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47"/>
  </p:notesMasterIdLst>
  <p:handoutMasterIdLst>
    <p:handoutMasterId r:id="rId48"/>
  </p:handoutMasterIdLst>
  <p:sldIdLst>
    <p:sldId id="1099" r:id="rId6"/>
    <p:sldId id="1182" r:id="rId7"/>
    <p:sldId id="1183" r:id="rId8"/>
    <p:sldId id="1195" r:id="rId9"/>
    <p:sldId id="1185" r:id="rId10"/>
    <p:sldId id="1186" r:id="rId11"/>
    <p:sldId id="1187" r:id="rId12"/>
    <p:sldId id="1188" r:id="rId13"/>
    <p:sldId id="1189" r:id="rId14"/>
    <p:sldId id="1190" r:id="rId15"/>
    <p:sldId id="1191" r:id="rId16"/>
    <p:sldId id="1197" r:id="rId17"/>
    <p:sldId id="1196" r:id="rId18"/>
    <p:sldId id="1200" r:id="rId19"/>
    <p:sldId id="1198" r:id="rId20"/>
    <p:sldId id="1181" r:id="rId21"/>
    <p:sldId id="1199" r:id="rId22"/>
    <p:sldId id="1184" r:id="rId23"/>
    <p:sldId id="1203" r:id="rId24"/>
    <p:sldId id="1204" r:id="rId25"/>
    <p:sldId id="1205" r:id="rId26"/>
    <p:sldId id="1206" r:id="rId27"/>
    <p:sldId id="1207" r:id="rId28"/>
    <p:sldId id="1208" r:id="rId29"/>
    <p:sldId id="1209" r:id="rId30"/>
    <p:sldId id="1210" r:id="rId31"/>
    <p:sldId id="1194" r:id="rId32"/>
    <p:sldId id="1211" r:id="rId33"/>
    <p:sldId id="1212" r:id="rId34"/>
    <p:sldId id="1213" r:id="rId35"/>
    <p:sldId id="1214" r:id="rId36"/>
    <p:sldId id="1202" r:id="rId37"/>
    <p:sldId id="1201" r:id="rId38"/>
    <p:sldId id="1215" r:id="rId39"/>
    <p:sldId id="1216" r:id="rId40"/>
    <p:sldId id="1217" r:id="rId41"/>
    <p:sldId id="1219" r:id="rId42"/>
    <p:sldId id="1221" r:id="rId43"/>
    <p:sldId id="1224" r:id="rId44"/>
    <p:sldId id="1223" r:id="rId45"/>
    <p:sldId id="1180" r:id="rId46"/>
  </p:sldIdLst>
  <p:sldSz cx="12188825" cy="6858000"/>
  <p:notesSz cx="7027863" cy="9313863"/>
  <p:custDataLst>
    <p:tags r:id="rId49"/>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orient="horz" pos="1128" userDrawn="1">
          <p15:clr>
            <a:srgbClr val="A4A3A4"/>
          </p15:clr>
        </p15:guide>
        <p15:guide id="3" orient="horz" pos="4006">
          <p15:clr>
            <a:srgbClr val="A4A3A4"/>
          </p15:clr>
        </p15:guide>
        <p15:guide id="7" pos="359" userDrawn="1">
          <p15:clr>
            <a:srgbClr val="A4A3A4"/>
          </p15:clr>
        </p15:guide>
        <p15:guide id="8" pos="4175" userDrawn="1">
          <p15:clr>
            <a:srgbClr val="A4A3A4"/>
          </p15:clr>
        </p15:guide>
        <p15:guide id="9" pos="3829">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373A3E"/>
    <a:srgbClr val="B0D806"/>
    <a:srgbClr val="AAD204"/>
    <a:srgbClr val="FF4E00"/>
    <a:srgbClr val="2F5662"/>
    <a:srgbClr val="DD461E"/>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8" autoAdjust="0"/>
    <p:restoredTop sz="77918" autoAdjust="0"/>
  </p:normalViewPr>
  <p:slideViewPr>
    <p:cSldViewPr snapToGrid="0" showGuides="1">
      <p:cViewPr varScale="1">
        <p:scale>
          <a:sx n="65" d="100"/>
          <a:sy n="65" d="100"/>
        </p:scale>
        <p:origin x="942" y="72"/>
      </p:cViewPr>
      <p:guideLst>
        <p:guide orient="horz" pos="2712"/>
        <p:guide orient="horz" pos="1128"/>
        <p:guide orient="horz" pos="4006"/>
        <p:guide pos="359"/>
        <p:guide pos="4175"/>
        <p:guide pos="3829"/>
      </p:guideLst>
    </p:cSldViewPr>
  </p:slideViewPr>
  <p:notesTextViewPr>
    <p:cViewPr>
      <p:scale>
        <a:sx n="100" d="100"/>
        <a:sy n="100" d="100"/>
      </p:scale>
      <p:origin x="0" y="0"/>
    </p:cViewPr>
  </p:notesTextViewPr>
  <p:sorterViewPr>
    <p:cViewPr>
      <p:scale>
        <a:sx n="66" d="100"/>
        <a:sy n="66" d="100"/>
      </p:scale>
      <p:origin x="0" y="-4314"/>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2750" y="700088"/>
            <a:ext cx="62055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so much for having us speak to you this morning…What a great video – huh?  I love that the Progress Community is continuing to THRIVE</a:t>
            </a:r>
            <a:r>
              <a:rPr lang="en-US" baseline="0" dirty="0"/>
              <a:t> and that there is so much excitement amongst all of you…..it is great to see so many people at this conference…I believe it is a PUG Challenge America’s RECORD…that is Awesome!</a:t>
            </a:r>
          </a:p>
          <a:p>
            <a:endParaRPr lang="en-US" baseline="0" dirty="0"/>
          </a:p>
          <a:p>
            <a:r>
              <a:rPr lang="en-US" baseline="0" dirty="0"/>
              <a:t>So – we are here to talk to you this morning about what is happening at Progress….Lots of exciting times for us!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p14="http://schemas.microsoft.com/office/powerpoint/2010/main" val="76304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 if you had not noticed  We’ve gone GREEN…..yes that’s right</a:t>
            </a:r>
            <a:r>
              <a:rPr lang="en-US" baseline="0" dirty="0"/>
              <a:t> – we launched out new brand and new LOGO and our new COLOR last month……</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4178297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EAE7275E-AECB-42FF-B08E-911694038EDA}" type="slidenum">
              <a:rPr lang="en-US">
                <a:ea typeface="ＭＳ Ｐゴシック" pitchFamily="34" charset="-128"/>
              </a:rPr>
              <a:pPr/>
              <a:t>4</a:t>
            </a:fld>
            <a:endParaRPr lang="en-US" dirty="0">
              <a:ea typeface="ＭＳ Ｐゴシック" pitchFamily="34" charset="-128"/>
            </a:endParaRPr>
          </a:p>
        </p:txBody>
      </p:sp>
      <p:sp>
        <p:nvSpPr>
          <p:cNvPr id="55299" name="Rectangle 7"/>
          <p:cNvSpPr txBox="1">
            <a:spLocks noGrp="1" noChangeArrowheads="1"/>
          </p:cNvSpPr>
          <p:nvPr/>
        </p:nvSpPr>
        <p:spPr bwMode="auto">
          <a:xfrm>
            <a:off x="3979291" y="8846092"/>
            <a:ext cx="3047386" cy="465693"/>
          </a:xfrm>
          <a:prstGeom prst="rect">
            <a:avLst/>
          </a:prstGeom>
          <a:noFill/>
          <a:ln w="9525">
            <a:noFill/>
            <a:miter lim="800000"/>
            <a:headEnd/>
            <a:tailEnd/>
          </a:ln>
        </p:spPr>
        <p:txBody>
          <a:bodyPr lIns="92511" tIns="46257" rIns="92511" bIns="46257" anchor="b"/>
          <a:lstStyle/>
          <a:p>
            <a:pPr algn="r" defTabSz="925075"/>
            <a:fld id="{5AA7D7F1-A3F3-4F1F-9B03-0541230D39A7}" type="slidenum">
              <a:rPr lang="en-US" sz="1200"/>
              <a:pPr algn="r" defTabSz="925075"/>
              <a:t>4</a:t>
            </a:fld>
            <a:endParaRPr lang="en-US" sz="1200" dirty="0"/>
          </a:p>
        </p:txBody>
      </p:sp>
      <p:sp>
        <p:nvSpPr>
          <p:cNvPr id="55300" name="Rectangle 2"/>
          <p:cNvSpPr>
            <a:spLocks noGrp="1" noRot="1" noChangeAspect="1" noChangeArrowheads="1" noTextEdit="1"/>
          </p:cNvSpPr>
          <p:nvPr>
            <p:ph type="sldImg"/>
          </p:nvPr>
        </p:nvSpPr>
        <p:spPr>
          <a:xfrm>
            <a:off x="411163" y="700088"/>
            <a:ext cx="6207125" cy="3492500"/>
          </a:xfrm>
          <a:ln/>
        </p:spPr>
      </p:sp>
      <p:sp>
        <p:nvSpPr>
          <p:cNvPr id="55301" name="Rectangle 3"/>
          <p:cNvSpPr>
            <a:spLocks noGrp="1" noChangeArrowheads="1"/>
          </p:cNvSpPr>
          <p:nvPr>
            <p:ph type="body" idx="1"/>
          </p:nvPr>
        </p:nvSpPr>
        <p:spPr>
          <a:noFill/>
          <a:ln/>
        </p:spPr>
        <p:txBody>
          <a:bodyPr lIns="92511" tIns="46257" rIns="92511" bIns="46257"/>
          <a:lstStyle/>
          <a:p>
            <a:pPr defTabSz="910286">
              <a:defRPr/>
            </a:pPr>
            <a:r>
              <a:rPr lang="en-US" dirty="0"/>
              <a:t>And we had a good year last year from a business perspective…..with over 412M in revenue…….</a:t>
            </a:r>
          </a:p>
          <a:p>
            <a:pPr defTabSz="910286">
              <a:defRPr/>
            </a:pPr>
            <a:endParaRPr lang="en-US" sz="1800" dirty="0"/>
          </a:p>
          <a:p>
            <a:endParaRPr lang="en-US" dirty="0">
              <a:ea typeface="ＭＳ Ｐゴシック" pitchFamily="80" charset="-128"/>
            </a:endParaRPr>
          </a:p>
          <a:p>
            <a:pPr eaLnBrk="1" hangingPunct="1"/>
            <a:endParaRPr lang="en-US" dirty="0"/>
          </a:p>
        </p:txBody>
      </p:sp>
    </p:spTree>
    <p:extLst>
      <p:ext uri="{BB962C8B-B14F-4D97-AF65-F5344CB8AC3E}">
        <p14:creationId xmlns:p14="http://schemas.microsoft.com/office/powerpoint/2010/main" val="4235570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when I was here I talked about the Telerik</a:t>
            </a:r>
            <a:r>
              <a:rPr lang="en-US" baseline="0" dirty="0"/>
              <a:t> acquisition and how we were so excited to bring these two companies together – and that we have done…I also talked about the fact that we were focused on GROWTH and that </a:t>
            </a:r>
            <a:r>
              <a:rPr lang="en-US" dirty="0"/>
              <a:t>journey to growth</a:t>
            </a:r>
            <a:r>
              <a:rPr lang="en-US" baseline="0" dirty="0"/>
              <a:t> was going to start with becoming the destination site for the largest developer population on the planet.</a:t>
            </a:r>
          </a:p>
          <a:p>
            <a:r>
              <a:rPr lang="en-US" baseline="0" dirty="0"/>
              <a:t> </a:t>
            </a:r>
          </a:p>
          <a:p>
            <a:r>
              <a:rPr lang="en-US" baseline="0" dirty="0"/>
              <a:t>By making THE MOST developers THE MOST productive, every IT shop on the planet needs Progress to succeed.  We continue to do that and obviously a big part of our success is all of you in this room’s continued commitment to using Progress technologies……but let’s put this into perspective….</a:t>
            </a: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378891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IDC - there are approximately 18.5 million software developers in the world, and with our portfolio of products,</a:t>
            </a:r>
            <a:r>
              <a:rPr lang="en-US" baseline="0" dirty="0"/>
              <a:t> we’re able to reach nearly all of them.</a:t>
            </a:r>
          </a:p>
          <a:p>
            <a:r>
              <a:rPr lang="en-US" baseline="0" dirty="0"/>
              <a:t>From .NET to Java to JavaScript to ABL…...</a:t>
            </a:r>
          </a:p>
          <a:p>
            <a:endParaRPr lang="en-US" baseline="0" dirty="0"/>
          </a:p>
        </p:txBody>
      </p:sp>
      <p:sp>
        <p:nvSpPr>
          <p:cNvPr id="4" name="Slide Number Placeholder 3"/>
          <p:cNvSpPr>
            <a:spLocks noGrp="1"/>
          </p:cNvSpPr>
          <p:nvPr>
            <p:ph type="sldNum" sz="quarter" idx="10"/>
          </p:nvPr>
        </p:nvSpPr>
        <p:spPr/>
        <p:txBody>
          <a:bodyPr/>
          <a:lstStyle/>
          <a:p>
            <a:fld id="{B61FA376-A95D-7647-BC69-6208BB3AD248}" type="slidenum">
              <a:rPr lang="en-US" smtClean="0"/>
              <a:pPr/>
              <a:t>6</a:t>
            </a:fld>
            <a:endParaRPr lang="en-US" dirty="0"/>
          </a:p>
        </p:txBody>
      </p:sp>
    </p:spTree>
    <p:extLst>
      <p:ext uri="{BB962C8B-B14F-4D97-AF65-F5344CB8AC3E}">
        <p14:creationId xmlns:p14="http://schemas.microsoft.com/office/powerpoint/2010/main" val="1887913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more than 1.7 million developers using Progress today</a:t>
            </a:r>
            <a:endParaRPr lang="is-IS" dirty="0"/>
          </a:p>
          <a:p>
            <a:endParaRPr lang="is-IS" dirty="0"/>
          </a:p>
          <a:p>
            <a:r>
              <a:rPr lang="is-IS" dirty="0"/>
              <a:t>We help the planet’s app developers and all of you in this room to get your jobs done.</a:t>
            </a:r>
          </a:p>
          <a:p>
            <a:endParaRPr lang="is-IS" dirty="0"/>
          </a:p>
        </p:txBody>
      </p:sp>
      <p:sp>
        <p:nvSpPr>
          <p:cNvPr id="4" name="Slide Number Placeholder 3"/>
          <p:cNvSpPr>
            <a:spLocks noGrp="1"/>
          </p:cNvSpPr>
          <p:nvPr>
            <p:ph type="sldNum" sz="quarter" idx="10"/>
          </p:nvPr>
        </p:nvSpPr>
        <p:spPr/>
        <p:txBody>
          <a:bodyPr/>
          <a:lstStyle/>
          <a:p>
            <a:fld id="{B61FA376-A95D-7647-BC69-6208BB3AD248}" type="slidenum">
              <a:rPr lang="en-US" smtClean="0">
                <a:effectLst/>
              </a:rPr>
              <a:pPr/>
              <a:t>7</a:t>
            </a:fld>
            <a:endParaRPr lang="en-US" dirty="0">
              <a:effectLst/>
            </a:endParaRPr>
          </a:p>
        </p:txBody>
      </p:sp>
    </p:spTree>
    <p:extLst>
      <p:ext uri="{BB962C8B-B14F-4D97-AF65-F5344CB8AC3E}">
        <p14:creationId xmlns:p14="http://schemas.microsoft.com/office/powerpoint/2010/main" val="37345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But things are changing...and as developers have requirements to build apps that run on the screens</a:t>
            </a:r>
            <a:r>
              <a:rPr lang="is-IS" baseline="0" dirty="0"/>
              <a:t> of TODAY, and the screens of TOMORROW – like mobile devices, wearables and who knows what else ther emight be - so we need to be able to support all of those requirements – and so that is exactly what our Development Teams are working on all around the world......</a:t>
            </a:r>
          </a:p>
          <a:p>
            <a:endParaRPr lang="is-IS" baseline="0" dirty="0"/>
          </a:p>
        </p:txBody>
      </p:sp>
      <p:sp>
        <p:nvSpPr>
          <p:cNvPr id="4" name="Slide Number Placeholder 3"/>
          <p:cNvSpPr>
            <a:spLocks noGrp="1"/>
          </p:cNvSpPr>
          <p:nvPr>
            <p:ph type="sldNum" sz="quarter" idx="10"/>
          </p:nvPr>
        </p:nvSpPr>
        <p:spPr/>
        <p:txBody>
          <a:bodyPr/>
          <a:lstStyle/>
          <a:p>
            <a:fld id="{B61FA376-A95D-7647-BC69-6208BB3AD248}" type="slidenum">
              <a:rPr lang="en-US" smtClean="0">
                <a:effectLst/>
              </a:rPr>
              <a:pPr/>
              <a:t>8</a:t>
            </a:fld>
            <a:endParaRPr lang="en-US" dirty="0">
              <a:effectLst/>
            </a:endParaRPr>
          </a:p>
        </p:txBody>
      </p:sp>
    </p:spTree>
    <p:extLst>
      <p:ext uri="{BB962C8B-B14F-4D97-AF65-F5344CB8AC3E}">
        <p14:creationId xmlns:p14="http://schemas.microsoft.com/office/powerpoint/2010/main" val="3859120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r>
              <a:rPr lang="en-US" dirty="0">
                <a:effectLst/>
              </a:rPr>
              <a:t>With our</a:t>
            </a:r>
            <a:r>
              <a:rPr lang="en-US" baseline="0" dirty="0">
                <a:effectLst/>
              </a:rPr>
              <a:t> Developer Tools and Platforms at Progress, we are constantly focused on helping to make you more productive.</a:t>
            </a:r>
          </a:p>
          <a:p>
            <a:endParaRPr lang="en-US" baseline="0" dirty="0">
              <a:effectLst/>
            </a:endParaRPr>
          </a:p>
          <a:p>
            <a:r>
              <a:rPr lang="en-US" baseline="0" dirty="0">
                <a:effectLst/>
              </a:rPr>
              <a:t>Our focus is to help you make</a:t>
            </a:r>
          </a:p>
          <a:p>
            <a:r>
              <a:rPr lang="en-US" baseline="0" dirty="0">
                <a:effectLst/>
              </a:rPr>
              <a:t>BETTER LOOKING apps…</a:t>
            </a:r>
          </a:p>
          <a:p>
            <a:pPr defTabSz="931774" eaLnBrk="1" fontAlgn="auto" hangingPunct="1">
              <a:spcBef>
                <a:spcPts val="0"/>
              </a:spcBef>
              <a:spcAft>
                <a:spcPts val="0"/>
              </a:spcAft>
              <a:defRPr/>
            </a:pPr>
            <a:r>
              <a:rPr lang="en-US" baseline="0" dirty="0">
                <a:effectLst/>
              </a:rPr>
              <a:t>In LESS TIME…</a:t>
            </a:r>
          </a:p>
          <a:p>
            <a:r>
              <a:rPr lang="en-US" baseline="0" dirty="0">
                <a:effectLst/>
              </a:rPr>
              <a:t>That DO MORE…</a:t>
            </a:r>
          </a:p>
          <a:p>
            <a:r>
              <a:rPr lang="en-US" baseline="0" dirty="0">
                <a:effectLst/>
              </a:rPr>
              <a:t>And DELIGHT THE USERS you all need to support.</a:t>
            </a:r>
          </a:p>
          <a:p>
            <a:endParaRPr lang="en-US" baseline="0" dirty="0">
              <a:effectLst/>
            </a:endParaRPr>
          </a:p>
          <a:p>
            <a:r>
              <a:rPr lang="en-US" baseline="0" dirty="0">
                <a:effectLst/>
              </a:rPr>
              <a:t>And we do it better than anyone else. </a:t>
            </a:r>
            <a:endParaRPr lang="en-US" dirty="0">
              <a:effectLst/>
            </a:endParaRPr>
          </a:p>
        </p:txBody>
      </p:sp>
      <p:sp>
        <p:nvSpPr>
          <p:cNvPr id="4" name="Slide Number Placeholder 3"/>
          <p:cNvSpPr>
            <a:spLocks noGrp="1"/>
          </p:cNvSpPr>
          <p:nvPr>
            <p:ph type="sldNum" sz="quarter" idx="10"/>
          </p:nvPr>
        </p:nvSpPr>
        <p:spPr>
          <a:effectLst/>
        </p:spPr>
        <p:txBody>
          <a:bodyPr/>
          <a:lstStyle/>
          <a:p>
            <a:fld id="{B61FA376-A95D-7647-BC69-6208BB3AD248}" type="slidenum">
              <a:rPr lang="en-US" smtClean="0">
                <a:effectLst/>
              </a:rPr>
              <a:pPr/>
              <a:t>9</a:t>
            </a:fld>
            <a:endParaRPr lang="en-US" dirty="0">
              <a:effectLst/>
            </a:endParaRPr>
          </a:p>
        </p:txBody>
      </p:sp>
    </p:spTree>
    <p:extLst>
      <p:ext uri="{BB962C8B-B14F-4D97-AF65-F5344CB8AC3E}">
        <p14:creationId xmlns:p14="http://schemas.microsoft.com/office/powerpoint/2010/main" val="2517451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r>
              <a:rPr lang="en-US" dirty="0">
                <a:effectLst/>
              </a:rPr>
              <a:t>For</a:t>
            </a:r>
            <a:r>
              <a:rPr lang="en-US" baseline="0" dirty="0">
                <a:effectLst/>
              </a:rPr>
              <a:t> nearly 20 years, many developers have grown accustomed to creating software for this.</a:t>
            </a:r>
          </a:p>
          <a:p>
            <a:endParaRPr lang="en-US" baseline="0" dirty="0">
              <a:effectLst/>
            </a:endParaRPr>
          </a:p>
          <a:p>
            <a:r>
              <a:rPr lang="en-US" baseline="0" dirty="0">
                <a:effectLst/>
              </a:rPr>
              <a:t>Rows of identical machines, running the same operating system, with the same form factor. The Windows PC.</a:t>
            </a:r>
          </a:p>
          <a:p>
            <a:endParaRPr lang="en-US" baseline="0" dirty="0">
              <a:effectLst/>
            </a:endParaRPr>
          </a:p>
          <a:p>
            <a:r>
              <a:rPr lang="en-US" baseline="0" dirty="0">
                <a:effectLst/>
              </a:rPr>
              <a:t>Then, overnight, they were being asked to create apps for</a:t>
            </a:r>
            <a:r>
              <a:rPr lang="is-IS" baseline="0" dirty="0">
                <a:effectLst/>
              </a:rPr>
              <a:t>…</a:t>
            </a:r>
            <a:endParaRPr lang="en-US" baseline="0" dirty="0">
              <a:effectLst/>
            </a:endParaRPr>
          </a:p>
          <a:p>
            <a:endParaRPr lang="en-US" baseline="0" dirty="0">
              <a:effectLst/>
            </a:endParaRPr>
          </a:p>
        </p:txBody>
      </p:sp>
      <p:sp>
        <p:nvSpPr>
          <p:cNvPr id="4" name="Slide Number Placeholder 3"/>
          <p:cNvSpPr>
            <a:spLocks noGrp="1"/>
          </p:cNvSpPr>
          <p:nvPr>
            <p:ph type="sldNum" sz="quarter" idx="10"/>
          </p:nvPr>
        </p:nvSpPr>
        <p:spPr>
          <a:effectLst/>
        </p:spPr>
        <p:txBody>
          <a:bodyPr/>
          <a:lstStyle/>
          <a:p>
            <a:fld id="{55B84E66-ECDC-1B44-AD9C-C2169545450D}" type="slidenum">
              <a:rPr lang="en-US" smtClean="0">
                <a:effectLst/>
              </a:rPr>
              <a:pPr/>
              <a:t>10</a:t>
            </a:fld>
            <a:endParaRPr lang="en-US" dirty="0">
              <a:effectLst/>
            </a:endParaRPr>
          </a:p>
        </p:txBody>
      </p:sp>
    </p:spTree>
    <p:extLst>
      <p:ext uri="{BB962C8B-B14F-4D97-AF65-F5344CB8AC3E}">
        <p14:creationId xmlns:p14="http://schemas.microsoft.com/office/powerpoint/2010/main" val="3144133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r>
              <a:rPr lang="en-US" baseline="0" dirty="0">
                <a:effectLst/>
              </a:rPr>
              <a:t>This! Many different platforms, many different form factors…unpredictable and lots of new challenges. </a:t>
            </a:r>
          </a:p>
          <a:p>
            <a:endParaRPr lang="en-US" baseline="0" dirty="0">
              <a:effectLst/>
            </a:endParaRPr>
          </a:p>
          <a:p>
            <a:r>
              <a:rPr lang="en-US" baseline="0" dirty="0">
                <a:effectLst/>
              </a:rPr>
              <a:t>Turns-out it’s kinda hard to create apps that run everywhere, don’t have reliable network connections and that have to access legacy data on-the-go.</a:t>
            </a:r>
          </a:p>
          <a:p>
            <a:endParaRPr lang="en-US" baseline="0" dirty="0">
              <a:effectLst/>
            </a:endParaRPr>
          </a:p>
          <a:p>
            <a:endParaRPr lang="en-US" dirty="0">
              <a:effectLst/>
            </a:endParaRPr>
          </a:p>
        </p:txBody>
      </p:sp>
      <p:sp>
        <p:nvSpPr>
          <p:cNvPr id="4" name="Slide Number Placeholder 3"/>
          <p:cNvSpPr>
            <a:spLocks noGrp="1"/>
          </p:cNvSpPr>
          <p:nvPr>
            <p:ph type="sldNum" sz="quarter" idx="10"/>
          </p:nvPr>
        </p:nvSpPr>
        <p:spPr>
          <a:effectLst/>
        </p:spPr>
        <p:txBody>
          <a:bodyPr/>
          <a:lstStyle/>
          <a:p>
            <a:fld id="{55B84E66-ECDC-1B44-AD9C-C2169545450D}" type="slidenum">
              <a:rPr lang="en-US" smtClean="0">
                <a:effectLst/>
              </a:rPr>
              <a:pPr/>
              <a:t>11</a:t>
            </a:fld>
            <a:endParaRPr lang="en-US" dirty="0">
              <a:effectLst/>
            </a:endParaRPr>
          </a:p>
        </p:txBody>
      </p:sp>
    </p:spTree>
    <p:extLst>
      <p:ext uri="{BB962C8B-B14F-4D97-AF65-F5344CB8AC3E}">
        <p14:creationId xmlns:p14="http://schemas.microsoft.com/office/powerpoint/2010/main" val="844491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And all of you in this room need to keep up with how your business is changing…many of your companies or your customers are going though a significant paradigm shift right now…with mobile and digital devices changing the way we all do business – that has added more diverse requirements than ever – many different systems to integrate, many different screens to reach, </a:t>
            </a:r>
          </a:p>
          <a:p>
            <a:endParaRPr lang="en-US" baseline="0" dirty="0"/>
          </a:p>
          <a:p>
            <a:r>
              <a:rPr lang="en-US" baseline="0" dirty="0"/>
              <a:t>And at the same time, user expectations were significantly higher. “Just works” enterprise software wasn’t good enough anymore.</a:t>
            </a:r>
          </a:p>
          <a:p>
            <a:r>
              <a:rPr lang="en-US" baseline="0" dirty="0"/>
              <a:t>It needed to have “consumer grade” usability. It needed to look good and be easy to learn and use.</a:t>
            </a:r>
          </a:p>
          <a:p>
            <a:r>
              <a:rPr lang="en-US" baseline="0" dirty="0"/>
              <a:t>That is why Progress has launched a new brand to the market that focuses on supporting and enabling this Digital Transformation that is happening </a:t>
            </a:r>
            <a:r>
              <a:rPr lang="en-US" baseline="0" dirty="0" err="1"/>
              <a:t>inthe</a:t>
            </a:r>
            <a:r>
              <a:rPr lang="en-US" baseline="0" dirty="0"/>
              <a:t> world today………..</a:t>
            </a:r>
            <a:endParaRPr lang="en-US" dirty="0"/>
          </a:p>
        </p:txBody>
      </p:sp>
      <p:sp>
        <p:nvSpPr>
          <p:cNvPr id="4" name="Slide Number Placeholder 3"/>
          <p:cNvSpPr>
            <a:spLocks noGrp="1"/>
          </p:cNvSpPr>
          <p:nvPr>
            <p:ph type="sldNum" sz="quarter" idx="10"/>
          </p:nvPr>
        </p:nvSpPr>
        <p:spPr/>
        <p:txBody>
          <a:bodyPr/>
          <a:lstStyle/>
          <a:p>
            <a:fld id="{B61FA376-A95D-7647-BC69-6208BB3AD248}" type="slidenum">
              <a:rPr lang="en-US" smtClean="0"/>
              <a:pPr/>
              <a:t>12</a:t>
            </a:fld>
            <a:endParaRPr lang="en-US" dirty="0"/>
          </a:p>
        </p:txBody>
      </p:sp>
    </p:spTree>
    <p:extLst>
      <p:ext uri="{BB962C8B-B14F-4D97-AF65-F5344CB8AC3E}">
        <p14:creationId xmlns:p14="http://schemas.microsoft.com/office/powerpoint/2010/main" val="2135947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EAE7275E-AECB-42FF-B08E-911694038EDA}" type="slidenum">
              <a:rPr lang="en-US">
                <a:ea typeface="ＭＳ Ｐゴシック" pitchFamily="34" charset="-128"/>
              </a:rPr>
              <a:pPr/>
              <a:t>13</a:t>
            </a:fld>
            <a:endParaRPr lang="en-US" dirty="0">
              <a:ea typeface="ＭＳ Ｐゴシック" pitchFamily="34" charset="-128"/>
            </a:endParaRPr>
          </a:p>
        </p:txBody>
      </p:sp>
      <p:sp>
        <p:nvSpPr>
          <p:cNvPr id="55299" name="Rectangle 7"/>
          <p:cNvSpPr txBox="1">
            <a:spLocks noGrp="1" noChangeArrowheads="1"/>
          </p:cNvSpPr>
          <p:nvPr/>
        </p:nvSpPr>
        <p:spPr bwMode="auto">
          <a:xfrm>
            <a:off x="3979291" y="8846092"/>
            <a:ext cx="3047386" cy="465693"/>
          </a:xfrm>
          <a:prstGeom prst="rect">
            <a:avLst/>
          </a:prstGeom>
          <a:noFill/>
          <a:ln w="9525">
            <a:noFill/>
            <a:miter lim="800000"/>
            <a:headEnd/>
            <a:tailEnd/>
          </a:ln>
        </p:spPr>
        <p:txBody>
          <a:bodyPr lIns="92511" tIns="46257" rIns="92511" bIns="46257" anchor="b"/>
          <a:lstStyle/>
          <a:p>
            <a:pPr algn="r" defTabSz="925075"/>
            <a:fld id="{5AA7D7F1-A3F3-4F1F-9B03-0541230D39A7}" type="slidenum">
              <a:rPr lang="en-US" sz="1200"/>
              <a:pPr algn="r" defTabSz="925075"/>
              <a:t>13</a:t>
            </a:fld>
            <a:endParaRPr lang="en-US" sz="1200" dirty="0"/>
          </a:p>
        </p:txBody>
      </p:sp>
      <p:sp>
        <p:nvSpPr>
          <p:cNvPr id="55300" name="Rectangle 2"/>
          <p:cNvSpPr>
            <a:spLocks noGrp="1" noRot="1" noChangeAspect="1" noChangeArrowheads="1" noTextEdit="1"/>
          </p:cNvSpPr>
          <p:nvPr>
            <p:ph type="sldImg"/>
          </p:nvPr>
        </p:nvSpPr>
        <p:spPr>
          <a:xfrm>
            <a:off x="411163" y="700088"/>
            <a:ext cx="6207125" cy="3492500"/>
          </a:xfrm>
          <a:ln/>
        </p:spPr>
      </p:sp>
      <p:sp>
        <p:nvSpPr>
          <p:cNvPr id="55301" name="Rectangle 3"/>
          <p:cNvSpPr>
            <a:spLocks noGrp="1" noChangeArrowheads="1"/>
          </p:cNvSpPr>
          <p:nvPr>
            <p:ph type="body" idx="1"/>
          </p:nvPr>
        </p:nvSpPr>
        <p:spPr>
          <a:noFill/>
          <a:ln/>
        </p:spPr>
        <p:txBody>
          <a:bodyPr lIns="92511" tIns="46257" rIns="92511" bIns="46257"/>
          <a:lstStyle/>
          <a:p>
            <a:pPr defTabSz="910286">
              <a:defRPr/>
            </a:pPr>
            <a:endParaRPr lang="en-US" dirty="0"/>
          </a:p>
          <a:p>
            <a:pPr defTabSz="910286">
              <a:defRPr/>
            </a:pPr>
            <a:r>
              <a:rPr lang="en-US" dirty="0"/>
              <a:t>Our</a:t>
            </a:r>
            <a:r>
              <a:rPr lang="en-US" baseline="0" dirty="0"/>
              <a:t> approach and strategy is all about helping drive business success by leveraging technology advancements while exceeding the expectation of the “end users” – users that run the gamut from customers to employees to partners. </a:t>
            </a:r>
          </a:p>
          <a:p>
            <a:pPr defTabSz="910286">
              <a:defRPr/>
            </a:pPr>
            <a:endParaRPr lang="en-US" baseline="0" dirty="0"/>
          </a:p>
          <a:p>
            <a:pPr defTabSz="910286">
              <a:defRPr/>
            </a:pPr>
            <a:r>
              <a:rPr lang="en-US" dirty="0"/>
              <a:t>Progress vision is to turn ideas into digital business reality, empowering organizations to rapidly develop and deliver transformative cloud and mobile apps.</a:t>
            </a:r>
            <a:endParaRPr lang="en-US" sz="1800" dirty="0">
              <a:ea typeface="ＭＳ Ｐゴシック" pitchFamily="80" charset="-128"/>
            </a:endParaRPr>
          </a:p>
        </p:txBody>
      </p:sp>
    </p:spTree>
    <p:extLst>
      <p:ext uri="{BB962C8B-B14F-4D97-AF65-F5344CB8AC3E}">
        <p14:creationId xmlns:p14="http://schemas.microsoft.com/office/powerpoint/2010/main" val="2047767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EAE7275E-AECB-42FF-B08E-911694038EDA}" type="slidenum">
              <a:rPr lang="en-US">
                <a:ea typeface="ＭＳ Ｐゴシック" pitchFamily="34" charset="-128"/>
              </a:rPr>
              <a:pPr/>
              <a:t>14</a:t>
            </a:fld>
            <a:endParaRPr lang="en-US" dirty="0">
              <a:ea typeface="ＭＳ Ｐゴシック" pitchFamily="34" charset="-128"/>
            </a:endParaRPr>
          </a:p>
        </p:txBody>
      </p:sp>
      <p:sp>
        <p:nvSpPr>
          <p:cNvPr id="55299" name="Rectangle 7"/>
          <p:cNvSpPr txBox="1">
            <a:spLocks noGrp="1" noChangeArrowheads="1"/>
          </p:cNvSpPr>
          <p:nvPr/>
        </p:nvSpPr>
        <p:spPr bwMode="auto">
          <a:xfrm>
            <a:off x="3969403" y="8829506"/>
            <a:ext cx="3039814" cy="464820"/>
          </a:xfrm>
          <a:prstGeom prst="rect">
            <a:avLst/>
          </a:prstGeom>
          <a:noFill/>
          <a:ln w="9525">
            <a:noFill/>
            <a:miter lim="800000"/>
            <a:headEnd/>
            <a:tailEnd/>
          </a:ln>
        </p:spPr>
        <p:txBody>
          <a:bodyPr lIns="92317" tIns="46160" rIns="92317" bIns="46160" anchor="b"/>
          <a:lstStyle/>
          <a:p>
            <a:pPr algn="r" defTabSz="923136"/>
            <a:fld id="{5AA7D7F1-A3F3-4F1F-9B03-0541230D39A7}" type="slidenum">
              <a:rPr lang="en-US" sz="1200"/>
              <a:pPr algn="r" defTabSz="923136"/>
              <a:t>14</a:t>
            </a:fld>
            <a:endParaRPr lang="en-US" sz="1200" dirty="0"/>
          </a:p>
        </p:txBody>
      </p:sp>
      <p:sp>
        <p:nvSpPr>
          <p:cNvPr id="55300" name="Rectangle 2"/>
          <p:cNvSpPr>
            <a:spLocks noGrp="1" noRot="1" noChangeAspect="1" noChangeArrowheads="1" noTextEdit="1"/>
          </p:cNvSpPr>
          <p:nvPr>
            <p:ph type="sldImg"/>
          </p:nvPr>
        </p:nvSpPr>
        <p:spPr>
          <a:xfrm>
            <a:off x="409575" y="698500"/>
            <a:ext cx="6192838" cy="3486150"/>
          </a:xfrm>
          <a:ln/>
        </p:spPr>
      </p:sp>
      <p:sp>
        <p:nvSpPr>
          <p:cNvPr id="55301" name="Rectangle 3"/>
          <p:cNvSpPr>
            <a:spLocks noGrp="1" noChangeArrowheads="1"/>
          </p:cNvSpPr>
          <p:nvPr>
            <p:ph type="body" idx="1"/>
          </p:nvPr>
        </p:nvSpPr>
        <p:spPr>
          <a:noFill/>
          <a:ln/>
        </p:spPr>
        <p:txBody>
          <a:bodyPr lIns="92317" tIns="46160" rIns="92317" bIns="46160"/>
          <a:lstStyle/>
          <a:p>
            <a:pPr marL="0" indent="0">
              <a:buFont typeface="Arial" charset="0"/>
              <a:buNone/>
            </a:pPr>
            <a:r>
              <a:rPr lang="is-IS" sz="1200" i="0" kern="1200" baseline="0" dirty="0">
                <a:solidFill>
                  <a:schemeClr val="tx1"/>
                </a:solidFill>
                <a:latin typeface="Arial" charset="0"/>
                <a:ea typeface="+mn-ea"/>
                <a:cs typeface="+mn-cs"/>
              </a:rPr>
              <a:t>We offer different solutions and products to support your various needs....</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Starting with solutions that are specifically designed for digital transformation efforts:</a:t>
            </a:r>
          </a:p>
          <a:p>
            <a:pPr marL="171450" indent="-171450">
              <a:buFont typeface="Arial" charset="0"/>
              <a:buChar char="•"/>
            </a:pPr>
            <a:r>
              <a:rPr lang="is-IS" sz="1200" i="0" kern="1200" baseline="0" dirty="0">
                <a:solidFill>
                  <a:schemeClr val="tx1"/>
                </a:solidFill>
                <a:latin typeface="Arial" charset="0"/>
                <a:ea typeface="+mn-ea"/>
                <a:cs typeface="+mn-cs"/>
              </a:rPr>
              <a:t>Managing web scale</a:t>
            </a:r>
          </a:p>
          <a:p>
            <a:pPr marL="171450" indent="-171450">
              <a:buFont typeface="Arial" charset="0"/>
              <a:buChar char="•"/>
            </a:pPr>
            <a:r>
              <a:rPr lang="is-IS" sz="1200" i="0" kern="1200" baseline="0" dirty="0">
                <a:solidFill>
                  <a:schemeClr val="tx1"/>
                </a:solidFill>
                <a:latin typeface="Arial" charset="0"/>
                <a:ea typeface="+mn-ea"/>
                <a:cs typeface="+mn-cs"/>
              </a:rPr>
              <a:t>Delivering omn</a:t>
            </a:r>
            <a:r>
              <a:rPr lang="en-US" dirty="0"/>
              <a:t>i</a:t>
            </a:r>
            <a:r>
              <a:rPr lang="is-IS" sz="1200" i="0" kern="1200" baseline="0" dirty="0">
                <a:solidFill>
                  <a:schemeClr val="tx1"/>
                </a:solidFill>
                <a:latin typeface="Arial" charset="0"/>
                <a:ea typeface="+mn-ea"/>
                <a:cs typeface="+mn-cs"/>
              </a:rPr>
              <a:t>channel experiences</a:t>
            </a:r>
          </a:p>
          <a:p>
            <a:pPr marL="171450" indent="-171450">
              <a:buFont typeface="Arial" charset="0"/>
              <a:buChar char="•"/>
            </a:pPr>
            <a:r>
              <a:rPr lang="is-IS" sz="1200" i="0" kern="1200" baseline="0" dirty="0">
                <a:solidFill>
                  <a:schemeClr val="tx1"/>
                </a:solidFill>
                <a:latin typeface="Arial" charset="0"/>
                <a:ea typeface="+mn-ea"/>
                <a:cs typeface="+mn-cs"/>
              </a:rPr>
              <a:t>Mobilizing your enterprise</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We can support various modernization efforts including:</a:t>
            </a:r>
          </a:p>
          <a:p>
            <a:pPr marL="171450" indent="-171450">
              <a:buFont typeface="Arial" charset="0"/>
              <a:buChar char="•"/>
            </a:pPr>
            <a:r>
              <a:rPr lang="is-IS" sz="1200" i="0" kern="1200" baseline="0" dirty="0">
                <a:solidFill>
                  <a:schemeClr val="tx1"/>
                </a:solidFill>
                <a:latin typeface="Arial" charset="0"/>
                <a:ea typeface="+mn-ea"/>
                <a:cs typeface="+mn-cs"/>
              </a:rPr>
              <a:t>User experience, data and content efforts, application replacement/augmentation, etc.</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And we provide a variety of products that help you:</a:t>
            </a:r>
          </a:p>
          <a:p>
            <a:pPr marL="171450" indent="-171450">
              <a:buFont typeface="Arial" charset="0"/>
              <a:buChar char="•"/>
            </a:pPr>
            <a:r>
              <a:rPr lang="is-IS" sz="1200" i="0" kern="1200" baseline="0" dirty="0">
                <a:solidFill>
                  <a:schemeClr val="tx1"/>
                </a:solidFill>
                <a:latin typeface="Arial" charset="0"/>
                <a:ea typeface="+mn-ea"/>
                <a:cs typeface="+mn-cs"/>
              </a:rPr>
              <a:t>Develop and deliver apps</a:t>
            </a:r>
          </a:p>
          <a:p>
            <a:pPr marL="171450" indent="-171450">
              <a:buFont typeface="Arial" charset="0"/>
              <a:buChar char="•"/>
            </a:pPr>
            <a:r>
              <a:rPr lang="is-IS" sz="1200" i="0" kern="1200" baseline="0" dirty="0">
                <a:solidFill>
                  <a:schemeClr val="tx1"/>
                </a:solidFill>
                <a:latin typeface="Arial" charset="0"/>
                <a:ea typeface="+mn-ea"/>
                <a:cs typeface="+mn-cs"/>
              </a:rPr>
              <a:t>Automate your business rules and processes</a:t>
            </a:r>
          </a:p>
          <a:p>
            <a:pPr marL="171450" indent="-171450">
              <a:buFont typeface="Arial" charset="0"/>
              <a:buChar char="•"/>
            </a:pPr>
            <a:r>
              <a:rPr lang="is-IS" sz="1200" i="0" kern="1200" baseline="0" dirty="0">
                <a:solidFill>
                  <a:schemeClr val="tx1"/>
                </a:solidFill>
                <a:latin typeface="Arial" charset="0"/>
                <a:ea typeface="+mn-ea"/>
                <a:cs typeface="+mn-cs"/>
              </a:rPr>
              <a:t>Ensure optimal data connectivity whether in the cloud or on premise</a:t>
            </a:r>
          </a:p>
          <a:p>
            <a:pPr marL="171450" indent="-171450">
              <a:buFont typeface="Arial" charset="0"/>
              <a:buChar char="•"/>
            </a:pPr>
            <a:r>
              <a:rPr lang="is-IS" sz="1200" i="0" kern="1200" baseline="0" dirty="0">
                <a:solidFill>
                  <a:schemeClr val="tx1"/>
                </a:solidFill>
                <a:latin typeface="Arial" charset="0"/>
                <a:ea typeface="+mn-ea"/>
                <a:cs typeface="+mn-cs"/>
              </a:rPr>
              <a:t>Manage your content and marketing efforts</a:t>
            </a:r>
          </a:p>
          <a:p>
            <a:pPr marL="171450" indent="-171450">
              <a:buFont typeface="Arial" charset="0"/>
              <a:buChar char="•"/>
            </a:pPr>
            <a:r>
              <a:rPr lang="is-IS" sz="1200" i="0" kern="1200" baseline="0" dirty="0">
                <a:solidFill>
                  <a:schemeClr val="tx1"/>
                </a:solidFill>
                <a:latin typeface="Arial" charset="0"/>
                <a:ea typeface="+mn-ea"/>
                <a:cs typeface="+mn-cs"/>
              </a:rPr>
              <a:t>Reporting and analytical services</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Digital Factory</a:t>
            </a:r>
          </a:p>
          <a:p>
            <a:pPr marL="171450" indent="-171450">
              <a:buFont typeface="Arial" charset="0"/>
              <a:buChar char="•"/>
            </a:pPr>
            <a:r>
              <a:rPr lang="is-IS" sz="1200" i="0" kern="1200" baseline="0" dirty="0">
                <a:solidFill>
                  <a:schemeClr val="tx1"/>
                </a:solidFill>
                <a:latin typeface="Arial" charset="0"/>
                <a:ea typeface="+mn-ea"/>
                <a:cs typeface="+mn-cs"/>
              </a:rPr>
              <a:t>Managing Web Scale - Digital Factory for Sites</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r>
              <a:rPr lang="is-IS" sz="1200" i="0" kern="1200" baseline="0" dirty="0">
                <a:solidFill>
                  <a:schemeClr val="tx1"/>
                </a:solidFill>
                <a:latin typeface="Arial" charset="0"/>
                <a:ea typeface="+mn-ea"/>
                <a:cs typeface="+mn-cs"/>
              </a:rPr>
              <a:t>Omni-Channel Engagement - Digital Factory for Engagement</a:t>
            </a:r>
          </a:p>
          <a:p>
            <a:pPr marL="171450" indent="-171450">
              <a:buFont typeface="Arial" charset="0"/>
              <a:buChar char="•"/>
            </a:pPr>
            <a:r>
              <a:rPr lang="is-IS" sz="1200" i="0" kern="1200" baseline="0" dirty="0">
                <a:solidFill>
                  <a:schemeClr val="tx1"/>
                </a:solidFill>
                <a:latin typeface="Arial" charset="0"/>
                <a:ea typeface="+mn-ea"/>
                <a:cs typeface="+mn-cs"/>
              </a:rPr>
              <a:t>Enterprise Mobility - Digital Factory for Mobile</a:t>
            </a:r>
          </a:p>
          <a:p>
            <a:pPr marL="171450" indent="-171450">
              <a:buFont typeface="Arial" charset="0"/>
              <a:buChar char="•"/>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“Products”</a:t>
            </a:r>
          </a:p>
          <a:p>
            <a:pPr marL="0" indent="0">
              <a:buFont typeface="Arial" charset="0"/>
              <a:buNone/>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App Development &amp; Deployment</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r>
              <a:rPr lang="is-IS" sz="1200" i="0" kern="1200" baseline="0" dirty="0">
                <a:solidFill>
                  <a:schemeClr val="tx1"/>
                </a:solidFill>
                <a:latin typeface="Arial" charset="0"/>
                <a:ea typeface="+mn-ea"/>
                <a:cs typeface="+mn-cs"/>
              </a:rPr>
              <a:t>Development Platforms – Progress OpenEdge &amp; Progress R</a:t>
            </a:r>
            <a:r>
              <a:rPr lang="en-US" sz="1200" i="0" kern="1200" baseline="0" dirty="0">
                <a:solidFill>
                  <a:schemeClr val="tx1"/>
                </a:solidFill>
                <a:latin typeface="Arial" charset="0"/>
                <a:ea typeface="+mn-ea"/>
                <a:cs typeface="+mn-cs"/>
              </a:rPr>
              <a:t>o</a:t>
            </a:r>
            <a:r>
              <a:rPr lang="is-IS" sz="1200" i="0" kern="1200" baseline="0" dirty="0">
                <a:solidFill>
                  <a:schemeClr val="tx1"/>
                </a:solidFill>
                <a:latin typeface="Arial" charset="0"/>
                <a:ea typeface="+mn-ea"/>
                <a:cs typeface="+mn-cs"/>
              </a:rPr>
              <a:t>llbase</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r>
              <a:rPr lang="is-IS" sz="1200" i="0" kern="1200" baseline="0" dirty="0">
                <a:solidFill>
                  <a:schemeClr val="tx1"/>
                </a:solidFill>
                <a:latin typeface="Arial" charset="0"/>
                <a:ea typeface="+mn-ea"/>
                <a:cs typeface="+mn-cs"/>
              </a:rPr>
              <a:t>Development Tools – Telerik DevCraft by Progress</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r>
              <a:rPr lang="is-IS" sz="1200" i="0" kern="1200" baseline="0" dirty="0">
                <a:solidFill>
                  <a:schemeClr val="tx1"/>
                </a:solidFill>
                <a:latin typeface="Arial" charset="0"/>
                <a:ea typeface="+mn-ea"/>
                <a:cs typeface="+mn-cs"/>
              </a:rPr>
              <a:t>Deployment Platform – Modulus</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r>
              <a:rPr lang="is-IS" sz="1200" i="0" kern="1200" baseline="0" dirty="0">
                <a:solidFill>
                  <a:schemeClr val="tx1"/>
                </a:solidFill>
                <a:latin typeface="Arial" charset="0"/>
                <a:ea typeface="+mn-ea"/>
                <a:cs typeface="+mn-cs"/>
              </a:rPr>
              <a:t>Testing – Telerik Test Studio by Progress</a:t>
            </a:r>
          </a:p>
          <a:p>
            <a:pPr marL="171450" marR="0" indent="-171450" algn="l" defTabSz="914400" rtl="0" eaLnBrk="0" fontAlgn="base" latinLnBrk="0" hangingPunct="0">
              <a:lnSpc>
                <a:spcPct val="100000"/>
              </a:lnSpc>
              <a:spcBef>
                <a:spcPct val="30000"/>
              </a:spcBef>
              <a:spcAft>
                <a:spcPct val="0"/>
              </a:spcAft>
              <a:buClrTx/>
              <a:buSzTx/>
              <a:buFont typeface="Arial" charset="0"/>
              <a:buChar char="•"/>
              <a:tabLst/>
              <a:defRPr/>
            </a:pPr>
            <a:endParaRPr lang="is-IS" sz="1200" i="0" kern="1200" baseline="0" dirty="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charset="0"/>
              <a:buNone/>
              <a:tabLst/>
              <a:defRPr/>
            </a:pPr>
            <a:r>
              <a:rPr lang="is-IS" sz="1200" i="0" kern="1200" baseline="0" dirty="0">
                <a:solidFill>
                  <a:schemeClr val="tx1"/>
                </a:solidFill>
                <a:latin typeface="Arial" charset="0"/>
                <a:ea typeface="+mn-ea"/>
                <a:cs typeface="+mn-cs"/>
              </a:rPr>
              <a:t>Business Automation</a:t>
            </a:r>
          </a:p>
          <a:p>
            <a:pPr marL="171450" indent="-171450">
              <a:buFont typeface="Arial" charset="0"/>
              <a:buChar char="•"/>
            </a:pPr>
            <a:r>
              <a:rPr lang="is-IS" sz="1200" i="0" kern="1200" baseline="0" dirty="0">
                <a:solidFill>
                  <a:schemeClr val="tx1"/>
                </a:solidFill>
                <a:latin typeface="Arial" charset="0"/>
                <a:ea typeface="+mn-ea"/>
                <a:cs typeface="+mn-cs"/>
              </a:rPr>
              <a:t>Business Automation – Progress Corticon, OpenEdge BPM</a:t>
            </a:r>
          </a:p>
          <a:p>
            <a:pPr marL="171450" indent="-171450">
              <a:buFont typeface="Arial" charset="0"/>
              <a:buChar char="•"/>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Data Connectivity</a:t>
            </a:r>
          </a:p>
          <a:p>
            <a:pPr marL="171450" indent="-171450">
              <a:buFont typeface="Arial" charset="0"/>
              <a:buChar char="•"/>
            </a:pPr>
            <a:r>
              <a:rPr lang="is-IS" sz="1200" i="0" kern="1200" baseline="0" dirty="0">
                <a:solidFill>
                  <a:schemeClr val="tx1"/>
                </a:solidFill>
                <a:latin typeface="Arial" charset="0"/>
                <a:ea typeface="+mn-ea"/>
                <a:cs typeface="+mn-cs"/>
              </a:rPr>
              <a:t>Data Connectivity – Progress DataDirect</a:t>
            </a:r>
          </a:p>
          <a:p>
            <a:pPr marL="171450" indent="-171450">
              <a:buFont typeface="Arial" charset="0"/>
              <a:buChar char="•"/>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Customer Experience</a:t>
            </a:r>
          </a:p>
          <a:p>
            <a:pPr marL="171450" indent="-171450">
              <a:buFont typeface="Arial" charset="0"/>
              <a:buChar char="•"/>
            </a:pPr>
            <a:r>
              <a:rPr lang="is-IS" sz="1200" i="0" kern="1200" baseline="0" dirty="0">
                <a:solidFill>
                  <a:schemeClr val="tx1"/>
                </a:solidFill>
                <a:latin typeface="Arial" charset="0"/>
                <a:ea typeface="+mn-ea"/>
                <a:cs typeface="+mn-cs"/>
              </a:rPr>
              <a:t>Content Management – Progress Sitefinity</a:t>
            </a:r>
          </a:p>
          <a:p>
            <a:pPr marL="171450" indent="-171450">
              <a:buFont typeface="Arial" charset="0"/>
              <a:buChar char="•"/>
            </a:pPr>
            <a:r>
              <a:rPr lang="is-IS" sz="1200" i="0" kern="1200" baseline="0" dirty="0">
                <a:solidFill>
                  <a:schemeClr val="tx1"/>
                </a:solidFill>
                <a:latin typeface="Arial" charset="0"/>
                <a:ea typeface="+mn-ea"/>
                <a:cs typeface="+mn-cs"/>
              </a:rPr>
              <a:t>Digital Experience – Progress Sitefinity Digital Experience Cloud</a:t>
            </a:r>
          </a:p>
          <a:p>
            <a:pPr marL="171450" indent="-171450">
              <a:buFont typeface="Arial" charset="0"/>
              <a:buChar char="•"/>
            </a:pPr>
            <a:endParaRPr lang="is-IS" sz="1200" i="0" kern="1200" baseline="0" dirty="0">
              <a:solidFill>
                <a:schemeClr val="tx1"/>
              </a:solidFill>
              <a:latin typeface="Arial" charset="0"/>
              <a:ea typeface="+mn-ea"/>
              <a:cs typeface="+mn-cs"/>
            </a:endParaRPr>
          </a:p>
          <a:p>
            <a:pPr marL="0" indent="0">
              <a:buFont typeface="Arial" charset="0"/>
              <a:buNone/>
            </a:pPr>
            <a:r>
              <a:rPr lang="is-IS" sz="1200" i="0" kern="1200" baseline="0" dirty="0">
                <a:solidFill>
                  <a:schemeClr val="tx1"/>
                </a:solidFill>
                <a:latin typeface="Arial" charset="0"/>
                <a:ea typeface="+mn-ea"/>
                <a:cs typeface="+mn-cs"/>
              </a:rPr>
              <a:t>Reporting &amp; Analytics</a:t>
            </a:r>
          </a:p>
          <a:p>
            <a:pPr marL="171450" indent="-171450">
              <a:buFont typeface="Arial" charset="0"/>
              <a:buChar char="•"/>
            </a:pPr>
            <a:r>
              <a:rPr lang="is-IS" sz="1200" i="0" kern="1200" baseline="0" dirty="0">
                <a:solidFill>
                  <a:schemeClr val="tx1"/>
                </a:solidFill>
                <a:latin typeface="Arial" charset="0"/>
                <a:ea typeface="+mn-ea"/>
                <a:cs typeface="+mn-cs"/>
              </a:rPr>
              <a:t>Reporting &amp; Analytics – OpenEdge Analytics, Telerik R</a:t>
            </a:r>
            <a:r>
              <a:rPr lang="en-US" sz="1200" i="0" kern="1200" baseline="0" dirty="0">
                <a:solidFill>
                  <a:schemeClr val="tx1"/>
                </a:solidFill>
                <a:latin typeface="Arial" charset="0"/>
                <a:ea typeface="+mn-ea"/>
                <a:cs typeface="+mn-cs"/>
              </a:rPr>
              <a:t>e</a:t>
            </a:r>
            <a:r>
              <a:rPr lang="is-IS" sz="1200" i="0" kern="1200" baseline="0" dirty="0">
                <a:solidFill>
                  <a:schemeClr val="tx1"/>
                </a:solidFill>
                <a:latin typeface="Arial" charset="0"/>
                <a:ea typeface="+mn-ea"/>
                <a:cs typeface="+mn-cs"/>
              </a:rPr>
              <a:t>porting + DEC + Embedded Throughout</a:t>
            </a:r>
          </a:p>
        </p:txBody>
      </p:sp>
    </p:spTree>
    <p:extLst>
      <p:ext uri="{BB962C8B-B14F-4D97-AF65-F5344CB8AC3E}">
        <p14:creationId xmlns:p14="http://schemas.microsoft.com/office/powerpoint/2010/main" val="1004599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p14="http://schemas.microsoft.com/office/powerpoint/2010/main" val="3905217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move from Consumption</a:t>
            </a:r>
            <a:r>
              <a:rPr lang="en-GB" baseline="0" dirty="0"/>
              <a:t> to Transformation starts with modernization. And that modernization project can have a number of drivers, such as improving customer satisfaction, reducing costs whilst protecting the investments previously made in business applications. In fact “modernization” of business applications is a continuous process where these drivers are concerned.</a:t>
            </a:r>
          </a:p>
          <a:p>
            <a:endParaRPr lang="en-GB" baseline="0" dirty="0"/>
          </a:p>
          <a:p>
            <a:r>
              <a:rPr lang="en-GB" baseline="0" dirty="0"/>
              <a:t>But we are finding that the biggest driver and desire for change is with the user experience, whether that is to support different devices, have a different user interface or providing a more engaging user journey through the functions of your business application.</a:t>
            </a:r>
          </a:p>
          <a:p>
            <a:endParaRPr lang="en-GB" baseline="0" dirty="0"/>
          </a:p>
          <a:p>
            <a:r>
              <a:rPr lang="en-GB" baseline="0" dirty="0"/>
              <a:t>Changing the user experience is key to transformation in the digital world.</a:t>
            </a:r>
            <a:endParaRPr lang="en-GB"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19</a:t>
            </a:fld>
            <a:endParaRPr lang="en-US" dirty="0"/>
          </a:p>
        </p:txBody>
      </p:sp>
    </p:spTree>
    <p:extLst>
      <p:ext uri="{BB962C8B-B14F-4D97-AF65-F5344CB8AC3E}">
        <p14:creationId xmlns:p14="http://schemas.microsoft.com/office/powerpoint/2010/main" val="2379014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20</a:t>
            </a:fld>
            <a:endParaRPr lang="en-US"/>
          </a:p>
        </p:txBody>
      </p:sp>
    </p:spTree>
    <p:extLst>
      <p:ext uri="{BB962C8B-B14F-4D97-AF65-F5344CB8AC3E}">
        <p14:creationId xmlns:p14="http://schemas.microsoft.com/office/powerpoint/2010/main" val="4106605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845466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22</a:t>
            </a:fld>
            <a:endParaRPr lang="en-US"/>
          </a:p>
        </p:txBody>
      </p:sp>
    </p:spTree>
    <p:extLst>
      <p:ext uri="{BB962C8B-B14F-4D97-AF65-F5344CB8AC3E}">
        <p14:creationId xmlns:p14="http://schemas.microsoft.com/office/powerpoint/2010/main" val="714911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help developers and development teams go from creating</a:t>
            </a:r>
            <a:r>
              <a:rPr lang="en-US" baseline="0" dirty="0"/>
              <a:t> ugly, hard to use apps that users simply TOLLERATE, to</a:t>
            </a:r>
            <a:r>
              <a:rPr lang="is-IS" baseline="0" dirty="0"/>
              <a:t>…[NEXT]</a:t>
            </a:r>
            <a:endParaRPr lang="en-US" dirty="0"/>
          </a:p>
        </p:txBody>
      </p:sp>
      <p:sp>
        <p:nvSpPr>
          <p:cNvPr id="4" name="Slide Number Placeholder 3"/>
          <p:cNvSpPr>
            <a:spLocks noGrp="1"/>
          </p:cNvSpPr>
          <p:nvPr>
            <p:ph type="sldNum" sz="quarter" idx="10"/>
          </p:nvPr>
        </p:nvSpPr>
        <p:spPr/>
        <p:txBody>
          <a:bodyPr/>
          <a:lstStyle/>
          <a:p>
            <a:fld id="{B61FA376-A95D-7647-BC69-6208BB3AD248}" type="slidenum">
              <a:rPr lang="en-US" smtClean="0">
                <a:effectLst/>
              </a:rPr>
              <a:pPr/>
              <a:t>23</a:t>
            </a:fld>
            <a:endParaRPr lang="en-US" dirty="0">
              <a:effectLst/>
            </a:endParaRPr>
          </a:p>
        </p:txBody>
      </p:sp>
    </p:spTree>
    <p:extLst>
      <p:ext uri="{BB962C8B-B14F-4D97-AF65-F5344CB8AC3E}">
        <p14:creationId xmlns:p14="http://schemas.microsoft.com/office/powerpoint/2010/main" val="2426123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a:t>
            </a:r>
            <a:r>
              <a:rPr lang="en-US" dirty="0"/>
              <a:t>Creating modern, beautiful</a:t>
            </a:r>
            <a:r>
              <a:rPr lang="en-US" baseline="0" dirty="0"/>
              <a:t> apps that delight users and make developers heroes within their organizations or for their clients.</a:t>
            </a:r>
          </a:p>
          <a:p>
            <a:endParaRPr lang="en-US" baseline="0" dirty="0"/>
          </a:p>
          <a:p>
            <a:r>
              <a:rPr lang="en-US" baseline="0" dirty="0"/>
              <a:t>Apps that embrace the latest in user experience.</a:t>
            </a:r>
          </a:p>
          <a:p>
            <a:r>
              <a:rPr lang="en-US" baseline="0" dirty="0"/>
              <a:t>That are ready for touch, voice or traditional keyboard/mouse input.</a:t>
            </a:r>
          </a:p>
          <a:p>
            <a:endParaRPr lang="en-US" baseline="0" dirty="0"/>
          </a:p>
          <a:p>
            <a:r>
              <a:rPr lang="en-US" baseline="0" dirty="0"/>
              <a:t>Apps for the desktop (like we see here)</a:t>
            </a:r>
            <a:r>
              <a:rPr lang="is-IS" baseline="0" dirty="0"/>
              <a:t>…[NEXT]</a:t>
            </a:r>
            <a:endParaRPr lang="en-US" dirty="0"/>
          </a:p>
        </p:txBody>
      </p:sp>
      <p:sp>
        <p:nvSpPr>
          <p:cNvPr id="4" name="Slide Number Placeholder 3"/>
          <p:cNvSpPr>
            <a:spLocks noGrp="1"/>
          </p:cNvSpPr>
          <p:nvPr>
            <p:ph type="sldNum" sz="quarter" idx="10"/>
          </p:nvPr>
        </p:nvSpPr>
        <p:spPr/>
        <p:txBody>
          <a:bodyPr/>
          <a:lstStyle/>
          <a:p>
            <a:fld id="{B61FA376-A95D-7647-BC69-6208BB3AD248}" type="slidenum">
              <a:rPr lang="en-US" smtClean="0">
                <a:effectLst/>
              </a:rPr>
              <a:pPr/>
              <a:t>24</a:t>
            </a:fld>
            <a:endParaRPr lang="en-US" dirty="0">
              <a:effectLst/>
            </a:endParaRPr>
          </a:p>
        </p:txBody>
      </p:sp>
    </p:spTree>
    <p:extLst>
      <p:ext uri="{BB962C8B-B14F-4D97-AF65-F5344CB8AC3E}">
        <p14:creationId xmlns:p14="http://schemas.microsoft.com/office/powerpoint/2010/main" val="663129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endParaRPr lang="en-US" baseline="-25000" dirty="0">
              <a:latin typeface="Arial" pitchFamily="34" charset="0"/>
            </a:endParaRPr>
          </a:p>
        </p:txBody>
      </p:sp>
    </p:spTree>
    <p:extLst>
      <p:ext uri="{BB962C8B-B14F-4D97-AF65-F5344CB8AC3E}">
        <p14:creationId xmlns:p14="http://schemas.microsoft.com/office/powerpoint/2010/main" val="2721217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figured out how to solve the mobility problems with Telerik Platform and this past year we delivered an Edition specifically for OpenEdge…….</a:t>
            </a:r>
          </a:p>
          <a:p>
            <a:endParaRPr lang="en-US" dirty="0"/>
          </a:p>
          <a:p>
            <a:r>
              <a:rPr lang="en-US" dirty="0"/>
              <a:t>We provide</a:t>
            </a:r>
            <a:r>
              <a:rPr lang="en-US" baseline="0" dirty="0"/>
              <a:t> and end-to-end mobile development and deployment platform that help EXISTING teams create CONSUMER GRADE cross-platform mobile apps for every business problem. And we eliminate a lot of the complexity and cost along the way.</a:t>
            </a:r>
          </a:p>
          <a:p>
            <a:endParaRPr lang="en-US" baseline="0" dirty="0"/>
          </a:p>
        </p:txBody>
      </p:sp>
      <p:sp>
        <p:nvSpPr>
          <p:cNvPr id="4" name="Slide Number Placeholder 3"/>
          <p:cNvSpPr>
            <a:spLocks noGrp="1"/>
          </p:cNvSpPr>
          <p:nvPr>
            <p:ph type="sldNum" sz="quarter" idx="10"/>
          </p:nvPr>
        </p:nvSpPr>
        <p:spPr/>
        <p:txBody>
          <a:bodyPr/>
          <a:lstStyle/>
          <a:p>
            <a:fld id="{B61FA376-A95D-7647-BC69-6208BB3AD248}" type="slidenum">
              <a:rPr lang="en-US" smtClean="0">
                <a:effectLst/>
              </a:rPr>
              <a:pPr/>
              <a:t>27</a:t>
            </a:fld>
            <a:endParaRPr lang="en-US" dirty="0">
              <a:effectLst/>
            </a:endParaRPr>
          </a:p>
        </p:txBody>
      </p:sp>
    </p:spTree>
    <p:extLst>
      <p:ext uri="{BB962C8B-B14F-4D97-AF65-F5344CB8AC3E}">
        <p14:creationId xmlns:p14="http://schemas.microsoft.com/office/powerpoint/2010/main" val="4134368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28</a:t>
            </a:fld>
            <a:endParaRPr lang="en-US"/>
          </a:p>
        </p:txBody>
      </p:sp>
    </p:spTree>
    <p:extLst>
      <p:ext uri="{BB962C8B-B14F-4D97-AF65-F5344CB8AC3E}">
        <p14:creationId xmlns:p14="http://schemas.microsoft.com/office/powerpoint/2010/main" val="1008826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29</a:t>
            </a:fld>
            <a:endParaRPr lang="en-US"/>
          </a:p>
        </p:txBody>
      </p:sp>
    </p:spTree>
    <p:extLst>
      <p:ext uri="{BB962C8B-B14F-4D97-AF65-F5344CB8AC3E}">
        <p14:creationId xmlns:p14="http://schemas.microsoft.com/office/powerpoint/2010/main" val="58729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30</a:t>
            </a:fld>
            <a:endParaRPr lang="en-US"/>
          </a:p>
        </p:txBody>
      </p:sp>
    </p:spTree>
    <p:extLst>
      <p:ext uri="{BB962C8B-B14F-4D97-AF65-F5344CB8AC3E}">
        <p14:creationId xmlns:p14="http://schemas.microsoft.com/office/powerpoint/2010/main" val="17238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Shape 584"/>
          <p:cNvSpPr txBox="1">
            <a:spLocks noGrp="1"/>
          </p:cNvSpPr>
          <p:nvPr>
            <p:ph type="body" idx="1"/>
          </p:nvPr>
        </p:nvSpPr>
        <p:spPr>
          <a:xfrm>
            <a:off x="937049" y="4424085"/>
            <a:ext cx="5153765" cy="4191238"/>
          </a:xfrm>
          <a:prstGeom prst="rect">
            <a:avLst/>
          </a:prstGeom>
        </p:spPr>
        <p:txBody>
          <a:bodyPr lIns="93363" tIns="93363" rIns="93363" bIns="93363" anchor="t" anchorCtr="0">
            <a:noAutofit/>
          </a:bodyPr>
          <a:lstStyle/>
          <a:p>
            <a:pPr>
              <a:spcBef>
                <a:spcPts val="0"/>
              </a:spcBef>
            </a:pPr>
            <a:endParaRPr dirty="0"/>
          </a:p>
        </p:txBody>
      </p:sp>
      <p:sp>
        <p:nvSpPr>
          <p:cNvPr id="585" name="Shape 585"/>
          <p:cNvSpPr>
            <a:spLocks noGrp="1" noRot="1" noChangeAspect="1"/>
          </p:cNvSpPr>
          <p:nvPr>
            <p:ph type="sldImg" idx="2"/>
          </p:nvPr>
        </p:nvSpPr>
        <p:spPr>
          <a:xfrm>
            <a:off x="411163" y="698500"/>
            <a:ext cx="6205537" cy="3492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117879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But we have already been working on supporting</a:t>
            </a:r>
            <a:r>
              <a:rPr lang="en-US" baseline="0" dirty="0"/>
              <a:t> digital transformation since the introduction of OpenEdge 11 back in 2011, where we set out to provide more capabilities that allowed customers to move to the Cloud and partners to support the SaaS business model.</a:t>
            </a:r>
            <a:endParaRPr lang="en-US" dirty="0"/>
          </a:p>
          <a:p>
            <a:endParaRPr lang="en-US" dirty="0"/>
          </a:p>
          <a:p>
            <a:r>
              <a:rPr lang="en-US" dirty="0"/>
              <a:t>11.0 – DEC 2011</a:t>
            </a:r>
            <a:r>
              <a:rPr lang="en-US" baseline="0" dirty="0"/>
              <a:t>   |  </a:t>
            </a:r>
            <a:r>
              <a:rPr lang="en-US" dirty="0"/>
              <a:t>11.1 – JUN 2012 – MT </a:t>
            </a:r>
            <a:r>
              <a:rPr lang="en-US" baseline="0" dirty="0"/>
              <a:t>  |  </a:t>
            </a:r>
            <a:r>
              <a:rPr lang="en-US" dirty="0"/>
              <a:t>11.2 – NOV 2012 – OE Mobile </a:t>
            </a:r>
            <a:r>
              <a:rPr lang="en-US" baseline="0" dirty="0"/>
              <a:t>  |  </a:t>
            </a:r>
            <a:r>
              <a:rPr lang="en-US" dirty="0"/>
              <a:t>11.3 </a:t>
            </a:r>
            <a:r>
              <a:rPr lang="en-US" baseline="0" dirty="0"/>
              <a:t>– JUL 2013 </a:t>
            </a:r>
            <a:r>
              <a:rPr lang="en-US" dirty="0"/>
              <a:t>– OE</a:t>
            </a:r>
            <a:r>
              <a:rPr lang="en-US" baseline="0" dirty="0"/>
              <a:t> BPM + Corticon   |  11.4 – AUG 2014 – TP   |  11.5 – DEC 2014 – PAS for OE </a:t>
            </a:r>
          </a:p>
          <a:p>
            <a:endParaRPr lang="en-US" baseline="0" dirty="0"/>
          </a:p>
          <a:p>
            <a:r>
              <a:rPr lang="en-US" baseline="0" dirty="0"/>
              <a:t>And finally 11.6 – OCT 2015 – WebSpeed + Telerik Platform for OE </a:t>
            </a:r>
          </a:p>
          <a:p>
            <a:endParaRPr lang="en-US" baseline="0" dirty="0"/>
          </a:p>
          <a:p>
            <a:r>
              <a:rPr lang="en-US" baseline="0" dirty="0"/>
              <a:t>Last 5 years – 7 Releases, 7 Service Packs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32</a:t>
            </a:fld>
            <a:endParaRPr lang="en-US" dirty="0"/>
          </a:p>
        </p:txBody>
      </p:sp>
    </p:spTree>
    <p:extLst>
      <p:ext uri="{BB962C8B-B14F-4D97-AF65-F5344CB8AC3E}">
        <p14:creationId xmlns:p14="http://schemas.microsoft.com/office/powerpoint/2010/main" val="1643493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final offering made available with OpenEdge 11.6 was the OpenEdge Developers Kits. This has various editions to suit</a:t>
            </a:r>
            <a:r>
              <a:rPr lang="en-US" baseline="0" dirty="0"/>
              <a:t> the different developers, from students wanting to learn more through to those building enterprise business applications and supporting many customers, across many platforms and on previous versions of OpenEdge.</a:t>
            </a:r>
          </a:p>
          <a:p>
            <a:endParaRPr lang="en-US" baseline="0" dirty="0"/>
          </a:p>
          <a:p>
            <a:r>
              <a:rPr lang="en-US" baseline="0" dirty="0"/>
              <a:t>To support the requirements to modernize, to take those steps towards digital transformation, we are creating the Innovator Edition of OEDK. </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33</a:t>
            </a:fld>
            <a:endParaRPr lang="en-US" dirty="0"/>
          </a:p>
        </p:txBody>
      </p:sp>
    </p:spTree>
    <p:extLst>
      <p:ext uri="{BB962C8B-B14F-4D97-AF65-F5344CB8AC3E}">
        <p14:creationId xmlns:p14="http://schemas.microsoft.com/office/powerpoint/2010/main" val="400930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Progress data catalogs for </a:t>
            </a:r>
            <a:r>
              <a:rPr lang="en-US" sz="2000" i="0" dirty="0" err="1">
                <a:solidFill>
                  <a:srgbClr val="000000"/>
                </a:solidFill>
                <a:latin typeface="Arial" pitchFamily="34" charset="0"/>
                <a:cs typeface="Arial" pitchFamily="34" charset="0"/>
              </a:rPr>
              <a:t>Telerik</a:t>
            </a:r>
            <a:r>
              <a:rPr lang="en-US" sz="2000" i="0" dirty="0">
                <a:solidFill>
                  <a:srgbClr val="000000"/>
                </a:solidFill>
                <a:latin typeface="Arial" pitchFamily="34" charset="0"/>
                <a:cs typeface="Arial" pitchFamily="34" charset="0"/>
              </a:rPr>
              <a:t> Platform </a:t>
            </a:r>
            <a:r>
              <a:rPr lang="en-US" sz="2000" i="0" dirty="0" err="1">
                <a:solidFill>
                  <a:srgbClr val="000000"/>
                </a:solidFill>
                <a:latin typeface="Arial" pitchFamily="34" charset="0"/>
                <a:cs typeface="Arial" pitchFamily="34" charset="0"/>
              </a:rPr>
              <a:t>AppBuilder</a:t>
            </a:r>
            <a:endParaRPr lang="en-US" sz="2000" i="0" dirty="0">
              <a:solidFill>
                <a:srgbClr val="000000"/>
              </a:solidFill>
              <a:latin typeface="Arial" pitchFamily="34" charset="0"/>
              <a:cs typeface="Arial" pitchFamily="34" charset="0"/>
            </a:endParaRPr>
          </a:p>
          <a:p>
            <a:pPr marL="800100" lvl="1" indent="-342900" algn="l">
              <a:spcBef>
                <a:spcPts val="900"/>
              </a:spcBef>
              <a:buClr>
                <a:schemeClr val="accent1"/>
              </a:buClr>
              <a:buSzTx/>
              <a:buFont typeface="Wingdings" pitchFamily="2" charset="2"/>
              <a:buChar char="§"/>
            </a:pPr>
            <a:r>
              <a:rPr lang="en-US" sz="2000" i="0" dirty="0" err="1">
                <a:solidFill>
                  <a:srgbClr val="000000"/>
                </a:solidFill>
                <a:latin typeface="Arial" pitchFamily="34" charset="0"/>
                <a:cs typeface="Arial" pitchFamily="34" charset="0"/>
              </a:rPr>
              <a:t>Rollbase</a:t>
            </a:r>
            <a:r>
              <a:rPr lang="en-US" sz="2000" i="0" dirty="0">
                <a:solidFill>
                  <a:srgbClr val="000000"/>
                </a:solidFill>
                <a:latin typeface="Arial" pitchFamily="34" charset="0"/>
                <a:cs typeface="Arial" pitchFamily="34" charset="0"/>
              </a:rPr>
              <a:t> 4.0 provides a Progress data catalog file (.</a:t>
            </a:r>
            <a:r>
              <a:rPr lang="en-US" sz="2000" i="0" dirty="0" err="1">
                <a:solidFill>
                  <a:srgbClr val="000000"/>
                </a:solidFill>
                <a:latin typeface="Arial" pitchFamily="34" charset="0"/>
                <a:cs typeface="Arial" pitchFamily="34" charset="0"/>
              </a:rPr>
              <a:t>Json</a:t>
            </a:r>
            <a:r>
              <a:rPr lang="en-US" sz="2000" i="0" dirty="0">
                <a:solidFill>
                  <a:srgbClr val="000000"/>
                </a:solidFill>
                <a:latin typeface="Arial" pitchFamily="34" charset="0"/>
                <a:cs typeface="Arial" pitchFamily="34" charset="0"/>
              </a:rPr>
              <a:t>)</a:t>
            </a:r>
          </a:p>
          <a:p>
            <a:pPr marL="800100" lvl="1"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Data model and data from </a:t>
            </a:r>
            <a:r>
              <a:rPr lang="en-US" sz="2000" i="0" dirty="0" err="1">
                <a:solidFill>
                  <a:srgbClr val="000000"/>
                </a:solidFill>
                <a:latin typeface="Arial" pitchFamily="34" charset="0"/>
                <a:cs typeface="Arial" pitchFamily="34" charset="0"/>
              </a:rPr>
              <a:t>Rollbase</a:t>
            </a:r>
            <a:r>
              <a:rPr lang="en-US" sz="2000" i="0" dirty="0">
                <a:solidFill>
                  <a:srgbClr val="000000"/>
                </a:solidFill>
                <a:latin typeface="Arial" pitchFamily="34" charset="0"/>
                <a:cs typeface="Arial" pitchFamily="34" charset="0"/>
              </a:rPr>
              <a:t> can be imported into </a:t>
            </a:r>
            <a:r>
              <a:rPr lang="en-US" sz="2000" i="0" dirty="0" err="1">
                <a:solidFill>
                  <a:srgbClr val="000000"/>
                </a:solidFill>
                <a:latin typeface="Arial" pitchFamily="34" charset="0"/>
                <a:cs typeface="Arial" pitchFamily="34" charset="0"/>
              </a:rPr>
              <a:t>Telerik</a:t>
            </a:r>
            <a:r>
              <a:rPr lang="en-US" sz="2000" i="0" dirty="0">
                <a:solidFill>
                  <a:srgbClr val="000000"/>
                </a:solidFill>
                <a:latin typeface="Arial" pitchFamily="34" charset="0"/>
                <a:cs typeface="Arial" pitchFamily="34" charset="0"/>
              </a:rPr>
              <a:t> platform</a:t>
            </a:r>
          </a:p>
          <a:p>
            <a:pPr marL="800100" lvl="1" indent="-342900" algn="l">
              <a:spcBef>
                <a:spcPts val="900"/>
              </a:spcBef>
              <a:buClr>
                <a:schemeClr val="accent1"/>
              </a:buClr>
              <a:buSzTx/>
              <a:buFont typeface="Wingdings" pitchFamily="2" charset="2"/>
              <a:buChar char="§"/>
            </a:pPr>
            <a:r>
              <a:rPr lang="en-US" sz="2000" i="0" dirty="0" err="1">
                <a:solidFill>
                  <a:srgbClr val="000000"/>
                </a:solidFill>
                <a:latin typeface="Arial" pitchFamily="34" charset="0"/>
                <a:cs typeface="Arial" pitchFamily="34" charset="0"/>
              </a:rPr>
              <a:t>Telerik</a:t>
            </a:r>
            <a:r>
              <a:rPr lang="en-US" sz="2000" i="0" dirty="0">
                <a:solidFill>
                  <a:srgbClr val="000000"/>
                </a:solidFill>
                <a:latin typeface="Arial" pitchFamily="34" charset="0"/>
                <a:cs typeface="Arial" pitchFamily="34" charset="0"/>
              </a:rPr>
              <a:t> Platform can be used to develop mobile apps for </a:t>
            </a:r>
            <a:r>
              <a:rPr lang="en-US" sz="2000" i="0" dirty="0" err="1">
                <a:solidFill>
                  <a:srgbClr val="000000"/>
                </a:solidFill>
                <a:latin typeface="Arial" pitchFamily="34" charset="0"/>
                <a:cs typeface="Arial" pitchFamily="34" charset="0"/>
              </a:rPr>
              <a:t>Rollbase</a:t>
            </a:r>
            <a:endParaRPr lang="en-US" sz="2000" i="0" dirty="0">
              <a:solidFill>
                <a:srgbClr val="000000"/>
              </a:solidFill>
              <a:latin typeface="Arial" pitchFamily="34" charset="0"/>
              <a:cs typeface="Arial" pitchFamily="34" charset="0"/>
            </a:endParaRPr>
          </a:p>
          <a:p>
            <a:pPr marL="800100" lvl="1" indent="-342900" algn="l">
              <a:spcBef>
                <a:spcPts val="900"/>
              </a:spcBef>
              <a:buClr>
                <a:schemeClr val="accent1"/>
              </a:buClr>
              <a:buSzTx/>
              <a:buFont typeface="Wingdings" pitchFamily="2" charset="2"/>
              <a:buChar char="§"/>
            </a:pPr>
            <a:endPar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342900" lvl="0"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Progress data service (JSDO) for using </a:t>
            </a:r>
            <a:r>
              <a:rPr lang="en-US" sz="2000" i="0" dirty="0" err="1">
                <a:solidFill>
                  <a:srgbClr val="000000"/>
                </a:solidFill>
                <a:latin typeface="Arial" pitchFamily="34" charset="0"/>
                <a:cs typeface="Arial" pitchFamily="34" charset="0"/>
              </a:rPr>
              <a:t>Rollbase</a:t>
            </a:r>
            <a:r>
              <a:rPr lang="en-US" sz="2000" i="0" dirty="0">
                <a:solidFill>
                  <a:srgbClr val="000000"/>
                </a:solidFill>
                <a:latin typeface="Arial" pitchFamily="34" charset="0"/>
                <a:cs typeface="Arial" pitchFamily="34" charset="0"/>
              </a:rPr>
              <a:t> data in </a:t>
            </a:r>
            <a:r>
              <a:rPr lang="en-US" sz="2000" i="0" dirty="0" err="1">
                <a:solidFill>
                  <a:srgbClr val="000000"/>
                </a:solidFill>
                <a:latin typeface="Arial" pitchFamily="34" charset="0"/>
                <a:cs typeface="Arial" pitchFamily="34" charset="0"/>
              </a:rPr>
              <a:t>Telerik</a:t>
            </a:r>
            <a:r>
              <a:rPr lang="en-US" sz="2000" i="0" dirty="0">
                <a:solidFill>
                  <a:srgbClr val="000000"/>
                </a:solidFill>
                <a:latin typeface="Arial" pitchFamily="34" charset="0"/>
                <a:cs typeface="Arial" pitchFamily="34" charset="0"/>
              </a:rPr>
              <a:t> “</a:t>
            </a:r>
            <a:r>
              <a:rPr lang="en-US" sz="2000" i="0" dirty="0" err="1">
                <a:solidFill>
                  <a:srgbClr val="000000"/>
                </a:solidFill>
                <a:latin typeface="Arial" pitchFamily="34" charset="0"/>
                <a:cs typeface="Arial" pitchFamily="34" charset="0"/>
              </a:rPr>
              <a:t>screenbuilder</a:t>
            </a:r>
            <a:r>
              <a:rPr lang="en-US" sz="2000" i="0" dirty="0">
                <a:solidFill>
                  <a:srgbClr val="000000"/>
                </a:solidFill>
                <a:latin typeface="Arial" pitchFamily="34" charset="0"/>
                <a:cs typeface="Arial" pitchFamily="34" charset="0"/>
              </a:rPr>
              <a:t>”</a:t>
            </a:r>
          </a:p>
          <a:p>
            <a:pPr marL="800100" lvl="1"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Simpler &amp; faster ‘point-and-click’ configuration of mobile access to </a:t>
            </a:r>
            <a:r>
              <a:rPr lang="en-US" sz="2000" i="0" dirty="0" err="1">
                <a:solidFill>
                  <a:srgbClr val="000000"/>
                </a:solidFill>
                <a:latin typeface="Arial" pitchFamily="34" charset="0"/>
                <a:cs typeface="Arial" pitchFamily="34" charset="0"/>
              </a:rPr>
              <a:t>rollbase</a:t>
            </a:r>
            <a:r>
              <a:rPr lang="en-US" sz="2000" i="0" dirty="0">
                <a:solidFill>
                  <a:srgbClr val="000000"/>
                </a:solidFill>
                <a:latin typeface="Arial" pitchFamily="34" charset="0"/>
                <a:cs typeface="Arial" pitchFamily="34" charset="0"/>
              </a:rPr>
              <a:t> data</a:t>
            </a:r>
          </a:p>
          <a:p>
            <a:pPr marL="800100" lvl="1"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Includes basic and password-based user authentication</a:t>
            </a:r>
          </a:p>
          <a:p>
            <a:pPr marL="800100" lvl="1" indent="-342900" algn="l">
              <a:spcBef>
                <a:spcPts val="900"/>
              </a:spcBef>
              <a:buClr>
                <a:schemeClr val="accent1"/>
              </a:buClr>
              <a:buSzTx/>
              <a:buFont typeface="Wingdings" pitchFamily="2" charset="2"/>
              <a:buChar char="§"/>
            </a:pPr>
            <a:r>
              <a:rPr lang="en-US" sz="2000" i="0" dirty="0">
                <a:solidFill>
                  <a:srgbClr val="000000"/>
                </a:solidFill>
                <a:latin typeface="Arial" pitchFamily="34" charset="0"/>
                <a:cs typeface="Arial" pitchFamily="34" charset="0"/>
              </a:rPr>
              <a:t>Available in TP “enterprise” and new “business for Progress” subscriptions</a:t>
            </a:r>
          </a:p>
          <a:p>
            <a:endParaRPr lang="en-US" dirty="0"/>
          </a:p>
          <a:p>
            <a:r>
              <a:rPr lang="en-US" dirty="0"/>
              <a:t>Kendo UI Professional bundled in the kit </a:t>
            </a:r>
            <a:br>
              <a:rPr lang="en-US" dirty="0"/>
            </a:br>
            <a:r>
              <a:rPr lang="en-US" baseline="0" dirty="0"/>
              <a:t>Very large set of widgets – opportunities to do custom work (ISV – Service Providers)</a:t>
            </a:r>
            <a:br>
              <a:rPr lang="en-US" baseline="0" dirty="0"/>
            </a:br>
            <a:r>
              <a:rPr lang="en-US" baseline="0" dirty="0"/>
              <a:t>Most customers and field people do not realize they can leverage any of the kendo </a:t>
            </a:r>
            <a:r>
              <a:rPr lang="en-US" baseline="0" dirty="0" err="1"/>
              <a:t>ui</a:t>
            </a:r>
            <a:r>
              <a:rPr lang="en-US" baseline="0" dirty="0"/>
              <a:t> widget for customization work</a:t>
            </a:r>
          </a:p>
          <a:p>
            <a:pPr marL="228600" marR="0" lvl="1" indent="-228600" algn="l" defTabSz="914400" rtl="0" eaLnBrk="0" fontAlgn="base" latinLnBrk="0" hangingPunct="0">
              <a:lnSpc>
                <a:spcPct val="100000"/>
              </a:lnSpc>
              <a:spcBef>
                <a:spcPct val="30000"/>
              </a:spcBef>
              <a:spcAft>
                <a:spcPct val="0"/>
              </a:spcAft>
              <a:buClrTx/>
              <a:buSzTx/>
              <a:buFontTx/>
              <a:buAutoNum type="arabicParenR"/>
              <a:tabLst/>
              <a:defRPr/>
            </a:pPr>
            <a:endParaRPr lang="en-US" baseline="0" dirty="0"/>
          </a:p>
          <a:p>
            <a:pPr lvl="1"/>
            <a:r>
              <a:rPr lang="en-US" dirty="0"/>
              <a:t>New page structure, headers, menus, grids, calendar, </a:t>
            </a:r>
            <a:r>
              <a:rPr lang="en-US" dirty="0" err="1"/>
              <a:t>etc</a:t>
            </a:r>
            <a:endParaRPr lang="en-US" dirty="0"/>
          </a:p>
          <a:p>
            <a:pPr lvl="1"/>
            <a:r>
              <a:rPr lang="en-US" dirty="0"/>
              <a:t>Kendo UI Professional bundled in the kit at no additional cost: Applications can be customized with any widgets (Gant Charts, Pivot tables, Spreadsheet, </a:t>
            </a:r>
            <a:r>
              <a:rPr lang="en-US" dirty="0" err="1"/>
              <a:t>etc</a:t>
            </a:r>
            <a:r>
              <a:rPr lang="en-US" dirty="0"/>
              <a:t>…).</a:t>
            </a:r>
            <a:br>
              <a:rPr lang="en-US" baseline="0" dirty="0"/>
            </a:br>
            <a:endParaRPr lang="en-US" baseline="0" dirty="0"/>
          </a:p>
          <a:p>
            <a:pPr lvl="0"/>
            <a:r>
              <a:rPr lang="en-US" dirty="0"/>
              <a:t>Responsive UI: You just design your pages and </a:t>
            </a:r>
            <a:r>
              <a:rPr lang="en-US" dirty="0" err="1"/>
              <a:t>Rollbase</a:t>
            </a:r>
            <a:r>
              <a:rPr lang="en-US" dirty="0"/>
              <a:t> take care of the responsiveness automatically, no need to define various rules like in some other products. In other words, application designers do not need to learn Bootstrap responsiveness to have applications work on various size.</a:t>
            </a:r>
          </a:p>
          <a:p>
            <a:pPr lvl="0"/>
            <a:endParaRPr lang="en-US" dirty="0"/>
          </a:p>
          <a:p>
            <a:pPr lvl="1"/>
            <a:r>
              <a:rPr lang="en-US" dirty="0"/>
              <a:t>Automatically adjusts to different screen size to enable apps to work well on a variety of devices. </a:t>
            </a:r>
            <a:endParaRPr lang="en-US" sz="2000" dirty="0"/>
          </a:p>
          <a:p>
            <a:pPr lvl="1"/>
            <a:r>
              <a:rPr lang="en-US" dirty="0"/>
              <a:t>Application designers do not need to know anything about Bootstrap V3 grid system. </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15 built-in themes</a:t>
            </a:r>
          </a:p>
          <a:p>
            <a:pPr lvl="1"/>
            <a:endParaRPr lang="en-US" dirty="0"/>
          </a:p>
          <a:p>
            <a:pPr lvl="1"/>
            <a:r>
              <a:rPr lang="en-US" dirty="0"/>
              <a:t>Including two sets of complementary light and dark themes</a:t>
            </a:r>
          </a:p>
          <a:p>
            <a:pPr lvl="1"/>
            <a:r>
              <a:rPr lang="en-US" dirty="0"/>
              <a:t>Enables greater flexibility/individuality in the appearance of an application</a:t>
            </a:r>
            <a:r>
              <a:rPr lang="en-US" sz="2000" dirty="0"/>
              <a:t> </a:t>
            </a:r>
          </a:p>
        </p:txBody>
      </p:sp>
      <p:sp>
        <p:nvSpPr>
          <p:cNvPr id="4" name="Slide Number Placeholder 3"/>
          <p:cNvSpPr>
            <a:spLocks noGrp="1"/>
          </p:cNvSpPr>
          <p:nvPr>
            <p:ph type="sldNum" sz="quarter" idx="10"/>
          </p:nvPr>
        </p:nvSpPr>
        <p:spPr/>
        <p:txBody>
          <a:bodyPr/>
          <a:lstStyle/>
          <a:p>
            <a:fld id="{DDC8A848-5253-4AE4-AC25-BBAF199570DF}" type="slidenum">
              <a:rPr lang="en-US" smtClean="0"/>
              <a:pPr/>
              <a:t>34</a:t>
            </a:fld>
            <a:endParaRPr lang="en-US"/>
          </a:p>
        </p:txBody>
      </p:sp>
    </p:spTree>
    <p:extLst>
      <p:ext uri="{BB962C8B-B14F-4D97-AF65-F5344CB8AC3E}">
        <p14:creationId xmlns:p14="http://schemas.microsoft.com/office/powerpoint/2010/main" val="2021802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35</a:t>
            </a:fld>
            <a:endParaRPr lang="en-US"/>
          </a:p>
        </p:txBody>
      </p:sp>
    </p:spTree>
    <p:extLst>
      <p:ext uri="{BB962C8B-B14F-4D97-AF65-F5344CB8AC3E}">
        <p14:creationId xmlns:p14="http://schemas.microsoft.com/office/powerpoint/2010/main" val="2803241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solidFill>
                  <a:schemeClr val="tx1"/>
                </a:solidFill>
              </a:rPr>
              <a:t>Know your customer</a:t>
            </a:r>
          </a:p>
          <a:p>
            <a:pPr lvl="1"/>
            <a:r>
              <a:rPr lang="en-US" dirty="0">
                <a:solidFill>
                  <a:schemeClr val="tx1"/>
                </a:solidFill>
              </a:rPr>
              <a:t>Predict results from changes to the customer journey</a:t>
            </a:r>
          </a:p>
          <a:p>
            <a:pPr lvl="1"/>
            <a:r>
              <a:rPr lang="en-US" dirty="0">
                <a:solidFill>
                  <a:schemeClr val="tx1"/>
                </a:solidFill>
              </a:rPr>
              <a:t>Targeted marketing</a:t>
            </a:r>
          </a:p>
          <a:p>
            <a:endParaRPr lang="en-US" sz="2400" dirty="0">
              <a:solidFill>
                <a:schemeClr val="tx1"/>
              </a:solidFill>
            </a:endParaRPr>
          </a:p>
          <a:p>
            <a:r>
              <a:rPr lang="en-US" sz="2400" dirty="0">
                <a:solidFill>
                  <a:schemeClr val="tx1"/>
                </a:solidFill>
              </a:rPr>
              <a:t>Big Data Databases</a:t>
            </a:r>
          </a:p>
          <a:p>
            <a:pPr lvl="1"/>
            <a:r>
              <a:rPr lang="en-US" sz="2000" dirty="0">
                <a:solidFill>
                  <a:schemeClr val="tx1"/>
                </a:solidFill>
              </a:rPr>
              <a:t>Massive amounts of data produced and available</a:t>
            </a:r>
          </a:p>
          <a:p>
            <a:pPr lvl="1"/>
            <a:r>
              <a:rPr lang="en-US" sz="2000" dirty="0">
                <a:solidFill>
                  <a:schemeClr val="tx1"/>
                </a:solidFill>
              </a:rPr>
              <a:t>Specialized stores for different types of data</a:t>
            </a:r>
          </a:p>
          <a:p>
            <a:pPr lvl="2"/>
            <a:r>
              <a:rPr lang="en-US" sz="1800" dirty="0">
                <a:solidFill>
                  <a:schemeClr val="tx1"/>
                </a:solidFill>
              </a:rPr>
              <a:t>Hadoop, </a:t>
            </a:r>
            <a:r>
              <a:rPr lang="en-US" sz="1800" dirty="0" err="1">
                <a:solidFill>
                  <a:schemeClr val="tx1"/>
                </a:solidFill>
              </a:rPr>
              <a:t>MariaDB</a:t>
            </a:r>
            <a:r>
              <a:rPr lang="en-US" sz="1800" dirty="0">
                <a:solidFill>
                  <a:schemeClr val="tx1"/>
                </a:solidFill>
              </a:rPr>
              <a:t>, Hive, </a:t>
            </a:r>
            <a:r>
              <a:rPr lang="en-US" sz="1800" dirty="0" err="1">
                <a:solidFill>
                  <a:schemeClr val="tx1"/>
                </a:solidFill>
              </a:rPr>
              <a:t>Couchbase</a:t>
            </a:r>
            <a:r>
              <a:rPr lang="en-US" sz="1800" dirty="0">
                <a:solidFill>
                  <a:schemeClr val="tx1"/>
                </a:solidFill>
              </a:rPr>
              <a:t>, MongoDB, </a:t>
            </a:r>
            <a:r>
              <a:rPr lang="en-US" sz="1800" dirty="0" err="1">
                <a:solidFill>
                  <a:schemeClr val="tx1"/>
                </a:solidFill>
              </a:rPr>
              <a:t>Hbase</a:t>
            </a:r>
            <a:r>
              <a:rPr lang="en-US" sz="1800" dirty="0">
                <a:solidFill>
                  <a:schemeClr val="tx1"/>
                </a:solidFill>
              </a:rPr>
              <a:t>, Cassandra, etc., etc., etc.  </a:t>
            </a:r>
          </a:p>
          <a:p>
            <a:pPr lvl="1"/>
            <a:endParaRPr lang="en-US" sz="2000" dirty="0">
              <a:solidFill>
                <a:schemeClr val="tx1"/>
              </a:solidFill>
            </a:endParaRPr>
          </a:p>
          <a:p>
            <a:r>
              <a:rPr lang="en-US" sz="2400" dirty="0" err="1">
                <a:solidFill>
                  <a:schemeClr val="tx1"/>
                </a:solidFill>
              </a:rPr>
              <a:t>OpenEdge</a:t>
            </a:r>
            <a:r>
              <a:rPr lang="en-US" sz="2400" dirty="0">
                <a:solidFill>
                  <a:schemeClr val="tx1"/>
                </a:solidFill>
              </a:rPr>
              <a:t> Analytics360</a:t>
            </a:r>
          </a:p>
          <a:p>
            <a:pPr>
              <a:buNone/>
            </a:pPr>
            <a:endParaRPr lang="en-US" dirty="0"/>
          </a:p>
          <a:p>
            <a:endParaRPr lang="en-US" dirty="0"/>
          </a:p>
        </p:txBody>
      </p:sp>
      <p:sp>
        <p:nvSpPr>
          <p:cNvPr id="4" name="Slide Number Placeholder 3"/>
          <p:cNvSpPr>
            <a:spLocks noGrp="1"/>
          </p:cNvSpPr>
          <p:nvPr>
            <p:ph type="sldNum" sz="quarter" idx="10"/>
          </p:nvPr>
        </p:nvSpPr>
        <p:spPr/>
        <p:txBody>
          <a:bodyPr/>
          <a:lstStyle/>
          <a:p>
            <a:fld id="{DDC8A848-5253-4AE4-AC25-BBAF199570DF}" type="slidenum">
              <a:rPr lang="en-US" smtClean="0"/>
              <a:pPr/>
              <a:t>36</a:t>
            </a:fld>
            <a:endParaRPr lang="en-US"/>
          </a:p>
        </p:txBody>
      </p:sp>
    </p:spTree>
    <p:extLst>
      <p:ext uri="{BB962C8B-B14F-4D97-AF65-F5344CB8AC3E}">
        <p14:creationId xmlns:p14="http://schemas.microsoft.com/office/powerpoint/2010/main" val="3372799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Shape 1158"/>
          <p:cNvSpPr txBox="1">
            <a:spLocks noGrp="1"/>
          </p:cNvSpPr>
          <p:nvPr>
            <p:ph type="body" idx="1"/>
          </p:nvPr>
        </p:nvSpPr>
        <p:spPr>
          <a:xfrm>
            <a:off x="937050" y="4424085"/>
            <a:ext cx="5153765" cy="4191238"/>
          </a:xfrm>
          <a:prstGeom prst="rect">
            <a:avLst/>
          </a:prstGeom>
        </p:spPr>
        <p:txBody>
          <a:bodyPr lIns="93354" tIns="93354" rIns="93354" bIns="93354" anchor="t" anchorCtr="0">
            <a:noAutofit/>
          </a:bodyPr>
          <a:lstStyle/>
          <a:p>
            <a:pPr>
              <a:spcBef>
                <a:spcPts val="0"/>
              </a:spcBef>
            </a:pPr>
            <a:r>
              <a:rPr lang="en-US" dirty="0"/>
              <a:t>Last year we delivered Anlytics360 – this was based on feedback from many of you that said you</a:t>
            </a:r>
            <a:r>
              <a:rPr lang="en-US" baseline="0" dirty="0"/>
              <a:t> would like a better way to deliver analytics as part of your applications…….</a:t>
            </a:r>
            <a:endParaRPr dirty="0"/>
          </a:p>
        </p:txBody>
      </p:sp>
      <p:sp>
        <p:nvSpPr>
          <p:cNvPr id="1159" name="Shape 1159"/>
          <p:cNvSpPr>
            <a:spLocks noGrp="1" noRot="1" noChangeAspect="1"/>
          </p:cNvSpPr>
          <p:nvPr>
            <p:ph type="sldImg" idx="2"/>
          </p:nvPr>
        </p:nvSpPr>
        <p:spPr>
          <a:xfrm>
            <a:off x="409575" y="698500"/>
            <a:ext cx="6208713" cy="3492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382385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Launched in June 2015, Common Component Specification (</a:t>
            </a:r>
            <a:r>
              <a:rPr lang="en-US" b="1" dirty="0"/>
              <a:t>CCS</a:t>
            </a:r>
            <a:r>
              <a:rPr lang="en-US" dirty="0"/>
              <a:t>) is a </a:t>
            </a:r>
            <a:r>
              <a:rPr lang="en-US" b="1" dirty="0"/>
              <a:t>community driven</a:t>
            </a:r>
            <a:r>
              <a:rPr lang="en-US" dirty="0"/>
              <a:t>, </a:t>
            </a:r>
            <a:r>
              <a:rPr lang="en-US" b="1" dirty="0"/>
              <a:t>open</a:t>
            </a:r>
            <a:r>
              <a:rPr lang="en-US" dirty="0"/>
              <a:t> </a:t>
            </a:r>
            <a:r>
              <a:rPr lang="en-US" b="1" dirty="0"/>
              <a:t>standards body </a:t>
            </a:r>
            <a:r>
              <a:rPr lang="en-US" dirty="0"/>
              <a:t>to define standard </a:t>
            </a:r>
            <a:r>
              <a:rPr lang="en-US" b="1" dirty="0"/>
              <a:t>specifications </a:t>
            </a:r>
            <a:r>
              <a:rPr lang="en-US" dirty="0"/>
              <a:t>for various components required to build </a:t>
            </a:r>
            <a:r>
              <a:rPr lang="en-US" b="1" dirty="0">
                <a:solidFill>
                  <a:schemeClr val="tx1"/>
                </a:solidFill>
              </a:rPr>
              <a:t>Business Applications of the Future.</a:t>
            </a:r>
          </a:p>
          <a:p>
            <a:endParaRPr lang="en-US" b="1" dirty="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2400" dirty="0"/>
              <a:t>As of June 2016, 87</a:t>
            </a:r>
            <a:r>
              <a:rPr lang="en-US" sz="2400" baseline="0" dirty="0"/>
              <a:t> Members from 60 different companies are participating in CCS</a:t>
            </a:r>
          </a:p>
          <a:p>
            <a:endParaRPr lang="en-US" sz="2100" dirty="0"/>
          </a:p>
          <a:p>
            <a:r>
              <a:rPr lang="en-US" sz="2100" b="1" dirty="0"/>
              <a:t>Advantages of CCS:</a:t>
            </a:r>
          </a:p>
          <a:p>
            <a:pPr marL="342832" lvl="0">
              <a:lnSpc>
                <a:spcPct val="110000"/>
              </a:lnSpc>
            </a:pPr>
            <a:r>
              <a:rPr lang="en-US" sz="1900" dirty="0"/>
              <a:t>Enables creation of standards based business application components and tools that can inter-operate</a:t>
            </a:r>
          </a:p>
          <a:p>
            <a:pPr marL="342832" lvl="0">
              <a:lnSpc>
                <a:spcPct val="110000"/>
              </a:lnSpc>
            </a:pPr>
            <a:r>
              <a:rPr lang="en-US" sz="1900" dirty="0"/>
              <a:t>Fosters a vibrant community of OpenEdge customers that can collaborate and compete</a:t>
            </a:r>
          </a:p>
          <a:p>
            <a:endParaRPr lang="en-US" dirty="0"/>
          </a:p>
          <a:p>
            <a:r>
              <a:rPr lang="en-US" b="1" dirty="0"/>
              <a:t>Call to Action</a:t>
            </a:r>
            <a:r>
              <a:rPr lang="en-US" dirty="0"/>
              <a:t>: Urge</a:t>
            </a:r>
            <a:r>
              <a:rPr lang="en-US" baseline="0" dirty="0"/>
              <a:t> the community to get more involved; We are looking for additional specification leads and specification writers;</a:t>
            </a:r>
          </a:p>
          <a:p>
            <a:r>
              <a:rPr lang="en-US" baseline="0" dirty="0"/>
              <a:t> </a:t>
            </a:r>
            <a:endParaRPr lang="en-US" dirty="0"/>
          </a:p>
          <a:p>
            <a:r>
              <a:rPr lang="en-US" b="1" dirty="0"/>
              <a:t>Noteworthy</a:t>
            </a:r>
            <a:r>
              <a:rPr lang="en-US" b="1" baseline="0" dirty="0"/>
              <a:t> accomplishments in the last year –</a:t>
            </a:r>
          </a:p>
          <a:p>
            <a:pPr marL="0" indent="0">
              <a:buNone/>
            </a:pPr>
            <a:r>
              <a:rPr lang="en-US" dirty="0"/>
              <a:t>1. CCS Architecture Specification has been finalized </a:t>
            </a:r>
          </a:p>
          <a:p>
            <a:r>
              <a:rPr lang="en-US" dirty="0"/>
              <a:t>2. Following two specifications are in Community Review</a:t>
            </a:r>
          </a:p>
          <a:p>
            <a:pPr lvl="1"/>
            <a:r>
              <a:rPr lang="en-US" dirty="0"/>
              <a:t>Startup Specification</a:t>
            </a:r>
          </a:p>
          <a:p>
            <a:pPr lvl="1"/>
            <a:r>
              <a:rPr lang="en-US" dirty="0"/>
              <a:t>Business Entity Specification</a:t>
            </a:r>
          </a:p>
          <a:p>
            <a:pPr lvl="0"/>
            <a:r>
              <a:rPr lang="en-US" dirty="0"/>
              <a:t>3. Following two specifications</a:t>
            </a:r>
            <a:r>
              <a:rPr lang="en-US" baseline="0" dirty="0"/>
              <a:t> being actively worked on:</a:t>
            </a:r>
          </a:p>
          <a:p>
            <a:pPr lvl="1"/>
            <a:r>
              <a:rPr lang="en-US" baseline="0" dirty="0"/>
              <a:t>Service Manager Specification</a:t>
            </a:r>
          </a:p>
          <a:p>
            <a:pPr lvl="1"/>
            <a:r>
              <a:rPr lang="en-US" baseline="0" dirty="0"/>
              <a:t>Session Manager Specification</a:t>
            </a:r>
          </a:p>
          <a:p>
            <a:r>
              <a:rPr lang="en-US" dirty="0"/>
              <a:t>4. Based on community</a:t>
            </a:r>
            <a:r>
              <a:rPr lang="en-US" baseline="0" dirty="0"/>
              <a:t> feedback, following significant p</a:t>
            </a:r>
            <a:r>
              <a:rPr lang="en-US" dirty="0"/>
              <a:t>rocess improvements have been made since launch</a:t>
            </a:r>
            <a:r>
              <a:rPr lang="en-US" baseline="0" dirty="0"/>
              <a:t> in June 2015 --</a:t>
            </a:r>
          </a:p>
          <a:p>
            <a:pPr lvl="1"/>
            <a:r>
              <a:rPr lang="en-US" dirty="0"/>
              <a:t>Removed NDA clause from CCS agreements</a:t>
            </a:r>
          </a:p>
          <a:p>
            <a:pPr lvl="1"/>
            <a:r>
              <a:rPr lang="en-US" dirty="0"/>
              <a:t>Simplified enrollment process</a:t>
            </a:r>
            <a:r>
              <a:rPr lang="en-US" baseline="0" dirty="0"/>
              <a:t> for CCS</a:t>
            </a:r>
            <a:endParaRPr lang="en-US" dirty="0"/>
          </a:p>
          <a:p>
            <a:endParaRPr lang="en-US" dirty="0"/>
          </a:p>
          <a:p>
            <a:r>
              <a:rPr lang="en-US" b="1" dirty="0"/>
              <a:t>Goals for next</a:t>
            </a:r>
            <a:r>
              <a:rPr lang="en-US" b="1" baseline="0" dirty="0"/>
              <a:t> year:</a:t>
            </a:r>
          </a:p>
          <a:p>
            <a:pPr marL="228600" indent="-228600">
              <a:buAutoNum type="arabicPeriod"/>
            </a:pPr>
            <a:r>
              <a:rPr lang="en-US" baseline="0" dirty="0"/>
              <a:t>Finalize at least </a:t>
            </a:r>
            <a:r>
              <a:rPr lang="en-US" b="1" baseline="0" dirty="0"/>
              <a:t>three</a:t>
            </a:r>
            <a:r>
              <a:rPr lang="en-US" baseline="0" dirty="0"/>
              <a:t> inflight specifications in the next year</a:t>
            </a:r>
          </a:p>
          <a:p>
            <a:pPr marL="228600" indent="-228600">
              <a:buAutoNum type="arabicPeriod"/>
            </a:pPr>
            <a:r>
              <a:rPr lang="en-US" baseline="0" dirty="0"/>
              <a:t>Kick off at least </a:t>
            </a:r>
            <a:r>
              <a:rPr lang="en-US" b="1" baseline="0" dirty="0"/>
              <a:t>two</a:t>
            </a:r>
            <a:r>
              <a:rPr lang="en-US" baseline="0" dirty="0"/>
              <a:t> more new specifications. E.g. </a:t>
            </a:r>
          </a:p>
          <a:p>
            <a:pPr lvl="1"/>
            <a:r>
              <a:rPr lang="en-US" baseline="0" dirty="0"/>
              <a:t>Security Token Service specification</a:t>
            </a:r>
          </a:p>
          <a:p>
            <a:pPr lvl="1"/>
            <a:r>
              <a:rPr lang="en-US" baseline="0" dirty="0"/>
              <a:t>Common Meta-data definition for User Interfaces (Kendo UI Builder meta-data standardization)</a:t>
            </a:r>
          </a:p>
          <a:p>
            <a:pPr lvl="0"/>
            <a:r>
              <a:rPr lang="en-US" baseline="0" dirty="0"/>
              <a:t>3. </a:t>
            </a:r>
            <a:r>
              <a:rPr lang="en-US" dirty="0"/>
              <a:t>Work</a:t>
            </a:r>
            <a:r>
              <a:rPr lang="en-US" baseline="0" dirty="0"/>
              <a:t> with community to get </a:t>
            </a:r>
            <a:r>
              <a:rPr lang="en-US" dirty="0"/>
              <a:t>least </a:t>
            </a:r>
            <a:r>
              <a:rPr lang="en-US" b="1" dirty="0"/>
              <a:t>two</a:t>
            </a:r>
            <a:r>
              <a:rPr lang="en-US" dirty="0"/>
              <a:t> CCS specification</a:t>
            </a:r>
            <a:r>
              <a:rPr lang="en-US" baseline="0" dirty="0"/>
              <a:t> </a:t>
            </a:r>
            <a:r>
              <a:rPr lang="en-US" dirty="0"/>
              <a:t>compliant frameworks</a:t>
            </a:r>
          </a:p>
          <a:p>
            <a:pPr lvl="0"/>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39</a:t>
            </a:fld>
            <a:endParaRPr lang="en-US" dirty="0"/>
          </a:p>
        </p:txBody>
      </p:sp>
    </p:spTree>
    <p:extLst>
      <p:ext uri="{BB962C8B-B14F-4D97-AF65-F5344CB8AC3E}">
        <p14:creationId xmlns:p14="http://schemas.microsoft.com/office/powerpoint/2010/main" val="432620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49" y="36"/>
            <a:ext cx="12188890" cy="6857964"/>
          </a:xfrm>
          <a:prstGeom prst="rect">
            <a:avLst/>
          </a:prstGeom>
        </p:spPr>
      </p:pic>
      <p:sp>
        <p:nvSpPr>
          <p:cNvPr id="9" name="Rectangle 3"/>
          <p:cNvSpPr>
            <a:spLocks noGrp="1" noChangeArrowheads="1"/>
          </p:cNvSpPr>
          <p:nvPr>
            <p:ph type="ctrTitle" hasCustomPrompt="1"/>
          </p:nvPr>
        </p:nvSpPr>
        <p:spPr bwMode="auto">
          <a:xfrm>
            <a:off x="4967780" y="3354330"/>
            <a:ext cx="6800850" cy="1573302"/>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7780" y="5066617"/>
            <a:ext cx="5479648"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814" y="1200150"/>
            <a:ext cx="10948386"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1114424" y="467575"/>
            <a:ext cx="9858039"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424" y="1470398"/>
            <a:ext cx="9858039"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2" name="Title 1"/>
          <p:cNvSpPr>
            <a:spLocks noGrp="1"/>
          </p:cNvSpPr>
          <p:nvPr>
            <p:ph type="title"/>
          </p:nvPr>
        </p:nvSpPr>
        <p:spPr>
          <a:xfrm>
            <a:off x="557813" y="367497"/>
            <a:ext cx="11021571"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813"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813"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4"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3" name="Title 1"/>
          <p:cNvSpPr>
            <a:spLocks noGrp="1"/>
          </p:cNvSpPr>
          <p:nvPr>
            <p:ph type="title"/>
          </p:nvPr>
        </p:nvSpPr>
        <p:spPr>
          <a:xfrm>
            <a:off x="2447925" y="3107733"/>
            <a:ext cx="7286625"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925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901191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nk - no text box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2648" y="283"/>
            <a:ext cx="1926177" cy="6857433"/>
          </a:xfrm>
          <a:prstGeom prst="rect">
            <a:avLst/>
          </a:prstGeom>
        </p:spPr>
      </p:pic>
    </p:spTree>
    <p:extLst>
      <p:ext uri="{BB962C8B-B14F-4D97-AF65-F5344CB8AC3E}">
        <p14:creationId xmlns:p14="http://schemas.microsoft.com/office/powerpoint/2010/main" val="1337513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36"/>
            <a:ext cx="12188890" cy="6857964"/>
          </a:xfrm>
          <a:prstGeom prst="rect">
            <a:avLst/>
          </a:prstGeom>
        </p:spPr>
      </p:pic>
      <p:sp>
        <p:nvSpPr>
          <p:cNvPr id="1027" name="Rectangle 3"/>
          <p:cNvSpPr>
            <a:spLocks noGrp="1" noChangeArrowheads="1"/>
          </p:cNvSpPr>
          <p:nvPr>
            <p:ph type="body" idx="1"/>
          </p:nvPr>
        </p:nvSpPr>
        <p:spPr bwMode="auto">
          <a:xfrm>
            <a:off x="552450" y="1200150"/>
            <a:ext cx="10953750"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813" y="367497"/>
            <a:ext cx="10948387"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5201" y="6517228"/>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38" r:id="rId2"/>
    <p:sldLayoutId id="2147483775" r:id="rId3"/>
    <p:sldLayoutId id="2147483734" r:id="rId4"/>
    <p:sldLayoutId id="2147483778" r:id="rId5"/>
    <p:sldLayoutId id="2147483774" r:id="rId6"/>
    <p:sldLayoutId id="2147483739" r:id="rId7"/>
    <p:sldLayoutId id="2147483762" r:id="rId8"/>
    <p:sldLayoutId id="2147483776" r:id="rId9"/>
    <p:sldLayoutId id="2147483772" r:id="rId10"/>
    <p:sldLayoutId id="2147483767" r:id="rId11"/>
    <p:sldLayoutId id="2147483770" r:id="rId12"/>
    <p:sldLayoutId id="2147483773" r:id="rId13"/>
    <p:sldLayoutId id="2147483779" r:id="rId14"/>
    <p:sldLayoutId id="2147483780" r:id="rId15"/>
    <p:sldLayoutId id="2147483781" r:id="rId16"/>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forbes.com/sites/joemckendrick/2016/06/04/what-exactly-is-a-digital-strategy-it-depends-upon-who-you-ask/#55c74d675ac9" TargetMode="External"/><Relationship Id="rId1" Type="http://schemas.openxmlformats.org/officeDocument/2006/relationships/slideLayout" Target="../slideLayouts/slideLayout7.xml"/><Relationship Id="rId5" Type="http://schemas.openxmlformats.org/officeDocument/2006/relationships/hyperlink" Target="http://forbes.com/" TargetMode="External"/><Relationship Id="rId4" Type="http://schemas.openxmlformats.org/officeDocument/2006/relationships/image" Target="cid:image001.jpg@01D1C17A.E0BE8C1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5.xml"/><Relationship Id="rId7" Type="http://schemas.openxmlformats.org/officeDocument/2006/relationships/image" Target="../media/image44.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3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hyperlink" Target="https://www.progress.com/openedge/pricing" TargetMode="External"/><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1.emf"/><Relationship Id="rId4" Type="http://schemas.openxmlformats.org/officeDocument/2006/relationships/image" Target="../media/image33.emf"/></Relationships>
</file>

<file path=ppt/slides/_rels/slide36.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72.png"/><Relationship Id="rId7" Type="http://schemas.openxmlformats.org/officeDocument/2006/relationships/image" Target="../media/image76.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JPG"/><Relationship Id="rId3" Type="http://schemas.openxmlformats.org/officeDocument/2006/relationships/image" Target="../media/image83.tiff"/><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82.tiff"/><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tiff"/><Relationship Id="rId9" Type="http://schemas.openxmlformats.org/officeDocument/2006/relationships/image" Target="../media/image89.png"/><Relationship Id="rId14" Type="http://schemas.openxmlformats.org/officeDocument/2006/relationships/image" Target="../media/image94.JPG"/></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9.xml"/><Relationship Id="rId5" Type="http://schemas.openxmlformats.org/officeDocument/2006/relationships/image" Target="../media/image39.emf"/><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3353960"/>
            <a:ext cx="6800850" cy="738664"/>
          </a:xfrm>
        </p:spPr>
        <p:txBody>
          <a:bodyPr/>
          <a:lstStyle/>
          <a:p>
            <a:r>
              <a:rPr lang="en-US" dirty="0"/>
              <a:t>Progress Keynote</a:t>
            </a:r>
          </a:p>
        </p:txBody>
      </p:sp>
      <p:sp>
        <p:nvSpPr>
          <p:cNvPr id="5" name="Subtitle 8"/>
          <p:cNvSpPr>
            <a:spLocks noGrp="1"/>
          </p:cNvSpPr>
          <p:nvPr>
            <p:ph type="subTitle" idx="1"/>
          </p:nvPr>
        </p:nvSpPr>
        <p:spPr/>
        <p:txBody>
          <a:bodyPr/>
          <a:lstStyle/>
          <a:p>
            <a:r>
              <a:rPr lang="en-US" dirty="0"/>
              <a:t>Jerry Rulli</a:t>
            </a:r>
          </a:p>
          <a:p>
            <a:r>
              <a:rPr lang="en-US" dirty="0"/>
              <a:t>COO, Progress</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What’s New with Progress?</a:t>
            </a:r>
          </a:p>
        </p:txBody>
      </p:sp>
    </p:spTree>
    <p:extLst>
      <p:ext uri="{BB962C8B-B14F-4D97-AF65-F5344CB8AC3E}">
        <p14:creationId xmlns:p14="http://schemas.microsoft.com/office/powerpoint/2010/main" val="27327853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rrowheads="1"/>
          </p:cNvSpPr>
          <p:nvPr/>
        </p:nvSpPr>
        <p:spPr bwMode="auto">
          <a:xfrm>
            <a:off x="1275644" y="1488085"/>
            <a:ext cx="9255334" cy="3569337"/>
          </a:xfrm>
          <a:prstGeom prst="rect">
            <a:avLst/>
          </a:prstGeom>
          <a:solidFill>
            <a:schemeClr val="accent1"/>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square" anchor="ctr"/>
          <a:lstStyle/>
          <a:p>
            <a:endParaRPr lang="en-US" i="0" dirty="0">
              <a:solidFill>
                <a:schemeClr val="bg1"/>
              </a:solidFill>
            </a:endParaRPr>
          </a:p>
        </p:txBody>
      </p:sp>
      <p:sp>
        <p:nvSpPr>
          <p:cNvPr id="4" name="Title 1"/>
          <p:cNvSpPr>
            <a:spLocks noGrp="1"/>
          </p:cNvSpPr>
          <p:nvPr>
            <p:ph type="title"/>
          </p:nvPr>
        </p:nvSpPr>
        <p:spPr>
          <a:xfrm>
            <a:off x="2447925" y="3107733"/>
            <a:ext cx="7286625" cy="590931"/>
          </a:xfrm>
        </p:spPr>
        <p:txBody>
          <a:bodyPr/>
          <a:lstStyle/>
          <a:p>
            <a:r>
              <a:rPr lang="en-US" dirty="0"/>
              <a:t>Yes, We’ve gone GREEN</a:t>
            </a:r>
          </a:p>
        </p:txBody>
      </p:sp>
    </p:spTree>
    <p:extLst>
      <p:ext uri="{BB962C8B-B14F-4D97-AF65-F5344CB8AC3E}">
        <p14:creationId xmlns:p14="http://schemas.microsoft.com/office/powerpoint/2010/main" val="91560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274816" y="1349268"/>
            <a:ext cx="8195755" cy="4447375"/>
          </a:xfrm>
          <a:prstGeom prst="rect">
            <a:avLst/>
          </a:prstGeom>
          <a:solidFill>
            <a:schemeClr val="bg1">
              <a:alpha val="69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31747" name="Rectangle 2"/>
          <p:cNvSpPr>
            <a:spLocks noChangeArrowheads="1"/>
          </p:cNvSpPr>
          <p:nvPr/>
        </p:nvSpPr>
        <p:spPr bwMode="auto">
          <a:xfrm>
            <a:off x="486707" y="109538"/>
            <a:ext cx="11295824" cy="728662"/>
          </a:xfrm>
          <a:prstGeom prst="rect">
            <a:avLst/>
          </a:prstGeom>
          <a:noFill/>
          <a:ln w="9525">
            <a:noFill/>
            <a:miter lim="800000"/>
            <a:headEnd/>
            <a:tailEnd/>
          </a:ln>
        </p:spPr>
        <p:txBody>
          <a:bodyPr bIns="0" anchor="b"/>
          <a:lstStyle/>
          <a:p>
            <a:pPr algn="l">
              <a:lnSpc>
                <a:spcPct val="85000"/>
              </a:lnSpc>
            </a:pPr>
            <a:endParaRPr lang="en-US" sz="2400" i="0" dirty="0">
              <a:ea typeface="Arial Unicode MS" pitchFamily="34" charset="-128"/>
            </a:endParaRPr>
          </a:p>
        </p:txBody>
      </p:sp>
      <p:sp>
        <p:nvSpPr>
          <p:cNvPr id="29" name="Title 28"/>
          <p:cNvSpPr>
            <a:spLocks noGrp="1"/>
          </p:cNvSpPr>
          <p:nvPr>
            <p:ph type="title"/>
          </p:nvPr>
        </p:nvSpPr>
        <p:spPr>
          <a:xfrm>
            <a:off x="561068" y="277448"/>
            <a:ext cx="7286625" cy="590931"/>
          </a:xfrm>
        </p:spPr>
        <p:txBody>
          <a:bodyPr>
            <a:noAutofit/>
          </a:bodyPr>
          <a:lstStyle/>
          <a:p>
            <a:pPr algn="l"/>
            <a:r>
              <a:rPr lang="en-US" sz="2800" b="1" dirty="0"/>
              <a:t>Progress at a Glance</a:t>
            </a:r>
          </a:p>
        </p:txBody>
      </p:sp>
      <p:graphicFrame>
        <p:nvGraphicFramePr>
          <p:cNvPr id="6" name="Table 5"/>
          <p:cNvGraphicFramePr>
            <a:graphicFrameLocks noGrp="1"/>
          </p:cNvGraphicFramePr>
          <p:nvPr>
            <p:extLst/>
          </p:nvPr>
        </p:nvGraphicFramePr>
        <p:xfrm>
          <a:off x="1339613" y="1442294"/>
          <a:ext cx="8046720" cy="4289344"/>
        </p:xfrm>
        <a:graphic>
          <a:graphicData uri="http://schemas.openxmlformats.org/drawingml/2006/table">
            <a:tbl>
              <a:tblPr bandRow="1">
                <a:effectLst>
                  <a:outerShdw blurRad="50800" dist="50800" dir="5400000" algn="ctr" rotWithShape="0">
                    <a:schemeClr val="accent1"/>
                  </a:outerShdw>
                </a:effectLst>
                <a:tableStyleId>{5C22544A-7EE6-4342-B048-85BDC9FD1C3A}</a:tableStyleId>
              </a:tblPr>
              <a:tblGrid>
                <a:gridCol w="420624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tblGrid>
              <a:tr h="0">
                <a:tc>
                  <a:txBody>
                    <a:bodyPr/>
                    <a:lstStyle/>
                    <a:p>
                      <a:r>
                        <a:rPr lang="en-US" sz="1600" b="1" i="0" dirty="0">
                          <a:solidFill>
                            <a:schemeClr val="tx1"/>
                          </a:solidFill>
                          <a:ea typeface="Arial Unicode MS" pitchFamily="34" charset="-128"/>
                        </a:rPr>
                        <a:t>EMPLOYEES</a:t>
                      </a:r>
                    </a:p>
                  </a:txBody>
                  <a:tcPr anchor="ctr">
                    <a:lnL w="12700" cmpd="sng">
                      <a:noFill/>
                    </a:lnL>
                    <a:lnR w="12700" cmpd="sng">
                      <a:noFill/>
                    </a:lnR>
                    <a:lnT w="12700" cmpd="sng">
                      <a:noFill/>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ea typeface="Arial Unicode MS" pitchFamily="34" charset="-128"/>
                        </a:rPr>
                        <a:t>~ 2000</a:t>
                      </a:r>
                      <a:endParaRPr lang="en-US" sz="1800" b="0" dirty="0">
                        <a:solidFill>
                          <a:schemeClr val="tx1"/>
                        </a:solidFill>
                      </a:endParaRPr>
                    </a:p>
                  </a:txBody>
                  <a:tcPr anchor="ctr">
                    <a:lnL w="12700" cmpd="sng">
                      <a:noFill/>
                    </a:lnL>
                    <a:lnR w="12700" cmpd="sng">
                      <a:noFill/>
                    </a:lnR>
                    <a:lnT w="12700" cmpd="sng">
                      <a:noFill/>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0"/>
                  </a:ext>
                </a:extLst>
              </a:tr>
              <a:tr h="1030033">
                <a:tc>
                  <a:txBody>
                    <a:bodyPr/>
                    <a:lstStyle/>
                    <a:p>
                      <a:r>
                        <a:rPr lang="en-US" sz="1600" b="1" i="0" dirty="0">
                          <a:solidFill>
                            <a:schemeClr val="tx1"/>
                          </a:solidFill>
                          <a:ea typeface="Arial Unicode MS" pitchFamily="34" charset="-128"/>
                        </a:rPr>
                        <a:t>FY15 REVENUES</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tc>
                  <a:txBody>
                    <a:bodyPr/>
                    <a:lstStyle/>
                    <a:p>
                      <a:pPr algn="l">
                        <a:spcBef>
                          <a:spcPts val="0"/>
                        </a:spcBef>
                      </a:pPr>
                      <a:r>
                        <a:rPr lang="en-US" sz="2400" b="1" i="0" dirty="0">
                          <a:solidFill>
                            <a:schemeClr val="tx1"/>
                          </a:solidFill>
                          <a:ea typeface="Arial Unicode MS" pitchFamily="34" charset="-128"/>
                        </a:rPr>
                        <a:t>$412 million</a:t>
                      </a:r>
                    </a:p>
                    <a:p>
                      <a:pPr algn="l">
                        <a:spcBef>
                          <a:spcPts val="0"/>
                        </a:spcBef>
                      </a:pPr>
                      <a:r>
                        <a:rPr lang="en-US" sz="1800" b="1" i="0" dirty="0">
                          <a:solidFill>
                            <a:schemeClr val="tx1"/>
                          </a:solidFill>
                          <a:ea typeface="Arial Unicode MS" pitchFamily="34" charset="-128"/>
                        </a:rPr>
                        <a:t>90%+ </a:t>
                      </a:r>
                      <a:r>
                        <a:rPr lang="en-US" sz="1800" i="0" dirty="0">
                          <a:solidFill>
                            <a:schemeClr val="tx1"/>
                          </a:solidFill>
                          <a:ea typeface="Arial Unicode MS" pitchFamily="34" charset="-128"/>
                        </a:rPr>
                        <a:t>renewal rates</a:t>
                      </a:r>
                      <a:endParaRPr lang="en-US" sz="1800" dirty="0">
                        <a:solidFill>
                          <a:schemeClr val="tx1"/>
                        </a:solidFill>
                      </a:endParaRP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1"/>
                  </a:ext>
                </a:extLst>
              </a:tr>
              <a:tr h="640080">
                <a:tc>
                  <a:txBody>
                    <a:bodyPr/>
                    <a:lstStyle/>
                    <a:p>
                      <a:pPr algn="l">
                        <a:spcBef>
                          <a:spcPts val="0"/>
                        </a:spcBef>
                      </a:pPr>
                      <a:r>
                        <a:rPr lang="en-US" sz="1600" b="1" i="0" dirty="0">
                          <a:solidFill>
                            <a:schemeClr val="tx1"/>
                          </a:solidFill>
                          <a:ea typeface="Arial Unicode MS" pitchFamily="34" charset="-128"/>
                        </a:rPr>
                        <a:t>STRONG FREE CASH FLOWS</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ea typeface="Arial Unicode MS" pitchFamily="34" charset="-128"/>
                        </a:rPr>
                        <a:t>$102 million </a:t>
                      </a:r>
                      <a:r>
                        <a:rPr lang="en-US" sz="1800" b="0" i="0" dirty="0">
                          <a:solidFill>
                            <a:schemeClr val="tx1"/>
                          </a:solidFill>
                          <a:ea typeface="Arial Unicode MS" pitchFamily="34" charset="-128"/>
                        </a:rPr>
                        <a:t>in FY15</a:t>
                      </a:r>
                      <a:r>
                        <a:rPr lang="en-US" sz="1800" i="0" dirty="0">
                          <a:solidFill>
                            <a:schemeClr val="tx1"/>
                          </a:solidFill>
                          <a:ea typeface="Arial Unicode MS" pitchFamily="34" charset="-128"/>
                        </a:rPr>
                        <a:t>*</a:t>
                      </a:r>
                    </a:p>
                  </a:txBody>
                  <a:tcP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2"/>
                  </a:ext>
                </a:extLst>
              </a:tr>
              <a:tr h="648786">
                <a:tc>
                  <a:txBody>
                    <a:bodyPr/>
                    <a:lstStyle/>
                    <a:p>
                      <a:pPr algn="l">
                        <a:spcBef>
                          <a:spcPts val="0"/>
                        </a:spcBef>
                      </a:pPr>
                      <a:r>
                        <a:rPr lang="en-US" sz="1600" b="1" i="0" dirty="0">
                          <a:solidFill>
                            <a:schemeClr val="tx1"/>
                          </a:solidFill>
                          <a:ea typeface="Arial Unicode MS" pitchFamily="34" charset="-128"/>
                        </a:rPr>
                        <a:t>FY15 Non-GAAP OPERATING MARGIN</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ea typeface="Arial Unicode MS" pitchFamily="34" charset="-128"/>
                        </a:rPr>
                        <a:t>29%</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3"/>
                  </a:ext>
                </a:extLst>
              </a:tr>
              <a:tr h="690285">
                <a:tc>
                  <a:txBody>
                    <a:bodyPr/>
                    <a:lstStyle/>
                    <a:p>
                      <a:pPr algn="l">
                        <a:spcBef>
                          <a:spcPts val="0"/>
                        </a:spcBef>
                      </a:pPr>
                      <a:r>
                        <a:rPr lang="en-US" sz="1600" b="1" i="0" dirty="0">
                          <a:solidFill>
                            <a:schemeClr val="tx1"/>
                          </a:solidFill>
                          <a:ea typeface="Arial Unicode MS" pitchFamily="34" charset="-128"/>
                        </a:rPr>
                        <a:t>GLOBAL REVENUE STREAMS</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ea typeface="Arial Unicode MS" pitchFamily="34" charset="-128"/>
                        </a:rPr>
                        <a:t>~ 42</a:t>
                      </a:r>
                      <a:r>
                        <a:rPr lang="en-US" sz="2400" b="1" i="0" dirty="0">
                          <a:solidFill>
                            <a:schemeClr val="tx1"/>
                          </a:solidFill>
                          <a:ea typeface="Arial Unicode MS" pitchFamily="34" charset="-128"/>
                          <a:cs typeface="Arial" charset="0"/>
                        </a:rPr>
                        <a:t>% </a:t>
                      </a:r>
                      <a:r>
                        <a:rPr lang="en-US" sz="1800" i="0" dirty="0">
                          <a:solidFill>
                            <a:schemeClr val="tx1"/>
                          </a:solidFill>
                          <a:ea typeface="Arial Unicode MS" pitchFamily="34" charset="-128"/>
                          <a:cs typeface="Arial" charset="0"/>
                        </a:rPr>
                        <a:t>international</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ap="flat" cmpd="sng" algn="ctr">
                      <a:solidFill>
                        <a:srgbClr val="FF4E00"/>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4"/>
                  </a:ext>
                </a:extLst>
              </a:tr>
              <a:tr h="6902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i="0" dirty="0">
                          <a:solidFill>
                            <a:schemeClr val="tx1"/>
                          </a:solidFill>
                          <a:ea typeface="Arial Unicode MS" pitchFamily="34" charset="-128"/>
                        </a:rPr>
                        <a:t>CUSTOMER DIVERSIFICATION</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60000"/>
                        <a:lumOff val="40000"/>
                        <a:alpha val="49000"/>
                      </a:schemeClr>
                    </a:solidFill>
                  </a:tcPr>
                </a:tc>
                <a:tc>
                  <a:txBody>
                    <a:bodyPr/>
                    <a:lstStyle/>
                    <a:p>
                      <a:pPr algn="l">
                        <a:spcBef>
                          <a:spcPts val="0"/>
                        </a:spcBef>
                      </a:pPr>
                      <a:r>
                        <a:rPr lang="en-US" sz="2400" b="1" i="0" dirty="0">
                          <a:solidFill>
                            <a:schemeClr val="tx1"/>
                          </a:solidFill>
                          <a:ea typeface="Arial Unicode MS" pitchFamily="34" charset="-128"/>
                        </a:rPr>
                        <a:t>140,000</a:t>
                      </a:r>
                      <a:r>
                        <a:rPr lang="en-US" sz="1800" i="0" dirty="0">
                          <a:solidFill>
                            <a:schemeClr val="tx1"/>
                          </a:solidFill>
                          <a:ea typeface="Arial Unicode MS" pitchFamily="34" charset="-128"/>
                        </a:rPr>
                        <a:t> customers in </a:t>
                      </a:r>
                    </a:p>
                    <a:p>
                      <a:pPr algn="l">
                        <a:spcBef>
                          <a:spcPts val="0"/>
                        </a:spcBef>
                      </a:pPr>
                      <a:r>
                        <a:rPr lang="en-US" sz="1800" i="0" dirty="0">
                          <a:solidFill>
                            <a:schemeClr val="tx1"/>
                          </a:solidFill>
                          <a:ea typeface="Arial Unicode MS" pitchFamily="34" charset="-128"/>
                        </a:rPr>
                        <a:t>over </a:t>
                      </a:r>
                      <a:r>
                        <a:rPr lang="en-US" sz="2400" b="1" i="0" dirty="0">
                          <a:solidFill>
                            <a:schemeClr val="tx1"/>
                          </a:solidFill>
                          <a:ea typeface="Arial Unicode MS" pitchFamily="34" charset="-128"/>
                        </a:rPr>
                        <a:t>180</a:t>
                      </a:r>
                      <a:r>
                        <a:rPr lang="en-US" sz="2400" i="0" dirty="0">
                          <a:solidFill>
                            <a:schemeClr val="tx1"/>
                          </a:solidFill>
                          <a:ea typeface="Arial Unicode MS" pitchFamily="34" charset="-128"/>
                        </a:rPr>
                        <a:t> </a:t>
                      </a:r>
                      <a:r>
                        <a:rPr lang="en-US" sz="1800" i="0" dirty="0">
                          <a:solidFill>
                            <a:schemeClr val="tx1"/>
                          </a:solidFill>
                          <a:ea typeface="Arial Unicode MS" pitchFamily="34" charset="-128"/>
                        </a:rPr>
                        <a:t>countries</a:t>
                      </a:r>
                    </a:p>
                  </a:txBody>
                  <a:tcPr anchor="ctr">
                    <a:lnL w="12700" cmpd="sng">
                      <a:noFill/>
                    </a:lnL>
                    <a:lnR w="12700" cmpd="sng">
                      <a:noFill/>
                    </a:lnR>
                    <a:lnT w="12700" cap="flat" cmpd="sng" algn="ctr">
                      <a:solidFill>
                        <a:srgbClr val="FF4E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60000"/>
                        <a:lumOff val="40000"/>
                        <a:alpha val="49000"/>
                      </a:schemeClr>
                    </a:solidFill>
                  </a:tcPr>
                </a:tc>
                <a:extLst>
                  <a:ext uri="{0D108BD9-81ED-4DB2-BD59-A6C34878D82A}">
                    <a16:rowId xmlns:a16="http://schemas.microsoft.com/office/drawing/2014/main" val="10005"/>
                  </a:ext>
                </a:extLst>
              </a:tr>
            </a:tbl>
          </a:graphicData>
        </a:graphic>
      </p:graphicFrame>
      <p:cxnSp>
        <p:nvCxnSpPr>
          <p:cNvPr id="30" name="Straight Connector 29"/>
          <p:cNvCxnSpPr/>
          <p:nvPr/>
        </p:nvCxnSpPr>
        <p:spPr bwMode="auto">
          <a:xfrm>
            <a:off x="719304" y="1045136"/>
            <a:ext cx="10834511" cy="0"/>
          </a:xfrm>
          <a:prstGeom prst="line">
            <a:avLst/>
          </a:prstGeom>
          <a:solidFill>
            <a:schemeClr val="accent1"/>
          </a:solidFill>
          <a:ln w="1905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05293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88825" cy="6858000"/>
          </a:xfrm>
          <a:prstGeom prst="rect">
            <a:avLst/>
          </a:prstGeom>
        </p:spPr>
      </p:pic>
      <p:sp>
        <p:nvSpPr>
          <p:cNvPr id="2052" name="AutoShape 4" descr="data:image/jpeg;base64,/9j/4AAQSkZJRgABAQAAAQABAAD/2wCEAAkGBwgHBgkIBwgKCgkLDRYPDQwMDRsUFRAWIB0iIiAdHx8kKDQsJCYxJx8fLT0tMTU3Ojo6Iys/RD84QzQ5OjcBCgoKDQwNGg8PGjclHyU3Nzc3Nzc3Nzc3Nzc3Nzc3Nzc3Nzc3Nzc3Nzc3Nzc3Nzc3Nzc3Nzc3Nzc3Nzc3Nzc3N//AABEIADEAlgMBEQACEQEDEQH/xAAcAAADAQADAQEAAAAAAAAAAAAABgcFAwQIAgH/xABGEAABAwIDAwcHBwoHAQAAAAABAgMEABEFBhITITEHFCJBQlFhFTI2cYGRs1NydKGxstIjJDM0NUNSdYKSF0RWYoOUwxb/xAAaAQEAAwEBAQAAAAAAAAAAAAAAAgMFBAEG/8QAOxEAAgEBBAYHBAkFAQAAAAAAAAECEQMEITEFEhNBUWEycYGhsdHhIjSRwRVSU3KCssLw8RQzQmKiI//aAAwDAQACEQMRAD8AuFeAXs64u9huElnDnLYrLUGYSAkKJWSLmx3WAuSTuFRm6LDM6rpYq0tKz6Kxf75iNiWKPTS+5zp51lbuKqaUVkpUyiPpBHVp1Xt43qDdTSs7KMKKmPsfFyr4H3DkKZxaIraKQnneGBdlWFlRVAX8CbUXkeTgpQfVP8y+RqZIzFLD2GxMVkuKafibFK3rEiW2tQWhSuOop0mx47rV7CTwqU3y7RpKdmsU6/haVH1FDqwygoAoAoAoAoAoAoAoAoAoAoAoAoDBxzMXk91cWJh02bM0gpS2yQ0L8NTp6KR3nqrxypgdNjd9otaUkl3/AAzJtIkPYjIXIlPrmOyiWFOx9xlnrjxr+a0O24eP21ZmxGKs40iqUxx3f7S4vgjRwHAnswPONhaBDCQxKksbmw2k35tG/wBgPnL6z9fqVSm2t1YJPfmk86/Wlz4LcMeccsqfDk7Do+31MpZlQknTt20m6Sg9lxPEH2eBlKO9HHdL1q0hN0xqnwfPk94kKHOelcTDLOjp/kxPKeyr5KUnqPa8b9KvM0ujyp26teHGD7hty1m19iGETm5uIxE9FuawwVuotxbfQN6VjvtY1OMqLE4bxdIuXsNRfBvDri96HttYcbStN7KAIuLVYZhM5fKs/HmPx04K2vZOqbB52Rq0ki9tHhVe0NqGiFKClr5quXqfjnKliDSCt3LS20J4qW+oAe3Z17r8j1aJg8Fa9y8xkylnmBmR4xA0uLNCSoNLUFBYHHSrrt3WFexkpHFe7haXda2aMJHKe8rGk4d5HRYy+bbTnRv5+m9tPttevNpjQ6vopKy2mvurlyrxKQKmY5kZsxlWX8CkYmlgPlkoGzK9N9SwnjY9/dXjdFU6LrYbe1VnWlRFb5V5jpIay9tCOIRJUq3uRUdoaj0PBZ2nd6nI1ysFt7RiGBOMjjZD91W9Skp+2vNoReh6qsLSvZ6sa15ywk5bfxxh7aMMixbPRXtOpBB4Em328KnrKlTgVytturFrF/uomJ5XnTuGCsk+E0/gqG05Gl9C0zn3eoK5XnU+dgjQ9cw/gptD1aFT/wA+71N/KGdMRzS9ITGwdlllhIKnlSipOo8E+Zxtc+zxqSlU4r5cYXVKs6t7qeooY3MhzMUlrkLw1zU8qweOIrG47rpACfYN1QeL/k77CEoWa1a/8eOZpYBl2Tjkhal7dqApAbflrZ2Cn2xwYYb/AHbPeeKvfXqVSm3vMbFYdLcq1o/rSe+XDgU6LGZhx248VpDTLadKG0CwSO4VYsDGlJyblJ1bOU76Hgm5vypzjnE/C47brjw/PIKzpRLA4EHsuDqV76hKNcUd91verSE3SmT4ea4oQ31x0Pa5S2TJAsVz40xiUB1BxTI0rI3DVxNqroakatUjlycXHsUsio5JlCXl6MoLbVo1Iu2XSNxNt7oC+FuNXRyMS9R1bZry+WBDZPpE99PV8U1RvPqV7uvu/I9FPusISoPONpTbfrUALe2ug+PSe5ENwcsnlIj+RwBHOJHY6OGzub28NOr2VQulgfT22t/QvaZ0M5j0yb/mw+PRZl8vdfw/pPRFXnyAp8qfoPP+ex8VFRn0Tv0Z71Ht8GJ/Ix+18R+jp+9ULM0NM/24dY859wZnGMtTEqbSZDDanmF9aVJF7X7jax9dTkqoy7lbuxtotZPBkx5LpoZzSzEcSlbE1CkKQoXGpKSpKvWLEf1Gq4PE29KWetYOW9fx5Dlyux2GsssKaZbQrniN6UAHzV1OeRm6Kbd4xe5mTyLNNuP41tEJVZMe2oXt+kryzOnTLaUO35FTbbbbFm0JSD1JFqsMKpJsSkvMYrJjnFHw4h1SQ3/9QW1ceGkosPUapcqOle83bKKlZqWru+zr8zUy/mqThbzjWKvyn4KFBLxlgGTAUeBcKdy21dSx3+qpKVMyi3ukbRJ2aSlyyl1cGuBRW1pcQlbagpChdKkm4I7xVhk5H1QCxmrM3k8rg4cppU/Z7Rxx0/kojfyjh+xPE/bGUqYI7Ltdtp7c+j3t8F57hEdxCUUpdk4riQ2g1IcmY2mEXR/EllKSUpPVeq3LfU1FZxyjFYcI63e3iUfJoc8gx1uPLeLhUsLXMMm4vus4QLi3hVscjHvT/wDV08KdxDJPpE99PV8Q1RvPqV7uvu/IrOL8muE4vicjEJs/ElPvr1Gy2rJ7gOhwAsBVzgmYFjpO1sYKEYqi6/M0stZLwjLrypEMPPSSNIekKClJHcLAAe6vVFLIpvN+tbwqSwXBEaY9MW/5sPj1Ssz6OXuv4f0noiug+QFPlT9B5/z2PioqE+id+jPeo9vgxP5GP2viP0dP3qhZmhpj+3DrHzPOMMYPluY44tIeebUywg8VrULD3XufAVZJ0RlXKxdtbRSyWL6iXcluHuS83Rn0JOyhIU64rqF0lKR7dX1GqoLE3dKWijd2nnL+R35YfRdj6Yj7i6nPIy9E+8djMbkT/T4382P/AOleWZ1aZyh2/IqdWGELWY8tycRW5JhTwlwpA5rJYQ7Hct1KBFxfrINRlFvI67veY2dFKPam0yeLSYbikOJchGH0Cl0bReHhXYV8rFVf+m/91Rq9PFY17Nbymu828t5hXgC1sSEFOGoKdvH1azB1Hc42rtsKvuPZv75RlQ57xd1b+0uluf1uT4S8RjzdmY4eDCw5xpMss7Z2S5vbiNXttFd5J3JSOJ+ucpUwRyXW7bT2p5ZU3t8PNk/UQApJAFvzopmm+m/+Zl96jfoNeI3G/SqNRemH5Y8uMhky3lqZiDSpfOH8PYe6W3U0hUyYT+8WpQOhPcgdX1zUW+Rx3i8wg9Sik1ux1VyVM3xZQ2mw00htJJCQBc8TVhlN1Jg7yXz3MUXLGJxglUgvadmq4BVqtxqvZ41NtaWhstTV3Uz5UKlVhiBQEtl8lc1+a/IRjDCNq8pwDYKum6ieOrxqvZm5DS8IwUXDJUz9A/wvxf8A1EP7F/ips3xH0rY/ZeHkbbeQloyjLwc4htJktxC3JTiSQNKwoAC97WHfxJr3Uwocrv6/qVa6uC3dhhx+S3FYyiqLmFLClCxLLa0EjxsqvNm+J1S0tZS6VnXra8jlTyWTJMhK8VzAt9KRa+zUpdu4KUo29xps65s8+loRVLOzp++SQ94DgWH4BD5rhzOhBOpa1G6nFd6j11NJJYGVb29pby1ps6WdsvO5lwluCzJRHUl9LutaCobgoWtcd9JKqLLneVd7TXaqdHIeUHsrLnqemtyedBsDQ2U6dOrvJ/i+qvIx1S2/X1XnVpGlKjdUjgCgFjPWErk4f5Sw+OXMUhDUyEJ1F1F+m0odpKhfdUZLeszsudqoz1Jv2Xny59giTooh7aPZSW2VYrEbSvqY5vtEpueISq5FVtbjTs569Jb3qPtrTvOdptMjFIzT/TS9LwtLgV2wmMpYB8NQBr3f8CDerBtblP8AMl4HfyZgbuKPQZOKMOLimOJ7qnE7pMta1b1X46UgWHAX8aQTeZVe7eMFKNm8a06orh1vMplWmQFAFAFAFAFAFAFAFAFAFAFAFAFAFAFAY+ZP1X/he+GqjLbHP4eJk4H+u/8AU+Aaisy+1y+PiNvaNSOM/aAKAKAKAKAKAKAKAKAKAKAKAKAKA//Z"/>
          <p:cNvSpPr>
            <a:spLocks noChangeAspect="1" noChangeArrowheads="1"/>
          </p:cNvSpPr>
          <p:nvPr/>
        </p:nvSpPr>
        <p:spPr bwMode="auto">
          <a:xfrm>
            <a:off x="207379" y="-192617"/>
            <a:ext cx="406294" cy="406401"/>
          </a:xfrm>
          <a:prstGeom prst="rect">
            <a:avLst/>
          </a:prstGeom>
          <a:noFill/>
        </p:spPr>
        <p:txBody>
          <a:bodyPr vert="horz" wrap="square" lIns="121888" tIns="60944" rIns="121888" bIns="60944" numCol="1" anchor="t" anchorCtr="0" compatLnSpc="1">
            <a:prstTxWarp prst="textNoShape">
              <a:avLst/>
            </a:prstTxWarp>
          </a:bodyPr>
          <a:lstStyle/>
          <a:p>
            <a:pPr algn="ctr">
              <a:spcBef>
                <a:spcPct val="50000"/>
              </a:spcBef>
              <a:buSzPct val="130000"/>
            </a:pPr>
            <a:endParaRPr lang="en-US" dirty="0">
              <a:solidFill>
                <a:srgbClr val="000000"/>
              </a:solidFill>
              <a:ea typeface="+mn-ea"/>
              <a:cs typeface="+mn-cs"/>
            </a:endParaRPr>
          </a:p>
        </p:txBody>
      </p:sp>
      <p:sp>
        <p:nvSpPr>
          <p:cNvPr id="2054" name="AutoShape 6" descr="data:image/jpeg;base64,/9j/4AAQSkZJRgABAQAAAQABAAD/2wCEAAkGBwgHBgkIBwgKCgkLDRYPDQwMDRsUFRAWIB0iIiAdHx8kKDQsJCYxJx8fLT0tMTU3Ojo6Iys/RD84QzQ5OjcBCgoKDQwNGg8PGjclHyU3Nzc3Nzc3Nzc3Nzc3Nzc3Nzc3Nzc3Nzc3Nzc3Nzc3Nzc3Nzc3Nzc3Nzc3Nzc3Nzc3N//AABEIADEAlgMBEQACEQEDEQH/xAAcAAADAQADAQEAAAAAAAAAAAAABgcFAwQIAgH/xABGEAABAwIDAwcHBwoHAQAAAAABAgMEABEFBhITITEHFCJBQlFhFTI2cYGRs1NydKGxstIjJDM0NUNSdYKSF0RWYoOUwxb/xAAaAQEAAwEBAQAAAAAAAAAAAAAAAgMFBAEG/8QAOxEAAgEBBAYHBAkFAQAAAAAAAAECEQMEITEFEhNBUWEycYGhsdHhIjSRwRVSU3KCssLw8RQzQmKiI//aAAwDAQACEQMRAD8AuFeAXs64u9huElnDnLYrLUGYSAkKJWSLmx3WAuSTuFRm6LDM6rpYq0tKz6Kxf75iNiWKPTS+5zp51lbuKqaUVkpUyiPpBHVp1Xt43qDdTSs7KMKKmPsfFyr4H3DkKZxaIraKQnneGBdlWFlRVAX8CbUXkeTgpQfVP8y+RqZIzFLD2GxMVkuKafibFK3rEiW2tQWhSuOop0mx47rV7CTwqU3y7RpKdmsU6/haVH1FDqwygoAoAoAoAoAoAoAoAoAoAoAoAoDBxzMXk91cWJh02bM0gpS2yQ0L8NTp6KR3nqrxypgdNjd9otaUkl3/AAzJtIkPYjIXIlPrmOyiWFOx9xlnrjxr+a0O24eP21ZmxGKs40iqUxx3f7S4vgjRwHAnswPONhaBDCQxKksbmw2k35tG/wBgPnL6z9fqVSm2t1YJPfmk86/Wlz4LcMeccsqfDk7Do+31MpZlQknTt20m6Sg9lxPEH2eBlKO9HHdL1q0hN0xqnwfPk94kKHOelcTDLOjp/kxPKeyr5KUnqPa8b9KvM0ujyp26teHGD7hty1m19iGETm5uIxE9FuawwVuotxbfQN6VjvtY1OMqLE4bxdIuXsNRfBvDri96HttYcbStN7KAIuLVYZhM5fKs/HmPx04K2vZOqbB52Rq0ki9tHhVe0NqGiFKClr5quXqfjnKliDSCt3LS20J4qW+oAe3Z17r8j1aJg8Fa9y8xkylnmBmR4xA0uLNCSoNLUFBYHHSrrt3WFexkpHFe7haXda2aMJHKe8rGk4d5HRYy+bbTnRv5+m9tPttevNpjQ6vopKy2mvurlyrxKQKmY5kZsxlWX8CkYmlgPlkoGzK9N9SwnjY9/dXjdFU6LrYbe1VnWlRFb5V5jpIay9tCOIRJUq3uRUdoaj0PBZ2nd6nI1ysFt7RiGBOMjjZD91W9Skp+2vNoReh6qsLSvZ6sa15ywk5bfxxh7aMMixbPRXtOpBB4Em328KnrKlTgVytturFrF/uomJ5XnTuGCsk+E0/gqG05Gl9C0zn3eoK5XnU+dgjQ9cw/gptD1aFT/wA+71N/KGdMRzS9ITGwdlllhIKnlSipOo8E+Zxtc+zxqSlU4r5cYXVKs6t7qeooY3MhzMUlrkLw1zU8qweOIrG47rpACfYN1QeL/k77CEoWa1a/8eOZpYBl2Tjkhal7dqApAbflrZ2Cn2xwYYb/AHbPeeKvfXqVSm3vMbFYdLcq1o/rSe+XDgU6LGZhx248VpDTLadKG0CwSO4VYsDGlJyblJ1bOU76Hgm5vypzjnE/C47brjw/PIKzpRLA4EHsuDqV76hKNcUd91verSE3SmT4ea4oQ31x0Pa5S2TJAsVz40xiUB1BxTI0rI3DVxNqroakatUjlycXHsUsio5JlCXl6MoLbVo1Iu2XSNxNt7oC+FuNXRyMS9R1bZry+WBDZPpE99PV8U1RvPqV7uvu/I9FPusISoPONpTbfrUALe2ug+PSe5ENwcsnlIj+RwBHOJHY6OGzub28NOr2VQulgfT22t/QvaZ0M5j0yb/mw+PRZl8vdfw/pPRFXnyAp8qfoPP+ex8VFRn0Tv0Z71Ht8GJ/Ix+18R+jp+9ULM0NM/24dY859wZnGMtTEqbSZDDanmF9aVJF7X7jax9dTkqoy7lbuxtotZPBkx5LpoZzSzEcSlbE1CkKQoXGpKSpKvWLEf1Gq4PE29KWetYOW9fx5Dlyux2GsssKaZbQrniN6UAHzV1OeRm6Kbd4xe5mTyLNNuP41tEJVZMe2oXt+kryzOnTLaUO35FTbbbbFm0JSD1JFqsMKpJsSkvMYrJjnFHw4h1SQ3/9QW1ceGkosPUapcqOle83bKKlZqWru+zr8zUy/mqThbzjWKvyn4KFBLxlgGTAUeBcKdy21dSx3+qpKVMyi3ukbRJ2aSlyyl1cGuBRW1pcQlbagpChdKkm4I7xVhk5H1QCxmrM3k8rg4cppU/Z7Rxx0/kojfyjh+xPE/bGUqYI7Ltdtp7c+j3t8F57hEdxCUUpdk4riQ2g1IcmY2mEXR/EllKSUpPVeq3LfU1FZxyjFYcI63e3iUfJoc8gx1uPLeLhUsLXMMm4vus4QLi3hVscjHvT/wDV08KdxDJPpE99PV8Q1RvPqV7uvu/IrOL8muE4vicjEJs/ElPvr1Gy2rJ7gOhwAsBVzgmYFjpO1sYKEYqi6/M0stZLwjLrypEMPPSSNIekKClJHcLAAe6vVFLIpvN+tbwqSwXBEaY9MW/5sPj1Ssz6OXuv4f0noiug+QFPlT9B5/z2PioqE+id+jPeo9vgxP5GP2viP0dP3qhZmhpj+3DrHzPOMMYPluY44tIeebUywg8VrULD3XufAVZJ0RlXKxdtbRSyWL6iXcluHuS83Rn0JOyhIU64rqF0lKR7dX1GqoLE3dKWijd2nnL+R35YfRdj6Yj7i6nPIy9E+8djMbkT/T4382P/AOleWZ1aZyh2/IqdWGELWY8tycRW5JhTwlwpA5rJYQ7Hct1KBFxfrINRlFvI67veY2dFKPam0yeLSYbikOJchGH0Cl0bReHhXYV8rFVf+m/91Rq9PFY17Nbymu828t5hXgC1sSEFOGoKdvH1azB1Hc42rtsKvuPZv75RlQ57xd1b+0uluf1uT4S8RjzdmY4eDCw5xpMss7Z2S5vbiNXttFd5J3JSOJ+ucpUwRyXW7bT2p5ZU3t8PNk/UQApJAFvzopmm+m/+Zl96jfoNeI3G/SqNRemH5Y8uMhky3lqZiDSpfOH8PYe6W3U0hUyYT+8WpQOhPcgdX1zUW+Rx3i8wg9Sik1ux1VyVM3xZQ2mw00htJJCQBc8TVhlN1Jg7yXz3MUXLGJxglUgvadmq4BVqtxqvZ41NtaWhstTV3Uz5UKlVhiBQEtl8lc1+a/IRjDCNq8pwDYKum6ieOrxqvZm5DS8IwUXDJUz9A/wvxf8A1EP7F/ips3xH0rY/ZeHkbbeQloyjLwc4htJktxC3JTiSQNKwoAC97WHfxJr3Uwocrv6/qVa6uC3dhhx+S3FYyiqLmFLClCxLLa0EjxsqvNm+J1S0tZS6VnXra8jlTyWTJMhK8VzAt9KRa+zUpdu4KUo29xps65s8+loRVLOzp++SQ94DgWH4BD5rhzOhBOpa1G6nFd6j11NJJYGVb29pby1ps6WdsvO5lwluCzJRHUl9LutaCobgoWtcd9JKqLLneVd7TXaqdHIeUHsrLnqemtyedBsDQ2U6dOrvJ/i+qvIx1S2/X1XnVpGlKjdUjgCgFjPWErk4f5Sw+OXMUhDUyEJ1F1F+m0odpKhfdUZLeszsudqoz1Jv2Xny59giTooh7aPZSW2VYrEbSvqY5vtEpueISq5FVtbjTs569Jb3qPtrTvOdptMjFIzT/TS9LwtLgV2wmMpYB8NQBr3f8CDerBtblP8AMl4HfyZgbuKPQZOKMOLimOJ7qnE7pMta1b1X46UgWHAX8aQTeZVe7eMFKNm8a06orh1vMplWmQFAFAFAFAFAFAFAFAFAFAFAFAFAFAFAY+ZP1X/he+GqjLbHP4eJk4H+u/8AU+Aaisy+1y+PiNvaNSOM/aAKAKAKAKAKAKAKAKAKAKAKAKAKA//Z"/>
          <p:cNvSpPr>
            <a:spLocks noChangeAspect="1" noChangeArrowheads="1"/>
          </p:cNvSpPr>
          <p:nvPr/>
        </p:nvSpPr>
        <p:spPr bwMode="auto">
          <a:xfrm>
            <a:off x="207379" y="-192617"/>
            <a:ext cx="406294" cy="406401"/>
          </a:xfrm>
          <a:prstGeom prst="rect">
            <a:avLst/>
          </a:prstGeom>
          <a:noFill/>
        </p:spPr>
        <p:txBody>
          <a:bodyPr vert="horz" wrap="square" lIns="121888" tIns="60944" rIns="121888" bIns="60944" numCol="1" anchor="t" anchorCtr="0" compatLnSpc="1">
            <a:prstTxWarp prst="textNoShape">
              <a:avLst/>
            </a:prstTxWarp>
          </a:bodyPr>
          <a:lstStyle/>
          <a:p>
            <a:pPr algn="ctr">
              <a:spcBef>
                <a:spcPct val="50000"/>
              </a:spcBef>
              <a:buSzPct val="130000"/>
            </a:pPr>
            <a:endParaRPr lang="en-US" dirty="0">
              <a:solidFill>
                <a:srgbClr val="000000"/>
              </a:solidFill>
              <a:ea typeface="+mn-ea"/>
              <a:cs typeface="+mn-cs"/>
            </a:endParaRPr>
          </a:p>
        </p:txBody>
      </p:sp>
      <p:sp>
        <p:nvSpPr>
          <p:cNvPr id="3" name="Title 2"/>
          <p:cNvSpPr>
            <a:spLocks noGrp="1"/>
          </p:cNvSpPr>
          <p:nvPr>
            <p:ph type="title"/>
          </p:nvPr>
        </p:nvSpPr>
        <p:spPr>
          <a:xfrm>
            <a:off x="0" y="447043"/>
            <a:ext cx="12188825" cy="2616101"/>
          </a:xfrm>
        </p:spPr>
        <p:txBody>
          <a:bodyPr lIns="640080" rIns="640080"/>
          <a:lstStyle/>
          <a:p>
            <a:pPr algn="ctr">
              <a:lnSpc>
                <a:spcPct val="100000"/>
              </a:lnSpc>
            </a:pPr>
            <a:r>
              <a:rPr lang="en-US" sz="4000" dirty="0"/>
              <a:t>Our Mission</a:t>
            </a:r>
            <a:r>
              <a:rPr lang="en-US" sz="4000" dirty="0">
                <a:effectLst/>
              </a:rPr>
              <a:t>:</a:t>
            </a:r>
            <a:br>
              <a:rPr lang="en-US" sz="4000" dirty="0">
                <a:effectLst/>
              </a:rPr>
            </a:br>
            <a:r>
              <a:rPr lang="en-US" sz="4000" dirty="0">
                <a:effectLst/>
              </a:rPr>
              <a:t>Become </a:t>
            </a:r>
            <a:r>
              <a:rPr lang="en-US" sz="4400" dirty="0">
                <a:effectLst/>
              </a:rPr>
              <a:t>the </a:t>
            </a:r>
            <a:r>
              <a:rPr lang="en-US" sz="4400" b="1" dirty="0">
                <a:solidFill>
                  <a:schemeClr val="accent1"/>
                </a:solidFill>
                <a:effectLst/>
              </a:rPr>
              <a:t>destination site </a:t>
            </a:r>
            <a:br>
              <a:rPr lang="en-US" sz="4000" b="1" dirty="0">
                <a:effectLst/>
              </a:rPr>
            </a:br>
            <a:r>
              <a:rPr lang="en-US" sz="4000" dirty="0">
                <a:effectLst/>
              </a:rPr>
              <a:t>for the largest developer population </a:t>
            </a:r>
            <a:br>
              <a:rPr lang="en-US" sz="4000" dirty="0">
                <a:effectLst/>
              </a:rPr>
            </a:br>
            <a:r>
              <a:rPr lang="en-US" sz="4000" dirty="0">
                <a:effectLst/>
              </a:rPr>
              <a:t>on the planet</a:t>
            </a:r>
          </a:p>
        </p:txBody>
      </p:sp>
    </p:spTree>
    <p:extLst>
      <p:ext uri="{BB962C8B-B14F-4D97-AF65-F5344CB8AC3E}">
        <p14:creationId xmlns:p14="http://schemas.microsoft.com/office/powerpoint/2010/main" val="381609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Let’s Put This in Perspective</a:t>
            </a:r>
          </a:p>
        </p:txBody>
      </p:sp>
      <p:sp>
        <p:nvSpPr>
          <p:cNvPr id="6" name="Oval 5"/>
          <p:cNvSpPr/>
          <p:nvPr/>
        </p:nvSpPr>
        <p:spPr bwMode="auto">
          <a:xfrm>
            <a:off x="3417124" y="1294206"/>
            <a:ext cx="4283402" cy="4283402"/>
          </a:xfrm>
          <a:prstGeom prst="ellipse">
            <a:avLst/>
          </a:prstGeom>
          <a:noFill/>
          <a:ln w="31750"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5400" b="1" i="0" u="none" strike="noStrike" cap="none" normalizeH="0" baseline="0" dirty="0">
                <a:ln>
                  <a:noFill/>
                </a:ln>
                <a:solidFill>
                  <a:schemeClr val="tx1"/>
                </a:solidFill>
                <a:effectLst/>
                <a:latin typeface="Arial" charset="0"/>
              </a:rPr>
              <a:t>18.5 million</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2400" i="0" dirty="0">
                <a:latin typeface="Arial" charset="0"/>
              </a:rPr>
              <a:t>software developers globally </a:t>
            </a:r>
            <a:r>
              <a:rPr lang="en-US" i="0" dirty="0">
                <a:latin typeface="Arial" charset="0"/>
              </a:rPr>
              <a:t>(IDC)</a:t>
            </a:r>
            <a:endParaRPr kumimoji="0" lang="en-US"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07996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0" y="893"/>
            <a:ext cx="8634756" cy="6856214"/>
          </a:xfrm>
          <a:prstGeom prst="rect">
            <a:avLst/>
          </a:prstGeom>
        </p:spPr>
      </p:pic>
      <p:sp>
        <p:nvSpPr>
          <p:cNvPr id="4" name="TextBox 3"/>
          <p:cNvSpPr txBox="1"/>
          <p:nvPr/>
        </p:nvSpPr>
        <p:spPr>
          <a:xfrm>
            <a:off x="6783002" y="3924392"/>
            <a:ext cx="5160387" cy="2861553"/>
          </a:xfrm>
          <a:prstGeom prst="rect">
            <a:avLst/>
          </a:prstGeom>
          <a:noFill/>
        </p:spPr>
        <p:txBody>
          <a:bodyPr wrap="none" rtlCol="0">
            <a:spAutoFit/>
          </a:bodyPr>
          <a:lstStyle/>
          <a:p>
            <a:r>
              <a:rPr lang="en-US" sz="7198" b="1" i="0" dirty="0">
                <a:solidFill>
                  <a:schemeClr val="accent1"/>
                </a:solidFill>
                <a:latin typeface="Arial"/>
                <a:cs typeface="Arial"/>
              </a:rPr>
              <a:t>Developers</a:t>
            </a:r>
          </a:p>
          <a:p>
            <a:endParaRPr lang="en-US" sz="7198" b="1" i="0" dirty="0">
              <a:solidFill>
                <a:schemeClr val="accent1"/>
              </a:solidFill>
              <a:latin typeface="Arial"/>
              <a:cs typeface="Arial"/>
            </a:endParaRPr>
          </a:p>
        </p:txBody>
      </p:sp>
      <p:sp>
        <p:nvSpPr>
          <p:cNvPr id="5" name="TextBox 4"/>
          <p:cNvSpPr txBox="1"/>
          <p:nvPr/>
        </p:nvSpPr>
        <p:spPr>
          <a:xfrm>
            <a:off x="6426679" y="3717032"/>
            <a:ext cx="2747868" cy="461537"/>
          </a:xfrm>
          <a:prstGeom prst="rect">
            <a:avLst/>
          </a:prstGeom>
          <a:noFill/>
        </p:spPr>
        <p:txBody>
          <a:bodyPr wrap="none" rtlCol="0">
            <a:spAutoFit/>
          </a:bodyPr>
          <a:lstStyle/>
          <a:p>
            <a:r>
              <a:rPr lang="en-US" sz="2399" b="1" i="0" dirty="0">
                <a:latin typeface="Arial"/>
                <a:cs typeface="Arial"/>
              </a:rPr>
              <a:t>Over 1.7 MILLION</a:t>
            </a:r>
          </a:p>
        </p:txBody>
      </p:sp>
      <p:sp>
        <p:nvSpPr>
          <p:cNvPr id="2" name="Rectangle 1"/>
          <p:cNvSpPr/>
          <p:nvPr/>
        </p:nvSpPr>
        <p:spPr>
          <a:xfrm>
            <a:off x="7408009" y="5124399"/>
            <a:ext cx="3401765" cy="461537"/>
          </a:xfrm>
          <a:prstGeom prst="rect">
            <a:avLst/>
          </a:prstGeom>
        </p:spPr>
        <p:txBody>
          <a:bodyPr wrap="none">
            <a:spAutoFit/>
          </a:bodyPr>
          <a:lstStyle/>
          <a:p>
            <a:r>
              <a:rPr lang="en-US" sz="2399" b="1" i="0" dirty="0">
                <a:latin typeface="Arial"/>
                <a:cs typeface="Arial"/>
              </a:rPr>
              <a:t>Use Progress TODAY!</a:t>
            </a:r>
          </a:p>
        </p:txBody>
      </p:sp>
    </p:spTree>
    <p:extLst>
      <p:ext uri="{BB962C8B-B14F-4D97-AF65-F5344CB8AC3E}">
        <p14:creationId xmlns:p14="http://schemas.microsoft.com/office/powerpoint/2010/main" val="22694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66690" y="1988840"/>
            <a:ext cx="1944216" cy="3009274"/>
          </a:xfrm>
          <a:prstGeom prst="rect">
            <a:avLst/>
          </a:prstGeom>
          <a:effectLst/>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154" y="1417293"/>
            <a:ext cx="4032448" cy="4032448"/>
          </a:xfrm>
          <a:prstGeom prst="rect">
            <a:avLst/>
          </a:prstGeom>
          <a:effectLst/>
        </p:spPr>
      </p:pic>
      <p:pic>
        <p:nvPicPr>
          <p:cNvPr id="4" name="Picture 3"/>
          <p:cNvPicPr>
            <a:picLocks noChangeAspect="1"/>
          </p:cNvPicPr>
          <p:nvPr/>
        </p:nvPicPr>
        <p:blipFill>
          <a:blip r:embed="rId5" cstate="screen">
            <a:lum bright="100000"/>
            <a:extLst>
              <a:ext uri="{28A0092B-C50C-407E-A947-70E740481C1C}">
                <a14:useLocalDpi xmlns:a14="http://schemas.microsoft.com/office/drawing/2010/main"/>
              </a:ext>
            </a:extLst>
          </a:blip>
          <a:stretch>
            <a:fillRect/>
          </a:stretch>
        </p:blipFill>
        <p:spPr>
          <a:xfrm>
            <a:off x="7545994" y="2601989"/>
            <a:ext cx="1663055" cy="1663055"/>
          </a:xfrm>
          <a:prstGeom prst="rect">
            <a:avLst/>
          </a:prstGeom>
          <a:effectLst/>
        </p:spPr>
      </p:pic>
      <p:pic>
        <p:nvPicPr>
          <p:cNvPr id="5" name="Picture 4"/>
          <p:cNvPicPr>
            <a:picLocks noChangeAspect="1"/>
          </p:cNvPicPr>
          <p:nvPr/>
        </p:nvPicPr>
        <p:blipFill>
          <a:blip r:embed="rId6" cstate="print">
            <a:lum bright="100000"/>
            <a:extLst>
              <a:ext uri="{28A0092B-C50C-407E-A947-70E740481C1C}">
                <a14:useLocalDpi xmlns:a14="http://schemas.microsoft.com/office/drawing/2010/main"/>
              </a:ext>
            </a:extLst>
          </a:blip>
          <a:stretch>
            <a:fillRect/>
          </a:stretch>
        </p:blipFill>
        <p:spPr>
          <a:xfrm>
            <a:off x="9239698" y="2431791"/>
            <a:ext cx="2123372" cy="2123372"/>
          </a:xfrm>
          <a:prstGeom prst="rect">
            <a:avLst/>
          </a:prstGeom>
          <a:effectLst/>
        </p:spPr>
      </p:pic>
    </p:spTree>
    <p:extLst>
      <p:ext uri="{BB962C8B-B14F-4D97-AF65-F5344CB8AC3E}">
        <p14:creationId xmlns:p14="http://schemas.microsoft.com/office/powerpoint/2010/main" val="243273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extBox 1"/>
          <p:cNvSpPr txBox="1"/>
          <p:nvPr/>
        </p:nvSpPr>
        <p:spPr>
          <a:xfrm>
            <a:off x="532039" y="1724722"/>
            <a:ext cx="9970390" cy="3816429"/>
          </a:xfrm>
          <a:prstGeom prst="rect">
            <a:avLst/>
          </a:prstGeom>
          <a:noFill/>
          <a:effectLst/>
        </p:spPr>
        <p:txBody>
          <a:bodyPr wrap="square" rtlCol="0">
            <a:spAutoFit/>
          </a:bodyPr>
          <a:lstStyle>
            <a:defPPr>
              <a:defRPr lang="en-US" smtId="4294967295">
                <a:effectLst/>
              </a:defRPr>
            </a:defPPr>
            <a:lvl1pPr marL="0" algn="l" defTabSz="914400" rtl="0" eaLnBrk="1" latinLnBrk="0" hangingPunct="1">
              <a:defRPr sz="1800" kern="1200" smtId="4294967295">
                <a:solidFill>
                  <a:schemeClr val="tx1"/>
                </a:solidFill>
                <a:effectLst/>
                <a:latin typeface="+mn-lt"/>
                <a:ea typeface="+mn-ea"/>
                <a:cs typeface="+mn-cs"/>
              </a:defRPr>
            </a:lvl1pPr>
            <a:lvl2pPr marL="457200" algn="l" defTabSz="914400" rtl="0" eaLnBrk="1" latinLnBrk="0" hangingPunct="1">
              <a:defRPr sz="1800" kern="1200" smtId="4294967295">
                <a:solidFill>
                  <a:schemeClr val="tx1"/>
                </a:solidFill>
                <a:effectLst/>
                <a:latin typeface="+mn-lt"/>
                <a:ea typeface="+mn-ea"/>
                <a:cs typeface="+mn-cs"/>
              </a:defRPr>
            </a:lvl2pPr>
            <a:lvl3pPr marL="914400" algn="l" defTabSz="914400" rtl="0" eaLnBrk="1" latinLnBrk="0" hangingPunct="1">
              <a:defRPr sz="1800" kern="1200" smtId="4294967295">
                <a:solidFill>
                  <a:schemeClr val="tx1"/>
                </a:solidFill>
                <a:effectLst/>
                <a:latin typeface="+mn-lt"/>
                <a:ea typeface="+mn-ea"/>
                <a:cs typeface="+mn-cs"/>
              </a:defRPr>
            </a:lvl3pPr>
            <a:lvl4pPr marL="1371600" algn="l" defTabSz="914400" rtl="0" eaLnBrk="1" latinLnBrk="0" hangingPunct="1">
              <a:defRPr sz="1800" kern="1200" smtId="4294967295">
                <a:solidFill>
                  <a:schemeClr val="tx1"/>
                </a:solidFill>
                <a:effectLst/>
                <a:latin typeface="+mn-lt"/>
                <a:ea typeface="+mn-ea"/>
                <a:cs typeface="+mn-cs"/>
              </a:defRPr>
            </a:lvl4pPr>
            <a:lvl5pPr marL="1828800" algn="l" defTabSz="914400" rtl="0" eaLnBrk="1" latinLnBrk="0" hangingPunct="1">
              <a:defRPr sz="1800" kern="1200" smtId="4294967295">
                <a:solidFill>
                  <a:schemeClr val="tx1"/>
                </a:solidFill>
                <a:effectLst/>
                <a:latin typeface="+mn-lt"/>
                <a:ea typeface="+mn-ea"/>
                <a:cs typeface="+mn-cs"/>
              </a:defRPr>
            </a:lvl5pPr>
            <a:lvl6pPr marL="2286000" algn="l" defTabSz="914400" rtl="0" eaLnBrk="1" latinLnBrk="0" hangingPunct="1">
              <a:defRPr sz="1800" kern="1200" smtId="4294967295">
                <a:solidFill>
                  <a:schemeClr val="tx1"/>
                </a:solidFill>
                <a:effectLst/>
                <a:latin typeface="+mn-lt"/>
                <a:ea typeface="+mn-ea"/>
                <a:cs typeface="+mn-cs"/>
              </a:defRPr>
            </a:lvl6pPr>
            <a:lvl7pPr marL="2743200" algn="l" defTabSz="914400" rtl="0" eaLnBrk="1" latinLnBrk="0" hangingPunct="1">
              <a:defRPr sz="1800" kern="1200" smtId="4294967295">
                <a:solidFill>
                  <a:schemeClr val="tx1"/>
                </a:solidFill>
                <a:effectLst/>
                <a:latin typeface="+mn-lt"/>
                <a:ea typeface="+mn-ea"/>
                <a:cs typeface="+mn-cs"/>
              </a:defRPr>
            </a:lvl7pPr>
            <a:lvl8pPr marL="3200400" algn="l" defTabSz="914400" rtl="0" eaLnBrk="1" latinLnBrk="0" hangingPunct="1">
              <a:defRPr sz="1800" kern="1200" smtId="4294967295">
                <a:solidFill>
                  <a:schemeClr val="tx1"/>
                </a:solidFill>
                <a:effectLst/>
                <a:latin typeface="+mn-lt"/>
                <a:ea typeface="+mn-ea"/>
                <a:cs typeface="+mn-cs"/>
              </a:defRPr>
            </a:lvl8pPr>
          </a:lstStyle>
          <a:p>
            <a:pPr algn="ctr"/>
            <a:r>
              <a:rPr lang="en-US" sz="4400" i="0" dirty="0">
                <a:solidFill>
                  <a:schemeClr val="bg1"/>
                </a:solidFill>
                <a:effectLst/>
              </a:rPr>
              <a:t>Better looking.</a:t>
            </a:r>
          </a:p>
          <a:p>
            <a:pPr algn="ctr"/>
            <a:r>
              <a:rPr lang="en-US" sz="4400" i="0" dirty="0">
                <a:solidFill>
                  <a:schemeClr val="bg1"/>
                </a:solidFill>
              </a:rPr>
              <a:t>Less time.</a:t>
            </a:r>
          </a:p>
          <a:p>
            <a:pPr algn="ctr"/>
            <a:r>
              <a:rPr lang="en-US" sz="4400" i="0" dirty="0">
                <a:solidFill>
                  <a:schemeClr val="bg1"/>
                </a:solidFill>
              </a:rPr>
              <a:t>Do more.</a:t>
            </a:r>
          </a:p>
          <a:p>
            <a:pPr algn="ctr"/>
            <a:r>
              <a:rPr lang="en-US" sz="4400" i="0" dirty="0">
                <a:solidFill>
                  <a:schemeClr val="bg1"/>
                </a:solidFill>
              </a:rPr>
              <a:t>Delight users.</a:t>
            </a:r>
            <a:endParaRPr lang="en-US" sz="4400" i="0" dirty="0">
              <a:solidFill>
                <a:schemeClr val="bg1"/>
              </a:solidFill>
              <a:effectLst/>
            </a:endParaRPr>
          </a:p>
        </p:txBody>
      </p:sp>
    </p:spTree>
    <p:extLst>
      <p:ext uri="{BB962C8B-B14F-4D97-AF65-F5344CB8AC3E}">
        <p14:creationId xmlns:p14="http://schemas.microsoft.com/office/powerpoint/2010/main" val="345709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4" name="Picture 3" descr="Cubicles"/>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24261"/>
            <a:ext cx="12188825" cy="9141619"/>
          </a:xfrm>
          <a:prstGeom prst="rect">
            <a:avLst/>
          </a:prstGeom>
          <a:effectLst/>
        </p:spPr>
      </p:pic>
    </p:spTree>
    <p:extLst>
      <p:ext uri="{BB962C8B-B14F-4D97-AF65-F5344CB8AC3E}">
        <p14:creationId xmlns:p14="http://schemas.microsoft.com/office/powerpoint/2010/main" val="2274832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3" name="Picture 2" descr="DeviceWall-HiRes.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0"/>
            <a:ext cx="12368697" cy="6957392"/>
          </a:xfrm>
          <a:prstGeom prst="rect">
            <a:avLst/>
          </a:prstGeom>
          <a:effectLst/>
        </p:spPr>
      </p:pic>
    </p:spTree>
    <p:extLst>
      <p:ext uri="{BB962C8B-B14F-4D97-AF65-F5344CB8AC3E}">
        <p14:creationId xmlns:p14="http://schemas.microsoft.com/office/powerpoint/2010/main" val="4113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AdTsSj8TOOWzlyLn3Rg_14248396556_aefcd9a926_o_blackwhite.jpg"/>
          <p:cNvPicPr>
            <a:picLocks noChangeAspect="1"/>
          </p:cNvPicPr>
          <p:nvPr/>
        </p:nvPicPr>
        <p:blipFill rotWithShape="1">
          <a:blip r:embed="rId3" cstate="print">
            <a:extLst>
              <a:ext uri="{28A0092B-C50C-407E-A947-70E740481C1C}">
                <a14:useLocalDpi xmlns:a14="http://schemas.microsoft.com/office/drawing/2010/main"/>
              </a:ext>
            </a:extLst>
          </a:blip>
          <a:srcRect t="-259"/>
          <a:stretch/>
        </p:blipFill>
        <p:spPr>
          <a:xfrm>
            <a:off x="0" y="-27384"/>
            <a:ext cx="12188825" cy="6885384"/>
          </a:xfrm>
          <a:prstGeom prst="rect">
            <a:avLst/>
          </a:prstGeom>
          <a:ln>
            <a:noFill/>
          </a:ln>
        </p:spPr>
      </p:pic>
      <p:sp>
        <p:nvSpPr>
          <p:cNvPr id="7" name="Rectangle 6"/>
          <p:cNvSpPr/>
          <p:nvPr/>
        </p:nvSpPr>
        <p:spPr bwMode="auto">
          <a:xfrm>
            <a:off x="873125" y="2391888"/>
            <a:ext cx="2740787" cy="1143000"/>
          </a:xfrm>
          <a:prstGeom prst="rect">
            <a:avLst/>
          </a:prstGeom>
          <a:solidFill>
            <a:schemeClr val="tx1">
              <a:alpha val="7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solidFill>
                <a:srgbClr val="000000"/>
              </a:solidFill>
            </a:endParaRPr>
          </a:p>
        </p:txBody>
      </p:sp>
      <p:sp>
        <p:nvSpPr>
          <p:cNvPr id="10" name="Rectangle 9"/>
          <p:cNvSpPr/>
          <p:nvPr/>
        </p:nvSpPr>
        <p:spPr>
          <a:xfrm>
            <a:off x="1186815" y="2542056"/>
            <a:ext cx="2648585" cy="830997"/>
          </a:xfrm>
          <a:prstGeom prst="rect">
            <a:avLst/>
          </a:prstGeom>
        </p:spPr>
        <p:txBody>
          <a:bodyPr wrap="square">
            <a:spAutoFit/>
          </a:bodyPr>
          <a:lstStyle/>
          <a:p>
            <a:pPr algn="l"/>
            <a:r>
              <a:rPr lang="en-US" i="0" dirty="0">
                <a:solidFill>
                  <a:srgbClr val="FFFFFF"/>
                </a:solidFill>
              </a:rPr>
              <a:t>Diverse requirements</a:t>
            </a:r>
          </a:p>
        </p:txBody>
      </p:sp>
      <p:sp>
        <p:nvSpPr>
          <p:cNvPr id="11" name="Rectangle 10"/>
          <p:cNvSpPr/>
          <p:nvPr/>
        </p:nvSpPr>
        <p:spPr bwMode="auto">
          <a:xfrm>
            <a:off x="847725" y="3661888"/>
            <a:ext cx="2740787" cy="1143000"/>
          </a:xfrm>
          <a:prstGeom prst="rect">
            <a:avLst/>
          </a:prstGeom>
          <a:solidFill>
            <a:schemeClr val="tx1">
              <a:alpha val="7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solidFill>
                <a:srgbClr val="000000"/>
              </a:solidFill>
            </a:endParaRPr>
          </a:p>
        </p:txBody>
      </p:sp>
      <p:sp>
        <p:nvSpPr>
          <p:cNvPr id="12" name="Rectangle 11"/>
          <p:cNvSpPr/>
          <p:nvPr/>
        </p:nvSpPr>
        <p:spPr>
          <a:xfrm>
            <a:off x="1161415" y="3812056"/>
            <a:ext cx="2648585" cy="830997"/>
          </a:xfrm>
          <a:prstGeom prst="rect">
            <a:avLst/>
          </a:prstGeom>
        </p:spPr>
        <p:txBody>
          <a:bodyPr wrap="square">
            <a:spAutoFit/>
          </a:bodyPr>
          <a:lstStyle/>
          <a:p>
            <a:pPr algn="l"/>
            <a:r>
              <a:rPr lang="en-US" i="0" dirty="0">
                <a:solidFill>
                  <a:srgbClr val="FFFFFF"/>
                </a:solidFill>
              </a:rPr>
              <a:t>Demand for flexibility</a:t>
            </a:r>
          </a:p>
        </p:txBody>
      </p:sp>
      <p:sp>
        <p:nvSpPr>
          <p:cNvPr id="13" name="Rectangle 12"/>
          <p:cNvSpPr/>
          <p:nvPr/>
        </p:nvSpPr>
        <p:spPr bwMode="auto">
          <a:xfrm>
            <a:off x="847725" y="4977926"/>
            <a:ext cx="2740787" cy="1143000"/>
          </a:xfrm>
          <a:prstGeom prst="rect">
            <a:avLst/>
          </a:prstGeom>
          <a:solidFill>
            <a:schemeClr val="tx1">
              <a:alpha val="7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dirty="0">
              <a:solidFill>
                <a:srgbClr val="000000"/>
              </a:solidFill>
            </a:endParaRPr>
          </a:p>
        </p:txBody>
      </p:sp>
      <p:sp>
        <p:nvSpPr>
          <p:cNvPr id="14" name="Rectangle 13"/>
          <p:cNvSpPr/>
          <p:nvPr/>
        </p:nvSpPr>
        <p:spPr>
          <a:xfrm>
            <a:off x="1161415" y="5128094"/>
            <a:ext cx="2648585" cy="830997"/>
          </a:xfrm>
          <a:prstGeom prst="rect">
            <a:avLst/>
          </a:prstGeom>
        </p:spPr>
        <p:txBody>
          <a:bodyPr wrap="square">
            <a:spAutoFit/>
          </a:bodyPr>
          <a:lstStyle/>
          <a:p>
            <a:pPr algn="l"/>
            <a:r>
              <a:rPr lang="en-US" i="0" dirty="0">
                <a:solidFill>
                  <a:srgbClr val="FFFFFF"/>
                </a:solidFill>
              </a:rPr>
              <a:t>“Consumer” expectations</a:t>
            </a:r>
          </a:p>
        </p:txBody>
      </p:sp>
      <p:sp>
        <p:nvSpPr>
          <p:cNvPr id="2" name="TextBox 1"/>
          <p:cNvSpPr txBox="1"/>
          <p:nvPr/>
        </p:nvSpPr>
        <p:spPr>
          <a:xfrm>
            <a:off x="12418137" y="6915334"/>
            <a:ext cx="184666" cy="400110"/>
          </a:xfrm>
          <a:prstGeom prst="rect">
            <a:avLst/>
          </a:prstGeom>
          <a:noFill/>
        </p:spPr>
        <p:txBody>
          <a:bodyPr wrap="none" rtlCol="0">
            <a:spAutoFit/>
          </a:bodyPr>
          <a:lstStyle/>
          <a:p>
            <a:pPr algn="l"/>
            <a:endParaRPr lang="en-US" sz="2000" i="0" dirty="0">
              <a:solidFill>
                <a:srgbClr val="000000"/>
              </a:solidFill>
            </a:endParaRPr>
          </a:p>
        </p:txBody>
      </p:sp>
      <p:sp>
        <p:nvSpPr>
          <p:cNvPr id="4" name="Title 3"/>
          <p:cNvSpPr>
            <a:spLocks noGrp="1"/>
          </p:cNvSpPr>
          <p:nvPr>
            <p:ph type="title"/>
          </p:nvPr>
        </p:nvSpPr>
        <p:spPr>
          <a:xfrm>
            <a:off x="616817" y="315178"/>
            <a:ext cx="11411059" cy="535531"/>
          </a:xfrm>
        </p:spPr>
        <p:txBody>
          <a:bodyPr/>
          <a:lstStyle/>
          <a:p>
            <a:r>
              <a:rPr lang="en-US" sz="3200" dirty="0">
                <a:solidFill>
                  <a:srgbClr val="FFFFFF"/>
                </a:solidFill>
              </a:rPr>
              <a:t>Developers Need to Keep Pace with the Speed of Business</a:t>
            </a:r>
            <a:endParaRPr lang="en-US" sz="3200" dirty="0"/>
          </a:p>
        </p:txBody>
      </p:sp>
      <p:cxnSp>
        <p:nvCxnSpPr>
          <p:cNvPr id="8" name="Straight Connector 7"/>
          <p:cNvCxnSpPr/>
          <p:nvPr/>
        </p:nvCxnSpPr>
        <p:spPr bwMode="auto">
          <a:xfrm>
            <a:off x="693812" y="1052736"/>
            <a:ext cx="10801200"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58759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r="-101"/>
          <a:stretch/>
        </p:blipFill>
        <p:spPr>
          <a:xfrm>
            <a:off x="-91440" y="-36576"/>
            <a:ext cx="12326112" cy="6931152"/>
          </a:xfrm>
          <a:prstGeom prst="rect">
            <a:avLst/>
          </a:prstGeom>
        </p:spPr>
      </p:pic>
      <p:sp>
        <p:nvSpPr>
          <p:cNvPr id="31747" name="Rectangle 2"/>
          <p:cNvSpPr>
            <a:spLocks noChangeArrowheads="1"/>
          </p:cNvSpPr>
          <p:nvPr/>
        </p:nvSpPr>
        <p:spPr bwMode="auto">
          <a:xfrm>
            <a:off x="486707" y="109538"/>
            <a:ext cx="11295824" cy="728662"/>
          </a:xfrm>
          <a:prstGeom prst="rect">
            <a:avLst/>
          </a:prstGeom>
          <a:noFill/>
          <a:ln w="9525">
            <a:noFill/>
            <a:miter lim="800000"/>
            <a:headEnd/>
            <a:tailEnd/>
          </a:ln>
        </p:spPr>
        <p:txBody>
          <a:bodyPr bIns="0" anchor="b"/>
          <a:lstStyle/>
          <a:p>
            <a:pPr algn="l">
              <a:lnSpc>
                <a:spcPct val="85000"/>
              </a:lnSpc>
            </a:pPr>
            <a:endParaRPr lang="en-US" sz="2400" i="0" dirty="0">
              <a:ea typeface="Arial Unicode MS" pitchFamily="34" charset="-128"/>
            </a:endParaRPr>
          </a:p>
        </p:txBody>
      </p:sp>
      <p:sp>
        <p:nvSpPr>
          <p:cNvPr id="3" name="TextBox 2"/>
          <p:cNvSpPr txBox="1"/>
          <p:nvPr/>
        </p:nvSpPr>
        <p:spPr>
          <a:xfrm>
            <a:off x="690975" y="1860047"/>
            <a:ext cx="10617240" cy="4791429"/>
          </a:xfrm>
          <a:prstGeom prst="rect">
            <a:avLst/>
          </a:prstGeom>
          <a:solidFill>
            <a:schemeClr val="bg2">
              <a:alpha val="11000"/>
            </a:schemeClr>
          </a:solidFill>
          <a:ln>
            <a:solidFill>
              <a:schemeClr val="bg1">
                <a:lumMod val="65000"/>
              </a:schemeClr>
            </a:solidFill>
          </a:ln>
        </p:spPr>
        <p:txBody>
          <a:bodyPr wrap="square" lIns="914400" tIns="548640" rIns="731520" bIns="731520" rtlCol="0" anchor="ctr">
            <a:noAutofit/>
          </a:bodyPr>
          <a:lstStyle/>
          <a:p>
            <a:r>
              <a:rPr lang="en-US" sz="2800" i="0" dirty="0">
                <a:solidFill>
                  <a:schemeClr val="bg1"/>
                </a:solidFill>
              </a:rPr>
              <a:t>Progress empowers organizations to rapidly develop </a:t>
            </a:r>
            <a:br>
              <a:rPr lang="en-US" sz="2800" i="0" dirty="0">
                <a:solidFill>
                  <a:schemeClr val="bg1"/>
                </a:solidFill>
              </a:rPr>
            </a:br>
            <a:r>
              <a:rPr lang="en-US" sz="2800" i="0" dirty="0">
                <a:solidFill>
                  <a:schemeClr val="bg1"/>
                </a:solidFill>
              </a:rPr>
              <a:t>and deliver beautiful, customer experiences and applications</a:t>
            </a:r>
          </a:p>
          <a:p>
            <a:pPr marL="457200" indent="-457200" algn="l">
              <a:buFont typeface="Arial"/>
              <a:buChar char="•"/>
            </a:pPr>
            <a:endParaRPr lang="en-US" i="0" dirty="0">
              <a:solidFill>
                <a:schemeClr val="bg1"/>
              </a:solidFill>
            </a:endParaRPr>
          </a:p>
          <a:p>
            <a:pPr marL="457200" indent="-457200" algn="l">
              <a:buFont typeface="Arial"/>
              <a:buChar char="•"/>
            </a:pPr>
            <a:r>
              <a:rPr lang="en-US" i="0" dirty="0">
                <a:solidFill>
                  <a:schemeClr val="bg1"/>
                </a:solidFill>
              </a:rPr>
              <a:t>Superior customer experiences on any device </a:t>
            </a:r>
          </a:p>
          <a:p>
            <a:pPr marL="457200" indent="-457200" algn="l">
              <a:buFont typeface="Arial"/>
              <a:buChar char="•"/>
            </a:pPr>
            <a:r>
              <a:rPr lang="en-US" i="0" dirty="0">
                <a:solidFill>
                  <a:schemeClr val="bg1"/>
                </a:solidFill>
              </a:rPr>
              <a:t>Delivering “state of the art” application development tools</a:t>
            </a:r>
          </a:p>
          <a:p>
            <a:pPr marL="457200" indent="-457200" algn="l">
              <a:buFont typeface="Arial"/>
              <a:buChar char="•"/>
            </a:pPr>
            <a:r>
              <a:rPr lang="en-US" i="0" dirty="0">
                <a:solidFill>
                  <a:schemeClr val="bg1"/>
                </a:solidFill>
              </a:rPr>
              <a:t>Connecting systems/data to serve customers better.</a:t>
            </a:r>
          </a:p>
        </p:txBody>
      </p:sp>
      <p:sp>
        <p:nvSpPr>
          <p:cNvPr id="11" name="Title 1"/>
          <p:cNvSpPr txBox="1">
            <a:spLocks/>
          </p:cNvSpPr>
          <p:nvPr/>
        </p:nvSpPr>
        <p:spPr>
          <a:xfrm>
            <a:off x="616817" y="465833"/>
            <a:ext cx="10765557" cy="424732"/>
          </a:xfrm>
          <a:prstGeom prst="rect">
            <a:avLst/>
          </a:prstGeom>
        </p:spPr>
        <p:txBody>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r>
              <a:rPr lang="en-US" i="0" dirty="0">
                <a:solidFill>
                  <a:schemeClr val="bg1"/>
                </a:solidFill>
              </a:rPr>
              <a:t>Enabling  Digital Transformation</a:t>
            </a:r>
          </a:p>
        </p:txBody>
      </p:sp>
      <p:cxnSp>
        <p:nvCxnSpPr>
          <p:cNvPr id="5" name="Straight Connector 4"/>
          <p:cNvCxnSpPr/>
          <p:nvPr/>
        </p:nvCxnSpPr>
        <p:spPr bwMode="auto">
          <a:xfrm>
            <a:off x="3703266" y="3954302"/>
            <a:ext cx="4592658" cy="0"/>
          </a:xfrm>
          <a:prstGeom prst="line">
            <a:avLst/>
          </a:prstGeom>
          <a:solidFill>
            <a:schemeClr val="accent1"/>
          </a:solidFill>
          <a:ln w="12700" cap="flat" cmpd="sng" algn="ctr">
            <a:solidFill>
              <a:srgbClr val="FFFFFF"/>
            </a:solidFill>
            <a:prstDash val="solid"/>
            <a:round/>
            <a:headEnd type="none" w="med" len="med"/>
            <a:tailEnd type="none" w="med" len="med"/>
          </a:ln>
          <a:effectLst/>
        </p:spPr>
      </p:cxnSp>
      <p:grpSp>
        <p:nvGrpSpPr>
          <p:cNvPr id="9" name="Group 8"/>
          <p:cNvGrpSpPr/>
          <p:nvPr/>
        </p:nvGrpSpPr>
        <p:grpSpPr>
          <a:xfrm>
            <a:off x="4232348" y="1076360"/>
            <a:ext cx="3155424" cy="589002"/>
            <a:chOff x="2476120" y="2461457"/>
            <a:chExt cx="6628192" cy="1552916"/>
          </a:xfrm>
        </p:grpSpPr>
        <p:grpSp>
          <p:nvGrpSpPr>
            <p:cNvPr id="10" name="Group 6"/>
            <p:cNvGrpSpPr/>
            <p:nvPr/>
          </p:nvGrpSpPr>
          <p:grpSpPr>
            <a:xfrm>
              <a:off x="2476120" y="2461457"/>
              <a:ext cx="1250330" cy="1342451"/>
              <a:chOff x="2476120" y="2461457"/>
              <a:chExt cx="1250330" cy="1342451"/>
            </a:xfrm>
          </p:grpSpPr>
          <p:pic>
            <p:nvPicPr>
              <p:cNvPr id="1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6120" y="2840458"/>
                <a:ext cx="771152" cy="96345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5341" y="2461457"/>
                <a:ext cx="981109" cy="1287217"/>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76120" y="3353747"/>
                <a:ext cx="315917" cy="364973"/>
              </a:xfrm>
              <a:prstGeom prst="rect">
                <a:avLst/>
              </a:prstGeom>
            </p:spPr>
          </p:pic>
        </p:gr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4849" y="2813480"/>
              <a:ext cx="5029463" cy="1200893"/>
            </a:xfrm>
            <a:prstGeom prst="rect">
              <a:avLst/>
            </a:prstGeom>
          </p:spPr>
        </p:pic>
      </p:grpSp>
    </p:spTree>
    <p:extLst>
      <p:ext uri="{BB962C8B-B14F-4D97-AF65-F5344CB8AC3E}">
        <p14:creationId xmlns:p14="http://schemas.microsoft.com/office/powerpoint/2010/main" val="393672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bwMode="auto">
          <a:xfrm>
            <a:off x="0" y="0"/>
            <a:ext cx="12188825" cy="6858000"/>
          </a:xfrm>
          <a:prstGeom prst="rect">
            <a:avLst/>
          </a:prstGeom>
          <a:gradFill flip="none" rotWithShape="1">
            <a:gsLst>
              <a:gs pos="8000">
                <a:schemeClr val="accent3">
                  <a:lumMod val="75000"/>
                </a:schemeClr>
              </a:gs>
              <a:gs pos="100000">
                <a:schemeClr val="accent2">
                  <a:lumMod val="75000"/>
                </a:schemeClr>
              </a:gs>
            </a:gsLst>
            <a:lin ang="16200000" scaled="1"/>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1747" name="Rectangle 2"/>
          <p:cNvSpPr>
            <a:spLocks noChangeArrowheads="1"/>
          </p:cNvSpPr>
          <p:nvPr/>
        </p:nvSpPr>
        <p:spPr bwMode="auto">
          <a:xfrm>
            <a:off x="486707" y="30163"/>
            <a:ext cx="11295824" cy="728662"/>
          </a:xfrm>
          <a:prstGeom prst="rect">
            <a:avLst/>
          </a:prstGeom>
          <a:noFill/>
          <a:ln w="9525">
            <a:noFill/>
            <a:miter lim="800000"/>
            <a:headEnd/>
            <a:tailEnd/>
          </a:ln>
        </p:spPr>
        <p:txBody>
          <a:bodyPr bIns="0" anchor="b"/>
          <a:lstStyle/>
          <a:p>
            <a:pPr algn="l">
              <a:lnSpc>
                <a:spcPct val="85000"/>
              </a:lnSpc>
            </a:pPr>
            <a:endParaRPr lang="en-US" sz="2400" i="0" dirty="0">
              <a:ea typeface="Arial Unicode MS" pitchFamily="34" charset="-128"/>
            </a:endParaRPr>
          </a:p>
        </p:txBody>
      </p:sp>
      <p:sp>
        <p:nvSpPr>
          <p:cNvPr id="35" name="Title 1"/>
          <p:cNvSpPr txBox="1">
            <a:spLocks/>
          </p:cNvSpPr>
          <p:nvPr/>
        </p:nvSpPr>
        <p:spPr>
          <a:xfrm>
            <a:off x="616817" y="330368"/>
            <a:ext cx="10765557" cy="424732"/>
          </a:xfrm>
          <a:prstGeom prst="rect">
            <a:avLst/>
          </a:prstGeom>
        </p:spPr>
        <p:txBody>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r>
              <a:rPr lang="en-US" i="0" dirty="0">
                <a:solidFill>
                  <a:schemeClr val="bg1"/>
                </a:solidFill>
              </a:rPr>
              <a:t>Foundation for Digital Transformation</a:t>
            </a:r>
          </a:p>
        </p:txBody>
      </p:sp>
      <p:pic>
        <p:nvPicPr>
          <p:cNvPr id="61" name="Picture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3391" y="815119"/>
            <a:ext cx="2511292" cy="843235"/>
          </a:xfrm>
          <a:prstGeom prst="rect">
            <a:avLst/>
          </a:prstGeom>
        </p:spPr>
      </p:pic>
      <p:sp>
        <p:nvSpPr>
          <p:cNvPr id="6" name="TextBox 5"/>
          <p:cNvSpPr txBox="1"/>
          <p:nvPr/>
        </p:nvSpPr>
        <p:spPr bwMode="auto">
          <a:xfrm>
            <a:off x="2232802" y="2749770"/>
            <a:ext cx="7433974" cy="63094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endParaRPr lang="is-IS" sz="1400" i="0" dirty="0">
              <a:solidFill>
                <a:schemeClr val="bg1"/>
              </a:solidFill>
            </a:endParaRPr>
          </a:p>
          <a:p>
            <a:r>
              <a:rPr lang="is-IS" sz="1400" i="0" dirty="0">
                <a:solidFill>
                  <a:schemeClr val="bg1"/>
                </a:solidFill>
              </a:rPr>
              <a:t>Managing Web Scale  |  Omni-Channel Engagement  |  Enterprise Mobility</a:t>
            </a:r>
          </a:p>
        </p:txBody>
      </p:sp>
      <p:sp>
        <p:nvSpPr>
          <p:cNvPr id="57" name="TextBox 56"/>
          <p:cNvSpPr txBox="1"/>
          <p:nvPr/>
        </p:nvSpPr>
        <p:spPr bwMode="auto">
          <a:xfrm>
            <a:off x="403966" y="4568399"/>
            <a:ext cx="2738407" cy="164352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0" indent="0" algn="l">
              <a:buFont typeface="Arial" charset="0"/>
              <a:buNone/>
            </a:pPr>
            <a:r>
              <a:rPr lang="is-IS" sz="1400" b="1" i="0" dirty="0">
                <a:solidFill>
                  <a:schemeClr val="bg1"/>
                </a:solidFill>
              </a:rPr>
              <a:t>App Development &amp; Deployment</a:t>
            </a:r>
          </a:p>
          <a:p>
            <a:pPr marL="171450" indent="-171450" algn="l" eaLnBrk="0" hangingPunct="0">
              <a:spcBef>
                <a:spcPct val="30000"/>
              </a:spcBef>
              <a:buSzTx/>
              <a:buFont typeface="Arial" charset="0"/>
              <a:buChar char="•"/>
              <a:defRPr/>
            </a:pPr>
            <a:r>
              <a:rPr lang="is-IS" sz="1400" i="0" dirty="0">
                <a:solidFill>
                  <a:schemeClr val="bg1"/>
                </a:solidFill>
              </a:rPr>
              <a:t>Development Platforms </a:t>
            </a:r>
          </a:p>
          <a:p>
            <a:pPr marL="171450" indent="-171450" algn="l" eaLnBrk="0" hangingPunct="0">
              <a:spcBef>
                <a:spcPct val="30000"/>
              </a:spcBef>
              <a:buSzTx/>
              <a:buFont typeface="Arial" charset="0"/>
              <a:buChar char="•"/>
              <a:defRPr/>
            </a:pPr>
            <a:r>
              <a:rPr lang="is-IS" sz="1400" i="0" dirty="0">
                <a:solidFill>
                  <a:schemeClr val="bg1"/>
                </a:solidFill>
              </a:rPr>
              <a:t>Development Tools </a:t>
            </a:r>
          </a:p>
          <a:p>
            <a:pPr marL="171450" indent="-171450" algn="l" eaLnBrk="0" hangingPunct="0">
              <a:spcBef>
                <a:spcPct val="30000"/>
              </a:spcBef>
              <a:buSzTx/>
              <a:buFont typeface="Arial" charset="0"/>
              <a:buChar char="•"/>
              <a:defRPr/>
            </a:pPr>
            <a:r>
              <a:rPr lang="is-IS" sz="1400" i="0" dirty="0">
                <a:solidFill>
                  <a:schemeClr val="bg1"/>
                </a:solidFill>
              </a:rPr>
              <a:t>Deployment Platform</a:t>
            </a:r>
          </a:p>
          <a:p>
            <a:pPr marL="171450" indent="-171450" algn="l" eaLnBrk="0" hangingPunct="0">
              <a:spcBef>
                <a:spcPct val="30000"/>
              </a:spcBef>
              <a:buSzTx/>
              <a:buFont typeface="Arial" charset="0"/>
              <a:buChar char="•"/>
              <a:defRPr/>
            </a:pPr>
            <a:r>
              <a:rPr lang="is-IS" sz="1400" i="0" dirty="0">
                <a:solidFill>
                  <a:schemeClr val="bg1"/>
                </a:solidFill>
              </a:rPr>
              <a:t>Testing</a:t>
            </a:r>
          </a:p>
        </p:txBody>
      </p:sp>
      <p:sp>
        <p:nvSpPr>
          <p:cNvPr id="62" name="TextBox 61"/>
          <p:cNvSpPr txBox="1"/>
          <p:nvPr/>
        </p:nvSpPr>
        <p:spPr bwMode="auto">
          <a:xfrm>
            <a:off x="2870720" y="4579277"/>
            <a:ext cx="2681416" cy="116955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eaLnBrk="0" hangingPunct="0">
              <a:spcBef>
                <a:spcPct val="30000"/>
              </a:spcBef>
              <a:buSzTx/>
              <a:defRPr/>
            </a:pPr>
            <a:r>
              <a:rPr lang="is-IS" sz="1400" b="1" i="0" dirty="0">
                <a:solidFill>
                  <a:schemeClr val="bg1"/>
                </a:solidFill>
              </a:rPr>
              <a:t>Business Automation</a:t>
            </a:r>
          </a:p>
          <a:p>
            <a:pPr marL="171450" indent="-171450" algn="l">
              <a:buFont typeface="Arial" charset="0"/>
              <a:buChar char="•"/>
            </a:pPr>
            <a:r>
              <a:rPr lang="is-IS" sz="1400" i="0" dirty="0">
                <a:solidFill>
                  <a:schemeClr val="bg1"/>
                </a:solidFill>
              </a:rPr>
              <a:t>Business Rules</a:t>
            </a:r>
          </a:p>
          <a:p>
            <a:pPr marL="171450" indent="-171450" algn="l">
              <a:buFont typeface="Arial" charset="0"/>
              <a:buChar char="•"/>
            </a:pPr>
            <a:r>
              <a:rPr lang="is-IS" sz="1400" i="0" dirty="0">
                <a:solidFill>
                  <a:schemeClr val="bg1"/>
                </a:solidFill>
              </a:rPr>
              <a:t>Business Process Management</a:t>
            </a:r>
          </a:p>
        </p:txBody>
      </p:sp>
      <p:sp>
        <p:nvSpPr>
          <p:cNvPr id="64" name="TextBox 63"/>
          <p:cNvSpPr txBox="1"/>
          <p:nvPr/>
        </p:nvSpPr>
        <p:spPr bwMode="auto">
          <a:xfrm>
            <a:off x="5277236" y="4564317"/>
            <a:ext cx="3116820" cy="160043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0" indent="0" algn="l">
              <a:buFont typeface="Arial" charset="0"/>
              <a:buNone/>
            </a:pPr>
            <a:r>
              <a:rPr lang="is-IS" sz="1400" b="1" i="0" dirty="0">
                <a:solidFill>
                  <a:schemeClr val="bg1"/>
                </a:solidFill>
              </a:rPr>
              <a:t>Data Connectors</a:t>
            </a:r>
          </a:p>
          <a:p>
            <a:pPr marL="171450" indent="-171450" algn="l">
              <a:buFont typeface="Arial" charset="0"/>
              <a:buChar char="•"/>
            </a:pPr>
            <a:r>
              <a:rPr lang="is-IS" sz="1400" i="0" dirty="0">
                <a:solidFill>
                  <a:schemeClr val="bg1"/>
                </a:solidFill>
              </a:rPr>
              <a:t>Relational</a:t>
            </a:r>
          </a:p>
          <a:p>
            <a:pPr marL="171450" indent="-171450" algn="l">
              <a:buFont typeface="Arial" charset="0"/>
              <a:buChar char="•"/>
            </a:pPr>
            <a:r>
              <a:rPr lang="is-IS" sz="1400" i="0" dirty="0">
                <a:solidFill>
                  <a:schemeClr val="bg1"/>
                </a:solidFill>
              </a:rPr>
              <a:t>SaaS/Cloud</a:t>
            </a:r>
          </a:p>
          <a:p>
            <a:pPr marL="171450" indent="-171450" algn="l">
              <a:buFont typeface="Arial" charset="0"/>
              <a:buChar char="•"/>
            </a:pPr>
            <a:r>
              <a:rPr lang="is-IS" sz="1400" i="0" dirty="0">
                <a:solidFill>
                  <a:schemeClr val="bg1"/>
                </a:solidFill>
              </a:rPr>
              <a:t>Big Data</a:t>
            </a:r>
          </a:p>
          <a:p>
            <a:pPr marL="171450" indent="-171450" algn="l">
              <a:buFont typeface="Arial" charset="0"/>
              <a:buChar char="•"/>
            </a:pPr>
            <a:r>
              <a:rPr lang="is-IS" sz="1400" i="0" dirty="0">
                <a:solidFill>
                  <a:schemeClr val="bg1"/>
                </a:solidFill>
              </a:rPr>
              <a:t>Text/XML/EDI</a:t>
            </a:r>
          </a:p>
        </p:txBody>
      </p:sp>
      <p:sp>
        <p:nvSpPr>
          <p:cNvPr id="66" name="TextBox 65"/>
          <p:cNvSpPr txBox="1"/>
          <p:nvPr/>
        </p:nvSpPr>
        <p:spPr bwMode="auto">
          <a:xfrm>
            <a:off x="7315964" y="4564966"/>
            <a:ext cx="2357524" cy="95410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0" indent="0" algn="l">
              <a:buFont typeface="Arial" charset="0"/>
              <a:buNone/>
            </a:pPr>
            <a:r>
              <a:rPr lang="is-IS" sz="1400" b="1" i="0" dirty="0">
                <a:solidFill>
                  <a:schemeClr val="bg1"/>
                </a:solidFill>
              </a:rPr>
              <a:t>Customer Experience</a:t>
            </a:r>
          </a:p>
          <a:p>
            <a:pPr marL="171450" indent="-171450" algn="l">
              <a:buFont typeface="Arial" charset="0"/>
              <a:buChar char="•"/>
            </a:pPr>
            <a:r>
              <a:rPr lang="is-IS" sz="1400" i="0" dirty="0">
                <a:solidFill>
                  <a:schemeClr val="bg1"/>
                </a:solidFill>
              </a:rPr>
              <a:t>Content Management</a:t>
            </a:r>
          </a:p>
          <a:p>
            <a:pPr marL="171450" indent="-171450" algn="l">
              <a:buFont typeface="Arial" charset="0"/>
              <a:buChar char="•"/>
            </a:pPr>
            <a:r>
              <a:rPr lang="is-IS" sz="1400" i="0" dirty="0">
                <a:solidFill>
                  <a:schemeClr val="bg1"/>
                </a:solidFill>
              </a:rPr>
              <a:t>Digital Experience</a:t>
            </a:r>
          </a:p>
        </p:txBody>
      </p:sp>
      <p:sp>
        <p:nvSpPr>
          <p:cNvPr id="67" name="TextBox 66"/>
          <p:cNvSpPr txBox="1"/>
          <p:nvPr/>
        </p:nvSpPr>
        <p:spPr bwMode="auto">
          <a:xfrm>
            <a:off x="9666776" y="4585100"/>
            <a:ext cx="2518467" cy="30777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marL="0" indent="0" algn="l">
              <a:buFont typeface="Arial" charset="0"/>
              <a:buNone/>
            </a:pPr>
            <a:r>
              <a:rPr lang="is-IS" sz="1400" b="1" i="0" dirty="0">
                <a:solidFill>
                  <a:schemeClr val="bg1"/>
                </a:solidFill>
              </a:rPr>
              <a:t>Reporting &amp; Analytics</a:t>
            </a:r>
          </a:p>
        </p:txBody>
      </p:sp>
      <p:cxnSp>
        <p:nvCxnSpPr>
          <p:cNvPr id="13" name="Straight Connector 12"/>
          <p:cNvCxnSpPr/>
          <p:nvPr/>
        </p:nvCxnSpPr>
        <p:spPr bwMode="auto">
          <a:xfrm>
            <a:off x="403966" y="3534413"/>
            <a:ext cx="11378565"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8325" y="3679748"/>
            <a:ext cx="963088" cy="96308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5589" y="3679748"/>
            <a:ext cx="963088" cy="963088"/>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7884" y="3679748"/>
            <a:ext cx="963088" cy="963088"/>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15" y="3679748"/>
            <a:ext cx="963088" cy="96308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90779" y="3679748"/>
            <a:ext cx="963088" cy="963088"/>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67493" y="1774612"/>
            <a:ext cx="963088" cy="963088"/>
          </a:xfrm>
          <a:prstGeom prst="rect">
            <a:avLst/>
          </a:prstGeom>
        </p:spPr>
      </p:pic>
    </p:spTree>
    <p:extLst>
      <p:ext uri="{BB962C8B-B14F-4D97-AF65-F5344CB8AC3E}">
        <p14:creationId xmlns:p14="http://schemas.microsoft.com/office/powerpoint/2010/main" val="34681475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541486" y="4557486"/>
            <a:ext cx="6154057" cy="1654628"/>
          </a:xfrm>
          <a:prstGeom prst="rect">
            <a:avLst/>
          </a:prstGeom>
          <a:solidFill>
            <a:schemeClr val="accent1">
              <a:lumMod val="20000"/>
              <a:lumOff val="80000"/>
            </a:schemeClr>
          </a:solidFill>
          <a:ln w="12700" cap="flat" cmpd="sng" algn="ctr">
            <a:solidFill>
              <a:schemeClr val="accent1">
                <a:lumMod val="20000"/>
                <a:lumOff val="8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Rectangle 1"/>
          <p:cNvSpPr/>
          <p:nvPr/>
        </p:nvSpPr>
        <p:spPr>
          <a:xfrm>
            <a:off x="812800" y="1174882"/>
            <a:ext cx="10711541" cy="461665"/>
          </a:xfrm>
          <a:prstGeom prst="rect">
            <a:avLst/>
          </a:prstGeom>
        </p:spPr>
        <p:txBody>
          <a:bodyPr wrap="square">
            <a:spAutoFit/>
          </a:bodyPr>
          <a:lstStyle/>
          <a:p>
            <a:r>
              <a:rPr lang="en-US" dirty="0"/>
              <a:t>Now, even Forbes is writing about Progress…</a:t>
            </a:r>
          </a:p>
        </p:txBody>
      </p:sp>
      <p:sp>
        <p:nvSpPr>
          <p:cNvPr id="3" name="Rectangle 2"/>
          <p:cNvSpPr>
            <a:spLocks noChangeArrowheads="1"/>
          </p:cNvSpPr>
          <p:nvPr/>
        </p:nvSpPr>
        <p:spPr bwMode="auto">
          <a:xfrm>
            <a:off x="1088572" y="3018971"/>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16187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2"/>
              </a:rPr>
              <a:t>http://www.forbes.com/sites/joemckendrick/2016/06/04/what-exactly-is-a-digital-strategy-it-depends-upon-who-you-ask/#55c74d675ac9</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888888"/>
                </a:solidFill>
                <a:effectLst/>
                <a:latin typeface="Arial" panose="020B0604020202020204" pitchFamily="34" charset="0"/>
                <a:ea typeface="Calibri" panose="020F0502020204030204" pitchFamily="34" charset="0"/>
                <a:cs typeface="Arial" panose="020B0604020202020204" pitchFamily="34" charset="0"/>
              </a:rPr>
              <a:t>JUN 4, 2016 @ 01:31 PM </a:t>
            </a:r>
            <a:endParaRPr kumimoji="0" lang="en-US" altLang="en-US" sz="2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What, Exactly, Is A Digital Strategy? It Depends Upon Who You Ask</a:t>
            </a:r>
            <a:endParaRPr kumimoji="0" lang="en-US" altLang="en-US" sz="2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6" descr="cid:image001.jpg@01D1C17A.E0BE8C10"/>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088572" y="3476171"/>
            <a:ext cx="1666875" cy="16668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556000" y="4632627"/>
            <a:ext cx="6092825" cy="1569660"/>
          </a:xfrm>
          <a:prstGeom prst="rect">
            <a:avLst/>
          </a:prstGeom>
        </p:spPr>
        <p:txBody>
          <a:bodyPr>
            <a:spAutoFit/>
          </a:bodyPr>
          <a:lstStyle/>
          <a:p>
            <a:pPr marL="0" marR="0">
              <a:spcBef>
                <a:spcPts val="0"/>
              </a:spcBef>
              <a:spcAft>
                <a:spcPts val="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Since the article was posted, it has been viewed on </a:t>
            </a:r>
            <a:r>
              <a:rPr lang="en-US" u="sng"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5"/>
              </a:rPr>
              <a:t>Forbes.com</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thousands of times and has been shared across social channels, reaching an estimated 2.6M in Twitter impressions.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090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71" y="1861238"/>
            <a:ext cx="9477829" cy="3083921"/>
          </a:xfrm>
        </p:spPr>
        <p:txBody>
          <a:bodyPr/>
          <a:lstStyle/>
          <a:p>
            <a:r>
              <a:rPr lang="en-US" dirty="0"/>
              <a:t>We know that you want the industry to know WHO PROGRESS is and that is what we are focused on doing……..</a:t>
            </a:r>
            <a:br>
              <a:rPr lang="en-US" dirty="0"/>
            </a:br>
            <a:br>
              <a:rPr lang="en-US" dirty="0"/>
            </a:br>
            <a:r>
              <a:rPr lang="en-US" dirty="0"/>
              <a:t>Key Priority in 2016 and beyond…..</a:t>
            </a:r>
          </a:p>
        </p:txBody>
      </p:sp>
    </p:spTree>
    <p:extLst>
      <p:ext uri="{BB962C8B-B14F-4D97-AF65-F5344CB8AC3E}">
        <p14:creationId xmlns:p14="http://schemas.microsoft.com/office/powerpoint/2010/main" val="7209076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41715" y="2110537"/>
            <a:ext cx="8882742" cy="2585323"/>
          </a:xfrm>
        </p:spPr>
        <p:txBody>
          <a:bodyPr/>
          <a:lstStyle/>
          <a:p>
            <a:r>
              <a:rPr lang="en-US" dirty="0"/>
              <a:t>So, THANK YOU – for being a part of the most loyal and active developer community…..and a continued member of the largest developer community on the planet…..in the future!</a:t>
            </a:r>
          </a:p>
        </p:txBody>
      </p:sp>
    </p:spTree>
    <p:extLst>
      <p:ext uri="{BB962C8B-B14F-4D97-AF65-F5344CB8AC3E}">
        <p14:creationId xmlns:p14="http://schemas.microsoft.com/office/powerpoint/2010/main" val="4144744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780" y="2984628"/>
            <a:ext cx="6800850" cy="1477328"/>
          </a:xfrm>
        </p:spPr>
        <p:txBody>
          <a:bodyPr/>
          <a:lstStyle/>
          <a:p>
            <a:r>
              <a:rPr lang="en-US" dirty="0"/>
              <a:t>Product/Technology Update</a:t>
            </a:r>
          </a:p>
        </p:txBody>
      </p:sp>
      <p:sp>
        <p:nvSpPr>
          <p:cNvPr id="5" name="Subtitle 8"/>
          <p:cNvSpPr>
            <a:spLocks noGrp="1"/>
          </p:cNvSpPr>
          <p:nvPr>
            <p:ph type="subTitle" idx="1"/>
          </p:nvPr>
        </p:nvSpPr>
        <p:spPr/>
        <p:txBody>
          <a:bodyPr/>
          <a:lstStyle/>
          <a:p>
            <a:r>
              <a:rPr lang="en-US" dirty="0"/>
              <a:t>Colleen Smith</a:t>
            </a:r>
          </a:p>
          <a:p>
            <a:r>
              <a:rPr lang="en-US" dirty="0"/>
              <a:t>VP/GM OpenEdge</a:t>
            </a:r>
          </a:p>
        </p:txBody>
      </p:sp>
    </p:spTree>
    <p:extLst>
      <p:ext uri="{BB962C8B-B14F-4D97-AF65-F5344CB8AC3E}">
        <p14:creationId xmlns:p14="http://schemas.microsoft.com/office/powerpoint/2010/main" val="2935435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Transformation begins with Modernization……</a:t>
            </a:r>
          </a:p>
        </p:txBody>
      </p:sp>
      <p:pic>
        <p:nvPicPr>
          <p:cNvPr id="3" name="Picture 2" descr="C:\Users\sbelgaon\Desktop\Untitled.png"/>
          <p:cNvPicPr>
            <a:picLocks noChangeAspect="1" noChangeArrowheads="1"/>
          </p:cNvPicPr>
          <p:nvPr/>
        </p:nvPicPr>
        <p:blipFill>
          <a:blip r:embed="rId3" cstate="print"/>
          <a:srcRect/>
          <a:stretch>
            <a:fillRect/>
          </a:stretch>
        </p:blipFill>
        <p:spPr bwMode="auto">
          <a:xfrm>
            <a:off x="632908" y="1560945"/>
            <a:ext cx="11165999" cy="4057940"/>
          </a:xfrm>
          <a:prstGeom prst="rect">
            <a:avLst/>
          </a:prstGeom>
          <a:noFill/>
        </p:spPr>
      </p:pic>
    </p:spTree>
    <p:extLst>
      <p:ext uri="{BB962C8B-B14F-4D97-AF65-F5344CB8AC3E}">
        <p14:creationId xmlns:p14="http://schemas.microsoft.com/office/powerpoint/2010/main" val="3470615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82" y="798383"/>
            <a:ext cx="10801179" cy="535531"/>
          </a:xfrm>
        </p:spPr>
        <p:txBody>
          <a:bodyPr/>
          <a:lstStyle/>
          <a:p>
            <a:r>
              <a:rPr lang="en-US" sz="3200" b="1" dirty="0"/>
              <a:t>3 Key Technology Areas for Digital Transformation</a:t>
            </a:r>
          </a:p>
        </p:txBody>
      </p:sp>
      <p:sp>
        <p:nvSpPr>
          <p:cNvPr id="10" name="Rectangle 9"/>
          <p:cNvSpPr/>
          <p:nvPr/>
        </p:nvSpPr>
        <p:spPr>
          <a:xfrm>
            <a:off x="1050202" y="4774854"/>
            <a:ext cx="2836245" cy="369332"/>
          </a:xfrm>
          <a:prstGeom prst="rect">
            <a:avLst/>
          </a:prstGeom>
        </p:spPr>
        <p:txBody>
          <a:bodyPr wrap="square">
            <a:spAutoFit/>
          </a:bodyPr>
          <a:lstStyle/>
          <a:p>
            <a:pPr lvl="1"/>
            <a:r>
              <a:rPr lang="en-US" sz="1800" b="1" i="0" dirty="0"/>
              <a:t>User Experience</a:t>
            </a:r>
          </a:p>
        </p:txBody>
      </p:sp>
      <p:pic>
        <p:nvPicPr>
          <p:cNvPr id="11" name="Picture 10"/>
          <p:cNvPicPr>
            <a:picLocks noChangeAspect="1"/>
          </p:cNvPicPr>
          <p:nvPr/>
        </p:nvPicPr>
        <p:blipFill>
          <a:blip r:embed="rId3" cstate="print"/>
          <a:stretch>
            <a:fillRect/>
          </a:stretch>
        </p:blipFill>
        <p:spPr>
          <a:xfrm>
            <a:off x="1607143" y="2388376"/>
            <a:ext cx="2081250" cy="2081250"/>
          </a:xfrm>
          <a:prstGeom prst="rect">
            <a:avLst/>
          </a:prstGeom>
        </p:spPr>
      </p:pic>
    </p:spTree>
    <p:extLst>
      <p:ext uri="{BB962C8B-B14F-4D97-AF65-F5344CB8AC3E}">
        <p14:creationId xmlns:p14="http://schemas.microsoft.com/office/powerpoint/2010/main" val="910575354"/>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2900"/>
            <a:ext cx="10893425" cy="479425"/>
          </a:xfrm>
        </p:spPr>
        <p:txBody>
          <a:bodyPr/>
          <a:lstStyle/>
          <a:p>
            <a:r>
              <a:rPr lang="en-US" sz="2800" dirty="0">
                <a:solidFill>
                  <a:schemeClr val="bg1"/>
                </a:solidFill>
              </a:rPr>
              <a:t>     User Experience</a:t>
            </a:r>
          </a:p>
        </p:txBody>
      </p:sp>
      <p:sp>
        <p:nvSpPr>
          <p:cNvPr id="37" name="Left Arrow 36"/>
          <p:cNvSpPr/>
          <p:nvPr/>
        </p:nvSpPr>
        <p:spPr bwMode="auto">
          <a:xfrm>
            <a:off x="3868389" y="3512161"/>
            <a:ext cx="1193800" cy="203200"/>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rgbClr val="000000"/>
              </a:solidFill>
            </a:endParaRPr>
          </a:p>
        </p:txBody>
      </p:sp>
      <p:sp>
        <p:nvSpPr>
          <p:cNvPr id="40" name="Left Arrow 39"/>
          <p:cNvSpPr/>
          <p:nvPr/>
        </p:nvSpPr>
        <p:spPr bwMode="auto">
          <a:xfrm rot="10800000">
            <a:off x="7079487" y="3512161"/>
            <a:ext cx="1193800" cy="203200"/>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rgbClr val="000000"/>
              </a:solidFill>
            </a:endParaRPr>
          </a:p>
        </p:txBody>
      </p:sp>
      <p:sp>
        <p:nvSpPr>
          <p:cNvPr id="44" name="Left Arrow 43"/>
          <p:cNvSpPr/>
          <p:nvPr/>
        </p:nvSpPr>
        <p:spPr bwMode="auto">
          <a:xfrm rot="2108052">
            <a:off x="4778176" y="3040863"/>
            <a:ext cx="588734" cy="193531"/>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rgbClr val="000000"/>
              </a:solidFill>
            </a:endParaRPr>
          </a:p>
        </p:txBody>
      </p:sp>
      <p:sp>
        <p:nvSpPr>
          <p:cNvPr id="47" name="Left Arrow 46"/>
          <p:cNvSpPr/>
          <p:nvPr/>
        </p:nvSpPr>
        <p:spPr bwMode="auto">
          <a:xfrm rot="8158537">
            <a:off x="6791068" y="3015253"/>
            <a:ext cx="588734" cy="193531"/>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rgbClr val="000000"/>
              </a:solidFill>
            </a:endParaRPr>
          </a:p>
        </p:txBody>
      </p:sp>
      <p:sp>
        <p:nvSpPr>
          <p:cNvPr id="48" name="Left Arrow 47"/>
          <p:cNvSpPr/>
          <p:nvPr/>
        </p:nvSpPr>
        <p:spPr bwMode="auto">
          <a:xfrm rot="5400000">
            <a:off x="5848348" y="2808713"/>
            <a:ext cx="467744" cy="184367"/>
          </a:xfrm>
          <a:prstGeom prst="leftArrow">
            <a:avLst/>
          </a:prstGeom>
          <a:solidFill>
            <a:schemeClr val="tx1">
              <a:lumMod val="50000"/>
              <a:lumOff val="50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rgbClr val="000000"/>
              </a:solidFill>
            </a:endParaRPr>
          </a:p>
        </p:txBody>
      </p:sp>
      <p:sp>
        <p:nvSpPr>
          <p:cNvPr id="4" name="Trapezoid 3"/>
          <p:cNvSpPr/>
          <p:nvPr/>
        </p:nvSpPr>
        <p:spPr bwMode="auto">
          <a:xfrm>
            <a:off x="3462338" y="5288924"/>
            <a:ext cx="5384800" cy="1048365"/>
          </a:xfrm>
          <a:prstGeom prst="trapezoid">
            <a:avLst/>
          </a:prstGeom>
          <a:solidFill>
            <a:schemeClr val="accent1">
              <a:lumMod val="60000"/>
              <a:lumOff val="40000"/>
            </a:schemeClr>
          </a:solidFill>
          <a:ln>
            <a:noFill/>
            <a:headEnd type="none" w="med" len="med"/>
            <a:tailEnd type="none" w="med" len="med"/>
          </a:ln>
          <a:effectLst>
            <a:outerShdw sx="1000" sy="1000" algn="t" rotWithShape="0">
              <a:prstClr val="black"/>
            </a:outerShdw>
          </a:effectLst>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91440" numCol="1" rtlCol="0" anchor="b" anchorCtr="0" compatLnSpc="1">
            <a:prstTxWarp prst="textNoShape">
              <a:avLst/>
            </a:prstTxWarp>
            <a:noAutofit/>
          </a:bodyPr>
          <a:lstStyle/>
          <a:p>
            <a:endParaRPr lang="en-US" i="0" dirty="0">
              <a:solidFill>
                <a:srgbClr val="000000"/>
              </a:solidFill>
            </a:endParaRPr>
          </a:p>
          <a:p>
            <a:endParaRPr lang="en-US" i="0" dirty="0">
              <a:solidFill>
                <a:srgbClr val="000000"/>
              </a:solidFill>
            </a:endParaRPr>
          </a:p>
          <a:p>
            <a:endParaRPr lang="en-US" sz="2000" i="0" dirty="0">
              <a:solidFill>
                <a:srgbClr val="000000"/>
              </a:solidFill>
            </a:endParaRPr>
          </a:p>
          <a:p>
            <a:r>
              <a:rPr lang="en-US" sz="2000" i="0" dirty="0">
                <a:solidFill>
                  <a:srgbClr val="000000"/>
                </a:solidFill>
              </a:rPr>
              <a:t>Data Management</a:t>
            </a:r>
          </a:p>
        </p:txBody>
      </p:sp>
      <p:sp>
        <p:nvSpPr>
          <p:cNvPr id="16" name="Trapezoid 15"/>
          <p:cNvSpPr/>
          <p:nvPr/>
        </p:nvSpPr>
        <p:spPr bwMode="auto">
          <a:xfrm>
            <a:off x="3462338" y="4742296"/>
            <a:ext cx="5384800" cy="1048365"/>
          </a:xfrm>
          <a:prstGeom prst="trapezoid">
            <a:avLst/>
          </a:prstGeom>
          <a:solidFill>
            <a:schemeClr val="accent2"/>
          </a:solidFill>
          <a:ln>
            <a:noFill/>
            <a:headEnd type="none" w="med" len="med"/>
            <a:tailEnd type="none" w="med" len="med"/>
          </a:ln>
          <a:effectLst>
            <a:outerShdw blurRad="50800" sx="1000" sy="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91440" numCol="1" rtlCol="0" anchor="b" anchorCtr="0" compatLnSpc="1">
            <a:prstTxWarp prst="textNoShape">
              <a:avLst/>
            </a:prstTxWarp>
            <a:noAutofit/>
          </a:bodyPr>
          <a:lstStyle/>
          <a:p>
            <a:endParaRPr lang="en-US" i="0" dirty="0">
              <a:solidFill>
                <a:srgbClr val="000000"/>
              </a:solidFill>
            </a:endParaRPr>
          </a:p>
          <a:p>
            <a:endParaRPr lang="en-US" i="0" dirty="0">
              <a:solidFill>
                <a:srgbClr val="000000"/>
              </a:solidFill>
            </a:endParaRPr>
          </a:p>
          <a:p>
            <a:endParaRPr lang="en-US" sz="2000" i="0" dirty="0">
              <a:solidFill>
                <a:srgbClr val="000000"/>
              </a:solidFill>
            </a:endParaRPr>
          </a:p>
          <a:p>
            <a:r>
              <a:rPr lang="en-US" sz="2000" i="0" dirty="0">
                <a:solidFill>
                  <a:srgbClr val="000000"/>
                </a:solidFill>
              </a:rPr>
              <a:t>OpenEdge Platform</a:t>
            </a:r>
          </a:p>
        </p:txBody>
      </p:sp>
      <p:sp>
        <p:nvSpPr>
          <p:cNvPr id="3" name="Trapezoid 2"/>
          <p:cNvSpPr/>
          <p:nvPr/>
        </p:nvSpPr>
        <p:spPr bwMode="auto">
          <a:xfrm>
            <a:off x="3462338" y="4317141"/>
            <a:ext cx="5384800" cy="920068"/>
          </a:xfrm>
          <a:prstGeom prst="trapezoid">
            <a:avLst/>
          </a:prstGeom>
          <a:solidFill>
            <a:schemeClr val="bg1">
              <a:lumMod val="50000"/>
            </a:schemeClr>
          </a:solidFill>
          <a:ln>
            <a:noFill/>
            <a:headEnd type="none" w="med" len="med"/>
            <a:tailEnd type="none" w="med" len="med"/>
          </a:ln>
          <a:effectLst>
            <a:outerShdw blurRad="50800" sx="1000" sy="1000" algn="t" rotWithShape="0">
              <a:prstClr val="black"/>
            </a:outerShdw>
          </a:effectLst>
        </p:spPr>
        <p:style>
          <a:lnRef idx="2">
            <a:schemeClr val="accent2">
              <a:shade val="50000"/>
            </a:schemeClr>
          </a:lnRef>
          <a:fillRef idx="1">
            <a:schemeClr val="accent2"/>
          </a:fillRef>
          <a:effectRef idx="0">
            <a:schemeClr val="accent2"/>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API Layer</a:t>
            </a:r>
          </a:p>
        </p:txBody>
      </p:sp>
      <p:grpSp>
        <p:nvGrpSpPr>
          <p:cNvPr id="5" name="Group 13"/>
          <p:cNvGrpSpPr/>
          <p:nvPr/>
        </p:nvGrpSpPr>
        <p:grpSpPr>
          <a:xfrm>
            <a:off x="8412987" y="2894947"/>
            <a:ext cx="1714500" cy="1302183"/>
            <a:chOff x="8662988" y="2578098"/>
            <a:chExt cx="1714500" cy="1302183"/>
          </a:xfrm>
        </p:grpSpPr>
        <p:sp>
          <p:nvSpPr>
            <p:cNvPr id="38" name="Rectangle 37"/>
            <p:cNvSpPr/>
            <p:nvPr/>
          </p:nvSpPr>
          <p:spPr bwMode="auto">
            <a:xfrm>
              <a:off x="8662988" y="2578098"/>
              <a:ext cx="1714500" cy="1302183"/>
            </a:xfrm>
            <a:prstGeom prst="rect">
              <a:avLst/>
            </a:prstGeom>
            <a:solidFill>
              <a:srgbClr val="D9D9D9"/>
            </a:solid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Websites</a:t>
              </a:r>
            </a:p>
          </p:txBody>
        </p:sp>
        <p:pic>
          <p:nvPicPr>
            <p:cNvPr id="7" name="Picture 6" descr="window-cursor-vectorsto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1521" y="2760402"/>
              <a:ext cx="798540" cy="677382"/>
            </a:xfrm>
            <a:prstGeom prst="rect">
              <a:avLst/>
            </a:prstGeom>
          </p:spPr>
        </p:pic>
      </p:grpSp>
      <p:grpSp>
        <p:nvGrpSpPr>
          <p:cNvPr id="6" name="Group 11"/>
          <p:cNvGrpSpPr/>
          <p:nvPr/>
        </p:nvGrpSpPr>
        <p:grpSpPr>
          <a:xfrm>
            <a:off x="7224087" y="1490027"/>
            <a:ext cx="1714500" cy="1302183"/>
            <a:chOff x="7154087" y="1123173"/>
            <a:chExt cx="1714500" cy="1302183"/>
          </a:xfrm>
        </p:grpSpPr>
        <p:sp>
          <p:nvSpPr>
            <p:cNvPr id="35" name="Rectangle 34"/>
            <p:cNvSpPr/>
            <p:nvPr/>
          </p:nvSpPr>
          <p:spPr bwMode="auto">
            <a:xfrm>
              <a:off x="7154087" y="1123173"/>
              <a:ext cx="1714500" cy="1302183"/>
            </a:xfrm>
            <a:prstGeom prst="rect">
              <a:avLst/>
            </a:prstGeom>
            <a:solidFill>
              <a:srgbClr val="D9D9D9"/>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Satellite Apps</a:t>
              </a:r>
            </a:p>
          </p:txBody>
        </p:sp>
        <p:pic>
          <p:nvPicPr>
            <p:cNvPr id="8" name="Picture 7" descr="gear2-vectorsto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112" y="1339157"/>
              <a:ext cx="756939" cy="616765"/>
            </a:xfrm>
            <a:prstGeom prst="rect">
              <a:avLst/>
            </a:prstGeom>
          </p:spPr>
        </p:pic>
      </p:grpSp>
      <p:grpSp>
        <p:nvGrpSpPr>
          <p:cNvPr id="9" name="Group 10"/>
          <p:cNvGrpSpPr/>
          <p:nvPr/>
        </p:nvGrpSpPr>
        <p:grpSpPr>
          <a:xfrm>
            <a:off x="5246688" y="1313337"/>
            <a:ext cx="1714500" cy="1285906"/>
            <a:chOff x="5246688" y="856474"/>
            <a:chExt cx="1714500" cy="1285906"/>
          </a:xfrm>
        </p:grpSpPr>
        <p:sp>
          <p:nvSpPr>
            <p:cNvPr id="13" name="Rectangle 12"/>
            <p:cNvSpPr/>
            <p:nvPr/>
          </p:nvSpPr>
          <p:spPr bwMode="auto">
            <a:xfrm>
              <a:off x="5246688" y="856474"/>
              <a:ext cx="1714500" cy="1285906"/>
            </a:xfrm>
            <a:prstGeom prst="rect">
              <a:avLst/>
            </a:prstGeom>
            <a:solidFill>
              <a:srgbClr val="D9D9D9"/>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Mobile Apps</a:t>
              </a: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7103" y="1070079"/>
              <a:ext cx="393670" cy="603628"/>
            </a:xfrm>
            <a:prstGeom prst="rect">
              <a:avLst/>
            </a:prstGeom>
          </p:spPr>
        </p:pic>
        <p:pic>
          <p:nvPicPr>
            <p:cNvPr id="25" name="Picture 24" descr="gear2-vectorsto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9623" y="1191536"/>
              <a:ext cx="280515" cy="228568"/>
            </a:xfrm>
            <a:prstGeom prst="rect">
              <a:avLst/>
            </a:prstGeom>
          </p:spPr>
        </p:pic>
      </p:grpSp>
      <p:grpSp>
        <p:nvGrpSpPr>
          <p:cNvPr id="10" name="Group 9"/>
          <p:cNvGrpSpPr/>
          <p:nvPr/>
        </p:nvGrpSpPr>
        <p:grpSpPr>
          <a:xfrm>
            <a:off x="3255788" y="1502727"/>
            <a:ext cx="1714500" cy="1302183"/>
            <a:chOff x="3125788" y="1135873"/>
            <a:chExt cx="1714500" cy="1302183"/>
          </a:xfrm>
        </p:grpSpPr>
        <p:sp>
          <p:nvSpPr>
            <p:cNvPr id="23" name="Rectangle 22"/>
            <p:cNvSpPr/>
            <p:nvPr/>
          </p:nvSpPr>
          <p:spPr bwMode="auto">
            <a:xfrm>
              <a:off x="3125788" y="1135873"/>
              <a:ext cx="1714500" cy="1302183"/>
            </a:xfrm>
            <a:prstGeom prst="rect">
              <a:avLst/>
            </a:prstGeom>
            <a:solidFill>
              <a:schemeClr val="bg1">
                <a:lumMod val="85000"/>
              </a:schemeClr>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Web Apps</a:t>
              </a:r>
            </a:p>
          </p:txBody>
        </p:sp>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1487" y="1310296"/>
              <a:ext cx="798539" cy="677382"/>
            </a:xfrm>
            <a:prstGeom prst="rect">
              <a:avLst/>
            </a:prstGeom>
          </p:spPr>
        </p:pic>
        <p:pic>
          <p:nvPicPr>
            <p:cNvPr id="26" name="Picture 25" descr="gear2-vectorsto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7724" y="1570137"/>
              <a:ext cx="352401" cy="287142"/>
            </a:xfrm>
            <a:prstGeom prst="rect">
              <a:avLst/>
            </a:prstGeom>
          </p:spPr>
        </p:pic>
      </p:grpSp>
      <p:grpSp>
        <p:nvGrpSpPr>
          <p:cNvPr id="11" name="Group 8"/>
          <p:cNvGrpSpPr/>
          <p:nvPr/>
        </p:nvGrpSpPr>
        <p:grpSpPr>
          <a:xfrm>
            <a:off x="1988789" y="2894947"/>
            <a:ext cx="1714500" cy="1302183"/>
            <a:chOff x="1728788" y="2578098"/>
            <a:chExt cx="1714500" cy="1302183"/>
          </a:xfrm>
        </p:grpSpPr>
        <p:sp>
          <p:nvSpPr>
            <p:cNvPr id="32" name="Rectangle 31"/>
            <p:cNvSpPr/>
            <p:nvPr/>
          </p:nvSpPr>
          <p:spPr bwMode="auto">
            <a:xfrm>
              <a:off x="1728788" y="2578098"/>
              <a:ext cx="1714500" cy="1302183"/>
            </a:xfrm>
            <a:prstGeom prst="rect">
              <a:avLst/>
            </a:prstGeom>
            <a:solidFill>
              <a:schemeClr val="bg1">
                <a:lumMod val="85000"/>
              </a:schemeClr>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b" anchorCtr="0" compatLnSpc="1">
              <a:prstTxWarp prst="textNoShape">
                <a:avLst/>
              </a:prstTxWarp>
              <a:noAutofit/>
            </a:bodyPr>
            <a:lstStyle/>
            <a:p>
              <a:r>
                <a:rPr lang="en-US" sz="2000" i="0" dirty="0">
                  <a:solidFill>
                    <a:srgbClr val="000000"/>
                  </a:solidFill>
                </a:rPr>
                <a:t>Desktop Apps</a:t>
              </a:r>
            </a:p>
          </p:txBody>
        </p:sp>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1478" y="2805770"/>
              <a:ext cx="883920" cy="634225"/>
            </a:xfrm>
            <a:prstGeom prst="rect">
              <a:avLst/>
            </a:prstGeom>
          </p:spPr>
        </p:pic>
        <p:pic>
          <p:nvPicPr>
            <p:cNvPr id="27" name="Picture 26" descr="gear2-vectorsto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7714" y="2920235"/>
              <a:ext cx="352401" cy="287142"/>
            </a:xfrm>
            <a:prstGeom prst="rect">
              <a:avLst/>
            </a:prstGeom>
          </p:spPr>
        </p:pic>
      </p:grpSp>
      <p:sp>
        <p:nvSpPr>
          <p:cNvPr id="49" name="TextBox 48"/>
          <p:cNvSpPr txBox="1"/>
          <p:nvPr/>
        </p:nvSpPr>
        <p:spPr>
          <a:xfrm>
            <a:off x="4929188" y="3858686"/>
            <a:ext cx="2298700" cy="400110"/>
          </a:xfrm>
          <a:prstGeom prst="rect">
            <a:avLst/>
          </a:prstGeom>
          <a:solidFill>
            <a:schemeClr val="bg1"/>
          </a:solidFill>
          <a:ln>
            <a:noFill/>
          </a:ln>
        </p:spPr>
        <p:txBody>
          <a:bodyPr wrap="square" rtlCol="0">
            <a:spAutoFit/>
          </a:bodyPr>
          <a:lstStyle/>
          <a:p>
            <a:r>
              <a:rPr lang="en-US" sz="2000" i="0" dirty="0">
                <a:solidFill>
                  <a:srgbClr val="000000"/>
                </a:solidFill>
              </a:rPr>
              <a:t>Various Personas</a:t>
            </a:r>
          </a:p>
        </p:txBody>
      </p:sp>
      <p:pic>
        <p:nvPicPr>
          <p:cNvPr id="14" name="Picture 13"/>
          <p:cNvPicPr>
            <a:picLocks noChangeAspect="1"/>
          </p:cNvPicPr>
          <p:nvPr/>
        </p:nvPicPr>
        <p:blipFill>
          <a:blip r:embed="rId8" cstate="print">
            <a:duotone>
              <a:prstClr val="black"/>
              <a:schemeClr val="accent1">
                <a:tint val="45000"/>
                <a:satMod val="400000"/>
              </a:schemeClr>
            </a:duotone>
          </a:blip>
          <a:stretch>
            <a:fillRect/>
          </a:stretch>
        </p:blipFill>
        <p:spPr>
          <a:xfrm>
            <a:off x="5658678" y="3249984"/>
            <a:ext cx="783119" cy="619685"/>
          </a:xfrm>
          <a:prstGeom prst="rect">
            <a:avLst/>
          </a:prstGeom>
        </p:spPr>
      </p:pic>
    </p:spTree>
    <p:extLst>
      <p:ext uri="{BB962C8B-B14F-4D97-AF65-F5344CB8AC3E}">
        <p14:creationId xmlns:p14="http://schemas.microsoft.com/office/powerpoint/2010/main" val="331066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42875"/>
            <a:ext cx="10801179" cy="480131"/>
          </a:xfrm>
        </p:spPr>
        <p:txBody>
          <a:bodyPr/>
          <a:lstStyle/>
          <a:p>
            <a:r>
              <a:rPr lang="en-US" sz="2800" b="1" dirty="0"/>
              <a:t>User Experience</a:t>
            </a:r>
          </a:p>
        </p:txBody>
      </p:sp>
      <p:sp>
        <p:nvSpPr>
          <p:cNvPr id="10" name="Content Placeholder 9"/>
          <p:cNvSpPr>
            <a:spLocks noGrp="1"/>
          </p:cNvSpPr>
          <p:nvPr>
            <p:ph idx="1"/>
          </p:nvPr>
        </p:nvSpPr>
        <p:spPr>
          <a:xfrm>
            <a:off x="616817" y="2047001"/>
            <a:ext cx="5141724" cy="2389398"/>
          </a:xfrm>
        </p:spPr>
        <p:txBody>
          <a:bodyPr/>
          <a:lstStyle/>
          <a:p>
            <a:r>
              <a:rPr lang="en-US" sz="2800" dirty="0">
                <a:solidFill>
                  <a:schemeClr val="accent2"/>
                </a:solidFill>
              </a:rPr>
              <a:t>Web and Mobile Applications</a:t>
            </a:r>
          </a:p>
          <a:p>
            <a:pPr lvl="1"/>
            <a:r>
              <a:rPr lang="en-US" sz="2400" dirty="0">
                <a:solidFill>
                  <a:schemeClr val="accent2"/>
                </a:solidFill>
              </a:rPr>
              <a:t>Responsive technologies</a:t>
            </a:r>
          </a:p>
          <a:p>
            <a:pPr lvl="1"/>
            <a:r>
              <a:rPr lang="en-US" sz="2400" dirty="0">
                <a:solidFill>
                  <a:schemeClr val="accent2"/>
                </a:solidFill>
              </a:rPr>
              <a:t>Rapid change</a:t>
            </a:r>
          </a:p>
          <a:p>
            <a:pPr lvl="1"/>
            <a:r>
              <a:rPr lang="en-US" sz="2400" dirty="0">
                <a:solidFill>
                  <a:schemeClr val="accent2"/>
                </a:solidFill>
              </a:rPr>
              <a:t>Modern Look &amp; Feel</a:t>
            </a:r>
            <a:endParaRPr lang="en-US" sz="2000" dirty="0">
              <a:solidFill>
                <a:schemeClr val="accent2"/>
              </a:solidFill>
            </a:endParaRPr>
          </a:p>
          <a:p>
            <a:endParaRPr lang="en-US" dirty="0"/>
          </a:p>
        </p:txBody>
      </p:sp>
      <p:pic>
        <p:nvPicPr>
          <p:cNvPr id="5" name="Picture 4"/>
          <p:cNvPicPr>
            <a:picLocks noChangeAspect="1"/>
          </p:cNvPicPr>
          <p:nvPr/>
        </p:nvPicPr>
        <p:blipFill>
          <a:blip r:embed="rId3" cstate="print"/>
          <a:stretch>
            <a:fillRect/>
          </a:stretch>
        </p:blipFill>
        <p:spPr>
          <a:xfrm>
            <a:off x="5579431" y="2289347"/>
            <a:ext cx="6334985" cy="2279306"/>
          </a:xfrm>
          <a:prstGeom prst="rect">
            <a:avLst/>
          </a:prstGeom>
        </p:spPr>
      </p:pic>
    </p:spTree>
    <p:extLst>
      <p:ext uri="{BB962C8B-B14F-4D97-AF65-F5344CB8AC3E}">
        <p14:creationId xmlns:p14="http://schemas.microsoft.com/office/powerpoint/2010/main" val="978306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grayscl/>
          </a:blip>
          <a:stretch>
            <a:fillRect/>
          </a:stretch>
        </p:blipFill>
        <p:spPr>
          <a:xfrm>
            <a:off x="1216341" y="549407"/>
            <a:ext cx="9645436" cy="5963576"/>
          </a:xfrm>
          <a:prstGeom prst="rect">
            <a:avLst/>
          </a:prstGeom>
        </p:spPr>
      </p:pic>
    </p:spTree>
    <p:extLst>
      <p:ext uri="{BB962C8B-B14F-4D97-AF65-F5344CB8AC3E}">
        <p14:creationId xmlns:p14="http://schemas.microsoft.com/office/powerpoint/2010/main" val="325161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ask-App-Shor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737361" y="563602"/>
            <a:ext cx="9347200" cy="5842000"/>
          </a:xfrm>
          <a:prstGeom prst="rect">
            <a:avLst/>
          </a:prstGeom>
        </p:spPr>
      </p:pic>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5855" y="4653136"/>
            <a:ext cx="1916832" cy="1916832"/>
          </a:xfrm>
          <a:prstGeom prst="rect">
            <a:avLst/>
          </a:prstGeom>
        </p:spPr>
      </p:pic>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55439" y="4653136"/>
            <a:ext cx="1988840" cy="1988840"/>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3192" y="4783460"/>
            <a:ext cx="1728192" cy="1728192"/>
          </a:xfrm>
          <a:prstGeom prst="rect">
            <a:avLst/>
          </a:prstGeom>
        </p:spPr>
      </p:pic>
    </p:spTree>
    <p:extLst>
      <p:ext uri="{BB962C8B-B14F-4D97-AF65-F5344CB8AC3E}">
        <p14:creationId xmlns:p14="http://schemas.microsoft.com/office/powerpoint/2010/main" val="119293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8762" y="3096147"/>
            <a:ext cx="9929813" cy="1815882"/>
          </a:xfrm>
          <a:prstGeom prst="rect">
            <a:avLst/>
          </a:prstGeom>
        </p:spPr>
        <p:txBody>
          <a:bodyPr wrap="square">
            <a:spAutoFit/>
          </a:bodyPr>
          <a:lstStyle/>
          <a:p>
            <a:pPr algn="l">
              <a:buNone/>
            </a:pPr>
            <a:r>
              <a:rPr lang="en-US" sz="2800" b="1" i="0" dirty="0">
                <a:solidFill>
                  <a:schemeClr val="accent2"/>
                </a:solidFill>
              </a:rPr>
              <a:t>Responsive web UI </a:t>
            </a:r>
            <a:r>
              <a:rPr lang="en-US" sz="2800" b="1" i="0" dirty="0"/>
              <a:t>productivity platform that significantly accelerates OpenEdge modernization efforts and provides a </a:t>
            </a:r>
            <a:r>
              <a:rPr lang="en-US" sz="2800" b="1" i="0" dirty="0">
                <a:solidFill>
                  <a:schemeClr val="accent2"/>
                </a:solidFill>
              </a:rPr>
              <a:t>modern look and feel </a:t>
            </a:r>
            <a:r>
              <a:rPr lang="en-US" sz="2800" b="1" i="0" dirty="0"/>
              <a:t>with industry-leading web technologies while </a:t>
            </a:r>
            <a:r>
              <a:rPr lang="en-US" sz="2800" b="1" i="0" dirty="0">
                <a:solidFill>
                  <a:schemeClr val="accent2"/>
                </a:solidFill>
              </a:rPr>
              <a:t>future-proofing your UI.</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3313" y="1483013"/>
            <a:ext cx="4710300" cy="1154711"/>
          </a:xfrm>
          <a:prstGeom prst="rect">
            <a:avLst/>
          </a:prstGeom>
        </p:spPr>
      </p:pic>
    </p:spTree>
    <p:extLst>
      <p:ext uri="{BB962C8B-B14F-4D97-AF65-F5344CB8AC3E}">
        <p14:creationId xmlns:p14="http://schemas.microsoft.com/office/powerpoint/2010/main" val="1344423594"/>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580149" y="306793"/>
            <a:ext cx="10801179" cy="424732"/>
          </a:xfrm>
        </p:spPr>
        <p:txBody>
          <a:bodyPr/>
          <a:lstStyle/>
          <a:p>
            <a:r>
              <a:rPr lang="en-US" b="1" dirty="0">
                <a:solidFill>
                  <a:srgbClr val="000000"/>
                </a:solidFill>
              </a:rPr>
              <a:t>Building Modern “Business Applications of the Future”</a:t>
            </a:r>
          </a:p>
        </p:txBody>
      </p:sp>
      <p:sp>
        <p:nvSpPr>
          <p:cNvPr id="46" name="Text Box 9"/>
          <p:cNvSpPr txBox="1">
            <a:spLocks noChangeArrowheads="1"/>
          </p:cNvSpPr>
          <p:nvPr/>
        </p:nvSpPr>
        <p:spPr bwMode="auto">
          <a:xfrm>
            <a:off x="503155" y="3757692"/>
            <a:ext cx="2739943" cy="646331"/>
          </a:xfrm>
          <a:prstGeom prst="rect">
            <a:avLst/>
          </a:prstGeom>
          <a:noFill/>
          <a:ln w="12700" algn="ctr">
            <a:noFill/>
            <a:miter lim="800000"/>
            <a:headEnd/>
            <a:tailEnd/>
          </a:ln>
        </p:spPr>
        <p:txBody>
          <a:bodyPr wrap="square">
            <a:spAutoFit/>
          </a:bodyPr>
          <a:lstStyle/>
          <a:p>
            <a:pPr algn="l" eaLnBrk="0" hangingPunct="0">
              <a:spcBef>
                <a:spcPts val="0"/>
              </a:spcBef>
            </a:pPr>
            <a:r>
              <a:rPr lang="en-US" sz="1800" i="0" dirty="0">
                <a:cs typeface="Arial" pitchFamily="34" charset="0"/>
              </a:rPr>
              <a:t>Progress Developer</a:t>
            </a:r>
            <a:br>
              <a:rPr lang="en-US" sz="1800" i="0" dirty="0">
                <a:cs typeface="Arial" pitchFamily="34" charset="0"/>
              </a:rPr>
            </a:br>
            <a:r>
              <a:rPr lang="en-US" sz="1800" i="0" dirty="0">
                <a:cs typeface="Arial" pitchFamily="34" charset="0"/>
              </a:rPr>
              <a:t>Studio</a:t>
            </a:r>
          </a:p>
        </p:txBody>
      </p:sp>
      <p:sp>
        <p:nvSpPr>
          <p:cNvPr id="49" name="Rectangle 21"/>
          <p:cNvSpPr>
            <a:spLocks noChangeArrowheads="1"/>
          </p:cNvSpPr>
          <p:nvPr/>
        </p:nvSpPr>
        <p:spPr bwMode="auto">
          <a:xfrm>
            <a:off x="3243099" y="5270767"/>
            <a:ext cx="6853226" cy="765175"/>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1" name="Rectangle 26"/>
          <p:cNvSpPr>
            <a:spLocks noChangeArrowheads="1"/>
          </p:cNvSpPr>
          <p:nvPr/>
        </p:nvSpPr>
        <p:spPr bwMode="auto">
          <a:xfrm>
            <a:off x="3366215" y="5342205"/>
            <a:ext cx="2433633" cy="619125"/>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RDBMS</a:t>
            </a:r>
          </a:p>
        </p:txBody>
      </p:sp>
      <p:sp>
        <p:nvSpPr>
          <p:cNvPr id="52" name="Rectangle 29"/>
          <p:cNvSpPr>
            <a:spLocks noChangeArrowheads="1"/>
          </p:cNvSpPr>
          <p:nvPr/>
        </p:nvSpPr>
        <p:spPr bwMode="auto">
          <a:xfrm>
            <a:off x="5942085" y="5340618"/>
            <a:ext cx="1858086" cy="619125"/>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Replication</a:t>
            </a:r>
          </a:p>
        </p:txBody>
      </p:sp>
      <p:sp>
        <p:nvSpPr>
          <p:cNvPr id="53" name="Rectangle 44"/>
          <p:cNvSpPr>
            <a:spLocks noChangeArrowheads="1"/>
          </p:cNvSpPr>
          <p:nvPr/>
        </p:nvSpPr>
        <p:spPr bwMode="auto">
          <a:xfrm>
            <a:off x="7942408" y="5342205"/>
            <a:ext cx="2011680" cy="617538"/>
          </a:xfrm>
          <a:prstGeom prst="rect">
            <a:avLst/>
          </a:prstGeom>
          <a:solidFill>
            <a:srgbClr val="FF4E00"/>
          </a:solidFill>
          <a:ln>
            <a:headEnd/>
            <a:tailEnd/>
          </a:ln>
          <a:effectLst/>
        </p:spPr>
        <p:style>
          <a:lnRef idx="1">
            <a:schemeClr val="accent1"/>
          </a:lnRef>
          <a:fillRef idx="3">
            <a:schemeClr val="accent1"/>
          </a:fillRef>
          <a:effectRef idx="2">
            <a:schemeClr val="accent1"/>
          </a:effectRef>
          <a:fontRef idx="minor">
            <a:schemeClr val="lt1"/>
          </a:fontRef>
        </p:style>
        <p:txBody>
          <a:bodyPr wrap="square" anchor="ctr"/>
          <a:lstStyle/>
          <a:p>
            <a:pPr>
              <a:lnSpc>
                <a:spcPct val="90000"/>
              </a:lnSpc>
              <a:spcBef>
                <a:spcPts val="0"/>
              </a:spcBef>
              <a:defRPr/>
            </a:pPr>
            <a:r>
              <a:rPr lang="en-US" sz="1600" i="0" dirty="0">
                <a:solidFill>
                  <a:schemeClr val="bg2"/>
                </a:solidFill>
                <a:cs typeface="Arial" pitchFamily="34" charset="0"/>
              </a:rPr>
              <a:t>OpenEdge</a:t>
            </a:r>
            <a:br>
              <a:rPr lang="en-US" sz="1600" i="0" dirty="0">
                <a:solidFill>
                  <a:schemeClr val="bg2"/>
                </a:solidFill>
                <a:cs typeface="Arial" pitchFamily="34" charset="0"/>
              </a:rPr>
            </a:br>
            <a:r>
              <a:rPr lang="en-US" sz="1600" i="0" dirty="0">
                <a:solidFill>
                  <a:schemeClr val="bg2"/>
                </a:solidFill>
                <a:cs typeface="Arial" pitchFamily="34" charset="0"/>
              </a:rPr>
              <a:t>DataServers</a:t>
            </a:r>
          </a:p>
        </p:txBody>
      </p:sp>
      <p:sp>
        <p:nvSpPr>
          <p:cNvPr id="54" name="Rectangle 21"/>
          <p:cNvSpPr>
            <a:spLocks noChangeArrowheads="1"/>
          </p:cNvSpPr>
          <p:nvPr/>
        </p:nvSpPr>
        <p:spPr bwMode="auto">
          <a:xfrm>
            <a:off x="3243099" y="4409210"/>
            <a:ext cx="6853226" cy="765175"/>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5" name="Rectangle 51"/>
          <p:cNvSpPr>
            <a:spLocks noChangeArrowheads="1"/>
          </p:cNvSpPr>
          <p:nvPr/>
        </p:nvSpPr>
        <p:spPr bwMode="auto">
          <a:xfrm>
            <a:off x="3366216" y="4472611"/>
            <a:ext cx="2433633" cy="619125"/>
          </a:xfrm>
          <a:prstGeom prst="rect">
            <a:avLst/>
          </a:prstGeom>
          <a:solidFill>
            <a:srgbClr val="9BC600"/>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a:solidFill>
                  <a:srgbClr val="FFFFFF"/>
                </a:solidFill>
                <a:cs typeface="Arial" pitchFamily="34" charset="0"/>
              </a:rPr>
              <a:t>Progress Application Server for OpenEdge</a:t>
            </a:r>
          </a:p>
        </p:txBody>
      </p:sp>
      <p:sp>
        <p:nvSpPr>
          <p:cNvPr id="56" name="Rectangle 21"/>
          <p:cNvSpPr>
            <a:spLocks noChangeArrowheads="1"/>
          </p:cNvSpPr>
          <p:nvPr/>
        </p:nvSpPr>
        <p:spPr bwMode="auto">
          <a:xfrm>
            <a:off x="3243099" y="3770085"/>
            <a:ext cx="6853226" cy="542744"/>
          </a:xfrm>
          <a:prstGeom prst="rect">
            <a:avLst/>
          </a:prstGeom>
          <a:solidFill>
            <a:schemeClr val="bg1">
              <a:lumMod val="85000"/>
            </a:schemeClr>
          </a:solidFill>
          <a:ln w="9525">
            <a:noFill/>
            <a:round/>
            <a:headEnd/>
            <a:tailEnd/>
          </a:ln>
          <a:effectLst/>
        </p:spPr>
        <p:txBody>
          <a:bodyPr wrap="square" anchor="ctr"/>
          <a:lstStyle/>
          <a:p>
            <a:pPr>
              <a:lnSpc>
                <a:spcPct val="90000"/>
              </a:lnSpc>
            </a:pPr>
            <a:endParaRPr lang="en-US" dirty="0">
              <a:solidFill>
                <a:srgbClr val="000000"/>
              </a:solidFill>
              <a:latin typeface="+mn-lt"/>
            </a:endParaRPr>
          </a:p>
        </p:txBody>
      </p:sp>
      <p:sp>
        <p:nvSpPr>
          <p:cNvPr id="57" name="Rectangle 32"/>
          <p:cNvSpPr>
            <a:spLocks noChangeArrowheads="1"/>
          </p:cNvSpPr>
          <p:nvPr/>
        </p:nvSpPr>
        <p:spPr bwMode="auto">
          <a:xfrm>
            <a:off x="10209449" y="3770084"/>
            <a:ext cx="1419772" cy="2265858"/>
          </a:xfrm>
          <a:prstGeom prst="rect">
            <a:avLst/>
          </a:prstGeom>
          <a:solidFill>
            <a:srgbClr val="DD461E"/>
          </a:solidFill>
          <a:ln w="9525">
            <a:noFill/>
            <a:round/>
            <a:headEnd/>
            <a:tailEnd/>
          </a:ln>
          <a:effectLst/>
        </p:spPr>
        <p:txBody>
          <a:bodyPr wrap="square" anchor="ctr"/>
          <a:lstStyle/>
          <a:p>
            <a:pPr>
              <a:lnSpc>
                <a:spcPct val="90000"/>
              </a:lnSpc>
              <a:spcBef>
                <a:spcPts val="0"/>
              </a:spcBef>
              <a:defRPr/>
            </a:pPr>
            <a:r>
              <a:rPr lang="en-US" sz="1600" i="0" dirty="0">
                <a:solidFill>
                  <a:srgbClr val="FFFFFF"/>
                </a:solidFill>
                <a:cs typeface="Arial" pitchFamily="34" charset="0"/>
              </a:rPr>
              <a:t>OpenEdge</a:t>
            </a:r>
          </a:p>
          <a:p>
            <a:pPr>
              <a:lnSpc>
                <a:spcPct val="90000"/>
              </a:lnSpc>
              <a:spcBef>
                <a:spcPts val="0"/>
              </a:spcBef>
              <a:defRPr/>
            </a:pPr>
            <a:r>
              <a:rPr lang="en-US" sz="1600" i="0" dirty="0">
                <a:solidFill>
                  <a:srgbClr val="FFFFFF"/>
                </a:solidFill>
                <a:cs typeface="Arial" pitchFamily="34" charset="0"/>
              </a:rPr>
              <a:t>Mgmt</a:t>
            </a:r>
          </a:p>
        </p:txBody>
      </p:sp>
      <p:sp>
        <p:nvSpPr>
          <p:cNvPr id="61" name="Rectangle 46"/>
          <p:cNvSpPr>
            <a:spLocks noChangeArrowheads="1"/>
          </p:cNvSpPr>
          <p:nvPr/>
        </p:nvSpPr>
        <p:spPr bwMode="auto">
          <a:xfrm>
            <a:off x="3318913" y="3865550"/>
            <a:ext cx="6656208" cy="379746"/>
          </a:xfrm>
          <a:prstGeom prst="rect">
            <a:avLst/>
          </a:prstGeom>
          <a:solidFill>
            <a:srgbClr val="309299"/>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nSpc>
                <a:spcPct val="85000"/>
              </a:lnSpc>
            </a:pPr>
            <a:r>
              <a:rPr lang="en-US" sz="1600" i="0" dirty="0">
                <a:solidFill>
                  <a:srgbClr val="FFFFFF"/>
                </a:solidFill>
                <a:cs typeface="Arial" pitchFamily="34" charset="0"/>
              </a:rPr>
              <a:t>REST Interfaces</a:t>
            </a:r>
          </a:p>
        </p:txBody>
      </p:sp>
      <p:sp>
        <p:nvSpPr>
          <p:cNvPr id="62" name="Rectangle 51"/>
          <p:cNvSpPr>
            <a:spLocks noChangeArrowheads="1"/>
          </p:cNvSpPr>
          <p:nvPr/>
        </p:nvSpPr>
        <p:spPr bwMode="auto">
          <a:xfrm>
            <a:off x="7318075" y="4482234"/>
            <a:ext cx="1252875" cy="619125"/>
          </a:xfrm>
          <a:prstGeom prst="rect">
            <a:avLst/>
          </a:prstGeom>
          <a:solidFill>
            <a:srgbClr val="9BC600"/>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a:solidFill>
                  <a:srgbClr val="FFFFFF"/>
                </a:solidFill>
                <a:cs typeface="Arial" pitchFamily="34" charset="0"/>
              </a:rPr>
              <a:t>OpenEdge </a:t>
            </a:r>
            <a:br>
              <a:rPr lang="en-US" sz="1600" i="0" dirty="0">
                <a:solidFill>
                  <a:srgbClr val="FFFFFF"/>
                </a:solidFill>
                <a:cs typeface="Arial" pitchFamily="34" charset="0"/>
              </a:rPr>
            </a:br>
            <a:r>
              <a:rPr lang="en-US" sz="1600" i="0" dirty="0">
                <a:solidFill>
                  <a:srgbClr val="FFFFFF"/>
                </a:solidFill>
                <a:cs typeface="Arial" pitchFamily="34" charset="0"/>
              </a:rPr>
              <a:t>BPM</a:t>
            </a:r>
          </a:p>
        </p:txBody>
      </p:sp>
      <p:sp>
        <p:nvSpPr>
          <p:cNvPr id="27" name="Rectangle 51"/>
          <p:cNvSpPr>
            <a:spLocks noChangeArrowheads="1"/>
          </p:cNvSpPr>
          <p:nvPr/>
        </p:nvSpPr>
        <p:spPr bwMode="auto">
          <a:xfrm>
            <a:off x="8701213" y="4472611"/>
            <a:ext cx="1252875" cy="619125"/>
          </a:xfrm>
          <a:prstGeom prst="rect">
            <a:avLst/>
          </a:prstGeom>
          <a:solidFill>
            <a:srgbClr val="9BC600"/>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a:solidFill>
                  <a:srgbClr val="FFFFFF"/>
                </a:solidFill>
                <a:cs typeface="Arial" pitchFamily="34" charset="0"/>
              </a:rPr>
              <a:t>Corticon Rules</a:t>
            </a:r>
          </a:p>
        </p:txBody>
      </p:sp>
      <p:sp>
        <p:nvSpPr>
          <p:cNvPr id="70" name="Rectangle 46"/>
          <p:cNvSpPr>
            <a:spLocks noChangeArrowheads="1"/>
          </p:cNvSpPr>
          <p:nvPr/>
        </p:nvSpPr>
        <p:spPr bwMode="auto">
          <a:xfrm>
            <a:off x="569795" y="3237445"/>
            <a:ext cx="9526530" cy="372858"/>
          </a:xfrm>
          <a:prstGeom prst="rect">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nSpc>
                <a:spcPct val="85000"/>
              </a:lnSpc>
            </a:pPr>
            <a:r>
              <a:rPr lang="en-US" sz="1600" i="0" dirty="0">
                <a:solidFill>
                  <a:srgbClr val="000000"/>
                </a:solidFill>
                <a:cs typeface="Arial" pitchFamily="34" charset="0"/>
              </a:rPr>
              <a:t>JSDO</a:t>
            </a:r>
          </a:p>
        </p:txBody>
      </p:sp>
      <p:sp>
        <p:nvSpPr>
          <p:cNvPr id="79" name="Rectangle 51"/>
          <p:cNvSpPr>
            <a:spLocks noChangeArrowheads="1"/>
          </p:cNvSpPr>
          <p:nvPr/>
        </p:nvSpPr>
        <p:spPr bwMode="auto">
          <a:xfrm>
            <a:off x="5934937" y="4472611"/>
            <a:ext cx="1252875" cy="619125"/>
          </a:xfrm>
          <a:prstGeom prst="rect">
            <a:avLst/>
          </a:prstGeom>
          <a:solidFill>
            <a:srgbClr val="9BC600"/>
          </a:solidFill>
          <a:ln>
            <a:noFill/>
            <a:headEnd/>
            <a:tailEnd/>
          </a:ln>
          <a:effectLst/>
        </p:spPr>
        <p:style>
          <a:lnRef idx="1">
            <a:schemeClr val="accent3"/>
          </a:lnRef>
          <a:fillRef idx="2">
            <a:schemeClr val="accent3"/>
          </a:fillRef>
          <a:effectRef idx="1">
            <a:schemeClr val="accent3"/>
          </a:effectRef>
          <a:fontRef idx="minor">
            <a:schemeClr val="dk1"/>
          </a:fontRef>
        </p:style>
        <p:txBody>
          <a:bodyPr wrap="square" anchor="ctr"/>
          <a:lstStyle/>
          <a:p>
            <a:pPr>
              <a:lnSpc>
                <a:spcPct val="90000"/>
              </a:lnSpc>
              <a:spcBef>
                <a:spcPts val="0"/>
              </a:spcBef>
              <a:defRPr/>
            </a:pPr>
            <a:r>
              <a:rPr lang="en-US" sz="1600" i="0" dirty="0">
                <a:solidFill>
                  <a:srgbClr val="FFFFFF"/>
                </a:solidFill>
                <a:cs typeface="Arial" pitchFamily="34" charset="0"/>
              </a:rPr>
              <a:t>WebSpeed</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29137" y="997123"/>
            <a:ext cx="1342239" cy="2064984"/>
          </a:xfrm>
          <a:prstGeom prst="rect">
            <a:avLst/>
          </a:prstGeom>
        </p:spPr>
      </p:pic>
      <p:pic>
        <p:nvPicPr>
          <p:cNvPr id="81" name="Picture 2"/>
          <p:cNvPicPr>
            <a:picLocks noChangeAspect="1" noChangeArrowheads="1"/>
          </p:cNvPicPr>
          <p:nvPr/>
        </p:nvPicPr>
        <p:blipFill>
          <a:blip r:embed="rId4" cstate="email">
            <a:extLst>
              <a:ext uri="{28A0092B-C50C-407E-A947-70E740481C1C}">
                <a14:useLocalDpi xmlns:a14="http://schemas.microsoft.com/office/drawing/2010/main" val="0"/>
              </a:ext>
            </a:extLst>
          </a:blip>
          <a:stretch>
            <a:fillRect/>
          </a:stretch>
        </p:blipFill>
        <p:spPr bwMode="auto">
          <a:xfrm>
            <a:off x="5988018" y="2235947"/>
            <a:ext cx="1190313" cy="595289"/>
          </a:xfrm>
          <a:prstGeom prst="rect">
            <a:avLst/>
          </a:prstGeom>
          <a:noFill/>
          <a:ln>
            <a:noFill/>
          </a:ln>
        </p:spPr>
      </p:pic>
      <p:pic>
        <p:nvPicPr>
          <p:cNvPr id="82" name="Picture 9"/>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50435"/>
          <a:stretch/>
        </p:blipFill>
        <p:spPr bwMode="auto">
          <a:xfrm>
            <a:off x="4948167" y="1938542"/>
            <a:ext cx="668589" cy="1129460"/>
          </a:xfrm>
          <a:prstGeom prst="rect">
            <a:avLst/>
          </a:prstGeom>
          <a:noFill/>
          <a:ln>
            <a:noFill/>
          </a:ln>
        </p:spPr>
      </p:pic>
      <p:pic>
        <p:nvPicPr>
          <p:cNvPr id="83" name="Picture 11" descr="http://red-team-design.com/wp-content/uploads/2011/01/css3-html5-logo.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698396" y="2084494"/>
            <a:ext cx="875190" cy="817146"/>
          </a:xfrm>
          <a:prstGeom prst="rect">
            <a:avLst/>
          </a:prstGeom>
          <a:noFill/>
          <a:ln>
            <a:noFill/>
          </a:ln>
        </p:spPr>
      </p:pic>
      <p:pic>
        <p:nvPicPr>
          <p:cNvPr id="80" name="Picture 4" descr="http://adevfromtheplains.com/wp-content/uploads/2015/04/yeoman-logo.png"/>
          <p:cNvPicPr>
            <a:picLocks noChangeAspect="1" noChangeArrowheads="1"/>
          </p:cNvPicPr>
          <p:nvPr/>
        </p:nvPicPr>
        <p:blipFill>
          <a:blip r:embed="rId7" cstate="print"/>
          <a:srcRect/>
          <a:stretch>
            <a:fillRect/>
          </a:stretch>
        </p:blipFill>
        <p:spPr bwMode="auto">
          <a:xfrm>
            <a:off x="7364561" y="2070765"/>
            <a:ext cx="791192" cy="730151"/>
          </a:xfrm>
          <a:prstGeom prst="rect">
            <a:avLst/>
          </a:prstGeom>
          <a:noFill/>
          <a:ln>
            <a:noFill/>
          </a:ln>
        </p:spPr>
      </p:pic>
      <p:sp>
        <p:nvSpPr>
          <p:cNvPr id="45" name="Text Box 9"/>
          <p:cNvSpPr txBox="1">
            <a:spLocks noChangeArrowheads="1"/>
          </p:cNvSpPr>
          <p:nvPr/>
        </p:nvSpPr>
        <p:spPr bwMode="auto">
          <a:xfrm>
            <a:off x="503156" y="5331854"/>
            <a:ext cx="1834498" cy="646331"/>
          </a:xfrm>
          <a:prstGeom prst="rect">
            <a:avLst/>
          </a:prstGeom>
          <a:noFill/>
          <a:ln w="12700" algn="ctr">
            <a:noFill/>
            <a:miter lim="800000"/>
            <a:headEnd/>
            <a:tailEnd/>
          </a:ln>
        </p:spPr>
        <p:txBody>
          <a:bodyPr wrap="square">
            <a:spAutoFit/>
          </a:bodyPr>
          <a:lstStyle/>
          <a:p>
            <a:pPr algn="l" eaLnBrk="0" hangingPunct="0">
              <a:spcBef>
                <a:spcPts val="0"/>
              </a:spcBef>
            </a:pPr>
            <a:r>
              <a:rPr lang="en-US" sz="1800" i="0" dirty="0">
                <a:cs typeface="Arial" pitchFamily="34" charset="0"/>
              </a:rPr>
              <a:t>Telerik Platform for OpenEdge</a:t>
            </a:r>
          </a:p>
        </p:txBody>
      </p:sp>
      <p:sp>
        <p:nvSpPr>
          <p:cNvPr id="47" name="Text Box 9"/>
          <p:cNvSpPr txBox="1">
            <a:spLocks noChangeArrowheads="1"/>
          </p:cNvSpPr>
          <p:nvPr/>
        </p:nvSpPr>
        <p:spPr bwMode="auto">
          <a:xfrm>
            <a:off x="503156" y="4579361"/>
            <a:ext cx="2307852" cy="646331"/>
          </a:xfrm>
          <a:prstGeom prst="rect">
            <a:avLst/>
          </a:prstGeom>
          <a:noFill/>
          <a:ln w="12700" algn="ctr">
            <a:noFill/>
            <a:miter lim="800000"/>
            <a:headEnd/>
            <a:tailEnd/>
          </a:ln>
        </p:spPr>
        <p:txBody>
          <a:bodyPr wrap="square">
            <a:spAutoFit/>
          </a:bodyPr>
          <a:lstStyle/>
          <a:p>
            <a:pPr algn="l" eaLnBrk="0" hangingPunct="0">
              <a:spcBef>
                <a:spcPts val="0"/>
              </a:spcBef>
            </a:pPr>
            <a:r>
              <a:rPr lang="en-US" sz="1800" i="0" dirty="0">
                <a:cs typeface="Arial" pitchFamily="34" charset="0"/>
              </a:rPr>
              <a:t>Advanced Business Language</a:t>
            </a:r>
          </a:p>
        </p:txBody>
      </p:sp>
      <p:pic>
        <p:nvPicPr>
          <p:cNvPr id="9" name="Picture 8"/>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349094" y="1771688"/>
            <a:ext cx="1181659" cy="1181659"/>
          </a:xfrm>
          <a:prstGeom prst="rect">
            <a:avLst/>
          </a:prstGeom>
        </p:spPr>
      </p:pic>
      <p:sp>
        <p:nvSpPr>
          <p:cNvPr id="26" name="Rectangle 25"/>
          <p:cNvSpPr/>
          <p:nvPr/>
        </p:nvSpPr>
        <p:spPr bwMode="auto">
          <a:xfrm>
            <a:off x="3698395" y="1551775"/>
            <a:ext cx="5832357" cy="1401571"/>
          </a:xfrm>
          <a:prstGeom prst="rect">
            <a:avLst/>
          </a:prstGeom>
          <a:solidFill>
            <a:srgbClr val="FFFF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pic>
        <p:nvPicPr>
          <p:cNvPr id="29" name="Picture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40998" y="1417977"/>
            <a:ext cx="6186652" cy="1123188"/>
          </a:xfrm>
          <a:prstGeom prst="rect">
            <a:avLst/>
          </a:prstGeom>
        </p:spPr>
      </p:pic>
    </p:spTree>
    <p:extLst>
      <p:ext uri="{BB962C8B-B14F-4D97-AF65-F5344CB8AC3E}">
        <p14:creationId xmlns:p14="http://schemas.microsoft.com/office/powerpoint/2010/main" val="13816788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5" presetClass="entr" presetSubtype="10"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checkerboard(across)">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xfrm>
            <a:off x="456213" y="266716"/>
            <a:ext cx="10948387" cy="430887"/>
          </a:xfrm>
          <a:effectLst/>
        </p:spPr>
        <p:txBody>
          <a:bodyPr/>
          <a:lstStyle/>
          <a:p>
            <a:r>
              <a:rPr lang="en-US" dirty="0">
                <a:effectLst/>
              </a:rPr>
              <a:t>Telerik Platform for OpenEdge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628" y="697603"/>
            <a:ext cx="12265652" cy="4813041"/>
          </a:xfrm>
          <a:prstGeom prst="rect">
            <a:avLst/>
          </a:prstGeom>
          <a:effectLst/>
        </p:spPr>
      </p:pic>
      <p:sp>
        <p:nvSpPr>
          <p:cNvPr id="14" name="Rectangle 13"/>
          <p:cNvSpPr/>
          <p:nvPr/>
        </p:nvSpPr>
        <p:spPr>
          <a:xfrm>
            <a:off x="5475954" y="1563533"/>
            <a:ext cx="1397000" cy="698500"/>
          </a:xfrm>
          <a:prstGeom prst="rect">
            <a:avLst/>
          </a:prstGeom>
          <a:solidFill>
            <a:schemeClr val="tx1"/>
          </a:solidFill>
          <a:ln>
            <a:noFill/>
          </a:ln>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rtlCol="0" fromWordArt="0" anchor="ctr" anchorCtr="0" forceAA="0" compatLnSpc="1">
            <a:prstTxWarp prst="textNoShape">
              <a:avLst/>
            </a:prstTxWarp>
            <a:noAutofit/>
          </a:bodyPr>
          <a:lstStyle>
            <a:defPPr>
              <a:defRPr lang="en-US" smtId="4294967295">
                <a:effectLst/>
              </a:defRPr>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dk1"/>
                </a:solidFill>
                <a:effectLst/>
                <a:uLnTx/>
                <a:uFillTx/>
                <a:latin typeface="Calibri"/>
                <a:ea typeface="Arial"/>
                <a:cs typeface="+mn-cs"/>
                <a:sym typeface="Wingdings"/>
              </a:defRPr>
            </a:lvl9pPr>
          </a:lstStyle>
          <a:p>
            <a:pPr algn="ctr"/>
            <a:endParaRPr lang="en-US" dirty="0">
              <a:effectLst/>
              <a:latin typeface="Arial"/>
              <a:cs typeface="Arial"/>
            </a:endParaRPr>
          </a:p>
        </p:txBody>
      </p:sp>
      <p:sp>
        <p:nvSpPr>
          <p:cNvPr id="5" name="TextBox 4"/>
          <p:cNvSpPr txBox="1"/>
          <p:nvPr/>
        </p:nvSpPr>
        <p:spPr>
          <a:xfrm>
            <a:off x="1007167" y="2711275"/>
            <a:ext cx="1523920" cy="738664"/>
          </a:xfrm>
          <a:prstGeom prst="rect">
            <a:avLst/>
          </a:prstGeom>
          <a:noFill/>
        </p:spPr>
        <p:txBody>
          <a:bodyPr wrap="square" rtlCol="0">
            <a:spAutoFit/>
          </a:bodyPr>
          <a:lstStyle/>
          <a:p>
            <a:pPr algn="ctr"/>
            <a:r>
              <a:rPr lang="en-US" sz="1400" i="0" dirty="0">
                <a:solidFill>
                  <a:srgbClr val="000000"/>
                </a:solidFill>
              </a:rPr>
              <a:t>Turn JavaScript into cross-platform apps.</a:t>
            </a:r>
          </a:p>
        </p:txBody>
      </p:sp>
      <p:sp>
        <p:nvSpPr>
          <p:cNvPr id="15" name="TextBox 14"/>
          <p:cNvSpPr txBox="1"/>
          <p:nvPr/>
        </p:nvSpPr>
        <p:spPr>
          <a:xfrm>
            <a:off x="2966721" y="2711275"/>
            <a:ext cx="1523920" cy="738664"/>
          </a:xfrm>
          <a:prstGeom prst="rect">
            <a:avLst/>
          </a:prstGeom>
          <a:noFill/>
        </p:spPr>
        <p:txBody>
          <a:bodyPr wrap="square" rtlCol="0">
            <a:spAutoFit/>
          </a:bodyPr>
          <a:lstStyle/>
          <a:p>
            <a:pPr algn="ctr"/>
            <a:r>
              <a:rPr lang="en-US" sz="1400" i="0" dirty="0">
                <a:solidFill>
                  <a:srgbClr val="000000"/>
                </a:solidFill>
              </a:rPr>
              <a:t>Quickly create stunning UI for your app.</a:t>
            </a:r>
          </a:p>
        </p:txBody>
      </p:sp>
      <p:sp>
        <p:nvSpPr>
          <p:cNvPr id="16" name="TextBox 15"/>
          <p:cNvSpPr txBox="1"/>
          <p:nvPr/>
        </p:nvSpPr>
        <p:spPr>
          <a:xfrm>
            <a:off x="1976016" y="4145800"/>
            <a:ext cx="1870269" cy="523220"/>
          </a:xfrm>
          <a:prstGeom prst="rect">
            <a:avLst/>
          </a:prstGeom>
          <a:noFill/>
        </p:spPr>
        <p:txBody>
          <a:bodyPr wrap="square" rtlCol="0">
            <a:spAutoFit/>
          </a:bodyPr>
          <a:lstStyle/>
          <a:p>
            <a:pPr algn="ctr"/>
            <a:r>
              <a:rPr lang="en-US" sz="1400" i="0" dirty="0">
                <a:solidFill>
                  <a:srgbClr val="000000"/>
                </a:solidFill>
              </a:rPr>
              <a:t>Leverage your data or our cloud services.</a:t>
            </a:r>
          </a:p>
        </p:txBody>
      </p:sp>
      <p:sp>
        <p:nvSpPr>
          <p:cNvPr id="17" name="TextBox 16"/>
          <p:cNvSpPr txBox="1"/>
          <p:nvPr/>
        </p:nvSpPr>
        <p:spPr>
          <a:xfrm>
            <a:off x="7489371" y="4078516"/>
            <a:ext cx="1786226" cy="523220"/>
          </a:xfrm>
          <a:prstGeom prst="rect">
            <a:avLst/>
          </a:prstGeom>
          <a:noFill/>
        </p:spPr>
        <p:txBody>
          <a:bodyPr wrap="square" rtlCol="0">
            <a:spAutoFit/>
          </a:bodyPr>
          <a:lstStyle/>
          <a:p>
            <a:pPr algn="ctr"/>
            <a:r>
              <a:rPr lang="en-US" sz="1400" i="0" dirty="0">
                <a:solidFill>
                  <a:srgbClr val="000000"/>
                </a:solidFill>
              </a:rPr>
              <a:t>Learn how your app is being used.</a:t>
            </a:r>
          </a:p>
        </p:txBody>
      </p:sp>
      <p:sp>
        <p:nvSpPr>
          <p:cNvPr id="18" name="TextBox 17"/>
          <p:cNvSpPr txBox="1"/>
          <p:nvPr/>
        </p:nvSpPr>
        <p:spPr>
          <a:xfrm>
            <a:off x="9492343" y="4034974"/>
            <a:ext cx="1744032" cy="523220"/>
          </a:xfrm>
          <a:prstGeom prst="rect">
            <a:avLst/>
          </a:prstGeom>
          <a:noFill/>
        </p:spPr>
        <p:txBody>
          <a:bodyPr wrap="square" rtlCol="0">
            <a:spAutoFit/>
          </a:bodyPr>
          <a:lstStyle/>
          <a:p>
            <a:pPr algn="ctr"/>
            <a:r>
              <a:rPr lang="en-US" sz="1400" i="0" dirty="0">
                <a:solidFill>
                  <a:srgbClr val="000000"/>
                </a:solidFill>
              </a:rPr>
              <a:t>Control who has access to your app.</a:t>
            </a:r>
          </a:p>
        </p:txBody>
      </p:sp>
      <p:sp>
        <p:nvSpPr>
          <p:cNvPr id="19" name="TextBox 18"/>
          <p:cNvSpPr txBox="1"/>
          <p:nvPr/>
        </p:nvSpPr>
        <p:spPr>
          <a:xfrm>
            <a:off x="8513637" y="2612546"/>
            <a:ext cx="1523920" cy="738664"/>
          </a:xfrm>
          <a:prstGeom prst="rect">
            <a:avLst/>
          </a:prstGeom>
          <a:noFill/>
        </p:spPr>
        <p:txBody>
          <a:bodyPr wrap="square" rtlCol="0">
            <a:spAutoFit/>
          </a:bodyPr>
          <a:lstStyle/>
          <a:p>
            <a:pPr algn="ctr"/>
            <a:r>
              <a:rPr lang="en-US" sz="1400" i="0" dirty="0">
                <a:solidFill>
                  <a:srgbClr val="000000"/>
                </a:solidFill>
              </a:rPr>
              <a:t>Run automated tests against mobile devices.</a:t>
            </a:r>
          </a:p>
        </p:txBody>
      </p:sp>
      <p:sp>
        <p:nvSpPr>
          <p:cNvPr id="20" name="TextBox 19"/>
          <p:cNvSpPr txBox="1"/>
          <p:nvPr/>
        </p:nvSpPr>
        <p:spPr>
          <a:xfrm>
            <a:off x="5475954" y="3462510"/>
            <a:ext cx="1310571" cy="954107"/>
          </a:xfrm>
          <a:prstGeom prst="rect">
            <a:avLst/>
          </a:prstGeom>
          <a:noFill/>
        </p:spPr>
        <p:txBody>
          <a:bodyPr wrap="square" rtlCol="0">
            <a:spAutoFit/>
          </a:bodyPr>
          <a:lstStyle/>
          <a:p>
            <a:pPr algn="ctr"/>
            <a:r>
              <a:rPr lang="en-US" sz="1400" i="0" dirty="0">
                <a:solidFill>
                  <a:schemeClr val="bg1"/>
                </a:solidFill>
              </a:rPr>
              <a:t>Deploy to public or private app stores.</a:t>
            </a:r>
          </a:p>
        </p:txBody>
      </p:sp>
    </p:spTree>
    <p:extLst>
      <p:ext uri="{BB962C8B-B14F-4D97-AF65-F5344CB8AC3E}">
        <p14:creationId xmlns:p14="http://schemas.microsoft.com/office/powerpoint/2010/main" val="129351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35"/>
            <a:ext cx="12188889" cy="6857965"/>
          </a:xfrm>
          <a:prstGeom prst="rect">
            <a:avLst/>
          </a:prstGeom>
        </p:spPr>
      </p:pic>
      <p:sp>
        <p:nvSpPr>
          <p:cNvPr id="13" name="Content Placeholder 12"/>
          <p:cNvSpPr>
            <a:spLocks noGrp="1"/>
          </p:cNvSpPr>
          <p:nvPr>
            <p:ph sz="quarter" idx="4"/>
          </p:nvPr>
        </p:nvSpPr>
        <p:spPr>
          <a:xfrm>
            <a:off x="6191754" y="1576410"/>
            <a:ext cx="5387630" cy="4238369"/>
          </a:xfrm>
        </p:spPr>
        <p:txBody>
          <a:bodyPr/>
          <a:lstStyle/>
          <a:p>
            <a:r>
              <a:rPr lang="en-US" sz="2400" b="1" dirty="0">
                <a:solidFill>
                  <a:schemeClr val="bg1"/>
                </a:solidFill>
              </a:rPr>
              <a:t>Internet of Things</a:t>
            </a:r>
          </a:p>
          <a:p>
            <a:pPr lvl="1"/>
            <a:r>
              <a:rPr lang="en-US" b="1" dirty="0">
                <a:solidFill>
                  <a:schemeClr val="bg1"/>
                </a:solidFill>
              </a:rPr>
              <a:t>New devices</a:t>
            </a:r>
          </a:p>
          <a:p>
            <a:pPr lvl="1"/>
            <a:r>
              <a:rPr lang="en-US" b="1" dirty="0">
                <a:solidFill>
                  <a:schemeClr val="bg1"/>
                </a:solidFill>
              </a:rPr>
              <a:t>New ways to engage customers</a:t>
            </a:r>
          </a:p>
          <a:p>
            <a:pPr lvl="1"/>
            <a:endParaRPr lang="en-US" dirty="0">
              <a:solidFill>
                <a:schemeClr val="bg1"/>
              </a:solidFill>
            </a:endParaRPr>
          </a:p>
          <a:p>
            <a:endParaRPr lang="en-US" dirty="0"/>
          </a:p>
        </p:txBody>
      </p:sp>
      <p:sp>
        <p:nvSpPr>
          <p:cNvPr id="14" name="Content Placeholder 13"/>
          <p:cNvSpPr>
            <a:spLocks noGrp="1"/>
          </p:cNvSpPr>
          <p:nvPr>
            <p:ph sz="half" idx="2"/>
          </p:nvPr>
        </p:nvSpPr>
        <p:spPr>
          <a:xfrm>
            <a:off x="609441" y="1576410"/>
            <a:ext cx="5385514" cy="4238369"/>
          </a:xfrm>
        </p:spPr>
        <p:txBody>
          <a:bodyPr/>
          <a:lstStyle/>
          <a:p>
            <a:r>
              <a:rPr lang="en-US" sz="2400" b="1" dirty="0">
                <a:solidFill>
                  <a:schemeClr val="bg1"/>
                </a:solidFill>
              </a:rPr>
              <a:t>Omni-Channel Capability</a:t>
            </a:r>
          </a:p>
          <a:p>
            <a:pPr lvl="1"/>
            <a:r>
              <a:rPr lang="en-US" b="1" dirty="0">
                <a:solidFill>
                  <a:schemeClr val="bg1"/>
                </a:solidFill>
              </a:rPr>
              <a:t>Great customer experiences</a:t>
            </a:r>
          </a:p>
          <a:p>
            <a:pPr lvl="1"/>
            <a:r>
              <a:rPr lang="en-US" b="1" dirty="0">
                <a:solidFill>
                  <a:schemeClr val="bg1"/>
                </a:solidFill>
              </a:rPr>
              <a:t>Integrated applications</a:t>
            </a:r>
            <a:endParaRPr lang="bg-BG" b="1" dirty="0">
              <a:solidFill>
                <a:schemeClr val="bg1"/>
              </a:solidFill>
            </a:endParaRPr>
          </a:p>
          <a:p>
            <a:pPr marL="0" indent="0">
              <a:buNone/>
            </a:pPr>
            <a:endParaRPr lang="en-US" dirty="0"/>
          </a:p>
        </p:txBody>
      </p:sp>
      <p:sp>
        <p:nvSpPr>
          <p:cNvPr id="1096" name="Freeform 72"/>
          <p:cNvSpPr>
            <a:spLocks/>
          </p:cNvSpPr>
          <p:nvPr/>
        </p:nvSpPr>
        <p:spPr bwMode="auto">
          <a:xfrm>
            <a:off x="1743075" y="3411538"/>
            <a:ext cx="4043362" cy="2619375"/>
          </a:xfrm>
          <a:custGeom>
            <a:avLst/>
            <a:gdLst/>
            <a:ahLst/>
            <a:cxnLst>
              <a:cxn ang="0">
                <a:pos x="1535" y="2034"/>
              </a:cxn>
              <a:cxn ang="0">
                <a:pos x="0" y="2034"/>
              </a:cxn>
              <a:cxn ang="0">
                <a:pos x="0" y="105"/>
              </a:cxn>
              <a:cxn ang="0">
                <a:pos x="105" y="0"/>
              </a:cxn>
              <a:cxn ang="0">
                <a:pos x="1535" y="0"/>
              </a:cxn>
              <a:cxn ang="0">
                <a:pos x="2965" y="0"/>
              </a:cxn>
              <a:cxn ang="0">
                <a:pos x="3070" y="105"/>
              </a:cxn>
              <a:cxn ang="0">
                <a:pos x="3070" y="2034"/>
              </a:cxn>
              <a:cxn ang="0">
                <a:pos x="1535" y="2034"/>
              </a:cxn>
            </a:cxnLst>
            <a:rect l="0" t="0" r="r" b="b"/>
            <a:pathLst>
              <a:path w="3070" h="2034">
                <a:moveTo>
                  <a:pt x="1535" y="2034"/>
                </a:moveTo>
                <a:cubicBezTo>
                  <a:pt x="0" y="2034"/>
                  <a:pt x="0" y="2034"/>
                  <a:pt x="0" y="2034"/>
                </a:cubicBezTo>
                <a:cubicBezTo>
                  <a:pt x="0" y="105"/>
                  <a:pt x="0" y="105"/>
                  <a:pt x="0" y="105"/>
                </a:cubicBezTo>
                <a:cubicBezTo>
                  <a:pt x="0" y="47"/>
                  <a:pt x="47" y="0"/>
                  <a:pt x="105" y="0"/>
                </a:cubicBezTo>
                <a:cubicBezTo>
                  <a:pt x="1535" y="0"/>
                  <a:pt x="1535" y="0"/>
                  <a:pt x="1535" y="0"/>
                </a:cubicBezTo>
                <a:cubicBezTo>
                  <a:pt x="2965" y="0"/>
                  <a:pt x="2965" y="0"/>
                  <a:pt x="2965" y="0"/>
                </a:cubicBezTo>
                <a:cubicBezTo>
                  <a:pt x="3023" y="0"/>
                  <a:pt x="3070" y="47"/>
                  <a:pt x="3070" y="105"/>
                </a:cubicBezTo>
                <a:cubicBezTo>
                  <a:pt x="3070" y="2034"/>
                  <a:pt x="3070" y="2034"/>
                  <a:pt x="3070" y="2034"/>
                </a:cubicBezTo>
                <a:lnTo>
                  <a:pt x="1535" y="203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noEditPoints="1"/>
          </p:cNvSpPr>
          <p:nvPr/>
        </p:nvSpPr>
        <p:spPr bwMode="auto">
          <a:xfrm>
            <a:off x="1739900" y="3408363"/>
            <a:ext cx="4049712" cy="2627313"/>
          </a:xfrm>
          <a:custGeom>
            <a:avLst/>
            <a:gdLst/>
            <a:ahLst/>
            <a:cxnLst>
              <a:cxn ang="0">
                <a:pos x="3073" y="2040"/>
              </a:cxn>
              <a:cxn ang="0">
                <a:pos x="3" y="2040"/>
              </a:cxn>
              <a:cxn ang="0">
                <a:pos x="0" y="2037"/>
              </a:cxn>
              <a:cxn ang="0">
                <a:pos x="0" y="108"/>
              </a:cxn>
              <a:cxn ang="0">
                <a:pos x="108" y="0"/>
              </a:cxn>
              <a:cxn ang="0">
                <a:pos x="2968" y="0"/>
              </a:cxn>
              <a:cxn ang="0">
                <a:pos x="3076" y="108"/>
              </a:cxn>
              <a:cxn ang="0">
                <a:pos x="3076" y="2037"/>
              </a:cxn>
              <a:cxn ang="0">
                <a:pos x="3073" y="2040"/>
              </a:cxn>
              <a:cxn ang="0">
                <a:pos x="6" y="2034"/>
              </a:cxn>
              <a:cxn ang="0">
                <a:pos x="3070" y="2034"/>
              </a:cxn>
              <a:cxn ang="0">
                <a:pos x="3070" y="108"/>
              </a:cxn>
              <a:cxn ang="0">
                <a:pos x="2968" y="6"/>
              </a:cxn>
              <a:cxn ang="0">
                <a:pos x="108" y="6"/>
              </a:cxn>
              <a:cxn ang="0">
                <a:pos x="6" y="108"/>
              </a:cxn>
              <a:cxn ang="0">
                <a:pos x="6" y="2034"/>
              </a:cxn>
            </a:cxnLst>
            <a:rect l="0" t="0" r="r" b="b"/>
            <a:pathLst>
              <a:path w="3076" h="2040">
                <a:moveTo>
                  <a:pt x="3073" y="2040"/>
                </a:moveTo>
                <a:cubicBezTo>
                  <a:pt x="3" y="2040"/>
                  <a:pt x="3" y="2040"/>
                  <a:pt x="3" y="2040"/>
                </a:cubicBezTo>
                <a:cubicBezTo>
                  <a:pt x="1" y="2040"/>
                  <a:pt x="0" y="2038"/>
                  <a:pt x="0" y="2037"/>
                </a:cubicBezTo>
                <a:cubicBezTo>
                  <a:pt x="0" y="108"/>
                  <a:pt x="0" y="108"/>
                  <a:pt x="0" y="108"/>
                </a:cubicBezTo>
                <a:cubicBezTo>
                  <a:pt x="0" y="48"/>
                  <a:pt x="48" y="0"/>
                  <a:pt x="108" y="0"/>
                </a:cubicBezTo>
                <a:cubicBezTo>
                  <a:pt x="2968" y="0"/>
                  <a:pt x="2968" y="0"/>
                  <a:pt x="2968" y="0"/>
                </a:cubicBezTo>
                <a:cubicBezTo>
                  <a:pt x="3028" y="0"/>
                  <a:pt x="3076" y="48"/>
                  <a:pt x="3076" y="108"/>
                </a:cubicBezTo>
                <a:cubicBezTo>
                  <a:pt x="3076" y="2037"/>
                  <a:pt x="3076" y="2037"/>
                  <a:pt x="3076" y="2037"/>
                </a:cubicBezTo>
                <a:cubicBezTo>
                  <a:pt x="3076" y="2038"/>
                  <a:pt x="3075" y="2040"/>
                  <a:pt x="3073" y="2040"/>
                </a:cubicBezTo>
                <a:close/>
                <a:moveTo>
                  <a:pt x="6" y="2034"/>
                </a:moveTo>
                <a:cubicBezTo>
                  <a:pt x="3070" y="2034"/>
                  <a:pt x="3070" y="2034"/>
                  <a:pt x="3070" y="2034"/>
                </a:cubicBezTo>
                <a:cubicBezTo>
                  <a:pt x="3070" y="108"/>
                  <a:pt x="3070" y="108"/>
                  <a:pt x="3070" y="108"/>
                </a:cubicBezTo>
                <a:cubicBezTo>
                  <a:pt x="3070" y="52"/>
                  <a:pt x="3025" y="6"/>
                  <a:pt x="2968" y="6"/>
                </a:cubicBezTo>
                <a:cubicBezTo>
                  <a:pt x="108" y="6"/>
                  <a:pt x="108" y="6"/>
                  <a:pt x="108" y="6"/>
                </a:cubicBezTo>
                <a:cubicBezTo>
                  <a:pt x="52" y="6"/>
                  <a:pt x="6" y="52"/>
                  <a:pt x="6" y="108"/>
                </a:cubicBezTo>
                <a:lnTo>
                  <a:pt x="6" y="20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Rectangle 74"/>
          <p:cNvSpPr>
            <a:spLocks noChangeArrowheads="1"/>
          </p:cNvSpPr>
          <p:nvPr/>
        </p:nvSpPr>
        <p:spPr bwMode="auto">
          <a:xfrm>
            <a:off x="1916113" y="3579813"/>
            <a:ext cx="3697287" cy="2281238"/>
          </a:xfrm>
          <a:prstGeom prst="rect">
            <a:avLst/>
          </a:prstGeom>
          <a:solidFill>
            <a:srgbClr val="E6E6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9" name="Freeform 75"/>
          <p:cNvSpPr>
            <a:spLocks noEditPoints="1"/>
          </p:cNvSpPr>
          <p:nvPr/>
        </p:nvSpPr>
        <p:spPr bwMode="auto">
          <a:xfrm>
            <a:off x="1912938" y="3578225"/>
            <a:ext cx="3703637" cy="2286000"/>
          </a:xfrm>
          <a:custGeom>
            <a:avLst/>
            <a:gdLst/>
            <a:ahLst/>
            <a:cxnLst>
              <a:cxn ang="0">
                <a:pos x="2333" y="1440"/>
              </a:cxn>
              <a:cxn ang="0">
                <a:pos x="0" y="1440"/>
              </a:cxn>
              <a:cxn ang="0">
                <a:pos x="0" y="0"/>
              </a:cxn>
              <a:cxn ang="0">
                <a:pos x="2333" y="0"/>
              </a:cxn>
              <a:cxn ang="0">
                <a:pos x="2333" y="1440"/>
              </a:cxn>
              <a:cxn ang="0">
                <a:pos x="4" y="1436"/>
              </a:cxn>
              <a:cxn ang="0">
                <a:pos x="2329" y="1436"/>
              </a:cxn>
              <a:cxn ang="0">
                <a:pos x="2329" y="3"/>
              </a:cxn>
              <a:cxn ang="0">
                <a:pos x="4" y="3"/>
              </a:cxn>
              <a:cxn ang="0">
                <a:pos x="4" y="1436"/>
              </a:cxn>
            </a:cxnLst>
            <a:rect l="0" t="0" r="r" b="b"/>
            <a:pathLst>
              <a:path w="2333" h="1440">
                <a:moveTo>
                  <a:pt x="2333" y="1440"/>
                </a:moveTo>
                <a:lnTo>
                  <a:pt x="0" y="1440"/>
                </a:lnTo>
                <a:lnTo>
                  <a:pt x="0" y="0"/>
                </a:lnTo>
                <a:lnTo>
                  <a:pt x="2333" y="0"/>
                </a:lnTo>
                <a:lnTo>
                  <a:pt x="2333" y="1440"/>
                </a:lnTo>
                <a:close/>
                <a:moveTo>
                  <a:pt x="4" y="1436"/>
                </a:moveTo>
                <a:lnTo>
                  <a:pt x="2329" y="1436"/>
                </a:lnTo>
                <a:lnTo>
                  <a:pt x="2329" y="3"/>
                </a:lnTo>
                <a:lnTo>
                  <a:pt x="4" y="3"/>
                </a:lnTo>
                <a:lnTo>
                  <a:pt x="4" y="14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0" name="Freeform 76"/>
          <p:cNvSpPr>
            <a:spLocks/>
          </p:cNvSpPr>
          <p:nvPr/>
        </p:nvSpPr>
        <p:spPr bwMode="auto">
          <a:xfrm>
            <a:off x="1225550" y="6030913"/>
            <a:ext cx="5078412" cy="100013"/>
          </a:xfrm>
          <a:custGeom>
            <a:avLst/>
            <a:gdLst/>
            <a:ahLst/>
            <a:cxnLst>
              <a:cxn ang="0">
                <a:pos x="3660" y="78"/>
              </a:cxn>
              <a:cxn ang="0">
                <a:pos x="1928" y="78"/>
              </a:cxn>
              <a:cxn ang="0">
                <a:pos x="196" y="78"/>
              </a:cxn>
              <a:cxn ang="0">
                <a:pos x="0" y="0"/>
              </a:cxn>
              <a:cxn ang="0">
                <a:pos x="1928" y="0"/>
              </a:cxn>
              <a:cxn ang="0">
                <a:pos x="3857" y="0"/>
              </a:cxn>
              <a:cxn ang="0">
                <a:pos x="3660" y="78"/>
              </a:cxn>
            </a:cxnLst>
            <a:rect l="0" t="0" r="r" b="b"/>
            <a:pathLst>
              <a:path w="3857" h="78">
                <a:moveTo>
                  <a:pt x="3660" y="78"/>
                </a:moveTo>
                <a:cubicBezTo>
                  <a:pt x="1928" y="78"/>
                  <a:pt x="1928" y="78"/>
                  <a:pt x="1928" y="78"/>
                </a:cubicBezTo>
                <a:cubicBezTo>
                  <a:pt x="196" y="78"/>
                  <a:pt x="196" y="78"/>
                  <a:pt x="196" y="78"/>
                </a:cubicBezTo>
                <a:cubicBezTo>
                  <a:pt x="92" y="78"/>
                  <a:pt x="7" y="43"/>
                  <a:pt x="0" y="0"/>
                </a:cubicBezTo>
                <a:cubicBezTo>
                  <a:pt x="1928" y="0"/>
                  <a:pt x="1928" y="0"/>
                  <a:pt x="1928" y="0"/>
                </a:cubicBezTo>
                <a:cubicBezTo>
                  <a:pt x="3857" y="0"/>
                  <a:pt x="3857" y="0"/>
                  <a:pt x="3857" y="0"/>
                </a:cubicBezTo>
                <a:cubicBezTo>
                  <a:pt x="3850" y="43"/>
                  <a:pt x="3765" y="78"/>
                  <a:pt x="3660" y="7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noEditPoints="1"/>
          </p:cNvSpPr>
          <p:nvPr/>
        </p:nvSpPr>
        <p:spPr bwMode="auto">
          <a:xfrm>
            <a:off x="1222375" y="6027738"/>
            <a:ext cx="5086350" cy="107950"/>
          </a:xfrm>
          <a:custGeom>
            <a:avLst/>
            <a:gdLst/>
            <a:ahLst/>
            <a:cxnLst>
              <a:cxn ang="0">
                <a:pos x="3663" y="84"/>
              </a:cxn>
              <a:cxn ang="0">
                <a:pos x="199" y="84"/>
              </a:cxn>
              <a:cxn ang="0">
                <a:pos x="0" y="3"/>
              </a:cxn>
              <a:cxn ang="0">
                <a:pos x="0" y="1"/>
              </a:cxn>
              <a:cxn ang="0">
                <a:pos x="3" y="0"/>
              </a:cxn>
              <a:cxn ang="0">
                <a:pos x="3860" y="0"/>
              </a:cxn>
              <a:cxn ang="0">
                <a:pos x="3862" y="1"/>
              </a:cxn>
              <a:cxn ang="0">
                <a:pos x="3863" y="3"/>
              </a:cxn>
              <a:cxn ang="0">
                <a:pos x="3663" y="84"/>
              </a:cxn>
              <a:cxn ang="0">
                <a:pos x="6" y="6"/>
              </a:cxn>
              <a:cxn ang="0">
                <a:pos x="199" y="78"/>
              </a:cxn>
              <a:cxn ang="0">
                <a:pos x="3663" y="78"/>
              </a:cxn>
              <a:cxn ang="0">
                <a:pos x="3856" y="6"/>
              </a:cxn>
              <a:cxn ang="0">
                <a:pos x="6" y="6"/>
              </a:cxn>
            </a:cxnLst>
            <a:rect l="0" t="0" r="r" b="b"/>
            <a:pathLst>
              <a:path w="3863" h="84">
                <a:moveTo>
                  <a:pt x="3663" y="84"/>
                </a:moveTo>
                <a:cubicBezTo>
                  <a:pt x="199" y="84"/>
                  <a:pt x="199" y="84"/>
                  <a:pt x="199" y="84"/>
                </a:cubicBezTo>
                <a:cubicBezTo>
                  <a:pt x="93" y="84"/>
                  <a:pt x="7" y="49"/>
                  <a:pt x="0" y="3"/>
                </a:cubicBezTo>
                <a:cubicBezTo>
                  <a:pt x="0" y="2"/>
                  <a:pt x="0" y="1"/>
                  <a:pt x="0" y="1"/>
                </a:cubicBezTo>
                <a:cubicBezTo>
                  <a:pt x="1" y="0"/>
                  <a:pt x="2" y="0"/>
                  <a:pt x="3" y="0"/>
                </a:cubicBezTo>
                <a:cubicBezTo>
                  <a:pt x="3860" y="0"/>
                  <a:pt x="3860" y="0"/>
                  <a:pt x="3860" y="0"/>
                </a:cubicBezTo>
                <a:cubicBezTo>
                  <a:pt x="3860" y="0"/>
                  <a:pt x="3861" y="0"/>
                  <a:pt x="3862" y="1"/>
                </a:cubicBezTo>
                <a:cubicBezTo>
                  <a:pt x="3862" y="1"/>
                  <a:pt x="3863" y="2"/>
                  <a:pt x="3863" y="3"/>
                </a:cubicBezTo>
                <a:cubicBezTo>
                  <a:pt x="3855" y="49"/>
                  <a:pt x="3770" y="84"/>
                  <a:pt x="3663" y="84"/>
                </a:cubicBezTo>
                <a:close/>
                <a:moveTo>
                  <a:pt x="6" y="6"/>
                </a:moveTo>
                <a:cubicBezTo>
                  <a:pt x="17" y="47"/>
                  <a:pt x="100" y="78"/>
                  <a:pt x="199" y="78"/>
                </a:cubicBezTo>
                <a:cubicBezTo>
                  <a:pt x="3663" y="78"/>
                  <a:pt x="3663" y="78"/>
                  <a:pt x="3663" y="78"/>
                </a:cubicBezTo>
                <a:cubicBezTo>
                  <a:pt x="3762" y="78"/>
                  <a:pt x="3845" y="47"/>
                  <a:pt x="3856" y="6"/>
                </a:cubicBezTo>
                <a:lnTo>
                  <a:pt x="6"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2" name="Freeform 78"/>
          <p:cNvSpPr>
            <a:spLocks/>
          </p:cNvSpPr>
          <p:nvPr/>
        </p:nvSpPr>
        <p:spPr bwMode="auto">
          <a:xfrm>
            <a:off x="3408363" y="6030913"/>
            <a:ext cx="712787" cy="50800"/>
          </a:xfrm>
          <a:custGeom>
            <a:avLst/>
            <a:gdLst/>
            <a:ahLst/>
            <a:cxnLst>
              <a:cxn ang="0">
                <a:pos x="541" y="0"/>
              </a:cxn>
              <a:cxn ang="0">
                <a:pos x="481" y="39"/>
              </a:cxn>
              <a:cxn ang="0">
                <a:pos x="271" y="39"/>
              </a:cxn>
              <a:cxn ang="0">
                <a:pos x="270" y="39"/>
              </a:cxn>
              <a:cxn ang="0">
                <a:pos x="60" y="39"/>
              </a:cxn>
              <a:cxn ang="0">
                <a:pos x="0" y="0"/>
              </a:cxn>
              <a:cxn ang="0">
                <a:pos x="541" y="0"/>
              </a:cxn>
            </a:cxnLst>
            <a:rect l="0" t="0" r="r" b="b"/>
            <a:pathLst>
              <a:path w="541" h="39">
                <a:moveTo>
                  <a:pt x="541" y="0"/>
                </a:moveTo>
                <a:cubicBezTo>
                  <a:pt x="531" y="23"/>
                  <a:pt x="508" y="39"/>
                  <a:pt x="481" y="39"/>
                </a:cubicBezTo>
                <a:cubicBezTo>
                  <a:pt x="271" y="39"/>
                  <a:pt x="271" y="39"/>
                  <a:pt x="271" y="39"/>
                </a:cubicBezTo>
                <a:cubicBezTo>
                  <a:pt x="270" y="39"/>
                  <a:pt x="270" y="39"/>
                  <a:pt x="270" y="39"/>
                </a:cubicBezTo>
                <a:cubicBezTo>
                  <a:pt x="60" y="39"/>
                  <a:pt x="60" y="39"/>
                  <a:pt x="60" y="39"/>
                </a:cubicBezTo>
                <a:cubicBezTo>
                  <a:pt x="33" y="39"/>
                  <a:pt x="10" y="23"/>
                  <a:pt x="0" y="0"/>
                </a:cubicBezTo>
                <a:lnTo>
                  <a:pt x="54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Freeform 79"/>
          <p:cNvSpPr>
            <a:spLocks noEditPoints="1"/>
          </p:cNvSpPr>
          <p:nvPr/>
        </p:nvSpPr>
        <p:spPr bwMode="auto">
          <a:xfrm>
            <a:off x="3403600" y="6027738"/>
            <a:ext cx="722312" cy="57150"/>
          </a:xfrm>
          <a:custGeom>
            <a:avLst/>
            <a:gdLst/>
            <a:ahLst/>
            <a:cxnLst>
              <a:cxn ang="0">
                <a:pos x="485" y="45"/>
              </a:cxn>
              <a:cxn ang="0">
                <a:pos x="64" y="45"/>
              </a:cxn>
              <a:cxn ang="0">
                <a:pos x="1" y="4"/>
              </a:cxn>
              <a:cxn ang="0">
                <a:pos x="1" y="1"/>
              </a:cxn>
              <a:cxn ang="0">
                <a:pos x="4" y="0"/>
              </a:cxn>
              <a:cxn ang="0">
                <a:pos x="545" y="0"/>
              </a:cxn>
              <a:cxn ang="0">
                <a:pos x="547" y="1"/>
              </a:cxn>
              <a:cxn ang="0">
                <a:pos x="548" y="4"/>
              </a:cxn>
              <a:cxn ang="0">
                <a:pos x="485" y="45"/>
              </a:cxn>
              <a:cxn ang="0">
                <a:pos x="8" y="6"/>
              </a:cxn>
              <a:cxn ang="0">
                <a:pos x="64" y="39"/>
              </a:cxn>
              <a:cxn ang="0">
                <a:pos x="485" y="39"/>
              </a:cxn>
              <a:cxn ang="0">
                <a:pos x="540" y="6"/>
              </a:cxn>
              <a:cxn ang="0">
                <a:pos x="8" y="6"/>
              </a:cxn>
            </a:cxnLst>
            <a:rect l="0" t="0" r="r" b="b"/>
            <a:pathLst>
              <a:path w="548" h="45">
                <a:moveTo>
                  <a:pt x="485" y="45"/>
                </a:moveTo>
                <a:cubicBezTo>
                  <a:pt x="64" y="45"/>
                  <a:pt x="64" y="45"/>
                  <a:pt x="64" y="45"/>
                </a:cubicBezTo>
                <a:cubicBezTo>
                  <a:pt x="36" y="45"/>
                  <a:pt x="12" y="29"/>
                  <a:pt x="1" y="4"/>
                </a:cubicBezTo>
                <a:cubicBezTo>
                  <a:pt x="0" y="3"/>
                  <a:pt x="0" y="2"/>
                  <a:pt x="1" y="1"/>
                </a:cubicBezTo>
                <a:cubicBezTo>
                  <a:pt x="2" y="0"/>
                  <a:pt x="3" y="0"/>
                  <a:pt x="4" y="0"/>
                </a:cubicBezTo>
                <a:cubicBezTo>
                  <a:pt x="545" y="0"/>
                  <a:pt x="545" y="0"/>
                  <a:pt x="545" y="0"/>
                </a:cubicBezTo>
                <a:cubicBezTo>
                  <a:pt x="546" y="0"/>
                  <a:pt x="547" y="0"/>
                  <a:pt x="547" y="1"/>
                </a:cubicBezTo>
                <a:cubicBezTo>
                  <a:pt x="548" y="2"/>
                  <a:pt x="548" y="3"/>
                  <a:pt x="548" y="4"/>
                </a:cubicBezTo>
                <a:cubicBezTo>
                  <a:pt x="537" y="29"/>
                  <a:pt x="512" y="45"/>
                  <a:pt x="485" y="45"/>
                </a:cubicBezTo>
                <a:close/>
                <a:moveTo>
                  <a:pt x="8" y="6"/>
                </a:moveTo>
                <a:cubicBezTo>
                  <a:pt x="19" y="26"/>
                  <a:pt x="40" y="39"/>
                  <a:pt x="64" y="39"/>
                </a:cubicBezTo>
                <a:cubicBezTo>
                  <a:pt x="485" y="39"/>
                  <a:pt x="485" y="39"/>
                  <a:pt x="485" y="39"/>
                </a:cubicBezTo>
                <a:cubicBezTo>
                  <a:pt x="508" y="39"/>
                  <a:pt x="529" y="26"/>
                  <a:pt x="540" y="6"/>
                </a:cubicBezTo>
                <a:lnTo>
                  <a:pt x="8"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4" name="Freeform 90"/>
          <p:cNvSpPr>
            <a:spLocks/>
          </p:cNvSpPr>
          <p:nvPr/>
        </p:nvSpPr>
        <p:spPr bwMode="auto">
          <a:xfrm>
            <a:off x="2100263" y="3757613"/>
            <a:ext cx="431800" cy="422275"/>
          </a:xfrm>
          <a:custGeom>
            <a:avLst/>
            <a:gdLst/>
            <a:ahLst/>
            <a:cxnLst>
              <a:cxn ang="0">
                <a:pos x="262" y="328"/>
              </a:cxn>
              <a:cxn ang="0">
                <a:pos x="66" y="328"/>
              </a:cxn>
              <a:cxn ang="0">
                <a:pos x="0" y="262"/>
              </a:cxn>
              <a:cxn ang="0">
                <a:pos x="0" y="66"/>
              </a:cxn>
              <a:cxn ang="0">
                <a:pos x="66" y="0"/>
              </a:cxn>
              <a:cxn ang="0">
                <a:pos x="262" y="0"/>
              </a:cxn>
              <a:cxn ang="0">
                <a:pos x="328" y="66"/>
              </a:cxn>
              <a:cxn ang="0">
                <a:pos x="328" y="262"/>
              </a:cxn>
              <a:cxn ang="0">
                <a:pos x="262" y="328"/>
              </a:cxn>
            </a:cxnLst>
            <a:rect l="0" t="0" r="r" b="b"/>
            <a:pathLst>
              <a:path w="328" h="328">
                <a:moveTo>
                  <a:pt x="262" y="328"/>
                </a:moveTo>
                <a:cubicBezTo>
                  <a:pt x="66" y="328"/>
                  <a:pt x="66" y="328"/>
                  <a:pt x="66" y="328"/>
                </a:cubicBezTo>
                <a:cubicBezTo>
                  <a:pt x="30" y="328"/>
                  <a:pt x="0" y="298"/>
                  <a:pt x="0" y="262"/>
                </a:cubicBezTo>
                <a:cubicBezTo>
                  <a:pt x="0" y="66"/>
                  <a:pt x="0" y="66"/>
                  <a:pt x="0" y="66"/>
                </a:cubicBezTo>
                <a:cubicBezTo>
                  <a:pt x="0" y="29"/>
                  <a:pt x="30" y="0"/>
                  <a:pt x="66" y="0"/>
                </a:cubicBezTo>
                <a:cubicBezTo>
                  <a:pt x="262" y="0"/>
                  <a:pt x="262" y="0"/>
                  <a:pt x="262" y="0"/>
                </a:cubicBezTo>
                <a:cubicBezTo>
                  <a:pt x="299" y="0"/>
                  <a:pt x="328" y="29"/>
                  <a:pt x="328" y="66"/>
                </a:cubicBezTo>
                <a:cubicBezTo>
                  <a:pt x="328" y="262"/>
                  <a:pt x="328" y="262"/>
                  <a:pt x="328" y="262"/>
                </a:cubicBezTo>
                <a:cubicBezTo>
                  <a:pt x="328" y="298"/>
                  <a:pt x="299" y="328"/>
                  <a:pt x="262" y="328"/>
                </a:cubicBezTo>
                <a:close/>
              </a:path>
            </a:pathLst>
          </a:custGeom>
          <a:solidFill>
            <a:srgbClr val="FF4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5" name="Freeform 91"/>
          <p:cNvSpPr>
            <a:spLocks/>
          </p:cNvSpPr>
          <p:nvPr/>
        </p:nvSpPr>
        <p:spPr bwMode="auto">
          <a:xfrm>
            <a:off x="2684463" y="3757613"/>
            <a:ext cx="2693987" cy="422275"/>
          </a:xfrm>
          <a:custGeom>
            <a:avLst/>
            <a:gdLst/>
            <a:ahLst/>
            <a:cxnLst>
              <a:cxn ang="0">
                <a:pos x="1980" y="328"/>
              </a:cxn>
              <a:cxn ang="0">
                <a:pos x="66" y="328"/>
              </a:cxn>
              <a:cxn ang="0">
                <a:pos x="0" y="262"/>
              </a:cxn>
              <a:cxn ang="0">
                <a:pos x="0" y="66"/>
              </a:cxn>
              <a:cxn ang="0">
                <a:pos x="66" y="0"/>
              </a:cxn>
              <a:cxn ang="0">
                <a:pos x="1980" y="0"/>
              </a:cxn>
              <a:cxn ang="0">
                <a:pos x="2046" y="66"/>
              </a:cxn>
              <a:cxn ang="0">
                <a:pos x="2046" y="262"/>
              </a:cxn>
              <a:cxn ang="0">
                <a:pos x="1980" y="328"/>
              </a:cxn>
            </a:cxnLst>
            <a:rect l="0" t="0" r="r" b="b"/>
            <a:pathLst>
              <a:path w="2046" h="328">
                <a:moveTo>
                  <a:pt x="1980" y="328"/>
                </a:moveTo>
                <a:cubicBezTo>
                  <a:pt x="66" y="328"/>
                  <a:pt x="66" y="328"/>
                  <a:pt x="66" y="328"/>
                </a:cubicBezTo>
                <a:cubicBezTo>
                  <a:pt x="30" y="328"/>
                  <a:pt x="0" y="298"/>
                  <a:pt x="0" y="262"/>
                </a:cubicBezTo>
                <a:cubicBezTo>
                  <a:pt x="0" y="66"/>
                  <a:pt x="0" y="66"/>
                  <a:pt x="0" y="66"/>
                </a:cubicBezTo>
                <a:cubicBezTo>
                  <a:pt x="0" y="29"/>
                  <a:pt x="30" y="0"/>
                  <a:pt x="66" y="0"/>
                </a:cubicBezTo>
                <a:cubicBezTo>
                  <a:pt x="1980" y="0"/>
                  <a:pt x="1980" y="0"/>
                  <a:pt x="1980" y="0"/>
                </a:cubicBezTo>
                <a:cubicBezTo>
                  <a:pt x="2016" y="0"/>
                  <a:pt x="2046" y="29"/>
                  <a:pt x="2046" y="66"/>
                </a:cubicBezTo>
                <a:cubicBezTo>
                  <a:pt x="2046" y="262"/>
                  <a:pt x="2046" y="262"/>
                  <a:pt x="2046" y="262"/>
                </a:cubicBezTo>
                <a:cubicBezTo>
                  <a:pt x="2046" y="298"/>
                  <a:pt x="2016" y="328"/>
                  <a:pt x="1980" y="328"/>
                </a:cubicBezTo>
                <a:close/>
              </a:path>
            </a:pathLst>
          </a:custGeom>
          <a:solidFill>
            <a:srgbClr val="3092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6" name="Freeform 92"/>
          <p:cNvSpPr>
            <a:spLocks/>
          </p:cNvSpPr>
          <p:nvPr/>
        </p:nvSpPr>
        <p:spPr bwMode="auto">
          <a:xfrm>
            <a:off x="2100263" y="4298950"/>
            <a:ext cx="431800" cy="422275"/>
          </a:xfrm>
          <a:custGeom>
            <a:avLst/>
            <a:gdLst/>
            <a:ahLst/>
            <a:cxnLst>
              <a:cxn ang="0">
                <a:pos x="262" y="328"/>
              </a:cxn>
              <a:cxn ang="0">
                <a:pos x="66" y="328"/>
              </a:cxn>
              <a:cxn ang="0">
                <a:pos x="0" y="262"/>
              </a:cxn>
              <a:cxn ang="0">
                <a:pos x="0" y="66"/>
              </a:cxn>
              <a:cxn ang="0">
                <a:pos x="66" y="0"/>
              </a:cxn>
              <a:cxn ang="0">
                <a:pos x="262" y="0"/>
              </a:cxn>
              <a:cxn ang="0">
                <a:pos x="328" y="66"/>
              </a:cxn>
              <a:cxn ang="0">
                <a:pos x="328" y="262"/>
              </a:cxn>
              <a:cxn ang="0">
                <a:pos x="262" y="328"/>
              </a:cxn>
            </a:cxnLst>
            <a:rect l="0" t="0" r="r" b="b"/>
            <a:pathLst>
              <a:path w="328" h="328">
                <a:moveTo>
                  <a:pt x="262" y="328"/>
                </a:moveTo>
                <a:cubicBezTo>
                  <a:pt x="66" y="328"/>
                  <a:pt x="66" y="328"/>
                  <a:pt x="66" y="328"/>
                </a:cubicBezTo>
                <a:cubicBezTo>
                  <a:pt x="30" y="328"/>
                  <a:pt x="0" y="298"/>
                  <a:pt x="0" y="262"/>
                </a:cubicBezTo>
                <a:cubicBezTo>
                  <a:pt x="0" y="66"/>
                  <a:pt x="0" y="66"/>
                  <a:pt x="0" y="66"/>
                </a:cubicBezTo>
                <a:cubicBezTo>
                  <a:pt x="0" y="29"/>
                  <a:pt x="30" y="0"/>
                  <a:pt x="66" y="0"/>
                </a:cubicBezTo>
                <a:cubicBezTo>
                  <a:pt x="262" y="0"/>
                  <a:pt x="262" y="0"/>
                  <a:pt x="262" y="0"/>
                </a:cubicBezTo>
                <a:cubicBezTo>
                  <a:pt x="299" y="0"/>
                  <a:pt x="328" y="29"/>
                  <a:pt x="328" y="66"/>
                </a:cubicBezTo>
                <a:cubicBezTo>
                  <a:pt x="328" y="262"/>
                  <a:pt x="328" y="262"/>
                  <a:pt x="328" y="262"/>
                </a:cubicBezTo>
                <a:cubicBezTo>
                  <a:pt x="328" y="298"/>
                  <a:pt x="299" y="328"/>
                  <a:pt x="262" y="328"/>
                </a:cubicBezTo>
                <a:close/>
              </a:path>
            </a:pathLst>
          </a:custGeom>
          <a:solidFill>
            <a:srgbClr val="64DD1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8" name="Freeform 94"/>
          <p:cNvSpPr>
            <a:spLocks/>
          </p:cNvSpPr>
          <p:nvPr/>
        </p:nvSpPr>
        <p:spPr bwMode="auto">
          <a:xfrm>
            <a:off x="2684463" y="4298950"/>
            <a:ext cx="2693987" cy="1319213"/>
          </a:xfrm>
          <a:custGeom>
            <a:avLst/>
            <a:gdLst/>
            <a:ahLst/>
            <a:cxnLst>
              <a:cxn ang="0">
                <a:pos x="1980" y="1024"/>
              </a:cxn>
              <a:cxn ang="0">
                <a:pos x="66" y="1024"/>
              </a:cxn>
              <a:cxn ang="0">
                <a:pos x="0" y="958"/>
              </a:cxn>
              <a:cxn ang="0">
                <a:pos x="0" y="66"/>
              </a:cxn>
              <a:cxn ang="0">
                <a:pos x="66" y="0"/>
              </a:cxn>
              <a:cxn ang="0">
                <a:pos x="1980" y="0"/>
              </a:cxn>
              <a:cxn ang="0">
                <a:pos x="2046" y="66"/>
              </a:cxn>
              <a:cxn ang="0">
                <a:pos x="2046" y="958"/>
              </a:cxn>
              <a:cxn ang="0">
                <a:pos x="1980" y="1024"/>
              </a:cxn>
            </a:cxnLst>
            <a:rect l="0" t="0" r="r" b="b"/>
            <a:pathLst>
              <a:path w="2046" h="1024">
                <a:moveTo>
                  <a:pt x="1980" y="1024"/>
                </a:moveTo>
                <a:cubicBezTo>
                  <a:pt x="66" y="1024"/>
                  <a:pt x="66" y="1024"/>
                  <a:pt x="66" y="1024"/>
                </a:cubicBezTo>
                <a:cubicBezTo>
                  <a:pt x="30" y="1024"/>
                  <a:pt x="0" y="994"/>
                  <a:pt x="0" y="958"/>
                </a:cubicBezTo>
                <a:cubicBezTo>
                  <a:pt x="0" y="66"/>
                  <a:pt x="0" y="66"/>
                  <a:pt x="0" y="66"/>
                </a:cubicBezTo>
                <a:cubicBezTo>
                  <a:pt x="0" y="29"/>
                  <a:pt x="30" y="0"/>
                  <a:pt x="66" y="0"/>
                </a:cubicBezTo>
                <a:cubicBezTo>
                  <a:pt x="1980" y="0"/>
                  <a:pt x="1980" y="0"/>
                  <a:pt x="1980" y="0"/>
                </a:cubicBezTo>
                <a:cubicBezTo>
                  <a:pt x="2016" y="0"/>
                  <a:pt x="2046" y="29"/>
                  <a:pt x="2046" y="66"/>
                </a:cubicBezTo>
                <a:cubicBezTo>
                  <a:pt x="2046" y="958"/>
                  <a:pt x="2046" y="958"/>
                  <a:pt x="2046" y="958"/>
                </a:cubicBezTo>
                <a:cubicBezTo>
                  <a:pt x="2046" y="994"/>
                  <a:pt x="2016" y="1024"/>
                  <a:pt x="1980" y="1024"/>
                </a:cubicBezTo>
                <a:close/>
              </a:path>
            </a:pathLst>
          </a:custGeom>
          <a:solidFill>
            <a:srgbClr val="B3B3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0" name="Group 119"/>
          <p:cNvGrpSpPr/>
          <p:nvPr/>
        </p:nvGrpSpPr>
        <p:grpSpPr>
          <a:xfrm>
            <a:off x="1002323" y="3246437"/>
            <a:ext cx="9755132" cy="2955925"/>
            <a:chOff x="1220788" y="3349625"/>
            <a:chExt cx="9525000" cy="2955925"/>
          </a:xfrm>
        </p:grpSpPr>
        <p:sp>
          <p:nvSpPr>
            <p:cNvPr id="1084" name="AutoShape 60"/>
            <p:cNvSpPr>
              <a:spLocks noChangeAspect="1" noChangeArrowheads="1" noTextEdit="1"/>
            </p:cNvSpPr>
            <p:nvPr/>
          </p:nvSpPr>
          <p:spPr bwMode="auto">
            <a:xfrm>
              <a:off x="1220788" y="3349625"/>
              <a:ext cx="9523412" cy="2955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62"/>
            <p:cNvSpPr>
              <a:spLocks/>
            </p:cNvSpPr>
            <p:nvPr/>
          </p:nvSpPr>
          <p:spPr bwMode="auto">
            <a:xfrm>
              <a:off x="6486525" y="3522663"/>
              <a:ext cx="1739900" cy="2498725"/>
            </a:xfrm>
            <a:custGeom>
              <a:avLst/>
              <a:gdLst/>
              <a:ahLst/>
              <a:cxnLst>
                <a:cxn ang="0">
                  <a:pos x="1322" y="202"/>
                </a:cxn>
                <a:cxn ang="0">
                  <a:pos x="1322" y="94"/>
                </a:cxn>
                <a:cxn ang="0">
                  <a:pos x="1229" y="0"/>
                </a:cxn>
                <a:cxn ang="0">
                  <a:pos x="94" y="0"/>
                </a:cxn>
                <a:cxn ang="0">
                  <a:pos x="0" y="94"/>
                </a:cxn>
                <a:cxn ang="0">
                  <a:pos x="0" y="1847"/>
                </a:cxn>
                <a:cxn ang="0">
                  <a:pos x="94" y="1940"/>
                </a:cxn>
                <a:cxn ang="0">
                  <a:pos x="1066" y="1940"/>
                </a:cxn>
              </a:cxnLst>
              <a:rect l="0" t="0" r="r" b="b"/>
              <a:pathLst>
                <a:path w="1322" h="1940">
                  <a:moveTo>
                    <a:pt x="1322" y="202"/>
                  </a:moveTo>
                  <a:cubicBezTo>
                    <a:pt x="1322" y="94"/>
                    <a:pt x="1322" y="94"/>
                    <a:pt x="1322" y="94"/>
                  </a:cubicBezTo>
                  <a:cubicBezTo>
                    <a:pt x="1322" y="42"/>
                    <a:pt x="1281" y="0"/>
                    <a:pt x="1229" y="0"/>
                  </a:cubicBezTo>
                  <a:cubicBezTo>
                    <a:pt x="94" y="0"/>
                    <a:pt x="94" y="0"/>
                    <a:pt x="94" y="0"/>
                  </a:cubicBezTo>
                  <a:cubicBezTo>
                    <a:pt x="42" y="0"/>
                    <a:pt x="0" y="42"/>
                    <a:pt x="0" y="94"/>
                  </a:cubicBezTo>
                  <a:cubicBezTo>
                    <a:pt x="0" y="1847"/>
                    <a:pt x="0" y="1847"/>
                    <a:pt x="0" y="1847"/>
                  </a:cubicBezTo>
                  <a:cubicBezTo>
                    <a:pt x="0" y="1898"/>
                    <a:pt x="42" y="1940"/>
                    <a:pt x="94" y="1940"/>
                  </a:cubicBezTo>
                  <a:cubicBezTo>
                    <a:pt x="1066" y="1940"/>
                    <a:pt x="1066" y="1940"/>
                    <a:pt x="1066" y="19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Freeform 63"/>
            <p:cNvSpPr>
              <a:spLocks/>
            </p:cNvSpPr>
            <p:nvPr/>
          </p:nvSpPr>
          <p:spPr bwMode="auto">
            <a:xfrm>
              <a:off x="6480175" y="3516313"/>
              <a:ext cx="1752600" cy="2509838"/>
            </a:xfrm>
            <a:custGeom>
              <a:avLst/>
              <a:gdLst/>
              <a:ahLst/>
              <a:cxnLst>
                <a:cxn ang="0">
                  <a:pos x="1070" y="1948"/>
                </a:cxn>
                <a:cxn ang="0">
                  <a:pos x="98" y="1948"/>
                </a:cxn>
                <a:cxn ang="0">
                  <a:pos x="0" y="1851"/>
                </a:cxn>
                <a:cxn ang="0">
                  <a:pos x="0" y="98"/>
                </a:cxn>
                <a:cxn ang="0">
                  <a:pos x="98" y="0"/>
                </a:cxn>
                <a:cxn ang="0">
                  <a:pos x="1233" y="0"/>
                </a:cxn>
                <a:cxn ang="0">
                  <a:pos x="1330" y="98"/>
                </a:cxn>
                <a:cxn ang="0">
                  <a:pos x="1330" y="206"/>
                </a:cxn>
                <a:cxn ang="0">
                  <a:pos x="1326" y="210"/>
                </a:cxn>
                <a:cxn ang="0">
                  <a:pos x="1322" y="206"/>
                </a:cxn>
                <a:cxn ang="0">
                  <a:pos x="1322" y="98"/>
                </a:cxn>
                <a:cxn ang="0">
                  <a:pos x="1233" y="8"/>
                </a:cxn>
                <a:cxn ang="0">
                  <a:pos x="98" y="8"/>
                </a:cxn>
                <a:cxn ang="0">
                  <a:pos x="8" y="98"/>
                </a:cxn>
                <a:cxn ang="0">
                  <a:pos x="8" y="1851"/>
                </a:cxn>
                <a:cxn ang="0">
                  <a:pos x="98" y="1940"/>
                </a:cxn>
                <a:cxn ang="0">
                  <a:pos x="1070" y="1940"/>
                </a:cxn>
                <a:cxn ang="0">
                  <a:pos x="1074" y="1944"/>
                </a:cxn>
                <a:cxn ang="0">
                  <a:pos x="1070" y="1948"/>
                </a:cxn>
              </a:cxnLst>
              <a:rect l="0" t="0" r="r" b="b"/>
              <a:pathLst>
                <a:path w="1330" h="1948">
                  <a:moveTo>
                    <a:pt x="1070" y="1948"/>
                  </a:moveTo>
                  <a:cubicBezTo>
                    <a:pt x="98" y="1948"/>
                    <a:pt x="98" y="1948"/>
                    <a:pt x="98" y="1948"/>
                  </a:cubicBezTo>
                  <a:cubicBezTo>
                    <a:pt x="44" y="1948"/>
                    <a:pt x="0" y="1905"/>
                    <a:pt x="0" y="1851"/>
                  </a:cubicBezTo>
                  <a:cubicBezTo>
                    <a:pt x="0" y="98"/>
                    <a:pt x="0" y="98"/>
                    <a:pt x="0" y="98"/>
                  </a:cubicBezTo>
                  <a:cubicBezTo>
                    <a:pt x="0" y="44"/>
                    <a:pt x="44" y="0"/>
                    <a:pt x="98" y="0"/>
                  </a:cubicBezTo>
                  <a:cubicBezTo>
                    <a:pt x="1233" y="0"/>
                    <a:pt x="1233" y="0"/>
                    <a:pt x="1233" y="0"/>
                  </a:cubicBezTo>
                  <a:cubicBezTo>
                    <a:pt x="1287" y="0"/>
                    <a:pt x="1330" y="44"/>
                    <a:pt x="1330" y="98"/>
                  </a:cubicBezTo>
                  <a:cubicBezTo>
                    <a:pt x="1330" y="206"/>
                    <a:pt x="1330" y="206"/>
                    <a:pt x="1330" y="206"/>
                  </a:cubicBezTo>
                  <a:cubicBezTo>
                    <a:pt x="1330" y="208"/>
                    <a:pt x="1329" y="210"/>
                    <a:pt x="1326" y="210"/>
                  </a:cubicBezTo>
                  <a:cubicBezTo>
                    <a:pt x="1324" y="210"/>
                    <a:pt x="1322" y="208"/>
                    <a:pt x="1322" y="206"/>
                  </a:cubicBezTo>
                  <a:cubicBezTo>
                    <a:pt x="1322" y="98"/>
                    <a:pt x="1322" y="98"/>
                    <a:pt x="1322" y="98"/>
                  </a:cubicBezTo>
                  <a:cubicBezTo>
                    <a:pt x="1322" y="49"/>
                    <a:pt x="1282" y="8"/>
                    <a:pt x="1233" y="8"/>
                  </a:cubicBezTo>
                  <a:cubicBezTo>
                    <a:pt x="98" y="8"/>
                    <a:pt x="98" y="8"/>
                    <a:pt x="98" y="8"/>
                  </a:cubicBezTo>
                  <a:cubicBezTo>
                    <a:pt x="48" y="8"/>
                    <a:pt x="8" y="49"/>
                    <a:pt x="8" y="98"/>
                  </a:cubicBezTo>
                  <a:cubicBezTo>
                    <a:pt x="8" y="1851"/>
                    <a:pt x="8" y="1851"/>
                    <a:pt x="8" y="1851"/>
                  </a:cubicBezTo>
                  <a:cubicBezTo>
                    <a:pt x="8" y="1900"/>
                    <a:pt x="48" y="1940"/>
                    <a:pt x="98" y="1940"/>
                  </a:cubicBezTo>
                  <a:cubicBezTo>
                    <a:pt x="1070" y="1940"/>
                    <a:pt x="1070" y="1940"/>
                    <a:pt x="1070" y="1940"/>
                  </a:cubicBezTo>
                  <a:cubicBezTo>
                    <a:pt x="1073" y="1940"/>
                    <a:pt x="1074" y="1942"/>
                    <a:pt x="1074" y="1944"/>
                  </a:cubicBezTo>
                  <a:cubicBezTo>
                    <a:pt x="1074" y="1946"/>
                    <a:pt x="1073" y="1948"/>
                    <a:pt x="1070" y="194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Freeform 64"/>
            <p:cNvSpPr>
              <a:spLocks/>
            </p:cNvSpPr>
            <p:nvPr/>
          </p:nvSpPr>
          <p:spPr bwMode="auto">
            <a:xfrm>
              <a:off x="6573838" y="3743325"/>
              <a:ext cx="1576387" cy="2057400"/>
            </a:xfrm>
            <a:custGeom>
              <a:avLst/>
              <a:gdLst/>
              <a:ahLst/>
              <a:cxnLst>
                <a:cxn ang="0">
                  <a:pos x="746" y="1296"/>
                </a:cxn>
                <a:cxn ang="0">
                  <a:pos x="0" y="1296"/>
                </a:cxn>
                <a:cxn ang="0">
                  <a:pos x="0" y="0"/>
                </a:cxn>
                <a:cxn ang="0">
                  <a:pos x="993" y="0"/>
                </a:cxn>
                <a:cxn ang="0">
                  <a:pos x="993" y="0"/>
                </a:cxn>
                <a:cxn ang="0">
                  <a:pos x="993" y="25"/>
                </a:cxn>
                <a:cxn ang="0">
                  <a:pos x="746" y="1296"/>
                </a:cxn>
              </a:cxnLst>
              <a:rect l="0" t="0" r="r" b="b"/>
              <a:pathLst>
                <a:path w="993" h="1296">
                  <a:moveTo>
                    <a:pt x="746" y="1296"/>
                  </a:moveTo>
                  <a:lnTo>
                    <a:pt x="0" y="1296"/>
                  </a:lnTo>
                  <a:lnTo>
                    <a:pt x="0" y="0"/>
                  </a:lnTo>
                  <a:lnTo>
                    <a:pt x="993" y="0"/>
                  </a:lnTo>
                  <a:lnTo>
                    <a:pt x="993" y="0"/>
                  </a:lnTo>
                  <a:lnTo>
                    <a:pt x="993" y="25"/>
                  </a:lnTo>
                  <a:lnTo>
                    <a:pt x="746" y="1296"/>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p:cNvSpPr>
            <p:nvPr/>
          </p:nvSpPr>
          <p:spPr bwMode="auto">
            <a:xfrm>
              <a:off x="6573838" y="3743325"/>
              <a:ext cx="1576387" cy="2057400"/>
            </a:xfrm>
            <a:custGeom>
              <a:avLst/>
              <a:gdLst/>
              <a:ahLst/>
              <a:cxnLst>
                <a:cxn ang="0">
                  <a:pos x="746" y="1296"/>
                </a:cxn>
                <a:cxn ang="0">
                  <a:pos x="0" y="1296"/>
                </a:cxn>
                <a:cxn ang="0">
                  <a:pos x="0" y="0"/>
                </a:cxn>
                <a:cxn ang="0">
                  <a:pos x="993" y="0"/>
                </a:cxn>
                <a:cxn ang="0">
                  <a:pos x="993" y="0"/>
                </a:cxn>
                <a:cxn ang="0">
                  <a:pos x="993" y="25"/>
                </a:cxn>
              </a:cxnLst>
              <a:rect l="0" t="0" r="r" b="b"/>
              <a:pathLst>
                <a:path w="993" h="1296">
                  <a:moveTo>
                    <a:pt x="746" y="1296"/>
                  </a:moveTo>
                  <a:lnTo>
                    <a:pt x="0" y="1296"/>
                  </a:lnTo>
                  <a:lnTo>
                    <a:pt x="0" y="0"/>
                  </a:lnTo>
                  <a:lnTo>
                    <a:pt x="993" y="0"/>
                  </a:lnTo>
                  <a:lnTo>
                    <a:pt x="993" y="0"/>
                  </a:lnTo>
                  <a:lnTo>
                    <a:pt x="993" y="2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66"/>
            <p:cNvSpPr>
              <a:spLocks/>
            </p:cNvSpPr>
            <p:nvPr/>
          </p:nvSpPr>
          <p:spPr bwMode="auto">
            <a:xfrm>
              <a:off x="6572250" y="3741738"/>
              <a:ext cx="1581150" cy="2062163"/>
            </a:xfrm>
            <a:custGeom>
              <a:avLst/>
              <a:gdLst/>
              <a:ahLst/>
              <a:cxnLst>
                <a:cxn ang="0">
                  <a:pos x="747" y="1299"/>
                </a:cxn>
                <a:cxn ang="0">
                  <a:pos x="0" y="1299"/>
                </a:cxn>
                <a:cxn ang="0">
                  <a:pos x="0" y="0"/>
                </a:cxn>
                <a:cxn ang="0">
                  <a:pos x="996" y="0"/>
                </a:cxn>
                <a:cxn ang="0">
                  <a:pos x="996" y="1"/>
                </a:cxn>
                <a:cxn ang="0">
                  <a:pos x="996" y="26"/>
                </a:cxn>
                <a:cxn ang="0">
                  <a:pos x="992" y="26"/>
                </a:cxn>
                <a:cxn ang="0">
                  <a:pos x="992" y="3"/>
                </a:cxn>
                <a:cxn ang="0">
                  <a:pos x="3" y="3"/>
                </a:cxn>
                <a:cxn ang="0">
                  <a:pos x="3" y="1295"/>
                </a:cxn>
                <a:cxn ang="0">
                  <a:pos x="747" y="1295"/>
                </a:cxn>
                <a:cxn ang="0">
                  <a:pos x="747" y="1299"/>
                </a:cxn>
              </a:cxnLst>
              <a:rect l="0" t="0" r="r" b="b"/>
              <a:pathLst>
                <a:path w="996" h="1299">
                  <a:moveTo>
                    <a:pt x="747" y="1299"/>
                  </a:moveTo>
                  <a:lnTo>
                    <a:pt x="0" y="1299"/>
                  </a:lnTo>
                  <a:lnTo>
                    <a:pt x="0" y="0"/>
                  </a:lnTo>
                  <a:lnTo>
                    <a:pt x="996" y="0"/>
                  </a:lnTo>
                  <a:lnTo>
                    <a:pt x="996" y="1"/>
                  </a:lnTo>
                  <a:lnTo>
                    <a:pt x="996" y="26"/>
                  </a:lnTo>
                  <a:lnTo>
                    <a:pt x="992" y="26"/>
                  </a:lnTo>
                  <a:lnTo>
                    <a:pt x="992" y="3"/>
                  </a:lnTo>
                  <a:lnTo>
                    <a:pt x="3" y="3"/>
                  </a:lnTo>
                  <a:lnTo>
                    <a:pt x="3" y="1295"/>
                  </a:lnTo>
                  <a:lnTo>
                    <a:pt x="747" y="1295"/>
                  </a:lnTo>
                  <a:lnTo>
                    <a:pt x="747" y="129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67"/>
            <p:cNvSpPr>
              <a:spLocks noEditPoints="1"/>
            </p:cNvSpPr>
            <p:nvPr/>
          </p:nvSpPr>
          <p:spPr bwMode="auto">
            <a:xfrm>
              <a:off x="7280275" y="5835650"/>
              <a:ext cx="153987" cy="150813"/>
            </a:xfrm>
            <a:custGeom>
              <a:avLst/>
              <a:gdLst/>
              <a:ahLst/>
              <a:cxnLst>
                <a:cxn ang="0">
                  <a:pos x="58" y="117"/>
                </a:cxn>
                <a:cxn ang="0">
                  <a:pos x="0" y="59"/>
                </a:cxn>
                <a:cxn ang="0">
                  <a:pos x="58" y="0"/>
                </a:cxn>
                <a:cxn ang="0">
                  <a:pos x="117" y="59"/>
                </a:cxn>
                <a:cxn ang="0">
                  <a:pos x="58" y="117"/>
                </a:cxn>
                <a:cxn ang="0">
                  <a:pos x="58" y="8"/>
                </a:cxn>
                <a:cxn ang="0">
                  <a:pos x="8" y="59"/>
                </a:cxn>
                <a:cxn ang="0">
                  <a:pos x="58" y="109"/>
                </a:cxn>
                <a:cxn ang="0">
                  <a:pos x="109" y="59"/>
                </a:cxn>
                <a:cxn ang="0">
                  <a:pos x="58" y="8"/>
                </a:cxn>
              </a:cxnLst>
              <a:rect l="0" t="0" r="r" b="b"/>
              <a:pathLst>
                <a:path w="117" h="117">
                  <a:moveTo>
                    <a:pt x="58" y="117"/>
                  </a:moveTo>
                  <a:cubicBezTo>
                    <a:pt x="26" y="117"/>
                    <a:pt x="0" y="91"/>
                    <a:pt x="0" y="59"/>
                  </a:cubicBezTo>
                  <a:cubicBezTo>
                    <a:pt x="0" y="26"/>
                    <a:pt x="26" y="0"/>
                    <a:pt x="58" y="0"/>
                  </a:cubicBezTo>
                  <a:cubicBezTo>
                    <a:pt x="91" y="0"/>
                    <a:pt x="117" y="26"/>
                    <a:pt x="117" y="59"/>
                  </a:cubicBezTo>
                  <a:cubicBezTo>
                    <a:pt x="117" y="91"/>
                    <a:pt x="91" y="117"/>
                    <a:pt x="58" y="117"/>
                  </a:cubicBezTo>
                  <a:close/>
                  <a:moveTo>
                    <a:pt x="58" y="8"/>
                  </a:moveTo>
                  <a:cubicBezTo>
                    <a:pt x="30" y="8"/>
                    <a:pt x="8" y="31"/>
                    <a:pt x="8" y="59"/>
                  </a:cubicBezTo>
                  <a:cubicBezTo>
                    <a:pt x="8" y="86"/>
                    <a:pt x="30" y="109"/>
                    <a:pt x="58" y="109"/>
                  </a:cubicBezTo>
                  <a:cubicBezTo>
                    <a:pt x="86" y="109"/>
                    <a:pt x="109" y="86"/>
                    <a:pt x="109" y="59"/>
                  </a:cubicBezTo>
                  <a:cubicBezTo>
                    <a:pt x="109" y="31"/>
                    <a:pt x="86" y="8"/>
                    <a:pt x="58"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68"/>
            <p:cNvSpPr>
              <a:spLocks/>
            </p:cNvSpPr>
            <p:nvPr/>
          </p:nvSpPr>
          <p:spPr bwMode="auto">
            <a:xfrm>
              <a:off x="6664325" y="3895725"/>
              <a:ext cx="431800" cy="422275"/>
            </a:xfrm>
            <a:custGeom>
              <a:avLst/>
              <a:gdLst/>
              <a:ahLst/>
              <a:cxnLst>
                <a:cxn ang="0">
                  <a:pos x="262" y="328"/>
                </a:cxn>
                <a:cxn ang="0">
                  <a:pos x="66" y="328"/>
                </a:cxn>
                <a:cxn ang="0">
                  <a:pos x="0" y="262"/>
                </a:cxn>
                <a:cxn ang="0">
                  <a:pos x="0" y="66"/>
                </a:cxn>
                <a:cxn ang="0">
                  <a:pos x="66" y="0"/>
                </a:cxn>
                <a:cxn ang="0">
                  <a:pos x="262" y="0"/>
                </a:cxn>
                <a:cxn ang="0">
                  <a:pos x="328" y="66"/>
                </a:cxn>
                <a:cxn ang="0">
                  <a:pos x="328" y="262"/>
                </a:cxn>
                <a:cxn ang="0">
                  <a:pos x="262" y="328"/>
                </a:cxn>
              </a:cxnLst>
              <a:rect l="0" t="0" r="r" b="b"/>
              <a:pathLst>
                <a:path w="328" h="328">
                  <a:moveTo>
                    <a:pt x="262" y="328"/>
                  </a:moveTo>
                  <a:cubicBezTo>
                    <a:pt x="66" y="328"/>
                    <a:pt x="66" y="328"/>
                    <a:pt x="66" y="328"/>
                  </a:cubicBezTo>
                  <a:cubicBezTo>
                    <a:pt x="30" y="328"/>
                    <a:pt x="0" y="299"/>
                    <a:pt x="0" y="262"/>
                  </a:cubicBezTo>
                  <a:cubicBezTo>
                    <a:pt x="0" y="66"/>
                    <a:pt x="0" y="66"/>
                    <a:pt x="0" y="66"/>
                  </a:cubicBezTo>
                  <a:cubicBezTo>
                    <a:pt x="0" y="30"/>
                    <a:pt x="30" y="0"/>
                    <a:pt x="66" y="0"/>
                  </a:cubicBezTo>
                  <a:cubicBezTo>
                    <a:pt x="262" y="0"/>
                    <a:pt x="262" y="0"/>
                    <a:pt x="262" y="0"/>
                  </a:cubicBezTo>
                  <a:cubicBezTo>
                    <a:pt x="299" y="0"/>
                    <a:pt x="328" y="30"/>
                    <a:pt x="328" y="66"/>
                  </a:cubicBezTo>
                  <a:cubicBezTo>
                    <a:pt x="328" y="262"/>
                    <a:pt x="328" y="262"/>
                    <a:pt x="328" y="262"/>
                  </a:cubicBezTo>
                  <a:cubicBezTo>
                    <a:pt x="328" y="299"/>
                    <a:pt x="299" y="328"/>
                    <a:pt x="262" y="328"/>
                  </a:cubicBezTo>
                  <a:close/>
                </a:path>
              </a:pathLst>
            </a:custGeom>
            <a:solidFill>
              <a:srgbClr val="FF4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p:cNvSpPr>
            <p:nvPr/>
          </p:nvSpPr>
          <p:spPr bwMode="auto">
            <a:xfrm>
              <a:off x="6664325" y="4424363"/>
              <a:ext cx="431800" cy="422275"/>
            </a:xfrm>
            <a:custGeom>
              <a:avLst/>
              <a:gdLst/>
              <a:ahLst/>
              <a:cxnLst>
                <a:cxn ang="0">
                  <a:pos x="262" y="328"/>
                </a:cxn>
                <a:cxn ang="0">
                  <a:pos x="66" y="328"/>
                </a:cxn>
                <a:cxn ang="0">
                  <a:pos x="0" y="262"/>
                </a:cxn>
                <a:cxn ang="0">
                  <a:pos x="0" y="66"/>
                </a:cxn>
                <a:cxn ang="0">
                  <a:pos x="66" y="0"/>
                </a:cxn>
                <a:cxn ang="0">
                  <a:pos x="262" y="0"/>
                </a:cxn>
                <a:cxn ang="0">
                  <a:pos x="328" y="66"/>
                </a:cxn>
                <a:cxn ang="0">
                  <a:pos x="328" y="262"/>
                </a:cxn>
                <a:cxn ang="0">
                  <a:pos x="262" y="328"/>
                </a:cxn>
              </a:cxnLst>
              <a:rect l="0" t="0" r="r" b="b"/>
              <a:pathLst>
                <a:path w="328" h="328">
                  <a:moveTo>
                    <a:pt x="262" y="328"/>
                  </a:moveTo>
                  <a:cubicBezTo>
                    <a:pt x="66" y="328"/>
                    <a:pt x="66" y="328"/>
                    <a:pt x="66" y="328"/>
                  </a:cubicBezTo>
                  <a:cubicBezTo>
                    <a:pt x="30" y="328"/>
                    <a:pt x="0" y="298"/>
                    <a:pt x="0" y="262"/>
                  </a:cubicBezTo>
                  <a:cubicBezTo>
                    <a:pt x="0" y="66"/>
                    <a:pt x="0" y="66"/>
                    <a:pt x="0" y="66"/>
                  </a:cubicBezTo>
                  <a:cubicBezTo>
                    <a:pt x="0" y="29"/>
                    <a:pt x="30" y="0"/>
                    <a:pt x="66" y="0"/>
                  </a:cubicBezTo>
                  <a:cubicBezTo>
                    <a:pt x="262" y="0"/>
                    <a:pt x="262" y="0"/>
                    <a:pt x="262" y="0"/>
                  </a:cubicBezTo>
                  <a:cubicBezTo>
                    <a:pt x="299" y="0"/>
                    <a:pt x="328" y="29"/>
                    <a:pt x="328" y="66"/>
                  </a:cubicBezTo>
                  <a:cubicBezTo>
                    <a:pt x="328" y="262"/>
                    <a:pt x="328" y="262"/>
                    <a:pt x="328" y="262"/>
                  </a:cubicBezTo>
                  <a:cubicBezTo>
                    <a:pt x="328" y="298"/>
                    <a:pt x="299" y="328"/>
                    <a:pt x="262" y="328"/>
                  </a:cubicBezTo>
                  <a:close/>
                </a:path>
              </a:pathLst>
            </a:custGeom>
            <a:solidFill>
              <a:srgbClr val="64DD1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70"/>
            <p:cNvSpPr>
              <a:spLocks/>
            </p:cNvSpPr>
            <p:nvPr/>
          </p:nvSpPr>
          <p:spPr bwMode="auto">
            <a:xfrm>
              <a:off x="7213600" y="3879850"/>
              <a:ext cx="1165225" cy="422275"/>
            </a:xfrm>
            <a:custGeom>
              <a:avLst/>
              <a:gdLst/>
              <a:ahLst/>
              <a:cxnLst>
                <a:cxn ang="0">
                  <a:pos x="818" y="328"/>
                </a:cxn>
                <a:cxn ang="0">
                  <a:pos x="66" y="328"/>
                </a:cxn>
                <a:cxn ang="0">
                  <a:pos x="0" y="262"/>
                </a:cxn>
                <a:cxn ang="0">
                  <a:pos x="0" y="66"/>
                </a:cxn>
                <a:cxn ang="0">
                  <a:pos x="66" y="0"/>
                </a:cxn>
                <a:cxn ang="0">
                  <a:pos x="818" y="0"/>
                </a:cxn>
                <a:cxn ang="0">
                  <a:pos x="884" y="66"/>
                </a:cxn>
                <a:cxn ang="0">
                  <a:pos x="884" y="262"/>
                </a:cxn>
                <a:cxn ang="0">
                  <a:pos x="818" y="328"/>
                </a:cxn>
              </a:cxnLst>
              <a:rect l="0" t="0" r="r" b="b"/>
              <a:pathLst>
                <a:path w="884" h="328">
                  <a:moveTo>
                    <a:pt x="818" y="328"/>
                  </a:moveTo>
                  <a:cubicBezTo>
                    <a:pt x="66" y="328"/>
                    <a:pt x="66" y="328"/>
                    <a:pt x="66" y="328"/>
                  </a:cubicBezTo>
                  <a:cubicBezTo>
                    <a:pt x="30" y="328"/>
                    <a:pt x="0" y="299"/>
                    <a:pt x="0" y="262"/>
                  </a:cubicBezTo>
                  <a:cubicBezTo>
                    <a:pt x="0" y="66"/>
                    <a:pt x="0" y="66"/>
                    <a:pt x="0" y="66"/>
                  </a:cubicBezTo>
                  <a:cubicBezTo>
                    <a:pt x="0" y="30"/>
                    <a:pt x="30" y="0"/>
                    <a:pt x="66" y="0"/>
                  </a:cubicBezTo>
                  <a:cubicBezTo>
                    <a:pt x="818" y="0"/>
                    <a:pt x="818" y="0"/>
                    <a:pt x="818" y="0"/>
                  </a:cubicBezTo>
                  <a:cubicBezTo>
                    <a:pt x="854" y="0"/>
                    <a:pt x="884" y="30"/>
                    <a:pt x="884" y="66"/>
                  </a:cubicBezTo>
                  <a:cubicBezTo>
                    <a:pt x="884" y="262"/>
                    <a:pt x="884" y="262"/>
                    <a:pt x="884" y="262"/>
                  </a:cubicBezTo>
                  <a:cubicBezTo>
                    <a:pt x="884" y="299"/>
                    <a:pt x="854" y="328"/>
                    <a:pt x="818" y="328"/>
                  </a:cubicBezTo>
                  <a:close/>
                </a:path>
              </a:pathLst>
            </a:custGeom>
            <a:solidFill>
              <a:srgbClr val="3092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Freeform 71"/>
            <p:cNvSpPr>
              <a:spLocks/>
            </p:cNvSpPr>
            <p:nvPr/>
          </p:nvSpPr>
          <p:spPr bwMode="auto">
            <a:xfrm>
              <a:off x="7213600" y="4421188"/>
              <a:ext cx="1165225" cy="1320800"/>
            </a:xfrm>
            <a:custGeom>
              <a:avLst/>
              <a:gdLst/>
              <a:ahLst/>
              <a:cxnLst>
                <a:cxn ang="0">
                  <a:pos x="818" y="1025"/>
                </a:cxn>
                <a:cxn ang="0">
                  <a:pos x="66" y="1025"/>
                </a:cxn>
                <a:cxn ang="0">
                  <a:pos x="0" y="959"/>
                </a:cxn>
                <a:cxn ang="0">
                  <a:pos x="0" y="66"/>
                </a:cxn>
                <a:cxn ang="0">
                  <a:pos x="66" y="0"/>
                </a:cxn>
                <a:cxn ang="0">
                  <a:pos x="818" y="0"/>
                </a:cxn>
                <a:cxn ang="0">
                  <a:pos x="884" y="66"/>
                </a:cxn>
                <a:cxn ang="0">
                  <a:pos x="884" y="959"/>
                </a:cxn>
                <a:cxn ang="0">
                  <a:pos x="818" y="1025"/>
                </a:cxn>
              </a:cxnLst>
              <a:rect l="0" t="0" r="r" b="b"/>
              <a:pathLst>
                <a:path w="884" h="1025">
                  <a:moveTo>
                    <a:pt x="818" y="1025"/>
                  </a:moveTo>
                  <a:cubicBezTo>
                    <a:pt x="66" y="1025"/>
                    <a:pt x="66" y="1025"/>
                    <a:pt x="66" y="1025"/>
                  </a:cubicBezTo>
                  <a:cubicBezTo>
                    <a:pt x="30" y="1025"/>
                    <a:pt x="0" y="995"/>
                    <a:pt x="0" y="959"/>
                  </a:cubicBezTo>
                  <a:cubicBezTo>
                    <a:pt x="0" y="66"/>
                    <a:pt x="0" y="66"/>
                    <a:pt x="0" y="66"/>
                  </a:cubicBezTo>
                  <a:cubicBezTo>
                    <a:pt x="0" y="30"/>
                    <a:pt x="30" y="0"/>
                    <a:pt x="66" y="0"/>
                  </a:cubicBezTo>
                  <a:cubicBezTo>
                    <a:pt x="818" y="0"/>
                    <a:pt x="818" y="0"/>
                    <a:pt x="818" y="0"/>
                  </a:cubicBezTo>
                  <a:cubicBezTo>
                    <a:pt x="854" y="0"/>
                    <a:pt x="884" y="30"/>
                    <a:pt x="884" y="66"/>
                  </a:cubicBezTo>
                  <a:cubicBezTo>
                    <a:pt x="884" y="959"/>
                    <a:pt x="884" y="959"/>
                    <a:pt x="884" y="959"/>
                  </a:cubicBezTo>
                  <a:cubicBezTo>
                    <a:pt x="884" y="995"/>
                    <a:pt x="854" y="1025"/>
                    <a:pt x="818" y="1025"/>
                  </a:cubicBezTo>
                  <a:close/>
                </a:path>
              </a:pathLst>
            </a:custGeom>
            <a:solidFill>
              <a:srgbClr val="B3B3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4" name="Freeform 80"/>
            <p:cNvSpPr>
              <a:spLocks/>
            </p:cNvSpPr>
            <p:nvPr/>
          </p:nvSpPr>
          <p:spPr bwMode="auto">
            <a:xfrm>
              <a:off x="7735888" y="3786188"/>
              <a:ext cx="1236662" cy="2338388"/>
            </a:xfrm>
            <a:custGeom>
              <a:avLst/>
              <a:gdLst/>
              <a:ahLst/>
              <a:cxnLst>
                <a:cxn ang="0">
                  <a:pos x="923" y="425"/>
                </a:cxn>
                <a:cxn ang="0">
                  <a:pos x="923" y="153"/>
                </a:cxn>
                <a:cxn ang="0">
                  <a:pos x="770" y="0"/>
                </a:cxn>
                <a:cxn ang="0">
                  <a:pos x="166" y="0"/>
                </a:cxn>
                <a:cxn ang="0">
                  <a:pos x="13" y="153"/>
                </a:cxn>
                <a:cxn ang="0">
                  <a:pos x="13" y="271"/>
                </a:cxn>
                <a:cxn ang="0">
                  <a:pos x="0" y="271"/>
                </a:cxn>
                <a:cxn ang="0">
                  <a:pos x="0" y="579"/>
                </a:cxn>
                <a:cxn ang="0">
                  <a:pos x="13" y="579"/>
                </a:cxn>
                <a:cxn ang="0">
                  <a:pos x="13" y="1642"/>
                </a:cxn>
                <a:cxn ang="0">
                  <a:pos x="187" y="1816"/>
                </a:cxn>
                <a:cxn ang="0">
                  <a:pos x="748" y="1816"/>
                </a:cxn>
                <a:cxn ang="0">
                  <a:pos x="923" y="1642"/>
                </a:cxn>
                <a:cxn ang="0">
                  <a:pos x="923" y="568"/>
                </a:cxn>
                <a:cxn ang="0">
                  <a:pos x="939" y="568"/>
                </a:cxn>
                <a:cxn ang="0">
                  <a:pos x="939" y="425"/>
                </a:cxn>
                <a:cxn ang="0">
                  <a:pos x="923" y="425"/>
                </a:cxn>
              </a:cxnLst>
              <a:rect l="0" t="0" r="r" b="b"/>
              <a:pathLst>
                <a:path w="939" h="1816">
                  <a:moveTo>
                    <a:pt x="923" y="425"/>
                  </a:moveTo>
                  <a:cubicBezTo>
                    <a:pt x="923" y="153"/>
                    <a:pt x="923" y="153"/>
                    <a:pt x="923" y="153"/>
                  </a:cubicBezTo>
                  <a:cubicBezTo>
                    <a:pt x="923" y="153"/>
                    <a:pt x="923" y="0"/>
                    <a:pt x="770" y="0"/>
                  </a:cubicBezTo>
                  <a:cubicBezTo>
                    <a:pt x="166" y="0"/>
                    <a:pt x="166" y="0"/>
                    <a:pt x="166" y="0"/>
                  </a:cubicBezTo>
                  <a:cubicBezTo>
                    <a:pt x="166" y="0"/>
                    <a:pt x="13" y="0"/>
                    <a:pt x="13" y="153"/>
                  </a:cubicBezTo>
                  <a:cubicBezTo>
                    <a:pt x="13" y="271"/>
                    <a:pt x="13" y="271"/>
                    <a:pt x="13" y="271"/>
                  </a:cubicBezTo>
                  <a:cubicBezTo>
                    <a:pt x="0" y="271"/>
                    <a:pt x="0" y="271"/>
                    <a:pt x="0" y="271"/>
                  </a:cubicBezTo>
                  <a:cubicBezTo>
                    <a:pt x="0" y="579"/>
                    <a:pt x="0" y="579"/>
                    <a:pt x="0" y="579"/>
                  </a:cubicBezTo>
                  <a:cubicBezTo>
                    <a:pt x="13" y="579"/>
                    <a:pt x="13" y="579"/>
                    <a:pt x="13" y="579"/>
                  </a:cubicBezTo>
                  <a:cubicBezTo>
                    <a:pt x="13" y="1642"/>
                    <a:pt x="13" y="1642"/>
                    <a:pt x="13" y="1642"/>
                  </a:cubicBezTo>
                  <a:cubicBezTo>
                    <a:pt x="13" y="1642"/>
                    <a:pt x="13" y="1816"/>
                    <a:pt x="187" y="1816"/>
                  </a:cubicBezTo>
                  <a:cubicBezTo>
                    <a:pt x="748" y="1816"/>
                    <a:pt x="748" y="1816"/>
                    <a:pt x="748" y="1816"/>
                  </a:cubicBezTo>
                  <a:cubicBezTo>
                    <a:pt x="748" y="1816"/>
                    <a:pt x="923" y="1816"/>
                    <a:pt x="923" y="1642"/>
                  </a:cubicBezTo>
                  <a:cubicBezTo>
                    <a:pt x="923" y="568"/>
                    <a:pt x="923" y="568"/>
                    <a:pt x="923" y="568"/>
                  </a:cubicBezTo>
                  <a:cubicBezTo>
                    <a:pt x="939" y="568"/>
                    <a:pt x="939" y="568"/>
                    <a:pt x="939" y="568"/>
                  </a:cubicBezTo>
                  <a:cubicBezTo>
                    <a:pt x="939" y="425"/>
                    <a:pt x="939" y="425"/>
                    <a:pt x="939" y="425"/>
                  </a:cubicBezTo>
                  <a:lnTo>
                    <a:pt x="923" y="42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Freeform 81"/>
            <p:cNvSpPr>
              <a:spLocks noEditPoints="1"/>
            </p:cNvSpPr>
            <p:nvPr/>
          </p:nvSpPr>
          <p:spPr bwMode="auto">
            <a:xfrm>
              <a:off x="7731125" y="3781425"/>
              <a:ext cx="1246187" cy="2349500"/>
            </a:xfrm>
            <a:custGeom>
              <a:avLst/>
              <a:gdLst/>
              <a:ahLst/>
              <a:cxnLst>
                <a:cxn ang="0">
                  <a:pos x="752" y="1824"/>
                </a:cxn>
                <a:cxn ang="0">
                  <a:pos x="191" y="1824"/>
                </a:cxn>
                <a:cxn ang="0">
                  <a:pos x="13" y="1646"/>
                </a:cxn>
                <a:cxn ang="0">
                  <a:pos x="13" y="587"/>
                </a:cxn>
                <a:cxn ang="0">
                  <a:pos x="0" y="587"/>
                </a:cxn>
                <a:cxn ang="0">
                  <a:pos x="0" y="271"/>
                </a:cxn>
                <a:cxn ang="0">
                  <a:pos x="13" y="271"/>
                </a:cxn>
                <a:cxn ang="0">
                  <a:pos x="13" y="157"/>
                </a:cxn>
                <a:cxn ang="0">
                  <a:pos x="170" y="0"/>
                </a:cxn>
                <a:cxn ang="0">
                  <a:pos x="774" y="0"/>
                </a:cxn>
                <a:cxn ang="0">
                  <a:pos x="931" y="157"/>
                </a:cxn>
                <a:cxn ang="0">
                  <a:pos x="931" y="425"/>
                </a:cxn>
                <a:cxn ang="0">
                  <a:pos x="947" y="425"/>
                </a:cxn>
                <a:cxn ang="0">
                  <a:pos x="947" y="576"/>
                </a:cxn>
                <a:cxn ang="0">
                  <a:pos x="931" y="576"/>
                </a:cxn>
                <a:cxn ang="0">
                  <a:pos x="931" y="1646"/>
                </a:cxn>
                <a:cxn ang="0">
                  <a:pos x="752" y="1824"/>
                </a:cxn>
                <a:cxn ang="0">
                  <a:pos x="8" y="579"/>
                </a:cxn>
                <a:cxn ang="0">
                  <a:pos x="21" y="579"/>
                </a:cxn>
                <a:cxn ang="0">
                  <a:pos x="21" y="1646"/>
                </a:cxn>
                <a:cxn ang="0">
                  <a:pos x="42" y="1731"/>
                </a:cxn>
                <a:cxn ang="0">
                  <a:pos x="191" y="1816"/>
                </a:cxn>
                <a:cxn ang="0">
                  <a:pos x="752" y="1816"/>
                </a:cxn>
                <a:cxn ang="0">
                  <a:pos x="838" y="1795"/>
                </a:cxn>
                <a:cxn ang="0">
                  <a:pos x="923" y="1646"/>
                </a:cxn>
                <a:cxn ang="0">
                  <a:pos x="923" y="568"/>
                </a:cxn>
                <a:cxn ang="0">
                  <a:pos x="939" y="568"/>
                </a:cxn>
                <a:cxn ang="0">
                  <a:pos x="939" y="433"/>
                </a:cxn>
                <a:cxn ang="0">
                  <a:pos x="923" y="433"/>
                </a:cxn>
                <a:cxn ang="0">
                  <a:pos x="923" y="157"/>
                </a:cxn>
                <a:cxn ang="0">
                  <a:pos x="774" y="8"/>
                </a:cxn>
                <a:cxn ang="0">
                  <a:pos x="170" y="8"/>
                </a:cxn>
                <a:cxn ang="0">
                  <a:pos x="21" y="157"/>
                </a:cxn>
                <a:cxn ang="0">
                  <a:pos x="21" y="279"/>
                </a:cxn>
                <a:cxn ang="0">
                  <a:pos x="8" y="279"/>
                </a:cxn>
                <a:cxn ang="0">
                  <a:pos x="8" y="579"/>
                </a:cxn>
              </a:cxnLst>
              <a:rect l="0" t="0" r="r" b="b"/>
              <a:pathLst>
                <a:path w="947" h="1824">
                  <a:moveTo>
                    <a:pt x="752" y="1824"/>
                  </a:moveTo>
                  <a:cubicBezTo>
                    <a:pt x="191" y="1824"/>
                    <a:pt x="191" y="1824"/>
                    <a:pt x="191" y="1824"/>
                  </a:cubicBezTo>
                  <a:cubicBezTo>
                    <a:pt x="15" y="1824"/>
                    <a:pt x="13" y="1647"/>
                    <a:pt x="13" y="1646"/>
                  </a:cubicBezTo>
                  <a:cubicBezTo>
                    <a:pt x="13" y="587"/>
                    <a:pt x="13" y="587"/>
                    <a:pt x="13" y="587"/>
                  </a:cubicBezTo>
                  <a:cubicBezTo>
                    <a:pt x="0" y="587"/>
                    <a:pt x="0" y="587"/>
                    <a:pt x="0" y="587"/>
                  </a:cubicBezTo>
                  <a:cubicBezTo>
                    <a:pt x="0" y="271"/>
                    <a:pt x="0" y="271"/>
                    <a:pt x="0" y="271"/>
                  </a:cubicBezTo>
                  <a:cubicBezTo>
                    <a:pt x="13" y="271"/>
                    <a:pt x="13" y="271"/>
                    <a:pt x="13" y="271"/>
                  </a:cubicBezTo>
                  <a:cubicBezTo>
                    <a:pt x="13" y="157"/>
                    <a:pt x="13" y="157"/>
                    <a:pt x="13" y="157"/>
                  </a:cubicBezTo>
                  <a:cubicBezTo>
                    <a:pt x="13" y="2"/>
                    <a:pt x="168" y="0"/>
                    <a:pt x="170" y="0"/>
                  </a:cubicBezTo>
                  <a:cubicBezTo>
                    <a:pt x="774" y="0"/>
                    <a:pt x="774" y="0"/>
                    <a:pt x="774" y="0"/>
                  </a:cubicBezTo>
                  <a:cubicBezTo>
                    <a:pt x="929" y="0"/>
                    <a:pt x="931" y="156"/>
                    <a:pt x="931" y="157"/>
                  </a:cubicBezTo>
                  <a:cubicBezTo>
                    <a:pt x="931" y="425"/>
                    <a:pt x="931" y="425"/>
                    <a:pt x="931" y="425"/>
                  </a:cubicBezTo>
                  <a:cubicBezTo>
                    <a:pt x="947" y="425"/>
                    <a:pt x="947" y="425"/>
                    <a:pt x="947" y="425"/>
                  </a:cubicBezTo>
                  <a:cubicBezTo>
                    <a:pt x="947" y="576"/>
                    <a:pt x="947" y="576"/>
                    <a:pt x="947" y="576"/>
                  </a:cubicBezTo>
                  <a:cubicBezTo>
                    <a:pt x="931" y="576"/>
                    <a:pt x="931" y="576"/>
                    <a:pt x="931" y="576"/>
                  </a:cubicBezTo>
                  <a:cubicBezTo>
                    <a:pt x="931" y="1646"/>
                    <a:pt x="931" y="1646"/>
                    <a:pt x="931" y="1646"/>
                  </a:cubicBezTo>
                  <a:cubicBezTo>
                    <a:pt x="931" y="1822"/>
                    <a:pt x="754" y="1824"/>
                    <a:pt x="752" y="1824"/>
                  </a:cubicBezTo>
                  <a:close/>
                  <a:moveTo>
                    <a:pt x="8" y="579"/>
                  </a:moveTo>
                  <a:cubicBezTo>
                    <a:pt x="21" y="579"/>
                    <a:pt x="21" y="579"/>
                    <a:pt x="21" y="579"/>
                  </a:cubicBezTo>
                  <a:cubicBezTo>
                    <a:pt x="21" y="1646"/>
                    <a:pt x="21" y="1646"/>
                    <a:pt x="21" y="1646"/>
                  </a:cubicBezTo>
                  <a:cubicBezTo>
                    <a:pt x="21" y="1646"/>
                    <a:pt x="21" y="1689"/>
                    <a:pt x="42" y="1731"/>
                  </a:cubicBezTo>
                  <a:cubicBezTo>
                    <a:pt x="71" y="1788"/>
                    <a:pt x="121" y="1816"/>
                    <a:pt x="191" y="1816"/>
                  </a:cubicBezTo>
                  <a:cubicBezTo>
                    <a:pt x="752" y="1816"/>
                    <a:pt x="752" y="1816"/>
                    <a:pt x="752" y="1816"/>
                  </a:cubicBezTo>
                  <a:cubicBezTo>
                    <a:pt x="753" y="1816"/>
                    <a:pt x="796" y="1816"/>
                    <a:pt x="838" y="1795"/>
                  </a:cubicBezTo>
                  <a:cubicBezTo>
                    <a:pt x="894" y="1766"/>
                    <a:pt x="923" y="1716"/>
                    <a:pt x="923" y="1646"/>
                  </a:cubicBezTo>
                  <a:cubicBezTo>
                    <a:pt x="923" y="568"/>
                    <a:pt x="923" y="568"/>
                    <a:pt x="923" y="568"/>
                  </a:cubicBezTo>
                  <a:cubicBezTo>
                    <a:pt x="939" y="568"/>
                    <a:pt x="939" y="568"/>
                    <a:pt x="939" y="568"/>
                  </a:cubicBezTo>
                  <a:cubicBezTo>
                    <a:pt x="939" y="433"/>
                    <a:pt x="939" y="433"/>
                    <a:pt x="939" y="433"/>
                  </a:cubicBezTo>
                  <a:cubicBezTo>
                    <a:pt x="923" y="433"/>
                    <a:pt x="923" y="433"/>
                    <a:pt x="923" y="433"/>
                  </a:cubicBezTo>
                  <a:cubicBezTo>
                    <a:pt x="923" y="157"/>
                    <a:pt x="923" y="157"/>
                    <a:pt x="923" y="157"/>
                  </a:cubicBezTo>
                  <a:cubicBezTo>
                    <a:pt x="923" y="151"/>
                    <a:pt x="921" y="8"/>
                    <a:pt x="774" y="8"/>
                  </a:cubicBezTo>
                  <a:cubicBezTo>
                    <a:pt x="170" y="8"/>
                    <a:pt x="170" y="8"/>
                    <a:pt x="170" y="8"/>
                  </a:cubicBezTo>
                  <a:cubicBezTo>
                    <a:pt x="164" y="8"/>
                    <a:pt x="21" y="10"/>
                    <a:pt x="21" y="157"/>
                  </a:cubicBezTo>
                  <a:cubicBezTo>
                    <a:pt x="21" y="279"/>
                    <a:pt x="21" y="279"/>
                    <a:pt x="21" y="279"/>
                  </a:cubicBezTo>
                  <a:cubicBezTo>
                    <a:pt x="8" y="279"/>
                    <a:pt x="8" y="279"/>
                    <a:pt x="8" y="279"/>
                  </a:cubicBezTo>
                  <a:lnTo>
                    <a:pt x="8" y="57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6" name="Rectangle 82"/>
            <p:cNvSpPr>
              <a:spLocks noChangeArrowheads="1"/>
            </p:cNvSpPr>
            <p:nvPr/>
          </p:nvSpPr>
          <p:spPr bwMode="auto">
            <a:xfrm>
              <a:off x="7812088" y="4002088"/>
              <a:ext cx="1077912" cy="1924050"/>
            </a:xfrm>
            <a:prstGeom prst="rect">
              <a:avLst/>
            </a:prstGeom>
            <a:solidFill>
              <a:srgbClr val="E6E6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7" name="Freeform 83"/>
            <p:cNvSpPr>
              <a:spLocks noEditPoints="1"/>
            </p:cNvSpPr>
            <p:nvPr/>
          </p:nvSpPr>
          <p:spPr bwMode="auto">
            <a:xfrm>
              <a:off x="7808913" y="4000500"/>
              <a:ext cx="1084262" cy="1927225"/>
            </a:xfrm>
            <a:custGeom>
              <a:avLst/>
              <a:gdLst/>
              <a:ahLst/>
              <a:cxnLst>
                <a:cxn ang="0">
                  <a:pos x="683" y="1214"/>
                </a:cxn>
                <a:cxn ang="0">
                  <a:pos x="0" y="1214"/>
                </a:cxn>
                <a:cxn ang="0">
                  <a:pos x="0" y="0"/>
                </a:cxn>
                <a:cxn ang="0">
                  <a:pos x="683" y="0"/>
                </a:cxn>
                <a:cxn ang="0">
                  <a:pos x="683" y="1214"/>
                </a:cxn>
                <a:cxn ang="0">
                  <a:pos x="4" y="1211"/>
                </a:cxn>
                <a:cxn ang="0">
                  <a:pos x="680" y="1211"/>
                </a:cxn>
                <a:cxn ang="0">
                  <a:pos x="680" y="3"/>
                </a:cxn>
                <a:cxn ang="0">
                  <a:pos x="4" y="3"/>
                </a:cxn>
                <a:cxn ang="0">
                  <a:pos x="4" y="1211"/>
                </a:cxn>
              </a:cxnLst>
              <a:rect l="0" t="0" r="r" b="b"/>
              <a:pathLst>
                <a:path w="683" h="1214">
                  <a:moveTo>
                    <a:pt x="683" y="1214"/>
                  </a:moveTo>
                  <a:lnTo>
                    <a:pt x="0" y="1214"/>
                  </a:lnTo>
                  <a:lnTo>
                    <a:pt x="0" y="0"/>
                  </a:lnTo>
                  <a:lnTo>
                    <a:pt x="683" y="0"/>
                  </a:lnTo>
                  <a:lnTo>
                    <a:pt x="683" y="1214"/>
                  </a:lnTo>
                  <a:close/>
                  <a:moveTo>
                    <a:pt x="4" y="1211"/>
                  </a:moveTo>
                  <a:lnTo>
                    <a:pt x="680" y="1211"/>
                  </a:lnTo>
                  <a:lnTo>
                    <a:pt x="680" y="3"/>
                  </a:lnTo>
                  <a:lnTo>
                    <a:pt x="4" y="3"/>
                  </a:lnTo>
                  <a:lnTo>
                    <a:pt x="4" y="12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8" name="Oval 84"/>
            <p:cNvSpPr>
              <a:spLocks noChangeArrowheads="1"/>
            </p:cNvSpPr>
            <p:nvPr/>
          </p:nvSpPr>
          <p:spPr bwMode="auto">
            <a:xfrm>
              <a:off x="8564563" y="3825875"/>
              <a:ext cx="47625" cy="46038"/>
            </a:xfrm>
            <a:prstGeom prst="ellipse">
              <a:avLst/>
            </a:prstGeom>
            <a:solidFill>
              <a:srgbClr val="38446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noEditPoints="1"/>
            </p:cNvSpPr>
            <p:nvPr/>
          </p:nvSpPr>
          <p:spPr bwMode="auto">
            <a:xfrm>
              <a:off x="8561388" y="3824288"/>
              <a:ext cx="53975" cy="50800"/>
            </a:xfrm>
            <a:custGeom>
              <a:avLst/>
              <a:gdLst/>
              <a:ahLst/>
              <a:cxnLst>
                <a:cxn ang="0">
                  <a:pos x="21" y="40"/>
                </a:cxn>
                <a:cxn ang="0">
                  <a:pos x="0" y="20"/>
                </a:cxn>
                <a:cxn ang="0">
                  <a:pos x="21" y="0"/>
                </a:cxn>
                <a:cxn ang="0">
                  <a:pos x="41" y="20"/>
                </a:cxn>
                <a:cxn ang="0">
                  <a:pos x="21" y="40"/>
                </a:cxn>
                <a:cxn ang="0">
                  <a:pos x="21" y="4"/>
                </a:cxn>
                <a:cxn ang="0">
                  <a:pos x="4" y="20"/>
                </a:cxn>
                <a:cxn ang="0">
                  <a:pos x="21" y="36"/>
                </a:cxn>
                <a:cxn ang="0">
                  <a:pos x="37" y="20"/>
                </a:cxn>
                <a:cxn ang="0">
                  <a:pos x="21" y="4"/>
                </a:cxn>
              </a:cxnLst>
              <a:rect l="0" t="0" r="r" b="b"/>
              <a:pathLst>
                <a:path w="41" h="40">
                  <a:moveTo>
                    <a:pt x="21" y="40"/>
                  </a:moveTo>
                  <a:cubicBezTo>
                    <a:pt x="9" y="40"/>
                    <a:pt x="0" y="31"/>
                    <a:pt x="0" y="20"/>
                  </a:cubicBezTo>
                  <a:cubicBezTo>
                    <a:pt x="0" y="9"/>
                    <a:pt x="9" y="0"/>
                    <a:pt x="21" y="0"/>
                  </a:cubicBezTo>
                  <a:cubicBezTo>
                    <a:pt x="32" y="0"/>
                    <a:pt x="41" y="9"/>
                    <a:pt x="41" y="20"/>
                  </a:cubicBezTo>
                  <a:cubicBezTo>
                    <a:pt x="41" y="31"/>
                    <a:pt x="32" y="40"/>
                    <a:pt x="21" y="40"/>
                  </a:cubicBezTo>
                  <a:close/>
                  <a:moveTo>
                    <a:pt x="21" y="4"/>
                  </a:moveTo>
                  <a:cubicBezTo>
                    <a:pt x="12" y="4"/>
                    <a:pt x="4" y="11"/>
                    <a:pt x="4" y="20"/>
                  </a:cubicBezTo>
                  <a:cubicBezTo>
                    <a:pt x="4" y="29"/>
                    <a:pt x="12" y="36"/>
                    <a:pt x="21" y="36"/>
                  </a:cubicBezTo>
                  <a:cubicBezTo>
                    <a:pt x="29" y="36"/>
                    <a:pt x="37" y="29"/>
                    <a:pt x="37" y="20"/>
                  </a:cubicBezTo>
                  <a:cubicBezTo>
                    <a:pt x="37" y="11"/>
                    <a:pt x="29" y="4"/>
                    <a:pt x="21" y="4"/>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0" name="Oval 86"/>
            <p:cNvSpPr>
              <a:spLocks noChangeArrowheads="1"/>
            </p:cNvSpPr>
            <p:nvPr/>
          </p:nvSpPr>
          <p:spPr bwMode="auto">
            <a:xfrm>
              <a:off x="8510588" y="3833813"/>
              <a:ext cx="33337" cy="31750"/>
            </a:xfrm>
            <a:prstGeom prst="ellipse">
              <a:avLst/>
            </a:prstGeom>
            <a:solidFill>
              <a:srgbClr val="38446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1" name="Freeform 87"/>
            <p:cNvSpPr>
              <a:spLocks noEditPoints="1"/>
            </p:cNvSpPr>
            <p:nvPr/>
          </p:nvSpPr>
          <p:spPr bwMode="auto">
            <a:xfrm>
              <a:off x="8509000" y="3830638"/>
              <a:ext cx="38100" cy="38100"/>
            </a:xfrm>
            <a:custGeom>
              <a:avLst/>
              <a:gdLst/>
              <a:ahLst/>
              <a:cxnLst>
                <a:cxn ang="0">
                  <a:pos x="14" y="29"/>
                </a:cxn>
                <a:cxn ang="0">
                  <a:pos x="0" y="14"/>
                </a:cxn>
                <a:cxn ang="0">
                  <a:pos x="14" y="0"/>
                </a:cxn>
                <a:cxn ang="0">
                  <a:pos x="29" y="14"/>
                </a:cxn>
                <a:cxn ang="0">
                  <a:pos x="14" y="29"/>
                </a:cxn>
                <a:cxn ang="0">
                  <a:pos x="14" y="4"/>
                </a:cxn>
                <a:cxn ang="0">
                  <a:pos x="4" y="14"/>
                </a:cxn>
                <a:cxn ang="0">
                  <a:pos x="14" y="25"/>
                </a:cxn>
                <a:cxn ang="0">
                  <a:pos x="25" y="14"/>
                </a:cxn>
                <a:cxn ang="0">
                  <a:pos x="14" y="4"/>
                </a:cxn>
              </a:cxnLst>
              <a:rect l="0" t="0" r="r" b="b"/>
              <a:pathLst>
                <a:path w="29" h="29">
                  <a:moveTo>
                    <a:pt x="14" y="29"/>
                  </a:moveTo>
                  <a:cubicBezTo>
                    <a:pt x="6" y="29"/>
                    <a:pt x="0" y="22"/>
                    <a:pt x="0" y="14"/>
                  </a:cubicBezTo>
                  <a:cubicBezTo>
                    <a:pt x="0" y="6"/>
                    <a:pt x="6" y="0"/>
                    <a:pt x="14" y="0"/>
                  </a:cubicBezTo>
                  <a:cubicBezTo>
                    <a:pt x="23" y="0"/>
                    <a:pt x="29" y="6"/>
                    <a:pt x="29" y="14"/>
                  </a:cubicBezTo>
                  <a:cubicBezTo>
                    <a:pt x="29" y="22"/>
                    <a:pt x="23" y="29"/>
                    <a:pt x="14" y="29"/>
                  </a:cubicBezTo>
                  <a:close/>
                  <a:moveTo>
                    <a:pt x="14" y="4"/>
                  </a:moveTo>
                  <a:cubicBezTo>
                    <a:pt x="9" y="4"/>
                    <a:pt x="4" y="8"/>
                    <a:pt x="4" y="14"/>
                  </a:cubicBezTo>
                  <a:cubicBezTo>
                    <a:pt x="4" y="20"/>
                    <a:pt x="9" y="25"/>
                    <a:pt x="14" y="25"/>
                  </a:cubicBezTo>
                  <a:cubicBezTo>
                    <a:pt x="20" y="25"/>
                    <a:pt x="25" y="20"/>
                    <a:pt x="25" y="14"/>
                  </a:cubicBezTo>
                  <a:cubicBezTo>
                    <a:pt x="25" y="8"/>
                    <a:pt x="20" y="4"/>
                    <a:pt x="14" y="4"/>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2" name="Freeform 88"/>
            <p:cNvSpPr>
              <a:spLocks/>
            </p:cNvSpPr>
            <p:nvPr/>
          </p:nvSpPr>
          <p:spPr bwMode="auto">
            <a:xfrm>
              <a:off x="8208963" y="3857625"/>
              <a:ext cx="276225" cy="11113"/>
            </a:xfrm>
            <a:custGeom>
              <a:avLst/>
              <a:gdLst/>
              <a:ahLst/>
              <a:cxnLst>
                <a:cxn ang="0">
                  <a:pos x="206" y="8"/>
                </a:cxn>
                <a:cxn ang="0">
                  <a:pos x="4" y="8"/>
                </a:cxn>
                <a:cxn ang="0">
                  <a:pos x="0" y="4"/>
                </a:cxn>
                <a:cxn ang="0">
                  <a:pos x="4" y="0"/>
                </a:cxn>
                <a:cxn ang="0">
                  <a:pos x="206" y="0"/>
                </a:cxn>
                <a:cxn ang="0">
                  <a:pos x="210" y="4"/>
                </a:cxn>
                <a:cxn ang="0">
                  <a:pos x="206" y="8"/>
                </a:cxn>
              </a:cxnLst>
              <a:rect l="0" t="0" r="r" b="b"/>
              <a:pathLst>
                <a:path w="210" h="8">
                  <a:moveTo>
                    <a:pt x="206" y="8"/>
                  </a:moveTo>
                  <a:cubicBezTo>
                    <a:pt x="4" y="8"/>
                    <a:pt x="4" y="8"/>
                    <a:pt x="4" y="8"/>
                  </a:cubicBezTo>
                  <a:cubicBezTo>
                    <a:pt x="2" y="8"/>
                    <a:pt x="0" y="7"/>
                    <a:pt x="0" y="4"/>
                  </a:cubicBezTo>
                  <a:cubicBezTo>
                    <a:pt x="0" y="2"/>
                    <a:pt x="2" y="0"/>
                    <a:pt x="4" y="0"/>
                  </a:cubicBezTo>
                  <a:cubicBezTo>
                    <a:pt x="206" y="0"/>
                    <a:pt x="206" y="0"/>
                    <a:pt x="206" y="0"/>
                  </a:cubicBezTo>
                  <a:cubicBezTo>
                    <a:pt x="208" y="0"/>
                    <a:pt x="210" y="2"/>
                    <a:pt x="210" y="4"/>
                  </a:cubicBezTo>
                  <a:cubicBezTo>
                    <a:pt x="210" y="7"/>
                    <a:pt x="208" y="8"/>
                    <a:pt x="206"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noEditPoints="1"/>
            </p:cNvSpPr>
            <p:nvPr/>
          </p:nvSpPr>
          <p:spPr bwMode="auto">
            <a:xfrm>
              <a:off x="8202613" y="5975350"/>
              <a:ext cx="288925" cy="92075"/>
            </a:xfrm>
            <a:custGeom>
              <a:avLst/>
              <a:gdLst/>
              <a:ahLst/>
              <a:cxnLst>
                <a:cxn ang="0">
                  <a:pos x="191" y="71"/>
                </a:cxn>
                <a:cxn ang="0">
                  <a:pos x="27" y="71"/>
                </a:cxn>
                <a:cxn ang="0">
                  <a:pos x="0" y="44"/>
                </a:cxn>
                <a:cxn ang="0">
                  <a:pos x="0" y="27"/>
                </a:cxn>
                <a:cxn ang="0">
                  <a:pos x="27" y="0"/>
                </a:cxn>
                <a:cxn ang="0">
                  <a:pos x="191" y="0"/>
                </a:cxn>
                <a:cxn ang="0">
                  <a:pos x="219" y="27"/>
                </a:cxn>
                <a:cxn ang="0">
                  <a:pos x="219" y="44"/>
                </a:cxn>
                <a:cxn ang="0">
                  <a:pos x="191" y="71"/>
                </a:cxn>
                <a:cxn ang="0">
                  <a:pos x="27" y="8"/>
                </a:cxn>
                <a:cxn ang="0">
                  <a:pos x="8" y="27"/>
                </a:cxn>
                <a:cxn ang="0">
                  <a:pos x="8" y="44"/>
                </a:cxn>
                <a:cxn ang="0">
                  <a:pos x="27" y="63"/>
                </a:cxn>
                <a:cxn ang="0">
                  <a:pos x="191" y="63"/>
                </a:cxn>
                <a:cxn ang="0">
                  <a:pos x="211" y="44"/>
                </a:cxn>
                <a:cxn ang="0">
                  <a:pos x="211" y="27"/>
                </a:cxn>
                <a:cxn ang="0">
                  <a:pos x="191" y="8"/>
                </a:cxn>
                <a:cxn ang="0">
                  <a:pos x="27" y="8"/>
                </a:cxn>
              </a:cxnLst>
              <a:rect l="0" t="0" r="r" b="b"/>
              <a:pathLst>
                <a:path w="219" h="71">
                  <a:moveTo>
                    <a:pt x="191" y="71"/>
                  </a:moveTo>
                  <a:cubicBezTo>
                    <a:pt x="27" y="71"/>
                    <a:pt x="27" y="71"/>
                    <a:pt x="27" y="71"/>
                  </a:cubicBezTo>
                  <a:cubicBezTo>
                    <a:pt x="6" y="71"/>
                    <a:pt x="0" y="53"/>
                    <a:pt x="0" y="44"/>
                  </a:cubicBezTo>
                  <a:cubicBezTo>
                    <a:pt x="0" y="27"/>
                    <a:pt x="0" y="27"/>
                    <a:pt x="0" y="27"/>
                  </a:cubicBezTo>
                  <a:cubicBezTo>
                    <a:pt x="0" y="5"/>
                    <a:pt x="18" y="0"/>
                    <a:pt x="27" y="0"/>
                  </a:cubicBezTo>
                  <a:cubicBezTo>
                    <a:pt x="191" y="0"/>
                    <a:pt x="191" y="0"/>
                    <a:pt x="191" y="0"/>
                  </a:cubicBezTo>
                  <a:cubicBezTo>
                    <a:pt x="213" y="0"/>
                    <a:pt x="219" y="17"/>
                    <a:pt x="219" y="27"/>
                  </a:cubicBezTo>
                  <a:cubicBezTo>
                    <a:pt x="219" y="44"/>
                    <a:pt x="219" y="44"/>
                    <a:pt x="219" y="44"/>
                  </a:cubicBezTo>
                  <a:cubicBezTo>
                    <a:pt x="219" y="65"/>
                    <a:pt x="201" y="71"/>
                    <a:pt x="191" y="71"/>
                  </a:cubicBezTo>
                  <a:close/>
                  <a:moveTo>
                    <a:pt x="27" y="8"/>
                  </a:moveTo>
                  <a:cubicBezTo>
                    <a:pt x="25" y="8"/>
                    <a:pt x="8" y="8"/>
                    <a:pt x="8" y="27"/>
                  </a:cubicBezTo>
                  <a:cubicBezTo>
                    <a:pt x="8" y="44"/>
                    <a:pt x="8" y="44"/>
                    <a:pt x="8" y="44"/>
                  </a:cubicBezTo>
                  <a:cubicBezTo>
                    <a:pt x="8" y="46"/>
                    <a:pt x="9" y="63"/>
                    <a:pt x="27" y="63"/>
                  </a:cubicBezTo>
                  <a:cubicBezTo>
                    <a:pt x="191" y="63"/>
                    <a:pt x="191" y="63"/>
                    <a:pt x="191" y="63"/>
                  </a:cubicBezTo>
                  <a:cubicBezTo>
                    <a:pt x="193" y="63"/>
                    <a:pt x="211" y="62"/>
                    <a:pt x="211" y="44"/>
                  </a:cubicBezTo>
                  <a:cubicBezTo>
                    <a:pt x="211" y="27"/>
                    <a:pt x="211" y="27"/>
                    <a:pt x="211" y="27"/>
                  </a:cubicBezTo>
                  <a:cubicBezTo>
                    <a:pt x="211" y="25"/>
                    <a:pt x="210" y="8"/>
                    <a:pt x="191" y="8"/>
                  </a:cubicBezTo>
                  <a:lnTo>
                    <a:pt x="27"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p:nvSpPr>
          <p:spPr bwMode="auto">
            <a:xfrm>
              <a:off x="7888288" y="4111625"/>
              <a:ext cx="319087" cy="312738"/>
            </a:xfrm>
            <a:custGeom>
              <a:avLst/>
              <a:gdLst/>
              <a:ahLst/>
              <a:cxnLst>
                <a:cxn ang="0">
                  <a:pos x="193" y="242"/>
                </a:cxn>
                <a:cxn ang="0">
                  <a:pos x="49" y="242"/>
                </a:cxn>
                <a:cxn ang="0">
                  <a:pos x="0" y="193"/>
                </a:cxn>
                <a:cxn ang="0">
                  <a:pos x="0" y="49"/>
                </a:cxn>
                <a:cxn ang="0">
                  <a:pos x="49" y="0"/>
                </a:cxn>
                <a:cxn ang="0">
                  <a:pos x="193" y="0"/>
                </a:cxn>
                <a:cxn ang="0">
                  <a:pos x="242" y="49"/>
                </a:cxn>
                <a:cxn ang="0">
                  <a:pos x="242" y="193"/>
                </a:cxn>
                <a:cxn ang="0">
                  <a:pos x="193" y="242"/>
                </a:cxn>
              </a:cxnLst>
              <a:rect l="0" t="0" r="r" b="b"/>
              <a:pathLst>
                <a:path w="242" h="242">
                  <a:moveTo>
                    <a:pt x="193" y="242"/>
                  </a:moveTo>
                  <a:cubicBezTo>
                    <a:pt x="49" y="242"/>
                    <a:pt x="49" y="242"/>
                    <a:pt x="49" y="242"/>
                  </a:cubicBezTo>
                  <a:cubicBezTo>
                    <a:pt x="22" y="242"/>
                    <a:pt x="0" y="220"/>
                    <a:pt x="0" y="193"/>
                  </a:cubicBezTo>
                  <a:cubicBezTo>
                    <a:pt x="0" y="49"/>
                    <a:pt x="0" y="49"/>
                    <a:pt x="0" y="49"/>
                  </a:cubicBezTo>
                  <a:cubicBezTo>
                    <a:pt x="0" y="22"/>
                    <a:pt x="22" y="0"/>
                    <a:pt x="49" y="0"/>
                  </a:cubicBezTo>
                  <a:cubicBezTo>
                    <a:pt x="193" y="0"/>
                    <a:pt x="193" y="0"/>
                    <a:pt x="193" y="0"/>
                  </a:cubicBezTo>
                  <a:cubicBezTo>
                    <a:pt x="220" y="0"/>
                    <a:pt x="242" y="22"/>
                    <a:pt x="242" y="49"/>
                  </a:cubicBezTo>
                  <a:cubicBezTo>
                    <a:pt x="242" y="193"/>
                    <a:pt x="242" y="193"/>
                    <a:pt x="242" y="193"/>
                  </a:cubicBezTo>
                  <a:cubicBezTo>
                    <a:pt x="242" y="220"/>
                    <a:pt x="220" y="242"/>
                    <a:pt x="193" y="242"/>
                  </a:cubicBezTo>
                  <a:close/>
                </a:path>
              </a:pathLst>
            </a:custGeom>
            <a:solidFill>
              <a:srgbClr val="FF4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9" name="Freeform 95"/>
            <p:cNvSpPr>
              <a:spLocks/>
            </p:cNvSpPr>
            <p:nvPr/>
          </p:nvSpPr>
          <p:spPr bwMode="auto">
            <a:xfrm>
              <a:off x="7888288" y="4510088"/>
              <a:ext cx="933450" cy="317500"/>
            </a:xfrm>
            <a:custGeom>
              <a:avLst/>
              <a:gdLst/>
              <a:ahLst/>
              <a:cxnLst>
                <a:cxn ang="0">
                  <a:pos x="643" y="247"/>
                </a:cxn>
                <a:cxn ang="0">
                  <a:pos x="66" y="247"/>
                </a:cxn>
                <a:cxn ang="0">
                  <a:pos x="0" y="181"/>
                </a:cxn>
                <a:cxn ang="0">
                  <a:pos x="0" y="66"/>
                </a:cxn>
                <a:cxn ang="0">
                  <a:pos x="66" y="0"/>
                </a:cxn>
                <a:cxn ang="0">
                  <a:pos x="643" y="0"/>
                </a:cxn>
                <a:cxn ang="0">
                  <a:pos x="709" y="66"/>
                </a:cxn>
                <a:cxn ang="0">
                  <a:pos x="709" y="181"/>
                </a:cxn>
                <a:cxn ang="0">
                  <a:pos x="643" y="247"/>
                </a:cxn>
              </a:cxnLst>
              <a:rect l="0" t="0" r="r" b="b"/>
              <a:pathLst>
                <a:path w="709" h="247">
                  <a:moveTo>
                    <a:pt x="643" y="247"/>
                  </a:moveTo>
                  <a:cubicBezTo>
                    <a:pt x="66" y="247"/>
                    <a:pt x="66" y="247"/>
                    <a:pt x="66" y="247"/>
                  </a:cubicBezTo>
                  <a:cubicBezTo>
                    <a:pt x="30" y="247"/>
                    <a:pt x="0" y="217"/>
                    <a:pt x="0" y="181"/>
                  </a:cubicBezTo>
                  <a:cubicBezTo>
                    <a:pt x="0" y="66"/>
                    <a:pt x="0" y="66"/>
                    <a:pt x="0" y="66"/>
                  </a:cubicBezTo>
                  <a:cubicBezTo>
                    <a:pt x="0" y="29"/>
                    <a:pt x="30" y="0"/>
                    <a:pt x="66" y="0"/>
                  </a:cubicBezTo>
                  <a:cubicBezTo>
                    <a:pt x="643" y="0"/>
                    <a:pt x="643" y="0"/>
                    <a:pt x="643" y="0"/>
                  </a:cubicBezTo>
                  <a:cubicBezTo>
                    <a:pt x="679" y="0"/>
                    <a:pt x="709" y="29"/>
                    <a:pt x="709" y="66"/>
                  </a:cubicBezTo>
                  <a:cubicBezTo>
                    <a:pt x="709" y="181"/>
                    <a:pt x="709" y="181"/>
                    <a:pt x="709" y="181"/>
                  </a:cubicBezTo>
                  <a:cubicBezTo>
                    <a:pt x="709" y="217"/>
                    <a:pt x="679" y="247"/>
                    <a:pt x="643" y="247"/>
                  </a:cubicBezTo>
                  <a:close/>
                </a:path>
              </a:pathLst>
            </a:custGeom>
            <a:solidFill>
              <a:srgbClr val="3092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0" name="Freeform 96"/>
            <p:cNvSpPr>
              <a:spLocks/>
            </p:cNvSpPr>
            <p:nvPr/>
          </p:nvSpPr>
          <p:spPr bwMode="auto">
            <a:xfrm>
              <a:off x="7888288" y="4916488"/>
              <a:ext cx="933450" cy="914400"/>
            </a:xfrm>
            <a:custGeom>
              <a:avLst/>
              <a:gdLst/>
              <a:ahLst/>
              <a:cxnLst>
                <a:cxn ang="0">
                  <a:pos x="643" y="709"/>
                </a:cxn>
                <a:cxn ang="0">
                  <a:pos x="66" y="709"/>
                </a:cxn>
                <a:cxn ang="0">
                  <a:pos x="0" y="643"/>
                </a:cxn>
                <a:cxn ang="0">
                  <a:pos x="0" y="66"/>
                </a:cxn>
                <a:cxn ang="0">
                  <a:pos x="66" y="0"/>
                </a:cxn>
                <a:cxn ang="0">
                  <a:pos x="643" y="0"/>
                </a:cxn>
                <a:cxn ang="0">
                  <a:pos x="709" y="66"/>
                </a:cxn>
                <a:cxn ang="0">
                  <a:pos x="709" y="643"/>
                </a:cxn>
                <a:cxn ang="0">
                  <a:pos x="643" y="709"/>
                </a:cxn>
              </a:cxnLst>
              <a:rect l="0" t="0" r="r" b="b"/>
              <a:pathLst>
                <a:path w="709" h="709">
                  <a:moveTo>
                    <a:pt x="643" y="709"/>
                  </a:moveTo>
                  <a:cubicBezTo>
                    <a:pt x="66" y="709"/>
                    <a:pt x="66" y="709"/>
                    <a:pt x="66" y="709"/>
                  </a:cubicBezTo>
                  <a:cubicBezTo>
                    <a:pt x="30" y="709"/>
                    <a:pt x="0" y="679"/>
                    <a:pt x="0" y="643"/>
                  </a:cubicBezTo>
                  <a:cubicBezTo>
                    <a:pt x="0" y="66"/>
                    <a:pt x="0" y="66"/>
                    <a:pt x="0" y="66"/>
                  </a:cubicBezTo>
                  <a:cubicBezTo>
                    <a:pt x="0" y="30"/>
                    <a:pt x="30" y="0"/>
                    <a:pt x="66" y="0"/>
                  </a:cubicBezTo>
                  <a:cubicBezTo>
                    <a:pt x="643" y="0"/>
                    <a:pt x="643" y="0"/>
                    <a:pt x="643" y="0"/>
                  </a:cubicBezTo>
                  <a:cubicBezTo>
                    <a:pt x="679" y="0"/>
                    <a:pt x="709" y="30"/>
                    <a:pt x="709" y="66"/>
                  </a:cubicBezTo>
                  <a:cubicBezTo>
                    <a:pt x="709" y="643"/>
                    <a:pt x="709" y="643"/>
                    <a:pt x="709" y="643"/>
                  </a:cubicBezTo>
                  <a:cubicBezTo>
                    <a:pt x="709" y="679"/>
                    <a:pt x="679" y="709"/>
                    <a:pt x="643" y="709"/>
                  </a:cubicBezTo>
                  <a:close/>
                </a:path>
              </a:pathLst>
            </a:custGeom>
            <a:solidFill>
              <a:srgbClr val="B3B3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Rectangle 97"/>
            <p:cNvSpPr>
              <a:spLocks noChangeArrowheads="1"/>
            </p:cNvSpPr>
            <p:nvPr/>
          </p:nvSpPr>
          <p:spPr bwMode="auto">
            <a:xfrm>
              <a:off x="9856788" y="5475288"/>
              <a:ext cx="579437" cy="8255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2" name="Freeform 98"/>
            <p:cNvSpPr>
              <a:spLocks noEditPoints="1"/>
            </p:cNvSpPr>
            <p:nvPr/>
          </p:nvSpPr>
          <p:spPr bwMode="auto">
            <a:xfrm>
              <a:off x="9852025" y="5470525"/>
              <a:ext cx="588962" cy="835025"/>
            </a:xfrm>
            <a:custGeom>
              <a:avLst/>
              <a:gdLst/>
              <a:ahLst/>
              <a:cxnLst>
                <a:cxn ang="0">
                  <a:pos x="371" y="526"/>
                </a:cxn>
                <a:cxn ang="0">
                  <a:pos x="0" y="526"/>
                </a:cxn>
                <a:cxn ang="0">
                  <a:pos x="0" y="0"/>
                </a:cxn>
                <a:cxn ang="0">
                  <a:pos x="371" y="0"/>
                </a:cxn>
                <a:cxn ang="0">
                  <a:pos x="371" y="526"/>
                </a:cxn>
                <a:cxn ang="0">
                  <a:pos x="6" y="519"/>
                </a:cxn>
                <a:cxn ang="0">
                  <a:pos x="365" y="519"/>
                </a:cxn>
                <a:cxn ang="0">
                  <a:pos x="365" y="7"/>
                </a:cxn>
                <a:cxn ang="0">
                  <a:pos x="6" y="7"/>
                </a:cxn>
                <a:cxn ang="0">
                  <a:pos x="6" y="519"/>
                </a:cxn>
              </a:cxnLst>
              <a:rect l="0" t="0" r="r" b="b"/>
              <a:pathLst>
                <a:path w="371" h="526">
                  <a:moveTo>
                    <a:pt x="371" y="526"/>
                  </a:moveTo>
                  <a:lnTo>
                    <a:pt x="0" y="526"/>
                  </a:lnTo>
                  <a:lnTo>
                    <a:pt x="0" y="0"/>
                  </a:lnTo>
                  <a:lnTo>
                    <a:pt x="371" y="0"/>
                  </a:lnTo>
                  <a:lnTo>
                    <a:pt x="371" y="526"/>
                  </a:lnTo>
                  <a:close/>
                  <a:moveTo>
                    <a:pt x="6" y="519"/>
                  </a:moveTo>
                  <a:lnTo>
                    <a:pt x="365" y="519"/>
                  </a:lnTo>
                  <a:lnTo>
                    <a:pt x="365" y="7"/>
                  </a:lnTo>
                  <a:lnTo>
                    <a:pt x="6" y="7"/>
                  </a:lnTo>
                  <a:lnTo>
                    <a:pt x="6" y="5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3" name="Freeform 99"/>
            <p:cNvSpPr>
              <a:spLocks/>
            </p:cNvSpPr>
            <p:nvPr/>
          </p:nvSpPr>
          <p:spPr bwMode="auto">
            <a:xfrm>
              <a:off x="9790113" y="5322888"/>
              <a:ext cx="711200" cy="207963"/>
            </a:xfrm>
            <a:custGeom>
              <a:avLst/>
              <a:gdLst/>
              <a:ahLst/>
              <a:cxnLst>
                <a:cxn ang="0">
                  <a:pos x="495" y="162"/>
                </a:cxn>
                <a:cxn ang="0">
                  <a:pos x="47" y="162"/>
                </a:cxn>
                <a:cxn ang="0">
                  <a:pos x="0" y="116"/>
                </a:cxn>
                <a:cxn ang="0">
                  <a:pos x="0" y="46"/>
                </a:cxn>
                <a:cxn ang="0">
                  <a:pos x="47" y="0"/>
                </a:cxn>
                <a:cxn ang="0">
                  <a:pos x="495" y="0"/>
                </a:cxn>
                <a:cxn ang="0">
                  <a:pos x="541" y="46"/>
                </a:cxn>
                <a:cxn ang="0">
                  <a:pos x="541" y="116"/>
                </a:cxn>
                <a:cxn ang="0">
                  <a:pos x="495" y="162"/>
                </a:cxn>
              </a:cxnLst>
              <a:rect l="0" t="0" r="r" b="b"/>
              <a:pathLst>
                <a:path w="541" h="162">
                  <a:moveTo>
                    <a:pt x="495" y="162"/>
                  </a:moveTo>
                  <a:cubicBezTo>
                    <a:pt x="47" y="162"/>
                    <a:pt x="47" y="162"/>
                    <a:pt x="47" y="162"/>
                  </a:cubicBezTo>
                  <a:cubicBezTo>
                    <a:pt x="21" y="162"/>
                    <a:pt x="0" y="142"/>
                    <a:pt x="0" y="116"/>
                  </a:cubicBezTo>
                  <a:cubicBezTo>
                    <a:pt x="0" y="46"/>
                    <a:pt x="0" y="46"/>
                    <a:pt x="0" y="46"/>
                  </a:cubicBezTo>
                  <a:cubicBezTo>
                    <a:pt x="0" y="21"/>
                    <a:pt x="21" y="0"/>
                    <a:pt x="47" y="0"/>
                  </a:cubicBezTo>
                  <a:cubicBezTo>
                    <a:pt x="495" y="0"/>
                    <a:pt x="495" y="0"/>
                    <a:pt x="495" y="0"/>
                  </a:cubicBezTo>
                  <a:cubicBezTo>
                    <a:pt x="520" y="0"/>
                    <a:pt x="541" y="21"/>
                    <a:pt x="541" y="46"/>
                  </a:cubicBezTo>
                  <a:cubicBezTo>
                    <a:pt x="541" y="116"/>
                    <a:pt x="541" y="116"/>
                    <a:pt x="541" y="116"/>
                  </a:cubicBezTo>
                  <a:cubicBezTo>
                    <a:pt x="541" y="142"/>
                    <a:pt x="520" y="162"/>
                    <a:pt x="495" y="16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4" name="Freeform 100"/>
            <p:cNvSpPr>
              <a:spLocks noEditPoints="1"/>
            </p:cNvSpPr>
            <p:nvPr/>
          </p:nvSpPr>
          <p:spPr bwMode="auto">
            <a:xfrm>
              <a:off x="9785350" y="5319713"/>
              <a:ext cx="720725" cy="215900"/>
            </a:xfrm>
            <a:custGeom>
              <a:avLst/>
              <a:gdLst/>
              <a:ahLst/>
              <a:cxnLst>
                <a:cxn ang="0">
                  <a:pos x="498" y="168"/>
                </a:cxn>
                <a:cxn ang="0">
                  <a:pos x="50" y="168"/>
                </a:cxn>
                <a:cxn ang="0">
                  <a:pos x="0" y="119"/>
                </a:cxn>
                <a:cxn ang="0">
                  <a:pos x="0" y="49"/>
                </a:cxn>
                <a:cxn ang="0">
                  <a:pos x="50" y="0"/>
                </a:cxn>
                <a:cxn ang="0">
                  <a:pos x="498" y="0"/>
                </a:cxn>
                <a:cxn ang="0">
                  <a:pos x="547" y="49"/>
                </a:cxn>
                <a:cxn ang="0">
                  <a:pos x="547" y="119"/>
                </a:cxn>
                <a:cxn ang="0">
                  <a:pos x="498" y="168"/>
                </a:cxn>
                <a:cxn ang="0">
                  <a:pos x="50" y="6"/>
                </a:cxn>
                <a:cxn ang="0">
                  <a:pos x="6" y="49"/>
                </a:cxn>
                <a:cxn ang="0">
                  <a:pos x="6" y="119"/>
                </a:cxn>
                <a:cxn ang="0">
                  <a:pos x="50" y="162"/>
                </a:cxn>
                <a:cxn ang="0">
                  <a:pos x="498" y="162"/>
                </a:cxn>
                <a:cxn ang="0">
                  <a:pos x="541" y="119"/>
                </a:cxn>
                <a:cxn ang="0">
                  <a:pos x="541" y="49"/>
                </a:cxn>
                <a:cxn ang="0">
                  <a:pos x="498" y="6"/>
                </a:cxn>
                <a:cxn ang="0">
                  <a:pos x="50" y="6"/>
                </a:cxn>
              </a:cxnLst>
              <a:rect l="0" t="0" r="r" b="b"/>
              <a:pathLst>
                <a:path w="547" h="168">
                  <a:moveTo>
                    <a:pt x="498" y="168"/>
                  </a:moveTo>
                  <a:cubicBezTo>
                    <a:pt x="50" y="168"/>
                    <a:pt x="50" y="168"/>
                    <a:pt x="50" y="168"/>
                  </a:cubicBezTo>
                  <a:cubicBezTo>
                    <a:pt x="22" y="168"/>
                    <a:pt x="0" y="146"/>
                    <a:pt x="0" y="119"/>
                  </a:cubicBezTo>
                  <a:cubicBezTo>
                    <a:pt x="0" y="49"/>
                    <a:pt x="0" y="49"/>
                    <a:pt x="0" y="49"/>
                  </a:cubicBezTo>
                  <a:cubicBezTo>
                    <a:pt x="0" y="22"/>
                    <a:pt x="22" y="0"/>
                    <a:pt x="50" y="0"/>
                  </a:cubicBezTo>
                  <a:cubicBezTo>
                    <a:pt x="498" y="0"/>
                    <a:pt x="498" y="0"/>
                    <a:pt x="498" y="0"/>
                  </a:cubicBezTo>
                  <a:cubicBezTo>
                    <a:pt x="525" y="0"/>
                    <a:pt x="547" y="22"/>
                    <a:pt x="547" y="49"/>
                  </a:cubicBezTo>
                  <a:cubicBezTo>
                    <a:pt x="547" y="119"/>
                    <a:pt x="547" y="119"/>
                    <a:pt x="547" y="119"/>
                  </a:cubicBezTo>
                  <a:cubicBezTo>
                    <a:pt x="547" y="146"/>
                    <a:pt x="525" y="168"/>
                    <a:pt x="498" y="168"/>
                  </a:cubicBezTo>
                  <a:close/>
                  <a:moveTo>
                    <a:pt x="50" y="6"/>
                  </a:moveTo>
                  <a:cubicBezTo>
                    <a:pt x="25" y="6"/>
                    <a:pt x="6" y="25"/>
                    <a:pt x="6" y="49"/>
                  </a:cubicBezTo>
                  <a:cubicBezTo>
                    <a:pt x="6" y="119"/>
                    <a:pt x="6" y="119"/>
                    <a:pt x="6" y="119"/>
                  </a:cubicBezTo>
                  <a:cubicBezTo>
                    <a:pt x="6" y="143"/>
                    <a:pt x="25" y="162"/>
                    <a:pt x="50" y="162"/>
                  </a:cubicBezTo>
                  <a:cubicBezTo>
                    <a:pt x="498" y="162"/>
                    <a:pt x="498" y="162"/>
                    <a:pt x="498" y="162"/>
                  </a:cubicBezTo>
                  <a:cubicBezTo>
                    <a:pt x="522" y="162"/>
                    <a:pt x="541" y="143"/>
                    <a:pt x="541" y="119"/>
                  </a:cubicBezTo>
                  <a:cubicBezTo>
                    <a:pt x="541" y="49"/>
                    <a:pt x="541" y="49"/>
                    <a:pt x="541" y="49"/>
                  </a:cubicBezTo>
                  <a:cubicBezTo>
                    <a:pt x="541" y="25"/>
                    <a:pt x="522" y="6"/>
                    <a:pt x="498" y="6"/>
                  </a:cubicBezTo>
                  <a:lnTo>
                    <a:pt x="5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p:cNvSpPr>
            <p:nvPr/>
          </p:nvSpPr>
          <p:spPr bwMode="auto">
            <a:xfrm>
              <a:off x="9790113" y="4130675"/>
              <a:ext cx="711200" cy="209550"/>
            </a:xfrm>
            <a:custGeom>
              <a:avLst/>
              <a:gdLst/>
              <a:ahLst/>
              <a:cxnLst>
                <a:cxn ang="0">
                  <a:pos x="495" y="163"/>
                </a:cxn>
                <a:cxn ang="0">
                  <a:pos x="47" y="163"/>
                </a:cxn>
                <a:cxn ang="0">
                  <a:pos x="0" y="116"/>
                </a:cxn>
                <a:cxn ang="0">
                  <a:pos x="0" y="47"/>
                </a:cxn>
                <a:cxn ang="0">
                  <a:pos x="47" y="0"/>
                </a:cxn>
                <a:cxn ang="0">
                  <a:pos x="495" y="0"/>
                </a:cxn>
                <a:cxn ang="0">
                  <a:pos x="541" y="47"/>
                </a:cxn>
                <a:cxn ang="0">
                  <a:pos x="541" y="116"/>
                </a:cxn>
                <a:cxn ang="0">
                  <a:pos x="495" y="163"/>
                </a:cxn>
              </a:cxnLst>
              <a:rect l="0" t="0" r="r" b="b"/>
              <a:pathLst>
                <a:path w="541" h="163">
                  <a:moveTo>
                    <a:pt x="495" y="163"/>
                  </a:moveTo>
                  <a:cubicBezTo>
                    <a:pt x="47" y="163"/>
                    <a:pt x="47" y="163"/>
                    <a:pt x="47" y="163"/>
                  </a:cubicBezTo>
                  <a:cubicBezTo>
                    <a:pt x="21" y="163"/>
                    <a:pt x="0" y="142"/>
                    <a:pt x="0" y="116"/>
                  </a:cubicBezTo>
                  <a:cubicBezTo>
                    <a:pt x="0" y="47"/>
                    <a:pt x="0" y="47"/>
                    <a:pt x="0" y="47"/>
                  </a:cubicBezTo>
                  <a:cubicBezTo>
                    <a:pt x="0" y="21"/>
                    <a:pt x="21" y="0"/>
                    <a:pt x="47" y="0"/>
                  </a:cubicBezTo>
                  <a:cubicBezTo>
                    <a:pt x="495" y="0"/>
                    <a:pt x="495" y="0"/>
                    <a:pt x="495" y="0"/>
                  </a:cubicBezTo>
                  <a:cubicBezTo>
                    <a:pt x="520" y="0"/>
                    <a:pt x="541" y="21"/>
                    <a:pt x="541" y="47"/>
                  </a:cubicBezTo>
                  <a:cubicBezTo>
                    <a:pt x="541" y="116"/>
                    <a:pt x="541" y="116"/>
                    <a:pt x="541" y="116"/>
                  </a:cubicBezTo>
                  <a:cubicBezTo>
                    <a:pt x="541" y="142"/>
                    <a:pt x="520" y="163"/>
                    <a:pt x="495" y="1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6" name="Freeform 102"/>
            <p:cNvSpPr>
              <a:spLocks noEditPoints="1"/>
            </p:cNvSpPr>
            <p:nvPr/>
          </p:nvSpPr>
          <p:spPr bwMode="auto">
            <a:xfrm>
              <a:off x="9785350" y="4125913"/>
              <a:ext cx="720725" cy="217488"/>
            </a:xfrm>
            <a:custGeom>
              <a:avLst/>
              <a:gdLst/>
              <a:ahLst/>
              <a:cxnLst>
                <a:cxn ang="0">
                  <a:pos x="498" y="169"/>
                </a:cxn>
                <a:cxn ang="0">
                  <a:pos x="50" y="169"/>
                </a:cxn>
                <a:cxn ang="0">
                  <a:pos x="0" y="119"/>
                </a:cxn>
                <a:cxn ang="0">
                  <a:pos x="0" y="50"/>
                </a:cxn>
                <a:cxn ang="0">
                  <a:pos x="50" y="0"/>
                </a:cxn>
                <a:cxn ang="0">
                  <a:pos x="498" y="0"/>
                </a:cxn>
                <a:cxn ang="0">
                  <a:pos x="547" y="50"/>
                </a:cxn>
                <a:cxn ang="0">
                  <a:pos x="547" y="119"/>
                </a:cxn>
                <a:cxn ang="0">
                  <a:pos x="498" y="169"/>
                </a:cxn>
                <a:cxn ang="0">
                  <a:pos x="50" y="6"/>
                </a:cxn>
                <a:cxn ang="0">
                  <a:pos x="6" y="50"/>
                </a:cxn>
                <a:cxn ang="0">
                  <a:pos x="6" y="119"/>
                </a:cxn>
                <a:cxn ang="0">
                  <a:pos x="50" y="163"/>
                </a:cxn>
                <a:cxn ang="0">
                  <a:pos x="498" y="163"/>
                </a:cxn>
                <a:cxn ang="0">
                  <a:pos x="541" y="119"/>
                </a:cxn>
                <a:cxn ang="0">
                  <a:pos x="541" y="50"/>
                </a:cxn>
                <a:cxn ang="0">
                  <a:pos x="498" y="6"/>
                </a:cxn>
                <a:cxn ang="0">
                  <a:pos x="50" y="6"/>
                </a:cxn>
              </a:cxnLst>
              <a:rect l="0" t="0" r="r" b="b"/>
              <a:pathLst>
                <a:path w="547" h="169">
                  <a:moveTo>
                    <a:pt x="498" y="169"/>
                  </a:moveTo>
                  <a:cubicBezTo>
                    <a:pt x="50" y="169"/>
                    <a:pt x="50" y="169"/>
                    <a:pt x="50" y="169"/>
                  </a:cubicBezTo>
                  <a:cubicBezTo>
                    <a:pt x="22" y="169"/>
                    <a:pt x="0" y="147"/>
                    <a:pt x="0" y="119"/>
                  </a:cubicBezTo>
                  <a:cubicBezTo>
                    <a:pt x="0" y="50"/>
                    <a:pt x="0" y="50"/>
                    <a:pt x="0" y="50"/>
                  </a:cubicBezTo>
                  <a:cubicBezTo>
                    <a:pt x="0" y="23"/>
                    <a:pt x="22" y="0"/>
                    <a:pt x="50" y="0"/>
                  </a:cubicBezTo>
                  <a:cubicBezTo>
                    <a:pt x="498" y="0"/>
                    <a:pt x="498" y="0"/>
                    <a:pt x="498" y="0"/>
                  </a:cubicBezTo>
                  <a:cubicBezTo>
                    <a:pt x="525" y="0"/>
                    <a:pt x="547" y="23"/>
                    <a:pt x="547" y="50"/>
                  </a:cubicBezTo>
                  <a:cubicBezTo>
                    <a:pt x="547" y="119"/>
                    <a:pt x="547" y="119"/>
                    <a:pt x="547" y="119"/>
                  </a:cubicBezTo>
                  <a:cubicBezTo>
                    <a:pt x="547" y="147"/>
                    <a:pt x="525" y="169"/>
                    <a:pt x="498" y="169"/>
                  </a:cubicBezTo>
                  <a:close/>
                  <a:moveTo>
                    <a:pt x="50" y="6"/>
                  </a:moveTo>
                  <a:cubicBezTo>
                    <a:pt x="25" y="6"/>
                    <a:pt x="6" y="26"/>
                    <a:pt x="6" y="50"/>
                  </a:cubicBezTo>
                  <a:cubicBezTo>
                    <a:pt x="6" y="119"/>
                    <a:pt x="6" y="119"/>
                    <a:pt x="6" y="119"/>
                  </a:cubicBezTo>
                  <a:cubicBezTo>
                    <a:pt x="6" y="143"/>
                    <a:pt x="25" y="163"/>
                    <a:pt x="50" y="163"/>
                  </a:cubicBezTo>
                  <a:cubicBezTo>
                    <a:pt x="498" y="163"/>
                    <a:pt x="498" y="163"/>
                    <a:pt x="498" y="163"/>
                  </a:cubicBezTo>
                  <a:cubicBezTo>
                    <a:pt x="522" y="163"/>
                    <a:pt x="541" y="143"/>
                    <a:pt x="541" y="119"/>
                  </a:cubicBezTo>
                  <a:cubicBezTo>
                    <a:pt x="541" y="50"/>
                    <a:pt x="541" y="50"/>
                    <a:pt x="541" y="50"/>
                  </a:cubicBezTo>
                  <a:cubicBezTo>
                    <a:pt x="541" y="26"/>
                    <a:pt x="522" y="6"/>
                    <a:pt x="498" y="6"/>
                  </a:cubicBezTo>
                  <a:lnTo>
                    <a:pt x="5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7" name="Freeform 103"/>
            <p:cNvSpPr>
              <a:spLocks/>
            </p:cNvSpPr>
            <p:nvPr/>
          </p:nvSpPr>
          <p:spPr bwMode="auto">
            <a:xfrm>
              <a:off x="10601325" y="4678363"/>
              <a:ext cx="130175" cy="361950"/>
            </a:xfrm>
            <a:custGeom>
              <a:avLst/>
              <a:gdLst/>
              <a:ahLst/>
              <a:cxnLst>
                <a:cxn ang="0">
                  <a:pos x="55" y="281"/>
                </a:cxn>
                <a:cxn ang="0">
                  <a:pos x="0" y="281"/>
                </a:cxn>
                <a:cxn ang="0">
                  <a:pos x="0" y="0"/>
                </a:cxn>
                <a:cxn ang="0">
                  <a:pos x="55" y="0"/>
                </a:cxn>
                <a:cxn ang="0">
                  <a:pos x="98" y="43"/>
                </a:cxn>
                <a:cxn ang="0">
                  <a:pos x="98" y="238"/>
                </a:cxn>
                <a:cxn ang="0">
                  <a:pos x="55" y="281"/>
                </a:cxn>
              </a:cxnLst>
              <a:rect l="0" t="0" r="r" b="b"/>
              <a:pathLst>
                <a:path w="98" h="281">
                  <a:moveTo>
                    <a:pt x="55" y="281"/>
                  </a:moveTo>
                  <a:cubicBezTo>
                    <a:pt x="0" y="281"/>
                    <a:pt x="0" y="281"/>
                    <a:pt x="0" y="281"/>
                  </a:cubicBezTo>
                  <a:cubicBezTo>
                    <a:pt x="0" y="0"/>
                    <a:pt x="0" y="0"/>
                    <a:pt x="0" y="0"/>
                  </a:cubicBezTo>
                  <a:cubicBezTo>
                    <a:pt x="55" y="0"/>
                    <a:pt x="55" y="0"/>
                    <a:pt x="55" y="0"/>
                  </a:cubicBezTo>
                  <a:cubicBezTo>
                    <a:pt x="78" y="0"/>
                    <a:pt x="98" y="20"/>
                    <a:pt x="98" y="43"/>
                  </a:cubicBezTo>
                  <a:cubicBezTo>
                    <a:pt x="98" y="238"/>
                    <a:pt x="98" y="238"/>
                    <a:pt x="98" y="238"/>
                  </a:cubicBezTo>
                  <a:cubicBezTo>
                    <a:pt x="98" y="262"/>
                    <a:pt x="78" y="281"/>
                    <a:pt x="55" y="28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8" name="Freeform 104"/>
            <p:cNvSpPr>
              <a:spLocks noEditPoints="1"/>
            </p:cNvSpPr>
            <p:nvPr/>
          </p:nvSpPr>
          <p:spPr bwMode="auto">
            <a:xfrm>
              <a:off x="10598150" y="4675188"/>
              <a:ext cx="136525" cy="369888"/>
            </a:xfrm>
            <a:custGeom>
              <a:avLst/>
              <a:gdLst/>
              <a:ahLst/>
              <a:cxnLst>
                <a:cxn ang="0">
                  <a:pos x="58" y="287"/>
                </a:cxn>
                <a:cxn ang="0">
                  <a:pos x="3" y="287"/>
                </a:cxn>
                <a:cxn ang="0">
                  <a:pos x="0" y="284"/>
                </a:cxn>
                <a:cxn ang="0">
                  <a:pos x="0" y="3"/>
                </a:cxn>
                <a:cxn ang="0">
                  <a:pos x="3" y="0"/>
                </a:cxn>
                <a:cxn ang="0">
                  <a:pos x="58" y="0"/>
                </a:cxn>
                <a:cxn ang="0">
                  <a:pos x="104" y="46"/>
                </a:cxn>
                <a:cxn ang="0">
                  <a:pos x="104" y="241"/>
                </a:cxn>
                <a:cxn ang="0">
                  <a:pos x="58" y="287"/>
                </a:cxn>
                <a:cxn ang="0">
                  <a:pos x="6" y="281"/>
                </a:cxn>
                <a:cxn ang="0">
                  <a:pos x="58" y="281"/>
                </a:cxn>
                <a:cxn ang="0">
                  <a:pos x="98" y="241"/>
                </a:cxn>
                <a:cxn ang="0">
                  <a:pos x="98" y="46"/>
                </a:cxn>
                <a:cxn ang="0">
                  <a:pos x="58" y="6"/>
                </a:cxn>
                <a:cxn ang="0">
                  <a:pos x="6" y="6"/>
                </a:cxn>
                <a:cxn ang="0">
                  <a:pos x="6" y="281"/>
                </a:cxn>
              </a:cxnLst>
              <a:rect l="0" t="0" r="r" b="b"/>
              <a:pathLst>
                <a:path w="104" h="287">
                  <a:moveTo>
                    <a:pt x="58" y="287"/>
                  </a:moveTo>
                  <a:cubicBezTo>
                    <a:pt x="3" y="287"/>
                    <a:pt x="3" y="287"/>
                    <a:pt x="3" y="287"/>
                  </a:cubicBezTo>
                  <a:cubicBezTo>
                    <a:pt x="1" y="287"/>
                    <a:pt x="0" y="286"/>
                    <a:pt x="0" y="284"/>
                  </a:cubicBezTo>
                  <a:cubicBezTo>
                    <a:pt x="0" y="3"/>
                    <a:pt x="0" y="3"/>
                    <a:pt x="0" y="3"/>
                  </a:cubicBezTo>
                  <a:cubicBezTo>
                    <a:pt x="0" y="2"/>
                    <a:pt x="1" y="0"/>
                    <a:pt x="3" y="0"/>
                  </a:cubicBezTo>
                  <a:cubicBezTo>
                    <a:pt x="58" y="0"/>
                    <a:pt x="58" y="0"/>
                    <a:pt x="58" y="0"/>
                  </a:cubicBezTo>
                  <a:cubicBezTo>
                    <a:pt x="83" y="0"/>
                    <a:pt x="104" y="21"/>
                    <a:pt x="104" y="46"/>
                  </a:cubicBezTo>
                  <a:cubicBezTo>
                    <a:pt x="104" y="241"/>
                    <a:pt x="104" y="241"/>
                    <a:pt x="104" y="241"/>
                  </a:cubicBezTo>
                  <a:cubicBezTo>
                    <a:pt x="104" y="267"/>
                    <a:pt x="83" y="287"/>
                    <a:pt x="58" y="287"/>
                  </a:cubicBezTo>
                  <a:close/>
                  <a:moveTo>
                    <a:pt x="6" y="281"/>
                  </a:moveTo>
                  <a:cubicBezTo>
                    <a:pt x="58" y="281"/>
                    <a:pt x="58" y="281"/>
                    <a:pt x="58" y="281"/>
                  </a:cubicBezTo>
                  <a:cubicBezTo>
                    <a:pt x="80" y="281"/>
                    <a:pt x="98" y="263"/>
                    <a:pt x="98" y="241"/>
                  </a:cubicBezTo>
                  <a:cubicBezTo>
                    <a:pt x="98" y="46"/>
                    <a:pt x="98" y="46"/>
                    <a:pt x="98" y="46"/>
                  </a:cubicBezTo>
                  <a:cubicBezTo>
                    <a:pt x="98" y="24"/>
                    <a:pt x="80" y="6"/>
                    <a:pt x="58" y="6"/>
                  </a:cubicBezTo>
                  <a:cubicBezTo>
                    <a:pt x="6" y="6"/>
                    <a:pt x="6" y="6"/>
                    <a:pt x="6" y="6"/>
                  </a:cubicBezTo>
                  <a:lnTo>
                    <a:pt x="6" y="28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9" name="Freeform 105"/>
            <p:cNvSpPr>
              <a:spLocks/>
            </p:cNvSpPr>
            <p:nvPr/>
          </p:nvSpPr>
          <p:spPr bwMode="auto">
            <a:xfrm>
              <a:off x="10612438" y="4479925"/>
              <a:ext cx="128587" cy="176213"/>
            </a:xfrm>
            <a:custGeom>
              <a:avLst/>
              <a:gdLst/>
              <a:ahLst/>
              <a:cxnLst>
                <a:cxn ang="0">
                  <a:pos x="55" y="138"/>
                </a:cxn>
                <a:cxn ang="0">
                  <a:pos x="0" y="138"/>
                </a:cxn>
                <a:cxn ang="0">
                  <a:pos x="0" y="0"/>
                </a:cxn>
                <a:cxn ang="0">
                  <a:pos x="55" y="0"/>
                </a:cxn>
                <a:cxn ang="0">
                  <a:pos x="98" y="43"/>
                </a:cxn>
                <a:cxn ang="0">
                  <a:pos x="98" y="95"/>
                </a:cxn>
                <a:cxn ang="0">
                  <a:pos x="55" y="138"/>
                </a:cxn>
              </a:cxnLst>
              <a:rect l="0" t="0" r="r" b="b"/>
              <a:pathLst>
                <a:path w="98" h="138">
                  <a:moveTo>
                    <a:pt x="55" y="138"/>
                  </a:moveTo>
                  <a:cubicBezTo>
                    <a:pt x="0" y="138"/>
                    <a:pt x="0" y="138"/>
                    <a:pt x="0" y="138"/>
                  </a:cubicBezTo>
                  <a:cubicBezTo>
                    <a:pt x="0" y="0"/>
                    <a:pt x="0" y="0"/>
                    <a:pt x="0" y="0"/>
                  </a:cubicBezTo>
                  <a:cubicBezTo>
                    <a:pt x="55" y="0"/>
                    <a:pt x="55" y="0"/>
                    <a:pt x="55" y="0"/>
                  </a:cubicBezTo>
                  <a:cubicBezTo>
                    <a:pt x="78" y="0"/>
                    <a:pt x="98" y="19"/>
                    <a:pt x="98" y="43"/>
                  </a:cubicBezTo>
                  <a:cubicBezTo>
                    <a:pt x="98" y="95"/>
                    <a:pt x="98" y="95"/>
                    <a:pt x="98" y="95"/>
                  </a:cubicBezTo>
                  <a:cubicBezTo>
                    <a:pt x="98" y="118"/>
                    <a:pt x="78" y="138"/>
                    <a:pt x="55" y="13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0" name="Freeform 106"/>
            <p:cNvSpPr>
              <a:spLocks noEditPoints="1"/>
            </p:cNvSpPr>
            <p:nvPr/>
          </p:nvSpPr>
          <p:spPr bwMode="auto">
            <a:xfrm>
              <a:off x="10609263" y="4475163"/>
              <a:ext cx="136525" cy="185738"/>
            </a:xfrm>
            <a:custGeom>
              <a:avLst/>
              <a:gdLst/>
              <a:ahLst/>
              <a:cxnLst>
                <a:cxn ang="0">
                  <a:pos x="58" y="144"/>
                </a:cxn>
                <a:cxn ang="0">
                  <a:pos x="3" y="144"/>
                </a:cxn>
                <a:cxn ang="0">
                  <a:pos x="0" y="141"/>
                </a:cxn>
                <a:cxn ang="0">
                  <a:pos x="0" y="3"/>
                </a:cxn>
                <a:cxn ang="0">
                  <a:pos x="3" y="0"/>
                </a:cxn>
                <a:cxn ang="0">
                  <a:pos x="58" y="0"/>
                </a:cxn>
                <a:cxn ang="0">
                  <a:pos x="104" y="46"/>
                </a:cxn>
                <a:cxn ang="0">
                  <a:pos x="104" y="98"/>
                </a:cxn>
                <a:cxn ang="0">
                  <a:pos x="58" y="144"/>
                </a:cxn>
                <a:cxn ang="0">
                  <a:pos x="6" y="138"/>
                </a:cxn>
                <a:cxn ang="0">
                  <a:pos x="58" y="138"/>
                </a:cxn>
                <a:cxn ang="0">
                  <a:pos x="98" y="98"/>
                </a:cxn>
                <a:cxn ang="0">
                  <a:pos x="98" y="46"/>
                </a:cxn>
                <a:cxn ang="0">
                  <a:pos x="58" y="6"/>
                </a:cxn>
                <a:cxn ang="0">
                  <a:pos x="6" y="6"/>
                </a:cxn>
                <a:cxn ang="0">
                  <a:pos x="6" y="138"/>
                </a:cxn>
              </a:cxnLst>
              <a:rect l="0" t="0" r="r" b="b"/>
              <a:pathLst>
                <a:path w="104" h="144">
                  <a:moveTo>
                    <a:pt x="58" y="144"/>
                  </a:moveTo>
                  <a:cubicBezTo>
                    <a:pt x="3" y="144"/>
                    <a:pt x="3" y="144"/>
                    <a:pt x="3" y="144"/>
                  </a:cubicBezTo>
                  <a:cubicBezTo>
                    <a:pt x="1" y="144"/>
                    <a:pt x="0" y="142"/>
                    <a:pt x="0" y="141"/>
                  </a:cubicBezTo>
                  <a:cubicBezTo>
                    <a:pt x="0" y="3"/>
                    <a:pt x="0" y="3"/>
                    <a:pt x="0" y="3"/>
                  </a:cubicBezTo>
                  <a:cubicBezTo>
                    <a:pt x="0" y="1"/>
                    <a:pt x="1" y="0"/>
                    <a:pt x="3" y="0"/>
                  </a:cubicBezTo>
                  <a:cubicBezTo>
                    <a:pt x="58" y="0"/>
                    <a:pt x="58" y="0"/>
                    <a:pt x="58" y="0"/>
                  </a:cubicBezTo>
                  <a:cubicBezTo>
                    <a:pt x="83" y="0"/>
                    <a:pt x="104" y="20"/>
                    <a:pt x="104" y="46"/>
                  </a:cubicBezTo>
                  <a:cubicBezTo>
                    <a:pt x="104" y="98"/>
                    <a:pt x="104" y="98"/>
                    <a:pt x="104" y="98"/>
                  </a:cubicBezTo>
                  <a:cubicBezTo>
                    <a:pt x="104" y="123"/>
                    <a:pt x="83" y="144"/>
                    <a:pt x="58" y="144"/>
                  </a:cubicBezTo>
                  <a:close/>
                  <a:moveTo>
                    <a:pt x="6" y="138"/>
                  </a:moveTo>
                  <a:cubicBezTo>
                    <a:pt x="58" y="138"/>
                    <a:pt x="58" y="138"/>
                    <a:pt x="58" y="138"/>
                  </a:cubicBezTo>
                  <a:cubicBezTo>
                    <a:pt x="80" y="138"/>
                    <a:pt x="98" y="120"/>
                    <a:pt x="98" y="98"/>
                  </a:cubicBezTo>
                  <a:cubicBezTo>
                    <a:pt x="98" y="46"/>
                    <a:pt x="98" y="46"/>
                    <a:pt x="98" y="46"/>
                  </a:cubicBezTo>
                  <a:cubicBezTo>
                    <a:pt x="98" y="24"/>
                    <a:pt x="80" y="6"/>
                    <a:pt x="58" y="6"/>
                  </a:cubicBezTo>
                  <a:cubicBezTo>
                    <a:pt x="6" y="6"/>
                    <a:pt x="6" y="6"/>
                    <a:pt x="6" y="6"/>
                  </a:cubicBezTo>
                  <a:lnTo>
                    <a:pt x="6" y="13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1" name="Freeform 107"/>
            <p:cNvSpPr>
              <a:spLocks/>
            </p:cNvSpPr>
            <p:nvPr/>
          </p:nvSpPr>
          <p:spPr bwMode="auto">
            <a:xfrm>
              <a:off x="9636125" y="4197350"/>
              <a:ext cx="1022350" cy="1277938"/>
            </a:xfrm>
            <a:custGeom>
              <a:avLst/>
              <a:gdLst/>
              <a:ahLst/>
              <a:cxnLst>
                <a:cxn ang="0">
                  <a:pos x="680" y="993"/>
                </a:cxn>
                <a:cxn ang="0">
                  <a:pos x="96" y="993"/>
                </a:cxn>
                <a:cxn ang="0">
                  <a:pos x="0" y="897"/>
                </a:cxn>
                <a:cxn ang="0">
                  <a:pos x="0" y="95"/>
                </a:cxn>
                <a:cxn ang="0">
                  <a:pos x="96" y="0"/>
                </a:cxn>
                <a:cxn ang="0">
                  <a:pos x="680" y="0"/>
                </a:cxn>
                <a:cxn ang="0">
                  <a:pos x="776" y="95"/>
                </a:cxn>
                <a:cxn ang="0">
                  <a:pos x="776" y="897"/>
                </a:cxn>
                <a:cxn ang="0">
                  <a:pos x="680" y="993"/>
                </a:cxn>
              </a:cxnLst>
              <a:rect l="0" t="0" r="r" b="b"/>
              <a:pathLst>
                <a:path w="776" h="993">
                  <a:moveTo>
                    <a:pt x="680" y="993"/>
                  </a:moveTo>
                  <a:cubicBezTo>
                    <a:pt x="96" y="993"/>
                    <a:pt x="96" y="993"/>
                    <a:pt x="96" y="993"/>
                  </a:cubicBezTo>
                  <a:cubicBezTo>
                    <a:pt x="43" y="993"/>
                    <a:pt x="0" y="950"/>
                    <a:pt x="0" y="897"/>
                  </a:cubicBezTo>
                  <a:cubicBezTo>
                    <a:pt x="0" y="95"/>
                    <a:pt x="0" y="95"/>
                    <a:pt x="0" y="95"/>
                  </a:cubicBezTo>
                  <a:cubicBezTo>
                    <a:pt x="0" y="42"/>
                    <a:pt x="43" y="0"/>
                    <a:pt x="96" y="0"/>
                  </a:cubicBezTo>
                  <a:cubicBezTo>
                    <a:pt x="680" y="0"/>
                    <a:pt x="680" y="0"/>
                    <a:pt x="680" y="0"/>
                  </a:cubicBezTo>
                  <a:cubicBezTo>
                    <a:pt x="733" y="0"/>
                    <a:pt x="776" y="42"/>
                    <a:pt x="776" y="95"/>
                  </a:cubicBezTo>
                  <a:cubicBezTo>
                    <a:pt x="776" y="897"/>
                    <a:pt x="776" y="897"/>
                    <a:pt x="776" y="897"/>
                  </a:cubicBezTo>
                  <a:cubicBezTo>
                    <a:pt x="776" y="950"/>
                    <a:pt x="733" y="993"/>
                    <a:pt x="680" y="99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2" name="Freeform 108"/>
            <p:cNvSpPr>
              <a:spLocks noEditPoints="1"/>
            </p:cNvSpPr>
            <p:nvPr/>
          </p:nvSpPr>
          <p:spPr bwMode="auto">
            <a:xfrm>
              <a:off x="9632950" y="4192588"/>
              <a:ext cx="1030287" cy="1287463"/>
            </a:xfrm>
            <a:custGeom>
              <a:avLst/>
              <a:gdLst/>
              <a:ahLst/>
              <a:cxnLst>
                <a:cxn ang="0">
                  <a:pos x="683" y="999"/>
                </a:cxn>
                <a:cxn ang="0">
                  <a:pos x="99" y="999"/>
                </a:cxn>
                <a:cxn ang="0">
                  <a:pos x="0" y="900"/>
                </a:cxn>
                <a:cxn ang="0">
                  <a:pos x="0" y="98"/>
                </a:cxn>
                <a:cxn ang="0">
                  <a:pos x="99" y="0"/>
                </a:cxn>
                <a:cxn ang="0">
                  <a:pos x="683" y="0"/>
                </a:cxn>
                <a:cxn ang="0">
                  <a:pos x="782" y="98"/>
                </a:cxn>
                <a:cxn ang="0">
                  <a:pos x="782" y="900"/>
                </a:cxn>
                <a:cxn ang="0">
                  <a:pos x="683" y="999"/>
                </a:cxn>
                <a:cxn ang="0">
                  <a:pos x="99" y="6"/>
                </a:cxn>
                <a:cxn ang="0">
                  <a:pos x="6" y="98"/>
                </a:cxn>
                <a:cxn ang="0">
                  <a:pos x="6" y="900"/>
                </a:cxn>
                <a:cxn ang="0">
                  <a:pos x="99" y="993"/>
                </a:cxn>
                <a:cxn ang="0">
                  <a:pos x="683" y="993"/>
                </a:cxn>
                <a:cxn ang="0">
                  <a:pos x="776" y="900"/>
                </a:cxn>
                <a:cxn ang="0">
                  <a:pos x="776" y="98"/>
                </a:cxn>
                <a:cxn ang="0">
                  <a:pos x="683" y="6"/>
                </a:cxn>
                <a:cxn ang="0">
                  <a:pos x="99" y="6"/>
                </a:cxn>
              </a:cxnLst>
              <a:rect l="0" t="0" r="r" b="b"/>
              <a:pathLst>
                <a:path w="782" h="999">
                  <a:moveTo>
                    <a:pt x="683" y="999"/>
                  </a:moveTo>
                  <a:cubicBezTo>
                    <a:pt x="99" y="999"/>
                    <a:pt x="99" y="999"/>
                    <a:pt x="99" y="999"/>
                  </a:cubicBezTo>
                  <a:cubicBezTo>
                    <a:pt x="44" y="999"/>
                    <a:pt x="0" y="955"/>
                    <a:pt x="0" y="900"/>
                  </a:cubicBezTo>
                  <a:cubicBezTo>
                    <a:pt x="0" y="98"/>
                    <a:pt x="0" y="98"/>
                    <a:pt x="0" y="98"/>
                  </a:cubicBezTo>
                  <a:cubicBezTo>
                    <a:pt x="0" y="44"/>
                    <a:pt x="44" y="0"/>
                    <a:pt x="99" y="0"/>
                  </a:cubicBezTo>
                  <a:cubicBezTo>
                    <a:pt x="683" y="0"/>
                    <a:pt x="683" y="0"/>
                    <a:pt x="683" y="0"/>
                  </a:cubicBezTo>
                  <a:cubicBezTo>
                    <a:pt x="738" y="0"/>
                    <a:pt x="782" y="44"/>
                    <a:pt x="782" y="98"/>
                  </a:cubicBezTo>
                  <a:cubicBezTo>
                    <a:pt x="782" y="900"/>
                    <a:pt x="782" y="900"/>
                    <a:pt x="782" y="900"/>
                  </a:cubicBezTo>
                  <a:cubicBezTo>
                    <a:pt x="782" y="955"/>
                    <a:pt x="738" y="999"/>
                    <a:pt x="683" y="999"/>
                  </a:cubicBezTo>
                  <a:close/>
                  <a:moveTo>
                    <a:pt x="99" y="6"/>
                  </a:moveTo>
                  <a:cubicBezTo>
                    <a:pt x="48" y="6"/>
                    <a:pt x="6" y="47"/>
                    <a:pt x="6" y="98"/>
                  </a:cubicBezTo>
                  <a:cubicBezTo>
                    <a:pt x="6" y="900"/>
                    <a:pt x="6" y="900"/>
                    <a:pt x="6" y="900"/>
                  </a:cubicBezTo>
                  <a:cubicBezTo>
                    <a:pt x="6" y="952"/>
                    <a:pt x="48" y="993"/>
                    <a:pt x="99" y="993"/>
                  </a:cubicBezTo>
                  <a:cubicBezTo>
                    <a:pt x="683" y="993"/>
                    <a:pt x="683" y="993"/>
                    <a:pt x="683" y="993"/>
                  </a:cubicBezTo>
                  <a:cubicBezTo>
                    <a:pt x="734" y="993"/>
                    <a:pt x="776" y="952"/>
                    <a:pt x="776" y="900"/>
                  </a:cubicBezTo>
                  <a:cubicBezTo>
                    <a:pt x="776" y="98"/>
                    <a:pt x="776" y="98"/>
                    <a:pt x="776" y="98"/>
                  </a:cubicBezTo>
                  <a:cubicBezTo>
                    <a:pt x="776" y="47"/>
                    <a:pt x="734" y="6"/>
                    <a:pt x="683" y="6"/>
                  </a:cubicBezTo>
                  <a:lnTo>
                    <a:pt x="99"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3" name="Rectangle 109"/>
            <p:cNvSpPr>
              <a:spLocks noChangeArrowheads="1"/>
            </p:cNvSpPr>
            <p:nvPr/>
          </p:nvSpPr>
          <p:spPr bwMode="auto">
            <a:xfrm>
              <a:off x="9713913" y="4294188"/>
              <a:ext cx="866775" cy="1085850"/>
            </a:xfrm>
            <a:prstGeom prst="rect">
              <a:avLst/>
            </a:prstGeom>
            <a:solidFill>
              <a:srgbClr val="E6E6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4" name="Freeform 110"/>
            <p:cNvSpPr>
              <a:spLocks noEditPoints="1"/>
            </p:cNvSpPr>
            <p:nvPr/>
          </p:nvSpPr>
          <p:spPr bwMode="auto">
            <a:xfrm>
              <a:off x="9712325" y="4291013"/>
              <a:ext cx="871537" cy="1090613"/>
            </a:xfrm>
            <a:custGeom>
              <a:avLst/>
              <a:gdLst/>
              <a:ahLst/>
              <a:cxnLst>
                <a:cxn ang="0">
                  <a:pos x="549" y="687"/>
                </a:cxn>
                <a:cxn ang="0">
                  <a:pos x="0" y="687"/>
                </a:cxn>
                <a:cxn ang="0">
                  <a:pos x="0" y="0"/>
                </a:cxn>
                <a:cxn ang="0">
                  <a:pos x="549" y="0"/>
                </a:cxn>
                <a:cxn ang="0">
                  <a:pos x="549" y="687"/>
                </a:cxn>
                <a:cxn ang="0">
                  <a:pos x="3" y="684"/>
                </a:cxn>
                <a:cxn ang="0">
                  <a:pos x="545" y="684"/>
                </a:cxn>
                <a:cxn ang="0">
                  <a:pos x="545" y="3"/>
                </a:cxn>
                <a:cxn ang="0">
                  <a:pos x="3" y="3"/>
                </a:cxn>
                <a:cxn ang="0">
                  <a:pos x="3" y="684"/>
                </a:cxn>
              </a:cxnLst>
              <a:rect l="0" t="0" r="r" b="b"/>
              <a:pathLst>
                <a:path w="549" h="687">
                  <a:moveTo>
                    <a:pt x="549" y="687"/>
                  </a:moveTo>
                  <a:lnTo>
                    <a:pt x="0" y="687"/>
                  </a:lnTo>
                  <a:lnTo>
                    <a:pt x="0" y="0"/>
                  </a:lnTo>
                  <a:lnTo>
                    <a:pt x="549" y="0"/>
                  </a:lnTo>
                  <a:lnTo>
                    <a:pt x="549" y="687"/>
                  </a:lnTo>
                  <a:close/>
                  <a:moveTo>
                    <a:pt x="3" y="684"/>
                  </a:moveTo>
                  <a:lnTo>
                    <a:pt x="545" y="684"/>
                  </a:lnTo>
                  <a:lnTo>
                    <a:pt x="545" y="3"/>
                  </a:lnTo>
                  <a:lnTo>
                    <a:pt x="3" y="3"/>
                  </a:lnTo>
                  <a:lnTo>
                    <a:pt x="3" y="68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5" name="Rectangle 111"/>
            <p:cNvSpPr>
              <a:spLocks noChangeArrowheads="1"/>
            </p:cNvSpPr>
            <p:nvPr/>
          </p:nvSpPr>
          <p:spPr bwMode="auto">
            <a:xfrm>
              <a:off x="9856788" y="3355975"/>
              <a:ext cx="579437" cy="7747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6" name="Freeform 112"/>
            <p:cNvSpPr>
              <a:spLocks noEditPoints="1"/>
            </p:cNvSpPr>
            <p:nvPr/>
          </p:nvSpPr>
          <p:spPr bwMode="auto">
            <a:xfrm>
              <a:off x="9852025" y="3351213"/>
              <a:ext cx="588962" cy="784225"/>
            </a:xfrm>
            <a:custGeom>
              <a:avLst/>
              <a:gdLst/>
              <a:ahLst/>
              <a:cxnLst>
                <a:cxn ang="0">
                  <a:pos x="371" y="494"/>
                </a:cxn>
                <a:cxn ang="0">
                  <a:pos x="0" y="494"/>
                </a:cxn>
                <a:cxn ang="0">
                  <a:pos x="0" y="0"/>
                </a:cxn>
                <a:cxn ang="0">
                  <a:pos x="371" y="0"/>
                </a:cxn>
                <a:cxn ang="0">
                  <a:pos x="371" y="494"/>
                </a:cxn>
                <a:cxn ang="0">
                  <a:pos x="6" y="487"/>
                </a:cxn>
                <a:cxn ang="0">
                  <a:pos x="365" y="487"/>
                </a:cxn>
                <a:cxn ang="0">
                  <a:pos x="365" y="6"/>
                </a:cxn>
                <a:cxn ang="0">
                  <a:pos x="6" y="6"/>
                </a:cxn>
                <a:cxn ang="0">
                  <a:pos x="6" y="487"/>
                </a:cxn>
              </a:cxnLst>
              <a:rect l="0" t="0" r="r" b="b"/>
              <a:pathLst>
                <a:path w="371" h="494">
                  <a:moveTo>
                    <a:pt x="371" y="494"/>
                  </a:moveTo>
                  <a:lnTo>
                    <a:pt x="0" y="494"/>
                  </a:lnTo>
                  <a:lnTo>
                    <a:pt x="0" y="0"/>
                  </a:lnTo>
                  <a:lnTo>
                    <a:pt x="371" y="0"/>
                  </a:lnTo>
                  <a:lnTo>
                    <a:pt x="371" y="494"/>
                  </a:lnTo>
                  <a:close/>
                  <a:moveTo>
                    <a:pt x="6" y="487"/>
                  </a:moveTo>
                  <a:lnTo>
                    <a:pt x="365" y="487"/>
                  </a:lnTo>
                  <a:lnTo>
                    <a:pt x="365" y="6"/>
                  </a:lnTo>
                  <a:lnTo>
                    <a:pt x="6" y="6"/>
                  </a:lnTo>
                  <a:lnTo>
                    <a:pt x="6" y="4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Freeform 113"/>
            <p:cNvSpPr>
              <a:spLocks/>
            </p:cNvSpPr>
            <p:nvPr/>
          </p:nvSpPr>
          <p:spPr bwMode="auto">
            <a:xfrm>
              <a:off x="9790113" y="4375150"/>
              <a:ext cx="317500" cy="309563"/>
            </a:xfrm>
            <a:custGeom>
              <a:avLst/>
              <a:gdLst/>
              <a:ahLst/>
              <a:cxnLst>
                <a:cxn ang="0">
                  <a:pos x="193" y="241"/>
                </a:cxn>
                <a:cxn ang="0">
                  <a:pos x="48" y="241"/>
                </a:cxn>
                <a:cxn ang="0">
                  <a:pos x="0" y="193"/>
                </a:cxn>
                <a:cxn ang="0">
                  <a:pos x="0" y="48"/>
                </a:cxn>
                <a:cxn ang="0">
                  <a:pos x="48" y="0"/>
                </a:cxn>
                <a:cxn ang="0">
                  <a:pos x="193" y="0"/>
                </a:cxn>
                <a:cxn ang="0">
                  <a:pos x="241" y="48"/>
                </a:cxn>
                <a:cxn ang="0">
                  <a:pos x="241" y="193"/>
                </a:cxn>
                <a:cxn ang="0">
                  <a:pos x="193" y="241"/>
                </a:cxn>
              </a:cxnLst>
              <a:rect l="0" t="0" r="r" b="b"/>
              <a:pathLst>
                <a:path w="241" h="241">
                  <a:moveTo>
                    <a:pt x="193" y="241"/>
                  </a:moveTo>
                  <a:cubicBezTo>
                    <a:pt x="48" y="241"/>
                    <a:pt x="48" y="241"/>
                    <a:pt x="48" y="241"/>
                  </a:cubicBezTo>
                  <a:cubicBezTo>
                    <a:pt x="22" y="241"/>
                    <a:pt x="0" y="219"/>
                    <a:pt x="0" y="193"/>
                  </a:cubicBezTo>
                  <a:cubicBezTo>
                    <a:pt x="0" y="48"/>
                    <a:pt x="0" y="48"/>
                    <a:pt x="0" y="48"/>
                  </a:cubicBezTo>
                  <a:cubicBezTo>
                    <a:pt x="0" y="22"/>
                    <a:pt x="22" y="0"/>
                    <a:pt x="48" y="0"/>
                  </a:cubicBezTo>
                  <a:cubicBezTo>
                    <a:pt x="193" y="0"/>
                    <a:pt x="193" y="0"/>
                    <a:pt x="193" y="0"/>
                  </a:cubicBezTo>
                  <a:cubicBezTo>
                    <a:pt x="220" y="0"/>
                    <a:pt x="241" y="22"/>
                    <a:pt x="241" y="48"/>
                  </a:cubicBezTo>
                  <a:cubicBezTo>
                    <a:pt x="241" y="193"/>
                    <a:pt x="241" y="193"/>
                    <a:pt x="241" y="193"/>
                  </a:cubicBezTo>
                  <a:cubicBezTo>
                    <a:pt x="241" y="219"/>
                    <a:pt x="220" y="241"/>
                    <a:pt x="193" y="241"/>
                  </a:cubicBezTo>
                  <a:close/>
                </a:path>
              </a:pathLst>
            </a:custGeom>
            <a:solidFill>
              <a:srgbClr val="64DD1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8" name="Freeform 114"/>
            <p:cNvSpPr>
              <a:spLocks/>
            </p:cNvSpPr>
            <p:nvPr/>
          </p:nvSpPr>
          <p:spPr bwMode="auto">
            <a:xfrm>
              <a:off x="9790113" y="4724400"/>
              <a:ext cx="725487" cy="573088"/>
            </a:xfrm>
            <a:custGeom>
              <a:avLst/>
              <a:gdLst/>
              <a:ahLst/>
              <a:cxnLst>
                <a:cxn ang="0">
                  <a:pos x="485" y="444"/>
                </a:cxn>
                <a:cxn ang="0">
                  <a:pos x="66" y="444"/>
                </a:cxn>
                <a:cxn ang="0">
                  <a:pos x="0" y="378"/>
                </a:cxn>
                <a:cxn ang="0">
                  <a:pos x="0" y="66"/>
                </a:cxn>
                <a:cxn ang="0">
                  <a:pos x="66" y="0"/>
                </a:cxn>
                <a:cxn ang="0">
                  <a:pos x="485" y="0"/>
                </a:cxn>
                <a:cxn ang="0">
                  <a:pos x="551" y="66"/>
                </a:cxn>
                <a:cxn ang="0">
                  <a:pos x="551" y="378"/>
                </a:cxn>
                <a:cxn ang="0">
                  <a:pos x="485" y="444"/>
                </a:cxn>
              </a:cxnLst>
              <a:rect l="0" t="0" r="r" b="b"/>
              <a:pathLst>
                <a:path w="551" h="444">
                  <a:moveTo>
                    <a:pt x="485" y="444"/>
                  </a:moveTo>
                  <a:cubicBezTo>
                    <a:pt x="66" y="444"/>
                    <a:pt x="66" y="444"/>
                    <a:pt x="66" y="444"/>
                  </a:cubicBezTo>
                  <a:cubicBezTo>
                    <a:pt x="29" y="444"/>
                    <a:pt x="0" y="415"/>
                    <a:pt x="0" y="378"/>
                  </a:cubicBezTo>
                  <a:cubicBezTo>
                    <a:pt x="0" y="66"/>
                    <a:pt x="0" y="66"/>
                    <a:pt x="0" y="66"/>
                  </a:cubicBezTo>
                  <a:cubicBezTo>
                    <a:pt x="0" y="29"/>
                    <a:pt x="29" y="0"/>
                    <a:pt x="66" y="0"/>
                  </a:cubicBezTo>
                  <a:cubicBezTo>
                    <a:pt x="485" y="0"/>
                    <a:pt x="485" y="0"/>
                    <a:pt x="485" y="0"/>
                  </a:cubicBezTo>
                  <a:cubicBezTo>
                    <a:pt x="521" y="0"/>
                    <a:pt x="551" y="29"/>
                    <a:pt x="551" y="66"/>
                  </a:cubicBezTo>
                  <a:cubicBezTo>
                    <a:pt x="551" y="378"/>
                    <a:pt x="551" y="378"/>
                    <a:pt x="551" y="378"/>
                  </a:cubicBezTo>
                  <a:cubicBezTo>
                    <a:pt x="551" y="415"/>
                    <a:pt x="521" y="444"/>
                    <a:pt x="485" y="444"/>
                  </a:cubicBezTo>
                  <a:close/>
                </a:path>
              </a:pathLst>
            </a:custGeom>
            <a:solidFill>
              <a:srgbClr val="FF4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9" name="Freeform 115"/>
            <p:cNvSpPr>
              <a:spLocks/>
            </p:cNvSpPr>
            <p:nvPr/>
          </p:nvSpPr>
          <p:spPr bwMode="auto">
            <a:xfrm>
              <a:off x="9899650" y="4568825"/>
              <a:ext cx="496887" cy="317500"/>
            </a:xfrm>
            <a:custGeom>
              <a:avLst/>
              <a:gdLst/>
              <a:ahLst/>
              <a:cxnLst>
                <a:cxn ang="0">
                  <a:pos x="311" y="247"/>
                </a:cxn>
                <a:cxn ang="0">
                  <a:pos x="66" y="247"/>
                </a:cxn>
                <a:cxn ang="0">
                  <a:pos x="0" y="181"/>
                </a:cxn>
                <a:cxn ang="0">
                  <a:pos x="0" y="66"/>
                </a:cxn>
                <a:cxn ang="0">
                  <a:pos x="66" y="0"/>
                </a:cxn>
                <a:cxn ang="0">
                  <a:pos x="311" y="0"/>
                </a:cxn>
                <a:cxn ang="0">
                  <a:pos x="377" y="66"/>
                </a:cxn>
                <a:cxn ang="0">
                  <a:pos x="377" y="181"/>
                </a:cxn>
                <a:cxn ang="0">
                  <a:pos x="311" y="247"/>
                </a:cxn>
              </a:cxnLst>
              <a:rect l="0" t="0" r="r" b="b"/>
              <a:pathLst>
                <a:path w="377" h="247">
                  <a:moveTo>
                    <a:pt x="311" y="247"/>
                  </a:moveTo>
                  <a:cubicBezTo>
                    <a:pt x="66" y="247"/>
                    <a:pt x="66" y="247"/>
                    <a:pt x="66" y="247"/>
                  </a:cubicBezTo>
                  <a:cubicBezTo>
                    <a:pt x="30" y="247"/>
                    <a:pt x="0" y="217"/>
                    <a:pt x="0" y="181"/>
                  </a:cubicBezTo>
                  <a:cubicBezTo>
                    <a:pt x="0" y="66"/>
                    <a:pt x="0" y="66"/>
                    <a:pt x="0" y="66"/>
                  </a:cubicBezTo>
                  <a:cubicBezTo>
                    <a:pt x="0" y="29"/>
                    <a:pt x="30" y="0"/>
                    <a:pt x="66" y="0"/>
                  </a:cubicBezTo>
                  <a:cubicBezTo>
                    <a:pt x="311" y="0"/>
                    <a:pt x="311" y="0"/>
                    <a:pt x="311" y="0"/>
                  </a:cubicBezTo>
                  <a:cubicBezTo>
                    <a:pt x="347" y="0"/>
                    <a:pt x="377" y="29"/>
                    <a:pt x="377" y="66"/>
                  </a:cubicBezTo>
                  <a:cubicBezTo>
                    <a:pt x="377" y="181"/>
                    <a:pt x="377" y="181"/>
                    <a:pt x="377" y="181"/>
                  </a:cubicBezTo>
                  <a:cubicBezTo>
                    <a:pt x="377" y="217"/>
                    <a:pt x="347" y="247"/>
                    <a:pt x="311" y="247"/>
                  </a:cubicBezTo>
                  <a:close/>
                </a:path>
              </a:pathLst>
            </a:custGeom>
            <a:solidFill>
              <a:srgbClr val="3092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58142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heckerboard(across)">
                                      <p:cBhvr>
                                        <p:cTn id="7" dur="500"/>
                                        <p:tgtEl>
                                          <p:spTgt spid="1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checkerboard(across)">
                                      <p:cBhvr>
                                        <p:cTn id="10" dur="500"/>
                                        <p:tgtEl>
                                          <p:spTgt spid="1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checkerboard(across)">
                                      <p:cBhvr>
                                        <p:cTn id="13" dur="500"/>
                                        <p:tgtEl>
                                          <p:spTgt spid="1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20"/>
                                        </p:tgtEl>
                                        <p:attrNameLst>
                                          <p:attrName>style.visibility</p:attrName>
                                        </p:attrNameLst>
                                      </p:cBhvr>
                                      <p:to>
                                        <p:strVal val="visible"/>
                                      </p:to>
                                    </p:set>
                                    <p:animEffect transition="in" filter="checkerboard(across)">
                                      <p:cBhvr>
                                        <p:cTn id="16"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82" y="798383"/>
            <a:ext cx="10801179" cy="535531"/>
          </a:xfrm>
        </p:spPr>
        <p:txBody>
          <a:bodyPr/>
          <a:lstStyle/>
          <a:p>
            <a:r>
              <a:rPr lang="en-US" sz="3200" b="1" dirty="0"/>
              <a:t>3 Key Technology Areas for Digital Transformation</a:t>
            </a:r>
          </a:p>
        </p:txBody>
      </p:sp>
      <p:sp>
        <p:nvSpPr>
          <p:cNvPr id="8" name="Rectangle 7"/>
          <p:cNvSpPr/>
          <p:nvPr/>
        </p:nvSpPr>
        <p:spPr>
          <a:xfrm>
            <a:off x="4628080" y="4774854"/>
            <a:ext cx="2582758" cy="369332"/>
          </a:xfrm>
          <a:prstGeom prst="rect">
            <a:avLst/>
          </a:prstGeom>
        </p:spPr>
        <p:txBody>
          <a:bodyPr wrap="none">
            <a:spAutoFit/>
          </a:bodyPr>
          <a:lstStyle/>
          <a:p>
            <a:pPr lvl="1"/>
            <a:r>
              <a:rPr lang="en-US" sz="1800" b="1" i="0" dirty="0"/>
              <a:t>Cloud Computing</a:t>
            </a:r>
          </a:p>
        </p:txBody>
      </p:sp>
      <p:sp>
        <p:nvSpPr>
          <p:cNvPr id="10" name="Rectangle 9"/>
          <p:cNvSpPr/>
          <p:nvPr/>
        </p:nvSpPr>
        <p:spPr>
          <a:xfrm>
            <a:off x="1050202" y="4774854"/>
            <a:ext cx="2836245" cy="369332"/>
          </a:xfrm>
          <a:prstGeom prst="rect">
            <a:avLst/>
          </a:prstGeom>
        </p:spPr>
        <p:txBody>
          <a:bodyPr wrap="square">
            <a:spAutoFit/>
          </a:bodyPr>
          <a:lstStyle/>
          <a:p>
            <a:pPr lvl="1"/>
            <a:r>
              <a:rPr lang="en-US" sz="1800" b="1" i="0" dirty="0"/>
              <a:t>User Experience</a:t>
            </a:r>
          </a:p>
        </p:txBody>
      </p:sp>
      <p:pic>
        <p:nvPicPr>
          <p:cNvPr id="4" name="Picture 3"/>
          <p:cNvPicPr>
            <a:picLocks noChangeAspect="1"/>
          </p:cNvPicPr>
          <p:nvPr/>
        </p:nvPicPr>
        <p:blipFill>
          <a:blip r:embed="rId3" cstate="print"/>
          <a:stretch>
            <a:fillRect/>
          </a:stretch>
        </p:blipFill>
        <p:spPr>
          <a:xfrm>
            <a:off x="5089329" y="2388375"/>
            <a:ext cx="2081250" cy="2081250"/>
          </a:xfrm>
          <a:prstGeom prst="rect">
            <a:avLst/>
          </a:prstGeom>
        </p:spPr>
      </p:pic>
      <p:pic>
        <p:nvPicPr>
          <p:cNvPr id="11" name="Picture 10"/>
          <p:cNvPicPr>
            <a:picLocks noChangeAspect="1"/>
          </p:cNvPicPr>
          <p:nvPr/>
        </p:nvPicPr>
        <p:blipFill>
          <a:blip r:embed="rId4" cstate="print"/>
          <a:stretch>
            <a:fillRect/>
          </a:stretch>
        </p:blipFill>
        <p:spPr>
          <a:xfrm>
            <a:off x="1607143" y="2388376"/>
            <a:ext cx="2081250" cy="2081250"/>
          </a:xfrm>
          <a:prstGeom prst="rect">
            <a:avLst/>
          </a:prstGeom>
        </p:spPr>
      </p:pic>
    </p:spTree>
    <p:extLst>
      <p:ext uri="{BB962C8B-B14F-4D97-AF65-F5344CB8AC3E}">
        <p14:creationId xmlns:p14="http://schemas.microsoft.com/office/powerpoint/2010/main" val="2501761334"/>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 y="4871"/>
            <a:ext cx="12188889" cy="6857965"/>
          </a:xfrm>
          <a:prstGeom prst="rect">
            <a:avLst/>
          </a:prstGeom>
        </p:spPr>
      </p:pic>
      <p:sp>
        <p:nvSpPr>
          <p:cNvPr id="4" name="Title 3"/>
          <p:cNvSpPr>
            <a:spLocks noGrp="1"/>
          </p:cNvSpPr>
          <p:nvPr>
            <p:ph type="title"/>
          </p:nvPr>
        </p:nvSpPr>
        <p:spPr>
          <a:xfrm>
            <a:off x="388217" y="755548"/>
            <a:ext cx="10801179" cy="535531"/>
          </a:xfrm>
        </p:spPr>
        <p:txBody>
          <a:bodyPr/>
          <a:lstStyle/>
          <a:p>
            <a:r>
              <a:rPr lang="en-US" sz="3200" b="1" dirty="0">
                <a:solidFill>
                  <a:schemeClr val="bg1"/>
                </a:solidFill>
              </a:rPr>
              <a:t>Cloud Computing</a:t>
            </a:r>
          </a:p>
        </p:txBody>
      </p:sp>
      <p:sp>
        <p:nvSpPr>
          <p:cNvPr id="5" name="Content Placeholder 4"/>
          <p:cNvSpPr>
            <a:spLocks noGrp="1"/>
          </p:cNvSpPr>
          <p:nvPr>
            <p:ph idx="1"/>
          </p:nvPr>
        </p:nvSpPr>
        <p:spPr>
          <a:xfrm>
            <a:off x="186979" y="1983540"/>
            <a:ext cx="6276231" cy="5417462"/>
          </a:xfrm>
        </p:spPr>
        <p:txBody>
          <a:bodyPr/>
          <a:lstStyle/>
          <a:p>
            <a:r>
              <a:rPr lang="en-US" sz="2400" b="1" dirty="0">
                <a:solidFill>
                  <a:schemeClr val="bg1"/>
                </a:solidFill>
              </a:rPr>
              <a:t>Providing Agility</a:t>
            </a:r>
          </a:p>
          <a:p>
            <a:pPr lvl="1"/>
            <a:r>
              <a:rPr lang="en-US" sz="2400" b="1" dirty="0">
                <a:solidFill>
                  <a:schemeClr val="bg1"/>
                </a:solidFill>
              </a:rPr>
              <a:t>Deployment choice</a:t>
            </a:r>
          </a:p>
          <a:p>
            <a:pPr lvl="1"/>
            <a:r>
              <a:rPr lang="en-US" sz="2400" b="1" dirty="0">
                <a:solidFill>
                  <a:schemeClr val="bg1"/>
                </a:solidFill>
              </a:rPr>
              <a:t>Containerization</a:t>
            </a:r>
          </a:p>
          <a:p>
            <a:pPr lvl="1"/>
            <a:r>
              <a:rPr lang="en-US" sz="2400" b="1" dirty="0">
                <a:solidFill>
                  <a:schemeClr val="bg1"/>
                </a:solidFill>
              </a:rPr>
              <a:t>Seasonal or situational bursting</a:t>
            </a:r>
          </a:p>
          <a:p>
            <a:pPr lvl="1"/>
            <a:endParaRPr lang="en-US" sz="2400" b="1" dirty="0">
              <a:solidFill>
                <a:schemeClr val="bg1"/>
              </a:solidFill>
            </a:endParaRPr>
          </a:p>
          <a:p>
            <a:r>
              <a:rPr lang="en-US" sz="2400" b="1" dirty="0">
                <a:solidFill>
                  <a:schemeClr val="bg1"/>
                </a:solidFill>
              </a:rPr>
              <a:t>Cost</a:t>
            </a:r>
          </a:p>
          <a:p>
            <a:pPr lvl="1"/>
            <a:r>
              <a:rPr lang="en-US" sz="2400" b="1" dirty="0">
                <a:solidFill>
                  <a:schemeClr val="bg1"/>
                </a:solidFill>
              </a:rPr>
              <a:t>Low barrier of entry</a:t>
            </a:r>
          </a:p>
          <a:p>
            <a:pPr lvl="1"/>
            <a:r>
              <a:rPr lang="en-US" sz="2400" b="1" dirty="0">
                <a:solidFill>
                  <a:schemeClr val="bg1"/>
                </a:solidFill>
              </a:rPr>
              <a:t>Operating Expense</a:t>
            </a:r>
          </a:p>
          <a:p>
            <a:endParaRPr lang="en-US" dirty="0"/>
          </a:p>
          <a:p>
            <a:pPr lvl="1"/>
            <a:endParaRPr lang="en-US" dirty="0"/>
          </a:p>
        </p:txBody>
      </p:sp>
      <p:pic>
        <p:nvPicPr>
          <p:cNvPr id="3076" name="Picture 4" descr="C:\Users\robs\Pictures\aws-logo.png"/>
          <p:cNvPicPr>
            <a:picLocks noChangeAspect="1" noChangeArrowheads="1"/>
          </p:cNvPicPr>
          <p:nvPr/>
        </p:nvPicPr>
        <p:blipFill>
          <a:blip r:embed="rId4" cstate="print"/>
          <a:srcRect/>
          <a:stretch>
            <a:fillRect/>
          </a:stretch>
        </p:blipFill>
        <p:spPr bwMode="auto">
          <a:xfrm>
            <a:off x="9344611" y="1323575"/>
            <a:ext cx="2351806" cy="857786"/>
          </a:xfrm>
          <a:prstGeom prst="rect">
            <a:avLst/>
          </a:prstGeom>
          <a:noFill/>
        </p:spPr>
      </p:pic>
      <p:pic>
        <p:nvPicPr>
          <p:cNvPr id="3078" name="Picture 6" descr="C:\Users\robs\Pictures\HP Helion Logo_Cloud_Martin Fink_New Style of IT_Hewlett-Packard.PNG"/>
          <p:cNvPicPr>
            <a:picLocks noChangeAspect="1" noChangeArrowheads="1"/>
          </p:cNvPicPr>
          <p:nvPr/>
        </p:nvPicPr>
        <p:blipFill>
          <a:blip r:embed="rId5" cstate="print"/>
          <a:srcRect/>
          <a:stretch>
            <a:fillRect/>
          </a:stretch>
        </p:blipFill>
        <p:spPr bwMode="auto">
          <a:xfrm>
            <a:off x="7451512" y="471131"/>
            <a:ext cx="2226203" cy="787452"/>
          </a:xfrm>
          <a:prstGeom prst="rect">
            <a:avLst/>
          </a:prstGeom>
          <a:noFill/>
        </p:spPr>
      </p:pic>
      <p:pic>
        <p:nvPicPr>
          <p:cNvPr id="3079" name="Picture 7" descr="C:\Users\robs\Pictures\Windows_Azure_logo.png"/>
          <p:cNvPicPr>
            <a:picLocks noChangeAspect="1" noChangeArrowheads="1"/>
          </p:cNvPicPr>
          <p:nvPr/>
        </p:nvPicPr>
        <p:blipFill>
          <a:blip r:embed="rId6" cstate="print">
            <a:lum bright="-42000"/>
          </a:blip>
          <a:srcRect/>
          <a:stretch>
            <a:fillRect/>
          </a:stretch>
        </p:blipFill>
        <p:spPr bwMode="auto">
          <a:xfrm>
            <a:off x="7723688" y="2588429"/>
            <a:ext cx="3174079" cy="466124"/>
          </a:xfrm>
          <a:prstGeom prst="rect">
            <a:avLst/>
          </a:prstGeom>
          <a:noFill/>
        </p:spPr>
      </p:pic>
      <p:pic>
        <p:nvPicPr>
          <p:cNvPr id="3084" name="Picture 12" descr="C:\Users\robs\Pictures\Heroku_logo.png"/>
          <p:cNvPicPr>
            <a:picLocks noChangeAspect="1" noChangeArrowheads="1"/>
          </p:cNvPicPr>
          <p:nvPr/>
        </p:nvPicPr>
        <p:blipFill>
          <a:blip r:embed="rId7" cstate="print"/>
          <a:srcRect/>
          <a:stretch>
            <a:fillRect/>
          </a:stretch>
        </p:blipFill>
        <p:spPr bwMode="auto">
          <a:xfrm>
            <a:off x="9344611" y="3462430"/>
            <a:ext cx="2317923" cy="772641"/>
          </a:xfrm>
          <a:prstGeom prst="rect">
            <a:avLst/>
          </a:prstGeom>
          <a:noFill/>
        </p:spPr>
      </p:pic>
      <p:pic>
        <p:nvPicPr>
          <p:cNvPr id="3090" name="Picture 18"/>
          <p:cNvPicPr>
            <a:picLocks noChangeAspect="1" noChangeArrowheads="1"/>
          </p:cNvPicPr>
          <p:nvPr/>
        </p:nvPicPr>
        <p:blipFill>
          <a:blip r:embed="rId8" cstate="email">
            <a:extLst>
              <a:ext uri="{28A0092B-C50C-407E-A947-70E740481C1C}">
                <a14:useLocalDpi xmlns:a14="http://schemas.microsoft.com/office/drawing/2010/main" val="0"/>
              </a:ext>
            </a:extLst>
          </a:blip>
          <a:stretch>
            <a:fillRect/>
          </a:stretch>
        </p:blipFill>
        <p:spPr bwMode="auto">
          <a:xfrm>
            <a:off x="9582425" y="5280673"/>
            <a:ext cx="2080109" cy="1285181"/>
          </a:xfrm>
          <a:prstGeom prst="rect">
            <a:avLst/>
          </a:prstGeom>
          <a:noFill/>
        </p:spPr>
      </p:pic>
      <p:sp>
        <p:nvSpPr>
          <p:cNvPr id="12" name="Rectangle 11"/>
          <p:cNvSpPr/>
          <p:nvPr/>
        </p:nvSpPr>
        <p:spPr>
          <a:xfrm>
            <a:off x="8116339" y="4526620"/>
            <a:ext cx="2781428" cy="584775"/>
          </a:xfrm>
          <a:prstGeom prst="rect">
            <a:avLst/>
          </a:prstGeom>
        </p:spPr>
        <p:txBody>
          <a:bodyPr wrap="square">
            <a:spAutoFit/>
          </a:bodyPr>
          <a:lstStyle/>
          <a:p>
            <a:r>
              <a:rPr lang="en-US" sz="3200" dirty="0">
                <a:solidFill>
                  <a:schemeClr val="accent3">
                    <a:lumMod val="75000"/>
                  </a:schemeClr>
                </a:solidFill>
              </a:rPr>
              <a:t>IBM </a:t>
            </a:r>
            <a:r>
              <a:rPr lang="en-US" sz="3200" b="1" dirty="0" err="1">
                <a:solidFill>
                  <a:schemeClr val="accent3">
                    <a:lumMod val="75000"/>
                  </a:schemeClr>
                </a:solidFill>
              </a:rPr>
              <a:t>Bluemix</a:t>
            </a:r>
            <a:endParaRPr lang="en-US" sz="3200" dirty="0">
              <a:solidFill>
                <a:schemeClr val="accent3">
                  <a:lumMod val="75000"/>
                </a:schemeClr>
              </a:solidFill>
            </a:endParaRPr>
          </a:p>
        </p:txBody>
      </p:sp>
    </p:spTree>
    <p:extLst>
      <p:ext uri="{BB962C8B-B14F-4D97-AF65-F5344CB8AC3E}">
        <p14:creationId xmlns:p14="http://schemas.microsoft.com/office/powerpoint/2010/main" val="420560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35"/>
            <a:ext cx="12188889" cy="6857965"/>
          </a:xfrm>
          <a:prstGeom prst="rect">
            <a:avLst/>
          </a:prstGeom>
        </p:spPr>
      </p:pic>
      <p:sp>
        <p:nvSpPr>
          <p:cNvPr id="581" name="Shape 581"/>
          <p:cNvSpPr txBox="1">
            <a:spLocks noGrp="1"/>
          </p:cNvSpPr>
          <p:nvPr>
            <p:ph type="title"/>
          </p:nvPr>
        </p:nvSpPr>
        <p:spPr>
          <a:xfrm>
            <a:off x="616817" y="669155"/>
            <a:ext cx="10801179" cy="430887"/>
          </a:xfrm>
          <a:prstGeom prst="rect">
            <a:avLst/>
          </a:prstGeom>
          <a:noFill/>
          <a:ln>
            <a:noFill/>
          </a:ln>
        </p:spPr>
        <p:txBody>
          <a:bodyPr lIns="45700" tIns="45700" rIns="45700" bIns="45700" anchor="ctr" anchorCtr="0">
            <a:noAutofit/>
          </a:bodyPr>
          <a:lstStyle/>
          <a:p>
            <a:pPr marL="0" marR="0" lvl="0" indent="0" algn="l" rtl="0">
              <a:lnSpc>
                <a:spcPct val="90000"/>
              </a:lnSpc>
              <a:spcBef>
                <a:spcPts val="0"/>
              </a:spcBef>
              <a:buSzPct val="25000"/>
              <a:buNone/>
            </a:pPr>
            <a:r>
              <a:rPr lang="en-US" sz="3136" b="1" i="0" u="none" strike="noStrike" cap="none" baseline="0" dirty="0">
                <a:solidFill>
                  <a:schemeClr val="bg1"/>
                </a:solidFill>
                <a:latin typeface="Arial"/>
                <a:ea typeface="Arial"/>
                <a:cs typeface="Arial"/>
                <a:sym typeface="Arial"/>
              </a:rPr>
              <a:t>OpenEdge</a:t>
            </a:r>
            <a:r>
              <a:rPr lang="en-US" sz="3136" b="1" i="0" u="none" strike="noStrike" cap="none" dirty="0">
                <a:solidFill>
                  <a:schemeClr val="bg1"/>
                </a:solidFill>
                <a:latin typeface="Arial"/>
                <a:ea typeface="Arial"/>
                <a:cs typeface="Arial"/>
                <a:sym typeface="Arial"/>
              </a:rPr>
              <a:t> Advanced Enterprise Edition –</a:t>
            </a:r>
            <a:br>
              <a:rPr lang="en-US" sz="3136" b="1" i="0" u="none" strike="noStrike" cap="none" dirty="0">
                <a:solidFill>
                  <a:schemeClr val="bg1"/>
                </a:solidFill>
                <a:latin typeface="Arial"/>
                <a:ea typeface="Arial"/>
                <a:cs typeface="Arial"/>
                <a:sym typeface="Arial"/>
              </a:rPr>
            </a:br>
            <a:r>
              <a:rPr lang="en-US" sz="3136" b="1" i="0" u="none" strike="noStrike" cap="none" dirty="0">
                <a:solidFill>
                  <a:schemeClr val="bg1"/>
                </a:solidFill>
                <a:latin typeface="Arial"/>
                <a:ea typeface="Arial"/>
                <a:cs typeface="Arial"/>
                <a:sym typeface="Arial"/>
              </a:rPr>
              <a:t>Supporting Business Applications in the Cloud</a:t>
            </a:r>
            <a:endParaRPr lang="en-US" sz="3136" b="1" i="0" u="none" strike="noStrike" cap="none" baseline="0" dirty="0">
              <a:solidFill>
                <a:schemeClr val="bg1"/>
              </a:solidFill>
              <a:latin typeface="Arial"/>
              <a:ea typeface="Arial"/>
              <a:cs typeface="Arial"/>
              <a:sym typeface="Arial"/>
            </a:endParaRPr>
          </a:p>
        </p:txBody>
      </p:sp>
      <p:sp>
        <p:nvSpPr>
          <p:cNvPr id="582" name="Shape 582"/>
          <p:cNvSpPr txBox="1">
            <a:spLocks noGrp="1"/>
          </p:cNvSpPr>
          <p:nvPr>
            <p:ph idx="1"/>
          </p:nvPr>
        </p:nvSpPr>
        <p:spPr>
          <a:xfrm>
            <a:off x="611962" y="1804789"/>
            <a:ext cx="10806034" cy="4564679"/>
          </a:xfrm>
          <a:prstGeom prst="rect">
            <a:avLst/>
          </a:prstGeom>
          <a:noFill/>
          <a:ln>
            <a:noFill/>
          </a:ln>
        </p:spPr>
        <p:txBody>
          <a:bodyPr lIns="45700" tIns="45700" rIns="45700" bIns="45700" anchor="t" anchorCtr="0">
            <a:noAutofit/>
          </a:bodyPr>
          <a:lstStyle/>
          <a:p>
            <a:pPr marL="182880" marR="0" lvl="0" indent="-182880" algn="l" rtl="0">
              <a:lnSpc>
                <a:spcPct val="100000"/>
              </a:lnSpc>
              <a:spcBef>
                <a:spcPts val="0"/>
              </a:spcBef>
              <a:buClr>
                <a:srgbClr val="5CE600"/>
              </a:buClr>
              <a:buSzPct val="80000"/>
              <a:buFont typeface="Arial"/>
              <a:buChar char="•"/>
            </a:pPr>
            <a:r>
              <a:rPr lang="en-US" sz="2400" b="0" i="0" u="none" strike="noStrike" cap="none" baseline="0" dirty="0">
                <a:solidFill>
                  <a:schemeClr val="bg1"/>
                </a:solidFill>
                <a:latin typeface="Arial"/>
                <a:ea typeface="Arial"/>
                <a:cs typeface="Arial"/>
                <a:sym typeface="Arial"/>
              </a:rPr>
              <a:t>Multi-tenancy</a:t>
            </a:r>
            <a:r>
              <a:rPr lang="en-US" sz="2400" dirty="0">
                <a:solidFill>
                  <a:schemeClr val="bg1"/>
                </a:solidFill>
                <a:latin typeface="Arial"/>
                <a:ea typeface="Arial"/>
                <a:cs typeface="Arial"/>
                <a:sym typeface="Arial"/>
              </a:rPr>
              <a:t> </a:t>
            </a:r>
            <a:r>
              <a:rPr lang="en-US" sz="2400" b="0" i="0" u="none" strike="noStrike" cap="none" dirty="0">
                <a:solidFill>
                  <a:schemeClr val="bg1"/>
                </a:solidFill>
                <a:latin typeface="Arial"/>
                <a:ea typeface="Arial"/>
                <a:cs typeface="Arial"/>
                <a:sym typeface="Arial"/>
              </a:rPr>
              <a:t>at the database level</a:t>
            </a:r>
            <a:endParaRPr lang="en-US" sz="2400" b="0" i="0" u="none" strike="noStrike" cap="none" baseline="0" dirty="0">
              <a:solidFill>
                <a:schemeClr val="bg1"/>
              </a:solidFill>
              <a:latin typeface="Arial"/>
              <a:ea typeface="Arial"/>
              <a:cs typeface="Arial"/>
              <a:sym typeface="Arial"/>
            </a:endParaRPr>
          </a:p>
          <a:p>
            <a:pPr marL="182880" marR="0" lvl="0" indent="-182880" algn="l" rtl="0">
              <a:lnSpc>
                <a:spcPct val="100000"/>
              </a:lnSpc>
              <a:spcBef>
                <a:spcPts val="1000"/>
              </a:spcBef>
              <a:buClr>
                <a:srgbClr val="5CE600"/>
              </a:buClr>
              <a:buSzPct val="80000"/>
              <a:buFont typeface="Arial"/>
              <a:buChar char="•"/>
            </a:pPr>
            <a:r>
              <a:rPr lang="en-US" sz="2400" b="0" i="0" u="none" strike="noStrike" cap="none" baseline="0" dirty="0">
                <a:solidFill>
                  <a:schemeClr val="bg1"/>
                </a:solidFill>
                <a:latin typeface="Arial"/>
                <a:ea typeface="Arial"/>
                <a:cs typeface="Arial"/>
                <a:sym typeface="Arial"/>
              </a:rPr>
              <a:t>Data replication </a:t>
            </a:r>
            <a:r>
              <a:rPr lang="en-US" sz="2400" b="0" i="0" u="none" strike="noStrike" cap="none" dirty="0">
                <a:solidFill>
                  <a:schemeClr val="bg1"/>
                </a:solidFill>
                <a:latin typeface="Arial"/>
                <a:ea typeface="Arial"/>
                <a:cs typeface="Arial"/>
                <a:sym typeface="Arial"/>
              </a:rPr>
              <a:t>support</a:t>
            </a:r>
            <a:endParaRPr lang="en-US" sz="2400" b="0" i="0" u="none" strike="noStrike" cap="none" baseline="0" dirty="0">
              <a:solidFill>
                <a:schemeClr val="bg1"/>
              </a:solidFill>
              <a:latin typeface="Arial"/>
              <a:ea typeface="Arial"/>
              <a:cs typeface="Arial"/>
              <a:sym typeface="Arial"/>
            </a:endParaRPr>
          </a:p>
          <a:p>
            <a:pPr marL="182880" marR="0" lvl="0" indent="-182880" algn="l" rtl="0">
              <a:lnSpc>
                <a:spcPct val="100000"/>
              </a:lnSpc>
              <a:spcBef>
                <a:spcPts val="1000"/>
              </a:spcBef>
              <a:buClr>
                <a:srgbClr val="5CE600"/>
              </a:buClr>
              <a:buSzPct val="80000"/>
              <a:buFont typeface="Arial"/>
              <a:buChar char="•"/>
            </a:pPr>
            <a:r>
              <a:rPr lang="en-US" sz="2400" b="0" i="0" u="none" strike="noStrike" cap="none" baseline="0" dirty="0">
                <a:solidFill>
                  <a:schemeClr val="bg1"/>
                </a:solidFill>
                <a:latin typeface="Arial"/>
                <a:ea typeface="Arial"/>
                <a:cs typeface="Arial"/>
                <a:sym typeface="Arial"/>
              </a:rPr>
              <a:t>Table partitioning for improved performance</a:t>
            </a:r>
            <a:r>
              <a:rPr lang="en-US" sz="2400" b="0" i="0" u="none" strike="noStrike" cap="none" dirty="0">
                <a:solidFill>
                  <a:schemeClr val="bg1"/>
                </a:solidFill>
                <a:latin typeface="Arial"/>
                <a:ea typeface="Arial"/>
                <a:cs typeface="Arial"/>
                <a:sym typeface="Arial"/>
              </a:rPr>
              <a:t> and maintenance</a:t>
            </a:r>
            <a:endParaRPr lang="en-US" sz="2400" b="0" i="0" u="none" strike="noStrike" cap="none" baseline="0" dirty="0">
              <a:solidFill>
                <a:schemeClr val="bg1"/>
              </a:solidFill>
              <a:latin typeface="Arial"/>
              <a:ea typeface="Arial"/>
              <a:cs typeface="Arial"/>
              <a:sym typeface="Arial"/>
            </a:endParaRPr>
          </a:p>
          <a:p>
            <a:pPr marL="182880" marR="0" lvl="0" indent="-182880" algn="l" rtl="0">
              <a:lnSpc>
                <a:spcPct val="100000"/>
              </a:lnSpc>
              <a:spcBef>
                <a:spcPts val="1000"/>
              </a:spcBef>
              <a:buClr>
                <a:srgbClr val="5CE600"/>
              </a:buClr>
              <a:buSzPct val="80000"/>
              <a:buFont typeface="Arial"/>
              <a:buChar char="•"/>
            </a:pPr>
            <a:r>
              <a:rPr lang="en-US" sz="2400" b="0" i="0" u="none" strike="noStrike" cap="none" baseline="0" dirty="0">
                <a:solidFill>
                  <a:schemeClr val="bg1"/>
                </a:solidFill>
                <a:latin typeface="Arial"/>
                <a:ea typeface="Arial"/>
                <a:cs typeface="Arial"/>
                <a:sym typeface="Arial"/>
              </a:rPr>
              <a:t>Access management and authentication</a:t>
            </a:r>
          </a:p>
          <a:p>
            <a:pPr marL="182880" marR="0" lvl="0" indent="-182880" algn="l" rtl="0">
              <a:lnSpc>
                <a:spcPct val="100000"/>
              </a:lnSpc>
              <a:spcBef>
                <a:spcPts val="1000"/>
              </a:spcBef>
              <a:buClr>
                <a:srgbClr val="5CE600"/>
              </a:buClr>
              <a:buSzPct val="80000"/>
              <a:buFont typeface="Arial"/>
              <a:buChar char="•"/>
            </a:pPr>
            <a:r>
              <a:rPr lang="en-US" sz="2400" b="0" i="0" u="none" strike="noStrike" cap="none" baseline="0" dirty="0">
                <a:solidFill>
                  <a:schemeClr val="bg1"/>
                </a:solidFill>
                <a:latin typeface="Arial"/>
                <a:ea typeface="Arial"/>
                <a:cs typeface="Arial"/>
                <a:sym typeface="Arial"/>
              </a:rPr>
              <a:t>Data is encrypted in transit and at rest</a:t>
            </a:r>
          </a:p>
          <a:p>
            <a:pPr marL="182880" marR="0" lvl="0" indent="-182880" algn="l" rtl="0">
              <a:lnSpc>
                <a:spcPct val="100000"/>
              </a:lnSpc>
              <a:spcBef>
                <a:spcPts val="1000"/>
              </a:spcBef>
              <a:buClr>
                <a:srgbClr val="5CE600"/>
              </a:buClr>
              <a:buSzPct val="80000"/>
              <a:buFont typeface="Arial"/>
              <a:buChar char="•"/>
            </a:pPr>
            <a:r>
              <a:rPr lang="en-US" sz="2400" dirty="0">
                <a:solidFill>
                  <a:schemeClr val="bg1"/>
                </a:solidFill>
                <a:latin typeface="Arial"/>
                <a:ea typeface="Arial"/>
                <a:cs typeface="Arial"/>
                <a:sym typeface="Arial"/>
              </a:rPr>
              <a:t>Data management and @Cloud scalability</a:t>
            </a:r>
            <a:endParaRPr lang="en-US" sz="2400" b="0" i="0" u="none" strike="noStrike" cap="none" baseline="0" dirty="0">
              <a:solidFill>
                <a:schemeClr val="bg1"/>
              </a:solidFill>
              <a:latin typeface="Arial"/>
              <a:ea typeface="Arial"/>
              <a:cs typeface="Arial"/>
              <a:sym typeface="Arial"/>
            </a:endParaRPr>
          </a:p>
        </p:txBody>
      </p:sp>
      <p:sp>
        <p:nvSpPr>
          <p:cNvPr id="6" name="Rectangle 5"/>
          <p:cNvSpPr/>
          <p:nvPr/>
        </p:nvSpPr>
        <p:spPr>
          <a:xfrm>
            <a:off x="735983" y="5481676"/>
            <a:ext cx="11194080" cy="430887"/>
          </a:xfrm>
          <a:prstGeom prst="rect">
            <a:avLst/>
          </a:prstGeom>
        </p:spPr>
        <p:txBody>
          <a:bodyPr wrap="square">
            <a:spAutoFit/>
          </a:bodyPr>
          <a:lstStyle/>
          <a:p>
            <a:pPr algn="l"/>
            <a:r>
              <a:rPr lang="en-US" sz="2200" i="0" dirty="0">
                <a:solidFill>
                  <a:schemeClr val="accent3">
                    <a:lumMod val="20000"/>
                    <a:lumOff val="80000"/>
                  </a:schemeClr>
                </a:solidFill>
              </a:rPr>
              <a:t>Open, scalable and reliable database solution to meet the demands of SaaS</a:t>
            </a:r>
          </a:p>
        </p:txBody>
      </p:sp>
    </p:spTree>
    <p:extLst>
      <p:ext uri="{BB962C8B-B14F-4D97-AF65-F5344CB8AC3E}">
        <p14:creationId xmlns:p14="http://schemas.microsoft.com/office/powerpoint/2010/main" val="125657602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6"/>
          <p:cNvSpPr/>
          <p:nvPr/>
        </p:nvSpPr>
        <p:spPr bwMode="auto">
          <a:xfrm>
            <a:off x="1104900" y="15113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3500" cap="flat" cmpd="sng" algn="ctr">
            <a:solidFill>
              <a:schemeClr val="bg1"/>
            </a:solidFill>
            <a:prstDash val="dash"/>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8" name="Freeform 27"/>
          <p:cNvSpPr/>
          <p:nvPr/>
        </p:nvSpPr>
        <p:spPr bwMode="auto">
          <a:xfrm>
            <a:off x="622300" y="13970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6675" cap="flat" cmpd="sng" algn="ctr">
            <a:solidFill>
              <a:schemeClr val="accent1"/>
            </a:solidFill>
            <a:prstDash val="solid"/>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9" name="Freeform 28"/>
          <p:cNvSpPr/>
          <p:nvPr/>
        </p:nvSpPr>
        <p:spPr bwMode="auto">
          <a:xfrm>
            <a:off x="1752600" y="1638300"/>
            <a:ext cx="10388600" cy="4203700"/>
          </a:xfrm>
          <a:custGeom>
            <a:avLst/>
            <a:gdLst>
              <a:gd name="connsiteX0" fmla="*/ 0 w 10388600"/>
              <a:gd name="connsiteY0" fmla="*/ 4203700 h 4203700"/>
              <a:gd name="connsiteX1" fmla="*/ 4394200 w 10388600"/>
              <a:gd name="connsiteY1" fmla="*/ 3784600 h 4203700"/>
              <a:gd name="connsiteX2" fmla="*/ 2768600 w 10388600"/>
              <a:gd name="connsiteY2" fmla="*/ 2451100 h 4203700"/>
              <a:gd name="connsiteX3" fmla="*/ 6604000 w 10388600"/>
              <a:gd name="connsiteY3" fmla="*/ 1955800 h 4203700"/>
              <a:gd name="connsiteX4" fmla="*/ 5600700 w 10388600"/>
              <a:gd name="connsiteY4" fmla="*/ 838200 h 4203700"/>
              <a:gd name="connsiteX5" fmla="*/ 10388600 w 10388600"/>
              <a:gd name="connsiteY5" fmla="*/ 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600" h="4203700">
                <a:moveTo>
                  <a:pt x="0" y="4203700"/>
                </a:moveTo>
                <a:cubicBezTo>
                  <a:pt x="1966383" y="4140200"/>
                  <a:pt x="3932767" y="4076700"/>
                  <a:pt x="4394200" y="3784600"/>
                </a:cubicBezTo>
                <a:cubicBezTo>
                  <a:pt x="4855633" y="3492500"/>
                  <a:pt x="2400300" y="2755900"/>
                  <a:pt x="2768600" y="2451100"/>
                </a:cubicBezTo>
                <a:cubicBezTo>
                  <a:pt x="3136900" y="2146300"/>
                  <a:pt x="6131983" y="2224617"/>
                  <a:pt x="6604000" y="1955800"/>
                </a:cubicBezTo>
                <a:cubicBezTo>
                  <a:pt x="7076017" y="1686983"/>
                  <a:pt x="4969933" y="1164167"/>
                  <a:pt x="5600700" y="838200"/>
                </a:cubicBezTo>
                <a:cubicBezTo>
                  <a:pt x="6231467" y="512233"/>
                  <a:pt x="10388600" y="0"/>
                  <a:pt x="10388600" y="0"/>
                </a:cubicBezTo>
              </a:path>
            </a:pathLst>
          </a:custGeom>
          <a:noFill/>
          <a:ln w="66675" cap="flat" cmpd="sng" algn="ctr">
            <a:solidFill>
              <a:schemeClr val="accent1"/>
            </a:solidFill>
            <a:prstDash val="solid"/>
            <a:round/>
            <a:headEnd type="none" w="med" len="med"/>
            <a:tailEnd type="none" w="med" len="med"/>
          </a:ln>
          <a:effectLst>
            <a:outerShdw blurRad="50800" dist="88900" dir="2700000" algn="tl" rotWithShape="0">
              <a:prstClr val="black">
                <a:alpha val="40000"/>
              </a:prstClr>
            </a:outerShdw>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44" name="Rectangle 43"/>
          <p:cNvSpPr/>
          <p:nvPr/>
        </p:nvSpPr>
        <p:spPr bwMode="auto">
          <a:xfrm>
            <a:off x="9252640" y="751657"/>
            <a:ext cx="2484045" cy="461665"/>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idx="4294967295"/>
          </p:nvPr>
        </p:nvSpPr>
        <p:spPr>
          <a:xfrm>
            <a:off x="525101" y="196803"/>
            <a:ext cx="10799763" cy="590550"/>
          </a:xfrm>
        </p:spPr>
        <p:txBody>
          <a:bodyPr/>
          <a:lstStyle/>
          <a:p>
            <a:r>
              <a:rPr lang="en-US" sz="3600" dirty="0">
                <a:solidFill>
                  <a:schemeClr val="bg2">
                    <a:lumMod val="95000"/>
                  </a:schemeClr>
                </a:solidFill>
              </a:rPr>
              <a:t>OpenEdge: Journey to SaaS/Cloud</a:t>
            </a:r>
          </a:p>
        </p:txBody>
      </p:sp>
      <p:grpSp>
        <p:nvGrpSpPr>
          <p:cNvPr id="16" name="Group 15"/>
          <p:cNvGrpSpPr/>
          <p:nvPr/>
        </p:nvGrpSpPr>
        <p:grpSpPr>
          <a:xfrm>
            <a:off x="7994983" y="2896435"/>
            <a:ext cx="2938576" cy="1990138"/>
            <a:chOff x="8796068" y="3684002"/>
            <a:chExt cx="2938576" cy="1990138"/>
          </a:xfrm>
        </p:grpSpPr>
        <p:sp>
          <p:nvSpPr>
            <p:cNvPr id="30" name="TextBox 29"/>
            <p:cNvSpPr txBox="1"/>
            <p:nvPr/>
          </p:nvSpPr>
          <p:spPr>
            <a:xfrm>
              <a:off x="8796068" y="3684002"/>
              <a:ext cx="1764986"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11.4</a:t>
              </a:r>
            </a:p>
          </p:txBody>
        </p:sp>
        <p:pic>
          <p:nvPicPr>
            <p:cNvPr id="38" name="Picture 37" descr="table partitioning slide.PNG"/>
            <p:cNvPicPr>
              <a:picLocks noChangeAspect="1"/>
            </p:cNvPicPr>
            <p:nvPr/>
          </p:nvPicPr>
          <p:blipFill>
            <a:blip r:embed="rId3" cstate="print"/>
            <a:stretch>
              <a:fillRect/>
            </a:stretch>
          </p:blipFill>
          <p:spPr>
            <a:xfrm>
              <a:off x="8873749" y="4153158"/>
              <a:ext cx="2860895" cy="1520982"/>
            </a:xfrm>
            <a:prstGeom prst="rect">
              <a:avLst/>
            </a:prstGeom>
            <a:ln>
              <a:solidFill>
                <a:schemeClr val="accent2"/>
              </a:solidFill>
            </a:ln>
          </p:spPr>
        </p:pic>
      </p:grpSp>
      <p:grpSp>
        <p:nvGrpSpPr>
          <p:cNvPr id="19" name="Group 18"/>
          <p:cNvGrpSpPr/>
          <p:nvPr/>
        </p:nvGrpSpPr>
        <p:grpSpPr>
          <a:xfrm>
            <a:off x="540847" y="4336084"/>
            <a:ext cx="2934840" cy="2023972"/>
            <a:chOff x="607221" y="4297856"/>
            <a:chExt cx="2934840" cy="2023972"/>
          </a:xfrm>
        </p:grpSpPr>
        <p:sp>
          <p:nvSpPr>
            <p:cNvPr id="18" name="TextBox 17"/>
            <p:cNvSpPr txBox="1"/>
            <p:nvPr/>
          </p:nvSpPr>
          <p:spPr>
            <a:xfrm>
              <a:off x="607221" y="4297856"/>
              <a:ext cx="2483223"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11.0/11.1</a:t>
              </a:r>
            </a:p>
          </p:txBody>
        </p:sp>
        <p:pic>
          <p:nvPicPr>
            <p:cNvPr id="50" name="Picture 49" descr="multiteancy slide.PNG"/>
            <p:cNvPicPr>
              <a:picLocks noChangeAspect="1"/>
            </p:cNvPicPr>
            <p:nvPr/>
          </p:nvPicPr>
          <p:blipFill>
            <a:blip r:embed="rId4" cstate="print"/>
            <a:stretch>
              <a:fillRect/>
            </a:stretch>
          </p:blipFill>
          <p:spPr>
            <a:xfrm>
              <a:off x="687092" y="4818953"/>
              <a:ext cx="2854969" cy="1502875"/>
            </a:xfrm>
            <a:prstGeom prst="rect">
              <a:avLst/>
            </a:prstGeom>
            <a:ln>
              <a:solidFill>
                <a:schemeClr val="accent2"/>
              </a:solidFill>
            </a:ln>
          </p:spPr>
        </p:pic>
      </p:grpSp>
      <p:grpSp>
        <p:nvGrpSpPr>
          <p:cNvPr id="17" name="Group 16"/>
          <p:cNvGrpSpPr/>
          <p:nvPr/>
        </p:nvGrpSpPr>
        <p:grpSpPr>
          <a:xfrm>
            <a:off x="4544391" y="3926641"/>
            <a:ext cx="2924141" cy="1969717"/>
            <a:chOff x="4943320" y="4134179"/>
            <a:chExt cx="2924141" cy="1969717"/>
          </a:xfrm>
        </p:grpSpPr>
        <p:grpSp>
          <p:nvGrpSpPr>
            <p:cNvPr id="3" name="Group 18"/>
            <p:cNvGrpSpPr/>
            <p:nvPr/>
          </p:nvGrpSpPr>
          <p:grpSpPr>
            <a:xfrm>
              <a:off x="4943320" y="4134179"/>
              <a:ext cx="1687764" cy="1968920"/>
              <a:chOff x="3193392" y="2055917"/>
              <a:chExt cx="1687764" cy="1968920"/>
            </a:xfrm>
          </p:grpSpPr>
          <p:sp>
            <p:nvSpPr>
              <p:cNvPr id="23" name="TextBox 22"/>
              <p:cNvSpPr txBox="1"/>
              <p:nvPr/>
            </p:nvSpPr>
            <p:spPr>
              <a:xfrm>
                <a:off x="3193392" y="2055917"/>
                <a:ext cx="1687764"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11.2</a:t>
                </a:r>
              </a:p>
            </p:txBody>
          </p:sp>
          <p:sp>
            <p:nvSpPr>
              <p:cNvPr id="21" name="Rectangle 20"/>
              <p:cNvSpPr/>
              <p:nvPr/>
            </p:nvSpPr>
            <p:spPr bwMode="auto">
              <a:xfrm>
                <a:off x="3286758" y="3563172"/>
                <a:ext cx="184731" cy="461665"/>
              </a:xfrm>
              <a:prstGeom prst="rect">
                <a:avLst/>
              </a:prstGeom>
              <a:solidFill>
                <a:schemeClr val="bg2"/>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bg1"/>
                  </a:solidFill>
                  <a:effectLst/>
                  <a:latin typeface="Arial" charset="0"/>
                </a:endParaRPr>
              </a:p>
            </p:txBody>
          </p:sp>
        </p:grpSp>
        <p:pic>
          <p:nvPicPr>
            <p:cNvPr id="51" name="Picture 50" descr="oe mobility slide.PNG"/>
            <p:cNvPicPr>
              <a:picLocks noChangeAspect="1"/>
            </p:cNvPicPr>
            <p:nvPr/>
          </p:nvPicPr>
          <p:blipFill>
            <a:blip r:embed="rId5" cstate="print"/>
            <a:stretch>
              <a:fillRect/>
            </a:stretch>
          </p:blipFill>
          <p:spPr>
            <a:xfrm>
              <a:off x="4988460" y="4581053"/>
              <a:ext cx="2879001" cy="1522843"/>
            </a:xfrm>
            <a:prstGeom prst="rect">
              <a:avLst/>
            </a:prstGeom>
            <a:ln>
              <a:solidFill>
                <a:schemeClr val="accent2"/>
              </a:solidFill>
            </a:ln>
          </p:spPr>
        </p:pic>
      </p:grpSp>
      <p:grpSp>
        <p:nvGrpSpPr>
          <p:cNvPr id="9" name="Group 8"/>
          <p:cNvGrpSpPr/>
          <p:nvPr/>
        </p:nvGrpSpPr>
        <p:grpSpPr>
          <a:xfrm>
            <a:off x="1075542" y="2157960"/>
            <a:ext cx="2982983" cy="1991701"/>
            <a:chOff x="1281199" y="1991824"/>
            <a:chExt cx="2982983" cy="1991701"/>
          </a:xfrm>
        </p:grpSpPr>
        <p:sp>
          <p:nvSpPr>
            <p:cNvPr id="26" name="TextBox 25"/>
            <p:cNvSpPr txBox="1"/>
            <p:nvPr/>
          </p:nvSpPr>
          <p:spPr>
            <a:xfrm>
              <a:off x="1281199" y="1991824"/>
              <a:ext cx="1679337"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11.3</a:t>
              </a:r>
            </a:p>
          </p:txBody>
        </p:sp>
        <p:pic>
          <p:nvPicPr>
            <p:cNvPr id="11" name="Picture 2"/>
            <p:cNvPicPr>
              <a:picLocks noChangeAspect="1" noChangeArrowheads="1"/>
            </p:cNvPicPr>
            <p:nvPr/>
          </p:nvPicPr>
          <p:blipFill>
            <a:blip r:embed="rId6" cstate="print"/>
            <a:srcRect/>
            <a:stretch>
              <a:fillRect/>
            </a:stretch>
          </p:blipFill>
          <p:spPr bwMode="auto">
            <a:xfrm>
              <a:off x="1358019" y="2453489"/>
              <a:ext cx="2906163" cy="1530036"/>
            </a:xfrm>
            <a:prstGeom prst="rect">
              <a:avLst/>
            </a:prstGeom>
            <a:noFill/>
            <a:ln w="9525">
              <a:solidFill>
                <a:schemeClr val="accent2"/>
              </a:solidFill>
              <a:miter lim="800000"/>
              <a:headEnd/>
              <a:tailEnd/>
            </a:ln>
          </p:spPr>
        </p:pic>
      </p:grpSp>
      <p:grpSp>
        <p:nvGrpSpPr>
          <p:cNvPr id="10" name="Group 9"/>
          <p:cNvGrpSpPr/>
          <p:nvPr/>
        </p:nvGrpSpPr>
        <p:grpSpPr>
          <a:xfrm>
            <a:off x="4373575" y="904496"/>
            <a:ext cx="2907410" cy="1931120"/>
            <a:chOff x="4845160" y="860544"/>
            <a:chExt cx="2907410" cy="1931120"/>
          </a:xfrm>
        </p:grpSpPr>
        <p:grpSp>
          <p:nvGrpSpPr>
            <p:cNvPr id="4" name="Group 30"/>
            <p:cNvGrpSpPr/>
            <p:nvPr/>
          </p:nvGrpSpPr>
          <p:grpSpPr>
            <a:xfrm>
              <a:off x="4845160" y="860544"/>
              <a:ext cx="1853419" cy="670848"/>
              <a:chOff x="-77628" y="4119391"/>
              <a:chExt cx="1853419" cy="670848"/>
            </a:xfrm>
          </p:grpSpPr>
          <p:sp>
            <p:nvSpPr>
              <p:cNvPr id="34" name="TextBox 33"/>
              <p:cNvSpPr txBox="1"/>
              <p:nvPr/>
            </p:nvSpPr>
            <p:spPr>
              <a:xfrm>
                <a:off x="-77628" y="4119391"/>
                <a:ext cx="1752876"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11.5</a:t>
                </a:r>
              </a:p>
            </p:txBody>
          </p:sp>
          <p:sp>
            <p:nvSpPr>
              <p:cNvPr id="33" name="TextBox 32"/>
              <p:cNvSpPr txBox="1"/>
              <p:nvPr/>
            </p:nvSpPr>
            <p:spPr>
              <a:xfrm>
                <a:off x="1296465" y="4574795"/>
                <a:ext cx="479326" cy="215444"/>
              </a:xfrm>
              <a:prstGeom prst="rect">
                <a:avLst/>
              </a:prstGeom>
              <a:solidFill>
                <a:schemeClr val="bg2"/>
              </a:solidFill>
            </p:spPr>
            <p:txBody>
              <a:bodyPr wrap="square" lIns="45720" rIns="45720" rtlCol="0">
                <a:spAutoFit/>
              </a:bodyPr>
              <a:lstStyle/>
              <a:p>
                <a:pPr algn="l"/>
                <a:endParaRPr lang="en-US" sz="800" i="0" dirty="0">
                  <a:solidFill>
                    <a:schemeClr val="bg1"/>
                  </a:solidFill>
                </a:endParaRPr>
              </a:p>
            </p:txBody>
          </p:sp>
        </p:grpSp>
        <p:pic>
          <p:nvPicPr>
            <p:cNvPr id="1027" name="Picture 3"/>
            <p:cNvPicPr>
              <a:picLocks noChangeAspect="1" noChangeArrowheads="1"/>
            </p:cNvPicPr>
            <p:nvPr/>
          </p:nvPicPr>
          <p:blipFill>
            <a:blip r:embed="rId7" cstate="print"/>
            <a:srcRect/>
            <a:stretch>
              <a:fillRect/>
            </a:stretch>
          </p:blipFill>
          <p:spPr bwMode="auto">
            <a:xfrm>
              <a:off x="4927888" y="1315948"/>
              <a:ext cx="2824682" cy="1475716"/>
            </a:xfrm>
            <a:prstGeom prst="rect">
              <a:avLst/>
            </a:prstGeom>
            <a:noFill/>
            <a:ln w="9525">
              <a:noFill/>
              <a:miter lim="800000"/>
              <a:headEnd/>
              <a:tailEnd/>
            </a:ln>
          </p:spPr>
        </p:pic>
      </p:grpSp>
      <p:grpSp>
        <p:nvGrpSpPr>
          <p:cNvPr id="12" name="Group 11"/>
          <p:cNvGrpSpPr/>
          <p:nvPr/>
        </p:nvGrpSpPr>
        <p:grpSpPr>
          <a:xfrm>
            <a:off x="8391565" y="657034"/>
            <a:ext cx="2869950" cy="1972426"/>
            <a:chOff x="9104890" y="927642"/>
            <a:chExt cx="2869950" cy="1972426"/>
          </a:xfrm>
        </p:grpSpPr>
        <p:sp>
          <p:nvSpPr>
            <p:cNvPr id="40" name="TextBox 39"/>
            <p:cNvSpPr txBox="1"/>
            <p:nvPr/>
          </p:nvSpPr>
          <p:spPr>
            <a:xfrm>
              <a:off x="9104890" y="927642"/>
              <a:ext cx="2106438" cy="427746"/>
            </a:xfrm>
            <a:prstGeom prst="rect">
              <a:avLst/>
            </a:prstGeom>
            <a:noFill/>
          </p:spPr>
          <p:txBody>
            <a:bodyPr wrap="square" rtlCol="0">
              <a:spAutoFit/>
            </a:bodyPr>
            <a:lstStyle/>
            <a:p>
              <a:pPr algn="l">
                <a:lnSpc>
                  <a:spcPct val="120000"/>
                </a:lnSpc>
              </a:pPr>
              <a:r>
                <a:rPr lang="en-US" sz="2000" b="1" i="0" dirty="0">
                  <a:solidFill>
                    <a:schemeClr val="accent2">
                      <a:lumMod val="40000"/>
                      <a:lumOff val="60000"/>
                    </a:schemeClr>
                  </a:solidFill>
                </a:rPr>
                <a:t>Version 11.6</a:t>
              </a:r>
            </a:p>
          </p:txBody>
        </p:sp>
        <p:pic>
          <p:nvPicPr>
            <p:cNvPr id="31" name="Picture 30" descr="11_6 slide.PNG"/>
            <p:cNvPicPr>
              <a:picLocks noChangeAspect="1"/>
            </p:cNvPicPr>
            <p:nvPr/>
          </p:nvPicPr>
          <p:blipFill>
            <a:blip r:embed="rId8" cstate="print"/>
            <a:stretch>
              <a:fillRect/>
            </a:stretch>
          </p:blipFill>
          <p:spPr>
            <a:xfrm>
              <a:off x="9104890" y="1400633"/>
              <a:ext cx="2869950" cy="1499435"/>
            </a:xfrm>
            <a:prstGeom prst="rect">
              <a:avLst/>
            </a:prstGeom>
            <a:ln>
              <a:solidFill>
                <a:schemeClr val="accent2"/>
              </a:solidFill>
            </a:ln>
          </p:spPr>
        </p:pic>
      </p:grpSp>
    </p:spTree>
    <p:extLst>
      <p:ext uri="{BB962C8B-B14F-4D97-AF65-F5344CB8AC3E}">
        <p14:creationId xmlns:p14="http://schemas.microsoft.com/office/powerpoint/2010/main" val="2101354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par>
                          <p:cTn id="16" fill="hold">
                            <p:stCondLst>
                              <p:cond delay="4000"/>
                            </p:stCondLst>
                            <p:childTnLst>
                              <p:par>
                                <p:cTn id="17" presetID="10" presetClass="entr" presetSubtype="0" fill="hold" nodeType="after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par>
                          <p:cTn id="20" fill="hold">
                            <p:stCondLst>
                              <p:cond delay="5500"/>
                            </p:stCondLst>
                            <p:childTnLst>
                              <p:par>
                                <p:cTn id="21" presetID="10" presetClass="entr" presetSubtype="0" fill="hold" nodeType="after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12188825" cy="6858000"/>
          </a:xfrm>
          <a:prstGeom prst="rect">
            <a:avLst/>
          </a:prstGeom>
          <a:solidFill>
            <a:srgbClr val="F0F5F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a:hlinkClick r:id="rId3"/>
          </p:cNvPr>
          <p:cNvPicPr>
            <a:picLocks noChangeAspect="1"/>
          </p:cNvPicPr>
          <p:nvPr/>
        </p:nvPicPr>
        <p:blipFill>
          <a:blip r:embed="rId4"/>
          <a:stretch>
            <a:fillRect/>
          </a:stretch>
        </p:blipFill>
        <p:spPr>
          <a:xfrm>
            <a:off x="2110153" y="4291"/>
            <a:ext cx="7960947" cy="6842912"/>
          </a:xfrm>
          <a:prstGeom prst="rect">
            <a:avLst/>
          </a:prstGeom>
        </p:spPr>
      </p:pic>
    </p:spTree>
    <p:extLst>
      <p:ext uri="{BB962C8B-B14F-4D97-AF65-F5344CB8AC3E}">
        <p14:creationId xmlns:p14="http://schemas.microsoft.com/office/powerpoint/2010/main" val="9085722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273" b="13416"/>
          <a:stretch/>
        </p:blipFill>
        <p:spPr>
          <a:xfrm>
            <a:off x="-1" y="0"/>
            <a:ext cx="12188825" cy="6930188"/>
          </a:xfrm>
          <a:prstGeom prst="rect">
            <a:avLst/>
          </a:prstGeom>
        </p:spPr>
      </p:pic>
      <p:sp>
        <p:nvSpPr>
          <p:cNvPr id="5" name="Rectangle 4"/>
          <p:cNvSpPr/>
          <p:nvPr/>
        </p:nvSpPr>
        <p:spPr bwMode="auto">
          <a:xfrm>
            <a:off x="0" y="0"/>
            <a:ext cx="12188824" cy="4786313"/>
          </a:xfrm>
          <a:prstGeom prst="rect">
            <a:avLst/>
          </a:prstGeom>
          <a:solidFill>
            <a:schemeClr val="bg1">
              <a:alpha val="37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616817" y="459553"/>
            <a:ext cx="10801179" cy="535531"/>
          </a:xfrm>
        </p:spPr>
        <p:txBody>
          <a:bodyPr/>
          <a:lstStyle/>
          <a:p>
            <a:r>
              <a:rPr lang="en-US" sz="3100" b="1" dirty="0"/>
              <a:t>Rollbase 4.0</a:t>
            </a:r>
          </a:p>
        </p:txBody>
      </p:sp>
      <p:sp>
        <p:nvSpPr>
          <p:cNvPr id="3" name="Text Placeholder 2"/>
          <p:cNvSpPr>
            <a:spLocks noGrp="1"/>
          </p:cNvSpPr>
          <p:nvPr>
            <p:ph type="body" idx="1"/>
          </p:nvPr>
        </p:nvSpPr>
        <p:spPr/>
        <p:txBody>
          <a:bodyPr/>
          <a:lstStyle/>
          <a:p>
            <a:pPr lvl="0"/>
            <a:r>
              <a:rPr lang="en-US" sz="2500" dirty="0"/>
              <a:t>Integration with Mobile Platform</a:t>
            </a:r>
            <a:endParaRPr lang="en-US" sz="2500" dirty="0">
              <a:solidFill>
                <a:srgbClr val="000000"/>
              </a:solidFill>
            </a:endParaRPr>
          </a:p>
        </p:txBody>
      </p:sp>
      <p:sp>
        <p:nvSpPr>
          <p:cNvPr id="7" name="Content Placeholder 6"/>
          <p:cNvSpPr>
            <a:spLocks noGrp="1"/>
          </p:cNvSpPr>
          <p:nvPr>
            <p:ph sz="half" idx="2"/>
          </p:nvPr>
        </p:nvSpPr>
        <p:spPr/>
        <p:txBody>
          <a:bodyPr/>
          <a:lstStyle/>
          <a:p>
            <a:pPr lvl="0">
              <a:buClr>
                <a:schemeClr val="accent1"/>
              </a:buClr>
            </a:pPr>
            <a:r>
              <a:rPr lang="en-US" sz="2800" dirty="0"/>
              <a:t>Progress data catalogs for </a:t>
            </a:r>
            <a:r>
              <a:rPr lang="en-US" sz="2800" dirty="0" err="1"/>
              <a:t>Telerik</a:t>
            </a:r>
            <a:r>
              <a:rPr lang="en-US" sz="2800" dirty="0"/>
              <a:t> Platform </a:t>
            </a:r>
            <a:r>
              <a:rPr lang="en-US" sz="2800" dirty="0" err="1"/>
              <a:t>AppBuilder</a:t>
            </a:r>
            <a:endParaRPr lang="en-US" sz="2800" dirty="0"/>
          </a:p>
          <a:p>
            <a:pPr lvl="0">
              <a:buClr>
                <a:schemeClr val="accent1"/>
              </a:buClr>
            </a:pPr>
            <a:r>
              <a:rPr lang="en-US" sz="2800" dirty="0"/>
              <a:t>Progress data service (JSDO) for using </a:t>
            </a:r>
            <a:r>
              <a:rPr lang="en-US" sz="2800" dirty="0" err="1"/>
              <a:t>Rollbase</a:t>
            </a:r>
            <a:r>
              <a:rPr lang="en-US" sz="2800" dirty="0"/>
              <a:t> data in </a:t>
            </a:r>
            <a:r>
              <a:rPr lang="en-US" sz="2800" dirty="0" err="1"/>
              <a:t>Telerik</a:t>
            </a:r>
            <a:r>
              <a:rPr lang="en-US" sz="2800" dirty="0"/>
              <a:t> “</a:t>
            </a:r>
            <a:r>
              <a:rPr lang="en-US" sz="2800" dirty="0" err="1"/>
              <a:t>screenbuilder</a:t>
            </a:r>
            <a:r>
              <a:rPr lang="en-US" sz="2800" dirty="0"/>
              <a:t>”</a:t>
            </a:r>
          </a:p>
          <a:p>
            <a:pPr>
              <a:buClr>
                <a:schemeClr val="accent1"/>
              </a:buClr>
            </a:pPr>
            <a:endParaRPr lang="en-US" sz="2400" dirty="0"/>
          </a:p>
        </p:txBody>
      </p:sp>
      <p:sp>
        <p:nvSpPr>
          <p:cNvPr id="8" name="Text Placeholder 7"/>
          <p:cNvSpPr>
            <a:spLocks noGrp="1"/>
          </p:cNvSpPr>
          <p:nvPr>
            <p:ph type="body" sz="quarter" idx="3"/>
          </p:nvPr>
        </p:nvSpPr>
        <p:spPr/>
        <p:txBody>
          <a:bodyPr/>
          <a:lstStyle/>
          <a:p>
            <a:r>
              <a:rPr lang="en-US" sz="2500" dirty="0"/>
              <a:t>New User Experience</a:t>
            </a:r>
          </a:p>
        </p:txBody>
      </p:sp>
      <p:sp>
        <p:nvSpPr>
          <p:cNvPr id="9" name="Content Placeholder 8"/>
          <p:cNvSpPr>
            <a:spLocks noGrp="1"/>
          </p:cNvSpPr>
          <p:nvPr>
            <p:ph sz="quarter" idx="4"/>
          </p:nvPr>
        </p:nvSpPr>
        <p:spPr>
          <a:xfrm>
            <a:off x="6191754" y="1991189"/>
            <a:ext cx="5638296" cy="4238369"/>
          </a:xfrm>
        </p:spPr>
        <p:txBody>
          <a:bodyPr/>
          <a:lstStyle/>
          <a:p>
            <a:pPr lvl="0">
              <a:buClr>
                <a:schemeClr val="accent1"/>
              </a:buClr>
            </a:pPr>
            <a:r>
              <a:rPr lang="en-US" sz="2800" dirty="0"/>
              <a:t>Totally redesigned user interface uses Kendo UI with a rich set of widgets</a:t>
            </a:r>
          </a:p>
          <a:p>
            <a:pPr lvl="0">
              <a:buClr>
                <a:schemeClr val="accent1"/>
              </a:buClr>
            </a:pPr>
            <a:r>
              <a:rPr lang="en-US" sz="2800" dirty="0"/>
              <a:t>Responsive web UI</a:t>
            </a:r>
          </a:p>
          <a:p>
            <a:pPr lvl="0">
              <a:buClr>
                <a:schemeClr val="accent1"/>
              </a:buClr>
            </a:pPr>
            <a:r>
              <a:rPr lang="en-US" sz="2800" dirty="0"/>
              <a:t>15 built-in themes</a:t>
            </a:r>
          </a:p>
          <a:p>
            <a:pPr>
              <a:buClr>
                <a:schemeClr val="accent1"/>
              </a:buClr>
            </a:pPr>
            <a:endParaRPr lang="en-US" sz="2400" dirty="0"/>
          </a:p>
        </p:txBody>
      </p:sp>
      <p:sp>
        <p:nvSpPr>
          <p:cNvPr id="6" name="Content Placeholder 2"/>
          <p:cNvSpPr txBox="1">
            <a:spLocks/>
          </p:cNvSpPr>
          <p:nvPr/>
        </p:nvSpPr>
        <p:spPr>
          <a:xfrm>
            <a:off x="608012" y="3052665"/>
            <a:ext cx="10820400" cy="2252004"/>
          </a:xfrm>
          <a:prstGeom prst="rect">
            <a:avLst/>
          </a:prstGeom>
        </p:spPr>
        <p:txBody>
          <a:bodyPr/>
          <a:lstStyle/>
          <a:p>
            <a:pPr marL="342900" lvl="0" indent="-342900" algn="l">
              <a:spcBef>
                <a:spcPts val="900"/>
              </a:spcBef>
              <a:buClr>
                <a:schemeClr val="accent1"/>
              </a:buClr>
              <a:buSzTx/>
              <a:buFont typeface="Wingdings" pitchFamily="2" charset="2"/>
              <a:buChar char="§"/>
            </a:pPr>
            <a:endParaRPr lang="en-US" sz="2800" i="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4599873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82" y="798383"/>
            <a:ext cx="10801179" cy="535531"/>
          </a:xfrm>
        </p:spPr>
        <p:txBody>
          <a:bodyPr/>
          <a:lstStyle/>
          <a:p>
            <a:r>
              <a:rPr lang="en-US" sz="3200" b="1" dirty="0"/>
              <a:t>3 Key Technology Areas for Digital Transformation</a:t>
            </a:r>
          </a:p>
        </p:txBody>
      </p:sp>
      <p:sp>
        <p:nvSpPr>
          <p:cNvPr id="7" name="Rectangle 6"/>
          <p:cNvSpPr/>
          <p:nvPr/>
        </p:nvSpPr>
        <p:spPr>
          <a:xfrm>
            <a:off x="7952471" y="4774854"/>
            <a:ext cx="2672527" cy="369332"/>
          </a:xfrm>
          <a:prstGeom prst="rect">
            <a:avLst/>
          </a:prstGeom>
        </p:spPr>
        <p:txBody>
          <a:bodyPr wrap="none">
            <a:spAutoFit/>
          </a:bodyPr>
          <a:lstStyle/>
          <a:p>
            <a:pPr lvl="1"/>
            <a:r>
              <a:rPr lang="en-US" sz="1800" b="1" i="0" dirty="0"/>
              <a:t>Big Data/Analytics</a:t>
            </a:r>
          </a:p>
        </p:txBody>
      </p:sp>
      <p:sp>
        <p:nvSpPr>
          <p:cNvPr id="8" name="Rectangle 7"/>
          <p:cNvSpPr/>
          <p:nvPr/>
        </p:nvSpPr>
        <p:spPr>
          <a:xfrm>
            <a:off x="4628080" y="4774854"/>
            <a:ext cx="2582758" cy="369332"/>
          </a:xfrm>
          <a:prstGeom prst="rect">
            <a:avLst/>
          </a:prstGeom>
        </p:spPr>
        <p:txBody>
          <a:bodyPr wrap="none">
            <a:spAutoFit/>
          </a:bodyPr>
          <a:lstStyle/>
          <a:p>
            <a:pPr lvl="1"/>
            <a:r>
              <a:rPr lang="en-US" sz="1800" b="1" i="0" dirty="0"/>
              <a:t>Cloud Computing</a:t>
            </a:r>
          </a:p>
        </p:txBody>
      </p:sp>
      <p:sp>
        <p:nvSpPr>
          <p:cNvPr id="10" name="Rectangle 9"/>
          <p:cNvSpPr/>
          <p:nvPr/>
        </p:nvSpPr>
        <p:spPr>
          <a:xfrm>
            <a:off x="1050202" y="4774854"/>
            <a:ext cx="2836245" cy="369332"/>
          </a:xfrm>
          <a:prstGeom prst="rect">
            <a:avLst/>
          </a:prstGeom>
        </p:spPr>
        <p:txBody>
          <a:bodyPr wrap="square">
            <a:spAutoFit/>
          </a:bodyPr>
          <a:lstStyle/>
          <a:p>
            <a:pPr lvl="1"/>
            <a:r>
              <a:rPr lang="en-US" sz="1800" b="1" i="0" dirty="0"/>
              <a:t>User Experience</a:t>
            </a:r>
          </a:p>
        </p:txBody>
      </p:sp>
      <p:pic>
        <p:nvPicPr>
          <p:cNvPr id="4" name="Picture 3"/>
          <p:cNvPicPr>
            <a:picLocks noChangeAspect="1"/>
          </p:cNvPicPr>
          <p:nvPr/>
        </p:nvPicPr>
        <p:blipFill>
          <a:blip r:embed="rId3" cstate="print"/>
          <a:stretch>
            <a:fillRect/>
          </a:stretch>
        </p:blipFill>
        <p:spPr>
          <a:xfrm>
            <a:off x="5089329" y="2388375"/>
            <a:ext cx="2081250" cy="2081250"/>
          </a:xfrm>
          <a:prstGeom prst="rect">
            <a:avLst/>
          </a:prstGeom>
        </p:spPr>
      </p:pic>
      <p:pic>
        <p:nvPicPr>
          <p:cNvPr id="11" name="Picture 10"/>
          <p:cNvPicPr>
            <a:picLocks noChangeAspect="1"/>
          </p:cNvPicPr>
          <p:nvPr/>
        </p:nvPicPr>
        <p:blipFill>
          <a:blip r:embed="rId4" cstate="print"/>
          <a:stretch>
            <a:fillRect/>
          </a:stretch>
        </p:blipFill>
        <p:spPr>
          <a:xfrm>
            <a:off x="1607143" y="2388376"/>
            <a:ext cx="2081250" cy="2081250"/>
          </a:xfrm>
          <a:prstGeom prst="rect">
            <a:avLst/>
          </a:prstGeom>
        </p:spPr>
      </p:pic>
      <p:pic>
        <p:nvPicPr>
          <p:cNvPr id="12" name="Picture 11"/>
          <p:cNvPicPr>
            <a:picLocks noChangeAspect="1"/>
          </p:cNvPicPr>
          <p:nvPr/>
        </p:nvPicPr>
        <p:blipFill>
          <a:blip r:embed="rId5" cstate="print"/>
          <a:stretch>
            <a:fillRect/>
          </a:stretch>
        </p:blipFill>
        <p:spPr>
          <a:xfrm>
            <a:off x="8463434" y="2388376"/>
            <a:ext cx="2081250" cy="2081250"/>
          </a:xfrm>
          <a:prstGeom prst="rect">
            <a:avLst/>
          </a:prstGeom>
        </p:spPr>
      </p:pic>
    </p:spTree>
    <p:extLst>
      <p:ext uri="{BB962C8B-B14F-4D97-AF65-F5344CB8AC3E}">
        <p14:creationId xmlns:p14="http://schemas.microsoft.com/office/powerpoint/2010/main" val="227647324"/>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16817" y="1473631"/>
            <a:ext cx="10410691" cy="5033502"/>
          </a:xfrm>
        </p:spPr>
        <p:txBody>
          <a:bodyPr/>
          <a:lstStyle/>
          <a:p>
            <a:r>
              <a:rPr lang="en-US" sz="2800" dirty="0">
                <a:solidFill>
                  <a:schemeClr val="tx1"/>
                </a:solidFill>
              </a:rPr>
              <a:t>Knowing your customer</a:t>
            </a:r>
          </a:p>
          <a:p>
            <a:r>
              <a:rPr lang="en-US" sz="2800" dirty="0">
                <a:solidFill>
                  <a:schemeClr val="tx1"/>
                </a:solidFill>
              </a:rPr>
              <a:t>Big Data databases</a:t>
            </a:r>
          </a:p>
          <a:p>
            <a:endParaRPr lang="en-US" sz="2400" dirty="0">
              <a:solidFill>
                <a:schemeClr val="tx1"/>
              </a:solidFill>
            </a:endParaRPr>
          </a:p>
          <a:p>
            <a:pPr marL="0" indent="0">
              <a:buNone/>
            </a:pPr>
            <a:endParaRPr lang="en-US" sz="2400" dirty="0">
              <a:solidFill>
                <a:schemeClr val="tx1"/>
              </a:solidFill>
            </a:endParaRPr>
          </a:p>
          <a:p>
            <a:pPr marL="0" indent="0">
              <a:buNone/>
            </a:pPr>
            <a:endParaRPr lang="en-US" sz="2400" dirty="0">
              <a:solidFill>
                <a:schemeClr val="tx1"/>
              </a:solidFill>
            </a:endParaRPr>
          </a:p>
          <a:p>
            <a:endParaRPr lang="en-US" sz="2400" dirty="0">
              <a:solidFill>
                <a:schemeClr val="tx1"/>
              </a:solidFill>
            </a:endParaRPr>
          </a:p>
          <a:p>
            <a:endParaRPr lang="en-US" sz="2400" dirty="0">
              <a:solidFill>
                <a:schemeClr val="tx1"/>
              </a:solidFill>
            </a:endParaRPr>
          </a:p>
          <a:p>
            <a:endParaRPr lang="en-US" sz="2400" dirty="0">
              <a:solidFill>
                <a:schemeClr val="tx1"/>
              </a:solidFill>
            </a:endParaRPr>
          </a:p>
          <a:p>
            <a:endParaRPr lang="en-US" sz="2400" dirty="0">
              <a:solidFill>
                <a:schemeClr val="tx1"/>
              </a:solidFill>
            </a:endParaRPr>
          </a:p>
          <a:p>
            <a:pPr>
              <a:buNone/>
            </a:pPr>
            <a:endParaRPr lang="en-US" dirty="0"/>
          </a:p>
        </p:txBody>
      </p:sp>
      <p:sp>
        <p:nvSpPr>
          <p:cNvPr id="3" name="Title 2"/>
          <p:cNvSpPr>
            <a:spLocks noGrp="1"/>
          </p:cNvSpPr>
          <p:nvPr>
            <p:ph type="title"/>
          </p:nvPr>
        </p:nvSpPr>
        <p:spPr>
          <a:xfrm>
            <a:off x="616817" y="132495"/>
            <a:ext cx="10801179" cy="1255728"/>
          </a:xfrm>
        </p:spPr>
        <p:txBody>
          <a:bodyPr/>
          <a:lstStyle/>
          <a:p>
            <a:r>
              <a:rPr lang="en-US" sz="2800" b="1" dirty="0">
                <a:solidFill>
                  <a:schemeClr val="tx1"/>
                </a:solidFill>
              </a:rPr>
              <a:t>Big Data/Analytics –</a:t>
            </a:r>
            <a:br>
              <a:rPr lang="en-US" sz="2800" b="1" dirty="0">
                <a:solidFill>
                  <a:schemeClr val="tx1"/>
                </a:solidFill>
              </a:rPr>
            </a:br>
            <a:r>
              <a:rPr lang="en-US" sz="2800" b="1" dirty="0">
                <a:solidFill>
                  <a:schemeClr val="tx1"/>
                </a:solidFill>
              </a:rPr>
              <a:t> </a:t>
            </a:r>
            <a:br>
              <a:rPr lang="en-US" sz="2800" b="1" dirty="0">
                <a:solidFill>
                  <a:schemeClr val="tx1"/>
                </a:solidFill>
              </a:rPr>
            </a:br>
            <a:r>
              <a:rPr lang="en-US" sz="2800" b="1" dirty="0">
                <a:solidFill>
                  <a:schemeClr val="tx1"/>
                </a:solidFill>
              </a:rPr>
              <a:t>	</a:t>
            </a:r>
            <a:r>
              <a:rPr lang="en-US" sz="2800" b="1" i="1" dirty="0">
                <a:solidFill>
                  <a:schemeClr val="accent1"/>
                </a:solidFill>
              </a:rPr>
              <a:t>Turning information into a Competitive Advantage</a:t>
            </a:r>
          </a:p>
        </p:txBody>
      </p:sp>
      <p:pic>
        <p:nvPicPr>
          <p:cNvPr id="4101" name="Picture 5" descr="C:\Users\robs\Pictures\Mariadb-seal-flat-browntext.png"/>
          <p:cNvPicPr>
            <a:picLocks noChangeAspect="1" noChangeArrowheads="1"/>
          </p:cNvPicPr>
          <p:nvPr/>
        </p:nvPicPr>
        <p:blipFill>
          <a:blip r:embed="rId3" cstate="print"/>
          <a:srcRect/>
          <a:stretch>
            <a:fillRect/>
          </a:stretch>
        </p:blipFill>
        <p:spPr bwMode="auto">
          <a:xfrm>
            <a:off x="9422117" y="3009658"/>
            <a:ext cx="828535" cy="258683"/>
          </a:xfrm>
          <a:prstGeom prst="rect">
            <a:avLst/>
          </a:prstGeom>
          <a:noFill/>
        </p:spPr>
      </p:pic>
      <p:grpSp>
        <p:nvGrpSpPr>
          <p:cNvPr id="5" name="Group 4"/>
          <p:cNvGrpSpPr/>
          <p:nvPr/>
        </p:nvGrpSpPr>
        <p:grpSpPr>
          <a:xfrm>
            <a:off x="4148475" y="3190219"/>
            <a:ext cx="4304160" cy="2067765"/>
            <a:chOff x="3815277" y="2978844"/>
            <a:chExt cx="4304160" cy="2067765"/>
          </a:xfrm>
        </p:grpSpPr>
        <p:pic>
          <p:nvPicPr>
            <p:cNvPr id="4103" name="Picture 7" descr="C:\Users\robs\Pictures\500px-Cassandra_logo.svg.png"/>
            <p:cNvPicPr>
              <a:picLocks noChangeAspect="1" noChangeArrowheads="1"/>
            </p:cNvPicPr>
            <p:nvPr/>
          </p:nvPicPr>
          <p:blipFill>
            <a:blip r:embed="rId4" cstate="print"/>
            <a:srcRect/>
            <a:stretch>
              <a:fillRect/>
            </a:stretch>
          </p:blipFill>
          <p:spPr bwMode="auto">
            <a:xfrm>
              <a:off x="4642539" y="4573228"/>
              <a:ext cx="415712" cy="278526"/>
            </a:xfrm>
            <a:prstGeom prst="rect">
              <a:avLst/>
            </a:prstGeom>
            <a:noFill/>
          </p:spPr>
        </p:pic>
        <p:pic>
          <p:nvPicPr>
            <p:cNvPr id="4104" name="Picture 8" descr="C:\Users\robs\Pictures\hbase_logo.png"/>
            <p:cNvPicPr>
              <a:picLocks noChangeAspect="1" noChangeArrowheads="1"/>
            </p:cNvPicPr>
            <p:nvPr/>
          </p:nvPicPr>
          <p:blipFill>
            <a:blip r:embed="rId5" cstate="print"/>
            <a:srcRect/>
            <a:stretch>
              <a:fillRect/>
            </a:stretch>
          </p:blipFill>
          <p:spPr bwMode="auto">
            <a:xfrm>
              <a:off x="3815277" y="2978844"/>
              <a:ext cx="632041" cy="156245"/>
            </a:xfrm>
            <a:prstGeom prst="rect">
              <a:avLst/>
            </a:prstGeom>
            <a:noFill/>
          </p:spPr>
        </p:pic>
        <p:pic>
          <p:nvPicPr>
            <p:cNvPr id="4100" name="Picture 4" descr="C:\Users\robs\Pictures\Hadoop.png"/>
            <p:cNvPicPr>
              <a:picLocks noChangeAspect="1" noChangeArrowheads="1"/>
            </p:cNvPicPr>
            <p:nvPr/>
          </p:nvPicPr>
          <p:blipFill>
            <a:blip r:embed="rId6" cstate="print"/>
            <a:srcRect/>
            <a:stretch>
              <a:fillRect/>
            </a:stretch>
          </p:blipFill>
          <p:spPr bwMode="auto">
            <a:xfrm>
              <a:off x="7669959" y="4744942"/>
              <a:ext cx="449478" cy="301667"/>
            </a:xfrm>
            <a:prstGeom prst="rect">
              <a:avLst/>
            </a:prstGeom>
            <a:noFill/>
          </p:spPr>
        </p:pic>
      </p:grpSp>
      <p:grpSp>
        <p:nvGrpSpPr>
          <p:cNvPr id="2" name="Group 1"/>
          <p:cNvGrpSpPr/>
          <p:nvPr/>
        </p:nvGrpSpPr>
        <p:grpSpPr>
          <a:xfrm>
            <a:off x="1821505" y="2346175"/>
            <a:ext cx="7826113" cy="3543387"/>
            <a:chOff x="1451014" y="2281287"/>
            <a:chExt cx="7826113" cy="3543387"/>
          </a:xfrm>
        </p:grpSpPr>
        <p:pic>
          <p:nvPicPr>
            <p:cNvPr id="7" name="Picture 6"/>
            <p:cNvPicPr>
              <a:picLocks noChangeAspect="1"/>
            </p:cNvPicPr>
            <p:nvPr/>
          </p:nvPicPr>
          <p:blipFill>
            <a:blip r:embed="rId7" cstate="print"/>
            <a:stretch>
              <a:fillRect/>
            </a:stretch>
          </p:blipFill>
          <p:spPr>
            <a:xfrm>
              <a:off x="6326829" y="2281287"/>
              <a:ext cx="1305570" cy="2261432"/>
            </a:xfrm>
            <a:prstGeom prst="rect">
              <a:avLst/>
            </a:prstGeom>
          </p:spPr>
        </p:pic>
        <p:pic>
          <p:nvPicPr>
            <p:cNvPr id="8" name="Picture 7"/>
            <p:cNvPicPr>
              <a:picLocks noChangeAspect="1"/>
            </p:cNvPicPr>
            <p:nvPr/>
          </p:nvPicPr>
          <p:blipFill>
            <a:blip r:embed="rId8" cstate="print"/>
            <a:stretch>
              <a:fillRect/>
            </a:stretch>
          </p:blipFill>
          <p:spPr>
            <a:xfrm>
              <a:off x="1451014" y="3833095"/>
              <a:ext cx="1627197" cy="1117580"/>
            </a:xfrm>
            <a:prstGeom prst="rect">
              <a:avLst/>
            </a:prstGeom>
          </p:spPr>
        </p:pic>
        <p:cxnSp>
          <p:nvCxnSpPr>
            <p:cNvPr id="10" name="Straight Connector 9"/>
            <p:cNvCxnSpPr/>
            <p:nvPr/>
          </p:nvCxnSpPr>
          <p:spPr bwMode="auto">
            <a:xfrm flipV="1">
              <a:off x="3039442" y="4239964"/>
              <a:ext cx="3724571" cy="207143"/>
            </a:xfrm>
            <a:prstGeom prst="line">
              <a:avLst/>
            </a:prstGeom>
            <a:solidFill>
              <a:schemeClr val="accent1"/>
            </a:solidFill>
            <a:ln w="12700" cap="flat" cmpd="sng" algn="ctr">
              <a:solidFill>
                <a:srgbClr val="64DD17"/>
              </a:solidFill>
              <a:prstDash val="dash"/>
              <a:round/>
              <a:headEnd type="none" w="med" len="med"/>
              <a:tailEnd type="none" w="med" len="med"/>
            </a:ln>
            <a:effectLst/>
          </p:spPr>
        </p:cxnSp>
        <p:pic>
          <p:nvPicPr>
            <p:cNvPr id="4102" name="Picture 6" descr="C:\Users\robs\Pictures\mongodb-logo-large.png"/>
            <p:cNvPicPr>
              <a:picLocks noChangeAspect="1" noChangeArrowheads="1"/>
            </p:cNvPicPr>
            <p:nvPr/>
          </p:nvPicPr>
          <p:blipFill>
            <a:blip r:embed="rId9" cstate="print"/>
            <a:srcRect/>
            <a:stretch>
              <a:fillRect/>
            </a:stretch>
          </p:blipFill>
          <p:spPr bwMode="auto">
            <a:xfrm>
              <a:off x="1880336" y="4086994"/>
              <a:ext cx="809651" cy="249373"/>
            </a:xfrm>
            <a:prstGeom prst="rect">
              <a:avLst/>
            </a:prstGeom>
            <a:noFill/>
          </p:spPr>
        </p:pic>
        <p:cxnSp>
          <p:nvCxnSpPr>
            <p:cNvPr id="18" name="Straight Connector 17"/>
            <p:cNvCxnSpPr/>
            <p:nvPr/>
          </p:nvCxnSpPr>
          <p:spPr bwMode="auto">
            <a:xfrm>
              <a:off x="4812214" y="3449721"/>
              <a:ext cx="1619599" cy="350353"/>
            </a:xfrm>
            <a:prstGeom prst="line">
              <a:avLst/>
            </a:prstGeom>
            <a:solidFill>
              <a:schemeClr val="accent1"/>
            </a:solidFill>
            <a:ln w="12700" cap="flat" cmpd="sng" algn="ctr">
              <a:solidFill>
                <a:srgbClr val="64DD17"/>
              </a:solidFill>
              <a:prstDash val="dash"/>
              <a:round/>
              <a:headEnd type="none" w="med" len="med"/>
              <a:tailEnd type="none" w="med" len="med"/>
            </a:ln>
            <a:effectLst/>
          </p:spPr>
        </p:cxnSp>
        <p:cxnSp>
          <p:nvCxnSpPr>
            <p:cNvPr id="27" name="Straight Connector 26"/>
            <p:cNvCxnSpPr/>
            <p:nvPr/>
          </p:nvCxnSpPr>
          <p:spPr bwMode="auto">
            <a:xfrm flipH="1" flipV="1">
              <a:off x="7227125" y="3595243"/>
              <a:ext cx="337232" cy="1032884"/>
            </a:xfrm>
            <a:prstGeom prst="line">
              <a:avLst/>
            </a:prstGeom>
            <a:solidFill>
              <a:schemeClr val="accent1"/>
            </a:solidFill>
            <a:ln w="12700" cap="flat" cmpd="sng" algn="ctr">
              <a:solidFill>
                <a:srgbClr val="64DD17"/>
              </a:solidFill>
              <a:prstDash val="dash"/>
              <a:round/>
              <a:headEnd type="none" w="med" len="med"/>
              <a:tailEnd type="none" w="med" len="med"/>
            </a:ln>
            <a:effectLst/>
          </p:spPr>
        </p:cxnSp>
        <p:cxnSp>
          <p:nvCxnSpPr>
            <p:cNvPr id="30" name="Straight Connector 29"/>
            <p:cNvCxnSpPr/>
            <p:nvPr/>
          </p:nvCxnSpPr>
          <p:spPr bwMode="auto">
            <a:xfrm flipH="1">
              <a:off x="7564357" y="3033743"/>
              <a:ext cx="1712770" cy="102405"/>
            </a:xfrm>
            <a:prstGeom prst="line">
              <a:avLst/>
            </a:prstGeom>
            <a:solidFill>
              <a:schemeClr val="accent1"/>
            </a:solidFill>
            <a:ln w="12700" cap="flat" cmpd="sng" algn="ctr">
              <a:solidFill>
                <a:srgbClr val="64DD17"/>
              </a:solidFill>
              <a:prstDash val="dash"/>
              <a:round/>
              <a:headEnd type="none" w="med" len="med"/>
              <a:tailEnd type="none" w="med" len="med"/>
            </a:ln>
            <a:effectLst/>
          </p:spPr>
        </p:cxnSp>
        <p:cxnSp>
          <p:nvCxnSpPr>
            <p:cNvPr id="4111" name="Straight Connector 4110"/>
            <p:cNvCxnSpPr/>
            <p:nvPr/>
          </p:nvCxnSpPr>
          <p:spPr bwMode="auto">
            <a:xfrm flipV="1">
              <a:off x="5385050" y="2890931"/>
              <a:ext cx="1249907" cy="1715852"/>
            </a:xfrm>
            <a:prstGeom prst="line">
              <a:avLst/>
            </a:prstGeom>
            <a:solidFill>
              <a:schemeClr val="accent1"/>
            </a:solidFill>
            <a:ln w="12700" cap="flat" cmpd="sng" algn="ctr">
              <a:solidFill>
                <a:srgbClr val="64DD17"/>
              </a:solidFill>
              <a:prstDash val="dash"/>
              <a:round/>
              <a:headEnd type="none" w="med" len="med"/>
              <a:tailEnd type="none" w="med" len="med"/>
            </a:ln>
            <a:effectLst/>
          </p:spPr>
        </p:cxnSp>
        <p:pic>
          <p:nvPicPr>
            <p:cNvPr id="25" name="Picture 24"/>
            <p:cNvPicPr>
              <a:picLocks noChangeAspect="1"/>
            </p:cNvPicPr>
            <p:nvPr/>
          </p:nvPicPr>
          <p:blipFill>
            <a:blip r:embed="rId8" cstate="print"/>
            <a:stretch>
              <a:fillRect/>
            </a:stretch>
          </p:blipFill>
          <p:spPr>
            <a:xfrm>
              <a:off x="3280405" y="2807914"/>
              <a:ext cx="1627197" cy="1117580"/>
            </a:xfrm>
            <a:prstGeom prst="rect">
              <a:avLst/>
            </a:prstGeom>
          </p:spPr>
        </p:pic>
        <p:pic>
          <p:nvPicPr>
            <p:cNvPr id="26" name="Picture 25"/>
            <p:cNvPicPr>
              <a:picLocks noChangeAspect="1"/>
            </p:cNvPicPr>
            <p:nvPr/>
          </p:nvPicPr>
          <p:blipFill>
            <a:blip r:embed="rId8" cstate="print"/>
            <a:stretch>
              <a:fillRect/>
            </a:stretch>
          </p:blipFill>
          <p:spPr>
            <a:xfrm>
              <a:off x="4008665" y="4454862"/>
              <a:ext cx="1627197" cy="1117580"/>
            </a:xfrm>
            <a:prstGeom prst="rect">
              <a:avLst/>
            </a:prstGeom>
          </p:spPr>
        </p:pic>
        <p:pic>
          <p:nvPicPr>
            <p:cNvPr id="28" name="Picture 27"/>
            <p:cNvPicPr>
              <a:picLocks noChangeAspect="1"/>
            </p:cNvPicPr>
            <p:nvPr/>
          </p:nvPicPr>
          <p:blipFill>
            <a:blip r:embed="rId8" cstate="print"/>
            <a:stretch>
              <a:fillRect/>
            </a:stretch>
          </p:blipFill>
          <p:spPr>
            <a:xfrm>
              <a:off x="7043806" y="4707094"/>
              <a:ext cx="1627197" cy="1117580"/>
            </a:xfrm>
            <a:prstGeom prst="rect">
              <a:avLst/>
            </a:prstGeom>
          </p:spPr>
        </p:pic>
      </p:grpSp>
      <p:pic>
        <p:nvPicPr>
          <p:cNvPr id="29" name="Picture 28"/>
          <p:cNvPicPr>
            <a:picLocks noChangeAspect="1"/>
          </p:cNvPicPr>
          <p:nvPr/>
        </p:nvPicPr>
        <p:blipFill>
          <a:blip r:embed="rId8" cstate="print"/>
          <a:stretch>
            <a:fillRect/>
          </a:stretch>
        </p:blipFill>
        <p:spPr>
          <a:xfrm>
            <a:off x="9128667" y="2780403"/>
            <a:ext cx="1627197" cy="1117580"/>
          </a:xfrm>
          <a:prstGeom prst="rect">
            <a:avLst/>
          </a:prstGeom>
        </p:spPr>
      </p:pic>
    </p:spTree>
    <p:extLst>
      <p:ext uri="{BB962C8B-B14F-4D97-AF65-F5344CB8AC3E}">
        <p14:creationId xmlns:p14="http://schemas.microsoft.com/office/powerpoint/2010/main" val="2740856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53"/>
        <p:cNvGrpSpPr/>
        <p:nvPr/>
      </p:nvGrpSpPr>
      <p:grpSpPr>
        <a:xfrm>
          <a:off x="0" y="0"/>
          <a:ext cx="0" cy="0"/>
          <a:chOff x="0" y="0"/>
          <a:chExt cx="0" cy="0"/>
        </a:xfrm>
      </p:grpSpPr>
      <p:pic>
        <p:nvPicPr>
          <p:cNvPr id="1154" name="Shape 1154"/>
          <p:cNvPicPr preferRelativeResize="0"/>
          <p:nvPr/>
        </p:nvPicPr>
        <p:blipFill rotWithShape="1">
          <a:blip r:embed="rId3" cstate="print">
            <a:alphaModFix/>
          </a:blip>
          <a:srcRect/>
          <a:stretch/>
        </p:blipFill>
        <p:spPr>
          <a:xfrm>
            <a:off x="4366149" y="1833860"/>
            <a:ext cx="7822676" cy="5222066"/>
          </a:xfrm>
          <a:prstGeom prst="rect">
            <a:avLst/>
          </a:prstGeom>
          <a:noFill/>
          <a:ln>
            <a:noFill/>
          </a:ln>
        </p:spPr>
      </p:pic>
      <p:sp>
        <p:nvSpPr>
          <p:cNvPr id="1155" name="Shape 1155"/>
          <p:cNvSpPr txBox="1">
            <a:spLocks noGrp="1"/>
          </p:cNvSpPr>
          <p:nvPr>
            <p:ph type="title"/>
          </p:nvPr>
        </p:nvSpPr>
        <p:spPr>
          <a:prstGeom prst="rect">
            <a:avLst/>
          </a:prstGeom>
          <a:noFill/>
          <a:ln>
            <a:noFill/>
          </a:ln>
        </p:spPr>
        <p:txBody>
          <a:bodyPr lIns="45700" tIns="45700" rIns="45700" bIns="45700" anchor="ctr" anchorCtr="0">
            <a:noAutofit/>
          </a:bodyPr>
          <a:lstStyle/>
          <a:p>
            <a:pPr>
              <a:spcBef>
                <a:spcPts val="0"/>
              </a:spcBef>
              <a:buSzPct val="25000"/>
            </a:pPr>
            <a:r>
              <a:rPr lang="en-US" sz="3136" b="1" i="0" u="none" strike="noStrike" cap="none" baseline="0" dirty="0">
                <a:solidFill>
                  <a:schemeClr val="tx1"/>
                </a:solidFill>
                <a:latin typeface="+mj-lt"/>
                <a:ea typeface="Arial Hebrew" charset="-79"/>
                <a:cs typeface="Arial Hebrew" charset="-79"/>
                <a:sym typeface="Rokkitt"/>
              </a:rPr>
              <a:t>Progress </a:t>
            </a:r>
            <a:r>
              <a:rPr lang="en-US" sz="3136" b="1" i="0" u="none" strike="noStrike" cap="none" baseline="0" dirty="0" err="1">
                <a:solidFill>
                  <a:schemeClr val="tx1"/>
                </a:solidFill>
                <a:latin typeface="+mj-lt"/>
                <a:ea typeface="Arial Hebrew" charset="-79"/>
                <a:cs typeface="Arial Hebrew" charset="-79"/>
                <a:sym typeface="Rokkitt"/>
              </a:rPr>
              <a:t>OpenEdge</a:t>
            </a:r>
            <a:r>
              <a:rPr lang="en-US" sz="3136" b="1" dirty="0">
                <a:solidFill>
                  <a:schemeClr val="tx1"/>
                </a:solidFill>
                <a:latin typeface="+mj-lt"/>
                <a:ea typeface="Arial Hebrew" charset="-79"/>
                <a:cs typeface="Arial Hebrew" charset="-79"/>
                <a:sym typeface="Rokkitt"/>
              </a:rPr>
              <a:t> Analytics360 </a:t>
            </a:r>
            <a:endParaRPr lang="en-US" sz="3136" b="1" i="0" u="none" strike="noStrike" cap="none" baseline="0" dirty="0">
              <a:solidFill>
                <a:schemeClr val="tx1"/>
              </a:solidFill>
              <a:latin typeface="+mj-lt"/>
              <a:ea typeface="Arial Hebrew" charset="-79"/>
              <a:cs typeface="Arial Hebrew" charset="-79"/>
              <a:sym typeface="Rokkitt"/>
            </a:endParaRPr>
          </a:p>
        </p:txBody>
      </p:sp>
      <p:pic>
        <p:nvPicPr>
          <p:cNvPr id="6" name="Picture 5" descr="MFG360 Image 3.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3832279"/>
            <a:ext cx="6700749" cy="3531702"/>
          </a:xfrm>
          <a:prstGeom prst="rect">
            <a:avLst/>
          </a:prstGeom>
        </p:spPr>
      </p:pic>
      <p:sp>
        <p:nvSpPr>
          <p:cNvPr id="8" name="TextBox 7"/>
          <p:cNvSpPr txBox="1"/>
          <p:nvPr/>
        </p:nvSpPr>
        <p:spPr>
          <a:xfrm>
            <a:off x="809553" y="1398075"/>
            <a:ext cx="7106147" cy="1800493"/>
          </a:xfrm>
          <a:prstGeom prst="rect">
            <a:avLst/>
          </a:prstGeom>
          <a:noFill/>
        </p:spPr>
        <p:txBody>
          <a:bodyPr wrap="square" rtlCol="0">
            <a:spAutoFit/>
          </a:bodyPr>
          <a:lstStyle/>
          <a:p>
            <a:pPr marL="571500" indent="-571500" algn="l">
              <a:spcBef>
                <a:spcPts val="900"/>
              </a:spcBef>
              <a:buClr>
                <a:schemeClr val="accent1"/>
              </a:buClr>
              <a:buSzPct val="90000"/>
              <a:buFont typeface="Wingdings" charset="2"/>
              <a:buChar char="§"/>
            </a:pPr>
            <a:r>
              <a:rPr lang="en-US" i="0" dirty="0"/>
              <a:t>Industry leading toolset</a:t>
            </a:r>
          </a:p>
          <a:p>
            <a:pPr marL="571500" indent="-571500" algn="l">
              <a:spcBef>
                <a:spcPts val="900"/>
              </a:spcBef>
              <a:buClr>
                <a:schemeClr val="accent1"/>
              </a:buClr>
              <a:buSzPct val="90000"/>
              <a:buFont typeface="Wingdings" charset="2"/>
              <a:buChar char="§"/>
            </a:pPr>
            <a:r>
              <a:rPr lang="en-US" i="0" dirty="0"/>
              <a:t>Pre-built content to accelerate time to market</a:t>
            </a:r>
          </a:p>
          <a:p>
            <a:pPr marL="571500" indent="-571500" algn="l">
              <a:spcBef>
                <a:spcPts val="900"/>
              </a:spcBef>
              <a:buClr>
                <a:schemeClr val="accent1"/>
              </a:buClr>
              <a:buSzPct val="90000"/>
              <a:buFont typeface="Wingdings" charset="2"/>
              <a:buChar char="§"/>
            </a:pPr>
            <a:r>
              <a:rPr lang="en-US" i="0" dirty="0"/>
              <a:t>Complete solution, including technical &amp; business training</a:t>
            </a:r>
          </a:p>
        </p:txBody>
      </p:sp>
      <p:pic>
        <p:nvPicPr>
          <p:cNvPr id="10" name="Picture 9" descr="DST360 Screen Shot 2.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346266" y="936810"/>
            <a:ext cx="9134887" cy="5921190"/>
          </a:xfrm>
          <a:prstGeom prst="rect">
            <a:avLst/>
          </a:prstGeom>
        </p:spPr>
      </p:pic>
    </p:spTree>
    <p:extLst>
      <p:ext uri="{BB962C8B-B14F-4D97-AF65-F5344CB8AC3E}">
        <p14:creationId xmlns:p14="http://schemas.microsoft.com/office/powerpoint/2010/main" val="163494145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500"/>
                                        <p:tgtEl>
                                          <p:spTgt spid="8">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500"/>
                                        <p:tgtEl>
                                          <p:spTgt spid="8">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solidFill>
                  <a:schemeClr val="tx1"/>
                </a:solidFill>
                <a:latin typeface="+mj-lt"/>
                <a:cs typeface="Aharoni" pitchFamily="2" charset="-79"/>
              </a:rPr>
              <a:t>Progress Vision for </a:t>
            </a:r>
            <a:r>
              <a:rPr lang="en-US">
                <a:solidFill>
                  <a:schemeClr val="tx1"/>
                </a:solidFill>
                <a:latin typeface="+mj-lt"/>
                <a:cs typeface="Aharoni" pitchFamily="2" charset="-79"/>
              </a:rPr>
              <a:t>Future of Business </a:t>
            </a:r>
            <a:r>
              <a:rPr lang="en-US" dirty="0">
                <a:solidFill>
                  <a:schemeClr val="tx1"/>
                </a:solidFill>
                <a:latin typeface="+mj-lt"/>
                <a:cs typeface="Aharoni" pitchFamily="2" charset="-79"/>
              </a:rPr>
              <a:t>Applications </a:t>
            </a:r>
            <a:endParaRPr lang="en-US" dirty="0">
              <a:solidFill>
                <a:srgbClr val="002060"/>
              </a:solidFill>
              <a:latin typeface="+mj-lt"/>
              <a:cs typeface="Aharoni" pitchFamily="2" charset="-79"/>
            </a:endParaRPr>
          </a:p>
        </p:txBody>
      </p:sp>
      <p:grpSp>
        <p:nvGrpSpPr>
          <p:cNvPr id="3" name="Group 23"/>
          <p:cNvGrpSpPr/>
          <p:nvPr/>
        </p:nvGrpSpPr>
        <p:grpSpPr>
          <a:xfrm>
            <a:off x="5848928" y="1673949"/>
            <a:ext cx="922397" cy="710296"/>
            <a:chOff x="6783644" y="1483030"/>
            <a:chExt cx="4407226" cy="4409770"/>
          </a:xfrm>
        </p:grpSpPr>
        <p:pic>
          <p:nvPicPr>
            <p:cNvPr id="4" name="Picture 3"/>
            <p:cNvPicPr>
              <a:picLocks noChangeAspect="1"/>
            </p:cNvPicPr>
            <p:nvPr/>
          </p:nvPicPr>
          <p:blipFill>
            <a:blip r:embed="rId2" cstate="print"/>
            <a:stretch>
              <a:fillRect/>
            </a:stretch>
          </p:blipFill>
          <p:spPr>
            <a:xfrm>
              <a:off x="6783644" y="1483030"/>
              <a:ext cx="2046308" cy="4409770"/>
            </a:xfrm>
            <a:prstGeom prst="rect">
              <a:avLst/>
            </a:prstGeom>
          </p:spPr>
        </p:pic>
        <p:pic>
          <p:nvPicPr>
            <p:cNvPr id="5" name="Picture 4"/>
            <p:cNvPicPr>
              <a:picLocks noChangeAspect="1"/>
            </p:cNvPicPr>
            <p:nvPr/>
          </p:nvPicPr>
          <p:blipFill>
            <a:blip r:embed="rId3" cstate="print"/>
            <a:stretch>
              <a:fillRect/>
            </a:stretch>
          </p:blipFill>
          <p:spPr>
            <a:xfrm>
              <a:off x="6933940" y="2049686"/>
              <a:ext cx="1738459" cy="3269788"/>
            </a:xfrm>
            <a:prstGeom prst="rect">
              <a:avLst/>
            </a:prstGeom>
          </p:spPr>
        </p:pic>
        <p:grpSp>
          <p:nvGrpSpPr>
            <p:cNvPr id="6" name="Group 12"/>
            <p:cNvGrpSpPr/>
            <p:nvPr/>
          </p:nvGrpSpPr>
          <p:grpSpPr>
            <a:xfrm>
              <a:off x="9144562" y="1483030"/>
              <a:ext cx="2046308" cy="4409770"/>
              <a:chOff x="8538414" y="1200150"/>
              <a:chExt cx="2344204" cy="5051730"/>
            </a:xfrm>
          </p:grpSpPr>
          <p:pic>
            <p:nvPicPr>
              <p:cNvPr id="9" name="Picture 8"/>
              <p:cNvPicPr>
                <a:picLocks noChangeAspect="1"/>
              </p:cNvPicPr>
              <p:nvPr/>
            </p:nvPicPr>
            <p:blipFill>
              <a:blip r:embed="rId2" cstate="print"/>
              <a:stretch>
                <a:fillRect/>
              </a:stretch>
            </p:blipFill>
            <p:spPr>
              <a:xfrm>
                <a:off x="8538414" y="1200150"/>
                <a:ext cx="2344204" cy="5051730"/>
              </a:xfrm>
              <a:prstGeom prst="rect">
                <a:avLst/>
              </a:prstGeom>
            </p:spPr>
          </p:pic>
          <p:pic>
            <p:nvPicPr>
              <p:cNvPr id="10" name="Picture 9"/>
              <p:cNvPicPr>
                <a:picLocks noChangeAspect="1"/>
              </p:cNvPicPr>
              <p:nvPr/>
            </p:nvPicPr>
            <p:blipFill>
              <a:blip r:embed="rId4" cstate="print"/>
              <a:stretch>
                <a:fillRect/>
              </a:stretch>
            </p:blipFill>
            <p:spPr>
              <a:xfrm>
                <a:off x="8705100" y="1849298"/>
                <a:ext cx="1983358" cy="3745793"/>
              </a:xfrm>
              <a:prstGeom prst="rect">
                <a:avLst/>
              </a:prstGeom>
            </p:spPr>
          </p:pic>
        </p:grpSp>
      </p:grpSp>
      <p:pic>
        <p:nvPicPr>
          <p:cNvPr id="1033" name="Picture 9"/>
          <p:cNvPicPr>
            <a:picLocks noChangeAspect="1" noChangeArrowheads="1"/>
          </p:cNvPicPr>
          <p:nvPr/>
        </p:nvPicPr>
        <p:blipFill>
          <a:blip r:embed="rId5" cstate="print"/>
          <a:srcRect/>
          <a:stretch>
            <a:fillRect/>
          </a:stretch>
        </p:blipFill>
        <p:spPr bwMode="auto">
          <a:xfrm>
            <a:off x="7825497" y="2689721"/>
            <a:ext cx="1599859" cy="839671"/>
          </a:xfrm>
          <a:prstGeom prst="rect">
            <a:avLst/>
          </a:prstGeom>
          <a:noFill/>
          <a:ln w="9525">
            <a:noFill/>
            <a:miter lim="800000"/>
            <a:headEnd/>
            <a:tailEnd/>
          </a:ln>
        </p:spPr>
      </p:pic>
      <p:sp>
        <p:nvSpPr>
          <p:cNvPr id="47" name="TextBox 46"/>
          <p:cNvSpPr txBox="1"/>
          <p:nvPr/>
        </p:nvSpPr>
        <p:spPr bwMode="auto">
          <a:xfrm>
            <a:off x="2085219" y="3636309"/>
            <a:ext cx="8191955" cy="461545"/>
          </a:xfrm>
          <a:prstGeom prst="rect">
            <a:avLst/>
          </a:prstGeom>
          <a:solidFill>
            <a:schemeClr val="bg2">
              <a:lumMod val="95000"/>
            </a:schemeClr>
          </a:solidFill>
          <a:ln w="9525">
            <a:solidFill>
              <a:schemeClr val="bg1">
                <a:lumMod val="85000"/>
              </a:schemeClr>
            </a:solidFill>
            <a:miter lim="800000"/>
            <a:headEnd/>
            <a:tailEnd/>
          </a:ln>
        </p:spPr>
        <p:txBody>
          <a:bodyPr vert="horz" wrap="square" lIns="91416" tIns="45708" rIns="91416" bIns="45708" numCol="1" rtlCol="0" anchor="t" anchorCtr="0" compatLnSpc="1">
            <a:prstTxWarp prst="textNoShape">
              <a:avLst/>
            </a:prstTxWarp>
            <a:spAutoFit/>
          </a:bodyPr>
          <a:lstStyle/>
          <a:p>
            <a:pPr algn="l">
              <a:buSzTx/>
            </a:pPr>
            <a:r>
              <a:rPr lang="en-US" sz="2399" i="0" dirty="0"/>
              <a:t>               </a:t>
            </a:r>
            <a:r>
              <a:rPr lang="en-US" sz="1799" b="1" i="0" dirty="0">
                <a:solidFill>
                  <a:schemeClr val="bg1">
                    <a:lumMod val="50000"/>
                  </a:schemeClr>
                </a:solidFill>
                <a:latin typeface="Calibri" pitchFamily="34" charset="0"/>
              </a:rPr>
              <a:t>Support                                                             Multiple APIs</a:t>
            </a:r>
          </a:p>
        </p:txBody>
      </p:sp>
      <p:pic>
        <p:nvPicPr>
          <p:cNvPr id="1026" name="Picture 2"/>
          <p:cNvPicPr>
            <a:picLocks noChangeAspect="1" noChangeArrowheads="1"/>
          </p:cNvPicPr>
          <p:nvPr/>
        </p:nvPicPr>
        <p:blipFill>
          <a:blip r:embed="rId6" cstate="print"/>
          <a:srcRect/>
          <a:stretch>
            <a:fillRect/>
          </a:stretch>
        </p:blipFill>
        <p:spPr bwMode="auto">
          <a:xfrm>
            <a:off x="6067781" y="1620381"/>
            <a:ext cx="469848" cy="859457"/>
          </a:xfrm>
          <a:prstGeom prst="rect">
            <a:avLst/>
          </a:prstGeom>
          <a:noFill/>
          <a:ln w="9525">
            <a:noFill/>
            <a:miter lim="800000"/>
            <a:headEnd/>
            <a:tailEnd/>
          </a:ln>
        </p:spPr>
      </p:pic>
      <p:pic>
        <p:nvPicPr>
          <p:cNvPr id="1027" name="Picture 3"/>
          <p:cNvPicPr>
            <a:picLocks noChangeAspect="1" noChangeArrowheads="1"/>
          </p:cNvPicPr>
          <p:nvPr/>
        </p:nvPicPr>
        <p:blipFill>
          <a:blip r:embed="rId7" cstate="print"/>
          <a:srcRect/>
          <a:stretch>
            <a:fillRect/>
          </a:stretch>
        </p:blipFill>
        <p:spPr bwMode="auto">
          <a:xfrm>
            <a:off x="7874909" y="1574043"/>
            <a:ext cx="1775777" cy="932546"/>
          </a:xfrm>
          <a:prstGeom prst="rect">
            <a:avLst/>
          </a:prstGeom>
          <a:noFill/>
          <a:ln w="9525">
            <a:noFill/>
            <a:miter lim="800000"/>
            <a:headEnd/>
            <a:tailEnd/>
          </a:ln>
        </p:spPr>
      </p:pic>
      <p:pic>
        <p:nvPicPr>
          <p:cNvPr id="2" name="Picture 2"/>
          <p:cNvPicPr>
            <a:picLocks noChangeAspect="1" noChangeArrowheads="1"/>
          </p:cNvPicPr>
          <p:nvPr/>
        </p:nvPicPr>
        <p:blipFill>
          <a:blip r:embed="rId8" cstate="print"/>
          <a:srcRect/>
          <a:stretch>
            <a:fillRect/>
          </a:stretch>
        </p:blipFill>
        <p:spPr bwMode="auto">
          <a:xfrm>
            <a:off x="6548962" y="2455900"/>
            <a:ext cx="1252683" cy="942251"/>
          </a:xfrm>
          <a:prstGeom prst="rect">
            <a:avLst/>
          </a:prstGeom>
          <a:noFill/>
          <a:ln w="9525">
            <a:noFill/>
            <a:miter lim="800000"/>
            <a:headEnd/>
            <a:tailEnd/>
          </a:ln>
        </p:spPr>
      </p:pic>
      <p:pic>
        <p:nvPicPr>
          <p:cNvPr id="1029" name="Picture 5"/>
          <p:cNvPicPr>
            <a:picLocks noChangeAspect="1" noChangeArrowheads="1"/>
          </p:cNvPicPr>
          <p:nvPr/>
        </p:nvPicPr>
        <p:blipFill>
          <a:blip r:embed="rId9" cstate="print"/>
          <a:srcRect/>
          <a:stretch>
            <a:fillRect/>
          </a:stretch>
        </p:blipFill>
        <p:spPr bwMode="auto">
          <a:xfrm>
            <a:off x="7174877" y="1608531"/>
            <a:ext cx="547758" cy="721123"/>
          </a:xfrm>
          <a:prstGeom prst="rect">
            <a:avLst/>
          </a:prstGeom>
          <a:noFill/>
          <a:ln w="9525">
            <a:noFill/>
            <a:miter lim="800000"/>
            <a:headEnd/>
            <a:tailEnd/>
          </a:ln>
        </p:spPr>
      </p:pic>
      <p:pic>
        <p:nvPicPr>
          <p:cNvPr id="11" name="Picture 7"/>
          <p:cNvPicPr>
            <a:picLocks noChangeAspect="1" noChangeArrowheads="1"/>
          </p:cNvPicPr>
          <p:nvPr/>
        </p:nvPicPr>
        <p:blipFill>
          <a:blip r:embed="rId10" cstate="print"/>
          <a:srcRect/>
          <a:stretch>
            <a:fillRect/>
          </a:stretch>
        </p:blipFill>
        <p:spPr bwMode="auto">
          <a:xfrm>
            <a:off x="2122948" y="1586522"/>
            <a:ext cx="2072237" cy="1634527"/>
          </a:xfrm>
          <a:prstGeom prst="rect">
            <a:avLst/>
          </a:prstGeom>
          <a:noFill/>
          <a:ln w="9525">
            <a:noFill/>
            <a:miter lim="800000"/>
            <a:headEnd/>
            <a:tailEnd/>
          </a:ln>
        </p:spPr>
      </p:pic>
      <p:pic>
        <p:nvPicPr>
          <p:cNvPr id="35" name="Picture 34" descr="responsive.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51238" y="2050940"/>
            <a:ext cx="1818335" cy="1359531"/>
          </a:xfrm>
          <a:prstGeom prst="rect">
            <a:avLst/>
          </a:prstGeom>
        </p:spPr>
      </p:pic>
      <p:grpSp>
        <p:nvGrpSpPr>
          <p:cNvPr id="38" name="Group 37"/>
          <p:cNvGrpSpPr/>
          <p:nvPr/>
        </p:nvGrpSpPr>
        <p:grpSpPr>
          <a:xfrm>
            <a:off x="708269" y="1157365"/>
            <a:ext cx="10969943" cy="5064266"/>
            <a:chOff x="708453" y="1156773"/>
            <a:chExt cx="10972801" cy="5065585"/>
          </a:xfrm>
        </p:grpSpPr>
        <p:grpSp>
          <p:nvGrpSpPr>
            <p:cNvPr id="37" name="Group 36"/>
            <p:cNvGrpSpPr/>
            <p:nvPr/>
          </p:nvGrpSpPr>
          <p:grpSpPr>
            <a:xfrm>
              <a:off x="708453" y="1156773"/>
              <a:ext cx="10972801" cy="5065585"/>
              <a:chOff x="708453" y="1156773"/>
              <a:chExt cx="10972801" cy="5065585"/>
            </a:xfrm>
          </p:grpSpPr>
          <p:grpSp>
            <p:nvGrpSpPr>
              <p:cNvPr id="36" name="Group 35"/>
              <p:cNvGrpSpPr/>
              <p:nvPr/>
            </p:nvGrpSpPr>
            <p:grpSpPr>
              <a:xfrm>
                <a:off x="708454" y="1156773"/>
                <a:ext cx="10972800" cy="5065585"/>
                <a:chOff x="824241" y="1156773"/>
                <a:chExt cx="10138812" cy="5065585"/>
              </a:xfrm>
              <a:effectLst>
                <a:outerShdw blurRad="50800" dist="38100" dir="5400000" algn="t" rotWithShape="0">
                  <a:prstClr val="black">
                    <a:alpha val="40000"/>
                  </a:prstClr>
                </a:outerShdw>
              </a:effectLst>
            </p:grpSpPr>
            <p:sp>
              <p:nvSpPr>
                <p:cNvPr id="24" name="Rectangle 23"/>
                <p:cNvSpPr/>
                <p:nvPr/>
              </p:nvSpPr>
              <p:spPr bwMode="auto">
                <a:xfrm>
                  <a:off x="858324" y="5853026"/>
                  <a:ext cx="10104729" cy="369332"/>
                </a:xfrm>
                <a:prstGeom prst="rect">
                  <a:avLst/>
                </a:prstGeom>
                <a:solidFill>
                  <a:schemeClr val="tx2">
                    <a:lumMod val="75000"/>
                    <a:lumOff val="25000"/>
                  </a:schemeClr>
                </a:solidFill>
                <a:ln w="38100" cap="flat" cmpd="sng" algn="ctr">
                  <a:solidFill>
                    <a:schemeClr val="bg2">
                      <a:lumMod val="9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16" tIns="45708" rIns="91416" bIns="45708" numCol="1" rtlCol="0" anchor="ctr" anchorCtr="0" compatLnSpc="1">
                  <a:prstTxWarp prst="textNoShape">
                    <a:avLst/>
                  </a:prstTxWarp>
                  <a:spAutoFit/>
                </a:bodyPr>
                <a:lstStyle/>
                <a:p>
                  <a:r>
                    <a:rPr lang="en-US" sz="1799" b="1" i="0" dirty="0">
                      <a:solidFill>
                        <a:schemeClr val="accent2">
                          <a:lumMod val="20000"/>
                          <a:lumOff val="80000"/>
                        </a:schemeClr>
                      </a:solidFill>
                      <a:latin typeface="Calibri" pitchFamily="34" charset="0"/>
                    </a:rPr>
                    <a:t>Access Data from Heterogeneous Data Sources</a:t>
                  </a:r>
                </a:p>
              </p:txBody>
            </p:sp>
            <p:sp>
              <p:nvSpPr>
                <p:cNvPr id="34" name="TextBox 33"/>
                <p:cNvSpPr txBox="1"/>
                <p:nvPr/>
              </p:nvSpPr>
              <p:spPr bwMode="auto">
                <a:xfrm>
                  <a:off x="850086" y="1156773"/>
                  <a:ext cx="10104728" cy="369332"/>
                </a:xfrm>
                <a:prstGeom prst="rect">
                  <a:avLst/>
                </a:prstGeom>
                <a:solidFill>
                  <a:schemeClr val="accent2">
                    <a:lumMod val="20000"/>
                    <a:lumOff val="80000"/>
                  </a:schemeClr>
                </a:solidFill>
                <a:ln w="38100">
                  <a:solidFill>
                    <a:schemeClr val="bg2">
                      <a:lumMod val="95000"/>
                    </a:schemeClr>
                  </a:solidFill>
                  <a:miter lim="800000"/>
                  <a:headEnd/>
                  <a:tailEnd/>
                </a:ln>
                <a:effectLst>
                  <a:outerShdw blurRad="50800" dist="38100" dir="13500000" algn="br" rotWithShape="0">
                    <a:prstClr val="black">
                      <a:alpha val="40000"/>
                    </a:prstClr>
                  </a:outerShdw>
                </a:effectLst>
              </p:spPr>
              <p:txBody>
                <a:bodyPr vert="horz" wrap="square" lIns="91416" tIns="45708" rIns="91416" bIns="45708" numCol="1" rtlCol="0" anchor="t" anchorCtr="0" compatLnSpc="1">
                  <a:prstTxWarp prst="textNoShape">
                    <a:avLst/>
                  </a:prstTxWarp>
                  <a:spAutoFit/>
                </a:bodyPr>
                <a:lstStyle/>
                <a:p>
                  <a:pPr>
                    <a:buSzTx/>
                  </a:pPr>
                  <a:r>
                    <a:rPr lang="en-US" sz="1799" b="1" i="0" dirty="0">
                      <a:solidFill>
                        <a:schemeClr val="accent6">
                          <a:lumMod val="50000"/>
                        </a:schemeClr>
                      </a:solidFill>
                      <a:latin typeface="Calibri" pitchFamily="34" charset="0"/>
                    </a:rPr>
                    <a:t>Support Multitude of Devices                                     </a:t>
                  </a:r>
                </a:p>
              </p:txBody>
            </p:sp>
            <p:grpSp>
              <p:nvGrpSpPr>
                <p:cNvPr id="7" name="Group 58"/>
                <p:cNvGrpSpPr/>
                <p:nvPr/>
              </p:nvGrpSpPr>
              <p:grpSpPr>
                <a:xfrm>
                  <a:off x="9668164" y="1536962"/>
                  <a:ext cx="1282607" cy="4366053"/>
                  <a:chOff x="848498" y="1128584"/>
                  <a:chExt cx="1282607" cy="4366053"/>
                </a:xfrm>
              </p:grpSpPr>
              <p:pic>
                <p:nvPicPr>
                  <p:cNvPr id="60" name="Picture 13"/>
                  <p:cNvPicPr>
                    <a:picLocks noChangeAspect="1" noChangeArrowheads="1"/>
                  </p:cNvPicPr>
                  <p:nvPr/>
                </p:nvPicPr>
                <p:blipFill>
                  <a:blip r:embed="rId12" cstate="print"/>
                  <a:srcRect/>
                  <a:stretch>
                    <a:fillRect/>
                  </a:stretch>
                </p:blipFill>
                <p:spPr bwMode="auto">
                  <a:xfrm>
                    <a:off x="848498" y="1128584"/>
                    <a:ext cx="1260389" cy="4366053"/>
                  </a:xfrm>
                  <a:prstGeom prst="rect">
                    <a:avLst/>
                  </a:prstGeom>
                  <a:noFill/>
                  <a:ln w="38100">
                    <a:solidFill>
                      <a:schemeClr val="bg1">
                        <a:lumMod val="50000"/>
                      </a:schemeClr>
                    </a:solidFill>
                    <a:miter lim="800000"/>
                    <a:headEnd/>
                    <a:tailEnd/>
                  </a:ln>
                </p:spPr>
              </p:pic>
              <p:sp>
                <p:nvSpPr>
                  <p:cNvPr id="61" name="Rectangle 60"/>
                  <p:cNvSpPr/>
                  <p:nvPr/>
                </p:nvSpPr>
                <p:spPr bwMode="auto">
                  <a:xfrm>
                    <a:off x="864368" y="3209229"/>
                    <a:ext cx="1266737" cy="584775"/>
                  </a:xfrm>
                  <a:prstGeom prst="rect">
                    <a:avLst/>
                  </a:prstGeom>
                  <a:solidFill>
                    <a:schemeClr val="accent1">
                      <a:lumMod val="20000"/>
                      <a:lumOff val="80000"/>
                    </a:schemeClr>
                  </a:solidFill>
                  <a:ln w="38100"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spAutoFit/>
                  </a:bodyPr>
                  <a:lstStyle/>
                  <a:p>
                    <a:r>
                      <a:rPr lang="en-US" sz="1600" i="0" dirty="0">
                        <a:latin typeface="Calibri" pitchFamily="34" charset="0"/>
                      </a:rPr>
                      <a:t>Embedded Analytics</a:t>
                    </a:r>
                  </a:p>
                </p:txBody>
              </p:sp>
            </p:grpSp>
            <p:grpSp>
              <p:nvGrpSpPr>
                <p:cNvPr id="8" name="Group 58"/>
                <p:cNvGrpSpPr/>
                <p:nvPr/>
              </p:nvGrpSpPr>
              <p:grpSpPr>
                <a:xfrm>
                  <a:off x="824241" y="1508130"/>
                  <a:ext cx="1266737" cy="4366053"/>
                  <a:chOff x="872607" y="1326292"/>
                  <a:chExt cx="1266737" cy="4366053"/>
                </a:xfrm>
              </p:grpSpPr>
              <p:pic>
                <p:nvPicPr>
                  <p:cNvPr id="41" name="Picture 13"/>
                  <p:cNvPicPr>
                    <a:picLocks noChangeAspect="1" noChangeArrowheads="1"/>
                  </p:cNvPicPr>
                  <p:nvPr/>
                </p:nvPicPr>
                <p:blipFill>
                  <a:blip r:embed="rId12" cstate="print"/>
                  <a:srcRect/>
                  <a:stretch>
                    <a:fillRect/>
                  </a:stretch>
                </p:blipFill>
                <p:spPr bwMode="auto">
                  <a:xfrm>
                    <a:off x="873211" y="1326292"/>
                    <a:ext cx="1260389" cy="4366053"/>
                  </a:xfrm>
                  <a:prstGeom prst="rect">
                    <a:avLst/>
                  </a:prstGeom>
                  <a:noFill/>
                  <a:ln w="38100">
                    <a:solidFill>
                      <a:schemeClr val="bg1">
                        <a:lumMod val="50000"/>
                      </a:schemeClr>
                    </a:solidFill>
                    <a:miter lim="800000"/>
                    <a:headEnd/>
                    <a:tailEnd/>
                  </a:ln>
                </p:spPr>
              </p:pic>
              <p:sp>
                <p:nvSpPr>
                  <p:cNvPr id="42" name="Rectangle 41"/>
                  <p:cNvSpPr/>
                  <p:nvPr/>
                </p:nvSpPr>
                <p:spPr bwMode="auto">
                  <a:xfrm>
                    <a:off x="872607" y="3406938"/>
                    <a:ext cx="1266737" cy="584775"/>
                  </a:xfrm>
                  <a:prstGeom prst="rect">
                    <a:avLst/>
                  </a:prstGeom>
                  <a:solidFill>
                    <a:schemeClr val="accent1">
                      <a:lumMod val="20000"/>
                      <a:lumOff val="80000"/>
                    </a:schemeClr>
                  </a:solidFill>
                  <a:ln w="38100"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spAutoFit/>
                  </a:bodyPr>
                  <a:lstStyle/>
                  <a:p>
                    <a:r>
                      <a:rPr lang="en-US" sz="1600" i="0" dirty="0">
                        <a:latin typeface="Calibri" pitchFamily="34" charset="0"/>
                      </a:rPr>
                      <a:t>Embedded Analytics</a:t>
                    </a:r>
                  </a:p>
                </p:txBody>
              </p:sp>
            </p:grpSp>
          </p:grpSp>
          <p:sp>
            <p:nvSpPr>
              <p:cNvPr id="43" name="Rectangle 42"/>
              <p:cNvSpPr/>
              <p:nvPr/>
            </p:nvSpPr>
            <p:spPr bwMode="auto">
              <a:xfrm rot="5400000">
                <a:off x="1231387" y="975013"/>
                <a:ext cx="323201" cy="1369069"/>
              </a:xfrm>
              <a:prstGeom prst="rect">
                <a:avLst/>
              </a:prstGeom>
              <a:solidFill>
                <a:schemeClr val="bg1">
                  <a:lumMod val="50000"/>
                </a:schemeClr>
              </a:solidFill>
              <a:ln w="12700" cap="flat" cmpd="sng" algn="ctr">
                <a:noFill/>
                <a:prstDash val="solid"/>
                <a:round/>
                <a:headEnd type="none" w="med" len="med"/>
                <a:tailEnd type="none" w="med" len="med"/>
              </a:ln>
              <a:effectLst/>
            </p:spPr>
            <p:txBody>
              <a:bodyPr vert="vert270" wrap="square" lIns="91416" tIns="45708" rIns="91416" bIns="45708" numCol="1" rtlCol="0" anchor="ctr" anchorCtr="0" compatLnSpc="1">
                <a:prstTxWarp prst="textNoShape">
                  <a:avLst/>
                </a:prstTxWarp>
                <a:spAutoFit/>
              </a:bodyPr>
              <a:lstStyle/>
              <a:p>
                <a:r>
                  <a:rPr lang="en-US" sz="900" dirty="0">
                    <a:solidFill>
                      <a:schemeClr val="bg1"/>
                    </a:solidFill>
                  </a:rPr>
                  <a:t>Key Performance, Q1</a:t>
                </a:r>
              </a:p>
            </p:txBody>
          </p:sp>
        </p:grpSp>
        <p:sp>
          <p:nvSpPr>
            <p:cNvPr id="44" name="Rectangle 43"/>
            <p:cNvSpPr/>
            <p:nvPr/>
          </p:nvSpPr>
          <p:spPr bwMode="auto">
            <a:xfrm rot="5400000">
              <a:off x="10807079" y="1003242"/>
              <a:ext cx="323201" cy="1359243"/>
            </a:xfrm>
            <a:prstGeom prst="rect">
              <a:avLst/>
            </a:prstGeom>
            <a:solidFill>
              <a:schemeClr val="bg1">
                <a:lumMod val="50000"/>
              </a:schemeClr>
            </a:solidFill>
            <a:ln w="12700" cap="flat" cmpd="sng" algn="ctr">
              <a:noFill/>
              <a:prstDash val="solid"/>
              <a:round/>
              <a:headEnd type="none" w="med" len="med"/>
              <a:tailEnd type="none" w="med" len="med"/>
            </a:ln>
            <a:effectLst/>
          </p:spPr>
          <p:txBody>
            <a:bodyPr vert="vert270" wrap="square" lIns="91416" tIns="45708" rIns="91416" bIns="45708" numCol="1" rtlCol="0" anchor="ctr" anchorCtr="0" compatLnSpc="1">
              <a:prstTxWarp prst="textNoShape">
                <a:avLst/>
              </a:prstTxWarp>
              <a:spAutoFit/>
            </a:bodyPr>
            <a:lstStyle/>
            <a:p>
              <a:r>
                <a:rPr lang="en-US" sz="900" dirty="0">
                  <a:solidFill>
                    <a:schemeClr val="bg1"/>
                  </a:solidFill>
                </a:rPr>
                <a:t>Key Performance, Q1</a:t>
              </a:r>
            </a:p>
          </p:txBody>
        </p:sp>
      </p:grpSp>
      <p:pic>
        <p:nvPicPr>
          <p:cNvPr id="12" name="Picture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54630" y="4466702"/>
            <a:ext cx="2012228" cy="1205959"/>
          </a:xfrm>
          <a:prstGeom prst="rect">
            <a:avLst/>
          </a:prstGeom>
        </p:spPr>
      </p:pic>
      <p:pic>
        <p:nvPicPr>
          <p:cNvPr id="14" name="Picture 1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33016" y="3458684"/>
            <a:ext cx="1104612" cy="952252"/>
          </a:xfrm>
          <a:prstGeom prst="rect">
            <a:avLst/>
          </a:prstGeom>
        </p:spPr>
      </p:pic>
    </p:spTree>
    <p:extLst>
      <p:ext uri="{BB962C8B-B14F-4D97-AF65-F5344CB8AC3E}">
        <p14:creationId xmlns:p14="http://schemas.microsoft.com/office/powerpoint/2010/main" val="2666986336"/>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5068" y="411928"/>
            <a:ext cx="11653757" cy="1143000"/>
          </a:xfrm>
          <a:prstGeom prst="rect">
            <a:avLst/>
          </a:prstGeom>
        </p:spPr>
        <p:txBody>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r>
              <a:rPr lang="en-US" sz="3600" i="0" dirty="0">
                <a:solidFill>
                  <a:schemeClr val="bg2"/>
                </a:solidFill>
              </a:rPr>
              <a:t>Common Component Specification</a:t>
            </a:r>
          </a:p>
          <a:p>
            <a:pPr algn="ctr"/>
            <a:r>
              <a:rPr lang="en-US" sz="3600" i="0" dirty="0">
                <a:solidFill>
                  <a:schemeClr val="accent1"/>
                </a:solidFill>
              </a:rPr>
              <a:t>1</a:t>
            </a:r>
            <a:r>
              <a:rPr lang="en-US" sz="3600" i="0" baseline="30000" dirty="0">
                <a:solidFill>
                  <a:schemeClr val="accent1"/>
                </a:solidFill>
              </a:rPr>
              <a:t>st</a:t>
            </a:r>
            <a:r>
              <a:rPr lang="en-US" sz="3600" i="0" dirty="0">
                <a:solidFill>
                  <a:schemeClr val="accent1"/>
                </a:solidFill>
              </a:rPr>
              <a:t> Anniversary Update</a:t>
            </a:r>
          </a:p>
        </p:txBody>
      </p:sp>
      <p:grpSp>
        <p:nvGrpSpPr>
          <p:cNvPr id="39" name="Group 38"/>
          <p:cNvGrpSpPr/>
          <p:nvPr/>
        </p:nvGrpSpPr>
        <p:grpSpPr>
          <a:xfrm>
            <a:off x="9062665" y="2783881"/>
            <a:ext cx="2203526" cy="3318484"/>
            <a:chOff x="9396537" y="2785746"/>
            <a:chExt cx="2203526" cy="3318484"/>
          </a:xfrm>
        </p:grpSpPr>
        <p:pic>
          <p:nvPicPr>
            <p:cNvPr id="22" name="Picture 21" descr="ribbon.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57157" y="2785746"/>
              <a:ext cx="1282286" cy="1263071"/>
            </a:xfrm>
            <a:prstGeom prst="rect">
              <a:avLst/>
            </a:prstGeom>
          </p:spPr>
        </p:pic>
        <p:sp>
          <p:nvSpPr>
            <p:cNvPr id="25" name="Shape 1745"/>
            <p:cNvSpPr txBox="1"/>
            <p:nvPr/>
          </p:nvSpPr>
          <p:spPr>
            <a:xfrm>
              <a:off x="9396537" y="4342665"/>
              <a:ext cx="2203526" cy="1761565"/>
            </a:xfrm>
            <a:prstGeom prst="rect">
              <a:avLst/>
            </a:prstGeom>
            <a:noFill/>
            <a:ln w="12700">
              <a:noFill/>
            </a:ln>
          </p:spPr>
          <p:txBody>
            <a:bodyPr lIns="91425" tIns="91425" rIns="91425" bIns="91425" anchor="t" anchorCtr="0">
              <a:noAutofit/>
            </a:bodyPr>
            <a:lstStyle/>
            <a:p>
              <a:pPr algn="l">
                <a:spcBef>
                  <a:spcPts val="0"/>
                </a:spcBef>
                <a:buSzPct val="25000"/>
              </a:pPr>
              <a:r>
                <a:rPr lang="en-US" b="1" i="0" dirty="0">
                  <a:solidFill>
                    <a:schemeClr val="bg1"/>
                  </a:solidFill>
                  <a:latin typeface="Arial"/>
                  <a:ea typeface="Arial"/>
                  <a:cs typeface="Arial"/>
                  <a:sym typeface="Arial"/>
                </a:rPr>
                <a:t>One  Specification Finalized</a:t>
              </a:r>
            </a:p>
          </p:txBody>
        </p:sp>
      </p:grpSp>
      <p:grpSp>
        <p:nvGrpSpPr>
          <p:cNvPr id="38" name="Group 37"/>
          <p:cNvGrpSpPr/>
          <p:nvPr/>
        </p:nvGrpSpPr>
        <p:grpSpPr>
          <a:xfrm>
            <a:off x="5229799" y="3084581"/>
            <a:ext cx="2264294" cy="3017784"/>
            <a:chOff x="6543483" y="3063588"/>
            <a:chExt cx="2264294" cy="3017784"/>
          </a:xfrm>
        </p:grpSpPr>
        <p:pic>
          <p:nvPicPr>
            <p:cNvPr id="26" name="Picture 25" descr="noun_project_5669_fastforword_w.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35288" y="3063588"/>
              <a:ext cx="1080684" cy="730822"/>
            </a:xfrm>
            <a:prstGeom prst="rect">
              <a:avLst/>
            </a:prstGeom>
          </p:spPr>
        </p:pic>
        <p:sp>
          <p:nvSpPr>
            <p:cNvPr id="27" name="Shape 1745"/>
            <p:cNvSpPr txBox="1"/>
            <p:nvPr/>
          </p:nvSpPr>
          <p:spPr>
            <a:xfrm>
              <a:off x="6543483" y="4319807"/>
              <a:ext cx="2264294" cy="1761565"/>
            </a:xfrm>
            <a:prstGeom prst="rect">
              <a:avLst/>
            </a:prstGeom>
            <a:noFill/>
            <a:ln w="12700">
              <a:noFill/>
            </a:ln>
          </p:spPr>
          <p:txBody>
            <a:bodyPr lIns="91425" tIns="91425" rIns="91425" bIns="91425" anchor="t" anchorCtr="0">
              <a:noAutofit/>
            </a:bodyPr>
            <a:lstStyle/>
            <a:p>
              <a:pPr algn="l">
                <a:spcBef>
                  <a:spcPts val="0"/>
                </a:spcBef>
                <a:buSzPct val="25000"/>
              </a:pPr>
              <a:r>
                <a:rPr lang="en-US" b="1" i="0" dirty="0">
                  <a:solidFill>
                    <a:schemeClr val="bg1"/>
                  </a:solidFill>
                  <a:latin typeface="Arial"/>
                  <a:ea typeface="Arial"/>
                  <a:cs typeface="Arial"/>
                  <a:sym typeface="Arial"/>
                </a:rPr>
                <a:t>Two Specifications In Community Review</a:t>
              </a:r>
            </a:p>
          </p:txBody>
        </p:sp>
      </p:grpSp>
      <p:sp>
        <p:nvSpPr>
          <p:cNvPr id="8" name="TextBox 7"/>
          <p:cNvSpPr txBox="1"/>
          <p:nvPr/>
        </p:nvSpPr>
        <p:spPr bwMode="auto">
          <a:xfrm>
            <a:off x="535068" y="1599172"/>
            <a:ext cx="11145655" cy="83099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b="1" dirty="0">
                <a:solidFill>
                  <a:schemeClr val="bg1"/>
                </a:solidFill>
              </a:rPr>
              <a:t>Community driven</a:t>
            </a:r>
            <a:r>
              <a:rPr lang="en-US" dirty="0">
                <a:solidFill>
                  <a:schemeClr val="bg1"/>
                </a:solidFill>
              </a:rPr>
              <a:t>, </a:t>
            </a:r>
            <a:r>
              <a:rPr lang="en-US" b="1" dirty="0">
                <a:solidFill>
                  <a:schemeClr val="bg1"/>
                </a:solidFill>
              </a:rPr>
              <a:t>Open</a:t>
            </a:r>
            <a:r>
              <a:rPr lang="en-US" dirty="0">
                <a:solidFill>
                  <a:schemeClr val="bg1"/>
                </a:solidFill>
              </a:rPr>
              <a:t> </a:t>
            </a:r>
            <a:r>
              <a:rPr lang="en-US" b="1" dirty="0">
                <a:solidFill>
                  <a:schemeClr val="bg1"/>
                </a:solidFill>
              </a:rPr>
              <a:t>Standards Body </a:t>
            </a:r>
            <a:r>
              <a:rPr lang="en-US" dirty="0">
                <a:solidFill>
                  <a:schemeClr val="bg1"/>
                </a:solidFill>
              </a:rPr>
              <a:t>to define </a:t>
            </a:r>
            <a:r>
              <a:rPr lang="en-US" b="1" dirty="0">
                <a:solidFill>
                  <a:schemeClr val="bg1"/>
                </a:solidFill>
              </a:rPr>
              <a:t>Specifications </a:t>
            </a:r>
            <a:r>
              <a:rPr lang="en-US" dirty="0">
                <a:solidFill>
                  <a:schemeClr val="bg1"/>
                </a:solidFill>
              </a:rPr>
              <a:t>for various components required to build </a:t>
            </a:r>
            <a:r>
              <a:rPr lang="en-US" b="1" dirty="0">
                <a:solidFill>
                  <a:schemeClr val="bg1"/>
                </a:solidFill>
              </a:rPr>
              <a:t>Business Applications Of The Future</a:t>
            </a:r>
          </a:p>
        </p:txBody>
      </p:sp>
      <p:grpSp>
        <p:nvGrpSpPr>
          <p:cNvPr id="36" name="Group 35"/>
          <p:cNvGrpSpPr/>
          <p:nvPr/>
        </p:nvGrpSpPr>
        <p:grpSpPr>
          <a:xfrm>
            <a:off x="1148318" y="3084581"/>
            <a:ext cx="2512909" cy="2996791"/>
            <a:chOff x="588760" y="3107440"/>
            <a:chExt cx="2512909" cy="2996791"/>
          </a:xfrm>
        </p:grpSpPr>
        <p:sp>
          <p:nvSpPr>
            <p:cNvPr id="14" name="Shape 1745"/>
            <p:cNvSpPr txBox="1"/>
            <p:nvPr/>
          </p:nvSpPr>
          <p:spPr>
            <a:xfrm>
              <a:off x="588760" y="4342666"/>
              <a:ext cx="2512909" cy="1761565"/>
            </a:xfrm>
            <a:prstGeom prst="rect">
              <a:avLst/>
            </a:prstGeom>
            <a:noFill/>
            <a:ln w="12700">
              <a:noFill/>
            </a:ln>
          </p:spPr>
          <p:txBody>
            <a:bodyPr lIns="91425" tIns="91425" rIns="91425" bIns="91425" anchor="t" anchorCtr="0">
              <a:noAutofit/>
            </a:bodyPr>
            <a:lstStyle/>
            <a:p>
              <a:pPr algn="l">
                <a:spcBef>
                  <a:spcPts val="0"/>
                </a:spcBef>
                <a:buSzPct val="25000"/>
              </a:pPr>
              <a:r>
                <a:rPr lang="en-US" b="1" i="0" dirty="0">
                  <a:solidFill>
                    <a:schemeClr val="bg1"/>
                  </a:solidFill>
                  <a:latin typeface="Arial"/>
                  <a:ea typeface="Arial"/>
                  <a:cs typeface="Arial"/>
                  <a:sym typeface="Arial"/>
                </a:rPr>
                <a:t>87 Members from 60 different companies</a:t>
              </a:r>
            </a:p>
          </p:txBody>
        </p:sp>
        <p:grpSp>
          <p:nvGrpSpPr>
            <p:cNvPr id="10" name="Group 9"/>
            <p:cNvGrpSpPr/>
            <p:nvPr/>
          </p:nvGrpSpPr>
          <p:grpSpPr>
            <a:xfrm>
              <a:off x="1153641" y="3107440"/>
              <a:ext cx="1383145" cy="643117"/>
              <a:chOff x="1421021" y="3272421"/>
              <a:chExt cx="1383145" cy="643117"/>
            </a:xfrm>
          </p:grpSpPr>
          <p:pic>
            <p:nvPicPr>
              <p:cNvPr id="29" name="Picture 28"/>
              <p:cNvPicPr>
                <a:picLocks noChangeAspect="1"/>
              </p:cNvPicPr>
              <p:nvPr/>
            </p:nvPicPr>
            <p:blipFill>
              <a:blip r:embed="rId5" cstate="print">
                <a:biLevel thresh="25000"/>
              </a:blip>
              <a:stretch>
                <a:fillRect/>
              </a:stretch>
            </p:blipFill>
            <p:spPr>
              <a:xfrm>
                <a:off x="1421021" y="3295853"/>
                <a:ext cx="783119" cy="619685"/>
              </a:xfrm>
              <a:prstGeom prst="rect">
                <a:avLst/>
              </a:prstGeom>
            </p:spPr>
          </p:pic>
          <p:pic>
            <p:nvPicPr>
              <p:cNvPr id="32" name="Picture 31"/>
              <p:cNvPicPr>
                <a:picLocks noChangeAspect="1"/>
              </p:cNvPicPr>
              <p:nvPr/>
            </p:nvPicPr>
            <p:blipFill>
              <a:blip r:embed="rId5" cstate="print">
                <a:biLevel thresh="25000"/>
              </a:blip>
              <a:stretch>
                <a:fillRect/>
              </a:stretch>
            </p:blipFill>
            <p:spPr>
              <a:xfrm>
                <a:off x="2021047" y="3272421"/>
                <a:ext cx="783119" cy="619685"/>
              </a:xfrm>
              <a:prstGeom prst="rect">
                <a:avLst/>
              </a:prstGeom>
            </p:spPr>
          </p:pic>
        </p:grpSp>
      </p:grpSp>
    </p:spTree>
    <p:extLst>
      <p:ext uri="{BB962C8B-B14F-4D97-AF65-F5344CB8AC3E}">
        <p14:creationId xmlns:p14="http://schemas.microsoft.com/office/powerpoint/2010/main" val="36464815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8575" y="1227199"/>
            <a:ext cx="12188825" cy="584775"/>
          </a:xfrm>
          <a:prstGeom prst="rect">
            <a:avLst/>
          </a:prstGeom>
        </p:spPr>
        <p:txBody>
          <a:bodyPr wrap="square" rtlCol="0">
            <a:spAutoFit/>
          </a:bodyPr>
          <a:lstStyle/>
          <a:p>
            <a:pPr algn="l"/>
            <a:r>
              <a:rPr lang="en-US" sz="3200" i="0" dirty="0">
                <a:solidFill>
                  <a:schemeClr val="bg1"/>
                </a:solidFill>
              </a:rPr>
              <a:t>Digital Transformation initiatives typically start with a</a:t>
            </a:r>
          </a:p>
        </p:txBody>
      </p:sp>
      <p:sp>
        <p:nvSpPr>
          <p:cNvPr id="7" name="Rectangle 6"/>
          <p:cNvSpPr/>
          <p:nvPr/>
        </p:nvSpPr>
        <p:spPr>
          <a:xfrm>
            <a:off x="3611123" y="2590141"/>
            <a:ext cx="4595104" cy="584775"/>
          </a:xfrm>
          <a:prstGeom prst="rect">
            <a:avLst/>
          </a:prstGeom>
        </p:spPr>
        <p:txBody>
          <a:bodyPr wrap="none">
            <a:spAutoFit/>
          </a:bodyPr>
          <a:lstStyle/>
          <a:p>
            <a:r>
              <a:rPr lang="en-US" sz="3200" i="0" dirty="0">
                <a:solidFill>
                  <a:schemeClr val="accent1"/>
                </a:solidFill>
              </a:rPr>
              <a:t>Website </a:t>
            </a:r>
            <a:r>
              <a:rPr lang="en-US" sz="3200" i="0" dirty="0">
                <a:solidFill>
                  <a:schemeClr val="bg1"/>
                </a:solidFill>
              </a:rPr>
              <a:t>or a</a:t>
            </a:r>
            <a:r>
              <a:rPr lang="en-US" sz="3200" i="0" dirty="0"/>
              <a:t> </a:t>
            </a:r>
            <a:r>
              <a:rPr lang="en-US" sz="3200" i="0" dirty="0">
                <a:solidFill>
                  <a:schemeClr val="accent1"/>
                </a:solidFill>
              </a:rPr>
              <a:t>Mobile app</a:t>
            </a:r>
          </a:p>
        </p:txBody>
      </p:sp>
      <p:sp>
        <p:nvSpPr>
          <p:cNvPr id="8" name="Rectangle 7"/>
          <p:cNvSpPr/>
          <p:nvPr/>
        </p:nvSpPr>
        <p:spPr>
          <a:xfrm>
            <a:off x="1298575" y="3781634"/>
            <a:ext cx="10587037" cy="1815882"/>
          </a:xfrm>
          <a:prstGeom prst="rect">
            <a:avLst/>
          </a:prstGeom>
        </p:spPr>
        <p:txBody>
          <a:bodyPr wrap="square">
            <a:spAutoFit/>
          </a:bodyPr>
          <a:lstStyle/>
          <a:p>
            <a:pPr algn="l"/>
            <a:r>
              <a:rPr lang="en-US" sz="3200" i="0" dirty="0">
                <a:solidFill>
                  <a:schemeClr val="bg1"/>
                </a:solidFill>
              </a:rPr>
              <a:t>But information from Systems of Record are required - </a:t>
            </a:r>
          </a:p>
          <a:p>
            <a:pPr algn="l"/>
            <a:r>
              <a:rPr lang="en-US" sz="3200" i="0" dirty="0">
                <a:solidFill>
                  <a:schemeClr val="bg1"/>
                </a:solidFill>
              </a:rPr>
              <a:t>Progress is the only vendor that can deliver the integration needed to make Digital a reality TODAY</a:t>
            </a:r>
          </a:p>
        </p:txBody>
      </p:sp>
    </p:spTree>
    <p:extLst>
      <p:ext uri="{BB962C8B-B14F-4D97-AF65-F5344CB8AC3E}">
        <p14:creationId xmlns:p14="http://schemas.microsoft.com/office/powerpoint/2010/main" val="877213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 xsi:nil="true"/>
    <Location1_0 xmlns="efb4a6a7-40f5-4c55-b7cd-bfe5555b5884" xsi:nil="true"/>
    <MetaDescription xmlns="7c69e624-827f-471b-adea-ac070ddc6867" xsi:nil="true"/>
    <Category1_0 xmlns="7c69e624-827f-471b-adea-ac070ddc6867" xsi:nil="true"/>
    <g7620f54b84d4877b8ce49e3874564d0 xmlns="7c69e624-827f-471b-adea-ac070ddc6867" xsi:nil="true"/>
    <c60905045b3141dfb44ebee3a51fd0a7 xmlns="7c69e624-827f-471b-adea-ac070ddc6867" xsi:nil="true"/>
    <Industry_0 xmlns="7c69e624-827f-471b-adea-ac070ddc6867" xsi:nil="true"/>
    <Summary xmlns="7c69e624-827f-471b-adea-ac070ddc6867" xsi:nil="true"/>
    <TaxCatchAll xmlns="7c69e624-827f-471b-adea-ac070ddc6867">
      <Value xmlns="7c69e624-827f-471b-adea-ac070ddc6867">237</Value>
    </TaxCatchAll>
    <ContentType1_0 xmlns="efb4a6a7-40f5-4c55-b7cd-bfe5555b5884" xsi:nil="true"/>
    <Solution_0 xmlns="7c69e624-827f-471b-adea-ac070ddc6867" xsi:nil="true"/>
    <efbf5ec808454fc39dd6e73fb30f9800 xmlns="7c69e624-827f-471b-adea-ac070ddc6867" xsi:nil="true"/>
    <e88edf6f69774249aa5a94de92e0b3ee xmlns="7c69e624-827f-471b-adea-ac070ddc6867" xsi:nil="true"/>
    <h2f9ec3728094124b933b9cf7e867a92 xmlns="7c69e624-827f-471b-adea-ac070ddc6867" xsi:nil="true"/>
    <m3946e80dba8470d9700658463930af8 xmlns="7c69e624-827f-471b-adea-ac070ddc6867" xsi:nil="true"/>
    <h847452f74b44b57bc4a2a741f9c94e9 xmlns="7c69e624-827f-471b-adea-ac070ddc6867" xsi:nil="true"/>
    <l58a9cb184754a90a3d0c9fae6dfc0fc xmlns="7c69e624-827f-471b-adea-ac070ddc6867" xsi:nil="true"/>
    <_dlc_DocId xmlns="7c69e624-827f-471b-adea-ac070ddc6867" xsi:nil="true"/>
    <_dlc_DocIdUrl xmlns="7c69e624-827f-471b-adea-ac070ddc6867">
      <Url xsi:nil="true"/>
      <Description xsi:nil="true"/>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A4C4B2-98B1-44DF-A244-E8FB7A2D1956}">
  <ds:schemaRefs>
    <ds:schemaRef ds:uri="http://purl.org/dc/terms/"/>
    <ds:schemaRef ds:uri="efb4a6a7-40f5-4c55-b7cd-bfe5555b5884"/>
    <ds:schemaRef ds:uri="http://purl.org/dc/dcmitype/"/>
    <ds:schemaRef ds:uri="http://purl.org/dc/elements/1.1/"/>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7c69e624-827f-471b-adea-ac070ddc6867"/>
    <ds:schemaRef ds:uri="http://schemas.microsoft.com/office/2006/metadata/properties"/>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197</TotalTime>
  <Words>2631</Words>
  <Application>Microsoft Office PowerPoint</Application>
  <PresentationFormat>Custom</PresentationFormat>
  <Paragraphs>410</Paragraphs>
  <Slides>41</Slides>
  <Notes>34</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Arial Unicode MS</vt:lpstr>
      <vt:lpstr>ＭＳ Ｐゴシック</vt:lpstr>
      <vt:lpstr>Aharoni</vt:lpstr>
      <vt:lpstr>Arial</vt:lpstr>
      <vt:lpstr>Arial Hebrew</vt:lpstr>
      <vt:lpstr>Calibri</vt:lpstr>
      <vt:lpstr>Courier New</vt:lpstr>
      <vt:lpstr>Georgia</vt:lpstr>
      <vt:lpstr>Rokkitt</vt:lpstr>
      <vt:lpstr>Times New Roman</vt:lpstr>
      <vt:lpstr>Wingdings</vt:lpstr>
      <vt:lpstr>PROGRESS_16x9_PPT_Template</vt:lpstr>
      <vt:lpstr>Progress Keynote</vt:lpstr>
      <vt:lpstr>So, What’s New with Progress?</vt:lpstr>
      <vt:lpstr>Yes, We’ve gone GREEN</vt:lpstr>
      <vt:lpstr>Progress at a Glance</vt:lpstr>
      <vt:lpstr>Our Mission: Become the destination site  for the largest developer population  on the planet</vt:lpstr>
      <vt:lpstr>Let’s Put This in Perspective</vt:lpstr>
      <vt:lpstr>PowerPoint Presentation</vt:lpstr>
      <vt:lpstr>PowerPoint Presentation</vt:lpstr>
      <vt:lpstr>PowerPoint Presentation</vt:lpstr>
      <vt:lpstr>PowerPoint Presentation</vt:lpstr>
      <vt:lpstr>PowerPoint Presentation</vt:lpstr>
      <vt:lpstr>Developers Need to Keep Pace with the Speed of Business</vt:lpstr>
      <vt:lpstr>PowerPoint Presentation</vt:lpstr>
      <vt:lpstr>PowerPoint Presentation</vt:lpstr>
      <vt:lpstr>PowerPoint Presentation</vt:lpstr>
      <vt:lpstr>We know that you want the industry to know WHO PROGRESS is and that is what we are focused on doing……..  Key Priority in 2016 and beyond…..</vt:lpstr>
      <vt:lpstr>So, THANK YOU – for being a part of the most loyal and active developer community…..and a continued member of the largest developer community on the planet…..in the future!</vt:lpstr>
      <vt:lpstr>Product/Technology Update</vt:lpstr>
      <vt:lpstr>Digital Transformation begins with Modernization……</vt:lpstr>
      <vt:lpstr>3 Key Technology Areas for Digital Transformation</vt:lpstr>
      <vt:lpstr>     User Experience</vt:lpstr>
      <vt:lpstr>User Experience</vt:lpstr>
      <vt:lpstr>PowerPoint Presentation</vt:lpstr>
      <vt:lpstr>PowerPoint Presentation</vt:lpstr>
      <vt:lpstr>PowerPoint Presentation</vt:lpstr>
      <vt:lpstr>Building Modern “Business Applications of the Future”</vt:lpstr>
      <vt:lpstr>Telerik Platform for OpenEdge</vt:lpstr>
      <vt:lpstr>PowerPoint Presentation</vt:lpstr>
      <vt:lpstr>3 Key Technology Areas for Digital Transformation</vt:lpstr>
      <vt:lpstr>Cloud Computing</vt:lpstr>
      <vt:lpstr>OpenEdge Advanced Enterprise Edition – Supporting Business Applications in the Cloud</vt:lpstr>
      <vt:lpstr>OpenEdge: Journey to SaaS/Cloud</vt:lpstr>
      <vt:lpstr>PowerPoint Presentation</vt:lpstr>
      <vt:lpstr>Rollbase 4.0</vt:lpstr>
      <vt:lpstr>3 Key Technology Areas for Digital Transformation</vt:lpstr>
      <vt:lpstr>Big Data/Analytics –    Turning information into a Competitive Advantage</vt:lpstr>
      <vt:lpstr>Progress OpenEdge Analytics360 </vt:lpstr>
      <vt:lpstr>Progress Vision for Future of Business Applications </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Colleen Smith</cp:lastModifiedBy>
  <cp:revision>26</cp:revision>
  <cp:lastPrinted>2013-09-18T03:48:20Z</cp:lastPrinted>
  <dcterms:created xsi:type="dcterms:W3CDTF">2016-05-13T13:52:00Z</dcterms:created>
  <dcterms:modified xsi:type="dcterms:W3CDTF">2016-06-27T11:13:06Z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Doc ID">
    <vt:lpwstr>101816</vt:lpwstr>
  </property>
  <property fmtid="{D5CDD505-2E9C-101B-9397-08002B2CF9AE}" pid="5" name="Location1">
    <vt:lpwstr/>
  </property>
  <property fmtid="{D5CDD505-2E9C-101B-9397-08002B2CF9AE}" pid="6" name="Tagged Doc ID's">
    <vt:bool>false</vt:bool>
  </property>
  <property fmtid="{D5CDD505-2E9C-101B-9397-08002B2CF9AE}" pid="7" name="ContentType1">
    <vt:lpwstr/>
  </property>
  <property fmtid="{D5CDD505-2E9C-101B-9397-08002B2CF9AE}" pid="8" name="Solution0">
    <vt:lpwstr/>
  </property>
  <property fmtid="{D5CDD505-2E9C-101B-9397-08002B2CF9AE}" pid="9" name="Industry">
    <vt:lpwstr/>
  </property>
  <property fmtid="{D5CDD505-2E9C-101B-9397-08002B2CF9AE}" pid="10" name="IndustrySolution">
    <vt:lpwstr/>
  </property>
  <property fmtid="{D5CDD505-2E9C-101B-9397-08002B2CF9AE}" pid="11" name="Attachment Only ?">
    <vt:bool>true</vt:bool>
  </property>
  <property fmtid="{D5CDD505-2E9C-101B-9397-08002B2CF9AE}" pid="12" name="GFOAudience">
    <vt:lpwstr/>
  </property>
  <property fmtid="{D5CDD505-2E9C-101B-9397-08002B2CF9AE}" pid="13" name="OpenEdgeModule">
    <vt:lpwstr/>
  </property>
  <property fmtid="{D5CDD505-2E9C-101B-9397-08002B2CF9AE}" pid="14" name="HorizontalUseCase">
    <vt:lpwstr/>
  </property>
  <property fmtid="{D5CDD505-2E9C-101B-9397-08002B2CF9AE}" pid="15" name="GFOResourceTags">
    <vt:lpwstr/>
  </property>
  <property fmtid="{D5CDD505-2E9C-101B-9397-08002B2CF9AE}" pid="16" name="Partner Empowerment">
    <vt:lpwstr/>
  </property>
  <property fmtid="{D5CDD505-2E9C-101B-9397-08002B2CF9AE}" pid="17" name="BusinessLine">
    <vt:lpwstr/>
  </property>
  <property fmtid="{D5CDD505-2E9C-101B-9397-08002B2CF9AE}" pid="18" name="Portal Audience">
    <vt:lpwstr/>
  </property>
  <property fmtid="{D5CDD505-2E9C-101B-9397-08002B2CF9AE}" pid="19" name="kb2a064789314f00a60cb6c3cf784453">
    <vt:lpwstr/>
  </property>
  <property fmtid="{D5CDD505-2E9C-101B-9397-08002B2CF9AE}" pid="20" name="_dlc_DocIdItemGuid">
    <vt:lpwstr>8f308494-2ca7-4968-acf2-a8e53c479d10</vt:lpwstr>
  </property>
  <property fmtid="{D5CDD505-2E9C-101B-9397-08002B2CF9AE}" pid="21" name="Visibility">
    <vt:lpwstr>758;#Internal|52c39dec-86ec-4d25-bb10-18d2912cd0c4</vt:lpwstr>
  </property>
</Properties>
</file>