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4"/>
  </p:sldMasterIdLst>
  <p:notesMasterIdLst>
    <p:notesMasterId r:id="rId25"/>
  </p:notesMasterIdLst>
  <p:handoutMasterIdLst>
    <p:handoutMasterId r:id="rId26"/>
  </p:handoutMasterIdLst>
  <p:sldIdLst>
    <p:sldId id="1489" r:id="rId5"/>
    <p:sldId id="1490" r:id="rId6"/>
    <p:sldId id="1515" r:id="rId7"/>
    <p:sldId id="1516" r:id="rId8"/>
    <p:sldId id="1510" r:id="rId9"/>
    <p:sldId id="1518" r:id="rId10"/>
    <p:sldId id="1519" r:id="rId11"/>
    <p:sldId id="1513" r:id="rId12"/>
    <p:sldId id="1514" r:id="rId13"/>
    <p:sldId id="1492" r:id="rId14"/>
    <p:sldId id="1508" r:id="rId15"/>
    <p:sldId id="1520" r:id="rId16"/>
    <p:sldId id="1521" r:id="rId17"/>
    <p:sldId id="1522" r:id="rId18"/>
    <p:sldId id="1523" r:id="rId19"/>
    <p:sldId id="1524" r:id="rId20"/>
    <p:sldId id="1525" r:id="rId21"/>
    <p:sldId id="1526" r:id="rId22"/>
    <p:sldId id="1507" r:id="rId23"/>
    <p:sldId id="1481" r:id="rId24"/>
  </p:sldIdLst>
  <p:sldSz cx="12188825" cy="6858000"/>
  <p:notesSz cx="7010400" cy="9296400"/>
  <p:custDataLst>
    <p:tags r:id="rId27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97">
          <p15:clr>
            <a:srgbClr val="A4A3A4"/>
          </p15:clr>
        </p15:guide>
        <p15:guide id="2" orient="horz" pos="1111">
          <p15:clr>
            <a:srgbClr val="A4A3A4"/>
          </p15:clr>
        </p15:guide>
        <p15:guide id="3" pos="3845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  <p:cmAuthor id="4" name="Paulette Stout" initials="PS" lastIdx="1" clrIdx="4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4E00"/>
    <a:srgbClr val="DD461E"/>
    <a:srgbClr val="2F5662"/>
    <a:srgbClr val="B0D806"/>
    <a:srgbClr val="AAD204"/>
    <a:srgbClr val="24D997"/>
    <a:srgbClr val="23C78C"/>
    <a:srgbClr val="F199AE"/>
    <a:srgbClr val="A21636"/>
    <a:srgbClr val="FFD24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9" autoAdjust="0"/>
    <p:restoredTop sz="97943" autoAdjust="0"/>
  </p:normalViewPr>
  <p:slideViewPr>
    <p:cSldViewPr snapToGrid="0" showGuides="1">
      <p:cViewPr varScale="1">
        <p:scale>
          <a:sx n="87" d="100"/>
          <a:sy n="87" d="100"/>
        </p:scale>
        <p:origin x="-528" y="-72"/>
      </p:cViewPr>
      <p:guideLst>
        <p:guide orient="horz" pos="3197"/>
        <p:guide orient="horz" pos="1111"/>
        <p:guide pos="3845"/>
      </p:guideLst>
    </p:cSldViewPr>
  </p:slideViewPr>
  <p:outlineViewPr>
    <p:cViewPr>
      <p:scale>
        <a:sx n="33" d="100"/>
        <a:sy n="33" d="100"/>
      </p:scale>
      <p:origin x="16" y="15480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6" d="100"/>
        <a:sy n="106" d="100"/>
      </p:scale>
      <p:origin x="0" y="9672"/>
    </p:cViewPr>
  </p:sorterViewPr>
  <p:notesViewPr>
    <p:cSldViewPr snapToGrid="0" showGuides="1">
      <p:cViewPr varScale="1">
        <p:scale>
          <a:sx n="114" d="100"/>
          <a:sy n="114" d="100"/>
        </p:scale>
        <p:origin x="-4608" y="-112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gs" Target="tags/tag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  <a:spAutoFit/>
          </a:bodyPr>
          <a:lstStyle>
            <a:lvl1pPr algn="l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141" y="0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  <a:spAutoFit/>
          </a:bodyPr>
          <a:lstStyle>
            <a:lvl1pPr algn="r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017985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  <a:spAutoFit/>
          </a:bodyPr>
          <a:lstStyle>
            <a:lvl1pPr algn="l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141" y="9017985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  <a:spAutoFit/>
          </a:bodyPr>
          <a:lstStyle>
            <a:lvl1pPr algn="r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=""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</a:bodyPr>
          <a:lstStyle>
            <a:lvl1pPr algn="l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141" y="0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</a:bodyPr>
          <a:lstStyle>
            <a:lvl1pPr algn="r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9575" y="698500"/>
            <a:ext cx="6194425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298" y="4416068"/>
            <a:ext cx="5141805" cy="4181557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2134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</a:bodyPr>
          <a:lstStyle>
            <a:lvl1pPr algn="l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141" y="8832134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</a:bodyPr>
          <a:lstStyle>
            <a:lvl1pPr algn="r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slide contains an animation that begins</a:t>
            </a:r>
            <a:r>
              <a:rPr lang="en-US" baseline="0" dirty="0" smtClean="0"/>
              <a:t> with the 11.2 BPM configuration and then shows [CLICK 1] how we have added BPM studio to make a BPM Enabled Progress Developer Studio. [CLICK 2] Note the lines of communication between products remain active. [CLICK 3] and we want to emphasize the ability for the OpenEdge App Server to continue to communicate directly with BPM Server.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B09749-0949-4B2A-BACC-2C4809A783E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slide contains an animation that begins</a:t>
            </a:r>
            <a:r>
              <a:rPr lang="en-US" baseline="0" dirty="0" smtClean="0"/>
              <a:t> with the 11.2 BPM configuration and then shows [CLICK 1] how we have added BPM studio to make a BPM Enabled Progress Developer Studio. [CLICK 2] Note the lines of communication between products remain active. [CLICK 3] and we want to emphasize the ability for the OpenEdge App Server to continue to communicate directly with BPM Server.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B09749-0949-4B2A-BACC-2C4809A783E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Alternate version of the</a:t>
            </a:r>
            <a:r>
              <a:rPr lang="en-US" baseline="0" dirty="0" smtClean="0"/>
              <a:t> Visibility slide that focuses on the Monitoring Process use case stressing the connectivity of the apps to the BP Server.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B09749-0949-4B2A-BACC-2C4809A783E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D0D909-72AC-47C5-9BA7-95161C88BD54}" type="slidenum">
              <a:rPr lang="en-US"/>
              <a:pPr/>
              <a:t>12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9575" y="698500"/>
            <a:ext cx="6194425" cy="3486150"/>
          </a:xfrm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D0D909-72AC-47C5-9BA7-95161C88BD54}" type="slidenum">
              <a:rPr lang="en-US"/>
              <a:pPr/>
              <a:t>13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9575" y="698500"/>
            <a:ext cx="6194425" cy="3486150"/>
          </a:xfrm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D0D909-72AC-47C5-9BA7-95161C88BD54}" type="slidenum">
              <a:rPr lang="en-US"/>
              <a:pPr/>
              <a:t>14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9575" y="698500"/>
            <a:ext cx="6194425" cy="3486150"/>
          </a:xfrm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D0D909-72AC-47C5-9BA7-95161C88BD54}" type="slidenum">
              <a:rPr lang="en-US"/>
              <a:pPr/>
              <a:t>15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9575" y="698500"/>
            <a:ext cx="6194425" cy="3486150"/>
          </a:xfrm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4425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000000"/>
                </a:solidFill>
              </a:rPr>
              <a:t>Initially position value of Visibility that BPM can provide (for Business or IT) (minimally intrusive)</a:t>
            </a:r>
          </a:p>
          <a:p>
            <a:pPr algn="l"/>
            <a:r>
              <a:rPr lang="en-US" dirty="0" smtClean="0">
                <a:solidFill>
                  <a:srgbClr val="000000"/>
                </a:solidFill>
              </a:rPr>
              <a:t>Add value of real-time alerting </a:t>
            </a:r>
          </a:p>
          <a:p>
            <a:pPr defTabSz="912388">
              <a:defRPr/>
            </a:pPr>
            <a:r>
              <a:rPr lang="en-US" dirty="0" smtClean="0">
                <a:solidFill>
                  <a:srgbClr val="000000"/>
                </a:solidFill>
              </a:rPr>
              <a:t>Add value of process simulation</a:t>
            </a:r>
          </a:p>
          <a:p>
            <a:pPr algn="l"/>
            <a:r>
              <a:rPr lang="en-US" dirty="0" smtClean="0">
                <a:solidFill>
                  <a:srgbClr val="000000"/>
                </a:solidFill>
              </a:rPr>
              <a:t>Add value of exception case automation (with no coding)</a:t>
            </a:r>
          </a:p>
          <a:p>
            <a:pPr algn="l"/>
            <a:r>
              <a:rPr lang="en-US" dirty="0" smtClean="0">
                <a:solidFill>
                  <a:srgbClr val="000000"/>
                </a:solidFill>
              </a:rPr>
              <a:t>(Potential to then move workflow logic from ABL to BPM </a:t>
            </a:r>
            <a:r>
              <a:rPr lang="en-US" b="1" dirty="0" smtClean="0">
                <a:solidFill>
                  <a:srgbClr val="000000"/>
                </a:solidFill>
              </a:rPr>
              <a:t>IF IT MAKES SENSE)</a:t>
            </a:r>
          </a:p>
          <a:p>
            <a:pPr algn="l"/>
            <a:r>
              <a:rPr lang="en-US" dirty="0" smtClean="0">
                <a:solidFill>
                  <a:srgbClr val="000000"/>
                </a:solidFill>
              </a:rPr>
              <a:t>Add value of Corticon to further improve process agility &amp; efficiency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18709-89BA-42EB-B341-F3D866C90A97}" type="slidenum">
              <a:rPr lang="en-ZA" smtClean="0"/>
              <a:pPr/>
              <a:t>16</a:t>
            </a:fld>
            <a:endParaRPr lang="en-Z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4425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000000"/>
                </a:solidFill>
              </a:rPr>
              <a:t>Initially position value of Visibility that BPM can provide (for Business or IT) (minimally intrusive)</a:t>
            </a:r>
          </a:p>
          <a:p>
            <a:pPr algn="l"/>
            <a:r>
              <a:rPr lang="en-US" dirty="0" smtClean="0">
                <a:solidFill>
                  <a:srgbClr val="000000"/>
                </a:solidFill>
              </a:rPr>
              <a:t>Add value of real-time alerting </a:t>
            </a:r>
          </a:p>
          <a:p>
            <a:pPr defTabSz="912388">
              <a:defRPr/>
            </a:pPr>
            <a:r>
              <a:rPr lang="en-US" dirty="0" smtClean="0">
                <a:solidFill>
                  <a:srgbClr val="000000"/>
                </a:solidFill>
              </a:rPr>
              <a:t>Add value of process simulation</a:t>
            </a:r>
          </a:p>
          <a:p>
            <a:pPr algn="l"/>
            <a:r>
              <a:rPr lang="en-US" dirty="0" smtClean="0">
                <a:solidFill>
                  <a:srgbClr val="000000"/>
                </a:solidFill>
              </a:rPr>
              <a:t>Add value of exception case automation (with no coding)</a:t>
            </a:r>
          </a:p>
          <a:p>
            <a:pPr algn="l"/>
            <a:r>
              <a:rPr lang="en-US" dirty="0" smtClean="0">
                <a:solidFill>
                  <a:srgbClr val="000000"/>
                </a:solidFill>
              </a:rPr>
              <a:t>(Potential to then move workflow logic from ABL to BPM </a:t>
            </a:r>
            <a:r>
              <a:rPr lang="en-US" b="1" dirty="0" smtClean="0">
                <a:solidFill>
                  <a:srgbClr val="000000"/>
                </a:solidFill>
              </a:rPr>
              <a:t>IF IT MAKES SENSE)</a:t>
            </a:r>
          </a:p>
          <a:p>
            <a:pPr algn="l"/>
            <a:r>
              <a:rPr lang="en-US" dirty="0" smtClean="0">
                <a:solidFill>
                  <a:srgbClr val="000000"/>
                </a:solidFill>
              </a:rPr>
              <a:t>Add value of Corticon to further improve process agility &amp; efficiency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18709-89BA-42EB-B341-F3D866C90A97}" type="slidenum">
              <a:rPr lang="en-ZA" smtClean="0"/>
              <a:pPr/>
              <a:t>17</a:t>
            </a:fld>
            <a:endParaRPr lang="en-Z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4425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000000"/>
                </a:solidFill>
              </a:rPr>
              <a:t>Initially position value of Visibility that BPM can provide (for Business or IT) (minimally intrusive)</a:t>
            </a:r>
          </a:p>
          <a:p>
            <a:pPr algn="l"/>
            <a:r>
              <a:rPr lang="en-US" dirty="0" smtClean="0">
                <a:solidFill>
                  <a:srgbClr val="000000"/>
                </a:solidFill>
              </a:rPr>
              <a:t>Add value of real-time alerting </a:t>
            </a:r>
          </a:p>
          <a:p>
            <a:pPr defTabSz="912388">
              <a:defRPr/>
            </a:pPr>
            <a:r>
              <a:rPr lang="en-US" dirty="0" smtClean="0">
                <a:solidFill>
                  <a:srgbClr val="000000"/>
                </a:solidFill>
              </a:rPr>
              <a:t>Add value of process simulation</a:t>
            </a:r>
          </a:p>
          <a:p>
            <a:pPr algn="l"/>
            <a:r>
              <a:rPr lang="en-US" dirty="0" smtClean="0">
                <a:solidFill>
                  <a:srgbClr val="000000"/>
                </a:solidFill>
              </a:rPr>
              <a:t>Add value of exception case automation (with no coding)</a:t>
            </a:r>
          </a:p>
          <a:p>
            <a:pPr algn="l"/>
            <a:r>
              <a:rPr lang="en-US" dirty="0" smtClean="0">
                <a:solidFill>
                  <a:srgbClr val="000000"/>
                </a:solidFill>
              </a:rPr>
              <a:t>(Potential to then move workflow logic from ABL to BPM </a:t>
            </a:r>
            <a:r>
              <a:rPr lang="en-US" b="1" dirty="0" smtClean="0">
                <a:solidFill>
                  <a:srgbClr val="000000"/>
                </a:solidFill>
              </a:rPr>
              <a:t>IF IT MAKES SENSE)</a:t>
            </a:r>
          </a:p>
          <a:p>
            <a:pPr algn="l"/>
            <a:r>
              <a:rPr lang="en-US" dirty="0" smtClean="0">
                <a:solidFill>
                  <a:srgbClr val="000000"/>
                </a:solidFill>
              </a:rPr>
              <a:t>Add value of Corticon to further improve process agility &amp; efficiency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18709-89BA-42EB-B341-F3D866C90A97}" type="slidenum">
              <a:rPr lang="en-ZA" smtClean="0"/>
              <a:pPr/>
              <a:t>19</a:t>
            </a:fld>
            <a:endParaRPr lang="en-Z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8825" cy="686637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93896" y="1312684"/>
            <a:ext cx="10511966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97233" y="3541836"/>
            <a:ext cx="7729189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362993" y="5043948"/>
            <a:ext cx="2480988" cy="14508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9006117" y="10874476"/>
            <a:ext cx="12684132" cy="713457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1790427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1" y="-1"/>
            <a:ext cx="12188826" cy="68693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1568371"/>
            <a:ext cx="6901583" cy="54373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642554" y="4633860"/>
            <a:ext cx="3070096" cy="179534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716805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0360501" cy="5033502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693202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197864"/>
            <a:ext cx="10360501" cy="5055452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  <a:lvl2pPr>
              <a:spcBef>
                <a:spcPts val="1800"/>
              </a:spcBef>
              <a:defRPr/>
            </a:lvl2pPr>
            <a:lvl3pPr>
              <a:spcBef>
                <a:spcPts val="1800"/>
              </a:spcBef>
              <a:defRPr/>
            </a:lvl3pPr>
            <a:lvl4pPr>
              <a:spcBef>
                <a:spcPts val="1800"/>
              </a:spcBef>
              <a:defRPr/>
            </a:lvl4pPr>
            <a:lvl5pPr>
              <a:spcBef>
                <a:spcPts val="1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22918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317061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315175"/>
            <a:ext cx="10801179" cy="535531"/>
          </a:xfrm>
        </p:spPr>
        <p:txBody>
          <a:bodyPr/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078196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2544455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60043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lain oran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1308882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100528" y="2239348"/>
            <a:ext cx="4245368" cy="248263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5886160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6791324" y="6265333"/>
            <a:ext cx="2203483" cy="59266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6791325" y="880144"/>
            <a:ext cx="4971679" cy="59266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791325" y="0"/>
            <a:ext cx="5397500" cy="6857999"/>
          </a:xfrm>
          <a:noFill/>
          <a:ln>
            <a:noFill/>
          </a:ln>
          <a:effectLst/>
        </p:spPr>
        <p:txBody>
          <a:bodyPr lIns="457200" tIns="457200" rIns="45720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4599157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07819600"/>
      </p:ext>
    </p:extLst>
  </p:cSld>
  <p:clrMapOvr>
    <a:masterClrMapping/>
  </p:clrMapOvr>
  <p:transition spd="med" advClick="0" advTm="7000">
    <p:random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962" y="1190317"/>
            <a:ext cx="10894238" cy="501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616817" y="367497"/>
            <a:ext cx="1080117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203154" y="6590505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11962" y="6379482"/>
            <a:ext cx="3136093" cy="3202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69" r:id="rId2"/>
    <p:sldLayoutId id="2147483738" r:id="rId3"/>
    <p:sldLayoutId id="2147483734" r:id="rId4"/>
    <p:sldLayoutId id="2147483762" r:id="rId5"/>
    <p:sldLayoutId id="2147483739" r:id="rId6"/>
    <p:sldLayoutId id="2147483755" r:id="rId7"/>
    <p:sldLayoutId id="2147483767" r:id="rId8"/>
    <p:sldLayoutId id="2147483770" r:id="rId9"/>
    <p:sldLayoutId id="2147483714" r:id="rId10"/>
    <p:sldLayoutId id="2147483784" r:id="rId11"/>
    <p:sldLayoutId id="2147483783" r:id="rId12"/>
    <p:sldLayoutId id="2147483785" r:id="rId13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jpeg"/><Relationship Id="rId5" Type="http://schemas.openxmlformats.org/officeDocument/2006/relationships/image" Target="../media/image12.png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www.google.com/url?sa=i&amp;rct=j&amp;q=&amp;esrc=s&amp;frm=1&amp;source=images&amp;cd=&amp;cad=rja&amp;uact=8&amp;ved=0CAcQjRxqFQoTCKmS9_H9gsYCFQvPgAod8AsAdA&amp;url=https://www.xionagrup.ro/en-us/Demo&amp;ei=yw13VemAHIuegwTwl4CgBw&amp;bvm=bv.95039771,d.eXY&amp;psig=AFQjCNG2OLdDxQtOQfa4lkqxwjzr3QR0tg&amp;ust=1433952048589142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17.pn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17.pn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www.google.com/url?sa=i&amp;rct=j&amp;q=&amp;esrc=s&amp;frm=1&amp;source=images&amp;cd=&amp;cad=rja&amp;uact=8&amp;ved=0CAcQjRxqFQoTCKmS9_H9gsYCFQvPgAod8AsAdA&amp;url=https://www.xionagrup.ro/en-us/Demo&amp;ei=yw13VemAHIuegwTwl4CgBw&amp;bvm=bv.95039771,d.eXY&amp;psig=AFQjCNG2OLdDxQtOQfa4lkqxwjzr3QR0tg&amp;ust=1433952048589142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575" y="968652"/>
            <a:ext cx="10511966" cy="738664"/>
          </a:xfrm>
        </p:spPr>
        <p:txBody>
          <a:bodyPr/>
          <a:lstStyle/>
          <a:p>
            <a:r>
              <a:rPr lang="en-US" dirty="0" err="1" smtClean="0"/>
              <a:t>OpenEdge</a:t>
            </a:r>
            <a:r>
              <a:rPr lang="en-US" dirty="0" smtClean="0"/>
              <a:t> BPM</a:t>
            </a:r>
            <a:endParaRPr lang="en-US" dirty="0"/>
          </a:p>
        </p:txBody>
      </p:sp>
      <p:sp>
        <p:nvSpPr>
          <p:cNvPr id="3" name="Title 4"/>
          <p:cNvSpPr txBox="1">
            <a:spLocks/>
          </p:cNvSpPr>
          <p:nvPr/>
        </p:nvSpPr>
        <p:spPr bwMode="auto">
          <a:xfrm>
            <a:off x="567067" y="4171955"/>
            <a:ext cx="10511966" cy="215443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4800" b="0">
                <a:solidFill>
                  <a:srgbClr val="FFFFFF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2800" i="0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Rob Straight</a:t>
            </a:r>
            <a:br>
              <a:rPr lang="en-US" sz="2800" i="0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2800" i="0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Senior Manager, OpenEdge Product Management</a:t>
            </a:r>
          </a:p>
          <a:p>
            <a:endParaRPr lang="en-US" sz="2800" i="0" dirty="0" smtClean="0"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en-US" sz="2800" i="0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David Atkins</a:t>
            </a:r>
          </a:p>
          <a:p>
            <a:r>
              <a:rPr lang="en-US" sz="2800" i="0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Principal Systems </a:t>
            </a:r>
            <a:r>
              <a:rPr lang="en-US" sz="2800" i="0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Engineer, OpenEdge</a:t>
            </a:r>
            <a:endParaRPr lang="en-US" sz="2800" i="0" dirty="0"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607707" y="837320"/>
            <a:ext cx="10969943" cy="118872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FF82D4"/>
              </a:gs>
              <a:gs pos="50000">
                <a:srgbClr val="FF82D4">
                  <a:tint val="44500"/>
                  <a:satMod val="160000"/>
                </a:srgbClr>
              </a:gs>
              <a:gs pos="100000">
                <a:srgbClr val="FF82D4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lIns="0" tIns="0" rIns="0" bIns="0" anchor="ctr"/>
          <a:lstStyle/>
          <a:p>
            <a:pPr marL="0" lvl="1" algn="ctr">
              <a:spcBef>
                <a:spcPts val="600"/>
              </a:spcBef>
            </a:pPr>
            <a:r>
              <a:rPr lang="en-US" i="0" dirty="0" smtClean="0">
                <a:solidFill>
                  <a:srgbClr val="000000"/>
                </a:solidFill>
              </a:rPr>
              <a:t>Process implementation not documented</a:t>
            </a:r>
          </a:p>
          <a:p>
            <a:pPr marL="0" lvl="1" algn="ctr">
              <a:lnSpc>
                <a:spcPct val="90000"/>
              </a:lnSpc>
              <a:spcBef>
                <a:spcPts val="600"/>
              </a:spcBef>
            </a:pPr>
            <a:r>
              <a:rPr lang="en-US" sz="2000" b="1" i="0" dirty="0" smtClean="0">
                <a:solidFill>
                  <a:srgbClr val="000000"/>
                </a:solidFill>
              </a:rPr>
              <a:t>Processes should be explicit – not buried within an application                                            or handled thru “tribal knowledge”</a:t>
            </a:r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589951" y="4817988"/>
            <a:ext cx="10969943" cy="118872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chemeClr val="accent5"/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lIns="0" tIns="0" rIns="0" bIns="0" anchor="ctr"/>
          <a:lstStyle/>
          <a:p>
            <a:pPr marL="0" lvl="1" algn="ctr">
              <a:spcBef>
                <a:spcPts val="600"/>
              </a:spcBef>
            </a:pPr>
            <a:r>
              <a:rPr lang="en-US" i="0" dirty="0" smtClean="0">
                <a:solidFill>
                  <a:srgbClr val="000000"/>
                </a:solidFill>
              </a:rPr>
              <a:t>Every company’s processes are unique to that business</a:t>
            </a:r>
          </a:p>
          <a:p>
            <a:pPr marL="0" lvl="1" algn="ctr">
              <a:spcBef>
                <a:spcPts val="600"/>
              </a:spcBef>
            </a:pPr>
            <a:r>
              <a:rPr lang="en-US" sz="2000" b="1" i="0" dirty="0" smtClean="0">
                <a:solidFill>
                  <a:srgbClr val="000000"/>
                </a:solidFill>
              </a:rPr>
              <a:t>Processes should be configurable</a:t>
            </a:r>
            <a:endParaRPr lang="en-US" sz="2000" b="1" i="0" dirty="0">
              <a:solidFill>
                <a:srgbClr val="000000"/>
              </a:solidFill>
            </a:endParaRP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589951" y="3484239"/>
            <a:ext cx="10969943" cy="118872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chemeClr val="accent3"/>
              </a:gs>
              <a:gs pos="50000">
                <a:schemeClr val="accent3">
                  <a:tint val="44500"/>
                  <a:satMod val="160000"/>
                </a:schemeClr>
              </a:gs>
              <a:gs pos="100000">
                <a:schemeClr val="accent3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lIns="0" tIns="0" rIns="0" bIns="0" anchor="ctr"/>
          <a:lstStyle/>
          <a:p>
            <a:pPr marL="0" lvl="1" algn="ctr">
              <a:spcBef>
                <a:spcPts val="600"/>
              </a:spcBef>
            </a:pPr>
            <a:r>
              <a:rPr lang="en-US" i="0" dirty="0" smtClean="0">
                <a:solidFill>
                  <a:srgbClr val="000000"/>
                </a:solidFill>
              </a:rPr>
              <a:t>Companies business processes change rapidly</a:t>
            </a:r>
          </a:p>
          <a:p>
            <a:pPr marL="0" lvl="1" algn="ctr">
              <a:lnSpc>
                <a:spcPct val="90000"/>
              </a:lnSpc>
              <a:spcBef>
                <a:spcPts val="600"/>
              </a:spcBef>
            </a:pPr>
            <a:r>
              <a:rPr lang="en-US" sz="2000" b="1" i="0" dirty="0" smtClean="0">
                <a:solidFill>
                  <a:srgbClr val="000000"/>
                </a:solidFill>
              </a:rPr>
              <a:t>Difficult to keep up with changes to application requirements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589951" y="2162728"/>
            <a:ext cx="10966477" cy="118872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folHlink"/>
              </a:gs>
              <a:gs pos="100000">
                <a:srgbClr val="C9CBDD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algn="ctr">
              <a:defRPr/>
            </a:pPr>
            <a:r>
              <a:rPr lang="en-US" i="0" dirty="0" smtClean="0">
                <a:solidFill>
                  <a:srgbClr val="000000"/>
                </a:solidFill>
              </a:rPr>
              <a:t>Difficult to get visibility into business processes</a:t>
            </a:r>
          </a:p>
          <a:p>
            <a:pPr algn="ctr">
              <a:defRPr/>
            </a:pPr>
            <a:r>
              <a:rPr lang="en-US" sz="2000" b="1" i="0" dirty="0" smtClean="0">
                <a:solidFill>
                  <a:srgbClr val="000000"/>
                </a:solidFill>
              </a:rPr>
              <a:t>Businesses need insight and control over business processes</a:t>
            </a:r>
            <a:endParaRPr lang="en-US" b="1" i="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OpenEdge</a:t>
            </a:r>
            <a:r>
              <a:rPr lang="en-US" dirty="0" smtClean="0"/>
              <a:t> BPM Solutions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607708" y="837320"/>
            <a:ext cx="11059029" cy="1190200"/>
            <a:chOff x="607708" y="837320"/>
            <a:chExt cx="11059029" cy="1190200"/>
          </a:xfrm>
        </p:grpSpPr>
        <p:sp>
          <p:nvSpPr>
            <p:cNvPr id="4" name="AutoShape 6"/>
            <p:cNvSpPr>
              <a:spLocks noChangeArrowheads="1"/>
            </p:cNvSpPr>
            <p:nvPr/>
          </p:nvSpPr>
          <p:spPr bwMode="auto">
            <a:xfrm>
              <a:off x="607708" y="837320"/>
              <a:ext cx="6911678" cy="118872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FF82D4"/>
                </a:gs>
                <a:gs pos="50000">
                  <a:srgbClr val="FF82D4">
                    <a:tint val="44500"/>
                    <a:satMod val="160000"/>
                  </a:srgbClr>
                </a:gs>
                <a:gs pos="100000">
                  <a:srgbClr val="FF82D4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lIns="0" tIns="0" rIns="0" bIns="0" anchor="ctr"/>
            <a:lstStyle/>
            <a:p>
              <a:pPr marL="0" lvl="1" algn="ctr">
                <a:spcBef>
                  <a:spcPts val="600"/>
                </a:spcBef>
              </a:pPr>
              <a:r>
                <a:rPr lang="en-US" i="0" dirty="0" smtClean="0">
                  <a:solidFill>
                    <a:srgbClr val="000000"/>
                  </a:solidFill>
                </a:rPr>
                <a:t>Process implementation not documented</a:t>
              </a:r>
            </a:p>
          </p:txBody>
        </p:sp>
        <p:sp>
          <p:nvSpPr>
            <p:cNvPr id="9" name="AutoShape 6"/>
            <p:cNvSpPr>
              <a:spLocks noChangeArrowheads="1"/>
            </p:cNvSpPr>
            <p:nvPr/>
          </p:nvSpPr>
          <p:spPr bwMode="auto">
            <a:xfrm>
              <a:off x="7732450" y="838800"/>
              <a:ext cx="3934287" cy="118872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FF82D4"/>
                </a:gs>
                <a:gs pos="50000">
                  <a:srgbClr val="FF82D4">
                    <a:tint val="44500"/>
                    <a:satMod val="160000"/>
                  </a:srgbClr>
                </a:gs>
                <a:gs pos="100000">
                  <a:srgbClr val="FF82D4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lIns="0" tIns="0" rIns="0" bIns="0" anchor="ctr"/>
            <a:lstStyle/>
            <a:p>
              <a:pPr marL="0" lvl="1" algn="ctr">
                <a:spcBef>
                  <a:spcPts val="600"/>
                </a:spcBef>
              </a:pPr>
              <a:r>
                <a:rPr lang="en-US" i="0" dirty="0" smtClean="0">
                  <a:solidFill>
                    <a:srgbClr val="000000"/>
                  </a:solidFill>
                </a:rPr>
                <a:t>Rule Modeling</a:t>
              </a:r>
            </a:p>
          </p:txBody>
        </p:sp>
        <p:sp>
          <p:nvSpPr>
            <p:cNvPr id="14" name="Right Arrow 13"/>
            <p:cNvSpPr/>
            <p:nvPr/>
          </p:nvSpPr>
          <p:spPr bwMode="auto">
            <a:xfrm>
              <a:off x="7260566" y="1328468"/>
              <a:ext cx="854015" cy="370936"/>
            </a:xfrm>
            <a:prstGeom prst="rightArrow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89951" y="2162728"/>
            <a:ext cx="11056846" cy="1190200"/>
            <a:chOff x="589951" y="2162728"/>
            <a:chExt cx="11056846" cy="1190200"/>
          </a:xfrm>
        </p:grpSpPr>
        <p:sp>
          <p:nvSpPr>
            <p:cNvPr id="6" name="AutoShape 6"/>
            <p:cNvSpPr>
              <a:spLocks noChangeArrowheads="1"/>
            </p:cNvSpPr>
            <p:nvPr/>
          </p:nvSpPr>
          <p:spPr bwMode="auto">
            <a:xfrm>
              <a:off x="589951" y="2162728"/>
              <a:ext cx="6909495" cy="118872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folHlink"/>
                </a:gs>
                <a:gs pos="100000">
                  <a:srgbClr val="C9CBD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/>
            <a:p>
              <a:pPr algn="ctr">
                <a:defRPr/>
              </a:pPr>
              <a:r>
                <a:rPr lang="en-US" i="0" dirty="0" smtClean="0">
                  <a:solidFill>
                    <a:srgbClr val="000000"/>
                  </a:solidFill>
                </a:rPr>
                <a:t>Difficult to get visibility into business processes</a:t>
              </a:r>
            </a:p>
          </p:txBody>
        </p:sp>
        <p:sp>
          <p:nvSpPr>
            <p:cNvPr id="12" name="AutoShape 6"/>
            <p:cNvSpPr>
              <a:spLocks noChangeArrowheads="1"/>
            </p:cNvSpPr>
            <p:nvPr/>
          </p:nvSpPr>
          <p:spPr bwMode="auto">
            <a:xfrm>
              <a:off x="7713752" y="2164208"/>
              <a:ext cx="3933045" cy="118872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folHlink"/>
                </a:gs>
                <a:gs pos="100000">
                  <a:srgbClr val="C9CBD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/>
            <a:p>
              <a:pPr algn="ctr">
                <a:defRPr/>
              </a:pPr>
              <a:r>
                <a:rPr lang="en-US" i="0" dirty="0" smtClean="0">
                  <a:solidFill>
                    <a:srgbClr val="000000"/>
                  </a:solidFill>
                </a:rPr>
                <a:t>Monitoring Processes</a:t>
              </a:r>
            </a:p>
          </p:txBody>
        </p:sp>
        <p:sp>
          <p:nvSpPr>
            <p:cNvPr id="15" name="Right Arrow 14"/>
            <p:cNvSpPr/>
            <p:nvPr/>
          </p:nvSpPr>
          <p:spPr bwMode="auto">
            <a:xfrm>
              <a:off x="7260566" y="2585049"/>
              <a:ext cx="854015" cy="370936"/>
            </a:xfrm>
            <a:prstGeom prst="rightArrow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89952" y="4142504"/>
            <a:ext cx="11111792" cy="1864204"/>
            <a:chOff x="589952" y="4142504"/>
            <a:chExt cx="11111792" cy="1864204"/>
          </a:xfrm>
        </p:grpSpPr>
        <p:sp>
          <p:nvSpPr>
            <p:cNvPr id="7" name="AutoShape 6"/>
            <p:cNvSpPr>
              <a:spLocks noChangeArrowheads="1"/>
            </p:cNvSpPr>
            <p:nvPr/>
          </p:nvSpPr>
          <p:spPr bwMode="auto">
            <a:xfrm>
              <a:off x="589952" y="4817988"/>
              <a:ext cx="6911678" cy="118872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chemeClr val="accent5"/>
                </a:gs>
                <a:gs pos="50000">
                  <a:schemeClr val="accent5">
                    <a:tint val="44500"/>
                    <a:satMod val="160000"/>
                  </a:schemeClr>
                </a:gs>
                <a:gs pos="100000">
                  <a:schemeClr val="accent5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lIns="0" tIns="0" rIns="0" bIns="0" anchor="ctr"/>
            <a:lstStyle/>
            <a:p>
              <a:pPr marL="0" lvl="1" algn="ctr">
                <a:spcBef>
                  <a:spcPts val="600"/>
                </a:spcBef>
              </a:pPr>
              <a:r>
                <a:rPr lang="en-US" i="0" dirty="0" smtClean="0">
                  <a:solidFill>
                    <a:srgbClr val="000000"/>
                  </a:solidFill>
                </a:rPr>
                <a:t>Every company’s processes are unique to that business</a:t>
              </a:r>
            </a:p>
          </p:txBody>
        </p:sp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7767457" y="4142504"/>
              <a:ext cx="3934287" cy="118872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chemeClr val="accent5"/>
                </a:gs>
                <a:gs pos="50000">
                  <a:schemeClr val="accent5">
                    <a:tint val="44500"/>
                    <a:satMod val="160000"/>
                  </a:schemeClr>
                </a:gs>
                <a:gs pos="100000">
                  <a:schemeClr val="accent5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solidFill>
                <a:schemeClr val="bg2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square" lIns="0" tIns="0" rIns="0" bIns="0" anchor="ctr"/>
            <a:lstStyle/>
            <a:p>
              <a:pPr marL="0" lvl="1" algn="ctr">
                <a:spcBef>
                  <a:spcPts val="600"/>
                </a:spcBef>
              </a:pPr>
              <a:r>
                <a:rPr lang="en-US" i="0" dirty="0" smtClean="0">
                  <a:solidFill>
                    <a:srgbClr val="000000"/>
                  </a:solidFill>
                </a:rPr>
                <a:t>Model-Driven Process Automation</a:t>
              </a:r>
            </a:p>
          </p:txBody>
        </p:sp>
        <p:sp>
          <p:nvSpPr>
            <p:cNvPr id="17" name="Right Arrow 16"/>
            <p:cNvSpPr/>
            <p:nvPr/>
          </p:nvSpPr>
          <p:spPr bwMode="auto">
            <a:xfrm>
              <a:off x="7260566" y="4802038"/>
              <a:ext cx="854015" cy="370936"/>
            </a:xfrm>
            <a:prstGeom prst="rightArrow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89952" y="3484239"/>
            <a:ext cx="11111792" cy="1248998"/>
            <a:chOff x="589952" y="3484239"/>
            <a:chExt cx="11111792" cy="1248998"/>
          </a:xfrm>
        </p:grpSpPr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>
              <a:off x="589952" y="3484239"/>
              <a:ext cx="6911678" cy="118872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chemeClr val="accent3"/>
                </a:gs>
                <a:gs pos="50000">
                  <a:schemeClr val="accent3">
                    <a:tint val="44500"/>
                    <a:satMod val="160000"/>
                  </a:schemeClr>
                </a:gs>
                <a:gs pos="100000">
                  <a:schemeClr val="accent3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lIns="0" tIns="0" rIns="0" bIns="0" anchor="ctr"/>
            <a:lstStyle/>
            <a:p>
              <a:pPr marL="0" lvl="1" algn="ctr">
                <a:spcBef>
                  <a:spcPts val="600"/>
                </a:spcBef>
              </a:pPr>
              <a:r>
                <a:rPr lang="en-US" i="0" dirty="0" smtClean="0">
                  <a:solidFill>
                    <a:srgbClr val="000000"/>
                  </a:solidFill>
                </a:rPr>
                <a:t>Companies business processes change rapidly</a:t>
              </a:r>
            </a:p>
          </p:txBody>
        </p:sp>
        <p:sp>
          <p:nvSpPr>
            <p:cNvPr id="11" name="AutoShape 6"/>
            <p:cNvSpPr>
              <a:spLocks noChangeArrowheads="1"/>
            </p:cNvSpPr>
            <p:nvPr/>
          </p:nvSpPr>
          <p:spPr bwMode="auto">
            <a:xfrm>
              <a:off x="7767457" y="4135227"/>
              <a:ext cx="3934287" cy="59801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chemeClr val="accent3"/>
                </a:gs>
                <a:gs pos="50000">
                  <a:schemeClr val="accent3">
                    <a:tint val="44500"/>
                    <a:satMod val="160000"/>
                  </a:schemeClr>
                </a:gs>
                <a:gs pos="100000">
                  <a:schemeClr val="accent3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lIns="0" tIns="0" rIns="0" bIns="0" anchor="ctr"/>
            <a:lstStyle/>
            <a:p>
              <a:pPr marL="0" lvl="1" algn="ctr">
                <a:spcBef>
                  <a:spcPts val="600"/>
                </a:spcBef>
              </a:pPr>
              <a:r>
                <a:rPr lang="en-US" i="0" dirty="0" smtClean="0">
                  <a:solidFill>
                    <a:srgbClr val="000000"/>
                  </a:solidFill>
                </a:rPr>
                <a:t>Model-Driven Process</a:t>
              </a:r>
            </a:p>
          </p:txBody>
        </p:sp>
        <p:sp>
          <p:nvSpPr>
            <p:cNvPr id="16" name="Right Arrow 15"/>
            <p:cNvSpPr/>
            <p:nvPr/>
          </p:nvSpPr>
          <p:spPr bwMode="auto">
            <a:xfrm>
              <a:off x="7260566" y="4241321"/>
              <a:ext cx="854015" cy="370936"/>
            </a:xfrm>
            <a:prstGeom prst="rightArrow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Incremental Adoption Path</a:t>
            </a:r>
            <a:endParaRPr lang="en-US" dirty="0"/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auto">
          <a:xfrm>
            <a:off x="624284" y="1226989"/>
            <a:ext cx="3934287" cy="118872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FF82D4"/>
              </a:gs>
              <a:gs pos="50000">
                <a:srgbClr val="FF82D4">
                  <a:tint val="44500"/>
                  <a:satMod val="160000"/>
                </a:srgbClr>
              </a:gs>
              <a:gs pos="100000">
                <a:srgbClr val="FF82D4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lIns="0" tIns="0" rIns="0" bIns="0" anchor="ctr"/>
          <a:lstStyle/>
          <a:p>
            <a:pPr marL="0" lvl="1" algn="ctr">
              <a:spcBef>
                <a:spcPts val="600"/>
              </a:spcBef>
            </a:pPr>
            <a:r>
              <a:rPr lang="en-US" i="0" dirty="0" smtClean="0">
                <a:solidFill>
                  <a:srgbClr val="000000"/>
                </a:solidFill>
              </a:rPr>
              <a:t>Rule Modeling</a:t>
            </a:r>
          </a:p>
        </p:txBody>
      </p:sp>
      <p:grpSp>
        <p:nvGrpSpPr>
          <p:cNvPr id="3" name="Group 12"/>
          <p:cNvGrpSpPr/>
          <p:nvPr/>
        </p:nvGrpSpPr>
        <p:grpSpPr>
          <a:xfrm>
            <a:off x="598906" y="4540669"/>
            <a:ext cx="3934287" cy="1195997"/>
            <a:chOff x="7767457" y="4135227"/>
            <a:chExt cx="3934287" cy="1195997"/>
          </a:xfrm>
        </p:grpSpPr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7767457" y="4142504"/>
              <a:ext cx="3934287" cy="118872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chemeClr val="accent5"/>
                </a:gs>
                <a:gs pos="50000">
                  <a:schemeClr val="accent5">
                    <a:tint val="44500"/>
                    <a:satMod val="160000"/>
                  </a:schemeClr>
                </a:gs>
                <a:gs pos="100000">
                  <a:schemeClr val="accent5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solidFill>
                <a:schemeClr val="bg2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square" lIns="0" tIns="0" rIns="0" bIns="0" anchor="ctr"/>
            <a:lstStyle/>
            <a:p>
              <a:pPr marL="0" lvl="1" algn="ctr">
                <a:spcBef>
                  <a:spcPts val="600"/>
                </a:spcBef>
              </a:pPr>
              <a:r>
                <a:rPr lang="en-US" i="0" dirty="0" smtClean="0">
                  <a:solidFill>
                    <a:srgbClr val="000000"/>
                  </a:solidFill>
                </a:rPr>
                <a:t>Model-Driven Process Automation</a:t>
              </a:r>
            </a:p>
          </p:txBody>
        </p:sp>
        <p:sp>
          <p:nvSpPr>
            <p:cNvPr id="11" name="AutoShape 6"/>
            <p:cNvSpPr>
              <a:spLocks noChangeArrowheads="1"/>
            </p:cNvSpPr>
            <p:nvPr/>
          </p:nvSpPr>
          <p:spPr bwMode="auto">
            <a:xfrm>
              <a:off x="7767457" y="4135227"/>
              <a:ext cx="3934287" cy="59801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chemeClr val="accent3"/>
                </a:gs>
                <a:gs pos="50000">
                  <a:schemeClr val="accent3">
                    <a:tint val="44500"/>
                    <a:satMod val="160000"/>
                  </a:schemeClr>
                </a:gs>
                <a:gs pos="100000">
                  <a:schemeClr val="accent3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lIns="0" tIns="0" rIns="0" bIns="0" anchor="ctr"/>
            <a:lstStyle/>
            <a:p>
              <a:pPr marL="0" lvl="1" algn="ctr">
                <a:spcBef>
                  <a:spcPts val="600"/>
                </a:spcBef>
              </a:pPr>
              <a:r>
                <a:rPr lang="en-US" i="0" dirty="0" smtClean="0">
                  <a:solidFill>
                    <a:srgbClr val="000000"/>
                  </a:solidFill>
                </a:rPr>
                <a:t>Model-Driven Process</a:t>
              </a:r>
            </a:p>
          </p:txBody>
        </p:sp>
      </p:grpSp>
      <p:sp>
        <p:nvSpPr>
          <p:cNvPr id="12" name="AutoShape 6"/>
          <p:cNvSpPr>
            <a:spLocks noChangeArrowheads="1"/>
          </p:cNvSpPr>
          <p:nvPr/>
        </p:nvSpPr>
        <p:spPr bwMode="auto">
          <a:xfrm>
            <a:off x="588334" y="2854322"/>
            <a:ext cx="3933045" cy="118872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folHlink"/>
              </a:gs>
              <a:gs pos="100000">
                <a:srgbClr val="C9CBDD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algn="ctr">
              <a:defRPr/>
            </a:pPr>
            <a:r>
              <a:rPr lang="en-US" i="0" dirty="0" smtClean="0">
                <a:solidFill>
                  <a:srgbClr val="000000"/>
                </a:solidFill>
              </a:rPr>
              <a:t>Monitoring Processes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91177" y="1259468"/>
            <a:ext cx="7030529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 All the tools &amp; dev servers needed for OE BPM Rule Modeling and Process Simulation are included in PDS for OpenEdge!</a:t>
            </a:r>
          </a:p>
          <a:p>
            <a:pPr algn="l">
              <a:buFont typeface="Arial" pitchFamily="34" charset="0"/>
              <a:buChar char="•"/>
            </a:pPr>
            <a:endParaRPr lang="en-US" sz="2000" i="0" dirty="0" smtClean="0">
              <a:solidFill>
                <a:srgbClr val="000000"/>
              </a:solidFill>
            </a:endParaRPr>
          </a:p>
          <a:p>
            <a:pPr algn="l">
              <a:buFont typeface="Arial" pitchFamily="34" charset="0"/>
              <a:buChar char="•"/>
            </a:pPr>
            <a:endParaRPr lang="en-US" sz="1200" i="0" dirty="0" smtClean="0">
              <a:solidFill>
                <a:srgbClr val="000000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 OpenEdge BPM ABL API simplifies connecting ABL apps to Monitoring Processes for visibility &amp; pro-active alerting</a:t>
            </a:r>
          </a:p>
          <a:p>
            <a:pPr algn="l"/>
            <a:endParaRPr lang="en-US" sz="2000" i="0" dirty="0" smtClean="0">
              <a:solidFill>
                <a:srgbClr val="000000"/>
              </a:solidFill>
            </a:endParaRPr>
          </a:p>
          <a:p>
            <a:pPr algn="l"/>
            <a:endParaRPr lang="en-US" sz="1800" i="0" dirty="0" smtClean="0">
              <a:solidFill>
                <a:srgbClr val="000000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 Exception processing can be handled by OpenEdge BPM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 ABL workflow logic can be migrated if/when it makes sense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ounded Rectangle 39"/>
          <p:cNvSpPr>
            <a:spLocks noChangeArrowheads="1"/>
          </p:cNvSpPr>
          <p:nvPr/>
        </p:nvSpPr>
        <p:spPr bwMode="auto">
          <a:xfrm>
            <a:off x="3347865" y="3790509"/>
            <a:ext cx="3093396" cy="2220311"/>
          </a:xfrm>
          <a:prstGeom prst="roundRect">
            <a:avLst>
              <a:gd name="adj" fmla="val 8227"/>
            </a:avLst>
          </a:prstGeom>
          <a:gradFill flip="none" rotWithShape="1">
            <a:gsLst>
              <a:gs pos="0">
                <a:srgbClr val="FFD23B"/>
              </a:gs>
              <a:gs pos="50000">
                <a:srgbClr val="FFD23B">
                  <a:tint val="44500"/>
                  <a:satMod val="160000"/>
                </a:srgbClr>
              </a:gs>
            </a:gsLst>
            <a:lin ang="540000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lIns="91440" tIns="0" rIns="91440" bIns="182880" anchor="ctr"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buSzTx/>
              <a:defRPr/>
            </a:pPr>
            <a:endParaRPr lang="en-US" sz="1800" i="0" dirty="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Components of OpenEdge BPM- </a:t>
            </a:r>
            <a:r>
              <a:rPr lang="en-US" b="1" dirty="0" smtClean="0"/>
              <a:t>Modeling</a:t>
            </a:r>
            <a:endParaRPr lang="en-US" b="1" dirty="0"/>
          </a:p>
        </p:txBody>
      </p:sp>
      <p:cxnSp>
        <p:nvCxnSpPr>
          <p:cNvPr id="28" name="Straight Arrow Connector 27"/>
          <p:cNvCxnSpPr>
            <a:endCxn id="1026" idx="1"/>
          </p:cNvCxnSpPr>
          <p:nvPr/>
        </p:nvCxnSpPr>
        <p:spPr bwMode="auto">
          <a:xfrm>
            <a:off x="1726751" y="2962821"/>
            <a:ext cx="1828324" cy="20574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2060"/>
            </a:solidFill>
            <a:prstDash val="solid"/>
            <a:round/>
            <a:headEnd type="triangle"/>
            <a:tailEnd type="triangle"/>
          </a:ln>
          <a:effectLst/>
        </p:spPr>
      </p:cxnSp>
      <p:pic>
        <p:nvPicPr>
          <p:cNvPr id="62" name="Picture 6"/>
          <p:cNvPicPr>
            <a:picLocks noChangeArrowheads="1"/>
          </p:cNvPicPr>
          <p:nvPr/>
        </p:nvPicPr>
        <p:blipFill>
          <a:blip r:embed="rId3" cstate="print">
            <a:lum bright="-6000"/>
          </a:blip>
          <a:srcRect/>
          <a:stretch>
            <a:fillRect/>
          </a:stretch>
        </p:blipFill>
        <p:spPr bwMode="auto">
          <a:xfrm>
            <a:off x="3656647" y="4334420"/>
            <a:ext cx="2365315" cy="1295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rgbClr val="B2B2B2">
                <a:alpha val="50000"/>
              </a:srgbClr>
            </a:outerShdw>
          </a:effectLst>
        </p:spPr>
      </p:pic>
      <p:pic>
        <p:nvPicPr>
          <p:cNvPr id="1026" name="Picture 2" descr="C:\Users\clabarge\AppData\Local\Microsoft\Windows\Temporary Internet Files\Content.Outlook\5EIIEIHE\studiobp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55074" y="4334420"/>
            <a:ext cx="2705306" cy="1371600"/>
          </a:xfrm>
          <a:prstGeom prst="rect">
            <a:avLst/>
          </a:prstGeom>
          <a:noFill/>
        </p:spPr>
      </p:pic>
      <p:grpSp>
        <p:nvGrpSpPr>
          <p:cNvPr id="3" name="Group 14"/>
          <p:cNvGrpSpPr/>
          <p:nvPr/>
        </p:nvGrpSpPr>
        <p:grpSpPr>
          <a:xfrm>
            <a:off x="507868" y="1082041"/>
            <a:ext cx="2681119" cy="2508325"/>
            <a:chOff x="381000" y="1082040"/>
            <a:chExt cx="2011363" cy="2508325"/>
          </a:xfrm>
        </p:grpSpPr>
        <p:sp>
          <p:nvSpPr>
            <p:cNvPr id="16" name="Rounded Rectangle 15"/>
            <p:cNvSpPr/>
            <p:nvPr/>
          </p:nvSpPr>
          <p:spPr bwMode="auto">
            <a:xfrm>
              <a:off x="381000" y="1082040"/>
              <a:ext cx="2011363" cy="2508325"/>
            </a:xfrm>
            <a:prstGeom prst="roundRect">
              <a:avLst>
                <a:gd name="adj" fmla="val 8552"/>
              </a:avLst>
            </a:prstGeom>
            <a:gradFill rotWithShape="1">
              <a:gsLst>
                <a:gs pos="0">
                  <a:schemeClr val="hlink"/>
                </a:gs>
                <a:gs pos="100000">
                  <a:srgbClr val="FFCB9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/>
            <a:p>
              <a:pPr eaLnBrk="0" hangingPunct="0">
                <a:defRPr/>
              </a:pPr>
              <a:endParaRPr lang="en-US" i="0" dirty="0">
                <a:solidFill>
                  <a:srgbClr val="000000"/>
                </a:solidFill>
              </a:endParaRPr>
            </a:p>
          </p:txBody>
        </p:sp>
        <p:sp>
          <p:nvSpPr>
            <p:cNvPr id="17" name="Text Box 7"/>
            <p:cNvSpPr txBox="1">
              <a:spLocks noChangeArrowheads="1"/>
            </p:cNvSpPr>
            <p:nvPr/>
          </p:nvSpPr>
          <p:spPr bwMode="auto">
            <a:xfrm>
              <a:off x="427038" y="1286733"/>
              <a:ext cx="1892300" cy="306467"/>
            </a:xfrm>
            <a:prstGeom prst="roundRect">
              <a:avLst/>
            </a:prstGeom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eaLnBrk="0" hangingPunct="0">
                <a:buSzPct val="130000"/>
                <a:defRPr/>
              </a:pPr>
              <a:r>
                <a:rPr lang="en-US" sz="1200" b="1" i="0" dirty="0" smtClean="0">
                  <a:solidFill>
                    <a:srgbClr val="003366"/>
                  </a:solidFill>
                  <a:latin typeface="Arial Narrow" pitchFamily="34" charset="0"/>
                  <a:cs typeface="Arial" pitchFamily="34" charset="0"/>
                </a:rPr>
                <a:t>Process </a:t>
              </a:r>
              <a:r>
                <a:rPr lang="en-US" sz="1200" b="1" i="0" dirty="0">
                  <a:solidFill>
                    <a:srgbClr val="003366"/>
                  </a:solidFill>
                  <a:latin typeface="Arial Narrow" pitchFamily="34" charset="0"/>
                  <a:cs typeface="Arial" pitchFamily="34" charset="0"/>
                </a:rPr>
                <a:t>Modeler</a:t>
              </a:r>
            </a:p>
          </p:txBody>
        </p:sp>
        <p:grpSp>
          <p:nvGrpSpPr>
            <p:cNvPr id="4" name="Group 87"/>
            <p:cNvGrpSpPr/>
            <p:nvPr/>
          </p:nvGrpSpPr>
          <p:grpSpPr>
            <a:xfrm>
              <a:off x="427038" y="1628775"/>
              <a:ext cx="1892300" cy="1774825"/>
              <a:chOff x="427038" y="1628775"/>
              <a:chExt cx="1892300" cy="1774825"/>
            </a:xfrm>
          </p:grpSpPr>
          <p:pic>
            <p:nvPicPr>
              <p:cNvPr id="19" name="Picture 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13193" t="10117" b="33720"/>
              <a:stretch>
                <a:fillRect/>
              </a:stretch>
            </p:blipFill>
            <p:spPr bwMode="auto">
              <a:xfrm>
                <a:off x="477838" y="2073275"/>
                <a:ext cx="1819275" cy="133032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20" name="Picture 3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427038" y="1628775"/>
                <a:ext cx="1892300" cy="139382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</p:grpSp>
      <p:sp>
        <p:nvSpPr>
          <p:cNvPr id="66" name="Text Box 10"/>
          <p:cNvSpPr txBox="1">
            <a:spLocks noChangeArrowheads="1"/>
          </p:cNvSpPr>
          <p:nvPr/>
        </p:nvSpPr>
        <p:spPr bwMode="auto">
          <a:xfrm>
            <a:off x="3551011" y="3877220"/>
            <a:ext cx="2644975" cy="384048"/>
          </a:xfrm>
          <a:prstGeom prst="round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tIns="0" bIns="9144">
            <a:noAutofit/>
          </a:bodyPr>
          <a:lstStyle/>
          <a:p>
            <a:pPr algn="ctr" eaLnBrk="0" hangingPunct="0">
              <a:buSzPct val="130000"/>
              <a:defRPr/>
            </a:pPr>
            <a:r>
              <a:rPr lang="en-US" sz="1100" b="1" i="0" dirty="0" smtClean="0">
                <a:solidFill>
                  <a:srgbClr val="003366"/>
                </a:solidFill>
                <a:latin typeface="Arial Narrow" pitchFamily="34" charset="0"/>
                <a:cs typeface="Arial" pitchFamily="34" charset="0"/>
              </a:rPr>
              <a:t>Progress Developer Studio for OpenEdge</a:t>
            </a:r>
            <a:endParaRPr lang="en-US" sz="1100" b="1" i="0" dirty="0">
              <a:solidFill>
                <a:srgbClr val="003366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3551011" y="3877220"/>
            <a:ext cx="2644975" cy="384048"/>
          </a:xfrm>
          <a:prstGeom prst="round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tIns="0" bIns="9144">
            <a:noAutofit/>
          </a:bodyPr>
          <a:lstStyle/>
          <a:p>
            <a:pPr algn="ctr" eaLnBrk="0" hangingPunct="0">
              <a:buSzPct val="130000"/>
              <a:defRPr/>
            </a:pPr>
            <a:r>
              <a:rPr lang="en-US" sz="1100" b="1" i="0" dirty="0" smtClean="0">
                <a:solidFill>
                  <a:srgbClr val="003366"/>
                </a:solidFill>
                <a:latin typeface="Arial Narrow" pitchFamily="34" charset="0"/>
                <a:cs typeface="Arial" pitchFamily="34" charset="0"/>
              </a:rPr>
              <a:t>BPM-enabled Progress Developer Studio</a:t>
            </a:r>
            <a:endParaRPr lang="en-US" sz="1100" b="1" i="0" dirty="0">
              <a:solidFill>
                <a:srgbClr val="003366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350101" y="1626499"/>
            <a:ext cx="56077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0" dirty="0" smtClean="0">
                <a:solidFill>
                  <a:srgbClr val="000000"/>
                </a:solidFill>
              </a:rPr>
              <a:t>An easy-to-use graphical process model designer is available stand-alone and free, or in Developer Studio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552127" y="4085130"/>
            <a:ext cx="42564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0" dirty="0" smtClean="0">
                <a:solidFill>
                  <a:srgbClr val="000000"/>
                </a:solidFill>
              </a:rPr>
              <a:t>Use Developer Studio to further enrich your process models, for example, calling ABL business logic 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20952" t="16181" r="8808" b="42293"/>
          <a:stretch>
            <a:fillRect/>
          </a:stretch>
        </p:blipFill>
        <p:spPr bwMode="auto">
          <a:xfrm>
            <a:off x="466748" y="1214472"/>
            <a:ext cx="11333810" cy="3601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Starts With Modeling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5485015"/>
            <a:ext cx="25005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B050"/>
                </a:solidFill>
              </a:rPr>
              <a:t>Swim lane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 smtClean="0">
                <a:solidFill>
                  <a:srgbClr val="00B050"/>
                </a:solidFill>
              </a:rPr>
              <a:t>“Performer”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56790" y="5379715"/>
            <a:ext cx="34461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7C00"/>
                </a:solidFill>
              </a:rPr>
              <a:t>System step “Managed Adapter”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79968" y="5457305"/>
            <a:ext cx="23952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2"/>
                </a:solidFill>
              </a:rPr>
              <a:t>User activity   “Task”</a:t>
            </a:r>
            <a:endParaRPr lang="en-US" sz="2000" dirty="0">
              <a:solidFill>
                <a:schemeClr val="tx2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5400000" flipH="1" flipV="1">
            <a:off x="401129" y="5135879"/>
            <a:ext cx="701039" cy="7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V="1">
            <a:off x="2550376" y="4415683"/>
            <a:ext cx="2140522" cy="31392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6200000" flipV="1">
            <a:off x="4948114" y="3989661"/>
            <a:ext cx="2831868" cy="70171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16200000" flipV="1">
            <a:off x="7451278" y="3898827"/>
            <a:ext cx="2935059" cy="19751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476863" y="5383020"/>
            <a:ext cx="1950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Decision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28317" y="703105"/>
            <a:ext cx="25005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B050"/>
                </a:solidFill>
              </a:rPr>
              <a:t>Process Phase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7589524" y="1000664"/>
            <a:ext cx="717714" cy="244994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ounded Rectangle 39"/>
          <p:cNvSpPr>
            <a:spLocks noChangeArrowheads="1"/>
          </p:cNvSpPr>
          <p:nvPr/>
        </p:nvSpPr>
        <p:spPr bwMode="auto">
          <a:xfrm>
            <a:off x="3347864" y="3790509"/>
            <a:ext cx="5692181" cy="2220311"/>
          </a:xfrm>
          <a:prstGeom prst="roundRect">
            <a:avLst>
              <a:gd name="adj" fmla="val 8227"/>
            </a:avLst>
          </a:prstGeom>
          <a:gradFill flip="none" rotWithShape="1">
            <a:gsLst>
              <a:gs pos="0">
                <a:srgbClr val="FFD23B"/>
              </a:gs>
              <a:gs pos="50000">
                <a:srgbClr val="FFD23B">
                  <a:tint val="44500"/>
                  <a:satMod val="160000"/>
                </a:srgbClr>
              </a:gs>
            </a:gsLst>
            <a:lin ang="540000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lIns="91440" tIns="0" rIns="91440" bIns="182880" anchor="ctr"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buSzTx/>
              <a:defRPr/>
            </a:pPr>
            <a:endParaRPr lang="en-US" sz="1800" i="0" dirty="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Components of OpenEdge BPM- </a:t>
            </a:r>
            <a:r>
              <a:rPr lang="en-US" b="1" dirty="0" smtClean="0"/>
              <a:t>Process Automation</a:t>
            </a:r>
            <a:endParaRPr lang="en-US" b="1" dirty="0"/>
          </a:p>
        </p:txBody>
      </p:sp>
      <p:sp>
        <p:nvSpPr>
          <p:cNvPr id="3" name="Rounded Rectangle 38"/>
          <p:cNvSpPr>
            <a:spLocks noChangeArrowheads="1"/>
          </p:cNvSpPr>
          <p:nvPr/>
        </p:nvSpPr>
        <p:spPr bwMode="auto">
          <a:xfrm>
            <a:off x="6297559" y="1667420"/>
            <a:ext cx="2742486" cy="2012732"/>
          </a:xfrm>
          <a:prstGeom prst="roundRect">
            <a:avLst>
              <a:gd name="adj" fmla="val 4699"/>
            </a:avLst>
          </a:prstGeom>
          <a:gradFill rotWithShape="1">
            <a:gsLst>
              <a:gs pos="0">
                <a:schemeClr val="accent1"/>
              </a:gs>
              <a:gs pos="54000">
                <a:srgbClr val="99BFD5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eaLnBrk="0" hangingPunct="0"/>
            <a:endParaRPr lang="en-US" i="0" dirty="0">
              <a:solidFill>
                <a:srgbClr val="000000"/>
              </a:solidFill>
            </a:endParaRPr>
          </a:p>
        </p:txBody>
      </p:sp>
      <p:grpSp>
        <p:nvGrpSpPr>
          <p:cNvPr id="4" name="Group 20"/>
          <p:cNvGrpSpPr/>
          <p:nvPr/>
        </p:nvGrpSpPr>
        <p:grpSpPr>
          <a:xfrm>
            <a:off x="6409075" y="1883321"/>
            <a:ext cx="2437765" cy="1503913"/>
            <a:chOff x="4808058" y="2349500"/>
            <a:chExt cx="1828800" cy="1503913"/>
          </a:xfrm>
        </p:grpSpPr>
        <p:sp>
          <p:nvSpPr>
            <p:cNvPr id="22" name="Text Box 4"/>
            <p:cNvSpPr txBox="1">
              <a:spLocks noChangeArrowheads="1"/>
            </p:cNvSpPr>
            <p:nvPr/>
          </p:nvSpPr>
          <p:spPr bwMode="auto">
            <a:xfrm>
              <a:off x="4808058" y="2349500"/>
              <a:ext cx="1828800" cy="306467"/>
            </a:xfrm>
            <a:prstGeom prst="roundRect">
              <a:avLst/>
            </a:prstGeom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eaLnBrk="0" hangingPunct="0">
                <a:buSzPct val="130000"/>
                <a:defRPr/>
              </a:pPr>
              <a:r>
                <a:rPr lang="en-US" sz="1200" b="1" i="0" dirty="0" smtClean="0">
                  <a:solidFill>
                    <a:srgbClr val="003366"/>
                  </a:solidFill>
                  <a:latin typeface="Arial Narrow" pitchFamily="34" charset="0"/>
                  <a:cs typeface="Arial" pitchFamily="34" charset="0"/>
                </a:rPr>
                <a:t>Business Process </a:t>
              </a:r>
              <a:r>
                <a:rPr lang="en-US" sz="1200" b="1" i="0" dirty="0">
                  <a:solidFill>
                    <a:srgbClr val="003366"/>
                  </a:solidFill>
                  <a:latin typeface="Arial Narrow" pitchFamily="34" charset="0"/>
                  <a:cs typeface="Arial" pitchFamily="34" charset="0"/>
                </a:rPr>
                <a:t>Server</a:t>
              </a: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5655232" y="3164258"/>
              <a:ext cx="138584" cy="461665"/>
            </a:xfrm>
            <a:prstGeom prst="rect">
              <a:avLst/>
            </a:prstGeom>
            <a:gradFill>
              <a:gsLst>
                <a:gs pos="0">
                  <a:schemeClr val="tx2"/>
                </a:gs>
                <a:gs pos="50000">
                  <a:schemeClr val="tx2">
                    <a:lumMod val="60000"/>
                    <a:lumOff val="40000"/>
                  </a:schemeClr>
                </a:gs>
                <a:gs pos="100000">
                  <a:schemeClr val="tx2">
                    <a:lumMod val="40000"/>
                    <a:lumOff val="60000"/>
                  </a:schemeClr>
                </a:gs>
              </a:gsLst>
              <a:lin ang="5400000" scaled="0"/>
            </a:gra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2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972299" y="2875195"/>
              <a:ext cx="1112520" cy="52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124699" y="3027595"/>
              <a:ext cx="1112520" cy="52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77099" y="3179995"/>
              <a:ext cx="1112520" cy="52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429499" y="3332395"/>
              <a:ext cx="1112520" cy="52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" name="Text Box 4"/>
          <p:cNvSpPr txBox="1">
            <a:spLocks noChangeArrowheads="1"/>
          </p:cNvSpPr>
          <p:nvPr/>
        </p:nvSpPr>
        <p:spPr bwMode="auto">
          <a:xfrm>
            <a:off x="6406158" y="3901567"/>
            <a:ext cx="2437765" cy="347472"/>
          </a:xfrm>
          <a:prstGeom prst="round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0" bIns="0">
            <a:noAutofit/>
          </a:bodyPr>
          <a:lstStyle/>
          <a:p>
            <a:pPr algn="ctr" eaLnBrk="0" hangingPunct="0">
              <a:spcBef>
                <a:spcPts val="0"/>
              </a:spcBef>
              <a:buSzPct val="130000"/>
              <a:defRPr/>
            </a:pPr>
            <a:r>
              <a:rPr lang="en-US" sz="1100" b="1" i="0" dirty="0" smtClean="0">
                <a:solidFill>
                  <a:srgbClr val="003366"/>
                </a:solidFill>
                <a:latin typeface="Arial Narrow" pitchFamily="34" charset="0"/>
                <a:cs typeface="Arial" pitchFamily="34" charset="0"/>
              </a:rPr>
              <a:t>OpenEdge </a:t>
            </a:r>
            <a:br>
              <a:rPr lang="en-US" sz="1100" b="1" i="0" dirty="0" smtClean="0">
                <a:solidFill>
                  <a:srgbClr val="003366"/>
                </a:solidFill>
                <a:latin typeface="Arial Narrow" pitchFamily="34" charset="0"/>
                <a:cs typeface="Arial" pitchFamily="34" charset="0"/>
              </a:rPr>
            </a:br>
            <a:r>
              <a:rPr lang="en-US" sz="1100" b="1" i="0" dirty="0" smtClean="0">
                <a:solidFill>
                  <a:srgbClr val="003366"/>
                </a:solidFill>
                <a:latin typeface="Arial Narrow" pitchFamily="34" charset="0"/>
                <a:cs typeface="Arial" pitchFamily="34" charset="0"/>
              </a:rPr>
              <a:t>AppServer</a:t>
            </a:r>
            <a:endParaRPr lang="en-US" sz="1100" b="1" i="0" dirty="0">
              <a:solidFill>
                <a:srgbClr val="003366"/>
              </a:solidFill>
              <a:latin typeface="Arial Narrow" pitchFamily="34" charset="0"/>
              <a:cs typeface="Arial" pitchFamily="34" charset="0"/>
            </a:endParaRPr>
          </a:p>
        </p:txBody>
      </p:sp>
      <p:grpSp>
        <p:nvGrpSpPr>
          <p:cNvPr id="5" name="Group 90"/>
          <p:cNvGrpSpPr/>
          <p:nvPr/>
        </p:nvGrpSpPr>
        <p:grpSpPr>
          <a:xfrm>
            <a:off x="6406158" y="4284770"/>
            <a:ext cx="2437765" cy="1490472"/>
            <a:chOff x="4830191" y="4857750"/>
            <a:chExt cx="1737360" cy="1295400"/>
          </a:xfrm>
        </p:grpSpPr>
        <p:sp>
          <p:nvSpPr>
            <p:cNvPr id="36" name="Rectangle 35"/>
            <p:cNvSpPr/>
            <p:nvPr/>
          </p:nvSpPr>
          <p:spPr bwMode="auto">
            <a:xfrm>
              <a:off x="4830191" y="4857750"/>
              <a:ext cx="1737360" cy="1295400"/>
            </a:xfrm>
            <a:prstGeom prst="rect">
              <a:avLst/>
            </a:prstGeom>
            <a:gradFill>
              <a:gsLst>
                <a:gs pos="0">
                  <a:schemeClr val="accent4"/>
                </a:gs>
                <a:gs pos="50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lin ang="5400000" scaled="0"/>
            </a:gra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7" name="Rounded Rectangle 36"/>
            <p:cNvSpPr/>
            <p:nvPr/>
          </p:nvSpPr>
          <p:spPr bwMode="auto">
            <a:xfrm>
              <a:off x="5626041" y="5206580"/>
              <a:ext cx="145660" cy="416764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8" name="Rounded Rectangle 37"/>
            <p:cNvSpPr/>
            <p:nvPr/>
          </p:nvSpPr>
          <p:spPr bwMode="auto">
            <a:xfrm>
              <a:off x="5830829" y="5463756"/>
              <a:ext cx="145660" cy="416764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9" name="Rounded Rectangle 38"/>
            <p:cNvSpPr/>
            <p:nvPr/>
          </p:nvSpPr>
          <p:spPr bwMode="auto">
            <a:xfrm>
              <a:off x="5421254" y="5463756"/>
              <a:ext cx="145660" cy="416764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40" name="Straight Connector 39"/>
            <p:cNvCxnSpPr>
              <a:stCxn id="37" idx="2"/>
              <a:endCxn id="39" idx="0"/>
            </p:cNvCxnSpPr>
            <p:nvPr/>
          </p:nvCxnSpPr>
          <p:spPr bwMode="auto">
            <a:xfrm flipH="1" flipV="1">
              <a:off x="5494084" y="5463756"/>
              <a:ext cx="204787" cy="159589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/>
            <p:cNvCxnSpPr>
              <a:stCxn id="37" idx="2"/>
              <a:endCxn id="38" idx="0"/>
            </p:cNvCxnSpPr>
            <p:nvPr/>
          </p:nvCxnSpPr>
          <p:spPr bwMode="auto">
            <a:xfrm flipV="1">
              <a:off x="5698871" y="5463756"/>
              <a:ext cx="204788" cy="159589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" name="Group 54"/>
          <p:cNvGrpSpPr/>
          <p:nvPr/>
        </p:nvGrpSpPr>
        <p:grpSpPr>
          <a:xfrm>
            <a:off x="4907728" y="2791559"/>
            <a:ext cx="1622331" cy="2690178"/>
            <a:chOff x="3681754" y="2791558"/>
            <a:chExt cx="1217065" cy="2690178"/>
          </a:xfrm>
        </p:grpSpPr>
        <p:cxnSp>
          <p:nvCxnSpPr>
            <p:cNvPr id="43" name="Straight Arrow Connector 42"/>
            <p:cNvCxnSpPr/>
            <p:nvPr/>
          </p:nvCxnSpPr>
          <p:spPr bwMode="auto">
            <a:xfrm>
              <a:off x="4533059" y="5480148"/>
              <a:ext cx="365760" cy="1588"/>
            </a:xfrm>
            <a:prstGeom prst="straightConnector1">
              <a:avLst/>
            </a:prstGeom>
            <a:solidFill>
              <a:schemeClr val="accent1"/>
            </a:solidFill>
            <a:ln w="44450" cap="flat" cmpd="sng" algn="ctr">
              <a:solidFill>
                <a:srgbClr val="002060"/>
              </a:solidFill>
              <a:prstDash val="solid"/>
              <a:round/>
              <a:headEnd type="none"/>
              <a:tailEnd type="triangle"/>
            </a:ln>
            <a:effectLst/>
          </p:spPr>
        </p:cxnSp>
        <p:cxnSp>
          <p:nvCxnSpPr>
            <p:cNvPr id="45" name="Straight Arrow Connector 44"/>
            <p:cNvCxnSpPr>
              <a:stCxn id="1026" idx="0"/>
            </p:cNvCxnSpPr>
            <p:nvPr/>
          </p:nvCxnSpPr>
          <p:spPr bwMode="auto">
            <a:xfrm flipV="1">
              <a:off x="3681754" y="2791558"/>
              <a:ext cx="1192268" cy="1542862"/>
            </a:xfrm>
            <a:prstGeom prst="straightConnector1">
              <a:avLst/>
            </a:prstGeom>
            <a:solidFill>
              <a:schemeClr val="accent1"/>
            </a:solidFill>
            <a:ln w="44450" cap="flat" cmpd="sng" algn="ctr">
              <a:solidFill>
                <a:srgbClr val="002060"/>
              </a:solidFill>
              <a:prstDash val="solid"/>
              <a:round/>
              <a:headEnd type="none"/>
              <a:tailEnd type="triangle"/>
            </a:ln>
            <a:effectLst/>
          </p:spPr>
        </p:cxnSp>
      </p:grpSp>
      <p:pic>
        <p:nvPicPr>
          <p:cNvPr id="62" name="Picture 6"/>
          <p:cNvPicPr>
            <a:picLocks noChangeArrowheads="1"/>
          </p:cNvPicPr>
          <p:nvPr/>
        </p:nvPicPr>
        <p:blipFill>
          <a:blip r:embed="rId4" cstate="print">
            <a:lum bright="-6000"/>
          </a:blip>
          <a:srcRect/>
          <a:stretch>
            <a:fillRect/>
          </a:stretch>
        </p:blipFill>
        <p:spPr bwMode="auto">
          <a:xfrm>
            <a:off x="3656647" y="4334420"/>
            <a:ext cx="2365315" cy="1295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rgbClr val="B2B2B2">
                <a:alpha val="50000"/>
              </a:srgbClr>
            </a:outerShdw>
          </a:effectLst>
        </p:spPr>
      </p:pic>
      <p:pic>
        <p:nvPicPr>
          <p:cNvPr id="1026" name="Picture 2" descr="C:\Users\clabarge\AppData\Local\Microsoft\Windows\Temporary Internet Files\Content.Outlook\5EIIEIHE\studiobp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55074" y="4334420"/>
            <a:ext cx="2705306" cy="1371600"/>
          </a:xfrm>
          <a:prstGeom prst="rect">
            <a:avLst/>
          </a:prstGeom>
          <a:noFill/>
        </p:spPr>
      </p:pic>
      <p:sp>
        <p:nvSpPr>
          <p:cNvPr id="60" name="Up-Down Arrow 59"/>
          <p:cNvSpPr/>
          <p:nvPr/>
        </p:nvSpPr>
        <p:spPr bwMode="auto">
          <a:xfrm>
            <a:off x="8024310" y="3388915"/>
            <a:ext cx="507868" cy="711696"/>
          </a:xfrm>
          <a:prstGeom prst="upDownArrow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6" name="Text Box 10"/>
          <p:cNvSpPr txBox="1">
            <a:spLocks noChangeArrowheads="1"/>
          </p:cNvSpPr>
          <p:nvPr/>
        </p:nvSpPr>
        <p:spPr bwMode="auto">
          <a:xfrm>
            <a:off x="3551011" y="3877220"/>
            <a:ext cx="2644975" cy="384048"/>
          </a:xfrm>
          <a:prstGeom prst="round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tIns="0" bIns="9144">
            <a:noAutofit/>
          </a:bodyPr>
          <a:lstStyle/>
          <a:p>
            <a:pPr algn="ctr" eaLnBrk="0" hangingPunct="0">
              <a:buSzPct val="130000"/>
              <a:defRPr/>
            </a:pPr>
            <a:r>
              <a:rPr lang="en-US" sz="1100" b="1" i="0" dirty="0" smtClean="0">
                <a:solidFill>
                  <a:srgbClr val="003366"/>
                </a:solidFill>
                <a:latin typeface="Arial Narrow" pitchFamily="34" charset="0"/>
                <a:cs typeface="Arial" pitchFamily="34" charset="0"/>
              </a:rPr>
              <a:t>Progress Developer Studio for OpenEdge</a:t>
            </a:r>
            <a:endParaRPr lang="en-US" sz="1100" b="1" i="0" dirty="0">
              <a:solidFill>
                <a:srgbClr val="003366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3551011" y="3877220"/>
            <a:ext cx="2644975" cy="384048"/>
          </a:xfrm>
          <a:prstGeom prst="round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tIns="0" bIns="9144">
            <a:noAutofit/>
          </a:bodyPr>
          <a:lstStyle/>
          <a:p>
            <a:pPr algn="ctr" eaLnBrk="0" hangingPunct="0">
              <a:buSzPct val="130000"/>
              <a:defRPr/>
            </a:pPr>
            <a:r>
              <a:rPr lang="en-US" sz="1100" b="1" i="0" dirty="0" smtClean="0">
                <a:solidFill>
                  <a:srgbClr val="003366"/>
                </a:solidFill>
                <a:latin typeface="Arial Narrow" pitchFamily="34" charset="0"/>
                <a:cs typeface="Arial" pitchFamily="34" charset="0"/>
              </a:rPr>
              <a:t>BPM-enabled Progress Developer Studio</a:t>
            </a:r>
            <a:endParaRPr lang="en-US" sz="1100" b="1" i="0" dirty="0">
              <a:solidFill>
                <a:srgbClr val="003366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49664" y="1586039"/>
            <a:ext cx="54054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0" dirty="0" smtClean="0">
                <a:solidFill>
                  <a:srgbClr val="000000"/>
                </a:solidFill>
              </a:rPr>
              <a:t>Business process definitions are deployed to the Server, where they are instantiated as many times as needed in the production environment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984609" y="4263377"/>
            <a:ext cx="32042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0" dirty="0" smtClean="0">
                <a:solidFill>
                  <a:srgbClr val="000000"/>
                </a:solidFill>
              </a:rPr>
              <a:t>Executing processes typically call ABL business logic on the AppServer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887" y="376462"/>
            <a:ext cx="10801179" cy="430887"/>
          </a:xfrm>
        </p:spPr>
        <p:txBody>
          <a:bodyPr/>
          <a:lstStyle/>
          <a:p>
            <a:r>
              <a:rPr lang="en-US" dirty="0" smtClean="0"/>
              <a:t>Key Components of OpenEdge BPM: </a:t>
            </a:r>
            <a:r>
              <a:rPr lang="en-US" b="1" dirty="0" smtClean="0"/>
              <a:t>Visibility (Monitoring Process)</a:t>
            </a:r>
            <a:endParaRPr lang="en-US" b="1" dirty="0"/>
          </a:p>
        </p:txBody>
      </p:sp>
      <p:sp>
        <p:nvSpPr>
          <p:cNvPr id="3" name="Rounded Rectangle 38"/>
          <p:cNvSpPr>
            <a:spLocks noChangeArrowheads="1"/>
          </p:cNvSpPr>
          <p:nvPr/>
        </p:nvSpPr>
        <p:spPr bwMode="auto">
          <a:xfrm>
            <a:off x="6263053" y="4143201"/>
            <a:ext cx="2742486" cy="2012732"/>
          </a:xfrm>
          <a:prstGeom prst="roundRect">
            <a:avLst>
              <a:gd name="adj" fmla="val 4699"/>
            </a:avLst>
          </a:prstGeom>
          <a:gradFill rotWithShape="1">
            <a:gsLst>
              <a:gs pos="0">
                <a:schemeClr val="accent1"/>
              </a:gs>
              <a:gs pos="54000">
                <a:srgbClr val="99BFD5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eaLnBrk="0" hangingPunct="0"/>
            <a:endParaRPr lang="en-US" i="0" dirty="0">
              <a:solidFill>
                <a:srgbClr val="000000"/>
              </a:solidFill>
            </a:endParaRPr>
          </a:p>
        </p:txBody>
      </p:sp>
      <p:grpSp>
        <p:nvGrpSpPr>
          <p:cNvPr id="4" name="Group 8"/>
          <p:cNvGrpSpPr/>
          <p:nvPr/>
        </p:nvGrpSpPr>
        <p:grpSpPr>
          <a:xfrm>
            <a:off x="9153296" y="3577507"/>
            <a:ext cx="2681119" cy="2413371"/>
            <a:chOff x="6892646" y="1101725"/>
            <a:chExt cx="2011363" cy="2413371"/>
          </a:xfrm>
        </p:grpSpPr>
        <p:sp>
          <p:nvSpPr>
            <p:cNvPr id="10" name="Rounded Rectangle 39"/>
            <p:cNvSpPr>
              <a:spLocks noChangeArrowheads="1"/>
            </p:cNvSpPr>
            <p:nvPr/>
          </p:nvSpPr>
          <p:spPr bwMode="auto">
            <a:xfrm>
              <a:off x="6892646" y="1101725"/>
              <a:ext cx="2011363" cy="2413371"/>
            </a:xfrm>
            <a:prstGeom prst="roundRect">
              <a:avLst>
                <a:gd name="adj" fmla="val 8227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rgbClr val="AFEDD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/>
            <a:p>
              <a:pPr eaLnBrk="0" hangingPunct="0">
                <a:defRPr/>
              </a:pPr>
              <a:endParaRPr lang="en-US" i="0" dirty="0">
                <a:solidFill>
                  <a:srgbClr val="000000"/>
                </a:solidFill>
              </a:endParaRPr>
            </a:p>
          </p:txBody>
        </p:sp>
        <p:pic>
          <p:nvPicPr>
            <p:cNvPr id="11" name="Picture 23" descr="Dashboard_Porta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62775" y="1656399"/>
              <a:ext cx="1828800" cy="150812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2" name="Text Box 24"/>
            <p:cNvSpPr txBox="1">
              <a:spLocks noChangeArrowheads="1"/>
            </p:cNvSpPr>
            <p:nvPr/>
          </p:nvSpPr>
          <p:spPr bwMode="auto">
            <a:xfrm>
              <a:off x="6962775" y="1314357"/>
              <a:ext cx="1828800" cy="306467"/>
            </a:xfrm>
            <a:prstGeom prst="roundRect">
              <a:avLst/>
            </a:prstGeom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eaLnBrk="0" hangingPunct="0">
                <a:buSzPct val="130000"/>
                <a:defRPr/>
              </a:pPr>
              <a:r>
                <a:rPr lang="en-US" sz="1200" b="1" i="0" dirty="0" smtClean="0">
                  <a:solidFill>
                    <a:srgbClr val="003366"/>
                  </a:solidFill>
                  <a:latin typeface="Arial Narrow" pitchFamily="34" charset="0"/>
                  <a:cs typeface="Arial" pitchFamily="34" charset="0"/>
                </a:rPr>
                <a:t>Business Process </a:t>
              </a:r>
              <a:r>
                <a:rPr lang="en-US" sz="1200" b="1" i="0" dirty="0">
                  <a:solidFill>
                    <a:srgbClr val="003366"/>
                  </a:solidFill>
                  <a:latin typeface="Arial Narrow" pitchFamily="34" charset="0"/>
                  <a:cs typeface="Arial" pitchFamily="34" charset="0"/>
                </a:rPr>
                <a:t>Portal</a:t>
              </a:r>
            </a:p>
          </p:txBody>
        </p:sp>
        <p:sp>
          <p:nvSpPr>
            <p:cNvPr id="13" name="AutoShape 3"/>
            <p:cNvSpPr>
              <a:spLocks noChangeArrowheads="1"/>
            </p:cNvSpPr>
            <p:nvPr/>
          </p:nvSpPr>
          <p:spPr bwMode="auto">
            <a:xfrm>
              <a:off x="6968260" y="1826770"/>
              <a:ext cx="270504" cy="89790"/>
            </a:xfrm>
            <a:prstGeom prst="rect">
              <a:avLst/>
            </a:prstGeom>
            <a:solidFill>
              <a:srgbClr val="005F97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/>
            <a:p>
              <a:endParaRPr lang="en-US" i="0" dirty="0">
                <a:solidFill>
                  <a:schemeClr val="bg1"/>
                </a:solidFill>
              </a:endParaRPr>
            </a:p>
          </p:txBody>
        </p:sp>
        <p:pic>
          <p:nvPicPr>
            <p:cNvPr id="14" name="Picture 13" descr="ProgressSavvion-LOGO-white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05130" y="1848167"/>
              <a:ext cx="193767" cy="45719"/>
            </a:xfrm>
            <a:prstGeom prst="rect">
              <a:avLst/>
            </a:prstGeom>
          </p:spPr>
        </p:pic>
      </p:grpSp>
      <p:grpSp>
        <p:nvGrpSpPr>
          <p:cNvPr id="5" name="Group 20"/>
          <p:cNvGrpSpPr/>
          <p:nvPr/>
        </p:nvGrpSpPr>
        <p:grpSpPr>
          <a:xfrm>
            <a:off x="6374569" y="4359102"/>
            <a:ext cx="2437765" cy="1503913"/>
            <a:chOff x="4808058" y="2349500"/>
            <a:chExt cx="1828800" cy="1503913"/>
          </a:xfrm>
        </p:grpSpPr>
        <p:sp>
          <p:nvSpPr>
            <p:cNvPr id="22" name="Text Box 4"/>
            <p:cNvSpPr txBox="1">
              <a:spLocks noChangeArrowheads="1"/>
            </p:cNvSpPr>
            <p:nvPr/>
          </p:nvSpPr>
          <p:spPr bwMode="auto">
            <a:xfrm>
              <a:off x="4808058" y="2349500"/>
              <a:ext cx="1828800" cy="306467"/>
            </a:xfrm>
            <a:prstGeom prst="roundRect">
              <a:avLst/>
            </a:prstGeom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eaLnBrk="0" hangingPunct="0">
                <a:buSzPct val="130000"/>
                <a:defRPr/>
              </a:pPr>
              <a:r>
                <a:rPr lang="en-US" sz="1200" b="1" i="0" dirty="0" smtClean="0">
                  <a:solidFill>
                    <a:srgbClr val="003366"/>
                  </a:solidFill>
                  <a:latin typeface="Arial Narrow" pitchFamily="34" charset="0"/>
                  <a:cs typeface="Arial" pitchFamily="34" charset="0"/>
                </a:rPr>
                <a:t>Business Process </a:t>
              </a:r>
              <a:r>
                <a:rPr lang="en-US" sz="1200" b="1" i="0" dirty="0">
                  <a:solidFill>
                    <a:srgbClr val="003366"/>
                  </a:solidFill>
                  <a:latin typeface="Arial Narrow" pitchFamily="34" charset="0"/>
                  <a:cs typeface="Arial" pitchFamily="34" charset="0"/>
                </a:rPr>
                <a:t>Server</a:t>
              </a: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5655232" y="3164258"/>
              <a:ext cx="138584" cy="461665"/>
            </a:xfrm>
            <a:prstGeom prst="rect">
              <a:avLst/>
            </a:prstGeom>
            <a:gradFill>
              <a:gsLst>
                <a:gs pos="0">
                  <a:schemeClr val="tx2"/>
                </a:gs>
                <a:gs pos="50000">
                  <a:schemeClr val="tx2">
                    <a:lumMod val="60000"/>
                    <a:lumOff val="40000"/>
                  </a:schemeClr>
                </a:gs>
                <a:gs pos="100000">
                  <a:schemeClr val="tx2">
                    <a:lumMod val="40000"/>
                    <a:lumOff val="60000"/>
                  </a:schemeClr>
                </a:gs>
              </a:gsLst>
              <a:lin ang="5400000" scaled="0"/>
            </a:gra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24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972299" y="2875195"/>
              <a:ext cx="1112520" cy="52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124699" y="3027595"/>
              <a:ext cx="1112520" cy="52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277099" y="3179995"/>
              <a:ext cx="1112520" cy="52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429499" y="3332395"/>
              <a:ext cx="1112520" cy="52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46" name="Straight Arrow Connector 45"/>
          <p:cNvCxnSpPr/>
          <p:nvPr/>
        </p:nvCxnSpPr>
        <p:spPr bwMode="auto">
          <a:xfrm>
            <a:off x="8667426" y="4944671"/>
            <a:ext cx="684578" cy="1588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2060"/>
            </a:solidFill>
            <a:prstDash val="solid"/>
            <a:round/>
            <a:headEnd type="triangle"/>
            <a:tailEnd type="triangle"/>
          </a:ln>
          <a:effectLst/>
        </p:spPr>
      </p:cxnSp>
      <p:pic>
        <p:nvPicPr>
          <p:cNvPr id="47" name="Picture 2" descr="http://blog.mycroburst.com/wp-content/uploads/2010/12/winning-designers-mycroburst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7824" y="3609048"/>
            <a:ext cx="5081798" cy="2034754"/>
          </a:xfrm>
          <a:prstGeom prst="rect">
            <a:avLst/>
          </a:prstGeom>
          <a:noFill/>
        </p:spPr>
      </p:pic>
      <p:sp>
        <p:nvSpPr>
          <p:cNvPr id="48" name="TextBox 47"/>
          <p:cNvSpPr txBox="1"/>
          <p:nvPr/>
        </p:nvSpPr>
        <p:spPr>
          <a:xfrm>
            <a:off x="372232" y="1254265"/>
            <a:ext cx="56077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0" dirty="0" smtClean="0">
                <a:solidFill>
                  <a:srgbClr val="000000"/>
                </a:solidFill>
              </a:rPr>
              <a:t>One key payoff: immediate visibility into how your business is operating!</a:t>
            </a:r>
          </a:p>
          <a:p>
            <a:r>
              <a:rPr lang="en-US" i="0" dirty="0" smtClean="0">
                <a:solidFill>
                  <a:srgbClr val="000000"/>
                </a:solidFill>
              </a:rPr>
              <a:t>And with visibility comes the opportunity to identify areas for improvement!!</a:t>
            </a:r>
          </a:p>
        </p:txBody>
      </p:sp>
      <p:pic>
        <p:nvPicPr>
          <p:cNvPr id="20" name="Picture 19" descr="smart_phon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724868" y="822512"/>
            <a:ext cx="647700" cy="1143000"/>
          </a:xfrm>
          <a:prstGeom prst="rect">
            <a:avLst/>
          </a:prstGeom>
        </p:spPr>
      </p:pic>
      <p:pic>
        <p:nvPicPr>
          <p:cNvPr id="28" name="Picture 27" descr="computer_screen.png"/>
          <p:cNvPicPr>
            <a:picLocks noChangeAspect="1"/>
          </p:cNvPicPr>
          <p:nvPr/>
        </p:nvPicPr>
        <p:blipFill>
          <a:blip r:embed="rId8" cstate="print"/>
          <a:srcRect l="49818"/>
          <a:stretch>
            <a:fillRect/>
          </a:stretch>
        </p:blipFill>
        <p:spPr>
          <a:xfrm>
            <a:off x="8579222" y="1539968"/>
            <a:ext cx="1261763" cy="1047657"/>
          </a:xfrm>
          <a:prstGeom prst="rect">
            <a:avLst/>
          </a:prstGeom>
        </p:spPr>
      </p:pic>
      <p:pic>
        <p:nvPicPr>
          <p:cNvPr id="29" name="Picture 28" descr="computer_screen.png"/>
          <p:cNvPicPr>
            <a:picLocks noChangeAspect="1"/>
          </p:cNvPicPr>
          <p:nvPr/>
        </p:nvPicPr>
        <p:blipFill>
          <a:blip r:embed="rId8" cstate="print"/>
          <a:srcRect l="49818"/>
          <a:stretch>
            <a:fillRect/>
          </a:stretch>
        </p:blipFill>
        <p:spPr>
          <a:xfrm>
            <a:off x="6203576" y="1253097"/>
            <a:ext cx="1261763" cy="1047657"/>
          </a:xfrm>
          <a:prstGeom prst="rect">
            <a:avLst/>
          </a:prstGeom>
        </p:spPr>
      </p:pic>
      <p:pic>
        <p:nvPicPr>
          <p:cNvPr id="30" name="Picture 29" descr="ProgressSpark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547128" y="1411943"/>
            <a:ext cx="560293" cy="560293"/>
          </a:xfrm>
          <a:prstGeom prst="rect">
            <a:avLst/>
          </a:prstGeom>
        </p:spPr>
      </p:pic>
      <p:pic>
        <p:nvPicPr>
          <p:cNvPr id="31" name="Picture 30" descr="ProgressSpark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967599" y="1698814"/>
            <a:ext cx="560293" cy="560293"/>
          </a:xfrm>
          <a:prstGeom prst="rect">
            <a:avLst/>
          </a:prstGeom>
        </p:spPr>
      </p:pic>
      <p:pic>
        <p:nvPicPr>
          <p:cNvPr id="32" name="Picture 31" descr="ProgressSpark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829082" y="1143002"/>
            <a:ext cx="443751" cy="443751"/>
          </a:xfrm>
          <a:prstGeom prst="rect">
            <a:avLst/>
          </a:prstGeom>
        </p:spPr>
      </p:pic>
      <p:cxnSp>
        <p:nvCxnSpPr>
          <p:cNvPr id="34" name="Straight Arrow Connector 33"/>
          <p:cNvCxnSpPr/>
          <p:nvPr/>
        </p:nvCxnSpPr>
        <p:spPr bwMode="auto">
          <a:xfrm>
            <a:off x="6875929" y="2375647"/>
            <a:ext cx="295836" cy="163157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round/>
            <a:headEnd type="arrow" w="med" len="med"/>
            <a:tailEnd type="arrow"/>
          </a:ln>
          <a:effectLst/>
        </p:spPr>
      </p:cxnSp>
      <p:cxnSp>
        <p:nvCxnSpPr>
          <p:cNvPr id="35" name="Straight Arrow Connector 34"/>
          <p:cNvCxnSpPr/>
          <p:nvPr/>
        </p:nvCxnSpPr>
        <p:spPr bwMode="auto">
          <a:xfrm flipH="1">
            <a:off x="7673788" y="2079812"/>
            <a:ext cx="277906" cy="191844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round/>
            <a:headEnd type="arrow" w="med" len="med"/>
            <a:tailEnd type="arrow"/>
          </a:ln>
          <a:effectLst/>
        </p:spPr>
      </p:cxnSp>
      <p:cxnSp>
        <p:nvCxnSpPr>
          <p:cNvPr id="36" name="Straight Arrow Connector 35"/>
          <p:cNvCxnSpPr/>
          <p:nvPr/>
        </p:nvCxnSpPr>
        <p:spPr bwMode="auto">
          <a:xfrm flipH="1">
            <a:off x="8175812" y="2617694"/>
            <a:ext cx="744070" cy="141642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round/>
            <a:headEnd type="arrow" w="med" len="med"/>
            <a:tailEnd type="arrow"/>
          </a:ln>
          <a:effectLst/>
        </p:spPr>
      </p:cxn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Visibility Into Your </a:t>
            </a:r>
            <a:r>
              <a:rPr lang="en-US" dirty="0" err="1" smtClean="0"/>
              <a:t>OpenEdge</a:t>
            </a:r>
            <a:r>
              <a:rPr lang="en-US" dirty="0" smtClean="0"/>
              <a:t> Applications: </a:t>
            </a:r>
            <a:r>
              <a:rPr lang="en-US" b="1" dirty="0" smtClean="0"/>
              <a:t>Monitoring Process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5966863" cy="5303520"/>
          </a:xfrm>
        </p:spPr>
        <p:txBody>
          <a:bodyPr/>
          <a:lstStyle/>
          <a:p>
            <a:r>
              <a:rPr lang="en-US" dirty="0" smtClean="0"/>
              <a:t>Diagram your current process in a model</a:t>
            </a:r>
          </a:p>
          <a:p>
            <a:r>
              <a:rPr lang="en-US" dirty="0" smtClean="0"/>
              <a:t>Quickly instrument your existing OpenEdge application</a:t>
            </a:r>
          </a:p>
          <a:p>
            <a:pPr lvl="1"/>
            <a:r>
              <a:rPr lang="en-US" dirty="0" smtClean="0"/>
              <a:t>Mark start &amp; end of process steps</a:t>
            </a:r>
          </a:p>
          <a:p>
            <a:r>
              <a:rPr lang="en-US" dirty="0" smtClean="0"/>
              <a:t>Monitor </a:t>
            </a:r>
            <a:r>
              <a:rPr lang="en-US" dirty="0"/>
              <a:t>as </a:t>
            </a:r>
            <a:r>
              <a:rPr lang="en-US" dirty="0" smtClean="0"/>
              <a:t>a BPM process</a:t>
            </a:r>
          </a:p>
          <a:p>
            <a:pPr lvl="1"/>
            <a:r>
              <a:rPr lang="en-US" dirty="0" smtClean="0"/>
              <a:t>Achieve immediate visibility into your running application!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  <p:grpSp>
        <p:nvGrpSpPr>
          <p:cNvPr id="4" name="Group 7"/>
          <p:cNvGrpSpPr/>
          <p:nvPr/>
        </p:nvGrpSpPr>
        <p:grpSpPr>
          <a:xfrm>
            <a:off x="6295603" y="1124793"/>
            <a:ext cx="5893222" cy="5139867"/>
            <a:chOff x="6295603" y="1124793"/>
            <a:chExt cx="5893222" cy="5139867"/>
          </a:xfrm>
        </p:grpSpPr>
        <p:pic>
          <p:nvPicPr>
            <p:cNvPr id="40962" name="Picture 2" descr="http://it-perfect.pl/sites/default/files/Monitoring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193783" y="1153784"/>
              <a:ext cx="1995042" cy="1496282"/>
            </a:xfrm>
            <a:prstGeom prst="rect">
              <a:avLst/>
            </a:prstGeom>
            <a:noFill/>
          </p:spPr>
        </p:pic>
        <p:sp>
          <p:nvSpPr>
            <p:cNvPr id="7" name="TextBox 6"/>
            <p:cNvSpPr txBox="1"/>
            <p:nvPr/>
          </p:nvSpPr>
          <p:spPr>
            <a:xfrm>
              <a:off x="6295603" y="1124793"/>
              <a:ext cx="3932730" cy="5139867"/>
            </a:xfrm>
            <a:prstGeom prst="rect">
              <a:avLst/>
            </a:prstGeom>
            <a:noFill/>
          </p:spPr>
          <p:txBody>
            <a:bodyPr wrap="square" lIns="91436" tIns="45719" rIns="91436" bIns="45719" rtlCol="0">
              <a:spAutoFit/>
            </a:bodyPr>
            <a:lstStyle/>
            <a:p>
              <a:pPr algn="l"/>
              <a:r>
                <a:rPr lang="en-GB" sz="800" i="0" dirty="0" smtClean="0"/>
                <a:t>IF </a:t>
              </a:r>
              <a:r>
                <a:rPr lang="en-GB" sz="800" i="0" dirty="0"/>
                <a:t>isSkyDiver THEN </a:t>
              </a:r>
            </a:p>
            <a:p>
              <a:pPr algn="l"/>
              <a:r>
                <a:rPr lang="en-GB" sz="800" i="0" dirty="0"/>
                <a:t>DO:</a:t>
              </a:r>
            </a:p>
            <a:p>
              <a:pPr algn="l"/>
              <a:r>
                <a:rPr lang="en-GB" sz="800" i="0" dirty="0"/>
                <a:t>    ruleStatement = "Warning" + CHR(1) + "Applicants who skydive have a high risk rating regardless age." .</a:t>
              </a:r>
            </a:p>
            <a:p>
              <a:pPr algn="l"/>
              <a:r>
                <a:rPr lang="en-GB" sz="800" i="0" dirty="0"/>
                <a:t>    riskRating    = "High".</a:t>
              </a:r>
            </a:p>
            <a:p>
              <a:pPr algn="l"/>
              <a:r>
                <a:rPr lang="en-GB" sz="800" i="0" dirty="0"/>
                <a:t>    totalPremium  = 150.</a:t>
              </a:r>
            </a:p>
            <a:p>
              <a:pPr algn="l"/>
              <a:r>
                <a:rPr lang="en-GB" sz="800" i="0" dirty="0"/>
                <a:t>    ruleStatement = ruleStatement + CHR(3) + "Info" + CHR(1) + "Applicants who are " + riskRating + " risk pay a premium of " + parmCurrency + STRING(totalPremium) + "." .</a:t>
              </a:r>
            </a:p>
            <a:p>
              <a:pPr algn="l"/>
              <a:r>
                <a:rPr lang="en-GB" sz="800" i="0" dirty="0"/>
                <a:t>    RETURN.</a:t>
              </a:r>
            </a:p>
            <a:p>
              <a:pPr algn="l"/>
              <a:r>
                <a:rPr lang="en-GB" sz="800" i="0" dirty="0"/>
                <a:t>END.</a:t>
              </a:r>
            </a:p>
            <a:p>
              <a:pPr algn="l"/>
              <a:r>
                <a:rPr lang="en-GB" sz="800" i="0" dirty="0"/>
                <a:t>ELSE</a:t>
              </a:r>
            </a:p>
            <a:p>
              <a:pPr algn="l"/>
              <a:r>
                <a:rPr lang="en-GB" sz="800" i="0" dirty="0"/>
                <a:t>DO:</a:t>
              </a:r>
            </a:p>
            <a:p>
              <a:pPr algn="l"/>
              <a:r>
                <a:rPr lang="en-GB" sz="800" i="0" dirty="0"/>
                <a:t>    IF applicantAge &lt; parmAge THEN</a:t>
              </a:r>
            </a:p>
            <a:p>
              <a:pPr algn="l"/>
              <a:r>
                <a:rPr lang="en-GB" sz="800" i="0" dirty="0"/>
                <a:t>    DO:</a:t>
              </a:r>
            </a:p>
            <a:p>
              <a:pPr algn="l"/>
              <a:r>
                <a:rPr lang="en-GB" sz="800" i="0" dirty="0"/>
                <a:t>        ruleStatement = "Info" + CHR(1) + "Applicants less than " + STRING(parmAge) + " years of age have a low risk rating." .</a:t>
              </a:r>
            </a:p>
            <a:p>
              <a:pPr algn="l"/>
              <a:r>
                <a:rPr lang="en-GB" sz="800" i="0" dirty="0"/>
                <a:t>        riskRating    = "Low" .</a:t>
              </a:r>
            </a:p>
            <a:p>
              <a:pPr algn="l"/>
              <a:r>
                <a:rPr lang="en-GB" sz="800" i="0" dirty="0"/>
                <a:t>        totalPremium  = 50.</a:t>
              </a:r>
            </a:p>
            <a:p>
              <a:pPr algn="l"/>
              <a:r>
                <a:rPr lang="en-GB" sz="800" i="0" dirty="0"/>
                <a:t>        ruleStatement = ruleStatement + CHR(3) + "Info" + CHR(1) + "Applicants who are " + riskRating + " risk pay a premium of " + parmCurrency + STRING(totalPremium) + "." .</a:t>
              </a:r>
            </a:p>
            <a:p>
              <a:pPr algn="l"/>
              <a:r>
                <a:rPr lang="en-GB" sz="800" i="0" dirty="0"/>
                <a:t>        RETURN.</a:t>
              </a:r>
            </a:p>
            <a:p>
              <a:pPr algn="l"/>
              <a:r>
                <a:rPr lang="en-GB" sz="800" i="0" dirty="0"/>
                <a:t>    END.</a:t>
              </a:r>
            </a:p>
            <a:p>
              <a:pPr algn="l"/>
              <a:r>
                <a:rPr lang="en-GB" sz="800" i="0" dirty="0"/>
                <a:t>    ELSE </a:t>
              </a:r>
            </a:p>
            <a:p>
              <a:pPr algn="l"/>
              <a:r>
                <a:rPr lang="en-GB" sz="800" i="0" dirty="0"/>
                <a:t>    DO:</a:t>
              </a:r>
            </a:p>
            <a:p>
              <a:pPr algn="l"/>
              <a:r>
                <a:rPr lang="en-GB" sz="800" i="0" dirty="0"/>
                <a:t>        ruleStatement = "Info" + CHR(1) + "Applicants who are " + STRING(parmAge) + " year or older  and don't skydive are medium risk." .</a:t>
              </a:r>
            </a:p>
            <a:p>
              <a:pPr algn="l"/>
              <a:r>
                <a:rPr lang="en-GB" sz="800" i="0" dirty="0"/>
                <a:t>        riskRating    = "Medium" .</a:t>
              </a:r>
            </a:p>
            <a:p>
              <a:pPr algn="l"/>
              <a:r>
                <a:rPr lang="en-GB" sz="800" i="0" dirty="0"/>
                <a:t>        totalPremium  = 100</a:t>
              </a:r>
              <a:r>
                <a:rPr lang="en-GB" sz="800" i="0" dirty="0" smtClean="0"/>
                <a:t>.</a:t>
              </a:r>
              <a:endParaRPr lang="en-GB" sz="800" i="0" dirty="0"/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Started: Monitoring OE Applications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37362" y="1200150"/>
            <a:ext cx="10360501" cy="5303520"/>
          </a:xfrm>
        </p:spPr>
        <p:txBody>
          <a:bodyPr/>
          <a:lstStyle/>
          <a:p>
            <a:r>
              <a:rPr lang="en-US" dirty="0" smtClean="0"/>
              <a:t>I’d like to get business visibility into the operation of our existing OpenEdge application</a:t>
            </a:r>
          </a:p>
          <a:p>
            <a:pPr lvl="1"/>
            <a:r>
              <a:rPr lang="en-US" dirty="0" smtClean="0"/>
              <a:t>Modeling</a:t>
            </a:r>
          </a:p>
          <a:p>
            <a:pPr lvl="1"/>
            <a:r>
              <a:rPr lang="en-US" dirty="0" smtClean="0"/>
              <a:t>Instrumentation</a:t>
            </a:r>
          </a:p>
          <a:p>
            <a:pPr lvl="1"/>
            <a:r>
              <a:rPr lang="en-US" dirty="0" smtClean="0"/>
              <a:t>Dashboard &amp; Alerting</a:t>
            </a:r>
          </a:p>
          <a:p>
            <a:r>
              <a:rPr lang="en-US" dirty="0" smtClean="0"/>
              <a:t>I need a more fine-grained, technical view</a:t>
            </a:r>
          </a:p>
          <a:p>
            <a:pPr lvl="1"/>
            <a:r>
              <a:rPr lang="en-US" dirty="0" smtClean="0"/>
              <a:t>What code is most volatile</a:t>
            </a:r>
          </a:p>
          <a:p>
            <a:pPr lvl="1"/>
            <a:r>
              <a:rPr lang="en-US" dirty="0" smtClean="0"/>
              <a:t>Business rules</a:t>
            </a:r>
          </a:p>
        </p:txBody>
      </p:sp>
      <p:grpSp>
        <p:nvGrpSpPr>
          <p:cNvPr id="2" name="Group 82"/>
          <p:cNvGrpSpPr>
            <a:grpSpLocks noChangeAspect="1"/>
          </p:cNvGrpSpPr>
          <p:nvPr/>
        </p:nvGrpSpPr>
        <p:grpSpPr>
          <a:xfrm>
            <a:off x="7323667" y="144117"/>
            <a:ext cx="1933141" cy="784756"/>
            <a:chOff x="1264920" y="3726180"/>
            <a:chExt cx="5730240" cy="1981200"/>
          </a:xfrm>
        </p:grpSpPr>
        <p:sp>
          <p:nvSpPr>
            <p:cNvPr id="8" name="Flowchart: Connector 7"/>
            <p:cNvSpPr/>
            <p:nvPr/>
          </p:nvSpPr>
          <p:spPr bwMode="auto">
            <a:xfrm>
              <a:off x="1264920" y="4251960"/>
              <a:ext cx="350520" cy="365760"/>
            </a:xfrm>
            <a:prstGeom prst="flowChartConnector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  <a:buSzPct val="130000"/>
              </a:pPr>
              <a:endParaRPr lang="en-US" dirty="0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9" name="Rounded Rectangle 8"/>
            <p:cNvSpPr/>
            <p:nvPr/>
          </p:nvSpPr>
          <p:spPr bwMode="auto">
            <a:xfrm>
              <a:off x="1905000" y="4175760"/>
              <a:ext cx="822960" cy="518160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  <a:buSzPct val="130000"/>
              </a:pPr>
              <a:endParaRPr lang="en-US" dirty="0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0" name="Diamond 9"/>
            <p:cNvSpPr/>
            <p:nvPr/>
          </p:nvSpPr>
          <p:spPr bwMode="auto">
            <a:xfrm>
              <a:off x="3017520" y="4168140"/>
              <a:ext cx="548640" cy="533400"/>
            </a:xfrm>
            <a:prstGeom prst="diamond">
              <a:avLst/>
            </a:prstGeom>
            <a:solidFill>
              <a:schemeClr val="tx1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  <a:buSzPct val="130000"/>
              </a:pPr>
              <a:endParaRPr lang="en-US" dirty="0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3794760" y="3726180"/>
              <a:ext cx="822960" cy="518160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  <a:buSzPct val="130000"/>
              </a:pPr>
              <a:endParaRPr lang="en-US" dirty="0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2" name="Rounded Rectangle 11"/>
            <p:cNvSpPr/>
            <p:nvPr/>
          </p:nvSpPr>
          <p:spPr bwMode="auto">
            <a:xfrm>
              <a:off x="3794760" y="4678680"/>
              <a:ext cx="822960" cy="518160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  <a:buSzPct val="130000"/>
              </a:pPr>
              <a:endParaRPr lang="en-US" dirty="0" smtClean="0">
                <a:solidFill>
                  <a:srgbClr val="000000"/>
                </a:solidFill>
                <a:latin typeface="Arial" charset="0"/>
              </a:endParaRPr>
            </a:p>
          </p:txBody>
        </p:sp>
        <p:cxnSp>
          <p:nvCxnSpPr>
            <p:cNvPr id="13" name="Straight Arrow Connector 12"/>
            <p:cNvCxnSpPr>
              <a:stCxn id="8" idx="6"/>
              <a:endCxn id="9" idx="1"/>
            </p:cNvCxnSpPr>
            <p:nvPr/>
          </p:nvCxnSpPr>
          <p:spPr bwMode="auto">
            <a:xfrm>
              <a:off x="1615440" y="4434840"/>
              <a:ext cx="289560" cy="158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4" name="Straight Arrow Connector 13"/>
            <p:cNvCxnSpPr>
              <a:stCxn id="9" idx="3"/>
              <a:endCxn id="10" idx="1"/>
            </p:cNvCxnSpPr>
            <p:nvPr/>
          </p:nvCxnSpPr>
          <p:spPr bwMode="auto">
            <a:xfrm>
              <a:off x="2727960" y="4434840"/>
              <a:ext cx="289560" cy="158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5" name="Shape 40"/>
            <p:cNvCxnSpPr>
              <a:stCxn id="10" idx="0"/>
              <a:endCxn id="11" idx="1"/>
            </p:cNvCxnSpPr>
            <p:nvPr/>
          </p:nvCxnSpPr>
          <p:spPr bwMode="auto">
            <a:xfrm rot="5400000" flipH="1" flipV="1">
              <a:off x="3451860" y="3825240"/>
              <a:ext cx="182880" cy="502920"/>
            </a:xfrm>
            <a:prstGeom prst="bentConnector2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6" name="Shape 41"/>
            <p:cNvCxnSpPr>
              <a:stCxn id="10" idx="2"/>
              <a:endCxn id="12" idx="1"/>
            </p:cNvCxnSpPr>
            <p:nvPr/>
          </p:nvCxnSpPr>
          <p:spPr bwMode="auto">
            <a:xfrm rot="16200000" flipH="1">
              <a:off x="3425190" y="4568190"/>
              <a:ext cx="236220" cy="502920"/>
            </a:xfrm>
            <a:prstGeom prst="bentConnector2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7" name="Diamond 16"/>
            <p:cNvSpPr/>
            <p:nvPr/>
          </p:nvSpPr>
          <p:spPr bwMode="auto">
            <a:xfrm>
              <a:off x="4983480" y="4671060"/>
              <a:ext cx="548640" cy="533400"/>
            </a:xfrm>
            <a:prstGeom prst="diamond">
              <a:avLst/>
            </a:prstGeom>
            <a:solidFill>
              <a:schemeClr val="tx1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  <a:buSzPct val="130000"/>
              </a:pPr>
              <a:endParaRPr lang="en-US" dirty="0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 bwMode="auto">
            <a:xfrm>
              <a:off x="5791200" y="4198620"/>
              <a:ext cx="822960" cy="518160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  <a:buSzPct val="130000"/>
              </a:pPr>
              <a:endParaRPr lang="en-US" dirty="0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 bwMode="auto">
            <a:xfrm>
              <a:off x="5791200" y="5189220"/>
              <a:ext cx="822960" cy="518160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pitchFamily="34" charset="0"/>
                  <a:ea typeface="ＭＳ Ｐゴシック" pitchFamily="80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  <a:buSzPct val="130000"/>
              </a:pPr>
              <a:endParaRPr lang="en-US" dirty="0" smtClean="0">
                <a:solidFill>
                  <a:srgbClr val="000000"/>
                </a:solidFill>
                <a:latin typeface="Arial" charset="0"/>
              </a:endParaRPr>
            </a:p>
          </p:txBody>
        </p:sp>
        <p:cxnSp>
          <p:nvCxnSpPr>
            <p:cNvPr id="20" name="Straight Arrow Connector 19"/>
            <p:cNvCxnSpPr>
              <a:stCxn id="12" idx="3"/>
              <a:endCxn id="17" idx="1"/>
            </p:cNvCxnSpPr>
            <p:nvPr/>
          </p:nvCxnSpPr>
          <p:spPr bwMode="auto">
            <a:xfrm>
              <a:off x="4617720" y="4937760"/>
              <a:ext cx="365760" cy="158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1" name="Shape 48"/>
            <p:cNvCxnSpPr>
              <a:stCxn id="17" idx="0"/>
              <a:endCxn id="18" idx="1"/>
            </p:cNvCxnSpPr>
            <p:nvPr/>
          </p:nvCxnSpPr>
          <p:spPr bwMode="auto">
            <a:xfrm rot="5400000" flipH="1" flipV="1">
              <a:off x="5417820" y="4297680"/>
              <a:ext cx="213360" cy="533400"/>
            </a:xfrm>
            <a:prstGeom prst="bentConnector2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2" name="Shape 49"/>
            <p:cNvCxnSpPr>
              <a:stCxn id="17" idx="2"/>
              <a:endCxn id="19" idx="1"/>
            </p:cNvCxnSpPr>
            <p:nvPr/>
          </p:nvCxnSpPr>
          <p:spPr bwMode="auto">
            <a:xfrm rot="16200000" flipH="1">
              <a:off x="5402580" y="5059680"/>
              <a:ext cx="243840" cy="533400"/>
            </a:xfrm>
            <a:prstGeom prst="bentConnector2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3" name="Straight Arrow Connector 22"/>
            <p:cNvCxnSpPr/>
            <p:nvPr/>
          </p:nvCxnSpPr>
          <p:spPr bwMode="auto">
            <a:xfrm flipV="1">
              <a:off x="6583680" y="5455920"/>
              <a:ext cx="396240" cy="762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4" name="Straight Arrow Connector 23"/>
            <p:cNvCxnSpPr/>
            <p:nvPr/>
          </p:nvCxnSpPr>
          <p:spPr bwMode="auto">
            <a:xfrm flipV="1">
              <a:off x="6598920" y="4434840"/>
              <a:ext cx="396240" cy="762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5" name="Straight Arrow Connector 24"/>
            <p:cNvCxnSpPr/>
            <p:nvPr/>
          </p:nvCxnSpPr>
          <p:spPr bwMode="auto">
            <a:xfrm flipV="1">
              <a:off x="4587240" y="3977640"/>
              <a:ext cx="396240" cy="762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5" name="Group 35"/>
          <p:cNvGrpSpPr/>
          <p:nvPr/>
        </p:nvGrpSpPr>
        <p:grpSpPr>
          <a:xfrm>
            <a:off x="5570714" y="1713386"/>
            <a:ext cx="2542676" cy="2286000"/>
            <a:chOff x="5570714" y="1713386"/>
            <a:chExt cx="2542676" cy="2286000"/>
          </a:xfrm>
        </p:grpSpPr>
        <p:sp>
          <p:nvSpPr>
            <p:cNvPr id="31" name="TextBox 30"/>
            <p:cNvSpPr txBox="1"/>
            <p:nvPr/>
          </p:nvSpPr>
          <p:spPr>
            <a:xfrm>
              <a:off x="6233790" y="2668433"/>
              <a:ext cx="187960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i="0" dirty="0" smtClean="0">
                  <a:solidFill>
                    <a:schemeClr val="accent4"/>
                  </a:solidFill>
                </a:rPr>
                <a:t>Fast Reward!</a:t>
              </a:r>
            </a:p>
          </p:txBody>
        </p:sp>
        <p:sp>
          <p:nvSpPr>
            <p:cNvPr id="34" name="Right Brace 33"/>
            <p:cNvSpPr/>
            <p:nvPr/>
          </p:nvSpPr>
          <p:spPr bwMode="auto">
            <a:xfrm>
              <a:off x="5570714" y="1713386"/>
              <a:ext cx="668867" cy="2286000"/>
            </a:xfrm>
            <a:prstGeom prst="rightBrace">
              <a:avLst/>
            </a:prstGeom>
            <a:noFill/>
            <a:ln w="2857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www.xionagrup.ro/portals/0/dem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07241" y="1391179"/>
            <a:ext cx="4857199" cy="350255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OpenEdge</a:t>
            </a:r>
            <a:r>
              <a:rPr lang="en-US" dirty="0" smtClean="0"/>
              <a:t> BPM Incremental Adoption Paths</a:t>
            </a:r>
          </a:p>
        </p:txBody>
      </p:sp>
      <p:sp>
        <p:nvSpPr>
          <p:cNvPr id="8" name="Rectangle 7"/>
          <p:cNvSpPr/>
          <p:nvPr/>
        </p:nvSpPr>
        <p:spPr>
          <a:xfrm>
            <a:off x="1379227" y="1208445"/>
            <a:ext cx="2807097" cy="9144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spcBef>
                <a:spcPct val="50000"/>
              </a:spcBef>
              <a:buSzPct val="130000"/>
              <a:defRPr/>
            </a:pPr>
            <a:r>
              <a:rPr lang="en-US" i="0" dirty="0" smtClean="0">
                <a:solidFill>
                  <a:srgbClr val="FFFFFF"/>
                </a:solidFill>
                <a:ea typeface="ＭＳ Ｐゴシック" charset="-128"/>
              </a:rPr>
              <a:t>Modeling</a:t>
            </a:r>
            <a:endParaRPr lang="en-US" i="0" dirty="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210384" y="1208445"/>
            <a:ext cx="5442852" cy="9144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algn="ctr" defTabSz="457200">
              <a:spcBef>
                <a:spcPct val="50000"/>
              </a:spcBef>
              <a:buSzPct val="130000"/>
              <a:defRPr/>
            </a:pPr>
            <a:r>
              <a:rPr lang="en-US" sz="2000" i="0" dirty="0" smtClean="0">
                <a:solidFill>
                  <a:srgbClr val="000000"/>
                </a:solidFill>
                <a:ea typeface="ＭＳ Ｐゴシック" charset="-128"/>
              </a:rPr>
              <a:t>Formal unambiguous definition of process</a:t>
            </a:r>
          </a:p>
          <a:p>
            <a:pPr marL="90488" algn="ctr" defTabSz="457200">
              <a:spcBef>
                <a:spcPct val="50000"/>
              </a:spcBef>
              <a:buSzPct val="130000"/>
              <a:defRPr/>
            </a:pPr>
            <a:r>
              <a:rPr lang="en-US" sz="2000" i="0" dirty="0" smtClean="0">
                <a:solidFill>
                  <a:srgbClr val="000000"/>
                </a:solidFill>
                <a:ea typeface="ＭＳ Ｐゴシック" charset="-128"/>
              </a:rPr>
              <a:t>Insights possible through process simulation</a:t>
            </a:r>
            <a:endParaRPr lang="en-US" sz="2000" i="0" dirty="0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198356" y="2165267"/>
            <a:ext cx="5454882" cy="9144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algn="ctr" defTabSz="457200">
              <a:spcBef>
                <a:spcPct val="50000"/>
              </a:spcBef>
              <a:buSzPct val="130000"/>
              <a:defRPr/>
            </a:pPr>
            <a:r>
              <a:rPr lang="en-US" sz="2000" i="0" dirty="0" smtClean="0">
                <a:solidFill>
                  <a:srgbClr val="000000"/>
                </a:solidFill>
                <a:ea typeface="ＭＳ Ｐゴシック" charset="-128"/>
              </a:rPr>
              <a:t>Hook apps into processes via BPM APIs</a:t>
            </a:r>
          </a:p>
          <a:p>
            <a:pPr marL="90488" algn="ctr" defTabSz="457200">
              <a:spcBef>
                <a:spcPct val="50000"/>
              </a:spcBef>
              <a:buSzPct val="130000"/>
              <a:defRPr/>
            </a:pPr>
            <a:r>
              <a:rPr lang="en-US" sz="2000" i="0" dirty="0" smtClean="0">
                <a:solidFill>
                  <a:srgbClr val="000000"/>
                </a:solidFill>
                <a:ea typeface="ＭＳ Ｐゴシック" charset="-128"/>
              </a:rPr>
              <a:t>Apps still control their own workflow</a:t>
            </a:r>
            <a:endParaRPr lang="en-US" sz="2000" i="0" dirty="0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210384" y="3122529"/>
            <a:ext cx="5442852" cy="9144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algn="ctr" defTabSz="457200">
              <a:spcBef>
                <a:spcPct val="50000"/>
              </a:spcBef>
              <a:buSzPct val="130000"/>
              <a:defRPr/>
            </a:pPr>
            <a:r>
              <a:rPr lang="en-US" sz="2000" i="0" dirty="0" smtClean="0">
                <a:solidFill>
                  <a:srgbClr val="000000"/>
                </a:solidFill>
                <a:ea typeface="ＭＳ Ｐゴシック" charset="-128"/>
              </a:rPr>
              <a:t>Incrementally add automated </a:t>
            </a:r>
            <a:r>
              <a:rPr lang="en-US" sz="2000" i="0" dirty="0" err="1" smtClean="0">
                <a:solidFill>
                  <a:srgbClr val="000000"/>
                </a:solidFill>
                <a:ea typeface="ＭＳ Ｐゴシック" charset="-128"/>
              </a:rPr>
              <a:t>worksteps</a:t>
            </a:r>
            <a:r>
              <a:rPr lang="en-US" sz="2000" i="0" dirty="0" smtClean="0">
                <a:solidFill>
                  <a:srgbClr val="000000"/>
                </a:solidFill>
                <a:ea typeface="ＭＳ Ｐゴシック" charset="-128"/>
              </a:rPr>
              <a:t> to handle exceptional scenarios</a:t>
            </a:r>
            <a:endParaRPr lang="en-US" sz="2000" i="0" dirty="0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186320" y="4073442"/>
            <a:ext cx="5466915" cy="9144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algn="ctr" defTabSz="457200">
              <a:spcBef>
                <a:spcPct val="50000"/>
              </a:spcBef>
              <a:buSzPct val="130000"/>
              <a:defRPr/>
            </a:pPr>
            <a:r>
              <a:rPr lang="en-US" sz="2000" i="0" dirty="0" smtClean="0">
                <a:solidFill>
                  <a:srgbClr val="000000"/>
                </a:solidFill>
                <a:ea typeface="ＭＳ Ｐゴシック" charset="-128"/>
              </a:rPr>
              <a:t>Gradually remove workflow logic from code</a:t>
            </a:r>
          </a:p>
          <a:p>
            <a:pPr marL="90488" algn="ctr" defTabSz="457200">
              <a:spcBef>
                <a:spcPct val="50000"/>
              </a:spcBef>
              <a:buSzPct val="130000"/>
              <a:defRPr/>
            </a:pPr>
            <a:r>
              <a:rPr lang="en-US" sz="2000" i="0" dirty="0" smtClean="0">
                <a:solidFill>
                  <a:srgbClr val="000000"/>
                </a:solidFill>
                <a:ea typeface="ＭＳ Ｐゴシック" charset="-128"/>
              </a:rPr>
              <a:t>Maximizes agility to adapt &amp; evolve workflow</a:t>
            </a:r>
            <a:endParaRPr lang="en-US" sz="2000" i="0" dirty="0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2" name="Rounded Rectangle 7"/>
          <p:cNvSpPr/>
          <p:nvPr/>
        </p:nvSpPr>
        <p:spPr>
          <a:xfrm>
            <a:off x="1379223" y="2163444"/>
            <a:ext cx="2795067" cy="9144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spcBef>
                <a:spcPct val="50000"/>
              </a:spcBef>
              <a:buSzPct val="130000"/>
              <a:defRPr/>
            </a:pPr>
            <a:r>
              <a:rPr lang="en-US" i="0" dirty="0" smtClean="0">
                <a:solidFill>
                  <a:srgbClr val="FFFFFF"/>
                </a:solidFill>
                <a:ea typeface="ＭＳ Ｐゴシック" charset="-128"/>
              </a:rPr>
              <a:t>Monitoring</a:t>
            </a:r>
            <a:endParaRPr lang="en-US" i="0" dirty="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3" name="Rounded Rectangle 7"/>
          <p:cNvSpPr/>
          <p:nvPr/>
        </p:nvSpPr>
        <p:spPr>
          <a:xfrm>
            <a:off x="1379223" y="3118443"/>
            <a:ext cx="2795067" cy="9144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spcBef>
                <a:spcPct val="50000"/>
              </a:spcBef>
              <a:buSzPct val="130000"/>
              <a:defRPr/>
            </a:pPr>
            <a:r>
              <a:rPr lang="en-US" i="0" dirty="0" smtClean="0">
                <a:solidFill>
                  <a:srgbClr val="FFFFFF"/>
                </a:solidFill>
                <a:ea typeface="ＭＳ Ｐゴシック" charset="-128"/>
              </a:rPr>
              <a:t>Exception Automation</a:t>
            </a:r>
            <a:endParaRPr lang="en-US" i="0" dirty="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4" name="Rounded Rectangle 7"/>
          <p:cNvSpPr/>
          <p:nvPr/>
        </p:nvSpPr>
        <p:spPr>
          <a:xfrm>
            <a:off x="1379223" y="4073442"/>
            <a:ext cx="2795067" cy="9144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spcBef>
                <a:spcPct val="50000"/>
              </a:spcBef>
              <a:buSzPct val="130000"/>
              <a:defRPr/>
            </a:pPr>
            <a:r>
              <a:rPr lang="en-US" i="0" dirty="0" smtClean="0">
                <a:solidFill>
                  <a:srgbClr val="FFFFFF"/>
                </a:solidFill>
                <a:ea typeface="ＭＳ Ｐゴシック" charset="-128"/>
              </a:rPr>
              <a:t>Full Automation</a:t>
            </a:r>
            <a:endParaRPr lang="en-US" i="0" dirty="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11" name="Rectangle 10"/>
          <p:cNvSpPr/>
          <p:nvPr/>
        </p:nvSpPr>
        <p:spPr>
          <a:xfrm rot="16200000">
            <a:off x="8413687" y="2539940"/>
            <a:ext cx="3773634" cy="1129692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spcBef>
                <a:spcPct val="50000"/>
              </a:spcBef>
              <a:buSzPct val="130000"/>
              <a:defRPr/>
            </a:pPr>
            <a:r>
              <a:rPr lang="en-US" i="0" dirty="0" smtClean="0">
                <a:solidFill>
                  <a:srgbClr val="FFFFFF"/>
                </a:solidFill>
                <a:ea typeface="ＭＳ Ｐゴシック" charset="-128"/>
              </a:rPr>
              <a:t>Continuous Process Optimization</a:t>
            </a:r>
            <a:endParaRPr lang="en-US" i="0" dirty="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602" y="5067302"/>
            <a:ext cx="117855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0" dirty="0" err="1" smtClean="0">
                <a:solidFill>
                  <a:srgbClr val="000000"/>
                </a:solidFill>
              </a:rPr>
              <a:t>OpenEdge</a:t>
            </a:r>
            <a:r>
              <a:rPr lang="en-US" sz="2800" b="1" i="0" dirty="0" smtClean="0">
                <a:solidFill>
                  <a:srgbClr val="000000"/>
                </a:solidFill>
              </a:rPr>
              <a:t> BPM can model and automate both your application-level workflows AND also the broader business process contexts within which your </a:t>
            </a:r>
            <a:r>
              <a:rPr lang="en-US" sz="2800" b="1" i="0" dirty="0" err="1" smtClean="0">
                <a:solidFill>
                  <a:srgbClr val="000000"/>
                </a:solidFill>
              </a:rPr>
              <a:t>OpenEdge</a:t>
            </a:r>
            <a:r>
              <a:rPr lang="en-US" sz="2800" b="1" i="0" dirty="0" smtClean="0">
                <a:solidFill>
                  <a:srgbClr val="000000"/>
                </a:solidFill>
              </a:rPr>
              <a:t> applications participate</a:t>
            </a:r>
          </a:p>
        </p:txBody>
      </p:sp>
      <p:sp>
        <p:nvSpPr>
          <p:cNvPr id="14" name="Oval 13"/>
          <p:cNvSpPr/>
          <p:nvPr/>
        </p:nvSpPr>
        <p:spPr bwMode="auto">
          <a:xfrm>
            <a:off x="578224" y="793376"/>
            <a:ext cx="11026588" cy="2568389"/>
          </a:xfrm>
          <a:prstGeom prst="ellipse">
            <a:avLst/>
          </a:prstGeom>
          <a:noFill/>
          <a:ln w="349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7921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 Scenario: “Order Processing”</a:t>
            </a:r>
            <a:endParaRPr lang="en-US" dirty="0" smtClean="0"/>
          </a:p>
        </p:txBody>
      </p:sp>
      <p:pic>
        <p:nvPicPr>
          <p:cNvPr id="15" name="Picture 14" descr="OrderEntryAp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4291" y="1550221"/>
            <a:ext cx="2817850" cy="2116928"/>
          </a:xfrm>
          <a:prstGeom prst="rect">
            <a:avLst/>
          </a:prstGeom>
        </p:spPr>
      </p:pic>
      <p:pic>
        <p:nvPicPr>
          <p:cNvPr id="17" name="Picture 16" descr="Pricing_BatchAB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0705" y="1414182"/>
            <a:ext cx="2504235" cy="2206601"/>
          </a:xfrm>
          <a:prstGeom prst="rect">
            <a:avLst/>
          </a:prstGeom>
        </p:spPr>
      </p:pic>
      <p:pic>
        <p:nvPicPr>
          <p:cNvPr id="19" name="Picture 18" descr="computer_scree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34117" y="1356192"/>
            <a:ext cx="5555857" cy="2314940"/>
          </a:xfrm>
          <a:prstGeom prst="rect">
            <a:avLst/>
          </a:prstGeom>
        </p:spPr>
      </p:pic>
      <p:pic>
        <p:nvPicPr>
          <p:cNvPr id="20" name="Picture 19" descr="smart_phone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994799">
            <a:off x="10488709" y="1627095"/>
            <a:ext cx="1115662" cy="1965391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55493" y="4518212"/>
            <a:ext cx="282641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0" dirty="0" smtClean="0">
                <a:solidFill>
                  <a:srgbClr val="000000"/>
                </a:solidFill>
              </a:rPr>
              <a:t>Order Entry</a:t>
            </a:r>
          </a:p>
          <a:p>
            <a:r>
              <a:rPr lang="en-US" sz="3200" i="0" dirty="0" smtClean="0">
                <a:solidFill>
                  <a:srgbClr val="000000"/>
                </a:solidFill>
              </a:rPr>
              <a:t>(GUI for .NET)</a:t>
            </a:r>
            <a:endParaRPr lang="en-US" sz="2000" i="0" dirty="0" smtClean="0">
              <a:solidFill>
                <a:srgbClr val="0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39379" y="4495801"/>
            <a:ext cx="23725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0" dirty="0" smtClean="0">
                <a:solidFill>
                  <a:srgbClr val="000000"/>
                </a:solidFill>
              </a:rPr>
              <a:t>Pricing</a:t>
            </a:r>
          </a:p>
          <a:p>
            <a:r>
              <a:rPr lang="en-US" sz="3200" i="0" dirty="0" smtClean="0">
                <a:solidFill>
                  <a:srgbClr val="000000"/>
                </a:solidFill>
              </a:rPr>
              <a:t>(Batch ABL)</a:t>
            </a:r>
            <a:endParaRPr lang="en-US" sz="2000" i="0" dirty="0" smtClean="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18036" y="4271684"/>
            <a:ext cx="3305713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0" dirty="0" smtClean="0">
                <a:solidFill>
                  <a:srgbClr val="000000"/>
                </a:solidFill>
              </a:rPr>
              <a:t>Manual/Auto-</a:t>
            </a:r>
          </a:p>
          <a:p>
            <a:r>
              <a:rPr lang="en-US" sz="3200" i="0" dirty="0" smtClean="0">
                <a:solidFill>
                  <a:srgbClr val="000000"/>
                </a:solidFill>
              </a:rPr>
              <a:t>Approvals</a:t>
            </a:r>
            <a:endParaRPr lang="en-US" sz="3200" i="0" dirty="0" smtClean="0">
              <a:solidFill>
                <a:srgbClr val="000000"/>
              </a:solidFill>
            </a:endParaRPr>
          </a:p>
          <a:p>
            <a:r>
              <a:rPr lang="en-US" sz="3200" i="0" dirty="0" smtClean="0">
                <a:solidFill>
                  <a:srgbClr val="000000"/>
                </a:solidFill>
              </a:rPr>
              <a:t>(?Browser/ABL?)</a:t>
            </a:r>
            <a:endParaRPr lang="en-US" sz="2000" i="0" dirty="0" smtClean="0">
              <a:solidFill>
                <a:srgbClr val="0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814641" y="4303060"/>
            <a:ext cx="2119491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0" dirty="0" smtClean="0">
                <a:solidFill>
                  <a:srgbClr val="000000"/>
                </a:solidFill>
              </a:rPr>
              <a:t>Picking /</a:t>
            </a:r>
          </a:p>
          <a:p>
            <a:r>
              <a:rPr lang="en-US" sz="3200" i="0" dirty="0" smtClean="0">
                <a:solidFill>
                  <a:srgbClr val="000000"/>
                </a:solidFill>
              </a:rPr>
              <a:t>Shipping</a:t>
            </a:r>
          </a:p>
          <a:p>
            <a:r>
              <a:rPr lang="en-US" sz="3200" i="0" dirty="0" smtClean="0">
                <a:solidFill>
                  <a:srgbClr val="000000"/>
                </a:solidFill>
              </a:rPr>
              <a:t>(?Mobile?)</a:t>
            </a:r>
            <a:endParaRPr lang="en-US" sz="2000" i="0" dirty="0" smtClean="0">
              <a:solidFill>
                <a:srgbClr val="000000"/>
              </a:solidFill>
            </a:endParaRPr>
          </a:p>
        </p:txBody>
      </p:sp>
      <p:cxnSp>
        <p:nvCxnSpPr>
          <p:cNvPr id="27" name="Straight Arrow Connector 26"/>
          <p:cNvCxnSpPr>
            <a:endCxn id="17" idx="1"/>
          </p:cNvCxnSpPr>
          <p:nvPr/>
        </p:nvCxnSpPr>
        <p:spPr bwMode="auto">
          <a:xfrm>
            <a:off x="3079376" y="2514600"/>
            <a:ext cx="551329" cy="288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6176682" y="2492188"/>
            <a:ext cx="551329" cy="288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>
            <a:off x="9767046" y="2505635"/>
            <a:ext cx="551329" cy="288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xmlns="" val="1197921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 Scenario: “Order Processing”</a:t>
            </a:r>
            <a:endParaRPr lang="en-US" dirty="0" smtClean="0"/>
          </a:p>
        </p:txBody>
      </p:sp>
      <p:pic>
        <p:nvPicPr>
          <p:cNvPr id="16" name="Picture 15" descr="MonitoringProces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6175" y="793376"/>
            <a:ext cx="11591365" cy="606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97921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 Scenario: “Order Processing”</a:t>
            </a:r>
            <a:endParaRPr lang="en-US" dirty="0" smtClean="0"/>
          </a:p>
        </p:txBody>
      </p:sp>
      <p:pic>
        <p:nvPicPr>
          <p:cNvPr id="15" name="Picture 14" descr="OrderEntryAp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6518" y="864421"/>
            <a:ext cx="2232212" cy="1676964"/>
          </a:xfrm>
          <a:prstGeom prst="rect">
            <a:avLst/>
          </a:prstGeom>
        </p:spPr>
      </p:pic>
      <p:pic>
        <p:nvPicPr>
          <p:cNvPr id="17" name="Picture 16" descr="Pricing_BatchAB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57599" y="849406"/>
            <a:ext cx="1939458" cy="1708949"/>
          </a:xfrm>
          <a:prstGeom prst="rect">
            <a:avLst/>
          </a:prstGeom>
        </p:spPr>
      </p:pic>
      <p:pic>
        <p:nvPicPr>
          <p:cNvPr id="19" name="Picture 18" descr="computer_screen.png"/>
          <p:cNvPicPr>
            <a:picLocks noChangeAspect="1"/>
          </p:cNvPicPr>
          <p:nvPr/>
        </p:nvPicPr>
        <p:blipFill>
          <a:blip r:embed="rId5" cstate="print"/>
          <a:srcRect l="48165"/>
          <a:stretch>
            <a:fillRect/>
          </a:stretch>
        </p:blipFill>
        <p:spPr>
          <a:xfrm>
            <a:off x="6884893" y="831756"/>
            <a:ext cx="2059621" cy="1655583"/>
          </a:xfrm>
          <a:prstGeom prst="rect">
            <a:avLst/>
          </a:prstGeom>
        </p:spPr>
      </p:pic>
      <p:pic>
        <p:nvPicPr>
          <p:cNvPr id="20" name="Picture 19" descr="smart_phone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994799">
            <a:off x="10453600" y="956361"/>
            <a:ext cx="750533" cy="1322167"/>
          </a:xfrm>
          <a:prstGeom prst="rect">
            <a:avLst/>
          </a:prstGeom>
        </p:spPr>
      </p:pic>
      <p:pic>
        <p:nvPicPr>
          <p:cNvPr id="16" name="Picture 15" descr="MonitoringProces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76517" y="2659380"/>
            <a:ext cx="11591365" cy="4198620"/>
          </a:xfrm>
          <a:prstGeom prst="rect">
            <a:avLst/>
          </a:prstGeom>
        </p:spPr>
      </p:pic>
      <p:cxnSp>
        <p:nvCxnSpPr>
          <p:cNvPr id="21" name="Straight Arrow Connector 20"/>
          <p:cNvCxnSpPr>
            <a:stCxn id="15" idx="2"/>
          </p:cNvCxnSpPr>
          <p:nvPr/>
        </p:nvCxnSpPr>
        <p:spPr bwMode="auto">
          <a:xfrm flipH="1">
            <a:off x="1169894" y="2541385"/>
            <a:ext cx="322730" cy="65901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 flipH="1">
            <a:off x="3509683" y="2622176"/>
            <a:ext cx="766482" cy="150607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/>
          <p:nvPr/>
        </p:nvCxnSpPr>
        <p:spPr bwMode="auto">
          <a:xfrm flipH="1">
            <a:off x="6414247" y="2532420"/>
            <a:ext cx="1524000" cy="260435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/>
          <p:nvPr/>
        </p:nvCxnSpPr>
        <p:spPr bwMode="auto">
          <a:xfrm flipH="1">
            <a:off x="10246659" y="2474259"/>
            <a:ext cx="457200" cy="334831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6" name="Straight Arrow Connector 35"/>
          <p:cNvCxnSpPr/>
          <p:nvPr/>
        </p:nvCxnSpPr>
        <p:spPr bwMode="auto">
          <a:xfrm>
            <a:off x="4805083" y="2586208"/>
            <a:ext cx="479611" cy="154203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xmlns="" val="1197921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Order Entry Step: BPM Monitoring Process Integration </a:t>
            </a:r>
            <a:r>
              <a:rPr lang="en-US" b="1" i="1" dirty="0" smtClean="0"/>
              <a:t>“</a:t>
            </a:r>
            <a:r>
              <a:rPr lang="en-US" b="1" i="1" dirty="0" err="1" smtClean="0"/>
              <a:t>pseudocode</a:t>
            </a:r>
            <a:r>
              <a:rPr lang="en-US" b="1" i="1" dirty="0" smtClean="0"/>
              <a:t>”</a:t>
            </a:r>
            <a:endParaRPr lang="en-US" b="1" i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en-US" sz="2800" dirty="0" smtClean="0"/>
              <a:t>Add simple ABL to your Order Entry app that will:</a:t>
            </a:r>
          </a:p>
          <a:p>
            <a:pPr>
              <a:lnSpc>
                <a:spcPct val="150000"/>
              </a:lnSpc>
              <a:buNone/>
            </a:pPr>
            <a:r>
              <a:rPr lang="en-US" sz="2800" dirty="0" smtClean="0"/>
              <a:t>	</a:t>
            </a:r>
            <a:r>
              <a:rPr lang="en-US" sz="2800" dirty="0" smtClean="0"/>
              <a:t>- Connect to the Business Process Server</a:t>
            </a:r>
          </a:p>
          <a:p>
            <a:pPr>
              <a:lnSpc>
                <a:spcPct val="150000"/>
              </a:lnSpc>
              <a:buNone/>
            </a:pPr>
            <a:r>
              <a:rPr lang="en-US" sz="2800" dirty="0" smtClean="0"/>
              <a:t>	</a:t>
            </a:r>
            <a:r>
              <a:rPr lang="en-US" sz="2800" dirty="0" smtClean="0"/>
              <a:t>- Retrieve list of “Order Entry” Monitoring Process variables</a:t>
            </a:r>
          </a:p>
          <a:p>
            <a:pPr>
              <a:lnSpc>
                <a:spcPct val="150000"/>
              </a:lnSpc>
              <a:buNone/>
            </a:pPr>
            <a:r>
              <a:rPr lang="en-US" sz="2800" dirty="0" smtClean="0"/>
              <a:t>	</a:t>
            </a:r>
            <a:r>
              <a:rPr lang="en-US" sz="2800" dirty="0" smtClean="0"/>
              <a:t>- Set values of appropriate process variables</a:t>
            </a:r>
          </a:p>
          <a:p>
            <a:pPr>
              <a:lnSpc>
                <a:spcPct val="150000"/>
              </a:lnSpc>
              <a:buNone/>
            </a:pPr>
            <a:r>
              <a:rPr lang="en-US" sz="2800" dirty="0" smtClean="0"/>
              <a:t>	</a:t>
            </a:r>
            <a:r>
              <a:rPr lang="en-US" sz="2800" dirty="0" smtClean="0"/>
              <a:t>- Create a Monitoring Process instance using Order Number as its identifier</a:t>
            </a:r>
          </a:p>
          <a:p>
            <a:pPr>
              <a:buNone/>
            </a:pPr>
            <a:r>
              <a:rPr lang="en-US" sz="2800" dirty="0" smtClean="0"/>
              <a:t>	</a:t>
            </a:r>
            <a:endParaRPr lang="en-US" sz="2800" dirty="0"/>
          </a:p>
        </p:txBody>
      </p:sp>
      <p:pic>
        <p:nvPicPr>
          <p:cNvPr id="6" name="Picture 5" descr="OrderEntryAp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22977" y="891316"/>
            <a:ext cx="2232212" cy="16769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108" y="5755341"/>
            <a:ext cx="121171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0000"/>
                </a:solidFill>
              </a:rPr>
              <a:t>DOES NOT CHANGE THE BEHAVIOR OF YOUR APPLICATION</a:t>
            </a:r>
            <a:endParaRPr lang="en-US" sz="3200" b="1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Other steps’: BPM Monitoring Process Integration </a:t>
            </a:r>
            <a:r>
              <a:rPr lang="en-US" b="1" i="1" dirty="0" smtClean="0"/>
              <a:t>“</a:t>
            </a:r>
            <a:r>
              <a:rPr lang="en-US" b="1" i="1" dirty="0" err="1" smtClean="0"/>
              <a:t>pseudocode</a:t>
            </a:r>
            <a:r>
              <a:rPr lang="en-US" b="1" i="1" dirty="0" smtClean="0"/>
              <a:t>”</a:t>
            </a:r>
            <a:endParaRPr lang="en-US" b="1" i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102659"/>
            <a:ext cx="9634697" cy="5130993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en-US" sz="2800" dirty="0" smtClean="0"/>
              <a:t>Add simple ABL to other </a:t>
            </a:r>
            <a:r>
              <a:rPr lang="en-US" sz="2800" dirty="0" smtClean="0"/>
              <a:t>apps/procedures </a:t>
            </a:r>
            <a:r>
              <a:rPr lang="en-US" sz="2800" dirty="0" smtClean="0"/>
              <a:t>that will:</a:t>
            </a:r>
          </a:p>
          <a:p>
            <a:pPr>
              <a:lnSpc>
                <a:spcPct val="150000"/>
              </a:lnSpc>
              <a:buNone/>
            </a:pPr>
            <a:r>
              <a:rPr lang="en-US" sz="2800" dirty="0" smtClean="0"/>
              <a:t>	</a:t>
            </a:r>
            <a:r>
              <a:rPr lang="en-US" sz="2800" dirty="0" smtClean="0"/>
              <a:t>- Connect to the Business Process Server</a:t>
            </a:r>
          </a:p>
          <a:p>
            <a:pPr>
              <a:lnSpc>
                <a:spcPct val="150000"/>
              </a:lnSpc>
              <a:buNone/>
            </a:pPr>
            <a:r>
              <a:rPr lang="en-US" sz="2800" dirty="0" smtClean="0"/>
              <a:t>	</a:t>
            </a:r>
            <a:r>
              <a:rPr lang="en-US" sz="2800" dirty="0" smtClean="0"/>
              <a:t>- Retrieve Monitoring Process instance using Order Number as unique identifier</a:t>
            </a:r>
          </a:p>
          <a:p>
            <a:pPr>
              <a:lnSpc>
                <a:spcPct val="150000"/>
              </a:lnSpc>
              <a:buNone/>
            </a:pPr>
            <a:r>
              <a:rPr lang="en-US" sz="2800" dirty="0" smtClean="0"/>
              <a:t>	</a:t>
            </a:r>
            <a:r>
              <a:rPr lang="en-US" sz="2800" dirty="0" smtClean="0"/>
              <a:t>- Update/Set values of appropriate process variables</a:t>
            </a:r>
          </a:p>
          <a:p>
            <a:pPr>
              <a:lnSpc>
                <a:spcPct val="150000"/>
              </a:lnSpc>
              <a:buNone/>
            </a:pPr>
            <a:r>
              <a:rPr lang="en-US" sz="2800" dirty="0" smtClean="0"/>
              <a:t>	</a:t>
            </a:r>
            <a:r>
              <a:rPr lang="en-US" sz="2800" dirty="0" smtClean="0"/>
              <a:t>- Complete the appropriate </a:t>
            </a:r>
            <a:r>
              <a:rPr lang="en-US" sz="2800" dirty="0" err="1" smtClean="0"/>
              <a:t>WorkStep</a:t>
            </a:r>
            <a:r>
              <a:rPr lang="en-US" sz="2800" dirty="0" smtClean="0"/>
              <a:t> in the process</a:t>
            </a:r>
          </a:p>
          <a:p>
            <a:pPr>
              <a:buNone/>
            </a:pPr>
            <a:r>
              <a:rPr lang="en-US" sz="2800" dirty="0" smtClean="0"/>
              <a:t>	</a:t>
            </a:r>
            <a:endParaRPr lang="en-US" sz="2800" dirty="0"/>
          </a:p>
        </p:txBody>
      </p:sp>
      <p:pic>
        <p:nvPicPr>
          <p:cNvPr id="4" name="Picture 3" descr="Pricing_BatchAB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71846" y="728382"/>
            <a:ext cx="1939458" cy="1708949"/>
          </a:xfrm>
          <a:prstGeom prst="rect">
            <a:avLst/>
          </a:prstGeom>
        </p:spPr>
      </p:pic>
      <p:pic>
        <p:nvPicPr>
          <p:cNvPr id="6" name="Picture 5" descr="computer_screen.png"/>
          <p:cNvPicPr>
            <a:picLocks noChangeAspect="1"/>
          </p:cNvPicPr>
          <p:nvPr/>
        </p:nvPicPr>
        <p:blipFill>
          <a:blip r:embed="rId4" cstate="print"/>
          <a:srcRect l="48165"/>
          <a:stretch>
            <a:fillRect/>
          </a:stretch>
        </p:blipFill>
        <p:spPr>
          <a:xfrm>
            <a:off x="9910482" y="3050521"/>
            <a:ext cx="2059621" cy="1655583"/>
          </a:xfrm>
          <a:prstGeom prst="rect">
            <a:avLst/>
          </a:prstGeom>
        </p:spPr>
      </p:pic>
      <p:pic>
        <p:nvPicPr>
          <p:cNvPr id="7" name="Picture 6" descr="smart_phon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994799">
            <a:off x="9001318" y="1467350"/>
            <a:ext cx="750533" cy="132216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17180" y="5755341"/>
            <a:ext cx="113950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0000"/>
                </a:solidFill>
              </a:rPr>
              <a:t>ADDITIVE, NOT REPLACING OR CHANGING YOUR CODE</a:t>
            </a:r>
            <a:endParaRPr lang="en-US" sz="3200" b="1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www.xionagrup.ro/portals/0/dem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07241" y="1391179"/>
            <a:ext cx="4857199" cy="350255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SUMMARY: OE BPM supports many incremental adoption paths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Start with Process modeling (single unambiguous version of the truth)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Add IT &amp; Business Visibility (with lightweight instrumentation code)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Configure alerts on </a:t>
            </a:r>
            <a:r>
              <a:rPr lang="en-US" dirty="0" err="1" smtClean="0"/>
              <a:t>workstep</a:t>
            </a:r>
            <a:r>
              <a:rPr lang="en-US" dirty="0" smtClean="0"/>
              <a:t> delay (early warning system)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Start automating exception cases (with no coding)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Gradually migrate ABL workflow into BPM process </a:t>
            </a:r>
            <a:r>
              <a:rPr lang="en-US" sz="1800" b="1" dirty="0" smtClean="0"/>
              <a:t>IF/WHERE/WHEN IT MAKES SENSE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Utilize Corticon to improve process agility &amp; efficiency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 algn="ctr">
              <a:buNone/>
            </a:pPr>
            <a:r>
              <a:rPr lang="en-US" b="1" dirty="0" smtClean="0"/>
              <a:t>No rip and replace</a:t>
            </a:r>
          </a:p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/>
              <a:t>Not highly intrusive</a:t>
            </a:r>
          </a:p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/>
              <a:t>Incremental adoption path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5390827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UG_Challenge_Exchange_Template">
  <a:themeElements>
    <a:clrScheme name="Progress Colors 2013 - Sept25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FF4E00"/>
      </a:accent1>
      <a:accent2>
        <a:srgbClr val="24A382"/>
      </a:accent2>
      <a:accent3>
        <a:srgbClr val="0072B7"/>
      </a:accent3>
      <a:accent4>
        <a:srgbClr val="C1282D"/>
      </a:accent4>
      <a:accent5>
        <a:srgbClr val="FCDB3F"/>
      </a:accent5>
      <a:accent6>
        <a:srgbClr val="58595B"/>
      </a:accent6>
      <a:hlink>
        <a:srgbClr val="FF4E00"/>
      </a:hlink>
      <a:folHlink>
        <a:srgbClr val="FF4E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Presentation2" id="{2AF88128-E61F-4530-8F64-941ED5C5486A}" vid="{4B4C85FE-1A15-492E-A9B0-036AC37BC64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>false</Policy>
    <Location1_0 xmlns="efb4a6a7-40f5-4c55-b7cd-bfe5555b5884">
      <Terms xmlns="http://schemas.microsoft.com/office/infopath/2007/PartnerControls"/>
    </Location1_0>
    <MetaDescription xmlns="7c69e624-827f-471b-adea-ac070ddc6867" xsi:nil="true"/>
    <Category1_0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ef797fd0-0a2c-4c70-979e-7c4753a1af05</TermId>
        </TermInfo>
      </Terms>
    </Category1_0>
    <g7620f54b84d4877b8ce49e3874564d0 xmlns="7c69e624-827f-471b-adea-ac070ddc6867">
      <Terms xmlns="http://schemas.microsoft.com/office/infopath/2007/PartnerControls"/>
    </g7620f54b84d4877b8ce49e3874564d0>
    <c60905045b3141dfb44ebee3a51fd0a7 xmlns="7c69e624-827f-471b-adea-ac070ddc6867">
      <Terms xmlns="http://schemas.microsoft.com/office/infopath/2007/PartnerControls"/>
    </c60905045b3141dfb44ebee3a51fd0a7>
    <Industry_0 xmlns="7c69e624-827f-471b-adea-ac070ddc6867">
      <Terms xmlns="http://schemas.microsoft.com/office/infopath/2007/PartnerControls"/>
    </Industry_0>
    <Summary xmlns="7c69e624-827f-471b-adea-ac070ddc6867" xsi:nil="true"/>
    <TaxCatchAll xmlns="7c69e624-827f-471b-adea-ac070ddc6867">
      <Value>367</Value>
    </TaxCatchAll>
    <ContentType1_0 xmlns="efb4a6a7-40f5-4c55-b7cd-bfe5555b5884">
      <Terms xmlns="http://schemas.microsoft.com/office/infopath/2007/PartnerControls"/>
    </ContentType1_0>
    <Solution_0 xmlns="7c69e624-827f-471b-adea-ac070ddc6867">
      <Terms xmlns="http://schemas.microsoft.com/office/infopath/2007/PartnerControls"/>
    </Solution_0>
    <kb2a064789314f00a60cb6c3cf784453 xmlns="7c69e624-827f-471b-adea-ac070ddc6867">
      <Terms xmlns="http://schemas.microsoft.com/office/infopath/2007/PartnerControls"/>
    </kb2a064789314f00a60cb6c3cf784453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77" ma:contentTypeDescription="Create a new document." ma:contentTypeScope="" ma:versionID="94caf53eca1cada6ad71f226d4f43dce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97bacc91e82c4e25a328ee5bcb735fb9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MetaDescription" minOccurs="0"/>
                <xsd:element ref="ns3:Policy" minOccurs="0"/>
                <xsd:element ref="ns3:Industry_0" minOccurs="0"/>
                <xsd:element ref="ns2:Location1_0" minOccurs="0"/>
                <xsd:element ref="ns3:TaxCatchAll" minOccurs="0"/>
                <xsd:element ref="ns3:TaxCatchAllLabel" minOccurs="0"/>
                <xsd:element ref="ns3:Category1_0" minOccurs="0"/>
                <xsd:element ref="ns2:ContentType1_0" minOccurs="0"/>
                <xsd:element ref="ns3:kb2a064789314f00a60cb6c3cf784453" minOccurs="0"/>
                <xsd:element ref="ns3:Solution_0" minOccurs="0"/>
                <xsd:element ref="ns3:c60905045b3141dfb44ebee3a51fd0a7" minOccurs="0"/>
                <xsd:element ref="ns3:g7620f54b84d4877b8ce49e3874564d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Location1_0" ma:index="13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ontentType1_0" ma:index="21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9" nillable="true" ma:displayName="Summary" ma:internalName="Summary">
      <xsd:simpleType>
        <xsd:restriction base="dms:Unknown"/>
      </xsd:simpleType>
    </xsd:element>
    <xsd:element name="MetaDescription" ma:index="10" nillable="true" ma:displayName="Meta Description" ma:hidden="true" ma:internalName="MetaDescription" ma:readOnly="false">
      <xsd:simpleType>
        <xsd:restriction base="dms:Note"/>
      </xsd:simpleType>
    </xsd:element>
    <xsd:element name="Policy" ma:index="11" nillable="true" ma:displayName="Policy" ma:internalName="Policy">
      <xsd:simpleType>
        <xsd:restriction base="dms:Boolean"/>
      </xsd:simpleType>
    </xsd:element>
    <xsd:element name="Industry_0" ma:index="12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6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7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19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kb2a064789314f00a60cb6c3cf784453" ma:index="22" nillable="true" ma:taxonomy="true" ma:internalName="kb2a064789314f00a60cb6c3cf784453" ma:taxonomyFieldName="GFOAudience" ma:displayName="GFO Audience" ma:default="" ma:fieldId="{4b2a0647-8931-4f00-a60c-b6c3cf784453}" ma:taxonomyMulti="true" ma:sspId="7b600b03-3399-40df-9d9c-caeefc5a4d97" ma:termSetId="7ee8fa4c-c075-492c-99fd-7a826c8a1f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olution_0" ma:index="24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25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7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6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DA4C4B2-98B1-44DF-A244-E8FB7A2D1956}">
  <ds:schemaRefs>
    <ds:schemaRef ds:uri="efb4a6a7-40f5-4c55-b7cd-bfe5555b5884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purl.org/dc/dcmitype/"/>
    <ds:schemaRef ds:uri="http://schemas.openxmlformats.org/package/2006/metadata/core-properties"/>
    <ds:schemaRef ds:uri="7c69e624-827f-471b-adea-ac070ddc6867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146AF19-F549-4C4F-B9D8-4238DD1AC4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PUG_Challenge_Exchange_Template</Template>
  <TotalTime>9108</TotalTime>
  <Words>1302</Words>
  <Application>Microsoft Office PowerPoint</Application>
  <PresentationFormat>Custom</PresentationFormat>
  <Paragraphs>188</Paragraphs>
  <Slides>20</Slides>
  <Notes>13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PUG_Challenge_Exchange_Template</vt:lpstr>
      <vt:lpstr>OpenEdge BPM</vt:lpstr>
      <vt:lpstr>Challenges</vt:lpstr>
      <vt:lpstr>OpenEdge BPM Solutions</vt:lpstr>
      <vt:lpstr>Incremental Adoption Path</vt:lpstr>
      <vt:lpstr>Key Components of OpenEdge BPM- Modeling</vt:lpstr>
      <vt:lpstr>It Starts With Modeling</vt:lpstr>
      <vt:lpstr>Key Components of OpenEdge BPM- Process Automation</vt:lpstr>
      <vt:lpstr>Key Components of OpenEdge BPM: Visibility (Monitoring Process)</vt:lpstr>
      <vt:lpstr>Visibility Into Your OpenEdge Applications: Monitoring Process</vt:lpstr>
      <vt:lpstr>Getting Started: Monitoring OE Applications</vt:lpstr>
      <vt:lpstr>Slide 11</vt:lpstr>
      <vt:lpstr>OpenEdge BPM Incremental Adoption Paths</vt:lpstr>
      <vt:lpstr>Demo Scenario: “Order Processing”</vt:lpstr>
      <vt:lpstr>Demo Scenario: “Order Processing”</vt:lpstr>
      <vt:lpstr>Demo Scenario: “Order Processing”</vt:lpstr>
      <vt:lpstr>Order Entry Step: BPM Monitoring Process Integration “pseudocode”</vt:lpstr>
      <vt:lpstr>Other steps’: BPM Monitoring Process Integration “pseudocode”</vt:lpstr>
      <vt:lpstr>Slide 18</vt:lpstr>
      <vt:lpstr>SUMMARY: OE BPM supports many incremental adoption paths</vt:lpstr>
      <vt:lpstr>Slide 20</vt:lpstr>
    </vt:vector>
  </TitlesOfParts>
  <Company>Progress Software Corporation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OpenEdge Tools &amp; Language</dc:title>
  <dc:creator>rstraigh</dc:creator>
  <cp:lastModifiedBy>datkins</cp:lastModifiedBy>
  <cp:revision>60</cp:revision>
  <cp:lastPrinted>2013-09-18T03:48:20Z</cp:lastPrinted>
  <dcterms:created xsi:type="dcterms:W3CDTF">2015-06-04T19:04:18Z</dcterms:created>
  <dcterms:modified xsi:type="dcterms:W3CDTF">2015-06-16T11:11:28Z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</Properties>
</file>