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86" r:id="rId5"/>
  </p:sldMasterIdLst>
  <p:notesMasterIdLst>
    <p:notesMasterId r:id="rId48"/>
  </p:notesMasterIdLst>
  <p:handoutMasterIdLst>
    <p:handoutMasterId r:id="rId49"/>
  </p:handoutMasterIdLst>
  <p:sldIdLst>
    <p:sldId id="1196" r:id="rId6"/>
    <p:sldId id="1197" r:id="rId7"/>
    <p:sldId id="1200" r:id="rId8"/>
    <p:sldId id="1202" r:id="rId9"/>
    <p:sldId id="1275" r:id="rId10"/>
    <p:sldId id="1272" r:id="rId11"/>
    <p:sldId id="1287" r:id="rId12"/>
    <p:sldId id="1248" r:id="rId13"/>
    <p:sldId id="1247" r:id="rId14"/>
    <p:sldId id="1288" r:id="rId15"/>
    <p:sldId id="1289" r:id="rId16"/>
    <p:sldId id="1286" r:id="rId17"/>
    <p:sldId id="1250" r:id="rId18"/>
    <p:sldId id="1245" r:id="rId19"/>
    <p:sldId id="1239" r:id="rId20"/>
    <p:sldId id="1243" r:id="rId21"/>
    <p:sldId id="1244" r:id="rId22"/>
    <p:sldId id="1257" r:id="rId23"/>
    <p:sldId id="1258" r:id="rId24"/>
    <p:sldId id="1265" r:id="rId25"/>
    <p:sldId id="1254" r:id="rId26"/>
    <p:sldId id="1261" r:id="rId27"/>
    <p:sldId id="1256" r:id="rId28"/>
    <p:sldId id="1246" r:id="rId29"/>
    <p:sldId id="1276" r:id="rId30"/>
    <p:sldId id="1260" r:id="rId31"/>
    <p:sldId id="1290" r:id="rId32"/>
    <p:sldId id="1267" r:id="rId33"/>
    <p:sldId id="1264" r:id="rId34"/>
    <p:sldId id="1282" r:id="rId35"/>
    <p:sldId id="1281" r:id="rId36"/>
    <p:sldId id="1263" r:id="rId37"/>
    <p:sldId id="1262" r:id="rId38"/>
    <p:sldId id="1268" r:id="rId39"/>
    <p:sldId id="1277" r:id="rId40"/>
    <p:sldId id="1280" r:id="rId41"/>
    <p:sldId id="1269" r:id="rId42"/>
    <p:sldId id="1279" r:id="rId43"/>
    <p:sldId id="1278" r:id="rId44"/>
    <p:sldId id="1234" r:id="rId45"/>
    <p:sldId id="1235" r:id="rId46"/>
    <p:sldId id="1236" r:id="rId47"/>
  </p:sldIdLst>
  <p:sldSz cx="12188825" cy="6858000"/>
  <p:notesSz cx="7027863" cy="9313863"/>
  <p:custDataLst>
    <p:tags r:id="rId50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4E00"/>
    <a:srgbClr val="2F5662"/>
    <a:srgbClr val="DD461E"/>
    <a:srgbClr val="B0D806"/>
    <a:srgbClr val="AAD204"/>
    <a:srgbClr val="24D997"/>
    <a:srgbClr val="23C78C"/>
    <a:srgbClr val="F199AE"/>
    <a:srgbClr val="A21636"/>
    <a:srgbClr val="FFD24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7" autoAdjust="0"/>
    <p:restoredTop sz="84305" autoAdjust="0"/>
  </p:normalViewPr>
  <p:slideViewPr>
    <p:cSldViewPr snapToGrid="0" showGuides="1">
      <p:cViewPr>
        <p:scale>
          <a:sx n="75" d="100"/>
          <a:sy n="75" d="100"/>
        </p:scale>
        <p:origin x="-192" y="594"/>
      </p:cViewPr>
      <p:guideLst>
        <p:guide orient="horz" pos="437"/>
        <p:guide orient="horz" pos="756"/>
        <p:guide orient="horz" pos="3403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14" d="100"/>
          <a:sy n="114" d="100"/>
        </p:scale>
        <p:origin x="-4608" y="-112"/>
      </p:cViewPr>
      <p:guideLst>
        <p:guide orient="horz" pos="2933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tags" Target="tags/tag1.xml"/><Relationship Id="rId55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commentAuthors" Target="commentAuthors.xml"/><Relationship Id="rId3" Type="http://schemas.openxmlformats.org/officeDocument/2006/relationships/customXml" Target="../customXml/item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="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(Westford)</a:t>
            </a:r>
            <a:r>
              <a:rPr lang="en-US" baseline="0" dirty="0" smtClean="0"/>
              <a:t> NA PUG Challenge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09271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Segregate</a:t>
            </a:r>
            <a:r>
              <a:rPr lang="en-US" baseline="0" dirty="0" smtClean="0"/>
              <a:t> data by column value for improved maintainability, availability and scalability (performance)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64417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31CF687-5D1D-47D9-A033-4C9DD63180A7}" type="slidenum">
              <a:rPr lang="en-US" smtClean="0">
                <a:latin typeface="Arial" charset="0"/>
                <a:cs typeface="Arial" charset="0"/>
              </a:rPr>
              <a:pPr/>
              <a:t>3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15925" y="700088"/>
            <a:ext cx="6203950" cy="34909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561" indent="-228561" eaLnBrk="1" hangingPunct="1">
              <a:lnSpc>
                <a:spcPct val="80000"/>
              </a:lnSpc>
              <a:spcBef>
                <a:spcPct val="0"/>
              </a:spcBef>
            </a:pPr>
            <a:r>
              <a:rPr lang="en-GB" sz="800" dirty="0" smtClean="0"/>
              <a:t>Note highlighte</a:t>
            </a:r>
            <a:r>
              <a:rPr lang="en-GB" sz="800" baseline="0" dirty="0" smtClean="0"/>
              <a:t>d key words.  There will be a test later.</a:t>
            </a:r>
            <a:endParaRPr lang="en-GB" sz="800" dirty="0" smtClean="0"/>
          </a:p>
        </p:txBody>
      </p:sp>
    </p:spTree>
    <p:extLst>
      <p:ext uri="{BB962C8B-B14F-4D97-AF65-F5344CB8AC3E}">
        <p14:creationId xmlns="" xmlns:p14="http://schemas.microsoft.com/office/powerpoint/2010/main" val="395585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Its more than just looking for “large tables”!</a:t>
            </a:r>
          </a:p>
          <a:p>
            <a:r>
              <a:rPr lang="en-US" dirty="0" smtClean="0"/>
              <a:t>Its</a:t>
            </a:r>
            <a:r>
              <a:rPr lang="en-US" baseline="0" dirty="0" smtClean="0"/>
              <a:t> more than just looking for most commonly used field.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08222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Its more than just looking for “large tables”!</a:t>
            </a:r>
          </a:p>
          <a:p>
            <a:r>
              <a:rPr lang="en-US" dirty="0" smtClean="0"/>
              <a:t>Its</a:t>
            </a:r>
            <a:r>
              <a:rPr lang="en-US" baseline="0" dirty="0" smtClean="0"/>
              <a:t> more than just looking for most commonly used field.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08222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Its more than just looking for “large tables”!</a:t>
            </a:r>
          </a:p>
          <a:p>
            <a:r>
              <a:rPr lang="en-US" dirty="0" smtClean="0"/>
              <a:t>Its</a:t>
            </a:r>
            <a:r>
              <a:rPr lang="en-US" baseline="0" dirty="0" smtClean="0"/>
              <a:t> more than just looking for most commonly used field.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08222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Think load balancing when defining partitions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Which is more concurrent?</a:t>
            </a:r>
          </a:p>
          <a:p>
            <a:r>
              <a:rPr lang="en-US" baseline="0" dirty="0" smtClean="0"/>
              <a:t>Think load balancing when defining partitions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Which is more concurrent?</a:t>
            </a:r>
          </a:p>
          <a:p>
            <a:r>
              <a:rPr lang="en-US" baseline="0" dirty="0" smtClean="0"/>
              <a:t>Think load balancing when defining partitions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Which is more concurrent?</a:t>
            </a:r>
          </a:p>
          <a:p>
            <a:r>
              <a:rPr lang="en-US" baseline="0" dirty="0" smtClean="0"/>
              <a:t>Think load balancing when defining partitions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Which is more concurrent?</a:t>
            </a:r>
          </a:p>
          <a:p>
            <a:r>
              <a:rPr lang="en-US" baseline="0" dirty="0" smtClean="0"/>
              <a:t>Think load balancing when defining partitions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# Db</a:t>
            </a:r>
            <a:r>
              <a:rPr lang="en-US" baseline="0" dirty="0" smtClean="0"/>
              <a:t> extends were exactly the same for each configuration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Isolated read means no contention</a:t>
            </a:r>
            <a:r>
              <a:rPr lang="en-US" baseline="0" dirty="0" smtClean="0"/>
              <a:t> and reads on different sections of the table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Buffer intent locks</a:t>
            </a:r>
            <a:r>
              <a:rPr lang="en-US" baseline="0" dirty="0" smtClean="0"/>
              <a:t> are specific to index contention</a:t>
            </a:r>
          </a:p>
          <a:p>
            <a:r>
              <a:rPr lang="en-US" baseline="0" dirty="0" smtClean="0"/>
              <a:t>Notice wait delta for MTX and TXQ.  This indicates conflict in the recovery subsystem.</a:t>
            </a:r>
          </a:p>
          <a:p>
            <a:r>
              <a:rPr lang="en-US" baseline="0" dirty="0" smtClean="0"/>
              <a:t>5,000,000 index lookups for TP –this is for the mapping code.</a:t>
            </a:r>
          </a:p>
          <a:p>
            <a:r>
              <a:rPr lang="en-US" dirty="0" smtClean="0"/>
              <a:t>Negative waits</a:t>
            </a:r>
            <a:r>
              <a:rPr lang="en-US" baseline="0" dirty="0" smtClean="0"/>
              <a:t> means bad for TP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Which is more concurrent?</a:t>
            </a:r>
          </a:p>
          <a:p>
            <a:r>
              <a:rPr lang="en-US" baseline="0" dirty="0" smtClean="0"/>
              <a:t>Think load balancing when defining partitions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 difference from MTX and TXQ from</a:t>
            </a:r>
            <a:r>
              <a:rPr lang="en-US" baseline="0" dirty="0" smtClean="0"/>
              <a:t> previous TP configuration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 difference from MTX and TXQ from</a:t>
            </a:r>
            <a:r>
              <a:rPr lang="en-US" baseline="0" dirty="0" smtClean="0"/>
              <a:t> previous TP configuration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Resource</a:t>
            </a:r>
            <a:r>
              <a:rPr lang="en-US" baseline="0" dirty="0" smtClean="0"/>
              <a:t> waits that are not buffer waits or semaphore latch waits are record lock conflicts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12750" y="700088"/>
            <a:ext cx="6205538" cy="3492500"/>
          </a:xfrm>
          <a:ln/>
        </p:spPr>
      </p:sp>
      <p:sp>
        <p:nvSpPr>
          <p:cNvPr id="9218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prstDash val="soli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Change color</a:t>
            </a:r>
          </a:p>
        </p:txBody>
      </p:sp>
      <p:sp>
        <p:nvSpPr>
          <p:cNvPr id="921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prstDash val="soli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5038" eaLnBrk="0" hangingPunct="0"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defTabSz="935038" eaLnBrk="0" hangingPunct="0"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defTabSz="935038" eaLnBrk="0" hangingPunct="0"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defTabSz="935038" eaLnBrk="0" hangingPunct="0"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defTabSz="935038" eaLnBrk="0" hangingPunct="0"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BFDC1D26-4696-F644-9B88-8A310654F59B}" type="slidenum">
              <a:rPr lang="en-US" sz="1200" i="0"/>
              <a:pPr/>
              <a:t>40</a:t>
            </a:fld>
            <a:endParaRPr lang="en-US" sz="1200" i="0"/>
          </a:p>
        </p:txBody>
      </p:sp>
    </p:spTree>
    <p:extLst>
      <p:ext uri="{BB962C8B-B14F-4D97-AF65-F5344CB8AC3E}">
        <p14:creationId xmlns="" xmlns:p14="http://schemas.microsoft.com/office/powerpoint/2010/main" val="18438800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2750" y="700088"/>
            <a:ext cx="6205538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accent1"/>
                </a:solidFill>
              </a:rPr>
              <a:t>In 2013, after all </a:t>
            </a:r>
            <a:r>
              <a:rPr lang="en-US" sz="1200" baseline="0" dirty="0" smtClean="0">
                <a:solidFill>
                  <a:schemeClr val="accent1"/>
                </a:solidFill>
              </a:rPr>
              <a:t>the product divestitures, we were left with the OpenEdge eLearning Library, a cumulative catalog that students could access all OpenEdge training for $1500 per user per year</a:t>
            </a:r>
          </a:p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aseline="0" dirty="0" smtClean="0">
              <a:solidFill>
                <a:schemeClr val="accent1"/>
              </a:solidFill>
            </a:endParaRPr>
          </a:p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 smtClean="0">
                <a:solidFill>
                  <a:schemeClr val="accent1"/>
                </a:solidFill>
              </a:rPr>
              <a:t>During 2013, based on customer feedback, we separated the courses by RBLP and now offer role-specific catalogs for OpenEdge and Corticon. As we create more Rollbase courses, we’ll work with PM to price out a Catalog</a:t>
            </a:r>
          </a:p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solidFill>
                <a:schemeClr val="accent1"/>
              </a:solidFill>
            </a:endParaRPr>
          </a:p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accent1"/>
                </a:solidFill>
              </a:rPr>
              <a:t>Coming Q3: </a:t>
            </a:r>
            <a:r>
              <a:rPr lang="en-US" sz="1200" dirty="0" smtClean="0">
                <a:solidFill>
                  <a:schemeClr val="tx1"/>
                </a:solidFill>
              </a:rPr>
              <a:t>Easyl modules: Likely at no cost; available directly from within the product or from</a:t>
            </a:r>
            <a:r>
              <a:rPr lang="en-US" baseline="0" dirty="0" smtClean="0"/>
              <a:t> the Easyl User Assistance page, the Product page on Progress.com, the Progress Community</a:t>
            </a:r>
            <a:endParaRPr lang="en-US" sz="1200" dirty="0" smtClean="0">
              <a:solidFill>
                <a:schemeClr val="tx1"/>
              </a:solidFill>
            </a:endParaRPr>
          </a:p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847357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2750" y="700088"/>
            <a:ext cx="6205538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accent1"/>
                </a:solidFill>
              </a:rPr>
              <a:t>In 2013, after all </a:t>
            </a:r>
            <a:r>
              <a:rPr lang="en-US" sz="1200" baseline="0" dirty="0" smtClean="0">
                <a:solidFill>
                  <a:schemeClr val="accent1"/>
                </a:solidFill>
              </a:rPr>
              <a:t>the product divestitures, we were left with the OpenEdge eLearning Library, a cumulative catalog that students could access all OpenEdge training for $1500 per user per year</a:t>
            </a:r>
          </a:p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aseline="0" dirty="0" smtClean="0">
              <a:solidFill>
                <a:schemeClr val="accent1"/>
              </a:solidFill>
            </a:endParaRPr>
          </a:p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 smtClean="0">
                <a:solidFill>
                  <a:schemeClr val="accent1"/>
                </a:solidFill>
              </a:rPr>
              <a:t>During 2013, based on customer feedback, we separated the courses by RBLP and now offer role-specific catalogs for OpenEdge and Corticon. As we create more Rollbase courses, we’ll work with PM to price out a Catalog</a:t>
            </a:r>
          </a:p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solidFill>
                <a:schemeClr val="accent1"/>
              </a:solidFill>
            </a:endParaRPr>
          </a:p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accent1"/>
                </a:solidFill>
              </a:rPr>
              <a:t>Coming Q3: </a:t>
            </a:r>
            <a:r>
              <a:rPr lang="en-US" sz="1200" dirty="0" smtClean="0">
                <a:solidFill>
                  <a:schemeClr val="tx1"/>
                </a:solidFill>
              </a:rPr>
              <a:t>Easyl modules: Likely at no cost; available directly from within the product or from</a:t>
            </a:r>
            <a:r>
              <a:rPr lang="en-US" baseline="0" dirty="0" smtClean="0"/>
              <a:t> the Easyl User Assistance page, the Product page on Progress.com, the Progress Community</a:t>
            </a:r>
            <a:endParaRPr lang="en-US" sz="1200" dirty="0" smtClean="0">
              <a:solidFill>
                <a:schemeClr val="tx1"/>
              </a:solidFill>
            </a:endParaRPr>
          </a:p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52044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-5365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 descr="PROG_VisID_PPT_07_0916_cp_sectio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5365" y="0"/>
            <a:ext cx="12188825" cy="685690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3541836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71680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5303520"/>
          </a:xfrm>
        </p:spPr>
        <p:txBody>
          <a:bodyPr/>
          <a:lstStyle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93202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97864"/>
            <a:ext cx="10360501" cy="5130582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2918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17061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078196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54445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Rectangle 2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6004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pic>
        <p:nvPicPr>
          <p:cNvPr id="11" name="Picture 10" descr="PROG_VisID_PPT_07_0916_cp_PROGRESS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82709" y="2686746"/>
            <a:ext cx="7299280" cy="1258877"/>
          </a:xfrm>
          <a:prstGeom prst="rect">
            <a:avLst/>
          </a:prstGeom>
        </p:spPr>
      </p:pic>
      <p:pic>
        <p:nvPicPr>
          <p:cNvPr id="12" name="Picture 11" descr="PROG_VisID_PPT_07_0916_cp_spark-close1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3" name="Picture 12" descr="PROG_VisID_PPT_07_0916_cp_spark-close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4" name="Picture 13" descr="PROG_VisID_PPT_07_0916_cp_spark-close3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177742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Just tit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962" y="1200150"/>
            <a:ext cx="10894238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616817" y="3674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7" name="Rectangle 5"/>
          <p:cNvSpPr>
            <a:spLocks noChangeArrowheads="1"/>
          </p:cNvSpPr>
          <p:nvPr/>
        </p:nvSpPr>
        <p:spPr bwMode="black">
          <a:xfrm>
            <a:off x="1810543" y="6621282"/>
            <a:ext cx="2336383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2015 </a:t>
            </a: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Progress Software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Corporation. All rights reserved.</a:t>
            </a:r>
            <a:endParaRPr lang="en-US" sz="7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203154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gress.com/support-and-services/education/instructor-led-training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progress.com/products/pacific/help/openedge" TargetMode="External"/><Relationship Id="rId4" Type="http://schemas.openxmlformats.org/officeDocument/2006/relationships/hyperlink" Target="https://wbt.progress.com/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Table Partitioning For</a:t>
            </a:r>
            <a:br>
              <a:rPr lang="en-US" dirty="0" smtClean="0"/>
            </a:br>
            <a:r>
              <a:rPr lang="en-US" dirty="0" smtClean="0"/>
              <a:t>Maintenance and Performance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97233" y="4702484"/>
            <a:ext cx="492513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rgbClr val="FFFFFF"/>
                </a:solidFill>
                <a:latin typeface="Arial" pitchFamily="34" charset="0"/>
              </a:rPr>
              <a:t>Richard Banville</a:t>
            </a:r>
          </a:p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rgbClr val="FFFFFF"/>
                </a:solidFill>
                <a:latin typeface="Arial" pitchFamily="34" charset="0"/>
              </a:rPr>
              <a:t>OpenEdge Development</a:t>
            </a:r>
          </a:p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rgbClr val="FFFFFF"/>
                </a:solidFill>
                <a:latin typeface="Arial" pitchFamily="34" charset="0"/>
              </a:rPr>
              <a:t>Progress Software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Partition design considerations</a:t>
            </a:r>
          </a:p>
          <a:p>
            <a:pPr lvl="1"/>
            <a:r>
              <a:rPr lang="en-US" dirty="0" smtClean="0"/>
              <a:t>Partition definition setup, not physical layout</a:t>
            </a:r>
          </a:p>
          <a:p>
            <a:r>
              <a:rPr lang="en-US" dirty="0" smtClean="0"/>
              <a:t>Some internals of Table Partitioning in OpenEdge</a:t>
            </a:r>
          </a:p>
          <a:p>
            <a:r>
              <a:rPr lang="en-US" dirty="0" smtClean="0"/>
              <a:t>Performance Impact (maintenance and runtime)</a:t>
            </a:r>
          </a:p>
          <a:p>
            <a:pPr lvl="1"/>
            <a:r>
              <a:rPr lang="en-US" dirty="0" smtClean="0"/>
              <a:t>Your configuration matters</a:t>
            </a:r>
          </a:p>
          <a:p>
            <a:pPr lvl="1"/>
            <a:r>
              <a:rPr lang="en-US" dirty="0" smtClean="0"/>
              <a:t>Yes, we have numbers</a:t>
            </a: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Data Access: Partitioning types</a:t>
            </a:r>
          </a:p>
        </p:txBody>
      </p:sp>
      <p:sp>
        <p:nvSpPr>
          <p:cNvPr id="43" name="Rectangle 42"/>
          <p:cNvSpPr/>
          <p:nvPr/>
        </p:nvSpPr>
        <p:spPr bwMode="auto">
          <a:xfrm>
            <a:off x="7621103" y="1219200"/>
            <a:ext cx="2742487" cy="649705"/>
          </a:xfrm>
          <a:prstGeom prst="rect">
            <a:avLst/>
          </a:prstGeom>
          <a:noFill/>
          <a:ln w="38100" algn="ctr">
            <a:noFill/>
            <a:round/>
            <a:headEnd/>
            <a:tailEnd/>
          </a:ln>
          <a:effectLst/>
        </p:spPr>
        <p:txBody>
          <a:bodyPr wrap="square" rtlCol="0" anchor="ctr">
            <a:noAutofit/>
          </a:bodyPr>
          <a:lstStyle/>
          <a:p>
            <a:r>
              <a:rPr lang="en-US" b="1" i="0" dirty="0" smtClean="0">
                <a:solidFill>
                  <a:schemeClr val="accent1"/>
                </a:solidFill>
              </a:rPr>
              <a:t>Sub-partitioning</a:t>
            </a:r>
            <a:br>
              <a:rPr lang="en-US" b="1" i="0" dirty="0" smtClean="0">
                <a:solidFill>
                  <a:schemeClr val="accent1"/>
                </a:solidFill>
              </a:rPr>
            </a:br>
            <a:r>
              <a:rPr lang="en-US" b="1" i="0" dirty="0" smtClean="0">
                <a:solidFill>
                  <a:schemeClr val="accent1"/>
                </a:solidFill>
              </a:rPr>
              <a:t>(up to 15 levels!)</a:t>
            </a:r>
            <a:endParaRPr lang="en-US" b="1" i="0" dirty="0">
              <a:solidFill>
                <a:schemeClr val="accent1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6309801" y="1277922"/>
            <a:ext cx="80021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i="0" dirty="0" smtClean="0">
                <a:solidFill>
                  <a:schemeClr val="tx2"/>
                </a:solidFill>
              </a:rPr>
              <a:t>OR</a:t>
            </a:r>
            <a:endParaRPr lang="en-US" sz="3200" b="1" dirty="0">
              <a:solidFill>
                <a:schemeClr val="tx2"/>
              </a:solidFill>
            </a:endParaRPr>
          </a:p>
        </p:txBody>
      </p:sp>
      <p:grpSp>
        <p:nvGrpSpPr>
          <p:cNvPr id="3" name="Group 18"/>
          <p:cNvGrpSpPr/>
          <p:nvPr/>
        </p:nvGrpSpPr>
        <p:grpSpPr>
          <a:xfrm>
            <a:off x="644457" y="2532334"/>
            <a:ext cx="2420412" cy="3109622"/>
            <a:chOff x="644457" y="2532334"/>
            <a:chExt cx="2420412" cy="3109622"/>
          </a:xfrm>
        </p:grpSpPr>
        <p:grpSp>
          <p:nvGrpSpPr>
            <p:cNvPr id="4" name="Group 135"/>
            <p:cNvGrpSpPr/>
            <p:nvPr/>
          </p:nvGrpSpPr>
          <p:grpSpPr>
            <a:xfrm>
              <a:off x="644457" y="3859205"/>
              <a:ext cx="2414016" cy="844390"/>
              <a:chOff x="8290728" y="3768000"/>
              <a:chExt cx="1469497" cy="844390"/>
            </a:xfrm>
          </p:grpSpPr>
          <p:sp>
            <p:nvSpPr>
              <p:cNvPr id="137" name="Rectangle 136"/>
              <p:cNvSpPr/>
              <p:nvPr/>
            </p:nvSpPr>
            <p:spPr>
              <a:xfrm>
                <a:off x="8290728" y="3769909"/>
                <a:ext cx="1469497" cy="842481"/>
              </a:xfrm>
              <a:prstGeom prst="rect">
                <a:avLst/>
              </a:prstGeom>
              <a:ln/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Rectangle 210"/>
              <p:cNvSpPr>
                <a:spLocks noChangeArrowheads="1"/>
              </p:cNvSpPr>
              <p:nvPr/>
            </p:nvSpPr>
            <p:spPr bwMode="auto">
              <a:xfrm>
                <a:off x="8290728" y="3768000"/>
                <a:ext cx="1469497" cy="268994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i="0" dirty="0" smtClean="0">
                    <a:solidFill>
                      <a:schemeClr val="bg1"/>
                    </a:solidFill>
                    <a:latin typeface="+mn-lt"/>
                  </a:rPr>
                  <a:t>Northern Region</a:t>
                </a:r>
                <a:endParaRPr lang="en-US" sz="1600" i="0" dirty="0">
                  <a:solidFill>
                    <a:schemeClr val="bg1"/>
                  </a:solidFill>
                  <a:latin typeface="+mn-lt"/>
                </a:endParaRPr>
              </a:p>
            </p:txBody>
          </p:sp>
        </p:grpSp>
        <p:grpSp>
          <p:nvGrpSpPr>
            <p:cNvPr id="5" name="Group 26"/>
            <p:cNvGrpSpPr/>
            <p:nvPr/>
          </p:nvGrpSpPr>
          <p:grpSpPr>
            <a:xfrm>
              <a:off x="644457" y="2532334"/>
              <a:ext cx="2420412" cy="3109622"/>
              <a:chOff x="5932737" y="2456134"/>
              <a:chExt cx="2420412" cy="3109622"/>
            </a:xfrm>
            <a:effectLst/>
          </p:grpSpPr>
          <p:grpSp>
            <p:nvGrpSpPr>
              <p:cNvPr id="6" name="Group 49"/>
              <p:cNvGrpSpPr/>
              <p:nvPr/>
            </p:nvGrpSpPr>
            <p:grpSpPr>
              <a:xfrm>
                <a:off x="5932737" y="2846553"/>
                <a:ext cx="2420412" cy="842481"/>
                <a:chOff x="950697" y="2054831"/>
                <a:chExt cx="1815782" cy="842481"/>
              </a:xfrm>
            </p:grpSpPr>
            <p:sp>
              <p:nvSpPr>
                <p:cNvPr id="108" name="Rectangle 107"/>
                <p:cNvSpPr/>
                <p:nvPr/>
              </p:nvSpPr>
              <p:spPr>
                <a:xfrm>
                  <a:off x="950697" y="2054831"/>
                  <a:ext cx="1810984" cy="842481"/>
                </a:xfrm>
                <a:prstGeom prst="rect">
                  <a:avLst/>
                </a:prstGeom>
                <a:ln/>
                <a:effectLst/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210"/>
                <p:cNvSpPr>
                  <a:spLocks noChangeArrowheads="1"/>
                </p:cNvSpPr>
                <p:nvPr/>
              </p:nvSpPr>
              <p:spPr bwMode="auto">
                <a:xfrm>
                  <a:off x="955495" y="2054831"/>
                  <a:ext cx="1810984" cy="265176"/>
                </a:xfrm>
                <a:prstGeom prst="rect">
                  <a:avLst/>
                </a:prstGeom>
                <a:ln>
                  <a:headEnd/>
                  <a:tailEnd/>
                </a:ln>
                <a:effectLst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600" i="0" dirty="0" smtClean="0">
                      <a:solidFill>
                        <a:schemeClr val="bg1"/>
                      </a:solidFill>
                      <a:latin typeface="+mn-lt"/>
                    </a:rPr>
                    <a:t>Western Region</a:t>
                  </a:r>
                  <a:endParaRPr lang="en-US" sz="1600" i="0" dirty="0">
                    <a:solidFill>
                      <a:schemeClr val="bg1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7" name="Group 25"/>
              <p:cNvGrpSpPr/>
              <p:nvPr/>
            </p:nvGrpSpPr>
            <p:grpSpPr>
              <a:xfrm>
                <a:off x="5932737" y="4723275"/>
                <a:ext cx="2420411" cy="842481"/>
                <a:chOff x="5932737" y="4723275"/>
                <a:chExt cx="2420411" cy="842481"/>
              </a:xfrm>
            </p:grpSpPr>
            <p:sp>
              <p:nvSpPr>
                <p:cNvPr id="104" name="Rectangle 103"/>
                <p:cNvSpPr/>
                <p:nvPr/>
              </p:nvSpPr>
              <p:spPr>
                <a:xfrm>
                  <a:off x="5932737" y="4723275"/>
                  <a:ext cx="2414016" cy="842481"/>
                </a:xfrm>
                <a:prstGeom prst="rect">
                  <a:avLst/>
                </a:prstGeom>
                <a:ln/>
                <a:effectLst/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5" name="Rectangle 210"/>
                <p:cNvSpPr>
                  <a:spLocks noChangeArrowheads="1"/>
                </p:cNvSpPr>
                <p:nvPr/>
              </p:nvSpPr>
              <p:spPr bwMode="auto">
                <a:xfrm>
                  <a:off x="5939132" y="4723275"/>
                  <a:ext cx="2414016" cy="249938"/>
                </a:xfrm>
                <a:prstGeom prst="rect">
                  <a:avLst/>
                </a:prstGeom>
                <a:ln>
                  <a:headEnd/>
                  <a:tailEnd/>
                </a:ln>
                <a:effectLst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600" i="0" dirty="0" smtClean="0">
                      <a:solidFill>
                        <a:schemeClr val="bg1"/>
                      </a:solidFill>
                      <a:latin typeface="+mn-lt"/>
                    </a:rPr>
                    <a:t>Southern Region</a:t>
                  </a:r>
                  <a:endParaRPr lang="en-US" sz="1600" i="0" dirty="0">
                    <a:solidFill>
                      <a:schemeClr val="bg1"/>
                    </a:solidFill>
                    <a:latin typeface="+mn-lt"/>
                  </a:endParaRPr>
                </a:p>
              </p:txBody>
            </p:sp>
          </p:grpSp>
          <p:sp>
            <p:nvSpPr>
              <p:cNvPr id="103" name="Rectangle 210"/>
              <p:cNvSpPr>
                <a:spLocks noChangeArrowheads="1"/>
              </p:cNvSpPr>
              <p:nvPr/>
            </p:nvSpPr>
            <p:spPr bwMode="auto">
              <a:xfrm>
                <a:off x="5932737" y="2456134"/>
                <a:ext cx="2414016" cy="307548"/>
              </a:xfrm>
              <a:prstGeom prst="round2SameRect">
                <a:avLst/>
              </a:prstGeom>
              <a:gradFill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solidFill>
                  <a:schemeClr val="accent2">
                    <a:shade val="95000"/>
                    <a:satMod val="105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b="1" i="0" dirty="0" smtClean="0">
                    <a:solidFill>
                      <a:schemeClr val="tx1"/>
                    </a:solidFill>
                    <a:latin typeface="+mn-lt"/>
                  </a:rPr>
                  <a:t>Order Table</a:t>
                </a:r>
                <a:endParaRPr lang="en-US" sz="1800" b="1" i="0" dirty="0">
                  <a:solidFill>
                    <a:schemeClr val="tx1"/>
                  </a:solidFill>
                  <a:latin typeface="+mn-lt"/>
                </a:endParaRPr>
              </a:p>
            </p:txBody>
          </p:sp>
        </p:grpSp>
      </p:grpSp>
      <p:grpSp>
        <p:nvGrpSpPr>
          <p:cNvPr id="8" name="Group 45"/>
          <p:cNvGrpSpPr/>
          <p:nvPr/>
        </p:nvGrpSpPr>
        <p:grpSpPr>
          <a:xfrm>
            <a:off x="6640833" y="2532334"/>
            <a:ext cx="4703027" cy="3109622"/>
            <a:chOff x="6640833" y="2532334"/>
            <a:chExt cx="4703027" cy="3109622"/>
          </a:xfrm>
        </p:grpSpPr>
        <p:sp>
          <p:nvSpPr>
            <p:cNvPr id="114" name="Rectangle 210"/>
            <p:cNvSpPr>
              <a:spLocks noChangeArrowheads="1"/>
            </p:cNvSpPr>
            <p:nvPr/>
          </p:nvSpPr>
          <p:spPr bwMode="auto">
            <a:xfrm>
              <a:off x="6640833" y="2532334"/>
              <a:ext cx="4703027" cy="307548"/>
            </a:xfrm>
            <a:prstGeom prst="round2SameRect">
              <a:avLst/>
            </a:prstGeom>
            <a:gradFill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>
              <a:solidFill>
                <a:schemeClr val="accent2">
                  <a:shade val="95000"/>
                  <a:satMod val="105000"/>
                </a:schemeClr>
              </a:solidFill>
              <a:headEnd/>
              <a:tailEnd/>
            </a:ln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b="1" i="0" dirty="0" smtClean="0">
                  <a:solidFill>
                    <a:schemeClr val="tx1"/>
                  </a:solidFill>
                  <a:latin typeface="+mn-lt"/>
                </a:rPr>
                <a:t>Order Table</a:t>
              </a:r>
              <a:endParaRPr lang="en-US" sz="1800" b="1" i="0" dirty="0">
                <a:solidFill>
                  <a:schemeClr val="tx1"/>
                </a:solidFill>
                <a:latin typeface="+mn-lt"/>
              </a:endParaRPr>
            </a:p>
          </p:txBody>
        </p:sp>
        <p:grpSp>
          <p:nvGrpSpPr>
            <p:cNvPr id="9" name="Group 44"/>
            <p:cNvGrpSpPr/>
            <p:nvPr/>
          </p:nvGrpSpPr>
          <p:grpSpPr>
            <a:xfrm>
              <a:off x="6640833" y="2922753"/>
              <a:ext cx="4696401" cy="842481"/>
              <a:chOff x="6640833" y="2922753"/>
              <a:chExt cx="4696401" cy="842481"/>
            </a:xfrm>
          </p:grpSpPr>
          <p:grpSp>
            <p:nvGrpSpPr>
              <p:cNvPr id="10" name="Group 20"/>
              <p:cNvGrpSpPr/>
              <p:nvPr/>
            </p:nvGrpSpPr>
            <p:grpSpPr>
              <a:xfrm>
                <a:off x="6640833" y="2922753"/>
                <a:ext cx="1469497" cy="842481"/>
                <a:chOff x="6640833" y="2922753"/>
                <a:chExt cx="1469497" cy="842481"/>
              </a:xfrm>
            </p:grpSpPr>
            <p:sp>
              <p:nvSpPr>
                <p:cNvPr id="119" name="Rectangle 118"/>
                <p:cNvSpPr/>
                <p:nvPr/>
              </p:nvSpPr>
              <p:spPr>
                <a:xfrm>
                  <a:off x="6640833" y="2922753"/>
                  <a:ext cx="1469497" cy="842481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chemeClr val="accent5"/>
                  </a:solidFill>
                </a:ln>
                <a:effectLst/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500" b="1" i="0" dirty="0" smtClean="0">
                      <a:solidFill>
                        <a:schemeClr val="accent6"/>
                      </a:solidFill>
                    </a:rPr>
                    <a:t>12/31/2011</a:t>
                  </a:r>
                  <a:endParaRPr lang="en-US" sz="1500" b="1" i="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20" name="Rectangle 210"/>
                <p:cNvSpPr>
                  <a:spLocks noChangeArrowheads="1"/>
                </p:cNvSpPr>
                <p:nvPr/>
              </p:nvSpPr>
              <p:spPr bwMode="auto">
                <a:xfrm>
                  <a:off x="6640833" y="2922753"/>
                  <a:ext cx="1469497" cy="265176"/>
                </a:xfrm>
                <a:prstGeom prst="rect">
                  <a:avLst/>
                </a:prstGeom>
                <a:ln>
                  <a:headEnd/>
                  <a:tailEnd/>
                </a:ln>
                <a:effectLst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500" i="0" dirty="0" smtClean="0">
                      <a:solidFill>
                        <a:schemeClr val="bg1"/>
                      </a:solidFill>
                      <a:latin typeface="+mn-lt"/>
                    </a:rPr>
                    <a:t>Western Region</a:t>
                  </a:r>
                  <a:endParaRPr lang="en-US" sz="1500" i="0" dirty="0">
                    <a:solidFill>
                      <a:schemeClr val="bg1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11" name="Group 23"/>
              <p:cNvGrpSpPr/>
              <p:nvPr/>
            </p:nvGrpSpPr>
            <p:grpSpPr>
              <a:xfrm>
                <a:off x="8254285" y="2922753"/>
                <a:ext cx="1469497" cy="842481"/>
                <a:chOff x="8254285" y="2922753"/>
                <a:chExt cx="1469497" cy="842481"/>
              </a:xfrm>
            </p:grpSpPr>
            <p:sp>
              <p:nvSpPr>
                <p:cNvPr id="121" name="Rectangle 120"/>
                <p:cNvSpPr/>
                <p:nvPr/>
              </p:nvSpPr>
              <p:spPr>
                <a:xfrm>
                  <a:off x="8254285" y="2922753"/>
                  <a:ext cx="1469497" cy="842481"/>
                </a:xfrm>
                <a:prstGeom prst="rect">
                  <a:avLst/>
                </a:prstGeom>
                <a:ln/>
                <a:effectLst/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500" b="1" i="0" dirty="0" smtClean="0">
                      <a:solidFill>
                        <a:schemeClr val="accent6"/>
                      </a:solidFill>
                    </a:rPr>
                    <a:t>12/31/2013</a:t>
                  </a:r>
                  <a:endParaRPr lang="en-US" sz="1500" b="1" i="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22" name="Rectangle 210"/>
                <p:cNvSpPr>
                  <a:spLocks noChangeArrowheads="1"/>
                </p:cNvSpPr>
                <p:nvPr/>
              </p:nvSpPr>
              <p:spPr bwMode="auto">
                <a:xfrm>
                  <a:off x="8254285" y="2922753"/>
                  <a:ext cx="1469497" cy="265176"/>
                </a:xfrm>
                <a:prstGeom prst="rect">
                  <a:avLst/>
                </a:prstGeom>
                <a:ln>
                  <a:headEnd/>
                  <a:tailEnd/>
                </a:ln>
                <a:effectLst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500" i="0" dirty="0" smtClean="0">
                      <a:solidFill>
                        <a:schemeClr val="bg1"/>
                      </a:solidFill>
                      <a:latin typeface="+mn-lt"/>
                    </a:rPr>
                    <a:t>Western Region</a:t>
                  </a:r>
                  <a:endParaRPr lang="en-US" sz="1500" i="0" dirty="0">
                    <a:solidFill>
                      <a:schemeClr val="bg1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12" name="Group 24"/>
              <p:cNvGrpSpPr/>
              <p:nvPr/>
            </p:nvGrpSpPr>
            <p:grpSpPr>
              <a:xfrm>
                <a:off x="9867737" y="2922753"/>
                <a:ext cx="1469497" cy="842481"/>
                <a:chOff x="9867737" y="2922753"/>
                <a:chExt cx="1469497" cy="842481"/>
              </a:xfrm>
            </p:grpSpPr>
            <p:sp>
              <p:nvSpPr>
                <p:cNvPr id="127" name="Rectangle 126"/>
                <p:cNvSpPr/>
                <p:nvPr/>
              </p:nvSpPr>
              <p:spPr>
                <a:xfrm>
                  <a:off x="9867737" y="2922753"/>
                  <a:ext cx="1469497" cy="842481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solidFill>
                    <a:schemeClr val="accent5">
                      <a:lumMod val="50000"/>
                    </a:schemeClr>
                  </a:solidFill>
                </a:ln>
                <a:effectLst/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500" b="1" i="0" dirty="0" smtClean="0">
                      <a:solidFill>
                        <a:schemeClr val="accent6"/>
                      </a:solidFill>
                    </a:rPr>
                    <a:t>12/31/2015</a:t>
                  </a:r>
                  <a:endParaRPr lang="en-US" sz="1500" b="1" i="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28" name="Rectangle 210"/>
                <p:cNvSpPr>
                  <a:spLocks noChangeArrowheads="1"/>
                </p:cNvSpPr>
                <p:nvPr/>
              </p:nvSpPr>
              <p:spPr bwMode="auto">
                <a:xfrm>
                  <a:off x="9867737" y="2922753"/>
                  <a:ext cx="1469497" cy="265176"/>
                </a:xfrm>
                <a:prstGeom prst="rect">
                  <a:avLst/>
                </a:prstGeom>
                <a:ln>
                  <a:headEnd/>
                  <a:tailEnd/>
                </a:ln>
                <a:effectLst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500" i="0" dirty="0" smtClean="0">
                      <a:solidFill>
                        <a:schemeClr val="bg1"/>
                      </a:solidFill>
                      <a:latin typeface="+mn-lt"/>
                    </a:rPr>
                    <a:t>Western Region</a:t>
                  </a:r>
                  <a:endParaRPr lang="en-US" sz="1500" i="0" dirty="0">
                    <a:solidFill>
                      <a:schemeClr val="bg1"/>
                    </a:solidFill>
                    <a:latin typeface="+mn-lt"/>
                  </a:endParaRPr>
                </a:p>
              </p:txBody>
            </p:sp>
          </p:grpSp>
        </p:grpSp>
        <p:grpSp>
          <p:nvGrpSpPr>
            <p:cNvPr id="13" name="Group 39"/>
            <p:cNvGrpSpPr/>
            <p:nvPr/>
          </p:nvGrpSpPr>
          <p:grpSpPr>
            <a:xfrm>
              <a:off x="6640833" y="4799475"/>
              <a:ext cx="4696401" cy="842481"/>
              <a:chOff x="6640833" y="4799475"/>
              <a:chExt cx="4696401" cy="842481"/>
            </a:xfrm>
          </p:grpSpPr>
          <p:grpSp>
            <p:nvGrpSpPr>
              <p:cNvPr id="14" name="Group 30"/>
              <p:cNvGrpSpPr/>
              <p:nvPr/>
            </p:nvGrpSpPr>
            <p:grpSpPr>
              <a:xfrm>
                <a:off x="6640833" y="4799475"/>
                <a:ext cx="1469497" cy="842481"/>
                <a:chOff x="6640833" y="4799475"/>
                <a:chExt cx="1469497" cy="842481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6640833" y="4799475"/>
                  <a:ext cx="1469497" cy="84248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solidFill>
                    <a:schemeClr val="accent2"/>
                  </a:solidFill>
                </a:ln>
                <a:effectLst/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500" b="1" i="0" dirty="0" smtClean="0">
                      <a:solidFill>
                        <a:schemeClr val="bg1"/>
                      </a:solidFill>
                    </a:rPr>
                    <a:t>12/31/2011</a:t>
                  </a:r>
                  <a:endParaRPr lang="en-US" sz="1500" b="1" i="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16" name="Rectangle 210"/>
                <p:cNvSpPr>
                  <a:spLocks noChangeArrowheads="1"/>
                </p:cNvSpPr>
                <p:nvPr/>
              </p:nvSpPr>
              <p:spPr bwMode="auto">
                <a:xfrm>
                  <a:off x="6640833" y="4799475"/>
                  <a:ext cx="1469497" cy="249938"/>
                </a:xfrm>
                <a:prstGeom prst="rect">
                  <a:avLst/>
                </a:prstGeom>
                <a:ln>
                  <a:headEnd/>
                  <a:tailEnd/>
                </a:ln>
                <a:effectLst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500" i="0" dirty="0" smtClean="0">
                      <a:solidFill>
                        <a:schemeClr val="bg1"/>
                      </a:solidFill>
                      <a:latin typeface="+mn-lt"/>
                    </a:rPr>
                    <a:t>Southern Region</a:t>
                  </a:r>
                  <a:endParaRPr lang="en-US" sz="1500" i="0" dirty="0">
                    <a:solidFill>
                      <a:schemeClr val="bg1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15" name="Group 29"/>
              <p:cNvGrpSpPr/>
              <p:nvPr/>
            </p:nvGrpSpPr>
            <p:grpSpPr>
              <a:xfrm>
                <a:off x="8254285" y="4799475"/>
                <a:ext cx="1469497" cy="842481"/>
                <a:chOff x="8254285" y="4799475"/>
                <a:chExt cx="1469497" cy="842481"/>
              </a:xfrm>
            </p:grpSpPr>
            <p:sp>
              <p:nvSpPr>
                <p:cNvPr id="125" name="Rectangle 124"/>
                <p:cNvSpPr/>
                <p:nvPr/>
              </p:nvSpPr>
              <p:spPr>
                <a:xfrm>
                  <a:off x="8254285" y="4799475"/>
                  <a:ext cx="1469497" cy="842481"/>
                </a:xfrm>
                <a:prstGeom prst="rect">
                  <a:avLst/>
                </a:prstGeom>
                <a:ln/>
                <a:effectLst/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500" b="1" i="0" dirty="0" smtClean="0"/>
                    <a:t>12/31/2013</a:t>
                  </a:r>
                  <a:endParaRPr lang="en-US" sz="1500" b="1" i="0" dirty="0"/>
                </a:p>
              </p:txBody>
            </p:sp>
            <p:sp>
              <p:nvSpPr>
                <p:cNvPr id="126" name="Rectangle 210"/>
                <p:cNvSpPr>
                  <a:spLocks noChangeArrowheads="1"/>
                </p:cNvSpPr>
                <p:nvPr/>
              </p:nvSpPr>
              <p:spPr bwMode="auto">
                <a:xfrm>
                  <a:off x="8254285" y="4799475"/>
                  <a:ext cx="1469497" cy="249938"/>
                </a:xfrm>
                <a:prstGeom prst="rect">
                  <a:avLst/>
                </a:prstGeom>
                <a:ln>
                  <a:headEnd/>
                  <a:tailEnd/>
                </a:ln>
                <a:effectLst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500" i="0" dirty="0" smtClean="0">
                      <a:solidFill>
                        <a:schemeClr val="bg1"/>
                      </a:solidFill>
                      <a:latin typeface="+mn-lt"/>
                    </a:rPr>
                    <a:t>Southern Region</a:t>
                  </a:r>
                  <a:endParaRPr lang="en-US" sz="1500" i="0" dirty="0">
                    <a:solidFill>
                      <a:schemeClr val="bg1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16" name="Group 28"/>
              <p:cNvGrpSpPr/>
              <p:nvPr/>
            </p:nvGrpSpPr>
            <p:grpSpPr>
              <a:xfrm>
                <a:off x="9867737" y="4799475"/>
                <a:ext cx="1469497" cy="842481"/>
                <a:chOff x="9867737" y="4799475"/>
                <a:chExt cx="1469497" cy="842481"/>
              </a:xfrm>
            </p:grpSpPr>
            <p:sp>
              <p:nvSpPr>
                <p:cNvPr id="131" name="Rectangle 130"/>
                <p:cNvSpPr/>
                <p:nvPr/>
              </p:nvSpPr>
              <p:spPr>
                <a:xfrm>
                  <a:off x="9867737" y="4799475"/>
                  <a:ext cx="1469497" cy="84248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  <a:effectLst/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500" b="1" i="0" dirty="0" smtClean="0"/>
                    <a:t>12/31/2015</a:t>
                  </a:r>
                  <a:endParaRPr lang="en-US" sz="1500" b="1" i="0" dirty="0"/>
                </a:p>
              </p:txBody>
            </p:sp>
            <p:sp>
              <p:nvSpPr>
                <p:cNvPr id="132" name="Rectangle 210"/>
                <p:cNvSpPr>
                  <a:spLocks noChangeArrowheads="1"/>
                </p:cNvSpPr>
                <p:nvPr/>
              </p:nvSpPr>
              <p:spPr bwMode="auto">
                <a:xfrm>
                  <a:off x="9867737" y="4799475"/>
                  <a:ext cx="1469497" cy="249938"/>
                </a:xfrm>
                <a:prstGeom prst="rect">
                  <a:avLst/>
                </a:prstGeom>
                <a:ln>
                  <a:headEnd/>
                  <a:tailEnd/>
                </a:ln>
                <a:effectLst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500" i="0" dirty="0" smtClean="0">
                      <a:solidFill>
                        <a:schemeClr val="bg1"/>
                      </a:solidFill>
                      <a:latin typeface="+mn-lt"/>
                    </a:rPr>
                    <a:t>Southern Region</a:t>
                  </a:r>
                  <a:endParaRPr lang="en-US" sz="1500" i="0" dirty="0">
                    <a:solidFill>
                      <a:schemeClr val="bg1"/>
                    </a:solidFill>
                    <a:latin typeface="+mn-lt"/>
                  </a:endParaRPr>
                </a:p>
              </p:txBody>
            </p:sp>
          </p:grpSp>
        </p:grpSp>
        <p:grpSp>
          <p:nvGrpSpPr>
            <p:cNvPr id="17" name="Group 43"/>
            <p:cNvGrpSpPr/>
            <p:nvPr/>
          </p:nvGrpSpPr>
          <p:grpSpPr>
            <a:xfrm>
              <a:off x="6644146" y="3859625"/>
              <a:ext cx="4693088" cy="849107"/>
              <a:chOff x="6644146" y="3859625"/>
              <a:chExt cx="4693088" cy="849107"/>
            </a:xfrm>
          </p:grpSpPr>
          <p:grpSp>
            <p:nvGrpSpPr>
              <p:cNvPr id="18" name="Group 26"/>
              <p:cNvGrpSpPr/>
              <p:nvPr/>
            </p:nvGrpSpPr>
            <p:grpSpPr>
              <a:xfrm>
                <a:off x="8254285" y="3866251"/>
                <a:ext cx="1469497" cy="842481"/>
                <a:chOff x="8254285" y="3866251"/>
                <a:chExt cx="1469497" cy="842481"/>
              </a:xfrm>
            </p:grpSpPr>
            <p:sp>
              <p:nvSpPr>
                <p:cNvPr id="123" name="Rectangle 122"/>
                <p:cNvSpPr/>
                <p:nvPr/>
              </p:nvSpPr>
              <p:spPr>
                <a:xfrm>
                  <a:off x="8254285" y="3866251"/>
                  <a:ext cx="1469497" cy="842481"/>
                </a:xfrm>
                <a:prstGeom prst="rect">
                  <a:avLst/>
                </a:prstGeom>
                <a:ln/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500" b="1" i="0" dirty="0" smtClean="0"/>
                    <a:t>12/31/2013</a:t>
                  </a:r>
                  <a:endParaRPr lang="en-US" sz="1500" b="1" i="0" dirty="0"/>
                </a:p>
              </p:txBody>
            </p:sp>
            <p:sp>
              <p:nvSpPr>
                <p:cNvPr id="124" name="Rectangle 210"/>
                <p:cNvSpPr>
                  <a:spLocks noChangeArrowheads="1"/>
                </p:cNvSpPr>
                <p:nvPr/>
              </p:nvSpPr>
              <p:spPr bwMode="auto">
                <a:xfrm>
                  <a:off x="8254285" y="3866251"/>
                  <a:ext cx="1469497" cy="268994"/>
                </a:xfrm>
                <a:prstGeom prst="rect">
                  <a:avLst/>
                </a:prstGeom>
                <a:ln>
                  <a:headEnd/>
                  <a:tailEnd/>
                </a:ln>
                <a:effectLst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500" i="0" dirty="0" smtClean="0">
                      <a:solidFill>
                        <a:schemeClr val="bg1"/>
                      </a:solidFill>
                      <a:latin typeface="+mn-lt"/>
                    </a:rPr>
                    <a:t>Northern Region</a:t>
                  </a:r>
                  <a:endParaRPr lang="en-US" sz="1500" i="0" dirty="0">
                    <a:solidFill>
                      <a:schemeClr val="bg1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19" name="Group 27"/>
              <p:cNvGrpSpPr/>
              <p:nvPr/>
            </p:nvGrpSpPr>
            <p:grpSpPr>
              <a:xfrm>
                <a:off x="9867737" y="3866251"/>
                <a:ext cx="1469497" cy="842481"/>
                <a:chOff x="9867737" y="3866251"/>
                <a:chExt cx="1469497" cy="842481"/>
              </a:xfrm>
            </p:grpSpPr>
            <p:sp>
              <p:nvSpPr>
                <p:cNvPr id="129" name="Rectangle 128"/>
                <p:cNvSpPr/>
                <p:nvPr/>
              </p:nvSpPr>
              <p:spPr>
                <a:xfrm>
                  <a:off x="9867737" y="3866251"/>
                  <a:ext cx="1469497" cy="842481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accent1">
                      <a:lumMod val="50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500" b="1" i="0" dirty="0" smtClean="0"/>
                    <a:t>12/31/2015</a:t>
                  </a:r>
                  <a:endParaRPr lang="en-US" sz="1500" b="1" i="0" dirty="0"/>
                </a:p>
              </p:txBody>
            </p:sp>
            <p:sp>
              <p:nvSpPr>
                <p:cNvPr id="130" name="Rectangle 210"/>
                <p:cNvSpPr>
                  <a:spLocks noChangeArrowheads="1"/>
                </p:cNvSpPr>
                <p:nvPr/>
              </p:nvSpPr>
              <p:spPr bwMode="auto">
                <a:xfrm>
                  <a:off x="9867737" y="3866251"/>
                  <a:ext cx="1469497" cy="268994"/>
                </a:xfrm>
                <a:prstGeom prst="rect">
                  <a:avLst/>
                </a:prstGeom>
                <a:ln>
                  <a:headEnd/>
                  <a:tailEnd/>
                </a:ln>
                <a:effectLst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500" i="0" dirty="0" smtClean="0">
                      <a:solidFill>
                        <a:schemeClr val="bg1"/>
                      </a:solidFill>
                      <a:latin typeface="+mn-lt"/>
                    </a:rPr>
                    <a:t>Northern Region</a:t>
                  </a:r>
                  <a:endParaRPr lang="en-US" sz="1500" i="0" dirty="0">
                    <a:solidFill>
                      <a:schemeClr val="bg1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20" name="Group 25"/>
              <p:cNvGrpSpPr/>
              <p:nvPr/>
            </p:nvGrpSpPr>
            <p:grpSpPr>
              <a:xfrm>
                <a:off x="6644146" y="3859625"/>
                <a:ext cx="1469497" cy="842481"/>
                <a:chOff x="6644146" y="3859625"/>
                <a:chExt cx="1469497" cy="842481"/>
              </a:xfrm>
            </p:grpSpPr>
            <p:sp>
              <p:nvSpPr>
                <p:cNvPr id="134" name="Rectangle 133"/>
                <p:cNvSpPr/>
                <p:nvPr/>
              </p:nvSpPr>
              <p:spPr>
                <a:xfrm>
                  <a:off x="6644146" y="3859625"/>
                  <a:ext cx="1469497" cy="842481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chemeClr val="accent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500" b="1" i="0" dirty="0" smtClean="0">
                      <a:solidFill>
                        <a:schemeClr val="bg1"/>
                      </a:solidFill>
                    </a:rPr>
                    <a:t>12/31/2011</a:t>
                  </a:r>
                  <a:endParaRPr lang="en-US" sz="1500" b="1" i="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35" name="Rectangle 210"/>
                <p:cNvSpPr>
                  <a:spLocks noChangeArrowheads="1"/>
                </p:cNvSpPr>
                <p:nvPr/>
              </p:nvSpPr>
              <p:spPr bwMode="auto">
                <a:xfrm>
                  <a:off x="6644146" y="3859625"/>
                  <a:ext cx="1469497" cy="268994"/>
                </a:xfrm>
                <a:prstGeom prst="rect">
                  <a:avLst/>
                </a:prstGeom>
                <a:ln>
                  <a:headEnd/>
                  <a:tailEnd/>
                </a:ln>
                <a:effectLst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500" i="0" dirty="0" smtClean="0">
                      <a:solidFill>
                        <a:schemeClr val="bg1"/>
                      </a:solidFill>
                      <a:latin typeface="+mn-lt"/>
                    </a:rPr>
                    <a:t>Northern Region</a:t>
                  </a:r>
                  <a:endParaRPr lang="en-US" sz="1500" i="0" dirty="0">
                    <a:solidFill>
                      <a:schemeClr val="bg1"/>
                    </a:solidFill>
                    <a:latin typeface="+mn-lt"/>
                  </a:endParaRPr>
                </a:p>
              </p:txBody>
            </p:sp>
          </p:grpSp>
        </p:grpSp>
      </p:grpSp>
      <p:sp>
        <p:nvSpPr>
          <p:cNvPr id="139" name="Rounded Rectangle 22"/>
          <p:cNvSpPr/>
          <p:nvPr/>
        </p:nvSpPr>
        <p:spPr bwMode="auto">
          <a:xfrm>
            <a:off x="860311" y="1219200"/>
            <a:ext cx="1988703" cy="745958"/>
          </a:xfrm>
          <a:prstGeom prst="rect">
            <a:avLst/>
          </a:prstGeom>
          <a:noFill/>
          <a:ln w="38100" algn="ctr">
            <a:noFill/>
            <a:round/>
            <a:headEnd/>
            <a:tailEnd/>
          </a:ln>
          <a:effectLst/>
        </p:spPr>
        <p:txBody>
          <a:bodyPr wrap="square" rtlCol="0" anchor="ctr">
            <a:noAutofit/>
          </a:bodyPr>
          <a:lstStyle/>
          <a:p>
            <a:r>
              <a:rPr lang="en-US" b="1" i="0" dirty="0">
                <a:solidFill>
                  <a:schemeClr val="accent1"/>
                </a:solidFill>
              </a:rPr>
              <a:t>List Partitioning</a:t>
            </a:r>
          </a:p>
        </p:txBody>
      </p:sp>
      <p:sp>
        <p:nvSpPr>
          <p:cNvPr id="140" name="Rounded Rectangle 21"/>
          <p:cNvSpPr/>
          <p:nvPr/>
        </p:nvSpPr>
        <p:spPr bwMode="auto">
          <a:xfrm>
            <a:off x="3810015" y="1219200"/>
            <a:ext cx="1988703" cy="745958"/>
          </a:xfrm>
          <a:prstGeom prst="rect">
            <a:avLst/>
          </a:prstGeom>
          <a:noFill/>
          <a:ln w="38100" algn="ctr">
            <a:noFill/>
            <a:round/>
            <a:headEnd/>
            <a:tailEnd/>
          </a:ln>
          <a:effectLst/>
        </p:spPr>
        <p:txBody>
          <a:bodyPr wrap="square" rtlCol="0" anchor="ctr">
            <a:noAutofit/>
          </a:bodyPr>
          <a:lstStyle/>
          <a:p>
            <a:r>
              <a:rPr lang="en-US" b="1" i="0" dirty="0">
                <a:solidFill>
                  <a:schemeClr val="accent1"/>
                </a:solidFill>
              </a:rPr>
              <a:t>Range Partitioning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2929405" y="1277922"/>
            <a:ext cx="80021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i="0" dirty="0" smtClean="0">
                <a:solidFill>
                  <a:schemeClr val="tx2"/>
                </a:solidFill>
              </a:rPr>
              <a:t>OR</a:t>
            </a:r>
            <a:endParaRPr lang="en-US" sz="3200" b="1" dirty="0">
              <a:solidFill>
                <a:schemeClr val="tx2"/>
              </a:solidFill>
            </a:endParaRPr>
          </a:p>
        </p:txBody>
      </p:sp>
      <p:grpSp>
        <p:nvGrpSpPr>
          <p:cNvPr id="62" name="Group 61"/>
          <p:cNvGrpSpPr/>
          <p:nvPr/>
        </p:nvGrpSpPr>
        <p:grpSpPr>
          <a:xfrm>
            <a:off x="3595475" y="2532334"/>
            <a:ext cx="2420503" cy="3109622"/>
            <a:chOff x="3595475" y="2532334"/>
            <a:chExt cx="2420503" cy="3109622"/>
          </a:xfrm>
        </p:grpSpPr>
        <p:sp>
          <p:nvSpPr>
            <p:cNvPr id="63" name="Rectangle 62"/>
            <p:cNvSpPr/>
            <p:nvPr/>
          </p:nvSpPr>
          <p:spPr>
            <a:xfrm>
              <a:off x="3597358" y="2922753"/>
              <a:ext cx="2414016" cy="842481"/>
            </a:xfrm>
            <a:prstGeom prst="rect">
              <a:avLst/>
            </a:prstGeom>
            <a:ln/>
            <a:effectLst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sz="1800" b="1" i="0" dirty="0">
                <a:solidFill>
                  <a:schemeClr val="accent6"/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3597358" y="3866251"/>
              <a:ext cx="2414016" cy="842481"/>
            </a:xfrm>
            <a:prstGeom prst="rect">
              <a:avLst/>
            </a:prstGeom>
            <a:ln/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sz="1800" b="1" i="0" dirty="0">
                <a:solidFill>
                  <a:schemeClr val="bg2"/>
                </a:solidFill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3597358" y="4799475"/>
              <a:ext cx="2414016" cy="842481"/>
            </a:xfrm>
            <a:prstGeom prst="rect">
              <a:avLst/>
            </a:prstGeom>
            <a:ln/>
            <a:effec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sz="1800" b="1" i="0" dirty="0">
                <a:solidFill>
                  <a:schemeClr val="bg2"/>
                </a:solidFill>
              </a:endParaRPr>
            </a:p>
          </p:txBody>
        </p:sp>
        <p:sp>
          <p:nvSpPr>
            <p:cNvPr id="71" name="Rectangle 210"/>
            <p:cNvSpPr>
              <a:spLocks noChangeArrowheads="1"/>
            </p:cNvSpPr>
            <p:nvPr/>
          </p:nvSpPr>
          <p:spPr bwMode="auto">
            <a:xfrm>
              <a:off x="3597358" y="2532334"/>
              <a:ext cx="2414016" cy="307548"/>
            </a:xfrm>
            <a:prstGeom prst="round2SameRect">
              <a:avLst/>
            </a:prstGeom>
            <a:gradFill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>
              <a:solidFill>
                <a:schemeClr val="accent2">
                  <a:shade val="95000"/>
                  <a:satMod val="105000"/>
                </a:schemeClr>
              </a:solidFill>
              <a:headEnd/>
              <a:tailEnd/>
            </a:ln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b="1" i="0" dirty="0" smtClean="0">
                  <a:solidFill>
                    <a:schemeClr val="tx1"/>
                  </a:solidFill>
                  <a:latin typeface="+mn-lt"/>
                </a:rPr>
                <a:t>Order Table</a:t>
              </a:r>
              <a:endParaRPr lang="en-US" sz="1800" b="1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2" name="Rectangle 210"/>
            <p:cNvSpPr>
              <a:spLocks noChangeArrowheads="1"/>
            </p:cNvSpPr>
            <p:nvPr/>
          </p:nvSpPr>
          <p:spPr bwMode="auto">
            <a:xfrm>
              <a:off x="3595475" y="2936608"/>
              <a:ext cx="2414016" cy="265176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i="0" dirty="0" smtClean="0">
                  <a:solidFill>
                    <a:schemeClr val="bg1"/>
                  </a:solidFill>
                </a:rPr>
                <a:t> </a:t>
              </a:r>
              <a:r>
                <a:rPr lang="en-US" sz="1800" b="1" i="0" dirty="0" smtClean="0">
                  <a:solidFill>
                    <a:schemeClr val="bg1"/>
                  </a:solidFill>
                </a:rPr>
                <a:t>12/31/2011</a:t>
              </a:r>
              <a:endParaRPr lang="en-US" sz="1800" b="1" i="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73" name="Rectangle 210"/>
            <p:cNvSpPr>
              <a:spLocks noChangeArrowheads="1"/>
            </p:cNvSpPr>
            <p:nvPr/>
          </p:nvSpPr>
          <p:spPr bwMode="auto">
            <a:xfrm>
              <a:off x="3595476" y="3859199"/>
              <a:ext cx="2414016" cy="268994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0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800" b="1" i="0" dirty="0" smtClean="0">
                  <a:solidFill>
                    <a:schemeClr val="bg1"/>
                  </a:solidFill>
                  <a:latin typeface="+mn-lt"/>
                </a:rPr>
                <a:t>12/31/2013</a:t>
              </a:r>
              <a:endParaRPr lang="en-US" sz="1800" b="1" i="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74" name="Rectangle 210"/>
            <p:cNvSpPr>
              <a:spLocks noChangeArrowheads="1"/>
            </p:cNvSpPr>
            <p:nvPr/>
          </p:nvSpPr>
          <p:spPr bwMode="auto">
            <a:xfrm>
              <a:off x="3601962" y="4799470"/>
              <a:ext cx="2414016" cy="249938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b="1" i="0" dirty="0" smtClean="0">
                  <a:solidFill>
                    <a:schemeClr val="bg1"/>
                  </a:solidFill>
                  <a:latin typeface="+mn-lt"/>
                </a:rPr>
                <a:t> 12/31/2015</a:t>
              </a:r>
              <a:endParaRPr lang="en-US" sz="1800" b="1" i="0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Are You Partitioning?</a:t>
            </a:r>
            <a:endParaRPr lang="en-US" dirty="0"/>
          </a:p>
        </p:txBody>
      </p:sp>
      <p:sp>
        <p:nvSpPr>
          <p:cNvPr id="17" name="Text Placeholder 1"/>
          <p:cNvSpPr txBox="1">
            <a:spLocks/>
          </p:cNvSpPr>
          <p:nvPr/>
        </p:nvSpPr>
        <p:spPr>
          <a:xfrm>
            <a:off x="609441" y="1200150"/>
            <a:ext cx="3382996" cy="6397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SzTx/>
              <a:buNone/>
            </a:pPr>
            <a:r>
              <a:rPr lang="en-US" sz="2400" b="1" i="0" dirty="0" smtClean="0">
                <a:solidFill>
                  <a:schemeClr val="bg2"/>
                </a:solidFill>
              </a:rPr>
              <a:t>Maintenance</a:t>
            </a:r>
            <a:endParaRPr lang="en-US" sz="2400" b="1" i="0" dirty="0">
              <a:solidFill>
                <a:schemeClr val="bg2"/>
              </a:solidFill>
            </a:endParaRPr>
          </a:p>
        </p:txBody>
      </p:sp>
      <p:sp>
        <p:nvSpPr>
          <p:cNvPr id="18" name="Content Placeholder 3"/>
          <p:cNvSpPr txBox="1">
            <a:spLocks/>
          </p:cNvSpPr>
          <p:nvPr/>
        </p:nvSpPr>
        <p:spPr>
          <a:xfrm>
            <a:off x="609441" y="1991189"/>
            <a:ext cx="3382996" cy="3434921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/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r>
              <a:rPr lang="en-US" i="0" dirty="0" smtClean="0"/>
              <a:t>Data re-org / rebuild</a:t>
            </a:r>
          </a:p>
          <a:p>
            <a:pPr>
              <a:buSzTx/>
            </a:pPr>
            <a:r>
              <a:rPr lang="en-US" i="0" dirty="0" smtClean="0"/>
              <a:t>Data purging</a:t>
            </a:r>
          </a:p>
          <a:p>
            <a:pPr>
              <a:buSzTx/>
            </a:pPr>
            <a:r>
              <a:rPr lang="en-US" i="0" dirty="0" smtClean="0"/>
              <a:t>Data archival</a:t>
            </a:r>
          </a:p>
          <a:p>
            <a:pPr lvl="1">
              <a:buSzTx/>
            </a:pPr>
            <a:endParaRPr lang="en-US" i="0" dirty="0" smtClean="0"/>
          </a:p>
          <a:p>
            <a:pPr>
              <a:buSzTx/>
            </a:pPr>
            <a:endParaRPr lang="en-US" i="0" dirty="0"/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4402244" y="1200150"/>
            <a:ext cx="3384325" cy="63976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SzTx/>
              <a:buNone/>
            </a:pPr>
            <a:r>
              <a:rPr lang="en-US" sz="2400" b="1" i="0" dirty="0" smtClean="0">
                <a:solidFill>
                  <a:schemeClr val="bg2"/>
                </a:solidFill>
              </a:rPr>
              <a:t>Availability</a:t>
            </a:r>
            <a:endParaRPr lang="en-US" sz="2400" b="1" i="0" dirty="0">
              <a:solidFill>
                <a:schemeClr val="bg2"/>
              </a:solidFill>
            </a:endParaRPr>
          </a:p>
        </p:txBody>
      </p:sp>
      <p:sp>
        <p:nvSpPr>
          <p:cNvPr id="20" name="Content Placeholder 5"/>
          <p:cNvSpPr txBox="1">
            <a:spLocks/>
          </p:cNvSpPr>
          <p:nvPr/>
        </p:nvSpPr>
        <p:spPr>
          <a:xfrm>
            <a:off x="4402244" y="1991189"/>
            <a:ext cx="3384325" cy="3434921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/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chemeClr val="accent2"/>
              </a:buClr>
              <a:buSzTx/>
            </a:pPr>
            <a:r>
              <a:rPr lang="en-US" i="0" dirty="0" smtClean="0"/>
              <a:t>Data repair</a:t>
            </a:r>
          </a:p>
          <a:p>
            <a:pPr>
              <a:buClr>
                <a:schemeClr val="accent2"/>
              </a:buClr>
              <a:buSzTx/>
            </a:pPr>
            <a:r>
              <a:rPr lang="en-US" i="0" dirty="0" smtClean="0"/>
              <a:t>Data isolation</a:t>
            </a:r>
          </a:p>
          <a:p>
            <a:pPr>
              <a:buClr>
                <a:schemeClr val="accent2"/>
              </a:buClr>
              <a:buSzTx/>
            </a:pPr>
            <a:r>
              <a:rPr lang="en-US" i="0" dirty="0" smtClean="0"/>
              <a:t>Historic data access</a:t>
            </a:r>
          </a:p>
          <a:p>
            <a:pPr marL="0" indent="0">
              <a:buSzTx/>
              <a:buNone/>
            </a:pPr>
            <a:endParaRPr lang="en-US" i="0" dirty="0"/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8196375" y="1200150"/>
            <a:ext cx="3384325" cy="63976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SzTx/>
              <a:buNone/>
            </a:pPr>
            <a:r>
              <a:rPr lang="en-US" sz="2400" b="1" i="0" dirty="0">
                <a:solidFill>
                  <a:schemeClr val="bg2"/>
                </a:solidFill>
              </a:rPr>
              <a:t>Performance</a:t>
            </a:r>
          </a:p>
        </p:txBody>
      </p:sp>
      <p:sp>
        <p:nvSpPr>
          <p:cNvPr id="22" name="Content Placeholder 5"/>
          <p:cNvSpPr txBox="1">
            <a:spLocks/>
          </p:cNvSpPr>
          <p:nvPr/>
        </p:nvSpPr>
        <p:spPr>
          <a:xfrm>
            <a:off x="8196375" y="1991189"/>
            <a:ext cx="3384325" cy="3434921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/>
          <a:lstStyle>
            <a:lvl1pPr marL="342900" indent="-3429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en-US" sz="20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Char char="•"/>
              <a:defRPr lang="en-US" sz="18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lang="en-US" sz="16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fontAlgn="base" latinLnBrk="0" hangingPunct="1"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Courier New" pitchFamily="49" charset="0"/>
              <a:buChar char="o"/>
              <a:defRPr lang="en-US" sz="1400" kern="1200" dirty="0" smtClean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chemeClr val="tx2"/>
              </a:buClr>
              <a:buSzTx/>
            </a:pPr>
            <a:r>
              <a:rPr lang="en-US" i="0" dirty="0" smtClean="0"/>
              <a:t>“Hot” table</a:t>
            </a:r>
          </a:p>
          <a:p>
            <a:pPr>
              <a:buClr>
                <a:schemeClr val="tx2"/>
              </a:buClr>
              <a:buSzTx/>
            </a:pPr>
            <a:r>
              <a:rPr lang="en-US" i="0" dirty="0" smtClean="0"/>
              <a:t>“Hot” index access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Partition: Data Organization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Look for a “well known” grouping by “static data value”</a:t>
            </a:r>
          </a:p>
          <a:p>
            <a:pPr lvl="1"/>
            <a:r>
              <a:rPr lang="en-US" dirty="0"/>
              <a:t>Known at creation </a:t>
            </a:r>
            <a:r>
              <a:rPr lang="en-US" dirty="0" smtClean="0"/>
              <a:t>time, changes infrequently</a:t>
            </a:r>
          </a:p>
          <a:p>
            <a:pPr lvl="1"/>
            <a:endParaRPr lang="en-US" dirty="0"/>
          </a:p>
          <a:p>
            <a:pPr>
              <a:buNone/>
            </a:pPr>
            <a:r>
              <a:rPr lang="en-US" b="1" dirty="0" smtClean="0"/>
              <a:t>List Partitioning</a:t>
            </a:r>
          </a:p>
          <a:p>
            <a:r>
              <a:rPr lang="en-US" dirty="0" smtClean="0"/>
              <a:t>Data organized geographically or grouped by specific entities</a:t>
            </a:r>
          </a:p>
          <a:p>
            <a:pPr lvl="1"/>
            <a:r>
              <a:rPr lang="en-US" dirty="0" smtClean="0"/>
              <a:t>Exact match</a:t>
            </a:r>
          </a:p>
          <a:p>
            <a:pPr lvl="1"/>
            <a:r>
              <a:rPr lang="en-US" dirty="0" smtClean="0"/>
              <a:t>Country, region, company, division</a:t>
            </a:r>
          </a:p>
          <a:p>
            <a:pPr lvl="1"/>
            <a:r>
              <a:rPr lang="en-US" dirty="0"/>
              <a:t>Why or why not Sales-Rep</a:t>
            </a:r>
            <a:r>
              <a:rPr lang="en-US" dirty="0" smtClean="0"/>
              <a:t>?</a:t>
            </a:r>
          </a:p>
          <a:p>
            <a:r>
              <a:rPr lang="en-US" dirty="0"/>
              <a:t>Consider number of unique data values</a:t>
            </a:r>
          </a:p>
          <a:p>
            <a:pPr lvl="1"/>
            <a:r>
              <a:rPr lang="en-US" dirty="0"/>
              <a:t>32,765 max defined partitions per </a:t>
            </a:r>
            <a:r>
              <a:rPr lang="en-US" dirty="0" smtClean="0"/>
              <a:t>table</a:t>
            </a:r>
          </a:p>
          <a:p>
            <a:r>
              <a:rPr lang="en-US" dirty="0" smtClean="0"/>
              <a:t>For best performance:  Spread the data out</a:t>
            </a:r>
          </a:p>
          <a:p>
            <a:pPr lvl="1"/>
            <a:endParaRPr lang="en-US" dirty="0"/>
          </a:p>
          <a:p>
            <a:pPr lvl="2"/>
            <a:endParaRPr lang="en-US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8264457" y="2921000"/>
            <a:ext cx="1971743" cy="2606656"/>
            <a:chOff x="644457" y="1752600"/>
            <a:chExt cx="2420412" cy="3889356"/>
          </a:xfrm>
        </p:grpSpPr>
        <p:grpSp>
          <p:nvGrpSpPr>
            <p:cNvPr id="6" name="Group 18"/>
            <p:cNvGrpSpPr/>
            <p:nvPr/>
          </p:nvGrpSpPr>
          <p:grpSpPr>
            <a:xfrm>
              <a:off x="644457" y="2532334"/>
              <a:ext cx="2420412" cy="3109622"/>
              <a:chOff x="644457" y="2532334"/>
              <a:chExt cx="2420412" cy="3109622"/>
            </a:xfrm>
          </p:grpSpPr>
          <p:grpSp>
            <p:nvGrpSpPr>
              <p:cNvPr id="8" name="Group 135"/>
              <p:cNvGrpSpPr/>
              <p:nvPr/>
            </p:nvGrpSpPr>
            <p:grpSpPr>
              <a:xfrm>
                <a:off x="644457" y="3859205"/>
                <a:ext cx="2414016" cy="844390"/>
                <a:chOff x="8290728" y="3768000"/>
                <a:chExt cx="1469497" cy="844390"/>
              </a:xfrm>
            </p:grpSpPr>
            <p:sp>
              <p:nvSpPr>
                <p:cNvPr id="17" name="Rectangle 16"/>
                <p:cNvSpPr/>
                <p:nvPr/>
              </p:nvSpPr>
              <p:spPr>
                <a:xfrm>
                  <a:off x="8290728" y="3769909"/>
                  <a:ext cx="1469497" cy="842481"/>
                </a:xfrm>
                <a:prstGeom prst="rect">
                  <a:avLst/>
                </a:prstGeom>
                <a:ln/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Rectangle 210"/>
                <p:cNvSpPr>
                  <a:spLocks noChangeArrowheads="1"/>
                </p:cNvSpPr>
                <p:nvPr/>
              </p:nvSpPr>
              <p:spPr bwMode="auto">
                <a:xfrm>
                  <a:off x="8290728" y="3768000"/>
                  <a:ext cx="1469497" cy="268994"/>
                </a:xfrm>
                <a:prstGeom prst="rect">
                  <a:avLst/>
                </a:prstGeom>
                <a:ln>
                  <a:headEnd/>
                  <a:tailEnd/>
                </a:ln>
                <a:effectLst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600" i="0" dirty="0" smtClean="0">
                      <a:solidFill>
                        <a:schemeClr val="bg1"/>
                      </a:solidFill>
                      <a:latin typeface="+mn-lt"/>
                    </a:rPr>
                    <a:t>Northern Region</a:t>
                  </a:r>
                  <a:endParaRPr lang="en-US" sz="1600" i="0" dirty="0">
                    <a:solidFill>
                      <a:schemeClr val="bg1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9" name="Group 26"/>
              <p:cNvGrpSpPr/>
              <p:nvPr/>
            </p:nvGrpSpPr>
            <p:grpSpPr>
              <a:xfrm>
                <a:off x="644457" y="2532334"/>
                <a:ext cx="2420412" cy="3109622"/>
                <a:chOff x="5932737" y="2456134"/>
                <a:chExt cx="2420412" cy="3109622"/>
              </a:xfrm>
              <a:effectLst/>
            </p:grpSpPr>
            <p:grpSp>
              <p:nvGrpSpPr>
                <p:cNvPr id="10" name="Group 49"/>
                <p:cNvGrpSpPr/>
                <p:nvPr/>
              </p:nvGrpSpPr>
              <p:grpSpPr>
                <a:xfrm>
                  <a:off x="5932737" y="2846553"/>
                  <a:ext cx="2420412" cy="842481"/>
                  <a:chOff x="950697" y="2054831"/>
                  <a:chExt cx="1815782" cy="842481"/>
                </a:xfrm>
              </p:grpSpPr>
              <p:sp>
                <p:nvSpPr>
                  <p:cNvPr id="15" name="Rectangle 14"/>
                  <p:cNvSpPr/>
                  <p:nvPr/>
                </p:nvSpPr>
                <p:spPr>
                  <a:xfrm>
                    <a:off x="950697" y="2054831"/>
                    <a:ext cx="1810984" cy="842481"/>
                  </a:xfrm>
                  <a:prstGeom prst="rect">
                    <a:avLst/>
                  </a:prstGeom>
                  <a:ln/>
                  <a:effectLst/>
                </p:spPr>
                <p:style>
                  <a:lnRef idx="2">
                    <a:schemeClr val="accent5">
                      <a:shade val="50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" name="Rectangle 210"/>
                  <p:cNvSpPr>
                    <a:spLocks noChangeArrowheads="1"/>
                  </p:cNvSpPr>
                  <p:nvPr/>
                </p:nvSpPr>
                <p:spPr bwMode="auto">
                  <a:xfrm>
                    <a:off x="955495" y="2054831"/>
                    <a:ext cx="1810984" cy="265176"/>
                  </a:xfrm>
                  <a:prstGeom prst="rect">
                    <a:avLst/>
                  </a:prstGeom>
                  <a:ln>
                    <a:headEnd/>
                    <a:tailEnd/>
                  </a:ln>
                  <a:effectLst/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anchor="ctr"/>
                  <a:lstStyle/>
                  <a:p>
                    <a:pPr algn="l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1600" i="0" dirty="0" smtClean="0">
                        <a:solidFill>
                          <a:schemeClr val="bg1"/>
                        </a:solidFill>
                        <a:latin typeface="+mn-lt"/>
                      </a:rPr>
                      <a:t>Western Region</a:t>
                    </a:r>
                    <a:endParaRPr lang="en-US" sz="1600" i="0" dirty="0">
                      <a:solidFill>
                        <a:schemeClr val="bg1"/>
                      </a:solidFill>
                      <a:latin typeface="+mn-lt"/>
                    </a:endParaRPr>
                  </a:p>
                </p:txBody>
              </p:sp>
            </p:grpSp>
            <p:grpSp>
              <p:nvGrpSpPr>
                <p:cNvPr id="11" name="Group 25"/>
                <p:cNvGrpSpPr/>
                <p:nvPr/>
              </p:nvGrpSpPr>
              <p:grpSpPr>
                <a:xfrm>
                  <a:off x="5932737" y="4723275"/>
                  <a:ext cx="2420411" cy="842481"/>
                  <a:chOff x="5932737" y="4723275"/>
                  <a:chExt cx="2420411" cy="842481"/>
                </a:xfrm>
              </p:grpSpPr>
              <p:sp>
                <p:nvSpPr>
                  <p:cNvPr id="13" name="Rectangle 12"/>
                  <p:cNvSpPr/>
                  <p:nvPr/>
                </p:nvSpPr>
                <p:spPr>
                  <a:xfrm>
                    <a:off x="5932737" y="4723275"/>
                    <a:ext cx="2414016" cy="842481"/>
                  </a:xfrm>
                  <a:prstGeom prst="rect">
                    <a:avLst/>
                  </a:prstGeom>
                  <a:ln/>
                  <a:effectLst/>
                </p:spPr>
                <p:style>
                  <a:lnRef idx="2">
                    <a:schemeClr val="accent2">
                      <a:shade val="50000"/>
                    </a:schemeClr>
                  </a:lnRef>
                  <a:fillRef idx="1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" name="Rectangle 210"/>
                  <p:cNvSpPr>
                    <a:spLocks noChangeArrowheads="1"/>
                  </p:cNvSpPr>
                  <p:nvPr/>
                </p:nvSpPr>
                <p:spPr bwMode="auto">
                  <a:xfrm>
                    <a:off x="5939132" y="4723275"/>
                    <a:ext cx="2414016" cy="249938"/>
                  </a:xfrm>
                  <a:prstGeom prst="rect">
                    <a:avLst/>
                  </a:prstGeom>
                  <a:ln>
                    <a:headEnd/>
                    <a:tailEnd/>
                  </a:ln>
                  <a:effectLst/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anchor="ctr"/>
                  <a:lstStyle/>
                  <a:p>
                    <a:pPr algn="l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1600" i="0" dirty="0" smtClean="0">
                        <a:solidFill>
                          <a:schemeClr val="bg1"/>
                        </a:solidFill>
                        <a:latin typeface="+mn-lt"/>
                      </a:rPr>
                      <a:t>Southern Region</a:t>
                    </a:r>
                    <a:endParaRPr lang="en-US" sz="1600" i="0" dirty="0">
                      <a:solidFill>
                        <a:schemeClr val="bg1"/>
                      </a:solidFill>
                      <a:latin typeface="+mn-lt"/>
                    </a:endParaRPr>
                  </a:p>
                </p:txBody>
              </p:sp>
            </p:grpSp>
            <p:sp>
              <p:nvSpPr>
                <p:cNvPr id="12" name="Rectangle 210"/>
                <p:cNvSpPr>
                  <a:spLocks noChangeArrowheads="1"/>
                </p:cNvSpPr>
                <p:nvPr/>
              </p:nvSpPr>
              <p:spPr bwMode="auto">
                <a:xfrm>
                  <a:off x="5932737" y="2456134"/>
                  <a:ext cx="2414016" cy="307548"/>
                </a:xfrm>
                <a:prstGeom prst="round2SameRect">
                  <a:avLst/>
                </a:prstGeom>
                <a:gradFill>
                  <a:gsLst>
                    <a:gs pos="0">
                      <a:schemeClr val="accent2">
                        <a:tint val="50000"/>
                        <a:satMod val="300000"/>
                      </a:schemeClr>
                    </a:gs>
                    <a:gs pos="35000">
                      <a:schemeClr val="accent2">
                        <a:tint val="37000"/>
                        <a:satMod val="300000"/>
                      </a:schemeClr>
                    </a:gs>
                    <a:gs pos="100000">
                      <a:schemeClr val="accent2">
                        <a:tint val="15000"/>
                        <a:satMod val="350000"/>
                      </a:schemeClr>
                    </a:gs>
                  </a:gsLst>
                  <a:lin ang="16200000" scaled="1"/>
                </a:gradFill>
                <a:ln>
                  <a:solidFill>
                    <a:schemeClr val="accent2">
                      <a:shade val="95000"/>
                      <a:satMod val="105000"/>
                    </a:schemeClr>
                  </a:solidFill>
                  <a:headEnd/>
                  <a:tailEnd/>
                </a:ln>
                <a:effectLst/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800" b="1" i="0" dirty="0" smtClean="0">
                      <a:solidFill>
                        <a:schemeClr val="tx1"/>
                      </a:solidFill>
                      <a:latin typeface="+mn-lt"/>
                    </a:rPr>
                    <a:t>Order Table</a:t>
                  </a:r>
                  <a:endParaRPr lang="en-US" sz="1800" b="1" i="0" dirty="0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</p:grpSp>
        </p:grpSp>
        <p:sp>
          <p:nvSpPr>
            <p:cNvPr id="7" name="Rounded Rectangle 22"/>
            <p:cNvSpPr/>
            <p:nvPr/>
          </p:nvSpPr>
          <p:spPr bwMode="auto">
            <a:xfrm>
              <a:off x="834911" y="1752600"/>
              <a:ext cx="1988703" cy="745958"/>
            </a:xfrm>
            <a:prstGeom prst="rect">
              <a:avLst/>
            </a:prstGeom>
            <a:noFill/>
            <a:ln w="38100" algn="ctr">
              <a:noFill/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r>
                <a:rPr lang="en-US" sz="1600" b="1" i="0" dirty="0">
                  <a:solidFill>
                    <a:schemeClr val="accent1"/>
                  </a:solidFill>
                </a:rPr>
                <a:t>List Partitioning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Partition: Data Organization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b="1" dirty="0" smtClean="0"/>
              <a:t>Range Partitioning</a:t>
            </a:r>
          </a:p>
          <a:p>
            <a:r>
              <a:rPr lang="en-US" dirty="0" smtClean="0"/>
              <a:t>Data organized by ranges of values</a:t>
            </a:r>
          </a:p>
          <a:p>
            <a:pPr lvl="1"/>
            <a:r>
              <a:rPr lang="en-US" dirty="0"/>
              <a:t>Range rather than single value to identify a group of data</a:t>
            </a:r>
          </a:p>
          <a:p>
            <a:pPr lvl="1"/>
            <a:r>
              <a:rPr lang="en-US" dirty="0" smtClean="0"/>
              <a:t>Date (by year is most typical)</a:t>
            </a:r>
          </a:p>
          <a:p>
            <a:pPr lvl="2"/>
            <a:r>
              <a:rPr lang="en-US" dirty="0" smtClean="0"/>
              <a:t>Usage: Calendar </a:t>
            </a:r>
            <a:r>
              <a:rPr lang="en-US" dirty="0"/>
              <a:t>year, fiscal year, quarter</a:t>
            </a:r>
            <a:r>
              <a:rPr lang="en-US" dirty="0" smtClean="0"/>
              <a:t>?</a:t>
            </a:r>
          </a:p>
          <a:p>
            <a:pPr lvl="2"/>
            <a:r>
              <a:rPr lang="en-US" dirty="0" smtClean="0"/>
              <a:t>Order-date </a:t>
            </a:r>
            <a:r>
              <a:rPr lang="en-US" dirty="0" err="1" smtClean="0"/>
              <a:t>vs</a:t>
            </a:r>
            <a:r>
              <a:rPr lang="en-US" dirty="0" smtClean="0"/>
              <a:t> ship-date</a:t>
            </a:r>
            <a:r>
              <a:rPr lang="en-US" dirty="0" smtClean="0"/>
              <a:t>?</a:t>
            </a:r>
          </a:p>
          <a:p>
            <a:pPr lvl="2"/>
            <a:r>
              <a:rPr lang="en-US" dirty="0" smtClean="0"/>
              <a:t>Consider affect on index choice</a:t>
            </a:r>
            <a:endParaRPr lang="en-US" dirty="0" smtClean="0"/>
          </a:p>
          <a:p>
            <a:pPr lvl="1"/>
            <a:r>
              <a:rPr lang="en-US" dirty="0" smtClean="0"/>
              <a:t>Alphabetic or numeric range</a:t>
            </a:r>
          </a:p>
          <a:p>
            <a:pPr lvl="2"/>
            <a:r>
              <a:rPr lang="en-US" dirty="0"/>
              <a:t>Product </a:t>
            </a:r>
            <a:r>
              <a:rPr lang="en-US" dirty="0" smtClean="0"/>
              <a:t>code</a:t>
            </a:r>
          </a:p>
          <a:p>
            <a:pPr lvl="2"/>
            <a:r>
              <a:rPr lang="en-US" dirty="0" smtClean="0"/>
              <a:t>Usage </a:t>
            </a:r>
            <a:r>
              <a:rPr lang="en-US" dirty="0" err="1"/>
              <a:t>vs</a:t>
            </a:r>
            <a:r>
              <a:rPr lang="en-US" dirty="0"/>
              <a:t> Balance: </a:t>
            </a:r>
            <a:r>
              <a:rPr lang="en-US" dirty="0" smtClean="0"/>
              <a:t>Group related products, balance A-Z spread</a:t>
            </a:r>
          </a:p>
          <a:p>
            <a:r>
              <a:rPr lang="en-US" dirty="0"/>
              <a:t>For best performance: Spread the data out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2"/>
            <a:endParaRPr lang="en-US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8129375" y="2070100"/>
            <a:ext cx="2233825" cy="3305156"/>
            <a:chOff x="3595475" y="1879600"/>
            <a:chExt cx="2420503" cy="3762356"/>
          </a:xfrm>
        </p:grpSpPr>
        <p:sp>
          <p:nvSpPr>
            <p:cNvPr id="6" name="Rounded Rectangle 21"/>
            <p:cNvSpPr/>
            <p:nvPr/>
          </p:nvSpPr>
          <p:spPr bwMode="auto">
            <a:xfrm>
              <a:off x="3810015" y="1879600"/>
              <a:ext cx="1988703" cy="745958"/>
            </a:xfrm>
            <a:prstGeom prst="rect">
              <a:avLst/>
            </a:prstGeom>
            <a:noFill/>
            <a:ln w="38100" algn="ctr">
              <a:noFill/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r>
                <a:rPr lang="en-US" sz="1600" b="1" i="0" dirty="0">
                  <a:solidFill>
                    <a:schemeClr val="accent1"/>
                  </a:solidFill>
                </a:rPr>
                <a:t>Range Partitioning</a:t>
              </a:r>
            </a:p>
          </p:txBody>
        </p:sp>
        <p:grpSp>
          <p:nvGrpSpPr>
            <p:cNvPr id="7" name="Group 61"/>
            <p:cNvGrpSpPr/>
            <p:nvPr/>
          </p:nvGrpSpPr>
          <p:grpSpPr>
            <a:xfrm>
              <a:off x="3595475" y="2532334"/>
              <a:ext cx="2420503" cy="3109622"/>
              <a:chOff x="3595475" y="2532334"/>
              <a:chExt cx="2420503" cy="3109622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3597358" y="2922753"/>
                <a:ext cx="2414016" cy="842481"/>
              </a:xfrm>
              <a:prstGeom prst="rect">
                <a:avLst/>
              </a:prstGeom>
              <a:ln/>
              <a:effectLst/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1800" b="1" i="0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3597358" y="3866251"/>
                <a:ext cx="2414016" cy="842481"/>
              </a:xfrm>
              <a:prstGeom prst="rect">
                <a:avLst/>
              </a:prstGeom>
              <a:ln/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1800" b="1" i="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597358" y="4799475"/>
                <a:ext cx="2414016" cy="842481"/>
              </a:xfrm>
              <a:prstGeom prst="rect">
                <a:avLst/>
              </a:prstGeom>
              <a:ln/>
              <a:effectLst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1800" b="1" i="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1" name="Rectangle 210"/>
              <p:cNvSpPr>
                <a:spLocks noChangeArrowheads="1"/>
              </p:cNvSpPr>
              <p:nvPr/>
            </p:nvSpPr>
            <p:spPr bwMode="auto">
              <a:xfrm>
                <a:off x="3597358" y="2532334"/>
                <a:ext cx="2414016" cy="307548"/>
              </a:xfrm>
              <a:prstGeom prst="round2SameRect">
                <a:avLst/>
              </a:prstGeom>
              <a:gradFill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solidFill>
                  <a:schemeClr val="accent2">
                    <a:shade val="95000"/>
                    <a:satMod val="105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b="1" i="0" dirty="0" smtClean="0">
                    <a:solidFill>
                      <a:schemeClr val="tx1"/>
                    </a:solidFill>
                    <a:latin typeface="+mn-lt"/>
                  </a:rPr>
                  <a:t>Order Table</a:t>
                </a:r>
                <a:endParaRPr lang="en-US" sz="1800" b="1" i="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2" name="Rectangle 210"/>
              <p:cNvSpPr>
                <a:spLocks noChangeArrowheads="1"/>
              </p:cNvSpPr>
              <p:nvPr/>
            </p:nvSpPr>
            <p:spPr bwMode="auto">
              <a:xfrm>
                <a:off x="3595475" y="2936608"/>
                <a:ext cx="2414016" cy="265176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1" i="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1800" b="1" i="0" dirty="0" smtClean="0">
                    <a:solidFill>
                      <a:schemeClr val="bg1"/>
                    </a:solidFill>
                  </a:rPr>
                  <a:t>12/31/2011</a:t>
                </a:r>
                <a:endParaRPr lang="en-US" sz="1800" b="1" i="0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3" name="Rectangle 210"/>
              <p:cNvSpPr>
                <a:spLocks noChangeArrowheads="1"/>
              </p:cNvSpPr>
              <p:nvPr/>
            </p:nvSpPr>
            <p:spPr bwMode="auto">
              <a:xfrm>
                <a:off x="3595476" y="3859199"/>
                <a:ext cx="2414016" cy="268994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i="0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800" b="1" i="0" dirty="0" smtClean="0">
                    <a:solidFill>
                      <a:schemeClr val="bg1"/>
                    </a:solidFill>
                    <a:latin typeface="+mn-lt"/>
                  </a:rPr>
                  <a:t>12/31/2013</a:t>
                </a:r>
                <a:endParaRPr lang="en-US" sz="1800" b="1" i="0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4" name="Rectangle 210"/>
              <p:cNvSpPr>
                <a:spLocks noChangeArrowheads="1"/>
              </p:cNvSpPr>
              <p:nvPr/>
            </p:nvSpPr>
            <p:spPr bwMode="auto">
              <a:xfrm>
                <a:off x="3601962" y="4799470"/>
                <a:ext cx="2414016" cy="249938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b="1" i="0" dirty="0" smtClean="0">
                    <a:solidFill>
                      <a:schemeClr val="bg1"/>
                    </a:solidFill>
                    <a:latin typeface="+mn-lt"/>
                  </a:rPr>
                  <a:t> 12/31/2015</a:t>
                </a:r>
                <a:endParaRPr lang="en-US" sz="1800" b="1" i="0" dirty="0">
                  <a:solidFill>
                    <a:schemeClr val="bg1"/>
                  </a:solidFill>
                  <a:latin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Partition: Data Organization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Sub-partitioning</a:t>
            </a:r>
            <a:endParaRPr lang="en-US" dirty="0" smtClean="0"/>
          </a:p>
          <a:p>
            <a:r>
              <a:rPr lang="en-US" dirty="0"/>
              <a:t>Sub-partitioning candidate?</a:t>
            </a:r>
          </a:p>
          <a:p>
            <a:pPr lvl="1"/>
            <a:r>
              <a:rPr lang="en-US" dirty="0"/>
              <a:t>Can you include another column (or add one</a:t>
            </a:r>
            <a:r>
              <a:rPr lang="en-US" dirty="0" smtClean="0"/>
              <a:t>)?</a:t>
            </a:r>
          </a:p>
          <a:p>
            <a:pPr lvl="1"/>
            <a:r>
              <a:rPr lang="en-US" dirty="0"/>
              <a:t>By </a:t>
            </a:r>
            <a:r>
              <a:rPr lang="en-US" dirty="0" smtClean="0"/>
              <a:t>region by order-date</a:t>
            </a:r>
          </a:p>
          <a:p>
            <a:endParaRPr lang="en-US" dirty="0" smtClean="0"/>
          </a:p>
          <a:p>
            <a:r>
              <a:rPr lang="en-US" dirty="0" smtClean="0"/>
              <a:t>For best performance: </a:t>
            </a:r>
          </a:p>
          <a:p>
            <a:pPr lvl="1"/>
            <a:r>
              <a:rPr lang="en-US" dirty="0" smtClean="0"/>
              <a:t>Sub-partition AND spread the data out</a:t>
            </a:r>
          </a:p>
          <a:p>
            <a:pPr lvl="1"/>
            <a:endParaRPr lang="en-US" dirty="0"/>
          </a:p>
          <a:p>
            <a:pPr lvl="2"/>
            <a:endParaRPr lang="en-US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6667500" y="1358900"/>
            <a:ext cx="4241801" cy="4165600"/>
            <a:chOff x="6640833" y="1879600"/>
            <a:chExt cx="4703027" cy="3762356"/>
          </a:xfrm>
        </p:grpSpPr>
        <p:sp>
          <p:nvSpPr>
            <p:cNvPr id="6" name="Rectangle 5"/>
            <p:cNvSpPr/>
            <p:nvPr/>
          </p:nvSpPr>
          <p:spPr bwMode="auto">
            <a:xfrm>
              <a:off x="7583003" y="1879600"/>
              <a:ext cx="2742487" cy="649705"/>
            </a:xfrm>
            <a:prstGeom prst="rect">
              <a:avLst/>
            </a:prstGeom>
            <a:noFill/>
            <a:ln w="38100" algn="ctr">
              <a:noFill/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r>
                <a:rPr lang="en-US" sz="1600" b="1" i="0" dirty="0" smtClean="0">
                  <a:solidFill>
                    <a:schemeClr val="accent1"/>
                  </a:solidFill>
                </a:rPr>
                <a:t>Sub-partitioning</a:t>
              </a:r>
              <a:endParaRPr lang="en-US" sz="1600" b="1" i="0" dirty="0">
                <a:solidFill>
                  <a:schemeClr val="accent1"/>
                </a:solidFill>
              </a:endParaRPr>
            </a:p>
          </p:txBody>
        </p:sp>
        <p:grpSp>
          <p:nvGrpSpPr>
            <p:cNvPr id="7" name="Group 45"/>
            <p:cNvGrpSpPr/>
            <p:nvPr/>
          </p:nvGrpSpPr>
          <p:grpSpPr>
            <a:xfrm>
              <a:off x="6640833" y="2532334"/>
              <a:ext cx="4703027" cy="3109622"/>
              <a:chOff x="6640833" y="2532334"/>
              <a:chExt cx="4703027" cy="3109622"/>
            </a:xfrm>
          </p:grpSpPr>
          <p:sp>
            <p:nvSpPr>
              <p:cNvPr id="8" name="Rectangle 210"/>
              <p:cNvSpPr>
                <a:spLocks noChangeArrowheads="1"/>
              </p:cNvSpPr>
              <p:nvPr/>
            </p:nvSpPr>
            <p:spPr bwMode="auto">
              <a:xfrm>
                <a:off x="6640833" y="2532334"/>
                <a:ext cx="4703027" cy="307548"/>
              </a:xfrm>
              <a:prstGeom prst="round2SameRect">
                <a:avLst/>
              </a:prstGeom>
              <a:gradFill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solidFill>
                  <a:schemeClr val="accent2">
                    <a:shade val="95000"/>
                    <a:satMod val="105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b="1" i="0" dirty="0" smtClean="0">
                    <a:solidFill>
                      <a:schemeClr val="tx1"/>
                    </a:solidFill>
                    <a:latin typeface="+mn-lt"/>
                  </a:rPr>
                  <a:t>Order Table</a:t>
                </a:r>
                <a:endParaRPr lang="en-US" sz="1800" b="1" i="0" dirty="0">
                  <a:solidFill>
                    <a:schemeClr val="tx1"/>
                  </a:solidFill>
                  <a:latin typeface="+mn-lt"/>
                </a:endParaRPr>
              </a:p>
            </p:txBody>
          </p:sp>
          <p:grpSp>
            <p:nvGrpSpPr>
              <p:cNvPr id="9" name="Group 44"/>
              <p:cNvGrpSpPr/>
              <p:nvPr/>
            </p:nvGrpSpPr>
            <p:grpSpPr>
              <a:xfrm>
                <a:off x="6640833" y="2922753"/>
                <a:ext cx="4696401" cy="842481"/>
                <a:chOff x="6640833" y="2922753"/>
                <a:chExt cx="4696401" cy="842481"/>
              </a:xfrm>
            </p:grpSpPr>
            <p:grpSp>
              <p:nvGrpSpPr>
                <p:cNvPr id="30" name="Group 20"/>
                <p:cNvGrpSpPr/>
                <p:nvPr/>
              </p:nvGrpSpPr>
              <p:grpSpPr>
                <a:xfrm>
                  <a:off x="6640833" y="2922753"/>
                  <a:ext cx="1469497" cy="842481"/>
                  <a:chOff x="6640833" y="2922753"/>
                  <a:chExt cx="1469497" cy="842481"/>
                </a:xfrm>
              </p:grpSpPr>
              <p:sp>
                <p:nvSpPr>
                  <p:cNvPr id="37" name="Rectangle 36"/>
                  <p:cNvSpPr/>
                  <p:nvPr/>
                </p:nvSpPr>
                <p:spPr>
                  <a:xfrm>
                    <a:off x="6640833" y="2922753"/>
                    <a:ext cx="1469497" cy="842481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chemeClr val="accent5"/>
                    </a:solidFill>
                  </a:ln>
                  <a:effectLst/>
                </p:spPr>
                <p:style>
                  <a:lnRef idx="2">
                    <a:schemeClr val="accent5">
                      <a:shade val="50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500" b="1" i="0" dirty="0" smtClean="0">
                        <a:solidFill>
                          <a:schemeClr val="accent6"/>
                        </a:solidFill>
                      </a:rPr>
                      <a:t>12/31/2011</a:t>
                    </a:r>
                    <a:endParaRPr lang="en-US" sz="1500" b="1" i="0" dirty="0">
                      <a:solidFill>
                        <a:schemeClr val="accent6"/>
                      </a:solidFill>
                    </a:endParaRPr>
                  </a:p>
                </p:txBody>
              </p:sp>
              <p:sp>
                <p:nvSpPr>
                  <p:cNvPr id="38" name="Rectangle 210"/>
                  <p:cNvSpPr>
                    <a:spLocks noChangeArrowheads="1"/>
                  </p:cNvSpPr>
                  <p:nvPr/>
                </p:nvSpPr>
                <p:spPr bwMode="auto">
                  <a:xfrm>
                    <a:off x="6640833" y="2922753"/>
                    <a:ext cx="1469497" cy="265176"/>
                  </a:xfrm>
                  <a:prstGeom prst="rect">
                    <a:avLst/>
                  </a:prstGeom>
                  <a:ln>
                    <a:headEnd/>
                    <a:tailEnd/>
                  </a:ln>
                  <a:effectLst/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anchor="ctr"/>
                  <a:lstStyle/>
                  <a:p>
                    <a:pPr algn="l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1500" i="0" dirty="0" smtClean="0">
                        <a:solidFill>
                          <a:schemeClr val="bg1"/>
                        </a:solidFill>
                        <a:latin typeface="+mn-lt"/>
                      </a:rPr>
                      <a:t>Western Region</a:t>
                    </a:r>
                    <a:endParaRPr lang="en-US" sz="1500" i="0" dirty="0">
                      <a:solidFill>
                        <a:schemeClr val="bg1"/>
                      </a:solidFill>
                      <a:latin typeface="+mn-lt"/>
                    </a:endParaRPr>
                  </a:p>
                </p:txBody>
              </p:sp>
            </p:grpSp>
            <p:grpSp>
              <p:nvGrpSpPr>
                <p:cNvPr id="31" name="Group 23"/>
                <p:cNvGrpSpPr/>
                <p:nvPr/>
              </p:nvGrpSpPr>
              <p:grpSpPr>
                <a:xfrm>
                  <a:off x="8254285" y="2922753"/>
                  <a:ext cx="1469497" cy="842481"/>
                  <a:chOff x="8254285" y="2922753"/>
                  <a:chExt cx="1469497" cy="842481"/>
                </a:xfrm>
              </p:grpSpPr>
              <p:sp>
                <p:nvSpPr>
                  <p:cNvPr id="35" name="Rectangle 34"/>
                  <p:cNvSpPr/>
                  <p:nvPr/>
                </p:nvSpPr>
                <p:spPr>
                  <a:xfrm>
                    <a:off x="8254285" y="2922753"/>
                    <a:ext cx="1469497" cy="842481"/>
                  </a:xfrm>
                  <a:prstGeom prst="rect">
                    <a:avLst/>
                  </a:prstGeom>
                  <a:ln/>
                  <a:effectLst/>
                </p:spPr>
                <p:style>
                  <a:lnRef idx="2">
                    <a:schemeClr val="accent5">
                      <a:shade val="50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500" b="1" i="0" dirty="0" smtClean="0">
                        <a:solidFill>
                          <a:schemeClr val="accent6"/>
                        </a:solidFill>
                      </a:rPr>
                      <a:t>12/31/2013</a:t>
                    </a:r>
                    <a:endParaRPr lang="en-US" sz="1500" b="1" i="0" dirty="0">
                      <a:solidFill>
                        <a:schemeClr val="accent6"/>
                      </a:solidFill>
                    </a:endParaRPr>
                  </a:p>
                </p:txBody>
              </p:sp>
              <p:sp>
                <p:nvSpPr>
                  <p:cNvPr id="36" name="Rectangle 210"/>
                  <p:cNvSpPr>
                    <a:spLocks noChangeArrowheads="1"/>
                  </p:cNvSpPr>
                  <p:nvPr/>
                </p:nvSpPr>
                <p:spPr bwMode="auto">
                  <a:xfrm>
                    <a:off x="8254285" y="2922753"/>
                    <a:ext cx="1469497" cy="265176"/>
                  </a:xfrm>
                  <a:prstGeom prst="rect">
                    <a:avLst/>
                  </a:prstGeom>
                  <a:ln>
                    <a:headEnd/>
                    <a:tailEnd/>
                  </a:ln>
                  <a:effectLst/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anchor="ctr"/>
                  <a:lstStyle/>
                  <a:p>
                    <a:pPr algn="l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1500" i="0" dirty="0" smtClean="0">
                        <a:solidFill>
                          <a:schemeClr val="bg1"/>
                        </a:solidFill>
                        <a:latin typeface="+mn-lt"/>
                      </a:rPr>
                      <a:t>Western Region</a:t>
                    </a:r>
                    <a:endParaRPr lang="en-US" sz="1500" i="0" dirty="0">
                      <a:solidFill>
                        <a:schemeClr val="bg1"/>
                      </a:solidFill>
                      <a:latin typeface="+mn-lt"/>
                    </a:endParaRPr>
                  </a:p>
                </p:txBody>
              </p:sp>
            </p:grpSp>
            <p:grpSp>
              <p:nvGrpSpPr>
                <p:cNvPr id="32" name="Group 24"/>
                <p:cNvGrpSpPr/>
                <p:nvPr/>
              </p:nvGrpSpPr>
              <p:grpSpPr>
                <a:xfrm>
                  <a:off x="9867737" y="2922753"/>
                  <a:ext cx="1469497" cy="842481"/>
                  <a:chOff x="9867737" y="2922753"/>
                  <a:chExt cx="1469497" cy="842481"/>
                </a:xfrm>
              </p:grpSpPr>
              <p:sp>
                <p:nvSpPr>
                  <p:cNvPr id="33" name="Rectangle 32"/>
                  <p:cNvSpPr/>
                  <p:nvPr/>
                </p:nvSpPr>
                <p:spPr>
                  <a:xfrm>
                    <a:off x="9867737" y="2922753"/>
                    <a:ext cx="1469497" cy="842481"/>
                  </a:xfrm>
                  <a:prstGeom prst="rect">
                    <a:avLst/>
                  </a:prstGeom>
                  <a:solidFill>
                    <a:schemeClr val="accent5">
                      <a:lumMod val="75000"/>
                    </a:schemeClr>
                  </a:solidFill>
                  <a:ln>
                    <a:solidFill>
                      <a:schemeClr val="accent5">
                        <a:lumMod val="50000"/>
                      </a:schemeClr>
                    </a:solidFill>
                  </a:ln>
                  <a:effectLst/>
                </p:spPr>
                <p:style>
                  <a:lnRef idx="2">
                    <a:schemeClr val="accent5">
                      <a:shade val="50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500" b="1" i="0" dirty="0" smtClean="0">
                        <a:solidFill>
                          <a:schemeClr val="accent6"/>
                        </a:solidFill>
                      </a:rPr>
                      <a:t>12/31/2015</a:t>
                    </a:r>
                    <a:endParaRPr lang="en-US" sz="1500" b="1" i="0" dirty="0">
                      <a:solidFill>
                        <a:schemeClr val="accent6"/>
                      </a:solidFill>
                    </a:endParaRPr>
                  </a:p>
                </p:txBody>
              </p:sp>
              <p:sp>
                <p:nvSpPr>
                  <p:cNvPr id="34" name="Rectangle 210"/>
                  <p:cNvSpPr>
                    <a:spLocks noChangeArrowheads="1"/>
                  </p:cNvSpPr>
                  <p:nvPr/>
                </p:nvSpPr>
                <p:spPr bwMode="auto">
                  <a:xfrm>
                    <a:off x="9867737" y="2922753"/>
                    <a:ext cx="1469497" cy="265176"/>
                  </a:xfrm>
                  <a:prstGeom prst="rect">
                    <a:avLst/>
                  </a:prstGeom>
                  <a:ln>
                    <a:headEnd/>
                    <a:tailEnd/>
                  </a:ln>
                  <a:effectLst/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anchor="ctr"/>
                  <a:lstStyle/>
                  <a:p>
                    <a:pPr algn="l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1500" i="0" dirty="0" smtClean="0">
                        <a:solidFill>
                          <a:schemeClr val="bg1"/>
                        </a:solidFill>
                        <a:latin typeface="+mn-lt"/>
                      </a:rPr>
                      <a:t>Western Region</a:t>
                    </a:r>
                    <a:endParaRPr lang="en-US" sz="1500" i="0" dirty="0">
                      <a:solidFill>
                        <a:schemeClr val="bg1"/>
                      </a:solidFill>
                      <a:latin typeface="+mn-lt"/>
                    </a:endParaRPr>
                  </a:p>
                </p:txBody>
              </p:sp>
            </p:grpSp>
          </p:grpSp>
          <p:grpSp>
            <p:nvGrpSpPr>
              <p:cNvPr id="10" name="Group 39"/>
              <p:cNvGrpSpPr/>
              <p:nvPr/>
            </p:nvGrpSpPr>
            <p:grpSpPr>
              <a:xfrm>
                <a:off x="6640833" y="4799475"/>
                <a:ext cx="4696401" cy="842481"/>
                <a:chOff x="6640833" y="4799475"/>
                <a:chExt cx="4696401" cy="842481"/>
              </a:xfrm>
            </p:grpSpPr>
            <p:grpSp>
              <p:nvGrpSpPr>
                <p:cNvPr id="21" name="Group 30"/>
                <p:cNvGrpSpPr/>
                <p:nvPr/>
              </p:nvGrpSpPr>
              <p:grpSpPr>
                <a:xfrm>
                  <a:off x="6640833" y="4799475"/>
                  <a:ext cx="1469497" cy="842481"/>
                  <a:chOff x="6640833" y="4799475"/>
                  <a:chExt cx="1469497" cy="842481"/>
                </a:xfrm>
              </p:grpSpPr>
              <p:sp>
                <p:nvSpPr>
                  <p:cNvPr id="28" name="Rectangle 27"/>
                  <p:cNvSpPr/>
                  <p:nvPr/>
                </p:nvSpPr>
                <p:spPr>
                  <a:xfrm>
                    <a:off x="6640833" y="4799475"/>
                    <a:ext cx="1469497" cy="842481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solidFill>
                      <a:schemeClr val="accent2"/>
                    </a:solidFill>
                  </a:ln>
                  <a:effectLst/>
                </p:spPr>
                <p:style>
                  <a:lnRef idx="2">
                    <a:schemeClr val="accent2">
                      <a:shade val="50000"/>
                    </a:schemeClr>
                  </a:lnRef>
                  <a:fillRef idx="1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500" b="1" i="0" dirty="0" smtClean="0">
                        <a:solidFill>
                          <a:schemeClr val="bg1"/>
                        </a:solidFill>
                      </a:rPr>
                      <a:t>12/31/2011</a:t>
                    </a:r>
                    <a:endParaRPr lang="en-US" sz="1500" b="1" i="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9" name="Rectangle 210"/>
                  <p:cNvSpPr>
                    <a:spLocks noChangeArrowheads="1"/>
                  </p:cNvSpPr>
                  <p:nvPr/>
                </p:nvSpPr>
                <p:spPr bwMode="auto">
                  <a:xfrm>
                    <a:off x="6640833" y="4799475"/>
                    <a:ext cx="1469497" cy="249938"/>
                  </a:xfrm>
                  <a:prstGeom prst="rect">
                    <a:avLst/>
                  </a:prstGeom>
                  <a:ln>
                    <a:headEnd/>
                    <a:tailEnd/>
                  </a:ln>
                  <a:effectLst/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anchor="ctr"/>
                  <a:lstStyle/>
                  <a:p>
                    <a:pPr algn="l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1500" i="0" dirty="0" smtClean="0">
                        <a:solidFill>
                          <a:schemeClr val="bg1"/>
                        </a:solidFill>
                        <a:latin typeface="+mn-lt"/>
                      </a:rPr>
                      <a:t>Southern Region</a:t>
                    </a:r>
                    <a:endParaRPr lang="en-US" sz="1500" i="0" dirty="0">
                      <a:solidFill>
                        <a:schemeClr val="bg1"/>
                      </a:solidFill>
                      <a:latin typeface="+mn-lt"/>
                    </a:endParaRPr>
                  </a:p>
                </p:txBody>
              </p:sp>
            </p:grpSp>
            <p:grpSp>
              <p:nvGrpSpPr>
                <p:cNvPr id="22" name="Group 29"/>
                <p:cNvGrpSpPr/>
                <p:nvPr/>
              </p:nvGrpSpPr>
              <p:grpSpPr>
                <a:xfrm>
                  <a:off x="8254285" y="4799475"/>
                  <a:ext cx="1469497" cy="842481"/>
                  <a:chOff x="8254285" y="4799475"/>
                  <a:chExt cx="1469497" cy="842481"/>
                </a:xfrm>
              </p:grpSpPr>
              <p:sp>
                <p:nvSpPr>
                  <p:cNvPr id="26" name="Rectangle 25"/>
                  <p:cNvSpPr/>
                  <p:nvPr/>
                </p:nvSpPr>
                <p:spPr>
                  <a:xfrm>
                    <a:off x="8254285" y="4799475"/>
                    <a:ext cx="1469497" cy="842481"/>
                  </a:xfrm>
                  <a:prstGeom prst="rect">
                    <a:avLst/>
                  </a:prstGeom>
                  <a:ln/>
                  <a:effectLst/>
                </p:spPr>
                <p:style>
                  <a:lnRef idx="2">
                    <a:schemeClr val="accent2">
                      <a:shade val="50000"/>
                    </a:schemeClr>
                  </a:lnRef>
                  <a:fillRef idx="1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500" b="1" i="0" dirty="0" smtClean="0"/>
                      <a:t>12/31/2013</a:t>
                    </a:r>
                    <a:endParaRPr lang="en-US" sz="1500" b="1" i="0" dirty="0"/>
                  </a:p>
                </p:txBody>
              </p:sp>
              <p:sp>
                <p:nvSpPr>
                  <p:cNvPr id="27" name="Rectangle 210"/>
                  <p:cNvSpPr>
                    <a:spLocks noChangeArrowheads="1"/>
                  </p:cNvSpPr>
                  <p:nvPr/>
                </p:nvSpPr>
                <p:spPr bwMode="auto">
                  <a:xfrm>
                    <a:off x="8254285" y="4799475"/>
                    <a:ext cx="1469497" cy="249938"/>
                  </a:xfrm>
                  <a:prstGeom prst="rect">
                    <a:avLst/>
                  </a:prstGeom>
                  <a:ln>
                    <a:headEnd/>
                    <a:tailEnd/>
                  </a:ln>
                  <a:effectLst/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anchor="ctr"/>
                  <a:lstStyle/>
                  <a:p>
                    <a:pPr algn="l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1500" i="0" dirty="0" smtClean="0">
                        <a:solidFill>
                          <a:schemeClr val="bg1"/>
                        </a:solidFill>
                        <a:latin typeface="+mn-lt"/>
                      </a:rPr>
                      <a:t>Southern Region</a:t>
                    </a:r>
                    <a:endParaRPr lang="en-US" sz="1500" i="0" dirty="0">
                      <a:solidFill>
                        <a:schemeClr val="bg1"/>
                      </a:solidFill>
                      <a:latin typeface="+mn-lt"/>
                    </a:endParaRPr>
                  </a:p>
                </p:txBody>
              </p:sp>
            </p:grpSp>
            <p:grpSp>
              <p:nvGrpSpPr>
                <p:cNvPr id="23" name="Group 28"/>
                <p:cNvGrpSpPr/>
                <p:nvPr/>
              </p:nvGrpSpPr>
              <p:grpSpPr>
                <a:xfrm>
                  <a:off x="9867737" y="4799475"/>
                  <a:ext cx="1469497" cy="842481"/>
                  <a:chOff x="9867737" y="4799475"/>
                  <a:chExt cx="1469497" cy="842481"/>
                </a:xfrm>
              </p:grpSpPr>
              <p:sp>
                <p:nvSpPr>
                  <p:cNvPr id="24" name="Rectangle 23"/>
                  <p:cNvSpPr/>
                  <p:nvPr/>
                </p:nvSpPr>
                <p:spPr>
                  <a:xfrm>
                    <a:off x="9867737" y="4799475"/>
                    <a:ext cx="1469497" cy="842481"/>
                  </a:xfrm>
                  <a:prstGeom prst="rect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>
                    <a:solidFill>
                      <a:schemeClr val="accent2">
                        <a:lumMod val="50000"/>
                      </a:schemeClr>
                    </a:solidFill>
                  </a:ln>
                  <a:effectLst/>
                </p:spPr>
                <p:style>
                  <a:lnRef idx="2">
                    <a:schemeClr val="accent2">
                      <a:shade val="50000"/>
                    </a:schemeClr>
                  </a:lnRef>
                  <a:fillRef idx="1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500" b="1" i="0" dirty="0" smtClean="0"/>
                      <a:t>12/31/2015</a:t>
                    </a:r>
                    <a:endParaRPr lang="en-US" sz="1500" b="1" i="0" dirty="0"/>
                  </a:p>
                </p:txBody>
              </p:sp>
              <p:sp>
                <p:nvSpPr>
                  <p:cNvPr id="25" name="Rectangle 210"/>
                  <p:cNvSpPr>
                    <a:spLocks noChangeArrowheads="1"/>
                  </p:cNvSpPr>
                  <p:nvPr/>
                </p:nvSpPr>
                <p:spPr bwMode="auto">
                  <a:xfrm>
                    <a:off x="9867737" y="4799475"/>
                    <a:ext cx="1469497" cy="249938"/>
                  </a:xfrm>
                  <a:prstGeom prst="rect">
                    <a:avLst/>
                  </a:prstGeom>
                  <a:ln>
                    <a:headEnd/>
                    <a:tailEnd/>
                  </a:ln>
                  <a:effectLst/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anchor="ctr"/>
                  <a:lstStyle/>
                  <a:p>
                    <a:pPr algn="l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1500" i="0" dirty="0" smtClean="0">
                        <a:solidFill>
                          <a:schemeClr val="bg1"/>
                        </a:solidFill>
                        <a:latin typeface="+mn-lt"/>
                      </a:rPr>
                      <a:t>Southern Region</a:t>
                    </a:r>
                    <a:endParaRPr lang="en-US" sz="1500" i="0" dirty="0">
                      <a:solidFill>
                        <a:schemeClr val="bg1"/>
                      </a:solidFill>
                      <a:latin typeface="+mn-lt"/>
                    </a:endParaRPr>
                  </a:p>
                </p:txBody>
              </p:sp>
            </p:grpSp>
          </p:grpSp>
          <p:grpSp>
            <p:nvGrpSpPr>
              <p:cNvPr id="11" name="Group 43"/>
              <p:cNvGrpSpPr/>
              <p:nvPr/>
            </p:nvGrpSpPr>
            <p:grpSpPr>
              <a:xfrm>
                <a:off x="6644146" y="3859625"/>
                <a:ext cx="4693088" cy="849107"/>
                <a:chOff x="6644146" y="3859625"/>
                <a:chExt cx="4693088" cy="849107"/>
              </a:xfrm>
            </p:grpSpPr>
            <p:grpSp>
              <p:nvGrpSpPr>
                <p:cNvPr id="12" name="Group 26"/>
                <p:cNvGrpSpPr/>
                <p:nvPr/>
              </p:nvGrpSpPr>
              <p:grpSpPr>
                <a:xfrm>
                  <a:off x="8254285" y="3866251"/>
                  <a:ext cx="1469497" cy="842481"/>
                  <a:chOff x="8254285" y="3866251"/>
                  <a:chExt cx="1469497" cy="842481"/>
                </a:xfrm>
              </p:grpSpPr>
              <p:sp>
                <p:nvSpPr>
                  <p:cNvPr id="19" name="Rectangle 18"/>
                  <p:cNvSpPr/>
                  <p:nvPr/>
                </p:nvSpPr>
                <p:spPr>
                  <a:xfrm>
                    <a:off x="8254285" y="3866251"/>
                    <a:ext cx="1469497" cy="842481"/>
                  </a:xfrm>
                  <a:prstGeom prst="rect">
                    <a:avLst/>
                  </a:prstGeom>
                  <a:ln/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500" b="1" i="0" dirty="0" smtClean="0"/>
                      <a:t>12/31/2013</a:t>
                    </a:r>
                    <a:endParaRPr lang="en-US" sz="1500" b="1" i="0" dirty="0"/>
                  </a:p>
                </p:txBody>
              </p:sp>
              <p:sp>
                <p:nvSpPr>
                  <p:cNvPr id="20" name="Rectangle 210"/>
                  <p:cNvSpPr>
                    <a:spLocks noChangeArrowheads="1"/>
                  </p:cNvSpPr>
                  <p:nvPr/>
                </p:nvSpPr>
                <p:spPr bwMode="auto">
                  <a:xfrm>
                    <a:off x="8254285" y="3866251"/>
                    <a:ext cx="1469497" cy="268994"/>
                  </a:xfrm>
                  <a:prstGeom prst="rect">
                    <a:avLst/>
                  </a:prstGeom>
                  <a:ln>
                    <a:headEnd/>
                    <a:tailEnd/>
                  </a:ln>
                  <a:effectLst/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anchor="ctr"/>
                  <a:lstStyle/>
                  <a:p>
                    <a:pPr algn="l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1500" i="0" dirty="0" smtClean="0">
                        <a:solidFill>
                          <a:schemeClr val="bg1"/>
                        </a:solidFill>
                        <a:latin typeface="+mn-lt"/>
                      </a:rPr>
                      <a:t>Northern Region</a:t>
                    </a:r>
                    <a:endParaRPr lang="en-US" sz="1500" i="0" dirty="0">
                      <a:solidFill>
                        <a:schemeClr val="bg1"/>
                      </a:solidFill>
                      <a:latin typeface="+mn-lt"/>
                    </a:endParaRPr>
                  </a:p>
                </p:txBody>
              </p:sp>
            </p:grpSp>
            <p:grpSp>
              <p:nvGrpSpPr>
                <p:cNvPr id="13" name="Group 27"/>
                <p:cNvGrpSpPr/>
                <p:nvPr/>
              </p:nvGrpSpPr>
              <p:grpSpPr>
                <a:xfrm>
                  <a:off x="9867737" y="3866251"/>
                  <a:ext cx="1469497" cy="842481"/>
                  <a:chOff x="9867737" y="3866251"/>
                  <a:chExt cx="1469497" cy="842481"/>
                </a:xfrm>
              </p:grpSpPr>
              <p:sp>
                <p:nvSpPr>
                  <p:cNvPr id="17" name="Rectangle 16"/>
                  <p:cNvSpPr/>
                  <p:nvPr/>
                </p:nvSpPr>
                <p:spPr>
                  <a:xfrm>
                    <a:off x="9867737" y="3866251"/>
                    <a:ext cx="1469497" cy="842481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solidFill>
                      <a:schemeClr val="accent1">
                        <a:lumMod val="50000"/>
                      </a:schemeClr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500" b="1" i="0" dirty="0" smtClean="0"/>
                      <a:t>12/31/2015</a:t>
                    </a:r>
                    <a:endParaRPr lang="en-US" sz="1500" b="1" i="0" dirty="0"/>
                  </a:p>
                </p:txBody>
              </p:sp>
              <p:sp>
                <p:nvSpPr>
                  <p:cNvPr id="18" name="Rectangle 210"/>
                  <p:cNvSpPr>
                    <a:spLocks noChangeArrowheads="1"/>
                  </p:cNvSpPr>
                  <p:nvPr/>
                </p:nvSpPr>
                <p:spPr bwMode="auto">
                  <a:xfrm>
                    <a:off x="9867737" y="3866251"/>
                    <a:ext cx="1469497" cy="268994"/>
                  </a:xfrm>
                  <a:prstGeom prst="rect">
                    <a:avLst/>
                  </a:prstGeom>
                  <a:ln>
                    <a:headEnd/>
                    <a:tailEnd/>
                  </a:ln>
                  <a:effectLst/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anchor="ctr"/>
                  <a:lstStyle/>
                  <a:p>
                    <a:pPr algn="l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1500" i="0" dirty="0" smtClean="0">
                        <a:solidFill>
                          <a:schemeClr val="bg1"/>
                        </a:solidFill>
                        <a:latin typeface="+mn-lt"/>
                      </a:rPr>
                      <a:t>Northern Region</a:t>
                    </a:r>
                    <a:endParaRPr lang="en-US" sz="1500" i="0" dirty="0">
                      <a:solidFill>
                        <a:schemeClr val="bg1"/>
                      </a:solidFill>
                      <a:latin typeface="+mn-lt"/>
                    </a:endParaRPr>
                  </a:p>
                </p:txBody>
              </p:sp>
            </p:grpSp>
            <p:grpSp>
              <p:nvGrpSpPr>
                <p:cNvPr id="14" name="Group 25"/>
                <p:cNvGrpSpPr/>
                <p:nvPr/>
              </p:nvGrpSpPr>
              <p:grpSpPr>
                <a:xfrm>
                  <a:off x="6644146" y="3859625"/>
                  <a:ext cx="1469497" cy="842481"/>
                  <a:chOff x="6644146" y="3859625"/>
                  <a:chExt cx="1469497" cy="842481"/>
                </a:xfrm>
              </p:grpSpPr>
              <p:sp>
                <p:nvSpPr>
                  <p:cNvPr id="15" name="Rectangle 14"/>
                  <p:cNvSpPr/>
                  <p:nvPr/>
                </p:nvSpPr>
                <p:spPr>
                  <a:xfrm>
                    <a:off x="6644146" y="3859625"/>
                    <a:ext cx="1469497" cy="842481"/>
                  </a:xfrm>
                  <a:prstGeom prst="rect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solidFill>
                      <a:schemeClr val="accent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500" b="1" i="0" dirty="0" smtClean="0">
                        <a:solidFill>
                          <a:schemeClr val="bg1"/>
                        </a:solidFill>
                      </a:rPr>
                      <a:t>12/31/2011</a:t>
                    </a:r>
                    <a:endParaRPr lang="en-US" sz="1500" b="1" i="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6" name="Rectangle 210"/>
                  <p:cNvSpPr>
                    <a:spLocks noChangeArrowheads="1"/>
                  </p:cNvSpPr>
                  <p:nvPr/>
                </p:nvSpPr>
                <p:spPr bwMode="auto">
                  <a:xfrm>
                    <a:off x="6644146" y="3859625"/>
                    <a:ext cx="1469497" cy="268994"/>
                  </a:xfrm>
                  <a:prstGeom prst="rect">
                    <a:avLst/>
                  </a:prstGeom>
                  <a:ln>
                    <a:headEnd/>
                    <a:tailEnd/>
                  </a:ln>
                  <a:effectLst/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anchor="ctr"/>
                  <a:lstStyle/>
                  <a:p>
                    <a:pPr algn="l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1500" i="0" dirty="0" smtClean="0">
                        <a:solidFill>
                          <a:schemeClr val="bg1"/>
                        </a:solidFill>
                        <a:latin typeface="+mn-lt"/>
                      </a:rPr>
                      <a:t>Northern Region</a:t>
                    </a:r>
                    <a:endParaRPr lang="en-US" sz="1500" i="0" dirty="0">
                      <a:solidFill>
                        <a:schemeClr val="bg1"/>
                      </a:solidFill>
                      <a:latin typeface="+mn-lt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Increasing Concurrency With Table Partitioning</a:t>
            </a:r>
            <a:endParaRPr lang="en-US" dirty="0"/>
          </a:p>
        </p:txBody>
      </p:sp>
      <p:grpSp>
        <p:nvGrpSpPr>
          <p:cNvPr id="9" name="Group 91"/>
          <p:cNvGrpSpPr/>
          <p:nvPr/>
        </p:nvGrpSpPr>
        <p:grpSpPr>
          <a:xfrm>
            <a:off x="600263" y="2815112"/>
            <a:ext cx="4689575" cy="3550493"/>
            <a:chOff x="447863" y="2662712"/>
            <a:chExt cx="4689575" cy="3550493"/>
          </a:xfrm>
        </p:grpSpPr>
        <p:grpSp>
          <p:nvGrpSpPr>
            <p:cNvPr id="10" name="Group 68"/>
            <p:cNvGrpSpPr/>
            <p:nvPr/>
          </p:nvGrpSpPr>
          <p:grpSpPr>
            <a:xfrm>
              <a:off x="447863" y="3893086"/>
              <a:ext cx="4689575" cy="2320119"/>
              <a:chOff x="963023" y="3893086"/>
              <a:chExt cx="4689575" cy="2320119"/>
            </a:xfrm>
          </p:grpSpPr>
          <p:sp>
            <p:nvSpPr>
              <p:cNvPr id="102" name="Rounded Rectangle 101"/>
              <p:cNvSpPr/>
              <p:nvPr/>
            </p:nvSpPr>
            <p:spPr bwMode="auto">
              <a:xfrm>
                <a:off x="963023" y="3893086"/>
                <a:ext cx="4510503" cy="232011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square" rtlCol="0" anchor="ctr"/>
              <a:lstStyle/>
              <a:p>
                <a:pPr algn="ctr"/>
                <a:endParaRPr lang="en-US" i="0" dirty="0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1" name="Group 38"/>
              <p:cNvGrpSpPr/>
              <p:nvPr/>
            </p:nvGrpSpPr>
            <p:grpSpPr>
              <a:xfrm>
                <a:off x="979459" y="4768817"/>
                <a:ext cx="4673139" cy="1406564"/>
                <a:chOff x="2709665" y="4369568"/>
                <a:chExt cx="4673139" cy="1406564"/>
              </a:xfrm>
            </p:grpSpPr>
            <p:sp>
              <p:nvSpPr>
                <p:cNvPr id="104" name="Flowchart: Magnetic Disk 103"/>
                <p:cNvSpPr/>
                <p:nvPr/>
              </p:nvSpPr>
              <p:spPr bwMode="auto">
                <a:xfrm>
                  <a:off x="3070752" y="4369568"/>
                  <a:ext cx="914400" cy="980365"/>
                </a:xfrm>
                <a:prstGeom prst="flowChartMagneticDisk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50000">
                      <a:schemeClr val="bg1"/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  <a:tileRect/>
                </a:gradFill>
                <a:ln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/>
                <a:p>
                  <a:pPr algn="ctr"/>
                  <a:r>
                    <a:rPr lang="en-US" i="0" dirty="0" smtClean="0">
                      <a:solidFill>
                        <a:srgbClr val="000000"/>
                      </a:solidFill>
                    </a:rPr>
                    <a:t>A7</a:t>
                  </a:r>
                </a:p>
              </p:txBody>
            </p:sp>
            <p:sp>
              <p:nvSpPr>
                <p:cNvPr id="105" name="Flowchart: Magnetic Disk 104"/>
                <p:cNvSpPr/>
                <p:nvPr/>
              </p:nvSpPr>
              <p:spPr bwMode="auto">
                <a:xfrm>
                  <a:off x="4478746" y="4383215"/>
                  <a:ext cx="914400" cy="980365"/>
                </a:xfrm>
                <a:prstGeom prst="flowChartMagneticDisk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50000">
                      <a:schemeClr val="bg1"/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  <a:tileRect/>
                </a:gradFill>
                <a:ln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/>
                <a:p>
                  <a:pPr algn="ctr"/>
                  <a:r>
                    <a:rPr lang="en-US" i="0" dirty="0" smtClean="0">
                      <a:solidFill>
                        <a:srgbClr val="000000"/>
                      </a:solidFill>
                    </a:rPr>
                    <a:t>A8</a:t>
                  </a:r>
                </a:p>
              </p:txBody>
            </p:sp>
            <p:sp>
              <p:nvSpPr>
                <p:cNvPr id="106" name="Flowchart: Magnetic Disk 105"/>
                <p:cNvSpPr/>
                <p:nvPr/>
              </p:nvSpPr>
              <p:spPr bwMode="auto">
                <a:xfrm>
                  <a:off x="5843521" y="4369568"/>
                  <a:ext cx="914400" cy="980365"/>
                </a:xfrm>
                <a:prstGeom prst="flowChartMagneticDisk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50000">
                      <a:schemeClr val="bg1"/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  <a:tileRect/>
                </a:gradFill>
                <a:ln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/>
                <a:p>
                  <a:pPr algn="ctr"/>
                  <a:r>
                    <a:rPr lang="en-US" i="0" dirty="0" smtClean="0">
                      <a:solidFill>
                        <a:srgbClr val="000000"/>
                      </a:solidFill>
                    </a:rPr>
                    <a:t>A9</a:t>
                  </a:r>
                </a:p>
              </p:txBody>
            </p:sp>
            <p:sp>
              <p:nvSpPr>
                <p:cNvPr id="107" name="TextBox 106"/>
                <p:cNvSpPr txBox="1"/>
                <p:nvPr/>
              </p:nvSpPr>
              <p:spPr>
                <a:xfrm>
                  <a:off x="2709665" y="5406800"/>
                  <a:ext cx="467313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Table data all in one physical storage area </a:t>
                  </a:r>
                </a:p>
              </p:txBody>
            </p:sp>
          </p:grpSp>
        </p:grpSp>
        <p:cxnSp>
          <p:nvCxnSpPr>
            <p:cNvPr id="94" name="Straight Arrow Connector 93"/>
            <p:cNvCxnSpPr>
              <a:stCxn id="101" idx="2"/>
              <a:endCxn id="127" idx="1"/>
            </p:cNvCxnSpPr>
            <p:nvPr/>
          </p:nvCxnSpPr>
          <p:spPr bwMode="auto">
            <a:xfrm>
              <a:off x="1025910" y="3201480"/>
              <a:ext cx="252628" cy="156413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5" name="Straight Arrow Connector 94"/>
            <p:cNvCxnSpPr>
              <a:stCxn id="100" idx="2"/>
            </p:cNvCxnSpPr>
            <p:nvPr/>
          </p:nvCxnSpPr>
          <p:spPr bwMode="auto">
            <a:xfrm flipH="1">
              <a:off x="1290250" y="3201480"/>
              <a:ext cx="896905" cy="150199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6" name="Straight Arrow Connector 95"/>
            <p:cNvCxnSpPr>
              <a:stCxn id="99" idx="2"/>
              <a:endCxn id="127" idx="1"/>
            </p:cNvCxnSpPr>
            <p:nvPr/>
          </p:nvCxnSpPr>
          <p:spPr bwMode="auto">
            <a:xfrm flipH="1">
              <a:off x="1278538" y="3201480"/>
              <a:ext cx="2095620" cy="156413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7" name="Straight Arrow Connector 96"/>
            <p:cNvCxnSpPr>
              <a:stCxn id="98" idx="2"/>
              <a:endCxn id="127" idx="1"/>
            </p:cNvCxnSpPr>
            <p:nvPr/>
          </p:nvCxnSpPr>
          <p:spPr bwMode="auto">
            <a:xfrm flipH="1">
              <a:off x="1278538" y="3201480"/>
              <a:ext cx="3256865" cy="156413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8" name="Rectangle 97"/>
            <p:cNvSpPr/>
            <p:nvPr/>
          </p:nvSpPr>
          <p:spPr bwMode="auto">
            <a:xfrm>
              <a:off x="3996530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#4</a:t>
              </a: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2835285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#3</a:t>
              </a: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1648282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#2</a:t>
              </a:r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487037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#1</a:t>
              </a:r>
            </a:p>
          </p:txBody>
        </p:sp>
      </p:grpSp>
      <p:sp>
        <p:nvSpPr>
          <p:cNvPr id="127" name="Flowchart: Magnetic Disk 126"/>
          <p:cNvSpPr/>
          <p:nvPr/>
        </p:nvSpPr>
        <p:spPr bwMode="auto">
          <a:xfrm>
            <a:off x="973738" y="4918014"/>
            <a:ext cx="914400" cy="980365"/>
          </a:xfrm>
          <a:prstGeom prst="flowChartMagneticDisk">
            <a:avLst/>
          </a:prstGeom>
          <a:gradFill flip="none" rotWithShape="1">
            <a:gsLst>
              <a:gs pos="0">
                <a:srgbClr val="FF0000">
                  <a:alpha val="71000"/>
                </a:srgbClr>
              </a:gs>
              <a:gs pos="50000">
                <a:schemeClr val="bg1"/>
              </a:gs>
              <a:gs pos="100000">
                <a:srgbClr val="FF0000"/>
              </a:gs>
            </a:gsLst>
            <a:lin ang="0" scaled="1"/>
            <a:tileRect/>
          </a:gradFill>
          <a:ln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ctr"/>
          <a:lstStyle/>
          <a:p>
            <a:pPr algn="ctr"/>
            <a:r>
              <a:rPr lang="en-US" i="0" dirty="0" smtClean="0">
                <a:solidFill>
                  <a:srgbClr val="000000"/>
                </a:solidFill>
              </a:rPr>
              <a:t>A7</a:t>
            </a:r>
          </a:p>
        </p:txBody>
      </p:sp>
      <p:grpSp>
        <p:nvGrpSpPr>
          <p:cNvPr id="12" name="Group 116"/>
          <p:cNvGrpSpPr/>
          <p:nvPr/>
        </p:nvGrpSpPr>
        <p:grpSpPr>
          <a:xfrm>
            <a:off x="1077162" y="1944149"/>
            <a:ext cx="3771930" cy="1049480"/>
            <a:chOff x="545446" y="2141621"/>
            <a:chExt cx="2097611" cy="1049480"/>
          </a:xfrm>
        </p:grpSpPr>
        <p:sp>
          <p:nvSpPr>
            <p:cNvPr id="54" name="TextBox 53"/>
            <p:cNvSpPr txBox="1"/>
            <p:nvPr/>
          </p:nvSpPr>
          <p:spPr>
            <a:xfrm>
              <a:off x="545446" y="2175438"/>
              <a:ext cx="2097611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i="0" dirty="0" smtClean="0"/>
                <a:t>No partitioning – Order table data in 1 storage area</a:t>
              </a:r>
            </a:p>
          </p:txBody>
        </p:sp>
        <p:sp>
          <p:nvSpPr>
            <p:cNvPr id="56" name="Rounded Rectangle 55"/>
            <p:cNvSpPr/>
            <p:nvPr/>
          </p:nvSpPr>
          <p:spPr bwMode="auto">
            <a:xfrm>
              <a:off x="593403" y="2141621"/>
              <a:ext cx="1988703" cy="745958"/>
            </a:xfrm>
            <a:prstGeom prst="roundRect">
              <a:avLst/>
            </a:prstGeom>
            <a:noFill/>
            <a:ln w="38100" algn="ctr">
              <a:noFill/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sz="2800" b="1"/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684213" y="1219200"/>
            <a:ext cx="10820400" cy="646331"/>
          </a:xfrm>
          <a:prstGeom prst="rect">
            <a:avLst/>
          </a:prstGeom>
          <a:solidFill>
            <a:srgbClr val="D9D9D9"/>
          </a:solidFill>
        </p:spPr>
        <p:txBody>
          <a:bodyPr wrap="square" rtlCol="0">
            <a:spAutoFit/>
          </a:bodyPr>
          <a:lstStyle/>
          <a:p>
            <a:r>
              <a:rPr lang="en-US" sz="1800" i="0" dirty="0" smtClean="0">
                <a:solidFill>
                  <a:srgbClr val="000000"/>
                </a:solidFill>
              </a:rPr>
              <a:t>Create order.   Assign  Order-date = TODAY  region = “</a:t>
            </a:r>
            <a:r>
              <a:rPr lang="en-US" sz="1800" i="0" dirty="0" err="1" smtClean="0">
                <a:solidFill>
                  <a:srgbClr val="000000"/>
                </a:solidFill>
              </a:rPr>
              <a:t>NorthEast</a:t>
            </a:r>
            <a:r>
              <a:rPr lang="en-US" sz="1800" i="0" dirty="0" smtClean="0">
                <a:solidFill>
                  <a:srgbClr val="000000"/>
                </a:solidFill>
              </a:rPr>
              <a:t>”.</a:t>
            </a:r>
            <a:br>
              <a:rPr lang="en-US" sz="1800" i="0" dirty="0" smtClean="0">
                <a:solidFill>
                  <a:srgbClr val="000000"/>
                </a:solidFill>
              </a:rPr>
            </a:br>
            <a:r>
              <a:rPr lang="en-US" sz="1800" i="0" dirty="0" smtClean="0">
                <a:solidFill>
                  <a:srgbClr val="000000"/>
                </a:solidFill>
              </a:rPr>
              <a:t> Create order.   Assign  Order-date = TODAY  region = “</a:t>
            </a:r>
            <a:r>
              <a:rPr lang="en-US" sz="1800" i="0" dirty="0" err="1" smtClean="0">
                <a:solidFill>
                  <a:srgbClr val="000000"/>
                </a:solidFill>
              </a:rPr>
              <a:t>SouthEast</a:t>
            </a:r>
            <a:r>
              <a:rPr lang="en-US" sz="1800" i="0" dirty="0" smtClean="0">
                <a:solidFill>
                  <a:srgbClr val="000000"/>
                </a:solidFill>
              </a:rPr>
              <a:t>”.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>
          <a:xfrm>
            <a:off x="684213" y="1219200"/>
            <a:ext cx="10820400" cy="646331"/>
          </a:xfrm>
          <a:prstGeom prst="rect">
            <a:avLst/>
          </a:prstGeom>
          <a:solidFill>
            <a:srgbClr val="D9D9D9"/>
          </a:solidFill>
        </p:spPr>
        <p:txBody>
          <a:bodyPr wrap="square" rtlCol="0">
            <a:spAutoFit/>
          </a:bodyPr>
          <a:lstStyle/>
          <a:p>
            <a:r>
              <a:rPr lang="en-US" sz="1800" i="0" dirty="0" smtClean="0">
                <a:solidFill>
                  <a:srgbClr val="000000"/>
                </a:solidFill>
              </a:rPr>
              <a:t>Create order.  Assign  Order-date = TODAY.</a:t>
            </a:r>
            <a:br>
              <a:rPr lang="en-US" sz="1800" i="0" dirty="0" smtClean="0">
                <a:solidFill>
                  <a:srgbClr val="000000"/>
                </a:solidFill>
              </a:rPr>
            </a:br>
            <a:r>
              <a:rPr lang="en-US" sz="1800" i="0" dirty="0" smtClean="0">
                <a:solidFill>
                  <a:srgbClr val="000000"/>
                </a:solidFill>
              </a:rPr>
              <a:t>Create order.  Assign  Order-date = TODAY.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Increasing Concurrency With Table Partitioning</a:t>
            </a:r>
            <a:endParaRPr lang="en-US" dirty="0"/>
          </a:p>
        </p:txBody>
      </p:sp>
      <p:grpSp>
        <p:nvGrpSpPr>
          <p:cNvPr id="9" name="Group 91"/>
          <p:cNvGrpSpPr/>
          <p:nvPr/>
        </p:nvGrpSpPr>
        <p:grpSpPr>
          <a:xfrm>
            <a:off x="565899" y="2815112"/>
            <a:ext cx="4660777" cy="3550493"/>
            <a:chOff x="413499" y="2662712"/>
            <a:chExt cx="4660777" cy="3550493"/>
          </a:xfrm>
        </p:grpSpPr>
        <p:grpSp>
          <p:nvGrpSpPr>
            <p:cNvPr id="10" name="Group 68"/>
            <p:cNvGrpSpPr/>
            <p:nvPr/>
          </p:nvGrpSpPr>
          <p:grpSpPr>
            <a:xfrm>
              <a:off x="413499" y="3893086"/>
              <a:ext cx="4596130" cy="2320119"/>
              <a:chOff x="928659" y="3893086"/>
              <a:chExt cx="4596130" cy="2320119"/>
            </a:xfrm>
          </p:grpSpPr>
          <p:sp>
            <p:nvSpPr>
              <p:cNvPr id="102" name="Rounded Rectangle 101"/>
              <p:cNvSpPr/>
              <p:nvPr/>
            </p:nvSpPr>
            <p:spPr bwMode="auto">
              <a:xfrm>
                <a:off x="963023" y="3893086"/>
                <a:ext cx="4510503" cy="232011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square" rtlCol="0" anchor="ctr"/>
              <a:lstStyle/>
              <a:p>
                <a:pPr algn="ctr"/>
                <a:endParaRPr lang="en-US" i="0" dirty="0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1" name="Group 38"/>
              <p:cNvGrpSpPr/>
              <p:nvPr/>
            </p:nvGrpSpPr>
            <p:grpSpPr>
              <a:xfrm>
                <a:off x="928659" y="4357112"/>
                <a:ext cx="4596130" cy="1818269"/>
                <a:chOff x="2658865" y="3957863"/>
                <a:chExt cx="4596130" cy="1818269"/>
              </a:xfrm>
            </p:grpSpPr>
            <p:sp>
              <p:nvSpPr>
                <p:cNvPr id="104" name="Flowchart: Magnetic Disk 103"/>
                <p:cNvSpPr/>
                <p:nvPr/>
              </p:nvSpPr>
              <p:spPr bwMode="auto">
                <a:xfrm>
                  <a:off x="3070752" y="4369568"/>
                  <a:ext cx="914400" cy="980365"/>
                </a:xfrm>
                <a:prstGeom prst="flowChartMagneticDisk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50000">
                      <a:schemeClr val="bg1"/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  <a:tileRect/>
                </a:gradFill>
                <a:ln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/>
                <a:p>
                  <a:pPr algn="ctr"/>
                  <a:r>
                    <a:rPr lang="en-US" i="0" dirty="0" smtClean="0">
                      <a:solidFill>
                        <a:srgbClr val="000000"/>
                      </a:solidFill>
                    </a:rPr>
                    <a:t>A7</a:t>
                  </a:r>
                </a:p>
              </p:txBody>
            </p:sp>
            <p:sp>
              <p:nvSpPr>
                <p:cNvPr id="105" name="Flowchart: Magnetic Disk 104"/>
                <p:cNvSpPr/>
                <p:nvPr/>
              </p:nvSpPr>
              <p:spPr bwMode="auto">
                <a:xfrm>
                  <a:off x="4478746" y="4383215"/>
                  <a:ext cx="914400" cy="980365"/>
                </a:xfrm>
                <a:prstGeom prst="flowChartMagneticDisk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50000">
                      <a:schemeClr val="bg1"/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  <a:tileRect/>
                </a:gradFill>
                <a:ln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/>
                <a:p>
                  <a:pPr algn="ctr"/>
                  <a:r>
                    <a:rPr lang="en-US" i="0" dirty="0" smtClean="0">
                      <a:solidFill>
                        <a:srgbClr val="000000"/>
                      </a:solidFill>
                    </a:rPr>
                    <a:t>A8</a:t>
                  </a:r>
                </a:p>
              </p:txBody>
            </p:sp>
            <p:sp>
              <p:nvSpPr>
                <p:cNvPr id="106" name="Flowchart: Magnetic Disk 105"/>
                <p:cNvSpPr/>
                <p:nvPr/>
              </p:nvSpPr>
              <p:spPr bwMode="auto">
                <a:xfrm>
                  <a:off x="5843521" y="4369568"/>
                  <a:ext cx="914400" cy="980365"/>
                </a:xfrm>
                <a:prstGeom prst="flowChartMagneticDisk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50000">
                      <a:schemeClr val="bg1"/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  <a:tileRect/>
                </a:gradFill>
                <a:ln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/>
                <a:p>
                  <a:pPr algn="ctr"/>
                  <a:r>
                    <a:rPr lang="en-US" i="0" dirty="0" smtClean="0">
                      <a:solidFill>
                        <a:srgbClr val="000000"/>
                      </a:solidFill>
                    </a:rPr>
                    <a:t>A9</a:t>
                  </a:r>
                </a:p>
              </p:txBody>
            </p:sp>
            <p:sp>
              <p:nvSpPr>
                <p:cNvPr id="107" name="TextBox 106"/>
                <p:cNvSpPr txBox="1"/>
                <p:nvPr/>
              </p:nvSpPr>
              <p:spPr>
                <a:xfrm>
                  <a:off x="2658865" y="5406800"/>
                  <a:ext cx="459613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“Current” data in one physical storage area </a:t>
                  </a:r>
                </a:p>
              </p:txBody>
            </p:sp>
            <p:sp>
              <p:nvSpPr>
                <p:cNvPr id="108" name="TextBox 107"/>
                <p:cNvSpPr txBox="1"/>
                <p:nvPr/>
              </p:nvSpPr>
              <p:spPr>
                <a:xfrm>
                  <a:off x="2910054" y="3957863"/>
                  <a:ext cx="1223412" cy="369332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Partition 1</a:t>
                  </a:r>
                </a:p>
              </p:txBody>
            </p:sp>
            <p:sp>
              <p:nvSpPr>
                <p:cNvPr id="109" name="TextBox 108"/>
                <p:cNvSpPr txBox="1"/>
                <p:nvPr/>
              </p:nvSpPr>
              <p:spPr>
                <a:xfrm>
                  <a:off x="4295365" y="3957863"/>
                  <a:ext cx="1287532" cy="369332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Partition 2 </a:t>
                  </a:r>
                </a:p>
              </p:txBody>
            </p:sp>
            <p:sp>
              <p:nvSpPr>
                <p:cNvPr id="110" name="TextBox 109"/>
                <p:cNvSpPr txBox="1"/>
                <p:nvPr/>
              </p:nvSpPr>
              <p:spPr>
                <a:xfrm>
                  <a:off x="5675296" y="3957863"/>
                  <a:ext cx="1223412" cy="369332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Partition 3</a:t>
                  </a:r>
                </a:p>
              </p:txBody>
            </p:sp>
          </p:grpSp>
        </p:grpSp>
        <p:cxnSp>
          <p:nvCxnSpPr>
            <p:cNvPr id="94" name="Straight Arrow Connector 93"/>
            <p:cNvCxnSpPr>
              <a:stCxn id="101" idx="2"/>
              <a:endCxn id="108" idx="0"/>
            </p:cNvCxnSpPr>
            <p:nvPr/>
          </p:nvCxnSpPr>
          <p:spPr bwMode="auto">
            <a:xfrm>
              <a:off x="1025910" y="3201480"/>
              <a:ext cx="250484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5" name="Straight Arrow Connector 94"/>
            <p:cNvCxnSpPr>
              <a:stCxn id="100" idx="2"/>
              <a:endCxn id="108" idx="0"/>
            </p:cNvCxnSpPr>
            <p:nvPr/>
          </p:nvCxnSpPr>
          <p:spPr bwMode="auto">
            <a:xfrm flipH="1">
              <a:off x="1276394" y="3201480"/>
              <a:ext cx="910761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6" name="Straight Arrow Connector 95"/>
            <p:cNvCxnSpPr>
              <a:stCxn id="99" idx="2"/>
              <a:endCxn id="108" idx="0"/>
            </p:cNvCxnSpPr>
            <p:nvPr/>
          </p:nvCxnSpPr>
          <p:spPr bwMode="auto">
            <a:xfrm flipH="1">
              <a:off x="1276394" y="3201480"/>
              <a:ext cx="2097764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7" name="Straight Arrow Connector 96"/>
            <p:cNvCxnSpPr>
              <a:stCxn id="98" idx="2"/>
              <a:endCxn id="108" idx="0"/>
            </p:cNvCxnSpPr>
            <p:nvPr/>
          </p:nvCxnSpPr>
          <p:spPr bwMode="auto">
            <a:xfrm flipH="1">
              <a:off x="1276394" y="3201480"/>
              <a:ext cx="3259009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8" name="Rectangle 97"/>
            <p:cNvSpPr/>
            <p:nvPr/>
          </p:nvSpPr>
          <p:spPr bwMode="auto">
            <a:xfrm>
              <a:off x="3996530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#4</a:t>
              </a: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2835285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#3</a:t>
              </a: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1648282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#2</a:t>
              </a:r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487037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#1</a:t>
              </a:r>
            </a:p>
          </p:txBody>
        </p:sp>
      </p:grpSp>
      <p:sp>
        <p:nvSpPr>
          <p:cNvPr id="127" name="Flowchart: Magnetic Disk 126"/>
          <p:cNvSpPr/>
          <p:nvPr/>
        </p:nvSpPr>
        <p:spPr bwMode="auto">
          <a:xfrm>
            <a:off x="973738" y="4918014"/>
            <a:ext cx="914400" cy="980365"/>
          </a:xfrm>
          <a:prstGeom prst="flowChartMagneticDisk">
            <a:avLst/>
          </a:prstGeom>
          <a:gradFill flip="none" rotWithShape="1">
            <a:gsLst>
              <a:gs pos="0">
                <a:srgbClr val="FF0000">
                  <a:alpha val="71000"/>
                </a:srgbClr>
              </a:gs>
              <a:gs pos="50000">
                <a:schemeClr val="bg1"/>
              </a:gs>
              <a:gs pos="100000">
                <a:srgbClr val="FF0000"/>
              </a:gs>
            </a:gsLst>
            <a:lin ang="0" scaled="1"/>
            <a:tileRect/>
          </a:gradFill>
          <a:ln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ctr"/>
          <a:lstStyle/>
          <a:p>
            <a:pPr algn="ctr"/>
            <a:r>
              <a:rPr lang="en-US" i="0" dirty="0" smtClean="0">
                <a:solidFill>
                  <a:srgbClr val="000000"/>
                </a:solidFill>
              </a:rPr>
              <a:t>A7</a:t>
            </a:r>
          </a:p>
        </p:txBody>
      </p:sp>
      <p:grpSp>
        <p:nvGrpSpPr>
          <p:cNvPr id="12" name="Group 116"/>
          <p:cNvGrpSpPr/>
          <p:nvPr/>
        </p:nvGrpSpPr>
        <p:grpSpPr>
          <a:xfrm>
            <a:off x="1631343" y="1944146"/>
            <a:ext cx="3073180" cy="745958"/>
            <a:chOff x="545446" y="2141621"/>
            <a:chExt cx="2097611" cy="745958"/>
          </a:xfrm>
        </p:grpSpPr>
        <p:sp>
          <p:nvSpPr>
            <p:cNvPr id="54" name="TextBox 53"/>
            <p:cNvSpPr txBox="1"/>
            <p:nvPr/>
          </p:nvSpPr>
          <p:spPr>
            <a:xfrm>
              <a:off x="545446" y="2175438"/>
              <a:ext cx="2097611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i="0" dirty="0" smtClean="0"/>
                <a:t>Range Partitioning</a:t>
              </a:r>
              <a:br>
                <a:rPr lang="en-US" sz="2000" b="1" i="0" dirty="0" smtClean="0"/>
              </a:br>
              <a:r>
                <a:rPr lang="en-US" sz="2000" b="1" i="0" dirty="0" smtClean="0"/>
                <a:t>by Order-Date</a:t>
              </a:r>
            </a:p>
          </p:txBody>
        </p:sp>
        <p:sp>
          <p:nvSpPr>
            <p:cNvPr id="56" name="Rounded Rectangle 55"/>
            <p:cNvSpPr/>
            <p:nvPr/>
          </p:nvSpPr>
          <p:spPr bwMode="auto">
            <a:xfrm>
              <a:off x="593403" y="2141621"/>
              <a:ext cx="1988703" cy="745958"/>
            </a:xfrm>
            <a:prstGeom prst="roundRect">
              <a:avLst/>
            </a:prstGeom>
            <a:noFill/>
            <a:ln w="38100" algn="ctr">
              <a:noFill/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sz="2800" b="1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>
          <a:xfrm>
            <a:off x="684213" y="1219200"/>
            <a:ext cx="10820400" cy="646331"/>
          </a:xfrm>
          <a:prstGeom prst="rect">
            <a:avLst/>
          </a:prstGeom>
          <a:solidFill>
            <a:srgbClr val="D9D9D9"/>
          </a:solidFill>
        </p:spPr>
        <p:txBody>
          <a:bodyPr wrap="square" rtlCol="0">
            <a:spAutoFit/>
          </a:bodyPr>
          <a:lstStyle/>
          <a:p>
            <a:r>
              <a:rPr lang="en-US" sz="1800" i="0" dirty="0" smtClean="0">
                <a:solidFill>
                  <a:srgbClr val="000000"/>
                </a:solidFill>
              </a:rPr>
              <a:t>Create order.   Assign  Order-date = TODAY  Product-Code = “D100”.</a:t>
            </a:r>
            <a:br>
              <a:rPr lang="en-US" sz="1800" i="0" dirty="0" smtClean="0">
                <a:solidFill>
                  <a:srgbClr val="000000"/>
                </a:solidFill>
              </a:rPr>
            </a:br>
            <a:r>
              <a:rPr lang="en-US" sz="1800" i="0" dirty="0" smtClean="0">
                <a:solidFill>
                  <a:srgbClr val="000000"/>
                </a:solidFill>
              </a:rPr>
              <a:t> Create order.   Assign  Order-date = TODAY  Product-Code = “A50”.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Increasing Concurrency With Table Partitioning</a:t>
            </a:r>
            <a:endParaRPr lang="en-US" dirty="0"/>
          </a:p>
        </p:txBody>
      </p:sp>
      <p:grpSp>
        <p:nvGrpSpPr>
          <p:cNvPr id="2" name="Group 91"/>
          <p:cNvGrpSpPr/>
          <p:nvPr/>
        </p:nvGrpSpPr>
        <p:grpSpPr>
          <a:xfrm>
            <a:off x="565899" y="2815112"/>
            <a:ext cx="4660777" cy="3550493"/>
            <a:chOff x="413499" y="2662712"/>
            <a:chExt cx="4660777" cy="3550493"/>
          </a:xfrm>
        </p:grpSpPr>
        <p:grpSp>
          <p:nvGrpSpPr>
            <p:cNvPr id="3" name="Group 68"/>
            <p:cNvGrpSpPr/>
            <p:nvPr/>
          </p:nvGrpSpPr>
          <p:grpSpPr>
            <a:xfrm>
              <a:off x="413499" y="3893086"/>
              <a:ext cx="4596130" cy="2320119"/>
              <a:chOff x="928659" y="3893086"/>
              <a:chExt cx="4596130" cy="2320119"/>
            </a:xfrm>
          </p:grpSpPr>
          <p:sp>
            <p:nvSpPr>
              <p:cNvPr id="102" name="Rounded Rectangle 101"/>
              <p:cNvSpPr/>
              <p:nvPr/>
            </p:nvSpPr>
            <p:spPr bwMode="auto">
              <a:xfrm>
                <a:off x="963023" y="3893086"/>
                <a:ext cx="4510503" cy="232011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square" rtlCol="0" anchor="ctr"/>
              <a:lstStyle/>
              <a:p>
                <a:pPr algn="ctr"/>
                <a:endParaRPr lang="en-US" i="0" dirty="0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4" name="Group 38"/>
              <p:cNvGrpSpPr/>
              <p:nvPr/>
            </p:nvGrpSpPr>
            <p:grpSpPr>
              <a:xfrm>
                <a:off x="928659" y="4357112"/>
                <a:ext cx="4596130" cy="1818269"/>
                <a:chOff x="2658865" y="3957863"/>
                <a:chExt cx="4596130" cy="1818269"/>
              </a:xfrm>
            </p:grpSpPr>
            <p:sp>
              <p:nvSpPr>
                <p:cNvPr id="104" name="Flowchart: Magnetic Disk 103"/>
                <p:cNvSpPr/>
                <p:nvPr/>
              </p:nvSpPr>
              <p:spPr bwMode="auto">
                <a:xfrm>
                  <a:off x="3070752" y="4369568"/>
                  <a:ext cx="914400" cy="980365"/>
                </a:xfrm>
                <a:prstGeom prst="flowChartMagneticDisk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50000">
                      <a:schemeClr val="bg1"/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  <a:tileRect/>
                </a:gradFill>
                <a:ln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/>
                <a:p>
                  <a:pPr algn="ctr"/>
                  <a:r>
                    <a:rPr lang="en-US" i="0" dirty="0" smtClean="0">
                      <a:solidFill>
                        <a:srgbClr val="000000"/>
                      </a:solidFill>
                    </a:rPr>
                    <a:t>A7</a:t>
                  </a:r>
                </a:p>
              </p:txBody>
            </p:sp>
            <p:sp>
              <p:nvSpPr>
                <p:cNvPr id="105" name="Flowchart: Magnetic Disk 104"/>
                <p:cNvSpPr/>
                <p:nvPr/>
              </p:nvSpPr>
              <p:spPr bwMode="auto">
                <a:xfrm>
                  <a:off x="4478746" y="4383215"/>
                  <a:ext cx="914400" cy="980365"/>
                </a:xfrm>
                <a:prstGeom prst="flowChartMagneticDisk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50000">
                      <a:schemeClr val="bg1"/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  <a:tileRect/>
                </a:gradFill>
                <a:ln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/>
                <a:p>
                  <a:pPr algn="ctr"/>
                  <a:r>
                    <a:rPr lang="en-US" i="0" dirty="0" smtClean="0">
                      <a:solidFill>
                        <a:srgbClr val="000000"/>
                      </a:solidFill>
                    </a:rPr>
                    <a:t>A8</a:t>
                  </a:r>
                </a:p>
              </p:txBody>
            </p:sp>
            <p:sp>
              <p:nvSpPr>
                <p:cNvPr id="106" name="Flowchart: Magnetic Disk 105"/>
                <p:cNvSpPr/>
                <p:nvPr/>
              </p:nvSpPr>
              <p:spPr bwMode="auto">
                <a:xfrm>
                  <a:off x="5843521" y="4369568"/>
                  <a:ext cx="914400" cy="980365"/>
                </a:xfrm>
                <a:prstGeom prst="flowChartMagneticDisk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50000">
                      <a:schemeClr val="bg1"/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  <a:tileRect/>
                </a:gradFill>
                <a:ln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/>
                <a:p>
                  <a:pPr algn="ctr"/>
                  <a:r>
                    <a:rPr lang="en-US" i="0" dirty="0" smtClean="0">
                      <a:solidFill>
                        <a:srgbClr val="000000"/>
                      </a:solidFill>
                    </a:rPr>
                    <a:t>A9</a:t>
                  </a:r>
                </a:p>
              </p:txBody>
            </p:sp>
            <p:sp>
              <p:nvSpPr>
                <p:cNvPr id="107" name="TextBox 106"/>
                <p:cNvSpPr txBox="1"/>
                <p:nvPr/>
              </p:nvSpPr>
              <p:spPr>
                <a:xfrm>
                  <a:off x="2658865" y="5406800"/>
                  <a:ext cx="459613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“Current” data in one physical storage area </a:t>
                  </a:r>
                </a:p>
              </p:txBody>
            </p:sp>
            <p:sp>
              <p:nvSpPr>
                <p:cNvPr id="108" name="TextBox 107"/>
                <p:cNvSpPr txBox="1"/>
                <p:nvPr/>
              </p:nvSpPr>
              <p:spPr>
                <a:xfrm>
                  <a:off x="2910054" y="3957863"/>
                  <a:ext cx="1223412" cy="369332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Partition 1</a:t>
                  </a:r>
                </a:p>
              </p:txBody>
            </p:sp>
            <p:sp>
              <p:nvSpPr>
                <p:cNvPr id="109" name="TextBox 108"/>
                <p:cNvSpPr txBox="1"/>
                <p:nvPr/>
              </p:nvSpPr>
              <p:spPr>
                <a:xfrm>
                  <a:off x="4295365" y="3957863"/>
                  <a:ext cx="1287532" cy="369332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Partition 2 </a:t>
                  </a:r>
                </a:p>
              </p:txBody>
            </p:sp>
            <p:sp>
              <p:nvSpPr>
                <p:cNvPr id="110" name="TextBox 109"/>
                <p:cNvSpPr txBox="1"/>
                <p:nvPr/>
              </p:nvSpPr>
              <p:spPr>
                <a:xfrm>
                  <a:off x="5675296" y="3957863"/>
                  <a:ext cx="1223412" cy="369332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Partition 3</a:t>
                  </a:r>
                </a:p>
              </p:txBody>
            </p:sp>
          </p:grpSp>
        </p:grpSp>
        <p:cxnSp>
          <p:nvCxnSpPr>
            <p:cNvPr id="94" name="Straight Arrow Connector 93"/>
            <p:cNvCxnSpPr>
              <a:stCxn id="101" idx="2"/>
              <a:endCxn id="108" idx="0"/>
            </p:cNvCxnSpPr>
            <p:nvPr/>
          </p:nvCxnSpPr>
          <p:spPr bwMode="auto">
            <a:xfrm>
              <a:off x="1025910" y="3201480"/>
              <a:ext cx="250484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5" name="Straight Arrow Connector 94"/>
            <p:cNvCxnSpPr>
              <a:stCxn id="100" idx="2"/>
              <a:endCxn id="108" idx="0"/>
            </p:cNvCxnSpPr>
            <p:nvPr/>
          </p:nvCxnSpPr>
          <p:spPr bwMode="auto">
            <a:xfrm flipH="1">
              <a:off x="1276394" y="3201480"/>
              <a:ext cx="910761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6" name="Straight Arrow Connector 95"/>
            <p:cNvCxnSpPr>
              <a:stCxn id="99" idx="2"/>
              <a:endCxn id="108" idx="0"/>
            </p:cNvCxnSpPr>
            <p:nvPr/>
          </p:nvCxnSpPr>
          <p:spPr bwMode="auto">
            <a:xfrm flipH="1">
              <a:off x="1276394" y="3201480"/>
              <a:ext cx="2097764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7" name="Straight Arrow Connector 96"/>
            <p:cNvCxnSpPr>
              <a:stCxn id="98" idx="2"/>
              <a:endCxn id="108" idx="0"/>
            </p:cNvCxnSpPr>
            <p:nvPr/>
          </p:nvCxnSpPr>
          <p:spPr bwMode="auto">
            <a:xfrm flipH="1">
              <a:off x="1276394" y="3201480"/>
              <a:ext cx="3259009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8" name="Rectangle 97"/>
            <p:cNvSpPr/>
            <p:nvPr/>
          </p:nvSpPr>
          <p:spPr bwMode="auto">
            <a:xfrm>
              <a:off x="3996530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#4</a:t>
              </a: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2835285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#3</a:t>
              </a: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1648282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#2</a:t>
              </a:r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487037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#1</a:t>
              </a:r>
            </a:p>
          </p:txBody>
        </p:sp>
      </p:grpSp>
      <p:sp>
        <p:nvSpPr>
          <p:cNvPr id="127" name="Flowchart: Magnetic Disk 126"/>
          <p:cNvSpPr/>
          <p:nvPr/>
        </p:nvSpPr>
        <p:spPr bwMode="auto">
          <a:xfrm>
            <a:off x="973738" y="4918014"/>
            <a:ext cx="914400" cy="980365"/>
          </a:xfrm>
          <a:prstGeom prst="flowChartMagneticDisk">
            <a:avLst/>
          </a:prstGeom>
          <a:gradFill flip="none" rotWithShape="1">
            <a:gsLst>
              <a:gs pos="0">
                <a:srgbClr val="FF0000">
                  <a:alpha val="71000"/>
                </a:srgbClr>
              </a:gs>
              <a:gs pos="50000">
                <a:schemeClr val="bg1"/>
              </a:gs>
              <a:gs pos="100000">
                <a:srgbClr val="FF0000"/>
              </a:gs>
            </a:gsLst>
            <a:lin ang="0" scaled="1"/>
            <a:tileRect/>
          </a:gradFill>
          <a:ln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ctr"/>
          <a:lstStyle/>
          <a:p>
            <a:pPr algn="ctr"/>
            <a:r>
              <a:rPr lang="en-US" i="0" dirty="0" smtClean="0">
                <a:solidFill>
                  <a:srgbClr val="000000"/>
                </a:solidFill>
              </a:rPr>
              <a:t>A7</a:t>
            </a:r>
          </a:p>
        </p:txBody>
      </p:sp>
      <p:grpSp>
        <p:nvGrpSpPr>
          <p:cNvPr id="6" name="Group 116"/>
          <p:cNvGrpSpPr/>
          <p:nvPr/>
        </p:nvGrpSpPr>
        <p:grpSpPr>
          <a:xfrm>
            <a:off x="1631343" y="1944146"/>
            <a:ext cx="3073180" cy="745958"/>
            <a:chOff x="545446" y="2141621"/>
            <a:chExt cx="2097611" cy="745958"/>
          </a:xfrm>
        </p:grpSpPr>
        <p:sp>
          <p:nvSpPr>
            <p:cNvPr id="54" name="TextBox 53"/>
            <p:cNvSpPr txBox="1"/>
            <p:nvPr/>
          </p:nvSpPr>
          <p:spPr>
            <a:xfrm>
              <a:off x="545446" y="2175438"/>
              <a:ext cx="2097611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i="0" dirty="0" smtClean="0"/>
                <a:t>Range Partitioning</a:t>
              </a:r>
              <a:br>
                <a:rPr lang="en-US" sz="2000" b="1" i="0" dirty="0" smtClean="0"/>
              </a:br>
              <a:r>
                <a:rPr lang="en-US" sz="2000" b="1" i="0" dirty="0" smtClean="0"/>
                <a:t>by Order-Date</a:t>
              </a:r>
            </a:p>
          </p:txBody>
        </p:sp>
        <p:sp>
          <p:nvSpPr>
            <p:cNvPr id="56" name="Rounded Rectangle 55"/>
            <p:cNvSpPr/>
            <p:nvPr/>
          </p:nvSpPr>
          <p:spPr bwMode="auto">
            <a:xfrm>
              <a:off x="593403" y="2141621"/>
              <a:ext cx="1988703" cy="745958"/>
            </a:xfrm>
            <a:prstGeom prst="roundRect">
              <a:avLst/>
            </a:prstGeom>
            <a:noFill/>
            <a:ln w="38100" algn="ctr">
              <a:noFill/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sz="2800" b="1"/>
            </a:p>
          </p:txBody>
        </p:sp>
      </p:grpSp>
      <p:grpSp>
        <p:nvGrpSpPr>
          <p:cNvPr id="27" name="Group 90"/>
          <p:cNvGrpSpPr/>
          <p:nvPr/>
        </p:nvGrpSpPr>
        <p:grpSpPr>
          <a:xfrm>
            <a:off x="6249267" y="2815112"/>
            <a:ext cx="4626413" cy="3550493"/>
            <a:chOff x="447863" y="2662712"/>
            <a:chExt cx="4626413" cy="3550493"/>
          </a:xfrm>
        </p:grpSpPr>
        <p:grpSp>
          <p:nvGrpSpPr>
            <p:cNvPr id="28" name="Group 68"/>
            <p:cNvGrpSpPr/>
            <p:nvPr/>
          </p:nvGrpSpPr>
          <p:grpSpPr>
            <a:xfrm>
              <a:off x="447863" y="3893086"/>
              <a:ext cx="4510503" cy="2320119"/>
              <a:chOff x="963023" y="3893086"/>
              <a:chExt cx="4510503" cy="2320119"/>
            </a:xfrm>
          </p:grpSpPr>
          <p:sp>
            <p:nvSpPr>
              <p:cNvPr id="37" name="Rounded Rectangle 36"/>
              <p:cNvSpPr/>
              <p:nvPr/>
            </p:nvSpPr>
            <p:spPr bwMode="auto">
              <a:xfrm>
                <a:off x="963023" y="3893086"/>
                <a:ext cx="4510503" cy="232011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square" rtlCol="0" anchor="ctr"/>
              <a:lstStyle/>
              <a:p>
                <a:pPr algn="ctr"/>
                <a:endParaRPr lang="en-US" i="0" dirty="0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38" name="Group 38"/>
              <p:cNvGrpSpPr/>
              <p:nvPr/>
            </p:nvGrpSpPr>
            <p:grpSpPr>
              <a:xfrm>
                <a:off x="1030259" y="4357112"/>
                <a:ext cx="4429482" cy="1818269"/>
                <a:chOff x="2760465" y="3957863"/>
                <a:chExt cx="4429482" cy="1818269"/>
              </a:xfrm>
            </p:grpSpPr>
            <p:sp>
              <p:nvSpPr>
                <p:cNvPr id="39" name="Flowchart: Magnetic Disk 38"/>
                <p:cNvSpPr/>
                <p:nvPr/>
              </p:nvSpPr>
              <p:spPr bwMode="auto">
                <a:xfrm>
                  <a:off x="3070752" y="4369568"/>
                  <a:ext cx="914400" cy="980365"/>
                </a:xfrm>
                <a:prstGeom prst="flowChartMagneticDisk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50000">
                      <a:schemeClr val="bg1"/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  <a:tileRect/>
                </a:gradFill>
                <a:ln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/>
                <a:p>
                  <a:pPr algn="ctr"/>
                  <a:r>
                    <a:rPr lang="en-US" i="0" dirty="0" smtClean="0">
                      <a:solidFill>
                        <a:srgbClr val="000000"/>
                      </a:solidFill>
                    </a:rPr>
                    <a:t>A7</a:t>
                  </a:r>
                </a:p>
              </p:txBody>
            </p:sp>
            <p:sp>
              <p:nvSpPr>
                <p:cNvPr id="40" name="Flowchart: Magnetic Disk 39"/>
                <p:cNvSpPr/>
                <p:nvPr/>
              </p:nvSpPr>
              <p:spPr bwMode="auto">
                <a:xfrm>
                  <a:off x="4478746" y="4383215"/>
                  <a:ext cx="914400" cy="980365"/>
                </a:xfrm>
                <a:prstGeom prst="flowChartMagneticDisk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50000">
                      <a:schemeClr val="bg1"/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  <a:tileRect/>
                </a:gradFill>
                <a:ln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/>
                <a:p>
                  <a:pPr algn="ctr"/>
                  <a:r>
                    <a:rPr lang="en-US" i="0" dirty="0" smtClean="0">
                      <a:solidFill>
                        <a:srgbClr val="000000"/>
                      </a:solidFill>
                    </a:rPr>
                    <a:t>A8</a:t>
                  </a:r>
                </a:p>
              </p:txBody>
            </p:sp>
            <p:sp>
              <p:nvSpPr>
                <p:cNvPr id="41" name="Flowchart: Magnetic Disk 40"/>
                <p:cNvSpPr/>
                <p:nvPr/>
              </p:nvSpPr>
              <p:spPr bwMode="auto">
                <a:xfrm>
                  <a:off x="5843521" y="4369568"/>
                  <a:ext cx="914400" cy="980365"/>
                </a:xfrm>
                <a:prstGeom prst="flowChartMagneticDisk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50000">
                      <a:schemeClr val="bg1"/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  <a:tileRect/>
                </a:gradFill>
                <a:ln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/>
                <a:p>
                  <a:pPr algn="ctr"/>
                  <a:r>
                    <a:rPr lang="en-US" i="0" dirty="0" smtClean="0">
                      <a:solidFill>
                        <a:srgbClr val="000000"/>
                      </a:solidFill>
                    </a:rPr>
                    <a:t>A9</a:t>
                  </a:r>
                </a:p>
              </p:txBody>
            </p:sp>
            <p:sp>
              <p:nvSpPr>
                <p:cNvPr id="42" name="TextBox 41"/>
                <p:cNvSpPr txBox="1"/>
                <p:nvPr/>
              </p:nvSpPr>
              <p:spPr>
                <a:xfrm>
                  <a:off x="2760465" y="5406800"/>
                  <a:ext cx="44294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Table data across physical storage areas </a:t>
                  </a:r>
                </a:p>
              </p:txBody>
            </p:sp>
            <p:sp>
              <p:nvSpPr>
                <p:cNvPr id="43" name="TextBox 42"/>
                <p:cNvSpPr txBox="1"/>
                <p:nvPr/>
              </p:nvSpPr>
              <p:spPr>
                <a:xfrm>
                  <a:off x="2910054" y="3957863"/>
                  <a:ext cx="1223412" cy="369332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Partition 1</a:t>
                  </a:r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>
                  <a:off x="4295365" y="3957863"/>
                  <a:ext cx="1287532" cy="369332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Partition 2 </a:t>
                  </a: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>
                  <a:off x="5675296" y="3957863"/>
                  <a:ext cx="1223412" cy="369332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Partition 3</a:t>
                  </a:r>
                </a:p>
              </p:txBody>
            </p:sp>
          </p:grpSp>
        </p:grpSp>
        <p:cxnSp>
          <p:nvCxnSpPr>
            <p:cNvPr id="29" name="Straight Arrow Connector 28"/>
            <p:cNvCxnSpPr>
              <a:stCxn id="35" idx="2"/>
              <a:endCxn id="44" idx="0"/>
            </p:cNvCxnSpPr>
            <p:nvPr/>
          </p:nvCxnSpPr>
          <p:spPr bwMode="auto">
            <a:xfrm>
              <a:off x="2187155" y="3201480"/>
              <a:ext cx="506610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0" name="Straight Arrow Connector 29"/>
            <p:cNvCxnSpPr>
              <a:stCxn id="36" idx="2"/>
              <a:endCxn id="43" idx="0"/>
            </p:cNvCxnSpPr>
            <p:nvPr/>
          </p:nvCxnSpPr>
          <p:spPr bwMode="auto">
            <a:xfrm>
              <a:off x="1025910" y="3201480"/>
              <a:ext cx="250484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1" name="Straight Arrow Connector 30"/>
            <p:cNvCxnSpPr>
              <a:stCxn id="34" idx="2"/>
              <a:endCxn id="44" idx="0"/>
            </p:cNvCxnSpPr>
            <p:nvPr/>
          </p:nvCxnSpPr>
          <p:spPr bwMode="auto">
            <a:xfrm flipH="1">
              <a:off x="2693765" y="3201480"/>
              <a:ext cx="680393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2" name="Straight Arrow Connector 31"/>
            <p:cNvCxnSpPr>
              <a:stCxn id="33" idx="2"/>
              <a:endCxn id="45" idx="0"/>
            </p:cNvCxnSpPr>
            <p:nvPr/>
          </p:nvCxnSpPr>
          <p:spPr bwMode="auto">
            <a:xfrm flipH="1">
              <a:off x="4041636" y="3201480"/>
              <a:ext cx="493767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3" name="Rectangle 32"/>
            <p:cNvSpPr/>
            <p:nvPr/>
          </p:nvSpPr>
          <p:spPr bwMode="auto">
            <a:xfrm>
              <a:off x="3996530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#4</a:t>
              </a: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2835285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#3</a:t>
              </a: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1648282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#2</a:t>
              </a: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487037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#1</a:t>
              </a:r>
            </a:p>
          </p:txBody>
        </p:sp>
      </p:grpSp>
      <p:grpSp>
        <p:nvGrpSpPr>
          <p:cNvPr id="46" name="Group 119"/>
          <p:cNvGrpSpPr/>
          <p:nvPr/>
        </p:nvGrpSpPr>
        <p:grpSpPr>
          <a:xfrm>
            <a:off x="6737075" y="1944146"/>
            <a:ext cx="3443146" cy="745958"/>
            <a:chOff x="545446" y="2141621"/>
            <a:chExt cx="2097611" cy="745958"/>
          </a:xfrm>
        </p:grpSpPr>
        <p:sp>
          <p:nvSpPr>
            <p:cNvPr id="47" name="TextBox 46"/>
            <p:cNvSpPr txBox="1"/>
            <p:nvPr/>
          </p:nvSpPr>
          <p:spPr>
            <a:xfrm>
              <a:off x="545446" y="2175438"/>
              <a:ext cx="2097611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i="0" dirty="0" smtClean="0"/>
                <a:t>Range partitioning</a:t>
              </a:r>
              <a:br>
                <a:rPr lang="en-US" sz="2000" b="1" i="0" dirty="0" smtClean="0"/>
              </a:br>
              <a:r>
                <a:rPr lang="en-US" sz="2000" b="1" i="0" dirty="0" smtClean="0"/>
                <a:t>by Product-Code</a:t>
              </a:r>
            </a:p>
          </p:txBody>
        </p:sp>
        <p:sp>
          <p:nvSpPr>
            <p:cNvPr id="48" name="Rounded Rectangle 47"/>
            <p:cNvSpPr/>
            <p:nvPr/>
          </p:nvSpPr>
          <p:spPr bwMode="auto">
            <a:xfrm>
              <a:off x="593403" y="2141621"/>
              <a:ext cx="1988703" cy="745958"/>
            </a:xfrm>
            <a:prstGeom prst="roundRect">
              <a:avLst/>
            </a:prstGeom>
            <a:noFill/>
            <a:ln w="38100" algn="ctr">
              <a:noFill/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sz="2800" b="1"/>
            </a:p>
          </p:txBody>
        </p:sp>
      </p:grpSp>
      <p:cxnSp>
        <p:nvCxnSpPr>
          <p:cNvPr id="49" name="Straight Connector 48"/>
          <p:cNvCxnSpPr/>
          <p:nvPr/>
        </p:nvCxnSpPr>
        <p:spPr bwMode="auto">
          <a:xfrm>
            <a:off x="5795851" y="2137893"/>
            <a:ext cx="0" cy="405684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Increasing Concurrency With Table Partitioning</a:t>
            </a:r>
            <a:endParaRPr lang="en-US" dirty="0"/>
          </a:p>
        </p:txBody>
      </p:sp>
      <p:grpSp>
        <p:nvGrpSpPr>
          <p:cNvPr id="2" name="Group 90"/>
          <p:cNvGrpSpPr/>
          <p:nvPr/>
        </p:nvGrpSpPr>
        <p:grpSpPr>
          <a:xfrm>
            <a:off x="610467" y="2815112"/>
            <a:ext cx="4626413" cy="3550493"/>
            <a:chOff x="447863" y="2662712"/>
            <a:chExt cx="4626413" cy="3550493"/>
          </a:xfrm>
        </p:grpSpPr>
        <p:grpSp>
          <p:nvGrpSpPr>
            <p:cNvPr id="3" name="Group 68"/>
            <p:cNvGrpSpPr/>
            <p:nvPr/>
          </p:nvGrpSpPr>
          <p:grpSpPr>
            <a:xfrm>
              <a:off x="447863" y="3893086"/>
              <a:ext cx="4510503" cy="2320119"/>
              <a:chOff x="963023" y="3893086"/>
              <a:chExt cx="4510503" cy="2320119"/>
            </a:xfrm>
          </p:grpSpPr>
          <p:sp>
            <p:nvSpPr>
              <p:cNvPr id="36" name="Rounded Rectangle 35"/>
              <p:cNvSpPr/>
              <p:nvPr/>
            </p:nvSpPr>
            <p:spPr bwMode="auto">
              <a:xfrm>
                <a:off x="963023" y="3893086"/>
                <a:ext cx="4510503" cy="232011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square" rtlCol="0" anchor="ctr"/>
              <a:lstStyle/>
              <a:p>
                <a:pPr algn="ctr"/>
                <a:endParaRPr lang="en-US" i="0" dirty="0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8" name="Group 38"/>
              <p:cNvGrpSpPr/>
              <p:nvPr/>
            </p:nvGrpSpPr>
            <p:grpSpPr>
              <a:xfrm>
                <a:off x="1030259" y="4357112"/>
                <a:ext cx="4429482" cy="1818269"/>
                <a:chOff x="2760465" y="3957863"/>
                <a:chExt cx="4429482" cy="1818269"/>
              </a:xfrm>
            </p:grpSpPr>
            <p:sp>
              <p:nvSpPr>
                <p:cNvPr id="4" name="Flowchart: Magnetic Disk 3"/>
                <p:cNvSpPr/>
                <p:nvPr/>
              </p:nvSpPr>
              <p:spPr bwMode="auto">
                <a:xfrm>
                  <a:off x="3070752" y="4369568"/>
                  <a:ext cx="914400" cy="980365"/>
                </a:xfrm>
                <a:prstGeom prst="flowChartMagneticDisk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50000">
                      <a:schemeClr val="bg1"/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  <a:tileRect/>
                </a:gradFill>
                <a:ln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/>
                <a:p>
                  <a:pPr algn="ctr"/>
                  <a:r>
                    <a:rPr lang="en-US" i="0" dirty="0" smtClean="0">
                      <a:solidFill>
                        <a:srgbClr val="000000"/>
                      </a:solidFill>
                    </a:rPr>
                    <a:t>A7</a:t>
                  </a:r>
                </a:p>
              </p:txBody>
            </p:sp>
            <p:sp>
              <p:nvSpPr>
                <p:cNvPr id="6" name="Flowchart: Magnetic Disk 5"/>
                <p:cNvSpPr/>
                <p:nvPr/>
              </p:nvSpPr>
              <p:spPr bwMode="auto">
                <a:xfrm>
                  <a:off x="4478746" y="4383215"/>
                  <a:ext cx="914400" cy="980365"/>
                </a:xfrm>
                <a:prstGeom prst="flowChartMagneticDisk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50000">
                      <a:schemeClr val="bg1"/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  <a:tileRect/>
                </a:gradFill>
                <a:ln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/>
                <a:p>
                  <a:pPr algn="ctr"/>
                  <a:r>
                    <a:rPr lang="en-US" i="0" dirty="0" smtClean="0">
                      <a:solidFill>
                        <a:srgbClr val="000000"/>
                      </a:solidFill>
                    </a:rPr>
                    <a:t>A8</a:t>
                  </a:r>
                </a:p>
              </p:txBody>
            </p:sp>
            <p:sp>
              <p:nvSpPr>
                <p:cNvPr id="7" name="Flowchart: Magnetic Disk 6"/>
                <p:cNvSpPr/>
                <p:nvPr/>
              </p:nvSpPr>
              <p:spPr bwMode="auto">
                <a:xfrm>
                  <a:off x="5843521" y="4369568"/>
                  <a:ext cx="914400" cy="980365"/>
                </a:xfrm>
                <a:prstGeom prst="flowChartMagneticDisk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50000">
                      <a:schemeClr val="bg1"/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  <a:tileRect/>
                </a:gradFill>
                <a:ln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/>
                <a:p>
                  <a:pPr algn="ctr"/>
                  <a:r>
                    <a:rPr lang="en-US" i="0" dirty="0" smtClean="0">
                      <a:solidFill>
                        <a:srgbClr val="000000"/>
                      </a:solidFill>
                    </a:rPr>
                    <a:t>A9</a:t>
                  </a: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2760465" y="5406800"/>
                  <a:ext cx="44294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Table data across physical storage areas </a:t>
                  </a: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2910054" y="3957863"/>
                  <a:ext cx="1223412" cy="369332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Partition 1</a:t>
                  </a: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4295365" y="3957863"/>
                  <a:ext cx="1287532" cy="369332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Partition 2 </a:t>
                  </a: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5675296" y="3957863"/>
                  <a:ext cx="1223412" cy="369332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Partition 3</a:t>
                  </a:r>
                </a:p>
              </p:txBody>
            </p:sp>
          </p:grpSp>
        </p:grpSp>
        <p:cxnSp>
          <p:nvCxnSpPr>
            <p:cNvPr id="60" name="Straight Arrow Connector 59"/>
            <p:cNvCxnSpPr>
              <a:stCxn id="83" idx="2"/>
              <a:endCxn id="33" idx="0"/>
            </p:cNvCxnSpPr>
            <p:nvPr/>
          </p:nvCxnSpPr>
          <p:spPr bwMode="auto">
            <a:xfrm>
              <a:off x="2187155" y="3201480"/>
              <a:ext cx="506610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3" name="Straight Arrow Connector 52"/>
            <p:cNvCxnSpPr>
              <a:stCxn id="84" idx="2"/>
              <a:endCxn id="32" idx="0"/>
            </p:cNvCxnSpPr>
            <p:nvPr/>
          </p:nvCxnSpPr>
          <p:spPr bwMode="auto">
            <a:xfrm>
              <a:off x="1025910" y="3201480"/>
              <a:ext cx="250484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5" name="Straight Arrow Connector 54"/>
            <p:cNvCxnSpPr>
              <a:stCxn id="82" idx="2"/>
              <a:endCxn id="33" idx="0"/>
            </p:cNvCxnSpPr>
            <p:nvPr/>
          </p:nvCxnSpPr>
          <p:spPr bwMode="auto">
            <a:xfrm flipH="1">
              <a:off x="2693765" y="3201480"/>
              <a:ext cx="680393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7" name="Straight Arrow Connector 56"/>
            <p:cNvCxnSpPr>
              <a:stCxn id="74" idx="2"/>
              <a:endCxn id="34" idx="0"/>
            </p:cNvCxnSpPr>
            <p:nvPr/>
          </p:nvCxnSpPr>
          <p:spPr bwMode="auto">
            <a:xfrm flipH="1">
              <a:off x="4041636" y="3201480"/>
              <a:ext cx="493767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74" name="Rectangle 73"/>
            <p:cNvSpPr/>
            <p:nvPr/>
          </p:nvSpPr>
          <p:spPr bwMode="auto">
            <a:xfrm>
              <a:off x="3996530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#4</a:t>
              </a: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835285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#3</a:t>
              </a: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1648282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#2</a:t>
              </a: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487037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#1</a:t>
              </a:r>
            </a:p>
          </p:txBody>
        </p:sp>
      </p:grpSp>
      <p:grpSp>
        <p:nvGrpSpPr>
          <p:cNvPr id="9" name="Group 119"/>
          <p:cNvGrpSpPr/>
          <p:nvPr/>
        </p:nvGrpSpPr>
        <p:grpSpPr>
          <a:xfrm>
            <a:off x="1098275" y="1944146"/>
            <a:ext cx="3443146" cy="745958"/>
            <a:chOff x="545446" y="2141621"/>
            <a:chExt cx="2097611" cy="745958"/>
          </a:xfrm>
        </p:grpSpPr>
        <p:sp>
          <p:nvSpPr>
            <p:cNvPr id="59" name="TextBox 58"/>
            <p:cNvSpPr txBox="1"/>
            <p:nvPr/>
          </p:nvSpPr>
          <p:spPr>
            <a:xfrm>
              <a:off x="545446" y="2175438"/>
              <a:ext cx="2097611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i="0" dirty="0" smtClean="0"/>
                <a:t>List partitioning</a:t>
              </a:r>
              <a:br>
                <a:rPr lang="en-US" sz="2000" b="1" i="0" dirty="0" smtClean="0"/>
              </a:br>
              <a:r>
                <a:rPr lang="en-US" sz="2000" b="1" i="0" dirty="0" smtClean="0"/>
                <a:t>by Region</a:t>
              </a:r>
            </a:p>
          </p:txBody>
        </p:sp>
        <p:sp>
          <p:nvSpPr>
            <p:cNvPr id="61" name="Rounded Rectangle 60"/>
            <p:cNvSpPr/>
            <p:nvPr/>
          </p:nvSpPr>
          <p:spPr bwMode="auto">
            <a:xfrm>
              <a:off x="593403" y="2141621"/>
              <a:ext cx="1988703" cy="745958"/>
            </a:xfrm>
            <a:prstGeom prst="roundRect">
              <a:avLst/>
            </a:prstGeom>
            <a:noFill/>
            <a:ln w="38100" algn="ctr">
              <a:noFill/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sz="2800" b="1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684213" y="1219200"/>
            <a:ext cx="10820400" cy="646331"/>
          </a:xfrm>
          <a:prstGeom prst="rect">
            <a:avLst/>
          </a:prstGeom>
          <a:solidFill>
            <a:srgbClr val="D9D9D9"/>
          </a:solidFill>
        </p:spPr>
        <p:txBody>
          <a:bodyPr wrap="square" rtlCol="0">
            <a:spAutoFit/>
          </a:bodyPr>
          <a:lstStyle/>
          <a:p>
            <a:r>
              <a:rPr lang="en-US" sz="1800" i="0" dirty="0" smtClean="0">
                <a:solidFill>
                  <a:srgbClr val="000000"/>
                </a:solidFill>
              </a:rPr>
              <a:t>Create order.   Assign Order-date = TODAY    region = “</a:t>
            </a:r>
            <a:r>
              <a:rPr lang="en-US" sz="1800" i="0" dirty="0" err="1" smtClean="0">
                <a:solidFill>
                  <a:srgbClr val="000000"/>
                </a:solidFill>
              </a:rPr>
              <a:t>NorthEast</a:t>
            </a:r>
            <a:r>
              <a:rPr lang="en-US" sz="1800" i="0" dirty="0" smtClean="0">
                <a:solidFill>
                  <a:srgbClr val="000000"/>
                </a:solidFill>
              </a:rPr>
              <a:t>”.</a:t>
            </a:r>
            <a:br>
              <a:rPr lang="en-US" sz="1800" i="0" dirty="0" smtClean="0">
                <a:solidFill>
                  <a:srgbClr val="000000"/>
                </a:solidFill>
              </a:rPr>
            </a:br>
            <a:r>
              <a:rPr lang="en-US" sz="1800" i="0" dirty="0" smtClean="0">
                <a:solidFill>
                  <a:srgbClr val="000000"/>
                </a:solidFill>
              </a:rPr>
              <a:t> Create order.   Assign Order-date = TODAY    region = “</a:t>
            </a:r>
            <a:r>
              <a:rPr lang="en-US" sz="1800" i="0" dirty="0" err="1" smtClean="0">
                <a:solidFill>
                  <a:srgbClr val="000000"/>
                </a:solidFill>
              </a:rPr>
              <a:t>SouthEast</a:t>
            </a:r>
            <a:r>
              <a:rPr lang="en-US" sz="1800" i="0" dirty="0" smtClean="0">
                <a:solidFill>
                  <a:srgbClr val="000000"/>
                </a:solidFill>
              </a:rPr>
              <a:t>”.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Increasing Concurrency With Table Partitioning</a:t>
            </a:r>
            <a:endParaRPr lang="en-US" dirty="0"/>
          </a:p>
        </p:txBody>
      </p:sp>
      <p:grpSp>
        <p:nvGrpSpPr>
          <p:cNvPr id="2" name="Group 90"/>
          <p:cNvGrpSpPr/>
          <p:nvPr/>
        </p:nvGrpSpPr>
        <p:grpSpPr>
          <a:xfrm>
            <a:off x="610467" y="2815112"/>
            <a:ext cx="4626413" cy="3550493"/>
            <a:chOff x="447863" y="2662712"/>
            <a:chExt cx="4626413" cy="3550493"/>
          </a:xfrm>
        </p:grpSpPr>
        <p:grpSp>
          <p:nvGrpSpPr>
            <p:cNvPr id="3" name="Group 68"/>
            <p:cNvGrpSpPr/>
            <p:nvPr/>
          </p:nvGrpSpPr>
          <p:grpSpPr>
            <a:xfrm>
              <a:off x="447863" y="3893086"/>
              <a:ext cx="4510503" cy="2320119"/>
              <a:chOff x="963023" y="3893086"/>
              <a:chExt cx="4510503" cy="2320119"/>
            </a:xfrm>
          </p:grpSpPr>
          <p:sp>
            <p:nvSpPr>
              <p:cNvPr id="36" name="Rounded Rectangle 35"/>
              <p:cNvSpPr/>
              <p:nvPr/>
            </p:nvSpPr>
            <p:spPr bwMode="auto">
              <a:xfrm>
                <a:off x="963023" y="3893086"/>
                <a:ext cx="4510503" cy="232011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square" rtlCol="0" anchor="ctr"/>
              <a:lstStyle/>
              <a:p>
                <a:pPr algn="ctr"/>
                <a:endParaRPr lang="en-US" i="0" dirty="0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8" name="Group 38"/>
              <p:cNvGrpSpPr/>
              <p:nvPr/>
            </p:nvGrpSpPr>
            <p:grpSpPr>
              <a:xfrm>
                <a:off x="1030259" y="4357112"/>
                <a:ext cx="4429482" cy="1818269"/>
                <a:chOff x="2760465" y="3957863"/>
                <a:chExt cx="4429482" cy="1818269"/>
              </a:xfrm>
            </p:grpSpPr>
            <p:sp>
              <p:nvSpPr>
                <p:cNvPr id="4" name="Flowchart: Magnetic Disk 3"/>
                <p:cNvSpPr/>
                <p:nvPr/>
              </p:nvSpPr>
              <p:spPr bwMode="auto">
                <a:xfrm>
                  <a:off x="3070752" y="4369568"/>
                  <a:ext cx="914400" cy="980365"/>
                </a:xfrm>
                <a:prstGeom prst="flowChartMagneticDisk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50000">
                      <a:schemeClr val="bg1"/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  <a:tileRect/>
                </a:gradFill>
                <a:ln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/>
                <a:p>
                  <a:pPr algn="ctr"/>
                  <a:r>
                    <a:rPr lang="en-US" i="0" dirty="0" smtClean="0">
                      <a:solidFill>
                        <a:srgbClr val="000000"/>
                      </a:solidFill>
                    </a:rPr>
                    <a:t>A7</a:t>
                  </a:r>
                </a:p>
              </p:txBody>
            </p:sp>
            <p:sp>
              <p:nvSpPr>
                <p:cNvPr id="6" name="Flowchart: Magnetic Disk 5"/>
                <p:cNvSpPr/>
                <p:nvPr/>
              </p:nvSpPr>
              <p:spPr bwMode="auto">
                <a:xfrm>
                  <a:off x="4478746" y="4383215"/>
                  <a:ext cx="914400" cy="980365"/>
                </a:xfrm>
                <a:prstGeom prst="flowChartMagneticDisk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50000">
                      <a:schemeClr val="bg1"/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  <a:tileRect/>
                </a:gradFill>
                <a:ln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/>
                <a:p>
                  <a:pPr algn="ctr"/>
                  <a:r>
                    <a:rPr lang="en-US" i="0" dirty="0" smtClean="0">
                      <a:solidFill>
                        <a:srgbClr val="000000"/>
                      </a:solidFill>
                    </a:rPr>
                    <a:t>A8</a:t>
                  </a:r>
                </a:p>
              </p:txBody>
            </p:sp>
            <p:sp>
              <p:nvSpPr>
                <p:cNvPr id="7" name="Flowchart: Magnetic Disk 6"/>
                <p:cNvSpPr/>
                <p:nvPr/>
              </p:nvSpPr>
              <p:spPr bwMode="auto">
                <a:xfrm>
                  <a:off x="5843521" y="4369568"/>
                  <a:ext cx="914400" cy="980365"/>
                </a:xfrm>
                <a:prstGeom prst="flowChartMagneticDisk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50000">
                      <a:schemeClr val="bg1"/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  <a:tileRect/>
                </a:gradFill>
                <a:ln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/>
                <a:p>
                  <a:pPr algn="ctr"/>
                  <a:r>
                    <a:rPr lang="en-US" i="0" dirty="0" smtClean="0">
                      <a:solidFill>
                        <a:srgbClr val="000000"/>
                      </a:solidFill>
                    </a:rPr>
                    <a:t>A9</a:t>
                  </a: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2760465" y="5406800"/>
                  <a:ext cx="44294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Table data across physical storage areas </a:t>
                  </a: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2910054" y="3957863"/>
                  <a:ext cx="1223412" cy="369332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Partition 1</a:t>
                  </a: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4295365" y="3957863"/>
                  <a:ext cx="1287532" cy="369332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Partition 2 </a:t>
                  </a: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5675296" y="3957863"/>
                  <a:ext cx="1223412" cy="369332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Partition 3</a:t>
                  </a:r>
                </a:p>
              </p:txBody>
            </p:sp>
          </p:grpSp>
        </p:grpSp>
        <p:cxnSp>
          <p:nvCxnSpPr>
            <p:cNvPr id="60" name="Straight Arrow Connector 59"/>
            <p:cNvCxnSpPr>
              <a:stCxn id="83" idx="2"/>
              <a:endCxn id="33" idx="0"/>
            </p:cNvCxnSpPr>
            <p:nvPr/>
          </p:nvCxnSpPr>
          <p:spPr bwMode="auto">
            <a:xfrm>
              <a:off x="2187155" y="3201480"/>
              <a:ext cx="506610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3" name="Straight Arrow Connector 52"/>
            <p:cNvCxnSpPr>
              <a:stCxn id="84" idx="2"/>
              <a:endCxn id="32" idx="0"/>
            </p:cNvCxnSpPr>
            <p:nvPr/>
          </p:nvCxnSpPr>
          <p:spPr bwMode="auto">
            <a:xfrm>
              <a:off x="1025910" y="3201480"/>
              <a:ext cx="250484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5" name="Straight Arrow Connector 54"/>
            <p:cNvCxnSpPr>
              <a:stCxn id="82" idx="2"/>
              <a:endCxn id="33" idx="0"/>
            </p:cNvCxnSpPr>
            <p:nvPr/>
          </p:nvCxnSpPr>
          <p:spPr bwMode="auto">
            <a:xfrm flipH="1">
              <a:off x="2693765" y="3201480"/>
              <a:ext cx="680393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7" name="Straight Arrow Connector 56"/>
            <p:cNvCxnSpPr>
              <a:stCxn id="74" idx="2"/>
              <a:endCxn id="34" idx="0"/>
            </p:cNvCxnSpPr>
            <p:nvPr/>
          </p:nvCxnSpPr>
          <p:spPr bwMode="auto">
            <a:xfrm flipH="1">
              <a:off x="4041636" y="3201480"/>
              <a:ext cx="493767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74" name="Rectangle 73"/>
            <p:cNvSpPr/>
            <p:nvPr/>
          </p:nvSpPr>
          <p:spPr bwMode="auto">
            <a:xfrm>
              <a:off x="3996530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#4</a:t>
              </a: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835285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#3</a:t>
              </a: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1648282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#2</a:t>
              </a: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487037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#1</a:t>
              </a:r>
            </a:p>
          </p:txBody>
        </p:sp>
      </p:grpSp>
      <p:grpSp>
        <p:nvGrpSpPr>
          <p:cNvPr id="9" name="Group 119"/>
          <p:cNvGrpSpPr/>
          <p:nvPr/>
        </p:nvGrpSpPr>
        <p:grpSpPr>
          <a:xfrm>
            <a:off x="1098275" y="1944146"/>
            <a:ext cx="3443146" cy="745958"/>
            <a:chOff x="545446" y="2141621"/>
            <a:chExt cx="2097611" cy="745958"/>
          </a:xfrm>
        </p:grpSpPr>
        <p:sp>
          <p:nvSpPr>
            <p:cNvPr id="59" name="TextBox 58"/>
            <p:cNvSpPr txBox="1"/>
            <p:nvPr/>
          </p:nvSpPr>
          <p:spPr>
            <a:xfrm>
              <a:off x="545446" y="2175438"/>
              <a:ext cx="2097611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i="0" dirty="0" smtClean="0"/>
                <a:t>List partitioning</a:t>
              </a:r>
              <a:br>
                <a:rPr lang="en-US" sz="2000" b="1" i="0" dirty="0" smtClean="0"/>
              </a:br>
              <a:r>
                <a:rPr lang="en-US" sz="2000" b="1" i="0" dirty="0" smtClean="0"/>
                <a:t>by Region</a:t>
              </a:r>
            </a:p>
          </p:txBody>
        </p:sp>
        <p:sp>
          <p:nvSpPr>
            <p:cNvPr id="61" name="Rounded Rectangle 60"/>
            <p:cNvSpPr/>
            <p:nvPr/>
          </p:nvSpPr>
          <p:spPr bwMode="auto">
            <a:xfrm>
              <a:off x="593403" y="2141621"/>
              <a:ext cx="1988703" cy="745958"/>
            </a:xfrm>
            <a:prstGeom prst="roundRect">
              <a:avLst/>
            </a:prstGeom>
            <a:noFill/>
            <a:ln w="38100" algn="ctr">
              <a:noFill/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sz="2800" b="1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684213" y="1219200"/>
            <a:ext cx="10820400" cy="646331"/>
          </a:xfrm>
          <a:prstGeom prst="rect">
            <a:avLst/>
          </a:prstGeom>
          <a:solidFill>
            <a:srgbClr val="D9D9D9"/>
          </a:solidFill>
        </p:spPr>
        <p:txBody>
          <a:bodyPr wrap="square" rtlCol="0">
            <a:spAutoFit/>
          </a:bodyPr>
          <a:lstStyle/>
          <a:p>
            <a:r>
              <a:rPr lang="en-US" sz="1800" i="0" dirty="0" smtClean="0">
                <a:solidFill>
                  <a:srgbClr val="000000"/>
                </a:solidFill>
              </a:rPr>
              <a:t>Create order.   Assign Order-date = TODAY    region = “</a:t>
            </a:r>
            <a:r>
              <a:rPr lang="en-US" sz="1800" i="0" dirty="0" err="1" smtClean="0">
                <a:solidFill>
                  <a:srgbClr val="000000"/>
                </a:solidFill>
              </a:rPr>
              <a:t>NorthEast</a:t>
            </a:r>
            <a:r>
              <a:rPr lang="en-US" sz="1800" i="0" dirty="0" smtClean="0">
                <a:solidFill>
                  <a:srgbClr val="000000"/>
                </a:solidFill>
              </a:rPr>
              <a:t>”.</a:t>
            </a:r>
            <a:br>
              <a:rPr lang="en-US" sz="1800" i="0" dirty="0" smtClean="0">
                <a:solidFill>
                  <a:srgbClr val="000000"/>
                </a:solidFill>
              </a:rPr>
            </a:br>
            <a:r>
              <a:rPr lang="en-US" sz="1800" i="0" dirty="0" smtClean="0">
                <a:solidFill>
                  <a:srgbClr val="000000"/>
                </a:solidFill>
              </a:rPr>
              <a:t> Create order.   Assign Order-date = TODAY    region = “</a:t>
            </a:r>
            <a:r>
              <a:rPr lang="en-US" sz="1800" i="0" dirty="0" err="1" smtClean="0">
                <a:solidFill>
                  <a:srgbClr val="000000"/>
                </a:solidFill>
              </a:rPr>
              <a:t>SouthEast</a:t>
            </a:r>
            <a:r>
              <a:rPr lang="en-US" sz="1800" i="0" dirty="0" smtClean="0">
                <a:solidFill>
                  <a:srgbClr val="000000"/>
                </a:solidFill>
              </a:rPr>
              <a:t>”.</a:t>
            </a:r>
          </a:p>
        </p:txBody>
      </p:sp>
      <p:grpSp>
        <p:nvGrpSpPr>
          <p:cNvPr id="10" name="Group 90"/>
          <p:cNvGrpSpPr/>
          <p:nvPr/>
        </p:nvGrpSpPr>
        <p:grpSpPr>
          <a:xfrm>
            <a:off x="6668367" y="2815112"/>
            <a:ext cx="4626413" cy="3550493"/>
            <a:chOff x="447863" y="2662712"/>
            <a:chExt cx="4626413" cy="3550493"/>
          </a:xfrm>
        </p:grpSpPr>
        <p:grpSp>
          <p:nvGrpSpPr>
            <p:cNvPr id="11" name="Group 68"/>
            <p:cNvGrpSpPr/>
            <p:nvPr/>
          </p:nvGrpSpPr>
          <p:grpSpPr>
            <a:xfrm>
              <a:off x="447863" y="3893086"/>
              <a:ext cx="4510503" cy="2320119"/>
              <a:chOff x="963023" y="3893086"/>
              <a:chExt cx="4510503" cy="2320119"/>
            </a:xfrm>
          </p:grpSpPr>
          <p:sp>
            <p:nvSpPr>
              <p:cNvPr id="69" name="Rounded Rectangle 68"/>
              <p:cNvSpPr/>
              <p:nvPr/>
            </p:nvSpPr>
            <p:spPr bwMode="auto">
              <a:xfrm>
                <a:off x="963023" y="3893086"/>
                <a:ext cx="4510503" cy="232011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square" rtlCol="0" anchor="ctr"/>
              <a:lstStyle/>
              <a:p>
                <a:pPr algn="ctr"/>
                <a:endParaRPr lang="en-US" i="0" dirty="0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2" name="Group 38"/>
              <p:cNvGrpSpPr/>
              <p:nvPr/>
            </p:nvGrpSpPr>
            <p:grpSpPr>
              <a:xfrm>
                <a:off x="1030259" y="4357112"/>
                <a:ext cx="4429482" cy="1818269"/>
                <a:chOff x="2760465" y="3957863"/>
                <a:chExt cx="4429482" cy="1818269"/>
              </a:xfrm>
            </p:grpSpPr>
            <p:sp>
              <p:nvSpPr>
                <p:cNvPr id="71" name="Flowchart: Magnetic Disk 70"/>
                <p:cNvSpPr/>
                <p:nvPr/>
              </p:nvSpPr>
              <p:spPr bwMode="auto">
                <a:xfrm>
                  <a:off x="3070752" y="4369568"/>
                  <a:ext cx="914400" cy="980365"/>
                </a:xfrm>
                <a:prstGeom prst="flowChartMagneticDisk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50000">
                      <a:schemeClr val="bg1"/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  <a:tileRect/>
                </a:gradFill>
                <a:ln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/>
                <a:p>
                  <a:pPr algn="ctr"/>
                  <a:r>
                    <a:rPr lang="en-US" i="0" dirty="0" smtClean="0">
                      <a:solidFill>
                        <a:srgbClr val="000000"/>
                      </a:solidFill>
                    </a:rPr>
                    <a:t>A7</a:t>
                  </a:r>
                </a:p>
              </p:txBody>
            </p:sp>
            <p:sp>
              <p:nvSpPr>
                <p:cNvPr id="72" name="Flowchart: Magnetic Disk 71"/>
                <p:cNvSpPr/>
                <p:nvPr/>
              </p:nvSpPr>
              <p:spPr bwMode="auto">
                <a:xfrm>
                  <a:off x="4478746" y="4383215"/>
                  <a:ext cx="914400" cy="980365"/>
                </a:xfrm>
                <a:prstGeom prst="flowChartMagneticDisk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50000">
                      <a:schemeClr val="bg1"/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  <a:tileRect/>
                </a:gradFill>
                <a:ln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/>
                <a:p>
                  <a:pPr algn="ctr"/>
                  <a:r>
                    <a:rPr lang="en-US" i="0" dirty="0" smtClean="0">
                      <a:solidFill>
                        <a:srgbClr val="000000"/>
                      </a:solidFill>
                    </a:rPr>
                    <a:t>A8</a:t>
                  </a:r>
                </a:p>
              </p:txBody>
            </p:sp>
            <p:sp>
              <p:nvSpPr>
                <p:cNvPr id="73" name="Flowchart: Magnetic Disk 72"/>
                <p:cNvSpPr/>
                <p:nvPr/>
              </p:nvSpPr>
              <p:spPr bwMode="auto">
                <a:xfrm>
                  <a:off x="5843521" y="4369568"/>
                  <a:ext cx="914400" cy="980365"/>
                </a:xfrm>
                <a:prstGeom prst="flowChartMagneticDisk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50000">
                      <a:schemeClr val="bg1"/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  <a:tileRect/>
                </a:gradFill>
                <a:ln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/>
                <a:p>
                  <a:pPr algn="ctr"/>
                  <a:r>
                    <a:rPr lang="en-US" i="0" dirty="0" smtClean="0">
                      <a:solidFill>
                        <a:srgbClr val="000000"/>
                      </a:solidFill>
                    </a:rPr>
                    <a:t>A9</a:t>
                  </a:r>
                </a:p>
              </p:txBody>
            </p:sp>
            <p:sp>
              <p:nvSpPr>
                <p:cNvPr id="75" name="TextBox 74"/>
                <p:cNvSpPr txBox="1"/>
                <p:nvPr/>
              </p:nvSpPr>
              <p:spPr>
                <a:xfrm>
                  <a:off x="2760465" y="5406800"/>
                  <a:ext cx="44294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Table data across physical storage areas </a:t>
                  </a:r>
                </a:p>
              </p:txBody>
            </p:sp>
            <p:sp>
              <p:nvSpPr>
                <p:cNvPr id="76" name="TextBox 75"/>
                <p:cNvSpPr txBox="1"/>
                <p:nvPr/>
              </p:nvSpPr>
              <p:spPr>
                <a:xfrm>
                  <a:off x="2910054" y="3957863"/>
                  <a:ext cx="1223412" cy="369332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Partition 1</a:t>
                  </a:r>
                </a:p>
              </p:txBody>
            </p:sp>
            <p:sp>
              <p:nvSpPr>
                <p:cNvPr id="77" name="TextBox 76"/>
                <p:cNvSpPr txBox="1"/>
                <p:nvPr/>
              </p:nvSpPr>
              <p:spPr>
                <a:xfrm>
                  <a:off x="4295365" y="3957863"/>
                  <a:ext cx="1287532" cy="369332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Partition 2 </a:t>
                  </a:r>
                </a:p>
              </p:txBody>
            </p:sp>
            <p:sp>
              <p:nvSpPr>
                <p:cNvPr id="78" name="TextBox 77"/>
                <p:cNvSpPr txBox="1"/>
                <p:nvPr/>
              </p:nvSpPr>
              <p:spPr>
                <a:xfrm>
                  <a:off x="5675296" y="3957863"/>
                  <a:ext cx="1223412" cy="369332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Partition 3</a:t>
                  </a:r>
                </a:p>
              </p:txBody>
            </p:sp>
          </p:grpSp>
        </p:grpSp>
        <p:cxnSp>
          <p:nvCxnSpPr>
            <p:cNvPr id="58" name="Straight Arrow Connector 57"/>
            <p:cNvCxnSpPr>
              <a:stCxn id="67" idx="2"/>
              <a:endCxn id="77" idx="0"/>
            </p:cNvCxnSpPr>
            <p:nvPr/>
          </p:nvCxnSpPr>
          <p:spPr bwMode="auto">
            <a:xfrm>
              <a:off x="2187155" y="3201480"/>
              <a:ext cx="506610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62" name="Straight Arrow Connector 61"/>
            <p:cNvCxnSpPr>
              <a:stCxn id="68" idx="2"/>
              <a:endCxn id="76" idx="0"/>
            </p:cNvCxnSpPr>
            <p:nvPr/>
          </p:nvCxnSpPr>
          <p:spPr bwMode="auto">
            <a:xfrm>
              <a:off x="1025910" y="3201480"/>
              <a:ext cx="250484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63" name="Straight Arrow Connector 62"/>
            <p:cNvCxnSpPr>
              <a:stCxn id="66" idx="2"/>
              <a:endCxn id="77" idx="0"/>
            </p:cNvCxnSpPr>
            <p:nvPr/>
          </p:nvCxnSpPr>
          <p:spPr bwMode="auto">
            <a:xfrm flipH="1">
              <a:off x="2693765" y="3201480"/>
              <a:ext cx="680393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64" name="Straight Arrow Connector 63"/>
            <p:cNvCxnSpPr>
              <a:stCxn id="65" idx="2"/>
              <a:endCxn id="78" idx="0"/>
            </p:cNvCxnSpPr>
            <p:nvPr/>
          </p:nvCxnSpPr>
          <p:spPr bwMode="auto">
            <a:xfrm flipH="1">
              <a:off x="4041636" y="3201480"/>
              <a:ext cx="493767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65" name="Rectangle 64"/>
            <p:cNvSpPr/>
            <p:nvPr/>
          </p:nvSpPr>
          <p:spPr bwMode="auto">
            <a:xfrm>
              <a:off x="3996530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#4</a:t>
              </a: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835285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#3</a:t>
              </a: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1648282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#2</a:t>
              </a: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487037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#1</a:t>
              </a:r>
            </a:p>
          </p:txBody>
        </p:sp>
      </p:grpSp>
      <p:grpSp>
        <p:nvGrpSpPr>
          <p:cNvPr id="13" name="Group 119"/>
          <p:cNvGrpSpPr/>
          <p:nvPr/>
        </p:nvGrpSpPr>
        <p:grpSpPr>
          <a:xfrm>
            <a:off x="7156175" y="1944146"/>
            <a:ext cx="3443146" cy="745958"/>
            <a:chOff x="545446" y="2141621"/>
            <a:chExt cx="2097611" cy="745958"/>
          </a:xfrm>
        </p:grpSpPr>
        <p:sp>
          <p:nvSpPr>
            <p:cNvPr id="80" name="TextBox 79"/>
            <p:cNvSpPr txBox="1"/>
            <p:nvPr/>
          </p:nvSpPr>
          <p:spPr>
            <a:xfrm>
              <a:off x="545446" y="2175438"/>
              <a:ext cx="2097611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i="0" dirty="0" smtClean="0"/>
                <a:t>Sub-partitioning</a:t>
              </a:r>
              <a:br>
                <a:rPr lang="en-US" sz="2000" b="1" i="0" dirty="0" smtClean="0"/>
              </a:br>
              <a:r>
                <a:rPr lang="en-US" sz="2000" b="1" i="0" dirty="0" smtClean="0"/>
                <a:t>by Region &amp; Order-Date</a:t>
              </a:r>
            </a:p>
          </p:txBody>
        </p:sp>
        <p:sp>
          <p:nvSpPr>
            <p:cNvPr id="81" name="Rounded Rectangle 80"/>
            <p:cNvSpPr/>
            <p:nvPr/>
          </p:nvSpPr>
          <p:spPr bwMode="auto">
            <a:xfrm>
              <a:off x="593403" y="2141621"/>
              <a:ext cx="1988703" cy="745958"/>
            </a:xfrm>
            <a:prstGeom prst="roundRect">
              <a:avLst/>
            </a:prstGeom>
            <a:noFill/>
            <a:ln w="38100" algn="ctr">
              <a:noFill/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sz="2800" b="1"/>
            </a:p>
          </p:txBody>
        </p:sp>
      </p:grpSp>
      <p:cxnSp>
        <p:nvCxnSpPr>
          <p:cNvPr id="85" name="Straight Connector 84"/>
          <p:cNvCxnSpPr/>
          <p:nvPr/>
        </p:nvCxnSpPr>
        <p:spPr bwMode="auto">
          <a:xfrm>
            <a:off x="5821251" y="2137893"/>
            <a:ext cx="0" cy="405684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057593" y="2551713"/>
            <a:ext cx="98796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does  it  really  matter?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95614" y="3996035"/>
            <a:ext cx="798160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36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Let’s look at some numbers…</a:t>
            </a:r>
            <a:endParaRPr lang="en-US" sz="36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Type II Areas</a:t>
            </a:r>
          </a:p>
          <a:p>
            <a:pPr lvl="1"/>
            <a:r>
              <a:rPr lang="en-US" dirty="0" smtClean="0"/>
              <a:t>Data and index separated</a:t>
            </a:r>
          </a:p>
          <a:p>
            <a:pPr lvl="2"/>
            <a:r>
              <a:rPr lang="en-US" dirty="0" smtClean="0"/>
              <a:t>8 Kb block size with cluster sizes of 512(data) and 64(index)</a:t>
            </a:r>
          </a:p>
          <a:p>
            <a:pPr lvl="1"/>
            <a:r>
              <a:rPr lang="en-US" dirty="0" smtClean="0"/>
              <a:t>All partitions in separate areas</a:t>
            </a:r>
          </a:p>
          <a:p>
            <a:pPr lvl="1"/>
            <a:r>
              <a:rPr lang="en-US" dirty="0" smtClean="0"/>
              <a:t>Areas of proportional fixed sizes with matching db extends</a:t>
            </a:r>
          </a:p>
          <a:p>
            <a:r>
              <a:rPr lang="en-US" dirty="0" smtClean="0"/>
              <a:t>Data</a:t>
            </a:r>
          </a:p>
          <a:p>
            <a:pPr lvl="1"/>
            <a:r>
              <a:rPr lang="en-US" dirty="0" smtClean="0"/>
              <a:t>Average record size 257, all same RPB (32)</a:t>
            </a:r>
          </a:p>
          <a:p>
            <a:pPr lvl="2"/>
            <a:r>
              <a:rPr lang="en-US" dirty="0" smtClean="0"/>
              <a:t>Might be interesting to show per partition RPB tuning</a:t>
            </a:r>
          </a:p>
          <a:p>
            <a:pPr lvl="1"/>
            <a:r>
              <a:rPr lang="en-US" dirty="0" smtClean="0"/>
              <a:t>50,000 records to 10,000,000 per run (base on # users)</a:t>
            </a:r>
          </a:p>
          <a:p>
            <a:pPr lvl="1"/>
            <a:r>
              <a:rPr lang="en-US" dirty="0"/>
              <a:t>3</a:t>
            </a:r>
            <a:r>
              <a:rPr lang="en-US" dirty="0" smtClean="0"/>
              <a:t> Global indexes and 2 local indexes</a:t>
            </a:r>
          </a:p>
          <a:p>
            <a:r>
              <a:rPr lang="en-US" dirty="0" smtClean="0"/>
              <a:t>Recovery</a:t>
            </a:r>
          </a:p>
          <a:p>
            <a:pPr lvl="1"/>
            <a:r>
              <a:rPr lang="en-US" dirty="0" smtClean="0"/>
              <a:t>8KB block with 128 MB cluster size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performed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Scale users</a:t>
            </a:r>
          </a:p>
          <a:p>
            <a:pPr lvl="1"/>
            <a:r>
              <a:rPr lang="en-US" dirty="0" smtClean="0"/>
              <a:t>1, 2, 5, 10, 25, 50, 100, 200</a:t>
            </a:r>
          </a:p>
          <a:p>
            <a:pPr lvl="1"/>
            <a:r>
              <a:rPr lang="en-US" dirty="0" smtClean="0"/>
              <a:t>Avoid application side conflicts</a:t>
            </a:r>
          </a:p>
          <a:p>
            <a:pPr lvl="1"/>
            <a:r>
              <a:rPr lang="en-US" dirty="0" smtClean="0"/>
              <a:t>Monitor internal resource conflicts</a:t>
            </a:r>
          </a:p>
          <a:p>
            <a:r>
              <a:rPr lang="en-US" dirty="0"/>
              <a:t>Operations executed</a:t>
            </a:r>
          </a:p>
          <a:p>
            <a:pPr lvl="1"/>
            <a:r>
              <a:rPr lang="en-US" dirty="0" smtClean="0"/>
              <a:t>Basic Create</a:t>
            </a:r>
            <a:r>
              <a:rPr lang="en-US" dirty="0"/>
              <a:t>, Read, </a:t>
            </a:r>
            <a:r>
              <a:rPr lang="en-US" dirty="0" smtClean="0"/>
              <a:t>Delete</a:t>
            </a:r>
          </a:p>
          <a:p>
            <a:r>
              <a:rPr lang="en-US" dirty="0" smtClean="0"/>
              <a:t>Vary transaction scope</a:t>
            </a:r>
          </a:p>
          <a:p>
            <a:pPr lvl="1"/>
            <a:r>
              <a:rPr lang="en-US" dirty="0" smtClean="0"/>
              <a:t>10, 100, 500 records per transaction</a:t>
            </a:r>
          </a:p>
          <a:p>
            <a:r>
              <a:rPr lang="en-US" dirty="0" smtClean="0"/>
              <a:t>Vary partitioning scheme</a:t>
            </a:r>
          </a:p>
          <a:p>
            <a:pPr lvl="1"/>
            <a:r>
              <a:rPr lang="en-US" dirty="0" smtClean="0"/>
              <a:t>No partitioning</a:t>
            </a:r>
          </a:p>
          <a:p>
            <a:pPr lvl="1"/>
            <a:r>
              <a:rPr lang="en-US" dirty="0" smtClean="0"/>
              <a:t>Range partitioning on {order-date}</a:t>
            </a:r>
          </a:p>
          <a:p>
            <a:pPr lvl="1"/>
            <a:r>
              <a:rPr lang="en-US" dirty="0" smtClean="0"/>
              <a:t>Sub-partitioning on {region(9), order-date} 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Modified Server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Buffer pool</a:t>
            </a:r>
          </a:p>
          <a:p>
            <a:pPr lvl="1"/>
            <a:r>
              <a:rPr lang="en-US" dirty="0" smtClean="0"/>
              <a:t>-B </a:t>
            </a:r>
            <a:r>
              <a:rPr lang="en-US" dirty="0"/>
              <a:t>50000 </a:t>
            </a:r>
            <a:r>
              <a:rPr lang="sv-SE" dirty="0"/>
              <a:t>-lruskips </a:t>
            </a:r>
            <a:r>
              <a:rPr lang="sv-SE" dirty="0" smtClean="0"/>
              <a:t>250</a:t>
            </a:r>
            <a:endParaRPr lang="en-US" dirty="0"/>
          </a:p>
          <a:p>
            <a:r>
              <a:rPr lang="en-US" dirty="0" smtClean="0"/>
              <a:t>Lock Table</a:t>
            </a:r>
          </a:p>
          <a:p>
            <a:pPr lvl="1"/>
            <a:r>
              <a:rPr lang="en-US" dirty="0" smtClean="0"/>
              <a:t>-L </a:t>
            </a:r>
            <a:r>
              <a:rPr lang="en-US" dirty="0"/>
              <a:t>100000 </a:t>
            </a:r>
            <a:r>
              <a:rPr lang="sv-SE" dirty="0" smtClean="0"/>
              <a:t>-</a:t>
            </a:r>
            <a:r>
              <a:rPr lang="sv-SE" dirty="0"/>
              <a:t>lkwtmo </a:t>
            </a:r>
            <a:r>
              <a:rPr lang="sv-SE" dirty="0" smtClean="0"/>
              <a:t>3600</a:t>
            </a:r>
          </a:p>
          <a:p>
            <a:r>
              <a:rPr lang="sv-SE" dirty="0" smtClean="0"/>
              <a:t>Transaction</a:t>
            </a:r>
          </a:p>
          <a:p>
            <a:pPr lvl="1"/>
            <a:r>
              <a:rPr lang="sv-SE" dirty="0" smtClean="0"/>
              <a:t>-TXERetryLimit 1000</a:t>
            </a:r>
          </a:p>
          <a:p>
            <a:r>
              <a:rPr lang="en-US" dirty="0" smtClean="0"/>
              <a:t>BI</a:t>
            </a:r>
          </a:p>
          <a:p>
            <a:pPr lvl="1"/>
            <a:r>
              <a:rPr lang="en-US" dirty="0" smtClean="0"/>
              <a:t>-</a:t>
            </a:r>
            <a:r>
              <a:rPr lang="en-US" dirty="0" err="1" smtClean="0"/>
              <a:t>bibufs</a:t>
            </a:r>
            <a:r>
              <a:rPr lang="en-US" dirty="0" smtClean="0"/>
              <a:t> </a:t>
            </a:r>
            <a:r>
              <a:rPr lang="en-US" dirty="0"/>
              <a:t>4000 -</a:t>
            </a:r>
            <a:r>
              <a:rPr lang="en-US" dirty="0" err="1"/>
              <a:t>bwdelay</a:t>
            </a:r>
            <a:r>
              <a:rPr lang="en-US" dirty="0"/>
              <a:t> </a:t>
            </a:r>
            <a:r>
              <a:rPr lang="en-US" dirty="0" smtClean="0"/>
              <a:t>20</a:t>
            </a:r>
          </a:p>
          <a:p>
            <a:r>
              <a:rPr lang="en-US" dirty="0" smtClean="0"/>
              <a:t>Latching</a:t>
            </a:r>
          </a:p>
          <a:p>
            <a:pPr lvl="1"/>
            <a:r>
              <a:rPr lang="en-US" dirty="0" smtClean="0"/>
              <a:t>-spin 50000 </a:t>
            </a:r>
            <a:r>
              <a:rPr lang="sv-SE" dirty="0"/>
              <a:t>-napmax </a:t>
            </a:r>
            <a:r>
              <a:rPr lang="sv-SE" dirty="0" smtClean="0"/>
              <a:t>10</a:t>
            </a:r>
          </a:p>
          <a:p>
            <a:r>
              <a:rPr lang="en-US" dirty="0" smtClean="0"/>
              <a:t>Page writers</a:t>
            </a:r>
            <a:r>
              <a:rPr lang="en-US" dirty="0"/>
              <a:t>: 1 BIW  3 APWs 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Test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Machine Stats</a:t>
            </a:r>
          </a:p>
          <a:p>
            <a:pPr lvl="1"/>
            <a:r>
              <a:rPr lang="en-US" dirty="0" smtClean="0"/>
              <a:t>16 </a:t>
            </a:r>
            <a:r>
              <a:rPr lang="en-US" dirty="0"/>
              <a:t>sparcv9 processor </a:t>
            </a:r>
            <a:r>
              <a:rPr lang="en-US" dirty="0" smtClean="0"/>
              <a:t>operating </a:t>
            </a:r>
            <a:r>
              <a:rPr lang="en-US" dirty="0"/>
              <a:t>at 3600 MH</a:t>
            </a:r>
          </a:p>
          <a:p>
            <a:pPr lvl="1"/>
            <a:r>
              <a:rPr lang="en-US" dirty="0" smtClean="0"/>
              <a:t>Memory </a:t>
            </a:r>
            <a:r>
              <a:rPr lang="en-US" dirty="0"/>
              <a:t>size: 32768 </a:t>
            </a:r>
            <a:r>
              <a:rPr lang="en-US" dirty="0" smtClean="0"/>
              <a:t>Megabytes</a:t>
            </a:r>
          </a:p>
          <a:p>
            <a:r>
              <a:rPr lang="en-US" dirty="0" err="1" smtClean="0"/>
              <a:t>Dbanalys</a:t>
            </a:r>
            <a:r>
              <a:rPr lang="en-US" dirty="0" smtClean="0"/>
              <a:t> performed before and after each activity</a:t>
            </a:r>
            <a:endParaRPr lang="en-US" dirty="0"/>
          </a:p>
          <a:p>
            <a:r>
              <a:rPr lang="en-US" dirty="0" smtClean="0"/>
              <a:t>Database recreated with same .</a:t>
            </a:r>
            <a:r>
              <a:rPr lang="en-US" dirty="0" err="1" smtClean="0"/>
              <a:t>st</a:t>
            </a:r>
            <a:r>
              <a:rPr lang="en-US" dirty="0"/>
              <a:t> </a:t>
            </a:r>
            <a:r>
              <a:rPr lang="en-US" dirty="0" smtClean="0"/>
              <a:t>file for each run</a:t>
            </a:r>
          </a:p>
          <a:p>
            <a:r>
              <a:rPr lang="en-US" dirty="0" smtClean="0"/>
              <a:t>Variation across runs: </a:t>
            </a:r>
            <a:r>
              <a:rPr lang="en-US" dirty="0"/>
              <a:t>±1</a:t>
            </a:r>
            <a:r>
              <a:rPr lang="en-US" dirty="0" smtClean="0"/>
              <a:t>%</a:t>
            </a:r>
          </a:p>
          <a:p>
            <a:endParaRPr lang="en-US" dirty="0" smtClean="0"/>
          </a:p>
          <a:p>
            <a:r>
              <a:rPr lang="en-US" dirty="0" smtClean="0"/>
              <a:t>These tests were run with the best intentions</a:t>
            </a:r>
          </a:p>
          <a:p>
            <a:pPr lvl="1"/>
            <a:r>
              <a:rPr lang="en-US" dirty="0" smtClean="0"/>
              <a:t>There are some additional areas Progress needs to investigate</a:t>
            </a:r>
          </a:p>
          <a:p>
            <a:pPr lvl="1"/>
            <a:r>
              <a:rPr lang="en-US" dirty="0" smtClean="0"/>
              <a:t>As always, YMMV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Sub-partitioning on region AND order-date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4294967295"/>
          </p:nvPr>
        </p:nvGraphicFramePr>
        <p:xfrm>
          <a:off x="711200" y="1338263"/>
          <a:ext cx="7954963" cy="4821237"/>
        </p:xfrm>
        <a:graphic>
          <a:graphicData uri="http://schemas.openxmlformats.org/presentationml/2006/ole">
            <p:oleObj spid="_x0000_s5122" name="Bitmap Image" r:id="rId4" imgW="5971429" imgH="3619048" progId="PBrush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841434" y="1397000"/>
            <a:ext cx="3347391" cy="3016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 algn="l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000" i="0" dirty="0" err="1" smtClean="0">
                <a:solidFill>
                  <a:srgbClr val="000000"/>
                </a:solidFill>
              </a:rPr>
              <a:t>Txn</a:t>
            </a:r>
            <a:r>
              <a:rPr lang="en-US" sz="2000" i="0" dirty="0" smtClean="0">
                <a:solidFill>
                  <a:srgbClr val="000000"/>
                </a:solidFill>
              </a:rPr>
              <a:t> size of 10</a:t>
            </a:r>
          </a:p>
          <a:p>
            <a:pPr marL="228600" indent="-228600" algn="l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</a:rPr>
              <a:t>Writes and deletes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perform significantly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better with this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sub-partitioning scheme</a:t>
            </a:r>
          </a:p>
          <a:p>
            <a:pPr marL="228600" indent="-228600" algn="l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</a:rPr>
              <a:t>Big jump starts at 25 &amp; 50</a:t>
            </a:r>
          </a:p>
          <a:p>
            <a:pPr marL="228600" indent="-228600" algn="l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</a:rPr>
              <a:t>No improvement for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“Isolated” Read activity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91600" y="4940300"/>
            <a:ext cx="289560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chemeClr val="bg2"/>
                </a:solidFill>
              </a:rPr>
              <a:t># Users </a:t>
            </a:r>
            <a:r>
              <a:rPr lang="en-US" sz="2000" i="0" dirty="0" err="1" smtClean="0">
                <a:solidFill>
                  <a:schemeClr val="bg2"/>
                </a:solidFill>
              </a:rPr>
              <a:t>vs</a:t>
            </a:r>
            <a:r>
              <a:rPr lang="en-US" sz="2000" i="0" dirty="0" smtClean="0">
                <a:solidFill>
                  <a:schemeClr val="bg2"/>
                </a:solidFill>
              </a:rPr>
              <a:t> % difference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88400" y="5461000"/>
            <a:ext cx="3349625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chemeClr val="bg2"/>
                </a:solidFill>
              </a:rPr>
              <a:t>Neg. indicates a loss for TP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Sub-partitioning on region AND order-date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4294967295"/>
          </p:nvPr>
        </p:nvGraphicFramePr>
        <p:xfrm>
          <a:off x="712788" y="1333500"/>
          <a:ext cx="7953375" cy="4821238"/>
        </p:xfrm>
        <a:graphic>
          <a:graphicData uri="http://schemas.openxmlformats.org/presentationml/2006/ole">
            <p:oleObj spid="_x0000_s6146" name="Bitmap Image" r:id="rId3" imgW="5971429" imgH="3619048" progId="PBrush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902700" y="2019300"/>
            <a:ext cx="274947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 algn="l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</a:rPr>
              <a:t>Deletes fall off with 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 increased </a:t>
            </a:r>
            <a:r>
              <a:rPr lang="en-US" sz="2000" i="0" dirty="0" err="1" smtClean="0">
                <a:solidFill>
                  <a:srgbClr val="000000"/>
                </a:solidFill>
              </a:rPr>
              <a:t>txn</a:t>
            </a:r>
            <a:r>
              <a:rPr lang="en-US" sz="2000" i="0" dirty="0" smtClean="0">
                <a:solidFill>
                  <a:srgbClr val="000000"/>
                </a:solidFill>
              </a:rPr>
              <a:t> size</a:t>
            </a:r>
          </a:p>
          <a:p>
            <a:pPr marL="228600" indent="-228600" algn="l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</a:rPr>
              <a:t>Big jump starts at 25</a:t>
            </a:r>
          </a:p>
          <a:p>
            <a:pPr marL="228600" indent="-228600" algn="l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</a:rPr>
              <a:t>Reads remain flat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Sub-partitioning on region AND order-date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4294967295"/>
          </p:nvPr>
        </p:nvGraphicFramePr>
        <p:xfrm>
          <a:off x="712788" y="1333500"/>
          <a:ext cx="7953375" cy="4821238"/>
        </p:xfrm>
        <a:graphic>
          <a:graphicData uri="http://schemas.openxmlformats.org/presentationml/2006/ole">
            <p:oleObj spid="_x0000_s8194" name="Bitmap Image" r:id="rId3" imgW="5971429" imgH="3619048" progId="PBrush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56700" y="2184400"/>
            <a:ext cx="264707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 algn="l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</a:rPr>
              <a:t>Deletes fall off with 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 increased </a:t>
            </a:r>
            <a:r>
              <a:rPr lang="en-US" sz="2000" i="0" dirty="0" err="1" smtClean="0">
                <a:solidFill>
                  <a:srgbClr val="000000"/>
                </a:solidFill>
              </a:rPr>
              <a:t>txn</a:t>
            </a:r>
            <a:r>
              <a:rPr lang="en-US" sz="2000" i="0" dirty="0" smtClean="0">
                <a:solidFill>
                  <a:srgbClr val="000000"/>
                </a:solidFill>
              </a:rPr>
              <a:t> size</a:t>
            </a:r>
          </a:p>
          <a:p>
            <a:pPr marL="228600" indent="-228600" algn="l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</a:rPr>
              <a:t>Writes improve with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increased </a:t>
            </a:r>
            <a:r>
              <a:rPr lang="en-US" sz="2000" i="0" dirty="0" err="1" smtClean="0">
                <a:solidFill>
                  <a:srgbClr val="000000"/>
                </a:solidFill>
              </a:rPr>
              <a:t>txn</a:t>
            </a:r>
            <a:r>
              <a:rPr lang="en-US" sz="2000" i="0" dirty="0" smtClean="0">
                <a:solidFill>
                  <a:srgbClr val="000000"/>
                </a:solidFill>
              </a:rPr>
              <a:t> size</a:t>
            </a:r>
          </a:p>
          <a:p>
            <a:pPr marL="228600" indent="-228600" algn="l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</a:rPr>
              <a:t>Reads remain flat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Location Mapping Overhead</a:t>
            </a:r>
            <a:endParaRPr lang="en-US" dirty="0"/>
          </a:p>
        </p:txBody>
      </p:sp>
      <p:sp>
        <p:nvSpPr>
          <p:cNvPr id="36" name="Rounded Rectangle 35"/>
          <p:cNvSpPr/>
          <p:nvPr/>
        </p:nvSpPr>
        <p:spPr bwMode="auto">
          <a:xfrm>
            <a:off x="1040297" y="3893086"/>
            <a:ext cx="5609230" cy="23201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/>
            <a:endParaRPr lang="en-US" i="0" dirty="0" smtClean="0">
              <a:solidFill>
                <a:srgbClr val="000000"/>
              </a:solidFill>
            </a:endParaRPr>
          </a:p>
        </p:txBody>
      </p:sp>
      <p:grpSp>
        <p:nvGrpSpPr>
          <p:cNvPr id="2" name="Group 38"/>
          <p:cNvGrpSpPr/>
          <p:nvPr/>
        </p:nvGrpSpPr>
        <p:grpSpPr>
          <a:xfrm>
            <a:off x="1179848" y="4357112"/>
            <a:ext cx="5314762" cy="1818269"/>
            <a:chOff x="2910054" y="3957863"/>
            <a:chExt cx="5314762" cy="1818269"/>
          </a:xfrm>
        </p:grpSpPr>
        <p:sp>
          <p:nvSpPr>
            <p:cNvPr id="4" name="Flowchart: Magnetic Disk 3"/>
            <p:cNvSpPr/>
            <p:nvPr/>
          </p:nvSpPr>
          <p:spPr bwMode="auto">
            <a:xfrm>
              <a:off x="3070752" y="4369568"/>
              <a:ext cx="914400" cy="980365"/>
            </a:xfrm>
            <a:prstGeom prst="flowChartMagneticDisk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/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0" scaled="1"/>
              <a:tileRect/>
            </a:gradFill>
            <a:ln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 anchor="ctr"/>
            <a:lstStyle/>
            <a:p>
              <a:pPr algn="ctr"/>
              <a:r>
                <a:rPr lang="en-US" i="0" dirty="0" smtClean="0">
                  <a:solidFill>
                    <a:srgbClr val="000000"/>
                  </a:solidFill>
                </a:rPr>
                <a:t>A7</a:t>
              </a:r>
            </a:p>
          </p:txBody>
        </p:sp>
        <p:sp>
          <p:nvSpPr>
            <p:cNvPr id="6" name="Flowchart: Magnetic Disk 5"/>
            <p:cNvSpPr/>
            <p:nvPr/>
          </p:nvSpPr>
          <p:spPr bwMode="auto">
            <a:xfrm>
              <a:off x="4478746" y="4383215"/>
              <a:ext cx="914400" cy="980365"/>
            </a:xfrm>
            <a:prstGeom prst="flowChartMagneticDisk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/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0" scaled="1"/>
              <a:tileRect/>
            </a:gradFill>
            <a:ln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 anchor="ctr"/>
            <a:lstStyle/>
            <a:p>
              <a:pPr algn="ctr"/>
              <a:r>
                <a:rPr lang="en-US" i="0" dirty="0" smtClean="0">
                  <a:solidFill>
                    <a:srgbClr val="000000"/>
                  </a:solidFill>
                </a:rPr>
                <a:t>A8</a:t>
              </a:r>
            </a:p>
          </p:txBody>
        </p:sp>
        <p:sp>
          <p:nvSpPr>
            <p:cNvPr id="7" name="Flowchart: Magnetic Disk 6"/>
            <p:cNvSpPr/>
            <p:nvPr/>
          </p:nvSpPr>
          <p:spPr bwMode="auto">
            <a:xfrm>
              <a:off x="5843521" y="4369568"/>
              <a:ext cx="914400" cy="980365"/>
            </a:xfrm>
            <a:prstGeom prst="flowChartMagneticDisk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/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0" scaled="1"/>
              <a:tileRect/>
            </a:gradFill>
            <a:ln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 anchor="ctr"/>
            <a:lstStyle/>
            <a:p>
              <a:pPr algn="ctr"/>
              <a:r>
                <a:rPr lang="en-US" i="0" dirty="0" smtClean="0">
                  <a:solidFill>
                    <a:srgbClr val="000000"/>
                  </a:solidFill>
                </a:rPr>
                <a:t>A9</a:t>
              </a:r>
            </a:p>
          </p:txBody>
        </p:sp>
        <p:sp>
          <p:nvSpPr>
            <p:cNvPr id="8" name="Flowchart: Magnetic Disk 7"/>
            <p:cNvSpPr/>
            <p:nvPr/>
          </p:nvSpPr>
          <p:spPr bwMode="auto">
            <a:xfrm>
              <a:off x="7194650" y="4369568"/>
              <a:ext cx="914400" cy="980365"/>
            </a:xfrm>
            <a:prstGeom prst="flowChartMagneticDisk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/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0" scaled="1"/>
              <a:tileRect/>
            </a:gradFill>
            <a:ln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 anchor="ctr"/>
            <a:lstStyle/>
            <a:p>
              <a:pPr algn="ctr"/>
              <a:r>
                <a:rPr lang="en-US" i="0" dirty="0" smtClean="0">
                  <a:solidFill>
                    <a:srgbClr val="000000"/>
                  </a:solidFill>
                </a:rPr>
                <a:t>A10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133956" y="5406800"/>
              <a:ext cx="49167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i="0" dirty="0" smtClean="0">
                  <a:solidFill>
                    <a:srgbClr val="000000"/>
                  </a:solidFill>
                </a:rPr>
                <a:t>Table data now across physical storage areas 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910054" y="3957863"/>
              <a:ext cx="1223412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l"/>
              <a:r>
                <a:rPr lang="en-US" sz="1800" i="0" dirty="0" smtClean="0">
                  <a:solidFill>
                    <a:srgbClr val="000000"/>
                  </a:solidFill>
                </a:rPr>
                <a:t>Partition 1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295365" y="3957863"/>
              <a:ext cx="1287532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l"/>
              <a:r>
                <a:rPr lang="en-US" sz="1800" i="0" dirty="0" smtClean="0">
                  <a:solidFill>
                    <a:srgbClr val="000000"/>
                  </a:solidFill>
                </a:rPr>
                <a:t>Partition 2 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675296" y="3957863"/>
              <a:ext cx="1223412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l"/>
              <a:r>
                <a:rPr lang="en-US" sz="1800" i="0" dirty="0" smtClean="0">
                  <a:solidFill>
                    <a:srgbClr val="000000"/>
                  </a:solidFill>
                </a:rPr>
                <a:t>Partition 3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001404" y="3957863"/>
              <a:ext cx="1223412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l"/>
              <a:r>
                <a:rPr lang="en-US" sz="1800" i="0" dirty="0" smtClean="0">
                  <a:solidFill>
                    <a:srgbClr val="000000"/>
                  </a:solidFill>
                </a:rPr>
                <a:t>Partition 4</a:t>
              </a:r>
            </a:p>
          </p:txBody>
        </p:sp>
      </p:grpSp>
      <p:grpSp>
        <p:nvGrpSpPr>
          <p:cNvPr id="3" name="Group 57"/>
          <p:cNvGrpSpPr/>
          <p:nvPr/>
        </p:nvGrpSpPr>
        <p:grpSpPr>
          <a:xfrm>
            <a:off x="661182" y="1838117"/>
            <a:ext cx="3827791" cy="1852376"/>
            <a:chOff x="1495739" y="1326524"/>
            <a:chExt cx="3827791" cy="1852376"/>
          </a:xfrm>
        </p:grpSpPr>
        <p:sp>
          <p:nvSpPr>
            <p:cNvPr id="38" name="Rectangle 37"/>
            <p:cNvSpPr/>
            <p:nvPr/>
          </p:nvSpPr>
          <p:spPr bwMode="auto">
            <a:xfrm>
              <a:off x="1495739" y="1326524"/>
              <a:ext cx="1832157" cy="100455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Table #</a:t>
              </a:r>
              <a:br>
                <a:rPr lang="en-US" sz="2000" i="0" dirty="0" smtClean="0">
                  <a:solidFill>
                    <a:schemeClr val="bg2"/>
                  </a:solidFill>
                </a:rPr>
              </a:br>
              <a:r>
                <a:rPr lang="en-US" sz="2000" i="0" dirty="0" smtClean="0">
                  <a:solidFill>
                    <a:schemeClr val="bg2"/>
                  </a:solidFill>
                </a:rPr>
                <a:t> +</a:t>
              </a:r>
              <a:br>
                <a:rPr lang="en-US" sz="2000" i="0" dirty="0" smtClean="0">
                  <a:solidFill>
                    <a:schemeClr val="bg2"/>
                  </a:solidFill>
                </a:rPr>
              </a:br>
              <a:r>
                <a:rPr lang="en-US" sz="2000" i="0" dirty="0" smtClean="0">
                  <a:solidFill>
                    <a:schemeClr val="bg2"/>
                  </a:solidFill>
                </a:rPr>
                <a:t>Column Value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394292" y="2451733"/>
              <a:ext cx="14414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i="0" dirty="0" smtClean="0">
                  <a:solidFill>
                    <a:srgbClr val="000000"/>
                  </a:solidFill>
                </a:rPr>
                <a:t>Area # and</a:t>
              </a:r>
              <a:br>
                <a:rPr lang="en-US" sz="1800" i="0" dirty="0" smtClean="0">
                  <a:solidFill>
                    <a:srgbClr val="000000"/>
                  </a:solidFill>
                </a:rPr>
              </a:br>
              <a:r>
                <a:rPr lang="en-US" sz="1800" i="0" dirty="0" smtClean="0">
                  <a:solidFill>
                    <a:srgbClr val="000000"/>
                  </a:solidFill>
                </a:rPr>
                <a:t>Record data</a:t>
              </a:r>
            </a:p>
          </p:txBody>
        </p:sp>
        <p:sp>
          <p:nvSpPr>
            <p:cNvPr id="42" name="Flowchart: Alternate Process 41"/>
            <p:cNvSpPr/>
            <p:nvPr/>
          </p:nvSpPr>
          <p:spPr bwMode="auto">
            <a:xfrm>
              <a:off x="3919733" y="2560714"/>
              <a:ext cx="1403797" cy="618186"/>
            </a:xfrm>
            <a:prstGeom prst="flowChartAlternateProcess">
              <a:avLst/>
            </a:prstGeom>
            <a:solidFill>
              <a:schemeClr val="accent2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Object Mapping</a:t>
              </a:r>
            </a:p>
          </p:txBody>
        </p:sp>
        <p:cxnSp>
          <p:nvCxnSpPr>
            <p:cNvPr id="56" name="Straight Arrow Connector 55"/>
            <p:cNvCxnSpPr>
              <a:stCxn id="38" idx="3"/>
              <a:endCxn id="31" idx="1"/>
            </p:cNvCxnSpPr>
            <p:nvPr/>
          </p:nvCxnSpPr>
          <p:spPr bwMode="auto">
            <a:xfrm>
              <a:off x="3327896" y="1828800"/>
              <a:ext cx="591837" cy="1172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cxnSp>
        <p:nvCxnSpPr>
          <p:cNvPr id="66" name="Straight Arrow Connector 65"/>
          <p:cNvCxnSpPr>
            <a:stCxn id="42" idx="2"/>
            <a:endCxn id="35" idx="0"/>
          </p:cNvCxnSpPr>
          <p:nvPr/>
        </p:nvCxnSpPr>
        <p:spPr bwMode="auto">
          <a:xfrm>
            <a:off x="3787075" y="3690493"/>
            <a:ext cx="2095829" cy="6666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8" name="Content Placeholder 2"/>
          <p:cNvSpPr txBox="1">
            <a:spLocks/>
          </p:cNvSpPr>
          <p:nvPr/>
        </p:nvSpPr>
        <p:spPr>
          <a:xfrm>
            <a:off x="5803900" y="2007597"/>
            <a:ext cx="5930899" cy="1802403"/>
          </a:xfrm>
          <a:prstGeom prst="rect">
            <a:avLst/>
          </a:prstGeom>
        </p:spPr>
        <p:txBody>
          <a:bodyPr/>
          <a:lstStyle/>
          <a:p>
            <a:pPr marL="342900" indent="-342900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Partition mapping via “special”</a:t>
            </a:r>
            <a:b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_partition-policy-detail (</a:t>
            </a:r>
            <a:r>
              <a:rPr lang="en-US" sz="2000" i="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ppd</a:t>
            </a: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) index</a:t>
            </a:r>
          </a:p>
          <a:p>
            <a:pPr marL="800100" lvl="1" indent="-342900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One additional index lookup</a:t>
            </a:r>
          </a:p>
          <a:p>
            <a:pPr marL="1257300" lvl="2" indent="-342900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Per record created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99316" y="1300766"/>
            <a:ext cx="7406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i="0" dirty="0" smtClean="0">
                <a:solidFill>
                  <a:srgbClr val="000000"/>
                </a:solidFill>
              </a:rPr>
              <a:t>Create order.  Assign region = “</a:t>
            </a:r>
            <a:r>
              <a:rPr lang="en-US" sz="1800" i="0" dirty="0" err="1" smtClean="0">
                <a:solidFill>
                  <a:srgbClr val="000000"/>
                </a:solidFill>
              </a:rPr>
              <a:t>NorthEast</a:t>
            </a:r>
            <a:r>
              <a:rPr lang="en-US" sz="1800" i="0" dirty="0" smtClean="0">
                <a:solidFill>
                  <a:srgbClr val="000000"/>
                </a:solidFill>
              </a:rPr>
              <a:t>” and order-date = TODAY.</a:t>
            </a:r>
          </a:p>
        </p:txBody>
      </p:sp>
      <p:sp>
        <p:nvSpPr>
          <p:cNvPr id="31" name="Flowchart: Alternate Process 30"/>
          <p:cNvSpPr/>
          <p:nvPr/>
        </p:nvSpPr>
        <p:spPr bwMode="auto">
          <a:xfrm>
            <a:off x="3085176" y="2043022"/>
            <a:ext cx="1403797" cy="618186"/>
          </a:xfrm>
          <a:prstGeom prst="flowChartAlternateProcess">
            <a:avLst/>
          </a:prstGeom>
          <a:solidFill>
            <a:schemeClr val="accent2"/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/>
          <a:lstStyle/>
          <a:p>
            <a:pPr algn="ctr"/>
            <a:r>
              <a:rPr lang="en-US" sz="2000" i="0" dirty="0" smtClean="0">
                <a:solidFill>
                  <a:schemeClr val="bg2"/>
                </a:solidFill>
              </a:rPr>
              <a:t>Partition</a:t>
            </a:r>
            <a:br>
              <a:rPr lang="en-US" sz="2000" i="0" dirty="0" smtClean="0">
                <a:solidFill>
                  <a:schemeClr val="bg2"/>
                </a:solidFill>
              </a:rPr>
            </a:br>
            <a:r>
              <a:rPr lang="en-US" sz="2000" i="0" dirty="0" smtClean="0">
                <a:solidFill>
                  <a:schemeClr val="bg2"/>
                </a:solidFill>
              </a:rPr>
              <a:t>Mapping</a:t>
            </a:r>
          </a:p>
        </p:txBody>
      </p:sp>
      <p:cxnSp>
        <p:nvCxnSpPr>
          <p:cNvPr id="43" name="Straight Arrow Connector 42"/>
          <p:cNvCxnSpPr>
            <a:stCxn id="31" idx="2"/>
            <a:endCxn id="42" idx="0"/>
          </p:cNvCxnSpPr>
          <p:nvPr/>
        </p:nvCxnSpPr>
        <p:spPr bwMode="auto">
          <a:xfrm>
            <a:off x="3787075" y="2661208"/>
            <a:ext cx="0" cy="41109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the big difference?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the 100 </a:t>
            </a:r>
            <a:r>
              <a:rPr lang="en-US" dirty="0" smtClean="0"/>
              <a:t>user “write” example (</a:t>
            </a:r>
            <a:r>
              <a:rPr lang="en-US" b="1" dirty="0" smtClean="0">
                <a:solidFill>
                  <a:schemeClr val="accent2"/>
                </a:solidFill>
              </a:rPr>
              <a:t>117% runtime performance improvement</a:t>
            </a:r>
            <a:r>
              <a:rPr lang="en-US" dirty="0" smtClean="0"/>
              <a:t>):</a:t>
            </a:r>
            <a:br>
              <a:rPr lang="en-US" dirty="0" smtClean="0"/>
            </a:b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Note: 3 level index for non-partitioned and global, only 2 for partitioned indexes</a:t>
            </a:r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00544" y="1735217"/>
          <a:ext cx="9573490" cy="381976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14698"/>
                <a:gridCol w="1914698"/>
                <a:gridCol w="1914698"/>
                <a:gridCol w="1914698"/>
                <a:gridCol w="191469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Base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Partition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Delta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Waits Delta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32788">
                <a:tc>
                  <a:txBody>
                    <a:bodyPr/>
                    <a:lstStyle/>
                    <a:p>
                      <a:r>
                        <a:rPr lang="en-US" dirty="0" smtClean="0"/>
                        <a:t>DB </a:t>
                      </a:r>
                      <a:r>
                        <a:rPr lang="en-US" dirty="0" err="1" smtClean="0"/>
                        <a:t>Buf</a:t>
                      </a:r>
                      <a:r>
                        <a:rPr lang="en-US" dirty="0" smtClean="0"/>
                        <a:t> I Lock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24,965,752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24,219,272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746,480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48,485,873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15637">
                <a:tc>
                  <a:txBody>
                    <a:bodyPr/>
                    <a:lstStyle/>
                    <a:p>
                      <a:r>
                        <a:rPr lang="en-US" dirty="0" smtClean="0"/>
                        <a:t>DB </a:t>
                      </a:r>
                      <a:r>
                        <a:rPr lang="en-US" dirty="0" err="1" smtClean="0"/>
                        <a:t>Buf</a:t>
                      </a:r>
                      <a:r>
                        <a:rPr lang="en-US" dirty="0" smtClean="0"/>
                        <a:t> S Lock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49,845,176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43,137,912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6,707,264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3,669,065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Find index entry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5,000,100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-5,000,00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BUF Latch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325,197,441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230,610,801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94,586,640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2,488,178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MTX Latch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31,877,745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31,280,314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597,431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-443,931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TXQ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60,339,744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60,930,902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-591,158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-71,178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54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Latch timeouts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3,205,140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1,088,120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 2,117,020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Resource waits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64,643,103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6,940,906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57,702,197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Extends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44,224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48,224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 smtClean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 bwMode="auto">
          <a:xfrm>
            <a:off x="7327900" y="2895600"/>
            <a:ext cx="1308100" cy="457200"/>
          </a:xfrm>
          <a:prstGeom prst="ellipse">
            <a:avLst/>
          </a:prstGeom>
          <a:noFill/>
          <a:ln w="50800">
            <a:solidFill>
              <a:schemeClr val="accent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9131300" y="2057400"/>
            <a:ext cx="1308100" cy="457200"/>
          </a:xfrm>
          <a:prstGeom prst="ellipse">
            <a:avLst/>
          </a:prstGeom>
          <a:noFill/>
          <a:ln w="50800">
            <a:solidFill>
              <a:schemeClr val="accent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7226300" y="3276600"/>
            <a:ext cx="1308100" cy="457200"/>
          </a:xfrm>
          <a:prstGeom prst="ellipse">
            <a:avLst/>
          </a:prstGeom>
          <a:noFill/>
          <a:ln w="50800">
            <a:solidFill>
              <a:schemeClr val="accent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9118600" y="3708400"/>
            <a:ext cx="1358900" cy="749300"/>
          </a:xfrm>
          <a:prstGeom prst="roundRect">
            <a:avLst/>
          </a:prstGeom>
          <a:noFill/>
          <a:ln w="50800">
            <a:solidFill>
              <a:schemeClr val="accent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5524500" y="5168900"/>
            <a:ext cx="1143000" cy="431800"/>
          </a:xfrm>
          <a:prstGeom prst="roundRect">
            <a:avLst/>
          </a:prstGeom>
          <a:noFill/>
          <a:ln w="50800">
            <a:solidFill>
              <a:schemeClr val="accent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Location Mapping Overhead</a:t>
            </a:r>
            <a:endParaRPr lang="en-US" dirty="0"/>
          </a:p>
        </p:txBody>
      </p:sp>
      <p:sp>
        <p:nvSpPr>
          <p:cNvPr id="36" name="Rounded Rectangle 35"/>
          <p:cNvSpPr/>
          <p:nvPr/>
        </p:nvSpPr>
        <p:spPr bwMode="auto">
          <a:xfrm>
            <a:off x="1040297" y="3893086"/>
            <a:ext cx="5609230" cy="23201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/>
            <a:endParaRPr lang="en-US" i="0" dirty="0" smtClean="0">
              <a:solidFill>
                <a:srgbClr val="000000"/>
              </a:solidFill>
            </a:endParaRPr>
          </a:p>
        </p:txBody>
      </p:sp>
      <p:grpSp>
        <p:nvGrpSpPr>
          <p:cNvPr id="2" name="Group 38"/>
          <p:cNvGrpSpPr/>
          <p:nvPr/>
        </p:nvGrpSpPr>
        <p:grpSpPr>
          <a:xfrm>
            <a:off x="1179848" y="4357112"/>
            <a:ext cx="5314762" cy="1818269"/>
            <a:chOff x="2910054" y="3957863"/>
            <a:chExt cx="5314762" cy="1818269"/>
          </a:xfrm>
        </p:grpSpPr>
        <p:sp>
          <p:nvSpPr>
            <p:cNvPr id="4" name="Flowchart: Magnetic Disk 3"/>
            <p:cNvSpPr/>
            <p:nvPr/>
          </p:nvSpPr>
          <p:spPr bwMode="auto">
            <a:xfrm>
              <a:off x="3070752" y="4369568"/>
              <a:ext cx="914400" cy="980365"/>
            </a:xfrm>
            <a:prstGeom prst="flowChartMagneticDisk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/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0" scaled="1"/>
              <a:tileRect/>
            </a:gradFill>
            <a:ln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 anchor="ctr"/>
            <a:lstStyle/>
            <a:p>
              <a:pPr algn="ctr"/>
              <a:r>
                <a:rPr lang="en-US" i="0" dirty="0" smtClean="0">
                  <a:solidFill>
                    <a:srgbClr val="000000"/>
                  </a:solidFill>
                </a:rPr>
                <a:t>A7</a:t>
              </a:r>
            </a:p>
          </p:txBody>
        </p:sp>
        <p:sp>
          <p:nvSpPr>
            <p:cNvPr id="6" name="Flowchart: Magnetic Disk 5"/>
            <p:cNvSpPr/>
            <p:nvPr/>
          </p:nvSpPr>
          <p:spPr bwMode="auto">
            <a:xfrm>
              <a:off x="4478746" y="4383215"/>
              <a:ext cx="914400" cy="980365"/>
            </a:xfrm>
            <a:prstGeom prst="flowChartMagneticDisk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/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0" scaled="1"/>
              <a:tileRect/>
            </a:gradFill>
            <a:ln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 anchor="ctr"/>
            <a:lstStyle/>
            <a:p>
              <a:pPr algn="ctr"/>
              <a:r>
                <a:rPr lang="en-US" i="0" dirty="0" smtClean="0">
                  <a:solidFill>
                    <a:srgbClr val="000000"/>
                  </a:solidFill>
                </a:rPr>
                <a:t>A8</a:t>
              </a:r>
            </a:p>
          </p:txBody>
        </p:sp>
        <p:sp>
          <p:nvSpPr>
            <p:cNvPr id="7" name="Flowchart: Magnetic Disk 6"/>
            <p:cNvSpPr/>
            <p:nvPr/>
          </p:nvSpPr>
          <p:spPr bwMode="auto">
            <a:xfrm>
              <a:off x="5843521" y="4369568"/>
              <a:ext cx="914400" cy="980365"/>
            </a:xfrm>
            <a:prstGeom prst="flowChartMagneticDisk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/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0" scaled="1"/>
              <a:tileRect/>
            </a:gradFill>
            <a:ln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 anchor="ctr"/>
            <a:lstStyle/>
            <a:p>
              <a:pPr algn="ctr"/>
              <a:r>
                <a:rPr lang="en-US" i="0" dirty="0" smtClean="0">
                  <a:solidFill>
                    <a:srgbClr val="000000"/>
                  </a:solidFill>
                </a:rPr>
                <a:t>A9</a:t>
              </a:r>
            </a:p>
          </p:txBody>
        </p:sp>
        <p:sp>
          <p:nvSpPr>
            <p:cNvPr id="8" name="Flowchart: Magnetic Disk 7"/>
            <p:cNvSpPr/>
            <p:nvPr/>
          </p:nvSpPr>
          <p:spPr bwMode="auto">
            <a:xfrm>
              <a:off x="7194650" y="4369568"/>
              <a:ext cx="914400" cy="980365"/>
            </a:xfrm>
            <a:prstGeom prst="flowChartMagneticDisk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/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0" scaled="1"/>
              <a:tileRect/>
            </a:gradFill>
            <a:ln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 anchor="ctr"/>
            <a:lstStyle/>
            <a:p>
              <a:pPr algn="ctr"/>
              <a:r>
                <a:rPr lang="en-US" i="0" dirty="0" smtClean="0">
                  <a:solidFill>
                    <a:srgbClr val="000000"/>
                  </a:solidFill>
                </a:rPr>
                <a:t>A10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133956" y="5406800"/>
              <a:ext cx="49167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i="0" dirty="0" smtClean="0">
                  <a:solidFill>
                    <a:srgbClr val="000000"/>
                  </a:solidFill>
                </a:rPr>
                <a:t>Table data now across physical storage areas 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910054" y="3957863"/>
              <a:ext cx="1223412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l"/>
              <a:r>
                <a:rPr lang="en-US" sz="1800" i="0" dirty="0" smtClean="0">
                  <a:solidFill>
                    <a:srgbClr val="000000"/>
                  </a:solidFill>
                </a:rPr>
                <a:t>Partition 1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295365" y="3957863"/>
              <a:ext cx="1287532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l"/>
              <a:r>
                <a:rPr lang="en-US" sz="1800" i="0" dirty="0" smtClean="0">
                  <a:solidFill>
                    <a:srgbClr val="000000"/>
                  </a:solidFill>
                </a:rPr>
                <a:t>Partition 2 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675296" y="3957863"/>
              <a:ext cx="1223412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l"/>
              <a:r>
                <a:rPr lang="en-US" sz="1800" i="0" dirty="0" smtClean="0">
                  <a:solidFill>
                    <a:srgbClr val="000000"/>
                  </a:solidFill>
                </a:rPr>
                <a:t>Partition 3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001404" y="3957863"/>
              <a:ext cx="1223412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l"/>
              <a:r>
                <a:rPr lang="en-US" sz="1800" i="0" dirty="0" smtClean="0">
                  <a:solidFill>
                    <a:srgbClr val="000000"/>
                  </a:solidFill>
                </a:rPr>
                <a:t>Partition 4</a:t>
              </a:r>
            </a:p>
          </p:txBody>
        </p:sp>
      </p:grpSp>
      <p:grpSp>
        <p:nvGrpSpPr>
          <p:cNvPr id="3" name="Group 57"/>
          <p:cNvGrpSpPr/>
          <p:nvPr/>
        </p:nvGrpSpPr>
        <p:grpSpPr>
          <a:xfrm>
            <a:off x="661182" y="1838117"/>
            <a:ext cx="3827791" cy="1852376"/>
            <a:chOff x="1495739" y="1326524"/>
            <a:chExt cx="3827791" cy="1852376"/>
          </a:xfrm>
        </p:grpSpPr>
        <p:sp>
          <p:nvSpPr>
            <p:cNvPr id="38" name="Rectangle 37"/>
            <p:cNvSpPr/>
            <p:nvPr/>
          </p:nvSpPr>
          <p:spPr bwMode="auto">
            <a:xfrm>
              <a:off x="1495739" y="1326524"/>
              <a:ext cx="1832157" cy="100455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Table #</a:t>
              </a:r>
              <a:br>
                <a:rPr lang="en-US" sz="2000" i="0" dirty="0" smtClean="0">
                  <a:solidFill>
                    <a:schemeClr val="bg2"/>
                  </a:solidFill>
                </a:rPr>
              </a:br>
              <a:r>
                <a:rPr lang="en-US" sz="2000" i="0" dirty="0" smtClean="0">
                  <a:solidFill>
                    <a:schemeClr val="bg2"/>
                  </a:solidFill>
                </a:rPr>
                <a:t> +</a:t>
              </a:r>
              <a:br>
                <a:rPr lang="en-US" sz="2000" i="0" dirty="0" smtClean="0">
                  <a:solidFill>
                    <a:schemeClr val="bg2"/>
                  </a:solidFill>
                </a:rPr>
              </a:br>
              <a:r>
                <a:rPr lang="en-US" sz="2000" i="0" dirty="0" smtClean="0">
                  <a:solidFill>
                    <a:schemeClr val="bg2"/>
                  </a:solidFill>
                </a:rPr>
                <a:t>Column Value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394292" y="2451733"/>
              <a:ext cx="14414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i="0" dirty="0" smtClean="0">
                  <a:solidFill>
                    <a:srgbClr val="000000"/>
                  </a:solidFill>
                </a:rPr>
                <a:t>Area # and</a:t>
              </a:r>
              <a:br>
                <a:rPr lang="en-US" sz="1800" i="0" dirty="0" smtClean="0">
                  <a:solidFill>
                    <a:srgbClr val="000000"/>
                  </a:solidFill>
                </a:rPr>
              </a:br>
              <a:r>
                <a:rPr lang="en-US" sz="1800" i="0" dirty="0" smtClean="0">
                  <a:solidFill>
                    <a:srgbClr val="000000"/>
                  </a:solidFill>
                </a:rPr>
                <a:t>Record data</a:t>
              </a:r>
            </a:p>
          </p:txBody>
        </p:sp>
        <p:sp>
          <p:nvSpPr>
            <p:cNvPr id="42" name="Flowchart: Alternate Process 41"/>
            <p:cNvSpPr/>
            <p:nvPr/>
          </p:nvSpPr>
          <p:spPr bwMode="auto">
            <a:xfrm>
              <a:off x="3919733" y="2560714"/>
              <a:ext cx="1403797" cy="618186"/>
            </a:xfrm>
            <a:prstGeom prst="flowChartAlternateProcess">
              <a:avLst/>
            </a:prstGeom>
            <a:solidFill>
              <a:schemeClr val="accent2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Object Mapping</a:t>
              </a:r>
            </a:p>
          </p:txBody>
        </p:sp>
        <p:cxnSp>
          <p:nvCxnSpPr>
            <p:cNvPr id="56" name="Straight Arrow Connector 55"/>
            <p:cNvCxnSpPr>
              <a:stCxn id="38" idx="3"/>
              <a:endCxn id="31" idx="1"/>
            </p:cNvCxnSpPr>
            <p:nvPr/>
          </p:nvCxnSpPr>
          <p:spPr bwMode="auto">
            <a:xfrm>
              <a:off x="3327896" y="1828800"/>
              <a:ext cx="591837" cy="1172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cxnSp>
        <p:nvCxnSpPr>
          <p:cNvPr id="60" name="Straight Arrow Connector 59"/>
          <p:cNvCxnSpPr>
            <a:stCxn id="42" idx="2"/>
            <a:endCxn id="32" idx="0"/>
          </p:cNvCxnSpPr>
          <p:nvPr/>
        </p:nvCxnSpPr>
        <p:spPr bwMode="auto">
          <a:xfrm flipH="1">
            <a:off x="1791554" y="3690493"/>
            <a:ext cx="1995521" cy="6666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2" name="Straight Arrow Connector 61"/>
          <p:cNvCxnSpPr>
            <a:stCxn id="42" idx="2"/>
            <a:endCxn id="33" idx="0"/>
          </p:cNvCxnSpPr>
          <p:nvPr/>
        </p:nvCxnSpPr>
        <p:spPr bwMode="auto">
          <a:xfrm flipH="1">
            <a:off x="3208925" y="3690493"/>
            <a:ext cx="578150" cy="6666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4" name="Straight Arrow Connector 63"/>
          <p:cNvCxnSpPr>
            <a:stCxn id="42" idx="2"/>
            <a:endCxn id="34" idx="0"/>
          </p:cNvCxnSpPr>
          <p:nvPr/>
        </p:nvCxnSpPr>
        <p:spPr bwMode="auto">
          <a:xfrm>
            <a:off x="3787075" y="3690493"/>
            <a:ext cx="769721" cy="6666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8" name="Content Placeholder 2"/>
          <p:cNvSpPr txBox="1">
            <a:spLocks/>
          </p:cNvSpPr>
          <p:nvPr/>
        </p:nvSpPr>
        <p:spPr>
          <a:xfrm>
            <a:off x="5017607" y="1867897"/>
            <a:ext cx="6291114" cy="2005603"/>
          </a:xfrm>
          <a:prstGeom prst="rect">
            <a:avLst/>
          </a:prstGeom>
        </p:spPr>
        <p:txBody>
          <a:bodyPr/>
          <a:lstStyle/>
          <a:p>
            <a:pPr marL="342900" indent="-342900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Partition mapping via “special’ </a:t>
            </a:r>
            <a:r>
              <a:rPr lang="en-US" sz="2000" i="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ppd</a:t>
            </a: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index</a:t>
            </a:r>
          </a:p>
          <a:p>
            <a:pPr marL="800100" lvl="1" indent="-342900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One additional index lookup</a:t>
            </a:r>
          </a:p>
          <a:p>
            <a:pPr marL="1257300" lvl="2" indent="-342900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Per </a:t>
            </a: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partition traversed</a:t>
            </a:r>
          </a:p>
          <a:p>
            <a:pPr marL="1257300" lvl="2" indent="-342900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Query spanning 3 partitions requires only 3 additional partition index lookups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99316" y="1300766"/>
            <a:ext cx="8301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i="0" dirty="0" smtClean="0">
                <a:solidFill>
                  <a:srgbClr val="000000"/>
                </a:solidFill>
              </a:rPr>
              <a:t>For each order where  region = “</a:t>
            </a:r>
            <a:r>
              <a:rPr lang="en-US" sz="1800" i="0" dirty="0" err="1" smtClean="0">
                <a:solidFill>
                  <a:srgbClr val="000000"/>
                </a:solidFill>
              </a:rPr>
              <a:t>NorthEast</a:t>
            </a:r>
            <a:r>
              <a:rPr lang="en-US" sz="1800" i="0" dirty="0" smtClean="0">
                <a:solidFill>
                  <a:srgbClr val="000000"/>
                </a:solidFill>
              </a:rPr>
              <a:t>” and order-date &gt; 01/01/2013: end.</a:t>
            </a:r>
          </a:p>
        </p:txBody>
      </p:sp>
      <p:sp>
        <p:nvSpPr>
          <p:cNvPr id="31" name="Flowchart: Alternate Process 30"/>
          <p:cNvSpPr/>
          <p:nvPr/>
        </p:nvSpPr>
        <p:spPr bwMode="auto">
          <a:xfrm>
            <a:off x="3085176" y="2043022"/>
            <a:ext cx="1403797" cy="618186"/>
          </a:xfrm>
          <a:prstGeom prst="flowChartAlternateProcess">
            <a:avLst/>
          </a:prstGeom>
          <a:solidFill>
            <a:schemeClr val="accent2"/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/>
          <a:lstStyle/>
          <a:p>
            <a:pPr algn="ctr"/>
            <a:r>
              <a:rPr lang="en-US" sz="2000" i="0" dirty="0" smtClean="0">
                <a:solidFill>
                  <a:schemeClr val="bg2"/>
                </a:solidFill>
              </a:rPr>
              <a:t>Partition</a:t>
            </a:r>
            <a:br>
              <a:rPr lang="en-US" sz="2000" i="0" dirty="0" smtClean="0">
                <a:solidFill>
                  <a:schemeClr val="bg2"/>
                </a:solidFill>
              </a:rPr>
            </a:br>
            <a:r>
              <a:rPr lang="en-US" sz="2000" i="0" dirty="0" smtClean="0">
                <a:solidFill>
                  <a:schemeClr val="bg2"/>
                </a:solidFill>
              </a:rPr>
              <a:t>Mapping</a:t>
            </a:r>
          </a:p>
        </p:txBody>
      </p:sp>
      <p:cxnSp>
        <p:nvCxnSpPr>
          <p:cNvPr id="43" name="Straight Arrow Connector 42"/>
          <p:cNvCxnSpPr>
            <a:stCxn id="31" idx="2"/>
            <a:endCxn id="42" idx="0"/>
          </p:cNvCxnSpPr>
          <p:nvPr/>
        </p:nvCxnSpPr>
        <p:spPr bwMode="auto">
          <a:xfrm>
            <a:off x="3787075" y="2661208"/>
            <a:ext cx="0" cy="41109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so little difference?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62050"/>
            <a:ext cx="10360501" cy="5303520"/>
          </a:xfrm>
        </p:spPr>
        <p:txBody>
          <a:bodyPr/>
          <a:lstStyle/>
          <a:p>
            <a:r>
              <a:rPr lang="en-US" dirty="0"/>
              <a:t>For the 100 </a:t>
            </a:r>
            <a:r>
              <a:rPr lang="en-US" dirty="0" smtClean="0"/>
              <a:t>user “read” example (</a:t>
            </a:r>
            <a:r>
              <a:rPr lang="en-US" b="1" dirty="0" smtClean="0">
                <a:solidFill>
                  <a:schemeClr val="accent2"/>
                </a:solidFill>
              </a:rPr>
              <a:t>1.8% runtime performance improvement</a:t>
            </a:r>
            <a:r>
              <a:rPr lang="en-US" dirty="0" smtClean="0"/>
              <a:t>):</a:t>
            </a:r>
          </a:p>
          <a:p>
            <a:pPr lvl="1"/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This is an isolated test case</a:t>
            </a:r>
          </a:p>
          <a:p>
            <a:pPr lvl="1"/>
            <a:r>
              <a:rPr lang="en-US" dirty="0" smtClean="0"/>
              <a:t>Very little conflict for read activity</a:t>
            </a:r>
          </a:p>
          <a:p>
            <a:r>
              <a:rPr lang="en-US" dirty="0" smtClean="0"/>
              <a:t>Real world scenarios will have mixed activity introducing concurrency issues</a:t>
            </a:r>
          </a:p>
          <a:p>
            <a:pPr lvl="1"/>
            <a:r>
              <a:rPr lang="en-US" dirty="0" smtClean="0"/>
              <a:t>May be resolved with partitioning</a:t>
            </a:r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72835" y="1725982"/>
          <a:ext cx="9601200" cy="307346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20240"/>
                <a:gridCol w="1920240"/>
                <a:gridCol w="1920240"/>
                <a:gridCol w="1920240"/>
                <a:gridCol w="19202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Base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Partition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Delta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Waits Delta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32788">
                <a:tc>
                  <a:txBody>
                    <a:bodyPr/>
                    <a:lstStyle/>
                    <a:p>
                      <a:r>
                        <a:rPr lang="en-US" dirty="0" smtClean="0"/>
                        <a:t>Index operations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25,000,100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25,000,200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15637">
                <a:tc>
                  <a:txBody>
                    <a:bodyPr/>
                    <a:lstStyle/>
                    <a:p>
                      <a:r>
                        <a:rPr lang="en-US" dirty="0" smtClean="0"/>
                        <a:t>DB </a:t>
                      </a:r>
                      <a:r>
                        <a:rPr lang="en-US" dirty="0" err="1" smtClean="0"/>
                        <a:t>Buf</a:t>
                      </a:r>
                      <a:r>
                        <a:rPr lang="en-US" dirty="0" smtClean="0"/>
                        <a:t> S Lock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26,059,284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26,044,498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14,786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6,816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BHT</a:t>
                      </a:r>
                      <a:r>
                        <a:rPr lang="en-US" baseline="0" dirty="0" smtClean="0"/>
                        <a:t> Latch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25,872,927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29,698,636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-3,825,709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29,532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BUF Latch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81,084,554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81,295,318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-210,764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-3,519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Latch timeouts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57,193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31,327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25,866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Resource waits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7,172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356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6,816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 bwMode="auto">
          <a:xfrm>
            <a:off x="7797800" y="2095500"/>
            <a:ext cx="914400" cy="457200"/>
          </a:xfrm>
          <a:prstGeom prst="ellipse">
            <a:avLst/>
          </a:prstGeom>
          <a:noFill/>
          <a:ln w="50800">
            <a:solidFill>
              <a:schemeClr val="accent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7251700" y="2921000"/>
            <a:ext cx="1308100" cy="457200"/>
          </a:xfrm>
          <a:prstGeom prst="ellipse">
            <a:avLst/>
          </a:prstGeom>
          <a:noFill/>
          <a:ln w="50800">
            <a:solidFill>
              <a:schemeClr val="accent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Location Mapping Overhead</a:t>
            </a:r>
            <a:endParaRPr lang="en-US" dirty="0"/>
          </a:p>
        </p:txBody>
      </p:sp>
      <p:sp>
        <p:nvSpPr>
          <p:cNvPr id="36" name="Rounded Rectangle 35"/>
          <p:cNvSpPr/>
          <p:nvPr/>
        </p:nvSpPr>
        <p:spPr bwMode="auto">
          <a:xfrm>
            <a:off x="1040297" y="3893086"/>
            <a:ext cx="5609230" cy="23201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/>
            <a:endParaRPr lang="en-US" i="0" dirty="0" smtClean="0">
              <a:solidFill>
                <a:srgbClr val="000000"/>
              </a:solidFill>
            </a:endParaRPr>
          </a:p>
        </p:txBody>
      </p:sp>
      <p:grpSp>
        <p:nvGrpSpPr>
          <p:cNvPr id="2" name="Group 38"/>
          <p:cNvGrpSpPr/>
          <p:nvPr/>
        </p:nvGrpSpPr>
        <p:grpSpPr>
          <a:xfrm>
            <a:off x="1179848" y="4357112"/>
            <a:ext cx="5314762" cy="1818269"/>
            <a:chOff x="2910054" y="3957863"/>
            <a:chExt cx="5314762" cy="1818269"/>
          </a:xfrm>
        </p:grpSpPr>
        <p:sp>
          <p:nvSpPr>
            <p:cNvPr id="4" name="Flowchart: Magnetic Disk 3"/>
            <p:cNvSpPr/>
            <p:nvPr/>
          </p:nvSpPr>
          <p:spPr bwMode="auto">
            <a:xfrm>
              <a:off x="3070752" y="4369568"/>
              <a:ext cx="914400" cy="980365"/>
            </a:xfrm>
            <a:prstGeom prst="flowChartMagneticDisk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/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0" scaled="1"/>
              <a:tileRect/>
            </a:gradFill>
            <a:ln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 anchor="ctr"/>
            <a:lstStyle/>
            <a:p>
              <a:pPr algn="ctr"/>
              <a:r>
                <a:rPr lang="en-US" i="0" dirty="0" smtClean="0">
                  <a:solidFill>
                    <a:srgbClr val="000000"/>
                  </a:solidFill>
                </a:rPr>
                <a:t>A7</a:t>
              </a:r>
            </a:p>
          </p:txBody>
        </p:sp>
        <p:sp>
          <p:nvSpPr>
            <p:cNvPr id="6" name="Flowchart: Magnetic Disk 5"/>
            <p:cNvSpPr/>
            <p:nvPr/>
          </p:nvSpPr>
          <p:spPr bwMode="auto">
            <a:xfrm>
              <a:off x="4478746" y="4383215"/>
              <a:ext cx="914400" cy="980365"/>
            </a:xfrm>
            <a:prstGeom prst="flowChartMagneticDisk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/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0" scaled="1"/>
              <a:tileRect/>
            </a:gradFill>
            <a:ln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 anchor="ctr"/>
            <a:lstStyle/>
            <a:p>
              <a:pPr algn="ctr"/>
              <a:r>
                <a:rPr lang="en-US" i="0" dirty="0" smtClean="0">
                  <a:solidFill>
                    <a:srgbClr val="000000"/>
                  </a:solidFill>
                </a:rPr>
                <a:t>A8</a:t>
              </a:r>
            </a:p>
          </p:txBody>
        </p:sp>
        <p:sp>
          <p:nvSpPr>
            <p:cNvPr id="7" name="Flowchart: Magnetic Disk 6"/>
            <p:cNvSpPr/>
            <p:nvPr/>
          </p:nvSpPr>
          <p:spPr bwMode="auto">
            <a:xfrm>
              <a:off x="5843521" y="4369568"/>
              <a:ext cx="914400" cy="980365"/>
            </a:xfrm>
            <a:prstGeom prst="flowChartMagneticDisk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/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0" scaled="1"/>
              <a:tileRect/>
            </a:gradFill>
            <a:ln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 anchor="ctr"/>
            <a:lstStyle/>
            <a:p>
              <a:pPr algn="ctr"/>
              <a:r>
                <a:rPr lang="en-US" i="0" dirty="0" smtClean="0">
                  <a:solidFill>
                    <a:srgbClr val="000000"/>
                  </a:solidFill>
                </a:rPr>
                <a:t>A9</a:t>
              </a:r>
            </a:p>
          </p:txBody>
        </p:sp>
        <p:sp>
          <p:nvSpPr>
            <p:cNvPr id="8" name="Flowchart: Magnetic Disk 7"/>
            <p:cNvSpPr/>
            <p:nvPr/>
          </p:nvSpPr>
          <p:spPr bwMode="auto">
            <a:xfrm>
              <a:off x="7194650" y="4369568"/>
              <a:ext cx="914400" cy="980365"/>
            </a:xfrm>
            <a:prstGeom prst="flowChartMagneticDisk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/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0" scaled="1"/>
              <a:tileRect/>
            </a:gradFill>
            <a:ln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 anchor="ctr"/>
            <a:lstStyle/>
            <a:p>
              <a:pPr algn="ctr"/>
              <a:r>
                <a:rPr lang="en-US" i="0" dirty="0" smtClean="0">
                  <a:solidFill>
                    <a:srgbClr val="000000"/>
                  </a:solidFill>
                </a:rPr>
                <a:t>A10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133956" y="5406800"/>
              <a:ext cx="49167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i="0" dirty="0" smtClean="0">
                  <a:solidFill>
                    <a:srgbClr val="000000"/>
                  </a:solidFill>
                </a:rPr>
                <a:t>Table data now across physical storage areas 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910054" y="3957863"/>
              <a:ext cx="1223412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l"/>
              <a:r>
                <a:rPr lang="en-US" sz="1800" i="0" dirty="0" smtClean="0">
                  <a:solidFill>
                    <a:srgbClr val="000000"/>
                  </a:solidFill>
                </a:rPr>
                <a:t>Partition 1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295365" y="3957863"/>
              <a:ext cx="1287532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l"/>
              <a:r>
                <a:rPr lang="en-US" sz="1800" i="0" dirty="0" smtClean="0">
                  <a:solidFill>
                    <a:srgbClr val="000000"/>
                  </a:solidFill>
                </a:rPr>
                <a:t>Partition 2 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675296" y="3957863"/>
              <a:ext cx="1223412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l"/>
              <a:r>
                <a:rPr lang="en-US" sz="1800" i="0" dirty="0" smtClean="0">
                  <a:solidFill>
                    <a:srgbClr val="000000"/>
                  </a:solidFill>
                </a:rPr>
                <a:t>Partition 3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001404" y="3957863"/>
              <a:ext cx="1223412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l"/>
              <a:r>
                <a:rPr lang="en-US" sz="1800" i="0" dirty="0" smtClean="0">
                  <a:solidFill>
                    <a:srgbClr val="000000"/>
                  </a:solidFill>
                </a:rPr>
                <a:t>Partition 4</a:t>
              </a:r>
            </a:p>
          </p:txBody>
        </p:sp>
      </p:grpSp>
      <p:grpSp>
        <p:nvGrpSpPr>
          <p:cNvPr id="3" name="Group 57"/>
          <p:cNvGrpSpPr/>
          <p:nvPr/>
        </p:nvGrpSpPr>
        <p:grpSpPr>
          <a:xfrm>
            <a:off x="661182" y="1838117"/>
            <a:ext cx="3827791" cy="1852376"/>
            <a:chOff x="1495739" y="1326524"/>
            <a:chExt cx="3827791" cy="1852376"/>
          </a:xfrm>
        </p:grpSpPr>
        <p:sp>
          <p:nvSpPr>
            <p:cNvPr id="38" name="Rectangle 37"/>
            <p:cNvSpPr/>
            <p:nvPr/>
          </p:nvSpPr>
          <p:spPr bwMode="auto">
            <a:xfrm>
              <a:off x="1495739" y="1326524"/>
              <a:ext cx="1832157" cy="100455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Table #</a:t>
              </a:r>
              <a:br>
                <a:rPr lang="en-US" sz="2000" i="0" dirty="0" smtClean="0">
                  <a:solidFill>
                    <a:schemeClr val="bg2"/>
                  </a:solidFill>
                </a:rPr>
              </a:br>
              <a:r>
                <a:rPr lang="en-US" sz="2000" i="0" dirty="0" smtClean="0">
                  <a:solidFill>
                    <a:schemeClr val="bg2"/>
                  </a:solidFill>
                </a:rPr>
                <a:t> +</a:t>
              </a:r>
              <a:br>
                <a:rPr lang="en-US" sz="2000" i="0" dirty="0" smtClean="0">
                  <a:solidFill>
                    <a:schemeClr val="bg2"/>
                  </a:solidFill>
                </a:rPr>
              </a:br>
              <a:r>
                <a:rPr lang="en-US" sz="2000" i="0" dirty="0" smtClean="0">
                  <a:solidFill>
                    <a:schemeClr val="bg2"/>
                  </a:solidFill>
                </a:rPr>
                <a:t>Column Value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394292" y="2451733"/>
              <a:ext cx="14414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i="0" dirty="0" smtClean="0">
                  <a:solidFill>
                    <a:srgbClr val="000000"/>
                  </a:solidFill>
                </a:rPr>
                <a:t>Area # and</a:t>
              </a:r>
              <a:br>
                <a:rPr lang="en-US" sz="1800" i="0" dirty="0" smtClean="0">
                  <a:solidFill>
                    <a:srgbClr val="000000"/>
                  </a:solidFill>
                </a:rPr>
              </a:br>
              <a:r>
                <a:rPr lang="en-US" sz="1800" i="0" dirty="0" smtClean="0">
                  <a:solidFill>
                    <a:srgbClr val="000000"/>
                  </a:solidFill>
                </a:rPr>
                <a:t>Record data</a:t>
              </a:r>
            </a:p>
          </p:txBody>
        </p:sp>
        <p:sp>
          <p:nvSpPr>
            <p:cNvPr id="42" name="Flowchart: Alternate Process 41"/>
            <p:cNvSpPr/>
            <p:nvPr/>
          </p:nvSpPr>
          <p:spPr bwMode="auto">
            <a:xfrm>
              <a:off x="3919733" y="2560714"/>
              <a:ext cx="1403797" cy="618186"/>
            </a:xfrm>
            <a:prstGeom prst="flowChartAlternateProcess">
              <a:avLst/>
            </a:prstGeom>
            <a:solidFill>
              <a:schemeClr val="accent2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Object Mapping</a:t>
              </a:r>
            </a:p>
          </p:txBody>
        </p:sp>
        <p:cxnSp>
          <p:nvCxnSpPr>
            <p:cNvPr id="56" name="Straight Arrow Connector 55"/>
            <p:cNvCxnSpPr>
              <a:stCxn id="38" idx="3"/>
              <a:endCxn id="31" idx="1"/>
            </p:cNvCxnSpPr>
            <p:nvPr/>
          </p:nvCxnSpPr>
          <p:spPr bwMode="auto">
            <a:xfrm>
              <a:off x="3327896" y="1828800"/>
              <a:ext cx="591837" cy="1172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cxnSp>
        <p:nvCxnSpPr>
          <p:cNvPr id="60" name="Straight Arrow Connector 59"/>
          <p:cNvCxnSpPr>
            <a:stCxn id="42" idx="2"/>
            <a:endCxn id="32" idx="0"/>
          </p:cNvCxnSpPr>
          <p:nvPr/>
        </p:nvCxnSpPr>
        <p:spPr bwMode="auto">
          <a:xfrm flipH="1">
            <a:off x="1791554" y="3690493"/>
            <a:ext cx="1995521" cy="6666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2" name="Straight Arrow Connector 61"/>
          <p:cNvCxnSpPr>
            <a:stCxn id="42" idx="2"/>
            <a:endCxn id="33" idx="0"/>
          </p:cNvCxnSpPr>
          <p:nvPr/>
        </p:nvCxnSpPr>
        <p:spPr bwMode="auto">
          <a:xfrm flipH="1">
            <a:off x="3208925" y="3690493"/>
            <a:ext cx="578150" cy="6666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4" name="Straight Arrow Connector 63"/>
          <p:cNvCxnSpPr>
            <a:stCxn id="42" idx="2"/>
            <a:endCxn id="34" idx="0"/>
          </p:cNvCxnSpPr>
          <p:nvPr/>
        </p:nvCxnSpPr>
        <p:spPr bwMode="auto">
          <a:xfrm>
            <a:off x="3787075" y="3690493"/>
            <a:ext cx="769721" cy="6666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8" name="Content Placeholder 2"/>
          <p:cNvSpPr txBox="1">
            <a:spLocks/>
          </p:cNvSpPr>
          <p:nvPr/>
        </p:nvSpPr>
        <p:spPr>
          <a:xfrm>
            <a:off x="5017607" y="1867897"/>
            <a:ext cx="6291114" cy="2005603"/>
          </a:xfrm>
          <a:prstGeom prst="rect">
            <a:avLst/>
          </a:prstGeom>
        </p:spPr>
        <p:txBody>
          <a:bodyPr/>
          <a:lstStyle/>
          <a:p>
            <a:pPr marL="342900" indent="-342900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Partition mapping via “special” </a:t>
            </a:r>
            <a:r>
              <a:rPr lang="en-US" sz="2000" i="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ppd</a:t>
            </a: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index</a:t>
            </a:r>
          </a:p>
          <a:p>
            <a:pPr marL="800100" lvl="1" indent="-342900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One additional index lookup</a:t>
            </a:r>
          </a:p>
          <a:p>
            <a:pPr marL="1257300" lvl="2" indent="-342900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Per </a:t>
            </a: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partition traversed</a:t>
            </a:r>
          </a:p>
          <a:p>
            <a:pPr marL="1257300" lvl="2" indent="-342900" algn="l">
              <a:spcBef>
                <a:spcPts val="900"/>
              </a:spcBef>
              <a:buClr>
                <a:schemeClr val="accent1"/>
              </a:buClr>
              <a:buSzTx/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Query spanning 3 partitions requires only 3 additional partition index lookups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99316" y="1300766"/>
            <a:ext cx="9571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i="0" dirty="0" smtClean="0">
                <a:solidFill>
                  <a:srgbClr val="000000"/>
                </a:solidFill>
              </a:rPr>
              <a:t>For each order where  region = “</a:t>
            </a:r>
            <a:r>
              <a:rPr lang="en-US" sz="1800" i="0" dirty="0" err="1" smtClean="0">
                <a:solidFill>
                  <a:srgbClr val="000000"/>
                </a:solidFill>
              </a:rPr>
              <a:t>NorthEast</a:t>
            </a:r>
            <a:r>
              <a:rPr lang="en-US" sz="1800" i="0" dirty="0" smtClean="0">
                <a:solidFill>
                  <a:srgbClr val="000000"/>
                </a:solidFill>
              </a:rPr>
              <a:t>” and order-date &gt; 01/01/2013:    DELETE order.</a:t>
            </a:r>
          </a:p>
        </p:txBody>
      </p:sp>
      <p:sp>
        <p:nvSpPr>
          <p:cNvPr id="31" name="Flowchart: Alternate Process 30"/>
          <p:cNvSpPr/>
          <p:nvPr/>
        </p:nvSpPr>
        <p:spPr bwMode="auto">
          <a:xfrm>
            <a:off x="3085176" y="2043022"/>
            <a:ext cx="1403797" cy="618186"/>
          </a:xfrm>
          <a:prstGeom prst="flowChartAlternateProcess">
            <a:avLst/>
          </a:prstGeom>
          <a:solidFill>
            <a:schemeClr val="accent2"/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/>
          <a:lstStyle/>
          <a:p>
            <a:pPr algn="ctr"/>
            <a:r>
              <a:rPr lang="en-US" sz="2000" i="0" dirty="0" smtClean="0">
                <a:solidFill>
                  <a:schemeClr val="bg2"/>
                </a:solidFill>
              </a:rPr>
              <a:t>Partition</a:t>
            </a:r>
            <a:br>
              <a:rPr lang="en-US" sz="2000" i="0" dirty="0" smtClean="0">
                <a:solidFill>
                  <a:schemeClr val="bg2"/>
                </a:solidFill>
              </a:rPr>
            </a:br>
            <a:r>
              <a:rPr lang="en-US" sz="2000" i="0" dirty="0" smtClean="0">
                <a:solidFill>
                  <a:schemeClr val="bg2"/>
                </a:solidFill>
              </a:rPr>
              <a:t>Mapping</a:t>
            </a:r>
          </a:p>
        </p:txBody>
      </p:sp>
      <p:cxnSp>
        <p:nvCxnSpPr>
          <p:cNvPr id="43" name="Straight Arrow Connector 42"/>
          <p:cNvCxnSpPr>
            <a:stCxn id="31" idx="2"/>
            <a:endCxn id="42" idx="0"/>
          </p:cNvCxnSpPr>
          <p:nvPr/>
        </p:nvCxnSpPr>
        <p:spPr bwMode="auto">
          <a:xfrm>
            <a:off x="3787075" y="2661208"/>
            <a:ext cx="0" cy="41109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the big difference?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the 100 </a:t>
            </a:r>
            <a:r>
              <a:rPr lang="en-US" dirty="0" smtClean="0"/>
              <a:t>user “delete” example (</a:t>
            </a:r>
            <a:r>
              <a:rPr lang="en-US" b="1" dirty="0" smtClean="0">
                <a:solidFill>
                  <a:schemeClr val="accent2"/>
                </a:solidFill>
              </a:rPr>
              <a:t>126% runtime performance improvement</a:t>
            </a:r>
            <a:r>
              <a:rPr lang="en-US" dirty="0" smtClean="0"/>
              <a:t>):</a:t>
            </a:r>
          </a:p>
          <a:p>
            <a:pPr lvl="1"/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Partitioning has more Shared Buffer activity with less waits.</a:t>
            </a:r>
          </a:p>
          <a:p>
            <a:r>
              <a:rPr lang="en-US" dirty="0" smtClean="0"/>
              <a:t>Latch time out and resource waits are significant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56409" y="1773317"/>
          <a:ext cx="8922325" cy="307346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84465"/>
                <a:gridCol w="1784465"/>
                <a:gridCol w="1784465"/>
                <a:gridCol w="1784465"/>
                <a:gridCol w="178446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Base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Partition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Delta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Waits Delta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32788">
                <a:tc>
                  <a:txBody>
                    <a:bodyPr/>
                    <a:lstStyle/>
                    <a:p>
                      <a:r>
                        <a:rPr lang="en-US" dirty="0" smtClean="0"/>
                        <a:t>DB </a:t>
                      </a:r>
                      <a:r>
                        <a:rPr lang="en-US" dirty="0" err="1" smtClean="0"/>
                        <a:t>Buf</a:t>
                      </a:r>
                      <a:r>
                        <a:rPr lang="en-US" dirty="0" smtClean="0"/>
                        <a:t> I Lock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49,764,712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39,622,400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10,142,312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28,235,912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15637">
                <a:tc>
                  <a:txBody>
                    <a:bodyPr/>
                    <a:lstStyle/>
                    <a:p>
                      <a:r>
                        <a:rPr lang="en-US" dirty="0" smtClean="0"/>
                        <a:t>DB </a:t>
                      </a:r>
                      <a:r>
                        <a:rPr lang="en-US" dirty="0" err="1" smtClean="0"/>
                        <a:t>Buf</a:t>
                      </a:r>
                      <a:r>
                        <a:rPr lang="en-US" dirty="0" smtClean="0"/>
                        <a:t> S Lock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135,589,472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172,297,568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-36,708,096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45,324,198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BHT</a:t>
                      </a:r>
                      <a:r>
                        <a:rPr lang="en-US" baseline="0" dirty="0" smtClean="0"/>
                        <a:t> Latch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308,628,367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261,774,931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46,853,436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471,875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BUF Latch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527,202,766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516,930,247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10,272,519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2,955,964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Latch timeouts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5,200,069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1,849,659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3,350,410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Resource waits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120,187,904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46,963,709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73,224,195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 bwMode="auto">
          <a:xfrm>
            <a:off x="8623300" y="3352800"/>
            <a:ext cx="1358900" cy="1143000"/>
          </a:xfrm>
          <a:prstGeom prst="roundRect">
            <a:avLst/>
          </a:prstGeom>
          <a:noFill/>
          <a:ln w="50800">
            <a:solidFill>
              <a:schemeClr val="accent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6692900" y="2552700"/>
            <a:ext cx="3289300" cy="469900"/>
          </a:xfrm>
          <a:prstGeom prst="roundRect">
            <a:avLst/>
          </a:prstGeom>
          <a:noFill/>
          <a:ln w="50800">
            <a:solidFill>
              <a:schemeClr val="accent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>
          <a:xfrm>
            <a:off x="684213" y="1219200"/>
            <a:ext cx="10820400" cy="646331"/>
          </a:xfrm>
          <a:prstGeom prst="rect">
            <a:avLst/>
          </a:prstGeom>
          <a:solidFill>
            <a:srgbClr val="D9D9D9"/>
          </a:solidFill>
        </p:spPr>
        <p:txBody>
          <a:bodyPr wrap="square" rtlCol="0">
            <a:spAutoFit/>
          </a:bodyPr>
          <a:lstStyle/>
          <a:p>
            <a:r>
              <a:rPr lang="en-US" sz="1800" i="0" dirty="0" smtClean="0">
                <a:solidFill>
                  <a:srgbClr val="000000"/>
                </a:solidFill>
              </a:rPr>
              <a:t>Create order.  Assign  Order-date = TODAY.</a:t>
            </a:r>
            <a:br>
              <a:rPr lang="en-US" sz="1800" i="0" dirty="0" smtClean="0">
                <a:solidFill>
                  <a:srgbClr val="000000"/>
                </a:solidFill>
              </a:rPr>
            </a:br>
            <a:r>
              <a:rPr lang="en-US" sz="1800" i="0" dirty="0" smtClean="0">
                <a:solidFill>
                  <a:srgbClr val="000000"/>
                </a:solidFill>
              </a:rPr>
              <a:t>Create order.  Assign  Order-date = TODAY.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Numbers from a “bad” configuration</a:t>
            </a:r>
            <a:endParaRPr lang="en-US" dirty="0"/>
          </a:p>
        </p:txBody>
      </p:sp>
      <p:grpSp>
        <p:nvGrpSpPr>
          <p:cNvPr id="2" name="Group 91"/>
          <p:cNvGrpSpPr/>
          <p:nvPr/>
        </p:nvGrpSpPr>
        <p:grpSpPr>
          <a:xfrm>
            <a:off x="565899" y="2815112"/>
            <a:ext cx="4660777" cy="3550493"/>
            <a:chOff x="413499" y="2662712"/>
            <a:chExt cx="4660777" cy="3550493"/>
          </a:xfrm>
        </p:grpSpPr>
        <p:grpSp>
          <p:nvGrpSpPr>
            <p:cNvPr id="3" name="Group 68"/>
            <p:cNvGrpSpPr/>
            <p:nvPr/>
          </p:nvGrpSpPr>
          <p:grpSpPr>
            <a:xfrm>
              <a:off x="413499" y="3893086"/>
              <a:ext cx="4596130" cy="2320119"/>
              <a:chOff x="928659" y="3893086"/>
              <a:chExt cx="4596130" cy="2320119"/>
            </a:xfrm>
          </p:grpSpPr>
          <p:sp>
            <p:nvSpPr>
              <p:cNvPr id="102" name="Rounded Rectangle 101"/>
              <p:cNvSpPr/>
              <p:nvPr/>
            </p:nvSpPr>
            <p:spPr bwMode="auto">
              <a:xfrm>
                <a:off x="963023" y="3893086"/>
                <a:ext cx="4510503" cy="232011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square" rtlCol="0" anchor="ctr"/>
              <a:lstStyle/>
              <a:p>
                <a:pPr algn="ctr"/>
                <a:endParaRPr lang="en-US" i="0" dirty="0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4" name="Group 38"/>
              <p:cNvGrpSpPr/>
              <p:nvPr/>
            </p:nvGrpSpPr>
            <p:grpSpPr>
              <a:xfrm>
                <a:off x="928659" y="4357112"/>
                <a:ext cx="4596130" cy="1818269"/>
                <a:chOff x="2658865" y="3957863"/>
                <a:chExt cx="4596130" cy="1818269"/>
              </a:xfrm>
            </p:grpSpPr>
            <p:sp>
              <p:nvSpPr>
                <p:cNvPr id="104" name="Flowchart: Magnetic Disk 103"/>
                <p:cNvSpPr/>
                <p:nvPr/>
              </p:nvSpPr>
              <p:spPr bwMode="auto">
                <a:xfrm>
                  <a:off x="3070752" y="4369568"/>
                  <a:ext cx="914400" cy="980365"/>
                </a:xfrm>
                <a:prstGeom prst="flowChartMagneticDisk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50000">
                      <a:schemeClr val="bg1"/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  <a:tileRect/>
                </a:gradFill>
                <a:ln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/>
                <a:p>
                  <a:pPr algn="ctr"/>
                  <a:r>
                    <a:rPr lang="en-US" i="0" dirty="0" smtClean="0">
                      <a:solidFill>
                        <a:srgbClr val="000000"/>
                      </a:solidFill>
                    </a:rPr>
                    <a:t>A7</a:t>
                  </a:r>
                </a:p>
              </p:txBody>
            </p:sp>
            <p:sp>
              <p:nvSpPr>
                <p:cNvPr id="105" name="Flowchart: Magnetic Disk 104"/>
                <p:cNvSpPr/>
                <p:nvPr/>
              </p:nvSpPr>
              <p:spPr bwMode="auto">
                <a:xfrm>
                  <a:off x="4478746" y="4383215"/>
                  <a:ext cx="914400" cy="980365"/>
                </a:xfrm>
                <a:prstGeom prst="flowChartMagneticDisk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50000">
                      <a:schemeClr val="bg1"/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  <a:tileRect/>
                </a:gradFill>
                <a:ln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/>
                <a:p>
                  <a:pPr algn="ctr"/>
                  <a:r>
                    <a:rPr lang="en-US" i="0" dirty="0" smtClean="0">
                      <a:solidFill>
                        <a:srgbClr val="000000"/>
                      </a:solidFill>
                    </a:rPr>
                    <a:t>A8</a:t>
                  </a:r>
                </a:p>
              </p:txBody>
            </p:sp>
            <p:sp>
              <p:nvSpPr>
                <p:cNvPr id="106" name="Flowchart: Magnetic Disk 105"/>
                <p:cNvSpPr/>
                <p:nvPr/>
              </p:nvSpPr>
              <p:spPr bwMode="auto">
                <a:xfrm>
                  <a:off x="5843521" y="4369568"/>
                  <a:ext cx="914400" cy="980365"/>
                </a:xfrm>
                <a:prstGeom prst="flowChartMagneticDisk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50000">
                      <a:schemeClr val="bg1"/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  <a:tileRect/>
                </a:gradFill>
                <a:ln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/>
                <a:p>
                  <a:pPr algn="ctr"/>
                  <a:r>
                    <a:rPr lang="en-US" i="0" dirty="0" smtClean="0">
                      <a:solidFill>
                        <a:srgbClr val="000000"/>
                      </a:solidFill>
                    </a:rPr>
                    <a:t>A9</a:t>
                  </a:r>
                </a:p>
              </p:txBody>
            </p:sp>
            <p:sp>
              <p:nvSpPr>
                <p:cNvPr id="107" name="TextBox 106"/>
                <p:cNvSpPr txBox="1"/>
                <p:nvPr/>
              </p:nvSpPr>
              <p:spPr>
                <a:xfrm>
                  <a:off x="2658865" y="5406800"/>
                  <a:ext cx="459613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“Current” data in one physical storage area </a:t>
                  </a:r>
                </a:p>
              </p:txBody>
            </p:sp>
            <p:sp>
              <p:nvSpPr>
                <p:cNvPr id="108" name="TextBox 107"/>
                <p:cNvSpPr txBox="1"/>
                <p:nvPr/>
              </p:nvSpPr>
              <p:spPr>
                <a:xfrm>
                  <a:off x="2910054" y="3957863"/>
                  <a:ext cx="1223412" cy="369332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Partition 1</a:t>
                  </a:r>
                </a:p>
              </p:txBody>
            </p:sp>
            <p:sp>
              <p:nvSpPr>
                <p:cNvPr id="109" name="TextBox 108"/>
                <p:cNvSpPr txBox="1"/>
                <p:nvPr/>
              </p:nvSpPr>
              <p:spPr>
                <a:xfrm>
                  <a:off x="4295365" y="3957863"/>
                  <a:ext cx="1287532" cy="369332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Partition 2 </a:t>
                  </a:r>
                </a:p>
              </p:txBody>
            </p:sp>
            <p:sp>
              <p:nvSpPr>
                <p:cNvPr id="110" name="TextBox 109"/>
                <p:cNvSpPr txBox="1"/>
                <p:nvPr/>
              </p:nvSpPr>
              <p:spPr>
                <a:xfrm>
                  <a:off x="5675296" y="3957863"/>
                  <a:ext cx="1223412" cy="369332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i="0" dirty="0" smtClean="0">
                      <a:solidFill>
                        <a:srgbClr val="000000"/>
                      </a:solidFill>
                    </a:rPr>
                    <a:t>Partition 3</a:t>
                  </a:r>
                </a:p>
              </p:txBody>
            </p:sp>
          </p:grpSp>
        </p:grpSp>
        <p:cxnSp>
          <p:nvCxnSpPr>
            <p:cNvPr id="94" name="Straight Arrow Connector 93"/>
            <p:cNvCxnSpPr>
              <a:stCxn id="101" idx="2"/>
              <a:endCxn id="108" idx="0"/>
            </p:cNvCxnSpPr>
            <p:nvPr/>
          </p:nvCxnSpPr>
          <p:spPr bwMode="auto">
            <a:xfrm>
              <a:off x="1025910" y="3201480"/>
              <a:ext cx="250484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5" name="Straight Arrow Connector 94"/>
            <p:cNvCxnSpPr>
              <a:stCxn id="100" idx="2"/>
              <a:endCxn id="108" idx="0"/>
            </p:cNvCxnSpPr>
            <p:nvPr/>
          </p:nvCxnSpPr>
          <p:spPr bwMode="auto">
            <a:xfrm flipH="1">
              <a:off x="1276394" y="3201480"/>
              <a:ext cx="910761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6" name="Straight Arrow Connector 95"/>
            <p:cNvCxnSpPr>
              <a:stCxn id="99" idx="2"/>
              <a:endCxn id="108" idx="0"/>
            </p:cNvCxnSpPr>
            <p:nvPr/>
          </p:nvCxnSpPr>
          <p:spPr bwMode="auto">
            <a:xfrm flipH="1">
              <a:off x="1276394" y="3201480"/>
              <a:ext cx="2097764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7" name="Straight Arrow Connector 96"/>
            <p:cNvCxnSpPr>
              <a:stCxn id="98" idx="2"/>
              <a:endCxn id="108" idx="0"/>
            </p:cNvCxnSpPr>
            <p:nvPr/>
          </p:nvCxnSpPr>
          <p:spPr bwMode="auto">
            <a:xfrm flipH="1">
              <a:off x="1276394" y="3201480"/>
              <a:ext cx="3259009" cy="11556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8" name="Rectangle 97"/>
            <p:cNvSpPr/>
            <p:nvPr/>
          </p:nvSpPr>
          <p:spPr bwMode="auto">
            <a:xfrm>
              <a:off x="3996530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#4</a:t>
              </a: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2835285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#3</a:t>
              </a: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1648282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#2</a:t>
              </a:r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487037" y="2662712"/>
              <a:ext cx="1077746" cy="538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/>
            <a:lstStyle/>
            <a:p>
              <a:pPr algn="ctr"/>
              <a:r>
                <a:rPr lang="en-US" sz="2000" i="0" dirty="0" smtClean="0">
                  <a:solidFill>
                    <a:schemeClr val="bg2"/>
                  </a:solidFill>
                </a:rPr>
                <a:t>User #1</a:t>
              </a:r>
            </a:p>
          </p:txBody>
        </p:sp>
      </p:grpSp>
      <p:sp>
        <p:nvSpPr>
          <p:cNvPr id="127" name="Flowchart: Magnetic Disk 126"/>
          <p:cNvSpPr/>
          <p:nvPr/>
        </p:nvSpPr>
        <p:spPr bwMode="auto">
          <a:xfrm>
            <a:off x="973738" y="4918014"/>
            <a:ext cx="914400" cy="980365"/>
          </a:xfrm>
          <a:prstGeom prst="flowChartMagneticDisk">
            <a:avLst/>
          </a:prstGeom>
          <a:gradFill flip="none" rotWithShape="1">
            <a:gsLst>
              <a:gs pos="0">
                <a:srgbClr val="FF0000">
                  <a:alpha val="71000"/>
                </a:srgbClr>
              </a:gs>
              <a:gs pos="50000">
                <a:schemeClr val="bg1"/>
              </a:gs>
              <a:gs pos="100000">
                <a:srgbClr val="FF0000"/>
              </a:gs>
            </a:gsLst>
            <a:lin ang="0" scaled="1"/>
            <a:tileRect/>
          </a:gradFill>
          <a:ln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ctr"/>
          <a:lstStyle/>
          <a:p>
            <a:pPr algn="ctr"/>
            <a:r>
              <a:rPr lang="en-US" i="0" dirty="0" smtClean="0">
                <a:solidFill>
                  <a:srgbClr val="000000"/>
                </a:solidFill>
              </a:rPr>
              <a:t>A7</a:t>
            </a:r>
          </a:p>
        </p:txBody>
      </p:sp>
      <p:grpSp>
        <p:nvGrpSpPr>
          <p:cNvPr id="6" name="Group 116"/>
          <p:cNvGrpSpPr/>
          <p:nvPr/>
        </p:nvGrpSpPr>
        <p:grpSpPr>
          <a:xfrm>
            <a:off x="1631343" y="1944146"/>
            <a:ext cx="3073180" cy="745958"/>
            <a:chOff x="545446" y="2141621"/>
            <a:chExt cx="2097611" cy="745958"/>
          </a:xfrm>
        </p:grpSpPr>
        <p:sp>
          <p:nvSpPr>
            <p:cNvPr id="54" name="TextBox 53"/>
            <p:cNvSpPr txBox="1"/>
            <p:nvPr/>
          </p:nvSpPr>
          <p:spPr>
            <a:xfrm>
              <a:off x="545446" y="2175438"/>
              <a:ext cx="2097611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i="0" dirty="0" smtClean="0"/>
                <a:t>Range Partitioning</a:t>
              </a:r>
              <a:br>
                <a:rPr lang="en-US" sz="2000" b="1" i="0" dirty="0" smtClean="0"/>
              </a:br>
              <a:r>
                <a:rPr lang="en-US" sz="2000" b="1" i="0" dirty="0" smtClean="0"/>
                <a:t>by Order-Date</a:t>
              </a:r>
            </a:p>
          </p:txBody>
        </p:sp>
        <p:sp>
          <p:nvSpPr>
            <p:cNvPr id="56" name="Rounded Rectangle 55"/>
            <p:cNvSpPr/>
            <p:nvPr/>
          </p:nvSpPr>
          <p:spPr bwMode="auto">
            <a:xfrm>
              <a:off x="593403" y="2141621"/>
              <a:ext cx="1988703" cy="745958"/>
            </a:xfrm>
            <a:prstGeom prst="roundRect">
              <a:avLst/>
            </a:prstGeom>
            <a:noFill/>
            <a:ln w="38100" algn="ctr">
              <a:noFill/>
              <a:round/>
              <a:headEnd/>
              <a:tailE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US" sz="2800" b="1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Poorly designed partitioning scheme (order-date only)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712788" y="1333500"/>
          <a:ext cx="7953375" cy="4819650"/>
        </p:xfrm>
        <a:graphic>
          <a:graphicData uri="http://schemas.openxmlformats.org/presentationml/2006/ole">
            <p:oleObj spid="_x0000_s10242" name="Bitmap Image" r:id="rId3" imgW="5971429" imgH="3619048" progId="PBrush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017000" y="1346200"/>
            <a:ext cx="3175869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 algn="l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</a:rPr>
              <a:t>Write performance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is pretty bad for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25-100 users</a:t>
            </a:r>
          </a:p>
          <a:p>
            <a:pPr marL="228600" indent="-228600" algn="l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</a:rPr>
              <a:t>Expect MUCH flatter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write performance</a:t>
            </a:r>
          </a:p>
          <a:p>
            <a:pPr marL="228600" indent="-228600" algn="l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</a:rPr>
              <a:t>Improves with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200 users</a:t>
            </a:r>
          </a:p>
          <a:p>
            <a:pPr marL="228600" indent="-228600" algn="l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</a:rPr>
              <a:t>Reads remain flat</a:t>
            </a:r>
          </a:p>
          <a:p>
            <a:pPr marL="228600" indent="-228600" algn="l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000" i="0" dirty="0" smtClean="0">
                <a:solidFill>
                  <a:srgbClr val="000000"/>
                </a:solidFill>
              </a:rPr>
              <a:t>Same for other </a:t>
            </a:r>
            <a:r>
              <a:rPr lang="en-US" sz="2000" i="0" dirty="0" err="1" smtClean="0">
                <a:solidFill>
                  <a:srgbClr val="000000"/>
                </a:solidFill>
              </a:rPr>
              <a:t>txn</a:t>
            </a:r>
            <a:r>
              <a:rPr lang="en-US" sz="2000" i="0" dirty="0" smtClean="0">
                <a:solidFill>
                  <a:srgbClr val="000000"/>
                </a:solidFill>
              </a:rPr>
              <a:t> sizes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the overhead without improved concurrency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the 100 </a:t>
            </a:r>
            <a:r>
              <a:rPr lang="en-US" dirty="0" smtClean="0"/>
              <a:t>user “write” example (</a:t>
            </a:r>
            <a:r>
              <a:rPr lang="en-US" dirty="0" smtClean="0">
                <a:solidFill>
                  <a:srgbClr val="FF0000"/>
                </a:solidFill>
              </a:rPr>
              <a:t>66% runtime performance loss</a:t>
            </a:r>
            <a:r>
              <a:rPr lang="en-US" dirty="0" smtClean="0"/>
              <a:t>):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  <a:p>
            <a:r>
              <a:rPr lang="en-US" dirty="0" smtClean="0"/>
              <a:t>Waits not significantly different but extends, index and buffer activity is MUCH higher.</a:t>
            </a:r>
          </a:p>
          <a:p>
            <a:pPr lvl="1"/>
            <a:r>
              <a:rPr lang="en-US" dirty="0" smtClean="0"/>
              <a:t>Test case was broken – data in wrong area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00544" y="1646317"/>
          <a:ext cx="9573490" cy="381514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14698"/>
                <a:gridCol w="1914698"/>
                <a:gridCol w="1914698"/>
                <a:gridCol w="1914698"/>
                <a:gridCol w="191469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Base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Partition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Delta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Waits Delta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32788">
                <a:tc>
                  <a:txBody>
                    <a:bodyPr/>
                    <a:lstStyle/>
                    <a:p>
                      <a:r>
                        <a:rPr lang="en-US" dirty="0" smtClean="0"/>
                        <a:t>DB </a:t>
                      </a:r>
                      <a:r>
                        <a:rPr lang="en-US" dirty="0" err="1" smtClean="0"/>
                        <a:t>Buf</a:t>
                      </a:r>
                      <a:r>
                        <a:rPr lang="en-US" dirty="0" smtClean="0"/>
                        <a:t> I Lock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24,965,752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24,987,122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-21,370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1,135,820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15637">
                <a:tc>
                  <a:txBody>
                    <a:bodyPr/>
                    <a:lstStyle/>
                    <a:p>
                      <a:r>
                        <a:rPr lang="en-US" dirty="0" smtClean="0"/>
                        <a:t>DB </a:t>
                      </a:r>
                      <a:r>
                        <a:rPr lang="en-US" dirty="0" err="1" smtClean="0"/>
                        <a:t>Buf</a:t>
                      </a:r>
                      <a:r>
                        <a:rPr lang="en-US" dirty="0" smtClean="0"/>
                        <a:t> S Lock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49,845,176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54,496,236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-4,651,060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17,760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Find index entry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5,000,100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-5,000,00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BUF Latch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325,197,441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332,561,860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-7,364,419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268,565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MTX Latch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31,877,745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31,931,589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-53,844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9,455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TXQ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60,339,744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60,384,584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-44,840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-346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Latch timeouts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3,205,140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2,894,719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310,42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Resource waits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64,643,103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63,340,388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1,302,715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Extends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44,224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173,760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 bwMode="auto">
          <a:xfrm>
            <a:off x="7175500" y="2438400"/>
            <a:ext cx="1358900" cy="1143000"/>
          </a:xfrm>
          <a:prstGeom prst="roundRect">
            <a:avLst/>
          </a:prstGeom>
          <a:noFill/>
          <a:ln w="50800">
            <a:solidFill>
              <a:schemeClr val="accent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9118600" y="3594100"/>
            <a:ext cx="1358900" cy="774700"/>
          </a:xfrm>
          <a:prstGeom prst="roundRect">
            <a:avLst/>
          </a:prstGeom>
          <a:noFill/>
          <a:ln w="50800">
            <a:solidFill>
              <a:schemeClr val="accent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5486400" y="5118100"/>
            <a:ext cx="1206500" cy="368300"/>
          </a:xfrm>
          <a:prstGeom prst="roundRect">
            <a:avLst/>
          </a:prstGeom>
          <a:noFill/>
          <a:ln w="50800">
            <a:solidFill>
              <a:schemeClr val="accent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Poorly designed partitioning scheme (order-date only)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864600" y="1200150"/>
            <a:ext cx="3324225" cy="5303520"/>
          </a:xfrm>
        </p:spPr>
        <p:txBody>
          <a:bodyPr/>
          <a:lstStyle/>
          <a:p>
            <a:r>
              <a:rPr lang="en-US" dirty="0" smtClean="0"/>
              <a:t>Much flatter response</a:t>
            </a:r>
          </a:p>
          <a:p>
            <a:r>
              <a:rPr lang="en-US" dirty="0" smtClean="0"/>
              <a:t>No 200 user results</a:t>
            </a:r>
          </a:p>
          <a:p>
            <a:r>
              <a:rPr lang="en-US" dirty="0" smtClean="0"/>
              <a:t>Further investigation:</a:t>
            </a:r>
          </a:p>
          <a:p>
            <a:pPr lvl="1"/>
            <a:r>
              <a:rPr lang="en-US" dirty="0" smtClean="0"/>
              <a:t>There is variation in reads and writes from previous.</a:t>
            </a:r>
          </a:p>
          <a:p>
            <a:pPr lvl="1"/>
            <a:r>
              <a:rPr lang="en-US" dirty="0" smtClean="0"/>
              <a:t>Stats show same as well</a:t>
            </a:r>
          </a:p>
          <a:p>
            <a:r>
              <a:rPr lang="en-US" dirty="0" smtClean="0"/>
              <a:t>From small gain down to ~7% loss depending on the operation &amp; # users</a:t>
            </a:r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860425" y="1327150"/>
          <a:ext cx="7953375" cy="4819650"/>
        </p:xfrm>
        <a:graphic>
          <a:graphicData uri="http://schemas.openxmlformats.org/presentationml/2006/ole">
            <p:oleObj spid="_x0000_s60419" name="Bitmap Image" r:id="rId3" imgW="5971429" imgH="3619048" progId="PBrush">
              <p:embed/>
            </p:oleObj>
          </a:graphicData>
        </a:graphic>
      </p:graphicFrame>
      <p:sp>
        <p:nvSpPr>
          <p:cNvPr id="9" name="Rectangle 8"/>
          <p:cNvSpPr/>
          <p:nvPr/>
        </p:nvSpPr>
        <p:spPr bwMode="auto">
          <a:xfrm>
            <a:off x="7861300" y="2032000"/>
            <a:ext cx="825500" cy="4013200"/>
          </a:xfrm>
          <a:prstGeom prst="rect">
            <a:avLst/>
          </a:prstGeom>
          <a:solidFill>
            <a:schemeClr val="bg2"/>
          </a:solidFill>
          <a:ln w="6350"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7467600" y="1790700"/>
            <a:ext cx="825500" cy="2819400"/>
          </a:xfrm>
          <a:prstGeom prst="rect">
            <a:avLst/>
          </a:prstGeom>
          <a:solidFill>
            <a:schemeClr val="bg2"/>
          </a:solidFill>
          <a:ln w="6350"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the overhead without improved concurrency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the 100 </a:t>
            </a:r>
            <a:r>
              <a:rPr lang="en-US" dirty="0" smtClean="0"/>
              <a:t>user “write” example (</a:t>
            </a:r>
            <a:r>
              <a:rPr lang="en-US" dirty="0" smtClean="0">
                <a:solidFill>
                  <a:srgbClr val="FF0000"/>
                </a:solidFill>
              </a:rPr>
              <a:t>0.38% runtime performance loss</a:t>
            </a:r>
            <a:r>
              <a:rPr lang="en-US" dirty="0" smtClean="0"/>
              <a:t>):</a:t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  <a:p>
            <a:r>
              <a:rPr lang="en-US" dirty="0" smtClean="0"/>
              <a:t>Now have similar stats</a:t>
            </a:r>
          </a:p>
          <a:p>
            <a:pPr lvl="1"/>
            <a:r>
              <a:rPr lang="en-US" dirty="0" smtClean="0"/>
              <a:t>Index activity and X Buffer locks is the only real standout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00544" y="1773317"/>
          <a:ext cx="9573490" cy="385994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14698"/>
                <a:gridCol w="1914698"/>
                <a:gridCol w="1914698"/>
                <a:gridCol w="1914698"/>
                <a:gridCol w="191469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Base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Partition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Delta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Waits Delta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32788">
                <a:tc>
                  <a:txBody>
                    <a:bodyPr/>
                    <a:lstStyle/>
                    <a:p>
                      <a:r>
                        <a:rPr lang="en-US" dirty="0" smtClean="0"/>
                        <a:t>DB </a:t>
                      </a:r>
                      <a:r>
                        <a:rPr lang="en-US" dirty="0" err="1" smtClean="0"/>
                        <a:t>Buf</a:t>
                      </a:r>
                      <a:r>
                        <a:rPr lang="en-US" dirty="0" smtClean="0"/>
                        <a:t> I Lock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24,942,392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24,953,548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-11,156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347,384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15637">
                <a:tc>
                  <a:txBody>
                    <a:bodyPr/>
                    <a:lstStyle/>
                    <a:p>
                      <a:r>
                        <a:rPr lang="en-US" dirty="0" smtClean="0"/>
                        <a:t>DB </a:t>
                      </a:r>
                      <a:r>
                        <a:rPr lang="en-US" dirty="0" err="1" smtClean="0"/>
                        <a:t>Buf</a:t>
                      </a:r>
                      <a:r>
                        <a:rPr lang="en-US" dirty="0" smtClean="0"/>
                        <a:t> S Lock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49,868,240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55,152,964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-5,284,724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-16,267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15637">
                <a:tc>
                  <a:txBody>
                    <a:bodyPr/>
                    <a:lstStyle/>
                    <a:p>
                      <a:r>
                        <a:rPr lang="en-US" dirty="0" smtClean="0"/>
                        <a:t>DB </a:t>
                      </a:r>
                      <a:r>
                        <a:rPr lang="en-US" dirty="0" err="1" smtClean="0"/>
                        <a:t>Buf</a:t>
                      </a:r>
                      <a:r>
                        <a:rPr lang="en-US" dirty="0" smtClean="0"/>
                        <a:t> X Lock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41,941,720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42,181,992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-240,272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-324,844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Find index entry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5,000,100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5,000,000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BUF Latch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321,989,710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333,313,379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-11,323,669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48,054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MTX Latch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31,931,319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31,944,574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-13,255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-4,037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Latch timeouts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3,166,505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3,132,653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33,852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Resource waits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61,308,496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6,865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Extends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3,392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10,880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-7,488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 bwMode="auto">
          <a:xfrm>
            <a:off x="7175500" y="2565400"/>
            <a:ext cx="1358900" cy="1587500"/>
          </a:xfrm>
          <a:prstGeom prst="roundRect">
            <a:avLst/>
          </a:prstGeom>
          <a:noFill/>
          <a:ln w="50800">
            <a:solidFill>
              <a:schemeClr val="accent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9118600" y="3721100"/>
            <a:ext cx="1358900" cy="774700"/>
          </a:xfrm>
          <a:prstGeom prst="roundRect">
            <a:avLst/>
          </a:prstGeom>
          <a:noFill/>
          <a:ln w="50800">
            <a:solidFill>
              <a:schemeClr val="accent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5486400" y="5245100"/>
            <a:ext cx="1206500" cy="368300"/>
          </a:xfrm>
          <a:prstGeom prst="roundRect">
            <a:avLst/>
          </a:prstGeom>
          <a:noFill/>
          <a:ln w="50800">
            <a:solidFill>
              <a:schemeClr val="accent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the overhead without improved concurrency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the 100 </a:t>
            </a:r>
            <a:r>
              <a:rPr lang="en-US" dirty="0" smtClean="0"/>
              <a:t>user “read” example (</a:t>
            </a:r>
            <a:r>
              <a:rPr lang="en-US" b="1" dirty="0" smtClean="0">
                <a:solidFill>
                  <a:srgbClr val="FF0000"/>
                </a:solidFill>
              </a:rPr>
              <a:t>0.31% runtime performance loss</a:t>
            </a:r>
            <a:r>
              <a:rPr lang="en-US" dirty="0" smtClean="0"/>
              <a:t>):</a:t>
            </a:r>
          </a:p>
          <a:p>
            <a:pPr lvl="1"/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Very little difference in activity</a:t>
            </a:r>
          </a:p>
          <a:p>
            <a:r>
              <a:rPr lang="en-US" dirty="0" smtClean="0"/>
              <a:t>Index operations indicate use of “Global Index” </a:t>
            </a:r>
            <a:r>
              <a:rPr lang="en-US" dirty="0" err="1" smtClean="0"/>
              <a:t>vs</a:t>
            </a:r>
            <a:r>
              <a:rPr lang="en-US" dirty="0" smtClean="0"/>
              <a:t> local.</a:t>
            </a:r>
          </a:p>
          <a:p>
            <a:pPr lvl="1"/>
            <a:r>
              <a:rPr lang="en-US" dirty="0" smtClean="0"/>
              <a:t>Probably should rerun with different query to force comparative local index lookup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72835" y="1713282"/>
          <a:ext cx="9601200" cy="307346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20240"/>
                <a:gridCol w="1920240"/>
                <a:gridCol w="1920240"/>
                <a:gridCol w="1920240"/>
                <a:gridCol w="19202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Base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Partition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Delta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Waits Delta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32788">
                <a:tc>
                  <a:txBody>
                    <a:bodyPr/>
                    <a:lstStyle/>
                    <a:p>
                      <a:r>
                        <a:rPr lang="en-US" dirty="0" smtClean="0"/>
                        <a:t>Index operations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25,000,100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25,000,100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15637">
                <a:tc>
                  <a:txBody>
                    <a:bodyPr/>
                    <a:lstStyle/>
                    <a:p>
                      <a:r>
                        <a:rPr lang="en-US" dirty="0" smtClean="0"/>
                        <a:t>DB </a:t>
                      </a:r>
                      <a:r>
                        <a:rPr lang="en-US" dirty="0" err="1" smtClean="0"/>
                        <a:t>Buf</a:t>
                      </a:r>
                      <a:r>
                        <a:rPr lang="en-US" dirty="0" smtClean="0"/>
                        <a:t> S Lock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26,782,308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26,503,194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279,114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372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BHT</a:t>
                      </a:r>
                      <a:r>
                        <a:rPr lang="en-US" baseline="0" dirty="0" smtClean="0"/>
                        <a:t> Latch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25,863,634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26,933,298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-1,069,664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1,428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BUF Latch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82,393,823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82,089,754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304,069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-790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Latch timeouts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59,747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58,588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1,159 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Resource waits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3,893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3,521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372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 bwMode="auto">
          <a:xfrm>
            <a:off x="3314700" y="2108200"/>
            <a:ext cx="5270500" cy="393700"/>
          </a:xfrm>
          <a:prstGeom prst="roundRect">
            <a:avLst/>
          </a:prstGeom>
          <a:noFill/>
          <a:ln w="50800">
            <a:solidFill>
              <a:schemeClr val="accent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the overhead without improved concurrency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the 100 </a:t>
            </a:r>
            <a:r>
              <a:rPr lang="en-US" dirty="0" smtClean="0"/>
              <a:t>user “delete” example (</a:t>
            </a:r>
            <a:r>
              <a:rPr lang="en-US" dirty="0" smtClean="0">
                <a:solidFill>
                  <a:srgbClr val="FF0000"/>
                </a:solidFill>
              </a:rPr>
              <a:t>4.56% runtime performance loss</a:t>
            </a:r>
            <a:r>
              <a:rPr lang="en-US" dirty="0" smtClean="0"/>
              <a:t>):</a:t>
            </a:r>
            <a:br>
              <a:rPr lang="en-US" dirty="0" smtClean="0"/>
            </a:b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TP experiences more activity</a:t>
            </a:r>
          </a:p>
          <a:p>
            <a:r>
              <a:rPr lang="en-US" dirty="0" smtClean="0"/>
              <a:t>And now more waiting - NOTE: Buffer intent and share locks</a:t>
            </a:r>
          </a:p>
          <a:p>
            <a:r>
              <a:rPr lang="en-US" dirty="0" smtClean="0"/>
              <a:t>Indexes all identical levels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43709" y="1735217"/>
          <a:ext cx="8922325" cy="265782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64591"/>
                <a:gridCol w="1704339"/>
                <a:gridCol w="1784465"/>
                <a:gridCol w="1784465"/>
                <a:gridCol w="178446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Base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Partition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Delta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Waits Delta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32788">
                <a:tc>
                  <a:txBody>
                    <a:bodyPr/>
                    <a:lstStyle/>
                    <a:p>
                      <a:r>
                        <a:rPr lang="en-US" dirty="0" smtClean="0"/>
                        <a:t>DB </a:t>
                      </a:r>
                      <a:r>
                        <a:rPr lang="en-US" dirty="0" err="1" smtClean="0"/>
                        <a:t>Buf</a:t>
                      </a:r>
                      <a:r>
                        <a:rPr lang="en-US" dirty="0" smtClean="0"/>
                        <a:t> I Lock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49,708,524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49,747,972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-39,448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-2,270,296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DB </a:t>
                      </a:r>
                      <a:r>
                        <a:rPr lang="en-US" baseline="0" dirty="0" err="1" smtClean="0"/>
                        <a:t>Buf</a:t>
                      </a:r>
                      <a:r>
                        <a:rPr lang="en-US" baseline="0" dirty="0" smtClean="0"/>
                        <a:t> S Lock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133,305,600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133,141,072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164,528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-2,075,716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BHT</a:t>
                      </a:r>
                      <a:r>
                        <a:rPr lang="en-US" baseline="0" dirty="0" smtClean="0"/>
                        <a:t> Latch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292,113,659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296,430,870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-4,317,211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-57,465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BUF Latch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508,107,788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511,003,173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-2,895,385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-132,237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Latch timeouts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4,670,032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4,857,119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-187,087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Resource waits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106,292,224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110,639,104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-4,346,880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 bwMode="auto">
          <a:xfrm>
            <a:off x="6858000" y="2120900"/>
            <a:ext cx="3136900" cy="812800"/>
          </a:xfrm>
          <a:prstGeom prst="roundRect">
            <a:avLst/>
          </a:prstGeom>
          <a:noFill/>
          <a:ln w="50800">
            <a:solidFill>
              <a:schemeClr val="accent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6845300" y="2933700"/>
            <a:ext cx="3111500" cy="749300"/>
          </a:xfrm>
          <a:prstGeom prst="roundRect">
            <a:avLst/>
          </a:prstGeom>
          <a:noFill/>
          <a:ln w="50800">
            <a:solidFill>
              <a:schemeClr val="accent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Maintenance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10 GB Table </a:t>
            </a:r>
            <a:r>
              <a:rPr lang="en-US" dirty="0" smtClean="0"/>
              <a:t>(90 </a:t>
            </a:r>
            <a:r>
              <a:rPr lang="en-US" dirty="0"/>
              <a:t>million records</a:t>
            </a:r>
            <a:r>
              <a:rPr lang="en-US" dirty="0" smtClean="0"/>
              <a:t>)</a:t>
            </a:r>
          </a:p>
          <a:p>
            <a:r>
              <a:rPr lang="en-US" dirty="0" smtClean="0"/>
              <a:t>Binary Dump / load</a:t>
            </a:r>
          </a:p>
          <a:p>
            <a:r>
              <a:rPr lang="en-US" dirty="0" smtClean="0"/>
              <a:t>Index rebuild</a:t>
            </a:r>
          </a:p>
          <a:p>
            <a:pPr lvl="1"/>
            <a:r>
              <a:rPr lang="en-US" dirty="0" smtClean="0"/>
              <a:t>Local</a:t>
            </a:r>
          </a:p>
          <a:p>
            <a:pPr lvl="1"/>
            <a:r>
              <a:rPr lang="en-US" dirty="0" smtClean="0"/>
              <a:t>Global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Load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Important to note:</a:t>
            </a:r>
          </a:p>
          <a:p>
            <a:endParaRPr lang="en-US" dirty="0" smtClean="0"/>
          </a:p>
          <a:p>
            <a:r>
              <a:rPr lang="en-US" dirty="0" smtClean="0"/>
              <a:t>Concurrent load for TP does NOT foul loading in dump order</a:t>
            </a:r>
          </a:p>
          <a:p>
            <a:pPr lvl="1"/>
            <a:r>
              <a:rPr lang="en-US" dirty="0" smtClean="0"/>
              <a:t>Multiple users insert on different allocation chains – one per partition</a:t>
            </a:r>
          </a:p>
          <a:p>
            <a:pPr lvl="2"/>
            <a:r>
              <a:rPr lang="en-US" dirty="0" smtClean="0"/>
              <a:t>Regardless if partitions are in same area or not!</a:t>
            </a:r>
          </a:p>
          <a:p>
            <a:pPr lvl="1"/>
            <a:endParaRPr lang="en-US" dirty="0" smtClean="0"/>
          </a:p>
          <a:p>
            <a:r>
              <a:rPr lang="en-US" dirty="0"/>
              <a:t>Concurrent load for non-TP fouls loading in dump order</a:t>
            </a:r>
          </a:p>
          <a:p>
            <a:pPr lvl="1"/>
            <a:r>
              <a:rPr lang="en-US" dirty="0"/>
              <a:t>Multiple users inserting on SAME allocation </a:t>
            </a:r>
            <a:r>
              <a:rPr lang="en-US" dirty="0" smtClean="0"/>
              <a:t>chains</a:t>
            </a:r>
          </a:p>
          <a:p>
            <a:pPr lvl="1"/>
            <a:r>
              <a:rPr lang="en-US" dirty="0" smtClean="0"/>
              <a:t>“Logical” scatter of data is re-introduced during load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Load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11962" y="1123950"/>
            <a:ext cx="10360501" cy="530352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Single user slower than expected</a:t>
            </a:r>
          </a:p>
          <a:p>
            <a:r>
              <a:rPr lang="en-US" dirty="0" smtClean="0"/>
              <a:t>During TP load noticed high DBSI contention</a:t>
            </a:r>
          </a:p>
          <a:p>
            <a:pPr lvl="1"/>
            <a:r>
              <a:rPr lang="en-US" dirty="0" smtClean="0"/>
              <a:t>Due to global index support.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11199" y="1145540"/>
          <a:ext cx="9499918" cy="3785616"/>
        </p:xfrm>
        <a:graphic>
          <a:graphicData uri="http://schemas.openxmlformats.org/drawingml/2006/table">
            <a:tbl>
              <a:tblPr/>
              <a:tblGrid>
                <a:gridCol w="3172648"/>
                <a:gridCol w="1892773"/>
                <a:gridCol w="2007942"/>
                <a:gridCol w="2426555"/>
              </a:tblGrid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Operation</a:t>
                      </a:r>
                      <a:endParaRPr lang="en-US" sz="2400" i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Non-TP Table</a:t>
                      </a:r>
                      <a:endParaRPr lang="en-US" sz="2400" i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TP Entire Table</a:t>
                      </a:r>
                      <a:endParaRPr lang="en-US" sz="2400" i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% Difference</a:t>
                      </a:r>
                      <a:endParaRPr lang="en-US" sz="2400" i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120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3925" algn="l"/>
                        </a:tabLst>
                      </a:pPr>
                      <a:r>
                        <a:rPr lang="en-US" sz="2400" b="1" i="0" dirty="0">
                          <a:latin typeface="Calibri"/>
                          <a:ea typeface="Calibri"/>
                          <a:cs typeface="Times New Roman"/>
                        </a:rPr>
                        <a:t>Binary Load -1	</a:t>
                      </a:r>
                      <a:endParaRPr lang="en-US" sz="2400" i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0">
                          <a:latin typeface="Calibri"/>
                          <a:ea typeface="Calibri"/>
                          <a:cs typeface="Times New Roman"/>
                        </a:rPr>
                        <a:t>24m35.698s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0">
                          <a:latin typeface="Calibri"/>
                          <a:ea typeface="Calibri"/>
                          <a:cs typeface="Times New Roman"/>
                        </a:rPr>
                        <a:t>30m0.474s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-22.90</a:t>
                      </a:r>
                      <a:endParaRPr lang="en-US" sz="2400" i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</a:tr>
              <a:tr h="2241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>
                          <a:latin typeface="Calibri"/>
                          <a:ea typeface="Calibri"/>
                          <a:cs typeface="Times New Roman"/>
                        </a:rPr>
                        <a:t>Binary Load -1 –i</a:t>
                      </a:r>
                      <a:endParaRPr lang="en-US" sz="2400" i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0">
                          <a:latin typeface="Calibri"/>
                          <a:ea typeface="Calibri"/>
                          <a:cs typeface="Times New Roman"/>
                        </a:rPr>
                        <a:t>24m36.540s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0">
                          <a:latin typeface="Calibri"/>
                          <a:ea typeface="Calibri"/>
                          <a:cs typeface="Times New Roman"/>
                        </a:rPr>
                        <a:t>30m14.441s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-21.95</a:t>
                      </a:r>
                      <a:endParaRPr lang="en-US" sz="2400" i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0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>
                          <a:latin typeface="Calibri"/>
                          <a:ea typeface="Calibri"/>
                          <a:cs typeface="Times New Roman"/>
                        </a:rPr>
                        <a:t>Binary Load –n 9 **</a:t>
                      </a:r>
                      <a:endParaRPr lang="en-US" sz="2400" i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0">
                          <a:latin typeface="Calibri"/>
                          <a:ea typeface="Calibri"/>
                          <a:cs typeface="Times New Roman"/>
                        </a:rPr>
                        <a:t>24m59.249s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0">
                          <a:latin typeface="Calibri"/>
                          <a:ea typeface="Calibri"/>
                          <a:cs typeface="Times New Roman"/>
                        </a:rPr>
                        <a:t>14m10.843s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>
                          <a:latin typeface="Calibri"/>
                          <a:ea typeface="Calibri"/>
                          <a:cs typeface="Times New Roman"/>
                        </a:rPr>
                        <a:t>76.15</a:t>
                      </a:r>
                      <a:endParaRPr lang="en-US" sz="2400" i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</a:tr>
              <a:tr h="2241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>
                          <a:latin typeface="Calibri"/>
                          <a:ea typeface="Calibri"/>
                          <a:cs typeface="Times New Roman"/>
                        </a:rPr>
                        <a:t>Binary Load –n 9  (w/apw,biw)</a:t>
                      </a:r>
                      <a:endParaRPr lang="en-US" sz="2400" i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0">
                          <a:latin typeface="Calibri"/>
                          <a:ea typeface="Calibri"/>
                          <a:cs typeface="Times New Roman"/>
                        </a:rPr>
                        <a:t>17m3.913s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0">
                          <a:latin typeface="Calibri"/>
                          <a:ea typeface="Calibri"/>
                          <a:cs typeface="Times New Roman"/>
                        </a:rPr>
                        <a:t>11m45.879s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>
                          <a:latin typeface="Calibri"/>
                          <a:ea typeface="Calibri"/>
                          <a:cs typeface="Times New Roman"/>
                        </a:rPr>
                        <a:t>45.04</a:t>
                      </a:r>
                      <a:endParaRPr lang="en-US" sz="2400" i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>
                          <a:latin typeface="Calibri"/>
                          <a:ea typeface="Calibri"/>
                          <a:cs typeface="Times New Roman"/>
                        </a:rPr>
                        <a:t>Binary Load –n 9 –i **</a:t>
                      </a:r>
                      <a:endParaRPr lang="en-US" sz="2400" i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0">
                          <a:latin typeface="Calibri"/>
                          <a:ea typeface="Calibri"/>
                          <a:cs typeface="Times New Roman"/>
                        </a:rPr>
                        <a:t>17m30.530s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0">
                          <a:latin typeface="Calibri"/>
                          <a:ea typeface="Calibri"/>
                          <a:cs typeface="Times New Roman"/>
                        </a:rPr>
                        <a:t>6m41.232s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>
                          <a:latin typeface="Calibri"/>
                          <a:ea typeface="Calibri"/>
                          <a:cs typeface="Times New Roman"/>
                        </a:rPr>
                        <a:t>162.09</a:t>
                      </a:r>
                      <a:endParaRPr lang="en-US" sz="2400" i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</a:tr>
              <a:tr h="2241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dirty="0">
                          <a:latin typeface="Calibri"/>
                          <a:ea typeface="Calibri"/>
                          <a:cs typeface="Times New Roman"/>
                        </a:rPr>
                        <a:t>Binary Load –n 9 </a:t>
                      </a:r>
                      <a:r>
                        <a:rPr lang="en-US" sz="2400" b="1" i="0" dirty="0" smtClean="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n-US" sz="2400" b="1" i="0" dirty="0" err="1" smtClean="0">
                          <a:latin typeface="Calibri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en-US" sz="2400" b="1" i="0" dirty="0" smtClean="0">
                          <a:latin typeface="Calibri"/>
                          <a:ea typeface="Calibri"/>
                          <a:cs typeface="Times New Roman"/>
                        </a:rPr>
                        <a:t> (w/</a:t>
                      </a:r>
                      <a:r>
                        <a:rPr lang="en-US" sz="2400" b="1" i="0" dirty="0" err="1" smtClean="0">
                          <a:latin typeface="Calibri"/>
                          <a:ea typeface="Calibri"/>
                          <a:cs typeface="Times New Roman"/>
                        </a:rPr>
                        <a:t>apw,biw</a:t>
                      </a:r>
                      <a:r>
                        <a:rPr lang="en-US" sz="2400" b="1" i="0" dirty="0"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en-US" sz="2400" i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0">
                          <a:latin typeface="Calibri"/>
                          <a:ea typeface="Calibri"/>
                          <a:cs typeface="Times New Roman"/>
                        </a:rPr>
                        <a:t>16m53.992s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0" dirty="0">
                          <a:latin typeface="Calibri"/>
                          <a:ea typeface="Calibri"/>
                          <a:cs typeface="Times New Roman"/>
                        </a:rPr>
                        <a:t>6m34.930s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dirty="0">
                          <a:latin typeface="Calibri"/>
                          <a:ea typeface="Calibri"/>
                          <a:cs typeface="Times New Roman"/>
                        </a:rPr>
                        <a:t>150.74</a:t>
                      </a:r>
                      <a:endParaRPr lang="en-US" sz="2400" i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 bwMode="auto">
          <a:xfrm>
            <a:off x="8343900" y="1562100"/>
            <a:ext cx="1358900" cy="812800"/>
          </a:xfrm>
          <a:prstGeom prst="roundRect">
            <a:avLst/>
          </a:prstGeom>
          <a:noFill/>
          <a:ln w="50800">
            <a:solidFill>
              <a:schemeClr val="accent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8343900" y="2387600"/>
            <a:ext cx="1358900" cy="812800"/>
          </a:xfrm>
          <a:prstGeom prst="roundRect">
            <a:avLst/>
          </a:prstGeom>
          <a:noFill/>
          <a:ln w="50800">
            <a:solidFill>
              <a:schemeClr val="accent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8293100" y="3670300"/>
            <a:ext cx="1358900" cy="812800"/>
          </a:xfrm>
          <a:prstGeom prst="roundRect">
            <a:avLst/>
          </a:prstGeom>
          <a:noFill/>
          <a:ln w="50800">
            <a:solidFill>
              <a:schemeClr val="accent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 Rebuild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Modest performance loss running off line</a:t>
            </a:r>
          </a:p>
          <a:p>
            <a:pPr lvl="1"/>
            <a:r>
              <a:rPr lang="en-US" dirty="0" smtClean="0"/>
              <a:t>All TP indexes built – only need to build local indexes after binary load</a:t>
            </a:r>
          </a:p>
          <a:p>
            <a:pPr lvl="1"/>
            <a:r>
              <a:rPr lang="en-US" dirty="0" smtClean="0"/>
              <a:t>No real increased concurrency </a:t>
            </a:r>
          </a:p>
          <a:p>
            <a:r>
              <a:rPr lang="en-US" dirty="0" smtClean="0"/>
              <a:t>Running online in parallel for all local indexes is a huge win </a:t>
            </a:r>
          </a:p>
          <a:p>
            <a:pPr lvl="1"/>
            <a:r>
              <a:rPr lang="en-US" dirty="0" smtClean="0"/>
              <a:t>Very small amount of BI activity when run online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25500" y="1672272"/>
          <a:ext cx="9106217" cy="2103120"/>
        </p:xfrm>
        <a:graphic>
          <a:graphicData uri="http://schemas.openxmlformats.org/drawingml/2006/table">
            <a:tbl>
              <a:tblPr/>
              <a:tblGrid>
                <a:gridCol w="3657600"/>
                <a:gridCol w="1435100"/>
                <a:gridCol w="1841500"/>
                <a:gridCol w="2172017"/>
              </a:tblGrid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Operation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Non-TP Table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TP Entire Table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%Difference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120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Calibri"/>
                          <a:ea typeface="Calibri"/>
                          <a:cs typeface="Times New Roman"/>
                        </a:rPr>
                        <a:t>Idxbuild</a:t>
                      </a: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b="1" dirty="0" smtClean="0">
                          <a:latin typeface="Calibri"/>
                          <a:ea typeface="Calibri"/>
                          <a:cs typeface="Times New Roman"/>
                        </a:rPr>
                        <a:t>off-line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16m37s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18m26s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-10.93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</a:tr>
              <a:tr h="2120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Calibri"/>
                          <a:ea typeface="Calibri"/>
                          <a:cs typeface="Times New Roman"/>
                        </a:rPr>
                        <a:t>Idxbuild on-line (2 local)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(9m15.5)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4m49s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92.04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Calibri"/>
                          <a:ea typeface="Calibri"/>
                          <a:cs typeface="Times New Roman"/>
                        </a:rPr>
                        <a:t>Idxbuild on-line –i (2 local)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(9m15.5)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4m53s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89.42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 bwMode="auto">
          <a:xfrm>
            <a:off x="8280400" y="2463800"/>
            <a:ext cx="1358900" cy="520700"/>
          </a:xfrm>
          <a:prstGeom prst="roundRect">
            <a:avLst/>
          </a:prstGeom>
          <a:noFill/>
          <a:ln w="50800">
            <a:solidFill>
              <a:schemeClr val="accent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6210300" y="2946400"/>
            <a:ext cx="1358900" cy="812800"/>
          </a:xfrm>
          <a:prstGeom prst="roundRect">
            <a:avLst/>
          </a:prstGeom>
          <a:noFill/>
          <a:ln w="50800">
            <a:solidFill>
              <a:schemeClr val="accent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Dump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49297" y="1743329"/>
          <a:ext cx="10236202" cy="3364992"/>
        </p:xfrm>
        <a:graphic>
          <a:graphicData uri="http://schemas.openxmlformats.org/drawingml/2006/table">
            <a:tbl>
              <a:tblPr/>
              <a:tblGrid>
                <a:gridCol w="4343403"/>
                <a:gridCol w="2032000"/>
                <a:gridCol w="2044700"/>
                <a:gridCol w="1816099"/>
              </a:tblGrid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Operation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Non-TP Table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TP Entire Table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%Difference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120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Calibri"/>
                          <a:ea typeface="Calibri"/>
                          <a:cs typeface="Times New Roman"/>
                        </a:rPr>
                        <a:t>Binary Dump -1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5m13.499s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3m21.848s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Calibri"/>
                          <a:ea typeface="Calibri"/>
                          <a:cs typeface="Times New Roman"/>
                        </a:rPr>
                        <a:t>54.95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</a:tr>
              <a:tr h="2120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Calibri"/>
                          <a:ea typeface="Calibri"/>
                          <a:cs typeface="Times New Roman"/>
                        </a:rPr>
                        <a:t>Binary Dump –n w/1 exe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6m10.337s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3m43.359s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65.92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0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Calibri"/>
                          <a:ea typeface="Calibri"/>
                          <a:cs typeface="Times New Roman"/>
                        </a:rPr>
                        <a:t>Binary Dump –n  w/9 exes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2m30.658s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1m11.738s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Calibri"/>
                          <a:ea typeface="Calibri"/>
                          <a:cs typeface="Times New Roman"/>
                        </a:rPr>
                        <a:t>111.27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</a:tr>
              <a:tr h="2120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Calibri"/>
                          <a:ea typeface="Calibri"/>
                          <a:cs typeface="Times New Roman"/>
                        </a:rPr>
                        <a:t>Binary Dump threaded w/1 exe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2m37.818s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3m40.989s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-125.51</a:t>
                      </a:r>
                      <a:endParaRPr lang="en-US" sz="2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0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Calibri"/>
                          <a:ea typeface="Calibri"/>
                          <a:cs typeface="Times New Roman"/>
                        </a:rPr>
                        <a:t>Binary Dump threaded w/9 exes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2m28.074s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1m10.527s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Calibri"/>
                          <a:ea typeface="Calibri"/>
                          <a:cs typeface="Times New Roman"/>
                        </a:rPr>
                        <a:t>111.43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</a:tr>
              <a:tr h="2120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Calibri"/>
                          <a:ea typeface="Calibri"/>
                          <a:cs typeface="Times New Roman"/>
                        </a:rPr>
                        <a:t>Binary Dump specified threaded w/9 exes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2m27.048s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1m10.050s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110.00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ounded Rectangle 3"/>
          <p:cNvSpPr/>
          <p:nvPr/>
        </p:nvSpPr>
        <p:spPr bwMode="auto">
          <a:xfrm>
            <a:off x="9385300" y="3886200"/>
            <a:ext cx="1358900" cy="812800"/>
          </a:xfrm>
          <a:prstGeom prst="roundRect">
            <a:avLst/>
          </a:prstGeom>
          <a:noFill/>
          <a:ln w="50800">
            <a:solidFill>
              <a:schemeClr val="accent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762000" y="3860800"/>
            <a:ext cx="4267200" cy="1282700"/>
          </a:xfrm>
          <a:prstGeom prst="roundRect">
            <a:avLst/>
          </a:prstGeom>
          <a:noFill/>
          <a:ln w="50800">
            <a:solidFill>
              <a:schemeClr val="accent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9359900" y="2184400"/>
            <a:ext cx="1358900" cy="812800"/>
          </a:xfrm>
          <a:prstGeom prst="roundRect">
            <a:avLst/>
          </a:prstGeom>
          <a:noFill/>
          <a:ln w="50800">
            <a:solidFill>
              <a:schemeClr val="accent1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1800" b="1" i="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Partition based on data grouping</a:t>
            </a:r>
          </a:p>
          <a:p>
            <a:r>
              <a:rPr lang="en-US" dirty="0" smtClean="0"/>
              <a:t>Spread data across partitions</a:t>
            </a:r>
          </a:p>
          <a:p>
            <a:r>
              <a:rPr lang="en-US" dirty="0" smtClean="0"/>
              <a:t>Create and delete performance improvements</a:t>
            </a:r>
          </a:p>
          <a:p>
            <a:pPr lvl="1"/>
            <a:r>
              <a:rPr lang="en-US" dirty="0" smtClean="0"/>
              <a:t>Significant for well designed partition schemes</a:t>
            </a:r>
          </a:p>
          <a:p>
            <a:r>
              <a:rPr lang="en-US" dirty="0" smtClean="0"/>
              <a:t>Isolated read performance mostly unaffected by partitioning</a:t>
            </a:r>
          </a:p>
          <a:p>
            <a:endParaRPr lang="en-US" dirty="0"/>
          </a:p>
          <a:p>
            <a:r>
              <a:rPr lang="en-US" dirty="0" smtClean="0"/>
              <a:t>Maintenance performance improvements also significant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8607908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Want To Learn More About Openedge 11?</a:t>
            </a:r>
            <a:endParaRPr lang="en-US" dirty="0" smtClean="0"/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Role-based learning paths are available for </a:t>
            </a:r>
            <a:r>
              <a:rPr lang="en-US" dirty="0" err="1" smtClean="0"/>
              <a:t>OpenEdge</a:t>
            </a:r>
            <a:r>
              <a:rPr lang="en-US" dirty="0" smtClean="0"/>
              <a:t> 11</a:t>
            </a:r>
          </a:p>
          <a:p>
            <a:r>
              <a:rPr lang="en-US" dirty="0" smtClean="0"/>
              <a:t>Each course is available as Instructor-led training or eLearning</a:t>
            </a:r>
          </a:p>
          <a:p>
            <a:r>
              <a:rPr lang="en-US" dirty="0" smtClean="0"/>
              <a:t>Instructor-led training: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$500 per student per day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hlinkClick r:id="rId3"/>
              </a:rPr>
              <a:t>https://www.progress.com/support-and-services/education/instructor-led-training</a:t>
            </a:r>
            <a:endParaRPr lang="en-US" dirty="0" smtClean="0"/>
          </a:p>
          <a:p>
            <a:r>
              <a:rPr lang="en-US" dirty="0" smtClean="0"/>
              <a:t>eLearning:</a:t>
            </a:r>
          </a:p>
          <a:p>
            <a:pPr lvl="1"/>
            <a:r>
              <a:rPr lang="en-US" dirty="0" smtClean="0"/>
              <a:t>Via the Progress Education Community (</a:t>
            </a:r>
            <a:r>
              <a:rPr lang="en-US" dirty="0" smtClean="0">
                <a:hlinkClick r:id="rId4"/>
              </a:rPr>
              <a:t>https://wbt.progress.com</a:t>
            </a:r>
            <a:r>
              <a:rPr lang="en-US" dirty="0" smtClean="0"/>
              <a:t>):</a:t>
            </a:r>
          </a:p>
          <a:p>
            <a:pPr lvl="1"/>
            <a:r>
              <a:rPr lang="en-US" dirty="0" err="1" smtClean="0"/>
              <a:t>OpenEdge</a:t>
            </a:r>
            <a:r>
              <a:rPr lang="en-US" dirty="0" smtClean="0"/>
              <a:t> Developer Catalog: $1500 per user per year</a:t>
            </a:r>
          </a:p>
          <a:p>
            <a:pPr lvl="1"/>
            <a:r>
              <a:rPr lang="en-US" dirty="0" err="1" smtClean="0"/>
              <a:t>OpenEdge</a:t>
            </a:r>
            <a:r>
              <a:rPr lang="en-US" dirty="0" smtClean="0"/>
              <a:t> Administrator Catalog: $900 per user per year</a:t>
            </a:r>
          </a:p>
          <a:p>
            <a:r>
              <a:rPr lang="en-US" dirty="0" smtClean="0"/>
              <a:t>User Assistance videos:</a:t>
            </a:r>
          </a:p>
          <a:p>
            <a:pPr lvl="1"/>
            <a:r>
              <a:rPr lang="en-US" dirty="0" smtClean="0">
                <a:hlinkClick r:id="rId5"/>
              </a:rPr>
              <a:t>https://www.progress.com/products/pacific/help/openedge</a:t>
            </a:r>
            <a:endParaRPr lang="en-US" dirty="0" smtClean="0"/>
          </a:p>
          <a:p>
            <a:endParaRPr lang="en-US" dirty="0" smtClean="0"/>
          </a:p>
          <a:p>
            <a:pPr lvl="0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New Course: Implementing Progress OpenEdge Table Partitioning </a:t>
            </a:r>
            <a:endParaRPr lang="en-US" dirty="0"/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Description: </a:t>
            </a:r>
            <a:r>
              <a:rPr lang="en-US" sz="1800" dirty="0" smtClean="0"/>
              <a:t>This course teaches the key tasks to partition tables in an </a:t>
            </a:r>
            <a:r>
              <a:rPr lang="en-US" sz="1800" dirty="0" err="1" smtClean="0"/>
              <a:t>OpenEdge</a:t>
            </a:r>
            <a:r>
              <a:rPr lang="en-US" sz="1800" dirty="0" smtClean="0"/>
              <a:t> RDBMS database. First, you will be introduced to the concepts, types, and tasks of </a:t>
            </a:r>
            <a:r>
              <a:rPr lang="en-US" sz="1800" dirty="0" err="1" smtClean="0"/>
              <a:t>OpenEdge</a:t>
            </a:r>
            <a:r>
              <a:rPr lang="en-US" sz="1800" dirty="0" smtClean="0"/>
              <a:t> table partitioning. Then, you will learn how to prepare for table partitioning and enable partitioning for a database. Next, you will learn how to create new partitioned tables and partition existing non-partitioned tables. Finally, you will learn how to manage partitions, maintain indexes, and gather statistics for partitioned tables and indexes. </a:t>
            </a:r>
          </a:p>
          <a:p>
            <a:r>
              <a:rPr lang="en-US" b="1" dirty="0" smtClean="0"/>
              <a:t>Course duration: </a:t>
            </a:r>
            <a:r>
              <a:rPr lang="en-US" dirty="0" smtClean="0"/>
              <a:t>Equivalent to 2 days of instructor-led training </a:t>
            </a:r>
          </a:p>
          <a:p>
            <a:r>
              <a:rPr lang="en-US" b="1" dirty="0" smtClean="0"/>
              <a:t>Audience: </a:t>
            </a:r>
            <a:r>
              <a:rPr lang="en-US" sz="1800" dirty="0" smtClean="0"/>
              <a:t>Database Administrators who want to partition Progress </a:t>
            </a:r>
            <a:r>
              <a:rPr lang="en-US" sz="1800" dirty="0" err="1" smtClean="0"/>
              <a:t>OpenEdge</a:t>
            </a:r>
            <a:r>
              <a:rPr lang="en-US" sz="1800" dirty="0" smtClean="0"/>
              <a:t> RDBMS tables </a:t>
            </a:r>
          </a:p>
          <a:p>
            <a:r>
              <a:rPr lang="en-US" b="1" dirty="0" smtClean="0"/>
              <a:t>Version compatibility: </a:t>
            </a:r>
            <a:r>
              <a:rPr lang="en-US" dirty="0" smtClean="0"/>
              <a:t>This course is compatible with </a:t>
            </a:r>
            <a:r>
              <a:rPr lang="en-US" dirty="0" err="1" smtClean="0"/>
              <a:t>OpenEdge</a:t>
            </a:r>
            <a:r>
              <a:rPr lang="en-US" dirty="0" smtClean="0"/>
              <a:t> 11.4. </a:t>
            </a:r>
          </a:p>
          <a:p>
            <a:r>
              <a:rPr lang="en-US" b="1" dirty="0" smtClean="0"/>
              <a:t>After taking this course, you should be able to: </a:t>
            </a:r>
          </a:p>
          <a:p>
            <a:pPr lvl="1"/>
            <a:r>
              <a:rPr lang="en-US" dirty="0" smtClean="0"/>
              <a:t>Describe Progress </a:t>
            </a:r>
            <a:r>
              <a:rPr lang="en-US" dirty="0" err="1" smtClean="0"/>
              <a:t>OpenEdge</a:t>
            </a:r>
            <a:r>
              <a:rPr lang="en-US" dirty="0" smtClean="0"/>
              <a:t> table partitioning. </a:t>
            </a:r>
          </a:p>
          <a:p>
            <a:pPr lvl="1"/>
            <a:r>
              <a:rPr lang="en-US" dirty="0" smtClean="0"/>
              <a:t>Create new partitioned tables</a:t>
            </a:r>
          </a:p>
          <a:p>
            <a:pPr lvl="1"/>
            <a:r>
              <a:rPr lang="en-US" dirty="0" smtClean="0"/>
              <a:t>Partition existing tables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2"/>
            <a:endParaRPr lang="en-US" dirty="0" smtClean="0"/>
          </a:p>
          <a:p>
            <a:endParaRPr lang="en-US" dirty="0" smtClean="0"/>
          </a:p>
          <a:p>
            <a:pPr lvl="2"/>
            <a:endParaRPr lang="en-US" dirty="0" smtClean="0"/>
          </a:p>
          <a:p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78538" y="4690553"/>
            <a:ext cx="54260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l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800" i="0" dirty="0"/>
              <a:t>Manage partitions</a:t>
            </a:r>
          </a:p>
          <a:p>
            <a:pPr marL="742950" lvl="1" indent="-285750" algn="l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800" i="0" dirty="0"/>
              <a:t>Maintain indexes </a:t>
            </a:r>
          </a:p>
          <a:p>
            <a:pPr marL="742950" lvl="1" indent="-285750" algn="l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800" i="0" dirty="0"/>
              <a:t>Gathering statistics for partitioned tables </a:t>
            </a:r>
            <a:r>
              <a:rPr lang="en-US" sz="1800" i="0" dirty="0" smtClean="0"/>
              <a:t/>
            </a:r>
            <a:br>
              <a:rPr lang="en-US" sz="1800" i="0" dirty="0" smtClean="0"/>
            </a:br>
            <a:r>
              <a:rPr lang="en-US" sz="1800" i="0" dirty="0" smtClean="0"/>
              <a:t>and indexes</a:t>
            </a:r>
            <a:endParaRPr lang="en-US" sz="1800" i="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0-12_Template">
  <a:themeElements>
    <a:clrScheme name="Progress Sept 25 2013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 w="6350">
          <a:solidFill>
            <a:schemeClr val="tx1"/>
          </a:solidFill>
          <a:headEnd/>
          <a:tailEnd/>
        </a:ln>
      </a:spPr>
      <a:bodyPr wrap="square" anchor="ctr"/>
      <a:lstStyle>
        <a:defPPr>
          <a:defRPr sz="1800" b="1" i="0" dirty="0">
            <a:solidFill>
              <a:schemeClr val="bg1"/>
            </a:solidFill>
            <a:latin typeface="+mn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7c69e624-827f-471b-adea-ac070ddc6867">V5TQT6NVCWRS-1738-261</_dlc_DocId>
    <_dlc_DocIdUrl xmlns="7c69e624-827f-471b-adea-ac070ddc6867">
      <Url>https://myprogress.progress.com/departments/gfo/_layouts/DocIdRedir.aspx?ID=V5TQT6NVCWRS-1738-261</Url>
      <Description>V5TQT6NVCWRS-1738-261</Description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7CD2DD1C8DC2489639790437DD42C0" ma:contentTypeVersion="0" ma:contentTypeDescription="Create a new document." ma:contentTypeScope="" ma:versionID="300c6b68627ab7979ec46c6a6931c2fd">
  <xsd:schema xmlns:xsd="http://www.w3.org/2001/XMLSchema" xmlns:xs="http://www.w3.org/2001/XMLSchema" xmlns:p="http://schemas.microsoft.com/office/2006/metadata/properties" xmlns:ns2="7c69e624-827f-471b-adea-ac070ddc6867" targetNamespace="http://schemas.microsoft.com/office/2006/metadata/properties" ma:root="true" ma:fieldsID="81ffba39c7cb4a02f42386a3f471fb49" ns2:_=""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DA4C4B2-98B1-44DF-A244-E8FB7A2D1956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7c69e624-827f-471b-adea-ac070ddc6867"/>
    <ds:schemaRef ds:uri="http://schemas.openxmlformats.org/package/2006/metadata/core-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F1C32A2-17CB-43C2-BEA9-CE987E7D4F83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3E814164-97D1-4573-A6D1-87C069DD5C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28809</TotalTime>
  <Words>3003</Words>
  <Application>Microsoft Office PowerPoint</Application>
  <PresentationFormat>Custom</PresentationFormat>
  <Paragraphs>956</Paragraphs>
  <Slides>42</Slides>
  <Notes>26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4" baseType="lpstr">
      <vt:lpstr>PROGRESS_10-12_Template</vt:lpstr>
      <vt:lpstr>Bitmap Image</vt:lpstr>
      <vt:lpstr>Table Partitioning For Maintenance and Performance</vt:lpstr>
      <vt:lpstr>Agenda</vt:lpstr>
      <vt:lpstr>Data Access: Partitioning types</vt:lpstr>
      <vt:lpstr>Why Are You Partitioning?</vt:lpstr>
      <vt:lpstr>What to Partition: Data Organization</vt:lpstr>
      <vt:lpstr>What to Partition: Data Organization</vt:lpstr>
      <vt:lpstr>What to Partition: Data Organization</vt:lpstr>
      <vt:lpstr>Increasing Concurrency With Table Partitioning</vt:lpstr>
      <vt:lpstr>Increasing Concurrency With Table Partitioning</vt:lpstr>
      <vt:lpstr>Increasing Concurrency With Table Partitioning</vt:lpstr>
      <vt:lpstr>Increasing Concurrency With Table Partitioning</vt:lpstr>
      <vt:lpstr>Increasing Concurrency With Table Partitioning</vt:lpstr>
      <vt:lpstr>Slide 13</vt:lpstr>
      <vt:lpstr>Physical Characteristics</vt:lpstr>
      <vt:lpstr>Testing performed</vt:lpstr>
      <vt:lpstr>Modified Server Parameters</vt:lpstr>
      <vt:lpstr>Other Test Information</vt:lpstr>
      <vt:lpstr>Sub-partitioning on region AND order-date</vt:lpstr>
      <vt:lpstr>Sub-partitioning on region AND order-date</vt:lpstr>
      <vt:lpstr>Sub-partitioning on region AND order-date</vt:lpstr>
      <vt:lpstr>Data Location Mapping Overhead</vt:lpstr>
      <vt:lpstr>Why the big difference?</vt:lpstr>
      <vt:lpstr>Data Location Mapping Overhead</vt:lpstr>
      <vt:lpstr>Why so little difference?</vt:lpstr>
      <vt:lpstr>Data Location Mapping Overhead</vt:lpstr>
      <vt:lpstr>Why the big difference?</vt:lpstr>
      <vt:lpstr>Numbers from a “bad” configuration</vt:lpstr>
      <vt:lpstr>Poorly designed partitioning scheme (order-date only)</vt:lpstr>
      <vt:lpstr>All the overhead without improved concurrency</vt:lpstr>
      <vt:lpstr>Poorly designed partitioning scheme (order-date only)</vt:lpstr>
      <vt:lpstr>All the overhead without improved concurrency</vt:lpstr>
      <vt:lpstr>All the overhead without improved concurrency</vt:lpstr>
      <vt:lpstr>All the overhead without improved concurrency</vt:lpstr>
      <vt:lpstr>Maintenance Operations</vt:lpstr>
      <vt:lpstr>Binary Load Performance</vt:lpstr>
      <vt:lpstr>Binary Load</vt:lpstr>
      <vt:lpstr>Index Rebuild</vt:lpstr>
      <vt:lpstr>Binary Dump</vt:lpstr>
      <vt:lpstr>Summary</vt:lpstr>
      <vt:lpstr>Slide 40</vt:lpstr>
      <vt:lpstr>Want To Learn More About Openedge 11?</vt:lpstr>
      <vt:lpstr>New Course: Implementing Progress OpenEdge Table Partitioning </vt:lpstr>
    </vt:vector>
  </TitlesOfParts>
  <Company>Progress Software Corporation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208BanvilleDanielsen-cp</dc:title>
  <dc:creator>Progress Software Corporation</dc:creator>
  <cp:lastModifiedBy>richb</cp:lastModifiedBy>
  <cp:revision>1469</cp:revision>
  <cp:lastPrinted>2013-09-18T03:48:20Z</cp:lastPrinted>
  <dcterms:created xsi:type="dcterms:W3CDTF">2010-07-07T00:59:08Z</dcterms:created>
  <dcterms:modified xsi:type="dcterms:W3CDTF">2015-06-08T10:58:21Z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0x0101003C7CD2DD1C8DC2489639790437DD42C0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  <property fmtid="{D5CDD505-2E9C-101B-9397-08002B2CF9AE}" pid="15" name="_dlc_DocIdItemGuid">
    <vt:lpwstr>4bc599c3-7812-4aab-83fc-0d9dd4260d69</vt:lpwstr>
  </property>
</Properties>
</file>