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1" r:id="rId4"/>
  </p:sldMasterIdLst>
  <p:notesMasterIdLst>
    <p:notesMasterId r:id="rId77"/>
  </p:notesMasterIdLst>
  <p:handoutMasterIdLst>
    <p:handoutMasterId r:id="rId78"/>
  </p:handoutMasterIdLst>
  <p:sldIdLst>
    <p:sldId id="1143" r:id="rId5"/>
    <p:sldId id="1201" r:id="rId6"/>
    <p:sldId id="1270" r:id="rId7"/>
    <p:sldId id="1205" r:id="rId8"/>
    <p:sldId id="1209" r:id="rId9"/>
    <p:sldId id="1213" r:id="rId10"/>
    <p:sldId id="1210" r:id="rId11"/>
    <p:sldId id="1214" r:id="rId12"/>
    <p:sldId id="1271" r:id="rId13"/>
    <p:sldId id="1262" r:id="rId14"/>
    <p:sldId id="1251" r:id="rId15"/>
    <p:sldId id="1272" r:id="rId16"/>
    <p:sldId id="1225" r:id="rId17"/>
    <p:sldId id="1227" r:id="rId18"/>
    <p:sldId id="1241" r:id="rId19"/>
    <p:sldId id="1226" r:id="rId20"/>
    <p:sldId id="1228" r:id="rId21"/>
    <p:sldId id="1242" r:id="rId22"/>
    <p:sldId id="1243" r:id="rId23"/>
    <p:sldId id="1244" r:id="rId24"/>
    <p:sldId id="1283" r:id="rId25"/>
    <p:sldId id="1245" r:id="rId26"/>
    <p:sldId id="1240" r:id="rId27"/>
    <p:sldId id="1273" r:id="rId28"/>
    <p:sldId id="1216" r:id="rId29"/>
    <p:sldId id="1266" r:id="rId30"/>
    <p:sldId id="1234" r:id="rId31"/>
    <p:sldId id="1229" r:id="rId32"/>
    <p:sldId id="1219" r:id="rId33"/>
    <p:sldId id="1235" r:id="rId34"/>
    <p:sldId id="1236" r:id="rId35"/>
    <p:sldId id="1274" r:id="rId36"/>
    <p:sldId id="1221" r:id="rId37"/>
    <p:sldId id="1282" r:id="rId38"/>
    <p:sldId id="1239" r:id="rId39"/>
    <p:sldId id="1252" r:id="rId40"/>
    <p:sldId id="1253" r:id="rId41"/>
    <p:sldId id="1256" r:id="rId42"/>
    <p:sldId id="1279" r:id="rId43"/>
    <p:sldId id="1275" r:id="rId44"/>
    <p:sldId id="1238" r:id="rId45"/>
    <p:sldId id="1267" r:id="rId46"/>
    <p:sldId id="1246" r:id="rId47"/>
    <p:sldId id="1220" r:id="rId48"/>
    <p:sldId id="1233" r:id="rId49"/>
    <p:sldId id="1276" r:id="rId50"/>
    <p:sldId id="1269" r:id="rId51"/>
    <p:sldId id="1254" r:id="rId52"/>
    <p:sldId id="1255" r:id="rId53"/>
    <p:sldId id="1230" r:id="rId54"/>
    <p:sldId id="1231" r:id="rId55"/>
    <p:sldId id="1248" r:id="rId56"/>
    <p:sldId id="1268" r:id="rId57"/>
    <p:sldId id="1237" r:id="rId58"/>
    <p:sldId id="1247" r:id="rId59"/>
    <p:sldId id="1277" r:id="rId60"/>
    <p:sldId id="1249" r:id="rId61"/>
    <p:sldId id="1280" r:id="rId62"/>
    <p:sldId id="1211" r:id="rId63"/>
    <p:sldId id="1250" r:id="rId64"/>
    <p:sldId id="1261" r:id="rId65"/>
    <p:sldId id="1193" r:id="rId66"/>
    <p:sldId id="1278" r:id="rId67"/>
    <p:sldId id="1194" r:id="rId68"/>
    <p:sldId id="1265" r:id="rId69"/>
    <p:sldId id="1257" r:id="rId70"/>
    <p:sldId id="1259" r:id="rId71"/>
    <p:sldId id="1258" r:id="rId72"/>
    <p:sldId id="1260" r:id="rId73"/>
    <p:sldId id="1263" r:id="rId74"/>
    <p:sldId id="1264" r:id="rId75"/>
    <p:sldId id="1212" r:id="rId76"/>
  </p:sldIdLst>
  <p:sldSz cx="9144000" cy="6858000" type="screen4x3"/>
  <p:notesSz cx="7027863" cy="9313863"/>
  <p:custDataLst>
    <p:tags r:id="rId8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FFFF"/>
    <a:srgbClr val="B0D806"/>
    <a:srgbClr val="AAD204"/>
    <a:srgbClr val="24D997"/>
    <a:srgbClr val="23C78C"/>
    <a:srgbClr val="F199AE"/>
    <a:srgbClr val="A21636"/>
    <a:srgbClr val="FFD24F"/>
    <a:srgbClr val="FF8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2" autoAdjust="0"/>
    <p:restoredTop sz="90949" autoAdjust="0"/>
  </p:normalViewPr>
  <p:slideViewPr>
    <p:cSldViewPr snapToGrid="0" showGuides="1">
      <p:cViewPr varScale="1">
        <p:scale>
          <a:sx n="143" d="100"/>
          <a:sy n="143" d="100"/>
        </p:scale>
        <p:origin x="-712" y="-104"/>
      </p:cViewPr>
      <p:guideLst>
        <p:guide orient="horz" pos="437"/>
        <p:guide orient="horz" pos="756"/>
        <p:guide orient="horz" pos="1874"/>
        <p:guide orient="horz" pos="1792"/>
        <p:guide pos="36"/>
      </p:guideLst>
    </p:cSldViewPr>
  </p:slideViewPr>
  <p:outlineViewPr>
    <p:cViewPr>
      <p:scale>
        <a:sx n="33" d="100"/>
        <a:sy n="33" d="100"/>
      </p:scale>
      <p:origin x="0" y="165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13872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80" Type="http://schemas.openxmlformats.org/officeDocument/2006/relationships/tags" Target="tags/tag1.xml"/><Relationship Id="rId81" Type="http://schemas.openxmlformats.org/officeDocument/2006/relationships/commentAuthors" Target="commentAuthors.xml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notesMaster" Target="notesMasters/notesMaster1.xml"/><Relationship Id="rId78" Type="http://schemas.openxmlformats.org/officeDocument/2006/relationships/handoutMaster" Target="handoutMasters/handoutMaster1.xml"/><Relationship Id="rId79" Type="http://schemas.openxmlformats.org/officeDocument/2006/relationships/printerSettings" Target="printerSettings/printerSettings1.bin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TPS</a:t>
            </a:r>
          </a:p>
        </c:rich>
      </c:tx>
      <c:layout>
        <c:manualLayout>
          <c:xMode val="edge"/>
          <c:yMode val="edge"/>
          <c:x val="0.168388573675636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75608252345374"/>
          <c:y val="0.154967434626227"/>
          <c:w val="0.551381804393012"/>
          <c:h val="0.7290419716054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Unpartitioned</c:v>
                </c:pt>
                <c:pt idx="1">
                  <c:v>Partitioned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2739.0</c:v>
                </c:pt>
                <c:pt idx="1">
                  <c:v>2783.0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8693320"/>
        <c:axId val="2138696264"/>
      </c:barChart>
      <c:catAx>
        <c:axId val="2138693320"/>
        <c:scaling>
          <c:orientation val="minMax"/>
        </c:scaling>
        <c:delete val="0"/>
        <c:axPos val="b"/>
        <c:majorTickMark val="out"/>
        <c:minorTickMark val="none"/>
        <c:tickLblPos val="nextTo"/>
        <c:crossAx val="2138696264"/>
        <c:crosses val="autoZero"/>
        <c:auto val="1"/>
        <c:lblAlgn val="ctr"/>
        <c:lblOffset val="100"/>
        <c:noMultiLvlLbl val="0"/>
      </c:catAx>
      <c:valAx>
        <c:axId val="2138696264"/>
        <c:scaling>
          <c:orientation val="minMax"/>
          <c:min val="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8693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936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573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14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418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4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05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060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154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381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381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369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285713-94B7-E846-97A9-E02FB61B1FFC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23889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889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3693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 AND GUS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64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983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ALL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293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8F05D4-74A5-2645-9104-E6CADC388AE9}" type="slidenum">
              <a:rPr lang="en-GB"/>
              <a:pPr/>
              <a:t>64</a:t>
            </a:fld>
            <a:endParaRPr lang="en-GB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0088"/>
            <a:ext cx="4656138" cy="349250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-4024" y="0"/>
            <a:ext cx="9144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670597" y="1312684"/>
            <a:ext cx="7886028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3100" y="3541836"/>
            <a:ext cx="5798402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-4024" y="0"/>
            <a:ext cx="9144000" cy="6856900"/>
            <a:chOff x="-4024" y="0"/>
            <a:chExt cx="9144000" cy="6856900"/>
          </a:xfrm>
        </p:grpSpPr>
        <p:pic>
          <p:nvPicPr>
            <p:cNvPr id="5" name="Picture 4" descr="PROG_VisID_PPT_07_0916_cp_section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024" y="0"/>
              <a:ext cx="9144000" cy="685690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 bwMode="auto">
            <a:xfrm>
              <a:off x="6434665" y="5604933"/>
              <a:ext cx="2590800" cy="831965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3" y="1346775"/>
            <a:ext cx="5177536" cy="98693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2"/>
            <a:ext cx="9144000" cy="6856899"/>
            <a:chOff x="0" y="1"/>
            <a:chExt cx="9144000" cy="685689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9144000" cy="6856899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 userDrawn="1"/>
          </p:nvSpPr>
          <p:spPr bwMode="auto">
            <a:xfrm>
              <a:off x="5300133" y="5469467"/>
              <a:ext cx="3843867" cy="96742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200150"/>
            <a:ext cx="7772400" cy="5303520"/>
          </a:xfrm>
        </p:spPr>
        <p:txBody>
          <a:bodyPr/>
          <a:lstStyle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197864"/>
            <a:ext cx="7772400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91189"/>
            <a:ext cx="4040188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0"/>
            <a:ext cx="4041775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91189"/>
            <a:ext cx="4041775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9144000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693" y="2686749"/>
            <a:ext cx="5475886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92" y="2171700"/>
            <a:ext cx="1648518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92" y="2171700"/>
            <a:ext cx="1648518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92" y="2171700"/>
            <a:ext cx="1648518" cy="2205108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rgbClr val="FFFFFF"/>
              </a:gs>
              <a:gs pos="100000">
                <a:schemeClr val="tx2">
                  <a:lumMod val="40000"/>
                  <a:lumOff val="60000"/>
                </a:schemeClr>
              </a:gs>
              <a:gs pos="75000">
                <a:srgbClr val="FFFFFF"/>
              </a:gs>
              <a:gs pos="16000">
                <a:srgbClr val="FFFFFF"/>
              </a:gs>
            </a:gsLst>
            <a:lin ang="3780000" scaled="0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noAutofit/>
          </a:bodyPr>
          <a:lstStyle/>
          <a:p>
            <a:pPr algn="ctr">
              <a:spcBef>
                <a:spcPct val="50000"/>
              </a:spcBef>
              <a:buSzPct val="130000"/>
              <a:defRPr/>
            </a:pPr>
            <a:endParaRPr lang="en-US" dirty="0"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8" name="Picture 7" descr="Progress_RGB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351" y="2844815"/>
            <a:ext cx="2678089" cy="109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7742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Just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4827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4"/>
            <a:ext cx="9144000" cy="9313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7620000" y="4"/>
            <a:ext cx="1524000" cy="931333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 descr="Progress_OneColor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898" y="236848"/>
            <a:ext cx="1245718" cy="50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4460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4"/>
            <a:ext cx="9144000" cy="931333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7620000" y="4"/>
            <a:ext cx="1524000" cy="931333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2720" y="381606"/>
            <a:ext cx="6858000" cy="430887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Progress_OneColor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898" y="236848"/>
            <a:ext cx="1245718" cy="50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4977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"/>
            <a:ext cx="9144000" cy="931333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7620000" y="4"/>
            <a:ext cx="1524000" cy="931333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 descr="Progress_OneColor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898" y="236848"/>
            <a:ext cx="1245718" cy="50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158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4"/>
            <a:ext cx="9144000" cy="931333"/>
          </a:xfrm>
          <a:prstGeom prst="rect">
            <a:avLst/>
          </a:prstGeom>
          <a:solidFill>
            <a:srgbClr val="B0D80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7620000" y="4"/>
            <a:ext cx="1524000" cy="931333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 descr="Progress_OneColor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898" y="236848"/>
            <a:ext cx="1245718" cy="50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5504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/>
          </p:cNvSpPr>
          <p:nvPr userDrawn="1"/>
        </p:nvSpPr>
        <p:spPr bwMode="auto">
          <a:xfrm>
            <a:off x="0" y="1164117"/>
            <a:ext cx="9144000" cy="31441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FontTx/>
              <a:buNone/>
              <a:tabLst/>
            </a:pPr>
            <a:endParaRPr kumimoji="0" lang="en-US" b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670597" y="1896222"/>
            <a:ext cx="7886028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3100" y="3198578"/>
            <a:ext cx="7893050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7" name="Picture 6" descr="Progress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84" y="5678311"/>
            <a:ext cx="2093664" cy="8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6473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_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/>
          </p:cNvSpPr>
          <p:nvPr userDrawn="1"/>
        </p:nvSpPr>
        <p:spPr bwMode="auto">
          <a:xfrm>
            <a:off x="0" y="1164117"/>
            <a:ext cx="9144000" cy="3144129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FontTx/>
              <a:buNone/>
              <a:tabLst/>
            </a:pPr>
            <a:endParaRPr kumimoji="0" lang="en-US" b="0" u="none" strike="noStrike" cap="none" normalizeH="0" baseline="0">
              <a:ln>
                <a:noFill/>
              </a:ln>
              <a:effectLst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670597" y="1896222"/>
            <a:ext cx="7886028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3100" y="3198578"/>
            <a:ext cx="7893050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7" name="Picture 6" descr="Progress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84" y="5678311"/>
            <a:ext cx="2093664" cy="8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0660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/>
          </p:cNvSpPr>
          <p:nvPr userDrawn="1"/>
        </p:nvSpPr>
        <p:spPr bwMode="auto">
          <a:xfrm>
            <a:off x="0" y="1164117"/>
            <a:ext cx="9144000" cy="3144129"/>
          </a:xfrm>
          <a:prstGeom prst="rect">
            <a:avLst/>
          </a:prstGeom>
          <a:solidFill>
            <a:srgbClr val="B0D80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FontTx/>
              <a:buNone/>
              <a:tabLst/>
            </a:pPr>
            <a:endParaRPr kumimoji="0" lang="en-US" b="0" u="none" strike="noStrike" cap="none" normalizeH="0" baseline="0">
              <a:ln>
                <a:noFill/>
              </a:ln>
              <a:effectLst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670597" y="1896222"/>
            <a:ext cx="7886028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3100" y="3198578"/>
            <a:ext cx="7893050" cy="723098"/>
          </a:xfrm>
          <a:ln algn="ctr"/>
        </p:spPr>
        <p:txBody>
          <a:bodyPr lIns="0" tIns="0" rIns="0" bIns="0" anchor="t" anchorCtr="0"/>
          <a:lstStyle>
            <a:lvl1pPr marL="0" indent="0">
              <a:buClrTx/>
              <a:buFontTx/>
              <a:buNone/>
              <a:defRPr sz="2400" i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7" name="Picture 6" descr="Progress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84" y="5678311"/>
            <a:ext cx="2093664" cy="8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498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rgbClr val="FFFFFF"/>
              </a:gs>
              <a:gs pos="100000">
                <a:schemeClr val="tx2">
                  <a:lumMod val="40000"/>
                  <a:lumOff val="60000"/>
                </a:schemeClr>
              </a:gs>
              <a:gs pos="75000">
                <a:srgbClr val="FFFFFF"/>
              </a:gs>
              <a:gs pos="16000">
                <a:srgbClr val="FFFFFF"/>
              </a:gs>
            </a:gsLst>
            <a:lin ang="3780000" scaled="0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noAutofit/>
          </a:bodyPr>
          <a:lstStyle/>
          <a:p>
            <a:pPr algn="ctr">
              <a:spcBef>
                <a:spcPct val="50000"/>
              </a:spcBef>
              <a:buSzPct val="130000"/>
              <a:defRPr/>
            </a:pPr>
            <a:endParaRPr lang="en-US" dirty="0"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5" name="Picture 4" descr="Progress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351" y="2844815"/>
            <a:ext cx="2678089" cy="109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7742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24" Type="http://schemas.openxmlformats.org/officeDocument/2006/relationships/image" Target="../media/image1.png"/><Relationship Id="rId25" Type="http://schemas.openxmlformats.org/officeDocument/2006/relationships/image" Target="../media/image2.png"/><Relationship Id="rId26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12703" y="14550"/>
            <a:ext cx="9144000" cy="6856899"/>
            <a:chOff x="0" y="-832102"/>
            <a:chExt cx="12188825" cy="6856899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32102"/>
              <a:ext cx="12188825" cy="6856899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 bwMode="auto">
            <a:xfrm>
              <a:off x="581222" y="5661970"/>
              <a:ext cx="1444601" cy="323981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9092" y="1200150"/>
            <a:ext cx="8172807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462734" y="367500"/>
            <a:ext cx="81029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2565077" y="6642450"/>
            <a:ext cx="1628651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2015</a:t>
            </a:r>
            <a:r>
              <a:rPr lang="en-US" sz="70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152406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7" name="Picture 6" descr="progress_bravepoint_logo.png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53" y="6523567"/>
            <a:ext cx="1638628" cy="269294"/>
          </a:xfrm>
          <a:prstGeom prst="rect">
            <a:avLst/>
          </a:prstGeom>
        </p:spPr>
      </p:pic>
      <p:pic>
        <p:nvPicPr>
          <p:cNvPr id="3" name="Picture 2" descr="MDBA.png"/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6359313"/>
            <a:ext cx="1206500" cy="4986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3" r:id="rId11"/>
    <p:sldLayoutId id="2147483755" r:id="rId12"/>
    <p:sldLayoutId id="2147483756" r:id="rId13"/>
    <p:sldLayoutId id="2147483743" r:id="rId14"/>
    <p:sldLayoutId id="2147483757" r:id="rId15"/>
    <p:sldLayoutId id="2147483758" r:id="rId16"/>
    <p:sldLayoutId id="2147483763" r:id="rId17"/>
    <p:sldLayoutId id="2147483764" r:id="rId18"/>
    <p:sldLayoutId id="2147483765" r:id="rId19"/>
    <p:sldLayoutId id="2147483714" r:id="rId20"/>
    <p:sldLayoutId id="2147483767" r:id="rId21"/>
    <p:sldLayoutId id="2147483768" r:id="rId22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6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72004" y="416412"/>
            <a:ext cx="6856214" cy="430887"/>
          </a:xfrm>
        </p:spPr>
        <p:txBody>
          <a:bodyPr/>
          <a:lstStyle/>
          <a:p>
            <a:r>
              <a:rPr lang="en-US"/>
              <a:t>abstract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3468" y="1460503"/>
            <a:ext cx="7992532" cy="440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i="0" dirty="0" err="1">
                <a:solidFill>
                  <a:srgbClr val="000000"/>
                </a:solidFill>
              </a:rPr>
              <a:t>To paraphrase Benjamin Disraeli, there are lies, damned lies and benchmarks.</a:t>
            </a:r>
          </a:p>
          <a:p>
            <a:pPr algn="l">
              <a:spcBef>
                <a:spcPts val="1200"/>
              </a:spcBef>
            </a:pPr>
            <a:r>
              <a:rPr lang="en-US" i="0" dirty="0" err="1">
                <a:solidFill>
                  <a:srgbClr val="000000"/>
                </a:solidFill>
              </a:rPr>
              <a:t>Your intrepid band of benchmarkers returns once more, with the results of testing a recent release of the OpenEdge RDBMS on Linux.</a:t>
            </a:r>
          </a:p>
          <a:p>
            <a:pPr algn="l">
              <a:spcBef>
                <a:spcPts val="1200"/>
              </a:spcBef>
            </a:pPr>
            <a:r>
              <a:rPr lang="en-US" i="0" dirty="0" err="1">
                <a:solidFill>
                  <a:srgbClr val="000000"/>
                </a:solidFill>
              </a:rPr>
              <a:t>This time, the focus of our efforts has been on</a:t>
            </a:r>
          </a:p>
          <a:p>
            <a:pPr algn="l">
              <a:spcBef>
                <a:spcPts val="1200"/>
              </a:spcBef>
            </a:pPr>
            <a:r>
              <a:rPr lang="en-US" i="0" dirty="0" err="1">
                <a:solidFill>
                  <a:srgbClr val="000000"/>
                </a:solidFill>
              </a:rPr>
              <a:t>	Table partitioning an existing and large database.</a:t>
            </a:r>
          </a:p>
          <a:p>
            <a:pPr algn="l">
              <a:spcBef>
                <a:spcPts val="1200"/>
              </a:spcBef>
            </a:pPr>
            <a:r>
              <a:rPr lang="en-US" i="0" dirty="0" err="1">
                <a:solidFill>
                  <a:srgbClr val="000000"/>
                </a:solidFill>
              </a:rPr>
              <a:t>Come to this talk to find out what they discovered.  Get some hints and tips you can use to optimize your OpenEdge on Linux setup.</a:t>
            </a:r>
          </a:p>
        </p:txBody>
      </p:sp>
    </p:spTree>
    <p:extLst>
      <p:ext uri="{BB962C8B-B14F-4D97-AF65-F5344CB8AC3E}">
        <p14:creationId xmlns:p14="http://schemas.microsoft.com/office/powerpoint/2010/main" val="267591255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591" y="2101733"/>
            <a:ext cx="7886028" cy="1477328"/>
          </a:xfrm>
        </p:spPr>
        <p:txBody>
          <a:bodyPr/>
          <a:lstStyle/>
          <a:p>
            <a:r>
              <a:rPr lang="en-US"/>
              <a:t>Tales of the secret bunker !</a:t>
            </a:r>
            <a:br>
              <a:rPr lang="en-US"/>
            </a:br>
            <a:r>
              <a:rPr lang="en-US"/>
              <a:t>2015 edition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0896" y="3640668"/>
            <a:ext cx="5798402" cy="1540933"/>
          </a:xfrm>
        </p:spPr>
        <p:txBody>
          <a:bodyPr/>
          <a:lstStyle/>
          <a:p>
            <a:r>
              <a:rPr lang="en-US"/>
              <a:t>Gus Björklund, Lackey</a:t>
            </a:r>
            <a:br>
              <a:rPr lang="en-US"/>
            </a:br>
            <a:r>
              <a:rPr lang="en-US"/>
              <a:t>Chris Ruprecht, Lackey</a:t>
            </a:r>
            <a:br>
              <a:rPr lang="en-US"/>
            </a:br>
            <a:r>
              <a:rPr lang="en-US"/>
              <a:t>Mike Furgal, MFWIC</a:t>
            </a:r>
          </a:p>
        </p:txBody>
      </p:sp>
      <p:pic>
        <p:nvPicPr>
          <p:cNvPr id="5" name="Picture 4" descr="progress_bravepoint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862" y="6172200"/>
            <a:ext cx="4173037" cy="685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297" r="16481"/>
          <a:stretch/>
        </p:blipFill>
        <p:spPr>
          <a:xfrm>
            <a:off x="0" y="0"/>
            <a:ext cx="9144000" cy="164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008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DB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" y="1788480"/>
            <a:ext cx="9134705" cy="37756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0620" y="889750"/>
            <a:ext cx="14999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0" dirty="0" err="1">
                <a:solidFill>
                  <a:schemeClr val="bg2"/>
                </a:solidFill>
              </a:rPr>
              <a:t>We are</a:t>
            </a:r>
            <a:endParaRPr lang="en-US" sz="32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667971"/>
      </p:ext>
    </p:extLst>
  </p:cSld>
  <p:clrMapOvr>
    <a:masterClrMapping/>
  </p:clrMapOvr>
  <p:transition xmlns:p14="http://schemas.microsoft.com/office/powerpoint/2010/main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734" y="339287"/>
            <a:ext cx="8102994" cy="487313"/>
          </a:xfrm>
        </p:spPr>
        <p:txBody>
          <a:bodyPr/>
          <a:lstStyle/>
          <a:p>
            <a:r>
              <a:rPr lang="en-US" sz="2800"/>
              <a:t>Notices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Please ask questions as we go</a:t>
            </a:r>
          </a:p>
          <a:p>
            <a:endParaRPr lang="en-US" sz="2400"/>
          </a:p>
          <a:p>
            <a:r>
              <a:rPr lang="en-US" sz="2400"/>
              <a:t>We have cheated a little,</a:t>
            </a:r>
            <a:br>
              <a:rPr lang="en-US" sz="2400"/>
            </a:br>
            <a:r>
              <a:rPr lang="en-US" sz="2400"/>
              <a:t>leaving out some details here and there</a:t>
            </a:r>
            <a:br>
              <a:rPr lang="en-US" sz="2400"/>
            </a:br>
            <a:r>
              <a:rPr lang="en-US" sz="2400"/>
              <a:t>to save time</a:t>
            </a:r>
          </a:p>
        </p:txBody>
      </p:sp>
    </p:spTree>
    <p:extLst>
      <p:ext uri="{BB962C8B-B14F-4D97-AF65-F5344CB8AC3E}">
        <p14:creationId xmlns:p14="http://schemas.microsoft.com/office/powerpoint/2010/main" val="3677759498"/>
      </p:ext>
    </p:extLst>
  </p:cSld>
  <p:clrMapOvr>
    <a:masterClrMapping/>
  </p:clrMapOvr>
  <p:transition xmlns:p14="http://schemas.microsoft.com/office/powerpoint/2010/main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things we will talk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Our test environment</a:t>
            </a:r>
          </a:p>
          <a:p>
            <a:r>
              <a:rPr lang="en-US"/>
              <a:t>OpenEdge 11.5 table partitioning</a:t>
            </a:r>
          </a:p>
          <a:p>
            <a:r>
              <a:rPr lang="en-US"/>
              <a:t>ATM results</a:t>
            </a:r>
          </a:p>
          <a:p>
            <a:r>
              <a:rPr lang="en-US"/>
              <a:t>Our production database</a:t>
            </a:r>
          </a:p>
          <a:p>
            <a:r>
              <a:rPr lang="en-US"/>
              <a:t>How we partition our existing data</a:t>
            </a:r>
          </a:p>
          <a:p>
            <a:r>
              <a:rPr lang="en-US"/>
              <a:t>Pre and post-partition results.</a:t>
            </a:r>
          </a:p>
          <a:p>
            <a:r>
              <a:rPr lang="en-US"/>
              <a:t>Dumping and loading</a:t>
            </a:r>
          </a:p>
        </p:txBody>
      </p:sp>
    </p:spTree>
    <p:extLst>
      <p:ext uri="{BB962C8B-B14F-4D97-AF65-F5344CB8AC3E}">
        <p14:creationId xmlns:p14="http://schemas.microsoft.com/office/powerpoint/2010/main" val="934116248"/>
      </p:ext>
    </p:extLst>
  </p:cSld>
  <p:clrMapOvr>
    <a:masterClrMapping/>
  </p:clrMapOvr>
  <p:transition xmlns:p14="http://schemas.microsoft.com/office/powerpoint/2010/main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5286" y="2583190"/>
            <a:ext cx="3630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where is the bunker ?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03913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uclear_679838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535"/>
            <a:ext cx="9160406" cy="623146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7068" y="322354"/>
            <a:ext cx="8906933" cy="487313"/>
          </a:xfrm>
        </p:spPr>
        <p:txBody>
          <a:bodyPr/>
          <a:lstStyle/>
          <a:p>
            <a:r>
              <a:rPr lang="en-US" sz="2800"/>
              <a:t>find directions where location-name = "secret bunker"</a:t>
            </a:r>
          </a:p>
        </p:txBody>
      </p:sp>
    </p:spTree>
    <p:extLst>
      <p:ext uri="{BB962C8B-B14F-4D97-AF65-F5344CB8AC3E}">
        <p14:creationId xmlns:p14="http://schemas.microsoft.com/office/powerpoint/2010/main" val="28698058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9195" y="2583190"/>
            <a:ext cx="94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c</a:t>
            </a:r>
            <a:r>
              <a:rPr lang="en-US" sz="2800" i="0" dirty="0" err="1" smtClean="0">
                <a:solidFill>
                  <a:schemeClr val="bg2"/>
                </a:solidFill>
              </a:rPr>
              <a:t>hris</a:t>
            </a:r>
            <a:endParaRPr lang="en-US" sz="2800" i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35568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0925" y="2583190"/>
            <a:ext cx="2819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the test machine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1128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nker15_v2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914400"/>
            <a:ext cx="8186875" cy="2933700"/>
          </a:xfrm>
          <a:prstGeom prst="rect">
            <a:avLst/>
          </a:prstGeom>
        </p:spPr>
      </p:pic>
      <p:pic>
        <p:nvPicPr>
          <p:cNvPr id="3" name="Picture 2" descr="bunker15_drivecage_v2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873501"/>
            <a:ext cx="8407400" cy="20414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13200" y="279400"/>
            <a:ext cx="1254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err="1" smtClean="0">
                <a:solidFill>
                  <a:srgbClr val="FFFFFF"/>
                </a:solidFill>
              </a:rPr>
              <a:t>bunker15</a:t>
            </a:r>
          </a:p>
        </p:txBody>
      </p:sp>
    </p:spTree>
    <p:extLst>
      <p:ext uri="{BB962C8B-B14F-4D97-AF65-F5344CB8AC3E}">
        <p14:creationId xmlns:p14="http://schemas.microsoft.com/office/powerpoint/2010/main" val="164164022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bunker15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quad-core 2.4 GHz Intel processors</a:t>
            </a:r>
          </a:p>
          <a:p>
            <a:pPr lvl="1"/>
            <a:r>
              <a:rPr lang="en-US" dirty="0"/>
              <a:t>4800.25 </a:t>
            </a:r>
            <a:r>
              <a:rPr lang="en-US" dirty="0" err="1"/>
              <a:t>bogomips</a:t>
            </a:r>
            <a:endParaRPr lang="en-US" dirty="0"/>
          </a:p>
          <a:p>
            <a:r>
              <a:rPr lang="en-US" dirty="0"/>
              <a:t>64 GB memory</a:t>
            </a:r>
          </a:p>
          <a:p>
            <a:r>
              <a:rPr lang="en-US" dirty="0"/>
              <a:t>8 x 146 GB 10,000 rpm </a:t>
            </a:r>
            <a:r>
              <a:rPr lang="en-US" dirty="0" err="1"/>
              <a:t>sas</a:t>
            </a:r>
            <a:r>
              <a:rPr lang="en-US" dirty="0"/>
              <a:t> drives</a:t>
            </a:r>
          </a:p>
          <a:p>
            <a:pPr lvl="1"/>
            <a:r>
              <a:rPr lang="en-US" dirty="0"/>
              <a:t>4 RAID 10</a:t>
            </a:r>
          </a:p>
          <a:p>
            <a:pPr lvl="1"/>
            <a:r>
              <a:rPr lang="en-US" dirty="0"/>
              <a:t>4 RAID 0 for /opt/</a:t>
            </a:r>
            <a:r>
              <a:rPr lang="en-US" dirty="0" err="1"/>
              <a:t>tmp</a:t>
            </a:r>
            <a:endParaRPr lang="en-US" dirty="0"/>
          </a:p>
          <a:p>
            <a:r>
              <a:rPr lang="en-US" dirty="0" smtClean="0"/>
              <a:t>16 x </a:t>
            </a:r>
            <a:r>
              <a:rPr lang="en-US" dirty="0"/>
              <a:t>300 GB 10,000 rpm drives</a:t>
            </a:r>
          </a:p>
          <a:p>
            <a:pPr lvl="1"/>
            <a:r>
              <a:rPr lang="en-US" dirty="0"/>
              <a:t>RAID 10 for /home</a:t>
            </a:r>
          </a:p>
          <a:p>
            <a:r>
              <a:rPr lang="en-US" dirty="0"/>
              <a:t>Centos Linux</a:t>
            </a:r>
          </a:p>
          <a:p>
            <a:pPr lvl="1"/>
            <a:r>
              <a:rPr lang="en-US" dirty="0"/>
              <a:t>2.6.32-504.12.2.el6.x86_64</a:t>
            </a:r>
          </a:p>
          <a:p>
            <a:r>
              <a:rPr lang="en-US" dirty="0"/>
              <a:t>OpenEdge 11.5</a:t>
            </a:r>
          </a:p>
          <a:p>
            <a:r>
              <a:rPr lang="en-US" dirty="0"/>
              <a:t>OpenEdge 10.2B08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57528" y="3117648"/>
            <a:ext cx="28787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New this machine costs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$35,000 USD.</a:t>
            </a:r>
          </a:p>
          <a:p>
            <a:pPr algn="l"/>
            <a:endParaRPr lang="en-US" sz="2000" i="0" dirty="0">
              <a:solidFill>
                <a:srgbClr val="000000"/>
              </a:solidFill>
            </a:endParaRP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Used we found it for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$3,500 USD</a:t>
            </a:r>
          </a:p>
        </p:txBody>
      </p:sp>
    </p:spTree>
    <p:extLst>
      <p:ext uri="{BB962C8B-B14F-4D97-AF65-F5344CB8AC3E}">
        <p14:creationId xmlns:p14="http://schemas.microsoft.com/office/powerpoint/2010/main" val="92742515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8788" y="2583190"/>
            <a:ext cx="763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 smtClean="0">
                <a:solidFill>
                  <a:schemeClr val="bg2"/>
                </a:solidFill>
              </a:rPr>
              <a:t>gus</a:t>
            </a:r>
            <a:endParaRPr lang="en-US" sz="2800" i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1128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0775" y="2583190"/>
            <a:ext cx="433965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OpenEdge RDBMS</a:t>
            </a:r>
          </a:p>
          <a:p>
            <a:r>
              <a:rPr lang="en-US" sz="2800" i="0" dirty="0" err="1">
                <a:solidFill>
                  <a:schemeClr val="bg2"/>
                </a:solidFill>
              </a:rPr>
              <a:t>table partitioning overview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6686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OpenEdge Table Partitioning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4134" y="1286937"/>
            <a:ext cx="777239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0" dirty="0" err="1">
                <a:solidFill>
                  <a:srgbClr val="000000"/>
                </a:solidFill>
              </a:rPr>
              <a:t>The OpenEdge RDBMS Table Partitioning feature allows you to organize the rows of a table into multiple physical storage objects (i.e. partitions), based on one or more column values, in an application-transparent manner.</a:t>
            </a:r>
          </a:p>
          <a:p>
            <a:pPr algn="l"/>
            <a:r>
              <a:rPr lang="en-US" i="0" dirty="0" err="1">
                <a:solidFill>
                  <a:srgbClr val="000000"/>
                </a:solidFill>
              </a:rPr>
              <a:t>By using this feature you can achieve increased data availability and make maintenance operations easier, quicker, and more efficient.</a:t>
            </a:r>
          </a:p>
          <a:p>
            <a:pPr algn="l"/>
            <a:r>
              <a:rPr lang="en-US" i="0" dirty="0" err="1">
                <a:solidFill>
                  <a:srgbClr val="000000"/>
                </a:solidFill>
              </a:rPr>
              <a:t>You can partition data of existing tables quickly and gradually move data into the new storage objects. When all are moved, truncate previous areas to recover disk space.</a:t>
            </a:r>
          </a:p>
          <a:p>
            <a:pPr algn="l"/>
            <a:endParaRPr lang="en-US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946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partitioning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partition types</a:t>
            </a:r>
          </a:p>
          <a:p>
            <a:pPr lvl="1"/>
            <a:r>
              <a:rPr lang="en-US"/>
              <a:t>list partitions</a:t>
            </a:r>
          </a:p>
          <a:p>
            <a:pPr lvl="1"/>
            <a:r>
              <a:rPr lang="en-US"/>
              <a:t>range partitions</a:t>
            </a:r>
          </a:p>
          <a:p>
            <a:pPr lvl="1"/>
            <a:r>
              <a:rPr lang="en-US"/>
              <a:t>list-range partitions</a:t>
            </a:r>
          </a:p>
          <a:p>
            <a:pPr lvl="1"/>
            <a:r>
              <a:rPr lang="en-US"/>
              <a:t>list-list partitions</a:t>
            </a:r>
          </a:p>
          <a:p>
            <a:r>
              <a:rPr lang="en-US"/>
              <a:t>read-write and read-only partitions</a:t>
            </a:r>
          </a:p>
          <a:p>
            <a:r>
              <a:rPr lang="en-US"/>
              <a:t>existing unpartitioned data can be easily migrated into partitions</a:t>
            </a:r>
          </a:p>
          <a:p>
            <a:r>
              <a:rPr lang="en-US"/>
              <a:t>partition merge utility</a:t>
            </a:r>
          </a:p>
          <a:p>
            <a:r>
              <a:rPr lang="en-US"/>
              <a:t>partition split utility</a:t>
            </a:r>
          </a:p>
          <a:p>
            <a:r>
              <a:rPr lang="en-US"/>
              <a:t>index rebuild / index compact of indvidual partitions</a:t>
            </a:r>
          </a:p>
          <a:p>
            <a:r>
              <a:rPr lang="en-US"/>
              <a:t>binary dump / binary load of individual partitions</a:t>
            </a:r>
          </a:p>
        </p:txBody>
      </p:sp>
    </p:spTree>
    <p:extLst>
      <p:ext uri="{BB962C8B-B14F-4D97-AF65-F5344CB8AC3E}">
        <p14:creationId xmlns:p14="http://schemas.microsoft.com/office/powerpoint/2010/main" val="222167779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3938" y="2583190"/>
            <a:ext cx="2073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ATM results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84538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database expanded to 240,000,000 rows</a:t>
            </a:r>
          </a:p>
          <a:p>
            <a:r>
              <a:rPr lang="en-US"/>
              <a:t>unpartitioned versus partitioned by branch id</a:t>
            </a:r>
          </a:p>
        </p:txBody>
      </p:sp>
    </p:spTree>
    <p:extLst>
      <p:ext uri="{BB962C8B-B14F-4D97-AF65-F5344CB8AC3E}">
        <p14:creationId xmlns:p14="http://schemas.microsoft.com/office/powerpoint/2010/main" val="26293237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bout </a:t>
            </a:r>
            <a:r>
              <a:rPr lang="en-US" dirty="0"/>
              <a:t>ATM 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509" y="1303020"/>
            <a:ext cx="8001000" cy="4320540"/>
          </a:xfrm>
        </p:spPr>
        <p:txBody>
          <a:bodyPr>
            <a:normAutofit/>
          </a:bodyPr>
          <a:lstStyle/>
          <a:p>
            <a:r>
              <a:rPr lang="en-US" dirty="0"/>
              <a:t>Standard Secret Bunker Benchmark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aseline </a:t>
            </a:r>
            <a:r>
              <a:rPr lang="en-US" dirty="0" err="1"/>
              <a:t>config</a:t>
            </a:r>
            <a:r>
              <a:rPr lang="en-US" dirty="0"/>
              <a:t> always the </a:t>
            </a:r>
            <a:r>
              <a:rPr lang="en-US" dirty="0" smtClean="0"/>
              <a:t>same since Bunker#2</a:t>
            </a:r>
          </a:p>
          <a:p>
            <a:pPr lvl="1"/>
            <a:r>
              <a:rPr lang="en-US" dirty="0"/>
              <a:t>Not today, though – 3x larger database</a:t>
            </a:r>
          </a:p>
          <a:p>
            <a:r>
              <a:rPr lang="en-US" dirty="0"/>
              <a:t>Simulates ATM withdrawal transaction</a:t>
            </a:r>
          </a:p>
          <a:p>
            <a:r>
              <a:rPr lang="en-US" dirty="0"/>
              <a:t>150 concurrent users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xecute </a:t>
            </a:r>
            <a:r>
              <a:rPr lang="en-US" dirty="0"/>
              <a:t>as many transactions as possible in given time</a:t>
            </a:r>
          </a:p>
          <a:p>
            <a:r>
              <a:rPr lang="en-US" dirty="0"/>
              <a:t>Highly update intensive</a:t>
            </a:r>
          </a:p>
          <a:p>
            <a:pPr lvl="1"/>
            <a:r>
              <a:rPr lang="en-US" dirty="0"/>
              <a:t>fetch 3 rows</a:t>
            </a:r>
          </a:p>
          <a:p>
            <a:pPr lvl="1"/>
            <a:r>
              <a:rPr lang="en-US" dirty="0"/>
              <a:t>update 3 rows</a:t>
            </a:r>
          </a:p>
          <a:p>
            <a:pPr lvl="1"/>
            <a:r>
              <a:rPr lang="en-US" dirty="0"/>
              <a:t>create 1 row with 1 index entry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4154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bout </a:t>
            </a:r>
            <a:r>
              <a:rPr lang="en-US" dirty="0"/>
              <a:t>ATM ... the database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601853"/>
              </p:ext>
            </p:extLst>
          </p:nvPr>
        </p:nvGraphicFramePr>
        <p:xfrm>
          <a:off x="301951" y="1112520"/>
          <a:ext cx="8729928" cy="49286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0411"/>
                <a:gridCol w="4599517"/>
              </a:tblGrid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account rows</a:t>
                      </a:r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240,000,000</a:t>
                      </a:r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teller</a:t>
                      </a:r>
                      <a:r>
                        <a:rPr lang="en-US" sz="2400" baseline="0"/>
                        <a:t> rows</a:t>
                      </a:r>
                      <a:endParaRPr lang="en-US" sz="2400"/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240,000</a:t>
                      </a:r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branch rows</a:t>
                      </a:r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24,000</a:t>
                      </a:r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data block size</a:t>
                      </a:r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4 k</a:t>
                      </a:r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database size</a:t>
                      </a:r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~ 35</a:t>
                      </a:r>
                      <a:r>
                        <a:rPr lang="en-US" sz="2400" baseline="0"/>
                        <a:t> GB</a:t>
                      </a:r>
                      <a:endParaRPr lang="en-US" sz="2400"/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maximum rows per block</a:t>
                      </a:r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64</a:t>
                      </a:r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allocation cluster size</a:t>
                      </a:r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512</a:t>
                      </a:r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data extents</a:t>
                      </a:r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11 variable, +</a:t>
                      </a:r>
                      <a:r>
                        <a:rPr lang="en-US" sz="2400" baseline="0"/>
                        <a:t> 2 x 10 partitions</a:t>
                      </a:r>
                      <a:endParaRPr lang="en-US" sz="2400"/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 dirty="0"/>
                        <a:t>bi </a:t>
                      </a:r>
                      <a:r>
                        <a:rPr lang="en-US" sz="2400" dirty="0" err="1"/>
                        <a:t>blocksize</a:t>
                      </a:r>
                      <a:endParaRPr lang="en-US" sz="2400" dirty="0"/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16 kb</a:t>
                      </a:r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bi cluster size</a:t>
                      </a:r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16384</a:t>
                      </a:r>
                    </a:p>
                  </a:txBody>
                  <a:tcPr marL="167463" marR="167463" marT="41148" marB="41148"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2400"/>
                        <a:t>build</a:t>
                      </a:r>
                      <a:r>
                        <a:rPr lang="en-US" sz="2400" baseline="0"/>
                        <a:t> time</a:t>
                      </a:r>
                      <a:endParaRPr lang="en-US" sz="2400"/>
                    </a:p>
                  </a:txBody>
                  <a:tcPr marL="167463" marR="167463" marT="41148" marB="41148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146 min</a:t>
                      </a:r>
                    </a:p>
                  </a:txBody>
                  <a:tcPr marL="167463" marR="167463" marT="41148" marB="41148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59670" y="6019801"/>
            <a:ext cx="4469876" cy="467820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r>
              <a:rPr lang="en-US" sz="2500"/>
              <a:t>the </a:t>
            </a:r>
            <a:r>
              <a:rPr lang="en-US" sz="2500" u="sng"/>
              <a:t>expanded</a:t>
            </a:r>
            <a:r>
              <a:rPr lang="en-US" sz="2500"/>
              <a:t> database setup</a:t>
            </a:r>
          </a:p>
        </p:txBody>
      </p:sp>
    </p:spTree>
    <p:extLst>
      <p:ext uri="{BB962C8B-B14F-4D97-AF65-F5344CB8AC3E}">
        <p14:creationId xmlns:p14="http://schemas.microsoft.com/office/powerpoint/2010/main" val="42382921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bout </a:t>
            </a:r>
            <a:r>
              <a:rPr lang="en-US" dirty="0"/>
              <a:t>ATM ... baseline </a:t>
            </a:r>
            <a:r>
              <a:rPr lang="en-US" dirty="0" err="1"/>
              <a:t>config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9235" y="1165860"/>
            <a:ext cx="8557020" cy="5122941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2500" i="0"/>
              <a:t>-n 250			# maximum number of connections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-S 5108		# broker's connection port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-Ma 2			# max clients per server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-Mi 2			# min clients per server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-Mn 100		# max servers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-L 10240		# lock able entries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-Mm 16384		# max TCP message size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-maxAreas 90	# maximum storage areas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-B 64000		# primary buffer pool number of buffers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-spin 10000		# spinlock retries</a:t>
            </a:r>
          </a:p>
          <a:p>
            <a:pPr algn="l">
              <a:spcBef>
                <a:spcPts val="300"/>
              </a:spcBef>
            </a:pPr>
            <a:r>
              <a:rPr lang="en-US" sz="2500" i="0"/>
              <a:t>-bibufs 32		# before image log buffers</a:t>
            </a:r>
          </a:p>
          <a:p>
            <a:pPr algn="l">
              <a:spcBef>
                <a:spcPts val="300"/>
              </a:spcBef>
            </a:pPr>
            <a:endParaRPr lang="en-US" sz="2500" i="0"/>
          </a:p>
        </p:txBody>
      </p:sp>
    </p:spTree>
    <p:extLst>
      <p:ext uri="{BB962C8B-B14F-4D97-AF65-F5344CB8AC3E}">
        <p14:creationId xmlns:p14="http://schemas.microsoft.com/office/powerpoint/2010/main" val="2370169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-219" t="-13079" r="16937" b="34995"/>
          <a:stretch/>
        </p:blipFill>
        <p:spPr>
          <a:xfrm>
            <a:off x="0" y="-772608"/>
            <a:ext cx="9108889" cy="7228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819743"/>
      </p:ext>
    </p:extLst>
  </p:cSld>
  <p:clrMapOvr>
    <a:masterClrMapping/>
  </p:clrMapOvr>
  <p:transition xmlns:p14="http://schemas.microsoft.com/office/powerpoint/2010/main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2734" y="201301"/>
            <a:ext cx="8102994" cy="763286"/>
          </a:xfrm>
        </p:spPr>
        <p:txBody>
          <a:bodyPr/>
          <a:lstStyle/>
          <a:p>
            <a:r>
              <a:rPr lang="en-US" dirty="0" smtClean="0"/>
              <a:t>PATM results</a:t>
            </a:r>
            <a:br>
              <a:rPr lang="en-US" dirty="0" smtClean="0"/>
            </a:br>
            <a:r>
              <a:rPr lang="en-US" dirty="0" smtClean="0"/>
              <a:t>this machine is stout !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917835"/>
              </p:ext>
            </p:extLst>
          </p:nvPr>
        </p:nvGraphicFramePr>
        <p:xfrm>
          <a:off x="1147721" y="1532937"/>
          <a:ext cx="7120400" cy="432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07995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7068" y="322354"/>
            <a:ext cx="8906933" cy="487313"/>
          </a:xfrm>
        </p:spPr>
        <p:txBody>
          <a:bodyPr/>
          <a:lstStyle/>
          <a:p>
            <a:r>
              <a:rPr lang="en-US" sz="2800"/>
              <a:t>nearly there</a:t>
            </a:r>
          </a:p>
        </p:txBody>
      </p:sp>
      <p:pic>
        <p:nvPicPr>
          <p:cNvPr id="4" name="Picture 3" descr="secret-bunker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282700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2976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9196" y="2583190"/>
            <a:ext cx="94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smtClean="0">
                <a:solidFill>
                  <a:schemeClr val="bg2"/>
                </a:solidFill>
              </a:rPr>
              <a:t>mike</a:t>
            </a:r>
          </a:p>
        </p:txBody>
      </p:sp>
    </p:spTree>
    <p:extLst>
      <p:ext uri="{BB962C8B-B14F-4D97-AF65-F5344CB8AC3E}">
        <p14:creationId xmlns:p14="http://schemas.microsoft.com/office/powerpoint/2010/main" val="16751128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804" y="2583190"/>
            <a:ext cx="8269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>
                <a:solidFill>
                  <a:schemeClr val="bg2"/>
                </a:solidFill>
              </a:rPr>
              <a:t>the </a:t>
            </a:r>
            <a:r>
              <a:rPr lang="en-US" sz="2800" i="0" dirty="0" err="1">
                <a:solidFill>
                  <a:schemeClr val="bg2"/>
                </a:solidFill>
              </a:rPr>
              <a:t>bravepoint</a:t>
            </a:r>
            <a:r>
              <a:rPr lang="en-US" sz="2800" i="0" dirty="0">
                <a:solidFill>
                  <a:schemeClr val="bg2"/>
                </a:solidFill>
              </a:rPr>
              <a:t> </a:t>
            </a:r>
            <a:r>
              <a:rPr lang="en-US" sz="2800" i="0" dirty="0" err="1">
                <a:solidFill>
                  <a:schemeClr val="bg2"/>
                </a:solidFill>
              </a:rPr>
              <a:t>mdba</a:t>
            </a:r>
            <a:r>
              <a:rPr lang="en-US" sz="2800" i="0" dirty="0">
                <a:solidFill>
                  <a:schemeClr val="bg2"/>
                </a:solidFill>
              </a:rPr>
              <a:t> </a:t>
            </a:r>
            <a:r>
              <a:rPr lang="en-US" sz="2800" i="0" dirty="0" smtClean="0">
                <a:solidFill>
                  <a:schemeClr val="bg2"/>
                </a:solidFill>
              </a:rPr>
              <a:t>backend production </a:t>
            </a:r>
            <a:r>
              <a:rPr lang="en-US" sz="2800" i="0" dirty="0">
                <a:solidFill>
                  <a:schemeClr val="bg2"/>
                </a:solidFill>
              </a:rPr>
              <a:t>database</a:t>
            </a:r>
            <a:endParaRPr lang="en-US" sz="2800" i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4218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685116"/>
              </p:ext>
            </p:extLst>
          </p:nvPr>
        </p:nvGraphicFramePr>
        <p:xfrm>
          <a:off x="1352527" y="1679122"/>
          <a:ext cx="6152358" cy="2001520"/>
        </p:xfrm>
        <a:graphic>
          <a:graphicData uri="http://schemas.openxmlformats.org/drawingml/2006/table">
            <a:tbl>
              <a:tblPr/>
              <a:tblGrid>
                <a:gridCol w="3076179"/>
                <a:gridCol w="3076179"/>
              </a:tblGrid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Total Customers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Total Databases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1,363</a:t>
                      </a:r>
                      <a:endParaRPr lang="en-US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Total DB Size (GB)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63,113</a:t>
                      </a:r>
                      <a:endParaRPr lang="en-US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Total Users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96,520</a:t>
                      </a:r>
                      <a:endParaRPr lang="en-US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71092" y="4503269"/>
            <a:ext cx="651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FFFFFF"/>
                </a:solidFill>
              </a:rPr>
              <a:t>Collecting and Analyzing VST performance metrics every 15 minutes</a:t>
            </a:r>
            <a:r>
              <a:rPr lang="en-US" sz="2000" i="0" dirty="0">
                <a:solidFill>
                  <a:srgbClr val="FFFFFF"/>
                </a:solidFill>
              </a:rPr>
              <a:t> </a:t>
            </a:r>
            <a:r>
              <a:rPr lang="en-US" sz="2000" i="0" dirty="0" smtClean="0">
                <a:solidFill>
                  <a:srgbClr val="FFFFFF"/>
                </a:solidFill>
              </a:rPr>
              <a:t>across all customers databases</a:t>
            </a:r>
          </a:p>
        </p:txBody>
      </p:sp>
    </p:spTree>
    <p:extLst>
      <p:ext uri="{BB962C8B-B14F-4D97-AF65-F5344CB8AC3E}">
        <p14:creationId xmlns:p14="http://schemas.microsoft.com/office/powerpoint/2010/main" val="3528954402"/>
      </p:ext>
    </p:extLst>
  </p:cSld>
  <p:clrMapOvr>
    <a:masterClrMapping/>
  </p:clrMapOvr>
  <p:transition xmlns:p14="http://schemas.microsoft.com/office/powerpoint/2010/main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promonitor database numbers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548896"/>
              </p:ext>
            </p:extLst>
          </p:nvPr>
        </p:nvGraphicFramePr>
        <p:xfrm>
          <a:off x="746654" y="1454150"/>
          <a:ext cx="7772400" cy="40233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  <a:p>
                      <a:r>
                        <a:rPr lang="en-US" sz="2400"/>
                        <a:t>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  <a:p>
                      <a:r>
                        <a:rPr lang="en-US" sz="2400"/>
                        <a:t>value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Total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863 </a:t>
                      </a:r>
                      <a:r>
                        <a:rPr lang="en-US" sz="2400" baseline="0"/>
                        <a:t>G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Number of tables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Number of indexes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76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Record blocks*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84,431,569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Index blocks*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18,267,504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4530" y="6213431"/>
            <a:ext cx="21999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i="0" dirty="0" err="1" smtClean="0">
                <a:solidFill>
                  <a:srgbClr val="000000"/>
                </a:solidFill>
              </a:rPr>
              <a:t>* 8k blocks, after dump and load</a:t>
            </a:r>
          </a:p>
        </p:txBody>
      </p:sp>
    </p:spTree>
    <p:extLst>
      <p:ext uri="{BB962C8B-B14F-4D97-AF65-F5344CB8AC3E}">
        <p14:creationId xmlns:p14="http://schemas.microsoft.com/office/powerpoint/2010/main" val="232227785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tables to be partitioned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727028"/>
              </p:ext>
            </p:extLst>
          </p:nvPr>
        </p:nvGraphicFramePr>
        <p:xfrm>
          <a:off x="479954" y="1449917"/>
          <a:ext cx="8194148" cy="17373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861079"/>
                <a:gridCol w="2235995"/>
                <a:gridCol w="1624805"/>
                <a:gridCol w="247226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table</a:t>
                      </a:r>
                      <a:br>
                        <a:rPr lang="en-US" sz="2400"/>
                      </a:br>
                      <a:r>
                        <a:rPr lang="en-US" sz="24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number</a:t>
                      </a:r>
                      <a:br>
                        <a:rPr lang="en-US" sz="2400"/>
                      </a:br>
                      <a:r>
                        <a:rPr lang="en-US" sz="2400"/>
                        <a:t>of 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table</a:t>
                      </a:r>
                      <a:br>
                        <a:rPr lang="en-US" sz="2400"/>
                      </a:br>
                      <a:r>
                        <a:rPr lang="en-US" sz="240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row size</a:t>
                      </a:r>
                      <a:br>
                        <a:rPr lang="en-US" sz="2400"/>
                      </a:br>
                      <a:r>
                        <a:rPr lang="en-US" sz="2400"/>
                        <a:t>min / avg / max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1,276,802,814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93.7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59  /  78  </a:t>
                      </a:r>
                      <a:r>
                        <a:rPr lang="en-US" sz="2400" baseline="0"/>
                        <a:t>/  112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76,601,749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28.4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231  /  398</a:t>
                      </a:r>
                      <a:r>
                        <a:rPr lang="en-US" sz="2400" baseline="0"/>
                        <a:t>  / 550</a:t>
                      </a:r>
                      <a:endParaRPr lang="en-US" sz="24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0733" y="4932152"/>
            <a:ext cx="7919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There are many other tables in the database, but these are</a:t>
            </a:r>
            <a:r>
              <a:rPr lang="en-US" sz="2000" i="0" dirty="0">
                <a:solidFill>
                  <a:srgbClr val="000000"/>
                </a:solidFill>
              </a:rPr>
              <a:t> </a:t>
            </a:r>
            <a:r>
              <a:rPr lang="en-US" sz="2000" i="0" dirty="0" smtClean="0">
                <a:solidFill>
                  <a:srgbClr val="000000"/>
                </a:solidFill>
              </a:rPr>
              <a:t>the 2 primary tables that are used to generate the dashboard</a:t>
            </a:r>
          </a:p>
        </p:txBody>
      </p:sp>
    </p:spTree>
    <p:extLst>
      <p:ext uri="{BB962C8B-B14F-4D97-AF65-F5344CB8AC3E}">
        <p14:creationId xmlns:p14="http://schemas.microsoft.com/office/powerpoint/2010/main" val="42663056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1872" y="2583190"/>
            <a:ext cx="4117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partitioning the database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23635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Partitioning procedure for existing data, part 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Generate dbanalys report</a:t>
            </a:r>
          </a:p>
          <a:p>
            <a:r>
              <a:rPr lang="en-US"/>
              <a:t>Backup ?</a:t>
            </a:r>
          </a:p>
          <a:p>
            <a:r>
              <a:rPr lang="en-US"/>
              <a:t>Enable table partitioning and partition index build</a:t>
            </a:r>
          </a:p>
          <a:p>
            <a:r>
              <a:rPr lang="en-US"/>
              <a:t>Add areas and extents for partitions</a:t>
            </a:r>
          </a:p>
          <a:p>
            <a:r>
              <a:rPr lang="en-US"/>
              <a:t>Designate tables as partitioned</a:t>
            </a:r>
          </a:p>
          <a:p>
            <a:r>
              <a:rPr lang="en-US"/>
              <a:t>Define partitions</a:t>
            </a:r>
          </a:p>
          <a:p>
            <a:r>
              <a:rPr lang="en-US"/>
              <a:t>Split data into partitions</a:t>
            </a:r>
          </a:p>
          <a:p>
            <a:r>
              <a:rPr lang="en-US"/>
              <a:t>Rebuild or compress indexes</a:t>
            </a:r>
          </a:p>
        </p:txBody>
      </p:sp>
    </p:spTree>
    <p:extLst>
      <p:ext uri="{BB962C8B-B14F-4D97-AF65-F5344CB8AC3E}">
        <p14:creationId xmlns:p14="http://schemas.microsoft.com/office/powerpoint/2010/main" val="45565880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>
                <a:solidFill>
                  <a:srgbClr val="000000"/>
                </a:solidFill>
                <a:effectLst/>
                <a:latin typeface="Arial" pitchFamily="34" charset="0"/>
                <a:ea typeface="+mj-ea"/>
                <a:cs typeface="Arial" pitchFamily="34" charset="0"/>
              </a:rPr>
              <a:t>Partitioning procedure for existing data, part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Generate </a:t>
            </a:r>
            <a:r>
              <a:rPr lang="en-US" dirty="0" err="1"/>
              <a:t>partitionmanage</a:t>
            </a:r>
            <a:r>
              <a:rPr lang="en-US" dirty="0"/>
              <a:t> view table </a:t>
            </a:r>
            <a:r>
              <a:rPr lang="en-US" dirty="0" smtClean="0"/>
              <a:t>status </a:t>
            </a:r>
            <a:r>
              <a:rPr lang="en-US" dirty="0"/>
              <a:t>reports</a:t>
            </a:r>
          </a:p>
          <a:p>
            <a:r>
              <a:rPr lang="en-US" dirty="0"/>
              <a:t>Drop now </a:t>
            </a:r>
            <a:r>
              <a:rPr lang="en-US" dirty="0" smtClean="0"/>
              <a:t>empty initial </a:t>
            </a:r>
            <a:r>
              <a:rPr lang="en-US" dirty="0"/>
              <a:t>partitions</a:t>
            </a:r>
          </a:p>
          <a:p>
            <a:r>
              <a:rPr lang="en-US" dirty="0"/>
              <a:t>Truncate empty areas</a:t>
            </a:r>
          </a:p>
          <a:p>
            <a:r>
              <a:rPr lang="en-US" dirty="0"/>
              <a:t>Remove extents of empty areas</a:t>
            </a:r>
          </a:p>
          <a:p>
            <a:r>
              <a:rPr lang="en-US" dirty="0"/>
              <a:t>Generate </a:t>
            </a:r>
            <a:r>
              <a:rPr lang="en-US" dirty="0" err="1"/>
              <a:t>dbanalys</a:t>
            </a:r>
            <a:r>
              <a:rPr lang="en-US" dirty="0"/>
              <a:t> report</a:t>
            </a:r>
          </a:p>
          <a:p>
            <a:r>
              <a:rPr lang="en-US" dirty="0"/>
              <a:t>Compare before and after reports</a:t>
            </a:r>
          </a:p>
          <a:p>
            <a:r>
              <a:rPr lang="en-US" dirty="0"/>
              <a:t>Mark some partitions read-only ?</a:t>
            </a:r>
          </a:p>
        </p:txBody>
      </p:sp>
    </p:spTree>
    <p:extLst>
      <p:ext uri="{BB962C8B-B14F-4D97-AF65-F5344CB8AC3E}">
        <p14:creationId xmlns:p14="http://schemas.microsoft.com/office/powerpoint/2010/main" val="665196732"/>
      </p:ext>
    </p:extLst>
  </p:cSld>
  <p:clrMapOvr>
    <a:masterClrMapping/>
  </p:clrMapOvr>
  <p:transition xmlns:p14="http://schemas.microsoft.com/office/powerpoint/2010/main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8788" y="2583190"/>
            <a:ext cx="763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 smtClean="0">
                <a:solidFill>
                  <a:schemeClr val="bg2"/>
                </a:solidFill>
              </a:rPr>
              <a:t>gus</a:t>
            </a:r>
            <a:endParaRPr lang="en-US" sz="2800" i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1128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0470" y="2583190"/>
            <a:ext cx="2440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partition setup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9195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5943" y="1277750"/>
            <a:ext cx="5174514" cy="24622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partition setup: 4 possible ways</a:t>
            </a:r>
          </a:p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0) OpenEdge Explorer</a:t>
            </a:r>
            <a:br>
              <a:rPr lang="en-US" sz="2800" i="0" dirty="0" err="1">
                <a:solidFill>
                  <a:schemeClr val="bg2"/>
                </a:solidFill>
              </a:rPr>
            </a:br>
            <a:r>
              <a:rPr lang="en-US" sz="2800" i="0" dirty="0" err="1">
                <a:solidFill>
                  <a:schemeClr val="bg2"/>
                </a:solidFill>
              </a:rPr>
              <a:t>1) OpenEdge Management</a:t>
            </a:r>
            <a:br>
              <a:rPr lang="en-US" sz="2800" i="0" dirty="0" err="1">
                <a:solidFill>
                  <a:schemeClr val="bg2"/>
                </a:solidFill>
              </a:rPr>
            </a:br>
            <a:r>
              <a:rPr lang="en-US" sz="2800" i="0" dirty="0" err="1">
                <a:solidFill>
                  <a:schemeClr val="bg2"/>
                </a:solidFill>
              </a:rPr>
              <a:t>2) program to call 4GL API</a:t>
            </a:r>
            <a:br>
              <a:rPr lang="en-US" sz="2800" i="0" dirty="0" err="1">
                <a:solidFill>
                  <a:schemeClr val="bg2"/>
                </a:solidFill>
              </a:rPr>
            </a:br>
            <a:r>
              <a:rPr lang="en-US" sz="2800" i="0" dirty="0" err="1">
                <a:solidFill>
                  <a:schemeClr val="bg2"/>
                </a:solidFill>
              </a:rPr>
              <a:t>3) scripts with SQL DDL !!!</a:t>
            </a:r>
          </a:p>
        </p:txBody>
      </p:sp>
    </p:spTree>
    <p:extLst>
      <p:ext uri="{BB962C8B-B14F-4D97-AF65-F5344CB8AC3E}">
        <p14:creationId xmlns:p14="http://schemas.microsoft.com/office/powerpoint/2010/main" val="34051091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030" y="1253062"/>
            <a:ext cx="864989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proutil pm -C enabletablepartitioning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Adding Table Partitioning file _Partition-Policy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Adding Table Partitioning file _Partition-Policy-Detail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Enable Table Partitioning successful.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Table Partitioning has been successfully enabled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proutil pm -C enabletpidxbuild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TP Index Rebuild has been enabled for \</a:t>
            </a:r>
            <a:b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</a:b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database pm. (12479)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3997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enable table partitioning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5602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930" y="1265762"/>
            <a:ext cx="757250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set schema 'pub';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alter table pub.stats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partition by range "s-mdba-site-id"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using table area "Data-stats"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using index area "Index-stats"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(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partition stats_p0 values &lt;= ( 'zzzz' 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using index "date-sample",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        "stats-date",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        "db-date-sample",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        "s-sample#" 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commit;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quit;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8388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define partitions for a table with existing data, part 1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87996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530" y="1176862"/>
            <a:ext cx="8034246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set schema 'pub';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alter table pub.stats prepare for split pro_initial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(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partition stats_p1 values &lt;= ( '107' 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using table area "stats_tb_p1"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using index area "stats_ix_p1"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);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. . . . repeat for the other partitions . . . .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alter table pub.stats prepare for split pro_initial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(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partition stats_p9 values &lt;= ( 'zzzz' 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using table area "stats_tb_p9"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using index area "stats_ix_p9"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);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commit;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quit;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8388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define partitions for a table with existing data, part 2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5663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530" y="1176862"/>
            <a:ext cx="726467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proutil pm –C partitionmanage \</a:t>
            </a:r>
            <a:b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</a:b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split table areastats composite initial \</a:t>
            </a:r>
            <a:b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</a:b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useindex date-sample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proutil pm –C partitionmanage \</a:t>
            </a:r>
            <a:b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</a:b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split table stats composite initial \</a:t>
            </a:r>
            <a:b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</a:b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useindex date-sample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6810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split partitions for tables with existing data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7634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339" y="959147"/>
            <a:ext cx="11112512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BEGIN: Split Operation For Table areastats (17384)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   Source Partition initial[0]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   Target Partition AREASTATS_P1[1]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   . . .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   Target Partition AREASTATS_P9[9]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Index date-sample has been identified as the scanning index (useIndex).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 non-unique index has been selected as the useindex index.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Additional locking is required with the use of this index date-sample.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Number of Records per Transaction (recs): 100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Do you want to continue (y/n)?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1000000 records processed. (15165)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2000000 records processed. (15165)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. . .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Total records processed: 1276802814.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END: Split Operation For Table areastats[0]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Split Operation finished successfully. (17359)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2839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split utility output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45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9196" y="2583190"/>
            <a:ext cx="94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smtClean="0">
                <a:solidFill>
                  <a:schemeClr val="bg2"/>
                </a:solidFill>
              </a:rPr>
              <a:t>mike</a:t>
            </a:r>
          </a:p>
        </p:txBody>
      </p:sp>
    </p:spTree>
    <p:extLst>
      <p:ext uri="{BB962C8B-B14F-4D97-AF65-F5344CB8AC3E}">
        <p14:creationId xmlns:p14="http://schemas.microsoft.com/office/powerpoint/2010/main" val="29112014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areastats table partitions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242470"/>
              </p:ext>
            </p:extLst>
          </p:nvPr>
        </p:nvGraphicFramePr>
        <p:xfrm>
          <a:off x="560389" y="1200149"/>
          <a:ext cx="8058677" cy="49377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526565"/>
                <a:gridCol w="1755704"/>
                <a:gridCol w="2142342"/>
                <a:gridCol w="163406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/>
                      </a:r>
                      <a:br>
                        <a:rPr lang="en-US" sz="2400"/>
                      </a:br>
                      <a:r>
                        <a:rPr lang="en-US" sz="2400"/>
                        <a:t>partition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/>
                      </a:r>
                      <a:br>
                        <a:rPr lang="en-US" sz="2400"/>
                      </a:br>
                      <a:r>
                        <a:rPr lang="en-US" sz="240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nr. of</a:t>
                      </a:r>
                      <a:br>
                        <a:rPr lang="en-US" sz="2400"/>
                      </a:br>
                      <a:r>
                        <a:rPr lang="en-US" sz="2400"/>
                        <a:t>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extent</a:t>
                      </a:r>
                      <a:r>
                        <a:rPr lang="en-US" sz="2400" baseline="0"/>
                        <a:t/>
                      </a:r>
                      <a:br>
                        <a:rPr lang="en-US" sz="2400" baseline="0"/>
                      </a:br>
                      <a:r>
                        <a:rPr lang="en-US" sz="2400" baseline="0"/>
                        <a:t>size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 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54,652,873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6.5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107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28,465,470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3.4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118 </a:t>
                      </a:r>
                      <a:r>
                        <a:rPr lang="en-US" sz="2400">
                          <a:sym typeface="Wingdings"/>
                        </a:rPr>
                        <a:t></a:t>
                      </a:r>
                      <a:r>
                        <a:rPr lang="en-US" sz="24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56,881,593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6.8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18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207,241,438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24.7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33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159,970,866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19.0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50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217,269,832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25.9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66</a:t>
                      </a:r>
                      <a:r>
                        <a:rPr lang="en-US" sz="2400" baseline="0"/>
                        <a:t> </a:t>
                      </a:r>
                      <a:r>
                        <a:rPr lang="en-US" sz="2400" baseline="0">
                          <a:sym typeface="Wingdings"/>
                        </a:rPr>
                        <a:t></a:t>
                      </a:r>
                      <a:r>
                        <a:rPr lang="en-US" sz="24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390,946,904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46.6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81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104,965,394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12.5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90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zzzz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56,408,444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6.72 G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05042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stats table partitions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066200"/>
              </p:ext>
            </p:extLst>
          </p:nvPr>
        </p:nvGraphicFramePr>
        <p:xfrm>
          <a:off x="577326" y="1200150"/>
          <a:ext cx="8058672" cy="49377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014668"/>
                <a:gridCol w="2014668"/>
                <a:gridCol w="2378338"/>
                <a:gridCol w="165099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/>
                      </a:r>
                      <a:br>
                        <a:rPr lang="en-US" sz="2400"/>
                      </a:br>
                      <a:r>
                        <a:rPr lang="en-US" sz="2400"/>
                        <a:t>partition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/>
                      </a:r>
                      <a:br>
                        <a:rPr lang="en-US" sz="2400"/>
                      </a:br>
                      <a:r>
                        <a:rPr lang="en-US" sz="240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nr. of</a:t>
                      </a:r>
                      <a:br>
                        <a:rPr lang="en-US" sz="2400"/>
                      </a:br>
                      <a:r>
                        <a:rPr lang="en-US" sz="2400"/>
                        <a:t>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extent</a:t>
                      </a:r>
                      <a:r>
                        <a:rPr lang="en-US" sz="2400" baseline="0"/>
                        <a:t/>
                      </a:r>
                      <a:br>
                        <a:rPr lang="en-US" sz="2400" baseline="0"/>
                      </a:br>
                      <a:r>
                        <a:rPr lang="en-US" sz="2400" baseline="0"/>
                        <a:t>size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 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3,787,225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1.42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107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3,205,987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1.27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118 </a:t>
                      </a:r>
                      <a:r>
                        <a:rPr lang="en-US" sz="2400">
                          <a:sym typeface="Wingdings"/>
                        </a:rPr>
                        <a:t></a:t>
                      </a:r>
                      <a:r>
                        <a:rPr lang="en-US" sz="24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3,902,095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1.07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18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7,117,216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2.9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33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9,275,534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1.42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50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15,613,030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6.31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66</a:t>
                      </a:r>
                      <a:r>
                        <a:rPr lang="en-US" sz="2400" baseline="0"/>
                        <a:t> </a:t>
                      </a:r>
                      <a:r>
                        <a:rPr lang="en-US" sz="2400" baseline="0">
                          <a:sym typeface="Wingdings"/>
                        </a:rPr>
                        <a:t></a:t>
                      </a:r>
                      <a:r>
                        <a:rPr lang="en-US" sz="24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23,953,761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9.25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81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6,400,826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2.51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90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zzzz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3,346,075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1.31 G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74767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 descr="clou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92075"/>
            <a:ext cx="6680200" cy="668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7974" name="Text Box 6"/>
          <p:cNvSpPr txBox="1">
            <a:spLocks noChangeArrowheads="1"/>
          </p:cNvSpPr>
          <p:nvPr/>
        </p:nvSpPr>
        <p:spPr bwMode="auto">
          <a:xfrm>
            <a:off x="7567344" y="4638030"/>
            <a:ext cx="8768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GB" sz="2400">
                <a:cs typeface="+mn-cs"/>
              </a:rPr>
              <a:t>here</a:t>
            </a:r>
          </a:p>
        </p:txBody>
      </p:sp>
      <p:sp>
        <p:nvSpPr>
          <p:cNvPr id="2387975" name="Line 7"/>
          <p:cNvSpPr>
            <a:spLocks noChangeShapeType="1"/>
          </p:cNvSpPr>
          <p:nvPr/>
        </p:nvSpPr>
        <p:spPr bwMode="auto">
          <a:xfrm flipH="1" flipV="1">
            <a:off x="4121150" y="4543424"/>
            <a:ext cx="3409950" cy="3206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87976" name="Text Box 8"/>
          <p:cNvSpPr txBox="1">
            <a:spLocks noChangeArrowheads="1"/>
          </p:cNvSpPr>
          <p:nvPr/>
        </p:nvSpPr>
        <p:spPr bwMode="auto">
          <a:xfrm>
            <a:off x="1452563" y="6421438"/>
            <a:ext cx="1755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GB" sz="1400">
                <a:solidFill>
                  <a:schemeClr val="bg1"/>
                </a:solidFill>
                <a:cs typeface="+mn-cs"/>
              </a:rPr>
              <a:t>www.opte.org/maps</a:t>
            </a:r>
          </a:p>
        </p:txBody>
      </p:sp>
      <p:sp>
        <p:nvSpPr>
          <p:cNvPr id="2387978" name="Oval 10"/>
          <p:cNvSpPr>
            <a:spLocks noChangeArrowheads="1"/>
          </p:cNvSpPr>
          <p:nvPr/>
        </p:nvSpPr>
        <p:spPr bwMode="auto">
          <a:xfrm>
            <a:off x="3995738" y="4487863"/>
            <a:ext cx="117475" cy="117475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7575412" y="4705450"/>
            <a:ext cx="10766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GB" sz="1400">
                <a:solidFill>
                  <a:schemeClr val="bg1"/>
                </a:solidFill>
                <a:cs typeface="+mn-cs"/>
              </a:rPr>
              <a:t>the bunker</a:t>
            </a:r>
          </a:p>
        </p:txBody>
      </p:sp>
    </p:spTree>
    <p:extLst>
      <p:ext uri="{BB962C8B-B14F-4D97-AF65-F5344CB8AC3E}">
        <p14:creationId xmlns:p14="http://schemas.microsoft.com/office/powerpoint/2010/main" val="324581602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0423" y="2583190"/>
            <a:ext cx="25603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another way:</a:t>
            </a:r>
            <a:br>
              <a:rPr lang="en-US" sz="2800" i="0" dirty="0" err="1">
                <a:solidFill>
                  <a:schemeClr val="bg2"/>
                </a:solidFill>
              </a:rPr>
            </a:br>
            <a:r>
              <a:rPr lang="en-US" sz="2800" i="0" dirty="0" err="1">
                <a:solidFill>
                  <a:schemeClr val="bg2"/>
                </a:solidFill>
              </a:rPr>
              <a:t>dump and load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1498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Dump and load partitioning 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131966"/>
            <a:ext cx="7772400" cy="5303520"/>
          </a:xfrm>
        </p:spPr>
        <p:txBody>
          <a:bodyPr/>
          <a:lstStyle/>
          <a:p>
            <a:r>
              <a:rPr lang="en-US"/>
              <a:t>Generate source dbanalys report – before</a:t>
            </a:r>
          </a:p>
          <a:p>
            <a:r>
              <a:rPr lang="en-US"/>
              <a:t>Backup</a:t>
            </a:r>
          </a:p>
          <a:p>
            <a:r>
              <a:rPr lang="en-US"/>
              <a:t>Binary dump tables from source database</a:t>
            </a:r>
          </a:p>
          <a:p>
            <a:r>
              <a:rPr lang="en-US"/>
              <a:t>Create new target database from empty</a:t>
            </a:r>
          </a:p>
          <a:p>
            <a:r>
              <a:rPr lang="en-US"/>
              <a:t>Enable table partitioning and partition index build</a:t>
            </a:r>
          </a:p>
          <a:p>
            <a:r>
              <a:rPr lang="en-US"/>
              <a:t>Load .df file (or use create table statements)</a:t>
            </a:r>
          </a:p>
          <a:p>
            <a:r>
              <a:rPr lang="en-US"/>
              <a:t>Define partitions</a:t>
            </a:r>
          </a:p>
          <a:p>
            <a:r>
              <a:rPr lang="en-US"/>
              <a:t>Binary load the data</a:t>
            </a:r>
          </a:p>
          <a:p>
            <a:r>
              <a:rPr lang="en-US"/>
              <a:t>Build the indexes</a:t>
            </a:r>
          </a:p>
          <a:p>
            <a:pPr lvl="1"/>
            <a:r>
              <a:rPr lang="en-US"/>
              <a:t>1 partition at a time, or 1 table at a time</a:t>
            </a:r>
          </a:p>
          <a:p>
            <a:r>
              <a:rPr lang="en-US"/>
              <a:t>Generate partitionmanage view table nnnn status reports</a:t>
            </a:r>
          </a:p>
          <a:p>
            <a:r>
              <a:rPr lang="en-US"/>
              <a:t>Generate dbanalys report - after</a:t>
            </a:r>
          </a:p>
          <a:p>
            <a:r>
              <a:rPr lang="en-US"/>
              <a:t>Compare before and after reports</a:t>
            </a:r>
          </a:p>
        </p:txBody>
      </p:sp>
    </p:spTree>
    <p:extLst>
      <p:ext uri="{BB962C8B-B14F-4D97-AF65-F5344CB8AC3E}">
        <p14:creationId xmlns:p14="http://schemas.microsoft.com/office/powerpoint/2010/main" val="27723742"/>
      </p:ext>
    </p:extLst>
  </p:cSld>
  <p:clrMapOvr>
    <a:masterClrMapping/>
  </p:clrMapOvr>
  <p:transition xmlns:p14="http://schemas.microsoft.com/office/powerpoint/2010/main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8788" y="2583190"/>
            <a:ext cx="763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 smtClean="0">
                <a:solidFill>
                  <a:schemeClr val="bg2"/>
                </a:solidFill>
              </a:rPr>
              <a:t>gus</a:t>
            </a:r>
            <a:endParaRPr lang="en-US" sz="2800" i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2014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058" y="2583190"/>
            <a:ext cx="8007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err="1">
                <a:solidFill>
                  <a:schemeClr val="bg2"/>
                </a:solidFill>
              </a:rPr>
              <a:t>don't forget to load the tables you didn't partition !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788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930" y="1265762"/>
            <a:ext cx="403249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set schema 'pub';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alter table pub.stats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set partition using index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"date-sample",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"stats-date",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"db-date-sample",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"s-sample#" 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commit;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quit;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7570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define partitions for a table with no data, part 1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1399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130" y="1062562"/>
            <a:ext cx="711076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set schema 'pub';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alter table pub.stats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partition by range "s-mdba-site-id"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using table area "Data-stats"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using index area "Index-stats"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(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partition "stats_p1" values &lt;= ( '107' 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using table area "stats_tb_p1"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using index area "stats_ix_p1",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. . . . for the other partitions . . . .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partition "stats_p9" values &lt;= ( 'zzzz' 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using table area "stats_tb_p9"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using index area "stats_ix_p9"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) 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commit;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quit;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7570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define partitions for a table with no data, part 2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60091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961" y="1523995"/>
            <a:ext cx="84258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stime=`date +"%s"`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proutil pm -C load /opt/tmp/dump/AreaStats.bd \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-i -B 81920 &gt;&gt;asbload.log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etime=`date +"%s"`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elapsed=$((etime - stime))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echo "areastats binary load time: $elapsed seconds."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3318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load areastats table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89176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61" y="1270000"/>
            <a:ext cx="8957726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stime=`date +"%s"`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echo `date +"%H:%M:%S"` "bulding indexes for stats table"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for IX_NAME in "stats-date" "db-date-sample" \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     "date-sample" "s-sample#"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do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for P_NUM in {1..9}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do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echo "building index ${IX_NAME}, partition ${P_NUM}"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echo y | \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proutil pm -C tpidxbuild table stats \</a:t>
            </a:r>
            <a:b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</a:b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index ${IX_NAME} partition STATS_P${P_NUM} \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-i -TB 64 -TM 32 -TMB 32 -B 1000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done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done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etime=`date +"%s"`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elapsed=$((etime - stime))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echo `date +"%H:%M:%S"` "elapsed time $elapsed seconds."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7909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build stats table indexes – 4 indexes, 9 partitions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0923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2661" y="1384300"/>
            <a:ext cx="634119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find _file where _file-name ="stats".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for each _storageObject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where _object-number = _file-num and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_object-type = 1:</a:t>
            </a:r>
          </a:p>
          <a:p>
            <a:pPr algn="l">
              <a:spcBef>
                <a:spcPts val="0"/>
              </a:spcBef>
            </a:pPr>
            <a:endParaRPr lang="en-US" sz="2000" b="1" i="0" dirty="0" err="1">
              <a:solidFill>
                <a:srgbClr val="00FF00"/>
              </a:solidFill>
              <a:latin typeface="Courier New"/>
              <a:cs typeface="Courier New"/>
            </a:endParaRP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display _object-number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_partitionid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_Object-attrib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_object-state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        .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end.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7190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4gl code to show partition objects for a table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87814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areastats table partitions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2737255"/>
              </p:ext>
            </p:extLst>
          </p:nvPr>
        </p:nvGraphicFramePr>
        <p:xfrm>
          <a:off x="560389" y="1200149"/>
          <a:ext cx="8058677" cy="49377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526565"/>
                <a:gridCol w="1755704"/>
                <a:gridCol w="2142342"/>
                <a:gridCol w="163406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/>
                      </a:r>
                      <a:br>
                        <a:rPr lang="en-US" sz="2400"/>
                      </a:br>
                      <a:r>
                        <a:rPr lang="en-US" sz="2400"/>
                        <a:t>partition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/>
                      </a:r>
                      <a:br>
                        <a:rPr lang="en-US" sz="2400"/>
                      </a:br>
                      <a:r>
                        <a:rPr lang="en-US" sz="240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nr. of</a:t>
                      </a:r>
                      <a:br>
                        <a:rPr lang="en-US" sz="2400"/>
                      </a:br>
                      <a:r>
                        <a:rPr lang="en-US" sz="2400"/>
                        <a:t>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extent</a:t>
                      </a:r>
                      <a:r>
                        <a:rPr lang="en-US" sz="2400" baseline="0"/>
                        <a:t/>
                      </a:r>
                      <a:br>
                        <a:rPr lang="en-US" sz="2400" baseline="0"/>
                      </a:br>
                      <a:r>
                        <a:rPr lang="en-US" sz="2400" baseline="0"/>
                        <a:t>size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 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54,652,873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6.5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107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28,465,470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3.4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118 </a:t>
                      </a:r>
                      <a:r>
                        <a:rPr lang="en-US" sz="2400">
                          <a:sym typeface="Wingdings"/>
                        </a:rPr>
                        <a:t></a:t>
                      </a:r>
                      <a:r>
                        <a:rPr lang="en-US" sz="24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56,881,593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6.8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18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207,241,438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24.7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33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159,970,866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19.0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50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217,269,832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25.9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66</a:t>
                      </a:r>
                      <a:r>
                        <a:rPr lang="en-US" sz="2400" baseline="0"/>
                        <a:t> </a:t>
                      </a:r>
                      <a:r>
                        <a:rPr lang="en-US" sz="2400" baseline="0">
                          <a:sym typeface="Wingdings"/>
                        </a:rPr>
                        <a:t></a:t>
                      </a:r>
                      <a:r>
                        <a:rPr lang="en-US" sz="24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390,946,904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46.6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81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104,965,394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12.5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areastats_tb_p9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90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zzzz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56,408,444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6.72 G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78267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stats table partitions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311989"/>
              </p:ext>
            </p:extLst>
          </p:nvPr>
        </p:nvGraphicFramePr>
        <p:xfrm>
          <a:off x="577326" y="1200150"/>
          <a:ext cx="8058672" cy="49377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014668"/>
                <a:gridCol w="2014668"/>
                <a:gridCol w="2378338"/>
                <a:gridCol w="165099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/>
                      </a:r>
                      <a:br>
                        <a:rPr lang="en-US" sz="2400"/>
                      </a:br>
                      <a:r>
                        <a:rPr lang="en-US" sz="2400"/>
                        <a:t>partition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/>
                      </a:r>
                      <a:br>
                        <a:rPr lang="en-US" sz="2400"/>
                      </a:br>
                      <a:r>
                        <a:rPr lang="en-US" sz="240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nr. of</a:t>
                      </a:r>
                      <a:br>
                        <a:rPr lang="en-US" sz="2400"/>
                      </a:br>
                      <a:r>
                        <a:rPr lang="en-US" sz="2400"/>
                        <a:t>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extent</a:t>
                      </a:r>
                      <a:r>
                        <a:rPr lang="en-US" sz="2400" baseline="0"/>
                        <a:t/>
                      </a:r>
                      <a:br>
                        <a:rPr lang="en-US" sz="2400" baseline="0"/>
                      </a:br>
                      <a:r>
                        <a:rPr lang="en-US" sz="2400" baseline="0"/>
                        <a:t>size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 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3,787,225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1.42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107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3,205,987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1.27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118 </a:t>
                      </a:r>
                      <a:r>
                        <a:rPr lang="en-US" sz="2400">
                          <a:sym typeface="Wingdings"/>
                        </a:rPr>
                        <a:t></a:t>
                      </a:r>
                      <a:r>
                        <a:rPr lang="en-US" sz="24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3,902,095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1.07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18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7,117,216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2.9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33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9,275,534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1.42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50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15,613,030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6.31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66</a:t>
                      </a:r>
                      <a:r>
                        <a:rPr lang="en-US" sz="2400" baseline="0"/>
                        <a:t> </a:t>
                      </a:r>
                      <a:r>
                        <a:rPr lang="en-US" sz="2400" baseline="0">
                          <a:sym typeface="Wingdings"/>
                        </a:rPr>
                        <a:t></a:t>
                      </a:r>
                      <a:r>
                        <a:rPr lang="en-US" sz="24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23,953,761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9.25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81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6,400,826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2.51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stats_tb_p9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90 </a:t>
                      </a:r>
                      <a:r>
                        <a:rPr lang="en-US" sz="2400">
                          <a:sym typeface="Wingdings"/>
                        </a:rPr>
                        <a:t> </a:t>
                      </a:r>
                      <a:r>
                        <a:rPr lang="en-US" sz="2400"/>
                        <a:t>zzzz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/>
                        <a:t>3,346,075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1.31 G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54082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partition setup times *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2725531"/>
              </p:ext>
            </p:extLst>
          </p:nvPr>
        </p:nvGraphicFramePr>
        <p:xfrm>
          <a:off x="457200" y="1174750"/>
          <a:ext cx="8373720" cy="50292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717203"/>
                <a:gridCol w="2528159"/>
                <a:gridCol w="2128358"/>
              </a:tblGrid>
              <a:tr h="370840">
                <a:tc>
                  <a:txBody>
                    <a:bodyPr/>
                    <a:lstStyle/>
                    <a:p>
                      <a:endParaRPr lang="en-US" sz="2200"/>
                    </a:p>
                    <a:p>
                      <a:r>
                        <a:rPr lang="en-US" sz="220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200"/>
                    </a:p>
                    <a:p>
                      <a:pPr algn="r"/>
                      <a:r>
                        <a:rPr lang="en-US" sz="2200"/>
                        <a:t>areastats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200"/>
                    </a:p>
                    <a:p>
                      <a:pPr algn="r"/>
                      <a:r>
                        <a:rPr lang="en-US" sz="2200"/>
                        <a:t>stats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table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93.7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28.4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nr</a:t>
                      </a:r>
                      <a:r>
                        <a:rPr lang="en-US" sz="2200" baseline="0"/>
                        <a:t> of rows</a:t>
                      </a:r>
                      <a:endParaRPr lang="en-US" sz="2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1,276,802,814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76,601,749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define partitions &amp; areas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1 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1 minute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split into 9 parts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/>
                        <a:t>77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9.2 hours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table.bd file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110.4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29.5 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binary dump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/>
                        <a:t>~ 1.25 hours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~ 0.4 hours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binary 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/>
                        <a:t>2.66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0.31 hours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index rebuild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3.2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0.22 hours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index rebuild 9 partitions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4.3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0.30 hours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/>
                        <a:t>pm view table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/>
                        <a:t>956 seconds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/>
                        <a:t>35 seconds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6487" y="6191948"/>
            <a:ext cx="6993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i="0" dirty="0" err="1" smtClean="0">
                <a:solidFill>
                  <a:srgbClr val="000000"/>
                </a:solidFill>
              </a:rPr>
              <a:t>* YMMV, </a:t>
            </a:r>
            <a:r>
              <a:rPr lang="en-US" sz="1600" b="1" i="0" dirty="0" err="1" smtClean="0">
                <a:solidFill>
                  <a:srgbClr val="000000"/>
                </a:solidFill>
              </a:rPr>
              <a:t>mistakes</a:t>
            </a:r>
            <a:r>
              <a:rPr lang="en-US" sz="1600" i="0" dirty="0" err="1" smtClean="0">
                <a:solidFill>
                  <a:srgbClr val="000000"/>
                </a:solidFill>
              </a:rPr>
              <a:t>, transportation, meals, and accomodations not included</a:t>
            </a:r>
          </a:p>
        </p:txBody>
      </p:sp>
    </p:spTree>
    <p:extLst>
      <p:ext uri="{BB962C8B-B14F-4D97-AF65-F5344CB8AC3E}">
        <p14:creationId xmlns:p14="http://schemas.microsoft.com/office/powerpoint/2010/main" val="347885218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9196" y="2583190"/>
            <a:ext cx="94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0" dirty="0" smtClean="0">
                <a:solidFill>
                  <a:schemeClr val="bg2"/>
                </a:solidFill>
              </a:rPr>
              <a:t>mike</a:t>
            </a:r>
          </a:p>
        </p:txBody>
      </p:sp>
    </p:spTree>
    <p:extLst>
      <p:ext uri="{BB962C8B-B14F-4D97-AF65-F5344CB8AC3E}">
        <p14:creationId xmlns:p14="http://schemas.microsoft.com/office/powerpoint/2010/main" val="29112014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promonitor dashboard generation times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680763"/>
              </p:ext>
            </p:extLst>
          </p:nvPr>
        </p:nvGraphicFramePr>
        <p:xfrm>
          <a:off x="357188" y="1238250"/>
          <a:ext cx="8520112" cy="12801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126436"/>
                <a:gridCol w="2310876"/>
                <a:gridCol w="2082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/>
                      </a:r>
                      <a:br>
                        <a:rPr lang="en-US" sz="2400" dirty="0"/>
                      </a:b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tables partitioned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tables not partitioned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generate ~100 dashboards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2.3 </a:t>
                      </a:r>
                      <a:r>
                        <a:rPr lang="en-US" sz="2400" dirty="0" err="1" smtClean="0"/>
                        <a:t>mins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2.3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 smtClean="0"/>
                        <a:t>mins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915359"/>
              </p:ext>
            </p:extLst>
          </p:nvPr>
        </p:nvGraphicFramePr>
        <p:xfrm>
          <a:off x="346379" y="3755855"/>
          <a:ext cx="8511032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84367"/>
                <a:gridCol w="1006150"/>
                <a:gridCol w="1369022"/>
                <a:gridCol w="145149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10.2B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11.5 No</a:t>
                      </a:r>
                      <a:r>
                        <a:rPr lang="en-US" baseline="0" dirty="0" smtClean="0"/>
                        <a:t> TP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11.5 TP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Find 1 row with</a:t>
                      </a:r>
                      <a:r>
                        <a:rPr lang="en-US" baseline="0" dirty="0" smtClean="0"/>
                        <a:t> multi-component 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69023" y="3348585"/>
            <a:ext cx="6224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Number of DB Requests to retrieve an </a:t>
            </a:r>
            <a:r>
              <a:rPr lang="en-US" sz="2000" i="0" dirty="0" err="1" smtClean="0">
                <a:solidFill>
                  <a:srgbClr val="000000"/>
                </a:solidFill>
              </a:rPr>
              <a:t>AreaStats</a:t>
            </a:r>
            <a:r>
              <a:rPr lang="en-US" sz="2000" i="0" dirty="0" smtClean="0">
                <a:solidFill>
                  <a:srgbClr val="000000"/>
                </a:solidFill>
              </a:rPr>
              <a:t> row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2977" y="4870070"/>
            <a:ext cx="44678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Index Used was a 5 component index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10.2B – 4 Levels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11.5 NO TP – 4 Levels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11.5 TP – 3 Levels</a:t>
            </a:r>
          </a:p>
        </p:txBody>
      </p:sp>
    </p:spTree>
    <p:extLst>
      <p:ext uri="{BB962C8B-B14F-4D97-AF65-F5344CB8AC3E}">
        <p14:creationId xmlns:p14="http://schemas.microsoft.com/office/powerpoint/2010/main" val="93919879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350"/>
            <a:ext cx="9144000" cy="335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92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Secret bunker</a:t>
            </a:r>
          </a:p>
        </p:txBody>
      </p:sp>
      <p:pic>
        <p:nvPicPr>
          <p:cNvPr id="3" name="Picture 2" descr="bunke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774"/>
            <a:ext cx="9144000" cy="581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3093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Lessons learned, part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1" y="1200150"/>
            <a:ext cx="7772400" cy="4972050"/>
          </a:xfrm>
        </p:spPr>
        <p:txBody>
          <a:bodyPr/>
          <a:lstStyle/>
          <a:p>
            <a:r>
              <a:rPr lang="en-US"/>
              <a:t>You think you know your data, but you don't*</a:t>
            </a:r>
          </a:p>
          <a:p>
            <a:pPr lvl="1"/>
            <a:r>
              <a:rPr lang="en-US"/>
              <a:t>you really don't</a:t>
            </a:r>
          </a:p>
          <a:p>
            <a:pPr lvl="1"/>
            <a:r>
              <a:rPr lang="en-US"/>
              <a:t>write programs to analyze data you think you know</a:t>
            </a:r>
          </a:p>
          <a:p>
            <a:r>
              <a:rPr lang="en-US"/>
              <a:t>112  &lt;  98</a:t>
            </a:r>
          </a:p>
          <a:p>
            <a:r>
              <a:rPr lang="en-US"/>
              <a:t>Use SQL for partition setup</a:t>
            </a:r>
          </a:p>
          <a:p>
            <a:pPr lvl="1"/>
            <a:r>
              <a:rPr lang="en-US"/>
              <a:t>really !</a:t>
            </a:r>
          </a:p>
          <a:p>
            <a:r>
              <a:rPr lang="en-US"/>
              <a:t>Plan.</a:t>
            </a:r>
          </a:p>
          <a:p>
            <a:pPr lvl="1"/>
            <a:r>
              <a:rPr lang="en-US"/>
              <a:t>Do your homework !!!</a:t>
            </a:r>
          </a:p>
          <a:p>
            <a:r>
              <a:rPr lang="en-US" i="1"/>
              <a:t>Practice</a:t>
            </a:r>
            <a:r>
              <a:rPr lang="en-US"/>
              <a:t> before doing a real database</a:t>
            </a:r>
          </a:p>
          <a:p>
            <a:r>
              <a:rPr lang="en-US" dirty="0"/>
              <a:t>Setup commands are different for empty and full databases</a:t>
            </a:r>
          </a:p>
          <a:p>
            <a:pPr lvl="1"/>
            <a:r>
              <a:rPr lang="en-US" dirty="0"/>
              <a:t>check to be sure you will have at least 1 row in every partition</a:t>
            </a:r>
          </a:p>
          <a:p>
            <a:pPr lvl="1"/>
            <a:r>
              <a:rPr lang="en-US" dirty="0"/>
              <a:t>check to be sure you will have 0 rows in every partition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58800" y="6223676"/>
            <a:ext cx="6142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 err="1" smtClean="0">
                <a:solidFill>
                  <a:srgbClr val="000000"/>
                </a:solidFill>
              </a:rPr>
              <a:t>* YMMV, </a:t>
            </a:r>
            <a:r>
              <a:rPr lang="en-US" sz="1400" b="1" i="0" dirty="0" err="1" smtClean="0">
                <a:solidFill>
                  <a:srgbClr val="000000"/>
                </a:solidFill>
              </a:rPr>
              <a:t>mistakes</a:t>
            </a:r>
            <a:r>
              <a:rPr lang="en-US" sz="1400" i="0" dirty="0" err="1" smtClean="0">
                <a:solidFill>
                  <a:srgbClr val="000000"/>
                </a:solidFill>
              </a:rPr>
              <a:t>, transportation, meals, and accomodations not included</a:t>
            </a:r>
          </a:p>
        </p:txBody>
      </p:sp>
    </p:spTree>
    <p:extLst>
      <p:ext uri="{BB962C8B-B14F-4D97-AF65-F5344CB8AC3E}">
        <p14:creationId xmlns:p14="http://schemas.microsoft.com/office/powerpoint/2010/main" val="207839379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learned,</a:t>
            </a:r>
            <a:r>
              <a:rPr lang="en-US" baseline="0" dirty="0"/>
              <a:t> part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90" y="1200150"/>
            <a:ext cx="8100709" cy="4853695"/>
          </a:xfrm>
        </p:spPr>
        <p:txBody>
          <a:bodyPr/>
          <a:lstStyle/>
          <a:p>
            <a:r>
              <a:rPr lang="en-US" dirty="0"/>
              <a:t>Dump / load / </a:t>
            </a:r>
            <a:r>
              <a:rPr lang="en-US" dirty="0" err="1"/>
              <a:t>idxbuild</a:t>
            </a:r>
            <a:r>
              <a:rPr lang="en-US" dirty="0"/>
              <a:t> much faster than split</a:t>
            </a:r>
          </a:p>
          <a:p>
            <a:r>
              <a:rPr lang="en-US" dirty="0"/>
              <a:t>Index rebuild for table faster than for each partition of table</a:t>
            </a:r>
          </a:p>
          <a:p>
            <a:r>
              <a:rPr lang="en-US" dirty="0"/>
              <a:t>TB 64 TMB 32 allowed for –C </a:t>
            </a:r>
            <a:r>
              <a:rPr lang="en-US" dirty="0" err="1"/>
              <a:t>tpidxbuild</a:t>
            </a:r>
            <a:r>
              <a:rPr lang="en-US" dirty="0"/>
              <a:t>, not –C </a:t>
            </a:r>
            <a:r>
              <a:rPr lang="en-US" dirty="0" err="1"/>
              <a:t>idxbuild</a:t>
            </a:r>
            <a:endParaRPr lang="en-US" dirty="0"/>
          </a:p>
          <a:p>
            <a:r>
              <a:rPr lang="en-US" dirty="0"/>
              <a:t>Can use partitioning to get online index rebuild</a:t>
            </a:r>
          </a:p>
          <a:p>
            <a:pPr lvl="1"/>
            <a:r>
              <a:rPr lang="en-US" dirty="0"/>
              <a:t>Make 1 range partition per table for every table</a:t>
            </a:r>
          </a:p>
          <a:p>
            <a:r>
              <a:rPr lang="en-US" dirty="0"/>
              <a:t>Performance will be about the </a:t>
            </a:r>
            <a:r>
              <a:rPr lang="en-US" dirty="0" smtClean="0"/>
              <a:t>same*</a:t>
            </a:r>
          </a:p>
          <a:p>
            <a:r>
              <a:rPr lang="en-US" dirty="0" smtClean="0"/>
              <a:t>We thought we knew our data – We were wrong!!!</a:t>
            </a:r>
          </a:p>
          <a:p>
            <a:r>
              <a:rPr lang="en-US" dirty="0" smtClean="0"/>
              <a:t>Working with large databases takes time</a:t>
            </a:r>
          </a:p>
          <a:p>
            <a:pPr marL="0" indent="0" algn="ctr">
              <a:buNone/>
            </a:pPr>
            <a:r>
              <a:rPr lang="en-US" b="1" dirty="0" smtClean="0"/>
              <a:t>PRACTICE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8800" y="6232199"/>
            <a:ext cx="6142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 err="1" smtClean="0">
                <a:solidFill>
                  <a:srgbClr val="000000"/>
                </a:solidFill>
              </a:rPr>
              <a:t>* YMMV, </a:t>
            </a:r>
            <a:r>
              <a:rPr lang="en-US" sz="1400" b="1" i="0" dirty="0" err="1" smtClean="0">
                <a:solidFill>
                  <a:srgbClr val="000000"/>
                </a:solidFill>
              </a:rPr>
              <a:t>mistakes</a:t>
            </a:r>
            <a:r>
              <a:rPr lang="en-US" sz="1400" i="0" dirty="0" err="1" smtClean="0">
                <a:solidFill>
                  <a:srgbClr val="000000"/>
                </a:solidFill>
              </a:rPr>
              <a:t>, transportation, meals, and accomodations not included</a:t>
            </a:r>
          </a:p>
        </p:txBody>
      </p:sp>
    </p:spTree>
    <p:extLst>
      <p:ext uri="{BB962C8B-B14F-4D97-AF65-F5344CB8AC3E}">
        <p14:creationId xmlns:p14="http://schemas.microsoft.com/office/powerpoint/2010/main" val="1188710399"/>
      </p:ext>
    </p:extLst>
  </p:cSld>
  <p:clrMapOvr>
    <a:masterClrMapping/>
  </p:clrMapOvr>
  <p:transition xmlns:p14="http://schemas.microsoft.com/office/powerpoint/2010/main"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5900" y="1600200"/>
            <a:ext cx="61722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0" dirty="0" smtClean="0">
                <a:solidFill>
                  <a:srgbClr val="000000"/>
                </a:solidFill>
              </a:rPr>
              <a:t>That’s all we have time for today, except</a:t>
            </a:r>
          </a:p>
          <a:p>
            <a:pPr algn="ctr"/>
            <a:endParaRPr lang="en-US" sz="4000" i="0" dirty="0" smtClean="0">
              <a:solidFill>
                <a:srgbClr val="000000"/>
              </a:solidFill>
            </a:endParaRPr>
          </a:p>
          <a:p>
            <a:pPr algn="ctr"/>
            <a:endParaRPr lang="en-US" sz="3600" i="0" dirty="0" smtClean="0">
              <a:solidFill>
                <a:srgbClr val="000000"/>
              </a:solidFill>
            </a:endParaRPr>
          </a:p>
          <a:p>
            <a:pPr algn="ctr"/>
            <a:endParaRPr lang="en-US" sz="3600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0153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bas-rollingston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4" b="9984"/>
          <a:stretch>
            <a:fillRect/>
          </a:stretch>
        </p:blipFill>
        <p:spPr>
          <a:xfrm>
            <a:off x="0" y="26887"/>
            <a:ext cx="9144000" cy="3965920"/>
          </a:xfrm>
        </p:spPr>
      </p:pic>
      <p:sp>
        <p:nvSpPr>
          <p:cNvPr id="6" name="TextBox 5"/>
          <p:cNvSpPr txBox="1"/>
          <p:nvPr/>
        </p:nvSpPr>
        <p:spPr>
          <a:xfrm>
            <a:off x="359069" y="4105442"/>
            <a:ext cx="792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Gus  B                      Mike F                          Dan  F                 Chris 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077" y="4642517"/>
            <a:ext cx="82587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Roadies: Paul </a:t>
            </a:r>
            <a:r>
              <a:rPr lang="en-US" sz="2000" i="0" dirty="0" err="1" smtClean="0">
                <a:solidFill>
                  <a:srgbClr val="000000"/>
                </a:solidFill>
              </a:rPr>
              <a:t>Coveney</a:t>
            </a:r>
            <a:r>
              <a:rPr lang="en-US" sz="2000" i="0" dirty="0" smtClean="0">
                <a:solidFill>
                  <a:srgbClr val="000000"/>
                </a:solidFill>
              </a:rPr>
              <a:t>, Darren Rhoads, Tom </a:t>
            </a:r>
            <a:r>
              <a:rPr lang="en-US" sz="2000" i="0" dirty="0" err="1" smtClean="0">
                <a:solidFill>
                  <a:srgbClr val="000000"/>
                </a:solidFill>
              </a:rPr>
              <a:t>Cattigan</a:t>
            </a:r>
            <a:r>
              <a:rPr lang="en-US" sz="2000" i="0" dirty="0" smtClean="0">
                <a:solidFill>
                  <a:srgbClr val="000000"/>
                </a:solidFill>
              </a:rPr>
              <a:t>, Joe </a:t>
            </a:r>
            <a:r>
              <a:rPr lang="en-US" sz="2000" i="0" dirty="0" err="1" smtClean="0">
                <a:solidFill>
                  <a:srgbClr val="000000"/>
                </a:solidFill>
              </a:rPr>
              <a:t>Rozenberg</a:t>
            </a:r>
            <a:r>
              <a:rPr lang="en-US" sz="2000" i="0" dirty="0" smtClean="0">
                <a:solidFill>
                  <a:srgbClr val="000000"/>
                </a:solidFill>
              </a:rPr>
              <a:t/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              Jeff Keller, </a:t>
            </a:r>
            <a:r>
              <a:rPr lang="en-US" sz="2000" i="0" dirty="0" err="1" smtClean="0">
                <a:solidFill>
                  <a:srgbClr val="000000"/>
                </a:solidFill>
              </a:rPr>
              <a:t>Marek</a:t>
            </a:r>
            <a:r>
              <a:rPr lang="en-US" sz="2000" i="0" dirty="0" smtClean="0">
                <a:solidFill>
                  <a:srgbClr val="000000"/>
                </a:solidFill>
              </a:rPr>
              <a:t> </a:t>
            </a:r>
            <a:r>
              <a:rPr lang="en-US" sz="2000" i="0" dirty="0" err="1" smtClean="0">
                <a:solidFill>
                  <a:srgbClr val="000000"/>
                </a:solidFill>
              </a:rPr>
              <a:t>Bujnarowski</a:t>
            </a:r>
            <a:r>
              <a:rPr lang="en-US" sz="2000" i="0" dirty="0" smtClean="0">
                <a:solidFill>
                  <a:srgbClr val="000000"/>
                </a:solidFill>
              </a:rPr>
              <a:t>, </a:t>
            </a:r>
            <a:r>
              <a:rPr lang="en-US" sz="2000" i="0" dirty="0" err="1" smtClean="0">
                <a:solidFill>
                  <a:srgbClr val="000000"/>
                </a:solidFill>
              </a:rPr>
              <a:t>Ajit</a:t>
            </a:r>
            <a:r>
              <a:rPr lang="en-US" sz="2000" i="0" dirty="0" smtClean="0">
                <a:solidFill>
                  <a:srgbClr val="000000"/>
                </a:solidFill>
              </a:rPr>
              <a:t> </a:t>
            </a:r>
            <a:r>
              <a:rPr lang="en-US" sz="2000" i="0" dirty="0" err="1" smtClean="0">
                <a:solidFill>
                  <a:srgbClr val="000000"/>
                </a:solidFill>
              </a:rPr>
              <a:t>Deodhar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992" y="5444991"/>
            <a:ext cx="8148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Groupies: Dave Eddy, Humphrey </a:t>
            </a:r>
            <a:r>
              <a:rPr lang="en-US" sz="2000" i="0" dirty="0" err="1" smtClean="0">
                <a:solidFill>
                  <a:srgbClr val="000000"/>
                </a:solidFill>
              </a:rPr>
              <a:t>Koraag</a:t>
            </a:r>
            <a:r>
              <a:rPr lang="en-US" sz="2000" i="0" dirty="0" smtClean="0">
                <a:solidFill>
                  <a:srgbClr val="000000"/>
                </a:solidFill>
              </a:rPr>
              <a:t>, Diego </a:t>
            </a:r>
            <a:r>
              <a:rPr lang="en-US" sz="2000" i="0" dirty="0" err="1" smtClean="0">
                <a:solidFill>
                  <a:srgbClr val="000000"/>
                </a:solidFill>
              </a:rPr>
              <a:t>Canziani</a:t>
            </a:r>
            <a:r>
              <a:rPr lang="en-US" sz="2000" i="0" dirty="0" smtClean="0">
                <a:solidFill>
                  <a:srgbClr val="000000"/>
                </a:solidFill>
              </a:rPr>
              <a:t>, Kim Davies</a:t>
            </a:r>
          </a:p>
        </p:txBody>
      </p:sp>
    </p:spTree>
    <p:extLst>
      <p:ext uri="{BB962C8B-B14F-4D97-AF65-F5344CB8AC3E}">
        <p14:creationId xmlns:p14="http://schemas.microsoft.com/office/powerpoint/2010/main" val="2940845355"/>
      </p:ext>
    </p:extLst>
  </p:cSld>
  <p:clrMapOvr>
    <a:masterClrMapping/>
  </p:clrMapOvr>
  <p:transition xmlns:p14="http://schemas.microsoft.com/office/powerpoint/2010/main">
    <p:wipe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4"/>
          <p:cNvSpPr txBox="1">
            <a:spLocks noChangeArrowheads="1"/>
          </p:cNvSpPr>
          <p:nvPr/>
        </p:nvSpPr>
        <p:spPr bwMode="auto">
          <a:xfrm>
            <a:off x="466541" y="1788333"/>
            <a:ext cx="5324469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GB" sz="9600" i="0" dirty="0">
                <a:solidFill>
                  <a:srgbClr val="3366FF"/>
                </a:solidFill>
                <a:latin typeface="Times New Roman" charset="0"/>
              </a:rPr>
              <a:t>Answers</a:t>
            </a:r>
          </a:p>
          <a:p>
            <a:pPr algn="l"/>
            <a:endParaRPr lang="en-GB" sz="2800" i="0" dirty="0">
              <a:solidFill>
                <a:srgbClr val="3366FF"/>
              </a:solidFill>
            </a:endParaRPr>
          </a:p>
          <a:p>
            <a:pPr algn="l"/>
            <a:r>
              <a:rPr lang="en-GB" sz="2800" i="0" smtClean="0">
                <a:solidFill>
                  <a:srgbClr val="3366FF"/>
                </a:solidFill>
              </a:rPr>
              <a:t>Email:</a:t>
            </a:r>
            <a:r>
              <a:rPr lang="en-GB" sz="2800" i="0" dirty="0" smtClean="0">
                <a:solidFill>
                  <a:srgbClr val="3366FF"/>
                </a:solidFill>
              </a:rPr>
              <a:t/>
            </a:r>
            <a:br>
              <a:rPr lang="en-GB" sz="2800" i="0" dirty="0" smtClean="0">
                <a:solidFill>
                  <a:srgbClr val="3366FF"/>
                </a:solidFill>
              </a:rPr>
            </a:br>
            <a:r>
              <a:rPr lang="en-GB" sz="2800" i="0" dirty="0" smtClean="0">
                <a:solidFill>
                  <a:srgbClr val="3366FF"/>
                </a:solidFill>
              </a:rPr>
              <a:t>	</a:t>
            </a:r>
            <a:r>
              <a:rPr lang="en-GB" sz="2800" i="0" dirty="0" err="1">
                <a:solidFill>
                  <a:srgbClr val="3366FF"/>
                </a:solidFill>
              </a:rPr>
              <a:t>mfurgal@bravepint.com</a:t>
            </a:r>
            <a:r>
              <a:rPr lang="en-GB" sz="2800" i="0" dirty="0">
                <a:solidFill>
                  <a:srgbClr val="3366FF"/>
                </a:solidFill>
              </a:rPr>
              <a:t/>
            </a:r>
            <a:br>
              <a:rPr lang="en-GB" sz="2800" i="0" dirty="0">
                <a:solidFill>
                  <a:srgbClr val="3366FF"/>
                </a:solidFill>
              </a:rPr>
            </a:br>
            <a:r>
              <a:rPr lang="en-GB" sz="2800" i="0" dirty="0">
                <a:solidFill>
                  <a:srgbClr val="3366FF"/>
                </a:solidFill>
              </a:rPr>
              <a:t>	</a:t>
            </a:r>
            <a:r>
              <a:rPr lang="en-GB" sz="2800" i="0" dirty="0" err="1">
                <a:solidFill>
                  <a:srgbClr val="3366FF"/>
                </a:solidFill>
              </a:rPr>
              <a:t>cruprech@bravepoint.com</a:t>
            </a:r>
            <a:br>
              <a:rPr lang="en-GB" sz="2800" i="0" dirty="0" err="1">
                <a:solidFill>
                  <a:srgbClr val="3366FF"/>
                </a:solidFill>
              </a:rPr>
            </a:br>
            <a:r>
              <a:rPr lang="en-GB" sz="2800" i="0" dirty="0" err="1">
                <a:solidFill>
                  <a:srgbClr val="3366FF"/>
                </a:solidFill>
              </a:rPr>
              <a:t>	</a:t>
            </a:r>
            <a:r>
              <a:rPr lang="en-GB" sz="2800" i="0" dirty="0" err="1" smtClean="0">
                <a:solidFill>
                  <a:srgbClr val="3366FF"/>
                </a:solidFill>
              </a:rPr>
              <a:t>gus</a:t>
            </a:r>
            <a:r>
              <a:rPr lang="en-GB" sz="2800" i="0" dirty="0" err="1">
                <a:solidFill>
                  <a:srgbClr val="3366FF"/>
                </a:solidFill>
              </a:rPr>
              <a:t>@</a:t>
            </a:r>
            <a:r>
              <a:rPr lang="en-GB" sz="2800" i="0" dirty="0" err="1" smtClean="0">
                <a:solidFill>
                  <a:srgbClr val="3366FF"/>
                </a:solidFill>
              </a:rPr>
              <a:t>bravepoint.com</a:t>
            </a:r>
            <a:r>
              <a:rPr lang="en-GB" sz="2800" i="0" dirty="0">
                <a:solidFill>
                  <a:srgbClr val="3366FF"/>
                </a:solidFill>
              </a:rPr>
              <a:t/>
            </a:r>
            <a:br>
              <a:rPr lang="en-GB" sz="2800" i="0" dirty="0">
                <a:solidFill>
                  <a:srgbClr val="3366FF"/>
                </a:solidFill>
              </a:rPr>
            </a:br>
            <a:r>
              <a:rPr lang="en-GB" sz="2800" i="0" dirty="0" smtClean="0">
                <a:solidFill>
                  <a:srgbClr val="3366FF"/>
                </a:solidFill>
              </a:rPr>
              <a:t>	</a:t>
            </a:r>
            <a:endParaRPr lang="en-GB" sz="2800" i="0" dirty="0">
              <a:solidFill>
                <a:srgbClr val="3366FF"/>
              </a:solidFill>
            </a:endParaRPr>
          </a:p>
        </p:txBody>
      </p:sp>
      <p:sp>
        <p:nvSpPr>
          <p:cNvPr id="93187" name="WordArt 5"/>
          <p:cNvSpPr>
            <a:spLocks noChangeArrowheads="1" noChangeShapeType="1" noTextEdit="1"/>
          </p:cNvSpPr>
          <p:nvPr/>
        </p:nvSpPr>
        <p:spPr bwMode="auto">
          <a:xfrm>
            <a:off x="4191000" y="0"/>
            <a:ext cx="4953000" cy="685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9600" i="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Times New Roman"/>
                <a:ea typeface="Times New Roman"/>
                <a:cs typeface="Times New Roman"/>
              </a:rPr>
              <a:t>?</a:t>
            </a:r>
          </a:p>
        </p:txBody>
      </p:sp>
      <p:pic>
        <p:nvPicPr>
          <p:cNvPr id="4" name="Picture 3" descr="MDB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97030" cy="169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0105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54400" y="3365500"/>
            <a:ext cx="2180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 smtClean="0">
                <a:solidFill>
                  <a:schemeClr val="bg2">
                    <a:lumMod val="95000"/>
                  </a:schemeClr>
                </a:solidFill>
              </a:rPr>
              <a:t>bonus slides</a:t>
            </a:r>
          </a:p>
        </p:txBody>
      </p:sp>
    </p:spTree>
    <p:extLst>
      <p:ext uri="{BB962C8B-B14F-4D97-AF65-F5344CB8AC3E}">
        <p14:creationId xmlns:p14="http://schemas.microsoft.com/office/powerpoint/2010/main" val="662324898"/>
      </p:ext>
    </p:extLst>
  </p:cSld>
  <p:clrMapOvr>
    <a:masterClrMapping/>
  </p:clrMapOvr>
  <p:transition xmlns:p14="http://schemas.microsoft.com/office/powerpoint/2010/main"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3061" y="1384300"/>
            <a:ext cx="818815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ls –l *20*.d1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6995705856 Jun  3 13:30 pm_201.d1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3643932672 Jun  3 13:30 pm_202.d1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7281442816 Jun  3 13:30 pm_203.d1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26527006720 Jun  3 13:30 pm_204.d1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20476723200 Jun  3 13:30 pm_205.d1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27810988032 Jun  3 13:30 pm_206.d1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50041323520 Jun  3 13:30 pm_207.d1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13436059648 Jun  3 13:30 pm_208.d1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7220625408 Jun  3 13:30 pm_209.d1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5713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data extents for the areastats table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3183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3061" y="1384300"/>
            <a:ext cx="818815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ls –l *22*.d1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1476001792 Jun  3 13:38 pm_221.d1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746192896 Jun  3 13:42 pm_222.d1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1577713664 Jun  3 13:50 pm_223.d1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6108610560 Jun  3 14:22 pm_224.d1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4314497024 Jun  3 13:30 pm_225.d1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6130630656 Jun  3 13:30 pm_226.d1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10482745344 Jun  3 13:30 pm_227.d1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2881617920 Jun  3 13:30 pm_228.d1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1533673472 Jun  3 13:30 pm_229.d1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5873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index extents for the areastats table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63483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3061" y="1384300"/>
            <a:ext cx="834207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ls –l *24*.d1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1526857728 Jun  3 13:30 pm_241.d1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1363279872 Jun  3 13:30 pm_242.d1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1652162560 Jun  3 13:30 pm_243.d1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3123838976 Jun  3 13:30 pm_244.d1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3770286080 Jun  3 13:30 pm_245.d1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6779699200 Jun  3 13:30 pm_246.d1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9934340096 Jun  3 13:30 pm_247.d1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2694971392 Jun  3 13:30 pm_248.d1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1406271488 Jun  3 13:30 pm_249.d1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4995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data extents for the stats table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62494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3061" y="1384300"/>
            <a:ext cx="818815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ls –l *26*.d1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116523008 Jun  4 12:55 pm_261.d1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 97124352 Jun  4 12:55 pm_262.d1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121241600 Jun  4 12:55 pm_263.d1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222429184 Jun  4 12:55 pm_264.d1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286916608 Jun  4 12:55 pm_265.d1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480903168 Jun  4 12:55 pm_266.d1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732561408 Jun  4 12:55 pm_267.d1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197787648 Jun  4 12:55 pm_268.d1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-rw-rw---- 1 gus    104464384 Jun  4 12:55 pm_269.d1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515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index extents for the stats table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7754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361" y="1181100"/>
            <a:ext cx="6956852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PROGRESS Partition View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Database: /opt/db/gus3/pm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Date: Thu Jun  4 12:54:45 2015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PARTITION STATUS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----------------------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Table                                   Rows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PUB.stats              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initial:0                                0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stats_p1:1                         3787225 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stats_p2:2                         3205987 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stats_p3:3                         3902095 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stats_p4:4                         7117216 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stats_p5:5                         9275534 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stats_p6:6                        15613030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stats_p7:7                        23953761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stats_p8:8                         6400826 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stats_p9:9                         3346075          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8208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proutil –C partitionmanage view table stats status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12928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361" y="1181100"/>
            <a:ext cx="695685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PROGRESS Partition View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Database: /opt/db/gus3/pm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Date: Thu Jun  4 12:55:17 2015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PARTITION STATUS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----------------------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Table                                   Rows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PUB.AreaStats                              0       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areastats_p1:1                    54652873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areastats_p2:2                    28465470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areastats_p3:3                    56881593 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areastats_p4:4                   207241438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areastats_p5:5                   159970866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areastats_p6:6                   217269832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areastats_p7:7                   390946904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areastats_p8:8                   104965394            </a:t>
            </a:r>
          </a:p>
          <a:p>
            <a:pPr algn="l">
              <a:spcBef>
                <a:spcPts val="0"/>
              </a:spcBef>
            </a:pPr>
            <a:r>
              <a:rPr lang="en-US" sz="2000" b="1" i="0" dirty="0" err="1">
                <a:solidFill>
                  <a:srgbClr val="00FF00"/>
                </a:solidFill>
                <a:latin typeface="Courier New"/>
                <a:cs typeface="Courier New"/>
              </a:rPr>
              <a:t>  areastats_p9:9                    56408444          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192" y="364924"/>
            <a:ext cx="8727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0" dirty="0" err="1">
                <a:solidFill>
                  <a:schemeClr val="bg2"/>
                </a:solidFill>
              </a:rPr>
              <a:t>proutil –C partitionmanage view table areastats status</a:t>
            </a:r>
            <a:endParaRPr lang="en-US" sz="2800" i="0" dirty="0" err="1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2625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photo credits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cloud</a:t>
            </a:r>
          </a:p>
          <a:p>
            <a:pPr lvl="1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www.opte.org</a:t>
            </a:r>
            <a:r>
              <a:rPr lang="en-GB" dirty="0">
                <a:solidFill>
                  <a:schemeClr val="bg1"/>
                </a:solidFill>
              </a:rPr>
              <a:t>/maps</a:t>
            </a:r>
            <a:endParaRPr lang="en-US"/>
          </a:p>
          <a:p>
            <a:r>
              <a:rPr lang="en-US"/>
              <a:t>secret bunker in ukraine</a:t>
            </a:r>
          </a:p>
          <a:p>
            <a:pPr lvl="1"/>
            <a:r>
              <a:rPr lang="en-US"/>
              <a:t>by Trey Ratcliff : https://www.flickr.com/photos/stuckincustoms/374458067</a:t>
            </a:r>
          </a:p>
          <a:p>
            <a:pPr lvl="1"/>
            <a:r>
              <a:rPr lang="en-US"/>
              <a:t>license: https://creativecommons.org/licenses/by-nc-sa/2.0/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33973"/>
      </p:ext>
    </p:extLst>
  </p:cSld>
  <p:clrMapOvr>
    <a:masterClrMapping/>
  </p:clrMapOvr>
  <p:transition xmlns:p14="http://schemas.microsoft.com/office/powerpoint/2010/main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Sept 25 2013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schemas.microsoft.com/office/infopath/2007/PartnerControls"/>
    <ds:schemaRef ds:uri="7c69e624-827f-471b-adea-ac070ddc6867"/>
    <ds:schemaRef ds:uri="efb4a6a7-40f5-4c55-b7cd-bfe5555b5884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PROGRESS_Exchange_16x9_New Format.pptx</Template>
  <TotalTime>5464</TotalTime>
  <Words>3354</Words>
  <Application>Microsoft Macintosh PowerPoint</Application>
  <PresentationFormat>On-screen Show (4:3)</PresentationFormat>
  <Paragraphs>710</Paragraphs>
  <Slides>72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PROGRESS_10-12_Template</vt:lpstr>
      <vt:lpstr>abstract</vt:lpstr>
      <vt:lpstr>Tales of the secret bunker ! 2015 edition</vt:lpstr>
      <vt:lpstr>PowerPoint Presentation</vt:lpstr>
      <vt:lpstr>Notices</vt:lpstr>
      <vt:lpstr>Some things we will talk about</vt:lpstr>
      <vt:lpstr>PowerPoint Presentation</vt:lpstr>
      <vt:lpstr>find directions where location-name = "secret bunker"</vt:lpstr>
      <vt:lpstr>PowerPoint Presentation</vt:lpstr>
      <vt:lpstr>PowerPoint Presentation</vt:lpstr>
      <vt:lpstr>PowerPoint Presentation</vt:lpstr>
      <vt:lpstr>bunker15 machine</vt:lpstr>
      <vt:lpstr>PowerPoint Presentation</vt:lpstr>
      <vt:lpstr>PowerPoint Presentation</vt:lpstr>
      <vt:lpstr>OpenEdge Table Partitioning</vt:lpstr>
      <vt:lpstr>Table partitioning features</vt:lpstr>
      <vt:lpstr>PowerPoint Presentation</vt:lpstr>
      <vt:lpstr>ATM</vt:lpstr>
      <vt:lpstr>About ATM ...</vt:lpstr>
      <vt:lpstr>About ATM ... the database</vt:lpstr>
      <vt:lpstr>About ATM ... baseline config</vt:lpstr>
      <vt:lpstr>PowerPoint Presentation</vt:lpstr>
      <vt:lpstr>PATM results this machine is stout !</vt:lpstr>
      <vt:lpstr>nearly there</vt:lpstr>
      <vt:lpstr>PowerPoint Presentation</vt:lpstr>
      <vt:lpstr>PowerPoint Presentation</vt:lpstr>
      <vt:lpstr>PowerPoint Presentation</vt:lpstr>
      <vt:lpstr>promonitor database numbers</vt:lpstr>
      <vt:lpstr>tables to be partitioned</vt:lpstr>
      <vt:lpstr>PowerPoint Presentation</vt:lpstr>
      <vt:lpstr>Partitioning procedure for existing data, part 1 </vt:lpstr>
      <vt:lpstr>Partitioning procedure for existing data, part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areastats table partitions</vt:lpstr>
      <vt:lpstr>stats table partitions</vt:lpstr>
      <vt:lpstr>PowerPoint Presentation</vt:lpstr>
      <vt:lpstr>PowerPoint Presentation</vt:lpstr>
      <vt:lpstr>Dump and load partitioning procedure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areastats table partitions</vt:lpstr>
      <vt:lpstr>stats table partitions</vt:lpstr>
      <vt:lpstr>partition setup times *</vt:lpstr>
      <vt:lpstr>PowerPoint Presentation</vt:lpstr>
      <vt:lpstr>promonitor dashboard generation times</vt:lpstr>
      <vt:lpstr>PowerPoint Presentation</vt:lpstr>
      <vt:lpstr>Secret bunker</vt:lpstr>
      <vt:lpstr>Lessons learned, part 1</vt:lpstr>
      <vt:lpstr>Lessons learned, part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 credits </vt:lpstr>
    </vt:vector>
  </TitlesOfParts>
  <Manager/>
  <Company>Progress Software Corporation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4x3</dc:title>
  <dc:subject/>
  <dc:creator>Progress Software Corporation</dc:creator>
  <cp:keywords/>
  <dc:description/>
  <cp:lastModifiedBy>gus</cp:lastModifiedBy>
  <cp:revision>865</cp:revision>
  <cp:lastPrinted>2015-06-01T17:18:02Z</cp:lastPrinted>
  <dcterms:created xsi:type="dcterms:W3CDTF">2010-07-07T00:59:08Z</dcterms:created>
  <dcterms:modified xsi:type="dcterms:W3CDTF">2015-06-10T03:34:38Z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