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68" r:id="rId5"/>
  </p:sldMasterIdLst>
  <p:notesMasterIdLst>
    <p:notesMasterId r:id="rId50"/>
  </p:notesMasterIdLst>
  <p:handoutMasterIdLst>
    <p:handoutMasterId r:id="rId51"/>
  </p:handoutMasterIdLst>
  <p:sldIdLst>
    <p:sldId id="1261" r:id="rId6"/>
    <p:sldId id="1145" r:id="rId7"/>
    <p:sldId id="1281" r:id="rId8"/>
    <p:sldId id="1277" r:id="rId9"/>
    <p:sldId id="1278" r:id="rId10"/>
    <p:sldId id="1279" r:id="rId11"/>
    <p:sldId id="1280" r:id="rId12"/>
    <p:sldId id="1262" r:id="rId13"/>
    <p:sldId id="1275" r:id="rId14"/>
    <p:sldId id="1177" r:id="rId15"/>
    <p:sldId id="1194" r:id="rId16"/>
    <p:sldId id="1267" r:id="rId17"/>
    <p:sldId id="1286" r:id="rId18"/>
    <p:sldId id="1200" r:id="rId19"/>
    <p:sldId id="1199" r:id="rId20"/>
    <p:sldId id="1287" r:id="rId21"/>
    <p:sldId id="1288" r:id="rId22"/>
    <p:sldId id="1289" r:id="rId23"/>
    <p:sldId id="1290" r:id="rId24"/>
    <p:sldId id="1276" r:id="rId25"/>
    <p:sldId id="1202" r:id="rId26"/>
    <p:sldId id="1263" r:id="rId27"/>
    <p:sldId id="1187" r:id="rId28"/>
    <p:sldId id="1190" r:id="rId29"/>
    <p:sldId id="1264" r:id="rId30"/>
    <p:sldId id="1207" r:id="rId31"/>
    <p:sldId id="1208" r:id="rId32"/>
    <p:sldId id="1209" r:id="rId33"/>
    <p:sldId id="1301" r:id="rId34"/>
    <p:sldId id="1211" r:id="rId35"/>
    <p:sldId id="1265" r:id="rId36"/>
    <p:sldId id="1189" r:id="rId37"/>
    <p:sldId id="1292" r:id="rId38"/>
    <p:sldId id="1166" r:id="rId39"/>
    <p:sldId id="1229" r:id="rId40"/>
    <p:sldId id="1268" r:id="rId41"/>
    <p:sldId id="1269" r:id="rId42"/>
    <p:sldId id="1270" r:id="rId43"/>
    <p:sldId id="1298" r:id="rId44"/>
    <p:sldId id="1300" r:id="rId45"/>
    <p:sldId id="1296" r:id="rId46"/>
    <p:sldId id="1299" r:id="rId47"/>
    <p:sldId id="1215" r:id="rId48"/>
    <p:sldId id="1227" r:id="rId49"/>
  </p:sldIdLst>
  <p:sldSz cx="12188825" cy="6858000"/>
  <p:notesSz cx="7027863" cy="9313863"/>
  <p:custDataLst>
    <p:tags r:id="rId52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4E00"/>
    <a:srgbClr val="DD461E"/>
    <a:srgbClr val="2F5662"/>
    <a:srgbClr val="B0D806"/>
    <a:srgbClr val="AAD204"/>
    <a:srgbClr val="24D997"/>
    <a:srgbClr val="23C78C"/>
    <a:srgbClr val="F199AE"/>
    <a:srgbClr val="A21636"/>
    <a:srgbClr val="FFD24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7" autoAdjust="0"/>
    <p:restoredTop sz="97007" autoAdjust="0"/>
  </p:normalViewPr>
  <p:slideViewPr>
    <p:cSldViewPr snapToGrid="0" showGuides="1">
      <p:cViewPr>
        <p:scale>
          <a:sx n="75" d="100"/>
          <a:sy n="75" d="100"/>
        </p:scale>
        <p:origin x="-1782" y="-912"/>
      </p:cViewPr>
      <p:guideLst>
        <p:guide orient="horz" pos="437"/>
        <p:guide orient="horz" pos="3776"/>
        <p:guide pos="44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202"/>
    </p:cViewPr>
  </p:sorterViewPr>
  <p:notesViewPr>
    <p:cSldViewPr snapToGrid="0" showGuides="1">
      <p:cViewPr varScale="1">
        <p:scale>
          <a:sx n="86" d="100"/>
          <a:sy n="86" d="100"/>
        </p:scale>
        <p:origin x="-3846" y="-96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notesMaster" Target="notesMasters/notesMaster1.xml"/><Relationship Id="rId55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Architecture:  Quick overview of architecture, for more detailed information please refer</a:t>
            </a:r>
            <a:r>
              <a:rPr lang="en-US" baseline="0" dirty="0" smtClean="0"/>
              <a:t> to Dave Cleary’s talk ***need name of talk***</a:t>
            </a:r>
          </a:p>
          <a:p>
            <a:r>
              <a:rPr lang="en-US" baseline="0" dirty="0" smtClean="0"/>
              <a:t>Configuration:  Different</a:t>
            </a:r>
          </a:p>
          <a:p>
            <a:r>
              <a:rPr lang="en-US" baseline="0" dirty="0" smtClean="0"/>
              <a:t>Migration:  Differences running an application from Classic to PAS for OE</a:t>
            </a:r>
          </a:p>
          <a:p>
            <a:r>
              <a:rPr lang="en-US" baseline="0" dirty="0" smtClean="0"/>
              <a:t>Administration:  How to administer, monitor and manage</a:t>
            </a:r>
          </a:p>
          <a:p>
            <a:r>
              <a:rPr lang="en-US" baseline="0" dirty="0" smtClean="0"/>
              <a:t>DEMO:  I love live demos!</a:t>
            </a:r>
          </a:p>
          <a:p>
            <a:r>
              <a:rPr lang="en-US" baseline="0" dirty="0" smtClean="0"/>
              <a:t>ESAP:  This is great!  How do I get the new PAS for OE?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 just the architecture, but how you have to think about an</a:t>
            </a:r>
            <a:r>
              <a:rPr lang="en-US" baseline="0" dirty="0" smtClean="0"/>
              <a:t> AppServer application.  Not just the components, but how they interact and change management and administration.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CLASSIC</a:t>
            </a:r>
          </a:p>
          <a:p>
            <a:r>
              <a:rPr lang="en-US" dirty="0" smtClean="0"/>
              <a:t>Must have</a:t>
            </a:r>
            <a:r>
              <a:rPr lang="en-US" baseline="0" dirty="0" smtClean="0"/>
              <a:t> an AdminServer</a:t>
            </a:r>
          </a:p>
          <a:p>
            <a:r>
              <a:rPr lang="en-US" baseline="0" dirty="0" smtClean="0"/>
              <a:t>  -  AdminServer starts NameServer and AppServer</a:t>
            </a:r>
          </a:p>
          <a:p>
            <a:r>
              <a:rPr lang="en-US" baseline="0" dirty="0" smtClean="0"/>
              <a:t>  - then the AdminServer is just used to monitor and manage</a:t>
            </a:r>
          </a:p>
          <a:p>
            <a:r>
              <a:rPr lang="en-US" baseline="0" dirty="0" smtClean="0"/>
              <a:t>Client connects to NameServer (optional) and is then redirected to the AppServer</a:t>
            </a:r>
          </a:p>
          <a:p>
            <a:r>
              <a:rPr lang="en-US" baseline="0" dirty="0" smtClean="0"/>
              <a:t>If the Client needs to connect through the internet (HTTP/HTTPS)</a:t>
            </a:r>
          </a:p>
          <a:p>
            <a:r>
              <a:rPr lang="en-US" baseline="0" dirty="0" smtClean="0"/>
              <a:t>  - you must install and configure separate and distinct adapters AIA/WSA/REST/Mobile</a:t>
            </a:r>
          </a:p>
          <a:p>
            <a:endParaRPr lang="en-US" baseline="0" dirty="0" smtClean="0"/>
          </a:p>
          <a:p>
            <a:r>
              <a:rPr lang="en-US" dirty="0" smtClean="0"/>
              <a:t>PAS</a:t>
            </a:r>
            <a:r>
              <a:rPr lang="en-US" baseline="0" dirty="0" smtClean="0"/>
              <a:t> for OE</a:t>
            </a:r>
          </a:p>
          <a:p>
            <a:r>
              <a:rPr lang="en-US" baseline="0" dirty="0" smtClean="0"/>
              <a:t>Start the PAS for OE instance</a:t>
            </a:r>
          </a:p>
          <a:p>
            <a:r>
              <a:rPr lang="en-US" baseline="0" dirty="0" smtClean="0"/>
              <a:t>Client connects using HTTP/HTTPS always</a:t>
            </a:r>
          </a:p>
          <a:p>
            <a:pPr>
              <a:buFont typeface="Arial" charset="0"/>
              <a:buNone/>
            </a:pPr>
            <a:r>
              <a:rPr lang="en-US" baseline="0" dirty="0" smtClean="0"/>
              <a:t>+ AdminServer is not necessary (except for running OEMgmt on the same machine or publishing)</a:t>
            </a:r>
          </a:p>
          <a:p>
            <a:pPr>
              <a:buFont typeface="Arial" charset="0"/>
              <a:buNone/>
            </a:pPr>
            <a:r>
              <a:rPr lang="en-US" dirty="0" smtClean="0"/>
              <a:t>+ There is NO NameServer (load balancing</a:t>
            </a:r>
            <a:r>
              <a:rPr lang="en-US" baseline="0" dirty="0" smtClean="0"/>
              <a:t> and fault tolerance are handled another way)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519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/>
              <a:pPr/>
              <a:t>12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CLASSIC</a:t>
            </a:r>
          </a:p>
          <a:p>
            <a:r>
              <a:rPr lang="en-US" dirty="0" smtClean="0"/>
              <a:t>Must have</a:t>
            </a:r>
            <a:r>
              <a:rPr lang="en-US" baseline="0" dirty="0" smtClean="0"/>
              <a:t> an AdminServer</a:t>
            </a:r>
          </a:p>
          <a:p>
            <a:r>
              <a:rPr lang="en-US" baseline="0" dirty="0" smtClean="0"/>
              <a:t>  -  AdminServer starts NameServer and AppServer</a:t>
            </a:r>
          </a:p>
          <a:p>
            <a:r>
              <a:rPr lang="en-US" baseline="0" dirty="0" smtClean="0"/>
              <a:t>  - then the AdminServer is just used to monitor and manage</a:t>
            </a:r>
          </a:p>
          <a:p>
            <a:r>
              <a:rPr lang="en-US" baseline="0" dirty="0" smtClean="0"/>
              <a:t>Client connects to NameServer (optional) and is then redirected to the AppServer</a:t>
            </a:r>
          </a:p>
          <a:p>
            <a:r>
              <a:rPr lang="en-US" baseline="0" dirty="0" smtClean="0"/>
              <a:t>If the Client needs to connect through the internet (HTTP/HTTPS)</a:t>
            </a:r>
          </a:p>
          <a:p>
            <a:r>
              <a:rPr lang="en-US" baseline="0" dirty="0" smtClean="0"/>
              <a:t>  - you must install and configure separate and distinct adapters AIA/WSA/REST/Mobile</a:t>
            </a:r>
          </a:p>
          <a:p>
            <a:endParaRPr lang="en-US" baseline="0" dirty="0" smtClean="0"/>
          </a:p>
          <a:p>
            <a:r>
              <a:rPr lang="en-US" dirty="0" smtClean="0"/>
              <a:t>PAS</a:t>
            </a:r>
            <a:r>
              <a:rPr lang="en-US" baseline="0" dirty="0" smtClean="0"/>
              <a:t> for OE</a:t>
            </a:r>
          </a:p>
          <a:p>
            <a:r>
              <a:rPr lang="en-US" baseline="0" dirty="0" smtClean="0"/>
              <a:t>Start the PAS for OE instance</a:t>
            </a:r>
          </a:p>
          <a:p>
            <a:r>
              <a:rPr lang="en-US" baseline="0" dirty="0" smtClean="0"/>
              <a:t>Client connects using HTTP/HTTPS always</a:t>
            </a:r>
          </a:p>
          <a:p>
            <a:pPr>
              <a:buFont typeface="Arial" charset="0"/>
              <a:buNone/>
            </a:pPr>
            <a:r>
              <a:rPr lang="en-US" baseline="0" dirty="0" smtClean="0"/>
              <a:t>+ AdminServer is not necessary (except for running OEMgmt on the same machine or publishing)</a:t>
            </a:r>
          </a:p>
          <a:p>
            <a:pPr>
              <a:buFont typeface="Arial" charset="0"/>
              <a:buNone/>
            </a:pPr>
            <a:r>
              <a:rPr lang="en-US" dirty="0" smtClean="0"/>
              <a:t>+ There is NO NameServer (load balancing</a:t>
            </a:r>
            <a:r>
              <a:rPr lang="en-US" baseline="0" dirty="0" smtClean="0"/>
              <a:t> and fault tolerance are handled another way)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519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>
                <a:solidFill>
                  <a:srgbClr val="000000"/>
                </a:solidFill>
              </a:rPr>
              <a:pPr/>
              <a:t>16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>
                <a:solidFill>
                  <a:srgbClr val="000000"/>
                </a:solidFill>
              </a:rPr>
              <a:pPr/>
              <a:t>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29D2-C8A1-4F4E-8C86-FE5DB86CAA95}" type="slidenum">
              <a:rPr lang="en-US">
                <a:solidFill>
                  <a:srgbClr val="000000"/>
                </a:solidFill>
              </a:rPr>
              <a:pPr/>
              <a:t>41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Linux OS</a:t>
            </a:r>
          </a:p>
          <a:p>
            <a:r>
              <a:rPr lang="en-US" dirty="0" smtClean="0"/>
              <a:t>24 CPUs</a:t>
            </a:r>
          </a:p>
          <a:p>
            <a:r>
              <a:rPr lang="en-US" dirty="0" smtClean="0"/>
              <a:t>8 GB memory</a:t>
            </a:r>
          </a:p>
          <a:p>
            <a:r>
              <a:rPr lang="en-US" dirty="0" smtClean="0"/>
              <a:t>Shared memory database connections</a:t>
            </a:r>
          </a:p>
          <a:p>
            <a:r>
              <a:rPr lang="en-US" dirty="0" smtClean="0"/>
              <a:t>ABL clients</a:t>
            </a:r>
          </a:p>
          <a:p>
            <a:r>
              <a:rPr lang="en-US" dirty="0" smtClean="0"/>
              <a:t>ATM database test used for performance #s</a:t>
            </a:r>
          </a:p>
          <a:p>
            <a:r>
              <a:rPr lang="en-US" dirty="0" smtClean="0"/>
              <a:t>Using </a:t>
            </a:r>
            <a:r>
              <a:rPr lang="en-US" dirty="0" err="1" smtClean="0"/>
              <a:t>Statefull</a:t>
            </a:r>
            <a:r>
              <a:rPr lang="en-US" dirty="0" smtClean="0"/>
              <a:t> ABL application model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FFF06-BD87-D746-8E29-00A5C0BF2906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534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Need extra</a:t>
            </a:r>
            <a:r>
              <a:rPr lang="en-US" baseline="0" dirty="0" smtClean="0"/>
              <a:t> power point slides showing demo in case of problems and when the slides are posted online.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Show HTTP connect</a:t>
            </a:r>
          </a:p>
          <a:p>
            <a:r>
              <a:rPr lang="en-US" baseline="0" dirty="0" smtClean="0"/>
              <a:t>Show REST API call</a:t>
            </a:r>
          </a:p>
          <a:p>
            <a:r>
              <a:rPr lang="en-US" baseline="0" dirty="0" smtClean="0"/>
              <a:t>Show Nagios with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" y="343"/>
            <a:ext cx="12188825" cy="685621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533588"/>
            <a:ext cx="8396860" cy="1040276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 baseline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257386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064531"/>
            <a:ext cx="10806199" cy="4767081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998003"/>
            <a:ext cx="5385514" cy="613929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789043"/>
            <a:ext cx="5385514" cy="406722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998003"/>
            <a:ext cx="5387630" cy="613929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789043"/>
            <a:ext cx="5387630" cy="406722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" y="343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9096952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0454571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033178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" y="0"/>
            <a:ext cx="12188825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09" y="2686746"/>
            <a:ext cx="7299280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2177742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"/>
            <a:ext cx="12188825" cy="685621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200150"/>
            <a:ext cx="10894238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5" r:id="rId5"/>
    <p:sldLayoutId id="2147483876" r:id="rId6"/>
    <p:sldLayoutId id="2147483732" r:id="rId7"/>
    <p:sldLayoutId id="2147483755" r:id="rId8"/>
    <p:sldLayoutId id="2147483714" r:id="rId9"/>
    <p:sldLayoutId id="2147483767" r:id="rId10"/>
    <p:sldLayoutId id="2147483768" r:id="rId11"/>
    <p:sldLayoutId id="2147483770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myhost:8810/ROOT/apsv" TargetMode="External"/><Relationship Id="rId2" Type="http://schemas.openxmlformats.org/officeDocument/2006/relationships/hyperlink" Target="http://myhost:8810/(appname)/aps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yhost:8810/apsv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893896" y="945731"/>
            <a:ext cx="8396860" cy="2215991"/>
          </a:xfrm>
        </p:spPr>
        <p:txBody>
          <a:bodyPr/>
          <a:lstStyle/>
          <a:p>
            <a:r>
              <a:rPr lang="en-US" dirty="0" smtClean="0"/>
              <a:t>Migrating </a:t>
            </a:r>
            <a:r>
              <a:rPr lang="en-US" dirty="0" err="1" smtClean="0"/>
              <a:t>toPacific</a:t>
            </a:r>
            <a:r>
              <a:rPr lang="en-US" dirty="0" smtClean="0"/>
              <a:t> </a:t>
            </a:r>
            <a:r>
              <a:rPr lang="en-US" dirty="0" smtClean="0"/>
              <a:t>Application Server for OpenEdge</a:t>
            </a:r>
            <a:br>
              <a:rPr lang="en-US" dirty="0" smtClean="0"/>
            </a:br>
            <a:r>
              <a:rPr lang="en-US" dirty="0" smtClean="0"/>
              <a:t>(PAS for </a:t>
            </a:r>
            <a:r>
              <a:rPr lang="en-US" dirty="0" smtClean="0"/>
              <a:t>OE)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7233" y="4702484"/>
            <a:ext cx="49251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rgbClr val="FFFFFF"/>
                </a:solidFill>
                <a:latin typeface="Arial" pitchFamily="34" charset="0"/>
              </a:rPr>
              <a:t>Roy Ellis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rgbClr val="FFFFFF"/>
                </a:solidFill>
                <a:latin typeface="Arial" pitchFamily="34" charset="0"/>
              </a:rPr>
              <a:t>ellis@progress.com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We Will Be Talking About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Introduction to Pacific Application Server platform</a:t>
            </a:r>
          </a:p>
          <a:p>
            <a:r>
              <a:rPr lang="en-US" sz="2400" dirty="0" smtClean="0"/>
              <a:t>Architecture</a:t>
            </a:r>
            <a:endParaRPr lang="en-US" sz="2400" dirty="0" smtClean="0"/>
          </a:p>
          <a:p>
            <a:r>
              <a:rPr lang="en-US" sz="2400" dirty="0" smtClean="0"/>
              <a:t>Configuration</a:t>
            </a:r>
          </a:p>
          <a:p>
            <a:r>
              <a:rPr lang="en-US" sz="2400" dirty="0" smtClean="0"/>
              <a:t>Administration</a:t>
            </a:r>
          </a:p>
          <a:p>
            <a:r>
              <a:rPr lang="en-US" sz="2400" dirty="0" smtClean="0"/>
              <a:t>Migration</a:t>
            </a:r>
          </a:p>
          <a:p>
            <a:r>
              <a:rPr lang="en-US" sz="2400" dirty="0" smtClean="0"/>
              <a:t>Deployment</a:t>
            </a:r>
          </a:p>
          <a:p>
            <a:r>
              <a:rPr lang="en-US" sz="2400" dirty="0" smtClean="0"/>
              <a:t>Demo</a:t>
            </a:r>
          </a:p>
        </p:txBody>
      </p:sp>
    </p:spTree>
    <p:extLst>
      <p:ext uri="{BB962C8B-B14F-4D97-AF65-F5344CB8AC3E}">
        <p14:creationId xmlns="" xmlns:p14="http://schemas.microsoft.com/office/powerpoint/2010/main" val="40391604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31053">
        <p:fade/>
      </p:transition>
    </mc:Choice>
    <mc:Fallback>
      <p:transition spd="med" advTm="3105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specials-images.forbesimg.com/imageserve/02rz2jN1CY84V/0x600.jpg?fit=scale&amp;background=0000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033777"/>
            <a:ext cx="12188825" cy="853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379537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78873">
        <p:fade/>
      </p:transition>
    </mc:Choice>
    <mc:Fallback>
      <p:transition spd="med" advTm="7887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PAS Platform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494778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Pacific Application Server Platform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 single delivery platform for all Progress Web-based products</a:t>
            </a:r>
          </a:p>
          <a:p>
            <a:pPr lvl="1"/>
            <a:r>
              <a:rPr lang="en-US" sz="2200" dirty="0" err="1" smtClean="0"/>
              <a:t>OpenEdge</a:t>
            </a:r>
            <a:endParaRPr lang="en-US" sz="2200" dirty="0" smtClean="0"/>
          </a:p>
          <a:p>
            <a:pPr lvl="1"/>
            <a:r>
              <a:rPr lang="en-US" sz="2200" dirty="0" err="1" smtClean="0"/>
              <a:t>Rollbase</a:t>
            </a:r>
            <a:endParaRPr lang="en-US" sz="2200" dirty="0" smtClean="0"/>
          </a:p>
          <a:p>
            <a:pPr lvl="1"/>
            <a:r>
              <a:rPr lang="en-US" sz="2200" dirty="0" err="1" smtClean="0"/>
              <a:t>Corticon</a:t>
            </a:r>
            <a:endParaRPr lang="en-US" sz="2200" dirty="0" smtClean="0"/>
          </a:p>
          <a:p>
            <a:r>
              <a:rPr lang="en-US" sz="2400" dirty="0" smtClean="0"/>
              <a:t>Not only the application but also the web server to support it</a:t>
            </a:r>
          </a:p>
          <a:p>
            <a:pPr lvl="1"/>
            <a:r>
              <a:rPr lang="en-US" sz="2400" dirty="0" smtClean="0"/>
              <a:t>Created from Apache Tomcat 7.0.55 distribution</a:t>
            </a:r>
          </a:p>
          <a:p>
            <a:r>
              <a:rPr lang="en-US" sz="2400" dirty="0" smtClean="0"/>
              <a:t>Architected for secure operation</a:t>
            </a:r>
          </a:p>
          <a:p>
            <a:pPr lvl="1"/>
            <a:r>
              <a:rPr lang="en-US" sz="2400" dirty="0" smtClean="0"/>
              <a:t>Spring Security Framework included</a:t>
            </a:r>
          </a:p>
          <a:p>
            <a:pPr lvl="1"/>
            <a:r>
              <a:rPr lang="en-US" sz="2400" dirty="0" smtClean="0"/>
              <a:t>Realms and roles defined to implement access control</a:t>
            </a:r>
            <a:endParaRPr lang="en-US" sz="2400" b="1" dirty="0" smtClean="0"/>
          </a:p>
          <a:p>
            <a:endParaRPr lang="en-US" sz="2600" dirty="0" smtClean="0"/>
          </a:p>
          <a:p>
            <a:pPr lvl="1"/>
            <a:endParaRPr lang="en-US" sz="2200" b="1" dirty="0" smtClean="0"/>
          </a:p>
          <a:p>
            <a:endParaRPr lang="en-US" sz="2400" b="1" dirty="0" smtClean="0"/>
          </a:p>
          <a:p>
            <a:endParaRPr lang="en-US" sz="2400" b="1" dirty="0" smtClean="0"/>
          </a:p>
        </p:txBody>
      </p:sp>
      <p:sp>
        <p:nvSpPr>
          <p:cNvPr id="18434" name="AutoShape 2" descr="data:image/jpeg;base64,/9j/4AAQSkZJRgABAQAAAQABAAD/2wCEAAkGBxQSERUUDhAQFhQUGCIXGBYYGBUXGBYcHB0iHyAYHxsgKC4sIh0vJx8kJj0hJiorLi8uIR87ODQsNygtLisBCgoKDg0OGxAQGiwmHyQuLzQ0LS4sLDgsNzcuLjQ0LC0wNzUsNywsLywvLCwtNzctLCwsLDcwLCw0LCwsLCwsLP/AABEIAEIAWQMBEQACEQEDEQH/xAAZAAEBAQEBAQAAAAAAAAAAAAAABAUGAwf/xAAyEAABAwMDAgUCAwkAAAAAAAABAAIDBBESBRMhQVEGFCIxYTJxgZGhFhdTVJKxwfDx/8QAGgEBAAMBAQEAAAAAAAAAAAAAAAECAwQFBv/EACwRAAICAgECAwcFAQAAAAAAAAABAhEDEiExUQQTQSIjUmFyobEVMnGB8BT/2gAMAwEAAhEDEQA/AOe8Q65LWTOkme4gk4sv6WN6AD/PVZN2fX4MEMMFGKMyyg2FkAsgFkAsgFkAsgFkAsgKtN1CWnkElPI5j29QTY/BHUfBQpkxwyR1mrR9C/e3J/LN/qKvseV+kR+I+b4qh64xQDFAMUAxQWMUAxQDFBYxQWMUAxQDFBZoaRQ71RFFewkkawnsHEAn72Uoyy5NIOXZM3309NOKpkVNtGnaXxvD3EuDHWIff3up4OXbLjcJSle3VV37F1DpUDnUcJoi/wAxE1z5WueHMJJGXawtflKMp5ciU571q+nBDR0UcdGJPKCpeZ3R3u+2LRw70/7ynoaTySll131VJ+hRoGjQVMNQXxCOV0ojhF3WjcWkhnPci3PdEiufNPHONO1Vv58kukaNG+KkMjDlJW7MnuDjblvxyiRfLmkpTSfCjaPDU2sz2xp4iG6G7l5eQHWtzxyELY9q28y+OnHY0aqgppKmppWUojdEJNuRr3kkx3NnNPHICGUcmWOOOVyu6tV3IWRQ09NTvfStnkqA55yc4BrWuxDQB163Q0bnkySSlqo0UUNDTE1kkNO6ZkeBiY/NrgHe4NueDcfgnBWeTJ7uMpU3dvg5/VSDJ6acQcD0DI9/V6uf+KGdWK1HmV/MjxUGpp6LUiGphld9McjXHvYOBP42UowzR3xyivVM3hCynFXIaineJmOZEI3hzn5uvctHLbD3v1UnNtLJpHVqmrtdl9zw1rWHiKmjgqHBgp2te1j+A65uDbrbojZbFhjtKUo83xZRpkzvIMjp6yGGQTuc4OmEJLS2w688ouhTJFee5Sg2q7WTOnwo52OnjdP5lkgc14eXWbfNp62PXuhfW8sXr7OrXT7G7PqdO7ycjZYmufVieZmQG0S2zyR0aSCbnupOaOLIvMi0/wBtJ9+xi6rul+UtdBLHuhwYKhshAyuDjfoPyUM6MeiVKDTr4a9C+oMUVXVVRqqZ7XiXbZG8SPcZLgXA9hzfkqTNbzxQxatVV2qXBHC50tPTGlqoIpqdr43bkjYyA52QcMvcc9FBdpRyT3i2pNPhWactex8+ommqoYzKWbbzIIg61r2cVJisbUMSnFurtVZyWsRv3LzTxzOI+tkglFuxcOvwqs78Tjr7Ma/qiDFQaWe+KkrYxQDFAMUBdpGjS1MmFOzI9T7Bo7k9AlGeXNDFHaTFVo8rKg0+OUodjZlzc2vwlCOaMoeZ6HrrmgS0hYKjC725ANOVvg/P2ujVFcPiIZk3H0MzFDYYoBigsYoLGKCz3wQrYwQWMEFjBBZp+HJnsqYWsc4B80YcAbZASDgqUY50njk2uif4LPFsrmajO+Nxa4P4cOCLsAP6FH1M/CpS8PFP/clXjUXioL8nyzf7NRlPCcSyfUctgoO2xggsYILGCCxggst2UM9hsoNhsoLGyg2LNGjtUwE+wlYb9rPClGeV+7l/D/BX4taHVs5BBBd7jkfSEfUz8LxhiizxZZ0dFYg407QbEGxs3gqWU8Lalk+o5zZVTr2Gyg2Gyg2GygsbKDY06ilLHOY8Wc02I+ykxjNSVo89tCbG2gsbaCxtoLG2gsbSCxtoLG2gsbaCwIr8AclBZtfsnU/wv1Cmmc3/AF4+50fj2FuLHYty9r2F/wA1Mjk8E3bRxKqekEAQBAEAQBAEAQHU+A4WmVxc1pIHBIBI+ysjh8a2oneKx5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6" name="Picture 4" descr="http://www.gmt-holding.nl/image/picture/GMT10201_web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9375" y="1888671"/>
            <a:ext cx="952500" cy="714375"/>
          </a:xfrm>
          <a:prstGeom prst="rect">
            <a:avLst/>
          </a:prstGeom>
          <a:noFill/>
        </p:spPr>
      </p:pic>
      <p:pic>
        <p:nvPicPr>
          <p:cNvPr id="18440" name="Picture 8" descr="https://community.emc.com/servlet/JiveServlet/showImage/102-9287-6-20089/corticon-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5947" y="1852612"/>
            <a:ext cx="2095500" cy="752476"/>
          </a:xfrm>
          <a:prstGeom prst="rect">
            <a:avLst/>
          </a:prstGeom>
          <a:noFill/>
        </p:spPr>
      </p:pic>
      <p:sp>
        <p:nvSpPr>
          <p:cNvPr id="18442" name="AutoShape 10" descr="data:image/jpeg;base64,/9j/4AAQSkZJRgABAQAAAQABAAD/2wCEAAkGBhQSEBURERIWFRQVFhkWGRcVGB0fGxodHB0YJRoYFxkXHCchFxwvGhwbHzIhIycqLCwsFx4xNjwqNSkrOC8BCQoKDgwOFw4NGTQkHyQyLTUsMDQ1NDUsNSwqNTU0NTQpNTU1LzU0MTQ1MjUyNTU2MiowNTUsLTIxNCwtNC41Lf/AABEIAFAAoAMBIgACEQEDEQH/xAAcAAEAAwEAAwEAAAAAAAAAAAAABQYHBAECAwj/xAA7EAABAwIEBAQEBAENAAAAAAABAAIDBBEFEiExBgdBURMicYEUMmGRQlJioSMIFRYzNlNyc5KywdHh/8QAGQEBAAMBAQAAAAAAAAAAAAAAAAIDBAUB/8QAJxEAAgIBBAAEBwAAAAAAAAAAAAECAxEEITFBEhNSoVFhkbHB4fD/2gAMAwEAAhEDEQA/ANxREQBERAEREAREQBERAEREAREQBERAEREAREQBEVW5g8QGmpsrDaSU5W9wPxO/491bTVK6yNceWV22KuDnLo9eIOY9NSktuZHN3ykWb9C4m32uoGm580Bv4okjH5mtL2+l2Df2XHwPy5hqQ2sqwJWjSKIjyixOZ7/zEm1h0t1vpp0dDG1mRsbAz8oaLfay0apVVSdMI5xtl8/Tj7lNDssirJPnr+/RX8D5lYfVkNgqmZjs1/lcfQOsrOsz495XUswztjEZdpmYBdp6XGzm/QqF5f8AG1RQ1YwrEX52Os2GVx1BPytufma7YX1BFtbrEajZkRYviVfilZjtXQUleadkIDmgtBAGVlxo2+5vqgNoRZRwlxdX0uLjCMTkbOZGl0crQAdiRewGlmncaWWgYvxdSUrgypqoonHo94B+yAl0VZ40xm2EVVTSyi4hc5kkZBsR1BCzbiniSpj4Xo52VErZZHta+QPOdwLZL3dvuBrfogNvRZXxhxHJDi+FRmodHA6PPIM1musDq/v7q/YRxXSVRLaapilI3DHAn7ICWRRWMcU0tIQKmpjiJ1Ae4An0C6cMxeGoZ4lPKyVn5mOBH7IDsRQMvHdA2XwXVsAkvbKXjfspSuxOKGPxZpGRsH4nkAfcoDqRReD8T0tXf4aojltuGOBI9t1KID1e8AEnYC5WG8UYy6pqszhu0uaOzQbWHoNfdbbXQl8T2DdzHNHuCsSloyXMcPLJGTYkf6mkdjbb6LXorlRfGx9fnYz6mp21Sgi3csuJGtBpJCAb5oyet92+t9fdaKsSrsKa9viReU9Yz0P6T1ClMF4kxBgDQ8Fo6zC5Hve5911Nbpar29RTYlnlN9/IwaW+ypKmyDfwaNE4llAgsd3EALEucNIMlPKPnvJH+zXA+xb+60vxJaggyG+Ub2sPqbdFkXM/FfiKllPDdxiuwBv4pJC0AAd9APdcBnXP0Hw3iBno4JjvJExx9SBdYpWUNbLxLiDcOnbBMGgkuAOYBkfl8zSBr1W34Hh/gU0MH93G1n2Av+6quDcCyw43U4k6RhjnblDBfMNGDXp+EoChcpB4tRXV9ZK+TEadjwY5BbLYOuRY66ty2AGXXuF18mOE6avpqiurmNqZ5Z3NJk1y2a07dCc1/TKrVxFy7lOKR4nQSRxvtlnjkvllGgscvduh9AdVE0nLPEMOll/misYynmObwpgT4Z7tOtyNs2hIAvewQFPoKf4Q8QYfE4mnZA57QSSGkbb9bOyk7nIL7L68Zf2SoP8AMZ/tkV5wPlF4FDWxPqPEq65jhJOQbAm5Fhe5GYkk7n2XFW8rKubA48Okmi8WGQPjIBylovZrj38x1A6BAR/HuHRz43hEMzA+N8VnNOxFibH7Ll50cNQYa2lxCgYKads+X+FoD5SbkDtlt9Q8gqx8ScvK6pqKKpjqYYpqWHKZA0kF47NP4SL6r5HlnW11TFNjFVHJFCS5sETbNcdPmv0Nhffa2l0Bz8a8TRVFdHSQ4Uyvq2RBzvEcA2LMAcuo1Otzcttcb30g+W9FKzF8QozCKMzUxvEx2ZrDbyuab/qJ30uVbMc5e1jMTkxLDKmON8zQJGStJGwFwRuNBpovlw1y3rqXE318lZFM6aJwkcWEEPIGXK0HzAWHUaBAUXCKODCB8LjmFNexzzlq2jOD9NtgL7G/0Xbx5i/xWPRsfSyVtPTwh0dPFs7OAS86Hy6tv/harFi3L3GayD4KrxCB0GYFzxHd7rG4uBbb1G26kuJOVLzLT1WG1Xw1RTxCG7hcPa0eW/Y730INxtZAZ9isNQa6lq8NwWoonxP84DDleCW2BAaABbMCex+i/RCpnDWEYsKls1dWQuia1zfBiYbOJtZxPQ6fXrpqrmgCp3E/B+d5mgIDjq5h0ue7T0P0VwIXHV4W2QWJPsUBmQpSx2WS0Z/Wbfa+6lG1tFTtz1FVH6BwJ+wXZjnKOlqtJHyb30cf+1BD+TvRg3E8w9CEBXeMObhlaaegjLGHTOfmd2DWgXJ/83U3ym5Xuhe2urQBIBeKI6lpO8kn6uw6aqYwvkhSQPD2ySlw6lxVyocAZELBzj6lASarWM1ckbqktndaKn8VrbN0JMg/Le3lFlZGMsvJarK5qLy1krsg5LCeCsVXFr2Hw/Ba6QOc0/xLNOURnK1xb8xDxoR0K7sRmlNTFFG4taY3PdYtB0cwX8zTfQnQWUwWDsO682UvMjtiJHy5b5kVV/Gv9blbHliLTmLyBlJeCS3LfMC3Yd/v2wYw90FS8ujDovEy5Tq0AOyl4I00sfqpwxDsPsvOQdt9165w6ieRrmuZFVl4lkp42mYXLzmaJCA7IAzObsGW93aDsvlJxNM11/4TsnxRcwOI8sRbbMcpLXW26G91biwHcApkHYKSth3Ai6rOpkLi2NuimjADSx0MsmU/O4syENZpYmxOnr2XrBjb5aeZzTE1zNnh+aM3aDfOWja9tlOlo7LxkFrWFuyr8ccJeHcn4J5b8WxWouLWgws+bMbOLyA4eYtBblGWQXHTdc39LzJGZA5rGRv82RzS57S0OaWB41OurbXPTsrd4Y00Gm30Xjwh2H2U1ZX6fci67PV7CKYOF2kGxINuhG4P1XuvAC8rOaAiIgCIiAIiIAiIgCIiAIiIAiIgCIiAIiIAiIg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44" name="AutoShape 12" descr="data:image/jpeg;base64,/9j/4AAQSkZJRgABAQAAAQABAAD/2wCEAAkGBhQSEBURERIWFRQVFhkWGRcVGB0fGxodHB0YJRoYFxkXHCchFxwvGhwbHzIhIycqLCwsFx4xNjwqNSkrOC8BCQoKDgwOFw4NGTQkHyQyLTUsMDQ1NDUsNSwqNTU0NTQpNTU1LzU0MTQ1MjUyNTU2MiowNTUsLTIxNCwtNC41Lf/AABEIAFAAoAMBIgACEQEDEQH/xAAcAAEAAwEAAwEAAAAAAAAAAAAABQYHBAECAwj/xAA7EAABAwIEBAQEBAENAAAAAAABAAIDBBEFEiExBgdBURMicYEUMmGRQlJioSMIFRYzNlNyc5KywdHh/8QAGQEBAAMBAQAAAAAAAAAAAAAAAAIDBAUB/8QAJxEAAgIBBAAEBwAAAAAAAAAAAAECAxEEITFBEhNSoVFhkbHB4fD/2gAMAwEAAhEDEQA/ANxREQBERAEREAREQBERAEREAREQBERAEREAREQBEVW5g8QGmpsrDaSU5W9wPxO/491bTVK6yNceWV22KuDnLo9eIOY9NSktuZHN3ykWb9C4m32uoGm580Bv4okjH5mtL2+l2Df2XHwPy5hqQ2sqwJWjSKIjyixOZ7/zEm1h0t1vpp0dDG1mRsbAz8oaLfay0apVVSdMI5xtl8/Tj7lNDssirJPnr+/RX8D5lYfVkNgqmZjs1/lcfQOsrOsz495XUswztjEZdpmYBdp6XGzm/QqF5f8AG1RQ1YwrEX52Os2GVx1BPytufma7YX1BFtbrEajZkRYviVfilZjtXQUleadkIDmgtBAGVlxo2+5vqgNoRZRwlxdX0uLjCMTkbOZGl0crQAdiRewGlmncaWWgYvxdSUrgypqoonHo94B+yAl0VZ40xm2EVVTSyi4hc5kkZBsR1BCzbiniSpj4Xo52VErZZHta+QPOdwLZL3dvuBrfogNvRZXxhxHJDi+FRmodHA6PPIM1musDq/v7q/YRxXSVRLaapilI3DHAn7ICWRRWMcU0tIQKmpjiJ1Ae4An0C6cMxeGoZ4lPKyVn5mOBH7IDsRQMvHdA2XwXVsAkvbKXjfspSuxOKGPxZpGRsH4nkAfcoDqRReD8T0tXf4aojltuGOBI9t1KID1e8AEnYC5WG8UYy6pqszhu0uaOzQbWHoNfdbbXQl8T2DdzHNHuCsSloyXMcPLJGTYkf6mkdjbb6LXorlRfGx9fnYz6mp21Sgi3csuJGtBpJCAb5oyet92+t9fdaKsSrsKa9viReU9Yz0P6T1ClMF4kxBgDQ8Fo6zC5Hve5911Nbpar29RTYlnlN9/IwaW+ypKmyDfwaNE4llAgsd3EALEucNIMlPKPnvJH+zXA+xb+60vxJaggyG+Ub2sPqbdFkXM/FfiKllPDdxiuwBv4pJC0AAd9APdcBnXP0Hw3iBno4JjvJExx9SBdYpWUNbLxLiDcOnbBMGgkuAOYBkfl8zSBr1W34Hh/gU0MH93G1n2Av+6quDcCyw43U4k6RhjnblDBfMNGDXp+EoChcpB4tRXV9ZK+TEadjwY5BbLYOuRY66ty2AGXXuF18mOE6avpqiurmNqZ5Z3NJk1y2a07dCc1/TKrVxFy7lOKR4nQSRxvtlnjkvllGgscvduh9AdVE0nLPEMOll/misYynmObwpgT4Z7tOtyNs2hIAvewQFPoKf4Q8QYfE4mnZA57QSSGkbb9bOyk7nIL7L68Zf2SoP8AMZ/tkV5wPlF4FDWxPqPEq65jhJOQbAm5Fhe5GYkk7n2XFW8rKubA48Okmi8WGQPjIBylovZrj38x1A6BAR/HuHRz43hEMzA+N8VnNOxFibH7Ll50cNQYa2lxCgYKads+X+FoD5SbkDtlt9Q8gqx8ScvK6pqKKpjqYYpqWHKZA0kF47NP4SL6r5HlnW11TFNjFVHJFCS5sETbNcdPmv0Nhffa2l0Bz8a8TRVFdHSQ4Uyvq2RBzvEcA2LMAcuo1Otzcttcb30g+W9FKzF8QozCKMzUxvEx2ZrDbyuab/qJ30uVbMc5e1jMTkxLDKmON8zQJGStJGwFwRuNBpovlw1y3rqXE318lZFM6aJwkcWEEPIGXK0HzAWHUaBAUXCKODCB8LjmFNexzzlq2jOD9NtgL7G/0Xbx5i/xWPRsfSyVtPTwh0dPFs7OAS86Hy6tv/harFi3L3GayD4KrxCB0GYFzxHd7rG4uBbb1G26kuJOVLzLT1WG1Xw1RTxCG7hcPa0eW/Y730INxtZAZ9isNQa6lq8NwWoonxP84DDleCW2BAaABbMCex+i/RCpnDWEYsKls1dWQuia1zfBiYbOJtZxPQ6fXrpqrmgCp3E/B+d5mgIDjq5h0ue7T0P0VwIXHV4W2QWJPsUBmQpSx2WS0Z/Wbfa+6lG1tFTtz1FVH6BwJ+wXZjnKOlqtJHyb30cf+1BD+TvRg3E8w9CEBXeMObhlaaegjLGHTOfmd2DWgXJ/83U3ym5Xuhe2urQBIBeKI6lpO8kn6uw6aqYwvkhSQPD2ySlw6lxVyocAZELBzj6lASarWM1ckbqktndaKn8VrbN0JMg/Le3lFlZGMsvJarK5qLy1krsg5LCeCsVXFr2Hw/Ba6QOc0/xLNOURnK1xb8xDxoR0K7sRmlNTFFG4taY3PdYtB0cwX8zTfQnQWUwWDsO682UvMjtiJHy5b5kVV/Gv9blbHliLTmLyBlJeCS3LfMC3Yd/v2wYw90FS8ujDovEy5Tq0AOyl4I00sfqpwxDsPsvOQdt9165w6ieRrmuZFVl4lkp42mYXLzmaJCA7IAzObsGW93aDsvlJxNM11/4TsnxRcwOI8sRbbMcpLXW26G91biwHcApkHYKSth3Ai6rOpkLi2NuimjADSx0MsmU/O4syENZpYmxOnr2XrBjb5aeZzTE1zNnh+aM3aDfOWja9tlOlo7LxkFrWFuyr8ccJeHcn4J5b8WxWouLWgws+bMbOLyA4eYtBblGWQXHTdc39LzJGZA5rGRv82RzS57S0OaWB41OurbXPTsrd4Y00Gm30Xjwh2H2U1ZX6fci67PV7CKYOF2kGxINuhG4P1XuvAC8rOaAiIgCIiAIiIAiIgCIiAIiIAiIgCIiAIiIAiIg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46" name="Picture 14" descr="http://www.businesscloudlive.com/images/rollbas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8175" y="1796143"/>
            <a:ext cx="1905000" cy="952500"/>
          </a:xfrm>
          <a:prstGeom prst="rect">
            <a:avLst/>
          </a:prstGeom>
          <a:noFill/>
        </p:spPr>
      </p:pic>
      <p:pic>
        <p:nvPicPr>
          <p:cNvPr id="18448" name="Picture 16" descr="http://1.bp.blogspot.com/-ADqNs4NbD-A/TiT8obH5R4I/AAAAAAAABhk/mHHhScHZJ_k/s320/apachetomcat7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47718" y="3505200"/>
            <a:ext cx="1611086" cy="805543"/>
          </a:xfrm>
          <a:prstGeom prst="rect">
            <a:avLst/>
          </a:prstGeom>
          <a:noFill/>
        </p:spPr>
      </p:pic>
      <p:pic>
        <p:nvPicPr>
          <p:cNvPr id="18450" name="Picture 18" descr="http://fruzenshtein.com/wp-content/uploads/2013/04/Spring-Security-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62118" y="4283530"/>
            <a:ext cx="1455511" cy="10916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50589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Pacific Application Server Platform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3" y="1200150"/>
            <a:ext cx="9682411" cy="5303520"/>
          </a:xfrm>
        </p:spPr>
        <p:txBody>
          <a:bodyPr/>
          <a:lstStyle/>
          <a:p>
            <a:r>
              <a:rPr lang="en-US" sz="2400" dirty="0" smtClean="0"/>
              <a:t>Easy management</a:t>
            </a:r>
          </a:p>
          <a:p>
            <a:pPr lvl="1"/>
            <a:r>
              <a:rPr lang="en-US" sz="2400" dirty="0" smtClean="0"/>
              <a:t>Common set of enhanced management tools </a:t>
            </a:r>
          </a:p>
          <a:p>
            <a:pPr lvl="1"/>
            <a:r>
              <a:rPr lang="en-US" sz="2400" dirty="0" smtClean="0"/>
              <a:t>No Tomcat knowledge necessary</a:t>
            </a:r>
          </a:p>
          <a:p>
            <a:r>
              <a:rPr lang="en-US" sz="2600" dirty="0" smtClean="0"/>
              <a:t>Open monitoring </a:t>
            </a:r>
          </a:p>
          <a:p>
            <a:pPr lvl="1"/>
            <a:r>
              <a:rPr lang="en-US" sz="2200" dirty="0" smtClean="0"/>
              <a:t>JMX console/scripting</a:t>
            </a:r>
          </a:p>
          <a:p>
            <a:pPr lvl="1"/>
            <a:r>
              <a:rPr lang="en-US" sz="2200" dirty="0" smtClean="0"/>
              <a:t>Any third party Tomcat monitoring tools</a:t>
            </a:r>
            <a:endParaRPr lang="en-US" sz="2400" b="1" dirty="0" smtClean="0"/>
          </a:p>
          <a:p>
            <a:r>
              <a:rPr lang="en-US" sz="2400" dirty="0" smtClean="0"/>
              <a:t>Extensible</a:t>
            </a:r>
          </a:p>
          <a:p>
            <a:pPr lvl="1"/>
            <a:r>
              <a:rPr lang="en-US" sz="2200" dirty="0" smtClean="0"/>
              <a:t>Each product can extend core functionality for specific product needs</a:t>
            </a:r>
          </a:p>
          <a:p>
            <a:endParaRPr lang="en-US" sz="2600" b="1" dirty="0" smtClean="0"/>
          </a:p>
          <a:p>
            <a:endParaRPr lang="en-US" sz="2600" dirty="0" smtClean="0"/>
          </a:p>
          <a:p>
            <a:pPr lvl="1"/>
            <a:endParaRPr lang="en-US" sz="2200" b="1" dirty="0" smtClean="0"/>
          </a:p>
          <a:p>
            <a:endParaRPr lang="en-US" sz="2400" b="1" dirty="0" smtClean="0"/>
          </a:p>
          <a:p>
            <a:endParaRPr lang="en-US" sz="2400" b="1" dirty="0" smtClean="0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4616" y="2088430"/>
            <a:ext cx="5454493" cy="2555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250589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062" y="367497"/>
            <a:ext cx="10801179" cy="430887"/>
          </a:xfrm>
        </p:spPr>
        <p:txBody>
          <a:bodyPr/>
          <a:lstStyle/>
          <a:p>
            <a:r>
              <a:rPr lang="en-US" b="1" dirty="0" smtClean="0"/>
              <a:t>Pacific Application Server Platform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Uses the Tomcat idea of “instances”</a:t>
            </a:r>
          </a:p>
          <a:p>
            <a:r>
              <a:rPr lang="en-US" sz="2400" dirty="0" smtClean="0"/>
              <a:t>The Progress install will:</a:t>
            </a:r>
          </a:p>
          <a:p>
            <a:pPr lvl="1"/>
            <a:r>
              <a:rPr lang="en-US" sz="2200" dirty="0" smtClean="0"/>
              <a:t>Create a READ-ONLY tomcat home directory (a.k.a. CATALINA_HOME)</a:t>
            </a:r>
          </a:p>
          <a:p>
            <a:pPr lvl="1"/>
            <a:r>
              <a:rPr lang="en-US" sz="2200" dirty="0" smtClean="0"/>
              <a:t>And a default instance (a.k.a. CATALINA_BASE)</a:t>
            </a:r>
          </a:p>
          <a:p>
            <a:r>
              <a:rPr lang="en-US" sz="2400" dirty="0" smtClean="0"/>
              <a:t>Applications run in the instances</a:t>
            </a:r>
          </a:p>
          <a:p>
            <a:endParaRPr lang="en-US" sz="2200" dirty="0" smtClean="0"/>
          </a:p>
          <a:p>
            <a:endParaRPr lang="en-US" sz="2600" b="1" dirty="0" smtClean="0"/>
          </a:p>
          <a:p>
            <a:endParaRPr lang="en-US" sz="2600" dirty="0" smtClean="0"/>
          </a:p>
          <a:p>
            <a:pPr lvl="1"/>
            <a:endParaRPr lang="en-US" sz="2200" b="1" dirty="0" smtClean="0"/>
          </a:p>
          <a:p>
            <a:endParaRPr lang="en-US" sz="2400" b="1" dirty="0" smtClean="0"/>
          </a:p>
          <a:p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250589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 for OpenEdge Architecture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4947786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Architectural Drivers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0387" y="1038104"/>
            <a:ext cx="11035782" cy="530352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S</a:t>
            </a:r>
            <a:r>
              <a:rPr lang="en-US" sz="2400" dirty="0" smtClean="0"/>
              <a:t>ecure production web server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Installation, administration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Simpler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Administration, scalability, application migration, deployment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AppServer connection and operating STATEs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Customer Extensible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Open REST APIs for customer developed metrics, monitoring, and administration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Installation tailoring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Better analysis tools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Built-in metrics gathering, current state queries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Faster and optimizes resources</a:t>
            </a:r>
            <a:endParaRPr lang="en-US" sz="2400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Runs same </a:t>
            </a:r>
            <a:r>
              <a:rPr lang="en-US" sz="2000" dirty="0"/>
              <a:t>ABL application and client load with less memory and </a:t>
            </a:r>
            <a:r>
              <a:rPr lang="en-US" sz="2000" dirty="0" smtClean="0"/>
              <a:t>CPU consumption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912631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28199">
        <p:fade/>
      </p:transition>
    </mc:Choice>
    <mc:Fallback>
      <p:transition spd="med" advTm="12819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Architecture: Basics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1275973" cy="530352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sz="2400" dirty="0" smtClean="0"/>
              <a:t>It is a web server: </a:t>
            </a:r>
            <a:endParaRPr lang="en-US" sz="2400" dirty="0"/>
          </a:p>
          <a:p>
            <a:pPr lvl="1">
              <a:lnSpc>
                <a:spcPct val="140000"/>
              </a:lnSpc>
            </a:pPr>
            <a:r>
              <a:rPr lang="en-US" sz="2000" dirty="0" smtClean="0"/>
              <a:t>Tomcat</a:t>
            </a:r>
            <a:r>
              <a:rPr lang="en-US" sz="2200" dirty="0" smtClean="0"/>
              <a:t> 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It is not a repackaged AppServer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We migrated the functionality – not the implementation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Its designed for the Cloud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Highly Scalable</a:t>
            </a:r>
            <a:endParaRPr lang="en-US" sz="2000" dirty="0" smtClean="0"/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Security built-in </a:t>
            </a:r>
            <a:endParaRPr lang="en-US" sz="2000" dirty="0" smtClean="0"/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New monitoring and administration tools</a:t>
            </a:r>
            <a:endParaRPr lang="en-US" sz="2400" dirty="0"/>
          </a:p>
        </p:txBody>
      </p:sp>
      <p:pic>
        <p:nvPicPr>
          <p:cNvPr id="4" name="Picture 16" descr="http://1.bp.blogspot.com/-ADqNs4NbD-A/TiT8obH5R4I/AAAAAAAABhk/mHHhScHZJ_k/s320/apachetomcat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1918" y="1701800"/>
            <a:ext cx="1611086" cy="805543"/>
          </a:xfrm>
          <a:prstGeom prst="rect">
            <a:avLst/>
          </a:prstGeom>
          <a:noFill/>
        </p:spPr>
      </p:pic>
      <p:pic>
        <p:nvPicPr>
          <p:cNvPr id="5" name="Picture 18" descr="http://fruzenshtein.com/wp-content/uploads/2013/04/Spring-Securit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5119" y="4004130"/>
            <a:ext cx="1147082" cy="860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832934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61480">
        <p:fade/>
      </p:transition>
    </mc:Choice>
    <mc:Fallback>
      <p:transition spd="med" advTm="6148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 bwMode="auto">
          <a:xfrm>
            <a:off x="7902445" y="5076425"/>
            <a:ext cx="2345750" cy="12859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MSAgent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7850605" y="2529840"/>
            <a:ext cx="2358710" cy="2238689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000" b="1" i="0" dirty="0" smtClean="0">
                <a:solidFill>
                  <a:srgbClr val="FFFFFF"/>
                </a:solidFill>
              </a:rPr>
              <a:t>PAS for </a:t>
            </a:r>
            <a:r>
              <a:rPr lang="en-US" sz="2000" i="0" dirty="0" smtClean="0">
                <a:solidFill>
                  <a:schemeClr val="bg1"/>
                </a:solidFill>
              </a:rPr>
              <a:t>OpenEdge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8229324" y="3105191"/>
            <a:ext cx="1600476" cy="826729"/>
          </a:xfrm>
          <a:prstGeom prst="round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i="0" dirty="0" smtClean="0"/>
              <a:t>APSV (AIA)</a:t>
            </a:r>
            <a:br>
              <a:rPr lang="en-US" sz="1400" i="0" dirty="0" smtClean="0"/>
            </a:br>
            <a:r>
              <a:rPr lang="en-US" sz="1400" i="0" dirty="0" smtClean="0"/>
              <a:t>SOAP (WSA)</a:t>
            </a:r>
            <a:br>
              <a:rPr lang="en-US" sz="1400" i="0" dirty="0" smtClean="0"/>
            </a:br>
            <a:r>
              <a:rPr lang="en-US" sz="1400" i="0" dirty="0" smtClean="0"/>
              <a:t>REST/Mobile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Architecture: Components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9911" y="1002109"/>
            <a:ext cx="546401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</a:rPr>
              <a:t>Classic AppServer Components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871" y="1021874"/>
            <a:ext cx="527204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</a:rPr>
              <a:t>PAS</a:t>
            </a:r>
            <a:r>
              <a:rPr lang="en-US" sz="1800" i="0" dirty="0"/>
              <a:t> for </a:t>
            </a:r>
            <a:r>
              <a:rPr lang="en-US" sz="1800" i="0" dirty="0" smtClean="0">
                <a:solidFill>
                  <a:srgbClr val="000000"/>
                </a:solidFill>
              </a:rPr>
              <a:t>OpenEdge Components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1231194" y="4107673"/>
            <a:ext cx="2397590" cy="634941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000" i="0" dirty="0" smtClean="0"/>
              <a:t>AppServer</a:t>
            </a:r>
            <a:endParaRPr lang="en-US" sz="2000" i="0" dirty="0"/>
          </a:p>
        </p:txBody>
      </p:sp>
      <p:grpSp>
        <p:nvGrpSpPr>
          <p:cNvPr id="11" name="Group 53"/>
          <p:cNvGrpSpPr/>
          <p:nvPr/>
        </p:nvGrpSpPr>
        <p:grpSpPr>
          <a:xfrm>
            <a:off x="1283034" y="5079520"/>
            <a:ext cx="2725190" cy="1195803"/>
            <a:chOff x="1283034" y="5079520"/>
            <a:chExt cx="2725190" cy="1195803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1662474" y="5433056"/>
              <a:ext cx="2345750" cy="842267"/>
            </a:xfrm>
            <a:prstGeom prst="round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Agent</a:t>
              </a:r>
              <a:b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</a:b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(1 ABL Session)</a:t>
              </a: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1535994" y="5319530"/>
              <a:ext cx="2345750" cy="842267"/>
            </a:xfrm>
            <a:prstGeom prst="round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Agent</a:t>
              </a:r>
              <a:b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</a:b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(1 ABL Session)</a:t>
              </a: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1409514" y="5206004"/>
              <a:ext cx="2345750" cy="842267"/>
            </a:xfrm>
            <a:prstGeom prst="round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Agent</a:t>
              </a:r>
              <a:b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</a:b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(1 ABL Session)</a:t>
              </a:r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1283034" y="5079520"/>
              <a:ext cx="2345750" cy="842267"/>
            </a:xfrm>
            <a:prstGeom prst="round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charset="0"/>
                </a:rPr>
                <a:t>Agent</a:t>
              </a: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/>
              </a:r>
              <a:b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</a:b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(1 ABL Session)</a:t>
              </a:r>
            </a:p>
          </p:txBody>
        </p:sp>
      </p:grpSp>
      <p:sp>
        <p:nvSpPr>
          <p:cNvPr id="17" name="Up-Down Arrow 16"/>
          <p:cNvSpPr/>
          <p:nvPr/>
        </p:nvSpPr>
        <p:spPr bwMode="auto">
          <a:xfrm>
            <a:off x="2381510" y="4739518"/>
            <a:ext cx="166481" cy="323949"/>
          </a:xfrm>
          <a:prstGeom prst="upDownArrow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1409515" y="5529954"/>
            <a:ext cx="1998950" cy="3011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 ABL Session</a:t>
            </a:r>
          </a:p>
        </p:txBody>
      </p:sp>
      <p:grpSp>
        <p:nvGrpSpPr>
          <p:cNvPr id="16" name="Group 30"/>
          <p:cNvGrpSpPr/>
          <p:nvPr/>
        </p:nvGrpSpPr>
        <p:grpSpPr>
          <a:xfrm>
            <a:off x="8119645" y="5591650"/>
            <a:ext cx="1866231" cy="557191"/>
            <a:chOff x="5838695" y="5513902"/>
            <a:chExt cx="1866231" cy="557191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6143495" y="5766870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6068855" y="5705176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6000935" y="5637290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5926295" y="5575596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5838695" y="5513902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ABL Sessions</a:t>
              </a:r>
            </a:p>
          </p:txBody>
        </p:sp>
      </p:grpSp>
      <p:sp>
        <p:nvSpPr>
          <p:cNvPr id="22" name="Up-Down Arrow 21"/>
          <p:cNvSpPr/>
          <p:nvPr/>
        </p:nvSpPr>
        <p:spPr bwMode="auto">
          <a:xfrm>
            <a:off x="8962041" y="4749381"/>
            <a:ext cx="194399" cy="323949"/>
          </a:xfrm>
          <a:prstGeom prst="upDownArrow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7915404" y="4026831"/>
            <a:ext cx="2193350" cy="50845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Session Manager</a:t>
            </a:r>
          </a:p>
        </p:txBody>
      </p:sp>
      <p:sp>
        <p:nvSpPr>
          <p:cNvPr id="59" name="Rounded Rectangle 58"/>
          <p:cNvSpPr/>
          <p:nvPr/>
        </p:nvSpPr>
        <p:spPr bwMode="auto">
          <a:xfrm>
            <a:off x="264234" y="2202694"/>
            <a:ext cx="1899846" cy="586226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AdminServer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0" name="Rounded Rectangle 59"/>
          <p:cNvSpPr/>
          <p:nvPr/>
        </p:nvSpPr>
        <p:spPr bwMode="auto">
          <a:xfrm>
            <a:off x="1908831" y="1557554"/>
            <a:ext cx="1655753" cy="440571"/>
          </a:xfrm>
          <a:prstGeom prst="round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i="0" dirty="0" smtClean="0"/>
              <a:t>Client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1" name="Rounded Rectangle 60"/>
          <p:cNvSpPr/>
          <p:nvPr/>
        </p:nvSpPr>
        <p:spPr bwMode="auto">
          <a:xfrm>
            <a:off x="3601794" y="3086614"/>
            <a:ext cx="1899846" cy="586226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NameServer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2" name="Cloud 61"/>
          <p:cNvSpPr/>
          <p:nvPr/>
        </p:nvSpPr>
        <p:spPr bwMode="auto">
          <a:xfrm>
            <a:off x="3855720" y="1493520"/>
            <a:ext cx="1752600" cy="1097280"/>
          </a:xfrm>
          <a:prstGeom prst="cloud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870960" y="1676400"/>
            <a:ext cx="16306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0" dirty="0" smtClean="0">
                <a:solidFill>
                  <a:schemeClr val="bg1"/>
                </a:solidFill>
              </a:rPr>
              <a:t>AIA WSA</a:t>
            </a:r>
          </a:p>
          <a:p>
            <a:r>
              <a:rPr lang="en-US" sz="1400" i="0" dirty="0" smtClean="0">
                <a:solidFill>
                  <a:schemeClr val="bg1"/>
                </a:solidFill>
              </a:rPr>
              <a:t>REST/Mobile</a:t>
            </a:r>
          </a:p>
        </p:txBody>
      </p:sp>
      <p:sp>
        <p:nvSpPr>
          <p:cNvPr id="65" name="Rounded Rectangle 64"/>
          <p:cNvSpPr/>
          <p:nvPr/>
        </p:nvSpPr>
        <p:spPr bwMode="auto">
          <a:xfrm>
            <a:off x="8233431" y="1664234"/>
            <a:ext cx="1655753" cy="440571"/>
          </a:xfrm>
          <a:prstGeom prst="round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i="0" dirty="0" smtClean="0"/>
              <a:t>Client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6" name="Up-Down Arrow 65"/>
          <p:cNvSpPr/>
          <p:nvPr/>
        </p:nvSpPr>
        <p:spPr bwMode="auto">
          <a:xfrm>
            <a:off x="2492814" y="1994605"/>
            <a:ext cx="188741" cy="2104783"/>
          </a:xfrm>
          <a:prstGeom prst="upDownArrow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7" name="Up-Down Arrow 66"/>
          <p:cNvSpPr/>
          <p:nvPr/>
        </p:nvSpPr>
        <p:spPr bwMode="auto">
          <a:xfrm rot="5400000">
            <a:off x="3709747" y="1593275"/>
            <a:ext cx="154115" cy="440232"/>
          </a:xfrm>
          <a:prstGeom prst="upDownArrow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8" name="Up-Down Arrow 67"/>
          <p:cNvSpPr/>
          <p:nvPr/>
        </p:nvSpPr>
        <p:spPr bwMode="auto">
          <a:xfrm rot="19121030">
            <a:off x="3065032" y="1803565"/>
            <a:ext cx="194100" cy="1513930"/>
          </a:xfrm>
          <a:prstGeom prst="upDownArrow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9" name="Up-Down Arrow 68"/>
          <p:cNvSpPr/>
          <p:nvPr/>
        </p:nvSpPr>
        <p:spPr bwMode="auto">
          <a:xfrm rot="10800000">
            <a:off x="4429891" y="2506894"/>
            <a:ext cx="203754" cy="555413"/>
          </a:xfrm>
          <a:prstGeom prst="upDownArrow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0" name="Up-Down Arrow 69"/>
          <p:cNvSpPr/>
          <p:nvPr/>
        </p:nvSpPr>
        <p:spPr bwMode="auto">
          <a:xfrm>
            <a:off x="8970603" y="2107210"/>
            <a:ext cx="163123" cy="399684"/>
          </a:xfrm>
          <a:prstGeom prst="upDownArrow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6" name="Straight Connector 35"/>
          <p:cNvCxnSpPr/>
          <p:nvPr/>
        </p:nvCxnSpPr>
        <p:spPr bwMode="auto">
          <a:xfrm>
            <a:off x="6189426" y="1282838"/>
            <a:ext cx="12960" cy="500177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custDataLst>
      <p:tags r:id="rId1"/>
    </p:custDataLst>
    <p:extLst>
      <p:ext uri="{BB962C8B-B14F-4D97-AF65-F5344CB8AC3E}">
        <p14:creationId xmlns="" xmlns:p14="http://schemas.microsoft.com/office/powerpoint/2010/main" val="30297096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107519">
        <p:fade/>
      </p:transition>
    </mc:Choice>
    <mc:Fallback>
      <p:transition spd="med" advTm="1075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Architecture: Session Models</a:t>
            </a:r>
            <a:endParaRPr lang="en-US" dirty="0" smtClean="0"/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19793449"/>
              </p:ext>
            </p:extLst>
          </p:nvPr>
        </p:nvGraphicFramePr>
        <p:xfrm>
          <a:off x="685800" y="979489"/>
          <a:ext cx="10744200" cy="437832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5372099"/>
                <a:gridCol w="5372101"/>
              </a:tblGrid>
              <a:tr h="492125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Classic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Appserver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PAS for OpenEdge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sz="2400" dirty="0" smtClean="0"/>
                        <a:t>AppServer sets connection state </a:t>
                      </a:r>
                    </a:p>
                    <a:p>
                      <a:pPr marL="914400" lvl="1" indent="-45720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sz="2000" dirty="0" smtClean="0"/>
                        <a:t>State-aware,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State-reset,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Stateless</a:t>
                      </a:r>
                    </a:p>
                    <a:p>
                      <a:pPr marL="914400" lvl="1" indent="-45720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sz="2000" dirty="0" smtClean="0"/>
                        <a:t>State-free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2400" i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PAS</a:t>
                      </a:r>
                      <a:r>
                        <a:rPr lang="en-US" sz="2400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for OE has no connection state</a:t>
                      </a:r>
                      <a:endParaRPr lang="en-US" sz="2400" i="0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9048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Client must connect to AppServer with expected state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Client controls ABL session model via CONNECT </a:t>
                      </a:r>
                      <a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–</a:t>
                      </a:r>
                      <a:r>
                        <a:rPr kumimoji="0" lang="en-US" sz="24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sessionModel</a:t>
                      </a:r>
                      <a:endPara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Stateful</a:t>
                      </a: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  -</a:t>
                      </a:r>
                      <a:r>
                        <a:rPr kumimoji="0" lang="en-US" sz="2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sessionModel</a:t>
                      </a:r>
                      <a:r>
                        <a:rPr kumimoji="0" lang="en-US" sz="2000" b="0" i="0" u="none" strike="noStrike" kern="1200" cap="none" spc="0" normalizeH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Session-Managed</a:t>
                      </a:r>
                    </a:p>
                    <a:p>
                      <a:pPr marL="457200" lvl="1" indent="-457200" algn="l">
                        <a:lnSpc>
                          <a:spcPct val="150000"/>
                        </a:lnSpc>
                        <a:spcBef>
                          <a:spcPts val="900"/>
                        </a:spcBef>
                        <a:buClr>
                          <a:schemeClr val="accent1"/>
                        </a:buClr>
                        <a:buSzTx/>
                        <a:buFontTx/>
                        <a:buNone/>
                      </a:pPr>
                      <a:r>
                        <a:rPr lang="en-US" sz="2000" i="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Statefree</a:t>
                      </a:r>
                      <a:r>
                        <a:rPr lang="en-US" sz="2000" i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r>
                        <a:rPr lang="en-US" sz="2000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2000" i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2000" i="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sessionModel</a:t>
                      </a:r>
                      <a:r>
                        <a:rPr lang="en-US" sz="2000" i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Session-Free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81229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PAS for </a:t>
            </a:r>
            <a:r>
              <a:rPr lang="en-US" b="1" dirty="0" err="1" smtClean="0"/>
              <a:t>OpenEdge</a:t>
            </a:r>
            <a:r>
              <a:rPr lang="en-US" b="1" dirty="0" smtClean="0"/>
              <a:t> ABL Application Architecture Models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1459088" cy="53035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Client controls ABL session model via traditional AppServer </a:t>
            </a:r>
            <a:r>
              <a:rPr lang="en-US" i="1" dirty="0"/>
              <a:t>–</a:t>
            </a:r>
            <a:r>
              <a:rPr lang="en-US" i="1" dirty="0" err="1" smtClean="0"/>
              <a:t>sessionModel</a:t>
            </a:r>
            <a:r>
              <a:rPr lang="en-US" dirty="0" smtClean="0"/>
              <a:t> </a:t>
            </a:r>
            <a:r>
              <a:rPr lang="en-US" dirty="0"/>
              <a:t>option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Stateless session model (i.e. Session-Free)</a:t>
            </a:r>
          </a:p>
          <a:p>
            <a:pPr lvl="1"/>
            <a:r>
              <a:rPr lang="en-US" dirty="0" smtClean="0"/>
              <a:t>Client’s request can be executed in any  ABL session, in any Agent, in any </a:t>
            </a:r>
            <a:r>
              <a:rPr lang="en-US" dirty="0"/>
              <a:t>PAS for OE </a:t>
            </a:r>
            <a:r>
              <a:rPr lang="en-US" dirty="0" smtClean="0"/>
              <a:t>server</a:t>
            </a:r>
          </a:p>
          <a:p>
            <a:pPr lvl="1"/>
            <a:r>
              <a:rPr lang="en-US" dirty="0" smtClean="0"/>
              <a:t>A client can execute concurrent ABL requests</a:t>
            </a:r>
          </a:p>
          <a:p>
            <a:pPr lvl="1"/>
            <a:r>
              <a:rPr lang="en-US" dirty="0" smtClean="0"/>
              <a:t>User context managed entirely by the server application and client code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Stateful session model  (i.e. Session-Managed)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Used for classic AppServer State-Reset, State-Aware, and Stateless </a:t>
            </a:r>
          </a:p>
          <a:p>
            <a:pPr lvl="1"/>
            <a:r>
              <a:rPr lang="en-US" dirty="0" smtClean="0"/>
              <a:t>Each client’s request routed to same PASOE server, </a:t>
            </a:r>
            <a:r>
              <a:rPr lang="en-US" dirty="0" err="1" smtClean="0"/>
              <a:t>MSAgent</a:t>
            </a:r>
            <a:r>
              <a:rPr lang="en-US" dirty="0" smtClean="0"/>
              <a:t>, and ABL session (until DISCONNECT)</a:t>
            </a:r>
          </a:p>
          <a:p>
            <a:pPr lvl="1"/>
            <a:r>
              <a:rPr lang="en-US" dirty="0" smtClean="0"/>
              <a:t>A user’s context is stored within an Agent’s ABL session between requests</a:t>
            </a:r>
          </a:p>
          <a:p>
            <a:pPr lvl="1"/>
            <a:r>
              <a:rPr lang="en-US" dirty="0" smtClean="0"/>
              <a:t>Supports Automatic Transactions [that span multiple requests]</a:t>
            </a:r>
          </a:p>
          <a:p>
            <a:pPr lvl="1"/>
            <a:r>
              <a:rPr lang="en-US" dirty="0" smtClean="0"/>
              <a:t>A client can execute pipelined </a:t>
            </a:r>
            <a:r>
              <a:rPr lang="en-US" dirty="0" err="1" smtClean="0"/>
              <a:t>async</a:t>
            </a:r>
            <a:r>
              <a:rPr lang="en-US" dirty="0" smtClean="0"/>
              <a:t> requests [to single ABL session]</a:t>
            </a:r>
          </a:p>
        </p:txBody>
      </p:sp>
    </p:spTree>
    <p:extLst>
      <p:ext uri="{BB962C8B-B14F-4D97-AF65-F5344CB8AC3E}">
        <p14:creationId xmlns:p14="http://schemas.microsoft.com/office/powerpoint/2010/main" xmlns="" val="1301813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4555">
        <p:fade/>
      </p:transition>
    </mc:Choice>
    <mc:Fallback>
      <p:transition spd="med" advTm="6455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 bwMode="auto">
          <a:xfrm>
            <a:off x="7902445" y="5076425"/>
            <a:ext cx="2345750" cy="12859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MSAgent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7850605" y="2529840"/>
            <a:ext cx="2358710" cy="2238689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000" b="1" i="0" dirty="0" smtClean="0">
                <a:solidFill>
                  <a:srgbClr val="FFFFFF"/>
                </a:solidFill>
              </a:rPr>
              <a:t>PAS for </a:t>
            </a:r>
            <a:r>
              <a:rPr lang="en-US" sz="2000" i="0" dirty="0" smtClean="0">
                <a:solidFill>
                  <a:schemeClr val="bg1"/>
                </a:solidFill>
              </a:rPr>
              <a:t>OpenEdge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8229324" y="3105191"/>
            <a:ext cx="1600476" cy="826729"/>
          </a:xfrm>
          <a:prstGeom prst="round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i="0" dirty="0" smtClean="0"/>
              <a:t>APSV (AIA)</a:t>
            </a:r>
            <a:br>
              <a:rPr lang="en-US" sz="1400" i="0" dirty="0" smtClean="0"/>
            </a:br>
            <a:r>
              <a:rPr lang="en-US" sz="1400" i="0" dirty="0" smtClean="0"/>
              <a:t>SOAP (WSA)</a:t>
            </a:r>
            <a:br>
              <a:rPr lang="en-US" sz="1400" i="0" dirty="0" smtClean="0"/>
            </a:br>
            <a:r>
              <a:rPr lang="en-US" sz="1400" i="0" dirty="0" smtClean="0"/>
              <a:t>REST/Mobile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Architecture: Sample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75684" y="1002109"/>
            <a:ext cx="634944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</a:rPr>
              <a:t>Classic AppServer Components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18399" y="996474"/>
            <a:ext cx="367697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</a:rPr>
              <a:t>PAS</a:t>
            </a:r>
            <a:r>
              <a:rPr lang="en-US" sz="1800" i="0" dirty="0"/>
              <a:t> for </a:t>
            </a:r>
            <a:r>
              <a:rPr lang="en-US" sz="1800" i="0" dirty="0" smtClean="0">
                <a:solidFill>
                  <a:srgbClr val="000000"/>
                </a:solidFill>
              </a:rPr>
              <a:t>OpenEdge Components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2471057" y="4154168"/>
            <a:ext cx="2271423" cy="2167650"/>
            <a:chOff x="1231194" y="4107673"/>
            <a:chExt cx="2777030" cy="2167650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1231194" y="4107673"/>
              <a:ext cx="2397590" cy="63494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i="0" dirty="0" smtClean="0"/>
                <a:t>AppServer</a:t>
              </a:r>
              <a:endParaRPr lang="en-US" sz="2000" i="0" dirty="0"/>
            </a:p>
          </p:txBody>
        </p:sp>
        <p:grpSp>
          <p:nvGrpSpPr>
            <p:cNvPr id="5" name="Group 53"/>
            <p:cNvGrpSpPr/>
            <p:nvPr/>
          </p:nvGrpSpPr>
          <p:grpSpPr>
            <a:xfrm>
              <a:off x="1283034" y="5079520"/>
              <a:ext cx="2725190" cy="1195803"/>
              <a:chOff x="1283034" y="5079520"/>
              <a:chExt cx="2725190" cy="1195803"/>
            </a:xfrm>
          </p:grpSpPr>
          <p:sp>
            <p:nvSpPr>
              <p:cNvPr id="10" name="Rounded Rectangle 9"/>
              <p:cNvSpPr/>
              <p:nvPr/>
            </p:nvSpPr>
            <p:spPr bwMode="auto">
              <a:xfrm>
                <a:off x="1662474" y="5433056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9" name="Rounded Rectangle 8"/>
              <p:cNvSpPr/>
              <p:nvPr/>
            </p:nvSpPr>
            <p:spPr bwMode="auto">
              <a:xfrm>
                <a:off x="1535994" y="531953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8" name="Rounded Rectangle 7"/>
              <p:cNvSpPr/>
              <p:nvPr/>
            </p:nvSpPr>
            <p:spPr bwMode="auto">
              <a:xfrm>
                <a:off x="1409514" y="5206004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7" name="Rounded Rectangle 6"/>
              <p:cNvSpPr/>
              <p:nvPr/>
            </p:nvSpPr>
            <p:spPr bwMode="auto">
              <a:xfrm>
                <a:off x="1283034" y="507952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charset="0"/>
                  </a:rPr>
                  <a:t>50 Agents</a:t>
                </a: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/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17" name="Up-Down Arrow 16"/>
            <p:cNvSpPr/>
            <p:nvPr/>
          </p:nvSpPr>
          <p:spPr bwMode="auto">
            <a:xfrm>
              <a:off x="2381510" y="4739518"/>
              <a:ext cx="194399" cy="323949"/>
            </a:xfrm>
            <a:prstGeom prst="upDownArrow">
              <a:avLst/>
            </a:prstGeom>
            <a:solidFill>
              <a:schemeClr val="accent3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8119645" y="5591650"/>
            <a:ext cx="1866231" cy="557191"/>
            <a:chOff x="5838695" y="5513902"/>
            <a:chExt cx="1866231" cy="557191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6143495" y="5766870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6068855" y="5705176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6000935" y="5637290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5926295" y="5575596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 ABL Session</a:t>
              </a: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5838695" y="5513902"/>
              <a:ext cx="1561431" cy="3042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150 ABL Sessions</a:t>
              </a:r>
            </a:p>
          </p:txBody>
        </p:sp>
      </p:grpSp>
      <p:sp>
        <p:nvSpPr>
          <p:cNvPr id="22" name="Up-Down Arrow 21"/>
          <p:cNvSpPr/>
          <p:nvPr/>
        </p:nvSpPr>
        <p:spPr bwMode="auto">
          <a:xfrm>
            <a:off x="8962041" y="4749381"/>
            <a:ext cx="194399" cy="323949"/>
          </a:xfrm>
          <a:prstGeom prst="upDownArrow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7915404" y="4026831"/>
            <a:ext cx="2193350" cy="50845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Session Manager</a:t>
            </a:r>
          </a:p>
        </p:txBody>
      </p:sp>
      <p:sp>
        <p:nvSpPr>
          <p:cNvPr id="59" name="Rounded Rectangle 58"/>
          <p:cNvSpPr/>
          <p:nvPr/>
        </p:nvSpPr>
        <p:spPr bwMode="auto">
          <a:xfrm>
            <a:off x="264234" y="2202694"/>
            <a:ext cx="1899846" cy="586226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AdminServer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0" name="Rounded Rectangle 59"/>
          <p:cNvSpPr/>
          <p:nvPr/>
        </p:nvSpPr>
        <p:spPr bwMode="auto">
          <a:xfrm>
            <a:off x="1908831" y="1557554"/>
            <a:ext cx="1655753" cy="440571"/>
          </a:xfrm>
          <a:prstGeom prst="round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i="0" dirty="0" smtClean="0"/>
              <a:t>Client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1" name="Rounded Rectangle 60"/>
          <p:cNvSpPr/>
          <p:nvPr/>
        </p:nvSpPr>
        <p:spPr bwMode="auto">
          <a:xfrm>
            <a:off x="5260112" y="2373692"/>
            <a:ext cx="1899846" cy="586226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2000" i="0" dirty="0" smtClean="0">
                <a:solidFill>
                  <a:schemeClr val="bg1"/>
                </a:solidFill>
              </a:rPr>
              <a:t>NameServer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2" name="Cloud 61"/>
          <p:cNvSpPr/>
          <p:nvPr/>
        </p:nvSpPr>
        <p:spPr bwMode="auto">
          <a:xfrm>
            <a:off x="3654242" y="1509019"/>
            <a:ext cx="1752600" cy="1097280"/>
          </a:xfrm>
          <a:prstGeom prst="cloud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715977" y="1660902"/>
            <a:ext cx="16306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0" dirty="0" smtClean="0">
                <a:solidFill>
                  <a:schemeClr val="bg1"/>
                </a:solidFill>
              </a:rPr>
              <a:t>AIA WSA</a:t>
            </a:r>
          </a:p>
          <a:p>
            <a:r>
              <a:rPr lang="en-US" sz="1400" i="0" dirty="0" smtClean="0">
                <a:solidFill>
                  <a:schemeClr val="bg1"/>
                </a:solidFill>
              </a:rPr>
              <a:t>REST/Mobile</a:t>
            </a:r>
          </a:p>
        </p:txBody>
      </p:sp>
      <p:sp>
        <p:nvSpPr>
          <p:cNvPr id="65" name="Rounded Rectangle 64"/>
          <p:cNvSpPr/>
          <p:nvPr/>
        </p:nvSpPr>
        <p:spPr bwMode="auto">
          <a:xfrm>
            <a:off x="8233431" y="1664234"/>
            <a:ext cx="1655753" cy="440571"/>
          </a:xfrm>
          <a:prstGeom prst="round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800" i="0" dirty="0" smtClean="0"/>
              <a:t>Client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94468" y="4182582"/>
            <a:ext cx="2185261" cy="2167650"/>
            <a:chOff x="1262191" y="4107673"/>
            <a:chExt cx="2746033" cy="2167650"/>
          </a:xfrm>
        </p:grpSpPr>
        <p:sp>
          <p:nvSpPr>
            <p:cNvPr id="33" name="Rounded Rectangle 32"/>
            <p:cNvSpPr/>
            <p:nvPr/>
          </p:nvSpPr>
          <p:spPr bwMode="auto">
            <a:xfrm>
              <a:off x="1262191" y="4107673"/>
              <a:ext cx="2397590" cy="63494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i="0" dirty="0" smtClean="0"/>
                <a:t>AppServer</a:t>
              </a:r>
              <a:endParaRPr lang="en-US" sz="2000" i="0" dirty="0"/>
            </a:p>
          </p:txBody>
        </p:sp>
        <p:grpSp>
          <p:nvGrpSpPr>
            <p:cNvPr id="34" name="Group 53"/>
            <p:cNvGrpSpPr/>
            <p:nvPr/>
          </p:nvGrpSpPr>
          <p:grpSpPr>
            <a:xfrm>
              <a:off x="1283034" y="5079520"/>
              <a:ext cx="2725190" cy="1195803"/>
              <a:chOff x="1283034" y="5079520"/>
              <a:chExt cx="2725190" cy="1195803"/>
            </a:xfrm>
          </p:grpSpPr>
          <p:sp>
            <p:nvSpPr>
              <p:cNvPr id="37" name="Rounded Rectangle 36"/>
              <p:cNvSpPr/>
              <p:nvPr/>
            </p:nvSpPr>
            <p:spPr bwMode="auto">
              <a:xfrm>
                <a:off x="1662474" y="5433056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38" name="Rounded Rectangle 37"/>
              <p:cNvSpPr/>
              <p:nvPr/>
            </p:nvSpPr>
            <p:spPr bwMode="auto">
              <a:xfrm>
                <a:off x="1535994" y="531953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39" name="Rounded Rectangle 38"/>
              <p:cNvSpPr/>
              <p:nvPr/>
            </p:nvSpPr>
            <p:spPr bwMode="auto">
              <a:xfrm>
                <a:off x="1409514" y="5206004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40" name="Rounded Rectangle 39"/>
              <p:cNvSpPr/>
              <p:nvPr/>
            </p:nvSpPr>
            <p:spPr bwMode="auto">
              <a:xfrm>
                <a:off x="1283034" y="507952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charset="0"/>
                  </a:rPr>
                  <a:t>50 Agents</a:t>
                </a: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/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35" name="Up-Down Arrow 34"/>
            <p:cNvSpPr/>
            <p:nvPr/>
          </p:nvSpPr>
          <p:spPr bwMode="auto">
            <a:xfrm>
              <a:off x="2381510" y="4739518"/>
              <a:ext cx="194399" cy="323949"/>
            </a:xfrm>
            <a:prstGeom prst="upDownArrow">
              <a:avLst/>
            </a:prstGeom>
            <a:solidFill>
              <a:schemeClr val="accent3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790637" y="4149001"/>
            <a:ext cx="2121607" cy="2167650"/>
            <a:chOff x="1231194" y="4107673"/>
            <a:chExt cx="2777030" cy="2167650"/>
          </a:xfrm>
        </p:grpSpPr>
        <p:sp>
          <p:nvSpPr>
            <p:cNvPr id="42" name="Rounded Rectangle 41"/>
            <p:cNvSpPr/>
            <p:nvPr/>
          </p:nvSpPr>
          <p:spPr bwMode="auto">
            <a:xfrm>
              <a:off x="1231194" y="4107673"/>
              <a:ext cx="2397590" cy="63494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i="0" dirty="0" smtClean="0"/>
                <a:t>AppServer</a:t>
              </a:r>
              <a:endParaRPr lang="en-US" sz="2000" i="0" dirty="0"/>
            </a:p>
          </p:txBody>
        </p:sp>
        <p:grpSp>
          <p:nvGrpSpPr>
            <p:cNvPr id="43" name="Group 53"/>
            <p:cNvGrpSpPr/>
            <p:nvPr/>
          </p:nvGrpSpPr>
          <p:grpSpPr>
            <a:xfrm>
              <a:off x="1283034" y="5079520"/>
              <a:ext cx="2725190" cy="1195803"/>
              <a:chOff x="1283034" y="5079520"/>
              <a:chExt cx="2725190" cy="1195803"/>
            </a:xfrm>
          </p:grpSpPr>
          <p:sp>
            <p:nvSpPr>
              <p:cNvPr id="46" name="Rounded Rectangle 45"/>
              <p:cNvSpPr/>
              <p:nvPr/>
            </p:nvSpPr>
            <p:spPr bwMode="auto">
              <a:xfrm>
                <a:off x="1662474" y="5433056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47" name="Rounded Rectangle 46"/>
              <p:cNvSpPr/>
              <p:nvPr/>
            </p:nvSpPr>
            <p:spPr bwMode="auto">
              <a:xfrm>
                <a:off x="1535994" y="531953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48" name="Rounded Rectangle 47"/>
              <p:cNvSpPr/>
              <p:nvPr/>
            </p:nvSpPr>
            <p:spPr bwMode="auto">
              <a:xfrm>
                <a:off x="1409514" y="5206004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Agent</a:t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(1 ABL Session)</a:t>
                </a:r>
              </a:p>
            </p:txBody>
          </p:sp>
          <p:sp>
            <p:nvSpPr>
              <p:cNvPr id="49" name="Rounded Rectangle 48"/>
              <p:cNvSpPr/>
              <p:nvPr/>
            </p:nvSpPr>
            <p:spPr bwMode="auto">
              <a:xfrm>
                <a:off x="1283034" y="5079520"/>
                <a:ext cx="2345750" cy="842267"/>
              </a:xfrm>
              <a:prstGeom prst="round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130000"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charset="0"/>
                  </a:rPr>
                  <a:t>50 Agents</a:t>
                </a: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/>
                </a:r>
                <a:b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</a:b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44" name="Up-Down Arrow 43"/>
            <p:cNvSpPr/>
            <p:nvPr/>
          </p:nvSpPr>
          <p:spPr bwMode="auto">
            <a:xfrm>
              <a:off x="2381510" y="4739518"/>
              <a:ext cx="194399" cy="323949"/>
            </a:xfrm>
            <a:prstGeom prst="upDownArrow">
              <a:avLst/>
            </a:prstGeom>
            <a:solidFill>
              <a:schemeClr val="accent3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309966" y="3254644"/>
            <a:ext cx="189079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State-Aware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482370" y="3267733"/>
            <a:ext cx="189079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Stateless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786393" y="3159072"/>
            <a:ext cx="1890793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State-Free</a:t>
            </a:r>
          </a:p>
          <a:p>
            <a:r>
              <a:rPr lang="en-US" sz="2000" i="0" dirty="0" smtClean="0">
                <a:solidFill>
                  <a:srgbClr val="000000"/>
                </a:solidFill>
              </a:rPr>
              <a:t>Rest/Mobile</a:t>
            </a:r>
          </a:p>
        </p:txBody>
      </p:sp>
      <p:cxnSp>
        <p:nvCxnSpPr>
          <p:cNvPr id="53" name="Straight Connector 52"/>
          <p:cNvCxnSpPr/>
          <p:nvPr/>
        </p:nvCxnSpPr>
        <p:spPr bwMode="auto">
          <a:xfrm>
            <a:off x="7289997" y="1282838"/>
            <a:ext cx="12960" cy="500177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custDataLst>
      <p:tags r:id="rId1"/>
    </p:custDataLst>
    <p:extLst>
      <p:ext uri="{BB962C8B-B14F-4D97-AF65-F5344CB8AC3E}">
        <p14:creationId xmlns="" xmlns:p14="http://schemas.microsoft.com/office/powerpoint/2010/main" val="30297096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107519">
        <p:fade/>
      </p:transition>
    </mc:Choice>
    <mc:Fallback>
      <p:transition spd="med" advTm="1075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Architecture: Multi-Session Agent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100"/>
              </a:spcBef>
            </a:pPr>
            <a:r>
              <a:rPr lang="en-US" sz="2400" dirty="0" smtClean="0"/>
              <a:t>Multiple client requests at the same time</a:t>
            </a:r>
          </a:p>
          <a:p>
            <a:pPr>
              <a:spcBef>
                <a:spcPts val="2100"/>
              </a:spcBef>
            </a:pPr>
            <a:r>
              <a:rPr lang="en-US" sz="2400" dirty="0" smtClean="0"/>
              <a:t>Supports both Session-Managed and Session-Free request simultaneously</a:t>
            </a:r>
          </a:p>
          <a:p>
            <a:pPr>
              <a:spcBef>
                <a:spcPts val="2100"/>
              </a:spcBef>
            </a:pPr>
            <a:r>
              <a:rPr lang="en-US" sz="2400" dirty="0" smtClean="0"/>
              <a:t>Manages database shared memory connections</a:t>
            </a:r>
          </a:p>
          <a:p>
            <a:pPr>
              <a:spcBef>
                <a:spcPts val="2100"/>
              </a:spcBef>
            </a:pPr>
            <a:r>
              <a:rPr lang="en-US" sz="2400" dirty="0" smtClean="0"/>
              <a:t>Uses much less system resources</a:t>
            </a:r>
          </a:p>
          <a:p>
            <a:pPr>
              <a:spcBef>
                <a:spcPts val="2100"/>
              </a:spcBef>
            </a:pPr>
            <a:r>
              <a:rPr lang="en-US" sz="2400" dirty="0" smtClean="0"/>
              <a:t>Handles multiple times more transactions than the single session AppServer agents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6832934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61480">
        <p:fade/>
      </p:transition>
    </mc:Choice>
    <mc:Fallback>
      <p:transition spd="med" advTm="6148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RDBMS Self-service Connections</a:t>
            </a:r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819793449"/>
              </p:ext>
            </p:extLst>
          </p:nvPr>
        </p:nvGraphicFramePr>
        <p:xfrm>
          <a:off x="725026" y="1407913"/>
          <a:ext cx="10744200" cy="428991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5372099"/>
                <a:gridCol w="5372101"/>
              </a:tblGrid>
              <a:tr h="492125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Classic AppServer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PAS for OpenEdge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</a:tr>
              <a:tr h="99363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One connection per DB per Agent process: no ABL SESSION sharing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One connection per DB per Agent process: shared by all ABL SESSIONs</a:t>
                      </a: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Connected @ ABL SESSION startup or CONNECT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Connected on 1</a:t>
                      </a:r>
                      <a:r>
                        <a:rPr lang="en-US" sz="2000" baseline="30000" dirty="0" smtClean="0"/>
                        <a:t>st</a:t>
                      </a:r>
                      <a:r>
                        <a:rPr lang="en-US" sz="2000" dirty="0" smtClean="0"/>
                        <a:t> SESSION startup or CONNECT statement</a:t>
                      </a:r>
                    </a:p>
                  </a:txBody>
                  <a:tcPr marL="118604" marR="118604" anchor="ctr" horzOverflow="overflow"/>
                </a:tc>
              </a:tr>
              <a:tr h="4206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Disconnected @ ABL SESSION shutdown or DISCONNECT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Disconnected when </a:t>
                      </a:r>
                      <a:r>
                        <a:rPr lang="en-US" sz="2000" b="1" dirty="0" smtClean="0"/>
                        <a:t>last</a:t>
                      </a:r>
                      <a:r>
                        <a:rPr lang="en-US" sz="2000" dirty="0" smtClean="0"/>
                        <a:t> SESSION shuts down or </a:t>
                      </a:r>
                      <a:r>
                        <a:rPr lang="en-US" sz="2000" b="1" dirty="0" smtClean="0"/>
                        <a:t>last</a:t>
                      </a:r>
                      <a:r>
                        <a:rPr lang="en-US" sz="2000" dirty="0" smtClean="0"/>
                        <a:t> DISCONNECT</a:t>
                      </a: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PROMON show one connection per ABL SESSION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PROMON shows one connection per SESSION + 1 Agent (admin) SESSION</a:t>
                      </a:r>
                    </a:p>
                  </a:txBody>
                  <a:tcPr marL="118604" marR="118604" anchor="ctr" horzOverflow="overflow"/>
                </a:tc>
              </a:tr>
              <a:tr h="419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PROMON disconnect one ABL SESSION at a time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PROMON disconnects ALL SESSIONs when Agent (admin) SESSION disconnected</a:t>
                      </a:r>
                    </a:p>
                  </a:txBody>
                  <a:tcPr marL="118604" marR="118604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812298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PROMON - RDBMS Self-service Connections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1800" dirty="0" smtClean="0"/>
              <a:t>User Control: by user number for all tenants</a:t>
            </a:r>
          </a:p>
          <a:p>
            <a:pPr>
              <a:buNone/>
            </a:pPr>
            <a:r>
              <a:rPr lang="en-US" sz="1800" dirty="0" smtClean="0"/>
              <a:t>  </a:t>
            </a:r>
            <a:r>
              <a:rPr lang="en-US" sz="1800" dirty="0" err="1" smtClean="0"/>
              <a:t>Usr:Ten</a:t>
            </a:r>
            <a:r>
              <a:rPr lang="en-US" sz="1800" dirty="0" smtClean="0"/>
              <a:t>  Name    Domain Type       Wait  </a:t>
            </a:r>
            <a:r>
              <a:rPr lang="en-US" sz="1800" dirty="0" err="1" smtClean="0"/>
              <a:t>Table:Part</a:t>
            </a:r>
            <a:r>
              <a:rPr lang="en-US" sz="1800" dirty="0" smtClean="0"/>
              <a:t>  </a:t>
            </a:r>
            <a:r>
              <a:rPr lang="en-US" sz="1800" dirty="0" err="1" smtClean="0"/>
              <a:t>Dbkey</a:t>
            </a:r>
            <a:r>
              <a:rPr lang="en-US" sz="1800" dirty="0" smtClean="0"/>
              <a:t>  Trans  PID  </a:t>
            </a:r>
            <a:r>
              <a:rPr lang="en-US" sz="1800" dirty="0" err="1" smtClean="0"/>
              <a:t>Sem</a:t>
            </a:r>
            <a:r>
              <a:rPr lang="en-US" sz="1800" dirty="0" smtClean="0"/>
              <a:t>  </a:t>
            </a:r>
            <a:r>
              <a:rPr lang="en-US" sz="1800" dirty="0" err="1" smtClean="0"/>
              <a:t>Srv</a:t>
            </a:r>
            <a:r>
              <a:rPr lang="en-US" sz="1800" dirty="0" smtClean="0"/>
              <a:t>  Login Time </a:t>
            </a:r>
          </a:p>
          <a:p>
            <a:pPr>
              <a:buNone/>
            </a:pPr>
            <a:r>
              <a:rPr lang="en-US" sz="1800" dirty="0" smtClean="0"/>
              <a:t>    0           root          0     BROK       	    --        0              0           0     8068   0      0   04/01/15 19:14</a:t>
            </a:r>
          </a:p>
          <a:p>
            <a:pPr>
              <a:buNone/>
            </a:pPr>
            <a:r>
              <a:rPr lang="en-US" sz="1800" dirty="0" smtClean="0"/>
              <a:t>    5           root         -4     SELF/PASA  --        0              0           0     9596   2      0   04/01/15 19:19</a:t>
            </a:r>
          </a:p>
          <a:p>
            <a:pPr>
              <a:buNone/>
            </a:pPr>
            <a:r>
              <a:rPr lang="en-US" sz="1800" dirty="0" smtClean="0"/>
              <a:t>    6           root          0     SELF/PASN  --        6       1412160      0     9596   3      0   04/01/15 19:19</a:t>
            </a:r>
          </a:p>
          <a:p>
            <a:pPr>
              <a:buNone/>
            </a:pPr>
            <a:r>
              <a:rPr lang="en-US" sz="1800" dirty="0" smtClean="0"/>
              <a:t>    7           root          0     SELF/PASN  --        6         924864      0     9596   3      0   04/01/15 19:19</a:t>
            </a:r>
          </a:p>
          <a:p>
            <a:pPr>
              <a:buNone/>
            </a:pPr>
            <a:r>
              <a:rPr lang="en-US" sz="1800" dirty="0" smtClean="0"/>
              <a:t>    8           root         -4     SELF/PASN  --        0              0           0     9596   4      0   04/01/15 19:19</a:t>
            </a:r>
          </a:p>
          <a:p>
            <a:pPr>
              <a:buNone/>
            </a:pPr>
            <a:r>
              <a:rPr lang="en-US" sz="1800" dirty="0" smtClean="0"/>
              <a:t>    9           root         -4     SELF/PASN  --        6         030912      0     9596   4      0   04/01/15 19:19</a:t>
            </a:r>
          </a:p>
          <a:p>
            <a:pPr>
              <a:buNone/>
            </a:pPr>
            <a:r>
              <a:rPr lang="en-US" sz="1800" dirty="0" smtClean="0"/>
              <a:t>   10          root         -4     SELF/PASN  --        6       1427776      0     9596   5      0   04/01/15 19:19</a:t>
            </a:r>
          </a:p>
          <a:p>
            <a:pPr>
              <a:buNone/>
            </a:pPr>
            <a:r>
              <a:rPr lang="en-US" sz="1800" dirty="0" smtClean="0"/>
              <a:t>   11          root          0     MON       	     --       0              0          0     1359   5      0   04/02/15 15:10</a:t>
            </a:r>
            <a:endParaRPr lang="en-US" sz="18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PROMON - RDBMS Self-service Connections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1800" dirty="0" smtClean="0"/>
              <a:t>User Control: by user number for all tenants</a:t>
            </a:r>
          </a:p>
          <a:p>
            <a:pPr>
              <a:buNone/>
            </a:pPr>
            <a:r>
              <a:rPr lang="en-US" sz="1800" dirty="0" smtClean="0"/>
              <a:t>  </a:t>
            </a:r>
            <a:r>
              <a:rPr lang="en-US" sz="1800" dirty="0" err="1" smtClean="0"/>
              <a:t>Usr:Ten</a:t>
            </a:r>
            <a:r>
              <a:rPr lang="en-US" sz="1800" dirty="0" smtClean="0"/>
              <a:t>  Name    Domain Type       Wait  </a:t>
            </a:r>
            <a:r>
              <a:rPr lang="en-US" sz="1800" dirty="0" err="1" smtClean="0"/>
              <a:t>Table:Part</a:t>
            </a:r>
            <a:r>
              <a:rPr lang="en-US" sz="1800" dirty="0" smtClean="0"/>
              <a:t>  </a:t>
            </a:r>
            <a:r>
              <a:rPr lang="en-US" sz="1800" dirty="0" err="1" smtClean="0"/>
              <a:t>Dbkey</a:t>
            </a:r>
            <a:r>
              <a:rPr lang="en-US" sz="1800" dirty="0" smtClean="0"/>
              <a:t>  Trans  PID  </a:t>
            </a:r>
            <a:r>
              <a:rPr lang="en-US" sz="1800" dirty="0" err="1" smtClean="0"/>
              <a:t>Sem</a:t>
            </a:r>
            <a:r>
              <a:rPr lang="en-US" sz="1800" dirty="0" smtClean="0"/>
              <a:t>  </a:t>
            </a:r>
            <a:r>
              <a:rPr lang="en-US" sz="1800" dirty="0" err="1" smtClean="0"/>
              <a:t>Srv</a:t>
            </a:r>
            <a:r>
              <a:rPr lang="en-US" sz="1800" dirty="0" smtClean="0"/>
              <a:t>  Login Time </a:t>
            </a:r>
          </a:p>
          <a:p>
            <a:pPr>
              <a:buNone/>
            </a:pPr>
            <a:r>
              <a:rPr lang="en-US" sz="1800" dirty="0" smtClean="0"/>
              <a:t>    0           root          0     BROK       	    --        0              0           0     8068   0      0   04/01/15 19:14</a:t>
            </a:r>
          </a:p>
          <a:p>
            <a:pPr>
              <a:buNone/>
            </a:pPr>
            <a:r>
              <a:rPr lang="en-US" sz="1800" dirty="0" smtClean="0"/>
              <a:t>    5           root         -4     SELF/PASA  --        0              0           0     9596   2      0   04/01/15 19:19</a:t>
            </a:r>
          </a:p>
          <a:p>
            <a:pPr>
              <a:buNone/>
            </a:pPr>
            <a:r>
              <a:rPr lang="en-US" sz="1800" dirty="0" smtClean="0"/>
              <a:t>    6           root          0     SELF/PASN  --        6       1412160      0     9596   3      0   04/01/15 19:19</a:t>
            </a:r>
          </a:p>
          <a:p>
            <a:pPr>
              <a:buNone/>
            </a:pPr>
            <a:r>
              <a:rPr lang="en-US" sz="1800" dirty="0" smtClean="0"/>
              <a:t>    7           root          0     SELF/PASN  --        6         924864      0     9596   3      0   04/01/15 19:19</a:t>
            </a:r>
          </a:p>
          <a:p>
            <a:pPr>
              <a:buNone/>
            </a:pPr>
            <a:r>
              <a:rPr lang="en-US" sz="1800" dirty="0" smtClean="0"/>
              <a:t>    8           root         -4     SELF/PASN  --        0              0           0     9596   4      0   04/01/15 19:19</a:t>
            </a:r>
          </a:p>
          <a:p>
            <a:pPr>
              <a:buNone/>
            </a:pPr>
            <a:r>
              <a:rPr lang="en-US" sz="1800" dirty="0" smtClean="0"/>
              <a:t>    9           root         -4     SELF/PASN  --        6         030912      0     9596   4      0   04/01/15 19:19</a:t>
            </a:r>
          </a:p>
          <a:p>
            <a:pPr>
              <a:buNone/>
            </a:pPr>
            <a:r>
              <a:rPr lang="en-US" sz="1800" dirty="0" smtClean="0"/>
              <a:t>   10          root         -4     SELF/PASN  --        6       1427776      0     9596   5      0   04/01/15 19:19</a:t>
            </a:r>
          </a:p>
          <a:p>
            <a:pPr>
              <a:buNone/>
            </a:pPr>
            <a:r>
              <a:rPr lang="en-US" sz="1800" dirty="0" smtClean="0"/>
              <a:t>   11          root          0     MON       	     --       0              0          0     1359   5      0   04/02/15 15:10</a:t>
            </a:r>
            <a:endParaRPr lang="en-US" sz="1800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509286" y="2176041"/>
            <a:ext cx="10556111" cy="439837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PROMON - RDBMS Self-service Connections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1800" dirty="0" smtClean="0"/>
              <a:t>User Control: by user number for all tenants</a:t>
            </a:r>
          </a:p>
          <a:p>
            <a:pPr>
              <a:buNone/>
            </a:pPr>
            <a:r>
              <a:rPr lang="en-US" sz="1800" dirty="0" smtClean="0"/>
              <a:t>  </a:t>
            </a:r>
            <a:r>
              <a:rPr lang="en-US" sz="1800" dirty="0" err="1" smtClean="0"/>
              <a:t>Usr:Ten</a:t>
            </a:r>
            <a:r>
              <a:rPr lang="en-US" sz="1800" dirty="0" smtClean="0"/>
              <a:t>  Name    Domain Type       Wait  </a:t>
            </a:r>
            <a:r>
              <a:rPr lang="en-US" sz="1800" dirty="0" err="1" smtClean="0"/>
              <a:t>Table:Part</a:t>
            </a:r>
            <a:r>
              <a:rPr lang="en-US" sz="1800" dirty="0" smtClean="0"/>
              <a:t>  </a:t>
            </a:r>
            <a:r>
              <a:rPr lang="en-US" sz="1800" dirty="0" err="1" smtClean="0"/>
              <a:t>Dbkey</a:t>
            </a:r>
            <a:r>
              <a:rPr lang="en-US" sz="1800" dirty="0" smtClean="0"/>
              <a:t>  Trans  PID  </a:t>
            </a:r>
            <a:r>
              <a:rPr lang="en-US" sz="1800" dirty="0" err="1" smtClean="0"/>
              <a:t>Sem</a:t>
            </a:r>
            <a:r>
              <a:rPr lang="en-US" sz="1800" dirty="0" smtClean="0"/>
              <a:t>  </a:t>
            </a:r>
            <a:r>
              <a:rPr lang="en-US" sz="1800" dirty="0" err="1" smtClean="0"/>
              <a:t>Srv</a:t>
            </a:r>
            <a:r>
              <a:rPr lang="en-US" sz="1800" dirty="0" smtClean="0"/>
              <a:t>  Login Time </a:t>
            </a:r>
          </a:p>
          <a:p>
            <a:pPr>
              <a:buNone/>
            </a:pPr>
            <a:r>
              <a:rPr lang="en-US" sz="1800" dirty="0" smtClean="0"/>
              <a:t>    0           root          0     BROK       	    --        0              0           0     8068   0      0   04/01/15 19:14</a:t>
            </a:r>
          </a:p>
          <a:p>
            <a:pPr>
              <a:buNone/>
            </a:pPr>
            <a:r>
              <a:rPr lang="en-US" sz="1800" dirty="0" smtClean="0"/>
              <a:t>    5           root         -4     SELF/PASA  --        0              0           0     9596   2      0   04/01/15 19:19</a:t>
            </a:r>
          </a:p>
          <a:p>
            <a:pPr>
              <a:buNone/>
            </a:pPr>
            <a:r>
              <a:rPr lang="en-US" sz="1800" dirty="0" smtClean="0"/>
              <a:t>    6           root          0     SELF/PASN  --        6       1412160      0     9596   3      0   04/01/15 19:19</a:t>
            </a:r>
          </a:p>
          <a:p>
            <a:pPr>
              <a:buNone/>
            </a:pPr>
            <a:r>
              <a:rPr lang="en-US" sz="1800" dirty="0" smtClean="0"/>
              <a:t>    7           root          0     SELF/PASN  --        6         924864      0     9596   3      0   04/01/15 19:19</a:t>
            </a:r>
          </a:p>
          <a:p>
            <a:pPr>
              <a:buNone/>
            </a:pPr>
            <a:r>
              <a:rPr lang="en-US" sz="1800" dirty="0" smtClean="0"/>
              <a:t>    8           root         -4     SELF/PASN  --        0              0           0     9596   4      0   04/01/15 19:19</a:t>
            </a:r>
          </a:p>
          <a:p>
            <a:pPr>
              <a:buNone/>
            </a:pPr>
            <a:r>
              <a:rPr lang="en-US" sz="1800" dirty="0" smtClean="0"/>
              <a:t>    9           root         -4     SELF/PASN  --        6         030912      0     9596   4      0   04/01/15 19:19</a:t>
            </a:r>
          </a:p>
          <a:p>
            <a:pPr>
              <a:buNone/>
            </a:pPr>
            <a:r>
              <a:rPr lang="en-US" sz="1800" dirty="0" smtClean="0"/>
              <a:t>   10          root         -4     SELF/PASN  --        6       1427776      0     9596   5      0   04/01/15 19:19</a:t>
            </a:r>
          </a:p>
          <a:p>
            <a:pPr>
              <a:buNone/>
            </a:pPr>
            <a:r>
              <a:rPr lang="en-US" sz="1800" dirty="0" smtClean="0"/>
              <a:t>   11          root          0     MON       	     --       0              0          0     1359   5      0   04/02/15 15:10</a:t>
            </a:r>
            <a:endParaRPr lang="en-US" sz="1800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567159" y="2592729"/>
            <a:ext cx="10486664" cy="1979271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PAS for OpenEdge Production versus Development Products</a:t>
            </a:r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819793449"/>
              </p:ext>
            </p:extLst>
          </p:nvPr>
        </p:nvGraphicFramePr>
        <p:xfrm>
          <a:off x="655577" y="1005659"/>
          <a:ext cx="10744200" cy="51305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5259086"/>
                <a:gridCol w="5485114"/>
              </a:tblGrid>
              <a:tr h="48926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PAS for OE Development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PAS for OE Production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</a:tr>
              <a:tr h="443874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Can compile code</a:t>
                      </a:r>
                      <a:endParaRPr lang="en-US" sz="1800" dirty="0" smtClean="0"/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Cannot compile code</a:t>
                      </a:r>
                      <a:endParaRPr lang="en-US" sz="1800" dirty="0" smtClean="0"/>
                    </a:p>
                  </a:txBody>
                  <a:tcPr marL="118604" marR="118604" anchor="ctr" horzOverflow="overflow"/>
                </a:tc>
              </a:tr>
              <a:tr h="443874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Non-secure configuration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Secure configuration</a:t>
                      </a:r>
                    </a:p>
                  </a:txBody>
                  <a:tcPr marL="118604" marR="118604" anchor="ctr" horzOverflow="overflow"/>
                </a:tc>
              </a:tr>
              <a:tr h="443874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Test server instance in $WRKDIR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No test server instances</a:t>
                      </a:r>
                    </a:p>
                  </a:txBody>
                  <a:tcPr marL="118604" marR="118604" anchor="ctr" horzOverflow="overflow"/>
                </a:tc>
              </a:tr>
              <a:tr h="1231749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Remote administration included</a:t>
                      </a:r>
                    </a:p>
                    <a:p>
                      <a:pPr lvl="1"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Tomcat remote admin enabled</a:t>
                      </a:r>
                    </a:p>
                    <a:p>
                      <a:pPr lvl="1"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OpenEdge remote admin enabled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Remote administration optional</a:t>
                      </a:r>
                    </a:p>
                    <a:p>
                      <a:pPr lvl="1"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Tomcat remote admin optional</a:t>
                      </a:r>
                    </a:p>
                    <a:p>
                      <a:pPr lvl="1"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OpenEdge remote admin optional</a:t>
                      </a:r>
                    </a:p>
                  </a:txBody>
                  <a:tcPr marL="118604" marR="118604" anchor="ctr" horzOverflow="overflow"/>
                </a:tc>
              </a:tr>
              <a:tr h="83781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Built-in </a:t>
                      </a:r>
                      <a:r>
                        <a:rPr lang="en-US" sz="1800" dirty="0" err="1" smtClean="0"/>
                        <a:t>oeabl</a:t>
                      </a:r>
                      <a:r>
                        <a:rPr lang="en-US" sz="1800" dirty="0" smtClean="0"/>
                        <a:t> web application (ROOT)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/>
                        <a:t>          </a:t>
                      </a:r>
                      <a:r>
                        <a:rPr lang="en-US" sz="1800" dirty="0" smtClean="0"/>
                        <a:t>All transport deployed and enabled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Built-in </a:t>
                      </a:r>
                      <a:r>
                        <a:rPr lang="en-US" sz="1800" dirty="0" err="1" smtClean="0"/>
                        <a:t>oeabl</a:t>
                      </a:r>
                      <a:r>
                        <a:rPr lang="en-US" sz="1800" dirty="0" smtClean="0"/>
                        <a:t> web application (ROOT)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          All transports deployed but disabled</a:t>
                      </a:r>
                    </a:p>
                  </a:txBody>
                  <a:tcPr marL="118604" marR="118604" anchor="ctr" horzOverflow="overflow"/>
                </a:tc>
              </a:tr>
              <a:tr h="1231749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Restricted 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          5 concurrent requests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          1</a:t>
                      </a:r>
                      <a:r>
                        <a:rPr lang="en-US" sz="1800" baseline="0" dirty="0" smtClean="0"/>
                        <a:t> agent</a:t>
                      </a:r>
                      <a:endParaRPr lang="en-US" sz="1800" dirty="0" smtClean="0"/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Unrestricted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800" dirty="0" smtClean="0"/>
                        <a:t>          concurrent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smtClean="0"/>
                        <a:t>requests                                                                                  </a:t>
                      </a:r>
                      <a:endParaRPr lang="en-US" sz="1800" baseline="0" dirty="0" smtClean="0"/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800" baseline="0" dirty="0" smtClean="0"/>
                        <a:t>          number of agents</a:t>
                      </a:r>
                      <a:endParaRPr lang="en-US" sz="1800" dirty="0"/>
                    </a:p>
                  </a:txBody>
                  <a:tcPr marL="118604" marR="118604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812298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Architecture: NameServer and AdminServer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1143064" cy="530352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sz="2400" dirty="0" smtClean="0"/>
              <a:t>There is _NO_ NameServer with PAS for OpenEdge</a:t>
            </a:r>
          </a:p>
          <a:p>
            <a:pPr lvl="1">
              <a:lnSpc>
                <a:spcPct val="140000"/>
              </a:lnSpc>
            </a:pPr>
            <a:r>
              <a:rPr lang="en-US" sz="2000" dirty="0" smtClean="0"/>
              <a:t>Load balancing will be handled _before_ the PAS for OpenEdge instance</a:t>
            </a:r>
          </a:p>
          <a:p>
            <a:pPr lvl="1">
              <a:lnSpc>
                <a:spcPct val="140000"/>
              </a:lnSpc>
            </a:pPr>
            <a:r>
              <a:rPr lang="en-US" sz="2000" dirty="0" smtClean="0"/>
              <a:t>Any HTTP/HTTPS load balancing product should work</a:t>
            </a:r>
          </a:p>
          <a:p>
            <a:pPr>
              <a:lnSpc>
                <a:spcPct val="140000"/>
              </a:lnSpc>
            </a:pPr>
            <a:r>
              <a:rPr lang="en-US" sz="2400" dirty="0" smtClean="0"/>
              <a:t>The AdminServer is not required to manage PAS for OE unless: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you want to PUBLISH from Developer’s Studio (PDSOE)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you want to manage PAS for OpenEdge using OpenEdge Explorer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you want to monitor PAS for OpenEdge using OpenEdge Management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6832934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61480">
        <p:fade/>
      </p:transition>
    </mc:Choice>
    <mc:Fallback>
      <p:transition spd="med" advTm="6148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 for OpenEdge Configuration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4947786"/>
      </p:ext>
    </p:extLst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Configuration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0" y="1356361"/>
            <a:ext cx="11189889" cy="487319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400" dirty="0" smtClean="0"/>
              <a:t>Create a new PAS for OpenEdge instance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In the Classic AppServer you created a new AppServer by adding a definition in the ubroker.properties file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With PAS for OpenEdge you create an working instance of the “read-only” instance in $DLC/servers/pasoe in a new location</a:t>
            </a:r>
          </a:p>
          <a:p>
            <a:pPr>
              <a:lnSpc>
                <a:spcPct val="120000"/>
              </a:lnSpc>
            </a:pPr>
            <a:r>
              <a:rPr lang="en-US" sz="2400" b="1" i="1" dirty="0" smtClean="0"/>
              <a:t>$DLC/servers/pasoe/bin/tcman.sh create /psc/115/wrk/oepas1</a:t>
            </a:r>
            <a:endParaRPr lang="en-US" sz="2400" b="1" i="1" dirty="0"/>
          </a:p>
          <a:p>
            <a:r>
              <a:rPr lang="en-US" sz="2400" dirty="0" smtClean="0"/>
              <a:t>Start the new PAS for OpenEdge instance</a:t>
            </a:r>
          </a:p>
          <a:p>
            <a:pPr lvl="1"/>
            <a:r>
              <a:rPr lang="en-US" b="1" i="1" dirty="0" smtClean="0"/>
              <a:t>&lt;</a:t>
            </a:r>
            <a:r>
              <a:rPr lang="en-US" b="1" i="1" dirty="0" err="1" smtClean="0"/>
              <a:t>pas_instance</a:t>
            </a:r>
            <a:r>
              <a:rPr lang="en-US" b="1" i="1" dirty="0" smtClean="0"/>
              <a:t>&gt;/bin/tcman.sh start</a:t>
            </a:r>
          </a:p>
        </p:txBody>
      </p:sp>
    </p:spTree>
    <p:extLst>
      <p:ext uri="{BB962C8B-B14F-4D97-AF65-F5344CB8AC3E}">
        <p14:creationId xmlns="" xmlns:p14="http://schemas.microsoft.com/office/powerpoint/2010/main" val="25810482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67726">
        <p:fade/>
      </p:transition>
    </mc:Choice>
    <mc:Fallback>
      <p:transition spd="med" advTm="6772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Configuration: PAS </a:t>
            </a:r>
            <a:r>
              <a:rPr lang="en-US" b="1" dirty="0"/>
              <a:t>for </a:t>
            </a:r>
            <a:r>
              <a:rPr lang="en-US" b="1" dirty="0" smtClean="0"/>
              <a:t>OpenEdge at Instance Create and Run-time</a:t>
            </a:r>
            <a:endParaRPr lang="en-US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1118114" y="1724264"/>
            <a:ext cx="2167209" cy="3437628"/>
            <a:chOff x="1118114" y="1491020"/>
            <a:chExt cx="2167209" cy="3437628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1118114" y="1491020"/>
              <a:ext cx="2167209" cy="3437628"/>
            </a:xfrm>
            <a:prstGeom prst="round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i="0" dirty="0" smtClean="0">
                  <a:solidFill>
                    <a:srgbClr val="FFFFFF"/>
                  </a:solidFill>
                </a:rPr>
                <a:t>PAS</a:t>
              </a:r>
              <a:r>
                <a:rPr lang="en-US" sz="1600" i="0" dirty="0"/>
                <a:t> </a:t>
              </a:r>
              <a:r>
                <a:rPr lang="en-US" sz="1600" i="0" dirty="0">
                  <a:solidFill>
                    <a:schemeClr val="bg1"/>
                  </a:solidFill>
                </a:rPr>
                <a:t>for </a:t>
              </a:r>
              <a:r>
                <a:rPr lang="en-US" sz="1600" i="0" dirty="0" smtClean="0">
                  <a:solidFill>
                    <a:srgbClr val="FFFFFF"/>
                  </a:solidFill>
                </a:rPr>
                <a:t>OE (template)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69957" y="2057055"/>
              <a:ext cx="1891131" cy="271973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600" i="0" dirty="0" smtClean="0">
                  <a:solidFill>
                    <a:srgbClr val="FFFFFF"/>
                  </a:solidFill>
                </a:rPr>
                <a:t>      lib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bin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   *.sh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</a:t>
              </a:r>
              <a:r>
                <a:rPr lang="en-US" sz="1600" i="0" dirty="0">
                  <a:solidFill>
                    <a:srgbClr val="FFFFFF"/>
                  </a:solidFill>
                </a:rPr>
                <a:t> </a:t>
              </a:r>
              <a:r>
                <a:rPr lang="en-US" sz="1600" i="0" dirty="0" smtClean="0">
                  <a:solidFill>
                    <a:srgbClr val="FFFFFF"/>
                  </a:solidFill>
                </a:rPr>
                <a:t>conf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</a:t>
              </a:r>
              <a:r>
                <a:rPr lang="en-US" sz="1600" i="0" dirty="0">
                  <a:solidFill>
                    <a:srgbClr val="FFFFFF"/>
                  </a:solidFill>
                </a:rPr>
                <a:t> </a:t>
              </a:r>
              <a:r>
                <a:rPr lang="en-US" sz="1600" i="0" dirty="0" smtClean="0">
                  <a:solidFill>
                    <a:srgbClr val="FFFFFF"/>
                  </a:solidFill>
                </a:rPr>
                <a:t/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webapps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common/lib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openedge</a:t>
              </a:r>
              <a:br>
                <a:rPr lang="en-US" sz="1600" i="0" dirty="0" smtClean="0">
                  <a:solidFill>
                    <a:srgbClr val="FFFFFF"/>
                  </a:solidFill>
                </a:rPr>
              </a:br>
              <a:r>
                <a:rPr lang="en-US" sz="1600" i="0" dirty="0" smtClean="0">
                  <a:solidFill>
                    <a:srgbClr val="FFFFFF"/>
                  </a:solidFill>
                </a:rPr>
                <a:t>      extras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48776" y="1338552"/>
            <a:ext cx="2585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$DLC/servers/pasoe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6736051" y="1371235"/>
            <a:ext cx="4779837" cy="4482668"/>
            <a:chOff x="6736051" y="1371235"/>
            <a:chExt cx="4779837" cy="4482668"/>
          </a:xfrm>
        </p:grpSpPr>
        <p:grpSp>
          <p:nvGrpSpPr>
            <p:cNvPr id="22" name="Group 21"/>
            <p:cNvGrpSpPr/>
            <p:nvPr/>
          </p:nvGrpSpPr>
          <p:grpSpPr>
            <a:xfrm>
              <a:off x="9348679" y="1734665"/>
              <a:ext cx="2167209" cy="3437628"/>
              <a:chOff x="1118114" y="1491020"/>
              <a:chExt cx="2167209" cy="3437628"/>
            </a:xfrm>
          </p:grpSpPr>
          <p:sp>
            <p:nvSpPr>
              <p:cNvPr id="23" name="Rounded Rectangle 22"/>
              <p:cNvSpPr/>
              <p:nvPr/>
            </p:nvSpPr>
            <p:spPr bwMode="auto">
              <a:xfrm>
                <a:off x="1118114" y="1491020"/>
                <a:ext cx="2167209" cy="3437628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1600" i="0" dirty="0"/>
                  <a:t>PAS for OE </a:t>
                </a:r>
                <a:r>
                  <a:rPr lang="en-US" sz="1600" i="0" dirty="0" smtClean="0"/>
                  <a:t>Process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effectLst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269957" y="2057055"/>
                <a:ext cx="1891131" cy="271973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l"/>
                <a:r>
                  <a:rPr lang="en-US" sz="1600" i="0" dirty="0" smtClean="0">
                    <a:solidFill>
                      <a:srgbClr val="FFFFFF"/>
                    </a:solidFill>
                  </a:rPr>
                  <a:t>      </a:t>
                </a:r>
                <a:r>
                  <a:rPr lang="en-US" sz="1600" i="0" dirty="0" smtClean="0">
                    <a:solidFill>
                      <a:srgbClr val="000000"/>
                    </a:solidFill>
                  </a:rPr>
                  <a:t>lib</a:t>
                </a:r>
                <a:r>
                  <a:rPr lang="en-US" sz="1600" i="0" dirty="0" smtClean="0">
                    <a:solidFill>
                      <a:srgbClr val="FFFFFF"/>
                    </a:solidFill>
                  </a:rPr>
                  <a:t/>
                </a:r>
                <a:br>
                  <a:rPr lang="en-US" sz="1600" i="0" dirty="0" smtClean="0">
                    <a:solidFill>
                      <a:srgbClr val="FFFFFF"/>
                    </a:solidFill>
                  </a:rPr>
                </a:br>
                <a:r>
                  <a:rPr lang="en-US" sz="1600" i="0" dirty="0" smtClean="0">
                    <a:solidFill>
                      <a:srgbClr val="FFFFFF"/>
                    </a:solidFill>
                  </a:rPr>
                  <a:t>     </a:t>
                </a:r>
                <a:r>
                  <a:rPr lang="en-US" sz="1600" i="0" dirty="0" smtClean="0">
                    <a:solidFill>
                      <a:srgbClr val="000000"/>
                    </a:solidFill>
                  </a:rPr>
                  <a:t> bin</a:t>
                </a:r>
                <a:br>
                  <a:rPr lang="en-US" sz="1600" i="0" dirty="0" smtClean="0">
                    <a:solidFill>
                      <a:srgbClr val="000000"/>
                    </a:solidFill>
                  </a:rPr>
                </a:br>
                <a:r>
                  <a:rPr lang="en-US" sz="1600" i="0" dirty="0" smtClean="0">
                    <a:solidFill>
                      <a:srgbClr val="000000"/>
                    </a:solidFill>
                  </a:rPr>
                  <a:t>         *.sh   </a:t>
                </a:r>
                <a:br>
                  <a:rPr lang="en-US" sz="1600" i="0" dirty="0" smtClean="0">
                    <a:solidFill>
                      <a:srgbClr val="000000"/>
                    </a:solidFill>
                  </a:rPr>
                </a:br>
                <a:r>
                  <a:rPr lang="en-US" sz="1600" i="0" dirty="0" smtClean="0">
                    <a:solidFill>
                      <a:srgbClr val="000000"/>
                    </a:solidFill>
                  </a:rPr>
                  <a:t>      conf </a:t>
                </a:r>
                <a:br>
                  <a:rPr lang="en-US" sz="1600" i="0" dirty="0" smtClean="0">
                    <a:solidFill>
                      <a:srgbClr val="000000"/>
                    </a:solidFill>
                  </a:rPr>
                </a:br>
                <a:r>
                  <a:rPr lang="en-US" sz="1600" i="0" dirty="0" smtClean="0">
                    <a:solidFill>
                      <a:srgbClr val="000000"/>
                    </a:solidFill>
                  </a:rPr>
                  <a:t>      logs  </a:t>
                </a:r>
                <a:br>
                  <a:rPr lang="en-US" sz="1600" i="0" dirty="0" smtClean="0">
                    <a:solidFill>
                      <a:srgbClr val="000000"/>
                    </a:solidFill>
                  </a:rPr>
                </a:br>
                <a:r>
                  <a:rPr lang="en-US" sz="1600" i="0" dirty="0" smtClean="0">
                    <a:solidFill>
                      <a:srgbClr val="000000"/>
                    </a:solidFill>
                  </a:rPr>
                  <a:t>      temp </a:t>
                </a:r>
                <a:br>
                  <a:rPr lang="en-US" sz="1600" i="0" dirty="0" smtClean="0">
                    <a:solidFill>
                      <a:srgbClr val="000000"/>
                    </a:solidFill>
                  </a:rPr>
                </a:br>
                <a:r>
                  <a:rPr lang="en-US" sz="1600" i="0" dirty="0" smtClean="0">
                    <a:solidFill>
                      <a:srgbClr val="000000"/>
                    </a:solidFill>
                  </a:rPr>
                  <a:t>      work  </a:t>
                </a:r>
                <a:br>
                  <a:rPr lang="en-US" sz="1600" i="0" dirty="0" smtClean="0">
                    <a:solidFill>
                      <a:srgbClr val="000000"/>
                    </a:solidFill>
                  </a:rPr>
                </a:br>
                <a:r>
                  <a:rPr lang="en-US" sz="1600" i="0" dirty="0" smtClean="0">
                    <a:solidFill>
                      <a:srgbClr val="000000"/>
                    </a:solidFill>
                  </a:rPr>
                  <a:t>      webapps</a:t>
                </a:r>
                <a:br>
                  <a:rPr lang="en-US" sz="1600" i="0" dirty="0" smtClean="0">
                    <a:solidFill>
                      <a:srgbClr val="000000"/>
                    </a:solidFill>
                  </a:rPr>
                </a:br>
                <a:r>
                  <a:rPr lang="en-US" sz="1600" i="0" dirty="0" smtClean="0">
                    <a:solidFill>
                      <a:srgbClr val="000000"/>
                    </a:solidFill>
                  </a:rPr>
                  <a:t>      common/lib</a:t>
                </a:r>
                <a:br>
                  <a:rPr lang="en-US" sz="1600" i="0" dirty="0" smtClean="0">
                    <a:solidFill>
                      <a:srgbClr val="000000"/>
                    </a:solidFill>
                  </a:rPr>
                </a:br>
                <a:r>
                  <a:rPr lang="en-US" sz="1600" i="0" dirty="0" smtClean="0">
                    <a:solidFill>
                      <a:srgbClr val="000000"/>
                    </a:solidFill>
                  </a:rPr>
                  <a:t>      openedge</a:t>
                </a:r>
                <a:r>
                  <a:rPr lang="en-US" sz="1600" i="0" dirty="0" smtClean="0">
                    <a:solidFill>
                      <a:srgbClr val="FFFFFF"/>
                    </a:solidFill>
                  </a:rPr>
                  <a:t/>
                </a:r>
                <a:br>
                  <a:rPr lang="en-US" sz="1600" i="0" dirty="0" smtClean="0">
                    <a:solidFill>
                      <a:srgbClr val="FFFFFF"/>
                    </a:solidFill>
                  </a:rPr>
                </a:br>
                <a:r>
                  <a:rPr lang="en-US" sz="1600" i="0" dirty="0" smtClean="0">
                    <a:solidFill>
                      <a:srgbClr val="FFFFFF"/>
                    </a:solidFill>
                  </a:rPr>
                  <a:t>       </a:t>
                </a:r>
              </a:p>
            </p:txBody>
          </p:sp>
        </p:grpSp>
        <p:sp>
          <p:nvSpPr>
            <p:cNvPr id="25" name="Curved Up Arrow 24"/>
            <p:cNvSpPr/>
            <p:nvPr/>
          </p:nvSpPr>
          <p:spPr bwMode="auto">
            <a:xfrm>
              <a:off x="6736051" y="5309668"/>
              <a:ext cx="3913902" cy="544235"/>
            </a:xfrm>
            <a:prstGeom prst="curvedUpArrow">
              <a:avLst/>
            </a:prstGeom>
            <a:solidFill>
              <a:srgbClr val="FFDCCC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979165" y="5249522"/>
              <a:ext cx="15681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tcman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> start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688580" y="1371235"/>
              <a:ext cx="15529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i="0" dirty="0" smtClean="0">
                  <a:solidFill>
                    <a:srgbClr val="000000"/>
                  </a:solidFill>
                </a:rPr>
                <a:t>OS Process</a:t>
              </a: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984954" y="5960661"/>
            <a:ext cx="2410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</a:rPr>
              <a:t>( CATALINA_HOME )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2296190" y="1259257"/>
            <a:ext cx="5141976" cy="5067640"/>
            <a:chOff x="2280950" y="1259257"/>
            <a:chExt cx="5141976" cy="5067640"/>
          </a:xfrm>
        </p:grpSpPr>
        <p:grpSp>
          <p:nvGrpSpPr>
            <p:cNvPr id="8" name="Group 7"/>
            <p:cNvGrpSpPr/>
            <p:nvPr/>
          </p:nvGrpSpPr>
          <p:grpSpPr>
            <a:xfrm>
              <a:off x="5204619" y="1724802"/>
              <a:ext cx="2167209" cy="3437628"/>
              <a:chOff x="1118114" y="1491020"/>
              <a:chExt cx="2167209" cy="3437628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9" name="Rounded Rectangle 8"/>
              <p:cNvSpPr/>
              <p:nvPr/>
            </p:nvSpPr>
            <p:spPr bwMode="auto">
              <a:xfrm>
                <a:off x="1118114" y="1491020"/>
                <a:ext cx="2167209" cy="3437628"/>
              </a:xfrm>
              <a:prstGeom prst="roundRect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1600" i="0" dirty="0" smtClean="0">
                    <a:solidFill>
                      <a:srgbClr val="000000"/>
                    </a:solidFill>
                  </a:rPr>
                  <a:t>PAS</a:t>
                </a:r>
                <a:r>
                  <a:rPr lang="en-US" sz="1600" i="0" dirty="0"/>
                  <a:t> for </a:t>
                </a:r>
                <a:r>
                  <a:rPr lang="en-US" sz="1600" i="0" dirty="0" smtClean="0">
                    <a:solidFill>
                      <a:srgbClr val="000000"/>
                    </a:solidFill>
                  </a:rPr>
                  <a:t>OE Instance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269957" y="2057055"/>
                <a:ext cx="1891131" cy="2719730"/>
              </a:xfrm>
              <a:prstGeom prst="rect">
                <a:avLst/>
              </a:prstGeom>
              <a:grpFill/>
            </p:spPr>
            <p:txBody>
              <a:bodyPr wrap="square" rtlCol="0">
                <a:noAutofit/>
              </a:bodyPr>
              <a:lstStyle/>
              <a:p>
                <a:pPr algn="l"/>
                <a:r>
                  <a:rPr lang="en-US" sz="1600" i="0" dirty="0" smtClean="0">
                    <a:solidFill>
                      <a:srgbClr val="FFFFFF"/>
                    </a:solidFill>
                  </a:rPr>
                  <a:t>      </a:t>
                </a:r>
                <a:br>
                  <a:rPr lang="en-US" sz="1600" i="0" dirty="0" smtClean="0">
                    <a:solidFill>
                      <a:srgbClr val="FFFFFF"/>
                    </a:solidFill>
                  </a:rPr>
                </a:br>
                <a:r>
                  <a:rPr lang="en-US" sz="1600" i="0" dirty="0" smtClean="0">
                    <a:solidFill>
                      <a:srgbClr val="FFFFFF"/>
                    </a:solidFill>
                  </a:rPr>
                  <a:t>      </a:t>
                </a:r>
                <a:br>
                  <a:rPr lang="en-US" sz="1600" i="0" dirty="0" smtClean="0">
                    <a:solidFill>
                      <a:srgbClr val="FFFFFF"/>
                    </a:solidFill>
                  </a:rPr>
                </a:br>
                <a:r>
                  <a:rPr lang="en-US" sz="1600" i="0" dirty="0" smtClean="0">
                    <a:solidFill>
                      <a:srgbClr val="FFFFFF"/>
                    </a:solidFill>
                  </a:rPr>
                  <a:t>         </a:t>
                </a:r>
                <a:r>
                  <a:rPr lang="en-US" sz="1600" i="0" dirty="0" smtClean="0">
                    <a:solidFill>
                      <a:srgbClr val="000000"/>
                    </a:solidFill>
                  </a:rPr>
                  <a:t>*.sh   </a:t>
                </a:r>
                <a:br>
                  <a:rPr lang="en-US" sz="1600" i="0" dirty="0" smtClean="0">
                    <a:solidFill>
                      <a:srgbClr val="000000"/>
                    </a:solidFill>
                  </a:rPr>
                </a:br>
                <a:r>
                  <a:rPr lang="en-US" sz="1600" i="0" dirty="0" smtClean="0">
                    <a:solidFill>
                      <a:srgbClr val="000000"/>
                    </a:solidFill>
                  </a:rPr>
                  <a:t>      conf </a:t>
                </a:r>
                <a:br>
                  <a:rPr lang="en-US" sz="1600" i="0" dirty="0" smtClean="0">
                    <a:solidFill>
                      <a:srgbClr val="000000"/>
                    </a:solidFill>
                  </a:rPr>
                </a:br>
                <a:r>
                  <a:rPr lang="en-US" sz="1600" i="0" dirty="0" smtClean="0">
                    <a:solidFill>
                      <a:srgbClr val="000000"/>
                    </a:solidFill>
                  </a:rPr>
                  <a:t>      logs  </a:t>
                </a:r>
                <a:br>
                  <a:rPr lang="en-US" sz="1600" i="0" dirty="0" smtClean="0">
                    <a:solidFill>
                      <a:srgbClr val="000000"/>
                    </a:solidFill>
                  </a:rPr>
                </a:br>
                <a:r>
                  <a:rPr lang="en-US" sz="1600" i="0" dirty="0" smtClean="0">
                    <a:solidFill>
                      <a:srgbClr val="000000"/>
                    </a:solidFill>
                  </a:rPr>
                  <a:t>      temp </a:t>
                </a:r>
                <a:br>
                  <a:rPr lang="en-US" sz="1600" i="0" dirty="0" smtClean="0">
                    <a:solidFill>
                      <a:srgbClr val="000000"/>
                    </a:solidFill>
                  </a:rPr>
                </a:br>
                <a:r>
                  <a:rPr lang="en-US" sz="1600" i="0" dirty="0" smtClean="0">
                    <a:solidFill>
                      <a:srgbClr val="000000"/>
                    </a:solidFill>
                  </a:rPr>
                  <a:t>      work  </a:t>
                </a:r>
                <a:br>
                  <a:rPr lang="en-US" sz="1600" i="0" dirty="0" smtClean="0">
                    <a:solidFill>
                      <a:srgbClr val="000000"/>
                    </a:solidFill>
                  </a:rPr>
                </a:br>
                <a:r>
                  <a:rPr lang="en-US" sz="1600" i="0" dirty="0" smtClean="0">
                    <a:solidFill>
                      <a:srgbClr val="000000"/>
                    </a:solidFill>
                  </a:rPr>
                  <a:t>      webapps</a:t>
                </a:r>
                <a:br>
                  <a:rPr lang="en-US" sz="1600" i="0" dirty="0" smtClean="0">
                    <a:solidFill>
                      <a:srgbClr val="000000"/>
                    </a:solidFill>
                  </a:rPr>
                </a:br>
                <a:r>
                  <a:rPr lang="en-US" sz="1600" i="0" dirty="0" smtClean="0">
                    <a:solidFill>
                      <a:srgbClr val="000000"/>
                    </a:solidFill>
                  </a:rPr>
                  <a:t>     </a:t>
                </a:r>
                <a:br>
                  <a:rPr lang="en-US" sz="1600" i="0" dirty="0" smtClean="0">
                    <a:solidFill>
                      <a:srgbClr val="000000"/>
                    </a:solidFill>
                  </a:rPr>
                </a:br>
                <a:r>
                  <a:rPr lang="en-US" sz="1600" i="0" dirty="0" smtClean="0">
                    <a:solidFill>
                      <a:srgbClr val="000000"/>
                    </a:solidFill>
                  </a:rPr>
                  <a:t>      openedge</a:t>
                </a:r>
                <a:br>
                  <a:rPr lang="en-US" sz="1600" i="0" dirty="0" smtClean="0">
                    <a:solidFill>
                      <a:srgbClr val="000000"/>
                    </a:solidFill>
                  </a:rPr>
                </a:br>
                <a:r>
                  <a:rPr lang="en-US" sz="1600" i="0" dirty="0" smtClean="0">
                    <a:solidFill>
                      <a:srgbClr val="FFFFFF"/>
                    </a:solidFill>
                  </a:rPr>
                  <a:t>       </a:t>
                </a: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5097637" y="1259257"/>
              <a:ext cx="22813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i="0" dirty="0" smtClean="0"/>
                <a:t>$WRKDIR/oepas1</a:t>
              </a:r>
              <a:endParaRPr lang="en-US" sz="2000" i="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14" name="Curved Up Arrow 13"/>
            <p:cNvSpPr/>
            <p:nvPr/>
          </p:nvSpPr>
          <p:spPr bwMode="auto">
            <a:xfrm>
              <a:off x="2280950" y="5312763"/>
              <a:ext cx="3913902" cy="544235"/>
            </a:xfrm>
            <a:prstGeom prst="curvedUpArrow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223260" y="5278017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err="1" smtClean="0">
                  <a:solidFill>
                    <a:srgbClr val="000000"/>
                  </a:solidFill>
                </a:rPr>
                <a:t>tcman</a:t>
              </a:r>
              <a:r>
                <a:rPr lang="en-US" sz="2000" i="0" dirty="0" smtClean="0">
                  <a:solidFill>
                    <a:srgbClr val="000000"/>
                  </a:solidFill>
                </a:rPr>
                <a:t> create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012377" y="5957565"/>
              <a:ext cx="24105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i="0" dirty="0" smtClean="0">
                  <a:solidFill>
                    <a:srgbClr val="000000"/>
                  </a:solidFill>
                </a:rPr>
                <a:t>( CATALINA_BASE )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708101" y="3231859"/>
            <a:ext cx="3173567" cy="1452715"/>
            <a:chOff x="6708101" y="3231859"/>
            <a:chExt cx="3173567" cy="1452715"/>
          </a:xfrm>
        </p:grpSpPr>
        <p:cxnSp>
          <p:nvCxnSpPr>
            <p:cNvPr id="41" name="Straight Arrow Connector 40"/>
            <p:cNvCxnSpPr/>
            <p:nvPr/>
          </p:nvCxnSpPr>
          <p:spPr bwMode="auto">
            <a:xfrm>
              <a:off x="6708101" y="4670768"/>
              <a:ext cx="3161088" cy="1380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3" name="Straight Arrow Connector 32"/>
            <p:cNvCxnSpPr/>
            <p:nvPr/>
          </p:nvCxnSpPr>
          <p:spPr bwMode="auto">
            <a:xfrm>
              <a:off x="6720580" y="3231859"/>
              <a:ext cx="3161088" cy="1380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4" name="Straight Arrow Connector 33"/>
            <p:cNvCxnSpPr/>
            <p:nvPr/>
          </p:nvCxnSpPr>
          <p:spPr bwMode="auto">
            <a:xfrm>
              <a:off x="6717461" y="3721166"/>
              <a:ext cx="3161088" cy="1380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6714342" y="3445953"/>
              <a:ext cx="3161088" cy="1380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6" name="Straight Arrow Connector 35"/>
            <p:cNvCxnSpPr/>
            <p:nvPr/>
          </p:nvCxnSpPr>
          <p:spPr bwMode="auto">
            <a:xfrm>
              <a:off x="6714341" y="3938355"/>
              <a:ext cx="3161088" cy="1380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7" name="Straight Arrow Connector 36"/>
            <p:cNvCxnSpPr/>
            <p:nvPr/>
          </p:nvCxnSpPr>
          <p:spPr bwMode="auto">
            <a:xfrm>
              <a:off x="6711221" y="4207377"/>
              <a:ext cx="3161088" cy="1380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9" name="Group 48"/>
          <p:cNvGrpSpPr/>
          <p:nvPr/>
        </p:nvGrpSpPr>
        <p:grpSpPr>
          <a:xfrm>
            <a:off x="2560439" y="2444518"/>
            <a:ext cx="7315036" cy="2000063"/>
            <a:chOff x="2560439" y="2444518"/>
            <a:chExt cx="7315036" cy="2000063"/>
          </a:xfrm>
        </p:grpSpPr>
        <p:cxnSp>
          <p:nvCxnSpPr>
            <p:cNvPr id="28" name="Straight Arrow Connector 27"/>
            <p:cNvCxnSpPr/>
            <p:nvPr/>
          </p:nvCxnSpPr>
          <p:spPr bwMode="auto">
            <a:xfrm>
              <a:off x="2563559" y="2444518"/>
              <a:ext cx="7311916" cy="45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0" name="Straight Arrow Connector 29"/>
            <p:cNvCxnSpPr/>
            <p:nvPr/>
          </p:nvCxnSpPr>
          <p:spPr bwMode="auto">
            <a:xfrm>
              <a:off x="2767799" y="4436949"/>
              <a:ext cx="7107676" cy="76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2" name="Straight Arrow Connector 41"/>
            <p:cNvCxnSpPr/>
            <p:nvPr/>
          </p:nvCxnSpPr>
          <p:spPr bwMode="auto">
            <a:xfrm>
              <a:off x="2560439" y="2726497"/>
              <a:ext cx="7311916" cy="45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8" name="Group 47"/>
          <p:cNvGrpSpPr/>
          <p:nvPr/>
        </p:nvGrpSpPr>
        <p:grpSpPr>
          <a:xfrm>
            <a:off x="2554274" y="2717708"/>
            <a:ext cx="3175449" cy="2001224"/>
            <a:chOff x="2554274" y="2717708"/>
            <a:chExt cx="3175449" cy="2001224"/>
          </a:xfrm>
        </p:grpSpPr>
        <p:cxnSp>
          <p:nvCxnSpPr>
            <p:cNvPr id="13" name="Straight Arrow Connector 12"/>
            <p:cNvCxnSpPr/>
            <p:nvPr/>
          </p:nvCxnSpPr>
          <p:spPr bwMode="auto">
            <a:xfrm>
              <a:off x="2554274" y="3227934"/>
              <a:ext cx="3161088" cy="1380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>
              <a:off x="2568635" y="4209525"/>
              <a:ext cx="3161088" cy="1380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7" name="TextBox 16"/>
            <p:cNvSpPr txBox="1"/>
            <p:nvPr/>
          </p:nvSpPr>
          <p:spPr>
            <a:xfrm>
              <a:off x="3540258" y="3965134"/>
              <a:ext cx="1410439" cy="299074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200" i="0" dirty="0" smtClean="0">
                  <a:solidFill>
                    <a:srgbClr val="000000"/>
                  </a:solidFill>
                </a:rPr>
                <a:t>( ROOT [ *.war ] )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90123" y="2979964"/>
              <a:ext cx="1242349" cy="303726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200" i="0" dirty="0" smtClean="0">
                  <a:solidFill>
                    <a:srgbClr val="000000"/>
                  </a:solidFill>
                </a:rPr>
                <a:t>Full copy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 flipV="1">
              <a:off x="2656788" y="4676982"/>
              <a:ext cx="3068414" cy="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1" name="TextBox 20"/>
            <p:cNvSpPr txBox="1"/>
            <p:nvPr/>
          </p:nvSpPr>
          <p:spPr>
            <a:xfrm>
              <a:off x="3599963" y="4415206"/>
              <a:ext cx="1242349" cy="303726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200" i="0" dirty="0" smtClean="0">
                  <a:solidFill>
                    <a:srgbClr val="000000"/>
                  </a:solidFill>
                </a:rPr>
                <a:t>Full copy</a:t>
              </a:r>
            </a:p>
          </p:txBody>
        </p:sp>
        <p:cxnSp>
          <p:nvCxnSpPr>
            <p:cNvPr id="43" name="Straight Arrow Connector 42"/>
            <p:cNvCxnSpPr/>
            <p:nvPr/>
          </p:nvCxnSpPr>
          <p:spPr bwMode="auto">
            <a:xfrm>
              <a:off x="2564114" y="2965678"/>
              <a:ext cx="3161088" cy="1380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5" name="TextBox 44"/>
            <p:cNvSpPr txBox="1"/>
            <p:nvPr/>
          </p:nvSpPr>
          <p:spPr>
            <a:xfrm>
              <a:off x="3587003" y="2717708"/>
              <a:ext cx="1242349" cy="303726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noAutofit/>
            </a:bodyPr>
            <a:lstStyle/>
            <a:p>
              <a:pPr algn="l"/>
              <a:r>
                <a:rPr lang="en-US" sz="1200" i="0" dirty="0" smtClean="0">
                  <a:solidFill>
                    <a:srgbClr val="000000"/>
                  </a:solidFill>
                </a:rPr>
                <a:t>Copy &amp; tailor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="" xmlns:p14="http://schemas.microsoft.com/office/powerpoint/2010/main" val="7975738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119860">
        <p:fade/>
      </p:transition>
    </mc:Choice>
    <mc:Fallback>
      <p:transition spd="med" advTm="1198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 for OpenEdge Administration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494778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Administration: tcman.sh/.bat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44897" y="1286933"/>
            <a:ext cx="3979093" cy="470746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rIns="274320" anchor="ctr"/>
          <a:lstStyle/>
          <a:p>
            <a:pPr marL="0" indent="0">
              <a:buNone/>
            </a:pPr>
            <a:r>
              <a:rPr lang="en-US" b="1" dirty="0" smtClean="0"/>
              <a:t>TCMAN is your all-in-one administration tool</a:t>
            </a:r>
          </a:p>
          <a:p>
            <a:pPr marL="457200" lvl="1" indent="0">
              <a:buNone/>
            </a:pPr>
            <a:r>
              <a:rPr lang="en-US" dirty="0" smtClean="0"/>
              <a:t>tcman extends all Tomcat administration and enables PAS for OE administration</a:t>
            </a:r>
          </a:p>
          <a:p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For help with TCMAN:  </a:t>
            </a:r>
            <a:r>
              <a:rPr lang="en-US" i="1" dirty="0" smtClean="0"/>
              <a:t>tcman.sh/.bat help</a:t>
            </a:r>
          </a:p>
          <a:p>
            <a:pPr marL="0" indent="0">
              <a:buNone/>
            </a:pPr>
            <a:r>
              <a:rPr lang="en-US" i="1" dirty="0" smtClean="0"/>
              <a:t>tcman.sh/.bat help action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90038" y="1186858"/>
            <a:ext cx="2988762" cy="5247809"/>
          </a:xfrm>
        </p:spPr>
        <p:txBody>
          <a:bodyPr/>
          <a:lstStyle/>
          <a:p>
            <a:r>
              <a:rPr lang="en-US" sz="2400" dirty="0"/>
              <a:t>Server actions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reate 	</a:t>
            </a:r>
            <a:endParaRPr lang="en-US" dirty="0"/>
          </a:p>
          <a:p>
            <a:pPr lvl="1"/>
            <a:r>
              <a:rPr lang="en-US" dirty="0" smtClean="0"/>
              <a:t>start</a:t>
            </a:r>
            <a:endParaRPr lang="en-US" dirty="0"/>
          </a:p>
          <a:p>
            <a:pPr lvl="1"/>
            <a:r>
              <a:rPr lang="en-US" dirty="0" smtClean="0"/>
              <a:t>clean </a:t>
            </a:r>
            <a:endParaRPr lang="en-US" dirty="0"/>
          </a:p>
          <a:p>
            <a:pPr lvl="1"/>
            <a:r>
              <a:rPr lang="en-US" dirty="0" smtClean="0"/>
              <a:t>feature</a:t>
            </a:r>
            <a:endParaRPr lang="en-US" dirty="0"/>
          </a:p>
          <a:p>
            <a:pPr lvl="1"/>
            <a:r>
              <a:rPr lang="en-US" dirty="0" err="1" smtClean="0"/>
              <a:t>env</a:t>
            </a:r>
            <a:endParaRPr lang="en-US" dirty="0" smtClean="0"/>
          </a:p>
          <a:p>
            <a:pPr lvl="1"/>
            <a:r>
              <a:rPr lang="en-US" dirty="0" err="1" smtClean="0"/>
              <a:t>plist</a:t>
            </a:r>
            <a:endParaRPr lang="en-US" dirty="0" smtClean="0"/>
          </a:p>
          <a:p>
            <a:pPr lvl="1">
              <a:buNone/>
            </a:pPr>
            <a:endParaRPr lang="en-US" dirty="0"/>
          </a:p>
          <a:p>
            <a:r>
              <a:rPr lang="en-US" sz="2400" dirty="0"/>
              <a:t>Manager actions</a:t>
            </a:r>
          </a:p>
          <a:p>
            <a:pPr lvl="1"/>
            <a:r>
              <a:rPr lang="en-US" dirty="0" smtClean="0"/>
              <a:t>deploy</a:t>
            </a:r>
          </a:p>
          <a:p>
            <a:pPr lvl="1"/>
            <a:r>
              <a:rPr lang="en-US" dirty="0" smtClean="0"/>
              <a:t>enable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5"/>
          <p:cNvSpPr txBox="1">
            <a:spLocks/>
          </p:cNvSpPr>
          <p:nvPr/>
        </p:nvSpPr>
        <p:spPr bwMode="auto">
          <a:xfrm>
            <a:off x="8492038" y="1174158"/>
            <a:ext cx="3522162" cy="5247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800100" lvl="1" indent="-342900" algn="l">
              <a:spcBef>
                <a:spcPts val="900"/>
              </a:spcBef>
              <a:buClr>
                <a:schemeClr val="accent1"/>
              </a:buClr>
              <a:buSzTx/>
            </a:pPr>
            <a:endPara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lang="en-US" sz="2000" i="0" noProof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delete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stop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clean -A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ON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or 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OFF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env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and 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running status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rocess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IDs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undeploy web apps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disable web apps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67382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17478">
        <p:fade/>
      </p:transition>
    </mc:Choice>
    <mc:Fallback>
      <p:transition spd="med" advTm="174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Administration: More Command </a:t>
            </a:r>
            <a:r>
              <a:rPr lang="en-US" b="1" dirty="0"/>
              <a:t>L</a:t>
            </a:r>
            <a:r>
              <a:rPr lang="en-US" b="1" dirty="0" smtClean="0"/>
              <a:t>ine </a:t>
            </a:r>
            <a:r>
              <a:rPr lang="en-US" b="1" dirty="0"/>
              <a:t>T</a:t>
            </a:r>
            <a:r>
              <a:rPr lang="en-US" b="1" dirty="0" smtClean="0"/>
              <a:t>ools…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1155683" cy="5303520"/>
          </a:xfrm>
        </p:spPr>
        <p:txBody>
          <a:bodyPr/>
          <a:lstStyle/>
          <a:p>
            <a:r>
              <a:rPr lang="en-US" sz="2400" dirty="0" smtClean="0"/>
              <a:t>deployREST.sh(.bat)</a:t>
            </a:r>
          </a:p>
          <a:p>
            <a:pPr lvl="1"/>
            <a:r>
              <a:rPr lang="en-US" sz="2000" i="1" dirty="0" smtClean="0"/>
              <a:t>deployREST.sh(bat) &lt;</a:t>
            </a:r>
            <a:r>
              <a:rPr lang="en-US" sz="2000" i="1" dirty="0" err="1" smtClean="0"/>
              <a:t>paar</a:t>
            </a:r>
            <a:r>
              <a:rPr lang="en-US" sz="2000" i="1" dirty="0" smtClean="0"/>
              <a:t>-file&gt; &lt;</a:t>
            </a:r>
            <a:r>
              <a:rPr lang="en-US" sz="2000" i="1" dirty="0" err="1" smtClean="0"/>
              <a:t>appname</a:t>
            </a:r>
            <a:r>
              <a:rPr lang="en-US" sz="2000" i="1" dirty="0" smtClean="0"/>
              <a:t>&gt;</a:t>
            </a:r>
          </a:p>
          <a:p>
            <a:r>
              <a:rPr lang="en-US" sz="2400" dirty="0" smtClean="0"/>
              <a:t>deploySOAP.sh (.bat)</a:t>
            </a:r>
          </a:p>
          <a:p>
            <a:pPr lvl="1"/>
            <a:r>
              <a:rPr lang="en-US" sz="2000" i="1" dirty="0" smtClean="0"/>
              <a:t>deploySOAP.sh(.bat) &lt;</a:t>
            </a:r>
            <a:r>
              <a:rPr lang="en-US" sz="2000" i="1" dirty="0" err="1" smtClean="0"/>
              <a:t>wsm</a:t>
            </a:r>
            <a:r>
              <a:rPr lang="en-US" sz="2000" i="1" dirty="0" smtClean="0"/>
              <a:t>-file&gt; &lt;</a:t>
            </a:r>
            <a:r>
              <a:rPr lang="en-US" sz="2000" i="1" dirty="0" err="1" smtClean="0"/>
              <a:t>appname</a:t>
            </a:r>
            <a:r>
              <a:rPr lang="en-US" sz="2000" i="1" dirty="0" smtClean="0"/>
              <a:t>&gt;</a:t>
            </a:r>
          </a:p>
          <a:p>
            <a:r>
              <a:rPr lang="en-US" sz="2400" dirty="0" smtClean="0"/>
              <a:t>oeprop.sh (.bat)</a:t>
            </a:r>
          </a:p>
          <a:p>
            <a:pPr lvl="1"/>
            <a:r>
              <a:rPr lang="en-US" sz="2000" i="1" dirty="0" smtClean="0"/>
              <a:t>oeprop.sh</a:t>
            </a:r>
            <a:r>
              <a:rPr lang="en-US" sz="2000" dirty="0" smtClean="0"/>
              <a:t> (.bat) </a:t>
            </a:r>
            <a:r>
              <a:rPr lang="en-US" sz="2000" i="1" dirty="0" smtClean="0"/>
              <a:t>oepas1.ROOT.SOAP.wsaUrl=http://localhost:8888/soap</a:t>
            </a:r>
          </a:p>
          <a:p>
            <a:pPr lvl="1"/>
            <a:r>
              <a:rPr lang="en-US" sz="2000" i="1" dirty="0" smtClean="0"/>
              <a:t>oeprop.sh</a:t>
            </a:r>
            <a:r>
              <a:rPr lang="en-US" sz="2000" dirty="0" smtClean="0"/>
              <a:t> (.bat) </a:t>
            </a:r>
            <a:r>
              <a:rPr lang="en-US" sz="2000" i="1" dirty="0" smtClean="0"/>
              <a:t>+AppServer.Agent.oepas1.PROPATH=.,${WRKDIR}</a:t>
            </a:r>
          </a:p>
          <a:p>
            <a:pPr lvl="1"/>
            <a:r>
              <a:rPr lang="en-US" sz="2000" i="1" dirty="0" smtClean="0"/>
              <a:t>oeprop.sh</a:t>
            </a:r>
            <a:r>
              <a:rPr lang="en-US" sz="2000" dirty="0" smtClean="0"/>
              <a:t> (.bat) </a:t>
            </a:r>
            <a:r>
              <a:rPr lang="en-US" sz="2000" i="1" dirty="0" smtClean="0"/>
              <a:t>~ AppServer.SessMgr.agentStartupParam="-db sports"</a:t>
            </a:r>
          </a:p>
        </p:txBody>
      </p:sp>
    </p:spTree>
    <p:extLst>
      <p:ext uri="{BB962C8B-B14F-4D97-AF65-F5344CB8AC3E}">
        <p14:creationId xmlns="" xmlns:p14="http://schemas.microsoft.com/office/powerpoint/2010/main" val="18467382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17478">
        <p:fade/>
      </p:transition>
    </mc:Choice>
    <mc:Fallback>
      <p:transition spd="med" advTm="174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Administration: OpenEdge Explorer and 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262" y="971550"/>
            <a:ext cx="11160938" cy="3079750"/>
          </a:xfrm>
        </p:spPr>
        <p:txBody>
          <a:bodyPr/>
          <a:lstStyle/>
          <a:p>
            <a:r>
              <a:rPr lang="en-US" sz="2400" dirty="0" smtClean="0"/>
              <a:t>OpenEdge Explorer</a:t>
            </a:r>
          </a:p>
          <a:p>
            <a:pPr lvl="1"/>
            <a:r>
              <a:rPr lang="en-US" sz="2000" dirty="0" smtClean="0"/>
              <a:t>For full management AdminServer must be local</a:t>
            </a:r>
            <a:endParaRPr lang="en-US" sz="2400" b="1" dirty="0" smtClean="0"/>
          </a:p>
          <a:p>
            <a:r>
              <a:rPr lang="en-US" sz="2400" dirty="0" smtClean="0"/>
              <a:t>OpenEdge Management</a:t>
            </a:r>
          </a:p>
          <a:p>
            <a:pPr lvl="1"/>
            <a:r>
              <a:rPr lang="en-US" sz="2000" dirty="0" smtClean="0"/>
              <a:t>For full management AdminServer must be local</a:t>
            </a:r>
          </a:p>
          <a:p>
            <a:pPr lvl="1"/>
            <a:r>
              <a:rPr lang="en-US" sz="2000" dirty="0" smtClean="0"/>
              <a:t>Can monitor and alert</a:t>
            </a:r>
          </a:p>
          <a:p>
            <a:pPr lvl="1"/>
            <a:r>
              <a:rPr lang="en-US" sz="2000" dirty="0" smtClean="0"/>
              <a:t>But trending is not available yet</a:t>
            </a:r>
          </a:p>
          <a:p>
            <a:r>
              <a:rPr lang="en-US" dirty="0" smtClean="0">
                <a:solidFill>
                  <a:srgbClr val="FF4E00"/>
                </a:solidFill>
              </a:rPr>
              <a:t>More in DEMO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9871" y="2781318"/>
            <a:ext cx="6272830" cy="3073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467382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17478">
        <p:fade/>
      </p:transition>
    </mc:Choice>
    <mc:Fallback>
      <p:transition spd="med" advTm="174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Administration: Where do I find my </a:t>
            </a:r>
            <a:r>
              <a:rPr lang="en-US" b="1" dirty="0" err="1" smtClean="0"/>
              <a:t>config</a:t>
            </a:r>
            <a:r>
              <a:rPr lang="en-US" b="1" dirty="0" smtClean="0"/>
              <a:t> and log files?</a:t>
            </a:r>
            <a:endParaRPr lang="en-US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1698365"/>
              </p:ext>
            </p:extLst>
          </p:nvPr>
        </p:nvGraphicFramePr>
        <p:xfrm>
          <a:off x="517140" y="951703"/>
          <a:ext cx="10813018" cy="4935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6509"/>
                <a:gridCol w="5406509"/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PAS for OE’s DLC &amp; WRKDIR environment variable definition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$CATALINA_BASE/bin/</a:t>
                      </a:r>
                      <a:r>
                        <a:rPr lang="en-US" sz="1400" dirty="0" err="1" smtClean="0"/>
                        <a:t>openedge_setenv.sh</a:t>
                      </a:r>
                      <a:endParaRPr lang="en-US" sz="1400" dirty="0"/>
                    </a:p>
                  </a:txBody>
                  <a:tcPr/>
                </a:tc>
              </a:tr>
              <a:tr h="33812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Application’s environment variable definitions</a:t>
                      </a:r>
                      <a:endParaRPr lang="en-US" sz="1400" dirty="0"/>
                    </a:p>
                  </a:txBody>
                  <a:tcPr>
                    <a:solidFill>
                      <a:srgbClr val="FFD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$CATALINA_BASE/bin/&lt;app-name&gt;_</a:t>
                      </a:r>
                      <a:r>
                        <a:rPr lang="en-US" sz="1400" dirty="0" err="1" smtClean="0"/>
                        <a:t>setenv.sh</a:t>
                      </a:r>
                      <a:endParaRPr lang="en-US" sz="1400" dirty="0"/>
                    </a:p>
                  </a:txBody>
                  <a:tcPr>
                    <a:solidFill>
                      <a:srgbClr val="FFDCCC"/>
                    </a:solidFill>
                  </a:tcPr>
                </a:tc>
              </a:tr>
              <a:tr h="33812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PAS for OE installation path</a:t>
                      </a:r>
                      <a:r>
                        <a:rPr lang="en-US" sz="1400" baseline="0" dirty="0" smtClean="0"/>
                        <a:t> environment variable definition</a:t>
                      </a:r>
                    </a:p>
                    <a:p>
                      <a:r>
                        <a:rPr lang="en-US" sz="1400" baseline="0" dirty="0" smtClean="0"/>
                        <a:t>PAS</a:t>
                      </a:r>
                      <a:r>
                        <a:rPr lang="en-US" sz="1400" dirty="0" smtClean="0"/>
                        <a:t> for </a:t>
                      </a:r>
                      <a:r>
                        <a:rPr lang="en-US" sz="1400" baseline="0" dirty="0" smtClean="0"/>
                        <a:t>OE instance’s path environment variable definition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$CATALINA_BASE/bin/{</a:t>
                      </a:r>
                      <a:r>
                        <a:rPr lang="en-US" sz="1400" dirty="0" err="1" smtClean="0"/>
                        <a:t>tcman|startup|shutdown|configtest|version</a:t>
                      </a:r>
                      <a:r>
                        <a:rPr lang="en-US" sz="1400" dirty="0" smtClean="0"/>
                        <a:t>}.</a:t>
                      </a:r>
                      <a:r>
                        <a:rPr lang="en-US" sz="1400" dirty="0" err="1" smtClean="0"/>
                        <a:t>sh</a:t>
                      </a:r>
                      <a:endParaRPr lang="en-US" sz="1400" dirty="0"/>
                    </a:p>
                  </a:txBody>
                  <a:tcPr/>
                </a:tc>
              </a:tr>
              <a:tr h="33812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PAS for OE</a:t>
                      </a:r>
                      <a:r>
                        <a:rPr lang="en-US" sz="1400" baseline="0" dirty="0" smtClean="0"/>
                        <a:t> configuration properties</a:t>
                      </a:r>
                      <a:endParaRPr lang="en-US" sz="1400" dirty="0"/>
                    </a:p>
                  </a:txBody>
                  <a:tcPr>
                    <a:solidFill>
                      <a:srgbClr val="FFD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$CATALINA_BASE/</a:t>
                      </a:r>
                      <a:r>
                        <a:rPr lang="en-US" sz="1400" dirty="0" err="1" smtClean="0"/>
                        <a:t>conf</a:t>
                      </a:r>
                      <a:r>
                        <a:rPr lang="en-US" sz="1400" dirty="0" smtClean="0"/>
                        <a:t>/</a:t>
                      </a:r>
                      <a:r>
                        <a:rPr lang="en-US" sz="1400" dirty="0" err="1" smtClean="0"/>
                        <a:t>appserver.properties</a:t>
                      </a:r>
                      <a:r>
                        <a:rPr lang="en-US" sz="1400" dirty="0" smtClean="0"/>
                        <a:t/>
                      </a:r>
                      <a:br>
                        <a:rPr lang="en-US" sz="1400" dirty="0" smtClean="0"/>
                      </a:br>
                      <a:r>
                        <a:rPr lang="en-US" sz="1400" dirty="0" smtClean="0"/>
                        <a:t>$CATALINA_BASE/</a:t>
                      </a:r>
                      <a:r>
                        <a:rPr lang="en-US" sz="1400" dirty="0" err="1" smtClean="0"/>
                        <a:t>conf</a:t>
                      </a:r>
                      <a:r>
                        <a:rPr lang="en-US" sz="1400" dirty="0" smtClean="0"/>
                        <a:t>/</a:t>
                      </a:r>
                      <a:r>
                        <a:rPr lang="en-US" sz="1400" dirty="0" err="1" smtClean="0"/>
                        <a:t>catalina.properties</a:t>
                      </a:r>
                      <a:r>
                        <a:rPr lang="en-US" sz="1400" dirty="0" smtClean="0"/>
                        <a:t/>
                      </a:r>
                      <a:br>
                        <a:rPr lang="en-US" sz="1400" dirty="0" smtClean="0"/>
                      </a:br>
                      <a:r>
                        <a:rPr lang="en-US" sz="1400" dirty="0" smtClean="0"/>
                        <a:t>$CATALINA_BASE/</a:t>
                      </a:r>
                      <a:r>
                        <a:rPr lang="en-US" sz="1400" dirty="0" err="1" smtClean="0"/>
                        <a:t>conf</a:t>
                      </a:r>
                      <a:r>
                        <a:rPr lang="en-US" sz="1400" dirty="0" smtClean="0"/>
                        <a:t>/</a:t>
                      </a:r>
                      <a:r>
                        <a:rPr lang="en-US" sz="1400" dirty="0" err="1" smtClean="0"/>
                        <a:t>jvm.properties</a:t>
                      </a:r>
                      <a:endParaRPr lang="en-US" sz="1400" dirty="0"/>
                    </a:p>
                  </a:txBody>
                  <a:tcPr>
                    <a:solidFill>
                      <a:srgbClr val="FFDCCC"/>
                    </a:solidFill>
                  </a:tcPr>
                </a:tc>
              </a:tr>
              <a:tr h="33812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Optional deployment file</a:t>
                      </a:r>
                      <a:r>
                        <a:rPr lang="en-US" sz="1400" baseline="0" dirty="0" smtClean="0"/>
                        <a:t>s (</a:t>
                      </a:r>
                      <a:r>
                        <a:rPr lang="en-US" sz="1400" dirty="0" smtClean="0"/>
                        <a:t>web applications &amp; other files)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$CATALINA_HOME/extras</a:t>
                      </a:r>
                      <a:endParaRPr lang="en-US" sz="1400" dirty="0"/>
                    </a:p>
                  </a:txBody>
                  <a:tcPr/>
                </a:tc>
              </a:tr>
              <a:tr h="33812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PAS for OE</a:t>
                      </a:r>
                      <a:r>
                        <a:rPr lang="en-US" sz="1400" baseline="0" dirty="0" smtClean="0"/>
                        <a:t> &amp; web application log files</a:t>
                      </a:r>
                      <a:endParaRPr lang="en-US" sz="1400" dirty="0"/>
                    </a:p>
                  </a:txBody>
                  <a:tcPr>
                    <a:solidFill>
                      <a:srgbClr val="FFD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$CATALINA_BASE/logs</a:t>
                      </a:r>
                      <a:endParaRPr lang="en-US" sz="1400" dirty="0"/>
                    </a:p>
                  </a:txBody>
                  <a:tcPr>
                    <a:solidFill>
                      <a:srgbClr val="FFDCCC"/>
                    </a:solidFill>
                  </a:tcPr>
                </a:tc>
              </a:tr>
              <a:tr h="33812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PAS logging configuration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$CATALINA_BASE/</a:t>
                      </a:r>
                      <a:r>
                        <a:rPr lang="en-US" sz="1400" dirty="0" err="1" smtClean="0"/>
                        <a:t>conf</a:t>
                      </a:r>
                      <a:r>
                        <a:rPr lang="en-US" sz="1400" dirty="0" smtClean="0"/>
                        <a:t>/</a:t>
                      </a:r>
                      <a:r>
                        <a:rPr lang="en-US" sz="1400" dirty="0" err="1" smtClean="0"/>
                        <a:t>logging.xml</a:t>
                      </a:r>
                      <a:r>
                        <a:rPr lang="en-US" sz="1400" dirty="0" smtClean="0"/>
                        <a:t> (ref</a:t>
                      </a:r>
                      <a:r>
                        <a:rPr lang="en-US" sz="1400" baseline="0" dirty="0" smtClean="0"/>
                        <a:t> Tomcat logging)</a:t>
                      </a:r>
                      <a:endParaRPr lang="en-US" sz="1400" dirty="0"/>
                    </a:p>
                  </a:txBody>
                  <a:tcPr/>
                </a:tc>
              </a:tr>
              <a:tr h="33812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PAS for OE session manager &amp; </a:t>
                      </a:r>
                      <a:r>
                        <a:rPr lang="en-US" sz="1400" dirty="0" err="1" smtClean="0"/>
                        <a:t>MSAgent</a:t>
                      </a:r>
                      <a:r>
                        <a:rPr lang="en-US" sz="1400" dirty="0" smtClean="0"/>
                        <a:t> logging configuration</a:t>
                      </a:r>
                      <a:endParaRPr lang="en-US" sz="1400" dirty="0"/>
                    </a:p>
                  </a:txBody>
                  <a:tcPr>
                    <a:solidFill>
                      <a:srgbClr val="FFD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$CATALINA_BASE/</a:t>
                      </a:r>
                      <a:r>
                        <a:rPr lang="en-US" sz="1400" dirty="0" err="1" smtClean="0"/>
                        <a:t>conf</a:t>
                      </a:r>
                      <a:r>
                        <a:rPr lang="en-US" sz="1400" dirty="0" smtClean="0"/>
                        <a:t>/</a:t>
                      </a:r>
                      <a:r>
                        <a:rPr lang="en-US" sz="1400" dirty="0" err="1" smtClean="0"/>
                        <a:t>openedge.properties</a:t>
                      </a:r>
                      <a:endParaRPr lang="en-US" sz="1400" dirty="0"/>
                    </a:p>
                  </a:txBody>
                  <a:tcPr>
                    <a:solidFill>
                      <a:srgbClr val="FFDCCC"/>
                    </a:solidFill>
                  </a:tcPr>
                </a:tc>
              </a:tr>
              <a:tr h="338122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oeabl</a:t>
                      </a:r>
                      <a:r>
                        <a:rPr lang="en-US" sz="1400" dirty="0" smtClean="0"/>
                        <a:t> web application</a:t>
                      </a:r>
                      <a:r>
                        <a:rPr lang="en-US" sz="1400" baseline="0" dirty="0" smtClean="0"/>
                        <a:t> logging configuration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$CATALINA_BASE/ROOT/WEB-INF/</a:t>
                      </a:r>
                      <a:r>
                        <a:rPr lang="en-US" sz="1400" dirty="0" err="1" smtClean="0"/>
                        <a:t>logging.xml</a:t>
                      </a:r>
                      <a:endParaRPr lang="en-US" sz="1400" dirty="0"/>
                    </a:p>
                  </a:txBody>
                  <a:tcPr/>
                </a:tc>
              </a:tr>
              <a:tr h="338122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oemanager</a:t>
                      </a:r>
                      <a:r>
                        <a:rPr lang="en-US" sz="1400" dirty="0" smtClean="0"/>
                        <a:t> remote admin web application </a:t>
                      </a:r>
                      <a:r>
                        <a:rPr lang="en-US" sz="1400" dirty="0" err="1" smtClean="0"/>
                        <a:t>loggin</a:t>
                      </a:r>
                      <a:r>
                        <a:rPr lang="en-US" sz="1400" dirty="0" smtClean="0"/>
                        <a:t> configuration</a:t>
                      </a:r>
                      <a:endParaRPr lang="en-US" sz="1400" dirty="0"/>
                    </a:p>
                  </a:txBody>
                  <a:tcPr>
                    <a:solidFill>
                      <a:srgbClr val="FFD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$CATALINA_BASE/</a:t>
                      </a:r>
                      <a:r>
                        <a:rPr lang="en-US" sz="1400" dirty="0" err="1" smtClean="0"/>
                        <a:t>oemanager</a:t>
                      </a:r>
                      <a:r>
                        <a:rPr lang="en-US" sz="1400" dirty="0" smtClean="0"/>
                        <a:t>/WEB-INF/</a:t>
                      </a:r>
                      <a:r>
                        <a:rPr lang="en-US" sz="1400" dirty="0" err="1" smtClean="0"/>
                        <a:t>logging.xml</a:t>
                      </a:r>
                      <a:endParaRPr lang="en-US" sz="1400" dirty="0"/>
                    </a:p>
                  </a:txBody>
                  <a:tcPr>
                    <a:solidFill>
                      <a:srgbClr val="FFDCCC"/>
                    </a:solidFill>
                  </a:tcPr>
                </a:tc>
              </a:tr>
              <a:tr h="33812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Test</a:t>
                      </a:r>
                      <a:r>
                        <a:rPr lang="en-US" sz="1400" baseline="0" dirty="0" smtClean="0"/>
                        <a:t> user accounts and roles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$CATALINA_BASE/</a:t>
                      </a:r>
                      <a:r>
                        <a:rPr lang="en-US" sz="1400" dirty="0" err="1" smtClean="0"/>
                        <a:t>conf</a:t>
                      </a:r>
                      <a:r>
                        <a:rPr lang="en-US" sz="1400" dirty="0" smtClean="0"/>
                        <a:t>/tomcat-</a:t>
                      </a:r>
                      <a:r>
                        <a:rPr lang="en-US" sz="1400" dirty="0" err="1" smtClean="0"/>
                        <a:t>users.xml</a:t>
                      </a:r>
                      <a:endParaRPr lang="en-US" sz="1400" dirty="0"/>
                    </a:p>
                  </a:txBody>
                  <a:tcPr/>
                </a:tc>
              </a:tr>
              <a:tr h="33812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PAS for OE instance registration list</a:t>
                      </a:r>
                      <a:endParaRPr lang="en-US" sz="1400" dirty="0"/>
                    </a:p>
                  </a:txBody>
                  <a:tcPr>
                    <a:solidFill>
                      <a:srgbClr val="FFD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$CATALINA_HOME/</a:t>
                      </a:r>
                      <a:r>
                        <a:rPr lang="en-US" sz="1400" dirty="0" err="1" smtClean="0"/>
                        <a:t>conf</a:t>
                      </a:r>
                      <a:r>
                        <a:rPr lang="en-US" sz="1400" dirty="0" smtClean="0"/>
                        <a:t>/</a:t>
                      </a:r>
                      <a:r>
                        <a:rPr lang="en-US" sz="1400" dirty="0" err="1" smtClean="0"/>
                        <a:t>instances.unix</a:t>
                      </a:r>
                      <a:endParaRPr lang="en-US" sz="1400" dirty="0"/>
                    </a:p>
                  </a:txBody>
                  <a:tcPr>
                    <a:solidFill>
                      <a:srgbClr val="FFDCCC"/>
                    </a:solidFill>
                  </a:tcPr>
                </a:tc>
              </a:tr>
              <a:tr h="33812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JAVA_HOME &amp; JSE_HOME environment variable definition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$CATALINA_BASE/bin/</a:t>
                      </a:r>
                      <a:r>
                        <a:rPr lang="en-US" sz="1400" dirty="0" err="1" smtClean="0"/>
                        <a:t>javacfg.sh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18765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5741">
        <p:fade/>
      </p:transition>
    </mc:Choice>
    <mc:Fallback>
      <p:transition spd="med" advTm="1574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Administration: New Monitoring Access!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663" y="1022350"/>
            <a:ext cx="3744137" cy="5303520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en-US" sz="2400" dirty="0" smtClean="0">
                <a:solidFill>
                  <a:srgbClr val="FF4E00"/>
                </a:solidFill>
              </a:rPr>
              <a:t>Classic AppServer tools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asbman –query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OpenEdge Explorer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OpenEdge Management</a:t>
            </a:r>
          </a:p>
          <a:p>
            <a:pPr>
              <a:spcBef>
                <a:spcPts val="600"/>
              </a:spcBef>
            </a:pPr>
            <a:endParaRPr lang="en-US" sz="2400" b="1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635501" y="1047750"/>
            <a:ext cx="6921500" cy="530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FF4E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PAS</a:t>
            </a:r>
            <a:r>
              <a:rPr kumimoji="0" lang="en-US" sz="2400" i="0" u="none" strike="noStrike" kern="1200" cap="none" spc="0" normalizeH="0" noProof="0" dirty="0" smtClean="0">
                <a:ln>
                  <a:noFill/>
                </a:ln>
                <a:solidFill>
                  <a:srgbClr val="FF4E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for OpenEdge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rgbClr val="FF4E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Management REST API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“oemanager” application must be installed for access to the REST API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JMX access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Using Jconsole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Locally by PID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Remotely running “tcman.sh/.bat feature JMXLifecycle=on”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Nagios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lvl="1" indent="-285750" algn="l">
              <a:spcBef>
                <a:spcPts val="600"/>
              </a:spcBef>
              <a:buClr>
                <a:schemeClr val="accent1"/>
              </a:buClr>
              <a:buSzTx/>
              <a:buFontTx/>
              <a:buChar char="•"/>
              <a:defRPr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000" i="0" baseline="30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party tool recommended by Tomcat for monitoring</a:t>
            </a:r>
          </a:p>
          <a:p>
            <a:pPr marL="742950" lvl="1" indent="-285750" algn="l">
              <a:spcBef>
                <a:spcPts val="600"/>
              </a:spcBef>
              <a:buClr>
                <a:schemeClr val="accent1"/>
              </a:buClr>
              <a:buSzTx/>
              <a:buFontTx/>
              <a:buChar char="•"/>
              <a:defRPr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Uses the tools above to monitor, alert and graph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i="0" dirty="0" smtClean="0">
                <a:solidFill>
                  <a:srgbClr val="FF4E00"/>
                </a:solidFill>
                <a:latin typeface="Arial" pitchFamily="34" charset="0"/>
                <a:cs typeface="Arial" pitchFamily="34" charset="0"/>
              </a:rPr>
              <a:t>More in DEMO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rgbClr val="FF4E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4394397" y="1181238"/>
            <a:ext cx="12960" cy="500177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18467382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17478">
        <p:fade/>
      </p:transition>
    </mc:Choice>
    <mc:Fallback>
      <p:transition spd="med" advTm="174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 for OpenEdge Migration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4947786"/>
      </p:ext>
    </p:extLst>
  </p:cSld>
  <p:clrMapOvr>
    <a:masterClrMapping/>
  </p:clrMapOvr>
  <p:transition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Migration: Connect Method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1" y="1030820"/>
            <a:ext cx="11189547" cy="530352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sz="2300" dirty="0" smtClean="0"/>
              <a:t>REST</a:t>
            </a:r>
            <a:r>
              <a:rPr lang="en-US" sz="2300" dirty="0"/>
              <a:t>/Mobile </a:t>
            </a:r>
            <a:r>
              <a:rPr lang="en-US" sz="2300" dirty="0" smtClean="0"/>
              <a:t>clients: 	URL still uses ../rest/.. </a:t>
            </a:r>
            <a:endParaRPr lang="en-US" sz="2300" dirty="0"/>
          </a:p>
          <a:p>
            <a:pPr>
              <a:lnSpc>
                <a:spcPct val="140000"/>
              </a:lnSpc>
            </a:pPr>
            <a:r>
              <a:rPr lang="en-US" sz="2300" dirty="0"/>
              <a:t>SOAP </a:t>
            </a:r>
            <a:r>
              <a:rPr lang="en-US" sz="2300" dirty="0" smtClean="0"/>
              <a:t>clients</a:t>
            </a:r>
            <a:r>
              <a:rPr lang="en-US" sz="2300" b="1" dirty="0" smtClean="0"/>
              <a:t>: </a:t>
            </a:r>
            <a:r>
              <a:rPr lang="en-US" sz="2300" dirty="0" smtClean="0"/>
              <a:t>		../soap/.. instead of ../wsa/.. in URL</a:t>
            </a:r>
          </a:p>
          <a:p>
            <a:pPr>
              <a:lnSpc>
                <a:spcPct val="140000"/>
              </a:lnSpc>
            </a:pPr>
            <a:r>
              <a:rPr lang="en-US" sz="2300" dirty="0" smtClean="0"/>
              <a:t>OpenEdge clients		URL connection format only</a:t>
            </a:r>
          </a:p>
          <a:p>
            <a:pPr lvl="2">
              <a:buNone/>
            </a:pPr>
            <a:r>
              <a:rPr lang="en-US" sz="2100" i="1" dirty="0" smtClean="0"/>
              <a:t>-URL </a:t>
            </a:r>
            <a:r>
              <a:rPr lang="en-US" sz="2100" i="1" dirty="0" smtClean="0">
                <a:solidFill>
                  <a:srgbClr val="FF0000"/>
                </a:solidFill>
                <a:hlinkClick r:id="rId2"/>
              </a:rPr>
              <a:t>http://myhost:8810/(appname)/apsv</a:t>
            </a:r>
            <a:endParaRPr lang="en-US" sz="2100" i="1" dirty="0" smtClean="0">
              <a:solidFill>
                <a:srgbClr val="FF0000"/>
              </a:solidFill>
            </a:endParaRPr>
          </a:p>
          <a:p>
            <a:pPr lvl="2">
              <a:buNone/>
            </a:pPr>
            <a:r>
              <a:rPr lang="en-US" sz="1800" dirty="0" smtClean="0"/>
              <a:t>	If </a:t>
            </a:r>
            <a:r>
              <a:rPr lang="en-US" sz="1800" dirty="0" err="1" smtClean="0"/>
              <a:t>appname</a:t>
            </a:r>
            <a:r>
              <a:rPr lang="en-US" sz="1800" dirty="0" smtClean="0"/>
              <a:t>=ROOT, you may use ROOT or skip the </a:t>
            </a:r>
            <a:r>
              <a:rPr lang="en-US" sz="1800" dirty="0" err="1" smtClean="0"/>
              <a:t>appname</a:t>
            </a:r>
            <a:endParaRPr lang="en-US" sz="1800" dirty="0" smtClean="0"/>
          </a:p>
          <a:p>
            <a:pPr lvl="2">
              <a:buNone/>
            </a:pPr>
            <a:r>
              <a:rPr lang="en-US" sz="1800" i="1" dirty="0" smtClean="0"/>
              <a:t>		-URL </a:t>
            </a:r>
            <a:r>
              <a:rPr lang="en-US" sz="1800" i="1" dirty="0" smtClean="0">
                <a:hlinkClick r:id="rId3"/>
              </a:rPr>
              <a:t>http://myhost:8810/ROOT/apsv</a:t>
            </a:r>
            <a:r>
              <a:rPr lang="en-US" sz="1800" i="1" dirty="0" smtClean="0"/>
              <a:t> or -URL </a:t>
            </a:r>
            <a:r>
              <a:rPr lang="en-US" sz="1800" i="1" dirty="0" smtClean="0">
                <a:hlinkClick r:id="rId4"/>
              </a:rPr>
              <a:t>http://myhost:8810/apsv</a:t>
            </a:r>
            <a:r>
              <a:rPr lang="en-US" sz="1800" i="1" dirty="0" smtClean="0"/>
              <a:t> </a:t>
            </a:r>
            <a:endParaRPr lang="en-US" sz="1800" dirty="0" smtClean="0"/>
          </a:p>
          <a:p>
            <a:r>
              <a:rPr lang="en-US" sz="2500" dirty="0" smtClean="0"/>
              <a:t>Reference:  </a:t>
            </a:r>
            <a:r>
              <a:rPr lang="en-US" sz="2500" i="1" dirty="0" smtClean="0"/>
              <a:t>Connecting to AppServers Using a URL</a:t>
            </a:r>
          </a:p>
          <a:p>
            <a:pPr>
              <a:buNone/>
            </a:pPr>
            <a:r>
              <a:rPr lang="en-US" sz="2400" dirty="0" smtClean="0"/>
              <a:t>NOTE:  Since all of the old web servlets are now encapsulated in one PASOE we use these “transports” to identify the communication: rest, soap and </a:t>
            </a:r>
            <a:r>
              <a:rPr lang="en-US" sz="2400" dirty="0" err="1" smtClean="0"/>
              <a:t>apsv</a:t>
            </a:r>
            <a:endParaRPr 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4625475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43326">
        <p:fade/>
      </p:transition>
    </mc:Choice>
    <mc:Fallback>
      <p:transition spd="med" advTm="4332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Migration: Configuring </a:t>
            </a:r>
            <a:r>
              <a:rPr lang="en-US" b="1" dirty="0" smtClean="0"/>
              <a:t>and Using AppServer Event Procedures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1336193" cy="5303520"/>
          </a:xfrm>
        </p:spPr>
        <p:txBody>
          <a:bodyPr/>
          <a:lstStyle/>
          <a:p>
            <a:r>
              <a:rPr lang="en-US" dirty="0" err="1" smtClean="0"/>
              <a:t>agentStartupProc</a:t>
            </a:r>
            <a:r>
              <a:rPr lang="en-US" dirty="0" smtClean="0"/>
              <a:t> &amp; </a:t>
            </a:r>
            <a:r>
              <a:rPr lang="en-US" dirty="0" err="1" smtClean="0"/>
              <a:t>agentShutdownProc</a:t>
            </a:r>
            <a:endParaRPr lang="en-US" dirty="0" smtClean="0"/>
          </a:p>
          <a:p>
            <a:pPr lvl="1"/>
            <a:r>
              <a:rPr lang="en-US" dirty="0" smtClean="0"/>
              <a:t>Executes one time when starting / stopping an </a:t>
            </a:r>
            <a:r>
              <a:rPr lang="en-US" dirty="0" err="1" smtClean="0"/>
              <a:t>MSAgent</a:t>
            </a:r>
            <a:r>
              <a:rPr lang="en-US" dirty="0" smtClean="0"/>
              <a:t> OS process</a:t>
            </a:r>
          </a:p>
          <a:p>
            <a:pPr>
              <a:lnSpc>
                <a:spcPct val="120000"/>
              </a:lnSpc>
            </a:pPr>
            <a:r>
              <a:rPr lang="en-US" dirty="0"/>
              <a:t>PAS for </a:t>
            </a:r>
            <a:r>
              <a:rPr lang="en-US" dirty="0" err="1" smtClean="0"/>
              <a:t>OpenEdge</a:t>
            </a:r>
            <a:r>
              <a:rPr lang="en-US" dirty="0" smtClean="0"/>
              <a:t> renamed classic AppServer event procedures:   </a:t>
            </a:r>
            <a:br>
              <a:rPr lang="en-US" dirty="0" smtClean="0"/>
            </a:br>
            <a:r>
              <a:rPr lang="en-US" dirty="0" err="1" smtClean="0"/>
              <a:t>srvrXxxxx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sessionXxxxx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dirty="0" err="1" smtClean="0"/>
              <a:t>sessionStartupProc</a:t>
            </a:r>
            <a:r>
              <a:rPr lang="en-US" dirty="0" smtClean="0"/>
              <a:t> &amp; </a:t>
            </a:r>
            <a:r>
              <a:rPr lang="en-US" dirty="0" err="1" smtClean="0"/>
              <a:t>sessionShutdownProc</a:t>
            </a:r>
            <a:r>
              <a:rPr lang="en-US" dirty="0" smtClean="0"/>
              <a:t>  </a:t>
            </a:r>
            <a:endParaRPr lang="en-US" dirty="0"/>
          </a:p>
          <a:p>
            <a:pPr lvl="1"/>
            <a:r>
              <a:rPr lang="en-US" dirty="0"/>
              <a:t>Executed in classic AppServer when the Agent’s single ABL SESSION started/stopped</a:t>
            </a:r>
          </a:p>
          <a:p>
            <a:pPr lvl="1"/>
            <a:r>
              <a:rPr lang="en-US" dirty="0" smtClean="0"/>
              <a:t>Executes in </a:t>
            </a:r>
            <a:r>
              <a:rPr lang="en-US" dirty="0"/>
              <a:t>PAS for OE </a:t>
            </a:r>
            <a:r>
              <a:rPr lang="en-US" dirty="0" smtClean="0"/>
              <a:t>when the </a:t>
            </a:r>
            <a:r>
              <a:rPr lang="en-US" dirty="0" err="1" smtClean="0"/>
              <a:t>MSAgent</a:t>
            </a:r>
            <a:r>
              <a:rPr lang="en-US" dirty="0" smtClean="0"/>
              <a:t> starts/stops each ABL SESSION</a:t>
            </a:r>
          </a:p>
          <a:p>
            <a:pPr>
              <a:lnSpc>
                <a:spcPct val="120000"/>
              </a:lnSpc>
            </a:pPr>
            <a:r>
              <a:rPr lang="en-US" dirty="0" err="1" smtClean="0"/>
              <a:t>sessionConnectProc</a:t>
            </a:r>
            <a:r>
              <a:rPr lang="en-US" dirty="0" smtClean="0"/>
              <a:t> &amp; </a:t>
            </a:r>
            <a:r>
              <a:rPr lang="en-US" dirty="0" err="1" smtClean="0"/>
              <a:t>sessionDisconnectProc</a:t>
            </a:r>
            <a:r>
              <a:rPr lang="en-US" dirty="0" smtClean="0"/>
              <a:t>  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Same as classic AppServer</a:t>
            </a:r>
            <a:r>
              <a:rPr lang="en-US" dirty="0"/>
              <a:t> </a:t>
            </a:r>
            <a:r>
              <a:rPr lang="en-US" dirty="0" smtClean="0"/>
              <a:t>for all Session-Managed client connections</a:t>
            </a:r>
          </a:p>
          <a:p>
            <a:pPr>
              <a:lnSpc>
                <a:spcPct val="120000"/>
              </a:lnSpc>
            </a:pPr>
            <a:r>
              <a:rPr lang="en-US" dirty="0" err="1" smtClean="0"/>
              <a:t>sessionActivateProc</a:t>
            </a:r>
            <a:r>
              <a:rPr lang="en-US" dirty="0" smtClean="0"/>
              <a:t> &amp; </a:t>
            </a:r>
            <a:r>
              <a:rPr lang="en-US" dirty="0" err="1" smtClean="0"/>
              <a:t>sessionDeactivateProc</a:t>
            </a:r>
            <a:r>
              <a:rPr lang="en-US" dirty="0" smtClean="0"/>
              <a:t>  </a:t>
            </a:r>
          </a:p>
          <a:p>
            <a:pPr lvl="1"/>
            <a:r>
              <a:rPr lang="en-US" dirty="0"/>
              <a:t>Executed in classic AppServer on every Stateless &amp; State-Free client </a:t>
            </a:r>
            <a:r>
              <a:rPr lang="en-US" dirty="0" smtClean="0"/>
              <a:t>request</a:t>
            </a:r>
          </a:p>
          <a:p>
            <a:pPr lvl="1"/>
            <a:r>
              <a:rPr lang="en-US" dirty="0" smtClean="0"/>
              <a:t>Follows traditional Stateless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296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7478">
        <p:fade/>
      </p:transition>
    </mc:Choice>
    <mc:Fallback>
      <p:transition spd="med" advTm="174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Migration: </a:t>
            </a:r>
            <a:r>
              <a:rPr lang="en-US" b="1" dirty="0" smtClean="0"/>
              <a:t>Session state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669" y="1105881"/>
            <a:ext cx="11321158" cy="530352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dirty="0" smtClean="0"/>
              <a:t>Some current ABL applications will require no session state changes</a:t>
            </a:r>
          </a:p>
          <a:p>
            <a:pPr lvl="1">
              <a:spcBef>
                <a:spcPts val="600"/>
              </a:spcBef>
            </a:pPr>
            <a:r>
              <a:rPr lang="en-US" sz="2200" dirty="0" smtClean="0"/>
              <a:t>State-free is the sam</a:t>
            </a:r>
            <a:r>
              <a:rPr lang="en-US" sz="2200" dirty="0" smtClean="0"/>
              <a:t>e as –</a:t>
            </a:r>
            <a:r>
              <a:rPr lang="en-US" sz="2200" dirty="0" err="1" smtClean="0"/>
              <a:t>sessionModel</a:t>
            </a:r>
            <a:r>
              <a:rPr lang="en-US" sz="2200" dirty="0" smtClean="0"/>
              <a:t> Session-free</a:t>
            </a:r>
          </a:p>
          <a:p>
            <a:pPr lvl="1">
              <a:spcBef>
                <a:spcPts val="600"/>
              </a:spcBef>
            </a:pPr>
            <a:r>
              <a:rPr lang="en-US" sz="2200" dirty="0" smtClean="0"/>
              <a:t>State-less is the same as –</a:t>
            </a:r>
            <a:r>
              <a:rPr lang="en-US" sz="2200" dirty="0" err="1" smtClean="0"/>
              <a:t>sessionModel</a:t>
            </a:r>
            <a:r>
              <a:rPr lang="en-US" sz="2200" dirty="0" smtClean="0"/>
              <a:t> Session-managed (without changes)</a:t>
            </a:r>
          </a:p>
          <a:p>
            <a:pPr lvl="1">
              <a:spcBef>
                <a:spcPts val="600"/>
              </a:spcBef>
            </a:pPr>
            <a:endParaRPr lang="en-US" sz="2200" dirty="0" smtClean="0"/>
          </a:p>
          <a:p>
            <a:pPr>
              <a:spcBef>
                <a:spcPts val="600"/>
              </a:spcBef>
            </a:pPr>
            <a:r>
              <a:rPr lang="en-US" sz="2400" dirty="0" smtClean="0"/>
              <a:t>However some ABL applications </a:t>
            </a:r>
            <a:r>
              <a:rPr lang="en-US" sz="2400" dirty="0" smtClean="0"/>
              <a:t>will require changes in the:</a:t>
            </a:r>
          </a:p>
          <a:p>
            <a:pPr lvl="1">
              <a:spcBef>
                <a:spcPts val="600"/>
              </a:spcBef>
            </a:pPr>
            <a:r>
              <a:rPr lang="en-US" sz="2200" dirty="0" err="1" smtClean="0"/>
              <a:t>sessionStartupProc</a:t>
            </a:r>
            <a:r>
              <a:rPr lang="en-US" sz="2200" dirty="0" smtClean="0"/>
              <a:t> &amp; </a:t>
            </a:r>
            <a:r>
              <a:rPr lang="en-US" sz="2200" dirty="0" err="1" smtClean="0"/>
              <a:t>sessionShutdownProc</a:t>
            </a:r>
            <a:endParaRPr lang="en-US" sz="2200" dirty="0" smtClean="0"/>
          </a:p>
          <a:p>
            <a:pPr lvl="1">
              <a:spcBef>
                <a:spcPts val="600"/>
              </a:spcBef>
            </a:pPr>
            <a:r>
              <a:rPr lang="en-US" sz="2200" dirty="0" smtClean="0"/>
              <a:t>While using the –</a:t>
            </a:r>
            <a:r>
              <a:rPr lang="en-US" sz="2200" dirty="0" err="1" smtClean="0"/>
              <a:t>sessionModel</a:t>
            </a:r>
            <a:r>
              <a:rPr lang="en-US" sz="2200" dirty="0" smtClean="0"/>
              <a:t> Session-managed</a:t>
            </a:r>
            <a:endParaRPr lang="en-US" sz="2200" dirty="0" smtClean="0"/>
          </a:p>
          <a:p>
            <a:pPr lvl="2">
              <a:spcBef>
                <a:spcPts val="600"/>
              </a:spcBef>
            </a:pPr>
            <a:r>
              <a:rPr lang="en-US" sz="2000" dirty="0" smtClean="0"/>
              <a:t>State-Aware requires “binding a session” in PASOE</a:t>
            </a:r>
            <a:endParaRPr lang="en-US" sz="2000" dirty="0" smtClean="0"/>
          </a:p>
          <a:p>
            <a:pPr lvl="2">
              <a:spcBef>
                <a:spcPts val="600"/>
              </a:spcBef>
            </a:pPr>
            <a:r>
              <a:rPr lang="en-US" sz="2000" dirty="0" smtClean="0"/>
              <a:t>State-Reset requires a QUIT in the shutdown to cleanup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8467382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17478">
        <p:fade/>
      </p:transition>
    </mc:Choice>
    <mc:Fallback>
      <p:transition spd="med" advTm="174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Migration - PASOE Upgrades </a:t>
            </a:r>
            <a:endParaRPr lang="en-US" b="1" dirty="0"/>
          </a:p>
        </p:txBody>
      </p:sp>
      <p:sp>
        <p:nvSpPr>
          <p:cNvPr id="3" name="Oval 2"/>
          <p:cNvSpPr/>
          <p:nvPr/>
        </p:nvSpPr>
        <p:spPr bwMode="auto">
          <a:xfrm>
            <a:off x="1399144" y="2344764"/>
            <a:ext cx="1822112" cy="1836163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PAS</a:t>
            </a:r>
            <a:r>
              <a:rPr kumimoji="0" lang="en-US" sz="1600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OE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/>
            </a:r>
            <a:b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(version 11.5)</a:t>
            </a:r>
          </a:p>
        </p:txBody>
      </p:sp>
      <p:sp>
        <p:nvSpPr>
          <p:cNvPr id="4" name="Folded Corner 3"/>
          <p:cNvSpPr/>
          <p:nvPr/>
        </p:nvSpPr>
        <p:spPr bwMode="auto">
          <a:xfrm>
            <a:off x="4864572" y="5359848"/>
            <a:ext cx="897252" cy="883567"/>
          </a:xfrm>
          <a:prstGeom prst="foldedCorner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Inst4</a:t>
            </a:r>
          </a:p>
        </p:txBody>
      </p:sp>
      <p:sp>
        <p:nvSpPr>
          <p:cNvPr id="5" name="Folded Corner 4"/>
          <p:cNvSpPr/>
          <p:nvPr/>
        </p:nvSpPr>
        <p:spPr bwMode="auto">
          <a:xfrm>
            <a:off x="4853531" y="1693619"/>
            <a:ext cx="897252" cy="883567"/>
          </a:xfrm>
          <a:prstGeom prst="foldedCorner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Inst1</a:t>
            </a:r>
          </a:p>
        </p:txBody>
      </p:sp>
      <p:sp>
        <p:nvSpPr>
          <p:cNvPr id="6" name="Folded Corner 5"/>
          <p:cNvSpPr/>
          <p:nvPr/>
        </p:nvSpPr>
        <p:spPr bwMode="auto">
          <a:xfrm>
            <a:off x="4807651" y="2854908"/>
            <a:ext cx="897252" cy="883567"/>
          </a:xfrm>
          <a:prstGeom prst="foldedCorner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Inst2</a:t>
            </a:r>
          </a:p>
        </p:txBody>
      </p:sp>
      <p:sp>
        <p:nvSpPr>
          <p:cNvPr id="7" name="Folded Corner 6"/>
          <p:cNvSpPr/>
          <p:nvPr/>
        </p:nvSpPr>
        <p:spPr bwMode="auto">
          <a:xfrm>
            <a:off x="4833050" y="4073201"/>
            <a:ext cx="897252" cy="883567"/>
          </a:xfrm>
          <a:prstGeom prst="foldedCorner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Inst3</a:t>
            </a:r>
          </a:p>
        </p:txBody>
      </p:sp>
      <p:grpSp>
        <p:nvGrpSpPr>
          <p:cNvPr id="8" name="Group 44"/>
          <p:cNvGrpSpPr/>
          <p:nvPr/>
        </p:nvGrpSpPr>
        <p:grpSpPr>
          <a:xfrm>
            <a:off x="2310200" y="2135403"/>
            <a:ext cx="2554372" cy="3666229"/>
            <a:chOff x="2310200" y="2135403"/>
            <a:chExt cx="2554372" cy="3666229"/>
          </a:xfrm>
        </p:grpSpPr>
        <p:cxnSp>
          <p:nvCxnSpPr>
            <p:cNvPr id="9" name="Straight Arrow Connector 8"/>
            <p:cNvCxnSpPr>
              <a:stCxn id="5" idx="1"/>
              <a:endCxn id="3" idx="0"/>
            </p:cNvCxnSpPr>
            <p:nvPr/>
          </p:nvCxnSpPr>
          <p:spPr bwMode="auto">
            <a:xfrm flipH="1">
              <a:off x="2310200" y="2135403"/>
              <a:ext cx="2543331" cy="20936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11" name="Straight Arrow Connector 10"/>
            <p:cNvCxnSpPr>
              <a:stCxn id="3" idx="4"/>
              <a:endCxn id="4" idx="1"/>
            </p:cNvCxnSpPr>
            <p:nvPr/>
          </p:nvCxnSpPr>
          <p:spPr bwMode="auto">
            <a:xfrm>
              <a:off x="2310200" y="4180927"/>
              <a:ext cx="2554372" cy="16207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15" name="Straight Arrow Connector 14"/>
            <p:cNvCxnSpPr>
              <a:stCxn id="3" idx="7"/>
              <a:endCxn id="6" idx="1"/>
            </p:cNvCxnSpPr>
            <p:nvPr/>
          </p:nvCxnSpPr>
          <p:spPr bwMode="auto">
            <a:xfrm>
              <a:off x="2954414" y="2613664"/>
              <a:ext cx="1853237" cy="68302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18" name="Straight Arrow Connector 17"/>
            <p:cNvCxnSpPr>
              <a:stCxn id="3" idx="5"/>
              <a:endCxn id="7" idx="1"/>
            </p:cNvCxnSpPr>
            <p:nvPr/>
          </p:nvCxnSpPr>
          <p:spPr bwMode="auto">
            <a:xfrm>
              <a:off x="2954414" y="3912027"/>
              <a:ext cx="1878636" cy="60295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sp>
        <p:nvSpPr>
          <p:cNvPr id="21" name="TextBox 20"/>
          <p:cNvSpPr txBox="1"/>
          <p:nvPr/>
        </p:nvSpPr>
        <p:spPr>
          <a:xfrm>
            <a:off x="4364822" y="1158577"/>
            <a:ext cx="1808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i="0" dirty="0" smtClean="0">
                <a:solidFill>
                  <a:srgbClr val="000000"/>
                </a:solidFill>
              </a:rPr>
              <a:t>CATALINA_BASE</a:t>
            </a:r>
          </a:p>
        </p:txBody>
      </p:sp>
      <p:sp>
        <p:nvSpPr>
          <p:cNvPr id="35" name="Oval 34"/>
          <p:cNvSpPr/>
          <p:nvPr/>
        </p:nvSpPr>
        <p:spPr bwMode="auto">
          <a:xfrm>
            <a:off x="8058241" y="2116701"/>
            <a:ext cx="1822112" cy="1836163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PAS OE</a:t>
            </a:r>
            <a:b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(version 11.6)</a:t>
            </a:r>
          </a:p>
        </p:txBody>
      </p:sp>
      <p:grpSp>
        <p:nvGrpSpPr>
          <p:cNvPr id="10" name="Group 43"/>
          <p:cNvGrpSpPr/>
          <p:nvPr/>
        </p:nvGrpSpPr>
        <p:grpSpPr>
          <a:xfrm>
            <a:off x="5704903" y="2116701"/>
            <a:ext cx="3264394" cy="3684931"/>
            <a:chOff x="5704903" y="2116701"/>
            <a:chExt cx="3264394" cy="3684931"/>
          </a:xfrm>
        </p:grpSpPr>
        <p:cxnSp>
          <p:nvCxnSpPr>
            <p:cNvPr id="37" name="Curved Connector 36"/>
            <p:cNvCxnSpPr>
              <a:stCxn id="6" idx="3"/>
              <a:endCxn id="35" idx="1"/>
            </p:cNvCxnSpPr>
            <p:nvPr/>
          </p:nvCxnSpPr>
          <p:spPr bwMode="auto">
            <a:xfrm flipV="1">
              <a:off x="5704903" y="2385601"/>
              <a:ext cx="2620180" cy="911091"/>
            </a:xfrm>
            <a:prstGeom prst="curvedConnector4">
              <a:avLst>
                <a:gd name="adj1" fmla="val 46362"/>
                <a:gd name="adj2" fmla="val 114181"/>
              </a:avLst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39" name="Curved Connector 38"/>
            <p:cNvCxnSpPr>
              <a:stCxn id="7" idx="3"/>
              <a:endCxn id="35" idx="3"/>
            </p:cNvCxnSpPr>
            <p:nvPr/>
          </p:nvCxnSpPr>
          <p:spPr bwMode="auto">
            <a:xfrm flipV="1">
              <a:off x="5730302" y="3683964"/>
              <a:ext cx="2594781" cy="831021"/>
            </a:xfrm>
            <a:prstGeom prst="curved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41" name="Curved Connector 40"/>
            <p:cNvCxnSpPr>
              <a:stCxn id="4" idx="3"/>
              <a:endCxn id="35" idx="4"/>
            </p:cNvCxnSpPr>
            <p:nvPr/>
          </p:nvCxnSpPr>
          <p:spPr bwMode="auto">
            <a:xfrm flipV="1">
              <a:off x="5761824" y="3952864"/>
              <a:ext cx="3207473" cy="1848768"/>
            </a:xfrm>
            <a:prstGeom prst="curved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43" name="Curved Connector 42"/>
            <p:cNvCxnSpPr>
              <a:stCxn id="5" idx="3"/>
              <a:endCxn id="35" idx="0"/>
            </p:cNvCxnSpPr>
            <p:nvPr/>
          </p:nvCxnSpPr>
          <p:spPr bwMode="auto">
            <a:xfrm flipV="1">
              <a:off x="5750783" y="2116701"/>
              <a:ext cx="3218514" cy="18702"/>
            </a:xfrm>
            <a:prstGeom prst="curvedConnector4">
              <a:avLst>
                <a:gd name="adj1" fmla="val 35847"/>
                <a:gd name="adj2" fmla="val 3584558"/>
              </a:avLst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sp>
        <p:nvSpPr>
          <p:cNvPr id="63" name="TextBox 62"/>
          <p:cNvSpPr txBox="1"/>
          <p:nvPr/>
        </p:nvSpPr>
        <p:spPr>
          <a:xfrm>
            <a:off x="6997700" y="5740400"/>
            <a:ext cx="3009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$</a:t>
            </a:r>
            <a:r>
              <a:rPr lang="en-US" sz="2000" i="0" dirty="0" smtClean="0">
                <a:solidFill>
                  <a:srgbClr val="000000"/>
                </a:solidFill>
              </a:rPr>
              <a:t>DLC/servers/</a:t>
            </a:r>
            <a:r>
              <a:rPr lang="en-US" sz="2000" i="0" dirty="0" err="1" smtClean="0">
                <a:solidFill>
                  <a:srgbClr val="000000"/>
                </a:solidFill>
              </a:rPr>
              <a:t>pasoe</a:t>
            </a:r>
            <a:r>
              <a:rPr lang="en-US" sz="2000" i="0" dirty="0" smtClean="0">
                <a:solidFill>
                  <a:srgbClr val="000000"/>
                </a:solidFill>
              </a:rPr>
              <a:t>/bin/tcman.sh register 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808659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5" grpId="0" animBg="1"/>
      <p:bldP spid="6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 for OpenEdge Deployment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494778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Deployment: Applications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469" y="1105881"/>
            <a:ext cx="11321158" cy="530352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dirty="0" smtClean="0"/>
              <a:t>Design your Application in Developer’s Studio (PDSOE)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Test your application from PDSOE to PASOE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Package it for deployment to PASOE</a:t>
            </a:r>
          </a:p>
          <a:p>
            <a:pPr lvl="1">
              <a:spcBef>
                <a:spcPts val="600"/>
              </a:spcBef>
            </a:pPr>
            <a:endParaRPr lang="en-US" sz="2000" dirty="0" smtClean="0"/>
          </a:p>
          <a:p>
            <a:pPr>
              <a:spcBef>
                <a:spcPts val="600"/>
              </a:spcBef>
            </a:pPr>
            <a:r>
              <a:rPr lang="en-US" sz="2200" dirty="0" smtClean="0"/>
              <a:t>Copy and change tailoring script to tailor your deployment package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Use $DLC/servers/</a:t>
            </a:r>
            <a:r>
              <a:rPr lang="en-US" sz="2000" dirty="0" err="1" smtClean="0"/>
              <a:t>pasoe</a:t>
            </a:r>
            <a:r>
              <a:rPr lang="en-US" sz="2000" dirty="0" smtClean="0"/>
              <a:t>/bin/oeabl_tailor.sh(.ps1) and oeabl_tlr.sh(.bat) as templates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Add, modify </a:t>
            </a:r>
            <a:r>
              <a:rPr lang="en-US" sz="2000" dirty="0" err="1" smtClean="0"/>
              <a:t>openedge.properties</a:t>
            </a:r>
            <a:r>
              <a:rPr lang="en-US" sz="2000" dirty="0" smtClean="0"/>
              <a:t> as need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Add any tailoring you need</a:t>
            </a:r>
          </a:p>
          <a:p>
            <a:pPr lvl="1">
              <a:spcBef>
                <a:spcPts val="600"/>
              </a:spcBef>
            </a:pPr>
            <a:endParaRPr lang="en-US" sz="2000" dirty="0" smtClean="0"/>
          </a:p>
          <a:p>
            <a:pPr>
              <a:spcBef>
                <a:spcPts val="600"/>
              </a:spcBef>
            </a:pPr>
            <a:r>
              <a:rPr lang="en-US" sz="2400" dirty="0" smtClean="0"/>
              <a:t>Install your Production PASOE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Copy tailoring scripts to $DLC/servers/</a:t>
            </a:r>
            <a:r>
              <a:rPr lang="en-US" sz="2000" dirty="0" err="1" smtClean="0"/>
              <a:t>pasoe</a:t>
            </a:r>
            <a:r>
              <a:rPr lang="en-US" sz="2000" dirty="0" smtClean="0"/>
              <a:t>/bin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Copy war file to production location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Deploy your application with &lt;pas-instance&gt;/bin/tcman.sh(.bat) deploy &lt;war-file&gt;</a:t>
            </a:r>
          </a:p>
          <a:p>
            <a:pPr lvl="1">
              <a:spcBef>
                <a:spcPts val="60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8467382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17478">
        <p:fade/>
      </p:transition>
    </mc:Choice>
    <mc:Fallback>
      <p:transition spd="med" advTm="174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Deployment: Classic WebSpeed Messenger with PASOE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469" y="1105881"/>
            <a:ext cx="11321158" cy="530352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dirty="0" smtClean="0"/>
              <a:t>Designed to add Classic WebSpeed Messenger with 11.5.1</a:t>
            </a:r>
          </a:p>
          <a:p>
            <a:pPr lvl="1">
              <a:spcBef>
                <a:spcPts val="600"/>
              </a:spcBef>
            </a:pPr>
            <a:r>
              <a:rPr lang="en-US" sz="2200" dirty="0" smtClean="0"/>
              <a:t>WebSpeed functionality not in 11.5</a:t>
            </a:r>
          </a:p>
          <a:p>
            <a:pPr lvl="1">
              <a:spcBef>
                <a:spcPts val="600"/>
              </a:spcBef>
            </a:pPr>
            <a:r>
              <a:rPr lang="en-US" sz="2200" dirty="0" smtClean="0"/>
              <a:t>This allows you to run the PASOE web server as the messenger host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Files</a:t>
            </a:r>
          </a:p>
          <a:p>
            <a:pPr lvl="1">
              <a:spcBef>
                <a:spcPts val="600"/>
              </a:spcBef>
            </a:pPr>
            <a:r>
              <a:rPr lang="en-US" sz="2200" dirty="0" smtClean="0"/>
              <a:t>In $DLC/servers/</a:t>
            </a:r>
            <a:r>
              <a:rPr lang="en-US" sz="2200" dirty="0" err="1" smtClean="0"/>
              <a:t>pasoe</a:t>
            </a:r>
            <a:r>
              <a:rPr lang="en-US" sz="2200" dirty="0" smtClean="0"/>
              <a:t>/extras/</a:t>
            </a:r>
            <a:r>
              <a:rPr lang="en-US" sz="2200" dirty="0" err="1" smtClean="0"/>
              <a:t>wscgi.war</a:t>
            </a:r>
            <a:endParaRPr lang="en-US" sz="2200" dirty="0" smtClean="0"/>
          </a:p>
          <a:p>
            <a:pPr lvl="1">
              <a:spcBef>
                <a:spcPts val="600"/>
              </a:spcBef>
            </a:pPr>
            <a:r>
              <a:rPr lang="en-US" sz="2200" dirty="0" smtClean="0"/>
              <a:t>In $DLC/servers/</a:t>
            </a:r>
            <a:r>
              <a:rPr lang="en-US" sz="2200" dirty="0" err="1" smtClean="0"/>
              <a:t>pasoe</a:t>
            </a:r>
            <a:r>
              <a:rPr lang="en-US" sz="2200" dirty="0" smtClean="0"/>
              <a:t>/bin</a:t>
            </a:r>
          </a:p>
          <a:p>
            <a:pPr lvl="2">
              <a:spcBef>
                <a:spcPts val="600"/>
              </a:spcBef>
            </a:pPr>
            <a:r>
              <a:rPr lang="en-US" sz="2000" dirty="0" smtClean="0"/>
              <a:t>wscgi_tlr.sh</a:t>
            </a:r>
          </a:p>
          <a:p>
            <a:pPr lvl="3">
              <a:spcBef>
                <a:spcPts val="600"/>
              </a:spcBef>
            </a:pPr>
            <a:r>
              <a:rPr lang="en-US" sz="2000" dirty="0" smtClean="0"/>
              <a:t>wscgi_tailor.sh</a:t>
            </a:r>
          </a:p>
          <a:p>
            <a:pPr lvl="2">
              <a:spcBef>
                <a:spcPts val="600"/>
              </a:spcBef>
            </a:pPr>
            <a:r>
              <a:rPr lang="en-US" sz="2000" dirty="0" smtClean="0"/>
              <a:t>wscgi_tailor.bat</a:t>
            </a:r>
          </a:p>
          <a:p>
            <a:pPr lvl="3">
              <a:spcBef>
                <a:spcPts val="600"/>
              </a:spcBef>
            </a:pPr>
            <a:r>
              <a:rPr lang="en-US" sz="2000" dirty="0" smtClean="0"/>
              <a:t>wscgi_tailor.ps1</a:t>
            </a:r>
            <a:endParaRPr lang="en-US" sz="2600" dirty="0" smtClean="0"/>
          </a:p>
          <a:p>
            <a:pPr lvl="1">
              <a:spcBef>
                <a:spcPts val="600"/>
              </a:spcBef>
            </a:pPr>
            <a:r>
              <a:rPr lang="en-US" sz="2200" dirty="0" smtClean="0"/>
              <a:t>Great example of application tailoring files</a:t>
            </a:r>
          </a:p>
          <a:p>
            <a:pPr lvl="2">
              <a:spcBef>
                <a:spcPts val="600"/>
              </a:spcBef>
            </a:pPr>
            <a:endParaRPr lang="en-US" sz="2000" dirty="0" smtClean="0"/>
          </a:p>
          <a:p>
            <a:pPr lvl="1">
              <a:spcBef>
                <a:spcPts val="60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8467382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17478">
        <p:fade/>
      </p:transition>
    </mc:Choice>
    <mc:Fallback>
      <p:transition spd="med" advTm="174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and Scalability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494778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and Scalability Improvements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Threads vs Processes</a:t>
            </a:r>
          </a:p>
          <a:p>
            <a:pPr lvl="1"/>
            <a:r>
              <a:rPr lang="en-US" dirty="0" smtClean="0"/>
              <a:t>Single multi-threaded process supports multiple, concurrent, ABL </a:t>
            </a:r>
            <a:r>
              <a:rPr lang="en-US" dirty="0" smtClean="0"/>
              <a:t>sessions</a:t>
            </a:r>
          </a:p>
          <a:p>
            <a:pPr lvl="2"/>
            <a:r>
              <a:rPr lang="en-US" dirty="0" smtClean="0"/>
              <a:t>Sessions share resources </a:t>
            </a:r>
            <a:endParaRPr lang="en-US" dirty="0" smtClean="0"/>
          </a:p>
          <a:p>
            <a:pPr lvl="1"/>
            <a:r>
              <a:rPr lang="en-US" dirty="0" smtClean="0"/>
              <a:t>Single-threaded process supports single ABL session</a:t>
            </a:r>
          </a:p>
          <a:p>
            <a:r>
              <a:rPr lang="en-US" dirty="0" smtClean="0"/>
              <a:t>Session Manager integrated with Tomcat</a:t>
            </a:r>
          </a:p>
          <a:p>
            <a:pPr lvl="1"/>
            <a:r>
              <a:rPr lang="en-US" dirty="0" smtClean="0"/>
              <a:t>No separate Java </a:t>
            </a:r>
            <a:r>
              <a:rPr lang="en-US" dirty="0" err="1" smtClean="0"/>
              <a:t>UBroker</a:t>
            </a:r>
            <a:r>
              <a:rPr lang="en-US" dirty="0" smtClean="0"/>
              <a:t> </a:t>
            </a:r>
            <a:r>
              <a:rPr lang="en-US" dirty="0" smtClean="0"/>
              <a:t>process</a:t>
            </a:r>
          </a:p>
          <a:p>
            <a:pPr lvl="1"/>
            <a:r>
              <a:rPr lang="en-US" dirty="0" smtClean="0"/>
              <a:t>Removes one network copy in stack</a:t>
            </a:r>
          </a:p>
          <a:p>
            <a:r>
              <a:rPr lang="en-US" dirty="0" smtClean="0"/>
              <a:t>Initial sessions created at startup</a:t>
            </a:r>
          </a:p>
          <a:p>
            <a:pPr lvl="1"/>
            <a:r>
              <a:rPr lang="en-US" dirty="0" err="1" smtClean="0"/>
              <a:t>numInitialSessions</a:t>
            </a:r>
            <a:r>
              <a:rPr lang="en-US" dirty="0" smtClean="0"/>
              <a:t> -&gt; </a:t>
            </a:r>
            <a:r>
              <a:rPr lang="en-US" dirty="0" err="1" smtClean="0"/>
              <a:t>numInitialAgents</a:t>
            </a:r>
            <a:endParaRPr lang="en-US" dirty="0" smtClean="0"/>
          </a:p>
          <a:p>
            <a:pPr lvl="1"/>
            <a:r>
              <a:rPr lang="en-US" dirty="0" smtClean="0"/>
              <a:t>Sessions initialize quicker, minimizing </a:t>
            </a:r>
            <a:r>
              <a:rPr lang="en-US" dirty="0" smtClean="0"/>
              <a:t>service connection storms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72180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Resource Sharing in Initial Release</a:t>
            </a:r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819793449"/>
              </p:ext>
            </p:extLst>
          </p:nvPr>
        </p:nvGraphicFramePr>
        <p:xfrm>
          <a:off x="725026" y="1407913"/>
          <a:ext cx="10744200" cy="409006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5372099"/>
                <a:gridCol w="5372101"/>
              </a:tblGrid>
              <a:tr h="584157"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Shared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9048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Not 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Shared (yet)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MS PGothic"/>
                        <a:cs typeface="MS PGothic"/>
                      </a:endParaRPr>
                    </a:p>
                  </a:txBody>
                  <a:tcPr marL="118604" marR="118604" anchor="ctr" horzOverflow="overflow"/>
                </a:tc>
              </a:tr>
              <a:tr h="1179452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Self-service OpenEdge database connections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Temp-tables / </a:t>
                      </a:r>
                      <a:r>
                        <a:rPr lang="en-US" sz="2000" dirty="0" err="1" smtClean="0"/>
                        <a:t>ProDatasets</a:t>
                      </a:r>
                      <a:endParaRPr lang="en-US" sz="2000" dirty="0" smtClean="0"/>
                    </a:p>
                  </a:txBody>
                  <a:tcPr marL="118604" marR="118604" anchor="ctr" horzOverflow="overflow"/>
                </a:tc>
              </a:tr>
              <a:tr h="83214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Procedure libraries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Sockets (including SOAP and AppServer connections)</a:t>
                      </a:r>
                    </a:p>
                  </a:txBody>
                  <a:tcPr marL="118604" marR="118604" anchor="ctr" horzOverflow="overflow"/>
                </a:tc>
              </a:tr>
              <a:tr h="49936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R-code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Network OpenEdge database connections</a:t>
                      </a:r>
                    </a:p>
                  </a:txBody>
                  <a:tcPr marL="118604" marR="118604" anchor="ctr" horzOverflow="overflow"/>
                </a:tc>
              </a:tr>
              <a:tr h="497476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Promsg</a:t>
                      </a:r>
                      <a:r>
                        <a:rPr lang="en-US" sz="2000" dirty="0" smtClean="0"/>
                        <a:t> files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LBI &amp; DBI files</a:t>
                      </a:r>
                    </a:p>
                  </a:txBody>
                  <a:tcPr marL="118604" marR="118604" anchor="ctr" horzOverflow="overflow"/>
                </a:tc>
              </a:tr>
              <a:tr h="4974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OS threads</a:t>
                      </a:r>
                    </a:p>
                  </a:txBody>
                  <a:tcPr marL="118604" marR="118604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ABL session memory</a:t>
                      </a:r>
                    </a:p>
                  </a:txBody>
                  <a:tcPr marL="118604" marR="118604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812298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Pacific Application Server for OpenEdge - Performance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21868094"/>
              </p:ext>
            </p:extLst>
          </p:nvPr>
        </p:nvGraphicFramePr>
        <p:xfrm>
          <a:off x="752358" y="1701929"/>
          <a:ext cx="10770574" cy="400235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722181"/>
                <a:gridCol w="3035368"/>
                <a:gridCol w="3009420"/>
                <a:gridCol w="2109281"/>
                <a:gridCol w="1894324"/>
              </a:tblGrid>
              <a:tr h="454574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121888" marR="12188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Classic AppServer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PAS</a:t>
                      </a:r>
                      <a:r>
                        <a:rPr lang="en-US" baseline="0" dirty="0" smtClean="0"/>
                        <a:t> for OE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Difference</a:t>
                      </a:r>
                      <a:endParaRPr lang="en-US" dirty="0"/>
                    </a:p>
                  </a:txBody>
                  <a:tcPr marL="121888" marR="121888"/>
                </a:tc>
              </a:tr>
              <a:tr h="454574"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Scalability</a:t>
                      </a:r>
                      <a:endParaRPr lang="en-US" dirty="0"/>
                    </a:p>
                  </a:txBody>
                  <a:tcPr marL="121888" marR="121888">
                    <a:solidFill>
                      <a:srgbClr val="FFD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21888" marR="121888">
                    <a:solidFill>
                      <a:srgbClr val="FFD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21888" marR="121888">
                    <a:solidFill>
                      <a:srgbClr val="FFD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21888" marR="121888">
                    <a:solidFill>
                      <a:srgbClr val="FFDCCC"/>
                    </a:solidFill>
                  </a:tcPr>
                </a:tc>
              </a:tr>
              <a:tr h="4545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Client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connections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221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1312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493%</a:t>
                      </a:r>
                      <a:endParaRPr lang="en-US" dirty="0"/>
                    </a:p>
                  </a:txBody>
                  <a:tcPr marL="121888" marR="121888"/>
                </a:tc>
              </a:tr>
              <a:tr h="454574"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Server Resources</a:t>
                      </a:r>
                      <a:endParaRPr lang="en-US" dirty="0"/>
                    </a:p>
                  </a:txBody>
                  <a:tcPr marL="121888" marR="121888">
                    <a:solidFill>
                      <a:srgbClr val="FFD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21888" marR="121888">
                    <a:solidFill>
                      <a:srgbClr val="FFD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21888" marR="121888">
                    <a:solidFill>
                      <a:srgbClr val="FFD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21888" marR="121888">
                    <a:solidFill>
                      <a:srgbClr val="FFDCCC"/>
                    </a:solidFill>
                  </a:tcPr>
                </a:tc>
              </a:tr>
              <a:tr h="4545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CPU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 CPUs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5.2 CPUs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192%</a:t>
                      </a:r>
                      <a:endParaRPr lang="en-US" dirty="0"/>
                    </a:p>
                  </a:txBody>
                  <a:tcPr marL="121888" marR="121888"/>
                </a:tc>
              </a:tr>
              <a:tr h="4545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888" marR="121888">
                    <a:solidFill>
                      <a:srgbClr val="FFD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Memory</a:t>
                      </a:r>
                      <a:endParaRPr lang="en-US" dirty="0"/>
                    </a:p>
                  </a:txBody>
                  <a:tcPr marL="121888" marR="121888">
                    <a:solidFill>
                      <a:srgbClr val="FFD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2.1</a:t>
                      </a:r>
                      <a:r>
                        <a:rPr lang="en-US" baseline="0" dirty="0" smtClean="0"/>
                        <a:t> G</a:t>
                      </a:r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121888" marR="121888">
                    <a:solidFill>
                      <a:srgbClr val="FFD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670 MB</a:t>
                      </a:r>
                      <a:endParaRPr lang="en-US" dirty="0"/>
                    </a:p>
                  </a:txBody>
                  <a:tcPr marL="121888" marR="121888">
                    <a:solidFill>
                      <a:srgbClr val="FFD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313%</a:t>
                      </a:r>
                      <a:endParaRPr lang="en-US" dirty="0"/>
                    </a:p>
                  </a:txBody>
                  <a:tcPr marL="121888" marR="121888">
                    <a:solidFill>
                      <a:srgbClr val="FFDCCC"/>
                    </a:solidFill>
                  </a:tcPr>
                </a:tc>
              </a:tr>
              <a:tr h="4545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Transactions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203 </a:t>
                      </a:r>
                      <a:r>
                        <a:rPr lang="en-US" dirty="0" err="1" smtClean="0"/>
                        <a:t>tps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1698 </a:t>
                      </a:r>
                      <a:r>
                        <a:rPr lang="en-US" dirty="0" err="1" smtClean="0"/>
                        <a:t>tps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736%</a:t>
                      </a:r>
                      <a:endParaRPr lang="en-US" dirty="0"/>
                    </a:p>
                  </a:txBody>
                  <a:tcPr marL="121888" marR="121888"/>
                </a:tc>
              </a:tr>
              <a:tr h="454574"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r>
                        <a:rPr lang="en-US" baseline="0" dirty="0" smtClean="0"/>
                        <a:t>lient performance</a:t>
                      </a:r>
                      <a:endParaRPr lang="en-US" dirty="0"/>
                    </a:p>
                  </a:txBody>
                  <a:tcPr marL="121888" marR="121888">
                    <a:solidFill>
                      <a:srgbClr val="FFD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21888" marR="121888">
                    <a:solidFill>
                      <a:srgbClr val="FFD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21888" marR="121888">
                    <a:solidFill>
                      <a:srgbClr val="FFD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21888" marR="121888">
                    <a:solidFill>
                      <a:srgbClr val="FFDCCC"/>
                    </a:solidFill>
                  </a:tcPr>
                </a:tc>
              </a:tr>
              <a:tr h="35140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OpenEdge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472ms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340ms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138%</a:t>
                      </a:r>
                      <a:endParaRPr lang="en-US" dirty="0"/>
                    </a:p>
                  </a:txBody>
                  <a:tcPr marL="121888" marR="12188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143293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2065685" y="0"/>
            <a:ext cx="8025703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370461" y="1320799"/>
            <a:ext cx="7331498" cy="4859867"/>
            <a:chOff x="781418" y="1642459"/>
            <a:chExt cx="6548906" cy="4341107"/>
          </a:xfrm>
        </p:grpSpPr>
        <p:pic>
          <p:nvPicPr>
            <p:cNvPr id="47108" name="Picture 4" descr="http://www.propertyservicepro.com/images/demonstration.jp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228" t="2095" r="2341" b="1346"/>
            <a:stretch/>
          </p:blipFill>
          <p:spPr bwMode="auto">
            <a:xfrm>
              <a:off x="781418" y="1642459"/>
              <a:ext cx="6548906" cy="43411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109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36088" y="1909700"/>
              <a:ext cx="4645859" cy="2879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60600" y="269875"/>
            <a:ext cx="7600950" cy="600075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FF4E00"/>
                </a:solidFill>
              </a:rPr>
              <a:t>Live Demo Manage and Monitor</a:t>
            </a:r>
            <a:endParaRPr lang="en-US" sz="3200" b="1" dirty="0">
              <a:solidFill>
                <a:srgbClr val="FF4E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93672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52132"/>
            <a:ext cx="121888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i="0" dirty="0" smtClean="0">
                <a:solidFill>
                  <a:schemeClr val="bg1"/>
                </a:solidFill>
              </a:rPr>
              <a:t>Q&amp;A</a:t>
            </a:r>
          </a:p>
        </p:txBody>
      </p:sp>
    </p:spTree>
    <p:extLst>
      <p:ext uri="{BB962C8B-B14F-4D97-AF65-F5344CB8AC3E}">
        <p14:creationId xmlns="" xmlns:p14="http://schemas.microsoft.com/office/powerpoint/2010/main" val="2906160541"/>
      </p:ext>
    </p:extLst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18.4|0.9|7.9|3.7|5.8|17.2|16.3|18.2|8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18.4|0.9|7.9|3.7|5.8|17.2|16.3|18.2|8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6|13.2|27.7|2.9|5.3|29.7"/>
</p:tagLst>
</file>

<file path=ppt/theme/theme1.xml><?xml version="1.0" encoding="utf-8"?>
<a:theme xmlns:a="http://schemas.openxmlformats.org/drawingml/2006/main" name="PROGRESS_16x9_PPT_Template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7c69e624-827f-471b-adea-ac070ddc6867">V5TQT6NVCWRS-1738-263</_dlc_DocId>
    <_dlc_DocIdUrl xmlns="7c69e624-827f-471b-adea-ac070ddc6867">
      <Url>https://myprogress.progress.com/departments/gfo/_layouts/DocIdRedir.aspx?ID=V5TQT6NVCWRS-1738-263</Url>
      <Description>V5TQT6NVCWRS-1738-263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7CD2DD1C8DC2489639790437DD42C0" ma:contentTypeVersion="0" ma:contentTypeDescription="Create a new document." ma:contentTypeScope="" ma:versionID="300c6b68627ab7979ec46c6a6931c2fd">
  <xsd:schema xmlns:xsd="http://www.w3.org/2001/XMLSchema" xmlns:xs="http://www.w3.org/2001/XMLSchema" xmlns:p="http://schemas.microsoft.com/office/2006/metadata/properties" xmlns:ns2="7c69e624-827f-471b-adea-ac070ddc6867" targetNamespace="http://schemas.microsoft.com/office/2006/metadata/properties" ma:root="true" ma:fieldsID="81ffba39c7cb4a02f42386a3f471fb49" ns2:_=""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A4C4B2-98B1-44DF-A244-E8FB7A2D1956}">
  <ds:schemaRefs>
    <ds:schemaRef ds:uri="http://schemas.microsoft.com/office/2006/metadata/properties"/>
    <ds:schemaRef ds:uri="http://schemas.microsoft.com/office/infopath/2007/PartnerControls"/>
    <ds:schemaRef ds:uri="7c69e624-827f-471b-adea-ac070ddc6867"/>
  </ds:schemaRefs>
</ds:datastoreItem>
</file>

<file path=customXml/itemProps3.xml><?xml version="1.0" encoding="utf-8"?>
<ds:datastoreItem xmlns:ds="http://schemas.openxmlformats.org/officeDocument/2006/customXml" ds:itemID="{35399991-62D8-4EB2-9DF4-F5F216B7AB3E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EC81494-14FD-4077-83FF-C00E10CDD4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42609</TotalTime>
  <Words>2311</Words>
  <Application>Microsoft Office PowerPoint</Application>
  <PresentationFormat>Custom</PresentationFormat>
  <Paragraphs>531</Paragraphs>
  <Slides>44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PROGRESS_16x9_PPT_Template</vt:lpstr>
      <vt:lpstr>Migrating toPacific Application Server for OpenEdge (PAS for OE)</vt:lpstr>
      <vt:lpstr>What We Will Be Talking About</vt:lpstr>
      <vt:lpstr>Slide 3</vt:lpstr>
      <vt:lpstr>Introduction to PAS Platform</vt:lpstr>
      <vt:lpstr>Pacific Application Server Platform</vt:lpstr>
      <vt:lpstr>Pacific Application Server Platform</vt:lpstr>
      <vt:lpstr>Pacific Application Server Platform</vt:lpstr>
      <vt:lpstr>PAS for OpenEdge Architecture</vt:lpstr>
      <vt:lpstr>Architectural Drivers</vt:lpstr>
      <vt:lpstr>Architecture: Basics</vt:lpstr>
      <vt:lpstr>Architecture: Components</vt:lpstr>
      <vt:lpstr>Architecture: Session Models</vt:lpstr>
      <vt:lpstr>PAS for OpenEdge ABL Application Architecture Models</vt:lpstr>
      <vt:lpstr>Architecture: Sample</vt:lpstr>
      <vt:lpstr>Architecture: Multi-Session Agent</vt:lpstr>
      <vt:lpstr>RDBMS Self-service Connections</vt:lpstr>
      <vt:lpstr>PROMON - RDBMS Self-service Connections</vt:lpstr>
      <vt:lpstr>PROMON - RDBMS Self-service Connections</vt:lpstr>
      <vt:lpstr>PROMON - RDBMS Self-service Connections</vt:lpstr>
      <vt:lpstr>PAS for OpenEdge Production versus Development Products</vt:lpstr>
      <vt:lpstr>Architecture: NameServer and AdminServer</vt:lpstr>
      <vt:lpstr>PAS for OpenEdge Configuration</vt:lpstr>
      <vt:lpstr>Configuration</vt:lpstr>
      <vt:lpstr>Configuration: PAS for OpenEdge at Instance Create and Run-time</vt:lpstr>
      <vt:lpstr>PAS for OpenEdge Administration</vt:lpstr>
      <vt:lpstr>Administration: tcman.sh/.bat</vt:lpstr>
      <vt:lpstr>Administration: More Command Line Tools…</vt:lpstr>
      <vt:lpstr>Administration: OpenEdge Explorer and Management</vt:lpstr>
      <vt:lpstr>Administration: Where do I find my config and log files?</vt:lpstr>
      <vt:lpstr>Administration: New Monitoring Access!</vt:lpstr>
      <vt:lpstr>PAS for OpenEdge Migration</vt:lpstr>
      <vt:lpstr>Migration: Connect Method</vt:lpstr>
      <vt:lpstr>Migration: Configuring and Using AppServer Event Procedures</vt:lpstr>
      <vt:lpstr>Migration: Session state</vt:lpstr>
      <vt:lpstr>Migration - PASOE Upgrades </vt:lpstr>
      <vt:lpstr>PAS for OpenEdge Deployment</vt:lpstr>
      <vt:lpstr>Deployment: Applications</vt:lpstr>
      <vt:lpstr>Deployment: Classic WebSpeed Messenger with PASOE</vt:lpstr>
      <vt:lpstr>Performance and Scalability</vt:lpstr>
      <vt:lpstr>Performance and Scalability Improvements</vt:lpstr>
      <vt:lpstr>Resource Sharing in Initial Release</vt:lpstr>
      <vt:lpstr>Pacific Application Server for OpenEdge - Performance</vt:lpstr>
      <vt:lpstr>Live Demo Manage and Monitor</vt:lpstr>
      <vt:lpstr>Slide 44</vt:lpstr>
    </vt:vector>
  </TitlesOfParts>
  <Company>Progress Software Corporation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113Ellis-cp</dc:title>
  <dc:creator>Progress Software Corporation</dc:creator>
  <cp:lastModifiedBy>ellis</cp:lastModifiedBy>
  <cp:revision>1484</cp:revision>
  <cp:lastPrinted>2013-09-18T03:48:20Z</cp:lastPrinted>
  <dcterms:created xsi:type="dcterms:W3CDTF">2010-07-07T00:59:08Z</dcterms:created>
  <dcterms:modified xsi:type="dcterms:W3CDTF">2015-07-06T15:58:05Z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0x0101003C7CD2DD1C8DC2489639790437DD42C0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Visibility">
    <vt:lpwstr>758;#Internal|52c39dec-86ec-4d25-bb10-18d2912cd0c4</vt:lpwstr>
  </property>
  <property fmtid="{D5CDD505-2E9C-101B-9397-08002B2CF9AE}" pid="22" name="_dlc_DocIdItemGuid">
    <vt:lpwstr>7263d1ae-1177-45aa-88b7-331184936966</vt:lpwstr>
  </property>
</Properties>
</file>