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18"/>
  </p:notesMasterIdLst>
  <p:handoutMasterIdLst>
    <p:handoutMasterId r:id="rId19"/>
  </p:handoutMasterIdLst>
  <p:sldIdLst>
    <p:sldId id="1478" r:id="rId5"/>
    <p:sldId id="1480" r:id="rId6"/>
    <p:sldId id="1483" r:id="rId7"/>
    <p:sldId id="1484" r:id="rId8"/>
    <p:sldId id="1485" r:id="rId9"/>
    <p:sldId id="1491" r:id="rId10"/>
    <p:sldId id="1492" r:id="rId11"/>
    <p:sldId id="1486" r:id="rId12"/>
    <p:sldId id="1487" r:id="rId13"/>
    <p:sldId id="1488" r:id="rId14"/>
    <p:sldId id="1489" r:id="rId15"/>
    <p:sldId id="1490" r:id="rId16"/>
    <p:sldId id="1481" r:id="rId17"/>
  </p:sldIdLst>
  <p:sldSz cx="12188825" cy="6858000"/>
  <p:notesSz cx="7010400" cy="9296400"/>
  <p:custDataLst>
    <p:tags r:id="rId2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97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pos="38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Paulette Stout" initials="PS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E00"/>
    <a:srgbClr val="DD461E"/>
    <a:srgbClr val="2F5662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76563" autoAdjust="0"/>
  </p:normalViewPr>
  <p:slideViewPr>
    <p:cSldViewPr snapToGrid="0" showGuides="1">
      <p:cViewPr varScale="1">
        <p:scale>
          <a:sx n="82" d="100"/>
          <a:sy n="82" d="100"/>
        </p:scale>
        <p:origin x="-1590" y="-90"/>
      </p:cViewPr>
      <p:guideLst>
        <p:guide orient="horz" pos="3197"/>
        <p:guide orient="horz" pos="1111"/>
        <p:guide pos="3845"/>
      </p:guideLst>
    </p:cSldViewPr>
  </p:slideViewPr>
  <p:outlineViewPr>
    <p:cViewPr>
      <p:scale>
        <a:sx n="33" d="100"/>
        <a:sy n="33" d="100"/>
      </p:scale>
      <p:origin x="16" y="1548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6" d="100"/>
        <a:sy n="106" d="100"/>
      </p:scale>
      <p:origin x="0" y="9672"/>
    </p:cViewPr>
  </p:sorterViewPr>
  <p:notesViewPr>
    <p:cSldViewPr snapToGrid="0" showGuides="1">
      <p:cViewPr varScale="1">
        <p:scale>
          <a:sx n="47" d="100"/>
          <a:sy n="47" d="100"/>
        </p:scale>
        <p:origin x="-2970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41" y="0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l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41" y="9017985"/>
            <a:ext cx="3037259" cy="278415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  <a:spAutoFit/>
          </a:bodyPr>
          <a:lstStyle>
            <a:lvl1pPr algn="r" defTabSz="932981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41" y="0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44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298" y="4416068"/>
            <a:ext cx="5141805" cy="418155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l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41" y="8832134"/>
            <a:ext cx="3037259" cy="46426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154" tIns="46577" rIns="93154" bIns="46577" numCol="1" anchor="b" anchorCtr="0" compatLnSpc="1">
            <a:prstTxWarp prst="textNoShape">
              <a:avLst/>
            </a:prstTxWarp>
          </a:bodyPr>
          <a:lstStyle>
            <a:lvl1pPr algn="r" defTabSz="932981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67" r:id="rId8"/>
    <p:sldLayoutId id="2147483770" r:id="rId9"/>
    <p:sldLayoutId id="2147483714" r:id="rId10"/>
    <p:sldLayoutId id="2147483784" r:id="rId11"/>
    <p:sldLayoutId id="214748378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What's new in </a:t>
            </a:r>
            <a:r>
              <a:rPr lang="en-US" dirty="0" smtClean="0"/>
              <a:t>OpenEdge BPM 11.x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Abhinav Agarwal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June 8</a:t>
            </a:r>
            <a:r>
              <a:rPr lang="en-US" baseline="30000" dirty="0" smtClean="0"/>
              <a:t>th</a:t>
            </a:r>
            <a:r>
              <a:rPr lang="en-US" dirty="0" smtClean="0"/>
              <a:t> , 2015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Brief introduction to OEBPM</a:t>
            </a:r>
          </a:p>
          <a:p>
            <a:r>
              <a:rPr lang="en-US" dirty="0" smtClean="0"/>
              <a:t>OE BPM Components</a:t>
            </a:r>
          </a:p>
          <a:p>
            <a:r>
              <a:rPr lang="en-US" dirty="0" smtClean="0"/>
              <a:t>New Features in OEBPM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037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OpenEdge BPM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900" y="884840"/>
            <a:ext cx="10360501" cy="5033502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dirty="0" smtClean="0"/>
              <a:t>What is it? </a:t>
            </a:r>
          </a:p>
          <a:p>
            <a:pPr lvl="1">
              <a:spcBef>
                <a:spcPts val="500"/>
              </a:spcBef>
            </a:pPr>
            <a:r>
              <a:rPr lang="en-US" sz="1600" dirty="0" smtClean="0"/>
              <a:t>Extends OpenEdge to a comprehensive platform that simplifies the development and deployment of applications that are both transaction-oriented and process-centric</a:t>
            </a:r>
          </a:p>
          <a:p>
            <a:pPr lvl="1">
              <a:spcBef>
                <a:spcPts val="500"/>
              </a:spcBef>
            </a:pPr>
            <a:r>
              <a:rPr lang="en-US" sz="1600" dirty="0" smtClean="0"/>
              <a:t>Purposed for OpenEdge use cases</a:t>
            </a:r>
          </a:p>
          <a:p>
            <a:pPr>
              <a:spcBef>
                <a:spcPts val="500"/>
              </a:spcBef>
            </a:pPr>
            <a:r>
              <a:rPr lang="en-US" dirty="0" smtClean="0"/>
              <a:t>What are the additional benefits?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Workflow automation</a:t>
            </a:r>
          </a:p>
          <a:p>
            <a:pPr lvl="2">
              <a:spcBef>
                <a:spcPts val="500"/>
              </a:spcBef>
            </a:pPr>
            <a:r>
              <a:rPr lang="en-US" dirty="0" smtClean="0"/>
              <a:t>Allows your customers to automate the workflows that drive their business</a:t>
            </a:r>
          </a:p>
          <a:p>
            <a:pPr lvl="2">
              <a:spcBef>
                <a:spcPts val="500"/>
              </a:spcBef>
            </a:pPr>
            <a:r>
              <a:rPr lang="en-US" dirty="0" smtClean="0"/>
              <a:t>Transform applications from transaction-oriented to process-oriented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Visibility</a:t>
            </a:r>
          </a:p>
          <a:p>
            <a:pPr lvl="2">
              <a:spcBef>
                <a:spcPts val="500"/>
              </a:spcBef>
            </a:pPr>
            <a:r>
              <a:rPr lang="en-US" dirty="0" smtClean="0"/>
              <a:t>Allows your customers to get visibility into how well their processes are performing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Model driven development</a:t>
            </a:r>
          </a:p>
          <a:p>
            <a:pPr lvl="2">
              <a:spcBef>
                <a:spcPts val="500"/>
              </a:spcBef>
            </a:pPr>
            <a:r>
              <a:rPr lang="en-US" dirty="0" smtClean="0"/>
              <a:t>Customization without code changes</a:t>
            </a:r>
          </a:p>
          <a:p>
            <a:pPr lvl="2">
              <a:spcBef>
                <a:spcPts val="500"/>
              </a:spcBef>
            </a:pPr>
            <a:r>
              <a:rPr lang="en-US" dirty="0" smtClean="0"/>
              <a:t>Leverages your existing application</a:t>
            </a:r>
          </a:p>
          <a:p>
            <a:pPr lvl="2">
              <a:spcBef>
                <a:spcPts val="500"/>
              </a:spcBef>
            </a:pPr>
            <a:r>
              <a:rPr lang="en-US" dirty="0" smtClean="0"/>
              <a:t>Quickly-generate key parts of your application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Model-driven integration</a:t>
            </a:r>
          </a:p>
          <a:p>
            <a:pPr lvl="2">
              <a:spcBef>
                <a:spcPts val="500"/>
              </a:spcBef>
            </a:pPr>
            <a:r>
              <a:rPr lang="en-US" dirty="0" smtClean="0"/>
              <a:t>Easily integrate external systems, e.g. e-mail, Web services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OpenEdge BPM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9"/>
          <p:cNvSpPr>
            <a:spLocks noChangeArrowheads="1"/>
          </p:cNvSpPr>
          <p:nvPr/>
        </p:nvSpPr>
        <p:spPr bwMode="auto">
          <a:xfrm>
            <a:off x="9235819" y="3755223"/>
            <a:ext cx="2681119" cy="2413371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0" rIns="91440" bIns="182880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buSzTx/>
              <a:defRPr/>
            </a:pPr>
            <a:endParaRPr lang="en-US" sz="1800" i="0" dirty="0">
              <a:solidFill>
                <a:srgbClr val="000000"/>
              </a:solidFill>
              <a:latin typeface="Arial Narrow" pitchFamily="34" charset="0"/>
            </a:endParaRPr>
          </a:p>
        </p:txBody>
      </p:sp>
      <p:grpSp>
        <p:nvGrpSpPr>
          <p:cNvPr id="5" name="Group 102"/>
          <p:cNvGrpSpPr/>
          <p:nvPr/>
        </p:nvGrpSpPr>
        <p:grpSpPr>
          <a:xfrm>
            <a:off x="507870" y="1139193"/>
            <a:ext cx="11361053" cy="3344015"/>
            <a:chOff x="381000" y="1082040"/>
            <a:chExt cx="8523009" cy="3344015"/>
          </a:xfrm>
        </p:grpSpPr>
        <p:sp>
          <p:nvSpPr>
            <p:cNvPr id="6" name="Rounded Rectangle 38"/>
            <p:cNvSpPr>
              <a:spLocks noChangeArrowheads="1"/>
            </p:cNvSpPr>
            <p:nvPr/>
          </p:nvSpPr>
          <p:spPr bwMode="auto">
            <a:xfrm>
              <a:off x="2514600" y="2133600"/>
              <a:ext cx="4267200" cy="2012732"/>
            </a:xfrm>
            <a:prstGeom prst="roundRect">
              <a:avLst>
                <a:gd name="adj" fmla="val 0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eaLnBrk="0" hangingPunct="0"/>
              <a:endParaRPr lang="en-US" i="0" dirty="0">
                <a:solidFill>
                  <a:srgbClr val="000000"/>
                </a:solidFill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4808058" y="2349500"/>
              <a:ext cx="1828800" cy="306467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BPM </a:t>
              </a:r>
              <a:r>
                <a:rPr lang="en-US" sz="1200" b="1" i="0" dirty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Server</a:t>
              </a: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709863" y="2349501"/>
              <a:ext cx="1828800" cy="306467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n-US" sz="1200" b="1" i="0" dirty="0" smtClean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rPr>
                <a:t>BPM Studio</a:t>
              </a:r>
              <a:endParaRPr lang="en-US" sz="1200" b="1" i="0" dirty="0">
                <a:solidFill>
                  <a:srgbClr val="003366"/>
                </a:solidFill>
                <a:latin typeface="Arial Narrow" pitchFamily="34" charset="0"/>
                <a:cs typeface="Arial" pitchFamily="34" charset="0"/>
              </a:endParaRPr>
            </a:p>
          </p:txBody>
        </p:sp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09863" y="2695549"/>
              <a:ext cx="1828800" cy="1377688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0" name="Rounded Rectangle 39"/>
            <p:cNvSpPr>
              <a:spLocks noChangeArrowheads="1"/>
            </p:cNvSpPr>
            <p:nvPr/>
          </p:nvSpPr>
          <p:spPr bwMode="auto">
            <a:xfrm>
              <a:off x="6892646" y="1101725"/>
              <a:ext cx="2011363" cy="2413371"/>
            </a:xfrm>
            <a:prstGeom prst="roundRect">
              <a:avLst>
                <a:gd name="adj" fmla="val 0"/>
              </a:avLst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eaLnBrk="0" hangingPunct="0">
                <a:defRPr/>
              </a:pPr>
              <a:endParaRPr lang="en-US" i="0" dirty="0">
                <a:solidFill>
                  <a:srgbClr val="000000"/>
                </a:solidFill>
              </a:endParaRPr>
            </a:p>
          </p:txBody>
        </p:sp>
        <p:pic>
          <p:nvPicPr>
            <p:cNvPr id="11" name="Picture 23" descr="Dashboard_Porta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83928" y="1656399"/>
              <a:ext cx="1828800" cy="1508125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6983928" y="1314357"/>
              <a:ext cx="1828800" cy="276999"/>
            </a:xfrm>
            <a:prstGeom prst="roundRect">
              <a:avLst>
                <a:gd name="adj" fmla="val 0"/>
              </a:avLst>
            </a:prstGeom>
            <a:solidFill>
              <a:srgbClr val="D9D9D9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>
                  <a:solidFill>
                    <a:schemeClr val="tx1"/>
                  </a:solidFill>
                  <a:latin typeface="+mj-lt"/>
                  <a:cs typeface="Arial" pitchFamily="34" charset="0"/>
                </a:rPr>
                <a:t>BPM Portal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>
              <a:off x="6528148" y="2468889"/>
              <a:ext cx="513567" cy="1588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triangle"/>
              <a:tailEnd type="arrow"/>
            </a:ln>
            <a:effectLst/>
          </p:spPr>
        </p:cxnSp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>
              <a:off x="6968260" y="1826770"/>
              <a:ext cx="270504" cy="89790"/>
            </a:xfrm>
            <a:prstGeom prst="rect">
              <a:avLst/>
            </a:prstGeom>
            <a:solidFill>
              <a:srgbClr val="005F97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square" anchor="ctr"/>
            <a:lstStyle/>
            <a:p>
              <a:endParaRPr lang="en-US" i="0" dirty="0">
                <a:solidFill>
                  <a:schemeClr val="bg1"/>
                </a:solidFill>
              </a:endParaRPr>
            </a:p>
          </p:txBody>
        </p:sp>
        <p:pic>
          <p:nvPicPr>
            <p:cNvPr id="15" name="Picture 14" descr="ProgressSavvion-LOGO-whit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5130" y="1848167"/>
              <a:ext cx="193767" cy="45719"/>
            </a:xfrm>
            <a:prstGeom prst="rect">
              <a:avLst/>
            </a:prstGeom>
          </p:spPr>
        </p:pic>
        <p:sp>
          <p:nvSpPr>
            <p:cNvPr id="16" name="Rounded Rectangle 15"/>
            <p:cNvSpPr/>
            <p:nvPr/>
          </p:nvSpPr>
          <p:spPr bwMode="auto">
            <a:xfrm>
              <a:off x="381000" y="1082040"/>
              <a:ext cx="2011363" cy="2508325"/>
            </a:xfrm>
            <a:prstGeom prst="roundRect">
              <a:avLst>
                <a:gd name="adj" fmla="val 0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eaLnBrk="0" hangingPunct="0">
                <a:defRPr/>
              </a:pPr>
              <a:endParaRPr lang="en-US" i="0" dirty="0">
                <a:solidFill>
                  <a:srgbClr val="000000"/>
                </a:solidFill>
              </a:endParaRP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440531" y="1286733"/>
              <a:ext cx="1892300" cy="306467"/>
            </a:xfrm>
            <a:prstGeom prst="roundRect">
              <a:avLst>
                <a:gd name="adj" fmla="val 0"/>
              </a:avLst>
            </a:prstGeom>
            <a:solidFill>
              <a:srgbClr val="D9D9D9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chemeClr val="tx1"/>
                  </a:solidFill>
                  <a:latin typeface="+mj-lt"/>
                  <a:cs typeface="Arial" pitchFamily="34" charset="0"/>
                </a:rPr>
                <a:t>Process </a:t>
              </a:r>
              <a:r>
                <a:rPr lang="en-US" sz="1200" b="1" i="0" dirty="0">
                  <a:solidFill>
                    <a:schemeClr val="tx1"/>
                  </a:solidFill>
                  <a:latin typeface="+mj-lt"/>
                  <a:cs typeface="Arial" pitchFamily="34" charset="0"/>
                </a:rPr>
                <a:t>Modeler</a:t>
              </a:r>
            </a:p>
          </p:txBody>
        </p:sp>
        <p:grpSp>
          <p:nvGrpSpPr>
            <p:cNvPr id="18" name="Group 87"/>
            <p:cNvGrpSpPr/>
            <p:nvPr/>
          </p:nvGrpSpPr>
          <p:grpSpPr>
            <a:xfrm>
              <a:off x="440531" y="1628775"/>
              <a:ext cx="1892300" cy="1774825"/>
              <a:chOff x="440531" y="1628775"/>
              <a:chExt cx="1892300" cy="1774825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3193" t="10117" b="33720"/>
              <a:stretch>
                <a:fillRect/>
              </a:stretch>
            </p:blipFill>
            <p:spPr bwMode="auto">
              <a:xfrm>
                <a:off x="477044" y="2073275"/>
                <a:ext cx="1819275" cy="1330325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28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40531" y="1628775"/>
                <a:ext cx="1892300" cy="1393825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19" name="Rectangle 18"/>
            <p:cNvSpPr/>
            <p:nvPr/>
          </p:nvSpPr>
          <p:spPr bwMode="auto">
            <a:xfrm>
              <a:off x="5655232" y="3164258"/>
              <a:ext cx="138584" cy="461665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6528148" y="4051079"/>
              <a:ext cx="513567" cy="1588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triangle"/>
              <a:tailEnd type="arrow"/>
            </a:ln>
            <a:effectLst/>
          </p:spPr>
        </p:cxn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972299" y="28751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124699" y="30275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77099" y="31799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429499" y="33323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5" name="Straight Arrow Connector 24"/>
            <p:cNvCxnSpPr/>
            <p:nvPr/>
          </p:nvCxnSpPr>
          <p:spPr bwMode="auto">
            <a:xfrm>
              <a:off x="2194116" y="2506985"/>
              <a:ext cx="513567" cy="1588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arrow"/>
              <a:tailEnd type="triangle"/>
            </a:ln>
            <a:effectLst/>
          </p:spPr>
        </p:cxnSp>
        <p:cxnSp>
          <p:nvCxnSpPr>
            <p:cNvPr id="26" name="Straight Arrow Connector 25"/>
            <p:cNvCxnSpPr>
              <a:stCxn id="32" idx="0"/>
            </p:cNvCxnSpPr>
            <p:nvPr/>
          </p:nvCxnSpPr>
          <p:spPr bwMode="auto">
            <a:xfrm rot="5400000" flipH="1" flipV="1">
              <a:off x="3393449" y="4195154"/>
              <a:ext cx="461714" cy="88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triangle"/>
              <a:tailEnd type="triangle"/>
            </a:ln>
            <a:effectLst/>
          </p:spPr>
        </p:cxnSp>
      </p:grpSp>
      <p:sp>
        <p:nvSpPr>
          <p:cNvPr id="29" name="Rounded Rectangle 39"/>
          <p:cNvSpPr>
            <a:spLocks noChangeArrowheads="1"/>
          </p:cNvSpPr>
          <p:nvPr/>
        </p:nvSpPr>
        <p:spPr bwMode="auto">
          <a:xfrm>
            <a:off x="3347864" y="4313839"/>
            <a:ext cx="5692181" cy="2011680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0" rIns="91440" bIns="182880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buSzTx/>
              <a:defRPr/>
            </a:pPr>
            <a:endParaRPr lang="en-US" sz="1800" i="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30" name="Title 61"/>
          <p:cNvSpPr txBox="1">
            <a:spLocks/>
          </p:cNvSpPr>
          <p:nvPr/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Key Components of OpenEdge BPM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1" name="Picture 6"/>
          <p:cNvPicPr>
            <a:picLocks noChangeArrowheads="1"/>
          </p:cNvPicPr>
          <p:nvPr/>
        </p:nvPicPr>
        <p:blipFill>
          <a:blip r:embed="rId8" cstate="print">
            <a:lum bright="-6000"/>
          </a:blip>
          <a:srcRect/>
          <a:stretch>
            <a:fillRect/>
          </a:stretch>
        </p:blipFill>
        <p:spPr bwMode="auto">
          <a:xfrm>
            <a:off x="3627525" y="4808103"/>
            <a:ext cx="2422450" cy="14897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</p:pic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612208" y="4426055"/>
            <a:ext cx="2437765" cy="346314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tIns="0" bIns="9144">
            <a:noAutofit/>
          </a:bodyPr>
          <a:lstStyle/>
          <a:p>
            <a:pPr algn="ctr" eaLnBrk="0" hangingPunct="0">
              <a:buSzPct val="130000"/>
              <a:defRPr/>
            </a:pP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Progress Developer Studio for OpenEdge</a:t>
            </a:r>
            <a:endParaRPr lang="en-US" sz="1100" b="1" i="0" dirty="0">
              <a:solidFill>
                <a:srgbClr val="003366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33" name="Picture 4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45476" y="4391640"/>
            <a:ext cx="2461804" cy="155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6406158" y="4424897"/>
            <a:ext cx="2437765" cy="347472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0" bIns="0">
            <a:noAutofit/>
          </a:bodyPr>
          <a:lstStyle/>
          <a:p>
            <a:pPr algn="ctr" eaLnBrk="0" hangingPunct="0">
              <a:spcBef>
                <a:spcPts val="0"/>
              </a:spcBef>
              <a:buSzPct val="130000"/>
              <a:defRPr/>
            </a:pPr>
            <a: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OpenEdge </a:t>
            </a:r>
            <a:br>
              <a:rPr lang="en-US" sz="1100" b="1" i="0" dirty="0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</a:br>
            <a:r>
              <a:rPr lang="en-US" sz="1100" b="1" i="0" dirty="0" err="1" smtClean="0">
                <a:solidFill>
                  <a:srgbClr val="003366"/>
                </a:solidFill>
                <a:latin typeface="Arial Narrow" pitchFamily="34" charset="0"/>
                <a:cs typeface="Arial" pitchFamily="34" charset="0"/>
              </a:rPr>
              <a:t>AppServer</a:t>
            </a:r>
            <a:endParaRPr lang="en-US" sz="1100" b="1" i="0" dirty="0">
              <a:solidFill>
                <a:srgbClr val="00336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9363590" y="3958182"/>
            <a:ext cx="2425576" cy="380108"/>
          </a:xfrm>
          <a:prstGeom prst="roundRect">
            <a:avLst>
              <a:gd name="adj" fmla="val 0"/>
            </a:avLst>
          </a:prstGeom>
          <a:solidFill>
            <a:srgbClr val="D9D9D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anchor="ctr" anchorCtr="0">
            <a:noAutofit/>
          </a:bodyPr>
          <a:lstStyle/>
          <a:p>
            <a:pPr eaLnBrk="0" hangingPunct="0">
              <a:spcBef>
                <a:spcPts val="0"/>
              </a:spcBef>
              <a:buSzPct val="130000"/>
              <a:defRPr/>
            </a:pPr>
            <a:r>
              <a:rPr lang="en-US" sz="1200" b="1" i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OpenEdge UI </a:t>
            </a:r>
          </a:p>
        </p:txBody>
      </p:sp>
      <p:grpSp>
        <p:nvGrpSpPr>
          <p:cNvPr id="36" name="Group 90"/>
          <p:cNvGrpSpPr/>
          <p:nvPr/>
        </p:nvGrpSpPr>
        <p:grpSpPr>
          <a:xfrm>
            <a:off x="6406158" y="4808100"/>
            <a:ext cx="2437765" cy="1490472"/>
            <a:chOff x="4830191" y="4857750"/>
            <a:chExt cx="1737360" cy="1295400"/>
          </a:xfrm>
        </p:grpSpPr>
        <p:sp>
          <p:nvSpPr>
            <p:cNvPr id="37" name="Rectangle 36"/>
            <p:cNvSpPr/>
            <p:nvPr/>
          </p:nvSpPr>
          <p:spPr bwMode="auto">
            <a:xfrm>
              <a:off x="4830191" y="4857750"/>
              <a:ext cx="1737360" cy="12954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5626041" y="5206580"/>
              <a:ext cx="145661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5830828" y="5463756"/>
              <a:ext cx="145661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 bwMode="auto">
            <a:xfrm>
              <a:off x="5421254" y="5463756"/>
              <a:ext cx="145661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1" name="Straight Connector 40"/>
            <p:cNvCxnSpPr>
              <a:stCxn id="38" idx="2"/>
              <a:endCxn id="40" idx="0"/>
            </p:cNvCxnSpPr>
            <p:nvPr/>
          </p:nvCxnSpPr>
          <p:spPr bwMode="auto">
            <a:xfrm flipH="1" flipV="1">
              <a:off x="5494085" y="5463756"/>
              <a:ext cx="204787" cy="15958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38" idx="2"/>
              <a:endCxn id="39" idx="0"/>
            </p:cNvCxnSpPr>
            <p:nvPr/>
          </p:nvCxnSpPr>
          <p:spPr bwMode="auto">
            <a:xfrm flipV="1">
              <a:off x="5698872" y="5463756"/>
              <a:ext cx="204787" cy="15958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43" name="Straight Arrow Connector 42"/>
          <p:cNvCxnSpPr/>
          <p:nvPr/>
        </p:nvCxnSpPr>
        <p:spPr bwMode="auto">
          <a:xfrm>
            <a:off x="8731482" y="5537298"/>
            <a:ext cx="684578" cy="158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triangle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6042506" y="5537298"/>
            <a:ext cx="487553" cy="158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/>
            <a:tailEnd type="triangle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009452" y="3389500"/>
            <a:ext cx="487553" cy="158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/>
            <a:tailEnd type="triangle"/>
          </a:ln>
          <a:effectLst/>
        </p:spPr>
      </p:cxnSp>
      <p:grpSp>
        <p:nvGrpSpPr>
          <p:cNvPr id="46" name="Group 98"/>
          <p:cNvGrpSpPr/>
          <p:nvPr/>
        </p:nvGrpSpPr>
        <p:grpSpPr>
          <a:xfrm>
            <a:off x="3428109" y="2028825"/>
            <a:ext cx="2752695" cy="4305300"/>
            <a:chOff x="2571750" y="1971675"/>
            <a:chExt cx="2065059" cy="4305300"/>
          </a:xfrm>
        </p:grpSpPr>
        <p:sp>
          <p:nvSpPr>
            <p:cNvPr id="47" name="Rounded Rectangle 46"/>
            <p:cNvSpPr>
              <a:spLocks noChangeArrowheads="1"/>
            </p:cNvSpPr>
            <p:nvPr/>
          </p:nvSpPr>
          <p:spPr bwMode="auto">
            <a:xfrm>
              <a:off x="2571750" y="1971675"/>
              <a:ext cx="2065059" cy="4305300"/>
            </a:xfrm>
            <a:prstGeom prst="roundRect">
              <a:avLst>
                <a:gd name="adj" fmla="val 0"/>
              </a:avLst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eaLnBrk="0" hangingPunct="0">
                <a:defRPr/>
              </a:pPr>
              <a:endParaRPr lang="en-US" i="0" dirty="0">
                <a:solidFill>
                  <a:srgbClr val="000000"/>
                </a:solidFill>
              </a:endParaRPr>
            </a:p>
          </p:txBody>
        </p:sp>
        <p:pic>
          <p:nvPicPr>
            <p:cNvPr id="48" name="Picture 6"/>
            <p:cNvPicPr>
              <a:picLocks noChangeArrowheads="1"/>
            </p:cNvPicPr>
            <p:nvPr/>
          </p:nvPicPr>
          <p:blipFill>
            <a:blip r:embed="rId8" cstate="print">
              <a:lum bright="-6000"/>
            </a:blip>
            <a:srcRect/>
            <a:stretch>
              <a:fillRect/>
            </a:stretch>
          </p:blipFill>
          <p:spPr bwMode="auto">
            <a:xfrm>
              <a:off x="2695624" y="3779400"/>
              <a:ext cx="1817311" cy="14897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B2B2B2">
                  <a:alpha val="50000"/>
                </a:srgbClr>
              </a:outerShdw>
            </a:effectLst>
          </p:spPr>
        </p:pic>
        <p:sp>
          <p:nvSpPr>
            <p:cNvPr id="49" name="Text Box 4"/>
            <p:cNvSpPr txBox="1">
              <a:spLocks noChangeArrowheads="1"/>
            </p:cNvSpPr>
            <p:nvPr/>
          </p:nvSpPr>
          <p:spPr bwMode="auto">
            <a:xfrm>
              <a:off x="2689880" y="3145581"/>
              <a:ext cx="1828800" cy="461665"/>
            </a:xfrm>
            <a:prstGeom prst="roundRect">
              <a:avLst>
                <a:gd name="adj" fmla="val 0"/>
              </a:avLst>
            </a:prstGeom>
            <a:solidFill>
              <a:srgbClr val="D9D9D9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 anchorCtr="0"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chemeClr val="tx1"/>
                  </a:solidFill>
                  <a:latin typeface="+mj-lt"/>
                  <a:cs typeface="Arial" pitchFamily="34" charset="0"/>
                </a:rPr>
                <a:t>BPM-Enabled Progress Developer Studio</a:t>
              </a:r>
              <a:endParaRPr lang="en-US" sz="1200" b="1" i="0" dirty="0">
                <a:solidFill>
                  <a:schemeClr val="tx1"/>
                </a:solidFill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50" name="Group 95"/>
          <p:cNvGrpSpPr/>
          <p:nvPr/>
        </p:nvGrpSpPr>
        <p:grpSpPr>
          <a:xfrm>
            <a:off x="6221381" y="2028825"/>
            <a:ext cx="2752695" cy="4306824"/>
            <a:chOff x="4667250" y="1971675"/>
            <a:chExt cx="2065059" cy="4306824"/>
          </a:xfrm>
        </p:grpSpPr>
        <p:grpSp>
          <p:nvGrpSpPr>
            <p:cNvPr id="51" name="Group 60"/>
            <p:cNvGrpSpPr/>
            <p:nvPr/>
          </p:nvGrpSpPr>
          <p:grpSpPr>
            <a:xfrm>
              <a:off x="4667250" y="1971675"/>
              <a:ext cx="2065059" cy="4306824"/>
              <a:chOff x="2505075" y="2257425"/>
              <a:chExt cx="2065059" cy="3981450"/>
            </a:xfrm>
          </p:grpSpPr>
          <p:sp>
            <p:nvSpPr>
              <p:cNvPr id="60" name="Text Box 4"/>
              <p:cNvSpPr txBox="1">
                <a:spLocks noChangeArrowheads="1"/>
              </p:cNvSpPr>
              <p:nvPr/>
            </p:nvSpPr>
            <p:spPr bwMode="auto">
              <a:xfrm>
                <a:off x="2664933" y="3121025"/>
                <a:ext cx="1828800" cy="472189"/>
              </a:xfrm>
              <a:prstGeom prst="roundRect">
                <a:avLst/>
              </a:prstGeom>
              <a:ln>
                <a:noFill/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 eaLnBrk="0" hangingPunct="0">
                  <a:buSzPct val="130000"/>
                  <a:defRPr/>
                </a:pPr>
                <a:r>
                  <a:rPr lang="en-US" sz="1200" b="1" i="0" dirty="0" smtClean="0">
                    <a:solidFill>
                      <a:srgbClr val="003366"/>
                    </a:solidFill>
                    <a:latin typeface="Arial Narrow" pitchFamily="34" charset="0"/>
                    <a:cs typeface="Arial" pitchFamily="34" charset="0"/>
                  </a:rPr>
                  <a:t>BPM-enabled</a:t>
                </a:r>
                <a:br>
                  <a:rPr lang="en-US" sz="1200" b="1" i="0" dirty="0" smtClean="0">
                    <a:solidFill>
                      <a:srgbClr val="003366"/>
                    </a:solidFill>
                    <a:latin typeface="Arial Narrow" pitchFamily="34" charset="0"/>
                    <a:cs typeface="Arial" pitchFamily="34" charset="0"/>
                  </a:rPr>
                </a:br>
                <a:r>
                  <a:rPr lang="en-US" sz="1200" b="1" i="0" dirty="0" smtClean="0">
                    <a:solidFill>
                      <a:srgbClr val="003366"/>
                    </a:solidFill>
                    <a:latin typeface="Arial Narrow" pitchFamily="34" charset="0"/>
                    <a:cs typeface="Arial" pitchFamily="34" charset="0"/>
                  </a:rPr>
                  <a:t>OpenEdge </a:t>
                </a:r>
                <a:r>
                  <a:rPr lang="en-US" sz="1200" b="1" i="0" dirty="0" err="1" smtClean="0">
                    <a:solidFill>
                      <a:srgbClr val="003366"/>
                    </a:solidFill>
                    <a:latin typeface="Arial Narrow" pitchFamily="34" charset="0"/>
                    <a:cs typeface="Arial" pitchFamily="34" charset="0"/>
                  </a:rPr>
                  <a:t>AppServer</a:t>
                </a:r>
                <a:endParaRPr lang="en-US" sz="1200" b="1" i="0" dirty="0">
                  <a:solidFill>
                    <a:srgbClr val="003366"/>
                  </a:solidFill>
                  <a:latin typeface="Arial Narrow" pitchFamily="34" charset="0"/>
                  <a:cs typeface="Arial" pitchFamily="34" charset="0"/>
                </a:endParaRPr>
              </a:p>
            </p:txBody>
          </p:sp>
          <p:sp>
            <p:nvSpPr>
              <p:cNvPr id="61" name="Rounded Rectangle 60"/>
              <p:cNvSpPr>
                <a:spLocks noChangeArrowheads="1"/>
              </p:cNvSpPr>
              <p:nvPr/>
            </p:nvSpPr>
            <p:spPr bwMode="auto">
              <a:xfrm>
                <a:off x="2505075" y="2257425"/>
                <a:ext cx="2065059" cy="3981450"/>
              </a:xfrm>
              <a:prstGeom prst="roundRect">
                <a:avLst>
                  <a:gd name="adj" fmla="val 0"/>
                </a:avLst>
              </a:prstGeom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anchor="ctr"/>
              <a:lstStyle/>
              <a:p>
                <a:pPr eaLnBrk="0" hangingPunct="0">
                  <a:defRPr/>
                </a:pPr>
                <a:endParaRPr lang="en-US" i="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2" name="Group 85"/>
            <p:cNvGrpSpPr/>
            <p:nvPr/>
          </p:nvGrpSpPr>
          <p:grpSpPr>
            <a:xfrm>
              <a:off x="4934199" y="4046770"/>
              <a:ext cx="1569720" cy="978218"/>
              <a:chOff x="4934199" y="4046770"/>
              <a:chExt cx="1569720" cy="978218"/>
            </a:xfrm>
          </p:grpSpPr>
          <p:sp>
            <p:nvSpPr>
              <p:cNvPr id="54" name="Rectangle 53"/>
              <p:cNvSpPr/>
              <p:nvPr/>
            </p:nvSpPr>
            <p:spPr bwMode="auto">
              <a:xfrm>
                <a:off x="5656087" y="4310687"/>
                <a:ext cx="138584" cy="461665"/>
              </a:xfrm>
              <a:prstGeom prst="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20000"/>
                      <a:lumOff val="80000"/>
                    </a:schemeClr>
                  </a:gs>
                </a:gsLst>
                <a:lin ang="5400000" scaled="0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55" name="Group 80"/>
              <p:cNvGrpSpPr/>
              <p:nvPr/>
            </p:nvGrpSpPr>
            <p:grpSpPr>
              <a:xfrm>
                <a:off x="4934199" y="4046770"/>
                <a:ext cx="1569720" cy="978218"/>
                <a:chOff x="4934199" y="4046770"/>
                <a:chExt cx="1569720" cy="978218"/>
              </a:xfrm>
            </p:grpSpPr>
            <p:pic>
              <p:nvPicPr>
                <p:cNvPr id="56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4934199" y="4046770"/>
                  <a:ext cx="1112520" cy="5210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5086599" y="4199170"/>
                  <a:ext cx="1112520" cy="5210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5238999" y="4351570"/>
                  <a:ext cx="1112520" cy="5210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5391399" y="4503970"/>
                  <a:ext cx="1112520" cy="5210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53" name="Text Box 4"/>
            <p:cNvSpPr txBox="1">
              <a:spLocks noChangeArrowheads="1"/>
            </p:cNvSpPr>
            <p:nvPr/>
          </p:nvSpPr>
          <p:spPr bwMode="auto">
            <a:xfrm>
              <a:off x="4785380" y="3145581"/>
              <a:ext cx="1828800" cy="461665"/>
            </a:xfrm>
            <a:prstGeom prst="roundRect">
              <a:avLst>
                <a:gd name="adj" fmla="val 0"/>
              </a:avLst>
            </a:prstGeom>
            <a:solidFill>
              <a:srgbClr val="D9D9D9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 anchorCtr="0">
              <a:spAutoFit/>
            </a:bodyPr>
            <a:lstStyle/>
            <a:p>
              <a:pPr algn="ctr" eaLnBrk="0" hangingPunct="0">
                <a:buSzPct val="130000"/>
                <a:defRPr/>
              </a:pPr>
              <a:r>
                <a:rPr lang="en-US" sz="1200" b="1" i="0" dirty="0" smtClean="0">
                  <a:solidFill>
                    <a:schemeClr val="tx1"/>
                  </a:solidFill>
                  <a:latin typeface="+mj-lt"/>
                  <a:cs typeface="Arial" pitchFamily="34" charset="0"/>
                </a:rPr>
                <a:t>BPM-enabled OpenEdge </a:t>
              </a:r>
              <a:r>
                <a:rPr lang="en-US" sz="1200" b="1" i="0" dirty="0" err="1" smtClean="0">
                  <a:solidFill>
                    <a:schemeClr val="tx1"/>
                  </a:solidFill>
                  <a:latin typeface="+mj-lt"/>
                  <a:cs typeface="Arial" pitchFamily="34" charset="0"/>
                </a:rPr>
                <a:t>AppServer</a:t>
              </a:r>
              <a:endParaRPr lang="en-US" sz="1200" b="1" i="0" dirty="0">
                <a:solidFill>
                  <a:schemeClr val="tx1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62" name="Right Arrow 61"/>
          <p:cNvSpPr/>
          <p:nvPr/>
        </p:nvSpPr>
        <p:spPr bwMode="auto">
          <a:xfrm>
            <a:off x="5994386" y="5075488"/>
            <a:ext cx="609601" cy="917079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Right Arrow 62"/>
          <p:cNvSpPr/>
          <p:nvPr/>
        </p:nvSpPr>
        <p:spPr bwMode="auto">
          <a:xfrm>
            <a:off x="5994386" y="4122988"/>
            <a:ext cx="609601" cy="917079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ight Arrow 63"/>
          <p:cNvSpPr/>
          <p:nvPr/>
        </p:nvSpPr>
        <p:spPr bwMode="auto">
          <a:xfrm>
            <a:off x="5943599" y="2941888"/>
            <a:ext cx="609601" cy="917079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5" name="Straight Arrow Connector 48"/>
          <p:cNvCxnSpPr/>
          <p:nvPr/>
        </p:nvCxnSpPr>
        <p:spPr bwMode="auto">
          <a:xfrm flipV="1">
            <a:off x="7575159" y="3762375"/>
            <a:ext cx="0" cy="682877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features at a glance 11.3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011" y="770941"/>
            <a:ext cx="10360501" cy="5033502"/>
          </a:xfrm>
        </p:spPr>
        <p:txBody>
          <a:bodyPr/>
          <a:lstStyle/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Integrated Installer</a:t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SSO using Client Principal </a:t>
            </a:r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00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smtClean="0"/>
              <a:t>SPA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Natively supports ABL </a:t>
            </a:r>
            <a:r>
              <a:rPr lang="en-US" sz="2000" dirty="0" err="1" smtClean="0"/>
              <a:t>datatypes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Multiple Presentation types</a:t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GEL Editor</a:t>
            </a:r>
            <a:br>
              <a:rPr lang="en-US" sz="2000" dirty="0" smtClean="0"/>
            </a:b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features at a glance 11.4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err="1" smtClean="0"/>
              <a:t>Corticon</a:t>
            </a:r>
            <a:r>
              <a:rPr lang="en-US" sz="2000" dirty="0" smtClean="0"/>
              <a:t> Adapter</a:t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err="1" smtClean="0"/>
              <a:t>LongChar</a:t>
            </a:r>
            <a:r>
              <a:rPr lang="en-US" sz="2000" dirty="0" smtClean="0"/>
              <a:t> data</a:t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SharePoint adapter</a:t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err="1" smtClean="0"/>
              <a:t>Easyl</a:t>
            </a:r>
            <a:r>
              <a:rPr lang="en-US" sz="2000" dirty="0" smtClean="0"/>
              <a:t> support in db adapter</a:t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Rollbase as presentation type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features at a glance 11.5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Clustering support </a:t>
            </a:r>
            <a:br>
              <a:rPr lang="en-US" sz="2000" dirty="0" smtClean="0"/>
            </a:br>
            <a:endParaRPr lang="en-US" sz="2000" dirty="0" smtClean="0"/>
          </a:p>
          <a:p>
            <a:pPr marL="685800" lvl="1" defTabSz="68589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Multi-language support in Email adapter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multiple UI’s to complete human work steps</a:t>
            </a:r>
          </a:p>
          <a:p>
            <a:r>
              <a:rPr lang="en-US" dirty="0" smtClean="0"/>
              <a:t>Each presentation type has its own metadata</a:t>
            </a:r>
          </a:p>
          <a:p>
            <a:r>
              <a:rPr lang="en-US" dirty="0" smtClean="0"/>
              <a:t>ABL API / web service API to get presentation type information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487" y="3194117"/>
            <a:ext cx="34861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Type – Metadata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Mobile – URL</a:t>
            </a:r>
          </a:p>
          <a:p>
            <a:r>
              <a:rPr lang="en-US" dirty="0" smtClean="0"/>
              <a:t>Tablet – URL</a:t>
            </a:r>
          </a:p>
          <a:p>
            <a:r>
              <a:rPr lang="en-US" dirty="0" smtClean="0"/>
              <a:t>GUI – Name of the program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8322" y="3263068"/>
            <a:ext cx="7592180" cy="20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Corticon</a:t>
            </a:r>
            <a:r>
              <a:rPr lang="en-US" dirty="0" smtClean="0"/>
              <a:t> Adapter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Business Rules using </a:t>
            </a:r>
            <a:r>
              <a:rPr lang="en-US" dirty="0" err="1" smtClean="0"/>
              <a:t>Corticon</a:t>
            </a:r>
            <a:r>
              <a:rPr lang="en-US" dirty="0" smtClean="0"/>
              <a:t> Adapter in OEBPM</a:t>
            </a:r>
          </a:p>
          <a:p>
            <a:r>
              <a:rPr lang="en-US" dirty="0" smtClean="0"/>
              <a:t>Use-case </a:t>
            </a:r>
          </a:p>
          <a:p>
            <a:pPr lvl="1"/>
            <a:r>
              <a:rPr lang="en-US" dirty="0" smtClean="0"/>
              <a:t>Health Insurance – Calculate Risk Factor</a:t>
            </a:r>
          </a:p>
          <a:p>
            <a:r>
              <a:rPr lang="en-US" dirty="0" smtClean="0"/>
              <a:t>Why </a:t>
            </a:r>
            <a:r>
              <a:rPr lang="en-US" dirty="0" err="1" smtClean="0"/>
              <a:t>Corticon</a:t>
            </a:r>
            <a:r>
              <a:rPr lang="en-US" dirty="0" smtClean="0"/>
              <a:t> Business Rules</a:t>
            </a:r>
          </a:p>
          <a:p>
            <a:pPr lvl="1"/>
            <a:r>
              <a:rPr lang="en-US" dirty="0" smtClean="0"/>
              <a:t>Easily model complex business rules without custom coding</a:t>
            </a:r>
          </a:p>
          <a:p>
            <a:pPr lvl="1"/>
            <a:r>
              <a:rPr lang="en-US" dirty="0" smtClean="0"/>
              <a:t>Excel like Structure</a:t>
            </a:r>
          </a:p>
          <a:p>
            <a:pPr lvl="1"/>
            <a:r>
              <a:rPr lang="en-US" dirty="0" smtClean="0"/>
              <a:t>Identify conflicting rules</a:t>
            </a:r>
          </a:p>
          <a:p>
            <a:r>
              <a:rPr lang="en-US" dirty="0" smtClean="0"/>
              <a:t>Export </a:t>
            </a:r>
            <a:r>
              <a:rPr lang="en-US" dirty="0" err="1" smtClean="0"/>
              <a:t>dataslot</a:t>
            </a:r>
            <a:r>
              <a:rPr lang="en-US" dirty="0" smtClean="0"/>
              <a:t> as BRVD file</a:t>
            </a:r>
          </a:p>
          <a:p>
            <a:r>
              <a:rPr lang="en-US" dirty="0" smtClean="0"/>
              <a:t>Import it in </a:t>
            </a:r>
            <a:r>
              <a:rPr lang="en-US" dirty="0" err="1" smtClean="0"/>
              <a:t>Corticon</a:t>
            </a:r>
            <a:r>
              <a:rPr lang="en-US" dirty="0" smtClean="0"/>
              <a:t> studio and design rules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Sharepoint</a:t>
            </a:r>
            <a:r>
              <a:rPr lang="en-US" dirty="0" smtClean="0"/>
              <a:t> Adapter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Business Processes that run on SharePoint documents</a:t>
            </a:r>
          </a:p>
          <a:p>
            <a:r>
              <a:rPr lang="en-US" dirty="0" smtClean="0"/>
              <a:t>Supports SharePoint 2010 and 2013</a:t>
            </a:r>
          </a:p>
          <a:p>
            <a:r>
              <a:rPr lang="en-US" dirty="0" smtClean="0"/>
              <a:t>Invoke Business Process on create/change of a document or</a:t>
            </a:r>
            <a:br>
              <a:rPr lang="en-US" dirty="0" smtClean="0"/>
            </a:br>
            <a:r>
              <a:rPr lang="en-US" dirty="0" smtClean="0"/>
              <a:t> its metadata in SharePoint</a:t>
            </a:r>
          </a:p>
          <a:p>
            <a:r>
              <a:rPr lang="en-US" dirty="0" smtClean="0"/>
              <a:t>Ability to get/set content and its metadata from OEBPM</a:t>
            </a:r>
          </a:p>
          <a:p>
            <a:endParaRPr lang="en-US" dirty="0"/>
          </a:p>
        </p:txBody>
      </p:sp>
      <p:pic>
        <p:nvPicPr>
          <p:cNvPr id="4" name="Picture 3" descr="C:\Users\sinavolu\Downloads\library-340997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9188" y="1004596"/>
            <a:ext cx="3248025" cy="5029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4400" dirty="0" smtClean="0"/>
          </a:p>
          <a:p>
            <a:pPr algn="ctr">
              <a:buNone/>
            </a:pPr>
            <a:endParaRPr lang="en-US" sz="4400" dirty="0" smtClean="0"/>
          </a:p>
          <a:p>
            <a:pPr algn="ctr">
              <a:buNone/>
            </a:pPr>
            <a:r>
              <a:rPr lang="en-US" sz="4400" dirty="0" smtClean="0"/>
              <a:t>Q&amp;A</a:t>
            </a:r>
            <a:endParaRPr lang="en-US" sz="4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39082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Challenge_Exchange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7c69e624-827f-471b-adea-ac070ddc686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278</TotalTime>
  <Words>300</Words>
  <Application>Microsoft Office PowerPoint</Application>
  <PresentationFormat>Custom</PresentationFormat>
  <Paragraphs>81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PUG_Challenge_Exchange_Template</vt:lpstr>
      <vt:lpstr>What's new in OpenEdge BPM 11.x</vt:lpstr>
      <vt:lpstr>Agenda</vt:lpstr>
      <vt:lpstr>Progress OpenEdge BPM</vt:lpstr>
      <vt:lpstr>Key Components of OpenEdge BPM</vt:lpstr>
      <vt:lpstr>New features at a glance 11.3</vt:lpstr>
      <vt:lpstr>New features at a glance 11.4</vt:lpstr>
      <vt:lpstr>New features at a glance 11.5</vt:lpstr>
      <vt:lpstr>Presentation Types</vt:lpstr>
      <vt:lpstr>Presentation Type – Metadata </vt:lpstr>
      <vt:lpstr>Corticon Adapter</vt:lpstr>
      <vt:lpstr>Sharepoint Adapter</vt:lpstr>
      <vt:lpstr>Slide 12</vt:lpstr>
      <vt:lpstr>Slide 13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What's new in OpenEdge BPM 11.x</dc:title>
  <dc:creator>aagarwal</dc:creator>
  <cp:lastModifiedBy>aagarwal</cp:lastModifiedBy>
  <cp:revision>30</cp:revision>
  <cp:lastPrinted>2013-09-18T03:48:20Z</cp:lastPrinted>
  <dcterms:created xsi:type="dcterms:W3CDTF">2015-06-03T06:52:26Z</dcterms:created>
  <dcterms:modified xsi:type="dcterms:W3CDTF">2015-06-08T15:35:50Z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