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1" r:id="rId5"/>
  </p:sldMasterIdLst>
  <p:notesMasterIdLst>
    <p:notesMasterId r:id="rId64"/>
  </p:notesMasterIdLst>
  <p:handoutMasterIdLst>
    <p:handoutMasterId r:id="rId65"/>
  </p:handoutMasterIdLst>
  <p:sldIdLst>
    <p:sldId id="1099" r:id="rId6"/>
    <p:sldId id="1179" r:id="rId7"/>
    <p:sldId id="1201" r:id="rId8"/>
    <p:sldId id="1209" r:id="rId9"/>
    <p:sldId id="1144" r:id="rId10"/>
    <p:sldId id="1193" r:id="rId11"/>
    <p:sldId id="1174" r:id="rId12"/>
    <p:sldId id="1181" r:id="rId13"/>
    <p:sldId id="1176" r:id="rId14"/>
    <p:sldId id="1191" r:id="rId15"/>
    <p:sldId id="1180" r:id="rId16"/>
    <p:sldId id="1200" r:id="rId17"/>
    <p:sldId id="1177" r:id="rId18"/>
    <p:sldId id="1183" r:id="rId19"/>
    <p:sldId id="1210" r:id="rId20"/>
    <p:sldId id="1140" r:id="rId21"/>
    <p:sldId id="1211" r:id="rId22"/>
    <p:sldId id="1226" r:id="rId23"/>
    <p:sldId id="1185" r:id="rId24"/>
    <p:sldId id="1192" r:id="rId25"/>
    <p:sldId id="1186" r:id="rId26"/>
    <p:sldId id="1213" r:id="rId27"/>
    <p:sldId id="1187" r:id="rId28"/>
    <p:sldId id="1188" r:id="rId29"/>
    <p:sldId id="1225" r:id="rId30"/>
    <p:sldId id="1196" r:id="rId31"/>
    <p:sldId id="1222" r:id="rId32"/>
    <p:sldId id="1218" r:id="rId33"/>
    <p:sldId id="1219" r:id="rId34"/>
    <p:sldId id="1220" r:id="rId35"/>
    <p:sldId id="1221" r:id="rId36"/>
    <p:sldId id="1217" r:id="rId37"/>
    <p:sldId id="1197" r:id="rId38"/>
    <p:sldId id="1198" r:id="rId39"/>
    <p:sldId id="1204" r:id="rId40"/>
    <p:sldId id="1223" r:id="rId41"/>
    <p:sldId id="1208" r:id="rId42"/>
    <p:sldId id="1224" r:id="rId43"/>
    <p:sldId id="1216" r:id="rId44"/>
    <p:sldId id="1214" r:id="rId45"/>
    <p:sldId id="1203" r:id="rId46"/>
    <p:sldId id="1232" r:id="rId47"/>
    <p:sldId id="1206" r:id="rId48"/>
    <p:sldId id="1207" r:id="rId49"/>
    <p:sldId id="1212" r:id="rId50"/>
    <p:sldId id="1227" r:id="rId51"/>
    <p:sldId id="1228" r:id="rId52"/>
    <p:sldId id="1230" r:id="rId53"/>
    <p:sldId id="1229" r:id="rId54"/>
    <p:sldId id="1231" r:id="rId55"/>
    <p:sldId id="1233" r:id="rId56"/>
    <p:sldId id="1234" r:id="rId57"/>
    <p:sldId id="1235" r:id="rId58"/>
    <p:sldId id="1202" r:id="rId59"/>
    <p:sldId id="1164" r:id="rId60"/>
    <p:sldId id="1165" r:id="rId61"/>
    <p:sldId id="1160" r:id="rId62"/>
    <p:sldId id="1142" r:id="rId63"/>
  </p:sldIdLst>
  <p:sldSz cx="12188825" cy="6858000"/>
  <p:notesSz cx="7027863" cy="9313863"/>
  <p:custDataLst>
    <p:tags r:id="rId66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73" autoAdjust="0"/>
    <p:restoredTop sz="86667" autoAdjust="0"/>
  </p:normalViewPr>
  <p:slideViewPr>
    <p:cSldViewPr snapToGrid="0" showGuides="1">
      <p:cViewPr>
        <p:scale>
          <a:sx n="80" d="100"/>
          <a:sy n="80" d="100"/>
        </p:scale>
        <p:origin x="-762" y="-24"/>
      </p:cViewPr>
      <p:guideLst>
        <p:guide orient="horz" pos="2637"/>
        <p:guide orient="horz" pos="954"/>
        <p:guide orient="horz" pos="4006"/>
        <p:guide orient="horz" pos="1200"/>
        <p:guide orient="horz" pos="3885"/>
        <p:guide orient="horz" pos="2950"/>
        <p:guide pos="1914"/>
        <p:guide pos="5744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ags" Target="tags/tag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69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Easy to type</a:t>
            </a:r>
          </a:p>
          <a:p>
            <a:r>
              <a:rPr lang="en-US" dirty="0" smtClean="0"/>
              <a:t>Easy to parse</a:t>
            </a:r>
          </a:p>
          <a:p>
            <a:r>
              <a:rPr lang="en-US" dirty="0" smtClean="0"/>
              <a:t>UTF-8 only</a:t>
            </a:r>
          </a:p>
          <a:p>
            <a:r>
              <a:rPr lang="en-US" dirty="0" smtClean="0"/>
              <a:t>Native to </a:t>
            </a:r>
            <a:r>
              <a:rPr lang="en-US" baseline="0" dirty="0" smtClean="0"/>
              <a:t>web browsers</a:t>
            </a:r>
          </a:p>
          <a:p>
            <a:r>
              <a:rPr lang="en-US" baseline="0" dirty="0" smtClean="0"/>
              <a:t>Works in the ABL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Easy to type</a:t>
            </a:r>
          </a:p>
          <a:p>
            <a:r>
              <a:rPr lang="en-US" dirty="0" smtClean="0"/>
              <a:t>Easy to parse</a:t>
            </a:r>
          </a:p>
          <a:p>
            <a:r>
              <a:rPr lang="en-US" dirty="0" smtClean="0"/>
              <a:t>UTF-8 only</a:t>
            </a:r>
          </a:p>
          <a:p>
            <a:r>
              <a:rPr lang="en-US" dirty="0" smtClean="0"/>
              <a:t>Native to </a:t>
            </a:r>
            <a:r>
              <a:rPr lang="en-US" baseline="0" dirty="0" smtClean="0"/>
              <a:t>web browsers</a:t>
            </a:r>
          </a:p>
          <a:p>
            <a:r>
              <a:rPr lang="en-US" baseline="0" dirty="0" smtClean="0"/>
              <a:t>Works in the ABL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2000 by Roy Fielding </a:t>
            </a:r>
          </a:p>
          <a:p>
            <a:r>
              <a:rPr lang="en-US" dirty="0" smtClean="0"/>
              <a:t>Alternative to soap – just a set of best practices</a:t>
            </a:r>
          </a:p>
          <a:p>
            <a:r>
              <a:rPr lang="en-US" dirty="0" smtClean="0"/>
              <a:t>Boile</a:t>
            </a:r>
            <a:r>
              <a:rPr lang="en-US" baseline="0" dirty="0" smtClean="0"/>
              <a:t>d down to just a few for this demo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Normally URIs (URLs) are used on the web.  You could</a:t>
            </a:r>
            <a:r>
              <a:rPr lang="en-US" baseline="0" dirty="0" smtClean="0"/>
              <a:t> come up with your own scheme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the URL to dictate what gets run.</a:t>
            </a:r>
          </a:p>
          <a:p>
            <a:endParaRPr lang="en-US" dirty="0" smtClean="0"/>
          </a:p>
          <a:p>
            <a:r>
              <a:rPr lang="en-US" dirty="0" smtClean="0"/>
              <a:t>In OEM </a:t>
            </a:r>
            <a:r>
              <a:rPr lang="en-US" dirty="0" err="1" smtClean="0"/>
              <a:t>issugin</a:t>
            </a:r>
            <a:r>
              <a:rPr lang="en-US" dirty="0" smtClean="0"/>
              <a:t> </a:t>
            </a:r>
            <a:r>
              <a:rPr lang="en-US" baseline="0" dirty="0" smtClean="0"/>
              <a:t>a PUT to a URL with a simple JSON object with a property of “running” = “true” indicates start or stop the service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URLs should use nouns.  Verbs are what you are</a:t>
            </a:r>
            <a:r>
              <a:rPr lang="en-US" baseline="0" dirty="0" smtClean="0"/>
              <a:t> doing to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Soap became too complicated.</a:t>
            </a:r>
            <a:r>
              <a:rPr lang="en-US" baseline="0" dirty="0" smtClean="0"/>
              <a:t>  It doesn’t work well with web browsers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Soap became too complicated.</a:t>
            </a:r>
            <a:r>
              <a:rPr lang="en-US" baseline="0" dirty="0" smtClean="0"/>
              <a:t>  It doesn’t work </a:t>
            </a:r>
            <a:r>
              <a:rPr lang="en-US" baseline="0" smtClean="0"/>
              <a:t>well with web browsers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Easy to type</a:t>
            </a:r>
          </a:p>
          <a:p>
            <a:r>
              <a:rPr lang="en-US" dirty="0" smtClean="0"/>
              <a:t>Easy to parse</a:t>
            </a:r>
          </a:p>
          <a:p>
            <a:r>
              <a:rPr lang="en-US" dirty="0" smtClean="0"/>
              <a:t>UTF-8 only</a:t>
            </a:r>
          </a:p>
          <a:p>
            <a:r>
              <a:rPr lang="en-US" dirty="0" smtClean="0"/>
              <a:t>Native to </a:t>
            </a:r>
            <a:r>
              <a:rPr lang="en-US" baseline="0" dirty="0" smtClean="0"/>
              <a:t>web browsers</a:t>
            </a:r>
          </a:p>
          <a:p>
            <a:r>
              <a:rPr lang="en-US" baseline="0" dirty="0" smtClean="0"/>
              <a:t>Works in the ABL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Easy to type</a:t>
            </a:r>
          </a:p>
          <a:p>
            <a:r>
              <a:rPr lang="en-US" dirty="0" smtClean="0"/>
              <a:t>Easy to parse</a:t>
            </a:r>
          </a:p>
          <a:p>
            <a:r>
              <a:rPr lang="en-US" dirty="0" smtClean="0"/>
              <a:t>UTF-8 only</a:t>
            </a:r>
          </a:p>
          <a:p>
            <a:r>
              <a:rPr lang="en-US" dirty="0" smtClean="0"/>
              <a:t>Native to </a:t>
            </a:r>
            <a:r>
              <a:rPr lang="en-US" baseline="0" dirty="0" smtClean="0"/>
              <a:t>web browsers</a:t>
            </a:r>
          </a:p>
          <a:p>
            <a:r>
              <a:rPr lang="en-US" baseline="0" dirty="0" smtClean="0"/>
              <a:t>Works in the ABL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Easy to type</a:t>
            </a:r>
          </a:p>
          <a:p>
            <a:r>
              <a:rPr lang="en-US" dirty="0" smtClean="0"/>
              <a:t>Easy to parse</a:t>
            </a:r>
          </a:p>
          <a:p>
            <a:r>
              <a:rPr lang="en-US" dirty="0" smtClean="0"/>
              <a:t>UTF-8 only</a:t>
            </a:r>
          </a:p>
          <a:p>
            <a:r>
              <a:rPr lang="en-US" dirty="0" smtClean="0"/>
              <a:t>Native to </a:t>
            </a:r>
            <a:r>
              <a:rPr lang="en-US" baseline="0" dirty="0" smtClean="0"/>
              <a:t>web browsers</a:t>
            </a:r>
          </a:p>
          <a:p>
            <a:r>
              <a:rPr lang="en-US" baseline="0" dirty="0" smtClean="0"/>
              <a:t>Works in the ABL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javascript</a:t>
            </a:r>
            <a:endParaRPr lang="en-US" dirty="0" smtClean="0"/>
          </a:p>
          <a:p>
            <a:r>
              <a:rPr lang="en-US" dirty="0" smtClean="0"/>
              <a:t>Start with an object tags – </a:t>
            </a:r>
            <a:r>
              <a:rPr lang="en-US" dirty="0" err="1" smtClean="0"/>
              <a:t>squigglies</a:t>
            </a:r>
            <a:endParaRPr lang="en-US" dirty="0" smtClean="0"/>
          </a:p>
          <a:p>
            <a:r>
              <a:rPr lang="en-US" dirty="0" smtClean="0"/>
              <a:t>Has name value</a:t>
            </a:r>
            <a:r>
              <a:rPr lang="en-US" baseline="0" dirty="0" smtClean="0"/>
              <a:t> pairs separated by colons since it uses object </a:t>
            </a:r>
            <a:r>
              <a:rPr lang="en-US" baseline="0" dirty="0" err="1" smtClean="0"/>
              <a:t>initializer</a:t>
            </a:r>
            <a:r>
              <a:rPr lang="en-US" baseline="0" dirty="0" smtClean="0"/>
              <a:t> syntax</a:t>
            </a:r>
          </a:p>
          <a:p>
            <a:r>
              <a:rPr lang="en-US" baseline="0" dirty="0" smtClean="0"/>
              <a:t>The colors aren’t necessary</a:t>
            </a:r>
          </a:p>
          <a:p>
            <a:r>
              <a:rPr lang="en-US" baseline="0" dirty="0" smtClean="0"/>
              <a:t>Properties and string values are quoted</a:t>
            </a:r>
          </a:p>
          <a:p>
            <a:r>
              <a:rPr lang="en-US" baseline="0" dirty="0" smtClean="0"/>
              <a:t>Only 5 data types object, array, string, number, </a:t>
            </a:r>
            <a:r>
              <a:rPr lang="en-US" baseline="0" dirty="0" err="1" smtClean="0"/>
              <a:t>boolean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Dates are iso8601 format</a:t>
            </a:r>
          </a:p>
          <a:p>
            <a:r>
              <a:rPr lang="en-US" baseline="0" dirty="0" smtClean="0"/>
              <a:t>Always serialized as UTF-8 – extremely compatible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with </a:t>
            </a:r>
            <a:r>
              <a:rPr lang="en-US" dirty="0" err="1" smtClean="0"/>
              <a:t>WebSpeed</a:t>
            </a:r>
            <a:r>
              <a:rPr lang="en-US" dirty="0" smtClean="0"/>
              <a:t> model</a:t>
            </a:r>
            <a:r>
              <a:rPr lang="en-US" baseline="0" dirty="0" smtClean="0"/>
              <a:t> is separation of concerns.  If you write </a:t>
            </a:r>
            <a:r>
              <a:rPr lang="en-US" baseline="0" dirty="0" err="1" smtClean="0"/>
              <a:t>speedscript</a:t>
            </a:r>
            <a:r>
              <a:rPr lang="en-US" baseline="0" dirty="0" smtClean="0"/>
              <a:t> you have violated separation of UI and data.  JSON + REST can help you split this.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what rest adapter does for you based on .</a:t>
            </a:r>
            <a:r>
              <a:rPr lang="en-US" dirty="0" err="1" smtClean="0"/>
              <a:t>pidl</a:t>
            </a:r>
            <a:r>
              <a:rPr lang="en-US" baseline="0" dirty="0" smtClean="0"/>
              <a:t> file generated out of PDSOE.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825" cy="686637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62993" y="5043948"/>
            <a:ext cx="2480988" cy="1450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06117" y="10874476"/>
            <a:ext cx="12684132" cy="713457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1" descr="PROG_VisID_PPT_07_0916_cp_section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12188826" cy="686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42554" y="4633860"/>
            <a:ext cx="3070096" cy="179534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03350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05545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0528" y="2239348"/>
            <a:ext cx="4245368" cy="24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88616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791324" y="6265333"/>
            <a:ext cx="2203483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791325" y="880144"/>
            <a:ext cx="4971679" cy="59266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91325" y="0"/>
            <a:ext cx="5397500" cy="6857999"/>
          </a:xfrm>
          <a:noFill/>
          <a:ln>
            <a:noFill/>
          </a:ln>
          <a:effectLst/>
        </p:spPr>
        <p:txBody>
          <a:bodyPr lIns="457200" tIns="457200" rIns="4572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5991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190317"/>
            <a:ext cx="10894238" cy="50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11962" y="6379482"/>
            <a:ext cx="3136093" cy="3202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32" r:id="rId14"/>
    <p:sldLayoutId id="2147483755" r:id="rId15"/>
    <p:sldLayoutId id="2147483714" r:id="rId16"/>
    <p:sldLayoutId id="2147483767" r:id="rId17"/>
    <p:sldLayoutId id="2147483770" r:id="rId18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epresentational_state_transfe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jsonapi.org/format/" TargetMode="External"/><Relationship Id="rId4" Type="http://schemas.openxmlformats.org/officeDocument/2006/relationships/hyperlink" Target="http://swagger.io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erver:8080/rest/customer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server:8080/rest/customers/1974" TargetMode="External"/><Relationship Id="rId5" Type="http://schemas.openxmlformats.org/officeDocument/2006/relationships/hyperlink" Target="http://server:8080/rest/customers/1" TargetMode="External"/><Relationship Id="rId4" Type="http://schemas.openxmlformats.org/officeDocument/2006/relationships/hyperlink" Target="http://server:8080/rest/customers?q=custnum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codex.wordpress.org/WordPress_APIs" TargetMode="External"/><Relationship Id="rId3" Type="http://schemas.openxmlformats.org/officeDocument/2006/relationships/hyperlink" Target="https://developers.facebook.com/" TargetMode="External"/><Relationship Id="rId7" Type="http://schemas.openxmlformats.org/officeDocument/2006/relationships/hyperlink" Target="http://code.google.com/apis/youtube/overview.html" TargetMode="External"/><Relationship Id="rId2" Type="http://schemas.openxmlformats.org/officeDocument/2006/relationships/hyperlink" Target="http://code.google.com/more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alesforce.com/us/developer/docs/api/index.htm" TargetMode="External"/><Relationship Id="rId5" Type="http://schemas.openxmlformats.org/officeDocument/2006/relationships/hyperlink" Target="https://affiliate-program.amazon.com/gp/advertising/api/detail/main.html" TargetMode="External"/><Relationship Id="rId10" Type="http://schemas.openxmlformats.org/officeDocument/2006/relationships/hyperlink" Target="http://www.dropbox.com/developers" TargetMode="External"/><Relationship Id="rId4" Type="http://schemas.openxmlformats.org/officeDocument/2006/relationships/hyperlink" Target="https://dev.twitter.com/docs" TargetMode="External"/><Relationship Id="rId9" Type="http://schemas.openxmlformats.org/officeDocument/2006/relationships/hyperlink" Target="http://www.flickr.com/services/developer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/cgi-bin/cgiip.exe/ui/weather.p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jsonapi.org/format/" TargetMode="External"/><Relationship Id="rId2" Type="http://schemas.openxmlformats.org/officeDocument/2006/relationships/hyperlink" Target="http://martinfowler.com/articles/enterpriseREST.htm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en.wikipedia.org/wiki/Representational_state_transfer" TargetMode="External"/><Relationship Id="rId4" Type="http://schemas.openxmlformats.org/officeDocument/2006/relationships/hyperlink" Target="http://swagger.io/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mailto:mbaker@progress.com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REST for any application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97232" y="3541836"/>
            <a:ext cx="9981300" cy="723098"/>
          </a:xfrm>
        </p:spPr>
        <p:txBody>
          <a:bodyPr/>
          <a:lstStyle/>
          <a:p>
            <a:r>
              <a:rPr lang="en-US" dirty="0" smtClean="0"/>
              <a:t>Using REST+JSON with OpenEdge ABL, </a:t>
            </a:r>
            <a:r>
              <a:rPr lang="en-US" dirty="0" err="1" smtClean="0"/>
              <a:t>WebSpeed</a:t>
            </a:r>
            <a:r>
              <a:rPr lang="en-US" dirty="0" smtClean="0"/>
              <a:t>, and Kendo UI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Matt Baker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mbaker@progress.com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Please feel free to interrupt and ask questions or make comments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endParaRPr lang="en-US" sz="3600" b="1" dirty="0" smtClean="0"/>
          </a:p>
        </p:txBody>
      </p:sp>
      <p:pic>
        <p:nvPicPr>
          <p:cNvPr id="6" name="Picture 5" descr="noun_63347_c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3673" y="1404595"/>
            <a:ext cx="4528792" cy="4056399"/>
          </a:xfrm>
          <a:prstGeom prst="rect">
            <a:avLst/>
          </a:prstGeom>
        </p:spPr>
      </p:pic>
      <p:sp>
        <p:nvSpPr>
          <p:cNvPr id="92162" name="AutoShape 2" descr="http://www.iconarchive.com/download/i89195/icons8/ios7/Very-Basic-Code.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I just see?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endParaRPr lang="en-US" sz="3600" b="1" dirty="0" smtClean="0"/>
          </a:p>
        </p:txBody>
      </p:sp>
      <p:sp>
        <p:nvSpPr>
          <p:cNvPr id="92162" name="AutoShape 2" descr="http://www.iconarchive.com/download/i89195/icons8/ios7/Very-Basic-Code.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622" name="AutoShape 6" descr="data:image/jpeg;base64,/9j/4AAQSkZJRgABAQAAAQABAAD/2wCEAAkGBxESDxARERQSFhUWFRUYGRUVEhcaGBcaGhUWFhQcHxYaHCggGhsoHBQWITEhMSk3Li4uGCAzODMsNygtLjIBCgoKDg0OGxAQGy0mICU0LC83NCwrLCwwLC8sLCwsLzAsLC8sNCw1NCwsLzQ0NCwsLCw3NCwsNzQsLCwsNCwsNP/AABEIAGMAnwMBIgACEQEDEQH/xAAbAAEAAgMBAQAAAAAAAAAAAAAAAgUDBAYBB//EADwQAAEEAAMFBQUFBgcAAAAAAAEAAgMRBBIhBRMxQWEiUYGRoQYUMnGxQlJigtEjM0NyksEVFiQ1dLPh/8QAGQEBAAMBAQAAAAAAAAAAAAAAAAECAwQF/8QAJhEAAgICAQQBBAMAAAAAAAAAAAECEQMSMQQhQVGRE4Gh0UJhcf/aAAwDAQACEQMRAD8A+4oiIAiKvk2lmJELc9cXE0weNHN4KUm+CspqPJYIqstmPxS10YwAebrK8EUo4TP/ADNYR9Ar/T/sz+svT/H7LVamI2gxjsurnfdYLI+fd4rQxeJxAbRAIJ1kjBzBvOozevW/BZ8GGBg3dZTrY59SeZUrH5ZV5r7RJ+/ScoT4yNB8tV7/AIoB+8Y9nUi2/wBTbpStLU6r0RvL2e4nHhuUMGdzhYAOld5dyb1WDLM7V0uXpG0UPzOslQwWEbHnIq3uLjQr5Cun9ytm0pLghylLkw5Jhq2W+kjAQfFtEINra5Cx29+4DYI+9n4Zevos1rHFCGl5HFxsnv0oeA7kpPkjaS4ZH9u7V0gZ+GNoNfmdx8gm7lHwzOv8TGkelFZrS0H3fyyMWPLSGzANJNB7T2HHkNdWnofNb60JYw5pa4WCKIWDZ+02hu7lcQ5rizM4GnVw7XC6IVZQ8o0hkp1JlsiIszcIiICrx8hkeYQaY0AyEc7+FnlqfDvWRoAAA0A4AclqYB1iRx4mR9+Dso9AFs2uhKlRxOVuydpahaWlEWTtLULS0oWTtLULS0oWTtLULS0oWTtLULS0oWTtLULS0oWTteEAgg1R4iuKjaWlCzFA/cOaP4TiG0f4bj8NfhJ0rkVbqk2of2E38jj4gWPVW+HdbGk8SB9FTIvJtglzEx43FCNtkEkmmtHFx5BVjo3P1lcT+BpIYOmmrvmVPaDrxLAfsxuIHUuAJ8h6qVq8I0rMs025NeEY8Lh2xhwbwLia5C6sD6+KzWo2lq5kuxK1HetzZbGary2Lrhdca6pa5mb/AH6D/gSf94VX2LLudRaL55B7TbR9yZtB5w26bJldCI3Z3s3u7Lt5mpju5tHhqVusixh9oJ2txDBGMNC4sMJNx714yjt0H6Ht1zGmijYtqdtaWvm+P9u5v9VNFLA0QySMZhXQSOknEbsrjvmmmFxBygA1pfcrnFbXxsu0DhcKYYme6wzl8sZe5ud7gW5ARZNAdKTZEas6+0tcNiNs7SkO03QOwrGYOR4AfE5zpcsLJSwkOAYNT2tSc3KtZ7Y9sTmwUbJIsOZ8Pv3SyRulyA0GsaxpFkku1J0DeqbIas7ZLXzHbu2sVitlOe2RjHRYyKJ0jYnhsw3kRjewFwLR2xY1uiOq+i4JkrY2tme2SQXme1mRp15Ms15qU7DVGzaWo2lq1FbJWlqNpaULNHGl0wdHGRQ+Jx4Eg2GfqeSvMBOHxtcNOnMEaEeBWivdjuqSdnLM1/yzN19W34qmRWjTBJqdeyG3YHWyZgtzLsd7TxHp6LXw2Njk+Fwv7p0cPmFdYycMje88GtJr5BUEODbk7bWuc7tOJHM93cBwTFbQ6lJSTXJupa14cOxhOUEX1J+pWa1rRz2StVr9lA45mMzm2wOhyZdDb8+bNfhVKwtLUNWTsc6PZQf4b7hvTV3vMgv97vPhvw4raxmxZDj242GbdkxtjlYYg8SMa8vABJGR2pF6q4tLUaondnPs2BiYnyjCYvcxSSOkMbsO2Qsc83JkeXCgTZog0SVvw7IDcdJjM5JfBHDky/ce52bNfE5uFKxtLTVDdlPhtghjdot3hPvb3uJy/u80LYq49qst8lryezb2jCPw+IMU2Hh3IkMYeyRmlh8ZI5tsUdLK6C0tNUN2Uu0dhyYjBPw+IxBdI5weJmxNbkc1zXMqOzYBbzNmzqrTAMlbG0TSCST7TwzICb5Ms15rNaWp1I2JWsE4ksOYRpxY4aH83EH0WW0tSQ2Qw+IDweIINFp4tPX9VltaeJ7L2SDmQx3UONN8iR5lZ5p2sFvcGjqaSiFL2ZbT2f7W9l5Pd2f5WjKP7nxVawvxJyMBbF9pxFFw7h3BdNh4QxoaOAWOWS4R14MbvZmDasGeCRg5tI9FT4PEZ2A8+Dh3EcQujVFtHY7sxkgOVx4jiD8wq45qPZluoxOfePItLWg7EYhujob6tdp5EKWAxTpAS7KK0yi8zT1tdKafBwyUo8o3bS1G0tTRWyVpajaWlCyVpajaWlCyVpajaWlCyVpag99Ak8ACfJQw0pcxrjVkA6cEobGa0tRtYsRimMFuPyHM/Ic0oWY9pjMwMHF72gdNbJ8ACt3C+zsQIc63HvJv6rFsfCvkk30goDRje4cyepXQLmyzt0j0OnxUtpLuQiiDRQFKaIsTpCIiA8IVLtTY5Lt7Ccr/AEPQjmFdopTadorKKkqZyHv5YamY5h7wCW/qFmZjYjwew/mC6SXDtd8QBWlJsOA/ZC3Wf2jkl0S/iyokx0TeL2f1D6Bacm0BnD2teW1TjlNVxBAOtj6Lo49iQN+yFtjCsy5copH1HpELol5kUbHggEEEHgQvbXmL2HIwl2HdQOuU6t8lpOnmbo+E/Np09VrHLFnNPp8kfF/4b1pa0ffJD8ML/EhZotn4mX46jb3Nuz+YqXkivJEcGSXj5ISXM/cs1H23DkPu33lbr/Zpo1je5nyNeitdn4BkLQ1oW2uaeVt2j0MfTxjGn3Oc/wAvynjNJX83/i3MFsCKM5j2nd51Vuio5yfLNY44R7pI8ArgvURVLhERAEREAREQBERAEREAXhaERAeBg7gpIiAIiIAiIgCIiAIiI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162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362" y="2752725"/>
            <a:ext cx="2288315" cy="180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6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" y="803181"/>
            <a:ext cx="3362324" cy="2521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628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8449" y="2571749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629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8409" y="3829051"/>
            <a:ext cx="2164629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630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25050" y="4282678"/>
            <a:ext cx="1752600" cy="2108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the service architecture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Not These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1541" y="1675748"/>
            <a:ext cx="7691716" cy="350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4" cstate="print">
            <a:lum bright="70000" contrast="9000"/>
          </a:blip>
          <a:srcRect/>
          <a:stretch>
            <a:fillRect/>
          </a:stretch>
        </p:blipFill>
        <p:spPr bwMode="auto">
          <a:xfrm>
            <a:off x="1952625" y="23241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lum bright="70000" contrast="9000"/>
          </a:blip>
          <a:srcRect/>
          <a:stretch>
            <a:fillRect/>
          </a:stretch>
        </p:blipFill>
        <p:spPr bwMode="auto">
          <a:xfrm>
            <a:off x="3933825" y="2314575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lum bright="70000" contrast="9000"/>
          </a:blip>
          <a:srcRect/>
          <a:stretch>
            <a:fillRect/>
          </a:stretch>
        </p:blipFill>
        <p:spPr bwMode="auto">
          <a:xfrm>
            <a:off x="5819775" y="2314575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lum bright="70000" contrast="9000"/>
          </a:blip>
          <a:srcRect/>
          <a:stretch>
            <a:fillRect/>
          </a:stretch>
        </p:blipFill>
        <p:spPr bwMode="auto">
          <a:xfrm>
            <a:off x="7667625" y="23241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r>
              <a:rPr lang="en-US" sz="3600" b="1" dirty="0" smtClean="0"/>
              <a:t>REST</a:t>
            </a:r>
            <a:r>
              <a:rPr lang="en-US" sz="3600" dirty="0" smtClean="0"/>
              <a:t> </a:t>
            </a:r>
          </a:p>
          <a:p>
            <a:pPr algn="ctr">
              <a:buNone/>
            </a:pPr>
            <a:r>
              <a:rPr lang="en-US" sz="2400" dirty="0" smtClean="0"/>
              <a:t>(Representational state transfer) </a:t>
            </a:r>
          </a:p>
          <a:p>
            <a:pPr algn="ctr">
              <a:buNone/>
            </a:pPr>
            <a:r>
              <a:rPr lang="en-US" dirty="0" smtClean="0"/>
              <a:t>A software architecture style consisting of guidelines and best practices for creating scalable web services </a:t>
            </a:r>
          </a:p>
          <a:p>
            <a:pPr algn="ctr">
              <a:buNone/>
            </a:pPr>
            <a:r>
              <a:rPr lang="en-US" dirty="0" smtClean="0"/>
              <a:t>- </a:t>
            </a:r>
            <a:r>
              <a:rPr lang="en-US" dirty="0" err="1" smtClean="0"/>
              <a:t>wikipedia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Formalized best practices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sz="2400" dirty="0" smtClean="0">
                <a:hlinkClick r:id="rId3"/>
              </a:rPr>
              <a:t>REST</a:t>
            </a:r>
            <a:r>
              <a:rPr lang="en-US" sz="2400" dirty="0" smtClean="0"/>
              <a:t> is a set of best practices</a:t>
            </a:r>
          </a:p>
          <a:p>
            <a:pPr lvl="1"/>
            <a:r>
              <a:rPr lang="en-US" sz="2200" dirty="0" smtClean="0"/>
              <a:t>Formally specified back in 2000</a:t>
            </a:r>
          </a:p>
          <a:p>
            <a:pPr lvl="1"/>
            <a:r>
              <a:rPr lang="en-US" sz="2200" dirty="0" smtClean="0"/>
              <a:t>Service architecture, not implementation</a:t>
            </a:r>
          </a:p>
          <a:p>
            <a:r>
              <a:rPr lang="en-US" sz="2600" dirty="0" smtClean="0">
                <a:hlinkClick r:id="rId4"/>
              </a:rPr>
              <a:t>Swagger.io </a:t>
            </a:r>
            <a:r>
              <a:rPr lang="en-US" sz="2600" dirty="0" smtClean="0"/>
              <a:t>provides a nice way to document your API</a:t>
            </a:r>
          </a:p>
          <a:p>
            <a:pPr lvl="1">
              <a:buNone/>
            </a:pPr>
            <a:endParaRPr lang="en-US" sz="2200" dirty="0" smtClean="0">
              <a:hlinkClick r:id="rId5"/>
            </a:endParaRPr>
          </a:p>
          <a:p>
            <a:r>
              <a:rPr lang="en-US" sz="2400" dirty="0" smtClean="0">
                <a:hlinkClick r:id="rId5"/>
              </a:rPr>
              <a:t>JSONAPI</a:t>
            </a:r>
            <a:r>
              <a:rPr lang="en-US" sz="2400" dirty="0" smtClean="0"/>
              <a:t> Used to resolve </a:t>
            </a:r>
            <a:r>
              <a:rPr lang="en-US" sz="2400" dirty="0" smtClean="0"/>
              <a:t>arguments</a:t>
            </a:r>
          </a:p>
          <a:p>
            <a:pPr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Officially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sz="2400" dirty="0" smtClean="0"/>
              <a:t>Client-server architecture</a:t>
            </a:r>
          </a:p>
          <a:p>
            <a:r>
              <a:rPr lang="en-US" sz="2400" dirty="0" smtClean="0"/>
              <a:t>Stateless</a:t>
            </a:r>
          </a:p>
          <a:p>
            <a:r>
              <a:rPr lang="en-US" sz="2400" dirty="0" smtClean="0"/>
              <a:t>Cacheable</a:t>
            </a:r>
          </a:p>
          <a:p>
            <a:r>
              <a:rPr lang="en-US" sz="2400" dirty="0" smtClean="0"/>
              <a:t>Layered</a:t>
            </a:r>
          </a:p>
          <a:p>
            <a:r>
              <a:rPr lang="en-US" sz="2400" dirty="0" smtClean="0"/>
              <a:t>On demand</a:t>
            </a:r>
          </a:p>
          <a:p>
            <a:r>
              <a:rPr lang="en-US" sz="2400" dirty="0" smtClean="0"/>
              <a:t>Unified interface</a:t>
            </a:r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Usually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sz="2800" dirty="0" smtClean="0"/>
              <a:t>(usually) communicate using HTTP </a:t>
            </a:r>
          </a:p>
          <a:p>
            <a:r>
              <a:rPr lang="en-US" sz="2800" dirty="0" smtClean="0"/>
              <a:t>(usually) make sure of standard HTTP GET, PUT, POST, DELETE (and others) verbs.</a:t>
            </a:r>
          </a:p>
          <a:p>
            <a:r>
              <a:rPr lang="en-US" sz="2800" dirty="0" smtClean="0"/>
              <a:t>(usually) uses JSON and sometimes XML</a:t>
            </a:r>
          </a:p>
          <a:p>
            <a:r>
              <a:rPr lang="en-US" sz="2800" dirty="0" smtClean="0"/>
              <a:t>(usually) easy to load balance</a:t>
            </a:r>
          </a:p>
          <a:p>
            <a:r>
              <a:rPr lang="en-US" sz="2800" dirty="0" smtClean="0"/>
              <a:t>(usually) uses URIs as resource identifiers</a:t>
            </a:r>
          </a:p>
          <a:p>
            <a:r>
              <a:rPr lang="en-US" sz="2800" dirty="0" smtClean="0"/>
              <a:t>(usually) HTTP status codes to indicate success or failure</a:t>
            </a:r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dirty="0" smtClean="0"/>
              <a:t>REST - The Verbs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lvl="1">
              <a:buNone/>
            </a:pPr>
            <a:r>
              <a:rPr lang="en-US" sz="2400" dirty="0" smtClean="0"/>
              <a:t>GET – Get something.  Typically a single resource, or a set of resources.  May have some filtering</a:t>
            </a:r>
          </a:p>
          <a:p>
            <a:pPr lvl="1">
              <a:buNone/>
            </a:pPr>
            <a:r>
              <a:rPr lang="en-US" sz="2400" dirty="0" smtClean="0"/>
              <a:t>POST – Create something.  Typically this create a new resource inside an existing collection.</a:t>
            </a:r>
          </a:p>
          <a:p>
            <a:pPr lvl="1">
              <a:buNone/>
            </a:pPr>
            <a:r>
              <a:rPr lang="en-US" sz="2400" dirty="0" smtClean="0"/>
              <a:t>PUT – Update something. Resource should already exist.</a:t>
            </a:r>
          </a:p>
          <a:p>
            <a:pPr lvl="1">
              <a:buNone/>
            </a:pPr>
            <a:r>
              <a:rPr lang="en-US" sz="2400" dirty="0" smtClean="0"/>
              <a:t>DELETE – Remove something.  Resource should already exist.</a:t>
            </a:r>
          </a:p>
          <a:p>
            <a:pPr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running something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endParaRPr lang="en-US" sz="2800" dirty="0" smtClean="0"/>
          </a:p>
          <a:p>
            <a:pPr lvl="1">
              <a:buNone/>
            </a:pPr>
            <a:r>
              <a:rPr lang="en-US" sz="2400" b="1" dirty="0" smtClean="0"/>
              <a:t>PUT</a:t>
            </a:r>
            <a:r>
              <a:rPr lang="en-US" sz="2400" dirty="0" smtClean="0"/>
              <a:t> – Update something. Update the state of something to “running” or “executing’.</a:t>
            </a:r>
          </a:p>
          <a:p>
            <a:pPr>
              <a:buNone/>
            </a:pP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9365" y="3563332"/>
            <a:ext cx="11481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000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The Nouns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lvl="1">
              <a:buNone/>
            </a:pPr>
            <a:r>
              <a:rPr lang="en-US" b="1" dirty="0" smtClean="0"/>
              <a:t>GET </a:t>
            </a:r>
            <a:r>
              <a:rPr lang="en-US" dirty="0" smtClean="0">
                <a:hlinkClick r:id="rId3"/>
              </a:rPr>
              <a:t>http://server:8080/rest/customers/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Retrieve the list of customers</a:t>
            </a:r>
          </a:p>
          <a:p>
            <a:pPr lvl="1">
              <a:buNone/>
            </a:pPr>
            <a:r>
              <a:rPr lang="en-US" b="1" dirty="0" smtClean="0"/>
              <a:t>GET </a:t>
            </a:r>
            <a:r>
              <a:rPr lang="en-US" dirty="0" smtClean="0">
                <a:hlinkClick r:id="rId4"/>
              </a:rPr>
              <a:t>http://server:8080/rest/customers?q=</a:t>
            </a:r>
            <a:r>
              <a:rPr lang="en-US" dirty="0" smtClean="0"/>
              <a:t>{ “id” : { “</a:t>
            </a:r>
            <a:r>
              <a:rPr lang="en-US" dirty="0" err="1" smtClean="0"/>
              <a:t>lt</a:t>
            </a:r>
            <a:r>
              <a:rPr lang="en-US" dirty="0" smtClean="0"/>
              <a:t>” : “100”}</a:t>
            </a:r>
          </a:p>
          <a:p>
            <a:pPr lvl="1">
              <a:buNone/>
            </a:pPr>
            <a:r>
              <a:rPr lang="en-US" dirty="0" smtClean="0"/>
              <a:t>	Retrieve a list of filtered customers</a:t>
            </a:r>
          </a:p>
          <a:p>
            <a:pPr lvl="1">
              <a:buNone/>
            </a:pPr>
            <a:r>
              <a:rPr lang="en-US" b="1" dirty="0" smtClean="0"/>
              <a:t>GET </a:t>
            </a:r>
            <a:r>
              <a:rPr lang="en-US" dirty="0" smtClean="0">
                <a:hlinkClick r:id="rId5"/>
              </a:rPr>
              <a:t>http://server:8080/rest/customers/1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Get a single customer object</a:t>
            </a:r>
          </a:p>
          <a:p>
            <a:pPr lvl="1">
              <a:buNone/>
            </a:pPr>
            <a:r>
              <a:rPr lang="en-US" b="1" dirty="0" smtClean="0"/>
              <a:t>POST </a:t>
            </a:r>
            <a:r>
              <a:rPr lang="en-US" dirty="0" smtClean="0">
                <a:hlinkClick r:id="rId3"/>
              </a:rPr>
              <a:t>http://server:8080/rest/customers/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Create a new customer</a:t>
            </a:r>
          </a:p>
          <a:p>
            <a:pPr lvl="1">
              <a:buNone/>
            </a:pPr>
            <a:r>
              <a:rPr lang="en-US" b="1" dirty="0" smtClean="0"/>
              <a:t>PUT </a:t>
            </a:r>
            <a:r>
              <a:rPr lang="en-US" dirty="0" smtClean="0">
                <a:hlinkClick r:id="rId6"/>
              </a:rPr>
              <a:t>http://server:8080/rest/customers/1974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Update an existing customer</a:t>
            </a:r>
          </a:p>
          <a:p>
            <a:pPr lvl="1">
              <a:buNone/>
            </a:pPr>
            <a:r>
              <a:rPr lang="en-US" b="1" dirty="0" smtClean="0"/>
              <a:t>DELETE </a:t>
            </a:r>
            <a:r>
              <a:rPr lang="en-US" dirty="0" smtClean="0">
                <a:hlinkClick r:id="rId6"/>
              </a:rPr>
              <a:t>http://server:8080/rest/customers/1974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Delete a customer</a:t>
            </a: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REST?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/>
          <a:p>
            <a:r>
              <a:rPr lang="en-US" sz="3200" dirty="0" smtClean="0"/>
              <a:t>REST – not SOAP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lvl="1">
              <a:buNone/>
            </a:pPr>
            <a:endParaRPr lang="en-US" sz="3200" dirty="0" smtClean="0"/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endParaRPr lang="en-US" sz="4000" dirty="0" smtClean="0"/>
          </a:p>
          <a:p>
            <a:pPr algn="ctr">
              <a:buNone/>
            </a:pPr>
            <a:r>
              <a:rPr lang="en-US" sz="4000" dirty="0" smtClean="0"/>
              <a:t>Because it is not SOAP!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- The Internet runs on REST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8611" y="2789433"/>
            <a:ext cx="2572109" cy="590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 descr="Goog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1121" y="1789996"/>
            <a:ext cx="2218600" cy="783521"/>
          </a:xfrm>
          <a:prstGeom prst="rect">
            <a:avLst/>
          </a:prstGeom>
          <a:noFill/>
        </p:spPr>
      </p:pic>
      <p:sp>
        <p:nvSpPr>
          <p:cNvPr id="3078" name="AutoShape 6" descr="Image result for facebook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AutoShape 8" descr="Image result for facebook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" name="AutoShape 10" descr="data:image/jpeg;base64,/9j/4AAQSkZJRgABAQAAAQABAAD/2wCEAAkGBxMPEBQPDBEWEA8NDRYQDQ0NDhENERANGR0iFxQSExMkHCwgJBolJxUUITQmJSkrOjouFx8/PjgsPzQtOisBCgoKDg0OGhAQGywmICQvKy0sNywsLCwsLDQsLDcsLCwsLCwsLCwsLCwrLCwsLCwsLCwsNywsLC4sLC4sLDcsN//AABEIAKAAoAMBEQACEQEDEQH/xAAcAAEAAgMBAQEAAAAAAAAAAAAABgcBBAUIAgP/xAA+EAACAQEGAgYFCQgDAAAAAAAAAQIDBBESMVGBBnMFByE1sdEWU3GRohMUM0FSYaOywSJDVHSCkqHhIzRC/8QAGQEBAAMBAQAAAAAAAAAAAAAAAAMEBQEC/8QAJxEBAAIBAgUEAwEBAAAAAAAAAAECAwQRITEyM1ESFHGBE0FhIlL/2gAMAwEAAhEDEQA/ANjjDiqra604U5yhZ6c3GEISccaXZjlrfdka+DBFIiZjizsuWbTw5IziepYRGJ6gMT1AYnqAxPUBieoDE9QGJ6gMT1AYnqAxPUBieoDE9QGJ6gMT1AYnqAxPUBieoEm4P4qq2StCFScp2epNRnCcnJQTd2OOl1+RWz4K3iZiOKXFlms8eSMvPcsogAAAAAAAAAAAAAAAAAAAABZ7gHnuAAAAAAAAAAAAAABhsDGNar3hxnEtTu0m5ecN2Q6AFnuAee4AAAAAAAAAAAAZhFyajFOUpO6MYq9uTySQ/sn8hYHD/Vw5JVOkJOCfarPTuxf1z+r2L3lDJrNuFFqmm/dk2sHDNkoq6nZ6d/2pwVR+9lO2a9ucrNcdY5Q6KsdNdipwS0UI+R49U+XraHzKwUnnSg/bTi/0O+qfJtDl9P8AQ9n+a15fN6SlGz1JRkqME1JRdzvuJMeS3qji8XrX0zwUYjZZrIBZ7gHnuAAAAAAAAAAAAcWn1bcNKlTVtrq+rWX/AAJr6Ol9r2y8DM1eb1T6I5L+DFtG8p4U1gAAANDp/wD6lo/lav5We8fVHy836Zefkbn7ZbIBZ7gHnuAAAAAAAAAAAN3oWwfObRSofVVqqMrvsZy/wmeMl/RWbPVK+q0Q9AQiopRirlFXJLJJZJGG1H0AA17XbqVFX16kaaeTqTUL/Zedis25Q5MxHNz/AEpsf8VT/vJPw5P+ZefyV8tLpriayTs1aELTTcp2epGMVPtcnFpI9Uw5ItHB5tkrtPFSiNj9s1kOiz3APPcAAAAAAAAAAASjq2pKXSNO/wD8U5yXtu/2VtXO2KU2nj/a50ZLQANPpe2Kz0Kldq/5GlKaWrS7F4HqtfVaIctO0bqDt9snaKkqteTnUm73J+C+43K1isbQy7Wm07y1zrzsXAZDoAWe4B57gAAAAAAAAAACWdWHeC5E/wBCrrO39p9N1rjMpfAOHxv3faeS/FE2n7tflHl6JUWjZZrIAAAALPcA89wAAAAAAAAAABLOrDvBciZV1nb+0+m61xmUvgHD437vtPJfiibT92vyjy9EqLRssxkOgAAAWe4B57gAAAAAAAYYcXJ0fwVYp0qc5UL5TpQlJ459raTf1mRbU5YmY3aMYabcmx6DWH1Hxz8znucvl38FPDb6M4XstlqfK2elgqKLjixSf7LzR5vnveNpl6rjrWd4dkiewD8LdY4V6cqNZYqdRYZxvavR2tprO8OTETG0uF6DWH1Hxz8yb3OXyj/BTweg1h9R8c/Me5y+T8FPDhca8MWSy2KpWo0cNROMYSxSdzbS1JtPnyXyREyjy46VrMxCsTSUgAs9wDz3AAAAAAAAxLLYOPQvRX0FLkQ/KjCv1S1obZ5dAAAAAAAQfrZr4bHTh620rs+6MW/IuaKP9zP8V9TP+NlUGmogBZ7gHnuAAAAAAABiWWwceheivoKXIh+VGFfqlrQ2zy6AAAAAAArTrgr/ALVmp6Rqze+FLwkaGhjqlU1U8oV2X1QALPcA89wAAAAAAAAHfpcZ22MVGNe6MYqMVgh2Jdi+orzpcczvsl/Pd9em9u9f+HDyHtcXh33F/KRcB8TWq1WxUrRVx0/kpyccMY9qyyRX1ODHSm8Qlw5bWttKzEUFsA5PFdqnRsVerReGpTpYoSzud5JhrFrxEvGSdqzMKn9N7d6/4IeRp+1xeFL3F/J6b271/wCHDyHtcXg9xfy5fSvS1a1yjO1TxyhHDF3JXRzu7F95LTHWkbVhHe9rc2ke3kALPcA89wAAAAAAAAAABLOq/vBciZV1nb+0+n61xmUvgHD437vtPJfiibT92vyjy9EqLRss1kAAAAFnuAee4AAAAAAAAAAAlnVf3guRMq6zt/afT9a4zKXwDh8b932nkvxRNp+7X5R5eiVFo2WayAAAACz3APPcAAAAAAAAAAASzqv7wXImVdZ2/tPp+tcZlL4Bw+N+77TyX4om0/dr8o8vRKi0bLNZAAAABZ7gHnuAAAAAAAAAAAJZ1X94LkTKus7f2n0/WuMyl8A4fG/d9p5L8UTafu1+UeXolRaNlmsgAAAAs9wDz3AAAAAAAAAAAEs6r+8FyJlXWdv7T6frXGZS+AcPjfu+08l+KJtP3a/KPL0SotGyzWQAAAAWe4B57gAAAAAAAAAACWdV/eC5EyrrO39p9P1rjMpfAOHxv3faeS/FE2n7tflHl6JUWjZZrIAAAALPcCTcYcK1bJWnOnCU7PUm5QnCLkoJu/DLS6+4r4M9b1iJnily4prPDkjNz0LCIwvQBhegDC9AGF6AML0AYXoAwvQBhegEs6sFd0gr/UTKus7f2n0/WuHGtV7zKXzGtV7wOJxtJPo+03P9y/FE2n7tflHl6JUbhehss0wvQBhegDC9AGF6ASbg/hWra60J1IShZ6c1Kc5xcVNJ34I633XFfPnrSsxE8UuLFNp48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9863" y="1150871"/>
            <a:ext cx="1181509" cy="1181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5" name="Picture 13" descr="https://g.twimg.com/Twitter_logo_blu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3419" y="1223017"/>
            <a:ext cx="880162" cy="715566"/>
          </a:xfrm>
          <a:prstGeom prst="rect">
            <a:avLst/>
          </a:prstGeom>
          <a:noFill/>
        </p:spPr>
      </p:pic>
      <p:pic>
        <p:nvPicPr>
          <p:cNvPr id="3087" name="Picture 15" descr="http://www.odata.org/assets/OData-logo-e1393393068350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526576" y="3070781"/>
            <a:ext cx="1560103" cy="750050"/>
          </a:xfrm>
          <a:prstGeom prst="rect">
            <a:avLst/>
          </a:prstGeom>
          <a:noFill/>
        </p:spPr>
      </p:pic>
      <p:sp>
        <p:nvSpPr>
          <p:cNvPr id="3089" name="AutoShape 17" descr="Image result for amazon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93" name="Picture 21" descr="http://upload.wikimedia.org/wikipedia/en/1/13/Telerik_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5648" y="3966181"/>
            <a:ext cx="3572726" cy="1282133"/>
          </a:xfrm>
          <a:prstGeom prst="rect">
            <a:avLst/>
          </a:prstGeom>
          <a:noFill/>
        </p:spPr>
      </p:pic>
      <p:pic>
        <p:nvPicPr>
          <p:cNvPr id="3095" name="Picture 23" descr="Joye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341963" y="1965991"/>
            <a:ext cx="2524354" cy="685151"/>
          </a:xfrm>
          <a:prstGeom prst="rect">
            <a:avLst/>
          </a:prstGeom>
          <a:noFill/>
        </p:spPr>
      </p:pic>
      <p:pic>
        <p:nvPicPr>
          <p:cNvPr id="3101" name="Picture 29" descr="http://upload.wikimedia.org/wikipedia/en/thumb/e/e3/Firefox-logo.svg/1072px-Firefox-logo.sv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92699" y="3842110"/>
            <a:ext cx="967131" cy="923827"/>
          </a:xfrm>
          <a:prstGeom prst="rect">
            <a:avLst/>
          </a:prstGeom>
          <a:noFill/>
        </p:spPr>
      </p:pic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72487" y="4619625"/>
            <a:ext cx="3280826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3" name="Picture 3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6763" y="3062288"/>
            <a:ext cx="126682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4" name="Picture 3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848850" y="4243388"/>
            <a:ext cx="19431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057192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315175"/>
            <a:ext cx="10801179" cy="535531"/>
          </a:xfrm>
        </p:spPr>
        <p:txBody>
          <a:bodyPr/>
          <a:lstStyle/>
          <a:p>
            <a:r>
              <a:rPr lang="en-US" sz="3200" dirty="0" smtClean="0"/>
              <a:t>REST – everyone’s doing it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lvl="1">
              <a:buNone/>
            </a:pPr>
            <a:endParaRPr lang="en-US" sz="1400" dirty="0" smtClean="0"/>
          </a:p>
          <a:p>
            <a:pPr algn="ctr">
              <a:buNone/>
            </a:pPr>
            <a:endParaRPr lang="en-US" sz="18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1975" y="1177569"/>
          <a:ext cx="11334752" cy="397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688"/>
                <a:gridCol w="2833688"/>
                <a:gridCol w="2833688"/>
                <a:gridCol w="2833688"/>
              </a:tblGrid>
              <a:tr h="53693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World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Population (est.</a:t>
                      </a:r>
                      <a:r>
                        <a:rPr lang="en-US" sz="2000" baseline="0" dirty="0" smtClean="0"/>
                        <a:t> 2014)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Internet Users</a:t>
                      </a:r>
                      <a:r>
                        <a:rPr lang="en-US" sz="2000" baseline="0" dirty="0" smtClean="0"/>
                        <a:t> (est.)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%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1,125,721,038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297,885,898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26.5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3,996,408,007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1,386,188,112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34.7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Europe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825,824,883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582,441,059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70.5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Middle East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231,588,580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111,809,510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48.3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North America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353,860,227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310,322,257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87.7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Latin America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612,279,181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320,312,562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52.3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Oceana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36,724,649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26,789,942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72.9</a:t>
                      </a:r>
                      <a:endParaRPr lang="en-US" sz="2000" dirty="0"/>
                    </a:p>
                  </a:txBody>
                  <a:tcPr/>
                </a:tc>
              </a:tr>
              <a:tr h="42929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Total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7,182,406,565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3,035,749,340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42.3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–someone else’s API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b="1" dirty="0" smtClean="0"/>
              <a:t>Google API</a:t>
            </a:r>
            <a:r>
              <a:rPr lang="en-US" dirty="0" smtClean="0"/>
              <a:t> </a:t>
            </a:r>
            <a:r>
              <a:rPr lang="en-US" dirty="0" smtClean="0">
                <a:hlinkClick r:id="rId2"/>
              </a:rPr>
              <a:t>http://code.google.com/more/</a:t>
            </a:r>
            <a:endParaRPr lang="en-US" dirty="0" smtClean="0"/>
          </a:p>
          <a:p>
            <a:r>
              <a:rPr lang="en-US" b="1" dirty="0" err="1" smtClean="0"/>
              <a:t>Facebook</a:t>
            </a:r>
            <a:r>
              <a:rPr lang="en-US" b="1" dirty="0" smtClean="0"/>
              <a:t> API </a:t>
            </a:r>
            <a:r>
              <a:rPr lang="en-US" dirty="0" smtClean="0">
                <a:hlinkClick r:id="rId3"/>
              </a:rPr>
              <a:t>https://developers.facebook.com/</a:t>
            </a:r>
            <a:endParaRPr lang="en-US" dirty="0" smtClean="0"/>
          </a:p>
          <a:p>
            <a:r>
              <a:rPr lang="en-US" b="1" dirty="0" smtClean="0"/>
              <a:t>Twitter API </a:t>
            </a:r>
            <a:r>
              <a:rPr lang="en-US" dirty="0" smtClean="0">
                <a:hlinkClick r:id="rId4"/>
              </a:rPr>
              <a:t>https://dev.twitter.com/docs</a:t>
            </a:r>
            <a:endParaRPr lang="en-US" dirty="0" smtClean="0"/>
          </a:p>
          <a:p>
            <a:r>
              <a:rPr lang="en-US" b="1" dirty="0" smtClean="0"/>
              <a:t>Amazon API</a:t>
            </a:r>
            <a:r>
              <a:rPr lang="en-US" dirty="0" smtClean="0"/>
              <a:t> </a:t>
            </a:r>
            <a:r>
              <a:rPr lang="en-US" dirty="0" smtClean="0">
                <a:hlinkClick r:id="rId5"/>
              </a:rPr>
              <a:t>https://affiliate-program.amazon.com/gp/advertising/api/detail/main.html</a:t>
            </a:r>
            <a:endParaRPr lang="en-US" dirty="0" smtClean="0"/>
          </a:p>
          <a:p>
            <a:r>
              <a:rPr lang="en-US" b="1" dirty="0" err="1" smtClean="0"/>
              <a:t>Salesforce</a:t>
            </a:r>
            <a:r>
              <a:rPr lang="en-US" b="1" dirty="0" smtClean="0"/>
              <a:t> API</a:t>
            </a:r>
            <a:r>
              <a:rPr lang="en-US" dirty="0" smtClean="0"/>
              <a:t> </a:t>
            </a:r>
            <a:r>
              <a:rPr lang="en-US" dirty="0" smtClean="0">
                <a:hlinkClick r:id="rId6"/>
              </a:rPr>
              <a:t>http://www.salesforce.com/us/developer/docs/api/index.htm</a:t>
            </a:r>
            <a:endParaRPr lang="en-US" dirty="0" smtClean="0"/>
          </a:p>
          <a:p>
            <a:r>
              <a:rPr lang="en-US" b="1" dirty="0" smtClean="0"/>
              <a:t>YouTube API</a:t>
            </a:r>
            <a:r>
              <a:rPr lang="en-US" dirty="0" smtClean="0"/>
              <a:t> </a:t>
            </a:r>
            <a:r>
              <a:rPr lang="en-US" u="sng" dirty="0" smtClean="0">
                <a:hlinkClick r:id="rId7"/>
              </a:rPr>
              <a:t>http://code.google.com/apis/youtube/overview.html</a:t>
            </a:r>
            <a:endParaRPr lang="en-US" u="sng" dirty="0" smtClean="0"/>
          </a:p>
          <a:p>
            <a:r>
              <a:rPr lang="en-US" b="1" dirty="0" err="1" smtClean="0"/>
              <a:t>WordPress</a:t>
            </a:r>
            <a:r>
              <a:rPr lang="en-US" b="1" dirty="0" smtClean="0"/>
              <a:t> API</a:t>
            </a:r>
            <a:r>
              <a:rPr lang="en-US" dirty="0" smtClean="0"/>
              <a:t> </a:t>
            </a:r>
            <a:r>
              <a:rPr lang="en-US" dirty="0" smtClean="0">
                <a:hlinkClick r:id="rId8"/>
              </a:rPr>
              <a:t>http://codex.wordpress.org/WordPress_APIs</a:t>
            </a:r>
            <a:endParaRPr lang="en-US" dirty="0" smtClean="0"/>
          </a:p>
          <a:p>
            <a:r>
              <a:rPr lang="en-US" b="1" dirty="0" err="1" smtClean="0"/>
              <a:t>Flickr</a:t>
            </a:r>
            <a:r>
              <a:rPr lang="en-US" b="1" dirty="0" smtClean="0"/>
              <a:t> API</a:t>
            </a:r>
            <a:r>
              <a:rPr lang="en-US" dirty="0" smtClean="0"/>
              <a:t> </a:t>
            </a:r>
            <a:r>
              <a:rPr lang="en-US" dirty="0" smtClean="0">
                <a:hlinkClick r:id="rId9"/>
              </a:rPr>
              <a:t>http://www.flickr.com/services/developer/</a:t>
            </a:r>
            <a:endParaRPr lang="en-US" dirty="0" smtClean="0"/>
          </a:p>
          <a:p>
            <a:r>
              <a:rPr lang="en-US" b="1" dirty="0" err="1" smtClean="0"/>
              <a:t>Dropbox</a:t>
            </a:r>
            <a:r>
              <a:rPr lang="en-US" b="1" dirty="0" smtClean="0"/>
              <a:t> API</a:t>
            </a:r>
            <a:r>
              <a:rPr lang="en-US" dirty="0" smtClean="0"/>
              <a:t> </a:t>
            </a:r>
            <a:r>
              <a:rPr lang="en-US" dirty="0" smtClean="0">
                <a:hlinkClick r:id="rId10"/>
              </a:rPr>
              <a:t>http://www.dropbox.com/developers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Not this one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7871" y="1998472"/>
            <a:ext cx="3595234" cy="272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noun_55243_cc.pn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5780" y="1973662"/>
            <a:ext cx="2522096" cy="2836465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lum bright="70000" contrast="9000"/>
          </a:blip>
          <a:srcRect/>
          <a:stretch>
            <a:fillRect/>
          </a:stretch>
        </p:blipFill>
        <p:spPr bwMode="auto">
          <a:xfrm>
            <a:off x="1695450" y="1390650"/>
            <a:ext cx="394335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r>
              <a:rPr lang="en-US" sz="3600" b="1" dirty="0" smtClean="0"/>
              <a:t>JSON</a:t>
            </a:r>
            <a:r>
              <a:rPr lang="en-US" sz="3600" dirty="0" smtClean="0"/>
              <a:t> </a:t>
            </a:r>
          </a:p>
          <a:p>
            <a:pPr algn="ctr">
              <a:buNone/>
            </a:pPr>
            <a:r>
              <a:rPr lang="en-US" sz="2400" dirty="0" smtClean="0"/>
              <a:t>(JavaScript Object Notation) </a:t>
            </a:r>
          </a:p>
          <a:p>
            <a:pPr algn="ctr">
              <a:buNone/>
            </a:pPr>
            <a:r>
              <a:rPr lang="en-US" sz="2400" dirty="0" smtClean="0"/>
              <a:t>a lightweight data-interchange format. It is easy for humans to read and write. It is easy for machines to parse and generate. It is based on a subset of the JavaScript programming language</a:t>
            </a:r>
          </a:p>
          <a:p>
            <a:pPr algn="ctr">
              <a:buNone/>
            </a:pPr>
            <a:r>
              <a:rPr lang="en-US" dirty="0" smtClean="0"/>
              <a:t>- json.org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2500" y="1276349"/>
            <a:ext cx="10258425" cy="3962401"/>
          </a:xfrm>
        </p:spPr>
        <p:txBody>
          <a:bodyPr/>
          <a:lstStyle/>
          <a:p>
            <a:pPr algn="ctr">
              <a:buNone/>
            </a:pPr>
            <a:r>
              <a:rPr lang="en-US" sz="3600" b="1" dirty="0" smtClean="0"/>
              <a:t>Lingua Franca</a:t>
            </a:r>
            <a:r>
              <a:rPr lang="en-US" sz="3600" dirty="0" smtClean="0"/>
              <a:t> </a:t>
            </a:r>
          </a:p>
          <a:p>
            <a:pPr algn="ctr">
              <a:buNone/>
            </a:pPr>
            <a:r>
              <a:rPr lang="en-US" sz="2400" dirty="0" err="1" smtClean="0"/>
              <a:t>lin·gua</a:t>
            </a:r>
            <a:r>
              <a:rPr lang="en-US" sz="2400" dirty="0" smtClean="0"/>
              <a:t> </a:t>
            </a:r>
            <a:r>
              <a:rPr lang="en-US" sz="2400" dirty="0" err="1" smtClean="0"/>
              <a:t>fran·ca</a:t>
            </a:r>
            <a:r>
              <a:rPr lang="en-US" sz="2400" dirty="0" smtClean="0"/>
              <a:t> </a:t>
            </a:r>
          </a:p>
          <a:p>
            <a:pPr algn="ctr">
              <a:buNone/>
            </a:pPr>
            <a:r>
              <a:rPr lang="en-US" sz="2400" dirty="0" smtClean="0"/>
              <a:t>/ˌ</a:t>
            </a:r>
            <a:r>
              <a:rPr lang="en-US" sz="2400" dirty="0" err="1" smtClean="0"/>
              <a:t>liNGɡwə</a:t>
            </a:r>
            <a:r>
              <a:rPr lang="en-US" sz="2400" dirty="0" smtClean="0"/>
              <a:t> ˈ</a:t>
            </a:r>
            <a:r>
              <a:rPr lang="en-US" sz="2400" dirty="0" err="1" smtClean="0"/>
              <a:t>fraNGkə</a:t>
            </a:r>
            <a:r>
              <a:rPr lang="en-US" sz="2400" dirty="0" smtClean="0"/>
              <a:t>/</a:t>
            </a:r>
          </a:p>
          <a:p>
            <a:pPr algn="ctr">
              <a:buNone/>
            </a:pPr>
            <a:r>
              <a:rPr lang="en-US" sz="2400" dirty="0" smtClean="0"/>
              <a:t> </a:t>
            </a:r>
          </a:p>
          <a:p>
            <a:pPr algn="ctr">
              <a:buNone/>
            </a:pPr>
            <a:r>
              <a:rPr lang="en-US" sz="2400" dirty="0" smtClean="0"/>
              <a:t>a language that is adopted as a common language between speakers whose native languages are different. </a:t>
            </a:r>
          </a:p>
          <a:p>
            <a:pPr algn="ctr">
              <a:buNone/>
            </a:pPr>
            <a:r>
              <a:rPr lang="en-US" dirty="0" smtClean="0"/>
              <a:t>- google.com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looks like this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"menu"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	{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"id"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"file"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"value"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"File"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"popup"</a:t>
            </a:r>
            <a:r>
              <a:rPr lang="en-US" dirty="0" smtClean="0"/>
              <a:t>: { 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"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menuitem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smtClean="0"/>
              <a:t>: [ </a:t>
            </a:r>
          </a:p>
          <a:p>
            <a:pPr>
              <a:buNone/>
            </a:pPr>
            <a:r>
              <a:rPr lang="en-US" dirty="0" smtClean="0"/>
              <a:t>				{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"value"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"New"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onclick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CreateNewDoc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()“</a:t>
            </a:r>
            <a:r>
              <a:rPr lang="en-US" dirty="0" smtClean="0"/>
              <a:t>}, </a:t>
            </a:r>
          </a:p>
          <a:p>
            <a:pPr>
              <a:buNone/>
            </a:pPr>
            <a:r>
              <a:rPr lang="en-US" dirty="0" smtClean="0"/>
              <a:t>				{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"value"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"Open"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onclick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"OpenDoc()"</a:t>
            </a:r>
            <a:r>
              <a:rPr lang="en-US" dirty="0" smtClean="0"/>
              <a:t>}, </a:t>
            </a:r>
          </a:p>
          <a:p>
            <a:pPr>
              <a:buNone/>
            </a:pPr>
            <a:r>
              <a:rPr lang="en-US" dirty="0" smtClean="0"/>
              <a:t>				{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"value"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"Close"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onclick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"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CloseDoc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()"</a:t>
            </a: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			] </a:t>
            </a:r>
          </a:p>
          <a:p>
            <a:pPr>
              <a:buNone/>
            </a:pPr>
            <a:r>
              <a:rPr lang="en-US" dirty="0" smtClean="0"/>
              <a:t>		} 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similar to XML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&lt;menu id="file" value="File"&gt; </a:t>
            </a:r>
          </a:p>
          <a:p>
            <a:pPr>
              <a:buNone/>
            </a:pPr>
            <a:r>
              <a:rPr lang="en-US" sz="2400" dirty="0" smtClean="0"/>
              <a:t>	&lt;popup&gt; </a:t>
            </a:r>
          </a:p>
          <a:p>
            <a:pPr>
              <a:buNone/>
            </a:pPr>
            <a:r>
              <a:rPr lang="en-US" sz="2400" dirty="0" smtClean="0"/>
              <a:t>		&lt;</a:t>
            </a:r>
            <a:r>
              <a:rPr lang="en-US" sz="2400" dirty="0" err="1" smtClean="0"/>
              <a:t>menuitem</a:t>
            </a:r>
            <a:r>
              <a:rPr lang="en-US" sz="2400" dirty="0" smtClean="0"/>
              <a:t> value="New" </a:t>
            </a:r>
            <a:r>
              <a:rPr lang="en-US" sz="2400" dirty="0" err="1" smtClean="0"/>
              <a:t>onclick</a:t>
            </a:r>
            <a:r>
              <a:rPr lang="en-US" sz="2400" dirty="0" smtClean="0"/>
              <a:t>="</a:t>
            </a:r>
            <a:r>
              <a:rPr lang="en-US" sz="2400" dirty="0" err="1" smtClean="0"/>
              <a:t>CreateNewDoc</a:t>
            </a:r>
            <a:r>
              <a:rPr lang="en-US" sz="2400" dirty="0" smtClean="0"/>
              <a:t>()" /&gt; </a:t>
            </a:r>
          </a:p>
          <a:p>
            <a:pPr>
              <a:buNone/>
            </a:pPr>
            <a:r>
              <a:rPr lang="en-US" sz="2400" dirty="0" smtClean="0"/>
              <a:t>		&lt;</a:t>
            </a:r>
            <a:r>
              <a:rPr lang="en-US" sz="2400" dirty="0" err="1" smtClean="0"/>
              <a:t>menuitem</a:t>
            </a:r>
            <a:r>
              <a:rPr lang="en-US" sz="2400" dirty="0" smtClean="0"/>
              <a:t> value="Open" </a:t>
            </a:r>
            <a:r>
              <a:rPr lang="en-US" sz="2400" dirty="0" err="1" smtClean="0"/>
              <a:t>onclick</a:t>
            </a:r>
            <a:r>
              <a:rPr lang="en-US" sz="2400" dirty="0" smtClean="0"/>
              <a:t>="OpenDoc()" /&gt; </a:t>
            </a:r>
          </a:p>
          <a:p>
            <a:pPr>
              <a:buNone/>
            </a:pPr>
            <a:r>
              <a:rPr lang="en-US" sz="2400" dirty="0" smtClean="0"/>
              <a:t>		&lt;</a:t>
            </a:r>
            <a:r>
              <a:rPr lang="en-US" sz="2400" dirty="0" err="1" smtClean="0"/>
              <a:t>menuitem</a:t>
            </a:r>
            <a:r>
              <a:rPr lang="en-US" sz="2400" dirty="0" smtClean="0"/>
              <a:t> value="Close" </a:t>
            </a:r>
            <a:r>
              <a:rPr lang="en-US" sz="2400" dirty="0" err="1" smtClean="0"/>
              <a:t>onclick</a:t>
            </a:r>
            <a:r>
              <a:rPr lang="en-US" sz="2400" dirty="0" smtClean="0"/>
              <a:t>="</a:t>
            </a:r>
            <a:r>
              <a:rPr lang="en-US" sz="2400" dirty="0" err="1" smtClean="0"/>
              <a:t>CloseDoc</a:t>
            </a:r>
            <a:r>
              <a:rPr lang="en-US" sz="2400" dirty="0" smtClean="0"/>
              <a:t>()" /&gt; </a:t>
            </a:r>
          </a:p>
          <a:p>
            <a:pPr>
              <a:buNone/>
            </a:pPr>
            <a:r>
              <a:rPr lang="en-US" sz="2400" dirty="0" smtClean="0"/>
              <a:t>	&lt;/popup&gt; </a:t>
            </a:r>
          </a:p>
          <a:p>
            <a:pPr>
              <a:buNone/>
            </a:pPr>
            <a:r>
              <a:rPr lang="en-US" sz="2400" dirty="0" smtClean="0"/>
              <a:t>&lt;/menu&gt;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beats XML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299" y="1721849"/>
            <a:ext cx="10106025" cy="34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Join the crowd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ABL Language: 10.2B introduced JSON for temp-tables</a:t>
            </a:r>
          </a:p>
          <a:p>
            <a:pPr lvl="1"/>
            <a:r>
              <a:rPr lang="en-US" dirty="0" smtClean="0"/>
              <a:t>Supported directly in temp-tables</a:t>
            </a:r>
          </a:p>
          <a:p>
            <a:r>
              <a:rPr lang="en-US" dirty="0" smtClean="0"/>
              <a:t>ABL OO: 11.0 introduced </a:t>
            </a:r>
            <a:r>
              <a:rPr lang="en-US" dirty="0" err="1" smtClean="0"/>
              <a:t>JsonObject</a:t>
            </a:r>
            <a:r>
              <a:rPr lang="en-US" dirty="0" smtClean="0"/>
              <a:t> + </a:t>
            </a:r>
            <a:r>
              <a:rPr lang="en-US" dirty="0" err="1" smtClean="0"/>
              <a:t>JsonArray</a:t>
            </a:r>
            <a:endParaRPr lang="en-US" dirty="0" smtClean="0"/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Full OO implementation for creating JSON documents and serialization</a:t>
            </a:r>
          </a:p>
          <a:p>
            <a:r>
              <a:rPr lang="en-US" dirty="0" smtClean="0"/>
              <a:t>Server side: 11.2 introduced OpenEdge Web Server (REST Adapter)</a:t>
            </a:r>
          </a:p>
          <a:p>
            <a:pPr lvl="1"/>
            <a:r>
              <a:rPr lang="en-US" dirty="0" smtClean="0"/>
              <a:t>Provides REST out support for clients accessing OpenEdge </a:t>
            </a:r>
            <a:r>
              <a:rPr lang="en-US" dirty="0" err="1" smtClean="0"/>
              <a:t>AppServer</a:t>
            </a:r>
            <a:endParaRPr lang="en-US" dirty="0" smtClean="0"/>
          </a:p>
          <a:p>
            <a:pPr lvl="1"/>
            <a:r>
              <a:rPr lang="en-US" dirty="0" smtClean="0"/>
              <a:t>Java </a:t>
            </a:r>
            <a:r>
              <a:rPr lang="en-US" dirty="0" err="1" smtClean="0"/>
              <a:t>servlet</a:t>
            </a:r>
            <a:r>
              <a:rPr lang="en-US" dirty="0" smtClean="0"/>
              <a:t> application</a:t>
            </a:r>
          </a:p>
          <a:p>
            <a:pPr lvl="1"/>
            <a:r>
              <a:rPr lang="en-US" dirty="0" smtClean="0"/>
              <a:t>Design the service with PDSOE</a:t>
            </a:r>
          </a:p>
          <a:p>
            <a:pPr lvl="1"/>
            <a:r>
              <a:rPr lang="en-US" dirty="0" smtClean="0"/>
              <a:t>Nice for with OpenEdge Mobile + JSDO</a:t>
            </a:r>
          </a:p>
          <a:p>
            <a:r>
              <a:rPr lang="en-US" dirty="0" smtClean="0"/>
              <a:t>Client side: 11.5.1 introduces </a:t>
            </a:r>
            <a:r>
              <a:rPr lang="en-US" dirty="0" err="1" smtClean="0"/>
              <a:t>OpenEdge.Net.HTTP</a:t>
            </a:r>
            <a:endParaRPr lang="en-US" dirty="0" smtClean="0"/>
          </a:p>
          <a:p>
            <a:pPr lvl="1"/>
            <a:r>
              <a:rPr lang="en-US" dirty="0" smtClean="0"/>
              <a:t>Full HTTP Client written in 100% ABL</a:t>
            </a:r>
          </a:p>
          <a:p>
            <a:pPr lvl="1"/>
            <a:r>
              <a:rPr lang="en-US" dirty="0" smtClean="0"/>
              <a:t>Direct supports JSON and XML payloads</a:t>
            </a:r>
          </a:p>
          <a:p>
            <a:pPr lvl="1"/>
            <a:r>
              <a:rPr lang="en-US" dirty="0" smtClean="0"/>
              <a:t>Yes, the library works fine as far back as 10.2B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55894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Loading from </a:t>
            </a:r>
            <a:r>
              <a:rPr lang="en-US" dirty="0" err="1" smtClean="0"/>
              <a:t>LongChar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r>
              <a:rPr lang="pt-BR" sz="1600" dirty="0" smtClean="0">
                <a:latin typeface="Consolas" pitchFamily="49" charset="0"/>
                <a:cs typeface="Consolas" pitchFamily="49" charset="0"/>
              </a:rPr>
              <a:t>define variable myLongchar as longchar     no-undo init "".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define variable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myParser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as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Progress.Json.ObjectModel.ObjectModelParser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no-undo.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define variable Request    as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Progress.Json.ObjectModel.JsonConstruct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 no-undo.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fix-codepage(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myLongchar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) = "utf-8".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copy-lob from file "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ttCust.json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" to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mylongchar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myParser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Progress.Json.ObjectModel.ObjectModelParser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().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Request =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myParser:Parse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myLongchar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).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define temp-table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ttCust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like Customer.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temp-table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ttCust:read-json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JsonObject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", Request, "empty").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Write a temp-table to a file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define temp-table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ttCust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no-undo like Customer. 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for each Customer where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Customer.CustNum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&lt; 100: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buffer-copy Customer to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ttcust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end.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temp-table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ttCust:WRITE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-JSON("file", "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ttCustom.json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", true).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Using HTTP client to retrieve a web page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using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OpenEdge.Net.HTTP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.*.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define variable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oClient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as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IHttpClient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define variable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oRequest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as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IHttpRequest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define variable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oResponse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as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IHttpResponse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oClient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ClientBuilder:Build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():Client.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it-IT" sz="1600" dirty="0" smtClean="0">
                <a:latin typeface="Consolas" pitchFamily="49" charset="0"/>
                <a:cs typeface="Consolas" pitchFamily="49" charset="0"/>
              </a:rPr>
              <a:t>oRequest = RequestBuilder:Get('https://www.progress.com'):Request.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oResponse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oClient:Execute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oRequest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).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message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oResponse:StatusCode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skip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oResponse:StatusReason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view-as alert-box.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– Using HTTP client to PUT some data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oClient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ClientBuilder:Build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():Client.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entity = new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JsonObject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().</a:t>
            </a: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entity:Add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(“some", “data”).</a:t>
            </a: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creds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= new Credentials(“user”, “password”).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oRequest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RequestBuilder:put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url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, entity):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		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UsingBasicAuthentication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creds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):</a:t>
            </a:r>
          </a:p>
          <a:p>
            <a:pPr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			Request.</a:t>
            </a:r>
          </a:p>
          <a:p>
            <a:pPr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oResponse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oClient:Execute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oRequest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r>
              <a:rPr lang="en-US" dirty="0" smtClean="0"/>
              <a:t> + REST – Why?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Because I can</a:t>
            </a:r>
          </a:p>
          <a:p>
            <a:pPr lvl="1"/>
            <a:r>
              <a:rPr lang="en-US" dirty="0" smtClean="0"/>
              <a:t>I like </a:t>
            </a:r>
            <a:r>
              <a:rPr lang="en-US" dirty="0" err="1" smtClean="0"/>
              <a:t>WebSpeed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Convenient</a:t>
            </a:r>
          </a:p>
          <a:p>
            <a:pPr lvl="1"/>
            <a:r>
              <a:rPr lang="en-US" dirty="0" err="1" smtClean="0"/>
              <a:t>WebSpeed</a:t>
            </a:r>
            <a:r>
              <a:rPr lang="en-US" dirty="0" smtClean="0"/>
              <a:t> needs some love 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Because you need a service on the Internet</a:t>
            </a:r>
            <a:endParaRPr lang="en-US" dirty="0" smtClean="0"/>
          </a:p>
          <a:p>
            <a:r>
              <a:rPr lang="en-US" dirty="0" smtClean="0"/>
              <a:t>You might not want to deal with REST Adapter</a:t>
            </a:r>
          </a:p>
          <a:p>
            <a:r>
              <a:rPr lang="en-US" dirty="0" smtClean="0"/>
              <a:t>Because you want to use Kendo Charts</a:t>
            </a:r>
          </a:p>
          <a:p>
            <a:r>
              <a:rPr lang="en-US" dirty="0" smtClean="0"/>
              <a:t>REST + JSON fits fairly well with existing </a:t>
            </a:r>
            <a:r>
              <a:rPr lang="en-US" dirty="0" err="1" smtClean="0"/>
              <a:t>WebSpeed</a:t>
            </a:r>
            <a:r>
              <a:rPr lang="en-US" dirty="0" smtClean="0"/>
              <a:t> applications</a:t>
            </a:r>
          </a:p>
          <a:p>
            <a:pPr lvl="1"/>
            <a:r>
              <a:rPr lang="en-US" dirty="0" smtClean="0"/>
              <a:t>Stateless </a:t>
            </a:r>
          </a:p>
          <a:p>
            <a:pPr lvl="1"/>
            <a:r>
              <a:rPr lang="en-US" dirty="0" smtClean="0"/>
              <a:t>Can run any ABL code – including the new </a:t>
            </a:r>
            <a:r>
              <a:rPr lang="en-US" dirty="0" err="1" smtClean="0"/>
              <a:t>HTTPClient</a:t>
            </a:r>
            <a:endParaRPr lang="en-US" dirty="0" smtClean="0"/>
          </a:p>
          <a:p>
            <a:pPr lvl="1"/>
            <a:r>
              <a:rPr lang="en-US" dirty="0" smtClean="0"/>
              <a:t>Can stream any form of data back to the caller</a:t>
            </a:r>
          </a:p>
          <a:p>
            <a:endParaRPr lang="en-US" dirty="0" smtClean="0"/>
          </a:p>
        </p:txBody>
      </p:sp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3300" y="319088"/>
            <a:ext cx="41148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r>
              <a:rPr lang="en-US" dirty="0" smtClean="0"/>
              <a:t> – for each customer: display customer.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Create a .html file or </a:t>
            </a:r>
            <a:r>
              <a:rPr lang="en-US" dirty="0" err="1" smtClean="0"/>
              <a:t>cgi</a:t>
            </a:r>
            <a:r>
              <a:rPr lang="en-US" dirty="0" smtClean="0"/>
              <a:t>-wrapper</a:t>
            </a:r>
          </a:p>
          <a:p>
            <a:r>
              <a:rPr lang="en-US" dirty="0" smtClean="0"/>
              <a:t>Add some </a:t>
            </a:r>
            <a:r>
              <a:rPr lang="en-US" dirty="0" err="1" smtClean="0"/>
              <a:t>SpeedScript</a:t>
            </a:r>
            <a:endParaRPr lang="en-US" dirty="0" smtClean="0"/>
          </a:p>
          <a:p>
            <a:r>
              <a:rPr lang="en-US" dirty="0" smtClean="0"/>
              <a:t>Compile that to r-code</a:t>
            </a:r>
          </a:p>
          <a:p>
            <a:r>
              <a:rPr lang="en-US" dirty="0" smtClean="0"/>
              <a:t>Deploy that out to the </a:t>
            </a:r>
            <a:r>
              <a:rPr lang="en-US" dirty="0" err="1" smtClean="0"/>
              <a:t>WebSpeed</a:t>
            </a:r>
            <a:r>
              <a:rPr lang="en-US" dirty="0" smtClean="0"/>
              <a:t> agent PROPATH</a:t>
            </a:r>
          </a:p>
          <a:p>
            <a:r>
              <a:rPr lang="en-US" dirty="0" smtClean="0"/>
              <a:t>Open a web browser with a URL something like:</a:t>
            </a:r>
          </a:p>
          <a:p>
            <a:pPr lvl="1"/>
            <a:r>
              <a:rPr lang="en-US" dirty="0" smtClean="0">
                <a:hlinkClick r:id="rId2"/>
              </a:rPr>
              <a:t>http://localhost/cgi-bin/cgiip.exe/WService=wsbroker1/ui/weather.p</a:t>
            </a:r>
            <a:endParaRPr lang="en-US" dirty="0" smtClean="0"/>
          </a:p>
          <a:p>
            <a:r>
              <a:rPr lang="en-US" dirty="0" smtClean="0"/>
              <a:t>Data access through some other .p, building all the HTML in the agent</a:t>
            </a:r>
          </a:p>
          <a:p>
            <a:r>
              <a:rPr lang="en-US" dirty="0" smtClean="0"/>
              <a:t>Images and .</a:t>
            </a:r>
            <a:r>
              <a:rPr lang="en-US" dirty="0" err="1" smtClean="0"/>
              <a:t>css</a:t>
            </a:r>
            <a:r>
              <a:rPr lang="en-US" dirty="0" smtClean="0"/>
              <a:t> and </a:t>
            </a:r>
            <a:r>
              <a:rPr lang="en-US" dirty="0" err="1" smtClean="0"/>
              <a:t>javascript</a:t>
            </a:r>
            <a:r>
              <a:rPr lang="en-US" dirty="0" smtClean="0"/>
              <a:t> are all stored on the web server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r>
              <a:rPr lang="en-US" dirty="0" smtClean="0"/>
              <a:t> – separation of concerns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Create a .html file</a:t>
            </a:r>
          </a:p>
          <a:p>
            <a:r>
              <a:rPr lang="en-US" dirty="0" smtClean="0"/>
              <a:t>Create a .</a:t>
            </a:r>
            <a:r>
              <a:rPr lang="en-US" dirty="0" err="1" smtClean="0"/>
              <a:t>js</a:t>
            </a:r>
            <a:r>
              <a:rPr lang="en-US" dirty="0" smtClean="0"/>
              <a:t> file that can execute an XHR request</a:t>
            </a:r>
          </a:p>
          <a:p>
            <a:r>
              <a:rPr lang="en-US" dirty="0" smtClean="0"/>
              <a:t>Create a REST API service .p</a:t>
            </a:r>
          </a:p>
          <a:p>
            <a:pPr lvl="1"/>
            <a:r>
              <a:rPr lang="en-US" dirty="0" smtClean="0"/>
              <a:t>Use temp-tables or </a:t>
            </a:r>
            <a:r>
              <a:rPr lang="en-US" dirty="0" err="1" smtClean="0"/>
              <a:t>JsonObject</a:t>
            </a:r>
            <a:endParaRPr lang="en-US" dirty="0" smtClean="0"/>
          </a:p>
          <a:p>
            <a:r>
              <a:rPr lang="en-US" dirty="0" smtClean="0"/>
              <a:t>Define URI pattern</a:t>
            </a:r>
          </a:p>
          <a:p>
            <a:r>
              <a:rPr lang="en-US" dirty="0" smtClean="0"/>
              <a:t>Compile that to r-code</a:t>
            </a:r>
          </a:p>
          <a:p>
            <a:r>
              <a:rPr lang="en-US" dirty="0" smtClean="0"/>
              <a:t>Deploy the .html file and .</a:t>
            </a:r>
            <a:r>
              <a:rPr lang="en-US" dirty="0" err="1" smtClean="0"/>
              <a:t>js</a:t>
            </a:r>
            <a:r>
              <a:rPr lang="en-US" dirty="0" smtClean="0"/>
              <a:t> to the web server</a:t>
            </a:r>
          </a:p>
          <a:p>
            <a:r>
              <a:rPr lang="en-US" dirty="0" smtClean="0"/>
              <a:t>Deploy the .p to the </a:t>
            </a:r>
            <a:r>
              <a:rPr lang="en-US" dirty="0" err="1" smtClean="0"/>
              <a:t>WebSpeed</a:t>
            </a:r>
            <a:r>
              <a:rPr lang="en-US" dirty="0" smtClean="0"/>
              <a:t> agent PROPATH</a:t>
            </a: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625476" y="3539501"/>
            <a:ext cx="4791076" cy="131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87864" y="4609707"/>
            <a:ext cx="1603864" cy="121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9709608" y="4166647"/>
            <a:ext cx="1792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REST Service</a:t>
            </a:r>
          </a:p>
        </p:txBody>
      </p:sp>
      <p:pic>
        <p:nvPicPr>
          <p:cNvPr id="109581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8725" y="45053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82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52725" y="45243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83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400" y="45339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r>
              <a:rPr lang="en-US" dirty="0" smtClean="0"/>
              <a:t> – Use the WEBSTREAM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define input parameter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webstream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as handle no-undo.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define temp-table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ttCust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no-undo like Customer. 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for each Customer where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Customer.CustNum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&lt; 100: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buffer-copy Customer to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ttcust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end.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temp-table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ttCust:write-json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("stream-handle",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webstream:handle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).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openweathermap.org – current weather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699" y="1257300"/>
            <a:ext cx="3857625" cy="479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r>
              <a:rPr lang="en-US" dirty="0" smtClean="0"/>
              <a:t> – temp-tables as JSON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052" y="1209573"/>
            <a:ext cx="5220137" cy="468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Technique - dispatch your own URI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1400" dirty="0" smtClean="0"/>
              <a:t>This works</a:t>
            </a:r>
          </a:p>
          <a:p>
            <a:pPr algn="ctr">
              <a:buNone/>
            </a:pPr>
            <a:r>
              <a:rPr lang="en-US" sz="2400" b="1" dirty="0" smtClean="0"/>
              <a:t>http://&lt;host&gt;/cgi-bin/cgiip.exe/rest/customers.p?custid=1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1800" dirty="0" smtClean="0"/>
              <a:t>This is much better</a:t>
            </a:r>
          </a:p>
          <a:p>
            <a:pPr algn="ctr">
              <a:buNone/>
            </a:pPr>
            <a:r>
              <a:rPr lang="en-US" sz="2400" b="1" dirty="0" smtClean="0"/>
              <a:t>http://&lt;host&gt;/cgi-bin/cgiip.exe/rest/customers/1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Technique – how to dispatch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r>
              <a:rPr lang="en-US" sz="2400" dirty="0" smtClean="0"/>
              <a:t>http://&lt;host&gt;/rest/{entity}/{collection}/{resource}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http://&lt;host&gt;/rest/{entity}/{collection}?&lt;query syntax&gt;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Copy and modify web-</a:t>
            </a:r>
            <a:r>
              <a:rPr lang="en-US" sz="2400" dirty="0" err="1" smtClean="0"/>
              <a:t>disp.p</a:t>
            </a:r>
            <a:r>
              <a:rPr lang="en-US" sz="2400" dirty="0" smtClean="0"/>
              <a:t> to detect REST</a:t>
            </a:r>
          </a:p>
          <a:p>
            <a:pPr>
              <a:buNone/>
            </a:pP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if PATH_INFO begins “REST” then </a:t>
            </a:r>
            <a:endParaRPr lang="en-US" sz="22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2400" dirty="0" smtClean="0"/>
              <a:t>Use the ABL MATCHES function </a:t>
            </a:r>
          </a:p>
          <a:p>
            <a:pPr lvl="1"/>
            <a:r>
              <a:rPr lang="en-US" sz="2200" dirty="0" smtClean="0"/>
              <a:t>Or write your own..whatever…its your implementation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if PATH_INFO matches “/rest/customer/customers/*” then</a:t>
            </a:r>
          </a:p>
          <a:p>
            <a:pPr>
              <a:buNone/>
            </a:pP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  run &lt;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businessentity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&gt;.p (input …)</a:t>
            </a:r>
          </a:p>
          <a:p>
            <a:pPr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is done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endParaRPr lang="en-US" sz="3600" b="1" dirty="0" smtClean="0"/>
          </a:p>
        </p:txBody>
      </p:sp>
      <p:sp>
        <p:nvSpPr>
          <p:cNvPr id="92162" name="AutoShape 2" descr="http://www.iconarchive.com/download/i89195/icons8/ios7/Very-Basic-Code.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8546" name="Picture 2" descr="Very Basic Code ic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0657" y="1019175"/>
            <a:ext cx="3124266" cy="3124266"/>
          </a:xfrm>
          <a:prstGeom prst="rect">
            <a:avLst/>
          </a:prstGeom>
          <a:noFill/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55295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572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53275" y="45815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WebSpeed</a:t>
            </a:r>
            <a:r>
              <a:rPr lang="en-US" dirty="0" smtClean="0"/>
              <a:t> </a:t>
            </a:r>
            <a:r>
              <a:rPr lang="en-US" smtClean="0"/>
              <a:t>– incomplete match </a:t>
            </a:r>
            <a:r>
              <a:rPr lang="en-US" dirty="0" smtClean="0"/>
              <a:t>for REST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Messenger only supports GET and POST</a:t>
            </a:r>
          </a:p>
          <a:p>
            <a:pPr lvl="1"/>
            <a:r>
              <a:rPr lang="en-US" dirty="0" smtClean="0"/>
              <a:t>DELETE has no parallel – left as an exercise for the reader</a:t>
            </a:r>
          </a:p>
          <a:p>
            <a:pPr lvl="2"/>
            <a:r>
              <a:rPr lang="en-US" dirty="0" smtClean="0"/>
              <a:t>Talk to your product manager to get this fixed</a:t>
            </a:r>
          </a:p>
          <a:p>
            <a:pPr lvl="2"/>
            <a:r>
              <a:rPr lang="en-US" dirty="0" smtClean="0"/>
              <a:t>Use the REST Adapter instead</a:t>
            </a:r>
          </a:p>
          <a:p>
            <a:pPr lvl="1"/>
            <a:r>
              <a:rPr lang="en-US" dirty="0" smtClean="0"/>
              <a:t>PUT can almost always be mapped to POST</a:t>
            </a:r>
          </a:p>
          <a:p>
            <a:r>
              <a:rPr lang="en-US" dirty="0" smtClean="0"/>
              <a:t>URIs in </a:t>
            </a:r>
            <a:r>
              <a:rPr lang="en-US" dirty="0" err="1" smtClean="0"/>
              <a:t>WebSpeed</a:t>
            </a:r>
            <a:r>
              <a:rPr lang="en-US" dirty="0" smtClean="0"/>
              <a:t> are the name of the program</a:t>
            </a:r>
          </a:p>
          <a:p>
            <a:pPr lvl="1"/>
            <a:r>
              <a:rPr lang="en-US" dirty="0" smtClean="0"/>
              <a:t>Have to dispatch your own requests</a:t>
            </a:r>
          </a:p>
          <a:p>
            <a:pPr lvl="1"/>
            <a:r>
              <a:rPr lang="en-US" dirty="0" smtClean="0"/>
              <a:t>Use REST Adapter + </a:t>
            </a:r>
            <a:r>
              <a:rPr lang="en-US" dirty="0" err="1" smtClean="0"/>
              <a:t>AppServer</a:t>
            </a:r>
            <a:r>
              <a:rPr lang="en-US" dirty="0" smtClean="0"/>
              <a:t> if you want declarative dispatching</a:t>
            </a:r>
          </a:p>
          <a:p>
            <a:pPr lvl="1"/>
            <a:r>
              <a:rPr lang="en-US" dirty="0" smtClean="0"/>
              <a:t>There is no framework to handle the dispatching for you</a:t>
            </a:r>
          </a:p>
          <a:p>
            <a:r>
              <a:rPr lang="en-US" dirty="0" smtClean="0"/>
              <a:t>PASOE is supposed to fix this stuff – Go see Banks and Cleary’s talk on </a:t>
            </a:r>
            <a:r>
              <a:rPr lang="en-US" dirty="0" err="1" smtClean="0"/>
              <a:t>WebSpeed</a:t>
            </a:r>
            <a:r>
              <a:rPr lang="en-US" dirty="0" smtClean="0"/>
              <a:t> new Object Model</a:t>
            </a:r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+ REST + JSON – The easy parts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Retrieving and calling REST services</a:t>
            </a:r>
          </a:p>
          <a:p>
            <a:r>
              <a:rPr lang="en-US" dirty="0" smtClean="0"/>
              <a:t>Loading data into dataset or temp-tables – but only if data is simple</a:t>
            </a:r>
          </a:p>
          <a:p>
            <a:r>
              <a:rPr lang="en-US" dirty="0" smtClean="0"/>
              <a:t>Creating new JSON objects in memory and writing them to streams</a:t>
            </a:r>
          </a:p>
          <a:p>
            <a:r>
              <a:rPr lang="en-US" dirty="0" smtClean="0"/>
              <a:t>Temp-tables map exactly to what kendo expects for charts and basic grids</a:t>
            </a:r>
          </a:p>
          <a:p>
            <a:r>
              <a:rPr lang="en-US" dirty="0" smtClean="0"/>
              <a:t>Changing property names in temp-table done through serialize-name</a:t>
            </a:r>
          </a:p>
          <a:p>
            <a:r>
              <a:rPr lang="en-US" dirty="0" smtClean="0"/>
              <a:t>REST adapter works nice if you have </a:t>
            </a:r>
            <a:r>
              <a:rPr lang="en-US" dirty="0" err="1" smtClean="0"/>
              <a:t>AppServer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ABL + REST + JSON – The hard parts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Incoming data doesn’t map directly to dataset or temp-table </a:t>
            </a:r>
          </a:p>
          <a:p>
            <a:pPr lvl="1"/>
            <a:r>
              <a:rPr lang="en-US" dirty="0" smtClean="0"/>
              <a:t>You have to hand write the code to convert the JSON structure</a:t>
            </a:r>
          </a:p>
          <a:p>
            <a:pPr lvl="1"/>
            <a:r>
              <a:rPr lang="en-US" dirty="0" smtClean="0"/>
              <a:t>Reorganizing complex data may take a lot of work if the format is very different</a:t>
            </a:r>
          </a:p>
          <a:p>
            <a:r>
              <a:rPr lang="en-US" dirty="0" smtClean="0"/>
              <a:t>Outgoing data doesn’t map directly to dataset or temp-table</a:t>
            </a:r>
          </a:p>
          <a:p>
            <a:pPr lvl="1"/>
            <a:r>
              <a:rPr lang="en-US" dirty="0" smtClean="0"/>
              <a:t>You have to match what the API  to what your caller expects</a:t>
            </a:r>
          </a:p>
          <a:p>
            <a:pPr lvl="1"/>
            <a:r>
              <a:rPr lang="en-US" dirty="0" smtClean="0"/>
              <a:t>Arrays of objects that have nested objects cannot be mapped to temp-table or dataset</a:t>
            </a:r>
          </a:p>
          <a:p>
            <a:r>
              <a:rPr lang="en-US" dirty="0" smtClean="0"/>
              <a:t>You cannot serialize to&lt;-&gt;from ABL objects</a:t>
            </a:r>
          </a:p>
          <a:p>
            <a:pPr lvl="1"/>
            <a:r>
              <a:rPr lang="en-US" dirty="0" smtClean="0"/>
              <a:t>No support in current version to read or write to ABL objects</a:t>
            </a:r>
          </a:p>
          <a:p>
            <a:pPr lvl="1"/>
            <a:r>
              <a:rPr lang="en-US" dirty="0" smtClean="0"/>
              <a:t>ABL object serialization only works with </a:t>
            </a:r>
            <a:r>
              <a:rPr lang="en-US" dirty="0" err="1" smtClean="0"/>
              <a:t>AppServer</a:t>
            </a:r>
            <a:endParaRPr lang="en-US" dirty="0" smtClean="0"/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 smtClean="0"/>
              <a:t>JSON objects do not have to be equivalent</a:t>
            </a:r>
          </a:p>
          <a:p>
            <a:pPr lvl="1"/>
            <a:r>
              <a:rPr lang="en-US" dirty="0" smtClean="0"/>
              <a:t>Temp-tables are “flat” in that all rows have the same properties</a:t>
            </a:r>
          </a:p>
          <a:p>
            <a:r>
              <a:rPr lang="en-US" dirty="0" smtClean="0"/>
              <a:t>REST adapter for </a:t>
            </a:r>
            <a:r>
              <a:rPr lang="en-US" dirty="0" err="1" smtClean="0"/>
              <a:t>AppServer</a:t>
            </a:r>
            <a:r>
              <a:rPr lang="en-US" dirty="0" smtClean="0"/>
              <a:t> takes a lot more setup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– someone else’s opinion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pPr lvl="1"/>
            <a:r>
              <a:rPr lang="en-US" dirty="0" smtClean="0">
                <a:hlinkClick r:id="rId2"/>
              </a:rPr>
              <a:t>http://martinfowler.com/articles/enterpriseREST.html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http://jsonapi.org/format/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http://swagger.io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http://en.wikipedia.org/wiki/Representational_state_transfer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 – its for you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Make it friendly to developers</a:t>
            </a:r>
          </a:p>
          <a:p>
            <a:pPr lvl="1"/>
            <a:r>
              <a:rPr lang="en-US" dirty="0" smtClean="0"/>
              <a:t>Don’t try to make one API do too much</a:t>
            </a:r>
          </a:p>
          <a:p>
            <a:pPr lvl="1"/>
            <a:r>
              <a:rPr lang="en-US" dirty="0" smtClean="0"/>
              <a:t>Document it so someone can find it later</a:t>
            </a:r>
          </a:p>
          <a:p>
            <a:r>
              <a:rPr lang="en-US" dirty="0" smtClean="0"/>
              <a:t>It might also be for someone else</a:t>
            </a:r>
          </a:p>
          <a:p>
            <a:pPr lvl="1"/>
            <a:r>
              <a:rPr lang="en-US" dirty="0" smtClean="0"/>
              <a:t>Be aware of what your API might grow into 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 – Errors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200150"/>
            <a:ext cx="10919638" cy="5303520"/>
          </a:xfrm>
        </p:spPr>
        <p:txBody>
          <a:bodyPr/>
          <a:lstStyle/>
          <a:p>
            <a:r>
              <a:rPr lang="en-US" dirty="0" smtClean="0"/>
              <a:t>Encode errors the same as your messages</a:t>
            </a:r>
          </a:p>
          <a:p>
            <a:pPr lvl="1"/>
            <a:r>
              <a:rPr lang="en-US" dirty="0" smtClean="0"/>
              <a:t>Encode messages as JSON if you are using JSON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{</a:t>
            </a:r>
          </a:p>
          <a:p>
            <a:pPr lvl="1">
              <a:buNone/>
            </a:pPr>
            <a:r>
              <a:rPr lang="en-US" dirty="0" smtClean="0"/>
              <a:t>		"code" : 1234, </a:t>
            </a:r>
          </a:p>
          <a:p>
            <a:pPr lvl="1">
              <a:buNone/>
            </a:pPr>
            <a:r>
              <a:rPr lang="en-US" dirty="0" smtClean="0"/>
              <a:t>		"message" : "Something bad happened :(", </a:t>
            </a:r>
          </a:p>
          <a:p>
            <a:pPr lvl="1">
              <a:buNone/>
            </a:pPr>
            <a:r>
              <a:rPr lang="en-US" dirty="0" smtClean="0"/>
              <a:t>		"description" : "More details about the error here" </a:t>
            </a:r>
          </a:p>
          <a:p>
            <a:pPr lvl="1">
              <a:buNone/>
            </a:pPr>
            <a:r>
              <a:rPr lang="en-US" dirty="0" smtClean="0"/>
              <a:t>}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4045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 – 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URLs are nouns and identifiers</a:t>
            </a:r>
          </a:p>
          <a:p>
            <a:pPr lvl="1"/>
            <a:r>
              <a:rPr lang="en-US" dirty="0" smtClean="0"/>
              <a:t>Prefer plural nouns</a:t>
            </a:r>
          </a:p>
          <a:p>
            <a:r>
              <a:rPr lang="en-US" dirty="0" smtClean="0"/>
              <a:t>Don’t nest your API too deep</a:t>
            </a:r>
          </a:p>
          <a:p>
            <a:pPr lvl="1"/>
            <a:r>
              <a:rPr lang="en-US" dirty="0" smtClean="0"/>
              <a:t>Its not a menu</a:t>
            </a:r>
          </a:p>
          <a:p>
            <a:r>
              <a:rPr lang="en-US" dirty="0" smtClean="0"/>
              <a:t>The URLs should make sense</a:t>
            </a:r>
          </a:p>
          <a:p>
            <a:pPr lvl="1"/>
            <a:r>
              <a:rPr lang="en-US" dirty="0" smtClean="0"/>
              <a:t>Use this /cars</a:t>
            </a:r>
          </a:p>
          <a:p>
            <a:pPr lvl="1"/>
            <a:r>
              <a:rPr lang="en-US" dirty="0" smtClean="0"/>
              <a:t>Don’t do this /items/large/type/3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 – get some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someone else’s API</a:t>
            </a:r>
          </a:p>
          <a:p>
            <a:pPr lvl="1"/>
            <a:r>
              <a:rPr lang="en-US" dirty="0" smtClean="0"/>
              <a:t>Use POSTMAN Chrome </a:t>
            </a:r>
            <a:r>
              <a:rPr lang="en-US" dirty="0" err="1" smtClean="0"/>
              <a:t>plugin</a:t>
            </a:r>
            <a:endParaRPr lang="en-US" dirty="0" smtClean="0"/>
          </a:p>
          <a:p>
            <a:pPr lvl="1"/>
            <a:r>
              <a:rPr lang="en-US" dirty="0" smtClean="0"/>
              <a:t>Browser debugger – not everyone documents every field</a:t>
            </a:r>
          </a:p>
          <a:p>
            <a:pPr lvl="1"/>
            <a:r>
              <a:rPr lang="en-US" dirty="0" smtClean="0"/>
              <a:t>Find an Eclipse </a:t>
            </a:r>
            <a:r>
              <a:rPr lang="en-US" dirty="0" err="1" smtClean="0"/>
              <a:t>plugin</a:t>
            </a:r>
            <a:endParaRPr lang="en-US" dirty="0" smtClean="0"/>
          </a:p>
          <a:p>
            <a:pPr lvl="1"/>
            <a:r>
              <a:rPr lang="en-US" dirty="0" smtClean="0"/>
              <a:t>Fiddler - to </a:t>
            </a:r>
            <a:r>
              <a:rPr lang="en-US" smtClean="0"/>
              <a:t>inspect raw HTTP </a:t>
            </a:r>
            <a:r>
              <a:rPr lang="en-US" dirty="0" smtClean="0"/>
              <a:t>connection</a:t>
            </a:r>
            <a:endParaRPr lang="en-US" dirty="0" smtClean="0"/>
          </a:p>
          <a:p>
            <a:r>
              <a:rPr lang="en-US" dirty="0" smtClean="0"/>
              <a:t>For your API</a:t>
            </a:r>
          </a:p>
          <a:p>
            <a:pPr lvl="1"/>
            <a:r>
              <a:rPr lang="en-US" dirty="0" smtClean="0"/>
              <a:t>Document it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 – filtering, paging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Filtering on the query, not the path</a:t>
            </a:r>
          </a:p>
          <a:p>
            <a:pPr lvl="1"/>
            <a:r>
              <a:rPr lang="en-US" dirty="0" smtClean="0"/>
              <a:t>Use this /</a:t>
            </a:r>
            <a:r>
              <a:rPr lang="en-US" dirty="0" err="1" smtClean="0"/>
              <a:t>cars?color</a:t>
            </a:r>
            <a:r>
              <a:rPr lang="en-US" dirty="0" smtClean="0"/>
              <a:t>=red</a:t>
            </a:r>
          </a:p>
          <a:p>
            <a:pPr lvl="1"/>
            <a:r>
              <a:rPr lang="en-US" dirty="0" smtClean="0"/>
              <a:t>Don’t do this /cars/red/</a:t>
            </a:r>
          </a:p>
          <a:p>
            <a:r>
              <a:rPr lang="en-US" dirty="0" smtClean="0"/>
              <a:t>Don’t be afraid to alias common or difficult queries</a:t>
            </a:r>
          </a:p>
          <a:p>
            <a:pPr lvl="1"/>
            <a:r>
              <a:rPr lang="en-US" dirty="0" smtClean="0"/>
              <a:t>/queries/</a:t>
            </a:r>
            <a:r>
              <a:rPr lang="en-US" dirty="0" err="1" smtClean="0"/>
              <a:t>MultiTenantConvertableTables</a:t>
            </a:r>
            <a:endParaRPr lang="en-US" dirty="0" smtClean="0"/>
          </a:p>
          <a:p>
            <a:r>
              <a:rPr lang="en-US" dirty="0" smtClean="0"/>
              <a:t>Paging</a:t>
            </a:r>
          </a:p>
          <a:p>
            <a:pPr lvl="1"/>
            <a:r>
              <a:rPr lang="en-US" dirty="0" smtClean="0"/>
              <a:t>You are going to need server side paging</a:t>
            </a:r>
          </a:p>
          <a:p>
            <a:pPr lvl="1"/>
            <a:r>
              <a:rPr lang="en-US" dirty="0" smtClean="0"/>
              <a:t>Different UI toolkits have different requirements for identifying paging attributes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 –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SSL!</a:t>
            </a:r>
          </a:p>
          <a:p>
            <a:r>
              <a:rPr lang="en-US" dirty="0" smtClean="0"/>
              <a:t>REST is supposed to be stateless</a:t>
            </a:r>
          </a:p>
          <a:p>
            <a:pPr lvl="1"/>
            <a:r>
              <a:rPr lang="en-US" dirty="0" smtClean="0"/>
              <a:t>But that isn’t always practical</a:t>
            </a:r>
          </a:p>
          <a:p>
            <a:pPr lvl="1"/>
            <a:r>
              <a:rPr lang="en-US" dirty="0" smtClean="0"/>
              <a:t>HTTP Basic</a:t>
            </a:r>
          </a:p>
          <a:p>
            <a:pPr lvl="1"/>
            <a:r>
              <a:rPr lang="en-US" dirty="0" err="1" smtClean="0"/>
              <a:t>OAuth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I’ve learned –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aware it exists, especially on the internet</a:t>
            </a:r>
          </a:p>
          <a:p>
            <a:r>
              <a:rPr lang="en-US" dirty="0" err="1" smtClean="0"/>
              <a:t>Etag</a:t>
            </a:r>
            <a:r>
              <a:rPr lang="en-US" dirty="0" smtClean="0"/>
              <a:t> isn’t as simple as it sounds</a:t>
            </a:r>
          </a:p>
          <a:p>
            <a:pPr lvl="1"/>
            <a:r>
              <a:rPr lang="en-US" dirty="0" smtClean="0"/>
              <a:t>Records need a unique id and a modification stamp</a:t>
            </a:r>
          </a:p>
          <a:p>
            <a:pPr lvl="1"/>
            <a:r>
              <a:rPr lang="en-US" dirty="0" smtClean="0"/>
              <a:t>Or a hash 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ZA" dirty="0"/>
          </a:p>
        </p:txBody>
      </p:sp>
      <p:pic>
        <p:nvPicPr>
          <p:cNvPr id="4" name="Content Placeholder 3" descr="noun_33163_cc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58221" y="1600200"/>
            <a:ext cx="3758221" cy="3253773"/>
          </a:xfrm>
        </p:spPr>
      </p:pic>
      <p:sp>
        <p:nvSpPr>
          <p:cNvPr id="5" name="TextBox 4"/>
          <p:cNvSpPr txBox="1"/>
          <p:nvPr/>
        </p:nvSpPr>
        <p:spPr>
          <a:xfrm>
            <a:off x="4509331" y="5486400"/>
            <a:ext cx="3452185" cy="492420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</a:bodyPr>
          <a:lstStyle/>
          <a:p>
            <a:r>
              <a:rPr lang="en-US" dirty="0" smtClean="0">
                <a:hlinkClick r:id="rId3"/>
              </a:rPr>
              <a:t>mbaker@progress.com</a:t>
            </a:r>
            <a:endParaRPr lang="en-Z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5738" y="2146300"/>
            <a:ext cx="924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0" dirty="0" smtClean="0">
                <a:solidFill>
                  <a:schemeClr val="bg2"/>
                </a:solidFill>
              </a:rPr>
              <a:t>This template makes my eyes hurt.</a:t>
            </a:r>
            <a:endParaRPr lang="en-US" sz="5400" i="0" dirty="0" smtClean="0">
              <a:solidFill>
                <a:srgbClr val="FCDB3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83670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5738" y="2146300"/>
            <a:ext cx="924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0" dirty="0" smtClean="0">
                <a:solidFill>
                  <a:schemeClr val="bg1"/>
                </a:solidFill>
              </a:rPr>
              <a:t>Please turn the </a:t>
            </a:r>
            <a:r>
              <a:rPr lang="en-US" sz="5400" i="0" dirty="0" smtClean="0">
                <a:solidFill>
                  <a:schemeClr val="accent5"/>
                </a:solidFill>
              </a:rPr>
              <a:t>lights</a:t>
            </a:r>
            <a:r>
              <a:rPr lang="en-US" sz="5400" i="0" dirty="0" smtClean="0">
                <a:solidFill>
                  <a:schemeClr val="bg1"/>
                </a:solidFill>
              </a:rPr>
              <a:t> back on.</a:t>
            </a:r>
          </a:p>
        </p:txBody>
      </p:sp>
    </p:spTree>
    <p:extLst>
      <p:ext uri="{BB962C8B-B14F-4D97-AF65-F5344CB8AC3E}">
        <p14:creationId xmlns="" xmlns:p14="http://schemas.microsoft.com/office/powerpoint/2010/main" val="1825494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/>
          <p:nvPr/>
        </p:nvGrpSpPr>
        <p:grpSpPr>
          <a:xfrm>
            <a:off x="6078538" y="3454602"/>
            <a:ext cx="6110287" cy="3403398"/>
            <a:chOff x="6078538" y="3454602"/>
            <a:chExt cx="6110287" cy="3403398"/>
          </a:xfrm>
        </p:grpSpPr>
        <p:sp>
          <p:nvSpPr>
            <p:cNvPr id="4" name="Rectangle 3"/>
            <p:cNvSpPr/>
            <p:nvPr/>
          </p:nvSpPr>
          <p:spPr bwMode="auto">
            <a:xfrm>
              <a:off x="6078538" y="3454602"/>
              <a:ext cx="6110287" cy="3403398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207" y="4845046"/>
              <a:ext cx="4703836" cy="638768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609" y="1109089"/>
            <a:ext cx="7263857" cy="98641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0" y="3454602"/>
            <a:ext cx="6078538" cy="3403398"/>
            <a:chOff x="0" y="3454602"/>
            <a:chExt cx="6078538" cy="3403398"/>
          </a:xfrm>
        </p:grpSpPr>
        <p:sp>
          <p:nvSpPr>
            <p:cNvPr id="3" name="Rectangle 2"/>
            <p:cNvSpPr/>
            <p:nvPr/>
          </p:nvSpPr>
          <p:spPr bwMode="auto">
            <a:xfrm>
              <a:off x="0" y="3454602"/>
              <a:ext cx="6078538" cy="3403398"/>
            </a:xfrm>
            <a:prstGeom prst="rect">
              <a:avLst/>
            </a:prstGeom>
            <a:solidFill>
              <a:srgbClr val="FF4E00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01" y="4870728"/>
              <a:ext cx="4450033" cy="604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136327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74988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UG_template_2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2" id="{2AF88128-E61F-4530-8F64-941ED5C5486A}" vid="{4B4C85FE-1A15-492E-A9B0-036AC37BC64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  <_dlc_DocId xmlns="7c69e624-827f-471b-adea-ac070ddc6867">V5TQT6NVCWRS-1348-956</_dlc_DocId>
    <_dlc_DocIdUrl xmlns="7c69e624-827f-471b-adea-ac070ddc6867">
      <Url>https://myprogress.progress.com/departments/marketing/_layouts/DocIdRedir.aspx?ID=V5TQT6NVCWRS-1348-956</Url>
      <Description>V5TQT6NVCWRS-1348-956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B4EF40-9B35-460D-B157-2B32114122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FBA8A60-2B77-4ABB-9159-A7F23E69D8F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PUG_Challenge_Exchange_Template</Template>
  <TotalTime>7508</TotalTime>
  <Words>1942</Words>
  <Application>Microsoft Office PowerPoint</Application>
  <PresentationFormat>Custom</PresentationFormat>
  <Paragraphs>443</Paragraphs>
  <Slides>58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PUG_template_2</vt:lpstr>
      <vt:lpstr>REST for any application</vt:lpstr>
      <vt:lpstr>Slide 2</vt:lpstr>
      <vt:lpstr>Demo</vt:lpstr>
      <vt:lpstr>What did I just see?</vt:lpstr>
      <vt:lpstr>REST – the service architecture</vt:lpstr>
      <vt:lpstr>REST – Not These</vt:lpstr>
      <vt:lpstr>REST</vt:lpstr>
      <vt:lpstr>REST – Formalized best practices</vt:lpstr>
      <vt:lpstr>REST – Officially</vt:lpstr>
      <vt:lpstr>REST – Usually</vt:lpstr>
      <vt:lpstr>REST - The Verbs</vt:lpstr>
      <vt:lpstr>REST – running something</vt:lpstr>
      <vt:lpstr>REST – The Nouns</vt:lpstr>
      <vt:lpstr>Why REST?</vt:lpstr>
      <vt:lpstr>REST – not SOAP</vt:lpstr>
      <vt:lpstr>REST - The Internet runs on REST</vt:lpstr>
      <vt:lpstr>REST – everyone’s doing it</vt:lpstr>
      <vt:lpstr>REST –someone else’s API</vt:lpstr>
      <vt:lpstr>JSON</vt:lpstr>
      <vt:lpstr>JSON – Not this one</vt:lpstr>
      <vt:lpstr>JSON</vt:lpstr>
      <vt:lpstr>JSON</vt:lpstr>
      <vt:lpstr>JSON – looks like this</vt:lpstr>
      <vt:lpstr>JSON – similar to XML</vt:lpstr>
      <vt:lpstr>JSON – beats XML</vt:lpstr>
      <vt:lpstr>ABL</vt:lpstr>
      <vt:lpstr>REST – Join the crowd</vt:lpstr>
      <vt:lpstr>JSON – Loading from LongChar</vt:lpstr>
      <vt:lpstr>JSON – Write a temp-table to a file</vt:lpstr>
      <vt:lpstr>JSON – Using HTTP client to retrieve a web page</vt:lpstr>
      <vt:lpstr>JSON – Using HTTP client to PUT some data</vt:lpstr>
      <vt:lpstr>WebSpeed</vt:lpstr>
      <vt:lpstr>WebSpeed + REST – Why?</vt:lpstr>
      <vt:lpstr>WebSpeed – for each customer: display customer.</vt:lpstr>
      <vt:lpstr>WebSpeed – separation of concerns</vt:lpstr>
      <vt:lpstr>WebSpeed – Use the WEBSTREAM</vt:lpstr>
      <vt:lpstr>openweathermap.org – current weather</vt:lpstr>
      <vt:lpstr>WebSpeed – temp-tables as JSON</vt:lpstr>
      <vt:lpstr>Technique - dispatch your own URI </vt:lpstr>
      <vt:lpstr>Technique – how to dispatch</vt:lpstr>
      <vt:lpstr>How it is done</vt:lpstr>
      <vt:lpstr>WebSpeed – incomplete match for REST</vt:lpstr>
      <vt:lpstr>ABL + REST + JSON – The easy parts</vt:lpstr>
      <vt:lpstr>ABL + REST + JSON – The hard parts</vt:lpstr>
      <vt:lpstr>REST – someone else’s opinion</vt:lpstr>
      <vt:lpstr>What I’ve learned</vt:lpstr>
      <vt:lpstr>What I’ve learned – its for you</vt:lpstr>
      <vt:lpstr>What I’ve learned – Errors</vt:lpstr>
      <vt:lpstr>What I’ve learned – URLs</vt:lpstr>
      <vt:lpstr>What I’ve learned – get some tools</vt:lpstr>
      <vt:lpstr>What I’ve learned – filtering, paging</vt:lpstr>
      <vt:lpstr>What I’ve learned – security</vt:lpstr>
      <vt:lpstr>What I’ve learned – Caching</vt:lpstr>
      <vt:lpstr>Q&amp;A</vt:lpstr>
      <vt:lpstr>Slide 55</vt:lpstr>
      <vt:lpstr>Slide 56</vt:lpstr>
      <vt:lpstr>Slide 57</vt:lpstr>
      <vt:lpstr>Slide 58</vt:lpstr>
    </vt:vector>
  </TitlesOfParts>
  <Company>Progress Software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PowerPoint Template</dc:title>
  <dc:creator>Progress Software</dc:creator>
  <cp:lastModifiedBy>mbaker</cp:lastModifiedBy>
  <cp:revision>1216</cp:revision>
  <cp:lastPrinted>2013-09-18T03:48:20Z</cp:lastPrinted>
  <dcterms:created xsi:type="dcterms:W3CDTF">2010-07-07T00:59:08Z</dcterms:created>
  <dcterms:modified xsi:type="dcterms:W3CDTF">2015-06-08T16:35:25Z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_dlc_DocIdItemGuid">
    <vt:lpwstr>8f308494-2ca7-4968-acf2-a8e53c479d10</vt:lpwstr>
  </property>
  <property fmtid="{D5CDD505-2E9C-101B-9397-08002B2CF9AE}" pid="22" name="Visibility">
    <vt:lpwstr>758;#Internal|52c39dec-86ec-4d25-bb10-18d2912cd0c4</vt:lpwstr>
  </property>
</Properties>
</file>