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4.xml" ContentType="application/vnd.openxmlformats-officedocument.presentationml.tag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Override PartName="/ppt/tags/tag3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3.xml" ContentType="application/vnd.openxmlformats-officedocument.presentationml.tags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tags/tag2.xml" ContentType="application/vnd.openxmlformats-officedocument.presentationml.tags+xml"/>
  <Override PartName="/ppt/notesSlides/notesSlide18.xml" ContentType="application/vnd.openxmlformats-officedocument.presentationml.notes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67" r:id="rId1"/>
  </p:sldMasterIdLst>
  <p:notesMasterIdLst>
    <p:notesMasterId r:id="rId34"/>
  </p:notesMasterIdLst>
  <p:handoutMasterIdLst>
    <p:handoutMasterId r:id="rId35"/>
  </p:handoutMasterIdLst>
  <p:sldIdLst>
    <p:sldId id="1393" r:id="rId2"/>
    <p:sldId id="1421" r:id="rId3"/>
    <p:sldId id="1407" r:id="rId4"/>
    <p:sldId id="1408" r:id="rId5"/>
    <p:sldId id="1409" r:id="rId6"/>
    <p:sldId id="1424" r:id="rId7"/>
    <p:sldId id="1437" r:id="rId8"/>
    <p:sldId id="1425" r:id="rId9"/>
    <p:sldId id="1426" r:id="rId10"/>
    <p:sldId id="1410" r:id="rId11"/>
    <p:sldId id="1411" r:id="rId12"/>
    <p:sldId id="1447" r:id="rId13"/>
    <p:sldId id="1416" r:id="rId14"/>
    <p:sldId id="1438" r:id="rId15"/>
    <p:sldId id="1439" r:id="rId16"/>
    <p:sldId id="1417" r:id="rId17"/>
    <p:sldId id="1443" r:id="rId18"/>
    <p:sldId id="1420" r:id="rId19"/>
    <p:sldId id="1418" r:id="rId20"/>
    <p:sldId id="1419" r:id="rId21"/>
    <p:sldId id="1442" r:id="rId22"/>
    <p:sldId id="1446" r:id="rId23"/>
    <p:sldId id="1448" r:id="rId24"/>
    <p:sldId id="1440" r:id="rId25"/>
    <p:sldId id="1445" r:id="rId26"/>
    <p:sldId id="1449" r:id="rId27"/>
    <p:sldId id="1412" r:id="rId28"/>
    <p:sldId id="1432" r:id="rId29"/>
    <p:sldId id="1434" r:id="rId30"/>
    <p:sldId id="1435" r:id="rId31"/>
    <p:sldId id="1436" r:id="rId32"/>
    <p:sldId id="1413" r:id="rId33"/>
  </p:sldIdLst>
  <p:sldSz cx="12188825" cy="6858000"/>
  <p:notesSz cx="7027863" cy="9313863"/>
  <p:custDataLst>
    <p:tags r:id="rId36"/>
  </p:custDataLst>
  <p:defaultTextStyle>
    <a:defPPr>
      <a:defRPr lang="en-US"/>
    </a:defPPr>
    <a:lvl1pPr algn="ctr" rtl="0" fontAlgn="base">
      <a:spcBef>
        <a:spcPct val="50000"/>
      </a:spcBef>
      <a:spcAft>
        <a:spcPct val="0"/>
      </a:spcAft>
      <a:buSzPct val="130000"/>
      <a:defRPr sz="2400" i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50000"/>
      </a:spcBef>
      <a:spcAft>
        <a:spcPct val="0"/>
      </a:spcAft>
      <a:buSzPct val="130000"/>
      <a:defRPr sz="2400" i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50000"/>
      </a:spcBef>
      <a:spcAft>
        <a:spcPct val="0"/>
      </a:spcAft>
      <a:buSzPct val="130000"/>
      <a:defRPr sz="2400" i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50000"/>
      </a:spcBef>
      <a:spcAft>
        <a:spcPct val="0"/>
      </a:spcAft>
      <a:buSzPct val="130000"/>
      <a:defRPr sz="2400" i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50000"/>
      </a:spcBef>
      <a:spcAft>
        <a:spcPct val="0"/>
      </a:spcAft>
      <a:buSzPct val="130000"/>
      <a:defRPr sz="2400" i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i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i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i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i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578">
          <p15:clr>
            <a:srgbClr val="A4A3A4"/>
          </p15:clr>
        </p15:guide>
        <p15:guide id="2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933">
          <p15:clr>
            <a:srgbClr val="A4A3A4"/>
          </p15:clr>
        </p15:guide>
        <p15:guide id="2" pos="2213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4" name="Author" initials="A" lastIdx="0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 useTimings="0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4E00"/>
    <a:srgbClr val="F199AE"/>
    <a:srgbClr val="C3714E"/>
    <a:srgbClr val="2F5662"/>
    <a:srgbClr val="DD461E"/>
    <a:srgbClr val="B0D806"/>
    <a:srgbClr val="AAD204"/>
    <a:srgbClr val="24D997"/>
    <a:srgbClr val="23C78C"/>
    <a:srgbClr val="A2163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097" autoAdjust="0"/>
    <p:restoredTop sz="90966" autoAdjust="0"/>
  </p:normalViewPr>
  <p:slideViewPr>
    <p:cSldViewPr snapToGrid="0" showGuides="1">
      <p:cViewPr>
        <p:scale>
          <a:sx n="60" d="100"/>
          <a:sy n="60" d="100"/>
        </p:scale>
        <p:origin x="-222" y="-72"/>
      </p:cViewPr>
      <p:guideLst>
        <p:guide orient="horz" pos="2578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114" d="100"/>
          <a:sy n="114" d="100"/>
        </p:scale>
        <p:origin x="-4608" y="-112"/>
      </p:cViewPr>
      <p:guideLst>
        <p:guide orient="horz" pos="2933"/>
        <p:guide pos="2213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4825" cy="278938"/>
          </a:xfrm>
          <a:prstGeom prst="rect">
            <a:avLst/>
          </a:prstGeom>
          <a:noFill/>
          <a:ln w="9525">
            <a:noFill/>
            <a:prstDash val="sysDot"/>
            <a:miter lim="800000"/>
            <a:headEnd/>
            <a:tailEnd/>
          </a:ln>
          <a:effectLst/>
        </p:spPr>
        <p:txBody>
          <a:bodyPr vert="horz" wrap="square" lIns="93359" tIns="46680" rIns="93359" bIns="46680" numCol="1" anchor="t" anchorCtr="0" compatLnSpc="1">
            <a:prstTxWarp prst="textNoShape">
              <a:avLst/>
            </a:prstTxWarp>
            <a:spAutoFit/>
          </a:bodyPr>
          <a:lstStyle>
            <a:lvl1pPr algn="l" defTabSz="935038" eaLnBrk="0" hangingPunct="0">
              <a:spcBef>
                <a:spcPct val="0"/>
              </a:spcBef>
              <a:buSzTx/>
              <a:defRPr sz="1200" b="1">
                <a:latin typeface="Arial" charset="0"/>
              </a:defRPr>
            </a:lvl1pPr>
          </a:lstStyle>
          <a:p>
            <a:pPr>
              <a:defRPr/>
            </a:pPr>
            <a:endParaRPr lang="en-US" i="0" dirty="0"/>
          </a:p>
        </p:txBody>
      </p:sp>
      <p:sp>
        <p:nvSpPr>
          <p:cNvPr id="3450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83038" y="0"/>
            <a:ext cx="3044825" cy="278938"/>
          </a:xfrm>
          <a:prstGeom prst="rect">
            <a:avLst/>
          </a:prstGeom>
          <a:noFill/>
          <a:ln w="9525">
            <a:noFill/>
            <a:prstDash val="sysDot"/>
            <a:miter lim="800000"/>
            <a:headEnd/>
            <a:tailEnd/>
          </a:ln>
          <a:effectLst/>
        </p:spPr>
        <p:txBody>
          <a:bodyPr vert="horz" wrap="square" lIns="93359" tIns="46680" rIns="93359" bIns="46680" numCol="1" anchor="t" anchorCtr="0" compatLnSpc="1">
            <a:prstTxWarp prst="textNoShape">
              <a:avLst/>
            </a:prstTxWarp>
            <a:spAutoFit/>
          </a:bodyPr>
          <a:lstStyle>
            <a:lvl1pPr algn="r" defTabSz="935038" eaLnBrk="0" hangingPunct="0">
              <a:spcBef>
                <a:spcPct val="0"/>
              </a:spcBef>
              <a:buSzTx/>
              <a:defRPr sz="1200" b="1">
                <a:latin typeface="Arial" charset="0"/>
              </a:defRPr>
            </a:lvl1pPr>
          </a:lstStyle>
          <a:p>
            <a:pPr>
              <a:defRPr/>
            </a:pPr>
            <a:endParaRPr lang="en-US" i="0" dirty="0"/>
          </a:p>
        </p:txBody>
      </p:sp>
      <p:sp>
        <p:nvSpPr>
          <p:cNvPr id="3450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034925"/>
            <a:ext cx="3044825" cy="278938"/>
          </a:xfrm>
          <a:prstGeom prst="rect">
            <a:avLst/>
          </a:prstGeom>
          <a:noFill/>
          <a:ln w="9525">
            <a:noFill/>
            <a:prstDash val="sysDot"/>
            <a:miter lim="800000"/>
            <a:headEnd/>
            <a:tailEnd/>
          </a:ln>
          <a:effectLst/>
        </p:spPr>
        <p:txBody>
          <a:bodyPr vert="horz" wrap="square" lIns="93359" tIns="46680" rIns="93359" bIns="46680" numCol="1" anchor="b" anchorCtr="0" compatLnSpc="1">
            <a:prstTxWarp prst="textNoShape">
              <a:avLst/>
            </a:prstTxWarp>
            <a:spAutoFit/>
          </a:bodyPr>
          <a:lstStyle>
            <a:lvl1pPr algn="l" defTabSz="935038" eaLnBrk="0" hangingPunct="0">
              <a:spcBef>
                <a:spcPct val="0"/>
              </a:spcBef>
              <a:buSzTx/>
              <a:defRPr sz="1200" b="1">
                <a:latin typeface="Arial" charset="0"/>
              </a:defRPr>
            </a:lvl1pPr>
          </a:lstStyle>
          <a:p>
            <a:pPr>
              <a:defRPr/>
            </a:pPr>
            <a:r>
              <a:rPr lang="en-US" i="0" dirty="0" smtClean="0"/>
              <a:t>Progress Software</a:t>
            </a:r>
            <a:endParaRPr lang="en-US" i="0" dirty="0"/>
          </a:p>
        </p:txBody>
      </p:sp>
      <p:sp>
        <p:nvSpPr>
          <p:cNvPr id="3450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83038" y="9034925"/>
            <a:ext cx="3044825" cy="278938"/>
          </a:xfrm>
          <a:prstGeom prst="rect">
            <a:avLst/>
          </a:prstGeom>
          <a:noFill/>
          <a:ln w="9525">
            <a:noFill/>
            <a:prstDash val="sysDot"/>
            <a:miter lim="800000"/>
            <a:headEnd/>
            <a:tailEnd/>
          </a:ln>
          <a:effectLst/>
        </p:spPr>
        <p:txBody>
          <a:bodyPr vert="horz" wrap="square" lIns="93359" tIns="46680" rIns="93359" bIns="46680" numCol="1" anchor="b" anchorCtr="0" compatLnSpc="1">
            <a:prstTxWarp prst="textNoShape">
              <a:avLst/>
            </a:prstTxWarp>
            <a:spAutoFit/>
          </a:bodyPr>
          <a:lstStyle>
            <a:lvl1pPr algn="r" defTabSz="935038" eaLnBrk="0" hangingPunct="0">
              <a:spcBef>
                <a:spcPct val="0"/>
              </a:spcBef>
              <a:buSzTx/>
              <a:defRPr sz="1200" b="1">
                <a:latin typeface="Arial" charset="0"/>
              </a:defRPr>
            </a:lvl1pPr>
          </a:lstStyle>
          <a:p>
            <a:pPr>
              <a:defRPr/>
            </a:pPr>
            <a:fld id="{D2F5EF90-0EF8-4688-ABBA-2D94A5D7A6DA}" type="slidenum">
              <a:rPr lang="en-US" i="0"/>
              <a:pPr>
                <a:defRPr/>
              </a:pPr>
              <a:t>‹#›</a:t>
            </a:fld>
            <a:endParaRPr lang="en-US" i="0" dirty="0"/>
          </a:p>
        </p:txBody>
      </p:sp>
    </p:spTree>
    <p:extLst>
      <p:ext uri="{BB962C8B-B14F-4D97-AF65-F5344CB8AC3E}">
        <p14:creationId xmlns="" xmlns:p14="http://schemas.microsoft.com/office/powerpoint/2010/main" val="41407136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4825" cy="465138"/>
          </a:xfrm>
          <a:prstGeom prst="rect">
            <a:avLst/>
          </a:prstGeom>
          <a:noFill/>
          <a:ln w="9525">
            <a:noFill/>
            <a:prstDash val="sysDot"/>
            <a:miter lim="800000"/>
            <a:headEnd/>
            <a:tailEnd/>
          </a:ln>
          <a:effectLst/>
        </p:spPr>
        <p:txBody>
          <a:bodyPr vert="horz" wrap="square" lIns="93359" tIns="46680" rIns="93359" bIns="46680" numCol="1" anchor="t" anchorCtr="0" compatLnSpc="1">
            <a:prstTxWarp prst="textNoShape">
              <a:avLst/>
            </a:prstTxWarp>
          </a:bodyPr>
          <a:lstStyle>
            <a:lvl1pPr algn="l" defTabSz="935038" eaLnBrk="0" hangingPunct="0">
              <a:spcBef>
                <a:spcPct val="0"/>
              </a:spcBef>
              <a:buSzTx/>
              <a:defRPr sz="1200" b="1" i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83038" y="0"/>
            <a:ext cx="3044825" cy="465138"/>
          </a:xfrm>
          <a:prstGeom prst="rect">
            <a:avLst/>
          </a:prstGeom>
          <a:noFill/>
          <a:ln w="9525">
            <a:noFill/>
            <a:prstDash val="sysDot"/>
            <a:miter lim="800000"/>
            <a:headEnd/>
            <a:tailEnd/>
          </a:ln>
          <a:effectLst/>
        </p:spPr>
        <p:txBody>
          <a:bodyPr vert="horz" wrap="square" lIns="93359" tIns="46680" rIns="93359" bIns="46680" numCol="1" anchor="t" anchorCtr="0" compatLnSpc="1">
            <a:prstTxWarp prst="textNoShape">
              <a:avLst/>
            </a:prstTxWarp>
          </a:bodyPr>
          <a:lstStyle>
            <a:lvl1pPr algn="r" defTabSz="935038" eaLnBrk="0" hangingPunct="0">
              <a:spcBef>
                <a:spcPct val="0"/>
              </a:spcBef>
              <a:buSzTx/>
              <a:defRPr sz="1200" b="1" i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12750" y="700088"/>
            <a:ext cx="6205538" cy="34925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6625" y="4424363"/>
            <a:ext cx="5154613" cy="4189412"/>
          </a:xfrm>
          <a:prstGeom prst="rect">
            <a:avLst/>
          </a:prstGeom>
          <a:noFill/>
          <a:ln w="9525">
            <a:noFill/>
            <a:prstDash val="sysDot"/>
            <a:miter lim="800000"/>
            <a:headEnd/>
            <a:tailEnd/>
          </a:ln>
          <a:effectLst/>
        </p:spPr>
        <p:txBody>
          <a:bodyPr vert="horz" wrap="square" lIns="93359" tIns="46680" rIns="93359" bIns="466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48725"/>
            <a:ext cx="3044825" cy="465138"/>
          </a:xfrm>
          <a:prstGeom prst="rect">
            <a:avLst/>
          </a:prstGeom>
          <a:noFill/>
          <a:ln w="9525">
            <a:noFill/>
            <a:prstDash val="sysDot"/>
            <a:miter lim="800000"/>
            <a:headEnd/>
            <a:tailEnd/>
          </a:ln>
          <a:effectLst/>
        </p:spPr>
        <p:txBody>
          <a:bodyPr vert="horz" wrap="square" lIns="93359" tIns="46680" rIns="93359" bIns="46680" numCol="1" anchor="b" anchorCtr="0" compatLnSpc="1">
            <a:prstTxWarp prst="textNoShape">
              <a:avLst/>
            </a:prstTxWarp>
          </a:bodyPr>
          <a:lstStyle>
            <a:lvl1pPr algn="l" defTabSz="935038" eaLnBrk="0" hangingPunct="0">
              <a:spcBef>
                <a:spcPct val="0"/>
              </a:spcBef>
              <a:buSzTx/>
              <a:defRPr sz="1200" b="1" i="0"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Progress Software</a:t>
            </a:r>
            <a:endParaRPr lang="en-US" dirty="0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83038" y="8848725"/>
            <a:ext cx="3044825" cy="465138"/>
          </a:xfrm>
          <a:prstGeom prst="rect">
            <a:avLst/>
          </a:prstGeom>
          <a:noFill/>
          <a:ln w="9525">
            <a:noFill/>
            <a:prstDash val="sysDot"/>
            <a:miter lim="800000"/>
            <a:headEnd/>
            <a:tailEnd/>
          </a:ln>
          <a:effectLst/>
        </p:spPr>
        <p:txBody>
          <a:bodyPr vert="horz" wrap="square" lIns="93359" tIns="46680" rIns="93359" bIns="46680" numCol="1" anchor="b" anchorCtr="0" compatLnSpc="1">
            <a:prstTxWarp prst="textNoShape">
              <a:avLst/>
            </a:prstTxWarp>
          </a:bodyPr>
          <a:lstStyle>
            <a:lvl1pPr algn="r" defTabSz="935038" eaLnBrk="0" hangingPunct="0">
              <a:spcBef>
                <a:spcPct val="0"/>
              </a:spcBef>
              <a:buSzTx/>
              <a:defRPr sz="1200" b="1" i="0">
                <a:latin typeface="Arial" charset="0"/>
              </a:defRPr>
            </a:lvl1pPr>
          </a:lstStyle>
          <a:p>
            <a:pPr>
              <a:defRPr/>
            </a:pPr>
            <a:fld id="{3BC3B10F-A77C-499D-8A55-4E7169A1E70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364466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C3B10F-A77C-499D-8A55-4E7169A1E706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208713" cy="34925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04C171-D84D-4EA9-9648-9B244D131CB9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208713" cy="34925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04C171-D84D-4EA9-9648-9B244D131CB9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C3B10F-A77C-499D-8A55-4E7169A1E706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C3B10F-A77C-499D-8A55-4E7169A1E706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208713" cy="34925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04C171-D84D-4EA9-9648-9B244D131CB9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208713" cy="34925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04C171-D84D-4EA9-9648-9B244D131CB9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C3B10F-A77C-499D-8A55-4E7169A1E706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208713" cy="34925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04C171-D84D-4EA9-9648-9B244D131CB9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C3B10F-A77C-499D-8A55-4E7169A1E706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C3B10F-A77C-499D-8A55-4E7169A1E706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C3B10F-A77C-499D-8A55-4E7169A1E706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C3B10F-A77C-499D-8A55-4E7169A1E706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C3B10F-A77C-499D-8A55-4E7169A1E706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C3B10F-A77C-499D-8A55-4E7169A1E706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C3B10F-A77C-499D-8A55-4E7169A1E706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C3B10F-A77C-499D-8A55-4E7169A1E706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C3B10F-A77C-499D-8A55-4E7169A1E706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C3B10F-A77C-499D-8A55-4E7169A1E706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C3B10F-A77C-499D-8A55-4E7169A1E706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C3B10F-A77C-499D-8A55-4E7169A1E706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C3B10F-A77C-499D-8A55-4E7169A1E706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C3B10F-A77C-499D-8A55-4E7169A1E706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C3B10F-A77C-499D-8A55-4E7169A1E706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3135336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C3B10F-A77C-499D-8A55-4E7169A1E706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C3B10F-A77C-499D-8A55-4E7169A1E706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C3B10F-A77C-499D-8A55-4E7169A1E706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C3B10F-A77C-499D-8A55-4E7169A1E706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208713" cy="34925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04C171-D84D-4EA9-9648-9B244D131CB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208713" cy="34925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04C171-D84D-4EA9-9648-9B244D131CB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11163" y="700088"/>
            <a:ext cx="6208712" cy="34925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C3B10F-A77C-499D-8A55-4E7169A1E706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208713" cy="34925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04C171-D84D-4EA9-9648-9B244D131CB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-5365" y="0"/>
            <a:ext cx="12188825" cy="68580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130000"/>
              <a:buFontTx/>
              <a:buNone/>
              <a:tabLst/>
            </a:pPr>
            <a:endParaRPr kumimoji="0" lang="en-US" sz="24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5" name="Picture 4" descr="PROG_VisID_PPT_07_0916_cp_section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65" y="0"/>
            <a:ext cx="12188825" cy="6856900"/>
          </a:xfrm>
          <a:prstGeom prst="rect">
            <a:avLst/>
          </a:prstGeom>
        </p:spPr>
      </p:pic>
      <p:sp>
        <p:nvSpPr>
          <p:cNvPr id="9" name="Rectangle 3"/>
          <p:cNvSpPr>
            <a:spLocks noGrp="1" noChangeArrowheads="1"/>
          </p:cNvSpPr>
          <p:nvPr>
            <p:ph type="ctrTitle" hasCustomPrompt="1"/>
          </p:nvPr>
        </p:nvSpPr>
        <p:spPr bwMode="auto">
          <a:xfrm>
            <a:off x="893896" y="1312684"/>
            <a:ext cx="10511966" cy="738664"/>
          </a:xfrm>
          <a:ln algn="ctr"/>
        </p:spPr>
        <p:txBody>
          <a:bodyPr lIns="0" tIns="0" rIns="0" bIns="0" anchor="ctr" anchorCtr="0"/>
          <a:lstStyle>
            <a:lvl1pPr>
              <a:lnSpc>
                <a:spcPct val="100000"/>
              </a:lnSpc>
              <a:defRPr sz="4800" b="0">
                <a:solidFill>
                  <a:srgbClr val="FFFFF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897233" y="3541836"/>
            <a:ext cx="7729189" cy="723098"/>
          </a:xfrm>
          <a:ln algn="ctr"/>
        </p:spPr>
        <p:txBody>
          <a:bodyPr lIns="0" tIns="0" rIns="0" bIns="0" anchor="ctr" anchorCtr="0"/>
          <a:lstStyle>
            <a:lvl1pPr marL="0" indent="0">
              <a:buClrTx/>
              <a:buFontTx/>
              <a:buNone/>
              <a:defRPr sz="2400" i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</a:t>
            </a:r>
            <a:r>
              <a:rPr lang="en-US" dirty="0" smtClean="0"/>
              <a:t>Edit </a:t>
            </a:r>
            <a:r>
              <a:rPr lang="en-US" dirty="0"/>
              <a:t>Master </a:t>
            </a:r>
            <a:r>
              <a:rPr lang="en-US" dirty="0" smtClean="0"/>
              <a:t>Subtitle Style</a:t>
            </a:r>
          </a:p>
        </p:txBody>
      </p:sp>
    </p:spTree>
    <p:extLst>
      <p:ext uri="{BB962C8B-B14F-4D97-AF65-F5344CB8AC3E}">
        <p14:creationId xmlns="" xmlns:p14="http://schemas.microsoft.com/office/powerpoint/2010/main" val="281790427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89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2177742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auto">
          <a:xfrm>
            <a:off x="0" y="4"/>
            <a:ext cx="12188825" cy="93133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130000"/>
              <a:buFontTx/>
              <a:buNone/>
              <a:tabLst/>
            </a:pPr>
            <a:endParaRPr kumimoji="0" lang="en-US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/>
          <p:nvPr userDrawn="1"/>
        </p:nvSpPr>
        <p:spPr bwMode="auto">
          <a:xfrm>
            <a:off x="10157354" y="1"/>
            <a:ext cx="2031471" cy="931333"/>
          </a:xfrm>
          <a:prstGeom prst="rect">
            <a:avLst/>
          </a:prstGeom>
          <a:solidFill>
            <a:srgbClr val="000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130000"/>
              <a:buFontTx/>
              <a:buNone/>
              <a:tabLst/>
            </a:pPr>
            <a:endParaRPr kumimoji="0" lang="en-US" sz="24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7" name="Picture 6" descr="Progress_OneColorWhit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0500" y="236846"/>
            <a:ext cx="1660525" cy="50738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7275709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lue_grad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88825" cy="68580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055939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_turquoi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0" y="1"/>
            <a:ext cx="12188825" cy="93186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>
              <a:spcBef>
                <a:spcPct val="50000"/>
              </a:spcBef>
              <a:buSzPct val="130000"/>
              <a:defRPr/>
            </a:pPr>
            <a:endParaRPr lang="en-US">
              <a:ea typeface="+mn-ea"/>
              <a:cs typeface="+mn-cs"/>
            </a:endParaRPr>
          </a:p>
        </p:txBody>
      </p: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10157354" y="1"/>
            <a:ext cx="2031471" cy="931863"/>
            <a:chOff x="7620000" y="0"/>
            <a:chExt cx="1524000" cy="931333"/>
          </a:xfrm>
        </p:grpSpPr>
        <p:sp>
          <p:nvSpPr>
            <p:cNvPr id="5" name="Rectangle 12"/>
            <p:cNvSpPr>
              <a:spLocks noChangeArrowheads="1"/>
            </p:cNvSpPr>
            <p:nvPr/>
          </p:nvSpPr>
          <p:spPr bwMode="auto">
            <a:xfrm>
              <a:off x="7620000" y="0"/>
              <a:ext cx="1524000" cy="93133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spcBef>
                  <a:spcPct val="50000"/>
                </a:spcBef>
                <a:buSzPct val="130000"/>
              </a:pPr>
              <a:endParaRPr lang="en-US"/>
            </a:p>
          </p:txBody>
        </p:sp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03367" y="386081"/>
              <a:ext cx="1127273" cy="2468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29992386"/>
      </p:ext>
    </p:extLst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13227170"/>
      </p:ext>
    </p:extLst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34428261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_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1"/>
            <a:ext cx="12188825" cy="931333"/>
          </a:xfrm>
          <a:prstGeom prst="rect">
            <a:avLst/>
          </a:prstGeom>
          <a:solidFill>
            <a:schemeClr val="accent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130000"/>
              <a:buFontTx/>
              <a:buNone/>
              <a:tabLst/>
            </a:pPr>
            <a:endParaRPr kumimoji="0" lang="en-US" sz="24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5" name="Group 4"/>
          <p:cNvGrpSpPr/>
          <p:nvPr userDrawn="1"/>
        </p:nvGrpSpPr>
        <p:grpSpPr>
          <a:xfrm>
            <a:off x="10157354" y="1"/>
            <a:ext cx="2031471" cy="931333"/>
            <a:chOff x="7620000" y="0"/>
            <a:chExt cx="1524000" cy="931333"/>
          </a:xfrm>
        </p:grpSpPr>
        <p:sp>
          <p:nvSpPr>
            <p:cNvPr id="6" name="Rectangle 5"/>
            <p:cNvSpPr/>
            <p:nvPr userDrawn="1"/>
          </p:nvSpPr>
          <p:spPr bwMode="auto">
            <a:xfrm>
              <a:off x="7620000" y="0"/>
              <a:ext cx="1524000" cy="931333"/>
            </a:xfrm>
            <a:prstGeom prst="rect">
              <a:avLst/>
            </a:prstGeom>
            <a:solidFill>
              <a:srgbClr val="000000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Pct val="130000"/>
                <a:buFontTx/>
                <a:buNone/>
                <a:tabLst/>
              </a:pPr>
              <a:endParaRPr kumimoji="0" lang="en-US" sz="24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7" name="Picture 5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03367" y="386081"/>
              <a:ext cx="1127273" cy="2468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616799" y="381604"/>
            <a:ext cx="9141619" cy="430887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9909704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Plain orang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89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1308882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/>
          </p:cNvSpPr>
          <p:nvPr>
            <p:ph type="sldNum" sz="quarter" idx="2"/>
          </p:nvPr>
        </p:nvSpPr>
        <p:spPr>
          <a:xfrm>
            <a:off x="5589720" y="6516569"/>
            <a:ext cx="599919" cy="23280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srgbClr val="2A2D33">
                    <a:tint val="75000"/>
                  </a:srgbClr>
                </a:solidFill>
              </a:rPr>
              <a:pPr/>
              <a:t>‹#›</a:t>
            </a:fld>
            <a:endParaRPr>
              <a:solidFill>
                <a:srgbClr val="2A2D33">
                  <a:tint val="75000"/>
                </a:srgbClr>
              </a:solidFill>
            </a:endParaRPr>
          </a:p>
        </p:txBody>
      </p:sp>
      <p:sp>
        <p:nvSpPr>
          <p:cNvPr id="33" name="Shape 3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b="0"/>
            </a:pPr>
            <a:r>
              <a:rPr sz="3599" b="1"/>
              <a:t>Title Text</a:t>
            </a:r>
          </a:p>
        </p:txBody>
      </p:sp>
      <p:sp>
        <p:nvSpPr>
          <p:cNvPr id="34" name="Shape 34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799"/>
              <a:t>Body Level One</a:t>
            </a:r>
          </a:p>
          <a:p>
            <a:pPr lvl="1">
              <a:defRPr sz="1800"/>
            </a:pPr>
            <a:r>
              <a:rPr sz="2799"/>
              <a:t>Body Level Two</a:t>
            </a:r>
          </a:p>
          <a:p>
            <a:pPr lvl="2">
              <a:defRPr sz="1800"/>
            </a:pPr>
            <a:r>
              <a:rPr sz="2799"/>
              <a:t>Body Level Three</a:t>
            </a:r>
          </a:p>
          <a:p>
            <a:pPr lvl="3">
              <a:defRPr sz="1800"/>
            </a:pPr>
            <a:r>
              <a:rPr sz="2799"/>
              <a:t>Body Level Four</a:t>
            </a:r>
          </a:p>
          <a:p>
            <a:pPr lvl="4">
              <a:defRPr sz="1800"/>
            </a:pPr>
            <a:r>
              <a:rPr sz="2799"/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xmlns="" val="4200147371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Blank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100528" y="2239348"/>
            <a:ext cx="4245368" cy="2482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5886160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12188825" cy="68580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130000"/>
              <a:buFontTx/>
              <a:buNone/>
              <a:tabLst/>
            </a:pPr>
            <a:endParaRPr kumimoji="0" lang="en-US" sz="24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8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6817" y="1568371"/>
            <a:ext cx="6901583" cy="543739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716805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962" y="1200150"/>
            <a:ext cx="10360501" cy="5303520"/>
          </a:xfrm>
        </p:spPr>
        <p:txBody>
          <a:bodyPr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6932029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962" y="1197864"/>
            <a:ext cx="10360501" cy="5130582"/>
          </a:xfrm>
        </p:spPr>
        <p:txBody>
          <a:bodyPr/>
          <a:lstStyle>
            <a:lvl1pPr>
              <a:spcBef>
                <a:spcPts val="1800"/>
              </a:spcBef>
              <a:defRPr/>
            </a:lvl1pPr>
            <a:lvl2pPr>
              <a:spcBef>
                <a:spcPts val="1800"/>
              </a:spcBef>
              <a:defRPr/>
            </a:lvl2pPr>
            <a:lvl3pPr>
              <a:spcBef>
                <a:spcPts val="1800"/>
              </a:spcBef>
              <a:defRPr/>
            </a:lvl3pPr>
            <a:lvl4pPr>
              <a:spcBef>
                <a:spcPts val="1800"/>
              </a:spcBef>
              <a:defRPr/>
            </a:lvl4pPr>
            <a:lvl5pPr>
              <a:spcBef>
                <a:spcPts val="18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229182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200150"/>
            <a:ext cx="5385514" cy="639762"/>
          </a:xfrm>
        </p:spPr>
        <p:txBody>
          <a:bodyPr anchor="b"/>
          <a:lstStyle>
            <a:lvl1pPr marL="0" indent="0"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1991189"/>
            <a:ext cx="5385514" cy="4238369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4" y="1200150"/>
            <a:ext cx="5387630" cy="639762"/>
          </a:xfrm>
        </p:spPr>
        <p:txBody>
          <a:bodyPr anchor="b"/>
          <a:lstStyle>
            <a:lvl1pPr marL="0" indent="0"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4" y="1991189"/>
            <a:ext cx="5387630" cy="4238369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3170618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0781960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no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25444553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auto">
          <a:xfrm>
            <a:off x="0" y="0"/>
            <a:ext cx="12188825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130000"/>
              <a:buFontTx/>
              <a:buNone/>
              <a:tabLst/>
            </a:pPr>
            <a:endParaRPr kumimoji="0" lang="en-US" sz="24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1600436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899"/>
          </a:xfrm>
          <a:prstGeom prst="rect">
            <a:avLst/>
          </a:prstGeom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962" y="1200150"/>
            <a:ext cx="10894238" cy="513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white">
          <a:xfrm>
            <a:off x="616817" y="367497"/>
            <a:ext cx="1080117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713157" name="Rectangle 5"/>
          <p:cNvSpPr>
            <a:spLocks noChangeArrowheads="1"/>
          </p:cNvSpPr>
          <p:nvPr/>
        </p:nvSpPr>
        <p:spPr bwMode="black">
          <a:xfrm>
            <a:off x="1810543" y="6621282"/>
            <a:ext cx="2343590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 eaLnBrk="0" hangingPunct="0">
              <a:buSzTx/>
              <a:defRPr/>
            </a:pPr>
            <a:r>
              <a:rPr lang="en-US" sz="700" i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© </a:t>
            </a:r>
            <a:r>
              <a:rPr lang="en-US" sz="70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2015 Progress </a:t>
            </a:r>
            <a:r>
              <a:rPr lang="en-US" sz="700" i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Software </a:t>
            </a:r>
            <a:r>
              <a:rPr lang="en-US" sz="70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Corporation. All rights reserved.</a:t>
            </a:r>
            <a:endParaRPr lang="en-US" sz="700" i="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1713158" name="Rectangle 6"/>
          <p:cNvSpPr>
            <a:spLocks noChangeArrowheads="1"/>
          </p:cNvSpPr>
          <p:nvPr/>
        </p:nvSpPr>
        <p:spPr bwMode="auto">
          <a:xfrm>
            <a:off x="203154" y="6590505"/>
            <a:ext cx="156731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 defTabSz="1033463" eaLnBrk="0" hangingPunct="0">
              <a:spcBef>
                <a:spcPct val="0"/>
              </a:spcBef>
              <a:buSzTx/>
              <a:defRPr/>
            </a:pPr>
            <a:fld id="{CE68E300-6CD8-4700-9D8F-1117408838C5}" type="slidenum">
              <a:rPr lang="en-US" sz="1000" i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pPr algn="l" defTabSz="1033463" eaLnBrk="0" hangingPunct="0">
                <a:spcBef>
                  <a:spcPct val="0"/>
                </a:spcBef>
                <a:buSzTx/>
                <a:defRPr/>
              </a:pPr>
              <a:t>‹#›</a:t>
            </a:fld>
            <a:endParaRPr lang="en-US" sz="900" i="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69" r:id="rId2"/>
    <p:sldLayoutId id="2147483738" r:id="rId3"/>
    <p:sldLayoutId id="2147483734" r:id="rId4"/>
    <p:sldLayoutId id="2147483762" r:id="rId5"/>
    <p:sldLayoutId id="2147483739" r:id="rId6"/>
    <p:sldLayoutId id="2147483755" r:id="rId7"/>
    <p:sldLayoutId id="2147483714" r:id="rId8"/>
    <p:sldLayoutId id="2147483767" r:id="rId9"/>
    <p:sldLayoutId id="2147483768" r:id="rId10"/>
    <p:sldLayoutId id="2147483775" r:id="rId11"/>
    <p:sldLayoutId id="2147483779" r:id="rId12"/>
    <p:sldLayoutId id="2147483780" r:id="rId13"/>
    <p:sldLayoutId id="2147483781" r:id="rId14"/>
    <p:sldLayoutId id="2147483782" r:id="rId15"/>
    <p:sldLayoutId id="2147483783" r:id="rId16"/>
    <p:sldLayoutId id="2147483784" r:id="rId17"/>
    <p:sldLayoutId id="2147483785" r:id="rId18"/>
    <p:sldLayoutId id="2147483786" r:id="rId19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Arial" pitchFamily="34" charset="0"/>
          <a:ea typeface="+mj-ea"/>
          <a:cs typeface="Arial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defTabSz="914400" rtl="0" eaLnBrk="1" fontAlgn="base" latinLnBrk="0" hangingPunct="1">
        <a:spcBef>
          <a:spcPts val="9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lang="en-US" sz="2000" kern="1200" dirty="0" smtClean="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fontAlgn="base" latinLnBrk="0" hangingPunct="1">
        <a:spcBef>
          <a:spcPts val="900"/>
        </a:spcBef>
        <a:spcAft>
          <a:spcPct val="0"/>
        </a:spcAft>
        <a:buClr>
          <a:schemeClr val="accent1"/>
        </a:buClr>
        <a:buChar char="•"/>
        <a:defRPr lang="en-US" sz="1800" kern="1200" dirty="0" smtClean="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fontAlgn="base" latinLnBrk="0" hangingPunct="1">
        <a:spcBef>
          <a:spcPts val="900"/>
        </a:spcBef>
        <a:spcAft>
          <a:spcPct val="0"/>
        </a:spcAft>
        <a:buClr>
          <a:schemeClr val="accent1"/>
        </a:buClr>
        <a:buFont typeface="Arial" charset="0"/>
        <a:buChar char="–"/>
        <a:defRPr lang="en-US" sz="1600" kern="1200" dirty="0" smtClean="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fontAlgn="base" latinLnBrk="0" hangingPunct="1">
        <a:spcBef>
          <a:spcPts val="900"/>
        </a:spcBef>
        <a:spcAft>
          <a:spcPct val="0"/>
        </a:spcAft>
        <a:buClr>
          <a:schemeClr val="accent1"/>
        </a:buClr>
        <a:buSzPct val="95000"/>
        <a:buFont typeface="Courier New" pitchFamily="49" charset="0"/>
        <a:buChar char="o"/>
        <a:defRPr lang="en-US" sz="1400" kern="1200" dirty="0" smtClean="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fontAlgn="base" latinLnBrk="0" hangingPunct="1">
        <a:spcBef>
          <a:spcPts val="900"/>
        </a:spcBef>
        <a:spcAft>
          <a:spcPct val="0"/>
        </a:spcAft>
        <a:buClr>
          <a:schemeClr val="accent1"/>
        </a:buClr>
        <a:buSzPct val="95000"/>
        <a:buFont typeface="Courier New" pitchFamily="49" charset="0"/>
        <a:buChar char="o"/>
        <a:defRPr lang="en-US" sz="1400" kern="1200" dirty="0" smtClean="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0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1.xml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2.xml"/><Relationship Id="rId4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s://documentation.progress.com/output/oemobile1151" TargetMode="External"/><Relationship Id="rId5" Type="http://schemas.openxmlformats.org/officeDocument/2006/relationships/hyperlink" Target="http://docs.telerik.com/" TargetMode="External"/><Relationship Id="rId4" Type="http://schemas.openxmlformats.org/officeDocument/2006/relationships/hyperlink" Target="https://github.com/CloudDataObject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CloudDataObject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Using the JSDO with Kendo UI</a:t>
            </a:r>
            <a:endParaRPr lang="en-US" dirty="0"/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7233" y="4702484"/>
            <a:ext cx="492513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600" i="0" dirty="0" err="1">
                <a:solidFill>
                  <a:schemeClr val="bg1"/>
                </a:solidFill>
                <a:latin typeface="Arial" pitchFamily="34" charset="0"/>
              </a:rPr>
              <a:t>Edsel</a:t>
            </a:r>
            <a:r>
              <a:rPr lang="en-US" sz="1600" i="0" dirty="0">
                <a:solidFill>
                  <a:schemeClr val="bg1"/>
                </a:solidFill>
                <a:latin typeface="Arial" pitchFamily="34" charset="0"/>
              </a:rPr>
              <a:t> Garcia</a:t>
            </a:r>
          </a:p>
          <a:p>
            <a:pPr algn="l">
              <a:spcBef>
                <a:spcPts val="0"/>
              </a:spcBef>
            </a:pPr>
            <a:r>
              <a:rPr lang="en-US" sz="1600" i="0" dirty="0" smtClean="0">
                <a:solidFill>
                  <a:schemeClr val="bg1"/>
                </a:solidFill>
                <a:latin typeface="Arial" pitchFamily="34" charset="0"/>
              </a:rPr>
              <a:t>Progress </a:t>
            </a:r>
            <a:r>
              <a:rPr lang="en-US" sz="1600" i="0" dirty="0">
                <a:solidFill>
                  <a:schemeClr val="bg1"/>
                </a:solidFill>
                <a:latin typeface="Arial" pitchFamily="34" charset="0"/>
              </a:rPr>
              <a:t>Software</a:t>
            </a:r>
          </a:p>
          <a:p>
            <a:pPr algn="l">
              <a:spcBef>
                <a:spcPts val="0"/>
              </a:spcBef>
            </a:pPr>
            <a:r>
              <a:rPr lang="en-US" sz="1600" i="0" dirty="0" err="1">
                <a:solidFill>
                  <a:schemeClr val="bg1"/>
                </a:solidFill>
                <a:latin typeface="Arial" pitchFamily="34" charset="0"/>
              </a:rPr>
              <a:t>egarcia@progress.com</a:t>
            </a:r>
            <a:endParaRPr lang="en-US" sz="1600" i="0" dirty="0">
              <a:solidFill>
                <a:schemeClr val="bg1"/>
              </a:solidFill>
              <a:latin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6817" y="367497"/>
            <a:ext cx="10801179" cy="430887"/>
          </a:xfrm>
        </p:spPr>
        <p:txBody>
          <a:bodyPr/>
          <a:lstStyle/>
          <a:p>
            <a:r>
              <a:rPr lang="en-US" dirty="0" smtClean="0"/>
              <a:t>Using the JSDO 3.1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19233" y="2459801"/>
            <a:ext cx="9141619" cy="2431421"/>
          </a:xfrm>
          <a:prstGeom prst="rect">
            <a:avLst/>
          </a:prstGeom>
          <a:noFill/>
          <a:ln>
            <a:solidFill>
              <a:srgbClr val="58595B"/>
            </a:solidFill>
          </a:ln>
        </p:spPr>
        <p:txBody>
          <a:bodyPr wrap="square" lIns="91424" tIns="45713" rIns="91424" bIns="45713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900" i="0" dirty="0" smtClean="0">
                <a:latin typeface="+mj-lt"/>
                <a:cs typeface="Courier New" pitchFamily="49" charset="0"/>
              </a:rPr>
              <a:t>session = new </a:t>
            </a:r>
            <a:r>
              <a:rPr lang="en-US" sz="1900" i="0" dirty="0" err="1" smtClean="0">
                <a:latin typeface="+mj-lt"/>
                <a:cs typeface="Courier New" pitchFamily="49" charset="0"/>
              </a:rPr>
              <a:t>progress.data.Session</a:t>
            </a:r>
            <a:r>
              <a:rPr lang="en-US" sz="1900" i="0" dirty="0" smtClean="0">
                <a:latin typeface="+mj-lt"/>
                <a:cs typeface="Courier New" pitchFamily="49" charset="0"/>
              </a:rPr>
              <a:t>();</a:t>
            </a:r>
          </a:p>
          <a:p>
            <a:pPr algn="l">
              <a:spcBef>
                <a:spcPts val="0"/>
              </a:spcBef>
            </a:pPr>
            <a:r>
              <a:rPr lang="en-US" sz="1900" i="0" dirty="0" err="1" smtClean="0">
                <a:latin typeface="+mj-lt"/>
                <a:cs typeface="Courier New" pitchFamily="49" charset="0"/>
              </a:rPr>
              <a:t>session.login</a:t>
            </a:r>
            <a:r>
              <a:rPr lang="en-US" sz="1900" i="0" dirty="0" smtClean="0">
                <a:latin typeface="+mj-lt"/>
                <a:cs typeface="Courier New" pitchFamily="49" charset="0"/>
              </a:rPr>
              <a:t>(&lt;</a:t>
            </a:r>
            <a:r>
              <a:rPr lang="en-US" sz="1900" i="0" dirty="0" err="1" smtClean="0">
                <a:latin typeface="+mj-lt"/>
                <a:cs typeface="Courier New" pitchFamily="49" charset="0"/>
              </a:rPr>
              <a:t>url</a:t>
            </a:r>
            <a:r>
              <a:rPr lang="en-US" sz="1900" i="0" dirty="0" smtClean="0">
                <a:latin typeface="+mj-lt"/>
                <a:cs typeface="Courier New" pitchFamily="49" charset="0"/>
              </a:rPr>
              <a:t>-to-service&gt;, "", "");</a:t>
            </a:r>
          </a:p>
          <a:p>
            <a:pPr algn="l">
              <a:spcBef>
                <a:spcPts val="0"/>
              </a:spcBef>
            </a:pPr>
            <a:r>
              <a:rPr lang="en-US" sz="1900" i="0" dirty="0" err="1" smtClean="0">
                <a:latin typeface="+mj-lt"/>
                <a:cs typeface="Courier New" pitchFamily="49" charset="0"/>
              </a:rPr>
              <a:t>session.addCatalog</a:t>
            </a:r>
            <a:r>
              <a:rPr lang="en-US" sz="1900" i="0" dirty="0" smtClean="0">
                <a:latin typeface="+mj-lt"/>
                <a:cs typeface="Courier New" pitchFamily="49" charset="0"/>
              </a:rPr>
              <a:t>(&lt;</a:t>
            </a:r>
            <a:r>
              <a:rPr lang="en-US" sz="1900" i="0" dirty="0" err="1" smtClean="0">
                <a:latin typeface="+mj-lt"/>
                <a:cs typeface="Courier New" pitchFamily="49" charset="0"/>
              </a:rPr>
              <a:t>url</a:t>
            </a:r>
            <a:r>
              <a:rPr lang="en-US" sz="1900" i="0" dirty="0" smtClean="0">
                <a:latin typeface="+mj-lt"/>
                <a:cs typeface="Courier New" pitchFamily="49" charset="0"/>
              </a:rPr>
              <a:t>-to-</a:t>
            </a:r>
            <a:r>
              <a:rPr lang="en-US" sz="1900" i="0" dirty="0" err="1" smtClean="0">
                <a:latin typeface="+mj-lt"/>
                <a:cs typeface="Courier New" pitchFamily="49" charset="0"/>
              </a:rPr>
              <a:t>jsdo</a:t>
            </a:r>
            <a:r>
              <a:rPr lang="en-US" sz="1900" i="0" dirty="0" smtClean="0">
                <a:latin typeface="+mj-lt"/>
                <a:cs typeface="Courier New" pitchFamily="49" charset="0"/>
              </a:rPr>
              <a:t>-catalog&gt;);</a:t>
            </a:r>
          </a:p>
          <a:p>
            <a:pPr algn="l">
              <a:spcBef>
                <a:spcPts val="0"/>
              </a:spcBef>
            </a:pPr>
            <a:endParaRPr lang="en-US" sz="1900" i="0" dirty="0" smtClean="0">
              <a:latin typeface="+mj-lt"/>
              <a:cs typeface="Courier New" pitchFamily="49" charset="0"/>
            </a:endParaRPr>
          </a:p>
          <a:p>
            <a:pPr algn="l">
              <a:spcBef>
                <a:spcPts val="0"/>
              </a:spcBef>
            </a:pPr>
            <a:r>
              <a:rPr lang="en-US" sz="1900" i="0" dirty="0" err="1" smtClean="0">
                <a:latin typeface="+mj-lt"/>
                <a:cs typeface="Courier New" pitchFamily="49" charset="0"/>
              </a:rPr>
              <a:t>jsdo</a:t>
            </a:r>
            <a:r>
              <a:rPr lang="en-US" sz="1900" i="0" dirty="0" smtClean="0">
                <a:latin typeface="+mj-lt"/>
                <a:cs typeface="Courier New" pitchFamily="49" charset="0"/>
              </a:rPr>
              <a:t> = new </a:t>
            </a:r>
            <a:r>
              <a:rPr lang="en-US" sz="1900" i="0" dirty="0" err="1" smtClean="0">
                <a:latin typeface="+mj-lt"/>
                <a:cs typeface="Courier New" pitchFamily="49" charset="0"/>
              </a:rPr>
              <a:t>progress.data.JSDO</a:t>
            </a:r>
            <a:r>
              <a:rPr lang="en-US" sz="1900" i="0" dirty="0" smtClean="0">
                <a:latin typeface="+mj-lt"/>
                <a:cs typeface="Courier New" pitchFamily="49" charset="0"/>
              </a:rPr>
              <a:t>({ name: “</a:t>
            </a:r>
            <a:r>
              <a:rPr lang="en-US" sz="1900" i="0" dirty="0" err="1" smtClean="0">
                <a:latin typeface="+mj-lt"/>
                <a:cs typeface="Courier New" pitchFamily="49" charset="0"/>
              </a:rPr>
              <a:t>dsCustomer</a:t>
            </a:r>
            <a:r>
              <a:rPr lang="en-US" sz="1900" i="0" dirty="0" smtClean="0">
                <a:latin typeface="+mj-lt"/>
                <a:cs typeface="Courier New" pitchFamily="49" charset="0"/>
              </a:rPr>
              <a:t>” });</a:t>
            </a:r>
          </a:p>
          <a:p>
            <a:pPr algn="l">
              <a:spcBef>
                <a:spcPts val="0"/>
              </a:spcBef>
            </a:pPr>
            <a:r>
              <a:rPr lang="en-US" sz="1900" i="0" dirty="0" err="1" smtClean="0">
                <a:latin typeface="+mj-lt"/>
                <a:cs typeface="Courier New" pitchFamily="49" charset="0"/>
              </a:rPr>
              <a:t>jsdo.subscribe</a:t>
            </a:r>
            <a:r>
              <a:rPr lang="en-US" sz="1900" i="0" dirty="0" smtClean="0">
                <a:latin typeface="+mj-lt"/>
                <a:cs typeface="Courier New" pitchFamily="49" charset="0"/>
              </a:rPr>
              <a:t>('</a:t>
            </a:r>
            <a:r>
              <a:rPr lang="en-US" sz="1900" i="0" dirty="0" err="1" smtClean="0">
                <a:latin typeface="+mj-lt"/>
                <a:cs typeface="Courier New" pitchFamily="49" charset="0"/>
              </a:rPr>
              <a:t>AfterFill</a:t>
            </a:r>
            <a:r>
              <a:rPr lang="en-US" sz="1900" i="0" dirty="0" smtClean="0">
                <a:latin typeface="+mj-lt"/>
                <a:cs typeface="Courier New" pitchFamily="49" charset="0"/>
              </a:rPr>
              <a:t>', </a:t>
            </a:r>
            <a:r>
              <a:rPr lang="en-US" sz="1900" i="0" dirty="0" err="1" smtClean="0">
                <a:latin typeface="+mj-lt"/>
                <a:cs typeface="Courier New" pitchFamily="49" charset="0"/>
              </a:rPr>
              <a:t>onAfterFillCustomers</a:t>
            </a:r>
            <a:r>
              <a:rPr lang="en-US" sz="1900" i="0" dirty="0" smtClean="0">
                <a:latin typeface="+mj-lt"/>
                <a:cs typeface="Courier New" pitchFamily="49" charset="0"/>
              </a:rPr>
              <a:t>, this);</a:t>
            </a:r>
          </a:p>
          <a:p>
            <a:pPr algn="l">
              <a:spcBef>
                <a:spcPts val="0"/>
              </a:spcBef>
            </a:pPr>
            <a:endParaRPr lang="en-US" sz="1900" i="0" dirty="0" smtClean="0">
              <a:latin typeface="+mj-lt"/>
              <a:cs typeface="Courier New" pitchFamily="49" charset="0"/>
            </a:endParaRPr>
          </a:p>
          <a:p>
            <a:pPr algn="l">
              <a:spcBef>
                <a:spcPts val="0"/>
              </a:spcBef>
            </a:pPr>
            <a:r>
              <a:rPr lang="en-US" sz="1900" i="0" dirty="0" err="1" smtClean="0">
                <a:latin typeface="+mj-lt"/>
                <a:cs typeface="Courier New" pitchFamily="49" charset="0"/>
              </a:rPr>
              <a:t>jsdo.fill</a:t>
            </a:r>
            <a:r>
              <a:rPr lang="en-US" sz="1900" i="0" dirty="0" smtClean="0">
                <a:latin typeface="+mj-lt"/>
                <a:cs typeface="Courier New" pitchFamily="49" charset="0"/>
              </a:rPr>
              <a:t>();</a:t>
            </a:r>
          </a:p>
        </p:txBody>
      </p:sp>
    </p:spTree>
    <p:extLst>
      <p:ext uri="{BB962C8B-B14F-4D97-AF65-F5344CB8AC3E}">
        <p14:creationId xmlns="" xmlns:p14="http://schemas.microsoft.com/office/powerpoint/2010/main" val="18073205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6817" y="367497"/>
            <a:ext cx="10801179" cy="430887"/>
          </a:xfrm>
        </p:spPr>
        <p:txBody>
          <a:bodyPr/>
          <a:lstStyle/>
          <a:p>
            <a:r>
              <a:rPr lang="en-US" dirty="0" smtClean="0"/>
              <a:t>Using the JSDO 4.0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19233" y="1649551"/>
            <a:ext cx="9141619" cy="4185747"/>
          </a:xfrm>
          <a:prstGeom prst="rect">
            <a:avLst/>
          </a:prstGeom>
          <a:noFill/>
          <a:ln>
            <a:solidFill>
              <a:srgbClr val="58595B"/>
            </a:solidFill>
          </a:ln>
        </p:spPr>
        <p:txBody>
          <a:bodyPr wrap="square" lIns="91424" tIns="45713" rIns="91424" bIns="45713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900" i="0" dirty="0" err="1" smtClean="0">
                <a:latin typeface="+mj-lt"/>
                <a:cs typeface="Courier New" pitchFamily="49" charset="0"/>
              </a:rPr>
              <a:t>jsdosession</a:t>
            </a:r>
            <a:r>
              <a:rPr lang="en-US" sz="1900" i="0" dirty="0" smtClean="0">
                <a:latin typeface="+mj-lt"/>
                <a:cs typeface="Courier New" pitchFamily="49" charset="0"/>
              </a:rPr>
              <a:t> = new </a:t>
            </a:r>
            <a:r>
              <a:rPr lang="en-US" sz="1900" i="0" dirty="0" err="1" smtClean="0">
                <a:latin typeface="+mj-lt"/>
                <a:cs typeface="Courier New" pitchFamily="49" charset="0"/>
              </a:rPr>
              <a:t>progress.data.JSDOSession</a:t>
            </a:r>
            <a:r>
              <a:rPr lang="en-US" sz="1900" i="0" dirty="0" smtClean="0">
                <a:latin typeface="+mj-lt"/>
                <a:cs typeface="Courier New" pitchFamily="49" charset="0"/>
              </a:rPr>
              <a:t>({</a:t>
            </a:r>
          </a:p>
          <a:p>
            <a:pPr algn="l">
              <a:spcBef>
                <a:spcPts val="0"/>
              </a:spcBef>
            </a:pPr>
            <a:r>
              <a:rPr lang="en-US" sz="1900" i="0" dirty="0" smtClean="0">
                <a:latin typeface="+mj-lt"/>
                <a:cs typeface="Courier New" pitchFamily="49" charset="0"/>
              </a:rPr>
              <a:t>	</a:t>
            </a:r>
            <a:r>
              <a:rPr lang="en-US" sz="1900" i="0" dirty="0" err="1" smtClean="0">
                <a:latin typeface="+mj-lt"/>
                <a:cs typeface="Courier New" pitchFamily="49" charset="0"/>
              </a:rPr>
              <a:t>serviceURI</a:t>
            </a:r>
            <a:r>
              <a:rPr lang="en-US" sz="1900" i="0" dirty="0" smtClean="0">
                <a:latin typeface="+mj-lt"/>
                <a:cs typeface="Courier New" pitchFamily="49" charset="0"/>
              </a:rPr>
              <a:t>: </a:t>
            </a:r>
            <a:r>
              <a:rPr lang="en-US" sz="1900" i="0" dirty="0" smtClean="0">
                <a:cs typeface="Courier New" pitchFamily="49" charset="0"/>
              </a:rPr>
              <a:t>&lt;</a:t>
            </a:r>
            <a:r>
              <a:rPr lang="en-US" sz="1900" i="0" dirty="0" err="1" smtClean="0">
                <a:cs typeface="Courier New" pitchFamily="49" charset="0"/>
              </a:rPr>
              <a:t>url</a:t>
            </a:r>
            <a:r>
              <a:rPr lang="en-US" sz="1900" i="0" dirty="0" smtClean="0">
                <a:cs typeface="Courier New" pitchFamily="49" charset="0"/>
              </a:rPr>
              <a:t>-to-service&gt;,</a:t>
            </a:r>
          </a:p>
          <a:p>
            <a:pPr algn="l">
              <a:spcBef>
                <a:spcPts val="0"/>
              </a:spcBef>
            </a:pPr>
            <a:r>
              <a:rPr lang="en-US" sz="1900" i="0" dirty="0" smtClean="0">
                <a:latin typeface="+mj-lt"/>
                <a:cs typeface="Courier New" pitchFamily="49" charset="0"/>
              </a:rPr>
              <a:t>	</a:t>
            </a:r>
            <a:r>
              <a:rPr lang="en-US" sz="1900" i="0" dirty="0" err="1" smtClean="0">
                <a:latin typeface="+mj-lt"/>
                <a:cs typeface="Courier New" pitchFamily="49" charset="0"/>
              </a:rPr>
              <a:t>authenticationModel</a:t>
            </a:r>
            <a:r>
              <a:rPr lang="en-US" sz="1900" i="0" dirty="0" smtClean="0">
                <a:latin typeface="+mj-lt"/>
                <a:cs typeface="Courier New" pitchFamily="49" charset="0"/>
              </a:rPr>
              <a:t>: </a:t>
            </a:r>
            <a:r>
              <a:rPr lang="en-US" sz="1900" i="0" dirty="0" smtClean="0">
                <a:cs typeface="Courier New" pitchFamily="49" charset="0"/>
              </a:rPr>
              <a:t>&lt;authentication-model&gt;</a:t>
            </a:r>
            <a:r>
              <a:rPr lang="en-US" sz="1900" i="0" dirty="0" smtClean="0">
                <a:latin typeface="+mj-lt"/>
                <a:cs typeface="Courier New" pitchFamily="49" charset="0"/>
              </a:rPr>
              <a:t> </a:t>
            </a:r>
          </a:p>
          <a:p>
            <a:pPr algn="l">
              <a:spcBef>
                <a:spcPts val="0"/>
              </a:spcBef>
            </a:pPr>
            <a:r>
              <a:rPr lang="en-US" sz="1900" i="0" dirty="0" smtClean="0">
                <a:latin typeface="+mj-lt"/>
                <a:cs typeface="Courier New" pitchFamily="49" charset="0"/>
              </a:rPr>
              <a:t>});</a:t>
            </a:r>
          </a:p>
          <a:p>
            <a:pPr algn="l">
              <a:spcBef>
                <a:spcPts val="0"/>
              </a:spcBef>
            </a:pPr>
            <a:endParaRPr lang="en-US" sz="1900" i="0" dirty="0" smtClean="0">
              <a:latin typeface="+mj-lt"/>
              <a:cs typeface="Courier New" pitchFamily="49" charset="0"/>
            </a:endParaRPr>
          </a:p>
          <a:p>
            <a:pPr algn="l">
              <a:spcBef>
                <a:spcPts val="0"/>
              </a:spcBef>
            </a:pPr>
            <a:r>
              <a:rPr lang="en-US" sz="1900" i="0" dirty="0" err="1" smtClean="0">
                <a:latin typeface="+mj-lt"/>
                <a:cs typeface="Courier New" pitchFamily="49" charset="0"/>
              </a:rPr>
              <a:t>session.login</a:t>
            </a:r>
            <a:r>
              <a:rPr lang="en-US" sz="1900" i="0" dirty="0" smtClean="0">
                <a:latin typeface="+mj-lt"/>
                <a:cs typeface="Courier New" pitchFamily="49" charset="0"/>
              </a:rPr>
              <a:t>("", "").done(function (</a:t>
            </a:r>
            <a:r>
              <a:rPr lang="en-US" sz="1900" i="0" dirty="0" err="1" smtClean="0">
                <a:latin typeface="+mj-lt"/>
                <a:cs typeface="Courier New" pitchFamily="49" charset="0"/>
              </a:rPr>
              <a:t>jsdosession</a:t>
            </a:r>
            <a:r>
              <a:rPr lang="en-US" sz="1900" i="0" dirty="0" smtClean="0">
                <a:latin typeface="+mj-lt"/>
                <a:cs typeface="Courier New" pitchFamily="49" charset="0"/>
              </a:rPr>
              <a:t>, result, info) {</a:t>
            </a:r>
          </a:p>
          <a:p>
            <a:pPr algn="l">
              <a:spcBef>
                <a:spcPts val="0"/>
              </a:spcBef>
            </a:pPr>
            <a:endParaRPr lang="en-US" sz="1900" i="0" dirty="0" smtClean="0">
              <a:latin typeface="+mj-lt"/>
              <a:cs typeface="Courier New" pitchFamily="49" charset="0"/>
            </a:endParaRPr>
          </a:p>
          <a:p>
            <a:pPr algn="l">
              <a:spcBef>
                <a:spcPts val="0"/>
              </a:spcBef>
            </a:pPr>
            <a:r>
              <a:rPr lang="en-US" sz="1900" i="0" dirty="0" smtClean="0">
                <a:latin typeface="+mj-lt"/>
                <a:cs typeface="Courier New" pitchFamily="49" charset="0"/>
              </a:rPr>
              <a:t>	</a:t>
            </a:r>
            <a:r>
              <a:rPr lang="en-US" sz="1900" i="0" dirty="0" err="1" smtClean="0">
                <a:latin typeface="+mj-lt"/>
                <a:cs typeface="Courier New" pitchFamily="49" charset="0"/>
              </a:rPr>
              <a:t>jsdosession.addCatalog</a:t>
            </a:r>
            <a:r>
              <a:rPr lang="en-US" sz="1900" i="0" dirty="0" smtClean="0">
                <a:latin typeface="+mj-lt"/>
                <a:cs typeface="Courier New" pitchFamily="49" charset="0"/>
              </a:rPr>
              <a:t>(</a:t>
            </a:r>
            <a:r>
              <a:rPr lang="en-US" sz="1900" i="0" dirty="0" smtClean="0">
                <a:cs typeface="Courier New" pitchFamily="49" charset="0"/>
              </a:rPr>
              <a:t>&lt;</a:t>
            </a:r>
            <a:r>
              <a:rPr lang="en-US" sz="1900" i="0" dirty="0" err="1" smtClean="0">
                <a:cs typeface="Courier New" pitchFamily="49" charset="0"/>
              </a:rPr>
              <a:t>url</a:t>
            </a:r>
            <a:r>
              <a:rPr lang="en-US" sz="1900" i="0" dirty="0" smtClean="0">
                <a:cs typeface="Courier New" pitchFamily="49" charset="0"/>
              </a:rPr>
              <a:t>-to-</a:t>
            </a:r>
            <a:r>
              <a:rPr lang="en-US" sz="1900" i="0" dirty="0" err="1" smtClean="0">
                <a:cs typeface="Courier New" pitchFamily="49" charset="0"/>
              </a:rPr>
              <a:t>jsdo</a:t>
            </a:r>
            <a:r>
              <a:rPr lang="en-US" sz="1900" i="0" dirty="0" smtClean="0">
                <a:cs typeface="Courier New" pitchFamily="49" charset="0"/>
              </a:rPr>
              <a:t>-catalog&gt;)</a:t>
            </a:r>
          </a:p>
          <a:p>
            <a:pPr algn="l">
              <a:spcBef>
                <a:spcPts val="0"/>
              </a:spcBef>
            </a:pPr>
            <a:r>
              <a:rPr lang="en-US" sz="1900" i="0" dirty="0" smtClean="0">
                <a:latin typeface="+mj-lt"/>
                <a:cs typeface="Courier New" pitchFamily="49" charset="0"/>
              </a:rPr>
              <a:t>		.done(function (</a:t>
            </a:r>
            <a:r>
              <a:rPr lang="en-US" sz="1900" i="0" dirty="0" err="1" smtClean="0">
                <a:latin typeface="+mj-lt"/>
                <a:cs typeface="Courier New" pitchFamily="49" charset="0"/>
              </a:rPr>
              <a:t>jsdosession</a:t>
            </a:r>
            <a:r>
              <a:rPr lang="en-US" sz="1900" i="0" dirty="0" smtClean="0">
                <a:latin typeface="+mj-lt"/>
                <a:cs typeface="Courier New" pitchFamily="49" charset="0"/>
              </a:rPr>
              <a:t>, result, details) {</a:t>
            </a:r>
          </a:p>
          <a:p>
            <a:pPr algn="l">
              <a:spcBef>
                <a:spcPts val="0"/>
              </a:spcBef>
            </a:pPr>
            <a:endParaRPr lang="en-US" sz="1900" i="0" dirty="0" smtClean="0">
              <a:latin typeface="+mj-lt"/>
              <a:cs typeface="Courier New" pitchFamily="49" charset="0"/>
            </a:endParaRPr>
          </a:p>
          <a:p>
            <a:pPr algn="l">
              <a:spcBef>
                <a:spcPts val="0"/>
              </a:spcBef>
            </a:pPr>
            <a:r>
              <a:rPr lang="en-US" sz="1900" i="0" dirty="0" smtClean="0">
                <a:cs typeface="Courier New" pitchFamily="49" charset="0"/>
              </a:rPr>
              <a:t>		</a:t>
            </a:r>
            <a:r>
              <a:rPr lang="en-US" sz="1900" i="0" dirty="0" err="1" smtClean="0">
                <a:cs typeface="Courier New" pitchFamily="49" charset="0"/>
              </a:rPr>
              <a:t>jsdo</a:t>
            </a:r>
            <a:r>
              <a:rPr lang="en-US" sz="1900" i="0" dirty="0" smtClean="0">
                <a:cs typeface="Courier New" pitchFamily="49" charset="0"/>
              </a:rPr>
              <a:t> = new </a:t>
            </a:r>
            <a:r>
              <a:rPr lang="en-US" sz="1900" i="0" dirty="0" err="1" smtClean="0">
                <a:cs typeface="Courier New" pitchFamily="49" charset="0"/>
              </a:rPr>
              <a:t>progress.data.JSDO</a:t>
            </a:r>
            <a:r>
              <a:rPr lang="en-US" sz="1900" i="0" dirty="0" smtClean="0">
                <a:cs typeface="Courier New" pitchFamily="49" charset="0"/>
              </a:rPr>
              <a:t>({ name: “</a:t>
            </a:r>
            <a:r>
              <a:rPr lang="en-US" sz="1900" i="0" dirty="0" err="1" smtClean="0">
                <a:cs typeface="Courier New" pitchFamily="49" charset="0"/>
              </a:rPr>
              <a:t>dsCustomer</a:t>
            </a:r>
            <a:r>
              <a:rPr lang="en-US" sz="1900" i="0" dirty="0" smtClean="0">
                <a:cs typeface="Courier New" pitchFamily="49" charset="0"/>
              </a:rPr>
              <a:t>” });</a:t>
            </a:r>
          </a:p>
          <a:p>
            <a:pPr algn="l">
              <a:spcBef>
                <a:spcPts val="0"/>
              </a:spcBef>
            </a:pPr>
            <a:r>
              <a:rPr lang="en-US" sz="1900" i="0" dirty="0" smtClean="0">
                <a:latin typeface="+mj-lt"/>
                <a:cs typeface="Courier New" pitchFamily="49" charset="0"/>
              </a:rPr>
              <a:t>		</a:t>
            </a:r>
            <a:r>
              <a:rPr lang="en-US" sz="1900" i="0" dirty="0" err="1" smtClean="0">
                <a:latin typeface="+mj-lt"/>
                <a:cs typeface="Courier New" pitchFamily="49" charset="0"/>
              </a:rPr>
              <a:t>jsdo.fill</a:t>
            </a:r>
            <a:r>
              <a:rPr lang="en-US" sz="1900" i="0" dirty="0" smtClean="0">
                <a:latin typeface="+mj-lt"/>
                <a:cs typeface="Courier New" pitchFamily="49" charset="0"/>
              </a:rPr>
              <a:t>().done(</a:t>
            </a:r>
            <a:r>
              <a:rPr lang="en-US" sz="1900" i="0" dirty="0" err="1" smtClean="0">
                <a:cs typeface="Courier New" pitchFamily="49" charset="0"/>
              </a:rPr>
              <a:t>onAfterFillCustomers</a:t>
            </a:r>
            <a:r>
              <a:rPr lang="en-US" sz="1900" i="0" dirty="0" smtClean="0">
                <a:cs typeface="Courier New" pitchFamily="49" charset="0"/>
              </a:rPr>
              <a:t>);</a:t>
            </a:r>
            <a:endParaRPr lang="en-US" sz="1900" i="0" dirty="0" smtClean="0">
              <a:latin typeface="+mj-lt"/>
              <a:cs typeface="Courier New" pitchFamily="49" charset="0"/>
            </a:endParaRPr>
          </a:p>
          <a:p>
            <a:pPr algn="l">
              <a:spcBef>
                <a:spcPts val="0"/>
              </a:spcBef>
            </a:pPr>
            <a:r>
              <a:rPr lang="en-US" sz="1900" i="0" dirty="0" smtClean="0">
                <a:latin typeface="+mj-lt"/>
                <a:cs typeface="Courier New" pitchFamily="49" charset="0"/>
              </a:rPr>
              <a:t>	});</a:t>
            </a:r>
          </a:p>
          <a:p>
            <a:pPr algn="l">
              <a:spcBef>
                <a:spcPts val="0"/>
              </a:spcBef>
            </a:pPr>
            <a:r>
              <a:rPr lang="en-US" sz="1900" i="0" dirty="0" smtClean="0">
                <a:latin typeface="+mj-lt"/>
                <a:cs typeface="Courier New" pitchFamily="49" charset="0"/>
              </a:rPr>
              <a:t>});</a:t>
            </a:r>
          </a:p>
        </p:txBody>
      </p:sp>
    </p:spTree>
    <p:extLst>
      <p:ext uri="{BB962C8B-B14F-4D97-AF65-F5344CB8AC3E}">
        <p14:creationId xmlns="" xmlns:p14="http://schemas.microsoft.com/office/powerpoint/2010/main" val="18073205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491442" y="2574327"/>
            <a:ext cx="303480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8000" b="1" i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Demo</a:t>
            </a:r>
          </a:p>
        </p:txBody>
      </p:sp>
    </p:spTree>
    <p:extLst>
      <p:ext uri="{BB962C8B-B14F-4D97-AF65-F5344CB8AC3E}">
        <p14:creationId xmlns="" xmlns:p14="http://schemas.microsoft.com/office/powerpoint/2010/main" val="37743715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6817" y="1572475"/>
            <a:ext cx="6901583" cy="535531"/>
          </a:xfrm>
        </p:spPr>
        <p:txBody>
          <a:bodyPr/>
          <a:lstStyle/>
          <a:p>
            <a:r>
              <a:rPr lang="en-US" dirty="0" smtClean="0"/>
              <a:t>Kendo UI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Kendo UI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2500"/>
              </a:spcBef>
            </a:pPr>
            <a:r>
              <a:rPr lang="en-US" sz="2400" dirty="0" smtClean="0"/>
              <a:t>JavaScript framework</a:t>
            </a:r>
          </a:p>
          <a:p>
            <a:pPr>
              <a:spcBef>
                <a:spcPts val="2500"/>
              </a:spcBef>
            </a:pPr>
            <a:r>
              <a:rPr lang="en-US" sz="2400" dirty="0" smtClean="0"/>
              <a:t>Web and mobile apps</a:t>
            </a:r>
          </a:p>
          <a:p>
            <a:pPr>
              <a:spcBef>
                <a:spcPts val="2500"/>
              </a:spcBef>
            </a:pPr>
            <a:r>
              <a:rPr lang="en-US" sz="2400" dirty="0" smtClean="0"/>
              <a:t>Built-in </a:t>
            </a:r>
            <a:r>
              <a:rPr lang="en-US" sz="2400" dirty="0" err="1" smtClean="0"/>
              <a:t>DataSource</a:t>
            </a:r>
            <a:endParaRPr lang="en-US" sz="2400" dirty="0" smtClean="0"/>
          </a:p>
          <a:p>
            <a:pPr>
              <a:spcBef>
                <a:spcPts val="2500"/>
              </a:spcBef>
            </a:pPr>
            <a:r>
              <a:rPr lang="en-US" sz="2400" dirty="0" smtClean="0"/>
              <a:t>Demo site ( http://demos.telerik.com )</a:t>
            </a:r>
          </a:p>
          <a:p>
            <a:pPr>
              <a:spcBef>
                <a:spcPts val="2500"/>
              </a:spcBef>
            </a:pPr>
            <a:r>
              <a:rPr lang="en-US" sz="2400" dirty="0" smtClean="0"/>
              <a:t>Kendo UI Dojo ( http://dojo.telerik.com )</a:t>
            </a:r>
          </a:p>
          <a:p>
            <a:pPr>
              <a:spcBef>
                <a:spcPts val="2500"/>
              </a:spcBef>
            </a:pPr>
            <a:endParaRPr lang="en-US" sz="2400" dirty="0" smtClean="0"/>
          </a:p>
        </p:txBody>
      </p:sp>
    </p:spTree>
    <p:extLst>
      <p:ext uri="{BB962C8B-B14F-4D97-AF65-F5344CB8AC3E}">
        <p14:creationId xmlns="" xmlns:p14="http://schemas.microsoft.com/office/powerpoint/2010/main" val="15582303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Kendo UI </a:t>
            </a:r>
            <a:r>
              <a:rPr lang="en-US" dirty="0" err="1" smtClean="0"/>
              <a:t>DataSource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2500"/>
              </a:spcBef>
            </a:pPr>
            <a:r>
              <a:rPr lang="en-US" sz="2400" dirty="0" smtClean="0"/>
              <a:t>Local and Remote</a:t>
            </a:r>
          </a:p>
          <a:p>
            <a:pPr>
              <a:spcBef>
                <a:spcPts val="2500"/>
              </a:spcBef>
            </a:pPr>
            <a:r>
              <a:rPr lang="en-US" sz="2400" dirty="0" smtClean="0"/>
              <a:t>transport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374413" y="2360607"/>
            <a:ext cx="9141619" cy="3600972"/>
          </a:xfrm>
          <a:prstGeom prst="rect">
            <a:avLst/>
          </a:prstGeom>
          <a:noFill/>
          <a:ln>
            <a:solidFill>
              <a:srgbClr val="58595B"/>
            </a:solidFill>
          </a:ln>
        </p:spPr>
        <p:txBody>
          <a:bodyPr wrap="square" lIns="91424" tIns="45713" rIns="91424" bIns="45713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900" i="0" dirty="0" err="1" smtClean="0">
                <a:latin typeface="+mj-lt"/>
                <a:cs typeface="Courier New" pitchFamily="49" charset="0"/>
              </a:rPr>
              <a:t>var</a:t>
            </a:r>
            <a:r>
              <a:rPr lang="en-US" sz="1900" i="0" dirty="0" smtClean="0">
                <a:latin typeface="+mj-lt"/>
                <a:cs typeface="Courier New" pitchFamily="49" charset="0"/>
              </a:rPr>
              <a:t> </a:t>
            </a:r>
            <a:r>
              <a:rPr lang="en-US" sz="1900" i="0" dirty="0" err="1" smtClean="0">
                <a:latin typeface="+mj-lt"/>
                <a:cs typeface="Courier New" pitchFamily="49" charset="0"/>
              </a:rPr>
              <a:t>dataSource</a:t>
            </a:r>
            <a:r>
              <a:rPr lang="en-US" sz="1900" i="0" dirty="0" smtClean="0">
                <a:latin typeface="+mj-lt"/>
                <a:cs typeface="Courier New" pitchFamily="49" charset="0"/>
              </a:rPr>
              <a:t> = new </a:t>
            </a:r>
            <a:r>
              <a:rPr lang="en-US" sz="1900" i="0" dirty="0" err="1" smtClean="0">
                <a:latin typeface="+mj-lt"/>
                <a:cs typeface="Courier New" pitchFamily="49" charset="0"/>
              </a:rPr>
              <a:t>kendo.data.DataSource</a:t>
            </a:r>
            <a:r>
              <a:rPr lang="en-US" sz="1900" i="0" dirty="0" smtClean="0">
                <a:latin typeface="+mj-lt"/>
                <a:cs typeface="Courier New" pitchFamily="49" charset="0"/>
              </a:rPr>
              <a:t>({</a:t>
            </a:r>
          </a:p>
          <a:p>
            <a:pPr algn="l">
              <a:spcBef>
                <a:spcPts val="0"/>
              </a:spcBef>
            </a:pPr>
            <a:r>
              <a:rPr lang="en-US" sz="1900" i="0" dirty="0" smtClean="0">
                <a:latin typeface="+mj-lt"/>
                <a:cs typeface="Courier New" pitchFamily="49" charset="0"/>
              </a:rPr>
              <a:t>                type: “</a:t>
            </a:r>
            <a:r>
              <a:rPr lang="en-US" sz="1900" i="0" dirty="0" err="1" smtClean="0">
                <a:latin typeface="+mj-lt"/>
                <a:cs typeface="Courier New" pitchFamily="49" charset="0"/>
              </a:rPr>
              <a:t>odata</a:t>
            </a:r>
            <a:r>
              <a:rPr lang="en-US" sz="1900" i="0" dirty="0" smtClean="0">
                <a:latin typeface="+mj-lt"/>
                <a:cs typeface="Courier New" pitchFamily="49" charset="0"/>
              </a:rPr>
              <a:t>”,</a:t>
            </a:r>
          </a:p>
          <a:p>
            <a:pPr algn="l">
              <a:spcBef>
                <a:spcPts val="0"/>
              </a:spcBef>
            </a:pPr>
            <a:r>
              <a:rPr lang="en-US" sz="1900" i="0" dirty="0" smtClean="0">
                <a:latin typeface="+mj-lt"/>
                <a:cs typeface="Courier New" pitchFamily="49" charset="0"/>
              </a:rPr>
              <a:t>                transport: {</a:t>
            </a:r>
          </a:p>
          <a:p>
            <a:pPr algn="l">
              <a:spcBef>
                <a:spcPts val="0"/>
              </a:spcBef>
            </a:pPr>
            <a:r>
              <a:rPr lang="en-US" sz="1900" i="0" dirty="0" smtClean="0">
                <a:latin typeface="+mj-lt"/>
                <a:cs typeface="Courier New" pitchFamily="49" charset="0"/>
              </a:rPr>
              <a:t>                    read: {</a:t>
            </a:r>
          </a:p>
          <a:p>
            <a:pPr algn="l">
              <a:spcBef>
                <a:spcPts val="0"/>
              </a:spcBef>
            </a:pPr>
            <a:r>
              <a:rPr lang="en-US" sz="1900" i="0" dirty="0" smtClean="0">
                <a:latin typeface="+mj-lt"/>
                <a:cs typeface="Courier New" pitchFamily="49" charset="0"/>
              </a:rPr>
              <a:t>                        </a:t>
            </a:r>
            <a:r>
              <a:rPr lang="en-US" sz="1900" i="0" dirty="0" err="1" smtClean="0">
                <a:latin typeface="+mj-lt"/>
                <a:cs typeface="Courier New" pitchFamily="49" charset="0"/>
              </a:rPr>
              <a:t>url</a:t>
            </a:r>
            <a:r>
              <a:rPr lang="en-US" sz="1900" i="0" dirty="0" smtClean="0">
                <a:latin typeface="+mj-lt"/>
                <a:cs typeface="Courier New" pitchFamily="49" charset="0"/>
              </a:rPr>
              <a:t>: “http://demos.telerik.com/kendo-ui/Northwind.svc/Customers”</a:t>
            </a:r>
          </a:p>
          <a:p>
            <a:pPr algn="l">
              <a:spcBef>
                <a:spcPts val="0"/>
              </a:spcBef>
            </a:pPr>
            <a:r>
              <a:rPr lang="en-US" sz="1900" i="0" dirty="0" smtClean="0">
                <a:latin typeface="+mj-lt"/>
                <a:cs typeface="Courier New" pitchFamily="49" charset="0"/>
              </a:rPr>
              <a:t>                    }</a:t>
            </a:r>
          </a:p>
          <a:p>
            <a:pPr algn="l">
              <a:spcBef>
                <a:spcPts val="0"/>
              </a:spcBef>
            </a:pPr>
            <a:r>
              <a:rPr lang="en-US" sz="1900" i="0" dirty="0" smtClean="0">
                <a:latin typeface="+mj-lt"/>
                <a:cs typeface="Courier New" pitchFamily="49" charset="0"/>
              </a:rPr>
              <a:t>                },</a:t>
            </a:r>
          </a:p>
          <a:p>
            <a:pPr algn="l">
              <a:spcBef>
                <a:spcPts val="0"/>
              </a:spcBef>
            </a:pPr>
            <a:r>
              <a:rPr lang="en-US" sz="1900" i="0" dirty="0" smtClean="0">
                <a:latin typeface="+mj-lt"/>
                <a:cs typeface="Courier New" pitchFamily="49" charset="0"/>
              </a:rPr>
              <a:t>                error: function(e) {</a:t>
            </a:r>
          </a:p>
          <a:p>
            <a:pPr algn="l">
              <a:spcBef>
                <a:spcPts val="0"/>
              </a:spcBef>
            </a:pPr>
            <a:r>
              <a:rPr lang="en-US" sz="1900" i="0" dirty="0" smtClean="0">
                <a:latin typeface="+mj-lt"/>
                <a:cs typeface="Courier New" pitchFamily="49" charset="0"/>
              </a:rPr>
              <a:t>                    console.log('Error: ', e);</a:t>
            </a:r>
          </a:p>
          <a:p>
            <a:pPr algn="l">
              <a:spcBef>
                <a:spcPts val="0"/>
              </a:spcBef>
            </a:pPr>
            <a:r>
              <a:rPr lang="en-US" sz="1900" i="0" dirty="0" smtClean="0">
                <a:latin typeface="+mj-lt"/>
                <a:cs typeface="Courier New" pitchFamily="49" charset="0"/>
              </a:rPr>
              <a:t>                },</a:t>
            </a:r>
          </a:p>
          <a:p>
            <a:pPr algn="l">
              <a:spcBef>
                <a:spcPts val="0"/>
              </a:spcBef>
            </a:pPr>
            <a:r>
              <a:rPr lang="en-US" sz="1900" i="0" dirty="0" smtClean="0">
                <a:latin typeface="+mj-lt"/>
                <a:cs typeface="Courier New" pitchFamily="49" charset="0"/>
              </a:rPr>
              <a:t>                </a:t>
            </a:r>
            <a:r>
              <a:rPr lang="en-US" sz="1900" i="0" dirty="0" err="1" smtClean="0">
                <a:latin typeface="+mj-lt"/>
                <a:cs typeface="Courier New" pitchFamily="49" charset="0"/>
              </a:rPr>
              <a:t>pageSize</a:t>
            </a:r>
            <a:r>
              <a:rPr lang="en-US" sz="1900" i="0" dirty="0" smtClean="0">
                <a:latin typeface="+mj-lt"/>
                <a:cs typeface="Courier New" pitchFamily="49" charset="0"/>
              </a:rPr>
              <a:t>: 20</a:t>
            </a:r>
          </a:p>
          <a:p>
            <a:pPr algn="l">
              <a:spcBef>
                <a:spcPts val="0"/>
              </a:spcBef>
            </a:pPr>
            <a:r>
              <a:rPr lang="en-US" sz="1900" i="0" dirty="0" smtClean="0">
                <a:latin typeface="+mj-lt"/>
                <a:cs typeface="Courier New" pitchFamily="49" charset="0"/>
              </a:rPr>
              <a:t>});</a:t>
            </a:r>
          </a:p>
        </p:txBody>
      </p:sp>
    </p:spTree>
    <p:extLst>
      <p:ext uri="{BB962C8B-B14F-4D97-AF65-F5344CB8AC3E}">
        <p14:creationId xmlns="" xmlns:p14="http://schemas.microsoft.com/office/powerpoint/2010/main" val="15582303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6817" y="1572475"/>
            <a:ext cx="6901583" cy="535531"/>
          </a:xfrm>
        </p:spPr>
        <p:txBody>
          <a:bodyPr/>
          <a:lstStyle/>
          <a:p>
            <a:r>
              <a:rPr lang="en-US" dirty="0" smtClean="0"/>
              <a:t>Using the JSDO with Kendo UI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JSDO dialect for the Kendo UI </a:t>
            </a:r>
            <a:r>
              <a:rPr lang="en-US" dirty="0" err="1" smtClean="0"/>
              <a:t>DataSource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2500"/>
              </a:spcBef>
            </a:pPr>
            <a:r>
              <a:rPr lang="en-US" sz="2400" dirty="0" smtClean="0"/>
              <a:t>type</a:t>
            </a:r>
          </a:p>
          <a:p>
            <a:pPr>
              <a:spcBef>
                <a:spcPts val="2500"/>
              </a:spcBef>
            </a:pPr>
            <a:r>
              <a:rPr lang="en-US" sz="2400" dirty="0" smtClean="0"/>
              <a:t>transport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374413" y="2360607"/>
            <a:ext cx="9141619" cy="3016196"/>
          </a:xfrm>
          <a:prstGeom prst="rect">
            <a:avLst/>
          </a:prstGeom>
          <a:noFill/>
          <a:ln>
            <a:solidFill>
              <a:srgbClr val="58595B"/>
            </a:solidFill>
          </a:ln>
        </p:spPr>
        <p:txBody>
          <a:bodyPr wrap="square" lIns="91424" tIns="45713" rIns="91424" bIns="45713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900" i="0" dirty="0" err="1" smtClean="0">
                <a:latin typeface="+mj-lt"/>
                <a:cs typeface="Courier New" pitchFamily="49" charset="0"/>
              </a:rPr>
              <a:t>var</a:t>
            </a:r>
            <a:r>
              <a:rPr lang="en-US" sz="1900" i="0" dirty="0" smtClean="0">
                <a:latin typeface="+mj-lt"/>
                <a:cs typeface="Courier New" pitchFamily="49" charset="0"/>
              </a:rPr>
              <a:t> </a:t>
            </a:r>
            <a:r>
              <a:rPr lang="en-US" sz="1900" i="0" dirty="0" err="1" smtClean="0">
                <a:latin typeface="+mj-lt"/>
                <a:cs typeface="Courier New" pitchFamily="49" charset="0"/>
              </a:rPr>
              <a:t>dataSource</a:t>
            </a:r>
            <a:r>
              <a:rPr lang="en-US" sz="1900" i="0" dirty="0" smtClean="0">
                <a:latin typeface="+mj-lt"/>
                <a:cs typeface="Courier New" pitchFamily="49" charset="0"/>
              </a:rPr>
              <a:t> = new </a:t>
            </a:r>
            <a:r>
              <a:rPr lang="en-US" sz="1900" i="0" dirty="0" err="1" smtClean="0">
                <a:latin typeface="+mj-lt"/>
                <a:cs typeface="Courier New" pitchFamily="49" charset="0"/>
              </a:rPr>
              <a:t>kendo.data.DataSource</a:t>
            </a:r>
            <a:r>
              <a:rPr lang="en-US" sz="1900" i="0" dirty="0" smtClean="0">
                <a:latin typeface="+mj-lt"/>
                <a:cs typeface="Courier New" pitchFamily="49" charset="0"/>
              </a:rPr>
              <a:t>({</a:t>
            </a:r>
          </a:p>
          <a:p>
            <a:pPr algn="l">
              <a:spcBef>
                <a:spcPts val="0"/>
              </a:spcBef>
            </a:pPr>
            <a:r>
              <a:rPr lang="en-US" sz="1900" i="0" dirty="0" smtClean="0">
                <a:latin typeface="+mj-lt"/>
                <a:cs typeface="Courier New" pitchFamily="49" charset="0"/>
              </a:rPr>
              <a:t>                type: “</a:t>
            </a:r>
            <a:r>
              <a:rPr lang="en-US" sz="1900" i="0" dirty="0" err="1" smtClean="0">
                <a:latin typeface="+mj-lt"/>
                <a:cs typeface="Courier New" pitchFamily="49" charset="0"/>
              </a:rPr>
              <a:t>jsdo</a:t>
            </a:r>
            <a:r>
              <a:rPr lang="en-US" sz="1900" i="0" dirty="0" smtClean="0">
                <a:latin typeface="+mj-lt"/>
                <a:cs typeface="Courier New" pitchFamily="49" charset="0"/>
              </a:rPr>
              <a:t>”,</a:t>
            </a:r>
          </a:p>
          <a:p>
            <a:pPr algn="l">
              <a:spcBef>
                <a:spcPts val="0"/>
              </a:spcBef>
            </a:pPr>
            <a:r>
              <a:rPr lang="en-US" sz="1900" i="0" dirty="0" smtClean="0">
                <a:latin typeface="+mj-lt"/>
                <a:cs typeface="Courier New" pitchFamily="49" charset="0"/>
              </a:rPr>
              <a:t>                transport: {</a:t>
            </a:r>
          </a:p>
          <a:p>
            <a:pPr algn="l">
              <a:spcBef>
                <a:spcPts val="0"/>
              </a:spcBef>
            </a:pPr>
            <a:r>
              <a:rPr lang="en-US" sz="1900" i="0" dirty="0" smtClean="0">
                <a:latin typeface="+mj-lt"/>
                <a:cs typeface="Courier New" pitchFamily="49" charset="0"/>
              </a:rPr>
              <a:t>                    </a:t>
            </a:r>
            <a:r>
              <a:rPr lang="en-US" sz="1900" i="0" dirty="0" err="1" smtClean="0">
                <a:latin typeface="+mj-lt"/>
                <a:cs typeface="Courier New" pitchFamily="49" charset="0"/>
              </a:rPr>
              <a:t>jsdo</a:t>
            </a:r>
            <a:r>
              <a:rPr lang="en-US" sz="1900" i="0" dirty="0" smtClean="0">
                <a:latin typeface="+mj-lt"/>
                <a:cs typeface="Courier New" pitchFamily="49" charset="0"/>
              </a:rPr>
              <a:t>: “Customer”</a:t>
            </a:r>
          </a:p>
          <a:p>
            <a:pPr algn="l">
              <a:spcBef>
                <a:spcPts val="0"/>
              </a:spcBef>
            </a:pPr>
            <a:r>
              <a:rPr lang="en-US" sz="1900" i="0" dirty="0" smtClean="0">
                <a:latin typeface="+mj-lt"/>
                <a:cs typeface="Courier New" pitchFamily="49" charset="0"/>
              </a:rPr>
              <a:t>                },</a:t>
            </a:r>
          </a:p>
          <a:p>
            <a:pPr algn="l">
              <a:spcBef>
                <a:spcPts val="0"/>
              </a:spcBef>
            </a:pPr>
            <a:r>
              <a:rPr lang="en-US" sz="1900" i="0" dirty="0" smtClean="0">
                <a:latin typeface="+mj-lt"/>
                <a:cs typeface="Courier New" pitchFamily="49" charset="0"/>
              </a:rPr>
              <a:t>                error: function(e) {</a:t>
            </a:r>
          </a:p>
          <a:p>
            <a:pPr algn="l">
              <a:spcBef>
                <a:spcPts val="0"/>
              </a:spcBef>
            </a:pPr>
            <a:r>
              <a:rPr lang="en-US" sz="1900" i="0" dirty="0" smtClean="0">
                <a:latin typeface="+mj-lt"/>
                <a:cs typeface="Courier New" pitchFamily="49" charset="0"/>
              </a:rPr>
              <a:t>                    console.log('Error: ', e);</a:t>
            </a:r>
          </a:p>
          <a:p>
            <a:pPr algn="l">
              <a:spcBef>
                <a:spcPts val="0"/>
              </a:spcBef>
            </a:pPr>
            <a:r>
              <a:rPr lang="en-US" sz="1900" i="0" dirty="0" smtClean="0">
                <a:latin typeface="+mj-lt"/>
                <a:cs typeface="Courier New" pitchFamily="49" charset="0"/>
              </a:rPr>
              <a:t>                },</a:t>
            </a:r>
          </a:p>
          <a:p>
            <a:pPr algn="l">
              <a:spcBef>
                <a:spcPts val="0"/>
              </a:spcBef>
            </a:pPr>
            <a:r>
              <a:rPr lang="en-US" sz="1900" i="0" dirty="0" smtClean="0">
                <a:latin typeface="+mj-lt"/>
                <a:cs typeface="Courier New" pitchFamily="49" charset="0"/>
              </a:rPr>
              <a:t>                </a:t>
            </a:r>
            <a:r>
              <a:rPr lang="en-US" sz="1900" i="0" dirty="0" err="1" smtClean="0">
                <a:latin typeface="+mj-lt"/>
                <a:cs typeface="Courier New" pitchFamily="49" charset="0"/>
              </a:rPr>
              <a:t>pageSize</a:t>
            </a:r>
            <a:r>
              <a:rPr lang="en-US" sz="1900" i="0" dirty="0" smtClean="0">
                <a:latin typeface="+mj-lt"/>
                <a:cs typeface="Courier New" pitchFamily="49" charset="0"/>
              </a:rPr>
              <a:t>: 20</a:t>
            </a:r>
          </a:p>
          <a:p>
            <a:pPr algn="l">
              <a:spcBef>
                <a:spcPts val="0"/>
              </a:spcBef>
            </a:pPr>
            <a:r>
              <a:rPr lang="en-US" sz="1900" i="0" dirty="0" smtClean="0">
                <a:latin typeface="+mj-lt"/>
                <a:cs typeface="Courier New" pitchFamily="49" charset="0"/>
              </a:rPr>
              <a:t>});</a:t>
            </a:r>
          </a:p>
        </p:txBody>
      </p:sp>
    </p:spTree>
    <p:extLst>
      <p:ext uri="{BB962C8B-B14F-4D97-AF65-F5344CB8AC3E}">
        <p14:creationId xmlns="" xmlns:p14="http://schemas.microsoft.com/office/powerpoint/2010/main" val="15582303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JSDO dialect for the Kendo UI </a:t>
            </a:r>
            <a:r>
              <a:rPr lang="en-US" dirty="0" err="1" smtClean="0"/>
              <a:t>DataSource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Standard Kendo UI DataSource properties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batch 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error 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filter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serverFiltering 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serverPaging 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serverSorting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transport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type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sort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JSDO dialect properties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countFnName</a:t>
            </a:r>
            <a:r>
              <a:rPr lang="en-US" dirty="0" smtClean="0"/>
              <a:t> transport property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jsdo</a:t>
            </a:r>
            <a:r>
              <a:rPr lang="en-US" dirty="0" smtClean="0"/>
              <a:t> transport property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tableRef</a:t>
            </a:r>
            <a:r>
              <a:rPr lang="en-US" dirty="0" smtClean="0"/>
              <a:t> transport property</a:t>
            </a:r>
          </a:p>
        </p:txBody>
      </p:sp>
      <p:cxnSp>
        <p:nvCxnSpPr>
          <p:cNvPr id="12" name="Straight Connector 11"/>
          <p:cNvCxnSpPr/>
          <p:nvPr/>
        </p:nvCxnSpPr>
        <p:spPr bwMode="auto">
          <a:xfrm flipH="1">
            <a:off x="5951095" y="1528991"/>
            <a:ext cx="14990" cy="419724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custDataLst>
      <p:tags r:id="rId1"/>
    </p:custData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JSON Filter Pattern - Protocol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962" y="1200150"/>
            <a:ext cx="10677361" cy="5303520"/>
          </a:xfrm>
        </p:spPr>
        <p:txBody>
          <a:bodyPr/>
          <a:lstStyle/>
          <a:p>
            <a:r>
              <a:rPr lang="en-US" dirty="0" smtClean="0"/>
              <a:t>Annotations:</a:t>
            </a:r>
          </a:p>
          <a:p>
            <a:pPr lvl="1"/>
            <a:r>
              <a:rPr lang="en-US" dirty="0" err="1" smtClean="0"/>
              <a:t>mappingType</a:t>
            </a:r>
            <a:r>
              <a:rPr lang="en-US" dirty="0" smtClean="0"/>
              <a:t> ( JFP )</a:t>
            </a:r>
          </a:p>
          <a:p>
            <a:pPr lvl="1"/>
            <a:r>
              <a:rPr lang="en-US" dirty="0" smtClean="0"/>
              <a:t>capabilities</a:t>
            </a:r>
          </a:p>
          <a:p>
            <a:endParaRPr lang="en-US" dirty="0" smtClean="0"/>
          </a:p>
          <a:p>
            <a:r>
              <a:rPr lang="en-US" dirty="0" smtClean="0"/>
              <a:t>Capabilities:</a:t>
            </a:r>
          </a:p>
          <a:p>
            <a:pPr lvl="1"/>
            <a:r>
              <a:rPr lang="en-US" dirty="0" err="1" smtClean="0"/>
              <a:t>ablFilter</a:t>
            </a:r>
            <a:endParaRPr lang="en-US" dirty="0" smtClean="0"/>
          </a:p>
          <a:p>
            <a:pPr lvl="1"/>
            <a:r>
              <a:rPr lang="en-US" dirty="0" smtClean="0"/>
              <a:t>top</a:t>
            </a:r>
          </a:p>
          <a:p>
            <a:pPr lvl="1"/>
            <a:r>
              <a:rPr lang="en-US" dirty="0" smtClean="0"/>
              <a:t>skip</a:t>
            </a:r>
          </a:p>
          <a:p>
            <a:pPr lvl="1"/>
            <a:r>
              <a:rPr lang="en-US" dirty="0" smtClean="0"/>
              <a:t>Id</a:t>
            </a:r>
          </a:p>
          <a:p>
            <a:pPr lvl="1"/>
            <a:r>
              <a:rPr lang="en-US" dirty="0" err="1" smtClean="0"/>
              <a:t>orderBy</a:t>
            </a: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4244528" y="2498084"/>
            <a:ext cx="6913467" cy="2803123"/>
            <a:chOff x="3804690" y="1525809"/>
            <a:chExt cx="6913467" cy="2803123"/>
          </a:xfrm>
        </p:grpSpPr>
        <p:sp>
          <p:nvSpPr>
            <p:cNvPr id="5" name="TextBox 4"/>
            <p:cNvSpPr txBox="1"/>
            <p:nvPr/>
          </p:nvSpPr>
          <p:spPr>
            <a:xfrm>
              <a:off x="3804690" y="1525809"/>
              <a:ext cx="6913467" cy="280312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noAutofit/>
            </a:bodyPr>
            <a:lstStyle/>
            <a:p>
              <a:pPr algn="l"/>
              <a:endParaRPr lang="en-US" sz="1600" i="0" dirty="0" smtClean="0">
                <a:solidFill>
                  <a:srgbClr val="000000"/>
                </a:solidFill>
              </a:endParaRPr>
            </a:p>
          </p:txBody>
        </p:sp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86848" y="1614124"/>
              <a:ext cx="6753225" cy="2657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" name="TextBox 11"/>
          <p:cNvSpPr txBox="1"/>
          <p:nvPr/>
        </p:nvSpPr>
        <p:spPr>
          <a:xfrm>
            <a:off x="4115305" y="1259633"/>
            <a:ext cx="68178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i="0" dirty="0" smtClean="0">
                <a:solidFill>
                  <a:srgbClr val="000000"/>
                </a:solidFill>
              </a:rPr>
              <a:t>Search using a filter and sorting for page 3 with page size of 20 records:</a:t>
            </a:r>
          </a:p>
          <a:p>
            <a:pPr algn="l"/>
            <a:r>
              <a:rPr lang="en-US" sz="1600" i="0" dirty="0" smtClean="0">
                <a:solidFill>
                  <a:srgbClr val="000000"/>
                </a:solidFill>
              </a:rPr>
              <a:t>{“</a:t>
            </a:r>
            <a:r>
              <a:rPr lang="en-US" sz="1600" i="0" dirty="0" err="1" smtClean="0">
                <a:solidFill>
                  <a:srgbClr val="000000"/>
                </a:solidFill>
              </a:rPr>
              <a:t>ablFilter</a:t>
            </a:r>
            <a:r>
              <a:rPr lang="en-US" sz="1600" i="0" dirty="0" smtClean="0">
                <a:solidFill>
                  <a:srgbClr val="000000"/>
                </a:solidFill>
              </a:rPr>
              <a:t>”: “</a:t>
            </a:r>
            <a:r>
              <a:rPr lang="en-US" sz="1600" i="0" dirty="0" err="1" smtClean="0">
                <a:solidFill>
                  <a:srgbClr val="000000"/>
                </a:solidFill>
              </a:rPr>
              <a:t>CustNum</a:t>
            </a:r>
            <a:r>
              <a:rPr lang="en-US" sz="1600" i="0" dirty="0" smtClean="0">
                <a:solidFill>
                  <a:srgbClr val="000000"/>
                </a:solidFill>
              </a:rPr>
              <a:t> &lt; 50”, “top”: “20”, “skip”: 40, “</a:t>
            </a:r>
            <a:r>
              <a:rPr lang="en-US" sz="1600" i="0" dirty="0" err="1" smtClean="0">
                <a:solidFill>
                  <a:srgbClr val="000000"/>
                </a:solidFill>
              </a:rPr>
              <a:t>orderBy</a:t>
            </a:r>
            <a:r>
              <a:rPr lang="en-US" sz="1600" i="0" dirty="0" smtClean="0">
                <a:solidFill>
                  <a:srgbClr val="000000"/>
                </a:solidFill>
              </a:rPr>
              <a:t>”: “</a:t>
            </a:r>
            <a:r>
              <a:rPr lang="en-US" sz="1600" i="0" dirty="0" err="1" smtClean="0">
                <a:solidFill>
                  <a:srgbClr val="000000"/>
                </a:solidFill>
              </a:rPr>
              <a:t>CustNum</a:t>
            </a:r>
            <a:r>
              <a:rPr lang="en-US" sz="1600" i="0" dirty="0" smtClean="0">
                <a:solidFill>
                  <a:srgbClr val="000000"/>
                </a:solidFill>
              </a:rPr>
              <a:t>”}</a:t>
            </a:r>
          </a:p>
        </p:txBody>
      </p:sp>
    </p:spTree>
    <p:custDataLst>
      <p:tags r:id="rId1"/>
    </p:custData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Architecture</a:t>
            </a:r>
          </a:p>
          <a:p>
            <a:r>
              <a:rPr lang="en-US" dirty="0" smtClean="0"/>
              <a:t>JSDO</a:t>
            </a:r>
          </a:p>
          <a:p>
            <a:r>
              <a:rPr lang="en-US" dirty="0" smtClean="0"/>
              <a:t>Kendo UI</a:t>
            </a:r>
          </a:p>
          <a:p>
            <a:r>
              <a:rPr lang="en-US" dirty="0" smtClean="0"/>
              <a:t>Using the JSDO with Kendo UI</a:t>
            </a:r>
          </a:p>
          <a:p>
            <a:pPr lvl="1"/>
            <a:r>
              <a:rPr lang="en-US" dirty="0" smtClean="0"/>
              <a:t>JSDO dialect for the Kendo UI </a:t>
            </a:r>
            <a:r>
              <a:rPr lang="en-US" dirty="0" err="1" smtClean="0"/>
              <a:t>DataSource</a:t>
            </a:r>
            <a:endParaRPr lang="en-US" dirty="0" smtClean="0"/>
          </a:p>
          <a:p>
            <a:pPr lvl="1"/>
            <a:r>
              <a:rPr lang="en-US" dirty="0" err="1" smtClean="0"/>
              <a:t>serverPaging</a:t>
            </a:r>
            <a:r>
              <a:rPr lang="en-US" dirty="0" smtClean="0"/>
              <a:t>, </a:t>
            </a:r>
            <a:r>
              <a:rPr lang="en-US" dirty="0" err="1" smtClean="0"/>
              <a:t>serverFiltering</a:t>
            </a:r>
            <a:r>
              <a:rPr lang="en-US" dirty="0" smtClean="0"/>
              <a:t>, </a:t>
            </a:r>
            <a:r>
              <a:rPr lang="en-US" dirty="0" err="1" smtClean="0"/>
              <a:t>serverSorting</a:t>
            </a:r>
            <a:endParaRPr lang="en-US" dirty="0" smtClean="0"/>
          </a:p>
          <a:p>
            <a:pPr lvl="1"/>
            <a:r>
              <a:rPr lang="en-US" dirty="0" smtClean="0"/>
              <a:t>JSON Filter Pattern</a:t>
            </a:r>
          </a:p>
          <a:p>
            <a:pPr lvl="1"/>
            <a:r>
              <a:rPr lang="en-US" dirty="0" smtClean="0"/>
              <a:t>Batch Support</a:t>
            </a:r>
          </a:p>
          <a:p>
            <a:r>
              <a:rPr lang="en-US" dirty="0" err="1" smtClean="0"/>
              <a:t>Telerik</a:t>
            </a:r>
            <a:r>
              <a:rPr lang="en-US" dirty="0" smtClean="0"/>
              <a:t> Platform</a:t>
            </a:r>
          </a:p>
          <a:p>
            <a:r>
              <a:rPr lang="en-US" dirty="0" smtClean="0"/>
              <a:t>Q&amp;A</a:t>
            </a:r>
          </a:p>
        </p:txBody>
      </p:sp>
    </p:spTree>
    <p:custDataLst>
      <p:tags r:id="rId1"/>
    </p:custData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Count Support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962" y="1200150"/>
            <a:ext cx="10677361" cy="5303520"/>
          </a:xfrm>
        </p:spPr>
        <p:txBody>
          <a:bodyPr/>
          <a:lstStyle/>
          <a:p>
            <a:r>
              <a:rPr lang="en-US" dirty="0" err="1" smtClean="0"/>
              <a:t>countFnName</a:t>
            </a:r>
            <a:r>
              <a:rPr lang="en-US" dirty="0" smtClean="0"/>
              <a:t> property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070916" y="1236435"/>
            <a:ext cx="6809288" cy="511806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noAutofit/>
          </a:bodyPr>
          <a:lstStyle/>
          <a:p>
            <a:pPr algn="l"/>
            <a:endParaRPr lang="en-US" sz="1600" i="0" dirty="0" smtClean="0">
              <a:solidFill>
                <a:srgbClr val="00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54385" y="1316076"/>
            <a:ext cx="6657975" cy="494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Batch Support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962" y="1200150"/>
            <a:ext cx="10677361" cy="5303520"/>
          </a:xfrm>
        </p:spPr>
        <p:txBody>
          <a:bodyPr/>
          <a:lstStyle/>
          <a:p>
            <a:r>
              <a:rPr lang="en-US" dirty="0" smtClean="0"/>
              <a:t>Business Entities with Submit support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74180" y="816859"/>
            <a:ext cx="4876800" cy="570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7846" y="1338806"/>
            <a:ext cx="60579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Kendo UI Charts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90182" y="1076447"/>
            <a:ext cx="4493419" cy="5464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491442" y="2574327"/>
            <a:ext cx="303480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8000" b="1" i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Demo</a:t>
            </a:r>
          </a:p>
        </p:txBody>
      </p:sp>
    </p:spTree>
    <p:extLst>
      <p:ext uri="{BB962C8B-B14F-4D97-AF65-F5344CB8AC3E}">
        <p14:creationId xmlns="" xmlns:p14="http://schemas.microsoft.com/office/powerpoint/2010/main" val="37743715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6817" y="1572475"/>
            <a:ext cx="6901583" cy="535531"/>
          </a:xfrm>
        </p:spPr>
        <p:txBody>
          <a:bodyPr/>
          <a:lstStyle/>
          <a:p>
            <a:r>
              <a:rPr lang="en-US" dirty="0" err="1" smtClean="0"/>
              <a:t>Telerik</a:t>
            </a:r>
            <a:r>
              <a:rPr lang="en-US" dirty="0" smtClean="0"/>
              <a:t> Platform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Telerik Platform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Telerik</a:t>
            </a:r>
            <a:r>
              <a:rPr lang="en-US" dirty="0" smtClean="0"/>
              <a:t> </a:t>
            </a:r>
            <a:r>
              <a:rPr lang="en-US" dirty="0" err="1" smtClean="0"/>
              <a:t>AppBuilder</a:t>
            </a:r>
            <a:endParaRPr lang="en-US" dirty="0" smtClean="0"/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1592937" y="1919545"/>
            <a:ext cx="8475089" cy="3859466"/>
            <a:chOff x="1828816" y="1888116"/>
            <a:chExt cx="8460337" cy="4272714"/>
          </a:xfrm>
        </p:grpSpPr>
        <p:pic>
          <p:nvPicPr>
            <p:cNvPr id="5" name="Shape 182"/>
            <p:cNvPicPr preferRelativeResize="0"/>
            <p:nvPr/>
          </p:nvPicPr>
          <p:blipFill rotWithShape="1">
            <a:blip r:embed="rId3" cstate="print">
              <a:alphaModFix/>
            </a:blip>
            <a:srcRect/>
            <a:stretch/>
          </p:blipFill>
          <p:spPr>
            <a:xfrm>
              <a:off x="4119066" y="3100764"/>
              <a:ext cx="502213" cy="50221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Shape 183"/>
            <p:cNvSpPr/>
            <p:nvPr/>
          </p:nvSpPr>
          <p:spPr>
            <a:xfrm>
              <a:off x="3565362" y="2522680"/>
              <a:ext cx="4827230" cy="3054674"/>
            </a:xfrm>
            <a:prstGeom prst="roundRect">
              <a:avLst>
                <a:gd name="adj" fmla="val 16667"/>
              </a:avLst>
            </a:prstGeom>
            <a:noFill/>
            <a:ln w="10775" cap="flat">
              <a:solidFill>
                <a:schemeClr val="dk1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A2D33"/>
                </a:buClr>
                <a:buFont typeface="Arial"/>
                <a:buNone/>
              </a:pPr>
              <a:endParaRPr sz="1800" b="0" i="0" u="none" strike="noStrike" cap="none" baseline="0">
                <a:solidFill>
                  <a:srgbClr val="2A2D3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7" name="Shape 184"/>
            <p:cNvCxnSpPr/>
            <p:nvPr/>
          </p:nvCxnSpPr>
          <p:spPr>
            <a:xfrm>
              <a:off x="5097344" y="1888116"/>
              <a:ext cx="2" cy="4272714"/>
            </a:xfrm>
            <a:prstGeom prst="straightConnector1">
              <a:avLst/>
            </a:prstGeom>
            <a:noFill/>
            <a:ln w="9525" cap="flat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" name="Shape 185"/>
            <p:cNvCxnSpPr/>
            <p:nvPr/>
          </p:nvCxnSpPr>
          <p:spPr>
            <a:xfrm>
              <a:off x="6777228" y="1888116"/>
              <a:ext cx="0" cy="4272714"/>
            </a:xfrm>
            <a:prstGeom prst="straightConnector1">
              <a:avLst/>
            </a:prstGeom>
            <a:noFill/>
            <a:ln w="9525" cap="flat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" name="Shape 186"/>
            <p:cNvCxnSpPr/>
            <p:nvPr/>
          </p:nvCxnSpPr>
          <p:spPr>
            <a:xfrm rot="10800000">
              <a:off x="2522926" y="4044421"/>
              <a:ext cx="7019571" cy="0"/>
            </a:xfrm>
            <a:prstGeom prst="straightConnector1">
              <a:avLst/>
            </a:prstGeom>
            <a:noFill/>
            <a:ln w="9525" cap="flat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pic>
          <p:nvPicPr>
            <p:cNvPr id="10" name="Shape 187"/>
            <p:cNvPicPr preferRelativeResize="0"/>
            <p:nvPr/>
          </p:nvPicPr>
          <p:blipFill rotWithShape="1">
            <a:blip r:embed="rId4" cstate="print">
              <a:alphaModFix/>
            </a:blip>
            <a:srcRect/>
            <a:stretch/>
          </p:blipFill>
          <p:spPr>
            <a:xfrm>
              <a:off x="5595062" y="2966459"/>
              <a:ext cx="769062" cy="76906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" name="Shape 188"/>
            <p:cNvPicPr preferRelativeResize="0"/>
            <p:nvPr/>
          </p:nvPicPr>
          <p:blipFill rotWithShape="1">
            <a:blip r:embed="rId5" cstate="print">
              <a:alphaModFix/>
            </a:blip>
            <a:srcRect/>
            <a:stretch/>
          </p:blipFill>
          <p:spPr>
            <a:xfrm>
              <a:off x="7238467" y="3017942"/>
              <a:ext cx="720562" cy="72056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" name="Shape 189"/>
            <p:cNvPicPr preferRelativeResize="0"/>
            <p:nvPr/>
          </p:nvPicPr>
          <p:blipFill rotWithShape="1">
            <a:blip r:embed="rId6" cstate="print">
              <a:alphaModFix/>
            </a:blip>
            <a:srcRect/>
            <a:stretch/>
          </p:blipFill>
          <p:spPr>
            <a:xfrm>
              <a:off x="5700026" y="4421071"/>
              <a:ext cx="553690" cy="55369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Shape 190"/>
            <p:cNvPicPr preferRelativeResize="0"/>
            <p:nvPr/>
          </p:nvPicPr>
          <p:blipFill rotWithShape="1">
            <a:blip r:embed="rId7" cstate="print">
              <a:alphaModFix/>
            </a:blip>
            <a:srcRect/>
            <a:stretch/>
          </p:blipFill>
          <p:spPr>
            <a:xfrm>
              <a:off x="7152142" y="4345937"/>
              <a:ext cx="806888" cy="80688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Shape 191"/>
            <p:cNvPicPr preferRelativeResize="0"/>
            <p:nvPr/>
          </p:nvPicPr>
          <p:blipFill rotWithShape="1">
            <a:blip r:embed="rId8" cstate="print">
              <a:alphaModFix/>
            </a:blip>
            <a:srcRect/>
            <a:stretch/>
          </p:blipFill>
          <p:spPr>
            <a:xfrm>
              <a:off x="4050416" y="4325741"/>
              <a:ext cx="624853" cy="65774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" name="Shape 192"/>
            <p:cNvSpPr/>
            <p:nvPr/>
          </p:nvSpPr>
          <p:spPr>
            <a:xfrm>
              <a:off x="3922673" y="2631450"/>
              <a:ext cx="954257" cy="369332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n-US" sz="1800" b="1" i="0" u="none" strike="noStrike" cap="none" baseline="0">
                  <a:solidFill>
                    <a:srgbClr val="2A2D33"/>
                  </a:solidFill>
                  <a:latin typeface="Arial"/>
                  <a:ea typeface="Arial"/>
                  <a:cs typeface="Arial"/>
                  <a:sym typeface="Arial"/>
                </a:rPr>
                <a:t>Design</a:t>
              </a:r>
            </a:p>
          </p:txBody>
        </p:sp>
        <p:sp>
          <p:nvSpPr>
            <p:cNvPr id="16" name="Shape 193"/>
            <p:cNvSpPr/>
            <p:nvPr/>
          </p:nvSpPr>
          <p:spPr>
            <a:xfrm>
              <a:off x="5595062" y="2620091"/>
              <a:ext cx="761633" cy="369332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n-US" sz="1800" b="1" i="0" u="none" strike="noStrike" cap="none" baseline="0">
                  <a:solidFill>
                    <a:srgbClr val="2A2D33"/>
                  </a:solidFill>
                  <a:latin typeface="Arial"/>
                  <a:ea typeface="Arial"/>
                  <a:cs typeface="Arial"/>
                  <a:sym typeface="Arial"/>
                </a:rPr>
                <a:t>Build</a:t>
              </a:r>
            </a:p>
          </p:txBody>
        </p:sp>
        <p:sp>
          <p:nvSpPr>
            <p:cNvPr id="17" name="Shape 194"/>
            <p:cNvSpPr/>
            <p:nvPr/>
          </p:nvSpPr>
          <p:spPr>
            <a:xfrm>
              <a:off x="6997678" y="2614536"/>
              <a:ext cx="1107995" cy="369332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n-US" sz="1800" b="1" i="0" u="none" strike="noStrike" cap="none" baseline="0">
                  <a:solidFill>
                    <a:srgbClr val="2A2D33"/>
                  </a:solidFill>
                  <a:latin typeface="Arial"/>
                  <a:ea typeface="Arial"/>
                  <a:cs typeface="Arial"/>
                  <a:sym typeface="Arial"/>
                </a:rPr>
                <a:t>Connect</a:t>
              </a:r>
            </a:p>
          </p:txBody>
        </p:sp>
        <p:sp>
          <p:nvSpPr>
            <p:cNvPr id="18" name="Shape 195"/>
            <p:cNvSpPr/>
            <p:nvPr/>
          </p:nvSpPr>
          <p:spPr>
            <a:xfrm>
              <a:off x="3845644" y="5058614"/>
              <a:ext cx="1121295" cy="369332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n-US" sz="1800" b="1" i="0" u="none" strike="noStrike" cap="none" baseline="0">
                  <a:solidFill>
                    <a:srgbClr val="2A2D33"/>
                  </a:solidFill>
                  <a:latin typeface="Arial"/>
                  <a:ea typeface="Arial"/>
                  <a:cs typeface="Arial"/>
                  <a:sym typeface="Arial"/>
                </a:rPr>
                <a:t>Measure</a:t>
              </a:r>
            </a:p>
          </p:txBody>
        </p:sp>
        <p:sp>
          <p:nvSpPr>
            <p:cNvPr id="19" name="Shape 196"/>
            <p:cNvSpPr/>
            <p:nvPr/>
          </p:nvSpPr>
          <p:spPr>
            <a:xfrm>
              <a:off x="4746571" y="3738505"/>
              <a:ext cx="2491896" cy="542796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10775" cap="flat">
              <a:solidFill>
                <a:schemeClr val="dk1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A2D33"/>
                </a:buClr>
                <a:buFont typeface="Arial"/>
                <a:buNone/>
              </a:pPr>
              <a:endParaRPr sz="1800" b="0" i="0" u="none" strike="noStrike" cap="none" baseline="0">
                <a:solidFill>
                  <a:srgbClr val="2A2D3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Shape 197"/>
            <p:cNvSpPr/>
            <p:nvPr/>
          </p:nvSpPr>
          <p:spPr>
            <a:xfrm>
              <a:off x="5484401" y="5051755"/>
              <a:ext cx="979754" cy="369332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n-US" sz="1800" b="1" i="0" u="none" strike="noStrike" cap="none" baseline="0">
                  <a:solidFill>
                    <a:srgbClr val="2A2D33"/>
                  </a:solidFill>
                  <a:latin typeface="Arial"/>
                  <a:ea typeface="Arial"/>
                  <a:cs typeface="Arial"/>
                  <a:sym typeface="Arial"/>
                </a:rPr>
                <a:t>Deploy</a:t>
              </a:r>
            </a:p>
          </p:txBody>
        </p:sp>
        <p:sp>
          <p:nvSpPr>
            <p:cNvPr id="21" name="Shape 198"/>
            <p:cNvSpPr/>
            <p:nvPr/>
          </p:nvSpPr>
          <p:spPr>
            <a:xfrm>
              <a:off x="7227267" y="5047850"/>
              <a:ext cx="659293" cy="369332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n-US" sz="1800" b="1" i="0" u="none" strike="noStrike" cap="none" baseline="0">
                  <a:solidFill>
                    <a:srgbClr val="2A2D33"/>
                  </a:solidFill>
                  <a:latin typeface="Arial"/>
                  <a:ea typeface="Arial"/>
                  <a:cs typeface="Arial"/>
                  <a:sym typeface="Arial"/>
                </a:rPr>
                <a:t>Test</a:t>
              </a:r>
            </a:p>
          </p:txBody>
        </p:sp>
        <p:pic>
          <p:nvPicPr>
            <p:cNvPr id="22" name="Shape 199"/>
            <p:cNvPicPr preferRelativeResize="0"/>
            <p:nvPr/>
          </p:nvPicPr>
          <p:blipFill rotWithShape="1">
            <a:blip r:embed="rId9" cstate="print">
              <a:alphaModFix/>
            </a:blip>
            <a:srcRect/>
            <a:stretch/>
          </p:blipFill>
          <p:spPr>
            <a:xfrm>
              <a:off x="5296255" y="3772828"/>
              <a:ext cx="1300718" cy="46247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" name="Shape 200"/>
            <p:cNvSpPr/>
            <p:nvPr/>
          </p:nvSpPr>
          <p:spPr>
            <a:xfrm>
              <a:off x="3003486" y="2072782"/>
              <a:ext cx="2093856" cy="369332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-US" sz="1800" b="0" i="0" u="none" strike="noStrike" cap="none" baseline="0">
                  <a:solidFill>
                    <a:srgbClr val="5DC62E"/>
                  </a:solidFill>
                  <a:latin typeface="Arial"/>
                  <a:ea typeface="Arial"/>
                  <a:cs typeface="Arial"/>
                  <a:sym typeface="Arial"/>
                </a:rPr>
                <a:t>AppPrototyper</a:t>
              </a:r>
            </a:p>
          </p:txBody>
        </p:sp>
        <p:sp>
          <p:nvSpPr>
            <p:cNvPr id="24" name="Shape 201"/>
            <p:cNvSpPr/>
            <p:nvPr/>
          </p:nvSpPr>
          <p:spPr>
            <a:xfrm>
              <a:off x="2309072" y="3118813"/>
              <a:ext cx="1147105" cy="369332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-US" sz="1800" b="0" i="0" u="none" strike="noStrike" cap="none" baseline="0">
                  <a:solidFill>
                    <a:srgbClr val="5DC62E"/>
                  </a:solidFill>
                  <a:latin typeface="Arial"/>
                  <a:ea typeface="Arial"/>
                  <a:cs typeface="Arial"/>
                  <a:sym typeface="Arial"/>
                </a:rPr>
                <a:t>Kendo UI</a:t>
              </a:r>
            </a:p>
          </p:txBody>
        </p:sp>
        <p:sp>
          <p:nvSpPr>
            <p:cNvPr id="25" name="Shape 202"/>
            <p:cNvSpPr/>
            <p:nvPr/>
          </p:nvSpPr>
          <p:spPr>
            <a:xfrm>
              <a:off x="4849078" y="1888116"/>
              <a:ext cx="2093856" cy="369332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-US" sz="1800" b="0" i="0" u="none" strike="noStrike" cap="none" baseline="0" dirty="0">
                  <a:solidFill>
                    <a:schemeClr val="accent4"/>
                  </a:solidFill>
                  <a:latin typeface="Arial"/>
                  <a:ea typeface="Arial"/>
                  <a:cs typeface="Arial"/>
                  <a:sym typeface="Arial"/>
                </a:rPr>
                <a:t>AppBuilder</a:t>
              </a:r>
            </a:p>
          </p:txBody>
        </p:sp>
        <p:sp>
          <p:nvSpPr>
            <p:cNvPr id="26" name="Shape 203"/>
            <p:cNvSpPr/>
            <p:nvPr/>
          </p:nvSpPr>
          <p:spPr>
            <a:xfrm>
              <a:off x="6912102" y="2040516"/>
              <a:ext cx="2093856" cy="369332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-US" sz="1800" b="0" i="0" u="none" strike="noStrike" cap="none" baseline="0">
                  <a:solidFill>
                    <a:srgbClr val="5DC62E"/>
                  </a:solidFill>
                  <a:latin typeface="Arial"/>
                  <a:ea typeface="Arial"/>
                  <a:cs typeface="Arial"/>
                  <a:sym typeface="Arial"/>
                </a:rPr>
                <a:t>Backend Services</a:t>
              </a:r>
            </a:p>
          </p:txBody>
        </p:sp>
        <p:sp>
          <p:nvSpPr>
            <p:cNvPr id="27" name="Shape 204"/>
            <p:cNvSpPr/>
            <p:nvPr/>
          </p:nvSpPr>
          <p:spPr>
            <a:xfrm>
              <a:off x="8392592" y="2662068"/>
              <a:ext cx="1699113" cy="369332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-US" sz="1800" b="0" i="0" u="none" strike="noStrike" cap="none" baseline="0">
                  <a:solidFill>
                    <a:srgbClr val="5DC62E"/>
                  </a:solidFill>
                  <a:latin typeface="Arial"/>
                  <a:ea typeface="Arial"/>
                  <a:cs typeface="Arial"/>
                  <a:sym typeface="Arial"/>
                </a:rPr>
                <a:t>Connectors</a:t>
              </a:r>
            </a:p>
          </p:txBody>
        </p:sp>
        <p:sp>
          <p:nvSpPr>
            <p:cNvPr id="28" name="Shape 205"/>
            <p:cNvSpPr/>
            <p:nvPr/>
          </p:nvSpPr>
          <p:spPr>
            <a:xfrm>
              <a:off x="8353774" y="3303478"/>
              <a:ext cx="1699113" cy="369332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-US" sz="1800" b="0" i="0" u="none" strike="noStrike" cap="none" baseline="0">
                  <a:solidFill>
                    <a:srgbClr val="5DC62E"/>
                  </a:solidFill>
                  <a:latin typeface="Arial"/>
                  <a:ea typeface="Arial"/>
                  <a:cs typeface="Arial"/>
                  <a:sym typeface="Arial"/>
                </a:rPr>
                <a:t>DataSync</a:t>
              </a:r>
            </a:p>
          </p:txBody>
        </p:sp>
        <p:sp>
          <p:nvSpPr>
            <p:cNvPr id="29" name="Shape 206"/>
            <p:cNvSpPr/>
            <p:nvPr/>
          </p:nvSpPr>
          <p:spPr>
            <a:xfrm>
              <a:off x="1828816" y="4689282"/>
              <a:ext cx="2093856" cy="369332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-US" sz="1800" b="0" i="0" u="none" strike="noStrike" cap="none" baseline="0">
                  <a:solidFill>
                    <a:srgbClr val="5DC62E"/>
                  </a:solidFill>
                  <a:latin typeface="Arial"/>
                  <a:ea typeface="Arial"/>
                  <a:cs typeface="Arial"/>
                  <a:sym typeface="Arial"/>
                </a:rPr>
                <a:t>Analytics</a:t>
              </a:r>
            </a:p>
          </p:txBody>
        </p:sp>
        <p:sp>
          <p:nvSpPr>
            <p:cNvPr id="30" name="Shape 207"/>
            <p:cNvSpPr/>
            <p:nvPr/>
          </p:nvSpPr>
          <p:spPr>
            <a:xfrm>
              <a:off x="3003490" y="5678269"/>
              <a:ext cx="2093856" cy="369332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-US" sz="1800" b="0" i="0" u="none" strike="noStrike" cap="none" baseline="0">
                  <a:solidFill>
                    <a:srgbClr val="5DC62E"/>
                  </a:solidFill>
                  <a:latin typeface="Arial"/>
                  <a:ea typeface="Arial"/>
                  <a:cs typeface="Arial"/>
                  <a:sym typeface="Arial"/>
                </a:rPr>
                <a:t>AppFeedback</a:t>
              </a:r>
            </a:p>
          </p:txBody>
        </p:sp>
        <p:sp>
          <p:nvSpPr>
            <p:cNvPr id="31" name="Shape 208"/>
            <p:cNvSpPr/>
            <p:nvPr/>
          </p:nvSpPr>
          <p:spPr>
            <a:xfrm>
              <a:off x="4925480" y="5642320"/>
              <a:ext cx="2093856" cy="369332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-US" sz="1800" b="0" i="0" u="none" strike="noStrike" cap="none" baseline="0" dirty="0" err="1">
                  <a:solidFill>
                    <a:srgbClr val="5DC62E"/>
                  </a:solidFill>
                  <a:latin typeface="Arial"/>
                  <a:ea typeface="Arial"/>
                  <a:cs typeface="Arial"/>
                  <a:sym typeface="Arial"/>
                </a:rPr>
                <a:t>AppManager</a:t>
              </a:r>
              <a:endParaRPr lang="en-US" sz="1800" b="0" i="0" u="none" strike="noStrike" cap="none" baseline="0" dirty="0">
                <a:solidFill>
                  <a:srgbClr val="5DC62E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" name="Shape 209"/>
            <p:cNvSpPr/>
            <p:nvPr/>
          </p:nvSpPr>
          <p:spPr>
            <a:xfrm>
              <a:off x="6777228" y="5678269"/>
              <a:ext cx="2093856" cy="369332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-US" sz="1800" b="0" i="0" u="none" strike="noStrike" cap="none" baseline="0">
                  <a:solidFill>
                    <a:srgbClr val="5DC62E"/>
                  </a:solidFill>
                  <a:latin typeface="Arial"/>
                  <a:ea typeface="Arial"/>
                  <a:cs typeface="Arial"/>
                  <a:sym typeface="Arial"/>
                </a:rPr>
                <a:t>Test Studio</a:t>
              </a:r>
            </a:p>
          </p:txBody>
        </p:sp>
        <p:sp>
          <p:nvSpPr>
            <p:cNvPr id="33" name="Shape 210"/>
            <p:cNvSpPr/>
            <p:nvPr/>
          </p:nvSpPr>
          <p:spPr>
            <a:xfrm>
              <a:off x="7959029" y="4319951"/>
              <a:ext cx="2093856" cy="369332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-US" sz="1800" b="0" i="0" u="none" strike="noStrike" cap="none" baseline="0">
                  <a:solidFill>
                    <a:srgbClr val="5DC62E"/>
                  </a:solidFill>
                  <a:latin typeface="Arial"/>
                  <a:ea typeface="Arial"/>
                  <a:cs typeface="Arial"/>
                  <a:sym typeface="Arial"/>
                </a:rPr>
                <a:t>Fiddler</a:t>
              </a:r>
            </a:p>
          </p:txBody>
        </p:sp>
        <p:sp>
          <p:nvSpPr>
            <p:cNvPr id="34" name="Shape 211"/>
            <p:cNvSpPr/>
            <p:nvPr/>
          </p:nvSpPr>
          <p:spPr>
            <a:xfrm>
              <a:off x="8195153" y="4861439"/>
              <a:ext cx="2094000" cy="3692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-US" sz="1800">
                  <a:solidFill>
                    <a:srgbClr val="5DC62E"/>
                  </a:solidFill>
                </a:rPr>
                <a:t>Device Cloud</a:t>
              </a:r>
            </a:p>
          </p:txBody>
        </p:sp>
        <p:sp>
          <p:nvSpPr>
            <p:cNvPr id="35" name="Shape 212"/>
            <p:cNvSpPr/>
            <p:nvPr/>
          </p:nvSpPr>
          <p:spPr>
            <a:xfrm rot="5400000">
              <a:off x="5984314" y="2333528"/>
              <a:ext cx="176237" cy="362568"/>
            </a:xfrm>
            <a:prstGeom prst="triangle">
              <a:avLst>
                <a:gd name="adj" fmla="val 50000"/>
              </a:avLst>
            </a:prstGeom>
            <a:solidFill>
              <a:schemeClr val="dk1"/>
            </a:solidFill>
            <a:ln>
              <a:noFill/>
            </a:ln>
          </p:spPr>
          <p:txBody>
            <a:bodyPr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A2D33"/>
                </a:buClr>
                <a:buFont typeface="Arial"/>
                <a:buNone/>
              </a:pPr>
              <a:endParaRPr sz="1800" b="0" i="0" u="none" strike="noStrike" cap="none" baseline="0">
                <a:solidFill>
                  <a:srgbClr val="2A2D3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" name="Shape 213"/>
            <p:cNvSpPr/>
            <p:nvPr/>
          </p:nvSpPr>
          <p:spPr>
            <a:xfrm rot="-5400000">
              <a:off x="6011674" y="5363944"/>
              <a:ext cx="185765" cy="426817"/>
            </a:xfrm>
            <a:prstGeom prst="triangle">
              <a:avLst>
                <a:gd name="adj" fmla="val 50000"/>
              </a:avLst>
            </a:prstGeom>
            <a:solidFill>
              <a:schemeClr val="dk1"/>
            </a:solidFill>
            <a:ln>
              <a:noFill/>
            </a:ln>
          </p:spPr>
          <p:txBody>
            <a:bodyPr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A2D33"/>
                </a:buClr>
                <a:buFont typeface="Arial"/>
                <a:buNone/>
              </a:pPr>
              <a:endParaRPr sz="1800" b="0" i="0" u="none" strike="noStrike" cap="none" baseline="0">
                <a:solidFill>
                  <a:srgbClr val="2A2D3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" name="Shape 214"/>
            <p:cNvSpPr/>
            <p:nvPr/>
          </p:nvSpPr>
          <p:spPr>
            <a:xfrm>
              <a:off x="8317382" y="3815362"/>
              <a:ext cx="143862" cy="332402"/>
            </a:xfrm>
            <a:prstGeom prst="triangle">
              <a:avLst>
                <a:gd name="adj" fmla="val 50000"/>
              </a:avLst>
            </a:prstGeom>
            <a:solidFill>
              <a:schemeClr val="dk1"/>
            </a:solidFill>
            <a:ln>
              <a:noFill/>
            </a:ln>
          </p:spPr>
          <p:txBody>
            <a:bodyPr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A2D33"/>
                </a:buClr>
                <a:buFont typeface="Arial"/>
                <a:buNone/>
              </a:pPr>
              <a:endParaRPr sz="1800" b="0" i="0" u="none" strike="noStrike" cap="none" baseline="0">
                <a:solidFill>
                  <a:srgbClr val="2A2D3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" name="Shape 215"/>
            <p:cNvSpPr/>
            <p:nvPr/>
          </p:nvSpPr>
          <p:spPr>
            <a:xfrm rot="10800000">
              <a:off x="3447795" y="3904832"/>
              <a:ext cx="212943" cy="347820"/>
            </a:xfrm>
            <a:prstGeom prst="triangle">
              <a:avLst>
                <a:gd name="adj" fmla="val 50000"/>
              </a:avLst>
            </a:prstGeom>
            <a:solidFill>
              <a:schemeClr val="dk1"/>
            </a:solidFill>
            <a:ln>
              <a:noFill/>
            </a:ln>
          </p:spPr>
          <p:txBody>
            <a:bodyPr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A2D33"/>
                </a:buClr>
                <a:buFont typeface="Arial"/>
                <a:buNone/>
              </a:pPr>
              <a:endParaRPr sz="1800" b="0" i="0" u="none" strike="noStrike" cap="none" baseline="0">
                <a:solidFill>
                  <a:srgbClr val="2A2D3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491442" y="2574327"/>
            <a:ext cx="303480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8000" b="1" i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Demo</a:t>
            </a:r>
          </a:p>
        </p:txBody>
      </p:sp>
    </p:spTree>
    <p:extLst>
      <p:ext uri="{BB962C8B-B14F-4D97-AF65-F5344CB8AC3E}">
        <p14:creationId xmlns="" xmlns:p14="http://schemas.microsoft.com/office/powerpoint/2010/main" val="37743715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600000">
            <a:off x="8060420" y="516964"/>
            <a:ext cx="3217512" cy="2194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09441" y="917458"/>
            <a:ext cx="10802770" cy="429684"/>
          </a:xfrm>
          <a:noFill/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Resources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2230942"/>
            <a:ext cx="12188825" cy="4627057"/>
          </a:xfrm>
          <a:solidFill>
            <a:srgbClr val="FFFFFF"/>
          </a:solidFill>
        </p:spPr>
        <p:txBody>
          <a:bodyPr tIns="0" bIns="0" anchor="ctr" anchorCtr="0"/>
          <a:lstStyle/>
          <a:p>
            <a:pPr marL="1138471" indent="-285677">
              <a:spcBef>
                <a:spcPts val="1500"/>
              </a:spcBef>
            </a:pPr>
            <a:r>
              <a:rPr lang="en-US" sz="2400" dirty="0" smtClean="0"/>
              <a:t>JSDO Open Source content on </a:t>
            </a:r>
            <a:r>
              <a:rPr lang="en-US" sz="2400" dirty="0" err="1" smtClean="0"/>
              <a:t>GitHub</a:t>
            </a:r>
            <a:r>
              <a:rPr lang="en-US" sz="2400" dirty="0" smtClean="0"/>
              <a:t>: </a:t>
            </a:r>
            <a:r>
              <a:rPr lang="en-US" sz="2400" dirty="0" smtClean="0">
                <a:solidFill>
                  <a:schemeClr val="accent1"/>
                </a:solidFill>
                <a:hlinkClick r:id="rId4"/>
              </a:rPr>
              <a:t>https://github.com/CloudDataObject</a:t>
            </a:r>
            <a:endParaRPr lang="en-US" sz="2400" dirty="0" smtClean="0">
              <a:solidFill>
                <a:schemeClr val="accent1"/>
              </a:solidFill>
            </a:endParaRPr>
          </a:p>
          <a:p>
            <a:pPr marL="1138471" indent="-285677">
              <a:spcBef>
                <a:spcPts val="1500"/>
              </a:spcBef>
            </a:pPr>
            <a:r>
              <a:rPr lang="en-US" sz="2400" dirty="0" smtClean="0"/>
              <a:t>Kendo UI documentation: </a:t>
            </a:r>
            <a:r>
              <a:rPr lang="en-US" sz="2400" dirty="0" smtClean="0">
                <a:solidFill>
                  <a:schemeClr val="accent1"/>
                </a:solidFill>
                <a:hlinkClick r:id="rId5"/>
              </a:rPr>
              <a:t>http</a:t>
            </a:r>
            <a:r>
              <a:rPr lang="en-US" sz="2400">
                <a:solidFill>
                  <a:schemeClr val="accent1"/>
                </a:solidFill>
                <a:hlinkClick r:id="rId5"/>
              </a:rPr>
              <a:t>://</a:t>
            </a:r>
            <a:r>
              <a:rPr lang="en-US" sz="2400" smtClean="0">
                <a:solidFill>
                  <a:schemeClr val="accent1"/>
                </a:solidFill>
                <a:hlinkClick r:id="rId5"/>
              </a:rPr>
              <a:t>docs.telerik.com</a:t>
            </a:r>
            <a:endParaRPr lang="en-US" sz="2400" smtClean="0">
              <a:solidFill>
                <a:schemeClr val="accent1"/>
              </a:solidFill>
            </a:endParaRPr>
          </a:p>
          <a:p>
            <a:pPr marL="1138471" indent="-285677">
              <a:spcBef>
                <a:spcPts val="1500"/>
              </a:spcBef>
            </a:pPr>
            <a:r>
              <a:rPr lang="en-US" sz="2400" smtClean="0"/>
              <a:t>Search </a:t>
            </a:r>
            <a:r>
              <a:rPr lang="en-US" sz="2400" dirty="0"/>
              <a:t>the Community: </a:t>
            </a:r>
            <a:r>
              <a:rPr lang="en-US" sz="2400" dirty="0">
                <a:solidFill>
                  <a:srgbClr val="FF4E00"/>
                </a:solidFill>
              </a:rPr>
              <a:t>OpenEdge </a:t>
            </a:r>
            <a:r>
              <a:rPr lang="en-US" sz="2400" dirty="0" smtClean="0">
                <a:solidFill>
                  <a:srgbClr val="FF4E00"/>
                </a:solidFill>
              </a:rPr>
              <a:t>11.5 Product Documentation</a:t>
            </a:r>
          </a:p>
          <a:p>
            <a:pPr marL="1138471" indent="-285677">
              <a:spcBef>
                <a:spcPts val="1500"/>
              </a:spcBef>
            </a:pPr>
            <a:r>
              <a:rPr lang="en-US" sz="2400" dirty="0" smtClean="0"/>
              <a:t>Documentation Update</a:t>
            </a:r>
            <a:r>
              <a:rPr lang="en-US" sz="2400" dirty="0" smtClean="0">
                <a:solidFill>
                  <a:srgbClr val="FF4E00"/>
                </a:solidFill>
              </a:rPr>
              <a:t>: </a:t>
            </a:r>
            <a:r>
              <a:rPr lang="en-US" sz="2400" dirty="0">
                <a:solidFill>
                  <a:schemeClr val="accent1"/>
                </a:solidFill>
                <a:hlinkClick r:id="rId6"/>
              </a:rPr>
              <a:t>https://documentation.progress.com/output/oemobile1151</a:t>
            </a:r>
            <a:endParaRPr lang="en-US" sz="2400" dirty="0">
              <a:solidFill>
                <a:schemeClr val="accent1"/>
              </a:solidFill>
            </a:endParaRPr>
          </a:p>
          <a:p>
            <a:pPr marL="1138471" indent="-285677">
              <a:spcBef>
                <a:spcPts val="1500"/>
              </a:spcBef>
            </a:pPr>
            <a:r>
              <a:rPr lang="en-US" sz="2400" dirty="0" smtClean="0"/>
              <a:t>JSDO Examples: </a:t>
            </a:r>
          </a:p>
          <a:p>
            <a:pPr marL="1538455" lvl="1" indent="-285677">
              <a:spcBef>
                <a:spcPts val="1500"/>
              </a:spcBef>
            </a:pPr>
            <a:r>
              <a:rPr lang="en-US" sz="2400" dirty="0">
                <a:solidFill>
                  <a:srgbClr val="FF4E00"/>
                </a:solidFill>
              </a:rPr>
              <a:t>https://</a:t>
            </a:r>
            <a:r>
              <a:rPr lang="en-US" sz="2400" dirty="0" smtClean="0">
                <a:solidFill>
                  <a:srgbClr val="FF4E00"/>
                </a:solidFill>
              </a:rPr>
              <a:t>community.progress.com/community_groups/openedge_development/m/documents/2020.aspx</a:t>
            </a:r>
          </a:p>
        </p:txBody>
      </p:sp>
    </p:spTree>
    <p:extLst>
      <p:ext uri="{BB962C8B-B14F-4D97-AF65-F5344CB8AC3E}">
        <p14:creationId xmlns="" xmlns:p14="http://schemas.microsoft.com/office/powerpoint/2010/main" val="16321818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More on the JSDO and Kendo UI at the PUG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11962" y="1200150"/>
            <a:ext cx="10360501" cy="5303520"/>
          </a:xfrm>
          <a:prstGeom prst="rect">
            <a:avLst/>
          </a:prstGeom>
        </p:spPr>
        <p:txBody>
          <a:bodyPr/>
          <a:lstStyle/>
          <a:p>
            <a:pPr marL="342900" lvl="0" indent="-342900" algn="l">
              <a:spcBef>
                <a:spcPts val="2500"/>
              </a:spcBef>
              <a:buClr>
                <a:schemeClr val="accent1"/>
              </a:buClr>
              <a:buSzTx/>
              <a:buFont typeface="Wingdings" pitchFamily="2" charset="2"/>
              <a:buChar char="§"/>
            </a:pPr>
            <a:r>
              <a:rPr lang="en-US" i="0" dirty="0" smtClean="0"/>
              <a:t>495: A Sexy UI for OE using JSDO and Kendo UI </a:t>
            </a:r>
            <a:endParaRPr lang="en-US" i="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342900" lvl="0" indent="-342900" algn="l">
              <a:spcBef>
                <a:spcPts val="2500"/>
              </a:spcBef>
              <a:buClr>
                <a:schemeClr val="accent1"/>
              </a:buClr>
              <a:buSzTx/>
              <a:buFont typeface="Wingdings" pitchFamily="2" charset="2"/>
              <a:buChar char="§"/>
            </a:pPr>
            <a:r>
              <a:rPr lang="en-US" i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374: </a:t>
            </a:r>
            <a:r>
              <a:rPr lang="en-US" i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Telerik</a:t>
            </a:r>
            <a:r>
              <a:rPr lang="en-US" i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Products Overview</a:t>
            </a:r>
          </a:p>
          <a:p>
            <a:pPr marL="342900" lvl="0" indent="-342900" algn="l">
              <a:spcBef>
                <a:spcPts val="2500"/>
              </a:spcBef>
              <a:buClr>
                <a:schemeClr val="accent1"/>
              </a:buClr>
              <a:buSzTx/>
              <a:buFont typeface="Wingdings" pitchFamily="2" charset="2"/>
              <a:buChar char="§"/>
            </a:pPr>
            <a:r>
              <a:rPr lang="en-US" i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378: Building a Mobile App With The </a:t>
            </a:r>
            <a:r>
              <a:rPr lang="en-US" i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Telerik</a:t>
            </a:r>
            <a:r>
              <a:rPr lang="en-US" i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Platform</a:t>
            </a:r>
          </a:p>
          <a:p>
            <a:pPr marL="342900" lvl="0" indent="-342900" algn="l">
              <a:spcBef>
                <a:spcPts val="2500"/>
              </a:spcBef>
              <a:buClr>
                <a:schemeClr val="accent1"/>
              </a:buClr>
              <a:buSzTx/>
              <a:buFont typeface="Wingdings" pitchFamily="2" charset="2"/>
              <a:buChar char="§"/>
            </a:pPr>
            <a:r>
              <a:rPr lang="en-US" i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269: Using </a:t>
            </a:r>
            <a:r>
              <a:rPr lang="en-US" i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Telerik</a:t>
            </a:r>
            <a:r>
              <a:rPr lang="en-US" i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i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Kendo.UI</a:t>
            </a:r>
            <a:r>
              <a:rPr lang="en-US" i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with WebSpeed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25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61013425"/>
      </p:ext>
    </p:extLst>
  </p:cSld>
  <p:clrMapOvr>
    <a:masterClrMapping/>
  </p:clrMapOvr>
  <p:transition>
    <p:wipe dir="r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Kendo UI Campaign in Market Right Now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12894" y="923426"/>
            <a:ext cx="8163036" cy="501114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36439096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6817" y="1129277"/>
            <a:ext cx="6901583" cy="978729"/>
          </a:xfrm>
        </p:spPr>
        <p:txBody>
          <a:bodyPr/>
          <a:lstStyle/>
          <a:p>
            <a:r>
              <a:rPr lang="en-US" dirty="0" smtClean="0"/>
              <a:t>Architecture</a:t>
            </a:r>
            <a:br>
              <a:rPr lang="en-US" dirty="0" smtClean="0"/>
            </a:br>
            <a:endParaRPr lang="en-US" dirty="0"/>
          </a:p>
        </p:txBody>
      </p:sp>
    </p:spTree>
    <p:custDataLst>
      <p:tags r:id="rId1"/>
    </p:custData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>
          <a:xfrm>
            <a:off x="8743950" y="3400425"/>
            <a:ext cx="3444875" cy="135731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1006" y="536121"/>
            <a:ext cx="7439025" cy="5524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015414" y="3671887"/>
            <a:ext cx="2986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0" dirty="0" smtClean="0"/>
              <a:t>COU-WZEFCC</a:t>
            </a:r>
            <a:endParaRPr lang="en-US" sz="3200" i="0" dirty="0"/>
          </a:p>
        </p:txBody>
      </p:sp>
      <p:cxnSp>
        <p:nvCxnSpPr>
          <p:cNvPr id="9" name="Straight Arrow Connector 8"/>
          <p:cNvCxnSpPr>
            <a:stCxn id="7" idx="2"/>
          </p:cNvCxnSpPr>
          <p:nvPr/>
        </p:nvCxnSpPr>
        <p:spPr>
          <a:xfrm flipH="1">
            <a:off x="4286250" y="4079082"/>
            <a:ext cx="4457700" cy="5643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772976396"/>
      </p:ext>
    </p:extLst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5390827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80748" y="2171700"/>
            <a:ext cx="2197452" cy="2205108"/>
            <a:chOff x="1180748" y="2171700"/>
            <a:chExt cx="2197452" cy="2205108"/>
          </a:xfrm>
        </p:grpSpPr>
        <p:pic>
          <p:nvPicPr>
            <p:cNvPr id="5" name="Picture 4" descr="PROG_VisID_PPT_07_0916_cp_spark-close1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748" y="2171700"/>
              <a:ext cx="2197452" cy="2205108"/>
            </a:xfrm>
            <a:prstGeom prst="rect">
              <a:avLst/>
            </a:prstGeom>
          </p:spPr>
        </p:pic>
        <p:pic>
          <p:nvPicPr>
            <p:cNvPr id="6" name="Picture 5" descr="PROG_VisID_PPT_07_0916_cp_spark-close2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748" y="2171700"/>
              <a:ext cx="2197452" cy="2205108"/>
            </a:xfrm>
            <a:prstGeom prst="rect">
              <a:avLst/>
            </a:prstGeom>
          </p:spPr>
        </p:pic>
        <p:pic>
          <p:nvPicPr>
            <p:cNvPr id="7" name="Picture 6" descr="PROG_VisID_PPT_07_0916_cp_spark-close3.pn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748" y="2171700"/>
              <a:ext cx="2197452" cy="2205108"/>
            </a:xfrm>
            <a:prstGeom prst="rect">
              <a:avLst/>
            </a:prstGeom>
          </p:spPr>
        </p:pic>
      </p:grpSp>
      <p:pic>
        <p:nvPicPr>
          <p:cNvPr id="8" name="Picture 7" descr="PROG_VisID_PPT_07_0916_cp_PROGRESS-white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2709" y="2686746"/>
            <a:ext cx="7299280" cy="125887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749888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/>
          <p:cNvSpPr/>
          <p:nvPr/>
        </p:nvSpPr>
        <p:spPr bwMode="auto">
          <a:xfrm>
            <a:off x="2754086" y="348343"/>
            <a:ext cx="9046028" cy="1175657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130000"/>
              <a:buFontTx/>
              <a:buNone/>
              <a:tabLst/>
            </a:pPr>
            <a:endParaRPr kumimoji="0" lang="en-US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Rectangle 45"/>
          <p:cNvSpPr/>
          <p:nvPr/>
        </p:nvSpPr>
        <p:spPr bwMode="auto">
          <a:xfrm>
            <a:off x="3006695" y="954862"/>
            <a:ext cx="2075688" cy="4517136"/>
          </a:xfrm>
          <a:prstGeom prst="rect">
            <a:avLst/>
          </a:prstGeom>
          <a:solidFill>
            <a:srgbClr val="B0D80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130000"/>
              <a:buFontTx/>
              <a:buNone/>
              <a:tabLst/>
            </a:pPr>
            <a:endParaRPr kumimoji="0" lang="en-US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Rectangle 47"/>
          <p:cNvSpPr/>
          <p:nvPr/>
        </p:nvSpPr>
        <p:spPr bwMode="auto">
          <a:xfrm>
            <a:off x="3317985" y="3264229"/>
            <a:ext cx="1572768" cy="21122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130000"/>
              <a:buFontTx/>
              <a:buNone/>
              <a:tabLst/>
            </a:pPr>
            <a:endParaRPr kumimoji="0" lang="en-US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Rectangle 48"/>
          <p:cNvSpPr/>
          <p:nvPr/>
        </p:nvSpPr>
        <p:spPr bwMode="auto">
          <a:xfrm>
            <a:off x="3293696" y="1127314"/>
            <a:ext cx="1572768" cy="192938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130000"/>
              <a:buFontTx/>
              <a:buNone/>
              <a:tabLst/>
            </a:pPr>
            <a:endParaRPr kumimoji="0" lang="en-US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353936" y="1255343"/>
            <a:ext cx="1414170" cy="16773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00"/>
              </a:spcBef>
            </a:pPr>
            <a:r>
              <a:rPr lang="en-US" sz="1600" i="0" dirty="0" smtClean="0">
                <a:solidFill>
                  <a:srgbClr val="000000"/>
                </a:solidFill>
              </a:rPr>
              <a:t>HTML5 and</a:t>
            </a:r>
          </a:p>
          <a:p>
            <a:pPr>
              <a:spcBef>
                <a:spcPts val="100"/>
              </a:spcBef>
            </a:pPr>
            <a:r>
              <a:rPr lang="en-US" sz="1600" i="0" dirty="0" smtClean="0">
                <a:solidFill>
                  <a:srgbClr val="000000"/>
                </a:solidFill>
              </a:rPr>
              <a:t>JavaScript</a:t>
            </a:r>
          </a:p>
          <a:p>
            <a:pPr>
              <a:spcBef>
                <a:spcPts val="100"/>
              </a:spcBef>
            </a:pPr>
            <a:endParaRPr lang="en-US" sz="900" i="0" dirty="0" smtClean="0">
              <a:solidFill>
                <a:srgbClr val="000000"/>
              </a:solidFill>
            </a:endParaRPr>
          </a:p>
          <a:p>
            <a:pPr>
              <a:spcBef>
                <a:spcPts val="100"/>
              </a:spcBef>
            </a:pPr>
            <a:r>
              <a:rPr lang="en-US" sz="1600" i="0" dirty="0" smtClean="0">
                <a:solidFill>
                  <a:srgbClr val="000000"/>
                </a:solidFill>
              </a:rPr>
              <a:t>Kendo UI </a:t>
            </a:r>
          </a:p>
          <a:p>
            <a:pPr>
              <a:spcBef>
                <a:spcPts val="100"/>
              </a:spcBef>
            </a:pPr>
            <a:r>
              <a:rPr lang="en-US" sz="1600" i="0" dirty="0" smtClean="0">
                <a:solidFill>
                  <a:srgbClr val="000000"/>
                </a:solidFill>
              </a:rPr>
              <a:t>DataSource</a:t>
            </a:r>
          </a:p>
          <a:p>
            <a:pPr>
              <a:spcBef>
                <a:spcPts val="100"/>
              </a:spcBef>
            </a:pPr>
            <a:endParaRPr lang="en-US" sz="900" i="0" dirty="0" smtClean="0">
              <a:solidFill>
                <a:srgbClr val="000000"/>
              </a:solidFill>
            </a:endParaRPr>
          </a:p>
          <a:p>
            <a:pPr>
              <a:spcBef>
                <a:spcPts val="100"/>
              </a:spcBef>
            </a:pPr>
            <a:r>
              <a:rPr lang="en-US" sz="1600" i="0" dirty="0" smtClean="0">
                <a:solidFill>
                  <a:srgbClr val="000000"/>
                </a:solidFill>
              </a:rPr>
              <a:t>JSDO Dialect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480529" y="3268197"/>
            <a:ext cx="1164101" cy="5975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00"/>
              </a:spcBef>
            </a:pPr>
            <a:r>
              <a:rPr lang="en-US" sz="1600" i="0" dirty="0" smtClean="0">
                <a:solidFill>
                  <a:srgbClr val="000000"/>
                </a:solidFill>
              </a:rPr>
              <a:t>OpenEdge</a:t>
            </a:r>
          </a:p>
          <a:p>
            <a:pPr>
              <a:spcBef>
                <a:spcPts val="100"/>
              </a:spcBef>
            </a:pPr>
            <a:r>
              <a:rPr lang="en-US" sz="1600" i="0" dirty="0" smtClean="0">
                <a:solidFill>
                  <a:srgbClr val="000000"/>
                </a:solidFill>
              </a:rPr>
              <a:t>JSDO</a:t>
            </a:r>
          </a:p>
        </p:txBody>
      </p:sp>
      <p:sp>
        <p:nvSpPr>
          <p:cNvPr id="52" name="Rectangle 51"/>
          <p:cNvSpPr/>
          <p:nvPr/>
        </p:nvSpPr>
        <p:spPr>
          <a:xfrm>
            <a:off x="3314751" y="620592"/>
            <a:ext cx="14200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1800" b="1" i="0" dirty="0" smtClean="0">
                <a:solidFill>
                  <a:schemeClr val="tx2"/>
                </a:solidFill>
              </a:rPr>
              <a:t>Mobile App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3454276" y="3902771"/>
            <a:ext cx="1164101" cy="8566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00"/>
              </a:spcBef>
            </a:pPr>
            <a:r>
              <a:rPr lang="en-US" sz="1600" i="0" dirty="0" smtClean="0">
                <a:solidFill>
                  <a:srgbClr val="000000"/>
                </a:solidFill>
              </a:rPr>
              <a:t>OpenEdge</a:t>
            </a:r>
          </a:p>
          <a:p>
            <a:pPr>
              <a:spcBef>
                <a:spcPts val="100"/>
              </a:spcBef>
            </a:pPr>
            <a:r>
              <a:rPr lang="en-US" sz="1600" i="0" dirty="0" smtClean="0">
                <a:solidFill>
                  <a:srgbClr val="000000"/>
                </a:solidFill>
              </a:rPr>
              <a:t>Session</a:t>
            </a:r>
          </a:p>
          <a:p>
            <a:pPr>
              <a:spcBef>
                <a:spcPts val="100"/>
              </a:spcBef>
            </a:pPr>
            <a:r>
              <a:rPr lang="en-US" sz="1600" i="0" dirty="0" smtClean="0">
                <a:solidFill>
                  <a:srgbClr val="000000"/>
                </a:solidFill>
              </a:rPr>
              <a:t>object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3374572" y="4790917"/>
            <a:ext cx="1393371" cy="5975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00"/>
              </a:spcBef>
            </a:pPr>
            <a:r>
              <a:rPr lang="en-US" sz="1600" i="0" dirty="0" smtClean="0">
                <a:solidFill>
                  <a:srgbClr val="000000"/>
                </a:solidFill>
              </a:rPr>
              <a:t>JSDO </a:t>
            </a:r>
          </a:p>
          <a:p>
            <a:pPr>
              <a:spcBef>
                <a:spcPts val="100"/>
              </a:spcBef>
            </a:pPr>
            <a:r>
              <a:rPr lang="en-US" sz="1600" i="0" dirty="0" smtClean="0">
                <a:solidFill>
                  <a:srgbClr val="000000"/>
                </a:solidFill>
              </a:rPr>
              <a:t>Catalog</a:t>
            </a:r>
          </a:p>
        </p:txBody>
      </p:sp>
      <p:sp>
        <p:nvSpPr>
          <p:cNvPr id="55" name="Left-Right Arrow 54"/>
          <p:cNvSpPr/>
          <p:nvPr/>
        </p:nvSpPr>
        <p:spPr bwMode="auto">
          <a:xfrm rot="5400000">
            <a:off x="3948557" y="3018457"/>
            <a:ext cx="347472" cy="210312"/>
          </a:xfrm>
          <a:prstGeom prst="left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130000"/>
              <a:buFontTx/>
              <a:buNone/>
              <a:tabLst/>
            </a:pPr>
            <a:endParaRPr kumimoji="0" lang="en-US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6" name="Straight Connector 55"/>
          <p:cNvCxnSpPr/>
          <p:nvPr/>
        </p:nvCxnSpPr>
        <p:spPr bwMode="auto">
          <a:xfrm>
            <a:off x="3635828" y="2547254"/>
            <a:ext cx="751114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Straight Connector 56"/>
          <p:cNvCxnSpPr/>
          <p:nvPr/>
        </p:nvCxnSpPr>
        <p:spPr bwMode="auto">
          <a:xfrm>
            <a:off x="3679371" y="4800587"/>
            <a:ext cx="751114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Straight Connector 57"/>
          <p:cNvCxnSpPr/>
          <p:nvPr/>
        </p:nvCxnSpPr>
        <p:spPr bwMode="auto">
          <a:xfrm>
            <a:off x="3690257" y="3886187"/>
            <a:ext cx="751114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Straight Connector 58"/>
          <p:cNvCxnSpPr/>
          <p:nvPr/>
        </p:nvCxnSpPr>
        <p:spPr bwMode="auto">
          <a:xfrm>
            <a:off x="3646714" y="1894112"/>
            <a:ext cx="751114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9515284" y="882426"/>
            <a:ext cx="1892808" cy="3419856"/>
          </a:xfrm>
          <a:prstGeom prst="rect">
            <a:avLst/>
          </a:prstGeom>
          <a:solidFill>
            <a:srgbClr val="00B0F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130000"/>
              <a:buFontTx/>
              <a:buNone/>
              <a:tabLst/>
            </a:pPr>
            <a:endParaRPr kumimoji="0" lang="en-US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9838164" y="1137029"/>
            <a:ext cx="1280160" cy="95097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130000"/>
              <a:buFontTx/>
              <a:buNone/>
              <a:tabLst/>
            </a:pPr>
            <a:endParaRPr kumimoji="0" lang="en-US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9838164" y="2182054"/>
            <a:ext cx="1280160" cy="95097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130000"/>
              <a:buFontTx/>
              <a:buNone/>
              <a:tabLst/>
            </a:pPr>
            <a:endParaRPr kumimoji="0" lang="en-US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6480674" y="884435"/>
            <a:ext cx="1892808" cy="3840480"/>
          </a:xfrm>
          <a:prstGeom prst="rect">
            <a:avLst/>
          </a:prstGeom>
          <a:solidFill>
            <a:schemeClr val="accent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130000"/>
              <a:buFontTx/>
              <a:buNone/>
              <a:tabLst/>
            </a:pPr>
            <a:endParaRPr kumimoji="0" lang="en-US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717390" y="530677"/>
            <a:ext cx="1450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1800" b="1" i="0" dirty="0" smtClean="0">
                <a:solidFill>
                  <a:schemeClr val="tx2"/>
                </a:solidFill>
              </a:rPr>
              <a:t>Web Server</a:t>
            </a:r>
          </a:p>
        </p:txBody>
      </p:sp>
      <p:sp>
        <p:nvSpPr>
          <p:cNvPr id="12" name="Rectangle 11"/>
          <p:cNvSpPr/>
          <p:nvPr/>
        </p:nvSpPr>
        <p:spPr>
          <a:xfrm>
            <a:off x="9211053" y="532353"/>
            <a:ext cx="25613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1800" b="1" i="0" dirty="0" smtClean="0">
                <a:solidFill>
                  <a:schemeClr val="tx2"/>
                </a:solidFill>
              </a:rPr>
              <a:t>OpenEdge AppServer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9836490" y="3215359"/>
            <a:ext cx="1280160" cy="95097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130000"/>
              <a:buFontTx/>
              <a:buNone/>
              <a:tabLst/>
            </a:pPr>
            <a:endParaRPr kumimoji="0" lang="en-US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950388" y="3205314"/>
            <a:ext cx="1082348" cy="6591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US" sz="1800" i="0" dirty="0" smtClean="0"/>
              <a:t>Mobile </a:t>
            </a:r>
          </a:p>
          <a:p>
            <a:pPr>
              <a:spcBef>
                <a:spcPts val="0"/>
              </a:spcBef>
            </a:pPr>
            <a:r>
              <a:rPr lang="en-US" sz="1800" i="0" dirty="0" smtClean="0"/>
              <a:t>Interface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942014" y="2151914"/>
            <a:ext cx="1082348" cy="6591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US" sz="1800" i="0" dirty="0" smtClean="0"/>
              <a:t>Mobile </a:t>
            </a:r>
          </a:p>
          <a:p>
            <a:pPr>
              <a:spcBef>
                <a:spcPts val="0"/>
              </a:spcBef>
            </a:pPr>
            <a:r>
              <a:rPr lang="en-US" sz="1800" i="0" dirty="0" smtClean="0"/>
              <a:t>Interface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9931966" y="1116937"/>
            <a:ext cx="1082348" cy="6591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US" sz="1800" i="0" dirty="0" smtClean="0"/>
              <a:t>Mobile </a:t>
            </a:r>
          </a:p>
          <a:p>
            <a:pPr>
              <a:spcBef>
                <a:spcPts val="0"/>
              </a:spcBef>
            </a:pPr>
            <a:r>
              <a:rPr lang="en-US" sz="1800" i="0" dirty="0" smtClean="0"/>
              <a:t>Interface</a:t>
            </a:r>
          </a:p>
        </p:txBody>
      </p:sp>
      <p:sp>
        <p:nvSpPr>
          <p:cNvPr id="27" name="Rectangle 26"/>
          <p:cNvSpPr/>
          <p:nvPr/>
        </p:nvSpPr>
        <p:spPr>
          <a:xfrm>
            <a:off x="6884343" y="2944980"/>
            <a:ext cx="1009476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1400" i="0" dirty="0" smtClean="0">
                <a:solidFill>
                  <a:srgbClr val="000000"/>
                </a:solidFill>
              </a:rPr>
              <a:t>Mobile </a:t>
            </a:r>
          </a:p>
          <a:p>
            <a:pPr>
              <a:spcBef>
                <a:spcPts val="0"/>
              </a:spcBef>
            </a:pPr>
            <a:r>
              <a:rPr lang="en-US" sz="1400" i="0" dirty="0" smtClean="0">
                <a:solidFill>
                  <a:srgbClr val="000000"/>
                </a:solidFill>
              </a:rPr>
              <a:t>Resource</a:t>
            </a:r>
          </a:p>
        </p:txBody>
      </p:sp>
      <p:grpSp>
        <p:nvGrpSpPr>
          <p:cNvPr id="62" name="Group 61"/>
          <p:cNvGrpSpPr/>
          <p:nvPr/>
        </p:nvGrpSpPr>
        <p:grpSpPr>
          <a:xfrm>
            <a:off x="6667907" y="1169905"/>
            <a:ext cx="1502010" cy="3157846"/>
            <a:chOff x="6667907" y="1169905"/>
            <a:chExt cx="1502010" cy="3157846"/>
          </a:xfrm>
        </p:grpSpPr>
        <p:sp>
          <p:nvSpPr>
            <p:cNvPr id="9" name="Rectangle 8"/>
            <p:cNvSpPr/>
            <p:nvPr/>
          </p:nvSpPr>
          <p:spPr bwMode="auto">
            <a:xfrm>
              <a:off x="6667907" y="1209647"/>
              <a:ext cx="1499616" cy="3118104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Pct val="130000"/>
                <a:buFontTx/>
                <a:buNone/>
                <a:tabLst/>
              </a:pPr>
              <a:endPara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6810259" y="3034757"/>
              <a:ext cx="1179576" cy="113385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Pct val="130000"/>
                <a:buFontTx/>
                <a:buNone/>
                <a:tabLst/>
              </a:pPr>
              <a:endPara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707016" y="1169905"/>
              <a:ext cx="1462901" cy="6591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1800" i="0" dirty="0" smtClean="0">
                  <a:solidFill>
                    <a:srgbClr val="000000"/>
                  </a:solidFill>
                </a:rPr>
                <a:t>Mobile Web </a:t>
              </a:r>
            </a:p>
            <a:p>
              <a:pPr>
                <a:spcBef>
                  <a:spcPts val="100"/>
                </a:spcBef>
              </a:pPr>
              <a:r>
                <a:rPr lang="en-US" sz="1800" i="0" dirty="0" smtClean="0">
                  <a:solidFill>
                    <a:srgbClr val="000000"/>
                  </a:solidFill>
                </a:rPr>
                <a:t>Application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6880988" y="3014154"/>
              <a:ext cx="1044641" cy="5975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1600" i="0" dirty="0" smtClean="0">
                  <a:solidFill>
                    <a:srgbClr val="000000"/>
                  </a:solidFill>
                </a:rPr>
                <a:t>Mobile </a:t>
              </a:r>
            </a:p>
            <a:p>
              <a:pPr>
                <a:spcBef>
                  <a:spcPts val="100"/>
                </a:spcBef>
              </a:pPr>
              <a:r>
                <a:rPr lang="en-US" sz="1600" i="0" dirty="0" smtClean="0">
                  <a:solidFill>
                    <a:srgbClr val="000000"/>
                  </a:solidFill>
                </a:rPr>
                <a:t>Service</a:t>
              </a:r>
            </a:p>
          </p:txBody>
        </p:sp>
        <p:sp>
          <p:nvSpPr>
            <p:cNvPr id="20" name="Rectangle 19"/>
            <p:cNvSpPr/>
            <p:nvPr/>
          </p:nvSpPr>
          <p:spPr bwMode="auto">
            <a:xfrm>
              <a:off x="6811939" y="1860821"/>
              <a:ext cx="1179576" cy="113385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Pct val="130000"/>
                <a:buFontTx/>
                <a:buNone/>
                <a:tabLst/>
              </a:pPr>
              <a:endPara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872620" y="1850271"/>
              <a:ext cx="1044641" cy="5975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1600" i="0" dirty="0" smtClean="0">
                  <a:solidFill>
                    <a:srgbClr val="000000"/>
                  </a:solidFill>
                </a:rPr>
                <a:t>Mobile </a:t>
              </a:r>
            </a:p>
            <a:p>
              <a:pPr>
                <a:spcBef>
                  <a:spcPts val="100"/>
                </a:spcBef>
              </a:pPr>
              <a:r>
                <a:rPr lang="en-US" sz="1600" i="0" dirty="0" smtClean="0">
                  <a:solidFill>
                    <a:srgbClr val="000000"/>
                  </a:solidFill>
                </a:rPr>
                <a:t>Service</a:t>
              </a: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896066" y="3561840"/>
              <a:ext cx="1009476" cy="52322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square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n-US" sz="1400" i="0" dirty="0" smtClean="0">
                  <a:solidFill>
                    <a:srgbClr val="000000"/>
                  </a:solidFill>
                </a:rPr>
                <a:t>Mobile </a:t>
              </a:r>
            </a:p>
            <a:p>
              <a:pPr>
                <a:spcBef>
                  <a:spcPts val="0"/>
                </a:spcBef>
              </a:pPr>
              <a:r>
                <a:rPr lang="en-US" sz="1400" i="0" dirty="0" smtClean="0">
                  <a:solidFill>
                    <a:srgbClr val="000000"/>
                  </a:solidFill>
                </a:rPr>
                <a:t>Resource</a:t>
              </a:r>
            </a:p>
          </p:txBody>
        </p:sp>
      </p:grpSp>
      <p:sp>
        <p:nvSpPr>
          <p:cNvPr id="29" name="Rectangle 28"/>
          <p:cNvSpPr/>
          <p:nvPr/>
        </p:nvSpPr>
        <p:spPr>
          <a:xfrm>
            <a:off x="9882101" y="3803333"/>
            <a:ext cx="1197045" cy="27699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1200" i="0" dirty="0" smtClean="0">
                <a:solidFill>
                  <a:srgbClr val="000000"/>
                </a:solidFill>
              </a:rPr>
              <a:t>ABL Resource</a:t>
            </a:r>
          </a:p>
        </p:txBody>
      </p:sp>
      <p:sp>
        <p:nvSpPr>
          <p:cNvPr id="30" name="Rectangle 29"/>
          <p:cNvSpPr/>
          <p:nvPr/>
        </p:nvSpPr>
        <p:spPr>
          <a:xfrm>
            <a:off x="9873733" y="2760021"/>
            <a:ext cx="1197045" cy="27699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1200" i="0" dirty="0" smtClean="0">
                <a:solidFill>
                  <a:srgbClr val="000000"/>
                </a:solidFill>
              </a:rPr>
              <a:t>ABL Resource</a:t>
            </a:r>
          </a:p>
        </p:txBody>
      </p:sp>
      <p:sp>
        <p:nvSpPr>
          <p:cNvPr id="31" name="Rectangle 30"/>
          <p:cNvSpPr/>
          <p:nvPr/>
        </p:nvSpPr>
        <p:spPr>
          <a:xfrm>
            <a:off x="9895509" y="1716709"/>
            <a:ext cx="1197045" cy="27699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1200" i="0" dirty="0" smtClean="0">
                <a:solidFill>
                  <a:srgbClr val="000000"/>
                </a:solidFill>
              </a:rPr>
              <a:t>ABL Resource</a:t>
            </a:r>
          </a:p>
        </p:txBody>
      </p:sp>
      <p:grpSp>
        <p:nvGrpSpPr>
          <p:cNvPr id="61" name="Group 60"/>
          <p:cNvGrpSpPr/>
          <p:nvPr/>
        </p:nvGrpSpPr>
        <p:grpSpPr>
          <a:xfrm>
            <a:off x="4732012" y="2917364"/>
            <a:ext cx="5295766" cy="584445"/>
            <a:chOff x="4732012" y="3279982"/>
            <a:chExt cx="5295766" cy="584445"/>
          </a:xfrm>
        </p:grpSpPr>
        <p:sp>
          <p:nvSpPr>
            <p:cNvPr id="32" name="Left-Right Arrow 31"/>
            <p:cNvSpPr/>
            <p:nvPr/>
          </p:nvSpPr>
          <p:spPr bwMode="auto">
            <a:xfrm>
              <a:off x="4732012" y="3279982"/>
              <a:ext cx="2240280" cy="576072"/>
            </a:xfrm>
            <a:prstGeom prst="left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Pct val="130000"/>
                <a:buFontTx/>
                <a:buNone/>
                <a:tabLst/>
              </a:pPr>
              <a:endPara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3" name="Left-Right Arrow 32"/>
            <p:cNvSpPr/>
            <p:nvPr/>
          </p:nvSpPr>
          <p:spPr bwMode="auto">
            <a:xfrm>
              <a:off x="7787498" y="3288355"/>
              <a:ext cx="2240280" cy="576072"/>
            </a:xfrm>
            <a:prstGeom prst="left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Pct val="130000"/>
                <a:buFontTx/>
                <a:buNone/>
                <a:tabLst/>
              </a:pPr>
              <a:endPara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997380" y="3398852"/>
              <a:ext cx="164339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600" i="0" dirty="0" smtClean="0">
                  <a:solidFill>
                    <a:schemeClr val="bg1"/>
                  </a:solidFill>
                </a:rPr>
                <a:t>HTTP/S - JSON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8568737" y="3400527"/>
              <a:ext cx="76495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600" i="0" dirty="0" smtClean="0">
                  <a:solidFill>
                    <a:schemeClr val="bg1"/>
                  </a:solidFill>
                </a:rPr>
                <a:t>Binary</a:t>
              </a:r>
            </a:p>
          </p:txBody>
        </p:sp>
      </p:grpSp>
      <p:sp>
        <p:nvSpPr>
          <p:cNvPr id="43" name="Left Brace 42"/>
          <p:cNvSpPr/>
          <p:nvPr/>
        </p:nvSpPr>
        <p:spPr bwMode="auto">
          <a:xfrm rot="16200000">
            <a:off x="8826710" y="3320541"/>
            <a:ext cx="246888" cy="4572000"/>
          </a:xfrm>
          <a:prstGeom prst="leftBrace">
            <a:avLst/>
          </a:prstGeom>
          <a:noFill/>
          <a:ln w="12700" cap="flat" cmpd="dbl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130000"/>
              <a:buFontTx/>
              <a:buNone/>
              <a:tabLst/>
            </a:pPr>
            <a:endParaRPr kumimoji="0" lang="en-US" sz="2400" b="0" i="1" u="none" strike="noStrike" cap="none" normalizeH="0" baseline="0" dirty="0" smtClean="0">
              <a:ln>
                <a:noFill/>
              </a:ln>
              <a:solidFill>
                <a:schemeClr val="accent4"/>
              </a:solidFill>
              <a:effectLst/>
              <a:latin typeface="Arial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7072411" y="5778461"/>
            <a:ext cx="39635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1800" b="1" i="0" dirty="0" smtClean="0">
                <a:solidFill>
                  <a:schemeClr val="tx2"/>
                </a:solidFill>
              </a:rPr>
              <a:t>OpenEdge Mobile Web application</a:t>
            </a:r>
          </a:p>
        </p:txBody>
      </p:sp>
      <p:sp>
        <p:nvSpPr>
          <p:cNvPr id="45" name="Left Brace 44"/>
          <p:cNvSpPr/>
          <p:nvPr/>
        </p:nvSpPr>
        <p:spPr bwMode="auto">
          <a:xfrm rot="16200000">
            <a:off x="3882641" y="4818530"/>
            <a:ext cx="246888" cy="1673352"/>
          </a:xfrm>
          <a:prstGeom prst="leftBrace">
            <a:avLst/>
          </a:prstGeom>
          <a:noFill/>
          <a:ln w="12700" cap="flat" cmpd="dbl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130000"/>
              <a:buFontTx/>
              <a:buNone/>
              <a:tabLst/>
            </a:pPr>
            <a:endParaRPr kumimoji="0" lang="en-US" sz="2400" b="0" i="1" u="none" strike="noStrike" cap="none" normalizeH="0" baseline="0" dirty="0" smtClean="0">
              <a:ln>
                <a:noFill/>
              </a:ln>
              <a:solidFill>
                <a:schemeClr val="accent4"/>
              </a:solidFill>
              <a:effectLst/>
              <a:latin typeface="Arial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3273713" y="5794473"/>
            <a:ext cx="15824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1800" b="1" i="0" dirty="0" smtClean="0">
                <a:solidFill>
                  <a:schemeClr val="tx2"/>
                </a:solidFill>
              </a:rPr>
              <a:t>Mobile client</a:t>
            </a:r>
          </a:p>
        </p:txBody>
      </p:sp>
      <p:sp>
        <p:nvSpPr>
          <p:cNvPr id="63" name="Rectangle 62"/>
          <p:cNvSpPr/>
          <p:nvPr/>
        </p:nvSpPr>
        <p:spPr>
          <a:xfrm>
            <a:off x="6890806" y="2405662"/>
            <a:ext cx="1009476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1400" i="0" dirty="0" smtClean="0">
                <a:solidFill>
                  <a:srgbClr val="000000"/>
                </a:solidFill>
              </a:rPr>
              <a:t>Mobile </a:t>
            </a:r>
          </a:p>
          <a:p>
            <a:pPr>
              <a:spcBef>
                <a:spcPts val="0"/>
              </a:spcBef>
            </a:pPr>
            <a:r>
              <a:rPr lang="en-US" sz="1400" i="0" dirty="0" smtClean="0">
                <a:solidFill>
                  <a:srgbClr val="000000"/>
                </a:solidFill>
              </a:rPr>
              <a:t>Resource</a:t>
            </a:r>
          </a:p>
        </p:txBody>
      </p:sp>
    </p:spTree>
    <p:custDataLst>
      <p:tags r:id="rId1"/>
    </p:custData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6817" y="1572475"/>
            <a:ext cx="6901583" cy="535531"/>
          </a:xfrm>
        </p:spPr>
        <p:txBody>
          <a:bodyPr/>
          <a:lstStyle/>
          <a:p>
            <a:r>
              <a:rPr lang="en-US" dirty="0" smtClean="0"/>
              <a:t>JSDO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JSDO – Progress JavaScript Data Object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2500"/>
              </a:spcBef>
            </a:pPr>
            <a:r>
              <a:rPr lang="en-US" sz="2400" dirty="0" smtClean="0"/>
              <a:t>Access to OpenEdge Database</a:t>
            </a:r>
          </a:p>
          <a:p>
            <a:pPr>
              <a:spcBef>
                <a:spcPts val="2500"/>
              </a:spcBef>
            </a:pPr>
            <a:r>
              <a:rPr lang="en-US" sz="2400" dirty="0" smtClean="0"/>
              <a:t>Access to the OpenEdge AppServer</a:t>
            </a:r>
          </a:p>
          <a:p>
            <a:pPr>
              <a:spcBef>
                <a:spcPts val="2500"/>
              </a:spcBef>
            </a:pPr>
            <a:r>
              <a:rPr lang="en-US" sz="2400" dirty="0" smtClean="0"/>
              <a:t>Business Entities</a:t>
            </a:r>
          </a:p>
          <a:p>
            <a:pPr>
              <a:spcBef>
                <a:spcPts val="2500"/>
              </a:spcBef>
            </a:pPr>
            <a:r>
              <a:rPr lang="en-US" sz="2400" dirty="0" err="1" smtClean="0"/>
              <a:t>XMLHttpRequest</a:t>
            </a:r>
            <a:endParaRPr lang="en-US" sz="2400" dirty="0" smtClean="0"/>
          </a:p>
          <a:p>
            <a:pPr>
              <a:spcBef>
                <a:spcPts val="2500"/>
              </a:spcBef>
            </a:pPr>
            <a:r>
              <a:rPr lang="en-US" sz="2400" dirty="0" err="1" smtClean="0"/>
              <a:t>ProDataSet</a:t>
            </a:r>
            <a:endParaRPr lang="en-US" sz="2400" dirty="0" smtClean="0"/>
          </a:p>
          <a:p>
            <a:pPr>
              <a:spcBef>
                <a:spcPts val="2500"/>
              </a:spcBef>
            </a:pPr>
            <a:r>
              <a:rPr lang="en-US" sz="2400" dirty="0" smtClean="0"/>
              <a:t>CRUD + Invoke</a:t>
            </a:r>
          </a:p>
        </p:txBody>
      </p:sp>
    </p:spTree>
    <p:extLst>
      <p:ext uri="{BB962C8B-B14F-4D97-AF65-F5344CB8AC3E}">
        <p14:creationId xmlns="" xmlns:p14="http://schemas.microsoft.com/office/powerpoint/2010/main" val="15582303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JSDO – Progress JavaScript Data Object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2500"/>
              </a:spcBef>
            </a:pPr>
            <a:r>
              <a:rPr lang="en-US" sz="2400" dirty="0" smtClean="0"/>
              <a:t>Access to Rollbase backend</a:t>
            </a:r>
          </a:p>
          <a:p>
            <a:pPr>
              <a:spcBef>
                <a:spcPts val="2500"/>
              </a:spcBef>
            </a:pPr>
            <a:r>
              <a:rPr lang="en-US" sz="2400" dirty="0" smtClean="0"/>
              <a:t>Submit</a:t>
            </a:r>
          </a:p>
          <a:p>
            <a:pPr lvl="1">
              <a:spcBef>
                <a:spcPts val="2500"/>
              </a:spcBef>
            </a:pPr>
            <a:r>
              <a:rPr lang="en-US" sz="2200" dirty="0" smtClean="0"/>
              <a:t>JSON Before-Image support</a:t>
            </a:r>
          </a:p>
          <a:p>
            <a:pPr>
              <a:spcBef>
                <a:spcPts val="2500"/>
              </a:spcBef>
            </a:pPr>
            <a:r>
              <a:rPr lang="en-US" sz="2400" dirty="0" smtClean="0"/>
              <a:t>Offline/Online events in the session object</a:t>
            </a:r>
          </a:p>
        </p:txBody>
      </p:sp>
    </p:spTree>
    <p:extLst>
      <p:ext uri="{BB962C8B-B14F-4D97-AF65-F5344CB8AC3E}">
        <p14:creationId xmlns="" xmlns:p14="http://schemas.microsoft.com/office/powerpoint/2010/main" val="36033461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JSDO – Progress JavaScript Data Object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962" y="1200150"/>
            <a:ext cx="10360501" cy="530352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1100"/>
              </a:spcBef>
            </a:pPr>
            <a:r>
              <a:rPr lang="en-US" dirty="0" smtClean="0"/>
              <a:t>CRUD + Invoke</a:t>
            </a:r>
          </a:p>
          <a:p>
            <a:pPr lvl="1">
              <a:lnSpc>
                <a:spcPct val="90000"/>
              </a:lnSpc>
              <a:spcBef>
                <a:spcPts val="1100"/>
              </a:spcBef>
            </a:pPr>
            <a:r>
              <a:rPr lang="en-US" dirty="0" smtClean="0"/>
              <a:t>add() 	(CREATE)</a:t>
            </a:r>
          </a:p>
          <a:p>
            <a:pPr lvl="1">
              <a:lnSpc>
                <a:spcPct val="90000"/>
              </a:lnSpc>
              <a:spcBef>
                <a:spcPts val="1100"/>
              </a:spcBef>
            </a:pPr>
            <a:r>
              <a:rPr lang="en-US" dirty="0" smtClean="0"/>
              <a:t>fill()	(READ)</a:t>
            </a:r>
          </a:p>
          <a:p>
            <a:pPr lvl="1">
              <a:lnSpc>
                <a:spcPct val="90000"/>
              </a:lnSpc>
              <a:spcBef>
                <a:spcPts val="1100"/>
              </a:spcBef>
            </a:pPr>
            <a:r>
              <a:rPr lang="en-US" dirty="0" smtClean="0"/>
              <a:t>assign()	(UPDATE)</a:t>
            </a:r>
          </a:p>
          <a:p>
            <a:pPr lvl="1">
              <a:lnSpc>
                <a:spcPct val="90000"/>
              </a:lnSpc>
              <a:spcBef>
                <a:spcPts val="1100"/>
              </a:spcBef>
            </a:pPr>
            <a:r>
              <a:rPr lang="en-US" dirty="0" smtClean="0"/>
              <a:t>remove()	(DELETE)</a:t>
            </a:r>
          </a:p>
          <a:p>
            <a:pPr lvl="1">
              <a:lnSpc>
                <a:spcPct val="90000"/>
              </a:lnSpc>
              <a:spcBef>
                <a:spcPts val="1100"/>
              </a:spcBef>
            </a:pPr>
            <a:r>
              <a:rPr lang="en-US" dirty="0" smtClean="0"/>
              <a:t>&lt;method-name&gt;() / invoke()	(INVOKE)</a:t>
            </a:r>
          </a:p>
          <a:p>
            <a:pPr>
              <a:lnSpc>
                <a:spcPct val="90000"/>
              </a:lnSpc>
              <a:spcBef>
                <a:spcPts val="1100"/>
              </a:spcBef>
            </a:pPr>
            <a:r>
              <a:rPr lang="en-US" dirty="0" smtClean="0"/>
              <a:t>Properties</a:t>
            </a:r>
            <a:endParaRPr lang="en-US" dirty="0"/>
          </a:p>
          <a:p>
            <a:pPr lvl="1">
              <a:lnSpc>
                <a:spcPct val="90000"/>
              </a:lnSpc>
              <a:spcBef>
                <a:spcPts val="1100"/>
              </a:spcBef>
            </a:pPr>
            <a:r>
              <a:rPr lang="en-US" dirty="0" err="1" smtClean="0"/>
              <a:t>autoSort</a:t>
            </a:r>
            <a:endParaRPr lang="en-US" dirty="0" smtClean="0"/>
          </a:p>
          <a:p>
            <a:pPr lvl="1">
              <a:lnSpc>
                <a:spcPct val="90000"/>
              </a:lnSpc>
              <a:spcBef>
                <a:spcPts val="1100"/>
              </a:spcBef>
            </a:pPr>
            <a:r>
              <a:rPr lang="en-US" dirty="0" err="1" smtClean="0"/>
              <a:t>autoApplyChanges</a:t>
            </a:r>
            <a:endParaRPr lang="en-US" dirty="0" smtClean="0"/>
          </a:p>
          <a:p>
            <a:pPr lvl="1">
              <a:lnSpc>
                <a:spcPct val="90000"/>
              </a:lnSpc>
              <a:spcBef>
                <a:spcPts val="1100"/>
              </a:spcBef>
            </a:pPr>
            <a:r>
              <a:rPr lang="en-US" dirty="0" err="1" smtClean="0"/>
              <a:t>caseSensitive</a:t>
            </a:r>
            <a:endParaRPr lang="en-US" dirty="0"/>
          </a:p>
          <a:p>
            <a:pPr lvl="1">
              <a:lnSpc>
                <a:spcPct val="90000"/>
              </a:lnSpc>
              <a:spcBef>
                <a:spcPts val="1100"/>
              </a:spcBef>
            </a:pPr>
            <a:r>
              <a:rPr lang="en-US" dirty="0"/>
              <a:t>name</a:t>
            </a:r>
          </a:p>
          <a:p>
            <a:pPr lvl="1">
              <a:lnSpc>
                <a:spcPct val="90000"/>
              </a:lnSpc>
              <a:spcBef>
                <a:spcPts val="1100"/>
              </a:spcBef>
            </a:pPr>
            <a:r>
              <a:rPr lang="en-US" dirty="0"/>
              <a:t>record</a:t>
            </a:r>
          </a:p>
          <a:p>
            <a:pPr lvl="1">
              <a:lnSpc>
                <a:spcPct val="90000"/>
              </a:lnSpc>
              <a:spcBef>
                <a:spcPts val="1100"/>
              </a:spcBef>
            </a:pPr>
            <a:r>
              <a:rPr lang="en-US" dirty="0" err="1" smtClean="0"/>
              <a:t>useRelationships</a:t>
            </a:r>
            <a:endParaRPr lang="en-US" dirty="0" smtClean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606057" y="3739932"/>
            <a:ext cx="4464572" cy="2582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4" tIns="45713" rIns="91424" bIns="45713" numCol="1" anchor="t" anchorCtr="0" compatLnSpc="1">
            <a:prstTxWarp prst="textNoShape">
              <a:avLst/>
            </a:prstTxWarp>
          </a:bodyPr>
          <a:lstStyle/>
          <a:p>
            <a:pPr marL="342843" indent="-342843" algn="l" defTabSz="914247">
              <a:spcBef>
                <a:spcPts val="1800"/>
              </a:spcBef>
              <a:buClr>
                <a:schemeClr val="accent3"/>
              </a:buClr>
              <a:buSzTx/>
              <a:buFont typeface="Wingdings" pitchFamily="2" charset="2"/>
              <a:buChar char="§"/>
              <a:defRPr/>
            </a:pPr>
            <a:endParaRPr lang="en-US" sz="1900" i="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6393202" y="1200150"/>
            <a:ext cx="4739396" cy="5303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4" tIns="45713" rIns="91424" bIns="45713" numCol="1" anchor="t" anchorCtr="0" compatLnSpc="1">
            <a:prstTxWarp prst="textNoShape">
              <a:avLst/>
            </a:prstTxWarp>
          </a:bodyPr>
          <a:lstStyle>
            <a:lvl1pPr marL="342900" indent="-342900" algn="l" defTabSz="914400" rtl="0" eaLnBrk="1" fontAlgn="base" latinLnBrk="0" hangingPunct="1">
              <a:spcBef>
                <a:spcPts val="9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lang="en-US" sz="2000" kern="12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fontAlgn="base" latinLnBrk="0" hangingPunct="1">
              <a:spcBef>
                <a:spcPts val="900"/>
              </a:spcBef>
              <a:spcAft>
                <a:spcPct val="0"/>
              </a:spcAft>
              <a:buClr>
                <a:schemeClr val="accent1"/>
              </a:buClr>
              <a:buChar char="•"/>
              <a:defRPr lang="en-US" sz="1800" kern="12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fontAlgn="base" latinLnBrk="0" hangingPunct="1">
              <a:spcBef>
                <a:spcPts val="9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–"/>
              <a:defRPr lang="en-US" sz="1600" kern="12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fontAlgn="base" latinLnBrk="0" hangingPunct="1">
              <a:spcBef>
                <a:spcPts val="900"/>
              </a:spcBef>
              <a:spcAft>
                <a:spcPct val="0"/>
              </a:spcAft>
              <a:buClr>
                <a:schemeClr val="accent1"/>
              </a:buClr>
              <a:buSzPct val="95000"/>
              <a:buFont typeface="Courier New" pitchFamily="49" charset="0"/>
              <a:buChar char="o"/>
              <a:defRPr lang="en-US" sz="1400" kern="12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fontAlgn="base" latinLnBrk="0" hangingPunct="1">
              <a:spcBef>
                <a:spcPts val="900"/>
              </a:spcBef>
              <a:spcAft>
                <a:spcPct val="0"/>
              </a:spcAft>
              <a:buClr>
                <a:schemeClr val="accent1"/>
              </a:buClr>
              <a:buSzPct val="95000"/>
              <a:buFont typeface="Courier New" pitchFamily="49" charset="0"/>
              <a:buChar char="o"/>
              <a:defRPr lang="en-US" sz="1400" kern="12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0000"/>
              </a:lnSpc>
              <a:spcBef>
                <a:spcPts val="1100"/>
              </a:spcBef>
            </a:pPr>
            <a:r>
              <a:rPr lang="en-US" i="0" dirty="0" smtClean="0">
                <a:latin typeface="Arial"/>
                <a:ea typeface="Arial"/>
                <a:cs typeface="Arial"/>
              </a:rPr>
              <a:t>Methods</a:t>
            </a:r>
          </a:p>
          <a:p>
            <a:pPr lvl="1">
              <a:lnSpc>
                <a:spcPct val="90000"/>
              </a:lnSpc>
              <a:spcBef>
                <a:spcPts val="1100"/>
              </a:spcBef>
              <a:buSzPct val="100000"/>
              <a:buFont typeface="Arial"/>
              <a:buChar char="•"/>
            </a:pPr>
            <a:r>
              <a:rPr lang="en-US" i="0" dirty="0" err="1" smtClean="0">
                <a:latin typeface="Arial"/>
                <a:ea typeface="Arial"/>
                <a:cs typeface="Arial"/>
              </a:rPr>
              <a:t>addRecords</a:t>
            </a:r>
            <a:r>
              <a:rPr lang="en-US" i="0" dirty="0" smtClean="0">
                <a:latin typeface="Arial"/>
                <a:ea typeface="Arial"/>
                <a:cs typeface="Arial"/>
              </a:rPr>
              <a:t>(), </a:t>
            </a:r>
            <a:r>
              <a:rPr lang="en-US" i="0" dirty="0" err="1" smtClean="0">
                <a:latin typeface="Arial"/>
                <a:ea typeface="Arial"/>
                <a:cs typeface="Arial"/>
              </a:rPr>
              <a:t>addLocalRecords</a:t>
            </a:r>
            <a:r>
              <a:rPr lang="en-US" i="0" dirty="0" smtClean="0">
                <a:latin typeface="Arial"/>
                <a:ea typeface="Arial"/>
                <a:cs typeface="Arial"/>
              </a:rPr>
              <a:t>()</a:t>
            </a:r>
          </a:p>
          <a:p>
            <a:pPr lvl="1">
              <a:lnSpc>
                <a:spcPct val="90000"/>
              </a:lnSpc>
              <a:spcBef>
                <a:spcPts val="1100"/>
              </a:spcBef>
              <a:buSzPct val="100000"/>
              <a:buFont typeface="Arial"/>
              <a:buChar char="•"/>
            </a:pPr>
            <a:r>
              <a:rPr lang="en-US" i="0" dirty="0" err="1" smtClean="0">
                <a:latin typeface="Arial"/>
                <a:ea typeface="Arial"/>
                <a:cs typeface="Arial"/>
              </a:rPr>
              <a:t>acceptChanges</a:t>
            </a:r>
            <a:r>
              <a:rPr lang="en-US" i="0" dirty="0" smtClean="0">
                <a:latin typeface="Arial"/>
                <a:ea typeface="Arial"/>
                <a:cs typeface="Arial"/>
              </a:rPr>
              <a:t>(), </a:t>
            </a:r>
            <a:r>
              <a:rPr lang="en-US" i="0" dirty="0" err="1" smtClean="0">
                <a:latin typeface="Arial"/>
                <a:ea typeface="Arial"/>
                <a:cs typeface="Arial"/>
              </a:rPr>
              <a:t>rejectChanges</a:t>
            </a:r>
            <a:r>
              <a:rPr lang="en-US" i="0" dirty="0" smtClean="0">
                <a:latin typeface="Arial"/>
                <a:ea typeface="Arial"/>
                <a:cs typeface="Arial"/>
              </a:rPr>
              <a:t>()</a:t>
            </a:r>
          </a:p>
          <a:p>
            <a:pPr lvl="1">
              <a:lnSpc>
                <a:spcPct val="90000"/>
              </a:lnSpc>
              <a:spcBef>
                <a:spcPts val="1100"/>
              </a:spcBef>
              <a:buSzPct val="100000"/>
              <a:buFont typeface="Arial"/>
              <a:buChar char="•"/>
            </a:pPr>
            <a:r>
              <a:rPr lang="en-US" i="0" dirty="0" smtClean="0">
                <a:latin typeface="Arial"/>
                <a:ea typeface="Arial"/>
                <a:cs typeface="Arial"/>
              </a:rPr>
              <a:t>find</a:t>
            </a:r>
            <a:r>
              <a:rPr lang="en-US" i="0" dirty="0">
                <a:latin typeface="Arial"/>
                <a:ea typeface="Arial"/>
                <a:cs typeface="Arial"/>
              </a:rPr>
              <a:t>(</a:t>
            </a:r>
            <a:r>
              <a:rPr lang="en-US" i="0" dirty="0" smtClean="0">
                <a:latin typeface="Arial"/>
                <a:ea typeface="Arial"/>
                <a:cs typeface="Arial"/>
              </a:rPr>
              <a:t>)</a:t>
            </a:r>
            <a:r>
              <a:rPr lang="en-US" i="0" dirty="0">
                <a:latin typeface="Arial"/>
                <a:ea typeface="Arial"/>
                <a:cs typeface="Arial"/>
              </a:rPr>
              <a:t>
</a:t>
            </a:r>
            <a:r>
              <a:rPr lang="en-US" i="0" dirty="0" err="1">
                <a:latin typeface="Arial"/>
                <a:ea typeface="Arial"/>
                <a:cs typeface="Arial"/>
              </a:rPr>
              <a:t>findById</a:t>
            </a:r>
            <a:r>
              <a:rPr lang="en-US" i="0" dirty="0">
                <a:latin typeface="Arial"/>
                <a:ea typeface="Arial"/>
                <a:cs typeface="Arial"/>
              </a:rPr>
              <a:t>(</a:t>
            </a:r>
            <a:r>
              <a:rPr lang="en-US" i="0" dirty="0" smtClean="0">
                <a:latin typeface="Arial"/>
                <a:ea typeface="Arial"/>
                <a:cs typeface="Arial"/>
              </a:rPr>
              <a:t>)</a:t>
            </a:r>
            <a:r>
              <a:rPr lang="en-US" i="0" dirty="0">
                <a:latin typeface="Arial"/>
                <a:ea typeface="Arial"/>
                <a:cs typeface="Arial"/>
              </a:rPr>
              <a:t>
</a:t>
            </a:r>
            <a:r>
              <a:rPr lang="en-US" i="0" dirty="0" err="1" smtClean="0">
                <a:latin typeface="Arial"/>
                <a:ea typeface="Arial"/>
                <a:cs typeface="Arial"/>
              </a:rPr>
              <a:t>foreach</a:t>
            </a:r>
            <a:r>
              <a:rPr lang="en-US" i="0" dirty="0">
                <a:latin typeface="Arial"/>
                <a:ea typeface="Arial"/>
                <a:cs typeface="Arial"/>
              </a:rPr>
              <a:t>(</a:t>
            </a:r>
            <a:r>
              <a:rPr lang="en-US" i="0" dirty="0" smtClean="0">
                <a:latin typeface="Arial"/>
                <a:ea typeface="Arial"/>
                <a:cs typeface="Arial"/>
              </a:rPr>
              <a:t>)</a:t>
            </a:r>
            <a:r>
              <a:rPr lang="en-US" i="0" dirty="0">
                <a:latin typeface="Arial"/>
                <a:ea typeface="Arial"/>
                <a:cs typeface="Arial"/>
              </a:rPr>
              <a:t>
</a:t>
            </a:r>
            <a:r>
              <a:rPr lang="en-US" i="0" dirty="0" err="1">
                <a:latin typeface="Arial"/>
                <a:ea typeface="Arial"/>
                <a:cs typeface="Arial"/>
              </a:rPr>
              <a:t>getData</a:t>
            </a:r>
            <a:r>
              <a:rPr lang="en-US" i="0" dirty="0">
                <a:latin typeface="Arial"/>
                <a:ea typeface="Arial"/>
                <a:cs typeface="Arial"/>
              </a:rPr>
              <a:t>(</a:t>
            </a:r>
            <a:r>
              <a:rPr lang="en-US" i="0" dirty="0" smtClean="0">
                <a:latin typeface="Arial"/>
                <a:ea typeface="Arial"/>
                <a:cs typeface="Arial"/>
              </a:rPr>
              <a:t>)</a:t>
            </a:r>
          </a:p>
          <a:p>
            <a:pPr lvl="1">
              <a:lnSpc>
                <a:spcPct val="90000"/>
              </a:lnSpc>
              <a:spcBef>
                <a:spcPts val="1100"/>
              </a:spcBef>
              <a:buSzPct val="100000"/>
              <a:buFont typeface="Arial"/>
              <a:buChar char="•"/>
            </a:pPr>
            <a:r>
              <a:rPr lang="en-US" i="0" dirty="0" err="1" smtClean="0">
                <a:latin typeface="Arial"/>
                <a:ea typeface="Arial"/>
                <a:cs typeface="Arial"/>
              </a:rPr>
              <a:t>getId</a:t>
            </a:r>
            <a:r>
              <a:rPr lang="en-US" i="0" dirty="0">
                <a:latin typeface="Arial"/>
                <a:ea typeface="Arial"/>
                <a:cs typeface="Arial"/>
              </a:rPr>
              <a:t>(</a:t>
            </a:r>
            <a:r>
              <a:rPr lang="en-US" i="0" dirty="0" smtClean="0">
                <a:latin typeface="Arial"/>
                <a:ea typeface="Arial"/>
                <a:cs typeface="Arial"/>
              </a:rPr>
              <a:t>)</a:t>
            </a:r>
          </a:p>
          <a:p>
            <a:pPr lvl="1">
              <a:lnSpc>
                <a:spcPct val="90000"/>
              </a:lnSpc>
              <a:spcBef>
                <a:spcPts val="1100"/>
              </a:spcBef>
              <a:buSzPct val="100000"/>
              <a:buFont typeface="Arial"/>
              <a:buChar char="•"/>
            </a:pPr>
            <a:r>
              <a:rPr lang="en-US" i="0" dirty="0" err="1" smtClean="0">
                <a:latin typeface="Arial"/>
                <a:ea typeface="Arial"/>
                <a:cs typeface="Arial"/>
              </a:rPr>
              <a:t>getSchema</a:t>
            </a:r>
            <a:r>
              <a:rPr lang="en-US" i="0" dirty="0" smtClean="0">
                <a:latin typeface="Arial"/>
                <a:ea typeface="Arial"/>
                <a:cs typeface="Arial"/>
              </a:rPr>
              <a:t>()</a:t>
            </a:r>
          </a:p>
          <a:p>
            <a:pPr lvl="1">
              <a:lnSpc>
                <a:spcPct val="90000"/>
              </a:lnSpc>
              <a:spcBef>
                <a:spcPts val="1100"/>
              </a:spcBef>
              <a:buSzPct val="100000"/>
              <a:buFont typeface="Arial"/>
              <a:buChar char="•"/>
            </a:pPr>
            <a:r>
              <a:rPr lang="en-US" i="0" dirty="0" err="1" smtClean="0">
                <a:latin typeface="Arial"/>
                <a:ea typeface="Arial"/>
                <a:cs typeface="Arial"/>
              </a:rPr>
              <a:t>saveChanges</a:t>
            </a:r>
            <a:r>
              <a:rPr lang="en-US" i="0" dirty="0" smtClean="0">
                <a:latin typeface="Arial"/>
                <a:ea typeface="Arial"/>
                <a:cs typeface="Arial"/>
              </a:rPr>
              <a:t>() (CRUD + Submit)</a:t>
            </a:r>
          </a:p>
          <a:p>
            <a:pPr lvl="1">
              <a:lnSpc>
                <a:spcPct val="90000"/>
              </a:lnSpc>
              <a:spcBef>
                <a:spcPts val="1100"/>
              </a:spcBef>
              <a:buSzPct val="100000"/>
              <a:buFont typeface="Arial"/>
              <a:buChar char="•"/>
            </a:pPr>
            <a:r>
              <a:rPr lang="en-US" i="0" dirty="0" err="1"/>
              <a:t>saveLocal</a:t>
            </a:r>
            <a:r>
              <a:rPr lang="en-US" i="0" dirty="0"/>
              <a:t>(), </a:t>
            </a:r>
            <a:r>
              <a:rPr lang="en-US" i="0" dirty="0" err="1"/>
              <a:t>readLocal</a:t>
            </a:r>
            <a:r>
              <a:rPr lang="en-US" i="0" dirty="0"/>
              <a:t>()</a:t>
            </a:r>
          </a:p>
          <a:p>
            <a:pPr lvl="1">
              <a:lnSpc>
                <a:spcPct val="90000"/>
              </a:lnSpc>
              <a:spcBef>
                <a:spcPts val="1100"/>
              </a:spcBef>
              <a:buSzPct val="100000"/>
              <a:buFont typeface="Arial"/>
              <a:buChar char="•"/>
            </a:pPr>
            <a:r>
              <a:rPr lang="en-US" i="0" dirty="0" smtClean="0">
                <a:latin typeface="Arial"/>
                <a:ea typeface="Arial"/>
                <a:cs typeface="Arial"/>
              </a:rPr>
              <a:t>sort()</a:t>
            </a:r>
          </a:p>
          <a:p>
            <a:pPr lvl="1">
              <a:lnSpc>
                <a:spcPct val="90000"/>
              </a:lnSpc>
              <a:spcBef>
                <a:spcPts val="1100"/>
              </a:spcBef>
              <a:buSzPct val="100000"/>
              <a:buFont typeface="Arial"/>
              <a:buChar char="•"/>
            </a:pPr>
            <a:r>
              <a:rPr lang="en-US" i="0" dirty="0" smtClean="0">
                <a:latin typeface="Arial"/>
                <a:ea typeface="Arial"/>
                <a:cs typeface="Arial"/>
              </a:rPr>
              <a:t>subscribe(), unsu</a:t>
            </a:r>
            <a:r>
              <a:rPr lang="en-US" i="0" dirty="0" smtClean="0"/>
              <a:t>bscribe()</a:t>
            </a:r>
          </a:p>
          <a:p>
            <a:pPr lvl="1">
              <a:lnSpc>
                <a:spcPct val="90000"/>
              </a:lnSpc>
              <a:spcBef>
                <a:spcPts val="1100"/>
              </a:spcBef>
              <a:buSzPct val="100000"/>
              <a:buFont typeface="Arial"/>
              <a:buChar char="•"/>
            </a:pPr>
            <a:endParaRPr lang="en-US" i="0" dirty="0"/>
          </a:p>
        </p:txBody>
      </p:sp>
    </p:spTree>
    <p:extLst>
      <p:ext uri="{BB962C8B-B14F-4D97-AF65-F5344CB8AC3E}">
        <p14:creationId xmlns="" xmlns:p14="http://schemas.microsoft.com/office/powerpoint/2010/main" val="304700640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JSDO – Where to find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2500"/>
              </a:spcBef>
            </a:pPr>
            <a:r>
              <a:rPr lang="en-US" dirty="0" smtClean="0"/>
              <a:t>JSDO Open Source content on </a:t>
            </a:r>
            <a:r>
              <a:rPr lang="en-US" dirty="0" err="1" smtClean="0"/>
              <a:t>GitHub</a:t>
            </a:r>
            <a:r>
              <a:rPr lang="en-US" dirty="0" smtClean="0"/>
              <a:t>: </a:t>
            </a:r>
            <a:r>
              <a:rPr lang="en-US" dirty="0" smtClean="0">
                <a:solidFill>
                  <a:schemeClr val="accent1"/>
                </a:solidFill>
                <a:hlinkClick r:id="rId3"/>
              </a:rPr>
              <a:t>https://github.com/CloudDataObject</a:t>
            </a:r>
            <a:endParaRPr lang="en-US" dirty="0" smtClean="0">
              <a:solidFill>
                <a:schemeClr val="accent1"/>
              </a:solidFill>
            </a:endParaRPr>
          </a:p>
          <a:p>
            <a:pPr>
              <a:spcBef>
                <a:spcPts val="2500"/>
              </a:spcBef>
            </a:pPr>
            <a:r>
              <a:rPr lang="en-US" dirty="0" smtClean="0"/>
              <a:t>Included in </a:t>
            </a:r>
            <a:r>
              <a:rPr lang="en-US" dirty="0" err="1" smtClean="0"/>
              <a:t>Telerik</a:t>
            </a:r>
            <a:r>
              <a:rPr lang="en-US" dirty="0" smtClean="0"/>
              <a:t> </a:t>
            </a:r>
            <a:r>
              <a:rPr lang="en-US" dirty="0" err="1" smtClean="0"/>
              <a:t>AppBuilder</a:t>
            </a:r>
            <a:r>
              <a:rPr lang="en-US" dirty="0" smtClean="0"/>
              <a:t> – Progress Data Service template</a:t>
            </a:r>
            <a:endParaRPr lang="en-US" sz="2400" dirty="0" smtClean="0"/>
          </a:p>
          <a:p>
            <a:pPr>
              <a:spcBef>
                <a:spcPts val="2500"/>
              </a:spcBef>
            </a:pPr>
            <a:endParaRPr lang="en-US" sz="2400" dirty="0" smtClean="0"/>
          </a:p>
          <a:p>
            <a:pPr>
              <a:spcBef>
                <a:spcPts val="2500"/>
              </a:spcBef>
            </a:pPr>
            <a:endParaRPr lang="en-US" sz="2400" dirty="0" smtClean="0"/>
          </a:p>
          <a:p>
            <a:pPr>
              <a:spcBef>
                <a:spcPts val="2500"/>
              </a:spcBef>
            </a:pPr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35244757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1099"/>
  <p:tag name="ELAPSEDTIME" val="0"/>
  <p:tag name="ARTICULATE_USED_LAYOUT" val="1"/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PROGRESS_10-12_Template">
  <a:themeElements>
    <a:clrScheme name="Progress Colors 2013 - Sept25">
      <a:dk1>
        <a:srgbClr val="000000"/>
      </a:dk1>
      <a:lt1>
        <a:srgbClr val="FFFFFF"/>
      </a:lt1>
      <a:dk2>
        <a:srgbClr val="005F97"/>
      </a:dk2>
      <a:lt2>
        <a:srgbClr val="FFFFFF"/>
      </a:lt2>
      <a:accent1>
        <a:srgbClr val="FF4E00"/>
      </a:accent1>
      <a:accent2>
        <a:srgbClr val="24A382"/>
      </a:accent2>
      <a:accent3>
        <a:srgbClr val="0072B7"/>
      </a:accent3>
      <a:accent4>
        <a:srgbClr val="C1282D"/>
      </a:accent4>
      <a:accent5>
        <a:srgbClr val="FCDB3F"/>
      </a:accent5>
      <a:accent6>
        <a:srgbClr val="58595B"/>
      </a:accent6>
      <a:hlink>
        <a:srgbClr val="FF4E00"/>
      </a:hlink>
      <a:folHlink>
        <a:srgbClr val="FF4E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headEnd type="none" w="med" len="med"/>
          <a:tailEnd type="none" w="med" len="med"/>
        </a:ln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Pct val="130000"/>
          <a:buFontTx/>
          <a:buNone/>
          <a:tabLst/>
          <a:defRPr kumimoji="0" sz="2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  <a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Pct val="130000"/>
          <a:buFontTx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square" rtlCol="0">
        <a:spAutoFit/>
      </a:bodyPr>
      <a:lstStyle>
        <a:defPPr algn="l">
          <a:defRPr sz="2000" i="0" dirty="0" err="1" smtClean="0">
            <a:solidFill>
              <a:srgbClr val="000000"/>
            </a:solidFill>
          </a:defRPr>
        </a:defPPr>
      </a:lstStyle>
    </a:txDef>
  </a:objectDefaults>
  <a:extraClrSchemeLst>
    <a:extraClrScheme>
      <a:clrScheme name="psc_powerpoint_template_2007 1">
        <a:dk1>
          <a:srgbClr val="000000"/>
        </a:dk1>
        <a:lt1>
          <a:srgbClr val="FFFFFF"/>
        </a:lt1>
        <a:dk2>
          <a:srgbClr val="004B85"/>
        </a:dk2>
        <a:lt2>
          <a:srgbClr val="C0C0C0"/>
        </a:lt2>
        <a:accent1>
          <a:srgbClr val="E8A82C"/>
        </a:accent1>
        <a:accent2>
          <a:srgbClr val="00BA97"/>
        </a:accent2>
        <a:accent3>
          <a:srgbClr val="FFFFFF"/>
        </a:accent3>
        <a:accent4>
          <a:srgbClr val="000000"/>
        </a:accent4>
        <a:accent5>
          <a:srgbClr val="F2D1AC"/>
        </a:accent5>
        <a:accent6>
          <a:srgbClr val="00A888"/>
        </a:accent6>
        <a:hlink>
          <a:srgbClr val="D21E27"/>
        </a:hlink>
        <a:folHlink>
          <a:srgbClr val="0066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PROGRESS_10-12_Template.potx</Template>
  <TotalTime>0</TotalTime>
  <Words>645</Words>
  <Application>Microsoft Office PowerPoint</Application>
  <PresentationFormat>Custom</PresentationFormat>
  <Paragraphs>264</Paragraphs>
  <Slides>32</Slides>
  <Notes>32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PROGRESS_10-12_Template</vt:lpstr>
      <vt:lpstr>Using the JSDO with Kendo UI</vt:lpstr>
      <vt:lpstr>Agenda</vt:lpstr>
      <vt:lpstr>Architecture </vt:lpstr>
      <vt:lpstr>Architecture</vt:lpstr>
      <vt:lpstr>JSDO</vt:lpstr>
      <vt:lpstr>JSDO – Progress JavaScript Data Object</vt:lpstr>
      <vt:lpstr>JSDO – Progress JavaScript Data Object</vt:lpstr>
      <vt:lpstr>JSDO – Progress JavaScript Data Object</vt:lpstr>
      <vt:lpstr>JSDO – Where to find</vt:lpstr>
      <vt:lpstr>Using the JSDO 3.1</vt:lpstr>
      <vt:lpstr>Using the JSDO 4.0</vt:lpstr>
      <vt:lpstr>Slide 12</vt:lpstr>
      <vt:lpstr>Kendo UI</vt:lpstr>
      <vt:lpstr>Kendo UI</vt:lpstr>
      <vt:lpstr>Kendo UI DataSource</vt:lpstr>
      <vt:lpstr>Using the JSDO with Kendo UI</vt:lpstr>
      <vt:lpstr>JSDO dialect for the Kendo UI DataSource </vt:lpstr>
      <vt:lpstr>JSDO dialect for the Kendo UI DataSource</vt:lpstr>
      <vt:lpstr>JSON Filter Pattern - Protocol</vt:lpstr>
      <vt:lpstr>Count Support</vt:lpstr>
      <vt:lpstr>Batch Support</vt:lpstr>
      <vt:lpstr>Kendo UI Charts</vt:lpstr>
      <vt:lpstr>Slide 23</vt:lpstr>
      <vt:lpstr>Telerik Platform</vt:lpstr>
      <vt:lpstr>Telerik Platform</vt:lpstr>
      <vt:lpstr>Slide 26</vt:lpstr>
      <vt:lpstr>Resources</vt:lpstr>
      <vt:lpstr>More on the JSDO and Kendo UI at the PUG</vt:lpstr>
      <vt:lpstr>Kendo UI Campaign in Market Right Now</vt:lpstr>
      <vt:lpstr>Slide 30</vt:lpstr>
      <vt:lpstr>Slide 31</vt:lpstr>
      <vt:lpstr>Slide 32</vt:lpstr>
    </vt:vector>
  </TitlesOfParts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2015-06-10T15:47:26Z</dcterms:created>
  <dcterms:modified xsi:type="dcterms:W3CDTF">2015-06-10T15:47:58Z</dcterms:modified>
</cp:coreProperties>
</file>