
<file path=[Content_Types].xml><?xml version="1.0" encoding="utf-8"?>
<Types xmlns="http://schemas.openxmlformats.org/package/2006/content-types">
  <Override PartName="/ppt/notesSlides/notesSlide2.xml" ContentType="application/vnd.openxmlformats-officedocument.presentationml.notesSlide+xml"/>
  <Override PartName="/ppt/diagrams/drawing2.xml" ContentType="application/vnd.ms-office.drawingml.diagramDrawing+xml"/>
  <Override PartName="/ppt/tags/tag8.xml" ContentType="application/vnd.openxmlformats-officedocument.presentationml.tags+xml"/>
  <Override PartName="/customXml/itemProps1.xml" ContentType="application/vnd.openxmlformats-officedocument.customXmlProperties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tags/tag4.xml" ContentType="application/vnd.openxmlformats-officedocument.presentationml.tags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diagrams/layout3.xml" ContentType="application/vnd.openxmlformats-officedocument.drawingml.diagramLayout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diagrams/colors4.xml" ContentType="application/vnd.openxmlformats-officedocument.drawingml.diagramColors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tags/tag7.xml" ContentType="application/vnd.openxmlformats-officedocument.presentationml.tag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tags/tag5.xml" ContentType="application/vnd.openxmlformats-officedocument.presentationml.tags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Override PartName="/ppt/diagrams/quickStyle1.xml" ContentType="application/vnd.openxmlformats-officedocument.drawingml.diagramStyle+xml"/>
  <Override PartName="/ppt/tags/tag3.xml" ContentType="application/vnd.openxmlformats-officedocument.presentationml.tags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diagrams/layout4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ppt/diagrams/colors3.xml" ContentType="application/vnd.openxmlformats-officedocument.drawingml.diagramColors+xml"/>
  <Override PartName="/ppt/tags/tag11.xml" ContentType="application/vnd.openxmlformats-officedocument.presentationml.tags+xml"/>
  <Override PartName="/ppt/diagrams/drawing4.xml" ContentType="application/vnd.ms-office.drawingml.diagramDrawing+xml"/>
  <Override PartName="/docProps/core.xml" ContentType="application/vnd.openxmlformats-package.core-properties+xml"/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tags/tag6.xml" ContentType="application/vnd.openxmlformats-officedocument.presentationml.tags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ags/tag2.xml" ContentType="application/vnd.openxmlformats-officedocument.presentationml.tags+xml"/>
  <Override PartName="/ppt/notesSlides/notesSlide18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notesSlides/notesSlide25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7" r:id="rId4"/>
  </p:sldMasterIdLst>
  <p:notesMasterIdLst>
    <p:notesMasterId r:id="rId32"/>
  </p:notesMasterIdLst>
  <p:handoutMasterIdLst>
    <p:handoutMasterId r:id="rId33"/>
  </p:handoutMasterIdLst>
  <p:sldIdLst>
    <p:sldId id="1483" r:id="rId5"/>
    <p:sldId id="1509" r:id="rId6"/>
    <p:sldId id="1484" r:id="rId7"/>
    <p:sldId id="1485" r:id="rId8"/>
    <p:sldId id="1486" r:id="rId9"/>
    <p:sldId id="1487" r:id="rId10"/>
    <p:sldId id="1488" r:id="rId11"/>
    <p:sldId id="1489" r:id="rId12"/>
    <p:sldId id="1490" r:id="rId13"/>
    <p:sldId id="1491" r:id="rId14"/>
    <p:sldId id="1492" r:id="rId15"/>
    <p:sldId id="1493" r:id="rId16"/>
    <p:sldId id="1494" r:id="rId17"/>
    <p:sldId id="1495" r:id="rId18"/>
    <p:sldId id="1496" r:id="rId19"/>
    <p:sldId id="1507" r:id="rId20"/>
    <p:sldId id="1498" r:id="rId21"/>
    <p:sldId id="1499" r:id="rId22"/>
    <p:sldId id="1500" r:id="rId23"/>
    <p:sldId id="1501" r:id="rId24"/>
    <p:sldId id="1502" r:id="rId25"/>
    <p:sldId id="1503" r:id="rId26"/>
    <p:sldId id="1508" r:id="rId27"/>
    <p:sldId id="1505" r:id="rId28"/>
    <p:sldId id="1506" r:id="rId29"/>
    <p:sldId id="1481" r:id="rId30"/>
    <p:sldId id="1510" r:id="rId31"/>
  </p:sldIdLst>
  <p:sldSz cx="12188825" cy="6858000"/>
  <p:notesSz cx="7010400" cy="9296400"/>
  <p:custDataLst>
    <p:tags r:id="rId34"/>
  </p:custDataLst>
  <p:defaultTextStyle>
    <a:defPPr>
      <a:defRPr lang="en-US"/>
    </a:defPPr>
    <a:lvl1pPr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197">
          <p15:clr>
            <a:srgbClr val="A4A3A4"/>
          </p15:clr>
        </p15:guide>
        <p15:guide id="2" orient="horz" pos="1111">
          <p15:clr>
            <a:srgbClr val="A4A3A4"/>
          </p15:clr>
        </p15:guide>
        <p15:guide id="3" pos="3845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provanc" initials="c" lastIdx="1" clrIdx="0"/>
  <p:cmAuthor id="1" name="Chuck Provancher" initials="cp" lastIdx="2" clrIdx="1"/>
  <p:cmAuthor id="2" name="Progress Software" initials="" lastIdx="0" clrIdx="2"/>
  <p:cmAuthor id="3" name="Chuck Provancher" initials="" lastIdx="0" clrIdx="3"/>
  <p:cmAuthor id="4" name="Paulette Stout" initials="PS" lastIdx="1" clrIdx="4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4E00"/>
    <a:srgbClr val="DD461E"/>
    <a:srgbClr val="2F5662"/>
    <a:srgbClr val="B0D806"/>
    <a:srgbClr val="AAD204"/>
    <a:srgbClr val="24D997"/>
    <a:srgbClr val="23C78C"/>
    <a:srgbClr val="F199AE"/>
    <a:srgbClr val="A21636"/>
    <a:srgbClr val="FFD24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39" autoAdjust="0"/>
    <p:restoredTop sz="79393" autoAdjust="0"/>
  </p:normalViewPr>
  <p:slideViewPr>
    <p:cSldViewPr snapToGrid="0" showGuides="1">
      <p:cViewPr varScale="1">
        <p:scale>
          <a:sx n="68" d="100"/>
          <a:sy n="68" d="100"/>
        </p:scale>
        <p:origin x="-878" y="-62"/>
      </p:cViewPr>
      <p:guideLst>
        <p:guide orient="horz" pos="3197"/>
        <p:guide orient="horz" pos="1111"/>
        <p:guide pos="3845"/>
      </p:guideLst>
    </p:cSldViewPr>
  </p:slideViewPr>
  <p:outlineViewPr>
    <p:cViewPr>
      <p:scale>
        <a:sx n="33" d="100"/>
        <a:sy n="33" d="100"/>
      </p:scale>
      <p:origin x="16" y="15480"/>
    </p:cViewPr>
  </p:outlineViewPr>
  <p:notesTextViewPr>
    <p:cViewPr>
      <p:scale>
        <a:sx n="200" d="100"/>
        <a:sy n="200" d="100"/>
      </p:scale>
      <p:origin x="0" y="0"/>
    </p:cViewPr>
  </p:notesTextViewPr>
  <p:sorterViewPr>
    <p:cViewPr>
      <p:scale>
        <a:sx n="106" d="100"/>
        <a:sy n="106" d="100"/>
      </p:scale>
      <p:origin x="0" y="9672"/>
    </p:cViewPr>
  </p:sorterViewPr>
  <p:notesViewPr>
    <p:cSldViewPr snapToGrid="0" showGuides="1">
      <p:cViewPr varScale="1">
        <p:scale>
          <a:sx n="114" d="100"/>
          <a:sy n="114" d="100"/>
        </p:scale>
        <p:origin x="-4608" y="-112"/>
      </p:cViewPr>
      <p:guideLst>
        <p:guide orient="horz" pos="2928"/>
        <p:guide pos="2208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ags" Target="tags/tag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handoutMaster" Target="handoutMasters/handoutMaster1.xml"/><Relationship Id="rId38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notesMaster" Target="notesMasters/notesMaster1.xml"/><Relationship Id="rId37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commentAuthors" Target="commentAuthor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10B5B80-5490-48EB-8141-3CC694306538}" type="doc">
      <dgm:prSet loTypeId="urn:microsoft.com/office/officeart/2005/8/layout/vList2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IN"/>
        </a:p>
      </dgm:t>
    </dgm:pt>
    <dgm:pt modelId="{BDBCF9D4-818E-4835-9854-BFB0C2F9B441}">
      <dgm:prSet phldrT="[Text]" custT="1"/>
      <dgm:spPr/>
      <dgm:t>
        <a:bodyPr/>
        <a:lstStyle/>
        <a:p>
          <a:r>
            <a:rPr lang="en-US" sz="3200" dirty="0" smtClean="0">
              <a:solidFill>
                <a:schemeClr val="tx1"/>
              </a:solidFill>
            </a:rPr>
            <a:t>Business Rules and challenges</a:t>
          </a:r>
          <a:endParaRPr lang="en-IN" sz="3200" dirty="0">
            <a:solidFill>
              <a:schemeClr val="tx1"/>
            </a:solidFill>
          </a:endParaRPr>
        </a:p>
      </dgm:t>
    </dgm:pt>
    <dgm:pt modelId="{346D55AE-2A4F-4336-89C0-3614FC145E9E}" type="parTrans" cxnId="{56138470-F721-40C8-A299-C5E5DCFC841B}">
      <dgm:prSet/>
      <dgm:spPr/>
      <dgm:t>
        <a:bodyPr/>
        <a:lstStyle/>
        <a:p>
          <a:endParaRPr lang="en-IN" sz="3200">
            <a:solidFill>
              <a:schemeClr val="tx1"/>
            </a:solidFill>
          </a:endParaRPr>
        </a:p>
      </dgm:t>
    </dgm:pt>
    <dgm:pt modelId="{9618A303-5E02-4CCB-90F3-B44BC0E4122E}" type="sibTrans" cxnId="{56138470-F721-40C8-A299-C5E5DCFC841B}">
      <dgm:prSet/>
      <dgm:spPr/>
      <dgm:t>
        <a:bodyPr/>
        <a:lstStyle/>
        <a:p>
          <a:endParaRPr lang="en-IN" sz="3200">
            <a:solidFill>
              <a:schemeClr val="tx1"/>
            </a:solidFill>
          </a:endParaRPr>
        </a:p>
      </dgm:t>
    </dgm:pt>
    <dgm:pt modelId="{1A693105-9BF7-46DB-964D-A45B2078BC70}">
      <dgm:prSet custT="1"/>
      <dgm:spPr/>
      <dgm:t>
        <a:bodyPr/>
        <a:lstStyle/>
        <a:p>
          <a:r>
            <a:rPr lang="en-US" sz="3200" dirty="0" smtClean="0">
              <a:solidFill>
                <a:schemeClr val="tx1"/>
              </a:solidFill>
            </a:rPr>
            <a:t>Need of Progress Corticon</a:t>
          </a:r>
        </a:p>
      </dgm:t>
    </dgm:pt>
    <dgm:pt modelId="{60499916-74E3-4671-B67A-75E399C480E9}" type="parTrans" cxnId="{29E0F790-744C-43FE-A2F2-A3C7AFA955F7}">
      <dgm:prSet/>
      <dgm:spPr/>
      <dgm:t>
        <a:bodyPr/>
        <a:lstStyle/>
        <a:p>
          <a:endParaRPr lang="en-IN" sz="3200">
            <a:solidFill>
              <a:schemeClr val="tx1"/>
            </a:solidFill>
          </a:endParaRPr>
        </a:p>
      </dgm:t>
    </dgm:pt>
    <dgm:pt modelId="{781579E6-54AA-407B-8647-3D3E742AEE95}" type="sibTrans" cxnId="{29E0F790-744C-43FE-A2F2-A3C7AFA955F7}">
      <dgm:prSet/>
      <dgm:spPr/>
      <dgm:t>
        <a:bodyPr/>
        <a:lstStyle/>
        <a:p>
          <a:endParaRPr lang="en-IN" sz="3200">
            <a:solidFill>
              <a:schemeClr val="tx1"/>
            </a:solidFill>
          </a:endParaRPr>
        </a:p>
      </dgm:t>
    </dgm:pt>
    <dgm:pt modelId="{C39E88E5-D08A-473B-AB73-40D46277F2CC}">
      <dgm:prSet custT="1"/>
      <dgm:spPr/>
      <dgm:t>
        <a:bodyPr/>
        <a:lstStyle/>
        <a:p>
          <a:r>
            <a:rPr lang="en-US" sz="3200" dirty="0" smtClean="0">
              <a:solidFill>
                <a:schemeClr val="tx1"/>
              </a:solidFill>
            </a:rPr>
            <a:t>Corticon integration with ABL</a:t>
          </a:r>
        </a:p>
      </dgm:t>
    </dgm:pt>
    <dgm:pt modelId="{9A5D443F-8E8A-4E8E-9154-7D095953FBAD}" type="parTrans" cxnId="{0CF34391-0C92-4AD3-A463-0C8199218434}">
      <dgm:prSet/>
      <dgm:spPr/>
      <dgm:t>
        <a:bodyPr/>
        <a:lstStyle/>
        <a:p>
          <a:endParaRPr lang="en-IN">
            <a:solidFill>
              <a:schemeClr val="tx1"/>
            </a:solidFill>
          </a:endParaRPr>
        </a:p>
      </dgm:t>
    </dgm:pt>
    <dgm:pt modelId="{E2F6775C-B512-48B2-BDA5-9D45A7ACAEFD}" type="sibTrans" cxnId="{0CF34391-0C92-4AD3-A463-0C8199218434}">
      <dgm:prSet/>
      <dgm:spPr/>
      <dgm:t>
        <a:bodyPr/>
        <a:lstStyle/>
        <a:p>
          <a:endParaRPr lang="en-IN">
            <a:solidFill>
              <a:schemeClr val="tx1"/>
            </a:solidFill>
          </a:endParaRPr>
        </a:p>
      </dgm:t>
    </dgm:pt>
    <dgm:pt modelId="{D2856599-0E42-44B5-9823-A53A468F2FF2}">
      <dgm:prSet custT="1"/>
      <dgm:spPr/>
      <dgm:t>
        <a:bodyPr/>
        <a:lstStyle/>
        <a:p>
          <a:r>
            <a:rPr lang="en-US" sz="3200" dirty="0" smtClean="0">
              <a:solidFill>
                <a:schemeClr val="tx1"/>
              </a:solidFill>
            </a:rPr>
            <a:t>Corticon integration with BPM</a:t>
          </a:r>
        </a:p>
      </dgm:t>
    </dgm:pt>
    <dgm:pt modelId="{650039C4-EF28-403B-B127-48D12B9359DD}" type="parTrans" cxnId="{1E874A8A-0884-49A1-AA89-F1607264F517}">
      <dgm:prSet/>
      <dgm:spPr/>
      <dgm:t>
        <a:bodyPr/>
        <a:lstStyle/>
        <a:p>
          <a:endParaRPr lang="en-IN">
            <a:solidFill>
              <a:schemeClr val="tx1"/>
            </a:solidFill>
          </a:endParaRPr>
        </a:p>
      </dgm:t>
    </dgm:pt>
    <dgm:pt modelId="{3F9781EF-DF0D-432F-BFFD-759E729BB928}" type="sibTrans" cxnId="{1E874A8A-0884-49A1-AA89-F1607264F517}">
      <dgm:prSet/>
      <dgm:spPr/>
      <dgm:t>
        <a:bodyPr/>
        <a:lstStyle/>
        <a:p>
          <a:endParaRPr lang="en-IN">
            <a:solidFill>
              <a:schemeClr val="tx1"/>
            </a:solidFill>
          </a:endParaRPr>
        </a:p>
      </dgm:t>
    </dgm:pt>
    <dgm:pt modelId="{FE84CEFF-24DF-4FFA-9E61-5A427254AF8F}" type="pres">
      <dgm:prSet presAssocID="{410B5B80-5490-48EB-8141-3CC69430653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CA66B4BB-45D5-4EAF-95E1-51F7F12B2505}" type="pres">
      <dgm:prSet presAssocID="{BDBCF9D4-818E-4835-9854-BFB0C2F9B441}" presName="parentText" presStyleLbl="node1" presStyleIdx="0" presStyleCnt="4" custLinFactNeighborX="-439" custLinFactNeighborY="-24804">
        <dgm:presLayoutVars>
          <dgm:chMax val="0"/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IN"/>
        </a:p>
      </dgm:t>
    </dgm:pt>
    <dgm:pt modelId="{2E36C15A-7B57-40E0-B722-D1DF969C56C2}" type="pres">
      <dgm:prSet presAssocID="{9618A303-5E02-4CCB-90F3-B44BC0E4122E}" presName="spacer" presStyleCnt="0"/>
      <dgm:spPr/>
      <dgm:t>
        <a:bodyPr/>
        <a:lstStyle/>
        <a:p>
          <a:endParaRPr lang="en-IN"/>
        </a:p>
      </dgm:t>
    </dgm:pt>
    <dgm:pt modelId="{B22A0FF8-CB54-4371-9A16-D496EE02DDCB}" type="pres">
      <dgm:prSet presAssocID="{1A693105-9BF7-46DB-964D-A45B2078BC70}" presName="parentText" presStyleLbl="node1" presStyleIdx="1" presStyleCnt="4">
        <dgm:presLayoutVars>
          <dgm:chMax val="0"/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IN"/>
        </a:p>
      </dgm:t>
    </dgm:pt>
    <dgm:pt modelId="{9CAF978B-5F7E-4AA8-8DDE-4D441AF06DDE}" type="pres">
      <dgm:prSet presAssocID="{781579E6-54AA-407B-8647-3D3E742AEE95}" presName="spacer" presStyleCnt="0"/>
      <dgm:spPr/>
      <dgm:t>
        <a:bodyPr/>
        <a:lstStyle/>
        <a:p>
          <a:endParaRPr lang="en-IN"/>
        </a:p>
      </dgm:t>
    </dgm:pt>
    <dgm:pt modelId="{5E27F74B-CCF4-4E06-B1BC-1E536EAF9CF2}" type="pres">
      <dgm:prSet presAssocID="{C39E88E5-D08A-473B-AB73-40D46277F2CC}" presName="parentText" presStyleLbl="node1" presStyleIdx="2" presStyleCnt="4">
        <dgm:presLayoutVars>
          <dgm:chMax val="0"/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IN"/>
        </a:p>
      </dgm:t>
    </dgm:pt>
    <dgm:pt modelId="{F3A50841-99BF-41C9-BDB4-0EEBFF357BDB}" type="pres">
      <dgm:prSet presAssocID="{E2F6775C-B512-48B2-BDA5-9D45A7ACAEFD}" presName="spacer" presStyleCnt="0"/>
      <dgm:spPr/>
      <dgm:t>
        <a:bodyPr/>
        <a:lstStyle/>
        <a:p>
          <a:endParaRPr lang="en-IN"/>
        </a:p>
      </dgm:t>
    </dgm:pt>
    <dgm:pt modelId="{A3CA1BD7-D478-4D0A-816B-AFA4331BCBE2}" type="pres">
      <dgm:prSet presAssocID="{D2856599-0E42-44B5-9823-A53A468F2FF2}" presName="parentText" presStyleLbl="node1" presStyleIdx="3" presStyleCnt="4">
        <dgm:presLayoutVars>
          <dgm:chMax val="0"/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IN"/>
        </a:p>
      </dgm:t>
    </dgm:pt>
  </dgm:ptLst>
  <dgm:cxnLst>
    <dgm:cxn modelId="{77545AB3-A2EE-48ED-B98F-518FF9F5B7D5}" type="presOf" srcId="{BDBCF9D4-818E-4835-9854-BFB0C2F9B441}" destId="{CA66B4BB-45D5-4EAF-95E1-51F7F12B2505}" srcOrd="0" destOrd="0" presId="urn:microsoft.com/office/officeart/2005/8/layout/vList2"/>
    <dgm:cxn modelId="{53D9E5A0-0C62-4F66-A15A-C9AA8E080EA4}" type="presOf" srcId="{C39E88E5-D08A-473B-AB73-40D46277F2CC}" destId="{5E27F74B-CCF4-4E06-B1BC-1E536EAF9CF2}" srcOrd="0" destOrd="0" presId="urn:microsoft.com/office/officeart/2005/8/layout/vList2"/>
    <dgm:cxn modelId="{0CF34391-0C92-4AD3-A463-0C8199218434}" srcId="{410B5B80-5490-48EB-8141-3CC694306538}" destId="{C39E88E5-D08A-473B-AB73-40D46277F2CC}" srcOrd="2" destOrd="0" parTransId="{9A5D443F-8E8A-4E8E-9154-7D095953FBAD}" sibTransId="{E2F6775C-B512-48B2-BDA5-9D45A7ACAEFD}"/>
    <dgm:cxn modelId="{29E0F790-744C-43FE-A2F2-A3C7AFA955F7}" srcId="{410B5B80-5490-48EB-8141-3CC694306538}" destId="{1A693105-9BF7-46DB-964D-A45B2078BC70}" srcOrd="1" destOrd="0" parTransId="{60499916-74E3-4671-B67A-75E399C480E9}" sibTransId="{781579E6-54AA-407B-8647-3D3E742AEE95}"/>
    <dgm:cxn modelId="{95871824-EE41-4B22-BF7D-6F4E8A0963A5}" type="presOf" srcId="{410B5B80-5490-48EB-8141-3CC694306538}" destId="{FE84CEFF-24DF-4FFA-9E61-5A427254AF8F}" srcOrd="0" destOrd="0" presId="urn:microsoft.com/office/officeart/2005/8/layout/vList2"/>
    <dgm:cxn modelId="{56138470-F721-40C8-A299-C5E5DCFC841B}" srcId="{410B5B80-5490-48EB-8141-3CC694306538}" destId="{BDBCF9D4-818E-4835-9854-BFB0C2F9B441}" srcOrd="0" destOrd="0" parTransId="{346D55AE-2A4F-4336-89C0-3614FC145E9E}" sibTransId="{9618A303-5E02-4CCB-90F3-B44BC0E4122E}"/>
    <dgm:cxn modelId="{EAC47BE9-00DC-400A-8CB3-0E3282904529}" type="presOf" srcId="{D2856599-0E42-44B5-9823-A53A468F2FF2}" destId="{A3CA1BD7-D478-4D0A-816B-AFA4331BCBE2}" srcOrd="0" destOrd="0" presId="urn:microsoft.com/office/officeart/2005/8/layout/vList2"/>
    <dgm:cxn modelId="{1E874A8A-0884-49A1-AA89-F1607264F517}" srcId="{410B5B80-5490-48EB-8141-3CC694306538}" destId="{D2856599-0E42-44B5-9823-A53A468F2FF2}" srcOrd="3" destOrd="0" parTransId="{650039C4-EF28-403B-B127-48D12B9359DD}" sibTransId="{3F9781EF-DF0D-432F-BFFD-759E729BB928}"/>
    <dgm:cxn modelId="{4CEFE8F9-1087-4E90-ADFF-3DC56C4F393B}" type="presOf" srcId="{1A693105-9BF7-46DB-964D-A45B2078BC70}" destId="{B22A0FF8-CB54-4371-9A16-D496EE02DDCB}" srcOrd="0" destOrd="0" presId="urn:microsoft.com/office/officeart/2005/8/layout/vList2"/>
    <dgm:cxn modelId="{184A3EDA-6AF0-4E52-B37F-BF6A85B47816}" type="presParOf" srcId="{FE84CEFF-24DF-4FFA-9E61-5A427254AF8F}" destId="{CA66B4BB-45D5-4EAF-95E1-51F7F12B2505}" srcOrd="0" destOrd="0" presId="urn:microsoft.com/office/officeart/2005/8/layout/vList2"/>
    <dgm:cxn modelId="{4BE44F5F-4DFF-4FB9-BC91-31344001D33C}" type="presParOf" srcId="{FE84CEFF-24DF-4FFA-9E61-5A427254AF8F}" destId="{2E36C15A-7B57-40E0-B722-D1DF969C56C2}" srcOrd="1" destOrd="0" presId="urn:microsoft.com/office/officeart/2005/8/layout/vList2"/>
    <dgm:cxn modelId="{60BDEF28-B530-4049-9ECF-296E2BE0760A}" type="presParOf" srcId="{FE84CEFF-24DF-4FFA-9E61-5A427254AF8F}" destId="{B22A0FF8-CB54-4371-9A16-D496EE02DDCB}" srcOrd="2" destOrd="0" presId="urn:microsoft.com/office/officeart/2005/8/layout/vList2"/>
    <dgm:cxn modelId="{3CB55F84-9615-4E0A-9160-A2342601CB09}" type="presParOf" srcId="{FE84CEFF-24DF-4FFA-9E61-5A427254AF8F}" destId="{9CAF978B-5F7E-4AA8-8DDE-4D441AF06DDE}" srcOrd="3" destOrd="0" presId="urn:microsoft.com/office/officeart/2005/8/layout/vList2"/>
    <dgm:cxn modelId="{FE10DBCC-E3F0-471B-9253-8EFE9EBB9447}" type="presParOf" srcId="{FE84CEFF-24DF-4FFA-9E61-5A427254AF8F}" destId="{5E27F74B-CCF4-4E06-B1BC-1E536EAF9CF2}" srcOrd="4" destOrd="0" presId="urn:microsoft.com/office/officeart/2005/8/layout/vList2"/>
    <dgm:cxn modelId="{0292E2AF-B3E6-4D7A-ACE6-60F1A4A9545E}" type="presParOf" srcId="{FE84CEFF-24DF-4FFA-9E61-5A427254AF8F}" destId="{F3A50841-99BF-41C9-BDB4-0EEBFF357BDB}" srcOrd="5" destOrd="0" presId="urn:microsoft.com/office/officeart/2005/8/layout/vList2"/>
    <dgm:cxn modelId="{2FBA447A-63A2-4874-A316-5A18432AE514}" type="presParOf" srcId="{FE84CEFF-24DF-4FFA-9E61-5A427254AF8F}" destId="{A3CA1BD7-D478-4D0A-816B-AFA4331BCBE2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A3E3770-C552-4C67-B4B2-3D4C582CFED2}" type="doc">
      <dgm:prSet loTypeId="urn:microsoft.com/office/officeart/2005/8/layout/vList2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IN"/>
        </a:p>
      </dgm:t>
    </dgm:pt>
    <dgm:pt modelId="{CCFB3DE7-AF92-4FAD-8870-C4F2A88C02A0}">
      <dgm:prSet phldrT="[Text]"/>
      <dgm:spPr/>
      <dgm:t>
        <a:bodyPr/>
        <a:lstStyle/>
        <a:p>
          <a:r>
            <a:rPr lang="en-IN" dirty="0" smtClean="0"/>
            <a:t>Completely developer centric</a:t>
          </a:r>
          <a:endParaRPr lang="en-IN" dirty="0"/>
        </a:p>
      </dgm:t>
    </dgm:pt>
    <dgm:pt modelId="{EFA06E6D-CCA7-46BB-BE77-DC1B267EA8C0}" type="parTrans" cxnId="{18DC54EE-1BBB-48AC-B9FC-610EE403EBCE}">
      <dgm:prSet/>
      <dgm:spPr/>
      <dgm:t>
        <a:bodyPr/>
        <a:lstStyle/>
        <a:p>
          <a:endParaRPr lang="en-IN"/>
        </a:p>
      </dgm:t>
    </dgm:pt>
    <dgm:pt modelId="{62F3E600-6BE6-4C84-B7D6-33F85556BBBC}" type="sibTrans" cxnId="{18DC54EE-1BBB-48AC-B9FC-610EE403EBCE}">
      <dgm:prSet/>
      <dgm:spPr/>
      <dgm:t>
        <a:bodyPr/>
        <a:lstStyle/>
        <a:p>
          <a:endParaRPr lang="en-IN"/>
        </a:p>
      </dgm:t>
    </dgm:pt>
    <dgm:pt modelId="{7BDDABEF-5272-4DA4-8EC9-D9E8D1A4BD4E}">
      <dgm:prSet phldrT="[Text]"/>
      <dgm:spPr/>
      <dgm:t>
        <a:bodyPr/>
        <a:lstStyle/>
        <a:p>
          <a:r>
            <a:rPr lang="en-IN" dirty="0" smtClean="0"/>
            <a:t>High maintenance cost</a:t>
          </a:r>
          <a:endParaRPr lang="en-IN" dirty="0"/>
        </a:p>
      </dgm:t>
    </dgm:pt>
    <dgm:pt modelId="{83FC35D1-A0E7-4A35-AF6D-05B0B142839A}" type="parTrans" cxnId="{A2DA1A6F-95E9-4D77-8EBB-03AF69D75351}">
      <dgm:prSet/>
      <dgm:spPr/>
      <dgm:t>
        <a:bodyPr/>
        <a:lstStyle/>
        <a:p>
          <a:endParaRPr lang="en-IN"/>
        </a:p>
      </dgm:t>
    </dgm:pt>
    <dgm:pt modelId="{E920FE3D-6E54-4C98-BD3D-0BA56EA6F036}" type="sibTrans" cxnId="{A2DA1A6F-95E9-4D77-8EBB-03AF69D75351}">
      <dgm:prSet/>
      <dgm:spPr/>
      <dgm:t>
        <a:bodyPr/>
        <a:lstStyle/>
        <a:p>
          <a:endParaRPr lang="en-IN"/>
        </a:p>
      </dgm:t>
    </dgm:pt>
    <dgm:pt modelId="{2D978D09-37E1-49CF-8D4C-5C2CA55484C0}">
      <dgm:prSet phldrT="[Text]"/>
      <dgm:spPr/>
      <dgm:t>
        <a:bodyPr/>
        <a:lstStyle/>
        <a:p>
          <a:r>
            <a:rPr lang="en-US" dirty="0" smtClean="0"/>
            <a:t>Barrier between Business Experts and ABL Developers</a:t>
          </a:r>
          <a:endParaRPr lang="en-IN" dirty="0"/>
        </a:p>
      </dgm:t>
    </dgm:pt>
    <dgm:pt modelId="{D751069F-4C18-408B-BDE9-449BC0804067}" type="parTrans" cxnId="{EFA7B2A5-1979-470F-888A-DB288C3AFE2E}">
      <dgm:prSet/>
      <dgm:spPr/>
      <dgm:t>
        <a:bodyPr/>
        <a:lstStyle/>
        <a:p>
          <a:endParaRPr lang="en-IN"/>
        </a:p>
      </dgm:t>
    </dgm:pt>
    <dgm:pt modelId="{9B49F3CB-F3DC-45BD-95A2-13B83E17A379}" type="sibTrans" cxnId="{EFA7B2A5-1979-470F-888A-DB288C3AFE2E}">
      <dgm:prSet/>
      <dgm:spPr/>
      <dgm:t>
        <a:bodyPr/>
        <a:lstStyle/>
        <a:p>
          <a:endParaRPr lang="en-IN"/>
        </a:p>
      </dgm:t>
    </dgm:pt>
    <dgm:pt modelId="{4C43DEFA-8DAA-4C6A-B168-25CDCE37AE70}">
      <dgm:prSet phldrT="[Text]"/>
      <dgm:spPr/>
      <dgm:t>
        <a:bodyPr/>
        <a:lstStyle/>
        <a:p>
          <a:r>
            <a:rPr lang="en-IN" dirty="0" smtClean="0"/>
            <a:t>Cannot identify conflicting rules</a:t>
          </a:r>
          <a:endParaRPr lang="en-IN" dirty="0"/>
        </a:p>
      </dgm:t>
    </dgm:pt>
    <dgm:pt modelId="{29E21B05-FC7A-4121-8441-8879C8B1A7E8}" type="parTrans" cxnId="{D1E004D4-0207-4BDF-8F8C-3FD07ACA5AF5}">
      <dgm:prSet/>
      <dgm:spPr/>
      <dgm:t>
        <a:bodyPr/>
        <a:lstStyle/>
        <a:p>
          <a:endParaRPr lang="en-IN"/>
        </a:p>
      </dgm:t>
    </dgm:pt>
    <dgm:pt modelId="{836FEF8F-BA9D-48EB-BB6D-A1037370B6F0}" type="sibTrans" cxnId="{D1E004D4-0207-4BDF-8F8C-3FD07ACA5AF5}">
      <dgm:prSet/>
      <dgm:spPr/>
      <dgm:t>
        <a:bodyPr/>
        <a:lstStyle/>
        <a:p>
          <a:endParaRPr lang="en-IN"/>
        </a:p>
      </dgm:t>
    </dgm:pt>
    <dgm:pt modelId="{E6343BB3-CA07-4453-9884-87F548D93808}">
      <dgm:prSet phldrT="[Text]"/>
      <dgm:spPr/>
      <dgm:t>
        <a:bodyPr/>
        <a:lstStyle/>
        <a:p>
          <a:r>
            <a:rPr lang="en-US" dirty="0" smtClean="0"/>
            <a:t>Single change can impact hundreds of rules</a:t>
          </a:r>
          <a:endParaRPr lang="en-IN" dirty="0"/>
        </a:p>
      </dgm:t>
    </dgm:pt>
    <dgm:pt modelId="{FC4ADD55-CEA8-4A44-9CC3-8ABA24BF5942}" type="parTrans" cxnId="{427CF14A-D910-4263-98C2-0F8348241BC4}">
      <dgm:prSet/>
      <dgm:spPr/>
      <dgm:t>
        <a:bodyPr/>
        <a:lstStyle/>
        <a:p>
          <a:endParaRPr lang="en-IN"/>
        </a:p>
      </dgm:t>
    </dgm:pt>
    <dgm:pt modelId="{86B05CBB-0569-4AE6-8EDE-F8A849B22127}" type="sibTrans" cxnId="{427CF14A-D910-4263-98C2-0F8348241BC4}">
      <dgm:prSet/>
      <dgm:spPr/>
      <dgm:t>
        <a:bodyPr/>
        <a:lstStyle/>
        <a:p>
          <a:endParaRPr lang="en-IN"/>
        </a:p>
      </dgm:t>
    </dgm:pt>
    <dgm:pt modelId="{4EFEBA96-B944-4F2A-9561-10183E8CCC43}" type="pres">
      <dgm:prSet presAssocID="{1A3E3770-C552-4C67-B4B2-3D4C582CFED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CADC4607-47A5-4992-A686-33E9DDCCA209}" type="pres">
      <dgm:prSet presAssocID="{CCFB3DE7-AF92-4FAD-8870-C4F2A88C02A0}" presName="parentText" presStyleLbl="node1" presStyleIdx="0" presStyleCnt="5">
        <dgm:presLayoutVars>
          <dgm:chMax val="0"/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IN"/>
        </a:p>
      </dgm:t>
    </dgm:pt>
    <dgm:pt modelId="{7145A707-1D3A-450F-A3F9-1374EB156DF3}" type="pres">
      <dgm:prSet presAssocID="{62F3E600-6BE6-4C84-B7D6-33F85556BBBC}" presName="spacer" presStyleCnt="0"/>
      <dgm:spPr/>
      <dgm:t>
        <a:bodyPr/>
        <a:lstStyle/>
        <a:p>
          <a:endParaRPr lang="en-IN"/>
        </a:p>
      </dgm:t>
    </dgm:pt>
    <dgm:pt modelId="{8D630FD0-73F5-4B6F-9800-69665CC15C3B}" type="pres">
      <dgm:prSet presAssocID="{2D978D09-37E1-49CF-8D4C-5C2CA55484C0}" presName="parentText" presStyleLbl="node1" presStyleIdx="1" presStyleCnt="5">
        <dgm:presLayoutVars>
          <dgm:chMax val="0"/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IN"/>
        </a:p>
      </dgm:t>
    </dgm:pt>
    <dgm:pt modelId="{A31C0A31-78A1-4F3A-8052-8784F361FCD8}" type="pres">
      <dgm:prSet presAssocID="{9B49F3CB-F3DC-45BD-95A2-13B83E17A379}" presName="spacer" presStyleCnt="0"/>
      <dgm:spPr/>
      <dgm:t>
        <a:bodyPr/>
        <a:lstStyle/>
        <a:p>
          <a:endParaRPr lang="en-IN"/>
        </a:p>
      </dgm:t>
    </dgm:pt>
    <dgm:pt modelId="{1E88B193-FEC4-469C-91C0-0BCD9C1F8890}" type="pres">
      <dgm:prSet presAssocID="{7BDDABEF-5272-4DA4-8EC9-D9E8D1A4BD4E}" presName="parentText" presStyleLbl="node1" presStyleIdx="2" presStyleCnt="5">
        <dgm:presLayoutVars>
          <dgm:chMax val="0"/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IN"/>
        </a:p>
      </dgm:t>
    </dgm:pt>
    <dgm:pt modelId="{F036F032-45EE-46F8-8479-012084FCD5BB}" type="pres">
      <dgm:prSet presAssocID="{E920FE3D-6E54-4C98-BD3D-0BA56EA6F036}" presName="spacer" presStyleCnt="0"/>
      <dgm:spPr/>
    </dgm:pt>
    <dgm:pt modelId="{83159B34-27D4-4881-B9BC-219D64009791}" type="pres">
      <dgm:prSet presAssocID="{4C43DEFA-8DAA-4C6A-B168-25CDCE37AE70}" presName="parentText" presStyleLbl="node1" presStyleIdx="3" presStyleCnt="5">
        <dgm:presLayoutVars>
          <dgm:chMax val="0"/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IN"/>
        </a:p>
      </dgm:t>
    </dgm:pt>
    <dgm:pt modelId="{8CBED383-5F59-437A-875C-C8725F90370F}" type="pres">
      <dgm:prSet presAssocID="{836FEF8F-BA9D-48EB-BB6D-A1037370B6F0}" presName="spacer" presStyleCnt="0"/>
      <dgm:spPr/>
    </dgm:pt>
    <dgm:pt modelId="{8B02D5D9-C944-4146-B222-49FB226589C9}" type="pres">
      <dgm:prSet presAssocID="{E6343BB3-CA07-4453-9884-87F548D93808}" presName="parentText" presStyleLbl="node1" presStyleIdx="4" presStyleCnt="5">
        <dgm:presLayoutVars>
          <dgm:chMax val="0"/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IN"/>
        </a:p>
      </dgm:t>
    </dgm:pt>
  </dgm:ptLst>
  <dgm:cxnLst>
    <dgm:cxn modelId="{53FC35FF-B254-4F73-BA6D-1621E4DC1C2F}" type="presOf" srcId="{4C43DEFA-8DAA-4C6A-B168-25CDCE37AE70}" destId="{83159B34-27D4-4881-B9BC-219D64009791}" srcOrd="0" destOrd="0" presId="urn:microsoft.com/office/officeart/2005/8/layout/vList2"/>
    <dgm:cxn modelId="{58B82A35-B09C-4709-8FDD-506B459FCC62}" type="presOf" srcId="{CCFB3DE7-AF92-4FAD-8870-C4F2A88C02A0}" destId="{CADC4607-47A5-4992-A686-33E9DDCCA209}" srcOrd="0" destOrd="0" presId="urn:microsoft.com/office/officeart/2005/8/layout/vList2"/>
    <dgm:cxn modelId="{9319F613-44AB-4B6B-8FE1-884A82F41C0C}" type="presOf" srcId="{E6343BB3-CA07-4453-9884-87F548D93808}" destId="{8B02D5D9-C944-4146-B222-49FB226589C9}" srcOrd="0" destOrd="0" presId="urn:microsoft.com/office/officeart/2005/8/layout/vList2"/>
    <dgm:cxn modelId="{EFA7B2A5-1979-470F-888A-DB288C3AFE2E}" srcId="{1A3E3770-C552-4C67-B4B2-3D4C582CFED2}" destId="{2D978D09-37E1-49CF-8D4C-5C2CA55484C0}" srcOrd="1" destOrd="0" parTransId="{D751069F-4C18-408B-BDE9-449BC0804067}" sibTransId="{9B49F3CB-F3DC-45BD-95A2-13B83E17A379}"/>
    <dgm:cxn modelId="{18DC54EE-1BBB-48AC-B9FC-610EE403EBCE}" srcId="{1A3E3770-C552-4C67-B4B2-3D4C582CFED2}" destId="{CCFB3DE7-AF92-4FAD-8870-C4F2A88C02A0}" srcOrd="0" destOrd="0" parTransId="{EFA06E6D-CCA7-46BB-BE77-DC1B267EA8C0}" sibTransId="{62F3E600-6BE6-4C84-B7D6-33F85556BBBC}"/>
    <dgm:cxn modelId="{8E612479-5B7C-4AE4-AC96-4EF63C5548B6}" type="presOf" srcId="{7BDDABEF-5272-4DA4-8EC9-D9E8D1A4BD4E}" destId="{1E88B193-FEC4-469C-91C0-0BCD9C1F8890}" srcOrd="0" destOrd="0" presId="urn:microsoft.com/office/officeart/2005/8/layout/vList2"/>
    <dgm:cxn modelId="{427CF14A-D910-4263-98C2-0F8348241BC4}" srcId="{1A3E3770-C552-4C67-B4B2-3D4C582CFED2}" destId="{E6343BB3-CA07-4453-9884-87F548D93808}" srcOrd="4" destOrd="0" parTransId="{FC4ADD55-CEA8-4A44-9CC3-8ABA24BF5942}" sibTransId="{86B05CBB-0569-4AE6-8EDE-F8A849B22127}"/>
    <dgm:cxn modelId="{4AAC8D8C-1B35-4D58-8875-99808A64A196}" type="presOf" srcId="{2D978D09-37E1-49CF-8D4C-5C2CA55484C0}" destId="{8D630FD0-73F5-4B6F-9800-69665CC15C3B}" srcOrd="0" destOrd="0" presId="urn:microsoft.com/office/officeart/2005/8/layout/vList2"/>
    <dgm:cxn modelId="{0574CBCD-8338-4ADF-8DE0-B3469CA9D83F}" type="presOf" srcId="{1A3E3770-C552-4C67-B4B2-3D4C582CFED2}" destId="{4EFEBA96-B944-4F2A-9561-10183E8CCC43}" srcOrd="0" destOrd="0" presId="urn:microsoft.com/office/officeart/2005/8/layout/vList2"/>
    <dgm:cxn modelId="{A2DA1A6F-95E9-4D77-8EBB-03AF69D75351}" srcId="{1A3E3770-C552-4C67-B4B2-3D4C582CFED2}" destId="{7BDDABEF-5272-4DA4-8EC9-D9E8D1A4BD4E}" srcOrd="2" destOrd="0" parTransId="{83FC35D1-A0E7-4A35-AF6D-05B0B142839A}" sibTransId="{E920FE3D-6E54-4C98-BD3D-0BA56EA6F036}"/>
    <dgm:cxn modelId="{D1E004D4-0207-4BDF-8F8C-3FD07ACA5AF5}" srcId="{1A3E3770-C552-4C67-B4B2-3D4C582CFED2}" destId="{4C43DEFA-8DAA-4C6A-B168-25CDCE37AE70}" srcOrd="3" destOrd="0" parTransId="{29E21B05-FC7A-4121-8441-8879C8B1A7E8}" sibTransId="{836FEF8F-BA9D-48EB-BB6D-A1037370B6F0}"/>
    <dgm:cxn modelId="{756BB8B0-B744-478A-9AF4-AA445EDC03D3}" type="presParOf" srcId="{4EFEBA96-B944-4F2A-9561-10183E8CCC43}" destId="{CADC4607-47A5-4992-A686-33E9DDCCA209}" srcOrd="0" destOrd="0" presId="urn:microsoft.com/office/officeart/2005/8/layout/vList2"/>
    <dgm:cxn modelId="{F6697443-D6DB-41DD-AFA8-E6C8F1931DB8}" type="presParOf" srcId="{4EFEBA96-B944-4F2A-9561-10183E8CCC43}" destId="{7145A707-1D3A-450F-A3F9-1374EB156DF3}" srcOrd="1" destOrd="0" presId="urn:microsoft.com/office/officeart/2005/8/layout/vList2"/>
    <dgm:cxn modelId="{0BFE6595-C6E9-4B97-BE5B-643247079C9F}" type="presParOf" srcId="{4EFEBA96-B944-4F2A-9561-10183E8CCC43}" destId="{8D630FD0-73F5-4B6F-9800-69665CC15C3B}" srcOrd="2" destOrd="0" presId="urn:microsoft.com/office/officeart/2005/8/layout/vList2"/>
    <dgm:cxn modelId="{C5A29799-FD33-47A4-82AC-DBCCC115D606}" type="presParOf" srcId="{4EFEBA96-B944-4F2A-9561-10183E8CCC43}" destId="{A31C0A31-78A1-4F3A-8052-8784F361FCD8}" srcOrd="3" destOrd="0" presId="urn:microsoft.com/office/officeart/2005/8/layout/vList2"/>
    <dgm:cxn modelId="{A8A940CE-D2A6-42EC-B4E8-363980D9AFB3}" type="presParOf" srcId="{4EFEBA96-B944-4F2A-9561-10183E8CCC43}" destId="{1E88B193-FEC4-469C-91C0-0BCD9C1F8890}" srcOrd="4" destOrd="0" presId="urn:microsoft.com/office/officeart/2005/8/layout/vList2"/>
    <dgm:cxn modelId="{B48858E7-B184-4066-9028-FD2629532C53}" type="presParOf" srcId="{4EFEBA96-B944-4F2A-9561-10183E8CCC43}" destId="{F036F032-45EE-46F8-8479-012084FCD5BB}" srcOrd="5" destOrd="0" presId="urn:microsoft.com/office/officeart/2005/8/layout/vList2"/>
    <dgm:cxn modelId="{D757F17C-D9B8-40F1-8E4E-67E1F6FFC568}" type="presParOf" srcId="{4EFEBA96-B944-4F2A-9561-10183E8CCC43}" destId="{83159B34-27D4-4881-B9BC-219D64009791}" srcOrd="6" destOrd="0" presId="urn:microsoft.com/office/officeart/2005/8/layout/vList2"/>
    <dgm:cxn modelId="{D959887F-009E-476F-B23C-B95A3A554EFE}" type="presParOf" srcId="{4EFEBA96-B944-4F2A-9561-10183E8CCC43}" destId="{8CBED383-5F59-437A-875C-C8725F90370F}" srcOrd="7" destOrd="0" presId="urn:microsoft.com/office/officeart/2005/8/layout/vList2"/>
    <dgm:cxn modelId="{8EBC32FA-C3E7-44FC-918F-223B2AF6E644}" type="presParOf" srcId="{4EFEBA96-B944-4F2A-9561-10183E8CCC43}" destId="{8B02D5D9-C944-4146-B222-49FB226589C9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A3E3770-C552-4C67-B4B2-3D4C582CFED2}" type="doc">
      <dgm:prSet loTypeId="urn:microsoft.com/office/officeart/2005/8/layout/process4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IN"/>
        </a:p>
      </dgm:t>
    </dgm:pt>
    <dgm:pt modelId="{760438AB-9AEC-45DD-BB1B-CDF37DBE5146}">
      <dgm:prSet phldrT="[Text]" custT="1"/>
      <dgm:spPr/>
      <dgm:t>
        <a:bodyPr/>
        <a:lstStyle/>
        <a:p>
          <a:r>
            <a:rPr lang="en-IN" sz="2800" dirty="0" smtClean="0"/>
            <a:t>Process centric rules</a:t>
          </a:r>
          <a:endParaRPr lang="en-IN" sz="2800" dirty="0"/>
        </a:p>
      </dgm:t>
    </dgm:pt>
    <dgm:pt modelId="{3B780FF4-8178-42D0-9630-CE2E8F35B950}" type="parTrans" cxnId="{7E92EB49-9A03-4BEC-875D-61D420380896}">
      <dgm:prSet/>
      <dgm:spPr/>
      <dgm:t>
        <a:bodyPr/>
        <a:lstStyle/>
        <a:p>
          <a:endParaRPr lang="en-IN" sz="2200"/>
        </a:p>
      </dgm:t>
    </dgm:pt>
    <dgm:pt modelId="{8888EE17-0D84-4171-8419-D00803E9AE2E}" type="sibTrans" cxnId="{7E92EB49-9A03-4BEC-875D-61D420380896}">
      <dgm:prSet/>
      <dgm:spPr/>
      <dgm:t>
        <a:bodyPr/>
        <a:lstStyle/>
        <a:p>
          <a:endParaRPr lang="en-IN" sz="2200"/>
        </a:p>
      </dgm:t>
    </dgm:pt>
    <dgm:pt modelId="{8304DEBE-AC4C-4995-8B9E-799CF12E442E}">
      <dgm:prSet phldrT="[Text]" custT="1"/>
      <dgm:spPr/>
      <dgm:t>
        <a:bodyPr/>
        <a:lstStyle/>
        <a:p>
          <a:r>
            <a:rPr lang="en-IN" sz="2800" dirty="0" smtClean="0"/>
            <a:t>Reusability of rules across different process</a:t>
          </a:r>
          <a:endParaRPr lang="en-IN" sz="2800" dirty="0"/>
        </a:p>
      </dgm:t>
    </dgm:pt>
    <dgm:pt modelId="{D0BC1F9A-81C3-4D56-AE38-C8D171464FA8}" type="parTrans" cxnId="{7CD80812-8A66-43CB-AAD4-ED9268FE347E}">
      <dgm:prSet/>
      <dgm:spPr/>
      <dgm:t>
        <a:bodyPr/>
        <a:lstStyle/>
        <a:p>
          <a:endParaRPr lang="en-IN" sz="2200"/>
        </a:p>
      </dgm:t>
    </dgm:pt>
    <dgm:pt modelId="{4E46BC92-CB05-46B5-B1BE-5C310E3FB974}" type="sibTrans" cxnId="{7CD80812-8A66-43CB-AAD4-ED9268FE347E}">
      <dgm:prSet/>
      <dgm:spPr/>
      <dgm:t>
        <a:bodyPr/>
        <a:lstStyle/>
        <a:p>
          <a:endParaRPr lang="en-IN" sz="2200"/>
        </a:p>
      </dgm:t>
    </dgm:pt>
    <dgm:pt modelId="{7155F5E4-D49F-4634-94F2-71F87E0DC2FB}">
      <dgm:prSet phldrT="[Text]" custT="1"/>
      <dgm:spPr/>
      <dgm:t>
        <a:bodyPr/>
        <a:lstStyle/>
        <a:p>
          <a:r>
            <a:rPr lang="en-IN" sz="2800" dirty="0" smtClean="0"/>
            <a:t>Changing the logic results in modification, redeployment and testing of process</a:t>
          </a:r>
          <a:endParaRPr lang="en-IN" sz="2800" dirty="0"/>
        </a:p>
      </dgm:t>
    </dgm:pt>
    <dgm:pt modelId="{6624A7BB-0202-467D-980E-FD1BFCC1B429}" type="parTrans" cxnId="{3D901987-E83D-4BC1-84AF-DDD4FA3AEA86}">
      <dgm:prSet/>
      <dgm:spPr/>
      <dgm:t>
        <a:bodyPr/>
        <a:lstStyle/>
        <a:p>
          <a:endParaRPr lang="en-IN" sz="2200"/>
        </a:p>
      </dgm:t>
    </dgm:pt>
    <dgm:pt modelId="{9F76D98B-4E5A-49F5-B916-29B94639ED5F}" type="sibTrans" cxnId="{3D901987-E83D-4BC1-84AF-DDD4FA3AEA86}">
      <dgm:prSet/>
      <dgm:spPr/>
      <dgm:t>
        <a:bodyPr/>
        <a:lstStyle/>
        <a:p>
          <a:endParaRPr lang="en-IN" sz="2200"/>
        </a:p>
      </dgm:t>
    </dgm:pt>
    <dgm:pt modelId="{CCFB3DE7-AF92-4FAD-8870-C4F2A88C02A0}">
      <dgm:prSet phldrT="[Text]" custT="1"/>
      <dgm:spPr/>
      <dgm:t>
        <a:bodyPr/>
        <a:lstStyle/>
        <a:p>
          <a:r>
            <a:rPr lang="en-IN" sz="2800" dirty="0" smtClean="0"/>
            <a:t>Difficulty in modelling complex rules</a:t>
          </a:r>
          <a:endParaRPr lang="en-IN" sz="2800" dirty="0"/>
        </a:p>
      </dgm:t>
    </dgm:pt>
    <dgm:pt modelId="{EFA06E6D-CCA7-46BB-BE77-DC1B267EA8C0}" type="parTrans" cxnId="{18DC54EE-1BBB-48AC-B9FC-610EE403EBCE}">
      <dgm:prSet/>
      <dgm:spPr/>
      <dgm:t>
        <a:bodyPr/>
        <a:lstStyle/>
        <a:p>
          <a:endParaRPr lang="en-IN" sz="2200"/>
        </a:p>
      </dgm:t>
    </dgm:pt>
    <dgm:pt modelId="{62F3E600-6BE6-4C84-B7D6-33F85556BBBC}" type="sibTrans" cxnId="{18DC54EE-1BBB-48AC-B9FC-610EE403EBCE}">
      <dgm:prSet/>
      <dgm:spPr/>
      <dgm:t>
        <a:bodyPr/>
        <a:lstStyle/>
        <a:p>
          <a:endParaRPr lang="en-IN" sz="2200"/>
        </a:p>
      </dgm:t>
    </dgm:pt>
    <dgm:pt modelId="{D28ACDDA-B293-43A3-BC9F-C366617A5982}" type="pres">
      <dgm:prSet presAssocID="{1A3E3770-C552-4C67-B4B2-3D4C582CFED2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311F3BE0-9BEB-4EEB-8023-0684594F9186}" type="pres">
      <dgm:prSet presAssocID="{CCFB3DE7-AF92-4FAD-8870-C4F2A88C02A0}" presName="boxAndChildren" presStyleCnt="0"/>
      <dgm:spPr/>
    </dgm:pt>
    <dgm:pt modelId="{B9449564-96D7-4CC9-99DD-E1E24B2FEB39}" type="pres">
      <dgm:prSet presAssocID="{CCFB3DE7-AF92-4FAD-8870-C4F2A88C02A0}" presName="parentTextBox" presStyleLbl="node1" presStyleIdx="0" presStyleCnt="4"/>
      <dgm:spPr>
        <a:prstGeom prst="rect">
          <a:avLst/>
        </a:prstGeom>
      </dgm:spPr>
      <dgm:t>
        <a:bodyPr/>
        <a:lstStyle/>
        <a:p>
          <a:endParaRPr lang="en-IN"/>
        </a:p>
      </dgm:t>
    </dgm:pt>
    <dgm:pt modelId="{85C73F76-E66A-4DE6-8BCB-F8526EBC6723}" type="pres">
      <dgm:prSet presAssocID="{9F76D98B-4E5A-49F5-B916-29B94639ED5F}" presName="sp" presStyleCnt="0"/>
      <dgm:spPr/>
    </dgm:pt>
    <dgm:pt modelId="{493BD6B6-C9FB-4469-8E78-89CDC76C098F}" type="pres">
      <dgm:prSet presAssocID="{7155F5E4-D49F-4634-94F2-71F87E0DC2FB}" presName="arrowAndChildren" presStyleCnt="0"/>
      <dgm:spPr/>
    </dgm:pt>
    <dgm:pt modelId="{88058CA7-3387-42C9-B44B-8F0F11E9AB98}" type="pres">
      <dgm:prSet presAssocID="{7155F5E4-D49F-4634-94F2-71F87E0DC2FB}" presName="parentTextArrow" presStyleLbl="node1" presStyleIdx="1" presStyleCnt="4"/>
      <dgm:spPr>
        <a:prstGeom prst="rect">
          <a:avLst/>
        </a:prstGeom>
      </dgm:spPr>
      <dgm:t>
        <a:bodyPr/>
        <a:lstStyle/>
        <a:p>
          <a:endParaRPr lang="en-IN"/>
        </a:p>
      </dgm:t>
    </dgm:pt>
    <dgm:pt modelId="{75DE7B41-8A62-4C39-9B4D-F4D6E66FBBDC}" type="pres">
      <dgm:prSet presAssocID="{4E46BC92-CB05-46B5-B1BE-5C310E3FB974}" presName="sp" presStyleCnt="0"/>
      <dgm:spPr/>
    </dgm:pt>
    <dgm:pt modelId="{2281532C-5627-4F9B-A4E1-738A6378D728}" type="pres">
      <dgm:prSet presAssocID="{8304DEBE-AC4C-4995-8B9E-799CF12E442E}" presName="arrowAndChildren" presStyleCnt="0"/>
      <dgm:spPr/>
    </dgm:pt>
    <dgm:pt modelId="{0EBABEC1-1C09-4EBC-A498-8F5A31C8CD12}" type="pres">
      <dgm:prSet presAssocID="{8304DEBE-AC4C-4995-8B9E-799CF12E442E}" presName="parentTextArrow" presStyleLbl="node1" presStyleIdx="2" presStyleCnt="4"/>
      <dgm:spPr>
        <a:prstGeom prst="rect">
          <a:avLst/>
        </a:prstGeom>
      </dgm:spPr>
      <dgm:t>
        <a:bodyPr/>
        <a:lstStyle/>
        <a:p>
          <a:endParaRPr lang="en-IN"/>
        </a:p>
      </dgm:t>
    </dgm:pt>
    <dgm:pt modelId="{65B0EB7E-7CED-4F02-BEF9-AF853CD8B302}" type="pres">
      <dgm:prSet presAssocID="{8888EE17-0D84-4171-8419-D00803E9AE2E}" presName="sp" presStyleCnt="0"/>
      <dgm:spPr/>
    </dgm:pt>
    <dgm:pt modelId="{9698D815-DD55-4FA7-98E8-A04AAD796DF0}" type="pres">
      <dgm:prSet presAssocID="{760438AB-9AEC-45DD-BB1B-CDF37DBE5146}" presName="arrowAndChildren" presStyleCnt="0"/>
      <dgm:spPr/>
    </dgm:pt>
    <dgm:pt modelId="{0E2818C2-80A5-4326-B49A-EA7CD5056361}" type="pres">
      <dgm:prSet presAssocID="{760438AB-9AEC-45DD-BB1B-CDF37DBE5146}" presName="parentTextArrow" presStyleLbl="node1" presStyleIdx="3" presStyleCnt="4"/>
      <dgm:spPr>
        <a:prstGeom prst="rect">
          <a:avLst/>
        </a:prstGeom>
      </dgm:spPr>
      <dgm:t>
        <a:bodyPr/>
        <a:lstStyle/>
        <a:p>
          <a:endParaRPr lang="en-IN"/>
        </a:p>
      </dgm:t>
    </dgm:pt>
  </dgm:ptLst>
  <dgm:cxnLst>
    <dgm:cxn modelId="{0DA4AD46-DB43-442F-B48D-A69BF2BA9DAC}" type="presOf" srcId="{CCFB3DE7-AF92-4FAD-8870-C4F2A88C02A0}" destId="{B9449564-96D7-4CC9-99DD-E1E24B2FEB39}" srcOrd="0" destOrd="0" presId="urn:microsoft.com/office/officeart/2005/8/layout/process4"/>
    <dgm:cxn modelId="{52D08996-46B2-4957-AA31-139051B07823}" type="presOf" srcId="{1A3E3770-C552-4C67-B4B2-3D4C582CFED2}" destId="{D28ACDDA-B293-43A3-BC9F-C366617A5982}" srcOrd="0" destOrd="0" presId="urn:microsoft.com/office/officeart/2005/8/layout/process4"/>
    <dgm:cxn modelId="{3D901987-E83D-4BC1-84AF-DDD4FA3AEA86}" srcId="{1A3E3770-C552-4C67-B4B2-3D4C582CFED2}" destId="{7155F5E4-D49F-4634-94F2-71F87E0DC2FB}" srcOrd="2" destOrd="0" parTransId="{6624A7BB-0202-467D-980E-FD1BFCC1B429}" sibTransId="{9F76D98B-4E5A-49F5-B916-29B94639ED5F}"/>
    <dgm:cxn modelId="{18DC54EE-1BBB-48AC-B9FC-610EE403EBCE}" srcId="{1A3E3770-C552-4C67-B4B2-3D4C582CFED2}" destId="{CCFB3DE7-AF92-4FAD-8870-C4F2A88C02A0}" srcOrd="3" destOrd="0" parTransId="{EFA06E6D-CCA7-46BB-BE77-DC1B267EA8C0}" sibTransId="{62F3E600-6BE6-4C84-B7D6-33F85556BBBC}"/>
    <dgm:cxn modelId="{61A00487-F77E-42D6-B5A4-1F6A41AE0A6A}" type="presOf" srcId="{8304DEBE-AC4C-4995-8B9E-799CF12E442E}" destId="{0EBABEC1-1C09-4EBC-A498-8F5A31C8CD12}" srcOrd="0" destOrd="0" presId="urn:microsoft.com/office/officeart/2005/8/layout/process4"/>
    <dgm:cxn modelId="{7E92EB49-9A03-4BEC-875D-61D420380896}" srcId="{1A3E3770-C552-4C67-B4B2-3D4C582CFED2}" destId="{760438AB-9AEC-45DD-BB1B-CDF37DBE5146}" srcOrd="0" destOrd="0" parTransId="{3B780FF4-8178-42D0-9630-CE2E8F35B950}" sibTransId="{8888EE17-0D84-4171-8419-D00803E9AE2E}"/>
    <dgm:cxn modelId="{B9B73339-9FC9-487E-820D-70869E8BAF88}" type="presOf" srcId="{7155F5E4-D49F-4634-94F2-71F87E0DC2FB}" destId="{88058CA7-3387-42C9-B44B-8F0F11E9AB98}" srcOrd="0" destOrd="0" presId="urn:microsoft.com/office/officeart/2005/8/layout/process4"/>
    <dgm:cxn modelId="{77196A6A-2AB9-4418-88CB-6ED41C64067E}" type="presOf" srcId="{760438AB-9AEC-45DD-BB1B-CDF37DBE5146}" destId="{0E2818C2-80A5-4326-B49A-EA7CD5056361}" srcOrd="0" destOrd="0" presId="urn:microsoft.com/office/officeart/2005/8/layout/process4"/>
    <dgm:cxn modelId="{7CD80812-8A66-43CB-AAD4-ED9268FE347E}" srcId="{1A3E3770-C552-4C67-B4B2-3D4C582CFED2}" destId="{8304DEBE-AC4C-4995-8B9E-799CF12E442E}" srcOrd="1" destOrd="0" parTransId="{D0BC1F9A-81C3-4D56-AE38-C8D171464FA8}" sibTransId="{4E46BC92-CB05-46B5-B1BE-5C310E3FB974}"/>
    <dgm:cxn modelId="{8646EA6B-6B26-4FCF-898A-A1F844F90DC3}" type="presParOf" srcId="{D28ACDDA-B293-43A3-BC9F-C366617A5982}" destId="{311F3BE0-9BEB-4EEB-8023-0684594F9186}" srcOrd="0" destOrd="0" presId="urn:microsoft.com/office/officeart/2005/8/layout/process4"/>
    <dgm:cxn modelId="{1DBAE51B-AD7C-4B00-BA3C-4128D120D6F2}" type="presParOf" srcId="{311F3BE0-9BEB-4EEB-8023-0684594F9186}" destId="{B9449564-96D7-4CC9-99DD-E1E24B2FEB39}" srcOrd="0" destOrd="0" presId="urn:microsoft.com/office/officeart/2005/8/layout/process4"/>
    <dgm:cxn modelId="{5C1E93E5-063C-43E5-9234-48D1931DB7B1}" type="presParOf" srcId="{D28ACDDA-B293-43A3-BC9F-C366617A5982}" destId="{85C73F76-E66A-4DE6-8BCB-F8526EBC6723}" srcOrd="1" destOrd="0" presId="urn:microsoft.com/office/officeart/2005/8/layout/process4"/>
    <dgm:cxn modelId="{25AFA305-1C56-419A-96F7-B3FC60E2015B}" type="presParOf" srcId="{D28ACDDA-B293-43A3-BC9F-C366617A5982}" destId="{493BD6B6-C9FB-4469-8E78-89CDC76C098F}" srcOrd="2" destOrd="0" presId="urn:microsoft.com/office/officeart/2005/8/layout/process4"/>
    <dgm:cxn modelId="{A48FA0DD-6804-486B-B490-B27C83E8AEF7}" type="presParOf" srcId="{493BD6B6-C9FB-4469-8E78-89CDC76C098F}" destId="{88058CA7-3387-42C9-B44B-8F0F11E9AB98}" srcOrd="0" destOrd="0" presId="urn:microsoft.com/office/officeart/2005/8/layout/process4"/>
    <dgm:cxn modelId="{334EF6E4-23D7-4004-BCBF-B2FA87E7080F}" type="presParOf" srcId="{D28ACDDA-B293-43A3-BC9F-C366617A5982}" destId="{75DE7B41-8A62-4C39-9B4D-F4D6E66FBBDC}" srcOrd="3" destOrd="0" presId="urn:microsoft.com/office/officeart/2005/8/layout/process4"/>
    <dgm:cxn modelId="{0A63AEBA-340B-464B-981F-385CFD69998F}" type="presParOf" srcId="{D28ACDDA-B293-43A3-BC9F-C366617A5982}" destId="{2281532C-5627-4F9B-A4E1-738A6378D728}" srcOrd="4" destOrd="0" presId="urn:microsoft.com/office/officeart/2005/8/layout/process4"/>
    <dgm:cxn modelId="{3484DD10-45EA-4638-A801-AE5C538F600F}" type="presParOf" srcId="{2281532C-5627-4F9B-A4E1-738A6378D728}" destId="{0EBABEC1-1C09-4EBC-A498-8F5A31C8CD12}" srcOrd="0" destOrd="0" presId="urn:microsoft.com/office/officeart/2005/8/layout/process4"/>
    <dgm:cxn modelId="{B947AD9D-E57E-4F93-9CC9-916BC798F7EC}" type="presParOf" srcId="{D28ACDDA-B293-43A3-BC9F-C366617A5982}" destId="{65B0EB7E-7CED-4F02-BEF9-AF853CD8B302}" srcOrd="5" destOrd="0" presId="urn:microsoft.com/office/officeart/2005/8/layout/process4"/>
    <dgm:cxn modelId="{B54D9DD3-F008-4479-9CE0-3594628189F0}" type="presParOf" srcId="{D28ACDDA-B293-43A3-BC9F-C366617A5982}" destId="{9698D815-DD55-4FA7-98E8-A04AAD796DF0}" srcOrd="6" destOrd="0" presId="urn:microsoft.com/office/officeart/2005/8/layout/process4"/>
    <dgm:cxn modelId="{A088AED1-DC5E-4B32-9981-456949983129}" type="presParOf" srcId="{9698D815-DD55-4FA7-98E8-A04AAD796DF0}" destId="{0E2818C2-80A5-4326-B49A-EA7CD5056361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3ED68A4-6E2E-471A-85B3-D8B2B8783D2C}" type="doc">
      <dgm:prSet loTypeId="urn:microsoft.com/office/officeart/2005/8/layout/lProcess2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IN"/>
        </a:p>
      </dgm:t>
    </dgm:pt>
    <dgm:pt modelId="{2F5B8768-F383-4E82-8784-1BA54A3BBF74}">
      <dgm:prSet phldrT="[Text]"/>
      <dgm:spPr/>
      <dgm:t>
        <a:bodyPr/>
        <a:lstStyle/>
        <a:p>
          <a:r>
            <a:rPr lang="en-US" dirty="0" smtClean="0"/>
            <a:t>Development</a:t>
          </a:r>
          <a:endParaRPr lang="en-IN" dirty="0"/>
        </a:p>
      </dgm:t>
    </dgm:pt>
    <dgm:pt modelId="{6EF97B18-D687-476A-8BC0-7E7312819C7E}" type="parTrans" cxnId="{3DFBCF07-B47E-4D2C-AD9D-4E4815E33F2E}">
      <dgm:prSet/>
      <dgm:spPr/>
      <dgm:t>
        <a:bodyPr/>
        <a:lstStyle/>
        <a:p>
          <a:endParaRPr lang="en-IN"/>
        </a:p>
      </dgm:t>
    </dgm:pt>
    <dgm:pt modelId="{D975D017-7A4F-431F-8FF7-7BF97021AD6E}" type="sibTrans" cxnId="{3DFBCF07-B47E-4D2C-AD9D-4E4815E33F2E}">
      <dgm:prSet/>
      <dgm:spPr/>
      <dgm:t>
        <a:bodyPr/>
        <a:lstStyle/>
        <a:p>
          <a:endParaRPr lang="en-IN"/>
        </a:p>
      </dgm:t>
    </dgm:pt>
    <dgm:pt modelId="{4E06C1AC-16CA-4C28-B617-9C133D42D5D4}">
      <dgm:prSet phldrT="[Text]"/>
      <dgm:spPr/>
      <dgm:t>
        <a:bodyPr/>
        <a:lstStyle/>
        <a:p>
          <a:r>
            <a:rPr lang="en-US" dirty="0" smtClean="0"/>
            <a:t>PDS OE</a:t>
          </a:r>
          <a:endParaRPr lang="en-IN" dirty="0"/>
        </a:p>
      </dgm:t>
    </dgm:pt>
    <dgm:pt modelId="{1A84D55D-4729-49C9-926E-CD18435A558F}" type="parTrans" cxnId="{3A18198D-0F3D-42E2-8EFD-D62C43CD38F7}">
      <dgm:prSet/>
      <dgm:spPr/>
      <dgm:t>
        <a:bodyPr/>
        <a:lstStyle/>
        <a:p>
          <a:endParaRPr lang="en-IN"/>
        </a:p>
      </dgm:t>
    </dgm:pt>
    <dgm:pt modelId="{73CC5563-4765-42B3-BB9D-078CB75986D6}" type="sibTrans" cxnId="{3A18198D-0F3D-42E2-8EFD-D62C43CD38F7}">
      <dgm:prSet/>
      <dgm:spPr/>
      <dgm:t>
        <a:bodyPr/>
        <a:lstStyle/>
        <a:p>
          <a:endParaRPr lang="en-IN"/>
        </a:p>
      </dgm:t>
    </dgm:pt>
    <dgm:pt modelId="{8F87BEB5-5F26-42F0-AB8C-A31DC7026E05}">
      <dgm:prSet phldrT="[Text]"/>
      <dgm:spPr/>
      <dgm:t>
        <a:bodyPr/>
        <a:lstStyle/>
        <a:p>
          <a:r>
            <a:rPr lang="en-US" dirty="0" smtClean="0"/>
            <a:t>OE BPM</a:t>
          </a:r>
          <a:endParaRPr lang="en-IN" dirty="0"/>
        </a:p>
      </dgm:t>
    </dgm:pt>
    <dgm:pt modelId="{1D0AC13A-3E82-4138-91F3-51F5BBF4C5C5}" type="parTrans" cxnId="{AA59872B-2B82-43B9-8EDE-51A7F7B5DA9A}">
      <dgm:prSet/>
      <dgm:spPr/>
      <dgm:t>
        <a:bodyPr/>
        <a:lstStyle/>
        <a:p>
          <a:endParaRPr lang="en-IN"/>
        </a:p>
      </dgm:t>
    </dgm:pt>
    <dgm:pt modelId="{399299E7-FB86-459D-8010-CFE3D32036FB}" type="sibTrans" cxnId="{AA59872B-2B82-43B9-8EDE-51A7F7B5DA9A}">
      <dgm:prSet/>
      <dgm:spPr/>
      <dgm:t>
        <a:bodyPr/>
        <a:lstStyle/>
        <a:p>
          <a:endParaRPr lang="en-IN"/>
        </a:p>
      </dgm:t>
    </dgm:pt>
    <dgm:pt modelId="{7853950A-FD36-4424-B7D1-3276C19DC4D5}">
      <dgm:prSet phldrT="[Text]"/>
      <dgm:spPr/>
      <dgm:t>
        <a:bodyPr/>
        <a:lstStyle/>
        <a:p>
          <a:r>
            <a:rPr lang="en-US" dirty="0" smtClean="0"/>
            <a:t>Server</a:t>
          </a:r>
          <a:endParaRPr lang="en-IN" dirty="0"/>
        </a:p>
      </dgm:t>
    </dgm:pt>
    <dgm:pt modelId="{4C56E169-D2C7-4631-BAD5-CA8526B5F2E9}" type="parTrans" cxnId="{BE037E82-71CC-43F0-89FC-B3A2ACC512AB}">
      <dgm:prSet/>
      <dgm:spPr/>
      <dgm:t>
        <a:bodyPr/>
        <a:lstStyle/>
        <a:p>
          <a:endParaRPr lang="en-IN"/>
        </a:p>
      </dgm:t>
    </dgm:pt>
    <dgm:pt modelId="{CED571E1-1B8B-4261-B74B-8E16939B1EB1}" type="sibTrans" cxnId="{BE037E82-71CC-43F0-89FC-B3A2ACC512AB}">
      <dgm:prSet/>
      <dgm:spPr/>
      <dgm:t>
        <a:bodyPr/>
        <a:lstStyle/>
        <a:p>
          <a:endParaRPr lang="en-IN"/>
        </a:p>
      </dgm:t>
    </dgm:pt>
    <dgm:pt modelId="{7C6477EF-1683-46E4-AD74-8FECAA87DBE7}">
      <dgm:prSet phldrT="[Text]"/>
      <dgm:spPr>
        <a:solidFill>
          <a:schemeClr val="accent1"/>
        </a:solidFill>
      </dgm:spPr>
      <dgm:t>
        <a:bodyPr/>
        <a:lstStyle/>
        <a:p>
          <a:r>
            <a:rPr lang="en-US" dirty="0" smtClean="0"/>
            <a:t>Pacific AppServer for OE</a:t>
          </a:r>
          <a:endParaRPr lang="en-IN" dirty="0"/>
        </a:p>
      </dgm:t>
    </dgm:pt>
    <dgm:pt modelId="{FEDB62AC-407E-4792-BAE7-343DF5E2D58B}" type="parTrans" cxnId="{6E017D92-4479-4076-9C51-95319CC4C806}">
      <dgm:prSet/>
      <dgm:spPr/>
      <dgm:t>
        <a:bodyPr/>
        <a:lstStyle/>
        <a:p>
          <a:endParaRPr lang="en-IN"/>
        </a:p>
      </dgm:t>
    </dgm:pt>
    <dgm:pt modelId="{469C6D05-5493-487E-A615-3A5CAB50FD07}" type="sibTrans" cxnId="{6E017D92-4479-4076-9C51-95319CC4C806}">
      <dgm:prSet/>
      <dgm:spPr/>
      <dgm:t>
        <a:bodyPr/>
        <a:lstStyle/>
        <a:p>
          <a:endParaRPr lang="en-IN"/>
        </a:p>
      </dgm:t>
    </dgm:pt>
    <dgm:pt modelId="{C493D1B2-D02D-49D9-BBD7-921116683EA1}">
      <dgm:prSet phldrT="[Text]"/>
      <dgm:spPr/>
      <dgm:t>
        <a:bodyPr/>
        <a:lstStyle/>
        <a:p>
          <a:r>
            <a:rPr lang="en-US" dirty="0" smtClean="0"/>
            <a:t>Corticon Studio</a:t>
          </a:r>
          <a:endParaRPr lang="en-IN" dirty="0"/>
        </a:p>
      </dgm:t>
    </dgm:pt>
    <dgm:pt modelId="{AD87BA32-B47F-477F-89AC-747BEA41AFB8}" type="parTrans" cxnId="{F8E99E65-C6A7-41B4-9C5A-6396FC06A222}">
      <dgm:prSet/>
      <dgm:spPr/>
      <dgm:t>
        <a:bodyPr/>
        <a:lstStyle/>
        <a:p>
          <a:endParaRPr lang="en-IN"/>
        </a:p>
      </dgm:t>
    </dgm:pt>
    <dgm:pt modelId="{5DE6BE06-6531-492A-93A1-C4E061B771C1}" type="sibTrans" cxnId="{F8E99E65-C6A7-41B4-9C5A-6396FC06A222}">
      <dgm:prSet/>
      <dgm:spPr/>
      <dgm:t>
        <a:bodyPr/>
        <a:lstStyle/>
        <a:p>
          <a:endParaRPr lang="en-IN"/>
        </a:p>
      </dgm:t>
    </dgm:pt>
    <dgm:pt modelId="{EE87C479-F98F-4AE8-8023-44846D495565}">
      <dgm:prSet phldrT="[Text]"/>
      <dgm:spPr/>
      <dgm:t>
        <a:bodyPr/>
        <a:lstStyle/>
        <a:p>
          <a:r>
            <a:rPr lang="en-US" dirty="0" smtClean="0"/>
            <a:t>Corticon Server</a:t>
          </a:r>
          <a:endParaRPr lang="en-IN" dirty="0"/>
        </a:p>
      </dgm:t>
    </dgm:pt>
    <dgm:pt modelId="{263F4B84-3B5E-428C-9044-E408ACF8BB9C}" type="parTrans" cxnId="{DAE1D620-8B20-46A7-8BCF-D3A0615CAF40}">
      <dgm:prSet/>
      <dgm:spPr/>
      <dgm:t>
        <a:bodyPr/>
        <a:lstStyle/>
        <a:p>
          <a:endParaRPr lang="en-IN"/>
        </a:p>
      </dgm:t>
    </dgm:pt>
    <dgm:pt modelId="{44FAB254-09A1-4165-BD41-F24C4A80DFAC}" type="sibTrans" cxnId="{DAE1D620-8B20-46A7-8BCF-D3A0615CAF40}">
      <dgm:prSet/>
      <dgm:spPr/>
      <dgm:t>
        <a:bodyPr/>
        <a:lstStyle/>
        <a:p>
          <a:endParaRPr lang="en-IN"/>
        </a:p>
      </dgm:t>
    </dgm:pt>
    <dgm:pt modelId="{B4153461-48E9-4F56-B530-FF51864D2F8C}" type="pres">
      <dgm:prSet presAssocID="{33ED68A4-6E2E-471A-85B3-D8B2B8783D2C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977583DC-436A-4521-9CC1-CF24AA46CFEB}" type="pres">
      <dgm:prSet presAssocID="{2F5B8768-F383-4E82-8784-1BA54A3BBF74}" presName="compNode" presStyleCnt="0"/>
      <dgm:spPr/>
    </dgm:pt>
    <dgm:pt modelId="{80101883-4CAE-45EE-8D6A-589EBEC5DE31}" type="pres">
      <dgm:prSet presAssocID="{2F5B8768-F383-4E82-8784-1BA54A3BBF74}" presName="aNode" presStyleLbl="bgShp" presStyleIdx="0" presStyleCnt="2"/>
      <dgm:spPr/>
      <dgm:t>
        <a:bodyPr/>
        <a:lstStyle/>
        <a:p>
          <a:endParaRPr lang="en-IN"/>
        </a:p>
      </dgm:t>
    </dgm:pt>
    <dgm:pt modelId="{8B8805F7-4EFF-4837-92BB-E1AC3A0A9310}" type="pres">
      <dgm:prSet presAssocID="{2F5B8768-F383-4E82-8784-1BA54A3BBF74}" presName="textNode" presStyleLbl="bgShp" presStyleIdx="0" presStyleCnt="2"/>
      <dgm:spPr/>
      <dgm:t>
        <a:bodyPr/>
        <a:lstStyle/>
        <a:p>
          <a:endParaRPr lang="en-IN"/>
        </a:p>
      </dgm:t>
    </dgm:pt>
    <dgm:pt modelId="{CB1E9846-273F-4603-8AC2-3DD9EB00DAFE}" type="pres">
      <dgm:prSet presAssocID="{2F5B8768-F383-4E82-8784-1BA54A3BBF74}" presName="compChildNode" presStyleCnt="0"/>
      <dgm:spPr/>
    </dgm:pt>
    <dgm:pt modelId="{28E80244-9904-406F-A5FE-60C822DFF5FE}" type="pres">
      <dgm:prSet presAssocID="{2F5B8768-F383-4E82-8784-1BA54A3BBF74}" presName="theInnerList" presStyleCnt="0"/>
      <dgm:spPr/>
    </dgm:pt>
    <dgm:pt modelId="{7F04020D-D5FE-4F76-82C7-DC66F077BC42}" type="pres">
      <dgm:prSet presAssocID="{4E06C1AC-16CA-4C28-B617-9C133D42D5D4}" presName="child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424B03F6-4C0C-48A1-8B5F-44096457E94A}" type="pres">
      <dgm:prSet presAssocID="{4E06C1AC-16CA-4C28-B617-9C133D42D5D4}" presName="aSpace2" presStyleCnt="0"/>
      <dgm:spPr/>
    </dgm:pt>
    <dgm:pt modelId="{46405258-3100-4AC3-8CAF-F53A6D892918}" type="pres">
      <dgm:prSet presAssocID="{8F87BEB5-5F26-42F0-AB8C-A31DC7026E05}" presName="child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45878159-A08A-488E-B5BA-EB393E9D97E4}" type="pres">
      <dgm:prSet presAssocID="{8F87BEB5-5F26-42F0-AB8C-A31DC7026E05}" presName="aSpace2" presStyleCnt="0"/>
      <dgm:spPr/>
    </dgm:pt>
    <dgm:pt modelId="{359C35C7-847C-4911-8ABE-DC4ED567CCB2}" type="pres">
      <dgm:prSet presAssocID="{C493D1B2-D02D-49D9-BBD7-921116683EA1}" presName="child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371DCBF2-A3E1-42DB-B209-FFC37F398E71}" type="pres">
      <dgm:prSet presAssocID="{2F5B8768-F383-4E82-8784-1BA54A3BBF74}" presName="aSpace" presStyleCnt="0"/>
      <dgm:spPr/>
    </dgm:pt>
    <dgm:pt modelId="{E2EA46C6-0E97-4C2C-8FDE-1F9CD15205A5}" type="pres">
      <dgm:prSet presAssocID="{7853950A-FD36-4424-B7D1-3276C19DC4D5}" presName="compNode" presStyleCnt="0"/>
      <dgm:spPr/>
    </dgm:pt>
    <dgm:pt modelId="{C3C9FF65-C27B-4922-BA19-9D2A0EFA1597}" type="pres">
      <dgm:prSet presAssocID="{7853950A-FD36-4424-B7D1-3276C19DC4D5}" presName="aNode" presStyleLbl="bgShp" presStyleIdx="1" presStyleCnt="2"/>
      <dgm:spPr/>
      <dgm:t>
        <a:bodyPr/>
        <a:lstStyle/>
        <a:p>
          <a:endParaRPr lang="en-IN"/>
        </a:p>
      </dgm:t>
    </dgm:pt>
    <dgm:pt modelId="{9A459215-9E34-4835-B7A4-3604CC492D60}" type="pres">
      <dgm:prSet presAssocID="{7853950A-FD36-4424-B7D1-3276C19DC4D5}" presName="textNode" presStyleLbl="bgShp" presStyleIdx="1" presStyleCnt="2"/>
      <dgm:spPr/>
      <dgm:t>
        <a:bodyPr/>
        <a:lstStyle/>
        <a:p>
          <a:endParaRPr lang="en-IN"/>
        </a:p>
      </dgm:t>
    </dgm:pt>
    <dgm:pt modelId="{02EE1DEC-1F22-43C3-BECA-A0EED234D69D}" type="pres">
      <dgm:prSet presAssocID="{7853950A-FD36-4424-B7D1-3276C19DC4D5}" presName="compChildNode" presStyleCnt="0"/>
      <dgm:spPr/>
    </dgm:pt>
    <dgm:pt modelId="{BEB6C2D5-9808-46E9-9EB1-CFCE2EF2DD14}" type="pres">
      <dgm:prSet presAssocID="{7853950A-FD36-4424-B7D1-3276C19DC4D5}" presName="theInnerList" presStyleCnt="0"/>
      <dgm:spPr/>
    </dgm:pt>
    <dgm:pt modelId="{1846CCDD-CEF0-4E90-BDBD-2B145FB8BA95}" type="pres">
      <dgm:prSet presAssocID="{7C6477EF-1683-46E4-AD74-8FECAA87DBE7}" presName="child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5609B88A-5BB6-422D-B538-60E40300E155}" type="pres">
      <dgm:prSet presAssocID="{7C6477EF-1683-46E4-AD74-8FECAA87DBE7}" presName="aSpace2" presStyleCnt="0"/>
      <dgm:spPr/>
    </dgm:pt>
    <dgm:pt modelId="{1BF97858-E8B8-4062-8F75-E51E7F7A6998}" type="pres">
      <dgm:prSet presAssocID="{EE87C479-F98F-4AE8-8023-44846D495565}" presName="child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</dgm:ptLst>
  <dgm:cxnLst>
    <dgm:cxn modelId="{BA09A1AD-16E8-473C-A22F-BA28A032B292}" type="presOf" srcId="{EE87C479-F98F-4AE8-8023-44846D495565}" destId="{1BF97858-E8B8-4062-8F75-E51E7F7A6998}" srcOrd="0" destOrd="0" presId="urn:microsoft.com/office/officeart/2005/8/layout/lProcess2"/>
    <dgm:cxn modelId="{F8E99E65-C6A7-41B4-9C5A-6396FC06A222}" srcId="{2F5B8768-F383-4E82-8784-1BA54A3BBF74}" destId="{C493D1B2-D02D-49D9-BBD7-921116683EA1}" srcOrd="2" destOrd="0" parTransId="{AD87BA32-B47F-477F-89AC-747BEA41AFB8}" sibTransId="{5DE6BE06-6531-492A-93A1-C4E061B771C1}"/>
    <dgm:cxn modelId="{5EB24F56-962B-4CB0-9B17-1EB6EC51634F}" type="presOf" srcId="{8F87BEB5-5F26-42F0-AB8C-A31DC7026E05}" destId="{46405258-3100-4AC3-8CAF-F53A6D892918}" srcOrd="0" destOrd="0" presId="urn:microsoft.com/office/officeart/2005/8/layout/lProcess2"/>
    <dgm:cxn modelId="{D0FED04B-A545-4D35-835F-3F83790423C3}" type="presOf" srcId="{33ED68A4-6E2E-471A-85B3-D8B2B8783D2C}" destId="{B4153461-48E9-4F56-B530-FF51864D2F8C}" srcOrd="0" destOrd="0" presId="urn:microsoft.com/office/officeart/2005/8/layout/lProcess2"/>
    <dgm:cxn modelId="{5CBD1FC9-EEBB-4CF9-94FB-911783504BD1}" type="presOf" srcId="{4E06C1AC-16CA-4C28-B617-9C133D42D5D4}" destId="{7F04020D-D5FE-4F76-82C7-DC66F077BC42}" srcOrd="0" destOrd="0" presId="urn:microsoft.com/office/officeart/2005/8/layout/lProcess2"/>
    <dgm:cxn modelId="{BE037E82-71CC-43F0-89FC-B3A2ACC512AB}" srcId="{33ED68A4-6E2E-471A-85B3-D8B2B8783D2C}" destId="{7853950A-FD36-4424-B7D1-3276C19DC4D5}" srcOrd="1" destOrd="0" parTransId="{4C56E169-D2C7-4631-BAD5-CA8526B5F2E9}" sibTransId="{CED571E1-1B8B-4261-B74B-8E16939B1EB1}"/>
    <dgm:cxn modelId="{2FA36DF1-FFC7-4176-87CE-F1F2524D87A7}" type="presOf" srcId="{2F5B8768-F383-4E82-8784-1BA54A3BBF74}" destId="{8B8805F7-4EFF-4837-92BB-E1AC3A0A9310}" srcOrd="1" destOrd="0" presId="urn:microsoft.com/office/officeart/2005/8/layout/lProcess2"/>
    <dgm:cxn modelId="{AA59872B-2B82-43B9-8EDE-51A7F7B5DA9A}" srcId="{2F5B8768-F383-4E82-8784-1BA54A3BBF74}" destId="{8F87BEB5-5F26-42F0-AB8C-A31DC7026E05}" srcOrd="1" destOrd="0" parTransId="{1D0AC13A-3E82-4138-91F3-51F5BBF4C5C5}" sibTransId="{399299E7-FB86-459D-8010-CFE3D32036FB}"/>
    <dgm:cxn modelId="{6E017D92-4479-4076-9C51-95319CC4C806}" srcId="{7853950A-FD36-4424-B7D1-3276C19DC4D5}" destId="{7C6477EF-1683-46E4-AD74-8FECAA87DBE7}" srcOrd="0" destOrd="0" parTransId="{FEDB62AC-407E-4792-BAE7-343DF5E2D58B}" sibTransId="{469C6D05-5493-487E-A615-3A5CAB50FD07}"/>
    <dgm:cxn modelId="{3AF274D8-ABFA-408C-8024-2BBBE639170A}" type="presOf" srcId="{7853950A-FD36-4424-B7D1-3276C19DC4D5}" destId="{9A459215-9E34-4835-B7A4-3604CC492D60}" srcOrd="1" destOrd="0" presId="urn:microsoft.com/office/officeart/2005/8/layout/lProcess2"/>
    <dgm:cxn modelId="{20F72E8A-F981-43D6-B4D2-2373D5A329DB}" type="presOf" srcId="{7853950A-FD36-4424-B7D1-3276C19DC4D5}" destId="{C3C9FF65-C27B-4922-BA19-9D2A0EFA1597}" srcOrd="0" destOrd="0" presId="urn:microsoft.com/office/officeart/2005/8/layout/lProcess2"/>
    <dgm:cxn modelId="{938126D8-6777-44FA-AD14-76944DECAB50}" type="presOf" srcId="{C493D1B2-D02D-49D9-BBD7-921116683EA1}" destId="{359C35C7-847C-4911-8ABE-DC4ED567CCB2}" srcOrd="0" destOrd="0" presId="urn:microsoft.com/office/officeart/2005/8/layout/lProcess2"/>
    <dgm:cxn modelId="{3DFBCF07-B47E-4D2C-AD9D-4E4815E33F2E}" srcId="{33ED68A4-6E2E-471A-85B3-D8B2B8783D2C}" destId="{2F5B8768-F383-4E82-8784-1BA54A3BBF74}" srcOrd="0" destOrd="0" parTransId="{6EF97B18-D687-476A-8BC0-7E7312819C7E}" sibTransId="{D975D017-7A4F-431F-8FF7-7BF97021AD6E}"/>
    <dgm:cxn modelId="{99E9A043-6F42-40A4-AF63-23B173B068BB}" type="presOf" srcId="{2F5B8768-F383-4E82-8784-1BA54A3BBF74}" destId="{80101883-4CAE-45EE-8D6A-589EBEC5DE31}" srcOrd="0" destOrd="0" presId="urn:microsoft.com/office/officeart/2005/8/layout/lProcess2"/>
    <dgm:cxn modelId="{3A18198D-0F3D-42E2-8EFD-D62C43CD38F7}" srcId="{2F5B8768-F383-4E82-8784-1BA54A3BBF74}" destId="{4E06C1AC-16CA-4C28-B617-9C133D42D5D4}" srcOrd="0" destOrd="0" parTransId="{1A84D55D-4729-49C9-926E-CD18435A558F}" sibTransId="{73CC5563-4765-42B3-BB9D-078CB75986D6}"/>
    <dgm:cxn modelId="{DAE1D620-8B20-46A7-8BCF-D3A0615CAF40}" srcId="{7853950A-FD36-4424-B7D1-3276C19DC4D5}" destId="{EE87C479-F98F-4AE8-8023-44846D495565}" srcOrd="1" destOrd="0" parTransId="{263F4B84-3B5E-428C-9044-E408ACF8BB9C}" sibTransId="{44FAB254-09A1-4165-BD41-F24C4A80DFAC}"/>
    <dgm:cxn modelId="{C63B533B-D91B-43E0-B457-2676C1F67884}" type="presOf" srcId="{7C6477EF-1683-46E4-AD74-8FECAA87DBE7}" destId="{1846CCDD-CEF0-4E90-BDBD-2B145FB8BA95}" srcOrd="0" destOrd="0" presId="urn:microsoft.com/office/officeart/2005/8/layout/lProcess2"/>
    <dgm:cxn modelId="{94903659-DC8A-4D5D-A7E4-085A91CF8CF4}" type="presParOf" srcId="{B4153461-48E9-4F56-B530-FF51864D2F8C}" destId="{977583DC-436A-4521-9CC1-CF24AA46CFEB}" srcOrd="0" destOrd="0" presId="urn:microsoft.com/office/officeart/2005/8/layout/lProcess2"/>
    <dgm:cxn modelId="{E5EF0450-61FD-44B0-B5D0-205EB1A8470B}" type="presParOf" srcId="{977583DC-436A-4521-9CC1-CF24AA46CFEB}" destId="{80101883-4CAE-45EE-8D6A-589EBEC5DE31}" srcOrd="0" destOrd="0" presId="urn:microsoft.com/office/officeart/2005/8/layout/lProcess2"/>
    <dgm:cxn modelId="{D7EBAC18-F9EF-47B9-BBF4-63F6393D43F6}" type="presParOf" srcId="{977583DC-436A-4521-9CC1-CF24AA46CFEB}" destId="{8B8805F7-4EFF-4837-92BB-E1AC3A0A9310}" srcOrd="1" destOrd="0" presId="urn:microsoft.com/office/officeart/2005/8/layout/lProcess2"/>
    <dgm:cxn modelId="{D18FFEA8-5BCD-4476-9D69-94B555301863}" type="presParOf" srcId="{977583DC-436A-4521-9CC1-CF24AA46CFEB}" destId="{CB1E9846-273F-4603-8AC2-3DD9EB00DAFE}" srcOrd="2" destOrd="0" presId="urn:microsoft.com/office/officeart/2005/8/layout/lProcess2"/>
    <dgm:cxn modelId="{174BC5BD-DEA6-4BC2-AB19-B4A2CA1B3BE0}" type="presParOf" srcId="{CB1E9846-273F-4603-8AC2-3DD9EB00DAFE}" destId="{28E80244-9904-406F-A5FE-60C822DFF5FE}" srcOrd="0" destOrd="0" presId="urn:microsoft.com/office/officeart/2005/8/layout/lProcess2"/>
    <dgm:cxn modelId="{1F99A2B9-A9AE-4AA1-ABDD-F16F3051BCFA}" type="presParOf" srcId="{28E80244-9904-406F-A5FE-60C822DFF5FE}" destId="{7F04020D-D5FE-4F76-82C7-DC66F077BC42}" srcOrd="0" destOrd="0" presId="urn:microsoft.com/office/officeart/2005/8/layout/lProcess2"/>
    <dgm:cxn modelId="{F1107BE2-3A57-4CC7-91F1-81D18131A023}" type="presParOf" srcId="{28E80244-9904-406F-A5FE-60C822DFF5FE}" destId="{424B03F6-4C0C-48A1-8B5F-44096457E94A}" srcOrd="1" destOrd="0" presId="urn:microsoft.com/office/officeart/2005/8/layout/lProcess2"/>
    <dgm:cxn modelId="{6961FE7F-32D0-49F5-8C09-B300F7045E85}" type="presParOf" srcId="{28E80244-9904-406F-A5FE-60C822DFF5FE}" destId="{46405258-3100-4AC3-8CAF-F53A6D892918}" srcOrd="2" destOrd="0" presId="urn:microsoft.com/office/officeart/2005/8/layout/lProcess2"/>
    <dgm:cxn modelId="{D1C95F13-8226-4817-9F74-EE0F34265432}" type="presParOf" srcId="{28E80244-9904-406F-A5FE-60C822DFF5FE}" destId="{45878159-A08A-488E-B5BA-EB393E9D97E4}" srcOrd="3" destOrd="0" presId="urn:microsoft.com/office/officeart/2005/8/layout/lProcess2"/>
    <dgm:cxn modelId="{F9485938-D500-4897-B468-0E3B02972DC9}" type="presParOf" srcId="{28E80244-9904-406F-A5FE-60C822DFF5FE}" destId="{359C35C7-847C-4911-8ABE-DC4ED567CCB2}" srcOrd="4" destOrd="0" presId="urn:microsoft.com/office/officeart/2005/8/layout/lProcess2"/>
    <dgm:cxn modelId="{38E636F2-551C-44CF-8094-2C0930EE9F19}" type="presParOf" srcId="{B4153461-48E9-4F56-B530-FF51864D2F8C}" destId="{371DCBF2-A3E1-42DB-B209-FFC37F398E71}" srcOrd="1" destOrd="0" presId="urn:microsoft.com/office/officeart/2005/8/layout/lProcess2"/>
    <dgm:cxn modelId="{255EC252-391D-4265-875B-46399A15C63E}" type="presParOf" srcId="{B4153461-48E9-4F56-B530-FF51864D2F8C}" destId="{E2EA46C6-0E97-4C2C-8FDE-1F9CD15205A5}" srcOrd="2" destOrd="0" presId="urn:microsoft.com/office/officeart/2005/8/layout/lProcess2"/>
    <dgm:cxn modelId="{29F119FC-5740-407A-B2A3-29AE47747E05}" type="presParOf" srcId="{E2EA46C6-0E97-4C2C-8FDE-1F9CD15205A5}" destId="{C3C9FF65-C27B-4922-BA19-9D2A0EFA1597}" srcOrd="0" destOrd="0" presId="urn:microsoft.com/office/officeart/2005/8/layout/lProcess2"/>
    <dgm:cxn modelId="{43FBB0FB-C7B6-452A-AC9C-C5688B42D996}" type="presParOf" srcId="{E2EA46C6-0E97-4C2C-8FDE-1F9CD15205A5}" destId="{9A459215-9E34-4835-B7A4-3604CC492D60}" srcOrd="1" destOrd="0" presId="urn:microsoft.com/office/officeart/2005/8/layout/lProcess2"/>
    <dgm:cxn modelId="{1F406894-5FC4-4345-900B-08E61400B914}" type="presParOf" srcId="{E2EA46C6-0E97-4C2C-8FDE-1F9CD15205A5}" destId="{02EE1DEC-1F22-43C3-BECA-A0EED234D69D}" srcOrd="2" destOrd="0" presId="urn:microsoft.com/office/officeart/2005/8/layout/lProcess2"/>
    <dgm:cxn modelId="{9851946B-87D2-4F2E-A6EC-D64D2DB66857}" type="presParOf" srcId="{02EE1DEC-1F22-43C3-BECA-A0EED234D69D}" destId="{BEB6C2D5-9808-46E9-9EB1-CFCE2EF2DD14}" srcOrd="0" destOrd="0" presId="urn:microsoft.com/office/officeart/2005/8/layout/lProcess2"/>
    <dgm:cxn modelId="{2AF2A7EF-9394-4D66-979A-DB6A51BB34D7}" type="presParOf" srcId="{BEB6C2D5-9808-46E9-9EB1-CFCE2EF2DD14}" destId="{1846CCDD-CEF0-4E90-BDBD-2B145FB8BA95}" srcOrd="0" destOrd="0" presId="urn:microsoft.com/office/officeart/2005/8/layout/lProcess2"/>
    <dgm:cxn modelId="{48D68408-EC40-497F-B4B2-D0CD65B8694B}" type="presParOf" srcId="{BEB6C2D5-9808-46E9-9EB1-CFCE2EF2DD14}" destId="{5609B88A-5BB6-422D-B538-60E40300E155}" srcOrd="1" destOrd="0" presId="urn:microsoft.com/office/officeart/2005/8/layout/lProcess2"/>
    <dgm:cxn modelId="{4C2E1F8B-F8DB-4C64-B965-B4A500B2A9A8}" type="presParOf" srcId="{BEB6C2D5-9808-46E9-9EB1-CFCE2EF2DD14}" destId="{1BF97858-E8B8-4062-8F75-E51E7F7A6998}" srcOrd="2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A66B4BB-45D5-4EAF-95E1-51F7F12B2505}">
      <dsp:nvSpPr>
        <dsp:cNvPr id="0" name=""/>
        <dsp:cNvSpPr/>
      </dsp:nvSpPr>
      <dsp:spPr>
        <a:xfrm>
          <a:off x="0" y="0"/>
          <a:ext cx="9757776" cy="11232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>
              <a:solidFill>
                <a:schemeClr val="tx1"/>
              </a:solidFill>
            </a:rPr>
            <a:t>Business Rules and challenges</a:t>
          </a:r>
          <a:endParaRPr lang="en-IN" sz="3200" kern="1200" dirty="0">
            <a:solidFill>
              <a:schemeClr val="tx1"/>
            </a:solidFill>
          </a:endParaRPr>
        </a:p>
      </dsp:txBody>
      <dsp:txXfrm>
        <a:off x="0" y="0"/>
        <a:ext cx="9757776" cy="1123200"/>
      </dsp:txXfrm>
    </dsp:sp>
    <dsp:sp modelId="{B22A0FF8-CB54-4371-9A16-D496EE02DDCB}">
      <dsp:nvSpPr>
        <dsp:cNvPr id="0" name=""/>
        <dsp:cNvSpPr/>
      </dsp:nvSpPr>
      <dsp:spPr>
        <a:xfrm>
          <a:off x="0" y="1333277"/>
          <a:ext cx="9757776" cy="112320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>
              <a:solidFill>
                <a:schemeClr val="tx1"/>
              </a:solidFill>
            </a:rPr>
            <a:t>Need of Progress Corticon</a:t>
          </a:r>
        </a:p>
      </dsp:txBody>
      <dsp:txXfrm>
        <a:off x="0" y="1333277"/>
        <a:ext cx="9757776" cy="1123200"/>
      </dsp:txXfrm>
    </dsp:sp>
    <dsp:sp modelId="{5E27F74B-CCF4-4E06-B1BC-1E536EAF9CF2}">
      <dsp:nvSpPr>
        <dsp:cNvPr id="0" name=""/>
        <dsp:cNvSpPr/>
      </dsp:nvSpPr>
      <dsp:spPr>
        <a:xfrm>
          <a:off x="0" y="2629277"/>
          <a:ext cx="9757776" cy="112320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>
              <a:solidFill>
                <a:schemeClr val="tx1"/>
              </a:solidFill>
            </a:rPr>
            <a:t>Corticon integration with ABL</a:t>
          </a:r>
        </a:p>
      </dsp:txBody>
      <dsp:txXfrm>
        <a:off x="0" y="2629277"/>
        <a:ext cx="9757776" cy="1123200"/>
      </dsp:txXfrm>
    </dsp:sp>
    <dsp:sp modelId="{A3CA1BD7-D478-4D0A-816B-AFA4331BCBE2}">
      <dsp:nvSpPr>
        <dsp:cNvPr id="0" name=""/>
        <dsp:cNvSpPr/>
      </dsp:nvSpPr>
      <dsp:spPr>
        <a:xfrm>
          <a:off x="0" y="3925277"/>
          <a:ext cx="9757776" cy="112320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>
              <a:solidFill>
                <a:schemeClr val="tx1"/>
              </a:solidFill>
            </a:rPr>
            <a:t>Corticon integration with BPM</a:t>
          </a:r>
        </a:p>
      </dsp:txBody>
      <dsp:txXfrm>
        <a:off x="0" y="3925277"/>
        <a:ext cx="9757776" cy="112320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ADC4607-47A5-4992-A686-33E9DDCCA209}">
      <dsp:nvSpPr>
        <dsp:cNvPr id="0" name=""/>
        <dsp:cNvSpPr/>
      </dsp:nvSpPr>
      <dsp:spPr>
        <a:xfrm>
          <a:off x="0" y="2856"/>
          <a:ext cx="7246271" cy="95823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2800" kern="1200" dirty="0" smtClean="0"/>
            <a:t>Completely developer centric</a:t>
          </a:r>
          <a:endParaRPr lang="en-IN" sz="2800" kern="1200" dirty="0"/>
        </a:p>
      </dsp:txBody>
      <dsp:txXfrm>
        <a:off x="0" y="2856"/>
        <a:ext cx="7246271" cy="958230"/>
      </dsp:txXfrm>
    </dsp:sp>
    <dsp:sp modelId="{8D630FD0-73F5-4B6F-9800-69665CC15C3B}">
      <dsp:nvSpPr>
        <dsp:cNvPr id="0" name=""/>
        <dsp:cNvSpPr/>
      </dsp:nvSpPr>
      <dsp:spPr>
        <a:xfrm>
          <a:off x="0" y="1041726"/>
          <a:ext cx="7246271" cy="95823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Barrier between Business Experts and ABL Developers</a:t>
          </a:r>
          <a:endParaRPr lang="en-IN" sz="2800" kern="1200" dirty="0"/>
        </a:p>
      </dsp:txBody>
      <dsp:txXfrm>
        <a:off x="0" y="1041726"/>
        <a:ext cx="7246271" cy="958230"/>
      </dsp:txXfrm>
    </dsp:sp>
    <dsp:sp modelId="{1E88B193-FEC4-469C-91C0-0BCD9C1F8890}">
      <dsp:nvSpPr>
        <dsp:cNvPr id="0" name=""/>
        <dsp:cNvSpPr/>
      </dsp:nvSpPr>
      <dsp:spPr>
        <a:xfrm>
          <a:off x="0" y="2080596"/>
          <a:ext cx="7246271" cy="95823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2800" kern="1200" dirty="0" smtClean="0"/>
            <a:t>High maintenance cost</a:t>
          </a:r>
          <a:endParaRPr lang="en-IN" sz="2800" kern="1200" dirty="0"/>
        </a:p>
      </dsp:txBody>
      <dsp:txXfrm>
        <a:off x="0" y="2080596"/>
        <a:ext cx="7246271" cy="958230"/>
      </dsp:txXfrm>
    </dsp:sp>
    <dsp:sp modelId="{83159B34-27D4-4881-B9BC-219D64009791}">
      <dsp:nvSpPr>
        <dsp:cNvPr id="0" name=""/>
        <dsp:cNvSpPr/>
      </dsp:nvSpPr>
      <dsp:spPr>
        <a:xfrm>
          <a:off x="0" y="3119466"/>
          <a:ext cx="7246271" cy="95823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2800" kern="1200" dirty="0" smtClean="0"/>
            <a:t>Cannot identify conflicting rules</a:t>
          </a:r>
          <a:endParaRPr lang="en-IN" sz="2800" kern="1200" dirty="0"/>
        </a:p>
      </dsp:txBody>
      <dsp:txXfrm>
        <a:off x="0" y="3119466"/>
        <a:ext cx="7246271" cy="958230"/>
      </dsp:txXfrm>
    </dsp:sp>
    <dsp:sp modelId="{8B02D5D9-C944-4146-B222-49FB226589C9}">
      <dsp:nvSpPr>
        <dsp:cNvPr id="0" name=""/>
        <dsp:cNvSpPr/>
      </dsp:nvSpPr>
      <dsp:spPr>
        <a:xfrm>
          <a:off x="0" y="4158336"/>
          <a:ext cx="7246271" cy="95823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Single change can impact hundreds of rules</a:t>
          </a:r>
          <a:endParaRPr lang="en-IN" sz="2800" kern="1200" dirty="0"/>
        </a:p>
      </dsp:txBody>
      <dsp:txXfrm>
        <a:off x="0" y="4158336"/>
        <a:ext cx="7246271" cy="958230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9449564-96D7-4CC9-99DD-E1E24B2FEB39}">
      <dsp:nvSpPr>
        <dsp:cNvPr id="0" name=""/>
        <dsp:cNvSpPr/>
      </dsp:nvSpPr>
      <dsp:spPr>
        <a:xfrm>
          <a:off x="0" y="3433623"/>
          <a:ext cx="7351126" cy="75119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2800" kern="1200" dirty="0" smtClean="0"/>
            <a:t>Difficulty in modelling complex rules</a:t>
          </a:r>
          <a:endParaRPr lang="en-IN" sz="2800" kern="1200" dirty="0"/>
        </a:p>
      </dsp:txBody>
      <dsp:txXfrm>
        <a:off x="0" y="3433623"/>
        <a:ext cx="7351126" cy="751192"/>
      </dsp:txXfrm>
    </dsp:sp>
    <dsp:sp modelId="{88058CA7-3387-42C9-B44B-8F0F11E9AB98}">
      <dsp:nvSpPr>
        <dsp:cNvPr id="0" name=""/>
        <dsp:cNvSpPr/>
      </dsp:nvSpPr>
      <dsp:spPr>
        <a:xfrm rot="10800000">
          <a:off x="0" y="2289556"/>
          <a:ext cx="7351126" cy="1155334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2800" kern="1200" dirty="0" smtClean="0"/>
            <a:t>Changing the logic results in modification, redeployment and testing of process</a:t>
          </a:r>
          <a:endParaRPr lang="en-IN" sz="2800" kern="1200" dirty="0"/>
        </a:p>
      </dsp:txBody>
      <dsp:txXfrm rot="10800000">
        <a:off x="0" y="2289556"/>
        <a:ext cx="7351126" cy="1155334"/>
      </dsp:txXfrm>
    </dsp:sp>
    <dsp:sp modelId="{0EBABEC1-1C09-4EBC-A498-8F5A31C8CD12}">
      <dsp:nvSpPr>
        <dsp:cNvPr id="0" name=""/>
        <dsp:cNvSpPr/>
      </dsp:nvSpPr>
      <dsp:spPr>
        <a:xfrm rot="10800000">
          <a:off x="0" y="1145489"/>
          <a:ext cx="7351126" cy="1155334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2800" kern="1200" dirty="0" smtClean="0"/>
            <a:t>Reusability of rules across different process</a:t>
          </a:r>
          <a:endParaRPr lang="en-IN" sz="2800" kern="1200" dirty="0"/>
        </a:p>
      </dsp:txBody>
      <dsp:txXfrm rot="10800000">
        <a:off x="0" y="1145489"/>
        <a:ext cx="7351126" cy="1155334"/>
      </dsp:txXfrm>
    </dsp:sp>
    <dsp:sp modelId="{0E2818C2-80A5-4326-B49A-EA7CD5056361}">
      <dsp:nvSpPr>
        <dsp:cNvPr id="0" name=""/>
        <dsp:cNvSpPr/>
      </dsp:nvSpPr>
      <dsp:spPr>
        <a:xfrm rot="10800000">
          <a:off x="0" y="1423"/>
          <a:ext cx="7351126" cy="1155334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2800" kern="1200" dirty="0" smtClean="0"/>
            <a:t>Process centric rules</a:t>
          </a:r>
          <a:endParaRPr lang="en-IN" sz="2800" kern="1200" dirty="0"/>
        </a:p>
      </dsp:txBody>
      <dsp:txXfrm rot="10800000">
        <a:off x="0" y="1423"/>
        <a:ext cx="7351126" cy="1155334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0101883-4CAE-45EE-8D6A-589EBEC5DE31}">
      <dsp:nvSpPr>
        <dsp:cNvPr id="0" name=""/>
        <dsp:cNvSpPr/>
      </dsp:nvSpPr>
      <dsp:spPr>
        <a:xfrm>
          <a:off x="3202" y="0"/>
          <a:ext cx="3081060" cy="3828381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kern="1200" dirty="0" smtClean="0"/>
            <a:t>Development</a:t>
          </a:r>
          <a:endParaRPr lang="en-IN" sz="3700" kern="1200" dirty="0"/>
        </a:p>
      </dsp:txBody>
      <dsp:txXfrm>
        <a:off x="3202" y="0"/>
        <a:ext cx="3081060" cy="1148514"/>
      </dsp:txXfrm>
    </dsp:sp>
    <dsp:sp modelId="{7F04020D-D5FE-4F76-82C7-DC66F077BC42}">
      <dsp:nvSpPr>
        <dsp:cNvPr id="0" name=""/>
        <dsp:cNvSpPr/>
      </dsp:nvSpPr>
      <dsp:spPr>
        <a:xfrm>
          <a:off x="311309" y="1148841"/>
          <a:ext cx="2464848" cy="752123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0" tIns="47625" rIns="63500" bIns="4762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PDS OE</a:t>
          </a:r>
          <a:endParaRPr lang="en-IN" sz="2500" kern="1200" dirty="0"/>
        </a:p>
      </dsp:txBody>
      <dsp:txXfrm>
        <a:off x="311309" y="1148841"/>
        <a:ext cx="2464848" cy="752123"/>
      </dsp:txXfrm>
    </dsp:sp>
    <dsp:sp modelId="{46405258-3100-4AC3-8CAF-F53A6D892918}">
      <dsp:nvSpPr>
        <dsp:cNvPr id="0" name=""/>
        <dsp:cNvSpPr/>
      </dsp:nvSpPr>
      <dsp:spPr>
        <a:xfrm>
          <a:off x="311309" y="2016676"/>
          <a:ext cx="2464848" cy="752123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0" tIns="47625" rIns="63500" bIns="4762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OE BPM</a:t>
          </a:r>
          <a:endParaRPr lang="en-IN" sz="2500" kern="1200" dirty="0"/>
        </a:p>
      </dsp:txBody>
      <dsp:txXfrm>
        <a:off x="311309" y="2016676"/>
        <a:ext cx="2464848" cy="752123"/>
      </dsp:txXfrm>
    </dsp:sp>
    <dsp:sp modelId="{359C35C7-847C-4911-8ABE-DC4ED567CCB2}">
      <dsp:nvSpPr>
        <dsp:cNvPr id="0" name=""/>
        <dsp:cNvSpPr/>
      </dsp:nvSpPr>
      <dsp:spPr>
        <a:xfrm>
          <a:off x="311309" y="2884511"/>
          <a:ext cx="2464848" cy="752123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0" tIns="47625" rIns="63500" bIns="4762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Corticon Studio</a:t>
          </a:r>
          <a:endParaRPr lang="en-IN" sz="2500" kern="1200" dirty="0"/>
        </a:p>
      </dsp:txBody>
      <dsp:txXfrm>
        <a:off x="311309" y="2884511"/>
        <a:ext cx="2464848" cy="752123"/>
      </dsp:txXfrm>
    </dsp:sp>
    <dsp:sp modelId="{C3C9FF65-C27B-4922-BA19-9D2A0EFA1597}">
      <dsp:nvSpPr>
        <dsp:cNvPr id="0" name=""/>
        <dsp:cNvSpPr/>
      </dsp:nvSpPr>
      <dsp:spPr>
        <a:xfrm>
          <a:off x="3315343" y="0"/>
          <a:ext cx="3081060" cy="3828381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kern="1200" dirty="0" smtClean="0"/>
            <a:t>Server</a:t>
          </a:r>
          <a:endParaRPr lang="en-IN" sz="3700" kern="1200" dirty="0"/>
        </a:p>
      </dsp:txBody>
      <dsp:txXfrm>
        <a:off x="3315343" y="0"/>
        <a:ext cx="3081060" cy="1148514"/>
      </dsp:txXfrm>
    </dsp:sp>
    <dsp:sp modelId="{1846CCDD-CEF0-4E90-BDBD-2B145FB8BA95}">
      <dsp:nvSpPr>
        <dsp:cNvPr id="0" name=""/>
        <dsp:cNvSpPr/>
      </dsp:nvSpPr>
      <dsp:spPr>
        <a:xfrm>
          <a:off x="3623449" y="1149635"/>
          <a:ext cx="2464848" cy="1154309"/>
        </a:xfrm>
        <a:prstGeom prst="roundRect">
          <a:avLst>
            <a:gd name="adj" fmla="val 10000"/>
          </a:avLst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0" tIns="47625" rIns="63500" bIns="4762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Pacific AppServer for OE</a:t>
          </a:r>
          <a:endParaRPr lang="en-IN" sz="2500" kern="1200" dirty="0"/>
        </a:p>
      </dsp:txBody>
      <dsp:txXfrm>
        <a:off x="3623449" y="1149635"/>
        <a:ext cx="2464848" cy="1154309"/>
      </dsp:txXfrm>
    </dsp:sp>
    <dsp:sp modelId="{1BF97858-E8B8-4062-8F75-E51E7F7A6998}">
      <dsp:nvSpPr>
        <dsp:cNvPr id="0" name=""/>
        <dsp:cNvSpPr/>
      </dsp:nvSpPr>
      <dsp:spPr>
        <a:xfrm>
          <a:off x="3623449" y="2481531"/>
          <a:ext cx="2464848" cy="1154309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0" tIns="47625" rIns="63500" bIns="4762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Corticon Server</a:t>
          </a:r>
          <a:endParaRPr lang="en-IN" sz="2500" kern="1200" dirty="0"/>
        </a:p>
      </dsp:txBody>
      <dsp:txXfrm>
        <a:off x="3623449" y="2481531"/>
        <a:ext cx="2464848" cy="115430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0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3037259" cy="278415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154" tIns="46577" rIns="93154" bIns="46577" numCol="1" anchor="t" anchorCtr="0" compatLnSpc="1">
            <a:prstTxWarp prst="textNoShape">
              <a:avLst/>
            </a:prstTxWarp>
            <a:spAutoFit/>
          </a:bodyPr>
          <a:lstStyle>
            <a:lvl1pPr algn="l" defTabSz="932981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endParaRPr lang="en-US" i="0" dirty="0"/>
          </a:p>
        </p:txBody>
      </p:sp>
      <p:sp>
        <p:nvSpPr>
          <p:cNvPr id="3450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3141" y="0"/>
            <a:ext cx="3037259" cy="278415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154" tIns="46577" rIns="93154" bIns="46577" numCol="1" anchor="t" anchorCtr="0" compatLnSpc="1">
            <a:prstTxWarp prst="textNoShape">
              <a:avLst/>
            </a:prstTxWarp>
            <a:spAutoFit/>
          </a:bodyPr>
          <a:lstStyle>
            <a:lvl1pPr algn="r" defTabSz="932981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endParaRPr lang="en-US" i="0" dirty="0"/>
          </a:p>
        </p:txBody>
      </p:sp>
      <p:sp>
        <p:nvSpPr>
          <p:cNvPr id="3450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017985"/>
            <a:ext cx="3037259" cy="278415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154" tIns="46577" rIns="93154" bIns="46577" numCol="1" anchor="b" anchorCtr="0" compatLnSpc="1">
            <a:prstTxWarp prst="textNoShape">
              <a:avLst/>
            </a:prstTxWarp>
            <a:spAutoFit/>
          </a:bodyPr>
          <a:lstStyle>
            <a:lvl1pPr algn="l" defTabSz="932981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r>
              <a:rPr lang="en-US" i="0" dirty="0" smtClean="0"/>
              <a:t>Progress Software</a:t>
            </a:r>
            <a:endParaRPr lang="en-US" i="0" dirty="0"/>
          </a:p>
        </p:txBody>
      </p:sp>
      <p:sp>
        <p:nvSpPr>
          <p:cNvPr id="3450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3141" y="9017985"/>
            <a:ext cx="3037259" cy="278415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154" tIns="46577" rIns="93154" bIns="46577" numCol="1" anchor="b" anchorCtr="0" compatLnSpc="1">
            <a:prstTxWarp prst="textNoShape">
              <a:avLst/>
            </a:prstTxWarp>
            <a:spAutoFit/>
          </a:bodyPr>
          <a:lstStyle>
            <a:lvl1pPr algn="r" defTabSz="932981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fld id="{D2F5EF90-0EF8-4688-ABBA-2D94A5D7A6DA}" type="slidenum">
              <a:rPr lang="en-US" i="0"/>
              <a:pPr>
                <a:defRPr/>
              </a:pPr>
              <a:t>‹#›</a:t>
            </a:fld>
            <a:endParaRPr lang="en-US" i="0" dirty="0"/>
          </a:p>
        </p:txBody>
      </p:sp>
    </p:spTree>
    <p:extLst>
      <p:ext uri="{BB962C8B-B14F-4D97-AF65-F5344CB8AC3E}">
        <p14:creationId xmlns:p14="http://schemas.microsoft.com/office/powerpoint/2010/main" xmlns="" val="41407136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3037259" cy="464266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154" tIns="46577" rIns="93154" bIns="46577" numCol="1" anchor="t" anchorCtr="0" compatLnSpc="1">
            <a:prstTxWarp prst="textNoShape">
              <a:avLst/>
            </a:prstTxWarp>
          </a:bodyPr>
          <a:lstStyle>
            <a:lvl1pPr algn="l" defTabSz="932981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3141" y="0"/>
            <a:ext cx="3037259" cy="464266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154" tIns="46577" rIns="93154" bIns="46577" numCol="1" anchor="t" anchorCtr="0" compatLnSpc="1">
            <a:prstTxWarp prst="textNoShape">
              <a:avLst/>
            </a:prstTxWarp>
          </a:bodyPr>
          <a:lstStyle>
            <a:lvl1pPr algn="r" defTabSz="932981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35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09575" y="698500"/>
            <a:ext cx="6194425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4298" y="4416068"/>
            <a:ext cx="5141805" cy="4181557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154" tIns="46577" rIns="93154" bIns="4657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8832134"/>
            <a:ext cx="3037259" cy="464266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154" tIns="46577" rIns="93154" bIns="46577" numCol="1" anchor="b" anchorCtr="0" compatLnSpc="1">
            <a:prstTxWarp prst="textNoShape">
              <a:avLst/>
            </a:prstTxWarp>
          </a:bodyPr>
          <a:lstStyle>
            <a:lvl1pPr algn="l" defTabSz="932981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r>
              <a:rPr lang="en-US" dirty="0" smtClean="0"/>
              <a:t>Progress Software</a:t>
            </a:r>
            <a:endParaRPr lang="en-US" dirty="0"/>
          </a:p>
        </p:txBody>
      </p:sp>
      <p:sp>
        <p:nvSpPr>
          <p:cNvPr id="225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3141" y="8832134"/>
            <a:ext cx="3037259" cy="464266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154" tIns="46577" rIns="93154" bIns="46577" numCol="1" anchor="b" anchorCtr="0" compatLnSpc="1">
            <a:prstTxWarp prst="textNoShape">
              <a:avLst/>
            </a:prstTxWarp>
          </a:bodyPr>
          <a:lstStyle>
            <a:lvl1pPr algn="r" defTabSz="932981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3644665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endParaRPr lang="en-US" altLang="ja-JP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endParaRPr lang="en-IN" sz="1400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endParaRPr lang="en-IN" sz="11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10000"/>
          </a:bodyPr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10000"/>
          </a:bodyPr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10000"/>
          </a:bodyPr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10000"/>
          </a:bodyPr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88825" cy="6866370"/>
          </a:xfrm>
          <a:prstGeom prst="rect">
            <a:avLst/>
          </a:prstGeom>
        </p:spPr>
      </p:pic>
      <p:sp>
        <p:nvSpPr>
          <p:cNvPr id="9" name="Rectangle 3"/>
          <p:cNvSpPr>
            <a:spLocks noGrp="1" noChangeArrowheads="1"/>
          </p:cNvSpPr>
          <p:nvPr>
            <p:ph type="ctrTitle" hasCustomPrompt="1"/>
          </p:nvPr>
        </p:nvSpPr>
        <p:spPr bwMode="auto">
          <a:xfrm>
            <a:off x="893896" y="1312684"/>
            <a:ext cx="10511966" cy="738664"/>
          </a:xfrm>
          <a:ln algn="ctr"/>
        </p:spPr>
        <p:txBody>
          <a:bodyPr lIns="0" tIns="0" rIns="0" bIns="0" anchor="ctr" anchorCtr="0"/>
          <a:lstStyle>
            <a:lvl1pPr>
              <a:lnSpc>
                <a:spcPct val="100000"/>
              </a:lnSpc>
              <a:defRPr sz="4800" b="0">
                <a:solidFill>
                  <a:srgbClr val="FFFFFF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</a:t>
            </a:r>
            <a:endParaRPr lang="en-US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897233" y="3541836"/>
            <a:ext cx="7729189" cy="723098"/>
          </a:xfrm>
          <a:ln algn="ctr"/>
        </p:spPr>
        <p:txBody>
          <a:bodyPr lIns="0" tIns="0" rIns="0" bIns="0" anchor="ctr" anchorCtr="0"/>
          <a:lstStyle>
            <a:lvl1pPr marL="0" indent="0">
              <a:buClrTx/>
              <a:buFontTx/>
              <a:buNone/>
              <a:defRPr sz="2400" i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</a:t>
            </a:r>
            <a:r>
              <a:rPr lang="en-US" dirty="0" smtClean="0"/>
              <a:t>Edit </a:t>
            </a:r>
            <a:r>
              <a:rPr lang="en-US" dirty="0"/>
              <a:t>Master </a:t>
            </a:r>
            <a:r>
              <a:rPr lang="en-US" dirty="0" smtClean="0"/>
              <a:t>Subtitle Style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9362993" y="5043948"/>
            <a:ext cx="2480988" cy="145084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19006117" y="10874476"/>
            <a:ext cx="12684132" cy="7134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17904274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-1" y="-1"/>
            <a:ext cx="12188826" cy="686930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6817" y="1568371"/>
            <a:ext cx="6901583" cy="543739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8642554" y="4633860"/>
            <a:ext cx="3070096" cy="1795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7168059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962" y="1200150"/>
            <a:ext cx="10360501" cy="5033502"/>
          </a:xfrm>
        </p:spPr>
        <p:txBody>
          <a:bodyPr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69320292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962" y="1197864"/>
            <a:ext cx="10360501" cy="5055452"/>
          </a:xfrm>
        </p:spPr>
        <p:txBody>
          <a:bodyPr/>
          <a:lstStyle>
            <a:lvl1pPr>
              <a:spcBef>
                <a:spcPts val="1800"/>
              </a:spcBef>
              <a:defRPr/>
            </a:lvl1pPr>
            <a:lvl2pPr>
              <a:spcBef>
                <a:spcPts val="1800"/>
              </a:spcBef>
              <a:defRPr/>
            </a:lvl2pPr>
            <a:lvl3pPr>
              <a:spcBef>
                <a:spcPts val="1800"/>
              </a:spcBef>
              <a:defRPr/>
            </a:lvl3pPr>
            <a:lvl4pPr>
              <a:spcBef>
                <a:spcPts val="1800"/>
              </a:spcBef>
              <a:defRPr/>
            </a:lvl4pPr>
            <a:lvl5pPr>
              <a:spcBef>
                <a:spcPts val="1800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2291827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441" y="1200150"/>
            <a:ext cx="5385514" cy="639762"/>
          </a:xfrm>
        </p:spPr>
        <p:txBody>
          <a:bodyPr anchor="b"/>
          <a:lstStyle>
            <a:lvl1pPr marL="0" indent="0"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441" y="1991189"/>
            <a:ext cx="5385514" cy="4238369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1754" y="1200150"/>
            <a:ext cx="5387630" cy="639762"/>
          </a:xfrm>
        </p:spPr>
        <p:txBody>
          <a:bodyPr anchor="b"/>
          <a:lstStyle>
            <a:lvl1pPr marL="0" indent="0"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1754" y="1991189"/>
            <a:ext cx="5387630" cy="4238369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31706189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6817" y="315175"/>
            <a:ext cx="10801179" cy="535531"/>
          </a:xfrm>
        </p:spPr>
        <p:txBody>
          <a:bodyPr/>
          <a:lstStyle>
            <a:lvl1pPr>
              <a:defRPr sz="3200">
                <a:solidFill>
                  <a:srgbClr val="0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07819600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ex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254445532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 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 bwMode="auto">
          <a:xfrm>
            <a:off x="0" y="0"/>
            <a:ext cx="12188825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16004367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lain orang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13088820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Blank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4100528" y="2239348"/>
            <a:ext cx="4245368" cy="2482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58861609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se Stu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auto">
          <a:xfrm>
            <a:off x="6791324" y="6265333"/>
            <a:ext cx="2203483" cy="592668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Rectangle 7"/>
          <p:cNvSpPr/>
          <p:nvPr userDrawn="1"/>
        </p:nvSpPr>
        <p:spPr bwMode="auto">
          <a:xfrm>
            <a:off x="6791325" y="880144"/>
            <a:ext cx="4971679" cy="592668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6791325" y="0"/>
            <a:ext cx="5397500" cy="6857999"/>
          </a:xfrm>
          <a:noFill/>
          <a:ln>
            <a:noFill/>
          </a:ln>
          <a:effectLst/>
        </p:spPr>
        <p:txBody>
          <a:bodyPr lIns="457200" tIns="457200" rIns="45720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45991570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11962" y="1190317"/>
            <a:ext cx="10894238" cy="5013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title"/>
          </p:nvPr>
        </p:nvSpPr>
        <p:spPr bwMode="white">
          <a:xfrm>
            <a:off x="616817" y="367497"/>
            <a:ext cx="10801179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713158" name="Rectangle 6"/>
          <p:cNvSpPr>
            <a:spLocks noChangeArrowheads="1"/>
          </p:cNvSpPr>
          <p:nvPr/>
        </p:nvSpPr>
        <p:spPr bwMode="auto">
          <a:xfrm>
            <a:off x="203154" y="6590505"/>
            <a:ext cx="156731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l" defTabSz="1033463" eaLnBrk="0" hangingPunct="0">
              <a:spcBef>
                <a:spcPct val="0"/>
              </a:spcBef>
              <a:buSzTx/>
              <a:defRPr/>
            </a:pPr>
            <a:fld id="{CE68E300-6CD8-4700-9D8F-1117408838C5}" type="slidenum">
              <a:rPr lang="en-US" sz="1000" i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pPr algn="l" defTabSz="1033463" eaLnBrk="0" hangingPunct="0">
                <a:spcBef>
                  <a:spcPct val="0"/>
                </a:spcBef>
                <a:buSzTx/>
                <a:defRPr/>
              </a:pPr>
              <a:t>‹#›</a:t>
            </a:fld>
            <a:endParaRPr lang="en-US" sz="900" i="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611962" y="6379482"/>
            <a:ext cx="3136093" cy="32025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69" r:id="rId2"/>
    <p:sldLayoutId id="2147483738" r:id="rId3"/>
    <p:sldLayoutId id="2147483734" r:id="rId4"/>
    <p:sldLayoutId id="2147483762" r:id="rId5"/>
    <p:sldLayoutId id="2147483739" r:id="rId6"/>
    <p:sldLayoutId id="2147483755" r:id="rId7"/>
    <p:sldLayoutId id="2147483767" r:id="rId8"/>
    <p:sldLayoutId id="2147483770" r:id="rId9"/>
    <p:sldLayoutId id="2147483714" r:id="rId10"/>
    <p:sldLayoutId id="2147483784" r:id="rId11"/>
    <p:sldLayoutId id="2147483783" r:id="rId12"/>
  </p:sldLayoutIdLst>
  <p:transition>
    <p:wipe dir="r"/>
  </p:transition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rgbClr val="000000"/>
          </a:solidFill>
          <a:latin typeface="Arial" pitchFamily="34" charset="0"/>
          <a:ea typeface="+mj-ea"/>
          <a:cs typeface="Arial" pitchFamily="34" charset="0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9pPr>
    </p:titleStyle>
    <p:bodyStyle>
      <a:lvl1pPr marL="342900" indent="-3429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lang="en-US" sz="20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Char char="•"/>
        <a:defRPr lang="en-US" sz="18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Font typeface="Arial" charset="0"/>
        <a:buChar char="–"/>
        <a:defRPr lang="en-US" sz="16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SzPct val="95000"/>
        <a:buFont typeface="Courier New" pitchFamily="49" charset="0"/>
        <a:buChar char="o"/>
        <a:defRPr lang="en-US" sz="14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SzPct val="95000"/>
        <a:buFont typeface="Courier New" pitchFamily="49" charset="0"/>
        <a:buChar char="o"/>
        <a:defRPr lang="en-US" sz="14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11.pn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notesSlide" Target="../notesSlides/notesSlide9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slideLayout" Target="../slideLayouts/slideLayout6.xml"/><Relationship Id="rId5" Type="http://schemas.openxmlformats.org/officeDocument/2006/relationships/tags" Target="../tags/tag6.xml"/><Relationship Id="rId10" Type="http://schemas.openxmlformats.org/officeDocument/2006/relationships/tags" Target="../tags/tag11.xml"/><Relationship Id="rId4" Type="http://schemas.openxmlformats.org/officeDocument/2006/relationships/tags" Target="../tags/tag5.xml"/><Relationship Id="rId9" Type="http://schemas.openxmlformats.org/officeDocument/2006/relationships/tags" Target="../tags/tag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Corticon </a:t>
            </a:r>
            <a:r>
              <a:rPr lang="en-US" dirty="0"/>
              <a:t>Integration with </a:t>
            </a:r>
            <a:r>
              <a:rPr lang="en-US" dirty="0" smtClean="0"/>
              <a:t>OpenEdge </a:t>
            </a:r>
            <a:r>
              <a:rPr lang="en-US" dirty="0"/>
              <a:t>and BPM</a:t>
            </a:r>
          </a:p>
        </p:txBody>
      </p:sp>
      <p:sp>
        <p:nvSpPr>
          <p:cNvPr id="5" name="Subtitle 8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1600" b="1" dirty="0" smtClean="0"/>
              <a:t>Name</a:t>
            </a:r>
            <a:r>
              <a:rPr lang="en-US" sz="1600" dirty="0" smtClean="0"/>
              <a:t>	DivyaTheja Pachipula	 </a:t>
            </a:r>
          </a:p>
          <a:p>
            <a:r>
              <a:rPr lang="en-US" sz="1600" b="1" dirty="0" smtClean="0"/>
              <a:t>Title</a:t>
            </a:r>
            <a:r>
              <a:rPr lang="en-US" sz="1600" dirty="0" smtClean="0"/>
              <a:t>	Senior Engineer		 </a:t>
            </a:r>
            <a:endParaRPr lang="en-US" sz="1600" dirty="0"/>
          </a:p>
        </p:txBody>
      </p:sp>
      <p:sp>
        <p:nvSpPr>
          <p:cNvPr id="8" name="TextBox 7"/>
          <p:cNvSpPr txBox="1"/>
          <p:nvPr/>
        </p:nvSpPr>
        <p:spPr>
          <a:xfrm>
            <a:off x="897233" y="4563240"/>
            <a:ext cx="4925130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spcBef>
                <a:spcPts val="0"/>
              </a:spcBef>
            </a:pPr>
            <a:r>
              <a:rPr lang="en-US" sz="1600" b="1" i="0" dirty="0" smtClean="0">
                <a:solidFill>
                  <a:schemeClr val="bg1"/>
                </a:solidFill>
              </a:rPr>
              <a:t>Date</a:t>
            </a:r>
            <a:r>
              <a:rPr lang="en-US" sz="1600" dirty="0" smtClean="0"/>
              <a:t>	</a:t>
            </a:r>
            <a:r>
              <a:rPr lang="en-US" sz="1600" dirty="0" smtClean="0">
                <a:solidFill>
                  <a:schemeClr val="bg1"/>
                </a:solidFill>
              </a:rPr>
              <a:t>9</a:t>
            </a:r>
            <a:r>
              <a:rPr lang="en-US" sz="1600" baseline="30000" dirty="0" smtClean="0">
                <a:solidFill>
                  <a:schemeClr val="bg1"/>
                </a:solidFill>
              </a:rPr>
              <a:t>th</a:t>
            </a:r>
            <a:r>
              <a:rPr lang="en-US" sz="1600" dirty="0" smtClean="0">
                <a:solidFill>
                  <a:schemeClr val="bg1"/>
                </a:solidFill>
              </a:rPr>
              <a:t> June, 2015</a:t>
            </a:r>
          </a:p>
          <a:p>
            <a:pPr algn="l">
              <a:spcBef>
                <a:spcPts val="0"/>
              </a:spcBef>
            </a:pPr>
            <a:endParaRPr lang="en-US" sz="1600" i="0" dirty="0" smtClean="0">
              <a:solidFill>
                <a:schemeClr val="bg1"/>
              </a:solidFill>
              <a:latin typeface="Arial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Agenda</a:t>
            </a:r>
            <a:endParaRPr lang="en-IN" b="1" dirty="0"/>
          </a:p>
        </p:txBody>
      </p:sp>
      <p:graphicFrame>
        <p:nvGraphicFramePr>
          <p:cNvPr id="4" name="Diagram 3"/>
          <p:cNvGraphicFramePr/>
          <p:nvPr/>
        </p:nvGraphicFramePr>
        <p:xfrm>
          <a:off x="1102290" y="908448"/>
          <a:ext cx="9757776" cy="50857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Business Rules</a:t>
            </a:r>
            <a:endParaRPr lang="en-US" b="1" dirty="0"/>
          </a:p>
        </p:txBody>
      </p:sp>
      <p:sp>
        <p:nvSpPr>
          <p:cNvPr id="20" name="Content Placeholder 19"/>
          <p:cNvSpPr>
            <a:spLocks noGrp="1"/>
          </p:cNvSpPr>
          <p:nvPr>
            <p:ph idx="1"/>
          </p:nvPr>
        </p:nvSpPr>
        <p:spPr>
          <a:xfrm>
            <a:off x="611963" y="1200150"/>
            <a:ext cx="7617638" cy="5303520"/>
          </a:xfrm>
        </p:spPr>
        <p:txBody>
          <a:bodyPr/>
          <a:lstStyle/>
          <a:p>
            <a:r>
              <a:rPr lang="en-CA" sz="2200" dirty="0" smtClean="0"/>
              <a:t>Business Rules are Statements that define an action</a:t>
            </a:r>
          </a:p>
          <a:p>
            <a:pPr lvl="1"/>
            <a:r>
              <a:rPr lang="en-CA" sz="2200" dirty="0" smtClean="0"/>
              <a:t>Constraint</a:t>
            </a:r>
          </a:p>
          <a:p>
            <a:pPr lvl="1"/>
            <a:r>
              <a:rPr lang="en-CA" sz="2200" dirty="0" smtClean="0"/>
              <a:t>Decision</a:t>
            </a:r>
            <a:endParaRPr lang="en-US" sz="2200" dirty="0" smtClean="0"/>
          </a:p>
          <a:p>
            <a:endParaRPr lang="en-US" sz="2200" dirty="0" smtClean="0"/>
          </a:p>
          <a:p>
            <a:r>
              <a:rPr lang="en-US" sz="2200" dirty="0" smtClean="0"/>
              <a:t>Practical Rules</a:t>
            </a:r>
          </a:p>
          <a:p>
            <a:pPr lvl="1"/>
            <a:r>
              <a:rPr lang="en-US" sz="2200" dirty="0" smtClean="0"/>
              <a:t>Safe Driving</a:t>
            </a:r>
          </a:p>
          <a:p>
            <a:pPr lvl="2"/>
            <a:r>
              <a:rPr lang="en-US" sz="2200" dirty="0" smtClean="0"/>
              <a:t>IF red, THEN stop</a:t>
            </a:r>
          </a:p>
          <a:p>
            <a:pPr lvl="2"/>
            <a:r>
              <a:rPr lang="en-US" sz="2200" dirty="0" smtClean="0"/>
              <a:t>IF emergency vehicle comes by, THEN move right and stop until it passes</a:t>
            </a:r>
          </a:p>
          <a:p>
            <a:pPr lvl="2"/>
            <a:r>
              <a:rPr lang="en-US" sz="2200" dirty="0" smtClean="0"/>
              <a:t>IF.. THEN ..</a:t>
            </a:r>
            <a:endParaRPr lang="en-IN" sz="2200" dirty="0"/>
          </a:p>
        </p:txBody>
      </p:sp>
      <p:sp>
        <p:nvSpPr>
          <p:cNvPr id="41986" name="AutoShape 2" descr="Image result for traffic ligh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dirty="0"/>
          </a:p>
        </p:txBody>
      </p:sp>
      <p:sp>
        <p:nvSpPr>
          <p:cNvPr id="41988" name="AutoShape 4" descr="Image result for traffic ligh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dirty="0"/>
          </a:p>
        </p:txBody>
      </p:sp>
      <p:sp>
        <p:nvSpPr>
          <p:cNvPr id="41990" name="AutoShape 6" descr="Image result for traffic ligh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dirty="0"/>
          </a:p>
        </p:txBody>
      </p:sp>
      <p:pic>
        <p:nvPicPr>
          <p:cNvPr id="41991" name="Picture 7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192750" y="3378525"/>
            <a:ext cx="2328182" cy="268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92" name="Picture 8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828522" y="1185076"/>
            <a:ext cx="2085975" cy="2066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387260192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 smtClean="0"/>
              <a:t>Use case - Credit Card authorization</a:t>
            </a:r>
            <a:endParaRPr lang="en-IN" b="1" dirty="0"/>
          </a:p>
        </p:txBody>
      </p:sp>
      <p:graphicFrame>
        <p:nvGraphicFramePr>
          <p:cNvPr id="33" name="Table 32"/>
          <p:cNvGraphicFramePr>
            <a:graphicFrameLocks noGrp="1"/>
          </p:cNvGraphicFramePr>
          <p:nvPr/>
        </p:nvGraphicFramePr>
        <p:xfrm>
          <a:off x="609600" y="4127146"/>
          <a:ext cx="6276019" cy="19180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76019"/>
              </a:tblGrid>
              <a:tr h="387861">
                <a:tc>
                  <a:txBody>
                    <a:bodyPr/>
                    <a:lstStyle/>
                    <a:p>
                      <a:r>
                        <a:rPr lang="en-US" dirty="0" smtClean="0"/>
                        <a:t>Rules include:</a:t>
                      </a:r>
                      <a:endParaRPr lang="en-IN" dirty="0"/>
                    </a:p>
                  </a:txBody>
                  <a:tcPr/>
                </a:tc>
              </a:tr>
              <a:tr h="1530193">
                <a:tc>
                  <a:txBody>
                    <a:bodyPr/>
                    <a:lstStyle/>
                    <a:p>
                      <a:pPr>
                        <a:buFont typeface="Wingdings" pitchFamily="2" charset="2"/>
                        <a:buChar char="ü"/>
                      </a:pPr>
                      <a:r>
                        <a:rPr lang="en-US" baseline="0" dirty="0" smtClean="0"/>
                        <a:t>Credit Card valid?</a:t>
                      </a:r>
                    </a:p>
                    <a:p>
                      <a:pPr>
                        <a:buFont typeface="Wingdings" pitchFamily="2" charset="2"/>
                        <a:buChar char="ü"/>
                      </a:pPr>
                      <a:r>
                        <a:rPr lang="en-US" baseline="0" dirty="0" smtClean="0"/>
                        <a:t>Is Credit Card expired?</a:t>
                      </a:r>
                    </a:p>
                    <a:p>
                      <a:pPr>
                        <a:buFont typeface="Wingdings" pitchFamily="2" charset="2"/>
                        <a:buChar char="ü"/>
                      </a:pPr>
                      <a:r>
                        <a:rPr lang="en-US" dirty="0" smtClean="0"/>
                        <a:t>Are we crossing</a:t>
                      </a:r>
                      <a:r>
                        <a:rPr lang="en-US" baseline="0" dirty="0" smtClean="0"/>
                        <a:t> the credit limit available in Credit Card?</a:t>
                      </a:r>
                    </a:p>
                    <a:p>
                      <a:pPr>
                        <a:buFont typeface="Wingdings" pitchFamily="2" charset="2"/>
                        <a:buChar char="ü"/>
                      </a:pPr>
                      <a:r>
                        <a:rPr lang="en-US" baseline="0" dirty="0" smtClean="0"/>
                        <a:t>From which Geographical location, the transaction is   being done?</a:t>
                      </a:r>
                      <a:endParaRPr lang="en-IN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4" name="Flowchart: Connector 4"/>
          <p:cNvSpPr/>
          <p:nvPr/>
        </p:nvSpPr>
        <p:spPr bwMode="auto">
          <a:xfrm>
            <a:off x="823744" y="2911111"/>
            <a:ext cx="617812" cy="649188"/>
          </a:xfrm>
          <a:prstGeom prst="flowChartConnector">
            <a:avLst/>
          </a:prstGeom>
          <a:solidFill>
            <a:schemeClr val="bg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IN" sz="2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5" name="Rectangle 34"/>
          <p:cNvSpPr/>
          <p:nvPr/>
        </p:nvSpPr>
        <p:spPr bwMode="auto">
          <a:xfrm>
            <a:off x="1956693" y="2725308"/>
            <a:ext cx="2014152" cy="102561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r>
              <a:rPr lang="en-IN" sz="2000" i="0" dirty="0">
                <a:solidFill>
                  <a:schemeClr val="bg1"/>
                </a:solidFill>
                <a:latin typeface="Arial" charset="0"/>
              </a:rPr>
              <a:t>In the </a:t>
            </a:r>
            <a:r>
              <a:rPr lang="en-IN" sz="2000" i="0" dirty="0" smtClean="0">
                <a:solidFill>
                  <a:schemeClr val="bg1"/>
                </a:solidFill>
                <a:latin typeface="Arial" charset="0"/>
              </a:rPr>
              <a:t>Store </a:t>
            </a:r>
            <a:r>
              <a:rPr lang="en-IN" sz="2000" i="0" dirty="0">
                <a:solidFill>
                  <a:schemeClr val="bg1"/>
                </a:solidFill>
                <a:latin typeface="Arial" charset="0"/>
              </a:rPr>
              <a:t>/ </a:t>
            </a:r>
            <a:r>
              <a:rPr lang="en-IN" sz="2000" i="0" dirty="0" smtClean="0">
                <a:solidFill>
                  <a:schemeClr val="bg1"/>
                </a:solidFill>
                <a:latin typeface="Arial" charset="0"/>
              </a:rPr>
              <a:t/>
            </a:r>
            <a:br>
              <a:rPr lang="en-IN" sz="2000" i="0" dirty="0" smtClean="0">
                <a:solidFill>
                  <a:schemeClr val="bg1"/>
                </a:solidFill>
                <a:latin typeface="Arial" charset="0"/>
              </a:rPr>
            </a:br>
            <a:r>
              <a:rPr lang="en-IN" sz="2000" i="0" dirty="0" smtClean="0">
                <a:solidFill>
                  <a:schemeClr val="bg1"/>
                </a:solidFill>
                <a:latin typeface="Arial" charset="0"/>
              </a:rPr>
              <a:t>Online Payment</a:t>
            </a:r>
            <a:br>
              <a:rPr lang="en-IN" sz="2000" i="0" dirty="0" smtClean="0">
                <a:solidFill>
                  <a:schemeClr val="bg1"/>
                </a:solidFill>
                <a:latin typeface="Arial" charset="0"/>
              </a:rPr>
            </a:br>
            <a:r>
              <a:rPr lang="en-IN" sz="2000" i="0" dirty="0" smtClean="0">
                <a:solidFill>
                  <a:schemeClr val="bg1"/>
                </a:solidFill>
                <a:latin typeface="Arial" charset="0"/>
              </a:rPr>
              <a:t>Gateway</a:t>
            </a:r>
            <a:endParaRPr lang="en-IN" sz="2000" i="0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36" name="Rectangle 35"/>
          <p:cNvSpPr/>
          <p:nvPr/>
        </p:nvSpPr>
        <p:spPr bwMode="auto">
          <a:xfrm>
            <a:off x="4485982" y="2709302"/>
            <a:ext cx="1669019" cy="1070428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r>
              <a:rPr lang="en-IN" sz="2000" i="0" dirty="0">
                <a:solidFill>
                  <a:srgbClr val="FFFFFF"/>
                </a:solidFill>
              </a:rPr>
              <a:t>Initialize </a:t>
            </a:r>
            <a:r>
              <a:rPr lang="en-IN" sz="2000" i="0" dirty="0" smtClean="0">
                <a:solidFill>
                  <a:srgbClr val="FFFFFF"/>
                </a:solidFill>
              </a:rPr>
              <a:t/>
            </a:r>
            <a:br>
              <a:rPr lang="en-IN" sz="2000" i="0" dirty="0" smtClean="0">
                <a:solidFill>
                  <a:srgbClr val="FFFFFF"/>
                </a:solidFill>
              </a:rPr>
            </a:br>
            <a:r>
              <a:rPr lang="en-IN" sz="2000" i="0" dirty="0" smtClean="0">
                <a:solidFill>
                  <a:srgbClr val="FFFFFF"/>
                </a:solidFill>
              </a:rPr>
              <a:t>Transaction</a:t>
            </a:r>
            <a:endParaRPr lang="en-IN" sz="2000" i="0" dirty="0">
              <a:solidFill>
                <a:srgbClr val="FFFFFF"/>
              </a:solidFill>
            </a:endParaRPr>
          </a:p>
        </p:txBody>
      </p:sp>
      <p:sp>
        <p:nvSpPr>
          <p:cNvPr id="37" name="Rectangle 36"/>
          <p:cNvSpPr/>
          <p:nvPr/>
        </p:nvSpPr>
        <p:spPr bwMode="auto">
          <a:xfrm>
            <a:off x="7980010" y="1174759"/>
            <a:ext cx="1321421" cy="102561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r>
              <a:rPr lang="en-IN" sz="2000" i="0" dirty="0" smtClean="0"/>
              <a:t>Decline</a:t>
            </a:r>
            <a:br>
              <a:rPr lang="en-IN" sz="2000" i="0" dirty="0" smtClean="0"/>
            </a:br>
            <a:r>
              <a:rPr lang="en-IN" sz="2000" i="0" dirty="0" smtClean="0"/>
              <a:t>Payment</a:t>
            </a:r>
            <a:endParaRPr lang="en-IN" sz="2000" i="0" dirty="0"/>
          </a:p>
        </p:txBody>
      </p:sp>
      <p:sp>
        <p:nvSpPr>
          <p:cNvPr id="39" name="Rectangle 38"/>
          <p:cNvSpPr/>
          <p:nvPr/>
        </p:nvSpPr>
        <p:spPr bwMode="auto">
          <a:xfrm>
            <a:off x="7881156" y="4288662"/>
            <a:ext cx="1321421" cy="102561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r>
              <a:rPr lang="en-IN" sz="2000" i="0" dirty="0" smtClean="0"/>
              <a:t>Approve</a:t>
            </a:r>
            <a:br>
              <a:rPr lang="en-IN" sz="2000" i="0" dirty="0" smtClean="0"/>
            </a:br>
            <a:r>
              <a:rPr lang="en-IN" sz="2000" i="0" dirty="0" smtClean="0"/>
              <a:t>Payment</a:t>
            </a:r>
            <a:endParaRPr lang="en-IN" sz="2000" i="0" dirty="0"/>
          </a:p>
        </p:txBody>
      </p:sp>
      <p:sp>
        <p:nvSpPr>
          <p:cNvPr id="41" name="Rectangle 40"/>
          <p:cNvSpPr/>
          <p:nvPr/>
        </p:nvSpPr>
        <p:spPr bwMode="auto">
          <a:xfrm>
            <a:off x="9098730" y="2731711"/>
            <a:ext cx="1609932" cy="102561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r>
              <a:rPr lang="en-IN" sz="2000" i="0" dirty="0" smtClean="0"/>
              <a:t>Inform </a:t>
            </a:r>
            <a:br>
              <a:rPr lang="en-IN" sz="2000" i="0" dirty="0" smtClean="0"/>
            </a:br>
            <a:r>
              <a:rPr lang="en-IN" sz="2000" i="0" dirty="0" smtClean="0"/>
              <a:t>Customer by</a:t>
            </a:r>
            <a:br>
              <a:rPr lang="en-IN" sz="2000" i="0" dirty="0" smtClean="0"/>
            </a:br>
            <a:r>
              <a:rPr lang="en-IN" sz="2000" i="0" dirty="0" smtClean="0"/>
              <a:t>Email</a:t>
            </a:r>
            <a:r>
              <a:rPr lang="en-IN" sz="2000" i="0" dirty="0"/>
              <a:t>/SMS</a:t>
            </a:r>
          </a:p>
        </p:txBody>
      </p:sp>
      <p:sp>
        <p:nvSpPr>
          <p:cNvPr id="55" name="Flowchart: Decision 41"/>
          <p:cNvSpPr/>
          <p:nvPr/>
        </p:nvSpPr>
        <p:spPr bwMode="auto">
          <a:xfrm>
            <a:off x="6670139" y="2669927"/>
            <a:ext cx="1037967" cy="1149178"/>
          </a:xfrm>
          <a:prstGeom prst="flowChartDecision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r>
              <a:rPr lang="en-IN" sz="2000" i="0" dirty="0" smtClean="0">
                <a:solidFill>
                  <a:schemeClr val="tx1"/>
                </a:solidFill>
              </a:rPr>
              <a:t>Fraud</a:t>
            </a:r>
            <a:br>
              <a:rPr lang="en-IN" sz="2000" i="0" dirty="0" smtClean="0">
                <a:solidFill>
                  <a:schemeClr val="tx1"/>
                </a:solidFill>
              </a:rPr>
            </a:br>
            <a:r>
              <a:rPr lang="en-IN" sz="2000" i="0" dirty="0" smtClean="0">
                <a:solidFill>
                  <a:schemeClr val="tx1"/>
                </a:solidFill>
              </a:rPr>
              <a:t>Check</a:t>
            </a:r>
            <a:endParaRPr lang="en-IN" sz="2000" i="0" dirty="0">
              <a:solidFill>
                <a:schemeClr val="tx1"/>
              </a:solidFill>
            </a:endParaRPr>
          </a:p>
        </p:txBody>
      </p:sp>
      <p:grpSp>
        <p:nvGrpSpPr>
          <p:cNvPr id="2" name="Group 58"/>
          <p:cNvGrpSpPr/>
          <p:nvPr/>
        </p:nvGrpSpPr>
        <p:grpSpPr>
          <a:xfrm>
            <a:off x="11119764" y="3015916"/>
            <a:ext cx="457200" cy="457200"/>
            <a:chOff x="11651764" y="3595915"/>
            <a:chExt cx="457200" cy="457200"/>
          </a:xfrm>
        </p:grpSpPr>
        <p:sp>
          <p:nvSpPr>
            <p:cNvPr id="60" name="Flowchart: Connector 42"/>
            <p:cNvSpPr/>
            <p:nvPr/>
          </p:nvSpPr>
          <p:spPr bwMode="auto">
            <a:xfrm>
              <a:off x="11651764" y="3595915"/>
              <a:ext cx="457200" cy="457200"/>
            </a:xfrm>
            <a:prstGeom prst="flowChartConnector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IN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62" name="Flowchart: Connector 43"/>
            <p:cNvSpPr/>
            <p:nvPr/>
          </p:nvSpPr>
          <p:spPr bwMode="auto">
            <a:xfrm>
              <a:off x="11771506" y="3704772"/>
              <a:ext cx="217714" cy="239485"/>
            </a:xfrm>
            <a:prstGeom prst="flowChartConnector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IN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cxnSp>
        <p:nvCxnSpPr>
          <p:cNvPr id="63" name="Shape 48"/>
          <p:cNvCxnSpPr>
            <a:stCxn id="55" idx="0"/>
            <a:endCxn id="37" idx="1"/>
          </p:cNvCxnSpPr>
          <p:nvPr/>
        </p:nvCxnSpPr>
        <p:spPr bwMode="auto">
          <a:xfrm rot="5400000" flipH="1" flipV="1">
            <a:off x="7093385" y="1783303"/>
            <a:ext cx="982363" cy="790887"/>
          </a:xfrm>
          <a:prstGeom prst="bentConnector2">
            <a:avLst/>
          </a:prstGeom>
          <a:ln>
            <a:headEnd type="none" w="med" len="med"/>
            <a:tailEnd type="arrow" w="lg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5" name="Shape 49"/>
          <p:cNvCxnSpPr>
            <a:stCxn id="55" idx="2"/>
            <a:endCxn id="39" idx="1"/>
          </p:cNvCxnSpPr>
          <p:nvPr/>
        </p:nvCxnSpPr>
        <p:spPr bwMode="auto">
          <a:xfrm rot="16200000" flipH="1">
            <a:off x="7043958" y="3964269"/>
            <a:ext cx="982362" cy="692033"/>
          </a:xfrm>
          <a:prstGeom prst="bentConnector2">
            <a:avLst/>
          </a:prstGeom>
          <a:ln>
            <a:headEnd type="none" w="med" len="med"/>
            <a:tailEnd type="arrow" w="lg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7" name="TextBox 66"/>
          <p:cNvSpPr txBox="1"/>
          <p:nvPr/>
        </p:nvSpPr>
        <p:spPr>
          <a:xfrm>
            <a:off x="7200370" y="2078160"/>
            <a:ext cx="5560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IN" sz="2000" b="1" i="0" dirty="0" smtClean="0">
                <a:solidFill>
                  <a:srgbClr val="000000"/>
                </a:solidFill>
              </a:rPr>
              <a:t>No</a:t>
            </a:r>
          </a:p>
        </p:txBody>
      </p:sp>
      <p:cxnSp>
        <p:nvCxnSpPr>
          <p:cNvPr id="69" name="Straight Arrow Connector 68"/>
          <p:cNvCxnSpPr>
            <a:stCxn id="36" idx="3"/>
            <a:endCxn id="55" idx="1"/>
          </p:cNvCxnSpPr>
          <p:nvPr/>
        </p:nvCxnSpPr>
        <p:spPr bwMode="auto">
          <a:xfrm>
            <a:off x="6155001" y="3244516"/>
            <a:ext cx="515138" cy="0"/>
          </a:xfrm>
          <a:prstGeom prst="straightConnector1">
            <a:avLst/>
          </a:prstGeom>
          <a:ln>
            <a:headEnd type="none" w="med" len="med"/>
            <a:tailEnd type="arrow" w="lg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1" name="Oval Callout 70"/>
          <p:cNvSpPr/>
          <p:nvPr/>
        </p:nvSpPr>
        <p:spPr bwMode="auto">
          <a:xfrm>
            <a:off x="4692139" y="1120080"/>
            <a:ext cx="2405849" cy="1509204"/>
          </a:xfrm>
          <a:prstGeom prst="wedgeEllipseCallout">
            <a:avLst>
              <a:gd name="adj1" fmla="val 38730"/>
              <a:gd name="adj2" fmla="val 64031"/>
            </a:avLst>
          </a:prstGeom>
          <a:solidFill>
            <a:schemeClr val="bg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r>
              <a:rPr lang="en-IN" sz="2000" i="0" dirty="0"/>
              <a:t>100+ Rules are </a:t>
            </a:r>
            <a:r>
              <a:rPr lang="en-IN" sz="2000" i="0" dirty="0" smtClean="0"/>
              <a:t/>
            </a:r>
            <a:br>
              <a:rPr lang="en-IN" sz="2000" i="0" dirty="0" smtClean="0"/>
            </a:br>
            <a:r>
              <a:rPr lang="en-IN" sz="2000" i="0" dirty="0" smtClean="0"/>
              <a:t>Validated </a:t>
            </a:r>
            <a:r>
              <a:rPr lang="en-IN" sz="2000" i="0" dirty="0"/>
              <a:t>in </a:t>
            </a:r>
            <a:r>
              <a:rPr lang="en-IN" sz="2000" i="0" dirty="0" smtClean="0"/>
              <a:t/>
            </a:r>
            <a:br>
              <a:rPr lang="en-IN" sz="2000" i="0" dirty="0" smtClean="0"/>
            </a:br>
            <a:r>
              <a:rPr lang="en-IN" sz="2000" i="0" dirty="0" smtClean="0"/>
              <a:t>Background</a:t>
            </a:r>
            <a:endParaRPr lang="en-IN" sz="2000" i="0" dirty="0"/>
          </a:p>
        </p:txBody>
      </p:sp>
      <p:cxnSp>
        <p:nvCxnSpPr>
          <p:cNvPr id="72" name="Straight Arrow Connector 71"/>
          <p:cNvCxnSpPr>
            <a:stCxn id="41" idx="3"/>
            <a:endCxn id="60" idx="2"/>
          </p:cNvCxnSpPr>
          <p:nvPr/>
        </p:nvCxnSpPr>
        <p:spPr bwMode="auto">
          <a:xfrm>
            <a:off x="10708662" y="3244516"/>
            <a:ext cx="411102" cy="0"/>
          </a:xfrm>
          <a:prstGeom prst="straightConnector1">
            <a:avLst/>
          </a:prstGeom>
          <a:ln>
            <a:headEnd type="none" w="med" len="med"/>
            <a:tailEnd type="arrow" w="lg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3" name="Straight Arrow Connector 72"/>
          <p:cNvCxnSpPr>
            <a:stCxn id="34" idx="6"/>
            <a:endCxn id="35" idx="1"/>
          </p:cNvCxnSpPr>
          <p:nvPr/>
        </p:nvCxnSpPr>
        <p:spPr bwMode="auto">
          <a:xfrm>
            <a:off x="1441556" y="3235705"/>
            <a:ext cx="515137" cy="2408"/>
          </a:xfrm>
          <a:prstGeom prst="straightConnector1">
            <a:avLst/>
          </a:prstGeom>
          <a:ln>
            <a:headEnd type="none" w="med" len="med"/>
            <a:tailEnd type="arrow" w="lg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4" name="Straight Arrow Connector 73"/>
          <p:cNvCxnSpPr>
            <a:stCxn id="35" idx="3"/>
            <a:endCxn id="36" idx="1"/>
          </p:cNvCxnSpPr>
          <p:nvPr/>
        </p:nvCxnSpPr>
        <p:spPr bwMode="auto">
          <a:xfrm>
            <a:off x="3970845" y="3238113"/>
            <a:ext cx="515137" cy="6403"/>
          </a:xfrm>
          <a:prstGeom prst="straightConnector1">
            <a:avLst/>
          </a:prstGeom>
          <a:ln>
            <a:headEnd type="none" w="med" len="med"/>
            <a:tailEnd type="arrow" w="lg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5" name="Shape 67"/>
          <p:cNvCxnSpPr>
            <a:stCxn id="37" idx="3"/>
            <a:endCxn id="41" idx="0"/>
          </p:cNvCxnSpPr>
          <p:nvPr/>
        </p:nvCxnSpPr>
        <p:spPr bwMode="auto">
          <a:xfrm>
            <a:off x="9301431" y="1687564"/>
            <a:ext cx="602265" cy="1044147"/>
          </a:xfrm>
          <a:prstGeom prst="bentConnector2">
            <a:avLst/>
          </a:prstGeom>
          <a:ln>
            <a:headEnd type="none" w="med" len="med"/>
            <a:tailEnd type="arrow" w="lg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6" name="Shape 69"/>
          <p:cNvCxnSpPr>
            <a:stCxn id="39" idx="3"/>
            <a:endCxn id="41" idx="2"/>
          </p:cNvCxnSpPr>
          <p:nvPr/>
        </p:nvCxnSpPr>
        <p:spPr bwMode="auto">
          <a:xfrm flipV="1">
            <a:off x="9202577" y="3757321"/>
            <a:ext cx="701119" cy="1044146"/>
          </a:xfrm>
          <a:prstGeom prst="bentConnector2">
            <a:avLst/>
          </a:prstGeom>
          <a:ln>
            <a:headEnd type="none" w="med" len="med"/>
            <a:tailEnd type="arrow" w="lg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7" name="TextBox 76"/>
          <p:cNvSpPr txBox="1"/>
          <p:nvPr/>
        </p:nvSpPr>
        <p:spPr>
          <a:xfrm>
            <a:off x="7200369" y="4017363"/>
            <a:ext cx="6595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IN" sz="2000" b="1" i="0" dirty="0" smtClean="0">
                <a:solidFill>
                  <a:srgbClr val="000000"/>
                </a:solidFill>
              </a:rPr>
              <a:t>Yes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Rules for Credit card authorization written in ABL and BPM</a:t>
            </a:r>
            <a:endParaRPr lang="en-US" b="1" dirty="0"/>
          </a:p>
        </p:txBody>
      </p:sp>
      <p:grpSp>
        <p:nvGrpSpPr>
          <p:cNvPr id="3" name="Group 56"/>
          <p:cNvGrpSpPr>
            <a:grpSpLocks noChangeAspect="1"/>
          </p:cNvGrpSpPr>
          <p:nvPr/>
        </p:nvGrpSpPr>
        <p:grpSpPr>
          <a:xfrm>
            <a:off x="1241956" y="1283235"/>
            <a:ext cx="4605951" cy="4479824"/>
            <a:chOff x="4943604" y="770350"/>
            <a:chExt cx="2728587" cy="3409303"/>
          </a:xfrm>
        </p:grpSpPr>
        <p:grpSp>
          <p:nvGrpSpPr>
            <p:cNvPr id="4" name="Group 4"/>
            <p:cNvGrpSpPr/>
            <p:nvPr/>
          </p:nvGrpSpPr>
          <p:grpSpPr>
            <a:xfrm>
              <a:off x="5886998" y="2746691"/>
              <a:ext cx="849803" cy="1432962"/>
              <a:chOff x="1822801" y="3635534"/>
              <a:chExt cx="1148564" cy="1936726"/>
            </a:xfrm>
          </p:grpSpPr>
          <p:cxnSp>
            <p:nvCxnSpPr>
              <p:cNvPr id="81" name="Straight Arrow Connector 80"/>
              <p:cNvCxnSpPr/>
              <p:nvPr/>
            </p:nvCxnSpPr>
            <p:spPr bwMode="auto">
              <a:xfrm rot="5400000">
                <a:off x="2259127" y="3786657"/>
                <a:ext cx="303834" cy="1588"/>
              </a:xfrm>
              <a:prstGeom prst="straightConnector1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CB99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</p:cxnSp>
          <p:sp>
            <p:nvSpPr>
              <p:cNvPr id="60" name="TextBox 53"/>
              <p:cNvSpPr txBox="1"/>
              <p:nvPr/>
            </p:nvSpPr>
            <p:spPr>
              <a:xfrm>
                <a:off x="1822801" y="5255687"/>
                <a:ext cx="1148564" cy="31657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algn="ctr" rtl="0" fontAlgn="base">
                  <a:spcBef>
                    <a:spcPct val="50000"/>
                  </a:spcBef>
                  <a:spcAft>
                    <a:spcPct val="0"/>
                  </a:spcAft>
                  <a:buSzPct val="130000"/>
                  <a:defRPr sz="2400" i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ctr" rtl="0" fontAlgn="base">
                  <a:spcBef>
                    <a:spcPct val="50000"/>
                  </a:spcBef>
                  <a:spcAft>
                    <a:spcPct val="0"/>
                  </a:spcAft>
                  <a:buSzPct val="130000"/>
                  <a:defRPr sz="2400" i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ctr" rtl="0" fontAlgn="base">
                  <a:spcBef>
                    <a:spcPct val="50000"/>
                  </a:spcBef>
                  <a:spcAft>
                    <a:spcPct val="0"/>
                  </a:spcAft>
                  <a:buSzPct val="130000"/>
                  <a:defRPr sz="2400" i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ctr" rtl="0" fontAlgn="base">
                  <a:spcBef>
                    <a:spcPct val="50000"/>
                  </a:spcBef>
                  <a:spcAft>
                    <a:spcPct val="0"/>
                  </a:spcAft>
                  <a:buSzPct val="130000"/>
                  <a:defRPr sz="2400" i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ctr" rtl="0" fontAlgn="base">
                  <a:spcBef>
                    <a:spcPct val="50000"/>
                  </a:spcBef>
                  <a:spcAft>
                    <a:spcPct val="0"/>
                  </a:spcAft>
                  <a:buSzPct val="130000"/>
                  <a:defRPr sz="2400" i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2400" i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2400" i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2400" i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2400" i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r>
                  <a:rPr lang="en-US" sz="1400" i="0" dirty="0" smtClean="0">
                    <a:solidFill>
                      <a:srgbClr val="000000"/>
                    </a:solidFill>
                    <a:latin typeface="Arial"/>
                    <a:cs typeface="Arial"/>
                  </a:rPr>
                  <a:t>ABL Application</a:t>
                </a:r>
              </a:p>
            </p:txBody>
          </p:sp>
        </p:grpSp>
        <p:sp>
          <p:nvSpPr>
            <p:cNvPr id="45" name="Rounded Rectangle 44"/>
            <p:cNvSpPr/>
            <p:nvPr/>
          </p:nvSpPr>
          <p:spPr bwMode="auto">
            <a:xfrm>
              <a:off x="4943604" y="770350"/>
              <a:ext cx="2728587" cy="3131507"/>
            </a:xfrm>
            <a:prstGeom prst="roundRect">
              <a:avLst>
                <a:gd name="adj" fmla="val 7945"/>
              </a:avLst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grpSp>
        <p:nvGrpSpPr>
          <p:cNvPr id="5" name="Group 56"/>
          <p:cNvGrpSpPr>
            <a:grpSpLocks noChangeAspect="1"/>
          </p:cNvGrpSpPr>
          <p:nvPr/>
        </p:nvGrpSpPr>
        <p:grpSpPr>
          <a:xfrm>
            <a:off x="6645350" y="1222984"/>
            <a:ext cx="4593264" cy="4576467"/>
            <a:chOff x="4943604" y="770350"/>
            <a:chExt cx="2728587" cy="3482852"/>
          </a:xfrm>
        </p:grpSpPr>
        <p:grpSp>
          <p:nvGrpSpPr>
            <p:cNvPr id="6" name="Group 4"/>
            <p:cNvGrpSpPr/>
            <p:nvPr/>
          </p:nvGrpSpPr>
          <p:grpSpPr>
            <a:xfrm>
              <a:off x="5046960" y="2746693"/>
              <a:ext cx="2529859" cy="1506509"/>
              <a:chOff x="687433" y="3635534"/>
              <a:chExt cx="3419247" cy="2036130"/>
            </a:xfrm>
          </p:grpSpPr>
          <p:cxnSp>
            <p:nvCxnSpPr>
              <p:cNvPr id="85" name="Straight Arrow Connector 84"/>
              <p:cNvCxnSpPr/>
              <p:nvPr/>
            </p:nvCxnSpPr>
            <p:spPr bwMode="auto">
              <a:xfrm rot="5400000">
                <a:off x="2259127" y="3786657"/>
                <a:ext cx="303834" cy="1588"/>
              </a:xfrm>
              <a:prstGeom prst="straightConnector1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CB99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</p:cxnSp>
          <p:sp>
            <p:nvSpPr>
              <p:cNvPr id="87" name="TextBox 53"/>
              <p:cNvSpPr txBox="1"/>
              <p:nvPr/>
            </p:nvSpPr>
            <p:spPr>
              <a:xfrm>
                <a:off x="687433" y="5255687"/>
                <a:ext cx="3419247" cy="4159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algn="ctr" rtl="0" fontAlgn="base">
                  <a:spcBef>
                    <a:spcPct val="50000"/>
                  </a:spcBef>
                  <a:spcAft>
                    <a:spcPct val="0"/>
                  </a:spcAft>
                  <a:buSzPct val="130000"/>
                  <a:defRPr sz="2400" i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ctr" rtl="0" fontAlgn="base">
                  <a:spcBef>
                    <a:spcPct val="50000"/>
                  </a:spcBef>
                  <a:spcAft>
                    <a:spcPct val="0"/>
                  </a:spcAft>
                  <a:buSzPct val="130000"/>
                  <a:defRPr sz="2400" i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ctr" rtl="0" fontAlgn="base">
                  <a:spcBef>
                    <a:spcPct val="50000"/>
                  </a:spcBef>
                  <a:spcAft>
                    <a:spcPct val="0"/>
                  </a:spcAft>
                  <a:buSzPct val="130000"/>
                  <a:defRPr sz="2400" i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ctr" rtl="0" fontAlgn="base">
                  <a:spcBef>
                    <a:spcPct val="50000"/>
                  </a:spcBef>
                  <a:spcAft>
                    <a:spcPct val="0"/>
                  </a:spcAft>
                  <a:buSzPct val="130000"/>
                  <a:defRPr sz="2400" i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ctr" rtl="0" fontAlgn="base">
                  <a:spcBef>
                    <a:spcPct val="50000"/>
                  </a:spcBef>
                  <a:spcAft>
                    <a:spcPct val="0"/>
                  </a:spcAft>
                  <a:buSzPct val="130000"/>
                  <a:defRPr sz="2400" i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2400" i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2400" i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2400" i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2400" i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r>
                  <a:rPr lang="en-US" sz="1400" i="0" dirty="0" smtClean="0">
                    <a:solidFill>
                      <a:srgbClr val="000000"/>
                    </a:solidFill>
                    <a:latin typeface="Arial"/>
                    <a:cs typeface="Arial"/>
                  </a:rPr>
                  <a:t>Business Process Application</a:t>
                </a:r>
              </a:p>
            </p:txBody>
          </p:sp>
        </p:grpSp>
        <p:sp>
          <p:nvSpPr>
            <p:cNvPr id="84" name="Rounded Rectangle 83"/>
            <p:cNvSpPr/>
            <p:nvPr/>
          </p:nvSpPr>
          <p:spPr bwMode="auto">
            <a:xfrm>
              <a:off x="4943604" y="770350"/>
              <a:ext cx="2728587" cy="3131507"/>
            </a:xfrm>
            <a:prstGeom prst="roundRect">
              <a:avLst>
                <a:gd name="adj" fmla="val 7945"/>
              </a:avLst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750" t="33581" r="70430" b="44093"/>
          <a:stretch>
            <a:fillRect/>
          </a:stretch>
        </p:blipFill>
        <p:spPr bwMode="auto">
          <a:xfrm>
            <a:off x="1310640" y="1463040"/>
            <a:ext cx="4404360" cy="3799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" name="Picture 4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856686" y="1822461"/>
            <a:ext cx="4210050" cy="292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387260192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Challenges when rules embedded in ABL Application</a:t>
            </a:r>
            <a:endParaRPr lang="en-US" b="1" dirty="0"/>
          </a:p>
        </p:txBody>
      </p:sp>
      <p:grpSp>
        <p:nvGrpSpPr>
          <p:cNvPr id="3" name="Group 55"/>
          <p:cNvGrpSpPr>
            <a:grpSpLocks noChangeAspect="1"/>
          </p:cNvGrpSpPr>
          <p:nvPr/>
        </p:nvGrpSpPr>
        <p:grpSpPr>
          <a:xfrm>
            <a:off x="8226152" y="1353175"/>
            <a:ext cx="2995573" cy="4668294"/>
            <a:chOff x="1340285" y="784964"/>
            <a:chExt cx="2279737" cy="3552736"/>
          </a:xfrm>
        </p:grpSpPr>
        <p:grpSp>
          <p:nvGrpSpPr>
            <p:cNvPr id="4" name="Group 124"/>
            <p:cNvGrpSpPr/>
            <p:nvPr/>
          </p:nvGrpSpPr>
          <p:grpSpPr>
            <a:xfrm>
              <a:off x="1507942" y="880375"/>
              <a:ext cx="1945099" cy="3457325"/>
              <a:chOff x="5389861" y="1147685"/>
              <a:chExt cx="2628900" cy="4672759"/>
            </a:xfrm>
          </p:grpSpPr>
          <p:sp>
            <p:nvSpPr>
              <p:cNvPr id="43" name="AutoShape 50"/>
              <p:cNvSpPr>
                <a:spLocks noChangeArrowheads="1"/>
              </p:cNvSpPr>
              <p:nvPr/>
            </p:nvSpPr>
            <p:spPr bwMode="auto">
              <a:xfrm>
                <a:off x="5389861" y="2454928"/>
                <a:ext cx="2628900" cy="1185219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CB99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square" anchor="ctr"/>
              <a:lstStyle>
                <a:defPPr>
                  <a:defRPr lang="en-US"/>
                </a:defPPr>
                <a:lvl1pPr algn="ctr" rtl="0" fontAlgn="base">
                  <a:spcBef>
                    <a:spcPct val="50000"/>
                  </a:spcBef>
                  <a:spcAft>
                    <a:spcPct val="0"/>
                  </a:spcAft>
                  <a:buSzPct val="130000"/>
                  <a:defRPr sz="2400" i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ctr" rtl="0" fontAlgn="base">
                  <a:spcBef>
                    <a:spcPct val="50000"/>
                  </a:spcBef>
                  <a:spcAft>
                    <a:spcPct val="0"/>
                  </a:spcAft>
                  <a:buSzPct val="130000"/>
                  <a:defRPr sz="2400" i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ctr" rtl="0" fontAlgn="base">
                  <a:spcBef>
                    <a:spcPct val="50000"/>
                  </a:spcBef>
                  <a:spcAft>
                    <a:spcPct val="0"/>
                  </a:spcAft>
                  <a:buSzPct val="130000"/>
                  <a:defRPr sz="2400" i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ctr" rtl="0" fontAlgn="base">
                  <a:spcBef>
                    <a:spcPct val="50000"/>
                  </a:spcBef>
                  <a:spcAft>
                    <a:spcPct val="0"/>
                  </a:spcAft>
                  <a:buSzPct val="130000"/>
                  <a:defRPr sz="2400" i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ctr" rtl="0" fontAlgn="base">
                  <a:spcBef>
                    <a:spcPct val="50000"/>
                  </a:spcBef>
                  <a:spcAft>
                    <a:spcPct val="0"/>
                  </a:spcAft>
                  <a:buSzPct val="130000"/>
                  <a:defRPr sz="2400" i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2400" i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2400" i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2400" i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2400" i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pPr defTabSz="800100">
                  <a:lnSpc>
                    <a:spcPct val="90000"/>
                  </a:lnSpc>
                  <a:defRPr/>
                </a:pPr>
                <a:r>
                  <a:rPr lang="en-US" sz="1800" i="0" dirty="0" smtClean="0">
                    <a:solidFill>
                      <a:srgbClr val="000000"/>
                    </a:solidFill>
                    <a:latin typeface="Arial"/>
                    <a:cs typeface="Arial"/>
                  </a:rPr>
                  <a:t>Business Logic</a:t>
                </a:r>
                <a:endParaRPr lang="en-US" sz="1800" i="0" dirty="0">
                  <a:solidFill>
                    <a:srgbClr val="000000"/>
                  </a:solidFill>
                  <a:latin typeface="Arial"/>
                  <a:cs typeface="Arial"/>
                </a:endParaRPr>
              </a:p>
            </p:txBody>
          </p:sp>
          <p:cxnSp>
            <p:nvCxnSpPr>
              <p:cNvPr id="44" name="Straight Arrow Connector 43"/>
              <p:cNvCxnSpPr/>
              <p:nvPr/>
            </p:nvCxnSpPr>
            <p:spPr bwMode="auto">
              <a:xfrm rot="5400000">
                <a:off x="6467256" y="2204392"/>
                <a:ext cx="457200" cy="1289"/>
              </a:xfrm>
              <a:prstGeom prst="straightConnector1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arrow"/>
                <a:tailEnd type="arrow"/>
              </a:ln>
              <a:effectLst/>
            </p:spPr>
          </p:cxnSp>
          <p:sp>
            <p:nvSpPr>
              <p:cNvPr id="45" name="AutoShape 15"/>
              <p:cNvSpPr>
                <a:spLocks noChangeArrowheads="1"/>
              </p:cNvSpPr>
              <p:nvPr/>
            </p:nvSpPr>
            <p:spPr bwMode="gray">
              <a:xfrm>
                <a:off x="6338183" y="3966503"/>
                <a:ext cx="746125" cy="838199"/>
              </a:xfrm>
              <a:prstGeom prst="flowChartMagneticDisk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CB99"/>
                  </a:gs>
                </a:gsLst>
                <a:lin ang="54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 wrap="square" anchor="ctr"/>
              <a:lstStyle>
                <a:defPPr>
                  <a:defRPr lang="en-US"/>
                </a:defPPr>
                <a:lvl1pPr algn="ctr" rtl="0" fontAlgn="base">
                  <a:spcBef>
                    <a:spcPct val="50000"/>
                  </a:spcBef>
                  <a:spcAft>
                    <a:spcPct val="0"/>
                  </a:spcAft>
                  <a:buSzPct val="130000"/>
                  <a:defRPr sz="2400" i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ctr" rtl="0" fontAlgn="base">
                  <a:spcBef>
                    <a:spcPct val="50000"/>
                  </a:spcBef>
                  <a:spcAft>
                    <a:spcPct val="0"/>
                  </a:spcAft>
                  <a:buSzPct val="130000"/>
                  <a:defRPr sz="2400" i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ctr" rtl="0" fontAlgn="base">
                  <a:spcBef>
                    <a:spcPct val="50000"/>
                  </a:spcBef>
                  <a:spcAft>
                    <a:spcPct val="0"/>
                  </a:spcAft>
                  <a:buSzPct val="130000"/>
                  <a:defRPr sz="2400" i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ctr" rtl="0" fontAlgn="base">
                  <a:spcBef>
                    <a:spcPct val="50000"/>
                  </a:spcBef>
                  <a:spcAft>
                    <a:spcPct val="0"/>
                  </a:spcAft>
                  <a:buSzPct val="130000"/>
                  <a:defRPr sz="2400" i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ctr" rtl="0" fontAlgn="base">
                  <a:spcBef>
                    <a:spcPct val="50000"/>
                  </a:spcBef>
                  <a:spcAft>
                    <a:spcPct val="0"/>
                  </a:spcAft>
                  <a:buSzPct val="130000"/>
                  <a:defRPr sz="2400" i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2400" i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2400" i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2400" i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2400" i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pPr defTabSz="800100" eaLnBrk="1" hangingPunct="1">
                  <a:lnSpc>
                    <a:spcPct val="90000"/>
                  </a:lnSpc>
                  <a:defRPr/>
                </a:pPr>
                <a:r>
                  <a:rPr lang="en-US" sz="1000" i="0" dirty="0">
                    <a:solidFill>
                      <a:srgbClr val="000000"/>
                    </a:solidFill>
                    <a:latin typeface="Arial"/>
                    <a:cs typeface="Arial"/>
                  </a:rPr>
                  <a:t>DBMS</a:t>
                </a:r>
                <a:endParaRPr lang="en-US" sz="1400" i="0" dirty="0">
                  <a:solidFill>
                    <a:srgbClr val="000000"/>
                  </a:solidFill>
                  <a:latin typeface="Arial"/>
                  <a:cs typeface="Arial"/>
                </a:endParaRPr>
              </a:p>
            </p:txBody>
          </p:sp>
          <p:grpSp>
            <p:nvGrpSpPr>
              <p:cNvPr id="5" name="Group 37"/>
              <p:cNvGrpSpPr/>
              <p:nvPr/>
            </p:nvGrpSpPr>
            <p:grpSpPr>
              <a:xfrm>
                <a:off x="6297636" y="1147685"/>
                <a:ext cx="906414" cy="781147"/>
                <a:chOff x="5642281" y="1826940"/>
                <a:chExt cx="906414" cy="781147"/>
              </a:xfrm>
            </p:grpSpPr>
            <p:pic>
              <p:nvPicPr>
                <p:cNvPr id="49" name="Picture 48" descr="user.png"/>
                <p:cNvPicPr>
                  <a:picLocks noChangeAspect="1"/>
                </p:cNvPicPr>
                <p:nvPr/>
              </p:nvPicPr>
              <p:blipFill>
                <a:blip r:embed="rId3" cstate="print"/>
                <a:stretch>
                  <a:fillRect/>
                </a:stretch>
              </p:blipFill>
              <p:spPr>
                <a:xfrm>
                  <a:off x="6102826" y="1826940"/>
                  <a:ext cx="445869" cy="445867"/>
                </a:xfrm>
                <a:prstGeom prst="rect">
                  <a:avLst/>
                </a:prstGeom>
              </p:spPr>
            </p:pic>
            <p:pic>
              <p:nvPicPr>
                <p:cNvPr id="50" name="Picture 49" descr="user.png"/>
                <p:cNvPicPr>
                  <a:picLocks noChangeAspect="1"/>
                </p:cNvPicPr>
                <p:nvPr/>
              </p:nvPicPr>
              <p:blipFill>
                <a:blip r:embed="rId3" cstate="print"/>
                <a:stretch>
                  <a:fillRect/>
                </a:stretch>
              </p:blipFill>
              <p:spPr>
                <a:xfrm>
                  <a:off x="5872554" y="1994580"/>
                  <a:ext cx="445869" cy="445867"/>
                </a:xfrm>
                <a:prstGeom prst="rect">
                  <a:avLst/>
                </a:prstGeom>
              </p:spPr>
            </p:pic>
            <p:pic>
              <p:nvPicPr>
                <p:cNvPr id="51" name="Picture 50" descr="user.png"/>
                <p:cNvPicPr>
                  <a:picLocks noChangeAspect="1"/>
                </p:cNvPicPr>
                <p:nvPr/>
              </p:nvPicPr>
              <p:blipFill>
                <a:blip r:embed="rId3" cstate="print"/>
                <a:stretch>
                  <a:fillRect/>
                </a:stretch>
              </p:blipFill>
              <p:spPr>
                <a:xfrm>
                  <a:off x="5642281" y="2162220"/>
                  <a:ext cx="445867" cy="445867"/>
                </a:xfrm>
                <a:prstGeom prst="rect">
                  <a:avLst/>
                </a:prstGeom>
              </p:spPr>
            </p:pic>
          </p:grpSp>
          <p:cxnSp>
            <p:nvCxnSpPr>
              <p:cNvPr id="47" name="Straight Arrow Connector 46"/>
              <p:cNvCxnSpPr/>
              <p:nvPr/>
            </p:nvCxnSpPr>
            <p:spPr bwMode="auto">
              <a:xfrm rot="5400000">
                <a:off x="6544088" y="3805707"/>
                <a:ext cx="303834" cy="1588"/>
              </a:xfrm>
              <a:prstGeom prst="straightConnector1">
                <a:avLst/>
              </a:prstGeom>
              <a:gradFill flip="none" rotWithShape="1">
                <a:gsLst>
                  <a:gs pos="0">
                    <a:schemeClr val="accent3">
                      <a:lumMod val="60000"/>
                      <a:lumOff val="40000"/>
                      <a:shade val="30000"/>
                      <a:satMod val="115000"/>
                    </a:schemeClr>
                  </a:gs>
                  <a:gs pos="50000">
                    <a:schemeClr val="accent3">
                      <a:lumMod val="60000"/>
                      <a:lumOff val="40000"/>
                      <a:shade val="67500"/>
                      <a:satMod val="115000"/>
                    </a:schemeClr>
                  </a:gs>
                  <a:gs pos="100000">
                    <a:schemeClr val="accent3">
                      <a:lumMod val="60000"/>
                      <a:lumOff val="40000"/>
                      <a:shade val="100000"/>
                      <a:satMod val="115000"/>
                    </a:schemeClr>
                  </a:gs>
                </a:gsLst>
                <a:lin ang="5400000" scaled="1"/>
                <a:tileRect/>
              </a:gradFill>
              <a:ln w="12700" cap="flat" cmpd="sng" algn="ctr">
                <a:solidFill>
                  <a:schemeClr val="tx1"/>
                </a:solidFill>
                <a:prstDash val="solid"/>
                <a:round/>
                <a:headEnd type="arrow"/>
                <a:tailEnd type="arrow"/>
              </a:ln>
              <a:effectLst/>
            </p:spPr>
          </p:cxnSp>
          <p:sp>
            <p:nvSpPr>
              <p:cNvPr id="48" name="TextBox 56"/>
              <p:cNvSpPr txBox="1"/>
              <p:nvPr/>
            </p:nvSpPr>
            <p:spPr>
              <a:xfrm>
                <a:off x="5394563" y="5404468"/>
                <a:ext cx="2614617" cy="41597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algn="ctr" rtl="0" fontAlgn="base">
                  <a:spcBef>
                    <a:spcPct val="50000"/>
                  </a:spcBef>
                  <a:spcAft>
                    <a:spcPct val="0"/>
                  </a:spcAft>
                  <a:buSzPct val="130000"/>
                  <a:defRPr sz="2400" i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ctr" rtl="0" fontAlgn="base">
                  <a:spcBef>
                    <a:spcPct val="50000"/>
                  </a:spcBef>
                  <a:spcAft>
                    <a:spcPct val="0"/>
                  </a:spcAft>
                  <a:buSzPct val="130000"/>
                  <a:defRPr sz="2400" i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ctr" rtl="0" fontAlgn="base">
                  <a:spcBef>
                    <a:spcPct val="50000"/>
                  </a:spcBef>
                  <a:spcAft>
                    <a:spcPct val="0"/>
                  </a:spcAft>
                  <a:buSzPct val="130000"/>
                  <a:defRPr sz="2400" i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ctr" rtl="0" fontAlgn="base">
                  <a:spcBef>
                    <a:spcPct val="50000"/>
                  </a:spcBef>
                  <a:spcAft>
                    <a:spcPct val="0"/>
                  </a:spcAft>
                  <a:buSzPct val="130000"/>
                  <a:defRPr sz="2400" i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ctr" rtl="0" fontAlgn="base">
                  <a:spcBef>
                    <a:spcPct val="50000"/>
                  </a:spcBef>
                  <a:spcAft>
                    <a:spcPct val="0"/>
                  </a:spcAft>
                  <a:buSzPct val="130000"/>
                  <a:defRPr sz="2400" i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2400" i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2400" i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2400" i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2400" i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r>
                  <a:rPr lang="en-US" sz="1400" i="0" dirty="0" smtClean="0">
                    <a:solidFill>
                      <a:srgbClr val="000000"/>
                    </a:solidFill>
                    <a:latin typeface="Arial"/>
                    <a:cs typeface="Arial"/>
                  </a:rPr>
                  <a:t>Traditional Application</a:t>
                </a:r>
              </a:p>
            </p:txBody>
          </p:sp>
        </p:grpSp>
        <p:sp>
          <p:nvSpPr>
            <p:cNvPr id="42" name="Rounded Rectangle 41"/>
            <p:cNvSpPr/>
            <p:nvPr/>
          </p:nvSpPr>
          <p:spPr bwMode="auto">
            <a:xfrm>
              <a:off x="1340285" y="784964"/>
              <a:ext cx="2279737" cy="3131507"/>
            </a:xfrm>
            <a:prstGeom prst="roundRect">
              <a:avLst>
                <a:gd name="adj" fmla="val 7945"/>
              </a:avLst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graphicFrame>
        <p:nvGraphicFramePr>
          <p:cNvPr id="53" name="Content Placeholder 10"/>
          <p:cNvGraphicFramePr>
            <a:graphicFrameLocks/>
          </p:cNvGraphicFramePr>
          <p:nvPr/>
        </p:nvGraphicFramePr>
        <p:xfrm>
          <a:off x="611188" y="1201480"/>
          <a:ext cx="7246271" cy="51194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="" xmlns:p14="http://schemas.microsoft.com/office/powerpoint/2010/main" val="387260192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Challenges when rules modeled in BPM</a:t>
            </a:r>
            <a:endParaRPr lang="en-US" b="1" dirty="0"/>
          </a:p>
        </p:txBody>
      </p:sp>
      <p:graphicFrame>
        <p:nvGraphicFramePr>
          <p:cNvPr id="58" name="Content Placeholder 10"/>
          <p:cNvGraphicFramePr>
            <a:graphicFrameLocks noGrp="1"/>
          </p:cNvGraphicFramePr>
          <p:nvPr>
            <p:ph idx="1"/>
          </p:nvPr>
        </p:nvGraphicFramePr>
        <p:xfrm>
          <a:off x="611189" y="1485899"/>
          <a:ext cx="7351126" cy="41862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3" name="Group 56"/>
          <p:cNvGrpSpPr>
            <a:grpSpLocks noChangeAspect="1"/>
          </p:cNvGrpSpPr>
          <p:nvPr/>
        </p:nvGrpSpPr>
        <p:grpSpPr>
          <a:xfrm>
            <a:off x="8166736" y="1477183"/>
            <a:ext cx="3585366" cy="4576467"/>
            <a:chOff x="4943604" y="770350"/>
            <a:chExt cx="2728587" cy="3482852"/>
          </a:xfrm>
        </p:grpSpPr>
        <p:grpSp>
          <p:nvGrpSpPr>
            <p:cNvPr id="4" name="Group 4"/>
            <p:cNvGrpSpPr/>
            <p:nvPr/>
          </p:nvGrpSpPr>
          <p:grpSpPr>
            <a:xfrm>
              <a:off x="5017564" y="808347"/>
              <a:ext cx="2559255" cy="3444855"/>
              <a:chOff x="647703" y="1015756"/>
              <a:chExt cx="3458977" cy="4655908"/>
            </a:xfrm>
          </p:grpSpPr>
          <p:grpSp>
            <p:nvGrpSpPr>
              <p:cNvPr id="5" name="Group 37"/>
              <p:cNvGrpSpPr/>
              <p:nvPr/>
            </p:nvGrpSpPr>
            <p:grpSpPr>
              <a:xfrm>
                <a:off x="1290517" y="2791702"/>
                <a:ext cx="2286481" cy="1147666"/>
                <a:chOff x="3485077" y="3142222"/>
                <a:chExt cx="2286481" cy="1147666"/>
              </a:xfrm>
              <a:gradFill flip="none" rotWithShape="1">
                <a:gsLst>
                  <a:gs pos="0">
                    <a:schemeClr val="accent3">
                      <a:lumMod val="60000"/>
                      <a:lumOff val="40000"/>
                      <a:shade val="30000"/>
                      <a:satMod val="115000"/>
                    </a:schemeClr>
                  </a:gs>
                  <a:gs pos="50000">
                    <a:schemeClr val="accent3">
                      <a:lumMod val="60000"/>
                      <a:lumOff val="40000"/>
                      <a:shade val="67500"/>
                      <a:satMod val="115000"/>
                    </a:schemeClr>
                  </a:gs>
                  <a:gs pos="100000">
                    <a:schemeClr val="accent3">
                      <a:lumMod val="60000"/>
                      <a:lumOff val="40000"/>
                      <a:shade val="100000"/>
                      <a:satMod val="115000"/>
                    </a:schemeClr>
                  </a:gs>
                </a:gsLst>
                <a:lin ang="5400000" scaled="1"/>
                <a:tileRect/>
              </a:gradFill>
            </p:grpSpPr>
            <p:sp>
              <p:nvSpPr>
                <p:cNvPr id="56" name="AutoShape 50"/>
                <p:cNvSpPr>
                  <a:spLocks noChangeArrowheads="1"/>
                </p:cNvSpPr>
                <p:nvPr/>
              </p:nvSpPr>
              <p:spPr bwMode="auto">
                <a:xfrm>
                  <a:off x="3485077" y="3142222"/>
                  <a:ext cx="2286481" cy="833122"/>
                </a:xfrm>
                <a:prstGeom prst="roundRect">
                  <a:avLst>
                    <a:gd name="adj" fmla="val 16667"/>
                  </a:avLst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rgbClr val="FFCB99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square" anchor="ctr"/>
                <a:lstStyle>
                  <a:defPPr>
                    <a:defRPr lang="en-US"/>
                  </a:defPPr>
                  <a:lvl1pPr algn="ctr" rtl="0" fontAlgn="base">
                    <a:spcBef>
                      <a:spcPct val="50000"/>
                    </a:spcBef>
                    <a:spcAft>
                      <a:spcPct val="0"/>
                    </a:spcAft>
                    <a:buSzPct val="130000"/>
                    <a:defRPr sz="2400" i="1"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1pPr>
                  <a:lvl2pPr marL="457200" algn="ctr" rtl="0" fontAlgn="base">
                    <a:spcBef>
                      <a:spcPct val="50000"/>
                    </a:spcBef>
                    <a:spcAft>
                      <a:spcPct val="0"/>
                    </a:spcAft>
                    <a:buSzPct val="130000"/>
                    <a:defRPr sz="2400" i="1"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2pPr>
                  <a:lvl3pPr marL="914400" algn="ctr" rtl="0" fontAlgn="base">
                    <a:spcBef>
                      <a:spcPct val="50000"/>
                    </a:spcBef>
                    <a:spcAft>
                      <a:spcPct val="0"/>
                    </a:spcAft>
                    <a:buSzPct val="130000"/>
                    <a:defRPr sz="2400" i="1"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3pPr>
                  <a:lvl4pPr marL="1371600" algn="ctr" rtl="0" fontAlgn="base">
                    <a:spcBef>
                      <a:spcPct val="50000"/>
                    </a:spcBef>
                    <a:spcAft>
                      <a:spcPct val="0"/>
                    </a:spcAft>
                    <a:buSzPct val="130000"/>
                    <a:defRPr sz="2400" i="1"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4pPr>
                  <a:lvl5pPr marL="1828800" algn="ctr" rtl="0" fontAlgn="base">
                    <a:spcBef>
                      <a:spcPct val="50000"/>
                    </a:spcBef>
                    <a:spcAft>
                      <a:spcPct val="0"/>
                    </a:spcAft>
                    <a:buSzPct val="130000"/>
                    <a:defRPr sz="2400" i="1"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2400" i="1"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2400" i="1"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2400" i="1"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2400" i="1"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9pPr>
                </a:lstStyle>
                <a:p>
                  <a:pPr defTabSz="800100">
                    <a:lnSpc>
                      <a:spcPct val="90000"/>
                    </a:lnSpc>
                    <a:defRPr/>
                  </a:pPr>
                  <a:r>
                    <a:rPr lang="en-US" sz="1800" i="0" dirty="0" smtClean="0">
                      <a:solidFill>
                        <a:srgbClr val="000000"/>
                      </a:solidFill>
                      <a:latin typeface="Arial"/>
                      <a:cs typeface="Arial"/>
                    </a:rPr>
                    <a:t>Business Logic</a:t>
                  </a:r>
                  <a:endParaRPr lang="en-US" sz="1800" i="0" dirty="0">
                    <a:solidFill>
                      <a:srgbClr val="000000"/>
                    </a:solidFill>
                    <a:latin typeface="Arial"/>
                    <a:cs typeface="Arial"/>
                  </a:endParaRPr>
                </a:p>
              </p:txBody>
            </p:sp>
            <p:cxnSp>
              <p:nvCxnSpPr>
                <p:cNvPr id="57" name="Straight Arrow Connector 56"/>
                <p:cNvCxnSpPr/>
                <p:nvPr/>
              </p:nvCxnSpPr>
              <p:spPr bwMode="auto">
                <a:xfrm rot="5400000">
                  <a:off x="4453687" y="4137177"/>
                  <a:ext cx="303834" cy="1588"/>
                </a:xfrm>
                <a:prstGeom prst="straightConnector1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rgbClr val="FFCB99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</p:cxnSp>
          </p:grpSp>
          <p:sp>
            <p:nvSpPr>
              <p:cNvPr id="20" name="AutoShape 15"/>
              <p:cNvSpPr>
                <a:spLocks noChangeArrowheads="1"/>
              </p:cNvSpPr>
              <p:nvPr/>
            </p:nvSpPr>
            <p:spPr bwMode="gray">
              <a:xfrm>
                <a:off x="2053222" y="3954228"/>
                <a:ext cx="746125" cy="838200"/>
              </a:xfrm>
              <a:prstGeom prst="flowChartMagneticDisk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CB99"/>
                  </a:gs>
                </a:gsLst>
                <a:lin ang="54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 wrap="square" anchor="ctr"/>
              <a:lstStyle>
                <a:defPPr>
                  <a:defRPr lang="en-US"/>
                </a:defPPr>
                <a:lvl1pPr algn="ctr" rtl="0" fontAlgn="base">
                  <a:spcBef>
                    <a:spcPct val="50000"/>
                  </a:spcBef>
                  <a:spcAft>
                    <a:spcPct val="0"/>
                  </a:spcAft>
                  <a:buSzPct val="130000"/>
                  <a:defRPr sz="2400" i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ctr" rtl="0" fontAlgn="base">
                  <a:spcBef>
                    <a:spcPct val="50000"/>
                  </a:spcBef>
                  <a:spcAft>
                    <a:spcPct val="0"/>
                  </a:spcAft>
                  <a:buSzPct val="130000"/>
                  <a:defRPr sz="2400" i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ctr" rtl="0" fontAlgn="base">
                  <a:spcBef>
                    <a:spcPct val="50000"/>
                  </a:spcBef>
                  <a:spcAft>
                    <a:spcPct val="0"/>
                  </a:spcAft>
                  <a:buSzPct val="130000"/>
                  <a:defRPr sz="2400" i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ctr" rtl="0" fontAlgn="base">
                  <a:spcBef>
                    <a:spcPct val="50000"/>
                  </a:spcBef>
                  <a:spcAft>
                    <a:spcPct val="0"/>
                  </a:spcAft>
                  <a:buSzPct val="130000"/>
                  <a:defRPr sz="2400" i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ctr" rtl="0" fontAlgn="base">
                  <a:spcBef>
                    <a:spcPct val="50000"/>
                  </a:spcBef>
                  <a:spcAft>
                    <a:spcPct val="0"/>
                  </a:spcAft>
                  <a:buSzPct val="130000"/>
                  <a:defRPr sz="2400" i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2400" i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2400" i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2400" i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2400" i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pPr defTabSz="800100" eaLnBrk="1" hangingPunct="1">
                  <a:lnSpc>
                    <a:spcPct val="90000"/>
                  </a:lnSpc>
                  <a:defRPr/>
                </a:pPr>
                <a:r>
                  <a:rPr lang="en-US" sz="1000" i="0" dirty="0" smtClean="0">
                    <a:solidFill>
                      <a:srgbClr val="000000"/>
                    </a:solidFill>
                    <a:latin typeface="Arial"/>
                    <a:cs typeface="Arial"/>
                  </a:rPr>
                  <a:t>DBMS</a:t>
                </a:r>
                <a:endParaRPr lang="en-US" sz="1400" i="0" dirty="0">
                  <a:solidFill>
                    <a:srgbClr val="000000"/>
                  </a:solidFill>
                  <a:latin typeface="Arial"/>
                  <a:cs typeface="Arial"/>
                </a:endParaRPr>
              </a:p>
            </p:txBody>
          </p:sp>
          <p:cxnSp>
            <p:nvCxnSpPr>
              <p:cNvPr id="21" name="Straight Arrow Connector 20"/>
              <p:cNvCxnSpPr/>
              <p:nvPr/>
            </p:nvCxnSpPr>
            <p:spPr bwMode="auto">
              <a:xfrm rot="16200000" flipH="1">
                <a:off x="2209710" y="2561482"/>
                <a:ext cx="392955" cy="1985"/>
              </a:xfrm>
              <a:prstGeom prst="straightConnector1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arrow"/>
                <a:tailEnd type="arrow"/>
              </a:ln>
              <a:effectLst/>
            </p:spPr>
          </p:cxnSp>
          <p:pic>
            <p:nvPicPr>
              <p:cNvPr id="22" name="Picture 21" descr="user.png"/>
              <p:cNvPicPr>
                <a:picLocks noChangeAspect="1"/>
              </p:cNvPicPr>
              <p:nvPr/>
            </p:nvPicPr>
            <p:blipFill>
              <a:blip r:embed="rId8" cstate="print"/>
              <a:stretch>
                <a:fillRect/>
              </a:stretch>
            </p:blipFill>
            <p:spPr>
              <a:xfrm>
                <a:off x="2249075" y="1015756"/>
                <a:ext cx="414099" cy="414099"/>
              </a:xfrm>
              <a:prstGeom prst="rect">
                <a:avLst/>
              </a:prstGeom>
            </p:spPr>
          </p:pic>
          <p:pic>
            <p:nvPicPr>
              <p:cNvPr id="23" name="Picture 22" descr="user.png"/>
              <p:cNvPicPr>
                <a:picLocks noChangeAspect="1"/>
              </p:cNvPicPr>
              <p:nvPr/>
            </p:nvPicPr>
            <p:blipFill>
              <a:blip r:embed="rId8" cstate="print"/>
              <a:stretch>
                <a:fillRect/>
              </a:stretch>
            </p:blipFill>
            <p:spPr>
              <a:xfrm>
                <a:off x="3421295" y="1298541"/>
                <a:ext cx="414099" cy="414099"/>
              </a:xfrm>
              <a:prstGeom prst="rect">
                <a:avLst/>
              </a:prstGeom>
            </p:spPr>
          </p:pic>
          <p:pic>
            <p:nvPicPr>
              <p:cNvPr id="24" name="Picture 23" descr="user.png"/>
              <p:cNvPicPr>
                <a:picLocks noChangeAspect="1"/>
              </p:cNvPicPr>
              <p:nvPr/>
            </p:nvPicPr>
            <p:blipFill>
              <a:blip r:embed="rId8" cstate="print"/>
              <a:stretch>
                <a:fillRect/>
              </a:stretch>
            </p:blipFill>
            <p:spPr>
              <a:xfrm>
                <a:off x="1106504" y="1257907"/>
                <a:ext cx="414099" cy="414099"/>
              </a:xfrm>
              <a:prstGeom prst="rect">
                <a:avLst/>
              </a:prstGeom>
            </p:spPr>
          </p:pic>
          <p:grpSp>
            <p:nvGrpSpPr>
              <p:cNvPr id="6" name="Group 64"/>
              <p:cNvGrpSpPr/>
              <p:nvPr/>
            </p:nvGrpSpPr>
            <p:grpSpPr>
              <a:xfrm>
                <a:off x="647703" y="1455425"/>
                <a:ext cx="3444239" cy="1135386"/>
                <a:chOff x="1264920" y="3726181"/>
                <a:chExt cx="5730240" cy="1981199"/>
              </a:xfrm>
            </p:grpSpPr>
            <p:sp>
              <p:nvSpPr>
                <p:cNvPr id="28" name="Flowchart: Connector 27"/>
                <p:cNvSpPr/>
                <p:nvPr/>
              </p:nvSpPr>
              <p:spPr bwMode="auto">
                <a:xfrm>
                  <a:off x="1264920" y="4251957"/>
                  <a:ext cx="350520" cy="365759"/>
                </a:xfrm>
                <a:prstGeom prst="flowChartConnector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  <a:spAutoFit/>
                </a:bodyPr>
                <a:lstStyle>
                  <a:defPPr>
                    <a:defRPr lang="en-US"/>
                  </a:defPPr>
                  <a:lvl1pPr algn="ctr" rtl="0" fontAlgn="base">
                    <a:spcBef>
                      <a:spcPct val="50000"/>
                    </a:spcBef>
                    <a:spcAft>
                      <a:spcPct val="0"/>
                    </a:spcAft>
                    <a:buSzPct val="130000"/>
                    <a:defRPr sz="2400" i="1"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1pPr>
                  <a:lvl2pPr marL="457200" algn="ctr" rtl="0" fontAlgn="base">
                    <a:spcBef>
                      <a:spcPct val="50000"/>
                    </a:spcBef>
                    <a:spcAft>
                      <a:spcPct val="0"/>
                    </a:spcAft>
                    <a:buSzPct val="130000"/>
                    <a:defRPr sz="2400" i="1"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2pPr>
                  <a:lvl3pPr marL="914400" algn="ctr" rtl="0" fontAlgn="base">
                    <a:spcBef>
                      <a:spcPct val="50000"/>
                    </a:spcBef>
                    <a:spcAft>
                      <a:spcPct val="0"/>
                    </a:spcAft>
                    <a:buSzPct val="130000"/>
                    <a:defRPr sz="2400" i="1"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3pPr>
                  <a:lvl4pPr marL="1371600" algn="ctr" rtl="0" fontAlgn="base">
                    <a:spcBef>
                      <a:spcPct val="50000"/>
                    </a:spcBef>
                    <a:spcAft>
                      <a:spcPct val="0"/>
                    </a:spcAft>
                    <a:buSzPct val="130000"/>
                    <a:defRPr sz="2400" i="1"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4pPr>
                  <a:lvl5pPr marL="1828800" algn="ctr" rtl="0" fontAlgn="base">
                    <a:spcBef>
                      <a:spcPct val="50000"/>
                    </a:spcBef>
                    <a:spcAft>
                      <a:spcPct val="0"/>
                    </a:spcAft>
                    <a:buSzPct val="130000"/>
                    <a:defRPr sz="2400" i="1"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2400" i="1"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2400" i="1"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2400" i="1"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2400" i="1"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9pPr>
                </a:lstStyle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Pct val="130000"/>
                    <a:buFontTx/>
                    <a:buNone/>
                    <a:tabLst/>
                  </a:pPr>
                  <a:endParaRPr kumimoji="0" lang="en-US" sz="2400" b="0" i="1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29" name="Rounded Rectangle 28"/>
                <p:cNvSpPr/>
                <p:nvPr/>
              </p:nvSpPr>
              <p:spPr bwMode="auto">
                <a:xfrm>
                  <a:off x="1905002" y="4175760"/>
                  <a:ext cx="822959" cy="518159"/>
                </a:xfrm>
                <a:prstGeom prst="roundRect">
                  <a:avLst/>
                </a:prstGeom>
                <a:solidFill>
                  <a:schemeClr val="accent1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  <a:spAutoFit/>
                </a:bodyPr>
                <a:lstStyle>
                  <a:defPPr>
                    <a:defRPr lang="en-US"/>
                  </a:defPPr>
                  <a:lvl1pPr algn="ctr" rtl="0" fontAlgn="base">
                    <a:spcBef>
                      <a:spcPct val="50000"/>
                    </a:spcBef>
                    <a:spcAft>
                      <a:spcPct val="0"/>
                    </a:spcAft>
                    <a:buSzPct val="130000"/>
                    <a:defRPr sz="2400" i="1"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1pPr>
                  <a:lvl2pPr marL="457200" algn="ctr" rtl="0" fontAlgn="base">
                    <a:spcBef>
                      <a:spcPct val="50000"/>
                    </a:spcBef>
                    <a:spcAft>
                      <a:spcPct val="0"/>
                    </a:spcAft>
                    <a:buSzPct val="130000"/>
                    <a:defRPr sz="2400" i="1"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2pPr>
                  <a:lvl3pPr marL="914400" algn="ctr" rtl="0" fontAlgn="base">
                    <a:spcBef>
                      <a:spcPct val="50000"/>
                    </a:spcBef>
                    <a:spcAft>
                      <a:spcPct val="0"/>
                    </a:spcAft>
                    <a:buSzPct val="130000"/>
                    <a:defRPr sz="2400" i="1"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3pPr>
                  <a:lvl4pPr marL="1371600" algn="ctr" rtl="0" fontAlgn="base">
                    <a:spcBef>
                      <a:spcPct val="50000"/>
                    </a:spcBef>
                    <a:spcAft>
                      <a:spcPct val="0"/>
                    </a:spcAft>
                    <a:buSzPct val="130000"/>
                    <a:defRPr sz="2400" i="1"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4pPr>
                  <a:lvl5pPr marL="1828800" algn="ctr" rtl="0" fontAlgn="base">
                    <a:spcBef>
                      <a:spcPct val="50000"/>
                    </a:spcBef>
                    <a:spcAft>
                      <a:spcPct val="0"/>
                    </a:spcAft>
                    <a:buSzPct val="130000"/>
                    <a:defRPr sz="2400" i="1"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2400" i="1"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2400" i="1"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2400" i="1"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2400" i="1"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9pPr>
                </a:lstStyle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Pct val="130000"/>
                    <a:buFontTx/>
                    <a:buNone/>
                    <a:tabLst/>
                  </a:pPr>
                  <a:endParaRPr kumimoji="0" lang="en-US" sz="2400" b="0" i="1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30" name="Diamond 29"/>
                <p:cNvSpPr/>
                <p:nvPr/>
              </p:nvSpPr>
              <p:spPr bwMode="auto">
                <a:xfrm>
                  <a:off x="3017522" y="4168137"/>
                  <a:ext cx="548638" cy="533399"/>
                </a:xfrm>
                <a:prstGeom prst="diamond">
                  <a:avLst/>
                </a:prstGeom>
                <a:solidFill>
                  <a:schemeClr val="tx1">
                    <a:lumMod val="40000"/>
                    <a:lumOff val="60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  <a:spAutoFit/>
                </a:bodyPr>
                <a:lstStyle>
                  <a:defPPr>
                    <a:defRPr lang="en-US"/>
                  </a:defPPr>
                  <a:lvl1pPr algn="ctr" rtl="0" fontAlgn="base">
                    <a:spcBef>
                      <a:spcPct val="50000"/>
                    </a:spcBef>
                    <a:spcAft>
                      <a:spcPct val="0"/>
                    </a:spcAft>
                    <a:buSzPct val="130000"/>
                    <a:defRPr sz="2400" i="1"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1pPr>
                  <a:lvl2pPr marL="457200" algn="ctr" rtl="0" fontAlgn="base">
                    <a:spcBef>
                      <a:spcPct val="50000"/>
                    </a:spcBef>
                    <a:spcAft>
                      <a:spcPct val="0"/>
                    </a:spcAft>
                    <a:buSzPct val="130000"/>
                    <a:defRPr sz="2400" i="1"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2pPr>
                  <a:lvl3pPr marL="914400" algn="ctr" rtl="0" fontAlgn="base">
                    <a:spcBef>
                      <a:spcPct val="50000"/>
                    </a:spcBef>
                    <a:spcAft>
                      <a:spcPct val="0"/>
                    </a:spcAft>
                    <a:buSzPct val="130000"/>
                    <a:defRPr sz="2400" i="1"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3pPr>
                  <a:lvl4pPr marL="1371600" algn="ctr" rtl="0" fontAlgn="base">
                    <a:spcBef>
                      <a:spcPct val="50000"/>
                    </a:spcBef>
                    <a:spcAft>
                      <a:spcPct val="0"/>
                    </a:spcAft>
                    <a:buSzPct val="130000"/>
                    <a:defRPr sz="2400" i="1"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4pPr>
                  <a:lvl5pPr marL="1828800" algn="ctr" rtl="0" fontAlgn="base">
                    <a:spcBef>
                      <a:spcPct val="50000"/>
                    </a:spcBef>
                    <a:spcAft>
                      <a:spcPct val="0"/>
                    </a:spcAft>
                    <a:buSzPct val="130000"/>
                    <a:defRPr sz="2400" i="1"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2400" i="1"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2400" i="1"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2400" i="1"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2400" i="1"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9pPr>
                </a:lstStyle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Pct val="130000"/>
                    <a:buFontTx/>
                    <a:buNone/>
                    <a:tabLst/>
                  </a:pPr>
                  <a:endParaRPr kumimoji="0" lang="en-US" sz="2400" b="0" i="1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31" name="Rounded Rectangle 30"/>
                <p:cNvSpPr/>
                <p:nvPr/>
              </p:nvSpPr>
              <p:spPr bwMode="auto">
                <a:xfrm>
                  <a:off x="3794760" y="3726181"/>
                  <a:ext cx="822959" cy="518159"/>
                </a:xfrm>
                <a:prstGeom prst="roundRect">
                  <a:avLst/>
                </a:prstGeom>
                <a:solidFill>
                  <a:schemeClr val="accent1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  <a:spAutoFit/>
                </a:bodyPr>
                <a:lstStyle>
                  <a:defPPr>
                    <a:defRPr lang="en-US"/>
                  </a:defPPr>
                  <a:lvl1pPr algn="ctr" rtl="0" fontAlgn="base">
                    <a:spcBef>
                      <a:spcPct val="50000"/>
                    </a:spcBef>
                    <a:spcAft>
                      <a:spcPct val="0"/>
                    </a:spcAft>
                    <a:buSzPct val="130000"/>
                    <a:defRPr sz="2400" i="1"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1pPr>
                  <a:lvl2pPr marL="457200" algn="ctr" rtl="0" fontAlgn="base">
                    <a:spcBef>
                      <a:spcPct val="50000"/>
                    </a:spcBef>
                    <a:spcAft>
                      <a:spcPct val="0"/>
                    </a:spcAft>
                    <a:buSzPct val="130000"/>
                    <a:defRPr sz="2400" i="1"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2pPr>
                  <a:lvl3pPr marL="914400" algn="ctr" rtl="0" fontAlgn="base">
                    <a:spcBef>
                      <a:spcPct val="50000"/>
                    </a:spcBef>
                    <a:spcAft>
                      <a:spcPct val="0"/>
                    </a:spcAft>
                    <a:buSzPct val="130000"/>
                    <a:defRPr sz="2400" i="1"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3pPr>
                  <a:lvl4pPr marL="1371600" algn="ctr" rtl="0" fontAlgn="base">
                    <a:spcBef>
                      <a:spcPct val="50000"/>
                    </a:spcBef>
                    <a:spcAft>
                      <a:spcPct val="0"/>
                    </a:spcAft>
                    <a:buSzPct val="130000"/>
                    <a:defRPr sz="2400" i="1"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4pPr>
                  <a:lvl5pPr marL="1828800" algn="ctr" rtl="0" fontAlgn="base">
                    <a:spcBef>
                      <a:spcPct val="50000"/>
                    </a:spcBef>
                    <a:spcAft>
                      <a:spcPct val="0"/>
                    </a:spcAft>
                    <a:buSzPct val="130000"/>
                    <a:defRPr sz="2400" i="1"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2400" i="1"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2400" i="1"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2400" i="1"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2400" i="1"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9pPr>
                </a:lstStyle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Pct val="130000"/>
                    <a:buFontTx/>
                    <a:buNone/>
                    <a:tabLst/>
                  </a:pPr>
                  <a:endParaRPr kumimoji="0" lang="en-US" sz="2400" b="0" i="1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32" name="Rounded Rectangle 31"/>
                <p:cNvSpPr/>
                <p:nvPr/>
              </p:nvSpPr>
              <p:spPr bwMode="auto">
                <a:xfrm>
                  <a:off x="3794760" y="4678681"/>
                  <a:ext cx="822959" cy="518159"/>
                </a:xfrm>
                <a:prstGeom prst="roundRect">
                  <a:avLst/>
                </a:prstGeom>
                <a:solidFill>
                  <a:schemeClr val="accent1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  <a:spAutoFit/>
                </a:bodyPr>
                <a:lstStyle>
                  <a:defPPr>
                    <a:defRPr lang="en-US"/>
                  </a:defPPr>
                  <a:lvl1pPr algn="ctr" rtl="0" fontAlgn="base">
                    <a:spcBef>
                      <a:spcPct val="50000"/>
                    </a:spcBef>
                    <a:spcAft>
                      <a:spcPct val="0"/>
                    </a:spcAft>
                    <a:buSzPct val="130000"/>
                    <a:defRPr sz="2400" i="1"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1pPr>
                  <a:lvl2pPr marL="457200" algn="ctr" rtl="0" fontAlgn="base">
                    <a:spcBef>
                      <a:spcPct val="50000"/>
                    </a:spcBef>
                    <a:spcAft>
                      <a:spcPct val="0"/>
                    </a:spcAft>
                    <a:buSzPct val="130000"/>
                    <a:defRPr sz="2400" i="1"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2pPr>
                  <a:lvl3pPr marL="914400" algn="ctr" rtl="0" fontAlgn="base">
                    <a:spcBef>
                      <a:spcPct val="50000"/>
                    </a:spcBef>
                    <a:spcAft>
                      <a:spcPct val="0"/>
                    </a:spcAft>
                    <a:buSzPct val="130000"/>
                    <a:defRPr sz="2400" i="1"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3pPr>
                  <a:lvl4pPr marL="1371600" algn="ctr" rtl="0" fontAlgn="base">
                    <a:spcBef>
                      <a:spcPct val="50000"/>
                    </a:spcBef>
                    <a:spcAft>
                      <a:spcPct val="0"/>
                    </a:spcAft>
                    <a:buSzPct val="130000"/>
                    <a:defRPr sz="2400" i="1"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4pPr>
                  <a:lvl5pPr marL="1828800" algn="ctr" rtl="0" fontAlgn="base">
                    <a:spcBef>
                      <a:spcPct val="50000"/>
                    </a:spcBef>
                    <a:spcAft>
                      <a:spcPct val="0"/>
                    </a:spcAft>
                    <a:buSzPct val="130000"/>
                    <a:defRPr sz="2400" i="1"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2400" i="1"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2400" i="1"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2400" i="1"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2400" i="1"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9pPr>
                </a:lstStyle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Pct val="130000"/>
                    <a:buFontTx/>
                    <a:buNone/>
                    <a:tabLst/>
                  </a:pPr>
                  <a:endParaRPr kumimoji="0" lang="en-US" sz="2400" b="0" i="1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cxnSp>
              <p:nvCxnSpPr>
                <p:cNvPr id="33" name="Straight Arrow Connector 32"/>
                <p:cNvCxnSpPr>
                  <a:stCxn id="28" idx="6"/>
                  <a:endCxn id="29" idx="1"/>
                </p:cNvCxnSpPr>
                <p:nvPr/>
              </p:nvCxnSpPr>
              <p:spPr bwMode="auto">
                <a:xfrm>
                  <a:off x="1615440" y="4434840"/>
                  <a:ext cx="289560" cy="1588"/>
                </a:xfrm>
                <a:prstGeom prst="straightConnector1">
                  <a:avLst/>
                </a:prstGeom>
                <a:solidFill>
                  <a:schemeClr val="accent1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arrow"/>
                </a:ln>
                <a:effectLst/>
              </p:spPr>
            </p:cxnSp>
            <p:cxnSp>
              <p:nvCxnSpPr>
                <p:cNvPr id="34" name="Straight Arrow Connector 33"/>
                <p:cNvCxnSpPr>
                  <a:stCxn id="29" idx="3"/>
                  <a:endCxn id="30" idx="1"/>
                </p:cNvCxnSpPr>
                <p:nvPr/>
              </p:nvCxnSpPr>
              <p:spPr bwMode="auto">
                <a:xfrm>
                  <a:off x="2727960" y="4434840"/>
                  <a:ext cx="289560" cy="1588"/>
                </a:xfrm>
                <a:prstGeom prst="straightConnector1">
                  <a:avLst/>
                </a:prstGeom>
                <a:solidFill>
                  <a:schemeClr val="accent1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arrow"/>
                </a:ln>
                <a:effectLst/>
              </p:spPr>
            </p:cxnSp>
            <p:cxnSp>
              <p:nvCxnSpPr>
                <p:cNvPr id="35" name="Shape 40"/>
                <p:cNvCxnSpPr>
                  <a:stCxn id="30" idx="0"/>
                  <a:endCxn id="31" idx="1"/>
                </p:cNvCxnSpPr>
                <p:nvPr/>
              </p:nvCxnSpPr>
              <p:spPr bwMode="auto">
                <a:xfrm rot="5400000" flipH="1" flipV="1">
                  <a:off x="3451860" y="3825240"/>
                  <a:ext cx="182880" cy="502920"/>
                </a:xfrm>
                <a:prstGeom prst="bentConnector2">
                  <a:avLst/>
                </a:prstGeom>
                <a:solidFill>
                  <a:schemeClr val="accent1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arrow"/>
                </a:ln>
                <a:effectLst/>
              </p:spPr>
            </p:cxnSp>
            <p:cxnSp>
              <p:nvCxnSpPr>
                <p:cNvPr id="36" name="Shape 41"/>
                <p:cNvCxnSpPr>
                  <a:stCxn id="30" idx="2"/>
                  <a:endCxn id="32" idx="1"/>
                </p:cNvCxnSpPr>
                <p:nvPr/>
              </p:nvCxnSpPr>
              <p:spPr bwMode="auto">
                <a:xfrm rot="16200000" flipH="1">
                  <a:off x="3425190" y="4568190"/>
                  <a:ext cx="236220" cy="502920"/>
                </a:xfrm>
                <a:prstGeom prst="bentConnector2">
                  <a:avLst/>
                </a:prstGeom>
                <a:solidFill>
                  <a:schemeClr val="accent1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arrow"/>
                </a:ln>
                <a:effectLst/>
              </p:spPr>
            </p:cxnSp>
            <p:sp>
              <p:nvSpPr>
                <p:cNvPr id="37" name="Diamond 36"/>
                <p:cNvSpPr/>
                <p:nvPr/>
              </p:nvSpPr>
              <p:spPr bwMode="auto">
                <a:xfrm>
                  <a:off x="4983478" y="4671059"/>
                  <a:ext cx="548638" cy="533399"/>
                </a:xfrm>
                <a:prstGeom prst="diamond">
                  <a:avLst/>
                </a:prstGeom>
                <a:solidFill>
                  <a:schemeClr val="tx1">
                    <a:lumMod val="40000"/>
                    <a:lumOff val="60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  <a:spAutoFit/>
                </a:bodyPr>
                <a:lstStyle>
                  <a:defPPr>
                    <a:defRPr lang="en-US"/>
                  </a:defPPr>
                  <a:lvl1pPr algn="ctr" rtl="0" fontAlgn="base">
                    <a:spcBef>
                      <a:spcPct val="50000"/>
                    </a:spcBef>
                    <a:spcAft>
                      <a:spcPct val="0"/>
                    </a:spcAft>
                    <a:buSzPct val="130000"/>
                    <a:defRPr sz="2400" i="1"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1pPr>
                  <a:lvl2pPr marL="457200" algn="ctr" rtl="0" fontAlgn="base">
                    <a:spcBef>
                      <a:spcPct val="50000"/>
                    </a:spcBef>
                    <a:spcAft>
                      <a:spcPct val="0"/>
                    </a:spcAft>
                    <a:buSzPct val="130000"/>
                    <a:defRPr sz="2400" i="1"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2pPr>
                  <a:lvl3pPr marL="914400" algn="ctr" rtl="0" fontAlgn="base">
                    <a:spcBef>
                      <a:spcPct val="50000"/>
                    </a:spcBef>
                    <a:spcAft>
                      <a:spcPct val="0"/>
                    </a:spcAft>
                    <a:buSzPct val="130000"/>
                    <a:defRPr sz="2400" i="1"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3pPr>
                  <a:lvl4pPr marL="1371600" algn="ctr" rtl="0" fontAlgn="base">
                    <a:spcBef>
                      <a:spcPct val="50000"/>
                    </a:spcBef>
                    <a:spcAft>
                      <a:spcPct val="0"/>
                    </a:spcAft>
                    <a:buSzPct val="130000"/>
                    <a:defRPr sz="2400" i="1"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4pPr>
                  <a:lvl5pPr marL="1828800" algn="ctr" rtl="0" fontAlgn="base">
                    <a:spcBef>
                      <a:spcPct val="50000"/>
                    </a:spcBef>
                    <a:spcAft>
                      <a:spcPct val="0"/>
                    </a:spcAft>
                    <a:buSzPct val="130000"/>
                    <a:defRPr sz="2400" i="1"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2400" i="1"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2400" i="1"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2400" i="1"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2400" i="1"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9pPr>
                </a:lstStyle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Pct val="130000"/>
                    <a:buFontTx/>
                    <a:buNone/>
                    <a:tabLst/>
                  </a:pPr>
                  <a:endParaRPr kumimoji="0" lang="en-US" sz="2400" b="0" i="1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38" name="Rounded Rectangle 37"/>
                <p:cNvSpPr/>
                <p:nvPr/>
              </p:nvSpPr>
              <p:spPr bwMode="auto">
                <a:xfrm>
                  <a:off x="5791201" y="4198622"/>
                  <a:ext cx="822959" cy="518159"/>
                </a:xfrm>
                <a:prstGeom prst="roundRect">
                  <a:avLst/>
                </a:prstGeom>
                <a:solidFill>
                  <a:schemeClr val="accent1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  <a:spAutoFit/>
                </a:bodyPr>
                <a:lstStyle>
                  <a:defPPr>
                    <a:defRPr lang="en-US"/>
                  </a:defPPr>
                  <a:lvl1pPr algn="ctr" rtl="0" fontAlgn="base">
                    <a:spcBef>
                      <a:spcPct val="50000"/>
                    </a:spcBef>
                    <a:spcAft>
                      <a:spcPct val="0"/>
                    </a:spcAft>
                    <a:buSzPct val="130000"/>
                    <a:defRPr sz="2400" i="1"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1pPr>
                  <a:lvl2pPr marL="457200" algn="ctr" rtl="0" fontAlgn="base">
                    <a:spcBef>
                      <a:spcPct val="50000"/>
                    </a:spcBef>
                    <a:spcAft>
                      <a:spcPct val="0"/>
                    </a:spcAft>
                    <a:buSzPct val="130000"/>
                    <a:defRPr sz="2400" i="1"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2pPr>
                  <a:lvl3pPr marL="914400" algn="ctr" rtl="0" fontAlgn="base">
                    <a:spcBef>
                      <a:spcPct val="50000"/>
                    </a:spcBef>
                    <a:spcAft>
                      <a:spcPct val="0"/>
                    </a:spcAft>
                    <a:buSzPct val="130000"/>
                    <a:defRPr sz="2400" i="1"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3pPr>
                  <a:lvl4pPr marL="1371600" algn="ctr" rtl="0" fontAlgn="base">
                    <a:spcBef>
                      <a:spcPct val="50000"/>
                    </a:spcBef>
                    <a:spcAft>
                      <a:spcPct val="0"/>
                    </a:spcAft>
                    <a:buSzPct val="130000"/>
                    <a:defRPr sz="2400" i="1"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4pPr>
                  <a:lvl5pPr marL="1828800" algn="ctr" rtl="0" fontAlgn="base">
                    <a:spcBef>
                      <a:spcPct val="50000"/>
                    </a:spcBef>
                    <a:spcAft>
                      <a:spcPct val="0"/>
                    </a:spcAft>
                    <a:buSzPct val="130000"/>
                    <a:defRPr sz="2400" i="1"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2400" i="1"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2400" i="1"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2400" i="1"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2400" i="1"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9pPr>
                </a:lstStyle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Pct val="130000"/>
                    <a:buFontTx/>
                    <a:buNone/>
                    <a:tabLst/>
                  </a:pPr>
                  <a:endParaRPr kumimoji="0" lang="en-US" sz="2400" b="0" i="1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39" name="Rounded Rectangle 38"/>
                <p:cNvSpPr/>
                <p:nvPr/>
              </p:nvSpPr>
              <p:spPr bwMode="auto">
                <a:xfrm>
                  <a:off x="5791201" y="5189221"/>
                  <a:ext cx="822959" cy="518159"/>
                </a:xfrm>
                <a:prstGeom prst="roundRect">
                  <a:avLst/>
                </a:prstGeom>
                <a:solidFill>
                  <a:schemeClr val="accent1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  <a:spAutoFit/>
                </a:bodyPr>
                <a:lstStyle>
                  <a:defPPr>
                    <a:defRPr lang="en-US"/>
                  </a:defPPr>
                  <a:lvl1pPr algn="ctr" rtl="0" fontAlgn="base">
                    <a:spcBef>
                      <a:spcPct val="50000"/>
                    </a:spcBef>
                    <a:spcAft>
                      <a:spcPct val="0"/>
                    </a:spcAft>
                    <a:buSzPct val="130000"/>
                    <a:defRPr sz="2400" i="1"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1pPr>
                  <a:lvl2pPr marL="457200" algn="ctr" rtl="0" fontAlgn="base">
                    <a:spcBef>
                      <a:spcPct val="50000"/>
                    </a:spcBef>
                    <a:spcAft>
                      <a:spcPct val="0"/>
                    </a:spcAft>
                    <a:buSzPct val="130000"/>
                    <a:defRPr sz="2400" i="1"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2pPr>
                  <a:lvl3pPr marL="914400" algn="ctr" rtl="0" fontAlgn="base">
                    <a:spcBef>
                      <a:spcPct val="50000"/>
                    </a:spcBef>
                    <a:spcAft>
                      <a:spcPct val="0"/>
                    </a:spcAft>
                    <a:buSzPct val="130000"/>
                    <a:defRPr sz="2400" i="1"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3pPr>
                  <a:lvl4pPr marL="1371600" algn="ctr" rtl="0" fontAlgn="base">
                    <a:spcBef>
                      <a:spcPct val="50000"/>
                    </a:spcBef>
                    <a:spcAft>
                      <a:spcPct val="0"/>
                    </a:spcAft>
                    <a:buSzPct val="130000"/>
                    <a:defRPr sz="2400" i="1"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4pPr>
                  <a:lvl5pPr marL="1828800" algn="ctr" rtl="0" fontAlgn="base">
                    <a:spcBef>
                      <a:spcPct val="50000"/>
                    </a:spcBef>
                    <a:spcAft>
                      <a:spcPct val="0"/>
                    </a:spcAft>
                    <a:buSzPct val="130000"/>
                    <a:defRPr sz="2400" i="1"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2400" i="1"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2400" i="1"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2400" i="1"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2400" i="1"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9pPr>
                </a:lstStyle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Pct val="130000"/>
                    <a:buFontTx/>
                    <a:buNone/>
                    <a:tabLst/>
                  </a:pPr>
                  <a:endParaRPr kumimoji="0" lang="en-US" sz="2400" b="0" i="1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cxnSp>
              <p:nvCxnSpPr>
                <p:cNvPr id="40" name="Straight Arrow Connector 39"/>
                <p:cNvCxnSpPr>
                  <a:stCxn id="32" idx="3"/>
                  <a:endCxn id="37" idx="1"/>
                </p:cNvCxnSpPr>
                <p:nvPr/>
              </p:nvCxnSpPr>
              <p:spPr bwMode="auto">
                <a:xfrm>
                  <a:off x="4617720" y="4937760"/>
                  <a:ext cx="365760" cy="1588"/>
                </a:xfrm>
                <a:prstGeom prst="straightConnector1">
                  <a:avLst/>
                </a:prstGeom>
                <a:solidFill>
                  <a:schemeClr val="accent1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arrow"/>
                </a:ln>
                <a:effectLst/>
              </p:spPr>
            </p:cxnSp>
            <p:cxnSp>
              <p:nvCxnSpPr>
                <p:cNvPr id="41" name="Shape 48"/>
                <p:cNvCxnSpPr>
                  <a:stCxn id="37" idx="0"/>
                  <a:endCxn id="38" idx="1"/>
                </p:cNvCxnSpPr>
                <p:nvPr/>
              </p:nvCxnSpPr>
              <p:spPr bwMode="auto">
                <a:xfrm rot="5400000" flipH="1" flipV="1">
                  <a:off x="5417820" y="4297680"/>
                  <a:ext cx="213360" cy="533400"/>
                </a:xfrm>
                <a:prstGeom prst="bentConnector2">
                  <a:avLst/>
                </a:prstGeom>
                <a:solidFill>
                  <a:schemeClr val="accent1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arrow"/>
                </a:ln>
                <a:effectLst/>
              </p:spPr>
            </p:cxnSp>
            <p:cxnSp>
              <p:nvCxnSpPr>
                <p:cNvPr id="46" name="Shape 49"/>
                <p:cNvCxnSpPr>
                  <a:stCxn id="37" idx="2"/>
                  <a:endCxn id="39" idx="1"/>
                </p:cNvCxnSpPr>
                <p:nvPr/>
              </p:nvCxnSpPr>
              <p:spPr bwMode="auto">
                <a:xfrm rot="16200000" flipH="1">
                  <a:off x="5402580" y="5059680"/>
                  <a:ext cx="243840" cy="533400"/>
                </a:xfrm>
                <a:prstGeom prst="bentConnector2">
                  <a:avLst/>
                </a:prstGeom>
                <a:solidFill>
                  <a:schemeClr val="accent1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arrow"/>
                </a:ln>
                <a:effectLst/>
              </p:spPr>
            </p:cxnSp>
            <p:cxnSp>
              <p:nvCxnSpPr>
                <p:cNvPr id="53" name="Straight Arrow Connector 52"/>
                <p:cNvCxnSpPr/>
                <p:nvPr/>
              </p:nvCxnSpPr>
              <p:spPr bwMode="auto">
                <a:xfrm flipV="1">
                  <a:off x="6583680" y="5455920"/>
                  <a:ext cx="396240" cy="7620"/>
                </a:xfrm>
                <a:prstGeom prst="straightConnector1">
                  <a:avLst/>
                </a:prstGeom>
                <a:solidFill>
                  <a:schemeClr val="accent1"/>
                </a:solidFill>
                <a:ln w="12700" cap="flat" cmpd="sng" algn="ctr">
                  <a:solidFill>
                    <a:schemeClr val="tx1"/>
                  </a:solidFill>
                  <a:prstDash val="sysDash"/>
                  <a:round/>
                  <a:headEnd type="none" w="med" len="med"/>
                  <a:tailEnd type="arrow"/>
                </a:ln>
                <a:effectLst/>
              </p:spPr>
            </p:cxnSp>
            <p:cxnSp>
              <p:nvCxnSpPr>
                <p:cNvPr id="54" name="Straight Arrow Connector 53"/>
                <p:cNvCxnSpPr/>
                <p:nvPr/>
              </p:nvCxnSpPr>
              <p:spPr bwMode="auto">
                <a:xfrm flipV="1">
                  <a:off x="6598920" y="4434840"/>
                  <a:ext cx="396240" cy="7620"/>
                </a:xfrm>
                <a:prstGeom prst="straightConnector1">
                  <a:avLst/>
                </a:prstGeom>
                <a:solidFill>
                  <a:schemeClr val="accent1"/>
                </a:solidFill>
                <a:ln w="12700" cap="flat" cmpd="sng" algn="ctr">
                  <a:solidFill>
                    <a:schemeClr val="tx1"/>
                  </a:solidFill>
                  <a:prstDash val="sysDash"/>
                  <a:round/>
                  <a:headEnd type="none" w="med" len="med"/>
                  <a:tailEnd type="arrow"/>
                </a:ln>
                <a:effectLst/>
              </p:spPr>
            </p:cxnSp>
            <p:cxnSp>
              <p:nvCxnSpPr>
                <p:cNvPr id="55" name="Straight Arrow Connector 54"/>
                <p:cNvCxnSpPr/>
                <p:nvPr/>
              </p:nvCxnSpPr>
              <p:spPr bwMode="auto">
                <a:xfrm flipV="1">
                  <a:off x="4587240" y="3977640"/>
                  <a:ext cx="396240" cy="7620"/>
                </a:xfrm>
                <a:prstGeom prst="straightConnector1">
                  <a:avLst/>
                </a:prstGeom>
                <a:solidFill>
                  <a:schemeClr val="accent1"/>
                </a:solidFill>
                <a:ln w="12700" cap="flat" cmpd="sng" algn="ctr">
                  <a:solidFill>
                    <a:schemeClr val="tx1"/>
                  </a:solidFill>
                  <a:prstDash val="sysDash"/>
                  <a:round/>
                  <a:headEnd type="none" w="med" len="med"/>
                  <a:tailEnd type="arrow"/>
                </a:ln>
                <a:effectLst/>
              </p:spPr>
            </p:cxnSp>
          </p:grpSp>
          <p:sp>
            <p:nvSpPr>
              <p:cNvPr id="26" name="TextBox 53"/>
              <p:cNvSpPr txBox="1"/>
              <p:nvPr/>
            </p:nvSpPr>
            <p:spPr>
              <a:xfrm>
                <a:off x="687433" y="5255687"/>
                <a:ext cx="3419247" cy="4159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algn="ctr" rtl="0" fontAlgn="base">
                  <a:spcBef>
                    <a:spcPct val="50000"/>
                  </a:spcBef>
                  <a:spcAft>
                    <a:spcPct val="0"/>
                  </a:spcAft>
                  <a:buSzPct val="130000"/>
                  <a:defRPr sz="2400" i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ctr" rtl="0" fontAlgn="base">
                  <a:spcBef>
                    <a:spcPct val="50000"/>
                  </a:spcBef>
                  <a:spcAft>
                    <a:spcPct val="0"/>
                  </a:spcAft>
                  <a:buSzPct val="130000"/>
                  <a:defRPr sz="2400" i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ctr" rtl="0" fontAlgn="base">
                  <a:spcBef>
                    <a:spcPct val="50000"/>
                  </a:spcBef>
                  <a:spcAft>
                    <a:spcPct val="0"/>
                  </a:spcAft>
                  <a:buSzPct val="130000"/>
                  <a:defRPr sz="2400" i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ctr" rtl="0" fontAlgn="base">
                  <a:spcBef>
                    <a:spcPct val="50000"/>
                  </a:spcBef>
                  <a:spcAft>
                    <a:spcPct val="0"/>
                  </a:spcAft>
                  <a:buSzPct val="130000"/>
                  <a:defRPr sz="2400" i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ctr" rtl="0" fontAlgn="base">
                  <a:spcBef>
                    <a:spcPct val="50000"/>
                  </a:spcBef>
                  <a:spcAft>
                    <a:spcPct val="0"/>
                  </a:spcAft>
                  <a:buSzPct val="130000"/>
                  <a:defRPr sz="2400" i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2400" i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2400" i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2400" i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2400" i="1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r>
                  <a:rPr lang="en-US" sz="1400" i="0" dirty="0" smtClean="0">
                    <a:solidFill>
                      <a:srgbClr val="000000"/>
                    </a:solidFill>
                    <a:latin typeface="Arial"/>
                    <a:cs typeface="Arial"/>
                  </a:rPr>
                  <a:t>Business Process Application</a:t>
                </a:r>
              </a:p>
            </p:txBody>
          </p:sp>
          <p:cxnSp>
            <p:nvCxnSpPr>
              <p:cNvPr id="27" name="Straight Arrow Connector 26"/>
              <p:cNvCxnSpPr/>
              <p:nvPr/>
            </p:nvCxnSpPr>
            <p:spPr bwMode="auto">
              <a:xfrm rot="5400000">
                <a:off x="2259923" y="3795268"/>
                <a:ext cx="303834" cy="1588"/>
              </a:xfrm>
              <a:prstGeom prst="straightConnector1">
                <a:avLst/>
              </a:prstGeom>
              <a:gradFill flip="none" rotWithShape="1">
                <a:gsLst>
                  <a:gs pos="0">
                    <a:schemeClr val="accent3">
                      <a:lumMod val="60000"/>
                      <a:lumOff val="40000"/>
                      <a:shade val="30000"/>
                      <a:satMod val="115000"/>
                    </a:schemeClr>
                  </a:gs>
                  <a:gs pos="50000">
                    <a:schemeClr val="accent3">
                      <a:lumMod val="60000"/>
                      <a:lumOff val="40000"/>
                      <a:shade val="67500"/>
                      <a:satMod val="115000"/>
                    </a:schemeClr>
                  </a:gs>
                  <a:gs pos="100000">
                    <a:schemeClr val="accent3">
                      <a:lumMod val="60000"/>
                      <a:lumOff val="40000"/>
                      <a:shade val="100000"/>
                      <a:satMod val="115000"/>
                    </a:schemeClr>
                  </a:gs>
                </a:gsLst>
                <a:lin ang="5400000" scaled="1"/>
                <a:tileRect/>
              </a:gradFill>
              <a:ln w="12700" cap="flat" cmpd="sng" algn="ctr">
                <a:solidFill>
                  <a:schemeClr val="tx1"/>
                </a:solidFill>
                <a:prstDash val="solid"/>
                <a:round/>
                <a:headEnd type="arrow"/>
                <a:tailEnd type="arrow"/>
              </a:ln>
              <a:effectLst/>
            </p:spPr>
          </p:cxnSp>
        </p:grpSp>
        <p:sp>
          <p:nvSpPr>
            <p:cNvPr id="18" name="Rounded Rectangle 17"/>
            <p:cNvSpPr/>
            <p:nvPr/>
          </p:nvSpPr>
          <p:spPr bwMode="auto">
            <a:xfrm>
              <a:off x="4943604" y="770350"/>
              <a:ext cx="2728587" cy="3131507"/>
            </a:xfrm>
            <a:prstGeom prst="roundRect">
              <a:avLst>
                <a:gd name="adj" fmla="val 7945"/>
              </a:avLst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387260192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 smtClean="0"/>
              <a:t>Corticon Business Rules Management</a:t>
            </a:r>
            <a:endParaRPr lang="en-IN" b="1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30528" y="1101750"/>
            <a:ext cx="9537472" cy="5279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/>
          <p:cNvCxnSpPr/>
          <p:nvPr/>
        </p:nvCxnSpPr>
        <p:spPr bwMode="auto">
          <a:xfrm>
            <a:off x="8919868" y="1221099"/>
            <a:ext cx="0" cy="5123947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accent6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Progress Corticon Architecture </a:t>
            </a:r>
          </a:p>
        </p:txBody>
      </p:sp>
      <p:sp>
        <p:nvSpPr>
          <p:cNvPr id="3" name="Rectangle 2"/>
          <p:cNvSpPr/>
          <p:nvPr/>
        </p:nvSpPr>
        <p:spPr bwMode="auto">
          <a:xfrm>
            <a:off x="2154974" y="3203303"/>
            <a:ext cx="3144717" cy="2389108"/>
          </a:xfrm>
          <a:prstGeom prst="rect">
            <a:avLst/>
          </a:prstGeom>
          <a:solidFill>
            <a:schemeClr val="accent6">
              <a:alpha val="75000"/>
            </a:schemeClr>
          </a:solidFill>
          <a:ln>
            <a:headEnd/>
            <a:tailEnd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anchor="t"/>
          <a:lstStyle/>
          <a:p>
            <a:pPr algn="ctr" fontAlgn="base">
              <a:spcBef>
                <a:spcPct val="50000"/>
              </a:spcBef>
              <a:spcAft>
                <a:spcPct val="0"/>
              </a:spcAft>
              <a:buSzPct val="130000"/>
            </a:pPr>
            <a:r>
              <a:rPr lang="en-US" i="0" dirty="0" smtClean="0">
                <a:solidFill>
                  <a:schemeClr val="bg2"/>
                </a:solidFill>
              </a:rPr>
              <a:t>RuleSheet N</a:t>
            </a:r>
            <a:endParaRPr lang="en-US" i="0" dirty="0">
              <a:solidFill>
                <a:schemeClr val="bg2"/>
              </a:solidFill>
            </a:endParaRPr>
          </a:p>
        </p:txBody>
      </p:sp>
      <p:sp>
        <p:nvSpPr>
          <p:cNvPr id="4" name="Rectangle 3"/>
          <p:cNvSpPr/>
          <p:nvPr>
            <p:custDataLst>
              <p:tags r:id="rId1"/>
            </p:custDataLst>
          </p:nvPr>
        </p:nvSpPr>
        <p:spPr bwMode="auto">
          <a:xfrm>
            <a:off x="6094414" y="1905000"/>
            <a:ext cx="2336191" cy="4101068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anchor="t"/>
          <a:lstStyle/>
          <a:p>
            <a:pPr algn="ctr" fontAlgn="base">
              <a:spcBef>
                <a:spcPct val="50000"/>
              </a:spcBef>
              <a:spcAft>
                <a:spcPct val="0"/>
              </a:spcAft>
              <a:buSzPct val="130000"/>
            </a:pPr>
            <a:r>
              <a:rPr lang="en-US" i="0" dirty="0" smtClean="0">
                <a:solidFill>
                  <a:schemeClr val="bg1"/>
                </a:solidFill>
              </a:rPr>
              <a:t>RuleFlow</a:t>
            </a:r>
            <a:endParaRPr lang="en-ZA" i="0" dirty="0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1523603" y="3678015"/>
            <a:ext cx="3144717" cy="2389108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anchor="t"/>
          <a:lstStyle/>
          <a:p>
            <a:pPr algn="ctr" fontAlgn="base">
              <a:spcBef>
                <a:spcPct val="50000"/>
              </a:spcBef>
              <a:spcAft>
                <a:spcPct val="0"/>
              </a:spcAft>
              <a:buSzPct val="130000"/>
            </a:pPr>
            <a:r>
              <a:rPr lang="en-US" i="0" dirty="0" smtClean="0">
                <a:solidFill>
                  <a:schemeClr val="bg2"/>
                </a:solidFill>
              </a:rPr>
              <a:t>RuleSheet 1</a:t>
            </a:r>
            <a:endParaRPr lang="en-US" i="0" dirty="0">
              <a:solidFill>
                <a:schemeClr val="bg2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69335" y="4149404"/>
            <a:ext cx="2552293" cy="174800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688975" lvl="1" indent="-231775" algn="l">
              <a:spcBef>
                <a:spcPts val="1200"/>
              </a:spcBef>
              <a:buClr>
                <a:schemeClr val="bg1"/>
              </a:buClr>
              <a:buSzPct val="100000"/>
              <a:buFont typeface="Wingdings" pitchFamily="2" charset="2"/>
              <a:buChar char="§"/>
            </a:pPr>
            <a:r>
              <a:rPr lang="en-US" sz="2000" i="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Conditions</a:t>
            </a:r>
          </a:p>
          <a:p>
            <a:pPr marL="688975" lvl="1" indent="-231775" algn="l">
              <a:spcBef>
                <a:spcPts val="1200"/>
              </a:spcBef>
              <a:buClr>
                <a:schemeClr val="bg1"/>
              </a:buClr>
              <a:buSzPct val="100000"/>
              <a:buFont typeface="Wingdings" pitchFamily="2" charset="2"/>
              <a:buChar char="§"/>
            </a:pPr>
            <a:r>
              <a:rPr lang="en-US" sz="2000" i="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Filters</a:t>
            </a:r>
          </a:p>
          <a:p>
            <a:pPr marL="688975" lvl="1" indent="-231775" algn="l">
              <a:spcBef>
                <a:spcPts val="1200"/>
              </a:spcBef>
              <a:buClr>
                <a:schemeClr val="bg1"/>
              </a:buClr>
              <a:buSzPct val="100000"/>
              <a:buFont typeface="Wingdings" pitchFamily="2" charset="2"/>
              <a:buChar char="§"/>
            </a:pPr>
            <a:r>
              <a:rPr lang="en-US" sz="2000" i="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Actions</a:t>
            </a:r>
            <a:endParaRPr lang="en-US" sz="2000" i="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688975" lvl="1" indent="-231775" algn="l">
              <a:spcBef>
                <a:spcPts val="1200"/>
              </a:spcBef>
              <a:buClr>
                <a:schemeClr val="bg1"/>
              </a:buClr>
              <a:buSzPct val="100000"/>
              <a:buFont typeface="Wingdings" pitchFamily="2" charset="2"/>
              <a:buChar char="§"/>
            </a:pPr>
            <a:r>
              <a:rPr lang="en-US" sz="2000" i="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Message</a:t>
            </a:r>
            <a:endParaRPr lang="en-ZA" sz="2000" i="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7" name="Straight Arrow Connector 53"/>
          <p:cNvCxnSpPr>
            <a:stCxn id="5" idx="3"/>
            <a:endCxn id="13" idx="1"/>
          </p:cNvCxnSpPr>
          <p:nvPr/>
        </p:nvCxnSpPr>
        <p:spPr bwMode="auto">
          <a:xfrm flipV="1">
            <a:off x="4668320" y="3025581"/>
            <a:ext cx="1629241" cy="1846988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lg" len="lg"/>
          </a:ln>
          <a:effectLst/>
        </p:spPr>
      </p:cxnSp>
      <p:grpSp>
        <p:nvGrpSpPr>
          <p:cNvPr id="8" name="Group 34"/>
          <p:cNvGrpSpPr/>
          <p:nvPr/>
        </p:nvGrpSpPr>
        <p:grpSpPr>
          <a:xfrm>
            <a:off x="8510590" y="2616938"/>
            <a:ext cx="831376" cy="467393"/>
            <a:chOff x="7467600" y="1504950"/>
            <a:chExt cx="762000" cy="381001"/>
          </a:xfrm>
        </p:grpSpPr>
        <p:sp>
          <p:nvSpPr>
            <p:cNvPr id="9" name="Chevron 8"/>
            <p:cNvSpPr/>
            <p:nvPr/>
          </p:nvSpPr>
          <p:spPr bwMode="auto">
            <a:xfrm>
              <a:off x="7467600" y="1504951"/>
              <a:ext cx="304800" cy="381000"/>
            </a:xfrm>
            <a:prstGeom prst="chevron">
              <a:avLst/>
            </a:prstGeom>
            <a:ln>
              <a:headEnd/>
              <a:tailEnd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wrap="square" anchor="ctr"/>
            <a:lstStyle/>
            <a:p>
              <a:pPr algn="ctr" fontAlgn="base">
                <a:spcBef>
                  <a:spcPct val="50000"/>
                </a:spcBef>
                <a:spcAft>
                  <a:spcPct val="0"/>
                </a:spcAft>
                <a:buSzPct val="130000"/>
              </a:pPr>
              <a:endParaRPr lang="en-ZA" i="0" dirty="0">
                <a:solidFill>
                  <a:srgbClr val="000000"/>
                </a:solidFill>
              </a:endParaRPr>
            </a:p>
          </p:txBody>
        </p:sp>
        <p:sp>
          <p:nvSpPr>
            <p:cNvPr id="10" name="Chevron 9"/>
            <p:cNvSpPr/>
            <p:nvPr/>
          </p:nvSpPr>
          <p:spPr bwMode="auto">
            <a:xfrm>
              <a:off x="7696200" y="1504950"/>
              <a:ext cx="304800" cy="381000"/>
            </a:xfrm>
            <a:prstGeom prst="chevron">
              <a:avLst/>
            </a:prstGeom>
            <a:ln>
              <a:headEnd/>
              <a:tailEnd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wrap="square" anchor="ctr"/>
            <a:lstStyle/>
            <a:p>
              <a:pPr algn="ctr" fontAlgn="base">
                <a:spcBef>
                  <a:spcPct val="50000"/>
                </a:spcBef>
                <a:spcAft>
                  <a:spcPct val="0"/>
                </a:spcAft>
                <a:buSzPct val="130000"/>
              </a:pPr>
              <a:endParaRPr lang="en-ZA" i="0" dirty="0">
                <a:solidFill>
                  <a:srgbClr val="000000"/>
                </a:solidFill>
              </a:endParaRPr>
            </a:p>
          </p:txBody>
        </p:sp>
        <p:sp>
          <p:nvSpPr>
            <p:cNvPr id="11" name="Chevron 10"/>
            <p:cNvSpPr/>
            <p:nvPr/>
          </p:nvSpPr>
          <p:spPr bwMode="auto">
            <a:xfrm>
              <a:off x="7924800" y="1504950"/>
              <a:ext cx="304800" cy="381000"/>
            </a:xfrm>
            <a:prstGeom prst="chevron">
              <a:avLst/>
            </a:prstGeom>
            <a:ln>
              <a:headEnd/>
              <a:tailEnd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wrap="square" anchor="ctr"/>
            <a:lstStyle/>
            <a:p>
              <a:pPr algn="ctr" fontAlgn="base">
                <a:spcBef>
                  <a:spcPct val="50000"/>
                </a:spcBef>
                <a:spcAft>
                  <a:spcPct val="0"/>
                </a:spcAft>
                <a:buSzPct val="130000"/>
              </a:pPr>
              <a:endParaRPr lang="en-ZA" i="0" dirty="0">
                <a:solidFill>
                  <a:srgbClr val="000000"/>
                </a:solidFill>
              </a:endParaRPr>
            </a:p>
          </p:txBody>
        </p:sp>
      </p:grpSp>
      <p:sp>
        <p:nvSpPr>
          <p:cNvPr id="12" name="Rectangle 11"/>
          <p:cNvSpPr/>
          <p:nvPr>
            <p:custDataLst>
              <p:tags r:id="rId2"/>
            </p:custDataLst>
          </p:nvPr>
        </p:nvSpPr>
        <p:spPr bwMode="auto">
          <a:xfrm>
            <a:off x="9409132" y="1905000"/>
            <a:ext cx="2133044" cy="1891268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anchor="t"/>
          <a:lstStyle/>
          <a:p>
            <a:pPr algn="ctr" fontAlgn="base">
              <a:spcBef>
                <a:spcPct val="50000"/>
              </a:spcBef>
              <a:spcAft>
                <a:spcPct val="0"/>
              </a:spcAft>
              <a:buSzPct val="130000"/>
            </a:pPr>
            <a:r>
              <a:rPr lang="en-US" i="0" dirty="0">
                <a:solidFill>
                  <a:schemeClr val="bg1"/>
                </a:solidFill>
              </a:rPr>
              <a:t>Decision</a:t>
            </a:r>
            <a:br>
              <a:rPr lang="en-US" i="0" dirty="0">
                <a:solidFill>
                  <a:schemeClr val="bg1"/>
                </a:solidFill>
              </a:rPr>
            </a:br>
            <a:r>
              <a:rPr lang="en-US" i="0" dirty="0">
                <a:solidFill>
                  <a:schemeClr val="bg1"/>
                </a:solidFill>
              </a:rPr>
              <a:t>Service</a:t>
            </a:r>
          </a:p>
          <a:p>
            <a:pPr algn="ctr" fontAlgn="base">
              <a:spcBef>
                <a:spcPct val="50000"/>
              </a:spcBef>
              <a:spcAft>
                <a:spcPct val="0"/>
              </a:spcAft>
              <a:buSzPct val="130000"/>
            </a:pPr>
            <a:r>
              <a:rPr lang="en-US" i="0" dirty="0">
                <a:solidFill>
                  <a:schemeClr val="bg1"/>
                </a:solidFill>
              </a:rPr>
              <a:t>v1.0</a:t>
            </a:r>
          </a:p>
        </p:txBody>
      </p:sp>
      <p:sp>
        <p:nvSpPr>
          <p:cNvPr id="13" name="Rectangle 12"/>
          <p:cNvSpPr/>
          <p:nvPr>
            <p:custDataLst>
              <p:tags r:id="rId3"/>
            </p:custDataLst>
          </p:nvPr>
        </p:nvSpPr>
        <p:spPr bwMode="auto">
          <a:xfrm>
            <a:off x="6297561" y="2717804"/>
            <a:ext cx="1929897" cy="615553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fontAlgn="base">
              <a:spcBef>
                <a:spcPct val="50000"/>
              </a:spcBef>
              <a:spcAft>
                <a:spcPct val="0"/>
              </a:spcAft>
              <a:buSzPct val="130000"/>
            </a:pPr>
            <a:r>
              <a:rPr lang="en-US" i="0" dirty="0">
                <a:solidFill>
                  <a:schemeClr val="bg2"/>
                </a:solidFill>
              </a:rPr>
              <a:t>Rulesheet 1</a:t>
            </a:r>
            <a:endParaRPr lang="en-ZA" i="0" dirty="0">
              <a:solidFill>
                <a:schemeClr val="bg2"/>
              </a:solidFill>
            </a:endParaRPr>
          </a:p>
        </p:txBody>
      </p:sp>
      <p:cxnSp>
        <p:nvCxnSpPr>
          <p:cNvPr id="14" name="Elbow Connector 44"/>
          <p:cNvCxnSpPr/>
          <p:nvPr/>
        </p:nvCxnSpPr>
        <p:spPr bwMode="auto">
          <a:xfrm rot="16200000" flipH="1">
            <a:off x="431456" y="3794813"/>
            <a:ext cx="1778000" cy="406294"/>
          </a:xfrm>
          <a:prstGeom prst="bentConnector2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lg" len="lg"/>
          </a:ln>
          <a:effectLst/>
        </p:spPr>
      </p:cxnSp>
      <p:sp>
        <p:nvSpPr>
          <p:cNvPr id="15" name="Rectangle 14"/>
          <p:cNvSpPr/>
          <p:nvPr>
            <p:custDataLst>
              <p:tags r:id="rId4"/>
            </p:custDataLst>
          </p:nvPr>
        </p:nvSpPr>
        <p:spPr bwMode="auto">
          <a:xfrm>
            <a:off x="757127" y="1193800"/>
            <a:ext cx="2086932" cy="191516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anchor="t"/>
          <a:lstStyle/>
          <a:p>
            <a:pPr algn="ctr" fontAlgn="base">
              <a:spcBef>
                <a:spcPct val="50000"/>
              </a:spcBef>
              <a:spcAft>
                <a:spcPct val="0"/>
              </a:spcAft>
              <a:buSzPct val="130000"/>
            </a:pPr>
            <a:r>
              <a:rPr lang="en-US" i="0" dirty="0">
                <a:solidFill>
                  <a:schemeClr val="bg1"/>
                </a:solidFill>
              </a:rPr>
              <a:t>Vocabulary</a:t>
            </a:r>
            <a:endParaRPr lang="en-ZA" i="0" dirty="0">
              <a:solidFill>
                <a:schemeClr val="bg1"/>
              </a:solidFill>
            </a:endParaRPr>
          </a:p>
        </p:txBody>
      </p:sp>
      <p:sp>
        <p:nvSpPr>
          <p:cNvPr id="16" name="TextBox 15"/>
          <p:cNvSpPr txBox="1"/>
          <p:nvPr>
            <p:custDataLst>
              <p:tags r:id="rId5"/>
            </p:custDataLst>
          </p:nvPr>
        </p:nvSpPr>
        <p:spPr>
          <a:xfrm>
            <a:off x="491776" y="1668147"/>
            <a:ext cx="2234618" cy="132080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688975" lvl="1" indent="-231775" algn="l">
              <a:spcBef>
                <a:spcPts val="1200"/>
              </a:spcBef>
              <a:buClr>
                <a:schemeClr val="bg1"/>
              </a:buClr>
              <a:buSzPct val="100000"/>
              <a:buFont typeface="Wingdings" pitchFamily="2" charset="2"/>
              <a:buChar char="§"/>
            </a:pPr>
            <a:r>
              <a:rPr lang="en-US" sz="2000" i="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Domains</a:t>
            </a:r>
          </a:p>
          <a:p>
            <a:pPr marL="688975" lvl="1" indent="-231775" algn="l">
              <a:spcBef>
                <a:spcPts val="1200"/>
              </a:spcBef>
              <a:buClr>
                <a:schemeClr val="bg1"/>
              </a:buClr>
              <a:buSzPct val="100000"/>
              <a:buFont typeface="Wingdings" pitchFamily="2" charset="2"/>
              <a:buChar char="§"/>
            </a:pPr>
            <a:r>
              <a:rPr lang="en-US" sz="2000" i="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Entities</a:t>
            </a:r>
          </a:p>
          <a:p>
            <a:pPr marL="688975" lvl="1" indent="-231775" algn="l">
              <a:spcBef>
                <a:spcPts val="1200"/>
              </a:spcBef>
              <a:buClr>
                <a:schemeClr val="bg1"/>
              </a:buClr>
              <a:buSzPct val="100000"/>
              <a:buFont typeface="Wingdings" pitchFamily="2" charset="2"/>
              <a:buChar char="§"/>
            </a:pPr>
            <a:r>
              <a:rPr lang="en-US" sz="2000" i="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Attributes</a:t>
            </a:r>
            <a:endParaRPr lang="en-ZA" sz="2000" i="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231775" indent="-231775">
              <a:buClr>
                <a:schemeClr val="bg1"/>
              </a:buClr>
              <a:buSzPct val="100000"/>
            </a:pPr>
            <a:endParaRPr lang="en-ZA" sz="2000" i="0" dirty="0">
              <a:solidFill>
                <a:schemeClr val="bg1"/>
              </a:solidFill>
            </a:endParaRPr>
          </a:p>
        </p:txBody>
      </p:sp>
      <p:sp>
        <p:nvSpPr>
          <p:cNvPr id="17" name="Rectangle 16"/>
          <p:cNvSpPr/>
          <p:nvPr>
            <p:custDataLst>
              <p:tags r:id="rId6"/>
            </p:custDataLst>
          </p:nvPr>
        </p:nvSpPr>
        <p:spPr bwMode="auto">
          <a:xfrm>
            <a:off x="9409132" y="4114800"/>
            <a:ext cx="2133044" cy="1891268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anchor="t"/>
          <a:lstStyle/>
          <a:p>
            <a:pPr algn="ctr" fontAlgn="base">
              <a:spcBef>
                <a:spcPct val="50000"/>
              </a:spcBef>
              <a:spcAft>
                <a:spcPct val="0"/>
              </a:spcAft>
              <a:buSzPct val="130000"/>
            </a:pPr>
            <a:r>
              <a:rPr lang="en-US" i="0" dirty="0">
                <a:solidFill>
                  <a:schemeClr val="bg1"/>
                </a:solidFill>
              </a:rPr>
              <a:t>Decision</a:t>
            </a:r>
            <a:br>
              <a:rPr lang="en-US" i="0" dirty="0">
                <a:solidFill>
                  <a:schemeClr val="bg1"/>
                </a:solidFill>
              </a:rPr>
            </a:br>
            <a:r>
              <a:rPr lang="en-US" i="0" dirty="0">
                <a:solidFill>
                  <a:schemeClr val="bg1"/>
                </a:solidFill>
              </a:rPr>
              <a:t>Service</a:t>
            </a:r>
          </a:p>
          <a:p>
            <a:pPr algn="ctr" fontAlgn="base">
              <a:spcBef>
                <a:spcPct val="50000"/>
              </a:spcBef>
              <a:spcAft>
                <a:spcPct val="0"/>
              </a:spcAft>
              <a:buSzPct val="130000"/>
            </a:pPr>
            <a:r>
              <a:rPr lang="en-US" i="0" dirty="0" smtClean="0">
                <a:solidFill>
                  <a:schemeClr val="bg1"/>
                </a:solidFill>
              </a:rPr>
              <a:t>v2.0</a:t>
            </a:r>
            <a:endParaRPr lang="en-US" i="0" dirty="0">
              <a:solidFill>
                <a:schemeClr val="bg1"/>
              </a:solidFill>
            </a:endParaRPr>
          </a:p>
        </p:txBody>
      </p:sp>
      <p:sp>
        <p:nvSpPr>
          <p:cNvPr id="18" name="Flowchart: Magnetic Disk 19"/>
          <p:cNvSpPr/>
          <p:nvPr>
            <p:custDataLst>
              <p:tags r:id="rId7"/>
            </p:custDataLst>
          </p:nvPr>
        </p:nvSpPr>
        <p:spPr bwMode="auto">
          <a:xfrm>
            <a:off x="3859794" y="1803400"/>
            <a:ext cx="1828324" cy="914400"/>
          </a:xfrm>
          <a:prstGeom prst="flowChartMagneticDisk">
            <a:avLst/>
          </a:prstGeom>
          <a:ln>
            <a:headEnd/>
            <a:tailEnd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fontAlgn="base">
              <a:spcBef>
                <a:spcPct val="50000"/>
              </a:spcBef>
              <a:spcAft>
                <a:spcPct val="0"/>
              </a:spcAft>
              <a:buSzPct val="130000"/>
            </a:pPr>
            <a:r>
              <a:rPr lang="en-US" i="0" dirty="0">
                <a:solidFill>
                  <a:schemeClr val="tx1"/>
                </a:solidFill>
              </a:rPr>
              <a:t>Schema</a:t>
            </a:r>
            <a:endParaRPr lang="en-ZA" i="0" dirty="0">
              <a:solidFill>
                <a:schemeClr val="tx1"/>
              </a:solidFill>
            </a:endParaRPr>
          </a:p>
        </p:txBody>
      </p:sp>
      <p:cxnSp>
        <p:nvCxnSpPr>
          <p:cNvPr id="19" name="Shape 12"/>
          <p:cNvCxnSpPr>
            <a:stCxn id="18" idx="2"/>
          </p:cNvCxnSpPr>
          <p:nvPr>
            <p:custDataLst>
              <p:tags r:id="rId8"/>
            </p:custDataLst>
          </p:nvPr>
        </p:nvCxnSpPr>
        <p:spPr bwMode="auto">
          <a:xfrm rot="10800000">
            <a:off x="2844059" y="2260600"/>
            <a:ext cx="1015735" cy="2117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25400" cap="flat" cmpd="sng" algn="ctr">
            <a:solidFill>
              <a:schemeClr val="bg1">
                <a:lumMod val="50000"/>
              </a:schemeClr>
            </a:solidFill>
            <a:prstDash val="sysDash"/>
            <a:round/>
            <a:headEnd type="none" w="med" len="med"/>
            <a:tailEnd type="arrow" w="lg" len="lg"/>
          </a:ln>
          <a:effectLst/>
        </p:spPr>
      </p:cxnSp>
      <p:sp>
        <p:nvSpPr>
          <p:cNvPr id="20" name="TextBox 19"/>
          <p:cNvSpPr txBox="1"/>
          <p:nvPr>
            <p:custDataLst>
              <p:tags r:id="rId9"/>
            </p:custDataLst>
          </p:nvPr>
        </p:nvSpPr>
        <p:spPr>
          <a:xfrm>
            <a:off x="722731" y="6102320"/>
            <a:ext cx="2950959" cy="338528"/>
          </a:xfrm>
          <a:prstGeom prst="rect">
            <a:avLst/>
          </a:prstGeom>
          <a:noFill/>
        </p:spPr>
        <p:txBody>
          <a:bodyPr wrap="none" lIns="121893" tIns="60947" rIns="121893" bIns="60947" rtlCol="0">
            <a:spAutoFit/>
          </a:bodyPr>
          <a:lstStyle/>
          <a:p>
            <a:pPr algn="l"/>
            <a:r>
              <a:rPr lang="en-US" sz="1400" i="0" dirty="0"/>
              <a:t>Dashed line: optional components</a:t>
            </a:r>
            <a:endParaRPr lang="en-ZA" sz="1400" i="0" dirty="0"/>
          </a:p>
        </p:txBody>
      </p:sp>
      <p:sp>
        <p:nvSpPr>
          <p:cNvPr id="21" name="Rectangle 20"/>
          <p:cNvSpPr/>
          <p:nvPr>
            <p:custDataLst>
              <p:tags r:id="rId10"/>
            </p:custDataLst>
          </p:nvPr>
        </p:nvSpPr>
        <p:spPr bwMode="auto">
          <a:xfrm>
            <a:off x="6297561" y="3741061"/>
            <a:ext cx="1929897" cy="615553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fontAlgn="base">
              <a:spcBef>
                <a:spcPct val="50000"/>
              </a:spcBef>
              <a:spcAft>
                <a:spcPct val="0"/>
              </a:spcAft>
              <a:buSzPct val="130000"/>
            </a:pPr>
            <a:r>
              <a:rPr lang="en-US" i="0" dirty="0">
                <a:solidFill>
                  <a:schemeClr val="bg2"/>
                </a:solidFill>
              </a:rPr>
              <a:t>Rulesheet </a:t>
            </a:r>
            <a:r>
              <a:rPr lang="en-US" i="0" dirty="0" smtClean="0">
                <a:solidFill>
                  <a:schemeClr val="bg2"/>
                </a:solidFill>
              </a:rPr>
              <a:t>N</a:t>
            </a:r>
            <a:endParaRPr lang="en-ZA" i="0" dirty="0">
              <a:solidFill>
                <a:schemeClr val="bg2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258068" y="1490492"/>
            <a:ext cx="200888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i="0" dirty="0" smtClean="0">
                <a:solidFill>
                  <a:srgbClr val="000000"/>
                </a:solidFill>
              </a:rPr>
              <a:t>Corticon Studio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471420" y="1490492"/>
            <a:ext cx="19656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i="0" dirty="0" smtClean="0">
                <a:solidFill>
                  <a:srgbClr val="000000"/>
                </a:solidFill>
              </a:rPr>
              <a:t>Corticon Server</a:t>
            </a:r>
          </a:p>
        </p:txBody>
      </p:sp>
      <p:cxnSp>
        <p:nvCxnSpPr>
          <p:cNvPr id="28" name="Straight Connector 27"/>
          <p:cNvCxnSpPr>
            <a:stCxn id="13" idx="2"/>
            <a:endCxn id="21" idx="0"/>
          </p:cNvCxnSpPr>
          <p:nvPr/>
        </p:nvCxnSpPr>
        <p:spPr bwMode="auto">
          <a:xfrm>
            <a:off x="7262510" y="3333357"/>
            <a:ext cx="0" cy="407704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="" xmlns:p14="http://schemas.microsoft.com/office/powerpoint/2010/main" val="425512982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OpenEdge </a:t>
            </a:r>
            <a:r>
              <a:rPr lang="en-US" dirty="0" smtClean="0"/>
              <a:t>ABL – </a:t>
            </a:r>
            <a:r>
              <a:rPr lang="en-US" dirty="0"/>
              <a:t>Corticon</a:t>
            </a:r>
          </a:p>
        </p:txBody>
      </p:sp>
    </p:spTree>
    <p:extLst>
      <p:ext uri="{BB962C8B-B14F-4D97-AF65-F5344CB8AC3E}">
        <p14:creationId xmlns="" xmlns:p14="http://schemas.microsoft.com/office/powerpoint/2010/main" val="360946075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6817" y="370574"/>
            <a:ext cx="10801179" cy="424732"/>
          </a:xfrm>
        </p:spPr>
        <p:txBody>
          <a:bodyPr/>
          <a:lstStyle/>
          <a:p>
            <a:r>
              <a:rPr lang="en-US" sz="2400" b="1" dirty="0"/>
              <a:t>OpenEdge – Corticon</a:t>
            </a:r>
          </a:p>
        </p:txBody>
      </p:sp>
      <p:sp>
        <p:nvSpPr>
          <p:cNvPr id="4" name="Rounded Rectangle 3"/>
          <p:cNvSpPr>
            <a:spLocks noChangeAspect="1"/>
          </p:cNvSpPr>
          <p:nvPr/>
        </p:nvSpPr>
        <p:spPr>
          <a:xfrm>
            <a:off x="894052" y="3647971"/>
            <a:ext cx="2441605" cy="2039112"/>
          </a:xfrm>
          <a:prstGeom prst="roundRect">
            <a:avLst>
              <a:gd name="adj" fmla="val 0"/>
            </a:avLst>
          </a:prstGeom>
          <a:blipFill rotWithShape="0">
            <a:blip r:embed="rId3" cstate="print"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5" name="Freeform 4"/>
          <p:cNvSpPr/>
          <p:nvPr/>
        </p:nvSpPr>
        <p:spPr>
          <a:xfrm>
            <a:off x="703614" y="2430439"/>
            <a:ext cx="2711487" cy="1339756"/>
          </a:xfrm>
          <a:custGeom>
            <a:avLst/>
            <a:gdLst>
              <a:gd name="connsiteX0" fmla="*/ 0 w 1864206"/>
              <a:gd name="connsiteY0" fmla="*/ 133976 h 1339756"/>
              <a:gd name="connsiteX1" fmla="*/ 133976 w 1864206"/>
              <a:gd name="connsiteY1" fmla="*/ 0 h 1339756"/>
              <a:gd name="connsiteX2" fmla="*/ 1730230 w 1864206"/>
              <a:gd name="connsiteY2" fmla="*/ 0 h 1339756"/>
              <a:gd name="connsiteX3" fmla="*/ 1864206 w 1864206"/>
              <a:gd name="connsiteY3" fmla="*/ 133976 h 1339756"/>
              <a:gd name="connsiteX4" fmla="*/ 1864206 w 1864206"/>
              <a:gd name="connsiteY4" fmla="*/ 1205780 h 1339756"/>
              <a:gd name="connsiteX5" fmla="*/ 1730230 w 1864206"/>
              <a:gd name="connsiteY5" fmla="*/ 1339756 h 1339756"/>
              <a:gd name="connsiteX6" fmla="*/ 133976 w 1864206"/>
              <a:gd name="connsiteY6" fmla="*/ 1339756 h 1339756"/>
              <a:gd name="connsiteX7" fmla="*/ 0 w 1864206"/>
              <a:gd name="connsiteY7" fmla="*/ 1205780 h 1339756"/>
              <a:gd name="connsiteX8" fmla="*/ 0 w 1864206"/>
              <a:gd name="connsiteY8" fmla="*/ 133976 h 1339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64206" h="1339756">
                <a:moveTo>
                  <a:pt x="0" y="133976"/>
                </a:moveTo>
                <a:cubicBezTo>
                  <a:pt x="0" y="59983"/>
                  <a:pt x="59983" y="0"/>
                  <a:pt x="133976" y="0"/>
                </a:cubicBezTo>
                <a:lnTo>
                  <a:pt x="1730230" y="0"/>
                </a:lnTo>
                <a:cubicBezTo>
                  <a:pt x="1804223" y="0"/>
                  <a:pt x="1864206" y="59983"/>
                  <a:pt x="1864206" y="133976"/>
                </a:cubicBezTo>
                <a:lnTo>
                  <a:pt x="1864206" y="1205780"/>
                </a:lnTo>
                <a:cubicBezTo>
                  <a:pt x="1864206" y="1279773"/>
                  <a:pt x="1804223" y="1339756"/>
                  <a:pt x="1730230" y="1339756"/>
                </a:cubicBezTo>
                <a:lnTo>
                  <a:pt x="133976" y="1339756"/>
                </a:lnTo>
                <a:cubicBezTo>
                  <a:pt x="59983" y="1339756"/>
                  <a:pt x="0" y="1279773"/>
                  <a:pt x="0" y="1205780"/>
                </a:cubicBezTo>
                <a:lnTo>
                  <a:pt x="0" y="133976"/>
                </a:lnTo>
                <a:close/>
              </a:path>
            </a:pathLst>
          </a:custGeom>
          <a:noFill/>
          <a:ln w="25400" cap="flat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15440" tIns="115440" rIns="115440" bIns="115440" numCol="1" spcCol="1270" anchor="ctr" anchorCtr="0">
            <a:noAutofit/>
          </a:bodyPr>
          <a:lstStyle/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i="0" kern="1200" dirty="0" smtClean="0">
                <a:solidFill>
                  <a:srgbClr val="000000"/>
                </a:solidFill>
                <a:latin typeface="Arial"/>
                <a:ea typeface="+mn-ea"/>
                <a:cs typeface="+mn-cs"/>
              </a:rPr>
              <a:t>Define Schema </a:t>
            </a:r>
            <a:br>
              <a:rPr lang="en-US" sz="2000" i="0" kern="1200" dirty="0" smtClean="0">
                <a:solidFill>
                  <a:srgbClr val="000000"/>
                </a:solidFill>
                <a:latin typeface="Arial"/>
                <a:ea typeface="+mn-ea"/>
                <a:cs typeface="+mn-cs"/>
              </a:rPr>
            </a:br>
            <a:r>
              <a:rPr lang="en-US" sz="2000" i="0" kern="1200" dirty="0" smtClean="0">
                <a:solidFill>
                  <a:srgbClr val="000000"/>
                </a:solidFill>
                <a:latin typeface="Arial"/>
                <a:ea typeface="+mn-ea"/>
                <a:cs typeface="+mn-cs"/>
              </a:rPr>
              <a:t>in ABL</a:t>
            </a:r>
            <a:endParaRPr lang="en-US" sz="2000" i="0" kern="1200" dirty="0">
              <a:solidFill>
                <a:srgbClr val="000000"/>
              </a:solidFill>
              <a:latin typeface="Arial"/>
              <a:ea typeface="+mn-ea"/>
              <a:cs typeface="+mn-cs"/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3449425" y="2430439"/>
            <a:ext cx="2557036" cy="1485276"/>
          </a:xfrm>
          <a:custGeom>
            <a:avLst/>
            <a:gdLst>
              <a:gd name="connsiteX0" fmla="*/ 0 w 1844835"/>
              <a:gd name="connsiteY0" fmla="*/ 148528 h 1485276"/>
              <a:gd name="connsiteX1" fmla="*/ 148528 w 1844835"/>
              <a:gd name="connsiteY1" fmla="*/ 0 h 1485276"/>
              <a:gd name="connsiteX2" fmla="*/ 1696307 w 1844835"/>
              <a:gd name="connsiteY2" fmla="*/ 0 h 1485276"/>
              <a:gd name="connsiteX3" fmla="*/ 1844835 w 1844835"/>
              <a:gd name="connsiteY3" fmla="*/ 148528 h 1485276"/>
              <a:gd name="connsiteX4" fmla="*/ 1844835 w 1844835"/>
              <a:gd name="connsiteY4" fmla="*/ 1336748 h 1485276"/>
              <a:gd name="connsiteX5" fmla="*/ 1696307 w 1844835"/>
              <a:gd name="connsiteY5" fmla="*/ 1485276 h 1485276"/>
              <a:gd name="connsiteX6" fmla="*/ 148528 w 1844835"/>
              <a:gd name="connsiteY6" fmla="*/ 1485276 h 1485276"/>
              <a:gd name="connsiteX7" fmla="*/ 0 w 1844835"/>
              <a:gd name="connsiteY7" fmla="*/ 1336748 h 1485276"/>
              <a:gd name="connsiteX8" fmla="*/ 0 w 1844835"/>
              <a:gd name="connsiteY8" fmla="*/ 148528 h 14852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44835" h="1485276">
                <a:moveTo>
                  <a:pt x="0" y="148528"/>
                </a:moveTo>
                <a:cubicBezTo>
                  <a:pt x="0" y="66498"/>
                  <a:pt x="66498" y="0"/>
                  <a:pt x="148528" y="0"/>
                </a:cubicBezTo>
                <a:lnTo>
                  <a:pt x="1696307" y="0"/>
                </a:lnTo>
                <a:cubicBezTo>
                  <a:pt x="1778337" y="0"/>
                  <a:pt x="1844835" y="66498"/>
                  <a:pt x="1844835" y="148528"/>
                </a:cubicBezTo>
                <a:lnTo>
                  <a:pt x="1844835" y="1336748"/>
                </a:lnTo>
                <a:cubicBezTo>
                  <a:pt x="1844835" y="1418778"/>
                  <a:pt x="1778337" y="1485276"/>
                  <a:pt x="1696307" y="1485276"/>
                </a:cubicBezTo>
                <a:lnTo>
                  <a:pt x="148528" y="1485276"/>
                </a:lnTo>
                <a:cubicBezTo>
                  <a:pt x="66498" y="1485276"/>
                  <a:pt x="0" y="1418778"/>
                  <a:pt x="0" y="1336748"/>
                </a:cubicBezTo>
                <a:lnTo>
                  <a:pt x="0" y="148528"/>
                </a:lnTo>
                <a:close/>
              </a:path>
            </a:pathLst>
          </a:custGeom>
          <a:noFill/>
          <a:ln w="25400" cap="flat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19702" tIns="119702" rIns="119702" bIns="119702" numCol="1" spcCol="1270" anchor="ctr" anchorCtr="0">
            <a:noAutofit/>
          </a:bodyPr>
          <a:lstStyle/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i="0" kern="1200" dirty="0" smtClean="0">
                <a:solidFill>
                  <a:srgbClr val="000000"/>
                </a:solidFill>
                <a:latin typeface="Arial"/>
                <a:ea typeface="+mn-ea"/>
                <a:cs typeface="+mn-cs"/>
              </a:rPr>
              <a:t>Write business rules in Corticon</a:t>
            </a:r>
            <a:endParaRPr lang="en-US" sz="2000" i="0" kern="1200" dirty="0">
              <a:solidFill>
                <a:srgbClr val="000000"/>
              </a:solidFill>
              <a:latin typeface="Arial"/>
              <a:ea typeface="+mn-ea"/>
              <a:cs typeface="+mn-cs"/>
            </a:endParaRPr>
          </a:p>
        </p:txBody>
      </p:sp>
      <p:sp>
        <p:nvSpPr>
          <p:cNvPr id="10" name="Rounded Rectangle 9"/>
          <p:cNvSpPr>
            <a:spLocks noChangeAspect="1"/>
          </p:cNvSpPr>
          <p:nvPr/>
        </p:nvSpPr>
        <p:spPr>
          <a:xfrm>
            <a:off x="6264953" y="3647971"/>
            <a:ext cx="2306428" cy="2039112"/>
          </a:xfrm>
          <a:prstGeom prst="roundRect">
            <a:avLst>
              <a:gd name="adj" fmla="val 10000"/>
            </a:avLst>
          </a:prstGeom>
          <a:blipFill rotWithShape="0">
            <a:blip r:embed="rId4" cstate="print"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1" name="Freeform 10"/>
          <p:cNvSpPr/>
          <p:nvPr/>
        </p:nvSpPr>
        <p:spPr>
          <a:xfrm>
            <a:off x="6057945" y="2430439"/>
            <a:ext cx="2608520" cy="1485276"/>
          </a:xfrm>
          <a:custGeom>
            <a:avLst/>
            <a:gdLst>
              <a:gd name="connsiteX0" fmla="*/ 0 w 1844835"/>
              <a:gd name="connsiteY0" fmla="*/ 148528 h 1485276"/>
              <a:gd name="connsiteX1" fmla="*/ 148528 w 1844835"/>
              <a:gd name="connsiteY1" fmla="*/ 0 h 1485276"/>
              <a:gd name="connsiteX2" fmla="*/ 1696307 w 1844835"/>
              <a:gd name="connsiteY2" fmla="*/ 0 h 1485276"/>
              <a:gd name="connsiteX3" fmla="*/ 1844835 w 1844835"/>
              <a:gd name="connsiteY3" fmla="*/ 148528 h 1485276"/>
              <a:gd name="connsiteX4" fmla="*/ 1844835 w 1844835"/>
              <a:gd name="connsiteY4" fmla="*/ 1336748 h 1485276"/>
              <a:gd name="connsiteX5" fmla="*/ 1696307 w 1844835"/>
              <a:gd name="connsiteY5" fmla="*/ 1485276 h 1485276"/>
              <a:gd name="connsiteX6" fmla="*/ 148528 w 1844835"/>
              <a:gd name="connsiteY6" fmla="*/ 1485276 h 1485276"/>
              <a:gd name="connsiteX7" fmla="*/ 0 w 1844835"/>
              <a:gd name="connsiteY7" fmla="*/ 1336748 h 1485276"/>
              <a:gd name="connsiteX8" fmla="*/ 0 w 1844835"/>
              <a:gd name="connsiteY8" fmla="*/ 148528 h 14852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44835" h="1485276">
                <a:moveTo>
                  <a:pt x="0" y="148528"/>
                </a:moveTo>
                <a:cubicBezTo>
                  <a:pt x="0" y="66498"/>
                  <a:pt x="66498" y="0"/>
                  <a:pt x="148528" y="0"/>
                </a:cubicBezTo>
                <a:lnTo>
                  <a:pt x="1696307" y="0"/>
                </a:lnTo>
                <a:cubicBezTo>
                  <a:pt x="1778337" y="0"/>
                  <a:pt x="1844835" y="66498"/>
                  <a:pt x="1844835" y="148528"/>
                </a:cubicBezTo>
                <a:lnTo>
                  <a:pt x="1844835" y="1336748"/>
                </a:lnTo>
                <a:cubicBezTo>
                  <a:pt x="1844835" y="1418778"/>
                  <a:pt x="1778337" y="1485276"/>
                  <a:pt x="1696307" y="1485276"/>
                </a:cubicBezTo>
                <a:lnTo>
                  <a:pt x="148528" y="1485276"/>
                </a:lnTo>
                <a:cubicBezTo>
                  <a:pt x="66498" y="1485276"/>
                  <a:pt x="0" y="1418778"/>
                  <a:pt x="0" y="1336748"/>
                </a:cubicBezTo>
                <a:lnTo>
                  <a:pt x="0" y="148528"/>
                </a:lnTo>
                <a:close/>
              </a:path>
            </a:pathLst>
          </a:custGeom>
          <a:noFill/>
          <a:ln w="25400" cap="flat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19702" tIns="119702" rIns="119702" bIns="119702" numCol="1" spcCol="1270" anchor="ctr" anchorCtr="0">
            <a:noAutofit/>
          </a:bodyPr>
          <a:lstStyle/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i="0" kern="1200" dirty="0" smtClean="0">
                <a:solidFill>
                  <a:srgbClr val="000000"/>
                </a:solidFill>
                <a:latin typeface="Arial"/>
                <a:ea typeface="+mn-ea"/>
                <a:cs typeface="+mn-cs"/>
              </a:rPr>
              <a:t>Deploy the rules to Corticon Server</a:t>
            </a:r>
            <a:endParaRPr lang="en-US" sz="2000" i="0" kern="1200" dirty="0">
              <a:solidFill>
                <a:srgbClr val="000000"/>
              </a:solidFill>
              <a:latin typeface="Arial"/>
              <a:ea typeface="+mn-ea"/>
              <a:cs typeface="+mn-cs"/>
            </a:endParaRPr>
          </a:p>
        </p:txBody>
      </p:sp>
      <p:sp>
        <p:nvSpPr>
          <p:cNvPr id="13" name="Rounded Rectangle 12"/>
          <p:cNvSpPr>
            <a:spLocks noChangeAspect="1"/>
          </p:cNvSpPr>
          <p:nvPr/>
        </p:nvSpPr>
        <p:spPr>
          <a:xfrm>
            <a:off x="8882815" y="3647971"/>
            <a:ext cx="2306428" cy="2039112"/>
          </a:xfrm>
          <a:prstGeom prst="roundRect">
            <a:avLst>
              <a:gd name="adj" fmla="val 10000"/>
            </a:avLst>
          </a:prstGeom>
          <a:blipFill rotWithShape="0">
            <a:blip r:embed="rId5" cstate="print"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4" name="Freeform 13"/>
          <p:cNvSpPr/>
          <p:nvPr/>
        </p:nvSpPr>
        <p:spPr>
          <a:xfrm>
            <a:off x="8717949" y="2430439"/>
            <a:ext cx="2642842" cy="1485276"/>
          </a:xfrm>
          <a:custGeom>
            <a:avLst/>
            <a:gdLst>
              <a:gd name="connsiteX0" fmla="*/ 0 w 1844835"/>
              <a:gd name="connsiteY0" fmla="*/ 148528 h 1485276"/>
              <a:gd name="connsiteX1" fmla="*/ 148528 w 1844835"/>
              <a:gd name="connsiteY1" fmla="*/ 0 h 1485276"/>
              <a:gd name="connsiteX2" fmla="*/ 1696307 w 1844835"/>
              <a:gd name="connsiteY2" fmla="*/ 0 h 1485276"/>
              <a:gd name="connsiteX3" fmla="*/ 1844835 w 1844835"/>
              <a:gd name="connsiteY3" fmla="*/ 148528 h 1485276"/>
              <a:gd name="connsiteX4" fmla="*/ 1844835 w 1844835"/>
              <a:gd name="connsiteY4" fmla="*/ 1336748 h 1485276"/>
              <a:gd name="connsiteX5" fmla="*/ 1696307 w 1844835"/>
              <a:gd name="connsiteY5" fmla="*/ 1485276 h 1485276"/>
              <a:gd name="connsiteX6" fmla="*/ 148528 w 1844835"/>
              <a:gd name="connsiteY6" fmla="*/ 1485276 h 1485276"/>
              <a:gd name="connsiteX7" fmla="*/ 0 w 1844835"/>
              <a:gd name="connsiteY7" fmla="*/ 1336748 h 1485276"/>
              <a:gd name="connsiteX8" fmla="*/ 0 w 1844835"/>
              <a:gd name="connsiteY8" fmla="*/ 148528 h 14852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44835" h="1485276">
                <a:moveTo>
                  <a:pt x="0" y="148528"/>
                </a:moveTo>
                <a:cubicBezTo>
                  <a:pt x="0" y="66498"/>
                  <a:pt x="66498" y="0"/>
                  <a:pt x="148528" y="0"/>
                </a:cubicBezTo>
                <a:lnTo>
                  <a:pt x="1696307" y="0"/>
                </a:lnTo>
                <a:cubicBezTo>
                  <a:pt x="1778337" y="0"/>
                  <a:pt x="1844835" y="66498"/>
                  <a:pt x="1844835" y="148528"/>
                </a:cubicBezTo>
                <a:lnTo>
                  <a:pt x="1844835" y="1336748"/>
                </a:lnTo>
                <a:cubicBezTo>
                  <a:pt x="1844835" y="1418778"/>
                  <a:pt x="1778337" y="1485276"/>
                  <a:pt x="1696307" y="1485276"/>
                </a:cubicBezTo>
                <a:lnTo>
                  <a:pt x="148528" y="1485276"/>
                </a:lnTo>
                <a:cubicBezTo>
                  <a:pt x="66498" y="1485276"/>
                  <a:pt x="0" y="1418778"/>
                  <a:pt x="0" y="1336748"/>
                </a:cubicBezTo>
                <a:lnTo>
                  <a:pt x="0" y="148528"/>
                </a:lnTo>
                <a:close/>
              </a:path>
            </a:pathLst>
          </a:custGeom>
          <a:noFill/>
          <a:ln w="25400" cap="flat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19702" tIns="119702" rIns="119702" bIns="119702" numCol="1" spcCol="1270" anchor="ctr" anchorCtr="0">
            <a:noAutofit/>
          </a:bodyPr>
          <a:lstStyle/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i="0" kern="1200" dirty="0" smtClean="0">
                <a:solidFill>
                  <a:srgbClr val="000000"/>
                </a:solidFill>
                <a:latin typeface="Arial"/>
                <a:ea typeface="+mn-ea"/>
                <a:cs typeface="+mn-cs"/>
              </a:rPr>
              <a:t>Invoke Decision Service from ABL</a:t>
            </a:r>
            <a:endParaRPr lang="en-US" sz="2000" i="0" kern="1200" dirty="0">
              <a:solidFill>
                <a:srgbClr val="000000"/>
              </a:solidFill>
              <a:latin typeface="Arial"/>
              <a:ea typeface="+mn-ea"/>
              <a:cs typeface="+mn-cs"/>
            </a:endParaRPr>
          </a:p>
        </p:txBody>
      </p:sp>
      <p:grpSp>
        <p:nvGrpSpPr>
          <p:cNvPr id="3" name="Group 14"/>
          <p:cNvGrpSpPr/>
          <p:nvPr/>
        </p:nvGrpSpPr>
        <p:grpSpPr>
          <a:xfrm>
            <a:off x="772258" y="1767591"/>
            <a:ext cx="10725822" cy="864947"/>
            <a:chOff x="351657" y="1742220"/>
            <a:chExt cx="11689834" cy="529936"/>
          </a:xfrm>
        </p:grpSpPr>
        <p:sp>
          <p:nvSpPr>
            <p:cNvPr id="16" name="Freeform 15"/>
            <p:cNvSpPr/>
            <p:nvPr/>
          </p:nvSpPr>
          <p:spPr>
            <a:xfrm>
              <a:off x="351657" y="1742220"/>
              <a:ext cx="3059325" cy="529936"/>
            </a:xfrm>
            <a:custGeom>
              <a:avLst/>
              <a:gdLst>
                <a:gd name="connsiteX0" fmla="*/ 0 w 3134139"/>
                <a:gd name="connsiteY0" fmla="*/ 0 h 529936"/>
                <a:gd name="connsiteX1" fmla="*/ 2869171 w 3134139"/>
                <a:gd name="connsiteY1" fmla="*/ 0 h 529936"/>
                <a:gd name="connsiteX2" fmla="*/ 3134139 w 3134139"/>
                <a:gd name="connsiteY2" fmla="*/ 264968 h 529936"/>
                <a:gd name="connsiteX3" fmla="*/ 2869171 w 3134139"/>
                <a:gd name="connsiteY3" fmla="*/ 529936 h 529936"/>
                <a:gd name="connsiteX4" fmla="*/ 0 w 3134139"/>
                <a:gd name="connsiteY4" fmla="*/ 529936 h 529936"/>
                <a:gd name="connsiteX5" fmla="*/ 264968 w 3134139"/>
                <a:gd name="connsiteY5" fmla="*/ 264968 h 529936"/>
                <a:gd name="connsiteX6" fmla="*/ 0 w 3134139"/>
                <a:gd name="connsiteY6" fmla="*/ 0 h 5299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34139" h="529936">
                  <a:moveTo>
                    <a:pt x="0" y="0"/>
                  </a:moveTo>
                  <a:lnTo>
                    <a:pt x="2869171" y="0"/>
                  </a:lnTo>
                  <a:lnTo>
                    <a:pt x="3134139" y="264968"/>
                  </a:lnTo>
                  <a:lnTo>
                    <a:pt x="2869171" y="529936"/>
                  </a:lnTo>
                  <a:lnTo>
                    <a:pt x="0" y="529936"/>
                  </a:lnTo>
                  <a:lnTo>
                    <a:pt x="264968" y="26496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spcFirstLastPara="0" vert="horz" wrap="square" lIns="344978" tIns="26670" rIns="291638" bIns="26670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i="0" kern="1200" dirty="0" smtClean="0">
                  <a:latin typeface="Arial"/>
                  <a:ea typeface="+mn-ea"/>
                  <a:cs typeface="+mn-cs"/>
                </a:rPr>
                <a:t>Define Schema</a:t>
              </a:r>
              <a:endParaRPr lang="en-US" sz="2000" i="0" kern="1200" dirty="0">
                <a:latin typeface="Arial"/>
                <a:ea typeface="+mn-ea"/>
                <a:cs typeface="+mn-cs"/>
              </a:endParaRPr>
            </a:p>
          </p:txBody>
        </p:sp>
        <p:sp>
          <p:nvSpPr>
            <p:cNvPr id="17" name="Freeform 16"/>
            <p:cNvSpPr/>
            <p:nvPr/>
          </p:nvSpPr>
          <p:spPr>
            <a:xfrm>
              <a:off x="3228494" y="1742220"/>
              <a:ext cx="3059325" cy="529936"/>
            </a:xfrm>
            <a:custGeom>
              <a:avLst/>
              <a:gdLst>
                <a:gd name="connsiteX0" fmla="*/ 0 w 3134139"/>
                <a:gd name="connsiteY0" fmla="*/ 0 h 529936"/>
                <a:gd name="connsiteX1" fmla="*/ 2869171 w 3134139"/>
                <a:gd name="connsiteY1" fmla="*/ 0 h 529936"/>
                <a:gd name="connsiteX2" fmla="*/ 3134139 w 3134139"/>
                <a:gd name="connsiteY2" fmla="*/ 264968 h 529936"/>
                <a:gd name="connsiteX3" fmla="*/ 2869171 w 3134139"/>
                <a:gd name="connsiteY3" fmla="*/ 529936 h 529936"/>
                <a:gd name="connsiteX4" fmla="*/ 0 w 3134139"/>
                <a:gd name="connsiteY4" fmla="*/ 529936 h 529936"/>
                <a:gd name="connsiteX5" fmla="*/ 264968 w 3134139"/>
                <a:gd name="connsiteY5" fmla="*/ 264968 h 529936"/>
                <a:gd name="connsiteX6" fmla="*/ 0 w 3134139"/>
                <a:gd name="connsiteY6" fmla="*/ 0 h 5299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34139" h="529936">
                  <a:moveTo>
                    <a:pt x="0" y="0"/>
                  </a:moveTo>
                  <a:lnTo>
                    <a:pt x="2869171" y="0"/>
                  </a:lnTo>
                  <a:lnTo>
                    <a:pt x="3134139" y="264968"/>
                  </a:lnTo>
                  <a:lnTo>
                    <a:pt x="2869171" y="529936"/>
                  </a:lnTo>
                  <a:lnTo>
                    <a:pt x="0" y="529936"/>
                  </a:lnTo>
                  <a:lnTo>
                    <a:pt x="264968" y="26496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spcFirstLastPara="0" vert="horz" wrap="square" lIns="344978" tIns="26670" rIns="291638" bIns="26670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i="0" kern="1200" dirty="0" smtClean="0">
                  <a:latin typeface="Arial"/>
                  <a:ea typeface="+mn-ea"/>
                  <a:cs typeface="+mn-cs"/>
                </a:rPr>
                <a:t>Create Rules</a:t>
              </a:r>
              <a:endParaRPr lang="en-US" sz="2000" i="0" kern="1200" dirty="0"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Freeform 17"/>
            <p:cNvSpPr/>
            <p:nvPr/>
          </p:nvSpPr>
          <p:spPr>
            <a:xfrm>
              <a:off x="6105330" y="1742220"/>
              <a:ext cx="3059325" cy="529936"/>
            </a:xfrm>
            <a:custGeom>
              <a:avLst/>
              <a:gdLst>
                <a:gd name="connsiteX0" fmla="*/ 0 w 3134139"/>
                <a:gd name="connsiteY0" fmla="*/ 0 h 529936"/>
                <a:gd name="connsiteX1" fmla="*/ 2869171 w 3134139"/>
                <a:gd name="connsiteY1" fmla="*/ 0 h 529936"/>
                <a:gd name="connsiteX2" fmla="*/ 3134139 w 3134139"/>
                <a:gd name="connsiteY2" fmla="*/ 264968 h 529936"/>
                <a:gd name="connsiteX3" fmla="*/ 2869171 w 3134139"/>
                <a:gd name="connsiteY3" fmla="*/ 529936 h 529936"/>
                <a:gd name="connsiteX4" fmla="*/ 0 w 3134139"/>
                <a:gd name="connsiteY4" fmla="*/ 529936 h 529936"/>
                <a:gd name="connsiteX5" fmla="*/ 264968 w 3134139"/>
                <a:gd name="connsiteY5" fmla="*/ 264968 h 529936"/>
                <a:gd name="connsiteX6" fmla="*/ 0 w 3134139"/>
                <a:gd name="connsiteY6" fmla="*/ 0 h 5299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34139" h="529936">
                  <a:moveTo>
                    <a:pt x="0" y="0"/>
                  </a:moveTo>
                  <a:lnTo>
                    <a:pt x="2869171" y="0"/>
                  </a:lnTo>
                  <a:lnTo>
                    <a:pt x="3134139" y="264968"/>
                  </a:lnTo>
                  <a:lnTo>
                    <a:pt x="2869171" y="529936"/>
                  </a:lnTo>
                  <a:lnTo>
                    <a:pt x="0" y="529936"/>
                  </a:lnTo>
                  <a:lnTo>
                    <a:pt x="264968" y="26496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spcFirstLastPara="0" vert="horz" wrap="square" lIns="344978" tIns="26670" rIns="291638" bIns="26670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i="0" kern="1200" dirty="0" smtClean="0">
                  <a:latin typeface="Arial"/>
                  <a:ea typeface="+mn-ea"/>
                  <a:cs typeface="+mn-cs"/>
                </a:rPr>
                <a:t>Deploy</a:t>
              </a:r>
              <a:endParaRPr lang="en-US" sz="2000" i="0" kern="1200" dirty="0">
                <a:latin typeface="Arial"/>
                <a:ea typeface="+mn-ea"/>
                <a:cs typeface="+mn-cs"/>
              </a:endParaRPr>
            </a:p>
          </p:txBody>
        </p:sp>
        <p:sp>
          <p:nvSpPr>
            <p:cNvPr id="19" name="Freeform 18"/>
            <p:cNvSpPr/>
            <p:nvPr/>
          </p:nvSpPr>
          <p:spPr>
            <a:xfrm>
              <a:off x="8982166" y="1742220"/>
              <a:ext cx="3059325" cy="529936"/>
            </a:xfrm>
            <a:custGeom>
              <a:avLst/>
              <a:gdLst>
                <a:gd name="connsiteX0" fmla="*/ 0 w 3134139"/>
                <a:gd name="connsiteY0" fmla="*/ 0 h 529936"/>
                <a:gd name="connsiteX1" fmla="*/ 2869171 w 3134139"/>
                <a:gd name="connsiteY1" fmla="*/ 0 h 529936"/>
                <a:gd name="connsiteX2" fmla="*/ 3134139 w 3134139"/>
                <a:gd name="connsiteY2" fmla="*/ 264968 h 529936"/>
                <a:gd name="connsiteX3" fmla="*/ 2869171 w 3134139"/>
                <a:gd name="connsiteY3" fmla="*/ 529936 h 529936"/>
                <a:gd name="connsiteX4" fmla="*/ 0 w 3134139"/>
                <a:gd name="connsiteY4" fmla="*/ 529936 h 529936"/>
                <a:gd name="connsiteX5" fmla="*/ 264968 w 3134139"/>
                <a:gd name="connsiteY5" fmla="*/ 264968 h 529936"/>
                <a:gd name="connsiteX6" fmla="*/ 0 w 3134139"/>
                <a:gd name="connsiteY6" fmla="*/ 0 h 5299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34139" h="529936">
                  <a:moveTo>
                    <a:pt x="0" y="0"/>
                  </a:moveTo>
                  <a:lnTo>
                    <a:pt x="2869171" y="0"/>
                  </a:lnTo>
                  <a:lnTo>
                    <a:pt x="3134139" y="264968"/>
                  </a:lnTo>
                  <a:lnTo>
                    <a:pt x="2869171" y="529936"/>
                  </a:lnTo>
                  <a:lnTo>
                    <a:pt x="0" y="529936"/>
                  </a:lnTo>
                  <a:lnTo>
                    <a:pt x="264968" y="26496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spcFirstLastPara="0" vert="horz" wrap="square" lIns="344978" tIns="26670" rIns="291638" bIns="26670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i="0" kern="1200" dirty="0" smtClean="0">
                  <a:latin typeface="Arial"/>
                  <a:ea typeface="+mn-ea"/>
                  <a:cs typeface="+mn-cs"/>
                </a:rPr>
                <a:t>Invoke Decision Service</a:t>
              </a:r>
              <a:endParaRPr lang="en-US" sz="2000" i="0" kern="1200" dirty="0"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7" name="Rounded Rectangle 6"/>
          <p:cNvSpPr>
            <a:spLocks noChangeAspect="1"/>
          </p:cNvSpPr>
          <p:nvPr/>
        </p:nvSpPr>
        <p:spPr>
          <a:xfrm>
            <a:off x="3647091" y="3647971"/>
            <a:ext cx="2306428" cy="2039112"/>
          </a:xfrm>
          <a:prstGeom prst="roundRect">
            <a:avLst>
              <a:gd name="adj" fmla="val 10000"/>
            </a:avLst>
          </a:prstGeom>
          <a:blipFill rotWithShape="0">
            <a:blip r:embed="rId6" cstate="print"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</p:spTree>
    <p:extLst>
      <p:ext uri="{BB962C8B-B14F-4D97-AF65-F5344CB8AC3E}">
        <p14:creationId xmlns="" xmlns:p14="http://schemas.microsoft.com/office/powerpoint/2010/main" val="403010160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OpenEdge – Corticon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963" y="2162297"/>
            <a:ext cx="3678366" cy="4341372"/>
          </a:xfrm>
        </p:spPr>
        <p:txBody>
          <a:bodyPr/>
          <a:lstStyle/>
          <a:p>
            <a:pPr>
              <a:spcBef>
                <a:spcPts val="1500"/>
              </a:spcBef>
            </a:pPr>
            <a:r>
              <a:rPr lang="en-US" sz="2400" dirty="0" smtClean="0"/>
              <a:t>Define </a:t>
            </a:r>
            <a:r>
              <a:rPr lang="en-US" sz="2400" dirty="0"/>
              <a:t>ABL Schema</a:t>
            </a:r>
          </a:p>
          <a:p>
            <a:pPr lvl="1">
              <a:spcBef>
                <a:spcPts val="1500"/>
              </a:spcBef>
            </a:pPr>
            <a:r>
              <a:rPr lang="en-US" sz="2200" dirty="0"/>
              <a:t>Temp-Table</a:t>
            </a:r>
          </a:p>
          <a:p>
            <a:pPr lvl="1">
              <a:spcBef>
                <a:spcPts val="1500"/>
              </a:spcBef>
            </a:pPr>
            <a:r>
              <a:rPr lang="en-US" sz="2200" dirty="0" smtClean="0"/>
              <a:t>ProDataSet</a:t>
            </a:r>
            <a:endParaRPr lang="en-US" sz="2200" dirty="0"/>
          </a:p>
          <a:p>
            <a:pPr>
              <a:spcBef>
                <a:spcPts val="1500"/>
              </a:spcBef>
            </a:pPr>
            <a:r>
              <a:rPr lang="en-US" sz="2400" dirty="0" smtClean="0"/>
              <a:t>Export </a:t>
            </a:r>
            <a:r>
              <a:rPr lang="en-US" sz="2400" dirty="0"/>
              <a:t>Schema</a:t>
            </a:r>
          </a:p>
          <a:p>
            <a:pPr lvl="1">
              <a:spcBef>
                <a:spcPts val="1500"/>
              </a:spcBef>
            </a:pPr>
            <a:r>
              <a:rPr lang="en-US" sz="2200" dirty="0"/>
              <a:t>Export from </a:t>
            </a:r>
            <a:r>
              <a:rPr lang="en-US" sz="2200" dirty="0" smtClean="0"/>
              <a:t/>
            </a:r>
            <a:br>
              <a:rPr lang="en-US" sz="2200" dirty="0" smtClean="0"/>
            </a:br>
            <a:r>
              <a:rPr lang="en-US" sz="2200" dirty="0" smtClean="0"/>
              <a:t>PDS </a:t>
            </a:r>
            <a:r>
              <a:rPr lang="en-US" sz="2200" dirty="0"/>
              <a:t>for OE </a:t>
            </a:r>
          </a:p>
          <a:p>
            <a:pPr lvl="1">
              <a:spcBef>
                <a:spcPts val="1500"/>
              </a:spcBef>
            </a:pPr>
            <a:r>
              <a:rPr lang="en-US" sz="2200" dirty="0"/>
              <a:t>Business Rules Vocabulary Definition(BRVD) </a:t>
            </a:r>
            <a:r>
              <a:rPr lang="en-US" sz="2200" dirty="0" smtClean="0"/>
              <a:t>file</a:t>
            </a:r>
            <a:endParaRPr lang="en-US" sz="2200" dirty="0"/>
          </a:p>
        </p:txBody>
      </p:sp>
      <p:grpSp>
        <p:nvGrpSpPr>
          <p:cNvPr id="4" name="Group 3"/>
          <p:cNvGrpSpPr/>
          <p:nvPr/>
        </p:nvGrpSpPr>
        <p:grpSpPr>
          <a:xfrm>
            <a:off x="772258" y="1201275"/>
            <a:ext cx="10725822" cy="864947"/>
            <a:chOff x="351657" y="1742220"/>
            <a:chExt cx="11689834" cy="529936"/>
          </a:xfrm>
        </p:grpSpPr>
        <p:sp>
          <p:nvSpPr>
            <p:cNvPr id="5" name="Freeform 4"/>
            <p:cNvSpPr/>
            <p:nvPr/>
          </p:nvSpPr>
          <p:spPr>
            <a:xfrm>
              <a:off x="351657" y="1742220"/>
              <a:ext cx="3059325" cy="529936"/>
            </a:xfrm>
            <a:custGeom>
              <a:avLst/>
              <a:gdLst>
                <a:gd name="connsiteX0" fmla="*/ 0 w 3134139"/>
                <a:gd name="connsiteY0" fmla="*/ 0 h 529936"/>
                <a:gd name="connsiteX1" fmla="*/ 2869171 w 3134139"/>
                <a:gd name="connsiteY1" fmla="*/ 0 h 529936"/>
                <a:gd name="connsiteX2" fmla="*/ 3134139 w 3134139"/>
                <a:gd name="connsiteY2" fmla="*/ 264968 h 529936"/>
                <a:gd name="connsiteX3" fmla="*/ 2869171 w 3134139"/>
                <a:gd name="connsiteY3" fmla="*/ 529936 h 529936"/>
                <a:gd name="connsiteX4" fmla="*/ 0 w 3134139"/>
                <a:gd name="connsiteY4" fmla="*/ 529936 h 529936"/>
                <a:gd name="connsiteX5" fmla="*/ 264968 w 3134139"/>
                <a:gd name="connsiteY5" fmla="*/ 264968 h 529936"/>
                <a:gd name="connsiteX6" fmla="*/ 0 w 3134139"/>
                <a:gd name="connsiteY6" fmla="*/ 0 h 5299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34139" h="529936">
                  <a:moveTo>
                    <a:pt x="0" y="0"/>
                  </a:moveTo>
                  <a:lnTo>
                    <a:pt x="2869171" y="0"/>
                  </a:lnTo>
                  <a:lnTo>
                    <a:pt x="3134139" y="264968"/>
                  </a:lnTo>
                  <a:lnTo>
                    <a:pt x="2869171" y="529936"/>
                  </a:lnTo>
                  <a:lnTo>
                    <a:pt x="0" y="529936"/>
                  </a:lnTo>
                  <a:lnTo>
                    <a:pt x="264968" y="26496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spcFirstLastPara="0" vert="horz" wrap="square" lIns="344978" tIns="26670" rIns="291638" bIns="26670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i="0" kern="1200" dirty="0" smtClean="0">
                  <a:latin typeface="Arial"/>
                  <a:ea typeface="+mn-ea"/>
                  <a:cs typeface="+mn-cs"/>
                </a:rPr>
                <a:t>Define Schema</a:t>
              </a:r>
              <a:endParaRPr lang="en-US" sz="2000" i="0" kern="1200" dirty="0">
                <a:latin typeface="Arial"/>
                <a:ea typeface="+mn-ea"/>
                <a:cs typeface="+mn-cs"/>
              </a:endParaRPr>
            </a:p>
          </p:txBody>
        </p:sp>
        <p:sp>
          <p:nvSpPr>
            <p:cNvPr id="6" name="Freeform 5"/>
            <p:cNvSpPr/>
            <p:nvPr/>
          </p:nvSpPr>
          <p:spPr>
            <a:xfrm>
              <a:off x="3228494" y="1742220"/>
              <a:ext cx="3059325" cy="529936"/>
            </a:xfrm>
            <a:custGeom>
              <a:avLst/>
              <a:gdLst>
                <a:gd name="connsiteX0" fmla="*/ 0 w 3134139"/>
                <a:gd name="connsiteY0" fmla="*/ 0 h 529936"/>
                <a:gd name="connsiteX1" fmla="*/ 2869171 w 3134139"/>
                <a:gd name="connsiteY1" fmla="*/ 0 h 529936"/>
                <a:gd name="connsiteX2" fmla="*/ 3134139 w 3134139"/>
                <a:gd name="connsiteY2" fmla="*/ 264968 h 529936"/>
                <a:gd name="connsiteX3" fmla="*/ 2869171 w 3134139"/>
                <a:gd name="connsiteY3" fmla="*/ 529936 h 529936"/>
                <a:gd name="connsiteX4" fmla="*/ 0 w 3134139"/>
                <a:gd name="connsiteY4" fmla="*/ 529936 h 529936"/>
                <a:gd name="connsiteX5" fmla="*/ 264968 w 3134139"/>
                <a:gd name="connsiteY5" fmla="*/ 264968 h 529936"/>
                <a:gd name="connsiteX6" fmla="*/ 0 w 3134139"/>
                <a:gd name="connsiteY6" fmla="*/ 0 h 5299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34139" h="529936">
                  <a:moveTo>
                    <a:pt x="0" y="0"/>
                  </a:moveTo>
                  <a:lnTo>
                    <a:pt x="2869171" y="0"/>
                  </a:lnTo>
                  <a:lnTo>
                    <a:pt x="3134139" y="264968"/>
                  </a:lnTo>
                  <a:lnTo>
                    <a:pt x="2869171" y="529936"/>
                  </a:lnTo>
                  <a:lnTo>
                    <a:pt x="0" y="529936"/>
                  </a:lnTo>
                  <a:lnTo>
                    <a:pt x="264968" y="2649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spcFirstLastPara="0" vert="horz" wrap="square" lIns="344978" tIns="26670" rIns="291638" bIns="26670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i="0" kern="1200" dirty="0" smtClean="0">
                  <a:solidFill>
                    <a:schemeClr val="accent6">
                      <a:lumMod val="20000"/>
                      <a:lumOff val="80000"/>
                    </a:schemeClr>
                  </a:solidFill>
                  <a:latin typeface="Arial"/>
                  <a:ea typeface="+mn-ea"/>
                  <a:cs typeface="+mn-cs"/>
                </a:rPr>
                <a:t>Create Rules</a:t>
              </a:r>
              <a:endParaRPr lang="en-US" sz="2000" i="0" kern="1200" dirty="0">
                <a:solidFill>
                  <a:schemeClr val="accent6">
                    <a:lumMod val="20000"/>
                    <a:lumOff val="80000"/>
                  </a:schemeClr>
                </a:solidFill>
                <a:latin typeface="Arial"/>
                <a:ea typeface="+mn-ea"/>
                <a:cs typeface="+mn-cs"/>
              </a:endParaRPr>
            </a:p>
          </p:txBody>
        </p:sp>
        <p:sp>
          <p:nvSpPr>
            <p:cNvPr id="7" name="Freeform 6"/>
            <p:cNvSpPr/>
            <p:nvPr/>
          </p:nvSpPr>
          <p:spPr>
            <a:xfrm>
              <a:off x="6105330" y="1742220"/>
              <a:ext cx="3059325" cy="529936"/>
            </a:xfrm>
            <a:custGeom>
              <a:avLst/>
              <a:gdLst>
                <a:gd name="connsiteX0" fmla="*/ 0 w 3134139"/>
                <a:gd name="connsiteY0" fmla="*/ 0 h 529936"/>
                <a:gd name="connsiteX1" fmla="*/ 2869171 w 3134139"/>
                <a:gd name="connsiteY1" fmla="*/ 0 h 529936"/>
                <a:gd name="connsiteX2" fmla="*/ 3134139 w 3134139"/>
                <a:gd name="connsiteY2" fmla="*/ 264968 h 529936"/>
                <a:gd name="connsiteX3" fmla="*/ 2869171 w 3134139"/>
                <a:gd name="connsiteY3" fmla="*/ 529936 h 529936"/>
                <a:gd name="connsiteX4" fmla="*/ 0 w 3134139"/>
                <a:gd name="connsiteY4" fmla="*/ 529936 h 529936"/>
                <a:gd name="connsiteX5" fmla="*/ 264968 w 3134139"/>
                <a:gd name="connsiteY5" fmla="*/ 264968 h 529936"/>
                <a:gd name="connsiteX6" fmla="*/ 0 w 3134139"/>
                <a:gd name="connsiteY6" fmla="*/ 0 h 5299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34139" h="529936">
                  <a:moveTo>
                    <a:pt x="0" y="0"/>
                  </a:moveTo>
                  <a:lnTo>
                    <a:pt x="2869171" y="0"/>
                  </a:lnTo>
                  <a:lnTo>
                    <a:pt x="3134139" y="264968"/>
                  </a:lnTo>
                  <a:lnTo>
                    <a:pt x="2869171" y="529936"/>
                  </a:lnTo>
                  <a:lnTo>
                    <a:pt x="0" y="529936"/>
                  </a:lnTo>
                  <a:lnTo>
                    <a:pt x="264968" y="2649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spcFirstLastPara="0" vert="horz" wrap="square" lIns="344978" tIns="26670" rIns="291638" bIns="26670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i="0" kern="1200" dirty="0" smtClean="0">
                  <a:solidFill>
                    <a:schemeClr val="accent6">
                      <a:lumMod val="20000"/>
                      <a:lumOff val="80000"/>
                    </a:schemeClr>
                  </a:solidFill>
                  <a:latin typeface="Arial"/>
                  <a:ea typeface="+mn-ea"/>
                  <a:cs typeface="+mn-cs"/>
                </a:rPr>
                <a:t>Deploy</a:t>
              </a:r>
              <a:endParaRPr lang="en-US" sz="2000" i="0" kern="1200" dirty="0">
                <a:solidFill>
                  <a:schemeClr val="accent6">
                    <a:lumMod val="20000"/>
                    <a:lumOff val="80000"/>
                  </a:schemeClr>
                </a:solidFill>
                <a:latin typeface="Arial"/>
                <a:ea typeface="+mn-ea"/>
                <a:cs typeface="+mn-cs"/>
              </a:endParaRPr>
            </a:p>
          </p:txBody>
        </p:sp>
        <p:sp>
          <p:nvSpPr>
            <p:cNvPr id="8" name="Freeform 7"/>
            <p:cNvSpPr/>
            <p:nvPr/>
          </p:nvSpPr>
          <p:spPr>
            <a:xfrm>
              <a:off x="8982166" y="1742220"/>
              <a:ext cx="3059325" cy="529936"/>
            </a:xfrm>
            <a:custGeom>
              <a:avLst/>
              <a:gdLst>
                <a:gd name="connsiteX0" fmla="*/ 0 w 3134139"/>
                <a:gd name="connsiteY0" fmla="*/ 0 h 529936"/>
                <a:gd name="connsiteX1" fmla="*/ 2869171 w 3134139"/>
                <a:gd name="connsiteY1" fmla="*/ 0 h 529936"/>
                <a:gd name="connsiteX2" fmla="*/ 3134139 w 3134139"/>
                <a:gd name="connsiteY2" fmla="*/ 264968 h 529936"/>
                <a:gd name="connsiteX3" fmla="*/ 2869171 w 3134139"/>
                <a:gd name="connsiteY3" fmla="*/ 529936 h 529936"/>
                <a:gd name="connsiteX4" fmla="*/ 0 w 3134139"/>
                <a:gd name="connsiteY4" fmla="*/ 529936 h 529936"/>
                <a:gd name="connsiteX5" fmla="*/ 264968 w 3134139"/>
                <a:gd name="connsiteY5" fmla="*/ 264968 h 529936"/>
                <a:gd name="connsiteX6" fmla="*/ 0 w 3134139"/>
                <a:gd name="connsiteY6" fmla="*/ 0 h 5299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34139" h="529936">
                  <a:moveTo>
                    <a:pt x="0" y="0"/>
                  </a:moveTo>
                  <a:lnTo>
                    <a:pt x="2869171" y="0"/>
                  </a:lnTo>
                  <a:lnTo>
                    <a:pt x="3134139" y="264968"/>
                  </a:lnTo>
                  <a:lnTo>
                    <a:pt x="2869171" y="529936"/>
                  </a:lnTo>
                  <a:lnTo>
                    <a:pt x="0" y="529936"/>
                  </a:lnTo>
                  <a:lnTo>
                    <a:pt x="264968" y="2649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spcFirstLastPara="0" vert="horz" wrap="square" lIns="344978" tIns="26670" rIns="291638" bIns="26670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i="0" kern="1200" dirty="0" smtClean="0">
                  <a:solidFill>
                    <a:schemeClr val="accent6">
                      <a:lumMod val="20000"/>
                      <a:lumOff val="80000"/>
                    </a:schemeClr>
                  </a:solidFill>
                  <a:latin typeface="Arial"/>
                  <a:ea typeface="+mn-ea"/>
                  <a:cs typeface="+mn-cs"/>
                </a:rPr>
                <a:t>Invoke Decision Service</a:t>
              </a:r>
              <a:endParaRPr lang="en-US" sz="2000" i="0" kern="1200" dirty="0">
                <a:solidFill>
                  <a:schemeClr val="accent6">
                    <a:lumMod val="20000"/>
                    <a:lumOff val="80000"/>
                  </a:schemeClr>
                </a:solidFill>
                <a:latin typeface="Arial"/>
                <a:ea typeface="+mn-ea"/>
                <a:cs typeface="+mn-cs"/>
              </a:endParaRPr>
            </a:p>
          </p:txBody>
        </p:sp>
      </p:grpSp>
      <p:pic>
        <p:nvPicPr>
          <p:cNvPr id="1026" name="Picture 1" descr="image001"/>
          <p:cNvPicPr>
            <a:picLocks noChangeAspect="1" noChangeArrowheads="1"/>
          </p:cNvPicPr>
          <p:nvPr/>
        </p:nvPicPr>
        <p:blipFill>
          <a:blip r:embed="rId3" cstate="print"/>
          <a:srcRect t="40893"/>
          <a:stretch>
            <a:fillRect/>
          </a:stretch>
        </p:blipFill>
        <p:spPr bwMode="auto">
          <a:xfrm>
            <a:off x="4231640" y="3972559"/>
            <a:ext cx="6741160" cy="243602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 l="20763" t="23704" r="61384" b="60740"/>
          <a:stretch>
            <a:fillRect/>
          </a:stretch>
        </p:blipFill>
        <p:spPr bwMode="auto">
          <a:xfrm>
            <a:off x="5273040" y="2123440"/>
            <a:ext cx="4947920" cy="178816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311448566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OpenEdge – Corticon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962" y="2162297"/>
            <a:ext cx="5623738" cy="4341372"/>
          </a:xfrm>
        </p:spPr>
        <p:txBody>
          <a:bodyPr/>
          <a:lstStyle/>
          <a:p>
            <a:pPr>
              <a:spcBef>
                <a:spcPts val="1000"/>
              </a:spcBef>
            </a:pPr>
            <a:r>
              <a:rPr lang="en-US" sz="2400" dirty="0" smtClean="0"/>
              <a:t>Import </a:t>
            </a:r>
            <a:r>
              <a:rPr lang="en-US" sz="2400" dirty="0"/>
              <a:t>Schema</a:t>
            </a:r>
          </a:p>
          <a:p>
            <a:pPr lvl="1">
              <a:spcBef>
                <a:spcPts val="1000"/>
              </a:spcBef>
            </a:pPr>
            <a:r>
              <a:rPr lang="en-US" sz="2200" dirty="0"/>
              <a:t>BRVD file -&gt; Vocabulary file</a:t>
            </a:r>
          </a:p>
          <a:p>
            <a:pPr lvl="1">
              <a:spcBef>
                <a:spcPts val="1000"/>
              </a:spcBef>
            </a:pPr>
            <a:r>
              <a:rPr lang="en-US" sz="2200" dirty="0"/>
              <a:t>Temp-Table -&gt; Entity</a:t>
            </a:r>
          </a:p>
          <a:p>
            <a:pPr lvl="1">
              <a:spcBef>
                <a:spcPts val="1000"/>
              </a:spcBef>
            </a:pPr>
            <a:r>
              <a:rPr lang="en-US" sz="2200" dirty="0"/>
              <a:t>Temp-Table Fields -&gt; Entity Attributes</a:t>
            </a:r>
          </a:p>
          <a:p>
            <a:pPr>
              <a:spcBef>
                <a:spcPts val="1000"/>
              </a:spcBef>
            </a:pPr>
            <a:r>
              <a:rPr lang="en-US" sz="2400" dirty="0" smtClean="0"/>
              <a:t>Write </a:t>
            </a:r>
            <a:r>
              <a:rPr lang="en-US" sz="2400" dirty="0"/>
              <a:t>Rules</a:t>
            </a:r>
          </a:p>
          <a:p>
            <a:pPr lvl="1">
              <a:spcBef>
                <a:spcPts val="1000"/>
              </a:spcBef>
            </a:pPr>
            <a:r>
              <a:rPr lang="en-US" sz="2200" dirty="0"/>
              <a:t>Create Rule Sheet</a:t>
            </a:r>
          </a:p>
          <a:p>
            <a:pPr lvl="1">
              <a:spcBef>
                <a:spcPts val="1000"/>
              </a:spcBef>
            </a:pPr>
            <a:r>
              <a:rPr lang="en-US" sz="2200" dirty="0"/>
              <a:t>Write rules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772258" y="1201275"/>
            <a:ext cx="10725822" cy="864947"/>
            <a:chOff x="351657" y="1742220"/>
            <a:chExt cx="11689834" cy="529936"/>
          </a:xfrm>
        </p:grpSpPr>
        <p:sp>
          <p:nvSpPr>
            <p:cNvPr id="5" name="Freeform 4"/>
            <p:cNvSpPr/>
            <p:nvPr/>
          </p:nvSpPr>
          <p:spPr>
            <a:xfrm>
              <a:off x="351657" y="1742220"/>
              <a:ext cx="3059325" cy="529936"/>
            </a:xfrm>
            <a:custGeom>
              <a:avLst/>
              <a:gdLst>
                <a:gd name="connsiteX0" fmla="*/ 0 w 3134139"/>
                <a:gd name="connsiteY0" fmla="*/ 0 h 529936"/>
                <a:gd name="connsiteX1" fmla="*/ 2869171 w 3134139"/>
                <a:gd name="connsiteY1" fmla="*/ 0 h 529936"/>
                <a:gd name="connsiteX2" fmla="*/ 3134139 w 3134139"/>
                <a:gd name="connsiteY2" fmla="*/ 264968 h 529936"/>
                <a:gd name="connsiteX3" fmla="*/ 2869171 w 3134139"/>
                <a:gd name="connsiteY3" fmla="*/ 529936 h 529936"/>
                <a:gd name="connsiteX4" fmla="*/ 0 w 3134139"/>
                <a:gd name="connsiteY4" fmla="*/ 529936 h 529936"/>
                <a:gd name="connsiteX5" fmla="*/ 264968 w 3134139"/>
                <a:gd name="connsiteY5" fmla="*/ 264968 h 529936"/>
                <a:gd name="connsiteX6" fmla="*/ 0 w 3134139"/>
                <a:gd name="connsiteY6" fmla="*/ 0 h 5299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34139" h="529936">
                  <a:moveTo>
                    <a:pt x="0" y="0"/>
                  </a:moveTo>
                  <a:lnTo>
                    <a:pt x="2869171" y="0"/>
                  </a:lnTo>
                  <a:lnTo>
                    <a:pt x="3134139" y="264968"/>
                  </a:lnTo>
                  <a:lnTo>
                    <a:pt x="2869171" y="529936"/>
                  </a:lnTo>
                  <a:lnTo>
                    <a:pt x="0" y="529936"/>
                  </a:lnTo>
                  <a:lnTo>
                    <a:pt x="264968" y="2649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spcFirstLastPara="0" vert="horz" wrap="square" lIns="344978" tIns="26670" rIns="291638" bIns="26670" numCol="1" spcCol="1270" anchor="ctr" anchorCtr="0">
              <a:noAutofit/>
            </a:bodyPr>
            <a:lstStyle/>
            <a:p>
              <a:pPr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i="0" dirty="0">
                  <a:solidFill>
                    <a:schemeClr val="accent6">
                      <a:lumMod val="20000"/>
                      <a:lumOff val="80000"/>
                    </a:schemeClr>
                  </a:solidFill>
                  <a:latin typeface="Arial"/>
                </a:rPr>
                <a:t>Define Schema</a:t>
              </a:r>
            </a:p>
          </p:txBody>
        </p:sp>
        <p:sp>
          <p:nvSpPr>
            <p:cNvPr id="6" name="Freeform 5"/>
            <p:cNvSpPr/>
            <p:nvPr/>
          </p:nvSpPr>
          <p:spPr>
            <a:xfrm>
              <a:off x="3228494" y="1742220"/>
              <a:ext cx="3059325" cy="529936"/>
            </a:xfrm>
            <a:custGeom>
              <a:avLst/>
              <a:gdLst>
                <a:gd name="connsiteX0" fmla="*/ 0 w 3134139"/>
                <a:gd name="connsiteY0" fmla="*/ 0 h 529936"/>
                <a:gd name="connsiteX1" fmla="*/ 2869171 w 3134139"/>
                <a:gd name="connsiteY1" fmla="*/ 0 h 529936"/>
                <a:gd name="connsiteX2" fmla="*/ 3134139 w 3134139"/>
                <a:gd name="connsiteY2" fmla="*/ 264968 h 529936"/>
                <a:gd name="connsiteX3" fmla="*/ 2869171 w 3134139"/>
                <a:gd name="connsiteY3" fmla="*/ 529936 h 529936"/>
                <a:gd name="connsiteX4" fmla="*/ 0 w 3134139"/>
                <a:gd name="connsiteY4" fmla="*/ 529936 h 529936"/>
                <a:gd name="connsiteX5" fmla="*/ 264968 w 3134139"/>
                <a:gd name="connsiteY5" fmla="*/ 264968 h 529936"/>
                <a:gd name="connsiteX6" fmla="*/ 0 w 3134139"/>
                <a:gd name="connsiteY6" fmla="*/ 0 h 5299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34139" h="529936">
                  <a:moveTo>
                    <a:pt x="0" y="0"/>
                  </a:moveTo>
                  <a:lnTo>
                    <a:pt x="2869171" y="0"/>
                  </a:lnTo>
                  <a:lnTo>
                    <a:pt x="3134139" y="264968"/>
                  </a:lnTo>
                  <a:lnTo>
                    <a:pt x="2869171" y="529936"/>
                  </a:lnTo>
                  <a:lnTo>
                    <a:pt x="0" y="529936"/>
                  </a:lnTo>
                  <a:lnTo>
                    <a:pt x="264968" y="26496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spcFirstLastPara="0" vert="horz" wrap="square" lIns="344978" tIns="26670" rIns="291638" bIns="26670" numCol="1" spcCol="1270" anchor="ctr" anchorCtr="0">
              <a:noAutofit/>
            </a:bodyPr>
            <a:lstStyle/>
            <a:p>
              <a:pPr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i="0" dirty="0">
                  <a:latin typeface="Arial"/>
                </a:rPr>
                <a:t>Create Rules</a:t>
              </a:r>
            </a:p>
          </p:txBody>
        </p:sp>
        <p:sp>
          <p:nvSpPr>
            <p:cNvPr id="7" name="Freeform 6"/>
            <p:cNvSpPr/>
            <p:nvPr/>
          </p:nvSpPr>
          <p:spPr>
            <a:xfrm>
              <a:off x="6105330" y="1742220"/>
              <a:ext cx="3059325" cy="529936"/>
            </a:xfrm>
            <a:custGeom>
              <a:avLst/>
              <a:gdLst>
                <a:gd name="connsiteX0" fmla="*/ 0 w 3134139"/>
                <a:gd name="connsiteY0" fmla="*/ 0 h 529936"/>
                <a:gd name="connsiteX1" fmla="*/ 2869171 w 3134139"/>
                <a:gd name="connsiteY1" fmla="*/ 0 h 529936"/>
                <a:gd name="connsiteX2" fmla="*/ 3134139 w 3134139"/>
                <a:gd name="connsiteY2" fmla="*/ 264968 h 529936"/>
                <a:gd name="connsiteX3" fmla="*/ 2869171 w 3134139"/>
                <a:gd name="connsiteY3" fmla="*/ 529936 h 529936"/>
                <a:gd name="connsiteX4" fmla="*/ 0 w 3134139"/>
                <a:gd name="connsiteY4" fmla="*/ 529936 h 529936"/>
                <a:gd name="connsiteX5" fmla="*/ 264968 w 3134139"/>
                <a:gd name="connsiteY5" fmla="*/ 264968 h 529936"/>
                <a:gd name="connsiteX6" fmla="*/ 0 w 3134139"/>
                <a:gd name="connsiteY6" fmla="*/ 0 h 5299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34139" h="529936">
                  <a:moveTo>
                    <a:pt x="0" y="0"/>
                  </a:moveTo>
                  <a:lnTo>
                    <a:pt x="2869171" y="0"/>
                  </a:lnTo>
                  <a:lnTo>
                    <a:pt x="3134139" y="264968"/>
                  </a:lnTo>
                  <a:lnTo>
                    <a:pt x="2869171" y="529936"/>
                  </a:lnTo>
                  <a:lnTo>
                    <a:pt x="0" y="529936"/>
                  </a:lnTo>
                  <a:lnTo>
                    <a:pt x="264968" y="2649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spcFirstLastPara="0" vert="horz" wrap="square" lIns="344978" tIns="26670" rIns="291638" bIns="26670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i="0" kern="1200" dirty="0" smtClean="0">
                  <a:solidFill>
                    <a:schemeClr val="accent6">
                      <a:lumMod val="20000"/>
                      <a:lumOff val="80000"/>
                    </a:schemeClr>
                  </a:solidFill>
                  <a:latin typeface="Arial"/>
                  <a:ea typeface="+mn-ea"/>
                  <a:cs typeface="+mn-cs"/>
                </a:rPr>
                <a:t>Deploy</a:t>
              </a:r>
              <a:endParaRPr lang="en-US" sz="2000" i="0" kern="1200" dirty="0">
                <a:solidFill>
                  <a:schemeClr val="accent6">
                    <a:lumMod val="20000"/>
                    <a:lumOff val="80000"/>
                  </a:schemeClr>
                </a:solidFill>
                <a:latin typeface="Arial"/>
                <a:ea typeface="+mn-ea"/>
                <a:cs typeface="+mn-cs"/>
              </a:endParaRPr>
            </a:p>
          </p:txBody>
        </p:sp>
        <p:sp>
          <p:nvSpPr>
            <p:cNvPr id="8" name="Freeform 7"/>
            <p:cNvSpPr/>
            <p:nvPr/>
          </p:nvSpPr>
          <p:spPr>
            <a:xfrm>
              <a:off x="8982166" y="1742220"/>
              <a:ext cx="3059325" cy="529936"/>
            </a:xfrm>
            <a:custGeom>
              <a:avLst/>
              <a:gdLst>
                <a:gd name="connsiteX0" fmla="*/ 0 w 3134139"/>
                <a:gd name="connsiteY0" fmla="*/ 0 h 529936"/>
                <a:gd name="connsiteX1" fmla="*/ 2869171 w 3134139"/>
                <a:gd name="connsiteY1" fmla="*/ 0 h 529936"/>
                <a:gd name="connsiteX2" fmla="*/ 3134139 w 3134139"/>
                <a:gd name="connsiteY2" fmla="*/ 264968 h 529936"/>
                <a:gd name="connsiteX3" fmla="*/ 2869171 w 3134139"/>
                <a:gd name="connsiteY3" fmla="*/ 529936 h 529936"/>
                <a:gd name="connsiteX4" fmla="*/ 0 w 3134139"/>
                <a:gd name="connsiteY4" fmla="*/ 529936 h 529936"/>
                <a:gd name="connsiteX5" fmla="*/ 264968 w 3134139"/>
                <a:gd name="connsiteY5" fmla="*/ 264968 h 529936"/>
                <a:gd name="connsiteX6" fmla="*/ 0 w 3134139"/>
                <a:gd name="connsiteY6" fmla="*/ 0 h 5299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34139" h="529936">
                  <a:moveTo>
                    <a:pt x="0" y="0"/>
                  </a:moveTo>
                  <a:lnTo>
                    <a:pt x="2869171" y="0"/>
                  </a:lnTo>
                  <a:lnTo>
                    <a:pt x="3134139" y="264968"/>
                  </a:lnTo>
                  <a:lnTo>
                    <a:pt x="2869171" y="529936"/>
                  </a:lnTo>
                  <a:lnTo>
                    <a:pt x="0" y="529936"/>
                  </a:lnTo>
                  <a:lnTo>
                    <a:pt x="264968" y="2649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spcFirstLastPara="0" vert="horz" wrap="square" lIns="344978" tIns="26670" rIns="291638" bIns="26670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i="0" kern="1200" dirty="0" smtClean="0">
                  <a:solidFill>
                    <a:schemeClr val="accent6">
                      <a:lumMod val="20000"/>
                      <a:lumOff val="80000"/>
                    </a:schemeClr>
                  </a:solidFill>
                  <a:latin typeface="Arial"/>
                  <a:ea typeface="+mn-ea"/>
                  <a:cs typeface="+mn-cs"/>
                </a:rPr>
                <a:t>Invoke Decision Service</a:t>
              </a:r>
              <a:endParaRPr lang="en-US" sz="2000" i="0" kern="1200" dirty="0">
                <a:solidFill>
                  <a:schemeClr val="accent6">
                    <a:lumMod val="20000"/>
                    <a:lumOff val="80000"/>
                  </a:schemeClr>
                </a:solidFill>
                <a:latin typeface="Arial"/>
                <a:ea typeface="+mn-ea"/>
                <a:cs typeface="+mn-cs"/>
              </a:endParaRPr>
            </a:p>
          </p:txBody>
        </p:sp>
      </p:grpSp>
      <p:pic>
        <p:nvPicPr>
          <p:cNvPr id="11" name="Picture 2"/>
          <p:cNvPicPr>
            <a:picLocks noChangeArrowheads="1"/>
          </p:cNvPicPr>
          <p:nvPr/>
        </p:nvPicPr>
        <p:blipFill>
          <a:blip r:embed="rId3" cstate="print"/>
          <a:srcRect t="42226"/>
          <a:stretch>
            <a:fillRect/>
          </a:stretch>
        </p:blipFill>
        <p:spPr bwMode="auto">
          <a:xfrm>
            <a:off x="6261767" y="2082800"/>
            <a:ext cx="3369913" cy="2235200"/>
          </a:xfrm>
          <a:prstGeom prst="rect">
            <a:avLst/>
          </a:prstGeom>
          <a:ln w="12700">
            <a:solidFill>
              <a:schemeClr val="tx1"/>
            </a:solidFill>
          </a:ln>
          <a:effectLst/>
        </p:spPr>
      </p:pic>
      <p:pic>
        <p:nvPicPr>
          <p:cNvPr id="12" name="Picture 2"/>
          <p:cNvPicPr>
            <a:picLocks noChangeArrowheads="1"/>
          </p:cNvPicPr>
          <p:nvPr/>
        </p:nvPicPr>
        <p:blipFill>
          <a:blip r:embed="rId4" cstate="print"/>
          <a:srcRect b="7131"/>
          <a:stretch>
            <a:fillRect/>
          </a:stretch>
        </p:blipFill>
        <p:spPr bwMode="auto">
          <a:xfrm>
            <a:off x="4084320" y="4364833"/>
            <a:ext cx="7162800" cy="2025807"/>
          </a:xfrm>
          <a:prstGeom prst="rect">
            <a:avLst/>
          </a:prstGeom>
          <a:ln w="12700">
            <a:solidFill>
              <a:schemeClr val="tx1"/>
            </a:solidFill>
          </a:ln>
          <a:effectLst/>
        </p:spPr>
      </p:pic>
    </p:spTree>
    <p:extLst>
      <p:ext uri="{BB962C8B-B14F-4D97-AF65-F5344CB8AC3E}">
        <p14:creationId xmlns="" xmlns:p14="http://schemas.microsoft.com/office/powerpoint/2010/main" val="156367438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OpenEdge – Corticon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962" y="2162297"/>
            <a:ext cx="4656561" cy="4341372"/>
          </a:xfrm>
        </p:spPr>
        <p:txBody>
          <a:bodyPr/>
          <a:lstStyle/>
          <a:p>
            <a:pPr>
              <a:spcBef>
                <a:spcPts val="2000"/>
              </a:spcBef>
            </a:pPr>
            <a:r>
              <a:rPr lang="en-US" sz="2400" dirty="0"/>
              <a:t>Define Flow</a:t>
            </a:r>
          </a:p>
          <a:p>
            <a:pPr lvl="1">
              <a:spcBef>
                <a:spcPts val="2000"/>
              </a:spcBef>
            </a:pPr>
            <a:r>
              <a:rPr lang="en-US" sz="2200" dirty="0"/>
              <a:t>Create Rule flow</a:t>
            </a:r>
          </a:p>
          <a:p>
            <a:pPr lvl="1">
              <a:spcBef>
                <a:spcPts val="2000"/>
              </a:spcBef>
            </a:pPr>
            <a:r>
              <a:rPr lang="en-US" sz="2200" dirty="0"/>
              <a:t>Define the </a:t>
            </a:r>
            <a:r>
              <a:rPr lang="en-US" sz="2200" dirty="0" smtClean="0"/>
              <a:t>flow</a:t>
            </a:r>
            <a:endParaRPr lang="en-US" sz="2200" dirty="0"/>
          </a:p>
          <a:p>
            <a:pPr>
              <a:spcBef>
                <a:spcPts val="2000"/>
              </a:spcBef>
            </a:pPr>
            <a:r>
              <a:rPr lang="en-US" sz="2400" dirty="0"/>
              <a:t>Deploy </a:t>
            </a:r>
          </a:p>
          <a:p>
            <a:pPr lvl="1">
              <a:spcBef>
                <a:spcPts val="2000"/>
              </a:spcBef>
            </a:pPr>
            <a:r>
              <a:rPr lang="en-US" sz="2200" dirty="0"/>
              <a:t>Configure Corticon Server</a:t>
            </a:r>
          </a:p>
          <a:p>
            <a:pPr lvl="1">
              <a:spcBef>
                <a:spcPts val="2000"/>
              </a:spcBef>
            </a:pPr>
            <a:r>
              <a:rPr lang="en-US" sz="2200" dirty="0"/>
              <a:t>Deploy Rule Flow </a:t>
            </a:r>
            <a:r>
              <a:rPr lang="en-US" sz="2200" dirty="0" smtClean="0"/>
              <a:t>to </a:t>
            </a:r>
            <a:r>
              <a:rPr lang="en-US" sz="2200" dirty="0"/>
              <a:t>Server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772258" y="1201275"/>
            <a:ext cx="10725822" cy="864947"/>
            <a:chOff x="351657" y="1742220"/>
            <a:chExt cx="11689834" cy="529936"/>
          </a:xfrm>
        </p:grpSpPr>
        <p:sp>
          <p:nvSpPr>
            <p:cNvPr id="5" name="Freeform 4"/>
            <p:cNvSpPr/>
            <p:nvPr/>
          </p:nvSpPr>
          <p:spPr>
            <a:xfrm>
              <a:off x="351657" y="1742220"/>
              <a:ext cx="3059325" cy="529936"/>
            </a:xfrm>
            <a:custGeom>
              <a:avLst/>
              <a:gdLst>
                <a:gd name="connsiteX0" fmla="*/ 0 w 3134139"/>
                <a:gd name="connsiteY0" fmla="*/ 0 h 529936"/>
                <a:gd name="connsiteX1" fmla="*/ 2869171 w 3134139"/>
                <a:gd name="connsiteY1" fmla="*/ 0 h 529936"/>
                <a:gd name="connsiteX2" fmla="*/ 3134139 w 3134139"/>
                <a:gd name="connsiteY2" fmla="*/ 264968 h 529936"/>
                <a:gd name="connsiteX3" fmla="*/ 2869171 w 3134139"/>
                <a:gd name="connsiteY3" fmla="*/ 529936 h 529936"/>
                <a:gd name="connsiteX4" fmla="*/ 0 w 3134139"/>
                <a:gd name="connsiteY4" fmla="*/ 529936 h 529936"/>
                <a:gd name="connsiteX5" fmla="*/ 264968 w 3134139"/>
                <a:gd name="connsiteY5" fmla="*/ 264968 h 529936"/>
                <a:gd name="connsiteX6" fmla="*/ 0 w 3134139"/>
                <a:gd name="connsiteY6" fmla="*/ 0 h 5299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34139" h="529936">
                  <a:moveTo>
                    <a:pt x="0" y="0"/>
                  </a:moveTo>
                  <a:lnTo>
                    <a:pt x="2869171" y="0"/>
                  </a:lnTo>
                  <a:lnTo>
                    <a:pt x="3134139" y="264968"/>
                  </a:lnTo>
                  <a:lnTo>
                    <a:pt x="2869171" y="529936"/>
                  </a:lnTo>
                  <a:lnTo>
                    <a:pt x="0" y="529936"/>
                  </a:lnTo>
                  <a:lnTo>
                    <a:pt x="264968" y="2649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spcFirstLastPara="0" vert="horz" wrap="square" lIns="344978" tIns="26670" rIns="291638" bIns="26670" numCol="1" spcCol="1270" anchor="ctr" anchorCtr="0">
              <a:noAutofit/>
            </a:bodyPr>
            <a:lstStyle/>
            <a:p>
              <a:pPr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i="0" dirty="0">
                  <a:solidFill>
                    <a:schemeClr val="accent6">
                      <a:lumMod val="20000"/>
                      <a:lumOff val="80000"/>
                    </a:schemeClr>
                  </a:solidFill>
                  <a:latin typeface="Arial"/>
                </a:rPr>
                <a:t>Define Schema</a:t>
              </a:r>
            </a:p>
          </p:txBody>
        </p:sp>
        <p:sp>
          <p:nvSpPr>
            <p:cNvPr id="6" name="Freeform 5"/>
            <p:cNvSpPr/>
            <p:nvPr/>
          </p:nvSpPr>
          <p:spPr>
            <a:xfrm>
              <a:off x="3228494" y="1742220"/>
              <a:ext cx="3059325" cy="529936"/>
            </a:xfrm>
            <a:custGeom>
              <a:avLst/>
              <a:gdLst>
                <a:gd name="connsiteX0" fmla="*/ 0 w 3134139"/>
                <a:gd name="connsiteY0" fmla="*/ 0 h 529936"/>
                <a:gd name="connsiteX1" fmla="*/ 2869171 w 3134139"/>
                <a:gd name="connsiteY1" fmla="*/ 0 h 529936"/>
                <a:gd name="connsiteX2" fmla="*/ 3134139 w 3134139"/>
                <a:gd name="connsiteY2" fmla="*/ 264968 h 529936"/>
                <a:gd name="connsiteX3" fmla="*/ 2869171 w 3134139"/>
                <a:gd name="connsiteY3" fmla="*/ 529936 h 529936"/>
                <a:gd name="connsiteX4" fmla="*/ 0 w 3134139"/>
                <a:gd name="connsiteY4" fmla="*/ 529936 h 529936"/>
                <a:gd name="connsiteX5" fmla="*/ 264968 w 3134139"/>
                <a:gd name="connsiteY5" fmla="*/ 264968 h 529936"/>
                <a:gd name="connsiteX6" fmla="*/ 0 w 3134139"/>
                <a:gd name="connsiteY6" fmla="*/ 0 h 5299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34139" h="529936">
                  <a:moveTo>
                    <a:pt x="0" y="0"/>
                  </a:moveTo>
                  <a:lnTo>
                    <a:pt x="2869171" y="0"/>
                  </a:lnTo>
                  <a:lnTo>
                    <a:pt x="3134139" y="264968"/>
                  </a:lnTo>
                  <a:lnTo>
                    <a:pt x="2869171" y="529936"/>
                  </a:lnTo>
                  <a:lnTo>
                    <a:pt x="0" y="529936"/>
                  </a:lnTo>
                  <a:lnTo>
                    <a:pt x="264968" y="2649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spcFirstLastPara="0" vert="horz" wrap="square" lIns="344978" tIns="26670" rIns="291638" bIns="26670" numCol="1" spcCol="1270" anchor="ctr" anchorCtr="0">
              <a:noAutofit/>
            </a:bodyPr>
            <a:lstStyle/>
            <a:p>
              <a:pPr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i="0" dirty="0">
                  <a:solidFill>
                    <a:schemeClr val="accent6">
                      <a:lumMod val="20000"/>
                      <a:lumOff val="80000"/>
                    </a:schemeClr>
                  </a:solidFill>
                  <a:latin typeface="Arial"/>
                </a:rPr>
                <a:t>Create Rules</a:t>
              </a:r>
            </a:p>
          </p:txBody>
        </p:sp>
        <p:sp>
          <p:nvSpPr>
            <p:cNvPr id="7" name="Freeform 6"/>
            <p:cNvSpPr/>
            <p:nvPr/>
          </p:nvSpPr>
          <p:spPr>
            <a:xfrm>
              <a:off x="6105330" y="1742220"/>
              <a:ext cx="3059325" cy="529936"/>
            </a:xfrm>
            <a:custGeom>
              <a:avLst/>
              <a:gdLst>
                <a:gd name="connsiteX0" fmla="*/ 0 w 3134139"/>
                <a:gd name="connsiteY0" fmla="*/ 0 h 529936"/>
                <a:gd name="connsiteX1" fmla="*/ 2869171 w 3134139"/>
                <a:gd name="connsiteY1" fmla="*/ 0 h 529936"/>
                <a:gd name="connsiteX2" fmla="*/ 3134139 w 3134139"/>
                <a:gd name="connsiteY2" fmla="*/ 264968 h 529936"/>
                <a:gd name="connsiteX3" fmla="*/ 2869171 w 3134139"/>
                <a:gd name="connsiteY3" fmla="*/ 529936 h 529936"/>
                <a:gd name="connsiteX4" fmla="*/ 0 w 3134139"/>
                <a:gd name="connsiteY4" fmla="*/ 529936 h 529936"/>
                <a:gd name="connsiteX5" fmla="*/ 264968 w 3134139"/>
                <a:gd name="connsiteY5" fmla="*/ 264968 h 529936"/>
                <a:gd name="connsiteX6" fmla="*/ 0 w 3134139"/>
                <a:gd name="connsiteY6" fmla="*/ 0 h 5299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34139" h="529936">
                  <a:moveTo>
                    <a:pt x="0" y="0"/>
                  </a:moveTo>
                  <a:lnTo>
                    <a:pt x="2869171" y="0"/>
                  </a:lnTo>
                  <a:lnTo>
                    <a:pt x="3134139" y="264968"/>
                  </a:lnTo>
                  <a:lnTo>
                    <a:pt x="2869171" y="529936"/>
                  </a:lnTo>
                  <a:lnTo>
                    <a:pt x="0" y="529936"/>
                  </a:lnTo>
                  <a:lnTo>
                    <a:pt x="264968" y="26496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spcFirstLastPara="0" vert="horz" wrap="square" lIns="344978" tIns="26670" rIns="291638" bIns="26670" numCol="1" spcCol="1270" anchor="ctr" anchorCtr="0">
              <a:noAutofit/>
            </a:bodyPr>
            <a:lstStyle/>
            <a:p>
              <a:pPr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i="0" dirty="0">
                  <a:latin typeface="Arial"/>
                </a:rPr>
                <a:t>Deploy</a:t>
              </a:r>
            </a:p>
          </p:txBody>
        </p:sp>
        <p:sp>
          <p:nvSpPr>
            <p:cNvPr id="8" name="Freeform 7"/>
            <p:cNvSpPr/>
            <p:nvPr/>
          </p:nvSpPr>
          <p:spPr>
            <a:xfrm>
              <a:off x="8982166" y="1742220"/>
              <a:ext cx="3059325" cy="529936"/>
            </a:xfrm>
            <a:custGeom>
              <a:avLst/>
              <a:gdLst>
                <a:gd name="connsiteX0" fmla="*/ 0 w 3134139"/>
                <a:gd name="connsiteY0" fmla="*/ 0 h 529936"/>
                <a:gd name="connsiteX1" fmla="*/ 2869171 w 3134139"/>
                <a:gd name="connsiteY1" fmla="*/ 0 h 529936"/>
                <a:gd name="connsiteX2" fmla="*/ 3134139 w 3134139"/>
                <a:gd name="connsiteY2" fmla="*/ 264968 h 529936"/>
                <a:gd name="connsiteX3" fmla="*/ 2869171 w 3134139"/>
                <a:gd name="connsiteY3" fmla="*/ 529936 h 529936"/>
                <a:gd name="connsiteX4" fmla="*/ 0 w 3134139"/>
                <a:gd name="connsiteY4" fmla="*/ 529936 h 529936"/>
                <a:gd name="connsiteX5" fmla="*/ 264968 w 3134139"/>
                <a:gd name="connsiteY5" fmla="*/ 264968 h 529936"/>
                <a:gd name="connsiteX6" fmla="*/ 0 w 3134139"/>
                <a:gd name="connsiteY6" fmla="*/ 0 h 5299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34139" h="529936">
                  <a:moveTo>
                    <a:pt x="0" y="0"/>
                  </a:moveTo>
                  <a:lnTo>
                    <a:pt x="2869171" y="0"/>
                  </a:lnTo>
                  <a:lnTo>
                    <a:pt x="3134139" y="264968"/>
                  </a:lnTo>
                  <a:lnTo>
                    <a:pt x="2869171" y="529936"/>
                  </a:lnTo>
                  <a:lnTo>
                    <a:pt x="0" y="529936"/>
                  </a:lnTo>
                  <a:lnTo>
                    <a:pt x="264968" y="2649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spcFirstLastPara="0" vert="horz" wrap="square" lIns="344978" tIns="26670" rIns="291638" bIns="26670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i="0" kern="1200" dirty="0" smtClean="0">
                  <a:solidFill>
                    <a:schemeClr val="accent6">
                      <a:lumMod val="20000"/>
                      <a:lumOff val="80000"/>
                    </a:schemeClr>
                  </a:solidFill>
                  <a:latin typeface="Arial"/>
                  <a:ea typeface="+mn-ea"/>
                  <a:cs typeface="+mn-cs"/>
                </a:rPr>
                <a:t>Invoke Decision Service</a:t>
              </a:r>
              <a:endParaRPr lang="en-US" sz="2000" i="0" kern="1200" dirty="0">
                <a:solidFill>
                  <a:schemeClr val="accent6">
                    <a:lumMod val="20000"/>
                    <a:lumOff val="80000"/>
                  </a:schemeClr>
                </a:solidFill>
                <a:latin typeface="Arial"/>
                <a:ea typeface="+mn-ea"/>
                <a:cs typeface="+mn-cs"/>
              </a:endParaRPr>
            </a:p>
          </p:txBody>
        </p:sp>
      </p:grpSp>
      <p:pic>
        <p:nvPicPr>
          <p:cNvPr id="13" name="Picture 2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66622" y="2186542"/>
            <a:ext cx="4213007" cy="4140357"/>
          </a:xfrm>
          <a:prstGeom prst="rect">
            <a:avLst/>
          </a:prstGeom>
          <a:ln w="25400">
            <a:noFill/>
          </a:ln>
          <a:effectLst/>
        </p:spPr>
      </p:pic>
    </p:spTree>
    <p:extLst>
      <p:ext uri="{BB962C8B-B14F-4D97-AF65-F5344CB8AC3E}">
        <p14:creationId xmlns="" xmlns:p14="http://schemas.microsoft.com/office/powerpoint/2010/main" val="87721203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OpenEdge – Corticon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962" y="2162297"/>
            <a:ext cx="4656561" cy="4341372"/>
          </a:xfrm>
        </p:spPr>
        <p:txBody>
          <a:bodyPr/>
          <a:lstStyle/>
          <a:p>
            <a:pPr>
              <a:spcBef>
                <a:spcPts val="2000"/>
              </a:spcBef>
            </a:pPr>
            <a:r>
              <a:rPr lang="en-US" sz="2400" dirty="0" smtClean="0"/>
              <a:t>Invoke </a:t>
            </a:r>
            <a:r>
              <a:rPr lang="en-US" sz="2400" dirty="0"/>
              <a:t>Decision Service</a:t>
            </a:r>
          </a:p>
          <a:p>
            <a:pPr lvl="1">
              <a:spcBef>
                <a:spcPts val="2000"/>
              </a:spcBef>
            </a:pPr>
            <a:r>
              <a:rPr lang="en-US" sz="2200" dirty="0"/>
              <a:t>ABL API</a:t>
            </a:r>
          </a:p>
          <a:p>
            <a:pPr lvl="2">
              <a:spcBef>
                <a:spcPts val="2000"/>
              </a:spcBef>
            </a:pPr>
            <a:r>
              <a:rPr lang="en-US" sz="2000" dirty="0"/>
              <a:t>Connect</a:t>
            </a:r>
          </a:p>
          <a:p>
            <a:pPr lvl="2">
              <a:spcBef>
                <a:spcPts val="2000"/>
              </a:spcBef>
            </a:pPr>
            <a:r>
              <a:rPr lang="en-US" sz="2000" dirty="0"/>
              <a:t>IsDecisionService</a:t>
            </a:r>
          </a:p>
          <a:p>
            <a:pPr lvl="2">
              <a:spcBef>
                <a:spcPts val="2000"/>
              </a:spcBef>
            </a:pPr>
            <a:r>
              <a:rPr lang="en-US" sz="2000" dirty="0"/>
              <a:t>InvokeService</a:t>
            </a:r>
          </a:p>
          <a:p>
            <a:pPr lvl="2">
              <a:spcBef>
                <a:spcPts val="2000"/>
              </a:spcBef>
            </a:pPr>
            <a:r>
              <a:rPr lang="en-US" sz="2000" dirty="0"/>
              <a:t>GetMsgs</a:t>
            </a:r>
          </a:p>
          <a:p>
            <a:pPr lvl="2">
              <a:spcBef>
                <a:spcPts val="2000"/>
              </a:spcBef>
            </a:pPr>
            <a:r>
              <a:rPr lang="en-US" sz="2000" dirty="0" smtClean="0"/>
              <a:t>Disconnect</a:t>
            </a:r>
            <a:endParaRPr lang="en-US" sz="2000" dirty="0"/>
          </a:p>
        </p:txBody>
      </p:sp>
      <p:grpSp>
        <p:nvGrpSpPr>
          <p:cNvPr id="4" name="Group 3"/>
          <p:cNvGrpSpPr/>
          <p:nvPr/>
        </p:nvGrpSpPr>
        <p:grpSpPr>
          <a:xfrm>
            <a:off x="772258" y="1201275"/>
            <a:ext cx="10725822" cy="864947"/>
            <a:chOff x="351657" y="1742220"/>
            <a:chExt cx="11689834" cy="529936"/>
          </a:xfrm>
        </p:grpSpPr>
        <p:sp>
          <p:nvSpPr>
            <p:cNvPr id="5" name="Freeform 4"/>
            <p:cNvSpPr/>
            <p:nvPr/>
          </p:nvSpPr>
          <p:spPr>
            <a:xfrm>
              <a:off x="351657" y="1742220"/>
              <a:ext cx="3059325" cy="529936"/>
            </a:xfrm>
            <a:custGeom>
              <a:avLst/>
              <a:gdLst>
                <a:gd name="connsiteX0" fmla="*/ 0 w 3134139"/>
                <a:gd name="connsiteY0" fmla="*/ 0 h 529936"/>
                <a:gd name="connsiteX1" fmla="*/ 2869171 w 3134139"/>
                <a:gd name="connsiteY1" fmla="*/ 0 h 529936"/>
                <a:gd name="connsiteX2" fmla="*/ 3134139 w 3134139"/>
                <a:gd name="connsiteY2" fmla="*/ 264968 h 529936"/>
                <a:gd name="connsiteX3" fmla="*/ 2869171 w 3134139"/>
                <a:gd name="connsiteY3" fmla="*/ 529936 h 529936"/>
                <a:gd name="connsiteX4" fmla="*/ 0 w 3134139"/>
                <a:gd name="connsiteY4" fmla="*/ 529936 h 529936"/>
                <a:gd name="connsiteX5" fmla="*/ 264968 w 3134139"/>
                <a:gd name="connsiteY5" fmla="*/ 264968 h 529936"/>
                <a:gd name="connsiteX6" fmla="*/ 0 w 3134139"/>
                <a:gd name="connsiteY6" fmla="*/ 0 h 5299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34139" h="529936">
                  <a:moveTo>
                    <a:pt x="0" y="0"/>
                  </a:moveTo>
                  <a:lnTo>
                    <a:pt x="2869171" y="0"/>
                  </a:lnTo>
                  <a:lnTo>
                    <a:pt x="3134139" y="264968"/>
                  </a:lnTo>
                  <a:lnTo>
                    <a:pt x="2869171" y="529936"/>
                  </a:lnTo>
                  <a:lnTo>
                    <a:pt x="0" y="529936"/>
                  </a:lnTo>
                  <a:lnTo>
                    <a:pt x="264968" y="2649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spcFirstLastPara="0" vert="horz" wrap="square" lIns="344978" tIns="26670" rIns="291638" bIns="26670" numCol="1" spcCol="1270" anchor="ctr" anchorCtr="0">
              <a:noAutofit/>
            </a:bodyPr>
            <a:lstStyle/>
            <a:p>
              <a:pPr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i="0" dirty="0">
                  <a:solidFill>
                    <a:schemeClr val="accent6">
                      <a:lumMod val="20000"/>
                      <a:lumOff val="80000"/>
                    </a:schemeClr>
                  </a:solidFill>
                  <a:latin typeface="Arial"/>
                </a:rPr>
                <a:t>Define Schema</a:t>
              </a:r>
            </a:p>
          </p:txBody>
        </p:sp>
        <p:sp>
          <p:nvSpPr>
            <p:cNvPr id="6" name="Freeform 5"/>
            <p:cNvSpPr/>
            <p:nvPr/>
          </p:nvSpPr>
          <p:spPr>
            <a:xfrm>
              <a:off x="3228494" y="1742220"/>
              <a:ext cx="3059325" cy="529936"/>
            </a:xfrm>
            <a:custGeom>
              <a:avLst/>
              <a:gdLst>
                <a:gd name="connsiteX0" fmla="*/ 0 w 3134139"/>
                <a:gd name="connsiteY0" fmla="*/ 0 h 529936"/>
                <a:gd name="connsiteX1" fmla="*/ 2869171 w 3134139"/>
                <a:gd name="connsiteY1" fmla="*/ 0 h 529936"/>
                <a:gd name="connsiteX2" fmla="*/ 3134139 w 3134139"/>
                <a:gd name="connsiteY2" fmla="*/ 264968 h 529936"/>
                <a:gd name="connsiteX3" fmla="*/ 2869171 w 3134139"/>
                <a:gd name="connsiteY3" fmla="*/ 529936 h 529936"/>
                <a:gd name="connsiteX4" fmla="*/ 0 w 3134139"/>
                <a:gd name="connsiteY4" fmla="*/ 529936 h 529936"/>
                <a:gd name="connsiteX5" fmla="*/ 264968 w 3134139"/>
                <a:gd name="connsiteY5" fmla="*/ 264968 h 529936"/>
                <a:gd name="connsiteX6" fmla="*/ 0 w 3134139"/>
                <a:gd name="connsiteY6" fmla="*/ 0 h 5299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34139" h="529936">
                  <a:moveTo>
                    <a:pt x="0" y="0"/>
                  </a:moveTo>
                  <a:lnTo>
                    <a:pt x="2869171" y="0"/>
                  </a:lnTo>
                  <a:lnTo>
                    <a:pt x="3134139" y="264968"/>
                  </a:lnTo>
                  <a:lnTo>
                    <a:pt x="2869171" y="529936"/>
                  </a:lnTo>
                  <a:lnTo>
                    <a:pt x="0" y="529936"/>
                  </a:lnTo>
                  <a:lnTo>
                    <a:pt x="264968" y="2649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spcFirstLastPara="0" vert="horz" wrap="square" lIns="344978" tIns="26670" rIns="291638" bIns="26670" numCol="1" spcCol="1270" anchor="ctr" anchorCtr="0">
              <a:noAutofit/>
            </a:bodyPr>
            <a:lstStyle/>
            <a:p>
              <a:pPr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i="0" dirty="0">
                  <a:solidFill>
                    <a:schemeClr val="accent6">
                      <a:lumMod val="20000"/>
                      <a:lumOff val="80000"/>
                    </a:schemeClr>
                  </a:solidFill>
                  <a:latin typeface="Arial"/>
                </a:rPr>
                <a:t>Create Rules</a:t>
              </a:r>
            </a:p>
          </p:txBody>
        </p:sp>
        <p:sp>
          <p:nvSpPr>
            <p:cNvPr id="7" name="Freeform 6"/>
            <p:cNvSpPr/>
            <p:nvPr/>
          </p:nvSpPr>
          <p:spPr>
            <a:xfrm>
              <a:off x="6105330" y="1742220"/>
              <a:ext cx="3059325" cy="529936"/>
            </a:xfrm>
            <a:custGeom>
              <a:avLst/>
              <a:gdLst>
                <a:gd name="connsiteX0" fmla="*/ 0 w 3134139"/>
                <a:gd name="connsiteY0" fmla="*/ 0 h 529936"/>
                <a:gd name="connsiteX1" fmla="*/ 2869171 w 3134139"/>
                <a:gd name="connsiteY1" fmla="*/ 0 h 529936"/>
                <a:gd name="connsiteX2" fmla="*/ 3134139 w 3134139"/>
                <a:gd name="connsiteY2" fmla="*/ 264968 h 529936"/>
                <a:gd name="connsiteX3" fmla="*/ 2869171 w 3134139"/>
                <a:gd name="connsiteY3" fmla="*/ 529936 h 529936"/>
                <a:gd name="connsiteX4" fmla="*/ 0 w 3134139"/>
                <a:gd name="connsiteY4" fmla="*/ 529936 h 529936"/>
                <a:gd name="connsiteX5" fmla="*/ 264968 w 3134139"/>
                <a:gd name="connsiteY5" fmla="*/ 264968 h 529936"/>
                <a:gd name="connsiteX6" fmla="*/ 0 w 3134139"/>
                <a:gd name="connsiteY6" fmla="*/ 0 h 5299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34139" h="529936">
                  <a:moveTo>
                    <a:pt x="0" y="0"/>
                  </a:moveTo>
                  <a:lnTo>
                    <a:pt x="2869171" y="0"/>
                  </a:lnTo>
                  <a:lnTo>
                    <a:pt x="3134139" y="264968"/>
                  </a:lnTo>
                  <a:lnTo>
                    <a:pt x="2869171" y="529936"/>
                  </a:lnTo>
                  <a:lnTo>
                    <a:pt x="0" y="529936"/>
                  </a:lnTo>
                  <a:lnTo>
                    <a:pt x="264968" y="2649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spcFirstLastPara="0" vert="horz" wrap="square" lIns="344978" tIns="26670" rIns="291638" bIns="26670" numCol="1" spcCol="1270" anchor="ctr" anchorCtr="0">
              <a:noAutofit/>
            </a:bodyPr>
            <a:lstStyle/>
            <a:p>
              <a:pPr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i="0" dirty="0">
                  <a:solidFill>
                    <a:schemeClr val="accent6">
                      <a:lumMod val="20000"/>
                      <a:lumOff val="80000"/>
                    </a:schemeClr>
                  </a:solidFill>
                  <a:latin typeface="Arial"/>
                </a:rPr>
                <a:t>Deploy</a:t>
              </a:r>
            </a:p>
          </p:txBody>
        </p:sp>
        <p:sp>
          <p:nvSpPr>
            <p:cNvPr id="8" name="Freeform 7"/>
            <p:cNvSpPr/>
            <p:nvPr/>
          </p:nvSpPr>
          <p:spPr>
            <a:xfrm>
              <a:off x="8982166" y="1742220"/>
              <a:ext cx="3059325" cy="529936"/>
            </a:xfrm>
            <a:custGeom>
              <a:avLst/>
              <a:gdLst>
                <a:gd name="connsiteX0" fmla="*/ 0 w 3134139"/>
                <a:gd name="connsiteY0" fmla="*/ 0 h 529936"/>
                <a:gd name="connsiteX1" fmla="*/ 2869171 w 3134139"/>
                <a:gd name="connsiteY1" fmla="*/ 0 h 529936"/>
                <a:gd name="connsiteX2" fmla="*/ 3134139 w 3134139"/>
                <a:gd name="connsiteY2" fmla="*/ 264968 h 529936"/>
                <a:gd name="connsiteX3" fmla="*/ 2869171 w 3134139"/>
                <a:gd name="connsiteY3" fmla="*/ 529936 h 529936"/>
                <a:gd name="connsiteX4" fmla="*/ 0 w 3134139"/>
                <a:gd name="connsiteY4" fmla="*/ 529936 h 529936"/>
                <a:gd name="connsiteX5" fmla="*/ 264968 w 3134139"/>
                <a:gd name="connsiteY5" fmla="*/ 264968 h 529936"/>
                <a:gd name="connsiteX6" fmla="*/ 0 w 3134139"/>
                <a:gd name="connsiteY6" fmla="*/ 0 h 5299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34139" h="529936">
                  <a:moveTo>
                    <a:pt x="0" y="0"/>
                  </a:moveTo>
                  <a:lnTo>
                    <a:pt x="2869171" y="0"/>
                  </a:lnTo>
                  <a:lnTo>
                    <a:pt x="3134139" y="264968"/>
                  </a:lnTo>
                  <a:lnTo>
                    <a:pt x="2869171" y="529936"/>
                  </a:lnTo>
                  <a:lnTo>
                    <a:pt x="0" y="529936"/>
                  </a:lnTo>
                  <a:lnTo>
                    <a:pt x="264968" y="26496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spcFirstLastPara="0" vert="horz" wrap="square" lIns="344978" tIns="26670" rIns="291638" bIns="26670" numCol="1" spcCol="1270" anchor="ctr" anchorCtr="0">
              <a:noAutofit/>
            </a:bodyPr>
            <a:lstStyle/>
            <a:p>
              <a:pPr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i="0" dirty="0">
                  <a:latin typeface="Arial"/>
                </a:rPr>
                <a:t>Invoke Decision Service</a:t>
              </a:r>
            </a:p>
          </p:txBody>
        </p:sp>
      </p:grpSp>
      <p:pic>
        <p:nvPicPr>
          <p:cNvPr id="10" name="Picture 2"/>
          <p:cNvPicPr>
            <a:picLocks noChangeArrowheads="1"/>
          </p:cNvPicPr>
          <p:nvPr/>
        </p:nvPicPr>
        <p:blipFill>
          <a:blip r:embed="rId3" cstate="print"/>
          <a:srcRect r="8642"/>
          <a:stretch>
            <a:fillRect/>
          </a:stretch>
        </p:blipFill>
        <p:spPr bwMode="auto">
          <a:xfrm>
            <a:off x="4432894" y="2203704"/>
            <a:ext cx="7474626" cy="4024376"/>
          </a:xfrm>
          <a:prstGeom prst="rect">
            <a:avLst/>
          </a:prstGeom>
          <a:ln w="12700">
            <a:solidFill>
              <a:schemeClr val="tx1"/>
            </a:solidFill>
          </a:ln>
          <a:effectLst/>
        </p:spPr>
      </p:pic>
    </p:spTree>
    <p:extLst>
      <p:ext uri="{BB962C8B-B14F-4D97-AF65-F5344CB8AC3E}">
        <p14:creationId xmlns="" xmlns:p14="http://schemas.microsoft.com/office/powerpoint/2010/main" val="269824817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IN" dirty="0"/>
          </a:p>
        </p:txBody>
      </p:sp>
      <p:pic>
        <p:nvPicPr>
          <p:cNvPr id="5" name="Content Placeholder 3" descr="demo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3080664" y="1349823"/>
            <a:ext cx="5776825" cy="433144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9525">
            <a:noFill/>
            <a:miter lim="800000"/>
            <a:headEnd/>
            <a:tailEnd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Rectangle 3"/>
          <p:cNvSpPr/>
          <p:nvPr/>
        </p:nvSpPr>
        <p:spPr>
          <a:xfrm>
            <a:off x="772737" y="421515"/>
            <a:ext cx="332815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i="0" dirty="0" smtClean="0"/>
              <a:t>OpenEdge – Corticon</a:t>
            </a:r>
            <a:endParaRPr lang="en-IN" i="0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OpenEdge BPM – Corticon </a:t>
            </a:r>
          </a:p>
        </p:txBody>
      </p:sp>
    </p:spTree>
    <p:extLst>
      <p:ext uri="{BB962C8B-B14F-4D97-AF65-F5344CB8AC3E}">
        <p14:creationId xmlns="" xmlns:p14="http://schemas.microsoft.com/office/powerpoint/2010/main" val="300571927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6817" y="370574"/>
            <a:ext cx="10801179" cy="424732"/>
          </a:xfrm>
        </p:spPr>
        <p:txBody>
          <a:bodyPr/>
          <a:lstStyle/>
          <a:p>
            <a:r>
              <a:rPr lang="en-US" sz="2400" b="1" dirty="0"/>
              <a:t>OpenEdge BPM  – Corticon</a:t>
            </a:r>
          </a:p>
        </p:txBody>
      </p:sp>
      <p:sp>
        <p:nvSpPr>
          <p:cNvPr id="5" name="Freeform 4"/>
          <p:cNvSpPr/>
          <p:nvPr/>
        </p:nvSpPr>
        <p:spPr>
          <a:xfrm>
            <a:off x="703614" y="2619210"/>
            <a:ext cx="2711487" cy="1339756"/>
          </a:xfrm>
          <a:custGeom>
            <a:avLst/>
            <a:gdLst>
              <a:gd name="connsiteX0" fmla="*/ 0 w 1864206"/>
              <a:gd name="connsiteY0" fmla="*/ 133976 h 1339756"/>
              <a:gd name="connsiteX1" fmla="*/ 133976 w 1864206"/>
              <a:gd name="connsiteY1" fmla="*/ 0 h 1339756"/>
              <a:gd name="connsiteX2" fmla="*/ 1730230 w 1864206"/>
              <a:gd name="connsiteY2" fmla="*/ 0 h 1339756"/>
              <a:gd name="connsiteX3" fmla="*/ 1864206 w 1864206"/>
              <a:gd name="connsiteY3" fmla="*/ 133976 h 1339756"/>
              <a:gd name="connsiteX4" fmla="*/ 1864206 w 1864206"/>
              <a:gd name="connsiteY4" fmla="*/ 1205780 h 1339756"/>
              <a:gd name="connsiteX5" fmla="*/ 1730230 w 1864206"/>
              <a:gd name="connsiteY5" fmla="*/ 1339756 h 1339756"/>
              <a:gd name="connsiteX6" fmla="*/ 133976 w 1864206"/>
              <a:gd name="connsiteY6" fmla="*/ 1339756 h 1339756"/>
              <a:gd name="connsiteX7" fmla="*/ 0 w 1864206"/>
              <a:gd name="connsiteY7" fmla="*/ 1205780 h 1339756"/>
              <a:gd name="connsiteX8" fmla="*/ 0 w 1864206"/>
              <a:gd name="connsiteY8" fmla="*/ 133976 h 1339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64206" h="1339756">
                <a:moveTo>
                  <a:pt x="0" y="133976"/>
                </a:moveTo>
                <a:cubicBezTo>
                  <a:pt x="0" y="59983"/>
                  <a:pt x="59983" y="0"/>
                  <a:pt x="133976" y="0"/>
                </a:cubicBezTo>
                <a:lnTo>
                  <a:pt x="1730230" y="0"/>
                </a:lnTo>
                <a:cubicBezTo>
                  <a:pt x="1804223" y="0"/>
                  <a:pt x="1864206" y="59983"/>
                  <a:pt x="1864206" y="133976"/>
                </a:cubicBezTo>
                <a:lnTo>
                  <a:pt x="1864206" y="1205780"/>
                </a:lnTo>
                <a:cubicBezTo>
                  <a:pt x="1864206" y="1279773"/>
                  <a:pt x="1804223" y="1339756"/>
                  <a:pt x="1730230" y="1339756"/>
                </a:cubicBezTo>
                <a:lnTo>
                  <a:pt x="133976" y="1339756"/>
                </a:lnTo>
                <a:cubicBezTo>
                  <a:pt x="59983" y="1339756"/>
                  <a:pt x="0" y="1279773"/>
                  <a:pt x="0" y="1205780"/>
                </a:cubicBezTo>
                <a:lnTo>
                  <a:pt x="0" y="133976"/>
                </a:lnTo>
                <a:close/>
              </a:path>
            </a:pathLst>
          </a:custGeom>
          <a:noFill/>
          <a:ln w="25400" cap="flat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15440" tIns="115440" rIns="115440" bIns="115440" numCol="1" spcCol="1270" anchor="t" anchorCtr="0">
            <a:noAutofit/>
          </a:bodyPr>
          <a:lstStyle/>
          <a:p>
            <a:pPr lvl="0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i="0" dirty="0">
                <a:solidFill>
                  <a:srgbClr val="000000"/>
                </a:solidFill>
              </a:rPr>
              <a:t>Export Schema from Dataslots and Import it as Vocabulary</a:t>
            </a:r>
          </a:p>
        </p:txBody>
      </p:sp>
      <p:sp>
        <p:nvSpPr>
          <p:cNvPr id="8" name="Freeform 7"/>
          <p:cNvSpPr/>
          <p:nvPr/>
        </p:nvSpPr>
        <p:spPr>
          <a:xfrm>
            <a:off x="3449425" y="2619210"/>
            <a:ext cx="2557036" cy="1485276"/>
          </a:xfrm>
          <a:custGeom>
            <a:avLst/>
            <a:gdLst>
              <a:gd name="connsiteX0" fmla="*/ 0 w 1844835"/>
              <a:gd name="connsiteY0" fmla="*/ 148528 h 1485276"/>
              <a:gd name="connsiteX1" fmla="*/ 148528 w 1844835"/>
              <a:gd name="connsiteY1" fmla="*/ 0 h 1485276"/>
              <a:gd name="connsiteX2" fmla="*/ 1696307 w 1844835"/>
              <a:gd name="connsiteY2" fmla="*/ 0 h 1485276"/>
              <a:gd name="connsiteX3" fmla="*/ 1844835 w 1844835"/>
              <a:gd name="connsiteY3" fmla="*/ 148528 h 1485276"/>
              <a:gd name="connsiteX4" fmla="*/ 1844835 w 1844835"/>
              <a:gd name="connsiteY4" fmla="*/ 1336748 h 1485276"/>
              <a:gd name="connsiteX5" fmla="*/ 1696307 w 1844835"/>
              <a:gd name="connsiteY5" fmla="*/ 1485276 h 1485276"/>
              <a:gd name="connsiteX6" fmla="*/ 148528 w 1844835"/>
              <a:gd name="connsiteY6" fmla="*/ 1485276 h 1485276"/>
              <a:gd name="connsiteX7" fmla="*/ 0 w 1844835"/>
              <a:gd name="connsiteY7" fmla="*/ 1336748 h 1485276"/>
              <a:gd name="connsiteX8" fmla="*/ 0 w 1844835"/>
              <a:gd name="connsiteY8" fmla="*/ 148528 h 14852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44835" h="1485276">
                <a:moveTo>
                  <a:pt x="0" y="148528"/>
                </a:moveTo>
                <a:cubicBezTo>
                  <a:pt x="0" y="66498"/>
                  <a:pt x="66498" y="0"/>
                  <a:pt x="148528" y="0"/>
                </a:cubicBezTo>
                <a:lnTo>
                  <a:pt x="1696307" y="0"/>
                </a:lnTo>
                <a:cubicBezTo>
                  <a:pt x="1778337" y="0"/>
                  <a:pt x="1844835" y="66498"/>
                  <a:pt x="1844835" y="148528"/>
                </a:cubicBezTo>
                <a:lnTo>
                  <a:pt x="1844835" y="1336748"/>
                </a:lnTo>
                <a:cubicBezTo>
                  <a:pt x="1844835" y="1418778"/>
                  <a:pt x="1778337" y="1485276"/>
                  <a:pt x="1696307" y="1485276"/>
                </a:cubicBezTo>
                <a:lnTo>
                  <a:pt x="148528" y="1485276"/>
                </a:lnTo>
                <a:cubicBezTo>
                  <a:pt x="66498" y="1485276"/>
                  <a:pt x="0" y="1418778"/>
                  <a:pt x="0" y="1336748"/>
                </a:cubicBezTo>
                <a:lnTo>
                  <a:pt x="0" y="148528"/>
                </a:lnTo>
                <a:close/>
              </a:path>
            </a:pathLst>
          </a:custGeom>
          <a:noFill/>
          <a:ln w="25400" cap="flat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19702" tIns="119702" rIns="119702" bIns="119702" numCol="1" spcCol="1270" anchor="t" anchorCtr="0">
            <a:noAutofit/>
          </a:bodyPr>
          <a:lstStyle/>
          <a:p>
            <a:pPr lvl="0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i="0" dirty="0">
                <a:solidFill>
                  <a:srgbClr val="000000"/>
                </a:solidFill>
              </a:rPr>
              <a:t>Create Business Rules and </a:t>
            </a:r>
            <a:r>
              <a:rPr lang="en-US" sz="2000" i="0" dirty="0" smtClean="0">
                <a:solidFill>
                  <a:srgbClr val="000000"/>
                </a:solidFill>
              </a:rPr>
              <a:t>Deploy</a:t>
            </a:r>
            <a:br>
              <a:rPr lang="en-US" sz="2000" i="0" dirty="0" smtClean="0">
                <a:solidFill>
                  <a:srgbClr val="000000"/>
                </a:solidFill>
              </a:rPr>
            </a:br>
            <a:endParaRPr lang="en-US" sz="2000" i="0" dirty="0">
              <a:solidFill>
                <a:srgbClr val="000000"/>
              </a:solidFill>
            </a:endParaRPr>
          </a:p>
        </p:txBody>
      </p:sp>
      <p:sp>
        <p:nvSpPr>
          <p:cNvPr id="11" name="Freeform 10"/>
          <p:cNvSpPr/>
          <p:nvPr/>
        </p:nvSpPr>
        <p:spPr>
          <a:xfrm>
            <a:off x="6057945" y="2619210"/>
            <a:ext cx="2608520" cy="1485276"/>
          </a:xfrm>
          <a:custGeom>
            <a:avLst/>
            <a:gdLst>
              <a:gd name="connsiteX0" fmla="*/ 0 w 1844835"/>
              <a:gd name="connsiteY0" fmla="*/ 148528 h 1485276"/>
              <a:gd name="connsiteX1" fmla="*/ 148528 w 1844835"/>
              <a:gd name="connsiteY1" fmla="*/ 0 h 1485276"/>
              <a:gd name="connsiteX2" fmla="*/ 1696307 w 1844835"/>
              <a:gd name="connsiteY2" fmla="*/ 0 h 1485276"/>
              <a:gd name="connsiteX3" fmla="*/ 1844835 w 1844835"/>
              <a:gd name="connsiteY3" fmla="*/ 148528 h 1485276"/>
              <a:gd name="connsiteX4" fmla="*/ 1844835 w 1844835"/>
              <a:gd name="connsiteY4" fmla="*/ 1336748 h 1485276"/>
              <a:gd name="connsiteX5" fmla="*/ 1696307 w 1844835"/>
              <a:gd name="connsiteY5" fmla="*/ 1485276 h 1485276"/>
              <a:gd name="connsiteX6" fmla="*/ 148528 w 1844835"/>
              <a:gd name="connsiteY6" fmla="*/ 1485276 h 1485276"/>
              <a:gd name="connsiteX7" fmla="*/ 0 w 1844835"/>
              <a:gd name="connsiteY7" fmla="*/ 1336748 h 1485276"/>
              <a:gd name="connsiteX8" fmla="*/ 0 w 1844835"/>
              <a:gd name="connsiteY8" fmla="*/ 148528 h 14852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44835" h="1485276">
                <a:moveTo>
                  <a:pt x="0" y="148528"/>
                </a:moveTo>
                <a:cubicBezTo>
                  <a:pt x="0" y="66498"/>
                  <a:pt x="66498" y="0"/>
                  <a:pt x="148528" y="0"/>
                </a:cubicBezTo>
                <a:lnTo>
                  <a:pt x="1696307" y="0"/>
                </a:lnTo>
                <a:cubicBezTo>
                  <a:pt x="1778337" y="0"/>
                  <a:pt x="1844835" y="66498"/>
                  <a:pt x="1844835" y="148528"/>
                </a:cubicBezTo>
                <a:lnTo>
                  <a:pt x="1844835" y="1336748"/>
                </a:lnTo>
                <a:cubicBezTo>
                  <a:pt x="1844835" y="1418778"/>
                  <a:pt x="1778337" y="1485276"/>
                  <a:pt x="1696307" y="1485276"/>
                </a:cubicBezTo>
                <a:lnTo>
                  <a:pt x="148528" y="1485276"/>
                </a:lnTo>
                <a:cubicBezTo>
                  <a:pt x="66498" y="1485276"/>
                  <a:pt x="0" y="1418778"/>
                  <a:pt x="0" y="1336748"/>
                </a:cubicBezTo>
                <a:lnTo>
                  <a:pt x="0" y="148528"/>
                </a:lnTo>
                <a:close/>
              </a:path>
            </a:pathLst>
          </a:custGeom>
          <a:noFill/>
          <a:ln w="25400" cap="flat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19702" tIns="119702" rIns="119702" bIns="119702" numCol="1" spcCol="1270" anchor="t" anchorCtr="0">
            <a:noAutofit/>
          </a:bodyPr>
          <a:lstStyle/>
          <a:p>
            <a:pPr lvl="0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i="0" dirty="0">
                <a:solidFill>
                  <a:srgbClr val="000000"/>
                </a:solidFill>
              </a:rPr>
              <a:t>Configure Corticon </a:t>
            </a:r>
            <a:r>
              <a:rPr lang="en-US" sz="2000" i="0" dirty="0" smtClean="0">
                <a:solidFill>
                  <a:srgbClr val="000000"/>
                </a:solidFill>
              </a:rPr>
              <a:t>Adapter</a:t>
            </a:r>
            <a:br>
              <a:rPr lang="en-US" sz="2000" i="0" dirty="0" smtClean="0">
                <a:solidFill>
                  <a:srgbClr val="000000"/>
                </a:solidFill>
              </a:rPr>
            </a:br>
            <a:endParaRPr lang="en-US" sz="2000" i="0" dirty="0">
              <a:solidFill>
                <a:srgbClr val="000000"/>
              </a:solidFill>
            </a:endParaRPr>
          </a:p>
        </p:txBody>
      </p:sp>
      <p:sp>
        <p:nvSpPr>
          <p:cNvPr id="14" name="Freeform 13"/>
          <p:cNvSpPr/>
          <p:nvPr/>
        </p:nvSpPr>
        <p:spPr>
          <a:xfrm>
            <a:off x="8717949" y="2619210"/>
            <a:ext cx="2642842" cy="1485276"/>
          </a:xfrm>
          <a:custGeom>
            <a:avLst/>
            <a:gdLst>
              <a:gd name="connsiteX0" fmla="*/ 0 w 1844835"/>
              <a:gd name="connsiteY0" fmla="*/ 148528 h 1485276"/>
              <a:gd name="connsiteX1" fmla="*/ 148528 w 1844835"/>
              <a:gd name="connsiteY1" fmla="*/ 0 h 1485276"/>
              <a:gd name="connsiteX2" fmla="*/ 1696307 w 1844835"/>
              <a:gd name="connsiteY2" fmla="*/ 0 h 1485276"/>
              <a:gd name="connsiteX3" fmla="*/ 1844835 w 1844835"/>
              <a:gd name="connsiteY3" fmla="*/ 148528 h 1485276"/>
              <a:gd name="connsiteX4" fmla="*/ 1844835 w 1844835"/>
              <a:gd name="connsiteY4" fmla="*/ 1336748 h 1485276"/>
              <a:gd name="connsiteX5" fmla="*/ 1696307 w 1844835"/>
              <a:gd name="connsiteY5" fmla="*/ 1485276 h 1485276"/>
              <a:gd name="connsiteX6" fmla="*/ 148528 w 1844835"/>
              <a:gd name="connsiteY6" fmla="*/ 1485276 h 1485276"/>
              <a:gd name="connsiteX7" fmla="*/ 0 w 1844835"/>
              <a:gd name="connsiteY7" fmla="*/ 1336748 h 1485276"/>
              <a:gd name="connsiteX8" fmla="*/ 0 w 1844835"/>
              <a:gd name="connsiteY8" fmla="*/ 148528 h 14852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44835" h="1485276">
                <a:moveTo>
                  <a:pt x="0" y="148528"/>
                </a:moveTo>
                <a:cubicBezTo>
                  <a:pt x="0" y="66498"/>
                  <a:pt x="66498" y="0"/>
                  <a:pt x="148528" y="0"/>
                </a:cubicBezTo>
                <a:lnTo>
                  <a:pt x="1696307" y="0"/>
                </a:lnTo>
                <a:cubicBezTo>
                  <a:pt x="1778337" y="0"/>
                  <a:pt x="1844835" y="66498"/>
                  <a:pt x="1844835" y="148528"/>
                </a:cubicBezTo>
                <a:lnTo>
                  <a:pt x="1844835" y="1336748"/>
                </a:lnTo>
                <a:cubicBezTo>
                  <a:pt x="1844835" y="1418778"/>
                  <a:pt x="1778337" y="1485276"/>
                  <a:pt x="1696307" y="1485276"/>
                </a:cubicBezTo>
                <a:lnTo>
                  <a:pt x="148528" y="1485276"/>
                </a:lnTo>
                <a:cubicBezTo>
                  <a:pt x="66498" y="1485276"/>
                  <a:pt x="0" y="1418778"/>
                  <a:pt x="0" y="1336748"/>
                </a:cubicBezTo>
                <a:lnTo>
                  <a:pt x="0" y="148528"/>
                </a:lnTo>
                <a:close/>
              </a:path>
            </a:pathLst>
          </a:custGeom>
          <a:noFill/>
          <a:ln w="25400" cap="flat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19702" tIns="119702" rIns="119702" bIns="119702" numCol="1" spcCol="1270" anchor="t" anchorCtr="0">
            <a:noAutofit/>
          </a:bodyPr>
          <a:lstStyle/>
          <a:p>
            <a:pPr lvl="0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i="0" dirty="0">
                <a:solidFill>
                  <a:srgbClr val="000000"/>
                </a:solidFill>
              </a:rPr>
              <a:t>Invoke the adapter from Business Process</a:t>
            </a:r>
          </a:p>
        </p:txBody>
      </p:sp>
      <p:grpSp>
        <p:nvGrpSpPr>
          <p:cNvPr id="3" name="Group 14"/>
          <p:cNvGrpSpPr/>
          <p:nvPr/>
        </p:nvGrpSpPr>
        <p:grpSpPr>
          <a:xfrm>
            <a:off x="772258" y="1767591"/>
            <a:ext cx="10725822" cy="864947"/>
            <a:chOff x="351657" y="1742220"/>
            <a:chExt cx="11689834" cy="529936"/>
          </a:xfrm>
        </p:grpSpPr>
        <p:sp>
          <p:nvSpPr>
            <p:cNvPr id="16" name="Freeform 15"/>
            <p:cNvSpPr/>
            <p:nvPr/>
          </p:nvSpPr>
          <p:spPr>
            <a:xfrm>
              <a:off x="351657" y="1742220"/>
              <a:ext cx="3059325" cy="529936"/>
            </a:xfrm>
            <a:custGeom>
              <a:avLst/>
              <a:gdLst>
                <a:gd name="connsiteX0" fmla="*/ 0 w 3134139"/>
                <a:gd name="connsiteY0" fmla="*/ 0 h 529936"/>
                <a:gd name="connsiteX1" fmla="*/ 2869171 w 3134139"/>
                <a:gd name="connsiteY1" fmla="*/ 0 h 529936"/>
                <a:gd name="connsiteX2" fmla="*/ 3134139 w 3134139"/>
                <a:gd name="connsiteY2" fmla="*/ 264968 h 529936"/>
                <a:gd name="connsiteX3" fmla="*/ 2869171 w 3134139"/>
                <a:gd name="connsiteY3" fmla="*/ 529936 h 529936"/>
                <a:gd name="connsiteX4" fmla="*/ 0 w 3134139"/>
                <a:gd name="connsiteY4" fmla="*/ 529936 h 529936"/>
                <a:gd name="connsiteX5" fmla="*/ 264968 w 3134139"/>
                <a:gd name="connsiteY5" fmla="*/ 264968 h 529936"/>
                <a:gd name="connsiteX6" fmla="*/ 0 w 3134139"/>
                <a:gd name="connsiteY6" fmla="*/ 0 h 5299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34139" h="529936">
                  <a:moveTo>
                    <a:pt x="0" y="0"/>
                  </a:moveTo>
                  <a:lnTo>
                    <a:pt x="2869171" y="0"/>
                  </a:lnTo>
                  <a:lnTo>
                    <a:pt x="3134139" y="264968"/>
                  </a:lnTo>
                  <a:lnTo>
                    <a:pt x="2869171" y="529936"/>
                  </a:lnTo>
                  <a:lnTo>
                    <a:pt x="0" y="529936"/>
                  </a:lnTo>
                  <a:lnTo>
                    <a:pt x="264968" y="26496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spcFirstLastPara="0" vert="horz" wrap="square" lIns="344978" tIns="26670" rIns="291638" bIns="26670" numCol="1" spcCol="1270" anchor="ctr" anchorCtr="0">
              <a:noAutofit/>
            </a:bodyPr>
            <a:lstStyle/>
            <a:p>
              <a:pPr lvl="0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i="0" dirty="0"/>
                <a:t>Define </a:t>
              </a:r>
              <a:r>
                <a:rPr lang="en-US" sz="2000" i="0" dirty="0" smtClean="0"/>
                <a:t>Schema</a:t>
              </a:r>
              <a:endParaRPr lang="en-US" sz="2000" i="0" dirty="0"/>
            </a:p>
          </p:txBody>
        </p:sp>
        <p:sp>
          <p:nvSpPr>
            <p:cNvPr id="17" name="Freeform 16"/>
            <p:cNvSpPr/>
            <p:nvPr/>
          </p:nvSpPr>
          <p:spPr>
            <a:xfrm>
              <a:off x="3228494" y="1742220"/>
              <a:ext cx="3059325" cy="529936"/>
            </a:xfrm>
            <a:custGeom>
              <a:avLst/>
              <a:gdLst>
                <a:gd name="connsiteX0" fmla="*/ 0 w 3134139"/>
                <a:gd name="connsiteY0" fmla="*/ 0 h 529936"/>
                <a:gd name="connsiteX1" fmla="*/ 2869171 w 3134139"/>
                <a:gd name="connsiteY1" fmla="*/ 0 h 529936"/>
                <a:gd name="connsiteX2" fmla="*/ 3134139 w 3134139"/>
                <a:gd name="connsiteY2" fmla="*/ 264968 h 529936"/>
                <a:gd name="connsiteX3" fmla="*/ 2869171 w 3134139"/>
                <a:gd name="connsiteY3" fmla="*/ 529936 h 529936"/>
                <a:gd name="connsiteX4" fmla="*/ 0 w 3134139"/>
                <a:gd name="connsiteY4" fmla="*/ 529936 h 529936"/>
                <a:gd name="connsiteX5" fmla="*/ 264968 w 3134139"/>
                <a:gd name="connsiteY5" fmla="*/ 264968 h 529936"/>
                <a:gd name="connsiteX6" fmla="*/ 0 w 3134139"/>
                <a:gd name="connsiteY6" fmla="*/ 0 h 5299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34139" h="529936">
                  <a:moveTo>
                    <a:pt x="0" y="0"/>
                  </a:moveTo>
                  <a:lnTo>
                    <a:pt x="2869171" y="0"/>
                  </a:lnTo>
                  <a:lnTo>
                    <a:pt x="3134139" y="264968"/>
                  </a:lnTo>
                  <a:lnTo>
                    <a:pt x="2869171" y="529936"/>
                  </a:lnTo>
                  <a:lnTo>
                    <a:pt x="0" y="529936"/>
                  </a:lnTo>
                  <a:lnTo>
                    <a:pt x="264968" y="26496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spcFirstLastPara="0" vert="horz" wrap="square" lIns="344978" tIns="26670" rIns="291638" bIns="26670" numCol="1" spcCol="1270" anchor="ctr" anchorCtr="0">
              <a:noAutofit/>
            </a:bodyPr>
            <a:lstStyle/>
            <a:p>
              <a:pPr lvl="0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i="0" dirty="0"/>
                <a:t>Model &amp; Deploy Business Rules</a:t>
              </a:r>
            </a:p>
          </p:txBody>
        </p:sp>
        <p:sp>
          <p:nvSpPr>
            <p:cNvPr id="18" name="Freeform 17"/>
            <p:cNvSpPr/>
            <p:nvPr/>
          </p:nvSpPr>
          <p:spPr>
            <a:xfrm>
              <a:off x="6105330" y="1742220"/>
              <a:ext cx="3059325" cy="529936"/>
            </a:xfrm>
            <a:custGeom>
              <a:avLst/>
              <a:gdLst>
                <a:gd name="connsiteX0" fmla="*/ 0 w 3134139"/>
                <a:gd name="connsiteY0" fmla="*/ 0 h 529936"/>
                <a:gd name="connsiteX1" fmla="*/ 2869171 w 3134139"/>
                <a:gd name="connsiteY1" fmla="*/ 0 h 529936"/>
                <a:gd name="connsiteX2" fmla="*/ 3134139 w 3134139"/>
                <a:gd name="connsiteY2" fmla="*/ 264968 h 529936"/>
                <a:gd name="connsiteX3" fmla="*/ 2869171 w 3134139"/>
                <a:gd name="connsiteY3" fmla="*/ 529936 h 529936"/>
                <a:gd name="connsiteX4" fmla="*/ 0 w 3134139"/>
                <a:gd name="connsiteY4" fmla="*/ 529936 h 529936"/>
                <a:gd name="connsiteX5" fmla="*/ 264968 w 3134139"/>
                <a:gd name="connsiteY5" fmla="*/ 264968 h 529936"/>
                <a:gd name="connsiteX6" fmla="*/ 0 w 3134139"/>
                <a:gd name="connsiteY6" fmla="*/ 0 h 5299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34139" h="529936">
                  <a:moveTo>
                    <a:pt x="0" y="0"/>
                  </a:moveTo>
                  <a:lnTo>
                    <a:pt x="2869171" y="0"/>
                  </a:lnTo>
                  <a:lnTo>
                    <a:pt x="3134139" y="264968"/>
                  </a:lnTo>
                  <a:lnTo>
                    <a:pt x="2869171" y="529936"/>
                  </a:lnTo>
                  <a:lnTo>
                    <a:pt x="0" y="529936"/>
                  </a:lnTo>
                  <a:lnTo>
                    <a:pt x="264968" y="26496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spcFirstLastPara="0" vert="horz" wrap="square" lIns="344978" tIns="26670" rIns="291638" bIns="26670" numCol="1" spcCol="1270" anchor="ctr" anchorCtr="0">
              <a:noAutofit/>
            </a:bodyPr>
            <a:lstStyle/>
            <a:p>
              <a:pPr lvl="0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i="0" dirty="0"/>
                <a:t>Configure Corticon </a:t>
              </a:r>
              <a:r>
                <a:rPr lang="en-US" sz="2000" i="0" dirty="0" smtClean="0"/>
                <a:t>Adapter</a:t>
              </a:r>
              <a:endParaRPr lang="en-US" sz="2000" i="0" dirty="0"/>
            </a:p>
          </p:txBody>
        </p:sp>
        <p:sp>
          <p:nvSpPr>
            <p:cNvPr id="19" name="Freeform 18"/>
            <p:cNvSpPr/>
            <p:nvPr/>
          </p:nvSpPr>
          <p:spPr>
            <a:xfrm>
              <a:off x="8982166" y="1742220"/>
              <a:ext cx="3059325" cy="529936"/>
            </a:xfrm>
            <a:custGeom>
              <a:avLst/>
              <a:gdLst>
                <a:gd name="connsiteX0" fmla="*/ 0 w 3134139"/>
                <a:gd name="connsiteY0" fmla="*/ 0 h 529936"/>
                <a:gd name="connsiteX1" fmla="*/ 2869171 w 3134139"/>
                <a:gd name="connsiteY1" fmla="*/ 0 h 529936"/>
                <a:gd name="connsiteX2" fmla="*/ 3134139 w 3134139"/>
                <a:gd name="connsiteY2" fmla="*/ 264968 h 529936"/>
                <a:gd name="connsiteX3" fmla="*/ 2869171 w 3134139"/>
                <a:gd name="connsiteY3" fmla="*/ 529936 h 529936"/>
                <a:gd name="connsiteX4" fmla="*/ 0 w 3134139"/>
                <a:gd name="connsiteY4" fmla="*/ 529936 h 529936"/>
                <a:gd name="connsiteX5" fmla="*/ 264968 w 3134139"/>
                <a:gd name="connsiteY5" fmla="*/ 264968 h 529936"/>
                <a:gd name="connsiteX6" fmla="*/ 0 w 3134139"/>
                <a:gd name="connsiteY6" fmla="*/ 0 h 5299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34139" h="529936">
                  <a:moveTo>
                    <a:pt x="0" y="0"/>
                  </a:moveTo>
                  <a:lnTo>
                    <a:pt x="2869171" y="0"/>
                  </a:lnTo>
                  <a:lnTo>
                    <a:pt x="3134139" y="264968"/>
                  </a:lnTo>
                  <a:lnTo>
                    <a:pt x="2869171" y="529936"/>
                  </a:lnTo>
                  <a:lnTo>
                    <a:pt x="0" y="529936"/>
                  </a:lnTo>
                  <a:lnTo>
                    <a:pt x="264968" y="26496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spcFirstLastPara="0" vert="horz" wrap="square" lIns="344978" tIns="26670" rIns="291638" bIns="26670" numCol="1" spcCol="1270" anchor="ctr" anchorCtr="0">
              <a:noAutofit/>
            </a:bodyPr>
            <a:lstStyle/>
            <a:p>
              <a:pPr lvl="0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i="0" dirty="0"/>
                <a:t>Invoke Decision Service</a:t>
              </a:r>
            </a:p>
          </p:txBody>
        </p:sp>
      </p:grpSp>
      <p:sp>
        <p:nvSpPr>
          <p:cNvPr id="24" name="Rounded Rectangle 23"/>
          <p:cNvSpPr>
            <a:spLocks noChangeAspect="1"/>
          </p:cNvSpPr>
          <p:nvPr/>
        </p:nvSpPr>
        <p:spPr>
          <a:xfrm>
            <a:off x="894052" y="3647971"/>
            <a:ext cx="2472278" cy="2039112"/>
          </a:xfrm>
          <a:prstGeom prst="roundRect">
            <a:avLst>
              <a:gd name="adj" fmla="val 10000"/>
            </a:avLst>
          </a:prstGeom>
          <a:blipFill rotWithShape="0">
            <a:blip r:embed="rId3" cstate="print"/>
            <a:stretch>
              <a:fillRect/>
            </a:stretch>
          </a:blipFill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5" name="Rounded Rectangle 24"/>
          <p:cNvSpPr>
            <a:spLocks noChangeAspect="1"/>
          </p:cNvSpPr>
          <p:nvPr/>
        </p:nvSpPr>
        <p:spPr>
          <a:xfrm>
            <a:off x="3516931" y="3647971"/>
            <a:ext cx="2472278" cy="2039112"/>
          </a:xfrm>
          <a:prstGeom prst="roundRect">
            <a:avLst>
              <a:gd name="adj" fmla="val 10000"/>
            </a:avLst>
          </a:prstGeom>
          <a:blipFill rotWithShape="0">
            <a:blip r:embed="rId4" cstate="print"/>
            <a:stretch>
              <a:fillRect/>
            </a:stretch>
          </a:blipFill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6" name="Rounded Rectangle 25"/>
          <p:cNvSpPr>
            <a:spLocks noChangeAspect="1"/>
          </p:cNvSpPr>
          <p:nvPr/>
        </p:nvSpPr>
        <p:spPr>
          <a:xfrm>
            <a:off x="6139810" y="3647971"/>
            <a:ext cx="2472278" cy="2039112"/>
          </a:xfrm>
          <a:prstGeom prst="roundRect">
            <a:avLst>
              <a:gd name="adj" fmla="val 10000"/>
            </a:avLst>
          </a:prstGeom>
          <a:blipFill rotWithShape="0">
            <a:blip r:embed="rId5" cstate="print"/>
            <a:stretch>
              <a:fillRect/>
            </a:stretch>
          </a:blipFill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7" name="Rounded Rectangle 26"/>
          <p:cNvSpPr>
            <a:spLocks noChangeAspect="1"/>
          </p:cNvSpPr>
          <p:nvPr/>
        </p:nvSpPr>
        <p:spPr>
          <a:xfrm>
            <a:off x="8762688" y="3647971"/>
            <a:ext cx="2472278" cy="2039112"/>
          </a:xfrm>
          <a:prstGeom prst="roundRect">
            <a:avLst>
              <a:gd name="adj" fmla="val 10000"/>
            </a:avLst>
          </a:prstGeom>
          <a:blipFill rotWithShape="0">
            <a:blip r:embed="rId6" cstate="print"/>
            <a:stretch>
              <a:fillRect/>
            </a:stretch>
          </a:blipFill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</p:spTree>
    <p:extLst>
      <p:ext uri="{BB962C8B-B14F-4D97-AF65-F5344CB8AC3E}">
        <p14:creationId xmlns="" xmlns:p14="http://schemas.microsoft.com/office/powerpoint/2010/main" val="212872388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OpenEdge BPM  – Corticon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962" y="2162297"/>
            <a:ext cx="5977983" cy="4341372"/>
          </a:xfrm>
        </p:spPr>
        <p:txBody>
          <a:bodyPr/>
          <a:lstStyle/>
          <a:p>
            <a:pPr>
              <a:spcBef>
                <a:spcPts val="1000"/>
              </a:spcBef>
            </a:pPr>
            <a:r>
              <a:rPr lang="en-US" sz="2400" dirty="0" smtClean="0"/>
              <a:t>Define Schema</a:t>
            </a:r>
            <a:endParaRPr lang="en-US" sz="2400" dirty="0"/>
          </a:p>
          <a:p>
            <a:pPr lvl="1">
              <a:spcBef>
                <a:spcPts val="1000"/>
              </a:spcBef>
            </a:pPr>
            <a:r>
              <a:rPr lang="en-US" sz="2200" dirty="0" smtClean="0"/>
              <a:t>Dataslots</a:t>
            </a:r>
          </a:p>
          <a:p>
            <a:pPr lvl="2">
              <a:spcBef>
                <a:spcPts val="1000"/>
              </a:spcBef>
            </a:pPr>
            <a:r>
              <a:rPr lang="en-US" sz="2000" dirty="0" smtClean="0"/>
              <a:t>Primitives</a:t>
            </a:r>
            <a:r>
              <a:rPr lang="en-US" sz="2000" dirty="0"/>
              <a:t>, Prodatasets and 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Temp</a:t>
            </a:r>
            <a:r>
              <a:rPr lang="en-US" sz="2000" dirty="0"/>
              <a:t>-Table types</a:t>
            </a:r>
          </a:p>
          <a:p>
            <a:pPr lvl="2">
              <a:spcBef>
                <a:spcPts val="1000"/>
              </a:spcBef>
            </a:pPr>
            <a:r>
              <a:rPr lang="en-US" sz="2000" dirty="0"/>
              <a:t>Assign schema definition for </a:t>
            </a:r>
            <a:r>
              <a:rPr lang="en-US" sz="2000" dirty="0" smtClean="0"/>
              <a:t>Prodatasets</a:t>
            </a:r>
            <a:r>
              <a:rPr lang="en-US" sz="2000" dirty="0"/>
              <a:t> </a:t>
            </a:r>
            <a:r>
              <a:rPr lang="en-US" sz="2000" dirty="0" smtClean="0"/>
              <a:t>and </a:t>
            </a:r>
            <a:r>
              <a:rPr lang="en-US" sz="2000" dirty="0"/>
              <a:t>Temp-Table</a:t>
            </a:r>
          </a:p>
          <a:p>
            <a:pPr>
              <a:spcBef>
                <a:spcPts val="1000"/>
              </a:spcBef>
            </a:pPr>
            <a:r>
              <a:rPr lang="en-US" sz="2400" dirty="0"/>
              <a:t>BRVD Export</a:t>
            </a:r>
          </a:p>
          <a:p>
            <a:pPr lvl="1">
              <a:spcBef>
                <a:spcPts val="1000"/>
              </a:spcBef>
            </a:pPr>
            <a:r>
              <a:rPr lang="en-US" sz="2200" dirty="0"/>
              <a:t>Primitives </a:t>
            </a:r>
          </a:p>
          <a:p>
            <a:pPr lvl="1">
              <a:spcBef>
                <a:spcPts val="1000"/>
              </a:spcBef>
            </a:pPr>
            <a:r>
              <a:rPr lang="en-US" sz="2200" dirty="0"/>
              <a:t>Prodatasets</a:t>
            </a:r>
          </a:p>
          <a:p>
            <a:pPr lvl="1">
              <a:spcBef>
                <a:spcPts val="1000"/>
              </a:spcBef>
            </a:pPr>
            <a:r>
              <a:rPr lang="en-US" sz="2200" dirty="0"/>
              <a:t>Temp-Table</a:t>
            </a:r>
          </a:p>
        </p:txBody>
      </p:sp>
      <p:grpSp>
        <p:nvGrpSpPr>
          <p:cNvPr id="4" name="Group 15"/>
          <p:cNvGrpSpPr/>
          <p:nvPr/>
        </p:nvGrpSpPr>
        <p:grpSpPr>
          <a:xfrm>
            <a:off x="772258" y="1201275"/>
            <a:ext cx="10725822" cy="864947"/>
            <a:chOff x="351657" y="1742220"/>
            <a:chExt cx="11689834" cy="529936"/>
          </a:xfrm>
        </p:grpSpPr>
        <p:sp>
          <p:nvSpPr>
            <p:cNvPr id="17" name="Freeform 16"/>
            <p:cNvSpPr/>
            <p:nvPr/>
          </p:nvSpPr>
          <p:spPr>
            <a:xfrm>
              <a:off x="351657" y="1742220"/>
              <a:ext cx="3059325" cy="529936"/>
            </a:xfrm>
            <a:custGeom>
              <a:avLst/>
              <a:gdLst>
                <a:gd name="connsiteX0" fmla="*/ 0 w 3134139"/>
                <a:gd name="connsiteY0" fmla="*/ 0 h 529936"/>
                <a:gd name="connsiteX1" fmla="*/ 2869171 w 3134139"/>
                <a:gd name="connsiteY1" fmla="*/ 0 h 529936"/>
                <a:gd name="connsiteX2" fmla="*/ 3134139 w 3134139"/>
                <a:gd name="connsiteY2" fmla="*/ 264968 h 529936"/>
                <a:gd name="connsiteX3" fmla="*/ 2869171 w 3134139"/>
                <a:gd name="connsiteY3" fmla="*/ 529936 h 529936"/>
                <a:gd name="connsiteX4" fmla="*/ 0 w 3134139"/>
                <a:gd name="connsiteY4" fmla="*/ 529936 h 529936"/>
                <a:gd name="connsiteX5" fmla="*/ 264968 w 3134139"/>
                <a:gd name="connsiteY5" fmla="*/ 264968 h 529936"/>
                <a:gd name="connsiteX6" fmla="*/ 0 w 3134139"/>
                <a:gd name="connsiteY6" fmla="*/ 0 h 5299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34139" h="529936">
                  <a:moveTo>
                    <a:pt x="0" y="0"/>
                  </a:moveTo>
                  <a:lnTo>
                    <a:pt x="2869171" y="0"/>
                  </a:lnTo>
                  <a:lnTo>
                    <a:pt x="3134139" y="264968"/>
                  </a:lnTo>
                  <a:lnTo>
                    <a:pt x="2869171" y="529936"/>
                  </a:lnTo>
                  <a:lnTo>
                    <a:pt x="0" y="529936"/>
                  </a:lnTo>
                  <a:lnTo>
                    <a:pt x="264968" y="26496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spcFirstLastPara="0" vert="horz" wrap="square" lIns="344978" tIns="26670" rIns="291638" bIns="26670" numCol="1" spcCol="1270" anchor="ctr" anchorCtr="0">
              <a:noAutofit/>
            </a:bodyPr>
            <a:lstStyle/>
            <a:p>
              <a:pPr lvl="0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i="0" dirty="0"/>
                <a:t>Define </a:t>
              </a:r>
              <a:r>
                <a:rPr lang="en-US" sz="2000" i="0" dirty="0" smtClean="0"/>
                <a:t>Schema</a:t>
              </a:r>
              <a:endParaRPr lang="en-US" sz="2000" i="0" dirty="0"/>
            </a:p>
          </p:txBody>
        </p:sp>
        <p:sp>
          <p:nvSpPr>
            <p:cNvPr id="18" name="Freeform 17"/>
            <p:cNvSpPr/>
            <p:nvPr/>
          </p:nvSpPr>
          <p:spPr>
            <a:xfrm>
              <a:off x="3228494" y="1742220"/>
              <a:ext cx="3059325" cy="529936"/>
            </a:xfrm>
            <a:custGeom>
              <a:avLst/>
              <a:gdLst>
                <a:gd name="connsiteX0" fmla="*/ 0 w 3134139"/>
                <a:gd name="connsiteY0" fmla="*/ 0 h 529936"/>
                <a:gd name="connsiteX1" fmla="*/ 2869171 w 3134139"/>
                <a:gd name="connsiteY1" fmla="*/ 0 h 529936"/>
                <a:gd name="connsiteX2" fmla="*/ 3134139 w 3134139"/>
                <a:gd name="connsiteY2" fmla="*/ 264968 h 529936"/>
                <a:gd name="connsiteX3" fmla="*/ 2869171 w 3134139"/>
                <a:gd name="connsiteY3" fmla="*/ 529936 h 529936"/>
                <a:gd name="connsiteX4" fmla="*/ 0 w 3134139"/>
                <a:gd name="connsiteY4" fmla="*/ 529936 h 529936"/>
                <a:gd name="connsiteX5" fmla="*/ 264968 w 3134139"/>
                <a:gd name="connsiteY5" fmla="*/ 264968 h 529936"/>
                <a:gd name="connsiteX6" fmla="*/ 0 w 3134139"/>
                <a:gd name="connsiteY6" fmla="*/ 0 h 5299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34139" h="529936">
                  <a:moveTo>
                    <a:pt x="0" y="0"/>
                  </a:moveTo>
                  <a:lnTo>
                    <a:pt x="2869171" y="0"/>
                  </a:lnTo>
                  <a:lnTo>
                    <a:pt x="3134139" y="264968"/>
                  </a:lnTo>
                  <a:lnTo>
                    <a:pt x="2869171" y="529936"/>
                  </a:lnTo>
                  <a:lnTo>
                    <a:pt x="0" y="529936"/>
                  </a:lnTo>
                  <a:lnTo>
                    <a:pt x="264968" y="2649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spcFirstLastPara="0" vert="horz" wrap="square" lIns="344978" tIns="26670" rIns="291638" bIns="26670" numCol="1" spcCol="1270" anchor="ctr" anchorCtr="0">
              <a:noAutofit/>
            </a:bodyPr>
            <a:lstStyle/>
            <a:p>
              <a:pPr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i="0" dirty="0">
                  <a:solidFill>
                    <a:schemeClr val="accent6">
                      <a:lumMod val="20000"/>
                      <a:lumOff val="80000"/>
                    </a:schemeClr>
                  </a:solidFill>
                  <a:latin typeface="Arial"/>
                </a:rPr>
                <a:t>Model &amp; Deploy Business Rules</a:t>
              </a:r>
            </a:p>
          </p:txBody>
        </p:sp>
        <p:sp>
          <p:nvSpPr>
            <p:cNvPr id="19" name="Freeform 18"/>
            <p:cNvSpPr/>
            <p:nvPr/>
          </p:nvSpPr>
          <p:spPr>
            <a:xfrm>
              <a:off x="6105330" y="1742220"/>
              <a:ext cx="3059325" cy="529936"/>
            </a:xfrm>
            <a:custGeom>
              <a:avLst/>
              <a:gdLst>
                <a:gd name="connsiteX0" fmla="*/ 0 w 3134139"/>
                <a:gd name="connsiteY0" fmla="*/ 0 h 529936"/>
                <a:gd name="connsiteX1" fmla="*/ 2869171 w 3134139"/>
                <a:gd name="connsiteY1" fmla="*/ 0 h 529936"/>
                <a:gd name="connsiteX2" fmla="*/ 3134139 w 3134139"/>
                <a:gd name="connsiteY2" fmla="*/ 264968 h 529936"/>
                <a:gd name="connsiteX3" fmla="*/ 2869171 w 3134139"/>
                <a:gd name="connsiteY3" fmla="*/ 529936 h 529936"/>
                <a:gd name="connsiteX4" fmla="*/ 0 w 3134139"/>
                <a:gd name="connsiteY4" fmla="*/ 529936 h 529936"/>
                <a:gd name="connsiteX5" fmla="*/ 264968 w 3134139"/>
                <a:gd name="connsiteY5" fmla="*/ 264968 h 529936"/>
                <a:gd name="connsiteX6" fmla="*/ 0 w 3134139"/>
                <a:gd name="connsiteY6" fmla="*/ 0 h 5299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34139" h="529936">
                  <a:moveTo>
                    <a:pt x="0" y="0"/>
                  </a:moveTo>
                  <a:lnTo>
                    <a:pt x="2869171" y="0"/>
                  </a:lnTo>
                  <a:lnTo>
                    <a:pt x="3134139" y="264968"/>
                  </a:lnTo>
                  <a:lnTo>
                    <a:pt x="2869171" y="529936"/>
                  </a:lnTo>
                  <a:lnTo>
                    <a:pt x="0" y="529936"/>
                  </a:lnTo>
                  <a:lnTo>
                    <a:pt x="264968" y="2649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spcFirstLastPara="0" vert="horz" wrap="square" lIns="344978" tIns="26670" rIns="291638" bIns="26670" numCol="1" spcCol="1270" anchor="ctr" anchorCtr="0">
              <a:noAutofit/>
            </a:bodyPr>
            <a:lstStyle/>
            <a:p>
              <a:pPr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i="0" dirty="0">
                  <a:solidFill>
                    <a:schemeClr val="accent6">
                      <a:lumMod val="20000"/>
                      <a:lumOff val="80000"/>
                    </a:schemeClr>
                  </a:solidFill>
                  <a:latin typeface="Arial"/>
                </a:rPr>
                <a:t>Configure Corticon Adapter</a:t>
              </a:r>
            </a:p>
          </p:txBody>
        </p:sp>
        <p:sp>
          <p:nvSpPr>
            <p:cNvPr id="20" name="Freeform 19"/>
            <p:cNvSpPr/>
            <p:nvPr/>
          </p:nvSpPr>
          <p:spPr>
            <a:xfrm>
              <a:off x="8982166" y="1742220"/>
              <a:ext cx="3059325" cy="529936"/>
            </a:xfrm>
            <a:custGeom>
              <a:avLst/>
              <a:gdLst>
                <a:gd name="connsiteX0" fmla="*/ 0 w 3134139"/>
                <a:gd name="connsiteY0" fmla="*/ 0 h 529936"/>
                <a:gd name="connsiteX1" fmla="*/ 2869171 w 3134139"/>
                <a:gd name="connsiteY1" fmla="*/ 0 h 529936"/>
                <a:gd name="connsiteX2" fmla="*/ 3134139 w 3134139"/>
                <a:gd name="connsiteY2" fmla="*/ 264968 h 529936"/>
                <a:gd name="connsiteX3" fmla="*/ 2869171 w 3134139"/>
                <a:gd name="connsiteY3" fmla="*/ 529936 h 529936"/>
                <a:gd name="connsiteX4" fmla="*/ 0 w 3134139"/>
                <a:gd name="connsiteY4" fmla="*/ 529936 h 529936"/>
                <a:gd name="connsiteX5" fmla="*/ 264968 w 3134139"/>
                <a:gd name="connsiteY5" fmla="*/ 264968 h 529936"/>
                <a:gd name="connsiteX6" fmla="*/ 0 w 3134139"/>
                <a:gd name="connsiteY6" fmla="*/ 0 h 5299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34139" h="529936">
                  <a:moveTo>
                    <a:pt x="0" y="0"/>
                  </a:moveTo>
                  <a:lnTo>
                    <a:pt x="2869171" y="0"/>
                  </a:lnTo>
                  <a:lnTo>
                    <a:pt x="3134139" y="264968"/>
                  </a:lnTo>
                  <a:lnTo>
                    <a:pt x="2869171" y="529936"/>
                  </a:lnTo>
                  <a:lnTo>
                    <a:pt x="0" y="529936"/>
                  </a:lnTo>
                  <a:lnTo>
                    <a:pt x="264968" y="2649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spcFirstLastPara="0" vert="horz" wrap="square" lIns="344978" tIns="26670" rIns="291638" bIns="26670" numCol="1" spcCol="1270" anchor="ctr" anchorCtr="0">
              <a:noAutofit/>
            </a:bodyPr>
            <a:lstStyle/>
            <a:p>
              <a:pPr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i="0" dirty="0">
                  <a:solidFill>
                    <a:schemeClr val="accent6">
                      <a:lumMod val="20000"/>
                      <a:lumOff val="80000"/>
                    </a:schemeClr>
                  </a:solidFill>
                  <a:latin typeface="Arial"/>
                </a:rPr>
                <a:t>Invoke Decision Service</a:t>
              </a:r>
            </a:p>
          </p:txBody>
        </p:sp>
      </p:grpSp>
      <p:pic>
        <p:nvPicPr>
          <p:cNvPr id="21" name="Picture 20" descr="ExportDS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98849" y="2203704"/>
            <a:ext cx="4362400" cy="4097067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="" xmlns:p14="http://schemas.microsoft.com/office/powerpoint/2010/main" val="117677807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OpenEdge BPM  – Corticon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962" y="2162297"/>
            <a:ext cx="5977983" cy="4341372"/>
          </a:xfrm>
        </p:spPr>
        <p:txBody>
          <a:bodyPr/>
          <a:lstStyle/>
          <a:p>
            <a:pPr>
              <a:spcBef>
                <a:spcPts val="2000"/>
              </a:spcBef>
            </a:pPr>
            <a:r>
              <a:rPr lang="en-US" sz="2400" dirty="0"/>
              <a:t>Corticon studio</a:t>
            </a:r>
          </a:p>
          <a:p>
            <a:pPr lvl="1">
              <a:spcBef>
                <a:spcPts val="2000"/>
              </a:spcBef>
            </a:pPr>
            <a:r>
              <a:rPr lang="en-US" sz="2200" dirty="0"/>
              <a:t>Create Corticon Project</a:t>
            </a:r>
          </a:p>
          <a:p>
            <a:pPr lvl="1">
              <a:spcBef>
                <a:spcPts val="2000"/>
              </a:spcBef>
            </a:pPr>
            <a:r>
              <a:rPr lang="en-US" sz="2200" dirty="0"/>
              <a:t>Import BRVD</a:t>
            </a:r>
          </a:p>
          <a:p>
            <a:pPr lvl="1">
              <a:spcBef>
                <a:spcPts val="2000"/>
              </a:spcBef>
            </a:pPr>
            <a:r>
              <a:rPr lang="en-US" sz="2200" dirty="0"/>
              <a:t>Create Rule sheet and model rules</a:t>
            </a:r>
          </a:p>
          <a:p>
            <a:pPr lvl="1">
              <a:spcBef>
                <a:spcPts val="2000"/>
              </a:spcBef>
            </a:pPr>
            <a:r>
              <a:rPr lang="en-US" sz="2200" dirty="0"/>
              <a:t>Define Rule flow using the Rule sheet</a:t>
            </a:r>
          </a:p>
          <a:p>
            <a:pPr>
              <a:spcBef>
                <a:spcPts val="2000"/>
              </a:spcBef>
            </a:pPr>
            <a:r>
              <a:rPr lang="en-US" sz="2400" dirty="0"/>
              <a:t>Corticon server</a:t>
            </a:r>
          </a:p>
          <a:p>
            <a:pPr lvl="1">
              <a:spcBef>
                <a:spcPts val="2000"/>
              </a:spcBef>
            </a:pPr>
            <a:r>
              <a:rPr lang="en-US" sz="2200" dirty="0"/>
              <a:t>Deploy the modeled Rule flow</a:t>
            </a:r>
          </a:p>
        </p:txBody>
      </p:sp>
      <p:grpSp>
        <p:nvGrpSpPr>
          <p:cNvPr id="4" name="Group 15"/>
          <p:cNvGrpSpPr/>
          <p:nvPr/>
        </p:nvGrpSpPr>
        <p:grpSpPr>
          <a:xfrm>
            <a:off x="772258" y="1201275"/>
            <a:ext cx="10725822" cy="864947"/>
            <a:chOff x="351657" y="1742220"/>
            <a:chExt cx="11689834" cy="529936"/>
          </a:xfrm>
        </p:grpSpPr>
        <p:sp>
          <p:nvSpPr>
            <p:cNvPr id="17" name="Freeform 16"/>
            <p:cNvSpPr/>
            <p:nvPr/>
          </p:nvSpPr>
          <p:spPr>
            <a:xfrm>
              <a:off x="351657" y="1742220"/>
              <a:ext cx="3059325" cy="529936"/>
            </a:xfrm>
            <a:custGeom>
              <a:avLst/>
              <a:gdLst>
                <a:gd name="connsiteX0" fmla="*/ 0 w 3134139"/>
                <a:gd name="connsiteY0" fmla="*/ 0 h 529936"/>
                <a:gd name="connsiteX1" fmla="*/ 2869171 w 3134139"/>
                <a:gd name="connsiteY1" fmla="*/ 0 h 529936"/>
                <a:gd name="connsiteX2" fmla="*/ 3134139 w 3134139"/>
                <a:gd name="connsiteY2" fmla="*/ 264968 h 529936"/>
                <a:gd name="connsiteX3" fmla="*/ 2869171 w 3134139"/>
                <a:gd name="connsiteY3" fmla="*/ 529936 h 529936"/>
                <a:gd name="connsiteX4" fmla="*/ 0 w 3134139"/>
                <a:gd name="connsiteY4" fmla="*/ 529936 h 529936"/>
                <a:gd name="connsiteX5" fmla="*/ 264968 w 3134139"/>
                <a:gd name="connsiteY5" fmla="*/ 264968 h 529936"/>
                <a:gd name="connsiteX6" fmla="*/ 0 w 3134139"/>
                <a:gd name="connsiteY6" fmla="*/ 0 h 5299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34139" h="529936">
                  <a:moveTo>
                    <a:pt x="0" y="0"/>
                  </a:moveTo>
                  <a:lnTo>
                    <a:pt x="2869171" y="0"/>
                  </a:lnTo>
                  <a:lnTo>
                    <a:pt x="3134139" y="264968"/>
                  </a:lnTo>
                  <a:lnTo>
                    <a:pt x="2869171" y="529936"/>
                  </a:lnTo>
                  <a:lnTo>
                    <a:pt x="0" y="529936"/>
                  </a:lnTo>
                  <a:lnTo>
                    <a:pt x="264968" y="2649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spcFirstLastPara="0" vert="horz" wrap="square" lIns="344978" tIns="26670" rIns="291638" bIns="26670" numCol="1" spcCol="1270" anchor="ctr" anchorCtr="0">
              <a:noAutofit/>
            </a:bodyPr>
            <a:lstStyle/>
            <a:p>
              <a:pPr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i="0" dirty="0">
                  <a:solidFill>
                    <a:schemeClr val="accent6">
                      <a:lumMod val="20000"/>
                      <a:lumOff val="80000"/>
                    </a:schemeClr>
                  </a:solidFill>
                  <a:latin typeface="Arial"/>
                </a:rPr>
                <a:t>Define </a:t>
              </a:r>
              <a:r>
                <a:rPr lang="en-US" sz="2000" i="0" dirty="0" smtClean="0">
                  <a:solidFill>
                    <a:schemeClr val="accent6">
                      <a:lumMod val="20000"/>
                      <a:lumOff val="80000"/>
                    </a:schemeClr>
                  </a:solidFill>
                  <a:latin typeface="Arial"/>
                </a:rPr>
                <a:t>Schema</a:t>
              </a:r>
              <a:endParaRPr lang="en-US" sz="2000" i="0" dirty="0">
                <a:solidFill>
                  <a:schemeClr val="accent6">
                    <a:lumMod val="20000"/>
                    <a:lumOff val="80000"/>
                  </a:schemeClr>
                </a:solidFill>
                <a:latin typeface="Arial"/>
              </a:endParaRPr>
            </a:p>
          </p:txBody>
        </p:sp>
        <p:sp>
          <p:nvSpPr>
            <p:cNvPr id="18" name="Freeform 17"/>
            <p:cNvSpPr/>
            <p:nvPr/>
          </p:nvSpPr>
          <p:spPr>
            <a:xfrm>
              <a:off x="3228494" y="1742220"/>
              <a:ext cx="3059325" cy="529936"/>
            </a:xfrm>
            <a:custGeom>
              <a:avLst/>
              <a:gdLst>
                <a:gd name="connsiteX0" fmla="*/ 0 w 3134139"/>
                <a:gd name="connsiteY0" fmla="*/ 0 h 529936"/>
                <a:gd name="connsiteX1" fmla="*/ 2869171 w 3134139"/>
                <a:gd name="connsiteY1" fmla="*/ 0 h 529936"/>
                <a:gd name="connsiteX2" fmla="*/ 3134139 w 3134139"/>
                <a:gd name="connsiteY2" fmla="*/ 264968 h 529936"/>
                <a:gd name="connsiteX3" fmla="*/ 2869171 w 3134139"/>
                <a:gd name="connsiteY3" fmla="*/ 529936 h 529936"/>
                <a:gd name="connsiteX4" fmla="*/ 0 w 3134139"/>
                <a:gd name="connsiteY4" fmla="*/ 529936 h 529936"/>
                <a:gd name="connsiteX5" fmla="*/ 264968 w 3134139"/>
                <a:gd name="connsiteY5" fmla="*/ 264968 h 529936"/>
                <a:gd name="connsiteX6" fmla="*/ 0 w 3134139"/>
                <a:gd name="connsiteY6" fmla="*/ 0 h 5299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34139" h="529936">
                  <a:moveTo>
                    <a:pt x="0" y="0"/>
                  </a:moveTo>
                  <a:lnTo>
                    <a:pt x="2869171" y="0"/>
                  </a:lnTo>
                  <a:lnTo>
                    <a:pt x="3134139" y="264968"/>
                  </a:lnTo>
                  <a:lnTo>
                    <a:pt x="2869171" y="529936"/>
                  </a:lnTo>
                  <a:lnTo>
                    <a:pt x="0" y="529936"/>
                  </a:lnTo>
                  <a:lnTo>
                    <a:pt x="264968" y="26496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spcFirstLastPara="0" vert="horz" wrap="square" lIns="344978" tIns="26670" rIns="291638" bIns="26670" numCol="1" spcCol="1270" anchor="ctr" anchorCtr="0">
              <a:noAutofit/>
            </a:bodyPr>
            <a:lstStyle/>
            <a:p>
              <a:pPr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i="0" dirty="0"/>
                <a:t>Model &amp; Deploy Business Rules</a:t>
              </a:r>
            </a:p>
          </p:txBody>
        </p:sp>
        <p:sp>
          <p:nvSpPr>
            <p:cNvPr id="19" name="Freeform 18"/>
            <p:cNvSpPr/>
            <p:nvPr/>
          </p:nvSpPr>
          <p:spPr>
            <a:xfrm>
              <a:off x="6105330" y="1742220"/>
              <a:ext cx="3059325" cy="529936"/>
            </a:xfrm>
            <a:custGeom>
              <a:avLst/>
              <a:gdLst>
                <a:gd name="connsiteX0" fmla="*/ 0 w 3134139"/>
                <a:gd name="connsiteY0" fmla="*/ 0 h 529936"/>
                <a:gd name="connsiteX1" fmla="*/ 2869171 w 3134139"/>
                <a:gd name="connsiteY1" fmla="*/ 0 h 529936"/>
                <a:gd name="connsiteX2" fmla="*/ 3134139 w 3134139"/>
                <a:gd name="connsiteY2" fmla="*/ 264968 h 529936"/>
                <a:gd name="connsiteX3" fmla="*/ 2869171 w 3134139"/>
                <a:gd name="connsiteY3" fmla="*/ 529936 h 529936"/>
                <a:gd name="connsiteX4" fmla="*/ 0 w 3134139"/>
                <a:gd name="connsiteY4" fmla="*/ 529936 h 529936"/>
                <a:gd name="connsiteX5" fmla="*/ 264968 w 3134139"/>
                <a:gd name="connsiteY5" fmla="*/ 264968 h 529936"/>
                <a:gd name="connsiteX6" fmla="*/ 0 w 3134139"/>
                <a:gd name="connsiteY6" fmla="*/ 0 h 5299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34139" h="529936">
                  <a:moveTo>
                    <a:pt x="0" y="0"/>
                  </a:moveTo>
                  <a:lnTo>
                    <a:pt x="2869171" y="0"/>
                  </a:lnTo>
                  <a:lnTo>
                    <a:pt x="3134139" y="264968"/>
                  </a:lnTo>
                  <a:lnTo>
                    <a:pt x="2869171" y="529936"/>
                  </a:lnTo>
                  <a:lnTo>
                    <a:pt x="0" y="529936"/>
                  </a:lnTo>
                  <a:lnTo>
                    <a:pt x="264968" y="2649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spcFirstLastPara="0" vert="horz" wrap="square" lIns="344978" tIns="26670" rIns="291638" bIns="26670" numCol="1" spcCol="1270" anchor="ctr" anchorCtr="0">
              <a:noAutofit/>
            </a:bodyPr>
            <a:lstStyle/>
            <a:p>
              <a:pPr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i="0" dirty="0">
                  <a:solidFill>
                    <a:schemeClr val="accent6">
                      <a:lumMod val="20000"/>
                      <a:lumOff val="80000"/>
                    </a:schemeClr>
                  </a:solidFill>
                  <a:latin typeface="Arial"/>
                </a:rPr>
                <a:t>Configure Corticon Adapter</a:t>
              </a:r>
            </a:p>
          </p:txBody>
        </p:sp>
        <p:sp>
          <p:nvSpPr>
            <p:cNvPr id="20" name="Freeform 19"/>
            <p:cNvSpPr/>
            <p:nvPr/>
          </p:nvSpPr>
          <p:spPr>
            <a:xfrm>
              <a:off x="8982166" y="1742220"/>
              <a:ext cx="3059325" cy="529936"/>
            </a:xfrm>
            <a:custGeom>
              <a:avLst/>
              <a:gdLst>
                <a:gd name="connsiteX0" fmla="*/ 0 w 3134139"/>
                <a:gd name="connsiteY0" fmla="*/ 0 h 529936"/>
                <a:gd name="connsiteX1" fmla="*/ 2869171 w 3134139"/>
                <a:gd name="connsiteY1" fmla="*/ 0 h 529936"/>
                <a:gd name="connsiteX2" fmla="*/ 3134139 w 3134139"/>
                <a:gd name="connsiteY2" fmla="*/ 264968 h 529936"/>
                <a:gd name="connsiteX3" fmla="*/ 2869171 w 3134139"/>
                <a:gd name="connsiteY3" fmla="*/ 529936 h 529936"/>
                <a:gd name="connsiteX4" fmla="*/ 0 w 3134139"/>
                <a:gd name="connsiteY4" fmla="*/ 529936 h 529936"/>
                <a:gd name="connsiteX5" fmla="*/ 264968 w 3134139"/>
                <a:gd name="connsiteY5" fmla="*/ 264968 h 529936"/>
                <a:gd name="connsiteX6" fmla="*/ 0 w 3134139"/>
                <a:gd name="connsiteY6" fmla="*/ 0 h 5299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34139" h="529936">
                  <a:moveTo>
                    <a:pt x="0" y="0"/>
                  </a:moveTo>
                  <a:lnTo>
                    <a:pt x="2869171" y="0"/>
                  </a:lnTo>
                  <a:lnTo>
                    <a:pt x="3134139" y="264968"/>
                  </a:lnTo>
                  <a:lnTo>
                    <a:pt x="2869171" y="529936"/>
                  </a:lnTo>
                  <a:lnTo>
                    <a:pt x="0" y="529936"/>
                  </a:lnTo>
                  <a:lnTo>
                    <a:pt x="264968" y="2649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spcFirstLastPara="0" vert="horz" wrap="square" lIns="344978" tIns="26670" rIns="291638" bIns="26670" numCol="1" spcCol="1270" anchor="ctr" anchorCtr="0">
              <a:noAutofit/>
            </a:bodyPr>
            <a:lstStyle/>
            <a:p>
              <a:pPr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i="0" dirty="0">
                  <a:solidFill>
                    <a:schemeClr val="accent6">
                      <a:lumMod val="20000"/>
                      <a:lumOff val="80000"/>
                    </a:schemeClr>
                  </a:solidFill>
                  <a:latin typeface="Arial"/>
                </a:rPr>
                <a:t>Invoke Decision Service</a:t>
              </a:r>
            </a:p>
          </p:txBody>
        </p:sp>
      </p:grp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51381" y="2203704"/>
            <a:ext cx="5239708" cy="3466539"/>
          </a:xfrm>
          <a:prstGeom prst="rect">
            <a:avLst/>
          </a:prstGeom>
          <a:ln w="12700">
            <a:solidFill>
              <a:schemeClr val="tx1"/>
            </a:solidFill>
          </a:ln>
          <a:effectLst/>
        </p:spPr>
      </p:pic>
    </p:spTree>
    <p:extLst>
      <p:ext uri="{BB962C8B-B14F-4D97-AF65-F5344CB8AC3E}">
        <p14:creationId xmlns="" xmlns:p14="http://schemas.microsoft.com/office/powerpoint/2010/main" val="156533523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OpenEdge BPM  – Corticon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962" y="2065312"/>
            <a:ext cx="5977983" cy="4341372"/>
          </a:xfrm>
        </p:spPr>
        <p:txBody>
          <a:bodyPr/>
          <a:lstStyle/>
          <a:p>
            <a:pPr>
              <a:spcBef>
                <a:spcPts val="1000"/>
              </a:spcBef>
            </a:pPr>
            <a:r>
              <a:rPr lang="en-US" sz="2200" dirty="0" smtClean="0"/>
              <a:t>In </a:t>
            </a:r>
            <a:r>
              <a:rPr lang="en-US" sz="2200" dirty="0"/>
              <a:t>BPM studio</a:t>
            </a:r>
          </a:p>
          <a:p>
            <a:pPr lvl="1">
              <a:spcBef>
                <a:spcPts val="1000"/>
              </a:spcBef>
            </a:pPr>
            <a:r>
              <a:rPr lang="en-US" sz="2000" dirty="0"/>
              <a:t>Model BPM process</a:t>
            </a:r>
          </a:p>
          <a:p>
            <a:pPr lvl="1">
              <a:spcBef>
                <a:spcPts val="1000"/>
              </a:spcBef>
            </a:pPr>
            <a:r>
              <a:rPr lang="en-US" sz="2000" dirty="0"/>
              <a:t>Add Corticon adapter</a:t>
            </a:r>
          </a:p>
          <a:p>
            <a:pPr>
              <a:spcBef>
                <a:spcPts val="1000"/>
              </a:spcBef>
            </a:pPr>
            <a:r>
              <a:rPr lang="en-US" sz="2200" dirty="0"/>
              <a:t>In Corticon Adapter</a:t>
            </a:r>
          </a:p>
          <a:p>
            <a:pPr lvl="1">
              <a:spcBef>
                <a:spcPts val="1000"/>
              </a:spcBef>
            </a:pPr>
            <a:r>
              <a:rPr lang="en-US" sz="2000" dirty="0"/>
              <a:t>Username &amp; Password (If secured)</a:t>
            </a:r>
          </a:p>
          <a:p>
            <a:pPr lvl="1">
              <a:spcBef>
                <a:spcPts val="1000"/>
              </a:spcBef>
            </a:pPr>
            <a:r>
              <a:rPr lang="en-US" sz="2000" dirty="0"/>
              <a:t>Server URL</a:t>
            </a:r>
          </a:p>
          <a:p>
            <a:pPr lvl="1">
              <a:spcBef>
                <a:spcPts val="1000"/>
              </a:spcBef>
            </a:pPr>
            <a:r>
              <a:rPr lang="en-US" sz="2000" dirty="0"/>
              <a:t>Decision Service name</a:t>
            </a:r>
          </a:p>
          <a:p>
            <a:pPr lvl="1">
              <a:spcBef>
                <a:spcPts val="1000"/>
              </a:spcBef>
            </a:pPr>
            <a:r>
              <a:rPr lang="en-US" sz="2000" dirty="0"/>
              <a:t>Decision Service version</a:t>
            </a:r>
          </a:p>
          <a:p>
            <a:pPr lvl="1">
              <a:spcBef>
                <a:spcPts val="1000"/>
              </a:spcBef>
            </a:pPr>
            <a:r>
              <a:rPr lang="en-US" sz="2000" dirty="0"/>
              <a:t>Define dataslot mapping for either Primitive/Prodataset/Temp-Table types</a:t>
            </a:r>
          </a:p>
        </p:txBody>
      </p:sp>
      <p:grpSp>
        <p:nvGrpSpPr>
          <p:cNvPr id="4" name="Group 15"/>
          <p:cNvGrpSpPr/>
          <p:nvPr/>
        </p:nvGrpSpPr>
        <p:grpSpPr>
          <a:xfrm>
            <a:off x="772258" y="1201275"/>
            <a:ext cx="10725822" cy="864947"/>
            <a:chOff x="351657" y="1742220"/>
            <a:chExt cx="11689834" cy="529936"/>
          </a:xfrm>
        </p:grpSpPr>
        <p:sp>
          <p:nvSpPr>
            <p:cNvPr id="17" name="Freeform 16"/>
            <p:cNvSpPr/>
            <p:nvPr/>
          </p:nvSpPr>
          <p:spPr>
            <a:xfrm>
              <a:off x="351657" y="1742220"/>
              <a:ext cx="3059325" cy="529936"/>
            </a:xfrm>
            <a:custGeom>
              <a:avLst/>
              <a:gdLst>
                <a:gd name="connsiteX0" fmla="*/ 0 w 3134139"/>
                <a:gd name="connsiteY0" fmla="*/ 0 h 529936"/>
                <a:gd name="connsiteX1" fmla="*/ 2869171 w 3134139"/>
                <a:gd name="connsiteY1" fmla="*/ 0 h 529936"/>
                <a:gd name="connsiteX2" fmla="*/ 3134139 w 3134139"/>
                <a:gd name="connsiteY2" fmla="*/ 264968 h 529936"/>
                <a:gd name="connsiteX3" fmla="*/ 2869171 w 3134139"/>
                <a:gd name="connsiteY3" fmla="*/ 529936 h 529936"/>
                <a:gd name="connsiteX4" fmla="*/ 0 w 3134139"/>
                <a:gd name="connsiteY4" fmla="*/ 529936 h 529936"/>
                <a:gd name="connsiteX5" fmla="*/ 264968 w 3134139"/>
                <a:gd name="connsiteY5" fmla="*/ 264968 h 529936"/>
                <a:gd name="connsiteX6" fmla="*/ 0 w 3134139"/>
                <a:gd name="connsiteY6" fmla="*/ 0 h 5299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34139" h="529936">
                  <a:moveTo>
                    <a:pt x="0" y="0"/>
                  </a:moveTo>
                  <a:lnTo>
                    <a:pt x="2869171" y="0"/>
                  </a:lnTo>
                  <a:lnTo>
                    <a:pt x="3134139" y="264968"/>
                  </a:lnTo>
                  <a:lnTo>
                    <a:pt x="2869171" y="529936"/>
                  </a:lnTo>
                  <a:lnTo>
                    <a:pt x="0" y="529936"/>
                  </a:lnTo>
                  <a:lnTo>
                    <a:pt x="264968" y="2649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spcFirstLastPara="0" vert="horz" wrap="square" lIns="344978" tIns="26670" rIns="291638" bIns="26670" numCol="1" spcCol="1270" anchor="ctr" anchorCtr="0">
              <a:noAutofit/>
            </a:bodyPr>
            <a:lstStyle/>
            <a:p>
              <a:pPr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i="0" dirty="0">
                  <a:solidFill>
                    <a:schemeClr val="accent6">
                      <a:lumMod val="20000"/>
                      <a:lumOff val="80000"/>
                    </a:schemeClr>
                  </a:solidFill>
                  <a:latin typeface="Arial"/>
                </a:rPr>
                <a:t>Define </a:t>
              </a:r>
              <a:r>
                <a:rPr lang="en-US" sz="2000" i="0" dirty="0" smtClean="0">
                  <a:solidFill>
                    <a:schemeClr val="accent6">
                      <a:lumMod val="20000"/>
                      <a:lumOff val="80000"/>
                    </a:schemeClr>
                  </a:solidFill>
                  <a:latin typeface="Arial"/>
                </a:rPr>
                <a:t>Schema</a:t>
              </a:r>
              <a:endParaRPr lang="en-US" sz="2000" i="0" dirty="0">
                <a:solidFill>
                  <a:schemeClr val="accent6">
                    <a:lumMod val="20000"/>
                    <a:lumOff val="80000"/>
                  </a:schemeClr>
                </a:solidFill>
                <a:latin typeface="Arial"/>
              </a:endParaRPr>
            </a:p>
          </p:txBody>
        </p:sp>
        <p:sp>
          <p:nvSpPr>
            <p:cNvPr id="18" name="Freeform 17"/>
            <p:cNvSpPr/>
            <p:nvPr/>
          </p:nvSpPr>
          <p:spPr>
            <a:xfrm>
              <a:off x="3228494" y="1742220"/>
              <a:ext cx="3059325" cy="529936"/>
            </a:xfrm>
            <a:custGeom>
              <a:avLst/>
              <a:gdLst>
                <a:gd name="connsiteX0" fmla="*/ 0 w 3134139"/>
                <a:gd name="connsiteY0" fmla="*/ 0 h 529936"/>
                <a:gd name="connsiteX1" fmla="*/ 2869171 w 3134139"/>
                <a:gd name="connsiteY1" fmla="*/ 0 h 529936"/>
                <a:gd name="connsiteX2" fmla="*/ 3134139 w 3134139"/>
                <a:gd name="connsiteY2" fmla="*/ 264968 h 529936"/>
                <a:gd name="connsiteX3" fmla="*/ 2869171 w 3134139"/>
                <a:gd name="connsiteY3" fmla="*/ 529936 h 529936"/>
                <a:gd name="connsiteX4" fmla="*/ 0 w 3134139"/>
                <a:gd name="connsiteY4" fmla="*/ 529936 h 529936"/>
                <a:gd name="connsiteX5" fmla="*/ 264968 w 3134139"/>
                <a:gd name="connsiteY5" fmla="*/ 264968 h 529936"/>
                <a:gd name="connsiteX6" fmla="*/ 0 w 3134139"/>
                <a:gd name="connsiteY6" fmla="*/ 0 h 5299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34139" h="529936">
                  <a:moveTo>
                    <a:pt x="0" y="0"/>
                  </a:moveTo>
                  <a:lnTo>
                    <a:pt x="2869171" y="0"/>
                  </a:lnTo>
                  <a:lnTo>
                    <a:pt x="3134139" y="264968"/>
                  </a:lnTo>
                  <a:lnTo>
                    <a:pt x="2869171" y="529936"/>
                  </a:lnTo>
                  <a:lnTo>
                    <a:pt x="0" y="529936"/>
                  </a:lnTo>
                  <a:lnTo>
                    <a:pt x="264968" y="2649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spcFirstLastPara="0" vert="horz" wrap="square" lIns="344978" tIns="26670" rIns="291638" bIns="26670" numCol="1" spcCol="1270" anchor="ctr" anchorCtr="0">
              <a:noAutofit/>
            </a:bodyPr>
            <a:lstStyle/>
            <a:p>
              <a:pPr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i="0" dirty="0">
                  <a:solidFill>
                    <a:schemeClr val="accent6">
                      <a:lumMod val="20000"/>
                      <a:lumOff val="80000"/>
                    </a:schemeClr>
                  </a:solidFill>
                  <a:latin typeface="Arial"/>
                </a:rPr>
                <a:t>Model &amp; Deploy Business Rules</a:t>
              </a:r>
            </a:p>
          </p:txBody>
        </p:sp>
        <p:sp>
          <p:nvSpPr>
            <p:cNvPr id="19" name="Freeform 18"/>
            <p:cNvSpPr/>
            <p:nvPr/>
          </p:nvSpPr>
          <p:spPr>
            <a:xfrm>
              <a:off x="6105330" y="1742220"/>
              <a:ext cx="3059325" cy="529936"/>
            </a:xfrm>
            <a:custGeom>
              <a:avLst/>
              <a:gdLst>
                <a:gd name="connsiteX0" fmla="*/ 0 w 3134139"/>
                <a:gd name="connsiteY0" fmla="*/ 0 h 529936"/>
                <a:gd name="connsiteX1" fmla="*/ 2869171 w 3134139"/>
                <a:gd name="connsiteY1" fmla="*/ 0 h 529936"/>
                <a:gd name="connsiteX2" fmla="*/ 3134139 w 3134139"/>
                <a:gd name="connsiteY2" fmla="*/ 264968 h 529936"/>
                <a:gd name="connsiteX3" fmla="*/ 2869171 w 3134139"/>
                <a:gd name="connsiteY3" fmla="*/ 529936 h 529936"/>
                <a:gd name="connsiteX4" fmla="*/ 0 w 3134139"/>
                <a:gd name="connsiteY4" fmla="*/ 529936 h 529936"/>
                <a:gd name="connsiteX5" fmla="*/ 264968 w 3134139"/>
                <a:gd name="connsiteY5" fmla="*/ 264968 h 529936"/>
                <a:gd name="connsiteX6" fmla="*/ 0 w 3134139"/>
                <a:gd name="connsiteY6" fmla="*/ 0 h 5299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34139" h="529936">
                  <a:moveTo>
                    <a:pt x="0" y="0"/>
                  </a:moveTo>
                  <a:lnTo>
                    <a:pt x="2869171" y="0"/>
                  </a:lnTo>
                  <a:lnTo>
                    <a:pt x="3134139" y="264968"/>
                  </a:lnTo>
                  <a:lnTo>
                    <a:pt x="2869171" y="529936"/>
                  </a:lnTo>
                  <a:lnTo>
                    <a:pt x="0" y="529936"/>
                  </a:lnTo>
                  <a:lnTo>
                    <a:pt x="264968" y="26496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spcFirstLastPara="0" vert="horz" wrap="square" lIns="344978" tIns="26670" rIns="291638" bIns="26670" numCol="1" spcCol="1270" anchor="ctr" anchorCtr="0">
              <a:noAutofit/>
            </a:bodyPr>
            <a:lstStyle/>
            <a:p>
              <a:pPr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i="0" dirty="0"/>
                <a:t>Configure Corticon Adapter</a:t>
              </a:r>
            </a:p>
          </p:txBody>
        </p:sp>
        <p:sp>
          <p:nvSpPr>
            <p:cNvPr id="20" name="Freeform 19"/>
            <p:cNvSpPr/>
            <p:nvPr/>
          </p:nvSpPr>
          <p:spPr>
            <a:xfrm>
              <a:off x="8982166" y="1742220"/>
              <a:ext cx="3059325" cy="529936"/>
            </a:xfrm>
            <a:custGeom>
              <a:avLst/>
              <a:gdLst>
                <a:gd name="connsiteX0" fmla="*/ 0 w 3134139"/>
                <a:gd name="connsiteY0" fmla="*/ 0 h 529936"/>
                <a:gd name="connsiteX1" fmla="*/ 2869171 w 3134139"/>
                <a:gd name="connsiteY1" fmla="*/ 0 h 529936"/>
                <a:gd name="connsiteX2" fmla="*/ 3134139 w 3134139"/>
                <a:gd name="connsiteY2" fmla="*/ 264968 h 529936"/>
                <a:gd name="connsiteX3" fmla="*/ 2869171 w 3134139"/>
                <a:gd name="connsiteY3" fmla="*/ 529936 h 529936"/>
                <a:gd name="connsiteX4" fmla="*/ 0 w 3134139"/>
                <a:gd name="connsiteY4" fmla="*/ 529936 h 529936"/>
                <a:gd name="connsiteX5" fmla="*/ 264968 w 3134139"/>
                <a:gd name="connsiteY5" fmla="*/ 264968 h 529936"/>
                <a:gd name="connsiteX6" fmla="*/ 0 w 3134139"/>
                <a:gd name="connsiteY6" fmla="*/ 0 h 5299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34139" h="529936">
                  <a:moveTo>
                    <a:pt x="0" y="0"/>
                  </a:moveTo>
                  <a:lnTo>
                    <a:pt x="2869171" y="0"/>
                  </a:lnTo>
                  <a:lnTo>
                    <a:pt x="3134139" y="264968"/>
                  </a:lnTo>
                  <a:lnTo>
                    <a:pt x="2869171" y="529936"/>
                  </a:lnTo>
                  <a:lnTo>
                    <a:pt x="0" y="529936"/>
                  </a:lnTo>
                  <a:lnTo>
                    <a:pt x="264968" y="2649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spcFirstLastPara="0" vert="horz" wrap="square" lIns="344978" tIns="26670" rIns="291638" bIns="26670" numCol="1" spcCol="1270" anchor="ctr" anchorCtr="0">
              <a:noAutofit/>
            </a:bodyPr>
            <a:lstStyle/>
            <a:p>
              <a:pPr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i="0" dirty="0">
                  <a:solidFill>
                    <a:schemeClr val="accent6">
                      <a:lumMod val="20000"/>
                      <a:lumOff val="80000"/>
                    </a:schemeClr>
                  </a:solidFill>
                  <a:latin typeface="Arial"/>
                </a:rPr>
                <a:t>Invoke Decision Service</a:t>
              </a:r>
            </a:p>
          </p:txBody>
        </p:sp>
      </p:grpSp>
      <p:pic>
        <p:nvPicPr>
          <p:cNvPr id="11" name="Picture 10" descr="CAconfig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54658" y="2289429"/>
            <a:ext cx="5849036" cy="3539871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="" xmlns:p14="http://schemas.microsoft.com/office/powerpoint/2010/main" val="352258786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OpenEdge BPM  – Corticon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962" y="2162297"/>
            <a:ext cx="6413306" cy="4341372"/>
          </a:xfrm>
        </p:spPr>
        <p:txBody>
          <a:bodyPr/>
          <a:lstStyle/>
          <a:p>
            <a:pPr>
              <a:spcBef>
                <a:spcPts val="1000"/>
              </a:spcBef>
            </a:pPr>
            <a:r>
              <a:rPr lang="en-US" sz="2400" dirty="0"/>
              <a:t>Deploy the </a:t>
            </a:r>
            <a:r>
              <a:rPr lang="en-US" sz="2400" dirty="0" smtClean="0"/>
              <a:t>Business </a:t>
            </a:r>
            <a:r>
              <a:rPr lang="en-US" sz="2400" dirty="0"/>
              <a:t>Process </a:t>
            </a:r>
          </a:p>
          <a:p>
            <a:pPr>
              <a:spcBef>
                <a:spcPts val="1000"/>
              </a:spcBef>
            </a:pPr>
            <a:r>
              <a:rPr lang="en-US" sz="2400" dirty="0"/>
              <a:t>In Portal</a:t>
            </a:r>
          </a:p>
          <a:p>
            <a:pPr lvl="1">
              <a:spcBef>
                <a:spcPts val="1000"/>
              </a:spcBef>
            </a:pPr>
            <a:r>
              <a:rPr lang="en-US" sz="2200" dirty="0"/>
              <a:t>Instantiate the process</a:t>
            </a:r>
          </a:p>
          <a:p>
            <a:pPr lvl="1">
              <a:spcBef>
                <a:spcPts val="1000"/>
              </a:spcBef>
            </a:pPr>
            <a:r>
              <a:rPr lang="en-US" sz="2200" dirty="0"/>
              <a:t>Invoke decision </a:t>
            </a:r>
            <a:r>
              <a:rPr lang="en-US" sz="2200" dirty="0" smtClean="0"/>
              <a:t>service using </a:t>
            </a:r>
            <a:r>
              <a:rPr lang="en-US" sz="2200" dirty="0"/>
              <a:t>Corticon </a:t>
            </a:r>
            <a:r>
              <a:rPr lang="en-US" sz="2200" dirty="0" smtClean="0"/>
              <a:t>Adapter</a:t>
            </a:r>
            <a:endParaRPr lang="en-US" sz="2200" dirty="0"/>
          </a:p>
        </p:txBody>
      </p:sp>
      <p:grpSp>
        <p:nvGrpSpPr>
          <p:cNvPr id="4" name="Group 15"/>
          <p:cNvGrpSpPr/>
          <p:nvPr/>
        </p:nvGrpSpPr>
        <p:grpSpPr>
          <a:xfrm>
            <a:off x="772258" y="1201275"/>
            <a:ext cx="10725822" cy="864947"/>
            <a:chOff x="351657" y="1742220"/>
            <a:chExt cx="11689834" cy="529936"/>
          </a:xfrm>
        </p:grpSpPr>
        <p:sp>
          <p:nvSpPr>
            <p:cNvPr id="17" name="Freeform 16"/>
            <p:cNvSpPr/>
            <p:nvPr/>
          </p:nvSpPr>
          <p:spPr>
            <a:xfrm>
              <a:off x="351657" y="1742220"/>
              <a:ext cx="3059325" cy="529936"/>
            </a:xfrm>
            <a:custGeom>
              <a:avLst/>
              <a:gdLst>
                <a:gd name="connsiteX0" fmla="*/ 0 w 3134139"/>
                <a:gd name="connsiteY0" fmla="*/ 0 h 529936"/>
                <a:gd name="connsiteX1" fmla="*/ 2869171 w 3134139"/>
                <a:gd name="connsiteY1" fmla="*/ 0 h 529936"/>
                <a:gd name="connsiteX2" fmla="*/ 3134139 w 3134139"/>
                <a:gd name="connsiteY2" fmla="*/ 264968 h 529936"/>
                <a:gd name="connsiteX3" fmla="*/ 2869171 w 3134139"/>
                <a:gd name="connsiteY3" fmla="*/ 529936 h 529936"/>
                <a:gd name="connsiteX4" fmla="*/ 0 w 3134139"/>
                <a:gd name="connsiteY4" fmla="*/ 529936 h 529936"/>
                <a:gd name="connsiteX5" fmla="*/ 264968 w 3134139"/>
                <a:gd name="connsiteY5" fmla="*/ 264968 h 529936"/>
                <a:gd name="connsiteX6" fmla="*/ 0 w 3134139"/>
                <a:gd name="connsiteY6" fmla="*/ 0 h 5299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34139" h="529936">
                  <a:moveTo>
                    <a:pt x="0" y="0"/>
                  </a:moveTo>
                  <a:lnTo>
                    <a:pt x="2869171" y="0"/>
                  </a:lnTo>
                  <a:lnTo>
                    <a:pt x="3134139" y="264968"/>
                  </a:lnTo>
                  <a:lnTo>
                    <a:pt x="2869171" y="529936"/>
                  </a:lnTo>
                  <a:lnTo>
                    <a:pt x="0" y="529936"/>
                  </a:lnTo>
                  <a:lnTo>
                    <a:pt x="264968" y="2649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spcFirstLastPara="0" vert="horz" wrap="square" lIns="344978" tIns="26670" rIns="291638" bIns="26670" numCol="1" spcCol="1270" anchor="ctr" anchorCtr="0">
              <a:noAutofit/>
            </a:bodyPr>
            <a:lstStyle/>
            <a:p>
              <a:pPr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i="0" dirty="0">
                  <a:solidFill>
                    <a:schemeClr val="accent6">
                      <a:lumMod val="20000"/>
                      <a:lumOff val="80000"/>
                    </a:schemeClr>
                  </a:solidFill>
                  <a:latin typeface="Arial"/>
                </a:rPr>
                <a:t>Define </a:t>
              </a:r>
              <a:r>
                <a:rPr lang="en-US" sz="2000" i="0" dirty="0" smtClean="0">
                  <a:solidFill>
                    <a:schemeClr val="accent6">
                      <a:lumMod val="20000"/>
                      <a:lumOff val="80000"/>
                    </a:schemeClr>
                  </a:solidFill>
                  <a:latin typeface="Arial"/>
                </a:rPr>
                <a:t>Schema</a:t>
              </a:r>
              <a:endParaRPr lang="en-US" sz="2000" i="0" dirty="0">
                <a:solidFill>
                  <a:schemeClr val="accent6">
                    <a:lumMod val="20000"/>
                    <a:lumOff val="80000"/>
                  </a:schemeClr>
                </a:solidFill>
                <a:latin typeface="Arial"/>
              </a:endParaRPr>
            </a:p>
          </p:txBody>
        </p:sp>
        <p:sp>
          <p:nvSpPr>
            <p:cNvPr id="18" name="Freeform 17"/>
            <p:cNvSpPr/>
            <p:nvPr/>
          </p:nvSpPr>
          <p:spPr>
            <a:xfrm>
              <a:off x="3228494" y="1742220"/>
              <a:ext cx="3059325" cy="529936"/>
            </a:xfrm>
            <a:custGeom>
              <a:avLst/>
              <a:gdLst>
                <a:gd name="connsiteX0" fmla="*/ 0 w 3134139"/>
                <a:gd name="connsiteY0" fmla="*/ 0 h 529936"/>
                <a:gd name="connsiteX1" fmla="*/ 2869171 w 3134139"/>
                <a:gd name="connsiteY1" fmla="*/ 0 h 529936"/>
                <a:gd name="connsiteX2" fmla="*/ 3134139 w 3134139"/>
                <a:gd name="connsiteY2" fmla="*/ 264968 h 529936"/>
                <a:gd name="connsiteX3" fmla="*/ 2869171 w 3134139"/>
                <a:gd name="connsiteY3" fmla="*/ 529936 h 529936"/>
                <a:gd name="connsiteX4" fmla="*/ 0 w 3134139"/>
                <a:gd name="connsiteY4" fmla="*/ 529936 h 529936"/>
                <a:gd name="connsiteX5" fmla="*/ 264968 w 3134139"/>
                <a:gd name="connsiteY5" fmla="*/ 264968 h 529936"/>
                <a:gd name="connsiteX6" fmla="*/ 0 w 3134139"/>
                <a:gd name="connsiteY6" fmla="*/ 0 h 5299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34139" h="529936">
                  <a:moveTo>
                    <a:pt x="0" y="0"/>
                  </a:moveTo>
                  <a:lnTo>
                    <a:pt x="2869171" y="0"/>
                  </a:lnTo>
                  <a:lnTo>
                    <a:pt x="3134139" y="264968"/>
                  </a:lnTo>
                  <a:lnTo>
                    <a:pt x="2869171" y="529936"/>
                  </a:lnTo>
                  <a:lnTo>
                    <a:pt x="0" y="529936"/>
                  </a:lnTo>
                  <a:lnTo>
                    <a:pt x="264968" y="2649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spcFirstLastPara="0" vert="horz" wrap="square" lIns="344978" tIns="26670" rIns="291638" bIns="26670" numCol="1" spcCol="1270" anchor="ctr" anchorCtr="0">
              <a:noAutofit/>
            </a:bodyPr>
            <a:lstStyle/>
            <a:p>
              <a:pPr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i="0" dirty="0">
                  <a:solidFill>
                    <a:schemeClr val="accent6">
                      <a:lumMod val="20000"/>
                      <a:lumOff val="80000"/>
                    </a:schemeClr>
                  </a:solidFill>
                  <a:latin typeface="Arial"/>
                </a:rPr>
                <a:t>Model &amp; Deploy Business Rules</a:t>
              </a:r>
            </a:p>
          </p:txBody>
        </p:sp>
        <p:sp>
          <p:nvSpPr>
            <p:cNvPr id="19" name="Freeform 18"/>
            <p:cNvSpPr/>
            <p:nvPr/>
          </p:nvSpPr>
          <p:spPr>
            <a:xfrm>
              <a:off x="6105330" y="1742220"/>
              <a:ext cx="3059325" cy="529936"/>
            </a:xfrm>
            <a:custGeom>
              <a:avLst/>
              <a:gdLst>
                <a:gd name="connsiteX0" fmla="*/ 0 w 3134139"/>
                <a:gd name="connsiteY0" fmla="*/ 0 h 529936"/>
                <a:gd name="connsiteX1" fmla="*/ 2869171 w 3134139"/>
                <a:gd name="connsiteY1" fmla="*/ 0 h 529936"/>
                <a:gd name="connsiteX2" fmla="*/ 3134139 w 3134139"/>
                <a:gd name="connsiteY2" fmla="*/ 264968 h 529936"/>
                <a:gd name="connsiteX3" fmla="*/ 2869171 w 3134139"/>
                <a:gd name="connsiteY3" fmla="*/ 529936 h 529936"/>
                <a:gd name="connsiteX4" fmla="*/ 0 w 3134139"/>
                <a:gd name="connsiteY4" fmla="*/ 529936 h 529936"/>
                <a:gd name="connsiteX5" fmla="*/ 264968 w 3134139"/>
                <a:gd name="connsiteY5" fmla="*/ 264968 h 529936"/>
                <a:gd name="connsiteX6" fmla="*/ 0 w 3134139"/>
                <a:gd name="connsiteY6" fmla="*/ 0 h 5299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34139" h="529936">
                  <a:moveTo>
                    <a:pt x="0" y="0"/>
                  </a:moveTo>
                  <a:lnTo>
                    <a:pt x="2869171" y="0"/>
                  </a:lnTo>
                  <a:lnTo>
                    <a:pt x="3134139" y="264968"/>
                  </a:lnTo>
                  <a:lnTo>
                    <a:pt x="2869171" y="529936"/>
                  </a:lnTo>
                  <a:lnTo>
                    <a:pt x="0" y="529936"/>
                  </a:lnTo>
                  <a:lnTo>
                    <a:pt x="264968" y="2649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spcFirstLastPara="0" vert="horz" wrap="square" lIns="344978" tIns="26670" rIns="291638" bIns="26670" numCol="1" spcCol="1270" anchor="ctr" anchorCtr="0">
              <a:noAutofit/>
            </a:bodyPr>
            <a:lstStyle/>
            <a:p>
              <a:pPr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i="0" dirty="0">
                  <a:solidFill>
                    <a:schemeClr val="accent6">
                      <a:lumMod val="20000"/>
                      <a:lumOff val="80000"/>
                    </a:schemeClr>
                  </a:solidFill>
                  <a:latin typeface="Arial"/>
                </a:rPr>
                <a:t>Configure Corticon Adapter</a:t>
              </a:r>
            </a:p>
          </p:txBody>
        </p:sp>
        <p:sp>
          <p:nvSpPr>
            <p:cNvPr id="20" name="Freeform 19"/>
            <p:cNvSpPr/>
            <p:nvPr/>
          </p:nvSpPr>
          <p:spPr>
            <a:xfrm>
              <a:off x="8982166" y="1742220"/>
              <a:ext cx="3059325" cy="529936"/>
            </a:xfrm>
            <a:custGeom>
              <a:avLst/>
              <a:gdLst>
                <a:gd name="connsiteX0" fmla="*/ 0 w 3134139"/>
                <a:gd name="connsiteY0" fmla="*/ 0 h 529936"/>
                <a:gd name="connsiteX1" fmla="*/ 2869171 w 3134139"/>
                <a:gd name="connsiteY1" fmla="*/ 0 h 529936"/>
                <a:gd name="connsiteX2" fmla="*/ 3134139 w 3134139"/>
                <a:gd name="connsiteY2" fmla="*/ 264968 h 529936"/>
                <a:gd name="connsiteX3" fmla="*/ 2869171 w 3134139"/>
                <a:gd name="connsiteY3" fmla="*/ 529936 h 529936"/>
                <a:gd name="connsiteX4" fmla="*/ 0 w 3134139"/>
                <a:gd name="connsiteY4" fmla="*/ 529936 h 529936"/>
                <a:gd name="connsiteX5" fmla="*/ 264968 w 3134139"/>
                <a:gd name="connsiteY5" fmla="*/ 264968 h 529936"/>
                <a:gd name="connsiteX6" fmla="*/ 0 w 3134139"/>
                <a:gd name="connsiteY6" fmla="*/ 0 h 5299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34139" h="529936">
                  <a:moveTo>
                    <a:pt x="0" y="0"/>
                  </a:moveTo>
                  <a:lnTo>
                    <a:pt x="2869171" y="0"/>
                  </a:lnTo>
                  <a:lnTo>
                    <a:pt x="3134139" y="264968"/>
                  </a:lnTo>
                  <a:lnTo>
                    <a:pt x="2869171" y="529936"/>
                  </a:lnTo>
                  <a:lnTo>
                    <a:pt x="0" y="529936"/>
                  </a:lnTo>
                  <a:lnTo>
                    <a:pt x="264968" y="26496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spcFirstLastPara="0" vert="horz" wrap="square" lIns="344978" tIns="26670" rIns="291638" bIns="26670" numCol="1" spcCol="1270" anchor="ctr" anchorCtr="0">
              <a:noAutofit/>
            </a:bodyPr>
            <a:lstStyle/>
            <a:p>
              <a:pPr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i="0" dirty="0"/>
                <a:t>Invoke Decision Service</a:t>
              </a:r>
            </a:p>
          </p:txBody>
        </p:sp>
      </p:grpSp>
    </p:spTree>
    <p:extLst>
      <p:ext uri="{BB962C8B-B14F-4D97-AF65-F5344CB8AC3E}">
        <p14:creationId xmlns="" xmlns:p14="http://schemas.microsoft.com/office/powerpoint/2010/main" val="224311247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IN" dirty="0"/>
          </a:p>
        </p:txBody>
      </p:sp>
      <p:pic>
        <p:nvPicPr>
          <p:cNvPr id="5" name="Content Placeholder 3" descr="demo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3080664" y="1349823"/>
            <a:ext cx="5776825" cy="433144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9525">
            <a:noFill/>
            <a:miter lim="800000"/>
            <a:headEnd/>
            <a:tailEnd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Rectangle 3"/>
          <p:cNvSpPr/>
          <p:nvPr/>
        </p:nvSpPr>
        <p:spPr>
          <a:xfrm>
            <a:off x="445896" y="332305"/>
            <a:ext cx="418255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i="0" dirty="0" smtClean="0"/>
              <a:t>OpenEdge BPM  – Corticon</a:t>
            </a:r>
            <a:endParaRPr lang="en-IN" i="0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Corticon and OpenEdge</a:t>
            </a:r>
            <a:endParaRPr lang="en-US" b="1" dirty="0"/>
          </a:p>
        </p:txBody>
      </p:sp>
      <p:sp>
        <p:nvSpPr>
          <p:cNvPr id="40" name="Content Placeholder 39"/>
          <p:cNvSpPr>
            <a:spLocks noGrp="1"/>
          </p:cNvSpPr>
          <p:nvPr>
            <p:ph idx="1"/>
          </p:nvPr>
        </p:nvSpPr>
        <p:spPr>
          <a:xfrm>
            <a:off x="611962" y="1200150"/>
            <a:ext cx="4812445" cy="3650819"/>
          </a:xfrm>
        </p:spPr>
        <p:txBody>
          <a:bodyPr/>
          <a:lstStyle/>
          <a:p>
            <a:r>
              <a:rPr lang="en-US" sz="2100" b="1" dirty="0" smtClean="0"/>
              <a:t>Development Tools</a:t>
            </a:r>
          </a:p>
          <a:p>
            <a:pPr lvl="1"/>
            <a:r>
              <a:rPr lang="en-US" sz="2100" dirty="0" smtClean="0"/>
              <a:t>Progress Developer Studio for OpenEdge</a:t>
            </a:r>
          </a:p>
          <a:p>
            <a:pPr lvl="1"/>
            <a:r>
              <a:rPr lang="en-US" sz="2100" dirty="0" smtClean="0"/>
              <a:t>OpenEdge BPM Studio</a:t>
            </a:r>
          </a:p>
          <a:p>
            <a:pPr lvl="1"/>
            <a:r>
              <a:rPr lang="en-US" sz="2100" dirty="0" smtClean="0"/>
              <a:t>Corticon Studio</a:t>
            </a:r>
          </a:p>
          <a:p>
            <a:pPr lvl="1"/>
            <a:endParaRPr lang="en-US" sz="2100" dirty="0" smtClean="0"/>
          </a:p>
          <a:p>
            <a:r>
              <a:rPr lang="en-US" sz="2100" b="1" dirty="0" smtClean="0"/>
              <a:t>Server</a:t>
            </a:r>
          </a:p>
          <a:p>
            <a:pPr lvl="1"/>
            <a:r>
              <a:rPr lang="en-US" sz="2100" dirty="0" smtClean="0"/>
              <a:t>Corticon Server</a:t>
            </a:r>
          </a:p>
          <a:p>
            <a:pPr lvl="1"/>
            <a:r>
              <a:rPr lang="en-US" sz="2100" dirty="0" smtClean="0"/>
              <a:t>Pacific AppServer for OpenEdge</a:t>
            </a:r>
          </a:p>
          <a:p>
            <a:pPr lvl="1"/>
            <a:endParaRPr lang="en-IN" sz="2100" dirty="0"/>
          </a:p>
        </p:txBody>
      </p:sp>
      <p:graphicFrame>
        <p:nvGraphicFramePr>
          <p:cNvPr id="41" name="Diagram 40"/>
          <p:cNvGraphicFramePr/>
          <p:nvPr/>
        </p:nvGraphicFramePr>
        <p:xfrm>
          <a:off x="5317111" y="1410344"/>
          <a:ext cx="6399607" cy="38283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Supported Versions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2500"/>
              </a:spcBef>
            </a:pPr>
            <a:r>
              <a:rPr lang="en-US" sz="2400" dirty="0"/>
              <a:t>OpenEdge – Corticon </a:t>
            </a:r>
          </a:p>
          <a:p>
            <a:pPr lvl="1">
              <a:spcBef>
                <a:spcPts val="2500"/>
              </a:spcBef>
            </a:pPr>
            <a:r>
              <a:rPr lang="en-US" sz="2200" dirty="0"/>
              <a:t>OpenEdge 11.3</a:t>
            </a:r>
          </a:p>
          <a:p>
            <a:pPr lvl="1">
              <a:spcBef>
                <a:spcPts val="2500"/>
              </a:spcBef>
            </a:pPr>
            <a:r>
              <a:rPr lang="en-US" sz="2200" dirty="0"/>
              <a:t>Corticon 5.3.2</a:t>
            </a:r>
          </a:p>
          <a:p>
            <a:pPr>
              <a:spcBef>
                <a:spcPts val="2500"/>
              </a:spcBef>
            </a:pPr>
            <a:r>
              <a:rPr lang="en-US" sz="2400" dirty="0" smtClean="0"/>
              <a:t>OpenEdge </a:t>
            </a:r>
            <a:r>
              <a:rPr lang="en-US" sz="2400" dirty="0"/>
              <a:t>BPM – Corticon</a:t>
            </a:r>
          </a:p>
          <a:p>
            <a:pPr lvl="1">
              <a:spcBef>
                <a:spcPts val="2500"/>
              </a:spcBef>
            </a:pPr>
            <a:r>
              <a:rPr lang="en-US" sz="2200" dirty="0"/>
              <a:t>OpenEdge 11.4</a:t>
            </a:r>
          </a:p>
          <a:p>
            <a:pPr lvl="1">
              <a:spcBef>
                <a:spcPts val="2500"/>
              </a:spcBef>
            </a:pPr>
            <a:r>
              <a:rPr lang="en-US" sz="2200" dirty="0"/>
              <a:t>Corticon 5.3.2</a:t>
            </a:r>
          </a:p>
          <a:p>
            <a:pPr>
              <a:spcBef>
                <a:spcPts val="2500"/>
              </a:spcBef>
            </a:pPr>
            <a:endParaRPr lang="en-US" sz="2400" dirty="0"/>
          </a:p>
        </p:txBody>
      </p:sp>
    </p:spTree>
    <p:extLst>
      <p:ext uri="{BB962C8B-B14F-4D97-AF65-F5344CB8AC3E}">
        <p14:creationId xmlns="" xmlns:p14="http://schemas.microsoft.com/office/powerpoint/2010/main" val="328241984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5390827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t="24553" r="50061" b="12845"/>
          <a:stretch>
            <a:fillRect/>
          </a:stretch>
        </p:blipFill>
        <p:spPr bwMode="auto">
          <a:xfrm>
            <a:off x="1873404" y="474500"/>
            <a:ext cx="8151541" cy="5747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DlXXhfGB2RIxMlDki6bmul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DlXXhfGB2RIxMlDki6bmul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rAUxrFPxOS0hUtpmfTUkHW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lFBJdYfbLpWaSxCMf2ui14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kNmkrnlqR7bX2drfRJnsfC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DlXXhfGB2RIxMlDki6bmul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DN3QNXZXGm8r1s6ikUFW8z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NiVvOf6bVF5lRm4mFuaJCC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ClHvbsXpoQNEieu2yKkNtB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rAUxrFPxOS0hUtpmfTUkHW"/>
</p:tagLst>
</file>

<file path=ppt/theme/theme1.xml><?xml version="1.0" encoding="utf-8"?>
<a:theme xmlns:a="http://schemas.openxmlformats.org/drawingml/2006/main" name="PUG_Challenge_Exchange_Template">
  <a:themeElements>
    <a:clrScheme name="Progress Colors 2013 - Sept25">
      <a:dk1>
        <a:srgbClr val="000000"/>
      </a:dk1>
      <a:lt1>
        <a:srgbClr val="FFFFFF"/>
      </a:lt1>
      <a:dk2>
        <a:srgbClr val="005F97"/>
      </a:dk2>
      <a:lt2>
        <a:srgbClr val="FFFFFF"/>
      </a:lt2>
      <a:accent1>
        <a:srgbClr val="FF4E00"/>
      </a:accent1>
      <a:accent2>
        <a:srgbClr val="24A382"/>
      </a:accent2>
      <a:accent3>
        <a:srgbClr val="0072B7"/>
      </a:accent3>
      <a:accent4>
        <a:srgbClr val="C1282D"/>
      </a:accent4>
      <a:accent5>
        <a:srgbClr val="FCDB3F"/>
      </a:accent5>
      <a:accent6>
        <a:srgbClr val="58595B"/>
      </a:accent6>
      <a:hlink>
        <a:srgbClr val="FF4E00"/>
      </a:hlink>
      <a:folHlink>
        <a:srgbClr val="FF4E0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Pct val="130000"/>
          <a:buFontTx/>
          <a:buNone/>
          <a:tabLst/>
          <a:defRPr kumimoji="0" lang="en-US" sz="2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Pct val="130000"/>
          <a:buFontTx/>
          <a:buNone/>
          <a:tabLst/>
          <a:defRPr kumimoji="0" lang="en-US" sz="2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>
        <a:noFill/>
      </a:spPr>
      <a:bodyPr wrap="square" rtlCol="0">
        <a:spAutoFit/>
      </a:bodyPr>
      <a:lstStyle>
        <a:defPPr algn="l">
          <a:defRPr sz="2000" i="0" dirty="0" err="1" smtClean="0">
            <a:solidFill>
              <a:srgbClr val="000000"/>
            </a:solidFill>
          </a:defRPr>
        </a:defPPr>
      </a:lstStyle>
    </a:txDef>
  </a:objectDefaults>
  <a:extraClrSchemeLst>
    <a:extraClrScheme>
      <a:clrScheme name="psc_powerpoint_template_2007 1">
        <a:dk1>
          <a:srgbClr val="000000"/>
        </a:dk1>
        <a:lt1>
          <a:srgbClr val="FFFFFF"/>
        </a:lt1>
        <a:dk2>
          <a:srgbClr val="004B85"/>
        </a:dk2>
        <a:lt2>
          <a:srgbClr val="C0C0C0"/>
        </a:lt2>
        <a:accent1>
          <a:srgbClr val="E8A82C"/>
        </a:accent1>
        <a:accent2>
          <a:srgbClr val="00BA97"/>
        </a:accent2>
        <a:accent3>
          <a:srgbClr val="FFFFFF"/>
        </a:accent3>
        <a:accent4>
          <a:srgbClr val="000000"/>
        </a:accent4>
        <a:accent5>
          <a:srgbClr val="F2D1AC"/>
        </a:accent5>
        <a:accent6>
          <a:srgbClr val="00A888"/>
        </a:accent6>
        <a:hlink>
          <a:srgbClr val="D21E27"/>
        </a:hlink>
        <a:folHlink>
          <a:srgbClr val="0066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Presentation2" id="{2AF88128-E61F-4530-8F64-941ED5C5486A}" vid="{4B4C85FE-1A15-492E-A9B0-036AC37BC641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Marketing Document" ma:contentTypeID="0x0101007762244904354189B623A14C45C78D5B009BE410C6F004421E9B31CE4C3BF734AD008DF6C51CFB236842A026F88F613870DE" ma:contentTypeVersion="77" ma:contentTypeDescription="Create a new document." ma:contentTypeScope="" ma:versionID="94caf53eca1cada6ad71f226d4f43dce">
  <xsd:schema xmlns:xsd="http://www.w3.org/2001/XMLSchema" xmlns:xs="http://www.w3.org/2001/XMLSchema" xmlns:p="http://schemas.microsoft.com/office/2006/metadata/properties" xmlns:ns2="efb4a6a7-40f5-4c55-b7cd-bfe5555b5884" xmlns:ns3="7c69e624-827f-471b-adea-ac070ddc6867" targetNamespace="http://schemas.microsoft.com/office/2006/metadata/properties" ma:root="true" ma:fieldsID="97bacc91e82c4e25a328ee5bcb735fb9" ns2:_="" ns3:_="">
    <xsd:import namespace="efb4a6a7-40f5-4c55-b7cd-bfe5555b5884"/>
    <xsd:import namespace="7c69e624-827f-471b-adea-ac070ddc6867"/>
    <xsd:element name="properties">
      <xsd:complexType>
        <xsd:sequence>
          <xsd:element name="documentManagement">
            <xsd:complexType>
              <xsd:all>
                <xsd:element ref="ns3:Summary" minOccurs="0"/>
                <xsd:element ref="ns3:MetaDescription" minOccurs="0"/>
                <xsd:element ref="ns3:Policy" minOccurs="0"/>
                <xsd:element ref="ns3:Industry_0" minOccurs="0"/>
                <xsd:element ref="ns2:Location1_0" minOccurs="0"/>
                <xsd:element ref="ns3:TaxCatchAll" minOccurs="0"/>
                <xsd:element ref="ns3:TaxCatchAllLabel" minOccurs="0"/>
                <xsd:element ref="ns3:Category1_0" minOccurs="0"/>
                <xsd:element ref="ns2:ContentType1_0" minOccurs="0"/>
                <xsd:element ref="ns3:kb2a064789314f00a60cb6c3cf784453" minOccurs="0"/>
                <xsd:element ref="ns3:Solution_0" minOccurs="0"/>
                <xsd:element ref="ns3:c60905045b3141dfb44ebee3a51fd0a7" minOccurs="0"/>
                <xsd:element ref="ns3:g7620f54b84d4877b8ce49e3874564d0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b4a6a7-40f5-4c55-b7cd-bfe5555b5884" elementFormDefault="qualified">
    <xsd:import namespace="http://schemas.microsoft.com/office/2006/documentManagement/types"/>
    <xsd:import namespace="http://schemas.microsoft.com/office/infopath/2007/PartnerControls"/>
    <xsd:element name="Location1_0" ma:index="13" nillable="true" ma:taxonomy="true" ma:internalName="Location1_0" ma:taxonomyFieldName="Location1" ma:displayName="Location" ma:default="" ma:fieldId="{4a19d0fd-e2d8-4bdf-9d9f-62784e6d291e}" ma:taxonomyMulti="true" ma:sspId="7b600b03-3399-40df-9d9c-caeefc5a4d97" ma:termSetId="928ecf7e-5ffd-4d70-8570-4eabbc9f73ff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ContentType1_0" ma:index="21" nillable="true" ma:taxonomy="true" ma:internalName="ContentType1_0" ma:taxonomyFieldName="ContentType1" ma:displayName="Content Type" ma:default="" ma:fieldId="{11444373-c56f-4b66-a200-4ad1b94ffae6}" ma:taxonomyMulti="true" ma:sspId="7b600b03-3399-40df-9d9c-caeefc5a4d97" ma:termSetId="5aa15f61-36bc-4410-840a-be7c2ccad282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c69e624-827f-471b-adea-ac070ddc6867" elementFormDefault="qualified">
    <xsd:import namespace="http://schemas.microsoft.com/office/2006/documentManagement/types"/>
    <xsd:import namespace="http://schemas.microsoft.com/office/infopath/2007/PartnerControls"/>
    <xsd:element name="Summary" ma:index="9" nillable="true" ma:displayName="Summary" ma:internalName="Summary">
      <xsd:simpleType>
        <xsd:restriction base="dms:Unknown"/>
      </xsd:simpleType>
    </xsd:element>
    <xsd:element name="MetaDescription" ma:index="10" nillable="true" ma:displayName="Meta Description" ma:hidden="true" ma:internalName="MetaDescription" ma:readOnly="false">
      <xsd:simpleType>
        <xsd:restriction base="dms:Note"/>
      </xsd:simpleType>
    </xsd:element>
    <xsd:element name="Policy" ma:index="11" nillable="true" ma:displayName="Policy" ma:internalName="Policy">
      <xsd:simpleType>
        <xsd:restriction base="dms:Boolean"/>
      </xsd:simpleType>
    </xsd:element>
    <xsd:element name="Industry_0" ma:index="12" nillable="true" ma:taxonomy="true" ma:internalName="Industry_0" ma:taxonomyFieldName="Industry" ma:displayName="Industry" ma:default="" ma:fieldId="{54782f52-600e-43b5-a6fd-b215e0434802}" ma:taxonomyMulti="true" ma:sspId="7b600b03-3399-40df-9d9c-caeefc5a4d97" ma:termSetId="eb725fca-679b-44ad-aba0-523e9b641fb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16" nillable="true" ma:displayName="Taxonomy Catch All Column" ma:hidden="true" ma:list="{f9d269f6-3014-462f-9504-c656af7f5a48}" ma:internalName="TaxCatchAll" ma:showField="CatchAllData" ma:web="7c69e624-827f-471b-adea-ac070ddc686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7" nillable="true" ma:displayName="Taxonomy Catch All Column1" ma:hidden="true" ma:list="{f9d269f6-3014-462f-9504-c656af7f5a48}" ma:internalName="TaxCatchAllLabel" ma:readOnly="true" ma:showField="CatchAllDataLabel" ma:web="7c69e624-827f-471b-adea-ac070ddc686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Category1_0" ma:index="19" nillable="true" ma:taxonomy="true" ma:internalName="Category1_0" ma:taxonomyFieldName="Category1" ma:displayName="Category" ma:readOnly="false" ma:default="" ma:fieldId="{76361ab5-a999-4bf4-b0a9-d3c0bdaba2c4}" ma:taxonomyMulti="true" ma:sspId="7b600b03-3399-40df-9d9c-caeefc5a4d97" ma:termSetId="cb52a124-ba58-44ba-aea0-e8392dfbd867" ma:anchorId="e0850434-8544-4c75-a3ba-67842db1fa28" ma:open="false" ma:isKeyword="false">
      <xsd:complexType>
        <xsd:sequence>
          <xsd:element ref="pc:Terms" minOccurs="0" maxOccurs="1"/>
        </xsd:sequence>
      </xsd:complexType>
    </xsd:element>
    <xsd:element name="kb2a064789314f00a60cb6c3cf784453" ma:index="22" nillable="true" ma:taxonomy="true" ma:internalName="kb2a064789314f00a60cb6c3cf784453" ma:taxonomyFieldName="GFOAudience" ma:displayName="GFO Audience" ma:default="" ma:fieldId="{4b2a0647-8931-4f00-a60c-b6c3cf784453}" ma:taxonomyMulti="true" ma:sspId="7b600b03-3399-40df-9d9c-caeefc5a4d97" ma:termSetId="7ee8fa4c-c075-492c-99fd-7a826c8a1f0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olution_0" ma:index="24" nillable="true" ma:taxonomy="true" ma:internalName="Solution_0" ma:taxonomyFieldName="Solution0" ma:displayName="Solution" ma:default="" ma:fieldId="{08ee8523-5519-4869-bd80-fd97b8eed69f}" ma:taxonomyMulti="true" ma:sspId="7b600b03-3399-40df-9d9c-caeefc5a4d97" ma:termSetId="3588f872-1047-4b04-ab77-d19bff16496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c60905045b3141dfb44ebee3a51fd0a7" ma:index="25" nillable="true" ma:taxonomy="true" ma:internalName="c60905045b3141dfb44ebee3a51fd0a7" ma:taxonomyFieldName="IndustrySolution" ma:displayName="IndustrySolution" ma:readOnly="false" ma:default="" ma:fieldId="{c6090504-5b31-41df-b44e-bee3a51fd0a7}" ma:taxonomyMulti="true" ma:sspId="7b600b03-3399-40df-9d9c-caeefc5a4d97" ma:termSetId="101cb54c-3813-433a-907a-450f3492382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g7620f54b84d4877b8ce49e3874564d0" ma:index="27" nillable="true" ma:taxonomy="true" ma:internalName="g7620f54b84d4877b8ce49e3874564d0" ma:taxonomyFieldName="OpenEdgeModule" ma:displayName="OpenEdgeModule" ma:default="" ma:fieldId="{07620f54-b84d-4877-b8ce-49e3874564d0}" ma:taxonomyMulti="true" ma:sspId="7b600b03-3399-40df-9d9c-caeefc5a4d97" ma:termSetId="7cd707e9-9176-4196-bd54-810649188952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6" ma:displayName="Content Type"/>
        <xsd:element ref="dc:title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olicy xmlns="7c69e624-827f-471b-adea-ac070ddc6867">false</Policy>
    <Location1_0 xmlns="efb4a6a7-40f5-4c55-b7cd-bfe5555b5884">
      <Terms xmlns="http://schemas.microsoft.com/office/infopath/2007/PartnerControls"/>
    </Location1_0>
    <MetaDescription xmlns="7c69e624-827f-471b-adea-ac070ddc6867" xsi:nil="true"/>
    <Category1_0 xmlns="7c69e624-827f-471b-adea-ac070ddc6867">
      <Terms xmlns="http://schemas.microsoft.com/office/infopath/2007/PartnerControls">
        <TermInfo xmlns="http://schemas.microsoft.com/office/infopath/2007/PartnerControls">
          <TermName xmlns="http://schemas.microsoft.com/office/infopath/2007/PartnerControls">PowerPoint</TermName>
          <TermId xmlns="http://schemas.microsoft.com/office/infopath/2007/PartnerControls">ef797fd0-0a2c-4c70-979e-7c4753a1af05</TermId>
        </TermInfo>
      </Terms>
    </Category1_0>
    <g7620f54b84d4877b8ce49e3874564d0 xmlns="7c69e624-827f-471b-adea-ac070ddc6867">
      <Terms xmlns="http://schemas.microsoft.com/office/infopath/2007/PartnerControls"/>
    </g7620f54b84d4877b8ce49e3874564d0>
    <c60905045b3141dfb44ebee3a51fd0a7 xmlns="7c69e624-827f-471b-adea-ac070ddc6867">
      <Terms xmlns="http://schemas.microsoft.com/office/infopath/2007/PartnerControls"/>
    </c60905045b3141dfb44ebee3a51fd0a7>
    <Industry_0 xmlns="7c69e624-827f-471b-adea-ac070ddc6867">
      <Terms xmlns="http://schemas.microsoft.com/office/infopath/2007/PartnerControls"/>
    </Industry_0>
    <Summary xmlns="7c69e624-827f-471b-adea-ac070ddc6867" xsi:nil="true"/>
    <TaxCatchAll xmlns="7c69e624-827f-471b-adea-ac070ddc6867">
      <Value>367</Value>
    </TaxCatchAll>
    <ContentType1_0 xmlns="efb4a6a7-40f5-4c55-b7cd-bfe5555b5884">
      <Terms xmlns="http://schemas.microsoft.com/office/infopath/2007/PartnerControls"/>
    </ContentType1_0>
    <Solution_0 xmlns="7c69e624-827f-471b-adea-ac070ddc6867">
      <Terms xmlns="http://schemas.microsoft.com/office/infopath/2007/PartnerControls"/>
    </Solution_0>
    <kb2a064789314f00a60cb6c3cf784453 xmlns="7c69e624-827f-471b-adea-ac070ddc6867">
      <Terms xmlns="http://schemas.microsoft.com/office/infopath/2007/PartnerControls"/>
    </kb2a064789314f00a60cb6c3cf784453>
  </documentManagement>
</p:properties>
</file>

<file path=customXml/itemProps1.xml><?xml version="1.0" encoding="utf-8"?>
<ds:datastoreItem xmlns:ds="http://schemas.openxmlformats.org/officeDocument/2006/customXml" ds:itemID="{EEA8EEE7-F1C0-4377-82D1-E55A92F384C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146AF19-F549-4C4F-B9D8-4238DD1AC44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fb4a6a7-40f5-4c55-b7cd-bfe5555b5884"/>
    <ds:schemaRef ds:uri="7c69e624-827f-471b-adea-ac070ddc686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DA4C4B2-98B1-44DF-A244-E8FB7A2D1956}">
  <ds:schemaRefs>
    <ds:schemaRef ds:uri="efb4a6a7-40f5-4c55-b7cd-bfe5555b5884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purl.org/dc/terms/"/>
    <ds:schemaRef ds:uri="http://purl.org/dc/dcmitype/"/>
    <ds:schemaRef ds:uri="http://schemas.openxmlformats.org/package/2006/metadata/core-properties"/>
    <ds:schemaRef ds:uri="7c69e624-827f-471b-adea-ac070ddc6867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PUG_Challenge_Exchange_Template</Template>
  <TotalTime>91</TotalTime>
  <Words>659</Words>
  <Application>Microsoft Office PowerPoint</Application>
  <PresentationFormat>Custom</PresentationFormat>
  <Paragraphs>241</Paragraphs>
  <Slides>27</Slides>
  <Notes>25</Notes>
  <HiddenSlides>1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PUG_Challenge_Exchange_Template</vt:lpstr>
      <vt:lpstr>Corticon Integration with OpenEdge and BPM</vt:lpstr>
      <vt:lpstr>Agenda</vt:lpstr>
      <vt:lpstr>Business Rules</vt:lpstr>
      <vt:lpstr>Use case - Credit Card authorization</vt:lpstr>
      <vt:lpstr>Rules for Credit card authorization written in ABL and BPM</vt:lpstr>
      <vt:lpstr>Challenges when rules embedded in ABL Application</vt:lpstr>
      <vt:lpstr>Challenges when rules modeled in BPM</vt:lpstr>
      <vt:lpstr>Corticon Business Rules Management</vt:lpstr>
      <vt:lpstr>Progress Corticon Architecture </vt:lpstr>
      <vt:lpstr>OpenEdge ABL – Corticon</vt:lpstr>
      <vt:lpstr>OpenEdge – Corticon</vt:lpstr>
      <vt:lpstr>OpenEdge – Corticon</vt:lpstr>
      <vt:lpstr>OpenEdge – Corticon</vt:lpstr>
      <vt:lpstr>OpenEdge – Corticon</vt:lpstr>
      <vt:lpstr>OpenEdge – Corticon</vt:lpstr>
      <vt:lpstr>Slide 16</vt:lpstr>
      <vt:lpstr>OpenEdge BPM – Corticon </vt:lpstr>
      <vt:lpstr>OpenEdge BPM  – Corticon</vt:lpstr>
      <vt:lpstr>OpenEdge BPM  – Corticon</vt:lpstr>
      <vt:lpstr>OpenEdge BPM  – Corticon</vt:lpstr>
      <vt:lpstr>OpenEdge BPM  – Corticon</vt:lpstr>
      <vt:lpstr>OpenEdge BPM  – Corticon</vt:lpstr>
      <vt:lpstr>Slide 23</vt:lpstr>
      <vt:lpstr>Corticon and OpenEdge</vt:lpstr>
      <vt:lpstr>Supported Versions</vt:lpstr>
      <vt:lpstr>Slide 26</vt:lpstr>
      <vt:lpstr>Slide 27</vt:lpstr>
    </vt:vector>
  </TitlesOfParts>
  <Company>Progress Software</Company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Corticon Integration with OpenEdge and BPM</dc:title>
  <dc:creator>DivyaTheja</dc:creator>
  <cp:lastModifiedBy>DivyaTheja</cp:lastModifiedBy>
  <cp:revision>12</cp:revision>
  <cp:lastPrinted>2013-09-18T03:48:20Z</cp:lastPrinted>
  <dcterms:created xsi:type="dcterms:W3CDTF">2015-06-03T12:11:48Z</dcterms:created>
  <dcterms:modified xsi:type="dcterms:W3CDTF">2015-06-09T10:59:02Z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0x0101007762244904354189B623A14C45C78D5B009BE410C6F004421E9B31CE4C3BF734AD008DF6C51CFB236842A026F88F613870DE</vt:lpwstr>
  </property>
  <property fmtid="{D5CDD505-2E9C-101B-9397-08002B2CF9AE}" pid="3" name="Category1">
    <vt:lpwstr>367;#PowerPoint|ef797fd0-0a2c-4c70-979e-7c4753a1af05</vt:lpwstr>
  </property>
  <property fmtid="{D5CDD505-2E9C-101B-9397-08002B2CF9AE}" pid="4" name="TaxCatchAll">
    <vt:lpwstr>237;#Template|c9160f8f-74c9-4442-ac41-24463e06691d</vt:lpwstr>
  </property>
  <property fmtid="{D5CDD505-2E9C-101B-9397-08002B2CF9AE}" pid="5" name="Doc ID">
    <vt:lpwstr>101816</vt:lpwstr>
  </property>
  <property fmtid="{D5CDD505-2E9C-101B-9397-08002B2CF9AE}" pid="6" name="Location1">
    <vt:lpwstr/>
  </property>
  <property fmtid="{D5CDD505-2E9C-101B-9397-08002B2CF9AE}" pid="7" name="Tagged Doc ID's">
    <vt:bool>false</vt:bool>
  </property>
  <property fmtid="{D5CDD505-2E9C-101B-9397-08002B2CF9AE}" pid="8" name="ContentType1">
    <vt:lpwstr/>
  </property>
  <property fmtid="{D5CDD505-2E9C-101B-9397-08002B2CF9AE}" pid="9" name="Solution0">
    <vt:lpwstr/>
  </property>
  <property fmtid="{D5CDD505-2E9C-101B-9397-08002B2CF9AE}" pid="10" name="Industry">
    <vt:lpwstr/>
  </property>
  <property fmtid="{D5CDD505-2E9C-101B-9397-08002B2CF9AE}" pid="11" name="IndustrySolution">
    <vt:lpwstr/>
  </property>
  <property fmtid="{D5CDD505-2E9C-101B-9397-08002B2CF9AE}" pid="12" name="Attachment Only ?">
    <vt:bool>true</vt:bool>
  </property>
  <property fmtid="{D5CDD505-2E9C-101B-9397-08002B2CF9AE}" pid="13" name="GFOAudience">
    <vt:lpwstr/>
  </property>
  <property fmtid="{D5CDD505-2E9C-101B-9397-08002B2CF9AE}" pid="14" name="OpenEdgeModule">
    <vt:lpwstr/>
  </property>
</Properties>
</file>