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47"/>
  </p:notesMasterIdLst>
  <p:handoutMasterIdLst>
    <p:handoutMasterId r:id="rId48"/>
  </p:handoutMasterIdLst>
  <p:sldIdLst>
    <p:sldId id="1099" r:id="rId6"/>
    <p:sldId id="1105" r:id="rId7"/>
    <p:sldId id="1167" r:id="rId8"/>
    <p:sldId id="1203" r:id="rId9"/>
    <p:sldId id="1175" r:id="rId10"/>
    <p:sldId id="1182" r:id="rId11"/>
    <p:sldId id="1183" r:id="rId12"/>
    <p:sldId id="1184" r:id="rId13"/>
    <p:sldId id="1185" r:id="rId14"/>
    <p:sldId id="1172" r:id="rId15"/>
    <p:sldId id="1201" r:id="rId16"/>
    <p:sldId id="1204" r:id="rId17"/>
    <p:sldId id="1197" r:id="rId18"/>
    <p:sldId id="1166" r:id="rId19"/>
    <p:sldId id="1209" r:id="rId20"/>
    <p:sldId id="1170" r:id="rId21"/>
    <p:sldId id="1186" r:id="rId22"/>
    <p:sldId id="1188" r:id="rId23"/>
    <p:sldId id="1187" r:id="rId24"/>
    <p:sldId id="1196" r:id="rId25"/>
    <p:sldId id="1169" r:id="rId26"/>
    <p:sldId id="1177" r:id="rId27"/>
    <p:sldId id="1189" r:id="rId28"/>
    <p:sldId id="1190" r:id="rId29"/>
    <p:sldId id="1191" r:id="rId30"/>
    <p:sldId id="1192" r:id="rId31"/>
    <p:sldId id="1193" r:id="rId32"/>
    <p:sldId id="1206" r:id="rId33"/>
    <p:sldId id="1198" r:id="rId34"/>
    <p:sldId id="1171" r:id="rId35"/>
    <p:sldId id="1176" r:id="rId36"/>
    <p:sldId id="1211" r:id="rId37"/>
    <p:sldId id="1178" r:id="rId38"/>
    <p:sldId id="1194" r:id="rId39"/>
    <p:sldId id="1199" r:id="rId40"/>
    <p:sldId id="1195" r:id="rId41"/>
    <p:sldId id="1174" r:id="rId42"/>
    <p:sldId id="1179" r:id="rId43"/>
    <p:sldId id="1205" r:id="rId44"/>
    <p:sldId id="1213" r:id="rId45"/>
    <p:sldId id="1161" r:id="rId46"/>
  </p:sldIdLst>
  <p:sldSz cx="12188825" cy="6858000"/>
  <p:notesSz cx="7027863" cy="9313863"/>
  <p:custDataLst>
    <p:tags r:id="rId49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75" autoAdjust="0"/>
    <p:restoredTop sz="90966" autoAdjust="0"/>
  </p:normalViewPr>
  <p:slideViewPr>
    <p:cSldViewPr snapToGrid="0" showGuides="1">
      <p:cViewPr varScale="1">
        <p:scale>
          <a:sx n="80" d="100"/>
          <a:sy n="80" d="100"/>
        </p:scale>
        <p:origin x="-418" y="-77"/>
      </p:cViewPr>
      <p:guideLst>
        <p:guide orient="horz" pos="2637"/>
        <p:guide orient="horz" pos="954"/>
        <p:guide orient="horz" pos="4006"/>
        <p:guide orient="horz" pos="1200"/>
        <p:guide orient="horz" pos="3885"/>
        <p:guide orient="horz" pos="2950"/>
        <p:guide pos="1914"/>
        <p:guide pos="5744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3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Rollbase</a:t>
            </a:r>
            <a:r>
              <a:rPr lang="en-US" baseline="0" smtClean="0"/>
              <a:t> </a:t>
            </a:r>
            <a:r>
              <a:rPr lang="en-US" smtClean="0"/>
              <a:t>future </a:t>
            </a:r>
            <a:r>
              <a:rPr lang="en-US" dirty="0" smtClean="0"/>
              <a:t>is bright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2015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ortawesome.github.io/Font-Awesome/examples/" TargetMode="External"/><Relationship Id="rId2" Type="http://schemas.openxmlformats.org/officeDocument/2006/relationships/hyperlink" Target="http://fortawesome.github.io/Font-Awesome/cheatsheet/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telerik.com/kendo-ui/web/appearance-styling" TargetMode="External"/><Relationship Id="rId2" Type="http://schemas.openxmlformats.org/officeDocument/2006/relationships/hyperlink" Target="http://demos.telerik.com/kendo-ui/themebuilder" TargetMode="Externa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1312684"/>
            <a:ext cx="10511966" cy="738664"/>
          </a:xfrm>
        </p:spPr>
        <p:txBody>
          <a:bodyPr/>
          <a:lstStyle/>
          <a:p>
            <a:r>
              <a:rPr lang="en-US" dirty="0" smtClean="0"/>
              <a:t>New Rollbase User Interface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Thierry Ciot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Rollbase Dev Lead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tciot@progress.com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June 8</a:t>
            </a:r>
            <a:r>
              <a:rPr lang="en-US" sz="1600" i="0" baseline="30000" dirty="0" smtClean="0">
                <a:solidFill>
                  <a:schemeClr val="bg1"/>
                </a:solidFill>
                <a:latin typeface="Arial" pitchFamily="34" charset="0"/>
              </a:rPr>
              <a:t>th</a:t>
            </a: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 2015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6283" y="2084511"/>
            <a:ext cx="7729189" cy="72309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66825" y="1581149"/>
            <a:ext cx="9505613" cy="441392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Quick Tour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Rollbase and Kendo UI - Built-in themes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Responsive UI.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Customization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525" y="1876424"/>
            <a:ext cx="9438938" cy="4452021"/>
          </a:xfrm>
        </p:spPr>
        <p:txBody>
          <a:bodyPr/>
          <a:lstStyle/>
          <a:p>
            <a:r>
              <a:rPr lang="en-US" dirty="0" smtClean="0"/>
              <a:t>You are familiar with current UI and Rollbase concepts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This talk is not about learning how to create and/or manage an application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Released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may encounter some bugs during demo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Tour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Screen</a:t>
            </a:r>
            <a:endParaRPr lang="en-US" dirty="0"/>
          </a:p>
        </p:txBody>
      </p:sp>
      <p:pic>
        <p:nvPicPr>
          <p:cNvPr id="7" name="Content Placeholder 6" descr="s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5988" y="1720459"/>
            <a:ext cx="10361612" cy="347582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Drill Down to Portfolio Client</a:t>
            </a:r>
            <a:endParaRPr lang="en-US" dirty="0"/>
          </a:p>
        </p:txBody>
      </p:sp>
      <p:pic>
        <p:nvPicPr>
          <p:cNvPr id="4" name="Content Placeholder 3" descr="s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4563" y="1739509"/>
            <a:ext cx="10361612" cy="347582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Drill Down One Stock - Object View</a:t>
            </a:r>
            <a:endParaRPr lang="en-US" dirty="0"/>
          </a:p>
        </p:txBody>
      </p:sp>
      <p:pic>
        <p:nvPicPr>
          <p:cNvPr id="4" name="Content Placeholder 3" descr="s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4563" y="1701409"/>
            <a:ext cx="10361612" cy="347582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One Stock – Object Edit</a:t>
            </a:r>
            <a:endParaRPr lang="en-US" dirty="0"/>
          </a:p>
        </p:txBody>
      </p:sp>
      <p:pic>
        <p:nvPicPr>
          <p:cNvPr id="4" name="Content Placeholder 3" descr="s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35038" y="1703524"/>
            <a:ext cx="10361612" cy="3433489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UI General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Page Structure</a:t>
            </a:r>
          </a:p>
          <a:p>
            <a:pPr lvl="1"/>
            <a:r>
              <a:rPr lang="en-US" dirty="0" smtClean="0"/>
              <a:t>Scroll Content only – no more links at bottom, no double toolbar on view and edit page</a:t>
            </a:r>
          </a:p>
          <a:p>
            <a:r>
              <a:rPr lang="en-US" dirty="0" smtClean="0"/>
              <a:t>New Headers</a:t>
            </a:r>
          </a:p>
          <a:p>
            <a:pPr lvl="1"/>
            <a:r>
              <a:rPr lang="en-US" dirty="0" smtClean="0"/>
              <a:t>Tabs are now menus + scale better (Overflow)</a:t>
            </a:r>
          </a:p>
          <a:p>
            <a:pPr lvl="1"/>
            <a:r>
              <a:rPr lang="en-US" dirty="0" smtClean="0"/>
              <a:t>New Hamburger menu – Rollbase Menu (No more Side Bar)</a:t>
            </a:r>
          </a:p>
          <a:p>
            <a:pPr lvl="1"/>
            <a:r>
              <a:rPr lang="en-US" dirty="0" smtClean="0"/>
              <a:t>Page Menu</a:t>
            </a:r>
          </a:p>
          <a:p>
            <a:pPr lvl="1"/>
            <a:r>
              <a:rPr lang="en-US" dirty="0" smtClean="0"/>
              <a:t>Page Tool</a:t>
            </a:r>
          </a:p>
          <a:p>
            <a:pPr lvl="2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(List) Enhancements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Column Sizing – Drag and Drop Column Reordering</a:t>
            </a:r>
          </a:p>
          <a:p>
            <a:r>
              <a:rPr lang="en-US" dirty="0" smtClean="0"/>
              <a:t>Select – Copy and Paste</a:t>
            </a:r>
          </a:p>
          <a:p>
            <a:r>
              <a:rPr lang="en-US" dirty="0" smtClean="0"/>
              <a:t>Inline Edit: Object 1 – o2 on second view (red coloring when </a:t>
            </a:r>
            <a:r>
              <a:rPr lang="en-US" dirty="0" err="1" smtClean="0"/>
              <a:t>intFieldOne</a:t>
            </a:r>
            <a:r>
              <a:rPr lang="en-US" dirty="0" smtClean="0"/>
              <a:t> &gt; 1)</a:t>
            </a:r>
          </a:p>
          <a:p>
            <a:r>
              <a:rPr lang="en-US" dirty="0" smtClean="0"/>
              <a:t>List Size</a:t>
            </a:r>
          </a:p>
          <a:p>
            <a:pPr lvl="2"/>
            <a:r>
              <a:rPr lang="en-US" dirty="0" smtClean="0"/>
              <a:t>Page Size </a:t>
            </a:r>
            <a:r>
              <a:rPr lang="en-US" dirty="0" err="1" smtClean="0"/>
              <a:t>vs</a:t>
            </a:r>
            <a:r>
              <a:rPr lang="en-US" dirty="0" smtClean="0"/>
              <a:t> Grid height</a:t>
            </a:r>
            <a:br>
              <a:rPr lang="en-US" dirty="0" smtClean="0"/>
            </a:br>
            <a:r>
              <a:rPr lang="en-US" i="1" dirty="0" smtClean="0"/>
              <a:t>existing views will get a grid Height property of -1 meaning </a:t>
            </a:r>
            <a:r>
              <a:rPr lang="en-US" i="1" dirty="0" err="1" smtClean="0"/>
              <a:t>autoheight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newly added views will get default grid height property set to 300px </a:t>
            </a:r>
            <a:br>
              <a:rPr lang="en-US" i="1" dirty="0" smtClean="0"/>
            </a:br>
            <a:r>
              <a:rPr lang="en-US" i="1" dirty="0" smtClean="0"/>
              <a:t>setting the value to 0 will reset the grid to the default height specified above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Lots of smaller enhancements </a:t>
            </a:r>
          </a:p>
          <a:p>
            <a:r>
              <a:rPr lang="en-US" dirty="0" smtClean="0"/>
              <a:t>Can’t list them all</a:t>
            </a:r>
          </a:p>
          <a:p>
            <a:r>
              <a:rPr lang="en-US" dirty="0" smtClean="0"/>
              <a:t>Encourage to try it out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90284" y="198295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23950" y="1457325"/>
            <a:ext cx="7562513" cy="426152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Quick Tour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Rollbase and Kendo UI - Built-in themes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Responsive UI.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Customization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Rollbase with Kendo 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Usage of Kendo UI Controls is pervasive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Objects with All Fields Edit </a:t>
            </a:r>
          </a:p>
          <a:p>
            <a:pPr lvl="1"/>
            <a:r>
              <a:rPr lang="en-US" dirty="0" smtClean="0"/>
              <a:t>Calendar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1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2147" y="1198563"/>
            <a:ext cx="8359693" cy="512921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Rollbase Theme (Default)</a:t>
            </a:r>
          </a:p>
          <a:p>
            <a:r>
              <a:rPr lang="en-US" dirty="0" smtClean="0"/>
              <a:t>12 Built-in themes from Kendo UI</a:t>
            </a:r>
          </a:p>
          <a:p>
            <a:r>
              <a:rPr lang="en-US" dirty="0" smtClean="0"/>
              <a:t>Font awesome Icons: </a:t>
            </a:r>
          </a:p>
          <a:p>
            <a:pPr lvl="1"/>
            <a:r>
              <a:rPr lang="en-US" dirty="0" smtClean="0"/>
              <a:t>Scalable vector icons that can be customized — size, color, drop shadow, and anything that can be done with CSS.</a:t>
            </a:r>
          </a:p>
          <a:p>
            <a:pPr lvl="1"/>
            <a:r>
              <a:rPr lang="en-US" dirty="0" smtClean="0"/>
              <a:t>We will see an example with customization </a:t>
            </a:r>
          </a:p>
          <a:p>
            <a:pPr lvl="1"/>
            <a:r>
              <a:rPr lang="en-US" dirty="0" smtClean="0">
                <a:hlinkClick r:id="rId2"/>
              </a:rPr>
              <a:t>http://fortawesome.github.io/Font-Awesome/cheatsheet/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http://fortawesome.github.io/Font-Awesome/examples/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Examples – Material and Material Black</a:t>
            </a:r>
            <a:endParaRPr lang="en-US" dirty="0"/>
          </a:p>
        </p:txBody>
      </p:sp>
      <p:pic>
        <p:nvPicPr>
          <p:cNvPr id="4" name="Content Placeholder 3" descr="s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4563" y="1753737"/>
            <a:ext cx="10361612" cy="346641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Examples – Blue Opal - Bootstrap</a:t>
            </a:r>
            <a:endParaRPr lang="en-US" dirty="0"/>
          </a:p>
        </p:txBody>
      </p:sp>
      <p:pic>
        <p:nvPicPr>
          <p:cNvPr id="4" name="Content Placeholder 3" descr="s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3138" y="1677537"/>
            <a:ext cx="10361612" cy="346641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Examples – High Contrast - Moonlight</a:t>
            </a:r>
            <a:endParaRPr lang="en-US" dirty="0"/>
          </a:p>
        </p:txBody>
      </p:sp>
      <p:pic>
        <p:nvPicPr>
          <p:cNvPr id="4" name="Content Placeholder 3" descr="s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63613" y="1601337"/>
            <a:ext cx="10361612" cy="346641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518834" y="26020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1581150"/>
            <a:ext cx="9067463" cy="446154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Quick Tour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Rollbase and Kendo UI - Built-in themes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Responsive UI.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Customization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Responsive UI.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457326"/>
            <a:ext cx="10115213" cy="48711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Foundation:</a:t>
            </a:r>
          </a:p>
          <a:p>
            <a:r>
              <a:rPr lang="en-US" dirty="0" smtClean="0"/>
              <a:t>Bootstrap V3  </a:t>
            </a:r>
          </a:p>
          <a:p>
            <a:pPr lvl="1"/>
            <a:r>
              <a:rPr lang="en-US" dirty="0" smtClean="0"/>
              <a:t>Only New UI – Classic UI still V2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Up to 4 columns in Page Designer</a:t>
            </a:r>
          </a:p>
          <a:p>
            <a:r>
              <a:rPr lang="en-US" dirty="0" smtClean="0"/>
              <a:t>Responsive features in Kendo UI Widgets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Typical Breakpoints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@media only screen and (max-width: 768px) {</a:t>
            </a:r>
            <a:br>
              <a:rPr lang="en-US" dirty="0" smtClean="0"/>
            </a:br>
            <a:r>
              <a:rPr lang="en-US" dirty="0" smtClean="0"/>
              <a:t>    	Device is Extra Small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@media only screen and (min-width: 769px) and (max-width: 992px) {</a:t>
            </a:r>
            <a:br>
              <a:rPr lang="en-US" dirty="0" smtClean="0"/>
            </a:br>
            <a:r>
              <a:rPr lang="en-US" dirty="0" smtClean="0"/>
              <a:t>	Device is Small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@media only screen and (min-width: 993px) and (max-width: 1200px) {</a:t>
            </a:r>
            <a:br>
              <a:rPr lang="en-US" dirty="0" smtClean="0"/>
            </a:br>
            <a:r>
              <a:rPr lang="en-US" dirty="0" smtClean="0"/>
              <a:t>    Device is Medium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@media only screen and (min-width: 1200px) {</a:t>
            </a:r>
            <a:br>
              <a:rPr lang="en-US" dirty="0" smtClean="0"/>
            </a:br>
            <a:r>
              <a:rPr lang="en-US" dirty="0" smtClean="0"/>
              <a:t>Device is Large</a:t>
            </a:r>
            <a:br>
              <a:rPr lang="en-US" dirty="0" smtClean="0"/>
            </a:br>
            <a:r>
              <a:rPr lang="en-US" dirty="0" smtClean="0"/>
              <a:t>}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1200 or greater</a:t>
            </a:r>
            <a:endParaRPr lang="en-US" dirty="0"/>
          </a:p>
        </p:txBody>
      </p:sp>
      <p:pic>
        <p:nvPicPr>
          <p:cNvPr id="4" name="Content Placeholder 3" descr="s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1446" y="1198563"/>
            <a:ext cx="8421095" cy="512921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768px to 1199px</a:t>
            </a:r>
            <a:endParaRPr lang="en-US" dirty="0"/>
          </a:p>
        </p:txBody>
      </p:sp>
      <p:pic>
        <p:nvPicPr>
          <p:cNvPr id="4" name="Content Placeholder 3" descr="s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0074" y="1198563"/>
            <a:ext cx="7463840" cy="512921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than 768px</a:t>
            </a:r>
            <a:endParaRPr lang="en-US" dirty="0"/>
          </a:p>
        </p:txBody>
      </p:sp>
      <p:pic>
        <p:nvPicPr>
          <p:cNvPr id="4" name="Content Placeholder 3" descr="s1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71010" y="1198563"/>
            <a:ext cx="5441968" cy="512921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Responsive UI.  Object View                                        </a:t>
            </a:r>
            <a:r>
              <a:rPr lang="en-US" sz="1800" dirty="0" smtClean="0"/>
              <a:t>Q</a:t>
            </a:r>
            <a:r>
              <a:rPr lang="en-US" sz="1800" i="1" dirty="0" smtClean="0"/>
              <a:t>uery </a:t>
            </a:r>
            <a:r>
              <a:rPr lang="en-US" sz="1800" i="1" dirty="0" err="1" smtClean="0"/>
              <a:t>param</a:t>
            </a:r>
            <a:r>
              <a:rPr lang="en-US" sz="1800" i="1" dirty="0" smtClean="0"/>
              <a:t>: </a:t>
            </a:r>
            <a:r>
              <a:rPr lang="en-US" sz="1800" i="1" dirty="0" err="1" smtClean="0"/>
              <a:t>demoFieldsLayout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dirty="0" smtClean="0"/>
          </a:p>
          <a:p>
            <a:pPr marL="342900" lvl="1" indent="-342900">
              <a:buFont typeface="Wingdings" pitchFamily="2" charset="2"/>
              <a:buChar char="§"/>
            </a:pPr>
            <a:endParaRPr lang="en-US" i="1" dirty="0" smtClean="0"/>
          </a:p>
          <a:p>
            <a:pPr marL="342900" lvl="1" indent="-342900">
              <a:buFont typeface="Wingdings" pitchFamily="2" charset="2"/>
              <a:buChar char="§"/>
            </a:pPr>
            <a:endParaRPr lang="en-US" i="1" dirty="0" smtClean="0"/>
          </a:p>
          <a:p>
            <a:pPr marL="342900" lvl="1" indent="-342900">
              <a:buFont typeface="Wingdings" pitchFamily="2" charset="2"/>
              <a:buChar char="§"/>
            </a:pPr>
            <a:endParaRPr lang="en-US" i="1" dirty="0" smtClean="0"/>
          </a:p>
          <a:p>
            <a:pPr marL="342900" lvl="1" indent="-342900">
              <a:buFont typeface="Wingdings" pitchFamily="2" charset="2"/>
              <a:buChar char="§"/>
            </a:pPr>
            <a:endParaRPr lang="en-US" i="1" dirty="0" smtClean="0"/>
          </a:p>
          <a:p>
            <a:pPr marL="342900" lvl="1" indent="-342900">
              <a:buFont typeface="Wingdings" pitchFamily="2" charset="2"/>
              <a:buChar char="§"/>
            </a:pPr>
            <a:endParaRPr lang="en-US" i="1" dirty="0" smtClean="0"/>
          </a:p>
          <a:p>
            <a:pPr marL="342900" lvl="1" indent="-342900">
              <a:buFont typeface="Wingdings" pitchFamily="2" charset="2"/>
              <a:buChar char="§"/>
            </a:pPr>
            <a:endParaRPr lang="en-US" i="1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s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2465" y="1299000"/>
            <a:ext cx="9274344" cy="483149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Responsive UI.  Object View and Edit View</a:t>
            </a:r>
            <a:endParaRPr lang="en-US" dirty="0"/>
          </a:p>
        </p:txBody>
      </p:sp>
      <p:pic>
        <p:nvPicPr>
          <p:cNvPr id="4" name="Content Placeholder 3" descr="s1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3583" y="1198563"/>
            <a:ext cx="8576822" cy="512921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Responsive UI: Lots of Menus 	</a:t>
            </a:r>
            <a:r>
              <a:rPr lang="en-US" sz="1800" dirty="0" smtClean="0"/>
              <a:t>	</a:t>
            </a:r>
            <a:r>
              <a:rPr lang="en-US" sz="1800" i="1" dirty="0" smtClean="0"/>
              <a:t> &amp;</a:t>
            </a:r>
            <a:r>
              <a:rPr lang="en-US" sz="1800" i="1" dirty="0" err="1" smtClean="0"/>
              <a:t>testLotsOfApplicationMenus</a:t>
            </a:r>
            <a:r>
              <a:rPr lang="en-US" sz="1800" i="1" dirty="0" smtClean="0"/>
              <a:t>=40</a:t>
            </a:r>
            <a:endParaRPr lang="en-US" sz="1800" dirty="0"/>
          </a:p>
        </p:txBody>
      </p:sp>
      <p:pic>
        <p:nvPicPr>
          <p:cNvPr id="4" name="Content Placeholder 3" descr="s1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83998" y="1198563"/>
            <a:ext cx="8215992" cy="512921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442634" y="300213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23950" y="1419225"/>
            <a:ext cx="5743238" cy="400434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Quick Tour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Rollbase and Kendo UI - Built-in themes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Responsive UI.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Customization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Foundation:</a:t>
            </a:r>
          </a:p>
          <a:p>
            <a:r>
              <a:rPr lang="en-US" dirty="0" smtClean="0"/>
              <a:t>Custom Header and/or Footer and Custom Sidebar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Customization - </a:t>
            </a:r>
            <a:r>
              <a:rPr lang="en-US" dirty="0" err="1" smtClean="0"/>
              <a:t>Css</a:t>
            </a:r>
            <a:r>
              <a:rPr lang="en-US" dirty="0" smtClean="0"/>
              <a:t> Override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CSS Inclusion order:</a:t>
            </a:r>
          </a:p>
          <a:p>
            <a:pPr lvl="1">
              <a:buNone/>
            </a:pPr>
            <a:r>
              <a:rPr lang="en-US" dirty="0" smtClean="0"/>
              <a:t>	newuiStructure.css </a:t>
            </a:r>
            <a:br>
              <a:rPr lang="en-US" dirty="0" smtClean="0"/>
            </a:br>
            <a:r>
              <a:rPr lang="en-US" dirty="0" smtClean="0"/>
              <a:t>newui.css </a:t>
            </a:r>
            <a:br>
              <a:rPr lang="en-US" dirty="0" smtClean="0"/>
            </a:br>
            <a:r>
              <a:rPr lang="en-US" dirty="0" err="1" smtClean="0"/>
              <a:t>newui</a:t>
            </a:r>
            <a:r>
              <a:rPr lang="en-US" dirty="0" smtClean="0"/>
              <a:t>.&lt;theme-name&gt;.</a:t>
            </a:r>
            <a:r>
              <a:rPr lang="en-US" dirty="0" err="1" smtClean="0"/>
              <a:t>css</a:t>
            </a:r>
            <a:endParaRPr lang="en-US" dirty="0" smtClean="0"/>
          </a:p>
          <a:p>
            <a:r>
              <a:rPr lang="en-US" dirty="0" smtClean="0"/>
              <a:t>Custom Header or Custom Sidebar:</a:t>
            </a:r>
          </a:p>
          <a:p>
            <a:pPr lvl="1"/>
            <a:r>
              <a:rPr lang="en-US" dirty="0" smtClean="0"/>
              <a:t>Included after other CSS files</a:t>
            </a:r>
          </a:p>
          <a:p>
            <a:pPr lvl="1"/>
            <a:r>
              <a:rPr lang="en-US" dirty="0" smtClean="0"/>
              <a:t>Can leverage to do App specific theme</a:t>
            </a:r>
          </a:p>
          <a:p>
            <a:r>
              <a:rPr lang="en-US" dirty="0" smtClean="0"/>
              <a:t>Hosted File:</a:t>
            </a:r>
          </a:p>
          <a:p>
            <a:pPr lvl="1"/>
            <a:r>
              <a:rPr lang="en-US" dirty="0" smtClean="0"/>
              <a:t>Now only an override (Classic UI was a full replacement)</a:t>
            </a:r>
          </a:p>
          <a:p>
            <a:pPr lvl="1"/>
            <a:r>
              <a:rPr lang="en-US" dirty="0" smtClean="0"/>
              <a:t>Can leverage to do Tenant wide styles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Theme Kendo Component: 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hlinkClick r:id="rId2"/>
              </a:rPr>
              <a:t>http://demos.telerik.com/kendo-ui/themebuilder</a:t>
            </a:r>
            <a:endParaRPr lang="en-US" dirty="0" smtClean="0"/>
          </a:p>
          <a:p>
            <a:r>
              <a:rPr lang="en-US" dirty="0" smtClean="0"/>
              <a:t>Theme and Kendo CSS Rules: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hlinkClick r:id="rId3"/>
              </a:rPr>
              <a:t>http://docs.telerik.com/kendo-ui/web/appearance-styling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Hosted File – For 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It's a 2 steps process, where one uploads a modified CSS file as a hosted file and then sets it as the CSS file to use on the tenant. </a:t>
            </a:r>
          </a:p>
          <a:p>
            <a:r>
              <a:rPr lang="en-US" dirty="0" smtClean="0"/>
              <a:t>Creating the hosted file:</a:t>
            </a:r>
          </a:p>
          <a:p>
            <a:pPr lvl="1"/>
            <a:r>
              <a:rPr lang="en-US" dirty="0" smtClean="0"/>
              <a:t>Log under separate tenant (not master tenant)</a:t>
            </a:r>
          </a:p>
          <a:p>
            <a:pPr lvl="1"/>
            <a:r>
              <a:rPr lang="en-US" dirty="0" smtClean="0"/>
              <a:t>Under current app setting click hosted files</a:t>
            </a:r>
          </a:p>
          <a:p>
            <a:pPr lvl="1"/>
            <a:r>
              <a:rPr lang="en-US" dirty="0" smtClean="0"/>
              <a:t>choose New Hosted file and give it a name</a:t>
            </a:r>
          </a:p>
          <a:p>
            <a:r>
              <a:rPr lang="en-US" dirty="0" smtClean="0"/>
              <a:t>Assigning CSS (hosted file) to Tenant (Customer).</a:t>
            </a:r>
          </a:p>
          <a:p>
            <a:pPr lvl="1"/>
            <a:r>
              <a:rPr lang="en-US" dirty="0" smtClean="0"/>
              <a:t>Go to setup home</a:t>
            </a:r>
          </a:p>
          <a:p>
            <a:pPr lvl="1"/>
            <a:r>
              <a:rPr lang="en-US" dirty="0" smtClean="0"/>
              <a:t>Select Account settings (only available if logged under different tenant).</a:t>
            </a:r>
          </a:p>
          <a:p>
            <a:pPr lvl="1"/>
            <a:r>
              <a:rPr lang="en-US" dirty="0" smtClean="0"/>
              <a:t>in Appearance, select, for the </a:t>
            </a:r>
            <a:r>
              <a:rPr lang="en-US" dirty="0" err="1" smtClean="0"/>
              <a:t>css</a:t>
            </a:r>
            <a:r>
              <a:rPr lang="en-US" dirty="0" smtClean="0"/>
              <a:t> </a:t>
            </a:r>
            <a:r>
              <a:rPr lang="en-US" dirty="0" err="1" smtClean="0"/>
              <a:t>stylesheet</a:t>
            </a:r>
            <a:r>
              <a:rPr lang="en-US" dirty="0" smtClean="0"/>
              <a:t>, the name of the style created previously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Example: App with Custom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.</a:t>
            </a:r>
            <a:r>
              <a:rPr lang="en-US" dirty="0" err="1" smtClean="0"/>
              <a:t>rbs-sectionTitle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   		font-style: italic;</a:t>
            </a:r>
            <a:br>
              <a:rPr lang="en-US" dirty="0" smtClean="0"/>
            </a:br>
            <a:r>
              <a:rPr lang="en-US" dirty="0" smtClean="0"/>
              <a:t>	color: </a:t>
            </a:r>
            <a:r>
              <a:rPr lang="en-US" dirty="0" err="1" smtClean="0"/>
              <a:t>darkorchid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}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>/*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This is how we color the expand/collapse icon</a:t>
            </a:r>
            <a:r>
              <a:rPr lang="en-US" dirty="0" smtClean="0"/>
              <a:t> */</a:t>
            </a:r>
            <a:br>
              <a:rPr lang="en-US" dirty="0" smtClean="0"/>
            </a:br>
            <a:r>
              <a:rPr lang="en-US" dirty="0" smtClean="0"/>
              <a:t>.k-</a:t>
            </a:r>
            <a:r>
              <a:rPr lang="en-US" dirty="0" err="1" smtClean="0"/>
              <a:t>panelbar</a:t>
            </a:r>
            <a:r>
              <a:rPr lang="en-US" dirty="0" smtClean="0"/>
              <a:t> .k-</a:t>
            </a:r>
            <a:r>
              <a:rPr lang="en-US" dirty="0" err="1" smtClean="0"/>
              <a:t>icon.k</a:t>
            </a:r>
            <a:r>
              <a:rPr lang="en-US" dirty="0" smtClean="0"/>
              <a:t>-</a:t>
            </a:r>
            <a:r>
              <a:rPr lang="en-US" dirty="0" err="1" smtClean="0"/>
              <a:t>panelbar</a:t>
            </a:r>
            <a:r>
              <a:rPr lang="en-US" dirty="0" smtClean="0"/>
              <a:t>-collapse, </a:t>
            </a:r>
            <a:br>
              <a:rPr lang="en-US" dirty="0" smtClean="0"/>
            </a:br>
            <a:r>
              <a:rPr lang="en-US" dirty="0" smtClean="0"/>
              <a:t>.k-</a:t>
            </a:r>
            <a:r>
              <a:rPr lang="en-US" dirty="0" err="1" smtClean="0"/>
              <a:t>panelbar</a:t>
            </a:r>
            <a:r>
              <a:rPr lang="en-US" dirty="0" smtClean="0"/>
              <a:t> .k-</a:t>
            </a:r>
            <a:r>
              <a:rPr lang="en-US" dirty="0" err="1" smtClean="0"/>
              <a:t>icon.k</a:t>
            </a:r>
            <a:r>
              <a:rPr lang="en-US" dirty="0" smtClean="0"/>
              <a:t>-</a:t>
            </a:r>
            <a:r>
              <a:rPr lang="en-US" dirty="0" err="1" smtClean="0"/>
              <a:t>panelbar</a:t>
            </a:r>
            <a:r>
              <a:rPr lang="en-US" dirty="0" smtClean="0"/>
              <a:t>-expand </a:t>
            </a:r>
            <a:br>
              <a:rPr lang="en-US" dirty="0" smtClean="0"/>
            </a:b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   		color: </a:t>
            </a:r>
            <a:r>
              <a:rPr lang="en-US" dirty="0" err="1" smtClean="0"/>
              <a:t>darkorchid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Field Separator – Object View – Object Edit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&lt;script&gt;</a:t>
            </a:r>
          </a:p>
          <a:p>
            <a:pPr>
              <a:buNone/>
            </a:pPr>
            <a:r>
              <a:rPr lang="en-US" dirty="0" smtClean="0"/>
              <a:t>   $(".</a:t>
            </a:r>
            <a:r>
              <a:rPr lang="en-US" dirty="0" err="1" smtClean="0"/>
              <a:t>rbs</a:t>
            </a:r>
            <a:r>
              <a:rPr lang="en-US" dirty="0" smtClean="0"/>
              <a:t>-separator-cell").text("="); </a:t>
            </a:r>
          </a:p>
          <a:p>
            <a:pPr>
              <a:buNone/>
            </a:pPr>
            <a:r>
              <a:rPr lang="en-US" dirty="0" smtClean="0"/>
              <a:t>   $(".</a:t>
            </a:r>
            <a:r>
              <a:rPr lang="en-US" dirty="0" err="1" smtClean="0"/>
              <a:t>rbs</a:t>
            </a:r>
            <a:r>
              <a:rPr lang="en-US" dirty="0" smtClean="0"/>
              <a:t>-separator-cell").width("1em;"); </a:t>
            </a:r>
          </a:p>
          <a:p>
            <a:pPr>
              <a:buNone/>
            </a:pPr>
            <a:r>
              <a:rPr lang="en-US" dirty="0" smtClean="0"/>
              <a:t>   $(".</a:t>
            </a:r>
            <a:r>
              <a:rPr lang="en-US" dirty="0" err="1" smtClean="0"/>
              <a:t>rbs</a:t>
            </a:r>
            <a:r>
              <a:rPr lang="en-US" dirty="0" smtClean="0"/>
              <a:t>-</a:t>
            </a:r>
            <a:r>
              <a:rPr lang="en-US" dirty="0" err="1" smtClean="0"/>
              <a:t>simpleField</a:t>
            </a:r>
            <a:r>
              <a:rPr lang="en-US" dirty="0" smtClean="0"/>
              <a:t>-label").</a:t>
            </a:r>
            <a:r>
              <a:rPr lang="en-US" dirty="0" err="1" smtClean="0"/>
              <a:t>css</a:t>
            </a:r>
            <a:r>
              <a:rPr lang="en-US" dirty="0" smtClean="0"/>
              <a:t>("margin-right", "0.4em");</a:t>
            </a:r>
          </a:p>
          <a:p>
            <a:pPr>
              <a:buNone/>
            </a:pPr>
            <a:r>
              <a:rPr lang="en-US" dirty="0" smtClean="0"/>
              <a:t>&lt;/script&gt;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Bootstrap 3 – Kendo UI – Font Awesome available to you</a:t>
            </a:r>
          </a:p>
          <a:p>
            <a:r>
              <a:rPr lang="en-US" dirty="0" smtClean="0"/>
              <a:t>Example: Object 1 – Kendo Toolbar and Grid</a:t>
            </a:r>
          </a:p>
          <a:p>
            <a:r>
              <a:rPr lang="en-US" dirty="0" smtClean="0"/>
              <a:t>CSS Base Rule to Trigger </a:t>
            </a:r>
            <a:r>
              <a:rPr lang="en-US" dirty="0" err="1" smtClean="0"/>
              <a:t>Conditionl</a:t>
            </a:r>
            <a:r>
              <a:rPr lang="en-US" dirty="0" smtClean="0"/>
              <a:t> Rules: </a:t>
            </a:r>
            <a:br>
              <a:rPr lang="en-US" dirty="0" smtClean="0"/>
            </a:br>
            <a:r>
              <a:rPr lang="en-US" dirty="0" smtClean="0"/>
              <a:t>For example: k-</a:t>
            </a:r>
            <a:r>
              <a:rPr lang="en-US" dirty="0" err="1" smtClean="0"/>
              <a:t>ie</a:t>
            </a:r>
            <a:r>
              <a:rPr lang="en-US" dirty="0" smtClean="0"/>
              <a:t>, k-ie9, k-</a:t>
            </a:r>
            <a:r>
              <a:rPr lang="en-US" dirty="0" err="1" smtClean="0"/>
              <a:t>pdf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Customization - Custom Events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rbs_ui_resized</a:t>
            </a:r>
            <a:r>
              <a:rPr lang="en-US" dirty="0" smtClean="0"/>
              <a:t> is raised when layout manager has finished resizing. </a:t>
            </a:r>
          </a:p>
          <a:p>
            <a:pPr>
              <a:buNone/>
            </a:pPr>
            <a:r>
              <a:rPr lang="en-US" dirty="0" smtClean="0"/>
              <a:t>    Usage Example:</a:t>
            </a:r>
          </a:p>
          <a:p>
            <a:pPr>
              <a:buNone/>
            </a:pPr>
            <a:r>
              <a:rPr lang="en-US" sz="1600" dirty="0" smtClean="0"/>
              <a:t>     $(document).on ( "</a:t>
            </a:r>
            <a:r>
              <a:rPr lang="en-US" sz="1600" dirty="0" err="1" smtClean="0"/>
              <a:t>rbs_ui_resized</a:t>
            </a:r>
            <a:r>
              <a:rPr lang="en-US" sz="1600" dirty="0" smtClean="0"/>
              <a:t>", function( </a:t>
            </a:r>
            <a:r>
              <a:rPr lang="en-US" sz="1600" dirty="0" err="1" smtClean="0"/>
              <a:t>customEvent</a:t>
            </a:r>
            <a:r>
              <a:rPr lang="en-US" sz="1600" dirty="0" smtClean="0"/>
              <a:t> ) {</a:t>
            </a:r>
            <a:br>
              <a:rPr lang="en-US" sz="1600" dirty="0" smtClean="0"/>
            </a:br>
            <a:r>
              <a:rPr lang="en-US" sz="1600" dirty="0" smtClean="0"/>
              <a:t>    // </a:t>
            </a:r>
            <a:r>
              <a:rPr lang="en-US" sz="1600" dirty="0" err="1" smtClean="0"/>
              <a:t>customEvent.contentSize</a:t>
            </a:r>
            <a:r>
              <a:rPr lang="en-US" sz="1600" dirty="0" smtClean="0"/>
              <a:t> -&gt; the new content size (does not include headers and footer)</a:t>
            </a:r>
            <a:br>
              <a:rPr lang="en-US" sz="1600" dirty="0" smtClean="0"/>
            </a:br>
            <a:r>
              <a:rPr lang="en-US" sz="1600" dirty="0" smtClean="0"/>
              <a:t>    // </a:t>
            </a:r>
            <a:r>
              <a:rPr lang="en-US" sz="1600" dirty="0" err="1" smtClean="0"/>
              <a:t>customEvent.totalPaddingHeight</a:t>
            </a:r>
            <a:r>
              <a:rPr lang="en-US" sz="1600" dirty="0" smtClean="0"/>
              <a:t> -&gt; content padding</a:t>
            </a:r>
            <a:br>
              <a:rPr lang="en-US" sz="1600" dirty="0" smtClean="0"/>
            </a:br>
            <a:r>
              <a:rPr lang="en-US" sz="1600" dirty="0" smtClean="0"/>
              <a:t>});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dirty="0" smtClean="0"/>
              <a:t> </a:t>
            </a:r>
            <a:r>
              <a:rPr lang="en-US" b="1" dirty="0" err="1" smtClean="0"/>
              <a:t>rbs_sectionExpanded</a:t>
            </a:r>
            <a:r>
              <a:rPr lang="en-US" dirty="0" smtClean="0"/>
              <a:t>' or </a:t>
            </a:r>
            <a:r>
              <a:rPr lang="en-US" b="1" dirty="0" err="1" smtClean="0"/>
              <a:t>rbs_sectionCollapsed</a:t>
            </a:r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  <a:r>
              <a:rPr lang="en-US" b="1" dirty="0" err="1" smtClean="0"/>
              <a:t>rbs_tabActivated</a:t>
            </a:r>
            <a:r>
              <a:rPr lang="en-US" dirty="0" smtClean="0"/>
              <a:t> is raised when the page tab is activated and fully visible on the page.</a:t>
            </a:r>
          </a:p>
          <a:p>
            <a:r>
              <a:rPr lang="en-US" dirty="0" smtClean="0"/>
              <a:t> </a:t>
            </a:r>
            <a:r>
              <a:rPr lang="en-US" b="1" dirty="0" err="1" smtClean="0"/>
              <a:t>rbs_recordSelectionCleared</a:t>
            </a:r>
            <a:r>
              <a:rPr lang="en-US" dirty="0" smtClean="0"/>
              <a:t> and </a:t>
            </a:r>
            <a:r>
              <a:rPr lang="en-US" b="1" dirty="0" err="1" smtClean="0"/>
              <a:t>rbs_recordsSelected</a:t>
            </a:r>
            <a:r>
              <a:rPr lang="en-US" dirty="0" smtClean="0"/>
              <a:t> are raised when items selection from the grid is cleared or items are selected.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IE 9 support – how important for you?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new features</a:t>
            </a:r>
          </a:p>
          <a:p>
            <a:pPr lvl="1"/>
            <a:r>
              <a:rPr lang="en-US" dirty="0" smtClean="0"/>
              <a:t>New Controls </a:t>
            </a:r>
          </a:p>
          <a:p>
            <a:pPr lvl="1"/>
            <a:r>
              <a:rPr lang="en-US" dirty="0" smtClean="0"/>
              <a:t>Themes</a:t>
            </a:r>
          </a:p>
          <a:p>
            <a:pPr lvl="1"/>
            <a:r>
              <a:rPr lang="en-US" dirty="0" smtClean="0"/>
              <a:t>Responsive UI</a:t>
            </a:r>
          </a:p>
          <a:p>
            <a:pPr lvl="1"/>
            <a:r>
              <a:rPr lang="en-US" dirty="0" smtClean="0"/>
              <a:t>Simplified Design and removed clutter</a:t>
            </a:r>
          </a:p>
          <a:p>
            <a:pPr lvl="1"/>
            <a:r>
              <a:rPr lang="en-US" dirty="0" smtClean="0"/>
              <a:t>Easier and more maintainable customizations</a:t>
            </a:r>
          </a:p>
          <a:p>
            <a:r>
              <a:rPr lang="en-US" dirty="0" smtClean="0"/>
              <a:t>Sum of Lots of smaller enhancements = substantial changes</a:t>
            </a:r>
          </a:p>
          <a:p>
            <a:r>
              <a:rPr lang="en-US" dirty="0" smtClean="0"/>
              <a:t>Very Solid Foundation for Future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for Coming</a:t>
            </a:r>
            <a:endParaRPr lang="en-US" dirty="0"/>
          </a:p>
        </p:txBody>
      </p:sp>
      <p:pic>
        <p:nvPicPr>
          <p:cNvPr id="4" name="Content Placeholder 3" descr="Barbado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32694" y="1198563"/>
            <a:ext cx="9118599" cy="512921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/>
          <p:nvPr/>
        </p:nvGrpSpPr>
        <p:grpSpPr>
          <a:xfrm>
            <a:off x="6078538" y="3454602"/>
            <a:ext cx="6110287" cy="3403398"/>
            <a:chOff x="6078538" y="3454602"/>
            <a:chExt cx="6110287" cy="3403398"/>
          </a:xfrm>
        </p:grpSpPr>
        <p:sp>
          <p:nvSpPr>
            <p:cNvPr id="4" name="Rectangle 3"/>
            <p:cNvSpPr/>
            <p:nvPr/>
          </p:nvSpPr>
          <p:spPr bwMode="auto">
            <a:xfrm>
              <a:off x="6078538" y="3454602"/>
              <a:ext cx="6110287" cy="340339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4938" y="4842933"/>
              <a:ext cx="4115925" cy="58360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391" y="1103314"/>
            <a:ext cx="7110293" cy="10081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0" y="3454602"/>
            <a:ext cx="6078538" cy="3403398"/>
            <a:chOff x="0" y="3454602"/>
            <a:chExt cx="6078538" cy="3403398"/>
          </a:xfrm>
        </p:grpSpPr>
        <p:sp>
          <p:nvSpPr>
            <p:cNvPr id="3" name="Rectangle 2"/>
            <p:cNvSpPr/>
            <p:nvPr/>
          </p:nvSpPr>
          <p:spPr bwMode="auto">
            <a:xfrm>
              <a:off x="0" y="3454602"/>
              <a:ext cx="6078538" cy="3403398"/>
            </a:xfrm>
            <a:prstGeom prst="rect">
              <a:avLst/>
            </a:prstGeom>
            <a:solidFill>
              <a:srgbClr val="FF4E00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539" y="4826000"/>
              <a:ext cx="4195199" cy="5948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19372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efb4a6a7-40f5-4c55-b7cd-bfe5555b5884"/>
    <ds:schemaRef ds:uri="7c69e624-827f-471b-adea-ac070ddc6867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B4EF40-9B35-460D-B157-2B32114122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FBA8A60-2B77-4ABB-9159-A7F23E69D8F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PROGRESS_16x9_PPT_Template.potx</Template>
  <TotalTime>18509</TotalTime>
  <Words>656</Words>
  <Application>Microsoft Office PowerPoint</Application>
  <PresentationFormat>Custom</PresentationFormat>
  <Paragraphs>162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PROGRESS_16x9_PPT_Template</vt:lpstr>
      <vt:lpstr>New Rollbase User Interface</vt:lpstr>
      <vt:lpstr>Agenda</vt:lpstr>
      <vt:lpstr>Assumptions</vt:lpstr>
      <vt:lpstr>Not Released Software</vt:lpstr>
      <vt:lpstr>Quick Tour</vt:lpstr>
      <vt:lpstr>Initial Screen</vt:lpstr>
      <vt:lpstr>Drill Down to Portfolio Client</vt:lpstr>
      <vt:lpstr>Drill Down One Stock - Object View</vt:lpstr>
      <vt:lpstr>Edit One Stock – Object Edit</vt:lpstr>
      <vt:lpstr>New UI General enhancements</vt:lpstr>
      <vt:lpstr>Grid (List) Enhancements Examples</vt:lpstr>
      <vt:lpstr>Enhancements</vt:lpstr>
      <vt:lpstr>Agenda</vt:lpstr>
      <vt:lpstr>Rollbase with Kendo UI</vt:lpstr>
      <vt:lpstr>Slide 15</vt:lpstr>
      <vt:lpstr>Themes</vt:lpstr>
      <vt:lpstr>Theme Examples – Material and Material Black</vt:lpstr>
      <vt:lpstr>Theme Examples – Blue Opal - Bootstrap</vt:lpstr>
      <vt:lpstr>Theme Examples – High Contrast - Moonlight</vt:lpstr>
      <vt:lpstr>Agenda</vt:lpstr>
      <vt:lpstr>Responsive UI.  </vt:lpstr>
      <vt:lpstr>Typical Breakpoints</vt:lpstr>
      <vt:lpstr>At 1200 or greater</vt:lpstr>
      <vt:lpstr>At 768px to 1199px</vt:lpstr>
      <vt:lpstr>Less than 768px</vt:lpstr>
      <vt:lpstr>Responsive UI.  Object View                                        Query param: demoFieldsLayout</vt:lpstr>
      <vt:lpstr>Responsive UI.  Object View and Edit View</vt:lpstr>
      <vt:lpstr>Responsive UI: Lots of Menus    &amp;testLotsOfApplicationMenus=40</vt:lpstr>
      <vt:lpstr>Agenda</vt:lpstr>
      <vt:lpstr>Customization</vt:lpstr>
      <vt:lpstr>Customization - Css Override</vt:lpstr>
      <vt:lpstr>Customization</vt:lpstr>
      <vt:lpstr>CSS Hosted File – For Reference</vt:lpstr>
      <vt:lpstr>Example: App with Custom Styles</vt:lpstr>
      <vt:lpstr>Example </vt:lpstr>
      <vt:lpstr>Customization</vt:lpstr>
      <vt:lpstr>Customization - Custom Events </vt:lpstr>
      <vt:lpstr>Questions</vt:lpstr>
      <vt:lpstr>Conclusion</vt:lpstr>
      <vt:lpstr>Thanks for Coming</vt:lpstr>
      <vt:lpstr>Slide 41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PowerPoint Template</dc:title>
  <dc:creator>Progress Software</dc:creator>
  <cp:lastModifiedBy>Thierry</cp:lastModifiedBy>
  <cp:revision>1440</cp:revision>
  <cp:lastPrinted>2013-09-18T03:48:20Z</cp:lastPrinted>
  <dcterms:created xsi:type="dcterms:W3CDTF">2010-07-07T00:59:08Z</dcterms:created>
  <dcterms:modified xsi:type="dcterms:W3CDTF">2015-06-10T16:33:20Z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