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6" r:id="rId4"/>
  </p:sldMasterIdLst>
  <p:notesMasterIdLst>
    <p:notesMasterId r:id="rId35"/>
  </p:notesMasterIdLst>
  <p:handoutMasterIdLst>
    <p:handoutMasterId r:id="rId36"/>
  </p:handoutMasterIdLst>
  <p:sldIdLst>
    <p:sldId id="1277" r:id="rId5"/>
    <p:sldId id="1514" r:id="rId6"/>
    <p:sldId id="1466" r:id="rId7"/>
    <p:sldId id="1479" r:id="rId8"/>
    <p:sldId id="1506" r:id="rId9"/>
    <p:sldId id="1515" r:id="rId10"/>
    <p:sldId id="1537" r:id="rId11"/>
    <p:sldId id="1517" r:id="rId12"/>
    <p:sldId id="1518" r:id="rId13"/>
    <p:sldId id="1528" r:id="rId14"/>
    <p:sldId id="1529" r:id="rId15"/>
    <p:sldId id="1530" r:id="rId16"/>
    <p:sldId id="1531" r:id="rId17"/>
    <p:sldId id="1532" r:id="rId18"/>
    <p:sldId id="1533" r:id="rId19"/>
    <p:sldId id="1534" r:id="rId20"/>
    <p:sldId id="1489" r:id="rId21"/>
    <p:sldId id="1535" r:id="rId22"/>
    <p:sldId id="1536" r:id="rId23"/>
    <p:sldId id="1524" r:id="rId24"/>
    <p:sldId id="1538" r:id="rId25"/>
    <p:sldId id="1539" r:id="rId26"/>
    <p:sldId id="1540" r:id="rId27"/>
    <p:sldId id="1523" r:id="rId28"/>
    <p:sldId id="1525" r:id="rId29"/>
    <p:sldId id="1527" r:id="rId30"/>
    <p:sldId id="1477" r:id="rId31"/>
    <p:sldId id="1459" r:id="rId32"/>
    <p:sldId id="1513" r:id="rId33"/>
    <p:sldId id="1276" r:id="rId34"/>
  </p:sldIdLst>
  <p:sldSz cx="12188825" cy="6858000"/>
  <p:notesSz cx="7027863" cy="9313863"/>
  <p:custDataLst>
    <p:tags r:id="rId37"/>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EA92D"/>
    <a:srgbClr val="FF4E00"/>
    <a:srgbClr val="00D219"/>
    <a:srgbClr val="0033CC"/>
    <a:srgbClr val="93B7FF"/>
    <a:srgbClr val="6699FF"/>
    <a:srgbClr val="CC99FF"/>
    <a:srgbClr val="CC66FF"/>
    <a:srgbClr val="00EA6A"/>
    <a:srgbClr val="004D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7" autoAdjust="0"/>
    <p:restoredTop sz="77368" autoAdjust="0"/>
  </p:normalViewPr>
  <p:slideViewPr>
    <p:cSldViewPr snapToGrid="0" showGuides="1">
      <p:cViewPr varScale="1">
        <p:scale>
          <a:sx n="51" d="100"/>
          <a:sy n="51" d="100"/>
        </p:scale>
        <p:origin x="-552" y="-96"/>
      </p:cViewPr>
      <p:guideLst>
        <p:guide orient="horz" pos="437"/>
        <p:guide orient="horz" pos="756"/>
        <p:guide orient="horz" pos="3403"/>
        <p:guide pos="3828"/>
      </p:guideLst>
    </p:cSldViewPr>
  </p:slideViewPr>
  <p:notesTextViewPr>
    <p:cViewPr>
      <p:scale>
        <a:sx n="100" d="100"/>
        <a:sy n="100" d="100"/>
      </p:scale>
      <p:origin x="0" y="0"/>
    </p:cViewPr>
  </p:notesTextViewPr>
  <p:sorterViewPr>
    <p:cViewPr>
      <p:scale>
        <a:sx n="66" d="100"/>
        <a:sy n="66" d="100"/>
      </p:scale>
      <p:origin x="0" y="3600"/>
    </p:cViewPr>
  </p:sorterViewPr>
  <p:notesViewPr>
    <p:cSldViewPr snapToGrid="0" showGuides="1">
      <p:cViewPr varScale="1">
        <p:scale>
          <a:sx n="114" d="100"/>
          <a:sy n="114" d="100"/>
        </p:scale>
        <p:origin x="-4608" y="-112"/>
      </p:cViewPr>
      <p:guideLst>
        <p:guide orient="horz" pos="2933"/>
        <p:guide pos="2213"/>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xmlns=""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xmlns=""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700088"/>
            <a:ext cx="6205538" cy="34925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2800" dirty="0" smtClean="0">
                <a:solidFill>
                  <a:schemeClr val="tx1"/>
                </a:solidFill>
              </a:rPr>
              <a:t>ABL Language</a:t>
            </a:r>
          </a:p>
          <a:p>
            <a:pPr lvl="1">
              <a:buFont typeface="Arial" pitchFamily="34" charset="0"/>
              <a:buChar char="•"/>
            </a:pPr>
            <a:r>
              <a:rPr lang="en-US" sz="2200" dirty="0" smtClean="0"/>
              <a:t>Built-in data binding using ABL data sources</a:t>
            </a:r>
          </a:p>
          <a:p>
            <a:pPr lvl="1">
              <a:buFont typeface="Arial" pitchFamily="34" charset="0"/>
              <a:buChar char="•"/>
            </a:pPr>
            <a:r>
              <a:rPr lang="en-US" sz="2200" dirty="0" smtClean="0"/>
              <a:t>Event handlers written in ABL for .NET UI events</a:t>
            </a:r>
          </a:p>
          <a:p>
            <a:pPr lvl="1">
              <a:buFont typeface="Arial" pitchFamily="34" charset="0"/>
              <a:buChar char="•"/>
            </a:pPr>
            <a:r>
              <a:rPr lang="en-US" sz="2200" dirty="0" smtClean="0"/>
              <a:t>Reuse your existing business logic</a:t>
            </a:r>
          </a:p>
          <a:p>
            <a:pPr lvl="1">
              <a:buFont typeface="Arial" pitchFamily="34" charset="0"/>
              <a:buChar char="•"/>
            </a:pPr>
            <a:r>
              <a:rPr lang="en-US" sz="2200" dirty="0" smtClean="0"/>
              <a:t>Work with your ABL GUI windows allowing you to adopt at your own pace.</a:t>
            </a:r>
          </a:p>
          <a:p>
            <a:pPr lvl="1">
              <a:buFont typeface="Arial" pitchFamily="34" charset="0"/>
              <a:buChar char="•"/>
            </a:pPr>
            <a:endParaRPr lang="en-US" sz="1000" dirty="0" smtClean="0"/>
          </a:p>
          <a:p>
            <a:r>
              <a:rPr lang="en-US" sz="2800" dirty="0" smtClean="0">
                <a:solidFill>
                  <a:schemeClr val="tx1"/>
                </a:solidFill>
              </a:rPr>
              <a:t>OpenEdge Architect</a:t>
            </a:r>
          </a:p>
          <a:p>
            <a:pPr lvl="1"/>
            <a:r>
              <a:rPr lang="en-US" sz="2200" dirty="0" smtClean="0"/>
              <a:t>Development environment you already know</a:t>
            </a:r>
          </a:p>
          <a:p>
            <a:pPr lvl="1"/>
            <a:r>
              <a:rPr lang="en-US" sz="2200" dirty="0" smtClean="0"/>
              <a:t>No need to purchase, learn or use non-OpenEdge products (Visual Studio®) </a:t>
            </a:r>
          </a:p>
          <a:p>
            <a:pPr eaLnBrk="1" hangingPunct="1">
              <a:lnSpc>
                <a:spcPct val="90000"/>
              </a:lnSpc>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FEE4FC-B663-445F-8D4C-971D38FE61EB}" type="slidenum">
              <a:rPr lang="en-US"/>
              <a:pPr/>
              <a:t>5</a:t>
            </a:fld>
            <a:endParaRPr lang="en-US"/>
          </a:p>
        </p:txBody>
      </p:sp>
      <p:sp>
        <p:nvSpPr>
          <p:cNvPr id="1940482" name="Rectangle 2"/>
          <p:cNvSpPr>
            <a:spLocks noGrp="1" noRot="1" noChangeAspect="1" noChangeArrowheads="1" noTextEdit="1"/>
          </p:cNvSpPr>
          <p:nvPr>
            <p:ph type="sldImg"/>
          </p:nvPr>
        </p:nvSpPr>
        <p:spPr>
          <a:ln/>
        </p:spPr>
      </p:sp>
      <p:sp>
        <p:nvSpPr>
          <p:cNvPr id="1940483" name="Rectangle 3"/>
          <p:cNvSpPr>
            <a:spLocks noGrp="1" noChangeArrowheads="1"/>
          </p:cNvSpPr>
          <p:nvPr>
            <p:ph type="body" idx="1"/>
          </p:nvPr>
        </p:nvSpPr>
        <p:spPr/>
        <p:txBody>
          <a:bodyPr/>
          <a:lstStyle/>
          <a:p>
            <a:r>
              <a:rPr lang="en-US"/>
              <a:t>Several extensions to Progress GUI environment… our “secret sauce”</a:t>
            </a:r>
          </a:p>
          <a:p>
            <a:endParaRPr lang="en-US"/>
          </a:p>
          <a:p>
            <a:pPr>
              <a:buFontTx/>
              <a:buChar char="•"/>
            </a:pPr>
            <a:r>
              <a:rPr lang="en-US"/>
              <a:t>Extends form so Progress GUI windows can work with .NET forms</a:t>
            </a:r>
          </a:p>
          <a:p>
            <a:endParaRPr lang="en-US"/>
          </a:p>
          <a:p>
            <a:pPr>
              <a:buFontTx/>
              <a:buChar char="•"/>
            </a:pPr>
            <a:r>
              <a:rPr lang="en-US"/>
              <a:t>DataBindingSource extends .NET binding source so that it can supply ABL data to a .NET control</a:t>
            </a:r>
          </a:p>
          <a:p>
            <a:pPr lvl="1"/>
            <a:r>
              <a:rPr lang="en-US"/>
              <a:t>Can bind to query for ProDataSet, temp table, DB table… supports batching </a:t>
            </a:r>
          </a:p>
          <a:p>
            <a:endParaRPr lang="en-US"/>
          </a:p>
          <a:p>
            <a:pPr>
              <a:buFontTx/>
              <a:buChar char="•"/>
            </a:pPr>
            <a:r>
              <a:rPr lang="en-US"/>
              <a:t>Events… Added a “subscribe” method that allows you to provide an ABL method or procedure name</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92DC712-6A88-45A7-9048-E8C960AA461C}" type="slidenum">
              <a:rPr lang="en-US" smtClean="0"/>
              <a:pPr/>
              <a:t>17</a:t>
            </a:fld>
            <a:endParaRPr lang="en-US"/>
          </a:p>
        </p:txBody>
      </p:sp>
    </p:spTree>
    <p:extLst>
      <p:ext uri="{BB962C8B-B14F-4D97-AF65-F5344CB8AC3E}">
        <p14:creationId xmlns:p14="http://schemas.microsoft.com/office/powerpoint/2010/main" xmlns="" val="3543564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21</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54DEE97-F2C5-4259-92A4-0636971C14CA}" type="slidenum">
              <a:rPr lang="en-US"/>
              <a:pPr/>
              <a:t>27</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prstDash val="solid"/>
          </a:ln>
        </p:spPr>
        <p:txBody>
          <a:bodyPr/>
          <a:lstStyle/>
          <a:p>
            <a:pPr eaLnBrk="1" hangingPunct="1"/>
            <a:r>
              <a:rPr lang="en-US" dirty="0" smtClean="0"/>
              <a:t>My first demo showed you can create a modern, competitive, comprehensive application within OpenEdge tools and language. You don’t have to leave Architect to build your</a:t>
            </a:r>
            <a:r>
              <a:rPr lang="en-US" baseline="0" dirty="0" smtClean="0"/>
              <a:t> application. There is a wealth of .NET controls available from very simple to very complex and purposed components. The Visual Designer allow you to create your UI using drag and drop features so you do not have to leave all the complexities of programming against the .NET controls. The Visual Designer  automatically generates ABL code.</a:t>
            </a:r>
          </a:p>
          <a:p>
            <a:pPr eaLnBrk="1" hangingPunct="1"/>
            <a:endParaRPr lang="en-US" baseline="0" dirty="0" smtClean="0"/>
          </a:p>
          <a:p>
            <a:pPr eaLnBrk="1" hangingPunct="1"/>
            <a:r>
              <a:rPr lang="en-US" baseline="0" dirty="0" smtClean="0"/>
              <a:t>The ABL GUI and GUI for .NET work together so you can migrate over time rather than having to redo all of your user interface at one time. </a:t>
            </a:r>
          </a:p>
          <a:p>
            <a:pPr eaLnBrk="1" hangingPunct="1"/>
            <a:endParaRPr lang="en-US" baseline="0" dirty="0" smtClean="0"/>
          </a:p>
          <a:p>
            <a:pPr eaLnBrk="1" hangingPunct="1"/>
            <a:r>
              <a:rPr lang="en-US" baseline="0" dirty="0" smtClean="0"/>
              <a:t>Data binding is easy to do using the ProBindingSource object. Existing ABL data sources are used directly so there is no duplication of data. </a:t>
            </a:r>
          </a:p>
          <a:p>
            <a:pPr eaLnBrk="1" hangingPunct="1"/>
            <a:endParaRPr lang="en-US" baseline="0" dirty="0" smtClean="0"/>
          </a:p>
          <a:p>
            <a:pPr eaLnBrk="1" hangingPunct="1"/>
            <a:r>
              <a:rPr lang="en-US" baseline="0" dirty="0" smtClean="0"/>
              <a:t>And finally your investment in your ABL business logic is not lost by going to the GUI for .NET.</a:t>
            </a:r>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TextEdit="1"/>
          </p:cNvSpPr>
          <p:nvPr>
            <p:ph type="sldImg"/>
          </p:nvPr>
        </p:nvSpPr>
        <p:spPr>
          <a:xfrm>
            <a:off x="412750" y="700088"/>
            <a:ext cx="6205538" cy="3492500"/>
          </a:xfrm>
          <a:ln/>
        </p:spPr>
      </p:sp>
      <p:sp>
        <p:nvSpPr>
          <p:cNvPr id="9218" name="Notes Placeholder 2"/>
          <p:cNvSpPr>
            <a:spLocks noGrp="1"/>
          </p:cNvSpPr>
          <p:nvPr>
            <p:ph type="body" idx="1"/>
          </p:nvPr>
        </p:nvSpPr>
        <p:spPr>
          <a:noFill/>
          <a:ln>
            <a:prstDash val="soli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solid"/>
                <a:miter lim="800000"/>
                <a:headEnd/>
                <a:tailEnd/>
              </a14:hiddenLine>
            </a:ext>
          </a:extLst>
        </p:spPr>
        <p:txBody>
          <a:bodyPr/>
          <a:lstStyle/>
          <a:p>
            <a:r>
              <a:rPr lang="en-US">
                <a:ea typeface="ＭＳ Ｐゴシック" charset="0"/>
                <a:cs typeface="ＭＳ Ｐゴシック" charset="0"/>
              </a:rPr>
              <a:t>Change color</a:t>
            </a:r>
          </a:p>
        </p:txBody>
      </p:sp>
      <p:sp>
        <p:nvSpPr>
          <p:cNvPr id="9219" name="Slide Number Placeholder 3"/>
          <p:cNvSpPr>
            <a:spLocks noGrp="1"/>
          </p:cNvSpPr>
          <p:nvPr>
            <p:ph type="sldNum" sz="quarter" idx="5"/>
          </p:nvPr>
        </p:nvSpPr>
        <p:spPr>
          <a:noFill/>
          <a:ln>
            <a:prstDash val="soli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sysDot"/>
                <a:miter lim="800000"/>
                <a:headEnd/>
                <a:tailEnd/>
              </a14:hiddenLine>
            </a:ext>
          </a:extLst>
        </p:spPr>
        <p:txBody>
          <a:bodyPr/>
          <a:lstStyle>
            <a:lvl1pPr defTabSz="934940" eaLnBrk="0" hangingPunct="0">
              <a:defRPr sz="2400" i="1">
                <a:solidFill>
                  <a:schemeClr val="tx1"/>
                </a:solidFill>
                <a:latin typeface="Arial" charset="0"/>
                <a:ea typeface="ヒラギノ角ゴ Pro W3" charset="0"/>
                <a:cs typeface="ヒラギノ角ゴ Pro W3" charset="0"/>
              </a:defRPr>
            </a:lvl1pPr>
            <a:lvl2pPr marL="742873" indent="-285720" defTabSz="934940" eaLnBrk="0" hangingPunct="0">
              <a:defRPr sz="2400" i="1">
                <a:solidFill>
                  <a:schemeClr val="tx1"/>
                </a:solidFill>
                <a:latin typeface="Arial" charset="0"/>
                <a:ea typeface="ヒラギノ角ゴ Pro W3" charset="0"/>
                <a:cs typeface="ヒラギノ角ゴ Pro W3" charset="0"/>
              </a:defRPr>
            </a:lvl2pPr>
            <a:lvl3pPr marL="1142880" indent="-228576" defTabSz="934940" eaLnBrk="0" hangingPunct="0">
              <a:defRPr sz="2400" i="1">
                <a:solidFill>
                  <a:schemeClr val="tx1"/>
                </a:solidFill>
                <a:latin typeface="Arial" charset="0"/>
                <a:ea typeface="ヒラギノ角ゴ Pro W3" charset="0"/>
                <a:cs typeface="ヒラギノ角ゴ Pro W3" charset="0"/>
              </a:defRPr>
            </a:lvl3pPr>
            <a:lvl4pPr marL="1600033" indent="-228576" defTabSz="934940" eaLnBrk="0" hangingPunct="0">
              <a:defRPr sz="2400" i="1">
                <a:solidFill>
                  <a:schemeClr val="tx1"/>
                </a:solidFill>
                <a:latin typeface="Arial" charset="0"/>
                <a:ea typeface="ヒラギノ角ゴ Pro W3" charset="0"/>
                <a:cs typeface="ヒラギノ角ゴ Pro W3" charset="0"/>
              </a:defRPr>
            </a:lvl4pPr>
            <a:lvl5pPr marL="2057185" indent="-228576" defTabSz="934940" eaLnBrk="0" hangingPunct="0">
              <a:defRPr sz="2400" i="1">
                <a:solidFill>
                  <a:schemeClr val="tx1"/>
                </a:solidFill>
                <a:latin typeface="Arial" charset="0"/>
                <a:ea typeface="ヒラギノ角ゴ Pro W3" charset="0"/>
                <a:cs typeface="ヒラギノ角ゴ Pro W3" charset="0"/>
              </a:defRPr>
            </a:lvl5pPr>
            <a:lvl6pPr marL="2514337" indent="-228576" defTabSz="934940" eaLnBrk="0" fontAlgn="base" hangingPunct="0">
              <a:spcBef>
                <a:spcPct val="0"/>
              </a:spcBef>
              <a:spcAft>
                <a:spcPct val="0"/>
              </a:spcAft>
              <a:defRPr sz="2400" i="1">
                <a:solidFill>
                  <a:schemeClr val="tx1"/>
                </a:solidFill>
                <a:latin typeface="Arial" charset="0"/>
                <a:ea typeface="ヒラギノ角ゴ Pro W3" charset="0"/>
                <a:cs typeface="ヒラギノ角ゴ Pro W3" charset="0"/>
              </a:defRPr>
            </a:lvl6pPr>
            <a:lvl7pPr marL="2971489" indent="-228576" defTabSz="934940" eaLnBrk="0" fontAlgn="base" hangingPunct="0">
              <a:spcBef>
                <a:spcPct val="0"/>
              </a:spcBef>
              <a:spcAft>
                <a:spcPct val="0"/>
              </a:spcAft>
              <a:defRPr sz="2400" i="1">
                <a:solidFill>
                  <a:schemeClr val="tx1"/>
                </a:solidFill>
                <a:latin typeface="Arial" charset="0"/>
                <a:ea typeface="ヒラギノ角ゴ Pro W3" charset="0"/>
                <a:cs typeface="ヒラギノ角ゴ Pro W3" charset="0"/>
              </a:defRPr>
            </a:lvl7pPr>
            <a:lvl8pPr marL="3428641" indent="-228576" defTabSz="934940" eaLnBrk="0" fontAlgn="base" hangingPunct="0">
              <a:spcBef>
                <a:spcPct val="0"/>
              </a:spcBef>
              <a:spcAft>
                <a:spcPct val="0"/>
              </a:spcAft>
              <a:defRPr sz="2400" i="1">
                <a:solidFill>
                  <a:schemeClr val="tx1"/>
                </a:solidFill>
                <a:latin typeface="Arial" charset="0"/>
                <a:ea typeface="ヒラギノ角ゴ Pro W3" charset="0"/>
                <a:cs typeface="ヒラギノ角ゴ Pro W3" charset="0"/>
              </a:defRPr>
            </a:lvl8pPr>
            <a:lvl9pPr marL="3885793" indent="-228576" defTabSz="934940" eaLnBrk="0" fontAlgn="base" hangingPunct="0">
              <a:spcBef>
                <a:spcPct val="0"/>
              </a:spcBef>
              <a:spcAft>
                <a:spcPct val="0"/>
              </a:spcAft>
              <a:defRPr sz="2400" i="1">
                <a:solidFill>
                  <a:schemeClr val="tx1"/>
                </a:solidFill>
                <a:latin typeface="Arial" charset="0"/>
                <a:ea typeface="ヒラギノ角ゴ Pro W3" charset="0"/>
                <a:cs typeface="ヒラギノ角ゴ Pro W3" charset="0"/>
              </a:defRPr>
            </a:lvl9pPr>
          </a:lstStyle>
          <a:p>
            <a:fld id="{BFDC1D26-4696-F644-9B88-8A310654F59B}" type="slidenum">
              <a:rPr lang="en-US" sz="1200" i="0"/>
              <a:pPr/>
              <a:t>30</a:t>
            </a:fld>
            <a:endParaRPr lang="en-US" sz="1200" i="0"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stretch>
            <a:fillRect/>
          </a:stretch>
        </p:blipFill>
        <p:spPr>
          <a:xfrm>
            <a:off x="0" y="0"/>
            <a:ext cx="12188825" cy="686637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5" name="Picture 4"/>
          <p:cNvPicPr>
            <a:picLocks noChangeAspect="1"/>
          </p:cNvPicPr>
          <p:nvPr/>
        </p:nvPicPr>
        <p:blipFill>
          <a:blip r:embed="rId3" cstate="print"/>
          <a:stretch>
            <a:fillRect/>
          </a:stretch>
        </p:blipFill>
        <p:spPr>
          <a:xfrm>
            <a:off x="9362993" y="5043948"/>
            <a:ext cx="2480988" cy="1450847"/>
          </a:xfrm>
          <a:prstGeom prst="rect">
            <a:avLst/>
          </a:prstGeom>
        </p:spPr>
      </p:pic>
      <p:pic>
        <p:nvPicPr>
          <p:cNvPr id="8" name="Picture 7"/>
          <p:cNvPicPr>
            <a:picLocks noChangeAspect="1"/>
          </p:cNvPicPr>
          <p:nvPr/>
        </p:nvPicPr>
        <p:blipFill>
          <a:blip r:embed="rId4" cstate="print"/>
          <a:stretch>
            <a:fillRect/>
          </a:stretch>
        </p:blipFill>
        <p:spPr>
          <a:xfrm>
            <a:off x="19006117" y="10874476"/>
            <a:ext cx="12684132" cy="7134577"/>
          </a:xfrm>
          <a:prstGeom prst="rect">
            <a:avLst/>
          </a:prstGeom>
        </p:spPr>
      </p:pic>
      <p:sp>
        <p:nvSpPr>
          <p:cNvPr id="7" name="Rectangle 6"/>
          <p:cNvSpPr/>
          <p:nvPr userDrawn="1"/>
        </p:nvSpPr>
        <p:spPr bwMode="auto">
          <a:xfrm>
            <a:off x="-5364"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12" name="Picture 11" descr="PROG_VisID_PPT_07_0916_cp_section.png"/>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5364" y="0"/>
            <a:ext cx="12188825" cy="6856900"/>
          </a:xfrm>
          <a:prstGeom prst="rect">
            <a:avLst/>
          </a:prstGeom>
        </p:spPr>
      </p:pic>
    </p:spTree>
    <p:extLst>
      <p:ext uri="{BB962C8B-B14F-4D97-AF65-F5344CB8AC3E}">
        <p14:creationId xmlns="" xmlns:p14="http://schemas.microsoft.com/office/powerpoint/2010/main" val="2817904274"/>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1" y="-1"/>
            <a:ext cx="12188826" cy="6869303"/>
          </a:xfrm>
          <a:prstGeom prst="rect">
            <a:avLst/>
          </a:prstGeom>
        </p:spPr>
      </p:pic>
      <p:sp>
        <p:nvSpPr>
          <p:cNvPr id="2" name="Title 1"/>
          <p:cNvSpPr>
            <a:spLocks noGrp="1"/>
          </p:cNvSpPr>
          <p:nvPr>
            <p:ph type="title"/>
          </p:nvPr>
        </p:nvSpPr>
        <p:spPr>
          <a:xfrm>
            <a:off x="616817" y="1568371"/>
            <a:ext cx="6901583" cy="543739"/>
          </a:xfrm>
        </p:spPr>
        <p:txBody>
          <a:bodyPr/>
          <a:lstStyle>
            <a:lvl1pPr>
              <a:defRPr sz="3200">
                <a:solidFill>
                  <a:schemeClr val="bg1"/>
                </a:solidFill>
              </a:defRPr>
            </a:lvl1pPr>
          </a:lstStyle>
          <a:p>
            <a:r>
              <a:rPr lang="en-US" smtClean="0"/>
              <a:t>Click to edit Master title style</a:t>
            </a:r>
            <a:endParaRPr lang="en-US" dirty="0"/>
          </a:p>
        </p:txBody>
      </p:sp>
      <p:pic>
        <p:nvPicPr>
          <p:cNvPr id="8" name="Picture 7"/>
          <p:cNvPicPr>
            <a:picLocks noChangeAspect="1"/>
          </p:cNvPicPr>
          <p:nvPr/>
        </p:nvPicPr>
        <p:blipFill>
          <a:blip r:embed="rId3" cstate="print"/>
          <a:stretch>
            <a:fillRect/>
          </a:stretch>
        </p:blipFill>
        <p:spPr>
          <a:xfrm>
            <a:off x="8642554" y="4633860"/>
            <a:ext cx="3070096" cy="1795349"/>
          </a:xfrm>
          <a:prstGeom prst="rect">
            <a:avLst/>
          </a:prstGeom>
        </p:spPr>
      </p:pic>
      <p:sp>
        <p:nvSpPr>
          <p:cNvPr id="5" name="Rectangle 4"/>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0" y="5"/>
            <a:ext cx="12188825" cy="6856899"/>
          </a:xfrm>
          <a:prstGeom prst="rect">
            <a:avLst/>
          </a:prstGeom>
        </p:spPr>
      </p:pic>
    </p:spTree>
    <p:extLst>
      <p:ext uri="{BB962C8B-B14F-4D97-AF65-F5344CB8AC3E}">
        <p14:creationId xmlns="" xmlns:p14="http://schemas.microsoft.com/office/powerpoint/2010/main" val="47168059"/>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200150"/>
            <a:ext cx="10360501" cy="5033502"/>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569320292"/>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197864"/>
            <a:ext cx="10360501" cy="5055452"/>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122291827"/>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1"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3031706189"/>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lvl1pPr>
              <a:defRPr sz="3200">
                <a:solidFill>
                  <a:srgbClr val="000000"/>
                </a:solidFill>
              </a:defRPr>
            </a:lvl1pPr>
          </a:lstStyle>
          <a:p>
            <a:r>
              <a:rPr lang="en-US" smtClean="0"/>
              <a:t>Click to edit Master title style</a:t>
            </a:r>
            <a:endParaRPr lang="en-US" dirty="0"/>
          </a:p>
        </p:txBody>
      </p:sp>
    </p:spTree>
    <p:extLst>
      <p:ext uri="{BB962C8B-B14F-4D97-AF65-F5344CB8AC3E}">
        <p14:creationId xmlns="" xmlns:p14="http://schemas.microsoft.com/office/powerpoint/2010/main" val="1307819600"/>
      </p:ext>
    </p:extLst>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 no text boxes">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254445532"/>
      </p:ext>
    </p:extLst>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Blank black">
    <p:spTree>
      <p:nvGrpSpPr>
        <p:cNvPr id="1" name=""/>
        <p:cNvGrpSpPr/>
        <p:nvPr/>
      </p:nvGrpSpPr>
      <p:grpSpPr>
        <a:xfrm>
          <a:off x="0" y="0"/>
          <a:ext cx="0" cy="0"/>
          <a:chOff x="0" y="0"/>
          <a:chExt cx="0" cy="0"/>
        </a:xfrm>
      </p:grpSpPr>
      <p:sp>
        <p:nvSpPr>
          <p:cNvPr id="2" name="Rectangle 1"/>
          <p:cNvSpPr/>
          <p:nvPr/>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 name="Rectangle 2"/>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 xmlns:p14="http://schemas.microsoft.com/office/powerpoint/2010/main" val="2216004367"/>
      </p:ext>
    </p:extLst>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Plain orange backgroun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88825" cy="6856899"/>
          </a:xfrm>
          <a:prstGeom prst="rect">
            <a:avLst/>
          </a:prstGeom>
        </p:spPr>
      </p:pic>
    </p:spTree>
    <p:extLst>
      <p:ext uri="{BB962C8B-B14F-4D97-AF65-F5344CB8AC3E}">
        <p14:creationId xmlns="" xmlns:p14="http://schemas.microsoft.com/office/powerpoint/2010/main" val="4113088820"/>
      </p:ext>
    </p:extLst>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Blank white">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100528" y="2239348"/>
            <a:ext cx="4245368" cy="2482632"/>
          </a:xfrm>
          <a:prstGeom prst="rect">
            <a:avLst/>
          </a:prstGeom>
        </p:spPr>
      </p:pic>
    </p:spTree>
    <p:extLst>
      <p:ext uri="{BB962C8B-B14F-4D97-AF65-F5344CB8AC3E}">
        <p14:creationId xmlns="" xmlns:p14="http://schemas.microsoft.com/office/powerpoint/2010/main" val="3858861609"/>
      </p:ext>
    </p:extLst>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se Study">
    <p:spTree>
      <p:nvGrpSpPr>
        <p:cNvPr id="1" name=""/>
        <p:cNvGrpSpPr/>
        <p:nvPr/>
      </p:nvGrpSpPr>
      <p:grpSpPr>
        <a:xfrm>
          <a:off x="0" y="0"/>
          <a:ext cx="0" cy="0"/>
          <a:chOff x="0" y="0"/>
          <a:chExt cx="0" cy="0"/>
        </a:xfrm>
      </p:grpSpPr>
      <p:sp>
        <p:nvSpPr>
          <p:cNvPr id="7" name="Rectangle 6"/>
          <p:cNvSpPr/>
          <p:nvPr/>
        </p:nvSpPr>
        <p:spPr bwMode="auto">
          <a:xfrm>
            <a:off x="6791324" y="6265333"/>
            <a:ext cx="2203483" cy="592668"/>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Rectangle 7"/>
          <p:cNvSpPr/>
          <p:nvPr/>
        </p:nvSpPr>
        <p:spPr bwMode="auto">
          <a:xfrm>
            <a:off x="6791325" y="880144"/>
            <a:ext cx="4971679" cy="592668"/>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Text Placeholder 3"/>
          <p:cNvSpPr>
            <a:spLocks noGrp="1"/>
          </p:cNvSpPr>
          <p:nvPr>
            <p:ph type="body" sz="quarter" idx="10"/>
          </p:nvPr>
        </p:nvSpPr>
        <p:spPr>
          <a:xfrm>
            <a:off x="6791325" y="0"/>
            <a:ext cx="5397500" cy="6857999"/>
          </a:xfrm>
          <a:noFill/>
          <a:ln>
            <a:noFill/>
          </a:ln>
          <a:effectLst/>
        </p:spPr>
        <p:txBody>
          <a:bodyPr lIns="457200" tIns="457200" rIns="45720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945991570"/>
      </p:ext>
    </p:extLst>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losing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5"/>
            <a:ext cx="12188825" cy="6856899"/>
          </a:xfrm>
          <a:prstGeom prst="rect">
            <a:avLst/>
          </a:prstGeom>
        </p:spPr>
      </p:pic>
      <p:pic>
        <p:nvPicPr>
          <p:cNvPr id="11" name="Picture 10" descr="PROG_VisID_PPT_07_0916_cp_PROGRESS-white.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3382710" y="2686752"/>
            <a:ext cx="7299280" cy="1258877"/>
          </a:xfrm>
          <a:prstGeom prst="rect">
            <a:avLst/>
          </a:prstGeom>
        </p:spPr>
      </p:pic>
      <p:pic>
        <p:nvPicPr>
          <p:cNvPr id="12" name="Picture 11" descr="PROG_VisID_PPT_07_0916_cp_spark-close1.png"/>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3" name="Picture 12" descr="PROG_VisID_PPT_07_0916_cp_spark-close2.png"/>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4" name="Picture 13" descr="PROG_VisID_PPT_07_0916_cp_spark-close3.png"/>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spTree>
    <p:extLst>
      <p:ext uri="{BB962C8B-B14F-4D97-AF65-F5344CB8AC3E}">
        <p14:creationId xmlns:p14="http://schemas.microsoft.com/office/powerpoint/2010/main" xmlns="" val="192177742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par>
                                <p:cTn id="16" presetID="3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fltVal val="0"/>
                                          </p:val>
                                        </p:tav>
                                        <p:tav tm="100000">
                                          <p:val>
                                            <p:strVal val="#ppt_w"/>
                                          </p:val>
                                        </p:tav>
                                      </p:tavLst>
                                    </p:anim>
                                    <p:anim calcmode="lin" valueType="num">
                                      <p:cBhvr>
                                        <p:cTn id="19" dur="1000" fill="hold"/>
                                        <p:tgtEl>
                                          <p:spTgt spid="14"/>
                                        </p:tgtEl>
                                        <p:attrNameLst>
                                          <p:attrName>ppt_h</p:attrName>
                                        </p:attrNameLst>
                                      </p:cBhvr>
                                      <p:tavLst>
                                        <p:tav tm="0">
                                          <p:val>
                                            <p:fltVal val="0"/>
                                          </p:val>
                                        </p:tav>
                                        <p:tav tm="100000">
                                          <p:val>
                                            <p:strVal val="#ppt_h"/>
                                          </p:val>
                                        </p:tav>
                                      </p:tavLst>
                                    </p:anim>
                                    <p:anim calcmode="lin" valueType="num">
                                      <p:cBhvr>
                                        <p:cTn id="20" dur="1000" fill="hold"/>
                                        <p:tgtEl>
                                          <p:spTgt spid="14"/>
                                        </p:tgtEl>
                                        <p:attrNameLst>
                                          <p:attrName>style.rotation</p:attrName>
                                        </p:attrNameLst>
                                      </p:cBhvr>
                                      <p:tavLst>
                                        <p:tav tm="0">
                                          <p:val>
                                            <p:fltVal val="90"/>
                                          </p:val>
                                        </p:tav>
                                        <p:tav tm="100000">
                                          <p:val>
                                            <p:fltVal val="0"/>
                                          </p:val>
                                        </p:tav>
                                      </p:tavLst>
                                    </p:anim>
                                    <p:animEffect transition="in" filter="fade">
                                      <p:cBhvr>
                                        <p:cTn id="21" dur="1000"/>
                                        <p:tgtEl>
                                          <p:spTgt spid="14"/>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6" name="Rectangle 5"/>
          <p:cNvSpPr/>
          <p:nvPr userDrawn="1"/>
        </p:nvSpPr>
        <p:spPr bwMode="auto">
          <a:xfrm>
            <a:off x="-5364"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5" name="Picture 4" descr="PROG_VisID_PPT_07_0916_cp_section.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364" y="0"/>
            <a:ext cx="12188825" cy="685690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xmlns="" val="2817904274"/>
      </p:ext>
    </p:extLst>
  </p:cSld>
  <p:clrMapOvr>
    <a:masterClrMapping/>
  </p:clrMapOvr>
  <p:transition>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4445532"/>
      </p:ext>
    </p:extLst>
  </p:cSld>
  <p:clrMapOvr>
    <a:masterClrMapping/>
  </p:clrMapOvr>
  <p:transition>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xmlns="" val="2216004367"/>
      </p:ext>
    </p:extLst>
  </p:cSld>
  <p:clrMapOvr>
    <a:masterClrMapping/>
  </p:clrMapOvr>
  <p:transition>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normAutofit/>
          </a:bodyPr>
          <a:lstStyle>
            <a:lvl1pPr>
              <a:defRPr sz="5400"/>
            </a:lvl1pPr>
          </a:lstStyle>
          <a:p>
            <a:r>
              <a:rPr lang="en-US" dirty="0" smtClean="0"/>
              <a:t>Click to edit Master title style</a:t>
            </a:r>
            <a:endParaRPr lang="en-US" dirty="0"/>
          </a:p>
        </p:txBody>
      </p:sp>
      <p:sp>
        <p:nvSpPr>
          <p:cNvPr id="3" name="Text Placeholder 2"/>
          <p:cNvSpPr>
            <a:spLocks noGrp="1"/>
          </p:cNvSpPr>
          <p:nvPr>
            <p:ph type="body" idx="1"/>
          </p:nvPr>
        </p:nvSpPr>
        <p:spPr>
          <a:xfrm>
            <a:off x="831633" y="4589464"/>
            <a:ext cx="1051286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xmlns="" val="1300812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611962" y="1190317"/>
            <a:ext cx="10894238" cy="5013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title"/>
          </p:nvPr>
        </p:nvSpPr>
        <p:spPr bwMode="white">
          <a:xfrm>
            <a:off x="616817" y="367497"/>
            <a:ext cx="1080117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8" name="Rectangle 6"/>
          <p:cNvSpPr>
            <a:spLocks noChangeArrowheads="1"/>
          </p:cNvSpPr>
          <p:nvPr/>
        </p:nvSpPr>
        <p:spPr bwMode="auto">
          <a:xfrm>
            <a:off x="203154"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pic>
        <p:nvPicPr>
          <p:cNvPr id="3" name="Picture 2"/>
          <p:cNvPicPr>
            <a:picLocks noChangeAspect="1"/>
          </p:cNvPicPr>
          <p:nvPr/>
        </p:nvPicPr>
        <p:blipFill>
          <a:blip r:embed="rId20" cstate="print"/>
          <a:stretch>
            <a:fillRect/>
          </a:stretch>
        </p:blipFill>
        <p:spPr>
          <a:xfrm>
            <a:off x="611962" y="6379482"/>
            <a:ext cx="3136093" cy="320256"/>
          </a:xfrm>
          <a:prstGeom prst="rect">
            <a:avLst/>
          </a:prstGeom>
        </p:spPr>
      </p:pic>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32" r:id="rId14"/>
    <p:sldLayoutId id="2147483755" r:id="rId15"/>
    <p:sldLayoutId id="2147483714" r:id="rId16"/>
    <p:sldLayoutId id="2147483767" r:id="rId17"/>
    <p:sldLayoutId id="2147483791" r:id="rId18"/>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google.co.in/url?sa=i&amp;rct=j&amp;q=&amp;esrc=s&amp;frm=1&amp;source=images&amp;cd=&amp;cad=rja&amp;uact=8&amp;ved=0CAcQjRw&amp;url=http://www.pdffiller.com/28856818-dvngppdf-OpenEdge-Development-GUI-for-NET-Programming-Various-Fillable-Forms&amp;ei=t8V0VfijOYSeggSKtJygDw&amp;bvm=bv.95039771,d.eXY&amp;psig=AFQjCNHgB2kHVBiymx_lLAD4a22Ss1NZ8Q&amp;ust=1433802536227473"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893896" y="574022"/>
            <a:ext cx="10511966" cy="2215991"/>
          </a:xfrm>
        </p:spPr>
        <p:txBody>
          <a:bodyPr/>
          <a:lstStyle/>
          <a:p>
            <a:r>
              <a:rPr lang="en-US" dirty="0" smtClean="0"/>
              <a:t>385</a:t>
            </a:r>
            <a:br>
              <a:rPr lang="en-US" dirty="0" smtClean="0"/>
            </a:br>
            <a:r>
              <a:rPr lang="en-US" dirty="0" smtClean="0"/>
              <a:t>Amazing UI Modernization Using Telerik UI for </a:t>
            </a:r>
            <a:r>
              <a:rPr lang="en-US" dirty="0" err="1" smtClean="0"/>
              <a:t>WinForms</a:t>
            </a:r>
            <a:endParaRPr lang="en-US" b="1" dirty="0"/>
          </a:p>
        </p:txBody>
      </p:sp>
      <p:sp>
        <p:nvSpPr>
          <p:cNvPr id="5" name="Subtitle 8"/>
          <p:cNvSpPr>
            <a:spLocks noGrp="1"/>
          </p:cNvSpPr>
          <p:nvPr>
            <p:ph type="subTitle" idx="1"/>
          </p:nvPr>
        </p:nvSpPr>
        <p:spPr>
          <a:xfrm>
            <a:off x="863370" y="4176071"/>
            <a:ext cx="10847984" cy="1660785"/>
          </a:xfrm>
        </p:spPr>
        <p:txBody>
          <a:bodyPr/>
          <a:lstStyle/>
          <a:p>
            <a:pPr>
              <a:spcBef>
                <a:spcPts val="0"/>
              </a:spcBef>
            </a:pPr>
            <a:endParaRPr lang="en-US" sz="2800" dirty="0" smtClean="0"/>
          </a:p>
          <a:p>
            <a:pPr>
              <a:spcBef>
                <a:spcPts val="0"/>
              </a:spcBef>
            </a:pPr>
            <a:r>
              <a:rPr lang="en-US" dirty="0" smtClean="0"/>
              <a:t>Shelley Chase	Senior </a:t>
            </a:r>
            <a:r>
              <a:rPr lang="en-US" smtClean="0"/>
              <a:t>Software Architect, Progress </a:t>
            </a:r>
            <a:r>
              <a:rPr lang="en-US" dirty="0" smtClean="0"/>
              <a:t>Software</a:t>
            </a:r>
          </a:p>
          <a:p>
            <a:pPr>
              <a:spcBef>
                <a:spcPts val="0"/>
              </a:spcBef>
            </a:pPr>
            <a:r>
              <a:rPr lang="en-US" dirty="0" smtClean="0"/>
              <a:t>Richard A. Zaslaw 	Sales Engineer, Telerik Inc.</a:t>
            </a:r>
          </a:p>
          <a:p>
            <a:pPr>
              <a:spcBef>
                <a:spcPts val="0"/>
              </a:spcBef>
            </a:pPr>
            <a:endParaRPr lang="en-US" dirty="0" smtClean="0"/>
          </a:p>
          <a:p>
            <a:pPr>
              <a:spcBef>
                <a:spcPts val="0"/>
              </a:spcBef>
            </a:pPr>
            <a:r>
              <a:rPr lang="en-US" dirty="0" smtClean="0"/>
              <a:t>June 2015</a:t>
            </a:r>
            <a:endParaRPr lang="en-US" sz="2800" dirty="0" smtClean="0"/>
          </a:p>
          <a:p>
            <a:endParaRPr lang="en-US" sz="2800" b="1" dirty="0"/>
          </a:p>
        </p:txBody>
      </p:sp>
    </p:spTree>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Agenda</a:t>
            </a:r>
            <a:endParaRPr lang="en-US" dirty="0"/>
          </a:p>
        </p:txBody>
      </p:sp>
      <p:sp>
        <p:nvSpPr>
          <p:cNvPr id="8" name="Content Placeholder 7"/>
          <p:cNvSpPr>
            <a:spLocks noGrp="1"/>
          </p:cNvSpPr>
          <p:nvPr>
            <p:ph idx="1"/>
          </p:nvPr>
        </p:nvSpPr>
        <p:spPr/>
        <p:txBody>
          <a:bodyPr/>
          <a:lstStyle/>
          <a:p>
            <a:r>
              <a:rPr lang="en-US" dirty="0" smtClean="0"/>
              <a:t>OpenEdge Product: 	</a:t>
            </a:r>
            <a:r>
              <a:rPr lang="en-US" dirty="0" smtClean="0">
                <a:solidFill>
                  <a:srgbClr val="FF4E00"/>
                </a:solidFill>
              </a:rPr>
              <a:t>GUI for .NET</a:t>
            </a:r>
          </a:p>
          <a:p>
            <a:r>
              <a:rPr lang="en-US" dirty="0" smtClean="0"/>
              <a:t>Telerik Product: 	</a:t>
            </a:r>
            <a:r>
              <a:rPr lang="en-US" dirty="0" smtClean="0">
                <a:solidFill>
                  <a:srgbClr val="6EA92D"/>
                </a:solidFill>
              </a:rPr>
              <a:t>UI for </a:t>
            </a:r>
            <a:r>
              <a:rPr lang="en-US" dirty="0" err="1" smtClean="0">
                <a:solidFill>
                  <a:srgbClr val="6EA92D"/>
                </a:solidFill>
              </a:rPr>
              <a:t>WinForms</a:t>
            </a:r>
            <a:endParaRPr lang="en-US" dirty="0" smtClean="0">
              <a:solidFill>
                <a:srgbClr val="6EA92D"/>
              </a:solidFill>
            </a:endParaRPr>
          </a:p>
          <a:p>
            <a:r>
              <a:rPr lang="en-US" dirty="0" smtClean="0"/>
              <a:t>Demo – Showcasing the Telerik UI for </a:t>
            </a:r>
            <a:r>
              <a:rPr lang="en-US" dirty="0" err="1" smtClean="0"/>
              <a:t>WinForms</a:t>
            </a:r>
            <a:endParaRPr lang="en-US" dirty="0" smtClean="0"/>
          </a:p>
          <a:p>
            <a:r>
              <a:rPr lang="en-US" dirty="0" smtClean="0"/>
              <a:t>Progress Developer Studio Visual Designer</a:t>
            </a:r>
          </a:p>
          <a:p>
            <a:r>
              <a:rPr lang="en-US" dirty="0" smtClean="0"/>
              <a:t>Wrap up and Q &amp; A</a:t>
            </a:r>
          </a:p>
          <a:p>
            <a:endParaRPr lang="en-US" dirty="0"/>
          </a:p>
        </p:txBody>
      </p:sp>
      <p:pic>
        <p:nvPicPr>
          <p:cNvPr id="4" name="Picture 3"/>
          <p:cNvPicPr>
            <a:picLocks noChangeAspect="1"/>
          </p:cNvPicPr>
          <p:nvPr/>
        </p:nvPicPr>
        <p:blipFill>
          <a:blip r:embed="rId2" cstate="print"/>
          <a:stretch>
            <a:fillRect/>
          </a:stretch>
        </p:blipFill>
        <p:spPr>
          <a:xfrm>
            <a:off x="818469" y="4140434"/>
            <a:ext cx="4572000" cy="990600"/>
          </a:xfrm>
          <a:prstGeom prst="rect">
            <a:avLst/>
          </a:prstGeom>
        </p:spPr>
      </p:pic>
      <p:pic>
        <p:nvPicPr>
          <p:cNvPr id="5" name="Picture 2" descr="image00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28389" y="3853097"/>
            <a:ext cx="4754563" cy="1912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Plus 5"/>
          <p:cNvSpPr/>
          <p:nvPr/>
        </p:nvSpPr>
        <p:spPr>
          <a:xfrm>
            <a:off x="6093930" y="4422711"/>
            <a:ext cx="549470" cy="473891"/>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the OpenEdge GUI for .NET?</a:t>
            </a:r>
            <a:endParaRPr lang="en-US" dirty="0"/>
          </a:p>
        </p:txBody>
      </p:sp>
      <p:sp>
        <p:nvSpPr>
          <p:cNvPr id="4" name="Content Placeholder 3"/>
          <p:cNvSpPr>
            <a:spLocks noGrp="1"/>
          </p:cNvSpPr>
          <p:nvPr>
            <p:ph idx="1"/>
          </p:nvPr>
        </p:nvSpPr>
        <p:spPr/>
        <p:txBody>
          <a:bodyPr/>
          <a:lstStyle/>
          <a:p>
            <a:r>
              <a:rPr lang="en-US" dirty="0" smtClean="0">
                <a:solidFill>
                  <a:schemeClr val="accent1"/>
                </a:solidFill>
              </a:rPr>
              <a:t>Modern UI for OpenEdge applications using Microsoft </a:t>
            </a:r>
            <a:r>
              <a:rPr lang="en-US" dirty="0" err="1" smtClean="0">
                <a:solidFill>
                  <a:schemeClr val="accent1"/>
                </a:solidFill>
              </a:rPr>
              <a:t>WinForms</a:t>
            </a:r>
            <a:endParaRPr lang="en-US" dirty="0" smtClean="0">
              <a:solidFill>
                <a:schemeClr val="accent1"/>
              </a:solidFill>
            </a:endParaRPr>
          </a:p>
          <a:p>
            <a:pPr lvl="1"/>
            <a:r>
              <a:rPr lang="en-US" dirty="0" smtClean="0"/>
              <a:t>Desktop enterprise business applications</a:t>
            </a:r>
          </a:p>
          <a:p>
            <a:pPr lvl="1"/>
            <a:r>
              <a:rPr lang="en-US" dirty="0" smtClean="0"/>
              <a:t>Microsoft and third-party control providers results in hundreds of UI components</a:t>
            </a:r>
          </a:p>
          <a:p>
            <a:pPr lvl="2"/>
            <a:r>
              <a:rPr lang="en-US" sz="1800" dirty="0" smtClean="0"/>
              <a:t>Data-centric UI controls</a:t>
            </a:r>
          </a:p>
          <a:p>
            <a:pPr lvl="2"/>
            <a:r>
              <a:rPr lang="en-US" sz="1800" dirty="0" smtClean="0"/>
              <a:t>ADO.NET maps well to OpenEdge </a:t>
            </a:r>
            <a:r>
              <a:rPr lang="en-US" sz="1800" dirty="0" err="1" smtClean="0"/>
              <a:t>ProDataSet</a:t>
            </a:r>
            <a:r>
              <a:rPr lang="en-US" sz="1800" dirty="0" smtClean="0"/>
              <a:t>™</a:t>
            </a:r>
          </a:p>
          <a:p>
            <a:pPr lvl="1"/>
            <a:r>
              <a:rPr lang="en-US" dirty="0" smtClean="0"/>
              <a:t>Visual Designer in Progress Developer Studio for OpenEdge</a:t>
            </a:r>
          </a:p>
          <a:p>
            <a:pPr lvl="1"/>
            <a:r>
              <a:rPr lang="en-US" dirty="0" smtClean="0"/>
              <a:t>WAIT-FOR event model for .NET forms</a:t>
            </a:r>
          </a:p>
          <a:p>
            <a:pPr lvl="1">
              <a:buNone/>
            </a:pPr>
            <a:endParaRPr lang="en-US" dirty="0" smtClean="0"/>
          </a:p>
          <a:p>
            <a:r>
              <a:rPr lang="en-US" dirty="0" smtClean="0">
                <a:solidFill>
                  <a:schemeClr val="accent1"/>
                </a:solidFill>
              </a:rPr>
              <a:t>More than just GUI – supports “most” .NET classes</a:t>
            </a:r>
          </a:p>
          <a:p>
            <a:pPr lvl="1"/>
            <a:r>
              <a:rPr lang="en-US" dirty="0" smtClean="0"/>
              <a:t>Expands your ABL program with .NET libraries</a:t>
            </a:r>
          </a:p>
          <a:p>
            <a:pPr lvl="1"/>
            <a:r>
              <a:rPr lang="en-US" dirty="0" smtClean="0"/>
              <a:t>Object-oriented programming directly in ABL</a:t>
            </a:r>
          </a:p>
          <a:p>
            <a:pPr lvl="1">
              <a:buNone/>
            </a:pPr>
            <a:endParaRPr lang="en-US" dirty="0" smtClean="0"/>
          </a:p>
        </p:txBody>
      </p:sp>
      <p:pic>
        <p:nvPicPr>
          <p:cNvPr id="41986" name="Picture 2" descr="http://www.pdffiller.com/preview/28/856/28856818.png">
            <a:hlinkClick r:id="rId2"/>
          </p:cNvPr>
          <p:cNvPicPr>
            <a:picLocks noChangeAspect="1" noChangeArrowheads="1"/>
          </p:cNvPicPr>
          <p:nvPr/>
        </p:nvPicPr>
        <p:blipFill>
          <a:blip r:embed="rId3" cstate="print"/>
          <a:srcRect l="6353" t="11938" r="6864" b="46442"/>
          <a:stretch>
            <a:fillRect/>
          </a:stretch>
        </p:blipFill>
        <p:spPr bwMode="auto">
          <a:xfrm>
            <a:off x="8677470" y="4366726"/>
            <a:ext cx="2463281" cy="1530221"/>
          </a:xfrm>
          <a:prstGeom prst="rect">
            <a:avLst/>
          </a:prstGeom>
          <a:noFill/>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Promise of GUI for .NET</a:t>
            </a:r>
            <a:endParaRPr lang="en-US" dirty="0"/>
          </a:p>
        </p:txBody>
      </p:sp>
      <p:sp>
        <p:nvSpPr>
          <p:cNvPr id="3" name="Content Placeholder 2"/>
          <p:cNvSpPr>
            <a:spLocks noGrp="1"/>
          </p:cNvSpPr>
          <p:nvPr>
            <p:ph idx="1"/>
          </p:nvPr>
        </p:nvSpPr>
        <p:spPr/>
        <p:txBody>
          <a:bodyPr/>
          <a:lstStyle/>
          <a:p>
            <a:r>
              <a:rPr lang="en-US" dirty="0" smtClean="0">
                <a:solidFill>
                  <a:schemeClr val="accent1"/>
                </a:solidFill>
              </a:rPr>
              <a:t>Utilize existing skills </a:t>
            </a:r>
            <a:r>
              <a:rPr lang="en-US" dirty="0" smtClean="0"/>
              <a:t>– ABL and Progress Developer Studio for OpenEdge</a:t>
            </a:r>
          </a:p>
          <a:p>
            <a:pPr lvl="1"/>
            <a:r>
              <a:rPr lang="en-US" dirty="0" smtClean="0"/>
              <a:t>Full access to .NET classes in ABL</a:t>
            </a:r>
          </a:p>
          <a:p>
            <a:pPr lvl="1"/>
            <a:r>
              <a:rPr lang="en-US" dirty="0" smtClean="0"/>
              <a:t>ABL enhanced to support .NET – WAIT-FOR, .NET classes</a:t>
            </a:r>
          </a:p>
          <a:p>
            <a:pPr lvl="1"/>
            <a:r>
              <a:rPr lang="en-US" dirty="0" smtClean="0"/>
              <a:t>Drag-and-drop WYSIWYG designer in PDS for OE</a:t>
            </a:r>
          </a:p>
          <a:p>
            <a:pPr lvl="1"/>
            <a:endParaRPr lang="en-US" sz="800" dirty="0" smtClean="0"/>
          </a:p>
          <a:p>
            <a:r>
              <a:rPr lang="en-US" dirty="0" smtClean="0">
                <a:solidFill>
                  <a:schemeClr val="accent1"/>
                </a:solidFill>
              </a:rPr>
              <a:t>Modernize at your own pace</a:t>
            </a:r>
          </a:p>
          <a:p>
            <a:pPr lvl="1"/>
            <a:r>
              <a:rPr lang="en-US" dirty="0" smtClean="0"/>
              <a:t>Create new navigation and menu system as MDI container</a:t>
            </a:r>
          </a:p>
          <a:p>
            <a:pPr lvl="1"/>
            <a:r>
              <a:rPr lang="en-US" dirty="0" smtClean="0"/>
              <a:t>Mix new windows with existing classic GUI windows</a:t>
            </a:r>
          </a:p>
          <a:p>
            <a:pPr lvl="2"/>
            <a:r>
              <a:rPr lang="en-US" sz="1800" dirty="0" smtClean="0"/>
              <a:t>Migrate most important windows first, other windows over time</a:t>
            </a:r>
          </a:p>
          <a:p>
            <a:pPr lvl="2"/>
            <a:r>
              <a:rPr lang="en-US" sz="1800" dirty="0" err="1" smtClean="0"/>
              <a:t>WinForms</a:t>
            </a:r>
            <a:r>
              <a:rPr lang="en-US" sz="1800" dirty="0" smtClean="0"/>
              <a:t> wrapper provided for classic GUI windows</a:t>
            </a:r>
          </a:p>
          <a:p>
            <a:pPr lvl="2"/>
            <a:r>
              <a:rPr lang="en-US" sz="1800" dirty="0" err="1" smtClean="0"/>
              <a:t>WinForms</a:t>
            </a:r>
            <a:r>
              <a:rPr lang="en-US" sz="1800" dirty="0" smtClean="0"/>
              <a:t> container provided for embedded windows</a:t>
            </a:r>
          </a:p>
        </p:txBody>
      </p:sp>
      <p:pic>
        <p:nvPicPr>
          <p:cNvPr id="1026" name="Picture 2"/>
          <p:cNvPicPr>
            <a:picLocks noChangeAspect="1" noChangeArrowheads="1"/>
          </p:cNvPicPr>
          <p:nvPr/>
        </p:nvPicPr>
        <p:blipFill>
          <a:blip r:embed="rId3" cstate="print"/>
          <a:srcRect/>
          <a:stretch>
            <a:fillRect/>
          </a:stretch>
        </p:blipFill>
        <p:spPr bwMode="auto">
          <a:xfrm>
            <a:off x="9426478" y="3444940"/>
            <a:ext cx="2028825" cy="2105025"/>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9458" name="Rectangle 2"/>
          <p:cNvSpPr>
            <a:spLocks noGrp="1" noChangeArrowheads="1"/>
          </p:cNvSpPr>
          <p:nvPr>
            <p:ph type="title"/>
          </p:nvPr>
        </p:nvSpPr>
        <p:spPr>
          <a:xfrm>
            <a:off x="584048" y="290872"/>
            <a:ext cx="11477810" cy="424732"/>
          </a:xfrm>
        </p:spPr>
        <p:txBody>
          <a:bodyPr/>
          <a:lstStyle/>
          <a:p>
            <a:r>
              <a:rPr lang="en-US" dirty="0"/>
              <a:t>ABL </a:t>
            </a:r>
            <a:r>
              <a:rPr lang="en-US" dirty="0" smtClean="0"/>
              <a:t>Extensions to support GUI for .NET</a:t>
            </a:r>
            <a:endParaRPr lang="en-US" dirty="0"/>
          </a:p>
        </p:txBody>
      </p:sp>
      <p:sp>
        <p:nvSpPr>
          <p:cNvPr id="1939459" name="Rectangle 3"/>
          <p:cNvSpPr>
            <a:spLocks noGrp="1" noChangeArrowheads="1"/>
          </p:cNvSpPr>
          <p:nvPr>
            <p:ph type="body" idx="1"/>
          </p:nvPr>
        </p:nvSpPr>
        <p:spPr>
          <a:xfrm>
            <a:off x="812588" y="988696"/>
            <a:ext cx="10360501" cy="4676775"/>
          </a:xfrm>
          <a:noFill/>
          <a:ln w="9525">
            <a:noFill/>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err="1" smtClean="0">
                <a:solidFill>
                  <a:schemeClr val="accent1"/>
                </a:solidFill>
              </a:rPr>
              <a:t>Progress.Windows.Form</a:t>
            </a:r>
            <a:endParaRPr lang="en-US" dirty="0" smtClean="0">
              <a:solidFill>
                <a:schemeClr val="accent1"/>
              </a:solidFill>
            </a:endParaRPr>
          </a:p>
          <a:p>
            <a:pPr lvl="1">
              <a:lnSpc>
                <a:spcPct val="80000"/>
              </a:lnSpc>
            </a:pPr>
            <a:r>
              <a:rPr lang="en-US" sz="2000" dirty="0" smtClean="0"/>
              <a:t>Extends .NET Form class</a:t>
            </a:r>
          </a:p>
          <a:p>
            <a:pPr lvl="1">
              <a:lnSpc>
                <a:spcPct val="80000"/>
              </a:lnSpc>
            </a:pPr>
            <a:r>
              <a:rPr lang="en-US" sz="2000" dirty="0" err="1" smtClean="0"/>
              <a:t>InitializeComponent</a:t>
            </a:r>
            <a:r>
              <a:rPr lang="en-US" sz="2000" dirty="0" smtClean="0"/>
              <a:t> method (generated)</a:t>
            </a:r>
          </a:p>
          <a:p>
            <a:pPr lvl="1">
              <a:lnSpc>
                <a:spcPct val="80000"/>
              </a:lnSpc>
            </a:pPr>
            <a:r>
              <a:rPr lang="en-US" sz="2000" i="1" dirty="0" smtClean="0"/>
              <a:t>Coming</a:t>
            </a:r>
            <a:r>
              <a:rPr lang="en-US" sz="2000" dirty="0" smtClean="0"/>
              <a:t>: </a:t>
            </a:r>
            <a:r>
              <a:rPr lang="en-US" sz="2000" dirty="0" err="1" smtClean="0"/>
              <a:t>Progress.Windows.RadForm</a:t>
            </a:r>
            <a:endParaRPr lang="en-US" sz="2000" dirty="0" smtClean="0"/>
          </a:p>
          <a:p>
            <a:pPr lvl="1">
              <a:lnSpc>
                <a:spcPct val="80000"/>
              </a:lnSpc>
            </a:pPr>
            <a:endParaRPr lang="en-US" sz="2000" dirty="0" smtClean="0"/>
          </a:p>
          <a:p>
            <a:pPr>
              <a:lnSpc>
                <a:spcPct val="80000"/>
              </a:lnSpc>
            </a:pPr>
            <a:r>
              <a:rPr lang="en-US" dirty="0" err="1" smtClean="0">
                <a:solidFill>
                  <a:schemeClr val="accent1"/>
                </a:solidFill>
              </a:rPr>
              <a:t>Progress.Data.BindingSource</a:t>
            </a:r>
            <a:endParaRPr lang="en-US" dirty="0" smtClean="0">
              <a:solidFill>
                <a:schemeClr val="accent1"/>
              </a:solidFill>
            </a:endParaRPr>
          </a:p>
          <a:p>
            <a:pPr lvl="1">
              <a:lnSpc>
                <a:spcPct val="80000"/>
              </a:lnSpc>
            </a:pPr>
            <a:r>
              <a:rPr lang="en-US" sz="2000" dirty="0" smtClean="0"/>
              <a:t>Extends .NET </a:t>
            </a:r>
            <a:r>
              <a:rPr lang="en-US" sz="2000" dirty="0" err="1" smtClean="0"/>
              <a:t>BindingSource</a:t>
            </a:r>
            <a:r>
              <a:rPr lang="en-US" sz="2000" dirty="0" smtClean="0"/>
              <a:t> class</a:t>
            </a:r>
          </a:p>
          <a:p>
            <a:pPr lvl="1">
              <a:lnSpc>
                <a:spcPct val="80000"/>
              </a:lnSpc>
            </a:pPr>
            <a:r>
              <a:rPr lang="en-US" sz="2000" dirty="0" smtClean="0"/>
              <a:t>Binds .NET control to ABL data source (query)</a:t>
            </a:r>
          </a:p>
          <a:p>
            <a:pPr lvl="1">
              <a:lnSpc>
                <a:spcPct val="80000"/>
              </a:lnSpc>
            </a:pPr>
            <a:endParaRPr lang="en-US" sz="2000" dirty="0" smtClean="0"/>
          </a:p>
          <a:p>
            <a:pPr>
              <a:lnSpc>
                <a:spcPct val="80000"/>
              </a:lnSpc>
            </a:pPr>
            <a:r>
              <a:rPr lang="en-US" dirty="0" smtClean="0"/>
              <a:t>ABL </a:t>
            </a:r>
            <a:r>
              <a:rPr lang="en-US" dirty="0" smtClean="0">
                <a:solidFill>
                  <a:srgbClr val="FF4E00"/>
                </a:solidFill>
              </a:rPr>
              <a:t>SUBSCRIBE</a:t>
            </a:r>
            <a:r>
              <a:rPr lang="en-US" dirty="0" smtClean="0"/>
              <a:t> added to every </a:t>
            </a:r>
            <a:r>
              <a:rPr lang="en-US" sz="2000" dirty="0" smtClean="0"/>
              <a:t>.NET UI event</a:t>
            </a:r>
          </a:p>
          <a:p>
            <a:pPr lvl="1">
              <a:lnSpc>
                <a:spcPct val="80000"/>
              </a:lnSpc>
            </a:pPr>
            <a:r>
              <a:rPr lang="en-US" sz="2000" dirty="0" smtClean="0"/>
              <a:t>Takes an ABL method or procedure name</a:t>
            </a:r>
          </a:p>
          <a:p>
            <a:pPr lvl="1">
              <a:lnSpc>
                <a:spcPct val="80000"/>
              </a:lnSpc>
            </a:pPr>
            <a:endParaRPr lang="en-US" sz="2000" dirty="0" smtClean="0"/>
          </a:p>
          <a:p>
            <a:pPr>
              <a:lnSpc>
                <a:spcPct val="80000"/>
              </a:lnSpc>
            </a:pPr>
            <a:r>
              <a:rPr lang="en-US" dirty="0" smtClean="0"/>
              <a:t>Enhanced </a:t>
            </a:r>
            <a:r>
              <a:rPr lang="en-US" dirty="0" smtClean="0">
                <a:solidFill>
                  <a:srgbClr val="FF4E00"/>
                </a:solidFill>
              </a:rPr>
              <a:t>WAIT-FOR</a:t>
            </a:r>
            <a:r>
              <a:rPr lang="en-US" dirty="0" smtClean="0"/>
              <a:t> for .NET</a:t>
            </a:r>
          </a:p>
          <a:p>
            <a:pPr lvl="1">
              <a:lnSpc>
                <a:spcPct val="80000"/>
              </a:lnSpc>
            </a:pPr>
            <a:r>
              <a:rPr lang="en-US" sz="2000" dirty="0" smtClean="0"/>
              <a:t>Waits for .NET application, form or modal dialog</a:t>
            </a:r>
          </a:p>
        </p:txBody>
      </p:sp>
      <p:pic>
        <p:nvPicPr>
          <p:cNvPr id="31745" name="Picture 1"/>
          <p:cNvPicPr>
            <a:picLocks noChangeAspect="1" noChangeArrowheads="1"/>
          </p:cNvPicPr>
          <p:nvPr/>
        </p:nvPicPr>
        <p:blipFill>
          <a:blip r:embed="rId3" cstate="print"/>
          <a:srcRect l="10060" t="32797" r="43861" b="47633"/>
          <a:stretch>
            <a:fillRect/>
          </a:stretch>
        </p:blipFill>
        <p:spPr bwMode="auto">
          <a:xfrm>
            <a:off x="6598920" y="899160"/>
            <a:ext cx="5353756" cy="2133600"/>
          </a:xfrm>
          <a:prstGeom prst="rect">
            <a:avLst/>
          </a:prstGeom>
          <a:noFill/>
          <a:ln w="9525">
            <a:solidFill>
              <a:schemeClr val="bg1">
                <a:lumMod val="75000"/>
              </a:schemeClr>
            </a:solidFill>
            <a:miter lim="800000"/>
            <a:headEnd/>
            <a:tailEnd/>
          </a:ln>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Transformation – From GUI Classic</a:t>
            </a:r>
            <a:endParaRPr lang="en-US" dirty="0"/>
          </a:p>
        </p:txBody>
      </p:sp>
      <p:pic>
        <p:nvPicPr>
          <p:cNvPr id="1026" name="Picture 2" descr="400110922@06112008-09ED"/>
          <p:cNvPicPr>
            <a:picLocks noChangeAspect="1" noChangeArrowheads="1"/>
          </p:cNvPicPr>
          <p:nvPr/>
        </p:nvPicPr>
        <p:blipFill>
          <a:blip r:embed="rId2" cstate="print"/>
          <a:srcRect/>
          <a:stretch>
            <a:fillRect/>
          </a:stretch>
        </p:blipFill>
        <p:spPr bwMode="auto">
          <a:xfrm>
            <a:off x="293370" y="946785"/>
            <a:ext cx="7544343" cy="5115481"/>
          </a:xfrm>
          <a:prstGeom prst="rect">
            <a:avLst/>
          </a:prstGeom>
          <a:noFill/>
          <a:ln w="9525">
            <a:noFill/>
            <a:miter lim="800000"/>
            <a:headEnd/>
            <a:tailEnd/>
          </a:ln>
        </p:spPr>
      </p:pic>
      <p:sp>
        <p:nvSpPr>
          <p:cNvPr id="5" name="Rectangle 3"/>
          <p:cNvSpPr txBox="1">
            <a:spLocks noChangeArrowheads="1"/>
          </p:cNvSpPr>
          <p:nvPr/>
        </p:nvSpPr>
        <p:spPr bwMode="auto">
          <a:xfrm>
            <a:off x="7972074" y="951374"/>
            <a:ext cx="4040769" cy="4676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5750" indent="-285750" algn="l">
              <a:lnSpc>
                <a:spcPct val="80000"/>
              </a:lnSpc>
              <a:spcBef>
                <a:spcPts val="900"/>
              </a:spcBef>
              <a:buClr>
                <a:schemeClr val="accent1"/>
              </a:buClr>
              <a:buSzTx/>
            </a:pPr>
            <a:r>
              <a:rPr kumimoji="0" lang="en-US" sz="2000" b="0" i="0" u="none" strike="noStrike" kern="1200" cap="none" spc="0" normalizeH="0" baseline="0" noProof="0" dirty="0" smtClean="0">
                <a:ln>
                  <a:noFill/>
                </a:ln>
                <a:solidFill>
                  <a:srgbClr val="FF4E00"/>
                </a:solidFill>
                <a:effectLst/>
                <a:uLnTx/>
                <a:uFillTx/>
                <a:latin typeface="Arial" pitchFamily="34" charset="0"/>
                <a:ea typeface="+mn-ea"/>
                <a:cs typeface="Arial" pitchFamily="34" charset="0"/>
              </a:rPr>
              <a:t>Schedule Test Drives</a:t>
            </a:r>
          </a:p>
          <a:p>
            <a:pPr marL="285750" indent="-285750" algn="l">
              <a:lnSpc>
                <a:spcPct val="80000"/>
              </a:lnSpc>
              <a:spcBef>
                <a:spcPts val="900"/>
              </a:spcBef>
              <a:buClr>
                <a:schemeClr val="accent1"/>
              </a:buClr>
              <a:buSzTx/>
              <a:buFontTx/>
              <a:buChar char="•"/>
            </a:pPr>
            <a:r>
              <a:rPr kumimoji="0" lang="en-US" sz="2000" b="0" i="0" u="none" strike="noStrike" kern="1200" cap="none" spc="0" normalizeH="0" baseline="0" noProof="0" dirty="0" smtClean="0">
                <a:ln>
                  <a:noFill/>
                </a:ln>
                <a:effectLst/>
                <a:uLnTx/>
                <a:uFillTx/>
                <a:latin typeface="Arial" pitchFamily="34" charset="0"/>
                <a:ea typeface="+mn-ea"/>
                <a:cs typeface="Arial" pitchFamily="34" charset="0"/>
              </a:rPr>
              <a:t>File menu</a:t>
            </a:r>
          </a:p>
          <a:p>
            <a:pPr marL="285750" indent="-285750" algn="l">
              <a:lnSpc>
                <a:spcPct val="80000"/>
              </a:lnSpc>
              <a:spcBef>
                <a:spcPts val="900"/>
              </a:spcBef>
              <a:buClr>
                <a:schemeClr val="accent1"/>
              </a:buClr>
              <a:buSzTx/>
              <a:buFontTx/>
              <a:buChar char="•"/>
            </a:pPr>
            <a:endParaRPr kumimoji="0" lang="en-US" sz="800" b="0" i="0" u="none" strike="noStrike" kern="1200" cap="none" spc="0" normalizeH="0" baseline="0" noProof="0" dirty="0" smtClean="0">
              <a:ln>
                <a:noFill/>
              </a:ln>
              <a:effectLst/>
              <a:uLnTx/>
              <a:uFillTx/>
              <a:latin typeface="Arial" pitchFamily="34" charset="0"/>
              <a:ea typeface="+mn-ea"/>
              <a:cs typeface="Arial" pitchFamily="34" charset="0"/>
            </a:endParaRPr>
          </a:p>
          <a:p>
            <a:pPr marL="285750" indent="-285750" algn="l">
              <a:lnSpc>
                <a:spcPct val="80000"/>
              </a:lnSpc>
              <a:spcBef>
                <a:spcPts val="900"/>
              </a:spcBef>
              <a:buClr>
                <a:schemeClr val="accent1"/>
              </a:buClr>
              <a:buSzTx/>
              <a:buFontTx/>
              <a:buChar char="•"/>
            </a:pPr>
            <a:r>
              <a:rPr kumimoji="0" lang="en-US" sz="2000" b="0" i="0" u="none" strike="noStrike" kern="1200" cap="none" spc="0" normalizeH="0" baseline="0" noProof="0" dirty="0" smtClean="0">
                <a:ln>
                  <a:noFill/>
                </a:ln>
                <a:effectLst/>
                <a:uLnTx/>
                <a:uFillTx/>
                <a:latin typeface="Arial" pitchFamily="34" charset="0"/>
                <a:ea typeface="+mn-ea"/>
                <a:cs typeface="Arial" pitchFamily="34" charset="0"/>
              </a:rPr>
              <a:t>Employee </a:t>
            </a:r>
            <a:r>
              <a:rPr kumimoji="0" lang="en-US" sz="2000" b="0" i="0" u="none" strike="noStrike" kern="1200" cap="none" spc="0" normalizeH="0" baseline="0" noProof="0" dirty="0" err="1" smtClean="0">
                <a:ln>
                  <a:noFill/>
                </a:ln>
                <a:effectLst/>
                <a:uLnTx/>
                <a:uFillTx/>
                <a:latin typeface="Arial" pitchFamily="34" charset="0"/>
                <a:ea typeface="+mn-ea"/>
                <a:cs typeface="Arial" pitchFamily="34" charset="0"/>
              </a:rPr>
              <a:t>TreeView</a:t>
            </a:r>
            <a:endParaRPr kumimoji="0" lang="en-US" sz="2000" b="0" i="0" u="none" strike="noStrike" kern="1200" cap="none" spc="0" normalizeH="0" baseline="0" noProof="0" dirty="0" smtClean="0">
              <a:ln>
                <a:noFill/>
              </a:ln>
              <a:effectLst/>
              <a:uLnTx/>
              <a:uFillTx/>
              <a:latin typeface="Arial" pitchFamily="34" charset="0"/>
              <a:ea typeface="+mn-ea"/>
              <a:cs typeface="Arial" pitchFamily="34" charset="0"/>
            </a:endParaRPr>
          </a:p>
          <a:p>
            <a:pPr marL="742950" lvl="1"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Single select</a:t>
            </a:r>
            <a:endParaRPr kumimoji="0" lang="en-US" sz="2000" b="0" i="0" u="none" strike="noStrike" kern="1200" cap="none" spc="0" normalizeH="0" baseline="0" noProof="0" dirty="0" smtClean="0">
              <a:ln>
                <a:noFill/>
              </a:ln>
              <a:effectLst/>
              <a:uLnTx/>
              <a:uFillTx/>
              <a:latin typeface="Arial" pitchFamily="34" charset="0"/>
              <a:ea typeface="+mn-ea"/>
              <a:cs typeface="Arial" pitchFamily="34" charset="0"/>
            </a:endParaRPr>
          </a:p>
          <a:p>
            <a:pPr marL="285750" indent="-285750" algn="l">
              <a:lnSpc>
                <a:spcPct val="80000"/>
              </a:lnSpc>
              <a:spcBef>
                <a:spcPts val="900"/>
              </a:spcBef>
              <a:buClr>
                <a:schemeClr val="accent1"/>
              </a:buClr>
              <a:buSzTx/>
              <a:buFontTx/>
              <a:buChar char="•"/>
            </a:pPr>
            <a:endParaRPr lang="en-US" sz="800" i="0" dirty="0" smtClean="0">
              <a:latin typeface="Arial" pitchFamily="34" charset="0"/>
              <a:cs typeface="Arial" pitchFamily="34" charset="0"/>
            </a:endParaRPr>
          </a:p>
          <a:p>
            <a:pPr marL="285750"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Date picker and scroll</a:t>
            </a:r>
          </a:p>
          <a:p>
            <a:pPr marL="285750" indent="-285750" algn="l">
              <a:lnSpc>
                <a:spcPct val="80000"/>
              </a:lnSpc>
              <a:spcBef>
                <a:spcPts val="900"/>
              </a:spcBef>
              <a:buClr>
                <a:schemeClr val="accent1"/>
              </a:buClr>
              <a:buSzTx/>
              <a:buFontTx/>
              <a:buChar char="•"/>
            </a:pPr>
            <a:endParaRPr lang="en-US" sz="800" i="0" noProof="0" dirty="0" smtClean="0">
              <a:latin typeface="Arial" pitchFamily="34" charset="0"/>
              <a:cs typeface="Arial" pitchFamily="34" charset="0"/>
            </a:endParaRPr>
          </a:p>
          <a:p>
            <a:pPr marL="285750" indent="-285750" algn="l">
              <a:lnSpc>
                <a:spcPct val="80000"/>
              </a:lnSpc>
              <a:spcBef>
                <a:spcPts val="900"/>
              </a:spcBef>
              <a:buClr>
                <a:schemeClr val="accent1"/>
              </a:buClr>
              <a:buSzTx/>
              <a:buFontTx/>
              <a:buChar char="•"/>
            </a:pPr>
            <a:r>
              <a:rPr lang="en-US" sz="2000" i="0" noProof="0" dirty="0" smtClean="0">
                <a:latin typeface="Arial" pitchFamily="34" charset="0"/>
                <a:cs typeface="Arial" pitchFamily="34" charset="0"/>
              </a:rPr>
              <a:t>Appointment List</a:t>
            </a:r>
          </a:p>
          <a:p>
            <a:pPr marL="742950" lvl="1" indent="-285750" algn="l">
              <a:lnSpc>
                <a:spcPct val="80000"/>
              </a:lnSpc>
              <a:spcBef>
                <a:spcPts val="900"/>
              </a:spcBef>
              <a:buClr>
                <a:schemeClr val="accent1"/>
              </a:buClr>
              <a:buSzTx/>
              <a:buFontTx/>
              <a:buChar char="•"/>
            </a:pPr>
            <a:r>
              <a:rPr kumimoji="0" lang="en-US" sz="2000" b="0" i="0" u="none" strike="noStrike" kern="1200" cap="none" spc="0" normalizeH="0" baseline="0" noProof="0" dirty="0" smtClean="0">
                <a:ln>
                  <a:noFill/>
                </a:ln>
                <a:effectLst/>
                <a:uLnTx/>
                <a:uFillTx/>
                <a:latin typeface="Arial" pitchFamily="34" charset="0"/>
                <a:ea typeface="+mn-ea"/>
                <a:cs typeface="Arial" pitchFamily="34" charset="0"/>
              </a:rPr>
              <a:t>Need to go to menu to edit</a:t>
            </a:r>
            <a:r>
              <a:rPr kumimoji="0" lang="en-US" sz="2000" b="0" i="0" u="none" strike="noStrike" kern="1200" cap="none" spc="0" normalizeH="0" noProof="0" dirty="0" smtClean="0">
                <a:ln>
                  <a:noFill/>
                </a:ln>
                <a:effectLst/>
                <a:uLnTx/>
                <a:uFillTx/>
                <a:latin typeface="Arial" pitchFamily="34" charset="0"/>
                <a:ea typeface="+mn-ea"/>
                <a:cs typeface="Arial" pitchFamily="34" charset="0"/>
              </a:rPr>
              <a:t> appointments</a:t>
            </a:r>
            <a:endParaRPr kumimoji="0" lang="en-US" sz="2000" b="0" i="0" u="none" strike="noStrike" kern="1200" cap="none" spc="0" normalizeH="0" baseline="0" noProof="0" dirty="0" smtClean="0">
              <a:ln>
                <a:noFill/>
              </a:ln>
              <a:effectLst/>
              <a:uLnTx/>
              <a:uFillTx/>
              <a:latin typeface="Arial" pitchFamily="34" charset="0"/>
              <a:ea typeface="+mn-ea"/>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Transformation – To GUI for .NET</a:t>
            </a:r>
            <a:endParaRPr lang="en-US" dirty="0"/>
          </a:p>
        </p:txBody>
      </p:sp>
      <p:pic>
        <p:nvPicPr>
          <p:cNvPr id="1027" name="Picture 3" descr="400110922@06112008-09E6"/>
          <p:cNvPicPr>
            <a:picLocks noChangeAspect="1" noChangeArrowheads="1"/>
          </p:cNvPicPr>
          <p:nvPr/>
        </p:nvPicPr>
        <p:blipFill>
          <a:blip r:embed="rId2" cstate="print"/>
          <a:srcRect/>
          <a:stretch>
            <a:fillRect/>
          </a:stretch>
        </p:blipFill>
        <p:spPr bwMode="auto">
          <a:xfrm>
            <a:off x="779124" y="775373"/>
            <a:ext cx="7021268" cy="5326479"/>
          </a:xfrm>
          <a:prstGeom prst="rect">
            <a:avLst/>
          </a:prstGeom>
          <a:noFill/>
          <a:ln w="9525">
            <a:noFill/>
            <a:miter lim="800000"/>
            <a:headEnd/>
            <a:tailEnd/>
          </a:ln>
        </p:spPr>
      </p:pic>
      <p:sp>
        <p:nvSpPr>
          <p:cNvPr id="5" name="Rectangle 3"/>
          <p:cNvSpPr txBox="1">
            <a:spLocks noChangeArrowheads="1"/>
          </p:cNvSpPr>
          <p:nvPr/>
        </p:nvSpPr>
        <p:spPr bwMode="auto">
          <a:xfrm>
            <a:off x="7972071" y="951374"/>
            <a:ext cx="4040769" cy="4676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5750" indent="-285750" algn="l">
              <a:lnSpc>
                <a:spcPct val="80000"/>
              </a:lnSpc>
              <a:spcBef>
                <a:spcPts val="900"/>
              </a:spcBef>
              <a:buClr>
                <a:schemeClr val="accent1"/>
              </a:buClr>
              <a:buSzTx/>
            </a:pPr>
            <a:r>
              <a:rPr kumimoji="0" lang="en-US" sz="2000" b="0" i="0" u="none" strike="noStrike" kern="1200" cap="none" spc="0" normalizeH="0" baseline="0" noProof="0" dirty="0" smtClean="0">
                <a:ln>
                  <a:noFill/>
                </a:ln>
                <a:solidFill>
                  <a:srgbClr val="FF4E00"/>
                </a:solidFill>
                <a:effectLst/>
                <a:uLnTx/>
                <a:uFillTx/>
                <a:latin typeface="Arial" pitchFamily="34" charset="0"/>
                <a:ea typeface="+mn-ea"/>
                <a:cs typeface="Arial" pitchFamily="34" charset="0"/>
              </a:rPr>
              <a:t>Schedule</a:t>
            </a:r>
            <a:r>
              <a:rPr kumimoji="0" lang="en-US" sz="2000" b="0" i="0" u="none" strike="noStrike" kern="1200" cap="none" spc="0" normalizeH="0" noProof="0" dirty="0" smtClean="0">
                <a:ln>
                  <a:noFill/>
                </a:ln>
                <a:solidFill>
                  <a:srgbClr val="FF4E00"/>
                </a:solidFill>
                <a:effectLst/>
                <a:uLnTx/>
                <a:uFillTx/>
                <a:latin typeface="Arial" pitchFamily="34" charset="0"/>
                <a:ea typeface="+mn-ea"/>
                <a:cs typeface="Arial" pitchFamily="34" charset="0"/>
              </a:rPr>
              <a:t> Test Drives</a:t>
            </a:r>
            <a:endParaRPr kumimoji="0" lang="en-US" sz="2000" b="0" i="0" u="none" strike="noStrike" kern="1200" cap="none" spc="0" normalizeH="0" baseline="0" noProof="0" dirty="0" smtClean="0">
              <a:ln>
                <a:noFill/>
              </a:ln>
              <a:solidFill>
                <a:srgbClr val="FF4E00"/>
              </a:solidFill>
              <a:effectLst/>
              <a:uLnTx/>
              <a:uFillTx/>
              <a:latin typeface="Arial" pitchFamily="34" charset="0"/>
              <a:ea typeface="+mn-ea"/>
              <a:cs typeface="Arial" pitchFamily="34" charset="0"/>
            </a:endParaRPr>
          </a:p>
          <a:p>
            <a:pPr marL="285750"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Ribbon bar</a:t>
            </a:r>
          </a:p>
          <a:p>
            <a:pPr marL="285750" indent="-285750" algn="l">
              <a:lnSpc>
                <a:spcPct val="80000"/>
              </a:lnSpc>
              <a:spcBef>
                <a:spcPts val="900"/>
              </a:spcBef>
              <a:buClr>
                <a:schemeClr val="accent1"/>
              </a:buClr>
              <a:buSzTx/>
              <a:buFontTx/>
              <a:buChar char="•"/>
            </a:pPr>
            <a:endParaRPr lang="en-US" sz="800" i="0" dirty="0" smtClean="0">
              <a:latin typeface="Arial" pitchFamily="34" charset="0"/>
              <a:cs typeface="Arial" pitchFamily="34" charset="0"/>
            </a:endParaRPr>
          </a:p>
          <a:p>
            <a:pPr marL="285750"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Hierarchical Checked </a:t>
            </a:r>
            <a:r>
              <a:rPr lang="en-US" sz="2000" i="0" dirty="0" err="1" smtClean="0">
                <a:latin typeface="Arial" pitchFamily="34" charset="0"/>
                <a:cs typeface="Arial" pitchFamily="34" charset="0"/>
              </a:rPr>
              <a:t>TreeView</a:t>
            </a:r>
            <a:endParaRPr lang="en-US" sz="2000" i="0" dirty="0" smtClean="0">
              <a:latin typeface="Arial" pitchFamily="34" charset="0"/>
              <a:cs typeface="Arial" pitchFamily="34" charset="0"/>
            </a:endParaRPr>
          </a:p>
          <a:p>
            <a:pPr marL="742950" lvl="1"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Dealer </a:t>
            </a:r>
            <a:r>
              <a:rPr kumimoji="0" lang="en-US" sz="2000" b="0" i="0" u="none" strike="noStrike" kern="1200" cap="none" spc="0" normalizeH="0" baseline="0" noProof="0" dirty="0" smtClean="0">
                <a:ln>
                  <a:noFill/>
                </a:ln>
                <a:effectLst/>
                <a:uLnTx/>
                <a:uFillTx/>
                <a:latin typeface="Arial" pitchFamily="34" charset="0"/>
                <a:ea typeface="+mn-ea"/>
                <a:cs typeface="Arial" pitchFamily="34" charset="0"/>
              </a:rPr>
              <a:t>selection</a:t>
            </a:r>
          </a:p>
          <a:p>
            <a:pPr marL="742950" lvl="1" indent="-285750" algn="l">
              <a:lnSpc>
                <a:spcPct val="80000"/>
              </a:lnSpc>
              <a:spcBef>
                <a:spcPts val="900"/>
              </a:spcBef>
              <a:buClr>
                <a:schemeClr val="accent1"/>
              </a:buClr>
              <a:buSzTx/>
              <a:buFontTx/>
              <a:buChar char="•"/>
            </a:pPr>
            <a:r>
              <a:rPr kumimoji="0" lang="en-US" sz="2000" b="0" i="0" u="none" strike="noStrike" kern="1200" cap="none" spc="0" normalizeH="0" baseline="0" noProof="0" dirty="0" smtClean="0">
                <a:ln>
                  <a:noFill/>
                </a:ln>
                <a:effectLst/>
                <a:uLnTx/>
                <a:uFillTx/>
                <a:latin typeface="Arial" pitchFamily="34" charset="0"/>
                <a:ea typeface="+mn-ea"/>
                <a:cs typeface="Arial" pitchFamily="34" charset="0"/>
              </a:rPr>
              <a:t>Employee by dealer</a:t>
            </a:r>
          </a:p>
          <a:p>
            <a:pPr marL="742950" lvl="1" indent="-285750" algn="l">
              <a:lnSpc>
                <a:spcPct val="80000"/>
              </a:lnSpc>
              <a:spcBef>
                <a:spcPts val="900"/>
              </a:spcBef>
              <a:buClr>
                <a:schemeClr val="accent1"/>
              </a:buClr>
              <a:buSzTx/>
              <a:buFontTx/>
              <a:buChar char="•"/>
            </a:pPr>
            <a:endParaRPr kumimoji="0" lang="en-US" sz="800" b="0" i="0" u="none" strike="noStrike" kern="1200" cap="none" spc="0" normalizeH="0" baseline="0" noProof="0" dirty="0" smtClean="0">
              <a:ln>
                <a:noFill/>
              </a:ln>
              <a:effectLst/>
              <a:uLnTx/>
              <a:uFillTx/>
              <a:latin typeface="Arial" pitchFamily="34" charset="0"/>
              <a:ea typeface="+mn-ea"/>
              <a:cs typeface="Arial" pitchFamily="34" charset="0"/>
            </a:endParaRPr>
          </a:p>
          <a:p>
            <a:pPr marL="285750"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Calendar with Appointments </a:t>
            </a:r>
          </a:p>
          <a:p>
            <a:pPr marL="742950" lvl="1"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Date picker on calendar</a:t>
            </a:r>
          </a:p>
          <a:p>
            <a:pPr marL="742950" lvl="1"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View multiple employees</a:t>
            </a:r>
          </a:p>
          <a:p>
            <a:pPr marL="742950" lvl="1"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In calendar appointments</a:t>
            </a:r>
          </a:p>
          <a:p>
            <a:pPr marL="742950" lvl="1"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Click on calendar</a:t>
            </a:r>
          </a:p>
          <a:p>
            <a:pPr marL="1200150" lvl="2"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Add new appointment</a:t>
            </a:r>
          </a:p>
          <a:p>
            <a:pPr marL="1200150" lvl="2" indent="-285750" algn="l">
              <a:lnSpc>
                <a:spcPct val="80000"/>
              </a:lnSpc>
              <a:spcBef>
                <a:spcPts val="900"/>
              </a:spcBef>
              <a:buClr>
                <a:schemeClr val="accent1"/>
              </a:buClr>
              <a:buSzTx/>
              <a:buFontTx/>
              <a:buChar char="•"/>
            </a:pPr>
            <a:r>
              <a:rPr lang="en-US" sz="2000" i="0" dirty="0" smtClean="0">
                <a:latin typeface="Arial" pitchFamily="34" charset="0"/>
                <a:cs typeface="Arial" pitchFamily="34" charset="0"/>
              </a:rPr>
              <a:t>View/Edit existing one</a:t>
            </a: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Transformation – Side-by-side</a:t>
            </a:r>
            <a:endParaRPr lang="en-US" dirty="0"/>
          </a:p>
        </p:txBody>
      </p:sp>
      <p:pic>
        <p:nvPicPr>
          <p:cNvPr id="1026" name="Picture 2" descr="400110922@06112008-09ED"/>
          <p:cNvPicPr>
            <a:picLocks noChangeAspect="1" noChangeArrowheads="1"/>
          </p:cNvPicPr>
          <p:nvPr/>
        </p:nvPicPr>
        <p:blipFill>
          <a:blip r:embed="rId2" cstate="print"/>
          <a:srcRect/>
          <a:stretch>
            <a:fillRect/>
          </a:stretch>
        </p:blipFill>
        <p:spPr bwMode="auto">
          <a:xfrm>
            <a:off x="293371" y="946785"/>
            <a:ext cx="6560196" cy="4448175"/>
          </a:xfrm>
          <a:prstGeom prst="rect">
            <a:avLst/>
          </a:prstGeom>
          <a:noFill/>
          <a:ln w="9525">
            <a:noFill/>
            <a:miter lim="800000"/>
            <a:headEnd/>
            <a:tailEnd/>
          </a:ln>
        </p:spPr>
      </p:pic>
      <p:pic>
        <p:nvPicPr>
          <p:cNvPr id="1027" name="Picture 3" descr="400110922@06112008-09E6"/>
          <p:cNvPicPr>
            <a:picLocks noChangeAspect="1" noChangeArrowheads="1"/>
          </p:cNvPicPr>
          <p:nvPr/>
        </p:nvPicPr>
        <p:blipFill>
          <a:blip r:embed="rId3" cstate="print"/>
          <a:srcRect/>
          <a:stretch>
            <a:fillRect/>
          </a:stretch>
        </p:blipFill>
        <p:spPr bwMode="auto">
          <a:xfrm>
            <a:off x="5537736" y="1783079"/>
            <a:ext cx="6339486" cy="480926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Telerik UI for </a:t>
            </a:r>
            <a:r>
              <a:rPr lang="en-US" dirty="0" err="1" smtClean="0"/>
              <a:t>WinForms</a:t>
            </a:r>
            <a:endParaRPr lang="en-US" dirty="0"/>
          </a:p>
        </p:txBody>
      </p:sp>
      <p:sp>
        <p:nvSpPr>
          <p:cNvPr id="5" name="Text Placeholder 4"/>
          <p:cNvSpPr>
            <a:spLocks noGrp="1"/>
          </p:cNvSpPr>
          <p:nvPr>
            <p:ph type="body" idx="1"/>
          </p:nvPr>
        </p:nvSpPr>
        <p:spPr/>
        <p:txBody>
          <a:bodyPr/>
          <a:lstStyle/>
          <a:p>
            <a:r>
              <a:rPr lang="en-US" i="1" dirty="0" smtClean="0">
                <a:solidFill>
                  <a:srgbClr val="6EA92D"/>
                </a:solidFill>
              </a:rPr>
              <a:t>Energized</a:t>
            </a:r>
            <a:r>
              <a:rPr lang="en-US" dirty="0" smtClean="0">
                <a:solidFill>
                  <a:srgbClr val="C00000"/>
                </a:solidFill>
              </a:rPr>
              <a:t> </a:t>
            </a:r>
            <a:r>
              <a:rPr lang="en-US" dirty="0" smtClean="0"/>
              <a:t>Enterprise Desktop Development</a:t>
            </a:r>
          </a:p>
          <a:p>
            <a:endParaRPr lang="en-US"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
            </a:r>
            <a:br>
              <a:rPr lang="en-US" dirty="0"/>
            </a:br>
            <a:r>
              <a:rPr lang="en-US" dirty="0" smtClean="0"/>
              <a:t/>
            </a:r>
            <a:br>
              <a:rPr lang="en-US" dirty="0" smtClean="0"/>
            </a:br>
            <a:r>
              <a:rPr lang="en-US" dirty="0" smtClean="0"/>
              <a:t>Enterprise Development </a:t>
            </a:r>
            <a:br>
              <a:rPr lang="en-US" dirty="0" smtClean="0"/>
            </a:b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Line of Business (LOB) </a:t>
            </a:r>
            <a:r>
              <a:rPr lang="en-US" dirty="0"/>
              <a:t>Applications</a:t>
            </a:r>
            <a:endParaRPr lang="en-US" dirty="0" smtClean="0"/>
          </a:p>
          <a:p>
            <a:r>
              <a:rPr lang="en-US" dirty="0" smtClean="0"/>
              <a:t>Enterprise </a:t>
            </a:r>
            <a:r>
              <a:rPr lang="en-US" dirty="0"/>
              <a:t>Applications</a:t>
            </a:r>
            <a:endParaRPr lang="en-US" dirty="0" smtClean="0"/>
          </a:p>
          <a:p>
            <a:r>
              <a:rPr lang="en-US" dirty="0" smtClean="0"/>
              <a:t>Vibrant Dashboards</a:t>
            </a:r>
          </a:p>
          <a:p>
            <a:r>
              <a:rPr lang="en-US" dirty="0" smtClean="0"/>
              <a:t>Touch Enabled Applications</a:t>
            </a:r>
          </a:p>
          <a:p>
            <a:pPr marL="0" indent="0">
              <a:buNone/>
            </a:pP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272947" y="2453809"/>
            <a:ext cx="2658687" cy="1303020"/>
          </a:xfrm>
          <a:prstGeom prst="rect">
            <a:avLst/>
          </a:prstGeom>
        </p:spPr>
      </p:pic>
      <p:sp>
        <p:nvSpPr>
          <p:cNvPr id="6" name="Rectangle 5"/>
          <p:cNvSpPr/>
          <p:nvPr/>
        </p:nvSpPr>
        <p:spPr>
          <a:xfrm>
            <a:off x="525849" y="775008"/>
            <a:ext cx="3760966" cy="400110"/>
          </a:xfrm>
          <a:prstGeom prst="rect">
            <a:avLst/>
          </a:prstGeom>
        </p:spPr>
        <p:txBody>
          <a:bodyPr wrap="none">
            <a:spAutoFit/>
          </a:bodyPr>
          <a:lstStyle/>
          <a:p>
            <a:r>
              <a:rPr lang="en-US" sz="2000" dirty="0" smtClean="0">
                <a:solidFill>
                  <a:srgbClr val="92D050"/>
                </a:solidFill>
              </a:rPr>
              <a:t>“What exactly are we building?”</a:t>
            </a:r>
            <a:endParaRPr lang="en-US" sz="2000" dirty="0">
              <a:solidFill>
                <a:srgbClr val="92D050"/>
              </a:solidFill>
            </a:endParaRPr>
          </a:p>
        </p:txBody>
      </p:sp>
      <p:pic>
        <p:nvPicPr>
          <p:cNvPr id="2052" name="Picture 4"/>
          <p:cNvPicPr>
            <a:picLocks noChangeAspect="1" noChangeArrowheads="1"/>
          </p:cNvPicPr>
          <p:nvPr/>
        </p:nvPicPr>
        <p:blipFill>
          <a:blip r:embed="rId3" cstate="print"/>
          <a:srcRect/>
          <a:stretch>
            <a:fillRect/>
          </a:stretch>
        </p:blipFill>
        <p:spPr bwMode="auto">
          <a:xfrm>
            <a:off x="2233819" y="3795092"/>
            <a:ext cx="6126163" cy="2209800"/>
          </a:xfrm>
          <a:prstGeom prst="rect">
            <a:avLst/>
          </a:prstGeom>
          <a:noFill/>
          <a:ln w="9525">
            <a:noFill/>
            <a:miter lim="800000"/>
            <a:headEnd/>
            <a:tailEnd/>
          </a:ln>
          <a:effectLst/>
        </p:spPr>
      </p:pic>
    </p:spTree>
    <p:extLst>
      <p:ext uri="{BB962C8B-B14F-4D97-AF65-F5344CB8AC3E}">
        <p14:creationId xmlns:p14="http://schemas.microsoft.com/office/powerpoint/2010/main" xmlns="" val="45957415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052"/>
                                        </p:tgtEl>
                                        <p:attrNameLst>
                                          <p:attrName>style.visibility</p:attrName>
                                        </p:attrNameLst>
                                      </p:cBhvr>
                                      <p:to>
                                        <p:strVal val="visible"/>
                                      </p:to>
                                    </p:set>
                                    <p:animEffect transition="in" filter="fade">
                                      <p:cBhvr>
                                        <p:cTn id="20" dur="2000"/>
                                        <p:tgtEl>
                                          <p:spTgt spid="205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UI for </a:t>
            </a:r>
            <a:r>
              <a:rPr lang="en-US" dirty="0" err="1" smtClean="0"/>
              <a:t>WinForms</a:t>
            </a:r>
            <a:endParaRPr lang="en-US" dirty="0"/>
          </a:p>
        </p:txBody>
      </p:sp>
      <p:sp>
        <p:nvSpPr>
          <p:cNvPr id="3" name="Content Placeholder 2"/>
          <p:cNvSpPr>
            <a:spLocks noGrp="1"/>
          </p:cNvSpPr>
          <p:nvPr>
            <p:ph idx="1"/>
          </p:nvPr>
        </p:nvSpPr>
        <p:spPr/>
        <p:txBody>
          <a:bodyPr>
            <a:normAutofit/>
          </a:bodyPr>
          <a:lstStyle/>
          <a:p>
            <a:r>
              <a:rPr lang="en-US" dirty="0" smtClean="0"/>
              <a:t>110+ Unique UI Controls </a:t>
            </a:r>
            <a:r>
              <a:rPr lang="en-US" sz="1800" dirty="0" smtClean="0"/>
              <a:t>( Editors, </a:t>
            </a:r>
            <a:r>
              <a:rPr lang="en-US" sz="1800" dirty="0" err="1" smtClean="0"/>
              <a:t>GridView</a:t>
            </a:r>
            <a:r>
              <a:rPr lang="en-US" sz="1800" dirty="0" smtClean="0"/>
              <a:t>, </a:t>
            </a:r>
            <a:r>
              <a:rPr lang="en-US" sz="1800" dirty="0" err="1" smtClean="0"/>
              <a:t>RichTextBox</a:t>
            </a:r>
            <a:r>
              <a:rPr lang="en-US" sz="1800" dirty="0" smtClean="0"/>
              <a:t>, Scheduler)</a:t>
            </a:r>
          </a:p>
          <a:p>
            <a:r>
              <a:rPr lang="en-US" dirty="0" smtClean="0"/>
              <a:t>Highly Optimized Performance </a:t>
            </a:r>
          </a:p>
          <a:p>
            <a:pPr lvl="1">
              <a:buFont typeface="Wingdings" pitchFamily="2" charset="2"/>
              <a:buChar char="§"/>
            </a:pPr>
            <a:r>
              <a:rPr lang="en-US" sz="1800" dirty="0" smtClean="0"/>
              <a:t>Powerful Data Engine – Blazing fast data loading and updates </a:t>
            </a:r>
          </a:p>
          <a:p>
            <a:pPr lvl="1">
              <a:buFont typeface="Wingdings" pitchFamily="2" charset="2"/>
              <a:buChar char="§"/>
            </a:pPr>
            <a:r>
              <a:rPr lang="en-US" sz="1800" dirty="0" smtClean="0"/>
              <a:t>Virtualization – Cells/rows and Columns</a:t>
            </a:r>
          </a:p>
          <a:p>
            <a:pPr lvl="1">
              <a:buFont typeface="Wingdings" pitchFamily="2" charset="2"/>
              <a:buChar char="§"/>
            </a:pPr>
            <a:r>
              <a:rPr lang="en-US" sz="1800" dirty="0" smtClean="0"/>
              <a:t>Minimized repainting and layout rearrangements</a:t>
            </a:r>
          </a:p>
          <a:p>
            <a:pPr lvl="1">
              <a:buFont typeface="Wingdings" pitchFamily="2" charset="2"/>
              <a:buChar char="§"/>
            </a:pPr>
            <a:endParaRPr lang="en-US" sz="1800" dirty="0" smtClean="0"/>
          </a:p>
          <a:p>
            <a:r>
              <a:rPr lang="en-US" dirty="0"/>
              <a:t>Build Touch-Enabled Apps </a:t>
            </a:r>
            <a:r>
              <a:rPr lang="en-US" sz="1800" dirty="0"/>
              <a:t>(Windows 7 +)</a:t>
            </a:r>
          </a:p>
          <a:p>
            <a:pPr lvl="1">
              <a:buFont typeface="Wingdings" pitchFamily="2" charset="2"/>
              <a:buChar char="§"/>
            </a:pPr>
            <a:r>
              <a:rPr lang="en-US" sz="1800" dirty="0"/>
              <a:t>Multi-touch </a:t>
            </a:r>
            <a:r>
              <a:rPr lang="en-US" sz="1800" dirty="0" smtClean="0"/>
              <a:t>API fully supports touch gestures</a:t>
            </a:r>
            <a:endParaRPr lang="en-US" sz="1800" dirty="0"/>
          </a:p>
          <a:p>
            <a:pPr lvl="1">
              <a:buFont typeface="Wingdings" pitchFamily="2" charset="2"/>
              <a:buChar char="§"/>
            </a:pPr>
            <a:r>
              <a:rPr lang="en-US" sz="1800" dirty="0"/>
              <a:t>Touch-Enabled Controls (</a:t>
            </a:r>
            <a:r>
              <a:rPr lang="en-US" sz="1800" dirty="0" err="1"/>
              <a:t>GridView</a:t>
            </a:r>
            <a:r>
              <a:rPr lang="en-US" sz="1800" dirty="0"/>
              <a:t>, </a:t>
            </a:r>
            <a:r>
              <a:rPr lang="en-US" sz="1800" dirty="0" err="1"/>
              <a:t>TreeView</a:t>
            </a:r>
            <a:r>
              <a:rPr lang="en-US" sz="1800" dirty="0"/>
              <a:t>, Panorama)</a:t>
            </a:r>
          </a:p>
          <a:p>
            <a:pPr lvl="1">
              <a:buFont typeface="Wingdings" pitchFamily="2" charset="2"/>
              <a:buChar char="§"/>
            </a:pPr>
            <a:r>
              <a:rPr lang="en-US" sz="1800" dirty="0"/>
              <a:t>Metro UI (Windows Store Apps) </a:t>
            </a:r>
            <a:r>
              <a:rPr lang="en-US" sz="1800" dirty="0" smtClean="0"/>
              <a:t>Theme</a:t>
            </a:r>
          </a:p>
          <a:p>
            <a:pPr lvl="1">
              <a:buFont typeface="Wingdings" pitchFamily="2" charset="2"/>
              <a:buChar char="§"/>
            </a:pPr>
            <a:endParaRPr lang="en-US" sz="1800" dirty="0"/>
          </a:p>
          <a:p>
            <a:r>
              <a:rPr lang="en-US" dirty="0" smtClean="0"/>
              <a:t>Productivity </a:t>
            </a:r>
            <a:r>
              <a:rPr lang="en-US" dirty="0"/>
              <a:t>Tools </a:t>
            </a:r>
            <a:r>
              <a:rPr lang="en-US" sz="1800" dirty="0"/>
              <a:t>(</a:t>
            </a:r>
            <a:r>
              <a:rPr lang="en-US" sz="1800" i="1" dirty="0"/>
              <a:t>Visual Style Builder, Control Spy, Shape Editor</a:t>
            </a:r>
            <a:r>
              <a:rPr lang="en-US" sz="1800" dirty="0"/>
              <a:t>)</a:t>
            </a:r>
          </a:p>
          <a:p>
            <a:endParaRPr lang="en-US" sz="1800" dirty="0"/>
          </a:p>
        </p:txBody>
      </p:sp>
      <p:sp>
        <p:nvSpPr>
          <p:cNvPr id="4" name="Rectangle 3"/>
          <p:cNvSpPr/>
          <p:nvPr/>
        </p:nvSpPr>
        <p:spPr>
          <a:xfrm>
            <a:off x="540665" y="744528"/>
            <a:ext cx="2634054" cy="400110"/>
          </a:xfrm>
          <a:prstGeom prst="rect">
            <a:avLst/>
          </a:prstGeom>
        </p:spPr>
        <p:txBody>
          <a:bodyPr wrap="none">
            <a:spAutoFit/>
          </a:bodyPr>
          <a:lstStyle/>
          <a:p>
            <a:r>
              <a:rPr lang="en-US" sz="2000" dirty="0" smtClean="0">
                <a:solidFill>
                  <a:srgbClr val="92D050"/>
                </a:solidFill>
              </a:rPr>
              <a:t>“Energize your apps!”</a:t>
            </a:r>
            <a:endParaRPr lang="en-US" sz="2000" dirty="0">
              <a:solidFill>
                <a:srgbClr val="92D050"/>
              </a:solidFill>
            </a:endParaRPr>
          </a:p>
        </p:txBody>
      </p:sp>
    </p:spTree>
    <p:extLst>
      <p:ext uri="{BB962C8B-B14F-4D97-AF65-F5344CB8AC3E}">
        <p14:creationId xmlns:p14="http://schemas.microsoft.com/office/powerpoint/2010/main" xmlns="" val="224605537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animEffect transition="in" filter="fade">
                                      <p:cBhvr>
                                        <p:cTn id="4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5"/>
            <a:ext cx="10801179" cy="424732"/>
          </a:xfrm>
        </p:spPr>
        <p:txBody>
          <a:bodyPr/>
          <a:lstStyle/>
          <a:p>
            <a:r>
              <a:rPr lang="en-US" dirty="0" smtClean="0"/>
              <a:t>Telerik Presentation Framework</a:t>
            </a:r>
            <a:endParaRPr lang="en-US" sz="2800" dirty="0">
              <a:solidFill>
                <a:schemeClr val="accent6">
                  <a:lumMod val="40000"/>
                  <a:lumOff val="60000"/>
                </a:schemeClr>
              </a:solidFill>
            </a:endParaRPr>
          </a:p>
        </p:txBody>
      </p:sp>
      <p:sp>
        <p:nvSpPr>
          <p:cNvPr id="3" name="Content Placeholder 2"/>
          <p:cNvSpPr>
            <a:spLocks noGrp="1"/>
          </p:cNvSpPr>
          <p:nvPr>
            <p:ph idx="1"/>
          </p:nvPr>
        </p:nvSpPr>
        <p:spPr/>
        <p:txBody>
          <a:bodyPr>
            <a:normAutofit/>
          </a:bodyPr>
          <a:lstStyle/>
          <a:p>
            <a:r>
              <a:rPr lang="en-US" dirty="0" smtClean="0"/>
              <a:t>A completely </a:t>
            </a:r>
            <a:r>
              <a:rPr lang="en-US" dirty="0"/>
              <a:t>customizable </a:t>
            </a:r>
            <a:r>
              <a:rPr lang="en-US" dirty="0" smtClean="0"/>
              <a:t>architecture for </a:t>
            </a:r>
            <a:r>
              <a:rPr lang="en-US" dirty="0" err="1" smtClean="0"/>
              <a:t>WinForms</a:t>
            </a:r>
            <a:r>
              <a:rPr lang="en-US" dirty="0" smtClean="0"/>
              <a:t> controls based on </a:t>
            </a:r>
            <a:r>
              <a:rPr lang="en-US" dirty="0"/>
              <a:t>WPF best </a:t>
            </a:r>
            <a:r>
              <a:rPr lang="en-US" dirty="0" smtClean="0"/>
              <a:t>practices</a:t>
            </a:r>
          </a:p>
          <a:p>
            <a:pPr lvl="1">
              <a:buFont typeface="Wingdings" pitchFamily="2" charset="2"/>
              <a:buChar char="§"/>
            </a:pPr>
            <a:r>
              <a:rPr lang="en-US" sz="1800" dirty="0"/>
              <a:t>Stunning WPF-like User Interface - Scaling, Rotation, Animations, Transparency </a:t>
            </a:r>
            <a:endParaRPr lang="en-US" sz="1800" dirty="0" smtClean="0"/>
          </a:p>
          <a:p>
            <a:pPr lvl="1">
              <a:buFont typeface="Wingdings" pitchFamily="2" charset="2"/>
              <a:buChar char="§"/>
            </a:pPr>
            <a:r>
              <a:rPr lang="en-US" sz="1800" dirty="0"/>
              <a:t>Flash-like Animations </a:t>
            </a:r>
          </a:p>
          <a:p>
            <a:pPr lvl="1">
              <a:buFont typeface="Wingdings" pitchFamily="2" charset="2"/>
              <a:buChar char="§"/>
            </a:pPr>
            <a:r>
              <a:rPr lang="en-US" sz="1800" dirty="0"/>
              <a:t>Superior Performance </a:t>
            </a:r>
          </a:p>
          <a:p>
            <a:pPr lvl="1">
              <a:buFont typeface="Wingdings" pitchFamily="2" charset="2"/>
              <a:buChar char="§"/>
            </a:pPr>
            <a:r>
              <a:rPr lang="en-US" sz="1800" dirty="0" smtClean="0"/>
              <a:t>Rich </a:t>
            </a:r>
            <a:r>
              <a:rPr lang="en-US" sz="1800" dirty="0"/>
              <a:t>Text Formatting through HTML </a:t>
            </a:r>
          </a:p>
          <a:p>
            <a:pPr lvl="1">
              <a:buFont typeface="Wingdings" pitchFamily="2" charset="2"/>
              <a:buChar char="§"/>
            </a:pPr>
            <a:r>
              <a:rPr lang="en-US" sz="1800" dirty="0"/>
              <a:t>Unlimited Nesting of UI Elements </a:t>
            </a:r>
          </a:p>
          <a:p>
            <a:pPr lvl="1">
              <a:buFont typeface="Wingdings" pitchFamily="2" charset="2"/>
              <a:buChar char="§"/>
            </a:pPr>
            <a:r>
              <a:rPr lang="en-US" sz="1800" dirty="0"/>
              <a:t>Granular Customization of All Elements </a:t>
            </a:r>
          </a:p>
          <a:p>
            <a:pPr lvl="1">
              <a:buFont typeface="Wingdings" pitchFamily="2" charset="2"/>
              <a:buChar char="§"/>
            </a:pPr>
            <a:r>
              <a:rPr lang="en-US" sz="1800" dirty="0"/>
              <a:t>Custom Controls </a:t>
            </a:r>
          </a:p>
          <a:p>
            <a:pPr lvl="1">
              <a:buFont typeface="Wingdings" pitchFamily="2" charset="2"/>
              <a:buChar char="§"/>
            </a:pPr>
            <a:r>
              <a:rPr lang="en-US" sz="1800" dirty="0"/>
              <a:t>Theme Support </a:t>
            </a:r>
          </a:p>
          <a:p>
            <a:pPr marL="0" indent="0">
              <a:buNone/>
            </a:pP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210451" y="3191873"/>
            <a:ext cx="3943911"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4"/>
          <p:cNvSpPr/>
          <p:nvPr/>
        </p:nvSpPr>
        <p:spPr>
          <a:xfrm>
            <a:off x="679531" y="729288"/>
            <a:ext cx="3331681" cy="400110"/>
          </a:xfrm>
          <a:prstGeom prst="rect">
            <a:avLst/>
          </a:prstGeom>
        </p:spPr>
        <p:txBody>
          <a:bodyPr wrap="none">
            <a:spAutoFit/>
          </a:bodyPr>
          <a:lstStyle/>
          <a:p>
            <a:r>
              <a:rPr lang="en-US" sz="2000" dirty="0" smtClean="0">
                <a:solidFill>
                  <a:srgbClr val="92D050"/>
                </a:solidFill>
              </a:rPr>
              <a:t>“WPF Inspired Architecture”</a:t>
            </a:r>
            <a:endParaRPr lang="en-US" sz="2000" dirty="0">
              <a:solidFill>
                <a:srgbClr val="92D050"/>
              </a:solidFill>
            </a:endParaRPr>
          </a:p>
        </p:txBody>
      </p:sp>
    </p:spTree>
    <p:extLst>
      <p:ext uri="{BB962C8B-B14F-4D97-AF65-F5344CB8AC3E}">
        <p14:creationId xmlns:p14="http://schemas.microsoft.com/office/powerpoint/2010/main" xmlns="" val="241665131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Full Theme Support</a:t>
            </a:r>
            <a:endParaRPr lang="en-US" dirty="0"/>
          </a:p>
        </p:txBody>
      </p:sp>
      <p:sp>
        <p:nvSpPr>
          <p:cNvPr id="3" name="Content Placeholder 2"/>
          <p:cNvSpPr>
            <a:spLocks noGrp="1"/>
          </p:cNvSpPr>
          <p:nvPr>
            <p:ph idx="1"/>
          </p:nvPr>
        </p:nvSpPr>
        <p:spPr/>
        <p:txBody>
          <a:bodyPr/>
          <a:lstStyle/>
          <a:p>
            <a:r>
              <a:rPr lang="en-US" dirty="0" smtClean="0"/>
              <a:t>Use predefined themes or build new ones from scratch</a:t>
            </a:r>
          </a:p>
          <a:p>
            <a:r>
              <a:rPr lang="en-US" dirty="0" smtClean="0"/>
              <a:t>Apply themes across all of the </a:t>
            </a:r>
            <a:r>
              <a:rPr lang="en-US" dirty="0" err="1" smtClean="0"/>
              <a:t>WinForms</a:t>
            </a:r>
            <a:r>
              <a:rPr lang="en-US" dirty="0" smtClean="0"/>
              <a:t> controls</a:t>
            </a:r>
          </a:p>
          <a:p>
            <a:r>
              <a:rPr lang="en-US" dirty="0" smtClean="0"/>
              <a:t>Themes available as standalone components</a:t>
            </a:r>
          </a:p>
          <a:p>
            <a:r>
              <a:rPr lang="en-US" dirty="0" smtClean="0"/>
              <a:t>Drag and drop control skinning using Visual Studio Toolbox</a:t>
            </a:r>
          </a:p>
          <a:p>
            <a:r>
              <a:rPr lang="en-US" dirty="0" smtClean="0"/>
              <a:t>Visual Style Builder</a:t>
            </a:r>
          </a:p>
          <a:p>
            <a:pPr lvl="1">
              <a:buFont typeface="Wingdings" pitchFamily="2" charset="2"/>
              <a:buChar char="§"/>
            </a:pPr>
            <a:r>
              <a:rPr lang="en-US" sz="1800" dirty="0" smtClean="0"/>
              <a:t>Set Properties</a:t>
            </a:r>
          </a:p>
          <a:p>
            <a:pPr lvl="1">
              <a:buFont typeface="Wingdings" pitchFamily="2" charset="2"/>
              <a:buChar char="§"/>
            </a:pPr>
            <a:r>
              <a:rPr lang="en-US" sz="1800" dirty="0" smtClean="0"/>
              <a:t>Inherit Properties</a:t>
            </a:r>
          </a:p>
          <a:p>
            <a:pPr lvl="1">
              <a:buFont typeface="Wingdings" pitchFamily="2" charset="2"/>
              <a:buChar char="§"/>
            </a:pPr>
            <a:r>
              <a:rPr lang="en-US" sz="1800" dirty="0" smtClean="0"/>
              <a:t>Animate Changes</a:t>
            </a:r>
          </a:p>
          <a:p>
            <a:pPr lvl="1">
              <a:buFont typeface="Wingdings" pitchFamily="2" charset="2"/>
              <a:buChar char="§"/>
            </a:pPr>
            <a:r>
              <a:rPr lang="en-US" sz="1800" dirty="0" smtClean="0"/>
              <a:t>Save modified themes</a:t>
            </a:r>
          </a:p>
          <a:p>
            <a:pPr marL="457200" lvl="1" indent="0">
              <a:buNone/>
            </a:pPr>
            <a:endParaRPr lang="en-US" sz="1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444529" y="3840670"/>
            <a:ext cx="3156816" cy="2286000"/>
          </a:xfrm>
          <a:prstGeom prst="rect">
            <a:avLst/>
          </a:prstGeom>
        </p:spPr>
      </p:pic>
      <p:sp>
        <p:nvSpPr>
          <p:cNvPr id="5" name="Rectangle 4"/>
          <p:cNvSpPr/>
          <p:nvPr/>
        </p:nvSpPr>
        <p:spPr>
          <a:xfrm>
            <a:off x="701040" y="697022"/>
            <a:ext cx="6092825" cy="400110"/>
          </a:xfrm>
          <a:prstGeom prst="rect">
            <a:avLst/>
          </a:prstGeom>
        </p:spPr>
        <p:txBody>
          <a:bodyPr>
            <a:spAutoFit/>
          </a:bodyPr>
          <a:lstStyle/>
          <a:p>
            <a:pPr algn="l"/>
            <a:r>
              <a:rPr lang="en-US" sz="2000" dirty="0" smtClean="0">
                <a:solidFill>
                  <a:srgbClr val="92D050"/>
                </a:solidFill>
              </a:rPr>
              <a:t>“Next generation look and feel”</a:t>
            </a:r>
            <a:endParaRPr lang="en-US" sz="2000" dirty="0">
              <a:solidFill>
                <a:srgbClr val="92D050"/>
              </a:solidFill>
            </a:endParaRPr>
          </a:p>
        </p:txBody>
      </p:sp>
    </p:spTree>
    <p:extLst>
      <p:ext uri="{BB962C8B-B14F-4D97-AF65-F5344CB8AC3E}">
        <p14:creationId xmlns:p14="http://schemas.microsoft.com/office/powerpoint/2010/main" xmlns="" val="55239000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4"/>
            <a:ext cx="10801179" cy="424732"/>
          </a:xfrm>
        </p:spPr>
        <p:txBody>
          <a:bodyPr/>
          <a:lstStyle/>
          <a:p>
            <a:r>
              <a:rPr lang="en-US" dirty="0" smtClean="0"/>
              <a:t>UI for </a:t>
            </a:r>
            <a:r>
              <a:rPr lang="en-US" dirty="0" err="1" smtClean="0"/>
              <a:t>WinForms</a:t>
            </a:r>
            <a:endParaRPr lang="en-US" dirty="0"/>
          </a:p>
        </p:txBody>
      </p:sp>
      <p:sp>
        <p:nvSpPr>
          <p:cNvPr id="3" name="Content Placeholder 2"/>
          <p:cNvSpPr>
            <a:spLocks noGrp="1"/>
          </p:cNvSpPr>
          <p:nvPr>
            <p:ph idx="1"/>
          </p:nvPr>
        </p:nvSpPr>
        <p:spPr>
          <a:xfrm>
            <a:off x="677158" y="1306371"/>
            <a:ext cx="8594429" cy="4308480"/>
          </a:xfrm>
        </p:spPr>
        <p:txBody>
          <a:bodyPr>
            <a:normAutofit fontScale="92500" lnSpcReduction="10000"/>
          </a:bodyPr>
          <a:lstStyle/>
          <a:p>
            <a:pPr lvl="0"/>
            <a:r>
              <a:rPr lang="en-US" b="1" dirty="0" smtClean="0"/>
              <a:t>Visual Studio Templates </a:t>
            </a:r>
            <a:r>
              <a:rPr lang="en-US" baseline="30000" dirty="0" smtClean="0">
                <a:solidFill>
                  <a:srgbClr val="FF0000"/>
                </a:solidFill>
              </a:rPr>
              <a:t>New!</a:t>
            </a:r>
            <a:endParaRPr lang="en-US" b="1" dirty="0" smtClean="0"/>
          </a:p>
          <a:p>
            <a:pPr lvl="1">
              <a:buFont typeface="Wingdings" panose="05000000000000000000" pitchFamily="2" charset="2"/>
              <a:buChar char="§"/>
            </a:pPr>
            <a:r>
              <a:rPr lang="en-US" dirty="0" smtClean="0"/>
              <a:t>Rapid </a:t>
            </a:r>
            <a:r>
              <a:rPr lang="en-US" dirty="0"/>
              <a:t>Application Development</a:t>
            </a:r>
          </a:p>
          <a:p>
            <a:pPr lvl="1">
              <a:buFont typeface="Wingdings" panose="05000000000000000000" pitchFamily="2" charset="2"/>
              <a:buChar char="§"/>
            </a:pPr>
            <a:r>
              <a:rPr lang="en-US" dirty="0" smtClean="0"/>
              <a:t>Outlook and Word-Inspired </a:t>
            </a:r>
            <a:r>
              <a:rPr lang="en-US" dirty="0"/>
              <a:t>Templates</a:t>
            </a:r>
          </a:p>
          <a:p>
            <a:pPr lvl="1">
              <a:buFont typeface="Wingdings" panose="05000000000000000000" pitchFamily="2" charset="2"/>
              <a:buChar char="§"/>
            </a:pPr>
            <a:r>
              <a:rPr lang="en-US" dirty="0"/>
              <a:t>Ready-to-use templates which can be used for immediate start if you need an application that mimics the look and feel of the Microsoft </a:t>
            </a:r>
            <a:r>
              <a:rPr lang="en-US" dirty="0" smtClean="0"/>
              <a:t>app</a:t>
            </a:r>
            <a:endParaRPr lang="en-US" b="1" dirty="0" smtClean="0"/>
          </a:p>
          <a:p>
            <a:pPr marL="0" indent="0">
              <a:buNone/>
            </a:pPr>
            <a:r>
              <a:rPr lang="en-US" baseline="30000" dirty="0">
                <a:solidFill>
                  <a:srgbClr val="FF0000"/>
                </a:solidFill>
              </a:rPr>
              <a:t>Enhanced! </a:t>
            </a:r>
            <a:r>
              <a:rPr lang="en-US" b="1" dirty="0" err="1" smtClean="0"/>
              <a:t>RadPdfProcessing</a:t>
            </a:r>
            <a:r>
              <a:rPr lang="en-US" b="1" dirty="0" smtClean="0"/>
              <a:t> </a:t>
            </a:r>
            <a:r>
              <a:rPr lang="en-US" b="1" dirty="0"/>
              <a:t>(RTM), </a:t>
            </a:r>
            <a:r>
              <a:rPr lang="en-US" b="1" dirty="0" err="1"/>
              <a:t>RadSpreadProcessing</a:t>
            </a:r>
            <a:r>
              <a:rPr lang="en-US" b="1" dirty="0"/>
              <a:t>, </a:t>
            </a:r>
            <a:r>
              <a:rPr lang="en-US" b="1" dirty="0" err="1" smtClean="0"/>
              <a:t>RadWordProcessing</a:t>
            </a:r>
            <a:endParaRPr lang="en-US" b="1" dirty="0"/>
          </a:p>
          <a:p>
            <a:pPr lvl="1">
              <a:buFont typeface="Wingdings" panose="05000000000000000000" pitchFamily="2" charset="2"/>
              <a:buChar char="§"/>
            </a:pPr>
            <a:r>
              <a:rPr lang="en-US" dirty="0"/>
              <a:t>Enables users to manipulate documents and convert from one type to another solely using Telerik tools</a:t>
            </a:r>
          </a:p>
          <a:p>
            <a:pPr lvl="1">
              <a:buFont typeface="Wingdings" panose="05000000000000000000" pitchFamily="2" charset="2"/>
              <a:buChar char="§"/>
            </a:pPr>
            <a:r>
              <a:rPr lang="en-US" dirty="0"/>
              <a:t>No need for end users to have Adobe or Office or any </a:t>
            </a:r>
            <a:r>
              <a:rPr lang="en-US" dirty="0" smtClean="0"/>
              <a:t>third-party app</a:t>
            </a:r>
          </a:p>
          <a:p>
            <a:pPr lvl="1">
              <a:buFont typeface="Wingdings" panose="05000000000000000000" pitchFamily="2" charset="2"/>
              <a:buChar char="§"/>
            </a:pPr>
            <a:r>
              <a:rPr lang="en-US" dirty="0" smtClean="0"/>
              <a:t>Developed by XAML Team and ported to </a:t>
            </a:r>
            <a:r>
              <a:rPr lang="en-US" dirty="0" err="1" smtClean="0"/>
              <a:t>WinForms</a:t>
            </a:r>
            <a:endParaRPr lang="en-US" dirty="0" smtClean="0"/>
          </a:p>
          <a:p>
            <a:pPr lvl="0"/>
            <a:r>
              <a:rPr lang="en-US" b="1" dirty="0" err="1" smtClean="0"/>
              <a:t>RadCheckedListBox</a:t>
            </a:r>
            <a:r>
              <a:rPr lang="en-US" baseline="30000" dirty="0" err="1" smtClean="0">
                <a:solidFill>
                  <a:srgbClr val="FF0000"/>
                </a:solidFill>
              </a:rPr>
              <a:t>New</a:t>
            </a:r>
            <a:r>
              <a:rPr lang="en-US" baseline="30000" dirty="0">
                <a:solidFill>
                  <a:srgbClr val="FF0000"/>
                </a:solidFill>
              </a:rPr>
              <a:t>!</a:t>
            </a:r>
            <a:endParaRPr lang="en-US" b="1" dirty="0"/>
          </a:p>
          <a:p>
            <a:pPr lvl="1">
              <a:buFont typeface="Wingdings" panose="05000000000000000000" pitchFamily="2" charset="2"/>
              <a:buChar char="§"/>
            </a:pPr>
            <a:r>
              <a:rPr lang="en-US" dirty="0" smtClean="0"/>
              <a:t>Highly requested control</a:t>
            </a:r>
            <a:endParaRPr lang="en-US" dirty="0"/>
          </a:p>
          <a:p>
            <a:pPr lvl="1">
              <a:buFont typeface="Wingdings" panose="05000000000000000000" pitchFamily="2" charset="2"/>
              <a:buChar char="§"/>
            </a:pPr>
            <a:endParaRPr lang="en-US" dirty="0" smtClean="0"/>
          </a:p>
          <a:p>
            <a:pPr marL="0" lvl="0" indent="0">
              <a:buClr>
                <a:srgbClr val="90C226"/>
              </a:buClr>
              <a:buNone/>
            </a:pPr>
            <a:endParaRPr lang="en-US" b="1" dirty="0" smtClean="0">
              <a:solidFill>
                <a:prstClr val="black">
                  <a:lumMod val="75000"/>
                  <a:lumOff val="25000"/>
                </a:prstClr>
              </a:solidFill>
            </a:endParaRPr>
          </a:p>
          <a:p>
            <a:pPr lvl="0">
              <a:buClr>
                <a:srgbClr val="90C226"/>
              </a:buClr>
            </a:pPr>
            <a:endParaRPr lang="en-US" b="1" dirty="0" smtClean="0">
              <a:solidFill>
                <a:prstClr val="black">
                  <a:lumMod val="75000"/>
                  <a:lumOff val="25000"/>
                </a:prstClr>
              </a:solidFill>
            </a:endParaRPr>
          </a:p>
          <a:p>
            <a:pPr lvl="0">
              <a:buClr>
                <a:srgbClr val="90C226"/>
              </a:buClr>
            </a:pPr>
            <a:endParaRPr lang="en-US" b="1" dirty="0">
              <a:solidFill>
                <a:prstClr val="black">
                  <a:lumMod val="75000"/>
                  <a:lumOff val="25000"/>
                </a:prstClr>
              </a:solidFill>
            </a:endParaRPr>
          </a:p>
          <a:p>
            <a:pPr lvl="1">
              <a:buFont typeface="Wingdings" panose="05000000000000000000" pitchFamily="2" charset="2"/>
              <a:buChar char="§"/>
            </a:pPr>
            <a:endParaRPr lang="en-US" sz="2000" b="1" dirty="0"/>
          </a:p>
        </p:txBody>
      </p:sp>
      <p:pic>
        <p:nvPicPr>
          <p:cNvPr id="4" name="Content Placeholder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907935" y="3283131"/>
            <a:ext cx="3280890" cy="2743200"/>
          </a:xfrm>
          <a:prstGeom prst="rect">
            <a:avLst/>
          </a:prstGeom>
        </p:spPr>
      </p:pic>
      <p:sp>
        <p:nvSpPr>
          <p:cNvPr id="5" name="Rectangle 4"/>
          <p:cNvSpPr/>
          <p:nvPr/>
        </p:nvSpPr>
        <p:spPr>
          <a:xfrm>
            <a:off x="622277" y="759768"/>
            <a:ext cx="4482509" cy="400110"/>
          </a:xfrm>
          <a:prstGeom prst="rect">
            <a:avLst/>
          </a:prstGeom>
        </p:spPr>
        <p:txBody>
          <a:bodyPr wrap="none">
            <a:spAutoFit/>
          </a:bodyPr>
          <a:lstStyle/>
          <a:p>
            <a:r>
              <a:rPr lang="en-US" sz="2000" dirty="0" smtClean="0">
                <a:solidFill>
                  <a:srgbClr val="92D050"/>
                </a:solidFill>
              </a:rPr>
              <a:t>“What’s New in the Q1 2015 Release”</a:t>
            </a:r>
            <a:endParaRPr lang="en-US" sz="2000" dirty="0">
              <a:solidFill>
                <a:srgbClr val="92D050"/>
              </a:solidFill>
            </a:endParaRPr>
          </a:p>
        </p:txBody>
      </p:sp>
    </p:spTree>
    <p:extLst>
      <p:ext uri="{BB962C8B-B14F-4D97-AF65-F5344CB8AC3E}">
        <p14:creationId xmlns:p14="http://schemas.microsoft.com/office/powerpoint/2010/main" xmlns="" val="24817813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158" y="1717851"/>
            <a:ext cx="8594429" cy="4848412"/>
          </a:xfrm>
        </p:spPr>
        <p:txBody>
          <a:bodyPr>
            <a:normAutofit/>
          </a:bodyPr>
          <a:lstStyle/>
          <a:p>
            <a:pPr lvl="0"/>
            <a:r>
              <a:rPr lang="en-US" sz="2100" b="1" dirty="0" err="1" smtClean="0"/>
              <a:t>RadLinearGauge</a:t>
            </a:r>
            <a:r>
              <a:rPr lang="en-US" sz="2100" b="1" dirty="0" smtClean="0"/>
              <a:t>, </a:t>
            </a:r>
            <a:r>
              <a:rPr lang="en-US" sz="2100" b="1" dirty="0" err="1" smtClean="0"/>
              <a:t>RadBulletGraph</a:t>
            </a:r>
            <a:r>
              <a:rPr lang="en-US" sz="2100" b="1" dirty="0" smtClean="0"/>
              <a:t> </a:t>
            </a:r>
            <a:r>
              <a:rPr lang="en-US" sz="2100" baseline="30000" dirty="0" smtClean="0">
                <a:solidFill>
                  <a:srgbClr val="FF0000"/>
                </a:solidFill>
              </a:rPr>
              <a:t>New</a:t>
            </a:r>
            <a:r>
              <a:rPr lang="en-US" sz="2100" baseline="30000" dirty="0">
                <a:solidFill>
                  <a:srgbClr val="FF0000"/>
                </a:solidFill>
              </a:rPr>
              <a:t>!</a:t>
            </a:r>
            <a:endParaRPr lang="en-US" sz="2100" b="1" dirty="0"/>
          </a:p>
          <a:p>
            <a:pPr lvl="1">
              <a:buFont typeface="Wingdings" panose="05000000000000000000" pitchFamily="2" charset="2"/>
              <a:buChar char="§"/>
            </a:pPr>
            <a:r>
              <a:rPr lang="en-US" sz="1900" dirty="0" smtClean="0"/>
              <a:t>New Data Visualization tools</a:t>
            </a:r>
            <a:endParaRPr lang="en-US" sz="1900" dirty="0"/>
          </a:p>
          <a:p>
            <a:r>
              <a:rPr lang="en-US" sz="2500" baseline="30000" dirty="0" smtClean="0">
                <a:solidFill>
                  <a:srgbClr val="FF0000"/>
                </a:solidFill>
              </a:rPr>
              <a:t>Beta! </a:t>
            </a:r>
            <a:r>
              <a:rPr lang="en-US" sz="2500" b="1" dirty="0" err="1" smtClean="0"/>
              <a:t>RadDiagram</a:t>
            </a:r>
            <a:endParaRPr lang="en-US" sz="2500" b="1" dirty="0" smtClean="0"/>
          </a:p>
          <a:p>
            <a:pPr marL="742950" lvl="2" indent="-342900">
              <a:buClr>
                <a:srgbClr val="90C226"/>
              </a:buClr>
              <a:buFont typeface="Arial" panose="020B0604020202020204" pitchFamily="34" charset="0"/>
              <a:buChar char="•"/>
            </a:pPr>
            <a:r>
              <a:rPr lang="en-US" sz="1900" dirty="0" smtClean="0"/>
              <a:t>Provide </a:t>
            </a:r>
            <a:r>
              <a:rPr lang="bg-BG" sz="1900" dirty="0" smtClean="0"/>
              <a:t>a framework </a:t>
            </a:r>
            <a:r>
              <a:rPr lang="bg-BG" sz="1900" dirty="0"/>
              <a:t>(control and API) to </a:t>
            </a:r>
            <a:r>
              <a:rPr lang="en-US" sz="1900" dirty="0"/>
              <a:t>facilitate the creation of diagramming and rich data </a:t>
            </a:r>
            <a:r>
              <a:rPr lang="en-US" sz="1900" dirty="0" smtClean="0"/>
              <a:t>visualizations</a:t>
            </a:r>
          </a:p>
          <a:p>
            <a:pPr marL="742950" lvl="2" indent="-342900">
              <a:buClr>
                <a:srgbClr val="90C226"/>
              </a:buClr>
              <a:buFont typeface="Arial" panose="020B0604020202020204" pitchFamily="34" charset="0"/>
              <a:buChar char="•"/>
            </a:pPr>
            <a:r>
              <a:rPr lang="en-US" sz="1900" dirty="0"/>
              <a:t>easily create a variety of diagramming solutions such as org charts, flow and process diagrams, etc. </a:t>
            </a:r>
            <a:endParaRPr lang="en-US" sz="1900" b="1" dirty="0" smtClean="0">
              <a:solidFill>
                <a:prstClr val="black">
                  <a:lumMod val="75000"/>
                  <a:lumOff val="25000"/>
                </a:prstClr>
              </a:solidFill>
            </a:endParaRPr>
          </a:p>
          <a:p>
            <a:pPr>
              <a:buClr>
                <a:srgbClr val="90C226"/>
              </a:buClr>
            </a:pPr>
            <a:r>
              <a:rPr lang="en-US" sz="2100" b="1" dirty="0" smtClean="0">
                <a:solidFill>
                  <a:prstClr val="black">
                    <a:lumMod val="75000"/>
                    <a:lumOff val="25000"/>
                  </a:prstClr>
                </a:solidFill>
              </a:rPr>
              <a:t>Enhancements to </a:t>
            </a:r>
            <a:r>
              <a:rPr lang="en-US" sz="2100" b="1" dirty="0" err="1" smtClean="0">
                <a:solidFill>
                  <a:prstClr val="black">
                    <a:lumMod val="75000"/>
                    <a:lumOff val="25000"/>
                  </a:prstClr>
                </a:solidFill>
              </a:rPr>
              <a:t>RadChartView</a:t>
            </a:r>
            <a:r>
              <a:rPr lang="en-US" sz="2100" b="1" dirty="0" smtClean="0">
                <a:solidFill>
                  <a:prstClr val="black">
                    <a:lumMod val="75000"/>
                    <a:lumOff val="25000"/>
                  </a:prstClr>
                </a:solidFill>
              </a:rPr>
              <a:t> </a:t>
            </a:r>
            <a:r>
              <a:rPr lang="en-US" sz="2100" baseline="30000" dirty="0">
                <a:solidFill>
                  <a:srgbClr val="FF0000"/>
                </a:solidFill>
              </a:rPr>
              <a:t>Added Features! </a:t>
            </a:r>
            <a:endParaRPr lang="en-US" sz="2100" b="1" dirty="0" smtClean="0">
              <a:solidFill>
                <a:prstClr val="black">
                  <a:lumMod val="75000"/>
                  <a:lumOff val="25000"/>
                </a:prstClr>
              </a:solidFill>
            </a:endParaRPr>
          </a:p>
          <a:p>
            <a:pPr lvl="1">
              <a:buClr>
                <a:srgbClr val="90C226"/>
              </a:buClr>
              <a:buFont typeface="Wingdings" panose="05000000000000000000" pitchFamily="2" charset="2"/>
              <a:buChar char="§"/>
            </a:pPr>
            <a:r>
              <a:rPr lang="en-US" sz="1900" dirty="0" smtClean="0">
                <a:solidFill>
                  <a:prstClr val="black">
                    <a:lumMod val="75000"/>
                    <a:lumOff val="25000"/>
                  </a:prstClr>
                </a:solidFill>
              </a:rPr>
              <a:t>Annotations: Plot bands, Marked Zones, Grid lines + Radial lines</a:t>
            </a:r>
          </a:p>
          <a:p>
            <a:pPr lvl="1">
              <a:buClr>
                <a:srgbClr val="90C226"/>
              </a:buClr>
              <a:buFont typeface="Wingdings" panose="05000000000000000000" pitchFamily="2" charset="2"/>
              <a:buChar char="§"/>
            </a:pPr>
            <a:r>
              <a:rPr lang="en-US" sz="1900" dirty="0" smtClean="0">
                <a:solidFill>
                  <a:prstClr val="black">
                    <a:lumMod val="75000"/>
                    <a:lumOff val="25000"/>
                  </a:prstClr>
                </a:solidFill>
              </a:rPr>
              <a:t>Inverse Axis, Mouse aware pan + zoom</a:t>
            </a:r>
          </a:p>
          <a:p>
            <a:pPr lvl="1">
              <a:buClr>
                <a:srgbClr val="90C226"/>
              </a:buClr>
              <a:buFont typeface="Wingdings" panose="05000000000000000000" pitchFamily="2" charset="2"/>
              <a:buChar char="§"/>
            </a:pPr>
            <a:r>
              <a:rPr lang="en-US" sz="1900" dirty="0" smtClean="0">
                <a:solidFill>
                  <a:prstClr val="black">
                    <a:lumMod val="75000"/>
                    <a:lumOff val="25000"/>
                  </a:prstClr>
                </a:solidFill>
              </a:rPr>
              <a:t>Export charts to images</a:t>
            </a:r>
          </a:p>
          <a:p>
            <a:pPr marL="57150" indent="0">
              <a:buClr>
                <a:srgbClr val="90C226"/>
              </a:buClr>
              <a:buNone/>
            </a:pPr>
            <a:endParaRPr lang="en-US" b="1" dirty="0" smtClean="0">
              <a:solidFill>
                <a:prstClr val="black">
                  <a:lumMod val="75000"/>
                  <a:lumOff val="25000"/>
                </a:prstClr>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15788" y="683902"/>
            <a:ext cx="4911597" cy="2013572"/>
          </a:xfrm>
          <a:prstGeom prst="rect">
            <a:avLst/>
          </a:prstGeom>
        </p:spPr>
      </p:pic>
      <p:sp>
        <p:nvSpPr>
          <p:cNvPr id="6" name="Title 1"/>
          <p:cNvSpPr>
            <a:spLocks noGrp="1"/>
          </p:cNvSpPr>
          <p:nvPr>
            <p:ph type="title"/>
          </p:nvPr>
        </p:nvSpPr>
        <p:spPr>
          <a:xfrm>
            <a:off x="616817" y="370574"/>
            <a:ext cx="10801179" cy="424732"/>
          </a:xfrm>
        </p:spPr>
        <p:txBody>
          <a:bodyPr/>
          <a:lstStyle/>
          <a:p>
            <a:r>
              <a:rPr lang="en-US" dirty="0" smtClean="0"/>
              <a:t>UI for </a:t>
            </a:r>
            <a:r>
              <a:rPr lang="en-US" dirty="0" err="1" smtClean="0"/>
              <a:t>WinForms</a:t>
            </a:r>
            <a:endParaRPr lang="en-US" dirty="0"/>
          </a:p>
        </p:txBody>
      </p:sp>
      <p:sp>
        <p:nvSpPr>
          <p:cNvPr id="7" name="Rectangle 6"/>
          <p:cNvSpPr/>
          <p:nvPr/>
        </p:nvSpPr>
        <p:spPr>
          <a:xfrm>
            <a:off x="622277" y="759768"/>
            <a:ext cx="4482509" cy="400110"/>
          </a:xfrm>
          <a:prstGeom prst="rect">
            <a:avLst/>
          </a:prstGeom>
        </p:spPr>
        <p:txBody>
          <a:bodyPr wrap="none">
            <a:spAutoFit/>
          </a:bodyPr>
          <a:lstStyle/>
          <a:p>
            <a:r>
              <a:rPr lang="en-US" sz="2000" dirty="0" smtClean="0">
                <a:solidFill>
                  <a:srgbClr val="92D050"/>
                </a:solidFill>
              </a:rPr>
              <a:t>“What’s New in the Q1 2015 Release”</a:t>
            </a:r>
            <a:endParaRPr lang="en-US" sz="2000" dirty="0">
              <a:solidFill>
                <a:srgbClr val="92D050"/>
              </a:solidFill>
            </a:endParaRPr>
          </a:p>
        </p:txBody>
      </p:sp>
    </p:spTree>
    <p:extLst>
      <p:ext uri="{BB962C8B-B14F-4D97-AF65-F5344CB8AC3E}">
        <p14:creationId xmlns:p14="http://schemas.microsoft.com/office/powerpoint/2010/main" xmlns="" val="27146943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Demos</a:t>
            </a:r>
            <a:endParaRPr lang="en-US" dirty="0"/>
          </a:p>
        </p:txBody>
      </p:sp>
      <p:sp>
        <p:nvSpPr>
          <p:cNvPr id="5" name="Text Placeholder 4"/>
          <p:cNvSpPr>
            <a:spLocks noGrp="1"/>
          </p:cNvSpPr>
          <p:nvPr>
            <p:ph type="body" idx="1"/>
          </p:nvPr>
        </p:nvSpPr>
        <p:spPr/>
        <p:txBody>
          <a:bodyPr/>
          <a:lstStyle/>
          <a:p>
            <a:r>
              <a:rPr lang="en-US" dirty="0" smtClean="0">
                <a:solidFill>
                  <a:schemeClr val="accent6">
                    <a:lumMod val="40000"/>
                    <a:lumOff val="60000"/>
                  </a:schemeClr>
                </a:solidFill>
              </a:rPr>
              <a:t>Quick Start Framework</a:t>
            </a:r>
          </a:p>
          <a:p>
            <a:r>
              <a:rPr lang="en-US" dirty="0" smtClean="0"/>
              <a:t>250 + Individual sample applications with full source code (C#, </a:t>
            </a:r>
            <a:r>
              <a:rPr lang="en-US" dirty="0" err="1" smtClean="0"/>
              <a:t>VB.Net</a:t>
            </a:r>
            <a:r>
              <a:rPr lang="en-US" dirty="0" smtClean="0"/>
              <a:t>)</a:t>
            </a:r>
            <a:endParaRPr lang="en-US" dirty="0"/>
          </a:p>
        </p:txBody>
      </p:sp>
    </p:spTree>
    <p:extLst>
      <p:ext uri="{BB962C8B-B14F-4D97-AF65-F5344CB8AC3E}">
        <p14:creationId xmlns:p14="http://schemas.microsoft.com/office/powerpoint/2010/main" xmlns="" val="11658558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Telerik Difference</a:t>
            </a:r>
          </a:p>
        </p:txBody>
      </p:sp>
      <p:sp>
        <p:nvSpPr>
          <p:cNvPr id="3" name="Content Placeholder 2"/>
          <p:cNvSpPr>
            <a:spLocks noGrp="1"/>
          </p:cNvSpPr>
          <p:nvPr>
            <p:ph idx="1"/>
          </p:nvPr>
        </p:nvSpPr>
        <p:spPr>
          <a:xfrm>
            <a:off x="663964" y="1027851"/>
            <a:ext cx="10705076" cy="4323809"/>
          </a:xfrm>
        </p:spPr>
        <p:txBody>
          <a:bodyPr/>
          <a:lstStyle/>
          <a:p>
            <a:r>
              <a:rPr lang="en-US" dirty="0"/>
              <a:t>Vibrant </a:t>
            </a:r>
            <a:r>
              <a:rPr lang="en-US" dirty="0" smtClean="0"/>
              <a:t>Community </a:t>
            </a:r>
            <a:r>
              <a:rPr lang="en-US" dirty="0"/>
              <a:t>&amp; Resources</a:t>
            </a:r>
          </a:p>
          <a:p>
            <a:pPr lvl="1">
              <a:spcBef>
                <a:spcPts val="600"/>
              </a:spcBef>
            </a:pPr>
            <a:r>
              <a:rPr lang="en-US" sz="2000" dirty="0" smtClean="0"/>
              <a:t>1,400,000</a:t>
            </a:r>
            <a:r>
              <a:rPr lang="en-US" sz="2000" dirty="0"/>
              <a:t>+ registered users</a:t>
            </a:r>
          </a:p>
          <a:p>
            <a:pPr lvl="1">
              <a:spcBef>
                <a:spcPts val="600"/>
              </a:spcBef>
            </a:pPr>
            <a:r>
              <a:rPr lang="en-US" sz="2000" dirty="0"/>
              <a:t>Active forums, blogs, videos, webinars, code libraries</a:t>
            </a:r>
          </a:p>
          <a:p>
            <a:pPr lvl="1">
              <a:spcBef>
                <a:spcPts val="600"/>
              </a:spcBef>
            </a:pPr>
            <a:r>
              <a:rPr lang="en-US" sz="2000" dirty="0"/>
              <a:t>Extensive product documentation &amp; targeted </a:t>
            </a:r>
            <a:r>
              <a:rPr lang="en-US" sz="2000" dirty="0" smtClean="0"/>
              <a:t>demos</a:t>
            </a:r>
          </a:p>
          <a:p>
            <a:pPr lvl="1"/>
            <a:endParaRPr lang="en-US" sz="800" dirty="0"/>
          </a:p>
          <a:p>
            <a:r>
              <a:rPr lang="en-US" dirty="0"/>
              <a:t>Industry Leading Support</a:t>
            </a:r>
          </a:p>
          <a:p>
            <a:pPr lvl="1">
              <a:spcBef>
                <a:spcPts val="600"/>
              </a:spcBef>
            </a:pPr>
            <a:r>
              <a:rPr lang="en-US" sz="2000" dirty="0"/>
              <a:t>Support ticketing system (24 hour guaranteed response)</a:t>
            </a:r>
          </a:p>
          <a:p>
            <a:pPr lvl="1">
              <a:spcBef>
                <a:spcPts val="600"/>
              </a:spcBef>
            </a:pPr>
            <a:r>
              <a:rPr lang="en-US" sz="2000" dirty="0"/>
              <a:t>Full support access for trial users </a:t>
            </a:r>
          </a:p>
          <a:p>
            <a:pPr lvl="1">
              <a:spcBef>
                <a:spcPts val="600"/>
              </a:spcBef>
            </a:pPr>
            <a:r>
              <a:rPr lang="en-US" sz="2000" dirty="0"/>
              <a:t>Phone support option with </a:t>
            </a:r>
            <a:r>
              <a:rPr lang="en-US" sz="2000" dirty="0" err="1"/>
              <a:t>DevCraft</a:t>
            </a:r>
            <a:r>
              <a:rPr lang="en-US" sz="2000" dirty="0"/>
              <a:t> </a:t>
            </a:r>
            <a:r>
              <a:rPr lang="en-US" sz="2000" dirty="0" smtClean="0"/>
              <a:t>Ultimate</a:t>
            </a:r>
          </a:p>
          <a:p>
            <a:pPr lvl="1"/>
            <a:endParaRPr lang="en-US" sz="800" dirty="0"/>
          </a:p>
          <a:p>
            <a:r>
              <a:rPr lang="en-US" dirty="0"/>
              <a:t>Beyond Exceptional Software</a:t>
            </a:r>
          </a:p>
          <a:p>
            <a:pPr lvl="1">
              <a:spcBef>
                <a:spcPts val="600"/>
              </a:spcBef>
            </a:pPr>
            <a:r>
              <a:rPr lang="en-US" sz="2000" dirty="0"/>
              <a:t>Aggressive release schedule </a:t>
            </a:r>
            <a:r>
              <a:rPr lang="en-US" sz="2000" dirty="0" smtClean="0"/>
              <a:t>(3 </a:t>
            </a:r>
            <a:r>
              <a:rPr lang="en-US" sz="2000" dirty="0"/>
              <a:t>major releases/year + Service packs + interim builds)</a:t>
            </a:r>
          </a:p>
          <a:p>
            <a:pPr lvl="1">
              <a:spcBef>
                <a:spcPts val="600"/>
              </a:spcBef>
            </a:pPr>
            <a:r>
              <a:rPr lang="en-US" sz="2000" dirty="0"/>
              <a:t>Proven track record of 10+ years of innovation not imitation</a:t>
            </a:r>
          </a:p>
          <a:p>
            <a:endParaRPr lang="en-US" dirty="0" smtClean="0"/>
          </a:p>
        </p:txBody>
      </p:sp>
    </p:spTree>
    <p:extLst>
      <p:ext uri="{BB962C8B-B14F-4D97-AF65-F5344CB8AC3E}">
        <p14:creationId xmlns:p14="http://schemas.microsoft.com/office/powerpoint/2010/main" xmlns="" val="2124315228"/>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Visual Designer for </a:t>
            </a:r>
            <a:r>
              <a:rPr lang="en-US" dirty="0" err="1" smtClean="0"/>
              <a:t>WinForms</a:t>
            </a:r>
            <a:endParaRPr lang="en-US" dirty="0"/>
          </a:p>
        </p:txBody>
      </p:sp>
      <p:sp>
        <p:nvSpPr>
          <p:cNvPr id="5" name="Text Placeholder 4"/>
          <p:cNvSpPr>
            <a:spLocks noGrp="1"/>
          </p:cNvSpPr>
          <p:nvPr>
            <p:ph type="body" idx="1"/>
          </p:nvPr>
        </p:nvSpPr>
        <p:spPr/>
        <p:txBody>
          <a:bodyPr/>
          <a:lstStyle/>
          <a:p>
            <a:r>
              <a:rPr lang="en-US" i="1" dirty="0" smtClean="0">
                <a:solidFill>
                  <a:schemeClr val="tx1"/>
                </a:solidFill>
              </a:rPr>
              <a:t>Progress Developer Studio for OpenEdge</a:t>
            </a:r>
            <a:endParaRPr lang="en-US" dirty="0" smtClean="0">
              <a:solidFill>
                <a:schemeClr val="tx1"/>
              </a:solidFill>
            </a:endParaRPr>
          </a:p>
          <a:p>
            <a:endParaRPr lang="en-US" dirty="0">
              <a:solidFill>
                <a:schemeClr val="tx1"/>
              </a:solidFill>
            </a:endParaRP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5"/>
            <a:ext cx="11285623" cy="424732"/>
          </a:xfrm>
        </p:spPr>
        <p:txBody>
          <a:bodyPr/>
          <a:lstStyle/>
          <a:p>
            <a:r>
              <a:rPr lang="en-US" dirty="0" smtClean="0"/>
              <a:t>GUI for .NET in Progress Developer Studio</a:t>
            </a:r>
            <a:endParaRPr lang="en-US" dirty="0"/>
          </a:p>
        </p:txBody>
      </p:sp>
      <p:sp>
        <p:nvSpPr>
          <p:cNvPr id="13" name="Content Placeholder 2"/>
          <p:cNvSpPr>
            <a:spLocks noGrp="1"/>
          </p:cNvSpPr>
          <p:nvPr>
            <p:ph idx="1"/>
          </p:nvPr>
        </p:nvSpPr>
        <p:spPr>
          <a:xfrm>
            <a:off x="611962" y="1200150"/>
            <a:ext cx="7739557" cy="5033502"/>
          </a:xfrm>
        </p:spPr>
        <p:txBody>
          <a:bodyPr/>
          <a:lstStyle/>
          <a:p>
            <a:r>
              <a:rPr lang="en-US" dirty="0" smtClean="0"/>
              <a:t>Project type with perspective</a:t>
            </a:r>
          </a:p>
          <a:p>
            <a:pPr lvl="1"/>
            <a:r>
              <a:rPr lang="en-US" dirty="0" smtClean="0"/>
              <a:t>Creates an empty form class</a:t>
            </a:r>
          </a:p>
          <a:p>
            <a:pPr lvl="1"/>
            <a:r>
              <a:rPr lang="en-US" dirty="0" smtClean="0"/>
              <a:t>Creates a run procedure</a:t>
            </a:r>
          </a:p>
          <a:p>
            <a:pPr lvl="1"/>
            <a:r>
              <a:rPr lang="en-US" dirty="0" smtClean="0"/>
              <a:t>Includes .NET assembly references</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6170127" y="1111314"/>
            <a:ext cx="4924425" cy="49339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607" t="11628" r="78904" b="69724"/>
          <a:stretch>
            <a:fillRect/>
          </a:stretch>
        </p:blipFill>
        <p:spPr bwMode="auto">
          <a:xfrm>
            <a:off x="1548882" y="3116422"/>
            <a:ext cx="3175483" cy="2108719"/>
          </a:xfrm>
          <a:prstGeom prst="rect">
            <a:avLst/>
          </a:prstGeom>
          <a:noFill/>
          <a:ln w="9525">
            <a:solidFill>
              <a:schemeClr val="bg1">
                <a:lumMod val="75000"/>
              </a:schemeClr>
            </a:solidFill>
            <a:miter lim="800000"/>
            <a:headEnd/>
            <a:tailEnd/>
          </a:ln>
        </p:spPr>
      </p:pic>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5"/>
            <a:ext cx="11285623" cy="424732"/>
          </a:xfrm>
        </p:spPr>
        <p:txBody>
          <a:bodyPr/>
          <a:lstStyle/>
          <a:p>
            <a:r>
              <a:rPr lang="en-US" dirty="0" smtClean="0"/>
              <a:t>Visual Designer in Progress Developer Studio (</a:t>
            </a:r>
            <a:r>
              <a:rPr lang="en-US" i="1" dirty="0" smtClean="0"/>
              <a:t>like</a:t>
            </a:r>
            <a:r>
              <a:rPr lang="en-US" dirty="0" smtClean="0"/>
              <a:t> Microsoft Visual Studio)</a:t>
            </a:r>
            <a:endParaRPr lang="en-US" dirty="0"/>
          </a:p>
        </p:txBody>
      </p:sp>
      <p:grpSp>
        <p:nvGrpSpPr>
          <p:cNvPr id="17" name="Group 16"/>
          <p:cNvGrpSpPr/>
          <p:nvPr/>
        </p:nvGrpSpPr>
        <p:grpSpPr>
          <a:xfrm>
            <a:off x="962201" y="807720"/>
            <a:ext cx="10193479" cy="5485131"/>
            <a:chOff x="962201" y="807720"/>
            <a:chExt cx="10193479" cy="5485131"/>
          </a:xfrm>
        </p:grpSpPr>
        <p:grpSp>
          <p:nvGrpSpPr>
            <p:cNvPr id="3" name="Group 14"/>
            <p:cNvGrpSpPr/>
            <p:nvPr/>
          </p:nvGrpSpPr>
          <p:grpSpPr>
            <a:xfrm>
              <a:off x="962201" y="807720"/>
              <a:ext cx="10193479" cy="5485131"/>
              <a:chOff x="962201" y="807720"/>
              <a:chExt cx="10193479" cy="5485131"/>
            </a:xfrm>
          </p:grpSpPr>
          <p:pic>
            <p:nvPicPr>
              <p:cNvPr id="12" name="Picture 18"/>
              <p:cNvPicPr>
                <a:picLocks noChangeAspect="1" noChangeArrowheads="1"/>
              </p:cNvPicPr>
              <p:nvPr/>
            </p:nvPicPr>
            <p:blipFill>
              <a:blip r:embed="rId2" cstate="print"/>
              <a:srcRect/>
              <a:stretch>
                <a:fillRect/>
              </a:stretch>
            </p:blipFill>
            <p:spPr bwMode="auto">
              <a:xfrm>
                <a:off x="962201" y="807720"/>
                <a:ext cx="10193479" cy="5485131"/>
              </a:xfrm>
              <a:prstGeom prst="rect">
                <a:avLst/>
              </a:prstGeom>
              <a:noFill/>
              <a:ln w="12700" algn="ctr">
                <a:noFill/>
                <a:miter lim="800000"/>
                <a:headEnd/>
                <a:tailEnd/>
              </a:ln>
              <a:effectLst/>
            </p:spPr>
          </p:pic>
          <p:sp>
            <p:nvSpPr>
              <p:cNvPr id="38" name="Rectangle 31"/>
              <p:cNvSpPr>
                <a:spLocks noChangeArrowheads="1"/>
              </p:cNvSpPr>
              <p:nvPr/>
            </p:nvSpPr>
            <p:spPr bwMode="auto">
              <a:xfrm>
                <a:off x="2126460" y="1463040"/>
                <a:ext cx="8968260" cy="4617719"/>
              </a:xfrm>
              <a:prstGeom prst="rect">
                <a:avLst/>
              </a:prstGeom>
              <a:noFill/>
              <a:ln w="28575" algn="ctr">
                <a:solidFill>
                  <a:schemeClr val="accent1"/>
                </a:solidFill>
                <a:miter lim="800000"/>
                <a:headEnd/>
                <a:tailEnd/>
              </a:ln>
              <a:effectLst/>
            </p:spPr>
            <p:txBody>
              <a:bodyPr wrap="square" anchor="ctr">
                <a:noAutofit/>
              </a:bodyPr>
              <a:lstStyle/>
              <a:p>
                <a:endParaRPr lang="en-US"/>
              </a:p>
            </p:txBody>
          </p:sp>
          <p:pic>
            <p:nvPicPr>
              <p:cNvPr id="14" name="Picture 3" descr="400110922@06112008-09E6"/>
              <p:cNvPicPr>
                <a:picLocks noChangeAspect="1" noChangeArrowheads="1"/>
              </p:cNvPicPr>
              <p:nvPr/>
            </p:nvPicPr>
            <p:blipFill>
              <a:blip r:embed="rId3" cstate="print"/>
              <a:srcRect/>
              <a:stretch>
                <a:fillRect/>
              </a:stretch>
            </p:blipFill>
            <p:spPr bwMode="auto">
              <a:xfrm>
                <a:off x="2233535" y="1799998"/>
                <a:ext cx="4891482" cy="3076801"/>
              </a:xfrm>
              <a:prstGeom prst="rect">
                <a:avLst/>
              </a:prstGeom>
              <a:noFill/>
              <a:ln w="9525">
                <a:noFill/>
                <a:miter lim="800000"/>
                <a:headEnd/>
                <a:tailEnd/>
              </a:ln>
            </p:spPr>
          </p:pic>
        </p:grpSp>
        <p:pic>
          <p:nvPicPr>
            <p:cNvPr id="16" name="Picture 2"/>
            <p:cNvPicPr>
              <a:picLocks noChangeAspect="1" noChangeArrowheads="1"/>
            </p:cNvPicPr>
            <p:nvPr/>
          </p:nvPicPr>
          <p:blipFill>
            <a:blip r:embed="rId4" cstate="print"/>
            <a:srcRect/>
            <a:stretch>
              <a:fillRect/>
            </a:stretch>
          </p:blipFill>
          <p:spPr bwMode="auto">
            <a:xfrm>
              <a:off x="2148471" y="1679510"/>
              <a:ext cx="5017439" cy="4365816"/>
            </a:xfrm>
            <a:prstGeom prst="rect">
              <a:avLst/>
            </a:prstGeom>
            <a:noFill/>
            <a:ln w="9525">
              <a:noFill/>
              <a:miter lim="800000"/>
              <a:headEnd/>
              <a:tailEnd/>
            </a:ln>
            <a:effectLst/>
          </p:spPr>
        </p:pic>
      </p:gr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5"/>
            <a:ext cx="11285623" cy="424732"/>
          </a:xfrm>
        </p:spPr>
        <p:txBody>
          <a:bodyPr/>
          <a:lstStyle/>
          <a:p>
            <a:r>
              <a:rPr lang="en-US" dirty="0" smtClean="0"/>
              <a:t>Visual Designer in Progress Developer Studio (</a:t>
            </a:r>
            <a:r>
              <a:rPr lang="en-US" i="1" dirty="0" smtClean="0"/>
              <a:t>like</a:t>
            </a:r>
            <a:r>
              <a:rPr lang="en-US" dirty="0" smtClean="0"/>
              <a:t> Microsoft Visual Studio)</a:t>
            </a:r>
            <a:endParaRPr lang="en-US" dirty="0"/>
          </a:p>
        </p:txBody>
      </p:sp>
      <p:sp>
        <p:nvSpPr>
          <p:cNvPr id="35" name="Text Box 24"/>
          <p:cNvSpPr txBox="1">
            <a:spLocks noChangeArrowheads="1"/>
          </p:cNvSpPr>
          <p:nvPr/>
        </p:nvSpPr>
        <p:spPr bwMode="auto">
          <a:xfrm>
            <a:off x="4268632" y="6271266"/>
            <a:ext cx="819150" cy="396875"/>
          </a:xfrm>
          <a:prstGeom prst="rect">
            <a:avLst/>
          </a:prstGeom>
          <a:noFill/>
          <a:ln w="12700" algn="ctr">
            <a:noFill/>
            <a:miter lim="800000"/>
            <a:headEnd/>
            <a:tailEnd/>
          </a:ln>
          <a:effectLst/>
        </p:spPr>
        <p:txBody>
          <a:bodyPr wrap="none">
            <a:spAutoFit/>
          </a:bodyPr>
          <a:lstStyle/>
          <a:p>
            <a:pPr eaLnBrk="0" hangingPunct="0">
              <a:spcBef>
                <a:spcPct val="0"/>
              </a:spcBef>
              <a:buSzTx/>
            </a:pPr>
            <a:r>
              <a:rPr lang="en-US" sz="2000" b="1" i="0" dirty="0">
                <a:solidFill>
                  <a:srgbClr val="FF4E00"/>
                </a:solidFill>
              </a:rPr>
              <a:t>Form</a:t>
            </a:r>
          </a:p>
        </p:txBody>
      </p:sp>
      <p:grpSp>
        <p:nvGrpSpPr>
          <p:cNvPr id="16" name="Group 15"/>
          <p:cNvGrpSpPr/>
          <p:nvPr/>
        </p:nvGrpSpPr>
        <p:grpSpPr>
          <a:xfrm>
            <a:off x="962201" y="807720"/>
            <a:ext cx="10193479" cy="5485131"/>
            <a:chOff x="962201" y="807720"/>
            <a:chExt cx="10193479" cy="5485131"/>
          </a:xfrm>
        </p:grpSpPr>
        <p:grpSp>
          <p:nvGrpSpPr>
            <p:cNvPr id="3" name="Group 14"/>
            <p:cNvGrpSpPr/>
            <p:nvPr/>
          </p:nvGrpSpPr>
          <p:grpSpPr>
            <a:xfrm>
              <a:off x="962201" y="807720"/>
              <a:ext cx="10193479" cy="5485131"/>
              <a:chOff x="962201" y="807720"/>
              <a:chExt cx="10193479" cy="5485131"/>
            </a:xfrm>
          </p:grpSpPr>
          <p:pic>
            <p:nvPicPr>
              <p:cNvPr id="12" name="Picture 18"/>
              <p:cNvPicPr>
                <a:picLocks noChangeAspect="1" noChangeArrowheads="1"/>
              </p:cNvPicPr>
              <p:nvPr/>
            </p:nvPicPr>
            <p:blipFill>
              <a:blip r:embed="rId3" cstate="print"/>
              <a:srcRect/>
              <a:stretch>
                <a:fillRect/>
              </a:stretch>
            </p:blipFill>
            <p:spPr bwMode="auto">
              <a:xfrm>
                <a:off x="962201" y="807720"/>
                <a:ext cx="10193479" cy="5485131"/>
              </a:xfrm>
              <a:prstGeom prst="rect">
                <a:avLst/>
              </a:prstGeom>
              <a:noFill/>
              <a:ln w="12700" algn="ctr">
                <a:noFill/>
                <a:miter lim="800000"/>
                <a:headEnd/>
                <a:tailEnd/>
              </a:ln>
              <a:effectLst/>
            </p:spPr>
          </p:pic>
          <p:sp>
            <p:nvSpPr>
              <p:cNvPr id="38" name="Rectangle 31"/>
              <p:cNvSpPr>
                <a:spLocks noChangeArrowheads="1"/>
              </p:cNvSpPr>
              <p:nvPr/>
            </p:nvSpPr>
            <p:spPr bwMode="auto">
              <a:xfrm>
                <a:off x="2126460" y="1463040"/>
                <a:ext cx="5151418" cy="4617719"/>
              </a:xfrm>
              <a:prstGeom prst="rect">
                <a:avLst/>
              </a:prstGeom>
              <a:noFill/>
              <a:ln w="28575" algn="ctr">
                <a:solidFill>
                  <a:schemeClr val="accent1"/>
                </a:solidFill>
                <a:miter lim="800000"/>
                <a:headEnd/>
                <a:tailEnd/>
              </a:ln>
              <a:effectLst/>
            </p:spPr>
            <p:txBody>
              <a:bodyPr wrap="square" anchor="ctr">
                <a:noAutofit/>
              </a:bodyPr>
              <a:lstStyle/>
              <a:p>
                <a:endParaRPr lang="en-US"/>
              </a:p>
            </p:txBody>
          </p:sp>
          <p:pic>
            <p:nvPicPr>
              <p:cNvPr id="14" name="Picture 3" descr="400110922@06112008-09E6"/>
              <p:cNvPicPr>
                <a:picLocks noChangeAspect="1" noChangeArrowheads="1"/>
              </p:cNvPicPr>
              <p:nvPr/>
            </p:nvPicPr>
            <p:blipFill>
              <a:blip r:embed="rId4" cstate="print"/>
              <a:srcRect/>
              <a:stretch>
                <a:fillRect/>
              </a:stretch>
            </p:blipFill>
            <p:spPr bwMode="auto">
              <a:xfrm>
                <a:off x="2233535" y="1799998"/>
                <a:ext cx="4891482" cy="3076801"/>
              </a:xfrm>
              <a:prstGeom prst="rect">
                <a:avLst/>
              </a:prstGeom>
              <a:noFill/>
              <a:ln w="9525">
                <a:noFill/>
                <a:miter lim="800000"/>
                <a:headEnd/>
                <a:tailEnd/>
              </a:ln>
            </p:spPr>
          </p:pic>
        </p:grpSp>
        <p:pic>
          <p:nvPicPr>
            <p:cNvPr id="15" name="Picture 2"/>
            <p:cNvPicPr>
              <a:picLocks noChangeAspect="1" noChangeArrowheads="1"/>
            </p:cNvPicPr>
            <p:nvPr/>
          </p:nvPicPr>
          <p:blipFill>
            <a:blip r:embed="rId5" cstate="print"/>
            <a:srcRect/>
            <a:stretch>
              <a:fillRect/>
            </a:stretch>
          </p:blipFill>
          <p:spPr bwMode="auto">
            <a:xfrm>
              <a:off x="2148471" y="1679510"/>
              <a:ext cx="5017439" cy="4365816"/>
            </a:xfrm>
            <a:prstGeom prst="rect">
              <a:avLst/>
            </a:prstGeom>
            <a:noFill/>
            <a:ln w="9525">
              <a:noFill/>
              <a:miter lim="800000"/>
              <a:headEnd/>
              <a:tailEnd/>
            </a:ln>
            <a:effectLst/>
          </p:spPr>
        </p:pic>
      </p:gr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5"/>
            <a:ext cx="11285623" cy="424732"/>
          </a:xfrm>
        </p:spPr>
        <p:txBody>
          <a:bodyPr/>
          <a:lstStyle/>
          <a:p>
            <a:r>
              <a:rPr lang="en-US" dirty="0" smtClean="0"/>
              <a:t>Visual Designer in Progress Developer Studio (</a:t>
            </a:r>
            <a:r>
              <a:rPr lang="en-US" i="1" dirty="0" smtClean="0"/>
              <a:t>like</a:t>
            </a:r>
            <a:r>
              <a:rPr lang="en-US" dirty="0" smtClean="0"/>
              <a:t> Microsoft Visual Studio)</a:t>
            </a:r>
            <a:endParaRPr lang="en-US" dirty="0"/>
          </a:p>
        </p:txBody>
      </p:sp>
      <p:sp>
        <p:nvSpPr>
          <p:cNvPr id="32" name="Text Box 20"/>
          <p:cNvSpPr txBox="1">
            <a:spLocks noChangeArrowheads="1"/>
          </p:cNvSpPr>
          <p:nvPr/>
        </p:nvSpPr>
        <p:spPr bwMode="auto">
          <a:xfrm>
            <a:off x="7495223" y="6261741"/>
            <a:ext cx="1173162" cy="396875"/>
          </a:xfrm>
          <a:prstGeom prst="rect">
            <a:avLst/>
          </a:prstGeom>
          <a:noFill/>
          <a:ln w="12700" algn="ctr">
            <a:noFill/>
            <a:miter lim="800000"/>
            <a:headEnd/>
            <a:tailEnd/>
          </a:ln>
          <a:effectLst/>
        </p:spPr>
        <p:txBody>
          <a:bodyPr wrap="none">
            <a:spAutoFit/>
          </a:bodyPr>
          <a:lstStyle/>
          <a:p>
            <a:pPr eaLnBrk="0" hangingPunct="0">
              <a:spcBef>
                <a:spcPct val="0"/>
              </a:spcBef>
              <a:buSzTx/>
            </a:pPr>
            <a:r>
              <a:rPr lang="en-US" sz="2000" b="1" i="0" dirty="0">
                <a:solidFill>
                  <a:srgbClr val="FF4E00"/>
                </a:solidFill>
              </a:rPr>
              <a:t>Toolbox</a:t>
            </a:r>
          </a:p>
        </p:txBody>
      </p:sp>
      <p:sp>
        <p:nvSpPr>
          <p:cNvPr id="39" name="Line 25"/>
          <p:cNvSpPr>
            <a:spLocks noChangeShapeType="1"/>
          </p:cNvSpPr>
          <p:nvPr/>
        </p:nvSpPr>
        <p:spPr bwMode="auto">
          <a:xfrm flipV="1">
            <a:off x="8092439" y="5195894"/>
            <a:ext cx="4607" cy="1067746"/>
          </a:xfrm>
          <a:prstGeom prst="line">
            <a:avLst/>
          </a:prstGeom>
          <a:noFill/>
          <a:ln w="38100">
            <a:solidFill>
              <a:schemeClr val="accent1"/>
            </a:solidFill>
            <a:round/>
            <a:headEnd/>
            <a:tailEnd type="triangle" w="med" len="med"/>
          </a:ln>
          <a:effectLst/>
        </p:spPr>
        <p:txBody>
          <a:bodyPr wrap="none" anchor="ctr"/>
          <a:lstStyle/>
          <a:p>
            <a:endParaRPr lang="en-US"/>
          </a:p>
        </p:txBody>
      </p:sp>
      <p:grpSp>
        <p:nvGrpSpPr>
          <p:cNvPr id="15" name="Group 14"/>
          <p:cNvGrpSpPr/>
          <p:nvPr/>
        </p:nvGrpSpPr>
        <p:grpSpPr>
          <a:xfrm>
            <a:off x="962201" y="807720"/>
            <a:ext cx="10193479" cy="5485131"/>
            <a:chOff x="962201" y="807720"/>
            <a:chExt cx="10193479" cy="5485131"/>
          </a:xfrm>
        </p:grpSpPr>
        <p:grpSp>
          <p:nvGrpSpPr>
            <p:cNvPr id="3" name="Group 14"/>
            <p:cNvGrpSpPr/>
            <p:nvPr/>
          </p:nvGrpSpPr>
          <p:grpSpPr>
            <a:xfrm>
              <a:off x="962201" y="807720"/>
              <a:ext cx="10193479" cy="5485131"/>
              <a:chOff x="962201" y="807720"/>
              <a:chExt cx="10193479" cy="5485131"/>
            </a:xfrm>
          </p:grpSpPr>
          <p:pic>
            <p:nvPicPr>
              <p:cNvPr id="12" name="Picture 18"/>
              <p:cNvPicPr>
                <a:picLocks noChangeAspect="1" noChangeArrowheads="1"/>
              </p:cNvPicPr>
              <p:nvPr/>
            </p:nvPicPr>
            <p:blipFill>
              <a:blip r:embed="rId2" cstate="print"/>
              <a:srcRect/>
              <a:stretch>
                <a:fillRect/>
              </a:stretch>
            </p:blipFill>
            <p:spPr bwMode="auto">
              <a:xfrm>
                <a:off x="962201" y="807720"/>
                <a:ext cx="10193479" cy="5485131"/>
              </a:xfrm>
              <a:prstGeom prst="rect">
                <a:avLst/>
              </a:prstGeom>
              <a:noFill/>
              <a:ln w="12700" algn="ctr">
                <a:noFill/>
                <a:miter lim="800000"/>
                <a:headEnd/>
                <a:tailEnd/>
              </a:ln>
              <a:effectLst/>
            </p:spPr>
          </p:pic>
          <p:pic>
            <p:nvPicPr>
              <p:cNvPr id="14" name="Picture 3" descr="400110922@06112008-09E6"/>
              <p:cNvPicPr>
                <a:picLocks noChangeAspect="1" noChangeArrowheads="1"/>
              </p:cNvPicPr>
              <p:nvPr/>
            </p:nvPicPr>
            <p:blipFill>
              <a:blip r:embed="rId3" cstate="print"/>
              <a:srcRect/>
              <a:stretch>
                <a:fillRect/>
              </a:stretch>
            </p:blipFill>
            <p:spPr bwMode="auto">
              <a:xfrm>
                <a:off x="2233535" y="1799998"/>
                <a:ext cx="4891482" cy="3076801"/>
              </a:xfrm>
              <a:prstGeom prst="rect">
                <a:avLst/>
              </a:prstGeom>
              <a:noFill/>
              <a:ln w="9525">
                <a:noFill/>
                <a:miter lim="800000"/>
                <a:headEnd/>
                <a:tailEnd/>
              </a:ln>
            </p:spPr>
          </p:pic>
          <p:sp>
            <p:nvSpPr>
              <p:cNvPr id="38" name="Rectangle 31"/>
              <p:cNvSpPr>
                <a:spLocks noChangeArrowheads="1"/>
              </p:cNvSpPr>
              <p:nvPr/>
            </p:nvSpPr>
            <p:spPr bwMode="auto">
              <a:xfrm>
                <a:off x="7221893" y="1444379"/>
                <a:ext cx="1828800" cy="4617719"/>
              </a:xfrm>
              <a:prstGeom prst="rect">
                <a:avLst/>
              </a:prstGeom>
              <a:noFill/>
              <a:ln w="28575" algn="ctr">
                <a:solidFill>
                  <a:schemeClr val="accent1"/>
                </a:solidFill>
                <a:miter lim="800000"/>
                <a:headEnd/>
                <a:tailEnd/>
              </a:ln>
              <a:effectLst/>
            </p:spPr>
            <p:txBody>
              <a:bodyPr wrap="square" anchor="ctr">
                <a:noAutofit/>
              </a:bodyPr>
              <a:lstStyle/>
              <a:p>
                <a:endParaRPr lang="en-US"/>
              </a:p>
            </p:txBody>
          </p:sp>
        </p:grpSp>
        <p:pic>
          <p:nvPicPr>
            <p:cNvPr id="13" name="Picture 2"/>
            <p:cNvPicPr>
              <a:picLocks noChangeAspect="1" noChangeArrowheads="1"/>
            </p:cNvPicPr>
            <p:nvPr/>
          </p:nvPicPr>
          <p:blipFill>
            <a:blip r:embed="rId4" cstate="print"/>
            <a:srcRect/>
            <a:stretch>
              <a:fillRect/>
            </a:stretch>
          </p:blipFill>
          <p:spPr bwMode="auto">
            <a:xfrm>
              <a:off x="2148471" y="1679510"/>
              <a:ext cx="5017439" cy="4365816"/>
            </a:xfrm>
            <a:prstGeom prst="rect">
              <a:avLst/>
            </a:prstGeom>
            <a:noFill/>
            <a:ln w="9525">
              <a:noFill/>
              <a:miter lim="800000"/>
              <a:headEnd/>
              <a:tailEnd/>
            </a:ln>
            <a:effectLst/>
          </p:spPr>
        </p:pic>
      </p:gr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5"/>
            <a:ext cx="11285623" cy="424732"/>
          </a:xfrm>
        </p:spPr>
        <p:txBody>
          <a:bodyPr/>
          <a:lstStyle/>
          <a:p>
            <a:r>
              <a:rPr lang="en-US" dirty="0" smtClean="0"/>
              <a:t>Visual Designer in Progress Developer Studio (</a:t>
            </a:r>
            <a:r>
              <a:rPr lang="en-US" i="1" dirty="0" smtClean="0"/>
              <a:t>like</a:t>
            </a:r>
            <a:r>
              <a:rPr lang="en-US" dirty="0" smtClean="0"/>
              <a:t> Microsoft Visual Studio)</a:t>
            </a:r>
            <a:endParaRPr lang="en-US" dirty="0"/>
          </a:p>
        </p:txBody>
      </p:sp>
      <p:sp>
        <p:nvSpPr>
          <p:cNvPr id="34" name="Text Box 22"/>
          <p:cNvSpPr txBox="1">
            <a:spLocks noChangeArrowheads="1"/>
          </p:cNvSpPr>
          <p:nvPr/>
        </p:nvSpPr>
        <p:spPr bwMode="auto">
          <a:xfrm>
            <a:off x="8808720" y="6247765"/>
            <a:ext cx="2831465" cy="400110"/>
          </a:xfrm>
          <a:prstGeom prst="rect">
            <a:avLst/>
          </a:prstGeom>
          <a:noFill/>
          <a:ln w="12700" algn="ctr">
            <a:noFill/>
            <a:miter lim="800000"/>
            <a:headEnd/>
            <a:tailEnd/>
          </a:ln>
          <a:effectLst/>
        </p:spPr>
        <p:txBody>
          <a:bodyPr wrap="square">
            <a:spAutoFit/>
          </a:bodyPr>
          <a:lstStyle/>
          <a:p>
            <a:pPr eaLnBrk="0" hangingPunct="0">
              <a:spcBef>
                <a:spcPct val="0"/>
              </a:spcBef>
              <a:buSzTx/>
            </a:pPr>
            <a:r>
              <a:rPr lang="en-US" sz="2000" b="1" i="0" dirty="0" smtClean="0">
                <a:solidFill>
                  <a:srgbClr val="FF4E00"/>
                </a:solidFill>
              </a:rPr>
              <a:t>Properties/Events</a:t>
            </a:r>
            <a:endParaRPr lang="en-US" sz="2000" b="1" i="0" dirty="0">
              <a:solidFill>
                <a:srgbClr val="FF4E00"/>
              </a:solidFill>
            </a:endParaRPr>
          </a:p>
        </p:txBody>
      </p:sp>
      <p:sp>
        <p:nvSpPr>
          <p:cNvPr id="40" name="Line 25"/>
          <p:cNvSpPr>
            <a:spLocks noChangeShapeType="1"/>
          </p:cNvSpPr>
          <p:nvPr/>
        </p:nvSpPr>
        <p:spPr bwMode="auto">
          <a:xfrm flipV="1">
            <a:off x="10165079" y="5211134"/>
            <a:ext cx="4607" cy="1067746"/>
          </a:xfrm>
          <a:prstGeom prst="line">
            <a:avLst/>
          </a:prstGeom>
          <a:noFill/>
          <a:ln w="38100">
            <a:solidFill>
              <a:schemeClr val="accent1"/>
            </a:solidFill>
            <a:round/>
            <a:headEnd/>
            <a:tailEnd type="triangle" w="med" len="med"/>
          </a:ln>
          <a:effectLst/>
        </p:spPr>
        <p:txBody>
          <a:bodyPr wrap="none" anchor="ctr"/>
          <a:lstStyle/>
          <a:p>
            <a:endParaRPr lang="en-US"/>
          </a:p>
        </p:txBody>
      </p:sp>
      <p:grpSp>
        <p:nvGrpSpPr>
          <p:cNvPr id="17" name="Group 16"/>
          <p:cNvGrpSpPr/>
          <p:nvPr/>
        </p:nvGrpSpPr>
        <p:grpSpPr>
          <a:xfrm>
            <a:off x="962201" y="807720"/>
            <a:ext cx="10193479" cy="5485131"/>
            <a:chOff x="962201" y="807720"/>
            <a:chExt cx="10193479" cy="5485131"/>
          </a:xfrm>
        </p:grpSpPr>
        <p:grpSp>
          <p:nvGrpSpPr>
            <p:cNvPr id="3" name="Group 14"/>
            <p:cNvGrpSpPr/>
            <p:nvPr/>
          </p:nvGrpSpPr>
          <p:grpSpPr>
            <a:xfrm>
              <a:off x="962201" y="807720"/>
              <a:ext cx="10193479" cy="5485131"/>
              <a:chOff x="962201" y="807720"/>
              <a:chExt cx="10193479" cy="5485131"/>
            </a:xfrm>
          </p:grpSpPr>
          <p:pic>
            <p:nvPicPr>
              <p:cNvPr id="12" name="Picture 18"/>
              <p:cNvPicPr>
                <a:picLocks noChangeAspect="1" noChangeArrowheads="1"/>
              </p:cNvPicPr>
              <p:nvPr/>
            </p:nvPicPr>
            <p:blipFill>
              <a:blip r:embed="rId2" cstate="print"/>
              <a:srcRect/>
              <a:stretch>
                <a:fillRect/>
              </a:stretch>
            </p:blipFill>
            <p:spPr bwMode="auto">
              <a:xfrm>
                <a:off x="962201" y="807720"/>
                <a:ext cx="10193479" cy="5485131"/>
              </a:xfrm>
              <a:prstGeom prst="rect">
                <a:avLst/>
              </a:prstGeom>
              <a:noFill/>
              <a:ln w="12700" algn="ctr">
                <a:noFill/>
                <a:miter lim="800000"/>
                <a:headEnd/>
                <a:tailEnd/>
              </a:ln>
              <a:effectLst/>
            </p:spPr>
          </p:pic>
          <p:sp>
            <p:nvSpPr>
              <p:cNvPr id="38" name="Rectangle 31"/>
              <p:cNvSpPr>
                <a:spLocks noChangeArrowheads="1"/>
              </p:cNvSpPr>
              <p:nvPr/>
            </p:nvSpPr>
            <p:spPr bwMode="auto">
              <a:xfrm>
                <a:off x="9088016" y="1463040"/>
                <a:ext cx="2006704" cy="4617719"/>
              </a:xfrm>
              <a:prstGeom prst="rect">
                <a:avLst/>
              </a:prstGeom>
              <a:noFill/>
              <a:ln w="28575" algn="ctr">
                <a:solidFill>
                  <a:schemeClr val="accent1"/>
                </a:solidFill>
                <a:miter lim="800000"/>
                <a:headEnd/>
                <a:tailEnd/>
              </a:ln>
              <a:effectLst/>
            </p:spPr>
            <p:txBody>
              <a:bodyPr wrap="square" anchor="ctr">
                <a:noAutofit/>
              </a:bodyPr>
              <a:lstStyle/>
              <a:p>
                <a:endParaRPr lang="en-US"/>
              </a:p>
            </p:txBody>
          </p:sp>
          <p:pic>
            <p:nvPicPr>
              <p:cNvPr id="14" name="Picture 3" descr="400110922@06112008-09E6"/>
              <p:cNvPicPr>
                <a:picLocks noChangeAspect="1" noChangeArrowheads="1"/>
              </p:cNvPicPr>
              <p:nvPr/>
            </p:nvPicPr>
            <p:blipFill>
              <a:blip r:embed="rId3" cstate="print"/>
              <a:srcRect/>
              <a:stretch>
                <a:fillRect/>
              </a:stretch>
            </p:blipFill>
            <p:spPr bwMode="auto">
              <a:xfrm>
                <a:off x="2233535" y="1799998"/>
                <a:ext cx="4891482" cy="3076801"/>
              </a:xfrm>
              <a:prstGeom prst="rect">
                <a:avLst/>
              </a:prstGeom>
              <a:noFill/>
              <a:ln w="9525">
                <a:noFill/>
                <a:miter lim="800000"/>
                <a:headEnd/>
                <a:tailEnd/>
              </a:ln>
            </p:spPr>
          </p:pic>
        </p:grpSp>
        <p:pic>
          <p:nvPicPr>
            <p:cNvPr id="16" name="Picture 2"/>
            <p:cNvPicPr>
              <a:picLocks noChangeAspect="1" noChangeArrowheads="1"/>
            </p:cNvPicPr>
            <p:nvPr/>
          </p:nvPicPr>
          <p:blipFill>
            <a:blip r:embed="rId4" cstate="print"/>
            <a:srcRect/>
            <a:stretch>
              <a:fillRect/>
            </a:stretch>
          </p:blipFill>
          <p:spPr bwMode="auto">
            <a:xfrm>
              <a:off x="2148471" y="1679510"/>
              <a:ext cx="5017439" cy="4365816"/>
            </a:xfrm>
            <a:prstGeom prst="rect">
              <a:avLst/>
            </a:prstGeom>
            <a:noFill/>
            <a:ln w="9525">
              <a:noFill/>
              <a:miter lim="800000"/>
              <a:headEnd/>
              <a:tailEnd/>
            </a:ln>
            <a:effectLst/>
          </p:spPr>
        </p:pic>
      </p:gr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 for .NET and Telerik UI for </a:t>
            </a:r>
            <a:r>
              <a:rPr lang="en-US" dirty="0" err="1" smtClean="0"/>
              <a:t>WinForms</a:t>
            </a:r>
            <a:endParaRPr lang="en-US" dirty="0"/>
          </a:p>
        </p:txBody>
      </p:sp>
      <p:sp>
        <p:nvSpPr>
          <p:cNvPr id="3" name="Content Placeholder 2"/>
          <p:cNvSpPr>
            <a:spLocks noGrp="1"/>
          </p:cNvSpPr>
          <p:nvPr>
            <p:ph idx="1"/>
          </p:nvPr>
        </p:nvSpPr>
        <p:spPr>
          <a:xfrm>
            <a:off x="611962" y="1200150"/>
            <a:ext cx="7739557" cy="5033502"/>
          </a:xfrm>
        </p:spPr>
        <p:txBody>
          <a:bodyPr/>
          <a:lstStyle/>
          <a:p>
            <a:r>
              <a:rPr lang="en-US" dirty="0" smtClean="0"/>
              <a:t>Telerik controls in toolbox for drag-and-drop UI design</a:t>
            </a:r>
          </a:p>
          <a:p>
            <a:pPr lvl="1"/>
            <a:r>
              <a:rPr lang="en-US" sz="2000" dirty="0" smtClean="0"/>
              <a:t>Code generated automatically for you</a:t>
            </a:r>
          </a:p>
          <a:p>
            <a:pPr lvl="1"/>
            <a:r>
              <a:rPr lang="en-US" sz="2000" dirty="0" smtClean="0"/>
              <a:t>Assemblies.xml automatically updated</a:t>
            </a:r>
          </a:p>
          <a:p>
            <a:pPr lvl="1">
              <a:buNone/>
            </a:pPr>
            <a:endParaRPr lang="en-US" sz="2000" dirty="0" smtClean="0"/>
          </a:p>
          <a:p>
            <a:r>
              <a:rPr lang="en-US" dirty="0" err="1" smtClean="0"/>
              <a:t>ProBindingSource</a:t>
            </a:r>
            <a:r>
              <a:rPr lang="en-US" dirty="0" smtClean="0"/>
              <a:t> component provides data binding to OpenEdge</a:t>
            </a:r>
          </a:p>
          <a:p>
            <a:pPr lvl="1"/>
            <a:r>
              <a:rPr lang="en-US" sz="2000" dirty="0" smtClean="0"/>
              <a:t>Query is mapped to UI component</a:t>
            </a:r>
          </a:p>
          <a:p>
            <a:endParaRPr lang="en-US" sz="2000" dirty="0" smtClean="0"/>
          </a:p>
          <a:p>
            <a:r>
              <a:rPr lang="en-US" dirty="0" smtClean="0"/>
              <a:t>C# code samples translate to ABL “relatively easy”</a:t>
            </a:r>
            <a:endParaRPr lang="en-US" dirty="0"/>
          </a:p>
        </p:txBody>
      </p:sp>
      <p:pic>
        <p:nvPicPr>
          <p:cNvPr id="1027" name="Picture 3"/>
          <p:cNvPicPr>
            <a:picLocks noChangeAspect="1" noChangeArrowheads="1"/>
          </p:cNvPicPr>
          <p:nvPr/>
        </p:nvPicPr>
        <p:blipFill>
          <a:blip r:embed="rId2" cstate="print"/>
          <a:srcRect l="62694" t="14725" r="20705" b="13984"/>
          <a:stretch>
            <a:fillRect/>
          </a:stretch>
        </p:blipFill>
        <p:spPr bwMode="auto">
          <a:xfrm>
            <a:off x="9479280" y="396240"/>
            <a:ext cx="1935480" cy="6050280"/>
          </a:xfrm>
          <a:prstGeom prst="rect">
            <a:avLst/>
          </a:prstGeom>
          <a:noFill/>
          <a:ln w="9525">
            <a:solidFill>
              <a:schemeClr val="bg1">
                <a:lumMod val="75000"/>
              </a:schemeClr>
            </a:solidFill>
            <a:miter lim="800000"/>
            <a:headEnd/>
            <a:tailEnd/>
          </a:ln>
        </p:spPr>
      </p:pic>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Transformation Using Telerik UI for </a:t>
            </a:r>
            <a:r>
              <a:rPr lang="en-US" dirty="0" err="1" smtClean="0"/>
              <a:t>WinForms</a:t>
            </a:r>
            <a:endParaRPr lang="en-US" dirty="0"/>
          </a:p>
        </p:txBody>
      </p:sp>
      <p:pic>
        <p:nvPicPr>
          <p:cNvPr id="60418" name="Picture 2"/>
          <p:cNvPicPr>
            <a:picLocks noChangeAspect="1" noChangeArrowheads="1"/>
          </p:cNvPicPr>
          <p:nvPr/>
        </p:nvPicPr>
        <p:blipFill>
          <a:blip r:embed="rId2" cstate="print"/>
          <a:srcRect l="19818" t="15463" r="10473" b="4890"/>
          <a:stretch>
            <a:fillRect/>
          </a:stretch>
        </p:blipFill>
        <p:spPr bwMode="auto">
          <a:xfrm>
            <a:off x="777240" y="975360"/>
            <a:ext cx="6049246" cy="4419600"/>
          </a:xfrm>
          <a:prstGeom prst="rect">
            <a:avLst/>
          </a:prstGeom>
          <a:noFill/>
          <a:ln w="9525">
            <a:solidFill>
              <a:schemeClr val="accent3">
                <a:lumMod val="20000"/>
                <a:lumOff val="80000"/>
              </a:schemeClr>
            </a:solidFill>
            <a:miter lim="800000"/>
            <a:headEnd/>
            <a:tailEnd/>
          </a:ln>
        </p:spPr>
      </p:pic>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Transformation Using Telerik UI for </a:t>
            </a:r>
            <a:r>
              <a:rPr lang="en-US" dirty="0" err="1" smtClean="0"/>
              <a:t>WinForms</a:t>
            </a:r>
            <a:endParaRPr lang="en-US" dirty="0"/>
          </a:p>
        </p:txBody>
      </p:sp>
      <p:pic>
        <p:nvPicPr>
          <p:cNvPr id="3" name="Picture 3"/>
          <p:cNvPicPr>
            <a:picLocks noChangeAspect="1" noChangeArrowheads="1"/>
          </p:cNvPicPr>
          <p:nvPr/>
        </p:nvPicPr>
        <p:blipFill>
          <a:blip r:embed="rId2" cstate="print"/>
          <a:srcRect l="19518" t="15463" r="10322" b="4420"/>
          <a:stretch>
            <a:fillRect/>
          </a:stretch>
        </p:blipFill>
        <p:spPr bwMode="auto">
          <a:xfrm>
            <a:off x="5509550" y="1996440"/>
            <a:ext cx="6240490" cy="4556760"/>
          </a:xfrm>
          <a:prstGeom prst="rect">
            <a:avLst/>
          </a:prstGeom>
          <a:noFill/>
          <a:ln w="9525">
            <a:solidFill>
              <a:schemeClr val="accent3">
                <a:lumMod val="20000"/>
                <a:lumOff val="80000"/>
              </a:schemeClr>
            </a:solidFill>
            <a:miter lim="800000"/>
            <a:headEnd/>
            <a:tailEnd/>
          </a:ln>
        </p:spPr>
      </p:pic>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389366" y="259475"/>
            <a:ext cx="9103529" cy="424732"/>
          </a:xfrm>
        </p:spPr>
        <p:txBody>
          <a:bodyPr/>
          <a:lstStyle/>
          <a:p>
            <a:pPr eaLnBrk="1" hangingPunct="1"/>
            <a:r>
              <a:rPr lang="en-US" dirty="0" smtClean="0"/>
              <a:t>In Summary</a:t>
            </a:r>
          </a:p>
        </p:txBody>
      </p:sp>
      <p:sp>
        <p:nvSpPr>
          <p:cNvPr id="14340" name="Rectangle 3"/>
          <p:cNvSpPr>
            <a:spLocks noGrp="1" noChangeArrowheads="1"/>
          </p:cNvSpPr>
          <p:nvPr>
            <p:ph idx="1"/>
          </p:nvPr>
        </p:nvSpPr>
        <p:spPr>
          <a:xfrm>
            <a:off x="812588" y="827339"/>
            <a:ext cx="11376237" cy="5019675"/>
          </a:xfrm>
        </p:spPr>
        <p:txBody>
          <a:bodyPr/>
          <a:lstStyle/>
          <a:p>
            <a:pPr eaLnBrk="1" hangingPunct="1"/>
            <a:r>
              <a:rPr lang="en-US" dirty="0" smtClean="0"/>
              <a:t>Modern, competitive UI built entirely with OpenEdge</a:t>
            </a:r>
          </a:p>
          <a:p>
            <a:pPr lvl="1" eaLnBrk="1" hangingPunct="1"/>
            <a:r>
              <a:rPr lang="en-US" sz="2000" dirty="0" smtClean="0"/>
              <a:t>WYSIWYG Visual designer</a:t>
            </a:r>
          </a:p>
          <a:p>
            <a:pPr lvl="1" eaLnBrk="1" hangingPunct="1"/>
            <a:r>
              <a:rPr lang="en-US" sz="2000" dirty="0" smtClean="0"/>
              <a:t>“Unlimited” set of .NET controls available</a:t>
            </a:r>
          </a:p>
          <a:p>
            <a:pPr lvl="1" eaLnBrk="1" hangingPunct="1"/>
            <a:r>
              <a:rPr lang="en-US" sz="2000" dirty="0" smtClean="0"/>
              <a:t>Data-binding using ProBindingSource</a:t>
            </a:r>
          </a:p>
          <a:p>
            <a:pPr lvl="1" eaLnBrk="1" hangingPunct="1"/>
            <a:r>
              <a:rPr lang="en-US" sz="2000" dirty="0" smtClean="0"/>
              <a:t>ABL event handlers</a:t>
            </a:r>
          </a:p>
          <a:p>
            <a:pPr lvl="1" eaLnBrk="1" hangingPunct="1"/>
            <a:endParaRPr lang="en-US" sz="800" dirty="0" smtClean="0"/>
          </a:p>
          <a:p>
            <a:r>
              <a:rPr lang="en-US" dirty="0" smtClean="0"/>
              <a:t>Using existing business logic and leverages </a:t>
            </a:r>
            <a:r>
              <a:rPr lang="en-US" dirty="0"/>
              <a:t>what you know</a:t>
            </a:r>
          </a:p>
          <a:p>
            <a:pPr lvl="1"/>
            <a:r>
              <a:rPr lang="en-US" sz="2000" dirty="0" smtClean="0"/>
              <a:t>Any architecture supported (client-server, “fat” client, n-tier)</a:t>
            </a:r>
          </a:p>
          <a:p>
            <a:pPr lvl="1"/>
            <a:r>
              <a:rPr lang="en-US" sz="2000" dirty="0" smtClean="0"/>
              <a:t>ABL events</a:t>
            </a:r>
            <a:r>
              <a:rPr lang="en-US" sz="2000" dirty="0"/>
              <a:t>, business logic, </a:t>
            </a:r>
            <a:r>
              <a:rPr lang="en-US" sz="2000" dirty="0" smtClean="0"/>
              <a:t>data constructs, queries</a:t>
            </a:r>
          </a:p>
          <a:p>
            <a:pPr lvl="1"/>
            <a:r>
              <a:rPr lang="en-US" sz="2000" dirty="0" smtClean="0"/>
              <a:t>Built-in migration path with existing GUI windows</a:t>
            </a:r>
            <a:endParaRPr lang="en-US" sz="2000" dirty="0"/>
          </a:p>
          <a:p>
            <a:pPr lvl="1"/>
            <a:r>
              <a:rPr lang="en-US" sz="2000" dirty="0"/>
              <a:t>Event-driven programming </a:t>
            </a:r>
            <a:r>
              <a:rPr lang="en-US" sz="2000" dirty="0" smtClean="0"/>
              <a:t> you know (WAIT-FOR)</a:t>
            </a:r>
          </a:p>
          <a:p>
            <a:pPr lvl="1"/>
            <a:endParaRPr lang="en-US" sz="800" dirty="0" smtClean="0"/>
          </a:p>
          <a:p>
            <a:r>
              <a:rPr lang="en-US" sz="2200" dirty="0" smtClean="0">
                <a:solidFill>
                  <a:srgbClr val="FF4E00"/>
                </a:solidFill>
              </a:rPr>
              <a:t>Telerik UI for </a:t>
            </a:r>
            <a:r>
              <a:rPr lang="en-US" sz="2200" dirty="0" err="1" smtClean="0">
                <a:solidFill>
                  <a:srgbClr val="FF4E00"/>
                </a:solidFill>
              </a:rPr>
              <a:t>WinForms</a:t>
            </a:r>
            <a:r>
              <a:rPr lang="en-US" sz="2200" dirty="0" smtClean="0">
                <a:solidFill>
                  <a:srgbClr val="FF4E00"/>
                </a:solidFill>
              </a:rPr>
              <a:t> </a:t>
            </a:r>
            <a:r>
              <a:rPr lang="en-US" sz="2200" dirty="0" smtClean="0"/>
              <a:t>takes GUI for .NET to the next level!</a:t>
            </a:r>
          </a:p>
          <a:p>
            <a:pPr lvl="1"/>
            <a:endParaRPr lang="en-US" sz="2000" dirty="0"/>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 Q&amp;A</a:t>
            </a:r>
            <a:endParaRPr lang="en-US" dirty="0"/>
          </a:p>
        </p:txBody>
      </p:sp>
      <p:pic>
        <p:nvPicPr>
          <p:cNvPr id="4" name="Picture 2" descr="C:\Users\schase\AppData\Local\Microsoft\Windows\Temporary Internet Files\Content.IE5\0NU519U0\MC900441428[1].png"/>
          <p:cNvPicPr>
            <a:picLocks noGrp="1" noChangeAspect="1" noChangeArrowheads="1"/>
          </p:cNvPicPr>
          <p:nvPr>
            <p:ph idx="1"/>
          </p:nvPr>
        </p:nvPicPr>
        <p:blipFill>
          <a:blip r:embed="rId2" cstate="print"/>
          <a:stretch>
            <a:fillRect/>
          </a:stretch>
        </p:blipFill>
        <p:spPr bwMode="auto">
          <a:xfrm>
            <a:off x="4807483" y="2574068"/>
            <a:ext cx="2103271" cy="2103271"/>
          </a:xfrm>
          <a:prstGeom prst="rect">
            <a:avLst/>
          </a:prstGeom>
          <a:noFill/>
        </p:spPr>
      </p:pic>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60790872"/>
      </p:ext>
    </p:extLst>
  </p:cSld>
  <p:clrMapOvr>
    <a:masterClrMapping/>
  </p:clrMapOvr>
  <p:transition>
    <p:cut/>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UG_template_2">
  <a:themeElements>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Presentation2" id="{2AF88128-E61F-4530-8F64-941ED5C5486A}" vid="{4B4C85FE-1A15-492E-A9B0-036AC37BC64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99425DC608414BAA18B7ED405ED054" ma:contentTypeVersion="0" ma:contentTypeDescription="Create a new document." ma:contentTypeScope="" ma:versionID="a20c96684083627ebeb94004f6c60a9e">
  <xsd:schema xmlns:xsd="http://www.w3.org/2001/XMLSchema" xmlns:xs="http://www.w3.org/2001/XMLSchema" xmlns:p="http://schemas.microsoft.com/office/2006/metadata/properties" targetNamespace="http://schemas.microsoft.com/office/2006/metadata/properties" ma:root="true" ma:fieldsID="479a3d61c0333de7709766ae72c7e6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7968B0D-0149-4114-A4A0-D0DFCA3FA7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3.xml><?xml version="1.0" encoding="utf-8"?>
<ds:datastoreItem xmlns:ds="http://schemas.openxmlformats.org/officeDocument/2006/customXml" ds:itemID="{DDA4C4B2-98B1-44DF-A244-E8FB7A2D1956}">
  <ds:schemaRefs>
    <ds:schemaRef ds:uri="http://purl.org/dc/terms/"/>
    <ds:schemaRef ds:uri="http://www.w3.org/XML/1998/namespace"/>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PUG_Challenge_Exchange_Template</Template>
  <TotalTime>15765</TotalTime>
  <Words>1390</Words>
  <Application>Microsoft Office PowerPoint</Application>
  <PresentationFormat>Custom</PresentationFormat>
  <Paragraphs>237</Paragraphs>
  <Slides>30</Slides>
  <Notes>7</Notes>
  <HiddenSlides>4</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PUG_template_2</vt:lpstr>
      <vt:lpstr>385 Amazing UI Modernization Using Telerik UI for WinForms</vt:lpstr>
      <vt:lpstr>Agenda</vt:lpstr>
      <vt:lpstr>What is the OpenEdge GUI for .NET?</vt:lpstr>
      <vt:lpstr>The Promise of GUI for .NET</vt:lpstr>
      <vt:lpstr>ABL Extensions to support GUI for .NET</vt:lpstr>
      <vt:lpstr>Sample Transformation – From GUI Classic</vt:lpstr>
      <vt:lpstr>Sample Transformation – To GUI for .NET</vt:lpstr>
      <vt:lpstr>Sample Transformation – Side-by-side</vt:lpstr>
      <vt:lpstr>Telerik UI for WinForms</vt:lpstr>
      <vt:lpstr>  Enterprise Development   </vt:lpstr>
      <vt:lpstr>UI for WinForms</vt:lpstr>
      <vt:lpstr>Telerik Presentation Framework</vt:lpstr>
      <vt:lpstr>Full Theme Support</vt:lpstr>
      <vt:lpstr>UI for WinForms</vt:lpstr>
      <vt:lpstr>UI for WinForms</vt:lpstr>
      <vt:lpstr>Demos</vt:lpstr>
      <vt:lpstr>The Telerik Difference</vt:lpstr>
      <vt:lpstr>Visual Designer for WinForms</vt:lpstr>
      <vt:lpstr>GUI for .NET in Progress Developer Studio</vt:lpstr>
      <vt:lpstr>Visual Designer in Progress Developer Studio (like Microsoft Visual Studio)</vt:lpstr>
      <vt:lpstr>Visual Designer in Progress Developer Studio (like Microsoft Visual Studio)</vt:lpstr>
      <vt:lpstr>Visual Designer in Progress Developer Studio (like Microsoft Visual Studio)</vt:lpstr>
      <vt:lpstr>Visual Designer in Progress Developer Studio (like Microsoft Visual Studio)</vt:lpstr>
      <vt:lpstr>GUI for .NET and Telerik UI for WinForms</vt:lpstr>
      <vt:lpstr>Transformation Using Telerik UI for WinForms</vt:lpstr>
      <vt:lpstr>Transformation Using Telerik UI for WinForms</vt:lpstr>
      <vt:lpstr>In Summary</vt:lpstr>
      <vt:lpstr>Comments, Q&amp;A</vt:lpstr>
      <vt:lpstr>Slide 29</vt:lpstr>
      <vt:lpstr>Slide 30</vt:lpstr>
    </vt:vector>
  </TitlesOfParts>
  <Company>Progress Software Corporation</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PPT Template 16x9</dc:title>
  <dc:creator>Progress Software Corporation</dc:creator>
  <cp:lastModifiedBy>schase</cp:lastModifiedBy>
  <cp:revision>1763</cp:revision>
  <cp:lastPrinted>2013-09-18T03:48:20Z</cp:lastPrinted>
  <dcterms:created xsi:type="dcterms:W3CDTF">2010-07-07T00:59:08Z</dcterms:created>
  <dcterms:modified xsi:type="dcterms:W3CDTF">2015-06-16T18:51:01Z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0x010100D599425DC608414BAA18B7ED405ED054</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ies>
</file>