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79" r:id="rId4"/>
  </p:sldMasterIdLst>
  <p:notesMasterIdLst>
    <p:notesMasterId r:id="rId28"/>
  </p:notesMasterIdLst>
  <p:handoutMasterIdLst>
    <p:handoutMasterId r:id="rId29"/>
  </p:handoutMasterIdLst>
  <p:sldIdLst>
    <p:sldId id="1277" r:id="rId5"/>
    <p:sldId id="1465" r:id="rId6"/>
    <p:sldId id="1466" r:id="rId7"/>
    <p:sldId id="1481" r:id="rId8"/>
    <p:sldId id="1478" r:id="rId9"/>
    <p:sldId id="1480" r:id="rId10"/>
    <p:sldId id="1482" r:id="rId11"/>
    <p:sldId id="1490" r:id="rId12"/>
    <p:sldId id="1497" r:id="rId13"/>
    <p:sldId id="1489" r:id="rId14"/>
    <p:sldId id="1487" r:id="rId15"/>
    <p:sldId id="1483" r:id="rId16"/>
    <p:sldId id="1485" r:id="rId17"/>
    <p:sldId id="1484" r:id="rId18"/>
    <p:sldId id="1486" r:id="rId19"/>
    <p:sldId id="1491" r:id="rId20"/>
    <p:sldId id="1467" r:id="rId21"/>
    <p:sldId id="1492" r:id="rId22"/>
    <p:sldId id="1499" r:id="rId23"/>
    <p:sldId id="1500" r:id="rId24"/>
    <p:sldId id="1459" r:id="rId25"/>
    <p:sldId id="1498" r:id="rId26"/>
    <p:sldId id="1276" r:id="rId27"/>
  </p:sldIdLst>
  <p:sldSz cx="12188825" cy="6858000"/>
  <p:notesSz cx="7027863" cy="9313863"/>
  <p:custDataLst>
    <p:tags r:id="rId30"/>
  </p:custDataLst>
  <p:defaultTextStyle>
    <a:defPPr>
      <a:defRPr lang="en-US"/>
    </a:defPPr>
    <a:lvl1pPr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provanc" initials="c" lastIdx="1" clrIdx="0"/>
  <p:cmAuthor id="1" name="Chuck Provancher" initials="cp" lastIdx="2" clrIdx="1"/>
  <p:cmAuthor id="2" name="Progress Software" initials="" lastIdx="0" clrIdx="2"/>
  <p:cmAuthor id="3" name="Chuck Provancher" initials="" lastIdx="0" clrIdx="3"/>
  <p:cmAuthor id="4" name="Lori Maupas" initials="" lastIdx="3" clrIdx="4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4E00"/>
    <a:srgbClr val="00D219"/>
    <a:srgbClr val="55E320"/>
    <a:srgbClr val="00FF00"/>
    <a:srgbClr val="66FF66"/>
    <a:srgbClr val="00EA6A"/>
    <a:srgbClr val="6EA92D"/>
    <a:srgbClr val="0033CC"/>
    <a:srgbClr val="93B7FF"/>
    <a:srgbClr val="6699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7" autoAdjust="0"/>
    <p:restoredTop sz="77368" autoAdjust="0"/>
  </p:normalViewPr>
  <p:slideViewPr>
    <p:cSldViewPr snapToGrid="0" showGuides="1">
      <p:cViewPr varScale="1">
        <p:scale>
          <a:sx n="51" d="100"/>
          <a:sy n="51" d="100"/>
        </p:scale>
        <p:origin x="-552" y="-96"/>
      </p:cViewPr>
      <p:guideLst>
        <p:guide orient="horz" pos="437"/>
        <p:guide orient="horz" pos="756"/>
        <p:guide orient="horz" pos="3403"/>
        <p:guide pos="3828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600"/>
    </p:cViewPr>
  </p:sorterViewPr>
  <p:notesViewPr>
    <p:cSldViewPr snapToGrid="0" showGuides="1">
      <p:cViewPr varScale="1">
        <p:scale>
          <a:sx n="114" d="100"/>
          <a:sy n="114" d="100"/>
        </p:scale>
        <p:origin x="-4608" y="-112"/>
      </p:cViewPr>
      <p:guideLst>
        <p:guide orient="horz" pos="2933"/>
        <p:guide pos="2213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tags" Target="tags/tag1.xml"/><Relationship Id="rId3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0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  <a:spAutoFit/>
          </a:bodyPr>
          <a:lstStyle>
            <a:lvl1pPr algn="l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endParaRPr lang="en-US" i="0" dirty="0"/>
          </a:p>
        </p:txBody>
      </p:sp>
      <p:sp>
        <p:nvSpPr>
          <p:cNvPr id="3450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83038" y="0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  <a:spAutoFit/>
          </a:bodyPr>
          <a:lstStyle>
            <a:lvl1pPr algn="r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endParaRPr lang="en-US" i="0" dirty="0"/>
          </a:p>
        </p:txBody>
      </p:sp>
      <p:sp>
        <p:nvSpPr>
          <p:cNvPr id="3450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034925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  <a:spAutoFit/>
          </a:bodyPr>
          <a:lstStyle>
            <a:lvl1pPr algn="l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r>
              <a:rPr lang="en-US" i="0" dirty="0" smtClean="0"/>
              <a:t>Progress Software</a:t>
            </a:r>
            <a:endParaRPr lang="en-US" i="0" dirty="0"/>
          </a:p>
        </p:txBody>
      </p:sp>
      <p:sp>
        <p:nvSpPr>
          <p:cNvPr id="3450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83038" y="9034925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  <a:spAutoFit/>
          </a:bodyPr>
          <a:lstStyle>
            <a:lvl1pPr algn="r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fld id="{D2F5EF90-0EF8-4688-ABBA-2D94A5D7A6DA}" type="slidenum">
              <a:rPr lang="en-US" i="0"/>
              <a:pPr>
                <a:defRPr/>
              </a:pPr>
              <a:t>‹#›</a:t>
            </a:fld>
            <a:endParaRPr lang="en-US" i="0" dirty="0"/>
          </a:p>
        </p:txBody>
      </p:sp>
    </p:spTree>
    <p:extLst>
      <p:ext uri="{BB962C8B-B14F-4D97-AF65-F5344CB8AC3E}">
        <p14:creationId xmlns:p14="http://schemas.microsoft.com/office/powerpoint/2010/main" xmlns="" val="41407136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>
            <a:lvl1pPr algn="l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83038" y="0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>
            <a:lvl1pPr algn="r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12750" y="700088"/>
            <a:ext cx="6205538" cy="34925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6625" y="4424363"/>
            <a:ext cx="5154613" cy="4189412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48725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</a:bodyPr>
          <a:lstStyle>
            <a:lvl1pPr algn="l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r>
              <a:rPr lang="en-US" smtClean="0"/>
              <a:t>Progress Software</a:t>
            </a:r>
            <a:endParaRPr lang="en-US" dirty="0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83038" y="8848725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</a:bodyPr>
          <a:lstStyle>
            <a:lvl1pPr algn="r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3644665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12750" y="700088"/>
            <a:ext cx="6205538" cy="34925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Shape 177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698500"/>
            <a:ext cx="6208713" cy="34925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78" name="Shape 178"/>
          <p:cNvSpPr txBox="1">
            <a:spLocks noGrp="1"/>
          </p:cNvSpPr>
          <p:nvPr>
            <p:ph type="body" idx="1"/>
          </p:nvPr>
        </p:nvSpPr>
        <p:spPr>
          <a:xfrm>
            <a:off x="937049" y="4424085"/>
            <a:ext cx="5153765" cy="4191238"/>
          </a:xfrm>
          <a:prstGeom prst="rect">
            <a:avLst/>
          </a:prstGeom>
          <a:noFill/>
          <a:ln>
            <a:noFill/>
          </a:ln>
        </p:spPr>
        <p:txBody>
          <a:bodyPr lIns="93363" tIns="46669" rIns="93363" bIns="46669" anchor="t" anchorCtr="0">
            <a:noAutofit/>
          </a:bodyPr>
          <a:lstStyle/>
          <a:p>
            <a:pPr>
              <a:lnSpc>
                <a:spcPct val="125000"/>
              </a:lnSpc>
              <a:spcBef>
                <a:spcPts val="0"/>
              </a:spcBef>
            </a:pPr>
            <a:endParaRPr sz="25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Shape 179"/>
          <p:cNvSpPr txBox="1">
            <a:spLocks noGrp="1"/>
          </p:cNvSpPr>
          <p:nvPr>
            <p:ph type="sldNum" idx="12"/>
          </p:nvPr>
        </p:nvSpPr>
        <p:spPr>
          <a:xfrm>
            <a:off x="3980829" y="8846553"/>
            <a:ext cx="3045406" cy="465693"/>
          </a:xfrm>
          <a:prstGeom prst="rect">
            <a:avLst/>
          </a:prstGeom>
          <a:noFill/>
          <a:ln>
            <a:noFill/>
          </a:ln>
        </p:spPr>
        <p:txBody>
          <a:bodyPr lIns="93363" tIns="46669" rIns="93363" bIns="46669" anchor="t" anchorCtr="0">
            <a:noAutofit/>
          </a:bodyPr>
          <a:lstStyle/>
          <a:p>
            <a:pPr algn="l">
              <a:spcBef>
                <a:spcPts val="0"/>
              </a:spcBef>
              <a:buSzPct val="25000"/>
            </a:pPr>
            <a:r>
              <a:rPr lang="en-US" dirty="0"/>
              <a:t> 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Shape 217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698500"/>
            <a:ext cx="6208713" cy="34925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18" name="Shape 218"/>
          <p:cNvSpPr txBox="1">
            <a:spLocks noGrp="1"/>
          </p:cNvSpPr>
          <p:nvPr>
            <p:ph type="body" idx="1"/>
          </p:nvPr>
        </p:nvSpPr>
        <p:spPr>
          <a:xfrm>
            <a:off x="937049" y="4424085"/>
            <a:ext cx="5153765" cy="4191238"/>
          </a:xfrm>
          <a:prstGeom prst="rect">
            <a:avLst/>
          </a:prstGeom>
          <a:noFill/>
          <a:ln>
            <a:noFill/>
          </a:ln>
        </p:spPr>
        <p:txBody>
          <a:bodyPr lIns="93363" tIns="46669" rIns="93363" bIns="46669" anchor="t" anchorCtr="0">
            <a:noAutofit/>
          </a:bodyPr>
          <a:lstStyle/>
          <a:p>
            <a:pPr>
              <a:lnSpc>
                <a:spcPct val="125000"/>
              </a:lnSpc>
              <a:spcBef>
                <a:spcPts val="0"/>
              </a:spcBef>
            </a:pPr>
            <a:endParaRPr sz="2500" dirty="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4" name="Shape 2484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698500"/>
            <a:ext cx="6208713" cy="34925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485" name="Shape 2485"/>
          <p:cNvSpPr txBox="1">
            <a:spLocks noGrp="1"/>
          </p:cNvSpPr>
          <p:nvPr>
            <p:ph type="body" idx="1"/>
          </p:nvPr>
        </p:nvSpPr>
        <p:spPr>
          <a:xfrm>
            <a:off x="937049" y="4424085"/>
            <a:ext cx="5153765" cy="4191238"/>
          </a:xfrm>
          <a:prstGeom prst="rect">
            <a:avLst/>
          </a:prstGeom>
          <a:noFill/>
          <a:ln>
            <a:noFill/>
          </a:ln>
        </p:spPr>
        <p:txBody>
          <a:bodyPr lIns="93363" tIns="46669" rIns="93363" bIns="46669" anchor="t" anchorCtr="0">
            <a:noAutofit/>
          </a:bodyPr>
          <a:lstStyle/>
          <a:p>
            <a:pPr>
              <a:lnSpc>
                <a:spcPct val="125000"/>
              </a:lnSpc>
              <a:spcBef>
                <a:spcPts val="0"/>
              </a:spcBef>
            </a:pPr>
            <a:endParaRPr sz="2500" dirty="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Overrides</a:t>
            </a:r>
            <a:r>
              <a:rPr lang="en-US" baseline="0" dirty="0" smtClean="0"/>
              <a:t> how the create, read, </a:t>
            </a:r>
            <a:r>
              <a:rPr lang="en-US" baseline="0" dirty="0" err="1" smtClean="0"/>
              <a:t>update,delete</a:t>
            </a:r>
            <a:r>
              <a:rPr lang="en-US" baseline="0" dirty="0" smtClean="0"/>
              <a:t> and submit operations go to the backend.</a:t>
            </a:r>
          </a:p>
          <a:p>
            <a:r>
              <a:rPr lang="en-US" baseline="0" dirty="0" smtClean="0"/>
              <a:t>Invoke operations called directly off the JSDO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037626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12750" y="700088"/>
            <a:ext cx="6205538" cy="3492500"/>
          </a:xfrm>
          <a:ln/>
        </p:spPr>
      </p:sp>
      <p:sp>
        <p:nvSpPr>
          <p:cNvPr id="9218" name="Notes Placeholder 2"/>
          <p:cNvSpPr>
            <a:spLocks noGrp="1"/>
          </p:cNvSpPr>
          <p:nvPr>
            <p:ph type="body" idx="1"/>
          </p:nvPr>
        </p:nvSpPr>
        <p:spPr>
          <a:noFill/>
          <a:ln>
            <a:prstDash val="soli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>
                <a:ea typeface="ＭＳ Ｐゴシック" charset="0"/>
                <a:cs typeface="ＭＳ Ｐゴシック" charset="0"/>
              </a:rPr>
              <a:t>Change color</a:t>
            </a:r>
          </a:p>
        </p:txBody>
      </p:sp>
      <p:sp>
        <p:nvSpPr>
          <p:cNvPr id="921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>
            <a:prstDash val="soli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4940" eaLnBrk="0" hangingPunct="0">
              <a:defRPr sz="2400" i="1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873" indent="-285720" defTabSz="934940" eaLnBrk="0" hangingPunct="0">
              <a:defRPr sz="2400" i="1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marL="1142880" indent="-228576" defTabSz="934940" eaLnBrk="0" hangingPunct="0">
              <a:defRPr sz="2400" i="1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marL="1600033" indent="-228576" defTabSz="934940" eaLnBrk="0" hangingPunct="0">
              <a:defRPr sz="2400" i="1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marL="2057185" indent="-228576" defTabSz="934940" eaLnBrk="0" hangingPunct="0">
              <a:defRPr sz="2400" i="1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2514337" indent="-228576" defTabSz="93494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6pPr>
            <a:lvl7pPr marL="2971489" indent="-228576" defTabSz="93494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7pPr>
            <a:lvl8pPr marL="3428641" indent="-228576" defTabSz="93494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8pPr>
            <a:lvl9pPr marL="3885793" indent="-228576" defTabSz="93494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9pPr>
          </a:lstStyle>
          <a:p>
            <a:fld id="{BFDC1D26-4696-F644-9B88-8A310654F59B}" type="slidenum">
              <a:rPr lang="en-US" sz="1200" i="0"/>
              <a:pPr/>
              <a:t>23</a:t>
            </a:fld>
            <a:endParaRPr lang="en-US" sz="1200" i="0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88825" cy="6866370"/>
          </a:xfrm>
          <a:prstGeom prst="rect">
            <a:avLst/>
          </a:prstGeom>
        </p:spPr>
      </p:pic>
      <p:sp>
        <p:nvSpPr>
          <p:cNvPr id="9" name="Rectangle 3"/>
          <p:cNvSpPr>
            <a:spLocks noGrp="1" noChangeArrowheads="1"/>
          </p:cNvSpPr>
          <p:nvPr>
            <p:ph type="ctrTitle" hasCustomPrompt="1"/>
          </p:nvPr>
        </p:nvSpPr>
        <p:spPr bwMode="auto">
          <a:xfrm>
            <a:off x="893896" y="1312684"/>
            <a:ext cx="10511966" cy="738664"/>
          </a:xfrm>
          <a:ln algn="ctr"/>
        </p:spPr>
        <p:txBody>
          <a:bodyPr lIns="0" tIns="0" rIns="0" bIns="0" anchor="ctr" anchorCtr="0"/>
          <a:lstStyle>
            <a:lvl1pPr>
              <a:lnSpc>
                <a:spcPct val="100000"/>
              </a:lnSpc>
              <a:defRPr sz="4800" b="0">
                <a:solidFill>
                  <a:srgbClr val="FFFFFF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</a:t>
            </a: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897233" y="3541836"/>
            <a:ext cx="7729189" cy="723098"/>
          </a:xfrm>
          <a:ln algn="ctr"/>
        </p:spPr>
        <p:txBody>
          <a:bodyPr lIns="0" tIns="0" rIns="0" bIns="0" anchor="ctr" anchorCtr="0"/>
          <a:lstStyle>
            <a:lvl1pPr marL="0" indent="0">
              <a:buClrTx/>
              <a:buFontTx/>
              <a:buNone/>
              <a:defRPr sz="2400" i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</a:t>
            </a:r>
            <a:r>
              <a:rPr lang="en-US" dirty="0" smtClean="0"/>
              <a:t>Edit </a:t>
            </a:r>
            <a:r>
              <a:rPr lang="en-US" dirty="0"/>
              <a:t>Master </a:t>
            </a:r>
            <a:r>
              <a:rPr lang="en-US" dirty="0" smtClean="0"/>
              <a:t>Subtitle Style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362993" y="5043948"/>
            <a:ext cx="2480988" cy="145084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9006117" y="10874476"/>
            <a:ext cx="12684132" cy="7134577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 bwMode="auto">
          <a:xfrm>
            <a:off x="-5364" y="0"/>
            <a:ext cx="12188825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2" name="Picture 11" descr="PROG_VisID_PPT_07_0916_cp_section.png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5364" y="0"/>
            <a:ext cx="12188825" cy="685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17904274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" y="-1"/>
            <a:ext cx="12188826" cy="686930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6817" y="1568371"/>
            <a:ext cx="6901583" cy="543739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642554" y="4633860"/>
            <a:ext cx="3070096" cy="1795349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 bwMode="auto">
          <a:xfrm>
            <a:off x="0" y="0"/>
            <a:ext cx="12188825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"/>
            <a:ext cx="12188825" cy="6856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716805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962" y="1200150"/>
            <a:ext cx="10360501" cy="5033502"/>
          </a:xfrm>
        </p:spPr>
        <p:txBody>
          <a:bodyPr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69320292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962" y="1197864"/>
            <a:ext cx="10360501" cy="5055452"/>
          </a:xfrm>
        </p:spPr>
        <p:txBody>
          <a:bodyPr/>
          <a:lstStyle>
            <a:lvl1pPr>
              <a:spcBef>
                <a:spcPts val="1800"/>
              </a:spcBef>
              <a:defRPr/>
            </a:lvl1pPr>
            <a:lvl2pPr>
              <a:spcBef>
                <a:spcPts val="1800"/>
              </a:spcBef>
              <a:defRPr/>
            </a:lvl2pPr>
            <a:lvl3pPr>
              <a:spcBef>
                <a:spcPts val="1800"/>
              </a:spcBef>
              <a:defRPr/>
            </a:lvl3pPr>
            <a:lvl4pPr>
              <a:spcBef>
                <a:spcPts val="1800"/>
              </a:spcBef>
              <a:defRPr/>
            </a:lvl4pPr>
            <a:lvl5pPr>
              <a:spcBef>
                <a:spcPts val="180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229182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1200150"/>
            <a:ext cx="5385514" cy="639762"/>
          </a:xfrm>
        </p:spPr>
        <p:txBody>
          <a:bodyPr anchor="b"/>
          <a:lstStyle>
            <a:lvl1pPr marL="0" indent="0"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441" y="1991189"/>
            <a:ext cx="5385514" cy="4238369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1754" y="1200150"/>
            <a:ext cx="5387630" cy="639762"/>
          </a:xfrm>
        </p:spPr>
        <p:txBody>
          <a:bodyPr anchor="b"/>
          <a:lstStyle>
            <a:lvl1pPr marL="0" indent="0"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1754" y="1991189"/>
            <a:ext cx="5387630" cy="4238369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3170618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6817" y="315175"/>
            <a:ext cx="10801179" cy="535531"/>
          </a:xfrm>
        </p:spPr>
        <p:txBody>
          <a:bodyPr/>
          <a:lstStyle>
            <a:lvl1pPr>
              <a:defRPr sz="3200"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07819600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- no tex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254445532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nk 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 bwMode="auto">
          <a:xfrm>
            <a:off x="0" y="0"/>
            <a:ext cx="12188825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" name="Rectangle 2"/>
          <p:cNvSpPr/>
          <p:nvPr userDrawn="1"/>
        </p:nvSpPr>
        <p:spPr bwMode="auto">
          <a:xfrm>
            <a:off x="0" y="0"/>
            <a:ext cx="12188825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1600436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lain orang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13088820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nk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Blank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100528" y="2239348"/>
            <a:ext cx="4245368" cy="2482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5886160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se Stu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auto">
          <a:xfrm>
            <a:off x="6791324" y="6265333"/>
            <a:ext cx="2203483" cy="592668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6791325" y="880144"/>
            <a:ext cx="4971679" cy="592668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6791325" y="0"/>
            <a:ext cx="5397500" cy="6857999"/>
          </a:xfrm>
          <a:noFill/>
          <a:ln>
            <a:noFill/>
          </a:ln>
          <a:effectLst/>
        </p:spPr>
        <p:txBody>
          <a:bodyPr lIns="457200" tIns="457200" rIns="45720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45991570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"/>
            <a:ext cx="12188825" cy="6856899"/>
          </a:xfrm>
          <a:prstGeom prst="rect">
            <a:avLst/>
          </a:prstGeom>
        </p:spPr>
      </p:pic>
      <p:pic>
        <p:nvPicPr>
          <p:cNvPr id="11" name="Picture 10" descr="PROG_VisID_PPT_07_0916_cp_PROGRESS-white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382710" y="2686752"/>
            <a:ext cx="7299280" cy="1258877"/>
          </a:xfrm>
          <a:prstGeom prst="rect">
            <a:avLst/>
          </a:prstGeom>
        </p:spPr>
      </p:pic>
      <p:pic>
        <p:nvPicPr>
          <p:cNvPr id="12" name="Picture 11" descr="PROG_VisID_PPT_07_0916_cp_spark-close1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80748" y="2171700"/>
            <a:ext cx="2197452" cy="2205108"/>
          </a:xfrm>
          <a:prstGeom prst="rect">
            <a:avLst/>
          </a:prstGeom>
        </p:spPr>
      </p:pic>
      <p:pic>
        <p:nvPicPr>
          <p:cNvPr id="13" name="Picture 12" descr="PROG_VisID_PPT_07_0916_cp_spark-close2.png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80748" y="2171700"/>
            <a:ext cx="2197452" cy="2205108"/>
          </a:xfrm>
          <a:prstGeom prst="rect">
            <a:avLst/>
          </a:prstGeom>
        </p:spPr>
      </p:pic>
      <p:pic>
        <p:nvPicPr>
          <p:cNvPr id="14" name="Picture 13" descr="PROG_VisID_PPT_07_0916_cp_spark-close3.png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80748" y="2171700"/>
            <a:ext cx="2197452" cy="2205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21777426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 bwMode="auto">
          <a:xfrm>
            <a:off x="-5364" y="0"/>
            <a:ext cx="12188825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5" name="Picture 4" descr="PROG_VisID_PPT_07_0916_cp_section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5364" y="0"/>
            <a:ext cx="12188825" cy="6856900"/>
          </a:xfrm>
          <a:prstGeom prst="rect">
            <a:avLst/>
          </a:prstGeom>
        </p:spPr>
      </p:pic>
      <p:sp>
        <p:nvSpPr>
          <p:cNvPr id="9" name="Rectangle 3"/>
          <p:cNvSpPr>
            <a:spLocks noGrp="1" noChangeArrowheads="1"/>
          </p:cNvSpPr>
          <p:nvPr>
            <p:ph type="ctrTitle" hasCustomPrompt="1"/>
          </p:nvPr>
        </p:nvSpPr>
        <p:spPr bwMode="auto">
          <a:xfrm>
            <a:off x="893896" y="1312684"/>
            <a:ext cx="10511966" cy="738664"/>
          </a:xfrm>
          <a:ln algn="ctr"/>
        </p:spPr>
        <p:txBody>
          <a:bodyPr lIns="0" tIns="0" rIns="0" bIns="0" anchor="ctr" anchorCtr="0"/>
          <a:lstStyle>
            <a:lvl1pPr>
              <a:lnSpc>
                <a:spcPct val="100000"/>
              </a:lnSpc>
              <a:defRPr sz="4800" b="0">
                <a:solidFill>
                  <a:srgbClr val="FFFFFF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</a:t>
            </a: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897233" y="3541836"/>
            <a:ext cx="7729189" cy="723098"/>
          </a:xfrm>
          <a:ln algn="ctr"/>
        </p:spPr>
        <p:txBody>
          <a:bodyPr lIns="0" tIns="0" rIns="0" bIns="0" anchor="ctr" anchorCtr="0"/>
          <a:lstStyle>
            <a:lvl1pPr marL="0" indent="0">
              <a:buClrTx/>
              <a:buFontTx/>
              <a:buNone/>
              <a:defRPr sz="2400" i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</a:t>
            </a:r>
            <a:r>
              <a:rPr lang="en-US" dirty="0" smtClean="0"/>
              <a:t>Edit </a:t>
            </a:r>
            <a:r>
              <a:rPr lang="en-US" dirty="0"/>
              <a:t>Master </a:t>
            </a:r>
            <a:r>
              <a:rPr lang="en-US" dirty="0" smtClean="0"/>
              <a:t>Subtitle Style</a:t>
            </a:r>
          </a:p>
        </p:txBody>
      </p:sp>
    </p:spTree>
    <p:extLst>
      <p:ext uri="{BB962C8B-B14F-4D97-AF65-F5344CB8AC3E}">
        <p14:creationId xmlns:p14="http://schemas.microsoft.com/office/powerpoint/2010/main" xmlns="" val="2817904274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 - no tex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254445532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Blank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Blank 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 bwMode="auto">
          <a:xfrm>
            <a:off x="0" y="0"/>
            <a:ext cx="12188825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1600436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>
            <a:spLocks noGrp="1"/>
          </p:cNvSpPr>
          <p:nvPr>
            <p:ph type="sldNum" sz="quarter" idx="2"/>
          </p:nvPr>
        </p:nvSpPr>
        <p:spPr>
          <a:xfrm>
            <a:off x="5589720" y="6516569"/>
            <a:ext cx="599919" cy="232808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>
                <a:solidFill>
                  <a:srgbClr val="2A2D33">
                    <a:tint val="75000"/>
                  </a:srgbClr>
                </a:solidFill>
              </a:rPr>
              <a:pPr/>
              <a:t>‹#›</a:t>
            </a:fld>
            <a:endParaRPr>
              <a:solidFill>
                <a:srgbClr val="2A2D33">
                  <a:tint val="75000"/>
                </a:srgbClr>
              </a:solidFill>
            </a:endParaRPr>
          </a:p>
        </p:txBody>
      </p:sp>
      <p:sp>
        <p:nvSpPr>
          <p:cNvPr id="33" name="Shape 33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 b="0"/>
            </a:pPr>
            <a:r>
              <a:rPr sz="3599" b="1"/>
              <a:t>Title Text</a:t>
            </a:r>
          </a:p>
        </p:txBody>
      </p:sp>
      <p:sp>
        <p:nvSpPr>
          <p:cNvPr id="34" name="Shape 34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2799"/>
              <a:t>Body Level One</a:t>
            </a:r>
          </a:p>
          <a:p>
            <a:pPr lvl="1">
              <a:defRPr sz="1800"/>
            </a:pPr>
            <a:r>
              <a:rPr sz="2799"/>
              <a:t>Body Level Two</a:t>
            </a:r>
          </a:p>
          <a:p>
            <a:pPr lvl="2">
              <a:defRPr sz="1800"/>
            </a:pPr>
            <a:r>
              <a:rPr sz="2799"/>
              <a:t>Body Level Three</a:t>
            </a:r>
          </a:p>
          <a:p>
            <a:pPr lvl="3">
              <a:defRPr sz="1800"/>
            </a:pPr>
            <a:r>
              <a:rPr sz="2799"/>
              <a:t>Body Level Four</a:t>
            </a:r>
          </a:p>
          <a:p>
            <a:pPr lvl="4">
              <a:defRPr sz="1800"/>
            </a:pPr>
            <a:r>
              <a:rPr sz="2799"/>
              <a:t>Body Level Five</a:t>
            </a:r>
          </a:p>
        </p:txBody>
      </p:sp>
    </p:spTree>
    <p:extLst>
      <p:ext uri="{BB962C8B-B14F-4D97-AF65-F5344CB8AC3E}">
        <p14:creationId xmlns="" xmlns:p14="http://schemas.microsoft.com/office/powerpoint/2010/main" val="4200147371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11962" y="1190317"/>
            <a:ext cx="10894238" cy="501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title"/>
          </p:nvPr>
        </p:nvSpPr>
        <p:spPr bwMode="white">
          <a:xfrm>
            <a:off x="616817" y="367497"/>
            <a:ext cx="10801179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713158" name="Rectangle 6"/>
          <p:cNvSpPr>
            <a:spLocks noChangeArrowheads="1"/>
          </p:cNvSpPr>
          <p:nvPr/>
        </p:nvSpPr>
        <p:spPr bwMode="auto">
          <a:xfrm>
            <a:off x="203154" y="6590505"/>
            <a:ext cx="156731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l" defTabSz="1033463" eaLnBrk="0" hangingPunct="0">
              <a:spcBef>
                <a:spcPct val="0"/>
              </a:spcBef>
              <a:buSzTx/>
              <a:defRPr/>
            </a:pPr>
            <a:fld id="{CE68E300-6CD8-4700-9D8F-1117408838C5}" type="slidenum">
              <a:rPr lang="en-US" sz="1000" i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pPr algn="l" defTabSz="1033463" eaLnBrk="0" hangingPunct="0">
                <a:spcBef>
                  <a:spcPct val="0"/>
                </a:spcBef>
                <a:buSzTx/>
                <a:defRPr/>
              </a:pPr>
              <a:t>‹#›</a:t>
            </a:fld>
            <a:endParaRPr lang="en-US" sz="900" i="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0" cstate="print"/>
          <a:stretch>
            <a:fillRect/>
          </a:stretch>
        </p:blipFill>
        <p:spPr>
          <a:xfrm>
            <a:off x="611962" y="6379482"/>
            <a:ext cx="3136093" cy="32025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80" r:id="rId1"/>
    <p:sldLayoutId id="2147483781" r:id="rId2"/>
    <p:sldLayoutId id="2147483782" r:id="rId3"/>
    <p:sldLayoutId id="2147483783" r:id="rId4"/>
    <p:sldLayoutId id="2147483784" r:id="rId5"/>
    <p:sldLayoutId id="2147483785" r:id="rId6"/>
    <p:sldLayoutId id="2147483786" r:id="rId7"/>
    <p:sldLayoutId id="2147483787" r:id="rId8"/>
    <p:sldLayoutId id="2147483788" r:id="rId9"/>
    <p:sldLayoutId id="2147483789" r:id="rId10"/>
    <p:sldLayoutId id="2147483790" r:id="rId11"/>
    <p:sldLayoutId id="2147483791" r:id="rId12"/>
    <p:sldLayoutId id="2147483792" r:id="rId13"/>
    <p:sldLayoutId id="2147483732" r:id="rId14"/>
    <p:sldLayoutId id="2147483755" r:id="rId15"/>
    <p:sldLayoutId id="2147483714" r:id="rId16"/>
    <p:sldLayoutId id="2147483767" r:id="rId17"/>
    <p:sldLayoutId id="2147483793" r:id="rId18"/>
  </p:sldLayoutIdLst>
  <p:transition>
    <p:wipe dir="r"/>
  </p:transition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rgbClr val="000000"/>
          </a:solidFill>
          <a:latin typeface="Arial" pitchFamily="34" charset="0"/>
          <a:ea typeface="+mj-ea"/>
          <a:cs typeface="Arial" pitchFamily="34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9pPr>
    </p:titleStyle>
    <p:bodyStyle>
      <a:lvl1pPr marL="342900" indent="-3429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lang="en-US" sz="20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Char char="•"/>
        <a:defRPr lang="en-US" sz="18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Font typeface="Arial" charset="0"/>
        <a:buChar char="–"/>
        <a:defRPr lang="en-US" sz="16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SzPct val="95000"/>
        <a:buFont typeface="Courier New" pitchFamily="49" charset="0"/>
        <a:buChar char="o"/>
        <a:defRPr lang="en-US" sz="14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SzPct val="95000"/>
        <a:buFont typeface="Courier New" pitchFamily="49" charset="0"/>
        <a:buChar char="o"/>
        <a:defRPr lang="en-US" sz="14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9.png"/><Relationship Id="rId4" Type="http://schemas.openxmlformats.org/officeDocument/2006/relationships/image" Target="../media/image4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2.png"/><Relationship Id="rId5" Type="http://schemas.openxmlformats.org/officeDocument/2006/relationships/image" Target="../media/image39.png"/><Relationship Id="rId4" Type="http://schemas.openxmlformats.org/officeDocument/2006/relationships/image" Target="../media/image4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4"/>
          <p:cNvSpPr>
            <a:spLocks noGrp="1"/>
          </p:cNvSpPr>
          <p:nvPr>
            <p:ph type="ctrTitle"/>
          </p:nvPr>
        </p:nvSpPr>
        <p:spPr>
          <a:xfrm>
            <a:off x="893896" y="574021"/>
            <a:ext cx="10511966" cy="2215991"/>
          </a:xfrm>
        </p:spPr>
        <p:txBody>
          <a:bodyPr/>
          <a:lstStyle/>
          <a:p>
            <a:r>
              <a:rPr lang="en-US" dirty="0" smtClean="0"/>
              <a:t>378</a:t>
            </a:r>
            <a:br>
              <a:rPr lang="en-US" dirty="0" smtClean="0"/>
            </a:br>
            <a:r>
              <a:rPr lang="en-US" dirty="0" smtClean="0"/>
              <a:t>Building a Mobile App With The Telerik Platform</a:t>
            </a:r>
            <a:endParaRPr lang="en-US" b="1" dirty="0"/>
          </a:p>
        </p:txBody>
      </p:sp>
      <p:sp>
        <p:nvSpPr>
          <p:cNvPr id="5" name="Subtitle 8"/>
          <p:cNvSpPr>
            <a:spLocks noGrp="1"/>
          </p:cNvSpPr>
          <p:nvPr>
            <p:ph type="subTitle" idx="1"/>
          </p:nvPr>
        </p:nvSpPr>
        <p:spPr>
          <a:xfrm>
            <a:off x="863370" y="4176071"/>
            <a:ext cx="10847984" cy="1660785"/>
          </a:xfrm>
        </p:spPr>
        <p:txBody>
          <a:bodyPr/>
          <a:lstStyle/>
          <a:p>
            <a:pPr>
              <a:spcBef>
                <a:spcPts val="0"/>
              </a:spcBef>
            </a:pPr>
            <a:endParaRPr lang="en-US" sz="2800" dirty="0" smtClean="0"/>
          </a:p>
          <a:p>
            <a:pPr>
              <a:spcBef>
                <a:spcPts val="0"/>
              </a:spcBef>
            </a:pPr>
            <a:r>
              <a:rPr lang="en-US" dirty="0" smtClean="0"/>
              <a:t>Shelley Chase 	Senior Software Architect, Progress Software</a:t>
            </a:r>
          </a:p>
          <a:p>
            <a:pPr>
              <a:spcBef>
                <a:spcPts val="0"/>
              </a:spcBef>
            </a:pPr>
            <a:r>
              <a:rPr lang="en-US" dirty="0" smtClean="0"/>
              <a:t>Ricardo Perdigao 	Solutions Architect, Progress Software</a:t>
            </a:r>
          </a:p>
          <a:p>
            <a:pPr>
              <a:spcBef>
                <a:spcPts val="0"/>
              </a:spcBef>
            </a:pPr>
            <a:r>
              <a:rPr lang="en-US" dirty="0" smtClean="0"/>
              <a:t>Richard A. Zaslaw 	Sales Engineer, Telerik Inc.</a:t>
            </a:r>
          </a:p>
          <a:p>
            <a:pPr>
              <a:spcBef>
                <a:spcPts val="0"/>
              </a:spcBef>
            </a:pPr>
            <a:endParaRPr lang="en-US" dirty="0" smtClean="0"/>
          </a:p>
          <a:p>
            <a:pPr>
              <a:spcBef>
                <a:spcPts val="0"/>
              </a:spcBef>
            </a:pPr>
            <a:r>
              <a:rPr lang="en-US" dirty="0" smtClean="0"/>
              <a:t>June 2015</a:t>
            </a:r>
            <a:endParaRPr lang="en-US" sz="2800" dirty="0" smtClean="0"/>
          </a:p>
          <a:p>
            <a:endParaRPr lang="en-US" sz="2800" b="1" dirty="0"/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The Journey to Telerik </a:t>
            </a:r>
            <a:r>
              <a:rPr lang="en-US" dirty="0" smtClean="0"/>
              <a:t>Platform</a:t>
            </a:r>
            <a:endParaRPr lang="en-US" dirty="0"/>
          </a:p>
          <a:p>
            <a:pPr lvl="0"/>
            <a:r>
              <a:rPr lang="en-US" dirty="0" smtClean="0">
                <a:solidFill>
                  <a:schemeClr val="accent1"/>
                </a:solidFill>
              </a:rPr>
              <a:t>Demo</a:t>
            </a:r>
            <a:r>
              <a:rPr lang="en-US" dirty="0" smtClean="0"/>
              <a:t>: Using Telerik Platform</a:t>
            </a:r>
            <a:endParaRPr lang="en-US" dirty="0"/>
          </a:p>
          <a:p>
            <a:r>
              <a:rPr lang="en-US" dirty="0" smtClean="0"/>
              <a:t>Integration of Telerik Platform and OpenEdge</a:t>
            </a:r>
            <a:endParaRPr lang="en-US" dirty="0"/>
          </a:p>
          <a:p>
            <a:pPr lvl="0"/>
            <a:r>
              <a:rPr lang="en-US" dirty="0" smtClean="0">
                <a:solidFill>
                  <a:schemeClr val="accent1"/>
                </a:solidFill>
              </a:rPr>
              <a:t>Demo</a:t>
            </a:r>
            <a:r>
              <a:rPr lang="en-US" dirty="0" smtClean="0"/>
              <a:t>: Accessing OpenEdge from AppBuilder</a:t>
            </a:r>
            <a:endParaRPr lang="en-US" dirty="0"/>
          </a:p>
          <a:p>
            <a:pPr lvl="0"/>
            <a:r>
              <a:rPr lang="en-US" dirty="0" smtClean="0"/>
              <a:t>Migration </a:t>
            </a:r>
            <a:r>
              <a:rPr lang="en-US" dirty="0"/>
              <a:t>of existing apps</a:t>
            </a:r>
          </a:p>
          <a:p>
            <a:pPr lvl="0"/>
            <a:r>
              <a:rPr lang="en-US" dirty="0" smtClean="0"/>
              <a:t>The Future for Mobile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Evolution of Mobile Development in OpenEdge</a:t>
            </a:r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1084657" y="1356018"/>
            <a:ext cx="1745629" cy="1633926"/>
          </a:xfrm>
          <a:prstGeom prst="roundRect">
            <a:avLst>
              <a:gd name="adj" fmla="val 10000"/>
            </a:avLst>
          </a:prstGeom>
          <a:blipFill rotWithShape="0">
            <a:blip r:embed="rId2" cstate="print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7" name="Rounded Rectangle 6"/>
          <p:cNvSpPr/>
          <p:nvPr/>
        </p:nvSpPr>
        <p:spPr>
          <a:xfrm>
            <a:off x="8619760" y="1312475"/>
            <a:ext cx="1745629" cy="1633926"/>
          </a:xfrm>
          <a:prstGeom prst="roundRect">
            <a:avLst>
              <a:gd name="adj" fmla="val 10000"/>
            </a:avLst>
          </a:prstGeom>
          <a:blipFill rotWithShape="0">
            <a:blip r:embed="rId3" cstate="print"/>
            <a:stretch>
              <a:fillRect/>
            </a:stretch>
          </a:blipFill>
          <a:ln>
            <a:solidFill>
              <a:schemeClr val="accent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-21160"/>
              <a:satOff val="0"/>
              <a:lumOff val="4274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8" name="Rounded Rectangle 7"/>
          <p:cNvSpPr/>
          <p:nvPr/>
        </p:nvSpPr>
        <p:spPr>
          <a:xfrm>
            <a:off x="6376577" y="1341503"/>
            <a:ext cx="1745629" cy="1633926"/>
          </a:xfrm>
          <a:prstGeom prst="roundRect">
            <a:avLst>
              <a:gd name="adj" fmla="val 10000"/>
            </a:avLst>
          </a:prstGeom>
          <a:blipFill rotWithShape="0">
            <a:blip r:embed="rId4" cstate="print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-42320"/>
              <a:satOff val="0"/>
              <a:lumOff val="8549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26" name="Group 25"/>
          <p:cNvGrpSpPr/>
          <p:nvPr/>
        </p:nvGrpSpPr>
        <p:grpSpPr>
          <a:xfrm>
            <a:off x="754742" y="3222202"/>
            <a:ext cx="10697028" cy="544285"/>
            <a:chOff x="667658" y="4760686"/>
            <a:chExt cx="10697028" cy="544285"/>
          </a:xfrm>
        </p:grpSpPr>
        <p:cxnSp>
          <p:nvCxnSpPr>
            <p:cNvPr id="14" name="Straight Connector 13"/>
            <p:cNvCxnSpPr/>
            <p:nvPr/>
          </p:nvCxnSpPr>
          <p:spPr bwMode="auto">
            <a:xfrm flipV="1">
              <a:off x="667658" y="4760686"/>
              <a:ext cx="10697028" cy="14516"/>
            </a:xfrm>
            <a:prstGeom prst="line">
              <a:avLst/>
            </a:prstGeom>
            <a:solidFill>
              <a:schemeClr val="accent1"/>
            </a:solidFill>
            <a:ln w="698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9" name="Straight Connector 18"/>
            <p:cNvCxnSpPr/>
            <p:nvPr/>
          </p:nvCxnSpPr>
          <p:spPr bwMode="auto">
            <a:xfrm flipH="1">
              <a:off x="1582057" y="4775200"/>
              <a:ext cx="2" cy="508000"/>
            </a:xfrm>
            <a:prstGeom prst="line">
              <a:avLst/>
            </a:prstGeom>
            <a:solidFill>
              <a:schemeClr val="accent1"/>
            </a:solidFill>
            <a:ln w="31750" cap="flat" cmpd="sng" algn="ctr">
              <a:solidFill>
                <a:srgbClr val="FF4E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4" name="Straight Connector 23"/>
            <p:cNvCxnSpPr/>
            <p:nvPr/>
          </p:nvCxnSpPr>
          <p:spPr bwMode="auto">
            <a:xfrm flipH="1">
              <a:off x="7165703" y="4782457"/>
              <a:ext cx="2" cy="508000"/>
            </a:xfrm>
            <a:prstGeom prst="line">
              <a:avLst/>
            </a:prstGeom>
            <a:solidFill>
              <a:schemeClr val="accent1"/>
            </a:solidFill>
            <a:ln w="31750" cap="flat" cmpd="sng" algn="ctr">
              <a:solidFill>
                <a:srgbClr val="FF4E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5" name="Straight Connector 24"/>
            <p:cNvCxnSpPr/>
            <p:nvPr/>
          </p:nvCxnSpPr>
          <p:spPr bwMode="auto">
            <a:xfrm flipH="1">
              <a:off x="9383482" y="4796971"/>
              <a:ext cx="2" cy="508000"/>
            </a:xfrm>
            <a:prstGeom prst="line">
              <a:avLst/>
            </a:prstGeom>
            <a:solidFill>
              <a:schemeClr val="accent1"/>
            </a:solidFill>
            <a:ln w="31750" cap="flat" cmpd="sng" algn="ctr">
              <a:solidFill>
                <a:srgbClr val="FF4E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27" name="TextBox 26"/>
          <p:cNvSpPr txBox="1"/>
          <p:nvPr/>
        </p:nvSpPr>
        <p:spPr>
          <a:xfrm>
            <a:off x="1698171" y="3383304"/>
            <a:ext cx="831670" cy="38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800" i="0" dirty="0" smtClean="0">
                <a:solidFill>
                  <a:schemeClr val="accent1"/>
                </a:solidFill>
              </a:rPr>
              <a:t>2012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475582" y="3418137"/>
            <a:ext cx="11974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800" i="0" dirty="0" smtClean="0">
                <a:solidFill>
                  <a:schemeClr val="accent1"/>
                </a:solidFill>
              </a:rPr>
              <a:t>Q1 2015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532254" y="3424667"/>
            <a:ext cx="10885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800" i="0" dirty="0" smtClean="0">
                <a:solidFill>
                  <a:schemeClr val="accent1"/>
                </a:solidFill>
              </a:rPr>
              <a:t>Q2 2015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4994" y="3765030"/>
            <a:ext cx="347544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0"/>
              </a:spcBef>
            </a:pPr>
            <a:r>
              <a:rPr lang="en-US" sz="1800" b="1" i="0" dirty="0" smtClean="0"/>
              <a:t>OE Mobile</a:t>
            </a:r>
          </a:p>
          <a:p>
            <a:pPr>
              <a:spcBef>
                <a:spcPts val="0"/>
              </a:spcBef>
            </a:pPr>
            <a:r>
              <a:rPr lang="en-US" sz="1800" i="0" dirty="0" smtClean="0"/>
              <a:t>Mobile App Builder</a:t>
            </a:r>
          </a:p>
          <a:p>
            <a:pPr>
              <a:spcBef>
                <a:spcPts val="0"/>
              </a:spcBef>
            </a:pPr>
            <a:r>
              <a:rPr lang="en-US" sz="1800" i="0" dirty="0" smtClean="0"/>
              <a:t>Business Entity </a:t>
            </a:r>
          </a:p>
          <a:p>
            <a:pPr>
              <a:spcBef>
                <a:spcPts val="0"/>
              </a:spcBef>
            </a:pPr>
            <a:r>
              <a:rPr lang="en-US" sz="1800" i="0" dirty="0" smtClean="0"/>
              <a:t>Mobile Service </a:t>
            </a:r>
          </a:p>
          <a:p>
            <a:pPr>
              <a:spcBef>
                <a:spcPts val="0"/>
              </a:spcBef>
            </a:pPr>
            <a:r>
              <a:rPr lang="en-US" sz="1800" i="0" dirty="0" smtClean="0"/>
              <a:t>JavaScript Data Object (JSDO)              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9972766" y="1598023"/>
            <a:ext cx="1540244" cy="1507076"/>
          </a:xfrm>
          <a:prstGeom prst="roundRect">
            <a:avLst>
              <a:gd name="adj" fmla="val 10000"/>
            </a:avLst>
          </a:prstGeom>
          <a:blipFill rotWithShape="0">
            <a:blip r:embed="rId5" cstate="print"/>
            <a:stretch>
              <a:fillRect/>
            </a:stretch>
          </a:blip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3" name="TextBox 22"/>
          <p:cNvSpPr txBox="1"/>
          <p:nvPr/>
        </p:nvSpPr>
        <p:spPr>
          <a:xfrm>
            <a:off x="6567714" y="3841230"/>
            <a:ext cx="43898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0"/>
              </a:spcBef>
            </a:pPr>
            <a:r>
              <a:rPr lang="en-US" sz="1800" b="1" i="0" dirty="0" smtClean="0"/>
              <a:t>Announce move to Telerik Platform</a:t>
            </a:r>
          </a:p>
          <a:p>
            <a:pPr>
              <a:spcBef>
                <a:spcPts val="0"/>
              </a:spcBef>
            </a:pPr>
            <a:r>
              <a:rPr lang="en-US" sz="1800" i="0" dirty="0" smtClean="0"/>
              <a:t>JSDO Open Sourced </a:t>
            </a:r>
          </a:p>
          <a:p>
            <a:pPr>
              <a:spcBef>
                <a:spcPts val="0"/>
              </a:spcBef>
            </a:pPr>
            <a:r>
              <a:rPr lang="en-US" sz="1800" i="0" dirty="0" smtClean="0"/>
              <a:t>Kendo UI </a:t>
            </a:r>
            <a:r>
              <a:rPr lang="en-US" sz="1800" i="0" dirty="0" err="1" smtClean="0"/>
              <a:t>DataSource</a:t>
            </a:r>
            <a:r>
              <a:rPr lang="en-US" sz="1800" i="0" dirty="0" smtClean="0"/>
              <a:t> for JSDO               </a:t>
            </a:r>
          </a:p>
        </p:txBody>
      </p:sp>
      <p:cxnSp>
        <p:nvCxnSpPr>
          <p:cNvPr id="32" name="Straight Connector 31"/>
          <p:cNvCxnSpPr/>
          <p:nvPr/>
        </p:nvCxnSpPr>
        <p:spPr bwMode="auto">
          <a:xfrm flipH="1">
            <a:off x="4601027" y="3259213"/>
            <a:ext cx="2" cy="508000"/>
          </a:xfrm>
          <a:prstGeom prst="line">
            <a:avLst/>
          </a:prstGeom>
          <a:solidFill>
            <a:schemeClr val="accent1"/>
          </a:solidFill>
          <a:ln w="31750" cap="flat" cmpd="sng" algn="ctr">
            <a:solidFill>
              <a:srgbClr val="FF4E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4" name="Rounded Rectangle 33"/>
          <p:cNvSpPr/>
          <p:nvPr/>
        </p:nvSpPr>
        <p:spPr>
          <a:xfrm>
            <a:off x="3657600" y="1341121"/>
            <a:ext cx="1752600" cy="1630680"/>
          </a:xfrm>
          <a:prstGeom prst="roundRect">
            <a:avLst>
              <a:gd name="adj" fmla="val 10000"/>
            </a:avLst>
          </a:prstGeom>
          <a:blipFill rotWithShape="0">
            <a:blip r:embed="rId6" cstate="print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35" name="TextBox 34"/>
          <p:cNvSpPr txBox="1"/>
          <p:nvPr/>
        </p:nvSpPr>
        <p:spPr>
          <a:xfrm>
            <a:off x="4791891" y="3398544"/>
            <a:ext cx="831670" cy="38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800" i="0" dirty="0" smtClean="0">
                <a:solidFill>
                  <a:schemeClr val="accent1"/>
                </a:solidFill>
              </a:rPr>
              <a:t>2014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3642360" y="3810750"/>
            <a:ext cx="21183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0"/>
              </a:spcBef>
            </a:pPr>
            <a:r>
              <a:rPr lang="en-US" sz="1800" b="1" i="0" dirty="0" smtClean="0"/>
              <a:t>Rebrand Mobile for Pacific</a:t>
            </a:r>
          </a:p>
          <a:p>
            <a:pPr>
              <a:spcBef>
                <a:spcPts val="0"/>
              </a:spcBef>
            </a:pPr>
            <a:endParaRPr lang="en-US" sz="1800" i="0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Shape 167"/>
          <p:cNvSpPr txBox="1"/>
          <p:nvPr/>
        </p:nvSpPr>
        <p:spPr>
          <a:xfrm>
            <a:off x="7973979" y="3382975"/>
            <a:ext cx="3793623" cy="1166469"/>
          </a:xfrm>
          <a:prstGeom prst="rect">
            <a:avLst/>
          </a:prstGeom>
          <a:noFill/>
          <a:ln>
            <a:noFill/>
          </a:ln>
        </p:spPr>
        <p:txBody>
          <a:bodyPr lIns="121900" tIns="60950" rIns="121900" bIns="60950" anchor="t" anchorCtr="0">
            <a:noAutofit/>
          </a:bodyPr>
          <a:lstStyle/>
          <a:p>
            <a:pPr marL="0" marR="0" lvl="0" indent="0" algn="l" rtl="0">
              <a:lnSpc>
                <a:spcPct val="75000"/>
              </a:lnSpc>
              <a:spcBef>
                <a:spcPts val="0"/>
              </a:spcBef>
              <a:buSzPct val="25000"/>
              <a:buNone/>
            </a:pPr>
            <a:r>
              <a:rPr lang="en-US" sz="4400" b="1" i="0" u="none" strike="noStrike" cap="none" baseline="0" dirty="0">
                <a:solidFill>
                  <a:srgbClr val="55E320"/>
                </a:solidFill>
                <a:latin typeface="Arial"/>
                <a:ea typeface="Arial"/>
                <a:cs typeface="Arial"/>
                <a:sym typeface="Arial"/>
              </a:rPr>
              <a:t>465 </a:t>
            </a:r>
          </a:p>
          <a:p>
            <a:pPr marL="0" marR="0" lvl="0" indent="0" algn="l" rtl="0">
              <a:lnSpc>
                <a:spcPct val="75000"/>
              </a:lnSpc>
              <a:spcBef>
                <a:spcPts val="0"/>
              </a:spcBef>
              <a:buSzPct val="25000"/>
              <a:buNone/>
            </a:pPr>
            <a:r>
              <a:rPr lang="en-US" sz="3200" b="1" i="0" u="none" strike="noStrike" cap="none" baseline="0" dirty="0">
                <a:solidFill>
                  <a:srgbClr val="000000"/>
                </a:solidFill>
                <a:latin typeface="Rokkitt"/>
                <a:ea typeface="Rokkitt"/>
                <a:cs typeface="Rokkitt"/>
                <a:sym typeface="Rokkitt"/>
              </a:rPr>
              <a:t>of Fortune 500</a:t>
            </a:r>
          </a:p>
        </p:txBody>
      </p:sp>
      <p:sp>
        <p:nvSpPr>
          <p:cNvPr id="168" name="Shape 168"/>
          <p:cNvSpPr txBox="1"/>
          <p:nvPr/>
        </p:nvSpPr>
        <p:spPr>
          <a:xfrm>
            <a:off x="7973979" y="1465754"/>
            <a:ext cx="2893190" cy="1166469"/>
          </a:xfrm>
          <a:prstGeom prst="rect">
            <a:avLst/>
          </a:prstGeom>
          <a:noFill/>
          <a:ln>
            <a:noFill/>
          </a:ln>
        </p:spPr>
        <p:txBody>
          <a:bodyPr lIns="121900" tIns="60950" rIns="121900" bIns="60950" anchor="t" anchorCtr="0">
            <a:noAutofit/>
          </a:bodyPr>
          <a:lstStyle/>
          <a:p>
            <a:pPr marL="0" marR="0" lvl="0" indent="0" algn="l" rtl="0">
              <a:lnSpc>
                <a:spcPct val="75000"/>
              </a:lnSpc>
              <a:spcBef>
                <a:spcPts val="0"/>
              </a:spcBef>
              <a:buSzPct val="25000"/>
              <a:buNone/>
            </a:pPr>
            <a:r>
              <a:rPr lang="en-US" sz="4400" b="1" i="0" u="none" strike="noStrike" cap="none" baseline="0">
                <a:solidFill>
                  <a:srgbClr val="55E320"/>
                </a:solidFill>
                <a:latin typeface="Arial"/>
                <a:ea typeface="Arial"/>
                <a:cs typeface="Arial"/>
                <a:sym typeface="Arial"/>
              </a:rPr>
              <a:t>130,000</a:t>
            </a:r>
          </a:p>
          <a:p>
            <a:pPr marL="0" marR="0" lvl="0" indent="0" algn="l" rtl="0">
              <a:lnSpc>
                <a:spcPct val="75000"/>
              </a:lnSpc>
              <a:spcBef>
                <a:spcPts val="0"/>
              </a:spcBef>
              <a:buSzPct val="25000"/>
              <a:buNone/>
            </a:pPr>
            <a:r>
              <a:rPr lang="en-US" sz="3200" b="1" i="0" u="none" strike="noStrike" cap="none" baseline="0">
                <a:solidFill>
                  <a:srgbClr val="000000"/>
                </a:solidFill>
                <a:latin typeface="Rokkitt"/>
                <a:ea typeface="Rokkitt"/>
                <a:cs typeface="Rokkitt"/>
                <a:sym typeface="Rokkitt"/>
              </a:rPr>
              <a:t>customers</a:t>
            </a:r>
          </a:p>
        </p:txBody>
      </p:sp>
      <p:pic>
        <p:nvPicPr>
          <p:cNvPr id="169" name="Shape 169"/>
          <p:cNvPicPr preferRelativeResize="0"/>
          <p:nvPr/>
        </p:nvPicPr>
        <p:blipFill rotWithShape="1">
          <a:blip r:embed="rId3" cstate="print">
            <a:alphaModFix/>
          </a:blip>
          <a:srcRect/>
          <a:stretch/>
        </p:blipFill>
        <p:spPr>
          <a:xfrm>
            <a:off x="1590448" y="892585"/>
            <a:ext cx="4300822" cy="8144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Shape 171"/>
          <p:cNvPicPr preferRelativeResize="0"/>
          <p:nvPr/>
        </p:nvPicPr>
        <p:blipFill rotWithShape="1">
          <a:blip r:embed="rId4" cstate="print">
            <a:alphaModFix/>
          </a:blip>
          <a:srcRect/>
          <a:stretch/>
        </p:blipFill>
        <p:spPr>
          <a:xfrm>
            <a:off x="1063592" y="3966210"/>
            <a:ext cx="5713511" cy="2190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Shape 172"/>
          <p:cNvPicPr preferRelativeResize="0"/>
          <p:nvPr/>
        </p:nvPicPr>
        <p:blipFill rotWithShape="1">
          <a:blip r:embed="rId5" cstate="print">
            <a:alphaModFix/>
          </a:blip>
          <a:srcRect/>
          <a:stretch/>
        </p:blipFill>
        <p:spPr>
          <a:xfrm>
            <a:off x="2872870" y="2739361"/>
            <a:ext cx="2094953" cy="3381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Shape 173"/>
          <p:cNvPicPr preferRelativeResize="0"/>
          <p:nvPr/>
        </p:nvPicPr>
        <p:blipFill rotWithShape="1">
          <a:blip r:embed="rId6" cstate="print">
            <a:alphaModFix/>
          </a:blip>
          <a:srcRect/>
          <a:stretch/>
        </p:blipFill>
        <p:spPr>
          <a:xfrm>
            <a:off x="431993" y="2962621"/>
            <a:ext cx="7084755" cy="828675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Shape 174"/>
          <p:cNvSpPr/>
          <p:nvPr/>
        </p:nvSpPr>
        <p:spPr>
          <a:xfrm>
            <a:off x="926841" y="1588443"/>
            <a:ext cx="6411847" cy="46166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2400" b="0" i="0" u="none" strike="noStrike" cap="none" baseline="0">
                <a:solidFill>
                  <a:srgbClr val="A5A5A5"/>
                </a:solidFill>
                <a:latin typeface="Rokkitt"/>
                <a:ea typeface="Rokkitt"/>
                <a:cs typeface="Rokkitt"/>
                <a:sym typeface="Rokkitt"/>
              </a:rPr>
              <a:t>Next Gen Tools and Services to Build Apps</a:t>
            </a: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616818" y="367503"/>
            <a:ext cx="10801178" cy="430887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Making Great Apps Possible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342858" y="5859262"/>
            <a:ext cx="1590727" cy="369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SzTx/>
            </a:pPr>
            <a:r>
              <a:rPr lang="en-US" sz="1799" i="0" dirty="0">
                <a:solidFill>
                  <a:srgbClr val="55E320"/>
                </a:solidFill>
                <a:latin typeface="Metric Light"/>
                <a:cs typeface="Metric Light"/>
              </a:rPr>
              <a:t>“VISIONARY”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302987" y="5439748"/>
            <a:ext cx="1647825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Shape 181"/>
          <p:cNvSpPr txBox="1">
            <a:spLocks noGrp="1"/>
          </p:cNvSpPr>
          <p:nvPr>
            <p:ph type="title" idx="4294967295"/>
          </p:nvPr>
        </p:nvSpPr>
        <p:spPr>
          <a:xfrm>
            <a:off x="746125" y="0"/>
            <a:ext cx="11442700" cy="1341438"/>
          </a:xfrm>
          <a:prstGeom prst="rect">
            <a:avLst/>
          </a:prstGeom>
          <a:noFill/>
          <a:ln>
            <a:noFill/>
          </a:ln>
        </p:spPr>
        <p:txBody>
          <a:bodyPr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buSzPct val="25000"/>
              <a:buNone/>
            </a:pPr>
            <a:r>
              <a:rPr lang="en-US" i="0" u="none" strike="noStrike" cap="none" baseline="0" dirty="0">
                <a:solidFill>
                  <a:srgbClr val="2A2D33"/>
                </a:solidFill>
                <a:latin typeface="+mj-lt"/>
                <a:ea typeface="Rokkitt"/>
                <a:cs typeface="Rokkitt"/>
                <a:sym typeface="Rokkitt"/>
              </a:rPr>
              <a:t>1.4M Developers </a:t>
            </a:r>
            <a:r>
              <a:rPr lang="en-US" dirty="0">
                <a:solidFill>
                  <a:srgbClr val="2A2D33"/>
                </a:solidFill>
                <a:latin typeface="+mj-lt"/>
                <a:ea typeface="Rokkitt"/>
                <a:cs typeface="Rokkitt"/>
                <a:sym typeface="Rokkitt"/>
              </a:rPr>
              <a:t>T</a:t>
            </a:r>
            <a:r>
              <a:rPr lang="en-US" i="0" u="none" strike="noStrike" cap="none" baseline="0" dirty="0">
                <a:solidFill>
                  <a:srgbClr val="2A2D33"/>
                </a:solidFill>
                <a:latin typeface="+mj-lt"/>
                <a:ea typeface="Rokkitt"/>
                <a:cs typeface="Rokkitt"/>
                <a:sym typeface="Rokkitt"/>
              </a:rPr>
              <a:t>rust Telerik to </a:t>
            </a:r>
            <a:r>
              <a:rPr lang="en-US" i="0" u="none" strike="noStrike" cap="none" baseline="0" dirty="0" smtClean="0">
                <a:solidFill>
                  <a:srgbClr val="2A2D33"/>
                </a:solidFill>
                <a:latin typeface="+mj-lt"/>
                <a:ea typeface="Rokkitt"/>
                <a:cs typeface="Rokkitt"/>
                <a:sym typeface="Rokkitt"/>
              </a:rPr>
              <a:t/>
            </a:r>
            <a:br>
              <a:rPr lang="en-US" i="0" u="none" strike="noStrike" cap="none" baseline="0" dirty="0" smtClean="0">
                <a:solidFill>
                  <a:srgbClr val="2A2D33"/>
                </a:solidFill>
                <a:latin typeface="+mj-lt"/>
                <a:ea typeface="Rokkitt"/>
                <a:cs typeface="Rokkitt"/>
                <a:sym typeface="Rokkitt"/>
              </a:rPr>
            </a:br>
            <a:r>
              <a:rPr lang="en-US" dirty="0" smtClean="0">
                <a:solidFill>
                  <a:srgbClr val="2A2D33"/>
                </a:solidFill>
                <a:latin typeface="+mj-lt"/>
                <a:ea typeface="Rokkitt"/>
                <a:cs typeface="Rokkitt"/>
                <a:sym typeface="Rokkitt"/>
              </a:rPr>
              <a:t>M</a:t>
            </a:r>
            <a:r>
              <a:rPr lang="en-US" i="0" u="none" strike="noStrike" cap="none" baseline="0" dirty="0" smtClean="0">
                <a:solidFill>
                  <a:srgbClr val="2A2D33"/>
                </a:solidFill>
                <a:latin typeface="+mj-lt"/>
                <a:ea typeface="Rokkitt"/>
                <a:cs typeface="Rokkitt"/>
                <a:sym typeface="Rokkitt"/>
              </a:rPr>
              <a:t>ake </a:t>
            </a:r>
            <a:r>
              <a:rPr lang="en-US" i="0" u="none" strike="noStrike" cap="none" baseline="0" dirty="0">
                <a:solidFill>
                  <a:srgbClr val="2A2D33"/>
                </a:solidFill>
                <a:latin typeface="+mj-lt"/>
                <a:ea typeface="Rokkitt"/>
                <a:cs typeface="Rokkitt"/>
                <a:sym typeface="Rokkitt"/>
              </a:rPr>
              <a:t>the </a:t>
            </a:r>
            <a:r>
              <a:rPr lang="en-US" dirty="0">
                <a:solidFill>
                  <a:srgbClr val="2A2D33"/>
                </a:solidFill>
                <a:latin typeface="+mj-lt"/>
                <a:ea typeface="Rokkitt"/>
                <a:cs typeface="Rokkitt"/>
                <a:sym typeface="Rokkitt"/>
              </a:rPr>
              <a:t>C</a:t>
            </a:r>
            <a:r>
              <a:rPr lang="en-US" i="0" u="none" strike="noStrike" cap="none" baseline="0" dirty="0">
                <a:solidFill>
                  <a:srgbClr val="2A2D33"/>
                </a:solidFill>
                <a:latin typeface="+mj-lt"/>
                <a:ea typeface="Rokkitt"/>
                <a:cs typeface="Rokkitt"/>
                <a:sym typeface="Rokkitt"/>
              </a:rPr>
              <a:t>ross-</a:t>
            </a:r>
            <a:r>
              <a:rPr lang="en-US" dirty="0">
                <a:solidFill>
                  <a:srgbClr val="2A2D33"/>
                </a:solidFill>
                <a:latin typeface="+mj-lt"/>
                <a:ea typeface="Rokkitt"/>
                <a:cs typeface="Rokkitt"/>
                <a:sym typeface="Rokkitt"/>
              </a:rPr>
              <a:t>P</a:t>
            </a:r>
            <a:r>
              <a:rPr lang="en-US" i="0" u="none" strike="noStrike" cap="none" baseline="0" dirty="0">
                <a:solidFill>
                  <a:srgbClr val="2A2D33"/>
                </a:solidFill>
                <a:latin typeface="+mj-lt"/>
                <a:ea typeface="Rokkitt"/>
                <a:cs typeface="Rokkitt"/>
                <a:sym typeface="Rokkitt"/>
              </a:rPr>
              <a:t>latform </a:t>
            </a:r>
            <a:r>
              <a:rPr lang="en-US" dirty="0">
                <a:solidFill>
                  <a:srgbClr val="2A2D33"/>
                </a:solidFill>
                <a:latin typeface="+mj-lt"/>
                <a:ea typeface="Rokkitt"/>
                <a:cs typeface="Rokkitt"/>
                <a:sym typeface="Rokkitt"/>
              </a:rPr>
              <a:t>D</a:t>
            </a:r>
            <a:r>
              <a:rPr lang="en-US" i="0" u="none" strike="noStrike" cap="none" baseline="0" dirty="0">
                <a:solidFill>
                  <a:srgbClr val="2A2D33"/>
                </a:solidFill>
                <a:latin typeface="+mj-lt"/>
                <a:ea typeface="Rokkitt"/>
                <a:cs typeface="Rokkitt"/>
                <a:sym typeface="Rokkitt"/>
              </a:rPr>
              <a:t>evelopment </a:t>
            </a:r>
            <a:r>
              <a:rPr lang="en-US" dirty="0">
                <a:solidFill>
                  <a:srgbClr val="2A2D33"/>
                </a:solidFill>
                <a:latin typeface="+mj-lt"/>
                <a:ea typeface="Rokkitt"/>
                <a:cs typeface="Rokkitt"/>
                <a:sym typeface="Rokkitt"/>
              </a:rPr>
              <a:t>L</a:t>
            </a:r>
            <a:r>
              <a:rPr lang="en-US" i="0" u="none" strike="noStrike" cap="none" baseline="0" dirty="0">
                <a:solidFill>
                  <a:srgbClr val="2A2D33"/>
                </a:solidFill>
                <a:latin typeface="+mj-lt"/>
                <a:ea typeface="Rokkitt"/>
                <a:cs typeface="Rokkitt"/>
                <a:sym typeface="Rokkitt"/>
              </a:rPr>
              <a:t>ifecycle a </a:t>
            </a:r>
            <a:r>
              <a:rPr lang="en-US" dirty="0">
                <a:solidFill>
                  <a:srgbClr val="2A2D33"/>
                </a:solidFill>
                <a:latin typeface="+mj-lt"/>
                <a:ea typeface="Rokkitt"/>
                <a:cs typeface="Rokkitt"/>
                <a:sym typeface="Rokkitt"/>
              </a:rPr>
              <a:t>B</a:t>
            </a:r>
            <a:r>
              <a:rPr lang="en-US" i="0" u="none" strike="noStrike" cap="none" baseline="0" dirty="0">
                <a:solidFill>
                  <a:srgbClr val="2A2D33"/>
                </a:solidFill>
                <a:latin typeface="+mj-lt"/>
                <a:ea typeface="Rokkitt"/>
                <a:cs typeface="Rokkitt"/>
                <a:sym typeface="Rokkitt"/>
              </a:rPr>
              <a:t>reeze</a:t>
            </a:r>
          </a:p>
        </p:txBody>
      </p:sp>
      <p:pic>
        <p:nvPicPr>
          <p:cNvPr id="182" name="Shape 182"/>
          <p:cNvPicPr preferRelativeResize="0"/>
          <p:nvPr/>
        </p:nvPicPr>
        <p:blipFill rotWithShape="1">
          <a:blip r:embed="rId3" cstate="print">
            <a:alphaModFix/>
          </a:blip>
          <a:srcRect/>
          <a:stretch/>
        </p:blipFill>
        <p:spPr>
          <a:xfrm>
            <a:off x="4117994" y="2795965"/>
            <a:ext cx="502082" cy="502213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Shape 183"/>
          <p:cNvSpPr/>
          <p:nvPr/>
        </p:nvSpPr>
        <p:spPr>
          <a:xfrm>
            <a:off x="3564433" y="2217880"/>
            <a:ext cx="4825973" cy="3054674"/>
          </a:xfrm>
          <a:prstGeom prst="roundRect">
            <a:avLst>
              <a:gd name="adj" fmla="val 16667"/>
            </a:avLst>
          </a:prstGeom>
          <a:noFill/>
          <a:ln w="10775" cap="flat">
            <a:solidFill>
              <a:schemeClr val="dk1"/>
            </a:solidFill>
            <a:prstDash val="solid"/>
            <a:bevel/>
            <a:headEnd type="none" w="med" len="med"/>
            <a:tailEnd type="none" w="med" len="med"/>
          </a:ln>
        </p:spPr>
        <p:txBody>
          <a:bodyPr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2D33"/>
              </a:buClr>
              <a:buFont typeface="Arial"/>
              <a:buNone/>
            </a:pPr>
            <a:endParaRPr sz="1800" b="0" i="0" u="none" strike="noStrike" cap="none" baseline="0">
              <a:solidFill>
                <a:srgbClr val="2A2D3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84" name="Shape 184"/>
          <p:cNvCxnSpPr/>
          <p:nvPr/>
        </p:nvCxnSpPr>
        <p:spPr>
          <a:xfrm>
            <a:off x="5096017" y="1583316"/>
            <a:ext cx="2" cy="4272714"/>
          </a:xfrm>
          <a:prstGeom prst="straightConnector1">
            <a:avLst/>
          </a:prstGeom>
          <a:noFill/>
          <a:ln w="9525" cap="flat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85" name="Shape 185"/>
          <p:cNvCxnSpPr/>
          <p:nvPr/>
        </p:nvCxnSpPr>
        <p:spPr>
          <a:xfrm>
            <a:off x="6775463" y="1583316"/>
            <a:ext cx="0" cy="4272714"/>
          </a:xfrm>
          <a:prstGeom prst="straightConnector1">
            <a:avLst/>
          </a:prstGeom>
          <a:noFill/>
          <a:ln w="9525" cap="flat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86" name="Shape 186"/>
          <p:cNvCxnSpPr/>
          <p:nvPr/>
        </p:nvCxnSpPr>
        <p:spPr>
          <a:xfrm rot="10800000">
            <a:off x="2522269" y="3739621"/>
            <a:ext cx="7017743" cy="0"/>
          </a:xfrm>
          <a:prstGeom prst="straightConnector1">
            <a:avLst/>
          </a:prstGeom>
          <a:noFill/>
          <a:ln w="9525" cap="flat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87" name="Shape 187"/>
          <p:cNvPicPr preferRelativeResize="0"/>
          <p:nvPr/>
        </p:nvPicPr>
        <p:blipFill rotWithShape="1">
          <a:blip r:embed="rId4" cstate="print">
            <a:alphaModFix/>
          </a:blip>
          <a:srcRect/>
          <a:stretch/>
        </p:blipFill>
        <p:spPr>
          <a:xfrm>
            <a:off x="5593605" y="2661659"/>
            <a:ext cx="768862" cy="7690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Shape 188"/>
          <p:cNvPicPr preferRelativeResize="0"/>
          <p:nvPr/>
        </p:nvPicPr>
        <p:blipFill rotWithShape="1">
          <a:blip r:embed="rId5" cstate="print">
            <a:alphaModFix/>
          </a:blip>
          <a:srcRect/>
          <a:stretch/>
        </p:blipFill>
        <p:spPr>
          <a:xfrm>
            <a:off x="7236582" y="2713142"/>
            <a:ext cx="720374" cy="7205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Shape 189"/>
          <p:cNvPicPr preferRelativeResize="0"/>
          <p:nvPr/>
        </p:nvPicPr>
        <p:blipFill rotWithShape="1">
          <a:blip r:embed="rId6" cstate="print">
            <a:alphaModFix/>
          </a:blip>
          <a:srcRect/>
          <a:stretch/>
        </p:blipFill>
        <p:spPr>
          <a:xfrm>
            <a:off x="5698542" y="4116271"/>
            <a:ext cx="553546" cy="5536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Shape 190"/>
          <p:cNvPicPr preferRelativeResize="0"/>
          <p:nvPr/>
        </p:nvPicPr>
        <p:blipFill rotWithShape="1">
          <a:blip r:embed="rId7" cstate="print">
            <a:alphaModFix/>
          </a:blip>
          <a:srcRect/>
          <a:stretch/>
        </p:blipFill>
        <p:spPr>
          <a:xfrm>
            <a:off x="7150279" y="4041137"/>
            <a:ext cx="806678" cy="806888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Shape 192"/>
          <p:cNvSpPr/>
          <p:nvPr/>
        </p:nvSpPr>
        <p:spPr>
          <a:xfrm>
            <a:off x="3921652" y="2326650"/>
            <a:ext cx="954008" cy="36933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1800" b="1" i="0" u="none" strike="noStrike" cap="none" baseline="0" dirty="0">
                <a:solidFill>
                  <a:srgbClr val="2A2D33"/>
                </a:solidFill>
                <a:latin typeface="Arial"/>
                <a:ea typeface="Arial"/>
                <a:cs typeface="Arial"/>
                <a:sym typeface="Arial"/>
              </a:rPr>
              <a:t>Design</a:t>
            </a:r>
          </a:p>
        </p:txBody>
      </p:sp>
      <p:sp>
        <p:nvSpPr>
          <p:cNvPr id="193" name="Shape 193"/>
          <p:cNvSpPr/>
          <p:nvPr/>
        </p:nvSpPr>
        <p:spPr>
          <a:xfrm>
            <a:off x="5593605" y="2315291"/>
            <a:ext cx="761435" cy="36933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1800" b="1" i="0" u="none" strike="noStrike" cap="none" baseline="0">
                <a:solidFill>
                  <a:srgbClr val="2A2D33"/>
                </a:solidFill>
                <a:latin typeface="Arial"/>
                <a:ea typeface="Arial"/>
                <a:cs typeface="Arial"/>
                <a:sym typeface="Arial"/>
              </a:rPr>
              <a:t>Build</a:t>
            </a:r>
          </a:p>
        </p:txBody>
      </p:sp>
      <p:sp>
        <p:nvSpPr>
          <p:cNvPr id="194" name="Shape 194"/>
          <p:cNvSpPr/>
          <p:nvPr/>
        </p:nvSpPr>
        <p:spPr>
          <a:xfrm>
            <a:off x="6995856" y="2309736"/>
            <a:ext cx="1107706" cy="36933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1800" b="1" i="0" u="none" strike="noStrike" cap="none" baseline="0">
                <a:solidFill>
                  <a:srgbClr val="2A2D33"/>
                </a:solidFill>
                <a:latin typeface="Arial"/>
                <a:ea typeface="Arial"/>
                <a:cs typeface="Arial"/>
                <a:sym typeface="Arial"/>
              </a:rPr>
              <a:t>Connect</a:t>
            </a:r>
          </a:p>
        </p:txBody>
      </p:sp>
      <p:sp>
        <p:nvSpPr>
          <p:cNvPr id="195" name="Shape 195"/>
          <p:cNvSpPr/>
          <p:nvPr/>
        </p:nvSpPr>
        <p:spPr>
          <a:xfrm>
            <a:off x="3844643" y="4753814"/>
            <a:ext cx="1121003" cy="36933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1800" b="1" i="0" u="none" strike="noStrike" cap="none" baseline="0">
                <a:solidFill>
                  <a:srgbClr val="2A2D33"/>
                </a:solidFill>
                <a:latin typeface="Arial"/>
                <a:ea typeface="Arial"/>
                <a:cs typeface="Arial"/>
                <a:sym typeface="Arial"/>
              </a:rPr>
              <a:t>Measure</a:t>
            </a:r>
          </a:p>
        </p:txBody>
      </p:sp>
      <p:sp>
        <p:nvSpPr>
          <p:cNvPr id="196" name="Shape 196"/>
          <p:cNvSpPr/>
          <p:nvPr/>
        </p:nvSpPr>
        <p:spPr>
          <a:xfrm>
            <a:off x="4745335" y="3433705"/>
            <a:ext cx="2491247" cy="542796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0775" cap="flat">
            <a:solidFill>
              <a:schemeClr val="dk1"/>
            </a:solidFill>
            <a:prstDash val="solid"/>
            <a:bevel/>
            <a:headEnd type="none" w="med" len="med"/>
            <a:tailEnd type="none" w="med" len="med"/>
          </a:ln>
        </p:spPr>
        <p:txBody>
          <a:bodyPr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2D33"/>
              </a:buClr>
              <a:buFont typeface="Arial"/>
              <a:buNone/>
            </a:pPr>
            <a:endParaRPr sz="1800" b="0" i="0" u="none" strike="noStrike" cap="none" baseline="0">
              <a:solidFill>
                <a:srgbClr val="2A2D3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Shape 197"/>
          <p:cNvSpPr/>
          <p:nvPr/>
        </p:nvSpPr>
        <p:spPr>
          <a:xfrm>
            <a:off x="5482973" y="4746955"/>
            <a:ext cx="979499" cy="36933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1800" b="1" i="0" u="none" strike="noStrike" cap="none" baseline="0">
                <a:solidFill>
                  <a:srgbClr val="2A2D33"/>
                </a:solidFill>
                <a:latin typeface="Arial"/>
                <a:ea typeface="Arial"/>
                <a:cs typeface="Arial"/>
                <a:sym typeface="Arial"/>
              </a:rPr>
              <a:t>Deploy</a:t>
            </a:r>
          </a:p>
        </p:txBody>
      </p:sp>
      <p:sp>
        <p:nvSpPr>
          <p:cNvPr id="198" name="Shape 198"/>
          <p:cNvSpPr/>
          <p:nvPr/>
        </p:nvSpPr>
        <p:spPr>
          <a:xfrm>
            <a:off x="7225386" y="4743050"/>
            <a:ext cx="659121" cy="36933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1800" b="1" i="0" u="none" strike="noStrike" cap="none" baseline="0">
                <a:solidFill>
                  <a:srgbClr val="2A2D33"/>
                </a:solidFill>
                <a:latin typeface="Arial"/>
                <a:ea typeface="Arial"/>
                <a:cs typeface="Arial"/>
                <a:sym typeface="Arial"/>
              </a:rPr>
              <a:t>Test</a:t>
            </a:r>
          </a:p>
        </p:txBody>
      </p:sp>
      <p:pic>
        <p:nvPicPr>
          <p:cNvPr id="199" name="Shape 199"/>
          <p:cNvPicPr preferRelativeResize="0"/>
          <p:nvPr/>
        </p:nvPicPr>
        <p:blipFill rotWithShape="1">
          <a:blip r:embed="rId8" cstate="print">
            <a:alphaModFix/>
          </a:blip>
          <a:srcRect/>
          <a:stretch/>
        </p:blipFill>
        <p:spPr>
          <a:xfrm>
            <a:off x="5294876" y="3468028"/>
            <a:ext cx="1300379" cy="462478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Shape 200"/>
          <p:cNvSpPr/>
          <p:nvPr/>
        </p:nvSpPr>
        <p:spPr>
          <a:xfrm>
            <a:off x="3002704" y="1767982"/>
            <a:ext cx="2093311" cy="36933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1800" b="0" i="0" u="none" strike="noStrike" cap="none" baseline="0" dirty="0" smtClean="0">
                <a:solidFill>
                  <a:srgbClr val="5DC62E"/>
                </a:solidFill>
                <a:latin typeface="Arial"/>
                <a:ea typeface="Arial"/>
                <a:cs typeface="Arial"/>
                <a:sym typeface="Arial"/>
              </a:rPr>
              <a:t>Screen Builder</a:t>
            </a:r>
            <a:endParaRPr lang="en-US" sz="1800" b="0" i="0" u="none" strike="noStrike" cap="none" baseline="0" dirty="0">
              <a:solidFill>
                <a:srgbClr val="5DC62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" name="Shape 201"/>
          <p:cNvSpPr/>
          <p:nvPr/>
        </p:nvSpPr>
        <p:spPr>
          <a:xfrm>
            <a:off x="2308471" y="2814013"/>
            <a:ext cx="1146806" cy="36933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1800" b="0" i="0" u="none" strike="noStrike" cap="none" baseline="0">
                <a:solidFill>
                  <a:srgbClr val="5DC62E"/>
                </a:solidFill>
                <a:latin typeface="Arial"/>
                <a:ea typeface="Arial"/>
                <a:cs typeface="Arial"/>
                <a:sym typeface="Arial"/>
              </a:rPr>
              <a:t>Kendo UI</a:t>
            </a:r>
          </a:p>
        </p:txBody>
      </p:sp>
      <p:sp>
        <p:nvSpPr>
          <p:cNvPr id="202" name="Shape 202"/>
          <p:cNvSpPr/>
          <p:nvPr/>
        </p:nvSpPr>
        <p:spPr>
          <a:xfrm>
            <a:off x="4847815" y="1583316"/>
            <a:ext cx="2093311" cy="36933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1800" i="0" dirty="0" smtClean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AppBuilder*</a:t>
            </a:r>
            <a:endParaRPr lang="en-US" sz="1800" i="0" dirty="0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" name="Shape 203"/>
          <p:cNvSpPr/>
          <p:nvPr/>
        </p:nvSpPr>
        <p:spPr>
          <a:xfrm>
            <a:off x="6910302" y="1735716"/>
            <a:ext cx="2172738" cy="36740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1800" b="0" i="0" u="none" strike="noStrike" cap="none" baseline="0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Backend </a:t>
            </a:r>
            <a:r>
              <a:rPr lang="en-US" sz="1800" b="0" i="0" u="none" strike="noStrike" cap="none" baseline="0" dirty="0" smtClean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Services*</a:t>
            </a:r>
            <a:endParaRPr lang="en-US" sz="1800" b="0" i="0" u="none" strike="noStrike" cap="none" baseline="0" dirty="0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4" name="Shape 204"/>
          <p:cNvSpPr/>
          <p:nvPr/>
        </p:nvSpPr>
        <p:spPr>
          <a:xfrm>
            <a:off x="8390407" y="2357268"/>
            <a:ext cx="1698671" cy="36933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1800" b="0" i="0" u="none" strike="noStrike" cap="none" baseline="0">
                <a:solidFill>
                  <a:srgbClr val="5DC62E"/>
                </a:solidFill>
                <a:latin typeface="Arial"/>
                <a:ea typeface="Arial"/>
                <a:cs typeface="Arial"/>
                <a:sym typeface="Arial"/>
              </a:rPr>
              <a:t>Connectors</a:t>
            </a:r>
          </a:p>
        </p:txBody>
      </p:sp>
      <p:sp>
        <p:nvSpPr>
          <p:cNvPr id="205" name="Shape 205"/>
          <p:cNvSpPr/>
          <p:nvPr/>
        </p:nvSpPr>
        <p:spPr>
          <a:xfrm>
            <a:off x="8351599" y="2998678"/>
            <a:ext cx="1698671" cy="36933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1800" b="0" i="0" u="none" strike="noStrike" cap="none" baseline="0">
                <a:solidFill>
                  <a:srgbClr val="5DC62E"/>
                </a:solidFill>
                <a:latin typeface="Arial"/>
                <a:ea typeface="Arial"/>
                <a:cs typeface="Arial"/>
                <a:sym typeface="Arial"/>
              </a:rPr>
              <a:t>DataSync</a:t>
            </a:r>
          </a:p>
        </p:txBody>
      </p:sp>
      <p:sp>
        <p:nvSpPr>
          <p:cNvPr id="206" name="Shape 206"/>
          <p:cNvSpPr/>
          <p:nvPr/>
        </p:nvSpPr>
        <p:spPr>
          <a:xfrm>
            <a:off x="1828340" y="4384482"/>
            <a:ext cx="2093311" cy="36933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1800" b="0" i="0" u="none" strike="noStrike" cap="none" baseline="0">
                <a:solidFill>
                  <a:srgbClr val="5DC62E"/>
                </a:solidFill>
                <a:latin typeface="Arial"/>
                <a:ea typeface="Arial"/>
                <a:cs typeface="Arial"/>
                <a:sym typeface="Arial"/>
              </a:rPr>
              <a:t>Analytics</a:t>
            </a:r>
          </a:p>
        </p:txBody>
      </p:sp>
      <p:sp>
        <p:nvSpPr>
          <p:cNvPr id="207" name="Shape 207"/>
          <p:cNvSpPr/>
          <p:nvPr/>
        </p:nvSpPr>
        <p:spPr>
          <a:xfrm>
            <a:off x="3002708" y="5373469"/>
            <a:ext cx="2093311" cy="36933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1800" b="0" i="0" u="none" strike="noStrike" cap="none" baseline="0">
                <a:solidFill>
                  <a:srgbClr val="5DC62E"/>
                </a:solidFill>
                <a:latin typeface="Arial"/>
                <a:ea typeface="Arial"/>
                <a:cs typeface="Arial"/>
                <a:sym typeface="Arial"/>
              </a:rPr>
              <a:t>AppFeedback</a:t>
            </a:r>
          </a:p>
        </p:txBody>
      </p:sp>
      <p:sp>
        <p:nvSpPr>
          <p:cNvPr id="208" name="Shape 208"/>
          <p:cNvSpPr/>
          <p:nvPr/>
        </p:nvSpPr>
        <p:spPr>
          <a:xfrm>
            <a:off x="4924197" y="5486698"/>
            <a:ext cx="2093311" cy="36933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1800" b="0" i="0" u="none" strike="noStrike" cap="none" baseline="0">
                <a:solidFill>
                  <a:srgbClr val="5DC62E"/>
                </a:solidFill>
                <a:latin typeface="Arial"/>
                <a:ea typeface="Arial"/>
                <a:cs typeface="Arial"/>
                <a:sym typeface="Arial"/>
              </a:rPr>
              <a:t>AppManager</a:t>
            </a:r>
          </a:p>
        </p:txBody>
      </p:sp>
      <p:sp>
        <p:nvSpPr>
          <p:cNvPr id="209" name="Shape 209"/>
          <p:cNvSpPr/>
          <p:nvPr/>
        </p:nvSpPr>
        <p:spPr>
          <a:xfrm>
            <a:off x="6775463" y="5373469"/>
            <a:ext cx="2093311" cy="36933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1800" b="0" i="0" u="none" strike="noStrike" cap="none" baseline="0">
                <a:solidFill>
                  <a:srgbClr val="5DC62E"/>
                </a:solidFill>
                <a:latin typeface="Arial"/>
                <a:ea typeface="Arial"/>
                <a:cs typeface="Arial"/>
                <a:sym typeface="Arial"/>
              </a:rPr>
              <a:t>Test Studio</a:t>
            </a:r>
          </a:p>
        </p:txBody>
      </p:sp>
      <p:sp>
        <p:nvSpPr>
          <p:cNvPr id="210" name="Shape 210"/>
          <p:cNvSpPr/>
          <p:nvPr/>
        </p:nvSpPr>
        <p:spPr>
          <a:xfrm>
            <a:off x="7956956" y="4015151"/>
            <a:ext cx="2093311" cy="36933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1800" b="0" i="0" u="none" strike="noStrike" cap="none" baseline="0">
                <a:solidFill>
                  <a:srgbClr val="5DC62E"/>
                </a:solidFill>
                <a:latin typeface="Arial"/>
                <a:ea typeface="Arial"/>
                <a:cs typeface="Arial"/>
                <a:sym typeface="Arial"/>
              </a:rPr>
              <a:t>Fiddler</a:t>
            </a:r>
          </a:p>
        </p:txBody>
      </p:sp>
      <p:sp>
        <p:nvSpPr>
          <p:cNvPr id="211" name="Shape 211"/>
          <p:cNvSpPr/>
          <p:nvPr/>
        </p:nvSpPr>
        <p:spPr>
          <a:xfrm>
            <a:off x="8193019" y="4556640"/>
            <a:ext cx="2093455" cy="3692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1800" i="0" dirty="0">
                <a:solidFill>
                  <a:srgbClr val="5DC62E"/>
                </a:solidFill>
              </a:rPr>
              <a:t>Device Cloud</a:t>
            </a:r>
          </a:p>
        </p:txBody>
      </p:sp>
      <p:sp>
        <p:nvSpPr>
          <p:cNvPr id="212" name="Shape 212"/>
          <p:cNvSpPr/>
          <p:nvPr/>
        </p:nvSpPr>
        <p:spPr>
          <a:xfrm rot="5400000">
            <a:off x="5982733" y="2028775"/>
            <a:ext cx="176237" cy="362474"/>
          </a:xfrm>
          <a:prstGeom prst="triangle">
            <a:avLst>
              <a:gd name="adj" fmla="val 50000"/>
            </a:avLst>
          </a:prstGeom>
          <a:solidFill>
            <a:schemeClr val="dk1"/>
          </a:solidFill>
          <a:ln>
            <a:noFill/>
          </a:ln>
        </p:spPr>
        <p:txBody>
          <a:bodyPr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2D33"/>
              </a:buClr>
              <a:buFont typeface="Arial"/>
              <a:buNone/>
            </a:pPr>
            <a:endParaRPr sz="1800" b="0" i="0" u="none" strike="noStrike" cap="none" baseline="0">
              <a:solidFill>
                <a:srgbClr val="2A2D3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" name="Shape 213"/>
          <p:cNvSpPr/>
          <p:nvPr/>
        </p:nvSpPr>
        <p:spPr>
          <a:xfrm rot="-5400000">
            <a:off x="6010085" y="5059200"/>
            <a:ext cx="185765" cy="426706"/>
          </a:xfrm>
          <a:prstGeom prst="triangle">
            <a:avLst>
              <a:gd name="adj" fmla="val 50000"/>
            </a:avLst>
          </a:prstGeom>
          <a:solidFill>
            <a:schemeClr val="dk1"/>
          </a:solidFill>
          <a:ln>
            <a:noFill/>
          </a:ln>
        </p:spPr>
        <p:txBody>
          <a:bodyPr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2D33"/>
              </a:buClr>
              <a:buFont typeface="Arial"/>
              <a:buNone/>
            </a:pPr>
            <a:endParaRPr sz="1800" b="0" i="0" u="none" strike="noStrike" cap="none" baseline="0">
              <a:solidFill>
                <a:srgbClr val="2A2D3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Shape 214"/>
          <p:cNvSpPr/>
          <p:nvPr/>
        </p:nvSpPr>
        <p:spPr>
          <a:xfrm>
            <a:off x="8315216" y="3510562"/>
            <a:ext cx="143825" cy="332402"/>
          </a:xfrm>
          <a:prstGeom prst="triangle">
            <a:avLst>
              <a:gd name="adj" fmla="val 50000"/>
            </a:avLst>
          </a:prstGeom>
          <a:solidFill>
            <a:schemeClr val="dk1"/>
          </a:solidFill>
          <a:ln>
            <a:noFill/>
          </a:ln>
        </p:spPr>
        <p:txBody>
          <a:bodyPr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2D33"/>
              </a:buClr>
              <a:buFont typeface="Arial"/>
              <a:buNone/>
            </a:pPr>
            <a:endParaRPr sz="1800" b="0" i="0" u="none" strike="noStrike" cap="none" baseline="0">
              <a:solidFill>
                <a:srgbClr val="2A2D3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" name="Shape 215"/>
          <p:cNvSpPr/>
          <p:nvPr/>
        </p:nvSpPr>
        <p:spPr>
          <a:xfrm rot="10800000">
            <a:off x="3446897" y="3600032"/>
            <a:ext cx="212888" cy="347820"/>
          </a:xfrm>
          <a:prstGeom prst="triangle">
            <a:avLst>
              <a:gd name="adj" fmla="val 50000"/>
            </a:avLst>
          </a:prstGeom>
          <a:solidFill>
            <a:schemeClr val="dk1"/>
          </a:solidFill>
          <a:ln>
            <a:noFill/>
          </a:ln>
        </p:spPr>
        <p:txBody>
          <a:bodyPr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2D33"/>
              </a:buClr>
              <a:buFont typeface="Arial"/>
              <a:buNone/>
            </a:pPr>
            <a:endParaRPr sz="1800" b="0" i="0" u="none" strike="noStrike" cap="none" baseline="0">
              <a:solidFill>
                <a:srgbClr val="2A2D3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Shape 202"/>
          <p:cNvSpPr/>
          <p:nvPr/>
        </p:nvSpPr>
        <p:spPr>
          <a:xfrm>
            <a:off x="7267800" y="6246756"/>
            <a:ext cx="4921025" cy="36740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1800" i="0" dirty="0" smtClean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* Similar features to OE Mobile AppBuilder</a:t>
            </a:r>
            <a:endParaRPr lang="en-US" sz="1800" i="0" dirty="0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052163" y="4047336"/>
            <a:ext cx="647700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56" name="Shape 2456"/>
          <p:cNvCxnSpPr/>
          <p:nvPr/>
        </p:nvCxnSpPr>
        <p:spPr>
          <a:xfrm>
            <a:off x="3887335" y="1833165"/>
            <a:ext cx="0" cy="3941304"/>
          </a:xfrm>
          <a:prstGeom prst="straightConnector1">
            <a:avLst/>
          </a:prstGeom>
          <a:noFill/>
          <a:ln w="9525" cap="flat">
            <a:solidFill>
              <a:srgbClr val="59C529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457" name="Shape 2457"/>
          <p:cNvCxnSpPr/>
          <p:nvPr/>
        </p:nvCxnSpPr>
        <p:spPr>
          <a:xfrm>
            <a:off x="7822321" y="1833165"/>
            <a:ext cx="0" cy="3941304"/>
          </a:xfrm>
          <a:prstGeom prst="straightConnector1">
            <a:avLst/>
          </a:prstGeom>
          <a:noFill/>
          <a:ln w="9525" cap="flat">
            <a:solidFill>
              <a:srgbClr val="59C529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458" name="Shape 2458"/>
          <p:cNvSpPr/>
          <p:nvPr/>
        </p:nvSpPr>
        <p:spPr>
          <a:xfrm>
            <a:off x="431994" y="5455493"/>
            <a:ext cx="11347877" cy="646329"/>
          </a:xfrm>
          <a:prstGeom prst="rect">
            <a:avLst/>
          </a:prstGeom>
          <a:solidFill>
            <a:srgbClr val="55E320"/>
          </a:solidFill>
          <a:ln>
            <a:noFill/>
          </a:ln>
        </p:spPr>
        <p:txBody>
          <a:bodyPr lIns="121900" tIns="60950" rIns="121900" bIns="60950" anchor="ctr" anchorCtr="0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buClr>
                <a:schemeClr val="lt1"/>
              </a:buClr>
            </a:pPr>
            <a:r>
              <a:rPr lang="en-US" sz="1800" i="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Single code-base, but not one-size-fits-all</a:t>
            </a: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2A2D33"/>
              </a:buClr>
            </a:pPr>
            <a:r>
              <a:rPr lang="en-US" sz="1800" i="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All inside the Telerik Platform using pure JavaScript, HTML and CSS</a:t>
            </a:r>
          </a:p>
        </p:txBody>
      </p:sp>
      <p:sp>
        <p:nvSpPr>
          <p:cNvPr id="2459" name="Shape 2459"/>
          <p:cNvSpPr txBox="1"/>
          <p:nvPr/>
        </p:nvSpPr>
        <p:spPr>
          <a:xfrm>
            <a:off x="716279" y="392821"/>
            <a:ext cx="11472543" cy="67397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buSzPct val="25000"/>
              <a:buNone/>
            </a:pPr>
            <a:r>
              <a:rPr lang="en-US" i="0" u="none" strike="noStrike" cap="none" baseline="0" dirty="0">
                <a:solidFill>
                  <a:srgbClr val="2A2D33"/>
                </a:solidFill>
                <a:latin typeface="+mn-lt"/>
                <a:ea typeface="Rokkitt"/>
                <a:cs typeface="Rokkitt"/>
                <a:sym typeface="Rokkitt"/>
              </a:rPr>
              <a:t>Cross-platform </a:t>
            </a:r>
            <a:r>
              <a:rPr lang="en-US" i="0" dirty="0" smtClean="0">
                <a:solidFill>
                  <a:srgbClr val="2A2D33"/>
                </a:solidFill>
                <a:latin typeface="+mn-lt"/>
                <a:ea typeface="Rokkitt"/>
                <a:cs typeface="Rokkitt"/>
                <a:sym typeface="Rokkitt"/>
              </a:rPr>
              <a:t>F</a:t>
            </a:r>
            <a:r>
              <a:rPr lang="en-US" i="0" u="none" strike="noStrike" cap="none" baseline="0" dirty="0" smtClean="0">
                <a:solidFill>
                  <a:srgbClr val="2A2D33"/>
                </a:solidFill>
                <a:latin typeface="+mn-lt"/>
                <a:ea typeface="Rokkitt"/>
                <a:cs typeface="Rokkitt"/>
                <a:sym typeface="Rokkitt"/>
              </a:rPr>
              <a:t>rameworks</a:t>
            </a:r>
            <a:r>
              <a:rPr lang="en-US" i="0" u="none" strike="noStrike" cap="none" dirty="0" smtClean="0">
                <a:solidFill>
                  <a:srgbClr val="2A2D33"/>
                </a:solidFill>
                <a:latin typeface="+mn-lt"/>
                <a:ea typeface="Rokkitt"/>
                <a:cs typeface="Rokkitt"/>
                <a:sym typeface="Rokkitt"/>
              </a:rPr>
              <a:t> in Telerik Platform</a:t>
            </a:r>
            <a:endParaRPr lang="en-US" i="1" u="none" strike="noStrike" cap="none" baseline="0" dirty="0">
              <a:solidFill>
                <a:srgbClr val="5DC62E"/>
              </a:solidFill>
              <a:latin typeface="+mn-lt"/>
              <a:ea typeface="Rokkitt"/>
              <a:cs typeface="Rokkitt"/>
              <a:sym typeface="Rokkitt"/>
            </a:endParaRPr>
          </a:p>
        </p:txBody>
      </p:sp>
      <p:sp>
        <p:nvSpPr>
          <p:cNvPr id="2461" name="Shape 2461"/>
          <p:cNvSpPr/>
          <p:nvPr/>
        </p:nvSpPr>
        <p:spPr>
          <a:xfrm>
            <a:off x="990139" y="2009449"/>
            <a:ext cx="2002112" cy="589897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1600" b="0" i="0" u="none" strike="noStrike" cap="none" baseline="0" dirty="0" smtClean="0">
                <a:solidFill>
                  <a:srgbClr val="2A2D33"/>
                </a:solidFill>
                <a:latin typeface="Arial"/>
                <a:ea typeface="Arial"/>
                <a:cs typeface="Arial"/>
                <a:sym typeface="Arial"/>
              </a:rPr>
              <a:t>Using</a:t>
            </a:r>
            <a:endParaRPr lang="en-US" sz="1600" b="0" i="0" u="none" strike="noStrike" cap="none" baseline="0" dirty="0">
              <a:solidFill>
                <a:srgbClr val="55E32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buNone/>
            </a:pPr>
            <a:endParaRPr sz="1600" b="0" i="0" u="none" strike="noStrike" cap="none" baseline="0" dirty="0">
              <a:solidFill>
                <a:srgbClr val="2A2D3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2" name="Shape 2462"/>
          <p:cNvSpPr/>
          <p:nvPr/>
        </p:nvSpPr>
        <p:spPr>
          <a:xfrm>
            <a:off x="4623539" y="2045700"/>
            <a:ext cx="2155195" cy="34151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1600" b="0" i="0" u="none" strike="noStrike" cap="none" baseline="0" dirty="0" smtClean="0">
                <a:solidFill>
                  <a:srgbClr val="2A2D33"/>
                </a:solidFill>
                <a:latin typeface="Arial"/>
                <a:ea typeface="Arial"/>
                <a:cs typeface="Arial"/>
                <a:sym typeface="Arial"/>
              </a:rPr>
              <a:t>Using</a:t>
            </a:r>
            <a:endParaRPr lang="en-US" sz="1600" b="0" i="0" u="none" strike="noStrike" cap="none" baseline="0" dirty="0">
              <a:solidFill>
                <a:srgbClr val="55E32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4" name="Shape 2464"/>
          <p:cNvSpPr/>
          <p:nvPr/>
        </p:nvSpPr>
        <p:spPr>
          <a:xfrm>
            <a:off x="3654051" y="3424089"/>
            <a:ext cx="466568" cy="458290"/>
          </a:xfrm>
          <a:prstGeom prst="ellipse">
            <a:avLst/>
          </a:prstGeom>
          <a:solidFill>
            <a:srgbClr val="55E320"/>
          </a:solidFill>
          <a:ln>
            <a:noFill/>
          </a:ln>
        </p:spPr>
        <p:txBody>
          <a:bodyPr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2D33"/>
              </a:buClr>
              <a:buFont typeface="Arial"/>
              <a:buNone/>
            </a:pPr>
            <a:endParaRPr sz="1800" b="0" i="0" u="none" strike="noStrike" cap="none" baseline="0">
              <a:solidFill>
                <a:srgbClr val="2A2D3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5" name="Shape 2465"/>
          <p:cNvSpPr/>
          <p:nvPr/>
        </p:nvSpPr>
        <p:spPr>
          <a:xfrm>
            <a:off x="7589037" y="3424089"/>
            <a:ext cx="466568" cy="458290"/>
          </a:xfrm>
          <a:prstGeom prst="ellipse">
            <a:avLst/>
          </a:prstGeom>
          <a:solidFill>
            <a:srgbClr val="55E320"/>
          </a:solidFill>
          <a:ln>
            <a:noFill/>
          </a:ln>
        </p:spPr>
        <p:txBody>
          <a:bodyPr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2D33"/>
              </a:buClr>
              <a:buFont typeface="Arial"/>
              <a:buNone/>
            </a:pPr>
            <a:endParaRPr sz="1800" b="0" i="0" u="none" strike="noStrike" cap="none" baseline="0" dirty="0">
              <a:solidFill>
                <a:srgbClr val="55E32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6" name="Shape 2466"/>
          <p:cNvSpPr/>
          <p:nvPr/>
        </p:nvSpPr>
        <p:spPr>
          <a:xfrm>
            <a:off x="3654051" y="3424951"/>
            <a:ext cx="466566" cy="36933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1800" b="1" i="0" u="none" strike="noStrike" cap="none" baseline="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or</a:t>
            </a:r>
          </a:p>
        </p:txBody>
      </p:sp>
      <p:sp>
        <p:nvSpPr>
          <p:cNvPr id="2467" name="Shape 2467"/>
          <p:cNvSpPr/>
          <p:nvPr/>
        </p:nvSpPr>
        <p:spPr>
          <a:xfrm>
            <a:off x="7589037" y="3440726"/>
            <a:ext cx="466566" cy="36933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1800" b="1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or</a:t>
            </a:r>
          </a:p>
        </p:txBody>
      </p:sp>
      <p:pic>
        <p:nvPicPr>
          <p:cNvPr id="2468" name="Shape 2468"/>
          <p:cNvPicPr preferRelativeResize="0"/>
          <p:nvPr/>
        </p:nvPicPr>
        <p:blipFill rotWithShape="1">
          <a:blip r:embed="rId3" cstate="print">
            <a:alphaModFix/>
          </a:blip>
          <a:srcRect/>
          <a:stretch/>
        </p:blipFill>
        <p:spPr>
          <a:xfrm>
            <a:off x="5274216" y="1967276"/>
            <a:ext cx="1192499" cy="531579"/>
          </a:xfrm>
          <a:prstGeom prst="rect">
            <a:avLst/>
          </a:prstGeom>
          <a:noFill/>
          <a:ln>
            <a:noFill/>
          </a:ln>
        </p:spPr>
      </p:pic>
      <p:sp>
        <p:nvSpPr>
          <p:cNvPr id="2469" name="Shape 2469"/>
          <p:cNvSpPr/>
          <p:nvPr/>
        </p:nvSpPr>
        <p:spPr>
          <a:xfrm>
            <a:off x="8558525" y="2051160"/>
            <a:ext cx="2155195" cy="34151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1600" b="0" i="0" u="none" strike="noStrike" cap="none" baseline="0" dirty="0" smtClean="0">
                <a:solidFill>
                  <a:srgbClr val="2A2D33"/>
                </a:solidFill>
                <a:latin typeface="Arial"/>
                <a:ea typeface="Arial"/>
                <a:cs typeface="Arial"/>
                <a:sym typeface="Arial"/>
              </a:rPr>
              <a:t>Using</a:t>
            </a:r>
            <a:endParaRPr lang="en-US" sz="1600" b="0" i="0" u="none" strike="noStrike" cap="none" baseline="0" dirty="0">
              <a:solidFill>
                <a:srgbClr val="55E32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70" name="Shape 2470"/>
          <p:cNvSpPr/>
          <p:nvPr/>
        </p:nvSpPr>
        <p:spPr>
          <a:xfrm>
            <a:off x="9186520" y="2051161"/>
            <a:ext cx="1381648" cy="33855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1600" b="1" i="0" u="none" strike="noStrike" cap="none" baseline="0" dirty="0" err="1">
                <a:solidFill>
                  <a:schemeClr val="bg1">
                    <a:lumMod val="50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NativeScript</a:t>
            </a:r>
            <a:endParaRPr lang="en-US" sz="1600" b="1" i="0" u="none" strike="noStrike" cap="none" baseline="0" dirty="0">
              <a:solidFill>
                <a:schemeClr val="bg1">
                  <a:lumMod val="50000"/>
                </a:schemeClr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71" name="Shape 2471"/>
          <p:cNvSpPr/>
          <p:nvPr/>
        </p:nvSpPr>
        <p:spPr>
          <a:xfrm>
            <a:off x="8055605" y="4551096"/>
            <a:ext cx="3468418" cy="58477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285750" indent="-285750" algn="l">
              <a:spcBef>
                <a:spcPts val="0"/>
              </a:spcBef>
              <a:buClr>
                <a:srgbClr val="2A2D33"/>
              </a:buClr>
              <a:buSzPct val="100000"/>
              <a:buFont typeface="Courier New"/>
              <a:buChar char="o"/>
            </a:pPr>
            <a:r>
              <a:rPr lang="en-US" sz="1800" i="0" dirty="0" smtClean="0">
                <a:latin typeface="Arial"/>
                <a:ea typeface="Arial"/>
                <a:cs typeface="Arial"/>
                <a:sym typeface="Arial"/>
              </a:rPr>
              <a:t>100% Shared UI</a:t>
            </a:r>
          </a:p>
          <a:p>
            <a:pPr marL="285750" indent="-285750" algn="l">
              <a:spcBef>
                <a:spcPts val="0"/>
              </a:spcBef>
              <a:buClr>
                <a:srgbClr val="2A2D33"/>
              </a:buClr>
              <a:buSzPct val="100000"/>
              <a:buFont typeface="Courier New"/>
              <a:buChar char="o"/>
            </a:pPr>
            <a:r>
              <a:rPr lang="en-US" sz="1800" i="0" dirty="0" smtClean="0">
                <a:latin typeface="Arial"/>
                <a:ea typeface="Arial"/>
                <a:cs typeface="Arial"/>
                <a:sym typeface="Arial"/>
              </a:rPr>
              <a:t>Built</a:t>
            </a:r>
            <a:r>
              <a:rPr lang="en-US" sz="1800" b="0" i="0" u="none" strike="noStrike" cap="none" baseline="0" dirty="0" smtClean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strike="noStrike" cap="none" baseline="0" dirty="0">
                <a:latin typeface="Arial"/>
                <a:ea typeface="Arial"/>
                <a:cs typeface="Arial"/>
                <a:sym typeface="Arial"/>
              </a:rPr>
              <a:t>by Telerik</a:t>
            </a:r>
          </a:p>
        </p:txBody>
      </p:sp>
      <p:sp>
        <p:nvSpPr>
          <p:cNvPr id="2472" name="Shape 2472"/>
          <p:cNvSpPr/>
          <p:nvPr/>
        </p:nvSpPr>
        <p:spPr>
          <a:xfrm>
            <a:off x="4120618" y="4571416"/>
            <a:ext cx="3286022" cy="58477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285750" marR="0" lvl="0" indent="-285750" algn="l" rtl="0">
              <a:spcBef>
                <a:spcPts val="0"/>
              </a:spcBef>
              <a:buClr>
                <a:srgbClr val="2A2D33"/>
              </a:buClr>
              <a:buSzPct val="100000"/>
              <a:buFont typeface="Courier New"/>
              <a:buChar char="o"/>
            </a:pPr>
            <a:r>
              <a:rPr lang="en-US" sz="1800" b="0" i="0" u="none" strike="noStrike" cap="none" baseline="0" dirty="0">
                <a:solidFill>
                  <a:srgbClr val="2A2D33"/>
                </a:solidFill>
                <a:latin typeface="Arial"/>
                <a:ea typeface="Arial"/>
                <a:cs typeface="Arial"/>
                <a:sym typeface="Arial"/>
              </a:rPr>
              <a:t>Verified </a:t>
            </a:r>
            <a:r>
              <a:rPr lang="en-US" sz="1800" b="0" i="0" u="none" strike="noStrike" cap="none" baseline="0" dirty="0" smtClean="0">
                <a:solidFill>
                  <a:srgbClr val="2A2D33"/>
                </a:solidFill>
                <a:latin typeface="Arial"/>
                <a:ea typeface="Arial"/>
                <a:cs typeface="Arial"/>
                <a:sym typeface="Arial"/>
              </a:rPr>
              <a:t>Cordova Plug-ins </a:t>
            </a:r>
            <a:r>
              <a:rPr lang="en-US" sz="1800" b="0" i="0" u="none" strike="noStrike" cap="none" baseline="0" dirty="0">
                <a:solidFill>
                  <a:srgbClr val="2A2D33"/>
                </a:solidFill>
                <a:latin typeface="Arial"/>
                <a:ea typeface="Arial"/>
                <a:cs typeface="Arial"/>
                <a:sym typeface="Arial"/>
              </a:rPr>
              <a:t>Marketplace </a:t>
            </a:r>
            <a:r>
              <a:rPr lang="en-US" sz="1800" b="0" i="0" u="none" strike="noStrike" cap="none" baseline="0" dirty="0" smtClean="0">
                <a:latin typeface="Arial"/>
                <a:ea typeface="Arial"/>
                <a:cs typeface="Arial"/>
                <a:sym typeface="Arial"/>
              </a:rPr>
              <a:t>by </a:t>
            </a:r>
            <a:r>
              <a:rPr lang="en-US" sz="1800" b="0" i="0" u="none" strike="noStrike" cap="none" baseline="0" dirty="0">
                <a:latin typeface="Arial"/>
                <a:ea typeface="Arial"/>
                <a:cs typeface="Arial"/>
                <a:sym typeface="Arial"/>
              </a:rPr>
              <a:t>Telerik</a:t>
            </a:r>
          </a:p>
        </p:txBody>
      </p:sp>
      <p:sp>
        <p:nvSpPr>
          <p:cNvPr id="2473" name="Shape 2473"/>
          <p:cNvSpPr/>
          <p:nvPr/>
        </p:nvSpPr>
        <p:spPr>
          <a:xfrm>
            <a:off x="395778" y="4560573"/>
            <a:ext cx="3627582" cy="58477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285750" indent="-285750" algn="l">
              <a:spcBef>
                <a:spcPts val="0"/>
              </a:spcBef>
              <a:buClr>
                <a:srgbClr val="2A2D33"/>
              </a:buClr>
              <a:buSzPct val="100000"/>
              <a:buFont typeface="Courier New"/>
              <a:buChar char="o"/>
            </a:pPr>
            <a:r>
              <a:rPr lang="en-US" sz="1800" i="0" dirty="0" smtClean="0">
                <a:latin typeface="Arial"/>
                <a:ea typeface="Arial"/>
                <a:cs typeface="Arial"/>
                <a:sym typeface="Arial"/>
              </a:rPr>
              <a:t>Fastest performing framework</a:t>
            </a:r>
          </a:p>
          <a:p>
            <a:pPr marL="285750" marR="0" lvl="0" indent="-285750" algn="l" rtl="0">
              <a:spcBef>
                <a:spcPts val="0"/>
              </a:spcBef>
              <a:buClr>
                <a:srgbClr val="2A2D33"/>
              </a:buClr>
              <a:buSzPct val="100000"/>
              <a:buFont typeface="Courier New"/>
              <a:buChar char="o"/>
            </a:pPr>
            <a:r>
              <a:rPr lang="en-US" sz="1800" b="0" i="0" u="none" strike="noStrike" cap="none" baseline="0" dirty="0" smtClean="0">
                <a:latin typeface="Arial"/>
                <a:ea typeface="Arial"/>
                <a:cs typeface="Arial"/>
                <a:sym typeface="Arial"/>
              </a:rPr>
              <a:t>Built </a:t>
            </a:r>
            <a:r>
              <a:rPr lang="en-US" sz="1800" b="0" i="0" u="none" strike="noStrike" cap="none" baseline="0" dirty="0">
                <a:latin typeface="Arial"/>
                <a:ea typeface="Arial"/>
                <a:cs typeface="Arial"/>
                <a:sym typeface="Arial"/>
              </a:rPr>
              <a:t>by Telerik</a:t>
            </a:r>
          </a:p>
        </p:txBody>
      </p:sp>
      <p:sp>
        <p:nvSpPr>
          <p:cNvPr id="2474" name="Shape 2474"/>
          <p:cNvSpPr/>
          <p:nvPr/>
        </p:nvSpPr>
        <p:spPr>
          <a:xfrm>
            <a:off x="902194" y="1402082"/>
            <a:ext cx="2382184" cy="352073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2000" b="1" i="0" u="none" strike="noStrike" cap="none" baseline="0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Mobile Web </a:t>
            </a:r>
            <a:r>
              <a:rPr lang="en-US" sz="2000" b="1" i="0" u="none" strike="noStrike" cap="none" baseline="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Apps</a:t>
            </a:r>
          </a:p>
        </p:txBody>
      </p:sp>
      <p:sp>
        <p:nvSpPr>
          <p:cNvPr id="2475" name="Shape 2475"/>
          <p:cNvSpPr/>
          <p:nvPr/>
        </p:nvSpPr>
        <p:spPr>
          <a:xfrm>
            <a:off x="4884420" y="1407283"/>
            <a:ext cx="1863227" cy="36933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2000" b="1" i="0" u="none" strike="noStrike" cap="none" baseline="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Hybrid Apps</a:t>
            </a:r>
          </a:p>
        </p:txBody>
      </p:sp>
      <p:sp>
        <p:nvSpPr>
          <p:cNvPr id="2476" name="Shape 2476"/>
          <p:cNvSpPr/>
          <p:nvPr/>
        </p:nvSpPr>
        <p:spPr>
          <a:xfrm>
            <a:off x="8596899" y="1371841"/>
            <a:ext cx="1863227" cy="36933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20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Native Apps</a:t>
            </a:r>
          </a:p>
        </p:txBody>
      </p:sp>
      <p:pic>
        <p:nvPicPr>
          <p:cNvPr id="2477" name="Shape 2477"/>
          <p:cNvPicPr preferRelativeResize="0"/>
          <p:nvPr/>
        </p:nvPicPr>
        <p:blipFill rotWithShape="1">
          <a:blip r:embed="rId4" cstate="print">
            <a:alphaModFix/>
          </a:blip>
          <a:srcRect/>
          <a:stretch/>
        </p:blipFill>
        <p:spPr>
          <a:xfrm>
            <a:off x="5484972" y="2694851"/>
            <a:ext cx="734598" cy="157930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8" name="Shape 2478"/>
          <p:cNvPicPr preferRelativeResize="0"/>
          <p:nvPr/>
        </p:nvPicPr>
        <p:blipFill rotWithShape="1">
          <a:blip r:embed="rId4" cstate="print">
            <a:alphaModFix/>
          </a:blip>
          <a:srcRect/>
          <a:stretch/>
        </p:blipFill>
        <p:spPr>
          <a:xfrm>
            <a:off x="9222313" y="2651075"/>
            <a:ext cx="734598" cy="157930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9" name="Shape 2479"/>
          <p:cNvPicPr preferRelativeResize="0"/>
          <p:nvPr/>
        </p:nvPicPr>
        <p:blipFill rotWithShape="1">
          <a:blip r:embed="rId4" cstate="print">
            <a:alphaModFix/>
          </a:blip>
          <a:srcRect/>
          <a:stretch/>
        </p:blipFill>
        <p:spPr>
          <a:xfrm>
            <a:off x="1523603" y="2739849"/>
            <a:ext cx="734598" cy="157930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0" name="Shape 2480"/>
          <p:cNvPicPr preferRelativeResize="0"/>
          <p:nvPr/>
        </p:nvPicPr>
        <p:blipFill rotWithShape="1">
          <a:blip r:embed="rId5" cstate="print">
            <a:alphaModFix/>
          </a:blip>
          <a:srcRect/>
          <a:stretch/>
        </p:blipFill>
        <p:spPr>
          <a:xfrm>
            <a:off x="5614606" y="3200573"/>
            <a:ext cx="496589" cy="558807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1" name="Shape 2481"/>
          <p:cNvPicPr preferRelativeResize="0"/>
          <p:nvPr/>
        </p:nvPicPr>
        <p:blipFill rotWithShape="1">
          <a:blip r:embed="rId6" cstate="print">
            <a:alphaModFix/>
          </a:blip>
          <a:srcRect/>
          <a:stretch/>
        </p:blipFill>
        <p:spPr>
          <a:xfrm>
            <a:off x="1619773" y="3311039"/>
            <a:ext cx="572985" cy="573134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2" name="Shape 2482"/>
          <p:cNvPicPr preferRelativeResize="0"/>
          <p:nvPr/>
        </p:nvPicPr>
        <p:blipFill rotWithShape="1">
          <a:blip r:embed="rId7" cstate="print">
            <a:alphaModFix/>
          </a:blip>
          <a:srcRect/>
          <a:stretch/>
        </p:blipFill>
        <p:spPr>
          <a:xfrm>
            <a:off x="9266426" y="3117316"/>
            <a:ext cx="610671" cy="615273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733142" y="1931841"/>
            <a:ext cx="1143000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cut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DEMO: Telerik Platform in Action</a:t>
            </a:r>
            <a:endParaRPr lang="en-US" dirty="0"/>
          </a:p>
        </p:txBody>
      </p:sp>
      <p:pic>
        <p:nvPicPr>
          <p:cNvPr id="34822" name="Picture 6" descr="pre-wired screens"/>
          <p:cNvPicPr>
            <a:picLocks noChangeAspect="1" noChangeArrowheads="1"/>
          </p:cNvPicPr>
          <p:nvPr/>
        </p:nvPicPr>
        <p:blipFill>
          <a:blip r:embed="rId2" cstate="print"/>
          <a:srcRect r="1739" b="2506"/>
          <a:stretch>
            <a:fillRect/>
          </a:stretch>
        </p:blipFill>
        <p:spPr bwMode="auto">
          <a:xfrm>
            <a:off x="708026" y="1173163"/>
            <a:ext cx="5067968" cy="3932237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34826" name="Picture 10" descr="appbuilde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27749" y="2743200"/>
            <a:ext cx="5812811" cy="3276600"/>
          </a:xfrm>
          <a:prstGeom prst="rect">
            <a:avLst/>
          </a:prstGeom>
          <a:noFill/>
        </p:spPr>
      </p:pic>
      <p:sp>
        <p:nvSpPr>
          <p:cNvPr id="10" name="Shape 202"/>
          <p:cNvSpPr/>
          <p:nvPr/>
        </p:nvSpPr>
        <p:spPr>
          <a:xfrm>
            <a:off x="6295615" y="1278516"/>
            <a:ext cx="4921025" cy="36740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</a:pPr>
            <a:r>
              <a:rPr lang="en-US" sz="2800" i="0" dirty="0" smtClean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Screen Builder</a:t>
            </a:r>
          </a:p>
          <a:p>
            <a:pPr marL="0" marR="0" lvl="0" indent="0" algn="l" rtl="0">
              <a:spcBef>
                <a:spcPts val="0"/>
              </a:spcBef>
              <a:buSzPct val="25000"/>
            </a:pPr>
            <a:r>
              <a:rPr lang="en-US" sz="2800" i="0" dirty="0" smtClean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AppBuilder</a:t>
            </a:r>
          </a:p>
          <a:p>
            <a:pPr marL="0" marR="0" lvl="0" indent="0" algn="l" rtl="0">
              <a:spcBef>
                <a:spcPts val="0"/>
              </a:spcBef>
              <a:buSzPct val="25000"/>
            </a:pPr>
            <a:endParaRPr lang="en-US" sz="2800" i="0" dirty="0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Products in the Telerik Platform: Mobile Testing</a:t>
            </a:r>
            <a:endParaRPr lang="en-US" dirty="0"/>
          </a:p>
        </p:txBody>
      </p:sp>
      <p:pic>
        <p:nvPicPr>
          <p:cNvPr id="35841" name="Picture 1"/>
          <p:cNvPicPr>
            <a:picLocks noChangeAspect="1" noChangeArrowheads="1"/>
          </p:cNvPicPr>
          <p:nvPr/>
        </p:nvPicPr>
        <p:blipFill>
          <a:blip r:embed="rId2" cstate="print"/>
          <a:srcRect l="4617" t="22847" r="38383" b="54087"/>
          <a:stretch>
            <a:fillRect/>
          </a:stretch>
        </p:blipFill>
        <p:spPr bwMode="auto">
          <a:xfrm>
            <a:off x="552450" y="1104900"/>
            <a:ext cx="5429250" cy="150495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Products in the Telerik Platform: </a:t>
            </a:r>
            <a:r>
              <a:rPr lang="en-US" dirty="0" err="1" smtClean="0"/>
              <a:t>AppFeedback</a:t>
            </a:r>
            <a:endParaRPr lang="en-US" dirty="0"/>
          </a:p>
        </p:txBody>
      </p:sp>
      <p:pic>
        <p:nvPicPr>
          <p:cNvPr id="35841" name="Picture 1"/>
          <p:cNvPicPr>
            <a:picLocks noChangeAspect="1" noChangeArrowheads="1"/>
          </p:cNvPicPr>
          <p:nvPr/>
        </p:nvPicPr>
        <p:blipFill>
          <a:blip r:embed="rId2" cstate="print"/>
          <a:srcRect l="4617" t="22847" r="38383" b="54087"/>
          <a:stretch>
            <a:fillRect/>
          </a:stretch>
        </p:blipFill>
        <p:spPr bwMode="auto">
          <a:xfrm>
            <a:off x="552450" y="1104900"/>
            <a:ext cx="5429250" cy="150495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</p:pic>
      <p:pic>
        <p:nvPicPr>
          <p:cNvPr id="35844" name="Picture 4"/>
          <p:cNvPicPr>
            <a:picLocks noChangeAspect="1" noChangeArrowheads="1"/>
          </p:cNvPicPr>
          <p:nvPr/>
        </p:nvPicPr>
        <p:blipFill>
          <a:blip r:embed="rId3" cstate="print"/>
          <a:srcRect l="4817" t="22555" r="36783" b="54379"/>
          <a:stretch>
            <a:fillRect/>
          </a:stretch>
        </p:blipFill>
        <p:spPr bwMode="auto">
          <a:xfrm>
            <a:off x="6076950" y="1104900"/>
            <a:ext cx="5562600" cy="150495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Products in the Telerik Platform: </a:t>
            </a:r>
            <a:r>
              <a:rPr lang="en-US" dirty="0" err="1" smtClean="0"/>
              <a:t>AppManager</a:t>
            </a:r>
            <a:endParaRPr lang="en-US" dirty="0"/>
          </a:p>
        </p:txBody>
      </p:sp>
      <p:pic>
        <p:nvPicPr>
          <p:cNvPr id="35841" name="Picture 1"/>
          <p:cNvPicPr>
            <a:picLocks noChangeAspect="1" noChangeArrowheads="1"/>
          </p:cNvPicPr>
          <p:nvPr/>
        </p:nvPicPr>
        <p:blipFill>
          <a:blip r:embed="rId2" cstate="print"/>
          <a:srcRect l="4617" t="22847" r="38383" b="54087"/>
          <a:stretch>
            <a:fillRect/>
          </a:stretch>
        </p:blipFill>
        <p:spPr bwMode="auto">
          <a:xfrm>
            <a:off x="552450" y="1104900"/>
            <a:ext cx="5429250" cy="150495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</p:pic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3" cstate="print"/>
          <a:srcRect l="4417" t="22847" r="38583" b="53503"/>
          <a:stretch>
            <a:fillRect/>
          </a:stretch>
        </p:blipFill>
        <p:spPr bwMode="auto">
          <a:xfrm>
            <a:off x="552450" y="2705100"/>
            <a:ext cx="5429250" cy="154305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4" cstate="print"/>
          <a:srcRect l="4817" t="22555" r="36783" b="54379"/>
          <a:stretch>
            <a:fillRect/>
          </a:stretch>
        </p:blipFill>
        <p:spPr bwMode="auto">
          <a:xfrm>
            <a:off x="6076950" y="1104900"/>
            <a:ext cx="5562600" cy="150495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Products in the Telerik Platform: Analytics</a:t>
            </a:r>
            <a:endParaRPr lang="en-US" dirty="0"/>
          </a:p>
        </p:txBody>
      </p:sp>
      <p:pic>
        <p:nvPicPr>
          <p:cNvPr id="35841" name="Picture 1"/>
          <p:cNvPicPr>
            <a:picLocks noChangeAspect="1" noChangeArrowheads="1"/>
          </p:cNvPicPr>
          <p:nvPr/>
        </p:nvPicPr>
        <p:blipFill>
          <a:blip r:embed="rId2" cstate="print"/>
          <a:srcRect l="4617" t="22847" r="38383" b="54087"/>
          <a:stretch>
            <a:fillRect/>
          </a:stretch>
        </p:blipFill>
        <p:spPr bwMode="auto">
          <a:xfrm>
            <a:off x="552450" y="1104900"/>
            <a:ext cx="5429250" cy="150495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</p:pic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3" cstate="print"/>
          <a:srcRect l="4417" t="22847" r="38583" b="53503"/>
          <a:stretch>
            <a:fillRect/>
          </a:stretch>
        </p:blipFill>
        <p:spPr bwMode="auto">
          <a:xfrm>
            <a:off x="552450" y="2705100"/>
            <a:ext cx="5429250" cy="154305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</p:pic>
      <p:pic>
        <p:nvPicPr>
          <p:cNvPr id="35843" name="Picture 3"/>
          <p:cNvPicPr>
            <a:picLocks noChangeAspect="1" noChangeArrowheads="1"/>
          </p:cNvPicPr>
          <p:nvPr/>
        </p:nvPicPr>
        <p:blipFill>
          <a:blip r:embed="rId4" cstate="print"/>
          <a:srcRect l="5217" t="22847" r="36180" b="53504"/>
          <a:stretch>
            <a:fillRect/>
          </a:stretch>
        </p:blipFill>
        <p:spPr bwMode="auto">
          <a:xfrm>
            <a:off x="6076950" y="2705100"/>
            <a:ext cx="5562600" cy="154305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</p:pic>
      <p:pic>
        <p:nvPicPr>
          <p:cNvPr id="35844" name="Picture 4"/>
          <p:cNvPicPr>
            <a:picLocks noChangeAspect="1" noChangeArrowheads="1"/>
          </p:cNvPicPr>
          <p:nvPr/>
        </p:nvPicPr>
        <p:blipFill>
          <a:blip r:embed="rId5" cstate="print"/>
          <a:srcRect l="4817" t="22555" r="36783" b="54379"/>
          <a:stretch>
            <a:fillRect/>
          </a:stretch>
        </p:blipFill>
        <p:spPr bwMode="auto">
          <a:xfrm>
            <a:off x="6076950" y="1104900"/>
            <a:ext cx="5562600" cy="150495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Products in the Telerik Platform: </a:t>
            </a:r>
            <a:r>
              <a:rPr lang="en-US" dirty="0" err="1" smtClean="0"/>
              <a:t>NativeScript</a:t>
            </a:r>
            <a:endParaRPr lang="en-US" dirty="0"/>
          </a:p>
        </p:txBody>
      </p:sp>
      <p:pic>
        <p:nvPicPr>
          <p:cNvPr id="35841" name="Picture 1"/>
          <p:cNvPicPr>
            <a:picLocks noChangeAspect="1" noChangeArrowheads="1"/>
          </p:cNvPicPr>
          <p:nvPr/>
        </p:nvPicPr>
        <p:blipFill>
          <a:blip r:embed="rId2" cstate="print"/>
          <a:srcRect l="4617" t="22847" r="38383" b="54087"/>
          <a:stretch>
            <a:fillRect/>
          </a:stretch>
        </p:blipFill>
        <p:spPr bwMode="auto">
          <a:xfrm>
            <a:off x="552450" y="1104900"/>
            <a:ext cx="5429250" cy="150495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</p:pic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3" cstate="print"/>
          <a:srcRect l="4417" t="22847" r="38583" b="53503"/>
          <a:stretch>
            <a:fillRect/>
          </a:stretch>
        </p:blipFill>
        <p:spPr bwMode="auto">
          <a:xfrm>
            <a:off x="552450" y="2705100"/>
            <a:ext cx="5429250" cy="154305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</p:pic>
      <p:pic>
        <p:nvPicPr>
          <p:cNvPr id="35843" name="Picture 3"/>
          <p:cNvPicPr>
            <a:picLocks noChangeAspect="1" noChangeArrowheads="1"/>
          </p:cNvPicPr>
          <p:nvPr/>
        </p:nvPicPr>
        <p:blipFill>
          <a:blip r:embed="rId4" cstate="print"/>
          <a:srcRect l="5217" t="22847" r="36180" b="53504"/>
          <a:stretch>
            <a:fillRect/>
          </a:stretch>
        </p:blipFill>
        <p:spPr bwMode="auto">
          <a:xfrm>
            <a:off x="6076950" y="2705100"/>
            <a:ext cx="5562600" cy="154305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</p:pic>
      <p:pic>
        <p:nvPicPr>
          <p:cNvPr id="35844" name="Picture 4"/>
          <p:cNvPicPr>
            <a:picLocks noChangeAspect="1" noChangeArrowheads="1"/>
          </p:cNvPicPr>
          <p:nvPr/>
        </p:nvPicPr>
        <p:blipFill>
          <a:blip r:embed="rId5" cstate="print"/>
          <a:srcRect l="4817" t="22555" r="36783" b="54379"/>
          <a:stretch>
            <a:fillRect/>
          </a:stretch>
        </p:blipFill>
        <p:spPr bwMode="auto">
          <a:xfrm>
            <a:off x="6076950" y="1104900"/>
            <a:ext cx="5562600" cy="150495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</p:pic>
      <p:pic>
        <p:nvPicPr>
          <p:cNvPr id="35848" name="Picture 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605491" y="4420668"/>
            <a:ext cx="6812830" cy="17210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Open Source - Cloud Data Object and JSDO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>
          <a:xfrm>
            <a:off x="1493520" y="4526280"/>
            <a:ext cx="9418319" cy="1977390"/>
          </a:xfrm>
        </p:spPr>
        <p:txBody>
          <a:bodyPr/>
          <a:lstStyle/>
          <a:p>
            <a:r>
              <a:rPr lang="en-US" dirty="0" smtClean="0"/>
              <a:t>CDO 	Specifications for remote data management and synchronization</a:t>
            </a:r>
          </a:p>
          <a:p>
            <a:r>
              <a:rPr lang="en-US" dirty="0" smtClean="0"/>
              <a:t>JSDO	Reference implementation of CDO in JavaScript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9217" name="Rectangle 1"/>
          <p:cNvSpPr>
            <a:spLocks noChangeArrowheads="1"/>
          </p:cNvSpPr>
          <p:nvPr/>
        </p:nvSpPr>
        <p:spPr bwMode="auto">
          <a:xfrm>
            <a:off x="0" y="0"/>
            <a:ext cx="121888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112" tIns="914112" rIns="914112" bIns="914112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Segoe UI" pitchFamily="34" charset="0"/>
                <a:cs typeface="Segoe UI" pitchFamily="34" charset="0"/>
              </a:rPr>
              <a:t>[6/3/2015 12:34 PM] Ricardo Perdigao: </a:t>
            </a:r>
            <a:endParaRPr kumimoji="0" lang="en-US" sz="1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_tradnl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 </a:t>
            </a:r>
            <a:br>
              <a:rPr kumimoji="0" lang="es-ES_tradnl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kumimoji="0" lang="es-ES_tradnl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 </a:t>
            </a:r>
            <a:br>
              <a:rPr kumimoji="0" lang="es-ES_tradnl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kumimoji="0" lang="es-ES_tradnl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 </a:t>
            </a:r>
            <a:br>
              <a:rPr kumimoji="0" lang="es-ES_tradnl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kumimoji="0" lang="es-ES_tradnl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kumimoji="0" lang="es-ES_tradnl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endParaRPr kumimoji="0" lang="en-US" sz="1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Segoe UI" pitchFamily="34" charset="0"/>
                <a:cs typeface="Segoe UI" pitchFamily="34" charset="0"/>
              </a:rPr>
              <a:t> 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2" cstate="print"/>
          <a:srcRect l="8484" t="17347" r="9350" b="48730"/>
          <a:stretch>
            <a:fillRect/>
          </a:stretch>
        </p:blipFill>
        <p:spPr bwMode="auto">
          <a:xfrm>
            <a:off x="1508760" y="1554480"/>
            <a:ext cx="8382000" cy="2849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3124200" y="1097280"/>
            <a:ext cx="4663440" cy="396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i="0" dirty="0" smtClean="0">
                <a:solidFill>
                  <a:srgbClr val="FF4E00"/>
                </a:solidFill>
              </a:rPr>
              <a:t>http://clouddataobject.github.io/CDO/</a:t>
            </a:r>
          </a:p>
        </p:txBody>
      </p:sp>
      <p:pic>
        <p:nvPicPr>
          <p:cNvPr id="9222" name="Picture 6"/>
          <p:cNvPicPr>
            <a:picLocks noChangeAspect="1" noChangeArrowheads="1"/>
          </p:cNvPicPr>
          <p:nvPr/>
        </p:nvPicPr>
        <p:blipFill>
          <a:blip r:embed="rId3" cstate="print"/>
          <a:srcRect l="1481" t="27864" r="68550" b="14272"/>
          <a:stretch>
            <a:fillRect/>
          </a:stretch>
        </p:blipFill>
        <p:spPr bwMode="auto">
          <a:xfrm>
            <a:off x="9960103" y="1676400"/>
            <a:ext cx="2091562" cy="257556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</p:pic>
      <p:cxnSp>
        <p:nvCxnSpPr>
          <p:cNvPr id="15" name="Straight Arrow Connector 14"/>
          <p:cNvCxnSpPr>
            <a:endCxn id="9222" idx="1"/>
          </p:cNvCxnSpPr>
          <p:nvPr/>
        </p:nvCxnSpPr>
        <p:spPr bwMode="auto">
          <a:xfrm flipV="1">
            <a:off x="7985760" y="2964180"/>
            <a:ext cx="1974343" cy="113538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</p:cSld>
  <p:clrMapOvr>
    <a:masterClrMapping/>
  </p:clrMapOvr>
  <p:transition>
    <p:wipe dir="r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Integrate Telerik Platform with OpenEdge: Progress Data Service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Progress Data Service == JSDO</a:t>
            </a:r>
          </a:p>
          <a:p>
            <a:r>
              <a:rPr lang="en-US" dirty="0" smtClean="0"/>
              <a:t>JSDO Dialect for Kendo UI </a:t>
            </a:r>
            <a:r>
              <a:rPr lang="en-US" dirty="0" err="1" smtClean="0"/>
              <a:t>DataSource</a:t>
            </a:r>
            <a:endParaRPr lang="en-US" dirty="0" smtClean="0"/>
          </a:p>
          <a:p>
            <a:pPr lvl="1"/>
            <a:r>
              <a:rPr lang="en-US" dirty="0" smtClean="0"/>
              <a:t>Create one </a:t>
            </a:r>
            <a:r>
              <a:rPr lang="en-US" dirty="0" err="1" smtClean="0"/>
              <a:t>DataSource</a:t>
            </a:r>
            <a:r>
              <a:rPr lang="en-US" dirty="0" smtClean="0"/>
              <a:t> for each table in the JSDO</a:t>
            </a:r>
          </a:p>
          <a:p>
            <a:pPr lvl="1"/>
            <a:r>
              <a:rPr lang="en-US" dirty="0" smtClean="0"/>
              <a:t>JSDO manages hierarchical and transactional data updates to server</a:t>
            </a:r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r>
              <a:rPr lang="en-US" dirty="0" smtClean="0"/>
              <a:t>Invoke operations called directly on JSDO instance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32560" y="2849880"/>
            <a:ext cx="8702040" cy="2554545"/>
          </a:xfrm>
          <a:prstGeom prst="rect">
            <a:avLst/>
          </a:prstGeom>
          <a:solidFill>
            <a:schemeClr val="bg2"/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square" rtlCol="0">
            <a:spAutoFit/>
          </a:bodyPr>
          <a:lstStyle/>
          <a:p>
            <a:pPr algn="l">
              <a:spcBef>
                <a:spcPts val="0"/>
              </a:spcBef>
            </a:pPr>
            <a:r>
              <a:rPr lang="en-US" sz="2000" i="0" dirty="0" err="1" smtClean="0">
                <a:latin typeface="Courier New" pitchFamily="49" charset="0"/>
                <a:cs typeface="Courier New" pitchFamily="49" charset="0"/>
              </a:rPr>
              <a:t>var</a:t>
            </a:r>
            <a:r>
              <a:rPr lang="en-US" sz="2000" i="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i="0" dirty="0" err="1" smtClean="0">
                <a:latin typeface="Courier New" pitchFamily="49" charset="0"/>
                <a:cs typeface="Courier New" pitchFamily="49" charset="0"/>
              </a:rPr>
              <a:t>customerDS</a:t>
            </a:r>
            <a:r>
              <a:rPr lang="en-US" sz="2000" i="0" dirty="0" smtClean="0">
                <a:latin typeface="Courier New" pitchFamily="49" charset="0"/>
                <a:cs typeface="Courier New" pitchFamily="49" charset="0"/>
              </a:rPr>
              <a:t> = new </a:t>
            </a:r>
            <a:r>
              <a:rPr lang="en-US" sz="2000" i="0" dirty="0" err="1" smtClean="0">
                <a:latin typeface="Courier New" pitchFamily="49" charset="0"/>
                <a:cs typeface="Courier New" pitchFamily="49" charset="0"/>
              </a:rPr>
              <a:t>kendo.data.DataSource</a:t>
            </a:r>
            <a:r>
              <a:rPr lang="en-US" sz="2000" i="0" dirty="0" smtClean="0">
                <a:latin typeface="Courier New" pitchFamily="49" charset="0"/>
                <a:cs typeface="Courier New" pitchFamily="49" charset="0"/>
              </a:rPr>
              <a:t>({</a:t>
            </a:r>
          </a:p>
          <a:p>
            <a:pPr algn="l">
              <a:spcBef>
                <a:spcPts val="0"/>
              </a:spcBef>
            </a:pPr>
            <a:r>
              <a:rPr lang="en-US" sz="2000" i="0" dirty="0" smtClean="0">
                <a:latin typeface="Courier New" pitchFamily="49" charset="0"/>
                <a:cs typeface="Courier New" pitchFamily="49" charset="0"/>
              </a:rPr>
              <a:t>	transport: {</a:t>
            </a:r>
          </a:p>
          <a:p>
            <a:pPr algn="l">
              <a:spcBef>
                <a:spcPts val="0"/>
              </a:spcBef>
            </a:pPr>
            <a:r>
              <a:rPr lang="en-US" sz="2000" i="0" dirty="0" smtClean="0">
                <a:latin typeface="Courier New" pitchFamily="49" charset="0"/>
                <a:cs typeface="Courier New" pitchFamily="49" charset="0"/>
              </a:rPr>
              <a:t>		</a:t>
            </a:r>
            <a:r>
              <a:rPr lang="en-US" sz="2000" i="0" dirty="0" err="1" smtClean="0">
                <a:solidFill>
                  <a:srgbClr val="FF4E00"/>
                </a:solidFill>
                <a:latin typeface="Courier New" pitchFamily="49" charset="0"/>
                <a:cs typeface="Courier New" pitchFamily="49" charset="0"/>
              </a:rPr>
              <a:t>jsdo</a:t>
            </a:r>
            <a:r>
              <a:rPr lang="en-US" sz="2000" i="0" dirty="0" smtClean="0">
                <a:solidFill>
                  <a:srgbClr val="FF4E00"/>
                </a:solidFill>
                <a:latin typeface="Courier New" pitchFamily="49" charset="0"/>
                <a:cs typeface="Courier New" pitchFamily="49" charset="0"/>
              </a:rPr>
              <a:t>: “Customer”</a:t>
            </a:r>
          </a:p>
          <a:p>
            <a:pPr algn="l">
              <a:spcBef>
                <a:spcPts val="0"/>
              </a:spcBef>
            </a:pPr>
            <a:r>
              <a:rPr lang="en-US" sz="2000" i="0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x-none" sz="2000" i="0" smtClean="0">
                <a:latin typeface="Courier New" pitchFamily="49" charset="0"/>
                <a:cs typeface="Courier New" pitchFamily="49" charset="0"/>
              </a:rPr>
              <a:t>},</a:t>
            </a:r>
          </a:p>
          <a:p>
            <a:pPr algn="l">
              <a:spcBef>
                <a:spcPts val="0"/>
              </a:spcBef>
            </a:pPr>
            <a:r>
              <a:rPr lang="en-US" sz="2000" i="0" dirty="0" smtClean="0">
                <a:latin typeface="Courier New" pitchFamily="49" charset="0"/>
                <a:cs typeface="Courier New" pitchFamily="49" charset="0"/>
              </a:rPr>
              <a:t>	error: function (e) {</a:t>
            </a:r>
          </a:p>
          <a:p>
            <a:pPr algn="l">
              <a:spcBef>
                <a:spcPts val="0"/>
              </a:spcBef>
            </a:pPr>
            <a:r>
              <a:rPr lang="en-US" sz="2000" i="0" dirty="0" smtClean="0">
                <a:latin typeface="Courier New" pitchFamily="49" charset="0"/>
                <a:cs typeface="Courier New" pitchFamily="49" charset="0"/>
              </a:rPr>
              <a:t>		console.log('Error: ', e);</a:t>
            </a:r>
          </a:p>
          <a:p>
            <a:pPr algn="l">
              <a:spcBef>
                <a:spcPts val="0"/>
              </a:spcBef>
            </a:pPr>
            <a:r>
              <a:rPr lang="en-US" sz="2000" i="0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x-none" sz="2000" i="0" smtClean="0">
                <a:latin typeface="Courier New" pitchFamily="49" charset="0"/>
                <a:cs typeface="Courier New" pitchFamily="49" charset="0"/>
              </a:rPr>
              <a:t>}</a:t>
            </a:r>
          </a:p>
          <a:p>
            <a:pPr algn="l">
              <a:spcBef>
                <a:spcPts val="0"/>
              </a:spcBef>
            </a:pPr>
            <a:r>
              <a:rPr lang="x-none" sz="2000" i="0" smtClean="0">
                <a:latin typeface="Courier New" pitchFamily="49" charset="0"/>
                <a:cs typeface="Courier New" pitchFamily="49" charset="0"/>
              </a:rPr>
              <a:t>});</a:t>
            </a:r>
            <a:endParaRPr lang="en-US" sz="2000" i="0" dirty="0" err="1" smtClean="0">
              <a:solidFill>
                <a:srgbClr val="000000"/>
              </a:solidFill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16818" y="204382"/>
            <a:ext cx="10801178" cy="757130"/>
          </a:xfrm>
        </p:spPr>
        <p:txBody>
          <a:bodyPr/>
          <a:lstStyle/>
          <a:p>
            <a:r>
              <a:rPr lang="en-US" dirty="0" smtClean="0"/>
              <a:t>Integrate Telerik Platform with OpenEdge: Progress Data Service Project Template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Project Template in </a:t>
            </a:r>
            <a:r>
              <a:rPr lang="en-US" dirty="0" err="1" smtClean="0"/>
              <a:t>GitHub</a:t>
            </a:r>
            <a:r>
              <a:rPr lang="en-US" dirty="0" smtClean="0"/>
              <a:t> or </a:t>
            </a:r>
            <a:r>
              <a:rPr lang="en-US" dirty="0" err="1" smtClean="0"/>
              <a:t>AppBuilder</a:t>
            </a:r>
            <a:endParaRPr lang="en-US" dirty="0" smtClean="0"/>
          </a:p>
          <a:p>
            <a:pPr lvl="1"/>
            <a:r>
              <a:rPr lang="en-US" dirty="0" smtClean="0"/>
              <a:t>Includes Progress (JSDO) libraries</a:t>
            </a:r>
          </a:p>
          <a:p>
            <a:pPr lvl="1"/>
            <a:r>
              <a:rPr lang="en-US" dirty="0" smtClean="0"/>
              <a:t>Session management included</a:t>
            </a:r>
          </a:p>
          <a:p>
            <a:pPr lvl="1"/>
            <a:r>
              <a:rPr lang="en-US" dirty="0" smtClean="0"/>
              <a:t>Sample data-bound list</a:t>
            </a:r>
            <a:endParaRPr lang="en-US" dirty="0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 cstate="print"/>
          <a:srcRect l="3049" t="5412" r="22846" b="62293"/>
          <a:stretch>
            <a:fillRect/>
          </a:stretch>
        </p:blipFill>
        <p:spPr bwMode="auto">
          <a:xfrm>
            <a:off x="320040" y="3550920"/>
            <a:ext cx="6035040" cy="2682240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</p:pic>
      <p:grpSp>
        <p:nvGrpSpPr>
          <p:cNvPr id="6" name="Group 5"/>
          <p:cNvGrpSpPr/>
          <p:nvPr/>
        </p:nvGrpSpPr>
        <p:grpSpPr>
          <a:xfrm>
            <a:off x="6278880" y="1813560"/>
            <a:ext cx="5562600" cy="4450080"/>
            <a:chOff x="6096000" y="1584960"/>
            <a:chExt cx="5562600" cy="4450080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 l="26408" t="18813" r="25137" b="28219"/>
            <a:stretch>
              <a:fillRect/>
            </a:stretch>
          </p:blipFill>
          <p:spPr bwMode="auto">
            <a:xfrm>
              <a:off x="6309360" y="1584960"/>
              <a:ext cx="5349240" cy="4419600"/>
            </a:xfrm>
            <a:prstGeom prst="rect">
              <a:avLst/>
            </a:prstGeom>
            <a:noFill/>
            <a:ln w="9525">
              <a:solidFill>
                <a:schemeClr val="bg1">
                  <a:lumMod val="65000"/>
                </a:schemeClr>
              </a:solidFill>
              <a:miter lim="800000"/>
              <a:headEnd/>
              <a:tailEnd/>
            </a:ln>
          </p:spPr>
        </p:pic>
        <p:sp>
          <p:nvSpPr>
            <p:cNvPr id="5" name="Oval 4"/>
            <p:cNvSpPr/>
            <p:nvPr/>
          </p:nvSpPr>
          <p:spPr bwMode="auto">
            <a:xfrm>
              <a:off x="6096000" y="4983480"/>
              <a:ext cx="5379720" cy="1051560"/>
            </a:xfrm>
            <a:prstGeom prst="ellipse">
              <a:avLst/>
            </a:prstGeom>
            <a:noFill/>
            <a:ln w="127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</p:spTree>
  </p:cSld>
  <p:clrMapOvr>
    <a:masterClrMapping/>
  </p:clrMapOvr>
  <p:transition>
    <p:wipe dir="r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DEMO: Integration with OpenEdge</a:t>
            </a:r>
            <a:endParaRPr lang="en-US" dirty="0"/>
          </a:p>
        </p:txBody>
      </p:sp>
      <p:pic>
        <p:nvPicPr>
          <p:cNvPr id="4" name="Picture 3" descr="C:\Users\schase\Documents\My Received Files\L_44C.tmp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2302" y="1238466"/>
            <a:ext cx="8540378" cy="4973917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Migrate Existing Apps to Telerik Platform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962" y="1413510"/>
            <a:ext cx="10360501" cy="5033502"/>
          </a:xfrm>
        </p:spPr>
        <p:txBody>
          <a:bodyPr/>
          <a:lstStyle/>
          <a:p>
            <a:r>
              <a:rPr lang="en-US" dirty="0" smtClean="0"/>
              <a:t>OE Mobile available through September 2015</a:t>
            </a:r>
          </a:p>
          <a:p>
            <a:pPr lvl="1"/>
            <a:r>
              <a:rPr lang="en-US" dirty="0" smtClean="0"/>
              <a:t>Existing apps can be migrated to Telerik Platform</a:t>
            </a:r>
          </a:p>
          <a:p>
            <a:pPr lvl="1"/>
            <a:r>
              <a:rPr lang="en-US" dirty="0" smtClean="0"/>
              <a:t>App continues to use </a:t>
            </a:r>
            <a:r>
              <a:rPr lang="en-US" dirty="0" err="1" smtClean="0"/>
              <a:t>jQuery</a:t>
            </a:r>
            <a:r>
              <a:rPr lang="en-US" dirty="0" smtClean="0"/>
              <a:t> Mobile UI</a:t>
            </a:r>
            <a:endParaRPr lang="en-US" dirty="0"/>
          </a:p>
          <a:p>
            <a:pPr lvl="1"/>
            <a:endParaRPr lang="en-US" dirty="0" smtClean="0"/>
          </a:p>
          <a:p>
            <a:r>
              <a:rPr lang="en-US" dirty="0" smtClean="0"/>
              <a:t>Telerik Platform available </a:t>
            </a:r>
            <a:r>
              <a:rPr lang="en-US" dirty="0" smtClean="0">
                <a:solidFill>
                  <a:schemeClr val="accent1"/>
                </a:solidFill>
              </a:rPr>
              <a:t>today</a:t>
            </a:r>
          </a:p>
          <a:p>
            <a:pPr lvl="1"/>
            <a:r>
              <a:rPr lang="en-US" dirty="0" smtClean="0"/>
              <a:t>OE Mobile licenses transferred</a:t>
            </a:r>
          </a:p>
          <a:p>
            <a:pPr lvl="1"/>
            <a:r>
              <a:rPr lang="en-US" dirty="0" smtClean="0"/>
              <a:t>Integrates with OpenEdge Mobile Services</a:t>
            </a:r>
          </a:p>
          <a:p>
            <a:pPr lvl="1"/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566" t="35737" r="44457" b="60453"/>
          <a:stretch>
            <a:fillRect/>
          </a:stretch>
        </p:blipFill>
        <p:spPr bwMode="auto">
          <a:xfrm>
            <a:off x="670560" y="914400"/>
            <a:ext cx="5608320" cy="32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7" name="Group 6"/>
          <p:cNvGrpSpPr/>
          <p:nvPr/>
        </p:nvGrpSpPr>
        <p:grpSpPr>
          <a:xfrm>
            <a:off x="7193280" y="777240"/>
            <a:ext cx="4069080" cy="3256360"/>
            <a:chOff x="7360920" y="1188720"/>
            <a:chExt cx="4069080" cy="3256360"/>
          </a:xfrm>
        </p:grpSpPr>
        <p:pic>
          <p:nvPicPr>
            <p:cNvPr id="2051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 l="41257" t="23092" r="17902" b="38801"/>
            <a:stretch>
              <a:fillRect/>
            </a:stretch>
          </p:blipFill>
          <p:spPr bwMode="auto">
            <a:xfrm>
              <a:off x="7360920" y="1280160"/>
              <a:ext cx="4053840" cy="3164920"/>
            </a:xfrm>
            <a:prstGeom prst="rect">
              <a:avLst/>
            </a:prstGeom>
            <a:noFill/>
            <a:ln w="9525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</p:pic>
        <p:sp>
          <p:nvSpPr>
            <p:cNvPr id="6" name="Rectangle 5"/>
            <p:cNvSpPr/>
            <p:nvPr/>
          </p:nvSpPr>
          <p:spPr bwMode="auto">
            <a:xfrm>
              <a:off x="8092440" y="1188720"/>
              <a:ext cx="3337560" cy="350520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Future Plans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Telerik Platform – Product Development</a:t>
            </a:r>
          </a:p>
          <a:p>
            <a:r>
              <a:rPr lang="en-US" dirty="0" smtClean="0"/>
              <a:t>Telerik Platform – OpenEdge-specific</a:t>
            </a:r>
          </a:p>
          <a:p>
            <a:pPr lvl="1"/>
            <a:r>
              <a:rPr lang="en-US" sz="2000" dirty="0" smtClean="0"/>
              <a:t>Tooling integration for Progress Data Service (JSDO)</a:t>
            </a:r>
          </a:p>
          <a:p>
            <a:pPr lvl="1"/>
            <a:r>
              <a:rPr lang="en-US" sz="2000" dirty="0" err="1" smtClean="0"/>
              <a:t>NativeScript</a:t>
            </a:r>
            <a:r>
              <a:rPr lang="en-US" sz="2000" dirty="0" smtClean="0"/>
              <a:t> support for Progress Data Service</a:t>
            </a:r>
          </a:p>
          <a:p>
            <a:pPr lvl="1">
              <a:buNone/>
            </a:pPr>
            <a:endParaRPr lang="en-US" dirty="0" smtClean="0"/>
          </a:p>
          <a:p>
            <a:r>
              <a:rPr lang="en-US" dirty="0" smtClean="0"/>
              <a:t>JSDO Enhancements</a:t>
            </a:r>
          </a:p>
          <a:p>
            <a:pPr lvl="1"/>
            <a:r>
              <a:rPr lang="en-US" dirty="0" smtClean="0"/>
              <a:t>Data caching in JSDO</a:t>
            </a:r>
          </a:p>
          <a:p>
            <a:pPr lvl="1"/>
            <a:r>
              <a:rPr lang="en-US" dirty="0" smtClean="0"/>
              <a:t>Offline support enhancements</a:t>
            </a:r>
          </a:p>
          <a:p>
            <a:pPr lvl="1"/>
            <a:r>
              <a:rPr lang="en-US" dirty="0" smtClean="0"/>
              <a:t>Simplify hierarchical support for Kendo UI </a:t>
            </a:r>
            <a:r>
              <a:rPr lang="en-US" dirty="0" err="1" smtClean="0"/>
              <a:t>DataSource</a:t>
            </a:r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 r="1219"/>
          <a:stretch>
            <a:fillRect/>
          </a:stretch>
        </p:blipFill>
        <p:spPr bwMode="auto">
          <a:xfrm>
            <a:off x="7648575" y="1138238"/>
            <a:ext cx="3857625" cy="3362325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Kendo UI Campaign in Market Right Now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03230" y="1002364"/>
            <a:ext cx="8163036" cy="501114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50185167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/>
          <p:cNvSpPr/>
          <p:nvPr/>
        </p:nvSpPr>
        <p:spPr>
          <a:xfrm>
            <a:off x="8743950" y="3400425"/>
            <a:ext cx="3444875" cy="1357313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0412" y="638175"/>
            <a:ext cx="7439025" cy="55245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015414" y="3671887"/>
            <a:ext cx="29860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0" dirty="0" smtClean="0"/>
              <a:t>COU-WZEFCC</a:t>
            </a:r>
            <a:endParaRPr lang="en-US" sz="3200" i="0" dirty="0"/>
          </a:p>
        </p:txBody>
      </p:sp>
      <p:cxnSp>
        <p:nvCxnSpPr>
          <p:cNvPr id="9" name="Straight Arrow Connector 8"/>
          <p:cNvCxnSpPr>
            <a:stCxn id="7" idx="2"/>
          </p:cNvCxnSpPr>
          <p:nvPr/>
        </p:nvCxnSpPr>
        <p:spPr>
          <a:xfrm flipH="1">
            <a:off x="4286250" y="4079082"/>
            <a:ext cx="4457700" cy="5643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62310690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Comments, Q&amp;A</a:t>
            </a:r>
            <a:endParaRPr lang="en-US" dirty="0"/>
          </a:p>
        </p:txBody>
      </p:sp>
      <p:pic>
        <p:nvPicPr>
          <p:cNvPr id="4" name="Picture 2" descr="C:\Users\schase\AppData\Local\Microsoft\Windows\Temporary Internet Files\Content.IE5\0NU519U0\MC900441428[1]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4807483" y="2574068"/>
            <a:ext cx="2103271" cy="2103271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wipe dir="r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860790872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PUG_template_2">
  <a:themeElements>
    <a:clrScheme name="Progress Colors 2013 - Sept25">
      <a:dk1>
        <a:srgbClr val="000000"/>
      </a:dk1>
      <a:lt1>
        <a:srgbClr val="FFFFFF"/>
      </a:lt1>
      <a:dk2>
        <a:srgbClr val="005F97"/>
      </a:dk2>
      <a:lt2>
        <a:srgbClr val="FFFFFF"/>
      </a:lt2>
      <a:accent1>
        <a:srgbClr val="FF4E00"/>
      </a:accent1>
      <a:accent2>
        <a:srgbClr val="24A382"/>
      </a:accent2>
      <a:accent3>
        <a:srgbClr val="0072B7"/>
      </a:accent3>
      <a:accent4>
        <a:srgbClr val="C1282D"/>
      </a:accent4>
      <a:accent5>
        <a:srgbClr val="FCDB3F"/>
      </a:accent5>
      <a:accent6>
        <a:srgbClr val="58595B"/>
      </a:accent6>
      <a:hlink>
        <a:srgbClr val="FF4E00"/>
      </a:hlink>
      <a:folHlink>
        <a:srgbClr val="FF4E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130000"/>
          <a:buFontTx/>
          <a:buNone/>
          <a:tabLst/>
          <a:defRPr kumimoji="0" lang="en-US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130000"/>
          <a:buFontTx/>
          <a:buNone/>
          <a:tabLst/>
          <a:defRPr kumimoji="0" lang="en-US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>
        <a:noFill/>
      </a:spPr>
      <a:bodyPr wrap="square" rtlCol="0">
        <a:spAutoFit/>
      </a:bodyPr>
      <a:lstStyle>
        <a:defPPr algn="l">
          <a:defRPr sz="2000" i="0" dirty="0" err="1" smtClean="0">
            <a:solidFill>
              <a:srgbClr val="000000"/>
            </a:solidFill>
          </a:defRPr>
        </a:defPPr>
      </a:lstStyle>
    </a:txDef>
  </a:objectDefaults>
  <a:extraClrSchemeLst>
    <a:extraClrScheme>
      <a:clrScheme name="psc_powerpoint_template_2007 1">
        <a:dk1>
          <a:srgbClr val="000000"/>
        </a:dk1>
        <a:lt1>
          <a:srgbClr val="FFFFFF"/>
        </a:lt1>
        <a:dk2>
          <a:srgbClr val="004B85"/>
        </a:dk2>
        <a:lt2>
          <a:srgbClr val="C0C0C0"/>
        </a:lt2>
        <a:accent1>
          <a:srgbClr val="E8A82C"/>
        </a:accent1>
        <a:accent2>
          <a:srgbClr val="00BA97"/>
        </a:accent2>
        <a:accent3>
          <a:srgbClr val="FFFFFF"/>
        </a:accent3>
        <a:accent4>
          <a:srgbClr val="000000"/>
        </a:accent4>
        <a:accent5>
          <a:srgbClr val="F2D1AC"/>
        </a:accent5>
        <a:accent6>
          <a:srgbClr val="00A888"/>
        </a:accent6>
        <a:hlink>
          <a:srgbClr val="D21E27"/>
        </a:hlink>
        <a:folHlink>
          <a:srgbClr val="0066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Presentation2" id="{2AF88128-E61F-4530-8F64-941ED5C5486A}" vid="{4B4C85FE-1A15-492E-A9B0-036AC37BC641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599425DC608414BAA18B7ED405ED054" ma:contentTypeVersion="0" ma:contentTypeDescription="Create a new document." ma:contentTypeScope="" ma:versionID="a20c96684083627ebeb94004f6c60a9e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479a3d61c0333de7709766ae72c7e673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D7968B0D-0149-4114-A4A0-D0DFCA3FA78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EEA8EEE7-F1C0-4377-82D1-E55A92F384C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DA4C4B2-98B1-44DF-A244-E8FB7A2D1956}">
  <ds:schemaRefs>
    <ds:schemaRef ds:uri="http://purl.org/dc/terms/"/>
    <ds:schemaRef ds:uri="http://www.w3.org/XML/1998/namespace"/>
    <ds:schemaRef ds:uri="http://purl.org/dc/dcmitype/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PUG_Challenge_Exchange_Template</Template>
  <TotalTime>14916</TotalTime>
  <Words>471</Words>
  <Application>Microsoft Office PowerPoint</Application>
  <PresentationFormat>Custom</PresentationFormat>
  <Paragraphs>143</Paragraphs>
  <Slides>23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PUG_template_2</vt:lpstr>
      <vt:lpstr>378 Building a Mobile App With The Telerik Platform</vt:lpstr>
      <vt:lpstr>Agenda</vt:lpstr>
      <vt:lpstr>The Evolution of Mobile Development in OpenEdge</vt:lpstr>
      <vt:lpstr>Slide 4</vt:lpstr>
      <vt:lpstr>1.4M Developers Trust Telerik to  Make the Cross-Platform Development Lifecycle a Breeze</vt:lpstr>
      <vt:lpstr>Slide 6</vt:lpstr>
      <vt:lpstr>DEMO: Telerik Platform in Action</vt:lpstr>
      <vt:lpstr>Other Products in the Telerik Platform: Mobile Testing</vt:lpstr>
      <vt:lpstr>Other Products in the Telerik Platform: AppFeedback</vt:lpstr>
      <vt:lpstr>Other Products in the Telerik Platform: AppManager</vt:lpstr>
      <vt:lpstr>Other Products in the Telerik Platform: Analytics</vt:lpstr>
      <vt:lpstr>Other Products in the Telerik Platform: NativeScript</vt:lpstr>
      <vt:lpstr>Open Source - Cloud Data Object and JSDO</vt:lpstr>
      <vt:lpstr>Integrate Telerik Platform with OpenEdge: Progress Data Service</vt:lpstr>
      <vt:lpstr>Integrate Telerik Platform with OpenEdge: Progress Data Service Project Template</vt:lpstr>
      <vt:lpstr>DEMO: Integration with OpenEdge</vt:lpstr>
      <vt:lpstr>Migrate Existing Apps to Telerik Platform</vt:lpstr>
      <vt:lpstr>Future Plans</vt:lpstr>
      <vt:lpstr>Kendo UI Campaign in Market Right Now</vt:lpstr>
      <vt:lpstr>Slide 20</vt:lpstr>
      <vt:lpstr>Comments, Q&amp;A</vt:lpstr>
      <vt:lpstr>Slide 22</vt:lpstr>
      <vt:lpstr>Slide 23</vt:lpstr>
    </vt:vector>
  </TitlesOfParts>
  <Company>Progress Software Corporation</Company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Progress PPT Template 16x9</dc:title>
  <dc:creator>Progress Software Corporation</dc:creator>
  <cp:lastModifiedBy>schase</cp:lastModifiedBy>
  <cp:revision>1759</cp:revision>
  <cp:lastPrinted>2013-09-18T03:48:20Z</cp:lastPrinted>
  <dcterms:created xsi:type="dcterms:W3CDTF">2010-07-07T00:59:08Z</dcterms:created>
  <dcterms:modified xsi:type="dcterms:W3CDTF">2015-06-16T18:51:12Z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0x010100D599425DC608414BAA18B7ED405ED054</vt:lpwstr>
  </property>
  <property fmtid="{D5CDD505-2E9C-101B-9397-08002B2CF9AE}" pid="3" name="Category1">
    <vt:lpwstr>367;#PowerPoint|ef797fd0-0a2c-4c70-979e-7c4753a1af05</vt:lpwstr>
  </property>
  <property fmtid="{D5CDD505-2E9C-101B-9397-08002B2CF9AE}" pid="4" name="TaxCatchAll">
    <vt:lpwstr>237;#Template|c9160f8f-74c9-4442-ac41-24463e06691d</vt:lpwstr>
  </property>
  <property fmtid="{D5CDD505-2E9C-101B-9397-08002B2CF9AE}" pid="5" name="Doc ID">
    <vt:lpwstr>101816</vt:lpwstr>
  </property>
  <property fmtid="{D5CDD505-2E9C-101B-9397-08002B2CF9AE}" pid="6" name="Location1">
    <vt:lpwstr/>
  </property>
  <property fmtid="{D5CDD505-2E9C-101B-9397-08002B2CF9AE}" pid="7" name="Tagged Doc ID's">
    <vt:bool>false</vt:bool>
  </property>
  <property fmtid="{D5CDD505-2E9C-101B-9397-08002B2CF9AE}" pid="8" name="ContentType1">
    <vt:lpwstr/>
  </property>
  <property fmtid="{D5CDD505-2E9C-101B-9397-08002B2CF9AE}" pid="9" name="Solution0">
    <vt:lpwstr/>
  </property>
  <property fmtid="{D5CDD505-2E9C-101B-9397-08002B2CF9AE}" pid="10" name="Industry">
    <vt:lpwstr/>
  </property>
  <property fmtid="{D5CDD505-2E9C-101B-9397-08002B2CF9AE}" pid="11" name="IndustrySolution">
    <vt:lpwstr/>
  </property>
  <property fmtid="{D5CDD505-2E9C-101B-9397-08002B2CF9AE}" pid="12" name="Attachment Only ?">
    <vt:bool>true</vt:bool>
  </property>
  <property fmtid="{D5CDD505-2E9C-101B-9397-08002B2CF9AE}" pid="13" name="GFOAudience">
    <vt:lpwstr/>
  </property>
  <property fmtid="{D5CDD505-2E9C-101B-9397-08002B2CF9AE}" pid="14" name="OpenEdgeModule">
    <vt:lpwstr/>
  </property>
</Properties>
</file>