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01" r:id="rId1"/>
  </p:sldMasterIdLst>
  <p:notesMasterIdLst>
    <p:notesMasterId r:id="rId32"/>
  </p:notesMasterIdLst>
  <p:handoutMasterIdLst>
    <p:handoutMasterId r:id="rId33"/>
  </p:handoutMasterIdLst>
  <p:sldIdLst>
    <p:sldId id="1113" r:id="rId2"/>
    <p:sldId id="1159" r:id="rId3"/>
    <p:sldId id="1198" r:id="rId4"/>
    <p:sldId id="1194" r:id="rId5"/>
    <p:sldId id="1231" r:id="rId6"/>
    <p:sldId id="1176" r:id="rId7"/>
    <p:sldId id="1228" r:id="rId8"/>
    <p:sldId id="1177" r:id="rId9"/>
    <p:sldId id="1187" r:id="rId10"/>
    <p:sldId id="1211" r:id="rId11"/>
    <p:sldId id="1212" r:id="rId12"/>
    <p:sldId id="1226" r:id="rId13"/>
    <p:sldId id="1217" r:id="rId14"/>
    <p:sldId id="1218" r:id="rId15"/>
    <p:sldId id="1222" r:id="rId16"/>
    <p:sldId id="1230" r:id="rId17"/>
    <p:sldId id="1213" r:id="rId18"/>
    <p:sldId id="1214" r:id="rId19"/>
    <p:sldId id="1223" r:id="rId20"/>
    <p:sldId id="1224" r:id="rId21"/>
    <p:sldId id="1225" r:id="rId22"/>
    <p:sldId id="1220" r:id="rId23"/>
    <p:sldId id="1200" r:id="rId24"/>
    <p:sldId id="1221" r:id="rId25"/>
    <p:sldId id="1215" r:id="rId26"/>
    <p:sldId id="1219" r:id="rId27"/>
    <p:sldId id="1216" r:id="rId28"/>
    <p:sldId id="1227" r:id="rId29"/>
    <p:sldId id="1229" r:id="rId30"/>
    <p:sldId id="1137" r:id="rId31"/>
  </p:sldIdLst>
  <p:sldSz cx="9144000" cy="6858000" type="screen4x3"/>
  <p:notesSz cx="7027863" cy="9313863"/>
  <p:custDataLst>
    <p:tags r:id="rId34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9">
          <p15:clr>
            <a:srgbClr val="A4A3A4"/>
          </p15:clr>
        </p15:guide>
        <p15:guide id="2" orient="horz" pos="4212">
          <p15:clr>
            <a:srgbClr val="A4A3A4"/>
          </p15:clr>
        </p15:guide>
        <p15:guide id="3" orient="horz" pos="2314">
          <p15:clr>
            <a:srgbClr val="A4A3A4"/>
          </p15:clr>
        </p15:guide>
        <p15:guide id="4" orient="horz" pos="1994">
          <p15:clr>
            <a:srgbClr val="A4A3A4"/>
          </p15:clr>
        </p15:guide>
        <p15:guide id="5" orient="horz" pos="1942">
          <p15:clr>
            <a:srgbClr val="A4A3A4"/>
          </p15:clr>
        </p15:guide>
        <p15:guide id="6" pos="5526">
          <p15:clr>
            <a:srgbClr val="A4A3A4"/>
          </p15:clr>
        </p15:guide>
        <p15:guide id="7" pos="4814">
          <p15:clr>
            <a:srgbClr val="A4A3A4"/>
          </p15:clr>
        </p15:guide>
        <p15:guide id="8" pos="348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3">
          <p15:clr>
            <a:srgbClr val="A4A3A4"/>
          </p15:clr>
        </p15:guide>
        <p15:guide id="2" pos="221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1" clrIdx="1"/>
  <p:cmAuthor id="2" name="Progress Software" initials="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C78C"/>
    <a:srgbClr val="FF7C00"/>
    <a:srgbClr val="FF82D4"/>
    <a:srgbClr val="FFD24F"/>
    <a:srgbClr val="A7D101"/>
    <a:srgbClr val="6D6E71"/>
    <a:srgbClr val="24D997"/>
    <a:srgbClr val="F199AE"/>
    <a:srgbClr val="A21636"/>
    <a:srgbClr val="FF81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8" autoAdjust="0"/>
    <p:restoredTop sz="91001" autoAdjust="0"/>
  </p:normalViewPr>
  <p:slideViewPr>
    <p:cSldViewPr snapToGrid="0" showGuides="1">
      <p:cViewPr>
        <p:scale>
          <a:sx n="75" d="100"/>
          <a:sy n="75" d="100"/>
        </p:scale>
        <p:origin x="540" y="48"/>
      </p:cViewPr>
      <p:guideLst>
        <p:guide orient="horz" pos="269"/>
        <p:guide orient="horz" pos="4212"/>
        <p:guide orient="horz" pos="2314"/>
        <p:guide orient="horz" pos="1994"/>
        <p:guide orient="horz" pos="1942"/>
        <p:guide pos="5526"/>
        <p:guide pos="4814"/>
        <p:guide pos="348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90" d="100"/>
          <a:sy n="90" d="100"/>
        </p:scale>
        <p:origin x="-3696" y="-120"/>
      </p:cViewPr>
      <p:guideLst>
        <p:guide orient="horz" pos="2933"/>
        <p:guide pos="221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 dirty="0" smtClean="0"/>
              <a:t>Progress Software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7450" y="700088"/>
            <a:ext cx="46561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Progress Software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80546" y="6458893"/>
            <a:ext cx="1595605" cy="30139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0739276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2612" y="1600200"/>
            <a:ext cx="39131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1600200"/>
            <a:ext cx="413226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01253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2612" y="1535113"/>
            <a:ext cx="3914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612" y="2174875"/>
            <a:ext cx="3914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13543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1354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8605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79759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966608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 userDrawn="1"/>
        </p:nvCxnSpPr>
        <p:spPr bwMode="auto">
          <a:xfrm>
            <a:off x="582613" y="2817092"/>
            <a:ext cx="8197850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6D6E7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Rectangle 5"/>
          <p:cNvSpPr/>
          <p:nvPr userDrawn="1"/>
        </p:nvSpPr>
        <p:spPr bwMode="auto">
          <a:xfrm>
            <a:off x="0" y="6796424"/>
            <a:ext cx="9144000" cy="615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Title Placeholder 2"/>
          <p:cNvSpPr txBox="1">
            <a:spLocks/>
          </p:cNvSpPr>
          <p:nvPr userDrawn="1"/>
        </p:nvSpPr>
        <p:spPr>
          <a:xfrm>
            <a:off x="550863" y="3082925"/>
            <a:ext cx="8229600" cy="77325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3" y="3082925"/>
            <a:ext cx="8229600" cy="582613"/>
          </a:xfrm>
          <a:prstGeom prst="rect">
            <a:avLst/>
          </a:prstGeom>
        </p:spPr>
        <p:txBody>
          <a:bodyPr vert="horz"/>
          <a:lstStyle>
            <a:lvl1pPr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-2"/>
            <a:ext cx="9144000" cy="5001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575814" y="1135904"/>
            <a:ext cx="84321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i="0" dirty="0" smtClean="0">
                <a:latin typeface="Myriad Pro"/>
                <a:cs typeface="Myriad Pro"/>
              </a:rPr>
              <a:t>PUG Challenge</a:t>
            </a:r>
            <a:r>
              <a:rPr lang="en-US" sz="3600" i="0" baseline="0" dirty="0" smtClean="0">
                <a:latin typeface="Myriad Pro"/>
                <a:cs typeface="Myriad Pro"/>
              </a:rPr>
              <a:t> USA</a:t>
            </a:r>
            <a:endParaRPr lang="en-US" sz="3600" i="0" dirty="0" smtClean="0">
              <a:latin typeface="Myriad Pro"/>
              <a:cs typeface="Myriad Pro"/>
            </a:endParaRPr>
          </a:p>
          <a:p>
            <a:pPr algn="l"/>
            <a:r>
              <a:rPr lang="en-US" sz="3600" i="0" dirty="0" smtClean="0">
                <a:latin typeface="Myriad Pro"/>
                <a:cs typeface="Myriad Pro"/>
              </a:rPr>
              <a:t>2015</a:t>
            </a:r>
            <a:endParaRPr lang="en-US" sz="3600" i="0" dirty="0">
              <a:latin typeface="Myriad Pro"/>
              <a:cs typeface="Myriad Pro"/>
            </a:endParaRPr>
          </a:p>
        </p:txBody>
      </p:sp>
      <p:pic>
        <p:nvPicPr>
          <p:cNvPr id="11" name="Picture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248942" y="788842"/>
            <a:ext cx="1498693" cy="2029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7875014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768126"/>
          </a:xfrm>
          <a:prstGeom prst="rect">
            <a:avLst/>
          </a:prstGeom>
          <a:gradFill flip="none" rotWithShape="1">
            <a:gsLst>
              <a:gs pos="60000">
                <a:schemeClr val="tx2"/>
              </a:gs>
              <a:gs pos="91000">
                <a:srgbClr val="FFFFFF"/>
              </a:gs>
            </a:gsLst>
            <a:lin ang="0" scaled="1"/>
            <a:tileRect/>
          </a:gradFill>
          <a:ln>
            <a:noFill/>
          </a:ln>
          <a:effectLst>
            <a:outerShdw blurRad="40000" dist="23000" dir="5400000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9828" y="76908"/>
            <a:ext cx="7292397" cy="7131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9829" y="1004593"/>
            <a:ext cx="8475518" cy="48059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152405" y="6565084"/>
            <a:ext cx="157094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6972866" y="6465003"/>
            <a:ext cx="21711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PUG Challenge Americas </a:t>
            </a:r>
            <a:r>
              <a:rPr lang="en-US" sz="1000" i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2015</a:t>
            </a:r>
            <a:endParaRPr lang="en-US" sz="1000" i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8462953" y="0"/>
            <a:ext cx="570880" cy="773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 userDrawn="1"/>
        </p:nvSpPr>
        <p:spPr bwMode="auto">
          <a:xfrm>
            <a:off x="0" y="6796424"/>
            <a:ext cx="9144000" cy="615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435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22" r:id="rId6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chemeClr val="bg1"/>
          </a:solidFill>
          <a:latin typeface="DIN-MediumAlternate"/>
          <a:ea typeface="+mj-ea"/>
          <a:cs typeface="DIN-MediumAlternate"/>
        </a:defRPr>
      </a:lvl1pPr>
    </p:titleStyle>
    <p:bodyStyle>
      <a:lvl1pPr marL="457200" indent="-457200" algn="l" defTabSz="457200" rtl="0" eaLnBrk="1" latinLnBrk="0" hangingPunct="1">
        <a:spcBef>
          <a:spcPct val="20000"/>
        </a:spcBef>
        <a:buClr>
          <a:schemeClr val="tx2"/>
        </a:buClr>
        <a:buFont typeface="Arial"/>
        <a:buChar char="•"/>
        <a:defRPr sz="2400" kern="1200">
          <a:solidFill>
            <a:schemeClr val="tx1"/>
          </a:solidFill>
          <a:latin typeface="DIN-MediumAlternate"/>
          <a:ea typeface="+mn-ea"/>
          <a:cs typeface="DIN-MediumAlternate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tx2"/>
        </a:buClr>
        <a:buFont typeface="Arial"/>
        <a:buChar char="–"/>
        <a:defRPr sz="2200" kern="1200">
          <a:solidFill>
            <a:schemeClr val="tx1"/>
          </a:solidFill>
          <a:latin typeface="DIN-MediumAlternate"/>
          <a:ea typeface="+mn-ea"/>
          <a:cs typeface="DIN-MediumAlternate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tx2"/>
        </a:buClr>
        <a:buFont typeface="Arial"/>
        <a:buChar char="•"/>
        <a:defRPr sz="2000" kern="1200">
          <a:solidFill>
            <a:schemeClr val="tx1"/>
          </a:solidFill>
          <a:latin typeface="DIN-MediumAlternate"/>
          <a:ea typeface="+mn-ea"/>
          <a:cs typeface="DIN-MediumAlternate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tx2"/>
        </a:buClr>
        <a:buSzPct val="80000"/>
        <a:buFont typeface="Courier New"/>
        <a:buChar char="o"/>
        <a:defRPr sz="2000" kern="1200">
          <a:solidFill>
            <a:schemeClr val="tx1"/>
          </a:solidFill>
          <a:latin typeface="DIN-MediumAlternate"/>
          <a:ea typeface="+mn-ea"/>
          <a:cs typeface="DIN-MediumAlternate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tx2"/>
        </a:buClr>
        <a:buSzPct val="80000"/>
        <a:buFont typeface="Courier New"/>
        <a:buChar char="o"/>
        <a:defRPr sz="2000" kern="1200">
          <a:solidFill>
            <a:schemeClr val="tx1"/>
          </a:solidFill>
          <a:latin typeface="DIN-MediumAlternate"/>
          <a:ea typeface="+mn-ea"/>
          <a:cs typeface="DIN-MediumAlternate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82613" y="3082925"/>
            <a:ext cx="8229600" cy="89640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 smtClean="0">
                <a:solidFill>
                  <a:srgbClr val="191919"/>
                </a:solidFill>
                <a:latin typeface="DIN-RegularAlternate" charset="0"/>
                <a:ea typeface="DIN-RegularAlternate" charset="0"/>
                <a:cs typeface="DIN-RegularAlternate" charset="0"/>
                <a:sym typeface="DIN-RegularAlternate" charset="0"/>
              </a:rPr>
              <a:t>Top Performance Enhancers &amp; Destroyers</a:t>
            </a:r>
            <a:endParaRPr lang="en-US" dirty="0">
              <a:solidFill>
                <a:srgbClr val="191919"/>
              </a:solidFill>
              <a:latin typeface="DIN-RegularAlternate" charset="0"/>
              <a:ea typeface="DIN-RegularAlternate" charset="0"/>
              <a:cs typeface="DIN-RegularAlternate" charset="0"/>
              <a:sym typeface="DIN-RegularAlternate" charset="0"/>
            </a:endParaRPr>
          </a:p>
        </p:txBody>
      </p:sp>
      <p:sp>
        <p:nvSpPr>
          <p:cNvPr id="4" name="Rectangle 2"/>
          <p:cNvSpPr>
            <a:spLocks/>
          </p:cNvSpPr>
          <p:nvPr/>
        </p:nvSpPr>
        <p:spPr bwMode="auto">
          <a:xfrm>
            <a:off x="655109" y="4787377"/>
            <a:ext cx="3868047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solidFill>
                  <a:srgbClr val="191919"/>
                </a:solidFill>
                <a:latin typeface="DIN-RegularAlternate" charset="0"/>
                <a:ea typeface="DIN-RegularAlternate" charset="0"/>
                <a:cs typeface="DIN-RegularAlternate" charset="0"/>
                <a:sym typeface="DIN-RegularAlternate" charset="0"/>
              </a:rPr>
              <a:t>Presented by:</a:t>
            </a:r>
            <a:r>
              <a:rPr lang="en-US" dirty="0" smtClean="0">
                <a:solidFill>
                  <a:srgbClr val="191919"/>
                </a:solidFill>
                <a:latin typeface="DIN-RegularAlternate" charset="0"/>
                <a:ea typeface="DIN-RegularAlternate" charset="0"/>
                <a:cs typeface="DIN-RegularAlternate" charset="0"/>
                <a:sym typeface="DIN-RegularAlternate" charset="0"/>
              </a:rPr>
              <a:t> Dan Foreman</a:t>
            </a:r>
            <a:endParaRPr lang="en-US" dirty="0">
              <a:solidFill>
                <a:srgbClr val="191919"/>
              </a:solidFill>
              <a:latin typeface="DIN-RegularAlternate" charset="0"/>
              <a:ea typeface="DIN-RegularAlternate" charset="0"/>
              <a:cs typeface="DIN-RegularAlternate" charset="0"/>
              <a:sym typeface="DIN-RegularAlternate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904" y="5278966"/>
            <a:ext cx="2286000" cy="431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1669364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Dan Foreman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49829" y="1004592"/>
            <a:ext cx="8475518" cy="5368775"/>
          </a:xfrm>
        </p:spPr>
        <p:txBody>
          <a:bodyPr>
            <a:normAutofit/>
          </a:bodyPr>
          <a:lstStyle/>
          <a:p>
            <a:r>
              <a:rPr lang="en-US" dirty="0" smtClean="0"/>
              <a:t>Progress User since 1984</a:t>
            </a:r>
          </a:p>
          <a:p>
            <a:r>
              <a:rPr lang="en-US" dirty="0" smtClean="0"/>
              <a:t>Author of several Progress related Publications</a:t>
            </a:r>
          </a:p>
          <a:p>
            <a:pPr lvl="1"/>
            <a:r>
              <a:rPr lang="en-US" i="1" dirty="0" smtClean="0"/>
              <a:t>Progress Performance Tuning Guide</a:t>
            </a:r>
          </a:p>
          <a:p>
            <a:pPr lvl="1"/>
            <a:r>
              <a:rPr lang="en-US" i="1" dirty="0" smtClean="0"/>
              <a:t>Progress Database Administration Guide</a:t>
            </a:r>
          </a:p>
          <a:p>
            <a:pPr lvl="1"/>
            <a:r>
              <a:rPr lang="en-US" i="1" dirty="0" smtClean="0"/>
              <a:t>Progress VST &amp; System Tables</a:t>
            </a:r>
          </a:p>
          <a:p>
            <a:r>
              <a:rPr lang="en-US" dirty="0" smtClean="0"/>
              <a:t>Author of several useful Progress DBA Tools</a:t>
            </a:r>
          </a:p>
          <a:p>
            <a:pPr lvl="1"/>
            <a:r>
              <a:rPr lang="en-US" dirty="0" err="1" smtClean="0"/>
              <a:t>ProMonitor</a:t>
            </a:r>
            <a:r>
              <a:rPr lang="en-US" dirty="0" smtClean="0"/>
              <a:t> &amp; </a:t>
            </a:r>
            <a:r>
              <a:rPr lang="en-US" dirty="0" err="1" smtClean="0"/>
              <a:t>ProCheck</a:t>
            </a:r>
            <a:r>
              <a:rPr lang="en-US" dirty="0" smtClean="0"/>
              <a:t> &amp; </a:t>
            </a:r>
            <a:r>
              <a:rPr lang="en-US" dirty="0" err="1" smtClean="0"/>
              <a:t>LockMon</a:t>
            </a:r>
            <a:endParaRPr lang="en-US" dirty="0" smtClean="0"/>
          </a:p>
          <a:p>
            <a:pPr lvl="1"/>
            <a:r>
              <a:rPr lang="en-US" dirty="0" smtClean="0"/>
              <a:t>Pro </a:t>
            </a:r>
            <a:r>
              <a:rPr lang="en-US" dirty="0" err="1" smtClean="0"/>
              <a:t>Dump&amp;Load</a:t>
            </a:r>
            <a:endParaRPr lang="en-US" dirty="0" smtClean="0"/>
          </a:p>
          <a:p>
            <a:pPr lvl="1"/>
            <a:r>
              <a:rPr lang="en-US" dirty="0" smtClean="0"/>
              <a:t>Balanced Benchmark</a:t>
            </a:r>
          </a:p>
          <a:p>
            <a:r>
              <a:rPr lang="en-US" dirty="0" smtClean="0"/>
              <a:t>Basketball &amp; Bicycle Fanatic…which sometimes leads to </a:t>
            </a:r>
            <a:r>
              <a:rPr lang="en-US" dirty="0" smtClean="0"/>
              <a:t>unexpected </a:t>
            </a:r>
            <a:r>
              <a:rPr lang="en-US" dirty="0" smtClean="0"/>
              <a:t>trips to the Emergency </a:t>
            </a:r>
            <a:r>
              <a:rPr lang="en-US" dirty="0" smtClean="0"/>
              <a:t>Room: WARNING POTENTIALLY DISTURBING CONTENT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923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137160"/>
            <a:ext cx="4361092" cy="29946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140" y="3211829"/>
            <a:ext cx="4480558" cy="33604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030" y="137160"/>
            <a:ext cx="3992880" cy="29946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" y="3263264"/>
            <a:ext cx="4411980" cy="3308985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8014915" y="3450866"/>
            <a:ext cx="588396" cy="667910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7243638" y="55659"/>
            <a:ext cx="604299" cy="755374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64526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rgbClr val="FF0000"/>
            </a:solidFill>
          </a:ln>
        </p:spPr>
        <p:txBody>
          <a:bodyPr/>
          <a:lstStyle/>
          <a:p>
            <a:r>
              <a:rPr lang="en-US" dirty="0" smtClean="0"/>
              <a:t>April - June </a:t>
            </a:r>
            <a:r>
              <a:rPr lang="en-US" dirty="0" smtClean="0"/>
              <a:t>Flights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320" y="876430"/>
            <a:ext cx="6978579" cy="5615810"/>
          </a:xfrm>
          <a:prstGeom prst="rect">
            <a:avLst/>
          </a:prstGeom>
          <a:ln>
            <a:solidFill>
              <a:srgbClr val="FF0000"/>
            </a:solidFill>
          </a:ln>
        </p:spPr>
      </p:pic>
      <p:cxnSp>
        <p:nvCxnSpPr>
          <p:cNvPr id="28" name="Straight Connector 27"/>
          <p:cNvCxnSpPr/>
          <p:nvPr/>
        </p:nvCxnSpPr>
        <p:spPr>
          <a:xfrm flipV="1">
            <a:off x="3694176" y="2809494"/>
            <a:ext cx="3223260" cy="35433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746504" y="3063240"/>
            <a:ext cx="1947672" cy="9144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3136392" y="2596896"/>
            <a:ext cx="3346704" cy="56692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 flipV="1">
            <a:off x="6519672" y="2596896"/>
            <a:ext cx="146304" cy="914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6917436" y="2596896"/>
            <a:ext cx="277114" cy="28346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6917436" y="2624576"/>
            <a:ext cx="0" cy="18491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746504" y="3108960"/>
            <a:ext cx="1389888" cy="5486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746504" y="3063240"/>
            <a:ext cx="973836" cy="62109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2720340" y="3108960"/>
            <a:ext cx="973835" cy="5753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6483096" y="2076037"/>
            <a:ext cx="343154" cy="51171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6483096" y="2165350"/>
            <a:ext cx="654304" cy="44069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2720340" y="2606040"/>
            <a:ext cx="3799332" cy="107829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V="1">
            <a:off x="1828800" y="2596896"/>
            <a:ext cx="4690872" cy="88925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1746504" y="3063240"/>
            <a:ext cx="94996" cy="44196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392995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 Won a Progress Earth Day Photo Contest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865" y="812802"/>
            <a:ext cx="7542784" cy="5657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47108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Audience Survey - Demographics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49829" y="1004592"/>
            <a:ext cx="8475518" cy="5332199"/>
          </a:xfrm>
        </p:spPr>
        <p:txBody>
          <a:bodyPr>
            <a:normAutofit/>
          </a:bodyPr>
          <a:lstStyle/>
          <a:p>
            <a:r>
              <a:rPr lang="en-US" dirty="0" smtClean="0"/>
              <a:t>How many have used Progress for less than one year?</a:t>
            </a:r>
          </a:p>
          <a:p>
            <a:r>
              <a:rPr lang="en-US" dirty="0" smtClean="0"/>
              <a:t>How many are in a company that has used Progress for less than one year?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2637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Audience Survey - </a:t>
            </a:r>
            <a:r>
              <a:rPr lang="en-US" dirty="0" smtClean="0"/>
              <a:t>Technical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Largest Single Progress DB</a:t>
            </a:r>
          </a:p>
          <a:p>
            <a:r>
              <a:rPr lang="en-US" dirty="0"/>
              <a:t>Highest Progress Version</a:t>
            </a:r>
          </a:p>
          <a:p>
            <a:r>
              <a:rPr lang="en-US" dirty="0"/>
              <a:t>Lowest Progress Version</a:t>
            </a:r>
          </a:p>
          <a:p>
            <a:r>
              <a:rPr lang="en-US" dirty="0"/>
              <a:t>Are you using </a:t>
            </a:r>
          </a:p>
          <a:p>
            <a:pPr lvl="1"/>
            <a:r>
              <a:rPr lang="en-US" dirty="0"/>
              <a:t>Auditing</a:t>
            </a:r>
          </a:p>
          <a:p>
            <a:pPr lvl="1"/>
            <a:r>
              <a:rPr lang="en-US" dirty="0"/>
              <a:t>Multi-Tenancy</a:t>
            </a:r>
          </a:p>
          <a:p>
            <a:pPr lvl="1"/>
            <a:r>
              <a:rPr lang="en-US" dirty="0"/>
              <a:t>OE Replication</a:t>
            </a:r>
          </a:p>
          <a:p>
            <a:pPr lvl="1"/>
            <a:r>
              <a:rPr lang="en-US" dirty="0"/>
              <a:t>TDE</a:t>
            </a:r>
          </a:p>
          <a:p>
            <a:pPr lvl="1"/>
            <a:r>
              <a:rPr lang="en-US" dirty="0"/>
              <a:t>Table Partitioning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75932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slide titles are numbered, but that is not necessarily a rank or priority ordering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7601646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Enhancers </a:t>
            </a:r>
            <a:r>
              <a:rPr lang="en-US" dirty="0"/>
              <a:t>#1 - Basic DB Tuning – </a:t>
            </a:r>
            <a:r>
              <a:rPr lang="en-US" dirty="0" smtClean="0"/>
              <a:t>Crucial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49829" y="1004592"/>
            <a:ext cx="8571534" cy="5189473"/>
          </a:xfrm>
        </p:spPr>
        <p:txBody>
          <a:bodyPr>
            <a:normAutofit/>
          </a:bodyPr>
          <a:lstStyle/>
          <a:p>
            <a:r>
              <a:rPr lang="en-US" dirty="0" smtClean="0"/>
              <a:t>-</a:t>
            </a:r>
            <a:r>
              <a:rPr lang="en-US" dirty="0" smtClean="0"/>
              <a:t>spin (-spin)</a:t>
            </a:r>
            <a:endParaRPr lang="en-US" dirty="0" smtClean="0"/>
          </a:p>
          <a:p>
            <a:r>
              <a:rPr lang="en-US" dirty="0" smtClean="0"/>
              <a:t>DB Buffer Cache (-B)</a:t>
            </a:r>
          </a:p>
          <a:p>
            <a:r>
              <a:rPr lang="en-US" dirty="0" smtClean="0"/>
              <a:t>Before Image Cluster Size (</a:t>
            </a:r>
            <a:r>
              <a:rPr lang="en-US" i="1" dirty="0" smtClean="0"/>
              <a:t>proutil –bi</a:t>
            </a:r>
            <a:r>
              <a:rPr lang="en-US" dirty="0" smtClean="0"/>
              <a:t>)</a:t>
            </a:r>
          </a:p>
          <a:p>
            <a:r>
              <a:rPr lang="en-US" dirty="0" smtClean="0"/>
              <a:t>APWs (</a:t>
            </a:r>
            <a:r>
              <a:rPr lang="en-US" dirty="0" err="1" smtClean="0"/>
              <a:t>proapw</a:t>
            </a:r>
            <a:r>
              <a:rPr lang="en-US" dirty="0" smtClean="0"/>
              <a:t>)</a:t>
            </a:r>
          </a:p>
          <a:p>
            <a:r>
              <a:rPr lang="en-US" dirty="0" smtClean="0"/>
              <a:t>BIW (</a:t>
            </a:r>
            <a:r>
              <a:rPr lang="en-US" dirty="0" err="1" smtClean="0"/>
              <a:t>probiw</a:t>
            </a:r>
            <a:r>
              <a:rPr lang="en-US" dirty="0" smtClean="0"/>
              <a:t>)</a:t>
            </a:r>
          </a:p>
          <a:p>
            <a:r>
              <a:rPr lang="en-US" dirty="0" smtClean="0"/>
              <a:t>AIW (</a:t>
            </a:r>
            <a:r>
              <a:rPr lang="en-US" dirty="0" err="1" smtClean="0"/>
              <a:t>proaiw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43691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Enhancers </a:t>
            </a:r>
            <a:r>
              <a:rPr lang="en-US" dirty="0" smtClean="0"/>
              <a:t>#2 – DB Configuration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Database Block Size	8k or </a:t>
            </a:r>
            <a:r>
              <a:rPr lang="en-US" dirty="0" smtClean="0"/>
              <a:t>4k</a:t>
            </a:r>
          </a:p>
          <a:p>
            <a:pPr lvl="1"/>
            <a:r>
              <a:rPr lang="en-US" dirty="0" smtClean="0"/>
              <a:t>Can be controversial</a:t>
            </a:r>
          </a:p>
          <a:p>
            <a:pPr lvl="1"/>
            <a:r>
              <a:rPr lang="en-US" dirty="0" smtClean="0"/>
              <a:t>My preference is 8k because it tends to reduce record fragmentation</a:t>
            </a:r>
          </a:p>
          <a:p>
            <a:pPr lvl="1"/>
            <a:r>
              <a:rPr lang="en-US" dirty="0" smtClean="0"/>
              <a:t>The default empty DB Block Size has been 4k since V10</a:t>
            </a:r>
            <a:endParaRPr lang="en-US" dirty="0" smtClean="0"/>
          </a:p>
          <a:p>
            <a:r>
              <a:rPr lang="en-US" dirty="0" smtClean="0"/>
              <a:t>Lesser</a:t>
            </a:r>
            <a:endParaRPr lang="en-US" dirty="0" smtClean="0"/>
          </a:p>
          <a:p>
            <a:pPr lvl="1"/>
            <a:r>
              <a:rPr lang="en-US" dirty="0" smtClean="0"/>
              <a:t>Type 2 Storage Areas</a:t>
            </a:r>
          </a:p>
          <a:p>
            <a:r>
              <a:rPr lang="en-US" dirty="0" smtClean="0"/>
              <a:t>Least</a:t>
            </a:r>
          </a:p>
          <a:p>
            <a:pPr lvl="1"/>
            <a:r>
              <a:rPr lang="en-US" dirty="0" smtClean="0"/>
              <a:t>Fixed </a:t>
            </a:r>
            <a:r>
              <a:rPr lang="en-US" dirty="0" smtClean="0"/>
              <a:t>Extents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96287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Enhancers </a:t>
            </a:r>
            <a:r>
              <a:rPr lang="en-US" dirty="0" smtClean="0"/>
              <a:t>#3 - Indexing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cost of adding a new index is relatively small compared to the benefits</a:t>
            </a:r>
            <a:r>
              <a:rPr lang="en-US" dirty="0" smtClean="0"/>
              <a:t>….assuming that </a:t>
            </a:r>
            <a:r>
              <a:rPr lang="en-US" dirty="0" smtClean="0"/>
              <a:t>the index is properly utilized</a:t>
            </a:r>
          </a:p>
          <a:p>
            <a:pPr lvl="1"/>
            <a:r>
              <a:rPr lang="en-US" dirty="0" smtClean="0"/>
              <a:t>Is the Index used </a:t>
            </a:r>
            <a:r>
              <a:rPr lang="en-US" dirty="0" smtClean="0"/>
              <a:t>at all?</a:t>
            </a:r>
          </a:p>
          <a:p>
            <a:pPr lvl="1"/>
            <a:r>
              <a:rPr lang="en-US" dirty="0" smtClean="0"/>
              <a:t>Bracketing on all components of the key?</a:t>
            </a:r>
          </a:p>
          <a:p>
            <a:pPr lvl="1"/>
            <a:r>
              <a:rPr lang="en-US" dirty="0" smtClean="0"/>
              <a:t>Proper hierarchy in the components?</a:t>
            </a:r>
          </a:p>
          <a:p>
            <a:pPr lvl="1"/>
            <a:r>
              <a:rPr lang="en-US" dirty="0" smtClean="0"/>
              <a:t>Not duplicated?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753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49828" y="76908"/>
            <a:ext cx="7633282" cy="713149"/>
          </a:xfrm>
        </p:spPr>
        <p:txBody>
          <a:bodyPr>
            <a:normAutofit/>
          </a:bodyPr>
          <a:lstStyle/>
          <a:p>
            <a:r>
              <a:rPr lang="en-US" dirty="0"/>
              <a:t>Enhancers </a:t>
            </a:r>
            <a:r>
              <a:rPr lang="en-US" dirty="0" smtClean="0"/>
              <a:t>#4 – Remote Client Communication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Message Size (-Mm) parameter for Remote Clients</a:t>
            </a:r>
          </a:p>
          <a:p>
            <a:r>
              <a:rPr lang="en-US" dirty="0"/>
              <a:t>Does NOT apply to SQL/ODBC Clients</a:t>
            </a:r>
          </a:p>
          <a:p>
            <a:r>
              <a:rPr lang="en-US" dirty="0"/>
              <a:t>Best results seen with NO-LOCK reads</a:t>
            </a:r>
          </a:p>
          <a:p>
            <a:r>
              <a:rPr lang="en-US" dirty="0"/>
              <a:t>Must be specified on the Database and the </a:t>
            </a:r>
            <a:r>
              <a:rPr lang="en-US" dirty="0" smtClean="0"/>
              <a:t>Client (fixed in V11.6!)</a:t>
            </a:r>
            <a:endParaRPr lang="en-US" dirty="0"/>
          </a:p>
          <a:p>
            <a:r>
              <a:rPr lang="en-US" dirty="0" smtClean="0"/>
              <a:t>Default:		1024</a:t>
            </a:r>
          </a:p>
          <a:p>
            <a:r>
              <a:rPr lang="en-US" dirty="0" smtClean="0"/>
              <a:t>Sweet spot:	</a:t>
            </a:r>
            <a:r>
              <a:rPr lang="en-US" dirty="0" smtClean="0"/>
              <a:t>4096-8192 (YUOMMV)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93856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Enhancers </a:t>
            </a:r>
            <a:r>
              <a:rPr lang="en-US" dirty="0" smtClean="0"/>
              <a:t>#5 – Dump &amp; Load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78296" y="1004593"/>
            <a:ext cx="8643067" cy="4805994"/>
          </a:xfrm>
        </p:spPr>
        <p:txBody>
          <a:bodyPr/>
          <a:lstStyle/>
          <a:p>
            <a:r>
              <a:rPr lang="en-US" dirty="0" smtClean="0"/>
              <a:t>Metrics to use</a:t>
            </a:r>
          </a:p>
          <a:p>
            <a:pPr lvl="1"/>
            <a:r>
              <a:rPr lang="en-US" dirty="0" smtClean="0"/>
              <a:t>Scatter Factor (mainly Type 1 Areas)</a:t>
            </a:r>
          </a:p>
          <a:p>
            <a:pPr lvl="2"/>
            <a:r>
              <a:rPr lang="en-US" dirty="0" smtClean="0"/>
              <a:t>How many have heard </a:t>
            </a:r>
            <a:r>
              <a:rPr lang="en-US" dirty="0" smtClean="0"/>
              <a:t>that </a:t>
            </a:r>
            <a:r>
              <a:rPr lang="en-US" dirty="0" smtClean="0"/>
              <a:t>Type 2 </a:t>
            </a:r>
            <a:r>
              <a:rPr lang="en-US" dirty="0" smtClean="0"/>
              <a:t>Areas don’t require a D&amp;L?</a:t>
            </a:r>
          </a:p>
          <a:p>
            <a:pPr lvl="1"/>
            <a:r>
              <a:rPr lang="en-US" dirty="0" smtClean="0"/>
              <a:t>Fragmentation – a percent is easier to understand than Factor</a:t>
            </a:r>
          </a:p>
          <a:p>
            <a:pPr lvl="1"/>
            <a:r>
              <a:rPr lang="en-US" dirty="0" smtClean="0"/>
              <a:t>Time it takes to run </a:t>
            </a:r>
            <a:r>
              <a:rPr lang="en-US" i="1" dirty="0" smtClean="0"/>
              <a:t>proutil dbanalys</a:t>
            </a:r>
            <a:endParaRPr lang="en-US" dirty="0" smtClean="0"/>
          </a:p>
          <a:p>
            <a:pPr lvl="2"/>
            <a:r>
              <a:rPr lang="en-US" dirty="0" smtClean="0"/>
              <a:t>Use –scan in early V10 to prevent locking conflicts</a:t>
            </a:r>
          </a:p>
          <a:p>
            <a:pPr lvl="1"/>
            <a:r>
              <a:rPr lang="en-US" dirty="0" smtClean="0"/>
              <a:t>Elapsed time to run a set of Killer Reports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70621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Enhancers </a:t>
            </a:r>
            <a:r>
              <a:rPr lang="en-US" dirty="0" smtClean="0"/>
              <a:t>#6 – Reporting Database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49829" y="1004593"/>
            <a:ext cx="8475518" cy="535645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OLTP and Reporting exercise the DB Engine in somewhat contrary ways</a:t>
            </a:r>
          </a:p>
          <a:p>
            <a:r>
              <a:rPr lang="en-US" dirty="0" smtClean="0"/>
              <a:t>Some ad-hoc queries may not be able to take advantage of existing indexes</a:t>
            </a:r>
          </a:p>
          <a:p>
            <a:r>
              <a:rPr lang="en-US" dirty="0"/>
              <a:t>Ad Hoc &amp; Period Ending reports run against a Production DB with some ODBC based BI or other Reporting Tool</a:t>
            </a:r>
          </a:p>
          <a:p>
            <a:pPr lvl="1"/>
            <a:r>
              <a:rPr lang="en-US" dirty="0" smtClean="0"/>
              <a:t>Copy </a:t>
            </a:r>
            <a:r>
              <a:rPr lang="en-US" dirty="0"/>
              <a:t>of Production DB</a:t>
            </a:r>
          </a:p>
          <a:p>
            <a:pPr lvl="1"/>
            <a:r>
              <a:rPr lang="en-US" dirty="0"/>
              <a:t>Refreshed periodically </a:t>
            </a:r>
            <a:r>
              <a:rPr lang="en-US" dirty="0" smtClean="0"/>
              <a:t>(backups or AI logs) or real time (OE Replication)</a:t>
            </a:r>
            <a:endParaRPr lang="en-US" dirty="0"/>
          </a:p>
          <a:p>
            <a:pPr lvl="1"/>
            <a:r>
              <a:rPr lang="en-US" dirty="0"/>
              <a:t>Should reside on a different </a:t>
            </a:r>
            <a:r>
              <a:rPr lang="en-US" dirty="0" smtClean="0"/>
              <a:t>server</a:t>
            </a:r>
          </a:p>
          <a:p>
            <a:r>
              <a:rPr lang="en-US" dirty="0"/>
              <a:t>Look @ </a:t>
            </a:r>
            <a:r>
              <a:rPr lang="en-US" dirty="0" err="1"/>
              <a:t>BravePoint’s</a:t>
            </a:r>
            <a:r>
              <a:rPr lang="en-US" dirty="0"/>
              <a:t> Pro2* </a:t>
            </a:r>
            <a:r>
              <a:rPr lang="en-US" dirty="0" smtClean="0"/>
              <a:t>Product Suite</a:t>
            </a:r>
            <a:endParaRPr lang="en-US" dirty="0"/>
          </a:p>
          <a:p>
            <a:pPr lvl="1"/>
            <a:r>
              <a:rPr lang="en-US" dirty="0"/>
              <a:t>Pro2SQL</a:t>
            </a:r>
          </a:p>
          <a:p>
            <a:pPr lvl="1"/>
            <a:r>
              <a:rPr lang="en-US" dirty="0"/>
              <a:t>Pro2Oracle</a:t>
            </a:r>
          </a:p>
          <a:p>
            <a:pPr lvl="1"/>
            <a:r>
              <a:rPr lang="en-US" dirty="0"/>
              <a:t>Pro2Pro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05257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Enhancers </a:t>
            </a:r>
            <a:r>
              <a:rPr lang="en-US" dirty="0" smtClean="0"/>
              <a:t>#7 </a:t>
            </a:r>
            <a:r>
              <a:rPr lang="en-US" dirty="0"/>
              <a:t>– </a:t>
            </a:r>
            <a:r>
              <a:rPr lang="en-US" dirty="0" smtClean="0"/>
              <a:t>SQL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Regularly run UPDATE </a:t>
            </a:r>
            <a:r>
              <a:rPr lang="en-US" dirty="0" smtClean="0"/>
              <a:t>STATISTICS</a:t>
            </a:r>
          </a:p>
          <a:p>
            <a:pPr lvl="1"/>
            <a:r>
              <a:rPr lang="en-US" dirty="0" smtClean="0"/>
              <a:t>Use Moderation!</a:t>
            </a:r>
          </a:p>
          <a:p>
            <a:r>
              <a:rPr lang="en-US" dirty="0" smtClean="0"/>
              <a:t>Separate Login Broker for SQL Clients (-m3 &amp; </a:t>
            </a:r>
            <a:r>
              <a:rPr lang="en-US" dirty="0" smtClean="0"/>
              <a:t>-</a:t>
            </a:r>
            <a:r>
              <a:rPr lang="en-US" dirty="0" err="1" smtClean="0"/>
              <a:t>ServerType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22699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Enhancers </a:t>
            </a:r>
            <a:r>
              <a:rPr lang="en-US" dirty="0" smtClean="0"/>
              <a:t>#8 </a:t>
            </a:r>
            <a:r>
              <a:rPr lang="en-US" dirty="0"/>
              <a:t>– </a:t>
            </a:r>
            <a:r>
              <a:rPr lang="en-US" dirty="0" smtClean="0"/>
              <a:t>Storage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SSD Storage</a:t>
            </a:r>
          </a:p>
          <a:p>
            <a:r>
              <a:rPr lang="en-US" dirty="0" smtClean="0"/>
              <a:t>Flash Storage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22547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Destroyers #1 – Poor Coding Techniques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Code that reads the same record (or set of records) repeatedly</a:t>
            </a:r>
          </a:p>
          <a:p>
            <a:r>
              <a:rPr lang="en-US" dirty="0" smtClean="0"/>
              <a:t>Produces Hit Ratios that exceed 10000:1</a:t>
            </a:r>
          </a:p>
          <a:p>
            <a:r>
              <a:rPr lang="en-US" dirty="0" smtClean="0"/>
              <a:t>Compare Table I/O (_</a:t>
            </a:r>
            <a:r>
              <a:rPr lang="en-US" dirty="0" err="1" smtClean="0"/>
              <a:t>tablestat</a:t>
            </a:r>
            <a:r>
              <a:rPr lang="en-US" dirty="0" smtClean="0"/>
              <a:t>) with </a:t>
            </a:r>
            <a:r>
              <a:rPr lang="en-US" i="1" dirty="0" smtClean="0"/>
              <a:t>dbanalys</a:t>
            </a:r>
            <a:r>
              <a:rPr lang="en-US" dirty="0" smtClean="0"/>
              <a:t> record counts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75628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Destroyers </a:t>
            </a:r>
            <a:r>
              <a:rPr lang="en-US" dirty="0" smtClean="0"/>
              <a:t>#2 </a:t>
            </a:r>
            <a:r>
              <a:rPr lang="en-US" dirty="0"/>
              <a:t>– Poor Coding Techniques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Code that repetitively exits to the operating system</a:t>
            </a:r>
          </a:p>
          <a:p>
            <a:pPr lvl="1"/>
            <a:r>
              <a:rPr lang="en-US" dirty="0" smtClean="0"/>
              <a:t>Context switch</a:t>
            </a:r>
          </a:p>
          <a:p>
            <a:pPr lvl="1"/>
            <a:r>
              <a:rPr lang="en-US" dirty="0" smtClean="0"/>
              <a:t>Create sub-process</a:t>
            </a:r>
          </a:p>
          <a:p>
            <a:pPr lvl="1"/>
            <a:r>
              <a:rPr lang="en-US" dirty="0" smtClean="0"/>
              <a:t>Terminate </a:t>
            </a:r>
            <a:r>
              <a:rPr lang="en-US" dirty="0" smtClean="0"/>
              <a:t>sub-process</a:t>
            </a:r>
          </a:p>
          <a:p>
            <a:pPr lvl="1"/>
            <a:r>
              <a:rPr lang="en-US" dirty="0" smtClean="0"/>
              <a:t>Repeat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79122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Destroyers </a:t>
            </a:r>
            <a:r>
              <a:rPr lang="en-US" dirty="0" smtClean="0"/>
              <a:t>#3 </a:t>
            </a:r>
            <a:r>
              <a:rPr lang="en-US" dirty="0"/>
              <a:t>– </a:t>
            </a:r>
            <a:r>
              <a:rPr lang="en-US" dirty="0" smtClean="0"/>
              <a:t>Indexing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Developers who don’t understand (or ignore) the Progress Indexing Rules</a:t>
            </a:r>
          </a:p>
          <a:p>
            <a:r>
              <a:rPr lang="en-US" dirty="0"/>
              <a:t>The Rules are reasonably well </a:t>
            </a:r>
            <a:r>
              <a:rPr lang="en-US" dirty="0" smtClean="0"/>
              <a:t>documented</a:t>
            </a:r>
          </a:p>
          <a:p>
            <a:pPr lvl="1"/>
            <a:r>
              <a:rPr lang="en-US" dirty="0" smtClean="0"/>
              <a:t>Progress </a:t>
            </a:r>
            <a:r>
              <a:rPr lang="en-US" dirty="0"/>
              <a:t>Documentation</a:t>
            </a:r>
          </a:p>
          <a:p>
            <a:pPr lvl="1"/>
            <a:r>
              <a:rPr lang="en-US" i="1" dirty="0"/>
              <a:t>Progress Performance Tuning Guide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78208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49828" y="76908"/>
            <a:ext cx="8102409" cy="713149"/>
          </a:xfrm>
        </p:spPr>
        <p:txBody>
          <a:bodyPr>
            <a:normAutofit/>
          </a:bodyPr>
          <a:lstStyle/>
          <a:p>
            <a:r>
              <a:rPr lang="en-US" dirty="0"/>
              <a:t>Destroyers </a:t>
            </a:r>
            <a:r>
              <a:rPr lang="en-US" dirty="0" smtClean="0"/>
              <a:t>#4 </a:t>
            </a:r>
            <a:r>
              <a:rPr lang="en-US" dirty="0"/>
              <a:t>– </a:t>
            </a:r>
            <a:r>
              <a:rPr lang="en-US" dirty="0" smtClean="0"/>
              <a:t>AppServers &amp; </a:t>
            </a:r>
            <a:r>
              <a:rPr lang="en-US" dirty="0" err="1" smtClean="0"/>
              <a:t>WebSpeed</a:t>
            </a:r>
            <a:r>
              <a:rPr lang="en-US" dirty="0" smtClean="0"/>
              <a:t> Tuning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49829" y="1004592"/>
            <a:ext cx="8475518" cy="5332199"/>
          </a:xfrm>
        </p:spPr>
        <p:txBody>
          <a:bodyPr>
            <a:normAutofit/>
          </a:bodyPr>
          <a:lstStyle/>
          <a:p>
            <a:r>
              <a:rPr lang="en-US" dirty="0"/>
              <a:t>Poorly Tuned AppServers &amp; </a:t>
            </a:r>
            <a:r>
              <a:rPr lang="en-US" dirty="0" err="1"/>
              <a:t>WebSpeed</a:t>
            </a:r>
            <a:r>
              <a:rPr lang="en-US" dirty="0"/>
              <a:t> </a:t>
            </a:r>
            <a:r>
              <a:rPr lang="en-US" dirty="0" smtClean="0"/>
              <a:t>Agents</a:t>
            </a:r>
          </a:p>
          <a:p>
            <a:r>
              <a:rPr lang="en-US" dirty="0" smtClean="0"/>
              <a:t>Depending on the State, one AS/WS might run code for thousands of users</a:t>
            </a:r>
            <a:endParaRPr lang="en-US" dirty="0"/>
          </a:p>
          <a:p>
            <a:r>
              <a:rPr lang="en-US" dirty="0"/>
              <a:t>Important Parameters:</a:t>
            </a:r>
          </a:p>
          <a:p>
            <a:pPr lvl="1"/>
            <a:r>
              <a:rPr lang="en-US" dirty="0"/>
              <a:t>Exec Buffer (-mmax #)</a:t>
            </a:r>
          </a:p>
          <a:p>
            <a:pPr lvl="1"/>
            <a:r>
              <a:rPr lang="en-US" dirty="0"/>
              <a:t>Sort File Block Size (-TB 31)</a:t>
            </a:r>
          </a:p>
          <a:p>
            <a:pPr lvl="1"/>
            <a:r>
              <a:rPr lang="en-US" dirty="0"/>
              <a:t>Sort Memory Buffers (-TM 32)</a:t>
            </a:r>
          </a:p>
          <a:p>
            <a:pPr lvl="1"/>
            <a:r>
              <a:rPr lang="en-US" dirty="0"/>
              <a:t>R-Code Quick Request (-q)</a:t>
            </a:r>
          </a:p>
          <a:p>
            <a:pPr lvl="1"/>
            <a:r>
              <a:rPr lang="en-US" dirty="0"/>
              <a:t>Temp-Table Buffers (-Bt </a:t>
            </a:r>
            <a:r>
              <a:rPr lang="en-US" dirty="0" smtClean="0"/>
              <a:t>#)</a:t>
            </a:r>
          </a:p>
          <a:p>
            <a:pPr lvl="1"/>
            <a:r>
              <a:rPr lang="en-US" dirty="0" smtClean="0"/>
              <a:t>Temp File Location (-T)</a:t>
            </a:r>
          </a:p>
          <a:p>
            <a:pPr lvl="1"/>
            <a:r>
              <a:rPr lang="en-US" dirty="0" smtClean="0"/>
              <a:t>Temp File Visibility (-t)</a:t>
            </a:r>
            <a:endParaRPr lang="en-US" dirty="0"/>
          </a:p>
          <a:p>
            <a:pPr lvl="1"/>
            <a:r>
              <a:rPr lang="en-US" dirty="0"/>
              <a:t>Message Compression (-mc) WAN only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00358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Destroyers </a:t>
            </a:r>
            <a:r>
              <a:rPr lang="en-US" dirty="0" smtClean="0"/>
              <a:t>#5 - Java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Java (or processes written in </a:t>
            </a:r>
            <a:r>
              <a:rPr lang="en-US" dirty="0" smtClean="0"/>
              <a:t>Java)</a:t>
            </a:r>
          </a:p>
          <a:p>
            <a:pPr lvl="1"/>
            <a:r>
              <a:rPr lang="en-US" dirty="0" err="1" smtClean="0"/>
              <a:t>WebSpeed</a:t>
            </a:r>
            <a:r>
              <a:rPr lang="en-US" dirty="0" smtClean="0"/>
              <a:t> </a:t>
            </a:r>
            <a:r>
              <a:rPr lang="en-US" dirty="0"/>
              <a:t>Broker</a:t>
            </a:r>
          </a:p>
          <a:p>
            <a:pPr lvl="1"/>
            <a:r>
              <a:rPr lang="en-US" dirty="0"/>
              <a:t>AppServer Broker</a:t>
            </a:r>
          </a:p>
          <a:p>
            <a:pPr lvl="1"/>
            <a:r>
              <a:rPr lang="en-US" dirty="0"/>
              <a:t>Admin Server</a:t>
            </a:r>
          </a:p>
          <a:p>
            <a:pPr lvl="1"/>
            <a:r>
              <a:rPr lang="en-US" dirty="0"/>
              <a:t>Name Server</a:t>
            </a:r>
          </a:p>
          <a:p>
            <a:pPr lvl="1"/>
            <a:r>
              <a:rPr lang="en-US" dirty="0"/>
              <a:t>Tomcat</a:t>
            </a:r>
          </a:p>
          <a:p>
            <a:r>
              <a:rPr lang="en-US" dirty="0" smtClean="0"/>
              <a:t>Monitor excessive </a:t>
            </a:r>
            <a:r>
              <a:rPr lang="en-US" dirty="0"/>
              <a:t>memory use and/or high CPU utilization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44470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Destroyers </a:t>
            </a:r>
            <a:r>
              <a:rPr lang="en-US" dirty="0" smtClean="0"/>
              <a:t>#6 - Checkpoints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</a:t>
            </a:r>
            <a:r>
              <a:rPr lang="en-US" dirty="0" smtClean="0"/>
              <a:t>several </a:t>
            </a:r>
            <a:r>
              <a:rPr lang="en-US" dirty="0" smtClean="0"/>
              <a:t>major performance issues that can occur @ Checkpoint time</a:t>
            </a:r>
          </a:p>
          <a:p>
            <a:pPr lvl="1"/>
            <a:r>
              <a:rPr lang="en-US" dirty="0" smtClean="0"/>
              <a:t>Buffers Flushed</a:t>
            </a:r>
          </a:p>
          <a:p>
            <a:pPr lvl="1"/>
            <a:r>
              <a:rPr lang="en-US" dirty="0" smtClean="0"/>
              <a:t>BI Cluster Formatting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ync call (old versions of Progress)</a:t>
            </a:r>
          </a:p>
          <a:p>
            <a:pPr lvl="1"/>
            <a:r>
              <a:rPr lang="en-US" dirty="0" err="1"/>
              <a:t>f</a:t>
            </a:r>
            <a:r>
              <a:rPr lang="en-US" dirty="0" err="1" smtClean="0"/>
              <a:t>datasync</a:t>
            </a:r>
            <a:r>
              <a:rPr lang="en-US" dirty="0" smtClean="0"/>
              <a:t> call (new versions of Progress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Other stuff</a:t>
            </a:r>
            <a:endParaRPr lang="en-US" dirty="0"/>
          </a:p>
          <a:p>
            <a:r>
              <a:rPr lang="en-US" dirty="0" smtClean="0"/>
              <a:t>CheckPoints will be covered in detail in another session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4467589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Destroyers </a:t>
            </a:r>
            <a:r>
              <a:rPr lang="en-US" dirty="0" smtClean="0"/>
              <a:t>#7 – Logical Scatter Factor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the physical </a:t>
            </a:r>
            <a:r>
              <a:rPr lang="en-US" dirty="0" err="1" smtClean="0"/>
              <a:t>contiguosity</a:t>
            </a:r>
            <a:r>
              <a:rPr lang="en-US" dirty="0" smtClean="0"/>
              <a:t> of the data doesn’t match the order used by the index</a:t>
            </a:r>
          </a:p>
          <a:p>
            <a:r>
              <a:rPr lang="en-US" dirty="0" smtClean="0"/>
              <a:t>Applies to both Type 1 and Type 2 Areas!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31014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Destroyers </a:t>
            </a:r>
            <a:r>
              <a:rPr lang="en-US" dirty="0" smtClean="0"/>
              <a:t>#8 – Remote Client Access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Versus Self-Service Client DB connections</a:t>
            </a:r>
          </a:p>
          <a:p>
            <a:r>
              <a:rPr lang="en-US" dirty="0" smtClean="0"/>
              <a:t>Abnormal death of a SELF Client can bring the DB down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35838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Destroyers </a:t>
            </a:r>
            <a:r>
              <a:rPr lang="en-US" dirty="0" smtClean="0"/>
              <a:t>#9 – Accessing _Lock VST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Potentially very slow</a:t>
            </a:r>
          </a:p>
          <a:p>
            <a:r>
              <a:rPr lang="en-US" dirty="0" smtClean="0"/>
              <a:t>High CPU activity</a:t>
            </a:r>
          </a:p>
          <a:p>
            <a:r>
              <a:rPr lang="en-US" dirty="0" smtClean="0"/>
              <a:t>High Latch activity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23490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Destroyers </a:t>
            </a:r>
            <a:r>
              <a:rPr lang="en-US" dirty="0" smtClean="0"/>
              <a:t>#10 – </a:t>
            </a:r>
            <a:r>
              <a:rPr lang="en-US" dirty="0" smtClean="0"/>
              <a:t>Storage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RAID 5</a:t>
            </a:r>
          </a:p>
          <a:p>
            <a:r>
              <a:rPr lang="en-US" dirty="0" smtClean="0"/>
              <a:t>RAID 6</a:t>
            </a:r>
          </a:p>
          <a:p>
            <a:r>
              <a:rPr lang="en-US" dirty="0" smtClean="0"/>
              <a:t>RAID DP – equals RAID </a:t>
            </a:r>
            <a:r>
              <a:rPr lang="en-US" dirty="0" smtClean="0"/>
              <a:t>6</a:t>
            </a:r>
          </a:p>
          <a:p>
            <a:r>
              <a:rPr lang="en-US" dirty="0"/>
              <a:t>Lot’s of Cache only delays the </a:t>
            </a:r>
            <a:r>
              <a:rPr lang="en-US" dirty="0" smtClean="0"/>
              <a:t>inevitable</a:t>
            </a:r>
          </a:p>
          <a:p>
            <a:r>
              <a:rPr lang="en-US" dirty="0" smtClean="0"/>
              <a:t>NetApp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9520364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Destroyers </a:t>
            </a:r>
            <a:r>
              <a:rPr lang="en-US" dirty="0" smtClean="0"/>
              <a:t>#11 - NUMA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Non-Uniform Memory Architecture</a:t>
            </a:r>
          </a:p>
          <a:p>
            <a:r>
              <a:rPr lang="en-US" dirty="0"/>
              <a:t>I</a:t>
            </a:r>
            <a:r>
              <a:rPr lang="en-US" dirty="0" smtClean="0"/>
              <a:t>f </a:t>
            </a:r>
            <a:r>
              <a:rPr lang="en-US" dirty="0" smtClean="0"/>
              <a:t>the number of CPU Cores exceeds </a:t>
            </a:r>
            <a:r>
              <a:rPr lang="en-US" dirty="0" smtClean="0"/>
              <a:t>64 (approximately), </a:t>
            </a:r>
            <a:r>
              <a:rPr lang="en-US" dirty="0" smtClean="0"/>
              <a:t>Progress </a:t>
            </a:r>
            <a:r>
              <a:rPr lang="en-US" dirty="0" smtClean="0"/>
              <a:t>does</a:t>
            </a:r>
            <a:r>
              <a:rPr lang="en-US" dirty="0" smtClean="0"/>
              <a:t> </a:t>
            </a:r>
            <a:r>
              <a:rPr lang="en-US" dirty="0" smtClean="0"/>
              <a:t>not scale </a:t>
            </a:r>
            <a:r>
              <a:rPr lang="en-US" dirty="0" smtClean="0"/>
              <a:t>always well</a:t>
            </a:r>
            <a:endParaRPr lang="en-US" dirty="0" smtClean="0"/>
          </a:p>
          <a:p>
            <a:r>
              <a:rPr lang="en-US" dirty="0" smtClean="0"/>
              <a:t>Latch activity needs to be propagated to </a:t>
            </a:r>
            <a:r>
              <a:rPr lang="en-US" dirty="0" smtClean="0"/>
              <a:t>the cache of each CPU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8709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Destroyers #</a:t>
            </a:r>
            <a:r>
              <a:rPr lang="en-US" dirty="0" smtClean="0"/>
              <a:t>12 – DB Configuration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Tables or Indexes stored in the Schema Area – frequently seen in </a:t>
            </a:r>
            <a:r>
              <a:rPr lang="en-US" dirty="0" smtClean="0"/>
              <a:t>custom or side DBs</a:t>
            </a:r>
          </a:p>
          <a:p>
            <a:pPr lvl="1"/>
            <a:r>
              <a:rPr lang="en-US" dirty="0" smtClean="0"/>
              <a:t>The Schema Area is a Type 1 Area</a:t>
            </a:r>
            <a:endParaRPr lang="en-US" dirty="0"/>
          </a:p>
          <a:p>
            <a:r>
              <a:rPr lang="en-US" dirty="0"/>
              <a:t>AI Extents not separated from DB/BI Extents (mainly for integrity, performance is secondary)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53175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Destroyers #</a:t>
            </a:r>
            <a:r>
              <a:rPr lang="en-US" dirty="0" smtClean="0"/>
              <a:t>13 </a:t>
            </a:r>
            <a:r>
              <a:rPr lang="en-US" dirty="0"/>
              <a:t>– </a:t>
            </a:r>
            <a:r>
              <a:rPr lang="en-US" dirty="0" smtClean="0"/>
              <a:t>Miscellaneous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32-Bit Database License</a:t>
            </a:r>
          </a:p>
          <a:p>
            <a:r>
              <a:rPr lang="en-US" dirty="0" smtClean="0"/>
              <a:t>Poorly configured or inadequately resourced Virtual Machines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92855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27050" indent="-311150" algn="ctr">
              <a:buNone/>
              <a:defRPr/>
            </a:pPr>
            <a:r>
              <a:rPr lang="en-US" sz="7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Questions?</a:t>
            </a:r>
          </a:p>
          <a:p>
            <a:pPr marL="558800" indent="-342900">
              <a:defRPr/>
            </a:pP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dforeman@bravepoint.com</a:t>
            </a:r>
            <a:endParaRPr lang="en-US" sz="3600" dirty="0" smtClean="0">
              <a:solidFill>
                <a:schemeClr val="tx1">
                  <a:lumMod val="95000"/>
                  <a:lumOff val="5000"/>
                </a:schemeClr>
              </a:solidFill>
              <a:latin typeface="Arial"/>
              <a:cs typeface="Arial"/>
            </a:endParaRPr>
          </a:p>
          <a:p>
            <a:pPr marL="558800" indent="-342900">
              <a:defRPr/>
            </a:pPr>
            <a:endParaRPr lang="en-US" sz="3600" dirty="0" smtClean="0">
              <a:solidFill>
                <a:schemeClr val="tx1">
                  <a:lumMod val="95000"/>
                  <a:lumOff val="5000"/>
                </a:schemeClr>
              </a:solidFill>
              <a:latin typeface="Arial"/>
              <a:cs typeface="Arial"/>
            </a:endParaRPr>
          </a:p>
          <a:p>
            <a:pPr marL="558800" indent="-342900">
              <a:defRPr/>
            </a:pP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Mobile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: +1 541 908 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3437</a:t>
            </a:r>
          </a:p>
          <a:p>
            <a:pPr marL="558800" indent="-342900">
              <a:defRPr/>
            </a:pPr>
            <a:endParaRPr lang="en-US" sz="3600" dirty="0">
              <a:solidFill>
                <a:schemeClr val="tx1">
                  <a:lumMod val="95000"/>
                  <a:lumOff val="5000"/>
                </a:schemeClr>
              </a:solidFill>
              <a:latin typeface="Arial"/>
              <a:cs typeface="Arial"/>
            </a:endParaRPr>
          </a:p>
          <a:p>
            <a:pPr marL="558800" indent="-342900">
              <a:defRPr/>
            </a:pPr>
            <a:endParaRPr lang="en-US" sz="3600" dirty="0" smtClean="0">
              <a:solidFill>
                <a:schemeClr val="tx1">
                  <a:lumMod val="95000"/>
                  <a:lumOff val="5000"/>
                </a:schemeClr>
              </a:solidFill>
              <a:latin typeface="Arial"/>
              <a:cs typeface="Arial"/>
            </a:endParaRPr>
          </a:p>
          <a:p>
            <a:pPr marL="558800" indent="-342900">
              <a:defRPr/>
            </a:pP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Request: Please thank PCA organizers for their hard work in putting together an excellent conference</a:t>
            </a:r>
            <a:endParaRPr lang="en-US" sz="3600" dirty="0" smtClean="0">
              <a:solidFill>
                <a:schemeClr val="tx1">
                  <a:lumMod val="95000"/>
                  <a:lumOff val="5000"/>
                </a:schemeClr>
              </a:solidFill>
              <a:latin typeface="Arial"/>
              <a:cs typeface="Arial"/>
            </a:endParaRPr>
          </a:p>
          <a:p>
            <a:pPr marL="558800" indent="-342900">
              <a:defRPr/>
            </a:pPr>
            <a:endParaRPr lang="en-US" sz="3600" dirty="0" smtClean="0">
              <a:solidFill>
                <a:schemeClr val="tx1">
                  <a:lumMod val="95000"/>
                  <a:lumOff val="5000"/>
                </a:schemeClr>
              </a:solidFill>
              <a:latin typeface="Arial"/>
              <a:cs typeface="Arial"/>
            </a:endParaRPr>
          </a:p>
          <a:p>
            <a:pPr marL="558800" indent="-342900">
              <a:defRPr/>
            </a:pPr>
            <a:endParaRPr lang="en-US" sz="3600" dirty="0" smtClean="0">
              <a:solidFill>
                <a:schemeClr val="tx1">
                  <a:lumMod val="95000"/>
                  <a:lumOff val="5000"/>
                </a:schemeClr>
              </a:solidFill>
              <a:latin typeface="Arial"/>
              <a:cs typeface="Arial"/>
            </a:endParaRPr>
          </a:p>
          <a:p>
            <a:pPr marL="558800" indent="-342900">
              <a:defRPr/>
            </a:pP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  <a:latin typeface="Arial"/>
              <a:cs typeface="Arial"/>
            </a:endParaRPr>
          </a:p>
          <a:p>
            <a:pPr marL="527050" indent="-311150" algn="r">
              <a:buNone/>
              <a:defRPr/>
            </a:pPr>
            <a:endParaRPr lang="en-US" sz="3600" dirty="0" smtClean="0">
              <a:solidFill>
                <a:schemeClr val="tx1">
                  <a:lumMod val="95000"/>
                  <a:lumOff val="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" name="Explosion 1 1"/>
          <p:cNvSpPr/>
          <p:nvPr/>
        </p:nvSpPr>
        <p:spPr>
          <a:xfrm>
            <a:off x="3691463" y="2370672"/>
            <a:ext cx="2220969" cy="1726182"/>
          </a:xfrm>
          <a:prstGeom prst="irregularSeal1">
            <a:avLst/>
          </a:prstGeom>
          <a:solidFill>
            <a:srgbClr val="FF7C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17745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2_Custom Design">
  <a:themeElements>
    <a:clrScheme name="Progress Revolution 1">
      <a:dk1>
        <a:srgbClr val="000000"/>
      </a:dk1>
      <a:lt1>
        <a:srgbClr val="FFFFFF"/>
      </a:lt1>
      <a:dk2>
        <a:srgbClr val="005F97"/>
      </a:dk2>
      <a:lt2>
        <a:srgbClr val="FFFFFF"/>
      </a:lt2>
      <a:accent1>
        <a:srgbClr val="005F97"/>
      </a:accent1>
      <a:accent2>
        <a:srgbClr val="4BACC6"/>
      </a:accent2>
      <a:accent3>
        <a:srgbClr val="FF7C00"/>
      </a:accent3>
      <a:accent4>
        <a:srgbClr val="8064A2"/>
      </a:accent4>
      <a:accent5>
        <a:srgbClr val="9BBF01"/>
      </a:accent5>
      <a:accent6>
        <a:srgbClr val="A6A6A6"/>
      </a:accent6>
      <a:hlink>
        <a:srgbClr val="FF7C00"/>
      </a:hlink>
      <a:folHlink>
        <a:srgbClr val="797CA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PRB_PPT_Template_standard_v2-cp.potx</Template>
  <TotalTime>27596</TotalTime>
  <Words>952</Words>
  <Application>Microsoft Office PowerPoint</Application>
  <PresentationFormat>On-screen Show (4:3)</PresentationFormat>
  <Paragraphs>166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Arial</vt:lpstr>
      <vt:lpstr>Calibri</vt:lpstr>
      <vt:lpstr>Courier New</vt:lpstr>
      <vt:lpstr>DIN-MediumAlternate</vt:lpstr>
      <vt:lpstr>DIN-RegularAlternate</vt:lpstr>
      <vt:lpstr>Myriad Pro</vt:lpstr>
      <vt:lpstr>2_Custom Design</vt:lpstr>
      <vt:lpstr>Top Performance Enhancers &amp; Destroyers</vt:lpstr>
      <vt:lpstr>Dan Foreman</vt:lpstr>
      <vt:lpstr>PowerPoint Presentation</vt:lpstr>
      <vt:lpstr>April - June Flights</vt:lpstr>
      <vt:lpstr>I Won a Progress Earth Day Photo Contest</vt:lpstr>
      <vt:lpstr>Audience Survey - Demographics</vt:lpstr>
      <vt:lpstr>Audience Survey - Technical</vt:lpstr>
      <vt:lpstr>Introduction</vt:lpstr>
      <vt:lpstr>Enhancers #1 - Basic DB Tuning – Crucial</vt:lpstr>
      <vt:lpstr>Enhancers #2 – DB Configuration </vt:lpstr>
      <vt:lpstr>Enhancers #3 - Indexing</vt:lpstr>
      <vt:lpstr>Enhancers #4 – Remote Client Communication</vt:lpstr>
      <vt:lpstr>Enhancers #5 – Dump &amp; Load</vt:lpstr>
      <vt:lpstr>Enhancers #6 – Reporting Database</vt:lpstr>
      <vt:lpstr>Enhancers #7 – SQL</vt:lpstr>
      <vt:lpstr>Enhancers #8 – Storage</vt:lpstr>
      <vt:lpstr>Destroyers #1 – Poor Coding Techniques</vt:lpstr>
      <vt:lpstr>Destroyers #2 – Poor Coding Techniques</vt:lpstr>
      <vt:lpstr>Destroyers #3 – Indexing</vt:lpstr>
      <vt:lpstr>Destroyers #4 – AppServers &amp; WebSpeed Tuning</vt:lpstr>
      <vt:lpstr>Destroyers #5 - Java</vt:lpstr>
      <vt:lpstr>Destroyers #6 - Checkpoints</vt:lpstr>
      <vt:lpstr>Destroyers #7 – Logical Scatter Factor</vt:lpstr>
      <vt:lpstr>Destroyers #8 – Remote Client Access</vt:lpstr>
      <vt:lpstr>Destroyers #9 – Accessing _Lock VST</vt:lpstr>
      <vt:lpstr>Destroyers #10 – Storage</vt:lpstr>
      <vt:lpstr>Destroyers #11 - NUMA</vt:lpstr>
      <vt:lpstr>Destroyers #12 – DB Configuration</vt:lpstr>
      <vt:lpstr>Destroyers #13 – Miscellaneous</vt:lpstr>
      <vt:lpstr>Thank You!</vt:lpstr>
    </vt:vector>
  </TitlesOfParts>
  <Company>Progress Software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Progress Software Corporation</dc:creator>
  <cp:lastModifiedBy>Dan</cp:lastModifiedBy>
  <cp:revision>1386</cp:revision>
  <cp:lastPrinted>1999-09-24T14:02:08Z</cp:lastPrinted>
  <dcterms:created xsi:type="dcterms:W3CDTF">2013-05-02T13:57:25Z</dcterms:created>
  <dcterms:modified xsi:type="dcterms:W3CDTF">2015-06-07T19:03:00Z</dcterms:modified>
</cp:coreProperties>
</file>