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1" r:id="rId1"/>
  </p:sldMasterIdLst>
  <p:notesMasterIdLst>
    <p:notesMasterId r:id="rId28"/>
  </p:notesMasterIdLst>
  <p:handoutMasterIdLst>
    <p:handoutMasterId r:id="rId29"/>
  </p:handoutMasterIdLst>
  <p:sldIdLst>
    <p:sldId id="1113" r:id="rId2"/>
    <p:sldId id="1159" r:id="rId3"/>
    <p:sldId id="1248" r:id="rId4"/>
    <p:sldId id="1249" r:id="rId5"/>
    <p:sldId id="1250" r:id="rId6"/>
    <p:sldId id="1176" r:id="rId7"/>
    <p:sldId id="1228" r:id="rId8"/>
    <p:sldId id="1232" r:id="rId9"/>
    <p:sldId id="1233" r:id="rId10"/>
    <p:sldId id="1234" r:id="rId11"/>
    <p:sldId id="1251" r:id="rId12"/>
    <p:sldId id="1252" r:id="rId13"/>
    <p:sldId id="1235" r:id="rId14"/>
    <p:sldId id="1236" r:id="rId15"/>
    <p:sldId id="1242" r:id="rId16"/>
    <p:sldId id="1237" r:id="rId17"/>
    <p:sldId id="1238" r:id="rId18"/>
    <p:sldId id="1239" r:id="rId19"/>
    <p:sldId id="1246" r:id="rId20"/>
    <p:sldId id="1241" r:id="rId21"/>
    <p:sldId id="1240" r:id="rId22"/>
    <p:sldId id="1247" r:id="rId23"/>
    <p:sldId id="1243" r:id="rId24"/>
    <p:sldId id="1244" r:id="rId25"/>
    <p:sldId id="1245" r:id="rId26"/>
    <p:sldId id="1137" r:id="rId27"/>
  </p:sldIdLst>
  <p:sldSz cx="9144000" cy="6858000" type="screen4x3"/>
  <p:notesSz cx="7027863" cy="9313863"/>
  <p:custDataLst>
    <p:tags r:id="rId30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9">
          <p15:clr>
            <a:srgbClr val="A4A3A4"/>
          </p15:clr>
        </p15:guide>
        <p15:guide id="2" orient="horz" pos="4212">
          <p15:clr>
            <a:srgbClr val="A4A3A4"/>
          </p15:clr>
        </p15:guide>
        <p15:guide id="3" orient="horz" pos="2314">
          <p15:clr>
            <a:srgbClr val="A4A3A4"/>
          </p15:clr>
        </p15:guide>
        <p15:guide id="4" orient="horz" pos="1994">
          <p15:clr>
            <a:srgbClr val="A4A3A4"/>
          </p15:clr>
        </p15:guide>
        <p15:guide id="5" orient="horz" pos="1942">
          <p15:clr>
            <a:srgbClr val="A4A3A4"/>
          </p15:clr>
        </p15:guide>
        <p15:guide id="6" pos="5526">
          <p15:clr>
            <a:srgbClr val="A4A3A4"/>
          </p15:clr>
        </p15:guide>
        <p15:guide id="7" pos="4814">
          <p15:clr>
            <a:srgbClr val="A4A3A4"/>
          </p15:clr>
        </p15:guide>
        <p15:guide id="8" pos="34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1" clrIdx="1"/>
  <p:cmAuthor id="2" name="Progress Software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00"/>
    <a:srgbClr val="23C78C"/>
    <a:srgbClr val="FF82D4"/>
    <a:srgbClr val="FFD24F"/>
    <a:srgbClr val="A7D101"/>
    <a:srgbClr val="6D6E71"/>
    <a:srgbClr val="24D997"/>
    <a:srgbClr val="F199AE"/>
    <a:srgbClr val="A21636"/>
    <a:srgbClr val="FF8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1001" autoAdjust="0"/>
  </p:normalViewPr>
  <p:slideViewPr>
    <p:cSldViewPr snapToGrid="0" showGuides="1">
      <p:cViewPr varScale="1">
        <p:scale>
          <a:sx n="62" d="100"/>
          <a:sy n="62" d="100"/>
        </p:scale>
        <p:origin x="660" y="36"/>
      </p:cViewPr>
      <p:guideLst>
        <p:guide orient="horz" pos="269"/>
        <p:guide orient="horz" pos="4212"/>
        <p:guide orient="horz" pos="2314"/>
        <p:guide orient="horz" pos="1994"/>
        <p:guide orient="horz" pos="1942"/>
        <p:guide pos="5526"/>
        <p:guide pos="4814"/>
        <p:guide pos="34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90" d="100"/>
          <a:sy n="90" d="100"/>
        </p:scale>
        <p:origin x="-3696" y="-120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700088"/>
            <a:ext cx="46561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80546" y="6458893"/>
            <a:ext cx="1595605" cy="3013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739276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612" y="1600200"/>
            <a:ext cx="39131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1322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1253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2612" y="1535113"/>
            <a:ext cx="3914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612" y="2174875"/>
            <a:ext cx="3914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13543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1354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8605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975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966608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 bwMode="auto">
          <a:xfrm>
            <a:off x="582613" y="2817092"/>
            <a:ext cx="819785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6D6E7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5"/>
          <p:cNvSpPr/>
          <p:nvPr userDrawn="1"/>
        </p:nvSpPr>
        <p:spPr bwMode="auto">
          <a:xfrm>
            <a:off x="0" y="6796424"/>
            <a:ext cx="9144000" cy="615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itle Placeholder 2"/>
          <p:cNvSpPr txBox="1">
            <a:spLocks/>
          </p:cNvSpPr>
          <p:nvPr userDrawn="1"/>
        </p:nvSpPr>
        <p:spPr>
          <a:xfrm>
            <a:off x="550863" y="3082925"/>
            <a:ext cx="8229600" cy="77325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3" y="3082925"/>
            <a:ext cx="8229600" cy="582613"/>
          </a:xfrm>
          <a:prstGeom prst="rect">
            <a:avLst/>
          </a:prstGeom>
        </p:spPr>
        <p:txBody>
          <a:bodyPr vert="horz"/>
          <a:lstStyle>
            <a:lvl1pPr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-2"/>
            <a:ext cx="9144000" cy="500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575814" y="1135904"/>
            <a:ext cx="84321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i="0" dirty="0" smtClean="0">
                <a:latin typeface="Myriad Pro"/>
                <a:cs typeface="Myriad Pro"/>
              </a:rPr>
              <a:t>PUG Challenge</a:t>
            </a:r>
            <a:r>
              <a:rPr lang="en-US" sz="3600" i="0" baseline="0" dirty="0" smtClean="0">
                <a:latin typeface="Myriad Pro"/>
                <a:cs typeface="Myriad Pro"/>
              </a:rPr>
              <a:t> USA</a:t>
            </a:r>
            <a:endParaRPr lang="en-US" sz="3600" i="0" dirty="0" smtClean="0">
              <a:latin typeface="Myriad Pro"/>
              <a:cs typeface="Myriad Pro"/>
            </a:endParaRPr>
          </a:p>
          <a:p>
            <a:pPr algn="l"/>
            <a:r>
              <a:rPr lang="en-US" sz="3600" i="0" dirty="0" smtClean="0">
                <a:latin typeface="Myriad Pro"/>
                <a:cs typeface="Myriad Pro"/>
              </a:rPr>
              <a:t>2015</a:t>
            </a:r>
            <a:endParaRPr lang="en-US" sz="3600" i="0" dirty="0">
              <a:latin typeface="Myriad Pro"/>
              <a:cs typeface="Myriad Pro"/>
            </a:endParaRPr>
          </a:p>
        </p:txBody>
      </p:sp>
      <p:pic>
        <p:nvPicPr>
          <p:cNvPr id="11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248942" y="788842"/>
            <a:ext cx="1498693" cy="202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87501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768126"/>
          </a:xfrm>
          <a:prstGeom prst="rect">
            <a:avLst/>
          </a:prstGeom>
          <a:gradFill flip="none" rotWithShape="1">
            <a:gsLst>
              <a:gs pos="60000">
                <a:schemeClr val="tx2"/>
              </a:gs>
              <a:gs pos="91000">
                <a:srgbClr val="FFFFFF"/>
              </a:gs>
            </a:gsLst>
            <a:lin ang="0" scaled="1"/>
            <a:tileRect/>
          </a:gra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9828" y="76908"/>
            <a:ext cx="7292397" cy="713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829" y="1004593"/>
            <a:ext cx="8475518" cy="4805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152405" y="6565084"/>
            <a:ext cx="15709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972866" y="6465003"/>
            <a:ext cx="21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PUG Challenge Americas 2015</a:t>
            </a:r>
            <a:endParaRPr lang="en-US" sz="1000" i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462953" y="0"/>
            <a:ext cx="570880" cy="773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/>
        </p:nvSpPr>
        <p:spPr bwMode="auto">
          <a:xfrm>
            <a:off x="0" y="6796424"/>
            <a:ext cx="9144000" cy="615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43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22" r:id="rId6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bg1"/>
          </a:solidFill>
          <a:latin typeface="DIN-MediumAlternate"/>
          <a:ea typeface="+mj-ea"/>
          <a:cs typeface="DIN-MediumAlternate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DIN-MediumAlternate"/>
          <a:ea typeface="+mn-ea"/>
          <a:cs typeface="DIN-MediumAlternate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–"/>
        <a:defRPr sz="2200" kern="1200">
          <a:solidFill>
            <a:schemeClr val="tx1"/>
          </a:solidFill>
          <a:latin typeface="DIN-MediumAlternate"/>
          <a:ea typeface="+mn-ea"/>
          <a:cs typeface="DIN-MediumAlternate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000" kern="1200">
          <a:solidFill>
            <a:schemeClr val="tx1"/>
          </a:solidFill>
          <a:latin typeface="DIN-MediumAlternate"/>
          <a:ea typeface="+mn-ea"/>
          <a:cs typeface="DIN-MediumAlternate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tx2"/>
        </a:buClr>
        <a:buSzPct val="80000"/>
        <a:buFont typeface="Courier New"/>
        <a:buChar char="o"/>
        <a:defRPr sz="2000" kern="1200">
          <a:solidFill>
            <a:schemeClr val="tx1"/>
          </a:solidFill>
          <a:latin typeface="DIN-MediumAlternate"/>
          <a:ea typeface="+mn-ea"/>
          <a:cs typeface="DIN-MediumAlternate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tx2"/>
        </a:buClr>
        <a:buSzPct val="80000"/>
        <a:buFont typeface="Courier New"/>
        <a:buChar char="o"/>
        <a:defRPr sz="2000" kern="1200">
          <a:solidFill>
            <a:schemeClr val="tx1"/>
          </a:solidFill>
          <a:latin typeface="DIN-MediumAlternate"/>
          <a:ea typeface="+mn-ea"/>
          <a:cs typeface="DIN-MediumAlternat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82613" y="3082925"/>
            <a:ext cx="8229600" cy="89640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Checkpoints – What You Need to Know</a:t>
            </a:r>
            <a:endParaRPr lang="en-US" dirty="0">
              <a:solidFill>
                <a:srgbClr val="191919"/>
              </a:solidFill>
              <a:latin typeface="DIN-RegularAlternate" charset="0"/>
              <a:ea typeface="DIN-RegularAlternate" charset="0"/>
              <a:cs typeface="DIN-RegularAlternate" charset="0"/>
              <a:sym typeface="DIN-RegularAlternate" charset="0"/>
            </a:endParaRPr>
          </a:p>
        </p:txBody>
      </p:sp>
      <p:sp>
        <p:nvSpPr>
          <p:cNvPr id="4" name="Rectangle 2"/>
          <p:cNvSpPr>
            <a:spLocks/>
          </p:cNvSpPr>
          <p:nvPr/>
        </p:nvSpPr>
        <p:spPr bwMode="auto">
          <a:xfrm>
            <a:off x="655109" y="4787377"/>
            <a:ext cx="386804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Presented by:</a:t>
            </a:r>
            <a:r>
              <a:rPr lang="en-US" dirty="0" smtClean="0">
                <a:solidFill>
                  <a:srgbClr val="191919"/>
                </a:solidFill>
                <a:latin typeface="DIN-RegularAlternate" charset="0"/>
                <a:ea typeface="DIN-RegularAlternate" charset="0"/>
                <a:cs typeface="DIN-RegularAlternate" charset="0"/>
                <a:sym typeface="DIN-RegularAlternate" charset="0"/>
              </a:rPr>
              <a:t> Dan Foreman</a:t>
            </a:r>
            <a:endParaRPr lang="en-US" dirty="0">
              <a:solidFill>
                <a:srgbClr val="191919"/>
              </a:solidFill>
              <a:latin typeface="DIN-RegularAlternate" charset="0"/>
              <a:ea typeface="DIN-RegularAlternate" charset="0"/>
              <a:cs typeface="DIN-RegularAlternate" charset="0"/>
              <a:sym typeface="DIN-RegularAlternate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4" y="5278966"/>
            <a:ext cx="2286000" cy="43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669364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 Foreman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9829" y="1004592"/>
            <a:ext cx="8475518" cy="5368775"/>
          </a:xfrm>
        </p:spPr>
        <p:txBody>
          <a:bodyPr>
            <a:normAutofit/>
          </a:bodyPr>
          <a:lstStyle/>
          <a:p>
            <a:r>
              <a:rPr lang="en-US" dirty="0" smtClean="0"/>
              <a:t>Progress User since 1984</a:t>
            </a:r>
          </a:p>
          <a:p>
            <a:r>
              <a:rPr lang="en-US" dirty="0" smtClean="0"/>
              <a:t>Author of several Progress related Publications</a:t>
            </a:r>
          </a:p>
          <a:p>
            <a:pPr lvl="1"/>
            <a:r>
              <a:rPr lang="en-US" i="1" dirty="0" smtClean="0"/>
              <a:t>Progress Performance Tuning Guide</a:t>
            </a:r>
          </a:p>
          <a:p>
            <a:pPr lvl="1"/>
            <a:r>
              <a:rPr lang="en-US" i="1" dirty="0" smtClean="0"/>
              <a:t>Progress Database Administration Guide</a:t>
            </a:r>
          </a:p>
          <a:p>
            <a:pPr lvl="1"/>
            <a:r>
              <a:rPr lang="en-US" i="1" dirty="0" smtClean="0"/>
              <a:t>Progress VST &amp; System Tables</a:t>
            </a:r>
          </a:p>
          <a:p>
            <a:r>
              <a:rPr lang="en-US" dirty="0" smtClean="0"/>
              <a:t>Author of several </a:t>
            </a:r>
            <a:r>
              <a:rPr lang="en-US" dirty="0" smtClean="0"/>
              <a:t>Progress </a:t>
            </a:r>
            <a:r>
              <a:rPr lang="en-US" dirty="0" smtClean="0"/>
              <a:t>DBA Tools</a:t>
            </a:r>
          </a:p>
          <a:p>
            <a:pPr lvl="1"/>
            <a:r>
              <a:rPr lang="en-US" dirty="0" err="1" smtClean="0"/>
              <a:t>ProMonitor</a:t>
            </a:r>
            <a:r>
              <a:rPr lang="en-US" dirty="0" smtClean="0"/>
              <a:t> &amp; </a:t>
            </a:r>
            <a:r>
              <a:rPr lang="en-US" dirty="0" err="1" smtClean="0"/>
              <a:t>ProCheck</a:t>
            </a:r>
            <a:r>
              <a:rPr lang="en-US" dirty="0" smtClean="0"/>
              <a:t> &amp; </a:t>
            </a:r>
            <a:r>
              <a:rPr lang="en-US" dirty="0" err="1" smtClean="0"/>
              <a:t>LockMon</a:t>
            </a:r>
            <a:endParaRPr lang="en-US" dirty="0" smtClean="0"/>
          </a:p>
          <a:p>
            <a:pPr lvl="1"/>
            <a:r>
              <a:rPr lang="en-US" dirty="0" smtClean="0"/>
              <a:t>Pro </a:t>
            </a:r>
            <a:r>
              <a:rPr lang="en-US" dirty="0" err="1" smtClean="0"/>
              <a:t>Dump&amp;Load</a:t>
            </a:r>
            <a:endParaRPr lang="en-US" dirty="0" smtClean="0"/>
          </a:p>
          <a:p>
            <a:pPr lvl="1"/>
            <a:r>
              <a:rPr lang="en-US" dirty="0" smtClean="0"/>
              <a:t>Balanced Benchmark</a:t>
            </a:r>
          </a:p>
          <a:p>
            <a:r>
              <a:rPr lang="en-US" dirty="0" smtClean="0"/>
              <a:t>Basketball &amp; Bicycle Fanatic…which sometimes leads to unexpected trips to the Emergency Room: WARNING POTENTIALLY DISTURBING 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92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56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4619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19031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Gus-mobile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822960"/>
            <a:ext cx="7772400" cy="5829300"/>
          </a:xfrm>
          <a:prstGeom prst="rect">
            <a:avLst/>
          </a:prstGeom>
        </p:spPr>
      </p:pic>
      <p:sp>
        <p:nvSpPr>
          <p:cNvPr id="5" name="Explosion 1 4"/>
          <p:cNvSpPr/>
          <p:nvPr/>
        </p:nvSpPr>
        <p:spPr>
          <a:xfrm>
            <a:off x="2029968" y="4873752"/>
            <a:ext cx="667512" cy="676656"/>
          </a:xfrm>
          <a:prstGeom prst="irregularSeal1">
            <a:avLst/>
          </a:prstGeom>
          <a:solidFill>
            <a:srgbClr val="FF7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7679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Audience Survey - Demographics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9829" y="1004592"/>
            <a:ext cx="8475518" cy="5332199"/>
          </a:xfrm>
        </p:spPr>
        <p:txBody>
          <a:bodyPr>
            <a:normAutofit/>
          </a:bodyPr>
          <a:lstStyle/>
          <a:p>
            <a:r>
              <a:rPr lang="en-US" dirty="0" smtClean="0"/>
              <a:t>How many have used Progress for less than one year?</a:t>
            </a:r>
          </a:p>
          <a:p>
            <a:r>
              <a:rPr lang="en-US" dirty="0" smtClean="0"/>
              <a:t>How many are in a company that has used Progress for less than one year?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263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Audience Survey - </a:t>
            </a:r>
            <a:r>
              <a:rPr lang="en-US" dirty="0" smtClean="0"/>
              <a:t>Technical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Largest Single Progress DB</a:t>
            </a:r>
          </a:p>
          <a:p>
            <a:r>
              <a:rPr lang="en-US" dirty="0"/>
              <a:t>Highest Progress Version</a:t>
            </a:r>
          </a:p>
          <a:p>
            <a:r>
              <a:rPr lang="en-US" dirty="0"/>
              <a:t>Lowest Progress Version</a:t>
            </a:r>
          </a:p>
          <a:p>
            <a:r>
              <a:rPr lang="en-US" dirty="0"/>
              <a:t>Are you using </a:t>
            </a:r>
          </a:p>
          <a:p>
            <a:pPr lvl="1"/>
            <a:r>
              <a:rPr lang="en-US" dirty="0"/>
              <a:t>Auditing</a:t>
            </a:r>
          </a:p>
          <a:p>
            <a:pPr lvl="1"/>
            <a:r>
              <a:rPr lang="en-US" dirty="0"/>
              <a:t>Multi-Tenancy</a:t>
            </a:r>
          </a:p>
          <a:p>
            <a:pPr lvl="1"/>
            <a:r>
              <a:rPr lang="en-US" dirty="0"/>
              <a:t>OE Replication</a:t>
            </a:r>
          </a:p>
          <a:p>
            <a:pPr lvl="1"/>
            <a:r>
              <a:rPr lang="en-US" dirty="0"/>
              <a:t>TDE</a:t>
            </a:r>
          </a:p>
          <a:p>
            <a:pPr lvl="1"/>
            <a:r>
              <a:rPr lang="en-US" dirty="0"/>
              <a:t>Table Partitioning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5932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 – Definition &amp; Background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9829" y="1004592"/>
            <a:ext cx="8475518" cy="5368775"/>
          </a:xfrm>
        </p:spPr>
        <p:txBody>
          <a:bodyPr>
            <a:normAutofit/>
          </a:bodyPr>
          <a:lstStyle/>
          <a:p>
            <a:r>
              <a:rPr lang="en-US" dirty="0" smtClean="0"/>
              <a:t>There is a bunch of updated data stored in the DB Buffer Cache, i.e. the “memory </a:t>
            </a:r>
            <a:r>
              <a:rPr lang="en-US" dirty="0"/>
              <a:t>resident database </a:t>
            </a:r>
            <a:r>
              <a:rPr lang="en-US" dirty="0" smtClean="0"/>
              <a:t>state”</a:t>
            </a:r>
            <a:endParaRPr lang="en-US" dirty="0"/>
          </a:p>
          <a:p>
            <a:r>
              <a:rPr lang="en-US" dirty="0" smtClean="0"/>
              <a:t>That </a:t>
            </a:r>
            <a:r>
              <a:rPr lang="en-US" dirty="0"/>
              <a:t>data </a:t>
            </a:r>
            <a:r>
              <a:rPr lang="en-US" dirty="0" smtClean="0"/>
              <a:t>needs to </a:t>
            </a:r>
            <a:r>
              <a:rPr lang="en-US" dirty="0" smtClean="0"/>
              <a:t>get written </a:t>
            </a:r>
            <a:r>
              <a:rPr lang="en-US" dirty="0" smtClean="0"/>
              <a:t>to disk </a:t>
            </a:r>
            <a:r>
              <a:rPr lang="en-US" dirty="0" smtClean="0"/>
              <a:t>periodically</a:t>
            </a:r>
          </a:p>
          <a:p>
            <a:r>
              <a:rPr lang="en-US" dirty="0" smtClean="0"/>
              <a:t>Checkpoints give us the opportunity to perform that task</a:t>
            </a:r>
            <a:endParaRPr lang="en-US" dirty="0"/>
          </a:p>
          <a:p>
            <a:r>
              <a:rPr lang="en-US" dirty="0" smtClean="0"/>
              <a:t>Gus Definition</a:t>
            </a:r>
            <a:r>
              <a:rPr lang="en-US" dirty="0"/>
              <a:t>:</a:t>
            </a:r>
            <a:br>
              <a:rPr lang="en-US" dirty="0"/>
            </a:br>
            <a:r>
              <a:rPr lang="en-US" i="1" dirty="0" smtClean="0"/>
              <a:t>A </a:t>
            </a:r>
            <a:r>
              <a:rPr lang="en-US" i="1" dirty="0"/>
              <a:t>checkpoint is a </a:t>
            </a:r>
            <a:r>
              <a:rPr lang="en-US" i="1" u="sng" dirty="0"/>
              <a:t>process</a:t>
            </a:r>
            <a:r>
              <a:rPr lang="en-US" i="1" dirty="0"/>
              <a:t> for making what is on disk consistent with the changed or updated database parts that are present only in memory.</a:t>
            </a:r>
            <a:br>
              <a:rPr lang="en-US" i="1" dirty="0"/>
            </a:br>
            <a:r>
              <a:rPr lang="en-US" i="1" dirty="0" smtClean="0"/>
              <a:t>It </a:t>
            </a:r>
            <a:r>
              <a:rPr lang="en-US" i="1" dirty="0"/>
              <a:t>is a process, not an event. </a:t>
            </a: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	I call it an </a:t>
            </a:r>
            <a:r>
              <a:rPr lang="en-US" dirty="0" smtClean="0"/>
              <a:t>event or point-in-time </a:t>
            </a:r>
            <a:r>
              <a:rPr lang="en-US" dirty="0" smtClean="0"/>
              <a:t>just to annoy Gus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And also because some potentially bad things happen at 	particular 	</a:t>
            </a:r>
            <a:r>
              <a:rPr lang="en-US" u="sng" dirty="0" smtClean="0"/>
              <a:t>points</a:t>
            </a:r>
            <a:r>
              <a:rPr lang="en-US" dirty="0"/>
              <a:t> </a:t>
            </a:r>
            <a:r>
              <a:rPr lang="en-US" dirty="0" smtClean="0"/>
              <a:t>in the Check</a:t>
            </a:r>
            <a:r>
              <a:rPr lang="en-US" u="sng" dirty="0" smtClean="0"/>
              <a:t>point</a:t>
            </a:r>
            <a:r>
              <a:rPr lang="en-US" dirty="0" smtClean="0"/>
              <a:t>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97158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Checkpoint Process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Beginning</a:t>
            </a:r>
          </a:p>
          <a:p>
            <a:r>
              <a:rPr lang="en-US" dirty="0" smtClean="0"/>
              <a:t>Middle</a:t>
            </a:r>
          </a:p>
          <a:p>
            <a:r>
              <a:rPr lang="en-US" dirty="0" smtClean="0"/>
              <a:t>End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For more information about Checkpoint internals: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http://pugchallenge.org/downloads2013/224_bi_checkpoints_crashes_v03.pdf</a:t>
            </a:r>
          </a:p>
        </p:txBody>
      </p:sp>
    </p:spTree>
    <p:extLst>
      <p:ext uri="{BB962C8B-B14F-4D97-AF65-F5344CB8AC3E}">
        <p14:creationId xmlns:p14="http://schemas.microsoft.com/office/powerpoint/2010/main" val="303097659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 - Beginning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 buffers flushed</a:t>
            </a:r>
          </a:p>
          <a:p>
            <a:r>
              <a:rPr lang="en-US" dirty="0"/>
              <a:t>All </a:t>
            </a:r>
            <a:r>
              <a:rPr lang="en-US" dirty="0" smtClean="0"/>
              <a:t>dirty (i.e. modified) </a:t>
            </a:r>
            <a:r>
              <a:rPr lang="en-US" dirty="0"/>
              <a:t>blocks </a:t>
            </a:r>
            <a:r>
              <a:rPr lang="en-US" dirty="0" smtClean="0"/>
              <a:t>in –B/-B2 placed </a:t>
            </a:r>
            <a:r>
              <a:rPr lang="en-US" dirty="0"/>
              <a:t>on </a:t>
            </a:r>
            <a:r>
              <a:rPr lang="en-US" dirty="0" smtClean="0"/>
              <a:t>Checkpoint Queue</a:t>
            </a:r>
            <a:endParaRPr lang="en-US" dirty="0"/>
          </a:p>
          <a:p>
            <a:r>
              <a:rPr lang="en-US" dirty="0"/>
              <a:t>Next BI </a:t>
            </a:r>
            <a:r>
              <a:rPr lang="en-US" dirty="0" smtClean="0"/>
              <a:t>Cluster opened</a:t>
            </a:r>
          </a:p>
          <a:p>
            <a:pPr lvl="1"/>
            <a:r>
              <a:rPr lang="en-US" dirty="0" smtClean="0"/>
              <a:t>Look for a reusable Cluster</a:t>
            </a:r>
          </a:p>
          <a:p>
            <a:pPr lvl="1"/>
            <a:r>
              <a:rPr lang="en-US" dirty="0" smtClean="0"/>
              <a:t>If no reusable Clusters are available a new one needs to be created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295400" y="5486400"/>
            <a:ext cx="2514600" cy="6096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324600" y="5486400"/>
            <a:ext cx="25146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/>
              <a:t>Cluster 3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810000" y="5486400"/>
            <a:ext cx="25146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/>
              <a:t>Cluster 2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828800" y="5562600"/>
            <a:ext cx="1377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bg1"/>
                </a:solidFill>
              </a:rPr>
              <a:t>Cluster 1</a:t>
            </a:r>
            <a:endParaRPr lang="en-US" altLang="en-US" b="1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6324600" y="5486400"/>
            <a:ext cx="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1066800" y="4419600"/>
            <a:ext cx="6477000" cy="1588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81000" y="4041775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 b="1" dirty="0"/>
              <a:t>B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7696200" y="4038600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 b="1"/>
              <a:t>E</a:t>
            </a: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1066800" y="4419600"/>
            <a:ext cx="2743200" cy="1066800"/>
          </a:xfrm>
          <a:prstGeom prst="line">
            <a:avLst/>
          </a:prstGeom>
          <a:noFill/>
          <a:ln w="101600">
            <a:solidFill>
              <a:srgbClr val="CC33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2971800" y="3657600"/>
            <a:ext cx="3375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 dirty="0"/>
              <a:t>Checkpoint Timeline</a:t>
            </a:r>
          </a:p>
        </p:txBody>
      </p:sp>
    </p:spTree>
    <p:extLst>
      <p:ext uri="{BB962C8B-B14F-4D97-AF65-F5344CB8AC3E}">
        <p14:creationId xmlns:p14="http://schemas.microsoft.com/office/powerpoint/2010/main" val="369023575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Brief Tangent – BI Cluster Basics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BI file can have a minimum of 4 Clusters (on a running DB, a truncated BI has zero Clusters)</a:t>
            </a:r>
          </a:p>
          <a:p>
            <a:r>
              <a:rPr lang="en-US" dirty="0" smtClean="0"/>
              <a:t>The BI Clusters are maintained as a ‘ring’, i.e. a double-linked list</a:t>
            </a:r>
          </a:p>
          <a:p>
            <a:r>
              <a:rPr lang="en-US" dirty="0" smtClean="0"/>
              <a:t>Minimum Cluster size:	16k – Don’t use it</a:t>
            </a:r>
          </a:p>
          <a:p>
            <a:r>
              <a:rPr lang="en-US" dirty="0" smtClean="0"/>
              <a:t>Maximum Cluster size: 256mb – Use with Caution</a:t>
            </a:r>
          </a:p>
        </p:txBody>
      </p:sp>
    </p:spTree>
    <p:extLst>
      <p:ext uri="{BB962C8B-B14F-4D97-AF65-F5344CB8AC3E}">
        <p14:creationId xmlns:p14="http://schemas.microsoft.com/office/powerpoint/2010/main" val="207108039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Tangent – BI Cluster </a:t>
            </a:r>
            <a:r>
              <a:rPr lang="en-US" dirty="0" smtClean="0"/>
              <a:t>Reuse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reuse a Cluster only the next </a:t>
            </a:r>
            <a:r>
              <a:rPr lang="en-US" u="sng" dirty="0"/>
              <a:t>adjacent</a:t>
            </a:r>
            <a:r>
              <a:rPr lang="en-US" dirty="0"/>
              <a:t> Cluster in the ring can be reused</a:t>
            </a:r>
          </a:p>
          <a:p>
            <a:r>
              <a:rPr lang="en-US" dirty="0"/>
              <a:t>That Cluster cannot contain notes from an </a:t>
            </a:r>
            <a:r>
              <a:rPr lang="en-US" u="sng" dirty="0"/>
              <a:t>ACTIVE</a:t>
            </a:r>
            <a:r>
              <a:rPr lang="en-US" dirty="0"/>
              <a:t> </a:t>
            </a:r>
            <a:r>
              <a:rPr lang="en-US" dirty="0" smtClean="0"/>
              <a:t>transaction</a:t>
            </a:r>
          </a:p>
          <a:p>
            <a:r>
              <a:rPr lang="en-US" dirty="0" smtClean="0"/>
              <a:t>And in V9 and older, all transactions had to be committed or rolled back for a minimum of 60 seconds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16659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 - Middle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Asynchronous Page Writers take blocks off the Checkpoint Queue and write them to disk.</a:t>
            </a:r>
          </a:p>
          <a:p>
            <a:r>
              <a:rPr lang="en-US" dirty="0"/>
              <a:t>APW’s pace </a:t>
            </a:r>
            <a:r>
              <a:rPr lang="en-US" dirty="0" smtClean="0"/>
              <a:t>themselves, i.e. attempt to spread out the writes to avoid I/O spikes</a:t>
            </a:r>
            <a:endParaRPr lang="en-US" dirty="0"/>
          </a:p>
        </p:txBody>
      </p:sp>
      <p:sp>
        <p:nvSpPr>
          <p:cNvPr id="6" name="Line 23"/>
          <p:cNvSpPr>
            <a:spLocks noChangeShapeType="1"/>
          </p:cNvSpPr>
          <p:nvPr/>
        </p:nvSpPr>
        <p:spPr bwMode="auto">
          <a:xfrm>
            <a:off x="1066800" y="4419600"/>
            <a:ext cx="6477000" cy="1588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6324600" y="5486400"/>
            <a:ext cx="25146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/>
              <a:t>Cluster 3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295400" y="5486400"/>
            <a:ext cx="2514600" cy="6096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1828800" y="5562600"/>
            <a:ext cx="1377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bg1"/>
                </a:solidFill>
              </a:rPr>
              <a:t>Cluster 1</a:t>
            </a:r>
            <a:endParaRPr lang="en-US" altLang="en-US" b="1"/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3810000" y="5486400"/>
            <a:ext cx="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3810000" y="5486400"/>
            <a:ext cx="1371600" cy="609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altLang="en-US" sz="2800" b="1">
                <a:solidFill>
                  <a:schemeClr val="bg1"/>
                </a:solidFill>
              </a:rPr>
              <a:t>Clus</a:t>
            </a: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5105400" y="5486400"/>
            <a:ext cx="12192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>
            <a:off x="3810000" y="5486400"/>
            <a:ext cx="0" cy="6096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5029200" y="5486400"/>
            <a:ext cx="985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/>
              <a:t>ter 2</a:t>
            </a:r>
          </a:p>
        </p:txBody>
      </p:sp>
      <p:sp>
        <p:nvSpPr>
          <p:cNvPr id="15" name="Line 21"/>
          <p:cNvSpPr>
            <a:spLocks noChangeShapeType="1"/>
          </p:cNvSpPr>
          <p:nvPr/>
        </p:nvSpPr>
        <p:spPr bwMode="auto">
          <a:xfrm>
            <a:off x="6324600" y="5486400"/>
            <a:ext cx="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22"/>
          <p:cNvSpPr txBox="1">
            <a:spLocks noChangeArrowheads="1"/>
          </p:cNvSpPr>
          <p:nvPr/>
        </p:nvSpPr>
        <p:spPr bwMode="auto">
          <a:xfrm>
            <a:off x="2971800" y="3657600"/>
            <a:ext cx="3375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/>
              <a:t>Checkpoint Timeline</a:t>
            </a: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381000" y="4041775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 b="1"/>
              <a:t>B</a:t>
            </a:r>
          </a:p>
        </p:txBody>
      </p:sp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7696200" y="4038600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 b="1"/>
              <a:t>E</a:t>
            </a:r>
          </a:p>
        </p:txBody>
      </p:sp>
      <p:sp>
        <p:nvSpPr>
          <p:cNvPr id="19" name="Line 26"/>
          <p:cNvSpPr>
            <a:spLocks noChangeShapeType="1"/>
          </p:cNvSpPr>
          <p:nvPr/>
        </p:nvSpPr>
        <p:spPr bwMode="auto">
          <a:xfrm flipH="1" flipV="1">
            <a:off x="4191000" y="4419600"/>
            <a:ext cx="914400" cy="1066800"/>
          </a:xfrm>
          <a:prstGeom prst="line">
            <a:avLst/>
          </a:prstGeom>
          <a:noFill/>
          <a:ln w="10160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5100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 - End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</a:t>
            </a:r>
            <a:r>
              <a:rPr lang="en-US" dirty="0" smtClean="0"/>
              <a:t>the Cluster </a:t>
            </a:r>
            <a:r>
              <a:rPr lang="en-US" dirty="0"/>
              <a:t>approaches full, all blocks from </a:t>
            </a:r>
            <a:r>
              <a:rPr lang="en-US" dirty="0" smtClean="0"/>
              <a:t>Checkpoint Queue “should have” </a:t>
            </a:r>
            <a:r>
              <a:rPr lang="en-US" dirty="0"/>
              <a:t>been written to </a:t>
            </a:r>
            <a:r>
              <a:rPr lang="en-US" dirty="0" smtClean="0"/>
              <a:t>disk</a:t>
            </a:r>
          </a:p>
          <a:p>
            <a:r>
              <a:rPr lang="en-US" dirty="0" smtClean="0"/>
              <a:t>But things don’t always go according to plan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3810000" y="5486400"/>
            <a:ext cx="2209800" cy="609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1066800" y="4419600"/>
            <a:ext cx="6477000" cy="1588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295400" y="5486400"/>
            <a:ext cx="2514600" cy="6096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6324600" y="5486400"/>
            <a:ext cx="25146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/>
              <a:t>Cluster 3</a:t>
            </a: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1828800" y="5562600"/>
            <a:ext cx="1377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bg1"/>
                </a:solidFill>
              </a:rPr>
              <a:t>Cluster 1</a:t>
            </a:r>
            <a:endParaRPr lang="en-US" altLang="en-US" b="1"/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3810000" y="5486400"/>
            <a:ext cx="1588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9"/>
          <p:cNvSpPr>
            <a:spLocks noChangeArrowheads="1"/>
          </p:cNvSpPr>
          <p:nvPr/>
        </p:nvSpPr>
        <p:spPr bwMode="auto">
          <a:xfrm>
            <a:off x="6019800" y="5486400"/>
            <a:ext cx="3048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auto">
          <a:xfrm>
            <a:off x="3810000" y="5486400"/>
            <a:ext cx="1588" cy="6096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23"/>
          <p:cNvSpPr txBox="1">
            <a:spLocks noChangeArrowheads="1"/>
          </p:cNvSpPr>
          <p:nvPr/>
        </p:nvSpPr>
        <p:spPr bwMode="auto">
          <a:xfrm>
            <a:off x="4343400" y="5562600"/>
            <a:ext cx="1377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bg1"/>
                </a:solidFill>
              </a:rPr>
              <a:t>Cluster 2</a:t>
            </a:r>
            <a:endParaRPr lang="en-US" altLang="en-US" b="1"/>
          </a:p>
        </p:txBody>
      </p:sp>
      <p:sp>
        <p:nvSpPr>
          <p:cNvPr id="15" name="Line 24"/>
          <p:cNvSpPr>
            <a:spLocks noChangeShapeType="1"/>
          </p:cNvSpPr>
          <p:nvPr/>
        </p:nvSpPr>
        <p:spPr bwMode="auto">
          <a:xfrm>
            <a:off x="6324600" y="5486400"/>
            <a:ext cx="1588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25"/>
          <p:cNvSpPr>
            <a:spLocks noChangeShapeType="1"/>
          </p:cNvSpPr>
          <p:nvPr/>
        </p:nvSpPr>
        <p:spPr bwMode="auto">
          <a:xfrm>
            <a:off x="6324600" y="5486400"/>
            <a:ext cx="1588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26"/>
          <p:cNvSpPr txBox="1">
            <a:spLocks noChangeArrowheads="1"/>
          </p:cNvSpPr>
          <p:nvPr/>
        </p:nvSpPr>
        <p:spPr bwMode="auto">
          <a:xfrm>
            <a:off x="3048000" y="3657600"/>
            <a:ext cx="3375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 dirty="0"/>
              <a:t>Checkpoint Timeline</a:t>
            </a:r>
          </a:p>
        </p:txBody>
      </p: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381000" y="4041775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 b="1"/>
              <a:t>B</a:t>
            </a:r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7696200" y="4038600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 b="1"/>
              <a:t>E</a:t>
            </a:r>
          </a:p>
        </p:txBody>
      </p:sp>
      <p:sp>
        <p:nvSpPr>
          <p:cNvPr id="20" name="Line 29"/>
          <p:cNvSpPr>
            <a:spLocks noChangeShapeType="1"/>
          </p:cNvSpPr>
          <p:nvPr/>
        </p:nvSpPr>
        <p:spPr bwMode="auto">
          <a:xfrm flipV="1">
            <a:off x="6019800" y="4419600"/>
            <a:ext cx="1447800" cy="1066800"/>
          </a:xfrm>
          <a:prstGeom prst="line">
            <a:avLst/>
          </a:prstGeom>
          <a:noFill/>
          <a:ln w="10160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38207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“Watch” a Checkpoint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49828" y="1097012"/>
            <a:ext cx="85930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06/09/15        </a:t>
            </a:r>
            <a:r>
              <a:rPr lang="en-US" sz="1800" b="1" i="0" dirty="0">
                <a:latin typeface="Courier New" panose="02070309020205020404" pitchFamily="49" charset="0"/>
                <a:cs typeface="Courier New" panose="02070309020205020404" pitchFamily="49" charset="0"/>
              </a:rPr>
              <a:t>Status: BI Log</a:t>
            </a:r>
          </a:p>
          <a:p>
            <a:pPr algn="l">
              <a:spcBef>
                <a:spcPts val="0"/>
              </a:spcBef>
            </a:pPr>
            <a:r>
              <a:rPr lang="en-US" sz="1800" b="1" i="0" dirty="0">
                <a:latin typeface="Courier New" panose="02070309020205020404" pitchFamily="49" charset="0"/>
                <a:cs typeface="Courier New" panose="02070309020205020404" pitchFamily="49" charset="0"/>
              </a:rPr>
              <a:t>04:19:08</a:t>
            </a:r>
          </a:p>
          <a:p>
            <a:pPr algn="l">
              <a:spcBef>
                <a:spcPts val="0"/>
              </a:spcBef>
            </a:pPr>
            <a:endParaRPr lang="en-US" sz="1800" b="1" i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800" b="1" i="0" dirty="0">
                <a:latin typeface="Courier New" panose="02070309020205020404" pitchFamily="49" charset="0"/>
                <a:cs typeface="Courier New" panose="02070309020205020404" pitchFamily="49" charset="0"/>
              </a:rPr>
              <a:t>Before-image cluster age time:     0 seconds</a:t>
            </a:r>
          </a:p>
          <a:p>
            <a:pPr algn="l">
              <a:spcBef>
                <a:spcPts val="0"/>
              </a:spcBef>
            </a:pPr>
            <a:r>
              <a:rPr lang="en-US" sz="1800" b="1" i="0" dirty="0">
                <a:latin typeface="Courier New" panose="02070309020205020404" pitchFamily="49" charset="0"/>
                <a:cs typeface="Courier New" panose="02070309020205020404" pitchFamily="49" charset="0"/>
              </a:rPr>
              <a:t>Before-image block size:           8192 bytes</a:t>
            </a:r>
          </a:p>
          <a:p>
            <a:pPr algn="l">
              <a:spcBef>
                <a:spcPts val="0"/>
              </a:spcBef>
            </a:pPr>
            <a:r>
              <a:rPr lang="en-US" sz="1800" b="1" i="0" dirty="0">
                <a:latin typeface="Courier New" panose="02070309020205020404" pitchFamily="49" charset="0"/>
                <a:cs typeface="Courier New" panose="02070309020205020404" pitchFamily="49" charset="0"/>
              </a:rPr>
              <a:t>Before-image cluster size:         32768 kb (33554432 bytes)</a:t>
            </a:r>
          </a:p>
          <a:p>
            <a:pPr algn="l">
              <a:spcBef>
                <a:spcPts val="0"/>
              </a:spcBef>
            </a:pPr>
            <a:r>
              <a:rPr lang="en-US" sz="1800" b="1" i="0" dirty="0">
                <a:latin typeface="Courier New" panose="02070309020205020404" pitchFamily="49" charset="0"/>
                <a:cs typeface="Courier New" panose="02070309020205020404" pitchFamily="49" charset="0"/>
              </a:rPr>
              <a:t>Number of before-image extents:    1</a:t>
            </a:r>
          </a:p>
          <a:p>
            <a:pPr algn="l">
              <a:spcBef>
                <a:spcPts val="0"/>
              </a:spcBef>
            </a:pPr>
            <a:r>
              <a:rPr lang="en-US" sz="1800" b="1" i="0" dirty="0">
                <a:latin typeface="Courier New" panose="02070309020205020404" pitchFamily="49" charset="0"/>
                <a:cs typeface="Courier New" panose="02070309020205020404" pitchFamily="49" charset="0"/>
              </a:rPr>
              <a:t>Before-image log size (kb):        131192</a:t>
            </a:r>
          </a:p>
          <a:p>
            <a:pPr algn="l">
              <a:spcBef>
                <a:spcPts val="0"/>
              </a:spcBef>
            </a:pPr>
            <a:r>
              <a:rPr lang="en-US" sz="1800" b="1" i="0" dirty="0">
                <a:latin typeface="Courier New" panose="02070309020205020404" pitchFamily="49" charset="0"/>
                <a:cs typeface="Courier New" panose="02070309020205020404" pitchFamily="49" charset="0"/>
              </a:rPr>
              <a:t>Bytes free in current cluster:     11130610 (34 %)</a:t>
            </a:r>
          </a:p>
          <a:p>
            <a:pPr algn="l">
              <a:spcBef>
                <a:spcPts val="0"/>
              </a:spcBef>
            </a:pPr>
            <a:r>
              <a:rPr lang="en-US" sz="1800" b="1" i="0" dirty="0">
                <a:latin typeface="Courier New" panose="02070309020205020404" pitchFamily="49" charset="0"/>
                <a:cs typeface="Courier New" panose="02070309020205020404" pitchFamily="49" charset="0"/>
              </a:rPr>
              <a:t>Last checkpoint was at:            06/09/15 04:19</a:t>
            </a:r>
          </a:p>
          <a:p>
            <a:pPr algn="l">
              <a:spcBef>
                <a:spcPts val="0"/>
              </a:spcBef>
            </a:pPr>
            <a:r>
              <a:rPr lang="en-US" sz="1800" b="1" i="0" dirty="0">
                <a:latin typeface="Courier New" panose="02070309020205020404" pitchFamily="49" charset="0"/>
                <a:cs typeface="Courier New" panose="02070309020205020404" pitchFamily="49" charset="0"/>
              </a:rPr>
              <a:t>Number of BI buffers:              20</a:t>
            </a:r>
          </a:p>
          <a:p>
            <a:pPr algn="l">
              <a:spcBef>
                <a:spcPts val="0"/>
              </a:spcBef>
            </a:pPr>
            <a:r>
              <a:rPr lang="en-US" sz="1800" b="1" i="0" dirty="0">
                <a:latin typeface="Courier New" panose="02070309020205020404" pitchFamily="49" charset="0"/>
                <a:cs typeface="Courier New" panose="02070309020205020404" pitchFamily="49" charset="0"/>
              </a:rPr>
              <a:t>Full buffers:                      19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9456" y="3328416"/>
            <a:ext cx="7699248" cy="3017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49828" y="4864608"/>
            <a:ext cx="8391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0" dirty="0" smtClean="0"/>
              <a:t>Hint: when the % counts down to 0, refresh the screen repeatedly &amp; quickly and if there is a pause between 0 and 100%, that pause is also being experienced by the users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22878785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9828" y="76908"/>
            <a:ext cx="8126660" cy="713149"/>
          </a:xfrm>
        </p:spPr>
        <p:txBody>
          <a:bodyPr>
            <a:normAutofit/>
          </a:bodyPr>
          <a:lstStyle/>
          <a:p>
            <a:r>
              <a:rPr lang="en-US" dirty="0" smtClean="0"/>
              <a:t>Checkpoint – The Bad Stuff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Summary of the bad things</a:t>
            </a:r>
          </a:p>
          <a:p>
            <a:pPr lvl="1"/>
            <a:r>
              <a:rPr lang="en-US" dirty="0" smtClean="0"/>
              <a:t>Buffers Flushed</a:t>
            </a:r>
          </a:p>
          <a:p>
            <a:pPr lvl="1"/>
            <a:r>
              <a:rPr lang="en-US" dirty="0" smtClean="0"/>
              <a:t>Cluster Formatting</a:t>
            </a:r>
          </a:p>
          <a:p>
            <a:pPr lvl="1"/>
            <a:r>
              <a:rPr lang="en-US" dirty="0" smtClean="0"/>
              <a:t>OS sync Call (V9 and older)</a:t>
            </a:r>
          </a:p>
          <a:p>
            <a:pPr lvl="1"/>
            <a:r>
              <a:rPr lang="en-US" dirty="0" smtClean="0"/>
              <a:t>OS </a:t>
            </a:r>
            <a:r>
              <a:rPr lang="en-US" dirty="0" err="1" smtClean="0"/>
              <a:t>fdatasync</a:t>
            </a:r>
            <a:r>
              <a:rPr lang="en-US" dirty="0" smtClean="0"/>
              <a:t> Call (V10 and above)</a:t>
            </a:r>
          </a:p>
          <a:p>
            <a:pPr lvl="1"/>
            <a:r>
              <a:rPr lang="en-US" dirty="0" smtClean="0"/>
              <a:t>Other Stuff</a:t>
            </a:r>
          </a:p>
          <a:p>
            <a:r>
              <a:rPr lang="en-US" dirty="0" smtClean="0"/>
              <a:t>These things occur at the </a:t>
            </a:r>
            <a:r>
              <a:rPr lang="en-US" u="sng" dirty="0" smtClean="0"/>
              <a:t>point</a:t>
            </a:r>
            <a:r>
              <a:rPr lang="en-US" dirty="0" smtClean="0"/>
              <a:t> when a Cluster is filled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58661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 Problem #1 - Buffers Flushed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9829" y="1004592"/>
            <a:ext cx="8475518" cy="5131031"/>
          </a:xfrm>
        </p:spPr>
        <p:txBody>
          <a:bodyPr/>
          <a:lstStyle/>
          <a:p>
            <a:r>
              <a:rPr lang="en-US" dirty="0" smtClean="0"/>
              <a:t>Modified DB Buffers (in –B/-B2 Cache) need to be written to the DB</a:t>
            </a:r>
          </a:p>
          <a:p>
            <a:r>
              <a:rPr lang="en-US" dirty="0" smtClean="0"/>
              <a:t>Those writes are synchronous!</a:t>
            </a:r>
          </a:p>
          <a:p>
            <a:r>
              <a:rPr lang="en-US" dirty="0" smtClean="0"/>
              <a:t>All transaction activity is FROZEN until all of the buffers have been written</a:t>
            </a:r>
          </a:p>
          <a:p>
            <a:r>
              <a:rPr lang="en-US" dirty="0" smtClean="0"/>
              <a:t>Solutions:</a:t>
            </a:r>
          </a:p>
          <a:p>
            <a:pPr lvl="1"/>
            <a:r>
              <a:rPr lang="en-US" dirty="0" smtClean="0"/>
              <a:t>APWs – that asynchronously write the buffers during the ‘middle’ phase of the Checkpoint</a:t>
            </a:r>
          </a:p>
          <a:p>
            <a:pPr lvl="1"/>
            <a:r>
              <a:rPr lang="en-US" dirty="0" smtClean="0"/>
              <a:t>A BI Cluster size large enough to give the APWs time to do their job</a:t>
            </a:r>
          </a:p>
          <a:p>
            <a:pPr lvl="2"/>
            <a:r>
              <a:rPr lang="en-US" dirty="0" smtClean="0"/>
              <a:t>32-256mb on fast modern hardware</a:t>
            </a:r>
          </a:p>
          <a:p>
            <a:pPr lvl="2"/>
            <a:r>
              <a:rPr lang="en-US" dirty="0" smtClean="0"/>
              <a:t>Generally 30-60 seconds between Checkpoints is good</a:t>
            </a:r>
          </a:p>
          <a:p>
            <a:pPr lvl="2"/>
            <a:r>
              <a:rPr lang="en-US" dirty="0" smtClean="0"/>
              <a:t>The default BI Cluster size is 512k !!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37659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Checkpoint Problem #1 - Buffers Flushed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19456" y="1004593"/>
            <a:ext cx="8714232" cy="480599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5100" dirty="0" smtClean="0"/>
              <a:t>Promon &gt; Activity</a:t>
            </a:r>
          </a:p>
          <a:p>
            <a:pPr marL="0" indent="0">
              <a:buNone/>
            </a:pPr>
            <a:endParaRPr lang="en-US" sz="5100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sz="2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Activity  </a:t>
            </a: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- Sampled at 06/09/15 04:32 for 0:14:02.</a:t>
            </a:r>
          </a:p>
          <a:p>
            <a:pPr marL="0" indent="0">
              <a:buNone/>
            </a:pPr>
            <a:endParaRPr lang="en-US" sz="2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Event                 Total   Per Sec   Event                 Total   Per Sec</a:t>
            </a:r>
          </a:p>
          <a:p>
            <a:pPr marL="0" indent="0">
              <a:buNone/>
            </a:pP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Commits       294637     349.9            </a:t>
            </a:r>
            <a:r>
              <a:rPr lang="en-US" sz="2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Undos</a:t>
            </a: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1       0.0</a:t>
            </a:r>
          </a:p>
          <a:p>
            <a:pPr marL="0" indent="0">
              <a:buNone/>
            </a:pP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Record Updates            0       0.0     Record Reads          375       0.4</a:t>
            </a:r>
          </a:p>
          <a:p>
            <a:pPr marL="0" indent="0">
              <a:buNone/>
            </a:pP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Record Creates       294638     349.9   Record Deletes            0       0.0</a:t>
            </a:r>
          </a:p>
          <a:p>
            <a:pPr marL="0" indent="0">
              <a:buNone/>
            </a:pP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DB Writes         6408       7.6         DB Reads          161       0.2</a:t>
            </a:r>
          </a:p>
          <a:p>
            <a:pPr marL="0" indent="0">
              <a:buNone/>
            </a:pP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BI Writes        19144      22.7         BI Reads           18       0.0</a:t>
            </a:r>
          </a:p>
          <a:p>
            <a:pPr marL="0" indent="0">
              <a:buNone/>
            </a:pP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AI Writes            0       0.0</a:t>
            </a:r>
          </a:p>
          <a:p>
            <a:pPr marL="0" indent="0">
              <a:buNone/>
            </a:pP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Record Locks      1178567    1399.7     Record Waits            0       0.0</a:t>
            </a:r>
          </a:p>
          <a:p>
            <a:pPr marL="0" indent="0">
              <a:buNone/>
            </a:pP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Checkpoints            4       0.0    Buffs Flushed         3025       3.6</a:t>
            </a:r>
          </a:p>
          <a:p>
            <a:pPr marL="0" indent="0">
              <a:buNone/>
            </a:pPr>
            <a:endParaRPr lang="en-US" sz="2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Rec Lock Waits    0 %    BI </a:t>
            </a:r>
            <a:r>
              <a:rPr lang="en-US" sz="2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Waits      1 %    AI </a:t>
            </a:r>
            <a:r>
              <a:rPr lang="en-US" sz="2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Waits      0 %</a:t>
            </a:r>
          </a:p>
          <a:p>
            <a:pPr marL="0" indent="0">
              <a:buNone/>
            </a:pP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Writes by APW     0 %    Writes by BIW     0 %    Writes by AIW     0 %</a:t>
            </a:r>
          </a:p>
          <a:p>
            <a:pPr marL="0" indent="0">
              <a:buNone/>
            </a:pP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Buffer Hits     100 %    Primary Hits    100 %    Alternate Hits    0 %</a:t>
            </a:r>
          </a:p>
          <a:p>
            <a:pPr marL="0" indent="0">
              <a:buNone/>
            </a:pP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DB Size          40 MB       BI Size     128 MB       AI Size       0 K</a:t>
            </a:r>
          </a:p>
          <a:p>
            <a:pPr marL="0" indent="0">
              <a:buNone/>
            </a:pP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 chain                    59 blocks   RM chain                    3 blocks</a:t>
            </a:r>
          </a:p>
          <a:p>
            <a:pPr marL="0" indent="0">
              <a:buNone/>
            </a:pPr>
            <a:r>
              <a:rPr lang="en-US" sz="2900" b="1" dirty="0">
                <a:latin typeface="Courier New" panose="02070309020205020404" pitchFamily="49" charset="0"/>
                <a:cs typeface="Courier New" panose="02070309020205020404" pitchFamily="49" charset="0"/>
              </a:rPr>
              <a:t>Shared Memory  17669K        Segments      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9456" y="3995928"/>
            <a:ext cx="8403336" cy="26517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0200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Checkpoint Problem #1 - Buffers Flushed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4008" y="967016"/>
            <a:ext cx="9079992" cy="43690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Promon </a:t>
            </a:r>
            <a:r>
              <a:rPr lang="en-US" dirty="0" smtClean="0"/>
              <a:t>&gt; R&amp;D &gt; Other &gt; Checkpoints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04/24/15        Checkpoints</a:t>
            </a:r>
          </a:p>
          <a:p>
            <a:pPr marL="0" indent="0"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12:30:06</a:t>
            </a:r>
          </a:p>
          <a:p>
            <a:pPr marL="0" indent="0">
              <a:buNone/>
            </a:pP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Ckpt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------ Database Writes ------</a:t>
            </a:r>
          </a:p>
          <a:p>
            <a:pPr marL="0" indent="0"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No. Time        Len  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Freq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Dirty   CPT Q    Scan   APW Q Flushes   Duration  Sync Time</a:t>
            </a:r>
          </a:p>
          <a:p>
            <a:pPr marL="0" indent="0">
              <a:buNone/>
            </a:pP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5 12:27:38    148      0   10658       0       0       0       0       2.51       0.00</a:t>
            </a:r>
          </a:p>
          <a:p>
            <a:pPr marL="0" indent="0">
              <a:buNone/>
            </a:pP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4 12:22:22    316    316   11651       0       0       0    4854       3.61       0.00</a:t>
            </a:r>
          </a:p>
          <a:p>
            <a:pPr marL="0" indent="0"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3 12:15:04    438    438    7647       0       0       0    6797       0.40       0.00</a:t>
            </a:r>
          </a:p>
          <a:p>
            <a:pPr marL="0" indent="0"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2 12:00:34    870    870    1021       0       0       0     850       0.20       0.00</a:t>
            </a:r>
          </a:p>
          <a:p>
            <a:pPr marL="0" indent="0"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1 12:00:03     31     31     171       0       0       0     171       0.15       0.00</a:t>
            </a:r>
          </a:p>
          <a:p>
            <a:pPr marL="0" indent="0"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0 11:57:44    139    139       0       0       0       0       0       0.00       0.00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998464" y="2752344"/>
            <a:ext cx="923544" cy="217627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163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Checkpoint Problem </a:t>
            </a:r>
            <a:r>
              <a:rPr lang="en-US" dirty="0" smtClean="0"/>
              <a:t>#2 – BI Cluster Formatting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9829" y="1004592"/>
            <a:ext cx="8475518" cy="5268191"/>
          </a:xfrm>
        </p:spPr>
        <p:txBody>
          <a:bodyPr>
            <a:normAutofit/>
          </a:bodyPr>
          <a:lstStyle/>
          <a:p>
            <a:r>
              <a:rPr lang="en-US" dirty="0" smtClean="0"/>
              <a:t>If there are no reusable BI Clusters, to create a new Cluster, Progress must allocate space and format that space</a:t>
            </a:r>
          </a:p>
          <a:p>
            <a:r>
              <a:rPr lang="en-US" dirty="0" smtClean="0"/>
              <a:t>Fixed size extents take care of space allocation</a:t>
            </a:r>
          </a:p>
          <a:p>
            <a:r>
              <a:rPr lang="en-US" dirty="0" smtClean="0"/>
              <a:t>Fixed size extents DO NOT prevent the formatting</a:t>
            </a:r>
          </a:p>
          <a:p>
            <a:r>
              <a:rPr lang="en-US" dirty="0" smtClean="0"/>
              <a:t>All transaction activity is FROZEN until the formatting is complete</a:t>
            </a:r>
          </a:p>
          <a:p>
            <a:r>
              <a:rPr lang="en-US" dirty="0" smtClean="0"/>
              <a:t>Analogy :  unformatted diskettes</a:t>
            </a:r>
          </a:p>
          <a:p>
            <a:r>
              <a:rPr lang="en-US" dirty="0" smtClean="0"/>
              <a:t>Solution:</a:t>
            </a:r>
          </a:p>
          <a:p>
            <a:pPr lvl="1"/>
            <a:r>
              <a:rPr lang="en-US" dirty="0"/>
              <a:t>Don’t truncate the BI File…unless </a:t>
            </a:r>
            <a:r>
              <a:rPr lang="en-US" dirty="0" smtClean="0"/>
              <a:t>necessary</a:t>
            </a:r>
          </a:p>
          <a:p>
            <a:pPr lvl="1"/>
            <a:r>
              <a:rPr lang="en-US" dirty="0" smtClean="0"/>
              <a:t>Preformat the BI File with </a:t>
            </a:r>
            <a:r>
              <a:rPr lang="en-US" i="1" dirty="0" smtClean="0"/>
              <a:t>proutil </a:t>
            </a:r>
            <a:r>
              <a:rPr lang="en-US" i="1" dirty="0" err="1" smtClean="0"/>
              <a:t>bigrow</a:t>
            </a:r>
            <a:endParaRPr lang="en-US" dirty="0" smtClean="0"/>
          </a:p>
          <a:p>
            <a:pPr lvl="2"/>
            <a:r>
              <a:rPr lang="en-US" dirty="0" smtClean="0"/>
              <a:t>Make the script smart, </a:t>
            </a:r>
            <a:r>
              <a:rPr lang="en-US" i="1" dirty="0" err="1" smtClean="0"/>
              <a:t>bigrow</a:t>
            </a:r>
            <a:r>
              <a:rPr lang="en-US" dirty="0" smtClean="0"/>
              <a:t> appends to any existing BI file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71944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Checkpoint Problem </a:t>
            </a:r>
            <a:r>
              <a:rPr lang="en-US" dirty="0" smtClean="0"/>
              <a:t>#3 </a:t>
            </a:r>
            <a:r>
              <a:rPr lang="en-US" dirty="0"/>
              <a:t>– </a:t>
            </a:r>
            <a:r>
              <a:rPr lang="en-US" dirty="0" smtClean="0"/>
              <a:t>sync Call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older versions of Progress, a </a:t>
            </a:r>
            <a:r>
              <a:rPr lang="en-US" i="1" dirty="0" smtClean="0"/>
              <a:t>sync</a:t>
            </a:r>
            <a:r>
              <a:rPr lang="en-US" dirty="0" smtClean="0"/>
              <a:t> call is issued to force the dirty buffers in the OS Cache to disk</a:t>
            </a:r>
          </a:p>
          <a:p>
            <a:r>
              <a:rPr lang="en-US" i="1" dirty="0" smtClean="0"/>
              <a:t>Sync</a:t>
            </a:r>
            <a:r>
              <a:rPr lang="en-US" dirty="0" smtClean="0"/>
              <a:t> is a synchronous event</a:t>
            </a:r>
          </a:p>
          <a:p>
            <a:r>
              <a:rPr lang="en-US" dirty="0" smtClean="0"/>
              <a:t>All transaction activity is FROZEN until the </a:t>
            </a:r>
            <a:r>
              <a:rPr lang="en-US" i="1" dirty="0" smtClean="0"/>
              <a:t>sync</a:t>
            </a:r>
            <a:r>
              <a:rPr lang="en-US" dirty="0" smtClean="0"/>
              <a:t> call completes</a:t>
            </a:r>
          </a:p>
          <a:p>
            <a:r>
              <a:rPr lang="en-US" dirty="0" smtClean="0"/>
              <a:t>Solutions:</a:t>
            </a:r>
          </a:p>
          <a:p>
            <a:pPr lvl="1"/>
            <a:r>
              <a:rPr lang="en-US" dirty="0" smtClean="0"/>
              <a:t>-directio</a:t>
            </a:r>
          </a:p>
          <a:p>
            <a:pPr lvl="1"/>
            <a:r>
              <a:rPr lang="en-US" dirty="0" smtClean="0"/>
              <a:t>Tune the </a:t>
            </a:r>
            <a:r>
              <a:rPr lang="en-US" i="1" dirty="0" smtClean="0"/>
              <a:t>sync</a:t>
            </a:r>
            <a:r>
              <a:rPr lang="en-US" dirty="0" smtClean="0"/>
              <a:t> daemon (60 second default)</a:t>
            </a:r>
          </a:p>
          <a:p>
            <a:pPr lvl="1"/>
            <a:r>
              <a:rPr lang="en-US" dirty="0" smtClean="0"/>
              <a:t>Reduce the OS Buffer Cache</a:t>
            </a:r>
          </a:p>
          <a:p>
            <a:pPr lvl="1"/>
            <a:r>
              <a:rPr lang="en-US" dirty="0" smtClean="0"/>
              <a:t>Monitor </a:t>
            </a:r>
            <a:r>
              <a:rPr lang="en-US" i="1" dirty="0" smtClean="0"/>
              <a:t>sync</a:t>
            </a:r>
            <a:r>
              <a:rPr lang="en-US" dirty="0" smtClean="0"/>
              <a:t> call duration</a:t>
            </a:r>
          </a:p>
          <a:p>
            <a:pPr lvl="1"/>
            <a:r>
              <a:rPr lang="en-US" dirty="0" smtClean="0"/>
              <a:t>UPGRADE!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15334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Checkpoint Problem #3 – </a:t>
            </a:r>
            <a:r>
              <a:rPr lang="en-US" dirty="0" smtClean="0"/>
              <a:t>-directio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Changes database writes to be synchronous, like BI writes</a:t>
            </a:r>
          </a:p>
          <a:p>
            <a:r>
              <a:rPr lang="en-US" dirty="0" smtClean="0"/>
              <a:t>No OS buffering is involved, so </a:t>
            </a:r>
            <a:r>
              <a:rPr lang="en-US" i="1" dirty="0" smtClean="0"/>
              <a:t>sync</a:t>
            </a:r>
            <a:r>
              <a:rPr lang="en-US" dirty="0" smtClean="0"/>
              <a:t> is no longer needed</a:t>
            </a:r>
          </a:p>
          <a:p>
            <a:r>
              <a:rPr lang="en-US" dirty="0" smtClean="0"/>
              <a:t>Added in V6</a:t>
            </a:r>
          </a:p>
          <a:p>
            <a:r>
              <a:rPr lang="en-US" dirty="0" smtClean="0"/>
              <a:t>Only worked with DG (Data General) &amp; Sequent</a:t>
            </a:r>
          </a:p>
          <a:p>
            <a:r>
              <a:rPr lang="en-US" dirty="0" smtClean="0"/>
              <a:t>Starting in V8 applies to all platforms but the documentation was not updated to reflect that change</a:t>
            </a:r>
          </a:p>
          <a:p>
            <a:r>
              <a:rPr lang="en-US" dirty="0" smtClean="0"/>
              <a:t>Bad news on:</a:t>
            </a:r>
          </a:p>
          <a:p>
            <a:pPr lvl="1"/>
            <a:r>
              <a:rPr lang="en-US" dirty="0" smtClean="0"/>
              <a:t>Windows</a:t>
            </a:r>
          </a:p>
          <a:p>
            <a:pPr lvl="1"/>
            <a:r>
              <a:rPr lang="en-US" dirty="0" smtClean="0"/>
              <a:t>Linux</a:t>
            </a:r>
          </a:p>
          <a:p>
            <a:pPr marL="457200" lvl="1" indent="0">
              <a:buNone/>
            </a:pPr>
            <a:r>
              <a:rPr lang="en-US" dirty="0" smtClean="0"/>
              <a:t>At least it was in some benchmarks a few years ago</a:t>
            </a:r>
          </a:p>
        </p:txBody>
      </p:sp>
    </p:spTree>
    <p:extLst>
      <p:ext uri="{BB962C8B-B14F-4D97-AF65-F5344CB8AC3E}">
        <p14:creationId xmlns:p14="http://schemas.microsoft.com/office/powerpoint/2010/main" val="24461646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Checkpoint Problem </a:t>
            </a:r>
            <a:r>
              <a:rPr lang="en-US" dirty="0" smtClean="0"/>
              <a:t>#4 </a:t>
            </a:r>
            <a:r>
              <a:rPr lang="en-US" dirty="0"/>
              <a:t>– </a:t>
            </a:r>
            <a:r>
              <a:rPr lang="en-US" dirty="0" err="1" smtClean="0"/>
              <a:t>fdatasync</a:t>
            </a:r>
            <a:r>
              <a:rPr lang="en-US" dirty="0" smtClean="0"/>
              <a:t> </a:t>
            </a:r>
            <a:r>
              <a:rPr lang="en-US" dirty="0"/>
              <a:t>Call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sync</a:t>
            </a:r>
            <a:r>
              <a:rPr lang="en-US" dirty="0" smtClean="0"/>
              <a:t> call is evil because it flushes the </a:t>
            </a:r>
            <a:r>
              <a:rPr lang="en-US" u="sng" dirty="0" smtClean="0"/>
              <a:t>entire</a:t>
            </a:r>
            <a:r>
              <a:rPr lang="en-US" dirty="0"/>
              <a:t> </a:t>
            </a:r>
            <a:r>
              <a:rPr lang="en-US" dirty="0" smtClean="0"/>
              <a:t>OS buffer cache to disk</a:t>
            </a:r>
          </a:p>
          <a:p>
            <a:r>
              <a:rPr lang="en-US" dirty="0" smtClean="0"/>
              <a:t>In V10 Progress replaced sync with </a:t>
            </a:r>
            <a:r>
              <a:rPr lang="en-US" i="1" dirty="0" err="1" smtClean="0"/>
              <a:t>fdatasync</a:t>
            </a:r>
            <a:endParaRPr lang="en-US" dirty="0" smtClean="0"/>
          </a:p>
          <a:p>
            <a:r>
              <a:rPr lang="en-US" dirty="0" smtClean="0"/>
              <a:t>The ‘f’ is File…</a:t>
            </a:r>
            <a:r>
              <a:rPr lang="en-US" dirty="0" err="1" smtClean="0"/>
              <a:t>fdatasync</a:t>
            </a:r>
            <a:r>
              <a:rPr lang="en-US" dirty="0"/>
              <a:t> </a:t>
            </a:r>
            <a:r>
              <a:rPr lang="en-US" dirty="0" smtClean="0"/>
              <a:t>forces the writes for specific files</a:t>
            </a:r>
          </a:p>
          <a:p>
            <a:r>
              <a:rPr lang="en-US" dirty="0" smtClean="0"/>
              <a:t>The idea is that the amount I/O required to write dirty DB extents should be less than writing the entire OS buffer cache</a:t>
            </a:r>
          </a:p>
          <a:p>
            <a:r>
              <a:rPr lang="en-US" dirty="0" smtClean="0"/>
              <a:t>But not always!</a:t>
            </a:r>
          </a:p>
          <a:p>
            <a:r>
              <a:rPr lang="en-US" dirty="0" smtClean="0"/>
              <a:t>My peers claim that </a:t>
            </a:r>
            <a:r>
              <a:rPr lang="en-US" dirty="0" err="1" smtClean="0"/>
              <a:t>fdatasync</a:t>
            </a:r>
            <a:r>
              <a:rPr lang="en-US" dirty="0" smtClean="0"/>
              <a:t> has made –directio obsolete….they are wrong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0796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Checkpoint Problem </a:t>
            </a:r>
            <a:r>
              <a:rPr lang="en-US" dirty="0" smtClean="0"/>
              <a:t>#4 </a:t>
            </a:r>
            <a:r>
              <a:rPr lang="en-US" dirty="0"/>
              <a:t>– </a:t>
            </a:r>
            <a:r>
              <a:rPr lang="en-US" dirty="0" err="1" smtClean="0"/>
              <a:t>fdatasync</a:t>
            </a:r>
            <a:r>
              <a:rPr lang="en-US" dirty="0" smtClean="0"/>
              <a:t> </a:t>
            </a:r>
            <a:r>
              <a:rPr lang="en-US" dirty="0"/>
              <a:t>Call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3736" y="1004593"/>
            <a:ext cx="8833104" cy="4805994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6000" dirty="0"/>
              <a:t>Promon &gt; R&amp;D &gt; Other &gt; Checkpoints</a:t>
            </a:r>
          </a:p>
          <a:p>
            <a:pPr marL="0" indent="0">
              <a:buNone/>
            </a:pPr>
            <a:endParaRPr lang="en-US" sz="6000" dirty="0" smtClean="0"/>
          </a:p>
          <a:p>
            <a:pPr marL="0" indent="0">
              <a:buNone/>
            </a:pPr>
            <a:endParaRPr lang="en-US" sz="6000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sz="3300" b="1" dirty="0">
                <a:latin typeface="Courier New" panose="02070309020205020404" pitchFamily="49" charset="0"/>
                <a:cs typeface="Courier New" panose="02070309020205020404" pitchFamily="49" charset="0"/>
              </a:rPr>
              <a:t>04/05/13        Checkpoints</a:t>
            </a:r>
          </a:p>
          <a:p>
            <a:pPr marL="0" indent="0">
              <a:buNone/>
            </a:pPr>
            <a:r>
              <a:rPr lang="en-US" sz="3300" b="1" dirty="0">
                <a:latin typeface="Courier New" panose="02070309020205020404" pitchFamily="49" charset="0"/>
                <a:cs typeface="Courier New" panose="02070309020205020404" pitchFamily="49" charset="0"/>
              </a:rPr>
              <a:t>01:00:31</a:t>
            </a:r>
          </a:p>
          <a:p>
            <a:endParaRPr lang="en-US" sz="3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3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Ckpt</a:t>
            </a:r>
            <a:r>
              <a:rPr lang="en-US" sz="3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------ Database Writes ------</a:t>
            </a:r>
          </a:p>
          <a:p>
            <a:pPr marL="0" indent="0">
              <a:buNone/>
            </a:pPr>
            <a:r>
              <a:rPr lang="en-US" sz="3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No. Time     Len  </a:t>
            </a:r>
            <a:r>
              <a:rPr lang="en-US" sz="3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Freq</a:t>
            </a:r>
            <a:r>
              <a:rPr lang="en-US" sz="3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Dirty   CPT Q    Scan   APW Q Flushes   Duration  Sync Time</a:t>
            </a:r>
          </a:p>
          <a:p>
            <a:endParaRPr lang="en-US" sz="3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3300" b="1" dirty="0">
                <a:latin typeface="Courier New" panose="02070309020205020404" pitchFamily="49" charset="0"/>
                <a:cs typeface="Courier New" panose="02070309020205020404" pitchFamily="49" charset="0"/>
              </a:rPr>
              <a:t>968 00:59:07   84     0   40285   30641     377     299       0       4.93       3.48</a:t>
            </a:r>
          </a:p>
          <a:p>
            <a:endParaRPr lang="en-US" sz="3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3300" b="1" dirty="0">
                <a:latin typeface="Courier New" panose="02070309020205020404" pitchFamily="49" charset="0"/>
                <a:cs typeface="Courier New" panose="02070309020205020404" pitchFamily="49" charset="0"/>
              </a:rPr>
              <a:t>967 00:58:32   34    35   41689   33957     245      84       0       5.40       3.74</a:t>
            </a:r>
          </a:p>
          <a:p>
            <a:pPr marL="0" indent="0">
              <a:buNone/>
            </a:pPr>
            <a:r>
              <a:rPr lang="en-US" sz="3300" b="1" dirty="0">
                <a:latin typeface="Courier New" panose="02070309020205020404" pitchFamily="49" charset="0"/>
                <a:cs typeface="Courier New" panose="02070309020205020404" pitchFamily="49" charset="0"/>
              </a:rPr>
              <a:t>966 00:58:03   28    29   41606   33822     343      88       0       6.19       4.27</a:t>
            </a:r>
          </a:p>
          <a:p>
            <a:pPr marL="0" indent="0">
              <a:buNone/>
            </a:pPr>
            <a:r>
              <a:rPr lang="en-US" sz="3300" b="1" dirty="0">
                <a:latin typeface="Courier New" panose="02070309020205020404" pitchFamily="49" charset="0"/>
                <a:cs typeface="Courier New" panose="02070309020205020404" pitchFamily="49" charset="0"/>
              </a:rPr>
              <a:t>965 00:57:31   32    32   44671   36390     320      89     593       6.18       4.99</a:t>
            </a:r>
          </a:p>
          <a:p>
            <a:pPr marL="0" indent="0">
              <a:buNone/>
            </a:pPr>
            <a:r>
              <a:rPr lang="en-US" sz="3300" b="1" dirty="0">
                <a:latin typeface="Courier New" panose="02070309020205020404" pitchFamily="49" charset="0"/>
                <a:cs typeface="Courier New" panose="02070309020205020404" pitchFamily="49" charset="0"/>
              </a:rPr>
              <a:t>964 00:57:03   27    28   47257   39790     182     149       0       6.11       4.72</a:t>
            </a:r>
          </a:p>
          <a:p>
            <a:pPr marL="0" indent="0">
              <a:buNone/>
            </a:pPr>
            <a:r>
              <a:rPr lang="en-US" sz="3300" b="1" dirty="0">
                <a:latin typeface="Courier New" panose="02070309020205020404" pitchFamily="49" charset="0"/>
                <a:cs typeface="Courier New" panose="02070309020205020404" pitchFamily="49" charset="0"/>
              </a:rPr>
              <a:t>963 00:56:34   28    29   49035   41428     439      49       0       4.68       3.09</a:t>
            </a:r>
          </a:p>
          <a:p>
            <a:pPr marL="0" indent="0">
              <a:buNone/>
            </a:pPr>
            <a:r>
              <a:rPr lang="en-US" sz="3300" b="1" dirty="0">
                <a:latin typeface="Courier New" panose="02070309020205020404" pitchFamily="49" charset="0"/>
                <a:cs typeface="Courier New" panose="02070309020205020404" pitchFamily="49" charset="0"/>
              </a:rPr>
              <a:t>962 00:56:07   26    27   31657   24269     217      52       0       3.03       1.00</a:t>
            </a:r>
          </a:p>
          <a:p>
            <a:pPr marL="0" indent="0">
              <a:buNone/>
            </a:pPr>
            <a:r>
              <a:rPr lang="en-US" sz="3300" b="1" dirty="0">
                <a:latin typeface="Courier New" panose="02070309020205020404" pitchFamily="49" charset="0"/>
                <a:cs typeface="Courier New" panose="02070309020205020404" pitchFamily="49" charset="0"/>
              </a:rPr>
              <a:t>961 00:54:35   91    92   20442   12729     650      78       0       2.94       1.08</a:t>
            </a:r>
            <a:endParaRPr lang="en-US" sz="3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642225" y="2986184"/>
            <a:ext cx="1227455" cy="23134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1004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Checkpoint Problem </a:t>
            </a:r>
            <a:r>
              <a:rPr lang="en-US" dirty="0" smtClean="0"/>
              <a:t>#5 </a:t>
            </a:r>
            <a:r>
              <a:rPr lang="en-US" dirty="0"/>
              <a:t>– </a:t>
            </a:r>
            <a:r>
              <a:rPr lang="en-US" dirty="0" smtClean="0"/>
              <a:t>Other Stuff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9829" y="1004592"/>
            <a:ext cx="8475518" cy="5414495"/>
          </a:xfrm>
        </p:spPr>
        <p:txBody>
          <a:bodyPr>
            <a:normAutofit/>
          </a:bodyPr>
          <a:lstStyle/>
          <a:p>
            <a:r>
              <a:rPr lang="en-US" dirty="0" smtClean="0"/>
              <a:t>All dirty –B/-B2 Buffers must scanned and placed on the CheckPoint Queue</a:t>
            </a:r>
          </a:p>
          <a:p>
            <a:r>
              <a:rPr lang="en-US" dirty="0" smtClean="0"/>
              <a:t>Checkpoint Queue has to be rebuilt…to do that must scan the entire –B/-B2</a:t>
            </a:r>
          </a:p>
          <a:p>
            <a:r>
              <a:rPr lang="en-US" dirty="0" smtClean="0"/>
              <a:t>New BI Cluster (even one that is already </a:t>
            </a:r>
            <a:r>
              <a:rPr lang="en-US" dirty="0" err="1" smtClean="0"/>
              <a:t>formatte</a:t>
            </a:r>
            <a:r>
              <a:rPr lang="en-US" dirty="0" smtClean="0"/>
              <a:t>) the cluster header has to be initialized (one synchronous write)</a:t>
            </a:r>
          </a:p>
          <a:p>
            <a:r>
              <a:rPr lang="en-US" dirty="0" smtClean="0"/>
              <a:t>Active slot in the Transaction table have to be written out</a:t>
            </a:r>
          </a:p>
          <a:p>
            <a:r>
              <a:rPr lang="en-US" dirty="0"/>
              <a:t>There is no measurement in any Progress version that shows us </a:t>
            </a:r>
            <a:r>
              <a:rPr lang="en-US" dirty="0" smtClean="0"/>
              <a:t>the cost of these activities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5016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27050" indent="-311150" algn="ctr">
              <a:buNone/>
              <a:defRPr/>
            </a:pP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Questions?</a:t>
            </a:r>
          </a:p>
          <a:p>
            <a:pPr marL="558800" indent="-342900">
              <a:defRPr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dforeman@bravepoint.com</a:t>
            </a:r>
          </a:p>
          <a:p>
            <a:pPr marL="558800" indent="-342900">
              <a:defRPr/>
            </a:pP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58800" indent="-342900">
              <a:defRPr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Mobile: +1 541 908 3437</a:t>
            </a:r>
          </a:p>
          <a:p>
            <a:pPr marL="558800" indent="-342900">
              <a:defRPr/>
            </a:pP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58800" indent="-342900">
              <a:defRPr/>
            </a:pP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58800" indent="-342900">
              <a:defRPr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Request: Please thank PCA organizers for their hard work in putting together an excellent conference</a:t>
            </a:r>
          </a:p>
          <a:p>
            <a:pPr marL="558800" indent="-342900">
              <a:defRPr/>
            </a:pP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58800" indent="-342900">
              <a:defRPr/>
            </a:pP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58800" indent="-342900">
              <a:defRPr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27050" indent="-311150" algn="r">
              <a:buNone/>
              <a:defRPr/>
            </a:pP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" name="Explosion 1 1"/>
          <p:cNvSpPr/>
          <p:nvPr/>
        </p:nvSpPr>
        <p:spPr>
          <a:xfrm>
            <a:off x="3691463" y="2370672"/>
            <a:ext cx="2220969" cy="1726182"/>
          </a:xfrm>
          <a:prstGeom prst="irregularSeal1">
            <a:avLst/>
          </a:prstGeom>
          <a:solidFill>
            <a:srgbClr val="FF7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2_Custom Design">
  <a:themeElements>
    <a:clrScheme name="Progress Revolution 1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005F97"/>
      </a:accent1>
      <a:accent2>
        <a:srgbClr val="4BACC6"/>
      </a:accent2>
      <a:accent3>
        <a:srgbClr val="FF7C00"/>
      </a:accent3>
      <a:accent4>
        <a:srgbClr val="8064A2"/>
      </a:accent4>
      <a:accent5>
        <a:srgbClr val="9BBF01"/>
      </a:accent5>
      <a:accent6>
        <a:srgbClr val="A6A6A6"/>
      </a:accent6>
      <a:hlink>
        <a:srgbClr val="FF7C00"/>
      </a:hlink>
      <a:folHlink>
        <a:srgbClr val="797C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PRB_PPT_Template_standard_v2-cp.potx</Template>
  <TotalTime>30079</TotalTime>
  <Words>1507</Words>
  <Application>Microsoft Office PowerPoint</Application>
  <PresentationFormat>On-screen Show (4:3)</PresentationFormat>
  <Paragraphs>228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Courier New</vt:lpstr>
      <vt:lpstr>DIN-MediumAlternate</vt:lpstr>
      <vt:lpstr>DIN-RegularAlternate</vt:lpstr>
      <vt:lpstr>Myriad Pro</vt:lpstr>
      <vt:lpstr>2_Custom Design</vt:lpstr>
      <vt:lpstr>Checkpoints – What You Need to Know</vt:lpstr>
      <vt:lpstr>Dan Foreman</vt:lpstr>
      <vt:lpstr>PowerPoint Presentation</vt:lpstr>
      <vt:lpstr>PowerPoint Presentation</vt:lpstr>
      <vt:lpstr>The Gus-mobile</vt:lpstr>
      <vt:lpstr>Audience Survey - Demographics</vt:lpstr>
      <vt:lpstr>Audience Survey - Technical</vt:lpstr>
      <vt:lpstr>Checkpoint – Definition &amp; Background</vt:lpstr>
      <vt:lpstr>The Checkpoint Process </vt:lpstr>
      <vt:lpstr>Checkpoint - Beginning</vt:lpstr>
      <vt:lpstr>Brief Tangent – BI Cluster Basics</vt:lpstr>
      <vt:lpstr>Brief Tangent – BI Cluster Reuse</vt:lpstr>
      <vt:lpstr>Checkpoint - Middle</vt:lpstr>
      <vt:lpstr>Checkpoint - End</vt:lpstr>
      <vt:lpstr>How to “Watch” a Checkpoint</vt:lpstr>
      <vt:lpstr>Checkpoint – The Bad Stuff</vt:lpstr>
      <vt:lpstr>Checkpoint Problem #1 - Buffers Flushed</vt:lpstr>
      <vt:lpstr>Checkpoint Problem #1 - Buffers Flushed</vt:lpstr>
      <vt:lpstr>Checkpoint Problem #1 - Buffers Flushed</vt:lpstr>
      <vt:lpstr>Checkpoint Problem #2 – BI Cluster Formatting</vt:lpstr>
      <vt:lpstr>Checkpoint Problem #3 – sync Call</vt:lpstr>
      <vt:lpstr>Checkpoint Problem #3 – -directio</vt:lpstr>
      <vt:lpstr>Checkpoint Problem #4 – fdatasync Call</vt:lpstr>
      <vt:lpstr>Checkpoint Problem #4 – fdatasync Call</vt:lpstr>
      <vt:lpstr>Checkpoint Problem #5 – Other Stuff</vt:lpstr>
      <vt:lpstr>Thank You!</vt:lpstr>
    </vt:vector>
  </TitlesOfParts>
  <Company>Progress Software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Progress Software Corporation</dc:creator>
  <cp:lastModifiedBy>Dan</cp:lastModifiedBy>
  <cp:revision>1484</cp:revision>
  <cp:lastPrinted>1999-09-24T14:02:08Z</cp:lastPrinted>
  <dcterms:created xsi:type="dcterms:W3CDTF">2013-05-02T13:57:25Z</dcterms:created>
  <dcterms:modified xsi:type="dcterms:W3CDTF">2015-06-09T15:45:23Z</dcterms:modified>
</cp:coreProperties>
</file>