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15.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3" r:id="rId4"/>
  </p:sldMasterIdLst>
  <p:notesMasterIdLst>
    <p:notesMasterId r:id="rId32"/>
  </p:notesMasterIdLst>
  <p:handoutMasterIdLst>
    <p:handoutMasterId r:id="rId33"/>
  </p:handoutMasterIdLst>
  <p:sldIdLst>
    <p:sldId id="1099" r:id="rId5"/>
    <p:sldId id="1328" r:id="rId6"/>
    <p:sldId id="1233" r:id="rId7"/>
    <p:sldId id="1311" r:id="rId8"/>
    <p:sldId id="1320" r:id="rId9"/>
    <p:sldId id="1321" r:id="rId10"/>
    <p:sldId id="1310" r:id="rId11"/>
    <p:sldId id="1291" r:id="rId12"/>
    <p:sldId id="1299" r:id="rId13"/>
    <p:sldId id="1300" r:id="rId14"/>
    <p:sldId id="1306" r:id="rId15"/>
    <p:sldId id="1277" r:id="rId16"/>
    <p:sldId id="1279" r:id="rId17"/>
    <p:sldId id="1327" r:id="rId18"/>
    <p:sldId id="1314" r:id="rId19"/>
    <p:sldId id="1315" r:id="rId20"/>
    <p:sldId id="1317" r:id="rId21"/>
    <p:sldId id="1318" r:id="rId22"/>
    <p:sldId id="1323" r:id="rId23"/>
    <p:sldId id="1319" r:id="rId24"/>
    <p:sldId id="1322" r:id="rId25"/>
    <p:sldId id="1324" r:id="rId26"/>
    <p:sldId id="1325" r:id="rId27"/>
    <p:sldId id="1326" r:id="rId28"/>
    <p:sldId id="1294" r:id="rId29"/>
    <p:sldId id="1290" r:id="rId30"/>
    <p:sldId id="1261" r:id="rId31"/>
  </p:sldIdLst>
  <p:sldSz cx="12188825" cy="6858000"/>
  <p:notesSz cx="7010400" cy="9296400"/>
  <p:custDataLst>
    <p:tags r:id="rId34"/>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4E00"/>
    <a:srgbClr val="2F5662"/>
    <a:srgbClr val="DD461E"/>
    <a:srgbClr val="B0D806"/>
    <a:srgbClr val="AAD204"/>
    <a:srgbClr val="24D997"/>
    <a:srgbClr val="23C78C"/>
    <a:srgbClr val="F199AE"/>
    <a:srgbClr val="A21636"/>
    <a:srgbClr val="FFD24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7" autoAdjust="0"/>
    <p:restoredTop sz="90821" autoAdjust="0"/>
  </p:normalViewPr>
  <p:slideViewPr>
    <p:cSldViewPr snapToObjects="1" showGuides="1">
      <p:cViewPr varScale="1">
        <p:scale>
          <a:sx n="80" d="100"/>
          <a:sy n="80" d="100"/>
        </p:scale>
        <p:origin x="-648" y="-77"/>
      </p:cViewPr>
      <p:guideLst>
        <p:guide orient="horz" pos="437"/>
        <p:guide orient="horz" pos="756"/>
        <p:guide orient="horz" pos="3403"/>
        <p:guide pos="3829"/>
      </p:guideLst>
    </p:cSldViewPr>
  </p:slideViewPr>
  <p:notesTextViewPr>
    <p:cViewPr>
      <p:scale>
        <a:sx n="100" d="100"/>
        <a:sy n="100" d="100"/>
      </p:scale>
      <p:origin x="0" y="0"/>
    </p:cViewPr>
  </p:notesTextViewPr>
  <p:sorterViewPr>
    <p:cViewPr>
      <p:scale>
        <a:sx n="100" d="100"/>
        <a:sy n="100" d="100"/>
      </p:scale>
      <p:origin x="0" y="5184"/>
    </p:cViewPr>
  </p:sorterViewPr>
  <p:notesViewPr>
    <p:cSldViewPr snapToObjects="1" showGuides="1">
      <p:cViewPr varScale="1">
        <p:scale>
          <a:sx n="114" d="100"/>
          <a:sy n="114" d="100"/>
        </p:scale>
        <p:origin x="-4608" y="-11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7B1598-7184-4720-8A0D-93440137C6D6}" type="doc">
      <dgm:prSet loTypeId="urn:microsoft.com/office/officeart/2005/8/layout/hList1" loCatId="list" qsTypeId="urn:microsoft.com/office/officeart/2005/8/quickstyle/simple1" qsCatId="simple" csTypeId="urn:microsoft.com/office/officeart/2005/8/colors/colorful1#2" csCatId="colorful" phldr="1"/>
      <dgm:spPr/>
      <dgm:t>
        <a:bodyPr/>
        <a:lstStyle/>
        <a:p>
          <a:endParaRPr lang="en-GB"/>
        </a:p>
      </dgm:t>
    </dgm:pt>
    <dgm:pt modelId="{48B662F4-9F88-4C3F-B071-01760E746162}">
      <dgm:prSet/>
      <dgm:spPr/>
      <dgm:t>
        <a:bodyPr/>
        <a:lstStyle/>
        <a:p>
          <a:pPr rtl="0"/>
          <a:r>
            <a:rPr lang="en-US" dirty="0" smtClean="0"/>
            <a:t>Model-driven Development</a:t>
          </a:r>
          <a:endParaRPr lang="en-GB" dirty="0"/>
        </a:p>
      </dgm:t>
    </dgm:pt>
    <dgm:pt modelId="{B312E7F6-4F9D-4E2E-88D9-44ADF41E8CB6}" type="parTrans" cxnId="{F4AB1224-9102-4B36-9289-F68DA3001E62}">
      <dgm:prSet/>
      <dgm:spPr/>
      <dgm:t>
        <a:bodyPr/>
        <a:lstStyle/>
        <a:p>
          <a:endParaRPr lang="en-GB"/>
        </a:p>
      </dgm:t>
    </dgm:pt>
    <dgm:pt modelId="{90A8087E-FF64-4684-A941-B552759C8B8A}" type="sibTrans" cxnId="{F4AB1224-9102-4B36-9289-F68DA3001E62}">
      <dgm:prSet/>
      <dgm:spPr/>
      <dgm:t>
        <a:bodyPr/>
        <a:lstStyle/>
        <a:p>
          <a:endParaRPr lang="en-GB"/>
        </a:p>
      </dgm:t>
    </dgm:pt>
    <dgm:pt modelId="{6D67B187-3E7B-4013-8CBA-85207B75EF77}">
      <dgm:prSet/>
      <dgm:spPr/>
      <dgm:t>
        <a:bodyPr/>
        <a:lstStyle/>
        <a:p>
          <a:pPr rtl="0"/>
          <a:r>
            <a:rPr lang="en-US" dirty="0" smtClean="0"/>
            <a:t>Automate rules without coding</a:t>
          </a:r>
          <a:endParaRPr lang="en-GB" dirty="0"/>
        </a:p>
      </dgm:t>
    </dgm:pt>
    <dgm:pt modelId="{F18AC9BE-084E-4EBB-8530-64241E4D9B9B}" type="parTrans" cxnId="{9833E4D2-BB89-4743-9DEB-22C062F46666}">
      <dgm:prSet/>
      <dgm:spPr/>
      <dgm:t>
        <a:bodyPr/>
        <a:lstStyle/>
        <a:p>
          <a:endParaRPr lang="en-GB"/>
        </a:p>
      </dgm:t>
    </dgm:pt>
    <dgm:pt modelId="{CD727598-7178-4D0B-8497-6E222294AF0A}" type="sibTrans" cxnId="{9833E4D2-BB89-4743-9DEB-22C062F46666}">
      <dgm:prSet/>
      <dgm:spPr/>
      <dgm:t>
        <a:bodyPr/>
        <a:lstStyle/>
        <a:p>
          <a:endParaRPr lang="en-GB"/>
        </a:p>
      </dgm:t>
    </dgm:pt>
    <dgm:pt modelId="{0D9D763E-C6A9-4A43-8D79-D53E4F112C91}">
      <dgm:prSet/>
      <dgm:spPr/>
      <dgm:t>
        <a:bodyPr/>
        <a:lstStyle/>
        <a:p>
          <a:pPr rtl="0"/>
          <a:r>
            <a:rPr lang="en-US" dirty="0" smtClean="0"/>
            <a:t>Guaranteed Rules Integrity</a:t>
          </a:r>
          <a:endParaRPr lang="en-GB" dirty="0"/>
        </a:p>
      </dgm:t>
    </dgm:pt>
    <dgm:pt modelId="{415FF979-F8AC-4B17-82A0-80E0A64FA0E4}" type="parTrans" cxnId="{9BE3F555-B7AF-4071-92B2-0176F09C45D3}">
      <dgm:prSet/>
      <dgm:spPr/>
      <dgm:t>
        <a:bodyPr/>
        <a:lstStyle/>
        <a:p>
          <a:endParaRPr lang="en-GB"/>
        </a:p>
      </dgm:t>
    </dgm:pt>
    <dgm:pt modelId="{539B3247-6751-4E83-B415-63EA40C4B1B7}" type="sibTrans" cxnId="{9BE3F555-B7AF-4071-92B2-0176F09C45D3}">
      <dgm:prSet/>
      <dgm:spPr/>
      <dgm:t>
        <a:bodyPr/>
        <a:lstStyle/>
        <a:p>
          <a:endParaRPr lang="en-GB"/>
        </a:p>
      </dgm:t>
    </dgm:pt>
    <dgm:pt modelId="{90B12182-A00A-4170-87C3-17BE4ABE13DD}">
      <dgm:prSet/>
      <dgm:spPr/>
      <dgm:t>
        <a:bodyPr/>
        <a:lstStyle/>
        <a:p>
          <a:pPr rtl="0"/>
          <a:r>
            <a:rPr lang="en-US" dirty="0" smtClean="0"/>
            <a:t>Ensure safe changes</a:t>
          </a:r>
          <a:endParaRPr lang="en-GB" dirty="0"/>
        </a:p>
      </dgm:t>
    </dgm:pt>
    <dgm:pt modelId="{685DE7B8-C048-4395-A67F-F29D6B974C79}" type="parTrans" cxnId="{865E6A41-45B1-40CA-A685-6F8F413BA2B4}">
      <dgm:prSet/>
      <dgm:spPr/>
      <dgm:t>
        <a:bodyPr/>
        <a:lstStyle/>
        <a:p>
          <a:endParaRPr lang="en-GB"/>
        </a:p>
      </dgm:t>
    </dgm:pt>
    <dgm:pt modelId="{31A39A31-5723-4864-A931-1D2EAAC4C474}" type="sibTrans" cxnId="{865E6A41-45B1-40CA-A685-6F8F413BA2B4}">
      <dgm:prSet/>
      <dgm:spPr/>
      <dgm:t>
        <a:bodyPr/>
        <a:lstStyle/>
        <a:p>
          <a:endParaRPr lang="en-GB"/>
        </a:p>
      </dgm:t>
    </dgm:pt>
    <dgm:pt modelId="{AF42FF9F-9990-4D9A-AD30-6A1422E7C10B}">
      <dgm:prSet/>
      <dgm:spPr/>
      <dgm:t>
        <a:bodyPr/>
        <a:lstStyle/>
        <a:p>
          <a:pPr rtl="0"/>
          <a:r>
            <a:rPr lang="en-US" dirty="0" smtClean="0"/>
            <a:t>Performance &amp; Scalability</a:t>
          </a:r>
          <a:endParaRPr lang="en-GB" dirty="0"/>
        </a:p>
      </dgm:t>
    </dgm:pt>
    <dgm:pt modelId="{1B85FA7F-47EC-4199-B17A-44CB52B7553D}" type="parTrans" cxnId="{7614C793-A9DC-46FB-891F-356971E3396C}">
      <dgm:prSet/>
      <dgm:spPr/>
      <dgm:t>
        <a:bodyPr/>
        <a:lstStyle/>
        <a:p>
          <a:endParaRPr lang="en-GB"/>
        </a:p>
      </dgm:t>
    </dgm:pt>
    <dgm:pt modelId="{035EBF25-4F77-4834-8889-6070BED82185}" type="sibTrans" cxnId="{7614C793-A9DC-46FB-891F-356971E3396C}">
      <dgm:prSet/>
      <dgm:spPr/>
      <dgm:t>
        <a:bodyPr/>
        <a:lstStyle/>
        <a:p>
          <a:endParaRPr lang="en-GB"/>
        </a:p>
      </dgm:t>
    </dgm:pt>
    <dgm:pt modelId="{8D834937-C0B8-4B53-A7E0-95199E22D03B}">
      <dgm:prSet/>
      <dgm:spPr/>
      <dgm:t>
        <a:bodyPr/>
        <a:lstStyle/>
        <a:p>
          <a:pPr rtl="0"/>
          <a:r>
            <a:rPr lang="en-US" dirty="0" smtClean="0"/>
            <a:t>Do more with less</a:t>
          </a:r>
          <a:endParaRPr lang="en-GB" dirty="0"/>
        </a:p>
      </dgm:t>
    </dgm:pt>
    <dgm:pt modelId="{3F9B6C5C-5169-41C3-8204-48D38E104428}" type="parTrans" cxnId="{8B1693F3-3223-4191-9BE7-7A97D294340F}">
      <dgm:prSet/>
      <dgm:spPr/>
      <dgm:t>
        <a:bodyPr/>
        <a:lstStyle/>
        <a:p>
          <a:endParaRPr lang="en-GB"/>
        </a:p>
      </dgm:t>
    </dgm:pt>
    <dgm:pt modelId="{2A7043DA-C061-41DE-9440-89870150C5AE}" type="sibTrans" cxnId="{8B1693F3-3223-4191-9BE7-7A97D294340F}">
      <dgm:prSet/>
      <dgm:spPr/>
      <dgm:t>
        <a:bodyPr/>
        <a:lstStyle/>
        <a:p>
          <a:endParaRPr lang="en-GB"/>
        </a:p>
      </dgm:t>
    </dgm:pt>
    <dgm:pt modelId="{F8E4944E-5739-48C7-832B-1245D9BF3C59}">
      <dgm:prSet/>
      <dgm:spPr/>
      <dgm:t>
        <a:bodyPr/>
        <a:lstStyle/>
        <a:p>
          <a:pPr rtl="0"/>
          <a:r>
            <a:rPr lang="en-US" dirty="0" err="1" smtClean="0"/>
            <a:t>OpenEdge</a:t>
          </a:r>
          <a:r>
            <a:rPr lang="en-US" dirty="0" smtClean="0"/>
            <a:t> Integration</a:t>
          </a:r>
          <a:endParaRPr lang="en-US" dirty="0"/>
        </a:p>
      </dgm:t>
    </dgm:pt>
    <dgm:pt modelId="{09391540-3BFE-4F3F-B91E-F6DB564472CB}" type="sibTrans" cxnId="{1DE4EAEE-EFB1-4C89-ACAC-7B81481DE29B}">
      <dgm:prSet/>
      <dgm:spPr/>
      <dgm:t>
        <a:bodyPr/>
        <a:lstStyle/>
        <a:p>
          <a:endParaRPr lang="en-US"/>
        </a:p>
      </dgm:t>
    </dgm:pt>
    <dgm:pt modelId="{531511B1-F946-41EF-A325-76FBF4100438}" type="parTrans" cxnId="{1DE4EAEE-EFB1-4C89-ACAC-7B81481DE29B}">
      <dgm:prSet/>
      <dgm:spPr/>
      <dgm:t>
        <a:bodyPr/>
        <a:lstStyle/>
        <a:p>
          <a:endParaRPr lang="en-US"/>
        </a:p>
      </dgm:t>
    </dgm:pt>
    <dgm:pt modelId="{3A7D3AD0-6278-4BB1-BB13-14118519627F}">
      <dgm:prSet/>
      <dgm:spPr/>
      <dgm:t>
        <a:bodyPr/>
        <a:lstStyle/>
        <a:p>
          <a:pPr rtl="0"/>
          <a:r>
            <a:rPr lang="en-US" dirty="0" smtClean="0"/>
            <a:t>Rapid and pain free adoption </a:t>
          </a:r>
          <a:endParaRPr lang="en-US" dirty="0"/>
        </a:p>
      </dgm:t>
    </dgm:pt>
    <dgm:pt modelId="{4143B32C-9D41-4E11-BF51-142C54AF5A86}" type="parTrans" cxnId="{9141A9A2-857B-4933-B78D-68CB550466A8}">
      <dgm:prSet/>
      <dgm:spPr/>
      <dgm:t>
        <a:bodyPr/>
        <a:lstStyle/>
        <a:p>
          <a:endParaRPr lang="en-US"/>
        </a:p>
      </dgm:t>
    </dgm:pt>
    <dgm:pt modelId="{5BDC7D4C-C871-4378-A2F3-E242EA206256}" type="sibTrans" cxnId="{9141A9A2-857B-4933-B78D-68CB550466A8}">
      <dgm:prSet/>
      <dgm:spPr/>
      <dgm:t>
        <a:bodyPr/>
        <a:lstStyle/>
        <a:p>
          <a:endParaRPr lang="en-US"/>
        </a:p>
      </dgm:t>
    </dgm:pt>
    <dgm:pt modelId="{95B95F3B-5004-4740-816D-32AF7EBC60FF}" type="pres">
      <dgm:prSet presAssocID="{597B1598-7184-4720-8A0D-93440137C6D6}" presName="Name0" presStyleCnt="0">
        <dgm:presLayoutVars>
          <dgm:dir/>
          <dgm:animLvl val="lvl"/>
          <dgm:resizeHandles val="exact"/>
        </dgm:presLayoutVars>
      </dgm:prSet>
      <dgm:spPr/>
      <dgm:t>
        <a:bodyPr/>
        <a:lstStyle/>
        <a:p>
          <a:endParaRPr lang="en-GB"/>
        </a:p>
      </dgm:t>
    </dgm:pt>
    <dgm:pt modelId="{74F9ACAB-4EB8-450D-974C-808D7D5066C9}" type="pres">
      <dgm:prSet presAssocID="{48B662F4-9F88-4C3F-B071-01760E746162}" presName="composite" presStyleCnt="0"/>
      <dgm:spPr/>
    </dgm:pt>
    <dgm:pt modelId="{30A919A1-AEA6-454C-9F34-A2880E10864D}" type="pres">
      <dgm:prSet presAssocID="{48B662F4-9F88-4C3F-B071-01760E746162}" presName="parTx" presStyleLbl="alignNode1" presStyleIdx="0" presStyleCnt="4" custScaleX="98298" custLinFactNeighborX="-798" custLinFactNeighborY="-98156">
        <dgm:presLayoutVars>
          <dgm:chMax val="0"/>
          <dgm:chPref val="0"/>
          <dgm:bulletEnabled val="1"/>
        </dgm:presLayoutVars>
      </dgm:prSet>
      <dgm:spPr/>
      <dgm:t>
        <a:bodyPr/>
        <a:lstStyle/>
        <a:p>
          <a:endParaRPr lang="en-GB"/>
        </a:p>
      </dgm:t>
    </dgm:pt>
    <dgm:pt modelId="{73750795-640A-4826-A091-422DC2DC5FFA}" type="pres">
      <dgm:prSet presAssocID="{48B662F4-9F88-4C3F-B071-01760E746162}" presName="desTx" presStyleLbl="alignAccFollowNode1" presStyleIdx="0" presStyleCnt="4" custScaleX="98773" custLinFactNeighborX="-798" custLinFactNeighborY="-63531">
        <dgm:presLayoutVars>
          <dgm:bulletEnabled val="1"/>
        </dgm:presLayoutVars>
      </dgm:prSet>
      <dgm:spPr/>
      <dgm:t>
        <a:bodyPr/>
        <a:lstStyle/>
        <a:p>
          <a:endParaRPr lang="en-GB"/>
        </a:p>
      </dgm:t>
    </dgm:pt>
    <dgm:pt modelId="{E87A0FC8-0B84-4692-9081-EF0F62E396CC}" type="pres">
      <dgm:prSet presAssocID="{90A8087E-FF64-4684-A941-B552759C8B8A}" presName="space" presStyleCnt="0"/>
      <dgm:spPr/>
    </dgm:pt>
    <dgm:pt modelId="{4009CFE6-05EC-4AD0-9771-9112D4CD22E1}" type="pres">
      <dgm:prSet presAssocID="{0D9D763E-C6A9-4A43-8D79-D53E4F112C91}" presName="composite" presStyleCnt="0"/>
      <dgm:spPr/>
    </dgm:pt>
    <dgm:pt modelId="{BB593E99-6708-4404-8B0B-21A9970E9EDF}" type="pres">
      <dgm:prSet presAssocID="{0D9D763E-C6A9-4A43-8D79-D53E4F112C91}" presName="parTx" presStyleLbl="alignNode1" presStyleIdx="1" presStyleCnt="4" custLinFactNeighborX="-828" custLinFactNeighborY="-98156">
        <dgm:presLayoutVars>
          <dgm:chMax val="0"/>
          <dgm:chPref val="0"/>
          <dgm:bulletEnabled val="1"/>
        </dgm:presLayoutVars>
      </dgm:prSet>
      <dgm:spPr/>
      <dgm:t>
        <a:bodyPr/>
        <a:lstStyle/>
        <a:p>
          <a:endParaRPr lang="en-GB"/>
        </a:p>
      </dgm:t>
    </dgm:pt>
    <dgm:pt modelId="{9F7E8DA5-CA1D-4F51-841F-607FBAAEF339}" type="pres">
      <dgm:prSet presAssocID="{0D9D763E-C6A9-4A43-8D79-D53E4F112C91}" presName="desTx" presStyleLbl="alignAccFollowNode1" presStyleIdx="1" presStyleCnt="4" custScaleX="100068" custLinFactNeighborX="-828" custLinFactNeighborY="-63531">
        <dgm:presLayoutVars>
          <dgm:bulletEnabled val="1"/>
        </dgm:presLayoutVars>
      </dgm:prSet>
      <dgm:spPr/>
      <dgm:t>
        <a:bodyPr/>
        <a:lstStyle/>
        <a:p>
          <a:endParaRPr lang="en-GB"/>
        </a:p>
      </dgm:t>
    </dgm:pt>
    <dgm:pt modelId="{B417606A-6586-49C6-87B0-6FE2F6D0501F}" type="pres">
      <dgm:prSet presAssocID="{539B3247-6751-4E83-B415-63EA40C4B1B7}" presName="space" presStyleCnt="0"/>
      <dgm:spPr/>
    </dgm:pt>
    <dgm:pt modelId="{77D67967-3EE0-4FC0-B232-5425CA6824D5}" type="pres">
      <dgm:prSet presAssocID="{AF42FF9F-9990-4D9A-AD30-6A1422E7C10B}" presName="composite" presStyleCnt="0"/>
      <dgm:spPr/>
    </dgm:pt>
    <dgm:pt modelId="{1A735290-11DF-487A-9E70-9084415600CB}" type="pres">
      <dgm:prSet presAssocID="{AF42FF9F-9990-4D9A-AD30-6A1422E7C10B}" presName="parTx" presStyleLbl="alignNode1" presStyleIdx="2" presStyleCnt="4" custLinFactNeighborX="-221" custLinFactNeighborY="-97801">
        <dgm:presLayoutVars>
          <dgm:chMax val="0"/>
          <dgm:chPref val="0"/>
          <dgm:bulletEnabled val="1"/>
        </dgm:presLayoutVars>
      </dgm:prSet>
      <dgm:spPr/>
      <dgm:t>
        <a:bodyPr/>
        <a:lstStyle/>
        <a:p>
          <a:endParaRPr lang="en-GB"/>
        </a:p>
      </dgm:t>
    </dgm:pt>
    <dgm:pt modelId="{D342D4D1-D64C-487C-9334-6559F9A76049}" type="pres">
      <dgm:prSet presAssocID="{AF42FF9F-9990-4D9A-AD30-6A1422E7C10B}" presName="desTx" presStyleLbl="alignAccFollowNode1" presStyleIdx="2" presStyleCnt="4" custLinFactNeighborX="-221" custLinFactNeighborY="-63303">
        <dgm:presLayoutVars>
          <dgm:bulletEnabled val="1"/>
        </dgm:presLayoutVars>
      </dgm:prSet>
      <dgm:spPr/>
      <dgm:t>
        <a:bodyPr/>
        <a:lstStyle/>
        <a:p>
          <a:endParaRPr lang="en-GB"/>
        </a:p>
      </dgm:t>
    </dgm:pt>
    <dgm:pt modelId="{0CA29D0C-9246-4069-B9ED-3EA6A2D4E488}" type="pres">
      <dgm:prSet presAssocID="{035EBF25-4F77-4834-8889-6070BED82185}" presName="space" presStyleCnt="0"/>
      <dgm:spPr/>
    </dgm:pt>
    <dgm:pt modelId="{9C4D41B2-FA55-4255-97BE-1D0212DD989E}" type="pres">
      <dgm:prSet presAssocID="{F8E4944E-5739-48C7-832B-1245D9BF3C59}" presName="composite" presStyleCnt="0"/>
      <dgm:spPr/>
    </dgm:pt>
    <dgm:pt modelId="{D3D74629-EE09-47F3-AF09-27FF8B56767A}" type="pres">
      <dgm:prSet presAssocID="{F8E4944E-5739-48C7-832B-1245D9BF3C59}" presName="parTx" presStyleLbl="alignNode1" presStyleIdx="3" presStyleCnt="4" custScaleX="99401" custLinFactNeighborX="-947" custLinFactNeighborY="-98417">
        <dgm:presLayoutVars>
          <dgm:chMax val="0"/>
          <dgm:chPref val="0"/>
          <dgm:bulletEnabled val="1"/>
        </dgm:presLayoutVars>
      </dgm:prSet>
      <dgm:spPr/>
      <dgm:t>
        <a:bodyPr/>
        <a:lstStyle/>
        <a:p>
          <a:endParaRPr lang="en-US"/>
        </a:p>
      </dgm:t>
    </dgm:pt>
    <dgm:pt modelId="{5605FF5E-9C18-485B-A1B8-4528BAE298BB}" type="pres">
      <dgm:prSet presAssocID="{F8E4944E-5739-48C7-832B-1245D9BF3C59}" presName="desTx" presStyleLbl="alignAccFollowNode1" presStyleIdx="3" presStyleCnt="4" custScaleX="99315" custLinFactNeighborX="-1474" custLinFactNeighborY="-64061">
        <dgm:presLayoutVars>
          <dgm:bulletEnabled val="1"/>
        </dgm:presLayoutVars>
      </dgm:prSet>
      <dgm:spPr/>
      <dgm:t>
        <a:bodyPr/>
        <a:lstStyle/>
        <a:p>
          <a:endParaRPr lang="en-US"/>
        </a:p>
      </dgm:t>
    </dgm:pt>
  </dgm:ptLst>
  <dgm:cxnLst>
    <dgm:cxn modelId="{865E6A41-45B1-40CA-A685-6F8F413BA2B4}" srcId="{0D9D763E-C6A9-4A43-8D79-D53E4F112C91}" destId="{90B12182-A00A-4170-87C3-17BE4ABE13DD}" srcOrd="0" destOrd="0" parTransId="{685DE7B8-C048-4395-A67F-F29D6B974C79}" sibTransId="{31A39A31-5723-4864-A931-1D2EAAC4C474}"/>
    <dgm:cxn modelId="{57ED870A-3E10-4DEB-AE82-7C0EDE9DFA51}" type="presOf" srcId="{90B12182-A00A-4170-87C3-17BE4ABE13DD}" destId="{9F7E8DA5-CA1D-4F51-841F-607FBAAEF339}" srcOrd="0" destOrd="0" presId="urn:microsoft.com/office/officeart/2005/8/layout/hList1"/>
    <dgm:cxn modelId="{F4D6F816-56B3-456B-80E9-48DF62A3C5F3}" type="presOf" srcId="{AF42FF9F-9990-4D9A-AD30-6A1422E7C10B}" destId="{1A735290-11DF-487A-9E70-9084415600CB}" srcOrd="0" destOrd="0" presId="urn:microsoft.com/office/officeart/2005/8/layout/hList1"/>
    <dgm:cxn modelId="{D507EEA6-1526-4575-AE7E-865EB04DDCB3}" type="presOf" srcId="{6D67B187-3E7B-4013-8CBA-85207B75EF77}" destId="{73750795-640A-4826-A091-422DC2DC5FFA}" srcOrd="0" destOrd="0" presId="urn:microsoft.com/office/officeart/2005/8/layout/hList1"/>
    <dgm:cxn modelId="{9141A9A2-857B-4933-B78D-68CB550466A8}" srcId="{F8E4944E-5739-48C7-832B-1245D9BF3C59}" destId="{3A7D3AD0-6278-4BB1-BB13-14118519627F}" srcOrd="0" destOrd="0" parTransId="{4143B32C-9D41-4E11-BF51-142C54AF5A86}" sibTransId="{5BDC7D4C-C871-4378-A2F3-E242EA206256}"/>
    <dgm:cxn modelId="{1DE4EAEE-EFB1-4C89-ACAC-7B81481DE29B}" srcId="{597B1598-7184-4720-8A0D-93440137C6D6}" destId="{F8E4944E-5739-48C7-832B-1245D9BF3C59}" srcOrd="3" destOrd="0" parTransId="{531511B1-F946-41EF-A325-76FBF4100438}" sibTransId="{09391540-3BFE-4F3F-B91E-F6DB564472CB}"/>
    <dgm:cxn modelId="{0B63F523-2802-4296-A40C-6A666F2AF01E}" type="presOf" srcId="{3A7D3AD0-6278-4BB1-BB13-14118519627F}" destId="{5605FF5E-9C18-485B-A1B8-4528BAE298BB}" srcOrd="0" destOrd="0" presId="urn:microsoft.com/office/officeart/2005/8/layout/hList1"/>
    <dgm:cxn modelId="{9833E4D2-BB89-4743-9DEB-22C062F46666}" srcId="{48B662F4-9F88-4C3F-B071-01760E746162}" destId="{6D67B187-3E7B-4013-8CBA-85207B75EF77}" srcOrd="0" destOrd="0" parTransId="{F18AC9BE-084E-4EBB-8530-64241E4D9B9B}" sibTransId="{CD727598-7178-4D0B-8497-6E222294AF0A}"/>
    <dgm:cxn modelId="{4CB7559B-1B6F-4AC9-89A7-F304B176654E}" type="presOf" srcId="{F8E4944E-5739-48C7-832B-1245D9BF3C59}" destId="{D3D74629-EE09-47F3-AF09-27FF8B56767A}" srcOrd="0" destOrd="0" presId="urn:microsoft.com/office/officeart/2005/8/layout/hList1"/>
    <dgm:cxn modelId="{8CB20F2D-A419-49A0-A49D-6F6E0DC4A543}" type="presOf" srcId="{48B662F4-9F88-4C3F-B071-01760E746162}" destId="{30A919A1-AEA6-454C-9F34-A2880E10864D}" srcOrd="0" destOrd="0" presId="urn:microsoft.com/office/officeart/2005/8/layout/hList1"/>
    <dgm:cxn modelId="{F4AB1224-9102-4B36-9289-F68DA3001E62}" srcId="{597B1598-7184-4720-8A0D-93440137C6D6}" destId="{48B662F4-9F88-4C3F-B071-01760E746162}" srcOrd="0" destOrd="0" parTransId="{B312E7F6-4F9D-4E2E-88D9-44ADF41E8CB6}" sibTransId="{90A8087E-FF64-4684-A941-B552759C8B8A}"/>
    <dgm:cxn modelId="{E9E784A6-AD24-4100-8060-2677ED3348CC}" type="presOf" srcId="{0D9D763E-C6A9-4A43-8D79-D53E4F112C91}" destId="{BB593E99-6708-4404-8B0B-21A9970E9EDF}" srcOrd="0" destOrd="0" presId="urn:microsoft.com/office/officeart/2005/8/layout/hList1"/>
    <dgm:cxn modelId="{1FA6729E-4CEA-4DCF-ABE0-1D4DCC513FBB}" type="presOf" srcId="{8D834937-C0B8-4B53-A7E0-95199E22D03B}" destId="{D342D4D1-D64C-487C-9334-6559F9A76049}" srcOrd="0" destOrd="0" presId="urn:microsoft.com/office/officeart/2005/8/layout/hList1"/>
    <dgm:cxn modelId="{8B1693F3-3223-4191-9BE7-7A97D294340F}" srcId="{AF42FF9F-9990-4D9A-AD30-6A1422E7C10B}" destId="{8D834937-C0B8-4B53-A7E0-95199E22D03B}" srcOrd="0" destOrd="0" parTransId="{3F9B6C5C-5169-41C3-8204-48D38E104428}" sibTransId="{2A7043DA-C061-41DE-9440-89870150C5AE}"/>
    <dgm:cxn modelId="{FBBFB922-68EA-4E4B-B25E-718D58A460FB}" type="presOf" srcId="{597B1598-7184-4720-8A0D-93440137C6D6}" destId="{95B95F3B-5004-4740-816D-32AF7EBC60FF}" srcOrd="0" destOrd="0" presId="urn:microsoft.com/office/officeart/2005/8/layout/hList1"/>
    <dgm:cxn modelId="{7614C793-A9DC-46FB-891F-356971E3396C}" srcId="{597B1598-7184-4720-8A0D-93440137C6D6}" destId="{AF42FF9F-9990-4D9A-AD30-6A1422E7C10B}" srcOrd="2" destOrd="0" parTransId="{1B85FA7F-47EC-4199-B17A-44CB52B7553D}" sibTransId="{035EBF25-4F77-4834-8889-6070BED82185}"/>
    <dgm:cxn modelId="{9BE3F555-B7AF-4071-92B2-0176F09C45D3}" srcId="{597B1598-7184-4720-8A0D-93440137C6D6}" destId="{0D9D763E-C6A9-4A43-8D79-D53E4F112C91}" srcOrd="1" destOrd="0" parTransId="{415FF979-F8AC-4B17-82A0-80E0A64FA0E4}" sibTransId="{539B3247-6751-4E83-B415-63EA40C4B1B7}"/>
    <dgm:cxn modelId="{002E1535-7731-47FE-907E-8C919DD5791F}" type="presParOf" srcId="{95B95F3B-5004-4740-816D-32AF7EBC60FF}" destId="{74F9ACAB-4EB8-450D-974C-808D7D5066C9}" srcOrd="0" destOrd="0" presId="urn:microsoft.com/office/officeart/2005/8/layout/hList1"/>
    <dgm:cxn modelId="{55AACBA1-6C83-492B-804C-7D3D85648540}" type="presParOf" srcId="{74F9ACAB-4EB8-450D-974C-808D7D5066C9}" destId="{30A919A1-AEA6-454C-9F34-A2880E10864D}" srcOrd="0" destOrd="0" presId="urn:microsoft.com/office/officeart/2005/8/layout/hList1"/>
    <dgm:cxn modelId="{A6BB3658-E933-4D03-8EAF-FCBC2CFF89DE}" type="presParOf" srcId="{74F9ACAB-4EB8-450D-974C-808D7D5066C9}" destId="{73750795-640A-4826-A091-422DC2DC5FFA}" srcOrd="1" destOrd="0" presId="urn:microsoft.com/office/officeart/2005/8/layout/hList1"/>
    <dgm:cxn modelId="{9D3D8F49-1729-4DBC-B308-6841D64B4ACB}" type="presParOf" srcId="{95B95F3B-5004-4740-816D-32AF7EBC60FF}" destId="{E87A0FC8-0B84-4692-9081-EF0F62E396CC}" srcOrd="1" destOrd="0" presId="urn:microsoft.com/office/officeart/2005/8/layout/hList1"/>
    <dgm:cxn modelId="{7BD3481A-A3D2-4D0C-83A9-9FC4E7281903}" type="presParOf" srcId="{95B95F3B-5004-4740-816D-32AF7EBC60FF}" destId="{4009CFE6-05EC-4AD0-9771-9112D4CD22E1}" srcOrd="2" destOrd="0" presId="urn:microsoft.com/office/officeart/2005/8/layout/hList1"/>
    <dgm:cxn modelId="{32314A55-9B21-4517-B3AA-B2DF50A6F04D}" type="presParOf" srcId="{4009CFE6-05EC-4AD0-9771-9112D4CD22E1}" destId="{BB593E99-6708-4404-8B0B-21A9970E9EDF}" srcOrd="0" destOrd="0" presId="urn:microsoft.com/office/officeart/2005/8/layout/hList1"/>
    <dgm:cxn modelId="{9FF8BAFA-18A1-4093-92A9-19C0EFB83E60}" type="presParOf" srcId="{4009CFE6-05EC-4AD0-9771-9112D4CD22E1}" destId="{9F7E8DA5-CA1D-4F51-841F-607FBAAEF339}" srcOrd="1" destOrd="0" presId="urn:microsoft.com/office/officeart/2005/8/layout/hList1"/>
    <dgm:cxn modelId="{8491815B-5511-44B7-969C-5BA15AFB61D8}" type="presParOf" srcId="{95B95F3B-5004-4740-816D-32AF7EBC60FF}" destId="{B417606A-6586-49C6-87B0-6FE2F6D0501F}" srcOrd="3" destOrd="0" presId="urn:microsoft.com/office/officeart/2005/8/layout/hList1"/>
    <dgm:cxn modelId="{709E9173-1CB4-4C79-9069-D548FD92C6A3}" type="presParOf" srcId="{95B95F3B-5004-4740-816D-32AF7EBC60FF}" destId="{77D67967-3EE0-4FC0-B232-5425CA6824D5}" srcOrd="4" destOrd="0" presId="urn:microsoft.com/office/officeart/2005/8/layout/hList1"/>
    <dgm:cxn modelId="{ED1ACCAC-08E6-49CC-ABF1-1D46D6A7A8DF}" type="presParOf" srcId="{77D67967-3EE0-4FC0-B232-5425CA6824D5}" destId="{1A735290-11DF-487A-9E70-9084415600CB}" srcOrd="0" destOrd="0" presId="urn:microsoft.com/office/officeart/2005/8/layout/hList1"/>
    <dgm:cxn modelId="{668798FA-4021-4C71-A88D-EEB3C0BAEB5A}" type="presParOf" srcId="{77D67967-3EE0-4FC0-B232-5425CA6824D5}" destId="{D342D4D1-D64C-487C-9334-6559F9A76049}" srcOrd="1" destOrd="0" presId="urn:microsoft.com/office/officeart/2005/8/layout/hList1"/>
    <dgm:cxn modelId="{4E9D5E21-9620-448F-A8E1-3D41D6357B18}" type="presParOf" srcId="{95B95F3B-5004-4740-816D-32AF7EBC60FF}" destId="{0CA29D0C-9246-4069-B9ED-3EA6A2D4E488}" srcOrd="5" destOrd="0" presId="urn:microsoft.com/office/officeart/2005/8/layout/hList1"/>
    <dgm:cxn modelId="{CFC9D354-00B0-4E92-8808-F0228055CDD7}" type="presParOf" srcId="{95B95F3B-5004-4740-816D-32AF7EBC60FF}" destId="{9C4D41B2-FA55-4255-97BE-1D0212DD989E}" srcOrd="6" destOrd="0" presId="urn:microsoft.com/office/officeart/2005/8/layout/hList1"/>
    <dgm:cxn modelId="{8F2DDDBA-EF15-4DF3-B668-B1DB06B079C5}" type="presParOf" srcId="{9C4D41B2-FA55-4255-97BE-1D0212DD989E}" destId="{D3D74629-EE09-47F3-AF09-27FF8B56767A}" srcOrd="0" destOrd="0" presId="urn:microsoft.com/office/officeart/2005/8/layout/hList1"/>
    <dgm:cxn modelId="{23E3B132-A248-4B28-83B4-FB42E860FFE0}" type="presParOf" srcId="{9C4D41B2-FA55-4255-97BE-1D0212DD989E}" destId="{5605FF5E-9C18-485B-A1B8-4528BAE298BB}"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A919A1-AEA6-454C-9F34-A2880E10864D}">
      <dsp:nvSpPr>
        <dsp:cNvPr id="0" name=""/>
        <dsp:cNvSpPr/>
      </dsp:nvSpPr>
      <dsp:spPr>
        <a:xfrm>
          <a:off x="0" y="814166"/>
          <a:ext cx="2420764" cy="86081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dirty="0" smtClean="0"/>
            <a:t>Model-driven Development</a:t>
          </a:r>
          <a:endParaRPr lang="en-GB" sz="2500" kern="1200" dirty="0"/>
        </a:p>
      </dsp:txBody>
      <dsp:txXfrm>
        <a:off x="0" y="814166"/>
        <a:ext cx="2420764" cy="860819"/>
      </dsp:txXfrm>
    </dsp:sp>
    <dsp:sp modelId="{73750795-640A-4826-A091-422DC2DC5FFA}">
      <dsp:nvSpPr>
        <dsp:cNvPr id="0" name=""/>
        <dsp:cNvSpPr/>
      </dsp:nvSpPr>
      <dsp:spPr>
        <a:xfrm>
          <a:off x="0" y="1669767"/>
          <a:ext cx="2432461" cy="1338187"/>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Automate rules without coding</a:t>
          </a:r>
          <a:endParaRPr lang="en-GB" sz="2500" kern="1200" dirty="0"/>
        </a:p>
      </dsp:txBody>
      <dsp:txXfrm>
        <a:off x="0" y="1669767"/>
        <a:ext cx="2432461" cy="1338187"/>
      </dsp:txXfrm>
    </dsp:sp>
    <dsp:sp modelId="{BB593E99-6708-4404-8B0B-21A9970E9EDF}">
      <dsp:nvSpPr>
        <dsp:cNvPr id="0" name=""/>
        <dsp:cNvSpPr/>
      </dsp:nvSpPr>
      <dsp:spPr>
        <a:xfrm>
          <a:off x="2759999" y="814166"/>
          <a:ext cx="2462679" cy="860819"/>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dirty="0" smtClean="0"/>
            <a:t>Guaranteed Rules Integrity</a:t>
          </a:r>
          <a:endParaRPr lang="en-GB" sz="2500" kern="1200" dirty="0"/>
        </a:p>
      </dsp:txBody>
      <dsp:txXfrm>
        <a:off x="2759999" y="814166"/>
        <a:ext cx="2462679" cy="860819"/>
      </dsp:txXfrm>
    </dsp:sp>
    <dsp:sp modelId="{9F7E8DA5-CA1D-4F51-841F-607FBAAEF339}">
      <dsp:nvSpPr>
        <dsp:cNvPr id="0" name=""/>
        <dsp:cNvSpPr/>
      </dsp:nvSpPr>
      <dsp:spPr>
        <a:xfrm>
          <a:off x="2759162" y="1669767"/>
          <a:ext cx="2464353" cy="1338187"/>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Ensure safe changes</a:t>
          </a:r>
          <a:endParaRPr lang="en-GB" sz="2500" kern="1200" dirty="0"/>
        </a:p>
      </dsp:txBody>
      <dsp:txXfrm>
        <a:off x="2759162" y="1669767"/>
        <a:ext cx="2464353" cy="1338187"/>
      </dsp:txXfrm>
    </dsp:sp>
    <dsp:sp modelId="{1A735290-11DF-487A-9E70-9084415600CB}">
      <dsp:nvSpPr>
        <dsp:cNvPr id="0" name=""/>
        <dsp:cNvSpPr/>
      </dsp:nvSpPr>
      <dsp:spPr>
        <a:xfrm>
          <a:off x="5583239" y="817222"/>
          <a:ext cx="2462679" cy="860819"/>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dirty="0" smtClean="0"/>
            <a:t>Performance &amp; Scalability</a:t>
          </a:r>
          <a:endParaRPr lang="en-GB" sz="2500" kern="1200" dirty="0"/>
        </a:p>
      </dsp:txBody>
      <dsp:txXfrm>
        <a:off x="5583239" y="817222"/>
        <a:ext cx="2462679" cy="860819"/>
      </dsp:txXfrm>
    </dsp:sp>
    <dsp:sp modelId="{D342D4D1-D64C-487C-9334-6559F9A76049}">
      <dsp:nvSpPr>
        <dsp:cNvPr id="0" name=""/>
        <dsp:cNvSpPr/>
      </dsp:nvSpPr>
      <dsp:spPr>
        <a:xfrm>
          <a:off x="5583239" y="1672819"/>
          <a:ext cx="2462679" cy="1338187"/>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Do more with less</a:t>
          </a:r>
          <a:endParaRPr lang="en-GB" sz="2500" kern="1200" dirty="0"/>
        </a:p>
      </dsp:txBody>
      <dsp:txXfrm>
        <a:off x="5583239" y="1672819"/>
        <a:ext cx="2462679" cy="1338187"/>
      </dsp:txXfrm>
    </dsp:sp>
    <dsp:sp modelId="{D3D74629-EE09-47F3-AF09-27FF8B56767A}">
      <dsp:nvSpPr>
        <dsp:cNvPr id="0" name=""/>
        <dsp:cNvSpPr/>
      </dsp:nvSpPr>
      <dsp:spPr>
        <a:xfrm>
          <a:off x="8372814" y="811920"/>
          <a:ext cx="2447927" cy="860819"/>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dirty="0" err="1" smtClean="0"/>
            <a:t>OpenEdge</a:t>
          </a:r>
          <a:r>
            <a:rPr lang="en-US" sz="2500" kern="1200" dirty="0" smtClean="0"/>
            <a:t> Integration</a:t>
          </a:r>
          <a:endParaRPr lang="en-US" sz="2500" kern="1200" dirty="0"/>
        </a:p>
      </dsp:txBody>
      <dsp:txXfrm>
        <a:off x="8372814" y="811920"/>
        <a:ext cx="2447927" cy="860819"/>
      </dsp:txXfrm>
    </dsp:sp>
    <dsp:sp modelId="{5605FF5E-9C18-485B-A1B8-4528BAE298BB}">
      <dsp:nvSpPr>
        <dsp:cNvPr id="0" name=""/>
        <dsp:cNvSpPr/>
      </dsp:nvSpPr>
      <dsp:spPr>
        <a:xfrm>
          <a:off x="8360895" y="1662675"/>
          <a:ext cx="2445809" cy="1338187"/>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Rapid and pain free adoption </a:t>
          </a:r>
          <a:endParaRPr lang="en-US" sz="2500" kern="1200" dirty="0"/>
        </a:p>
      </dsp:txBody>
      <dsp:txXfrm>
        <a:off x="8360895" y="1662675"/>
        <a:ext cx="2445809" cy="133818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7314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7314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7314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09575" y="698500"/>
            <a:ext cx="6194425"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4298" y="4416068"/>
            <a:ext cx="5141805" cy="4181557"/>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7314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extLst>
      <p:ext uri="{BB962C8B-B14F-4D97-AF65-F5344CB8AC3E}">
        <p14:creationId xmlns="" xmlns:p14="http://schemas.microsoft.com/office/powerpoint/2010/main" val="1104780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pPr>
              <a:defRPr/>
            </a:pPr>
            <a:r>
              <a:rPr lang="en-US" dirty="0" smtClean="0"/>
              <a:t>© 2011 </a:t>
            </a:r>
            <a:r>
              <a:rPr lang="en-US" dirty="0" err="1" smtClean="0"/>
              <a:t>Corticon</a:t>
            </a:r>
            <a:r>
              <a:rPr lang="en-US" dirty="0" smtClean="0"/>
              <a:t> Technologies, Inc. All rights reserved. – Confidential</a:t>
            </a:r>
            <a:endParaRPr lang="en-US" dirty="0"/>
          </a:p>
        </p:txBody>
      </p:sp>
      <p:sp>
        <p:nvSpPr>
          <p:cNvPr id="5" name="Slide Number Placeholder 4"/>
          <p:cNvSpPr>
            <a:spLocks noGrp="1"/>
          </p:cNvSpPr>
          <p:nvPr>
            <p:ph type="sldNum" sz="quarter" idx="11"/>
          </p:nvPr>
        </p:nvSpPr>
        <p:spPr/>
        <p:txBody>
          <a:bodyPr/>
          <a:lstStyle/>
          <a:p>
            <a:pPr>
              <a:defRPr/>
            </a:pPr>
            <a:fld id="{E4FA6B19-79F7-4981-B4D1-ED901B8A81F1}"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same decision service can be deployed and executed in a number of technical architectures:</a:t>
            </a:r>
          </a:p>
          <a:p>
            <a:pPr marL="220331" indent="-220331">
              <a:buAutoNum type="arabicPeriod"/>
            </a:pPr>
            <a:r>
              <a:rPr lang="en-US" baseline="0" dirty="0" smtClean="0"/>
              <a:t>It can be run in the native process of the application, directly in Java or .NET</a:t>
            </a:r>
          </a:p>
          <a:p>
            <a:pPr marL="220331" indent="-220331">
              <a:buAutoNum type="arabicPeriod"/>
            </a:pPr>
            <a:r>
              <a:rPr lang="en-US" baseline="0" dirty="0" smtClean="0"/>
              <a:t>It can be called as a step in a transaction process or workflow as a SOAP Web Service</a:t>
            </a:r>
          </a:p>
          <a:p>
            <a:pPr marL="220331" indent="-220331">
              <a:buAutoNum type="arabicPeriod"/>
            </a:pPr>
            <a:r>
              <a:rPr lang="en-US" baseline="0" dirty="0" smtClean="0"/>
              <a:t>It can run in a high performance batch process, directly against a database</a:t>
            </a:r>
          </a:p>
          <a:p>
            <a:pPr marL="220331" indent="-220331"/>
            <a:endParaRPr lang="en-US" dirty="0"/>
          </a:p>
        </p:txBody>
      </p:sp>
      <p:sp>
        <p:nvSpPr>
          <p:cNvPr id="4" name="Slide Number Placeholder 3"/>
          <p:cNvSpPr>
            <a:spLocks noGrp="1"/>
          </p:cNvSpPr>
          <p:nvPr>
            <p:ph type="sldNum" sz="quarter" idx="10"/>
          </p:nvPr>
        </p:nvSpPr>
        <p:spPr/>
        <p:txBody>
          <a:bodyPr/>
          <a:lstStyle/>
          <a:p>
            <a:pPr>
              <a:defRPr/>
            </a:pPr>
            <a:fld id="{625BA578-2FC3-436F-A144-FAFB81A553DC}" type="slidenum">
              <a:rPr lang="en-US" smtClean="0"/>
              <a:pPr>
                <a:defRPr/>
              </a:pPr>
              <a:t>4</a:t>
            </a:fld>
            <a:endParaRPr lang="en-US" dirty="0"/>
          </a:p>
        </p:txBody>
      </p:sp>
    </p:spTree>
    <p:extLst>
      <p:ext uri="{BB962C8B-B14F-4D97-AF65-F5344CB8AC3E}">
        <p14:creationId xmlns="" xmlns:p14="http://schemas.microsoft.com/office/powerpoint/2010/main" val="4131747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ZA" dirty="0">
                <a:latin typeface="Arial" panose="020B0604020202020204" pitchFamily="34" charset="0"/>
              </a:rPr>
              <a:t>Is the business logic the result of relatively complex decisions? Are there many IF-THEN-ELSE blocks and/or CASE statements in the code, relating to setting relatively few, or even just a single, flag or field value(s)?</a:t>
            </a:r>
          </a:p>
          <a:p>
            <a:pPr lvl="0"/>
            <a:r>
              <a:rPr lang="en-ZA" dirty="0">
                <a:latin typeface="Arial" panose="020B0604020202020204" pitchFamily="34" charset="0"/>
              </a:rPr>
              <a:t>Is the business logic customised per customer or tenant (in a multi-tenant model), and who determines the changes in the business logic? If changes are made on a per-industry basis (eg. income tax tables, for example) it’s more likely that all customers of an application would require an update; if changes are made per-customer (eg. life insurance risk weightings) then the scope of the changes required are limited to that customer.</a:t>
            </a:r>
          </a:p>
          <a:p>
            <a:pPr lvl="0"/>
            <a:r>
              <a:rPr lang="en-ZA" dirty="0">
                <a:latin typeface="Arial" panose="020B0604020202020204" pitchFamily="34" charset="0"/>
              </a:rPr>
              <a:t>How frequently are changes required to the application’s business logic, particularly relative to the application vendor’s release schedule? If business logic changes are relatively infrequent, and releases are relatively frequent, then customers may benefit from the vendor’s development and testing expertise, and not have to perform those actions themselves. </a:t>
            </a:r>
          </a:p>
          <a:p>
            <a:pPr lvl="0"/>
            <a:r>
              <a:rPr lang="en-ZA" dirty="0">
                <a:latin typeface="Arial" panose="020B0604020202020204" pitchFamily="34" charset="0"/>
              </a:rPr>
              <a:t>Business analysts and/or business domain experts are readily available at a customer site, but are non-technical.</a:t>
            </a:r>
          </a:p>
        </p:txBody>
      </p:sp>
      <p:sp>
        <p:nvSpPr>
          <p:cNvPr id="4" name="Slide Number Placeholder 3"/>
          <p:cNvSpPr>
            <a:spLocks noGrp="1"/>
          </p:cNvSpPr>
          <p:nvPr>
            <p:ph type="sldNum" sz="quarter" idx="10"/>
          </p:nvPr>
        </p:nvSpPr>
        <p:spPr/>
        <p:txBody>
          <a:bodyPr/>
          <a:lstStyle/>
          <a:p>
            <a:fld id="{6F116377-2B51-4FC3-9581-7C7671BA647A}" type="slidenum">
              <a:rPr lang="en-ZA" smtClean="0"/>
              <a:pPr/>
              <a:t>5</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409575" y="698500"/>
            <a:ext cx="6194425" cy="3486150"/>
          </a:xfrm>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603E02-8F94-43E5-9972-173DA284EBDE}" type="slidenum">
              <a:rPr lang="en-US" smtClean="0">
                <a:solidFill>
                  <a:prstClr val="black"/>
                </a:solidFill>
                <a:ea typeface="MS PGothic" pitchFamily="34" charset="-128"/>
              </a:rPr>
              <a:pPr/>
              <a:t>8</a:t>
            </a:fld>
            <a:endParaRPr lang="en-US" dirty="0" smtClean="0">
              <a:solidFill>
                <a:prstClr val="black"/>
              </a:solidFill>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218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84918C-45B2-4282-ABCB-CC881DAC452E}" type="slidenum">
              <a:rPr lang="en-US" smtClean="0">
                <a:latin typeface="Arial" pitchFamily="34" charset="0"/>
                <a:ea typeface="MS PGothic" pitchFamily="34" charset="-128"/>
              </a:rPr>
              <a:pPr/>
              <a:t>11</a:t>
            </a:fld>
            <a:endParaRPr lang="en-US" smtClean="0">
              <a:latin typeface="Arial" pitchFamily="34" charset="0"/>
              <a:ea typeface="MS PGothic"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pPr>
              <a:defRPr/>
            </a:pPr>
            <a:r>
              <a:rPr lang="en-US" dirty="0" smtClean="0"/>
              <a:t>© 2011 </a:t>
            </a:r>
            <a:r>
              <a:rPr lang="en-US" dirty="0" err="1" smtClean="0"/>
              <a:t>Corticon</a:t>
            </a:r>
            <a:r>
              <a:rPr lang="en-US" dirty="0" smtClean="0"/>
              <a:t> Technologies, Inc. All rights reserved. – Confidential</a:t>
            </a:r>
            <a:endParaRPr lang="en-US" dirty="0"/>
          </a:p>
        </p:txBody>
      </p:sp>
      <p:sp>
        <p:nvSpPr>
          <p:cNvPr id="5" name="Slide Number Placeholder 4"/>
          <p:cNvSpPr>
            <a:spLocks noGrp="1"/>
          </p:cNvSpPr>
          <p:nvPr>
            <p:ph type="sldNum" sz="quarter" idx="11"/>
          </p:nvPr>
        </p:nvSpPr>
        <p:spPr/>
        <p:txBody>
          <a:bodyPr/>
          <a:lstStyle/>
          <a:p>
            <a:pPr>
              <a:defRPr/>
            </a:pPr>
            <a:fld id="{E4FA6B19-79F7-4981-B4D1-ED901B8A81F1}" type="slidenum">
              <a:rPr lang="en-US" smtClean="0"/>
              <a:pPr>
                <a:defRPr/>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14</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normAutofit/>
          </a:bodyPr>
          <a:lstStyle/>
          <a:p>
            <a:r>
              <a:rPr lang="en-ZA" dirty="0" smtClean="0"/>
              <a:t>First let’s consider the</a:t>
            </a:r>
            <a:r>
              <a:rPr lang="en-ZA" baseline="0" dirty="0" smtClean="0"/>
              <a:t> high level workflow when </a:t>
            </a:r>
            <a:r>
              <a:rPr lang="en-ZA" baseline="0" dirty="0" err="1" smtClean="0"/>
              <a:t>modeling</a:t>
            </a:r>
            <a:r>
              <a:rPr lang="en-ZA" baseline="0" dirty="0" smtClean="0"/>
              <a:t> and deploying rule logic with Corticon.</a:t>
            </a:r>
          </a:p>
          <a:p>
            <a:r>
              <a:rPr lang="en-ZA" baseline="0" dirty="0"/>
              <a:t> </a:t>
            </a:r>
            <a:r>
              <a:rPr lang="en-ZA" baseline="0" dirty="0" smtClean="0"/>
              <a:t>- start by defining the data on which the decision or calculation will be based, in Corticon this is termed a Vocabulary. It can be hand-crafted or imported from existing metadata such XML Schema Definitions or Database schema</a:t>
            </a:r>
          </a:p>
          <a:p>
            <a:r>
              <a:rPr lang="en-ZA" baseline="0" dirty="0" smtClean="0"/>
              <a:t> - then rules are </a:t>
            </a:r>
            <a:r>
              <a:rPr lang="en-ZA" baseline="0" dirty="0" err="1" smtClean="0"/>
              <a:t>modeled</a:t>
            </a:r>
            <a:r>
              <a:rPr lang="en-ZA" baseline="0" dirty="0" smtClean="0"/>
              <a:t> in </a:t>
            </a:r>
            <a:r>
              <a:rPr lang="en-ZA" baseline="0" dirty="0" err="1" smtClean="0"/>
              <a:t>RuleSheets</a:t>
            </a:r>
            <a:r>
              <a:rPr lang="en-ZA" baseline="0" dirty="0" smtClean="0"/>
              <a:t> and Integrity Checks are applied to them to ensure completeness and lack of conflicts </a:t>
            </a:r>
          </a:p>
          <a:p>
            <a:r>
              <a:rPr lang="en-ZA" baseline="0" dirty="0" smtClean="0"/>
              <a:t> - </a:t>
            </a:r>
            <a:r>
              <a:rPr lang="en-ZA" baseline="0" dirty="0" err="1" smtClean="0"/>
              <a:t>RuleTests</a:t>
            </a:r>
            <a:r>
              <a:rPr lang="en-ZA" baseline="0" dirty="0" smtClean="0"/>
              <a:t> are then created to confirm each rules’ implementation is accurately reflecting the intended logical </a:t>
            </a:r>
            <a:r>
              <a:rPr lang="en-ZA" baseline="0" dirty="0" err="1" smtClean="0"/>
              <a:t>behavior</a:t>
            </a:r>
            <a:r>
              <a:rPr lang="en-ZA" baseline="0" dirty="0" smtClean="0"/>
              <a:t> (note that because of the integrity checks applied at the rule </a:t>
            </a:r>
            <a:r>
              <a:rPr lang="en-ZA" baseline="0" dirty="0" err="1" smtClean="0"/>
              <a:t>modeling</a:t>
            </a:r>
            <a:r>
              <a:rPr lang="en-ZA" baseline="0" dirty="0" smtClean="0"/>
              <a:t> step, it is not necessary to craft test cases to detect incompleteness or unwanted ambiguity/conflict between rules)</a:t>
            </a:r>
          </a:p>
          <a:p>
            <a:r>
              <a:rPr lang="en-ZA" baseline="0" dirty="0" smtClean="0"/>
              <a:t> - </a:t>
            </a:r>
            <a:r>
              <a:rPr lang="en-ZA" baseline="0" dirty="0" err="1" smtClean="0"/>
              <a:t>RuleSheets</a:t>
            </a:r>
            <a:r>
              <a:rPr lang="en-ZA" baseline="0" dirty="0" smtClean="0"/>
              <a:t> can then be assembled into </a:t>
            </a:r>
            <a:r>
              <a:rPr lang="en-ZA" baseline="0" dirty="0" err="1" smtClean="0"/>
              <a:t>RuleFlows</a:t>
            </a:r>
            <a:endParaRPr lang="en-ZA" baseline="0" dirty="0" smtClean="0"/>
          </a:p>
          <a:p>
            <a:r>
              <a:rPr lang="en-ZA" baseline="0" dirty="0" smtClean="0"/>
              <a:t> - </a:t>
            </a:r>
            <a:r>
              <a:rPr lang="en-ZA" baseline="0" dirty="0" err="1" smtClean="0"/>
              <a:t>RuleFlow</a:t>
            </a:r>
            <a:r>
              <a:rPr lang="en-ZA" baseline="0" dirty="0" smtClean="0"/>
              <a:t> are then deployed as executable Decision Services</a:t>
            </a:r>
          </a:p>
        </p:txBody>
      </p:sp>
      <p:sp>
        <p:nvSpPr>
          <p:cNvPr id="4" name="Slide Number Placeholder 3"/>
          <p:cNvSpPr>
            <a:spLocks noGrp="1"/>
          </p:cNvSpPr>
          <p:nvPr>
            <p:ph type="sldNum" sz="quarter" idx="10"/>
          </p:nvPr>
        </p:nvSpPr>
        <p:spPr/>
        <p:txBody>
          <a:bodyPr/>
          <a:lstStyle/>
          <a:p>
            <a:fld id="{34B18709-89BA-42EB-B341-F3D866C90A97}" type="slidenum">
              <a:rPr lang="en-ZA" smtClean="0"/>
              <a:pPr/>
              <a:t>19</a:t>
            </a:fld>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21</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25</a:t>
            </a:fld>
            <a:endParaRPr lang="en-US" dirty="0"/>
          </a:p>
        </p:txBody>
      </p:sp>
    </p:spTree>
    <p:extLst>
      <p:ext uri="{BB962C8B-B14F-4D97-AF65-F5344CB8AC3E}">
        <p14:creationId xmlns="" xmlns:p14="http://schemas.microsoft.com/office/powerpoint/2010/main" val="3848699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stretch>
            <a:fillRect/>
          </a:stretch>
        </p:blipFill>
        <p:spPr>
          <a:xfrm>
            <a:off x="0" y="0"/>
            <a:ext cx="12188825" cy="686637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p:cNvPicPr>
            <a:picLocks noChangeAspect="1"/>
          </p:cNvPicPr>
          <p:nvPr userDrawn="1"/>
        </p:nvPicPr>
        <p:blipFill>
          <a:blip r:embed="rId3" cstate="print"/>
          <a:stretch>
            <a:fillRect/>
          </a:stretch>
        </p:blipFill>
        <p:spPr>
          <a:xfrm>
            <a:off x="9362993" y="5043948"/>
            <a:ext cx="2480988" cy="1450847"/>
          </a:xfrm>
          <a:prstGeom prst="rect">
            <a:avLst/>
          </a:prstGeom>
        </p:spPr>
      </p:pic>
      <p:pic>
        <p:nvPicPr>
          <p:cNvPr id="8" name="Picture 7"/>
          <p:cNvPicPr>
            <a:picLocks noChangeAspect="1"/>
          </p:cNvPicPr>
          <p:nvPr userDrawn="1"/>
        </p:nvPicPr>
        <p:blipFill>
          <a:blip r:embed="rId4" cstate="print"/>
          <a:stretch>
            <a:fillRect/>
          </a:stretch>
        </p:blipFill>
        <p:spPr>
          <a:xfrm>
            <a:off x="19006117" y="10874476"/>
            <a:ext cx="12684132" cy="7134577"/>
          </a:xfrm>
          <a:prstGeom prst="rect">
            <a:avLst/>
          </a:prstGeom>
        </p:spPr>
      </p:pic>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1" y="-1"/>
            <a:ext cx="12188826" cy="6869303"/>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smtClean="0"/>
              <a:t>Click to edit Master title style</a:t>
            </a:r>
            <a:endParaRPr lang="en-US" dirty="0"/>
          </a:p>
        </p:txBody>
      </p:sp>
      <p:pic>
        <p:nvPicPr>
          <p:cNvPr id="8" name="Picture 7"/>
          <p:cNvPicPr>
            <a:picLocks noChangeAspect="1"/>
          </p:cNvPicPr>
          <p:nvPr userDrawn="1"/>
        </p:nvPicPr>
        <p:blipFill>
          <a:blip r:embed="rId3" cstate="print"/>
          <a:stretch>
            <a:fillRect/>
          </a:stretch>
        </p:blipFill>
        <p:spPr>
          <a:xfrm>
            <a:off x="8642554" y="4633860"/>
            <a:ext cx="3070096" cy="1795349"/>
          </a:xfrm>
          <a:prstGeom prst="rect">
            <a:avLst/>
          </a:prstGeom>
        </p:spPr>
      </p:pic>
    </p:spTree>
    <p:extLst>
      <p:ext uri="{BB962C8B-B14F-4D97-AF65-F5344CB8AC3E}">
        <p14:creationId xmlns:p14="http://schemas.microsoft.com/office/powerpoint/2010/main" xmlns=""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033502"/>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05545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lvl1pPr>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216004367"/>
      </p:ext>
    </p:extLst>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lain orange backgroun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Tree>
    <p:extLst>
      <p:ext uri="{BB962C8B-B14F-4D97-AF65-F5344CB8AC3E}">
        <p14:creationId xmlns:p14="http://schemas.microsoft.com/office/powerpoint/2010/main" xmlns="" val="4113088820"/>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Blank whit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stretch>
            <a:fillRect/>
          </a:stretch>
        </p:blipFill>
        <p:spPr>
          <a:xfrm>
            <a:off x="4100528" y="2239348"/>
            <a:ext cx="4245368" cy="2482632"/>
          </a:xfrm>
          <a:prstGeom prst="rect">
            <a:avLst/>
          </a:prstGeom>
        </p:spPr>
      </p:pic>
    </p:spTree>
    <p:extLst>
      <p:ext uri="{BB962C8B-B14F-4D97-AF65-F5344CB8AC3E}">
        <p14:creationId xmlns:p14="http://schemas.microsoft.com/office/powerpoint/2010/main" xmlns="" val="3858861609"/>
      </p:ext>
    </p:extLst>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Rectangle 6"/>
          <p:cNvSpPr/>
          <p:nvPr userDrawn="1"/>
        </p:nvSpPr>
        <p:spPr bwMode="auto">
          <a:xfrm>
            <a:off x="6791324" y="6265333"/>
            <a:ext cx="2203483"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ectangle 7"/>
          <p:cNvSpPr/>
          <p:nvPr userDrawn="1"/>
        </p:nvSpPr>
        <p:spPr bwMode="auto">
          <a:xfrm>
            <a:off x="6791325" y="880144"/>
            <a:ext cx="4971679"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 Placeholder 3"/>
          <p:cNvSpPr>
            <a:spLocks noGrp="1"/>
          </p:cNvSpPr>
          <p:nvPr>
            <p:ph type="body" sz="quarter" idx="10"/>
          </p:nvPr>
        </p:nvSpPr>
        <p:spPr>
          <a:xfrm>
            <a:off x="6791325" y="0"/>
            <a:ext cx="5397500" cy="6857999"/>
          </a:xfrm>
          <a:noFill/>
          <a:ln>
            <a:noFill/>
          </a:ln>
          <a:effectLst/>
        </p:spPr>
        <p:txBody>
          <a:bodyPr lIns="457200" tIns="457200" rIns="45720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945991570"/>
      </p:ext>
    </p:extLst>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_blu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p:transition spd="med" advClick="0" advTm="7000">
    <p:random/>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_orange">
    <p:spTree>
      <p:nvGrpSpPr>
        <p:cNvPr id="1" name=""/>
        <p:cNvGrpSpPr/>
        <p:nvPr/>
      </p:nvGrpSpPr>
      <p:grpSpPr>
        <a:xfrm>
          <a:off x="0" y="0"/>
          <a:ext cx="0" cy="0"/>
          <a:chOff x="0" y="0"/>
          <a:chExt cx="0" cy="0"/>
        </a:xfrm>
      </p:grpSpPr>
      <p:sp>
        <p:nvSpPr>
          <p:cNvPr id="3" name="Title 1"/>
          <p:cNvSpPr>
            <a:spLocks noGrp="1"/>
          </p:cNvSpPr>
          <p:nvPr>
            <p:ph type="title"/>
          </p:nvPr>
        </p:nvSpPr>
        <p:spPr>
          <a:xfrm>
            <a:off x="616799" y="395710"/>
            <a:ext cx="9141619" cy="424732"/>
          </a:xfrm>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4100849774"/>
      </p:ext>
    </p:extLst>
  </p:cSld>
  <p:clrMapOvr>
    <a:masterClrMapping/>
  </p:clrMapOvr>
  <p:transition>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0" y="0"/>
            <a:ext cx="12188825" cy="6858000"/>
          </a:xfrm>
        </p:spPr>
        <p:txBody>
          <a:bodyPr/>
          <a:lstStyle>
            <a:lvl1pPr>
              <a:defRPr sz="1600"/>
            </a:lvl1pPr>
          </a:lstStyle>
          <a:p>
            <a:endParaRPr lang="en-US" dirty="0"/>
          </a:p>
        </p:txBody>
      </p:sp>
      <p:sp>
        <p:nvSpPr>
          <p:cNvPr id="5" name="Text Placeholder 4"/>
          <p:cNvSpPr>
            <a:spLocks noGrp="1"/>
          </p:cNvSpPr>
          <p:nvPr>
            <p:ph type="body" sz="quarter" idx="10" hasCustomPrompt="1"/>
          </p:nvPr>
        </p:nvSpPr>
        <p:spPr>
          <a:xfrm>
            <a:off x="0" y="1927225"/>
            <a:ext cx="12188825" cy="1714500"/>
          </a:xfrm>
          <a:solidFill>
            <a:schemeClr val="tx1">
              <a:alpha val="64000"/>
            </a:schemeClr>
          </a:solidFill>
        </p:spPr>
        <p:txBody>
          <a:bodyPr anchor="ctr"/>
          <a:lstStyle>
            <a:lvl1pPr marL="0" indent="0" algn="ctr">
              <a:buNone/>
              <a:defRPr sz="6000" b="1">
                <a:solidFill>
                  <a:srgbClr val="FFFFFF"/>
                </a:solidFill>
                <a:latin typeface="Calibri"/>
                <a:cs typeface="Calibri"/>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Tree>
    <p:extLst>
      <p:ext uri="{BB962C8B-B14F-4D97-AF65-F5344CB8AC3E}">
        <p14:creationId xmlns="" xmlns:p14="http://schemas.microsoft.com/office/powerpoint/2010/main" val="1965634553"/>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Closing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12188825" cy="6856899"/>
          </a:xfrm>
          <a:prstGeom prst="rect">
            <a:avLst/>
          </a:prstGeom>
        </p:spPr>
      </p:pic>
      <p:pic>
        <p:nvPicPr>
          <p:cNvPr id="11" name="Picture 10" descr="PROG_VisID_PPT_07_0916_cp_PROGRESS-white.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382709" y="2686746"/>
            <a:ext cx="7299280" cy="1258877"/>
          </a:xfrm>
          <a:prstGeom prst="rect">
            <a:avLst/>
          </a:prstGeom>
        </p:spPr>
      </p:pic>
      <p:pic>
        <p:nvPicPr>
          <p:cNvPr id="12" name="Picture 11" descr="PROG_VisID_PPT_07_0916_cp_spark-close1.png"/>
          <p:cNvPicPr>
            <a:picLocks noChangeAspect="1"/>
          </p:cNvPicPr>
          <p:nvPr userDrawn="1"/>
        </p:nvPicPr>
        <p:blipFill>
          <a:blip r:embed="rId4" cstate="print">
            <a:extLst>
              <a:ext uri="{28A0092B-C50C-407E-A947-70E740481C1C}">
                <a14:useLocalDpi xmlns="" xmlns:a14="http://schemas.microsoft.com/office/drawing/2010/main"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userDrawn="1"/>
        </p:nvPicPr>
        <p:blipFill>
          <a:blip r:embed="rId5" cstate="print">
            <a:extLst>
              <a:ext uri="{28A0092B-C50C-407E-A947-70E740481C1C}">
                <a14:useLocalDpi xmlns="" xmlns:a14="http://schemas.microsoft.com/office/drawing/2010/main"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userDrawn="1"/>
        </p:nvPicPr>
        <p:blipFill>
          <a:blip r:embed="rId6" cstate="print">
            <a:extLst>
              <a:ext uri="{28A0092B-C50C-407E-A947-70E740481C1C}">
                <a14:useLocalDpi xmlns="" xmlns:a14="http://schemas.microsoft.com/office/drawing/2010/main" val="0"/>
              </a:ext>
            </a:extLst>
          </a:blip>
          <a:stretch>
            <a:fillRect/>
          </a:stretch>
        </p:blipFill>
        <p:spPr>
          <a:xfrm>
            <a:off x="1180748" y="2171700"/>
            <a:ext cx="2197452" cy="2205108"/>
          </a:xfrm>
          <a:prstGeom prst="rect">
            <a:avLst/>
          </a:prstGeom>
        </p:spPr>
      </p:pic>
    </p:spTree>
    <p:extLst>
      <p:ext uri="{BB962C8B-B14F-4D97-AF65-F5344CB8AC3E}">
        <p14:creationId xmlns="" xmlns:p14="http://schemas.microsoft.com/office/powerpoint/2010/main" val="192177742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descr="PROG_VisID_PPT_07_0916_cp_section.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5365" y="0"/>
            <a:ext cx="12188825" cy="685690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 xmlns:p14="http://schemas.microsoft.com/office/powerpoint/2010/main" val="2817904274"/>
      </p:ext>
    </p:extLst>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 no text boxes">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254445532"/>
      </p:ext>
    </p:extLst>
  </p:cSld>
  <p:clrMapOvr>
    <a:masterClrMapping/>
  </p:clrMapOvr>
  <p:transition>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 xmlns:p14="http://schemas.microsoft.com/office/powerpoint/2010/main" val="2216004367"/>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11962" y="1190317"/>
            <a:ext cx="10894238" cy="5013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616817" y="3674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pic>
        <p:nvPicPr>
          <p:cNvPr id="3" name="Picture 2"/>
          <p:cNvPicPr>
            <a:picLocks noChangeAspect="1"/>
          </p:cNvPicPr>
          <p:nvPr/>
        </p:nvPicPr>
        <p:blipFill>
          <a:blip r:embed="rId22" cstate="print"/>
          <a:stretch>
            <a:fillRect/>
          </a:stretch>
        </p:blipFill>
        <p:spPr>
          <a:xfrm>
            <a:off x="611962" y="6379482"/>
            <a:ext cx="3136093" cy="320256"/>
          </a:xfrm>
          <a:prstGeom prst="rect">
            <a:avLst/>
          </a:prstGeom>
        </p:spPr>
      </p:pic>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32" r:id="rId17"/>
    <p:sldLayoutId id="2147483755" r:id="rId18"/>
    <p:sldLayoutId id="2147483714" r:id="rId19"/>
    <p:sldLayoutId id="2147483767" r:id="rId20"/>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6.png"/><Relationship Id="rId5" Type="http://schemas.openxmlformats.org/officeDocument/2006/relationships/notesSlide" Target="../notesSlides/notesSlide4.xml"/><Relationship Id="rId4"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38.png"/><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notesSlide" Target="../notesSlides/notesSlide11.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slideLayout" Target="../slideLayouts/slideLayout3.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47.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0.png"/><Relationship Id="rId7" Type="http://schemas.openxmlformats.org/officeDocument/2006/relationships/hyperlink" Target="mailto:datkins@progress.com" TargetMode="External"/><Relationship Id="rId2" Type="http://schemas.openxmlformats.org/officeDocument/2006/relationships/image" Target="../media/image49.jpeg"/><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jpeg"/><Relationship Id="rId9" Type="http://schemas.openxmlformats.org/officeDocument/2006/relationships/image" Target="../media/image5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883735" y="851915"/>
            <a:ext cx="10974643" cy="1477328"/>
          </a:xfrm>
        </p:spPr>
        <p:txBody>
          <a:bodyPr/>
          <a:lstStyle/>
          <a:p>
            <a:r>
              <a:rPr lang="en-US" smtClean="0"/>
              <a:t>“OpenEdge</a:t>
            </a:r>
            <a:r>
              <a:rPr lang="en-US" dirty="0" smtClean="0"/>
              <a:t> Rules” in Action: </a:t>
            </a:r>
            <a:br>
              <a:rPr lang="en-US" dirty="0" smtClean="0"/>
            </a:br>
            <a:r>
              <a:rPr lang="en-US" i="1" dirty="0" smtClean="0"/>
              <a:t>Business Logic Agility &amp; Transparency</a:t>
            </a:r>
            <a:endParaRPr lang="en-US" i="1" dirty="0"/>
          </a:p>
        </p:txBody>
      </p:sp>
      <p:sp>
        <p:nvSpPr>
          <p:cNvPr id="6" name="TextBox 5"/>
          <p:cNvSpPr txBox="1"/>
          <p:nvPr/>
        </p:nvSpPr>
        <p:spPr>
          <a:xfrm>
            <a:off x="625745" y="5467745"/>
            <a:ext cx="4925130" cy="1107996"/>
          </a:xfrm>
          <a:prstGeom prst="rect">
            <a:avLst/>
          </a:prstGeom>
          <a:noFill/>
        </p:spPr>
        <p:txBody>
          <a:bodyPr wrap="square" lIns="0" tIns="0" rIns="0" bIns="0" rtlCol="0">
            <a:spAutoFit/>
          </a:bodyPr>
          <a:lstStyle/>
          <a:p>
            <a:pPr algn="l">
              <a:spcBef>
                <a:spcPts val="0"/>
              </a:spcBef>
            </a:pPr>
            <a:r>
              <a:rPr lang="en-US" i="0" dirty="0" smtClean="0">
                <a:solidFill>
                  <a:schemeClr val="bg1"/>
                </a:solidFill>
                <a:latin typeface="Arial" pitchFamily="34" charset="0"/>
              </a:rPr>
              <a:t>David Atkins	</a:t>
            </a:r>
          </a:p>
          <a:p>
            <a:pPr algn="l">
              <a:spcBef>
                <a:spcPts val="0"/>
              </a:spcBef>
            </a:pPr>
            <a:r>
              <a:rPr lang="en-US" i="0" dirty="0" smtClean="0">
                <a:solidFill>
                  <a:schemeClr val="bg1"/>
                </a:solidFill>
                <a:latin typeface="Arial" pitchFamily="34" charset="0"/>
              </a:rPr>
              <a:t>Principal Solutions Engineer </a:t>
            </a:r>
          </a:p>
          <a:p>
            <a:pPr algn="l">
              <a:spcBef>
                <a:spcPts val="0"/>
              </a:spcBef>
            </a:pPr>
            <a:r>
              <a:rPr lang="en-US" i="0" dirty="0" smtClean="0">
                <a:solidFill>
                  <a:schemeClr val="bg1"/>
                </a:solidFill>
                <a:latin typeface="Arial" pitchFamily="34" charset="0"/>
              </a:rPr>
              <a:t>June 2015</a:t>
            </a:r>
          </a:p>
        </p:txBody>
      </p:sp>
      <p:pic>
        <p:nvPicPr>
          <p:cNvPr id="5" name="Picture 4" descr="PUGChallengeExchange2015_logo.jpg"/>
          <p:cNvPicPr>
            <a:picLocks noChangeAspect="1"/>
          </p:cNvPicPr>
          <p:nvPr/>
        </p:nvPicPr>
        <p:blipFill>
          <a:blip r:embed="rId3" cstate="print"/>
          <a:stretch>
            <a:fillRect/>
          </a:stretch>
        </p:blipFill>
        <p:spPr>
          <a:xfrm>
            <a:off x="1269319" y="3154679"/>
            <a:ext cx="9332006" cy="1306481"/>
          </a:xfrm>
          <a:prstGeom prst="rect">
            <a:avLst/>
          </a:prstGeom>
        </p:spPr>
      </p:pic>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6817" y="387502"/>
            <a:ext cx="9137801" cy="424732"/>
          </a:xfrm>
        </p:spPr>
        <p:txBody>
          <a:bodyPr/>
          <a:lstStyle/>
          <a:p>
            <a:r>
              <a:rPr lang="en-US" dirty="0" smtClean="0"/>
              <a:t>Agenda</a:t>
            </a:r>
            <a:endParaRPr lang="en-ZA" dirty="0"/>
          </a:p>
        </p:txBody>
      </p:sp>
      <p:sp>
        <p:nvSpPr>
          <p:cNvPr id="3" name="Content Placeholder 2"/>
          <p:cNvSpPr>
            <a:spLocks noGrp="1"/>
          </p:cNvSpPr>
          <p:nvPr>
            <p:ph idx="1"/>
            <p:custDataLst>
              <p:tags r:id="rId3"/>
            </p:custDataLst>
          </p:nvPr>
        </p:nvSpPr>
        <p:spPr>
          <a:xfrm>
            <a:off x="628004" y="1122946"/>
            <a:ext cx="11058670" cy="5124049"/>
          </a:xfrm>
        </p:spPr>
        <p:txBody>
          <a:bodyPr>
            <a:normAutofit/>
          </a:bodyPr>
          <a:lstStyle/>
          <a:p>
            <a:pPr marL="457200" lvl="0" indent="-457200">
              <a:buFont typeface="+mj-lt"/>
              <a:buAutoNum type="arabicPeriod"/>
            </a:pPr>
            <a:r>
              <a:rPr lang="en-US" b="1" dirty="0" smtClean="0"/>
              <a:t>What is Corticon?</a:t>
            </a:r>
          </a:p>
          <a:p>
            <a:pPr marL="457200" lvl="0" indent="-457200">
              <a:buFont typeface="+mj-lt"/>
              <a:buAutoNum type="arabicPeriod"/>
            </a:pPr>
            <a:r>
              <a:rPr lang="en-US" b="1" dirty="0" smtClean="0"/>
              <a:t>When can Corticon add value?</a:t>
            </a:r>
          </a:p>
          <a:p>
            <a:pPr marL="457200" lvl="0" indent="-457200">
              <a:buFont typeface="+mj-lt"/>
              <a:buAutoNum type="arabicPeriod"/>
            </a:pPr>
            <a:r>
              <a:rPr lang="en-US" b="1" dirty="0" smtClean="0"/>
              <a:t>Why to use it?</a:t>
            </a:r>
          </a:p>
          <a:p>
            <a:pPr marL="457200" lvl="0" indent="-457200">
              <a:buFont typeface="+mj-lt"/>
              <a:buAutoNum type="arabicPeriod"/>
            </a:pPr>
            <a:r>
              <a:rPr lang="en-ZA" b="1" dirty="0" err="1" smtClean="0"/>
              <a:t>OpenEdge</a:t>
            </a:r>
            <a:r>
              <a:rPr lang="en-ZA" b="1" dirty="0" smtClean="0"/>
              <a:t> – Corticon Integration</a:t>
            </a:r>
          </a:p>
          <a:p>
            <a:pPr marL="857250" lvl="1" indent="-457200"/>
            <a:r>
              <a:rPr lang="en-ZA" b="1" dirty="0" smtClean="0"/>
              <a:t>Design-time meta data integration</a:t>
            </a:r>
          </a:p>
          <a:p>
            <a:pPr marL="857250" lvl="1" indent="-457200"/>
            <a:r>
              <a:rPr lang="en-ZA" b="1" dirty="0" err="1" smtClean="0"/>
              <a:t>OpenEdge</a:t>
            </a:r>
            <a:r>
              <a:rPr lang="en-ZA" b="1" dirty="0" smtClean="0"/>
              <a:t> Rules ABL API for runtime integration</a:t>
            </a:r>
          </a:p>
          <a:p>
            <a:pPr marL="857250" lvl="1" indent="-457200">
              <a:buNone/>
            </a:pPr>
            <a:r>
              <a:rPr lang="en-ZA" b="1" dirty="0" smtClean="0"/>
              <a:t>DEMO ONE – simple Decision Service creation, deployment &amp; </a:t>
            </a:r>
            <a:r>
              <a:rPr lang="en-ZA" b="1" dirty="0" err="1" smtClean="0"/>
              <a:t>OpenEdge</a:t>
            </a:r>
            <a:r>
              <a:rPr lang="en-ZA" b="1" dirty="0" smtClean="0"/>
              <a:t> integration</a:t>
            </a:r>
          </a:p>
          <a:p>
            <a:pPr marL="857250" lvl="1" indent="-457200"/>
            <a:r>
              <a:rPr lang="en-ZA" b="1" dirty="0" smtClean="0"/>
              <a:t>Dynamic Data Integration – Corticon Enterprise Data Connector</a:t>
            </a:r>
          </a:p>
          <a:p>
            <a:pPr marL="857250" lvl="1" indent="-457200">
              <a:buNone/>
            </a:pPr>
            <a:r>
              <a:rPr lang="en-ZA" b="1" dirty="0" smtClean="0"/>
              <a:t>DEMO TWO – </a:t>
            </a:r>
            <a:r>
              <a:rPr lang="en-ZA" b="1" dirty="0" err="1" smtClean="0"/>
              <a:t>OpenEdge</a:t>
            </a:r>
            <a:r>
              <a:rPr lang="en-ZA" b="1" dirty="0" smtClean="0"/>
              <a:t> DB integration via EDC</a:t>
            </a:r>
          </a:p>
          <a:p>
            <a:pPr marL="457200" indent="-457200">
              <a:buFont typeface="+mj-lt"/>
              <a:buAutoNum type="arabicPeriod"/>
            </a:pPr>
            <a:r>
              <a:rPr lang="en-ZA" b="1" dirty="0" smtClean="0"/>
              <a:t>What’s new in Corticon v5.5 </a:t>
            </a:r>
          </a:p>
          <a:p>
            <a:pPr marL="857250" lvl="1" indent="-457200">
              <a:buNone/>
            </a:pPr>
            <a:r>
              <a:rPr lang="en-ZA" b="1" dirty="0" smtClean="0"/>
              <a:t>DEMO THREE – Advanced </a:t>
            </a:r>
            <a:r>
              <a:rPr lang="en-ZA" b="1" dirty="0" err="1" smtClean="0"/>
              <a:t>RuleFlow</a:t>
            </a:r>
            <a:r>
              <a:rPr lang="en-ZA" b="1" dirty="0" smtClean="0"/>
              <a:t> Features</a:t>
            </a:r>
          </a:p>
          <a:p>
            <a:pPr marL="457200" indent="-457200">
              <a:buFont typeface="+mj-lt"/>
              <a:buAutoNum type="arabicPeriod"/>
            </a:pPr>
            <a:r>
              <a:rPr lang="en-ZA" b="1" dirty="0" smtClean="0"/>
              <a:t>Q&amp;A</a:t>
            </a:r>
          </a:p>
          <a:p>
            <a:pPr marL="457200" lvl="0" indent="-457200">
              <a:buFont typeface="+mj-lt"/>
              <a:buAutoNum type="arabicPeriod"/>
            </a:pPr>
            <a:endParaRPr lang="en-ZA" b="1" dirty="0" smtClean="0"/>
          </a:p>
        </p:txBody>
      </p:sp>
    </p:spTree>
    <p:custDataLst>
      <p:tags r:id="rId1"/>
    </p:custDataLst>
    <p:extLst>
      <p:ext uri="{BB962C8B-B14F-4D97-AF65-F5344CB8AC3E}">
        <p14:creationId xmlns="" xmlns:p14="http://schemas.microsoft.com/office/powerpoint/2010/main" val="3594873968"/>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a:xfrm>
            <a:off x="616817" y="370575"/>
            <a:ext cx="10801179" cy="424732"/>
          </a:xfrm>
        </p:spPr>
        <p:txBody>
          <a:bodyPr/>
          <a:lstStyle/>
          <a:p>
            <a:r>
              <a:rPr lang="en-US" dirty="0" smtClean="0">
                <a:cs typeface="Osaka"/>
              </a:rPr>
              <a:t>The Problem Corticon Solves: Fragile Code-based Rules Automation</a:t>
            </a:r>
            <a:endParaRPr lang="en-US" dirty="0"/>
          </a:p>
        </p:txBody>
      </p:sp>
      <p:sp>
        <p:nvSpPr>
          <p:cNvPr id="29" name="Rounded Rectangle 28"/>
          <p:cNvSpPr/>
          <p:nvPr/>
        </p:nvSpPr>
        <p:spPr bwMode="auto">
          <a:xfrm>
            <a:off x="2583950" y="2838450"/>
            <a:ext cx="6984278" cy="2362201"/>
          </a:xfrm>
          <a:prstGeom prst="roundRect">
            <a:avLst>
              <a:gd name="adj" fmla="val 1432"/>
            </a:avLst>
          </a:prstGeom>
          <a:solidFill>
            <a:schemeClr val="accent6">
              <a:lumMod val="20000"/>
              <a:lumOff val="80000"/>
            </a:schemeClr>
          </a:solidFill>
          <a:ln>
            <a:no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endParaRPr lang="en-US" dirty="0">
              <a:latin typeface="Arial" panose="020B0604020202020204" pitchFamily="34" charset="0"/>
            </a:endParaRPr>
          </a:p>
        </p:txBody>
      </p:sp>
      <p:sp>
        <p:nvSpPr>
          <p:cNvPr id="30" name="Rectangle 40"/>
          <p:cNvSpPr>
            <a:spLocks noChangeArrowheads="1"/>
          </p:cNvSpPr>
          <p:nvPr/>
        </p:nvSpPr>
        <p:spPr bwMode="auto">
          <a:xfrm>
            <a:off x="2523491" y="5621338"/>
            <a:ext cx="7215954" cy="510909"/>
          </a:xfrm>
          <a:prstGeom prst="rect">
            <a:avLst/>
          </a:prstGeom>
          <a:noFill/>
          <a:ln w="9525">
            <a:noFill/>
            <a:miter lim="800000"/>
            <a:headEnd/>
            <a:tailEnd/>
          </a:ln>
        </p:spPr>
        <p:txBody>
          <a:bodyPr lIns="9144" tIns="9144" rIns="9144" bIns="9144">
            <a:spAutoFit/>
          </a:bodyPr>
          <a:lstStyle/>
          <a:p>
            <a:pPr algn="ctr">
              <a:lnSpc>
                <a:spcPct val="80000"/>
              </a:lnSpc>
              <a:defRPr/>
            </a:pPr>
            <a:r>
              <a:rPr lang="en-US" sz="4000" b="1" i="0" dirty="0">
                <a:solidFill>
                  <a:schemeClr val="accent1"/>
                </a:solidFill>
                <a:latin typeface="+mn-lt"/>
              </a:rPr>
              <a:t>There </a:t>
            </a:r>
            <a:r>
              <a:rPr lang="en-US" sz="4000" b="1" i="0" dirty="0" smtClean="0">
                <a:solidFill>
                  <a:schemeClr val="accent1"/>
                </a:solidFill>
                <a:latin typeface="+mn-lt"/>
              </a:rPr>
              <a:t>Is </a:t>
            </a:r>
            <a:r>
              <a:rPr lang="en-US" sz="4000" b="1" i="0" dirty="0">
                <a:solidFill>
                  <a:schemeClr val="accent1"/>
                </a:solidFill>
                <a:latin typeface="+mn-lt"/>
              </a:rPr>
              <a:t>a Better Way…</a:t>
            </a:r>
          </a:p>
        </p:txBody>
      </p:sp>
      <p:grpSp>
        <p:nvGrpSpPr>
          <p:cNvPr id="31" name="Group 42"/>
          <p:cNvGrpSpPr>
            <a:grpSpLocks/>
          </p:cNvGrpSpPr>
          <p:nvPr/>
        </p:nvGrpSpPr>
        <p:grpSpPr bwMode="auto">
          <a:xfrm>
            <a:off x="317419" y="3007324"/>
            <a:ext cx="2655726" cy="439737"/>
            <a:chOff x="237744" y="2560320"/>
            <a:chExt cx="1993392" cy="438912"/>
          </a:xfrm>
        </p:grpSpPr>
        <p:sp>
          <p:nvSpPr>
            <p:cNvPr id="34" name="Right Arrow 33"/>
            <p:cNvSpPr/>
            <p:nvPr/>
          </p:nvSpPr>
          <p:spPr bwMode="auto">
            <a:xfrm>
              <a:off x="1683151" y="2560320"/>
              <a:ext cx="547985" cy="438912"/>
            </a:xfrm>
            <a:prstGeom prst="righ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pPr algn="ctr">
                <a:defRPr/>
              </a:pPr>
              <a:endParaRPr lang="en-US" sz="1800">
                <a:effectLst>
                  <a:outerShdw blurRad="25400" dir="5400000" algn="ctr" rotWithShape="0">
                    <a:schemeClr val="bg1">
                      <a:lumMod val="95000"/>
                    </a:schemeClr>
                  </a:outerShdw>
                </a:effectLst>
              </a:endParaRPr>
            </a:p>
          </p:txBody>
        </p:sp>
        <p:sp>
          <p:nvSpPr>
            <p:cNvPr id="35" name="Rectangle 40"/>
            <p:cNvSpPr>
              <a:spLocks noChangeArrowheads="1"/>
            </p:cNvSpPr>
            <p:nvPr/>
          </p:nvSpPr>
          <p:spPr bwMode="auto">
            <a:xfrm>
              <a:off x="237744" y="2628454"/>
              <a:ext cx="1335811" cy="294912"/>
            </a:xfrm>
            <a:prstGeom prst="rect">
              <a:avLst/>
            </a:prstGeom>
            <a:noFill/>
            <a:ln w="9525">
              <a:noFill/>
              <a:miter lim="800000"/>
              <a:headEnd/>
              <a:tailEnd/>
            </a:ln>
          </p:spPr>
          <p:txBody>
            <a:bodyPr wrap="square" lIns="9144" tIns="9144" rIns="9144" bIns="9144">
              <a:spAutoFit/>
            </a:bodyPr>
            <a:lstStyle/>
            <a:p>
              <a:pPr algn="r"/>
              <a:r>
                <a:rPr lang="en-US" sz="1800" i="0" dirty="0">
                  <a:latin typeface="+mn-lt"/>
                </a:rPr>
                <a:t>Policies</a:t>
              </a:r>
            </a:p>
          </p:txBody>
        </p:sp>
      </p:grpSp>
      <p:grpSp>
        <p:nvGrpSpPr>
          <p:cNvPr id="36" name="Group 43"/>
          <p:cNvGrpSpPr>
            <a:grpSpLocks/>
          </p:cNvGrpSpPr>
          <p:nvPr/>
        </p:nvGrpSpPr>
        <p:grpSpPr bwMode="auto">
          <a:xfrm>
            <a:off x="317419" y="3643905"/>
            <a:ext cx="2655726" cy="572464"/>
            <a:chOff x="237744" y="3196843"/>
            <a:chExt cx="1993392" cy="572497"/>
          </a:xfrm>
        </p:grpSpPr>
        <p:sp>
          <p:nvSpPr>
            <p:cNvPr id="37" name="Right Arrow 36"/>
            <p:cNvSpPr/>
            <p:nvPr/>
          </p:nvSpPr>
          <p:spPr bwMode="auto">
            <a:xfrm>
              <a:off x="1683151" y="3246059"/>
              <a:ext cx="547985" cy="439762"/>
            </a:xfrm>
            <a:prstGeom prst="righ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38" name="Rectangle 40"/>
            <p:cNvSpPr>
              <a:spLocks noChangeArrowheads="1"/>
            </p:cNvSpPr>
            <p:nvPr/>
          </p:nvSpPr>
          <p:spPr bwMode="auto">
            <a:xfrm>
              <a:off x="237744" y="3196843"/>
              <a:ext cx="1335811" cy="572497"/>
            </a:xfrm>
            <a:prstGeom prst="rect">
              <a:avLst/>
            </a:prstGeom>
            <a:noFill/>
            <a:ln w="9525">
              <a:noFill/>
              <a:miter lim="800000"/>
              <a:headEnd/>
              <a:tailEnd/>
            </a:ln>
          </p:spPr>
          <p:txBody>
            <a:bodyPr wrap="square" lIns="9144" tIns="9144" rIns="9144" bIns="9144">
              <a:spAutoFit/>
            </a:bodyPr>
            <a:lstStyle/>
            <a:p>
              <a:pPr algn="r"/>
              <a:r>
                <a:rPr lang="en-US" sz="1800" i="0" dirty="0">
                  <a:latin typeface="+mn-lt"/>
                </a:rPr>
                <a:t>Consumer Behavior</a:t>
              </a:r>
            </a:p>
          </p:txBody>
        </p:sp>
      </p:grpSp>
      <p:grpSp>
        <p:nvGrpSpPr>
          <p:cNvPr id="39" name="Group 45"/>
          <p:cNvGrpSpPr>
            <a:grpSpLocks/>
          </p:cNvGrpSpPr>
          <p:nvPr/>
        </p:nvGrpSpPr>
        <p:grpSpPr bwMode="auto">
          <a:xfrm>
            <a:off x="9167012" y="3007324"/>
            <a:ext cx="3021813" cy="439737"/>
            <a:chOff x="6876288" y="2560320"/>
            <a:chExt cx="2268178" cy="438912"/>
          </a:xfrm>
        </p:grpSpPr>
        <p:sp>
          <p:nvSpPr>
            <p:cNvPr id="40" name="Left Arrow 39"/>
            <p:cNvSpPr/>
            <p:nvPr/>
          </p:nvSpPr>
          <p:spPr bwMode="auto">
            <a:xfrm>
              <a:off x="6876288" y="2560320"/>
              <a:ext cx="547985" cy="438912"/>
            </a:xfrm>
            <a:prstGeom prst="lef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41" name="Rectangle 40"/>
            <p:cNvSpPr>
              <a:spLocks noChangeArrowheads="1"/>
            </p:cNvSpPr>
            <p:nvPr/>
          </p:nvSpPr>
          <p:spPr bwMode="auto">
            <a:xfrm>
              <a:off x="7533869" y="2626869"/>
              <a:ext cx="1610597" cy="294912"/>
            </a:xfrm>
            <a:prstGeom prst="rect">
              <a:avLst/>
            </a:prstGeom>
            <a:noFill/>
            <a:ln w="9525">
              <a:noFill/>
              <a:miter lim="800000"/>
              <a:headEnd/>
              <a:tailEnd/>
            </a:ln>
          </p:spPr>
          <p:txBody>
            <a:bodyPr wrap="square" lIns="9144" tIns="9144" rIns="9144" bIns="9144">
              <a:spAutoFit/>
            </a:bodyPr>
            <a:lstStyle/>
            <a:p>
              <a:pPr algn="l"/>
              <a:r>
                <a:rPr lang="en-US" sz="1800" i="0" dirty="0">
                  <a:latin typeface="+mn-lt"/>
                </a:rPr>
                <a:t>Regulations</a:t>
              </a:r>
            </a:p>
          </p:txBody>
        </p:sp>
      </p:grpSp>
      <p:grpSp>
        <p:nvGrpSpPr>
          <p:cNvPr id="42" name="Group 47"/>
          <p:cNvGrpSpPr>
            <a:grpSpLocks/>
          </p:cNvGrpSpPr>
          <p:nvPr/>
        </p:nvGrpSpPr>
        <p:grpSpPr bwMode="auto">
          <a:xfrm>
            <a:off x="9167014" y="4394799"/>
            <a:ext cx="2655726" cy="572464"/>
            <a:chOff x="6876288" y="3948140"/>
            <a:chExt cx="1993392" cy="572497"/>
          </a:xfrm>
        </p:grpSpPr>
        <p:sp>
          <p:nvSpPr>
            <p:cNvPr id="43" name="Left Arrow 42"/>
            <p:cNvSpPr/>
            <p:nvPr/>
          </p:nvSpPr>
          <p:spPr bwMode="auto">
            <a:xfrm>
              <a:off x="6876288" y="3986242"/>
              <a:ext cx="547985" cy="439762"/>
            </a:xfrm>
            <a:prstGeom prst="lef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44" name="Rectangle 40"/>
            <p:cNvSpPr>
              <a:spLocks noChangeArrowheads="1"/>
            </p:cNvSpPr>
            <p:nvPr/>
          </p:nvSpPr>
          <p:spPr bwMode="auto">
            <a:xfrm>
              <a:off x="7533869" y="3948140"/>
              <a:ext cx="1335811" cy="572497"/>
            </a:xfrm>
            <a:prstGeom prst="rect">
              <a:avLst/>
            </a:prstGeom>
            <a:noFill/>
            <a:ln w="9525">
              <a:noFill/>
              <a:miter lim="800000"/>
              <a:headEnd/>
              <a:tailEnd/>
            </a:ln>
          </p:spPr>
          <p:txBody>
            <a:bodyPr wrap="square" lIns="9144" tIns="9144" rIns="9144" bIns="9144">
              <a:spAutoFit/>
            </a:bodyPr>
            <a:lstStyle/>
            <a:p>
              <a:pPr algn="l"/>
              <a:r>
                <a:rPr lang="en-US" sz="1800" i="0" dirty="0">
                  <a:latin typeface="+mn-lt"/>
                </a:rPr>
                <a:t>Fraudsters Adapting</a:t>
              </a:r>
            </a:p>
          </p:txBody>
        </p:sp>
      </p:grpSp>
      <p:grpSp>
        <p:nvGrpSpPr>
          <p:cNvPr id="45" name="Group 46"/>
          <p:cNvGrpSpPr>
            <a:grpSpLocks/>
          </p:cNvGrpSpPr>
          <p:nvPr/>
        </p:nvGrpSpPr>
        <p:grpSpPr bwMode="auto">
          <a:xfrm>
            <a:off x="9167014" y="3693124"/>
            <a:ext cx="3019697" cy="439737"/>
            <a:chOff x="6876288" y="3246120"/>
            <a:chExt cx="2265498" cy="438912"/>
          </a:xfrm>
        </p:grpSpPr>
        <p:sp>
          <p:nvSpPr>
            <p:cNvPr id="46" name="Left Arrow 45"/>
            <p:cNvSpPr/>
            <p:nvPr/>
          </p:nvSpPr>
          <p:spPr bwMode="auto">
            <a:xfrm>
              <a:off x="6876288" y="3246120"/>
              <a:ext cx="549308" cy="438912"/>
            </a:xfrm>
            <a:prstGeom prst="lef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47" name="Rectangle 40"/>
            <p:cNvSpPr>
              <a:spLocks noChangeArrowheads="1"/>
            </p:cNvSpPr>
            <p:nvPr/>
          </p:nvSpPr>
          <p:spPr bwMode="auto">
            <a:xfrm>
              <a:off x="7535140" y="3326930"/>
              <a:ext cx="1606646" cy="294912"/>
            </a:xfrm>
            <a:prstGeom prst="rect">
              <a:avLst/>
            </a:prstGeom>
            <a:noFill/>
            <a:ln w="9525">
              <a:noFill/>
              <a:miter lim="800000"/>
              <a:headEnd/>
              <a:tailEnd/>
            </a:ln>
          </p:spPr>
          <p:txBody>
            <a:bodyPr wrap="square" lIns="9144" tIns="9144" rIns="9144" bIns="9144">
              <a:spAutoFit/>
            </a:bodyPr>
            <a:lstStyle/>
            <a:p>
              <a:pPr algn="l"/>
              <a:r>
                <a:rPr lang="en-US" sz="1800" i="0" dirty="0">
                  <a:latin typeface="+mn-lt"/>
                </a:rPr>
                <a:t>Market Shifts</a:t>
              </a:r>
            </a:p>
          </p:txBody>
        </p:sp>
      </p:grpSp>
      <p:pic>
        <p:nvPicPr>
          <p:cNvPr id="48" name="Picture 47" descr="dreamstimecomp_464462_SAMPLECUT v2.png"/>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3140317" y="3169248"/>
            <a:ext cx="5931472" cy="1741487"/>
          </a:xfrm>
          <a:prstGeom prst="rect">
            <a:avLst/>
          </a:prstGeom>
          <a:effectLst>
            <a:outerShdw blurRad="50800" dist="38100" dir="5400000" algn="t" rotWithShape="0">
              <a:prstClr val="black">
                <a:alpha val="15000"/>
              </a:prstClr>
            </a:outerShdw>
          </a:effectLst>
        </p:spPr>
      </p:pic>
      <p:pic>
        <p:nvPicPr>
          <p:cNvPr id="49" name="Picture 48" descr="ServerSign2.png"/>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4708359" y="3688360"/>
            <a:ext cx="2778459" cy="903288"/>
          </a:xfrm>
          <a:prstGeom prst="rect">
            <a:avLst/>
          </a:prstGeom>
          <a:effectLst>
            <a:outerShdw blurRad="50800" dist="38100" dir="5400000" algn="t" rotWithShape="0">
              <a:prstClr val="black">
                <a:alpha val="40000"/>
              </a:prstClr>
            </a:outerShdw>
          </a:effectLst>
        </p:spPr>
      </p:pic>
      <p:sp>
        <p:nvSpPr>
          <p:cNvPr id="51" name="Content Placeholder 5"/>
          <p:cNvSpPr txBox="1">
            <a:spLocks/>
          </p:cNvSpPr>
          <p:nvPr/>
        </p:nvSpPr>
        <p:spPr>
          <a:xfrm>
            <a:off x="755452" y="1188206"/>
            <a:ext cx="10360501" cy="5303520"/>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buSzTx/>
              <a:buFont typeface="Wingdings" pitchFamily="2" charset="2"/>
              <a:buNone/>
            </a:pPr>
            <a:r>
              <a:rPr lang="en-US" b="1" i="0" dirty="0" smtClean="0"/>
              <a:t>Traditional approach is programming-based </a:t>
            </a:r>
          </a:p>
          <a:p>
            <a:pPr>
              <a:buSzTx/>
            </a:pPr>
            <a:r>
              <a:rPr lang="en-US" i="0" dirty="0" smtClean="0"/>
              <a:t>Simple rules difficult to automate, sophisticated ones impossible</a:t>
            </a:r>
          </a:p>
          <a:p>
            <a:pPr>
              <a:buSzTx/>
            </a:pPr>
            <a:r>
              <a:rPr lang="en-US" i="0" dirty="0" smtClean="0"/>
              <a:t>Single change can impact hundreds of rules/processes</a:t>
            </a:r>
          </a:p>
          <a:p>
            <a:pPr>
              <a:buSzTx/>
            </a:pPr>
            <a:endParaRPr lang="en-US" i="0" dirty="0"/>
          </a:p>
        </p:txBody>
      </p:sp>
      <p:grpSp>
        <p:nvGrpSpPr>
          <p:cNvPr id="52" name="Group 44"/>
          <p:cNvGrpSpPr>
            <a:grpSpLocks/>
          </p:cNvGrpSpPr>
          <p:nvPr/>
        </p:nvGrpSpPr>
        <p:grpSpPr bwMode="auto">
          <a:xfrm>
            <a:off x="381001" y="4434495"/>
            <a:ext cx="2592143" cy="438151"/>
            <a:chOff x="285469" y="3986784"/>
            <a:chExt cx="1945667" cy="438912"/>
          </a:xfrm>
        </p:grpSpPr>
        <p:sp>
          <p:nvSpPr>
            <p:cNvPr id="53" name="Right Arrow 52"/>
            <p:cNvSpPr/>
            <p:nvPr/>
          </p:nvSpPr>
          <p:spPr bwMode="auto">
            <a:xfrm>
              <a:off x="1683151" y="3986784"/>
              <a:ext cx="547985" cy="438912"/>
            </a:xfrm>
            <a:prstGeom prst="rightArrow">
              <a:avLst/>
            </a:prstGeom>
            <a:solidFill>
              <a:schemeClr val="accent1"/>
            </a:solidFill>
            <a:ln>
              <a:noFill/>
              <a:headEnd/>
              <a:tailEnd/>
            </a:ln>
          </p:spPr>
          <p:style>
            <a:lnRef idx="1">
              <a:schemeClr val="accent3"/>
            </a:lnRef>
            <a:fillRef idx="3">
              <a:schemeClr val="accent3"/>
            </a:fillRef>
            <a:effectRef idx="2">
              <a:schemeClr val="accent3"/>
            </a:effectRef>
            <a:fontRef idx="minor">
              <a:schemeClr val="lt1"/>
            </a:fontRef>
          </p:style>
          <p:txBody>
            <a:bodyPr wrap="none" lIns="109728" anchor="ctr"/>
            <a:lstStyle/>
            <a:p>
              <a:endParaRPr lang="en-US" sz="1800">
                <a:effectLst>
                  <a:outerShdw blurRad="25400" dir="5400000" algn="ctr" rotWithShape="0">
                    <a:schemeClr val="bg1">
                      <a:lumMod val="95000"/>
                    </a:schemeClr>
                  </a:outerShdw>
                </a:effectLst>
              </a:endParaRPr>
            </a:p>
          </p:txBody>
        </p:sp>
        <p:sp>
          <p:nvSpPr>
            <p:cNvPr id="54" name="Rectangle 40"/>
            <p:cNvSpPr>
              <a:spLocks noChangeArrowheads="1"/>
            </p:cNvSpPr>
            <p:nvPr/>
          </p:nvSpPr>
          <p:spPr bwMode="auto">
            <a:xfrm>
              <a:off x="285469" y="4042217"/>
              <a:ext cx="1288086" cy="295980"/>
            </a:xfrm>
            <a:prstGeom prst="rect">
              <a:avLst/>
            </a:prstGeom>
            <a:noFill/>
            <a:ln w="9525">
              <a:noFill/>
              <a:miter lim="800000"/>
              <a:headEnd/>
              <a:tailEnd/>
            </a:ln>
          </p:spPr>
          <p:txBody>
            <a:bodyPr wrap="square" lIns="9144" tIns="9144" rIns="9144" bIns="9144">
              <a:spAutoFit/>
            </a:bodyPr>
            <a:lstStyle/>
            <a:p>
              <a:pPr algn="r">
                <a:defRPr/>
              </a:pPr>
              <a:r>
                <a:rPr lang="en-US" sz="1800" i="0" dirty="0">
                  <a:latin typeface="+mn-lt"/>
                </a:rPr>
                <a:t>Competition</a:t>
              </a:r>
            </a:p>
          </p:txBody>
        </p:sp>
      </p:grpSp>
    </p:spTree>
    <p:extLst>
      <p:ext uri="{BB962C8B-B14F-4D97-AF65-F5344CB8AC3E}">
        <p14:creationId xmlns="" xmlns:p14="http://schemas.microsoft.com/office/powerpoint/2010/main" val="131637106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22" presetClass="entr" presetSubtype="2"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right)">
                                      <p:cBhvr>
                                        <p:cTn id="10" dur="500"/>
                                        <p:tgtEl>
                                          <p:spTgt spid="39"/>
                                        </p:tgtEl>
                                      </p:cBhvr>
                                    </p:animEffect>
                                  </p:childTnLst>
                                </p:cTn>
                              </p:par>
                            </p:childTnLst>
                          </p:cTn>
                        </p:par>
                        <p:par>
                          <p:cTn id="11" fill="hold">
                            <p:stCondLst>
                              <p:cond delay="500"/>
                            </p:stCondLst>
                            <p:childTnLst>
                              <p:par>
                                <p:cTn id="12" presetID="22" presetClass="entr" presetSubtype="8" fill="hold" nodeType="afterEffect">
                                  <p:stCondLst>
                                    <p:cond delay="10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500"/>
                                        <p:tgtEl>
                                          <p:spTgt spid="36"/>
                                        </p:tgtEl>
                                      </p:cBhvr>
                                    </p:animEffect>
                                  </p:childTnLst>
                                </p:cTn>
                              </p:par>
                              <p:par>
                                <p:cTn id="15" presetID="22" presetClass="entr" presetSubtype="2" fill="hold" nodeType="withEffect">
                                  <p:stCondLst>
                                    <p:cond delay="100"/>
                                  </p:stCondLst>
                                  <p:childTnLst>
                                    <p:set>
                                      <p:cBhvr>
                                        <p:cTn id="16" dur="1" fill="hold">
                                          <p:stCondLst>
                                            <p:cond delay="0"/>
                                          </p:stCondLst>
                                        </p:cTn>
                                        <p:tgtEl>
                                          <p:spTgt spid="45"/>
                                        </p:tgtEl>
                                        <p:attrNameLst>
                                          <p:attrName>style.visibility</p:attrName>
                                        </p:attrNameLst>
                                      </p:cBhvr>
                                      <p:to>
                                        <p:strVal val="visible"/>
                                      </p:to>
                                    </p:set>
                                    <p:animEffect transition="in" filter="wipe(right)">
                                      <p:cBhvr>
                                        <p:cTn id="17" dur="500"/>
                                        <p:tgtEl>
                                          <p:spTgt spid="45"/>
                                        </p:tgtEl>
                                      </p:cBhvr>
                                    </p:animEffect>
                                  </p:childTnLst>
                                </p:cTn>
                              </p:par>
                            </p:childTnLst>
                          </p:cTn>
                        </p:par>
                        <p:par>
                          <p:cTn id="18" fill="hold">
                            <p:stCondLst>
                              <p:cond delay="1100"/>
                            </p:stCondLst>
                            <p:childTnLst>
                              <p:par>
                                <p:cTn id="19" presetID="22" presetClass="entr" presetSubtype="8"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500"/>
                                        <p:tgtEl>
                                          <p:spTgt spid="52"/>
                                        </p:tgtEl>
                                      </p:cBhvr>
                                    </p:animEffect>
                                  </p:childTnLst>
                                </p:cTn>
                              </p:par>
                              <p:par>
                                <p:cTn id="22" presetID="22" presetClass="entr" presetSubtype="2"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right)">
                                      <p:cBhvr>
                                        <p:cTn id="24" dur="500"/>
                                        <p:tgtEl>
                                          <p:spTgt spid="4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dissolve">
                                      <p:cBhvr>
                                        <p:cTn id="2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3"/>
          <p:cNvSpPr>
            <a:spLocks noGrp="1"/>
          </p:cNvSpPr>
          <p:nvPr>
            <p:ph type="title"/>
          </p:nvPr>
        </p:nvSpPr>
        <p:spPr/>
        <p:txBody>
          <a:bodyPr/>
          <a:lstStyle/>
          <a:p>
            <a:r>
              <a:rPr lang="en-US" dirty="0" smtClean="0"/>
              <a:t>The Solution: Progress Corticon</a:t>
            </a:r>
            <a:br>
              <a:rPr lang="en-US" dirty="0" smtClean="0"/>
            </a:br>
            <a:r>
              <a:rPr lang="en-US" dirty="0" smtClean="0"/>
              <a:t>Business Rules Management System</a:t>
            </a:r>
            <a:endParaRPr lang="en-US" dirty="0"/>
          </a:p>
        </p:txBody>
      </p:sp>
      <p:grpSp>
        <p:nvGrpSpPr>
          <p:cNvPr id="2" name="Group 39"/>
          <p:cNvGrpSpPr>
            <a:grpSpLocks/>
          </p:cNvGrpSpPr>
          <p:nvPr/>
        </p:nvGrpSpPr>
        <p:grpSpPr bwMode="auto">
          <a:xfrm>
            <a:off x="473591" y="2289513"/>
            <a:ext cx="11476561" cy="4129613"/>
            <a:chOff x="347473" y="2348206"/>
            <a:chExt cx="8610298" cy="4130117"/>
          </a:xfrm>
        </p:grpSpPr>
        <p:sp>
          <p:nvSpPr>
            <p:cNvPr id="201" name="Rounded Rectangle 200"/>
            <p:cNvSpPr/>
            <p:nvPr/>
          </p:nvSpPr>
          <p:spPr bwMode="auto">
            <a:xfrm>
              <a:off x="1938528" y="2459736"/>
              <a:ext cx="5239512" cy="2505456"/>
            </a:xfrm>
            <a:prstGeom prst="roundRect">
              <a:avLst>
                <a:gd name="adj" fmla="val 1432"/>
              </a:avLst>
            </a:prstGeom>
            <a:solidFill>
              <a:schemeClr val="accent6">
                <a:lumMod val="20000"/>
                <a:lumOff val="80000"/>
              </a:schemeClr>
            </a:solidFill>
            <a:ln>
              <a:no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en-US" dirty="0">
                <a:latin typeface="Arial" panose="020B0604020202020204" pitchFamily="34" charset="0"/>
              </a:endParaRPr>
            </a:p>
          </p:txBody>
        </p:sp>
        <p:cxnSp>
          <p:nvCxnSpPr>
            <p:cNvPr id="202" name="Straight Connector 201"/>
            <p:cNvCxnSpPr/>
            <p:nvPr/>
          </p:nvCxnSpPr>
          <p:spPr bwMode="auto">
            <a:xfrm>
              <a:off x="1865235" y="5404408"/>
              <a:ext cx="5358207" cy="0"/>
            </a:xfrm>
            <a:prstGeom prst="line">
              <a:avLst/>
            </a:prstGeom>
            <a:ln w="38100" cap="rnd">
              <a:solidFill>
                <a:schemeClr val="bg2">
                  <a:lumMod val="50000"/>
                  <a:alpha val="20000"/>
                </a:schemeClr>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204" name="Picture 203" descr="BizProf-Icon.png"/>
            <p:cNvPicPr>
              <a:picLocks/>
            </p:cNvPicPr>
            <p:nvPr/>
          </p:nvPicPr>
          <p:blipFill>
            <a:blip r:embed="rId3" cstate="screen">
              <a:extLst>
                <a:ext uri="{28A0092B-C50C-407E-A947-70E740481C1C}">
                  <a14:useLocalDpi xmlns="" xmlns:a14="http://schemas.microsoft.com/office/drawing/2010/main"/>
                </a:ext>
              </a:extLst>
            </a:blip>
            <a:stretch>
              <a:fillRect/>
            </a:stretch>
          </p:blipFill>
          <p:spPr>
            <a:xfrm>
              <a:off x="412564" y="3222768"/>
              <a:ext cx="744893" cy="989282"/>
            </a:xfrm>
            <a:prstGeom prst="rect">
              <a:avLst/>
            </a:prstGeom>
            <a:effectLst>
              <a:outerShdw blurRad="50800" dist="38100" dir="5400000" algn="t" rotWithShape="0">
                <a:prstClr val="black">
                  <a:alpha val="15000"/>
                </a:prstClr>
              </a:outerShdw>
            </a:effectLst>
          </p:spPr>
        </p:pic>
        <p:pic>
          <p:nvPicPr>
            <p:cNvPr id="205" name="Picture 204" descr="ITProf-Icon.png"/>
            <p:cNvPicPr>
              <a:picLocks/>
            </p:cNvPicPr>
            <p:nvPr/>
          </p:nvPicPr>
          <p:blipFill>
            <a:blip r:embed="rId4" cstate="screen">
              <a:extLst>
                <a:ext uri="{28A0092B-C50C-407E-A947-70E740481C1C}">
                  <a14:useLocalDpi xmlns="" xmlns:a14="http://schemas.microsoft.com/office/drawing/2010/main"/>
                </a:ext>
              </a:extLst>
            </a:blip>
            <a:stretch>
              <a:fillRect/>
            </a:stretch>
          </p:blipFill>
          <p:spPr>
            <a:xfrm>
              <a:off x="631655" y="4181742"/>
              <a:ext cx="693789" cy="992293"/>
            </a:xfrm>
            <a:prstGeom prst="rect">
              <a:avLst/>
            </a:prstGeom>
            <a:effectLst>
              <a:outerShdw blurRad="50800" dist="38100" dir="5400000" algn="t" rotWithShape="0">
                <a:prstClr val="black">
                  <a:alpha val="15000"/>
                </a:prstClr>
              </a:outerShdw>
            </a:effectLst>
          </p:spPr>
        </p:pic>
        <p:pic>
          <p:nvPicPr>
            <p:cNvPr id="206" name="Picture 205" descr="BizAnlyst-Icon.png"/>
            <p:cNvPicPr>
              <a:picLocks/>
            </p:cNvPicPr>
            <p:nvPr/>
          </p:nvPicPr>
          <p:blipFill>
            <a:blip r:embed="rId5" cstate="screen">
              <a:extLst>
                <a:ext uri="{28A0092B-C50C-407E-A947-70E740481C1C}">
                  <a14:useLocalDpi xmlns="" xmlns:a14="http://schemas.microsoft.com/office/drawing/2010/main"/>
                </a:ext>
              </a:extLst>
            </a:blip>
            <a:stretch>
              <a:fillRect/>
            </a:stretch>
          </p:blipFill>
          <p:spPr>
            <a:xfrm>
              <a:off x="618956" y="2348206"/>
              <a:ext cx="706489" cy="950920"/>
            </a:xfrm>
            <a:prstGeom prst="rect">
              <a:avLst/>
            </a:prstGeom>
            <a:effectLst>
              <a:outerShdw blurRad="50800" dist="38100" dir="5400000" algn="t" rotWithShape="0">
                <a:prstClr val="black">
                  <a:alpha val="15000"/>
                </a:prstClr>
              </a:outerShdw>
            </a:effectLst>
          </p:spPr>
        </p:pic>
        <p:cxnSp>
          <p:nvCxnSpPr>
            <p:cNvPr id="207" name="Straight Connector 206"/>
            <p:cNvCxnSpPr/>
            <p:nvPr/>
          </p:nvCxnSpPr>
          <p:spPr bwMode="auto">
            <a:xfrm rot="5400000">
              <a:off x="94973" y="3835766"/>
              <a:ext cx="2826095" cy="0"/>
            </a:xfrm>
            <a:prstGeom prst="line">
              <a:avLst/>
            </a:prstGeom>
            <a:ln w="38100" cap="rnd">
              <a:solidFill>
                <a:schemeClr val="bg2">
                  <a:lumMod val="50000"/>
                  <a:alpha val="20000"/>
                </a:schemeClr>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8" name="Straight Connector 207"/>
            <p:cNvCxnSpPr/>
            <p:nvPr/>
          </p:nvCxnSpPr>
          <p:spPr bwMode="auto">
            <a:xfrm rot="5400000">
              <a:off x="6204124" y="3835766"/>
              <a:ext cx="2826095" cy="0"/>
            </a:xfrm>
            <a:prstGeom prst="line">
              <a:avLst/>
            </a:prstGeom>
            <a:ln w="38100" cap="rnd">
              <a:solidFill>
                <a:schemeClr val="bg2">
                  <a:lumMod val="50000"/>
                  <a:alpha val="20000"/>
                </a:schemeClr>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209" name="Picture 208" descr="Apps-Icon.png"/>
            <p:cNvPicPr>
              <a:picLocks noChangeAspect="1"/>
            </p:cNvPicPr>
            <p:nvPr/>
          </p:nvPicPr>
          <p:blipFill>
            <a:blip r:embed="rId6" cstate="print"/>
            <a:stretch>
              <a:fillRect/>
            </a:stretch>
          </p:blipFill>
          <p:spPr>
            <a:xfrm>
              <a:off x="8131559" y="2389360"/>
              <a:ext cx="671563" cy="670007"/>
            </a:xfrm>
            <a:prstGeom prst="rect">
              <a:avLst/>
            </a:prstGeom>
            <a:effectLst>
              <a:outerShdw blurRad="50800" dist="38100" dir="5400000" algn="t" rotWithShape="0">
                <a:prstClr val="black">
                  <a:alpha val="15000"/>
                </a:prstClr>
              </a:outerShdw>
            </a:effectLst>
          </p:spPr>
        </p:pic>
        <p:grpSp>
          <p:nvGrpSpPr>
            <p:cNvPr id="3" name="Group 68"/>
            <p:cNvGrpSpPr>
              <a:grpSpLocks/>
            </p:cNvGrpSpPr>
            <p:nvPr/>
          </p:nvGrpSpPr>
          <p:grpSpPr bwMode="auto">
            <a:xfrm>
              <a:off x="2773680" y="5504689"/>
              <a:ext cx="750824" cy="685800"/>
              <a:chOff x="1786128" y="5724145"/>
              <a:chExt cx="750824" cy="685800"/>
            </a:xfrm>
          </p:grpSpPr>
          <p:grpSp>
            <p:nvGrpSpPr>
              <p:cNvPr id="4" name="Group 67"/>
              <p:cNvGrpSpPr/>
              <p:nvPr/>
            </p:nvGrpSpPr>
            <p:grpSpPr>
              <a:xfrm>
                <a:off x="1837944" y="5833872"/>
                <a:ext cx="649224" cy="438912"/>
                <a:chOff x="1837944" y="5833872"/>
                <a:chExt cx="649224" cy="438912"/>
              </a:xfrm>
              <a:effectLst>
                <a:outerShdw blurRad="50800" dist="38100" dir="5400000" algn="t" rotWithShape="0">
                  <a:prstClr val="black">
                    <a:alpha val="15000"/>
                  </a:prstClr>
                </a:outerShdw>
              </a:effectLst>
            </p:grpSpPr>
            <p:sp>
              <p:nvSpPr>
                <p:cNvPr id="216" name="Oval 215"/>
                <p:cNvSpPr/>
                <p:nvPr/>
              </p:nvSpPr>
              <p:spPr bwMode="auto">
                <a:xfrm>
                  <a:off x="1837944" y="5833872"/>
                  <a:ext cx="649224" cy="438912"/>
                </a:xfrm>
                <a:prstGeom prst="ellipse">
                  <a:avLst/>
                </a:prstGeom>
                <a:ln w="254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217" name="Straight Connector 216"/>
                <p:cNvCxnSpPr/>
                <p:nvPr/>
              </p:nvCxnSpPr>
              <p:spPr bwMode="auto">
                <a:xfrm rot="16200000" flipH="1">
                  <a:off x="1988820" y="5865876"/>
                  <a:ext cx="393192" cy="365760"/>
                </a:xfrm>
                <a:prstGeom prst="line">
                  <a:avLst/>
                </a:prstGeom>
                <a:ln w="254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a:endCxn id="216" idx="7"/>
                </p:cNvCxnSpPr>
                <p:nvPr/>
              </p:nvCxnSpPr>
              <p:spPr bwMode="auto">
                <a:xfrm flipV="1">
                  <a:off x="1938528" y="5898149"/>
                  <a:ext cx="453563" cy="319771"/>
                </a:xfrm>
                <a:prstGeom prst="line">
                  <a:avLst/>
                </a:prstGeom>
                <a:ln w="254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12" name="Picture 211" descr="DataCan-Icon.png"/>
              <p:cNvPicPr>
                <a:picLocks noChangeAspect="1"/>
              </p:cNvPicPr>
              <p:nvPr/>
            </p:nvPicPr>
            <p:blipFill>
              <a:blip r:embed="rId7" cstate="screen">
                <a:extLst>
                  <a:ext uri="{28A0092B-C50C-407E-A947-70E740481C1C}">
                    <a14:useLocalDpi xmlns="" xmlns:a14="http://schemas.microsoft.com/office/drawing/2010/main"/>
                  </a:ext>
                </a:extLst>
              </a:blip>
              <a:stretch>
                <a:fillRect/>
              </a:stretch>
            </p:blipFill>
            <p:spPr>
              <a:xfrm>
                <a:off x="1785800" y="6039840"/>
                <a:ext cx="403255" cy="319127"/>
              </a:xfrm>
              <a:prstGeom prst="rect">
                <a:avLst/>
              </a:prstGeom>
              <a:effectLst>
                <a:outerShdw blurRad="50800" dist="38100" dir="5400000" algn="t" rotWithShape="0">
                  <a:prstClr val="black">
                    <a:alpha val="15000"/>
                  </a:prstClr>
                </a:outerShdw>
              </a:effectLst>
            </p:spPr>
          </p:pic>
          <p:pic>
            <p:nvPicPr>
              <p:cNvPr id="213" name="Picture 212" descr="DataCan-Icon.png"/>
              <p:cNvPicPr>
                <a:picLocks noChangeAspect="1"/>
              </p:cNvPicPr>
              <p:nvPr/>
            </p:nvPicPr>
            <p:blipFill>
              <a:blip r:embed="rId8" cstate="screen">
                <a:extLst>
                  <a:ext uri="{28A0092B-C50C-407E-A947-70E740481C1C}">
                    <a14:useLocalDpi xmlns="" xmlns:a14="http://schemas.microsoft.com/office/drawing/2010/main"/>
                  </a:ext>
                </a:extLst>
              </a:blip>
              <a:stretch>
                <a:fillRect/>
              </a:stretch>
            </p:blipFill>
            <p:spPr>
              <a:xfrm>
                <a:off x="2133487" y="5760405"/>
                <a:ext cx="403255" cy="320714"/>
              </a:xfrm>
              <a:prstGeom prst="rect">
                <a:avLst/>
              </a:prstGeom>
              <a:effectLst>
                <a:outerShdw blurRad="50800" dist="38100" dir="5400000" algn="t" rotWithShape="0">
                  <a:prstClr val="black">
                    <a:alpha val="15000"/>
                  </a:prstClr>
                </a:outerShdw>
              </a:effectLst>
            </p:spPr>
          </p:pic>
          <p:pic>
            <p:nvPicPr>
              <p:cNvPr id="214" name="Picture 213" descr="DataCan-Icon.png"/>
              <p:cNvPicPr>
                <a:picLocks noChangeAspect="1"/>
              </p:cNvPicPr>
              <p:nvPr/>
            </p:nvPicPr>
            <p:blipFill>
              <a:blip r:embed="rId8" cstate="screen">
                <a:extLst>
                  <a:ext uri="{28A0092B-C50C-407E-A947-70E740481C1C}">
                    <a14:useLocalDpi xmlns="" xmlns:a14="http://schemas.microsoft.com/office/drawing/2010/main"/>
                  </a:ext>
                </a:extLst>
              </a:blip>
              <a:stretch>
                <a:fillRect/>
              </a:stretch>
            </p:blipFill>
            <p:spPr>
              <a:xfrm>
                <a:off x="1792150" y="5723889"/>
                <a:ext cx="403255" cy="320714"/>
              </a:xfrm>
              <a:prstGeom prst="rect">
                <a:avLst/>
              </a:prstGeom>
              <a:effectLst>
                <a:outerShdw blurRad="50800" dist="38100" dir="5400000" algn="t" rotWithShape="0">
                  <a:prstClr val="black">
                    <a:alpha val="15000"/>
                  </a:prstClr>
                </a:outerShdw>
              </a:effectLst>
            </p:spPr>
          </p:pic>
          <p:pic>
            <p:nvPicPr>
              <p:cNvPr id="215" name="Picture 214" descr="DataCan-Icon.png"/>
              <p:cNvPicPr>
                <a:picLocks noChangeAspect="1"/>
              </p:cNvPicPr>
              <p:nvPr/>
            </p:nvPicPr>
            <p:blipFill>
              <a:blip r:embed="rId8" cstate="screen">
                <a:extLst>
                  <a:ext uri="{28A0092B-C50C-407E-A947-70E740481C1C}">
                    <a14:useLocalDpi xmlns="" xmlns:a14="http://schemas.microsoft.com/office/drawing/2010/main"/>
                  </a:ext>
                </a:extLst>
              </a:blip>
              <a:stretch>
                <a:fillRect/>
              </a:stretch>
            </p:blipFill>
            <p:spPr>
              <a:xfrm>
                <a:off x="2111261" y="6089059"/>
                <a:ext cx="404843" cy="320714"/>
              </a:xfrm>
              <a:prstGeom prst="rect">
                <a:avLst/>
              </a:prstGeom>
              <a:effectLst>
                <a:outerShdw blurRad="50800" dist="38100" dir="5400000" algn="t" rotWithShape="0">
                  <a:prstClr val="black">
                    <a:alpha val="15000"/>
                  </a:prstClr>
                </a:outerShdw>
              </a:effectLst>
            </p:spPr>
          </p:pic>
        </p:grpSp>
        <p:sp>
          <p:nvSpPr>
            <p:cNvPr id="220" name="Rectangle 40"/>
            <p:cNvSpPr>
              <a:spLocks noChangeArrowheads="1"/>
            </p:cNvSpPr>
            <p:nvPr/>
          </p:nvSpPr>
          <p:spPr bwMode="auto">
            <a:xfrm>
              <a:off x="347473" y="5302795"/>
              <a:ext cx="1335185" cy="206577"/>
            </a:xfrm>
            <a:prstGeom prst="rect">
              <a:avLst/>
            </a:prstGeom>
            <a:noFill/>
            <a:ln w="9525">
              <a:noFill/>
              <a:miter lim="800000"/>
              <a:headEnd/>
              <a:tailEnd/>
            </a:ln>
          </p:spPr>
          <p:txBody>
            <a:bodyPr lIns="9144" tIns="9144" rIns="9144" bIns="9144">
              <a:spAutoFit/>
            </a:bodyPr>
            <a:lstStyle/>
            <a:p>
              <a:pPr algn="ctr">
                <a:lnSpc>
                  <a:spcPts val="1400"/>
                </a:lnSpc>
                <a:defRPr/>
              </a:pPr>
              <a:r>
                <a:rPr lang="en-US" sz="1500" dirty="0" smtClean="0">
                  <a:solidFill>
                    <a:schemeClr val="tx1">
                      <a:lumMod val="75000"/>
                      <a:lumOff val="25000"/>
                    </a:schemeClr>
                  </a:solidFill>
                  <a:latin typeface="+mn-lt"/>
                </a:rPr>
                <a:t>Decision Modelers</a:t>
              </a:r>
              <a:endParaRPr lang="en-US" sz="1500" dirty="0">
                <a:solidFill>
                  <a:schemeClr val="tx1">
                    <a:lumMod val="75000"/>
                    <a:lumOff val="25000"/>
                  </a:schemeClr>
                </a:solidFill>
                <a:latin typeface="+mn-lt"/>
              </a:endParaRPr>
            </a:p>
          </p:txBody>
        </p:sp>
        <p:sp>
          <p:nvSpPr>
            <p:cNvPr id="221" name="Rectangle 40"/>
            <p:cNvSpPr>
              <a:spLocks noChangeArrowheads="1"/>
            </p:cNvSpPr>
            <p:nvPr/>
          </p:nvSpPr>
          <p:spPr bwMode="auto">
            <a:xfrm>
              <a:off x="7498100" y="5302795"/>
              <a:ext cx="1444732" cy="206577"/>
            </a:xfrm>
            <a:prstGeom prst="rect">
              <a:avLst/>
            </a:prstGeom>
            <a:noFill/>
            <a:ln w="9525">
              <a:noFill/>
              <a:miter lim="800000"/>
              <a:headEnd/>
              <a:tailEnd/>
            </a:ln>
          </p:spPr>
          <p:txBody>
            <a:bodyPr lIns="9144" tIns="9144" rIns="9144" bIns="9144">
              <a:spAutoFit/>
            </a:bodyPr>
            <a:lstStyle/>
            <a:p>
              <a:pPr algn="ctr">
                <a:lnSpc>
                  <a:spcPts val="1400"/>
                </a:lnSpc>
                <a:defRPr/>
              </a:pPr>
              <a:r>
                <a:rPr lang="en-US" sz="1500" dirty="0">
                  <a:solidFill>
                    <a:schemeClr val="tx1">
                      <a:lumMod val="75000"/>
                      <a:lumOff val="25000"/>
                    </a:schemeClr>
                  </a:solidFill>
                  <a:latin typeface="+mn-lt"/>
                </a:rPr>
                <a:t>Enterprise </a:t>
              </a:r>
              <a:r>
                <a:rPr lang="en-US" sz="1500" dirty="0" smtClean="0">
                  <a:solidFill>
                    <a:schemeClr val="tx1">
                      <a:lumMod val="75000"/>
                      <a:lumOff val="25000"/>
                    </a:schemeClr>
                  </a:solidFill>
                  <a:latin typeface="+mn-lt"/>
                </a:rPr>
                <a:t>Systems</a:t>
              </a:r>
              <a:endParaRPr lang="en-US" sz="1500" dirty="0">
                <a:solidFill>
                  <a:schemeClr val="tx1">
                    <a:lumMod val="75000"/>
                    <a:lumOff val="25000"/>
                  </a:schemeClr>
                </a:solidFill>
                <a:latin typeface="+mn-lt"/>
              </a:endParaRPr>
            </a:p>
          </p:txBody>
        </p:sp>
        <p:sp>
          <p:nvSpPr>
            <p:cNvPr id="222" name="Rectangle 40"/>
            <p:cNvSpPr>
              <a:spLocks noChangeArrowheads="1"/>
            </p:cNvSpPr>
            <p:nvPr/>
          </p:nvSpPr>
          <p:spPr bwMode="auto">
            <a:xfrm>
              <a:off x="3027371" y="6271746"/>
              <a:ext cx="3108554" cy="206577"/>
            </a:xfrm>
            <a:prstGeom prst="rect">
              <a:avLst/>
            </a:prstGeom>
            <a:noFill/>
            <a:ln w="9525">
              <a:noFill/>
              <a:miter lim="800000"/>
              <a:headEnd/>
              <a:tailEnd/>
            </a:ln>
          </p:spPr>
          <p:txBody>
            <a:bodyPr lIns="9144" tIns="9144" rIns="9144" bIns="9144">
              <a:spAutoFit/>
            </a:bodyPr>
            <a:lstStyle/>
            <a:p>
              <a:pPr algn="ctr">
                <a:lnSpc>
                  <a:spcPts val="1400"/>
                </a:lnSpc>
                <a:defRPr/>
              </a:pPr>
              <a:r>
                <a:rPr lang="en-US" sz="1500" dirty="0">
                  <a:solidFill>
                    <a:schemeClr val="tx1">
                      <a:lumMod val="75000"/>
                      <a:lumOff val="25000"/>
                    </a:schemeClr>
                  </a:solidFill>
                  <a:latin typeface="+mn-lt"/>
                </a:rPr>
                <a:t>Enterprise Data Sources</a:t>
              </a:r>
            </a:p>
          </p:txBody>
        </p:sp>
        <p:pic>
          <p:nvPicPr>
            <p:cNvPr id="223" name="Picture 222" descr="Views-Icon.png"/>
            <p:cNvPicPr>
              <a:picLocks noChangeAspect="1"/>
            </p:cNvPicPr>
            <p:nvPr/>
          </p:nvPicPr>
          <p:blipFill>
            <a:blip r:embed="rId9" cstate="screen">
              <a:extLst>
                <a:ext uri="{28A0092B-C50C-407E-A947-70E740481C1C}">
                  <a14:useLocalDpi xmlns="" xmlns:a14="http://schemas.microsoft.com/office/drawing/2010/main"/>
                </a:ext>
              </a:extLst>
            </a:blip>
            <a:stretch>
              <a:fillRect/>
            </a:stretch>
          </p:blipFill>
          <p:spPr>
            <a:xfrm>
              <a:off x="5629476" y="5494907"/>
              <a:ext cx="604447" cy="638253"/>
            </a:xfrm>
            <a:prstGeom prst="rect">
              <a:avLst/>
            </a:prstGeom>
            <a:effectLst>
              <a:outerShdw blurRad="50800" dist="38100" dir="5400000" algn="t" rotWithShape="0">
                <a:prstClr val="black">
                  <a:alpha val="15000"/>
                </a:prstClr>
              </a:outerShdw>
            </a:effectLst>
          </p:spPr>
        </p:pic>
        <p:pic>
          <p:nvPicPr>
            <p:cNvPr id="224" name="Picture 223" descr="BPB-Icon.png"/>
            <p:cNvPicPr>
              <a:picLocks noChangeAspect="1"/>
            </p:cNvPicPr>
            <p:nvPr/>
          </p:nvPicPr>
          <p:blipFill>
            <a:blip r:embed="rId10" cstate="print"/>
            <a:stretch>
              <a:fillRect/>
            </a:stretch>
          </p:blipFill>
          <p:spPr>
            <a:xfrm>
              <a:off x="7744832" y="3178786"/>
              <a:ext cx="1212939" cy="847829"/>
            </a:xfrm>
            <a:prstGeom prst="rect">
              <a:avLst/>
            </a:prstGeom>
            <a:effectLst>
              <a:outerShdw blurRad="50800" dist="38100" dir="5400000" algn="t" rotWithShape="0">
                <a:prstClr val="black">
                  <a:alpha val="15000"/>
                </a:prstClr>
              </a:outerShdw>
            </a:effectLst>
          </p:spPr>
        </p:pic>
        <p:pic>
          <p:nvPicPr>
            <p:cNvPr id="225" name="Picture 224" descr="SQA-Icon.png"/>
            <p:cNvPicPr>
              <a:picLocks/>
            </p:cNvPicPr>
            <p:nvPr/>
          </p:nvPicPr>
          <p:blipFill>
            <a:blip r:embed="rId11" cstate="screen">
              <a:extLst>
                <a:ext uri="{28A0092B-C50C-407E-A947-70E740481C1C}">
                  <a14:useLocalDpi xmlns="" xmlns:a14="http://schemas.microsoft.com/office/drawing/2010/main"/>
                </a:ext>
              </a:extLst>
            </a:blip>
            <a:stretch>
              <a:fillRect/>
            </a:stretch>
          </p:blipFill>
          <p:spPr>
            <a:xfrm>
              <a:off x="4278962" y="5503393"/>
              <a:ext cx="562497" cy="749392"/>
            </a:xfrm>
            <a:prstGeom prst="rect">
              <a:avLst/>
            </a:prstGeom>
            <a:effectLst>
              <a:outerShdw blurRad="50800" dist="38100" dir="5400000" algn="t" rotWithShape="0">
                <a:prstClr val="black">
                  <a:alpha val="15000"/>
                </a:prstClr>
              </a:outerShdw>
            </a:effectLst>
          </p:spPr>
        </p:pic>
        <p:sp>
          <p:nvSpPr>
            <p:cNvPr id="266" name="Left-Right Arrow 265"/>
            <p:cNvSpPr/>
            <p:nvPr/>
          </p:nvSpPr>
          <p:spPr bwMode="auto">
            <a:xfrm rot="16200000">
              <a:off x="4179169" y="4946368"/>
              <a:ext cx="730339" cy="439770"/>
            </a:xfrm>
            <a:prstGeom prst="leftRightArrow">
              <a:avLst>
                <a:gd name="adj1" fmla="val 50000"/>
                <a:gd name="adj2" fmla="val 6041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sp>
          <p:nvSpPr>
            <p:cNvPr id="37" name="Left-Right Arrow 36"/>
            <p:cNvSpPr/>
            <p:nvPr/>
          </p:nvSpPr>
          <p:spPr bwMode="auto">
            <a:xfrm>
              <a:off x="1325445" y="3586499"/>
              <a:ext cx="731891" cy="439791"/>
            </a:xfrm>
            <a:prstGeom prst="leftRightArrow">
              <a:avLst>
                <a:gd name="adj1" fmla="val 50000"/>
                <a:gd name="adj2" fmla="val 6041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sp>
          <p:nvSpPr>
            <p:cNvPr id="39" name="Left-Right Arrow 38"/>
            <p:cNvSpPr/>
            <p:nvPr/>
          </p:nvSpPr>
          <p:spPr bwMode="auto">
            <a:xfrm>
              <a:off x="7067856" y="3586499"/>
              <a:ext cx="731892" cy="439791"/>
            </a:xfrm>
            <a:prstGeom prst="leftRightArrow">
              <a:avLst>
                <a:gd name="adj1" fmla="val 50000"/>
                <a:gd name="adj2" fmla="val 6041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grpSp>
      <p:sp>
        <p:nvSpPr>
          <p:cNvPr id="36" name="TextBox 35"/>
          <p:cNvSpPr txBox="1"/>
          <p:nvPr/>
        </p:nvSpPr>
        <p:spPr>
          <a:xfrm>
            <a:off x="3401756" y="2484971"/>
            <a:ext cx="2219807" cy="584775"/>
          </a:xfrm>
          <a:prstGeom prst="rect">
            <a:avLst/>
          </a:prstGeom>
          <a:noFill/>
        </p:spPr>
        <p:txBody>
          <a:bodyPr wrap="square" rtlCol="0">
            <a:spAutoFit/>
          </a:bodyPr>
          <a:lstStyle/>
          <a:p>
            <a:pPr algn="ctr"/>
            <a:r>
              <a:rPr lang="en-US" sz="1600" b="1" dirty="0" smtClean="0"/>
              <a:t>Model Rules </a:t>
            </a:r>
            <a:br>
              <a:rPr lang="en-US" sz="1600" b="1" dirty="0" smtClean="0"/>
            </a:br>
            <a:r>
              <a:rPr lang="en-US" sz="1600" b="1" dirty="0" smtClean="0"/>
              <a:t>with Integrity</a:t>
            </a:r>
            <a:endParaRPr lang="en-US" sz="1600" b="1" dirty="0"/>
          </a:p>
        </p:txBody>
      </p:sp>
      <p:grpSp>
        <p:nvGrpSpPr>
          <p:cNvPr id="5" name="Group 5"/>
          <p:cNvGrpSpPr/>
          <p:nvPr/>
        </p:nvGrpSpPr>
        <p:grpSpPr>
          <a:xfrm>
            <a:off x="4698855" y="2341939"/>
            <a:ext cx="4542312" cy="2590473"/>
            <a:chOff x="3525060" y="2341938"/>
            <a:chExt cx="3407621" cy="2590473"/>
          </a:xfrm>
        </p:grpSpPr>
        <p:sp>
          <p:nvSpPr>
            <p:cNvPr id="38" name="TextBox 37"/>
            <p:cNvSpPr txBox="1"/>
            <p:nvPr/>
          </p:nvSpPr>
          <p:spPr>
            <a:xfrm>
              <a:off x="4872641" y="4034954"/>
              <a:ext cx="2060040" cy="830997"/>
            </a:xfrm>
            <a:prstGeom prst="rect">
              <a:avLst/>
            </a:prstGeom>
            <a:noFill/>
          </p:spPr>
          <p:txBody>
            <a:bodyPr wrap="square" rtlCol="0">
              <a:spAutoFit/>
            </a:bodyPr>
            <a:lstStyle>
              <a:defPPr>
                <a:defRPr lang="en-US"/>
              </a:defPPr>
              <a:lvl1pPr>
                <a:defRPr sz="1600" b="1"/>
              </a:lvl1pPr>
            </a:lstStyle>
            <a:p>
              <a:r>
                <a:rPr lang="en-US" dirty="0"/>
                <a:t>Execute as </a:t>
              </a:r>
              <a:br>
                <a:rPr lang="en-US" dirty="0"/>
              </a:br>
              <a:r>
                <a:rPr lang="en-US" dirty="0"/>
                <a:t>Open Standards</a:t>
              </a:r>
              <a:br>
                <a:rPr lang="en-US" dirty="0"/>
              </a:br>
              <a:r>
                <a:rPr lang="en-US" dirty="0"/>
                <a:t>Decision Services</a:t>
              </a:r>
            </a:p>
          </p:txBody>
        </p:sp>
        <p:sp>
          <p:nvSpPr>
            <p:cNvPr id="40" name="Circular Arrow 39"/>
            <p:cNvSpPr/>
            <p:nvPr/>
          </p:nvSpPr>
          <p:spPr>
            <a:xfrm rot="1036369">
              <a:off x="3525060" y="2341938"/>
              <a:ext cx="2590473" cy="2590473"/>
            </a:xfrm>
            <a:prstGeom prst="circularArrow">
              <a:avLst>
                <a:gd name="adj1" fmla="val 4767"/>
                <a:gd name="adj2" fmla="val 1142319"/>
                <a:gd name="adj3" fmla="val 20457681"/>
                <a:gd name="adj4" fmla="val 12767312"/>
                <a:gd name="adj5" fmla="val 718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grpSp>
      <p:sp>
        <p:nvSpPr>
          <p:cNvPr id="41" name="Circular Arrow 40"/>
          <p:cNvSpPr/>
          <p:nvPr/>
        </p:nvSpPr>
        <p:spPr>
          <a:xfrm rot="11923248">
            <a:off x="4090729" y="2229426"/>
            <a:ext cx="3453065" cy="2590473"/>
          </a:xfrm>
          <a:prstGeom prst="circularArrow">
            <a:avLst>
              <a:gd name="adj1" fmla="val 4767"/>
              <a:gd name="adj2" fmla="val 1142319"/>
              <a:gd name="adj3" fmla="val 20457681"/>
              <a:gd name="adj4" fmla="val 12767312"/>
              <a:gd name="adj5" fmla="val 7187"/>
            </a:avLst>
          </a:prstGeom>
          <a:solidFill>
            <a:schemeClr val="accent1"/>
          </a:solidFill>
          <a:ln>
            <a:noFill/>
            <a:headEnd/>
            <a:tailEnd/>
          </a:ln>
          <a:effectLst>
            <a:outerShdw blurRad="40000" dist="20000" dir="5400000" rotWithShape="0">
              <a:srgbClr val="000000">
                <a:alpha val="25000"/>
              </a:srgbClr>
            </a:outerShdw>
          </a:effectLst>
        </p:spPr>
        <p:style>
          <a:lnRef idx="1">
            <a:schemeClr val="accent3"/>
          </a:lnRef>
          <a:fillRef idx="2">
            <a:schemeClr val="accent3"/>
          </a:fillRef>
          <a:effectRef idx="1">
            <a:schemeClr val="accent3"/>
          </a:effectRef>
          <a:fontRef idx="minor">
            <a:schemeClr val="dk1"/>
          </a:fontRef>
        </p:style>
        <p:txBody>
          <a:bodyPr wrap="none" lIns="109728" anchor="ctr"/>
          <a:lstStyle/>
          <a:p>
            <a:pPr>
              <a:spcBef>
                <a:spcPct val="0"/>
              </a:spcBef>
              <a:buSzTx/>
            </a:pPr>
            <a:endParaRPr lang="en-US" sz="1900" i="0">
              <a:solidFill>
                <a:srgbClr val="000000"/>
              </a:solidFill>
              <a:effectLst>
                <a:outerShdw blurRad="25400" dir="5400000" algn="ctr" rotWithShape="0">
                  <a:srgbClr val="FFFFFF">
                    <a:lumMod val="95000"/>
                  </a:srgbClr>
                </a:outerShdw>
              </a:effectLst>
            </a:endParaRPr>
          </a:p>
        </p:txBody>
      </p:sp>
      <p:sp>
        <p:nvSpPr>
          <p:cNvPr id="43" name="Content Placeholder 3"/>
          <p:cNvSpPr txBox="1">
            <a:spLocks/>
          </p:cNvSpPr>
          <p:nvPr/>
        </p:nvSpPr>
        <p:spPr>
          <a:xfrm>
            <a:off x="6116320" y="1215235"/>
            <a:ext cx="4701266" cy="3042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algn="l" defTabSz="914400" eaLnBrk="1" latinLnBrk="0" hangingPunct="1">
              <a:spcBef>
                <a:spcPts val="900"/>
              </a:spcBef>
              <a:buClr>
                <a:schemeClr val="accent1"/>
              </a:buClr>
              <a:buSzTx/>
              <a:buFont typeface="Wingdings" pitchFamily="2" charset="2"/>
              <a:buChar char="§"/>
              <a:defRPr sz="2000" i="0">
                <a:solidFill>
                  <a:srgbClr val="000000"/>
                </a:solidFill>
                <a:latin typeface="Arial" pitchFamily="34" charset="0"/>
                <a:cs typeface="Arial" pitchFamily="34" charset="0"/>
              </a:defRPr>
            </a:lvl1pPr>
            <a:lvl2pPr marL="742950" indent="-285750" algn="l" defTabSz="914400" eaLnBrk="1" latinLnBrk="0" hangingPunct="1">
              <a:spcBef>
                <a:spcPts val="900"/>
              </a:spcBef>
              <a:buClr>
                <a:schemeClr val="accent1"/>
              </a:buClr>
              <a:buChar char="•"/>
              <a:defRPr sz="1800">
                <a:solidFill>
                  <a:srgbClr val="000000"/>
                </a:solidFill>
                <a:latin typeface="Arial" pitchFamily="34" charset="0"/>
                <a:cs typeface="Arial" pitchFamily="34" charset="0"/>
              </a:defRPr>
            </a:lvl2pPr>
            <a:lvl3pPr marL="1143000" indent="-228600" algn="l" defTabSz="914400" eaLnBrk="1" latinLnBrk="0" hangingPunct="1">
              <a:spcBef>
                <a:spcPts val="900"/>
              </a:spcBef>
              <a:buClr>
                <a:schemeClr val="accent1"/>
              </a:buClr>
              <a:buFont typeface="Arial" charset="0"/>
              <a:buChar char="–"/>
              <a:defRPr sz="1600">
                <a:solidFill>
                  <a:srgbClr val="000000"/>
                </a:solidFill>
                <a:latin typeface="Arial" pitchFamily="34" charset="0"/>
                <a:cs typeface="Arial" pitchFamily="34" charset="0"/>
              </a:defRPr>
            </a:lvl3pPr>
            <a:lvl4pPr marL="1600200" indent="-228600" algn="l" defTabSz="914400" eaLnBrk="1" latinLnBrk="0" hangingPunct="1">
              <a:spcBef>
                <a:spcPts val="900"/>
              </a:spcBef>
              <a:buClr>
                <a:schemeClr val="accent1"/>
              </a:buClr>
              <a:buSzPct val="95000"/>
              <a:buFont typeface="Courier New" pitchFamily="49" charset="0"/>
              <a:buChar char="o"/>
              <a:defRPr sz="1400">
                <a:solidFill>
                  <a:srgbClr val="000000"/>
                </a:solidFill>
                <a:latin typeface="Arial" pitchFamily="34" charset="0"/>
                <a:cs typeface="Arial" pitchFamily="34" charset="0"/>
              </a:defRPr>
            </a:lvl4pPr>
            <a:lvl5pPr marL="2057400" indent="-228600" algn="l" defTabSz="914400" eaLnBrk="1" latinLnBrk="0" hangingPunct="1">
              <a:spcBef>
                <a:spcPts val="900"/>
              </a:spcBef>
              <a:buClr>
                <a:schemeClr val="accent1"/>
              </a:buClr>
              <a:buSzPct val="95000"/>
              <a:buFont typeface="Courier New" pitchFamily="49" charset="0"/>
              <a:buChar char="o"/>
              <a:defRPr sz="1400">
                <a:solidFill>
                  <a:srgbClr val="000000"/>
                </a:solidFill>
                <a:latin typeface="Arial" pitchFamily="34" charset="0"/>
                <a:cs typeface="Arial" pitchFamily="34" charset="0"/>
              </a:defRPr>
            </a:lvl5pPr>
            <a:lvl6pPr marL="2514600" indent="-228600" fontAlgn="base">
              <a:spcBef>
                <a:spcPct val="20000"/>
              </a:spcBef>
              <a:spcAft>
                <a:spcPct val="0"/>
              </a:spcAft>
              <a:buClr>
                <a:schemeClr val="accent1"/>
              </a:buClr>
              <a:buFont typeface="Arial" charset="0"/>
              <a:buChar char="•"/>
              <a:defRPr sz="2000">
                <a:latin typeface="+mn-lt"/>
              </a:defRPr>
            </a:lvl6pPr>
            <a:lvl7pPr marL="2971800" indent="-228600" fontAlgn="base">
              <a:spcBef>
                <a:spcPct val="20000"/>
              </a:spcBef>
              <a:spcAft>
                <a:spcPct val="0"/>
              </a:spcAft>
              <a:buClr>
                <a:schemeClr val="accent1"/>
              </a:buClr>
              <a:buFont typeface="Arial" charset="0"/>
              <a:buChar char="•"/>
              <a:defRPr sz="2000">
                <a:latin typeface="+mn-lt"/>
              </a:defRPr>
            </a:lvl7pPr>
            <a:lvl8pPr marL="3429000" indent="-228600" fontAlgn="base">
              <a:spcBef>
                <a:spcPct val="20000"/>
              </a:spcBef>
              <a:spcAft>
                <a:spcPct val="0"/>
              </a:spcAft>
              <a:buClr>
                <a:schemeClr val="accent1"/>
              </a:buClr>
              <a:buFont typeface="Arial" charset="0"/>
              <a:buChar char="•"/>
              <a:defRPr sz="2000">
                <a:latin typeface="+mn-lt"/>
              </a:defRPr>
            </a:lvl8pPr>
            <a:lvl9pPr marL="3886200" indent="-228600" fontAlgn="base">
              <a:spcBef>
                <a:spcPct val="20000"/>
              </a:spcBef>
              <a:spcAft>
                <a:spcPct val="0"/>
              </a:spcAft>
              <a:buClr>
                <a:schemeClr val="accent1"/>
              </a:buClr>
              <a:buFont typeface="Arial" charset="0"/>
              <a:buChar char="•"/>
              <a:defRPr sz="2000">
                <a:latin typeface="+mn-lt"/>
              </a:defRPr>
            </a:lvl9pPr>
          </a:lstStyle>
          <a:p>
            <a:r>
              <a:rPr lang="en-US" dirty="0"/>
              <a:t>Ensure performance &amp; </a:t>
            </a:r>
            <a:r>
              <a:rPr lang="en-US" dirty="0" smtClean="0"/>
              <a:t>scalability</a:t>
            </a:r>
          </a:p>
          <a:p>
            <a:r>
              <a:rPr lang="en-US" dirty="0" smtClean="0"/>
              <a:t>Enable fast, safe changes</a:t>
            </a:r>
          </a:p>
        </p:txBody>
      </p:sp>
      <p:pic>
        <p:nvPicPr>
          <p:cNvPr id="48" name="Picture 47" descr="DataCan-Icon.png"/>
          <p:cNvPicPr>
            <a:picLocks noChangeAspect="1"/>
          </p:cNvPicPr>
          <p:nvPr/>
        </p:nvPicPr>
        <p:blipFill>
          <a:blip r:embed="rId12" cstate="print"/>
          <a:stretch>
            <a:fillRect/>
          </a:stretch>
        </p:blipFill>
        <p:spPr bwMode="auto">
          <a:xfrm>
            <a:off x="10688913" y="4178105"/>
            <a:ext cx="1156809" cy="687459"/>
          </a:xfrm>
          <a:prstGeom prst="rect">
            <a:avLst/>
          </a:prstGeom>
          <a:effectLst>
            <a:outerShdw blurRad="50800" dist="38100" dir="5400000" algn="t" rotWithShape="0">
              <a:prstClr val="black">
                <a:alpha val="15000"/>
              </a:prstClr>
            </a:outerShdw>
          </a:effectLst>
        </p:spPr>
      </p:pic>
      <p:sp>
        <p:nvSpPr>
          <p:cNvPr id="49" name="Content Placeholder 6"/>
          <p:cNvSpPr txBox="1">
            <a:spLocks/>
          </p:cNvSpPr>
          <p:nvPr/>
        </p:nvSpPr>
        <p:spPr bwMode="auto">
          <a:xfrm>
            <a:off x="581482" y="1174421"/>
            <a:ext cx="5199558" cy="8499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i="0" dirty="0" smtClean="0"/>
              <a:t>Separate some decision logic from code</a:t>
            </a:r>
          </a:p>
          <a:p>
            <a:pPr>
              <a:buSzTx/>
            </a:pPr>
            <a:r>
              <a:rPr lang="en-US" i="0" dirty="0" smtClean="0"/>
              <a:t>Empower BAs/SMEs </a:t>
            </a:r>
            <a:r>
              <a:rPr lang="en-US" dirty="0" smtClean="0"/>
              <a:t>where appropriate</a:t>
            </a:r>
          </a:p>
          <a:p>
            <a:pPr>
              <a:buSzTx/>
            </a:pPr>
            <a:endParaRPr lang="en-US" i="0" dirty="0"/>
          </a:p>
        </p:txBody>
      </p:sp>
      <p:pic>
        <p:nvPicPr>
          <p:cNvPr id="51" name="Picture 50"/>
          <p:cNvPicPr>
            <a:picLocks noChangeAspect="1"/>
          </p:cNvPicPr>
          <p:nvPr/>
        </p:nvPicPr>
        <p:blipFill>
          <a:blip r:embed="rId13" cstate="print">
            <a:extLst>
              <a:ext uri="{28A0092B-C50C-407E-A947-70E740481C1C}">
                <a14:useLocalDpi xmlns="" xmlns:a14="http://schemas.microsoft.com/office/drawing/2010/main" val="0"/>
              </a:ext>
            </a:extLst>
          </a:blip>
          <a:stretch>
            <a:fillRect/>
          </a:stretch>
        </p:blipFill>
        <p:spPr>
          <a:xfrm>
            <a:off x="4608878" y="3353355"/>
            <a:ext cx="2993448" cy="423863"/>
          </a:xfrm>
          <a:prstGeom prst="rect">
            <a:avLst/>
          </a:prstGeom>
        </p:spPr>
      </p:pic>
    </p:spTree>
    <p:extLst>
      <p:ext uri="{BB962C8B-B14F-4D97-AF65-F5344CB8AC3E}">
        <p14:creationId xmlns="" xmlns:p14="http://schemas.microsoft.com/office/powerpoint/2010/main" val="191378037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animBg="1"/>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ZA" dirty="0" smtClean="0"/>
              <a:t>Choosing Between ABL and Corticon </a:t>
            </a:r>
            <a:endParaRPr lang="en-ZA" dirty="0"/>
          </a:p>
        </p:txBody>
      </p:sp>
      <p:sp>
        <p:nvSpPr>
          <p:cNvPr id="7" name="Content Placeholder 2"/>
          <p:cNvSpPr txBox="1">
            <a:spLocks/>
          </p:cNvSpPr>
          <p:nvPr>
            <p:custDataLst>
              <p:tags r:id="rId3"/>
            </p:custDataLst>
          </p:nvPr>
        </p:nvSpPr>
        <p:spPr>
          <a:xfrm>
            <a:off x="595920" y="1085850"/>
            <a:ext cx="5642955" cy="5594283"/>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i="0" dirty="0" smtClean="0"/>
              <a:t>Does you logic need to be </a:t>
            </a:r>
            <a:r>
              <a:rPr lang="en-US" i="0" dirty="0" smtClean="0">
                <a:solidFill>
                  <a:srgbClr val="FF0000"/>
                </a:solidFill>
              </a:rPr>
              <a:t>customized</a:t>
            </a:r>
            <a:r>
              <a:rPr lang="en-US" i="0" dirty="0" smtClean="0"/>
              <a:t> </a:t>
            </a:r>
            <a:br>
              <a:rPr lang="en-US" i="0" dirty="0" smtClean="0"/>
            </a:br>
            <a:r>
              <a:rPr lang="en-US" i="0" dirty="0" smtClean="0"/>
              <a:t>for different clients/channels/products?</a:t>
            </a:r>
          </a:p>
          <a:p>
            <a:pPr>
              <a:buSzTx/>
            </a:pPr>
            <a:r>
              <a:rPr lang="en-US" i="0" dirty="0" smtClean="0"/>
              <a:t>Do you make </a:t>
            </a:r>
            <a:r>
              <a:rPr lang="en-US" i="0" dirty="0" smtClean="0">
                <a:solidFill>
                  <a:schemeClr val="accent1"/>
                </a:solidFill>
              </a:rPr>
              <a:t>frequent changes </a:t>
            </a:r>
            <a:r>
              <a:rPr lang="en-US" i="0" dirty="0" smtClean="0"/>
              <a:t>to your application logic?</a:t>
            </a:r>
          </a:p>
          <a:p>
            <a:pPr>
              <a:buSzTx/>
            </a:pPr>
            <a:r>
              <a:rPr lang="en-US" i="0" dirty="0"/>
              <a:t>Do you </a:t>
            </a:r>
            <a:r>
              <a:rPr lang="en-US" i="0" dirty="0" smtClean="0"/>
              <a:t>need greater </a:t>
            </a:r>
            <a:r>
              <a:rPr lang="en-US" i="0" dirty="0">
                <a:solidFill>
                  <a:srgbClr val="FF0000"/>
                </a:solidFill>
              </a:rPr>
              <a:t>transparency </a:t>
            </a:r>
            <a:r>
              <a:rPr lang="en-US" i="0" dirty="0" smtClean="0"/>
              <a:t>into you application’s </a:t>
            </a:r>
            <a:r>
              <a:rPr lang="en-US" i="0" dirty="0"/>
              <a:t>logic?</a:t>
            </a:r>
          </a:p>
          <a:p>
            <a:pPr>
              <a:buSzTx/>
            </a:pPr>
            <a:r>
              <a:rPr lang="en-US" i="0" dirty="0"/>
              <a:t>Is your business logic </a:t>
            </a:r>
            <a:r>
              <a:rPr lang="en-US" i="0" dirty="0">
                <a:solidFill>
                  <a:srgbClr val="FF0000"/>
                </a:solidFill>
              </a:rPr>
              <a:t>complex</a:t>
            </a:r>
            <a:r>
              <a:rPr lang="en-US" i="0" dirty="0"/>
              <a:t>? </a:t>
            </a:r>
          </a:p>
          <a:p>
            <a:pPr>
              <a:buSzTx/>
            </a:pPr>
            <a:r>
              <a:rPr lang="en-US" i="0" dirty="0"/>
              <a:t>Is there a </a:t>
            </a:r>
            <a:r>
              <a:rPr lang="en-US" i="0" dirty="0">
                <a:solidFill>
                  <a:schemeClr val="accent1"/>
                </a:solidFill>
              </a:rPr>
              <a:t>high cost to faulty logic</a:t>
            </a:r>
            <a:r>
              <a:rPr lang="en-US" i="0" dirty="0"/>
              <a:t>?</a:t>
            </a:r>
          </a:p>
          <a:p>
            <a:pPr>
              <a:buSzTx/>
            </a:pPr>
            <a:r>
              <a:rPr lang="en-US" i="0" dirty="0" smtClean="0"/>
              <a:t>Would direct </a:t>
            </a:r>
            <a:r>
              <a:rPr lang="en-US" i="0" dirty="0" smtClean="0">
                <a:solidFill>
                  <a:schemeClr val="accent1"/>
                </a:solidFill>
              </a:rPr>
              <a:t>BA/SME </a:t>
            </a:r>
            <a:r>
              <a:rPr lang="en-US" i="0" dirty="0" smtClean="0"/>
              <a:t>input to logic maintenance be beneficial?</a:t>
            </a:r>
            <a:endParaRPr lang="en-US" i="0" dirty="0"/>
          </a:p>
          <a:p>
            <a:pPr>
              <a:buSzTx/>
            </a:pPr>
            <a:r>
              <a:rPr lang="en-US" i="0" dirty="0" smtClean="0"/>
              <a:t>Do you spend too much time customizing vs. building new functionality you can monetize?</a:t>
            </a:r>
            <a:endParaRPr lang="en-US" i="0" dirty="0"/>
          </a:p>
          <a:p>
            <a:pPr>
              <a:buSzTx/>
              <a:buNone/>
            </a:pPr>
            <a:endParaRPr lang="en-US" i="0" dirty="0"/>
          </a:p>
        </p:txBody>
      </p:sp>
      <p:sp>
        <p:nvSpPr>
          <p:cNvPr id="8" name="Rectangle 7"/>
          <p:cNvSpPr/>
          <p:nvPr/>
        </p:nvSpPr>
        <p:spPr bwMode="auto">
          <a:xfrm>
            <a:off x="747546" y="5736285"/>
            <a:ext cx="10763250" cy="623346"/>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r>
              <a:rPr lang="en-US" i="0" dirty="0" smtClean="0">
                <a:solidFill>
                  <a:schemeClr val="bg1"/>
                </a:solidFill>
              </a:rPr>
              <a:t>Think IDEAL situation! The </a:t>
            </a:r>
            <a:r>
              <a:rPr lang="en-US" i="0" dirty="0">
                <a:solidFill>
                  <a:schemeClr val="bg1"/>
                </a:solidFill>
              </a:rPr>
              <a:t>more “yes” answers, the </a:t>
            </a:r>
            <a:r>
              <a:rPr lang="en-US" i="0" dirty="0" smtClean="0">
                <a:solidFill>
                  <a:schemeClr val="bg1"/>
                </a:solidFill>
              </a:rPr>
              <a:t>Corticon can help!</a:t>
            </a:r>
            <a:endParaRPr lang="en-ZA" i="0" dirty="0">
              <a:solidFill>
                <a:schemeClr val="bg1"/>
              </a:solidFill>
            </a:endParaRPr>
          </a:p>
        </p:txBody>
      </p:sp>
      <p:pic>
        <p:nvPicPr>
          <p:cNvPr id="9" name="Picture 2"/>
          <p:cNvPicPr>
            <a:picLocks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267450" y="1200149"/>
            <a:ext cx="5221289" cy="3699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 xmlns:p14="http://schemas.microsoft.com/office/powerpoint/2010/main" val="13130783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Corticon Use Cases</a:t>
            </a:r>
            <a:endParaRPr lang="en-US" dirty="0"/>
          </a:p>
        </p:txBody>
      </p:sp>
      <p:pic>
        <p:nvPicPr>
          <p:cNvPr id="8" name="Content Placeholder 7" descr="CorticonUseCaseWordCloud2.jpg"/>
          <p:cNvPicPr>
            <a:picLocks noGrp="1" noChangeAspect="1"/>
          </p:cNvPicPr>
          <p:nvPr>
            <p:ph idx="1"/>
          </p:nvPr>
        </p:nvPicPr>
        <p:blipFill>
          <a:blip r:embed="rId2" cstate="print"/>
          <a:stretch>
            <a:fillRect/>
          </a:stretch>
        </p:blipFill>
        <p:spPr>
          <a:xfrm>
            <a:off x="843072" y="1072030"/>
            <a:ext cx="10038288" cy="5220462"/>
          </a:xfrm>
        </p:spPr>
      </p:pic>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31259" y="318806"/>
            <a:ext cx="9137801" cy="424732"/>
          </a:xfrm>
        </p:spPr>
        <p:txBody>
          <a:bodyPr/>
          <a:lstStyle/>
          <a:p>
            <a:r>
              <a:rPr lang="en-US" dirty="0" smtClean="0"/>
              <a:t>Why choose Corticon?</a:t>
            </a:r>
            <a:endParaRPr lang="en-US" dirty="0"/>
          </a:p>
        </p:txBody>
      </p:sp>
      <p:graphicFrame>
        <p:nvGraphicFramePr>
          <p:cNvPr id="2" name="Content Placeholder 1"/>
          <p:cNvGraphicFramePr>
            <a:graphicFrameLocks noGrp="1"/>
          </p:cNvGraphicFramePr>
          <p:nvPr>
            <p:ph idx="1"/>
            <p:extLst>
              <p:ext uri="{D42A27DB-BD31-4B8C-83A1-F6EECF244321}">
                <p14:modId xmlns="" xmlns:p14="http://schemas.microsoft.com/office/powerpoint/2010/main" val="4072012213"/>
              </p:ext>
            </p:extLst>
          </p:nvPr>
        </p:nvGraphicFramePr>
        <p:xfrm>
          <a:off x="494464" y="1063468"/>
          <a:ext cx="10846380" cy="5517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p:cNvSpPr/>
          <p:nvPr/>
        </p:nvSpPr>
        <p:spPr>
          <a:xfrm>
            <a:off x="557343" y="5498089"/>
            <a:ext cx="2390394" cy="692911"/>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1" name="Rectangle 10"/>
          <p:cNvSpPr/>
          <p:nvPr/>
        </p:nvSpPr>
        <p:spPr>
          <a:xfrm>
            <a:off x="557343" y="5498089"/>
            <a:ext cx="2306173" cy="6929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sz="2000" dirty="0" smtClean="0"/>
              <a:t>Ease of use</a:t>
            </a:r>
            <a:endParaRPr lang="en-GB" sz="2000" kern="1200" dirty="0"/>
          </a:p>
        </p:txBody>
      </p:sp>
      <p:grpSp>
        <p:nvGrpSpPr>
          <p:cNvPr id="4" name="Group 11"/>
          <p:cNvGrpSpPr/>
          <p:nvPr/>
        </p:nvGrpSpPr>
        <p:grpSpPr>
          <a:xfrm>
            <a:off x="3213701" y="5514774"/>
            <a:ext cx="2453173" cy="692911"/>
            <a:chOff x="2808317" y="1196751"/>
            <a:chExt cx="2479212" cy="692911"/>
          </a:xfrm>
        </p:grpSpPr>
        <p:sp>
          <p:nvSpPr>
            <p:cNvPr id="13" name="Rectangle 12"/>
            <p:cNvSpPr/>
            <p:nvPr/>
          </p:nvSpPr>
          <p:spPr>
            <a:xfrm>
              <a:off x="2808317" y="1196751"/>
              <a:ext cx="2479212" cy="692911"/>
            </a:xfrm>
            <a:prstGeom prst="rect">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4" name="Rectangle 13"/>
            <p:cNvSpPr/>
            <p:nvPr/>
          </p:nvSpPr>
          <p:spPr>
            <a:xfrm>
              <a:off x="2808317" y="1196751"/>
              <a:ext cx="2479212" cy="6929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sz="2000" kern="1200" dirty="0" smtClean="0"/>
                <a:t>Reliable</a:t>
              </a:r>
              <a:endParaRPr lang="en-GB" sz="2000" kern="1200" dirty="0"/>
            </a:p>
          </p:txBody>
        </p:sp>
      </p:grpSp>
      <p:grpSp>
        <p:nvGrpSpPr>
          <p:cNvPr id="5" name="Group 14"/>
          <p:cNvGrpSpPr/>
          <p:nvPr/>
        </p:nvGrpSpPr>
        <p:grpSpPr>
          <a:xfrm>
            <a:off x="6038847" y="5514773"/>
            <a:ext cx="2467480" cy="692911"/>
            <a:chOff x="5649669" y="1199210"/>
            <a:chExt cx="2479212" cy="692911"/>
          </a:xfrm>
        </p:grpSpPr>
        <p:sp>
          <p:nvSpPr>
            <p:cNvPr id="16" name="Rectangle 15"/>
            <p:cNvSpPr/>
            <p:nvPr/>
          </p:nvSpPr>
          <p:spPr>
            <a:xfrm>
              <a:off x="5649669" y="1199210"/>
              <a:ext cx="2479212" cy="692911"/>
            </a:xfrm>
            <a:prstGeom prst="rect">
              <a:avLst/>
            </a:pr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7" name="Rectangle 16"/>
            <p:cNvSpPr/>
            <p:nvPr/>
          </p:nvSpPr>
          <p:spPr>
            <a:xfrm>
              <a:off x="5649669" y="1199210"/>
              <a:ext cx="2479212" cy="6929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sz="2000" kern="1200" dirty="0" smtClean="0"/>
                <a:t>Fast</a:t>
              </a:r>
              <a:endParaRPr lang="en-GB" sz="2000" kern="1200" dirty="0"/>
            </a:p>
          </p:txBody>
        </p:sp>
      </p:grpSp>
      <p:sp>
        <p:nvSpPr>
          <p:cNvPr id="3" name="Striped Right Arrow 2"/>
          <p:cNvSpPr/>
          <p:nvPr/>
        </p:nvSpPr>
        <p:spPr bwMode="auto">
          <a:xfrm rot="5400000">
            <a:off x="1262103" y="4249547"/>
            <a:ext cx="926860" cy="959857"/>
          </a:xfrm>
          <a:prstGeom prst="striped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19" name="Striped Right Arrow 18"/>
          <p:cNvSpPr/>
          <p:nvPr/>
        </p:nvSpPr>
        <p:spPr bwMode="auto">
          <a:xfrm rot="5400000">
            <a:off x="4016110" y="4237515"/>
            <a:ext cx="926860" cy="959857"/>
          </a:xfrm>
          <a:prstGeom prst="stripedRightArrow">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20" name="Striped Right Arrow 19"/>
          <p:cNvSpPr/>
          <p:nvPr/>
        </p:nvSpPr>
        <p:spPr bwMode="auto">
          <a:xfrm rot="5400000">
            <a:off x="6893010" y="4249547"/>
            <a:ext cx="926860" cy="959857"/>
          </a:xfrm>
          <a:prstGeom prst="stripedRight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25" name="Striped Right Arrow 24"/>
          <p:cNvSpPr/>
          <p:nvPr/>
        </p:nvSpPr>
        <p:spPr bwMode="auto">
          <a:xfrm rot="5400000">
            <a:off x="9632200" y="4305696"/>
            <a:ext cx="926860" cy="959857"/>
          </a:xfrm>
          <a:prstGeom prst="stripedRightArrow">
            <a:avLst/>
          </a:prstGeom>
          <a:solidFill>
            <a:srgbClr val="FFC000"/>
          </a:solidFill>
          <a:ln>
            <a:noFill/>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grpSp>
        <p:nvGrpSpPr>
          <p:cNvPr id="7" name="Group 14"/>
          <p:cNvGrpSpPr/>
          <p:nvPr/>
        </p:nvGrpSpPr>
        <p:grpSpPr>
          <a:xfrm>
            <a:off x="8802100" y="5510762"/>
            <a:ext cx="2467480" cy="692911"/>
            <a:chOff x="5649669" y="1199210"/>
            <a:chExt cx="2479212" cy="692911"/>
          </a:xfrm>
          <a:solidFill>
            <a:schemeClr val="accent5"/>
          </a:solidFill>
        </p:grpSpPr>
        <p:sp>
          <p:nvSpPr>
            <p:cNvPr id="27" name="Rectangle 26"/>
            <p:cNvSpPr/>
            <p:nvPr/>
          </p:nvSpPr>
          <p:spPr>
            <a:xfrm>
              <a:off x="5649669" y="1199210"/>
              <a:ext cx="2479212" cy="692911"/>
            </a:xfrm>
            <a:prstGeom prst="rect">
              <a:avLst/>
            </a:prstGeom>
            <a:grpFill/>
            <a:ln>
              <a:no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28" name="Rectangle 27"/>
            <p:cNvSpPr/>
            <p:nvPr/>
          </p:nvSpPr>
          <p:spPr>
            <a:xfrm>
              <a:off x="5649669" y="1199210"/>
              <a:ext cx="2479212" cy="69291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sz="2000" kern="1200" dirty="0" smtClean="0"/>
                <a:t>Productive</a:t>
              </a:r>
              <a:endParaRPr lang="en-GB" sz="2000" kern="1200" dirty="0"/>
            </a:p>
          </p:txBody>
        </p:sp>
      </p:grpSp>
    </p:spTree>
    <p:extLst>
      <p:ext uri="{BB962C8B-B14F-4D97-AF65-F5344CB8AC3E}">
        <p14:creationId xmlns="" xmlns:p14="http://schemas.microsoft.com/office/powerpoint/2010/main" val="31520253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53710" y="1627153"/>
            <a:ext cx="8342151" cy="357131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0" name="Rectangle 3"/>
          <p:cNvSpPr txBox="1">
            <a:spLocks noChangeArrowheads="1"/>
          </p:cNvSpPr>
          <p:nvPr/>
        </p:nvSpPr>
        <p:spPr bwMode="auto">
          <a:xfrm>
            <a:off x="0" y="6093296"/>
            <a:ext cx="12188825" cy="380480"/>
          </a:xfrm>
          <a:prstGeom prst="rect">
            <a:avLst/>
          </a:prstGeom>
          <a:noFill/>
          <a:ln>
            <a:noFill/>
          </a:ln>
          <a:extLst/>
        </p:spPr>
        <p:txBody>
          <a:bodyPr wrap="square" lIns="36000" tIns="36000" rIns="36000" bIns="36000">
            <a:spAutoFit/>
          </a:bodyPr>
          <a:lstStyle>
            <a:lvl1pPr eaLnBrk="0" hangingPunct="0">
              <a:defRPr sz="1200">
                <a:solidFill>
                  <a:schemeClr val="tx1"/>
                </a:solidFill>
                <a:latin typeface="Arial" pitchFamily="34" charset="0"/>
                <a:ea typeface="MS PGothic" pitchFamily="34" charset="-128"/>
              </a:defRPr>
            </a:lvl1pPr>
            <a:lvl2pPr marL="742950" indent="-285750" eaLnBrk="0" hangingPunct="0">
              <a:defRPr sz="1200">
                <a:solidFill>
                  <a:schemeClr val="tx1"/>
                </a:solidFill>
                <a:latin typeface="Arial" pitchFamily="34" charset="0"/>
                <a:ea typeface="MS PGothic" pitchFamily="34" charset="-128"/>
              </a:defRPr>
            </a:lvl2pPr>
            <a:lvl3pPr marL="1143000" indent="-228600" eaLnBrk="0" hangingPunct="0">
              <a:defRPr sz="1200">
                <a:solidFill>
                  <a:schemeClr val="tx1"/>
                </a:solidFill>
                <a:latin typeface="Arial" pitchFamily="34" charset="0"/>
                <a:ea typeface="MS PGothic" pitchFamily="34" charset="-128"/>
              </a:defRPr>
            </a:lvl3pPr>
            <a:lvl4pPr marL="1600200" indent="-228600" eaLnBrk="0" hangingPunct="0">
              <a:defRPr sz="1200">
                <a:solidFill>
                  <a:schemeClr val="tx1"/>
                </a:solidFill>
                <a:latin typeface="Arial" pitchFamily="34" charset="0"/>
                <a:ea typeface="MS PGothic" pitchFamily="34" charset="-128"/>
              </a:defRPr>
            </a:lvl4pPr>
            <a:lvl5pPr marL="2057400" indent="-228600" eaLnBrk="0" hangingPunct="0">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MS PGothic" pitchFamily="34" charset="-128"/>
              </a:defRPr>
            </a:lvl9pPr>
          </a:lstStyle>
          <a:p>
            <a:pPr algn="ctr">
              <a:lnSpc>
                <a:spcPct val="80000"/>
              </a:lnSpc>
              <a:buClr>
                <a:srgbClr val="4C5CC5"/>
              </a:buClr>
              <a:defRPr/>
            </a:pPr>
            <a:r>
              <a:rPr lang="en-US" sz="2400" b="1" i="0" dirty="0" smtClean="0">
                <a:solidFill>
                  <a:schemeClr val="accent4"/>
                </a:solidFill>
                <a:latin typeface="Arial"/>
                <a:ea typeface="+mn-ea"/>
                <a:cs typeface="Arial"/>
              </a:rPr>
              <a:t>Proven with the most sophisticated business problems</a:t>
            </a:r>
            <a:endParaRPr lang="de-DE" sz="2400" b="1" i="0" dirty="0" smtClean="0">
              <a:solidFill>
                <a:schemeClr val="accent4"/>
              </a:solidFill>
              <a:latin typeface="Arial"/>
              <a:ea typeface="+mn-ea"/>
              <a:cs typeface="Arial"/>
            </a:endParaRPr>
          </a:p>
        </p:txBody>
      </p:sp>
      <p:sp>
        <p:nvSpPr>
          <p:cNvPr id="12" name="TextBox 11"/>
          <p:cNvSpPr txBox="1"/>
          <p:nvPr/>
        </p:nvSpPr>
        <p:spPr>
          <a:xfrm>
            <a:off x="489223" y="1515598"/>
            <a:ext cx="3259796" cy="4354012"/>
          </a:xfrm>
          <a:prstGeom prst="rect">
            <a:avLst/>
          </a:prstGeom>
          <a:noFill/>
        </p:spPr>
        <p:txBody>
          <a:bodyPr wrap="square" lIns="27432" tIns="27432" rIns="27432" bIns="27432" rtlCol="0">
            <a:spAutoFit/>
          </a:bodyPr>
          <a:lstStyle/>
          <a:p>
            <a:pPr algn="l">
              <a:spcBef>
                <a:spcPts val="1200"/>
              </a:spcBef>
              <a:buClr>
                <a:srgbClr val="FF9900"/>
              </a:buClr>
              <a:buSzPct val="100000"/>
              <a:defRPr/>
            </a:pPr>
            <a:r>
              <a:rPr lang="en-US" sz="2000" b="1" i="0" kern="0" dirty="0" smtClean="0">
                <a:solidFill>
                  <a:srgbClr val="000000"/>
                </a:solidFill>
                <a:latin typeface="Arial"/>
                <a:ea typeface="MS PGothic" pitchFamily="34" charset="-128"/>
                <a:cs typeface="Arial"/>
              </a:rPr>
              <a:t>Intuitive no-coding approach</a:t>
            </a:r>
          </a:p>
          <a:p>
            <a:pPr marL="233363" indent="-169863" algn="l">
              <a:spcBef>
                <a:spcPct val="25000"/>
              </a:spcBef>
              <a:buClr>
                <a:srgbClr val="005595"/>
              </a:buClr>
              <a:buSzPct val="100000"/>
              <a:buFont typeface="Arial" pitchFamily="34" charset="0"/>
              <a:buChar char="•"/>
              <a:defRPr/>
            </a:pPr>
            <a:r>
              <a:rPr lang="en-US" sz="1800" i="0" kern="0" dirty="0" smtClean="0">
                <a:solidFill>
                  <a:srgbClr val="000000"/>
                </a:solidFill>
                <a:latin typeface="Arial"/>
                <a:ea typeface="MS PGothic" pitchFamily="34" charset="-128"/>
                <a:cs typeface="Arial"/>
              </a:rPr>
              <a:t>Empowers Business Analysts</a:t>
            </a:r>
          </a:p>
          <a:p>
            <a:pPr marL="233363" indent="-169863" algn="l">
              <a:spcBef>
                <a:spcPct val="25000"/>
              </a:spcBef>
              <a:buClr>
                <a:srgbClr val="005595"/>
              </a:buClr>
              <a:buSzPct val="100000"/>
              <a:buFont typeface="Arial" pitchFamily="34" charset="0"/>
              <a:buChar char="•"/>
              <a:defRPr/>
            </a:pPr>
            <a:r>
              <a:rPr lang="en-US" sz="1800" i="0" kern="0" dirty="0" smtClean="0">
                <a:solidFill>
                  <a:srgbClr val="000000"/>
                </a:solidFill>
                <a:latin typeface="Arial"/>
                <a:ea typeface="MS PGothic" pitchFamily="34" charset="-128"/>
                <a:cs typeface="Arial"/>
              </a:rPr>
              <a:t>Accelerate IT Professionals</a:t>
            </a:r>
          </a:p>
          <a:p>
            <a:pPr algn="l">
              <a:spcBef>
                <a:spcPts val="2200"/>
              </a:spcBef>
              <a:buClr>
                <a:srgbClr val="FF9900"/>
              </a:buClr>
              <a:buSzPct val="100000"/>
              <a:defRPr/>
            </a:pPr>
            <a:r>
              <a:rPr lang="en-US" sz="2000" b="1" i="0" kern="0" dirty="0" smtClean="0">
                <a:solidFill>
                  <a:srgbClr val="000000"/>
                </a:solidFill>
                <a:latin typeface="Arial"/>
                <a:ea typeface="MS PGothic" pitchFamily="34" charset="-128"/>
                <a:cs typeface="Arial"/>
              </a:rPr>
              <a:t>Patented Excel-like modeling</a:t>
            </a:r>
            <a:r>
              <a:rPr lang="en-US" sz="2000" b="1" i="0" kern="0" dirty="0">
                <a:solidFill>
                  <a:srgbClr val="000000"/>
                </a:solidFill>
                <a:latin typeface="Arial"/>
                <a:ea typeface="MS PGothic" pitchFamily="34" charset="-128"/>
                <a:cs typeface="Arial"/>
              </a:rPr>
              <a:t> </a:t>
            </a:r>
            <a:r>
              <a:rPr lang="en-US" sz="2000" b="1" i="0" kern="0" dirty="0" smtClean="0">
                <a:solidFill>
                  <a:srgbClr val="000000"/>
                </a:solidFill>
                <a:latin typeface="Arial"/>
                <a:ea typeface="MS PGothic" pitchFamily="34" charset="-128"/>
                <a:cs typeface="Arial"/>
              </a:rPr>
              <a:t>tool</a:t>
            </a:r>
          </a:p>
          <a:p>
            <a:pPr marL="233363" indent="-169863" algn="l">
              <a:spcBef>
                <a:spcPct val="25000"/>
              </a:spcBef>
              <a:buClr>
                <a:srgbClr val="005595"/>
              </a:buClr>
              <a:buSzPct val="100000"/>
              <a:buFont typeface="Arial" pitchFamily="34" charset="0"/>
              <a:buChar char="•"/>
              <a:defRPr/>
            </a:pPr>
            <a:r>
              <a:rPr lang="en-US" sz="1800" i="0" kern="0" dirty="0" smtClean="0">
                <a:solidFill>
                  <a:srgbClr val="000000"/>
                </a:solidFill>
                <a:latin typeface="Arial"/>
                <a:ea typeface="MS PGothic" pitchFamily="34" charset="-128"/>
                <a:cs typeface="Arial"/>
              </a:rPr>
              <a:t>No programming</a:t>
            </a:r>
          </a:p>
          <a:p>
            <a:pPr marL="233363" indent="-169863" algn="l">
              <a:spcBef>
                <a:spcPct val="25000"/>
              </a:spcBef>
              <a:buClr>
                <a:srgbClr val="005595"/>
              </a:buClr>
              <a:buSzPct val="100000"/>
              <a:buFont typeface="Arial" pitchFamily="34" charset="0"/>
              <a:buChar char="•"/>
              <a:defRPr/>
            </a:pPr>
            <a:r>
              <a:rPr lang="en-US" sz="1800" i="0" kern="0" dirty="0" smtClean="0">
                <a:solidFill>
                  <a:srgbClr val="000000"/>
                </a:solidFill>
                <a:latin typeface="Arial"/>
                <a:ea typeface="MS PGothic" pitchFamily="34" charset="-128"/>
                <a:cs typeface="Arial"/>
              </a:rPr>
              <a:t>Business friendly</a:t>
            </a:r>
          </a:p>
          <a:p>
            <a:pPr marL="233363" indent="-169863" algn="l">
              <a:spcBef>
                <a:spcPct val="25000"/>
              </a:spcBef>
              <a:buClr>
                <a:srgbClr val="005595"/>
              </a:buClr>
              <a:buSzPct val="100000"/>
              <a:buFont typeface="Arial" pitchFamily="34" charset="0"/>
              <a:buChar char="•"/>
              <a:defRPr/>
            </a:pPr>
            <a:r>
              <a:rPr lang="en-US" kern="0" dirty="0" smtClean="0">
                <a:solidFill>
                  <a:srgbClr val="000000"/>
                </a:solidFill>
                <a:latin typeface="Arial"/>
                <a:ea typeface="MS PGothic" pitchFamily="34" charset="-128"/>
                <a:cs typeface="Arial"/>
              </a:rPr>
              <a:t>Natural text</a:t>
            </a:r>
            <a:r>
              <a:rPr lang="en-US" sz="1800" i="0" kern="0" dirty="0" smtClean="0">
                <a:solidFill>
                  <a:srgbClr val="000000"/>
                </a:solidFill>
                <a:latin typeface="Arial"/>
                <a:ea typeface="MS PGothic" pitchFamily="34" charset="-128"/>
                <a:cs typeface="Arial"/>
              </a:rPr>
              <a:t/>
            </a:r>
            <a:br>
              <a:rPr lang="en-US" sz="1800" i="0" kern="0" dirty="0" smtClean="0">
                <a:solidFill>
                  <a:srgbClr val="000000"/>
                </a:solidFill>
                <a:latin typeface="Arial"/>
                <a:ea typeface="MS PGothic" pitchFamily="34" charset="-128"/>
                <a:cs typeface="Arial"/>
              </a:rPr>
            </a:br>
            <a:endParaRPr lang="en-US" sz="1800" i="0" kern="0" dirty="0" smtClean="0">
              <a:solidFill>
                <a:srgbClr val="000000"/>
              </a:solidFill>
              <a:latin typeface="Arial"/>
              <a:ea typeface="MS PGothic" pitchFamily="34" charset="-128"/>
              <a:cs typeface="Arial"/>
            </a:endParaRPr>
          </a:p>
          <a:p>
            <a:pPr marL="63500" algn="l">
              <a:spcBef>
                <a:spcPct val="25000"/>
              </a:spcBef>
              <a:buClr>
                <a:srgbClr val="005595"/>
              </a:buClr>
              <a:buSzPct val="100000"/>
              <a:defRPr/>
            </a:pPr>
            <a:r>
              <a:rPr lang="en-US" sz="2000" b="1" i="0" kern="0" dirty="0" smtClean="0">
                <a:solidFill>
                  <a:srgbClr val="000000"/>
                </a:solidFill>
                <a:latin typeface="Arial"/>
                <a:ea typeface="MS PGothic" pitchFamily="34" charset="-128"/>
                <a:cs typeface="Arial"/>
              </a:rPr>
              <a:t>Simple deployment</a:t>
            </a:r>
          </a:p>
        </p:txBody>
      </p:sp>
      <p:grpSp>
        <p:nvGrpSpPr>
          <p:cNvPr id="2" name="Group 36"/>
          <p:cNvGrpSpPr/>
          <p:nvPr/>
        </p:nvGrpSpPr>
        <p:grpSpPr>
          <a:xfrm>
            <a:off x="4878756" y="4430985"/>
            <a:ext cx="3564524" cy="1217681"/>
            <a:chOff x="3450264" y="4173488"/>
            <a:chExt cx="2674090" cy="1217681"/>
          </a:xfrm>
        </p:grpSpPr>
        <p:cxnSp>
          <p:nvCxnSpPr>
            <p:cNvPr id="16" name="Straight Arrow Connector 15"/>
            <p:cNvCxnSpPr/>
            <p:nvPr/>
          </p:nvCxnSpPr>
          <p:spPr bwMode="auto">
            <a:xfrm flipH="1" flipV="1">
              <a:off x="3450264" y="4173488"/>
              <a:ext cx="494418" cy="536736"/>
            </a:xfrm>
            <a:prstGeom prst="straightConnector1">
              <a:avLst/>
            </a:prstGeom>
            <a:gradFill>
              <a:gsLst>
                <a:gs pos="0">
                  <a:srgbClr val="D6E8F6"/>
                </a:gs>
                <a:gs pos="50000">
                  <a:schemeClr val="accent2">
                    <a:lumMod val="20000"/>
                    <a:lumOff val="80000"/>
                  </a:schemeClr>
                </a:gs>
                <a:gs pos="100000">
                  <a:schemeClr val="bg1"/>
                </a:gs>
              </a:gsLst>
              <a:lin ang="5400000" scaled="0"/>
            </a:gradFill>
            <a:ln w="38100" cap="flat" cmpd="sng" algn="ctr">
              <a:solidFill>
                <a:srgbClr val="FF7C00"/>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18" name="Rounded Rectangle 17"/>
            <p:cNvSpPr/>
            <p:nvPr/>
          </p:nvSpPr>
          <p:spPr bwMode="auto">
            <a:xfrm>
              <a:off x="3615070" y="4498608"/>
              <a:ext cx="2509284" cy="892561"/>
            </a:xfrm>
            <a:prstGeom prst="roundRect">
              <a:avLst>
                <a:gd name="adj" fmla="val 3846"/>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28" tIns="109728" rIns="109728" bIns="109728" numCol="1" rtlCol="0" anchor="t" anchorCtr="0" compatLnSpc="1">
              <a:prstTxWarp prst="textNoShape">
                <a:avLst/>
              </a:prstTxWarp>
              <a:spAutoFit/>
            </a:bodyPr>
            <a:lstStyle/>
            <a:p>
              <a:pPr>
                <a:lnSpc>
                  <a:spcPts val="1700"/>
                </a:lnSpc>
              </a:pPr>
              <a:r>
                <a:rPr lang="en-US" sz="1400" i="0" dirty="0" smtClean="0">
                  <a:solidFill>
                    <a:srgbClr val="FFFFFF"/>
                  </a:solidFill>
                  <a:latin typeface="Arial"/>
                  <a:cs typeface="Arial"/>
                </a:rPr>
                <a:t>Comprehensive, extensible library of operators</a:t>
              </a:r>
              <a:br>
                <a:rPr lang="en-US" sz="1400" i="0" dirty="0" smtClean="0">
                  <a:solidFill>
                    <a:srgbClr val="FFFFFF"/>
                  </a:solidFill>
                  <a:latin typeface="Arial"/>
                  <a:cs typeface="Arial"/>
                </a:rPr>
              </a:br>
              <a:r>
                <a:rPr lang="en-US" sz="1400" i="0" dirty="0" smtClean="0">
                  <a:solidFill>
                    <a:srgbClr val="FFFFFF"/>
                  </a:solidFill>
                  <a:latin typeface="Arial"/>
                  <a:cs typeface="Arial"/>
                </a:rPr>
                <a:t>(akin to Excel functions)</a:t>
              </a:r>
            </a:p>
          </p:txBody>
        </p:sp>
      </p:grpSp>
      <p:grpSp>
        <p:nvGrpSpPr>
          <p:cNvPr id="3" name="Group 37"/>
          <p:cNvGrpSpPr/>
          <p:nvPr/>
        </p:nvGrpSpPr>
        <p:grpSpPr>
          <a:xfrm>
            <a:off x="8877996" y="4797152"/>
            <a:ext cx="3214475" cy="1001420"/>
            <a:chOff x="6307213" y="4389772"/>
            <a:chExt cx="2411484" cy="1001420"/>
          </a:xfrm>
        </p:grpSpPr>
        <p:cxnSp>
          <p:nvCxnSpPr>
            <p:cNvPr id="24" name="Straight Arrow Connector 23"/>
            <p:cNvCxnSpPr/>
            <p:nvPr/>
          </p:nvCxnSpPr>
          <p:spPr bwMode="auto">
            <a:xfrm flipH="1" flipV="1">
              <a:off x="6307213" y="4389772"/>
              <a:ext cx="465727" cy="341716"/>
            </a:xfrm>
            <a:prstGeom prst="straightConnector1">
              <a:avLst/>
            </a:prstGeom>
            <a:gradFill>
              <a:gsLst>
                <a:gs pos="0">
                  <a:srgbClr val="D6E8F6"/>
                </a:gs>
                <a:gs pos="50000">
                  <a:schemeClr val="accent2">
                    <a:lumMod val="20000"/>
                    <a:lumOff val="80000"/>
                  </a:schemeClr>
                </a:gs>
                <a:gs pos="100000">
                  <a:schemeClr val="bg1"/>
                </a:gs>
              </a:gsLst>
              <a:lin ang="5400000" scaled="0"/>
            </a:gradFill>
            <a:ln w="38100" cap="flat" cmpd="sng" algn="ctr">
              <a:solidFill>
                <a:schemeClr val="accent3"/>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14" name="Rounded Rectangle 13"/>
            <p:cNvSpPr/>
            <p:nvPr/>
          </p:nvSpPr>
          <p:spPr bwMode="auto">
            <a:xfrm>
              <a:off x="6443328" y="4720856"/>
              <a:ext cx="2275369" cy="670336"/>
            </a:xfrm>
            <a:prstGeom prst="roundRect">
              <a:avLst>
                <a:gd name="adj" fmla="val 3846"/>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28" tIns="109728" rIns="109728" bIns="109728" numCol="1" rtlCol="0" anchor="t" anchorCtr="0" compatLnSpc="1">
              <a:prstTxWarp prst="textNoShape">
                <a:avLst/>
              </a:prstTxWarp>
              <a:spAutoFit/>
            </a:bodyPr>
            <a:lstStyle/>
            <a:p>
              <a:pPr>
                <a:lnSpc>
                  <a:spcPts val="1700"/>
                </a:lnSpc>
              </a:pPr>
              <a:r>
                <a:rPr lang="en-US" sz="1400" i="0" dirty="0" smtClean="0">
                  <a:solidFill>
                    <a:srgbClr val="FFFFFF"/>
                  </a:solidFill>
                  <a:latin typeface="Arial"/>
                  <a:cs typeface="Arial"/>
                </a:rPr>
                <a:t>Rule Statements provide rule documentation and traceability</a:t>
              </a:r>
            </a:p>
          </p:txBody>
        </p:sp>
      </p:grpSp>
      <p:grpSp>
        <p:nvGrpSpPr>
          <p:cNvPr id="4" name="Group 38"/>
          <p:cNvGrpSpPr/>
          <p:nvPr/>
        </p:nvGrpSpPr>
        <p:grpSpPr>
          <a:xfrm>
            <a:off x="8135680" y="2287830"/>
            <a:ext cx="3486556" cy="797925"/>
            <a:chOff x="6103099" y="3280146"/>
            <a:chExt cx="2615598" cy="797925"/>
          </a:xfrm>
        </p:grpSpPr>
        <p:cxnSp>
          <p:nvCxnSpPr>
            <p:cNvPr id="27" name="Straight Arrow Connector 26"/>
            <p:cNvCxnSpPr/>
            <p:nvPr/>
          </p:nvCxnSpPr>
          <p:spPr bwMode="auto">
            <a:xfrm rot="10800000">
              <a:off x="6103099" y="3280146"/>
              <a:ext cx="393395" cy="345556"/>
            </a:xfrm>
            <a:prstGeom prst="straightConnector1">
              <a:avLst/>
            </a:prstGeom>
            <a:gradFill>
              <a:gsLst>
                <a:gs pos="0">
                  <a:srgbClr val="D6E8F6"/>
                </a:gs>
                <a:gs pos="50000">
                  <a:schemeClr val="accent2">
                    <a:lumMod val="20000"/>
                    <a:lumOff val="80000"/>
                  </a:schemeClr>
                </a:gs>
                <a:gs pos="100000">
                  <a:schemeClr val="bg1"/>
                </a:gs>
              </a:gsLst>
              <a:lin ang="5400000" scaled="0"/>
            </a:gradFill>
            <a:ln w="38100" cap="flat" cmpd="sng" algn="ctr">
              <a:solidFill>
                <a:srgbClr val="FF7C00"/>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19" name="Rounded Rectangle 18"/>
            <p:cNvSpPr/>
            <p:nvPr/>
          </p:nvSpPr>
          <p:spPr bwMode="auto">
            <a:xfrm>
              <a:off x="6443328" y="3407735"/>
              <a:ext cx="2275369" cy="670336"/>
            </a:xfrm>
            <a:prstGeom prst="roundRect">
              <a:avLst>
                <a:gd name="adj" fmla="val 3846"/>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28" tIns="109728" rIns="109728" bIns="109728" numCol="1" rtlCol="0" anchor="t" anchorCtr="0" compatLnSpc="1">
              <a:prstTxWarp prst="textNoShape">
                <a:avLst/>
              </a:prstTxWarp>
              <a:spAutoFit/>
            </a:bodyPr>
            <a:lstStyle/>
            <a:p>
              <a:pPr>
                <a:lnSpc>
                  <a:spcPts val="1700"/>
                </a:lnSpc>
              </a:pPr>
              <a:r>
                <a:rPr lang="en-US" sz="1400" i="0" dirty="0" smtClean="0">
                  <a:solidFill>
                    <a:schemeClr val="bg2"/>
                  </a:solidFill>
                  <a:latin typeface="Arial"/>
                  <a:cs typeface="Arial"/>
                </a:rPr>
                <a:t>Rules are constructed with drag-and-drop ease</a:t>
              </a:r>
            </a:p>
          </p:txBody>
        </p:sp>
      </p:grpSp>
      <p:grpSp>
        <p:nvGrpSpPr>
          <p:cNvPr id="5" name="Group 39"/>
          <p:cNvGrpSpPr/>
          <p:nvPr/>
        </p:nvGrpSpPr>
        <p:grpSpPr>
          <a:xfrm>
            <a:off x="4878755" y="931728"/>
            <a:ext cx="3883415" cy="1153633"/>
            <a:chOff x="4051005" y="1238693"/>
            <a:chExt cx="2913320" cy="1153633"/>
          </a:xfrm>
        </p:grpSpPr>
        <p:cxnSp>
          <p:nvCxnSpPr>
            <p:cNvPr id="34" name="Straight Arrow Connector 33"/>
            <p:cNvCxnSpPr/>
            <p:nvPr/>
          </p:nvCxnSpPr>
          <p:spPr bwMode="auto">
            <a:xfrm rot="10800000" flipV="1">
              <a:off x="4051005" y="1913860"/>
              <a:ext cx="733646" cy="478466"/>
            </a:xfrm>
            <a:prstGeom prst="straightConnector1">
              <a:avLst/>
            </a:prstGeom>
            <a:gradFill>
              <a:gsLst>
                <a:gs pos="0">
                  <a:srgbClr val="D6E8F6"/>
                </a:gs>
                <a:gs pos="50000">
                  <a:schemeClr val="accent2">
                    <a:lumMod val="20000"/>
                    <a:lumOff val="80000"/>
                  </a:schemeClr>
                </a:gs>
                <a:gs pos="100000">
                  <a:schemeClr val="bg1"/>
                </a:gs>
              </a:gsLst>
              <a:lin ang="5400000" scaled="0"/>
            </a:gradFill>
            <a:ln w="38100" cap="flat" cmpd="sng" algn="ctr">
              <a:solidFill>
                <a:srgbClr val="FF7C00"/>
              </a:solidFill>
              <a:prstDash val="solid"/>
              <a:round/>
              <a:headEnd type="none" w="med" len="med"/>
              <a:tailEnd type="triangle" w="lg" len="med"/>
            </a:ln>
            <a:effectLst>
              <a:outerShdw blurRad="25400" dist="76200" dir="2700000" algn="tl" rotWithShape="0">
                <a:prstClr val="black">
                  <a:alpha val="10000"/>
                </a:prstClr>
              </a:outerShdw>
            </a:effectLst>
          </p:spPr>
        </p:cxnSp>
        <p:sp>
          <p:nvSpPr>
            <p:cNvPr id="20" name="Rounded Rectangle 19"/>
            <p:cNvSpPr/>
            <p:nvPr/>
          </p:nvSpPr>
          <p:spPr bwMode="auto">
            <a:xfrm>
              <a:off x="4380613" y="1238693"/>
              <a:ext cx="2583712" cy="670336"/>
            </a:xfrm>
            <a:prstGeom prst="roundRect">
              <a:avLst>
                <a:gd name="adj" fmla="val 3846"/>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28" tIns="109728" rIns="109728" bIns="109728" numCol="1" rtlCol="0" anchor="t" anchorCtr="0" compatLnSpc="1">
              <a:prstTxWarp prst="textNoShape">
                <a:avLst/>
              </a:prstTxWarp>
              <a:spAutoFit/>
            </a:bodyPr>
            <a:lstStyle/>
            <a:p>
              <a:pPr>
                <a:lnSpc>
                  <a:spcPts val="1700"/>
                </a:lnSpc>
              </a:pPr>
              <a:r>
                <a:rPr lang="en-US" sz="1400" i="0" dirty="0" smtClean="0">
                  <a:solidFill>
                    <a:srgbClr val="FFFFFF"/>
                  </a:solidFill>
                  <a:latin typeface="Arial"/>
                  <a:cs typeface="Arial"/>
                </a:rPr>
                <a:t>Vocabulary consists of  your business objects/terms</a:t>
              </a:r>
            </a:p>
          </p:txBody>
        </p:sp>
      </p:grpSp>
      <p:sp>
        <p:nvSpPr>
          <p:cNvPr id="6" name="Title 5"/>
          <p:cNvSpPr>
            <a:spLocks noGrp="1"/>
          </p:cNvSpPr>
          <p:nvPr>
            <p:ph type="title"/>
          </p:nvPr>
        </p:nvSpPr>
        <p:spPr>
          <a:xfrm>
            <a:off x="431259" y="246798"/>
            <a:ext cx="9772221" cy="424732"/>
          </a:xfrm>
        </p:spPr>
        <p:txBody>
          <a:bodyPr/>
          <a:lstStyle/>
          <a:p>
            <a:pPr>
              <a:lnSpc>
                <a:spcPct val="90000"/>
              </a:lnSpc>
            </a:pPr>
            <a:r>
              <a:rPr lang="en-US" b="0" i="0" dirty="0" smtClean="0">
                <a:solidFill>
                  <a:srgbClr val="000000"/>
                </a:solidFill>
                <a:latin typeface="Arial" pitchFamily="34" charset="0"/>
                <a:cs typeface="Arial" pitchFamily="34" charset="0"/>
              </a:rPr>
              <a:t>Why Corticon #1: Model-Driven </a:t>
            </a:r>
            <a:r>
              <a:rPr lang="en-US" b="0" i="0" dirty="0">
                <a:solidFill>
                  <a:srgbClr val="000000"/>
                </a:solidFill>
                <a:latin typeface="Arial" pitchFamily="34" charset="0"/>
                <a:cs typeface="Arial" pitchFamily="34" charset="0"/>
              </a:rPr>
              <a:t>Rules Development</a:t>
            </a:r>
          </a:p>
        </p:txBody>
      </p:sp>
    </p:spTree>
    <p:extLst>
      <p:ext uri="{BB962C8B-B14F-4D97-AF65-F5344CB8AC3E}">
        <p14:creationId xmlns="" xmlns:p14="http://schemas.microsoft.com/office/powerpoint/2010/main" val="13760660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Why Corticon #2: Guaranteed Rule Integrity</a:t>
            </a:r>
            <a:endParaRPr lang="en-US" dirty="0"/>
          </a:p>
        </p:txBody>
      </p:sp>
      <p:sp>
        <p:nvSpPr>
          <p:cNvPr id="5" name="TextBox 4"/>
          <p:cNvSpPr txBox="1"/>
          <p:nvPr/>
        </p:nvSpPr>
        <p:spPr>
          <a:xfrm>
            <a:off x="0" y="5946104"/>
            <a:ext cx="12188825" cy="400110"/>
          </a:xfrm>
          <a:prstGeom prst="rect">
            <a:avLst/>
          </a:prstGeom>
          <a:noFill/>
        </p:spPr>
        <p:txBody>
          <a:bodyPr wrap="square" rtlCol="0">
            <a:spAutoFit/>
          </a:bodyPr>
          <a:lstStyle/>
          <a:p>
            <a:r>
              <a:rPr lang="en-US" sz="2000" dirty="0" smtClean="0">
                <a:solidFill>
                  <a:srgbClr val="000000"/>
                </a:solidFill>
              </a:rPr>
              <a:t>Built-in integrity checks ensure creation of accurate, complete &amp; robust rules</a:t>
            </a:r>
          </a:p>
        </p:txBody>
      </p:sp>
      <p:pic>
        <p:nvPicPr>
          <p:cNvPr id="6" name="Picture 5" descr="RuleIntegrity.jpg"/>
          <p:cNvPicPr>
            <a:picLocks noChangeAspect="1"/>
          </p:cNvPicPr>
          <p:nvPr/>
        </p:nvPicPr>
        <p:blipFill>
          <a:blip r:embed="rId3" cstate="print"/>
          <a:stretch>
            <a:fillRect/>
          </a:stretch>
        </p:blipFill>
        <p:spPr>
          <a:xfrm>
            <a:off x="224157" y="798384"/>
            <a:ext cx="11705664" cy="5049382"/>
          </a:xfrm>
          <a:prstGeom prst="rect">
            <a:avLst/>
          </a:prstGeom>
        </p:spPr>
      </p:pic>
      <p:sp>
        <p:nvSpPr>
          <p:cNvPr id="8" name="Oval 7"/>
          <p:cNvSpPr/>
          <p:nvPr/>
        </p:nvSpPr>
        <p:spPr bwMode="auto">
          <a:xfrm>
            <a:off x="2028825" y="1504950"/>
            <a:ext cx="942975" cy="390525"/>
          </a:xfrm>
          <a:prstGeom prst="ellipse">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Rounded Rectangular Callout 8"/>
          <p:cNvSpPr/>
          <p:nvPr/>
        </p:nvSpPr>
        <p:spPr bwMode="auto">
          <a:xfrm>
            <a:off x="636205" y="2025542"/>
            <a:ext cx="1639238" cy="408623"/>
          </a:xfrm>
          <a:prstGeom prst="wedgeRoundRectCallout">
            <a:avLst>
              <a:gd name="adj1" fmla="val 46172"/>
              <a:gd name="adj2" fmla="val -126136"/>
              <a:gd name="adj3" fmla="val 16667"/>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Logical Loops</a:t>
            </a:r>
            <a:endParaRPr kumimoji="0" lang="en-US" sz="2400" b="0" i="1" u="none" strike="noStrike" cap="none" normalizeH="0" baseline="0" dirty="0" smtClean="0">
              <a:ln>
                <a:noFill/>
              </a:ln>
              <a:solidFill>
                <a:schemeClr val="tx1"/>
              </a:solidFill>
              <a:effectLst/>
              <a:latin typeface="Arial" charset="0"/>
            </a:endParaRPr>
          </a:p>
        </p:txBody>
      </p:sp>
      <p:sp>
        <p:nvSpPr>
          <p:cNvPr id="10" name="Rounded Rectangular Callout 9"/>
          <p:cNvSpPr/>
          <p:nvPr/>
        </p:nvSpPr>
        <p:spPr bwMode="auto">
          <a:xfrm>
            <a:off x="1408155" y="2599046"/>
            <a:ext cx="1691526" cy="408623"/>
          </a:xfrm>
          <a:prstGeom prst="wedgeRoundRectCallout">
            <a:avLst>
              <a:gd name="adj1" fmla="val 15335"/>
              <a:gd name="adj2" fmla="val -250616"/>
              <a:gd name="adj3" fmla="val 16667"/>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Completeness</a:t>
            </a:r>
            <a:endParaRPr kumimoji="0" lang="en-US" sz="2400" b="0" i="1" u="none" strike="noStrike" cap="none" normalizeH="0" baseline="0" dirty="0" smtClean="0">
              <a:ln>
                <a:noFill/>
              </a:ln>
              <a:solidFill>
                <a:schemeClr val="tx1"/>
              </a:solidFill>
              <a:effectLst/>
              <a:latin typeface="Arial" charset="0"/>
            </a:endParaRPr>
          </a:p>
        </p:txBody>
      </p:sp>
      <p:sp>
        <p:nvSpPr>
          <p:cNvPr id="12" name="Rounded Rectangular Callout 11"/>
          <p:cNvSpPr/>
          <p:nvPr/>
        </p:nvSpPr>
        <p:spPr bwMode="auto">
          <a:xfrm>
            <a:off x="3059203" y="2073668"/>
            <a:ext cx="1100554" cy="408623"/>
          </a:xfrm>
          <a:prstGeom prst="wedgeRoundRectCallout">
            <a:avLst>
              <a:gd name="adj1" fmla="val -69254"/>
              <a:gd name="adj2" fmla="val -129500"/>
              <a:gd name="adj3" fmla="val 16667"/>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Conflicts</a:t>
            </a:r>
            <a:endParaRPr kumimoji="0" lang="en-US" sz="2400" b="0" i="1"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title"/>
          </p:nvPr>
        </p:nvSpPr>
        <p:spPr bwMode="gray">
          <a:xfrm>
            <a:off x="615791" y="373781"/>
            <a:ext cx="9772221" cy="424732"/>
          </a:xfrm>
        </p:spPr>
        <p:txBody>
          <a:bodyPr/>
          <a:lstStyle/>
          <a:p>
            <a:r>
              <a:rPr lang="en-US" sz="2400" dirty="0" smtClean="0">
                <a:cs typeface="Osaka"/>
              </a:rPr>
              <a:t>Guaranteed Rule Integrity Compresses Development Lifecycle</a:t>
            </a:r>
          </a:p>
        </p:txBody>
      </p:sp>
      <p:sp>
        <p:nvSpPr>
          <p:cNvPr id="7" name="Rectangle 14"/>
          <p:cNvSpPr>
            <a:spLocks noChangeArrowheads="1"/>
          </p:cNvSpPr>
          <p:nvPr/>
        </p:nvSpPr>
        <p:spPr bwMode="gray">
          <a:xfrm>
            <a:off x="891179" y="1239956"/>
            <a:ext cx="3521349" cy="492443"/>
          </a:xfrm>
          <a:prstGeom prst="rect">
            <a:avLst/>
          </a:prstGeom>
          <a:noFill/>
          <a:ln w="9525" algn="ctr">
            <a:noFill/>
            <a:miter lim="800000"/>
            <a:headEnd/>
            <a:tailEnd/>
          </a:ln>
        </p:spPr>
        <p:txBody>
          <a:bodyPr wrap="none">
            <a:spAutoFit/>
          </a:bodyPr>
          <a:lstStyle/>
          <a:p>
            <a:pPr algn="ctr"/>
            <a:r>
              <a:rPr lang="en-US" sz="2600" b="1" dirty="0">
                <a:latin typeface="+mj-lt"/>
              </a:rPr>
              <a:t>Traditional Approach</a:t>
            </a:r>
          </a:p>
        </p:txBody>
      </p:sp>
      <p:sp>
        <p:nvSpPr>
          <p:cNvPr id="8" name="Rectangle 16"/>
          <p:cNvSpPr>
            <a:spLocks noChangeArrowheads="1"/>
          </p:cNvSpPr>
          <p:nvPr/>
        </p:nvSpPr>
        <p:spPr bwMode="gray">
          <a:xfrm>
            <a:off x="893409" y="1747422"/>
            <a:ext cx="5379999" cy="400110"/>
          </a:xfrm>
          <a:prstGeom prst="rect">
            <a:avLst/>
          </a:prstGeom>
          <a:noFill/>
          <a:ln w="9525" algn="ctr">
            <a:noFill/>
            <a:miter lim="800000"/>
            <a:headEnd/>
            <a:tailEnd/>
          </a:ln>
        </p:spPr>
        <p:txBody>
          <a:bodyPr wrap="none">
            <a:spAutoFit/>
          </a:bodyPr>
          <a:lstStyle/>
          <a:p>
            <a:r>
              <a:rPr lang="en-US" sz="2000" dirty="0">
                <a:latin typeface="+mj-lt"/>
              </a:rPr>
              <a:t>Often contains errors and performance issues</a:t>
            </a:r>
          </a:p>
        </p:txBody>
      </p:sp>
      <p:grpSp>
        <p:nvGrpSpPr>
          <p:cNvPr id="2" name="Group 68"/>
          <p:cNvGrpSpPr/>
          <p:nvPr/>
        </p:nvGrpSpPr>
        <p:grpSpPr>
          <a:xfrm>
            <a:off x="920374" y="2165810"/>
            <a:ext cx="10464238" cy="1079672"/>
            <a:chOff x="690460" y="2165810"/>
            <a:chExt cx="7850223" cy="1079672"/>
          </a:xfrm>
        </p:grpSpPr>
        <p:sp>
          <p:nvSpPr>
            <p:cNvPr id="10" name="AutoShape 6"/>
            <p:cNvSpPr>
              <a:spLocks noChangeArrowheads="1"/>
            </p:cNvSpPr>
            <p:nvPr/>
          </p:nvSpPr>
          <p:spPr bwMode="gray">
            <a:xfrm>
              <a:off x="1722834" y="2171126"/>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smtClean="0">
                  <a:effectLst>
                    <a:outerShdw blurRad="25400" dir="5400000" algn="ctr" rotWithShape="0">
                      <a:schemeClr val="bg1">
                        <a:lumMod val="95000"/>
                      </a:schemeClr>
                    </a:outerShdw>
                  </a:effectLst>
                </a:rPr>
                <a:t> Design</a:t>
              </a:r>
            </a:p>
          </p:txBody>
        </p:sp>
        <p:sp>
          <p:nvSpPr>
            <p:cNvPr id="11" name="AutoShape 7"/>
            <p:cNvSpPr>
              <a:spLocks noChangeArrowheads="1"/>
            </p:cNvSpPr>
            <p:nvPr/>
          </p:nvSpPr>
          <p:spPr bwMode="gray">
            <a:xfrm>
              <a:off x="690460" y="2165810"/>
              <a:ext cx="1180744" cy="1068572"/>
            </a:xfrm>
            <a:prstGeom prst="homePlate">
              <a:avLst>
                <a:gd name="adj" fmla="val 20599"/>
              </a:avLst>
            </a:pr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109728" anchor="ctr"/>
            <a:lstStyle/>
            <a:p>
              <a:pPr algn="ctr"/>
              <a:r>
                <a:rPr lang="en-US" sz="1900" dirty="0" smtClean="0">
                  <a:effectLst>
                    <a:outerShdw blurRad="25400" dir="5400000" algn="ctr" rotWithShape="0">
                      <a:schemeClr val="bg1">
                        <a:lumMod val="95000"/>
                      </a:schemeClr>
                    </a:outerShdw>
                  </a:effectLst>
                </a:rPr>
                <a:t>Specify</a:t>
              </a:r>
            </a:p>
          </p:txBody>
        </p:sp>
        <p:sp>
          <p:nvSpPr>
            <p:cNvPr id="12" name="AutoShape 6"/>
            <p:cNvSpPr>
              <a:spLocks noChangeArrowheads="1"/>
            </p:cNvSpPr>
            <p:nvPr/>
          </p:nvSpPr>
          <p:spPr bwMode="gray">
            <a:xfrm>
              <a:off x="4390625" y="2171126"/>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smtClean="0">
                  <a:effectLst>
                    <a:outerShdw blurRad="25400" dir="5400000" algn="ctr" rotWithShape="0">
                      <a:schemeClr val="bg1">
                        <a:lumMod val="95000"/>
                      </a:schemeClr>
                    </a:outerShdw>
                  </a:effectLst>
                </a:rPr>
                <a:t>Test</a:t>
              </a:r>
            </a:p>
          </p:txBody>
        </p:sp>
        <p:sp>
          <p:nvSpPr>
            <p:cNvPr id="13" name="AutoShape 6"/>
            <p:cNvSpPr>
              <a:spLocks noChangeArrowheads="1"/>
            </p:cNvSpPr>
            <p:nvPr/>
          </p:nvSpPr>
          <p:spPr bwMode="gray">
            <a:xfrm>
              <a:off x="5724521" y="2171126"/>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64592" anchor="ctr"/>
            <a:lstStyle/>
            <a:p>
              <a:pPr algn="ctr"/>
              <a:r>
                <a:rPr lang="en-US" sz="1900" dirty="0" smtClean="0">
                  <a:effectLst>
                    <a:outerShdw blurRad="25400" dir="5400000" algn="ctr" rotWithShape="0">
                      <a:schemeClr val="bg1">
                        <a:lumMod val="95000"/>
                      </a:schemeClr>
                    </a:outerShdw>
                  </a:effectLst>
                </a:rPr>
                <a:t>Integrate</a:t>
              </a:r>
            </a:p>
          </p:txBody>
        </p:sp>
        <p:sp>
          <p:nvSpPr>
            <p:cNvPr id="14" name="AutoShape 6"/>
            <p:cNvSpPr>
              <a:spLocks noChangeArrowheads="1"/>
            </p:cNvSpPr>
            <p:nvPr/>
          </p:nvSpPr>
          <p:spPr bwMode="gray">
            <a:xfrm>
              <a:off x="7058416" y="2171126"/>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pPr algn="ctr"/>
              <a:r>
                <a:rPr lang="en-US" sz="1900" dirty="0" smtClean="0">
                  <a:effectLst>
                    <a:outerShdw blurRad="25400" dir="5400000" algn="ctr" rotWithShape="0">
                      <a:schemeClr val="bg1">
                        <a:lumMod val="95000"/>
                      </a:schemeClr>
                    </a:outerShdw>
                  </a:effectLst>
                </a:rPr>
                <a:t>Deploy</a:t>
              </a:r>
            </a:p>
          </p:txBody>
        </p:sp>
        <p:sp>
          <p:nvSpPr>
            <p:cNvPr id="15" name="Freeform 3"/>
            <p:cNvSpPr>
              <a:spLocks/>
            </p:cNvSpPr>
            <p:nvPr/>
          </p:nvSpPr>
          <p:spPr bwMode="gray">
            <a:xfrm flipH="1">
              <a:off x="3054109" y="2171304"/>
              <a:ext cx="1490660" cy="52958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612"/>
                <a:gd name="connsiteX1" fmla="*/ 2000 w 10000"/>
                <a:gd name="connsiteY1" fmla="*/ 0 h 10612"/>
                <a:gd name="connsiteX2" fmla="*/ 10000 w 10000"/>
                <a:gd name="connsiteY2" fmla="*/ 0 h 10612"/>
                <a:gd name="connsiteX3" fmla="*/ 8959 w 10000"/>
                <a:gd name="connsiteY3" fmla="*/ 10612 h 10612"/>
                <a:gd name="connsiteX4" fmla="*/ 0 w 10000"/>
                <a:gd name="connsiteY4" fmla="*/ 10000 h 10612"/>
                <a:gd name="connsiteX0" fmla="*/ 0 w 10000"/>
                <a:gd name="connsiteY0" fmla="*/ 10000 h 10306"/>
                <a:gd name="connsiteX1" fmla="*/ 2000 w 10000"/>
                <a:gd name="connsiteY1" fmla="*/ 0 h 10306"/>
                <a:gd name="connsiteX2" fmla="*/ 10000 w 10000"/>
                <a:gd name="connsiteY2" fmla="*/ 0 h 10306"/>
                <a:gd name="connsiteX3" fmla="*/ 9027 w 10000"/>
                <a:gd name="connsiteY3" fmla="*/ 10306 h 10306"/>
                <a:gd name="connsiteX4" fmla="*/ 0 w 10000"/>
                <a:gd name="connsiteY4" fmla="*/ 10000 h 10306"/>
                <a:gd name="connsiteX0" fmla="*/ 0 w 10000"/>
                <a:gd name="connsiteY0" fmla="*/ 10000 h 10404"/>
                <a:gd name="connsiteX1" fmla="*/ 2000 w 10000"/>
                <a:gd name="connsiteY1" fmla="*/ 0 h 10404"/>
                <a:gd name="connsiteX2" fmla="*/ 10000 w 10000"/>
                <a:gd name="connsiteY2" fmla="*/ 0 h 10404"/>
                <a:gd name="connsiteX3" fmla="*/ 8477 w 10000"/>
                <a:gd name="connsiteY3" fmla="*/ 10404 h 10404"/>
                <a:gd name="connsiteX4" fmla="*/ 0 w 10000"/>
                <a:gd name="connsiteY4" fmla="*/ 10000 h 10404"/>
                <a:gd name="connsiteX0" fmla="*/ 0 w 10000"/>
                <a:gd name="connsiteY0" fmla="*/ 10000 h 10601"/>
                <a:gd name="connsiteX1" fmla="*/ 2000 w 10000"/>
                <a:gd name="connsiteY1" fmla="*/ 0 h 10601"/>
                <a:gd name="connsiteX2" fmla="*/ 10000 w 10000"/>
                <a:gd name="connsiteY2" fmla="*/ 0 h 10601"/>
                <a:gd name="connsiteX3" fmla="*/ 8671 w 10000"/>
                <a:gd name="connsiteY3" fmla="*/ 10601 h 10601"/>
                <a:gd name="connsiteX4" fmla="*/ 0 w 10000"/>
                <a:gd name="connsiteY4" fmla="*/ 10000 h 10601"/>
                <a:gd name="connsiteX0" fmla="*/ 0 w 9353"/>
                <a:gd name="connsiteY0" fmla="*/ 10689 h 10689"/>
                <a:gd name="connsiteX1" fmla="*/ 1353 w 9353"/>
                <a:gd name="connsiteY1" fmla="*/ 0 h 10689"/>
                <a:gd name="connsiteX2" fmla="*/ 9353 w 9353"/>
                <a:gd name="connsiteY2" fmla="*/ 0 h 10689"/>
                <a:gd name="connsiteX3" fmla="*/ 8024 w 9353"/>
                <a:gd name="connsiteY3" fmla="*/ 10601 h 10689"/>
                <a:gd name="connsiteX4" fmla="*/ 0 w 9353"/>
                <a:gd name="connsiteY4" fmla="*/ 10689 h 10689"/>
                <a:gd name="connsiteX0" fmla="*/ 0 w 10000"/>
                <a:gd name="connsiteY0" fmla="*/ 10000 h 10000"/>
                <a:gd name="connsiteX1" fmla="*/ 1897 w 10000"/>
                <a:gd name="connsiteY1" fmla="*/ 828 h 10000"/>
                <a:gd name="connsiteX2" fmla="*/ 10000 w 10000"/>
                <a:gd name="connsiteY2" fmla="*/ 0 h 10000"/>
                <a:gd name="connsiteX3" fmla="*/ 8579 w 10000"/>
                <a:gd name="connsiteY3" fmla="*/ 9918 h 10000"/>
                <a:gd name="connsiteX4" fmla="*/ 0 w 10000"/>
                <a:gd name="connsiteY4" fmla="*/ 10000 h 10000"/>
                <a:gd name="connsiteX0" fmla="*/ 0 w 10000"/>
                <a:gd name="connsiteY0" fmla="*/ 10000 h 10000"/>
                <a:gd name="connsiteX1" fmla="*/ 1378 w 10000"/>
                <a:gd name="connsiteY1" fmla="*/ 92 h 10000"/>
                <a:gd name="connsiteX2" fmla="*/ 10000 w 10000"/>
                <a:gd name="connsiteY2" fmla="*/ 0 h 10000"/>
                <a:gd name="connsiteX3" fmla="*/ 8579 w 10000"/>
                <a:gd name="connsiteY3" fmla="*/ 9918 h 10000"/>
                <a:gd name="connsiteX4" fmla="*/ 0 w 10000"/>
                <a:gd name="connsiteY4" fmla="*/ 10000 h 10000"/>
                <a:gd name="connsiteX0" fmla="*/ 0 w 9931"/>
                <a:gd name="connsiteY0" fmla="*/ 10000 h 10000"/>
                <a:gd name="connsiteX1" fmla="*/ 1378 w 9931"/>
                <a:gd name="connsiteY1" fmla="*/ 92 h 10000"/>
                <a:gd name="connsiteX2" fmla="*/ 9931 w 9931"/>
                <a:gd name="connsiteY2" fmla="*/ 0 h 10000"/>
                <a:gd name="connsiteX3" fmla="*/ 8579 w 9931"/>
                <a:gd name="connsiteY3" fmla="*/ 9918 h 10000"/>
                <a:gd name="connsiteX4" fmla="*/ 0 w 9931"/>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44 w 10105"/>
                <a:gd name="connsiteY3" fmla="*/ 9918 h 10000"/>
                <a:gd name="connsiteX4" fmla="*/ 0 w 10105"/>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09 w 10105"/>
                <a:gd name="connsiteY3" fmla="*/ 9918 h 10000"/>
                <a:gd name="connsiteX4" fmla="*/ 0 w 10105"/>
                <a:gd name="connsiteY4" fmla="*/ 10000 h 10000"/>
                <a:gd name="connsiteX0" fmla="*/ 0 w 10105"/>
                <a:gd name="connsiteY0" fmla="*/ 10000 h 10010"/>
                <a:gd name="connsiteX1" fmla="*/ 1493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9908 h 9918"/>
                <a:gd name="connsiteX1" fmla="*/ 1493 w 10105"/>
                <a:gd name="connsiteY1" fmla="*/ 0 h 9918"/>
                <a:gd name="connsiteX2" fmla="*/ 10105 w 10105"/>
                <a:gd name="connsiteY2" fmla="*/ 2 h 9918"/>
                <a:gd name="connsiteX3" fmla="*/ 8639 w 10105"/>
                <a:gd name="connsiteY3" fmla="*/ 9918 h 9918"/>
                <a:gd name="connsiteX4" fmla="*/ 0 w 10105"/>
                <a:gd name="connsiteY4" fmla="*/ 9908 h 9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5" h="9918">
                  <a:moveTo>
                    <a:pt x="0" y="9908"/>
                  </a:moveTo>
                  <a:lnTo>
                    <a:pt x="1493" y="0"/>
                  </a:lnTo>
                  <a:lnTo>
                    <a:pt x="10105" y="2"/>
                  </a:lnTo>
                  <a:lnTo>
                    <a:pt x="8639" y="9918"/>
                  </a:lnTo>
                  <a:lnTo>
                    <a:pt x="0" y="9908"/>
                  </a:lnTo>
                  <a:close/>
                </a:path>
              </a:pathLst>
            </a:cu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91440" anchor="ctr"/>
            <a:lstStyle/>
            <a:p>
              <a:pPr algn="ctr"/>
              <a:r>
                <a:rPr lang="en-US" sz="1900" dirty="0" smtClean="0">
                  <a:effectLst>
                    <a:outerShdw blurRad="25400" dir="5400000" algn="ctr" rotWithShape="0">
                      <a:schemeClr val="bg1">
                        <a:lumMod val="95000"/>
                      </a:schemeClr>
                    </a:outerShdw>
                  </a:effectLst>
                </a:rPr>
                <a:t>Templates</a:t>
              </a:r>
            </a:p>
          </p:txBody>
        </p:sp>
        <p:sp>
          <p:nvSpPr>
            <p:cNvPr id="16" name="Freeform 3"/>
            <p:cNvSpPr>
              <a:spLocks/>
            </p:cNvSpPr>
            <p:nvPr/>
          </p:nvSpPr>
          <p:spPr bwMode="gray">
            <a:xfrm flipH="1" flipV="1">
              <a:off x="3054618" y="2710932"/>
              <a:ext cx="1490660" cy="53455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612"/>
                <a:gd name="connsiteX1" fmla="*/ 2000 w 10000"/>
                <a:gd name="connsiteY1" fmla="*/ 0 h 10612"/>
                <a:gd name="connsiteX2" fmla="*/ 10000 w 10000"/>
                <a:gd name="connsiteY2" fmla="*/ 0 h 10612"/>
                <a:gd name="connsiteX3" fmla="*/ 8959 w 10000"/>
                <a:gd name="connsiteY3" fmla="*/ 10612 h 10612"/>
                <a:gd name="connsiteX4" fmla="*/ 0 w 10000"/>
                <a:gd name="connsiteY4" fmla="*/ 10000 h 10612"/>
                <a:gd name="connsiteX0" fmla="*/ 0 w 10000"/>
                <a:gd name="connsiteY0" fmla="*/ 10000 h 10306"/>
                <a:gd name="connsiteX1" fmla="*/ 2000 w 10000"/>
                <a:gd name="connsiteY1" fmla="*/ 0 h 10306"/>
                <a:gd name="connsiteX2" fmla="*/ 10000 w 10000"/>
                <a:gd name="connsiteY2" fmla="*/ 0 h 10306"/>
                <a:gd name="connsiteX3" fmla="*/ 9027 w 10000"/>
                <a:gd name="connsiteY3" fmla="*/ 10306 h 10306"/>
                <a:gd name="connsiteX4" fmla="*/ 0 w 10000"/>
                <a:gd name="connsiteY4" fmla="*/ 10000 h 10306"/>
                <a:gd name="connsiteX0" fmla="*/ 0 w 10000"/>
                <a:gd name="connsiteY0" fmla="*/ 10000 h 10404"/>
                <a:gd name="connsiteX1" fmla="*/ 2000 w 10000"/>
                <a:gd name="connsiteY1" fmla="*/ 0 h 10404"/>
                <a:gd name="connsiteX2" fmla="*/ 10000 w 10000"/>
                <a:gd name="connsiteY2" fmla="*/ 0 h 10404"/>
                <a:gd name="connsiteX3" fmla="*/ 8477 w 10000"/>
                <a:gd name="connsiteY3" fmla="*/ 10404 h 10404"/>
                <a:gd name="connsiteX4" fmla="*/ 0 w 10000"/>
                <a:gd name="connsiteY4" fmla="*/ 10000 h 10404"/>
                <a:gd name="connsiteX0" fmla="*/ 0 w 10000"/>
                <a:gd name="connsiteY0" fmla="*/ 10000 h 10601"/>
                <a:gd name="connsiteX1" fmla="*/ 2000 w 10000"/>
                <a:gd name="connsiteY1" fmla="*/ 0 h 10601"/>
                <a:gd name="connsiteX2" fmla="*/ 10000 w 10000"/>
                <a:gd name="connsiteY2" fmla="*/ 0 h 10601"/>
                <a:gd name="connsiteX3" fmla="*/ 8671 w 10000"/>
                <a:gd name="connsiteY3" fmla="*/ 10601 h 10601"/>
                <a:gd name="connsiteX4" fmla="*/ 0 w 10000"/>
                <a:gd name="connsiteY4" fmla="*/ 10000 h 10601"/>
                <a:gd name="connsiteX0" fmla="*/ 0 w 9353"/>
                <a:gd name="connsiteY0" fmla="*/ 10689 h 10689"/>
                <a:gd name="connsiteX1" fmla="*/ 1353 w 9353"/>
                <a:gd name="connsiteY1" fmla="*/ 0 h 10689"/>
                <a:gd name="connsiteX2" fmla="*/ 9353 w 9353"/>
                <a:gd name="connsiteY2" fmla="*/ 0 h 10689"/>
                <a:gd name="connsiteX3" fmla="*/ 8024 w 9353"/>
                <a:gd name="connsiteY3" fmla="*/ 10601 h 10689"/>
                <a:gd name="connsiteX4" fmla="*/ 0 w 9353"/>
                <a:gd name="connsiteY4" fmla="*/ 10689 h 10689"/>
                <a:gd name="connsiteX0" fmla="*/ 0 w 10000"/>
                <a:gd name="connsiteY0" fmla="*/ 10000 h 10000"/>
                <a:gd name="connsiteX1" fmla="*/ 1897 w 10000"/>
                <a:gd name="connsiteY1" fmla="*/ 828 h 10000"/>
                <a:gd name="connsiteX2" fmla="*/ 10000 w 10000"/>
                <a:gd name="connsiteY2" fmla="*/ 0 h 10000"/>
                <a:gd name="connsiteX3" fmla="*/ 8579 w 10000"/>
                <a:gd name="connsiteY3" fmla="*/ 9918 h 10000"/>
                <a:gd name="connsiteX4" fmla="*/ 0 w 10000"/>
                <a:gd name="connsiteY4" fmla="*/ 10000 h 10000"/>
                <a:gd name="connsiteX0" fmla="*/ 0 w 10000"/>
                <a:gd name="connsiteY0" fmla="*/ 10000 h 10000"/>
                <a:gd name="connsiteX1" fmla="*/ 1378 w 10000"/>
                <a:gd name="connsiteY1" fmla="*/ 92 h 10000"/>
                <a:gd name="connsiteX2" fmla="*/ 10000 w 10000"/>
                <a:gd name="connsiteY2" fmla="*/ 0 h 10000"/>
                <a:gd name="connsiteX3" fmla="*/ 8579 w 10000"/>
                <a:gd name="connsiteY3" fmla="*/ 9918 h 10000"/>
                <a:gd name="connsiteX4" fmla="*/ 0 w 10000"/>
                <a:gd name="connsiteY4" fmla="*/ 10000 h 10000"/>
                <a:gd name="connsiteX0" fmla="*/ 0 w 9931"/>
                <a:gd name="connsiteY0" fmla="*/ 10000 h 10000"/>
                <a:gd name="connsiteX1" fmla="*/ 1378 w 9931"/>
                <a:gd name="connsiteY1" fmla="*/ 92 h 10000"/>
                <a:gd name="connsiteX2" fmla="*/ 9931 w 9931"/>
                <a:gd name="connsiteY2" fmla="*/ 0 h 10000"/>
                <a:gd name="connsiteX3" fmla="*/ 8579 w 9931"/>
                <a:gd name="connsiteY3" fmla="*/ 9918 h 10000"/>
                <a:gd name="connsiteX4" fmla="*/ 0 w 9931"/>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44 w 10105"/>
                <a:gd name="connsiteY3" fmla="*/ 9918 h 10000"/>
                <a:gd name="connsiteX4" fmla="*/ 0 w 10105"/>
                <a:gd name="connsiteY4" fmla="*/ 10000 h 10000"/>
                <a:gd name="connsiteX0" fmla="*/ 0 w 10105"/>
                <a:gd name="connsiteY0" fmla="*/ 10000 h 10000"/>
                <a:gd name="connsiteX1" fmla="*/ 1493 w 10105"/>
                <a:gd name="connsiteY1" fmla="*/ 92 h 10000"/>
                <a:gd name="connsiteX2" fmla="*/ 10105 w 10105"/>
                <a:gd name="connsiteY2" fmla="*/ 0 h 10000"/>
                <a:gd name="connsiteX3" fmla="*/ 8709 w 10105"/>
                <a:gd name="connsiteY3" fmla="*/ 9918 h 10000"/>
                <a:gd name="connsiteX4" fmla="*/ 0 w 10105"/>
                <a:gd name="connsiteY4" fmla="*/ 10000 h 10000"/>
                <a:gd name="connsiteX0" fmla="*/ 0 w 10105"/>
                <a:gd name="connsiteY0" fmla="*/ 10000 h 10010"/>
                <a:gd name="connsiteX1" fmla="*/ 1493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10000 h 10010"/>
                <a:gd name="connsiteX1" fmla="*/ 1528 w 10105"/>
                <a:gd name="connsiteY1" fmla="*/ 92 h 10010"/>
                <a:gd name="connsiteX2" fmla="*/ 10105 w 10105"/>
                <a:gd name="connsiteY2" fmla="*/ 0 h 10010"/>
                <a:gd name="connsiteX3" fmla="*/ 8639 w 10105"/>
                <a:gd name="connsiteY3" fmla="*/ 10010 h 10010"/>
                <a:gd name="connsiteX4" fmla="*/ 0 w 10105"/>
                <a:gd name="connsiteY4" fmla="*/ 10000 h 10010"/>
                <a:gd name="connsiteX0" fmla="*/ 0 w 10105"/>
                <a:gd name="connsiteY0" fmla="*/ 10002 h 10012"/>
                <a:gd name="connsiteX1" fmla="*/ 1493 w 10105"/>
                <a:gd name="connsiteY1" fmla="*/ 0 h 10012"/>
                <a:gd name="connsiteX2" fmla="*/ 10105 w 10105"/>
                <a:gd name="connsiteY2" fmla="*/ 2 h 10012"/>
                <a:gd name="connsiteX3" fmla="*/ 8639 w 10105"/>
                <a:gd name="connsiteY3" fmla="*/ 10012 h 10012"/>
                <a:gd name="connsiteX4" fmla="*/ 0 w 10105"/>
                <a:gd name="connsiteY4" fmla="*/ 10002 h 10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5" h="10012">
                  <a:moveTo>
                    <a:pt x="0" y="10002"/>
                  </a:moveTo>
                  <a:lnTo>
                    <a:pt x="1493" y="0"/>
                  </a:lnTo>
                  <a:lnTo>
                    <a:pt x="10105" y="2"/>
                  </a:lnTo>
                  <a:lnTo>
                    <a:pt x="8639" y="10012"/>
                  </a:lnTo>
                  <a:lnTo>
                    <a:pt x="0" y="10002"/>
                  </a:lnTo>
                  <a:close/>
                </a:path>
              </a:pathLst>
            </a:custGeom>
            <a:gradFill>
              <a:gsLst>
                <a:gs pos="0">
                  <a:schemeClr val="accent2">
                    <a:lumMod val="20000"/>
                    <a:lumOff val="80000"/>
                  </a:schemeClr>
                </a:gs>
                <a:gs pos="35000">
                  <a:schemeClr val="accent2">
                    <a:lumMod val="40000"/>
                    <a:lumOff val="60000"/>
                  </a:schemeClr>
                </a:gs>
                <a:gs pos="100000">
                  <a:schemeClr val="accent2">
                    <a:lumMod val="60000"/>
                    <a:lumOff val="40000"/>
                  </a:schemeClr>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en-US" sz="2000" dirty="0" smtClean="0">
                  <a:effectLst>
                    <a:outerShdw blurRad="25400" dir="5400000" algn="ctr" rotWithShape="0">
                      <a:schemeClr val="bg1">
                        <a:lumMod val="95000"/>
                      </a:schemeClr>
                    </a:outerShdw>
                  </a:effectLst>
                </a:rPr>
                <a:t> </a:t>
              </a:r>
            </a:p>
          </p:txBody>
        </p:sp>
        <p:sp>
          <p:nvSpPr>
            <p:cNvPr id="17" name="TextBox 16"/>
            <p:cNvSpPr txBox="1"/>
            <p:nvPr/>
          </p:nvSpPr>
          <p:spPr>
            <a:xfrm>
              <a:off x="3474877" y="2809188"/>
              <a:ext cx="480497" cy="347788"/>
            </a:xfrm>
            <a:prstGeom prst="rect">
              <a:avLst/>
            </a:prstGeom>
            <a:noFill/>
          </p:spPr>
          <p:txBody>
            <a:bodyPr wrap="none" lIns="27432" tIns="27432" rIns="27432" bIns="27432" rtlCol="0">
              <a:spAutoFit/>
            </a:bodyPr>
            <a:lstStyle/>
            <a:p>
              <a:pPr algn="ctr"/>
              <a:r>
                <a:rPr lang="en-US" sz="1900" dirty="0" smtClean="0">
                  <a:solidFill>
                    <a:schemeClr val="dk1"/>
                  </a:solidFill>
                  <a:effectLst>
                    <a:outerShdw blurRad="25400" dir="5400000" algn="ctr" rotWithShape="0">
                      <a:schemeClr val="bg1">
                        <a:lumMod val="95000"/>
                      </a:schemeClr>
                    </a:outerShdw>
                  </a:effectLst>
                  <a:latin typeface="+mn-lt"/>
                </a:rPr>
                <a:t>Code</a:t>
              </a:r>
            </a:p>
          </p:txBody>
        </p:sp>
      </p:grpSp>
      <p:grpSp>
        <p:nvGrpSpPr>
          <p:cNvPr id="3" name="Group 17"/>
          <p:cNvGrpSpPr/>
          <p:nvPr/>
        </p:nvGrpSpPr>
        <p:grpSpPr>
          <a:xfrm>
            <a:off x="904739" y="3252247"/>
            <a:ext cx="6639265" cy="1338607"/>
            <a:chOff x="678731" y="3252246"/>
            <a:chExt cx="4980746" cy="1338607"/>
          </a:xfrm>
        </p:grpSpPr>
        <p:sp>
          <p:nvSpPr>
            <p:cNvPr id="19" name="Freeform 18"/>
            <p:cNvSpPr/>
            <p:nvPr/>
          </p:nvSpPr>
          <p:spPr bwMode="auto">
            <a:xfrm rot="10800000">
              <a:off x="678731" y="3252246"/>
              <a:ext cx="4980746" cy="1338607"/>
            </a:xfrm>
            <a:custGeom>
              <a:avLst/>
              <a:gdLst>
                <a:gd name="connsiteX0" fmla="*/ 0 w 4977352"/>
                <a:gd name="connsiteY0" fmla="*/ 1800520 h 1800520"/>
                <a:gd name="connsiteX1" fmla="*/ 779031 w 4977352"/>
                <a:gd name="connsiteY1" fmla="*/ 0 h 1800520"/>
                <a:gd name="connsiteX2" fmla="*/ 4198321 w 4977352"/>
                <a:gd name="connsiteY2" fmla="*/ 0 h 1800520"/>
                <a:gd name="connsiteX3" fmla="*/ 4977352 w 4977352"/>
                <a:gd name="connsiteY3" fmla="*/ 1800520 h 1800520"/>
                <a:gd name="connsiteX4" fmla="*/ 0 w 4977352"/>
                <a:gd name="connsiteY4" fmla="*/ 1800520 h 1800520"/>
                <a:gd name="connsiteX0" fmla="*/ 3394 w 4980746"/>
                <a:gd name="connsiteY0" fmla="*/ 1800520 h 1800520"/>
                <a:gd name="connsiteX1" fmla="*/ 0 w 4980746"/>
                <a:gd name="connsiteY1" fmla="*/ 348791 h 1800520"/>
                <a:gd name="connsiteX2" fmla="*/ 4201715 w 4980746"/>
                <a:gd name="connsiteY2" fmla="*/ 0 h 1800520"/>
                <a:gd name="connsiteX3" fmla="*/ 4980746 w 4980746"/>
                <a:gd name="connsiteY3" fmla="*/ 1800520 h 1800520"/>
                <a:gd name="connsiteX4" fmla="*/ 3394 w 4980746"/>
                <a:gd name="connsiteY4" fmla="*/ 1800520 h 1800520"/>
                <a:gd name="connsiteX0" fmla="*/ 3394 w 4980746"/>
                <a:gd name="connsiteY0" fmla="*/ 1517716 h 1517716"/>
                <a:gd name="connsiteX1" fmla="*/ 0 w 4980746"/>
                <a:gd name="connsiteY1" fmla="*/ 65987 h 1517716"/>
                <a:gd name="connsiteX2" fmla="*/ 1251125 w 4980746"/>
                <a:gd name="connsiteY2" fmla="*/ 0 h 1517716"/>
                <a:gd name="connsiteX3" fmla="*/ 4980746 w 4980746"/>
                <a:gd name="connsiteY3" fmla="*/ 1517716 h 1517716"/>
                <a:gd name="connsiteX4" fmla="*/ 3394 w 4980746"/>
                <a:gd name="connsiteY4" fmla="*/ 1517716 h 1517716"/>
                <a:gd name="connsiteX0" fmla="*/ 3394 w 4980746"/>
                <a:gd name="connsiteY0" fmla="*/ 1451729 h 1451729"/>
                <a:gd name="connsiteX1" fmla="*/ 0 w 4980746"/>
                <a:gd name="connsiteY1" fmla="*/ 0 h 1451729"/>
                <a:gd name="connsiteX2" fmla="*/ 1232271 w 4980746"/>
                <a:gd name="connsiteY2" fmla="*/ 9427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51125 w 4980746"/>
                <a:gd name="connsiteY2" fmla="*/ 0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69978 w 4980746"/>
                <a:gd name="connsiteY2" fmla="*/ 9427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41698 w 4980746"/>
                <a:gd name="connsiteY2" fmla="*/ 0 h 1451729"/>
                <a:gd name="connsiteX3" fmla="*/ 4980746 w 4980746"/>
                <a:gd name="connsiteY3" fmla="*/ 1451729 h 1451729"/>
                <a:gd name="connsiteX4" fmla="*/ 3394 w 4980746"/>
                <a:gd name="connsiteY4" fmla="*/ 1451729 h 1451729"/>
                <a:gd name="connsiteX0" fmla="*/ 3394 w 4980746"/>
                <a:gd name="connsiteY0" fmla="*/ 1451729 h 1451729"/>
                <a:gd name="connsiteX1" fmla="*/ 0 w 4980746"/>
                <a:gd name="connsiteY1" fmla="*/ 0 h 1451729"/>
                <a:gd name="connsiteX2" fmla="*/ 1241698 w 4980746"/>
                <a:gd name="connsiteY2" fmla="*/ 113122 h 1451729"/>
                <a:gd name="connsiteX3" fmla="*/ 4980746 w 4980746"/>
                <a:gd name="connsiteY3" fmla="*/ 1451729 h 1451729"/>
                <a:gd name="connsiteX4" fmla="*/ 3394 w 4980746"/>
                <a:gd name="connsiteY4" fmla="*/ 1451729 h 1451729"/>
                <a:gd name="connsiteX0" fmla="*/ 3394 w 4980746"/>
                <a:gd name="connsiteY0" fmla="*/ 1338607 h 1338607"/>
                <a:gd name="connsiteX1" fmla="*/ 0 w 4980746"/>
                <a:gd name="connsiteY1" fmla="*/ 18853 h 1338607"/>
                <a:gd name="connsiteX2" fmla="*/ 1241698 w 4980746"/>
                <a:gd name="connsiteY2" fmla="*/ 0 h 1338607"/>
                <a:gd name="connsiteX3" fmla="*/ 4980746 w 4980746"/>
                <a:gd name="connsiteY3" fmla="*/ 1338607 h 1338607"/>
                <a:gd name="connsiteX4" fmla="*/ 3394 w 4980746"/>
                <a:gd name="connsiteY4" fmla="*/ 1338607 h 1338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0746" h="1338607">
                  <a:moveTo>
                    <a:pt x="3394" y="1338607"/>
                  </a:moveTo>
                  <a:cubicBezTo>
                    <a:pt x="2263" y="854697"/>
                    <a:pt x="1131" y="502763"/>
                    <a:pt x="0" y="18853"/>
                  </a:cubicBezTo>
                  <a:lnTo>
                    <a:pt x="1241698" y="0"/>
                  </a:lnTo>
                  <a:lnTo>
                    <a:pt x="4980746" y="1338607"/>
                  </a:lnTo>
                  <a:lnTo>
                    <a:pt x="3394" y="1338607"/>
                  </a:lnTo>
                  <a:close/>
                </a:path>
              </a:pathLst>
            </a:custGeom>
            <a:gradFill>
              <a:gsLst>
                <a:gs pos="0">
                  <a:schemeClr val="accent3">
                    <a:lumMod val="40000"/>
                    <a:lumOff val="60000"/>
                  </a:schemeClr>
                </a:gs>
                <a:gs pos="31000">
                  <a:srgbClr val="FDF8D7"/>
                </a:gs>
                <a:gs pos="73000">
                  <a:srgbClr val="FDF8D7"/>
                </a:gs>
                <a:gs pos="100000">
                  <a:schemeClr val="accent3">
                    <a:lumMod val="40000"/>
                    <a:lumOff val="60000"/>
                  </a:schemeClr>
                </a:gs>
              </a:gsLst>
              <a:lin ang="5400000" scaled="0"/>
            </a:gra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libri" pitchFamily="34" charset="0"/>
              </a:endParaRPr>
            </a:p>
          </p:txBody>
        </p:sp>
        <p:sp>
          <p:nvSpPr>
            <p:cNvPr id="20" name="Rectangle 16"/>
            <p:cNvSpPr>
              <a:spLocks noChangeArrowheads="1"/>
            </p:cNvSpPr>
            <p:nvPr/>
          </p:nvSpPr>
          <p:spPr bwMode="gray">
            <a:xfrm>
              <a:off x="2382496" y="3400723"/>
              <a:ext cx="2494361" cy="1015663"/>
            </a:xfrm>
            <a:prstGeom prst="rect">
              <a:avLst/>
            </a:prstGeom>
            <a:noFill/>
            <a:ln w="9525" algn="ctr">
              <a:noFill/>
              <a:miter lim="800000"/>
              <a:headEnd/>
              <a:tailEnd/>
            </a:ln>
          </p:spPr>
          <p:txBody>
            <a:bodyPr wrap="none">
              <a:spAutoFit/>
            </a:bodyPr>
            <a:lstStyle/>
            <a:p>
              <a:pPr>
                <a:lnSpc>
                  <a:spcPts val="2600"/>
                </a:lnSpc>
                <a:spcBef>
                  <a:spcPts val="0"/>
                </a:spcBef>
              </a:pPr>
              <a:r>
                <a:rPr lang="en-US" sz="2000" dirty="0" smtClean="0">
                  <a:solidFill>
                    <a:schemeClr val="accent5"/>
                  </a:solidFill>
                  <a:latin typeface="+mj-lt"/>
                </a:rPr>
                <a:t>     </a:t>
              </a:r>
              <a:r>
                <a:rPr lang="en-US" sz="2000" b="1" dirty="0" smtClean="0">
                  <a:solidFill>
                    <a:srgbClr val="A72B3A"/>
                  </a:solidFill>
                  <a:effectLst>
                    <a:outerShdw blurRad="50800" dist="38100" dir="5400000" algn="t" rotWithShape="0">
                      <a:prstClr val="black">
                        <a:alpha val="15000"/>
                      </a:prstClr>
                    </a:outerShdw>
                  </a:effectLst>
                  <a:latin typeface="+mj-lt"/>
                </a:rPr>
                <a:t>Reduce development</a:t>
              </a:r>
            </a:p>
            <a:p>
              <a:pPr>
                <a:lnSpc>
                  <a:spcPts val="2000"/>
                </a:lnSpc>
                <a:spcBef>
                  <a:spcPts val="0"/>
                </a:spcBef>
              </a:pPr>
              <a:r>
                <a:rPr lang="en-US" sz="2000" b="1" dirty="0" smtClean="0">
                  <a:solidFill>
                    <a:srgbClr val="A72B3A"/>
                  </a:solidFill>
                  <a:effectLst>
                    <a:outerShdw blurRad="50800" dist="38100" dir="5400000" algn="t" rotWithShape="0">
                      <a:prstClr val="black">
                        <a:alpha val="15000"/>
                      </a:prstClr>
                    </a:outerShdw>
                  </a:effectLst>
                  <a:latin typeface="+mj-lt"/>
                </a:rPr>
                <a:t>         and change cycles</a:t>
              </a:r>
            </a:p>
            <a:p>
              <a:pPr>
                <a:lnSpc>
                  <a:spcPts val="2600"/>
                </a:lnSpc>
                <a:spcBef>
                  <a:spcPts val="0"/>
                </a:spcBef>
              </a:pPr>
              <a:r>
                <a:rPr lang="en-US" sz="2000" b="1" dirty="0" smtClean="0">
                  <a:solidFill>
                    <a:srgbClr val="A72B3A"/>
                  </a:solidFill>
                  <a:effectLst>
                    <a:outerShdw blurRad="50800" dist="38100" dir="5400000" algn="t" rotWithShape="0">
                      <a:prstClr val="black">
                        <a:alpha val="15000"/>
                      </a:prstClr>
                    </a:outerShdw>
                  </a:effectLst>
                  <a:latin typeface="+mj-lt"/>
                </a:rPr>
                <a:t>                               by 90% </a:t>
              </a:r>
            </a:p>
          </p:txBody>
        </p:sp>
      </p:grpSp>
      <p:grpSp>
        <p:nvGrpSpPr>
          <p:cNvPr id="4" name="Group 67"/>
          <p:cNvGrpSpPr/>
          <p:nvPr/>
        </p:nvGrpSpPr>
        <p:grpSpPr>
          <a:xfrm>
            <a:off x="526389" y="6073513"/>
            <a:ext cx="2387773" cy="276999"/>
            <a:chOff x="301658" y="6007524"/>
            <a:chExt cx="1486396" cy="276999"/>
          </a:xfrm>
        </p:grpSpPr>
        <p:sp>
          <p:nvSpPr>
            <p:cNvPr id="22" name="Rectangle 20"/>
            <p:cNvSpPr>
              <a:spLocks noChangeArrowheads="1"/>
            </p:cNvSpPr>
            <p:nvPr/>
          </p:nvSpPr>
          <p:spPr bwMode="gray">
            <a:xfrm>
              <a:off x="430546" y="6007524"/>
              <a:ext cx="1357508" cy="276999"/>
            </a:xfrm>
            <a:prstGeom prst="rect">
              <a:avLst/>
            </a:prstGeom>
            <a:noFill/>
            <a:ln w="9525" algn="ctr">
              <a:noFill/>
              <a:miter lim="800000"/>
              <a:headEnd/>
              <a:tailEnd/>
            </a:ln>
          </p:spPr>
          <p:txBody>
            <a:bodyPr wrap="none">
              <a:spAutoFit/>
            </a:bodyPr>
            <a:lstStyle/>
            <a:p>
              <a:r>
                <a:rPr lang="en-US" sz="1200" dirty="0">
                  <a:latin typeface="+mn-lt"/>
                </a:rPr>
                <a:t>Requires Technical Resource</a:t>
              </a:r>
            </a:p>
          </p:txBody>
        </p:sp>
        <p:sp>
          <p:nvSpPr>
            <p:cNvPr id="23" name="AutoShape 7"/>
            <p:cNvSpPr>
              <a:spLocks noChangeArrowheads="1"/>
            </p:cNvSpPr>
            <p:nvPr/>
          </p:nvSpPr>
          <p:spPr bwMode="gray">
            <a:xfrm>
              <a:off x="301658" y="6089715"/>
              <a:ext cx="136001" cy="111152"/>
            </a:xfrm>
            <a:prstGeom prst="homePlate">
              <a:avLst>
                <a:gd name="adj" fmla="val 28681"/>
              </a:avLst>
            </a:prstGeom>
            <a:gradFill>
              <a:gsLst>
                <a:gs pos="0">
                  <a:srgbClr val="80B9E4"/>
                </a:gs>
                <a:gs pos="35000">
                  <a:schemeClr val="accent2">
                    <a:lumMod val="40000"/>
                    <a:lumOff val="60000"/>
                  </a:schemeClr>
                </a:gs>
                <a:gs pos="100000">
                  <a:srgbClr val="E9F3FB"/>
                </a:gs>
              </a:gsLst>
            </a:gradFill>
            <a:ln w="6350">
              <a:solidFill>
                <a:schemeClr val="accent1"/>
              </a:solidFill>
              <a:headEnd/>
              <a:tailEnd/>
            </a:ln>
            <a:effectLst>
              <a:outerShdw blurRad="25400" dist="12700" dir="5400000" rotWithShape="0">
                <a:srgbClr val="000000">
                  <a:alpha val="30000"/>
                </a:srgbClr>
              </a:outerShdw>
            </a:effectLst>
          </p:spPr>
          <p:style>
            <a:lnRef idx="1">
              <a:schemeClr val="accent1"/>
            </a:lnRef>
            <a:fillRef idx="2">
              <a:schemeClr val="accent1"/>
            </a:fillRef>
            <a:effectRef idx="1">
              <a:schemeClr val="accent1"/>
            </a:effectRef>
            <a:fontRef idx="minor">
              <a:schemeClr val="dk1"/>
            </a:fontRef>
          </p:style>
          <p:txBody>
            <a:bodyPr wrap="none" lIns="146304" anchor="ctr"/>
            <a:lstStyle/>
            <a:p>
              <a:endParaRPr lang="en-US" sz="1900" dirty="0" smtClean="0">
                <a:effectLst>
                  <a:outerShdw blurRad="25400" dir="5400000" algn="ctr" rotWithShape="0">
                    <a:schemeClr val="bg1">
                      <a:lumMod val="95000"/>
                    </a:schemeClr>
                  </a:outerShdw>
                </a:effectLst>
              </a:endParaRPr>
            </a:p>
          </p:txBody>
        </p:sp>
      </p:grpSp>
      <p:grpSp>
        <p:nvGrpSpPr>
          <p:cNvPr id="5" name="Group 23"/>
          <p:cNvGrpSpPr/>
          <p:nvPr/>
        </p:nvGrpSpPr>
        <p:grpSpPr>
          <a:xfrm>
            <a:off x="3635002" y="4574960"/>
            <a:ext cx="7737051" cy="1510610"/>
            <a:chOff x="2726961" y="4574960"/>
            <a:chExt cx="5804300" cy="1510610"/>
          </a:xfrm>
        </p:grpSpPr>
        <p:sp>
          <p:nvSpPr>
            <p:cNvPr id="25" name="Rectangle 16"/>
            <p:cNvSpPr>
              <a:spLocks noChangeArrowheads="1"/>
            </p:cNvSpPr>
            <p:nvPr/>
          </p:nvSpPr>
          <p:spPr bwMode="gray">
            <a:xfrm>
              <a:off x="4066044" y="5685460"/>
              <a:ext cx="3673020" cy="400110"/>
            </a:xfrm>
            <a:prstGeom prst="rect">
              <a:avLst/>
            </a:prstGeom>
            <a:noFill/>
            <a:ln w="9525" algn="ctr">
              <a:noFill/>
              <a:miter lim="800000"/>
              <a:headEnd/>
              <a:tailEnd/>
            </a:ln>
          </p:spPr>
          <p:txBody>
            <a:bodyPr wrap="none">
              <a:spAutoFit/>
            </a:bodyPr>
            <a:lstStyle/>
            <a:p>
              <a:r>
                <a:rPr lang="en-US" sz="2000" dirty="0">
                  <a:latin typeface="+mj-lt"/>
                </a:rPr>
                <a:t>Higher </a:t>
              </a:r>
              <a:r>
                <a:rPr lang="en-US" sz="2000" dirty="0" smtClean="0">
                  <a:latin typeface="+mj-lt"/>
                </a:rPr>
                <a:t>quality, higher performance, agility</a:t>
              </a:r>
              <a:endParaRPr lang="en-US" sz="2000" dirty="0">
                <a:latin typeface="+mj-lt"/>
              </a:endParaRPr>
            </a:p>
          </p:txBody>
        </p:sp>
        <p:grpSp>
          <p:nvGrpSpPr>
            <p:cNvPr id="9" name="Group 5"/>
            <p:cNvGrpSpPr/>
            <p:nvPr/>
          </p:nvGrpSpPr>
          <p:grpSpPr>
            <a:xfrm>
              <a:off x="2726961" y="4574960"/>
              <a:ext cx="5804300" cy="1073889"/>
              <a:chOff x="2726961" y="4574960"/>
              <a:chExt cx="5804300" cy="1073889"/>
            </a:xfrm>
          </p:grpSpPr>
          <p:grpSp>
            <p:nvGrpSpPr>
              <p:cNvPr id="18" name="Group 57"/>
              <p:cNvGrpSpPr/>
              <p:nvPr/>
            </p:nvGrpSpPr>
            <p:grpSpPr>
              <a:xfrm>
                <a:off x="4381202" y="4574960"/>
                <a:ext cx="4150059" cy="1073889"/>
                <a:chOff x="4352921" y="4047058"/>
                <a:chExt cx="4150059" cy="1073889"/>
              </a:xfrm>
            </p:grpSpPr>
            <p:sp>
              <p:nvSpPr>
                <p:cNvPr id="29" name="AutoShape 6"/>
                <p:cNvSpPr>
                  <a:spLocks noChangeArrowheads="1"/>
                </p:cNvSpPr>
                <p:nvPr/>
              </p:nvSpPr>
              <p:spPr bwMode="gray">
                <a:xfrm>
                  <a:off x="4352921" y="4047058"/>
                  <a:ext cx="1482267" cy="1073889"/>
                </a:xfrm>
                <a:prstGeom prst="chevron">
                  <a:avLst>
                    <a:gd name="adj" fmla="val 19511"/>
                  </a:avLst>
                </a:prstGeom>
                <a:gradFill>
                  <a:gsLst>
                    <a:gs pos="0">
                      <a:srgbClr val="FFBB57"/>
                    </a:gs>
                    <a:gs pos="35000">
                      <a:schemeClr val="accent3">
                        <a:tint val="37000"/>
                        <a:satMod val="300000"/>
                      </a:schemeClr>
                    </a:gs>
                    <a:gs pos="100000">
                      <a:schemeClr val="accent3">
                        <a:tint val="15000"/>
                        <a:satMod val="350000"/>
                      </a:schemeClr>
                    </a:gs>
                  </a:gsLst>
                </a:gradFill>
                <a:ln>
                  <a:headEnd/>
                  <a:tailEnd/>
                </a:ln>
              </p:spPr>
              <p:style>
                <a:lnRef idx="1">
                  <a:schemeClr val="accent3"/>
                </a:lnRef>
                <a:fillRef idx="2">
                  <a:schemeClr val="accent3"/>
                </a:fillRef>
                <a:effectRef idx="1">
                  <a:schemeClr val="accent3"/>
                </a:effectRef>
                <a:fontRef idx="minor">
                  <a:schemeClr val="dk1"/>
                </a:fontRef>
              </p:style>
              <p:txBody>
                <a:bodyPr wrap="none" lIns="109728" anchor="ctr"/>
                <a:lstStyle/>
                <a:p>
                  <a:r>
                    <a:rPr lang="en-US" sz="1900" dirty="0" smtClean="0">
                      <a:effectLst>
                        <a:outerShdw blurRad="25400" dir="5400000" algn="ctr" rotWithShape="0">
                          <a:schemeClr val="bg1">
                            <a:lumMod val="95000"/>
                          </a:schemeClr>
                        </a:outerShdw>
                      </a:effectLst>
                    </a:rPr>
                    <a:t>Model</a:t>
                  </a:r>
                  <a:endParaRPr lang="en-US" sz="1900" dirty="0">
                    <a:effectLst>
                      <a:outerShdw blurRad="25400" dir="5400000" algn="ctr" rotWithShape="0">
                        <a:schemeClr val="bg1">
                          <a:lumMod val="95000"/>
                        </a:schemeClr>
                      </a:outerShdw>
                    </a:effectLst>
                  </a:endParaRPr>
                </a:p>
              </p:txBody>
            </p:sp>
            <p:sp>
              <p:nvSpPr>
                <p:cNvPr id="30" name="AutoShape 6"/>
                <p:cNvSpPr>
                  <a:spLocks noChangeArrowheads="1"/>
                </p:cNvSpPr>
                <p:nvPr/>
              </p:nvSpPr>
              <p:spPr bwMode="gray">
                <a:xfrm>
                  <a:off x="5686818" y="4047058"/>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64592" anchor="ctr"/>
                <a:lstStyle/>
                <a:p>
                  <a:r>
                    <a:rPr lang="en-US" sz="1900" dirty="0" smtClean="0">
                      <a:effectLst>
                        <a:outerShdw blurRad="25400" dir="5400000" algn="ctr" rotWithShape="0">
                          <a:schemeClr val="bg1">
                            <a:lumMod val="95000"/>
                          </a:schemeClr>
                        </a:outerShdw>
                      </a:effectLst>
                    </a:rPr>
                    <a:t>Integrate</a:t>
                  </a:r>
                </a:p>
              </p:txBody>
            </p:sp>
            <p:sp>
              <p:nvSpPr>
                <p:cNvPr id="31" name="AutoShape 6"/>
                <p:cNvSpPr>
                  <a:spLocks noChangeArrowheads="1"/>
                </p:cNvSpPr>
                <p:nvPr/>
              </p:nvSpPr>
              <p:spPr bwMode="gray">
                <a:xfrm>
                  <a:off x="7020713" y="4047058"/>
                  <a:ext cx="1482267" cy="1073889"/>
                </a:xfrm>
                <a:prstGeom prst="chevron">
                  <a:avLst>
                    <a:gd name="adj" fmla="val 19511"/>
                  </a:avLst>
                </a:prstGeom>
                <a:gradFill>
                  <a:gsLst>
                    <a:gs pos="0">
                      <a:srgbClr val="80B9E4"/>
                    </a:gs>
                    <a:gs pos="35000">
                      <a:schemeClr val="accent2">
                        <a:lumMod val="40000"/>
                        <a:lumOff val="60000"/>
                      </a:schemeClr>
                    </a:gs>
                    <a:gs pos="100000">
                      <a:srgbClr val="E9F3FB"/>
                    </a:gs>
                  </a:gsLst>
                </a:gradFill>
                <a:ln>
                  <a:solidFill>
                    <a:schemeClr val="accent1"/>
                  </a:solidFill>
                  <a:headEnd/>
                  <a:tailEnd/>
                </a:ln>
              </p:spPr>
              <p:style>
                <a:lnRef idx="1">
                  <a:schemeClr val="accent1"/>
                </a:lnRef>
                <a:fillRef idx="2">
                  <a:schemeClr val="accent1"/>
                </a:fillRef>
                <a:effectRef idx="1">
                  <a:schemeClr val="accent1"/>
                </a:effectRef>
                <a:fontRef idx="minor">
                  <a:schemeClr val="dk1"/>
                </a:fontRef>
              </p:style>
              <p:txBody>
                <a:bodyPr wrap="none" lIns="146304" anchor="ctr"/>
                <a:lstStyle/>
                <a:p>
                  <a:r>
                    <a:rPr lang="en-US" sz="1900" dirty="0" smtClean="0">
                      <a:effectLst>
                        <a:outerShdw blurRad="25400" dir="5400000" algn="ctr" rotWithShape="0">
                          <a:schemeClr val="bg1">
                            <a:lumMod val="95000"/>
                          </a:schemeClr>
                        </a:outerShdw>
                      </a:effectLst>
                    </a:rPr>
                    <a:t>Deploy</a:t>
                  </a:r>
                </a:p>
              </p:txBody>
            </p:sp>
          </p:grpSp>
          <p:sp>
            <p:nvSpPr>
              <p:cNvPr id="28" name="Rectangle 15"/>
              <p:cNvSpPr>
                <a:spLocks noChangeArrowheads="1"/>
              </p:cNvSpPr>
              <p:nvPr/>
            </p:nvSpPr>
            <p:spPr bwMode="gray">
              <a:xfrm>
                <a:off x="2726961" y="4669882"/>
                <a:ext cx="1306226" cy="932563"/>
              </a:xfrm>
              <a:prstGeom prst="rect">
                <a:avLst/>
              </a:prstGeom>
              <a:noFill/>
              <a:ln w="9525" algn="ctr">
                <a:noFill/>
                <a:miter lim="800000"/>
                <a:headEnd/>
                <a:tailEnd/>
              </a:ln>
            </p:spPr>
            <p:txBody>
              <a:bodyPr wrap="none" anchor="ctr" anchorCtr="0">
                <a:spAutoFit/>
              </a:bodyPr>
              <a:lstStyle/>
              <a:p>
                <a:pPr>
                  <a:lnSpc>
                    <a:spcPct val="80000"/>
                  </a:lnSpc>
                </a:pPr>
                <a:r>
                  <a:rPr lang="en-US" sz="2600" b="1" dirty="0" smtClean="0">
                    <a:latin typeface="+mj-lt"/>
                  </a:rPr>
                  <a:t>Corticon</a:t>
                </a:r>
              </a:p>
              <a:p>
                <a:pPr>
                  <a:lnSpc>
                    <a:spcPct val="80000"/>
                  </a:lnSpc>
                </a:pPr>
                <a:r>
                  <a:rPr lang="en-US" sz="2600" b="1" dirty="0" smtClean="0">
                    <a:latin typeface="+mj-lt"/>
                  </a:rPr>
                  <a:t>Approach</a:t>
                </a:r>
                <a:endParaRPr lang="en-US" sz="2600" b="1" dirty="0">
                  <a:latin typeface="+mj-lt"/>
                </a:endParaRPr>
              </a:p>
            </p:txBody>
          </p:sp>
        </p:grpSp>
      </p:grpSp>
    </p:spTree>
    <p:extLst>
      <p:ext uri="{BB962C8B-B14F-4D97-AF65-F5344CB8AC3E}">
        <p14:creationId xmlns="" xmlns:p14="http://schemas.microsoft.com/office/powerpoint/2010/main" val="380649133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5"/>
          <p:cNvSpPr>
            <a:spLocks noGrp="1"/>
          </p:cNvSpPr>
          <p:nvPr>
            <p:ph type="title"/>
          </p:nvPr>
        </p:nvSpPr>
        <p:spPr/>
        <p:txBody>
          <a:bodyPr/>
          <a:lstStyle/>
          <a:p>
            <a:r>
              <a:rPr lang="en-US" dirty="0" smtClean="0"/>
              <a:t>NCAA Case Study: Proven Productivity Benefits of Corticon</a:t>
            </a:r>
          </a:p>
        </p:txBody>
      </p:sp>
      <p:sp>
        <p:nvSpPr>
          <p:cNvPr id="34855" name="Text Box 75"/>
          <p:cNvSpPr txBox="1">
            <a:spLocks noChangeArrowheads="1"/>
          </p:cNvSpPr>
          <p:nvPr/>
        </p:nvSpPr>
        <p:spPr bwMode="auto">
          <a:xfrm>
            <a:off x="623888" y="1091824"/>
            <a:ext cx="11122258" cy="400050"/>
          </a:xfrm>
          <a:prstGeom prst="rect">
            <a:avLst/>
          </a:prstGeom>
          <a:noFill/>
          <a:ln w="9525">
            <a:noFill/>
            <a:miter lim="800000"/>
            <a:headEnd/>
            <a:tailEnd/>
          </a:ln>
        </p:spPr>
        <p:txBody>
          <a:bodyPr wrap="square" lIns="91387" tIns="45693" rIns="91387" bIns="45693">
            <a:spAutoFit/>
          </a:bodyPr>
          <a:lstStyle/>
          <a:p>
            <a:pPr algn="l"/>
            <a:r>
              <a:rPr lang="en-US" sz="2000" dirty="0"/>
              <a:t>Sample ROI Analysis* </a:t>
            </a:r>
            <a:r>
              <a:rPr lang="en-US" sz="2000" dirty="0" smtClean="0"/>
              <a:t>– </a:t>
            </a:r>
            <a:r>
              <a:rPr lang="en-US" sz="2000" dirty="0"/>
              <a:t>Automation of single, decision-making task</a:t>
            </a:r>
          </a:p>
        </p:txBody>
      </p:sp>
      <p:sp>
        <p:nvSpPr>
          <p:cNvPr id="7" name="Rectangle 6"/>
          <p:cNvSpPr/>
          <p:nvPr/>
        </p:nvSpPr>
        <p:spPr>
          <a:xfrm>
            <a:off x="10041101" y="3149225"/>
            <a:ext cx="1794081" cy="707886"/>
          </a:xfrm>
          <a:prstGeom prst="rect">
            <a:avLst/>
          </a:prstGeom>
        </p:spPr>
        <p:txBody>
          <a:bodyPr wrap="none">
            <a:spAutoFit/>
          </a:bodyPr>
          <a:lstStyle/>
          <a:p>
            <a:pPr algn="l">
              <a:spcBef>
                <a:spcPts val="0"/>
              </a:spcBef>
              <a:defRPr/>
            </a:pPr>
            <a:r>
              <a:rPr lang="en-US" sz="2000" b="1" dirty="0">
                <a:solidFill>
                  <a:schemeClr val="accent1"/>
                </a:solidFill>
                <a:latin typeface="Arial" pitchFamily="-123" charset="0"/>
                <a:ea typeface="ＭＳ Ｐゴシック" pitchFamily="-64" charset="-128"/>
                <a:cs typeface="MS PGothic" charset="0"/>
              </a:rPr>
              <a:t>10x</a:t>
            </a:r>
          </a:p>
          <a:p>
            <a:pPr algn="l">
              <a:spcBef>
                <a:spcPts val="0"/>
              </a:spcBef>
              <a:defRPr/>
            </a:pPr>
            <a:r>
              <a:rPr lang="en-US" sz="2000" b="1" dirty="0">
                <a:solidFill>
                  <a:schemeClr val="accent1"/>
                </a:solidFill>
                <a:latin typeface="Arial" pitchFamily="-123" charset="0"/>
                <a:ea typeface="ＭＳ Ｐゴシック" pitchFamily="-64" charset="-128"/>
                <a:cs typeface="MS PGothic" charset="0"/>
              </a:rPr>
              <a:t>Improvement</a:t>
            </a:r>
          </a:p>
        </p:txBody>
      </p:sp>
      <p:sp>
        <p:nvSpPr>
          <p:cNvPr id="8" name="Rectangle 7"/>
          <p:cNvSpPr/>
          <p:nvPr/>
        </p:nvSpPr>
        <p:spPr>
          <a:xfrm>
            <a:off x="10041101" y="5054225"/>
            <a:ext cx="1794081" cy="707886"/>
          </a:xfrm>
          <a:prstGeom prst="rect">
            <a:avLst/>
          </a:prstGeom>
        </p:spPr>
        <p:txBody>
          <a:bodyPr wrap="none">
            <a:spAutoFit/>
          </a:bodyPr>
          <a:lstStyle/>
          <a:p>
            <a:pPr algn="l">
              <a:spcBef>
                <a:spcPts val="0"/>
              </a:spcBef>
              <a:defRPr/>
            </a:pPr>
            <a:r>
              <a:rPr lang="en-US" sz="2000" b="1" dirty="0">
                <a:solidFill>
                  <a:schemeClr val="accent1"/>
                </a:solidFill>
                <a:latin typeface="Arial" pitchFamily="-123" charset="0"/>
                <a:ea typeface="ＭＳ Ｐゴシック" pitchFamily="-64" charset="-128"/>
                <a:cs typeface="MS PGothic" charset="0"/>
              </a:rPr>
              <a:t>25x</a:t>
            </a:r>
          </a:p>
          <a:p>
            <a:pPr algn="l">
              <a:spcBef>
                <a:spcPts val="0"/>
              </a:spcBef>
              <a:defRPr/>
            </a:pPr>
            <a:r>
              <a:rPr lang="en-US" sz="2000" b="1" dirty="0">
                <a:solidFill>
                  <a:schemeClr val="accent1"/>
                </a:solidFill>
                <a:latin typeface="Arial" pitchFamily="-123" charset="0"/>
                <a:ea typeface="ＭＳ Ｐゴシック" pitchFamily="-64" charset="-128"/>
                <a:cs typeface="MS PGothic" charset="0"/>
              </a:rPr>
              <a:t>Improvement</a:t>
            </a:r>
          </a:p>
        </p:txBody>
      </p:sp>
      <p:sp>
        <p:nvSpPr>
          <p:cNvPr id="34858" name="Text Box 75"/>
          <p:cNvSpPr txBox="1">
            <a:spLocks noChangeArrowheads="1"/>
          </p:cNvSpPr>
          <p:nvPr/>
        </p:nvSpPr>
        <p:spPr bwMode="auto">
          <a:xfrm>
            <a:off x="1219200" y="5892425"/>
            <a:ext cx="8821901" cy="307722"/>
          </a:xfrm>
          <a:prstGeom prst="rect">
            <a:avLst/>
          </a:prstGeom>
          <a:noFill/>
          <a:ln w="9525">
            <a:noFill/>
            <a:miter lim="800000"/>
            <a:headEnd/>
            <a:tailEnd/>
          </a:ln>
        </p:spPr>
        <p:txBody>
          <a:bodyPr wrap="square" lIns="91387" tIns="45693" rIns="91387" bIns="45693">
            <a:spAutoFit/>
          </a:bodyPr>
          <a:lstStyle/>
          <a:p>
            <a:pPr algn="l"/>
            <a:r>
              <a:rPr lang="en-US" sz="1400" dirty="0"/>
              <a:t>*Per NCAA customer testimonial.  </a:t>
            </a:r>
            <a:endParaRPr lang="en-US" sz="1400" i="1" dirty="0"/>
          </a:p>
        </p:txBody>
      </p:sp>
      <p:pic>
        <p:nvPicPr>
          <p:cNvPr id="34859" name="Picture 72" descr="ncaa"/>
          <p:cNvPicPr>
            <a:picLocks noChangeAspect="1" noChangeArrowheads="1"/>
          </p:cNvPicPr>
          <p:nvPr/>
        </p:nvPicPr>
        <p:blipFill>
          <a:blip r:embed="rId3" cstate="print">
            <a:clrChange>
              <a:clrFrom>
                <a:srgbClr val="EDEEEE"/>
              </a:clrFrom>
              <a:clrTo>
                <a:srgbClr val="EDEEEE">
                  <a:alpha val="0"/>
                </a:srgbClr>
              </a:clrTo>
            </a:clrChange>
          </a:blip>
          <a:srcRect/>
          <a:stretch>
            <a:fillRect/>
          </a:stretch>
        </p:blipFill>
        <p:spPr bwMode="auto">
          <a:xfrm>
            <a:off x="508502" y="5657850"/>
            <a:ext cx="849153" cy="780674"/>
          </a:xfrm>
          <a:prstGeom prst="rect">
            <a:avLst/>
          </a:prstGeom>
          <a:noFill/>
          <a:ln w="9525">
            <a:noFill/>
            <a:miter lim="800000"/>
            <a:headEnd/>
            <a:tailEnd/>
          </a:ln>
        </p:spPr>
      </p:pic>
      <p:graphicFrame>
        <p:nvGraphicFramePr>
          <p:cNvPr id="12" name="Group 4"/>
          <p:cNvGraphicFramePr>
            <a:graphicFrameLocks noGrp="1"/>
          </p:cNvGraphicFramePr>
          <p:nvPr>
            <p:extLst>
              <p:ext uri="{D42A27DB-BD31-4B8C-83A1-F6EECF244321}">
                <p14:modId xmlns="" xmlns:p14="http://schemas.microsoft.com/office/powerpoint/2010/main" val="88609288"/>
              </p:ext>
            </p:extLst>
          </p:nvPr>
        </p:nvGraphicFramePr>
        <p:xfrm>
          <a:off x="623888" y="1478798"/>
          <a:ext cx="9359889" cy="2129964"/>
        </p:xfrm>
        <a:graphic>
          <a:graphicData uri="http://schemas.openxmlformats.org/drawingml/2006/table">
            <a:tbl>
              <a:tblPr firstRow="1" bandRow="1">
                <a:tableStyleId>{10A1B5D5-9B99-4C35-A422-299274C87663}</a:tableStyleId>
              </a:tblPr>
              <a:tblGrid>
                <a:gridCol w="4746398"/>
                <a:gridCol w="2276315"/>
                <a:gridCol w="2337176"/>
              </a:tblGrid>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200" b="0" i="0" u="none" strike="noStrike" cap="none" normalizeH="0" baseline="0" dirty="0" smtClean="0">
                        <a:ln>
                          <a:noFill/>
                        </a:ln>
                        <a:solidFill>
                          <a:schemeClr val="tx1"/>
                        </a:solidFill>
                        <a:effectLst/>
                        <a:latin typeface="Arial" charset="0"/>
                      </a:endParaRPr>
                    </a:p>
                  </a:txBody>
                  <a:tcPr marL="111708" marR="111708" marT="40337" marB="40337" horzOverflow="overflow"/>
                </a:tc>
                <a:tc>
                  <a:txBody>
                    <a:bodyPr/>
                    <a:lstStyle/>
                    <a:p>
                      <a:pPr marL="122238" marR="0" lvl="0" indent="0" algn="ctr"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1</a:t>
                      </a:r>
                      <a:r>
                        <a:rPr kumimoji="0" lang="en-US" sz="1800" b="1" i="0" u="none" strike="noStrike" cap="none" normalizeH="0" baseline="30000" dirty="0" smtClean="0">
                          <a:ln>
                            <a:noFill/>
                          </a:ln>
                          <a:solidFill>
                            <a:schemeClr val="bg1"/>
                          </a:solidFill>
                          <a:effectLst/>
                          <a:latin typeface="Arial" charset="0"/>
                        </a:rPr>
                        <a:t>st</a:t>
                      </a:r>
                      <a:r>
                        <a:rPr kumimoji="0" lang="en-US" sz="1800" b="1" i="0" u="none" strike="noStrike" cap="none" normalizeH="0" baseline="0" dirty="0" smtClean="0">
                          <a:ln>
                            <a:noFill/>
                          </a:ln>
                          <a:solidFill>
                            <a:schemeClr val="bg1"/>
                          </a:solidFill>
                          <a:effectLst/>
                          <a:latin typeface="Arial" charset="0"/>
                        </a:rPr>
                        <a:t> Generation</a:t>
                      </a:r>
                    </a:p>
                  </a:txBody>
                  <a:tcPr marL="111708" marR="111708" marT="40337" marB="40337" horzOverflow="overflow"/>
                </a:tc>
                <a:tc>
                  <a:txBody>
                    <a:bodyPr/>
                    <a:lstStyle/>
                    <a:p>
                      <a:pPr marL="122238" marR="0" lvl="0" indent="0" algn="ctr"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Corticon</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tx1"/>
                          </a:solidFill>
                          <a:effectLst/>
                          <a:latin typeface="Arial" charset="0"/>
                        </a:rPr>
                        <a:t>Initial Development</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Analyze</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20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20 hours</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Prepare – Design</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5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N/A</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Prepare – Implement</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200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0" i="0" u="none" strike="noStrike" cap="none" normalizeH="0" baseline="0" dirty="0" smtClean="0">
                          <a:ln>
                            <a:noFill/>
                          </a:ln>
                          <a:solidFill>
                            <a:schemeClr val="tx1"/>
                          </a:solidFill>
                          <a:effectLst/>
                          <a:latin typeface="Arial" charset="0"/>
                        </a:rPr>
                        <a:t>2 hours</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Total</a:t>
                      </a:r>
                    </a:p>
                  </a:txBody>
                  <a:tcPr marL="111708" marR="111708" marT="40337" marB="40337" horzOverflow="overflow">
                    <a:solidFill>
                      <a:schemeClr val="accent1"/>
                    </a:solidFill>
                  </a:tcPr>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225 hours</a:t>
                      </a:r>
                    </a:p>
                  </a:txBody>
                  <a:tcPr marL="111708" marR="111708" marT="40337" marB="40337" horzOverflow="overflow">
                    <a:solidFill>
                      <a:schemeClr val="accent1"/>
                    </a:solidFill>
                  </a:tcPr>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800" b="1" i="0" u="none" strike="noStrike" cap="none" normalizeH="0" baseline="0" dirty="0" smtClean="0">
                          <a:ln>
                            <a:noFill/>
                          </a:ln>
                          <a:solidFill>
                            <a:schemeClr val="bg1"/>
                          </a:solidFill>
                          <a:effectLst/>
                          <a:latin typeface="Arial" charset="0"/>
                        </a:rPr>
                        <a:t>22 hours</a:t>
                      </a:r>
                    </a:p>
                  </a:txBody>
                  <a:tcPr marL="111708" marR="111708" marT="40337" marB="40337" horzOverflow="overflow">
                    <a:solidFill>
                      <a:schemeClr val="accent1"/>
                    </a:solidFill>
                  </a:tcPr>
                </a:tc>
              </a:tr>
            </a:tbl>
          </a:graphicData>
        </a:graphic>
      </p:graphicFrame>
      <p:graphicFrame>
        <p:nvGraphicFramePr>
          <p:cNvPr id="14" name="Group 4"/>
          <p:cNvGraphicFramePr>
            <a:graphicFrameLocks noGrp="1"/>
          </p:cNvGraphicFramePr>
          <p:nvPr>
            <p:extLst>
              <p:ext uri="{D42A27DB-BD31-4B8C-83A1-F6EECF244321}">
                <p14:modId xmlns="" xmlns:p14="http://schemas.microsoft.com/office/powerpoint/2010/main" val="2210288901"/>
              </p:ext>
            </p:extLst>
          </p:nvPr>
        </p:nvGraphicFramePr>
        <p:xfrm>
          <a:off x="623888" y="3790950"/>
          <a:ext cx="9359889" cy="1851170"/>
        </p:xfrm>
        <a:graphic>
          <a:graphicData uri="http://schemas.openxmlformats.org/drawingml/2006/table">
            <a:tbl>
              <a:tblPr firstRow="1" bandRow="1">
                <a:tableStyleId>{10A1B5D5-9B99-4C35-A422-299274C87663}</a:tableStyleId>
              </a:tblPr>
              <a:tblGrid>
                <a:gridCol w="4731883"/>
                <a:gridCol w="2290830"/>
                <a:gridCol w="2337176"/>
              </a:tblGrid>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1" i="0" u="none" strike="noStrike" cap="none" normalizeH="0" baseline="0" dirty="0" smtClean="0">
                          <a:ln>
                            <a:noFill/>
                          </a:ln>
                          <a:solidFill>
                            <a:schemeClr val="bg1"/>
                          </a:solidFill>
                          <a:effectLst/>
                          <a:latin typeface="Arial" charset="0"/>
                        </a:rPr>
                        <a:t>Change Cycle</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900" b="1" i="0" u="none" strike="noStrike" cap="none" normalizeH="0" baseline="0" dirty="0" smtClean="0">
                        <a:ln>
                          <a:noFill/>
                        </a:ln>
                        <a:solidFill>
                          <a:schemeClr val="tx1"/>
                        </a:solidFill>
                        <a:effectLst/>
                        <a:latin typeface="Arial" charset="0"/>
                      </a:endParaRP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endParaRPr kumimoji="0" lang="en-US" sz="1900" b="1" i="0" u="none" strike="noStrike" cap="none" normalizeH="0" baseline="0" dirty="0" smtClean="0">
                        <a:ln>
                          <a:noFill/>
                        </a:ln>
                        <a:solidFill>
                          <a:schemeClr val="tx1"/>
                        </a:solidFill>
                        <a:effectLst/>
                        <a:latin typeface="Arial" charset="0"/>
                      </a:endParaRP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Analyze</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15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0.5 hours</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Prepare – Design</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7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N/A</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Prepare – Implement</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28 hours</a:t>
                      </a:r>
                    </a:p>
                  </a:txBody>
                  <a:tcPr marL="111708" marR="111708" marT="40337" marB="40337" horzOverflow="overflow"/>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0" i="0" u="none" strike="noStrike" cap="none" normalizeH="0" baseline="0" dirty="0" smtClean="0">
                          <a:ln>
                            <a:noFill/>
                          </a:ln>
                          <a:solidFill>
                            <a:schemeClr val="tx1"/>
                          </a:solidFill>
                          <a:effectLst/>
                          <a:latin typeface="Arial" charset="0"/>
                        </a:rPr>
                        <a:t>1.5 hours</a:t>
                      </a:r>
                    </a:p>
                  </a:txBody>
                  <a:tcPr marL="111708" marR="111708" marT="40337" marB="40337" horzOverflow="overflow"/>
                </a:tc>
              </a:tr>
              <a:tr h="278405">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1" i="0" u="none" strike="noStrike" cap="none" normalizeH="0" baseline="0" dirty="0" smtClean="0">
                          <a:ln>
                            <a:noFill/>
                          </a:ln>
                          <a:solidFill>
                            <a:schemeClr val="bg1"/>
                          </a:solidFill>
                          <a:effectLst/>
                          <a:latin typeface="Arial" charset="0"/>
                        </a:rPr>
                        <a:t>Total</a:t>
                      </a:r>
                    </a:p>
                  </a:txBody>
                  <a:tcPr marL="111708" marR="111708" marT="40337" marB="40337" horzOverflow="overflow">
                    <a:solidFill>
                      <a:schemeClr val="accent1"/>
                    </a:solidFill>
                  </a:tcPr>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1" i="0" u="none" strike="noStrike" cap="none" normalizeH="0" baseline="0" dirty="0" smtClean="0">
                          <a:ln>
                            <a:noFill/>
                          </a:ln>
                          <a:solidFill>
                            <a:schemeClr val="bg1"/>
                          </a:solidFill>
                          <a:effectLst/>
                          <a:latin typeface="Arial" charset="0"/>
                        </a:rPr>
                        <a:t>50 hours</a:t>
                      </a:r>
                    </a:p>
                  </a:txBody>
                  <a:tcPr marL="111708" marR="111708" marT="40337" marB="40337" horzOverflow="overflow">
                    <a:solidFill>
                      <a:schemeClr val="accent1"/>
                    </a:solidFill>
                  </a:tcPr>
                </a:tc>
                <a:tc>
                  <a:txBody>
                    <a:bodyPr/>
                    <a:lstStyle/>
                    <a:p>
                      <a:pPr marL="122238" marR="0" lvl="0" indent="0" algn="l" defTabSz="1019175" rtl="0" eaLnBrk="1" fontAlgn="base" latinLnBrk="0" hangingPunct="1">
                        <a:lnSpc>
                          <a:spcPct val="100000"/>
                        </a:lnSpc>
                        <a:spcBef>
                          <a:spcPct val="20000"/>
                        </a:spcBef>
                        <a:spcAft>
                          <a:spcPct val="0"/>
                        </a:spcAft>
                        <a:buClr>
                          <a:srgbClr val="FF9900"/>
                        </a:buClr>
                        <a:buSzTx/>
                        <a:buFontTx/>
                        <a:buNone/>
                        <a:tabLst/>
                      </a:pPr>
                      <a:r>
                        <a:rPr kumimoji="0" lang="en-US" sz="1900" b="1" i="0" u="none" strike="noStrike" cap="none" normalizeH="0" baseline="0" dirty="0" smtClean="0">
                          <a:ln>
                            <a:noFill/>
                          </a:ln>
                          <a:solidFill>
                            <a:schemeClr val="bg1"/>
                          </a:solidFill>
                          <a:effectLst/>
                          <a:latin typeface="Arial" charset="0"/>
                        </a:rPr>
                        <a:t>2 hours</a:t>
                      </a:r>
                    </a:p>
                  </a:txBody>
                  <a:tcPr marL="111708" marR="111708" marT="40337" marB="40337" horzOverflow="overflow">
                    <a:solidFill>
                      <a:schemeClr val="accent1"/>
                    </a:solidFill>
                  </a:tcPr>
                </a:tc>
              </a:tr>
            </a:tbl>
          </a:graphicData>
        </a:graphic>
      </p:graphicFrame>
    </p:spTree>
    <p:extLst>
      <p:ext uri="{BB962C8B-B14F-4D97-AF65-F5344CB8AC3E}">
        <p14:creationId xmlns="" xmlns:p14="http://schemas.microsoft.com/office/powerpoint/2010/main" val="4251448721"/>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Why Corticon #3: Performance &amp; Scalability</a:t>
            </a:r>
          </a:p>
        </p:txBody>
      </p:sp>
      <p:sp>
        <p:nvSpPr>
          <p:cNvPr id="8" name="Content Placeholder 7"/>
          <p:cNvSpPr>
            <a:spLocks noGrp="1"/>
          </p:cNvSpPr>
          <p:nvPr>
            <p:ph idx="1"/>
          </p:nvPr>
        </p:nvSpPr>
        <p:spPr>
          <a:prstGeom prst="rect">
            <a:avLst/>
          </a:prstGeom>
        </p:spPr>
        <p:txBody>
          <a:bodyPr/>
          <a:lstStyle/>
          <a:p>
            <a:r>
              <a:rPr lang="en-US" dirty="0" smtClean="0"/>
              <a:t>Traditional pattern matching algorithm is Rete</a:t>
            </a:r>
          </a:p>
          <a:p>
            <a:pPr lvl="1">
              <a:spcBef>
                <a:spcPts val="300"/>
              </a:spcBef>
            </a:pPr>
            <a:r>
              <a:rPr lang="en-US" dirty="0" smtClean="0"/>
              <a:t>Scales well with increasing number of rules</a:t>
            </a:r>
          </a:p>
          <a:p>
            <a:pPr lvl="1">
              <a:spcBef>
                <a:spcPts val="300"/>
              </a:spcBef>
            </a:pPr>
            <a:r>
              <a:rPr lang="en-US" dirty="0" smtClean="0"/>
              <a:t>Degrades exponentially with increasing complexity of data – the “Rete Wall”</a:t>
            </a:r>
          </a:p>
        </p:txBody>
      </p:sp>
      <p:pic>
        <p:nvPicPr>
          <p:cNvPr id="10" name="Picture 9" descr="EnginePerf-Base.png"/>
          <p:cNvPicPr>
            <a:picLocks noChangeAspect="1"/>
          </p:cNvPicPr>
          <p:nvPr/>
        </p:nvPicPr>
        <p:blipFill>
          <a:blip r:embed="rId3" cstate="print"/>
          <a:stretch>
            <a:fillRect/>
          </a:stretch>
        </p:blipFill>
        <p:spPr>
          <a:xfrm>
            <a:off x="2348660" y="3767327"/>
            <a:ext cx="6904130" cy="2475347"/>
          </a:xfrm>
          <a:prstGeom prst="rect">
            <a:avLst/>
          </a:prstGeom>
        </p:spPr>
      </p:pic>
      <p:pic>
        <p:nvPicPr>
          <p:cNvPr id="11" name="Picture 10" descr="EnginePerf-Jess.png"/>
          <p:cNvPicPr>
            <a:picLocks noChangeAspect="1"/>
          </p:cNvPicPr>
          <p:nvPr/>
        </p:nvPicPr>
        <p:blipFill>
          <a:blip r:embed="rId4" cstate="print"/>
          <a:stretch>
            <a:fillRect/>
          </a:stretch>
        </p:blipFill>
        <p:spPr>
          <a:xfrm>
            <a:off x="2715781" y="3954996"/>
            <a:ext cx="2426556" cy="1834839"/>
          </a:xfrm>
          <a:prstGeom prst="rect">
            <a:avLst/>
          </a:prstGeom>
        </p:spPr>
      </p:pic>
      <p:pic>
        <p:nvPicPr>
          <p:cNvPr id="12" name="Picture 11" descr="EnginePerf-ILOG.png"/>
          <p:cNvPicPr>
            <a:picLocks noChangeAspect="1"/>
          </p:cNvPicPr>
          <p:nvPr/>
        </p:nvPicPr>
        <p:blipFill>
          <a:blip r:embed="rId5" cstate="print"/>
          <a:stretch>
            <a:fillRect/>
          </a:stretch>
        </p:blipFill>
        <p:spPr>
          <a:xfrm>
            <a:off x="2709399" y="3950424"/>
            <a:ext cx="3216150" cy="1842063"/>
          </a:xfrm>
          <a:prstGeom prst="rect">
            <a:avLst/>
          </a:prstGeom>
        </p:spPr>
      </p:pic>
      <p:pic>
        <p:nvPicPr>
          <p:cNvPr id="13" name="Picture 12" descr="EnginePerf-FI.png"/>
          <p:cNvPicPr>
            <a:picLocks noChangeAspect="1"/>
          </p:cNvPicPr>
          <p:nvPr/>
        </p:nvPicPr>
        <p:blipFill>
          <a:blip r:embed="rId6" cstate="print"/>
          <a:stretch>
            <a:fillRect/>
          </a:stretch>
        </p:blipFill>
        <p:spPr>
          <a:xfrm>
            <a:off x="2705915" y="3956520"/>
            <a:ext cx="3748965" cy="1832431"/>
          </a:xfrm>
          <a:prstGeom prst="rect">
            <a:avLst/>
          </a:prstGeom>
        </p:spPr>
      </p:pic>
      <p:pic>
        <p:nvPicPr>
          <p:cNvPr id="15" name="Picture 14" descr="EnginePerf-BlueLine.png"/>
          <p:cNvPicPr>
            <a:picLocks noChangeAspect="1"/>
          </p:cNvPicPr>
          <p:nvPr/>
        </p:nvPicPr>
        <p:blipFill>
          <a:blip r:embed="rId7" cstate="print"/>
          <a:stretch>
            <a:fillRect/>
          </a:stretch>
        </p:blipFill>
        <p:spPr>
          <a:xfrm>
            <a:off x="2637423" y="5014394"/>
            <a:ext cx="6149843" cy="1020960"/>
          </a:xfrm>
          <a:prstGeom prst="rect">
            <a:avLst/>
          </a:prstGeom>
        </p:spPr>
      </p:pic>
      <p:pic>
        <p:nvPicPr>
          <p:cNvPr id="16" name="Picture 15"/>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8403321" y="4928649"/>
            <a:ext cx="3528412" cy="499610"/>
          </a:xfrm>
          <a:prstGeom prst="rect">
            <a:avLst/>
          </a:prstGeom>
        </p:spPr>
      </p:pic>
      <p:pic>
        <p:nvPicPr>
          <p:cNvPr id="14" name="Picture 13" descr="ReteWall.png"/>
          <p:cNvPicPr>
            <a:picLocks noChangeAspect="1"/>
          </p:cNvPicPr>
          <p:nvPr/>
        </p:nvPicPr>
        <p:blipFill>
          <a:blip r:embed="rId9" cstate="print"/>
          <a:stretch>
            <a:fillRect/>
          </a:stretch>
        </p:blipFill>
        <p:spPr>
          <a:xfrm>
            <a:off x="6746513" y="3887504"/>
            <a:ext cx="574541" cy="2027473"/>
          </a:xfrm>
          <a:prstGeom prst="rect">
            <a:avLst/>
          </a:prstGeom>
        </p:spPr>
      </p:pic>
      <p:sp>
        <p:nvSpPr>
          <p:cNvPr id="17" name="Content Placeholder 7"/>
          <p:cNvSpPr txBox="1">
            <a:spLocks/>
          </p:cNvSpPr>
          <p:nvPr/>
        </p:nvSpPr>
        <p:spPr>
          <a:xfrm>
            <a:off x="725488" y="2667000"/>
            <a:ext cx="10687171" cy="892629"/>
          </a:xfrm>
          <a:prstGeom prst="rect">
            <a:avLst/>
          </a:prstGeom>
        </p:spPr>
        <p:txBody>
          <a:bodyPr vert="horz" lIns="91440" tIns="45720" rIns="91440" bIns="45720" rtlCol="0">
            <a:normAutofit/>
          </a:bodyPr>
          <a:lstStyle/>
          <a:p>
            <a:pPr marL="342900" marR="0" lvl="0" indent="-342900" algn="l">
              <a:lnSpc>
                <a:spcPct val="95000"/>
              </a:lnSpc>
              <a:spcBef>
                <a:spcPts val="900"/>
              </a:spcBef>
              <a:buClr>
                <a:schemeClr val="accent1"/>
              </a:buClr>
              <a:buSzPct val="100000"/>
              <a:buFont typeface="Wingdings" pitchFamily="2" charset="2"/>
              <a:buChar char="§"/>
              <a:tabLst/>
              <a:defRPr/>
            </a:pPr>
            <a:r>
              <a:rPr lang="en-US" sz="2000" i="0" kern="0" dirty="0">
                <a:latin typeface="Arial"/>
                <a:cs typeface="Arial"/>
              </a:rPr>
              <a:t>Corticon’s patented DeTI (Design Time) algorithm</a:t>
            </a:r>
          </a:p>
          <a:p>
            <a:pPr marL="742950" marR="0" lvl="1" indent="-285750" algn="l">
              <a:lnSpc>
                <a:spcPct val="95000"/>
              </a:lnSpc>
              <a:spcBef>
                <a:spcPts val="900"/>
              </a:spcBef>
              <a:buClr>
                <a:schemeClr val="accent1"/>
              </a:buClr>
              <a:buSzPct val="100000"/>
              <a:buFont typeface="Arial" pitchFamily="34" charset="0"/>
              <a:buChar char="•"/>
              <a:tabLst/>
              <a:defRPr/>
            </a:pPr>
            <a:r>
              <a:rPr lang="en-US" sz="1800" i="0" kern="0" dirty="0">
                <a:latin typeface="Arial"/>
                <a:cs typeface="Arial"/>
              </a:rPr>
              <a:t>Scales linearly with number of rules and complexity of data</a:t>
            </a:r>
          </a:p>
        </p:txBody>
      </p:sp>
    </p:spTree>
    <p:extLst>
      <p:ext uri="{BB962C8B-B14F-4D97-AF65-F5344CB8AC3E}">
        <p14:creationId xmlns="" xmlns:p14="http://schemas.microsoft.com/office/powerpoint/2010/main" val="20444795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6817" y="387502"/>
            <a:ext cx="9137801" cy="424732"/>
          </a:xfrm>
        </p:spPr>
        <p:txBody>
          <a:bodyPr/>
          <a:lstStyle/>
          <a:p>
            <a:r>
              <a:rPr lang="en-US" dirty="0" smtClean="0"/>
              <a:t>Why Corticon #4: Simple </a:t>
            </a:r>
            <a:r>
              <a:rPr lang="en-US" dirty="0" err="1" smtClean="0"/>
              <a:t>OpenEdge</a:t>
            </a:r>
            <a:r>
              <a:rPr lang="en-US" dirty="0" smtClean="0"/>
              <a:t> Integration</a:t>
            </a:r>
            <a:endParaRPr lang="en-ZA" dirty="0"/>
          </a:p>
        </p:txBody>
      </p:sp>
      <p:sp>
        <p:nvSpPr>
          <p:cNvPr id="3" name="Content Placeholder 2"/>
          <p:cNvSpPr>
            <a:spLocks noGrp="1"/>
          </p:cNvSpPr>
          <p:nvPr>
            <p:ph idx="1"/>
            <p:custDataLst>
              <p:tags r:id="rId3"/>
            </p:custDataLst>
          </p:nvPr>
        </p:nvSpPr>
        <p:spPr>
          <a:xfrm>
            <a:off x="628004" y="1122946"/>
            <a:ext cx="11058670" cy="5124049"/>
          </a:xfrm>
        </p:spPr>
        <p:txBody>
          <a:bodyPr>
            <a:normAutofit fontScale="92500" lnSpcReduction="20000"/>
          </a:bodyPr>
          <a:lstStyle/>
          <a:p>
            <a:pPr marL="457200" lvl="0" indent="-457200">
              <a:buFont typeface="+mj-lt"/>
              <a:buAutoNum type="arabicPeriod"/>
            </a:pPr>
            <a:r>
              <a:rPr lang="en-ZA" b="1" dirty="0" smtClean="0"/>
              <a:t>Design-time Meta-data integration</a:t>
            </a:r>
            <a:endParaRPr lang="en-ZA" dirty="0" smtClean="0"/>
          </a:p>
          <a:p>
            <a:pPr marL="857250" lvl="1" indent="-457200"/>
            <a:r>
              <a:rPr lang="en-ZA" dirty="0" smtClean="0"/>
              <a:t>Create Corticon vocabulary from existing </a:t>
            </a:r>
            <a:r>
              <a:rPr lang="en-ZA" dirty="0" err="1" smtClean="0"/>
              <a:t>TempTables</a:t>
            </a:r>
            <a:r>
              <a:rPr lang="en-ZA" dirty="0" smtClean="0"/>
              <a:t> and </a:t>
            </a:r>
            <a:r>
              <a:rPr lang="en-ZA" dirty="0" err="1" smtClean="0"/>
              <a:t>ProDataSets</a:t>
            </a:r>
            <a:endParaRPr lang="en-ZA" dirty="0" smtClean="0"/>
          </a:p>
          <a:p>
            <a:pPr marL="857250" lvl="1" indent="-457200">
              <a:buNone/>
            </a:pPr>
            <a:endParaRPr lang="en-ZA" b="1" dirty="0" smtClean="0"/>
          </a:p>
          <a:p>
            <a:pPr marL="457200" lvl="0" indent="-457200">
              <a:buFont typeface="+mj-lt"/>
              <a:buAutoNum type="arabicPeriod"/>
            </a:pPr>
            <a:r>
              <a:rPr lang="en-ZA" b="1" dirty="0" smtClean="0"/>
              <a:t>Simple, fast ABL API</a:t>
            </a:r>
          </a:p>
          <a:p>
            <a:pPr marL="800100" lvl="1"/>
            <a:r>
              <a:rPr lang="en-ZA" dirty="0" smtClean="0"/>
              <a:t>Simple API that hides most invocation complexity &amp; abstracts transport</a:t>
            </a:r>
          </a:p>
          <a:p>
            <a:pPr marL="800100" lvl="1"/>
            <a:r>
              <a:rPr lang="en-ZA" dirty="0" smtClean="0"/>
              <a:t>Allows ABL apps to reuse existing data structures as inputs/outputs (</a:t>
            </a:r>
            <a:r>
              <a:rPr lang="en-ZA" dirty="0" err="1" smtClean="0"/>
              <a:t>ProDataSets</a:t>
            </a:r>
            <a:r>
              <a:rPr lang="en-ZA" dirty="0" smtClean="0"/>
              <a:t>, Temp Tables)</a:t>
            </a:r>
          </a:p>
          <a:p>
            <a:pPr marL="800100" lvl="1"/>
            <a:r>
              <a:rPr lang="en-US" dirty="0" smtClean="0"/>
              <a:t>Productivity macros: </a:t>
            </a:r>
            <a:r>
              <a:rPr lang="en-ZA" b="1" dirty="0" smtClean="0"/>
              <a:t>BR-CONNECT, BR-INVOKE</a:t>
            </a:r>
            <a:r>
              <a:rPr lang="en-ZA" dirty="0" smtClean="0"/>
              <a:t> and </a:t>
            </a:r>
            <a:r>
              <a:rPr lang="en-ZA" b="1" dirty="0" smtClean="0"/>
              <a:t>BR-GETMSG</a:t>
            </a:r>
          </a:p>
          <a:p>
            <a:pPr marL="457200" lvl="0" indent="-457200">
              <a:buFont typeface="+mj-lt"/>
              <a:buAutoNum type="arabicPeriod"/>
            </a:pPr>
            <a:endParaRPr lang="en-ZA" b="1" dirty="0" smtClean="0"/>
          </a:p>
          <a:p>
            <a:pPr marL="457200" lvl="0" indent="-457200">
              <a:buFont typeface="+mj-lt"/>
              <a:buAutoNum type="arabicPeriod"/>
            </a:pPr>
            <a:r>
              <a:rPr lang="en-ZA" b="1" dirty="0" smtClean="0"/>
              <a:t>Run-time code-free database integration using Corticon Enterprise Data Connector</a:t>
            </a:r>
          </a:p>
          <a:p>
            <a:pPr marL="857250" lvl="1" indent="-457200"/>
            <a:r>
              <a:rPr lang="en-ZA" dirty="0" smtClean="0"/>
              <a:t>Enrich request data with dynamic OE DB lookup</a:t>
            </a:r>
          </a:p>
          <a:p>
            <a:pPr marL="857250" lvl="1" indent="-457200"/>
            <a:r>
              <a:rPr lang="en-ZA" dirty="0" smtClean="0"/>
              <a:t>Add or update data in OE DB direct from Corticon decision service</a:t>
            </a:r>
          </a:p>
          <a:p>
            <a:pPr marL="857250" lvl="1" indent="-457200"/>
            <a:endParaRPr lang="en-ZA" dirty="0" smtClean="0"/>
          </a:p>
          <a:p>
            <a:pPr marL="457200" lvl="0" indent="-457200">
              <a:buFont typeface="+mj-lt"/>
              <a:buAutoNum type="arabicPeriod"/>
            </a:pPr>
            <a:r>
              <a:rPr lang="en-ZA" b="1" dirty="0" smtClean="0"/>
              <a:t>Corticon complements </a:t>
            </a:r>
            <a:r>
              <a:rPr lang="en-ZA" b="1" dirty="0" err="1" smtClean="0"/>
              <a:t>OpenEdge</a:t>
            </a:r>
            <a:r>
              <a:rPr lang="en-ZA" b="1" dirty="0" smtClean="0"/>
              <a:t> BPM, </a:t>
            </a:r>
            <a:r>
              <a:rPr lang="en-ZA" b="1" dirty="0" err="1" smtClean="0"/>
              <a:t>Rollbase</a:t>
            </a:r>
            <a:r>
              <a:rPr lang="en-ZA" b="1" dirty="0" smtClean="0"/>
              <a:t>, </a:t>
            </a:r>
            <a:r>
              <a:rPr lang="en-ZA" b="1" dirty="0" err="1" smtClean="0"/>
              <a:t>Sitefinity</a:t>
            </a:r>
            <a:r>
              <a:rPr lang="en-ZA" b="1" dirty="0" smtClean="0"/>
              <a:t>, Telerik Platform</a:t>
            </a:r>
          </a:p>
          <a:p>
            <a:pPr marL="457200" lvl="0" indent="-457200">
              <a:buFont typeface="+mj-lt"/>
              <a:buAutoNum type="arabicPeriod"/>
            </a:pPr>
            <a:endParaRPr lang="en-ZA" b="1" dirty="0" smtClean="0"/>
          </a:p>
          <a:p>
            <a:pPr marL="457200" lvl="0" indent="-457200">
              <a:buFont typeface="+mj-lt"/>
              <a:buAutoNum type="arabicPeriod"/>
            </a:pPr>
            <a:r>
              <a:rPr lang="en-ZA" b="1" dirty="0" smtClean="0"/>
              <a:t>Standard SOAP Web Services integration (pre v11.3 </a:t>
            </a:r>
            <a:r>
              <a:rPr lang="en-ZA" b="1" dirty="0" err="1" smtClean="0"/>
              <a:t>OpenEdge</a:t>
            </a:r>
            <a:r>
              <a:rPr lang="en-ZA" b="1" dirty="0" smtClean="0"/>
              <a:t>)</a:t>
            </a:r>
          </a:p>
          <a:p>
            <a:pPr marL="457200" lvl="0" indent="-457200">
              <a:buFont typeface="+mj-lt"/>
              <a:buAutoNum type="arabicPeriod"/>
            </a:pPr>
            <a:endParaRPr lang="en-ZA" b="1" dirty="0" smtClean="0"/>
          </a:p>
        </p:txBody>
      </p:sp>
    </p:spTree>
    <p:custDataLst>
      <p:tags r:id="rId1"/>
    </p:custDataLst>
    <p:extLst>
      <p:ext uri="{BB962C8B-B14F-4D97-AF65-F5344CB8AC3E}">
        <p14:creationId xmlns="" xmlns:p14="http://schemas.microsoft.com/office/powerpoint/2010/main" val="3594873968"/>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Corticon is Integral to OERA and “Modernization”</a:t>
            </a:r>
            <a:endParaRPr lang="en-US" dirty="0"/>
          </a:p>
        </p:txBody>
      </p:sp>
      <p:sp>
        <p:nvSpPr>
          <p:cNvPr id="3" name="Rounded Rectangle 2"/>
          <p:cNvSpPr/>
          <p:nvPr/>
        </p:nvSpPr>
        <p:spPr bwMode="auto">
          <a:xfrm>
            <a:off x="3649104" y="2054724"/>
            <a:ext cx="7186336" cy="3726582"/>
          </a:xfrm>
          <a:prstGeom prst="roundRect">
            <a:avLst>
              <a:gd name="adj" fmla="val 494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4" name="Rounded Rectangle 3"/>
          <p:cNvSpPr/>
          <p:nvPr/>
        </p:nvSpPr>
        <p:spPr bwMode="auto">
          <a:xfrm>
            <a:off x="3856710" y="2174526"/>
            <a:ext cx="204383" cy="47952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5" name="Rounded Rectangle 4"/>
          <p:cNvSpPr/>
          <p:nvPr/>
        </p:nvSpPr>
        <p:spPr bwMode="auto">
          <a:xfrm>
            <a:off x="3856710" y="3053180"/>
            <a:ext cx="204383" cy="479524"/>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 name="Rounded Rectangle 5"/>
          <p:cNvSpPr/>
          <p:nvPr/>
        </p:nvSpPr>
        <p:spPr bwMode="auto">
          <a:xfrm>
            <a:off x="3856710" y="3979762"/>
            <a:ext cx="204383" cy="479524"/>
          </a:xfrm>
          <a:prstGeom prst="round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7" name="Rounded Rectangle 6"/>
          <p:cNvSpPr/>
          <p:nvPr/>
        </p:nvSpPr>
        <p:spPr bwMode="auto">
          <a:xfrm>
            <a:off x="3856710" y="4894362"/>
            <a:ext cx="204383" cy="479524"/>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8" name="Rounded Rectangle 7"/>
          <p:cNvSpPr/>
          <p:nvPr/>
        </p:nvSpPr>
        <p:spPr>
          <a:xfrm>
            <a:off x="3987081" y="5144516"/>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smtClean="0"/>
              <a:t>RDBMS</a:t>
            </a:r>
            <a:endParaRPr lang="en-US" sz="1300" i="0" dirty="0"/>
          </a:p>
        </p:txBody>
      </p:sp>
      <p:sp>
        <p:nvSpPr>
          <p:cNvPr id="9" name="Rounded Rectangle 8"/>
          <p:cNvSpPr/>
          <p:nvPr/>
        </p:nvSpPr>
        <p:spPr>
          <a:xfrm>
            <a:off x="6217263" y="5144516"/>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smtClean="0"/>
              <a:t>Replication</a:t>
            </a:r>
            <a:endParaRPr lang="en-US" sz="1300" i="0" dirty="0"/>
          </a:p>
        </p:txBody>
      </p:sp>
      <p:sp>
        <p:nvSpPr>
          <p:cNvPr id="10" name="Rounded Rectangle 9"/>
          <p:cNvSpPr/>
          <p:nvPr/>
        </p:nvSpPr>
        <p:spPr>
          <a:xfrm>
            <a:off x="8441998" y="5144516"/>
            <a:ext cx="2041836" cy="46755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sz="1300" i="0" dirty="0" smtClean="0"/>
              <a:t>DataServers</a:t>
            </a:r>
            <a:endParaRPr lang="en-US" sz="1300" i="0" dirty="0"/>
          </a:p>
        </p:txBody>
      </p:sp>
      <p:sp>
        <p:nvSpPr>
          <p:cNvPr id="11" name="TextBox 10"/>
          <p:cNvSpPr txBox="1"/>
          <p:nvPr/>
        </p:nvSpPr>
        <p:spPr>
          <a:xfrm>
            <a:off x="3876994" y="4858473"/>
            <a:ext cx="6740316" cy="307777"/>
          </a:xfrm>
          <a:prstGeom prst="rect">
            <a:avLst/>
          </a:prstGeom>
          <a:noFill/>
        </p:spPr>
        <p:txBody>
          <a:bodyPr wrap="square" rtlCol="0">
            <a:spAutoFit/>
          </a:bodyPr>
          <a:lstStyle/>
          <a:p>
            <a:r>
              <a:rPr lang="en-US" sz="1400" b="1" i="0" dirty="0" smtClean="0">
                <a:solidFill>
                  <a:srgbClr val="000000"/>
                </a:solidFill>
              </a:rPr>
              <a:t>Data</a:t>
            </a:r>
            <a:endParaRPr lang="en-US" sz="1400" b="1" i="0" dirty="0">
              <a:solidFill>
                <a:srgbClr val="000000"/>
              </a:solidFill>
            </a:endParaRPr>
          </a:p>
        </p:txBody>
      </p:sp>
      <p:sp>
        <p:nvSpPr>
          <p:cNvPr id="12" name="Rounded Rectangle 11"/>
          <p:cNvSpPr/>
          <p:nvPr/>
        </p:nvSpPr>
        <p:spPr>
          <a:xfrm>
            <a:off x="3987081" y="4221380"/>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smtClean="0"/>
              <a:t>Adv. Business Language</a:t>
            </a:r>
            <a:endParaRPr lang="en-US" sz="1300" i="0" dirty="0"/>
          </a:p>
        </p:txBody>
      </p:sp>
      <p:sp>
        <p:nvSpPr>
          <p:cNvPr id="13" name="Rounded Rectangle 12"/>
          <p:cNvSpPr/>
          <p:nvPr/>
        </p:nvSpPr>
        <p:spPr>
          <a:xfrm>
            <a:off x="6217263" y="4221380"/>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smtClean="0"/>
              <a:t>Integration</a:t>
            </a:r>
            <a:endParaRPr lang="en-US" sz="1300" i="0" dirty="0"/>
          </a:p>
        </p:txBody>
      </p:sp>
      <p:sp>
        <p:nvSpPr>
          <p:cNvPr id="14" name="Rounded Rectangle 13"/>
          <p:cNvSpPr/>
          <p:nvPr/>
        </p:nvSpPr>
        <p:spPr>
          <a:xfrm>
            <a:off x="8441998" y="4221380"/>
            <a:ext cx="2041836" cy="467559"/>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1300" i="0" dirty="0" smtClean="0"/>
              <a:t>Application Server</a:t>
            </a:r>
            <a:endParaRPr lang="en-US" sz="1300" i="0" dirty="0"/>
          </a:p>
        </p:txBody>
      </p:sp>
      <p:sp>
        <p:nvSpPr>
          <p:cNvPr id="15" name="TextBox 14"/>
          <p:cNvSpPr txBox="1"/>
          <p:nvPr/>
        </p:nvSpPr>
        <p:spPr>
          <a:xfrm>
            <a:off x="3869011" y="3923355"/>
            <a:ext cx="6737976" cy="307777"/>
          </a:xfrm>
          <a:prstGeom prst="rect">
            <a:avLst/>
          </a:prstGeom>
          <a:noFill/>
        </p:spPr>
        <p:txBody>
          <a:bodyPr wrap="square" rtlCol="0">
            <a:spAutoFit/>
          </a:bodyPr>
          <a:lstStyle/>
          <a:p>
            <a:r>
              <a:rPr lang="en-US" sz="1400" b="1" i="0" dirty="0" smtClean="0">
                <a:solidFill>
                  <a:srgbClr val="000000"/>
                </a:solidFill>
              </a:rPr>
              <a:t>Application</a:t>
            </a:r>
            <a:endParaRPr lang="en-US" sz="1400" b="1" i="0" dirty="0">
              <a:solidFill>
                <a:srgbClr val="000000"/>
              </a:solidFill>
            </a:endParaRPr>
          </a:p>
        </p:txBody>
      </p:sp>
      <p:sp>
        <p:nvSpPr>
          <p:cNvPr id="16" name="Rounded Rectangle 15"/>
          <p:cNvSpPr/>
          <p:nvPr/>
        </p:nvSpPr>
        <p:spPr>
          <a:xfrm>
            <a:off x="4440115" y="3286261"/>
            <a:ext cx="2437765" cy="46755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300" i="0" dirty="0" smtClean="0"/>
              <a:t>Business Processes</a:t>
            </a:r>
            <a:endParaRPr lang="en-US" sz="1300" i="0" dirty="0"/>
          </a:p>
        </p:txBody>
      </p:sp>
      <p:sp>
        <p:nvSpPr>
          <p:cNvPr id="17" name="Rounded Rectangle 16"/>
          <p:cNvSpPr/>
          <p:nvPr/>
        </p:nvSpPr>
        <p:spPr>
          <a:xfrm>
            <a:off x="7598770" y="3286261"/>
            <a:ext cx="2437765" cy="46755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sz="1300" i="0" dirty="0" smtClean="0"/>
              <a:t>Business Rules</a:t>
            </a:r>
            <a:endParaRPr lang="en-US" sz="1300" i="0" dirty="0"/>
          </a:p>
        </p:txBody>
      </p:sp>
      <p:sp>
        <p:nvSpPr>
          <p:cNvPr id="18" name="TextBox 17"/>
          <p:cNvSpPr txBox="1"/>
          <p:nvPr/>
        </p:nvSpPr>
        <p:spPr>
          <a:xfrm>
            <a:off x="3869011" y="3005820"/>
            <a:ext cx="6737976" cy="307777"/>
          </a:xfrm>
          <a:prstGeom prst="rect">
            <a:avLst/>
          </a:prstGeom>
          <a:noFill/>
        </p:spPr>
        <p:txBody>
          <a:bodyPr wrap="square" rtlCol="0">
            <a:spAutoFit/>
          </a:bodyPr>
          <a:lstStyle/>
          <a:p>
            <a:r>
              <a:rPr lang="en-US" sz="1400" b="1" i="0" dirty="0" smtClean="0">
                <a:solidFill>
                  <a:srgbClr val="000000"/>
                </a:solidFill>
              </a:rPr>
              <a:t>Process and Policy</a:t>
            </a:r>
            <a:endParaRPr lang="en-US" sz="1400" b="1" i="0" dirty="0">
              <a:solidFill>
                <a:srgbClr val="000000"/>
              </a:solidFill>
            </a:endParaRPr>
          </a:p>
        </p:txBody>
      </p:sp>
      <p:sp>
        <p:nvSpPr>
          <p:cNvPr id="19" name="Rounded Rectangle 18"/>
          <p:cNvSpPr/>
          <p:nvPr/>
        </p:nvSpPr>
        <p:spPr>
          <a:xfrm>
            <a:off x="3987083" y="2405955"/>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sz="1300" i="0" dirty="0" smtClean="0"/>
              <a:t>Mobile</a:t>
            </a:r>
            <a:endParaRPr lang="en-US" sz="1300" i="0" dirty="0"/>
          </a:p>
        </p:txBody>
      </p:sp>
      <p:sp>
        <p:nvSpPr>
          <p:cNvPr id="20" name="Rounded Rectangle 19"/>
          <p:cNvSpPr/>
          <p:nvPr/>
        </p:nvSpPr>
        <p:spPr>
          <a:xfrm>
            <a:off x="6217263" y="2405955"/>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sz="1300" i="0" dirty="0" smtClean="0"/>
              <a:t>Desktop</a:t>
            </a:r>
            <a:endParaRPr lang="en-US" sz="1300" i="0" dirty="0"/>
          </a:p>
        </p:txBody>
      </p:sp>
      <p:sp>
        <p:nvSpPr>
          <p:cNvPr id="21" name="Rounded Rectangle 20"/>
          <p:cNvSpPr/>
          <p:nvPr/>
        </p:nvSpPr>
        <p:spPr>
          <a:xfrm>
            <a:off x="8441998" y="2405955"/>
            <a:ext cx="2041836" cy="467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300" i="0" dirty="0" smtClean="0"/>
              <a:t>Web</a:t>
            </a:r>
            <a:endParaRPr lang="en-US" sz="1300" i="0" dirty="0"/>
          </a:p>
        </p:txBody>
      </p:sp>
      <p:sp>
        <p:nvSpPr>
          <p:cNvPr id="22" name="TextBox 21"/>
          <p:cNvSpPr txBox="1"/>
          <p:nvPr/>
        </p:nvSpPr>
        <p:spPr>
          <a:xfrm>
            <a:off x="3844532" y="2119912"/>
            <a:ext cx="6762454" cy="307777"/>
          </a:xfrm>
          <a:prstGeom prst="rect">
            <a:avLst/>
          </a:prstGeom>
          <a:noFill/>
        </p:spPr>
        <p:txBody>
          <a:bodyPr wrap="square" rtlCol="0">
            <a:spAutoFit/>
          </a:bodyPr>
          <a:lstStyle/>
          <a:p>
            <a:r>
              <a:rPr lang="en-US" sz="1400" b="1" i="0" dirty="0" smtClean="0"/>
              <a:t>User Interface</a:t>
            </a:r>
            <a:endParaRPr lang="en-US" sz="1400" b="1" i="0" dirty="0"/>
          </a:p>
        </p:txBody>
      </p:sp>
      <p:sp>
        <p:nvSpPr>
          <p:cNvPr id="23" name="TextBox 22"/>
          <p:cNvSpPr txBox="1"/>
          <p:nvPr/>
        </p:nvSpPr>
        <p:spPr>
          <a:xfrm>
            <a:off x="1414673" y="1028993"/>
            <a:ext cx="9446339" cy="338554"/>
          </a:xfrm>
          <a:prstGeom prst="rect">
            <a:avLst/>
          </a:prstGeom>
          <a:noFill/>
        </p:spPr>
        <p:txBody>
          <a:bodyPr wrap="square" rtlCol="0">
            <a:spAutoFit/>
          </a:bodyPr>
          <a:lstStyle/>
          <a:p>
            <a:r>
              <a:rPr lang="en-US" sz="1600" b="1" i="0" spc="200" dirty="0" smtClean="0">
                <a:solidFill>
                  <a:schemeClr val="tx2"/>
                </a:solidFill>
                <a:latin typeface=""/>
              </a:rPr>
              <a:t>ANY PLATFORM, ANY DEVICE, </a:t>
            </a:r>
            <a:r>
              <a:rPr lang="en-US" sz="1600" b="1" i="0" spc="200" dirty="0">
                <a:solidFill>
                  <a:schemeClr val="tx2"/>
                </a:solidFill>
                <a:latin typeface=""/>
              </a:rPr>
              <a:t>ANY </a:t>
            </a:r>
            <a:r>
              <a:rPr lang="en-US" sz="1600" b="1" i="0" spc="200" dirty="0" smtClean="0">
                <a:solidFill>
                  <a:schemeClr val="tx2"/>
                </a:solidFill>
                <a:latin typeface=""/>
              </a:rPr>
              <a:t>CLOUD</a:t>
            </a:r>
            <a:endParaRPr lang="en-US" sz="1600" b="1" i="0" spc="200" dirty="0">
              <a:solidFill>
                <a:schemeClr val="tx2"/>
              </a:solidFill>
            </a:endParaRPr>
          </a:p>
        </p:txBody>
      </p:sp>
      <p:sp>
        <p:nvSpPr>
          <p:cNvPr id="24" name="Right Arrow 23"/>
          <p:cNvSpPr/>
          <p:nvPr/>
        </p:nvSpPr>
        <p:spPr bwMode="auto">
          <a:xfrm rot="16200000">
            <a:off x="7157881" y="5451635"/>
            <a:ext cx="248633"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25" name="Right Arrow 24"/>
          <p:cNvSpPr/>
          <p:nvPr/>
        </p:nvSpPr>
        <p:spPr bwMode="auto">
          <a:xfrm rot="16200000" flipH="1">
            <a:off x="7154023" y="1458621"/>
            <a:ext cx="256346"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26" name="Rounded Rectangle 25"/>
          <p:cNvSpPr/>
          <p:nvPr/>
        </p:nvSpPr>
        <p:spPr>
          <a:xfrm rot="16200000">
            <a:off x="7112796" y="2600204"/>
            <a:ext cx="338800" cy="7202305"/>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smtClean="0"/>
              <a:t>Management</a:t>
            </a:r>
            <a:endParaRPr lang="en-US" sz="1500" i="0" dirty="0"/>
          </a:p>
        </p:txBody>
      </p:sp>
      <p:sp>
        <p:nvSpPr>
          <p:cNvPr id="27" name="Rounded Rectangle 26"/>
          <p:cNvSpPr/>
          <p:nvPr/>
        </p:nvSpPr>
        <p:spPr>
          <a:xfrm rot="16200000">
            <a:off x="7108132" y="-2018604"/>
            <a:ext cx="348131" cy="7234248"/>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smtClean="0"/>
              <a:t>Open Client Access</a:t>
            </a:r>
            <a:endParaRPr lang="en-US" sz="1500" i="0" dirty="0"/>
          </a:p>
        </p:txBody>
      </p:sp>
      <p:grpSp>
        <p:nvGrpSpPr>
          <p:cNvPr id="28" name="Group 44"/>
          <p:cNvGrpSpPr/>
          <p:nvPr/>
        </p:nvGrpSpPr>
        <p:grpSpPr>
          <a:xfrm>
            <a:off x="2843459" y="1988463"/>
            <a:ext cx="803459" cy="3774221"/>
            <a:chOff x="1121763" y="1937996"/>
            <a:chExt cx="602751" cy="3774221"/>
          </a:xfrm>
        </p:grpSpPr>
        <p:sp>
          <p:nvSpPr>
            <p:cNvPr id="29" name="Right Arrow 28"/>
            <p:cNvSpPr/>
            <p:nvPr/>
          </p:nvSpPr>
          <p:spPr bwMode="auto">
            <a:xfrm>
              <a:off x="1475881" y="3513583"/>
              <a:ext cx="248633"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30" name="Rounded Rectangle 29"/>
            <p:cNvSpPr/>
            <p:nvPr/>
          </p:nvSpPr>
          <p:spPr>
            <a:xfrm rot="10800000">
              <a:off x="1121763" y="1937996"/>
              <a:ext cx="348131" cy="3774221"/>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smtClean="0"/>
                <a:t>Security</a:t>
              </a:r>
              <a:endParaRPr lang="en-US" sz="1500" i="0" dirty="0"/>
            </a:p>
          </p:txBody>
        </p:sp>
      </p:grpSp>
      <p:grpSp>
        <p:nvGrpSpPr>
          <p:cNvPr id="31" name="Group 45"/>
          <p:cNvGrpSpPr/>
          <p:nvPr/>
        </p:nvGrpSpPr>
        <p:grpSpPr>
          <a:xfrm>
            <a:off x="10829534" y="1988463"/>
            <a:ext cx="813036" cy="3774221"/>
            <a:chOff x="7235968" y="1937996"/>
            <a:chExt cx="609936" cy="3774221"/>
          </a:xfrm>
        </p:grpSpPr>
        <p:sp>
          <p:nvSpPr>
            <p:cNvPr id="32" name="Right Arrow 31"/>
            <p:cNvSpPr/>
            <p:nvPr/>
          </p:nvSpPr>
          <p:spPr bwMode="auto">
            <a:xfrm flipH="1">
              <a:off x="7235968" y="3513583"/>
              <a:ext cx="256346" cy="917079"/>
            </a:xfrm>
            <a:prstGeom prst="rightArrow">
              <a:avLst>
                <a:gd name="adj1" fmla="val 50000"/>
                <a:gd name="adj2" fmla="val 70000"/>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33" name="Rounded Rectangle 32"/>
            <p:cNvSpPr/>
            <p:nvPr/>
          </p:nvSpPr>
          <p:spPr>
            <a:xfrm>
              <a:off x="7497773" y="1937996"/>
              <a:ext cx="348131" cy="3774221"/>
            </a:xfrm>
            <a:prstGeom prst="roundRect">
              <a:avLst/>
            </a:prstGeom>
          </p:spPr>
          <p:style>
            <a:lnRef idx="1">
              <a:schemeClr val="accent6"/>
            </a:lnRef>
            <a:fillRef idx="2">
              <a:schemeClr val="accent6"/>
            </a:fillRef>
            <a:effectRef idx="1">
              <a:schemeClr val="accent6"/>
            </a:effectRef>
            <a:fontRef idx="minor">
              <a:schemeClr val="dk1"/>
            </a:fontRef>
          </p:style>
          <p:txBody>
            <a:bodyPr vert="vert" rtlCol="0" anchor="ctr"/>
            <a:lstStyle/>
            <a:p>
              <a:r>
                <a:rPr lang="en-US" sz="1500" i="0" dirty="0" smtClean="0"/>
                <a:t>Service Interfaces</a:t>
              </a:r>
              <a:endParaRPr lang="en-US" sz="1500" i="0" dirty="0"/>
            </a:p>
          </p:txBody>
        </p:sp>
      </p:grpSp>
      <p:grpSp>
        <p:nvGrpSpPr>
          <p:cNvPr id="34" name="Group 65"/>
          <p:cNvGrpSpPr/>
          <p:nvPr/>
        </p:nvGrpSpPr>
        <p:grpSpPr>
          <a:xfrm>
            <a:off x="237461" y="2703171"/>
            <a:ext cx="2333026" cy="2162164"/>
            <a:chOff x="204948" y="2626971"/>
            <a:chExt cx="1750225" cy="2162164"/>
          </a:xfrm>
        </p:grpSpPr>
        <p:sp>
          <p:nvSpPr>
            <p:cNvPr id="35" name="Rounded Rectangle 34"/>
            <p:cNvSpPr/>
            <p:nvPr/>
          </p:nvSpPr>
          <p:spPr bwMode="auto">
            <a:xfrm>
              <a:off x="208952" y="2626971"/>
              <a:ext cx="1737360" cy="510778"/>
            </a:xfrm>
            <a:prstGeom prst="roundRect">
              <a:avLst/>
            </a:prstGeom>
            <a:gradFill flip="none" rotWithShape="1">
              <a:gsLst>
                <a:gs pos="0">
                  <a:srgbClr val="A21636">
                    <a:tint val="66000"/>
                    <a:satMod val="160000"/>
                  </a:srgbClr>
                </a:gs>
                <a:gs pos="50000">
                  <a:srgbClr val="A21636">
                    <a:tint val="44500"/>
                    <a:satMod val="160000"/>
                  </a:srgbClr>
                </a:gs>
                <a:gs pos="100000">
                  <a:srgbClr val="A21636">
                    <a:tint val="23500"/>
                    <a:satMod val="160000"/>
                  </a:srgbClr>
                </a:gs>
              </a:gsLst>
              <a:lin ang="16200000" scaled="1"/>
              <a:tileRect/>
            </a:gradFill>
            <a:ln>
              <a:solidFill>
                <a:srgbClr val="A21636"/>
              </a:solid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36" name="Rounded Rectangle 35"/>
            <p:cNvSpPr/>
            <p:nvPr/>
          </p:nvSpPr>
          <p:spPr>
            <a:xfrm>
              <a:off x="312824" y="2945471"/>
              <a:ext cx="1531776" cy="801140"/>
            </a:xfrm>
            <a:prstGeom prst="roundRect">
              <a:avLst/>
            </a:prstGeom>
            <a:gradFill flip="none" rotWithShape="1">
              <a:gsLst>
                <a:gs pos="0">
                  <a:srgbClr val="A21636">
                    <a:shade val="30000"/>
                    <a:satMod val="115000"/>
                  </a:srgbClr>
                </a:gs>
                <a:gs pos="50000">
                  <a:srgbClr val="A21636">
                    <a:shade val="67500"/>
                    <a:satMod val="115000"/>
                  </a:srgbClr>
                </a:gs>
                <a:gs pos="100000">
                  <a:srgbClr val="A21636">
                    <a:shade val="100000"/>
                    <a:satMod val="115000"/>
                  </a:srgbClr>
                </a:gs>
              </a:gsLst>
              <a:lin ang="16200000" scaled="1"/>
              <a:tileRect/>
            </a:gradFill>
            <a:ln>
              <a:solidFill>
                <a:srgbClr val="A21636"/>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300" i="0" dirty="0" smtClean="0"/>
                <a:t>Developer Studio</a:t>
              </a:r>
              <a:endParaRPr lang="en-US" sz="1300" i="0" dirty="0"/>
            </a:p>
          </p:txBody>
        </p:sp>
        <p:sp>
          <p:nvSpPr>
            <p:cNvPr id="37" name="TextBox 36"/>
            <p:cNvSpPr txBox="1"/>
            <p:nvPr/>
          </p:nvSpPr>
          <p:spPr>
            <a:xfrm>
              <a:off x="204948" y="2648846"/>
              <a:ext cx="1750225" cy="307777"/>
            </a:xfrm>
            <a:prstGeom prst="rect">
              <a:avLst/>
            </a:prstGeom>
            <a:noFill/>
          </p:spPr>
          <p:txBody>
            <a:bodyPr wrap="square" rtlCol="0">
              <a:spAutoFit/>
            </a:bodyPr>
            <a:lstStyle/>
            <a:p>
              <a:r>
                <a:rPr lang="en-US" sz="1400" b="1" i="0" dirty="0" smtClean="0">
                  <a:solidFill>
                    <a:srgbClr val="000000"/>
                  </a:solidFill>
                </a:rPr>
                <a:t>Tools</a:t>
              </a:r>
              <a:endParaRPr lang="en-US" sz="1400" b="1" i="0" dirty="0">
                <a:solidFill>
                  <a:srgbClr val="000000"/>
                </a:solidFill>
              </a:endParaRPr>
            </a:p>
          </p:txBody>
        </p:sp>
        <p:sp>
          <p:nvSpPr>
            <p:cNvPr id="38" name="Rounded Rectangle 37"/>
            <p:cNvSpPr/>
            <p:nvPr/>
          </p:nvSpPr>
          <p:spPr>
            <a:xfrm>
              <a:off x="312824" y="3987995"/>
              <a:ext cx="1531776" cy="801140"/>
            </a:xfrm>
            <a:prstGeom prst="roundRect">
              <a:avLst/>
            </a:prstGeom>
            <a:gradFill flip="none" rotWithShape="1">
              <a:gsLst>
                <a:gs pos="0">
                  <a:srgbClr val="A21636">
                    <a:shade val="30000"/>
                    <a:satMod val="115000"/>
                  </a:srgbClr>
                </a:gs>
                <a:gs pos="50000">
                  <a:srgbClr val="A21636">
                    <a:shade val="67500"/>
                    <a:satMod val="115000"/>
                  </a:srgbClr>
                </a:gs>
                <a:gs pos="100000">
                  <a:srgbClr val="A21636">
                    <a:shade val="100000"/>
                    <a:satMod val="115000"/>
                  </a:srgbClr>
                </a:gs>
              </a:gsLst>
              <a:lin ang="16200000" scaled="1"/>
              <a:tileRect/>
            </a:gradFill>
            <a:ln>
              <a:solidFill>
                <a:srgbClr val="A21636"/>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300" i="0" dirty="0" smtClean="0"/>
                <a:t>Community Frameworks</a:t>
              </a:r>
              <a:endParaRPr lang="en-US" sz="1300" i="0" dirty="0"/>
            </a:p>
          </p:txBody>
        </p:sp>
      </p:grpSp>
      <p:sp>
        <p:nvSpPr>
          <p:cNvPr id="39" name="Oval 38"/>
          <p:cNvSpPr/>
          <p:nvPr/>
        </p:nvSpPr>
        <p:spPr bwMode="auto">
          <a:xfrm>
            <a:off x="7353623" y="3031791"/>
            <a:ext cx="2899330" cy="985731"/>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bwMode="auto">
          <a:xfrm>
            <a:off x="8058060" y="2724540"/>
            <a:ext cx="3814319" cy="319365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custDataLst>
              <p:tags r:id="rId2"/>
            </p:custDataLst>
          </p:nvPr>
        </p:nvSpPr>
        <p:spPr>
          <a:xfrm>
            <a:off x="616817" y="387502"/>
            <a:ext cx="9137801" cy="424732"/>
          </a:xfrm>
        </p:spPr>
        <p:txBody>
          <a:bodyPr/>
          <a:lstStyle/>
          <a:p>
            <a:r>
              <a:rPr lang="en-ZA" dirty="0" smtClean="0"/>
              <a:t>1. Design-time Meta-data Integration</a:t>
            </a:r>
            <a:endParaRPr lang="en-ZA" dirty="0"/>
          </a:p>
        </p:txBody>
      </p:sp>
      <p:sp>
        <p:nvSpPr>
          <p:cNvPr id="3" name="Content Placeholder 2"/>
          <p:cNvSpPr>
            <a:spLocks noGrp="1"/>
          </p:cNvSpPr>
          <p:nvPr>
            <p:ph idx="1"/>
            <p:custDataLst>
              <p:tags r:id="rId3"/>
            </p:custDataLst>
          </p:nvPr>
        </p:nvSpPr>
        <p:spPr>
          <a:xfrm>
            <a:off x="616817" y="1066800"/>
            <a:ext cx="10360501" cy="5033502"/>
          </a:xfrm>
        </p:spPr>
        <p:txBody>
          <a:bodyPr>
            <a:normAutofit/>
          </a:bodyPr>
          <a:lstStyle/>
          <a:p>
            <a:pPr marL="457200" lvl="0" indent="-457200">
              <a:buNone/>
            </a:pPr>
            <a:r>
              <a:rPr lang="en-ZA" b="1" dirty="0" smtClean="0"/>
              <a:t>Integrated </a:t>
            </a:r>
            <a:r>
              <a:rPr lang="en-ZA" b="1" dirty="0"/>
              <a:t>development </a:t>
            </a:r>
            <a:r>
              <a:rPr lang="en-ZA" b="1" dirty="0" smtClean="0"/>
              <a:t>experience</a:t>
            </a:r>
          </a:p>
          <a:p>
            <a:pPr lvl="1">
              <a:buFontTx/>
              <a:buChar char="-"/>
            </a:pPr>
            <a:r>
              <a:rPr lang="en-US" dirty="0"/>
              <a:t>Shared Definition of Vocabulary </a:t>
            </a:r>
            <a:r>
              <a:rPr lang="en-US" dirty="0" smtClean="0"/>
              <a:t>that rules operate on</a:t>
            </a:r>
            <a:r>
              <a:rPr lang="en-ZA" dirty="0" smtClean="0"/>
              <a:t>: </a:t>
            </a:r>
            <a:br>
              <a:rPr lang="en-ZA" dirty="0" smtClean="0"/>
            </a:br>
            <a:r>
              <a:rPr lang="en-ZA" dirty="0" smtClean="0"/>
              <a:t>import Schema definitions, </a:t>
            </a:r>
            <a:r>
              <a:rPr lang="en-ZA" dirty="0" err="1" smtClean="0"/>
              <a:t>ProDataSets</a:t>
            </a:r>
            <a:r>
              <a:rPr lang="en-ZA" dirty="0" smtClean="0"/>
              <a:t> &amp; Temp tables as Corticon vocabulary Entities</a:t>
            </a:r>
          </a:p>
        </p:txBody>
      </p:sp>
      <p:pic>
        <p:nvPicPr>
          <p:cNvPr id="6" name="Picture 4" descr="https://wiki.progress.com/download/attachments/191432080/generateRulesAction.png?version=1&amp;modificationDate=1366713268000"/>
          <p:cNvPicPr>
            <a:picLocks noChangeAspect="1" noChangeArrowheads="1"/>
          </p:cNvPicPr>
          <p:nvPr/>
        </p:nvPicPr>
        <p:blipFill>
          <a:blip r:embed="rId5" cstate="print"/>
          <a:srcRect/>
          <a:stretch>
            <a:fillRect/>
          </a:stretch>
        </p:blipFill>
        <p:spPr bwMode="auto">
          <a:xfrm>
            <a:off x="507868" y="2271252"/>
            <a:ext cx="7550192" cy="3962400"/>
          </a:xfrm>
          <a:prstGeom prst="rect">
            <a:avLst/>
          </a:prstGeom>
          <a:noFill/>
        </p:spPr>
      </p:pic>
      <p:sp>
        <p:nvSpPr>
          <p:cNvPr id="10" name="TextBox 9"/>
          <p:cNvSpPr txBox="1"/>
          <p:nvPr/>
        </p:nvSpPr>
        <p:spPr>
          <a:xfrm>
            <a:off x="8263699" y="2816191"/>
            <a:ext cx="3608680" cy="2862322"/>
          </a:xfrm>
          <a:prstGeom prst="rect">
            <a:avLst/>
          </a:prstGeom>
          <a:noFill/>
        </p:spPr>
        <p:txBody>
          <a:bodyPr wrap="none" rtlCol="0">
            <a:spAutoFit/>
          </a:bodyPr>
          <a:lstStyle/>
          <a:p>
            <a:pPr algn="ctr"/>
            <a:r>
              <a:rPr lang="en-US" i="0" dirty="0" smtClean="0">
                <a:solidFill>
                  <a:srgbClr val="000000"/>
                </a:solidFill>
              </a:rPr>
              <a:t>Export </a:t>
            </a:r>
            <a:r>
              <a:rPr lang="en-US" b="1" i="0" dirty="0" smtClean="0">
                <a:solidFill>
                  <a:srgbClr val="000000"/>
                </a:solidFill>
              </a:rPr>
              <a:t>Temp Table</a:t>
            </a:r>
            <a:r>
              <a:rPr lang="en-US" i="0" dirty="0" smtClean="0">
                <a:solidFill>
                  <a:srgbClr val="000000"/>
                </a:solidFill>
              </a:rPr>
              <a:t> or </a:t>
            </a:r>
            <a:br>
              <a:rPr lang="en-US" i="0" dirty="0" smtClean="0">
                <a:solidFill>
                  <a:srgbClr val="000000"/>
                </a:solidFill>
              </a:rPr>
            </a:br>
            <a:r>
              <a:rPr lang="en-US" b="1" i="0" dirty="0" err="1" smtClean="0">
                <a:solidFill>
                  <a:srgbClr val="000000"/>
                </a:solidFill>
              </a:rPr>
              <a:t>Prodataset</a:t>
            </a:r>
            <a:r>
              <a:rPr lang="en-US" i="0" dirty="0" smtClean="0">
                <a:solidFill>
                  <a:srgbClr val="000000"/>
                </a:solidFill>
              </a:rPr>
              <a:t> </a:t>
            </a:r>
            <a:br>
              <a:rPr lang="en-US" i="0" dirty="0" smtClean="0">
                <a:solidFill>
                  <a:srgbClr val="000000"/>
                </a:solidFill>
              </a:rPr>
            </a:br>
            <a:r>
              <a:rPr lang="en-US" i="0" dirty="0" smtClean="0">
                <a:solidFill>
                  <a:srgbClr val="000000"/>
                </a:solidFill>
              </a:rPr>
              <a:t/>
            </a:r>
            <a:br>
              <a:rPr lang="en-US" i="0" dirty="0" smtClean="0">
                <a:solidFill>
                  <a:srgbClr val="000000"/>
                </a:solidFill>
              </a:rPr>
            </a:br>
            <a:r>
              <a:rPr lang="en-US" i="0" dirty="0" smtClean="0">
                <a:solidFill>
                  <a:srgbClr val="000000"/>
                </a:solidFill>
              </a:rPr>
              <a:t>to create a</a:t>
            </a:r>
          </a:p>
          <a:p>
            <a:pPr algn="ctr"/>
            <a:r>
              <a:rPr lang="en-US" dirty="0" smtClean="0">
                <a:solidFill>
                  <a:srgbClr val="000000"/>
                </a:solidFill>
              </a:rPr>
              <a:t>Corticon vocabulary</a:t>
            </a:r>
            <a:br>
              <a:rPr lang="en-US" dirty="0" smtClean="0">
                <a:solidFill>
                  <a:srgbClr val="000000"/>
                </a:solidFill>
              </a:rPr>
            </a:br>
            <a:r>
              <a:rPr lang="en-US" dirty="0" smtClean="0">
                <a:solidFill>
                  <a:srgbClr val="000000"/>
                </a:solidFill>
              </a:rPr>
              <a:t>from Progress Developer</a:t>
            </a:r>
            <a:br>
              <a:rPr lang="en-US" dirty="0" smtClean="0">
                <a:solidFill>
                  <a:srgbClr val="000000"/>
                </a:solidFill>
              </a:rPr>
            </a:br>
            <a:r>
              <a:rPr lang="en-US" i="0" dirty="0" smtClean="0">
                <a:solidFill>
                  <a:srgbClr val="000000"/>
                </a:solidFill>
              </a:rPr>
              <a:t>Studio</a:t>
            </a:r>
            <a:endParaRPr lang="en-GB" i="0" dirty="0" err="1" smtClean="0">
              <a:solidFill>
                <a:srgbClr val="000000"/>
              </a:solidFill>
            </a:endParaRPr>
          </a:p>
        </p:txBody>
      </p:sp>
    </p:spTree>
    <p:custDataLst>
      <p:tags r:id="rId1"/>
    </p:custDataLst>
    <p:extLst>
      <p:ext uri="{BB962C8B-B14F-4D97-AF65-F5344CB8AC3E}">
        <p14:creationId xmlns:p14="http://schemas.microsoft.com/office/powerpoint/2010/main" xmlns="" val="268689354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6817" y="387502"/>
            <a:ext cx="9137801" cy="424732"/>
          </a:xfrm>
        </p:spPr>
        <p:txBody>
          <a:bodyPr/>
          <a:lstStyle/>
          <a:p>
            <a:r>
              <a:rPr lang="en-ZA" dirty="0" smtClean="0"/>
              <a:t>1. Design-time Meta-data Integration</a:t>
            </a:r>
            <a:endParaRPr lang="en-ZA" dirty="0"/>
          </a:p>
        </p:txBody>
      </p:sp>
      <p:sp>
        <p:nvSpPr>
          <p:cNvPr id="3" name="Content Placeholder 2"/>
          <p:cNvSpPr>
            <a:spLocks noGrp="1"/>
          </p:cNvSpPr>
          <p:nvPr>
            <p:ph idx="1"/>
            <p:custDataLst>
              <p:tags r:id="rId3"/>
            </p:custDataLst>
          </p:nvPr>
        </p:nvSpPr>
        <p:spPr/>
        <p:txBody>
          <a:bodyPr>
            <a:normAutofit/>
          </a:bodyPr>
          <a:lstStyle/>
          <a:p>
            <a:pPr marL="457200" lvl="0" indent="-457200">
              <a:buNone/>
            </a:pPr>
            <a:r>
              <a:rPr lang="en-ZA" b="1" dirty="0" smtClean="0"/>
              <a:t>Integrated </a:t>
            </a:r>
            <a:r>
              <a:rPr lang="en-ZA" b="1" dirty="0"/>
              <a:t>development </a:t>
            </a:r>
            <a:r>
              <a:rPr lang="en-ZA" b="1" dirty="0" smtClean="0"/>
              <a:t>experience (continued)</a:t>
            </a:r>
          </a:p>
        </p:txBody>
      </p:sp>
      <p:pic>
        <p:nvPicPr>
          <p:cNvPr id="9" name="Picture 6" descr="https://wiki.progress.com/download/attachments/191432080/Untitled.png?version=1&amp;modificationDate=1369039102000"/>
          <p:cNvPicPr>
            <a:picLocks noChangeAspect="1" noChangeArrowheads="1"/>
          </p:cNvPicPr>
          <p:nvPr/>
        </p:nvPicPr>
        <p:blipFill>
          <a:blip r:embed="rId5" cstate="print"/>
          <a:srcRect/>
          <a:stretch>
            <a:fillRect/>
          </a:stretch>
        </p:blipFill>
        <p:spPr bwMode="auto">
          <a:xfrm>
            <a:off x="609441" y="1809751"/>
            <a:ext cx="4683980" cy="3686933"/>
          </a:xfrm>
          <a:prstGeom prst="rect">
            <a:avLst/>
          </a:prstGeom>
          <a:noFill/>
        </p:spPr>
      </p:pic>
      <p:pic>
        <p:nvPicPr>
          <p:cNvPr id="4"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500706" y="3124200"/>
            <a:ext cx="3643951" cy="3448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7" name="Group 10"/>
          <p:cNvGrpSpPr/>
          <p:nvPr/>
        </p:nvGrpSpPr>
        <p:grpSpPr>
          <a:xfrm>
            <a:off x="8658809" y="1343608"/>
            <a:ext cx="3398624" cy="2425959"/>
            <a:chOff x="6547758" y="2914828"/>
            <a:chExt cx="2549632" cy="2425959"/>
          </a:xfrm>
        </p:grpSpPr>
        <p:sp>
          <p:nvSpPr>
            <p:cNvPr id="5" name="Rounded Rectangle 4"/>
            <p:cNvSpPr/>
            <p:nvPr/>
          </p:nvSpPr>
          <p:spPr bwMode="auto">
            <a:xfrm>
              <a:off x="6547758" y="2914828"/>
              <a:ext cx="2549632" cy="2425959"/>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10" name="TextBox 9"/>
            <p:cNvSpPr txBox="1"/>
            <p:nvPr/>
          </p:nvSpPr>
          <p:spPr>
            <a:xfrm>
              <a:off x="6647201" y="3100779"/>
              <a:ext cx="2228305" cy="2123658"/>
            </a:xfrm>
            <a:prstGeom prst="rect">
              <a:avLst/>
            </a:prstGeom>
            <a:noFill/>
          </p:spPr>
          <p:txBody>
            <a:bodyPr wrap="none" rtlCol="0">
              <a:spAutoFit/>
            </a:bodyPr>
            <a:lstStyle/>
            <a:p>
              <a:pPr algn="ctr"/>
              <a:r>
                <a:rPr lang="en-US" i="0" dirty="0" smtClean="0">
                  <a:solidFill>
                    <a:srgbClr val="000000"/>
                  </a:solidFill>
                </a:rPr>
                <a:t>In </a:t>
              </a:r>
              <a:r>
                <a:rPr lang="en-US" b="1" i="0" dirty="0" smtClean="0">
                  <a:solidFill>
                    <a:srgbClr val="000000"/>
                  </a:solidFill>
                </a:rPr>
                <a:t>Corticon Studio</a:t>
              </a:r>
            </a:p>
            <a:p>
              <a:pPr algn="ctr"/>
              <a:r>
                <a:rPr lang="en-US" dirty="0" smtClean="0">
                  <a:solidFill>
                    <a:srgbClr val="000000"/>
                  </a:solidFill>
                </a:rPr>
                <a:t>import the .</a:t>
              </a:r>
              <a:r>
                <a:rPr lang="en-US" dirty="0" err="1" smtClean="0">
                  <a:solidFill>
                    <a:srgbClr val="000000"/>
                  </a:solidFill>
                </a:rPr>
                <a:t>brvd</a:t>
              </a:r>
              <a:r>
                <a:rPr lang="en-US" dirty="0" smtClean="0">
                  <a:solidFill>
                    <a:srgbClr val="000000"/>
                  </a:solidFill>
                </a:rPr>
                <a:t> file.</a:t>
              </a:r>
            </a:p>
            <a:p>
              <a:pPr algn="ctr"/>
              <a:r>
                <a:rPr lang="en-US" i="0" dirty="0" smtClean="0">
                  <a:solidFill>
                    <a:srgbClr val="000000"/>
                  </a:solidFill>
                </a:rPr>
                <a:t>This will create your</a:t>
              </a:r>
            </a:p>
            <a:p>
              <a:pPr algn="ctr"/>
              <a:r>
                <a:rPr lang="en-US" dirty="0" smtClean="0">
                  <a:solidFill>
                    <a:srgbClr val="000000"/>
                  </a:solidFill>
                </a:rPr>
                <a:t>Corticon vocabulary.</a:t>
              </a:r>
              <a:endParaRPr lang="en-GB" i="0" dirty="0" err="1" smtClean="0">
                <a:solidFill>
                  <a:srgbClr val="000000"/>
                </a:solidFill>
              </a:endParaRPr>
            </a:p>
          </p:txBody>
        </p:sp>
      </p:grpSp>
      <p:sp>
        <p:nvSpPr>
          <p:cNvPr id="6" name="Bent-Up Arrow 5"/>
          <p:cNvSpPr/>
          <p:nvPr/>
        </p:nvSpPr>
        <p:spPr bwMode="auto">
          <a:xfrm rot="10800000" flipH="1">
            <a:off x="5586545" y="2438400"/>
            <a:ext cx="1523603" cy="609600"/>
          </a:xfrm>
          <a:prstGeom prst="bentUpArrow">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xmlns="" val="74588543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2. </a:t>
            </a:r>
            <a:r>
              <a:rPr lang="en-US" dirty="0" err="1" smtClean="0"/>
              <a:t>OpenEdge</a:t>
            </a:r>
            <a:r>
              <a:rPr lang="en-US" dirty="0" smtClean="0"/>
              <a:t> Rules ABL API</a:t>
            </a:r>
            <a:endParaRPr lang="en-GB"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2301" y="1254190"/>
            <a:ext cx="6583363"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bwMode="auto">
          <a:xfrm>
            <a:off x="587829" y="3256384"/>
            <a:ext cx="5197151" cy="38255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587829" y="4164564"/>
            <a:ext cx="5197151" cy="38255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8" name="Rectangle 7"/>
          <p:cNvSpPr/>
          <p:nvPr/>
        </p:nvSpPr>
        <p:spPr bwMode="auto">
          <a:xfrm>
            <a:off x="567613" y="2208246"/>
            <a:ext cx="5197151" cy="382555"/>
          </a:xfrm>
          <a:prstGeom prst="rect">
            <a:avLst/>
          </a:prstGeom>
          <a:solidFill>
            <a:schemeClr val="accent1">
              <a:alpha val="4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6" name="TextBox 5"/>
          <p:cNvSpPr txBox="1"/>
          <p:nvPr/>
        </p:nvSpPr>
        <p:spPr>
          <a:xfrm>
            <a:off x="6130212" y="2200471"/>
            <a:ext cx="4961615" cy="400110"/>
          </a:xfrm>
          <a:prstGeom prst="rect">
            <a:avLst/>
          </a:prstGeom>
          <a:noFill/>
        </p:spPr>
        <p:txBody>
          <a:bodyPr wrap="none" rtlCol="0">
            <a:spAutoFit/>
          </a:bodyPr>
          <a:lstStyle/>
          <a:p>
            <a:pPr algn="l"/>
            <a:r>
              <a:rPr lang="en-US" sz="2000" i="0" dirty="0" smtClean="0">
                <a:solidFill>
                  <a:srgbClr val="000000"/>
                </a:solidFill>
              </a:rPr>
              <a:t>Establish connection with decision service</a:t>
            </a:r>
            <a:endParaRPr lang="en-GB" sz="2000" i="0" dirty="0" err="1" smtClean="0">
              <a:solidFill>
                <a:srgbClr val="000000"/>
              </a:solidFill>
            </a:endParaRPr>
          </a:p>
        </p:txBody>
      </p:sp>
      <p:sp>
        <p:nvSpPr>
          <p:cNvPr id="10" name="TextBox 9"/>
          <p:cNvSpPr txBox="1"/>
          <p:nvPr/>
        </p:nvSpPr>
        <p:spPr>
          <a:xfrm>
            <a:off x="6183313" y="3238829"/>
            <a:ext cx="2525050" cy="400110"/>
          </a:xfrm>
          <a:prstGeom prst="rect">
            <a:avLst/>
          </a:prstGeom>
          <a:noFill/>
        </p:spPr>
        <p:txBody>
          <a:bodyPr wrap="none" rtlCol="0">
            <a:spAutoFit/>
          </a:bodyPr>
          <a:lstStyle/>
          <a:p>
            <a:pPr algn="l"/>
            <a:r>
              <a:rPr lang="en-US" sz="2000" i="0" dirty="0" smtClean="0">
                <a:solidFill>
                  <a:srgbClr val="000000"/>
                </a:solidFill>
              </a:rPr>
              <a:t>Call decision service</a:t>
            </a:r>
            <a:endParaRPr lang="en-GB" sz="2000" i="0" dirty="0" err="1" smtClean="0">
              <a:solidFill>
                <a:srgbClr val="000000"/>
              </a:solidFill>
            </a:endParaRPr>
          </a:p>
        </p:txBody>
      </p:sp>
      <p:sp>
        <p:nvSpPr>
          <p:cNvPr id="11" name="TextBox 10"/>
          <p:cNvSpPr txBox="1"/>
          <p:nvPr/>
        </p:nvSpPr>
        <p:spPr>
          <a:xfrm>
            <a:off x="6183313" y="4131668"/>
            <a:ext cx="4638001" cy="400110"/>
          </a:xfrm>
          <a:prstGeom prst="rect">
            <a:avLst/>
          </a:prstGeom>
          <a:noFill/>
        </p:spPr>
        <p:txBody>
          <a:bodyPr wrap="none" rtlCol="0">
            <a:spAutoFit/>
          </a:bodyPr>
          <a:lstStyle/>
          <a:p>
            <a:pPr algn="l"/>
            <a:r>
              <a:rPr lang="en-US" sz="2000" i="0" dirty="0" smtClean="0">
                <a:solidFill>
                  <a:srgbClr val="000000"/>
                </a:solidFill>
              </a:rPr>
              <a:t>Work with the rule execution messages</a:t>
            </a:r>
            <a:endParaRPr lang="en-GB" sz="2000" i="0" dirty="0" err="1" smtClean="0">
              <a:solidFill>
                <a:srgbClr val="000000"/>
              </a:solidFill>
            </a:endParaRPr>
          </a:p>
        </p:txBody>
      </p:sp>
    </p:spTree>
    <p:extLst>
      <p:ext uri="{BB962C8B-B14F-4D97-AF65-F5344CB8AC3E}">
        <p14:creationId xmlns:p14="http://schemas.microsoft.com/office/powerpoint/2010/main" xmlns="" val="3689034308"/>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88825"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 Placeholder 3"/>
          <p:cNvSpPr>
            <a:spLocks noGrp="1"/>
          </p:cNvSpPr>
          <p:nvPr>
            <p:ph type="body" sz="quarter" idx="10"/>
          </p:nvPr>
        </p:nvSpPr>
        <p:spPr/>
        <p:txBody>
          <a:bodyPr/>
          <a:lstStyle/>
          <a:p>
            <a:r>
              <a:rPr lang="en-US" dirty="0" smtClean="0"/>
              <a:t>Demo 1 – Build &amp; integrate a simple Corticon Decision Service</a:t>
            </a:r>
            <a:endParaRPr lang="en-GB" dirty="0"/>
          </a:p>
        </p:txBody>
      </p:sp>
    </p:spTree>
    <p:extLst>
      <p:ext uri="{BB962C8B-B14F-4D97-AF65-F5344CB8AC3E}">
        <p14:creationId xmlns:p14="http://schemas.microsoft.com/office/powerpoint/2010/main" xmlns="" val="4243682236"/>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bwMode="auto">
          <a:xfrm>
            <a:off x="9403492" y="1532238"/>
            <a:ext cx="2631989" cy="4460789"/>
          </a:xfrm>
          <a:prstGeom prst="rect">
            <a:avLst/>
          </a:prstGeom>
          <a:solidFill>
            <a:schemeClr val="accent1">
              <a:alpha val="1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2" name="Rectangle 51"/>
          <p:cNvSpPr/>
          <p:nvPr/>
        </p:nvSpPr>
        <p:spPr bwMode="auto">
          <a:xfrm>
            <a:off x="1631092" y="1519881"/>
            <a:ext cx="7055708" cy="4473146"/>
          </a:xfrm>
          <a:prstGeom prst="rect">
            <a:avLst/>
          </a:prstGeom>
          <a:solidFill>
            <a:schemeClr val="accent1">
              <a:alpha val="1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4" name="Rectangle 23"/>
          <p:cNvSpPr/>
          <p:nvPr/>
        </p:nvSpPr>
        <p:spPr bwMode="auto">
          <a:xfrm>
            <a:off x="2743200" y="3447535"/>
            <a:ext cx="2457637" cy="1848314"/>
          </a:xfrm>
          <a:prstGeom prst="rect">
            <a:avLst/>
          </a:prstGeom>
          <a:solidFill>
            <a:schemeClr val="accent6">
              <a:alpha val="75000"/>
            </a:schemeClr>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t"/>
          <a:lstStyle/>
          <a:p>
            <a:pPr algn="ctr" fontAlgn="base">
              <a:spcBef>
                <a:spcPct val="50000"/>
              </a:spcBef>
              <a:spcAft>
                <a:spcPct val="0"/>
              </a:spcAft>
              <a:buSzPct val="130000"/>
            </a:pPr>
            <a:r>
              <a:rPr lang="en-US" i="0" dirty="0" err="1" smtClean="0">
                <a:solidFill>
                  <a:schemeClr val="bg2"/>
                </a:solidFill>
              </a:rPr>
              <a:t>RuleTest</a:t>
            </a:r>
            <a:endParaRPr lang="en-US" i="0" dirty="0">
              <a:solidFill>
                <a:schemeClr val="bg2"/>
              </a:solidFill>
            </a:endParaRPr>
          </a:p>
        </p:txBody>
      </p:sp>
      <p:sp>
        <p:nvSpPr>
          <p:cNvPr id="2" name="Title 1"/>
          <p:cNvSpPr>
            <a:spLocks noGrp="1"/>
          </p:cNvSpPr>
          <p:nvPr>
            <p:ph type="title"/>
          </p:nvPr>
        </p:nvSpPr>
        <p:spPr/>
        <p:txBody>
          <a:bodyPr/>
          <a:lstStyle/>
          <a:p>
            <a:r>
              <a:rPr lang="en-US" dirty="0" smtClean="0"/>
              <a:t>Overview of Corticon Terminology and Rule Modeling Workflow</a:t>
            </a:r>
            <a:endParaRPr lang="en-ZA" dirty="0"/>
          </a:p>
        </p:txBody>
      </p:sp>
      <p:sp>
        <p:nvSpPr>
          <p:cNvPr id="4" name="Rectangle 3"/>
          <p:cNvSpPr/>
          <p:nvPr>
            <p:custDataLst>
              <p:tags r:id="rId1"/>
            </p:custDataLst>
          </p:nvPr>
        </p:nvSpPr>
        <p:spPr bwMode="auto">
          <a:xfrm>
            <a:off x="6082057" y="1732005"/>
            <a:ext cx="2336191" cy="406331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t"/>
          <a:lstStyle/>
          <a:p>
            <a:pPr algn="ctr" fontAlgn="base">
              <a:spcBef>
                <a:spcPct val="50000"/>
              </a:spcBef>
              <a:spcAft>
                <a:spcPct val="0"/>
              </a:spcAft>
              <a:buSzPct val="130000"/>
            </a:pPr>
            <a:r>
              <a:rPr lang="en-US" i="0" dirty="0" err="1" smtClean="0">
                <a:solidFill>
                  <a:schemeClr val="bg1"/>
                </a:solidFill>
              </a:rPr>
              <a:t>RuleFlow</a:t>
            </a:r>
            <a:endParaRPr lang="en-ZA" i="0" dirty="0">
              <a:solidFill>
                <a:schemeClr val="bg1"/>
              </a:solidFill>
            </a:endParaRPr>
          </a:p>
        </p:txBody>
      </p:sp>
      <p:sp>
        <p:nvSpPr>
          <p:cNvPr id="21" name="Rectangle 20"/>
          <p:cNvSpPr/>
          <p:nvPr/>
        </p:nvSpPr>
        <p:spPr bwMode="auto">
          <a:xfrm>
            <a:off x="1989438" y="3929448"/>
            <a:ext cx="2607276" cy="1878227"/>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t"/>
          <a:lstStyle/>
          <a:p>
            <a:pPr algn="ctr" fontAlgn="base">
              <a:spcBef>
                <a:spcPct val="50000"/>
              </a:spcBef>
              <a:spcAft>
                <a:spcPct val="0"/>
              </a:spcAft>
              <a:buSzPct val="130000"/>
            </a:pPr>
            <a:r>
              <a:rPr lang="en-US" i="0" dirty="0" err="1" smtClean="0">
                <a:solidFill>
                  <a:schemeClr val="bg2"/>
                </a:solidFill>
              </a:rPr>
              <a:t>RuleSheet</a:t>
            </a:r>
            <a:endParaRPr lang="en-US" i="0" dirty="0">
              <a:solidFill>
                <a:schemeClr val="bg2"/>
              </a:solidFill>
            </a:endParaRPr>
          </a:p>
        </p:txBody>
      </p:sp>
      <p:sp>
        <p:nvSpPr>
          <p:cNvPr id="22" name="TextBox 21"/>
          <p:cNvSpPr txBox="1"/>
          <p:nvPr/>
        </p:nvSpPr>
        <p:spPr>
          <a:xfrm>
            <a:off x="1991757" y="4399006"/>
            <a:ext cx="2552293" cy="1011488"/>
          </a:xfrm>
          <a:prstGeom prst="rect">
            <a:avLst/>
          </a:prstGeom>
          <a:noFill/>
        </p:spPr>
        <p:txBody>
          <a:bodyPr wrap="square" rtlCol="0">
            <a:noAutofit/>
          </a:bodyPr>
          <a:lstStyle/>
          <a:p>
            <a:pPr marL="231775" indent="-231775">
              <a:spcBef>
                <a:spcPts val="0"/>
              </a:spcBef>
              <a:buClr>
                <a:schemeClr val="bg1"/>
              </a:buClr>
              <a:buSzPct val="100000"/>
              <a:buFont typeface="Wingdings" pitchFamily="2" charset="2"/>
              <a:buChar char="§"/>
            </a:pPr>
            <a:r>
              <a:rPr lang="en-US" sz="2000" i="0" dirty="0" smtClean="0">
                <a:solidFill>
                  <a:schemeClr val="bg1"/>
                </a:solidFill>
                <a:latin typeface="Arial" pitchFamily="34" charset="0"/>
                <a:cs typeface="Arial" pitchFamily="34" charset="0"/>
              </a:rPr>
              <a:t>Conditions</a:t>
            </a:r>
          </a:p>
          <a:p>
            <a:pPr marL="231775" indent="-231775">
              <a:spcBef>
                <a:spcPts val="0"/>
              </a:spcBef>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Filters</a:t>
            </a:r>
          </a:p>
          <a:p>
            <a:pPr marL="231775" indent="-231775">
              <a:spcBef>
                <a:spcPts val="0"/>
              </a:spcBef>
              <a:buClr>
                <a:schemeClr val="bg1"/>
              </a:buClr>
              <a:buSzPct val="100000"/>
              <a:buFont typeface="Wingdings" pitchFamily="2" charset="2"/>
              <a:buChar char="§"/>
            </a:pPr>
            <a:r>
              <a:rPr lang="en-US" sz="2000" i="0" dirty="0" smtClean="0">
                <a:solidFill>
                  <a:schemeClr val="bg1"/>
                </a:solidFill>
                <a:latin typeface="Arial" pitchFamily="34" charset="0"/>
                <a:cs typeface="Arial" pitchFamily="34" charset="0"/>
              </a:rPr>
              <a:t>Actions</a:t>
            </a:r>
            <a:endParaRPr lang="en-US" sz="2000" i="0" dirty="0">
              <a:solidFill>
                <a:schemeClr val="bg1"/>
              </a:solidFill>
              <a:latin typeface="Arial" pitchFamily="34" charset="0"/>
              <a:cs typeface="Arial" pitchFamily="34" charset="0"/>
            </a:endParaRPr>
          </a:p>
          <a:p>
            <a:pPr marL="231775" indent="-231775">
              <a:spcBef>
                <a:spcPts val="0"/>
              </a:spcBef>
              <a:buClr>
                <a:schemeClr val="bg1"/>
              </a:buClr>
              <a:buSzPct val="100000"/>
              <a:buFont typeface="Wingdings" pitchFamily="2" charset="2"/>
              <a:buChar char="§"/>
            </a:pPr>
            <a:r>
              <a:rPr lang="en-US" sz="2000" i="0" dirty="0" smtClean="0">
                <a:solidFill>
                  <a:schemeClr val="bg1"/>
                </a:solidFill>
                <a:latin typeface="Arial" pitchFamily="34" charset="0"/>
                <a:cs typeface="Arial" pitchFamily="34" charset="0"/>
              </a:rPr>
              <a:t>Messages</a:t>
            </a:r>
            <a:endParaRPr lang="en-ZA" sz="2000" i="0" dirty="0">
              <a:solidFill>
                <a:schemeClr val="bg1"/>
              </a:solidFill>
              <a:latin typeface="Arial" pitchFamily="34" charset="0"/>
              <a:cs typeface="Arial" pitchFamily="34" charset="0"/>
            </a:endParaRPr>
          </a:p>
        </p:txBody>
      </p:sp>
      <p:cxnSp>
        <p:nvCxnSpPr>
          <p:cNvPr id="54" name="Straight Arrow Connector 53"/>
          <p:cNvCxnSpPr>
            <a:stCxn id="21" idx="3"/>
            <a:endCxn id="6" idx="1"/>
          </p:cNvCxnSpPr>
          <p:nvPr/>
        </p:nvCxnSpPr>
        <p:spPr bwMode="auto">
          <a:xfrm flipV="1">
            <a:off x="4596714" y="3025581"/>
            <a:ext cx="1700847" cy="1842981"/>
          </a:xfrm>
          <a:prstGeom prst="bentConnector3">
            <a:avLst>
              <a:gd name="adj1" fmla="val 50000"/>
            </a:avLst>
          </a:prstGeom>
          <a:solidFill>
            <a:schemeClr val="accent1"/>
          </a:solidFill>
          <a:ln w="25400" cap="flat" cmpd="sng" algn="ctr">
            <a:solidFill>
              <a:schemeClr val="tx1"/>
            </a:solidFill>
            <a:prstDash val="solid"/>
            <a:round/>
            <a:headEnd type="none" w="med" len="med"/>
            <a:tailEnd type="triangle" w="med" len="med"/>
          </a:ln>
          <a:effectLst/>
        </p:spPr>
      </p:cxnSp>
      <p:grpSp>
        <p:nvGrpSpPr>
          <p:cNvPr id="3" name="Group 34"/>
          <p:cNvGrpSpPr/>
          <p:nvPr/>
        </p:nvGrpSpPr>
        <p:grpSpPr>
          <a:xfrm>
            <a:off x="8576601" y="3511119"/>
            <a:ext cx="1015735" cy="508001"/>
            <a:chOff x="7467600" y="1504950"/>
            <a:chExt cx="762000" cy="381001"/>
          </a:xfrm>
        </p:grpSpPr>
        <p:sp>
          <p:nvSpPr>
            <p:cNvPr id="31" name="Chevron 30"/>
            <p:cNvSpPr/>
            <p:nvPr/>
          </p:nvSpPr>
          <p:spPr bwMode="auto">
            <a:xfrm>
              <a:off x="7467600" y="1504951"/>
              <a:ext cx="304800" cy="381000"/>
            </a:xfrm>
            <a:prstGeom prst="chevron">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square" anchor="ctr"/>
            <a:lstStyle/>
            <a:p>
              <a:pPr algn="ctr" fontAlgn="base">
                <a:spcBef>
                  <a:spcPct val="50000"/>
                </a:spcBef>
                <a:spcAft>
                  <a:spcPct val="0"/>
                </a:spcAft>
                <a:buSzPct val="130000"/>
              </a:pPr>
              <a:endParaRPr lang="en-ZA" i="0" dirty="0">
                <a:solidFill>
                  <a:srgbClr val="000000"/>
                </a:solidFill>
              </a:endParaRPr>
            </a:p>
          </p:txBody>
        </p:sp>
        <p:sp>
          <p:nvSpPr>
            <p:cNvPr id="32" name="Chevron 31"/>
            <p:cNvSpPr/>
            <p:nvPr/>
          </p:nvSpPr>
          <p:spPr bwMode="auto">
            <a:xfrm>
              <a:off x="7696200" y="1504950"/>
              <a:ext cx="304800" cy="381000"/>
            </a:xfrm>
            <a:prstGeom prst="chevron">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square" anchor="ctr"/>
            <a:lstStyle/>
            <a:p>
              <a:pPr algn="ctr" fontAlgn="base">
                <a:spcBef>
                  <a:spcPct val="50000"/>
                </a:spcBef>
                <a:spcAft>
                  <a:spcPct val="0"/>
                </a:spcAft>
                <a:buSzPct val="130000"/>
              </a:pPr>
              <a:endParaRPr lang="en-ZA" i="0" dirty="0">
                <a:solidFill>
                  <a:srgbClr val="000000"/>
                </a:solidFill>
              </a:endParaRPr>
            </a:p>
          </p:txBody>
        </p:sp>
        <p:sp>
          <p:nvSpPr>
            <p:cNvPr id="33" name="Chevron 32"/>
            <p:cNvSpPr/>
            <p:nvPr/>
          </p:nvSpPr>
          <p:spPr bwMode="auto">
            <a:xfrm>
              <a:off x="7924800" y="1504950"/>
              <a:ext cx="304800" cy="381000"/>
            </a:xfrm>
            <a:prstGeom prst="chevron">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square" anchor="ctr"/>
            <a:lstStyle/>
            <a:p>
              <a:pPr algn="ctr" fontAlgn="base">
                <a:spcBef>
                  <a:spcPct val="50000"/>
                </a:spcBef>
                <a:spcAft>
                  <a:spcPct val="0"/>
                </a:spcAft>
                <a:buSzPct val="130000"/>
              </a:pPr>
              <a:endParaRPr lang="en-ZA" i="0" dirty="0">
                <a:solidFill>
                  <a:srgbClr val="000000"/>
                </a:solidFill>
              </a:endParaRPr>
            </a:p>
          </p:txBody>
        </p:sp>
      </p:grpSp>
      <p:sp>
        <p:nvSpPr>
          <p:cNvPr id="36" name="Rectangle 35"/>
          <p:cNvSpPr/>
          <p:nvPr>
            <p:custDataLst>
              <p:tags r:id="rId2"/>
            </p:custDataLst>
          </p:nvPr>
        </p:nvSpPr>
        <p:spPr bwMode="auto">
          <a:xfrm>
            <a:off x="9751060" y="1905000"/>
            <a:ext cx="1926590" cy="1891268"/>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t"/>
          <a:lstStyle/>
          <a:p>
            <a:pPr algn="ctr" fontAlgn="base">
              <a:spcBef>
                <a:spcPct val="50000"/>
              </a:spcBef>
              <a:spcAft>
                <a:spcPct val="0"/>
              </a:spcAft>
              <a:buSzPct val="130000"/>
            </a:pPr>
            <a:endParaRPr lang="en-US" sz="400" i="0" dirty="0" smtClean="0">
              <a:solidFill>
                <a:schemeClr val="bg1"/>
              </a:solidFill>
            </a:endParaRPr>
          </a:p>
          <a:p>
            <a:pPr algn="ctr" fontAlgn="base">
              <a:spcBef>
                <a:spcPct val="50000"/>
              </a:spcBef>
              <a:spcAft>
                <a:spcPct val="0"/>
              </a:spcAft>
              <a:buSzPct val="130000"/>
            </a:pPr>
            <a:r>
              <a:rPr lang="en-US" i="0" dirty="0" smtClean="0">
                <a:solidFill>
                  <a:schemeClr val="bg1"/>
                </a:solidFill>
              </a:rPr>
              <a:t>Decision</a:t>
            </a:r>
            <a:r>
              <a:rPr lang="en-US" i="0" dirty="0">
                <a:solidFill>
                  <a:schemeClr val="bg1"/>
                </a:solidFill>
              </a:rPr>
              <a:t/>
            </a:r>
            <a:br>
              <a:rPr lang="en-US" i="0" dirty="0">
                <a:solidFill>
                  <a:schemeClr val="bg1"/>
                </a:solidFill>
              </a:rPr>
            </a:br>
            <a:r>
              <a:rPr lang="en-US" i="0" dirty="0">
                <a:solidFill>
                  <a:schemeClr val="bg1"/>
                </a:solidFill>
              </a:rPr>
              <a:t>Service</a:t>
            </a:r>
          </a:p>
          <a:p>
            <a:pPr algn="ctr" fontAlgn="base">
              <a:spcBef>
                <a:spcPct val="50000"/>
              </a:spcBef>
              <a:spcAft>
                <a:spcPct val="0"/>
              </a:spcAft>
              <a:buSzPct val="130000"/>
            </a:pPr>
            <a:r>
              <a:rPr lang="en-US" i="0" dirty="0">
                <a:solidFill>
                  <a:schemeClr val="bg1"/>
                </a:solidFill>
              </a:rPr>
              <a:t>v1.0</a:t>
            </a:r>
          </a:p>
        </p:txBody>
      </p:sp>
      <p:sp>
        <p:nvSpPr>
          <p:cNvPr id="6" name="Rectangle 5"/>
          <p:cNvSpPr/>
          <p:nvPr>
            <p:custDataLst>
              <p:tags r:id="rId3"/>
            </p:custDataLst>
          </p:nvPr>
        </p:nvSpPr>
        <p:spPr bwMode="auto">
          <a:xfrm>
            <a:off x="6297561" y="2717804"/>
            <a:ext cx="1929897" cy="61555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algn="ctr" fontAlgn="base">
              <a:spcBef>
                <a:spcPct val="50000"/>
              </a:spcBef>
              <a:spcAft>
                <a:spcPct val="0"/>
              </a:spcAft>
              <a:buSzPct val="130000"/>
            </a:pPr>
            <a:r>
              <a:rPr lang="en-US" i="0" dirty="0" err="1">
                <a:solidFill>
                  <a:schemeClr val="bg2"/>
                </a:solidFill>
              </a:rPr>
              <a:t>Rulesheet</a:t>
            </a:r>
            <a:r>
              <a:rPr lang="en-US" i="0" dirty="0">
                <a:solidFill>
                  <a:schemeClr val="bg2"/>
                </a:solidFill>
              </a:rPr>
              <a:t> 1</a:t>
            </a:r>
            <a:endParaRPr lang="en-ZA" i="0" dirty="0">
              <a:solidFill>
                <a:schemeClr val="bg2"/>
              </a:solidFill>
            </a:endParaRPr>
          </a:p>
        </p:txBody>
      </p:sp>
      <p:sp>
        <p:nvSpPr>
          <p:cNvPr id="26" name="Rectangle 25"/>
          <p:cNvSpPr/>
          <p:nvPr>
            <p:custDataLst>
              <p:tags r:id="rId4"/>
            </p:custDataLst>
          </p:nvPr>
        </p:nvSpPr>
        <p:spPr bwMode="auto">
          <a:xfrm>
            <a:off x="1972883" y="1655804"/>
            <a:ext cx="2539339" cy="1601435"/>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t"/>
          <a:lstStyle/>
          <a:p>
            <a:pPr algn="ctr" fontAlgn="base">
              <a:spcBef>
                <a:spcPct val="50000"/>
              </a:spcBef>
              <a:spcAft>
                <a:spcPct val="0"/>
              </a:spcAft>
              <a:buSzPct val="130000"/>
            </a:pPr>
            <a:r>
              <a:rPr lang="en-US" i="0" dirty="0">
                <a:solidFill>
                  <a:schemeClr val="bg1"/>
                </a:solidFill>
              </a:rPr>
              <a:t>Vocabulary</a:t>
            </a:r>
            <a:endParaRPr lang="en-ZA" i="0" dirty="0">
              <a:solidFill>
                <a:schemeClr val="bg1"/>
              </a:solidFill>
            </a:endParaRPr>
          </a:p>
        </p:txBody>
      </p:sp>
      <p:sp>
        <p:nvSpPr>
          <p:cNvPr id="28" name="TextBox 27"/>
          <p:cNvSpPr txBox="1"/>
          <p:nvPr>
            <p:custDataLst>
              <p:tags r:id="rId5"/>
            </p:custDataLst>
          </p:nvPr>
        </p:nvSpPr>
        <p:spPr>
          <a:xfrm>
            <a:off x="2111527" y="2014150"/>
            <a:ext cx="2234618" cy="1172067"/>
          </a:xfrm>
          <a:prstGeom prst="rect">
            <a:avLst/>
          </a:prstGeom>
          <a:noFill/>
        </p:spPr>
        <p:txBody>
          <a:bodyPr wrap="square" rtlCol="0">
            <a:normAutofit fontScale="92500" lnSpcReduction="20000"/>
          </a:bodyPr>
          <a:lstStyle/>
          <a:p>
            <a:pPr marL="231775" indent="-231775" fontAlgn="base">
              <a:spcBef>
                <a:spcPts val="1200"/>
              </a:spcBef>
              <a:spcAft>
                <a:spcPct val="0"/>
              </a:spcAft>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Domains</a:t>
            </a:r>
          </a:p>
          <a:p>
            <a:pPr marL="231775" indent="-231775" fontAlgn="base">
              <a:spcBef>
                <a:spcPts val="1200"/>
              </a:spcBef>
              <a:spcAft>
                <a:spcPct val="0"/>
              </a:spcAft>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Entities</a:t>
            </a:r>
          </a:p>
          <a:p>
            <a:pPr marL="231775" indent="-231775" fontAlgn="base">
              <a:spcBef>
                <a:spcPts val="1200"/>
              </a:spcBef>
              <a:spcAft>
                <a:spcPct val="0"/>
              </a:spcAft>
              <a:buClr>
                <a:schemeClr val="bg1"/>
              </a:buClr>
              <a:buSzPct val="100000"/>
              <a:buFont typeface="Wingdings" pitchFamily="2" charset="2"/>
              <a:buChar char="§"/>
            </a:pPr>
            <a:r>
              <a:rPr lang="en-US" sz="2000" i="0" dirty="0">
                <a:solidFill>
                  <a:schemeClr val="bg1"/>
                </a:solidFill>
                <a:latin typeface="Arial" pitchFamily="34" charset="0"/>
                <a:cs typeface="Arial" pitchFamily="34" charset="0"/>
              </a:rPr>
              <a:t>Attributes</a:t>
            </a:r>
            <a:endParaRPr lang="en-ZA" sz="2000" i="0" dirty="0">
              <a:solidFill>
                <a:schemeClr val="bg1"/>
              </a:solidFill>
              <a:latin typeface="Arial" pitchFamily="34" charset="0"/>
              <a:cs typeface="Arial" pitchFamily="34" charset="0"/>
            </a:endParaRPr>
          </a:p>
          <a:p>
            <a:pPr marL="231775" indent="-231775">
              <a:buClr>
                <a:schemeClr val="bg1"/>
              </a:buClr>
              <a:buSzPct val="100000"/>
            </a:pPr>
            <a:endParaRPr lang="en-ZA" sz="2000" i="0" dirty="0" err="1">
              <a:solidFill>
                <a:schemeClr val="bg1"/>
              </a:solidFill>
            </a:endParaRPr>
          </a:p>
        </p:txBody>
      </p:sp>
      <p:sp>
        <p:nvSpPr>
          <p:cNvPr id="27" name="Rectangle 26"/>
          <p:cNvSpPr/>
          <p:nvPr>
            <p:custDataLst>
              <p:tags r:id="rId6"/>
            </p:custDataLst>
          </p:nvPr>
        </p:nvSpPr>
        <p:spPr bwMode="auto">
          <a:xfrm>
            <a:off x="9763417" y="3917092"/>
            <a:ext cx="1914233" cy="1891268"/>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t"/>
          <a:lstStyle/>
          <a:p>
            <a:pPr algn="ctr" fontAlgn="base">
              <a:spcBef>
                <a:spcPct val="50000"/>
              </a:spcBef>
              <a:spcAft>
                <a:spcPct val="0"/>
              </a:spcAft>
              <a:buSzPct val="130000"/>
            </a:pPr>
            <a:endParaRPr lang="en-US" sz="400" i="0" dirty="0" smtClean="0">
              <a:solidFill>
                <a:schemeClr val="bg1"/>
              </a:solidFill>
            </a:endParaRPr>
          </a:p>
          <a:p>
            <a:pPr algn="ctr" fontAlgn="base">
              <a:spcBef>
                <a:spcPct val="50000"/>
              </a:spcBef>
              <a:spcAft>
                <a:spcPct val="0"/>
              </a:spcAft>
              <a:buSzPct val="130000"/>
            </a:pPr>
            <a:r>
              <a:rPr lang="en-US" i="0" dirty="0" smtClean="0">
                <a:solidFill>
                  <a:schemeClr val="bg1"/>
                </a:solidFill>
              </a:rPr>
              <a:t>Decision</a:t>
            </a:r>
            <a:r>
              <a:rPr lang="en-US" i="0" dirty="0">
                <a:solidFill>
                  <a:schemeClr val="bg1"/>
                </a:solidFill>
              </a:rPr>
              <a:t/>
            </a:r>
            <a:br>
              <a:rPr lang="en-US" i="0" dirty="0">
                <a:solidFill>
                  <a:schemeClr val="bg1"/>
                </a:solidFill>
              </a:rPr>
            </a:br>
            <a:r>
              <a:rPr lang="en-US" i="0" dirty="0">
                <a:solidFill>
                  <a:schemeClr val="bg1"/>
                </a:solidFill>
              </a:rPr>
              <a:t>Service</a:t>
            </a:r>
          </a:p>
          <a:p>
            <a:pPr algn="ctr" fontAlgn="base">
              <a:spcBef>
                <a:spcPct val="50000"/>
              </a:spcBef>
              <a:spcAft>
                <a:spcPct val="0"/>
              </a:spcAft>
              <a:buSzPct val="130000"/>
            </a:pPr>
            <a:r>
              <a:rPr lang="en-US" i="0" dirty="0" smtClean="0">
                <a:solidFill>
                  <a:schemeClr val="bg1"/>
                </a:solidFill>
              </a:rPr>
              <a:t>v2.0</a:t>
            </a:r>
            <a:endParaRPr lang="en-US" i="0" dirty="0">
              <a:solidFill>
                <a:schemeClr val="bg1"/>
              </a:solidFill>
            </a:endParaRPr>
          </a:p>
        </p:txBody>
      </p:sp>
      <p:sp>
        <p:nvSpPr>
          <p:cNvPr id="20" name="Flowchart: Magnetic Disk 19"/>
          <p:cNvSpPr/>
          <p:nvPr>
            <p:custDataLst>
              <p:tags r:id="rId7"/>
            </p:custDataLst>
          </p:nvPr>
        </p:nvSpPr>
        <p:spPr bwMode="auto">
          <a:xfrm>
            <a:off x="170797" y="1908294"/>
            <a:ext cx="1260389" cy="1109226"/>
          </a:xfrm>
          <a:prstGeom prst="flowChartMagneticDisk">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square" anchor="ctr"/>
          <a:lstStyle/>
          <a:p>
            <a:pPr algn="ctr" fontAlgn="base">
              <a:spcBef>
                <a:spcPct val="50000"/>
              </a:spcBef>
              <a:spcAft>
                <a:spcPct val="0"/>
              </a:spcAft>
              <a:buSzPct val="130000"/>
            </a:pPr>
            <a:r>
              <a:rPr lang="en-US" sz="2000" i="0" dirty="0" smtClean="0">
                <a:solidFill>
                  <a:schemeClr val="tx1"/>
                </a:solidFill>
              </a:rPr>
              <a:t>Schema</a:t>
            </a:r>
          </a:p>
          <a:p>
            <a:pPr algn="ctr" fontAlgn="base">
              <a:spcBef>
                <a:spcPct val="50000"/>
              </a:spcBef>
              <a:spcAft>
                <a:spcPct val="0"/>
              </a:spcAft>
              <a:buSzPct val="130000"/>
            </a:pPr>
            <a:r>
              <a:rPr lang="en-US" sz="1600" i="0" dirty="0" smtClean="0">
                <a:solidFill>
                  <a:schemeClr val="tx1"/>
                </a:solidFill>
              </a:rPr>
              <a:t>(TT/PDS...)</a:t>
            </a:r>
            <a:endParaRPr lang="en-ZA" sz="1800" i="0" dirty="0">
              <a:solidFill>
                <a:schemeClr val="tx1"/>
              </a:solidFill>
            </a:endParaRPr>
          </a:p>
        </p:txBody>
      </p:sp>
      <p:cxnSp>
        <p:nvCxnSpPr>
          <p:cNvPr id="25" name="Shape 12"/>
          <p:cNvCxnSpPr>
            <a:stCxn id="20" idx="4"/>
            <a:endCxn id="26" idx="1"/>
          </p:cNvCxnSpPr>
          <p:nvPr>
            <p:custDataLst>
              <p:tags r:id="rId8"/>
            </p:custDataLst>
          </p:nvPr>
        </p:nvCxnSpPr>
        <p:spPr bwMode="auto">
          <a:xfrm flipV="1">
            <a:off x="1431186" y="2456522"/>
            <a:ext cx="541697" cy="6385"/>
          </a:xfrm>
          <a:prstGeom prst="bentConnector3">
            <a:avLst>
              <a:gd name="adj1" fmla="val 50000"/>
            </a:avLst>
          </a:prstGeom>
          <a:solidFill>
            <a:schemeClr val="accent1"/>
          </a:solidFill>
          <a:ln w="25400" cap="flat" cmpd="sng" algn="ctr">
            <a:solidFill>
              <a:schemeClr val="bg1">
                <a:lumMod val="50000"/>
              </a:schemeClr>
            </a:solidFill>
            <a:prstDash val="sysDash"/>
            <a:round/>
            <a:headEnd type="none" w="med" len="med"/>
            <a:tailEnd type="arrow"/>
          </a:ln>
          <a:effectLst/>
        </p:spPr>
      </p:cxnSp>
      <p:sp>
        <p:nvSpPr>
          <p:cNvPr id="29" name="TextBox 28"/>
          <p:cNvSpPr txBox="1"/>
          <p:nvPr>
            <p:custDataLst>
              <p:tags r:id="rId9"/>
            </p:custDataLst>
          </p:nvPr>
        </p:nvSpPr>
        <p:spPr>
          <a:xfrm>
            <a:off x="1612417" y="6077607"/>
            <a:ext cx="2604185" cy="369306"/>
          </a:xfrm>
          <a:prstGeom prst="rect">
            <a:avLst/>
          </a:prstGeom>
          <a:noFill/>
        </p:spPr>
        <p:txBody>
          <a:bodyPr wrap="none" lIns="121893" tIns="60947" rIns="121893" bIns="60947" rtlCol="0">
            <a:spAutoFit/>
          </a:bodyPr>
          <a:lstStyle/>
          <a:p>
            <a:pPr algn="l"/>
            <a:r>
              <a:rPr lang="en-US" sz="1600" i="0" dirty="0">
                <a:solidFill>
                  <a:schemeClr val="accent6"/>
                </a:solidFill>
              </a:rPr>
              <a:t>Dashed line: optional </a:t>
            </a:r>
            <a:r>
              <a:rPr lang="en-US" sz="1600" i="0" dirty="0" smtClean="0">
                <a:solidFill>
                  <a:schemeClr val="accent6"/>
                </a:solidFill>
              </a:rPr>
              <a:t>step</a:t>
            </a:r>
            <a:endParaRPr lang="en-ZA" sz="1600" i="0" dirty="0" err="1">
              <a:solidFill>
                <a:schemeClr val="accent6"/>
              </a:solidFill>
            </a:endParaRPr>
          </a:p>
        </p:txBody>
      </p:sp>
      <p:sp>
        <p:nvSpPr>
          <p:cNvPr id="30" name="Rectangle 29"/>
          <p:cNvSpPr/>
          <p:nvPr>
            <p:custDataLst>
              <p:tags r:id="rId10"/>
            </p:custDataLst>
          </p:nvPr>
        </p:nvSpPr>
        <p:spPr bwMode="auto">
          <a:xfrm>
            <a:off x="6285205" y="4408326"/>
            <a:ext cx="1929897" cy="61555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nchor="ctr"/>
          <a:lstStyle/>
          <a:p>
            <a:pPr algn="ctr" fontAlgn="base">
              <a:spcBef>
                <a:spcPct val="50000"/>
              </a:spcBef>
              <a:spcAft>
                <a:spcPct val="0"/>
              </a:spcAft>
              <a:buSzPct val="130000"/>
            </a:pPr>
            <a:r>
              <a:rPr lang="en-US" i="0" dirty="0" err="1">
                <a:solidFill>
                  <a:schemeClr val="bg2"/>
                </a:solidFill>
              </a:rPr>
              <a:t>Rulesheet</a:t>
            </a:r>
            <a:r>
              <a:rPr lang="en-US" i="0" dirty="0">
                <a:solidFill>
                  <a:schemeClr val="bg2"/>
                </a:solidFill>
              </a:rPr>
              <a:t> </a:t>
            </a:r>
            <a:r>
              <a:rPr lang="en-US" i="0" dirty="0" smtClean="0">
                <a:solidFill>
                  <a:schemeClr val="bg2"/>
                </a:solidFill>
              </a:rPr>
              <a:t>N</a:t>
            </a:r>
            <a:endParaRPr lang="en-ZA" i="0" dirty="0">
              <a:solidFill>
                <a:schemeClr val="bg2"/>
              </a:solidFill>
            </a:endParaRPr>
          </a:p>
        </p:txBody>
      </p:sp>
      <p:sp>
        <p:nvSpPr>
          <p:cNvPr id="34" name="TextBox 33"/>
          <p:cNvSpPr txBox="1"/>
          <p:nvPr/>
        </p:nvSpPr>
        <p:spPr>
          <a:xfrm rot="5400000">
            <a:off x="6948271" y="3582986"/>
            <a:ext cx="779381" cy="461665"/>
          </a:xfrm>
          <a:prstGeom prst="rect">
            <a:avLst/>
          </a:prstGeom>
          <a:noFill/>
        </p:spPr>
        <p:txBody>
          <a:bodyPr wrap="none" rtlCol="0">
            <a:spAutoFit/>
          </a:bodyPr>
          <a:lstStyle/>
          <a:p>
            <a:pPr algn="l"/>
            <a:r>
              <a:rPr lang="en-US" b="1" i="0" dirty="0" smtClean="0">
                <a:solidFill>
                  <a:srgbClr val="000000"/>
                </a:solidFill>
              </a:rPr>
              <a:t>.  .  .</a:t>
            </a:r>
            <a:endParaRPr lang="en-US" sz="2000" b="1" i="0" dirty="0" smtClean="0">
              <a:solidFill>
                <a:srgbClr val="000000"/>
              </a:solidFill>
            </a:endParaRPr>
          </a:p>
        </p:txBody>
      </p:sp>
      <p:sp>
        <p:nvSpPr>
          <p:cNvPr id="38" name="TextBox 37"/>
          <p:cNvSpPr txBox="1"/>
          <p:nvPr/>
        </p:nvSpPr>
        <p:spPr>
          <a:xfrm>
            <a:off x="3970344" y="1135646"/>
            <a:ext cx="1938351" cy="400110"/>
          </a:xfrm>
          <a:prstGeom prst="rect">
            <a:avLst/>
          </a:prstGeom>
          <a:noFill/>
        </p:spPr>
        <p:txBody>
          <a:bodyPr wrap="none" rtlCol="0">
            <a:spAutoFit/>
          </a:bodyPr>
          <a:lstStyle/>
          <a:p>
            <a:pPr algn="l"/>
            <a:r>
              <a:rPr lang="en-US" sz="2000" i="0" dirty="0" smtClean="0">
                <a:solidFill>
                  <a:srgbClr val="000000"/>
                </a:solidFill>
              </a:rPr>
              <a:t>Corticon Studio</a:t>
            </a:r>
          </a:p>
        </p:txBody>
      </p:sp>
      <p:sp>
        <p:nvSpPr>
          <p:cNvPr id="39" name="TextBox 38"/>
          <p:cNvSpPr txBox="1"/>
          <p:nvPr/>
        </p:nvSpPr>
        <p:spPr>
          <a:xfrm>
            <a:off x="9622971" y="1197429"/>
            <a:ext cx="1965603" cy="400110"/>
          </a:xfrm>
          <a:prstGeom prst="rect">
            <a:avLst/>
          </a:prstGeom>
          <a:noFill/>
        </p:spPr>
        <p:txBody>
          <a:bodyPr wrap="none" rtlCol="0">
            <a:spAutoFit/>
          </a:bodyPr>
          <a:lstStyle/>
          <a:p>
            <a:pPr algn="l"/>
            <a:r>
              <a:rPr lang="en-US" sz="2000" i="0" dirty="0" smtClean="0">
                <a:solidFill>
                  <a:srgbClr val="000000"/>
                </a:solidFill>
              </a:rPr>
              <a:t>Corticon Server</a:t>
            </a:r>
          </a:p>
        </p:txBody>
      </p:sp>
      <p:cxnSp>
        <p:nvCxnSpPr>
          <p:cNvPr id="46" name="Straight Arrow Connector 45"/>
          <p:cNvCxnSpPr/>
          <p:nvPr/>
        </p:nvCxnSpPr>
        <p:spPr bwMode="auto">
          <a:xfrm>
            <a:off x="2508422" y="3274541"/>
            <a:ext cx="0" cy="642551"/>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spTree>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0801179" cy="424732"/>
          </a:xfrm>
        </p:spPr>
        <p:txBody>
          <a:bodyPr/>
          <a:lstStyle/>
          <a:p>
            <a:pPr lvl="0"/>
            <a:r>
              <a:rPr lang="en-ZA" dirty="0" smtClean="0"/>
              <a:t>3. Run-time Code-free Database Integration </a:t>
            </a:r>
            <a:endParaRPr lang="en-GB" dirty="0"/>
          </a:p>
        </p:txBody>
      </p:sp>
      <p:sp>
        <p:nvSpPr>
          <p:cNvPr id="3" name="Content Placeholder 2"/>
          <p:cNvSpPr>
            <a:spLocks noGrp="1"/>
          </p:cNvSpPr>
          <p:nvPr>
            <p:ph idx="1"/>
          </p:nvPr>
        </p:nvSpPr>
        <p:spPr>
          <a:xfrm>
            <a:off x="660324" y="1200730"/>
            <a:ext cx="10360501" cy="5303520"/>
          </a:xfrm>
        </p:spPr>
        <p:txBody>
          <a:bodyPr/>
          <a:lstStyle/>
          <a:p>
            <a:pPr marL="457200" indent="-457200">
              <a:buFont typeface="+mj-lt"/>
              <a:buAutoNum type="arabicPeriod" startAt="3"/>
            </a:pPr>
            <a:r>
              <a:rPr lang="en-ZA" b="1" dirty="0"/>
              <a:t>Corticon access to OpenEdge data and services</a:t>
            </a:r>
          </a:p>
          <a:p>
            <a:pPr lvl="1"/>
            <a:r>
              <a:rPr lang="en-GB" dirty="0" smtClean="0"/>
              <a:t>Corticon </a:t>
            </a:r>
            <a:r>
              <a:rPr lang="en-GB" dirty="0"/>
              <a:t>EDC (Enterprise Data Connectivity) for OE DB (via </a:t>
            </a:r>
            <a:r>
              <a:rPr lang="en-GB" dirty="0" err="1"/>
              <a:t>DataDirect</a:t>
            </a:r>
            <a:r>
              <a:rPr lang="en-GB" dirty="0"/>
              <a:t> JDBC drivers). Support for OE 11.x and 10.2B </a:t>
            </a:r>
            <a:endParaRPr lang="en-GB" dirty="0" smtClean="0"/>
          </a:p>
          <a:p>
            <a:pPr lvl="1"/>
            <a:endParaRPr lang="en-GB" dirty="0"/>
          </a:p>
          <a:p>
            <a:endParaRPr lang="en-GB" dirty="0"/>
          </a:p>
        </p:txBody>
      </p:sp>
      <p:pic>
        <p:nvPicPr>
          <p:cNvPr id="21" name="Picture 2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7309" y="2482726"/>
            <a:ext cx="4469236" cy="25200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75530" y="4158829"/>
            <a:ext cx="3250353" cy="2235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4" name="Group 24"/>
          <p:cNvGrpSpPr/>
          <p:nvPr/>
        </p:nvGrpSpPr>
        <p:grpSpPr>
          <a:xfrm>
            <a:off x="8304598" y="2072180"/>
            <a:ext cx="3724831" cy="1977307"/>
            <a:chOff x="6145547" y="3341710"/>
            <a:chExt cx="2891721" cy="1977307"/>
          </a:xfrm>
        </p:grpSpPr>
        <p:sp>
          <p:nvSpPr>
            <p:cNvPr id="26" name="Rounded Rectangle 25"/>
            <p:cNvSpPr/>
            <p:nvPr/>
          </p:nvSpPr>
          <p:spPr bwMode="auto">
            <a:xfrm>
              <a:off x="6145547" y="3341710"/>
              <a:ext cx="2891721" cy="197730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27" name="TextBox 26"/>
            <p:cNvSpPr txBox="1"/>
            <p:nvPr/>
          </p:nvSpPr>
          <p:spPr>
            <a:xfrm>
              <a:off x="6722552" y="3679940"/>
              <a:ext cx="1490219" cy="1077218"/>
            </a:xfrm>
            <a:prstGeom prst="rect">
              <a:avLst/>
            </a:prstGeom>
            <a:noFill/>
          </p:spPr>
          <p:txBody>
            <a:bodyPr wrap="none" rtlCol="0">
              <a:spAutoFit/>
            </a:bodyPr>
            <a:lstStyle/>
            <a:p>
              <a:pPr algn="ctr"/>
              <a:r>
                <a:rPr lang="en-US" sz="1600" b="1" i="0" dirty="0" smtClean="0">
                  <a:solidFill>
                    <a:srgbClr val="000000"/>
                  </a:solidFill>
                </a:rPr>
                <a:t>Bind</a:t>
              </a:r>
              <a:r>
                <a:rPr lang="en-US" sz="1600" i="0" dirty="0" smtClean="0">
                  <a:solidFill>
                    <a:srgbClr val="000000"/>
                  </a:solidFill>
                </a:rPr>
                <a:t> your Corticon</a:t>
              </a:r>
            </a:p>
            <a:p>
              <a:pPr algn="ctr"/>
              <a:r>
                <a:rPr lang="en-US" sz="1600" dirty="0" smtClean="0">
                  <a:solidFill>
                    <a:srgbClr val="000000"/>
                  </a:solidFill>
                </a:rPr>
                <a:t>vocabulary to your</a:t>
              </a:r>
            </a:p>
            <a:p>
              <a:pPr algn="ctr"/>
              <a:r>
                <a:rPr lang="en-US" sz="1600" i="0" dirty="0" smtClean="0">
                  <a:solidFill>
                    <a:srgbClr val="000000"/>
                  </a:solidFill>
                </a:rPr>
                <a:t>OE database tables</a:t>
              </a:r>
              <a:endParaRPr lang="en-GB" sz="1600" i="0" dirty="0" err="1" smtClean="0">
                <a:solidFill>
                  <a:srgbClr val="000000"/>
                </a:solidFill>
              </a:endParaRPr>
            </a:p>
          </p:txBody>
        </p:sp>
      </p:grpSp>
      <p:grpSp>
        <p:nvGrpSpPr>
          <p:cNvPr id="5" name="Group 28"/>
          <p:cNvGrpSpPr/>
          <p:nvPr/>
        </p:nvGrpSpPr>
        <p:grpSpPr>
          <a:xfrm>
            <a:off x="8304599" y="4245428"/>
            <a:ext cx="3724830" cy="2099388"/>
            <a:chOff x="6332370" y="3533484"/>
            <a:chExt cx="2794350" cy="2099388"/>
          </a:xfrm>
        </p:grpSpPr>
        <p:sp>
          <p:nvSpPr>
            <p:cNvPr id="30" name="Rounded Rectangle 29"/>
            <p:cNvSpPr/>
            <p:nvPr/>
          </p:nvSpPr>
          <p:spPr bwMode="auto">
            <a:xfrm>
              <a:off x="6332370" y="3533484"/>
              <a:ext cx="2794350" cy="209938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sp>
          <p:nvSpPr>
            <p:cNvPr id="31" name="TextBox 30"/>
            <p:cNvSpPr txBox="1"/>
            <p:nvPr/>
          </p:nvSpPr>
          <p:spPr>
            <a:xfrm>
              <a:off x="6753017" y="3609337"/>
              <a:ext cx="1713896" cy="1815882"/>
            </a:xfrm>
            <a:prstGeom prst="rect">
              <a:avLst/>
            </a:prstGeom>
            <a:noFill/>
          </p:spPr>
          <p:txBody>
            <a:bodyPr wrap="none" rtlCol="0">
              <a:spAutoFit/>
            </a:bodyPr>
            <a:lstStyle/>
            <a:p>
              <a:pPr algn="ctr"/>
              <a:r>
                <a:rPr lang="en-US" sz="1600" b="1" dirty="0" smtClean="0">
                  <a:solidFill>
                    <a:srgbClr val="000000"/>
                  </a:solidFill>
                </a:rPr>
                <a:t>Conditionally</a:t>
              </a:r>
              <a:r>
                <a:rPr lang="en-US" sz="1600" dirty="0" smtClean="0">
                  <a:solidFill>
                    <a:srgbClr val="000000"/>
                  </a:solidFill>
                </a:rPr>
                <a:t> </a:t>
              </a:r>
              <a:r>
                <a:rPr lang="en-US" sz="1600" b="1" dirty="0" smtClean="0">
                  <a:solidFill>
                    <a:srgbClr val="000000"/>
                  </a:solidFill>
                </a:rPr>
                <a:t>r</a:t>
              </a:r>
              <a:r>
                <a:rPr lang="en-US" sz="1600" b="1" i="0" dirty="0" smtClean="0">
                  <a:solidFill>
                    <a:srgbClr val="000000"/>
                  </a:solidFill>
                </a:rPr>
                <a:t>etrieve</a:t>
              </a:r>
            </a:p>
            <a:p>
              <a:pPr algn="ctr"/>
              <a:r>
                <a:rPr lang="en-US" sz="1600" dirty="0" smtClean="0">
                  <a:solidFill>
                    <a:srgbClr val="000000"/>
                  </a:solidFill>
                </a:rPr>
                <a:t>data and optionally</a:t>
              </a:r>
            </a:p>
            <a:p>
              <a:pPr algn="ctr"/>
              <a:r>
                <a:rPr lang="en-US" sz="1600" b="1" i="0" dirty="0" smtClean="0">
                  <a:solidFill>
                    <a:srgbClr val="000000"/>
                  </a:solidFill>
                </a:rPr>
                <a:t>persist</a:t>
              </a:r>
              <a:r>
                <a:rPr lang="en-US" sz="1600" i="0" dirty="0" smtClean="0">
                  <a:solidFill>
                    <a:srgbClr val="000000"/>
                  </a:solidFill>
                </a:rPr>
                <a:t> results whilst</a:t>
              </a:r>
            </a:p>
            <a:p>
              <a:pPr algn="ctr"/>
              <a:r>
                <a:rPr lang="en-US" sz="1600" dirty="0" smtClean="0">
                  <a:solidFill>
                    <a:srgbClr val="000000"/>
                  </a:solidFill>
                </a:rPr>
                <a:t>processing rules </a:t>
              </a:r>
            </a:p>
            <a:p>
              <a:pPr algn="ctr"/>
              <a:r>
                <a:rPr lang="en-US" sz="1600" b="1" i="0" dirty="0" smtClean="0">
                  <a:solidFill>
                    <a:srgbClr val="000000"/>
                  </a:solidFill>
                </a:rPr>
                <a:t>without SQL coding</a:t>
              </a:r>
              <a:r>
                <a:rPr lang="en-US" sz="1600" i="0" dirty="0" smtClean="0">
                  <a:solidFill>
                    <a:srgbClr val="000000"/>
                  </a:solidFill>
                </a:rPr>
                <a:t>!</a:t>
              </a:r>
              <a:endParaRPr lang="en-GB" sz="1600" i="0" dirty="0" err="1" smtClean="0">
                <a:solidFill>
                  <a:srgbClr val="000000"/>
                </a:solidFill>
              </a:endParaRPr>
            </a:p>
          </p:txBody>
        </p:sp>
      </p:grpSp>
    </p:spTree>
    <p:extLst>
      <p:ext uri="{BB962C8B-B14F-4D97-AF65-F5344CB8AC3E}">
        <p14:creationId xmlns:p14="http://schemas.microsoft.com/office/powerpoint/2010/main" xmlns="" val="2660174245"/>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bwMode="auto">
          <a:xfrm>
            <a:off x="616799" y="1447800"/>
            <a:ext cx="2133600" cy="4343400"/>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616799" y="395710"/>
            <a:ext cx="9744813" cy="424732"/>
          </a:xfrm>
        </p:spPr>
        <p:txBody>
          <a:bodyPr/>
          <a:lstStyle/>
          <a:p>
            <a:r>
              <a:rPr lang="en-US" dirty="0" smtClean="0"/>
              <a:t>Corticon EDC Data Connectivity (no writing code, no writing SQL)</a:t>
            </a:r>
            <a:endParaRPr lang="en-US" dirty="0"/>
          </a:p>
        </p:txBody>
      </p:sp>
      <p:sp>
        <p:nvSpPr>
          <p:cNvPr id="44" name="Rectangle 43"/>
          <p:cNvSpPr/>
          <p:nvPr/>
        </p:nvSpPr>
        <p:spPr bwMode="auto">
          <a:xfrm>
            <a:off x="2064599" y="1447800"/>
            <a:ext cx="685800" cy="4343400"/>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3" name="Rectangle 42"/>
          <p:cNvSpPr/>
          <p:nvPr/>
        </p:nvSpPr>
        <p:spPr bwMode="auto">
          <a:xfrm rot="16200000">
            <a:off x="502500" y="3502965"/>
            <a:ext cx="3809999" cy="461665"/>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solidFill>
                  <a:schemeClr val="tx1"/>
                </a:solidFill>
                <a:effectLst/>
                <a:latin typeface="Arial" charset="0"/>
              </a:rPr>
              <a:t>Enterprise Data Connector</a:t>
            </a:r>
          </a:p>
        </p:txBody>
      </p:sp>
      <p:sp>
        <p:nvSpPr>
          <p:cNvPr id="45" name="TextBox 44"/>
          <p:cNvSpPr txBox="1"/>
          <p:nvPr/>
        </p:nvSpPr>
        <p:spPr>
          <a:xfrm rot="16200000">
            <a:off x="179159" y="3418969"/>
            <a:ext cx="2494594" cy="461665"/>
          </a:xfrm>
          <a:prstGeom prst="rect">
            <a:avLst/>
          </a:prstGeom>
          <a:noFill/>
        </p:spPr>
        <p:txBody>
          <a:bodyPr wrap="none" rtlCol="0">
            <a:spAutoFit/>
          </a:bodyPr>
          <a:lstStyle/>
          <a:p>
            <a:pPr algn="l"/>
            <a:r>
              <a:rPr lang="en-US" b="1" dirty="0" smtClean="0">
                <a:solidFill>
                  <a:srgbClr val="000000"/>
                </a:solidFill>
              </a:rPr>
              <a:t>Corticon Server</a:t>
            </a:r>
          </a:p>
        </p:txBody>
      </p:sp>
      <p:sp>
        <p:nvSpPr>
          <p:cNvPr id="46" name="Can 45"/>
          <p:cNvSpPr/>
          <p:nvPr/>
        </p:nvSpPr>
        <p:spPr bwMode="auto">
          <a:xfrm>
            <a:off x="9750524" y="1578385"/>
            <a:ext cx="1965603" cy="2863036"/>
          </a:xfrm>
          <a:prstGeom prst="can">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err="1" smtClean="0">
                <a:ln>
                  <a:noFill/>
                </a:ln>
                <a:solidFill>
                  <a:schemeClr val="tx1"/>
                </a:solidFill>
                <a:effectLst/>
                <a:latin typeface="Arial" charset="0"/>
              </a:rPr>
              <a:t>OpenEdge</a:t>
            </a:r>
            <a:r>
              <a:rPr kumimoji="0" lang="en-US" sz="2400" b="0" i="1" u="none" strike="noStrike" cap="none" normalizeH="0" baseline="0" dirty="0" smtClean="0">
                <a:ln>
                  <a:noFill/>
                </a:ln>
                <a:solidFill>
                  <a:schemeClr val="tx1"/>
                </a:solidFill>
                <a:effectLst/>
                <a:latin typeface="Arial" charset="0"/>
              </a:rPr>
              <a:t>…</a:t>
            </a:r>
          </a:p>
          <a:p>
            <a:pPr marL="0" marR="0" indent="0" algn="ctr" defTabSz="914400" rtl="0" eaLnBrk="1" fontAlgn="base" latinLnBrk="0" hangingPunct="1">
              <a:lnSpc>
                <a:spcPct val="100000"/>
              </a:lnSpc>
              <a:spcBef>
                <a:spcPct val="50000"/>
              </a:spcBef>
              <a:spcAft>
                <a:spcPct val="0"/>
              </a:spcAft>
              <a:buClrTx/>
              <a:buSzPct val="130000"/>
              <a:buFontTx/>
              <a:buNone/>
              <a:tabLst/>
            </a:pPr>
            <a:r>
              <a:rPr lang="en-US" dirty="0" err="1" smtClean="0"/>
              <a:t>DataBase</a:t>
            </a:r>
            <a:endParaRPr lang="en-US" dirty="0" smtClean="0"/>
          </a:p>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cxnSp>
        <p:nvCxnSpPr>
          <p:cNvPr id="48" name="Straight Arrow Connector 47"/>
          <p:cNvCxnSpPr/>
          <p:nvPr/>
        </p:nvCxnSpPr>
        <p:spPr bwMode="auto">
          <a:xfrm>
            <a:off x="2750399" y="2057400"/>
            <a:ext cx="7000125" cy="0"/>
          </a:xfrm>
          <a:prstGeom prst="straightConnector1">
            <a:avLst/>
          </a:prstGeom>
          <a:solidFill>
            <a:schemeClr val="accent1"/>
          </a:solidFill>
          <a:ln w="12700" cap="flat" cmpd="sng" algn="ctr">
            <a:solidFill>
              <a:schemeClr val="tx1"/>
            </a:solidFill>
            <a:prstDash val="solid"/>
            <a:round/>
            <a:headEnd type="arrow" w="med" len="med"/>
            <a:tailEnd type="arrow"/>
          </a:ln>
          <a:effectLst/>
        </p:spPr>
      </p:cxnSp>
      <p:sp>
        <p:nvSpPr>
          <p:cNvPr id="52" name="Rectangle 51"/>
          <p:cNvSpPr/>
          <p:nvPr/>
        </p:nvSpPr>
        <p:spPr bwMode="auto">
          <a:xfrm>
            <a:off x="7193072" y="2789619"/>
            <a:ext cx="1873140" cy="1431161"/>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err="1" smtClean="0">
                <a:ln>
                  <a:noFill/>
                </a:ln>
                <a:solidFill>
                  <a:schemeClr val="tx1"/>
                </a:solidFill>
                <a:effectLst/>
                <a:latin typeface="Arial" charset="0"/>
              </a:rPr>
              <a:t>OpenEdge</a:t>
            </a:r>
            <a:endParaRPr kumimoji="0" lang="en-US" sz="2400" b="0" i="1"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lang="en-US" dirty="0" err="1" smtClean="0"/>
              <a:t>AppServer</a:t>
            </a:r>
            <a:endParaRPr lang="en-US" dirty="0" smtClean="0"/>
          </a:p>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(classic/PASOE)</a:t>
            </a:r>
            <a:endParaRPr kumimoji="0" lang="en-US" sz="2400" b="0" i="1" u="none" strike="noStrike" cap="none" normalizeH="0" baseline="0" dirty="0" smtClean="0">
              <a:ln>
                <a:noFill/>
              </a:ln>
              <a:solidFill>
                <a:schemeClr val="tx1"/>
              </a:solidFill>
              <a:effectLst/>
              <a:latin typeface="Arial" charset="0"/>
            </a:endParaRPr>
          </a:p>
        </p:txBody>
      </p:sp>
      <p:sp>
        <p:nvSpPr>
          <p:cNvPr id="53" name="Rectangle 52"/>
          <p:cNvSpPr/>
          <p:nvPr/>
        </p:nvSpPr>
        <p:spPr bwMode="auto">
          <a:xfrm>
            <a:off x="3750337" y="2789619"/>
            <a:ext cx="1930336" cy="1431161"/>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err="1" smtClean="0">
                <a:ln>
                  <a:noFill/>
                </a:ln>
                <a:solidFill>
                  <a:schemeClr val="tx1"/>
                </a:solidFill>
                <a:effectLst/>
                <a:latin typeface="Arial" charset="0"/>
              </a:rPr>
              <a:t>OpenAccess</a:t>
            </a:r>
            <a:endParaRPr kumimoji="0" lang="en-US" sz="2400" b="0" i="1"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t>For</a:t>
            </a:r>
          </a:p>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err="1" smtClean="0">
                <a:ln>
                  <a:noFill/>
                </a:ln>
                <a:solidFill>
                  <a:schemeClr val="tx1"/>
                </a:solidFill>
                <a:effectLst/>
                <a:latin typeface="Arial" charset="0"/>
              </a:rPr>
              <a:t>OpenEdge</a:t>
            </a:r>
            <a:endParaRPr kumimoji="0" lang="en-US" sz="2400" b="0" i="1" u="none" strike="noStrike" cap="none" normalizeH="0" baseline="0" dirty="0" smtClean="0">
              <a:ln>
                <a:noFill/>
              </a:ln>
              <a:solidFill>
                <a:schemeClr val="tx1"/>
              </a:solidFill>
              <a:effectLst/>
              <a:latin typeface="Arial" charset="0"/>
            </a:endParaRPr>
          </a:p>
        </p:txBody>
      </p:sp>
      <p:cxnSp>
        <p:nvCxnSpPr>
          <p:cNvPr id="55" name="Straight Arrow Connector 54"/>
          <p:cNvCxnSpPr/>
          <p:nvPr/>
        </p:nvCxnSpPr>
        <p:spPr bwMode="auto">
          <a:xfrm>
            <a:off x="2750399" y="3505200"/>
            <a:ext cx="992926" cy="0"/>
          </a:xfrm>
          <a:prstGeom prst="straightConnector1">
            <a:avLst/>
          </a:prstGeom>
          <a:solidFill>
            <a:schemeClr val="accent1"/>
          </a:solidFill>
          <a:ln w="12700" cap="flat" cmpd="sng" algn="ctr">
            <a:solidFill>
              <a:schemeClr val="tx1"/>
            </a:solidFill>
            <a:prstDash val="solid"/>
            <a:round/>
            <a:headEnd type="arrow" w="med" len="med"/>
            <a:tailEnd type="arrow"/>
          </a:ln>
          <a:effectLst/>
        </p:spPr>
      </p:cxnSp>
      <p:cxnSp>
        <p:nvCxnSpPr>
          <p:cNvPr id="59" name="Straight Arrow Connector 58"/>
          <p:cNvCxnSpPr>
            <a:stCxn id="53" idx="3"/>
            <a:endCxn id="52" idx="1"/>
          </p:cNvCxnSpPr>
          <p:nvPr/>
        </p:nvCxnSpPr>
        <p:spPr bwMode="auto">
          <a:xfrm>
            <a:off x="5680673" y="3505200"/>
            <a:ext cx="1512399" cy="0"/>
          </a:xfrm>
          <a:prstGeom prst="straightConnector1">
            <a:avLst/>
          </a:prstGeom>
          <a:solidFill>
            <a:schemeClr val="accent1"/>
          </a:solidFill>
          <a:ln w="12700" cap="flat" cmpd="sng" algn="ctr">
            <a:solidFill>
              <a:schemeClr val="tx1"/>
            </a:solidFill>
            <a:prstDash val="solid"/>
            <a:round/>
            <a:headEnd type="arrow" w="med" len="med"/>
            <a:tailEnd type="arrow"/>
          </a:ln>
          <a:effectLst/>
        </p:spPr>
      </p:cxnSp>
      <p:cxnSp>
        <p:nvCxnSpPr>
          <p:cNvPr id="62" name="Straight Arrow Connector 61"/>
          <p:cNvCxnSpPr/>
          <p:nvPr/>
        </p:nvCxnSpPr>
        <p:spPr bwMode="auto">
          <a:xfrm>
            <a:off x="9066212" y="3505200"/>
            <a:ext cx="684312" cy="0"/>
          </a:xfrm>
          <a:prstGeom prst="straightConnector1">
            <a:avLst/>
          </a:prstGeom>
          <a:solidFill>
            <a:schemeClr val="accent1"/>
          </a:solidFill>
          <a:ln w="12700" cap="flat" cmpd="sng" algn="ctr">
            <a:solidFill>
              <a:schemeClr val="tx1"/>
            </a:solidFill>
            <a:prstDash val="solid"/>
            <a:round/>
            <a:headEnd type="arrow" w="med" len="med"/>
            <a:tailEnd type="arrow"/>
          </a:ln>
          <a:effectLst/>
        </p:spPr>
      </p:cxnSp>
      <p:sp>
        <p:nvSpPr>
          <p:cNvPr id="64" name="TextBox 63"/>
          <p:cNvSpPr txBox="1"/>
          <p:nvPr/>
        </p:nvSpPr>
        <p:spPr>
          <a:xfrm>
            <a:off x="5771487" y="1676400"/>
            <a:ext cx="856325" cy="400110"/>
          </a:xfrm>
          <a:prstGeom prst="rect">
            <a:avLst/>
          </a:prstGeom>
          <a:noFill/>
        </p:spPr>
        <p:txBody>
          <a:bodyPr wrap="none" rtlCol="0">
            <a:spAutoFit/>
          </a:bodyPr>
          <a:lstStyle/>
          <a:p>
            <a:pPr algn="l"/>
            <a:r>
              <a:rPr lang="en-US" sz="2000" i="0" dirty="0" smtClean="0">
                <a:solidFill>
                  <a:srgbClr val="000000"/>
                </a:solidFill>
              </a:rPr>
              <a:t>JDBC</a:t>
            </a:r>
          </a:p>
        </p:txBody>
      </p:sp>
      <p:sp>
        <p:nvSpPr>
          <p:cNvPr id="65" name="TextBox 64"/>
          <p:cNvSpPr txBox="1"/>
          <p:nvPr/>
        </p:nvSpPr>
        <p:spPr>
          <a:xfrm>
            <a:off x="2887000" y="3105090"/>
            <a:ext cx="856325" cy="400110"/>
          </a:xfrm>
          <a:prstGeom prst="rect">
            <a:avLst/>
          </a:prstGeom>
          <a:noFill/>
        </p:spPr>
        <p:txBody>
          <a:bodyPr wrap="none" rtlCol="0">
            <a:spAutoFit/>
          </a:bodyPr>
          <a:lstStyle/>
          <a:p>
            <a:pPr algn="l"/>
            <a:r>
              <a:rPr lang="en-US" sz="2000" i="0" dirty="0" smtClean="0">
                <a:solidFill>
                  <a:srgbClr val="000000"/>
                </a:solidFill>
              </a:rPr>
              <a:t>JDBC</a:t>
            </a:r>
          </a:p>
        </p:txBody>
      </p:sp>
      <p:sp>
        <p:nvSpPr>
          <p:cNvPr id="70" name="TextBox 69"/>
          <p:cNvSpPr txBox="1"/>
          <p:nvPr/>
        </p:nvSpPr>
        <p:spPr>
          <a:xfrm>
            <a:off x="5771487" y="3105090"/>
            <a:ext cx="1423788" cy="861774"/>
          </a:xfrm>
          <a:prstGeom prst="rect">
            <a:avLst/>
          </a:prstGeom>
          <a:noFill/>
        </p:spPr>
        <p:txBody>
          <a:bodyPr wrap="none" rtlCol="0">
            <a:spAutoFit/>
          </a:bodyPr>
          <a:lstStyle/>
          <a:p>
            <a:r>
              <a:rPr lang="en-US" sz="2000" i="0" dirty="0" smtClean="0">
                <a:solidFill>
                  <a:srgbClr val="000000"/>
                </a:solidFill>
              </a:rPr>
              <a:t>Java Open</a:t>
            </a:r>
          </a:p>
          <a:p>
            <a:r>
              <a:rPr lang="en-US" sz="2000" i="0" dirty="0" smtClean="0">
                <a:solidFill>
                  <a:srgbClr val="000000"/>
                </a:solidFill>
              </a:rPr>
              <a:t>Client</a:t>
            </a:r>
          </a:p>
        </p:txBody>
      </p:sp>
      <p:sp>
        <p:nvSpPr>
          <p:cNvPr id="71" name="Cloud 70"/>
          <p:cNvSpPr/>
          <p:nvPr/>
        </p:nvSpPr>
        <p:spPr bwMode="auto">
          <a:xfrm>
            <a:off x="4418012" y="4644790"/>
            <a:ext cx="2496773" cy="1546086"/>
          </a:xfrm>
          <a:prstGeom prst="cloud">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err="1" smtClean="0">
                <a:ln>
                  <a:noFill/>
                </a:ln>
                <a:solidFill>
                  <a:schemeClr val="tx1"/>
                </a:solidFill>
                <a:effectLst/>
                <a:latin typeface="Arial" charset="0"/>
              </a:rPr>
              <a:t>DataDirect</a:t>
            </a:r>
            <a:endParaRPr kumimoji="0" lang="en-US" sz="2400" b="0" i="1"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lang="en-US" dirty="0" smtClean="0"/>
              <a:t>Cloud</a:t>
            </a:r>
            <a:endParaRPr kumimoji="0" lang="en-US" sz="2400" b="0" i="1" u="none" strike="noStrike" cap="none" normalizeH="0" baseline="0" dirty="0" smtClean="0">
              <a:ln>
                <a:noFill/>
              </a:ln>
              <a:solidFill>
                <a:schemeClr val="tx1"/>
              </a:solidFill>
              <a:effectLst/>
              <a:latin typeface="Arial" charset="0"/>
            </a:endParaRPr>
          </a:p>
        </p:txBody>
      </p:sp>
      <p:cxnSp>
        <p:nvCxnSpPr>
          <p:cNvPr id="73" name="Straight Arrow Connector 72"/>
          <p:cNvCxnSpPr/>
          <p:nvPr/>
        </p:nvCxnSpPr>
        <p:spPr bwMode="auto">
          <a:xfrm>
            <a:off x="2772413" y="5417833"/>
            <a:ext cx="1645599" cy="0"/>
          </a:xfrm>
          <a:prstGeom prst="straightConnector1">
            <a:avLst/>
          </a:prstGeom>
          <a:solidFill>
            <a:schemeClr val="accent1"/>
          </a:solidFill>
          <a:ln w="12700" cap="flat" cmpd="sng" algn="ctr">
            <a:solidFill>
              <a:schemeClr val="tx1"/>
            </a:solidFill>
            <a:prstDash val="solid"/>
            <a:round/>
            <a:headEnd type="arrow" w="med" len="med"/>
            <a:tailEnd type="arrow"/>
          </a:ln>
          <a:effectLst/>
        </p:spPr>
      </p:cxnSp>
      <p:pic>
        <p:nvPicPr>
          <p:cNvPr id="75" name="Picture 74" descr="salesforce-logo-635-401x349.jpg"/>
          <p:cNvPicPr>
            <a:picLocks noChangeAspect="1"/>
          </p:cNvPicPr>
          <p:nvPr/>
        </p:nvPicPr>
        <p:blipFill>
          <a:blip r:embed="rId3" cstate="print"/>
          <a:srcRect/>
          <a:stretch>
            <a:fillRect/>
          </a:stretch>
        </p:blipFill>
        <p:spPr>
          <a:xfrm>
            <a:off x="7971292" y="4314125"/>
            <a:ext cx="1223010" cy="1064416"/>
          </a:xfrm>
          <a:prstGeom prst="rect">
            <a:avLst/>
          </a:prstGeom>
        </p:spPr>
      </p:pic>
      <p:pic>
        <p:nvPicPr>
          <p:cNvPr id="76" name="Picture 75" descr="Dynamics.jpg"/>
          <p:cNvPicPr>
            <a:picLocks noChangeAspect="1"/>
          </p:cNvPicPr>
          <p:nvPr/>
        </p:nvPicPr>
        <p:blipFill>
          <a:blip r:embed="rId4" cstate="print"/>
          <a:stretch>
            <a:fillRect/>
          </a:stretch>
        </p:blipFill>
        <p:spPr>
          <a:xfrm>
            <a:off x="9194302" y="4864191"/>
            <a:ext cx="1371600" cy="1028700"/>
          </a:xfrm>
          <a:prstGeom prst="rect">
            <a:avLst/>
          </a:prstGeom>
        </p:spPr>
      </p:pic>
      <p:pic>
        <p:nvPicPr>
          <p:cNvPr id="77" name="Picture 76" descr="RollbaseLogo.jpg"/>
          <p:cNvPicPr>
            <a:picLocks noChangeAspect="1"/>
          </p:cNvPicPr>
          <p:nvPr/>
        </p:nvPicPr>
        <p:blipFill>
          <a:blip r:embed="rId5" cstate="print"/>
          <a:stretch>
            <a:fillRect/>
          </a:stretch>
        </p:blipFill>
        <p:spPr>
          <a:xfrm>
            <a:off x="7971292" y="5787016"/>
            <a:ext cx="2872740" cy="403860"/>
          </a:xfrm>
          <a:prstGeom prst="rect">
            <a:avLst/>
          </a:prstGeom>
        </p:spPr>
      </p:pic>
      <p:cxnSp>
        <p:nvCxnSpPr>
          <p:cNvPr id="78" name="Straight Arrow Connector 77"/>
          <p:cNvCxnSpPr/>
          <p:nvPr/>
        </p:nvCxnSpPr>
        <p:spPr bwMode="auto">
          <a:xfrm>
            <a:off x="6914785" y="5417833"/>
            <a:ext cx="1999027" cy="0"/>
          </a:xfrm>
          <a:prstGeom prst="straightConnector1">
            <a:avLst/>
          </a:prstGeom>
          <a:solidFill>
            <a:schemeClr val="accent1"/>
          </a:solidFill>
          <a:ln w="12700" cap="flat" cmpd="sng" algn="ctr">
            <a:solidFill>
              <a:schemeClr val="tx1"/>
            </a:solidFill>
            <a:prstDash val="solid"/>
            <a:round/>
            <a:headEnd type="arrow" w="med" len="med"/>
            <a:tailEnd type="arrow"/>
          </a:ln>
          <a:effectLst/>
        </p:spPr>
      </p:cxnSp>
      <p:cxnSp>
        <p:nvCxnSpPr>
          <p:cNvPr id="80" name="Straight Arrow Connector 79"/>
          <p:cNvCxnSpPr/>
          <p:nvPr/>
        </p:nvCxnSpPr>
        <p:spPr bwMode="auto">
          <a:xfrm>
            <a:off x="6914785" y="5740998"/>
            <a:ext cx="1056507" cy="254091"/>
          </a:xfrm>
          <a:prstGeom prst="straightConnector1">
            <a:avLst/>
          </a:prstGeom>
          <a:solidFill>
            <a:schemeClr val="accent1"/>
          </a:solidFill>
          <a:ln w="12700" cap="flat" cmpd="sng" algn="ctr">
            <a:solidFill>
              <a:schemeClr val="tx1"/>
            </a:solidFill>
            <a:prstDash val="solid"/>
            <a:round/>
            <a:headEnd type="arrow" w="med" len="med"/>
            <a:tailEnd type="arrow"/>
          </a:ln>
          <a:effectLst/>
        </p:spPr>
      </p:cxnSp>
      <p:cxnSp>
        <p:nvCxnSpPr>
          <p:cNvPr id="82" name="Straight Arrow Connector 81"/>
          <p:cNvCxnSpPr>
            <a:endCxn id="75" idx="1"/>
          </p:cNvCxnSpPr>
          <p:nvPr/>
        </p:nvCxnSpPr>
        <p:spPr bwMode="auto">
          <a:xfrm flipV="1">
            <a:off x="6914785" y="4846333"/>
            <a:ext cx="1056507" cy="219776"/>
          </a:xfrm>
          <a:prstGeom prst="straightConnector1">
            <a:avLst/>
          </a:prstGeom>
          <a:solidFill>
            <a:schemeClr val="accent1"/>
          </a:solidFill>
          <a:ln w="12700" cap="flat" cmpd="sng" algn="ctr">
            <a:solidFill>
              <a:schemeClr val="tx1"/>
            </a:solidFill>
            <a:prstDash val="solid"/>
            <a:round/>
            <a:headEnd type="arrow" w="med" len="med"/>
            <a:tailEnd type="arrow"/>
          </a:ln>
          <a:effectLst/>
        </p:spPr>
      </p:cxnSp>
      <p:sp>
        <p:nvSpPr>
          <p:cNvPr id="94" name="TextBox 93"/>
          <p:cNvSpPr txBox="1"/>
          <p:nvPr/>
        </p:nvSpPr>
        <p:spPr>
          <a:xfrm>
            <a:off x="3039400" y="5017723"/>
            <a:ext cx="856325" cy="400110"/>
          </a:xfrm>
          <a:prstGeom prst="rect">
            <a:avLst/>
          </a:prstGeom>
          <a:noFill/>
        </p:spPr>
        <p:txBody>
          <a:bodyPr wrap="none" rtlCol="0">
            <a:spAutoFit/>
          </a:bodyPr>
          <a:lstStyle/>
          <a:p>
            <a:pPr algn="l"/>
            <a:r>
              <a:rPr lang="en-US" sz="2000" i="0" dirty="0" smtClean="0">
                <a:solidFill>
                  <a:srgbClr val="000000"/>
                </a:solidFill>
              </a:rPr>
              <a:t>JDBC</a:t>
            </a:r>
          </a:p>
        </p:txBody>
      </p:sp>
      <p:sp>
        <p:nvSpPr>
          <p:cNvPr id="97" name="TextBox 96"/>
          <p:cNvSpPr txBox="1"/>
          <p:nvPr/>
        </p:nvSpPr>
        <p:spPr>
          <a:xfrm>
            <a:off x="6914785" y="5094667"/>
            <a:ext cx="949940" cy="646331"/>
          </a:xfrm>
          <a:prstGeom prst="rect">
            <a:avLst/>
          </a:prstGeom>
          <a:noFill/>
        </p:spPr>
        <p:txBody>
          <a:bodyPr wrap="none" rtlCol="0">
            <a:spAutoFit/>
          </a:bodyPr>
          <a:lstStyle/>
          <a:p>
            <a:pPr>
              <a:spcBef>
                <a:spcPts val="0"/>
              </a:spcBef>
            </a:pPr>
            <a:r>
              <a:rPr lang="en-US" sz="1800" i="0" dirty="0" smtClean="0">
                <a:solidFill>
                  <a:srgbClr val="000000"/>
                </a:solidFill>
              </a:rPr>
              <a:t>SOAP /</a:t>
            </a:r>
          </a:p>
          <a:p>
            <a:pPr>
              <a:spcBef>
                <a:spcPts val="0"/>
              </a:spcBef>
            </a:pPr>
            <a:r>
              <a:rPr lang="en-US" sz="1800" i="0" dirty="0" smtClean="0">
                <a:solidFill>
                  <a:srgbClr val="000000"/>
                </a:solidFill>
              </a:rPr>
              <a:t>JSON</a:t>
            </a:r>
            <a:endParaRPr lang="en-US" sz="2000" i="0" dirty="0" smtClean="0">
              <a:solidFill>
                <a:srgbClr val="000000"/>
              </a:solidFill>
            </a:endParaRPr>
          </a:p>
        </p:txBody>
      </p:sp>
      <p:sp>
        <p:nvSpPr>
          <p:cNvPr id="100" name="Left Brace 99"/>
          <p:cNvSpPr/>
          <p:nvPr/>
        </p:nvSpPr>
        <p:spPr bwMode="auto">
          <a:xfrm rot="5400000">
            <a:off x="5246552" y="843100"/>
            <a:ext cx="321885" cy="3571154"/>
          </a:xfrm>
          <a:prstGeom prst="leftBrac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1" name="TextBox 100"/>
          <p:cNvSpPr txBox="1"/>
          <p:nvPr/>
        </p:nvSpPr>
        <p:spPr>
          <a:xfrm>
            <a:off x="4265612" y="2202449"/>
            <a:ext cx="2207656" cy="400110"/>
          </a:xfrm>
          <a:prstGeom prst="rect">
            <a:avLst/>
          </a:prstGeom>
          <a:noFill/>
        </p:spPr>
        <p:txBody>
          <a:bodyPr wrap="none" rtlCol="0">
            <a:spAutoFit/>
          </a:bodyPr>
          <a:lstStyle/>
          <a:p>
            <a:pPr algn="l"/>
            <a:r>
              <a:rPr lang="en-US" sz="2000" dirty="0" smtClean="0">
                <a:solidFill>
                  <a:srgbClr val="000000"/>
                </a:solidFill>
              </a:rPr>
              <a:t>!NO Java Coding!</a:t>
            </a:r>
            <a:endParaRPr lang="en-US" sz="2000" dirty="0" err="1"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88825"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 Placeholder 3"/>
          <p:cNvSpPr>
            <a:spLocks noGrp="1"/>
          </p:cNvSpPr>
          <p:nvPr>
            <p:ph type="body" sz="quarter" idx="10"/>
          </p:nvPr>
        </p:nvSpPr>
        <p:spPr/>
        <p:txBody>
          <a:bodyPr/>
          <a:lstStyle/>
          <a:p>
            <a:r>
              <a:rPr lang="en-US" dirty="0" smtClean="0"/>
              <a:t>Demo 2 –Enterprise Data Connector</a:t>
            </a:r>
            <a:endParaRPr lang="en-GB" dirty="0"/>
          </a:p>
        </p:txBody>
      </p:sp>
    </p:spTree>
    <p:extLst>
      <p:ext uri="{BB962C8B-B14F-4D97-AF65-F5344CB8AC3E}">
        <p14:creationId xmlns:p14="http://schemas.microsoft.com/office/powerpoint/2010/main" xmlns="" val="4243682236"/>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6817" y="387502"/>
            <a:ext cx="9137801" cy="424732"/>
          </a:xfrm>
        </p:spPr>
        <p:txBody>
          <a:bodyPr/>
          <a:lstStyle/>
          <a:p>
            <a:r>
              <a:rPr lang="en-US" dirty="0" smtClean="0"/>
              <a:t>Corticon v5.5 Highlights - 	!!Released TODAY!!</a:t>
            </a:r>
            <a:endParaRPr lang="en-ZA" dirty="0"/>
          </a:p>
        </p:txBody>
      </p:sp>
      <p:sp>
        <p:nvSpPr>
          <p:cNvPr id="3" name="Content Placeholder 2"/>
          <p:cNvSpPr>
            <a:spLocks noGrp="1"/>
          </p:cNvSpPr>
          <p:nvPr>
            <p:ph idx="1"/>
            <p:custDataLst>
              <p:tags r:id="rId3"/>
            </p:custDataLst>
          </p:nvPr>
        </p:nvSpPr>
        <p:spPr>
          <a:xfrm>
            <a:off x="628004" y="1122946"/>
            <a:ext cx="11058670" cy="5124049"/>
          </a:xfrm>
        </p:spPr>
        <p:txBody>
          <a:bodyPr>
            <a:normAutofit/>
          </a:bodyPr>
          <a:lstStyle/>
          <a:p>
            <a:pPr marL="457200" lvl="0" indent="-457200">
              <a:buFont typeface="+mj-lt"/>
              <a:buAutoNum type="arabicPeriod"/>
            </a:pPr>
            <a:r>
              <a:rPr lang="en-US" b="1" dirty="0" smtClean="0"/>
              <a:t>Embeddable </a:t>
            </a:r>
            <a:r>
              <a:rPr lang="en-US" b="1" dirty="0" err="1" smtClean="0"/>
              <a:t>RuleFlows</a:t>
            </a:r>
            <a:endParaRPr lang="en-US" b="1" dirty="0" smtClean="0"/>
          </a:p>
          <a:p>
            <a:pPr marL="857250" lvl="1" indent="-457200">
              <a:buFont typeface="+mj-lt"/>
              <a:buAutoNum type="arabicPeriod"/>
            </a:pPr>
            <a:r>
              <a:rPr lang="en-US" b="1" dirty="0" smtClean="0"/>
              <a:t>Simplifies complex </a:t>
            </a:r>
            <a:r>
              <a:rPr lang="en-US" b="1" dirty="0" err="1" smtClean="0"/>
              <a:t>RuleFlows</a:t>
            </a:r>
            <a:endParaRPr lang="en-US" b="1" dirty="0" smtClean="0"/>
          </a:p>
          <a:p>
            <a:pPr marL="457200" lvl="0" indent="-457200">
              <a:buFont typeface="+mj-lt"/>
              <a:buAutoNum type="arabicPeriod"/>
            </a:pPr>
            <a:endParaRPr lang="en-US" b="1" dirty="0" smtClean="0"/>
          </a:p>
          <a:p>
            <a:pPr marL="457200" lvl="0" indent="-457200">
              <a:buFont typeface="+mj-lt"/>
              <a:buAutoNum type="arabicPeriod"/>
            </a:pPr>
            <a:r>
              <a:rPr lang="en-US" b="1" dirty="0" smtClean="0"/>
              <a:t>Conditional branching in </a:t>
            </a:r>
            <a:r>
              <a:rPr lang="en-US" b="1" dirty="0" err="1" smtClean="0"/>
              <a:t>RuleFlows</a:t>
            </a:r>
            <a:endParaRPr lang="en-US" b="1" dirty="0" smtClean="0"/>
          </a:p>
          <a:p>
            <a:pPr marL="857250" lvl="1" indent="-457200">
              <a:buFont typeface="+mj-lt"/>
              <a:buAutoNum type="arabicPeriod"/>
            </a:pPr>
            <a:r>
              <a:rPr lang="en-US" b="1" dirty="0" smtClean="0"/>
              <a:t>Makes complex </a:t>
            </a:r>
            <a:r>
              <a:rPr lang="en-US" b="1" dirty="0" err="1" smtClean="0"/>
              <a:t>RuleFlows</a:t>
            </a:r>
            <a:r>
              <a:rPr lang="en-US" b="1" dirty="0" smtClean="0"/>
              <a:t> more visually intuitive</a:t>
            </a:r>
          </a:p>
          <a:p>
            <a:pPr marL="457200" lvl="0" indent="-457200">
              <a:buFont typeface="+mj-lt"/>
              <a:buAutoNum type="arabicPeriod"/>
            </a:pPr>
            <a:endParaRPr lang="en-US" b="1" dirty="0" smtClean="0"/>
          </a:p>
          <a:p>
            <a:pPr marL="457200" lvl="0" indent="-457200">
              <a:buFont typeface="+mj-lt"/>
              <a:buAutoNum type="arabicPeriod"/>
            </a:pPr>
            <a:r>
              <a:rPr lang="en-US" b="1" dirty="0" smtClean="0"/>
              <a:t>REST Management APIs</a:t>
            </a:r>
          </a:p>
          <a:p>
            <a:pPr marL="457200" lvl="0" indent="-457200">
              <a:buFont typeface="+mj-lt"/>
              <a:buAutoNum type="arabicPeriod"/>
            </a:pPr>
            <a:endParaRPr lang="en-US" b="1" dirty="0" smtClean="0"/>
          </a:p>
          <a:p>
            <a:pPr marL="457200" lvl="0" indent="-457200">
              <a:buFont typeface="+mj-lt"/>
              <a:buAutoNum type="arabicPeriod"/>
            </a:pPr>
            <a:r>
              <a:rPr lang="en-US" b="1" dirty="0" smtClean="0"/>
              <a:t>High performance logging implementation</a:t>
            </a:r>
          </a:p>
          <a:p>
            <a:pPr marL="457200" lvl="0" indent="-457200">
              <a:buFont typeface="+mj-lt"/>
              <a:buAutoNum type="arabicPeriod"/>
            </a:pPr>
            <a:endParaRPr lang="en-US" b="1" dirty="0" smtClean="0"/>
          </a:p>
          <a:p>
            <a:pPr marL="457200" lvl="0" indent="-457200">
              <a:buFont typeface="+mj-lt"/>
              <a:buAutoNum type="arabicPeriod"/>
            </a:pPr>
            <a:r>
              <a:rPr lang="en-US" b="1" dirty="0" smtClean="0"/>
              <a:t>New threading model management</a:t>
            </a:r>
            <a:endParaRPr lang="en-ZA" b="1" dirty="0" smtClean="0"/>
          </a:p>
          <a:p>
            <a:pPr marL="457200" lvl="0" indent="-457200">
              <a:buFont typeface="+mj-lt"/>
              <a:buAutoNum type="arabicPeriod"/>
            </a:pPr>
            <a:endParaRPr lang="en-ZA" b="1" dirty="0" smtClean="0"/>
          </a:p>
        </p:txBody>
      </p:sp>
    </p:spTree>
    <p:custDataLst>
      <p:tags r:id="rId1"/>
    </p:custDataLst>
    <p:extLst>
      <p:ext uri="{BB962C8B-B14F-4D97-AF65-F5344CB8AC3E}">
        <p14:creationId xmlns="" xmlns:p14="http://schemas.microsoft.com/office/powerpoint/2010/main" val="3594873968"/>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88825"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 Placeholder 3"/>
          <p:cNvSpPr>
            <a:spLocks noGrp="1"/>
          </p:cNvSpPr>
          <p:nvPr>
            <p:ph type="body" sz="quarter" idx="10"/>
          </p:nvPr>
        </p:nvSpPr>
        <p:spPr/>
        <p:txBody>
          <a:bodyPr/>
          <a:lstStyle/>
          <a:p>
            <a:r>
              <a:rPr lang="en-US" dirty="0" smtClean="0"/>
              <a:t>Demo 3 – Complex </a:t>
            </a:r>
            <a:r>
              <a:rPr lang="en-US" dirty="0" err="1" smtClean="0"/>
              <a:t>RuleFlow</a:t>
            </a:r>
            <a:r>
              <a:rPr lang="en-US" dirty="0" smtClean="0"/>
              <a:t> design</a:t>
            </a:r>
            <a:endParaRPr lang="en-GB" dirty="0"/>
          </a:p>
        </p:txBody>
      </p:sp>
    </p:spTree>
    <p:extLst>
      <p:ext uri="{BB962C8B-B14F-4D97-AF65-F5344CB8AC3E}">
        <p14:creationId xmlns:p14="http://schemas.microsoft.com/office/powerpoint/2010/main" xmlns="" val="4243682236"/>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arellia.com/wp-content/uploads/2013/05/bigstock-Discovery-3940412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313" y="0"/>
            <a:ext cx="12123511" cy="685745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Placeholder 3"/>
          <p:cNvSpPr>
            <a:spLocks noGrp="1"/>
          </p:cNvSpPr>
          <p:nvPr>
            <p:ph type="body" sz="quarter" idx="10"/>
          </p:nvPr>
        </p:nvSpPr>
        <p:spPr/>
        <p:txBody>
          <a:bodyPr/>
          <a:lstStyle/>
          <a:p>
            <a:r>
              <a:rPr lang="en-US" dirty="0" smtClean="0"/>
              <a:t>Additional Resources</a:t>
            </a:r>
            <a:endParaRPr lang="en-GB" dirty="0"/>
          </a:p>
        </p:txBody>
      </p:sp>
    </p:spTree>
    <p:extLst>
      <p:ext uri="{BB962C8B-B14F-4D97-AF65-F5344CB8AC3E}">
        <p14:creationId xmlns="" xmlns:p14="http://schemas.microsoft.com/office/powerpoint/2010/main" val="2199154811"/>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brainstorm-13043958.jpg"/>
          <p:cNvPicPr>
            <a:picLocks noChangeAspect="1"/>
          </p:cNvPicPr>
          <p:nvPr/>
        </p:nvPicPr>
        <p:blipFill>
          <a:blip r:embed="rId2" cstate="print"/>
          <a:srcRect r="7642"/>
          <a:stretch>
            <a:fillRect/>
          </a:stretch>
        </p:blipFill>
        <p:spPr>
          <a:xfrm>
            <a:off x="4973933" y="5058977"/>
            <a:ext cx="1049592" cy="1209971"/>
          </a:xfrm>
          <a:prstGeom prst="rect">
            <a:avLst/>
          </a:prstGeom>
        </p:spPr>
      </p:pic>
      <p:sp>
        <p:nvSpPr>
          <p:cNvPr id="4" name="Title 3"/>
          <p:cNvSpPr>
            <a:spLocks noGrp="1"/>
          </p:cNvSpPr>
          <p:nvPr>
            <p:ph type="title"/>
          </p:nvPr>
        </p:nvSpPr>
        <p:spPr/>
        <p:txBody>
          <a:bodyPr/>
          <a:lstStyle/>
          <a:p>
            <a:r>
              <a:rPr lang="en-US" dirty="0" smtClean="0"/>
              <a:t>To learn more…</a:t>
            </a:r>
            <a:endParaRPr lang="en-GB" dirty="0"/>
          </a:p>
        </p:txBody>
      </p:sp>
      <p:grpSp>
        <p:nvGrpSpPr>
          <p:cNvPr id="7" name="Group 6"/>
          <p:cNvGrpSpPr/>
          <p:nvPr/>
        </p:nvGrpSpPr>
        <p:grpSpPr>
          <a:xfrm>
            <a:off x="457200" y="1477813"/>
            <a:ext cx="3718560" cy="3205947"/>
            <a:chOff x="979714" y="1238190"/>
            <a:chExt cx="6120882" cy="5060783"/>
          </a:xfrm>
        </p:grpSpPr>
        <p:pic>
          <p:nvPicPr>
            <p:cNvPr id="409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79714" y="1238190"/>
              <a:ext cx="6017111" cy="5060783"/>
            </a:xfrm>
            <a:prstGeom prst="rect">
              <a:avLst/>
            </a:prstGeom>
            <a:noFill/>
            <a:ln>
              <a:solidFill>
                <a:schemeClr val="bg2">
                  <a:lumMod val="95000"/>
                </a:schemeClr>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5131837" y="2995127"/>
              <a:ext cx="1968759" cy="513183"/>
            </a:xfrm>
            <a:prstGeom prst="rect">
              <a:avLst/>
            </a:prstGeom>
            <a:solidFill>
              <a:schemeClr val="accent1">
                <a:alpha val="23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GB" sz="2400" b="0" i="1" u="none" strike="noStrike" cap="none" normalizeH="0" baseline="0" smtClean="0">
                <a:ln>
                  <a:noFill/>
                </a:ln>
                <a:solidFill>
                  <a:schemeClr val="tx1"/>
                </a:solidFill>
                <a:effectLst/>
                <a:latin typeface="Arial" charset="0"/>
              </a:endParaRPr>
            </a:p>
          </p:txBody>
        </p:sp>
      </p:grpSp>
      <p:pic>
        <p:nvPicPr>
          <p:cNvPr id="4100" name="Picture 235" descr="cid:image004.jpg@01CECFCD.B89968F0"/>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15091" y="3914174"/>
            <a:ext cx="4433693" cy="767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p:nvPr/>
        </p:nvSpPr>
        <p:spPr>
          <a:xfrm>
            <a:off x="4730597" y="3580350"/>
            <a:ext cx="2616870" cy="400110"/>
          </a:xfrm>
          <a:prstGeom prst="rect">
            <a:avLst/>
          </a:prstGeom>
          <a:noFill/>
        </p:spPr>
        <p:txBody>
          <a:bodyPr wrap="none" rtlCol="0">
            <a:spAutoFit/>
          </a:bodyPr>
          <a:lstStyle/>
          <a:p>
            <a:pPr algn="l"/>
            <a:r>
              <a:rPr lang="en-US" sz="2000" b="1" i="0" dirty="0" smtClean="0"/>
              <a:t>Web-based Training</a:t>
            </a:r>
            <a:endParaRPr lang="en-GB" sz="2000" b="1" i="0" dirty="0" err="1" smtClean="0">
              <a:solidFill>
                <a:srgbClr val="000000"/>
              </a:solidFill>
            </a:endParaRPr>
          </a:p>
        </p:txBody>
      </p:sp>
      <p:sp>
        <p:nvSpPr>
          <p:cNvPr id="11" name="TextBox 10"/>
          <p:cNvSpPr txBox="1"/>
          <p:nvPr/>
        </p:nvSpPr>
        <p:spPr>
          <a:xfrm>
            <a:off x="7322985" y="3187967"/>
            <a:ext cx="4506426" cy="369332"/>
          </a:xfrm>
          <a:prstGeom prst="rect">
            <a:avLst/>
          </a:prstGeom>
          <a:noFill/>
        </p:spPr>
        <p:txBody>
          <a:bodyPr wrap="none" rtlCol="0">
            <a:spAutoFit/>
          </a:bodyPr>
          <a:lstStyle/>
          <a:p>
            <a:r>
              <a:rPr lang="en-GB" sz="1800" i="0" dirty="0">
                <a:solidFill>
                  <a:srgbClr val="000000"/>
                </a:solidFill>
              </a:rPr>
              <a:t>http://www.youtube.com/user/ProgressSW</a:t>
            </a:r>
            <a:endParaRPr lang="en-GB" sz="1800" i="0" dirty="0" smtClean="0">
              <a:solidFill>
                <a:srgbClr val="000000"/>
              </a:solidFill>
            </a:endParaRPr>
          </a:p>
        </p:txBody>
      </p:sp>
      <p:pic>
        <p:nvPicPr>
          <p:cNvPr id="12"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346891" y="1396532"/>
            <a:ext cx="4423216" cy="18000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91154" y="1144659"/>
            <a:ext cx="3345788" cy="400110"/>
          </a:xfrm>
          <a:prstGeom prst="rect">
            <a:avLst/>
          </a:prstGeom>
          <a:noFill/>
        </p:spPr>
        <p:txBody>
          <a:bodyPr wrap="none" rtlCol="0">
            <a:spAutoFit/>
          </a:bodyPr>
          <a:lstStyle/>
          <a:p>
            <a:pPr algn="l"/>
            <a:r>
              <a:rPr lang="en-US" sz="2000" b="1" i="0" dirty="0" smtClean="0"/>
              <a:t>Corticon evaluation / POC</a:t>
            </a:r>
            <a:endParaRPr lang="en-GB" sz="2000" b="1" i="0" dirty="0" err="1" smtClean="0">
              <a:solidFill>
                <a:srgbClr val="000000"/>
              </a:solidFill>
            </a:endParaRPr>
          </a:p>
        </p:txBody>
      </p:sp>
      <p:sp>
        <p:nvSpPr>
          <p:cNvPr id="14" name="TextBox 13"/>
          <p:cNvSpPr txBox="1"/>
          <p:nvPr/>
        </p:nvSpPr>
        <p:spPr>
          <a:xfrm>
            <a:off x="9135051" y="1067542"/>
            <a:ext cx="2751651" cy="400110"/>
          </a:xfrm>
          <a:prstGeom prst="rect">
            <a:avLst/>
          </a:prstGeom>
          <a:noFill/>
        </p:spPr>
        <p:txBody>
          <a:bodyPr wrap="none" rtlCol="0">
            <a:spAutoFit/>
          </a:bodyPr>
          <a:lstStyle/>
          <a:p>
            <a:pPr algn="l"/>
            <a:r>
              <a:rPr lang="en-US" sz="2000" b="1" i="0" dirty="0" smtClean="0"/>
              <a:t>Corticon on YouTube</a:t>
            </a:r>
            <a:endParaRPr lang="en-GB" sz="2000" b="1" i="0" dirty="0" err="1" smtClean="0">
              <a:solidFill>
                <a:srgbClr val="000000"/>
              </a:solidFill>
            </a:endParaRPr>
          </a:p>
        </p:txBody>
      </p:sp>
      <p:pic>
        <p:nvPicPr>
          <p:cNvPr id="15" name="Picture 14" descr="RulesWorld.jpg"/>
          <p:cNvPicPr>
            <a:picLocks noChangeAspect="1"/>
          </p:cNvPicPr>
          <p:nvPr/>
        </p:nvPicPr>
        <p:blipFill>
          <a:blip r:embed="rId6" cstate="print"/>
          <a:srcRect t="3619"/>
          <a:stretch>
            <a:fillRect/>
          </a:stretch>
        </p:blipFill>
        <p:spPr>
          <a:xfrm>
            <a:off x="7630160" y="5058977"/>
            <a:ext cx="4050982" cy="1306262"/>
          </a:xfrm>
          <a:prstGeom prst="rect">
            <a:avLst/>
          </a:prstGeom>
        </p:spPr>
      </p:pic>
      <p:sp>
        <p:nvSpPr>
          <p:cNvPr id="16" name="TextBox 15"/>
          <p:cNvSpPr txBox="1"/>
          <p:nvPr/>
        </p:nvSpPr>
        <p:spPr>
          <a:xfrm>
            <a:off x="1390565" y="5196137"/>
            <a:ext cx="3606800" cy="1015663"/>
          </a:xfrm>
          <a:prstGeom prst="rect">
            <a:avLst/>
          </a:prstGeom>
          <a:noFill/>
        </p:spPr>
        <p:txBody>
          <a:bodyPr wrap="square" rtlCol="0">
            <a:spAutoFit/>
          </a:bodyPr>
          <a:lstStyle/>
          <a:p>
            <a:r>
              <a:rPr lang="en-US" b="1" i="0" dirty="0" smtClean="0">
                <a:solidFill>
                  <a:srgbClr val="000000"/>
                </a:solidFill>
                <a:hlinkClick r:id="rId7"/>
              </a:rPr>
              <a:t>datkins@progress.com</a:t>
            </a:r>
            <a:endParaRPr lang="en-US" b="1" i="0" dirty="0" smtClean="0">
              <a:solidFill>
                <a:srgbClr val="000000"/>
              </a:solidFill>
            </a:endParaRPr>
          </a:p>
          <a:p>
            <a:r>
              <a:rPr lang="en-US" b="1" i="0" dirty="0" smtClean="0">
                <a:solidFill>
                  <a:srgbClr val="000000"/>
                </a:solidFill>
              </a:rPr>
              <a:t>617-372-2155</a:t>
            </a:r>
          </a:p>
        </p:txBody>
      </p:sp>
      <p:pic>
        <p:nvPicPr>
          <p:cNvPr id="19" name="Picture 18" descr="CallMeOrange.jpg"/>
          <p:cNvPicPr>
            <a:picLocks noChangeAspect="1"/>
          </p:cNvPicPr>
          <p:nvPr/>
        </p:nvPicPr>
        <p:blipFill>
          <a:blip r:embed="rId8" cstate="print"/>
          <a:stretch>
            <a:fillRect/>
          </a:stretch>
        </p:blipFill>
        <p:spPr>
          <a:xfrm>
            <a:off x="699685" y="5744777"/>
            <a:ext cx="568960" cy="568960"/>
          </a:xfrm>
          <a:prstGeom prst="rect">
            <a:avLst/>
          </a:prstGeom>
        </p:spPr>
      </p:pic>
      <p:pic>
        <p:nvPicPr>
          <p:cNvPr id="20" name="Picture 19" descr="email-icon-vector.jpg"/>
          <p:cNvPicPr>
            <a:picLocks noChangeAspect="1"/>
          </p:cNvPicPr>
          <p:nvPr/>
        </p:nvPicPr>
        <p:blipFill>
          <a:blip r:embed="rId9" cstate="print"/>
          <a:stretch>
            <a:fillRect/>
          </a:stretch>
        </p:blipFill>
        <p:spPr>
          <a:xfrm>
            <a:off x="616817" y="4962457"/>
            <a:ext cx="786638" cy="828040"/>
          </a:xfrm>
          <a:prstGeom prst="rect">
            <a:avLst/>
          </a:prstGeom>
        </p:spPr>
      </p:pic>
      <p:sp>
        <p:nvSpPr>
          <p:cNvPr id="21" name="TextBox 20"/>
          <p:cNvSpPr txBox="1"/>
          <p:nvPr/>
        </p:nvSpPr>
        <p:spPr>
          <a:xfrm>
            <a:off x="8516154" y="4687790"/>
            <a:ext cx="3318537" cy="400110"/>
          </a:xfrm>
          <a:prstGeom prst="rect">
            <a:avLst/>
          </a:prstGeom>
          <a:noFill/>
        </p:spPr>
        <p:txBody>
          <a:bodyPr wrap="none" rtlCol="0">
            <a:spAutoFit/>
          </a:bodyPr>
          <a:lstStyle/>
          <a:p>
            <a:pPr algn="l"/>
            <a:r>
              <a:rPr lang="en-US" sz="2000" b="1" i="0" dirty="0" smtClean="0"/>
              <a:t>Corticon on Communities</a:t>
            </a:r>
            <a:endParaRPr lang="en-GB" sz="2000" b="1" i="0" dirty="0" err="1" smtClean="0">
              <a:solidFill>
                <a:srgbClr val="000000"/>
              </a:solidFill>
            </a:endParaRPr>
          </a:p>
        </p:txBody>
      </p:sp>
    </p:spTree>
    <p:extLst>
      <p:ext uri="{BB962C8B-B14F-4D97-AF65-F5344CB8AC3E}">
        <p14:creationId xmlns="" xmlns:p14="http://schemas.microsoft.com/office/powerpoint/2010/main" val="3441420283"/>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258068028"/>
      </p:ext>
    </p:extLst>
  </p:cSld>
  <p:clrMapOvr>
    <a:masterClrMapping/>
  </p:clrMapOvr>
  <p:transition spd="slow">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3.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4.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5.xml><?xml version="1.0" encoding="utf-8"?>
<p:tagLst xmlns:a="http://schemas.openxmlformats.org/drawingml/2006/main" xmlns:r="http://schemas.openxmlformats.org/officeDocument/2006/relationships" xmlns:p="http://schemas.openxmlformats.org/presentationml/2006/main">
  <p:tag name="DVSECTIONID" val="dkm8d6Cl5LBCZ16kADaUEM"/>
</p:tagLst>
</file>

<file path=ppt/tags/tag6.xml><?xml version="1.0" encoding="utf-8"?>
<p:tagLst xmlns:a="http://schemas.openxmlformats.org/drawingml/2006/main" xmlns:r="http://schemas.openxmlformats.org/officeDocument/2006/relationships" xmlns:p="http://schemas.openxmlformats.org/presentationml/2006/main">
  <p:tag name="DVSHAPEID" val="8tyfC270JMTkFMhCnb29WE"/>
</p:tagLst>
</file>

<file path=ppt/tags/tag7.xml><?xml version="1.0" encoding="utf-8"?>
<p:tagLst xmlns:a="http://schemas.openxmlformats.org/drawingml/2006/main" xmlns:r="http://schemas.openxmlformats.org/officeDocument/2006/relationships" xmlns:p="http://schemas.openxmlformats.org/presentationml/2006/main">
  <p:tag name="DVSHAPEID" val="bL911Y5ntk2rbTzXuze51O"/>
</p:tagLst>
</file>

<file path=ppt/tags/tag8.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9.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10.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11.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12.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13.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14.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15.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16.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ags/tag17.xml><?xml version="1.0" encoding="utf-8"?>
<p:tagLst xmlns:a="http://schemas.openxmlformats.org/drawingml/2006/main" xmlns:r="http://schemas.openxmlformats.org/officeDocument/2006/relationships" xmlns:p="http://schemas.openxmlformats.org/presentationml/2006/main">
  <p:tag name="DVSHAPEID" val="DlXXhfGB2RIxMlDki6bmul"/>
</p:tagLst>
</file>

<file path=ppt/tags/tag18.xml><?xml version="1.0" encoding="utf-8"?>
<p:tagLst xmlns:a="http://schemas.openxmlformats.org/drawingml/2006/main" xmlns:r="http://schemas.openxmlformats.org/officeDocument/2006/relationships" xmlns:p="http://schemas.openxmlformats.org/presentationml/2006/main">
  <p:tag name="DVSHAPEID" val="DlXXhfGB2RIxMlDki6bmul"/>
</p:tagLst>
</file>

<file path=ppt/tags/tag19.xml><?xml version="1.0" encoding="utf-8"?>
<p:tagLst xmlns:a="http://schemas.openxmlformats.org/drawingml/2006/main" xmlns:r="http://schemas.openxmlformats.org/officeDocument/2006/relationships" xmlns:p="http://schemas.openxmlformats.org/presentationml/2006/main">
  <p:tag name="DVSHAPEID" val="rAUxrFPxOS0hUtpmfTUkHW"/>
</p:tagLst>
</file>

<file path=ppt/tags/tag20.xml><?xml version="1.0" encoding="utf-8"?>
<p:tagLst xmlns:a="http://schemas.openxmlformats.org/drawingml/2006/main" xmlns:r="http://schemas.openxmlformats.org/officeDocument/2006/relationships" xmlns:p="http://schemas.openxmlformats.org/presentationml/2006/main">
  <p:tag name="DVSHAPEID" val="lFBJdYfbLpWaSxCMf2ui14"/>
</p:tagLst>
</file>

<file path=ppt/tags/tag21.xml><?xml version="1.0" encoding="utf-8"?>
<p:tagLst xmlns:a="http://schemas.openxmlformats.org/drawingml/2006/main" xmlns:r="http://schemas.openxmlformats.org/officeDocument/2006/relationships" xmlns:p="http://schemas.openxmlformats.org/presentationml/2006/main">
  <p:tag name="DVSHAPEID" val="kNmkrnlqR7bX2drfRJnsfC"/>
</p:tagLst>
</file>

<file path=ppt/tags/tag22.xml><?xml version="1.0" encoding="utf-8"?>
<p:tagLst xmlns:a="http://schemas.openxmlformats.org/drawingml/2006/main" xmlns:r="http://schemas.openxmlformats.org/officeDocument/2006/relationships" xmlns:p="http://schemas.openxmlformats.org/presentationml/2006/main">
  <p:tag name="DVSHAPEID" val="DlXXhfGB2RIxMlDki6bmul"/>
</p:tagLst>
</file>

<file path=ppt/tags/tag23.xml><?xml version="1.0" encoding="utf-8"?>
<p:tagLst xmlns:a="http://schemas.openxmlformats.org/drawingml/2006/main" xmlns:r="http://schemas.openxmlformats.org/officeDocument/2006/relationships" xmlns:p="http://schemas.openxmlformats.org/presentationml/2006/main">
  <p:tag name="DVSHAPEID" val="DN3QNXZXGm8r1s6ikUFW8z"/>
</p:tagLst>
</file>

<file path=ppt/tags/tag24.xml><?xml version="1.0" encoding="utf-8"?>
<p:tagLst xmlns:a="http://schemas.openxmlformats.org/drawingml/2006/main" xmlns:r="http://schemas.openxmlformats.org/officeDocument/2006/relationships" xmlns:p="http://schemas.openxmlformats.org/presentationml/2006/main">
  <p:tag name="DVSHAPEID" val="NiVvOf6bVF5lRm4mFuaJCC"/>
</p:tagLst>
</file>

<file path=ppt/tags/tag25.xml><?xml version="1.0" encoding="utf-8"?>
<p:tagLst xmlns:a="http://schemas.openxmlformats.org/drawingml/2006/main" xmlns:r="http://schemas.openxmlformats.org/officeDocument/2006/relationships" xmlns:p="http://schemas.openxmlformats.org/presentationml/2006/main">
  <p:tag name="DVSHAPEID" val="ClHvbsXpoQNEieu2yKkNtB"/>
</p:tagLst>
</file>

<file path=ppt/tags/tag26.xml><?xml version="1.0" encoding="utf-8"?>
<p:tagLst xmlns:a="http://schemas.openxmlformats.org/drawingml/2006/main" xmlns:r="http://schemas.openxmlformats.org/officeDocument/2006/relationships" xmlns:p="http://schemas.openxmlformats.org/presentationml/2006/main">
  <p:tag name="DVSHAPEID" val="rAUxrFPxOS0hUtpmfTUkHW"/>
</p:tagLst>
</file>

<file path=ppt/tags/tag27.xml><?xml version="1.0" encoding="utf-8"?>
<p:tagLst xmlns:a="http://schemas.openxmlformats.org/drawingml/2006/main" xmlns:r="http://schemas.openxmlformats.org/officeDocument/2006/relationships" xmlns:p="http://schemas.openxmlformats.org/presentationml/2006/main">
  <p:tag name="DVSECTIONID" val="M7OUPTP6Vawy7w5tvHO5IB"/>
</p:tagLst>
</file>

<file path=ppt/tags/tag28.xml><?xml version="1.0" encoding="utf-8"?>
<p:tagLst xmlns:a="http://schemas.openxmlformats.org/drawingml/2006/main" xmlns:r="http://schemas.openxmlformats.org/officeDocument/2006/relationships" xmlns:p="http://schemas.openxmlformats.org/presentationml/2006/main">
  <p:tag name="DVSHAPEID" val="gh8fHCGx92WXtaJ0nfjFNW"/>
</p:tagLst>
</file>

<file path=ppt/tags/tag29.xml><?xml version="1.0" encoding="utf-8"?>
<p:tagLst xmlns:a="http://schemas.openxmlformats.org/drawingml/2006/main" xmlns:r="http://schemas.openxmlformats.org/officeDocument/2006/relationships" xmlns:p="http://schemas.openxmlformats.org/presentationml/2006/main">
  <p:tag name="DVSHAPEID" val="5Irb38AMC3PhfWEaUpKPZL"/>
</p:tagLst>
</file>

<file path=ppt/theme/theme1.xml><?xml version="1.0" encoding="utf-8"?>
<a:theme xmlns:a="http://schemas.openxmlformats.org/drawingml/2006/main" name="PUG_Challenge_Exchange_Template">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esentation2" id="{2AF88128-E61F-4530-8F64-941ED5C5486A}" vid="{4B4C85FE-1A15-492E-A9B0-036AC37BC64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5C1811357FFB4AA5DDDCC1C7CC486E" ma:contentTypeVersion="2" ma:contentTypeDescription="Create a new document." ma:contentTypeScope="" ma:versionID="9a2181fc94d5d8931510ed9662bf5625">
  <xsd:schema xmlns:xsd="http://www.w3.org/2001/XMLSchema" xmlns:xs="http://www.w3.org/2001/XMLSchema" xmlns:p="http://schemas.microsoft.com/office/2006/metadata/properties" targetNamespace="http://schemas.microsoft.com/office/2006/metadata/properties" ma:root="true" ma:fieldsID="4c37901602a3e2ba5ec7d8339d7d3b2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1CF3B6B2-0262-423C-B7CE-C7027FA333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DDA4C4B2-98B1-44DF-A244-E8FB7A2D195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24001</TotalTime>
  <Words>1392</Words>
  <Application>Microsoft Office PowerPoint</Application>
  <PresentationFormat>Custom</PresentationFormat>
  <Paragraphs>309</Paragraphs>
  <Slides>27</Slides>
  <Notes>13</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PUG_Challenge_Exchange_Template</vt:lpstr>
      <vt:lpstr>“OpenEdge Rules” in Action:  Business Logic Agility &amp; Transparency</vt:lpstr>
      <vt:lpstr>Agenda</vt:lpstr>
      <vt:lpstr>The Problem Corticon Solves: Fragile Code-based Rules Automation</vt:lpstr>
      <vt:lpstr>The Solution: Progress Corticon Business Rules Management System</vt:lpstr>
      <vt:lpstr>Choosing Between ABL and Corticon </vt:lpstr>
      <vt:lpstr>Corticon Use Cases</vt:lpstr>
      <vt:lpstr>Why choose Corticon?</vt:lpstr>
      <vt:lpstr>Why Corticon #1: Model-Driven Rules Development</vt:lpstr>
      <vt:lpstr>Why Corticon #2: Guaranteed Rule Integrity</vt:lpstr>
      <vt:lpstr>Guaranteed Rule Integrity Compresses Development Lifecycle</vt:lpstr>
      <vt:lpstr>NCAA Case Study: Proven Productivity Benefits of Corticon</vt:lpstr>
      <vt:lpstr>Why Corticon #3: Performance &amp; Scalability</vt:lpstr>
      <vt:lpstr>Why Corticon #4: Simple OpenEdge Integration</vt:lpstr>
      <vt:lpstr>Corticon is Integral to OERA and “Modernization”</vt:lpstr>
      <vt:lpstr>1. Design-time Meta-data Integration</vt:lpstr>
      <vt:lpstr>1. Design-time Meta-data Integration</vt:lpstr>
      <vt:lpstr>2. OpenEdge Rules ABL API</vt:lpstr>
      <vt:lpstr>Slide 18</vt:lpstr>
      <vt:lpstr>Overview of Corticon Terminology and Rule Modeling Workflow</vt:lpstr>
      <vt:lpstr>3. Run-time Code-free Database Integration </vt:lpstr>
      <vt:lpstr>Corticon EDC Data Connectivity (no writing code, no writing SQL)</vt:lpstr>
      <vt:lpstr>Slide 22</vt:lpstr>
      <vt:lpstr>Corticon v5.5 Highlights -  !!Released TODAY!!</vt:lpstr>
      <vt:lpstr>Slide 24</vt:lpstr>
      <vt:lpstr>Slide 25</vt:lpstr>
      <vt:lpstr>To learn more…</vt:lpstr>
      <vt:lpstr>Slide 27</vt:lpstr>
    </vt:vector>
  </TitlesOfParts>
  <Company>Progress Software Corporation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PowerPoint Template - New Format</dc:title>
  <dc:creator>Progress Software Corporation</dc:creator>
  <cp:lastModifiedBy>datkins</cp:lastModifiedBy>
  <cp:revision>1274</cp:revision>
  <cp:lastPrinted>2013-09-18T03:48:20Z</cp:lastPrinted>
  <dcterms:created xsi:type="dcterms:W3CDTF">2010-07-07T00:59:08Z</dcterms:created>
  <dcterms:modified xsi:type="dcterms:W3CDTF">2015-06-18T03:14:26Z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0x010100545C1811357FFB4AA5DDDCC1C7CC486E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212;#Presentation|bb6cbacc-6fa5-4c01-b5cb-9e459e8851d2</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kb2a064789314f00a60cb6c3cf784453">
    <vt:lpwstr/>
  </property>
  <property fmtid="{D5CDD505-2E9C-101B-9397-08002B2CF9AE}" pid="16" name="HorizontalUseCase">
    <vt:lpwstr/>
  </property>
  <property fmtid="{D5CDD505-2E9C-101B-9397-08002B2CF9AE}" pid="17" name="GFOResourceTags">
    <vt:lpwstr/>
  </property>
  <property fmtid="{D5CDD505-2E9C-101B-9397-08002B2CF9AE}" pid="18" name="Partner Empowerment">
    <vt:lpwstr/>
  </property>
  <property fmtid="{D5CDD505-2E9C-101B-9397-08002B2CF9AE}" pid="19" name="BusinessLine">
    <vt:lpwstr/>
  </property>
  <property fmtid="{D5CDD505-2E9C-101B-9397-08002B2CF9AE}" pid="20" name="Portal Audience">
    <vt:lpwstr/>
  </property>
</Properties>
</file>