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7" r:id="rId4"/>
  </p:sldMasterIdLst>
  <p:notesMasterIdLst>
    <p:notesMasterId r:id="rId23"/>
  </p:notesMasterIdLst>
  <p:handoutMasterIdLst>
    <p:handoutMasterId r:id="rId24"/>
  </p:handoutMasterIdLst>
  <p:sldIdLst>
    <p:sldId id="1478" r:id="rId5"/>
    <p:sldId id="1483" r:id="rId6"/>
    <p:sldId id="1497" r:id="rId7"/>
    <p:sldId id="1482" r:id="rId8"/>
    <p:sldId id="1480" r:id="rId9"/>
    <p:sldId id="1486" r:id="rId10"/>
    <p:sldId id="1490" r:id="rId11"/>
    <p:sldId id="1487" r:id="rId12"/>
    <p:sldId id="1491" r:id="rId13"/>
    <p:sldId id="1493" r:id="rId14"/>
    <p:sldId id="1492" r:id="rId15"/>
    <p:sldId id="1495" r:id="rId16"/>
    <p:sldId id="1494" r:id="rId17"/>
    <p:sldId id="1485" r:id="rId18"/>
    <p:sldId id="1496" r:id="rId19"/>
    <p:sldId id="1489" r:id="rId20"/>
    <p:sldId id="1488" r:id="rId21"/>
    <p:sldId id="1481" r:id="rId22"/>
  </p:sldIdLst>
  <p:sldSz cx="12188825" cy="6858000"/>
  <p:notesSz cx="7010400" cy="9296400"/>
  <p:custDataLst>
    <p:tags r:id="rId25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97">
          <p15:clr>
            <a:srgbClr val="A4A3A4"/>
          </p15:clr>
        </p15:guide>
        <p15:guide id="2" orient="horz" pos="1111">
          <p15:clr>
            <a:srgbClr val="A4A3A4"/>
          </p15:clr>
        </p15:guide>
        <p15:guide id="3" pos="384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  <p:cmAuthor id="4" name="Paulette Stout" initials="PS" lastIdx="1" clrIdx="4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E00"/>
    <a:srgbClr val="DD461E"/>
    <a:srgbClr val="2F5662"/>
    <a:srgbClr val="B0D806"/>
    <a:srgbClr val="AAD204"/>
    <a:srgbClr val="24D997"/>
    <a:srgbClr val="23C78C"/>
    <a:srgbClr val="F199AE"/>
    <a:srgbClr val="A21636"/>
    <a:srgbClr val="FFD2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81" autoAdjust="0"/>
    <p:restoredTop sz="72267" autoAdjust="0"/>
  </p:normalViewPr>
  <p:slideViewPr>
    <p:cSldViewPr snapToGrid="0" showGuides="1">
      <p:cViewPr varScale="1">
        <p:scale>
          <a:sx n="84" d="100"/>
          <a:sy n="84" d="100"/>
        </p:scale>
        <p:origin x="1464" y="84"/>
      </p:cViewPr>
      <p:guideLst>
        <p:guide orient="horz" pos="3197"/>
        <p:guide orient="horz" pos="1111"/>
        <p:guide pos="3845"/>
      </p:guideLst>
    </p:cSldViewPr>
  </p:slideViewPr>
  <p:outlineViewPr>
    <p:cViewPr>
      <p:scale>
        <a:sx n="33" d="100"/>
        <a:sy n="33" d="100"/>
      </p:scale>
      <p:origin x="16" y="1548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6" d="100"/>
        <a:sy n="106" d="100"/>
      </p:scale>
      <p:origin x="0" y="9672"/>
    </p:cViewPr>
  </p:sorterViewPr>
  <p:notesViewPr>
    <p:cSldViewPr snapToGrid="0" showGuides="1">
      <p:cViewPr varScale="1">
        <p:scale>
          <a:sx n="114" d="100"/>
          <a:sy n="114" d="100"/>
        </p:scale>
        <p:origin x="-4608" y="-11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7259" cy="278415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t" anchorCtr="0" compatLnSpc="1">
            <a:prstTxWarp prst="textNoShape">
              <a:avLst/>
            </a:prstTxWarp>
            <a:spAutoFit/>
          </a:bodyPr>
          <a:lstStyle>
            <a:lvl1pPr algn="l" defTabSz="932981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3141" y="0"/>
            <a:ext cx="3037259" cy="278415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t" anchorCtr="0" compatLnSpc="1">
            <a:prstTxWarp prst="textNoShape">
              <a:avLst/>
            </a:prstTxWarp>
            <a:spAutoFit/>
          </a:bodyPr>
          <a:lstStyle>
            <a:lvl1pPr algn="r" defTabSz="932981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017985"/>
            <a:ext cx="3037259" cy="278415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b" anchorCtr="0" compatLnSpc="1">
            <a:prstTxWarp prst="textNoShape">
              <a:avLst/>
            </a:prstTxWarp>
            <a:spAutoFit/>
          </a:bodyPr>
          <a:lstStyle>
            <a:lvl1pPr algn="l" defTabSz="932981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 dirty="0" smtClean="0"/>
              <a:t>Progress Software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3141" y="9017985"/>
            <a:ext cx="3037259" cy="278415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b" anchorCtr="0" compatLnSpc="1">
            <a:prstTxWarp prst="textNoShape">
              <a:avLst/>
            </a:prstTxWarp>
            <a:spAutoFit/>
          </a:bodyPr>
          <a:lstStyle>
            <a:lvl1pPr algn="r" defTabSz="932981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41407136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7259" cy="464266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t" anchorCtr="0" compatLnSpc="1">
            <a:prstTxWarp prst="textNoShape">
              <a:avLst/>
            </a:prstTxWarp>
          </a:bodyPr>
          <a:lstStyle>
            <a:lvl1pPr algn="l" defTabSz="932981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3141" y="0"/>
            <a:ext cx="3037259" cy="464266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t" anchorCtr="0" compatLnSpc="1">
            <a:prstTxWarp prst="textNoShape">
              <a:avLst/>
            </a:prstTxWarp>
          </a:bodyPr>
          <a:lstStyle>
            <a:lvl1pPr algn="r" defTabSz="932981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9575" y="698500"/>
            <a:ext cx="6194425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298" y="4416068"/>
            <a:ext cx="5141805" cy="4181557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2134"/>
            <a:ext cx="3037259" cy="464266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b" anchorCtr="0" compatLnSpc="1">
            <a:prstTxWarp prst="textNoShape">
              <a:avLst/>
            </a:prstTxWarp>
          </a:bodyPr>
          <a:lstStyle>
            <a:lvl1pPr algn="l" defTabSz="932981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Progress Software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3141" y="8832134"/>
            <a:ext cx="3037259" cy="464266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b" anchorCtr="0" compatLnSpc="1">
            <a:prstTxWarp prst="textNoShape">
              <a:avLst/>
            </a:prstTxWarp>
          </a:bodyPr>
          <a:lstStyle>
            <a:lvl1pPr algn="r" defTabSz="932981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4466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You have a house.</a:t>
            </a:r>
          </a:p>
          <a:p>
            <a:r>
              <a:rPr lang="en-US" dirty="0" smtClean="0"/>
              <a:t>You love where you live.</a:t>
            </a:r>
          </a:p>
          <a:p>
            <a:r>
              <a:rPr lang="en-US" dirty="0" smtClean="0"/>
              <a:t>The</a:t>
            </a:r>
            <a:r>
              <a:rPr lang="en-US" baseline="0" dirty="0" smtClean="0"/>
              <a:t> roof doesn’t leak.</a:t>
            </a:r>
          </a:p>
          <a:p>
            <a:r>
              <a:rPr lang="en-US" baseline="0" dirty="0" smtClean="0"/>
              <a:t>The pipes don’t rattle.</a:t>
            </a:r>
          </a:p>
          <a:p>
            <a:r>
              <a:rPr lang="en-US" baseline="0" dirty="0" smtClean="0"/>
              <a:t>You want to modernize.</a:t>
            </a:r>
          </a:p>
          <a:p>
            <a:r>
              <a:rPr lang="en-US" baseline="0" dirty="0" smtClean="0"/>
              <a:t>You can.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66923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8439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 smtClean="0"/>
              <a:t>ADM2</a:t>
            </a:r>
            <a:r>
              <a:rPr lang="en-US" baseline="0" dirty="0" smtClean="0"/>
              <a:t> application is proven, in production, and working.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Unnecessary change = unnecessary risk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baseline="0" dirty="0" smtClean="0"/>
              <a:t>Risk of regressions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baseline="0" dirty="0" smtClean="0"/>
              <a:t>Risk of wasted time &amp; effort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785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279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7844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88825" cy="6866370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893896" y="1312684"/>
            <a:ext cx="10511966" cy="738664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897233" y="2294061"/>
            <a:ext cx="7729189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62993" y="5043948"/>
            <a:ext cx="2480988" cy="145084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9006117" y="10874476"/>
            <a:ext cx="12684132" cy="7134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90427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-1"/>
            <a:ext cx="12188826" cy="68693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1568371"/>
            <a:ext cx="6901583" cy="543739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642554" y="4633860"/>
            <a:ext cx="3070096" cy="1795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6805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200150"/>
            <a:ext cx="10360501" cy="5033502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540438" y="6233652"/>
            <a:ext cx="526376" cy="526376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4926623" y="6520002"/>
            <a:ext cx="17311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800" i="0" baseline="0" dirty="0" smtClean="0">
                <a:solidFill>
                  <a:srgbClr val="000000"/>
                </a:solidFill>
              </a:rPr>
              <a:t>© 2015 Roundtable Software, Inc</a:t>
            </a:r>
            <a:r>
              <a:rPr lang="en-US" sz="900" i="0" baseline="0" dirty="0" smtClean="0">
                <a:solidFill>
                  <a:srgbClr val="0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6932029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197864"/>
            <a:ext cx="10360501" cy="5055452"/>
          </a:xfrm>
        </p:spPr>
        <p:txBody>
          <a:bodyPr/>
          <a:lstStyle>
            <a:lvl1pPr>
              <a:spcBef>
                <a:spcPts val="1800"/>
              </a:spcBef>
              <a:defRPr/>
            </a:lvl1pPr>
            <a:lvl2pPr>
              <a:spcBef>
                <a:spcPts val="1800"/>
              </a:spcBef>
              <a:defRPr/>
            </a:lvl2pPr>
            <a:lvl3pPr>
              <a:spcBef>
                <a:spcPts val="1800"/>
              </a:spcBef>
              <a:defRPr/>
            </a:lvl3pPr>
            <a:lvl4pPr>
              <a:spcBef>
                <a:spcPts val="1800"/>
              </a:spcBef>
              <a:defRPr/>
            </a:lvl4pPr>
            <a:lvl5pPr>
              <a:spcBef>
                <a:spcPts val="1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9182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200150"/>
            <a:ext cx="5385514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1991189"/>
            <a:ext cx="5385514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200150"/>
            <a:ext cx="5387630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1991189"/>
            <a:ext cx="5387630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7061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315175"/>
            <a:ext cx="10801179" cy="535531"/>
          </a:xfrm>
        </p:spPr>
        <p:txBody>
          <a:bodyPr/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81960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444553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00436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lain orang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08882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00528" y="2239348"/>
            <a:ext cx="4245368" cy="248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86160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6791324" y="6265333"/>
            <a:ext cx="2203483" cy="592668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6791325" y="880144"/>
            <a:ext cx="4971679" cy="592668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791325" y="0"/>
            <a:ext cx="5397500" cy="6857999"/>
          </a:xfrm>
          <a:noFill/>
          <a:ln>
            <a:noFill/>
          </a:ln>
          <a:effectLst/>
        </p:spPr>
        <p:txBody>
          <a:bodyPr lIns="457200" tIns="457200" rIns="45720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99157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962" y="1190317"/>
            <a:ext cx="10894238" cy="501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616817" y="367497"/>
            <a:ext cx="1080117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203154" y="6590505"/>
            <a:ext cx="15673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69" r:id="rId2"/>
    <p:sldLayoutId id="2147483738" r:id="rId3"/>
    <p:sldLayoutId id="2147483734" r:id="rId4"/>
    <p:sldLayoutId id="2147483762" r:id="rId5"/>
    <p:sldLayoutId id="2147483739" r:id="rId6"/>
    <p:sldLayoutId id="2147483755" r:id="rId7"/>
    <p:sldLayoutId id="2147483767" r:id="rId8"/>
    <p:sldLayoutId id="2147483770" r:id="rId9"/>
    <p:sldLayoutId id="2147483714" r:id="rId10"/>
    <p:sldLayoutId id="2147483784" r:id="rId11"/>
    <p:sldLayoutId id="2147483783" r:id="rId12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rgbClr val="000000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Stop!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897233" y="2084511"/>
            <a:ext cx="7729189" cy="723098"/>
          </a:xfrm>
        </p:spPr>
        <p:txBody>
          <a:bodyPr/>
          <a:lstStyle/>
          <a:p>
            <a:r>
              <a:rPr lang="en-US" sz="2800" dirty="0" smtClean="0"/>
              <a:t>Don’t throw away that ADM2 code just yet…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7" name="Subtitle 4"/>
          <p:cNvSpPr txBox="1">
            <a:spLocks/>
          </p:cNvSpPr>
          <p:nvPr/>
        </p:nvSpPr>
        <p:spPr bwMode="auto">
          <a:xfrm>
            <a:off x="897233" y="3342474"/>
            <a:ext cx="7729189" cy="7230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Tx/>
              <a:buFontTx/>
              <a:buNone/>
              <a:defRPr lang="en-US" sz="2400" i="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SzTx/>
            </a:pPr>
            <a:r>
              <a:rPr lang="en-US" sz="2000" dirty="0" smtClean="0"/>
              <a:t>Jeff Ledbetter</a:t>
            </a:r>
          </a:p>
          <a:p>
            <a:pPr>
              <a:buSzTx/>
            </a:pPr>
            <a:r>
              <a:rPr lang="en-US" sz="2000" dirty="0" smtClean="0"/>
              <a:t>Product Architect, Roundtable Software</a:t>
            </a: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97" y="5704346"/>
            <a:ext cx="3673841" cy="9184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do we think we are?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Roundtable </a:t>
            </a:r>
            <a:r>
              <a:rPr lang="en-US" sz="3200" dirty="0" smtClean="0"/>
              <a:t>TSMS</a:t>
            </a:r>
          </a:p>
          <a:p>
            <a:pPr lvl="1"/>
            <a:r>
              <a:rPr lang="en-US" sz="3000" dirty="0" smtClean="0"/>
              <a:t>Software Configuration Management for </a:t>
            </a:r>
            <a:r>
              <a:rPr lang="en-US" sz="3000" dirty="0" err="1" smtClean="0"/>
              <a:t>OpenEdge</a:t>
            </a:r>
            <a:endParaRPr lang="en-US" sz="3000" dirty="0"/>
          </a:p>
          <a:p>
            <a:r>
              <a:rPr lang="en-US" sz="3200" dirty="0"/>
              <a:t>Roundtable </a:t>
            </a:r>
            <a:r>
              <a:rPr lang="en-US" sz="3200" dirty="0" smtClean="0"/>
              <a:t>Team</a:t>
            </a:r>
          </a:p>
          <a:p>
            <a:pPr lvl="1"/>
            <a:r>
              <a:rPr lang="en-US" sz="3000" dirty="0" smtClean="0"/>
              <a:t>Basic version control built on Eclipse team API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72675390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do we think we are?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680" y="4217670"/>
            <a:ext cx="4313641" cy="66665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533" y="3926791"/>
            <a:ext cx="5703463" cy="124841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840" y="1873624"/>
            <a:ext cx="5439588" cy="1258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531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81447" y="2905571"/>
            <a:ext cx="3033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0" dirty="0" smtClean="0">
                <a:solidFill>
                  <a:srgbClr val="000000"/>
                </a:solidFill>
              </a:rPr>
              <a:t>Future-proof</a:t>
            </a:r>
            <a:r>
              <a:rPr lang="en-US" sz="2000" i="0" dirty="0" smtClean="0">
                <a:solidFill>
                  <a:srgbClr val="0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0964961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" name="Straight Connector 56"/>
          <p:cNvCxnSpPr/>
          <p:nvPr/>
        </p:nvCxnSpPr>
        <p:spPr bwMode="auto">
          <a:xfrm flipH="1">
            <a:off x="3931067" y="2552678"/>
            <a:ext cx="7953" cy="797356"/>
          </a:xfrm>
          <a:prstGeom prst="line">
            <a:avLst/>
          </a:prstGeom>
          <a:ln w="19050">
            <a:prstDash val="dash"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6" name="Up-Down Arrow 25"/>
          <p:cNvSpPr/>
          <p:nvPr/>
        </p:nvSpPr>
        <p:spPr bwMode="auto">
          <a:xfrm rot="16200000">
            <a:off x="7346312" y="2232638"/>
            <a:ext cx="228798" cy="1371600"/>
          </a:xfrm>
          <a:prstGeom prst="upDownArrow">
            <a:avLst/>
          </a:prstGeom>
          <a:solidFill>
            <a:schemeClr val="accent2"/>
          </a:solidFill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Up-Down Arrow 28"/>
          <p:cNvSpPr/>
          <p:nvPr/>
        </p:nvSpPr>
        <p:spPr bwMode="auto">
          <a:xfrm>
            <a:off x="5554798" y="2174110"/>
            <a:ext cx="228600" cy="365760"/>
          </a:xfrm>
          <a:prstGeom prst="upDownArrow">
            <a:avLst/>
          </a:prstGeom>
          <a:solidFill>
            <a:schemeClr val="accent2"/>
          </a:solidFill>
          <a:ln w="25400"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4661508" y="1253866"/>
            <a:ext cx="2057666" cy="860612"/>
            <a:chOff x="4200034" y="1388528"/>
            <a:chExt cx="2057666" cy="860612"/>
          </a:xfrm>
        </p:grpSpPr>
        <p:sp>
          <p:nvSpPr>
            <p:cNvPr id="5" name="Rectangle 4"/>
            <p:cNvSpPr/>
            <p:nvPr/>
          </p:nvSpPr>
          <p:spPr bwMode="auto">
            <a:xfrm>
              <a:off x="4213747" y="1388528"/>
              <a:ext cx="2043953" cy="86061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4200034" y="1613447"/>
              <a:ext cx="20439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0" dirty="0" smtClean="0">
                  <a:solidFill>
                    <a:schemeClr val="accent2"/>
                  </a:solidFill>
                </a:rPr>
                <a:t>BL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4661507" y="2602784"/>
            <a:ext cx="2057667" cy="860612"/>
            <a:chOff x="4200033" y="2224496"/>
            <a:chExt cx="2057667" cy="860612"/>
          </a:xfrm>
        </p:grpSpPr>
        <p:sp>
          <p:nvSpPr>
            <p:cNvPr id="6" name="Rectangle 5"/>
            <p:cNvSpPr/>
            <p:nvPr/>
          </p:nvSpPr>
          <p:spPr bwMode="auto">
            <a:xfrm>
              <a:off x="4213747" y="2224496"/>
              <a:ext cx="2043953" cy="86061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4200033" y="2454725"/>
              <a:ext cx="20439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0" dirty="0" smtClean="0">
                  <a:solidFill>
                    <a:schemeClr val="accent2"/>
                  </a:solidFill>
                </a:rPr>
                <a:t>SDO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804429" y="2650964"/>
            <a:ext cx="1371600" cy="573741"/>
            <a:chOff x="1342955" y="2752173"/>
            <a:chExt cx="1371600" cy="573741"/>
          </a:xfrm>
        </p:grpSpPr>
        <p:sp>
          <p:nvSpPr>
            <p:cNvPr id="13" name="Rectangle 12"/>
            <p:cNvSpPr/>
            <p:nvPr/>
          </p:nvSpPr>
          <p:spPr bwMode="auto">
            <a:xfrm>
              <a:off x="1342955" y="2752173"/>
              <a:ext cx="1371600" cy="573741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1354076" y="2838988"/>
              <a:ext cx="13604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0" dirty="0" smtClean="0">
                  <a:solidFill>
                    <a:schemeClr val="accent2"/>
                  </a:solidFill>
                </a:rPr>
                <a:t>UI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8004480" y="2346555"/>
            <a:ext cx="1360479" cy="1308847"/>
            <a:chOff x="7543006" y="2447764"/>
            <a:chExt cx="1360479" cy="1308847"/>
          </a:xfrm>
        </p:grpSpPr>
        <p:sp>
          <p:nvSpPr>
            <p:cNvPr id="2" name="Can 1"/>
            <p:cNvSpPr/>
            <p:nvPr/>
          </p:nvSpPr>
          <p:spPr bwMode="auto">
            <a:xfrm>
              <a:off x="7766046" y="2447764"/>
              <a:ext cx="914400" cy="1308847"/>
            </a:xfrm>
            <a:prstGeom prst="can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7543006" y="2924900"/>
              <a:ext cx="13604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0" dirty="0" smtClean="0">
                  <a:solidFill>
                    <a:schemeClr val="accent2"/>
                  </a:solidFill>
                </a:rPr>
                <a:t>DB</a:t>
              </a:r>
            </a:p>
          </p:txBody>
        </p:sp>
      </p:grpSp>
      <p:sp>
        <p:nvSpPr>
          <p:cNvPr id="55" name="Up-Down Arrow 54"/>
          <p:cNvSpPr/>
          <p:nvPr/>
        </p:nvSpPr>
        <p:spPr bwMode="auto">
          <a:xfrm rot="16200000">
            <a:off x="3824622" y="2232638"/>
            <a:ext cx="228797" cy="1371600"/>
          </a:xfrm>
          <a:prstGeom prst="upDownArrow">
            <a:avLst/>
          </a:prstGeom>
          <a:solidFill>
            <a:schemeClr val="accent2"/>
          </a:solidFill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804429" y="792201"/>
            <a:ext cx="11231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i="0" dirty="0" smtClean="0">
                <a:solidFill>
                  <a:schemeClr val="accent2"/>
                </a:solidFill>
              </a:rPr>
              <a:t>ADM2</a:t>
            </a:r>
          </a:p>
        </p:txBody>
      </p:sp>
      <p:sp>
        <p:nvSpPr>
          <p:cNvPr id="25" name="Left-Up Arrow 24"/>
          <p:cNvSpPr/>
          <p:nvPr/>
        </p:nvSpPr>
        <p:spPr bwMode="auto">
          <a:xfrm rot="16200000">
            <a:off x="7456234" y="890739"/>
            <a:ext cx="725950" cy="2107646"/>
          </a:xfrm>
          <a:prstGeom prst="leftUpArrow">
            <a:avLst>
              <a:gd name="adj1" fmla="val 17128"/>
              <a:gd name="adj2" fmla="val 21417"/>
              <a:gd name="adj3" fmla="val 25000"/>
            </a:avLst>
          </a:prstGeom>
          <a:solidFill>
            <a:schemeClr val="accent2"/>
          </a:solidFill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0377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" name="Straight Connector 56"/>
          <p:cNvCxnSpPr/>
          <p:nvPr/>
        </p:nvCxnSpPr>
        <p:spPr bwMode="auto">
          <a:xfrm flipH="1">
            <a:off x="3931067" y="2552678"/>
            <a:ext cx="7953" cy="797356"/>
          </a:xfrm>
          <a:prstGeom prst="line">
            <a:avLst/>
          </a:prstGeom>
          <a:ln w="19050">
            <a:prstDash val="dash"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6" name="Up-Down Arrow 25"/>
          <p:cNvSpPr/>
          <p:nvPr/>
        </p:nvSpPr>
        <p:spPr bwMode="auto">
          <a:xfrm rot="16200000">
            <a:off x="7346312" y="2232638"/>
            <a:ext cx="228798" cy="1371600"/>
          </a:xfrm>
          <a:prstGeom prst="upDownArrow">
            <a:avLst/>
          </a:prstGeom>
          <a:solidFill>
            <a:schemeClr val="accent2"/>
          </a:solidFill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Up-Down Arrow 28"/>
          <p:cNvSpPr/>
          <p:nvPr/>
        </p:nvSpPr>
        <p:spPr bwMode="auto">
          <a:xfrm>
            <a:off x="5554798" y="2174110"/>
            <a:ext cx="228600" cy="365760"/>
          </a:xfrm>
          <a:prstGeom prst="upDownArrow">
            <a:avLst/>
          </a:prstGeom>
          <a:solidFill>
            <a:schemeClr val="accent2"/>
          </a:solidFill>
          <a:ln w="25400"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4661508" y="1253866"/>
            <a:ext cx="2057666" cy="860612"/>
            <a:chOff x="4200034" y="1388528"/>
            <a:chExt cx="2057666" cy="860612"/>
          </a:xfrm>
        </p:grpSpPr>
        <p:sp>
          <p:nvSpPr>
            <p:cNvPr id="5" name="Rectangle 4"/>
            <p:cNvSpPr/>
            <p:nvPr/>
          </p:nvSpPr>
          <p:spPr bwMode="auto">
            <a:xfrm>
              <a:off x="4213747" y="1388528"/>
              <a:ext cx="2043953" cy="86061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4200034" y="1613447"/>
              <a:ext cx="20439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0" dirty="0" smtClean="0">
                  <a:solidFill>
                    <a:schemeClr val="accent2"/>
                  </a:solidFill>
                </a:rPr>
                <a:t>BL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4661507" y="2602784"/>
            <a:ext cx="2057667" cy="860612"/>
            <a:chOff x="4200033" y="2224496"/>
            <a:chExt cx="2057667" cy="860612"/>
          </a:xfrm>
        </p:grpSpPr>
        <p:sp>
          <p:nvSpPr>
            <p:cNvPr id="6" name="Rectangle 5"/>
            <p:cNvSpPr/>
            <p:nvPr/>
          </p:nvSpPr>
          <p:spPr bwMode="auto">
            <a:xfrm>
              <a:off x="4213747" y="2224496"/>
              <a:ext cx="2043953" cy="86061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4200033" y="2454725"/>
              <a:ext cx="20439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0" dirty="0" smtClean="0">
                  <a:solidFill>
                    <a:schemeClr val="accent2"/>
                  </a:solidFill>
                </a:rPr>
                <a:t>SDO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804429" y="2650964"/>
            <a:ext cx="1371600" cy="573741"/>
            <a:chOff x="1342955" y="2752173"/>
            <a:chExt cx="1371600" cy="573741"/>
          </a:xfrm>
        </p:grpSpPr>
        <p:sp>
          <p:nvSpPr>
            <p:cNvPr id="13" name="Rectangle 12"/>
            <p:cNvSpPr/>
            <p:nvPr/>
          </p:nvSpPr>
          <p:spPr bwMode="auto">
            <a:xfrm>
              <a:off x="1342955" y="2752173"/>
              <a:ext cx="1371600" cy="573741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1354076" y="2838988"/>
              <a:ext cx="13604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0" dirty="0" smtClean="0">
                  <a:solidFill>
                    <a:schemeClr val="accent2"/>
                  </a:solidFill>
                </a:rPr>
                <a:t>UI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8004480" y="2346555"/>
            <a:ext cx="1360479" cy="1308847"/>
            <a:chOff x="7543006" y="2447764"/>
            <a:chExt cx="1360479" cy="1308847"/>
          </a:xfrm>
        </p:grpSpPr>
        <p:sp>
          <p:nvSpPr>
            <p:cNvPr id="2" name="Can 1"/>
            <p:cNvSpPr/>
            <p:nvPr/>
          </p:nvSpPr>
          <p:spPr bwMode="auto">
            <a:xfrm>
              <a:off x="7766046" y="2447764"/>
              <a:ext cx="914400" cy="1308847"/>
            </a:xfrm>
            <a:prstGeom prst="can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7543006" y="2924900"/>
              <a:ext cx="13604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0" dirty="0" smtClean="0">
                  <a:solidFill>
                    <a:schemeClr val="accent2"/>
                  </a:solidFill>
                </a:rPr>
                <a:t>DB</a:t>
              </a:r>
            </a:p>
          </p:txBody>
        </p:sp>
      </p:grpSp>
      <p:sp>
        <p:nvSpPr>
          <p:cNvPr id="55" name="Up-Down Arrow 54"/>
          <p:cNvSpPr/>
          <p:nvPr/>
        </p:nvSpPr>
        <p:spPr bwMode="auto">
          <a:xfrm rot="16200000">
            <a:off x="3824622" y="2232638"/>
            <a:ext cx="228797" cy="1371600"/>
          </a:xfrm>
          <a:prstGeom prst="upDownArrow">
            <a:avLst/>
          </a:prstGeom>
          <a:solidFill>
            <a:schemeClr val="accent2"/>
          </a:solidFill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804429" y="792201"/>
            <a:ext cx="11231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i="0" dirty="0" smtClean="0">
                <a:solidFill>
                  <a:schemeClr val="accent2"/>
                </a:solidFill>
              </a:rPr>
              <a:t>ADM2</a:t>
            </a:r>
          </a:p>
        </p:txBody>
      </p:sp>
      <p:sp>
        <p:nvSpPr>
          <p:cNvPr id="25" name="Left-Up Arrow 24"/>
          <p:cNvSpPr/>
          <p:nvPr/>
        </p:nvSpPr>
        <p:spPr bwMode="auto">
          <a:xfrm rot="16200000">
            <a:off x="7456234" y="890739"/>
            <a:ext cx="725950" cy="2107646"/>
          </a:xfrm>
          <a:prstGeom prst="leftUpArrow">
            <a:avLst>
              <a:gd name="adj1" fmla="val 17128"/>
              <a:gd name="adj2" fmla="val 21417"/>
              <a:gd name="adj3" fmla="val 25000"/>
            </a:avLst>
          </a:prstGeom>
          <a:solidFill>
            <a:schemeClr val="accent2"/>
          </a:solidFill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Up-Down Arrow 19"/>
          <p:cNvSpPr/>
          <p:nvPr/>
        </p:nvSpPr>
        <p:spPr bwMode="auto">
          <a:xfrm>
            <a:off x="5554798" y="3493988"/>
            <a:ext cx="228600" cy="365760"/>
          </a:xfrm>
          <a:prstGeom prst="upDownArrow">
            <a:avLst/>
          </a:prstGeom>
          <a:solidFill>
            <a:schemeClr val="tx1"/>
          </a:solidFill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4632737" y="3916230"/>
            <a:ext cx="2072052" cy="860612"/>
            <a:chOff x="4185648" y="3998724"/>
            <a:chExt cx="2072052" cy="860612"/>
          </a:xfrm>
        </p:grpSpPr>
        <p:sp>
          <p:nvSpPr>
            <p:cNvPr id="22" name="Rectangle 21"/>
            <p:cNvSpPr/>
            <p:nvPr/>
          </p:nvSpPr>
          <p:spPr bwMode="auto">
            <a:xfrm>
              <a:off x="4213747" y="3998724"/>
              <a:ext cx="2043953" cy="86061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185648" y="4207158"/>
              <a:ext cx="20439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0" dirty="0" smtClean="0">
                  <a:solidFill>
                    <a:schemeClr val="accent6"/>
                  </a:solidFill>
                </a:rPr>
                <a:t>Proxy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83446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" name="Straight Connector 56"/>
          <p:cNvCxnSpPr/>
          <p:nvPr/>
        </p:nvCxnSpPr>
        <p:spPr bwMode="auto">
          <a:xfrm flipH="1">
            <a:off x="3931067" y="2552678"/>
            <a:ext cx="7953" cy="797356"/>
          </a:xfrm>
          <a:prstGeom prst="line">
            <a:avLst/>
          </a:prstGeom>
          <a:ln w="19050">
            <a:prstDash val="dash"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6" name="Up-Down Arrow 25"/>
          <p:cNvSpPr/>
          <p:nvPr/>
        </p:nvSpPr>
        <p:spPr bwMode="auto">
          <a:xfrm rot="16200000">
            <a:off x="7346312" y="2232638"/>
            <a:ext cx="228798" cy="1371600"/>
          </a:xfrm>
          <a:prstGeom prst="upDownArrow">
            <a:avLst/>
          </a:prstGeom>
          <a:solidFill>
            <a:schemeClr val="accent2"/>
          </a:solidFill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Up-Down Arrow 28"/>
          <p:cNvSpPr/>
          <p:nvPr/>
        </p:nvSpPr>
        <p:spPr bwMode="auto">
          <a:xfrm>
            <a:off x="5554798" y="2174110"/>
            <a:ext cx="228600" cy="365760"/>
          </a:xfrm>
          <a:prstGeom prst="upDownArrow">
            <a:avLst/>
          </a:prstGeom>
          <a:solidFill>
            <a:schemeClr val="accent2"/>
          </a:solidFill>
          <a:ln w="25400"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4661508" y="1253866"/>
            <a:ext cx="2057666" cy="860612"/>
            <a:chOff x="4200034" y="1388528"/>
            <a:chExt cx="2057666" cy="860612"/>
          </a:xfrm>
        </p:grpSpPr>
        <p:sp>
          <p:nvSpPr>
            <p:cNvPr id="5" name="Rectangle 4"/>
            <p:cNvSpPr/>
            <p:nvPr/>
          </p:nvSpPr>
          <p:spPr bwMode="auto">
            <a:xfrm>
              <a:off x="4213747" y="1388528"/>
              <a:ext cx="2043953" cy="86061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4200034" y="1613447"/>
              <a:ext cx="20439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0" dirty="0" smtClean="0">
                  <a:solidFill>
                    <a:schemeClr val="accent2"/>
                  </a:solidFill>
                </a:rPr>
                <a:t>BL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4661507" y="2602784"/>
            <a:ext cx="2057667" cy="860612"/>
            <a:chOff x="4200033" y="2224496"/>
            <a:chExt cx="2057667" cy="860612"/>
          </a:xfrm>
        </p:grpSpPr>
        <p:sp>
          <p:nvSpPr>
            <p:cNvPr id="6" name="Rectangle 5"/>
            <p:cNvSpPr/>
            <p:nvPr/>
          </p:nvSpPr>
          <p:spPr bwMode="auto">
            <a:xfrm>
              <a:off x="4213747" y="2224496"/>
              <a:ext cx="2043953" cy="86061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4200033" y="2454725"/>
              <a:ext cx="20439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0" dirty="0" smtClean="0">
                  <a:solidFill>
                    <a:schemeClr val="accent2"/>
                  </a:solidFill>
                </a:rPr>
                <a:t>SDO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804429" y="2650964"/>
            <a:ext cx="1371600" cy="573741"/>
            <a:chOff x="1342955" y="2752173"/>
            <a:chExt cx="1371600" cy="573741"/>
          </a:xfrm>
        </p:grpSpPr>
        <p:sp>
          <p:nvSpPr>
            <p:cNvPr id="13" name="Rectangle 12"/>
            <p:cNvSpPr/>
            <p:nvPr/>
          </p:nvSpPr>
          <p:spPr bwMode="auto">
            <a:xfrm>
              <a:off x="1342955" y="2752173"/>
              <a:ext cx="1371600" cy="573741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1354076" y="2838988"/>
              <a:ext cx="13604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0" dirty="0" smtClean="0">
                  <a:solidFill>
                    <a:schemeClr val="accent2"/>
                  </a:solidFill>
                </a:rPr>
                <a:t>UI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8004480" y="2346555"/>
            <a:ext cx="1360479" cy="1308847"/>
            <a:chOff x="7543006" y="2447764"/>
            <a:chExt cx="1360479" cy="1308847"/>
          </a:xfrm>
        </p:grpSpPr>
        <p:sp>
          <p:nvSpPr>
            <p:cNvPr id="2" name="Can 1"/>
            <p:cNvSpPr/>
            <p:nvPr/>
          </p:nvSpPr>
          <p:spPr bwMode="auto">
            <a:xfrm>
              <a:off x="7766046" y="2447764"/>
              <a:ext cx="914400" cy="1308847"/>
            </a:xfrm>
            <a:prstGeom prst="can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7543006" y="2924900"/>
              <a:ext cx="13604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0" dirty="0" smtClean="0">
                  <a:solidFill>
                    <a:schemeClr val="accent2"/>
                  </a:solidFill>
                </a:rPr>
                <a:t>DB</a:t>
              </a:r>
            </a:p>
          </p:txBody>
        </p:sp>
      </p:grpSp>
      <p:sp>
        <p:nvSpPr>
          <p:cNvPr id="55" name="Up-Down Arrow 54"/>
          <p:cNvSpPr/>
          <p:nvPr/>
        </p:nvSpPr>
        <p:spPr bwMode="auto">
          <a:xfrm rot="16200000">
            <a:off x="3824622" y="2232638"/>
            <a:ext cx="228797" cy="1371600"/>
          </a:xfrm>
          <a:prstGeom prst="upDownArrow">
            <a:avLst/>
          </a:prstGeom>
          <a:solidFill>
            <a:schemeClr val="accent2"/>
          </a:solidFill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804429" y="792201"/>
            <a:ext cx="11231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i="0" dirty="0" smtClean="0">
                <a:solidFill>
                  <a:schemeClr val="accent2"/>
                </a:solidFill>
              </a:rPr>
              <a:t>ADM2</a:t>
            </a:r>
          </a:p>
        </p:txBody>
      </p:sp>
      <p:sp>
        <p:nvSpPr>
          <p:cNvPr id="25" name="Left-Up Arrow 24"/>
          <p:cNvSpPr/>
          <p:nvPr/>
        </p:nvSpPr>
        <p:spPr bwMode="auto">
          <a:xfrm rot="16200000">
            <a:off x="7456234" y="890739"/>
            <a:ext cx="725950" cy="2107646"/>
          </a:xfrm>
          <a:prstGeom prst="leftUpArrow">
            <a:avLst>
              <a:gd name="adj1" fmla="val 17128"/>
              <a:gd name="adj2" fmla="val 21417"/>
              <a:gd name="adj3" fmla="val 25000"/>
            </a:avLst>
          </a:prstGeom>
          <a:solidFill>
            <a:schemeClr val="accent2"/>
          </a:solidFill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Up-Down Arrow 19"/>
          <p:cNvSpPr/>
          <p:nvPr/>
        </p:nvSpPr>
        <p:spPr bwMode="auto">
          <a:xfrm>
            <a:off x="5554798" y="3493988"/>
            <a:ext cx="228600" cy="365760"/>
          </a:xfrm>
          <a:prstGeom prst="upDownArrow">
            <a:avLst/>
          </a:prstGeom>
          <a:solidFill>
            <a:schemeClr val="tx1"/>
          </a:solidFill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4632737" y="3916230"/>
            <a:ext cx="2072052" cy="860612"/>
            <a:chOff x="4185648" y="3998724"/>
            <a:chExt cx="2072052" cy="860612"/>
          </a:xfrm>
        </p:grpSpPr>
        <p:sp>
          <p:nvSpPr>
            <p:cNvPr id="22" name="Rectangle 21"/>
            <p:cNvSpPr/>
            <p:nvPr/>
          </p:nvSpPr>
          <p:spPr bwMode="auto">
            <a:xfrm>
              <a:off x="4213747" y="3998724"/>
              <a:ext cx="2043953" cy="86061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185648" y="4207158"/>
              <a:ext cx="20439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0" dirty="0" smtClean="0">
                  <a:solidFill>
                    <a:schemeClr val="accent6"/>
                  </a:solidFill>
                </a:rPr>
                <a:t>Proxy</a:t>
              </a:r>
            </a:p>
          </p:txBody>
        </p:sp>
      </p:grpSp>
      <p:cxnSp>
        <p:nvCxnSpPr>
          <p:cNvPr id="44" name="Straight Connector 43"/>
          <p:cNvCxnSpPr/>
          <p:nvPr/>
        </p:nvCxnSpPr>
        <p:spPr bwMode="auto">
          <a:xfrm>
            <a:off x="6105812" y="5100042"/>
            <a:ext cx="700816" cy="1"/>
          </a:xfrm>
          <a:prstGeom prst="line">
            <a:avLst/>
          </a:prstGeom>
          <a:ln w="19050">
            <a:prstDash val="dash"/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 bwMode="auto">
          <a:xfrm>
            <a:off x="4583600" y="5100042"/>
            <a:ext cx="701815" cy="0"/>
          </a:xfrm>
          <a:prstGeom prst="line">
            <a:avLst/>
          </a:prstGeom>
          <a:ln w="19050">
            <a:prstDash val="dash"/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 bwMode="auto">
          <a:xfrm flipH="1">
            <a:off x="4263801" y="3917779"/>
            <a:ext cx="1416" cy="805904"/>
          </a:xfrm>
          <a:prstGeom prst="line">
            <a:avLst/>
          </a:prstGeom>
          <a:ln w="19050">
            <a:prstDash val="dash"/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7" name="Up-Down Arrow 46"/>
          <p:cNvSpPr/>
          <p:nvPr/>
        </p:nvSpPr>
        <p:spPr bwMode="auto">
          <a:xfrm>
            <a:off x="6327817" y="4815841"/>
            <a:ext cx="228600" cy="537448"/>
          </a:xfrm>
          <a:prstGeom prst="upDownArrow">
            <a:avLst/>
          </a:prstGeom>
          <a:solidFill>
            <a:schemeClr val="accent4"/>
          </a:solidFill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8" name="Up-Down Arrow 47"/>
          <p:cNvSpPr/>
          <p:nvPr/>
        </p:nvSpPr>
        <p:spPr bwMode="auto">
          <a:xfrm>
            <a:off x="4807257" y="4811043"/>
            <a:ext cx="228600" cy="537709"/>
          </a:xfrm>
          <a:prstGeom prst="upDownArrow">
            <a:avLst/>
          </a:prstGeom>
          <a:solidFill>
            <a:schemeClr val="accent4"/>
          </a:solidFill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9" name="Up-Down Arrow 48"/>
          <p:cNvSpPr/>
          <p:nvPr/>
        </p:nvSpPr>
        <p:spPr bwMode="auto">
          <a:xfrm rot="16260000">
            <a:off x="4148943" y="3985287"/>
            <a:ext cx="258822" cy="617094"/>
          </a:xfrm>
          <a:prstGeom prst="upDownArrow">
            <a:avLst/>
          </a:prstGeom>
          <a:solidFill>
            <a:schemeClr val="accent4"/>
          </a:solidFill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2567420" y="4017281"/>
            <a:ext cx="1371600" cy="573741"/>
            <a:chOff x="2323579" y="4142159"/>
            <a:chExt cx="1371600" cy="573741"/>
          </a:xfrm>
        </p:grpSpPr>
        <p:sp>
          <p:nvSpPr>
            <p:cNvPr id="51" name="Rectangle 50"/>
            <p:cNvSpPr/>
            <p:nvPr/>
          </p:nvSpPr>
          <p:spPr bwMode="auto">
            <a:xfrm>
              <a:off x="2323579" y="4142159"/>
              <a:ext cx="1371600" cy="573741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2334700" y="4224724"/>
              <a:ext cx="13604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0" dirty="0" smtClean="0">
                  <a:solidFill>
                    <a:schemeClr val="accent4"/>
                  </a:solidFill>
                </a:rPr>
                <a:t>ABL</a:t>
              </a:r>
              <a:endParaRPr lang="en-US" sz="2000" i="0" dirty="0" smtClean="0">
                <a:solidFill>
                  <a:schemeClr val="tx2"/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4196286" y="5393422"/>
            <a:ext cx="1371600" cy="573741"/>
            <a:chOff x="3796081" y="5381697"/>
            <a:chExt cx="1371600" cy="573741"/>
          </a:xfrm>
        </p:grpSpPr>
        <p:sp>
          <p:nvSpPr>
            <p:cNvPr id="54" name="Rectangle 53"/>
            <p:cNvSpPr/>
            <p:nvPr/>
          </p:nvSpPr>
          <p:spPr bwMode="auto">
            <a:xfrm>
              <a:off x="3796081" y="5381697"/>
              <a:ext cx="1371600" cy="573741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3801641" y="5465228"/>
              <a:ext cx="13604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0" dirty="0" smtClean="0">
                  <a:solidFill>
                    <a:schemeClr val="accent4"/>
                  </a:solidFill>
                </a:rPr>
                <a:t>JAVA</a:t>
              </a: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5823540" y="5389898"/>
            <a:ext cx="1372305" cy="573741"/>
            <a:chOff x="5485526" y="5388690"/>
            <a:chExt cx="1372305" cy="573741"/>
          </a:xfrm>
        </p:grpSpPr>
        <p:sp>
          <p:nvSpPr>
            <p:cNvPr id="59" name="Rectangle 58"/>
            <p:cNvSpPr/>
            <p:nvPr/>
          </p:nvSpPr>
          <p:spPr bwMode="auto">
            <a:xfrm>
              <a:off x="5486231" y="5388690"/>
              <a:ext cx="1371600" cy="573741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485526" y="5466726"/>
              <a:ext cx="13604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0" dirty="0" smtClean="0">
                  <a:solidFill>
                    <a:schemeClr val="accent4"/>
                  </a:solidFill>
                </a:rPr>
                <a:t>.NET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82450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 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Define your model</a:t>
            </a:r>
          </a:p>
          <a:p>
            <a:pPr lvl="1"/>
            <a:r>
              <a:rPr lang="en-US" dirty="0" err="1" smtClean="0"/>
              <a:t>RowObject</a:t>
            </a:r>
            <a:r>
              <a:rPr lang="en-US" dirty="0" smtClean="0"/>
              <a:t> temp-table</a:t>
            </a:r>
          </a:p>
          <a:p>
            <a:r>
              <a:rPr lang="en-US" dirty="0" smtClean="0"/>
              <a:t>Build integration points</a:t>
            </a:r>
          </a:p>
          <a:p>
            <a:pPr lvl="1"/>
            <a:r>
              <a:rPr lang="en-US" dirty="0" err="1" smtClean="0"/>
              <a:t>serverSendRows</a:t>
            </a:r>
            <a:endParaRPr lang="en-US" dirty="0" smtClean="0"/>
          </a:p>
          <a:p>
            <a:pPr lvl="1"/>
            <a:r>
              <a:rPr lang="en-US" dirty="0" err="1" smtClean="0"/>
              <a:t>serverCommit</a:t>
            </a:r>
            <a:endParaRPr lang="en-US" dirty="0" smtClean="0"/>
          </a:p>
          <a:p>
            <a:r>
              <a:rPr lang="en-US" dirty="0" smtClean="0"/>
              <a:t>Build proxy layer</a:t>
            </a:r>
          </a:p>
          <a:p>
            <a:r>
              <a:rPr lang="en-US" dirty="0" smtClean="0"/>
              <a:t>Expand</a:t>
            </a:r>
          </a:p>
        </p:txBody>
      </p:sp>
    </p:spTree>
    <p:extLst>
      <p:ext uri="{BB962C8B-B14F-4D97-AF65-F5344CB8AC3E}">
        <p14:creationId xmlns:p14="http://schemas.microsoft.com/office/powerpoint/2010/main" val="208373603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83031" y="298787"/>
            <a:ext cx="9441180" cy="63709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200" i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/* </a:t>
            </a:r>
            <a:r>
              <a:rPr lang="en-US" sz="1200" i="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getRowObject.p</a:t>
            </a:r>
            <a:r>
              <a:rPr lang="en-US" sz="1200" i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 */</a:t>
            </a:r>
          </a:p>
          <a:p>
            <a:pPr algn="l">
              <a:spcBef>
                <a:spcPts val="0"/>
              </a:spcBef>
            </a:pPr>
            <a:endParaRPr lang="en-US" sz="1200" i="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200" i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DEFINE 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INPUT-OUTPUT PARAMETER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pcRowIdent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    AS CHARACTER NO-UNDO.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DEFINE INPUT        PARAMETER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piRowsToReturn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AS INTEGER   NO-UNDO.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DEFINE INPUT        PARAMETER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phSdo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         AS HANDLE    NO-UNDO.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DEFINE INPUT        PARAMETER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phTT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          AS HANDLE    NO-UNDO.</a:t>
            </a:r>
          </a:p>
          <a:p>
            <a:pPr algn="l">
              <a:spcBef>
                <a:spcPts val="0"/>
              </a:spcBef>
            </a:pPr>
            <a:endParaRPr lang="en-US" sz="1200" i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DEFINE VARIABLE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hRowObj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   AS HANDLE   NO-UNDO. /* handle of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RowObject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temp table */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DEFINE VARIABLE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hRowObjQry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AS HANDLE   NO-UNDO. /* handle of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RowObject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temp table query */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DEFINE VARIABLE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iRowsRet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  AS INTEGER  NO-UNDO.</a:t>
            </a:r>
          </a:p>
          <a:p>
            <a:pPr algn="l">
              <a:spcBef>
                <a:spcPts val="0"/>
              </a:spcBef>
            </a:pPr>
            <a:endParaRPr lang="en-US" sz="1200" i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RUN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serverSendRows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IN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phSdo</a:t>
            </a:r>
            <a:endParaRPr lang="en-US" sz="1200" i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 (INPUT ?,           /* ? = use the 2nd parameter as starting point */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  INPUT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pcRowIdent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,   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  INPUT (IF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pcRowident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&lt;&gt; "FIRST":U AND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pcRowIdent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&lt;&gt; "LAST":U THEN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           TRUE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         ELSE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           FALSE),       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  INPUT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piRowsToReturn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  OUTPUT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iRowsRet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,   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  OUTPUT TABLE-HANDLE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phTT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).</a:t>
            </a:r>
          </a:p>
          <a:p>
            <a:pPr algn="l">
              <a:spcBef>
                <a:spcPts val="0"/>
              </a:spcBef>
            </a:pPr>
            <a:endParaRPr lang="en-US" sz="1200" i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200" i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piRowsToReturn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GT 0 THEN DO: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 IF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iRowsRet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LT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piRowsToReturn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THEN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pcRowIdent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= "".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 ELSE DO: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phTT:DEFAULT-BUFFER-HANDLE:FIND-LAST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().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pcRowIdent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phTT:DEFAULT-BUFFER-HANDLE:BUFFER-FIELD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("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rowIdent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"):BUFFER-VALUE.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 END.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END.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pcRowIdent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= "".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RETURN.</a:t>
            </a:r>
          </a:p>
        </p:txBody>
      </p:sp>
    </p:spTree>
    <p:extLst>
      <p:ext uri="{BB962C8B-B14F-4D97-AF65-F5344CB8AC3E}">
        <p14:creationId xmlns:p14="http://schemas.microsoft.com/office/powerpoint/2010/main" val="160388090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71601" y="401657"/>
            <a:ext cx="9441180" cy="58169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200" i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/* </a:t>
            </a:r>
            <a:r>
              <a:rPr lang="en-US" sz="1200" i="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GetCustomer.p</a:t>
            </a:r>
            <a:r>
              <a:rPr lang="en-US" sz="1200" i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 - 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Fetch the Customer by name</a:t>
            </a:r>
            <a:r>
              <a:rPr lang="en-US" sz="1200" i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. */</a:t>
            </a:r>
          </a:p>
          <a:p>
            <a:pPr algn="l">
              <a:spcBef>
                <a:spcPts val="0"/>
              </a:spcBef>
            </a:pPr>
            <a:endParaRPr lang="en-US" sz="1200" i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DEFINE INPUT  PARAMETER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pcName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AS CHARACTER NO-UNDO.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DEFINE OUTPUT PARAMETER TABLE-HANDLE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phTT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</a:p>
          <a:p>
            <a:pPr algn="l">
              <a:spcBef>
                <a:spcPts val="0"/>
              </a:spcBef>
            </a:pPr>
            <a:endParaRPr lang="en-US" sz="1200" i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DEFINE VARIABLE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cRowIdent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AS CHARACTER   NO-UNDO INITIAL "FIRST".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DEFINE VARIABLE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hSdo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     AS HANDLE      NO-UNDO.</a:t>
            </a:r>
          </a:p>
          <a:p>
            <a:pPr algn="l">
              <a:spcBef>
                <a:spcPts val="0"/>
              </a:spcBef>
            </a:pPr>
            <a:endParaRPr lang="en-US" sz="1200" i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DEFINE TEMP-TABLE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ttCustomer</a:t>
            </a:r>
            <a:endParaRPr lang="en-US" sz="1200" i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 {pug/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sdoCustomer.i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 {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/adm2/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robjflds.i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}.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</a:p>
          <a:p>
            <a:pPr algn="l">
              <a:spcBef>
                <a:spcPts val="0"/>
              </a:spcBef>
            </a:pP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phTT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= TEMP-TABLE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ttCustomer:HANDLE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</a:p>
          <a:p>
            <a:pPr algn="l">
              <a:spcBef>
                <a:spcPts val="0"/>
              </a:spcBef>
            </a:pPr>
            <a:endParaRPr lang="en-US" sz="1200" i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200" i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pcName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= "" THEN DO</a:t>
            </a:r>
            <a:r>
              <a:rPr lang="en-US" sz="1200" i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/* If no name is given, return an empty record. */</a:t>
            </a:r>
          </a:p>
          <a:p>
            <a:pPr algn="l">
              <a:spcBef>
                <a:spcPts val="0"/>
              </a:spcBef>
            </a:pPr>
            <a:r>
              <a:rPr lang="en-US" sz="1200" i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CREATE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ttCustomer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 RETURN.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END.</a:t>
            </a:r>
          </a:p>
          <a:p>
            <a:pPr algn="l">
              <a:spcBef>
                <a:spcPts val="0"/>
              </a:spcBef>
            </a:pPr>
            <a:endParaRPr lang="en-US" sz="1200" i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200" i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RUN 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pug/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sdoCustomer.w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PERSISTENT SET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hSdo</a:t>
            </a:r>
            <a:r>
              <a:rPr lang="en-US" sz="1200" i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. 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/* Start SDO */</a:t>
            </a:r>
          </a:p>
          <a:p>
            <a:pPr algn="l">
              <a:spcBef>
                <a:spcPts val="0"/>
              </a:spcBef>
            </a:pPr>
            <a:endParaRPr lang="en-US" sz="1200" i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200" i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DYNAMIC-FUNCTION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('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selectName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':U IN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hSdo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pcName</a:t>
            </a:r>
            <a:r>
              <a:rPr lang="en-US" sz="1200" i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). 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/* Set Query */</a:t>
            </a:r>
          </a:p>
          <a:p>
            <a:pPr algn="l">
              <a:spcBef>
                <a:spcPts val="0"/>
              </a:spcBef>
            </a:pPr>
            <a:endParaRPr lang="en-US" sz="1200" i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200" i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RUN 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pug/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getRowObject.p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(INPUT-OUTPUT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cRowIdent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, 0,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hSdo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phTT</a:t>
            </a:r>
            <a:r>
              <a:rPr lang="en-US" sz="1200" i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). 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/* Fetch data into our temp-table */</a:t>
            </a:r>
          </a:p>
          <a:p>
            <a:pPr algn="l">
              <a:spcBef>
                <a:spcPts val="0"/>
              </a:spcBef>
            </a:pPr>
            <a:endParaRPr lang="en-US" sz="1200" i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RETURN.</a:t>
            </a:r>
          </a:p>
          <a:p>
            <a:pPr algn="l">
              <a:spcBef>
                <a:spcPts val="0"/>
              </a:spcBef>
            </a:pPr>
            <a:endParaRPr lang="en-US" sz="1200" i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FINALLY: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 RUN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destroyObject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IN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hSdo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NO-ERROR.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 DELETE OBJECT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phTT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NO-ERROR.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END FINALLY.</a:t>
            </a:r>
          </a:p>
        </p:txBody>
      </p:sp>
    </p:spTree>
    <p:extLst>
      <p:ext uri="{BB962C8B-B14F-4D97-AF65-F5344CB8AC3E}">
        <p14:creationId xmlns:p14="http://schemas.microsoft.com/office/powerpoint/2010/main" val="161352183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0191" y="1887557"/>
            <a:ext cx="9441180" cy="249299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200" i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/* </a:t>
            </a:r>
            <a:r>
              <a:rPr lang="en-US" sz="1200" i="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GetCustomerSample.p</a:t>
            </a:r>
            <a:r>
              <a:rPr lang="en-US" sz="1200" i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 */</a:t>
            </a:r>
            <a:endParaRPr lang="en-US" sz="1200" i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DEFINE VARIABLE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hTT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AS HANDLE NO-UNDO.</a:t>
            </a:r>
          </a:p>
          <a:p>
            <a:pPr algn="l">
              <a:spcBef>
                <a:spcPts val="0"/>
              </a:spcBef>
            </a:pPr>
            <a:endParaRPr lang="en-US" sz="1200" i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RUN pug/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GetCustomer.p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("Roundtable Software", OUTPUT TABLE-HANDLE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hTT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).</a:t>
            </a:r>
          </a:p>
          <a:p>
            <a:pPr algn="l">
              <a:spcBef>
                <a:spcPts val="0"/>
              </a:spcBef>
            </a:pPr>
            <a:endParaRPr lang="en-US" sz="1200" i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/* Prove it!*/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RUN pug/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viewTempTable.w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hTT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).</a:t>
            </a:r>
          </a:p>
          <a:p>
            <a:pPr algn="l">
              <a:spcBef>
                <a:spcPts val="0"/>
              </a:spcBef>
            </a:pPr>
            <a:endParaRPr lang="en-US" sz="1200" i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RETURN.</a:t>
            </a:r>
          </a:p>
          <a:p>
            <a:pPr algn="l">
              <a:spcBef>
                <a:spcPts val="0"/>
              </a:spcBef>
            </a:pPr>
            <a:endParaRPr lang="en-US" sz="1200" i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FINALLY: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 DELETE OBJECT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hTT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NO-ERROR.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END FINALLY.</a:t>
            </a:r>
          </a:p>
        </p:txBody>
      </p:sp>
    </p:spTree>
    <p:extLst>
      <p:ext uri="{BB962C8B-B14F-4D97-AF65-F5344CB8AC3E}">
        <p14:creationId xmlns:p14="http://schemas.microsoft.com/office/powerpoint/2010/main" val="40286101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51611" y="413087"/>
            <a:ext cx="9441180" cy="563231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200" i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/* </a:t>
            </a:r>
            <a:r>
              <a:rPr lang="en-US" sz="1200" i="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setRowObject.p</a:t>
            </a:r>
            <a:r>
              <a:rPr lang="en-US" sz="1200" i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 */</a:t>
            </a:r>
            <a:endParaRPr lang="en-US" sz="1200" i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spcBef>
                <a:spcPts val="0"/>
              </a:spcBef>
            </a:pPr>
            <a:endParaRPr lang="en-US" sz="1200" i="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200" i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DEFINE 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INPUT  PARAMETER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pcSdo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AS CHARACTER NO-UNDO.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DEFINE INPUT  PARAMETER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phTT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 AS HANDLE    NO-UNDO.</a:t>
            </a:r>
          </a:p>
          <a:p>
            <a:pPr algn="l">
              <a:spcBef>
                <a:spcPts val="0"/>
              </a:spcBef>
            </a:pPr>
            <a:endParaRPr lang="en-US" sz="1200" i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FUNCTION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getRowMod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RETURNS CHARACTER PRIVATE	(  ) FORWARD.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DEFINE VARIABLE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cMessages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 AS CHARACTER   NO-UNDO.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DEFINE VARIABLE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cUndoIds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  AS CHARACTER   NO-UNDO.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DEFINE VARIABLE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hSdo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      AS HANDLE      NO-UNDO.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DEFINE VARIABLE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hRowObjUpd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AS HANDLE      NO-UNDO.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DEFINE VARIABLE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lSuccess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  AS LOGICAL     NO-UNDO INITIAL TRUE.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DEFINE VARIABLE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lAdd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      AS LOGICAL     NO-UNDO INITIAL NO.</a:t>
            </a:r>
          </a:p>
          <a:p>
            <a:pPr algn="l">
              <a:spcBef>
                <a:spcPts val="0"/>
              </a:spcBef>
            </a:pPr>
            <a:endParaRPr lang="en-US" sz="1200" i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$UPDATE-ROW: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DO ON ERROR UNDO, LEAVE:</a:t>
            </a:r>
          </a:p>
          <a:p>
            <a:pPr algn="l">
              <a:spcBef>
                <a:spcPts val="0"/>
              </a:spcBef>
            </a:pPr>
            <a:endParaRPr lang="en-US" sz="1200" i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 RUN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create_update_record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</a:p>
          <a:p>
            <a:pPr algn="l">
              <a:spcBef>
                <a:spcPts val="0"/>
              </a:spcBef>
            </a:pPr>
            <a:endParaRPr lang="en-US" sz="1200" i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 RUN VALUE(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pcSdo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) PERSISTENT SET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hSdo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 RUN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serverCommit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IN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hSdo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(INPUT-OUTPUT TABLE-HANDLE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hRowObjUpd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, OUTPUT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cMessages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, OUTPUT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cUndoIds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).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 IF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cMessages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&lt;&gt; "" THEN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   LEAVE $UPDATE-ROW.</a:t>
            </a:r>
          </a:p>
          <a:p>
            <a:pPr algn="l">
              <a:spcBef>
                <a:spcPts val="0"/>
              </a:spcBef>
            </a:pPr>
            <a:endParaRPr lang="en-US" sz="1200" i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 IF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getRowMod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() = "A":U THEN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   RUN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update_rowident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END. /* $UPDATE-ROW */</a:t>
            </a:r>
          </a:p>
        </p:txBody>
      </p:sp>
    </p:spTree>
    <p:extLst>
      <p:ext uri="{BB962C8B-B14F-4D97-AF65-F5344CB8AC3E}">
        <p14:creationId xmlns:p14="http://schemas.microsoft.com/office/powerpoint/2010/main" val="76400214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03071" y="1144607"/>
            <a:ext cx="9441180" cy="378565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200" i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/* </a:t>
            </a:r>
            <a:r>
              <a:rPr lang="en-US" sz="1200" i="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DeleteCustomerSample.p</a:t>
            </a:r>
            <a:r>
              <a:rPr lang="en-US" sz="1200" i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 */</a:t>
            </a:r>
          </a:p>
          <a:p>
            <a:pPr algn="l">
              <a:spcBef>
                <a:spcPts val="0"/>
              </a:spcBef>
            </a:pPr>
            <a:endParaRPr lang="en-US" sz="1200" i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DEFINE VARIABLE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cError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AS CHARACTER NO-UNDO.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DEFINE VARIABLE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hBuf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  AS HANDLE    NO-UNDO.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DEFINE VARIABLE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hTT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   AS HANDLE    NO-UNDO.</a:t>
            </a:r>
          </a:p>
          <a:p>
            <a:pPr algn="l">
              <a:spcBef>
                <a:spcPts val="0"/>
              </a:spcBef>
            </a:pPr>
            <a:endParaRPr lang="en-US" sz="1200" i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RUN pug/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GetCustomer.p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("Roundtable Software", OUTPUT TABLE-HANDLE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hTT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).</a:t>
            </a:r>
          </a:p>
          <a:p>
            <a:pPr algn="l">
              <a:spcBef>
                <a:spcPts val="0"/>
              </a:spcBef>
            </a:pPr>
            <a:endParaRPr lang="en-US" sz="1200" i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hBuf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hTT:DEFAULT-BUFFER-HANDLE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</a:p>
          <a:p>
            <a:pPr algn="l">
              <a:spcBef>
                <a:spcPts val="0"/>
              </a:spcBef>
            </a:pP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hBuf:FIND-FIRST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().</a:t>
            </a:r>
          </a:p>
          <a:p>
            <a:pPr algn="l">
              <a:spcBef>
                <a:spcPts val="0"/>
              </a:spcBef>
            </a:pP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hBuf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RowMod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= "D".</a:t>
            </a:r>
          </a:p>
          <a:p>
            <a:pPr algn="l">
              <a:spcBef>
                <a:spcPts val="0"/>
              </a:spcBef>
            </a:pPr>
            <a:endParaRPr lang="en-US" sz="1200" i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RUN pug/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SetCustomer.p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(INPUT-OUTPUT TABLE-HANDLE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hTT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, OUTPUT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cError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).</a:t>
            </a:r>
          </a:p>
          <a:p>
            <a:pPr algn="l">
              <a:spcBef>
                <a:spcPts val="0"/>
              </a:spcBef>
            </a:pPr>
            <a:endParaRPr lang="en-US" sz="1200" i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IF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cError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&lt;&gt; "" THEN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 MESSAGE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cError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VIEW-AS ALERT-BOX ERROR.</a:t>
            </a:r>
          </a:p>
          <a:p>
            <a:pPr algn="l">
              <a:spcBef>
                <a:spcPts val="0"/>
              </a:spcBef>
            </a:pPr>
            <a:endParaRPr lang="en-US" sz="1200" i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FINALLY: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 DELETE OBJECT </a:t>
            </a:r>
            <a:r>
              <a:rPr lang="en-US" sz="1200" i="0" dirty="0" err="1">
                <a:latin typeface="Consolas" panose="020B0609020204030204" pitchFamily="49" charset="0"/>
                <a:cs typeface="Consolas" panose="020B0609020204030204" pitchFamily="49" charset="0"/>
              </a:rPr>
              <a:t>hTT</a:t>
            </a: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 NO-ERROR.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latin typeface="Consolas" panose="020B0609020204030204" pitchFamily="49" charset="0"/>
                <a:cs typeface="Consolas" panose="020B0609020204030204" pitchFamily="49" charset="0"/>
              </a:rPr>
              <a:t>END FINALLY.</a:t>
            </a:r>
          </a:p>
        </p:txBody>
      </p:sp>
    </p:spTree>
    <p:extLst>
      <p:ext uri="{BB962C8B-B14F-4D97-AF65-F5344CB8AC3E}">
        <p14:creationId xmlns:p14="http://schemas.microsoft.com/office/powerpoint/2010/main" val="67700200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Straight Connector 65"/>
          <p:cNvCxnSpPr/>
          <p:nvPr/>
        </p:nvCxnSpPr>
        <p:spPr bwMode="auto">
          <a:xfrm>
            <a:off x="5700046" y="4645064"/>
            <a:ext cx="700816" cy="1"/>
          </a:xfrm>
          <a:prstGeom prst="line">
            <a:avLst/>
          </a:prstGeom>
          <a:ln w="19050">
            <a:prstDash val="dash"/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 bwMode="auto">
          <a:xfrm>
            <a:off x="9132944" y="4874586"/>
            <a:ext cx="703265" cy="0"/>
          </a:xfrm>
          <a:prstGeom prst="line">
            <a:avLst/>
          </a:prstGeom>
          <a:ln w="19050">
            <a:prstDash val="dash"/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 bwMode="auto">
          <a:xfrm flipV="1">
            <a:off x="7689562" y="4868317"/>
            <a:ext cx="698115" cy="6270"/>
          </a:xfrm>
          <a:prstGeom prst="line">
            <a:avLst/>
          </a:prstGeom>
          <a:ln w="19050">
            <a:prstDash val="dash"/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 bwMode="auto">
          <a:xfrm>
            <a:off x="4177834" y="4645064"/>
            <a:ext cx="701815" cy="0"/>
          </a:xfrm>
          <a:prstGeom prst="line">
            <a:avLst/>
          </a:prstGeom>
          <a:ln w="19050">
            <a:prstDash val="dash"/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 bwMode="auto">
          <a:xfrm flipH="1">
            <a:off x="3858035" y="3462801"/>
            <a:ext cx="1416" cy="805904"/>
          </a:xfrm>
          <a:prstGeom prst="line">
            <a:avLst/>
          </a:prstGeom>
          <a:ln w="19050">
            <a:prstDash val="dash"/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 bwMode="auto">
          <a:xfrm flipH="1">
            <a:off x="3469593" y="2074031"/>
            <a:ext cx="7953" cy="797356"/>
          </a:xfrm>
          <a:prstGeom prst="line">
            <a:avLst/>
          </a:prstGeom>
          <a:ln w="19050">
            <a:prstDash val="dash"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6" name="Up-Down Arrow 25"/>
          <p:cNvSpPr/>
          <p:nvPr/>
        </p:nvSpPr>
        <p:spPr bwMode="auto">
          <a:xfrm rot="16200000">
            <a:off x="6884838" y="1753991"/>
            <a:ext cx="228798" cy="1371600"/>
          </a:xfrm>
          <a:prstGeom prst="upDownArrow">
            <a:avLst/>
          </a:prstGeom>
          <a:solidFill>
            <a:schemeClr val="accent2"/>
          </a:solidFill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Up-Down Arrow 28"/>
          <p:cNvSpPr/>
          <p:nvPr/>
        </p:nvSpPr>
        <p:spPr bwMode="auto">
          <a:xfrm>
            <a:off x="5093324" y="1695463"/>
            <a:ext cx="228600" cy="365760"/>
          </a:xfrm>
          <a:prstGeom prst="upDownArrow">
            <a:avLst/>
          </a:prstGeom>
          <a:solidFill>
            <a:schemeClr val="accent2"/>
          </a:solidFill>
          <a:ln w="25400"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Up-Down Arrow 30"/>
          <p:cNvSpPr/>
          <p:nvPr/>
        </p:nvSpPr>
        <p:spPr bwMode="auto">
          <a:xfrm>
            <a:off x="5107709" y="3041230"/>
            <a:ext cx="228600" cy="365760"/>
          </a:xfrm>
          <a:prstGeom prst="upDownArrow">
            <a:avLst/>
          </a:prstGeom>
          <a:solidFill>
            <a:schemeClr val="tx1"/>
          </a:solidFill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9" name="Up-Down Arrow 38"/>
          <p:cNvSpPr/>
          <p:nvPr/>
        </p:nvSpPr>
        <p:spPr bwMode="auto">
          <a:xfrm>
            <a:off x="5922051" y="4360863"/>
            <a:ext cx="228600" cy="537448"/>
          </a:xfrm>
          <a:prstGeom prst="upDownArrow">
            <a:avLst/>
          </a:prstGeom>
          <a:solidFill>
            <a:schemeClr val="accent4"/>
          </a:solidFill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1" name="Up-Down Arrow 40"/>
          <p:cNvSpPr/>
          <p:nvPr/>
        </p:nvSpPr>
        <p:spPr bwMode="auto">
          <a:xfrm>
            <a:off x="4401491" y="4356065"/>
            <a:ext cx="228600" cy="537709"/>
          </a:xfrm>
          <a:prstGeom prst="upDownArrow">
            <a:avLst/>
          </a:prstGeom>
          <a:solidFill>
            <a:schemeClr val="accent4"/>
          </a:solidFill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2" name="Up-Down Arrow 41"/>
          <p:cNvSpPr/>
          <p:nvPr/>
        </p:nvSpPr>
        <p:spPr bwMode="auto">
          <a:xfrm rot="16260000">
            <a:off x="3743177" y="3530309"/>
            <a:ext cx="258822" cy="617094"/>
          </a:xfrm>
          <a:prstGeom prst="upDownArrow">
            <a:avLst/>
          </a:prstGeom>
          <a:solidFill>
            <a:schemeClr val="accent4"/>
          </a:solidFill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7" name="Up-Down Arrow 46"/>
          <p:cNvSpPr/>
          <p:nvPr/>
        </p:nvSpPr>
        <p:spPr bwMode="auto">
          <a:xfrm rot="21600000">
            <a:off x="9350588" y="4685438"/>
            <a:ext cx="228600" cy="365760"/>
          </a:xfrm>
          <a:prstGeom prst="upDownArrow">
            <a:avLst/>
          </a:prstGeom>
          <a:solidFill>
            <a:schemeClr val="accent3"/>
          </a:solidFill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8" name="Up-Down Arrow 47"/>
          <p:cNvSpPr/>
          <p:nvPr/>
        </p:nvSpPr>
        <p:spPr bwMode="auto">
          <a:xfrm rot="21600000">
            <a:off x="7918162" y="4685438"/>
            <a:ext cx="228600" cy="365760"/>
          </a:xfrm>
          <a:prstGeom prst="upDownArrow">
            <a:avLst/>
          </a:prstGeom>
          <a:solidFill>
            <a:schemeClr val="accent3"/>
          </a:solidFill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6358132" y="3510912"/>
            <a:ext cx="3206614" cy="493985"/>
            <a:chOff x="6358132" y="3577818"/>
            <a:chExt cx="3206614" cy="493985"/>
          </a:xfrm>
        </p:grpSpPr>
        <p:sp>
          <p:nvSpPr>
            <p:cNvPr id="51" name="Left-Up Arrow 50"/>
            <p:cNvSpPr/>
            <p:nvPr/>
          </p:nvSpPr>
          <p:spPr bwMode="auto">
            <a:xfrm flipV="1">
              <a:off x="6358132" y="3577818"/>
              <a:ext cx="3206614" cy="493985"/>
            </a:xfrm>
            <a:prstGeom prst="leftUpArrow">
              <a:avLst/>
            </a:prstGeom>
            <a:solidFill>
              <a:schemeClr val="accent4"/>
            </a:solidFill>
            <a:ln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2" name="Down Arrow 51"/>
            <p:cNvSpPr/>
            <p:nvPr/>
          </p:nvSpPr>
          <p:spPr bwMode="auto">
            <a:xfrm>
              <a:off x="7929802" y="3771832"/>
              <a:ext cx="228600" cy="295458"/>
            </a:xfrm>
            <a:prstGeom prst="downArrow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200034" y="775219"/>
            <a:ext cx="2057666" cy="860612"/>
            <a:chOff x="4200034" y="1388528"/>
            <a:chExt cx="2057666" cy="860612"/>
          </a:xfrm>
        </p:grpSpPr>
        <p:sp>
          <p:nvSpPr>
            <p:cNvPr id="5" name="Rectangle 4"/>
            <p:cNvSpPr/>
            <p:nvPr/>
          </p:nvSpPr>
          <p:spPr bwMode="auto">
            <a:xfrm>
              <a:off x="4213747" y="1388528"/>
              <a:ext cx="2043953" cy="86061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4200034" y="1613447"/>
              <a:ext cx="20439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0" dirty="0" smtClean="0">
                  <a:solidFill>
                    <a:schemeClr val="accent2"/>
                  </a:solidFill>
                </a:rPr>
                <a:t>BL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4200033" y="2124137"/>
            <a:ext cx="2057667" cy="860612"/>
            <a:chOff x="4200033" y="2224496"/>
            <a:chExt cx="2057667" cy="860612"/>
          </a:xfrm>
        </p:grpSpPr>
        <p:sp>
          <p:nvSpPr>
            <p:cNvPr id="6" name="Rectangle 5"/>
            <p:cNvSpPr/>
            <p:nvPr/>
          </p:nvSpPr>
          <p:spPr bwMode="auto">
            <a:xfrm>
              <a:off x="4213747" y="2224496"/>
              <a:ext cx="2043953" cy="86061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4200033" y="2454725"/>
              <a:ext cx="20439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0" dirty="0" smtClean="0">
                  <a:solidFill>
                    <a:schemeClr val="accent2"/>
                  </a:solidFill>
                </a:rPr>
                <a:t>SDO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185648" y="3463472"/>
            <a:ext cx="2072052" cy="860612"/>
            <a:chOff x="4185648" y="3998724"/>
            <a:chExt cx="2072052" cy="860612"/>
          </a:xfrm>
        </p:grpSpPr>
        <p:sp>
          <p:nvSpPr>
            <p:cNvPr id="7" name="Rectangle 6"/>
            <p:cNvSpPr/>
            <p:nvPr/>
          </p:nvSpPr>
          <p:spPr bwMode="auto">
            <a:xfrm>
              <a:off x="4213747" y="3998724"/>
              <a:ext cx="2043953" cy="86061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4185648" y="4207158"/>
              <a:ext cx="20439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0" dirty="0" smtClean="0">
                  <a:solidFill>
                    <a:schemeClr val="accent6"/>
                  </a:solidFill>
                </a:rPr>
                <a:t>Proxy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342955" y="2172317"/>
            <a:ext cx="1371600" cy="573741"/>
            <a:chOff x="1342955" y="2752173"/>
            <a:chExt cx="1371600" cy="573741"/>
          </a:xfrm>
        </p:grpSpPr>
        <p:sp>
          <p:nvSpPr>
            <p:cNvPr id="13" name="Rectangle 12"/>
            <p:cNvSpPr/>
            <p:nvPr/>
          </p:nvSpPr>
          <p:spPr bwMode="auto">
            <a:xfrm>
              <a:off x="1342955" y="2752173"/>
              <a:ext cx="1371600" cy="573741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1354076" y="2838988"/>
              <a:ext cx="13604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0" dirty="0" smtClean="0">
                  <a:solidFill>
                    <a:schemeClr val="accent2"/>
                  </a:solidFill>
                </a:rPr>
                <a:t>UI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7543006" y="1867908"/>
            <a:ext cx="1360479" cy="1308847"/>
            <a:chOff x="7543006" y="2447764"/>
            <a:chExt cx="1360479" cy="1308847"/>
          </a:xfrm>
        </p:grpSpPr>
        <p:sp>
          <p:nvSpPr>
            <p:cNvPr id="2" name="Can 1"/>
            <p:cNvSpPr/>
            <p:nvPr/>
          </p:nvSpPr>
          <p:spPr bwMode="auto">
            <a:xfrm>
              <a:off x="7766046" y="2447764"/>
              <a:ext cx="914400" cy="1308847"/>
            </a:xfrm>
            <a:prstGeom prst="can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7543006" y="2924900"/>
              <a:ext cx="13604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0" dirty="0" smtClean="0">
                  <a:solidFill>
                    <a:schemeClr val="accent2"/>
                  </a:solidFill>
                </a:rPr>
                <a:t>DB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7472081" y="4059096"/>
            <a:ext cx="1143000" cy="573741"/>
            <a:chOff x="7472081" y="4638952"/>
            <a:chExt cx="1143000" cy="573741"/>
          </a:xfrm>
        </p:grpSpPr>
        <p:sp>
          <p:nvSpPr>
            <p:cNvPr id="11" name="Rectangle 10"/>
            <p:cNvSpPr/>
            <p:nvPr/>
          </p:nvSpPr>
          <p:spPr bwMode="auto">
            <a:xfrm>
              <a:off x="7472081" y="4638952"/>
              <a:ext cx="1143000" cy="573741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7472081" y="4731290"/>
              <a:ext cx="11318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0" dirty="0" smtClean="0">
                  <a:solidFill>
                    <a:schemeClr val="tx2"/>
                  </a:solidFill>
                </a:rPr>
                <a:t>REST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8893388" y="5111958"/>
            <a:ext cx="1143001" cy="573741"/>
            <a:chOff x="8898950" y="5647209"/>
            <a:chExt cx="1143001" cy="573741"/>
          </a:xfrm>
        </p:grpSpPr>
        <p:sp>
          <p:nvSpPr>
            <p:cNvPr id="43" name="Rectangle 42"/>
            <p:cNvSpPr/>
            <p:nvPr/>
          </p:nvSpPr>
          <p:spPr bwMode="auto">
            <a:xfrm>
              <a:off x="8898950" y="5647209"/>
              <a:ext cx="1143000" cy="573741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8898951" y="5734024"/>
              <a:ext cx="1143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0" dirty="0" smtClean="0">
                  <a:solidFill>
                    <a:schemeClr val="tx2"/>
                  </a:solidFill>
                </a:rPr>
                <a:t>Web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8898951" y="4057533"/>
            <a:ext cx="1148746" cy="573741"/>
            <a:chOff x="8898951" y="4637389"/>
            <a:chExt cx="1148746" cy="573741"/>
          </a:xfrm>
        </p:grpSpPr>
        <p:sp>
          <p:nvSpPr>
            <p:cNvPr id="45" name="Rectangle 44"/>
            <p:cNvSpPr/>
            <p:nvPr/>
          </p:nvSpPr>
          <p:spPr bwMode="auto">
            <a:xfrm>
              <a:off x="8904697" y="4637389"/>
              <a:ext cx="1143000" cy="573741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8898951" y="4725767"/>
              <a:ext cx="1143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0" dirty="0" smtClean="0">
                  <a:solidFill>
                    <a:schemeClr val="tx2"/>
                  </a:solidFill>
                </a:rPr>
                <a:t>XML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7460962" y="5111958"/>
            <a:ext cx="1154119" cy="573741"/>
            <a:chOff x="7460962" y="5647210"/>
            <a:chExt cx="1154119" cy="573741"/>
          </a:xfrm>
        </p:grpSpPr>
        <p:sp>
          <p:nvSpPr>
            <p:cNvPr id="44" name="Rectangle 43"/>
            <p:cNvSpPr/>
            <p:nvPr/>
          </p:nvSpPr>
          <p:spPr bwMode="auto">
            <a:xfrm>
              <a:off x="7460962" y="5647210"/>
              <a:ext cx="1143000" cy="573741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7460962" y="5734024"/>
              <a:ext cx="115411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0" dirty="0" smtClean="0">
                  <a:solidFill>
                    <a:schemeClr val="tx2"/>
                  </a:solidFill>
                </a:rPr>
                <a:t>Mobile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2161654" y="3562303"/>
            <a:ext cx="1371600" cy="573741"/>
            <a:chOff x="2323579" y="4142159"/>
            <a:chExt cx="1371600" cy="573741"/>
          </a:xfrm>
        </p:grpSpPr>
        <p:sp>
          <p:nvSpPr>
            <p:cNvPr id="14" name="Rectangle 13"/>
            <p:cNvSpPr/>
            <p:nvPr/>
          </p:nvSpPr>
          <p:spPr bwMode="auto">
            <a:xfrm>
              <a:off x="2323579" y="4142159"/>
              <a:ext cx="1371600" cy="573741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2334700" y="4224724"/>
              <a:ext cx="13604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0" dirty="0" smtClean="0">
                  <a:solidFill>
                    <a:schemeClr val="accent4"/>
                  </a:solidFill>
                </a:rPr>
                <a:t>ABL</a:t>
              </a:r>
              <a:endParaRPr lang="en-US" sz="2000" i="0" dirty="0" smtClean="0">
                <a:solidFill>
                  <a:schemeClr val="tx2"/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3790520" y="4938444"/>
            <a:ext cx="1371600" cy="573741"/>
            <a:chOff x="3796081" y="5381697"/>
            <a:chExt cx="1371600" cy="573741"/>
          </a:xfrm>
        </p:grpSpPr>
        <p:sp>
          <p:nvSpPr>
            <p:cNvPr id="9" name="Rectangle 8"/>
            <p:cNvSpPr/>
            <p:nvPr/>
          </p:nvSpPr>
          <p:spPr bwMode="auto">
            <a:xfrm>
              <a:off x="3796081" y="5381697"/>
              <a:ext cx="1371600" cy="573741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3801641" y="5465228"/>
              <a:ext cx="13604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0" dirty="0" smtClean="0">
                  <a:solidFill>
                    <a:schemeClr val="accent4"/>
                  </a:solidFill>
                </a:rPr>
                <a:t>JAVA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5417774" y="4934920"/>
            <a:ext cx="1372305" cy="573741"/>
            <a:chOff x="5485526" y="5388690"/>
            <a:chExt cx="1372305" cy="573741"/>
          </a:xfrm>
        </p:grpSpPr>
        <p:sp>
          <p:nvSpPr>
            <p:cNvPr id="10" name="Rectangle 9"/>
            <p:cNvSpPr/>
            <p:nvPr/>
          </p:nvSpPr>
          <p:spPr bwMode="auto">
            <a:xfrm>
              <a:off x="5486231" y="5388690"/>
              <a:ext cx="1371600" cy="573741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5485526" y="5466726"/>
              <a:ext cx="13604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0" dirty="0" smtClean="0">
                  <a:solidFill>
                    <a:schemeClr val="accent4"/>
                  </a:solidFill>
                </a:rPr>
                <a:t>.NET</a:t>
              </a:r>
            </a:p>
          </p:txBody>
        </p:sp>
      </p:grpSp>
      <p:cxnSp>
        <p:nvCxnSpPr>
          <p:cNvPr id="49" name="Straight Connector 48"/>
          <p:cNvCxnSpPr/>
          <p:nvPr/>
        </p:nvCxnSpPr>
        <p:spPr bwMode="auto">
          <a:xfrm flipV="1">
            <a:off x="10156948" y="4113742"/>
            <a:ext cx="237744" cy="1947"/>
          </a:xfrm>
          <a:prstGeom prst="line">
            <a:avLst/>
          </a:prstGeom>
          <a:ln w="44450">
            <a:prstDash val="sysDot"/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 bwMode="auto">
          <a:xfrm flipV="1">
            <a:off x="10156948" y="5198772"/>
            <a:ext cx="237744" cy="1947"/>
          </a:xfrm>
          <a:prstGeom prst="line">
            <a:avLst/>
          </a:prstGeom>
          <a:ln w="44450">
            <a:prstDash val="sysDot"/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55" name="Up-Down Arrow 54"/>
          <p:cNvSpPr/>
          <p:nvPr/>
        </p:nvSpPr>
        <p:spPr bwMode="auto">
          <a:xfrm rot="16200000">
            <a:off x="3363148" y="1753991"/>
            <a:ext cx="228797" cy="1371600"/>
          </a:xfrm>
          <a:prstGeom prst="upDownArrow">
            <a:avLst/>
          </a:prstGeom>
          <a:solidFill>
            <a:schemeClr val="accent2"/>
          </a:solidFill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342955" y="538473"/>
            <a:ext cx="11231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i="0" dirty="0" smtClean="0">
                <a:solidFill>
                  <a:schemeClr val="accent2"/>
                </a:solidFill>
              </a:rPr>
              <a:t>ADM2</a:t>
            </a:r>
          </a:p>
        </p:txBody>
      </p:sp>
      <p:sp>
        <p:nvSpPr>
          <p:cNvPr id="25" name="Left-Up Arrow 24"/>
          <p:cNvSpPr/>
          <p:nvPr/>
        </p:nvSpPr>
        <p:spPr bwMode="auto">
          <a:xfrm rot="16200000">
            <a:off x="6994760" y="412092"/>
            <a:ext cx="725950" cy="2107646"/>
          </a:xfrm>
          <a:prstGeom prst="leftUpArrow">
            <a:avLst>
              <a:gd name="adj1" fmla="val 17128"/>
              <a:gd name="adj2" fmla="val 21417"/>
              <a:gd name="adj3" fmla="val 25000"/>
            </a:avLst>
          </a:prstGeom>
          <a:solidFill>
            <a:schemeClr val="accent2"/>
          </a:solidFill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47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88771" y="1636097"/>
            <a:ext cx="9441180" cy="304698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200" i="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</a:t>
            </a:r>
            <a:r>
              <a:rPr lang="en-US" sz="1200" i="0" dirty="0" err="1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GetCustomerJson.p</a:t>
            </a:r>
            <a:r>
              <a:rPr lang="en-US" sz="1200" i="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*/</a:t>
            </a:r>
            <a:endParaRPr lang="en-US" sz="1200" i="0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spcBef>
                <a:spcPts val="0"/>
              </a:spcBef>
            </a:pPr>
            <a:endParaRPr lang="en-US" sz="1200" i="0" dirty="0" smtClean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200" i="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DEFINE </a:t>
            </a:r>
            <a:r>
              <a:rPr lang="en-US" sz="1200" i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INPUT  PARAMETER </a:t>
            </a:r>
            <a:r>
              <a:rPr lang="en-US" sz="1200" i="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pcName</a:t>
            </a:r>
            <a:r>
              <a:rPr lang="en-US" sz="1200" i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AS CHARACTER NO-UNDO.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DEFINE OUTPUT PARAMETER </a:t>
            </a:r>
            <a:r>
              <a:rPr lang="en-US" sz="1200" i="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plcJson</a:t>
            </a:r>
            <a:r>
              <a:rPr lang="en-US" sz="1200" i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AS LONGCHAR  NO-UNDO.</a:t>
            </a:r>
          </a:p>
          <a:p>
            <a:pPr algn="l">
              <a:spcBef>
                <a:spcPts val="0"/>
              </a:spcBef>
            </a:pPr>
            <a:endParaRPr lang="en-US" sz="1200" i="0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200" i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DEFINE VARIABLE </a:t>
            </a:r>
            <a:r>
              <a:rPr lang="en-US" sz="1200" i="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hTT</a:t>
            </a:r>
            <a:r>
              <a:rPr lang="en-US" sz="1200" i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AS HANDLE NO-UNDO.</a:t>
            </a:r>
          </a:p>
          <a:p>
            <a:pPr algn="l">
              <a:spcBef>
                <a:spcPts val="0"/>
              </a:spcBef>
            </a:pPr>
            <a:endParaRPr lang="en-US" sz="1200" i="0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200" i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RUN pug/</a:t>
            </a:r>
            <a:r>
              <a:rPr lang="en-US" sz="1200" i="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GetCustomer.p</a:t>
            </a:r>
            <a:r>
              <a:rPr lang="en-US" sz="1200" i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("Roundtable Software", OUTPUT TABLE-HANDLE </a:t>
            </a:r>
            <a:r>
              <a:rPr lang="en-US" sz="1200" i="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hTT</a:t>
            </a:r>
            <a:r>
              <a:rPr lang="en-US" sz="1200" i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).</a:t>
            </a:r>
          </a:p>
          <a:p>
            <a:pPr algn="l">
              <a:spcBef>
                <a:spcPts val="0"/>
              </a:spcBef>
            </a:pPr>
            <a:endParaRPr lang="en-US" sz="1200" i="0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200" i="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hTT:WRITE-JSON</a:t>
            </a:r>
            <a:r>
              <a:rPr lang="en-US" sz="1200" i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("LONGCHAR", </a:t>
            </a:r>
            <a:r>
              <a:rPr lang="en-US" sz="1200" i="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plcJson</a:t>
            </a:r>
            <a:r>
              <a:rPr lang="en-US" sz="1200" i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FALSE).</a:t>
            </a:r>
          </a:p>
          <a:p>
            <a:pPr algn="l">
              <a:spcBef>
                <a:spcPts val="0"/>
              </a:spcBef>
            </a:pPr>
            <a:endParaRPr lang="en-US" sz="1200" i="0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200" i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RETURN.</a:t>
            </a:r>
          </a:p>
          <a:p>
            <a:pPr algn="l">
              <a:spcBef>
                <a:spcPts val="0"/>
              </a:spcBef>
            </a:pPr>
            <a:endParaRPr lang="en-US" sz="1200" i="0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200" i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FINALLY: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DELETE OBJECT </a:t>
            </a:r>
            <a:r>
              <a:rPr lang="en-US" sz="1200" i="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hTT</a:t>
            </a:r>
            <a:r>
              <a:rPr lang="en-US" sz="1200" i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NO-ERROR.</a:t>
            </a:r>
          </a:p>
          <a:p>
            <a:pPr algn="l">
              <a:spcBef>
                <a:spcPts val="0"/>
              </a:spcBef>
            </a:pPr>
            <a:r>
              <a:rPr lang="en-US" sz="1200" i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END FINALLY.</a:t>
            </a:r>
          </a:p>
        </p:txBody>
      </p:sp>
    </p:spTree>
    <p:extLst>
      <p:ext uri="{BB962C8B-B14F-4D97-AF65-F5344CB8AC3E}">
        <p14:creationId xmlns:p14="http://schemas.microsoft.com/office/powerpoint/2010/main" val="336340331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Code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033899" y="2751746"/>
            <a:ext cx="82723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i="0" dirty="0" smtClean="0">
                <a:solidFill>
                  <a:srgbClr val="000000"/>
                </a:solidFill>
              </a:rPr>
              <a:t>ftp://ftp.roundtable-software.com/public</a:t>
            </a:r>
          </a:p>
        </p:txBody>
      </p:sp>
    </p:spTree>
    <p:extLst>
      <p:ext uri="{BB962C8B-B14F-4D97-AF65-F5344CB8AC3E}">
        <p14:creationId xmlns:p14="http://schemas.microsoft.com/office/powerpoint/2010/main" val="77021339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10757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9082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PUG_template_2">
  <a:themeElements>
    <a:clrScheme name="Progress Colors 2013 - Sept25">
      <a:dk1>
        <a:srgbClr val="000000"/>
      </a:dk1>
      <a:lt1>
        <a:srgbClr val="FFFFFF"/>
      </a:lt1>
      <a:dk2>
        <a:srgbClr val="005F97"/>
      </a:dk2>
      <a:lt2>
        <a:srgbClr val="FFFFFF"/>
      </a:lt2>
      <a:accent1>
        <a:srgbClr val="FF4E00"/>
      </a:accent1>
      <a:accent2>
        <a:srgbClr val="24A382"/>
      </a:accent2>
      <a:accent3>
        <a:srgbClr val="0072B7"/>
      </a:accent3>
      <a:accent4>
        <a:srgbClr val="C1282D"/>
      </a:accent4>
      <a:accent5>
        <a:srgbClr val="FCDB3F"/>
      </a:accent5>
      <a:accent6>
        <a:srgbClr val="58595B"/>
      </a:accent6>
      <a:hlink>
        <a:srgbClr val="FF4E00"/>
      </a:hlink>
      <a:folHlink>
        <a:srgbClr val="FF4E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sz="2000" i="0" dirty="0" err="1" smtClean="0">
            <a:solidFill>
              <a:srgbClr val="000000"/>
            </a:solidFill>
          </a:defRPr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UG_Challenge_Exchange_Template.potx" id="{35FBB050-5D36-451F-B982-E71482C642EE}" vid="{414EB0FA-F9B5-468E-B35A-98D279943B78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 xmlns="7c69e624-827f-471b-adea-ac070ddc6867">false</Policy>
    <Location1_0 xmlns="efb4a6a7-40f5-4c55-b7cd-bfe5555b5884">
      <Terms xmlns="http://schemas.microsoft.com/office/infopath/2007/PartnerControls"/>
    </Location1_0>
    <MetaDescription xmlns="7c69e624-827f-471b-adea-ac070ddc6867" xsi:nil="true"/>
    <Category1_0 xmlns="7c69e624-827f-471b-adea-ac070ddc6867">
      <Terms xmlns="http://schemas.microsoft.com/office/infopath/2007/PartnerControls">
        <TermInfo xmlns="http://schemas.microsoft.com/office/infopath/2007/PartnerControls">
          <TermName xmlns="http://schemas.microsoft.com/office/infopath/2007/PartnerControls">PowerPoint</TermName>
          <TermId xmlns="http://schemas.microsoft.com/office/infopath/2007/PartnerControls">ef797fd0-0a2c-4c70-979e-7c4753a1af05</TermId>
        </TermInfo>
      </Terms>
    </Category1_0>
    <g7620f54b84d4877b8ce49e3874564d0 xmlns="7c69e624-827f-471b-adea-ac070ddc6867">
      <Terms xmlns="http://schemas.microsoft.com/office/infopath/2007/PartnerControls"/>
    </g7620f54b84d4877b8ce49e3874564d0>
    <c60905045b3141dfb44ebee3a51fd0a7 xmlns="7c69e624-827f-471b-adea-ac070ddc6867">
      <Terms xmlns="http://schemas.microsoft.com/office/infopath/2007/PartnerControls"/>
    </c60905045b3141dfb44ebee3a51fd0a7>
    <Industry_0 xmlns="7c69e624-827f-471b-adea-ac070ddc6867">
      <Terms xmlns="http://schemas.microsoft.com/office/infopath/2007/PartnerControls"/>
    </Industry_0>
    <Summary xmlns="7c69e624-827f-471b-adea-ac070ddc6867" xsi:nil="true"/>
    <TaxCatchAll xmlns="7c69e624-827f-471b-adea-ac070ddc6867">
      <Value>367</Value>
    </TaxCatchAll>
    <ContentType1_0 xmlns="efb4a6a7-40f5-4c55-b7cd-bfe5555b5884">
      <Terms xmlns="http://schemas.microsoft.com/office/infopath/2007/PartnerControls"/>
    </ContentType1_0>
    <Solution_0 xmlns="7c69e624-827f-471b-adea-ac070ddc6867">
      <Terms xmlns="http://schemas.microsoft.com/office/infopath/2007/PartnerControls"/>
    </Solution_0>
    <kb2a064789314f00a60cb6c3cf784453 xmlns="7c69e624-827f-471b-adea-ac070ddc6867">
      <Terms xmlns="http://schemas.microsoft.com/office/infopath/2007/PartnerControls"/>
    </kb2a064789314f00a60cb6c3cf784453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Marketing Document" ma:contentTypeID="0x0101007762244904354189B623A14C45C78D5B009BE410C6F004421E9B31CE4C3BF734AD008DF6C51CFB236842A026F88F613870DE" ma:contentTypeVersion="77" ma:contentTypeDescription="Create a new document." ma:contentTypeScope="" ma:versionID="94caf53eca1cada6ad71f226d4f43dce">
  <xsd:schema xmlns:xsd="http://www.w3.org/2001/XMLSchema" xmlns:xs="http://www.w3.org/2001/XMLSchema" xmlns:p="http://schemas.microsoft.com/office/2006/metadata/properties" xmlns:ns2="efb4a6a7-40f5-4c55-b7cd-bfe5555b5884" xmlns:ns3="7c69e624-827f-471b-adea-ac070ddc6867" targetNamespace="http://schemas.microsoft.com/office/2006/metadata/properties" ma:root="true" ma:fieldsID="97bacc91e82c4e25a328ee5bcb735fb9" ns2:_="" ns3:_="">
    <xsd:import namespace="efb4a6a7-40f5-4c55-b7cd-bfe5555b5884"/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3:Summary" minOccurs="0"/>
                <xsd:element ref="ns3:MetaDescription" minOccurs="0"/>
                <xsd:element ref="ns3:Policy" minOccurs="0"/>
                <xsd:element ref="ns3:Industry_0" minOccurs="0"/>
                <xsd:element ref="ns2:Location1_0" minOccurs="0"/>
                <xsd:element ref="ns3:TaxCatchAll" minOccurs="0"/>
                <xsd:element ref="ns3:TaxCatchAllLabel" minOccurs="0"/>
                <xsd:element ref="ns3:Category1_0" minOccurs="0"/>
                <xsd:element ref="ns2:ContentType1_0" minOccurs="0"/>
                <xsd:element ref="ns3:kb2a064789314f00a60cb6c3cf784453" minOccurs="0"/>
                <xsd:element ref="ns3:Solution_0" minOccurs="0"/>
                <xsd:element ref="ns3:c60905045b3141dfb44ebee3a51fd0a7" minOccurs="0"/>
                <xsd:element ref="ns3:g7620f54b84d4877b8ce49e3874564d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4a6a7-40f5-4c55-b7cd-bfe5555b5884" elementFormDefault="qualified">
    <xsd:import namespace="http://schemas.microsoft.com/office/2006/documentManagement/types"/>
    <xsd:import namespace="http://schemas.microsoft.com/office/infopath/2007/PartnerControls"/>
    <xsd:element name="Location1_0" ma:index="13" nillable="true" ma:taxonomy="true" ma:internalName="Location1_0" ma:taxonomyFieldName="Location1" ma:displayName="Location" ma:default="" ma:fieldId="{4a19d0fd-e2d8-4bdf-9d9f-62784e6d291e}" ma:taxonomyMulti="true" ma:sspId="7b600b03-3399-40df-9d9c-caeefc5a4d97" ma:termSetId="928ecf7e-5ffd-4d70-8570-4eabbc9f73f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ontentType1_0" ma:index="21" nillable="true" ma:taxonomy="true" ma:internalName="ContentType1_0" ma:taxonomyFieldName="ContentType1" ma:displayName="Content Type" ma:default="" ma:fieldId="{11444373-c56f-4b66-a200-4ad1b94ffae6}" ma:taxonomyMulti="true" ma:sspId="7b600b03-3399-40df-9d9c-caeefc5a4d97" ma:termSetId="5aa15f61-36bc-4410-840a-be7c2ccad282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Summary" ma:index="9" nillable="true" ma:displayName="Summary" ma:internalName="Summary">
      <xsd:simpleType>
        <xsd:restriction base="dms:Unknown"/>
      </xsd:simpleType>
    </xsd:element>
    <xsd:element name="MetaDescription" ma:index="10" nillable="true" ma:displayName="Meta Description" ma:hidden="true" ma:internalName="MetaDescription" ma:readOnly="false">
      <xsd:simpleType>
        <xsd:restriction base="dms:Note"/>
      </xsd:simpleType>
    </xsd:element>
    <xsd:element name="Policy" ma:index="11" nillable="true" ma:displayName="Policy" ma:internalName="Policy">
      <xsd:simpleType>
        <xsd:restriction base="dms:Boolean"/>
      </xsd:simpleType>
    </xsd:element>
    <xsd:element name="Industry_0" ma:index="12" nillable="true" ma:taxonomy="true" ma:internalName="Industry_0" ma:taxonomyFieldName="Industry" ma:displayName="Industry" ma:default="" ma:fieldId="{54782f52-600e-43b5-a6fd-b215e0434802}" ma:taxonomyMulti="true" ma:sspId="7b600b03-3399-40df-9d9c-caeefc5a4d97" ma:termSetId="eb725fca-679b-44ad-aba0-523e9b641f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6" nillable="true" ma:displayName="Taxonomy Catch All Column" ma:hidden="true" ma:list="{f9d269f6-3014-462f-9504-c656af7f5a48}" ma:internalName="TaxCatchAll" ma:showField="CatchAllData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7" nillable="true" ma:displayName="Taxonomy Catch All Column1" ma:hidden="true" ma:list="{f9d269f6-3014-462f-9504-c656af7f5a48}" ma:internalName="TaxCatchAllLabel" ma:readOnly="true" ma:showField="CatchAllDataLabel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1_0" ma:index="19" nillable="true" ma:taxonomy="true" ma:internalName="Category1_0" ma:taxonomyFieldName="Category1" ma:displayName="Category" ma:readOnly="false" ma:default="" ma:fieldId="{76361ab5-a999-4bf4-b0a9-d3c0bdaba2c4}" ma:taxonomyMulti="true" ma:sspId="7b600b03-3399-40df-9d9c-caeefc5a4d97" ma:termSetId="cb52a124-ba58-44ba-aea0-e8392dfbd867" ma:anchorId="e0850434-8544-4c75-a3ba-67842db1fa28" ma:open="false" ma:isKeyword="false">
      <xsd:complexType>
        <xsd:sequence>
          <xsd:element ref="pc:Terms" minOccurs="0" maxOccurs="1"/>
        </xsd:sequence>
      </xsd:complexType>
    </xsd:element>
    <xsd:element name="kb2a064789314f00a60cb6c3cf784453" ma:index="22" nillable="true" ma:taxonomy="true" ma:internalName="kb2a064789314f00a60cb6c3cf784453" ma:taxonomyFieldName="GFOAudience" ma:displayName="GFO Audience" ma:default="" ma:fieldId="{4b2a0647-8931-4f00-a60c-b6c3cf784453}" ma:taxonomyMulti="true" ma:sspId="7b600b03-3399-40df-9d9c-caeefc5a4d97" ma:termSetId="7ee8fa4c-c075-492c-99fd-7a826c8a1f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olution_0" ma:index="24" nillable="true" ma:taxonomy="true" ma:internalName="Solution_0" ma:taxonomyFieldName="Solution0" ma:displayName="Solution" ma:default="" ma:fieldId="{08ee8523-5519-4869-bd80-fd97b8eed69f}" ma:taxonomyMulti="true" ma:sspId="7b600b03-3399-40df-9d9c-caeefc5a4d97" ma:termSetId="3588f872-1047-4b04-ab77-d19bff16496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0905045b3141dfb44ebee3a51fd0a7" ma:index="25" nillable="true" ma:taxonomy="true" ma:internalName="c60905045b3141dfb44ebee3a51fd0a7" ma:taxonomyFieldName="IndustrySolution" ma:displayName="IndustrySolution" ma:readOnly="false" ma:default="" ma:fieldId="{c6090504-5b31-41df-b44e-bee3a51fd0a7}" ma:taxonomyMulti="true" ma:sspId="7b600b03-3399-40df-9d9c-caeefc5a4d97" ma:termSetId="101cb54c-3813-433a-907a-450f3492382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7620f54b84d4877b8ce49e3874564d0" ma:index="27" nillable="true" ma:taxonomy="true" ma:internalName="g7620f54b84d4877b8ce49e3874564d0" ma:taxonomyFieldName="OpenEdgeModule" ma:displayName="OpenEdgeModule" ma:default="" ma:fieldId="{07620f54-b84d-4877-b8ce-49e3874564d0}" ma:taxonomyMulti="true" ma:sspId="7b600b03-3399-40df-9d9c-caeefc5a4d97" ma:termSetId="7cd707e9-9176-4196-bd54-810649188952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6" ma:displayName="Content Type"/>
        <xsd:element ref="dc:title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DA4C4B2-98B1-44DF-A244-E8FB7A2D1956}">
  <ds:schemaRefs>
    <ds:schemaRef ds:uri="http://schemas.microsoft.com/office/infopath/2007/PartnerControls"/>
    <ds:schemaRef ds:uri="efb4a6a7-40f5-4c55-b7cd-bfe5555b5884"/>
    <ds:schemaRef ds:uri="http://purl.org/dc/elements/1.1/"/>
    <ds:schemaRef ds:uri="7c69e624-827f-471b-adea-ac070ddc6867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146AF19-F549-4C4F-B9D8-4238DD1AC4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b4a6a7-40f5-4c55-b7cd-bfe5555b5884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272</TotalTime>
  <Words>699</Words>
  <Application>Microsoft Office PowerPoint</Application>
  <PresentationFormat>Custom</PresentationFormat>
  <Paragraphs>214</Paragraphs>
  <Slides>18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Consolas</vt:lpstr>
      <vt:lpstr>Courier New</vt:lpstr>
      <vt:lpstr>Wingdings</vt:lpstr>
      <vt:lpstr>PUG_template_2</vt:lpstr>
      <vt:lpstr>Stop!</vt:lpstr>
      <vt:lpstr>Who do we think we are?</vt:lpstr>
      <vt:lpstr>Who do we think we are?</vt:lpstr>
      <vt:lpstr>PowerPoint Presentation</vt:lpstr>
      <vt:lpstr>PowerPoint Presentation</vt:lpstr>
      <vt:lpstr>PowerPoint Presentation</vt:lpstr>
      <vt:lpstr>PowerPoint Presentation</vt:lpstr>
      <vt:lpstr>Build It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Sample Code</vt:lpstr>
      <vt:lpstr>Questions?</vt:lpstr>
      <vt:lpstr>PowerPoint Presentation</vt:lpstr>
    </vt:vector>
  </TitlesOfParts>
  <Company>Microsoft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Jarre Lyn</dc:creator>
  <cp:lastModifiedBy>Jeff Ledbetter</cp:lastModifiedBy>
  <cp:revision>27</cp:revision>
  <cp:lastPrinted>2013-09-18T03:48:20Z</cp:lastPrinted>
  <dcterms:created xsi:type="dcterms:W3CDTF">2015-06-01T20:10:39Z</dcterms:created>
  <dcterms:modified xsi:type="dcterms:W3CDTF">2015-06-06T15:09:36Z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0x0101007762244904354189B623A14C45C78D5B009BE410C6F004421E9B31CE4C3BF734AD008DF6C51CFB236842A026F88F613870DE</vt:lpwstr>
  </property>
  <property fmtid="{D5CDD505-2E9C-101B-9397-08002B2CF9AE}" pid="3" name="Category1">
    <vt:lpwstr>367;#PowerPoint|ef797fd0-0a2c-4c70-979e-7c4753a1af05</vt:lpwstr>
  </property>
  <property fmtid="{D5CDD505-2E9C-101B-9397-08002B2CF9AE}" pid="4" name="TaxCatchAll">
    <vt:lpwstr>237;#Template|c9160f8f-74c9-4442-ac41-24463e06691d</vt:lpwstr>
  </property>
  <property fmtid="{D5CDD505-2E9C-101B-9397-08002B2CF9AE}" pid="5" name="Doc ID">
    <vt:lpwstr>101816</vt:lpwstr>
  </property>
  <property fmtid="{D5CDD505-2E9C-101B-9397-08002B2CF9AE}" pid="6" name="Location1">
    <vt:lpwstr/>
  </property>
  <property fmtid="{D5CDD505-2E9C-101B-9397-08002B2CF9AE}" pid="7" name="Tagged Doc ID's">
    <vt:bool>false</vt:bool>
  </property>
  <property fmtid="{D5CDD505-2E9C-101B-9397-08002B2CF9AE}" pid="8" name="ContentType1">
    <vt:lpwstr/>
  </property>
  <property fmtid="{D5CDD505-2E9C-101B-9397-08002B2CF9AE}" pid="9" name="Solution0">
    <vt:lpwstr/>
  </property>
  <property fmtid="{D5CDD505-2E9C-101B-9397-08002B2CF9AE}" pid="10" name="Industry">
    <vt:lpwstr/>
  </property>
  <property fmtid="{D5CDD505-2E9C-101B-9397-08002B2CF9AE}" pid="11" name="IndustrySolution">
    <vt:lpwstr/>
  </property>
  <property fmtid="{D5CDD505-2E9C-101B-9397-08002B2CF9AE}" pid="12" name="Attachment Only ?">
    <vt:bool>true</vt:bool>
  </property>
  <property fmtid="{D5CDD505-2E9C-101B-9397-08002B2CF9AE}" pid="13" name="GFOAudience">
    <vt:lpwstr/>
  </property>
  <property fmtid="{D5CDD505-2E9C-101B-9397-08002B2CF9AE}" pid="14" name="OpenEdgeModule">
    <vt:lpwstr/>
  </property>
</Properties>
</file>