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4"/>
  </p:sldMasterIdLst>
  <p:notesMasterIdLst>
    <p:notesMasterId r:id="rId35"/>
  </p:notesMasterIdLst>
  <p:handoutMasterIdLst>
    <p:handoutMasterId r:id="rId36"/>
  </p:handoutMasterIdLst>
  <p:sldIdLst>
    <p:sldId id="1478" r:id="rId5"/>
    <p:sldId id="1545" r:id="rId6"/>
    <p:sldId id="1546" r:id="rId7"/>
    <p:sldId id="1479" r:id="rId8"/>
    <p:sldId id="1489" r:id="rId9"/>
    <p:sldId id="1526" r:id="rId10"/>
    <p:sldId id="1527" r:id="rId11"/>
    <p:sldId id="1528" r:id="rId12"/>
    <p:sldId id="1554" r:id="rId13"/>
    <p:sldId id="1548" r:id="rId14"/>
    <p:sldId id="1555" r:id="rId15"/>
    <p:sldId id="1525" r:id="rId16"/>
    <p:sldId id="1529" r:id="rId17"/>
    <p:sldId id="1550" r:id="rId18"/>
    <p:sldId id="1553" r:id="rId19"/>
    <p:sldId id="1530" r:id="rId20"/>
    <p:sldId id="1531" r:id="rId21"/>
    <p:sldId id="1547" r:id="rId22"/>
    <p:sldId id="1552" r:id="rId23"/>
    <p:sldId id="1484" r:id="rId24"/>
    <p:sldId id="1532" r:id="rId25"/>
    <p:sldId id="1533" r:id="rId26"/>
    <p:sldId id="1485" r:id="rId27"/>
    <p:sldId id="1535" r:id="rId28"/>
    <p:sldId id="1536" r:id="rId29"/>
    <p:sldId id="1537" r:id="rId30"/>
    <p:sldId id="1488" r:id="rId31"/>
    <p:sldId id="1557" r:id="rId32"/>
    <p:sldId id="1544" r:id="rId33"/>
    <p:sldId id="1481" r:id="rId34"/>
  </p:sldIdLst>
  <p:sldSz cx="12188825" cy="6858000"/>
  <p:notesSz cx="7010400" cy="9296400"/>
  <p:custDataLst>
    <p:tags r:id="rId37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97">
          <p15:clr>
            <a:srgbClr val="A4A3A4"/>
          </p15:clr>
        </p15:guide>
        <p15:guide id="2" orient="horz" pos="1111">
          <p15:clr>
            <a:srgbClr val="A4A3A4"/>
          </p15:clr>
        </p15:guide>
        <p15:guide id="3" pos="384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  <p:cmAuthor id="4" name="Paulette Stout" initials="PS" lastIdx="1" clrIdx="4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C78C"/>
    <a:srgbClr val="EA0000"/>
    <a:srgbClr val="FF4E00"/>
    <a:srgbClr val="DD461E"/>
    <a:srgbClr val="2F5662"/>
    <a:srgbClr val="B0D806"/>
    <a:srgbClr val="AAD204"/>
    <a:srgbClr val="24D997"/>
    <a:srgbClr val="F199AE"/>
    <a:srgbClr val="A216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9" autoAdjust="0"/>
    <p:restoredTop sz="96013" autoAdjust="0"/>
  </p:normalViewPr>
  <p:slideViewPr>
    <p:cSldViewPr snapToGrid="0" showGuides="1">
      <p:cViewPr varScale="1">
        <p:scale>
          <a:sx n="91" d="100"/>
          <a:sy n="91" d="100"/>
        </p:scale>
        <p:origin x="-114" y="-126"/>
      </p:cViewPr>
      <p:guideLst>
        <p:guide orient="horz" pos="3197"/>
        <p:guide orient="horz" pos="1111"/>
        <p:guide pos="3845"/>
      </p:guideLst>
    </p:cSldViewPr>
  </p:slideViewPr>
  <p:outlineViewPr>
    <p:cViewPr>
      <p:scale>
        <a:sx n="33" d="100"/>
        <a:sy n="33" d="100"/>
      </p:scale>
      <p:origin x="16" y="1548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6" d="100"/>
        <a:sy n="106" d="100"/>
      </p:scale>
      <p:origin x="0" y="9672"/>
    </p:cViewPr>
  </p:sorterViewPr>
  <p:notesViewPr>
    <p:cSldViewPr snapToGrid="0" showGuides="1">
      <p:cViewPr varScale="1">
        <p:scale>
          <a:sx n="114" d="100"/>
          <a:sy n="114" d="100"/>
        </p:scale>
        <p:origin x="-4608" y="-11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gs" Target="tags/tag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  <a:spAutoFit/>
          </a:bodyPr>
          <a:lstStyle>
            <a:lvl1pPr algn="l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141" y="0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  <a:spAutoFit/>
          </a:bodyPr>
          <a:lstStyle>
            <a:lvl1pPr algn="r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017985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  <a:spAutoFit/>
          </a:bodyPr>
          <a:lstStyle>
            <a:lvl1pPr algn="l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141" y="9017985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  <a:spAutoFit/>
          </a:bodyPr>
          <a:lstStyle>
            <a:lvl1pPr algn="r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>
            <a:lvl1pPr algn="l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141" y="0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>
            <a:lvl1pPr algn="r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9575" y="698500"/>
            <a:ext cx="6194425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298" y="4416068"/>
            <a:ext cx="5141805" cy="4181557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2134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</a:bodyPr>
          <a:lstStyle>
            <a:lvl1pPr algn="l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141" y="8832134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</a:bodyPr>
          <a:lstStyle>
            <a:lvl1pPr algn="r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8825" cy="686637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3896" y="1312684"/>
            <a:ext cx="10511966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233" y="3541836"/>
            <a:ext cx="7729189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62993" y="5043948"/>
            <a:ext cx="2480988" cy="14508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006117" y="10874476"/>
            <a:ext cx="12684132" cy="713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9042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12188826" cy="68693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54373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42554" y="4633860"/>
            <a:ext cx="3070096" cy="179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6805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0360501" cy="5033502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202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197864"/>
            <a:ext cx="10360501" cy="5055452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1800"/>
              </a:spcBef>
              <a:defRPr/>
            </a:lvl2pPr>
            <a:lvl3pPr>
              <a:spcBef>
                <a:spcPts val="1800"/>
              </a:spcBef>
              <a:defRPr/>
            </a:lvl3pPr>
            <a:lvl4pPr>
              <a:spcBef>
                <a:spcPts val="1800"/>
              </a:spcBef>
              <a:defRPr/>
            </a:lvl4pPr>
            <a:lvl5pPr>
              <a:spcBef>
                <a:spcPts val="1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18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061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315175"/>
            <a:ext cx="10801179" cy="535531"/>
          </a:xfrm>
        </p:spPr>
        <p:txBody>
          <a:bodyPr/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196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4455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0043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lain 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08882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00528" y="2239348"/>
            <a:ext cx="4245368" cy="248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86160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6791324" y="6265333"/>
            <a:ext cx="2203483" cy="59266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6791325" y="880144"/>
            <a:ext cx="4971679" cy="59266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791325" y="0"/>
            <a:ext cx="5397500" cy="6857999"/>
          </a:xfrm>
          <a:noFill/>
          <a:ln>
            <a:noFill/>
          </a:ln>
          <a:effectLst/>
        </p:spPr>
        <p:txBody>
          <a:bodyPr lIns="457200" tIns="457200" rIns="45720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99157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962" y="1190317"/>
            <a:ext cx="10894238" cy="501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616817" y="367497"/>
            <a:ext cx="1080117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203154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1962" y="6379482"/>
            <a:ext cx="3136093" cy="3202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69" r:id="rId2"/>
    <p:sldLayoutId id="2147483738" r:id="rId3"/>
    <p:sldLayoutId id="2147483734" r:id="rId4"/>
    <p:sldLayoutId id="2147483762" r:id="rId5"/>
    <p:sldLayoutId id="2147483739" r:id="rId6"/>
    <p:sldLayoutId id="2147483755" r:id="rId7"/>
    <p:sldLayoutId id="2147483767" r:id="rId8"/>
    <p:sldLayoutId id="2147483770" r:id="rId9"/>
    <p:sldLayoutId id="2147483714" r:id="rId10"/>
    <p:sldLayoutId id="2147483784" r:id="rId11"/>
    <p:sldLayoutId id="2147483783" r:id="rId12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970096" y="2582684"/>
            <a:ext cx="10511966" cy="738664"/>
          </a:xfrm>
        </p:spPr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Transaction &amp; Record Scoping</a:t>
            </a:r>
            <a:endParaRPr lang="en-US" dirty="0">
              <a:latin typeface="Comic Sans MS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About Me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5" name="Picture 4" descr="NuWare-Logo-348x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57578" y="6198448"/>
            <a:ext cx="2073524" cy="476672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11962" y="956310"/>
            <a:ext cx="10360501" cy="5033502"/>
          </a:xfrm>
        </p:spPr>
        <p:txBody>
          <a:bodyPr/>
          <a:lstStyle/>
          <a:p>
            <a:pPr algn="just"/>
            <a:r>
              <a:rPr smtClean="0"/>
              <a:t>Saravanakumar B </a:t>
            </a:r>
            <a:r>
              <a:rPr lang="en-US" dirty="0" smtClean="0"/>
              <a:t>–</a:t>
            </a:r>
            <a:r>
              <a:rPr smtClean="0"/>
              <a:t> Solutions Architect @ Nuware Systems LLP</a:t>
            </a:r>
          </a:p>
          <a:p>
            <a:pPr algn="just"/>
            <a:r>
              <a:rPr smtClean="0"/>
              <a:t>Frequent Speaker – presented multiple while papers/presentations both at National &amp; International Level</a:t>
            </a:r>
          </a:p>
          <a:p>
            <a:pPr algn="just"/>
            <a:r>
              <a:rPr smtClean="0"/>
              <a:t>Professional Trainer and have trained over 25 batches on Progress, Microstrategy and Hadoop</a:t>
            </a:r>
          </a:p>
          <a:p>
            <a:pPr algn="just"/>
            <a:r>
              <a:rPr smtClean="0"/>
              <a:t>Audio and Video recordings of my Progress Sessions are available @ Nuware repository which is used as an effective training material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37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Agenda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5" name="Picture 4" descr="NuWare-Logo-348x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57578" y="6198448"/>
            <a:ext cx="2073524" cy="476672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11962" y="956310"/>
            <a:ext cx="10360501" cy="5033502"/>
          </a:xfrm>
        </p:spPr>
        <p:txBody>
          <a:bodyPr/>
          <a:lstStyle/>
          <a:p>
            <a:pPr algn="just"/>
            <a:r>
              <a:rPr smtClean="0"/>
              <a:t>Record Scoping</a:t>
            </a:r>
          </a:p>
          <a:p>
            <a:pPr lvl="1" algn="just"/>
            <a:r>
              <a:rPr smtClean="0"/>
              <a:t>What is Record Scoping?</a:t>
            </a:r>
          </a:p>
          <a:p>
            <a:pPr lvl="1" algn="just"/>
            <a:r>
              <a:rPr smtClean="0"/>
              <a:t>Blocks &amp; Record Scoping Properties</a:t>
            </a:r>
          </a:p>
          <a:p>
            <a:pPr lvl="1" algn="just"/>
            <a:r>
              <a:rPr smtClean="0"/>
              <a:t>Types of Record Scope</a:t>
            </a:r>
          </a:p>
          <a:p>
            <a:pPr lvl="1" algn="just"/>
            <a:r>
              <a:rPr smtClean="0"/>
              <a:t>Rules </a:t>
            </a:r>
          </a:p>
          <a:p>
            <a:pPr algn="just"/>
            <a:r>
              <a:rPr smtClean="0"/>
              <a:t>Transaction Scoping</a:t>
            </a:r>
          </a:p>
          <a:p>
            <a:pPr lvl="1" algn="just"/>
            <a:r>
              <a:rPr smtClean="0"/>
              <a:t>What is a Transaction?</a:t>
            </a:r>
          </a:p>
          <a:p>
            <a:pPr lvl="1" algn="just"/>
            <a:r>
              <a:rPr smtClean="0"/>
              <a:t>Default &amp; Forced Transactions</a:t>
            </a:r>
          </a:p>
          <a:p>
            <a:pPr lvl="1" algn="just"/>
            <a:r>
              <a:rPr smtClean="0"/>
              <a:t>Making Transaction Size Larger and Smaller </a:t>
            </a:r>
            <a:r>
              <a:rPr lang="en-US" dirty="0" smtClean="0"/>
              <a:t>–</a:t>
            </a:r>
            <a:r>
              <a:rPr smtClean="0"/>
              <a:t> Why? How?</a:t>
            </a:r>
          </a:p>
          <a:p>
            <a:pPr algn="just"/>
            <a:r>
              <a:rPr smtClean="0"/>
              <a:t>Sub Transactions</a:t>
            </a:r>
          </a:p>
          <a:p>
            <a:pPr algn="just"/>
            <a:r>
              <a:rPr smtClean="0"/>
              <a:t>Record Locking</a:t>
            </a:r>
          </a:p>
          <a:p>
            <a:pPr algn="just"/>
            <a:r>
              <a:rPr smtClean="0"/>
              <a:t>Record Scope Vs Transaction Scope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37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494129" y="3958003"/>
            <a:ext cx="6901583" cy="543739"/>
          </a:xfrm>
        </p:spPr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Record Scoping</a:t>
            </a:r>
            <a:endParaRPr lang="en-US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06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What is Record Scoping?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5" name="Picture 4" descr="NuWare-Logo-348x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57578" y="6198448"/>
            <a:ext cx="2073524" cy="476672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11962" y="980694"/>
            <a:ext cx="10360501" cy="1177290"/>
          </a:xfrm>
        </p:spPr>
        <p:txBody>
          <a:bodyPr/>
          <a:lstStyle/>
          <a:p>
            <a:pPr algn="just"/>
            <a:r>
              <a:rPr smtClean="0"/>
              <a:t>When Progress reads a record from the database, it stores in a record buffer. The scope of a record is the portion of the procedure where the record buffer is available. </a:t>
            </a:r>
          </a:p>
          <a:p>
            <a:pPr algn="just"/>
            <a:r>
              <a:rPr smtClean="0"/>
              <a:t>Record scope does not guarentee that the record is always available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2051209" y="2212848"/>
            <a:ext cx="5446139" cy="3922538"/>
            <a:chOff x="1746409" y="2298192"/>
            <a:chExt cx="5446139" cy="3922538"/>
          </a:xfrm>
        </p:grpSpPr>
        <p:pic>
          <p:nvPicPr>
            <p:cNvPr id="6" name="Picture 5" descr="database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80780" y="2316480"/>
              <a:ext cx="1344168" cy="1344168"/>
            </a:xfrm>
            <a:prstGeom prst="rect">
              <a:avLst/>
            </a:prstGeom>
          </p:spPr>
        </p:pic>
        <p:pic>
          <p:nvPicPr>
            <p:cNvPr id="8" name="Picture 7" descr="Memory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84732" y="4559808"/>
              <a:ext cx="1364600" cy="1364600"/>
            </a:xfrm>
            <a:prstGeom prst="rect">
              <a:avLst/>
            </a:prstGeom>
          </p:spPr>
        </p:pic>
        <p:pic>
          <p:nvPicPr>
            <p:cNvPr id="9" name="Picture 8" descr="Memory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11980" y="2298192"/>
              <a:ext cx="1364600" cy="1364600"/>
            </a:xfrm>
            <a:prstGeom prst="rect">
              <a:avLst/>
            </a:prstGeom>
          </p:spPr>
        </p:pic>
        <p:pic>
          <p:nvPicPr>
            <p:cNvPr id="10" name="Picture 9" descr="Desktop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03228" y="4645152"/>
              <a:ext cx="2189320" cy="1182624"/>
            </a:xfrm>
            <a:prstGeom prst="rect">
              <a:avLst/>
            </a:prstGeom>
          </p:spPr>
        </p:pic>
        <p:cxnSp>
          <p:nvCxnSpPr>
            <p:cNvPr id="22" name="Straight Arrow Connector 21"/>
            <p:cNvCxnSpPr/>
            <p:nvPr/>
          </p:nvCxnSpPr>
          <p:spPr bwMode="auto">
            <a:xfrm flipV="1">
              <a:off x="3645408" y="2987040"/>
              <a:ext cx="1511808" cy="141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6" name="Straight Arrow Connector 25"/>
            <p:cNvCxnSpPr/>
            <p:nvPr/>
          </p:nvCxnSpPr>
          <p:spPr bwMode="auto">
            <a:xfrm rot="10800000" flipV="1">
              <a:off x="3730752" y="3718560"/>
              <a:ext cx="1304544" cy="84124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8" name="Straight Arrow Connector 37"/>
            <p:cNvCxnSpPr/>
            <p:nvPr/>
          </p:nvCxnSpPr>
          <p:spPr bwMode="auto">
            <a:xfrm flipV="1">
              <a:off x="3663696" y="5236464"/>
              <a:ext cx="1511808" cy="141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9" name="TextBox 38"/>
            <p:cNvSpPr txBox="1"/>
            <p:nvPr/>
          </p:nvSpPr>
          <p:spPr>
            <a:xfrm>
              <a:off x="1764697" y="3706499"/>
              <a:ext cx="2209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i="0" dirty="0" smtClean="0"/>
                <a:t>[Database]</a:t>
              </a:r>
              <a:endParaRPr lang="en-US" sz="1200" b="1" i="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746409" y="5943731"/>
              <a:ext cx="2209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i="0" dirty="0" smtClean="0"/>
                <a:t>[Screen Buffer]</a:t>
              </a:r>
              <a:endParaRPr lang="en-US" sz="1200" b="1" i="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873657" y="3694307"/>
              <a:ext cx="2209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i="0" dirty="0" smtClean="0"/>
                <a:t>[Record Buffer]</a:t>
              </a:r>
              <a:endParaRPr lang="en-US" sz="1200" b="1" i="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952905" y="5907155"/>
              <a:ext cx="2209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i="0" dirty="0" smtClean="0"/>
                <a:t>[User Screen]</a:t>
              </a:r>
              <a:endParaRPr lang="en-US" sz="1200" b="1" i="0" dirty="0"/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7766304" y="2511683"/>
            <a:ext cx="3560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b="1" i="0" dirty="0" smtClean="0"/>
              <a:t>Record Buffer holds one record from one table at a time. If in case user wants to access 2 records of the same table in parallel, user has to create a new reference to the table by defining a buffer</a:t>
            </a:r>
            <a:endParaRPr lang="en-US" sz="1100" b="1" i="0" dirty="0"/>
          </a:p>
        </p:txBody>
      </p:sp>
      <p:cxnSp>
        <p:nvCxnSpPr>
          <p:cNvPr id="46" name="Straight Arrow Connector 45"/>
          <p:cNvCxnSpPr>
            <a:stCxn id="9" idx="3"/>
            <a:endCxn id="44" idx="1"/>
          </p:cNvCxnSpPr>
          <p:nvPr/>
        </p:nvCxnSpPr>
        <p:spPr bwMode="auto">
          <a:xfrm>
            <a:off x="6981380" y="2895148"/>
            <a:ext cx="784924" cy="125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EA0000"/>
            </a:solidFill>
            <a:prstDash val="dash"/>
            <a:round/>
            <a:headEnd type="triangl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01037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Blocks &amp; Record Scoping Properties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5" name="Picture 4" descr="NuWare-Logo-348x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57578" y="6198448"/>
            <a:ext cx="2073524" cy="476672"/>
          </a:xfrm>
          <a:prstGeom prst="rect">
            <a:avLst/>
          </a:prstGeom>
        </p:spPr>
      </p:pic>
      <p:grpSp>
        <p:nvGrpSpPr>
          <p:cNvPr id="62" name="Group 61"/>
          <p:cNvGrpSpPr/>
          <p:nvPr/>
        </p:nvGrpSpPr>
        <p:grpSpPr>
          <a:xfrm>
            <a:off x="912080" y="967560"/>
            <a:ext cx="9686708" cy="4929205"/>
            <a:chOff x="912080" y="845640"/>
            <a:chExt cx="9686708" cy="4929205"/>
          </a:xfrm>
        </p:grpSpPr>
        <p:pic>
          <p:nvPicPr>
            <p:cNvPr id="6" name="Picture 5" descr="record scope block property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70737" y="2053230"/>
              <a:ext cx="4555179" cy="2555345"/>
            </a:xfrm>
            <a:prstGeom prst="rect">
              <a:avLst/>
            </a:prstGeom>
          </p:spPr>
        </p:pic>
        <p:pic>
          <p:nvPicPr>
            <p:cNvPr id="48" name="Picture 47" descr="DO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15342" y="5374739"/>
              <a:ext cx="1705213" cy="400106"/>
            </a:xfrm>
            <a:prstGeom prst="rect">
              <a:avLst/>
            </a:prstGeom>
          </p:spPr>
        </p:pic>
        <p:pic>
          <p:nvPicPr>
            <p:cNvPr id="49" name="Picture 48" descr="FOR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912628" y="3618024"/>
              <a:ext cx="1686160" cy="409632"/>
            </a:xfrm>
            <a:prstGeom prst="rect">
              <a:avLst/>
            </a:prstGeom>
          </p:spPr>
        </p:pic>
        <p:pic>
          <p:nvPicPr>
            <p:cNvPr id="50" name="Picture 49" descr="PROCEDURE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12080" y="2614547"/>
              <a:ext cx="1771897" cy="400106"/>
            </a:xfrm>
            <a:prstGeom prst="rect">
              <a:avLst/>
            </a:prstGeom>
          </p:spPr>
        </p:pic>
        <p:pic>
          <p:nvPicPr>
            <p:cNvPr id="51" name="Picture 50" descr="REPEAT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62695" y="845640"/>
              <a:ext cx="1724266" cy="409632"/>
            </a:xfrm>
            <a:prstGeom prst="rect">
              <a:avLst/>
            </a:prstGeom>
          </p:spPr>
        </p:pic>
        <p:cxnSp>
          <p:nvCxnSpPr>
            <p:cNvPr id="55" name="Straight Arrow Connector 54"/>
            <p:cNvCxnSpPr/>
            <p:nvPr/>
          </p:nvCxnSpPr>
          <p:spPr bwMode="auto">
            <a:xfrm>
              <a:off x="8071104" y="3828288"/>
              <a:ext cx="743712" cy="158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7" name="Straight Arrow Connector 56"/>
            <p:cNvCxnSpPr/>
            <p:nvPr/>
          </p:nvCxnSpPr>
          <p:spPr bwMode="auto">
            <a:xfrm>
              <a:off x="2767584" y="2816352"/>
              <a:ext cx="719328" cy="158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59" name="Straight Arrow Connector 58"/>
            <p:cNvCxnSpPr/>
            <p:nvPr/>
          </p:nvCxnSpPr>
          <p:spPr bwMode="auto">
            <a:xfrm rot="5400000" flipH="1" flipV="1">
              <a:off x="6486144" y="1682496"/>
              <a:ext cx="633984" cy="158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61" name="Straight Arrow Connector 60"/>
            <p:cNvCxnSpPr/>
            <p:nvPr/>
          </p:nvCxnSpPr>
          <p:spPr bwMode="auto">
            <a:xfrm rot="5400000">
              <a:off x="4370832" y="4943856"/>
              <a:ext cx="621792" cy="158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01037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Types of Record Scope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5" name="Picture 4" descr="NuWare-Logo-348x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57578" y="6198448"/>
            <a:ext cx="2073524" cy="476672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087450" y="895350"/>
            <a:ext cx="10360501" cy="5033502"/>
          </a:xfrm>
        </p:spPr>
        <p:txBody>
          <a:bodyPr/>
          <a:lstStyle/>
          <a:p>
            <a:r>
              <a:rPr smtClean="0"/>
              <a:t>Strong Scope</a:t>
            </a:r>
          </a:p>
          <a:p>
            <a:r>
              <a:rPr smtClean="0"/>
              <a:t>Weak Scope</a:t>
            </a:r>
          </a:p>
          <a:p>
            <a:r>
              <a:rPr smtClean="0"/>
              <a:t>Free Reference</a:t>
            </a:r>
          </a:p>
        </p:txBody>
      </p:sp>
      <p:pic>
        <p:nvPicPr>
          <p:cNvPr id="6" name="Picture 5" descr="Scop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6055" y="2354536"/>
            <a:ext cx="9373688" cy="361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7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Strong Scope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5" name="Picture 4" descr="NuWare-Logo-348x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57578" y="6198448"/>
            <a:ext cx="2073524" cy="476672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646170" y="1623277"/>
            <a:ext cx="5151126" cy="2912837"/>
            <a:chOff x="804666" y="1757389"/>
            <a:chExt cx="5151126" cy="2912837"/>
          </a:xfrm>
        </p:grpSpPr>
        <p:pic>
          <p:nvPicPr>
            <p:cNvPr id="9" name="Picture 8" descr="strong scope ex1.PNG"/>
            <p:cNvPicPr>
              <a:picLocks noChangeAspect="1"/>
            </p:cNvPicPr>
            <p:nvPr/>
          </p:nvPicPr>
          <p:blipFill>
            <a:blip r:embed="rId3"/>
            <a:srcRect r="16949"/>
            <a:stretch>
              <a:fillRect/>
            </a:stretch>
          </p:blipFill>
          <p:spPr>
            <a:xfrm>
              <a:off x="804666" y="1757389"/>
              <a:ext cx="4779270" cy="2912837"/>
            </a:xfrm>
            <a:prstGeom prst="rect">
              <a:avLst/>
            </a:prstGeom>
          </p:spPr>
        </p:pic>
        <p:sp>
          <p:nvSpPr>
            <p:cNvPr id="10" name="Right Brace 9"/>
            <p:cNvSpPr/>
            <p:nvPr/>
          </p:nvSpPr>
          <p:spPr bwMode="auto">
            <a:xfrm>
              <a:off x="3511296" y="1999488"/>
              <a:ext cx="85344" cy="1072896"/>
            </a:xfrm>
            <a:prstGeom prst="rightBrace">
              <a:avLst/>
            </a:prstGeom>
            <a:noFill/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ight Brace 10"/>
            <p:cNvSpPr/>
            <p:nvPr/>
          </p:nvSpPr>
          <p:spPr bwMode="auto">
            <a:xfrm>
              <a:off x="3486912" y="3340608"/>
              <a:ext cx="121920" cy="1158240"/>
            </a:xfrm>
            <a:prstGeom prst="rightBrace">
              <a:avLst/>
            </a:prstGeom>
            <a:noFill/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576253" y="2396205"/>
              <a:ext cx="13612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i="0" dirty="0" smtClean="0">
                  <a:solidFill>
                    <a:srgbClr val="FF0000"/>
                  </a:solidFill>
                  <a:latin typeface="Calibri" pitchFamily="34" charset="0"/>
                </a:rPr>
                <a:t>Strong Scope</a:t>
              </a:r>
              <a:endParaRPr lang="en-US" sz="1200" b="1" i="0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94541" y="3779997"/>
              <a:ext cx="13612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i="0" dirty="0" smtClean="0">
                  <a:solidFill>
                    <a:srgbClr val="FF0000"/>
                  </a:solidFill>
                  <a:latin typeface="Calibri" pitchFamily="34" charset="0"/>
                </a:rPr>
                <a:t>Strong Scope</a:t>
              </a:r>
              <a:endParaRPr lang="en-US" sz="1200" b="1" i="0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cxnSp>
          <p:nvCxnSpPr>
            <p:cNvPr id="15" name="Straight Arrow Connector 14"/>
            <p:cNvCxnSpPr>
              <a:stCxn id="10" idx="1"/>
              <a:endCxn id="12" idx="1"/>
            </p:cNvCxnSpPr>
            <p:nvPr/>
          </p:nvCxnSpPr>
          <p:spPr bwMode="auto">
            <a:xfrm rot="10800000" flipH="1">
              <a:off x="3596639" y="2534706"/>
              <a:ext cx="979613" cy="123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" name="Straight Arrow Connector 16"/>
            <p:cNvCxnSpPr>
              <a:stCxn id="11" idx="1"/>
              <a:endCxn id="13" idx="1"/>
            </p:cNvCxnSpPr>
            <p:nvPr/>
          </p:nvCxnSpPr>
          <p:spPr bwMode="auto">
            <a:xfrm rot="10800000" flipH="1">
              <a:off x="3608831" y="3918498"/>
              <a:ext cx="985709" cy="123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22" name="Right Arrow 21"/>
          <p:cNvSpPr/>
          <p:nvPr/>
        </p:nvSpPr>
        <p:spPr bwMode="auto">
          <a:xfrm>
            <a:off x="5559552" y="2987040"/>
            <a:ext cx="841248" cy="146304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rgbClr val="EA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885081" y="580352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0" dirty="0" smtClean="0"/>
              <a:t>(Listing File)</a:t>
            </a:r>
            <a:endParaRPr lang="en-US" sz="1400" b="1" i="0" dirty="0"/>
          </a:p>
        </p:txBody>
      </p:sp>
      <p:grpSp>
        <p:nvGrpSpPr>
          <p:cNvPr id="25" name="Group 24"/>
          <p:cNvGrpSpPr/>
          <p:nvPr/>
        </p:nvGrpSpPr>
        <p:grpSpPr>
          <a:xfrm>
            <a:off x="6534912" y="487679"/>
            <a:ext cx="5234876" cy="5291329"/>
            <a:chOff x="6534912" y="621791"/>
            <a:chExt cx="5234876" cy="5291329"/>
          </a:xfrm>
        </p:grpSpPr>
        <p:pic>
          <p:nvPicPr>
            <p:cNvPr id="26" name="Picture 25"/>
            <p:cNvPicPr/>
            <p:nvPr/>
          </p:nvPicPr>
          <p:blipFill>
            <a:blip r:embed="rId4"/>
            <a:srcRect l="992" t="7214" r="38395" b="3677"/>
            <a:stretch>
              <a:fillRect/>
            </a:stretch>
          </p:blipFill>
          <p:spPr>
            <a:xfrm>
              <a:off x="6534912" y="621791"/>
              <a:ext cx="5234876" cy="5258943"/>
            </a:xfrm>
            <a:prstGeom prst="rect">
              <a:avLst/>
            </a:prstGeom>
          </p:spPr>
        </p:pic>
        <p:sp>
          <p:nvSpPr>
            <p:cNvPr id="27" name="Rounded Rectangle 26"/>
            <p:cNvSpPr/>
            <p:nvPr/>
          </p:nvSpPr>
          <p:spPr bwMode="auto">
            <a:xfrm>
              <a:off x="6534912" y="4986528"/>
              <a:ext cx="2206752" cy="438912"/>
            </a:xfrm>
            <a:prstGeom prst="roundRect">
              <a:avLst/>
            </a:prstGeom>
            <a:noFill/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Rounded Rectangle 27"/>
            <p:cNvSpPr/>
            <p:nvPr/>
          </p:nvSpPr>
          <p:spPr bwMode="auto">
            <a:xfrm>
              <a:off x="6547104" y="5474208"/>
              <a:ext cx="2194560" cy="438912"/>
            </a:xfrm>
            <a:prstGeom prst="roundRect">
              <a:avLst/>
            </a:prstGeom>
            <a:noFill/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037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Strong Scope </a:t>
            </a:r>
            <a:r>
              <a:rPr lang="en-US" sz="1400" b="1" dirty="0" smtClean="0">
                <a:latin typeface="Calibri" pitchFamily="34" charset="0"/>
              </a:rPr>
              <a:t>(continued…)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5" name="Picture 4" descr="NuWare-Logo-348x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57578" y="6198448"/>
            <a:ext cx="2073524" cy="476672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1695383" y="1216045"/>
            <a:ext cx="8606857" cy="4625827"/>
            <a:chOff x="1049207" y="1216045"/>
            <a:chExt cx="8606857" cy="4625827"/>
          </a:xfrm>
        </p:grpSpPr>
        <p:pic>
          <p:nvPicPr>
            <p:cNvPr id="6" name="Picture 5" descr="strong scope ex2.PNG"/>
            <p:cNvPicPr>
              <a:picLocks noChangeAspect="1"/>
            </p:cNvPicPr>
            <p:nvPr/>
          </p:nvPicPr>
          <p:blipFill>
            <a:blip r:embed="rId3"/>
            <a:srcRect r="22836"/>
            <a:stretch>
              <a:fillRect/>
            </a:stretch>
          </p:blipFill>
          <p:spPr>
            <a:xfrm>
              <a:off x="1049207" y="1216045"/>
              <a:ext cx="5412553" cy="1941683"/>
            </a:xfrm>
            <a:prstGeom prst="rect">
              <a:avLst/>
            </a:prstGeom>
          </p:spPr>
        </p:pic>
        <p:pic>
          <p:nvPicPr>
            <p:cNvPr id="7" name="Picture 6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986208" y="3694175"/>
              <a:ext cx="3669856" cy="2147697"/>
            </a:xfrm>
            <a:prstGeom prst="rect">
              <a:avLst/>
            </a:prstGeom>
          </p:spPr>
        </p:pic>
        <p:cxnSp>
          <p:nvCxnSpPr>
            <p:cNvPr id="12" name="Shape 11"/>
            <p:cNvCxnSpPr>
              <a:stCxn id="6" idx="2"/>
              <a:endCxn id="7" idx="1"/>
            </p:cNvCxnSpPr>
            <p:nvPr/>
          </p:nvCxnSpPr>
          <p:spPr bwMode="auto">
            <a:xfrm rot="16200000" flipH="1">
              <a:off x="4065698" y="2847514"/>
              <a:ext cx="1610296" cy="2230724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rgbClr val="EA0000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16" name="Right Brace 15"/>
            <p:cNvSpPr/>
            <p:nvPr/>
          </p:nvSpPr>
          <p:spPr bwMode="auto">
            <a:xfrm>
              <a:off x="3706368" y="1402080"/>
              <a:ext cx="121920" cy="1231392"/>
            </a:xfrm>
            <a:prstGeom prst="rightBrace">
              <a:avLst/>
            </a:prstGeom>
            <a:noFill/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466269" y="1884141"/>
              <a:ext cx="13612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i="0" dirty="0" smtClean="0">
                  <a:solidFill>
                    <a:srgbClr val="FF0000"/>
                  </a:solidFill>
                  <a:latin typeface="Calibri" pitchFamily="34" charset="0"/>
                </a:rPr>
                <a:t>Strong Scope</a:t>
              </a:r>
              <a:endParaRPr lang="en-US" sz="1200" b="1" i="0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cxnSp>
          <p:nvCxnSpPr>
            <p:cNvPr id="19" name="Straight Arrow Connector 18"/>
            <p:cNvCxnSpPr>
              <a:stCxn id="16" idx="1"/>
              <a:endCxn id="17" idx="1"/>
            </p:cNvCxnSpPr>
            <p:nvPr/>
          </p:nvCxnSpPr>
          <p:spPr bwMode="auto">
            <a:xfrm rot="10800000" flipH="1" flipV="1">
              <a:off x="3828287" y="2017775"/>
              <a:ext cx="1637981" cy="486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0" name="TextBox 19"/>
            <p:cNvSpPr txBox="1"/>
            <p:nvPr/>
          </p:nvSpPr>
          <p:spPr>
            <a:xfrm>
              <a:off x="5399213" y="2707101"/>
              <a:ext cx="13612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i="0" dirty="0" smtClean="0">
                  <a:solidFill>
                    <a:srgbClr val="FF0000"/>
                  </a:solidFill>
                  <a:latin typeface="Calibri" pitchFamily="34" charset="0"/>
                </a:rPr>
                <a:t>Progress Error</a:t>
              </a:r>
              <a:endParaRPr lang="en-US" sz="1200" b="1" i="0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cxnSp>
          <p:nvCxnSpPr>
            <p:cNvPr id="22" name="Straight Arrow Connector 21"/>
            <p:cNvCxnSpPr>
              <a:endCxn id="20" idx="1"/>
            </p:cNvCxnSpPr>
            <p:nvPr/>
          </p:nvCxnSpPr>
          <p:spPr bwMode="auto">
            <a:xfrm flipV="1">
              <a:off x="3157728" y="2845601"/>
              <a:ext cx="2241485" cy="1951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01037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Weak Scope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5" name="Picture 4" descr="NuWare-Logo-348x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57578" y="6198448"/>
            <a:ext cx="2073524" cy="476672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613746" y="2131188"/>
            <a:ext cx="4848270" cy="2306699"/>
            <a:chOff x="1284306" y="1411860"/>
            <a:chExt cx="4848270" cy="2306699"/>
          </a:xfrm>
        </p:grpSpPr>
        <p:pic>
          <p:nvPicPr>
            <p:cNvPr id="11" name="Picture 10" descr="weak scope ex1.PNG"/>
            <p:cNvPicPr>
              <a:picLocks noChangeAspect="1"/>
            </p:cNvPicPr>
            <p:nvPr/>
          </p:nvPicPr>
          <p:blipFill>
            <a:blip r:embed="rId3"/>
            <a:srcRect r="27364"/>
            <a:stretch>
              <a:fillRect/>
            </a:stretch>
          </p:blipFill>
          <p:spPr>
            <a:xfrm>
              <a:off x="1284306" y="1411860"/>
              <a:ext cx="4848270" cy="2306699"/>
            </a:xfrm>
            <a:prstGeom prst="rect">
              <a:avLst/>
            </a:prstGeom>
          </p:spPr>
        </p:pic>
        <p:sp>
          <p:nvSpPr>
            <p:cNvPr id="12" name="Right Brace 11"/>
            <p:cNvSpPr/>
            <p:nvPr/>
          </p:nvSpPr>
          <p:spPr bwMode="auto">
            <a:xfrm>
              <a:off x="3621024" y="1499616"/>
              <a:ext cx="134112" cy="2072640"/>
            </a:xfrm>
            <a:prstGeom prst="rightBrace">
              <a:avLst/>
            </a:prstGeom>
            <a:noFill/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685981" y="2310861"/>
              <a:ext cx="14344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i="0" dirty="0" smtClean="0">
                  <a:solidFill>
                    <a:srgbClr val="FF0000"/>
                  </a:solidFill>
                  <a:latin typeface="Calibri" pitchFamily="34" charset="0"/>
                </a:rPr>
                <a:t>Scope raised to the procedure</a:t>
              </a:r>
              <a:endParaRPr lang="en-US" sz="1200" b="1" i="0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cxnSp>
          <p:nvCxnSpPr>
            <p:cNvPr id="15" name="Straight Arrow Connector 14"/>
            <p:cNvCxnSpPr>
              <a:stCxn id="12" idx="1"/>
              <a:endCxn id="13" idx="1"/>
            </p:cNvCxnSpPr>
            <p:nvPr/>
          </p:nvCxnSpPr>
          <p:spPr bwMode="auto">
            <a:xfrm rot="10800000" flipH="1" flipV="1">
              <a:off x="3755135" y="2535936"/>
              <a:ext cx="930845" cy="575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20" name="Right Arrow 19"/>
          <p:cNvSpPr/>
          <p:nvPr/>
        </p:nvSpPr>
        <p:spPr bwMode="auto">
          <a:xfrm>
            <a:off x="5596128" y="3194304"/>
            <a:ext cx="841248" cy="146304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rgbClr val="EA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092345" y="513296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0" dirty="0" smtClean="0"/>
              <a:t>(Listing File)</a:t>
            </a:r>
            <a:endParaRPr lang="en-US" sz="1400" b="1" i="0" dirty="0"/>
          </a:p>
        </p:txBody>
      </p:sp>
      <p:grpSp>
        <p:nvGrpSpPr>
          <p:cNvPr id="16" name="Group 23"/>
          <p:cNvGrpSpPr/>
          <p:nvPr/>
        </p:nvGrpSpPr>
        <p:grpSpPr>
          <a:xfrm>
            <a:off x="6590474" y="1253680"/>
            <a:ext cx="5372100" cy="3838575"/>
            <a:chOff x="6358826" y="1253680"/>
            <a:chExt cx="5372100" cy="3838575"/>
          </a:xfrm>
        </p:grpSpPr>
        <p:pic>
          <p:nvPicPr>
            <p:cNvPr id="17" name="Picture 16"/>
            <p:cNvPicPr/>
            <p:nvPr/>
          </p:nvPicPr>
          <p:blipFill>
            <a:blip r:embed="rId4"/>
            <a:srcRect l="972" t="8651" r="38141" b="10262"/>
            <a:stretch>
              <a:fillRect/>
            </a:stretch>
          </p:blipFill>
          <p:spPr>
            <a:xfrm>
              <a:off x="6358826" y="1253680"/>
              <a:ext cx="5372100" cy="3838575"/>
            </a:xfrm>
            <a:prstGeom prst="rect">
              <a:avLst/>
            </a:prstGeom>
          </p:spPr>
        </p:pic>
        <p:sp>
          <p:nvSpPr>
            <p:cNvPr id="22" name="Rounded Rectangle 21"/>
            <p:cNvSpPr/>
            <p:nvPr/>
          </p:nvSpPr>
          <p:spPr bwMode="auto">
            <a:xfrm>
              <a:off x="6364224" y="4157472"/>
              <a:ext cx="2279904" cy="353568"/>
            </a:xfrm>
            <a:prstGeom prst="roundRect">
              <a:avLst/>
            </a:prstGeom>
            <a:noFill/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037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8212815" y="4814852"/>
          <a:ext cx="2479569" cy="12533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1457"/>
                <a:gridCol w="1658112"/>
              </a:tblGrid>
              <a:tr h="317980">
                <a:tc gridSpan="2"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</a:rPr>
                        <a:t>Legend</a:t>
                      </a:r>
                      <a:endParaRPr lang="en-US" sz="1400" b="1" dirty="0">
                        <a:latin typeface="Calibri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67689">
                <a:tc>
                  <a:txBody>
                    <a:bodyPr/>
                    <a:lstStyle/>
                    <a:p>
                      <a:endParaRPr lang="en-US" sz="14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467689">
                <a:tc>
                  <a:txBody>
                    <a:bodyPr/>
                    <a:lstStyle/>
                    <a:p>
                      <a:endParaRPr lang="en-US" sz="14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Record Scoping - Rules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5" name="Picture 4" descr="NuWare-Logo-348x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57578" y="6198448"/>
            <a:ext cx="2073524" cy="476672"/>
          </a:xfrm>
          <a:prstGeom prst="rect">
            <a:avLst/>
          </a:prstGeom>
        </p:spPr>
      </p:pic>
      <p:pic>
        <p:nvPicPr>
          <p:cNvPr id="8" name="Picture 7" descr="scoping rules.PNG"/>
          <p:cNvPicPr>
            <a:picLocks noChangeAspect="1"/>
          </p:cNvPicPr>
          <p:nvPr/>
        </p:nvPicPr>
        <p:blipFill>
          <a:blip r:embed="rId3"/>
          <a:srcRect l="3034" t="2044" r="2758" b="1215"/>
          <a:stretch>
            <a:fillRect/>
          </a:stretch>
        </p:blipFill>
        <p:spPr>
          <a:xfrm>
            <a:off x="2706624" y="792480"/>
            <a:ext cx="5413248" cy="5279136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8450200" y="5205984"/>
            <a:ext cx="341692" cy="341692"/>
            <a:chOff x="4966501" y="540074"/>
            <a:chExt cx="1164970" cy="1164970"/>
          </a:xfrm>
        </p:grpSpPr>
        <p:sp>
          <p:nvSpPr>
            <p:cNvPr id="10" name="Oval 9"/>
            <p:cNvSpPr/>
            <p:nvPr/>
          </p:nvSpPr>
          <p:spPr>
            <a:xfrm>
              <a:off x="4966501" y="540074"/>
              <a:ext cx="1164970" cy="1164970"/>
            </a:xfrm>
            <a:prstGeom prst="ellipse">
              <a:avLst/>
            </a:prstGeom>
            <a:solidFill>
              <a:srgbClr val="23C78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Oval 4"/>
            <p:cNvSpPr/>
            <p:nvPr/>
          </p:nvSpPr>
          <p:spPr>
            <a:xfrm>
              <a:off x="5137107" y="710680"/>
              <a:ext cx="823758" cy="8237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kern="1200" dirty="0"/>
            </a:p>
          </p:txBody>
        </p:sp>
      </p:grpSp>
      <p:sp>
        <p:nvSpPr>
          <p:cNvPr id="13" name="Oval 12"/>
          <p:cNvSpPr/>
          <p:nvPr/>
        </p:nvSpPr>
        <p:spPr>
          <a:xfrm>
            <a:off x="8462392" y="5670740"/>
            <a:ext cx="328040" cy="328040"/>
          </a:xfrm>
          <a:prstGeom prst="ellipse">
            <a:avLst/>
          </a:prstGeom>
          <a:solidFill>
            <a:srgbClr val="EA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TextBox 16"/>
          <p:cNvSpPr txBox="1"/>
          <p:nvPr/>
        </p:nvSpPr>
        <p:spPr>
          <a:xfrm>
            <a:off x="9131808" y="5218306"/>
            <a:ext cx="1426464" cy="268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b="1" i="0" dirty="0" smtClean="0"/>
              <a:t>Allowed</a:t>
            </a:r>
            <a:endParaRPr lang="en-US" sz="1100" b="1" i="0" dirty="0"/>
          </a:p>
        </p:txBody>
      </p:sp>
      <p:sp>
        <p:nvSpPr>
          <p:cNvPr id="19" name="TextBox 18"/>
          <p:cNvSpPr txBox="1"/>
          <p:nvPr/>
        </p:nvSpPr>
        <p:spPr>
          <a:xfrm>
            <a:off x="9113520" y="5712082"/>
            <a:ext cx="1395984" cy="261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b="1" i="0" dirty="0" smtClean="0"/>
              <a:t>Not Allowed</a:t>
            </a:r>
            <a:endParaRPr lang="en-US" sz="1100" b="1" i="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6040" t="8268" r="12346" b="5959"/>
          <a:stretch>
            <a:fillRect/>
          </a:stretch>
        </p:blipFill>
        <p:spPr bwMode="auto">
          <a:xfrm>
            <a:off x="10082784" y="5657088"/>
            <a:ext cx="404118" cy="377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 l="3331" t="9035" b="4802"/>
          <a:stretch>
            <a:fillRect/>
          </a:stretch>
        </p:blipFill>
        <p:spPr bwMode="auto">
          <a:xfrm>
            <a:off x="10082785" y="5188118"/>
            <a:ext cx="377952" cy="359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1037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35761" y="3921427"/>
            <a:ext cx="6901583" cy="543739"/>
          </a:xfrm>
        </p:spPr>
        <p:txBody>
          <a:bodyPr/>
          <a:lstStyle/>
          <a:p>
            <a:r>
              <a:rPr lang="en-US" dirty="0" smtClean="0"/>
              <a:t>Transaction Scoping</a:t>
            </a:r>
            <a:endParaRPr lang="en-US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06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What is a Transaction Scope?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5" name="Picture 4" descr="NuWare-Logo-348x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57578" y="6198448"/>
            <a:ext cx="2073524" cy="476672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11962" y="956310"/>
            <a:ext cx="10360501" cy="1396746"/>
          </a:xfrm>
        </p:spPr>
        <p:txBody>
          <a:bodyPr/>
          <a:lstStyle/>
          <a:p>
            <a:pPr algn="just"/>
            <a:r>
              <a:rPr smtClean="0"/>
              <a:t>A transaction is a set of changes to the database that is either executed completely or leaves no modification to the database </a:t>
            </a:r>
          </a:p>
          <a:p>
            <a:pPr algn="just"/>
            <a:r>
              <a:rPr smtClean="0"/>
              <a:t>Only one transaction is open at a time for a Progress Session</a:t>
            </a:r>
          </a:p>
        </p:txBody>
      </p:sp>
      <p:pic>
        <p:nvPicPr>
          <p:cNvPr id="6" name="Picture 5" descr="Transaction Rollback.PNG"/>
          <p:cNvPicPr>
            <a:picLocks noChangeAspect="1"/>
          </p:cNvPicPr>
          <p:nvPr/>
        </p:nvPicPr>
        <p:blipFill>
          <a:blip r:embed="rId3"/>
          <a:srcRect t="2633"/>
          <a:stretch>
            <a:fillRect/>
          </a:stretch>
        </p:blipFill>
        <p:spPr>
          <a:xfrm>
            <a:off x="3279647" y="2279904"/>
            <a:ext cx="4391697" cy="365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7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Default Transaction Blocks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5" name="Picture 4" descr="NuWare-Logo-348x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57578" y="6198448"/>
            <a:ext cx="2073524" cy="476672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11962" y="1017270"/>
            <a:ext cx="10360501" cy="872490"/>
          </a:xfrm>
        </p:spPr>
        <p:txBody>
          <a:bodyPr/>
          <a:lstStyle/>
          <a:p>
            <a:r>
              <a:rPr smtClean="0"/>
              <a:t>Default Transaction Blocks have transaction property if they contain statements that updates DB. </a:t>
            </a:r>
          </a:p>
        </p:txBody>
      </p:sp>
      <p:pic>
        <p:nvPicPr>
          <p:cNvPr id="8" name="Picture 7" descr="DB Update Command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6925" y="1744761"/>
            <a:ext cx="3771619" cy="3627832"/>
          </a:xfrm>
          <a:prstGeom prst="rect">
            <a:avLst/>
          </a:prstGeom>
        </p:spPr>
      </p:pic>
      <p:pic>
        <p:nvPicPr>
          <p:cNvPr id="9" name="Picture 8" descr="Default Transaction Scop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467" y="1669687"/>
            <a:ext cx="4331925" cy="37402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93753" y="5328035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[Default Transaction Blocks]</a:t>
            </a:r>
            <a:endParaRPr lang="en-US" sz="1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501033" y="5334131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[Database Update Commands]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01037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Default Transaction - Example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5" name="Picture 4" descr="NuWare-Logo-348x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57578" y="6198448"/>
            <a:ext cx="2073524" cy="476672"/>
          </a:xfrm>
          <a:prstGeom prst="rect">
            <a:avLst/>
          </a:prstGeom>
        </p:spPr>
      </p:pic>
      <p:sp>
        <p:nvSpPr>
          <p:cNvPr id="9" name="Content Placeholder 6"/>
          <p:cNvSpPr>
            <a:spLocks noGrp="1"/>
          </p:cNvSpPr>
          <p:nvPr>
            <p:ph idx="1"/>
          </p:nvPr>
        </p:nvSpPr>
        <p:spPr>
          <a:xfrm>
            <a:off x="611962" y="956310"/>
            <a:ext cx="10360501" cy="1396746"/>
          </a:xfrm>
        </p:spPr>
        <p:txBody>
          <a:bodyPr/>
          <a:lstStyle/>
          <a:p>
            <a:pPr algn="just"/>
            <a:r>
              <a:rPr smtClean="0"/>
              <a:t>Every iteration is a net new Transaction Block</a:t>
            </a:r>
          </a:p>
          <a:p>
            <a:pPr algn="just"/>
            <a:r>
              <a:rPr smtClean="0"/>
              <a:t>In the below example, every iteration of a REPEAT statement is a new transaction;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1923229" y="2045584"/>
            <a:ext cx="7623107" cy="3891920"/>
            <a:chOff x="2118301" y="2204080"/>
            <a:chExt cx="7623107" cy="3891920"/>
          </a:xfrm>
        </p:grpSpPr>
        <p:pic>
          <p:nvPicPr>
            <p:cNvPr id="12" name="Picture 11" descr="Transaction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18301" y="2204080"/>
              <a:ext cx="7518179" cy="389192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8380157" y="3956781"/>
              <a:ext cx="13612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i="0" dirty="0" smtClean="0">
                  <a:solidFill>
                    <a:srgbClr val="FF0000"/>
                  </a:solidFill>
                  <a:latin typeface="Calibri" pitchFamily="34" charset="0"/>
                </a:rPr>
                <a:t>New transaction @ each iteration</a:t>
              </a:r>
              <a:endParaRPr lang="en-US" sz="1200" b="1" i="0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sp>
          <p:nvSpPr>
            <p:cNvPr id="16" name="Right Brace 15"/>
            <p:cNvSpPr/>
            <p:nvPr/>
          </p:nvSpPr>
          <p:spPr bwMode="auto">
            <a:xfrm>
              <a:off x="7790688" y="2353056"/>
              <a:ext cx="158496" cy="3669792"/>
            </a:xfrm>
            <a:prstGeom prst="rightBrace">
              <a:avLst/>
            </a:prstGeom>
            <a:noFill/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8" name="Straight Arrow Connector 17"/>
            <p:cNvCxnSpPr>
              <a:stCxn id="16" idx="1"/>
              <a:endCxn id="14" idx="1"/>
            </p:cNvCxnSpPr>
            <p:nvPr/>
          </p:nvCxnSpPr>
          <p:spPr bwMode="auto">
            <a:xfrm rot="10800000" flipH="1">
              <a:off x="7949183" y="4187614"/>
              <a:ext cx="430973" cy="33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01037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orced Transaction.PNG"/>
          <p:cNvPicPr>
            <a:picLocks noChangeAspect="1"/>
          </p:cNvPicPr>
          <p:nvPr/>
        </p:nvPicPr>
        <p:blipFill>
          <a:blip r:embed="rId2"/>
          <a:srcRect l="6141" r="3484"/>
          <a:stretch>
            <a:fillRect/>
          </a:stretch>
        </p:blipFill>
        <p:spPr>
          <a:xfrm>
            <a:off x="3340608" y="866077"/>
            <a:ext cx="4767072" cy="526290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Forced Transaction Blocks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5" name="Picture 4" descr="NuWare-Logo-348x8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57578" y="6198448"/>
            <a:ext cx="2073524" cy="47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7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Why will I Override Default Transaction?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5" name="Picture 4" descr="NuWare-Logo-348x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57578" y="6198448"/>
            <a:ext cx="2073524" cy="476672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11962" y="968502"/>
            <a:ext cx="10360501" cy="5033502"/>
          </a:xfrm>
        </p:spPr>
        <p:txBody>
          <a:bodyPr/>
          <a:lstStyle/>
          <a:p>
            <a:pPr algn="just"/>
            <a:r>
              <a:rPr smtClean="0"/>
              <a:t>If in case user wants to control how much work to rollback </a:t>
            </a:r>
            <a:r>
              <a:rPr lang="en-US" dirty="0" smtClean="0"/>
              <a:t>–</a:t>
            </a:r>
            <a:r>
              <a:rPr smtClean="0"/>
              <a:t> user can make a transaction block smaller or larger based on the business need. This can be achieved by using forced transaction blocks.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37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Making Transactions Larger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5" name="Picture 4" descr="NuWare-Logo-348x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57578" y="6198448"/>
            <a:ext cx="2073524" cy="476672"/>
          </a:xfrm>
          <a:prstGeom prst="rect">
            <a:avLst/>
          </a:prstGeom>
        </p:spPr>
      </p:pic>
      <p:sp>
        <p:nvSpPr>
          <p:cNvPr id="9" name="Content Placeholder 6"/>
          <p:cNvSpPr>
            <a:spLocks noGrp="1"/>
          </p:cNvSpPr>
          <p:nvPr>
            <p:ph idx="1"/>
          </p:nvPr>
        </p:nvSpPr>
        <p:spPr>
          <a:xfrm>
            <a:off x="611962" y="956310"/>
            <a:ext cx="10360501" cy="1396746"/>
          </a:xfrm>
        </p:spPr>
        <p:txBody>
          <a:bodyPr/>
          <a:lstStyle/>
          <a:p>
            <a:pPr algn="just"/>
            <a:r>
              <a:rPr smtClean="0"/>
              <a:t>When? - If in case your business needs are to do all or nothing</a:t>
            </a:r>
          </a:p>
          <a:p>
            <a:pPr algn="just"/>
            <a:r>
              <a:rPr smtClean="0"/>
              <a:t>In this case you will expand the size of transaction by wrapping the code with a DO..TRANSACTION block. All the iterations are part of a single transaction.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292398" y="2199586"/>
            <a:ext cx="7436819" cy="3925329"/>
            <a:chOff x="1926638" y="2199586"/>
            <a:chExt cx="7436819" cy="3925329"/>
          </a:xfrm>
        </p:grpSpPr>
        <p:pic>
          <p:nvPicPr>
            <p:cNvPr id="6" name="Picture 5" descr="Making Transaction size larger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26638" y="2199586"/>
              <a:ext cx="7046673" cy="3925329"/>
            </a:xfrm>
            <a:prstGeom prst="rect">
              <a:avLst/>
            </a:prstGeom>
          </p:spPr>
        </p:pic>
        <p:sp>
          <p:nvSpPr>
            <p:cNvPr id="10" name="Right Brace 9"/>
            <p:cNvSpPr/>
            <p:nvPr/>
          </p:nvSpPr>
          <p:spPr bwMode="auto">
            <a:xfrm>
              <a:off x="7193280" y="2340864"/>
              <a:ext cx="292608" cy="3645408"/>
            </a:xfrm>
            <a:prstGeom prst="rightBrace">
              <a:avLst/>
            </a:prstGeom>
            <a:noFill/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502333" y="3908013"/>
              <a:ext cx="18611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i="0" dirty="0" smtClean="0">
                  <a:solidFill>
                    <a:srgbClr val="FF0000"/>
                  </a:solidFill>
                  <a:latin typeface="Calibri" pitchFamily="34" charset="0"/>
                </a:rPr>
                <a:t>All in one Single Transaction</a:t>
              </a:r>
              <a:endParaRPr lang="en-US" sz="1200" b="1" i="0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cxnSp>
          <p:nvCxnSpPr>
            <p:cNvPr id="13" name="Straight Arrow Connector 12"/>
            <p:cNvCxnSpPr>
              <a:stCxn id="10" idx="1"/>
            </p:cNvCxnSpPr>
            <p:nvPr/>
          </p:nvCxnSpPr>
          <p:spPr bwMode="auto">
            <a:xfrm rot="10800000" flipH="1">
              <a:off x="7485888" y="4157472"/>
              <a:ext cx="377952" cy="609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01037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Making Transactions Smaller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5" name="Picture 4" descr="NuWare-Logo-348x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57578" y="6198448"/>
            <a:ext cx="2073524" cy="476672"/>
          </a:xfrm>
          <a:prstGeom prst="rect">
            <a:avLst/>
          </a:prstGeom>
        </p:spPr>
      </p:pic>
      <p:pic>
        <p:nvPicPr>
          <p:cNvPr id="7" name="Picture 6" descr="Making Transaction Small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9032" y="2062321"/>
            <a:ext cx="7202504" cy="4010759"/>
          </a:xfrm>
          <a:prstGeom prst="rect">
            <a:avLst/>
          </a:prstGeom>
        </p:spPr>
      </p:pic>
      <p:sp>
        <p:nvSpPr>
          <p:cNvPr id="8" name="Content Placeholder 6"/>
          <p:cNvSpPr>
            <a:spLocks noGrp="1"/>
          </p:cNvSpPr>
          <p:nvPr>
            <p:ph idx="1"/>
          </p:nvPr>
        </p:nvSpPr>
        <p:spPr>
          <a:xfrm>
            <a:off x="611962" y="956310"/>
            <a:ext cx="10360501" cy="1396746"/>
          </a:xfrm>
        </p:spPr>
        <p:txBody>
          <a:bodyPr/>
          <a:lstStyle/>
          <a:p>
            <a:pPr algn="just"/>
            <a:r>
              <a:rPr smtClean="0"/>
              <a:t>On the same example if you want to minimize the transaction; and rollback only limited # of records then you can achieve the same by readjusting your transaction blocks as shown below;</a:t>
            </a:r>
          </a:p>
        </p:txBody>
      </p:sp>
      <p:sp>
        <p:nvSpPr>
          <p:cNvPr id="10" name="Right Brace 9"/>
          <p:cNvSpPr/>
          <p:nvPr/>
        </p:nvSpPr>
        <p:spPr bwMode="auto">
          <a:xfrm>
            <a:off x="7412736" y="2365248"/>
            <a:ext cx="146304" cy="1170432"/>
          </a:xfrm>
          <a:prstGeom prst="rightBrace">
            <a:avLst/>
          </a:prstGeom>
          <a:noFill/>
          <a:ln w="12700" cap="flat" cmpd="sng" algn="ctr">
            <a:solidFill>
              <a:srgbClr val="EA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ight Brace 10"/>
          <p:cNvSpPr/>
          <p:nvPr/>
        </p:nvSpPr>
        <p:spPr bwMode="auto">
          <a:xfrm>
            <a:off x="7412736" y="3779520"/>
            <a:ext cx="134112" cy="2109216"/>
          </a:xfrm>
          <a:prstGeom prst="rightBrace">
            <a:avLst/>
          </a:prstGeom>
          <a:noFill/>
          <a:ln w="12700" cap="flat" cmpd="sng" algn="ctr">
            <a:solidFill>
              <a:srgbClr val="EA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29053" y="3859245"/>
            <a:ext cx="1251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0" dirty="0" smtClean="0">
                <a:solidFill>
                  <a:srgbClr val="FF0000"/>
                </a:solidFill>
                <a:latin typeface="Calibri" pitchFamily="34" charset="0"/>
              </a:rPr>
              <a:t>Two Transaction</a:t>
            </a:r>
            <a:r>
              <a:rPr lang="en-US" sz="1200" b="1" i="0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sz="1200" b="1" i="0" dirty="0" smtClean="0">
                <a:solidFill>
                  <a:srgbClr val="FF0000"/>
                </a:solidFill>
                <a:latin typeface="Calibri" pitchFamily="34" charset="0"/>
              </a:rPr>
              <a:t>Scopes</a:t>
            </a:r>
          </a:p>
        </p:txBody>
      </p:sp>
      <p:cxnSp>
        <p:nvCxnSpPr>
          <p:cNvPr id="14" name="Straight Arrow Connector 13"/>
          <p:cNvCxnSpPr>
            <a:stCxn id="10" idx="1"/>
            <a:endCxn id="12" idx="1"/>
          </p:cNvCxnSpPr>
          <p:nvPr/>
        </p:nvCxnSpPr>
        <p:spPr bwMode="auto">
          <a:xfrm rot="10800000" flipH="1" flipV="1">
            <a:off x="7559039" y="2950464"/>
            <a:ext cx="370013" cy="113961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EA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11" idx="1"/>
            <a:endCxn id="12" idx="1"/>
          </p:cNvCxnSpPr>
          <p:nvPr/>
        </p:nvCxnSpPr>
        <p:spPr bwMode="auto">
          <a:xfrm rot="10800000" flipH="1">
            <a:off x="7546847" y="4090078"/>
            <a:ext cx="382205" cy="74405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EA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01037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408785" y="3970195"/>
            <a:ext cx="6901583" cy="543739"/>
          </a:xfrm>
        </p:spPr>
        <p:txBody>
          <a:bodyPr/>
          <a:lstStyle/>
          <a:p>
            <a:r>
              <a:rPr lang="en-US" dirty="0" smtClean="0"/>
              <a:t>Sub Transactions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06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Sub Transactions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5" name="Picture 4" descr="NuWare-Logo-348x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57578" y="6198448"/>
            <a:ext cx="2073524" cy="476672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11962" y="1066038"/>
            <a:ext cx="10360501" cy="5033502"/>
          </a:xfrm>
        </p:spPr>
        <p:txBody>
          <a:bodyPr/>
          <a:lstStyle/>
          <a:p>
            <a:pPr algn="just"/>
            <a:r>
              <a:rPr dirty="0" smtClean="0"/>
              <a:t>A Transaction nested within another currently active transaction is termed as a Sub-Transaction and allows to undo or error handling of smaller units. [Sub transactions are not involved in database recovery; rather they undo work from the user interface]</a:t>
            </a:r>
          </a:p>
          <a:p>
            <a:pPr algn="just"/>
            <a:r>
              <a:rPr dirty="0" smtClean="0"/>
              <a:t>Progress backs out work from begin</a:t>
            </a:r>
            <a:r>
              <a:rPr lang="en-US" dirty="0" smtClean="0"/>
              <a:t>n</a:t>
            </a:r>
            <a:r>
              <a:rPr dirty="0" smtClean="0"/>
              <a:t>ing of the sub transaction, if an error occurs at sub transaction block level</a:t>
            </a:r>
          </a:p>
          <a:p>
            <a:pPr algn="just"/>
            <a:r>
              <a:rPr dirty="0" smtClean="0"/>
              <a:t>Progress backs out work from begin</a:t>
            </a:r>
            <a:r>
              <a:rPr lang="en-US" dirty="0" smtClean="0"/>
              <a:t>n</a:t>
            </a:r>
            <a:r>
              <a:rPr dirty="0" smtClean="0"/>
              <a:t>ing of the transaction, if a system crash occurs at sub transaction block level.</a:t>
            </a:r>
          </a:p>
          <a:p>
            <a:pPr algn="just"/>
            <a:endParaRPr dirty="0" smtClean="0"/>
          </a:p>
          <a:p>
            <a:pPr algn="just"/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301037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Sub Transaction </a:t>
            </a:r>
            <a:r>
              <a:rPr lang="en-US" sz="1400" b="1" dirty="0" smtClean="0">
                <a:latin typeface="Calibri" pitchFamily="34" charset="0"/>
              </a:rPr>
              <a:t>(continued...)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5" name="Picture 4" descr="NuWare-Logo-348x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57578" y="6198448"/>
            <a:ext cx="2073524" cy="476672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1837885" y="1240912"/>
            <a:ext cx="8769156" cy="4245488"/>
            <a:chOff x="1837885" y="1240912"/>
            <a:chExt cx="8769156" cy="4245488"/>
          </a:xfrm>
        </p:grpSpPr>
        <p:pic>
          <p:nvPicPr>
            <p:cNvPr id="6" name="Picture 5" descr="Transaction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37885" y="1240912"/>
              <a:ext cx="8201181" cy="4245488"/>
            </a:xfrm>
            <a:prstGeom prst="rect">
              <a:avLst/>
            </a:prstGeom>
          </p:spPr>
        </p:pic>
        <p:sp>
          <p:nvSpPr>
            <p:cNvPr id="8" name="Right Brace 7"/>
            <p:cNvSpPr/>
            <p:nvPr/>
          </p:nvSpPr>
          <p:spPr bwMode="auto">
            <a:xfrm>
              <a:off x="5730240" y="2621280"/>
              <a:ext cx="207264" cy="2560320"/>
            </a:xfrm>
            <a:prstGeom prst="rightBrace">
              <a:avLst/>
            </a:prstGeom>
            <a:noFill/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Right Brace 8"/>
            <p:cNvSpPr/>
            <p:nvPr/>
          </p:nvSpPr>
          <p:spPr bwMode="auto">
            <a:xfrm>
              <a:off x="8022336" y="1341120"/>
              <a:ext cx="158496" cy="4072128"/>
            </a:xfrm>
            <a:prstGeom prst="rightBrace">
              <a:avLst/>
            </a:prstGeom>
            <a:noFill/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745917" y="3237453"/>
              <a:ext cx="18611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i="0" dirty="0" smtClean="0">
                  <a:solidFill>
                    <a:srgbClr val="FF0000"/>
                  </a:solidFill>
                  <a:latin typeface="Calibri" pitchFamily="34" charset="0"/>
                </a:rPr>
                <a:t>Active Transaction</a:t>
              </a:r>
              <a:endParaRPr lang="en-US" sz="1200" b="1" i="0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484301" y="3755613"/>
              <a:ext cx="18611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i="0" dirty="0" smtClean="0">
                  <a:solidFill>
                    <a:srgbClr val="FF0000"/>
                  </a:solidFill>
                  <a:latin typeface="Calibri" pitchFamily="34" charset="0"/>
                </a:rPr>
                <a:t>Sub Transaction</a:t>
              </a:r>
              <a:endParaRPr lang="en-US" sz="1200" b="1" i="0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cxnSp>
          <p:nvCxnSpPr>
            <p:cNvPr id="13" name="Straight Arrow Connector 12"/>
            <p:cNvCxnSpPr>
              <a:stCxn id="9" idx="1"/>
              <a:endCxn id="10" idx="1"/>
            </p:cNvCxnSpPr>
            <p:nvPr/>
          </p:nvCxnSpPr>
          <p:spPr bwMode="auto">
            <a:xfrm rot="10800000" flipH="1">
              <a:off x="8180831" y="3375954"/>
              <a:ext cx="565085" cy="123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5" name="Straight Arrow Connector 14"/>
            <p:cNvCxnSpPr>
              <a:stCxn id="8" idx="1"/>
              <a:endCxn id="11" idx="1"/>
            </p:cNvCxnSpPr>
            <p:nvPr/>
          </p:nvCxnSpPr>
          <p:spPr bwMode="auto">
            <a:xfrm rot="10800000" flipH="1">
              <a:off x="5937503" y="3894114"/>
              <a:ext cx="546797" cy="732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EA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01037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72981" y="3958003"/>
            <a:ext cx="6901583" cy="543739"/>
          </a:xfrm>
        </p:spPr>
        <p:txBody>
          <a:bodyPr/>
          <a:lstStyle/>
          <a:p>
            <a:r>
              <a:rPr lang="en-US" dirty="0" smtClean="0"/>
              <a:t>Record Locks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06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uWare-Logo-348x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57578" y="6198448"/>
            <a:ext cx="2073524" cy="476672"/>
          </a:xfrm>
          <a:prstGeom prst="rect">
            <a:avLst/>
          </a:prstGeom>
        </p:spPr>
      </p:pic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b="1" dirty="0" smtClean="0"/>
              <a:t>Record Locks</a:t>
            </a:r>
            <a:endParaRPr lang="en-US" b="1" dirty="0"/>
          </a:p>
        </p:txBody>
      </p:sp>
      <p:sp>
        <p:nvSpPr>
          <p:cNvPr id="10" name="Content Placeholder 6"/>
          <p:cNvSpPr>
            <a:spLocks noGrp="1"/>
          </p:cNvSpPr>
          <p:nvPr>
            <p:ph idx="1"/>
          </p:nvPr>
        </p:nvSpPr>
        <p:spPr>
          <a:xfrm>
            <a:off x="611962" y="1017270"/>
            <a:ext cx="10360501" cy="1799082"/>
          </a:xfrm>
        </p:spPr>
        <p:txBody>
          <a:bodyPr/>
          <a:lstStyle/>
          <a:p>
            <a:pPr algn="just"/>
            <a:r>
              <a:rPr smtClean="0"/>
              <a:t>Locks are necessary to resolve concurrency issues and ensure data integrity in a multiuser environment</a:t>
            </a:r>
          </a:p>
          <a:p>
            <a:pPr algn="just"/>
            <a:r>
              <a:rPr smtClean="0"/>
              <a:t>How do we do that? </a:t>
            </a:r>
            <a:r>
              <a:rPr lang="en-US" dirty="0" smtClean="0"/>
              <a:t>–</a:t>
            </a:r>
            <a:r>
              <a:rPr smtClean="0"/>
              <a:t> Let's explore more on type of record locks!</a:t>
            </a:r>
          </a:p>
          <a:p>
            <a:pPr algn="just"/>
            <a:r>
              <a:rPr smtClean="0"/>
              <a:t>Record Scope can have adverse effect on Record Locks</a:t>
            </a:r>
          </a:p>
        </p:txBody>
      </p:sp>
      <p:pic>
        <p:nvPicPr>
          <p:cNvPr id="12" name="Picture 11" descr="locks.PNG"/>
          <p:cNvPicPr>
            <a:picLocks noChangeAspect="1"/>
          </p:cNvPicPr>
          <p:nvPr/>
        </p:nvPicPr>
        <p:blipFill>
          <a:blip r:embed="rId3"/>
          <a:srcRect t="5895"/>
          <a:stretch>
            <a:fillRect/>
          </a:stretch>
        </p:blipFill>
        <p:spPr>
          <a:xfrm>
            <a:off x="2612272" y="2950465"/>
            <a:ext cx="6385424" cy="249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7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More about Locks…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5" name="Picture 4" descr="NuWare-Logo-348x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57578" y="6198448"/>
            <a:ext cx="2073524" cy="476672"/>
          </a:xfrm>
          <a:prstGeom prst="rect">
            <a:avLst/>
          </a:prstGeom>
        </p:spPr>
      </p:pic>
      <p:pic>
        <p:nvPicPr>
          <p:cNvPr id="18" name="Picture 17" descr="locks list.PNG"/>
          <p:cNvPicPr>
            <a:picLocks noChangeAspect="1"/>
          </p:cNvPicPr>
          <p:nvPr/>
        </p:nvPicPr>
        <p:blipFill>
          <a:blip r:embed="rId3"/>
          <a:srcRect l="5528" t="7615" r="1691" b="4489"/>
          <a:stretch>
            <a:fillRect/>
          </a:stretch>
        </p:blipFill>
        <p:spPr>
          <a:xfrm>
            <a:off x="4389120" y="2174042"/>
            <a:ext cx="4059936" cy="262960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23580" y="2286476"/>
            <a:ext cx="2751140" cy="2400657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200" b="1" i="0" dirty="0" smtClean="0">
                <a:latin typeface="Calibri" pitchFamily="34" charset="0"/>
              </a:rPr>
              <a:t>If user wants to read, update or delete a record, user could use SHARE-LOCK [but the lock will be upgraded by Progress only when no other user holds the same record in SHARE-LOCK or EXCLUSIVE-LOCK]</a:t>
            </a:r>
          </a:p>
          <a:p>
            <a:pPr algn="just"/>
            <a:r>
              <a:rPr lang="en-US" sz="1200" b="1" i="0" u="sng" dirty="0" smtClean="0">
                <a:latin typeface="Calibri" pitchFamily="34" charset="0"/>
              </a:rPr>
              <a:t>Ill Effects</a:t>
            </a:r>
            <a:r>
              <a:rPr lang="en-US" sz="1200" b="1" i="0" dirty="0" smtClean="0">
                <a:latin typeface="Calibri" pitchFamily="34" charset="0"/>
              </a:rPr>
              <a:t>: DEAD LOCK situation could occur more often due to locking contention issues. You could follow proper locking strategies to make sure your system doesn’t get into embarrassing situations.</a:t>
            </a:r>
            <a:endParaRPr lang="en-US" sz="1200" b="1" i="0" dirty="0">
              <a:latin typeface="Calibri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203372" y="1426940"/>
            <a:ext cx="2751140" cy="461665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200" b="1" i="0" dirty="0" smtClean="0">
                <a:latin typeface="Calibri" pitchFamily="34" charset="0"/>
              </a:rPr>
              <a:t>If user wants to only read a record, then use NO-LOCK</a:t>
            </a:r>
            <a:endParaRPr lang="en-US" sz="1200" b="1" i="0" dirty="0">
              <a:latin typeface="Calibri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197276" y="4956524"/>
            <a:ext cx="2751140" cy="461665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200" b="1" i="0" dirty="0" smtClean="0">
                <a:latin typeface="Calibri" pitchFamily="34" charset="0"/>
              </a:rPr>
              <a:t>If user wants to read update or delete the record then use EXCLUSIVE-LOCK. </a:t>
            </a:r>
            <a:endParaRPr lang="en-US" sz="1200" b="1" i="0" dirty="0">
              <a:latin typeface="Calibri" pitchFamily="34" charset="0"/>
            </a:endParaRPr>
          </a:p>
        </p:txBody>
      </p:sp>
      <p:cxnSp>
        <p:nvCxnSpPr>
          <p:cNvPr id="27" name="Shape 26"/>
          <p:cNvCxnSpPr>
            <a:stCxn id="18" idx="0"/>
            <a:endCxn id="22" idx="1"/>
          </p:cNvCxnSpPr>
          <p:nvPr/>
        </p:nvCxnSpPr>
        <p:spPr bwMode="auto">
          <a:xfrm rot="5400000" flipH="1" flipV="1">
            <a:off x="7053096" y="1023766"/>
            <a:ext cx="516269" cy="1784284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hape 30"/>
          <p:cNvCxnSpPr>
            <a:stCxn id="18" idx="3"/>
            <a:endCxn id="23" idx="0"/>
          </p:cNvCxnSpPr>
          <p:nvPr/>
        </p:nvCxnSpPr>
        <p:spPr bwMode="auto">
          <a:xfrm>
            <a:off x="8449056" y="3488845"/>
            <a:ext cx="1123790" cy="1467679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hape 34"/>
          <p:cNvCxnSpPr>
            <a:stCxn id="18" idx="1"/>
            <a:endCxn id="21" idx="3"/>
          </p:cNvCxnSpPr>
          <p:nvPr/>
        </p:nvCxnSpPr>
        <p:spPr bwMode="auto">
          <a:xfrm rot="10800000">
            <a:off x="3474720" y="3486805"/>
            <a:ext cx="914400" cy="204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01037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Optimistic Vs Pessimistic Locking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5" name="Picture 4" descr="NuWare-Logo-348x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57578" y="6198448"/>
            <a:ext cx="2073524" cy="476672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867591" y="1050694"/>
            <a:ext cx="10105209" cy="4764890"/>
            <a:chOff x="1318695" y="1050694"/>
            <a:chExt cx="10105209" cy="4764890"/>
          </a:xfrm>
        </p:grpSpPr>
        <p:pic>
          <p:nvPicPr>
            <p:cNvPr id="9" name="Picture 8" descr="Locking Strategy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18695" y="1050694"/>
              <a:ext cx="4259360" cy="476489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6380668" y="1298925"/>
              <a:ext cx="5031044" cy="830997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200" b="1" i="0" dirty="0" smtClean="0">
                  <a:latin typeface="Calibri" pitchFamily="34" charset="0"/>
                </a:rPr>
                <a:t>User retrieves a record with SHARE-LOCK. Progress attempts to upgrade the lock to EXCLUSIVE-LOCK when user tries to update the record.  [User may end up getting blocked from updating the record in a multi user environment while other users are accessing the same]</a:t>
              </a:r>
              <a:endParaRPr lang="en-US" sz="1200" b="1" i="0" dirty="0">
                <a:latin typeface="Calibri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386764" y="2902173"/>
              <a:ext cx="5031044" cy="1015663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200" b="1" i="0" dirty="0" smtClean="0">
                  <a:latin typeface="Calibri" pitchFamily="34" charset="0"/>
                </a:rPr>
                <a:t>User always retrieves a record  with EXCLUSIVE-LOCK. [What can other users do? – they can only bye pass and read a record using NO-LOCK. None of the other users could update the record until the its released – Pretty Bad Strategy! Unless you are sure that the record will always be accessed by only one user at a time]</a:t>
              </a:r>
              <a:endParaRPr lang="en-US" sz="1200" b="1" i="0" dirty="0">
                <a:latin typeface="Calibri" pitchFamily="34" charset="0"/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 bwMode="auto">
            <a:xfrm>
              <a:off x="5096256" y="1706880"/>
              <a:ext cx="1146048" cy="158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7" name="TextBox 16"/>
            <p:cNvSpPr txBox="1"/>
            <p:nvPr/>
          </p:nvSpPr>
          <p:spPr>
            <a:xfrm>
              <a:off x="6392860" y="4602957"/>
              <a:ext cx="5031044" cy="1015663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200" b="1" i="0" dirty="0" smtClean="0">
                  <a:latin typeface="Calibri" pitchFamily="34" charset="0"/>
                </a:rPr>
                <a:t>User retrieves a record with NO-LOCK and when re-fetches the record with an EXCLUSIVE-LOCK when he wants to commit the record changes to the database. [Better Strategy! But the only ill-effect is the record could be updated or deleted by another user when you are holding the record with NO-LOCK. CURRENT-CHANGED function will serve as a helping hand though]</a:t>
              </a:r>
              <a:endParaRPr lang="en-US" sz="1200" b="1" i="0" dirty="0">
                <a:latin typeface="Calibri" pitchFamily="34" charset="0"/>
              </a:endParaRPr>
            </a:p>
          </p:txBody>
        </p:sp>
        <p:cxnSp>
          <p:nvCxnSpPr>
            <p:cNvPr id="19" name="Straight Arrow Connector 18"/>
            <p:cNvCxnSpPr>
              <a:stCxn id="9" idx="3"/>
            </p:cNvCxnSpPr>
            <p:nvPr/>
          </p:nvCxnSpPr>
          <p:spPr bwMode="auto">
            <a:xfrm flipV="1">
              <a:off x="5578055" y="3413760"/>
              <a:ext cx="652057" cy="1937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1" name="Straight Arrow Connector 20"/>
            <p:cNvCxnSpPr/>
            <p:nvPr/>
          </p:nvCxnSpPr>
          <p:spPr bwMode="auto">
            <a:xfrm>
              <a:off x="5108448" y="5084064"/>
              <a:ext cx="1146048" cy="158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01037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112850" y="3970195"/>
            <a:ext cx="4947258" cy="543739"/>
          </a:xfrm>
        </p:spPr>
        <p:txBody>
          <a:bodyPr/>
          <a:lstStyle/>
          <a:p>
            <a:r>
              <a:rPr lang="en-US" dirty="0" smtClean="0"/>
              <a:t>Connecting the DOTS…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06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Scenarios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5" name="Picture 4" descr="NuWare-Logo-348x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57578" y="6198448"/>
            <a:ext cx="2073524" cy="47667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2584" t="2525" r="2901" b="1755"/>
          <a:stretch>
            <a:fillRect/>
          </a:stretch>
        </p:blipFill>
        <p:spPr bwMode="auto">
          <a:xfrm>
            <a:off x="1182624" y="1286555"/>
            <a:ext cx="3803904" cy="4333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5929564" y="1384269"/>
            <a:ext cx="5031044" cy="1015663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200" b="1" i="0" dirty="0" smtClean="0">
                <a:latin typeface="Calibri" pitchFamily="34" charset="0"/>
              </a:rPr>
              <a:t>All record locks will be released only at the end of  the transaction, if record scope is less than a transaction scope (</a:t>
            </a:r>
            <a:r>
              <a:rPr lang="en-US" sz="1200" b="1" i="0" u="sng" dirty="0" smtClean="0">
                <a:latin typeface="Calibri" pitchFamily="34" charset="0"/>
              </a:rPr>
              <a:t>Note</a:t>
            </a:r>
            <a:r>
              <a:rPr lang="en-US" sz="1200" b="1" i="0" dirty="0" smtClean="0">
                <a:latin typeface="Calibri" pitchFamily="34" charset="0"/>
              </a:rPr>
              <a:t>: Few application uses RELEASE statement within the transaction block but it just flushes the record from the record buffer but doesn’t release the lock until the transaction gets released). </a:t>
            </a:r>
            <a:endParaRPr lang="en-US" sz="1200" b="1" i="0" dirty="0">
              <a:latin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35660" y="3170397"/>
            <a:ext cx="5031044" cy="461665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200" b="1" i="0" dirty="0" smtClean="0">
                <a:latin typeface="Calibri" pitchFamily="34" charset="0"/>
              </a:rPr>
              <a:t>Ideal Scenario! It’s better to keep Record Scope equivalent to a Transaction Scope to run your application smooth without an adverse effect. </a:t>
            </a:r>
            <a:endParaRPr lang="en-US" sz="1200" b="1" i="0" dirty="0">
              <a:latin typeface="Calibri" pitchFamily="34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4645152" y="1889760"/>
            <a:ext cx="1146048" cy="158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5941756" y="4627341"/>
            <a:ext cx="5031044" cy="646331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200" b="1" i="0" dirty="0" smtClean="0">
                <a:latin typeface="Calibri" pitchFamily="34" charset="0"/>
              </a:rPr>
              <a:t>Record Bleeding – At the end of a transaction if the record scope is greater than the transaction block, the EXCLUSIVE-LOCK gets downgraded to SHARE-LOCK which could cause embarrassing situations to your application.</a:t>
            </a:r>
            <a:endParaRPr lang="en-US" sz="1200" b="1" i="0" dirty="0">
              <a:latin typeface="Calibri" pitchFamily="34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 flipV="1">
            <a:off x="5126951" y="3413760"/>
            <a:ext cx="652057" cy="1937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4657344" y="4949952"/>
            <a:ext cx="1146048" cy="158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01037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uWare-Logo-348x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57578" y="6198448"/>
            <a:ext cx="2073524" cy="476672"/>
          </a:xfrm>
          <a:prstGeom prst="rect">
            <a:avLst/>
          </a:prstGeom>
        </p:spPr>
      </p:pic>
      <p:pic>
        <p:nvPicPr>
          <p:cNvPr id="10" name="Picture 9" descr="Q&amp;A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471" y="1011935"/>
            <a:ext cx="7315201" cy="4096513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 rot="20215073">
            <a:off x="8602577" y="4025097"/>
            <a:ext cx="3004207" cy="766364"/>
          </a:xfrm>
        </p:spPr>
        <p:txBody>
          <a:bodyPr/>
          <a:lstStyle/>
          <a:p>
            <a:r>
              <a:rPr lang="en-US" dirty="0" smtClean="0">
                <a:solidFill>
                  <a:srgbClr val="EA0000"/>
                </a:solidFill>
                <a:latin typeface="MV Boli" pitchFamily="2" charset="0"/>
                <a:cs typeface="MV Boli" pitchFamily="2" charset="0"/>
              </a:rPr>
              <a:t>Presented By,</a:t>
            </a:r>
            <a:br>
              <a:rPr lang="en-US" dirty="0" smtClean="0">
                <a:solidFill>
                  <a:srgbClr val="EA0000"/>
                </a:solidFill>
                <a:latin typeface="MV Boli" pitchFamily="2" charset="0"/>
                <a:cs typeface="MV Boli" pitchFamily="2" charset="0"/>
              </a:rPr>
            </a:br>
            <a:r>
              <a:rPr lang="en-US" dirty="0" smtClean="0">
                <a:solidFill>
                  <a:srgbClr val="EA0000"/>
                </a:solidFill>
                <a:latin typeface="MV Boli" pitchFamily="2" charset="0"/>
                <a:cs typeface="MV Boli" pitchFamily="2" charset="0"/>
              </a:rPr>
              <a:t>Saravanakumar B</a:t>
            </a:r>
            <a:endParaRPr lang="en-US" dirty="0">
              <a:solidFill>
                <a:srgbClr val="EA0000"/>
              </a:solidFill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37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082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UG_Challenge_Exchange_Template">
  <a:themeElements>
    <a:clrScheme name="Progress Colors 2013 - Sept25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Presentation2" id="{2AF88128-E61F-4530-8F64-941ED5C5486A}" vid="{4B4C85FE-1A15-492E-A9B0-036AC37BC64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77" ma:contentTypeDescription="Create a new document." ma:contentTypeScope="" ma:versionID="94caf53eca1cada6ad71f226d4f43dce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97bacc91e82c4e25a328ee5bcb735fb9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MetaDescription" minOccurs="0"/>
                <xsd:element ref="ns3:Policy" minOccurs="0"/>
                <xsd:element ref="ns3:Industry_0" minOccurs="0"/>
                <xsd:element ref="ns2:Location1_0" minOccurs="0"/>
                <xsd:element ref="ns3:TaxCatchAll" minOccurs="0"/>
                <xsd:element ref="ns3:TaxCatchAllLabel" minOccurs="0"/>
                <xsd:element ref="ns3:Category1_0" minOccurs="0"/>
                <xsd:element ref="ns2:ContentType1_0" minOccurs="0"/>
                <xsd:element ref="ns3:kb2a064789314f00a60cb6c3cf784453" minOccurs="0"/>
                <xsd:element ref="ns3:Solution_0" minOccurs="0"/>
                <xsd:element ref="ns3:c60905045b3141dfb44ebee3a51fd0a7" minOccurs="0"/>
                <xsd:element ref="ns3:g7620f54b84d4877b8ce49e3874564d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Location1_0" ma:index="13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tentType1_0" ma:index="21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9" nillable="true" ma:displayName="Summary" ma:internalName="Summary">
      <xsd:simpleType>
        <xsd:restriction base="dms:Unknown"/>
      </xsd:simpleType>
    </xsd:element>
    <xsd:element name="MetaDescription" ma:index="10" nillable="true" ma:displayName="Meta Description" ma:hidden="true" ma:internalName="MetaDescription" ma:readOnly="false">
      <xsd:simpleType>
        <xsd:restriction base="dms:Note"/>
      </xsd:simpleType>
    </xsd:element>
    <xsd:element name="Policy" ma:index="11" nillable="true" ma:displayName="Policy" ma:internalName="Policy">
      <xsd:simpleType>
        <xsd:restriction base="dms:Boolean"/>
      </xsd:simpleType>
    </xsd:element>
    <xsd:element name="Industry_0" ma:index="12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6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7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19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kb2a064789314f00a60cb6c3cf784453" ma:index="22" nillable="true" ma:taxonomy="true" ma:internalName="kb2a064789314f00a60cb6c3cf784453" ma:taxonomyFieldName="GFOAudience" ma:displayName="GFO Audience" ma:default="" ma:fieldId="{4b2a0647-8931-4f00-a60c-b6c3cf784453}" ma:taxonomyMulti="true" ma:sspId="7b600b03-3399-40df-9d9c-caeefc5a4d97" ma:termSetId="7ee8fa4c-c075-492c-99fd-7a826c8a1f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olution_0" ma:index="24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25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7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6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kb2a064789314f00a60cb6c3cf784453 xmlns="7c69e624-827f-471b-adea-ac070ddc6867">
      <Terms xmlns="http://schemas.microsoft.com/office/infopath/2007/PartnerControls"/>
    </kb2a064789314f00a60cb6c3cf784453>
  </documentManagement>
</p:properties>
</file>

<file path=customXml/itemProps1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46AF19-F549-4C4F-B9D8-4238DD1AC4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DA4C4B2-98B1-44DF-A244-E8FB7A2D1956}">
  <ds:schemaRefs>
    <ds:schemaRef ds:uri="efb4a6a7-40f5-4c55-b7cd-bfe5555b5884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dcmitype/"/>
    <ds:schemaRef ds:uri="http://schemas.openxmlformats.org/package/2006/metadata/core-properties"/>
    <ds:schemaRef ds:uri="7c69e624-827f-471b-adea-ac070ddc686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PUG_Challenge_Exchange_Template</Template>
  <TotalTime>2663</TotalTime>
  <Words>1068</Words>
  <Application>Microsoft Office PowerPoint</Application>
  <PresentationFormat>Custom</PresentationFormat>
  <Paragraphs>97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PUG_Challenge_Exchange_Template</vt:lpstr>
      <vt:lpstr>Transaction &amp; Record Scoping</vt:lpstr>
      <vt:lpstr>About Me</vt:lpstr>
      <vt:lpstr>Agenda</vt:lpstr>
      <vt:lpstr>Record Scoping</vt:lpstr>
      <vt:lpstr>What is Record Scoping?</vt:lpstr>
      <vt:lpstr>Blocks &amp; Record Scoping Properties</vt:lpstr>
      <vt:lpstr>Types of Record Scope</vt:lpstr>
      <vt:lpstr>Strong Scope</vt:lpstr>
      <vt:lpstr>Strong Scope (continued…)</vt:lpstr>
      <vt:lpstr>Weak Scope</vt:lpstr>
      <vt:lpstr>Record Scoping - Rules</vt:lpstr>
      <vt:lpstr>Transaction Scoping</vt:lpstr>
      <vt:lpstr>What is a Transaction Scope?</vt:lpstr>
      <vt:lpstr>Default Transaction Blocks</vt:lpstr>
      <vt:lpstr>Default Transaction - Example</vt:lpstr>
      <vt:lpstr>Forced Transaction Blocks</vt:lpstr>
      <vt:lpstr>Why will I Override Default Transaction?</vt:lpstr>
      <vt:lpstr>Making Transactions Larger</vt:lpstr>
      <vt:lpstr>Making Transactions Smaller</vt:lpstr>
      <vt:lpstr>Sub Transactions</vt:lpstr>
      <vt:lpstr>Sub Transactions</vt:lpstr>
      <vt:lpstr>Sub Transaction (continued...)</vt:lpstr>
      <vt:lpstr>Record Locks</vt:lpstr>
      <vt:lpstr>Record Locks</vt:lpstr>
      <vt:lpstr>More about Locks…</vt:lpstr>
      <vt:lpstr>Optimistic Vs Pessimistic Locking</vt:lpstr>
      <vt:lpstr>Connecting the DOTS…</vt:lpstr>
      <vt:lpstr>Scenarios</vt:lpstr>
      <vt:lpstr>Presented By, Saravanakumar B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saravanakumar.balasu</dc:creator>
  <cp:lastModifiedBy>Balasubramanian, Saravanakumar</cp:lastModifiedBy>
  <cp:revision>440</cp:revision>
  <cp:lastPrinted>2013-09-18T03:48:20Z</cp:lastPrinted>
  <dcterms:created xsi:type="dcterms:W3CDTF">2015-06-01T16:27:18Z</dcterms:created>
  <dcterms:modified xsi:type="dcterms:W3CDTF">2015-06-17T08:11:56Z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</Properties>
</file>