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3" r:id="rId2"/>
    <p:sldMasterId id="2147483699" r:id="rId3"/>
  </p:sldMasterIdLst>
  <p:notesMasterIdLst>
    <p:notesMasterId r:id="rId67"/>
  </p:notesMasterIdLst>
  <p:sldIdLst>
    <p:sldId id="328" r:id="rId4"/>
    <p:sldId id="329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361" r:id="rId21"/>
    <p:sldId id="362" r:id="rId22"/>
    <p:sldId id="363" r:id="rId23"/>
    <p:sldId id="364" r:id="rId24"/>
    <p:sldId id="365" r:id="rId25"/>
    <p:sldId id="366" r:id="rId26"/>
    <p:sldId id="367" r:id="rId27"/>
    <p:sldId id="368" r:id="rId28"/>
    <p:sldId id="369" r:id="rId29"/>
    <p:sldId id="370" r:id="rId30"/>
    <p:sldId id="371" r:id="rId31"/>
    <p:sldId id="372" r:id="rId32"/>
    <p:sldId id="373" r:id="rId33"/>
    <p:sldId id="374" r:id="rId34"/>
    <p:sldId id="375" r:id="rId35"/>
    <p:sldId id="336" r:id="rId36"/>
    <p:sldId id="376" r:id="rId37"/>
    <p:sldId id="377" r:id="rId38"/>
    <p:sldId id="378" r:id="rId39"/>
    <p:sldId id="379" r:id="rId40"/>
    <p:sldId id="380" r:id="rId41"/>
    <p:sldId id="381" r:id="rId42"/>
    <p:sldId id="382" r:id="rId43"/>
    <p:sldId id="334" r:id="rId44"/>
    <p:sldId id="383" r:id="rId45"/>
    <p:sldId id="384" r:id="rId46"/>
    <p:sldId id="385" r:id="rId47"/>
    <p:sldId id="386" r:id="rId48"/>
    <p:sldId id="387" r:id="rId49"/>
    <p:sldId id="388" r:id="rId50"/>
    <p:sldId id="389" r:id="rId51"/>
    <p:sldId id="390" r:id="rId52"/>
    <p:sldId id="391" r:id="rId53"/>
    <p:sldId id="335" r:id="rId54"/>
    <p:sldId id="392" r:id="rId55"/>
    <p:sldId id="393" r:id="rId56"/>
    <p:sldId id="394" r:id="rId57"/>
    <p:sldId id="337" r:id="rId58"/>
    <p:sldId id="395" r:id="rId59"/>
    <p:sldId id="396" r:id="rId60"/>
    <p:sldId id="397" r:id="rId61"/>
    <p:sldId id="398" r:id="rId62"/>
    <p:sldId id="399" r:id="rId63"/>
    <p:sldId id="400" r:id="rId64"/>
    <p:sldId id="401" r:id="rId65"/>
    <p:sldId id="345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984" y="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22592-C405-40A0-8105-71CF02CE533D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EE4C5-6036-4A33-847F-3FE12DBED5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649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69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Too many objects in </a:t>
            </a:r>
            <a:r>
              <a:rPr lang="en-US" dirty="0" err="1" smtClean="0"/>
              <a:t>dbanalys</a:t>
            </a:r>
            <a:r>
              <a:rPr lang="en-US" dirty="0" smtClean="0"/>
              <a:t> to comprehend.</a:t>
            </a:r>
            <a:r>
              <a:rPr lang="en-US" baseline="0" dirty="0" smtClean="0"/>
              <a:t> If you know the table that you are looking for it is not a problem, but to find tables using certain characteristic it is difficult.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286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new parameter is a must have.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319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 It supposes to process a bunch of the </a:t>
            </a:r>
            <a:r>
              <a:rPr lang="en-US" dirty="0" err="1" smtClean="0"/>
              <a:t>dbanalys</a:t>
            </a:r>
            <a:r>
              <a:rPr lang="en-US" dirty="0" smtClean="0"/>
              <a:t> files at once (for the</a:t>
            </a:r>
            <a:br>
              <a:rPr lang="en-US" dirty="0" smtClean="0"/>
            </a:br>
            <a:r>
              <a:rPr lang="en-US" dirty="0" smtClean="0"/>
              <a:t>different databases, for the similar databases from the different branches,</a:t>
            </a:r>
            <a:br>
              <a:rPr lang="en-US" dirty="0" smtClean="0"/>
            </a:br>
            <a:r>
              <a:rPr lang="en-US" dirty="0" smtClean="0"/>
              <a:t>for the same database from the different times);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953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 It supposes to process a bunch of the </a:t>
            </a:r>
            <a:r>
              <a:rPr lang="en-US" dirty="0" err="1" smtClean="0"/>
              <a:t>dbanalys</a:t>
            </a:r>
            <a:r>
              <a:rPr lang="en-US" dirty="0" smtClean="0"/>
              <a:t> files at once (for the</a:t>
            </a:r>
            <a:br>
              <a:rPr lang="en-US" dirty="0" smtClean="0"/>
            </a:br>
            <a:r>
              <a:rPr lang="en-US" dirty="0" smtClean="0"/>
              <a:t>different databases, for the similar databases from the different branches,</a:t>
            </a:r>
            <a:br>
              <a:rPr lang="en-US" dirty="0" smtClean="0"/>
            </a:br>
            <a:r>
              <a:rPr lang="en-US" dirty="0" smtClean="0"/>
              <a:t>for the same database from the different times);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540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 It supposes to process a bunch of the </a:t>
            </a:r>
            <a:r>
              <a:rPr lang="en-US" dirty="0" err="1" smtClean="0"/>
              <a:t>dbanalys</a:t>
            </a:r>
            <a:r>
              <a:rPr lang="en-US" dirty="0" smtClean="0"/>
              <a:t> files at once (for the</a:t>
            </a:r>
            <a:br>
              <a:rPr lang="en-US" dirty="0" smtClean="0"/>
            </a:br>
            <a:r>
              <a:rPr lang="en-US" dirty="0" smtClean="0"/>
              <a:t>different databases, for the similar databases from the different branches,</a:t>
            </a:r>
            <a:br>
              <a:rPr lang="en-US" dirty="0" smtClean="0"/>
            </a:br>
            <a:r>
              <a:rPr lang="en-US" dirty="0" smtClean="0"/>
              <a:t>for the same database from the different times);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726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229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Shows index definition and values. All</a:t>
            </a:r>
            <a:r>
              <a:rPr lang="en-US" baseline="0" dirty="0" smtClean="0"/>
              <a:t> or almost all values are the same. We need to pay a close look at those indexes. May be we need them, may be not. Look _</a:t>
            </a:r>
            <a:r>
              <a:rPr lang="en-US" baseline="0" dirty="0" err="1" smtClean="0"/>
              <a:t>IndexStat</a:t>
            </a:r>
            <a:r>
              <a:rPr lang="en-US" baseline="0" dirty="0" smtClean="0"/>
              <a:t> for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22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929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Schema of </a:t>
            </a:r>
            <a:r>
              <a:rPr lang="en-US" dirty="0" err="1" smtClean="0"/>
              <a:t>TabAnalys</a:t>
            </a:r>
            <a:r>
              <a:rPr lang="en-US" dirty="0" smtClean="0"/>
              <a:t> table, a real table in our database where I load </a:t>
            </a:r>
            <a:r>
              <a:rPr lang="en-US" dirty="0" err="1" smtClean="0"/>
              <a:t>dbanalys</a:t>
            </a:r>
            <a:r>
              <a:rPr lang="en-US" dirty="0" smtClean="0"/>
              <a:t>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162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Schema of </a:t>
            </a:r>
            <a:r>
              <a:rPr lang="en-US" dirty="0" err="1" smtClean="0"/>
              <a:t>IdxAnalys</a:t>
            </a:r>
            <a:r>
              <a:rPr lang="en-US" dirty="0" smtClean="0"/>
              <a:t> table, a real table in our database where I load </a:t>
            </a:r>
            <a:r>
              <a:rPr lang="en-US" dirty="0" err="1" smtClean="0"/>
              <a:t>dbanalys</a:t>
            </a:r>
            <a:r>
              <a:rPr lang="en-US" dirty="0" smtClean="0"/>
              <a:t>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380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Users often ask how big is that table. Or even</a:t>
            </a:r>
            <a:r>
              <a:rPr lang="en-US" baseline="0" dirty="0" smtClean="0"/>
              <a:t> worse, they run for each in production. Here they enter the table name to get that information from </a:t>
            </a:r>
            <a:r>
              <a:rPr lang="en-US" baseline="0" dirty="0" err="1" smtClean="0"/>
              <a:t>dbanalys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1067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are historical </a:t>
            </a:r>
            <a:r>
              <a:rPr lang="en-US" dirty="0" err="1" smtClean="0"/>
              <a:t>dbanalys</a:t>
            </a:r>
            <a:r>
              <a:rPr lang="en-US" dirty="0" smtClean="0"/>
              <a:t> data for</a:t>
            </a:r>
            <a:r>
              <a:rPr lang="en-US" baseline="0" dirty="0" smtClean="0"/>
              <a:t> one table in our database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600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the same table, but for older 2012 data shows that we had big data purge in the months of January and February 2012.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9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looks there is no relationship</a:t>
            </a:r>
            <a:r>
              <a:rPr lang="en-US" baseline="0" dirty="0" smtClean="0"/>
              <a:t> between template size and min record length. Let’s sort tables by number of fields and see.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5963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developing</a:t>
            </a:r>
            <a:r>
              <a:rPr lang="en-US" baseline="0" dirty="0" smtClean="0"/>
              <a:t> the schema of future </a:t>
            </a:r>
            <a:r>
              <a:rPr lang="en-US" baseline="0" smtClean="0"/>
              <a:t>database table, </a:t>
            </a:r>
            <a:r>
              <a:rPr lang="en-US" baseline="0" dirty="0" smtClean="0"/>
              <a:t>if there is not data, pay attention at template size and use it for estimation of mean </a:t>
            </a:r>
            <a:r>
              <a:rPr lang="en-US" baseline="0" smtClean="0"/>
              <a:t>record size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982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runs at maintenance window, i.e.</a:t>
            </a:r>
            <a:r>
              <a:rPr lang="en-US" baseline="0" dirty="0" smtClean="0"/>
              <a:t> on Saturday and creates a script that is later executed also during maintenance window. </a:t>
            </a:r>
            <a:r>
              <a:rPr lang="en-US" baseline="0" dirty="0" err="1" smtClean="0"/>
              <a:t>Unforunatly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idxcompact</a:t>
            </a:r>
            <a:r>
              <a:rPr lang="en-US" baseline="0" dirty="0" smtClean="0"/>
              <a:t> create tiny </a:t>
            </a:r>
            <a:r>
              <a:rPr lang="en-US" baseline="0" dirty="0" err="1" smtClean="0"/>
              <a:t>tranactions</a:t>
            </a:r>
            <a:r>
              <a:rPr lang="en-US" baseline="0" dirty="0" smtClean="0"/>
              <a:t> and could cause bi trouble.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830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Out of the two “Read path” is</a:t>
            </a:r>
            <a:r>
              <a:rPr lang="en-US" baseline="0" dirty="0" smtClean="0"/>
              <a:t> a strong factor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887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have the effect of quadruple.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8455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Long RM chain example and recommendations. </a:t>
            </a:r>
            <a:r>
              <a:rPr lang="en-US" sz="1200" dirty="0" smtClean="0"/>
              <a:t>Why we have RM chain? To use disk space.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This recommendation</a:t>
            </a:r>
            <a:r>
              <a:rPr lang="en-US" sz="1200" baseline="0" dirty="0" smtClean="0"/>
              <a:t> (</a:t>
            </a:r>
            <a:r>
              <a:rPr lang="en-US" sz="1200" baseline="0" dirty="0" err="1" smtClean="0"/>
              <a:t>avgsize</a:t>
            </a:r>
            <a:r>
              <a:rPr lang="en-US" sz="1200" baseline="0" dirty="0" smtClean="0"/>
              <a:t> + 10%) just </a:t>
            </a:r>
            <a:r>
              <a:rPr lang="en-US" sz="1200" baseline="0" smtClean="0"/>
              <a:t>improves the odds.</a:t>
            </a: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025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dbrpr</a:t>
            </a:r>
            <a:r>
              <a:rPr lang="en-US" dirty="0" smtClean="0"/>
              <a:t> for fix RM chain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801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dbrpr</a:t>
            </a:r>
            <a:r>
              <a:rPr lang="en-US" dirty="0" smtClean="0"/>
              <a:t> for fix RM chain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6846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dbrpr</a:t>
            </a:r>
            <a:r>
              <a:rPr lang="en-US" dirty="0" smtClean="0"/>
              <a:t> for fix RM chain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540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dbrpr</a:t>
            </a:r>
            <a:r>
              <a:rPr lang="en-US" dirty="0" smtClean="0"/>
              <a:t> for fix RM chain.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5315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dbrpr</a:t>
            </a:r>
            <a:r>
              <a:rPr lang="en-US" dirty="0" smtClean="0"/>
              <a:t> for fix RM chain.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5055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Unique indexes only, and after massive delete.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0496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Unique indexes only, and after massive delete.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165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????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188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defrag.p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7157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Advices for DB reorganization,</a:t>
            </a:r>
            <a:r>
              <a:rPr lang="en-US" baseline="0" dirty="0" smtClean="0"/>
              <a:t> like Dump and Load for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8935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Example of .</a:t>
            </a:r>
            <a:r>
              <a:rPr lang="en-US" dirty="0" err="1" smtClean="0"/>
              <a:t>st</a:t>
            </a:r>
            <a:r>
              <a:rPr lang="en-US" dirty="0" smtClean="0"/>
              <a:t> file. Here we have 4 big tables in their own areas. RPB should be chosen for then individually.</a:t>
            </a:r>
            <a:r>
              <a:rPr lang="en-US" baseline="0" dirty="0" smtClean="0"/>
              <a:t> Here I just randomly put 16, 23, 64 and 128. All table areas have cluster size 512, except Miscellaneous area that has 8. Index areas have RPB 1 and cluster size 64.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7324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we can reduce toss limit to 50 for a tiny</a:t>
            </a:r>
            <a:r>
              <a:rPr lang="en-US" baseline="0" dirty="0" smtClean="0"/>
              <a:t> small records.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8010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is example for huge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recrods</a:t>
            </a:r>
            <a:r>
              <a:rPr lang="en-US" baseline="0" dirty="0" smtClean="0"/>
              <a:t>, more then 1K in size. No recommendation.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4919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Create limit advice depends on how table is updated. First chunk (of 5) tables are updated basically</a:t>
            </a:r>
            <a:r>
              <a:rPr lang="en-US" baseline="0" dirty="0" smtClean="0"/>
              <a:t> once at create time. The second chunk (of 4) tables are updated many times during their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5081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the first chunk of tables we have an advice. For </a:t>
            </a:r>
            <a:r>
              <a:rPr lang="en-US" smtClean="0"/>
              <a:t>the second we do not.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097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 shows how</a:t>
            </a:r>
            <a:r>
              <a:rPr lang="en-US" baseline="0" dirty="0" smtClean="0"/>
              <a:t> to do unattended schema changes, for example at maintenance window from </a:t>
            </a:r>
            <a:r>
              <a:rPr lang="en-US" baseline="0" dirty="0" err="1" smtClean="0"/>
              <a:t>cron</a:t>
            </a:r>
            <a:r>
              <a:rPr lang="en-US" baseline="0" dirty="0" smtClean="0"/>
              <a:t> at night. First part ( above the line ) is manual preparation. We create </a:t>
            </a:r>
            <a:r>
              <a:rPr lang="en-US" baseline="0" dirty="0" err="1" smtClean="0"/>
              <a:t>delta.df</a:t>
            </a:r>
            <a:r>
              <a:rPr lang="en-US" baseline="0" dirty="0" smtClean="0"/>
              <a:t> and place it into schema directory. Second part ( below the line ) is done automatically at night.</a:t>
            </a:r>
          </a:p>
          <a:p>
            <a:r>
              <a:rPr lang="en-US" baseline="0" dirty="0" smtClean="0"/>
              <a:t>The main idea is that we do not need to bring DB down during normal hours.</a:t>
            </a:r>
          </a:p>
          <a:p>
            <a:r>
              <a:rPr lang="en-US" baseline="0" dirty="0" smtClean="0"/>
              <a:t>_</a:t>
            </a:r>
            <a:r>
              <a:rPr lang="en-US" baseline="0" dirty="0" err="1" smtClean="0"/>
              <a:t>msg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4137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EE4C5-6036-4A33-847F-3FE12DBED5FF}" type="slidenum">
              <a:rPr lang="en-US" smtClean="0">
                <a:solidFill>
                  <a:prstClr val="black"/>
                </a:solidFill>
              </a:rPr>
              <a:pPr/>
              <a:t>63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63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637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670597" y="1404953"/>
            <a:ext cx="7886028" cy="554126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3601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73100" y="3541836"/>
            <a:ext cx="5798402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18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4074" y="5043949"/>
            <a:ext cx="1861226" cy="1450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258301" y="10874477"/>
            <a:ext cx="9515577" cy="713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8181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9144001" cy="686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3" y="1627811"/>
            <a:ext cx="5177536" cy="424860"/>
          </a:xfrm>
        </p:spPr>
        <p:txBody>
          <a:bodyPr/>
          <a:lstStyle>
            <a:lvl1pPr>
              <a:defRPr sz="240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83604" y="4633861"/>
            <a:ext cx="2303172" cy="17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04432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1" y="1200150"/>
            <a:ext cx="7772400" cy="5033502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05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16353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1" y="1197864"/>
            <a:ext cx="7772400" cy="5055452"/>
          </a:xfrm>
        </p:spPr>
        <p:txBody>
          <a:bodyPr/>
          <a:lstStyle>
            <a:lvl1pPr>
              <a:spcBef>
                <a:spcPts val="1350"/>
              </a:spcBef>
              <a:defRPr/>
            </a:lvl1pPr>
            <a:lvl2pPr>
              <a:spcBef>
                <a:spcPts val="1350"/>
              </a:spcBef>
              <a:defRPr/>
            </a:lvl2pPr>
            <a:lvl3pPr>
              <a:spcBef>
                <a:spcPts val="1350"/>
              </a:spcBef>
              <a:defRPr/>
            </a:lvl3pPr>
            <a:lvl4pPr>
              <a:spcBef>
                <a:spcPts val="1350"/>
              </a:spcBef>
              <a:defRPr/>
            </a:lvl4pPr>
            <a:lvl5pPr>
              <a:spcBef>
                <a:spcPts val="135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24456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040188" cy="639762"/>
          </a:xfrm>
        </p:spPr>
        <p:txBody>
          <a:bodyPr anchor="b"/>
          <a:lstStyle>
            <a:lvl1pPr marL="0" indent="0">
              <a:buNone/>
              <a:defRPr sz="15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91189"/>
            <a:ext cx="4040188" cy="4238369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00150"/>
            <a:ext cx="4041775" cy="639762"/>
          </a:xfrm>
        </p:spPr>
        <p:txBody>
          <a:bodyPr anchor="b"/>
          <a:lstStyle>
            <a:lvl1pPr marL="0" indent="0">
              <a:buNone/>
              <a:defRPr sz="15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91189"/>
            <a:ext cx="4041775" cy="4238369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90239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370511"/>
            <a:ext cx="8102994" cy="424860"/>
          </a:xfrm>
        </p:spPr>
        <p:txBody>
          <a:bodyPr/>
          <a:lstStyle>
            <a:lvl1pPr>
              <a:defRPr sz="2401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71221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565409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98" tIns="34299" rIns="68598" bIns="34299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endParaRPr lang="en-US" sz="1800" i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64522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31188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558924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76197" y="2239348"/>
            <a:ext cx="3184855" cy="248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40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5094820" y="6265333"/>
            <a:ext cx="1653043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98" tIns="34299" rIns="68598" bIns="34299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endParaRPr lang="en-US" sz="1800" i="1" smtClean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5094821" y="880144"/>
            <a:ext cx="3729731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98" tIns="34299" rIns="68598" bIns="34299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endParaRPr lang="en-US" sz="1800" i="1" smtClean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094821" y="1"/>
            <a:ext cx="4049179" cy="6857999"/>
          </a:xfrm>
          <a:noFill/>
          <a:ln>
            <a:noFill/>
          </a:ln>
          <a:effectLst/>
        </p:spPr>
        <p:txBody>
          <a:bodyPr lIns="457200" tIns="457200" rIns="4572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94845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1FFEE-0BB3-48EA-A363-9C25147C79DA}" type="datetime1">
              <a:rPr lang="en-US" smtClean="0"/>
              <a:pPr/>
              <a:t>6/5/2015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944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637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670597" y="1404953"/>
            <a:ext cx="7886028" cy="554126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3601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73100" y="3541836"/>
            <a:ext cx="5798402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18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4074" y="5043949"/>
            <a:ext cx="1861226" cy="1450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258301" y="10874477"/>
            <a:ext cx="9515577" cy="713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0848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9144001" cy="686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3" y="1627811"/>
            <a:ext cx="5177536" cy="424860"/>
          </a:xfrm>
        </p:spPr>
        <p:txBody>
          <a:bodyPr/>
          <a:lstStyle>
            <a:lvl1pPr>
              <a:defRPr sz="240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83604" y="4633861"/>
            <a:ext cx="2303172" cy="17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3172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1" y="1200150"/>
            <a:ext cx="7772400" cy="5033502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05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80308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1" y="1197864"/>
            <a:ext cx="7772400" cy="5055452"/>
          </a:xfrm>
        </p:spPr>
        <p:txBody>
          <a:bodyPr/>
          <a:lstStyle>
            <a:lvl1pPr>
              <a:spcBef>
                <a:spcPts val="1350"/>
              </a:spcBef>
              <a:defRPr/>
            </a:lvl1pPr>
            <a:lvl2pPr>
              <a:spcBef>
                <a:spcPts val="1350"/>
              </a:spcBef>
              <a:defRPr/>
            </a:lvl2pPr>
            <a:lvl3pPr>
              <a:spcBef>
                <a:spcPts val="1350"/>
              </a:spcBef>
              <a:defRPr/>
            </a:lvl3pPr>
            <a:lvl4pPr>
              <a:spcBef>
                <a:spcPts val="1350"/>
              </a:spcBef>
              <a:defRPr/>
            </a:lvl4pPr>
            <a:lvl5pPr>
              <a:spcBef>
                <a:spcPts val="135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060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040188" cy="639762"/>
          </a:xfrm>
        </p:spPr>
        <p:txBody>
          <a:bodyPr anchor="b"/>
          <a:lstStyle>
            <a:lvl1pPr marL="0" indent="0">
              <a:buNone/>
              <a:defRPr sz="15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91189"/>
            <a:ext cx="4040188" cy="4238369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00150"/>
            <a:ext cx="4041775" cy="639762"/>
          </a:xfrm>
        </p:spPr>
        <p:txBody>
          <a:bodyPr anchor="b"/>
          <a:lstStyle>
            <a:lvl1pPr marL="0" indent="0">
              <a:buNone/>
              <a:defRPr sz="15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91189"/>
            <a:ext cx="4041775" cy="4238369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6316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370511"/>
            <a:ext cx="8102994" cy="424860"/>
          </a:xfrm>
        </p:spPr>
        <p:txBody>
          <a:bodyPr/>
          <a:lstStyle>
            <a:lvl1pPr>
              <a:defRPr sz="2401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4630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266078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98" tIns="34299" rIns="68598" bIns="34299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endParaRPr lang="en-US" sz="1800" i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92984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30621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10541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76197" y="2239348"/>
            <a:ext cx="3184855" cy="248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6498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5094820" y="6265333"/>
            <a:ext cx="1653043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98" tIns="34299" rIns="68598" bIns="34299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endParaRPr lang="en-US" sz="1800" i="1" smtClean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5094821" y="880144"/>
            <a:ext cx="3729731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98" tIns="34299" rIns="68598" bIns="34299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endParaRPr lang="en-US" sz="1800" i="1" smtClean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094821" y="1"/>
            <a:ext cx="4049179" cy="6857999"/>
          </a:xfrm>
          <a:noFill/>
          <a:ln>
            <a:noFill/>
          </a:ln>
          <a:effectLst/>
        </p:spPr>
        <p:txBody>
          <a:bodyPr lIns="457200" tIns="457200" rIns="4572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0631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637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670597" y="1404953"/>
            <a:ext cx="7886028" cy="554126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3601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73100" y="3541836"/>
            <a:ext cx="5798402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18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4074" y="5043949"/>
            <a:ext cx="1861226" cy="1450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258301" y="10874477"/>
            <a:ext cx="9515577" cy="713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51758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9144001" cy="686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3" y="1627811"/>
            <a:ext cx="5177536" cy="424860"/>
          </a:xfrm>
        </p:spPr>
        <p:txBody>
          <a:bodyPr/>
          <a:lstStyle>
            <a:lvl1pPr>
              <a:defRPr sz="240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83604" y="4633861"/>
            <a:ext cx="2303172" cy="17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04027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1" y="1200150"/>
            <a:ext cx="7772400" cy="5033502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05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434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1" y="1197864"/>
            <a:ext cx="7772400" cy="5055452"/>
          </a:xfrm>
        </p:spPr>
        <p:txBody>
          <a:bodyPr/>
          <a:lstStyle>
            <a:lvl1pPr>
              <a:spcBef>
                <a:spcPts val="1350"/>
              </a:spcBef>
              <a:defRPr/>
            </a:lvl1pPr>
            <a:lvl2pPr>
              <a:spcBef>
                <a:spcPts val="1350"/>
              </a:spcBef>
              <a:defRPr/>
            </a:lvl2pPr>
            <a:lvl3pPr>
              <a:spcBef>
                <a:spcPts val="1350"/>
              </a:spcBef>
              <a:defRPr/>
            </a:lvl3pPr>
            <a:lvl4pPr>
              <a:spcBef>
                <a:spcPts val="1350"/>
              </a:spcBef>
              <a:defRPr/>
            </a:lvl4pPr>
            <a:lvl5pPr>
              <a:spcBef>
                <a:spcPts val="135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27976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040188" cy="639762"/>
          </a:xfrm>
        </p:spPr>
        <p:txBody>
          <a:bodyPr anchor="b"/>
          <a:lstStyle>
            <a:lvl1pPr marL="0" indent="0">
              <a:buNone/>
              <a:defRPr sz="15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91189"/>
            <a:ext cx="4040188" cy="4238369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00150"/>
            <a:ext cx="4041775" cy="639762"/>
          </a:xfrm>
        </p:spPr>
        <p:txBody>
          <a:bodyPr anchor="b"/>
          <a:lstStyle>
            <a:lvl1pPr marL="0" indent="0">
              <a:buNone/>
              <a:defRPr sz="15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91189"/>
            <a:ext cx="4041775" cy="4238369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89958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370511"/>
            <a:ext cx="8102994" cy="424860"/>
          </a:xfrm>
        </p:spPr>
        <p:txBody>
          <a:bodyPr/>
          <a:lstStyle>
            <a:lvl1pPr>
              <a:defRPr sz="2401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51628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06230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98" tIns="34299" rIns="68598" bIns="34299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endParaRPr lang="en-US" sz="1800" i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94482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1127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690720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76197" y="2239348"/>
            <a:ext cx="3184855" cy="248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5107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5094820" y="6265333"/>
            <a:ext cx="1653043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98" tIns="34299" rIns="68598" bIns="34299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endParaRPr lang="en-US" sz="1800" i="1" smtClean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5094821" y="880144"/>
            <a:ext cx="3729731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98" tIns="34299" rIns="68598" bIns="34299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endParaRPr lang="en-US" sz="1800" i="1" smtClean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094821" y="1"/>
            <a:ext cx="4049179" cy="6857999"/>
          </a:xfrm>
          <a:noFill/>
          <a:ln>
            <a:noFill/>
          </a:ln>
          <a:effectLst/>
        </p:spPr>
        <p:txBody>
          <a:bodyPr lIns="457200" tIns="457200" rIns="4572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14300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9091" y="1190317"/>
            <a:ext cx="8172807" cy="501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462734" y="412125"/>
            <a:ext cx="8102994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152405" y="6590505"/>
            <a:ext cx="117020" cy="115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77530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E68E300-6CD8-4700-9D8F-1117408838C5}" type="slidenum">
              <a:rPr lang="en-US" sz="75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 defTabSz="77530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675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9092" y="6379482"/>
            <a:ext cx="2352682" cy="32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74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712" r:id="rId13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8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5pPr>
      <a:lvl6pPr marL="342991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6pPr>
      <a:lvl7pPr marL="685983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7pPr>
      <a:lvl8pPr marL="102897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8pPr>
      <a:lvl9pPr marL="137196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9pPr>
    </p:titleStyle>
    <p:bodyStyle>
      <a:lvl1pPr marL="257244" indent="-257244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15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557361" indent="-214370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Char char="•"/>
        <a:defRPr lang="en-US" sz="13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857479" indent="-171496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2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200470" indent="-171496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0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1543461" indent="-171496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0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1886453" indent="-17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500">
          <a:solidFill>
            <a:schemeClr val="tx1"/>
          </a:solidFill>
          <a:latin typeface="+mn-lt"/>
        </a:defRPr>
      </a:lvl6pPr>
      <a:lvl7pPr marL="2229444" indent="-17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500">
          <a:solidFill>
            <a:schemeClr val="tx1"/>
          </a:solidFill>
          <a:latin typeface="+mn-lt"/>
        </a:defRPr>
      </a:lvl7pPr>
      <a:lvl8pPr marL="2572436" indent="-17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500">
          <a:solidFill>
            <a:schemeClr val="tx1"/>
          </a:solidFill>
          <a:latin typeface="+mn-lt"/>
        </a:defRPr>
      </a:lvl8pPr>
      <a:lvl9pPr marL="2915427" indent="-17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9091" y="1190317"/>
            <a:ext cx="8172807" cy="501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462734" y="412125"/>
            <a:ext cx="8102994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152405" y="6590505"/>
            <a:ext cx="117020" cy="115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77530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E68E300-6CD8-4700-9D8F-1117408838C5}" type="slidenum">
              <a:rPr lang="en-US" sz="75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 defTabSz="77530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675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9092" y="6379482"/>
            <a:ext cx="2352682" cy="32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48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8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5pPr>
      <a:lvl6pPr marL="342991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6pPr>
      <a:lvl7pPr marL="685983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7pPr>
      <a:lvl8pPr marL="102897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8pPr>
      <a:lvl9pPr marL="137196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9pPr>
    </p:titleStyle>
    <p:bodyStyle>
      <a:lvl1pPr marL="257244" indent="-257244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15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557361" indent="-214370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Char char="•"/>
        <a:defRPr lang="en-US" sz="13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857479" indent="-171496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2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200470" indent="-171496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0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1543461" indent="-171496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0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1886453" indent="-17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500">
          <a:solidFill>
            <a:schemeClr val="tx1"/>
          </a:solidFill>
          <a:latin typeface="+mn-lt"/>
        </a:defRPr>
      </a:lvl6pPr>
      <a:lvl7pPr marL="2229444" indent="-17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500">
          <a:solidFill>
            <a:schemeClr val="tx1"/>
          </a:solidFill>
          <a:latin typeface="+mn-lt"/>
        </a:defRPr>
      </a:lvl7pPr>
      <a:lvl8pPr marL="2572436" indent="-17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500">
          <a:solidFill>
            <a:schemeClr val="tx1"/>
          </a:solidFill>
          <a:latin typeface="+mn-lt"/>
        </a:defRPr>
      </a:lvl8pPr>
      <a:lvl9pPr marL="2915427" indent="-17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9091" y="1190317"/>
            <a:ext cx="8172807" cy="501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462734" y="412125"/>
            <a:ext cx="8102994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152405" y="6590505"/>
            <a:ext cx="117020" cy="115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77530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E68E300-6CD8-4700-9D8F-1117408838C5}" type="slidenum">
              <a:rPr lang="en-US" sz="75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 defTabSz="77530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675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9092" y="6379482"/>
            <a:ext cx="2352682" cy="32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59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8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5pPr>
      <a:lvl6pPr marL="342991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6pPr>
      <a:lvl7pPr marL="685983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7pPr>
      <a:lvl8pPr marL="102897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8pPr>
      <a:lvl9pPr marL="137196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9pPr>
    </p:titleStyle>
    <p:bodyStyle>
      <a:lvl1pPr marL="257244" indent="-257244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15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557361" indent="-214370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Char char="•"/>
        <a:defRPr lang="en-US" sz="13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857479" indent="-171496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2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200470" indent="-171496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0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1543461" indent="-171496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0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1886453" indent="-17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500">
          <a:solidFill>
            <a:schemeClr val="tx1"/>
          </a:solidFill>
          <a:latin typeface="+mn-lt"/>
        </a:defRPr>
      </a:lvl6pPr>
      <a:lvl7pPr marL="2229444" indent="-17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500">
          <a:solidFill>
            <a:schemeClr val="tx1"/>
          </a:solidFill>
          <a:latin typeface="+mn-lt"/>
        </a:defRPr>
      </a:lvl7pPr>
      <a:lvl8pPr marL="2572436" indent="-17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500">
          <a:solidFill>
            <a:schemeClr val="tx1"/>
          </a:solidFill>
          <a:latin typeface="+mn-lt"/>
        </a:defRPr>
      </a:lvl8pPr>
      <a:lvl9pPr marL="2915427" indent="-17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ftp://ftp.progress-tech.ru/pub/Users/george/Programs/LoadDbanalys.p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ftp://ftp.progress-tech.ru/pub/Users/george/Programs/LoadDbanalys.p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d_Levin@Hotmail.com" TargetMode="External"/><Relationship Id="rId4" Type="http://schemas.openxmlformats.org/officeDocument/2006/relationships/hyperlink" Target="mailto:potemkin@progress-tech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70597" y="1312684"/>
            <a:ext cx="7886028" cy="738664"/>
          </a:xfrm>
        </p:spPr>
        <p:txBody>
          <a:bodyPr/>
          <a:lstStyle/>
          <a:p>
            <a:r>
              <a:rPr lang="en-US" sz="4800" b="1" dirty="0" err="1"/>
              <a:t>DBAnalys</a:t>
            </a:r>
            <a:r>
              <a:rPr lang="en-US" sz="4800" b="1" dirty="0"/>
              <a:t> To The </a:t>
            </a:r>
            <a:r>
              <a:rPr lang="en-US" sz="4800" b="1" dirty="0" smtClean="0"/>
              <a:t>Rescue!</a:t>
            </a:r>
            <a:endParaRPr lang="en-US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200" dirty="0"/>
              <a:t>Dmitri Levin, </a:t>
            </a:r>
            <a:r>
              <a:rPr lang="en-US" sz="3200" dirty="0" err="1"/>
              <a:t>alphabroder</a:t>
            </a:r>
            <a:r>
              <a:rPr lang="en-US" sz="3200" dirty="0"/>
              <a:t> USA</a:t>
            </a:r>
            <a:br>
              <a:rPr lang="en-US" sz="3200" dirty="0"/>
            </a:br>
            <a:r>
              <a:rPr lang="en-US" sz="3200" dirty="0"/>
              <a:t>George Potemkin, </a:t>
            </a:r>
            <a:br>
              <a:rPr lang="en-US" sz="3200" dirty="0"/>
            </a:br>
            <a:r>
              <a:rPr lang="en-US" sz="3200" dirty="0"/>
              <a:t>Progress Technologies Russia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3193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609600"/>
            <a:ext cx="5177536" cy="424732"/>
          </a:xfrm>
        </p:spPr>
        <p:txBody>
          <a:bodyPr/>
          <a:lstStyle/>
          <a:p>
            <a:r>
              <a:rPr lang="en-US" sz="2400" dirty="0">
                <a:solidFill>
                  <a:srgbClr val="FFFF00"/>
                </a:solidFill>
              </a:rPr>
              <a:t>How to read </a:t>
            </a:r>
            <a:r>
              <a:rPr lang="en-US" sz="2400" dirty="0" err="1" smtClean="0">
                <a:solidFill>
                  <a:srgbClr val="FFFF00"/>
                </a:solidFill>
              </a:rPr>
              <a:t>dbanalys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 bwMode="white">
          <a:xfrm>
            <a:off x="369277" y="18288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dirty="0" smtClean="0"/>
              <a:t>Long Chains</a:t>
            </a:r>
            <a:endParaRPr lang="en-US" sz="2400" dirty="0"/>
          </a:p>
        </p:txBody>
      </p:sp>
      <p:sp>
        <p:nvSpPr>
          <p:cNvPr id="5" name="Title 3"/>
          <p:cNvSpPr txBox="1">
            <a:spLocks/>
          </p:cNvSpPr>
          <p:nvPr/>
        </p:nvSpPr>
        <p:spPr bwMode="white">
          <a:xfrm>
            <a:off x="369277" y="24384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dirty="0"/>
              <a:t>Firefighting fragmentation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 bwMode="white">
          <a:xfrm>
            <a:off x="369277" y="12192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kern="0" dirty="0"/>
              <a:t> </a:t>
            </a:r>
            <a:r>
              <a:rPr lang="en-US" sz="2400" kern="0" dirty="0" smtClean="0"/>
              <a:t>                       Part B: Indexes</a:t>
            </a:r>
            <a:endParaRPr lang="en-US" sz="2400" kern="0" dirty="0"/>
          </a:p>
        </p:txBody>
      </p:sp>
      <p:sp>
        <p:nvSpPr>
          <p:cNvPr id="7" name="Title 3"/>
          <p:cNvSpPr txBox="1">
            <a:spLocks/>
          </p:cNvSpPr>
          <p:nvPr/>
        </p:nvSpPr>
        <p:spPr bwMode="white">
          <a:xfrm>
            <a:off x="381000" y="30480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dirty="0"/>
              <a:t>DB Structure Reorganization (D&amp;L)</a:t>
            </a:r>
          </a:p>
        </p:txBody>
      </p:sp>
    </p:spTree>
    <p:extLst>
      <p:ext uri="{BB962C8B-B14F-4D97-AF65-F5344CB8AC3E}">
        <p14:creationId xmlns:p14="http://schemas.microsoft.com/office/powerpoint/2010/main" val="282819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8" name="Picture 7" descr="dbanaly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931620"/>
            <a:ext cx="8686800" cy="2994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err="1"/>
              <a:t>Dbanalys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3680805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err="1"/>
              <a:t>Dbanalys</a:t>
            </a:r>
            <a:r>
              <a:rPr lang="en-US" sz="4000" dirty="0"/>
              <a:t> options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0600" y="1542992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proutil</a:t>
            </a:r>
            <a:r>
              <a:rPr lang="en-US" sz="2400" dirty="0" smtClean="0"/>
              <a:t> </a:t>
            </a:r>
            <a:r>
              <a:rPr lang="en-US" sz="2400" i="1" dirty="0" smtClean="0"/>
              <a:t>db-name -C </a:t>
            </a:r>
            <a:r>
              <a:rPr lang="en-US" sz="2400" i="1" dirty="0" err="1" smtClean="0"/>
              <a:t>dbanalys</a:t>
            </a:r>
            <a:r>
              <a:rPr lang="en-US" sz="2400" i="1" dirty="0" smtClean="0"/>
              <a:t> </a:t>
            </a:r>
            <a:r>
              <a:rPr lang="en-US" sz="2400" b="1" i="1" dirty="0" smtClean="0"/>
              <a:t>[ area </a:t>
            </a:r>
            <a:r>
              <a:rPr lang="en-US" sz="2400" b="1" i="1" dirty="0" err="1" smtClean="0"/>
              <a:t>area</a:t>
            </a:r>
            <a:r>
              <a:rPr lang="en-US" sz="2400" b="1" i="1" dirty="0" smtClean="0"/>
              <a:t>-name 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304992"/>
            <a:ext cx="62097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Need speed: 	1. Multi-User mode</a:t>
            </a:r>
          </a:p>
          <a:p>
            <a:r>
              <a:rPr lang="en-US" sz="2400" dirty="0" smtClean="0"/>
              <a:t>		2. Parallel </a:t>
            </a:r>
            <a:r>
              <a:rPr lang="en-US" sz="2400" dirty="0" err="1" smtClean="0"/>
              <a:t>dbanalys</a:t>
            </a:r>
            <a:r>
              <a:rPr lang="en-US" sz="2400" dirty="0" smtClean="0"/>
              <a:t> for each area.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3447992"/>
            <a:ext cx="4250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proutil</a:t>
            </a:r>
            <a:r>
              <a:rPr lang="en-US" sz="2400" dirty="0" smtClean="0"/>
              <a:t> </a:t>
            </a:r>
            <a:r>
              <a:rPr lang="en-US" sz="2400" i="1" dirty="0" smtClean="0"/>
              <a:t>db-name -C </a:t>
            </a:r>
            <a:r>
              <a:rPr lang="en-US" sz="2400" i="1" dirty="0" err="1" smtClean="0"/>
              <a:t>dbanalys</a:t>
            </a:r>
            <a:r>
              <a:rPr lang="en-US" sz="2400" i="1" dirty="0" smtClean="0"/>
              <a:t> -RO</a:t>
            </a:r>
            <a:endParaRPr lang="en-US" sz="24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343400" y="3352800"/>
            <a:ext cx="838200" cy="762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4419600" y="3352800"/>
            <a:ext cx="685800" cy="8382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90600" y="4514792"/>
            <a:ext cx="5808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probkup</a:t>
            </a:r>
            <a:r>
              <a:rPr lang="en-US" sz="2400" dirty="0" smtClean="0"/>
              <a:t> </a:t>
            </a:r>
            <a:r>
              <a:rPr lang="en-US" sz="2400" i="1" dirty="0" smtClean="0"/>
              <a:t>db-name  </a:t>
            </a:r>
            <a:r>
              <a:rPr lang="en-US" sz="2400" i="1" dirty="0" err="1" smtClean="0"/>
              <a:t>bkup</a:t>
            </a:r>
            <a:r>
              <a:rPr lang="en-US" sz="2400" i="1" dirty="0" smtClean="0"/>
              <a:t>-name -</a:t>
            </a:r>
            <a:r>
              <a:rPr lang="en-US" sz="2400" i="1" dirty="0" err="1" smtClean="0"/>
              <a:t>withdbanalys</a:t>
            </a:r>
            <a:endParaRPr lang="en-US" sz="24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4419600" y="4419600"/>
            <a:ext cx="838200" cy="762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495800" y="4419600"/>
            <a:ext cx="685800" cy="8382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90600" y="5352992"/>
            <a:ext cx="4719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No time stamps for each step ….. etc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6056797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Need timestamps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57400" y="1055579"/>
            <a:ext cx="5257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</a:rPr>
              <a:t>proutil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</a:rPr>
              <a:t>dbname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-C </a:t>
            </a: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</a:rPr>
              <a:t>dbanalys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 | \</a:t>
            </a:r>
            <a:b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while IFS="" read Line</a:t>
            </a:r>
            <a:b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do</a:t>
            </a:r>
            <a:b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 echo `date '+%H:%M:%S'` "$Line"</a:t>
            </a:r>
            <a:b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done &gt; </a:t>
            </a: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</a:rPr>
              <a:t>dbname.dbanalys.log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3036779"/>
            <a:ext cx="6934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10:19:52 INDEX DELETE CHAIN ANALYSIS</a:t>
            </a:r>
          </a:p>
          <a:p>
            <a:r>
              <a:rPr lang="en-US" sz="2000" dirty="0" smtClean="0"/>
              <a:t>10:19:52 -----------------</a:t>
            </a:r>
          </a:p>
          <a:p>
            <a:r>
              <a:rPr lang="en-US" sz="2000" dirty="0" smtClean="0"/>
              <a:t>10:19:52 AREA "Order-line Area" : 7  BLOCK ANALYSIS</a:t>
            </a:r>
          </a:p>
          <a:p>
            <a:r>
              <a:rPr lang="en-US" sz="2000" dirty="0" smtClean="0"/>
              <a:t>10:19:52 -------------------------------------------------</a:t>
            </a:r>
          </a:p>
          <a:p>
            <a:r>
              <a:rPr lang="en-US" sz="2000" dirty="0" smtClean="0"/>
              <a:t>10:19:52</a:t>
            </a:r>
          </a:p>
          <a:p>
            <a:r>
              <a:rPr lang="en-US" sz="2000" dirty="0" smtClean="0"/>
              <a:t>11:55:37 13212671 block(s) found in the area.</a:t>
            </a:r>
          </a:p>
          <a:p>
            <a:r>
              <a:rPr lang="en-US" sz="2000" dirty="0" smtClean="0"/>
              <a:t>11:55:37</a:t>
            </a:r>
          </a:p>
          <a:p>
            <a:r>
              <a:rPr lang="en-US" sz="2000" dirty="0" smtClean="0"/>
              <a:t>11:55:37 Current high water mark: 13212671</a:t>
            </a:r>
          </a:p>
          <a:p>
            <a:r>
              <a:rPr lang="en-US" sz="2000" dirty="0" smtClean="0"/>
              <a:t>11:55:37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6484598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Problems</a:t>
            </a:r>
            <a:endParaRPr lang="en-US" sz="4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09600" y="1676400"/>
            <a:ext cx="626607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dirty="0" smtClean="0"/>
              <a:t>1. Difficult to analyze, sort, filter for human eyes.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2514600"/>
            <a:ext cx="6619313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dirty="0" smtClean="0"/>
              <a:t>2. There are no names for objects in chain analyses.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9600" y="4257903"/>
            <a:ext cx="442108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dirty="0" smtClean="0"/>
              <a:t>3. No information for LOB fields.</a:t>
            </a:r>
            <a:r>
              <a:rPr lang="en-US" sz="2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endParaRPr lang="en-US" sz="2400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3352800"/>
            <a:ext cx="6106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 block(s) found in the free chain of Table object 1</a:t>
            </a:r>
            <a:br>
              <a:rPr lang="en-US" sz="2000" dirty="0" smtClean="0"/>
            </a:br>
            <a:r>
              <a:rPr lang="en-US" sz="2000" dirty="0" smtClean="0"/>
              <a:t>1312170 block(s) found in the RM chain of Table object 1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914400" y="5029200"/>
            <a:ext cx="68705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How to report of the space used by LOBS?</a:t>
            </a:r>
            <a:br>
              <a:rPr lang="en-US" sz="2000" dirty="0" smtClean="0"/>
            </a:br>
            <a:r>
              <a:rPr lang="en-US" sz="2000" dirty="0" smtClean="0"/>
              <a:t>http://knowledgebase.progress.com/articles/Article/000048563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7315200" y="1676400"/>
            <a:ext cx="1600200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Fixed 11.4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15200" y="2971800"/>
            <a:ext cx="1600200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Fixed 11.4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57929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Version 11.4 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53004" y="1334146"/>
            <a:ext cx="85147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proutil</a:t>
            </a:r>
            <a:r>
              <a:rPr lang="en-US" sz="2400" dirty="0" smtClean="0"/>
              <a:t> </a:t>
            </a:r>
            <a:r>
              <a:rPr lang="en-US" sz="2400" i="1" dirty="0" smtClean="0"/>
              <a:t>db-name -C </a:t>
            </a:r>
            <a:r>
              <a:rPr lang="en-US" sz="2400" i="1" dirty="0" err="1" smtClean="0"/>
              <a:t>dbanalys</a:t>
            </a:r>
            <a:r>
              <a:rPr lang="en-US" sz="2400" i="1" dirty="0" smtClean="0"/>
              <a:t> </a:t>
            </a:r>
            <a:r>
              <a:rPr lang="en-US" sz="2400" b="1" i="1" dirty="0" smtClean="0"/>
              <a:t>[ area </a:t>
            </a:r>
            <a:r>
              <a:rPr lang="en-US" sz="2400" b="1" i="1" dirty="0" err="1" smtClean="0"/>
              <a:t>area</a:t>
            </a:r>
            <a:r>
              <a:rPr lang="en-US" sz="2400" b="1" i="1" dirty="0" smtClean="0"/>
              <a:t>-name ]</a:t>
            </a:r>
          </a:p>
          <a:p>
            <a:r>
              <a:rPr lang="en-US" sz="2400" b="1" dirty="0" smtClean="0"/>
              <a:t>[ tenant </a:t>
            </a:r>
            <a:r>
              <a:rPr lang="en-US" sz="2400" b="1" i="1" dirty="0" err="1" smtClean="0"/>
              <a:t>tenant</a:t>
            </a:r>
            <a:r>
              <a:rPr lang="en-US" sz="2400" b="1" i="1" dirty="0" smtClean="0"/>
              <a:t>-name| group </a:t>
            </a:r>
            <a:r>
              <a:rPr lang="en-US" sz="2400" b="1" i="1" dirty="0" err="1" smtClean="0"/>
              <a:t>group</a:t>
            </a:r>
            <a:r>
              <a:rPr lang="en-US" sz="2400" b="1" i="1" dirty="0" smtClean="0"/>
              <a:t>-name| shared ]</a:t>
            </a:r>
          </a:p>
          <a:p>
            <a:r>
              <a:rPr lang="en-US" sz="2400" b="1" dirty="0" smtClean="0"/>
              <a:t>[-</a:t>
            </a:r>
            <a:r>
              <a:rPr lang="en-US" sz="2400" b="1" dirty="0" err="1" smtClean="0"/>
              <a:t>csoutput</a:t>
            </a:r>
            <a:r>
              <a:rPr lang="en-US" sz="2400" b="1" dirty="0" smtClean="0"/>
              <a:t> [ -</a:t>
            </a:r>
            <a:r>
              <a:rPr lang="en-US" sz="2400" b="1" dirty="0" err="1" smtClean="0"/>
              <a:t>fieldsep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sep-value][ -</a:t>
            </a:r>
            <a:r>
              <a:rPr lang="en-US" sz="2400" b="1" i="1" dirty="0" err="1" smtClean="0"/>
              <a:t>csfilePrefix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pref</a:t>
            </a:r>
            <a:r>
              <a:rPr lang="en-US" sz="2400" b="1" i="1" dirty="0" smtClean="0"/>
              <a:t>-name ]</a:t>
            </a:r>
          </a:p>
          <a:p>
            <a:r>
              <a:rPr lang="en-US" sz="2400" b="1" dirty="0" smtClean="0"/>
              <a:t>[ -verbose ]]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51010" y="5034359"/>
            <a:ext cx="85186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proutil</a:t>
            </a:r>
            <a:r>
              <a:rPr lang="en-US" sz="3200" dirty="0" smtClean="0"/>
              <a:t> sports –C </a:t>
            </a:r>
            <a:r>
              <a:rPr lang="en-US" sz="3200" dirty="0" err="1" smtClean="0"/>
              <a:t>dbanalys</a:t>
            </a:r>
            <a:r>
              <a:rPr lang="en-US" sz="3200" dirty="0" smtClean="0"/>
              <a:t> </a:t>
            </a:r>
            <a:r>
              <a:rPr lang="en-US" sz="3200" dirty="0" smtClean="0"/>
              <a:t>-</a:t>
            </a:r>
            <a:r>
              <a:rPr lang="en-US" sz="3200" dirty="0" err="1" smtClean="0"/>
              <a:t>csoutput</a:t>
            </a:r>
            <a:r>
              <a:rPr lang="en-US" sz="3200" dirty="0" smtClean="0"/>
              <a:t> -verbose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553005" y="3191937"/>
            <a:ext cx="53709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</a:t>
            </a:r>
            <a:r>
              <a:rPr lang="en-US" sz="2400" dirty="0" err="1" smtClean="0"/>
              <a:t>csoutput</a:t>
            </a:r>
            <a:r>
              <a:rPr lang="en-US" sz="2400" dirty="0" smtClean="0"/>
              <a:t> </a:t>
            </a:r>
            <a:br>
              <a:rPr lang="en-US" sz="2400" dirty="0" smtClean="0"/>
            </a:br>
            <a:r>
              <a:rPr lang="en-US" sz="2400" dirty="0" smtClean="0"/>
              <a:t>-</a:t>
            </a:r>
            <a:r>
              <a:rPr lang="en-US" sz="2400" dirty="0" err="1" smtClean="0"/>
              <a:t>fieldsep</a:t>
            </a:r>
            <a:r>
              <a:rPr lang="en-US" sz="2400" dirty="0" smtClean="0"/>
              <a:t> sep-value  (default is space )</a:t>
            </a:r>
            <a:br>
              <a:rPr lang="en-US" sz="2400" dirty="0" smtClean="0"/>
            </a:br>
            <a:r>
              <a:rPr lang="en-US" sz="2400" dirty="0" smtClean="0"/>
              <a:t>-</a:t>
            </a:r>
            <a:r>
              <a:rPr lang="en-US" sz="2400" dirty="0" err="1" smtClean="0"/>
              <a:t>csfilePrefix</a:t>
            </a:r>
            <a:r>
              <a:rPr lang="en-US" sz="2400" dirty="0" smtClean="0"/>
              <a:t> </a:t>
            </a:r>
            <a:r>
              <a:rPr lang="en-US" sz="2400" dirty="0" err="1" smtClean="0"/>
              <a:t>pref</a:t>
            </a:r>
            <a:r>
              <a:rPr lang="en-US" sz="2400" dirty="0" smtClean="0"/>
              <a:t>-name (default db-name)</a:t>
            </a:r>
            <a:br>
              <a:rPr lang="en-US" sz="2400" dirty="0" smtClean="0"/>
            </a:br>
            <a:r>
              <a:rPr lang="en-US" sz="2400" dirty="0" smtClean="0"/>
              <a:t>-verbose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5580184" y="5619134"/>
            <a:ext cx="3182815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13381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Output files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00400" y="1524000"/>
            <a:ext cx="243823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sports.block.txt</a:t>
            </a:r>
            <a:endParaRPr lang="en-US" sz="2800" dirty="0" smtClean="0"/>
          </a:p>
          <a:p>
            <a:r>
              <a:rPr lang="en-US" sz="2800" dirty="0" err="1" smtClean="0"/>
              <a:t>sports.ch.txt</a:t>
            </a:r>
            <a:endParaRPr lang="en-US" sz="2800" dirty="0" smtClean="0"/>
          </a:p>
          <a:p>
            <a:r>
              <a:rPr lang="en-US" sz="2800" dirty="0" err="1" smtClean="0"/>
              <a:t>sports.ix.txt</a:t>
            </a:r>
            <a:endParaRPr lang="en-US" sz="2800" dirty="0" smtClean="0"/>
          </a:p>
          <a:p>
            <a:r>
              <a:rPr lang="en-US" sz="2800" dirty="0" err="1" smtClean="0"/>
              <a:t>sports.tbl.txt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3505200"/>
            <a:ext cx="776943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"Time Stamp" "DBUID" "DB name" "Area" "Area #" "Partition Type" "Tenancy" </a:t>
            </a:r>
          </a:p>
          <a:p>
            <a:r>
              <a:rPr lang="en-US" dirty="0" smtClean="0"/>
              <a:t>"Tenancy #" "Partition Policy" "Partition" "Partition #" "Owner" "Table" "Table #" </a:t>
            </a:r>
          </a:p>
          <a:p>
            <a:r>
              <a:rPr lang="en-US" dirty="0" smtClean="0"/>
              <a:t>"Records" "Size" "Min" "Max" "Mean“</a:t>
            </a:r>
          </a:p>
          <a:p>
            <a:r>
              <a:rPr lang="en-US" dirty="0" smtClean="0"/>
              <a:t>2015-04-06T14:59:00.000-4:00 "njVjvK5a8qfvEyE+7KM4WA" "sports" </a:t>
            </a:r>
          </a:p>
          <a:p>
            <a:r>
              <a:rPr lang="en-US" dirty="0" smtClean="0"/>
              <a:t>"Customer/Order Area" 8 "-" "-" 0 "-" "-" 0 "PUB" "Customer" </a:t>
            </a:r>
          </a:p>
          <a:p>
            <a:r>
              <a:rPr lang="en-US" dirty="0" smtClean="0"/>
              <a:t>2 83 12377 118 222 149 83 1.0 1.0</a:t>
            </a:r>
          </a:p>
          <a:p>
            <a:r>
              <a:rPr lang="en-US" dirty="0" smtClean="0"/>
              <a:t>2015-04-06T14:59:00.000-4:00 "njVjvK5a8qfvEyE+7KM4WA" "sports" </a:t>
            </a:r>
          </a:p>
          <a:p>
            <a:r>
              <a:rPr lang="en-US" dirty="0" smtClean="0"/>
              <a:t>"Customer/Order Area" 8 "-" "-" 0 "-" "-" 0 "PUB" "Order" </a:t>
            </a:r>
          </a:p>
          <a:p>
            <a:r>
              <a:rPr lang="en-US" dirty="0" smtClean="0"/>
              <a:t>4 207 11730 53 61 56 207 1.0 1.0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7131" y="2084656"/>
            <a:ext cx="1627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</a:t>
            </a:r>
            <a:r>
              <a:rPr lang="en-US" sz="2400" dirty="0" err="1" smtClean="0"/>
              <a:t>csfilePrefix</a:t>
            </a:r>
            <a:endParaRPr lang="en-US" sz="2400" dirty="0"/>
          </a:p>
        </p:txBody>
      </p:sp>
      <p:sp>
        <p:nvSpPr>
          <p:cNvPr id="8" name="Right Arrow 7"/>
          <p:cNvSpPr/>
          <p:nvPr/>
        </p:nvSpPr>
        <p:spPr>
          <a:xfrm>
            <a:off x="1905000" y="2209800"/>
            <a:ext cx="914400" cy="304800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696200" y="4648200"/>
            <a:ext cx="1266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</a:t>
            </a:r>
            <a:r>
              <a:rPr lang="en-US" sz="2400" dirty="0" err="1" smtClean="0"/>
              <a:t>fieldsep</a:t>
            </a:r>
            <a:endParaRPr lang="en-US" sz="2400" dirty="0"/>
          </a:p>
        </p:txBody>
      </p:sp>
      <p:sp>
        <p:nvSpPr>
          <p:cNvPr id="11" name="Left Arrow 10"/>
          <p:cNvSpPr/>
          <p:nvPr/>
        </p:nvSpPr>
        <p:spPr>
          <a:xfrm>
            <a:off x="6705600" y="4724400"/>
            <a:ext cx="978408" cy="304800"/>
          </a:xfrm>
          <a:prstGeom prst="left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172200" y="1905000"/>
            <a:ext cx="1274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-verbose</a:t>
            </a:r>
            <a:endParaRPr lang="en-US" sz="2400" dirty="0"/>
          </a:p>
        </p:txBody>
      </p:sp>
      <p:sp>
        <p:nvSpPr>
          <p:cNvPr id="13" name="Down Arrow 12"/>
          <p:cNvSpPr/>
          <p:nvPr/>
        </p:nvSpPr>
        <p:spPr>
          <a:xfrm>
            <a:off x="6477000" y="2438400"/>
            <a:ext cx="484632" cy="978408"/>
          </a:xfrm>
          <a:prstGeom prst="down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9679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  <p:bldP spid="11" grpId="0" animBg="1"/>
      <p:bldP spid="12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Loading </a:t>
            </a:r>
            <a:r>
              <a:rPr lang="en-US" sz="4000" dirty="0" err="1" smtClean="0"/>
              <a:t>sports.tbl.txt</a:t>
            </a:r>
            <a:r>
              <a:rPr lang="en-US" sz="4000" dirty="0" smtClean="0"/>
              <a:t> in Excel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4" descr="tabanalys_exc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6400"/>
            <a:ext cx="9144000" cy="401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1591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Loading </a:t>
            </a:r>
            <a:r>
              <a:rPr lang="en-US" sz="4000" dirty="0" err="1" smtClean="0"/>
              <a:t>sports.ix.txt</a:t>
            </a:r>
            <a:r>
              <a:rPr lang="en-US" sz="4000" dirty="0" smtClean="0"/>
              <a:t> in Excel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 descr="idxanalys_exc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44803"/>
            <a:ext cx="9144000" cy="396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9346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Before Version 11.4 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" y="1524000"/>
            <a:ext cx="771236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LoadDbanalys.p</a:t>
            </a:r>
            <a:r>
              <a:rPr lang="en-US" sz="3200" dirty="0" smtClean="0"/>
              <a:t> by George Potemkin</a:t>
            </a:r>
            <a:br>
              <a:rPr lang="en-US" sz="3200" dirty="0" smtClean="0"/>
            </a:br>
            <a:r>
              <a:rPr lang="en-US" sz="2000" dirty="0" smtClean="0">
                <a:hlinkClick r:id="rId2" tooltip="ftp://ftp.progress-tech.ru/pub/Users/george/Programs/LoadDbanalys.p&#10;CTRL + Click to follow link"/>
              </a:rPr>
              <a:t> ftp://ftp.progress-tech.ru/pub/Users/george/Programs/LoadDbanalys.p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9538253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31358" y="381000"/>
            <a:ext cx="871264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000" dirty="0" err="1" smtClean="0"/>
              <a:t>LoadDbanalys.p</a:t>
            </a:r>
            <a:r>
              <a:rPr lang="en-US" sz="4000" dirty="0" smtClean="0"/>
              <a:t> by George Potemkin</a:t>
            </a: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71600"/>
            <a:ext cx="876975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49058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50631" y="476330"/>
            <a:ext cx="771236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LoadDbanalys.p</a:t>
            </a:r>
            <a:r>
              <a:rPr lang="en-US" sz="3200" dirty="0" smtClean="0"/>
              <a:t> by George Potemkin</a:t>
            </a:r>
            <a:br>
              <a:rPr lang="en-US" sz="3200" dirty="0" smtClean="0"/>
            </a:br>
            <a:r>
              <a:rPr lang="en-US" sz="2000" dirty="0" smtClean="0">
                <a:hlinkClick r:id="rId2" tooltip="ftp://ftp.progress-tech.ru/pub/Users/george/Programs/LoadDbanalys.p&#10;CTRL + Click to follow link"/>
              </a:rPr>
              <a:t> ftp://ftp.progress-tech.ru/pub/Users/george/Programs/LoadDbanalys.p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752600"/>
            <a:ext cx="8322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1. Creates the output files that are similar to the -</a:t>
            </a:r>
            <a:r>
              <a:rPr lang="en-US" sz="2400" dirty="0" err="1" smtClean="0"/>
              <a:t>csoutput</a:t>
            </a:r>
            <a:r>
              <a:rPr lang="en-US" sz="2400" dirty="0" smtClean="0"/>
              <a:t> in 11.4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2286000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2. Processes a bunch of the </a:t>
            </a:r>
            <a:r>
              <a:rPr lang="en-US" sz="2400" dirty="0" err="1" smtClean="0"/>
              <a:t>dbanalys</a:t>
            </a:r>
            <a:r>
              <a:rPr lang="en-US" sz="2400" dirty="0" smtClean="0"/>
              <a:t> files at once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2819400"/>
            <a:ext cx="8322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3. Analyses the difference between database structures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3352800"/>
            <a:ext cx="746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4. Creates the LOB report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28599" y="3886200"/>
            <a:ext cx="8134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5. Has additional columns for convenience of analyses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28600" y="441960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6. Tested with 10.2B but could be used with rather wide range of Progress versions.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124511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00200" y="609600"/>
            <a:ext cx="629832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dirty="0" err="1" smtClean="0"/>
              <a:t>LoadDbanalys.p</a:t>
            </a:r>
            <a:r>
              <a:rPr lang="en-US" sz="3200" dirty="0" smtClean="0"/>
              <a:t> by George Potemkin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1939"/>
            <a:ext cx="9144000" cy="25741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1585"/>
            <a:ext cx="9144000" cy="2754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7187"/>
            <a:ext cx="9144000" cy="26436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6431"/>
            <a:ext cx="9144000" cy="284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7786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1338" y="381000"/>
            <a:ext cx="871264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dirty="0" err="1" smtClean="0"/>
              <a:t>LoadDbanalys.p</a:t>
            </a:r>
            <a:r>
              <a:rPr lang="en-US" sz="4000" dirty="0" smtClean="0"/>
              <a:t> by George Potemkin</a:t>
            </a: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47800"/>
            <a:ext cx="8831580" cy="258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8654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Fragmentation %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67" y="1295400"/>
            <a:ext cx="8085066" cy="418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230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8" name="Picture 7" descr="dbanaly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931620"/>
            <a:ext cx="8686800" cy="2994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err="1"/>
              <a:t>Dbanalys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6834826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Fragmentation %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67" y="1295400"/>
            <a:ext cx="8085066" cy="418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4713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0734"/>
            <a:ext cx="8229600" cy="646331"/>
          </a:xfrm>
        </p:spPr>
        <p:txBody>
          <a:bodyPr/>
          <a:lstStyle/>
          <a:p>
            <a:pPr algn="ctr"/>
            <a:r>
              <a:rPr lang="en-US" sz="4000" dirty="0" smtClean="0"/>
              <a:t>Index / Table Ratio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05000" y="5564914"/>
            <a:ext cx="54906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Normal Ratio     0.1 or 0.2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061764"/>
            <a:ext cx="6852186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339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71600" y="3124200"/>
            <a:ext cx="6705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pu</a:t>
            </a:r>
            <a:r>
              <a:rPr lang="en-US" sz="2400" dirty="0" smtClean="0"/>
              <a:t>    </a:t>
            </a:r>
            <a:r>
              <a:rPr lang="en-US" sz="2400" dirty="0" err="1" smtClean="0"/>
              <a:t>cr</a:t>
            </a:r>
            <a:r>
              <a:rPr lang="en-US" sz="2400" dirty="0" smtClean="0"/>
              <a:t>-user-log-</a:t>
            </a:r>
            <a:r>
              <a:rPr lang="en-US" sz="2400" dirty="0" err="1" smtClean="0"/>
              <a:t>idx</a:t>
            </a:r>
            <a:r>
              <a:rPr lang="en-US" sz="2400" dirty="0" smtClean="0"/>
              <a:t>      4 + company                       </a:t>
            </a:r>
          </a:p>
          <a:p>
            <a:r>
              <a:rPr lang="en-US" sz="2400" dirty="0" smtClean="0"/>
              <a:t>                                           + working-date            </a:t>
            </a:r>
          </a:p>
          <a:p>
            <a:r>
              <a:rPr lang="en-US" sz="2400" dirty="0" smtClean="0"/>
              <a:t>                                           + user-id </a:t>
            </a:r>
          </a:p>
          <a:p>
            <a:r>
              <a:rPr lang="en-US" sz="2400" dirty="0" smtClean="0"/>
              <a:t>                                           + module                          </a:t>
            </a:r>
          </a:p>
          <a:p>
            <a:r>
              <a:rPr lang="en-US" sz="2400" dirty="0" smtClean="0"/>
              <a:t>                                                                             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cr</a:t>
            </a:r>
            <a:r>
              <a:rPr lang="en-US" sz="2400" dirty="0" smtClean="0"/>
              <a:t>-user-mod            3 + company                         </a:t>
            </a:r>
          </a:p>
          <a:p>
            <a:r>
              <a:rPr lang="en-US" sz="2400" dirty="0" smtClean="0"/>
              <a:t>                                           + user-id                         </a:t>
            </a:r>
          </a:p>
          <a:p>
            <a:r>
              <a:rPr lang="en-US" sz="2400" dirty="0" smtClean="0"/>
              <a:t>                                           + module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261382"/>
            <a:ext cx="693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Order Field Name                Data Type   Flags                     </a:t>
            </a:r>
          </a:p>
          <a:p>
            <a:r>
              <a:rPr lang="en-US" sz="2400" dirty="0" smtClean="0"/>
              <a:t>----- ----------------------- ----------------- -----                     </a:t>
            </a:r>
          </a:p>
          <a:p>
            <a:r>
              <a:rPr lang="en-US" sz="2400" dirty="0" smtClean="0"/>
              <a:t>   10 company                       char              </a:t>
            </a:r>
            <a:r>
              <a:rPr lang="en-US" sz="2400" dirty="0" err="1" smtClean="0"/>
              <a:t>i</a:t>
            </a:r>
            <a:r>
              <a:rPr lang="en-US" sz="2400" dirty="0" smtClean="0"/>
              <a:t>                         </a:t>
            </a:r>
          </a:p>
          <a:p>
            <a:r>
              <a:rPr lang="en-US" sz="2400" dirty="0" smtClean="0"/>
              <a:t>   20 working-date                date              </a:t>
            </a:r>
            <a:r>
              <a:rPr lang="en-US" sz="2400" dirty="0" err="1" smtClean="0"/>
              <a:t>i</a:t>
            </a:r>
            <a:r>
              <a:rPr lang="en-US" sz="2400" dirty="0" smtClean="0"/>
              <a:t>                         </a:t>
            </a:r>
          </a:p>
          <a:p>
            <a:r>
              <a:rPr lang="en-US" sz="2400" dirty="0" smtClean="0"/>
              <a:t>   30 user-id                           char              </a:t>
            </a:r>
            <a:r>
              <a:rPr lang="en-US" sz="2400" dirty="0" err="1" smtClean="0"/>
              <a:t>i</a:t>
            </a:r>
            <a:r>
              <a:rPr lang="en-US" sz="2400" dirty="0" smtClean="0"/>
              <a:t>                         </a:t>
            </a:r>
          </a:p>
          <a:p>
            <a:r>
              <a:rPr lang="en-US" sz="2400" dirty="0" smtClean="0"/>
              <a:t>   40 module                          char              </a:t>
            </a:r>
            <a:r>
              <a:rPr lang="en-US" sz="2400" dirty="0" err="1" smtClean="0"/>
              <a:t>i</a:t>
            </a:r>
            <a:r>
              <a:rPr lang="en-US" sz="2400" dirty="0" smtClean="0"/>
              <a:t>                         </a:t>
            </a:r>
          </a:p>
          <a:p>
            <a:r>
              <a:rPr lang="en-US" sz="2400" dirty="0" smtClean="0"/>
              <a:t>   50 tally                                </a:t>
            </a:r>
            <a:r>
              <a:rPr lang="en-US" sz="2400" dirty="0" err="1" smtClean="0"/>
              <a:t>inte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074867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Index is too big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600" y="1371600"/>
            <a:ext cx="74302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PUB.table_name</a:t>
            </a:r>
          </a:p>
          <a:p>
            <a:r>
              <a:rPr lang="da-DK" dirty="0" smtClean="0"/>
              <a:t>  cr-user-log-idx            </a:t>
            </a:r>
            <a:r>
              <a:rPr lang="da-DK" dirty="0" smtClean="0"/>
              <a:t> 247       </a:t>
            </a:r>
            <a:r>
              <a:rPr lang="da-DK" dirty="0" smtClean="0"/>
              <a:t>4      3   </a:t>
            </a:r>
            <a:r>
              <a:rPr lang="da-DK" dirty="0" smtClean="0"/>
              <a:t>       </a:t>
            </a:r>
            <a:r>
              <a:rPr lang="da-DK" dirty="0" smtClean="0"/>
              <a:t>5170  </a:t>
            </a:r>
            <a:r>
              <a:rPr lang="da-DK" dirty="0" smtClean="0"/>
              <a:t>  </a:t>
            </a:r>
            <a:r>
              <a:rPr lang="da-DK" dirty="0" smtClean="0"/>
              <a:t>25.6M    63.6    1.7</a:t>
            </a:r>
          </a:p>
          <a:p>
            <a:r>
              <a:rPr lang="da-DK" dirty="0" smtClean="0"/>
              <a:t>  cr-user-mod               1706       3      2            130  700.1K    67.6    1.6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6154" y="4463018"/>
            <a:ext cx="2985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each </a:t>
            </a:r>
            <a:r>
              <a:rPr lang="en-US" dirty="0" err="1" smtClean="0"/>
              <a:t>table_name</a:t>
            </a:r>
            <a:r>
              <a:rPr lang="en-US" dirty="0" smtClean="0"/>
              <a:t> no-lock:</a:t>
            </a:r>
          </a:p>
          <a:p>
            <a:r>
              <a:rPr lang="en-US" dirty="0" smtClean="0"/>
              <a:t>end.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6154" y="3068980"/>
            <a:ext cx="73789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PUB. table_name</a:t>
            </a:r>
          </a:p>
          <a:p>
            <a:r>
              <a:rPr lang="da-DK" dirty="0" smtClean="0"/>
              <a:t>  cr-user-log-idx 	    </a:t>
            </a:r>
            <a:r>
              <a:rPr lang="da-DK" dirty="0" smtClean="0"/>
              <a:t>      247       </a:t>
            </a:r>
            <a:r>
              <a:rPr lang="da-DK" dirty="0" smtClean="0"/>
              <a:t>4      2 </a:t>
            </a:r>
            <a:r>
              <a:rPr lang="da-DK" dirty="0" smtClean="0"/>
              <a:t>           144     1.1M    </a:t>
            </a:r>
            <a:r>
              <a:rPr lang="da-DK" dirty="0" smtClean="0"/>
              <a:t>97.9   1.0</a:t>
            </a:r>
          </a:p>
          <a:p>
            <a:r>
              <a:rPr lang="da-DK" dirty="0" smtClean="0"/>
              <a:t>  cr-user-mod 	   </a:t>
            </a:r>
            <a:r>
              <a:rPr lang="da-DK" dirty="0" smtClean="0"/>
              <a:t>     1706       </a:t>
            </a:r>
            <a:r>
              <a:rPr lang="da-DK" dirty="0" smtClean="0"/>
              <a:t>3      2            131  723.5K    69.3   1.6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5462" y="2499896"/>
            <a:ext cx="2737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Run </a:t>
            </a:r>
            <a:r>
              <a:rPr lang="en-US" dirty="0" err="1" smtClean="0"/>
              <a:t>idxbuild</a:t>
            </a:r>
            <a:r>
              <a:rPr lang="en-US" dirty="0" smtClean="0"/>
              <a:t> or </a:t>
            </a:r>
            <a:r>
              <a:rPr lang="en-US" dirty="0" err="1" smtClean="0"/>
              <a:t>idxcompact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72354" y="446301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 times faster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43348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Index key size </a:t>
            </a:r>
            <a:br>
              <a:rPr lang="en-US" sz="4000" dirty="0"/>
            </a:br>
            <a:r>
              <a:rPr lang="en-US" sz="3200" dirty="0"/>
              <a:t>(from db_name.index.txt)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2" y="1676400"/>
            <a:ext cx="8538976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4404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8121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Index key size 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143000"/>
            <a:ext cx="7421880" cy="9982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242564"/>
            <a:ext cx="4000500" cy="3870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18335" y="3774065"/>
            <a:ext cx="11296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Same</a:t>
            </a:r>
            <a:br>
              <a:rPr lang="en-US" sz="2800" dirty="0" smtClean="0"/>
            </a:br>
            <a:r>
              <a:rPr lang="en-US" sz="2800" dirty="0" smtClean="0"/>
              <a:t>Values</a:t>
            </a:r>
            <a:endParaRPr lang="en-US" sz="2800" dirty="0"/>
          </a:p>
        </p:txBody>
      </p:sp>
      <p:sp>
        <p:nvSpPr>
          <p:cNvPr id="7" name="Left Arrow 6"/>
          <p:cNvSpPr/>
          <p:nvPr/>
        </p:nvSpPr>
        <p:spPr>
          <a:xfrm>
            <a:off x="6008076" y="3058917"/>
            <a:ext cx="2831123" cy="2384405"/>
          </a:xfrm>
          <a:prstGeom prst="leftArrow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4426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2" y="1676400"/>
            <a:ext cx="8538976" cy="2895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99879" y="5002509"/>
            <a:ext cx="603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Average key size in my database is from 2 to 20</a:t>
            </a:r>
            <a:endParaRPr lang="en-US" sz="24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2734" y="38176"/>
            <a:ext cx="8102994" cy="1089529"/>
          </a:xfrm>
        </p:spPr>
        <p:txBody>
          <a:bodyPr/>
          <a:lstStyle/>
          <a:p>
            <a:pPr algn="ctr"/>
            <a:r>
              <a:rPr lang="en-US" sz="4000" dirty="0"/>
              <a:t>Index key size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sz="3200" dirty="0"/>
              <a:t>(from db_name.index.txt)</a:t>
            </a:r>
          </a:p>
        </p:txBody>
      </p:sp>
    </p:spTree>
    <p:extLst>
      <p:ext uri="{BB962C8B-B14F-4D97-AF65-F5344CB8AC3E}">
        <p14:creationId xmlns:p14="http://schemas.microsoft.com/office/powerpoint/2010/main" val="30298252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Load </a:t>
            </a:r>
            <a:r>
              <a:rPr lang="en-US" sz="4000" dirty="0" err="1" smtClean="0"/>
              <a:t>dbanalys</a:t>
            </a:r>
            <a:r>
              <a:rPr lang="en-US" sz="4000" dirty="0" smtClean="0"/>
              <a:t> into DB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05000" y="1524000"/>
            <a:ext cx="6643870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TabAnalys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Order Field Name                       Data Type   Flags                     </a:t>
            </a:r>
          </a:p>
          <a:p>
            <a:r>
              <a:rPr lang="en-US" dirty="0" smtClean="0"/>
              <a:t>----- -------------------------------- ----------- -----                     </a:t>
            </a:r>
          </a:p>
          <a:p>
            <a:r>
              <a:rPr lang="en-US" dirty="0" smtClean="0"/>
              <a:t>   10 </a:t>
            </a:r>
            <a:r>
              <a:rPr lang="en-US" dirty="0" err="1" smtClean="0"/>
              <a:t>database_name</a:t>
            </a:r>
            <a:r>
              <a:rPr lang="en-US" dirty="0" smtClean="0"/>
              <a:t>                  </a:t>
            </a:r>
            <a:r>
              <a:rPr lang="en-US" dirty="0" smtClean="0"/>
              <a:t> char           </a:t>
            </a:r>
            <a:r>
              <a:rPr lang="en-US" dirty="0" err="1" smtClean="0"/>
              <a:t>i</a:t>
            </a:r>
            <a:r>
              <a:rPr lang="en-US" dirty="0" smtClean="0"/>
              <a:t>                         </a:t>
            </a:r>
            <a:endParaRPr lang="en-US" dirty="0" smtClean="0"/>
          </a:p>
          <a:p>
            <a:r>
              <a:rPr lang="en-US" dirty="0" smtClean="0"/>
              <a:t>   20 </a:t>
            </a:r>
            <a:r>
              <a:rPr lang="en-US" dirty="0" err="1" smtClean="0"/>
              <a:t>TableName</a:t>
            </a:r>
            <a:r>
              <a:rPr lang="en-US" dirty="0" smtClean="0"/>
              <a:t>                          </a:t>
            </a:r>
            <a:r>
              <a:rPr lang="en-US" dirty="0" smtClean="0"/>
              <a:t> char           </a:t>
            </a:r>
            <a:r>
              <a:rPr lang="en-US" dirty="0" err="1" smtClean="0"/>
              <a:t>i</a:t>
            </a:r>
            <a:r>
              <a:rPr lang="en-US" dirty="0" smtClean="0"/>
              <a:t>                         </a:t>
            </a:r>
            <a:endParaRPr lang="en-US" dirty="0" smtClean="0"/>
          </a:p>
          <a:p>
            <a:r>
              <a:rPr lang="en-US" dirty="0" smtClean="0"/>
              <a:t>   30 Records                                </a:t>
            </a:r>
            <a:r>
              <a:rPr lang="en-US" dirty="0" err="1" smtClean="0"/>
              <a:t>inte</a:t>
            </a:r>
            <a:r>
              <a:rPr lang="en-US" dirty="0" smtClean="0"/>
              <a:t>                                  </a:t>
            </a:r>
          </a:p>
          <a:p>
            <a:r>
              <a:rPr lang="en-US" dirty="0" smtClean="0"/>
              <a:t>   40 Size                                      </a:t>
            </a:r>
            <a:r>
              <a:rPr lang="en-US" dirty="0" smtClean="0"/>
              <a:t>char                                  </a:t>
            </a:r>
            <a:endParaRPr lang="en-US" dirty="0" smtClean="0"/>
          </a:p>
          <a:p>
            <a:r>
              <a:rPr lang="en-US" dirty="0" smtClean="0"/>
              <a:t>   50 </a:t>
            </a:r>
            <a:r>
              <a:rPr lang="en-US" dirty="0" err="1" smtClean="0"/>
              <a:t>SizeNumeric</a:t>
            </a:r>
            <a:r>
              <a:rPr lang="en-US" dirty="0" smtClean="0"/>
              <a:t>                        </a:t>
            </a:r>
            <a:r>
              <a:rPr lang="en-US" dirty="0" smtClean="0"/>
              <a:t> deci-0        </a:t>
            </a:r>
            <a:r>
              <a:rPr lang="en-US" dirty="0" err="1" smtClean="0"/>
              <a:t>i</a:t>
            </a:r>
            <a:r>
              <a:rPr lang="en-US" dirty="0" smtClean="0"/>
              <a:t>                         </a:t>
            </a:r>
            <a:endParaRPr lang="en-US" dirty="0" smtClean="0"/>
          </a:p>
          <a:p>
            <a:r>
              <a:rPr lang="en-US" dirty="0" smtClean="0"/>
              <a:t>   60 </a:t>
            </a:r>
            <a:r>
              <a:rPr lang="en-US" dirty="0" err="1" smtClean="0"/>
              <a:t>MinRec</a:t>
            </a:r>
            <a:r>
              <a:rPr lang="en-US" dirty="0" smtClean="0"/>
              <a:t>                                 </a:t>
            </a:r>
            <a:r>
              <a:rPr lang="en-US" dirty="0" err="1" smtClean="0"/>
              <a:t>inte</a:t>
            </a:r>
            <a:r>
              <a:rPr lang="en-US" dirty="0" smtClean="0"/>
              <a:t>                                  </a:t>
            </a:r>
          </a:p>
          <a:p>
            <a:r>
              <a:rPr lang="en-US" dirty="0" smtClean="0"/>
              <a:t>   70 </a:t>
            </a:r>
            <a:r>
              <a:rPr lang="en-US" dirty="0" err="1" smtClean="0"/>
              <a:t>MaxRec</a:t>
            </a:r>
            <a:r>
              <a:rPr lang="en-US" dirty="0" smtClean="0"/>
              <a:t>                                </a:t>
            </a:r>
            <a:r>
              <a:rPr lang="en-US" dirty="0" err="1" smtClean="0"/>
              <a:t>inte</a:t>
            </a:r>
            <a:r>
              <a:rPr lang="en-US" dirty="0" smtClean="0"/>
              <a:t>                                  </a:t>
            </a:r>
          </a:p>
          <a:p>
            <a:r>
              <a:rPr lang="en-US" dirty="0" smtClean="0"/>
              <a:t>   80 </a:t>
            </a:r>
            <a:r>
              <a:rPr lang="en-US" dirty="0" err="1" smtClean="0"/>
              <a:t>MeanRec</a:t>
            </a:r>
            <a:r>
              <a:rPr lang="en-US" dirty="0" smtClean="0"/>
              <a:t>                             </a:t>
            </a:r>
            <a:r>
              <a:rPr lang="en-US" dirty="0" smtClean="0"/>
              <a:t> </a:t>
            </a:r>
            <a:r>
              <a:rPr lang="en-US" dirty="0" err="1" smtClean="0"/>
              <a:t>inte</a:t>
            </a:r>
            <a:r>
              <a:rPr lang="en-US" dirty="0" smtClean="0"/>
              <a:t>                                  </a:t>
            </a:r>
            <a:endParaRPr lang="en-US" dirty="0" smtClean="0"/>
          </a:p>
          <a:p>
            <a:r>
              <a:rPr lang="en-US" dirty="0" smtClean="0"/>
              <a:t>   90 </a:t>
            </a:r>
            <a:r>
              <a:rPr lang="en-US" dirty="0" err="1" smtClean="0"/>
              <a:t>CreateDate</a:t>
            </a:r>
            <a:r>
              <a:rPr lang="en-US" dirty="0" smtClean="0"/>
              <a:t>                          </a:t>
            </a:r>
            <a:r>
              <a:rPr lang="en-US" dirty="0" smtClean="0"/>
              <a:t>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12607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Load </a:t>
            </a:r>
            <a:r>
              <a:rPr lang="en-US" sz="4000" dirty="0" err="1" smtClean="0"/>
              <a:t>dbanalys</a:t>
            </a:r>
            <a:r>
              <a:rPr lang="en-US" sz="4000" dirty="0" smtClean="0"/>
              <a:t> into DB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05000" y="1524000"/>
            <a:ext cx="6900159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IdxAnalys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Order Field Name                       Data Type   Flags                     </a:t>
            </a:r>
          </a:p>
          <a:p>
            <a:r>
              <a:rPr lang="en-US" dirty="0" smtClean="0"/>
              <a:t>----- -------------------------------- ----------- -----                     </a:t>
            </a:r>
          </a:p>
          <a:p>
            <a:r>
              <a:rPr lang="en-US" dirty="0" smtClean="0"/>
              <a:t>   10 </a:t>
            </a:r>
            <a:r>
              <a:rPr lang="en-US" dirty="0" err="1" smtClean="0"/>
              <a:t>database_name</a:t>
            </a:r>
            <a:r>
              <a:rPr lang="en-US" dirty="0" smtClean="0"/>
              <a:t>                   </a:t>
            </a:r>
            <a:r>
              <a:rPr lang="en-US" dirty="0" smtClean="0"/>
              <a:t> char        </a:t>
            </a:r>
            <a:r>
              <a:rPr lang="en-US" dirty="0" err="1" smtClean="0"/>
              <a:t>i</a:t>
            </a:r>
            <a:r>
              <a:rPr lang="en-US" dirty="0" smtClean="0"/>
              <a:t>                         </a:t>
            </a:r>
          </a:p>
          <a:p>
            <a:r>
              <a:rPr lang="en-US" dirty="0" smtClean="0"/>
              <a:t>   20 </a:t>
            </a:r>
            <a:r>
              <a:rPr lang="en-US" dirty="0" err="1" smtClean="0"/>
              <a:t>TableName</a:t>
            </a:r>
            <a:r>
              <a:rPr lang="en-US" dirty="0" smtClean="0"/>
              <a:t>                           </a:t>
            </a:r>
            <a:r>
              <a:rPr lang="en-US" dirty="0" smtClean="0"/>
              <a:t> char        </a:t>
            </a:r>
            <a:r>
              <a:rPr lang="en-US" dirty="0" smtClean="0"/>
              <a:t>I</a:t>
            </a:r>
          </a:p>
          <a:p>
            <a:r>
              <a:rPr lang="en-US" dirty="0" smtClean="0"/>
              <a:t>   30 </a:t>
            </a:r>
            <a:r>
              <a:rPr lang="en-US" dirty="0" err="1" smtClean="0"/>
              <a:t>IndexName</a:t>
            </a:r>
            <a:r>
              <a:rPr lang="en-US" dirty="0" smtClean="0"/>
              <a:t>                           </a:t>
            </a:r>
            <a:r>
              <a:rPr lang="en-US" dirty="0" smtClean="0"/>
              <a:t> char        </a:t>
            </a:r>
            <a:r>
              <a:rPr lang="en-US" dirty="0" err="1" smtClean="0"/>
              <a:t>i</a:t>
            </a:r>
            <a:r>
              <a:rPr lang="en-US" dirty="0" smtClean="0"/>
              <a:t>                         </a:t>
            </a:r>
          </a:p>
          <a:p>
            <a:r>
              <a:rPr lang="en-US" dirty="0" smtClean="0"/>
              <a:t>   40 </a:t>
            </a:r>
            <a:r>
              <a:rPr lang="en-US" dirty="0" err="1" smtClean="0"/>
              <a:t>IndexNum</a:t>
            </a:r>
            <a:r>
              <a:rPr lang="en-US" dirty="0" smtClean="0"/>
              <a:t>                             </a:t>
            </a:r>
            <a:r>
              <a:rPr lang="en-US" dirty="0" smtClean="0"/>
              <a:t> </a:t>
            </a:r>
            <a:r>
              <a:rPr lang="en-US" dirty="0" err="1" smtClean="0"/>
              <a:t>inte</a:t>
            </a:r>
            <a:r>
              <a:rPr lang="en-US" dirty="0" smtClean="0"/>
              <a:t>                                  </a:t>
            </a:r>
            <a:endParaRPr lang="en-US" dirty="0" smtClean="0"/>
          </a:p>
          <a:p>
            <a:r>
              <a:rPr lang="en-US" dirty="0" smtClean="0"/>
              <a:t>   50 </a:t>
            </a:r>
            <a:r>
              <a:rPr lang="en-US" dirty="0" err="1" smtClean="0"/>
              <a:t>IdxFields</a:t>
            </a:r>
            <a:r>
              <a:rPr lang="en-US" dirty="0" smtClean="0"/>
              <a:t>                                </a:t>
            </a:r>
            <a:r>
              <a:rPr lang="en-US" dirty="0" err="1" smtClean="0"/>
              <a:t>inte</a:t>
            </a:r>
            <a:r>
              <a:rPr lang="en-US" dirty="0" smtClean="0"/>
              <a:t>                                  </a:t>
            </a:r>
          </a:p>
          <a:p>
            <a:r>
              <a:rPr lang="en-US" dirty="0" smtClean="0"/>
              <a:t>   60 </a:t>
            </a:r>
            <a:r>
              <a:rPr lang="en-US" dirty="0" err="1" smtClean="0"/>
              <a:t>IdxLevels</a:t>
            </a:r>
            <a:r>
              <a:rPr lang="en-US" dirty="0" smtClean="0"/>
              <a:t>                               </a:t>
            </a:r>
            <a:r>
              <a:rPr lang="en-US" dirty="0" err="1" smtClean="0"/>
              <a:t>inte</a:t>
            </a:r>
            <a:r>
              <a:rPr lang="en-US" dirty="0" smtClean="0"/>
              <a:t>                                  </a:t>
            </a:r>
          </a:p>
          <a:p>
            <a:r>
              <a:rPr lang="en-US" dirty="0" smtClean="0"/>
              <a:t>   70 </a:t>
            </a:r>
            <a:r>
              <a:rPr lang="en-US" dirty="0" err="1" smtClean="0"/>
              <a:t>IdxBlocks</a:t>
            </a:r>
            <a:r>
              <a:rPr lang="en-US" dirty="0" smtClean="0"/>
              <a:t>                               </a:t>
            </a:r>
            <a:r>
              <a:rPr lang="en-US" dirty="0" err="1" smtClean="0"/>
              <a:t>inte</a:t>
            </a:r>
            <a:r>
              <a:rPr lang="en-US" dirty="0" smtClean="0"/>
              <a:t>                                  </a:t>
            </a:r>
          </a:p>
          <a:p>
            <a:r>
              <a:rPr lang="en-US" dirty="0" smtClean="0"/>
              <a:t>   80 </a:t>
            </a:r>
            <a:r>
              <a:rPr lang="en-US" dirty="0" err="1" smtClean="0"/>
              <a:t>IdxSize</a:t>
            </a:r>
            <a:r>
              <a:rPr lang="en-US" dirty="0" smtClean="0"/>
              <a:t>                                   char                                  </a:t>
            </a:r>
          </a:p>
          <a:p>
            <a:r>
              <a:rPr lang="en-US" dirty="0" smtClean="0"/>
              <a:t>   90 </a:t>
            </a:r>
            <a:r>
              <a:rPr lang="en-US" dirty="0" err="1" smtClean="0"/>
              <a:t>IdxUtil</a:t>
            </a:r>
            <a:r>
              <a:rPr lang="en-US" dirty="0" smtClean="0"/>
              <a:t>                                    </a:t>
            </a:r>
            <a:r>
              <a:rPr lang="en-US" dirty="0" smtClean="0"/>
              <a:t> deci-2                                </a:t>
            </a:r>
            <a:endParaRPr lang="en-US" dirty="0" smtClean="0"/>
          </a:p>
          <a:p>
            <a:r>
              <a:rPr lang="en-US" dirty="0" smtClean="0"/>
              <a:t> 100 </a:t>
            </a:r>
            <a:r>
              <a:rPr lang="en-US" dirty="0" err="1" smtClean="0"/>
              <a:t>IdxFactor</a:t>
            </a:r>
            <a:r>
              <a:rPr lang="en-US" dirty="0" smtClean="0"/>
              <a:t>                               </a:t>
            </a:r>
            <a:r>
              <a:rPr lang="en-US" dirty="0" smtClean="0"/>
              <a:t> deci-2                                </a:t>
            </a:r>
            <a:endParaRPr lang="en-US" dirty="0" smtClean="0"/>
          </a:p>
          <a:p>
            <a:r>
              <a:rPr lang="en-US" dirty="0" smtClean="0"/>
              <a:t> 110 </a:t>
            </a:r>
            <a:r>
              <a:rPr lang="en-US" dirty="0" err="1" smtClean="0"/>
              <a:t>SizeNumeric</a:t>
            </a:r>
            <a:r>
              <a:rPr lang="en-US" dirty="0" smtClean="0"/>
              <a:t>                         </a:t>
            </a:r>
            <a:r>
              <a:rPr lang="en-US" dirty="0" smtClean="0"/>
              <a:t>  deci-0      </a:t>
            </a:r>
            <a:r>
              <a:rPr lang="en-US" dirty="0" err="1" smtClean="0"/>
              <a:t>i</a:t>
            </a:r>
            <a:r>
              <a:rPr lang="en-US" dirty="0" smtClean="0"/>
              <a:t>                                 </a:t>
            </a:r>
          </a:p>
          <a:p>
            <a:r>
              <a:rPr lang="en-US" dirty="0" smtClean="0"/>
              <a:t> 120 </a:t>
            </a:r>
            <a:r>
              <a:rPr lang="en-US" dirty="0" err="1" smtClean="0"/>
              <a:t>CreateDate</a:t>
            </a:r>
            <a:r>
              <a:rPr lang="en-US" dirty="0" smtClean="0"/>
              <a:t>                           </a:t>
            </a:r>
            <a:r>
              <a:rPr lang="en-US" dirty="0" smtClean="0"/>
              <a:t> 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11438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B0F14-7906-4019-A5D0-B6E654DDEDF7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4" name="Picture 3" descr="load_dbanays_d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371600"/>
            <a:ext cx="8122969" cy="40813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600" y="533400"/>
            <a:ext cx="38018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How big is that table?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2549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B0F14-7906-4019-A5D0-B6E654DDEDF7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4" name="Picture 3" descr="load_dbanays_db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25880" y="1089660"/>
            <a:ext cx="6492240" cy="467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7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B0F14-7906-4019-A5D0-B6E654DDEDF7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Picture 4" descr="load_dbanays_db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03020" y="1104900"/>
            <a:ext cx="6537960" cy="4648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95400" y="381000"/>
            <a:ext cx="66313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When did we do the </a:t>
            </a:r>
            <a:r>
              <a:rPr lang="en-US" sz="3200" smtClean="0"/>
              <a:t>database purge?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7755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Min Record Length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935415"/>
            <a:ext cx="7315200" cy="510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55330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Min Record Length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7983415" y="2667000"/>
            <a:ext cx="703385" cy="152400"/>
          </a:xfrm>
          <a:prstGeom prst="lef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49" y="1028286"/>
            <a:ext cx="7420709" cy="512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1726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Mean Record Length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96" y="1321502"/>
            <a:ext cx="6960870" cy="456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4490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609600"/>
            <a:ext cx="5177536" cy="424732"/>
          </a:xfrm>
        </p:spPr>
        <p:txBody>
          <a:bodyPr/>
          <a:lstStyle/>
          <a:p>
            <a:r>
              <a:rPr lang="en-US" sz="2400" dirty="0"/>
              <a:t>How to read </a:t>
            </a:r>
            <a:r>
              <a:rPr lang="en-US" sz="2400" dirty="0" err="1" smtClean="0"/>
              <a:t>dbanalys</a:t>
            </a:r>
            <a:endParaRPr lang="en-US" sz="2400" dirty="0"/>
          </a:p>
        </p:txBody>
      </p:sp>
      <p:sp>
        <p:nvSpPr>
          <p:cNvPr id="3" name="Title 3"/>
          <p:cNvSpPr txBox="1">
            <a:spLocks/>
          </p:cNvSpPr>
          <p:nvPr/>
        </p:nvSpPr>
        <p:spPr bwMode="white">
          <a:xfrm>
            <a:off x="369277" y="18288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dirty="0" smtClean="0">
                <a:solidFill>
                  <a:srgbClr val="FFFFFF"/>
                </a:solidFill>
              </a:rPr>
              <a:t>Long Chains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 bwMode="white">
          <a:xfrm>
            <a:off x="369277" y="24384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dirty="0">
                <a:solidFill>
                  <a:srgbClr val="FFFFFF"/>
                </a:solidFill>
              </a:rPr>
              <a:t>Firefighting fragmentation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 bwMode="white">
          <a:xfrm>
            <a:off x="369277" y="12192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kern="0" dirty="0">
                <a:solidFill>
                  <a:srgbClr val="FFFFFF"/>
                </a:solidFill>
              </a:rPr>
              <a:t> </a:t>
            </a:r>
            <a:r>
              <a:rPr lang="en-US" sz="2400" kern="0" dirty="0" smtClean="0">
                <a:solidFill>
                  <a:srgbClr val="FFFFFF"/>
                </a:solidFill>
              </a:rPr>
              <a:t>                       </a:t>
            </a:r>
            <a:r>
              <a:rPr lang="en-US" sz="2400" kern="0" dirty="0" smtClean="0">
                <a:solidFill>
                  <a:srgbClr val="FFFF00"/>
                </a:solidFill>
              </a:rPr>
              <a:t>Part B: Indexes</a:t>
            </a:r>
            <a:endParaRPr lang="en-US" sz="2400" kern="0" dirty="0">
              <a:solidFill>
                <a:srgbClr val="FFFF00"/>
              </a:solidFill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 bwMode="white">
          <a:xfrm>
            <a:off x="381000" y="30480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dirty="0"/>
              <a:t>DB Structure Reorganization (D&amp;L)</a:t>
            </a:r>
          </a:p>
        </p:txBody>
      </p:sp>
    </p:spTree>
    <p:extLst>
      <p:ext uri="{BB962C8B-B14F-4D97-AF65-F5344CB8AC3E}">
        <p14:creationId xmlns:p14="http://schemas.microsoft.com/office/powerpoint/2010/main" val="246434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B0F14-7906-4019-A5D0-B6E654DDEDF7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38711" y="457200"/>
            <a:ext cx="77139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+mj-lt"/>
              </a:rPr>
              <a:t>Building </a:t>
            </a:r>
            <a:r>
              <a:rPr lang="en-US" sz="4000" dirty="0">
                <a:latin typeface="+mj-lt"/>
              </a:rPr>
              <a:t>the script for </a:t>
            </a:r>
            <a:r>
              <a:rPr lang="en-US" sz="4000" dirty="0" err="1">
                <a:latin typeface="+mj-lt"/>
              </a:rPr>
              <a:t>idxcompact</a:t>
            </a:r>
            <a:endParaRPr lang="en-US" sz="4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447800"/>
            <a:ext cx="33409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 smtClean="0"/>
              <a:t>_</a:t>
            </a:r>
            <a:r>
              <a:rPr lang="en-US" sz="2000" dirty="0" err="1"/>
              <a:t>IndexStat</a:t>
            </a:r>
            <a:r>
              <a:rPr lang="en-US" sz="2000" dirty="0"/>
              <a:t>-read &gt; </a:t>
            </a:r>
            <a:r>
              <a:rPr lang="en-US" sz="2000" dirty="0" smtClean="0"/>
              <a:t>1000000</a:t>
            </a:r>
          </a:p>
          <a:p>
            <a:pPr marL="342900" indent="-342900">
              <a:buAutoNum type="arabicPeriod"/>
            </a:pPr>
            <a:r>
              <a:rPr lang="en-US" sz="2000" dirty="0" err="1"/>
              <a:t>IdxAnalys.IdxUtil</a:t>
            </a:r>
            <a:r>
              <a:rPr lang="en-US" sz="2000" dirty="0"/>
              <a:t> </a:t>
            </a:r>
            <a:r>
              <a:rPr lang="en-US" sz="2000" dirty="0" smtClean="0"/>
              <a:t>&lt; 70</a:t>
            </a:r>
          </a:p>
          <a:p>
            <a:pPr marL="342900" indent="-342900">
              <a:buAutoNum type="arabicPeriod"/>
            </a:pPr>
            <a:r>
              <a:rPr lang="en-US" sz="2000" dirty="0" err="1"/>
              <a:t>IdxAnalys.IdxBlocks</a:t>
            </a:r>
            <a:r>
              <a:rPr lang="en-US" sz="2000" dirty="0"/>
              <a:t> </a:t>
            </a:r>
            <a:r>
              <a:rPr lang="en-US" sz="2000" dirty="0" smtClean="0"/>
              <a:t>&gt; 15</a:t>
            </a:r>
          </a:p>
          <a:p>
            <a:pPr marL="342900" indent="-342900">
              <a:buAutoNum type="arabicPeriod"/>
            </a:pPr>
            <a:r>
              <a:rPr lang="en-US" sz="2000" dirty="0" err="1"/>
              <a:t>TabAnalys.Records</a:t>
            </a:r>
            <a:r>
              <a:rPr lang="en-US" sz="2000" dirty="0"/>
              <a:t> </a:t>
            </a:r>
            <a:r>
              <a:rPr lang="en-US" sz="2000" dirty="0" smtClean="0"/>
              <a:t>&gt; </a:t>
            </a:r>
            <a:r>
              <a:rPr lang="en-US" sz="2000" dirty="0"/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5137" y="5181600"/>
            <a:ext cx="68324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proutil</a:t>
            </a:r>
            <a:r>
              <a:rPr lang="en-US" sz="2000" dirty="0"/>
              <a:t> </a:t>
            </a:r>
            <a:r>
              <a:rPr lang="en-US" sz="2000" dirty="0" smtClean="0"/>
              <a:t>&lt;</a:t>
            </a:r>
            <a:r>
              <a:rPr lang="en-US" sz="2000" dirty="0" err="1" smtClean="0"/>
              <a:t>db_name</a:t>
            </a:r>
            <a:r>
              <a:rPr lang="en-US" sz="2000" dirty="0" smtClean="0"/>
              <a:t>&gt; -C </a:t>
            </a:r>
            <a:r>
              <a:rPr lang="en-US" sz="2000" dirty="0" err="1"/>
              <a:t>idxcompact</a:t>
            </a:r>
            <a:r>
              <a:rPr lang="en-US" sz="2000" dirty="0"/>
              <a:t> </a:t>
            </a:r>
            <a:r>
              <a:rPr lang="en-US" sz="2000" dirty="0" smtClean="0"/>
              <a:t>&lt;_file-name&gt;.&lt;_index-name&gt;</a:t>
            </a: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3161437"/>
            <a:ext cx="8763000" cy="12927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19600" y="1447800"/>
            <a:ext cx="27109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Relatively active indexes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419599" y="1754000"/>
            <a:ext cx="23237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Bad index Utilization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419600" y="2127389"/>
            <a:ext cx="15619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Relatively big</a:t>
            </a:r>
            <a:endParaRPr lang="en-US" sz="2000" dirty="0"/>
          </a:p>
        </p:txBody>
      </p:sp>
      <p:sp>
        <p:nvSpPr>
          <p:cNvPr id="12" name="Freeform 11"/>
          <p:cNvSpPr/>
          <p:nvPr/>
        </p:nvSpPr>
        <p:spPr>
          <a:xfrm>
            <a:off x="8405446" y="4032738"/>
            <a:ext cx="691662" cy="539262"/>
          </a:xfrm>
          <a:custGeom>
            <a:avLst/>
            <a:gdLst>
              <a:gd name="connsiteX0" fmla="*/ 82062 w 691662"/>
              <a:gd name="connsiteY0" fmla="*/ 35170 h 539262"/>
              <a:gd name="connsiteX1" fmla="*/ 82062 w 691662"/>
              <a:gd name="connsiteY1" fmla="*/ 35170 h 539262"/>
              <a:gd name="connsiteX2" fmla="*/ 0 w 691662"/>
              <a:gd name="connsiteY2" fmla="*/ 140677 h 539262"/>
              <a:gd name="connsiteX3" fmla="*/ 11723 w 691662"/>
              <a:gd name="connsiteY3" fmla="*/ 398585 h 539262"/>
              <a:gd name="connsiteX4" fmla="*/ 58616 w 691662"/>
              <a:gd name="connsiteY4" fmla="*/ 457200 h 539262"/>
              <a:gd name="connsiteX5" fmla="*/ 117231 w 691662"/>
              <a:gd name="connsiteY5" fmla="*/ 480647 h 539262"/>
              <a:gd name="connsiteX6" fmla="*/ 152400 w 691662"/>
              <a:gd name="connsiteY6" fmla="*/ 504093 h 539262"/>
              <a:gd name="connsiteX7" fmla="*/ 199292 w 691662"/>
              <a:gd name="connsiteY7" fmla="*/ 515816 h 539262"/>
              <a:gd name="connsiteX8" fmla="*/ 246185 w 691662"/>
              <a:gd name="connsiteY8" fmla="*/ 539262 h 539262"/>
              <a:gd name="connsiteX9" fmla="*/ 527539 w 691662"/>
              <a:gd name="connsiteY9" fmla="*/ 527539 h 539262"/>
              <a:gd name="connsiteX10" fmla="*/ 597877 w 691662"/>
              <a:gd name="connsiteY10" fmla="*/ 504093 h 539262"/>
              <a:gd name="connsiteX11" fmla="*/ 691662 w 691662"/>
              <a:gd name="connsiteY11" fmla="*/ 422031 h 539262"/>
              <a:gd name="connsiteX12" fmla="*/ 668216 w 691662"/>
              <a:gd name="connsiteY12" fmla="*/ 246185 h 539262"/>
              <a:gd name="connsiteX13" fmla="*/ 644769 w 691662"/>
              <a:gd name="connsiteY13" fmla="*/ 211016 h 539262"/>
              <a:gd name="connsiteX14" fmla="*/ 633046 w 691662"/>
              <a:gd name="connsiteY14" fmla="*/ 152400 h 539262"/>
              <a:gd name="connsiteX15" fmla="*/ 586154 w 691662"/>
              <a:gd name="connsiteY15" fmla="*/ 46893 h 539262"/>
              <a:gd name="connsiteX16" fmla="*/ 480646 w 691662"/>
              <a:gd name="connsiteY16" fmla="*/ 23447 h 539262"/>
              <a:gd name="connsiteX17" fmla="*/ 410308 w 691662"/>
              <a:gd name="connsiteY17" fmla="*/ 0 h 539262"/>
              <a:gd name="connsiteX18" fmla="*/ 82062 w 691662"/>
              <a:gd name="connsiteY18" fmla="*/ 35170 h 539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91662" h="539262">
                <a:moveTo>
                  <a:pt x="82062" y="35170"/>
                </a:moveTo>
                <a:lnTo>
                  <a:pt x="82062" y="35170"/>
                </a:lnTo>
                <a:cubicBezTo>
                  <a:pt x="62577" y="54655"/>
                  <a:pt x="0" y="96260"/>
                  <a:pt x="0" y="140677"/>
                </a:cubicBezTo>
                <a:cubicBezTo>
                  <a:pt x="0" y="226735"/>
                  <a:pt x="1470" y="313140"/>
                  <a:pt x="11723" y="398585"/>
                </a:cubicBezTo>
                <a:cubicBezTo>
                  <a:pt x="12910" y="408477"/>
                  <a:pt x="47478" y="450835"/>
                  <a:pt x="58616" y="457200"/>
                </a:cubicBezTo>
                <a:cubicBezTo>
                  <a:pt x="76887" y="467641"/>
                  <a:pt x="98409" y="471236"/>
                  <a:pt x="117231" y="480647"/>
                </a:cubicBezTo>
                <a:cubicBezTo>
                  <a:pt x="129833" y="486948"/>
                  <a:pt x="139450" y="498543"/>
                  <a:pt x="152400" y="504093"/>
                </a:cubicBezTo>
                <a:cubicBezTo>
                  <a:pt x="167209" y="510440"/>
                  <a:pt x="184206" y="510159"/>
                  <a:pt x="199292" y="515816"/>
                </a:cubicBezTo>
                <a:cubicBezTo>
                  <a:pt x="215655" y="521952"/>
                  <a:pt x="230554" y="531447"/>
                  <a:pt x="246185" y="539262"/>
                </a:cubicBezTo>
                <a:cubicBezTo>
                  <a:pt x="339970" y="535354"/>
                  <a:pt x="434139" y="536879"/>
                  <a:pt x="527539" y="527539"/>
                </a:cubicBezTo>
                <a:cubicBezTo>
                  <a:pt x="552131" y="525080"/>
                  <a:pt x="597877" y="504093"/>
                  <a:pt x="597877" y="504093"/>
                </a:cubicBezTo>
                <a:cubicBezTo>
                  <a:pt x="666455" y="435514"/>
                  <a:pt x="633501" y="460804"/>
                  <a:pt x="691662" y="422031"/>
                </a:cubicBezTo>
                <a:cubicBezTo>
                  <a:pt x="689043" y="390608"/>
                  <a:pt x="692159" y="294069"/>
                  <a:pt x="668216" y="246185"/>
                </a:cubicBezTo>
                <a:cubicBezTo>
                  <a:pt x="661915" y="233583"/>
                  <a:pt x="652585" y="222739"/>
                  <a:pt x="644769" y="211016"/>
                </a:cubicBezTo>
                <a:cubicBezTo>
                  <a:pt x="640861" y="191477"/>
                  <a:pt x="636610" y="172004"/>
                  <a:pt x="633046" y="152400"/>
                </a:cubicBezTo>
                <a:cubicBezTo>
                  <a:pt x="623612" y="100511"/>
                  <a:pt x="634633" y="74595"/>
                  <a:pt x="586154" y="46893"/>
                </a:cubicBezTo>
                <a:cubicBezTo>
                  <a:pt x="576541" y="41400"/>
                  <a:pt x="485050" y="24648"/>
                  <a:pt x="480646" y="23447"/>
                </a:cubicBezTo>
                <a:cubicBezTo>
                  <a:pt x="456803" y="16944"/>
                  <a:pt x="410308" y="0"/>
                  <a:pt x="410308" y="0"/>
                </a:cubicBezTo>
                <a:cubicBezTo>
                  <a:pt x="96777" y="12060"/>
                  <a:pt x="136770" y="29308"/>
                  <a:pt x="82062" y="3517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50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B0F14-7906-4019-A5D0-B6E654DDEDF7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28800" y="1066800"/>
            <a:ext cx="55824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Question to the audience</a:t>
            </a:r>
            <a:endParaRPr lang="en-US" sz="4000" dirty="0"/>
          </a:p>
        </p:txBody>
      </p:sp>
      <p:pic>
        <p:nvPicPr>
          <p:cNvPr id="5" name="Picture 4" descr="ask-question-2-fb180173e13f21ad6ae73ba29b08cd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1905000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1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503" y="381000"/>
            <a:ext cx="8102994" cy="42486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What index would you choose </a:t>
            </a:r>
            <a:br>
              <a:rPr lang="en-US" sz="3200" dirty="0" smtClean="0"/>
            </a:br>
            <a:r>
              <a:rPr lang="en-US" sz="3200" dirty="0" smtClean="0"/>
              <a:t>to read whole table?</a:t>
            </a:r>
            <a:endParaRPr lang="en-US" sz="3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38200" y="1143000"/>
            <a:ext cx="8001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Table               </a:t>
            </a:r>
            <a:r>
              <a:rPr lang="en-US" dirty="0" smtClean="0"/>
              <a:t>	Index  </a:t>
            </a:r>
            <a:r>
              <a:rPr lang="en-US" dirty="0"/>
              <a:t>Fields Levels  </a:t>
            </a:r>
            <a:r>
              <a:rPr lang="en-US" dirty="0" smtClean="0"/>
              <a:t>Blocks   </a:t>
            </a:r>
            <a:r>
              <a:rPr lang="en-US" dirty="0"/>
              <a:t>Size  % </a:t>
            </a:r>
            <a:r>
              <a:rPr lang="en-US" dirty="0" err="1" smtClean="0"/>
              <a:t>Util</a:t>
            </a:r>
            <a:r>
              <a:rPr lang="en-US" dirty="0"/>
              <a:t> Factor</a:t>
            </a:r>
          </a:p>
          <a:p>
            <a:r>
              <a:rPr lang="en-US" dirty="0" err="1" smtClean="0"/>
              <a:t>PUB.item</a:t>
            </a:r>
            <a:endParaRPr lang="en-US" dirty="0" smtClean="0"/>
          </a:p>
          <a:p>
            <a:r>
              <a:rPr lang="en-US" dirty="0" smtClean="0"/>
              <a:t>  cat-key               	556       4      3           3266 	  17.3M    68.1     1.6</a:t>
            </a:r>
          </a:p>
          <a:p>
            <a:r>
              <a:rPr lang="en-US" dirty="0" smtClean="0"/>
              <a:t>  color-size           	557       4      3           2193   13.7M    80.4     1.4</a:t>
            </a:r>
          </a:p>
          <a:p>
            <a:r>
              <a:rPr lang="en-US" dirty="0" smtClean="0"/>
              <a:t>  date-created      	558       3      3           2941   13.7M    59.8     1.8</a:t>
            </a:r>
          </a:p>
          <a:p>
            <a:r>
              <a:rPr lang="en-US" dirty="0" smtClean="0"/>
              <a:t>  detail-style-key	559       4      3           1427     7.5M    67.3     1.7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gtin</a:t>
            </a:r>
            <a:r>
              <a:rPr lang="en-US" dirty="0" smtClean="0"/>
              <a:t>-key             	561       2      3           2264   14.2M    80.5     1.4</a:t>
            </a:r>
          </a:p>
          <a:p>
            <a:r>
              <a:rPr lang="en-US" dirty="0" smtClean="0"/>
              <a:t>  harm-annex    	562       3      2            431      1.6M    48.0     2.0</a:t>
            </a:r>
          </a:p>
          <a:p>
            <a:r>
              <a:rPr lang="en-US" dirty="0" smtClean="0"/>
              <a:t>  item-key        	555       2      3           2153   13.4M    79.9     1.4</a:t>
            </a:r>
          </a:p>
          <a:p>
            <a:r>
              <a:rPr lang="en-US" dirty="0" smtClean="0"/>
              <a:t>  item-name     	563       2      3           3443   16.9M    63.1     1.7</a:t>
            </a:r>
          </a:p>
          <a:p>
            <a:r>
              <a:rPr lang="en-US" dirty="0" smtClean="0"/>
              <a:t>  make-buy      	564       3      3           2687   13.5M    64.5     1.7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mfg</a:t>
            </a:r>
            <a:r>
              <a:rPr lang="en-US" dirty="0" smtClean="0"/>
              <a:t>-part-no    	565       2      3            639      2.8M    56.1     1.9</a:t>
            </a:r>
          </a:p>
          <a:p>
            <a:r>
              <a:rPr lang="en-US" dirty="0" smtClean="0"/>
              <a:t>  royalty-code     	566       2      2            276      1.1M    57.4     1.9</a:t>
            </a:r>
          </a:p>
          <a:p>
            <a:r>
              <a:rPr lang="en-US" dirty="0" smtClean="0"/>
              <a:t>  season-key     	567       2      2            367      1.7M    60.4     1.8</a:t>
            </a:r>
          </a:p>
          <a:p>
            <a:r>
              <a:rPr lang="en-US" dirty="0" smtClean="0"/>
              <a:t>  size-color       	568       4      3           2757   14.1M    65.7     1.7</a:t>
            </a:r>
          </a:p>
          <a:p>
            <a:r>
              <a:rPr lang="en-US" dirty="0" smtClean="0"/>
              <a:t>  type-key          	569       3      3           2709   13.4M    63.6     1.7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upc</a:t>
            </a:r>
            <a:r>
              <a:rPr lang="en-US" dirty="0" smtClean="0"/>
              <a:t>-code         	570       2      3           2887   15.2M    67.7     1.6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wname</a:t>
            </a:r>
            <a:r>
              <a:rPr lang="en-US" dirty="0" smtClean="0"/>
              <a:t>-key    	571       1      3           1522     7.1M    60.3     1.8</a:t>
            </a:r>
          </a:p>
        </p:txBody>
      </p:sp>
      <p:sp>
        <p:nvSpPr>
          <p:cNvPr id="8" name="Right Arrow 7"/>
          <p:cNvSpPr/>
          <p:nvPr/>
        </p:nvSpPr>
        <p:spPr>
          <a:xfrm>
            <a:off x="28134" y="4572000"/>
            <a:ext cx="990600" cy="152400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81860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Good index / Bad index</a:t>
            </a:r>
            <a:br>
              <a:rPr lang="en-US" sz="4000" dirty="0" smtClean="0"/>
            </a:br>
            <a:r>
              <a:rPr lang="en-US" sz="2400" dirty="0" smtClean="0"/>
              <a:t>Dan F: logical index scatter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90600" y="18288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18288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67000" y="18288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05200" y="18288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18288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81600" y="18288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19800" y="18288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8000" y="18288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90600" y="44196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1389185" y="2482362"/>
            <a:ext cx="114300" cy="1752600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22938" y="44196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2221523" y="2482362"/>
            <a:ext cx="114300" cy="1752600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668465" y="44196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3067050" y="2482362"/>
            <a:ext cx="114300" cy="1752600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499338" y="44196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1" name="Down Arrow 20"/>
          <p:cNvSpPr/>
          <p:nvPr/>
        </p:nvSpPr>
        <p:spPr>
          <a:xfrm>
            <a:off x="3897923" y="2482362"/>
            <a:ext cx="114300" cy="1752600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18488" y="44196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3" name="Down Arrow 22"/>
          <p:cNvSpPr/>
          <p:nvPr/>
        </p:nvSpPr>
        <p:spPr>
          <a:xfrm>
            <a:off x="4717073" y="2482362"/>
            <a:ext cx="114300" cy="1752600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59619" y="44196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5" name="Down Arrow 24"/>
          <p:cNvSpPr/>
          <p:nvPr/>
        </p:nvSpPr>
        <p:spPr>
          <a:xfrm>
            <a:off x="5558204" y="2482362"/>
            <a:ext cx="114300" cy="1752600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991958" y="44196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7" name="Down Arrow 26"/>
          <p:cNvSpPr/>
          <p:nvPr/>
        </p:nvSpPr>
        <p:spPr>
          <a:xfrm>
            <a:off x="6390543" y="2482362"/>
            <a:ext cx="114300" cy="1752600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811108" y="44196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9" name="Down Arrow 28"/>
          <p:cNvSpPr/>
          <p:nvPr/>
        </p:nvSpPr>
        <p:spPr>
          <a:xfrm>
            <a:off x="7209693" y="2482362"/>
            <a:ext cx="114300" cy="1752600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11358" y="2897713"/>
            <a:ext cx="293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Good index read</a:t>
            </a:r>
            <a:endParaRPr lang="en-US" sz="3200" dirty="0"/>
          </a:p>
        </p:txBody>
      </p:sp>
      <p:sp>
        <p:nvSpPr>
          <p:cNvPr id="31" name="TextBox 30"/>
          <p:cNvSpPr txBox="1"/>
          <p:nvPr/>
        </p:nvSpPr>
        <p:spPr>
          <a:xfrm>
            <a:off x="7848600" y="1762780"/>
            <a:ext cx="1151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rRPB</a:t>
            </a:r>
            <a:r>
              <a:rPr lang="en-US" sz="2800" dirty="0" smtClean="0"/>
              <a:t> 8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8582490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Good index / Bad index</a:t>
            </a:r>
            <a:br>
              <a:rPr lang="en-US" sz="4000" dirty="0" smtClean="0"/>
            </a:br>
            <a:r>
              <a:rPr lang="en-US" sz="2400" dirty="0" smtClean="0"/>
              <a:t>Dan F: logical index scatter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90600" y="18288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28800" y="18288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667000" y="18288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05200" y="18288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343400" y="18288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181600" y="18288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19800" y="18288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858000" y="18288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90600" y="44196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1389185" y="2482362"/>
            <a:ext cx="114300" cy="1752600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819400" y="3066274"/>
            <a:ext cx="26641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Bad index read</a:t>
            </a:r>
            <a:endParaRPr lang="en-US" sz="3200" dirty="0"/>
          </a:p>
        </p:txBody>
      </p:sp>
      <p:sp>
        <p:nvSpPr>
          <p:cNvPr id="31" name="TextBox 30"/>
          <p:cNvSpPr txBox="1"/>
          <p:nvPr/>
        </p:nvSpPr>
        <p:spPr>
          <a:xfrm>
            <a:off x="7848600" y="1780365"/>
            <a:ext cx="1151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rRPB</a:t>
            </a:r>
            <a:r>
              <a:rPr lang="en-US" sz="2800" dirty="0" smtClean="0"/>
              <a:t> 8</a:t>
            </a:r>
            <a:endParaRPr lang="en-US" sz="2800" dirty="0"/>
          </a:p>
        </p:txBody>
      </p:sp>
      <p:sp>
        <p:nvSpPr>
          <p:cNvPr id="32" name="Rectangle 31"/>
          <p:cNvSpPr/>
          <p:nvPr/>
        </p:nvSpPr>
        <p:spPr>
          <a:xfrm>
            <a:off x="1008185" y="5259388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846385" y="5259388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2684585" y="5259388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522785" y="5259388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360985" y="5259388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199185" y="5259388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037385" y="5259388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6875585" y="5259388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2672862" y="4419600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 Arrow 13"/>
          <p:cNvSpPr/>
          <p:nvPr/>
        </p:nvSpPr>
        <p:spPr>
          <a:xfrm>
            <a:off x="3099289" y="4896765"/>
            <a:ext cx="45719" cy="349312"/>
          </a:xfrm>
          <a:prstGeom prst="up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52400" y="1688032"/>
            <a:ext cx="526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000" i="0" dirty="0" smtClean="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2400" y="5134045"/>
            <a:ext cx="526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000" i="0" dirty="0" smtClean="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40415" y="4380367"/>
            <a:ext cx="838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Down Arrow 40"/>
          <p:cNvSpPr/>
          <p:nvPr/>
        </p:nvSpPr>
        <p:spPr>
          <a:xfrm>
            <a:off x="7239000" y="2443129"/>
            <a:ext cx="114300" cy="1752600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 bwMode="auto">
          <a:xfrm>
            <a:off x="2766647" y="3059138"/>
            <a:ext cx="964223" cy="693721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33046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14" grpId="0" animBg="1"/>
      <p:bldP spid="28" grpId="0"/>
      <p:bldP spid="29" grpId="0" animBg="1"/>
      <p:bldP spid="41" grpId="0" animBg="1"/>
      <p:bldP spid="1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Good index / Bad index</a:t>
            </a:r>
            <a:br>
              <a:rPr lang="en-US" sz="4000" dirty="0" smtClean="0"/>
            </a:br>
            <a:r>
              <a:rPr lang="en-US" sz="2400" dirty="0" smtClean="0"/>
              <a:t>Dan F: logical index scatter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990600" y="1659072"/>
            <a:ext cx="6303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Bad index problem # 1 ("Read ratio“)</a:t>
            </a:r>
            <a:endParaRPr lang="en-US" sz="3200" dirty="0"/>
          </a:p>
        </p:txBody>
      </p:sp>
      <p:sp>
        <p:nvSpPr>
          <p:cNvPr id="27" name="TextBox 26"/>
          <p:cNvSpPr txBox="1"/>
          <p:nvPr/>
        </p:nvSpPr>
        <p:spPr>
          <a:xfrm>
            <a:off x="990600" y="4366302"/>
            <a:ext cx="6283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Bad index problem # 2 ("Read path“)</a:t>
            </a:r>
            <a:endParaRPr lang="en-US" sz="3200" dirty="0"/>
          </a:p>
        </p:txBody>
      </p:sp>
      <p:sp>
        <p:nvSpPr>
          <p:cNvPr id="28" name="TextBox 27"/>
          <p:cNvSpPr txBox="1"/>
          <p:nvPr/>
        </p:nvSpPr>
        <p:spPr>
          <a:xfrm>
            <a:off x="762000" y="2367023"/>
            <a:ext cx="715913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Read ratio – ratio number of record block reads </a:t>
            </a:r>
            <a:br>
              <a:rPr lang="en-US" sz="2800" dirty="0" smtClean="0"/>
            </a:br>
            <a:r>
              <a:rPr lang="en-US" sz="2800" dirty="0" smtClean="0"/>
              <a:t>to the number of record blocks needed.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762000" y="3339482"/>
            <a:ext cx="1289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Min = 1</a:t>
            </a:r>
            <a:endParaRPr lang="en-US" sz="2800" dirty="0"/>
          </a:p>
        </p:txBody>
      </p:sp>
      <p:sp>
        <p:nvSpPr>
          <p:cNvPr id="42" name="TextBox 41"/>
          <p:cNvSpPr txBox="1"/>
          <p:nvPr/>
        </p:nvSpPr>
        <p:spPr>
          <a:xfrm>
            <a:off x="2786564" y="3339482"/>
            <a:ext cx="18612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Max = </a:t>
            </a:r>
            <a:r>
              <a:rPr lang="en-US" sz="2800" dirty="0" err="1" smtClean="0"/>
              <a:t>rRPB</a:t>
            </a:r>
            <a:endParaRPr lang="en-US" sz="2800" dirty="0"/>
          </a:p>
        </p:txBody>
      </p:sp>
      <p:sp>
        <p:nvSpPr>
          <p:cNvPr id="43" name="TextBox 42"/>
          <p:cNvSpPr txBox="1"/>
          <p:nvPr/>
        </p:nvSpPr>
        <p:spPr>
          <a:xfrm>
            <a:off x="5383272" y="3339482"/>
            <a:ext cx="25619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Mean = </a:t>
            </a:r>
            <a:r>
              <a:rPr lang="en-US" sz="2800" dirty="0" err="1" smtClean="0"/>
              <a:t>rRPB</a:t>
            </a:r>
            <a:r>
              <a:rPr lang="en-US" sz="2800" dirty="0" smtClean="0"/>
              <a:t> / 2</a:t>
            </a:r>
            <a:endParaRPr lang="en-US" sz="2800" dirty="0"/>
          </a:p>
        </p:txBody>
      </p:sp>
      <p:sp>
        <p:nvSpPr>
          <p:cNvPr id="44" name="TextBox 43"/>
          <p:cNvSpPr txBox="1"/>
          <p:nvPr/>
        </p:nvSpPr>
        <p:spPr>
          <a:xfrm>
            <a:off x="762000" y="4969429"/>
            <a:ext cx="69430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Read path – how far to travel to the </a:t>
            </a:r>
            <a:r>
              <a:rPr lang="en-US" sz="2800" smtClean="0"/>
              <a:t>next block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2869702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42" grpId="0"/>
      <p:bldP spid="43" grpId="0"/>
      <p:bldP spid="4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Good index / Bad index</a:t>
            </a:r>
            <a:br>
              <a:rPr lang="en-US" sz="4000" dirty="0" smtClean="0"/>
            </a:br>
            <a:r>
              <a:rPr lang="en-US" sz="2400" dirty="0" smtClean="0"/>
              <a:t>Dan F: logical index scatter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628073" y="1219200"/>
            <a:ext cx="6303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Bad index problem # 1 ("Read ratio“)</a:t>
            </a:r>
            <a:endParaRPr lang="en-US" sz="3200" dirty="0"/>
          </a:p>
        </p:txBody>
      </p:sp>
      <p:sp>
        <p:nvSpPr>
          <p:cNvPr id="27" name="TextBox 26"/>
          <p:cNvSpPr txBox="1"/>
          <p:nvPr/>
        </p:nvSpPr>
        <p:spPr>
          <a:xfrm>
            <a:off x="628073" y="1789869"/>
            <a:ext cx="6283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Bad index problem # 2 ("Read path“)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628073" y="2471603"/>
            <a:ext cx="56006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bigger the table – less likely it will fit in </a:t>
            </a:r>
            <a:br>
              <a:rPr lang="en-US" sz="2400" dirty="0" smtClean="0"/>
            </a:br>
            <a:r>
              <a:rPr lang="en-US" sz="2400" dirty="0" smtClean="0"/>
              <a:t>     buffer-cache and disk-cache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28073" y="3369142"/>
            <a:ext cx="6832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bigger the table – more likely read ratio will grow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28073" y="3889996"/>
            <a:ext cx="7254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bigger the table – more distance Read path will have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28073" y="4557946"/>
            <a:ext cx="7692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When a table grows 2 times – it takes 4 times more to read it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7006920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609600"/>
            <a:ext cx="5177536" cy="424732"/>
          </a:xfrm>
        </p:spPr>
        <p:txBody>
          <a:bodyPr/>
          <a:lstStyle/>
          <a:p>
            <a:r>
              <a:rPr lang="en-US" sz="2400" dirty="0"/>
              <a:t>How to read </a:t>
            </a:r>
            <a:r>
              <a:rPr lang="en-US" sz="2400" dirty="0" err="1" smtClean="0"/>
              <a:t>dbanalys</a:t>
            </a:r>
            <a:endParaRPr lang="en-US" sz="2400" dirty="0"/>
          </a:p>
        </p:txBody>
      </p:sp>
      <p:sp>
        <p:nvSpPr>
          <p:cNvPr id="3" name="Title 3"/>
          <p:cNvSpPr txBox="1">
            <a:spLocks/>
          </p:cNvSpPr>
          <p:nvPr/>
        </p:nvSpPr>
        <p:spPr bwMode="white">
          <a:xfrm>
            <a:off x="369277" y="18288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dirty="0" smtClean="0">
                <a:solidFill>
                  <a:srgbClr val="FFFF00"/>
                </a:solidFill>
              </a:rPr>
              <a:t>Long Chains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 bwMode="white">
          <a:xfrm>
            <a:off x="369277" y="24384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dirty="0">
                <a:solidFill>
                  <a:srgbClr val="FFFFFF"/>
                </a:solidFill>
              </a:rPr>
              <a:t>Firefighting fragmentation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 bwMode="white">
          <a:xfrm>
            <a:off x="369277" y="12192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kern="0" dirty="0">
                <a:solidFill>
                  <a:srgbClr val="FFFFFF"/>
                </a:solidFill>
              </a:rPr>
              <a:t> </a:t>
            </a:r>
            <a:r>
              <a:rPr lang="en-US" sz="2400" kern="0" dirty="0" smtClean="0">
                <a:solidFill>
                  <a:srgbClr val="FFFFFF"/>
                </a:solidFill>
              </a:rPr>
              <a:t>                       Part B: Indexes</a:t>
            </a: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 bwMode="white">
          <a:xfrm>
            <a:off x="381000" y="30480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dirty="0"/>
              <a:t>DB Structure Reorganization (D&amp;L)</a:t>
            </a:r>
          </a:p>
        </p:txBody>
      </p:sp>
    </p:spTree>
    <p:extLst>
      <p:ext uri="{BB962C8B-B14F-4D97-AF65-F5344CB8AC3E}">
        <p14:creationId xmlns:p14="http://schemas.microsoft.com/office/powerpoint/2010/main" val="297768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Long RM chain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0970" y="1297423"/>
            <a:ext cx="82240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RM CHAIN ANALYSIS</a:t>
            </a:r>
          </a:p>
          <a:p>
            <a:r>
              <a:rPr lang="en-US" sz="2400" dirty="0" smtClean="0"/>
              <a:t>-----------------</a:t>
            </a:r>
          </a:p>
          <a:p>
            <a:endParaRPr lang="en-US" sz="2400" dirty="0" smtClean="0"/>
          </a:p>
          <a:p>
            <a:r>
              <a:rPr lang="en-US" sz="2400" dirty="0" smtClean="0"/>
              <a:t>1349167 block(s) found in the RM chain of Table object 362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86534" y="3048000"/>
            <a:ext cx="24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Is it good or bad?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6534" y="5181600"/>
            <a:ext cx="5610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Set toss limit = average record length + 10%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86534" y="3581400"/>
            <a:ext cx="3239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Why we have RM chain?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6534" y="4114800"/>
            <a:ext cx="78997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Main reason: average record length &gt;&gt; default toss limit = 300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6534" y="4648200"/>
            <a:ext cx="6115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But that not necessary results in long RM chain </a:t>
            </a:r>
          </a:p>
        </p:txBody>
      </p:sp>
    </p:spTree>
    <p:extLst>
      <p:ext uri="{BB962C8B-B14F-4D97-AF65-F5344CB8AC3E}">
        <p14:creationId xmlns:p14="http://schemas.microsoft.com/office/powerpoint/2010/main" val="95586967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1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Long RM chain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42690" y="1116377"/>
            <a:ext cx="5610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Set toss limit = average record length + 10%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42690" y="1628485"/>
            <a:ext cx="7377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proutil</a:t>
            </a:r>
            <a:r>
              <a:rPr lang="en-US" sz="2400" dirty="0" smtClean="0"/>
              <a:t> </a:t>
            </a:r>
            <a:r>
              <a:rPr lang="en-US" sz="2400" i="1" dirty="0" smtClean="0"/>
              <a:t>db-name -C </a:t>
            </a:r>
            <a:r>
              <a:rPr lang="en-US" sz="2400" i="1" dirty="0" err="1" smtClean="0"/>
              <a:t>settabletosslimit</a:t>
            </a:r>
            <a:r>
              <a:rPr lang="en-US" sz="2400" i="1" dirty="0" smtClean="0"/>
              <a:t> table-name toss-limit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171290" y="2175762"/>
            <a:ext cx="291137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		RM chain</a:t>
            </a:r>
          </a:p>
          <a:p>
            <a:r>
              <a:rPr lang="en-US" dirty="0" smtClean="0"/>
              <a:t>15.02.2015	1365736</a:t>
            </a:r>
          </a:p>
          <a:p>
            <a:r>
              <a:rPr lang="en-US" dirty="0" smtClean="0"/>
              <a:t>20.02.2015	1309925</a:t>
            </a:r>
          </a:p>
          <a:p>
            <a:r>
              <a:rPr lang="en-US" dirty="0" smtClean="0"/>
              <a:t>25.02.2015	1314147</a:t>
            </a:r>
          </a:p>
          <a:p>
            <a:r>
              <a:rPr lang="en-US" dirty="0" smtClean="0"/>
              <a:t>05.03.2015	1340165</a:t>
            </a:r>
          </a:p>
          <a:p>
            <a:r>
              <a:rPr lang="en-US" dirty="0" smtClean="0"/>
              <a:t>10.03.2015	1340395</a:t>
            </a:r>
          </a:p>
          <a:p>
            <a:r>
              <a:rPr lang="en-US" dirty="0" smtClean="0"/>
              <a:t>15.03.2015	1342530</a:t>
            </a:r>
          </a:p>
          <a:p>
            <a:r>
              <a:rPr lang="en-US" dirty="0" smtClean="0"/>
              <a:t>20.03.2015	1344121</a:t>
            </a:r>
          </a:p>
          <a:p>
            <a:r>
              <a:rPr lang="en-US" dirty="0" smtClean="0"/>
              <a:t>25.03.2015	1345386</a:t>
            </a:r>
          </a:p>
          <a:p>
            <a:r>
              <a:rPr lang="en-US" dirty="0" smtClean="0"/>
              <a:t>30.03.2015	1345928</a:t>
            </a:r>
          </a:p>
          <a:p>
            <a:r>
              <a:rPr lang="en-US" dirty="0" smtClean="0"/>
              <a:t>05.04.2015	1348511</a:t>
            </a:r>
          </a:p>
          <a:p>
            <a:r>
              <a:rPr lang="en-US" dirty="0" smtClean="0"/>
              <a:t>10.04.2015	1349167</a:t>
            </a:r>
          </a:p>
          <a:p>
            <a:r>
              <a:rPr lang="en-US" dirty="0" smtClean="0"/>
              <a:t>20.04.2015	1352019</a:t>
            </a:r>
          </a:p>
          <a:p>
            <a:r>
              <a:rPr lang="en-US" dirty="0" smtClean="0"/>
              <a:t>25.04.2015 	1354427</a:t>
            </a:r>
          </a:p>
        </p:txBody>
      </p:sp>
    </p:spTree>
    <p:extLst>
      <p:ext uri="{BB962C8B-B14F-4D97-AF65-F5344CB8AC3E}">
        <p14:creationId xmlns:p14="http://schemas.microsoft.com/office/powerpoint/2010/main" val="118240662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Long RM chain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00200" y="1371600"/>
            <a:ext cx="58913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/>
              <a:t>p</a:t>
            </a:r>
            <a:r>
              <a:rPr lang="en-US" sz="4000" dirty="0" err="1" smtClean="0"/>
              <a:t>routil</a:t>
            </a:r>
            <a:r>
              <a:rPr lang="en-US" sz="4000" dirty="0" smtClean="0"/>
              <a:t> </a:t>
            </a:r>
            <a:r>
              <a:rPr lang="en-US" sz="4000" dirty="0" err="1" smtClean="0"/>
              <a:t>db_name</a:t>
            </a:r>
            <a:r>
              <a:rPr lang="en-US" sz="4000" dirty="0" smtClean="0"/>
              <a:t> -C </a:t>
            </a:r>
            <a:r>
              <a:rPr lang="en-US" sz="4000" dirty="0" err="1" smtClean="0"/>
              <a:t>dbrpr</a:t>
            </a:r>
            <a:endParaRPr lang="en-US" sz="4000" dirty="0" smtClean="0"/>
          </a:p>
        </p:txBody>
      </p:sp>
      <p:pic>
        <p:nvPicPr>
          <p:cNvPr id="6" name="Picture 5" descr="dbrpr_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1200" y="2514600"/>
            <a:ext cx="5067300" cy="284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80658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Long RM chain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00200" y="1371600"/>
            <a:ext cx="58913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/>
              <a:t>p</a:t>
            </a:r>
            <a:r>
              <a:rPr lang="en-US" sz="4000" dirty="0" err="1" smtClean="0"/>
              <a:t>routil</a:t>
            </a:r>
            <a:r>
              <a:rPr lang="en-US" sz="4000" dirty="0" smtClean="0"/>
              <a:t> </a:t>
            </a:r>
            <a:r>
              <a:rPr lang="en-US" sz="4000" dirty="0" err="1" smtClean="0"/>
              <a:t>db_name</a:t>
            </a:r>
            <a:r>
              <a:rPr lang="en-US" sz="4000" dirty="0" smtClean="0"/>
              <a:t> -C </a:t>
            </a:r>
            <a:r>
              <a:rPr lang="en-US" sz="4000" dirty="0" err="1" smtClean="0"/>
              <a:t>dbrpr</a:t>
            </a:r>
            <a:endParaRPr lang="en-US" sz="4000" dirty="0" smtClean="0"/>
          </a:p>
        </p:txBody>
      </p:sp>
      <p:pic>
        <p:nvPicPr>
          <p:cNvPr id="7" name="Picture 6" descr="dbrpr_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8800" y="2133600"/>
            <a:ext cx="5334000" cy="360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83136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Long RM chain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47800" y="1212563"/>
            <a:ext cx="58913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/>
              <a:t>p</a:t>
            </a:r>
            <a:r>
              <a:rPr lang="en-US" sz="4000" dirty="0" err="1" smtClean="0"/>
              <a:t>routil</a:t>
            </a:r>
            <a:r>
              <a:rPr lang="en-US" sz="4000" dirty="0" smtClean="0"/>
              <a:t> </a:t>
            </a:r>
            <a:r>
              <a:rPr lang="en-US" sz="4000" dirty="0" err="1" smtClean="0"/>
              <a:t>db_name</a:t>
            </a:r>
            <a:r>
              <a:rPr lang="en-US" sz="4000" dirty="0" smtClean="0"/>
              <a:t> -C </a:t>
            </a:r>
            <a:r>
              <a:rPr lang="en-US" sz="4000" dirty="0" err="1" smtClean="0"/>
              <a:t>dbrpr</a:t>
            </a:r>
            <a:endParaRPr lang="en-US" sz="40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447800" y="1898363"/>
            <a:ext cx="57578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dbanalys</a:t>
            </a:r>
            <a:r>
              <a:rPr lang="en-US" dirty="0" smtClean="0"/>
              <a:t> before </a:t>
            </a:r>
            <a:r>
              <a:rPr lang="en-US" dirty="0" err="1" smtClean="0"/>
              <a:t>dbrpr</a:t>
            </a:r>
            <a:endParaRPr lang="en-US" dirty="0" smtClean="0"/>
          </a:p>
          <a:p>
            <a:r>
              <a:rPr lang="en-US" dirty="0" smtClean="0"/>
              <a:t>1313186 block(s) found in the RM chain of Table object 362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438400" y="2584163"/>
            <a:ext cx="432977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Scan of Order Area extent 1   10% complete</a:t>
            </a:r>
          </a:p>
          <a:p>
            <a:r>
              <a:rPr lang="en-US" dirty="0" smtClean="0"/>
              <a:t>Scan of Order Area extent 1   20% complete</a:t>
            </a:r>
          </a:p>
          <a:p>
            <a:r>
              <a:rPr lang="en-US" dirty="0" smtClean="0"/>
              <a:t>Scan of Order Area extent 1   30% complete</a:t>
            </a:r>
          </a:p>
          <a:p>
            <a:r>
              <a:rPr lang="en-US" dirty="0" smtClean="0"/>
              <a:t>Scan of Order Area extent 1   40% complete</a:t>
            </a:r>
          </a:p>
          <a:p>
            <a:r>
              <a:rPr lang="en-US" dirty="0" smtClean="0"/>
              <a:t>Scan of Order Area extent 1   50% complete</a:t>
            </a:r>
          </a:p>
          <a:p>
            <a:r>
              <a:rPr lang="en-US" dirty="0" smtClean="0"/>
              <a:t>Scan of Order Area extent 1   60% complete</a:t>
            </a:r>
          </a:p>
          <a:p>
            <a:r>
              <a:rPr lang="en-US" dirty="0" smtClean="0"/>
              <a:t>Scan of Order Area extent 1   70% complete</a:t>
            </a:r>
          </a:p>
          <a:p>
            <a:r>
              <a:rPr lang="en-US" dirty="0" smtClean="0"/>
              <a:t>Scan of Order Area extent 1   80% complete</a:t>
            </a:r>
          </a:p>
          <a:p>
            <a:r>
              <a:rPr lang="en-US" dirty="0" smtClean="0"/>
              <a:t>Scan of Order Area extent 1   90% complete</a:t>
            </a:r>
          </a:p>
          <a:p>
            <a:r>
              <a:rPr lang="en-US" dirty="0" smtClean="0"/>
              <a:t>Scan of Order Area extent 1  100% complete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5403563"/>
            <a:ext cx="5640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dbanalys</a:t>
            </a:r>
            <a:r>
              <a:rPr lang="en-US" dirty="0" smtClean="0"/>
              <a:t> after </a:t>
            </a:r>
            <a:r>
              <a:rPr lang="en-US" dirty="0" err="1" smtClean="0"/>
              <a:t>dbrpr</a:t>
            </a:r>
            <a:endParaRPr lang="en-US" dirty="0" smtClean="0"/>
          </a:p>
          <a:p>
            <a:r>
              <a:rPr lang="en-US" dirty="0" smtClean="0"/>
              <a:t>120813 block(s) found in the RM chain of Table object 362</a:t>
            </a:r>
          </a:p>
        </p:txBody>
      </p:sp>
    </p:spTree>
    <p:extLst>
      <p:ext uri="{BB962C8B-B14F-4D97-AF65-F5344CB8AC3E}">
        <p14:creationId xmlns:p14="http://schemas.microsoft.com/office/powerpoint/2010/main" val="387708287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Long RM chain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00200" y="1371600"/>
            <a:ext cx="58913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/>
              <a:t>p</a:t>
            </a:r>
            <a:r>
              <a:rPr lang="en-US" sz="4000" dirty="0" err="1" smtClean="0"/>
              <a:t>routil</a:t>
            </a:r>
            <a:r>
              <a:rPr lang="en-US" sz="4000" dirty="0" smtClean="0"/>
              <a:t> </a:t>
            </a:r>
            <a:r>
              <a:rPr lang="en-US" sz="4000" dirty="0" err="1" smtClean="0"/>
              <a:t>db_name</a:t>
            </a:r>
            <a:r>
              <a:rPr lang="en-US" sz="4000" dirty="0" smtClean="0"/>
              <a:t> -C </a:t>
            </a:r>
            <a:r>
              <a:rPr lang="en-US" sz="4000" dirty="0" err="1" smtClean="0"/>
              <a:t>dbrpr</a:t>
            </a:r>
            <a:endParaRPr lang="en-US" sz="40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600200" y="2286000"/>
            <a:ext cx="3182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1.  </a:t>
            </a:r>
            <a:r>
              <a:rPr lang="en-US" sz="2400" dirty="0" err="1" smtClean="0"/>
              <a:t>dbrpr</a:t>
            </a:r>
            <a:r>
              <a:rPr lang="en-US" sz="2400" dirty="0" smtClean="0"/>
              <a:t> worked 30 min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0200" y="3124200"/>
            <a:ext cx="5165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2.  </a:t>
            </a:r>
            <a:r>
              <a:rPr lang="en-US" sz="2400" dirty="0" err="1" smtClean="0"/>
              <a:t>dbrpr</a:t>
            </a:r>
            <a:r>
              <a:rPr lang="en-US" sz="2400" dirty="0" smtClean="0"/>
              <a:t> reduced RM chain 10 times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4038600"/>
            <a:ext cx="2910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3.  Only works off-line</a:t>
            </a:r>
          </a:p>
        </p:txBody>
      </p:sp>
    </p:spTree>
    <p:extLst>
      <p:ext uri="{BB962C8B-B14F-4D97-AF65-F5344CB8AC3E}">
        <p14:creationId xmlns:p14="http://schemas.microsoft.com/office/powerpoint/2010/main" val="333143187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Long RM chain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14400" y="2209800"/>
            <a:ext cx="73120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RM chain input is about 1% for area. Not that significant. </a:t>
            </a:r>
          </a:p>
          <a:p>
            <a:r>
              <a:rPr lang="en-US" sz="2400" dirty="0" smtClean="0"/>
              <a:t>It is based on notes in AI scan.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24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Is it good or bad?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00400"/>
            <a:ext cx="6079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But on an other hand --- bad for record scatter.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935355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Index Delete chain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2000" y="1630918"/>
            <a:ext cx="7803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20731 block(s) found in the Index Delete chain of Index object 622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4831318"/>
            <a:ext cx="708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0 block(s) found in the Index Delete chain of Index object 622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819400" y="2164318"/>
            <a:ext cx="25782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/>
              <a:t>idxcompact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3154918"/>
            <a:ext cx="56125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proutil</a:t>
            </a:r>
            <a:r>
              <a:rPr lang="en-US" sz="2000" dirty="0" smtClean="0"/>
              <a:t> </a:t>
            </a:r>
            <a:r>
              <a:rPr lang="en-US" sz="2000" dirty="0" err="1" smtClean="0"/>
              <a:t>db_name</a:t>
            </a:r>
            <a:r>
              <a:rPr lang="en-US" sz="2000" dirty="0" smtClean="0"/>
              <a:t> -C </a:t>
            </a:r>
            <a:r>
              <a:rPr lang="en-US" sz="2000" dirty="0" err="1" smtClean="0"/>
              <a:t>idxcompact</a:t>
            </a:r>
            <a:r>
              <a:rPr lang="en-US" sz="2000" dirty="0" smtClean="0"/>
              <a:t> item-</a:t>
            </a:r>
            <a:r>
              <a:rPr lang="en-US" sz="2000" dirty="0" err="1" smtClean="0"/>
              <a:t>tax.item</a:t>
            </a:r>
            <a:r>
              <a:rPr lang="en-US" sz="2000" dirty="0" smtClean="0"/>
              <a:t>-group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0539173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Index Delete chain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2734" y="1981200"/>
            <a:ext cx="7690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grep</a:t>
            </a:r>
            <a:r>
              <a:rPr lang="en-US" sz="2800" dirty="0"/>
              <a:t> "Index Delete chain" </a:t>
            </a:r>
            <a:r>
              <a:rPr lang="en-US" sz="2800" dirty="0" err="1" smtClean="0"/>
              <a:t>dbanalys.file</a:t>
            </a:r>
            <a:r>
              <a:rPr lang="en-US" sz="2800" dirty="0" smtClean="0"/>
              <a:t> </a:t>
            </a:r>
            <a:r>
              <a:rPr lang="en-US" sz="2800" dirty="0"/>
              <a:t>| sort -n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" y="3113887"/>
            <a:ext cx="906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28 block(s) found in the Index Delete chain of Index object 2235</a:t>
            </a:r>
          </a:p>
          <a:p>
            <a:r>
              <a:rPr lang="en-US" sz="2400" dirty="0" smtClean="0"/>
              <a:t>138 </a:t>
            </a:r>
            <a:r>
              <a:rPr lang="en-US" sz="2400" dirty="0"/>
              <a:t>block(s) found in the Index Delete chain of Index object </a:t>
            </a:r>
            <a:r>
              <a:rPr lang="en-US" sz="2400" dirty="0" smtClean="0"/>
              <a:t>1357</a:t>
            </a:r>
            <a:endParaRPr lang="en-US" sz="2400" dirty="0"/>
          </a:p>
          <a:p>
            <a:r>
              <a:rPr lang="en-US" sz="2400" dirty="0" smtClean="0"/>
              <a:t>7573 </a:t>
            </a:r>
            <a:r>
              <a:rPr lang="en-US" sz="2400" dirty="0"/>
              <a:t>block(s) found in the Index Delete chain of Index object 580</a:t>
            </a:r>
          </a:p>
        </p:txBody>
      </p:sp>
    </p:spTree>
    <p:extLst>
      <p:ext uri="{BB962C8B-B14F-4D97-AF65-F5344CB8AC3E}">
        <p14:creationId xmlns:p14="http://schemas.microsoft.com/office/powerpoint/2010/main" val="403896354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609600"/>
            <a:ext cx="5177536" cy="424732"/>
          </a:xfrm>
        </p:spPr>
        <p:txBody>
          <a:bodyPr/>
          <a:lstStyle/>
          <a:p>
            <a:r>
              <a:rPr lang="en-US" sz="2400" dirty="0"/>
              <a:t>How to read </a:t>
            </a:r>
            <a:r>
              <a:rPr lang="en-US" sz="2400" dirty="0" err="1" smtClean="0"/>
              <a:t>dbanalys</a:t>
            </a:r>
            <a:endParaRPr lang="en-US" sz="2400" dirty="0"/>
          </a:p>
        </p:txBody>
      </p:sp>
      <p:sp>
        <p:nvSpPr>
          <p:cNvPr id="3" name="Title 3"/>
          <p:cNvSpPr txBox="1">
            <a:spLocks/>
          </p:cNvSpPr>
          <p:nvPr/>
        </p:nvSpPr>
        <p:spPr bwMode="white">
          <a:xfrm>
            <a:off x="369277" y="18288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dirty="0" smtClean="0">
                <a:solidFill>
                  <a:srgbClr val="FFFFFF"/>
                </a:solidFill>
              </a:rPr>
              <a:t>Long Chains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 bwMode="white">
          <a:xfrm>
            <a:off x="369277" y="24384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dirty="0">
                <a:solidFill>
                  <a:srgbClr val="FFFF00"/>
                </a:solidFill>
              </a:rPr>
              <a:t>Firefighting fragmentation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 bwMode="white">
          <a:xfrm>
            <a:off x="369277" y="12192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kern="0" dirty="0">
                <a:solidFill>
                  <a:srgbClr val="FFFFFF"/>
                </a:solidFill>
              </a:rPr>
              <a:t> </a:t>
            </a:r>
            <a:r>
              <a:rPr lang="en-US" sz="2400" kern="0" dirty="0" smtClean="0">
                <a:solidFill>
                  <a:srgbClr val="FFFFFF"/>
                </a:solidFill>
              </a:rPr>
              <a:t>                       Part B: Indexes</a:t>
            </a: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 bwMode="white">
          <a:xfrm>
            <a:off x="381000" y="30480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dirty="0"/>
              <a:t>DB Structure Reorganization (D&amp;L)</a:t>
            </a:r>
          </a:p>
        </p:txBody>
      </p:sp>
    </p:spTree>
    <p:extLst>
      <p:ext uri="{BB962C8B-B14F-4D97-AF65-F5344CB8AC3E}">
        <p14:creationId xmlns:p14="http://schemas.microsoft.com/office/powerpoint/2010/main" val="406210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err="1" smtClean="0"/>
              <a:t>Defrag.p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554323" y="1278028"/>
            <a:ext cx="3258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Version 1.0 (“WMD”)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56872" y="2323090"/>
            <a:ext cx="33097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1. Works online (4GL)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56872" y="2899064"/>
            <a:ext cx="7913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2. Defrags all records, even those that do not need it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583631" y="4495800"/>
            <a:ext cx="4979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Version 2.0 (“Precision weapon”)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6014943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Testing results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1143000"/>
            <a:ext cx="72555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for each &lt;table</a:t>
            </a:r>
            <a:r>
              <a:rPr lang="en-US" sz="2400" smtClean="0"/>
              <a:t>&gt; no-lock use-index </a:t>
            </a:r>
            <a:r>
              <a:rPr lang="en-US" sz="2400" dirty="0" smtClean="0"/>
              <a:t>&lt;</a:t>
            </a:r>
            <a:r>
              <a:rPr lang="en-US" sz="2400" smtClean="0"/>
              <a:t>small-index&gt;:</a:t>
            </a:r>
            <a:endParaRPr lang="en-US" sz="2400" dirty="0" smtClean="0"/>
          </a:p>
          <a:p>
            <a:r>
              <a:rPr lang="en-US" sz="2400" dirty="0" smtClean="0"/>
              <a:t>end. 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1905000"/>
            <a:ext cx="5178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Before </a:t>
            </a:r>
            <a:r>
              <a:rPr lang="en-US" sz="2400" dirty="0" err="1" smtClean="0"/>
              <a:t>defrag.p</a:t>
            </a:r>
            <a:r>
              <a:rPr lang="en-US" sz="2400" dirty="0" smtClean="0"/>
              <a:t> : 2 hr 19 min or 139 min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143000" y="2362200"/>
            <a:ext cx="7160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After </a:t>
            </a:r>
            <a:r>
              <a:rPr lang="en-US" sz="2400" dirty="0" err="1" smtClean="0"/>
              <a:t>defrag.p</a:t>
            </a:r>
            <a:r>
              <a:rPr lang="en-US" sz="2400" dirty="0" smtClean="0"/>
              <a:t> :  22 min or more then 6 times faster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143000" y="2971800"/>
            <a:ext cx="3251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err="1" smtClean="0"/>
              <a:t>proutil</a:t>
            </a:r>
            <a:r>
              <a:rPr lang="fr-FR" sz="2400" dirty="0" smtClean="0"/>
              <a:t> -C dump index 0 </a:t>
            </a:r>
            <a:r>
              <a:rPr lang="en-US" sz="2400" dirty="0" smtClean="0"/>
              <a:t> 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1143000" y="3429000"/>
            <a:ext cx="3350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Before </a:t>
            </a:r>
            <a:r>
              <a:rPr lang="en-US" sz="2400" dirty="0" err="1" smtClean="0"/>
              <a:t>defrag.p</a:t>
            </a:r>
            <a:r>
              <a:rPr lang="en-US" sz="2400" dirty="0" smtClean="0"/>
              <a:t> : 102 min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1143000" y="3886200"/>
            <a:ext cx="7587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After </a:t>
            </a:r>
            <a:r>
              <a:rPr lang="en-US" sz="2400" dirty="0" err="1" smtClean="0"/>
              <a:t>defrag.p</a:t>
            </a:r>
            <a:r>
              <a:rPr lang="en-US" sz="2400" dirty="0" smtClean="0"/>
              <a:t> :      10 min or more then 10 times faster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1143000" y="4343400"/>
            <a:ext cx="36583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for each &lt;table&gt; no-lock :</a:t>
            </a:r>
          </a:p>
          <a:p>
            <a:r>
              <a:rPr lang="en-US" sz="2400" dirty="0" smtClean="0"/>
              <a:t>end. 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1143000" y="5105400"/>
            <a:ext cx="5558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Before </a:t>
            </a:r>
            <a:r>
              <a:rPr lang="en-US" sz="2400" dirty="0" err="1" smtClean="0"/>
              <a:t>defrag.p</a:t>
            </a:r>
            <a:r>
              <a:rPr lang="en-US" sz="2400" dirty="0" smtClean="0"/>
              <a:t> : </a:t>
            </a:r>
            <a:r>
              <a:rPr lang="ru-RU" sz="2400" dirty="0" smtClean="0"/>
              <a:t> 19 </a:t>
            </a:r>
            <a:r>
              <a:rPr lang="en-US" sz="2400" dirty="0" smtClean="0"/>
              <a:t>hr</a:t>
            </a:r>
            <a:r>
              <a:rPr lang="ru-RU" sz="2400" dirty="0" smtClean="0"/>
              <a:t> 39 </a:t>
            </a:r>
            <a:r>
              <a:rPr lang="en-US" sz="2400" dirty="0" smtClean="0"/>
              <a:t>min</a:t>
            </a:r>
            <a:r>
              <a:rPr lang="ru-RU" sz="2400" dirty="0" smtClean="0"/>
              <a:t> or 1179 </a:t>
            </a:r>
            <a:r>
              <a:rPr lang="en-US" sz="2400" dirty="0" smtClean="0"/>
              <a:t>min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1143000" y="5562600"/>
            <a:ext cx="6067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After </a:t>
            </a:r>
            <a:r>
              <a:rPr lang="en-US" sz="2400" dirty="0" err="1" smtClean="0"/>
              <a:t>defrag.p</a:t>
            </a:r>
            <a:r>
              <a:rPr lang="en-US" sz="2400" dirty="0" smtClean="0"/>
              <a:t> :     25 hr 23 min or 1523 min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1677100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Testing results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1371600"/>
            <a:ext cx="87430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Dbanalys</a:t>
            </a:r>
            <a:r>
              <a:rPr lang="en-US" sz="2000" dirty="0" smtClean="0"/>
              <a:t> before                                                                Fragments  Scatter</a:t>
            </a:r>
          </a:p>
          <a:p>
            <a:r>
              <a:rPr lang="en-US" sz="2000" dirty="0" smtClean="0"/>
              <a:t>Table             Records    Size       Min  Max  Mean       Count Factor </a:t>
            </a:r>
            <a:r>
              <a:rPr lang="en-US" sz="2000" dirty="0" err="1" smtClean="0"/>
              <a:t>Factor</a:t>
            </a:r>
            <a:endParaRPr lang="en-US" sz="2000" dirty="0" smtClean="0"/>
          </a:p>
          <a:p>
            <a:r>
              <a:rPr lang="en-US" sz="2000" dirty="0" err="1" smtClean="0"/>
              <a:t>PUB.table</a:t>
            </a:r>
            <a:r>
              <a:rPr lang="en-US" sz="2000" dirty="0" smtClean="0"/>
              <a:t>  36526234   25.8G   450 13519   758   44145861    1.2     1.0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2514600"/>
            <a:ext cx="82942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Dbanalys</a:t>
            </a:r>
            <a:r>
              <a:rPr lang="en-US" sz="2000" dirty="0" smtClean="0"/>
              <a:t> after</a:t>
            </a:r>
          </a:p>
          <a:p>
            <a:r>
              <a:rPr lang="en-US" sz="2000" dirty="0" err="1" smtClean="0"/>
              <a:t>PUB.table</a:t>
            </a:r>
            <a:r>
              <a:rPr lang="en-US" sz="2000" dirty="0" smtClean="0"/>
              <a:t>  </a:t>
            </a:r>
            <a:r>
              <a:rPr lang="nn-NO" sz="2000" dirty="0" smtClean="0"/>
              <a:t>36526234   25.9G   450 13509   760   36581627    1.0     1.0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35814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Database Size grew a bit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419100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Less fragmentation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4800600"/>
            <a:ext cx="4985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Average record length changed. Why?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3291694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609600"/>
            <a:ext cx="5177536" cy="424732"/>
          </a:xfrm>
        </p:spPr>
        <p:txBody>
          <a:bodyPr/>
          <a:lstStyle/>
          <a:p>
            <a:r>
              <a:rPr lang="en-US" sz="2400" dirty="0"/>
              <a:t>How to read </a:t>
            </a:r>
            <a:r>
              <a:rPr lang="en-US" sz="2400" dirty="0" err="1" smtClean="0"/>
              <a:t>dbanalys</a:t>
            </a:r>
            <a:endParaRPr lang="en-US" sz="2400" dirty="0"/>
          </a:p>
        </p:txBody>
      </p:sp>
      <p:sp>
        <p:nvSpPr>
          <p:cNvPr id="3" name="Title 3"/>
          <p:cNvSpPr txBox="1">
            <a:spLocks/>
          </p:cNvSpPr>
          <p:nvPr/>
        </p:nvSpPr>
        <p:spPr bwMode="white">
          <a:xfrm>
            <a:off x="369277" y="18288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dirty="0" smtClean="0">
                <a:solidFill>
                  <a:srgbClr val="FFFFFF"/>
                </a:solidFill>
              </a:rPr>
              <a:t>Long Chains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 bwMode="white">
          <a:xfrm>
            <a:off x="369277" y="24384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dirty="0"/>
              <a:t>Firefighting fragmentation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 bwMode="white">
          <a:xfrm>
            <a:off x="369277" y="12192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kern="0" dirty="0">
                <a:solidFill>
                  <a:srgbClr val="FFFFFF"/>
                </a:solidFill>
              </a:rPr>
              <a:t> </a:t>
            </a:r>
            <a:r>
              <a:rPr lang="en-US" sz="2400" kern="0" dirty="0" smtClean="0">
                <a:solidFill>
                  <a:srgbClr val="FFFFFF"/>
                </a:solidFill>
              </a:rPr>
              <a:t>                       Part B: Indexes</a:t>
            </a: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 bwMode="white">
          <a:xfrm>
            <a:off x="381000" y="3048000"/>
            <a:ext cx="517753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5pPr>
            <a:lvl6pPr marL="3429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6pPr>
            <a:lvl7pPr marL="6859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7pPr>
            <a:lvl8pPr marL="102897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8pPr>
            <a:lvl9pPr marL="13719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400" dirty="0">
                <a:solidFill>
                  <a:srgbClr val="FFFF00"/>
                </a:solidFill>
              </a:rPr>
              <a:t>DB Structure Reorganization (D&amp;L)</a:t>
            </a:r>
          </a:p>
        </p:txBody>
      </p:sp>
    </p:spTree>
    <p:extLst>
      <p:ext uri="{BB962C8B-B14F-4D97-AF65-F5344CB8AC3E}">
        <p14:creationId xmlns:p14="http://schemas.microsoft.com/office/powerpoint/2010/main" val="296856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370511"/>
            <a:ext cx="8224066" cy="42486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DB </a:t>
            </a:r>
            <a:r>
              <a:rPr lang="en-US" sz="4000" dirty="0"/>
              <a:t>Structure </a:t>
            </a:r>
            <a:r>
              <a:rPr lang="en-US" sz="4000" dirty="0" smtClean="0"/>
              <a:t>Reorganization (D&amp;L)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600" y="1600200"/>
            <a:ext cx="63138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1. Spread </a:t>
            </a:r>
            <a:r>
              <a:rPr lang="en-US" sz="2400" dirty="0"/>
              <a:t>the tables between areas based on </a:t>
            </a:r>
            <a:r>
              <a:rPr lang="en-US" sz="2400" dirty="0" smtClean="0"/>
              <a:t>size</a:t>
            </a:r>
            <a:br>
              <a:rPr lang="en-US" sz="2400" dirty="0" smtClean="0"/>
            </a:br>
            <a:r>
              <a:rPr lang="en-US" sz="2400" dirty="0" smtClean="0"/>
              <a:t>             Some big table-areas</a:t>
            </a:r>
            <a:br>
              <a:rPr lang="en-US" sz="2400" dirty="0" smtClean="0"/>
            </a:br>
            <a:r>
              <a:rPr lang="en-US" sz="2400" dirty="0" smtClean="0"/>
              <a:t>             corresponding index-areas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2994814"/>
            <a:ext cx="7321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2. Two social areas. One for all tables. One for all indexes.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572000"/>
            <a:ext cx="60805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4. Set RPB according to </a:t>
            </a:r>
            <a:r>
              <a:rPr lang="en-US" sz="2400" dirty="0" err="1" smtClean="0"/>
              <a:t>dbanalys</a:t>
            </a:r>
            <a:r>
              <a:rPr lang="en-US" sz="2400" dirty="0" smtClean="0"/>
              <a:t>. </a:t>
            </a:r>
            <a:br>
              <a:rPr lang="en-US" sz="2400" dirty="0" smtClean="0"/>
            </a:br>
            <a:r>
              <a:rPr lang="en-US" sz="2400" dirty="0" smtClean="0"/>
              <a:t>    Cluster size 512 for tables and 64 for indexes.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3810000"/>
            <a:ext cx="34957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3. LOBs in their own areas.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285994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370511"/>
            <a:ext cx="8224066" cy="42486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DB </a:t>
            </a:r>
            <a:r>
              <a:rPr lang="en-US" sz="4000" dirty="0"/>
              <a:t>Structure </a:t>
            </a:r>
            <a:r>
              <a:rPr lang="en-US" sz="4000" dirty="0" smtClean="0"/>
              <a:t>Reorganization (D&amp;L)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746" y="1014905"/>
            <a:ext cx="6722507" cy="512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2693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370511"/>
            <a:ext cx="8404056" cy="42486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DB </a:t>
            </a:r>
            <a:r>
              <a:rPr lang="en-US" sz="4000" dirty="0"/>
              <a:t>Structure </a:t>
            </a:r>
            <a:r>
              <a:rPr lang="en-US" sz="4000" dirty="0" smtClean="0"/>
              <a:t>Reorganization (D&amp;L)</a:t>
            </a:r>
            <a:br>
              <a:rPr lang="en-US" sz="4000" dirty="0" smtClean="0"/>
            </a:br>
            <a:r>
              <a:rPr lang="en-US" sz="4000" dirty="0" smtClean="0"/>
              <a:t>TOSS LIMIT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53587" y="1676400"/>
            <a:ext cx="56105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Set toss limit = average record length + 10%</a:t>
            </a:r>
            <a:br>
              <a:rPr lang="en-US" sz="2400" dirty="0" smtClean="0"/>
            </a:br>
            <a:r>
              <a:rPr lang="en-US" sz="2400" dirty="0" smtClean="0"/>
              <a:t>default 300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20449" y="2766159"/>
            <a:ext cx="87711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RECORD BLOCK SUMMARY FOR AREA "Empty Area" : 46</a:t>
            </a:r>
          </a:p>
          <a:p>
            <a:r>
              <a:rPr lang="en-US" dirty="0"/>
              <a:t>-------------------------------------------------------</a:t>
            </a:r>
          </a:p>
          <a:p>
            <a:r>
              <a:rPr lang="en-US" dirty="0"/>
              <a:t>                                                      </a:t>
            </a:r>
            <a:r>
              <a:rPr lang="en-US" dirty="0" smtClean="0"/>
              <a:t> </a:t>
            </a:r>
            <a:r>
              <a:rPr lang="en-US" dirty="0"/>
              <a:t>-Record Size (B)-        </a:t>
            </a:r>
            <a:r>
              <a:rPr lang="en-US" dirty="0" smtClean="0"/>
              <a:t> ---</a:t>
            </a:r>
            <a:r>
              <a:rPr lang="en-US" dirty="0"/>
              <a:t>Fragments--- Scatter</a:t>
            </a:r>
          </a:p>
          <a:p>
            <a:r>
              <a:rPr lang="en-US" dirty="0"/>
              <a:t>Table                         </a:t>
            </a:r>
            <a:r>
              <a:rPr lang="en-US" dirty="0" smtClean="0"/>
              <a:t>Records        Size   </a:t>
            </a:r>
            <a:r>
              <a:rPr lang="en-US" dirty="0"/>
              <a:t>Min  </a:t>
            </a:r>
            <a:r>
              <a:rPr lang="en-US" dirty="0" smtClean="0"/>
              <a:t>Max  </a:t>
            </a:r>
            <a:r>
              <a:rPr lang="en-US" dirty="0"/>
              <a:t>Mean </a:t>
            </a:r>
            <a:r>
              <a:rPr lang="en-US" dirty="0" smtClean="0"/>
              <a:t>   </a:t>
            </a:r>
            <a:r>
              <a:rPr lang="en-US" dirty="0"/>
              <a:t>Count Factor  </a:t>
            </a:r>
            <a:r>
              <a:rPr lang="en-US" dirty="0" err="1"/>
              <a:t>Factor</a:t>
            </a:r>
            <a:endParaRPr lang="en-US" dirty="0"/>
          </a:p>
          <a:p>
            <a:r>
              <a:rPr lang="en-US" dirty="0" err="1"/>
              <a:t>PUB.ReplicationList</a:t>
            </a:r>
            <a:r>
              <a:rPr lang="en-US" dirty="0"/>
              <a:t>  </a:t>
            </a:r>
            <a:r>
              <a:rPr lang="en-US" dirty="0" smtClean="0"/>
              <a:t>335880647  13.4G  32    </a:t>
            </a:r>
            <a:r>
              <a:rPr lang="en-US" dirty="0"/>
              <a:t>52    </a:t>
            </a:r>
            <a:r>
              <a:rPr lang="en-US" dirty="0" smtClean="0"/>
              <a:t> 42         </a:t>
            </a:r>
            <a:r>
              <a:rPr lang="en-US" dirty="0"/>
              <a:t>335880647    1.0     1.0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17304" y="4794671"/>
            <a:ext cx="23825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Set toss limit = 50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905074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370511"/>
            <a:ext cx="8224066" cy="42486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DB </a:t>
            </a:r>
            <a:r>
              <a:rPr lang="en-US" sz="4000" dirty="0"/>
              <a:t>Structure </a:t>
            </a:r>
            <a:r>
              <a:rPr lang="en-US" sz="4000" dirty="0" smtClean="0"/>
              <a:t>Reorganization (D&amp;L)</a:t>
            </a:r>
            <a:br>
              <a:rPr lang="en-US" sz="4000" dirty="0" smtClean="0"/>
            </a:br>
            <a:r>
              <a:rPr lang="en-US" sz="4000" dirty="0" smtClean="0"/>
              <a:t>TOSS LIMIT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9600" y="4601818"/>
            <a:ext cx="64991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For all other cases, where Mean record size &lt; 1000</a:t>
            </a:r>
          </a:p>
          <a:p>
            <a:r>
              <a:rPr lang="en-US" sz="2400" dirty="0" smtClean="0"/>
              <a:t>Set toss limit = average record length + 10%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1899574"/>
            <a:ext cx="827604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RECORD BLOCK SUMMARY FOR AREA "</a:t>
            </a:r>
            <a:r>
              <a:rPr lang="en-US" dirty="0" err="1"/>
              <a:t>IntegrationBody</a:t>
            </a:r>
            <a:r>
              <a:rPr lang="en-US" dirty="0"/>
              <a:t> Area" : 26</a:t>
            </a:r>
          </a:p>
          <a:p>
            <a:r>
              <a:rPr lang="en-US" dirty="0"/>
              <a:t>-------------------------------------------------------</a:t>
            </a:r>
          </a:p>
          <a:p>
            <a:r>
              <a:rPr lang="en-US" dirty="0"/>
              <a:t>                                                           -Record Size (B)-           ---Fragments--- Scatter</a:t>
            </a:r>
          </a:p>
          <a:p>
            <a:r>
              <a:rPr lang="en-US" dirty="0"/>
              <a:t>Table                                    Records    Size   </a:t>
            </a:r>
            <a:r>
              <a:rPr lang="en-US" dirty="0" smtClean="0"/>
              <a:t>    Min   </a:t>
            </a:r>
            <a:r>
              <a:rPr lang="en-US" dirty="0"/>
              <a:t>Max  Mean    </a:t>
            </a:r>
            <a:r>
              <a:rPr lang="en-US" dirty="0" smtClean="0"/>
              <a:t>   </a:t>
            </a:r>
            <a:r>
              <a:rPr lang="en-US" dirty="0"/>
              <a:t>Count Factor  </a:t>
            </a:r>
            <a:r>
              <a:rPr lang="en-US" dirty="0" err="1"/>
              <a:t>Factor</a:t>
            </a:r>
            <a:endParaRPr lang="en-US" dirty="0"/>
          </a:p>
          <a:p>
            <a:r>
              <a:rPr lang="en-US" dirty="0" err="1" smtClean="0"/>
              <a:t>PUB.IntMessageBody</a:t>
            </a:r>
            <a:r>
              <a:rPr lang="en-US" dirty="0" smtClean="0"/>
              <a:t>   166772423  </a:t>
            </a:r>
            <a:r>
              <a:rPr lang="en-US" dirty="0"/>
              <a:t>264.2G    26  8240  1700   </a:t>
            </a:r>
            <a:r>
              <a:rPr lang="en-US" dirty="0" smtClean="0"/>
              <a:t>200084543    </a:t>
            </a:r>
            <a:r>
              <a:rPr lang="en-US" dirty="0"/>
              <a:t>1.0     1.0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3861206"/>
            <a:ext cx="3195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Do not change toss limit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2719263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370511"/>
            <a:ext cx="8300266" cy="42486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DB </a:t>
            </a:r>
            <a:r>
              <a:rPr lang="en-US" sz="4000" dirty="0"/>
              <a:t>Structure </a:t>
            </a:r>
            <a:r>
              <a:rPr lang="en-US" sz="4000" dirty="0" smtClean="0"/>
              <a:t>Reorganization (D&amp;L)</a:t>
            </a:r>
            <a:br>
              <a:rPr lang="en-US" sz="4000" dirty="0" smtClean="0"/>
            </a:br>
            <a:r>
              <a:rPr lang="en-US" sz="4000" dirty="0" smtClean="0"/>
              <a:t>CREATE LIMIT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95400" y="1187020"/>
            <a:ext cx="5698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Ratio: _</a:t>
            </a:r>
            <a:r>
              <a:rPr lang="en-US" sz="2400" dirty="0" err="1" smtClean="0"/>
              <a:t>TableStat</a:t>
            </a:r>
            <a:r>
              <a:rPr lang="en-US" sz="2400" dirty="0" smtClean="0"/>
              <a:t>-update / _</a:t>
            </a:r>
            <a:r>
              <a:rPr lang="en-US" sz="2400" dirty="0" err="1"/>
              <a:t>TableStat</a:t>
            </a:r>
            <a:r>
              <a:rPr lang="en-US" sz="2400" dirty="0"/>
              <a:t>-create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1752600"/>
            <a:ext cx="7772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Table                     </a:t>
            </a:r>
            <a:r>
              <a:rPr lang="en-US" sz="2400" dirty="0" smtClean="0"/>
              <a:t> 	create		update	ratio</a:t>
            </a:r>
            <a:endParaRPr lang="en-US" sz="2400" dirty="0"/>
          </a:p>
          <a:p>
            <a:r>
              <a:rPr lang="en-US" sz="2400" dirty="0" smtClean="0"/>
              <a:t>item-ledger           	  52,109      	  52,109   	1.00</a:t>
            </a:r>
          </a:p>
          <a:p>
            <a:r>
              <a:rPr lang="en-US" sz="2400" dirty="0" err="1"/>
              <a:t>ar</a:t>
            </a:r>
            <a:r>
              <a:rPr lang="en-US" sz="2400" dirty="0"/>
              <a:t>-ledger               </a:t>
            </a:r>
            <a:r>
              <a:rPr lang="en-US" sz="2400" dirty="0" smtClean="0"/>
              <a:t>	  58,007      	  65,701   	1.13</a:t>
            </a:r>
          </a:p>
          <a:p>
            <a:r>
              <a:rPr lang="en-US" sz="2400" dirty="0"/>
              <a:t>change-tracking    </a:t>
            </a:r>
            <a:r>
              <a:rPr lang="en-US" sz="2400" dirty="0" smtClean="0"/>
              <a:t>	154,159     	156,914   	1.02</a:t>
            </a:r>
          </a:p>
          <a:p>
            <a:r>
              <a:rPr lang="en-US" sz="2400" dirty="0"/>
              <a:t>freight-</a:t>
            </a:r>
            <a:r>
              <a:rPr lang="en-US" sz="2400" dirty="0" err="1"/>
              <a:t>cust</a:t>
            </a:r>
            <a:r>
              <a:rPr lang="en-US" sz="2400" dirty="0"/>
              <a:t>           </a:t>
            </a:r>
            <a:r>
              <a:rPr lang="en-US" sz="2400" dirty="0" smtClean="0"/>
              <a:t>	   2,878             2,904   	1.01</a:t>
            </a:r>
          </a:p>
          <a:p>
            <a:r>
              <a:rPr lang="en-US" sz="2400" dirty="0" err="1"/>
              <a:t>cust</a:t>
            </a:r>
            <a:r>
              <a:rPr lang="en-US" sz="2400" dirty="0"/>
              <a:t>-dynamic-price </a:t>
            </a:r>
            <a:r>
              <a:rPr lang="en-US" sz="2400" dirty="0" smtClean="0"/>
              <a:t>	  49,649        	  12,891    	  .26</a:t>
            </a:r>
          </a:p>
          <a:p>
            <a:endParaRPr lang="en-US" sz="2400" dirty="0" smtClean="0"/>
          </a:p>
          <a:p>
            <a:r>
              <a:rPr lang="en-US" sz="2400" dirty="0" smtClean="0"/>
              <a:t>order                      	  24,835    	553,166  	22.27</a:t>
            </a:r>
          </a:p>
          <a:p>
            <a:r>
              <a:rPr lang="en-US" sz="2400" dirty="0"/>
              <a:t>order-line              </a:t>
            </a:r>
            <a:r>
              <a:rPr lang="en-US" sz="2400" dirty="0" smtClean="0"/>
              <a:t>	137,190      1,332,265   	  9.71</a:t>
            </a:r>
          </a:p>
          <a:p>
            <a:r>
              <a:rPr lang="en-US" sz="2400" dirty="0" err="1"/>
              <a:t>gl</a:t>
            </a:r>
            <a:r>
              <a:rPr lang="en-US" sz="2400" dirty="0"/>
              <a:t>-ledger                  </a:t>
            </a:r>
            <a:r>
              <a:rPr lang="en-US" sz="2400" dirty="0" smtClean="0"/>
              <a:t>	    1,715      	  61,068  	35.61</a:t>
            </a:r>
          </a:p>
          <a:p>
            <a:r>
              <a:rPr lang="en-US" sz="2400" dirty="0"/>
              <a:t>order-freight           </a:t>
            </a:r>
            <a:r>
              <a:rPr lang="en-US" sz="2400" dirty="0" smtClean="0"/>
              <a:t>	  17,517     	427,318  	24.39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6524398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370511"/>
            <a:ext cx="8376466" cy="42486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DB </a:t>
            </a:r>
            <a:r>
              <a:rPr lang="en-US" sz="4000" dirty="0"/>
              <a:t>Structure </a:t>
            </a:r>
            <a:r>
              <a:rPr lang="en-US" sz="4000" dirty="0" smtClean="0"/>
              <a:t>Reorganization (D&amp;L)</a:t>
            </a:r>
            <a:br>
              <a:rPr lang="en-US" sz="4000" dirty="0" smtClean="0"/>
            </a:br>
            <a:r>
              <a:rPr lang="en-US" sz="4000" dirty="0" smtClean="0"/>
              <a:t>CREATE LIMIT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524000" y="1828800"/>
            <a:ext cx="5943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ratio is about 1 then</a:t>
            </a:r>
          </a:p>
          <a:p>
            <a:r>
              <a:rPr lang="en-US" sz="2400" dirty="0"/>
              <a:t>create limit = average length – min </a:t>
            </a:r>
            <a:r>
              <a:rPr lang="en-US" sz="2400" dirty="0" smtClean="0"/>
              <a:t>length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/>
              <a:t>If ratio </a:t>
            </a:r>
            <a:r>
              <a:rPr lang="en-US" sz="2400" dirty="0" smtClean="0"/>
              <a:t>&gt;= 2 then ???</a:t>
            </a:r>
            <a:br>
              <a:rPr lang="en-US" sz="2400" dirty="0" smtClean="0"/>
            </a:br>
            <a:endParaRPr lang="en-US" sz="2400" dirty="0"/>
          </a:p>
          <a:p>
            <a:r>
              <a:rPr lang="en-US" sz="2400" dirty="0" smtClean="0"/>
              <a:t>if no fragmentation </a:t>
            </a:r>
            <a:r>
              <a:rPr lang="en-US" sz="2400" dirty="0"/>
              <a:t>then </a:t>
            </a:r>
            <a:r>
              <a:rPr lang="en-US" sz="2400" dirty="0" smtClean="0"/>
              <a:t>leave </a:t>
            </a:r>
            <a:r>
              <a:rPr lang="en-US" sz="2400" dirty="0"/>
              <a:t>default </a:t>
            </a:r>
            <a:r>
              <a:rPr lang="en-US" sz="2400" dirty="0" smtClean="0"/>
              <a:t>150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if fragmentation then increase create limit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777477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259776"/>
            <a:ext cx="8102994" cy="646331"/>
          </a:xfrm>
        </p:spPr>
        <p:txBody>
          <a:bodyPr/>
          <a:lstStyle/>
          <a:p>
            <a:pPr algn="ctr"/>
            <a:r>
              <a:rPr lang="en-US" sz="4000" dirty="0" smtClean="0"/>
              <a:t>Silent schema changes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DBAnalys To The Rescue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8B0F14-7906-4019-A5D0-B6E654DDEDF7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1136363"/>
            <a:ext cx="78486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func_schema_delta</a:t>
            </a:r>
            <a:r>
              <a:rPr lang="en-US" dirty="0" smtClean="0"/>
              <a:t>() {</a:t>
            </a:r>
          </a:p>
          <a:p>
            <a:r>
              <a:rPr lang="en-US" dirty="0" smtClean="0"/>
              <a:t>  $DLC/bin/_</a:t>
            </a:r>
            <a:r>
              <a:rPr lang="en-US" dirty="0" err="1" smtClean="0"/>
              <a:t>progres</a:t>
            </a:r>
            <a:r>
              <a:rPr lang="en-US" dirty="0" smtClean="0"/>
              <a:t> $DEVDB -db $LIVEDB -b -p /</a:t>
            </a:r>
            <a:r>
              <a:rPr lang="en-US" dirty="0" err="1" smtClean="0"/>
              <a:t>usr</a:t>
            </a:r>
            <a:r>
              <a:rPr lang="en-US" dirty="0" smtClean="0"/>
              <a:t>/</a:t>
            </a:r>
            <a:r>
              <a:rPr lang="en-US" dirty="0" err="1" smtClean="0"/>
              <a:t>dbs</a:t>
            </a:r>
            <a:r>
              <a:rPr lang="en-US" dirty="0" smtClean="0"/>
              <a:t>/dev/schema/</a:t>
            </a:r>
            <a:r>
              <a:rPr lang="en-US" dirty="0" err="1" smtClean="0"/>
              <a:t>dump_inc.p</a:t>
            </a:r>
            <a:endParaRPr lang="en-US" dirty="0" smtClean="0"/>
          </a:p>
          <a:p>
            <a:r>
              <a:rPr lang="en-US" dirty="0" smtClean="0"/>
              <a:t>  </a:t>
            </a:r>
            <a:r>
              <a:rPr lang="en-US" dirty="0" err="1" smtClean="0"/>
              <a:t>mv</a:t>
            </a:r>
            <a:r>
              <a:rPr lang="en-US" dirty="0" smtClean="0"/>
              <a:t> </a:t>
            </a:r>
            <a:r>
              <a:rPr lang="en-US" dirty="0" err="1" smtClean="0"/>
              <a:t>delta.df</a:t>
            </a:r>
            <a:r>
              <a:rPr lang="en-US" dirty="0" smtClean="0"/>
              <a:t> </a:t>
            </a:r>
            <a:r>
              <a:rPr lang="en-US" dirty="0" err="1" smtClean="0"/>
              <a:t>db_name.df</a:t>
            </a:r>
            <a:endParaRPr lang="en-US" dirty="0" smtClean="0"/>
          </a:p>
          <a:p>
            <a:r>
              <a:rPr lang="en-US" dirty="0" smtClean="0"/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2279363"/>
            <a:ext cx="39994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/*  /</a:t>
            </a:r>
            <a:r>
              <a:rPr lang="en-US" dirty="0" err="1" smtClean="0"/>
              <a:t>usr</a:t>
            </a:r>
            <a:r>
              <a:rPr lang="en-US" dirty="0" smtClean="0"/>
              <a:t>/</a:t>
            </a:r>
            <a:r>
              <a:rPr lang="en-US" dirty="0" err="1" smtClean="0"/>
              <a:t>dbs</a:t>
            </a:r>
            <a:r>
              <a:rPr lang="en-US" dirty="0" smtClean="0"/>
              <a:t>/dev/schema/</a:t>
            </a:r>
            <a:r>
              <a:rPr lang="en-US" dirty="0" err="1" smtClean="0"/>
              <a:t>dump_inc.p</a:t>
            </a:r>
            <a:r>
              <a:rPr lang="en-US" dirty="0" smtClean="0"/>
              <a:t> */</a:t>
            </a:r>
          </a:p>
          <a:p>
            <a:r>
              <a:rPr lang="en-US" dirty="0" smtClean="0"/>
              <a:t>RUN </a:t>
            </a:r>
            <a:r>
              <a:rPr lang="en-US" dirty="0" err="1" smtClean="0"/>
              <a:t>prodict</a:t>
            </a:r>
            <a:r>
              <a:rPr lang="en-US" dirty="0" smtClean="0"/>
              <a:t>/</a:t>
            </a:r>
            <a:r>
              <a:rPr lang="en-US" dirty="0" err="1" smtClean="0"/>
              <a:t>dump_inc.p</a:t>
            </a:r>
            <a:r>
              <a:rPr lang="en-US" dirty="0" smtClean="0"/>
              <a:t>.</a:t>
            </a:r>
          </a:p>
          <a:p>
            <a:r>
              <a:rPr lang="en-US" dirty="0" smtClean="0"/>
              <a:t>QUIT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3117563"/>
            <a:ext cx="4990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Remove lines that should not go to Live at this time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3422363"/>
            <a:ext cx="6145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Drop </a:t>
            </a:r>
            <a:r>
              <a:rPr lang="en-US" dirty="0" err="1" smtClean="0"/>
              <a:t>db_name.df</a:t>
            </a:r>
            <a:r>
              <a:rPr lang="en-US" dirty="0" smtClean="0"/>
              <a:t> into “schema” directory on production server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3879563"/>
            <a:ext cx="77724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81000" y="3955763"/>
            <a:ext cx="796442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change.sh:  runs in database startup script</a:t>
            </a:r>
          </a:p>
          <a:p>
            <a:pPr marL="342900" indent="-342900">
              <a:buAutoNum type="arabicPeriod"/>
            </a:pPr>
            <a:r>
              <a:rPr lang="en-US" dirty="0" smtClean="0"/>
              <a:t>Check for </a:t>
            </a:r>
            <a:r>
              <a:rPr lang="en-US" dirty="0" err="1" smtClean="0"/>
              <a:t>db_name.df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_</a:t>
            </a:r>
            <a:r>
              <a:rPr lang="en-US" dirty="0" err="1" smtClean="0"/>
              <a:t>progres</a:t>
            </a:r>
            <a:r>
              <a:rPr lang="en-US" dirty="0" smtClean="0"/>
              <a:t> $DBNAME -b -</a:t>
            </a:r>
            <a:r>
              <a:rPr lang="en-US" dirty="0" err="1" smtClean="0"/>
              <a:t>param</a:t>
            </a:r>
            <a:r>
              <a:rPr lang="en-US" dirty="0" smtClean="0"/>
              <a:t> </a:t>
            </a:r>
            <a:r>
              <a:rPr lang="en-US" dirty="0" err="1" smtClean="0"/>
              <a:t>db_name.df</a:t>
            </a:r>
            <a:r>
              <a:rPr lang="en-US" dirty="0" smtClean="0"/>
              <a:t> -p /</a:t>
            </a:r>
            <a:r>
              <a:rPr lang="en-US" dirty="0" err="1" smtClean="0"/>
              <a:t>usr</a:t>
            </a:r>
            <a:r>
              <a:rPr lang="en-US" dirty="0" smtClean="0"/>
              <a:t>/</a:t>
            </a:r>
            <a:r>
              <a:rPr lang="en-US" dirty="0" err="1" smtClean="0"/>
              <a:t>dbx</a:t>
            </a:r>
            <a:r>
              <a:rPr lang="en-US" dirty="0" smtClean="0"/>
              <a:t>/live/schema/</a:t>
            </a:r>
            <a:r>
              <a:rPr lang="en-US" dirty="0" err="1" smtClean="0"/>
              <a:t>load_df.p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Move </a:t>
            </a:r>
            <a:r>
              <a:rPr lang="en-US" dirty="0" err="1" smtClean="0"/>
              <a:t>db_name.df</a:t>
            </a:r>
            <a:r>
              <a:rPr lang="en-US" dirty="0" smtClean="0"/>
              <a:t> to backup directory</a:t>
            </a:r>
          </a:p>
          <a:p>
            <a:pPr marL="342900" indent="-342900">
              <a:buAutoNum type="arabicPeriod"/>
            </a:pPr>
            <a:r>
              <a:rPr lang="en-US" dirty="0" smtClean="0"/>
              <a:t>Recompile </a:t>
            </a:r>
            <a:r>
              <a:rPr lang="en-US" smtClean="0"/>
              <a:t>the application code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" y="5479763"/>
            <a:ext cx="7426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db_name.e</a:t>
            </a:r>
            <a:r>
              <a:rPr lang="en-US" dirty="0" smtClean="0"/>
              <a:t> file</a:t>
            </a:r>
          </a:p>
          <a:p>
            <a:r>
              <a:rPr lang="en-US" dirty="0" smtClean="0"/>
              <a:t>cat </a:t>
            </a:r>
            <a:r>
              <a:rPr lang="en-US" dirty="0" err="1" smtClean="0"/>
              <a:t>db_name.e</a:t>
            </a:r>
            <a:r>
              <a:rPr lang="en-US" dirty="0" smtClean="0"/>
              <a:t> | mail -</a:t>
            </a:r>
            <a:r>
              <a:rPr lang="en-US" dirty="0" err="1" smtClean="0"/>
              <a:t>s"Live</a:t>
            </a:r>
            <a:r>
              <a:rPr lang="en-US" dirty="0" smtClean="0"/>
              <a:t> schema change error" dlevin@mycompany.com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4792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914400"/>
            <a:ext cx="3810000" cy="2619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2636" y="4114800"/>
            <a:ext cx="4273927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George </a:t>
            </a:r>
            <a:r>
              <a:rPr lang="en-US" sz="2000" dirty="0" smtClean="0">
                <a:solidFill>
                  <a:srgbClr val="000000"/>
                </a:solidFill>
                <a:hlinkClick r:id="rId4"/>
              </a:rPr>
              <a:t>potemkin@progress-tech.ru</a:t>
            </a:r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2000" i="0" dirty="0" smtClean="0">
                <a:solidFill>
                  <a:srgbClr val="000000"/>
                </a:solidFill>
              </a:rPr>
              <a:t>Dmitri   </a:t>
            </a:r>
            <a:r>
              <a:rPr lang="en-US" sz="2000" i="0" dirty="0" smtClean="0">
                <a:solidFill>
                  <a:srgbClr val="00B0F0"/>
                </a:solidFill>
                <a:hlinkClick r:id="rId5"/>
              </a:rPr>
              <a:t>d_levin@hotmail.com</a:t>
            </a:r>
            <a:r>
              <a:rPr lang="en-US" sz="2000" i="0" dirty="0" smtClean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860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UG_template_2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2AF88128-E61F-4530-8F64-941ED5C5486A}" vid="{4B4C85FE-1A15-492E-A9B0-036AC37BC641}"/>
    </a:ext>
  </a:extLst>
</a:theme>
</file>

<file path=ppt/theme/theme2.xml><?xml version="1.0" encoding="utf-8"?>
<a:theme xmlns:a="http://schemas.openxmlformats.org/drawingml/2006/main" name="1_PUG_template_2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2AF88128-E61F-4530-8F64-941ED5C5486A}" vid="{4B4C85FE-1A15-492E-A9B0-036AC37BC641}"/>
    </a:ext>
  </a:extLst>
</a:theme>
</file>

<file path=ppt/theme/theme3.xml><?xml version="1.0" encoding="utf-8"?>
<a:theme xmlns:a="http://schemas.openxmlformats.org/drawingml/2006/main" name="3_PUG_template_2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2AF88128-E61F-4530-8F64-941ED5C5486A}" vid="{4B4C85FE-1A15-492E-A9B0-036AC37BC64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8351</TotalTime>
  <Words>2670</Words>
  <Application>Microsoft Office PowerPoint</Application>
  <PresentationFormat>On-screen Show (4:3)</PresentationFormat>
  <Paragraphs>555</Paragraphs>
  <Slides>63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63</vt:i4>
      </vt:variant>
    </vt:vector>
  </HeadingPairs>
  <TitlesOfParts>
    <vt:vector size="70" baseType="lpstr">
      <vt:lpstr>Arial</vt:lpstr>
      <vt:lpstr>Calibri</vt:lpstr>
      <vt:lpstr>Courier New</vt:lpstr>
      <vt:lpstr>Wingdings</vt:lpstr>
      <vt:lpstr>PUG_template_2</vt:lpstr>
      <vt:lpstr>1_PUG_template_2</vt:lpstr>
      <vt:lpstr>3_PUG_template_2</vt:lpstr>
      <vt:lpstr>DBAnalys To The Rescue!</vt:lpstr>
      <vt:lpstr>How to read dbanalys</vt:lpstr>
      <vt:lpstr>Dbanalys</vt:lpstr>
      <vt:lpstr>Dbanalys options</vt:lpstr>
      <vt:lpstr>Need timestamps</vt:lpstr>
      <vt:lpstr>Problems</vt:lpstr>
      <vt:lpstr>Version 11.4 </vt:lpstr>
      <vt:lpstr>Output files</vt:lpstr>
      <vt:lpstr>Loading sports.tbl.txt in Excel</vt:lpstr>
      <vt:lpstr>Loading sports.ix.txt in Excel</vt:lpstr>
      <vt:lpstr>Before Version 11.4 </vt:lpstr>
      <vt:lpstr>PowerPoint Presentation</vt:lpstr>
      <vt:lpstr>PowerPoint Presentation</vt:lpstr>
      <vt:lpstr>PowerPoint Presentation</vt:lpstr>
      <vt:lpstr>PowerPoint Presentation</vt:lpstr>
      <vt:lpstr>Fragmentation %</vt:lpstr>
      <vt:lpstr>Dbanalys</vt:lpstr>
      <vt:lpstr>Fragmentation %</vt:lpstr>
      <vt:lpstr>Index / Table Ratio</vt:lpstr>
      <vt:lpstr>PowerPoint Presentation</vt:lpstr>
      <vt:lpstr>Index is too big</vt:lpstr>
      <vt:lpstr>Index key size  (from db_name.index.txt)</vt:lpstr>
      <vt:lpstr>Index key size </vt:lpstr>
      <vt:lpstr>Index key size  (from db_name.index.txt)</vt:lpstr>
      <vt:lpstr>Load dbanalys into DB</vt:lpstr>
      <vt:lpstr>Load dbanalys into DB</vt:lpstr>
      <vt:lpstr>PowerPoint Presentation</vt:lpstr>
      <vt:lpstr>PowerPoint Presentation</vt:lpstr>
      <vt:lpstr>PowerPoint Presentation</vt:lpstr>
      <vt:lpstr>Min Record Length</vt:lpstr>
      <vt:lpstr>Min Record Length</vt:lpstr>
      <vt:lpstr>Mean Record Length</vt:lpstr>
      <vt:lpstr>How to read dbanalys</vt:lpstr>
      <vt:lpstr>PowerPoint Presentation</vt:lpstr>
      <vt:lpstr>PowerPoint Presentation</vt:lpstr>
      <vt:lpstr>What index would you choose  to read whole table?</vt:lpstr>
      <vt:lpstr>Good index / Bad index Dan F: logical index scatter</vt:lpstr>
      <vt:lpstr>Good index / Bad index Dan F: logical index scatter</vt:lpstr>
      <vt:lpstr>Good index / Bad index Dan F: logical index scatter</vt:lpstr>
      <vt:lpstr>Good index / Bad index Dan F: logical index scatter</vt:lpstr>
      <vt:lpstr>How to read dbanalys</vt:lpstr>
      <vt:lpstr>Long RM chain</vt:lpstr>
      <vt:lpstr>Long RM chain</vt:lpstr>
      <vt:lpstr>Long RM chain</vt:lpstr>
      <vt:lpstr>Long RM chain</vt:lpstr>
      <vt:lpstr>Long RM chain</vt:lpstr>
      <vt:lpstr>Long RM chain</vt:lpstr>
      <vt:lpstr>Long RM chain</vt:lpstr>
      <vt:lpstr>Index Delete chain</vt:lpstr>
      <vt:lpstr>Index Delete chain</vt:lpstr>
      <vt:lpstr>How to read dbanalys</vt:lpstr>
      <vt:lpstr>Defrag.p</vt:lpstr>
      <vt:lpstr>Testing results</vt:lpstr>
      <vt:lpstr>Testing results</vt:lpstr>
      <vt:lpstr>How to read dbanalys</vt:lpstr>
      <vt:lpstr>DB Structure Reorganization (D&amp;L)</vt:lpstr>
      <vt:lpstr>DB Structure Reorganization (D&amp;L)</vt:lpstr>
      <vt:lpstr>DB Structure Reorganization (D&amp;L) TOSS LIMIT</vt:lpstr>
      <vt:lpstr>DB Structure Reorganization (D&amp;L) TOSS LIMIT</vt:lpstr>
      <vt:lpstr>DB Structure Reorganization (D&amp;L) CREATE LIMIT</vt:lpstr>
      <vt:lpstr>DB Structure Reorganization (D&amp;L) CREATE LIMIT</vt:lpstr>
      <vt:lpstr>Silent schema changes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DBAnalys To The Rescue!</dc:title>
  <dc:creator>dlevin</dc:creator>
  <cp:lastModifiedBy>Dmitri Levin</cp:lastModifiedBy>
  <cp:revision>263</cp:revision>
  <dcterms:created xsi:type="dcterms:W3CDTF">2015-04-02T21:16:43Z</dcterms:created>
  <dcterms:modified xsi:type="dcterms:W3CDTF">2015-06-05T21:05:27Z</dcterms:modified>
</cp:coreProperties>
</file>