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35"/>
  </p:notesMasterIdLst>
  <p:handoutMasterIdLst>
    <p:handoutMasterId r:id="rId36"/>
  </p:handoutMasterIdLst>
  <p:sldIdLst>
    <p:sldId id="1478" r:id="rId5"/>
    <p:sldId id="1479" r:id="rId6"/>
    <p:sldId id="1487" r:id="rId7"/>
    <p:sldId id="1492" r:id="rId8"/>
    <p:sldId id="1483" r:id="rId9"/>
    <p:sldId id="1488" r:id="rId10"/>
    <p:sldId id="1489" r:id="rId11"/>
    <p:sldId id="1495" r:id="rId12"/>
    <p:sldId id="1490" r:id="rId13"/>
    <p:sldId id="1501" r:id="rId14"/>
    <p:sldId id="1491" r:id="rId15"/>
    <p:sldId id="1484" r:id="rId16"/>
    <p:sldId id="1493" r:id="rId17"/>
    <p:sldId id="1496" r:id="rId18"/>
    <p:sldId id="1497" r:id="rId19"/>
    <p:sldId id="1494" r:id="rId20"/>
    <p:sldId id="1498" r:id="rId21"/>
    <p:sldId id="1480" r:id="rId22"/>
    <p:sldId id="1499" r:id="rId23"/>
    <p:sldId id="1504" r:id="rId24"/>
    <p:sldId id="1500" r:id="rId25"/>
    <p:sldId id="1502" r:id="rId26"/>
    <p:sldId id="1505" r:id="rId27"/>
    <p:sldId id="1506" r:id="rId28"/>
    <p:sldId id="1507" r:id="rId29"/>
    <p:sldId id="1510" r:id="rId30"/>
    <p:sldId id="1509" r:id="rId31"/>
    <p:sldId id="1485" r:id="rId32"/>
    <p:sldId id="1512" r:id="rId33"/>
    <p:sldId id="1481" r:id="rId34"/>
  </p:sldIdLst>
  <p:sldSz cx="12188825" cy="6858000"/>
  <p:notesSz cx="7010400" cy="9296400"/>
  <p:custDataLst>
    <p:tags r:id="rId3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E00"/>
    <a:srgbClr val="FFD24F"/>
    <a:srgbClr val="DD461E"/>
    <a:srgbClr val="2F5662"/>
    <a:srgbClr val="B0D806"/>
    <a:srgbClr val="AAD204"/>
    <a:srgbClr val="24D997"/>
    <a:srgbClr val="23C78C"/>
    <a:srgbClr val="F199AE"/>
    <a:srgbClr val="A21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3" autoAdjust="0"/>
    <p:restoredTop sz="96013" autoAdjust="0"/>
  </p:normalViewPr>
  <p:slideViewPr>
    <p:cSldViewPr snapToGrid="0" showGuides="1">
      <p:cViewPr>
        <p:scale>
          <a:sx n="48" d="100"/>
          <a:sy n="48" d="100"/>
        </p:scale>
        <p:origin x="-2382" y="-1452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0" y="31224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pauldfixr@outlookpark.com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93896" y="943352"/>
            <a:ext cx="10511966" cy="1477328"/>
          </a:xfrm>
        </p:spPr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Paul Bouscaren, Outlook Park Holdings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350876"/>
            <a:ext cx="6901583" cy="978729"/>
          </a:xfrm>
        </p:spPr>
        <p:txBody>
          <a:bodyPr/>
          <a:lstStyle/>
          <a:p>
            <a:r>
              <a:rPr lang="en-US" dirty="0" smtClean="0"/>
              <a:t>Introduction: Who am I and why are</a:t>
            </a:r>
            <a:r>
              <a:rPr lang="en-US" u="sng" dirty="0" smtClean="0"/>
              <a:t> YOU</a:t>
            </a:r>
            <a:r>
              <a:rPr lang="en-US" dirty="0" smtClean="0"/>
              <a:t> 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6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Paul Bouscaren – Career Highlights</a:t>
            </a:r>
          </a:p>
          <a:p>
            <a:pPr lvl="1"/>
            <a:r>
              <a:rPr lang="en-US" dirty="0" smtClean="0"/>
              <a:t>Bachelor of Science in Computer Science from California State University at Dominguez Hills</a:t>
            </a:r>
          </a:p>
          <a:p>
            <a:pPr lvl="1"/>
            <a:r>
              <a:rPr lang="en-US" dirty="0" smtClean="0"/>
              <a:t>Minor in Philosophy</a:t>
            </a:r>
          </a:p>
          <a:p>
            <a:pPr lvl="1"/>
            <a:r>
              <a:rPr lang="en-US" dirty="0" smtClean="0"/>
              <a:t>Bluebird Systems (Auto Rental Division) Programmer/Analyst 1988-1992 (Business Basic)</a:t>
            </a:r>
          </a:p>
          <a:p>
            <a:pPr lvl="1"/>
            <a:r>
              <a:rPr lang="en-US" dirty="0" smtClean="0"/>
              <a:t>Bluebird Auto Rental Systems Programmer/Analyst 1994-1998 (Business Basic/Progress *)</a:t>
            </a:r>
          </a:p>
          <a:p>
            <a:pPr lvl="1"/>
            <a:r>
              <a:rPr lang="en-US" dirty="0" smtClean="0"/>
              <a:t>Mitzi International Handbags Programmer/Analyst (EDI) 2001-2008 (Progress CHUI)</a:t>
            </a:r>
          </a:p>
          <a:p>
            <a:pPr lvl="1"/>
            <a:r>
              <a:rPr lang="en-US" dirty="0" smtClean="0"/>
              <a:t>Bluebird Auto Rental Systems Programmer/Analyst 2008-2014 (Progress)</a:t>
            </a:r>
          </a:p>
          <a:p>
            <a:pPr lvl="1"/>
            <a:r>
              <a:rPr lang="en-US" dirty="0" smtClean="0"/>
              <a:t>Senior Programmer/Analyst Contractor 2014-present (Progress)</a:t>
            </a:r>
          </a:p>
          <a:p>
            <a:pPr lvl="2"/>
            <a:r>
              <a:rPr lang="en-US" dirty="0" smtClean="0"/>
              <a:t>World Courier SAP integration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Next, a few words from my silent sponsor, Bluebird Auto Rental Systems</a:t>
            </a:r>
          </a:p>
          <a:p>
            <a:pPr lvl="1"/>
            <a:r>
              <a:rPr lang="en-US" dirty="0" err="1" smtClean="0"/>
              <a:t>RentWorks</a:t>
            </a:r>
            <a:r>
              <a:rPr lang="en-US" dirty="0" smtClean="0"/>
              <a:t> is the premier Auto Rental business software solution</a:t>
            </a:r>
          </a:p>
          <a:p>
            <a:pPr lvl="1"/>
            <a:r>
              <a:rPr lang="en-US" dirty="0" smtClean="0"/>
              <a:t>It was brilliantly conceived and executed by a group of dedicated individuals who probably don’t even know how good they are, and how capable , advanced, and well-designed the system and programming really is.  And, I have to say that as someone who has been ‘out in the market’.</a:t>
            </a:r>
            <a:endParaRPr lang="en-US" dirty="0"/>
          </a:p>
          <a:p>
            <a:pPr lvl="1"/>
            <a:r>
              <a:rPr lang="en-US" dirty="0" smtClean="0"/>
              <a:t>Without Bluebird’s assent and assistance, this presentation would have been far less possible!</a:t>
            </a:r>
          </a:p>
          <a:p>
            <a:pPr lvl="1"/>
            <a:r>
              <a:rPr lang="en-US" dirty="0" smtClean="0"/>
              <a:t>Please say ‘Hello’ to my former coworker and still-current friend, </a:t>
            </a:r>
            <a:r>
              <a:rPr lang="en-US" dirty="0" err="1" smtClean="0"/>
              <a:t>Elfi</a:t>
            </a:r>
            <a:r>
              <a:rPr lang="en-US" dirty="0" smtClean="0"/>
              <a:t> </a:t>
            </a:r>
            <a:r>
              <a:rPr lang="en-US" dirty="0" err="1" smtClean="0"/>
              <a:t>Quitt</a:t>
            </a:r>
            <a:endParaRPr lang="en-US" dirty="0" smtClean="0"/>
          </a:p>
          <a:p>
            <a:r>
              <a:rPr lang="en-US" dirty="0" smtClean="0"/>
              <a:t>Finally, let me be sure to mention Mike Main and Jeff </a:t>
            </a:r>
            <a:r>
              <a:rPr lang="en-US" dirty="0" err="1" smtClean="0"/>
              <a:t>Willson</a:t>
            </a:r>
            <a:r>
              <a:rPr lang="en-US" dirty="0" smtClean="0"/>
              <a:t> from </a:t>
            </a:r>
            <a:r>
              <a:rPr lang="en-US" dirty="0" err="1" smtClean="0"/>
              <a:t>CyberScience</a:t>
            </a:r>
            <a:r>
              <a:rPr lang="en-US" dirty="0" smtClean="0"/>
              <a:t>, without the help of whom, again, this presentation would have been far less</a:t>
            </a:r>
          </a:p>
          <a:p>
            <a:r>
              <a:rPr lang="en-US" dirty="0" smtClean="0"/>
              <a:t>And the good folks at Progress Software and </a:t>
            </a:r>
            <a:r>
              <a:rPr lang="en-US" dirty="0" err="1" smtClean="0"/>
              <a:t>Bravepoint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670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third-party reporting solution?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960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 Third-party reporting solution?</a:t>
            </a:r>
          </a:p>
          <a:p>
            <a:pPr lvl="1"/>
            <a:r>
              <a:rPr lang="en-US" dirty="0" smtClean="0"/>
              <a:t>How much can you do with just Progress ABL?</a:t>
            </a:r>
          </a:p>
          <a:p>
            <a:pPr lvl="2"/>
            <a:r>
              <a:rPr lang="en-US" dirty="0" smtClean="0"/>
              <a:t>Perhaps quite a lot – if you work at it!</a:t>
            </a:r>
          </a:p>
          <a:p>
            <a:pPr lvl="2"/>
            <a:r>
              <a:rPr lang="en-US" dirty="0" smtClean="0"/>
              <a:t>OUTPUT TO PRINTER PAGED</a:t>
            </a:r>
          </a:p>
          <a:p>
            <a:pPr lvl="2"/>
            <a:r>
              <a:rPr lang="en-US" dirty="0" smtClean="0"/>
              <a:t>PAGE-SIZE x</a:t>
            </a:r>
          </a:p>
          <a:p>
            <a:pPr lvl="2"/>
            <a:r>
              <a:rPr lang="en-US" dirty="0" smtClean="0"/>
              <a:t>How do you determine the page size?</a:t>
            </a:r>
          </a:p>
          <a:p>
            <a:pPr lvl="2"/>
            <a:r>
              <a:rPr lang="en-US" dirty="0" smtClean="0"/>
              <a:t>When do you choose the font?</a:t>
            </a:r>
          </a:p>
          <a:p>
            <a:pPr lvl="2"/>
            <a:r>
              <a:rPr lang="en-US" dirty="0" smtClean="0"/>
              <a:t>When do you choose the paper orientation?</a:t>
            </a:r>
          </a:p>
          <a:p>
            <a:pPr lvl="2"/>
            <a:r>
              <a:rPr lang="en-US" dirty="0" smtClean="0"/>
              <a:t>How do you create Excel file output?</a:t>
            </a:r>
          </a:p>
          <a:p>
            <a:pPr lvl="2"/>
            <a:r>
              <a:rPr lang="en-US" dirty="0" smtClean="0"/>
              <a:t>How do you choose and format a page header?</a:t>
            </a:r>
          </a:p>
          <a:p>
            <a:pPr lvl="3"/>
            <a:r>
              <a:rPr lang="en-US" dirty="0" smtClean="0"/>
              <a:t>DEFINE FRAME </a:t>
            </a:r>
            <a:r>
              <a:rPr lang="en-US" dirty="0" err="1" smtClean="0"/>
              <a:t>framename</a:t>
            </a:r>
            <a:r>
              <a:rPr lang="en-US" dirty="0" smtClean="0"/>
              <a:t> HEADER TODAY AT 1 “some header text” AT 10 FORMAT “x(102)” “Page “ AT 120 PAGE-NUMBER SKIP “STRING(TIME,”HH:MM:SS”) AT 1 “MORE HEADER TEXT” AT 10 FORMAT “X(102)” SKIP </a:t>
            </a:r>
          </a:p>
          <a:p>
            <a:pPr lvl="3"/>
            <a:r>
              <a:rPr lang="en-US" dirty="0" smtClean="0"/>
              <a:t>…</a:t>
            </a:r>
          </a:p>
          <a:p>
            <a:pPr lvl="3"/>
            <a:r>
              <a:rPr lang="en-US" dirty="0" smtClean="0"/>
              <a:t>WITH PAGE-TOP FRAME </a:t>
            </a:r>
            <a:r>
              <a:rPr lang="en-US" dirty="0" err="1" smtClean="0"/>
              <a:t>framename</a:t>
            </a:r>
            <a:r>
              <a:rPr lang="en-US" dirty="0" smtClean="0"/>
              <a:t> STREAM-IO WIDTH 132.</a:t>
            </a:r>
          </a:p>
        </p:txBody>
      </p:sp>
    </p:spTree>
    <p:extLst>
      <p:ext uri="{BB962C8B-B14F-4D97-AF65-F5344CB8AC3E}">
        <p14:creationId xmlns:p14="http://schemas.microsoft.com/office/powerpoint/2010/main" val="41639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Third-Party reporting solution: VSPRINTER</a:t>
            </a:r>
          </a:p>
          <a:p>
            <a:pPr lvl="1"/>
            <a:r>
              <a:rPr lang="en-US" dirty="0" smtClean="0"/>
              <a:t>OCX Control</a:t>
            </a:r>
          </a:p>
          <a:p>
            <a:pPr lvl="1"/>
            <a:r>
              <a:rPr lang="en-US" dirty="0" smtClean="0"/>
              <a:t>Actually a report output management solution</a:t>
            </a:r>
          </a:p>
          <a:p>
            <a:pPr lvl="1"/>
            <a:r>
              <a:rPr lang="en-US" dirty="0" smtClean="0"/>
              <a:t>Helps you select printers</a:t>
            </a:r>
          </a:p>
          <a:p>
            <a:pPr lvl="1"/>
            <a:r>
              <a:rPr lang="en-US" dirty="0" smtClean="0"/>
              <a:t>Helps you choose paper type and orientation</a:t>
            </a:r>
          </a:p>
          <a:p>
            <a:pPr lvl="1"/>
            <a:r>
              <a:rPr lang="en-US" dirty="0" smtClean="0"/>
              <a:t>Does NOT do anything for you with respect to PAGE-SIZE or the width of the output frames.</a:t>
            </a:r>
          </a:p>
          <a:p>
            <a:pPr lvl="1"/>
            <a:r>
              <a:rPr lang="en-US" dirty="0" smtClean="0"/>
              <a:t>Does NOT help with Excel output.</a:t>
            </a:r>
          </a:p>
          <a:p>
            <a:pPr lvl="1"/>
            <a:r>
              <a:rPr lang="en-US" dirty="0" smtClean="0"/>
              <a:t>I work with a Bluebird client who prefers to see a larger font size on the reports, and the reports oriented in Landscape.  This should be a trivial exercise, but it  was not trivial!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0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of 4GL report output:</a:t>
            </a:r>
          </a:p>
          <a:p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712" y="1719262"/>
            <a:ext cx="96774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603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Second and Third reporting solutions:</a:t>
            </a:r>
          </a:p>
          <a:p>
            <a:pPr lvl="1"/>
            <a:r>
              <a:rPr lang="en-US" dirty="0" err="1" smtClean="0"/>
              <a:t>CyberQuery</a:t>
            </a:r>
            <a:endParaRPr lang="en-US" dirty="0" smtClean="0"/>
          </a:p>
          <a:p>
            <a:pPr lvl="1"/>
            <a:r>
              <a:rPr lang="en-US" dirty="0" err="1" smtClean="0"/>
              <a:t>DataPA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Both of these were implemented on a case-by-case basis as third-party non-integrated reporting tools.</a:t>
            </a:r>
          </a:p>
          <a:p>
            <a:r>
              <a:rPr lang="en-US" dirty="0" smtClean="0"/>
              <a:t>So far as that goes, both are very good at what they do</a:t>
            </a:r>
          </a:p>
          <a:p>
            <a:r>
              <a:rPr lang="en-US" dirty="0" smtClean="0"/>
              <a:t>For full-fledged reporting tools, either is vastly superior to what can be done with a roomful of 4GL or ABL programmers, especially for ad-hoc reporting.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suggestion at this point in the process:</a:t>
            </a:r>
          </a:p>
          <a:p>
            <a:pPr lvl="1"/>
            <a:r>
              <a:rPr lang="en-US" dirty="0" smtClean="0"/>
              <a:t>Arrange to license full-license versions of whatever solution or solutions you are considering</a:t>
            </a:r>
          </a:p>
          <a:p>
            <a:pPr lvl="1"/>
            <a:r>
              <a:rPr lang="en-US" dirty="0" smtClean="0"/>
              <a:t>License them as stand-alone third-party reporting tools</a:t>
            </a:r>
            <a:endParaRPr lang="en-US" dirty="0"/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Get familiar with capabilities and limitations</a:t>
            </a:r>
          </a:p>
          <a:p>
            <a:pPr lvl="1"/>
            <a:r>
              <a:rPr lang="en-US" dirty="0" smtClean="0"/>
              <a:t>Are they scalable and adaptable to your enterprise?</a:t>
            </a:r>
          </a:p>
          <a:p>
            <a:pPr lvl="1"/>
            <a:r>
              <a:rPr lang="en-US" dirty="0" smtClean="0"/>
              <a:t>Get familiar with the configuration of the parts.</a:t>
            </a:r>
          </a:p>
          <a:p>
            <a:pPr lvl="1"/>
            <a:r>
              <a:rPr lang="en-US" dirty="0" smtClean="0"/>
              <a:t>Build some reports</a:t>
            </a:r>
          </a:p>
          <a:p>
            <a:pPr lvl="1"/>
            <a:r>
              <a:rPr lang="en-US" dirty="0" smtClean="0"/>
              <a:t>Get trained in how to use the tool</a:t>
            </a:r>
          </a:p>
          <a:p>
            <a:r>
              <a:rPr lang="en-US" dirty="0" smtClean="0"/>
              <a:t>But Paul, all this costs time and money</a:t>
            </a:r>
            <a:endParaRPr lang="en-US" dirty="0"/>
          </a:p>
          <a:p>
            <a:r>
              <a:rPr lang="en-US" dirty="0" smtClean="0"/>
              <a:t>What is the cost of regret?</a:t>
            </a:r>
          </a:p>
          <a:p>
            <a:pPr lvl="1"/>
            <a:r>
              <a:rPr lang="en-US" dirty="0" smtClean="0"/>
              <a:t>Be aware there may not be a perfect solution – so pick your pony and ride like the wind!</a:t>
            </a:r>
          </a:p>
        </p:txBody>
      </p:sp>
    </p:spTree>
    <p:extLst>
      <p:ext uri="{BB962C8B-B14F-4D97-AF65-F5344CB8AC3E}">
        <p14:creationId xmlns:p14="http://schemas.microsoft.com/office/powerpoint/2010/main" val="22373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requirements for the ultimate solution:</a:t>
            </a:r>
          </a:p>
          <a:p>
            <a:pPr lvl="1"/>
            <a:r>
              <a:rPr lang="en-US" dirty="0" smtClean="0"/>
              <a:t>Must be integrated with the application</a:t>
            </a:r>
          </a:p>
          <a:p>
            <a:pPr lvl="1"/>
            <a:r>
              <a:rPr lang="en-US" dirty="0" smtClean="0"/>
              <a:t>The client need not know the underlying reporting language*</a:t>
            </a:r>
          </a:p>
          <a:p>
            <a:pPr lvl="1"/>
            <a:r>
              <a:rPr lang="en-US" dirty="0" smtClean="0"/>
              <a:t>The integration is intended to eventually supplant all of the original 4GL reports</a:t>
            </a:r>
          </a:p>
          <a:p>
            <a:pPr lvl="1"/>
            <a:r>
              <a:rPr lang="en-US" dirty="0" smtClean="0"/>
              <a:t>The integration must be able to be turned ‘on’ and ‘off’</a:t>
            </a:r>
          </a:p>
          <a:p>
            <a:pPr lvl="2"/>
            <a:r>
              <a:rPr lang="en-US" dirty="0" smtClean="0"/>
              <a:t>To support phased implementation</a:t>
            </a:r>
          </a:p>
          <a:p>
            <a:pPr lvl="2"/>
            <a:r>
              <a:rPr lang="en-US" dirty="0" smtClean="0"/>
              <a:t>To support the 4GL reports as a fallback</a:t>
            </a:r>
          </a:p>
          <a:p>
            <a:pPr lvl="2"/>
            <a:r>
              <a:rPr lang="en-US" dirty="0" smtClean="0"/>
              <a:t>To facilitate parallel testing of the implementation of a new report</a:t>
            </a:r>
          </a:p>
          <a:p>
            <a:pPr lvl="2"/>
            <a:r>
              <a:rPr lang="en-US" dirty="0" smtClean="0"/>
              <a:t>To continue using existing reports if the ‘new solution’ fails for any of a variety of reasons</a:t>
            </a:r>
          </a:p>
          <a:p>
            <a:pPr lvl="2"/>
            <a:r>
              <a:rPr lang="en-US" dirty="0" smtClean="0"/>
              <a:t>You will probably find that there are some things you will still need the ABL reports for</a:t>
            </a:r>
          </a:p>
          <a:p>
            <a:pPr lvl="2"/>
            <a:r>
              <a:rPr lang="en-US" dirty="0" smtClean="0"/>
              <a:t>Hybrid reporting solution?  (Remind me about this point if I don’t get back to 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907678"/>
            <a:ext cx="6901583" cy="1865126"/>
          </a:xfrm>
        </p:spPr>
        <p:txBody>
          <a:bodyPr/>
          <a:lstStyle/>
          <a:p>
            <a:r>
              <a:rPr lang="en-US" dirty="0" smtClean="0"/>
              <a:t>Important integration considerations: SAAS Application capabilities– vs –</a:t>
            </a:r>
            <a:r>
              <a:rPr lang="en-US" dirty="0" err="1" smtClean="0"/>
              <a:t>CyberQuery</a:t>
            </a:r>
            <a:r>
              <a:rPr lang="en-US" dirty="0" smtClean="0"/>
              <a:t> reporting capabilities and licensing costs.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91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step back for a moment, and look at the Bluebird </a:t>
            </a:r>
            <a:r>
              <a:rPr lang="en-US" dirty="0" err="1" smtClean="0"/>
              <a:t>RentWorks</a:t>
            </a:r>
            <a:r>
              <a:rPr lang="en-US" dirty="0" smtClean="0"/>
              <a:t> architecture</a:t>
            </a:r>
          </a:p>
          <a:p>
            <a:pPr lvl="1"/>
            <a:r>
              <a:rPr lang="en-US" dirty="0" smtClean="0"/>
              <a:t>Web client, </a:t>
            </a:r>
            <a:r>
              <a:rPr lang="en-US" dirty="0" err="1" smtClean="0"/>
              <a:t>appserver</a:t>
            </a:r>
            <a:r>
              <a:rPr lang="en-US" dirty="0" smtClean="0"/>
              <a:t>, server</a:t>
            </a:r>
          </a:p>
          <a:p>
            <a:pPr lvl="1"/>
            <a:r>
              <a:rPr lang="en-US" dirty="0" smtClean="0"/>
              <a:t>Or, client-server without the Web client</a:t>
            </a:r>
          </a:p>
          <a:p>
            <a:pPr lvl="1"/>
            <a:r>
              <a:rPr lang="en-US" dirty="0" smtClean="0"/>
              <a:t>Communication across the </a:t>
            </a:r>
            <a:r>
              <a:rPr lang="en-US" dirty="0" err="1" smtClean="0"/>
              <a:t>appserver</a:t>
            </a:r>
            <a:r>
              <a:rPr lang="en-US" dirty="0" smtClean="0"/>
              <a:t> boundary is via </a:t>
            </a:r>
            <a:r>
              <a:rPr lang="en-US" dirty="0" err="1" smtClean="0"/>
              <a:t>ProDataSets</a:t>
            </a:r>
            <a:endParaRPr lang="en-US" dirty="0" smtClean="0"/>
          </a:p>
          <a:p>
            <a:pPr lvl="1"/>
            <a:r>
              <a:rPr lang="en-US" dirty="0" smtClean="0"/>
              <a:t>The client  (User Interface) has no connection to the database</a:t>
            </a:r>
          </a:p>
          <a:p>
            <a:pPr lvl="1"/>
            <a:r>
              <a:rPr lang="en-US" dirty="0" smtClean="0"/>
              <a:t>The reporting system utilizes a report queue</a:t>
            </a:r>
          </a:p>
          <a:p>
            <a:pPr lvl="2"/>
            <a:r>
              <a:rPr lang="en-US" dirty="0" smtClean="0"/>
              <a:t>The client UI collects reporting criteria, places them in the report queue, then then starts a listener process (on the client).</a:t>
            </a:r>
          </a:p>
          <a:p>
            <a:pPr lvl="2"/>
            <a:r>
              <a:rPr lang="en-US" dirty="0" smtClean="0"/>
              <a:t>This lends itself to implementation of a scheduler for delayed running of reports</a:t>
            </a:r>
          </a:p>
          <a:p>
            <a:pPr lvl="2"/>
            <a:r>
              <a:rPr lang="en-US" dirty="0" smtClean="0"/>
              <a:t>Reports run on the server, then the client listener polls to see when it completes.</a:t>
            </a:r>
          </a:p>
          <a:p>
            <a:pPr lvl="2"/>
            <a:r>
              <a:rPr lang="en-US" dirty="0" smtClean="0"/>
              <a:t>The report output may or may not be passed back to the client.  In many cases it is, and it is returned as a character large object (CLOB).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0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8721969" y="3399692"/>
            <a:ext cx="2377440" cy="2194560"/>
          </a:xfrm>
          <a:prstGeom prst="roundRect">
            <a:avLst/>
          </a:prstGeom>
          <a:solidFill>
            <a:schemeClr val="bg2">
              <a:lumMod val="7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2" name="Flowchart: Magnetic Disk 1"/>
          <p:cNvSpPr/>
          <p:nvPr/>
        </p:nvSpPr>
        <p:spPr bwMode="auto">
          <a:xfrm>
            <a:off x="9078350" y="3489298"/>
            <a:ext cx="1664677" cy="1650742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Progress DB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1970" y="2743200"/>
            <a:ext cx="2321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Database Server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5369169" y="3399692"/>
            <a:ext cx="2377440" cy="2194560"/>
          </a:xfrm>
          <a:prstGeom prst="roundRect">
            <a:avLst/>
          </a:prstGeom>
          <a:solidFill>
            <a:schemeClr val="bg2">
              <a:lumMod val="8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9169" y="2768172"/>
            <a:ext cx="23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App Server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817073" y="3399692"/>
            <a:ext cx="2377440" cy="2194560"/>
          </a:xfrm>
          <a:prstGeom prst="roundRect">
            <a:avLst>
              <a:gd name="adj" fmla="val 17658"/>
            </a:avLst>
          </a:prstGeom>
          <a:solidFill>
            <a:schemeClr val="bg2">
              <a:lumMod val="8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17073" y="2743200"/>
            <a:ext cx="237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Web Client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4500" y="5194142"/>
            <a:ext cx="1922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Workstation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4772" y="5194142"/>
            <a:ext cx="122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Server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97572" y="5194142"/>
            <a:ext cx="122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26414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Fleet List client UI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651" y="1468316"/>
            <a:ext cx="4953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Fleet List ABL output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712" y="1719262"/>
            <a:ext cx="96774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5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the Web Client-based UI get its report criteria to the </a:t>
            </a:r>
            <a:r>
              <a:rPr lang="en-US" dirty="0" err="1" smtClean="0"/>
              <a:t>AppServer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does the </a:t>
            </a:r>
            <a:r>
              <a:rPr lang="en-US" dirty="0" err="1" smtClean="0"/>
              <a:t>AppServer</a:t>
            </a:r>
            <a:r>
              <a:rPr lang="en-US" dirty="0" smtClean="0"/>
              <a:t> create a report?</a:t>
            </a:r>
          </a:p>
          <a:p>
            <a:r>
              <a:rPr lang="en-US" dirty="0" smtClean="0"/>
              <a:t>How does the report get back to the Web Client?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 to the topic of </a:t>
            </a:r>
            <a:r>
              <a:rPr lang="en-US" dirty="0" err="1" smtClean="0"/>
              <a:t>CyberQuery</a:t>
            </a:r>
            <a:r>
              <a:rPr lang="en-US" dirty="0" smtClean="0"/>
              <a:t> licensing considerations</a:t>
            </a:r>
          </a:p>
          <a:p>
            <a:pPr lvl="1"/>
            <a:r>
              <a:rPr lang="en-US" dirty="0" smtClean="0"/>
              <a:t>The licensing model is not unlike Progress Software’s licensing model</a:t>
            </a:r>
          </a:p>
          <a:p>
            <a:pPr lvl="1"/>
            <a:r>
              <a:rPr lang="en-US" dirty="0" smtClean="0"/>
              <a:t>There is a cafe style licensing model</a:t>
            </a:r>
          </a:p>
          <a:p>
            <a:pPr lvl="1"/>
            <a:r>
              <a:rPr lang="en-US" dirty="0" smtClean="0"/>
              <a:t>Get what you need – do not pay for what you don’t use</a:t>
            </a:r>
          </a:p>
          <a:p>
            <a:r>
              <a:rPr lang="en-US" dirty="0" smtClean="0"/>
              <a:t>One of the more powerful tools that </a:t>
            </a:r>
            <a:r>
              <a:rPr lang="en-US" dirty="0" err="1" smtClean="0"/>
              <a:t>CyberScience</a:t>
            </a:r>
            <a:r>
              <a:rPr lang="en-US" dirty="0" smtClean="0"/>
              <a:t> offers for </a:t>
            </a:r>
            <a:r>
              <a:rPr lang="en-US" dirty="0" err="1" smtClean="0"/>
              <a:t>CyberQuery</a:t>
            </a:r>
            <a:r>
              <a:rPr lang="en-US" dirty="0" smtClean="0"/>
              <a:t> is a report scheduling engine.</a:t>
            </a:r>
          </a:p>
          <a:p>
            <a:pPr lvl="1"/>
            <a:r>
              <a:rPr lang="en-US" dirty="0" smtClean="0"/>
              <a:t>Bluebird decided not to license this portion of the product</a:t>
            </a:r>
          </a:p>
          <a:p>
            <a:pPr lvl="1"/>
            <a:r>
              <a:rPr lang="en-US" dirty="0" smtClean="0"/>
              <a:t>Cost-saving measure</a:t>
            </a:r>
          </a:p>
          <a:p>
            <a:pPr lvl="1"/>
            <a:r>
              <a:rPr lang="en-US" dirty="0" smtClean="0"/>
              <a:t>Led to implementation resistance later on…</a:t>
            </a:r>
            <a:endParaRPr lang="en-US" dirty="0"/>
          </a:p>
          <a:p>
            <a:r>
              <a:rPr lang="en-US" dirty="0" smtClean="0"/>
              <a:t>The basic </a:t>
            </a:r>
            <a:r>
              <a:rPr lang="en-US" dirty="0" err="1" smtClean="0"/>
              <a:t>RentWorks</a:t>
            </a:r>
            <a:r>
              <a:rPr lang="en-US" dirty="0" smtClean="0"/>
              <a:t> reporting system includes a report scheduler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RentWorks</a:t>
            </a:r>
            <a:r>
              <a:rPr lang="en-US" dirty="0" smtClean="0"/>
              <a:t> scheduler is implemented on the server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CyberQuery</a:t>
            </a:r>
            <a:r>
              <a:rPr lang="en-US" dirty="0" smtClean="0"/>
              <a:t> report integration is implemented on the client</a:t>
            </a:r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So, now we have a post-implementation pre-rollout problem:</a:t>
            </a:r>
          </a:p>
          <a:p>
            <a:pPr lvl="1"/>
            <a:r>
              <a:rPr lang="en-US" dirty="0" smtClean="0"/>
              <a:t>When the </a:t>
            </a:r>
            <a:r>
              <a:rPr lang="en-US" dirty="0" err="1" smtClean="0"/>
              <a:t>CyberQuery</a:t>
            </a:r>
            <a:r>
              <a:rPr lang="en-US" dirty="0" smtClean="0"/>
              <a:t> reports are implemented, they will not be able to be scheduled!</a:t>
            </a:r>
          </a:p>
          <a:p>
            <a:pPr lvl="1"/>
            <a:r>
              <a:rPr lang="en-US" dirty="0" smtClean="0"/>
              <a:t>This is seen as an undesired reduction in the feature set for the product</a:t>
            </a:r>
          </a:p>
          <a:p>
            <a:pPr lvl="1"/>
            <a:r>
              <a:rPr lang="en-US" dirty="0" smtClean="0"/>
              <a:t>Still unwilling to license the </a:t>
            </a:r>
            <a:r>
              <a:rPr lang="en-US" dirty="0" err="1" smtClean="0"/>
              <a:t>CyberQuery</a:t>
            </a:r>
            <a:r>
              <a:rPr lang="en-US" dirty="0" smtClean="0"/>
              <a:t> scheduler… due to cost</a:t>
            </a:r>
          </a:p>
          <a:p>
            <a:pPr lvl="1"/>
            <a:r>
              <a:rPr lang="en-US" dirty="0" smtClean="0"/>
              <a:t>It is possible to leverage the </a:t>
            </a:r>
            <a:r>
              <a:rPr lang="en-US" dirty="0" err="1" smtClean="0"/>
              <a:t>RentWorks</a:t>
            </a:r>
            <a:r>
              <a:rPr lang="en-US" dirty="0" smtClean="0"/>
              <a:t> report scheduler to make it all work</a:t>
            </a:r>
          </a:p>
          <a:p>
            <a:pPr lvl="1"/>
            <a:r>
              <a:rPr lang="en-US" dirty="0" smtClean="0"/>
              <a:t>However, I lobbied against that, because the </a:t>
            </a:r>
            <a:r>
              <a:rPr lang="en-US" dirty="0" err="1" smtClean="0"/>
              <a:t>RentWorks</a:t>
            </a:r>
            <a:r>
              <a:rPr lang="en-US" dirty="0" smtClean="0"/>
              <a:t> report scheduler and all of its parts and pieces together have some issues of their own</a:t>
            </a:r>
          </a:p>
          <a:p>
            <a:pPr lvl="2"/>
            <a:r>
              <a:rPr lang="en-US" dirty="0" smtClean="0"/>
              <a:t>Suspected memory leak</a:t>
            </a:r>
          </a:p>
          <a:p>
            <a:pPr lvl="2"/>
            <a:r>
              <a:rPr lang="en-US" dirty="0" smtClean="0"/>
              <a:t>Unreliable (my perception based on reports from Product Support)</a:t>
            </a:r>
          </a:p>
          <a:p>
            <a:pPr lvl="2"/>
            <a:r>
              <a:rPr lang="en-US" dirty="0" smtClean="0"/>
              <a:t>Requires a ‘manual’ start because you can’t configure a Progress client session startup as a Windows service.</a:t>
            </a:r>
          </a:p>
          <a:p>
            <a:r>
              <a:rPr lang="en-US" dirty="0" smtClean="0"/>
              <a:t>My advice to you: Choose wisely, Grasshopper!</a:t>
            </a:r>
          </a:p>
          <a:p>
            <a:pPr lvl="1"/>
            <a:r>
              <a:rPr lang="en-US" dirty="0" smtClean="0"/>
              <a:t>In other words, you know your own implementation best, and you can best make that choice</a:t>
            </a:r>
          </a:p>
        </p:txBody>
      </p:sp>
    </p:spTree>
    <p:extLst>
      <p:ext uri="{BB962C8B-B14F-4D97-AF65-F5344CB8AC3E}">
        <p14:creationId xmlns:p14="http://schemas.microsoft.com/office/powerpoint/2010/main" val="325198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350876"/>
            <a:ext cx="6901583" cy="978729"/>
          </a:xfrm>
        </p:spPr>
        <p:txBody>
          <a:bodyPr/>
          <a:lstStyle/>
          <a:p>
            <a:r>
              <a:rPr lang="en-US" dirty="0" smtClean="0"/>
              <a:t>Let’s get on with the implementation, already!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2208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CQCS client interface</a:t>
            </a:r>
          </a:p>
          <a:p>
            <a:pPr lvl="1"/>
            <a:r>
              <a:rPr lang="en-US" dirty="0" smtClean="0"/>
              <a:t>This was the first interface I implemented</a:t>
            </a:r>
          </a:p>
          <a:p>
            <a:pPr lvl="1"/>
            <a:r>
              <a:rPr lang="en-US" dirty="0" smtClean="0"/>
              <a:t>Works great!</a:t>
            </a:r>
          </a:p>
          <a:p>
            <a:pPr lvl="1"/>
            <a:r>
              <a:rPr lang="en-US" dirty="0" smtClean="0"/>
              <a:t>Small client program which can be loaded on the workstation a few different ways…</a:t>
            </a:r>
          </a:p>
          <a:p>
            <a:pPr lvl="2"/>
            <a:r>
              <a:rPr lang="en-US" dirty="0" smtClean="0"/>
              <a:t>Download over intranet from CQCS server installation</a:t>
            </a:r>
          </a:p>
          <a:p>
            <a:pPr lvl="2"/>
            <a:r>
              <a:rPr lang="en-US" dirty="0" smtClean="0"/>
              <a:t>Install package…</a:t>
            </a:r>
          </a:p>
          <a:p>
            <a:pPr lvl="2"/>
            <a:r>
              <a:rPr lang="en-US" dirty="0" err="1" smtClean="0"/>
              <a:t>Sneakernet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Drawbacks?</a:t>
            </a:r>
          </a:p>
          <a:p>
            <a:pPr lvl="2"/>
            <a:r>
              <a:rPr lang="en-US" dirty="0" smtClean="0"/>
              <a:t>Well, it is another piece of client software</a:t>
            </a:r>
          </a:p>
          <a:p>
            <a:pPr lvl="2"/>
            <a:r>
              <a:rPr lang="en-US" dirty="0" smtClean="0"/>
              <a:t>For tightly secured systems, this can be a problem</a:t>
            </a:r>
          </a:p>
          <a:p>
            <a:r>
              <a:rPr lang="en-US" dirty="0" smtClean="0"/>
              <a:t>CQCS web interface</a:t>
            </a:r>
          </a:p>
          <a:p>
            <a:pPr lvl="1"/>
            <a:r>
              <a:rPr lang="en-US" dirty="0" smtClean="0"/>
              <a:t>Nothing to install – every workstation has a browser, right? RIGHT?!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8721969" y="3399692"/>
            <a:ext cx="2377440" cy="2194560"/>
          </a:xfrm>
          <a:prstGeom prst="roundRect">
            <a:avLst/>
          </a:prstGeom>
          <a:solidFill>
            <a:schemeClr val="bg2">
              <a:lumMod val="7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2" name="Flowchart: Magnetic Disk 1"/>
          <p:cNvSpPr/>
          <p:nvPr/>
        </p:nvSpPr>
        <p:spPr bwMode="auto">
          <a:xfrm>
            <a:off x="9078350" y="3489298"/>
            <a:ext cx="1664677" cy="1650742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Progress DB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1970" y="2743200"/>
            <a:ext cx="2321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Database Server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5369169" y="3399692"/>
            <a:ext cx="2377440" cy="2194560"/>
          </a:xfrm>
          <a:prstGeom prst="roundRect">
            <a:avLst/>
          </a:prstGeom>
          <a:solidFill>
            <a:schemeClr val="bg2">
              <a:lumMod val="8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9169" y="2768172"/>
            <a:ext cx="23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App Server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817073" y="3399692"/>
            <a:ext cx="2377440" cy="2194560"/>
          </a:xfrm>
          <a:prstGeom prst="roundRect">
            <a:avLst>
              <a:gd name="adj" fmla="val 17658"/>
            </a:avLst>
          </a:prstGeom>
          <a:solidFill>
            <a:schemeClr val="bg2">
              <a:lumMod val="8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17073" y="2743200"/>
            <a:ext cx="237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Web Client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4500" y="5194142"/>
            <a:ext cx="1922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Workstation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4772" y="5194142"/>
            <a:ext cx="122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Server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97572" y="5194142"/>
            <a:ext cx="122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Server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8862" y="1172308"/>
            <a:ext cx="989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000000"/>
                </a:solidFill>
              </a:rPr>
              <a:t>CyberQuery</a:t>
            </a:r>
            <a:r>
              <a:rPr lang="en-US" sz="2000" i="0" dirty="0" smtClean="0">
                <a:solidFill>
                  <a:srgbClr val="000000"/>
                </a:solidFill>
              </a:rPr>
              <a:t> </a:t>
            </a:r>
            <a:r>
              <a:rPr lang="en-US" sz="2000" i="0" dirty="0" err="1" smtClean="0">
                <a:solidFill>
                  <a:srgbClr val="000000"/>
                </a:solidFill>
              </a:rPr>
              <a:t>CyberScreen</a:t>
            </a:r>
            <a:r>
              <a:rPr lang="en-US" sz="2000" i="0" dirty="0" smtClean="0">
                <a:solidFill>
                  <a:srgbClr val="000000"/>
                </a:solidFill>
              </a:rPr>
              <a:t> Client Implementation Diagram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7074" y="3985846"/>
            <a:ext cx="2377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CQCS Windows Client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1969" y="1803103"/>
            <a:ext cx="2377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CQCS Report Engine</a:t>
            </a:r>
          </a:p>
        </p:txBody>
      </p:sp>
      <p:cxnSp>
        <p:nvCxnSpPr>
          <p:cNvPr id="19" name="Curved Connector 18"/>
          <p:cNvCxnSpPr>
            <a:stCxn id="15" idx="1"/>
            <a:endCxn id="14" idx="0"/>
          </p:cNvCxnSpPr>
          <p:nvPr/>
        </p:nvCxnSpPr>
        <p:spPr bwMode="auto">
          <a:xfrm rot="10800000" flipV="1">
            <a:off x="3005795" y="2157046"/>
            <a:ext cx="5716175" cy="1828800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1" name="Curved Connector 20"/>
          <p:cNvCxnSpPr>
            <a:stCxn id="15" idx="3"/>
            <a:endCxn id="2" idx="4"/>
          </p:cNvCxnSpPr>
          <p:nvPr/>
        </p:nvCxnSpPr>
        <p:spPr bwMode="auto">
          <a:xfrm flipH="1">
            <a:off x="10743027" y="2157046"/>
            <a:ext cx="356382" cy="2157623"/>
          </a:xfrm>
          <a:prstGeom prst="curvedConnector3">
            <a:avLst>
              <a:gd name="adj1" fmla="val -6414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8721970" y="1803103"/>
            <a:ext cx="2321169" cy="707886"/>
          </a:xfrm>
          <a:prstGeom prst="rect">
            <a:avLst/>
          </a:prstGeom>
          <a:solidFill>
            <a:schemeClr val="accent5">
              <a:lumMod val="7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817073" y="3985846"/>
            <a:ext cx="2377441" cy="707886"/>
          </a:xfrm>
          <a:prstGeom prst="rect">
            <a:avLst/>
          </a:prstGeom>
          <a:solidFill>
            <a:srgbClr val="FFD24F">
              <a:alpha val="15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4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8721969" y="3399692"/>
            <a:ext cx="2377440" cy="2194560"/>
          </a:xfrm>
          <a:prstGeom prst="roundRect">
            <a:avLst/>
          </a:prstGeom>
          <a:solidFill>
            <a:schemeClr val="bg2">
              <a:lumMod val="7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2" name="Flowchart: Magnetic Disk 1"/>
          <p:cNvSpPr/>
          <p:nvPr/>
        </p:nvSpPr>
        <p:spPr bwMode="auto">
          <a:xfrm>
            <a:off x="9078350" y="3489298"/>
            <a:ext cx="1664677" cy="1650742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Progress DB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1970" y="2743200"/>
            <a:ext cx="2321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Database Server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5369169" y="3399692"/>
            <a:ext cx="2377440" cy="2194560"/>
          </a:xfrm>
          <a:prstGeom prst="roundRect">
            <a:avLst/>
          </a:prstGeom>
          <a:solidFill>
            <a:schemeClr val="bg2">
              <a:lumMod val="8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9169" y="2768172"/>
            <a:ext cx="23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App Server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817073" y="3399692"/>
            <a:ext cx="2377440" cy="2194560"/>
          </a:xfrm>
          <a:prstGeom prst="roundRect">
            <a:avLst>
              <a:gd name="adj" fmla="val 17658"/>
            </a:avLst>
          </a:prstGeom>
          <a:solidFill>
            <a:schemeClr val="bg2">
              <a:lumMod val="8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17073" y="2743200"/>
            <a:ext cx="237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t>Web Client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4500" y="5194142"/>
            <a:ext cx="1922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Workstation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4772" y="5194142"/>
            <a:ext cx="122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Server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97572" y="5194142"/>
            <a:ext cx="122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Server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8862" y="1172308"/>
            <a:ext cx="989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000000"/>
                </a:solidFill>
              </a:rPr>
              <a:t>CyberQuery</a:t>
            </a:r>
            <a:r>
              <a:rPr lang="en-US" sz="2000" i="0" dirty="0" smtClean="0">
                <a:solidFill>
                  <a:srgbClr val="000000"/>
                </a:solidFill>
              </a:rPr>
              <a:t> </a:t>
            </a:r>
            <a:r>
              <a:rPr lang="en-US" sz="2000" i="0" dirty="0" err="1" smtClean="0">
                <a:solidFill>
                  <a:srgbClr val="000000"/>
                </a:solidFill>
              </a:rPr>
              <a:t>CyberScreen</a:t>
            </a:r>
            <a:r>
              <a:rPr lang="en-US" sz="2000" i="0" dirty="0" smtClean="0">
                <a:solidFill>
                  <a:srgbClr val="000000"/>
                </a:solidFill>
              </a:rPr>
              <a:t> Intranet Implementation Diagram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7074" y="3985846"/>
            <a:ext cx="2377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Spawn a browser with HTTP:// call to CQCS Engine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1969" y="1803103"/>
            <a:ext cx="2377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CQCS Report Engine</a:t>
            </a:r>
          </a:p>
        </p:txBody>
      </p:sp>
      <p:cxnSp>
        <p:nvCxnSpPr>
          <p:cNvPr id="19" name="Curved Connector 18"/>
          <p:cNvCxnSpPr>
            <a:stCxn id="15" idx="1"/>
            <a:endCxn id="14" idx="0"/>
          </p:cNvCxnSpPr>
          <p:nvPr/>
        </p:nvCxnSpPr>
        <p:spPr bwMode="auto">
          <a:xfrm rot="10800000" flipV="1">
            <a:off x="3005795" y="2157046"/>
            <a:ext cx="5716175" cy="1828800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1" name="Curved Connector 20"/>
          <p:cNvCxnSpPr>
            <a:stCxn id="15" idx="3"/>
            <a:endCxn id="2" idx="4"/>
          </p:cNvCxnSpPr>
          <p:nvPr/>
        </p:nvCxnSpPr>
        <p:spPr bwMode="auto">
          <a:xfrm flipH="1">
            <a:off x="10743027" y="2157046"/>
            <a:ext cx="356382" cy="2157623"/>
          </a:xfrm>
          <a:prstGeom prst="curvedConnector3">
            <a:avLst>
              <a:gd name="adj1" fmla="val -6414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8721970" y="1803103"/>
            <a:ext cx="2321169" cy="707886"/>
          </a:xfrm>
          <a:prstGeom prst="rect">
            <a:avLst/>
          </a:prstGeom>
          <a:solidFill>
            <a:schemeClr val="accent5">
              <a:lumMod val="75000"/>
              <a:alpha val="1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24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So, why would you ever choose the CQCS client over the browser-based client-less solution?</a:t>
            </a:r>
          </a:p>
          <a:p>
            <a:pPr lvl="1"/>
            <a:r>
              <a:rPr lang="en-US" dirty="0" smtClean="0"/>
              <a:t>Firstly, the CQCS client was well-proven, available, and the first solution I was introduced to.</a:t>
            </a:r>
          </a:p>
          <a:p>
            <a:pPr lvl="2"/>
            <a:r>
              <a:rPr lang="en-US" dirty="0" smtClean="0"/>
              <a:t>(Sometimes your pony gets picked for you…)</a:t>
            </a:r>
          </a:p>
          <a:p>
            <a:pPr lvl="1"/>
            <a:r>
              <a:rPr lang="en-US" dirty="0" smtClean="0"/>
              <a:t>Secondly, (as I recall) the browser-based client-less solution wasn’t quite ready for prime time</a:t>
            </a:r>
          </a:p>
          <a:p>
            <a:pPr lvl="1"/>
            <a:r>
              <a:rPr lang="en-US" dirty="0" smtClean="0"/>
              <a:t>Finally, it gave me the chance to work out the major implementation issues on a stable platform.</a:t>
            </a:r>
          </a:p>
          <a:p>
            <a:pPr lvl="1"/>
            <a:r>
              <a:rPr lang="en-US" dirty="0" smtClean="0"/>
              <a:t>And there was plenty of stuff to work out!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short list of some of the general challenges…</a:t>
            </a:r>
          </a:p>
          <a:p>
            <a:pPr lvl="1"/>
            <a:r>
              <a:rPr lang="en-US" dirty="0" smtClean="0"/>
              <a:t>Remember the fleet list client screen showing the report criteria?  How do we get all of that to the CQCS client? </a:t>
            </a:r>
          </a:p>
          <a:p>
            <a:pPr lvl="1"/>
            <a:r>
              <a:rPr lang="en-US" dirty="0" smtClean="0"/>
              <a:t>How do we build that report in </a:t>
            </a:r>
            <a:r>
              <a:rPr lang="en-US" dirty="0" err="1" smtClean="0"/>
              <a:t>CyberQuery’s</a:t>
            </a:r>
            <a:r>
              <a:rPr lang="en-US" dirty="0" smtClean="0"/>
              <a:t> reporting language?</a:t>
            </a:r>
          </a:p>
          <a:p>
            <a:pPr lvl="1"/>
            <a:r>
              <a:rPr lang="en-US" dirty="0" smtClean="0"/>
              <a:t>How do we make that report ‘pay attention’ to the report criteria we are foisting upon it from the ABL?</a:t>
            </a:r>
          </a:p>
          <a:p>
            <a:r>
              <a:rPr lang="en-US" dirty="0" smtClean="0"/>
              <a:t>We have to think like the software we’re trying to integrate</a:t>
            </a:r>
          </a:p>
          <a:p>
            <a:pPr lvl="1"/>
            <a:r>
              <a:rPr lang="en-US" dirty="0" smtClean="0"/>
              <a:t>Create an ad-hoc table for reporting criteria</a:t>
            </a:r>
          </a:p>
          <a:p>
            <a:pPr lvl="1"/>
            <a:r>
              <a:rPr lang="en-US" dirty="0" smtClean="0"/>
              <a:t>Populate it</a:t>
            </a:r>
          </a:p>
          <a:p>
            <a:pPr lvl="1"/>
            <a:r>
              <a:rPr lang="en-US" dirty="0" smtClean="0"/>
              <a:t>Push it in a dataset to the </a:t>
            </a:r>
            <a:r>
              <a:rPr lang="en-US" dirty="0" err="1" smtClean="0"/>
              <a:t>appserver</a:t>
            </a:r>
            <a:r>
              <a:rPr lang="en-US" dirty="0" smtClean="0"/>
              <a:t>, and on to the database</a:t>
            </a:r>
          </a:p>
          <a:p>
            <a:pPr lvl="1"/>
            <a:r>
              <a:rPr lang="en-US" dirty="0" smtClean="0"/>
              <a:t>Start the </a:t>
            </a:r>
            <a:r>
              <a:rPr lang="en-US" dirty="0" err="1" smtClean="0"/>
              <a:t>CyberQuery</a:t>
            </a:r>
            <a:r>
              <a:rPr lang="en-US" dirty="0" smtClean="0"/>
              <a:t> client with startup parameters which indicate which report to run (Report ID)</a:t>
            </a:r>
          </a:p>
          <a:p>
            <a:pPr lvl="1"/>
            <a:r>
              <a:rPr lang="en-US" dirty="0" err="1" smtClean="0"/>
              <a:t>CyberQuery</a:t>
            </a:r>
            <a:r>
              <a:rPr lang="en-US" dirty="0" smtClean="0"/>
              <a:t> can actually create self-generating code…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 web browser implementation, the same fundamentals apply… it is just a different way to get the </a:t>
            </a:r>
            <a:r>
              <a:rPr lang="en-US" dirty="0" err="1" smtClean="0"/>
              <a:t>CyberQuery</a:t>
            </a:r>
            <a:r>
              <a:rPr lang="en-US" dirty="0" smtClean="0"/>
              <a:t> engine to act on what we want it to do.</a:t>
            </a:r>
          </a:p>
          <a:p>
            <a:r>
              <a:rPr lang="en-US" dirty="0" smtClean="0"/>
              <a:t>Talk a bit more about implementation details such as the SQL92 interface, and what it means for the Progress </a:t>
            </a:r>
            <a:r>
              <a:rPr lang="en-US" dirty="0" err="1" smtClean="0"/>
              <a:t>Databse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3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Fleet List client UI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651" y="1468316"/>
            <a:ext cx="4953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0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244" y="1245394"/>
            <a:ext cx="5905500" cy="4943475"/>
          </a:xfrm>
        </p:spPr>
      </p:pic>
      <p:sp>
        <p:nvSpPr>
          <p:cNvPr id="4" name="AutoShape 2" descr="Displaying image00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563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93896" y="943353"/>
            <a:ext cx="10511966" cy="1477328"/>
          </a:xfrm>
        </p:spPr>
        <p:txBody>
          <a:bodyPr/>
          <a:lstStyle/>
          <a:p>
            <a:r>
              <a:rPr lang="en-US" dirty="0" smtClean="0"/>
              <a:t>243: Case Study: Integrating </a:t>
            </a:r>
            <a:r>
              <a:rPr lang="en-US" dirty="0" err="1" smtClean="0"/>
              <a:t>CyberQuery</a:t>
            </a:r>
            <a:r>
              <a:rPr lang="en-US" dirty="0" smtClean="0"/>
              <a:t> with a SAAS </a:t>
            </a:r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77355" y="4495992"/>
            <a:ext cx="6755897" cy="1686148"/>
          </a:xfrm>
        </p:spPr>
        <p:txBody>
          <a:bodyPr/>
          <a:lstStyle/>
          <a:p>
            <a:r>
              <a:rPr lang="en-US" sz="2800" dirty="0" smtClean="0"/>
              <a:t>Paul Bouscaren, Outlook Park </a:t>
            </a:r>
            <a:r>
              <a:rPr lang="en-US" sz="2800" dirty="0" smtClean="0"/>
              <a:t>Holdings</a:t>
            </a:r>
          </a:p>
          <a:p>
            <a:r>
              <a:rPr lang="en-US" sz="2800" dirty="0" smtClean="0"/>
              <a:t>E-Mail: </a:t>
            </a:r>
            <a:r>
              <a:rPr lang="en-US" sz="2800" dirty="0" smtClean="0">
                <a:hlinkClick r:id="rId2"/>
              </a:rPr>
              <a:t>pauldfixr@outlookpark.com</a:t>
            </a:r>
            <a:endParaRPr lang="en-US" sz="2800" dirty="0" smtClean="0"/>
          </a:p>
          <a:p>
            <a:r>
              <a:rPr lang="en-US" sz="2800" dirty="0" smtClean="0"/>
              <a:t>Phone: 201-602-0273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854765" y="3419061"/>
            <a:ext cx="6221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i="0" dirty="0" smtClean="0">
                <a:solidFill>
                  <a:srgbClr val="002060"/>
                </a:solidFill>
                <a:latin typeface="Copperplate Gothic Bold" panose="020E0705020206020404" pitchFamily="34" charset="0"/>
              </a:rPr>
              <a:t>Questions? Help?</a:t>
            </a:r>
            <a:endParaRPr lang="en-US" sz="4800" i="0" dirty="0" smtClean="0">
              <a:solidFill>
                <a:srgbClr val="002060"/>
              </a:solidFill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5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08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Props1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efb4a6a7-40f5-4c55-b7cd-bfe5555b5884"/>
    <ds:schemaRef ds:uri="http://schemas.microsoft.com/office/infopath/2007/PartnerControls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6542</TotalTime>
  <Words>1930</Words>
  <Application>Microsoft Office PowerPoint</Application>
  <PresentationFormat>Custom</PresentationFormat>
  <Paragraphs>197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PUG_Challenge_Exchange_Template</vt:lpstr>
      <vt:lpstr>243: Case Study: Integrating CyberQuery with a SAAS Application</vt:lpstr>
      <vt:lpstr>Introduction: Who am I and why are YOU here?</vt:lpstr>
      <vt:lpstr>243: Case Study: Integrating CyberQuery with a SAAS Application</vt:lpstr>
      <vt:lpstr>243: Case Study: Integrating CyberQuery with a SAAS Application</vt:lpstr>
      <vt:lpstr>Why a third-party reporting solution?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Important integration considerations: SAAS Application capabilities– vs –CyberQuery reporting capabilities and licensing costs.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Let’s get on with the implementation, already!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243: Case Study: Integrating CyberQuery with a SAAS Application</vt:lpstr>
      <vt:lpstr>PowerPoint Presentation</vt:lpstr>
    </vt:vector>
  </TitlesOfParts>
  <Company>Hewlett-Packard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243: SAAS Application integration with CQCS</dc:subject>
  <dc:creator>Paul Bouscaren</dc:creator>
  <cp:keywords>CyberQuery Reporting Tools Integration</cp:keywords>
  <dc:description>Make it so!</dc:description>
  <cp:lastModifiedBy>Paul Bouscaren</cp:lastModifiedBy>
  <cp:revision>40</cp:revision>
  <cp:lastPrinted>2013-09-18T03:48:20Z</cp:lastPrinted>
  <dcterms:created xsi:type="dcterms:W3CDTF">2015-06-02T23:46:11Z</dcterms:created>
  <dcterms:modified xsi:type="dcterms:W3CDTF">2015-06-14T12:29:15Z</dcterms:modified>
  <cp:category>3'rd Party Integration</cp:category>
  <cp:contentStatus>WIP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