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4"/>
  </p:sldMasterIdLst>
  <p:notesMasterIdLst>
    <p:notesMasterId r:id="rId58"/>
  </p:notesMasterIdLst>
  <p:handoutMasterIdLst>
    <p:handoutMasterId r:id="rId59"/>
  </p:handoutMasterIdLst>
  <p:sldIdLst>
    <p:sldId id="1482" r:id="rId5"/>
    <p:sldId id="1483" r:id="rId6"/>
    <p:sldId id="1484" r:id="rId7"/>
    <p:sldId id="1485" r:id="rId8"/>
    <p:sldId id="1486" r:id="rId9"/>
    <p:sldId id="1487" r:id="rId10"/>
    <p:sldId id="1488" r:id="rId11"/>
    <p:sldId id="1489" r:id="rId12"/>
    <p:sldId id="1490" r:id="rId13"/>
    <p:sldId id="1491" r:id="rId14"/>
    <p:sldId id="1492" r:id="rId15"/>
    <p:sldId id="1493" r:id="rId16"/>
    <p:sldId id="1494" r:id="rId17"/>
    <p:sldId id="1495" r:id="rId18"/>
    <p:sldId id="1535" r:id="rId19"/>
    <p:sldId id="1496" r:id="rId20"/>
    <p:sldId id="1497" r:id="rId21"/>
    <p:sldId id="1498" r:id="rId22"/>
    <p:sldId id="1499" r:id="rId23"/>
    <p:sldId id="1500" r:id="rId24"/>
    <p:sldId id="1501" r:id="rId25"/>
    <p:sldId id="1503" r:id="rId26"/>
    <p:sldId id="1504" r:id="rId27"/>
    <p:sldId id="1505" r:id="rId28"/>
    <p:sldId id="1506" r:id="rId29"/>
    <p:sldId id="1507" r:id="rId30"/>
    <p:sldId id="1508" r:id="rId31"/>
    <p:sldId id="1509" r:id="rId32"/>
    <p:sldId id="1510" r:id="rId33"/>
    <p:sldId id="1511" r:id="rId34"/>
    <p:sldId id="1512" r:id="rId35"/>
    <p:sldId id="1513" r:id="rId36"/>
    <p:sldId id="1514" r:id="rId37"/>
    <p:sldId id="1515" r:id="rId38"/>
    <p:sldId id="1516" r:id="rId39"/>
    <p:sldId id="1517" r:id="rId40"/>
    <p:sldId id="1518" r:id="rId41"/>
    <p:sldId id="1519" r:id="rId42"/>
    <p:sldId id="1520" r:id="rId43"/>
    <p:sldId id="1521" r:id="rId44"/>
    <p:sldId id="1522" r:id="rId45"/>
    <p:sldId id="1523" r:id="rId46"/>
    <p:sldId id="1524" r:id="rId47"/>
    <p:sldId id="1525" r:id="rId48"/>
    <p:sldId id="1536" r:id="rId49"/>
    <p:sldId id="1529" r:id="rId50"/>
    <p:sldId id="1527" r:id="rId51"/>
    <p:sldId id="1530" r:id="rId52"/>
    <p:sldId id="1528" r:id="rId53"/>
    <p:sldId id="1532" r:id="rId54"/>
    <p:sldId id="1531" r:id="rId55"/>
    <p:sldId id="1533" r:id="rId56"/>
    <p:sldId id="1481" r:id="rId57"/>
  </p:sldIdLst>
  <p:sldSz cx="12188825" cy="6858000"/>
  <p:notesSz cx="7010400" cy="9296400"/>
  <p:custDataLst>
    <p:tags r:id="rId60"/>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3197">
          <p15:clr>
            <a:srgbClr val="A4A3A4"/>
          </p15:clr>
        </p15:guide>
        <p15:guide id="2" orient="horz" pos="1111">
          <p15:clr>
            <a:srgbClr val="A4A3A4"/>
          </p15:clr>
        </p15:guide>
        <p15:guide id="3" pos="3845">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 id="4" name="Paulette Stout" initials="PS" lastIdx="1"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4E00"/>
    <a:srgbClr val="DD461E"/>
    <a:srgbClr val="2F5662"/>
    <a:srgbClr val="B0D806"/>
    <a:srgbClr val="AAD204"/>
    <a:srgbClr val="24D997"/>
    <a:srgbClr val="23C78C"/>
    <a:srgbClr val="F199AE"/>
    <a:srgbClr val="A21636"/>
    <a:srgbClr val="FFD24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9" autoAdjust="0"/>
    <p:restoredTop sz="94009" autoAdjust="0"/>
  </p:normalViewPr>
  <p:slideViewPr>
    <p:cSldViewPr snapToGrid="0" showGuides="1">
      <p:cViewPr>
        <p:scale>
          <a:sx n="100" d="100"/>
          <a:sy n="100" d="100"/>
        </p:scale>
        <p:origin x="-906" y="-234"/>
      </p:cViewPr>
      <p:guideLst>
        <p:guide orient="horz" pos="3269"/>
        <p:guide orient="horz" pos="1086"/>
        <p:guide pos="3809"/>
      </p:guideLst>
    </p:cSldViewPr>
  </p:slideViewPr>
  <p:outlineViewPr>
    <p:cViewPr>
      <p:scale>
        <a:sx n="33" d="100"/>
        <a:sy n="33" d="100"/>
      </p:scale>
      <p:origin x="16" y="15480"/>
    </p:cViewPr>
  </p:outlineViewPr>
  <p:notesTextViewPr>
    <p:cViewPr>
      <p:scale>
        <a:sx n="200" d="100"/>
        <a:sy n="200" d="100"/>
      </p:scale>
      <p:origin x="0" y="0"/>
    </p:cViewPr>
  </p:notesTextViewPr>
  <p:sorterViewPr>
    <p:cViewPr>
      <p:scale>
        <a:sx n="106" d="100"/>
        <a:sy n="106" d="100"/>
      </p:scale>
      <p:origin x="0" y="0"/>
    </p:cViewPr>
  </p:sorterViewPr>
  <p:notesViewPr>
    <p:cSldViewPr snapToGrid="0" showGuides="1">
      <p:cViewPr varScale="1">
        <p:scale>
          <a:sx n="114" d="100"/>
          <a:sy n="114" d="100"/>
        </p:scale>
        <p:origin x="-4608" y="-11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7314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7314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7314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09575" y="698500"/>
            <a:ext cx="6194425"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4298" y="4416068"/>
            <a:ext cx="5141805" cy="4181557"/>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7314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58034C-2C12-403D-985B-53F4F76C547B}" type="slidenum">
              <a:rPr lang="en-US">
                <a:solidFill>
                  <a:prstClr val="black"/>
                </a:solidFill>
              </a:rPr>
              <a:pPr/>
              <a:t>45</a:t>
            </a:fld>
            <a:endParaRPr lang="en-US">
              <a:solidFill>
                <a:prstClr val="black"/>
              </a:solidFill>
            </a:endParaRPr>
          </a:p>
        </p:txBody>
      </p:sp>
      <p:sp>
        <p:nvSpPr>
          <p:cNvPr id="550914" name="Rectangle 2"/>
          <p:cNvSpPr>
            <a:spLocks noGrp="1" noRot="1" noChangeAspect="1" noChangeArrowheads="1" noTextEdit="1"/>
          </p:cNvSpPr>
          <p:nvPr>
            <p:ph type="sldImg"/>
          </p:nvPr>
        </p:nvSpPr>
        <p:spPr>
          <a:xfrm>
            <a:off x="409575" y="698500"/>
            <a:ext cx="6194425" cy="3486150"/>
          </a:xfrm>
          <a:ln/>
        </p:spPr>
      </p:sp>
      <p:sp>
        <p:nvSpPr>
          <p:cNvPr id="550915" name="Rectangle 3"/>
          <p:cNvSpPr>
            <a:spLocks noGrp="1" noChangeArrowheads="1"/>
          </p:cNvSpPr>
          <p:nvPr>
            <p:ph type="body" idx="1"/>
          </p:nvPr>
        </p:nvSpPr>
        <p:spPr>
          <a:xfrm>
            <a:off x="699420" y="4415791"/>
            <a:ext cx="5611566" cy="4183379"/>
          </a:xfrm>
        </p:spPr>
        <p:txBody>
          <a:bodyPr/>
          <a:lstStyle/>
          <a:p>
            <a:endParaRPr lang="en-US" dirty="0"/>
          </a:p>
        </p:txBody>
      </p:sp>
    </p:spTree>
    <p:extLst>
      <p:ext uri="{BB962C8B-B14F-4D97-AF65-F5344CB8AC3E}">
        <p14:creationId xmlns="" xmlns:p14="http://schemas.microsoft.com/office/powerpoint/2010/main" val="2982490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407988" y="696913"/>
            <a:ext cx="6194425"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39" name="Shape 339"/>
          <p:cNvSpPr txBox="1">
            <a:spLocks noGrp="1"/>
          </p:cNvSpPr>
          <p:nvPr>
            <p:ph type="body" idx="1"/>
          </p:nvPr>
        </p:nvSpPr>
        <p:spPr>
          <a:xfrm>
            <a:off x="934721" y="4415790"/>
            <a:ext cx="5140959" cy="4183380"/>
          </a:xfrm>
          <a:prstGeom prst="rect">
            <a:avLst/>
          </a:prstGeom>
          <a:noFill/>
          <a:ln>
            <a:noFill/>
          </a:ln>
        </p:spPr>
        <p:txBody>
          <a:bodyPr lIns="93158" tIns="46566" rIns="93158" bIns="46566" anchor="t" anchorCtr="0">
            <a:noAutofit/>
          </a:bodyPr>
          <a:lstStyle/>
          <a:p>
            <a:pPr>
              <a:lnSpc>
                <a:spcPct val="125000"/>
              </a:lnSpc>
              <a:spcBef>
                <a:spcPts val="0"/>
              </a:spcBef>
            </a:pPr>
            <a:endParaRPr sz="2500" dirty="0">
              <a:latin typeface="Arial"/>
              <a:ea typeface="Arial"/>
              <a:cs typeface="Arial"/>
              <a:sym typeface="Arial"/>
            </a:endParaRPr>
          </a:p>
        </p:txBody>
      </p:sp>
      <p:sp>
        <p:nvSpPr>
          <p:cNvPr id="340" name="Shape 340"/>
          <p:cNvSpPr txBox="1">
            <a:spLocks noGrp="1"/>
          </p:cNvSpPr>
          <p:nvPr>
            <p:ph type="sldNum" idx="12"/>
          </p:nvPr>
        </p:nvSpPr>
        <p:spPr>
          <a:xfrm>
            <a:off x="3970937" y="8829967"/>
            <a:ext cx="3037839" cy="464820"/>
          </a:xfrm>
          <a:prstGeom prst="rect">
            <a:avLst/>
          </a:prstGeom>
          <a:noFill/>
          <a:ln>
            <a:noFill/>
          </a:ln>
        </p:spPr>
        <p:txBody>
          <a:bodyPr lIns="93158" tIns="46566" rIns="93158" bIns="46566" anchor="t" anchorCtr="0">
            <a:noAutofit/>
          </a:bodyPr>
          <a:lstStyle/>
          <a:p>
            <a:pPr algn="l">
              <a:spcBef>
                <a:spcPts val="0"/>
              </a:spcBef>
              <a:buSzPct val="25000"/>
            </a:pPr>
            <a:r>
              <a:rPr lang="en-US" dirty="0"/>
              <a:t> </a:t>
            </a:r>
          </a:p>
        </p:txBody>
      </p:sp>
    </p:spTree>
    <p:extLst>
      <p:ext uri="{BB962C8B-B14F-4D97-AF65-F5344CB8AC3E}">
        <p14:creationId xmlns="" xmlns:p14="http://schemas.microsoft.com/office/powerpoint/2010/main" val="44682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The JSDO is the simplest way to access the OpenEdge backend from a JavaScript client.  2) The JSDO supports anonymous, BASIC and FORM based authentication and can perform CRUD operations and INVOKE operations.  3) The JSDO makes code independent of URIs. The URIs are in a catalog file and loaded by the Session. From JavaScript, the JSDO only needs to refer to the name of the resource to know what operations are available.  4) The JSDO provides a programming model to work with data locally. No URIs are referenced. Developers just use the JSDO API.  5) The JSDO is Open.</a:t>
            </a:r>
          </a:p>
          <a:p>
            <a:r>
              <a:rPr lang="en-US" dirty="0"/>
              <a:t>The JSDO will be released as Open Source in the near future.</a:t>
            </a:r>
          </a:p>
          <a:p>
            <a:r>
              <a:rPr lang="en-US" dirty="0"/>
              <a:t>The JSDO has no dependencies but JavaScript [and the </a:t>
            </a:r>
            <a:r>
              <a:rPr lang="en-US" dirty="0" err="1"/>
              <a:t>XMLHttpRequest</a:t>
            </a:r>
            <a:r>
              <a:rPr lang="en-US" dirty="0"/>
              <a:t> object] and can be used with multiple JavaScript frameworks including Kendo UI.</a:t>
            </a:r>
          </a:p>
          <a:p>
            <a:r>
              <a:rPr lang="en-US" dirty="0"/>
              <a:t>The JSDO is not just JavaScript and OpenEdge. (The model used  by the JSDO allows for multiple additional server implementations as well as client implementation. For example, a Swift Data Object for native </a:t>
            </a:r>
            <a:r>
              <a:rPr lang="en-US" dirty="0" err="1"/>
              <a:t>iOS</a:t>
            </a:r>
            <a:r>
              <a:rPr lang="en-US" dirty="0"/>
              <a:t>.)</a:t>
            </a:r>
          </a:p>
          <a:p>
            <a:r>
              <a:rPr lang="en-US" dirty="0"/>
              <a:t>     </a:t>
            </a: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48</a:t>
            </a:fld>
            <a:endParaRPr lang="en-US" dirty="0"/>
          </a:p>
        </p:txBody>
      </p:sp>
    </p:spTree>
    <p:extLst>
      <p:ext uri="{BB962C8B-B14F-4D97-AF65-F5344CB8AC3E}">
        <p14:creationId xmlns="" xmlns:p14="http://schemas.microsoft.com/office/powerpoint/2010/main" val="3341576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extLst>
      <p:ext uri="{BB962C8B-B14F-4D97-AF65-F5344CB8AC3E}">
        <p14:creationId xmlns="" xmlns:p14="http://schemas.microsoft.com/office/powerpoint/2010/main" val="1154575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50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stretch>
            <a:fillRect/>
          </a:stretch>
        </p:blipFill>
        <p:spPr>
          <a:xfrm>
            <a:off x="0" y="0"/>
            <a:ext cx="12188825" cy="686637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p:cNvPicPr>
            <a:picLocks noChangeAspect="1"/>
          </p:cNvPicPr>
          <p:nvPr userDrawn="1"/>
        </p:nvPicPr>
        <p:blipFill>
          <a:blip r:embed="rId3" cstate="print"/>
          <a:stretch>
            <a:fillRect/>
          </a:stretch>
        </p:blipFill>
        <p:spPr>
          <a:xfrm>
            <a:off x="9362993" y="5043948"/>
            <a:ext cx="2480988" cy="1450847"/>
          </a:xfrm>
          <a:prstGeom prst="rect">
            <a:avLst/>
          </a:prstGeom>
        </p:spPr>
      </p:pic>
      <p:pic>
        <p:nvPicPr>
          <p:cNvPr id="8" name="Picture 7"/>
          <p:cNvPicPr>
            <a:picLocks noChangeAspect="1"/>
          </p:cNvPicPr>
          <p:nvPr userDrawn="1"/>
        </p:nvPicPr>
        <p:blipFill>
          <a:blip r:embed="rId4" cstate="print"/>
          <a:stretch>
            <a:fillRect/>
          </a:stretch>
        </p:blipFill>
        <p:spPr>
          <a:xfrm>
            <a:off x="19006117" y="10874476"/>
            <a:ext cx="12684132" cy="7134577"/>
          </a:xfrm>
          <a:prstGeom prst="rect">
            <a:avLst/>
          </a:prstGeom>
        </p:spPr>
      </p:pic>
    </p:spTree>
    <p:extLst>
      <p:ext uri="{BB962C8B-B14F-4D97-AF65-F5344CB8AC3E}">
        <p14:creationId xmlns="" xmlns:p14="http://schemas.microsoft.com/office/powerpoint/2010/main"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1" y="-1"/>
            <a:ext cx="12188826" cy="6869303"/>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smtClean="0"/>
              <a:t>Click to edit Master title style</a:t>
            </a:r>
            <a:endParaRPr lang="en-US" dirty="0"/>
          </a:p>
        </p:txBody>
      </p:sp>
      <p:pic>
        <p:nvPicPr>
          <p:cNvPr id="8" name="Picture 7"/>
          <p:cNvPicPr>
            <a:picLocks noChangeAspect="1"/>
          </p:cNvPicPr>
          <p:nvPr userDrawn="1"/>
        </p:nvPicPr>
        <p:blipFill>
          <a:blip r:embed="rId3" cstate="print"/>
          <a:stretch>
            <a:fillRect/>
          </a:stretch>
        </p:blipFill>
        <p:spPr>
          <a:xfrm>
            <a:off x="8642554" y="4633860"/>
            <a:ext cx="3070096" cy="1795349"/>
          </a:xfrm>
          <a:prstGeom prst="rect">
            <a:avLst/>
          </a:prstGeom>
        </p:spPr>
      </p:pic>
    </p:spTree>
    <p:extLst>
      <p:ext uri="{BB962C8B-B14F-4D97-AF65-F5344CB8AC3E}">
        <p14:creationId xmlns="" xmlns:p14="http://schemas.microsoft.com/office/powerpoint/2010/main"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033502"/>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05545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lvl1pPr>
              <a:defRPr sz="3200">
                <a:solidFill>
                  <a:srgbClr val="000000"/>
                </a:solidFill>
              </a:defRPr>
            </a:lvl1pPr>
          </a:lstStyle>
          <a:p>
            <a:r>
              <a:rPr lang="en-US" smtClean="0"/>
              <a:t>Click to edit Master title style</a:t>
            </a:r>
            <a:endParaRPr lang="en-US" dirty="0"/>
          </a:p>
        </p:txBody>
      </p:sp>
    </p:spTree>
    <p:extLst>
      <p:ext uri="{BB962C8B-B14F-4D97-AF65-F5344CB8AC3E}">
        <p14:creationId xmlns="" xmlns:p14="http://schemas.microsoft.com/office/powerpoint/2010/main"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 xmlns:p14="http://schemas.microsoft.com/office/powerpoint/2010/main" val="2216004367"/>
      </p:ext>
    </p:extLst>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lain orange backgroun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12188825" cy="6856899"/>
          </a:xfrm>
          <a:prstGeom prst="rect">
            <a:avLst/>
          </a:prstGeom>
        </p:spPr>
      </p:pic>
    </p:spTree>
    <p:extLst>
      <p:ext uri="{BB962C8B-B14F-4D97-AF65-F5344CB8AC3E}">
        <p14:creationId xmlns="" xmlns:p14="http://schemas.microsoft.com/office/powerpoint/2010/main" val="4113088820"/>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Blank whit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stretch>
            <a:fillRect/>
          </a:stretch>
        </p:blipFill>
        <p:spPr>
          <a:xfrm>
            <a:off x="4100528" y="2239348"/>
            <a:ext cx="4245368" cy="2482632"/>
          </a:xfrm>
          <a:prstGeom prst="rect">
            <a:avLst/>
          </a:prstGeom>
        </p:spPr>
      </p:pic>
    </p:spTree>
    <p:extLst>
      <p:ext uri="{BB962C8B-B14F-4D97-AF65-F5344CB8AC3E}">
        <p14:creationId xmlns="" xmlns:p14="http://schemas.microsoft.com/office/powerpoint/2010/main" val="3858861609"/>
      </p:ext>
    </p:extLst>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Rectangle 6"/>
          <p:cNvSpPr/>
          <p:nvPr userDrawn="1"/>
        </p:nvSpPr>
        <p:spPr bwMode="auto">
          <a:xfrm>
            <a:off x="6791324" y="6265333"/>
            <a:ext cx="2203483"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ectangle 7"/>
          <p:cNvSpPr/>
          <p:nvPr userDrawn="1"/>
        </p:nvSpPr>
        <p:spPr bwMode="auto">
          <a:xfrm>
            <a:off x="6791325" y="880144"/>
            <a:ext cx="4971679"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 Placeholder 3"/>
          <p:cNvSpPr>
            <a:spLocks noGrp="1"/>
          </p:cNvSpPr>
          <p:nvPr>
            <p:ph type="body" sz="quarter" idx="10"/>
          </p:nvPr>
        </p:nvSpPr>
        <p:spPr>
          <a:xfrm>
            <a:off x="6791325" y="0"/>
            <a:ext cx="5397500" cy="6857999"/>
          </a:xfrm>
          <a:noFill/>
          <a:ln>
            <a:noFill/>
          </a:ln>
          <a:effectLst/>
        </p:spPr>
        <p:txBody>
          <a:bodyPr lIns="457200" tIns="457200" rIns="45720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945991570"/>
      </p:ext>
    </p:extLst>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Only with logo">
    <p:spTree>
      <p:nvGrpSpPr>
        <p:cNvPr id="1" name=""/>
        <p:cNvGrpSpPr/>
        <p:nvPr/>
      </p:nvGrpSpPr>
      <p:grpSpPr>
        <a:xfrm>
          <a:off x="0" y="0"/>
          <a:ext cx="0" cy="0"/>
          <a:chOff x="0" y="0"/>
          <a:chExt cx="0" cy="0"/>
        </a:xfrm>
      </p:grpSpPr>
      <p:sp>
        <p:nvSpPr>
          <p:cNvPr id="3" name="Title 1"/>
          <p:cNvSpPr>
            <a:spLocks noGrp="1"/>
          </p:cNvSpPr>
          <p:nvPr>
            <p:ph type="title"/>
          </p:nvPr>
        </p:nvSpPr>
        <p:spPr>
          <a:xfrm>
            <a:off x="616799" y="359802"/>
            <a:ext cx="9771655" cy="438582"/>
          </a:xfrm>
        </p:spPr>
        <p:txBody>
          <a:bodyPr/>
          <a:lstStyle>
            <a:lvl1pPr>
              <a:defRPr>
                <a:solidFill>
                  <a:schemeClr val="tx1"/>
                </a:solidFill>
              </a:defRPr>
            </a:lvl1pPr>
          </a:lstStyle>
          <a:p>
            <a:r>
              <a:rPr lang="en-US" smtClean="0"/>
              <a:t>Click to edit Master title style</a:t>
            </a:r>
            <a:endParaRPr lang="en-US" dirty="0"/>
          </a:p>
        </p:txBody>
      </p:sp>
    </p:spTree>
    <p:extLst>
      <p:ext uri="{BB962C8B-B14F-4D97-AF65-F5344CB8AC3E}">
        <p14:creationId xmlns="" xmlns:p14="http://schemas.microsoft.com/office/powerpoint/2010/main" val="1548606997"/>
      </p:ext>
    </p:extLst>
  </p:cSld>
  <p:clrMapOvr>
    <a:masterClrMapping/>
  </p:clrMapOvr>
  <p:transition>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Blank">
    <p:spTree>
      <p:nvGrpSpPr>
        <p:cNvPr id="1" name="Shape 65"/>
        <p:cNvGrpSpPr/>
        <p:nvPr/>
      </p:nvGrpSpPr>
      <p:grpSpPr>
        <a:xfrm>
          <a:off x="0" y="0"/>
          <a:ext cx="0" cy="0"/>
          <a:chOff x="0" y="0"/>
          <a:chExt cx="0" cy="0"/>
        </a:xfrm>
      </p:grpSpPr>
    </p:spTree>
    <p:extLst>
      <p:ext uri="{BB962C8B-B14F-4D97-AF65-F5344CB8AC3E}">
        <p14:creationId xmlns="" xmlns:p14="http://schemas.microsoft.com/office/powerpoint/2010/main" val="72683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11962" y="1190317"/>
            <a:ext cx="10894238" cy="5013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616817" y="339284"/>
            <a:ext cx="10801179" cy="4873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pic>
        <p:nvPicPr>
          <p:cNvPr id="3" name="Picture 2"/>
          <p:cNvPicPr>
            <a:picLocks noChangeAspect="1"/>
          </p:cNvPicPr>
          <p:nvPr/>
        </p:nvPicPr>
        <p:blipFill>
          <a:blip r:embed="rId16" cstate="print"/>
          <a:stretch>
            <a:fillRect/>
          </a:stretch>
        </p:blipFill>
        <p:spPr>
          <a:xfrm>
            <a:off x="611962" y="6379482"/>
            <a:ext cx="3136093" cy="320256"/>
          </a:xfrm>
          <a:prstGeom prst="rect">
            <a:avLst/>
          </a:prstGeom>
        </p:spPr>
      </p:pic>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34" r:id="rId4"/>
    <p:sldLayoutId id="2147483762" r:id="rId5"/>
    <p:sldLayoutId id="2147483739" r:id="rId6"/>
    <p:sldLayoutId id="2147483755" r:id="rId7"/>
    <p:sldLayoutId id="2147483767" r:id="rId8"/>
    <p:sldLayoutId id="2147483770" r:id="rId9"/>
    <p:sldLayoutId id="2147483714" r:id="rId10"/>
    <p:sldLayoutId id="2147483784" r:id="rId11"/>
    <p:sldLayoutId id="2147483783" r:id="rId12"/>
    <p:sldLayoutId id="2147483785" r:id="rId13"/>
    <p:sldLayoutId id="2147483786" r:id="rId14"/>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8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hyperlink" Target="http://uxmag.com/articles/the-top-ux-predictions-for-2015"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igorminar.github.io/ng-slides/angular-intro/index.html"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igorminar.github.io/ng-slides/angular-intro/index.html" TargetMode="Externa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igorminar.github.io/ng-slides/angular-intro/index.html"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igorminar.github.io/ng-slides/angular-intro/index.html"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docs.angularjs.org/guide/di" TargetMode="External"/><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developereconomics.com/comparison-4-popular-javascript-mv-frameworks-part-2/"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airpair.com/js/javascript-framework-comparison" TargetMode="External"/><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mobileandemerging.technology/an-overview-of-js-mv-frameworks/" TargetMode="Externa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hyperlink" Target="http://www.mobileandemerging.technology/an-overview-of-js-mv-frameworks/" TargetMode="Externa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hyperlink" Target="http://www.mobileandemerging.technology/an-overview-of-js-mv-frameworks/" TargetMode="Externa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hyperlink" Target="https://angular2-intro.firebaseapp.com/" TargetMode="External"/><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angular2-intro.firebaseapp.com/" TargetMode="External"/><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hyperlink" Target="https://github.com/DeborahK/ab2015" TargetMode="External"/><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10.xml"/><Relationship Id="rId5" Type="http://schemas.openxmlformats.org/officeDocument/2006/relationships/image" Target="../media/image31.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hyperlink" Target="http://robdodson.me/why-web-components/" TargetMode="External"/><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css-tricks.com/modular-future-web-components/" TargetMode="Externa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7.png"/><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gif"/><Relationship Id="rId7"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52.png"/><Relationship Id="rId11" Type="http://schemas.openxmlformats.org/officeDocument/2006/relationships/image" Target="../media/image56.png"/><Relationship Id="rId5" Type="http://schemas.openxmlformats.org/officeDocument/2006/relationships/image" Target="../media/image51.png"/><Relationship Id="rId10" Type="http://schemas.openxmlformats.org/officeDocument/2006/relationships/image" Target="../media/image55.png"/><Relationship Id="rId4" Type="http://schemas.openxmlformats.org/officeDocument/2006/relationships/image" Target="../media/image50.png"/><Relationship Id="rId9" Type="http://schemas.openxmlformats.org/officeDocument/2006/relationships/image" Target="../media/image4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4"/>
          <p:cNvSpPr>
            <a:spLocks noGrp="1"/>
          </p:cNvSpPr>
          <p:nvPr>
            <p:ph type="ctrTitle"/>
          </p:nvPr>
        </p:nvSpPr>
        <p:spPr>
          <a:xfrm>
            <a:off x="759851" y="1353002"/>
            <a:ext cx="9577949" cy="1354217"/>
          </a:xfrm>
        </p:spPr>
        <p:txBody>
          <a:bodyPr/>
          <a:lstStyle/>
          <a:p>
            <a:r>
              <a:rPr lang="en-US" sz="4400" kern="1200" dirty="0" smtClean="0">
                <a:solidFill>
                  <a:schemeClr val="bg1"/>
                </a:solidFill>
              </a:rPr>
              <a:t>What Are My Choices for Building a Modern Web UI?</a:t>
            </a:r>
            <a:endParaRPr lang="en-US" sz="4400" kern="1200" dirty="0">
              <a:solidFill>
                <a:schemeClr val="bg1"/>
              </a:solidFill>
            </a:endParaRPr>
          </a:p>
        </p:txBody>
      </p:sp>
      <p:sp>
        <p:nvSpPr>
          <p:cNvPr id="56" name="Title 4"/>
          <p:cNvSpPr txBox="1">
            <a:spLocks/>
          </p:cNvSpPr>
          <p:nvPr/>
        </p:nvSpPr>
        <p:spPr bwMode="auto">
          <a:xfrm>
            <a:off x="759850" y="4722485"/>
            <a:ext cx="10923163" cy="1107995"/>
          </a:xfrm>
          <a:prstGeom prst="rect">
            <a:avLst/>
          </a:prstGeom>
          <a:noFill/>
          <a:ln w="9525" algn="ctr">
            <a:noFill/>
            <a:miter lim="800000"/>
            <a:headEnd/>
            <a:tailEnd/>
          </a:ln>
          <a:effectLst>
            <a:glow rad="63500">
              <a:schemeClr val="accent6">
                <a:satMod val="175000"/>
                <a:alpha val="40000"/>
              </a:schemeClr>
            </a:glow>
          </a:effectLst>
        </p:spPr>
        <p:txBody>
          <a:bodyPr vert="horz" wrap="square" lIns="0" tIns="0" rIns="0" bIns="0" numCol="1" anchor="ctr" anchorCtr="0" compatLnSpc="1">
            <a:prstTxWarp prst="textNoShape">
              <a:avLst/>
            </a:prstTxWarp>
            <a:spAutoFit/>
          </a:bodyPr>
          <a:lstStyle>
            <a:lvl1pPr algn="l" rtl="0" eaLnBrk="1" fontAlgn="base" hangingPunct="1">
              <a:lnSpc>
                <a:spcPct val="100000"/>
              </a:lnSpc>
              <a:spcBef>
                <a:spcPct val="0"/>
              </a:spcBef>
              <a:spcAft>
                <a:spcPct val="0"/>
              </a:spcAft>
              <a:defRPr sz="4800" b="0">
                <a:solidFill>
                  <a:srgbClr val="FFFFFF"/>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spcBef>
                <a:spcPts val="0"/>
              </a:spcBef>
            </a:pPr>
            <a:r>
              <a:rPr lang="en-US" sz="2400" i="0" dirty="0" smtClean="0">
                <a:solidFill>
                  <a:schemeClr val="bg1"/>
                </a:solidFill>
                <a:effectLst/>
              </a:rPr>
              <a:t>Sunil Belgaonkar</a:t>
            </a:r>
          </a:p>
          <a:p>
            <a:pPr>
              <a:spcBef>
                <a:spcPts val="0"/>
              </a:spcBef>
            </a:pPr>
            <a:r>
              <a:rPr lang="en-US" sz="2400" i="0" dirty="0" smtClean="0">
                <a:solidFill>
                  <a:schemeClr val="bg1"/>
                </a:solidFill>
                <a:effectLst/>
              </a:rPr>
              <a:t>Director of OpenEdge Solutions Strategy</a:t>
            </a:r>
          </a:p>
          <a:p>
            <a:pPr>
              <a:spcBef>
                <a:spcPts val="0"/>
              </a:spcBef>
            </a:pPr>
            <a:r>
              <a:rPr lang="en-US" sz="2400" i="0" dirty="0" smtClean="0">
                <a:solidFill>
                  <a:schemeClr val="bg1"/>
                </a:solidFill>
              </a:rPr>
              <a:t>Progress</a:t>
            </a:r>
            <a:endParaRPr lang="en-US" sz="2400" i="0" dirty="0" smtClean="0">
              <a:solidFill>
                <a:schemeClr val="bg1"/>
              </a:solidFill>
              <a:effectLst/>
            </a:endParaRPr>
          </a:p>
        </p:txBody>
      </p:sp>
    </p:spTree>
    <p:extLst>
      <p:ext uri="{BB962C8B-B14F-4D97-AF65-F5344CB8AC3E}">
        <p14:creationId xmlns="" xmlns:p14="http://schemas.microsoft.com/office/powerpoint/2010/main" val="22231331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99" y="335437"/>
            <a:ext cx="9771655" cy="487313"/>
          </a:xfrm>
        </p:spPr>
        <p:txBody>
          <a:bodyPr/>
          <a:lstStyle/>
          <a:p>
            <a:r>
              <a:rPr lang="en-US" sz="2800" dirty="0" smtClean="0"/>
              <a:t>Business Applications of Today and Tomorrow</a:t>
            </a:r>
            <a:endParaRPr lang="en-US" sz="2800" dirty="0"/>
          </a:p>
        </p:txBody>
      </p:sp>
      <p:sp>
        <p:nvSpPr>
          <p:cNvPr id="37" name="Left Arrow 36"/>
          <p:cNvSpPr/>
          <p:nvPr/>
        </p:nvSpPr>
        <p:spPr bwMode="auto">
          <a:xfrm>
            <a:off x="3868389" y="3165309"/>
            <a:ext cx="1193800" cy="203200"/>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0" name="Left Arrow 39"/>
          <p:cNvSpPr/>
          <p:nvPr/>
        </p:nvSpPr>
        <p:spPr bwMode="auto">
          <a:xfrm rot="10800000">
            <a:off x="7079487" y="3165309"/>
            <a:ext cx="1193800" cy="203200"/>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4" name="Left Arrow 43"/>
          <p:cNvSpPr/>
          <p:nvPr/>
        </p:nvSpPr>
        <p:spPr bwMode="auto">
          <a:xfrm rot="2108052">
            <a:off x="4778176" y="2694011"/>
            <a:ext cx="588734" cy="193531"/>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7" name="Left Arrow 46"/>
          <p:cNvSpPr/>
          <p:nvPr/>
        </p:nvSpPr>
        <p:spPr bwMode="auto">
          <a:xfrm rot="8158537">
            <a:off x="6791068" y="2668401"/>
            <a:ext cx="588734" cy="193531"/>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8" name="Left Arrow 47"/>
          <p:cNvSpPr/>
          <p:nvPr/>
        </p:nvSpPr>
        <p:spPr bwMode="auto">
          <a:xfrm rot="5400000">
            <a:off x="5848348" y="2461861"/>
            <a:ext cx="467744" cy="184367"/>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rapezoid 3"/>
          <p:cNvSpPr/>
          <p:nvPr/>
        </p:nvSpPr>
        <p:spPr bwMode="auto">
          <a:xfrm>
            <a:off x="3462338" y="4942072"/>
            <a:ext cx="5384800" cy="1048365"/>
          </a:xfrm>
          <a:prstGeom prst="trapezoid">
            <a:avLst/>
          </a:prstGeom>
          <a:solidFill>
            <a:schemeClr val="accent5"/>
          </a:solidFill>
          <a:ln>
            <a:solidFill>
              <a:schemeClr val="accent5">
                <a:lumMod val="50000"/>
              </a:schemeClr>
            </a:solidFill>
            <a:headEnd type="none" w="med" len="med"/>
            <a:tailEnd type="none" w="med" len="med"/>
          </a:ln>
          <a:effectLst>
            <a:outerShdw blurRad="50800" dist="38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vert="horz" wrap="none" lIns="91440" tIns="45720" rIns="91440" bIns="91440" numCol="1" rtlCol="0" anchor="b" anchorCtr="0" compatLnSpc="1">
            <a:prstTxWarp prst="textNoShape">
              <a:avLst/>
            </a:prstTxWarp>
            <a:noAutofit/>
          </a:bodyPr>
          <a:lstStyle/>
          <a:p>
            <a:endParaRPr lang="en-US" i="0" dirty="0" smtClean="0">
              <a:solidFill>
                <a:srgbClr val="000000"/>
              </a:solidFill>
            </a:endParaRPr>
          </a:p>
          <a:p>
            <a:endParaRPr lang="en-US" i="0" dirty="0" smtClean="0">
              <a:solidFill>
                <a:srgbClr val="000000"/>
              </a:solidFill>
            </a:endParaRPr>
          </a:p>
          <a:p>
            <a:endParaRPr lang="en-US" sz="2000" i="0" dirty="0" smtClean="0">
              <a:solidFill>
                <a:srgbClr val="000000"/>
              </a:solidFill>
            </a:endParaRPr>
          </a:p>
          <a:p>
            <a:r>
              <a:rPr lang="en-US" sz="2000" i="0" dirty="0" smtClean="0">
                <a:solidFill>
                  <a:srgbClr val="000000"/>
                </a:solidFill>
              </a:rPr>
              <a:t>Data Management</a:t>
            </a:r>
          </a:p>
        </p:txBody>
      </p:sp>
      <p:sp>
        <p:nvSpPr>
          <p:cNvPr id="16" name="Trapezoid 15"/>
          <p:cNvSpPr/>
          <p:nvPr/>
        </p:nvSpPr>
        <p:spPr bwMode="auto">
          <a:xfrm>
            <a:off x="3462338" y="4395444"/>
            <a:ext cx="5384800" cy="1048365"/>
          </a:xfrm>
          <a:prstGeom prst="trapezoid">
            <a:avLst/>
          </a:prstGeom>
          <a:solidFill>
            <a:schemeClr val="accent1">
              <a:lumMod val="60000"/>
              <a:lumOff val="40000"/>
            </a:schemeClr>
          </a:solidFill>
          <a:ln>
            <a:headEnd type="none" w="med" len="med"/>
            <a:tailEnd type="none" w="med" len="med"/>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91440" numCol="1" rtlCol="0" anchor="b" anchorCtr="0" compatLnSpc="1">
            <a:prstTxWarp prst="textNoShape">
              <a:avLst/>
            </a:prstTxWarp>
            <a:noAutofit/>
          </a:bodyPr>
          <a:lstStyle/>
          <a:p>
            <a:endParaRPr lang="en-US" i="0" dirty="0" smtClean="0">
              <a:solidFill>
                <a:srgbClr val="000000"/>
              </a:solidFill>
            </a:endParaRPr>
          </a:p>
          <a:p>
            <a:endParaRPr lang="en-US" i="0" dirty="0" smtClean="0">
              <a:solidFill>
                <a:srgbClr val="000000"/>
              </a:solidFill>
            </a:endParaRPr>
          </a:p>
          <a:p>
            <a:endParaRPr lang="en-US" sz="2000" i="0" dirty="0" smtClean="0">
              <a:solidFill>
                <a:srgbClr val="000000"/>
              </a:solidFill>
            </a:endParaRPr>
          </a:p>
          <a:p>
            <a:r>
              <a:rPr lang="en-US" sz="2000" i="0" dirty="0" smtClean="0">
                <a:solidFill>
                  <a:srgbClr val="000000"/>
                </a:solidFill>
              </a:rPr>
              <a:t>OpenEdge Platform</a:t>
            </a:r>
          </a:p>
        </p:txBody>
      </p:sp>
      <p:sp>
        <p:nvSpPr>
          <p:cNvPr id="3" name="Trapezoid 2"/>
          <p:cNvSpPr/>
          <p:nvPr/>
        </p:nvSpPr>
        <p:spPr bwMode="auto">
          <a:xfrm>
            <a:off x="3462338" y="3970289"/>
            <a:ext cx="5384800" cy="920068"/>
          </a:xfrm>
          <a:prstGeom prst="trapezoid">
            <a:avLst/>
          </a:prstGeom>
          <a:solidFill>
            <a:schemeClr val="bg1">
              <a:lumMod val="50000"/>
            </a:schemeClr>
          </a:solidFill>
          <a:ln>
            <a:solidFill>
              <a:schemeClr val="tx1">
                <a:lumMod val="65000"/>
                <a:lumOff val="35000"/>
              </a:schemeClr>
            </a:solidFill>
            <a:headEnd type="none" w="med" len="med"/>
            <a:tailEnd type="none" w="med" len="med"/>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none" lIns="91440" tIns="45720" rIns="91440" bIns="45720" numCol="1" rtlCol="0" anchor="b" anchorCtr="0" compatLnSpc="1">
            <a:prstTxWarp prst="textNoShape">
              <a:avLst/>
            </a:prstTxWarp>
            <a:noAutofit/>
          </a:bodyPr>
          <a:lstStyle/>
          <a:p>
            <a:r>
              <a:rPr lang="en-US" sz="2000" i="0" dirty="0" smtClean="0">
                <a:solidFill>
                  <a:srgbClr val="000000"/>
                </a:solidFill>
              </a:rPr>
              <a:t>Application API</a:t>
            </a:r>
          </a:p>
        </p:txBody>
      </p:sp>
      <p:grpSp>
        <p:nvGrpSpPr>
          <p:cNvPr id="14" name="Group 13"/>
          <p:cNvGrpSpPr/>
          <p:nvPr/>
        </p:nvGrpSpPr>
        <p:grpSpPr>
          <a:xfrm>
            <a:off x="8412987" y="2548095"/>
            <a:ext cx="1714500" cy="1302183"/>
            <a:chOff x="8662988" y="2578098"/>
            <a:chExt cx="1714500" cy="1302183"/>
          </a:xfrm>
        </p:grpSpPr>
        <p:sp>
          <p:nvSpPr>
            <p:cNvPr id="38" name="Rectangle 37"/>
            <p:cNvSpPr/>
            <p:nvPr/>
          </p:nvSpPr>
          <p:spPr bwMode="auto">
            <a:xfrm>
              <a:off x="8662988" y="2578098"/>
              <a:ext cx="1714500" cy="1302183"/>
            </a:xfrm>
            <a:prstGeom prst="rect">
              <a:avLst/>
            </a:prstGeom>
            <a:solidFill>
              <a:srgbClr val="D9D9D9"/>
            </a:solidFill>
            <a:ln>
              <a:no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none" lIns="91440" tIns="45720" rIns="91440" bIns="45720" numCol="1" rtlCol="0" anchor="b"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000000"/>
                  </a:solidFill>
                  <a:effectLst/>
                  <a:latin typeface="Arial" charset="0"/>
                </a:rPr>
                <a:t>Websites</a:t>
              </a:r>
            </a:p>
          </p:txBody>
        </p:sp>
        <p:pic>
          <p:nvPicPr>
            <p:cNvPr id="7" name="Picture 6" descr="window-cursor-vectorstock.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121521" y="2760402"/>
              <a:ext cx="798540" cy="677382"/>
            </a:xfrm>
            <a:prstGeom prst="rect">
              <a:avLst/>
            </a:prstGeom>
          </p:spPr>
        </p:pic>
      </p:grpSp>
      <p:grpSp>
        <p:nvGrpSpPr>
          <p:cNvPr id="12" name="Group 11"/>
          <p:cNvGrpSpPr/>
          <p:nvPr/>
        </p:nvGrpSpPr>
        <p:grpSpPr>
          <a:xfrm>
            <a:off x="7224087" y="1143175"/>
            <a:ext cx="1714500" cy="1302183"/>
            <a:chOff x="7154087" y="1123173"/>
            <a:chExt cx="1714500" cy="1302183"/>
          </a:xfrm>
        </p:grpSpPr>
        <p:sp>
          <p:nvSpPr>
            <p:cNvPr id="35" name="Rectangle 34"/>
            <p:cNvSpPr/>
            <p:nvPr/>
          </p:nvSpPr>
          <p:spPr bwMode="auto">
            <a:xfrm>
              <a:off x="7154087" y="1123173"/>
              <a:ext cx="1714500" cy="1302183"/>
            </a:xfrm>
            <a:prstGeom prst="rect">
              <a:avLst/>
            </a:prstGeom>
            <a:solidFill>
              <a:srgbClr val="D9D9D9"/>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none" lIns="91440" tIns="45720" rIns="91440" bIns="45720" numCol="1" rtlCol="0" anchor="b"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000000"/>
                  </a:solidFill>
                  <a:effectLst/>
                  <a:latin typeface="Arial" charset="0"/>
                </a:rPr>
                <a:t>Satellite Apps</a:t>
              </a:r>
            </a:p>
          </p:txBody>
        </p:sp>
        <p:pic>
          <p:nvPicPr>
            <p:cNvPr id="8" name="Picture 7" descr="gear2-vectorstock.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603112" y="1339157"/>
              <a:ext cx="756939" cy="616765"/>
            </a:xfrm>
            <a:prstGeom prst="rect">
              <a:avLst/>
            </a:prstGeom>
          </p:spPr>
        </p:pic>
      </p:grpSp>
      <p:grpSp>
        <p:nvGrpSpPr>
          <p:cNvPr id="11" name="Group 10"/>
          <p:cNvGrpSpPr/>
          <p:nvPr/>
        </p:nvGrpSpPr>
        <p:grpSpPr>
          <a:xfrm>
            <a:off x="5246688" y="966485"/>
            <a:ext cx="1714500" cy="1285906"/>
            <a:chOff x="5246688" y="856474"/>
            <a:chExt cx="1714500" cy="1285906"/>
          </a:xfrm>
        </p:grpSpPr>
        <p:sp>
          <p:nvSpPr>
            <p:cNvPr id="13" name="Rectangle 12"/>
            <p:cNvSpPr/>
            <p:nvPr/>
          </p:nvSpPr>
          <p:spPr bwMode="auto">
            <a:xfrm>
              <a:off x="5246688" y="856474"/>
              <a:ext cx="1714500" cy="1285906"/>
            </a:xfrm>
            <a:prstGeom prst="rect">
              <a:avLst/>
            </a:prstGeom>
            <a:solidFill>
              <a:srgbClr val="D9D9D9"/>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45720" numCol="1" rtlCol="0" anchor="b"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000000"/>
                  </a:solidFill>
                  <a:effectLst/>
                  <a:latin typeface="Arial" charset="0"/>
                </a:rPr>
                <a:t>Mobile</a:t>
              </a:r>
              <a:r>
                <a:rPr kumimoji="0" lang="en-US" sz="2000" b="0" i="0" u="none" strike="noStrike" cap="none" normalizeH="0" dirty="0" smtClean="0">
                  <a:ln>
                    <a:noFill/>
                  </a:ln>
                  <a:solidFill>
                    <a:srgbClr val="000000"/>
                  </a:solidFill>
                  <a:effectLst/>
                  <a:latin typeface="Arial" charset="0"/>
                </a:rPr>
                <a:t> Apps</a:t>
              </a:r>
              <a:endParaRPr kumimoji="0" lang="en-US" sz="2000" b="0" i="0" u="none" strike="noStrike" cap="none" normalizeH="0" baseline="0" dirty="0" smtClean="0">
                <a:ln>
                  <a:noFill/>
                </a:ln>
                <a:solidFill>
                  <a:srgbClr val="000000"/>
                </a:solidFill>
                <a:effectLst/>
                <a:latin typeface="Arial" charset="0"/>
              </a:endParaRPr>
            </a:p>
          </p:txBody>
        </p:sp>
        <p:pic>
          <p:nvPicPr>
            <p:cNvPr id="21" name="Picture 2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907103" y="1070079"/>
              <a:ext cx="393670" cy="603628"/>
            </a:xfrm>
            <a:prstGeom prst="rect">
              <a:avLst/>
            </a:prstGeom>
          </p:spPr>
        </p:pic>
        <p:pic>
          <p:nvPicPr>
            <p:cNvPr id="25" name="Picture 24" descr="gear2-vectorstock.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969623" y="1191536"/>
              <a:ext cx="280515" cy="228568"/>
            </a:xfrm>
            <a:prstGeom prst="rect">
              <a:avLst/>
            </a:prstGeom>
          </p:spPr>
        </p:pic>
      </p:grpSp>
      <p:grpSp>
        <p:nvGrpSpPr>
          <p:cNvPr id="10" name="Group 9"/>
          <p:cNvGrpSpPr/>
          <p:nvPr/>
        </p:nvGrpSpPr>
        <p:grpSpPr>
          <a:xfrm>
            <a:off x="3255788" y="1155875"/>
            <a:ext cx="1714500" cy="1302183"/>
            <a:chOff x="3125788" y="1135873"/>
            <a:chExt cx="1714500" cy="1302183"/>
          </a:xfrm>
        </p:grpSpPr>
        <p:sp>
          <p:nvSpPr>
            <p:cNvPr id="23" name="Rectangle 22"/>
            <p:cNvSpPr/>
            <p:nvPr/>
          </p:nvSpPr>
          <p:spPr bwMode="auto">
            <a:xfrm>
              <a:off x="3125788" y="1135873"/>
              <a:ext cx="1714500" cy="1302183"/>
            </a:xfrm>
            <a:prstGeom prst="rect">
              <a:avLst/>
            </a:prstGeom>
            <a:solidFill>
              <a:schemeClr val="bg1">
                <a:lumMod val="8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none" lIns="91440" tIns="45720" rIns="91440" bIns="45720" numCol="1" rtlCol="0" anchor="b"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000000"/>
                  </a:solidFill>
                  <a:effectLst/>
                  <a:latin typeface="Arial" charset="0"/>
                </a:rPr>
                <a:t>Web Apps</a:t>
              </a:r>
            </a:p>
          </p:txBody>
        </p:sp>
        <p:pic>
          <p:nvPicPr>
            <p:cNvPr id="24" name="Picture 2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581487" y="1310296"/>
              <a:ext cx="798539" cy="677382"/>
            </a:xfrm>
            <a:prstGeom prst="rect">
              <a:avLst/>
            </a:prstGeom>
          </p:spPr>
        </p:pic>
        <p:pic>
          <p:nvPicPr>
            <p:cNvPr id="26" name="Picture 25" descr="gear2-vectorstock.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807724" y="1570137"/>
              <a:ext cx="352401" cy="287142"/>
            </a:xfrm>
            <a:prstGeom prst="rect">
              <a:avLst/>
            </a:prstGeom>
          </p:spPr>
        </p:pic>
      </p:grpSp>
      <p:grpSp>
        <p:nvGrpSpPr>
          <p:cNvPr id="9" name="Group 8"/>
          <p:cNvGrpSpPr/>
          <p:nvPr/>
        </p:nvGrpSpPr>
        <p:grpSpPr>
          <a:xfrm>
            <a:off x="1988789" y="2548095"/>
            <a:ext cx="1714500" cy="1302183"/>
            <a:chOff x="1728788" y="2578098"/>
            <a:chExt cx="1714500" cy="1302183"/>
          </a:xfrm>
        </p:grpSpPr>
        <p:sp>
          <p:nvSpPr>
            <p:cNvPr id="32" name="Rectangle 31"/>
            <p:cNvSpPr/>
            <p:nvPr/>
          </p:nvSpPr>
          <p:spPr bwMode="auto">
            <a:xfrm>
              <a:off x="1728788" y="2578098"/>
              <a:ext cx="1714500" cy="1302183"/>
            </a:xfrm>
            <a:prstGeom prst="rect">
              <a:avLst/>
            </a:prstGeom>
            <a:solidFill>
              <a:schemeClr val="bg1">
                <a:lumMod val="85000"/>
              </a:schemeClr>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none" lIns="91440" tIns="45720" rIns="91440" bIns="45720" numCol="1" rtlCol="0" anchor="b"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000000"/>
                  </a:solidFill>
                  <a:effectLst/>
                  <a:latin typeface="Arial" charset="0"/>
                </a:rPr>
                <a:t>Desktop </a:t>
              </a:r>
              <a:r>
                <a:rPr kumimoji="0" lang="en-US" sz="2000" b="0" i="0" u="none" strike="noStrike" cap="none" normalizeH="0" dirty="0" smtClean="0">
                  <a:ln>
                    <a:noFill/>
                  </a:ln>
                  <a:solidFill>
                    <a:srgbClr val="000000"/>
                  </a:solidFill>
                  <a:effectLst/>
                  <a:latin typeface="Arial" charset="0"/>
                </a:rPr>
                <a:t>Apps</a:t>
              </a:r>
              <a:endParaRPr kumimoji="0" lang="en-US" sz="2000" b="0" i="0" u="none" strike="noStrike" cap="none" normalizeH="0" baseline="0" dirty="0" smtClean="0">
                <a:ln>
                  <a:noFill/>
                </a:ln>
                <a:solidFill>
                  <a:srgbClr val="000000"/>
                </a:solidFill>
                <a:effectLst/>
                <a:latin typeface="Arial" charset="0"/>
              </a:endParaRPr>
            </a:p>
          </p:txBody>
        </p:sp>
        <p:pic>
          <p:nvPicPr>
            <p:cNvPr id="20" name="Picture 1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141478" y="2805770"/>
              <a:ext cx="883920" cy="634225"/>
            </a:xfrm>
            <a:prstGeom prst="rect">
              <a:avLst/>
            </a:prstGeom>
          </p:spPr>
        </p:pic>
        <p:pic>
          <p:nvPicPr>
            <p:cNvPr id="27" name="Picture 26" descr="gear2-vectorstock.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67714" y="2920235"/>
              <a:ext cx="352401" cy="287142"/>
            </a:xfrm>
            <a:prstGeom prst="rect">
              <a:avLst/>
            </a:prstGeom>
          </p:spPr>
        </p:pic>
      </p:grpSp>
      <p:grpSp>
        <p:nvGrpSpPr>
          <p:cNvPr id="18" name="Group 17"/>
          <p:cNvGrpSpPr/>
          <p:nvPr/>
        </p:nvGrpSpPr>
        <p:grpSpPr>
          <a:xfrm>
            <a:off x="4929188" y="2880575"/>
            <a:ext cx="2298700" cy="980569"/>
            <a:chOff x="4929188" y="2960586"/>
            <a:chExt cx="2298700" cy="980569"/>
          </a:xfrm>
        </p:grpSpPr>
        <p:sp>
          <p:nvSpPr>
            <p:cNvPr id="49" name="TextBox 48"/>
            <p:cNvSpPr txBox="1"/>
            <p:nvPr/>
          </p:nvSpPr>
          <p:spPr>
            <a:xfrm>
              <a:off x="4929188" y="3541045"/>
              <a:ext cx="2298700" cy="400110"/>
            </a:xfrm>
            <a:prstGeom prst="rect">
              <a:avLst/>
            </a:prstGeom>
            <a:noFill/>
            <a:ln>
              <a:noFill/>
            </a:ln>
          </p:spPr>
          <p:txBody>
            <a:bodyPr wrap="square" rtlCol="0">
              <a:spAutoFit/>
            </a:bodyPr>
            <a:lstStyle/>
            <a:p>
              <a:r>
                <a:rPr lang="en-US" sz="2000" i="0" dirty="0" smtClean="0">
                  <a:solidFill>
                    <a:srgbClr val="000000"/>
                  </a:solidFill>
                </a:rPr>
                <a:t>Various Personas</a:t>
              </a:r>
            </a:p>
          </p:txBody>
        </p:sp>
        <p:pic>
          <p:nvPicPr>
            <p:cNvPr id="17" name="Picture 16" descr="users-istock.png"/>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5721018" y="2960586"/>
              <a:ext cx="765840" cy="606060"/>
            </a:xfrm>
            <a:prstGeom prst="rect">
              <a:avLst/>
            </a:prstGeom>
          </p:spPr>
        </p:pic>
      </p:grpSp>
    </p:spTree>
    <p:extLst>
      <p:ext uri="{BB962C8B-B14F-4D97-AF65-F5344CB8AC3E}">
        <p14:creationId xmlns="" xmlns:p14="http://schemas.microsoft.com/office/powerpoint/2010/main" val="36231410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99" y="335437"/>
            <a:ext cx="9771655" cy="487313"/>
          </a:xfrm>
        </p:spPr>
        <p:txBody>
          <a:bodyPr/>
          <a:lstStyle/>
          <a:p>
            <a:r>
              <a:rPr lang="en-US" sz="2800" dirty="0" smtClean="0"/>
              <a:t>UI Development Paradigm – Lots of Choices</a:t>
            </a:r>
            <a:endParaRPr lang="en-US" sz="2800" dirty="0"/>
          </a:p>
        </p:txBody>
      </p:sp>
      <p:sp>
        <p:nvSpPr>
          <p:cNvPr id="3" name="Left-Right Arrow 2"/>
          <p:cNvSpPr/>
          <p:nvPr/>
        </p:nvSpPr>
        <p:spPr>
          <a:xfrm>
            <a:off x="2151062" y="2110146"/>
            <a:ext cx="7886700" cy="400030"/>
          </a:xfrm>
          <a:prstGeom prst="leftRightArrow">
            <a:avLst/>
          </a:prstGeom>
          <a:solidFill>
            <a:schemeClr val="tx1">
              <a:lumMod val="65000"/>
              <a:lumOff val="35000"/>
            </a:schemeClr>
          </a:solidFill>
          <a:ln>
            <a:noFill/>
          </a:ln>
        </p:spPr>
        <p:style>
          <a:lnRef idx="2">
            <a:schemeClr val="accent3">
              <a:shade val="50000"/>
            </a:schemeClr>
          </a:lnRef>
          <a:fillRef idx="1">
            <a:schemeClr val="accent3"/>
          </a:fillRef>
          <a:effectRef idx="0">
            <a:schemeClr val="accent3"/>
          </a:effectRef>
          <a:fontRef idx="minor">
            <a:schemeClr val="lt1"/>
          </a:fontRef>
        </p:style>
      </p:sp>
      <p:sp>
        <p:nvSpPr>
          <p:cNvPr id="6" name="Rectangle 5"/>
          <p:cNvSpPr/>
          <p:nvPr/>
        </p:nvSpPr>
        <p:spPr>
          <a:xfrm>
            <a:off x="559594" y="1345109"/>
            <a:ext cx="2631708" cy="522756"/>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a:lstStyle/>
          <a:p>
            <a:r>
              <a:rPr lang="en-US" b="1" i="0" dirty="0" smtClean="0">
                <a:solidFill>
                  <a:srgbClr val="000000"/>
                </a:solidFill>
              </a:rPr>
              <a:t>Hand Crafted UI</a:t>
            </a:r>
            <a:endParaRPr lang="en-US" b="1" i="0" dirty="0">
              <a:solidFill>
                <a:srgbClr val="000000"/>
              </a:solidFill>
            </a:endParaRPr>
          </a:p>
        </p:txBody>
      </p:sp>
      <p:sp>
        <p:nvSpPr>
          <p:cNvPr id="11" name="Rectangle 10"/>
          <p:cNvSpPr/>
          <p:nvPr/>
        </p:nvSpPr>
        <p:spPr>
          <a:xfrm>
            <a:off x="9156700" y="1359865"/>
            <a:ext cx="2197100" cy="49530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a:lstStyle/>
          <a:p>
            <a:r>
              <a:rPr lang="en-US" b="1" i="0" dirty="0" smtClean="0">
                <a:solidFill>
                  <a:srgbClr val="000000"/>
                </a:solidFill>
              </a:rPr>
              <a:t>Generated UI</a:t>
            </a:r>
            <a:endParaRPr lang="en-US" b="1" i="0" dirty="0">
              <a:solidFill>
                <a:srgbClr val="000000"/>
              </a:solidFill>
            </a:endParaRPr>
          </a:p>
        </p:txBody>
      </p:sp>
      <p:grpSp>
        <p:nvGrpSpPr>
          <p:cNvPr id="4" name="Group 13"/>
          <p:cNvGrpSpPr/>
          <p:nvPr/>
        </p:nvGrpSpPr>
        <p:grpSpPr>
          <a:xfrm>
            <a:off x="1952992" y="2600832"/>
            <a:ext cx="2377708" cy="1912112"/>
            <a:chOff x="4950192" y="2679700"/>
            <a:chExt cx="2377708" cy="1912112"/>
          </a:xfrm>
        </p:grpSpPr>
        <p:sp>
          <p:nvSpPr>
            <p:cNvPr id="12" name="Up Arrow 11"/>
            <p:cNvSpPr/>
            <p:nvPr/>
          </p:nvSpPr>
          <p:spPr bwMode="auto">
            <a:xfrm>
              <a:off x="5638800" y="2679700"/>
              <a:ext cx="762000" cy="1358900"/>
            </a:xfrm>
            <a:prstGeom prst="upArrow">
              <a:avLst/>
            </a:prstGeom>
            <a:solidFill>
              <a:schemeClr val="accent6">
                <a:lumMod val="40000"/>
                <a:lumOff val="60000"/>
              </a:schemeClr>
            </a:solidFill>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3" name="Rectangle 12"/>
            <p:cNvSpPr/>
            <p:nvPr/>
          </p:nvSpPr>
          <p:spPr>
            <a:xfrm>
              <a:off x="4950192" y="4125444"/>
              <a:ext cx="2377708" cy="466368"/>
            </a:xfrm>
            <a:prstGeom prst="rect">
              <a:avLst/>
            </a:prstGeom>
            <a:solidFill>
              <a:srgbClr val="BCBCBE"/>
            </a:solidFill>
            <a:ln>
              <a:noFill/>
            </a:ln>
          </p:spPr>
          <p:style>
            <a:lnRef idx="2">
              <a:schemeClr val="accent6">
                <a:shade val="50000"/>
              </a:schemeClr>
            </a:lnRef>
            <a:fillRef idx="1">
              <a:schemeClr val="accent6"/>
            </a:fillRef>
            <a:effectRef idx="0">
              <a:schemeClr val="accent6"/>
            </a:effectRef>
            <a:fontRef idx="minor">
              <a:schemeClr val="lt1"/>
            </a:fontRef>
          </p:style>
          <p:txBody>
            <a:bodyPr/>
            <a:lstStyle/>
            <a:p>
              <a:r>
                <a:rPr lang="en-US" i="0" dirty="0" smtClean="0">
                  <a:solidFill>
                    <a:srgbClr val="000000"/>
                  </a:solidFill>
                </a:rPr>
                <a:t>Your Choice</a:t>
              </a:r>
              <a:endParaRPr lang="en-US" i="0" dirty="0">
                <a:solidFill>
                  <a:srgbClr val="000000"/>
                </a:solidFill>
              </a:endParaRPr>
            </a:p>
          </p:txBody>
        </p:sp>
      </p:grpSp>
      <p:grpSp>
        <p:nvGrpSpPr>
          <p:cNvPr id="5" name="Group 14"/>
          <p:cNvGrpSpPr/>
          <p:nvPr/>
        </p:nvGrpSpPr>
        <p:grpSpPr>
          <a:xfrm>
            <a:off x="7883892" y="2600832"/>
            <a:ext cx="2377708" cy="1905000"/>
            <a:chOff x="4950192" y="2679700"/>
            <a:chExt cx="2377708" cy="1905000"/>
          </a:xfrm>
        </p:grpSpPr>
        <p:sp>
          <p:nvSpPr>
            <p:cNvPr id="16" name="Up Arrow 15"/>
            <p:cNvSpPr/>
            <p:nvPr/>
          </p:nvSpPr>
          <p:spPr bwMode="auto">
            <a:xfrm>
              <a:off x="5638800" y="2679700"/>
              <a:ext cx="762000" cy="1358900"/>
            </a:xfrm>
            <a:prstGeom prst="upArrow">
              <a:avLst/>
            </a:prstGeom>
            <a:solidFill>
              <a:srgbClr val="BCBCBE"/>
            </a:solidFill>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7" name="Rectangle 16"/>
            <p:cNvSpPr/>
            <p:nvPr/>
          </p:nvSpPr>
          <p:spPr>
            <a:xfrm>
              <a:off x="4950192" y="4125444"/>
              <a:ext cx="2377708" cy="459256"/>
            </a:xfrm>
            <a:prstGeom prst="rect">
              <a:avLst/>
            </a:prstGeom>
            <a:solidFill>
              <a:srgbClr val="BCBCBE"/>
            </a:solidFill>
            <a:ln>
              <a:noFill/>
            </a:ln>
          </p:spPr>
          <p:style>
            <a:lnRef idx="2">
              <a:schemeClr val="accent6">
                <a:shade val="50000"/>
              </a:schemeClr>
            </a:lnRef>
            <a:fillRef idx="1">
              <a:schemeClr val="accent6"/>
            </a:fillRef>
            <a:effectRef idx="0">
              <a:schemeClr val="accent6"/>
            </a:effectRef>
            <a:fontRef idx="minor">
              <a:schemeClr val="lt1"/>
            </a:fontRef>
          </p:style>
          <p:txBody>
            <a:bodyPr/>
            <a:lstStyle/>
            <a:p>
              <a:r>
                <a:rPr lang="en-US" i="0" dirty="0" smtClean="0">
                  <a:solidFill>
                    <a:srgbClr val="000000"/>
                  </a:solidFill>
                </a:rPr>
                <a:t>Your Choice</a:t>
              </a:r>
              <a:endParaRPr lang="en-US" i="0" dirty="0">
                <a:solidFill>
                  <a:srgbClr val="000000"/>
                </a:solidFill>
              </a:endParaRPr>
            </a:p>
          </p:txBody>
        </p:sp>
      </p:grpSp>
      <p:grpSp>
        <p:nvGrpSpPr>
          <p:cNvPr id="7" name="Group 17"/>
          <p:cNvGrpSpPr/>
          <p:nvPr/>
        </p:nvGrpSpPr>
        <p:grpSpPr>
          <a:xfrm>
            <a:off x="4035792" y="2600832"/>
            <a:ext cx="2377708" cy="1905000"/>
            <a:chOff x="4950192" y="2679700"/>
            <a:chExt cx="2377708" cy="1905000"/>
          </a:xfrm>
        </p:grpSpPr>
        <p:sp>
          <p:nvSpPr>
            <p:cNvPr id="19" name="Up Arrow 18"/>
            <p:cNvSpPr/>
            <p:nvPr/>
          </p:nvSpPr>
          <p:spPr bwMode="auto">
            <a:xfrm>
              <a:off x="5638800" y="2679700"/>
              <a:ext cx="762000" cy="1358900"/>
            </a:xfrm>
            <a:prstGeom prst="upArrow">
              <a:avLst/>
            </a:prstGeom>
            <a:solidFill>
              <a:srgbClr val="BCBCBE"/>
            </a:solidFill>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0" name="Rectangle 19"/>
            <p:cNvSpPr/>
            <p:nvPr/>
          </p:nvSpPr>
          <p:spPr>
            <a:xfrm>
              <a:off x="4950192" y="4125444"/>
              <a:ext cx="2377708" cy="459256"/>
            </a:xfrm>
            <a:prstGeom prst="rect">
              <a:avLst/>
            </a:prstGeom>
            <a:solidFill>
              <a:schemeClr val="accent6">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lstStyle/>
            <a:p>
              <a:r>
                <a:rPr lang="en-US" i="0" dirty="0" smtClean="0">
                  <a:solidFill>
                    <a:srgbClr val="000000"/>
                  </a:solidFill>
                </a:rPr>
                <a:t>Your Choice</a:t>
              </a:r>
              <a:endParaRPr lang="en-US" i="0" dirty="0">
                <a:solidFill>
                  <a:srgbClr val="000000"/>
                </a:solidFill>
              </a:endParaRPr>
            </a:p>
          </p:txBody>
        </p:sp>
      </p:grpSp>
      <p:sp>
        <p:nvSpPr>
          <p:cNvPr id="21" name="TextBox 20"/>
          <p:cNvSpPr txBox="1"/>
          <p:nvPr/>
        </p:nvSpPr>
        <p:spPr>
          <a:xfrm>
            <a:off x="2862262" y="1583066"/>
            <a:ext cx="6464300" cy="461665"/>
          </a:xfrm>
          <a:prstGeom prst="rect">
            <a:avLst/>
          </a:prstGeom>
          <a:noFill/>
        </p:spPr>
        <p:txBody>
          <a:bodyPr wrap="square" rtlCol="0">
            <a:spAutoFit/>
          </a:bodyPr>
          <a:lstStyle/>
          <a:p>
            <a:r>
              <a:rPr lang="en-US" i="0" cap="all" dirty="0" smtClean="0">
                <a:solidFill>
                  <a:schemeClr val="accent1"/>
                </a:solidFill>
              </a:rPr>
              <a:t>UI Development Paradigm</a:t>
            </a:r>
          </a:p>
        </p:txBody>
      </p:sp>
      <p:sp>
        <p:nvSpPr>
          <p:cNvPr id="18" name="TextBox 17"/>
          <p:cNvSpPr txBox="1"/>
          <p:nvPr/>
        </p:nvSpPr>
        <p:spPr>
          <a:xfrm>
            <a:off x="-1" y="4905221"/>
            <a:ext cx="12188826" cy="985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noAutofit/>
          </a:bodyPr>
          <a:lstStyle/>
          <a:p>
            <a:r>
              <a:rPr lang="en-US" sz="2800" b="1" i="0" dirty="0" err="1" smtClean="0"/>
              <a:t>OpenEdge</a:t>
            </a:r>
            <a:r>
              <a:rPr lang="en-US" sz="2800" b="1" i="0" dirty="0" smtClean="0"/>
              <a:t> customers want to apply a 80-20 rule </a:t>
            </a:r>
            <a:br>
              <a:rPr lang="en-US" sz="2800" b="1" i="0" dirty="0" smtClean="0"/>
            </a:br>
            <a:r>
              <a:rPr lang="en-US" sz="2800" b="1" i="0" dirty="0" smtClean="0"/>
              <a:t>for generated UI vs. handcrafted UI</a:t>
            </a:r>
          </a:p>
        </p:txBody>
      </p:sp>
    </p:spTree>
    <p:extLst>
      <p:ext uri="{BB962C8B-B14F-4D97-AF65-F5344CB8AC3E}">
        <p14:creationId xmlns="" xmlns:p14="http://schemas.microsoft.com/office/powerpoint/2010/main" val="5106369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par>
                                <p:cTn id="18" presetID="3" presetClass="entr" presetSubtype="1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xit" presetSubtype="10" fill="hold" nodeType="clickEffect">
                                  <p:stCondLst>
                                    <p:cond delay="0"/>
                                  </p:stCondLst>
                                  <p:childTnLst>
                                    <p:animEffect transition="out" filter="blinds(horizontal)">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par>
                                <p:cTn id="26" presetID="3" presetClass="entr" presetSubtype="1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UserExperience-Orng.jpg"/>
          <p:cNvPicPr>
            <a:picLocks noChangeAspect="1"/>
          </p:cNvPicPr>
          <p:nvPr/>
        </p:nvPicPr>
        <p:blipFill rotWithShape="1">
          <a:blip r:embed="rId2" cstate="print">
            <a:extLst>
              <a:ext uri="{28A0092B-C50C-407E-A947-70E740481C1C}">
                <a14:useLocalDpi xmlns="" xmlns:a14="http://schemas.microsoft.com/office/drawing/2010/main"/>
              </a:ext>
            </a:extLst>
          </a:blip>
          <a:srcRect/>
          <a:stretch/>
        </p:blipFill>
        <p:spPr>
          <a:xfrm>
            <a:off x="-1" y="-1604"/>
            <a:ext cx="12188825" cy="6859604"/>
          </a:xfrm>
          <a:prstGeom prst="rect">
            <a:avLst/>
          </a:prstGeom>
        </p:spPr>
      </p:pic>
      <p:pic>
        <p:nvPicPr>
          <p:cNvPr id="10" name="Picture 9" descr="UserExperience-Orng.jpg"/>
          <p:cNvPicPr>
            <a:picLocks noChangeAspect="1"/>
          </p:cNvPicPr>
          <p:nvPr/>
        </p:nvPicPr>
        <p:blipFill rotWithShape="1">
          <a:blip r:embed="rId3" cstate="print">
            <a:lum bright="70000" contrast="-70000"/>
            <a:alphaModFix amt="90000"/>
            <a:extLst>
              <a:ext uri="{28A0092B-C50C-407E-A947-70E740481C1C}">
                <a14:useLocalDpi xmlns="" xmlns:a14="http://schemas.microsoft.com/office/drawing/2010/main"/>
              </a:ext>
            </a:extLst>
          </a:blip>
          <a:srcRect/>
          <a:stretch/>
        </p:blipFill>
        <p:spPr>
          <a:xfrm>
            <a:off x="6300788" y="-1604"/>
            <a:ext cx="5888035" cy="6859604"/>
          </a:xfrm>
          <a:prstGeom prst="rect">
            <a:avLst/>
          </a:prstGeom>
          <a:ln>
            <a:noFill/>
          </a:ln>
        </p:spPr>
      </p:pic>
      <p:sp>
        <p:nvSpPr>
          <p:cNvPr id="7" name="Title 6"/>
          <p:cNvSpPr>
            <a:spLocks noGrp="1"/>
          </p:cNvSpPr>
          <p:nvPr>
            <p:ph type="title" idx="4294967295"/>
          </p:nvPr>
        </p:nvSpPr>
        <p:spPr>
          <a:xfrm>
            <a:off x="759346" y="338957"/>
            <a:ext cx="10799763" cy="487313"/>
          </a:xfrm>
        </p:spPr>
        <p:txBody>
          <a:bodyPr/>
          <a:lstStyle/>
          <a:p>
            <a:r>
              <a:rPr lang="en-US" sz="2800" dirty="0" smtClean="0">
                <a:solidFill>
                  <a:schemeClr val="bg2"/>
                </a:solidFill>
              </a:rPr>
              <a:t>UX Trends for 2015</a:t>
            </a:r>
            <a:endParaRPr lang="en-US" sz="2800" dirty="0">
              <a:solidFill>
                <a:schemeClr val="bg2"/>
              </a:solidFill>
            </a:endParaRPr>
          </a:p>
        </p:txBody>
      </p:sp>
      <p:sp>
        <p:nvSpPr>
          <p:cNvPr id="8" name="Content Placeholder 7"/>
          <p:cNvSpPr>
            <a:spLocks noGrp="1"/>
          </p:cNvSpPr>
          <p:nvPr>
            <p:ph idx="4294967295"/>
          </p:nvPr>
        </p:nvSpPr>
        <p:spPr>
          <a:xfrm>
            <a:off x="6961732" y="693738"/>
            <a:ext cx="4786525" cy="5170487"/>
          </a:xfrm>
        </p:spPr>
        <p:txBody>
          <a:bodyPr/>
          <a:lstStyle/>
          <a:p>
            <a:pPr>
              <a:spcBef>
                <a:spcPts val="2100"/>
              </a:spcBef>
            </a:pPr>
            <a:r>
              <a:rPr lang="en-US" sz="2800" dirty="0" smtClean="0">
                <a:solidFill>
                  <a:schemeClr val="tx1"/>
                </a:solidFill>
              </a:rPr>
              <a:t>The ascent of user experience as a business strategy</a:t>
            </a:r>
          </a:p>
          <a:p>
            <a:pPr lvl="0">
              <a:spcBef>
                <a:spcPts val="2100"/>
              </a:spcBef>
            </a:pPr>
            <a:r>
              <a:rPr lang="en-US" sz="2800" dirty="0" smtClean="0">
                <a:solidFill>
                  <a:schemeClr val="tx1"/>
                </a:solidFill>
              </a:rPr>
              <a:t>House of cards</a:t>
            </a:r>
          </a:p>
          <a:p>
            <a:pPr>
              <a:spcBef>
                <a:spcPts val="2100"/>
              </a:spcBef>
            </a:pPr>
            <a:r>
              <a:rPr lang="en-US" sz="2800" dirty="0" smtClean="0">
                <a:solidFill>
                  <a:schemeClr val="tx1"/>
                </a:solidFill>
              </a:rPr>
              <a:t>More targeted and tailored experiences for different device types</a:t>
            </a:r>
          </a:p>
          <a:p>
            <a:pPr>
              <a:spcBef>
                <a:spcPts val="2100"/>
              </a:spcBef>
            </a:pPr>
            <a:r>
              <a:rPr lang="en-US" sz="2800" dirty="0" smtClean="0">
                <a:solidFill>
                  <a:schemeClr val="tx1"/>
                </a:solidFill>
              </a:rPr>
              <a:t>Embracing the material design</a:t>
            </a:r>
          </a:p>
        </p:txBody>
      </p:sp>
      <p:sp>
        <p:nvSpPr>
          <p:cNvPr id="11" name="TextBox 10"/>
          <p:cNvSpPr txBox="1"/>
          <p:nvPr/>
        </p:nvSpPr>
        <p:spPr>
          <a:xfrm>
            <a:off x="7258612" y="5785370"/>
            <a:ext cx="4692081" cy="523220"/>
          </a:xfrm>
          <a:prstGeom prst="rect">
            <a:avLst/>
          </a:prstGeom>
          <a:noFill/>
        </p:spPr>
        <p:txBody>
          <a:bodyPr wrap="square" rtlCol="0">
            <a:spAutoFit/>
          </a:bodyPr>
          <a:lstStyle/>
          <a:p>
            <a:pPr algn="l"/>
            <a:r>
              <a:rPr lang="en-US" sz="1400" i="0" dirty="0" smtClean="0"/>
              <a:t>Source: UX Magazine </a:t>
            </a:r>
            <a:r>
              <a:rPr lang="en-US" sz="1400" i="0" dirty="0" smtClean="0">
                <a:hlinkClick r:id="rId4"/>
              </a:rPr>
              <a:t>http://uxmag.com/articles/the-top-ux-predictions-for-2015</a:t>
            </a:r>
            <a:r>
              <a:rPr lang="en-US" sz="1400" i="0" dirty="0" smtClean="0"/>
              <a:t> </a:t>
            </a:r>
          </a:p>
        </p:txBody>
      </p:sp>
      <p:pic>
        <p:nvPicPr>
          <p:cNvPr id="9" name="Picture 3" descr="C:\Users\sbelgaon\Desktop\Untitled.png"/>
          <p:cNvPicPr>
            <a:picLocks noChangeAspect="1" noChangeArrowheads="1"/>
          </p:cNvPicPr>
          <p:nvPr/>
        </p:nvPicPr>
        <p:blipFill>
          <a:blip r:embed="rId5" cstate="print"/>
          <a:srcRect/>
          <a:stretch>
            <a:fillRect/>
          </a:stretch>
        </p:blipFill>
        <p:spPr bwMode="auto">
          <a:xfrm>
            <a:off x="2731619" y="1865052"/>
            <a:ext cx="4001283" cy="2270386"/>
          </a:xfrm>
          <a:prstGeom prst="rect">
            <a:avLst/>
          </a:prstGeom>
          <a:noFill/>
        </p:spPr>
      </p:pic>
    </p:spTree>
    <p:extLst>
      <p:ext uri="{BB962C8B-B14F-4D97-AF65-F5344CB8AC3E}">
        <p14:creationId xmlns="" xmlns:p14="http://schemas.microsoft.com/office/powerpoint/2010/main" val="6485038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Browser Based UI – Industry Update</a:t>
            </a:r>
            <a:endParaRPr lang="en-US" dirty="0"/>
          </a:p>
        </p:txBody>
      </p:sp>
    </p:spTree>
    <p:extLst>
      <p:ext uri="{BB962C8B-B14F-4D97-AF65-F5344CB8AC3E}">
        <p14:creationId xmlns="" xmlns:p14="http://schemas.microsoft.com/office/powerpoint/2010/main" val="2559592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Rectangle 1032"/>
          <p:cNvSpPr/>
          <p:nvPr/>
        </p:nvSpPr>
        <p:spPr bwMode="auto">
          <a:xfrm>
            <a:off x="6730041" y="0"/>
            <a:ext cx="5458784" cy="6858000"/>
          </a:xfrm>
          <a:prstGeom prst="rect">
            <a:avLst/>
          </a:prstGeom>
          <a:solidFill>
            <a:schemeClr val="bg1">
              <a:lumMod val="8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 name="Title 2"/>
          <p:cNvSpPr>
            <a:spLocks noGrp="1"/>
          </p:cNvSpPr>
          <p:nvPr>
            <p:ph type="title"/>
          </p:nvPr>
        </p:nvSpPr>
        <p:spPr>
          <a:xfrm>
            <a:off x="616817" y="339284"/>
            <a:ext cx="10801179" cy="487313"/>
          </a:xfrm>
        </p:spPr>
        <p:txBody>
          <a:bodyPr/>
          <a:lstStyle/>
          <a:p>
            <a:r>
              <a:rPr lang="en-US" sz="2800" dirty="0" smtClean="0"/>
              <a:t>UI Industry Terminology</a:t>
            </a:r>
            <a:endParaRPr lang="en-US" sz="2800" dirty="0"/>
          </a:p>
        </p:txBody>
      </p:sp>
      <p:sp>
        <p:nvSpPr>
          <p:cNvPr id="4" name="Content Placeholder 3"/>
          <p:cNvSpPr>
            <a:spLocks noGrp="1"/>
          </p:cNvSpPr>
          <p:nvPr>
            <p:ph sz="half" idx="4294967295"/>
          </p:nvPr>
        </p:nvSpPr>
        <p:spPr>
          <a:xfrm>
            <a:off x="6990043" y="806481"/>
            <a:ext cx="4890030" cy="5222875"/>
          </a:xfrm>
        </p:spPr>
        <p:txBody>
          <a:bodyPr/>
          <a:lstStyle/>
          <a:p>
            <a:r>
              <a:rPr lang="en-US" b="1" dirty="0" smtClean="0"/>
              <a:t>Model-View-Controller (MVC)</a:t>
            </a:r>
          </a:p>
          <a:p>
            <a:r>
              <a:rPr lang="en-US" b="1" dirty="0" smtClean="0"/>
              <a:t>Model-View-View Model (MVVM)</a:t>
            </a:r>
          </a:p>
          <a:p>
            <a:r>
              <a:rPr lang="en-US" b="1" dirty="0" smtClean="0"/>
              <a:t>UI Templates – Views</a:t>
            </a:r>
          </a:p>
          <a:p>
            <a:r>
              <a:rPr lang="en-US" b="1" dirty="0" smtClean="0"/>
              <a:t>Directives</a:t>
            </a:r>
          </a:p>
          <a:p>
            <a:pPr lvl="1"/>
            <a:r>
              <a:rPr lang="en-US" dirty="0" smtClean="0"/>
              <a:t>Directives </a:t>
            </a:r>
            <a:r>
              <a:rPr lang="en-US" dirty="0"/>
              <a:t>are JavaScript functions that manipulate and add behaviors to HTML DOM elements</a:t>
            </a:r>
            <a:endParaRPr lang="en-US" dirty="0" smtClean="0"/>
          </a:p>
          <a:p>
            <a:r>
              <a:rPr lang="en-US" b="1" dirty="0" smtClean="0"/>
              <a:t>Dependency Injection</a:t>
            </a:r>
          </a:p>
          <a:p>
            <a:pPr lvl="1"/>
            <a:r>
              <a:rPr lang="en-US" dirty="0"/>
              <a:t>Dependency Injection (DI) is a software design pattern that deals with how components get hold of their </a:t>
            </a:r>
            <a:r>
              <a:rPr lang="en-US" dirty="0" smtClean="0"/>
              <a:t>dependencies</a:t>
            </a:r>
          </a:p>
          <a:p>
            <a:r>
              <a:rPr lang="en-US" b="1" dirty="0" smtClean="0"/>
              <a:t>Routing</a:t>
            </a:r>
          </a:p>
          <a:p>
            <a:pPr lvl="1"/>
            <a:r>
              <a:rPr lang="en-US" dirty="0"/>
              <a:t>Routing is the way the framework handles the mapping of the URL </a:t>
            </a:r>
            <a:r>
              <a:rPr lang="en-US" dirty="0" smtClean="0"/>
              <a:t>path</a:t>
            </a:r>
          </a:p>
        </p:txBody>
      </p:sp>
      <p:grpSp>
        <p:nvGrpSpPr>
          <p:cNvPr id="1029" name="Group 1028"/>
          <p:cNvGrpSpPr/>
          <p:nvPr/>
        </p:nvGrpSpPr>
        <p:grpSpPr>
          <a:xfrm>
            <a:off x="346528" y="1356604"/>
            <a:ext cx="2963493" cy="3718634"/>
            <a:chOff x="436528" y="1356604"/>
            <a:chExt cx="2963493" cy="3718634"/>
          </a:xfrm>
        </p:grpSpPr>
        <p:sp>
          <p:nvSpPr>
            <p:cNvPr id="6" name="Rectangle 5"/>
            <p:cNvSpPr/>
            <p:nvPr/>
          </p:nvSpPr>
          <p:spPr bwMode="auto">
            <a:xfrm>
              <a:off x="2265563" y="3149600"/>
              <a:ext cx="863555" cy="680720"/>
            </a:xfrm>
            <a:prstGeom prst="rect">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0" i="0" u="none" strike="noStrike" cap="none" normalizeH="0" baseline="0" dirty="0" smtClean="0">
                  <a:ln>
                    <a:noFill/>
                  </a:ln>
                  <a:solidFill>
                    <a:schemeClr val="tx1"/>
                  </a:solidFill>
                  <a:effectLst/>
                  <a:latin typeface="Arial" charset="0"/>
                </a:rPr>
                <a:t>Model</a:t>
              </a:r>
            </a:p>
          </p:txBody>
        </p:sp>
        <p:sp>
          <p:nvSpPr>
            <p:cNvPr id="5" name="Down Arrow 4"/>
            <p:cNvSpPr/>
            <p:nvPr/>
          </p:nvSpPr>
          <p:spPr bwMode="auto">
            <a:xfrm>
              <a:off x="1686473" y="1686560"/>
              <a:ext cx="314944" cy="599440"/>
            </a:xfrm>
            <a:prstGeom prst="downArrow">
              <a:avLst/>
            </a:prstGeom>
            <a:solidFill>
              <a:schemeClr val="accent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1" name="TextBox 10"/>
            <p:cNvSpPr txBox="1"/>
            <p:nvPr/>
          </p:nvSpPr>
          <p:spPr>
            <a:xfrm>
              <a:off x="1079696" y="1356604"/>
              <a:ext cx="1551526" cy="307777"/>
            </a:xfrm>
            <a:prstGeom prst="rect">
              <a:avLst/>
            </a:prstGeom>
            <a:noFill/>
          </p:spPr>
          <p:txBody>
            <a:bodyPr wrap="none" rtlCol="0">
              <a:spAutoFit/>
            </a:bodyPr>
            <a:lstStyle/>
            <a:p>
              <a:r>
                <a:rPr lang="en-US" sz="1400" b="1" i="0" dirty="0" smtClean="0">
                  <a:solidFill>
                    <a:srgbClr val="000000"/>
                  </a:solidFill>
                </a:rPr>
                <a:t>User Interaction</a:t>
              </a:r>
            </a:p>
          </p:txBody>
        </p:sp>
        <p:sp>
          <p:nvSpPr>
            <p:cNvPr id="18" name="TextBox 17"/>
            <p:cNvSpPr txBox="1"/>
            <p:nvPr/>
          </p:nvSpPr>
          <p:spPr>
            <a:xfrm>
              <a:off x="1283680" y="3850279"/>
              <a:ext cx="1073957" cy="276999"/>
            </a:xfrm>
            <a:prstGeom prst="rect">
              <a:avLst/>
            </a:prstGeom>
            <a:noFill/>
          </p:spPr>
          <p:txBody>
            <a:bodyPr wrap="none" rtlCol="0">
              <a:spAutoFit/>
            </a:bodyPr>
            <a:lstStyle/>
            <a:p>
              <a:r>
                <a:rPr lang="en-US" sz="1200" b="1" i="0" dirty="0" smtClean="0">
                  <a:solidFill>
                    <a:srgbClr val="000000"/>
                  </a:solidFill>
                </a:rPr>
                <a:t>Manipulates</a:t>
              </a:r>
            </a:p>
          </p:txBody>
        </p:sp>
        <p:sp>
          <p:nvSpPr>
            <p:cNvPr id="19" name="TextBox 18"/>
            <p:cNvSpPr txBox="1"/>
            <p:nvPr/>
          </p:nvSpPr>
          <p:spPr>
            <a:xfrm>
              <a:off x="436528" y="2291060"/>
              <a:ext cx="833479" cy="461665"/>
            </a:xfrm>
            <a:prstGeom prst="rect">
              <a:avLst/>
            </a:prstGeom>
            <a:noFill/>
          </p:spPr>
          <p:txBody>
            <a:bodyPr wrap="square" rtlCol="0">
              <a:spAutoFit/>
            </a:bodyPr>
            <a:lstStyle/>
            <a:p>
              <a:pPr algn="l"/>
              <a:r>
                <a:rPr lang="en-US" sz="1200" b="1" i="0" dirty="0" smtClean="0">
                  <a:solidFill>
                    <a:srgbClr val="000000"/>
                  </a:solidFill>
                </a:rPr>
                <a:t>Passes calls to</a:t>
              </a:r>
            </a:p>
          </p:txBody>
        </p:sp>
        <p:sp>
          <p:nvSpPr>
            <p:cNvPr id="21" name="TextBox 20"/>
            <p:cNvSpPr txBox="1"/>
            <p:nvPr/>
          </p:nvSpPr>
          <p:spPr>
            <a:xfrm>
              <a:off x="2709582" y="2475726"/>
              <a:ext cx="690439" cy="461665"/>
            </a:xfrm>
            <a:prstGeom prst="rect">
              <a:avLst/>
            </a:prstGeom>
            <a:noFill/>
          </p:spPr>
          <p:txBody>
            <a:bodyPr wrap="square" rtlCol="0">
              <a:spAutoFit/>
            </a:bodyPr>
            <a:lstStyle/>
            <a:p>
              <a:pPr algn="l"/>
              <a:r>
                <a:rPr lang="en-US" sz="1200" b="1" i="0" dirty="0" smtClean="0">
                  <a:solidFill>
                    <a:srgbClr val="000000"/>
                  </a:solidFill>
                </a:rPr>
                <a:t>Fires events</a:t>
              </a:r>
            </a:p>
          </p:txBody>
        </p:sp>
        <p:sp>
          <p:nvSpPr>
            <p:cNvPr id="22" name="TextBox 21"/>
            <p:cNvSpPr txBox="1"/>
            <p:nvPr/>
          </p:nvSpPr>
          <p:spPr>
            <a:xfrm>
              <a:off x="807740" y="4767461"/>
              <a:ext cx="2095445" cy="307777"/>
            </a:xfrm>
            <a:prstGeom prst="rect">
              <a:avLst/>
            </a:prstGeom>
            <a:noFill/>
          </p:spPr>
          <p:txBody>
            <a:bodyPr wrap="none" rtlCol="0">
              <a:spAutoFit/>
            </a:bodyPr>
            <a:lstStyle/>
            <a:p>
              <a:r>
                <a:rPr lang="en-US" sz="1400" b="1" i="0" dirty="0" smtClean="0">
                  <a:solidFill>
                    <a:srgbClr val="000000"/>
                  </a:solidFill>
                </a:rPr>
                <a:t>Model-View-Controller</a:t>
              </a:r>
            </a:p>
          </p:txBody>
        </p:sp>
        <p:sp>
          <p:nvSpPr>
            <p:cNvPr id="1026" name="Freeform 1025"/>
            <p:cNvSpPr/>
            <p:nvPr/>
          </p:nvSpPr>
          <p:spPr>
            <a:xfrm>
              <a:off x="1030006" y="3830280"/>
              <a:ext cx="1670009" cy="500246"/>
            </a:xfrm>
            <a:custGeom>
              <a:avLst/>
              <a:gdLst>
                <a:gd name="connsiteX0" fmla="*/ 0 w 2155612"/>
                <a:gd name="connsiteY0" fmla="*/ 0 h 390028"/>
                <a:gd name="connsiteX1" fmla="*/ 2010012 w 2155612"/>
                <a:gd name="connsiteY1" fmla="*/ 240018 h 390028"/>
                <a:gd name="connsiteX2" fmla="*/ 2000012 w 2155612"/>
                <a:gd name="connsiteY2" fmla="*/ 390028 h 390028"/>
                <a:gd name="connsiteX3" fmla="*/ 2000012 w 2155612"/>
                <a:gd name="connsiteY3" fmla="*/ 390028 h 390028"/>
                <a:gd name="connsiteX0" fmla="*/ 0 w 2700016"/>
                <a:gd name="connsiteY0" fmla="*/ 0 h 530039"/>
                <a:gd name="connsiteX1" fmla="*/ 2010012 w 2700016"/>
                <a:gd name="connsiteY1" fmla="*/ 240018 h 530039"/>
                <a:gd name="connsiteX2" fmla="*/ 2000012 w 2700016"/>
                <a:gd name="connsiteY2" fmla="*/ 390028 h 530039"/>
                <a:gd name="connsiteX3" fmla="*/ 2700016 w 2700016"/>
                <a:gd name="connsiteY3" fmla="*/ 530039 h 530039"/>
                <a:gd name="connsiteX0" fmla="*/ 0 w 2700016"/>
                <a:gd name="connsiteY0" fmla="*/ 0 h 530039"/>
                <a:gd name="connsiteX1" fmla="*/ 760004 w 2700016"/>
                <a:gd name="connsiteY1" fmla="*/ 330024 h 530039"/>
                <a:gd name="connsiteX2" fmla="*/ 2000012 w 2700016"/>
                <a:gd name="connsiteY2" fmla="*/ 390028 h 530039"/>
                <a:gd name="connsiteX3" fmla="*/ 2700016 w 2700016"/>
                <a:gd name="connsiteY3" fmla="*/ 530039 h 530039"/>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1670009"/>
                <a:gd name="connsiteY0" fmla="*/ 0 h 560043"/>
                <a:gd name="connsiteX1" fmla="*/ 790004 w 1670009"/>
                <a:gd name="connsiteY1" fmla="*/ 560040 h 560043"/>
                <a:gd name="connsiteX2" fmla="*/ 1670009 w 1670009"/>
                <a:gd name="connsiteY2" fmla="*/ 10000 h 560043"/>
                <a:gd name="connsiteX0" fmla="*/ 0 w 1670009"/>
                <a:gd name="connsiteY0" fmla="*/ 0 h 560043"/>
                <a:gd name="connsiteX1" fmla="*/ 840004 w 1670009"/>
                <a:gd name="connsiteY1" fmla="*/ 560040 h 560043"/>
                <a:gd name="connsiteX2" fmla="*/ 1670009 w 1670009"/>
                <a:gd name="connsiteY2" fmla="*/ 10000 h 560043"/>
                <a:gd name="connsiteX0" fmla="*/ 0 w 1670009"/>
                <a:gd name="connsiteY0" fmla="*/ 0 h 560436"/>
                <a:gd name="connsiteX1" fmla="*/ 840004 w 1670009"/>
                <a:gd name="connsiteY1" fmla="*/ 560040 h 560436"/>
                <a:gd name="connsiteX2" fmla="*/ 1670009 w 1670009"/>
                <a:gd name="connsiteY2" fmla="*/ 10000 h 560436"/>
                <a:gd name="connsiteX0" fmla="*/ 0 w 1670009"/>
                <a:gd name="connsiteY0" fmla="*/ 0 h 560436"/>
                <a:gd name="connsiteX1" fmla="*/ 970005 w 1670009"/>
                <a:gd name="connsiteY1" fmla="*/ 560040 h 560436"/>
                <a:gd name="connsiteX2" fmla="*/ 1670009 w 1670009"/>
                <a:gd name="connsiteY2" fmla="*/ 10000 h 560436"/>
                <a:gd name="connsiteX0" fmla="*/ 0 w 1670009"/>
                <a:gd name="connsiteY0" fmla="*/ 0 h 561692"/>
                <a:gd name="connsiteX1" fmla="*/ 970005 w 1670009"/>
                <a:gd name="connsiteY1" fmla="*/ 560040 h 561692"/>
                <a:gd name="connsiteX2" fmla="*/ 1670009 w 1670009"/>
                <a:gd name="connsiteY2" fmla="*/ 10000 h 561692"/>
                <a:gd name="connsiteX0" fmla="*/ 0 w 1670009"/>
                <a:gd name="connsiteY0" fmla="*/ 0 h 502609"/>
                <a:gd name="connsiteX1" fmla="*/ 860005 w 1670009"/>
                <a:gd name="connsiteY1" fmla="*/ 500036 h 502609"/>
                <a:gd name="connsiteX2" fmla="*/ 1670009 w 1670009"/>
                <a:gd name="connsiteY2" fmla="*/ 10000 h 502609"/>
                <a:gd name="connsiteX0" fmla="*/ 0 w 1670009"/>
                <a:gd name="connsiteY0" fmla="*/ 0 h 500701"/>
                <a:gd name="connsiteX1" fmla="*/ 860005 w 1670009"/>
                <a:gd name="connsiteY1" fmla="*/ 500036 h 500701"/>
                <a:gd name="connsiteX2" fmla="*/ 1670009 w 1670009"/>
                <a:gd name="connsiteY2" fmla="*/ 10000 h 500701"/>
                <a:gd name="connsiteX0" fmla="*/ 0 w 1670009"/>
                <a:gd name="connsiteY0" fmla="*/ 0 h 501413"/>
                <a:gd name="connsiteX1" fmla="*/ 860005 w 1670009"/>
                <a:gd name="connsiteY1" fmla="*/ 500036 h 501413"/>
                <a:gd name="connsiteX2" fmla="*/ 1670009 w 1670009"/>
                <a:gd name="connsiteY2" fmla="*/ 10000 h 501413"/>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246"/>
                <a:gd name="connsiteX1" fmla="*/ 860005 w 1670009"/>
                <a:gd name="connsiteY1" fmla="*/ 500036 h 500246"/>
                <a:gd name="connsiteX2" fmla="*/ 1670009 w 1670009"/>
                <a:gd name="connsiteY2" fmla="*/ 10000 h 500246"/>
              </a:gdLst>
              <a:ahLst/>
              <a:cxnLst>
                <a:cxn ang="0">
                  <a:pos x="connsiteX0" y="connsiteY0"/>
                </a:cxn>
                <a:cxn ang="0">
                  <a:pos x="connsiteX1" y="connsiteY1"/>
                </a:cxn>
                <a:cxn ang="0">
                  <a:pos x="connsiteX2" y="connsiteY2"/>
                </a:cxn>
              </a:cxnLst>
              <a:rect l="l" t="t" r="r" b="b"/>
              <a:pathLst>
                <a:path w="1670009" h="500246">
                  <a:moveTo>
                    <a:pt x="0" y="0"/>
                  </a:moveTo>
                  <a:cubicBezTo>
                    <a:pt x="178334" y="267520"/>
                    <a:pt x="411668" y="508368"/>
                    <a:pt x="860005" y="500036"/>
                  </a:cubicBezTo>
                  <a:cubicBezTo>
                    <a:pt x="1308342" y="491704"/>
                    <a:pt x="1656676" y="6667"/>
                    <a:pt x="1670009" y="10000"/>
                  </a:cubicBezTo>
                </a:path>
              </a:pathLst>
            </a:custGeom>
            <a:ln w="28575" cmpd="sng">
              <a:solidFill>
                <a:schemeClr val="accent3"/>
              </a:solidFill>
              <a:headEnd type="none"/>
              <a:tailEnd type="arrow"/>
            </a:ln>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9" name="Freeform 38"/>
            <p:cNvSpPr/>
            <p:nvPr/>
          </p:nvSpPr>
          <p:spPr>
            <a:xfrm rot="13987245">
              <a:off x="2221422" y="2720484"/>
              <a:ext cx="698458" cy="205492"/>
            </a:xfrm>
            <a:custGeom>
              <a:avLst/>
              <a:gdLst>
                <a:gd name="connsiteX0" fmla="*/ 0 w 2155612"/>
                <a:gd name="connsiteY0" fmla="*/ 0 h 390028"/>
                <a:gd name="connsiteX1" fmla="*/ 2010012 w 2155612"/>
                <a:gd name="connsiteY1" fmla="*/ 240018 h 390028"/>
                <a:gd name="connsiteX2" fmla="*/ 2000012 w 2155612"/>
                <a:gd name="connsiteY2" fmla="*/ 390028 h 390028"/>
                <a:gd name="connsiteX3" fmla="*/ 2000012 w 2155612"/>
                <a:gd name="connsiteY3" fmla="*/ 390028 h 390028"/>
                <a:gd name="connsiteX0" fmla="*/ 0 w 2700016"/>
                <a:gd name="connsiteY0" fmla="*/ 0 h 530039"/>
                <a:gd name="connsiteX1" fmla="*/ 2010012 w 2700016"/>
                <a:gd name="connsiteY1" fmla="*/ 240018 h 530039"/>
                <a:gd name="connsiteX2" fmla="*/ 2000012 w 2700016"/>
                <a:gd name="connsiteY2" fmla="*/ 390028 h 530039"/>
                <a:gd name="connsiteX3" fmla="*/ 2700016 w 2700016"/>
                <a:gd name="connsiteY3" fmla="*/ 530039 h 530039"/>
                <a:gd name="connsiteX0" fmla="*/ 0 w 2700016"/>
                <a:gd name="connsiteY0" fmla="*/ 0 h 530039"/>
                <a:gd name="connsiteX1" fmla="*/ 760004 w 2700016"/>
                <a:gd name="connsiteY1" fmla="*/ 330024 h 530039"/>
                <a:gd name="connsiteX2" fmla="*/ 2000012 w 2700016"/>
                <a:gd name="connsiteY2" fmla="*/ 390028 h 530039"/>
                <a:gd name="connsiteX3" fmla="*/ 2700016 w 2700016"/>
                <a:gd name="connsiteY3" fmla="*/ 530039 h 530039"/>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1670009"/>
                <a:gd name="connsiteY0" fmla="*/ 0 h 560043"/>
                <a:gd name="connsiteX1" fmla="*/ 790004 w 1670009"/>
                <a:gd name="connsiteY1" fmla="*/ 560040 h 560043"/>
                <a:gd name="connsiteX2" fmla="*/ 1670009 w 1670009"/>
                <a:gd name="connsiteY2" fmla="*/ 10000 h 560043"/>
                <a:gd name="connsiteX0" fmla="*/ 0 w 1670009"/>
                <a:gd name="connsiteY0" fmla="*/ 0 h 560043"/>
                <a:gd name="connsiteX1" fmla="*/ 840004 w 1670009"/>
                <a:gd name="connsiteY1" fmla="*/ 560040 h 560043"/>
                <a:gd name="connsiteX2" fmla="*/ 1670009 w 1670009"/>
                <a:gd name="connsiteY2" fmla="*/ 10000 h 560043"/>
                <a:gd name="connsiteX0" fmla="*/ 0 w 1670009"/>
                <a:gd name="connsiteY0" fmla="*/ 0 h 560436"/>
                <a:gd name="connsiteX1" fmla="*/ 840004 w 1670009"/>
                <a:gd name="connsiteY1" fmla="*/ 560040 h 560436"/>
                <a:gd name="connsiteX2" fmla="*/ 1670009 w 1670009"/>
                <a:gd name="connsiteY2" fmla="*/ 10000 h 560436"/>
                <a:gd name="connsiteX0" fmla="*/ 0 w 1670009"/>
                <a:gd name="connsiteY0" fmla="*/ 0 h 560436"/>
                <a:gd name="connsiteX1" fmla="*/ 970005 w 1670009"/>
                <a:gd name="connsiteY1" fmla="*/ 560040 h 560436"/>
                <a:gd name="connsiteX2" fmla="*/ 1670009 w 1670009"/>
                <a:gd name="connsiteY2" fmla="*/ 10000 h 560436"/>
                <a:gd name="connsiteX0" fmla="*/ 0 w 1670009"/>
                <a:gd name="connsiteY0" fmla="*/ 0 h 561692"/>
                <a:gd name="connsiteX1" fmla="*/ 970005 w 1670009"/>
                <a:gd name="connsiteY1" fmla="*/ 560040 h 561692"/>
                <a:gd name="connsiteX2" fmla="*/ 1670009 w 1670009"/>
                <a:gd name="connsiteY2" fmla="*/ 10000 h 561692"/>
                <a:gd name="connsiteX0" fmla="*/ 0 w 1670009"/>
                <a:gd name="connsiteY0" fmla="*/ 0 h 502609"/>
                <a:gd name="connsiteX1" fmla="*/ 860005 w 1670009"/>
                <a:gd name="connsiteY1" fmla="*/ 500036 h 502609"/>
                <a:gd name="connsiteX2" fmla="*/ 1670009 w 1670009"/>
                <a:gd name="connsiteY2" fmla="*/ 10000 h 502609"/>
                <a:gd name="connsiteX0" fmla="*/ 0 w 1670009"/>
                <a:gd name="connsiteY0" fmla="*/ 0 h 500701"/>
                <a:gd name="connsiteX1" fmla="*/ 860005 w 1670009"/>
                <a:gd name="connsiteY1" fmla="*/ 500036 h 500701"/>
                <a:gd name="connsiteX2" fmla="*/ 1670009 w 1670009"/>
                <a:gd name="connsiteY2" fmla="*/ 10000 h 500701"/>
                <a:gd name="connsiteX0" fmla="*/ 0 w 1670009"/>
                <a:gd name="connsiteY0" fmla="*/ 0 h 501413"/>
                <a:gd name="connsiteX1" fmla="*/ 860005 w 1670009"/>
                <a:gd name="connsiteY1" fmla="*/ 500036 h 501413"/>
                <a:gd name="connsiteX2" fmla="*/ 1670009 w 1670009"/>
                <a:gd name="connsiteY2" fmla="*/ 10000 h 501413"/>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246"/>
                <a:gd name="connsiteX1" fmla="*/ 860005 w 1670009"/>
                <a:gd name="connsiteY1" fmla="*/ 500036 h 500246"/>
                <a:gd name="connsiteX2" fmla="*/ 1670009 w 1670009"/>
                <a:gd name="connsiteY2" fmla="*/ 10000 h 500246"/>
              </a:gdLst>
              <a:ahLst/>
              <a:cxnLst>
                <a:cxn ang="0">
                  <a:pos x="connsiteX0" y="connsiteY0"/>
                </a:cxn>
                <a:cxn ang="0">
                  <a:pos x="connsiteX1" y="connsiteY1"/>
                </a:cxn>
                <a:cxn ang="0">
                  <a:pos x="connsiteX2" y="connsiteY2"/>
                </a:cxn>
              </a:cxnLst>
              <a:rect l="l" t="t" r="r" b="b"/>
              <a:pathLst>
                <a:path w="1670009" h="500246">
                  <a:moveTo>
                    <a:pt x="0" y="0"/>
                  </a:moveTo>
                  <a:cubicBezTo>
                    <a:pt x="178334" y="267520"/>
                    <a:pt x="411668" y="508368"/>
                    <a:pt x="860005" y="500036"/>
                  </a:cubicBezTo>
                  <a:cubicBezTo>
                    <a:pt x="1308342" y="491704"/>
                    <a:pt x="1656676" y="6667"/>
                    <a:pt x="1670009" y="10000"/>
                  </a:cubicBezTo>
                </a:path>
              </a:pathLst>
            </a:custGeom>
            <a:ln w="28575" cmpd="sng">
              <a:solidFill>
                <a:schemeClr val="accent3"/>
              </a:solidFill>
              <a:prstDash val="sysDash"/>
              <a:headEnd type="none"/>
              <a:tailEnd type="arrow"/>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0" name="Freeform 39"/>
            <p:cNvSpPr/>
            <p:nvPr/>
          </p:nvSpPr>
          <p:spPr>
            <a:xfrm rot="7717546">
              <a:off x="811412" y="2739002"/>
              <a:ext cx="698458" cy="205492"/>
            </a:xfrm>
            <a:custGeom>
              <a:avLst/>
              <a:gdLst>
                <a:gd name="connsiteX0" fmla="*/ 0 w 2155612"/>
                <a:gd name="connsiteY0" fmla="*/ 0 h 390028"/>
                <a:gd name="connsiteX1" fmla="*/ 2010012 w 2155612"/>
                <a:gd name="connsiteY1" fmla="*/ 240018 h 390028"/>
                <a:gd name="connsiteX2" fmla="*/ 2000012 w 2155612"/>
                <a:gd name="connsiteY2" fmla="*/ 390028 h 390028"/>
                <a:gd name="connsiteX3" fmla="*/ 2000012 w 2155612"/>
                <a:gd name="connsiteY3" fmla="*/ 390028 h 390028"/>
                <a:gd name="connsiteX0" fmla="*/ 0 w 2700016"/>
                <a:gd name="connsiteY0" fmla="*/ 0 h 530039"/>
                <a:gd name="connsiteX1" fmla="*/ 2010012 w 2700016"/>
                <a:gd name="connsiteY1" fmla="*/ 240018 h 530039"/>
                <a:gd name="connsiteX2" fmla="*/ 2000012 w 2700016"/>
                <a:gd name="connsiteY2" fmla="*/ 390028 h 530039"/>
                <a:gd name="connsiteX3" fmla="*/ 2700016 w 2700016"/>
                <a:gd name="connsiteY3" fmla="*/ 530039 h 530039"/>
                <a:gd name="connsiteX0" fmla="*/ 0 w 2700016"/>
                <a:gd name="connsiteY0" fmla="*/ 0 h 530039"/>
                <a:gd name="connsiteX1" fmla="*/ 760004 w 2700016"/>
                <a:gd name="connsiteY1" fmla="*/ 330024 h 530039"/>
                <a:gd name="connsiteX2" fmla="*/ 2000012 w 2700016"/>
                <a:gd name="connsiteY2" fmla="*/ 390028 h 530039"/>
                <a:gd name="connsiteX3" fmla="*/ 2700016 w 2700016"/>
                <a:gd name="connsiteY3" fmla="*/ 530039 h 530039"/>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1670009"/>
                <a:gd name="connsiteY0" fmla="*/ 0 h 560043"/>
                <a:gd name="connsiteX1" fmla="*/ 790004 w 1670009"/>
                <a:gd name="connsiteY1" fmla="*/ 560040 h 560043"/>
                <a:gd name="connsiteX2" fmla="*/ 1670009 w 1670009"/>
                <a:gd name="connsiteY2" fmla="*/ 10000 h 560043"/>
                <a:gd name="connsiteX0" fmla="*/ 0 w 1670009"/>
                <a:gd name="connsiteY0" fmla="*/ 0 h 560043"/>
                <a:gd name="connsiteX1" fmla="*/ 840004 w 1670009"/>
                <a:gd name="connsiteY1" fmla="*/ 560040 h 560043"/>
                <a:gd name="connsiteX2" fmla="*/ 1670009 w 1670009"/>
                <a:gd name="connsiteY2" fmla="*/ 10000 h 560043"/>
                <a:gd name="connsiteX0" fmla="*/ 0 w 1670009"/>
                <a:gd name="connsiteY0" fmla="*/ 0 h 560436"/>
                <a:gd name="connsiteX1" fmla="*/ 840004 w 1670009"/>
                <a:gd name="connsiteY1" fmla="*/ 560040 h 560436"/>
                <a:gd name="connsiteX2" fmla="*/ 1670009 w 1670009"/>
                <a:gd name="connsiteY2" fmla="*/ 10000 h 560436"/>
                <a:gd name="connsiteX0" fmla="*/ 0 w 1670009"/>
                <a:gd name="connsiteY0" fmla="*/ 0 h 560436"/>
                <a:gd name="connsiteX1" fmla="*/ 970005 w 1670009"/>
                <a:gd name="connsiteY1" fmla="*/ 560040 h 560436"/>
                <a:gd name="connsiteX2" fmla="*/ 1670009 w 1670009"/>
                <a:gd name="connsiteY2" fmla="*/ 10000 h 560436"/>
                <a:gd name="connsiteX0" fmla="*/ 0 w 1670009"/>
                <a:gd name="connsiteY0" fmla="*/ 0 h 561692"/>
                <a:gd name="connsiteX1" fmla="*/ 970005 w 1670009"/>
                <a:gd name="connsiteY1" fmla="*/ 560040 h 561692"/>
                <a:gd name="connsiteX2" fmla="*/ 1670009 w 1670009"/>
                <a:gd name="connsiteY2" fmla="*/ 10000 h 561692"/>
                <a:gd name="connsiteX0" fmla="*/ 0 w 1670009"/>
                <a:gd name="connsiteY0" fmla="*/ 0 h 502609"/>
                <a:gd name="connsiteX1" fmla="*/ 860005 w 1670009"/>
                <a:gd name="connsiteY1" fmla="*/ 500036 h 502609"/>
                <a:gd name="connsiteX2" fmla="*/ 1670009 w 1670009"/>
                <a:gd name="connsiteY2" fmla="*/ 10000 h 502609"/>
                <a:gd name="connsiteX0" fmla="*/ 0 w 1670009"/>
                <a:gd name="connsiteY0" fmla="*/ 0 h 500701"/>
                <a:gd name="connsiteX1" fmla="*/ 860005 w 1670009"/>
                <a:gd name="connsiteY1" fmla="*/ 500036 h 500701"/>
                <a:gd name="connsiteX2" fmla="*/ 1670009 w 1670009"/>
                <a:gd name="connsiteY2" fmla="*/ 10000 h 500701"/>
                <a:gd name="connsiteX0" fmla="*/ 0 w 1670009"/>
                <a:gd name="connsiteY0" fmla="*/ 0 h 501413"/>
                <a:gd name="connsiteX1" fmla="*/ 860005 w 1670009"/>
                <a:gd name="connsiteY1" fmla="*/ 500036 h 501413"/>
                <a:gd name="connsiteX2" fmla="*/ 1670009 w 1670009"/>
                <a:gd name="connsiteY2" fmla="*/ 10000 h 501413"/>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246"/>
                <a:gd name="connsiteX1" fmla="*/ 860005 w 1670009"/>
                <a:gd name="connsiteY1" fmla="*/ 500036 h 500246"/>
                <a:gd name="connsiteX2" fmla="*/ 1670009 w 1670009"/>
                <a:gd name="connsiteY2" fmla="*/ 10000 h 500246"/>
              </a:gdLst>
              <a:ahLst/>
              <a:cxnLst>
                <a:cxn ang="0">
                  <a:pos x="connsiteX0" y="connsiteY0"/>
                </a:cxn>
                <a:cxn ang="0">
                  <a:pos x="connsiteX1" y="connsiteY1"/>
                </a:cxn>
                <a:cxn ang="0">
                  <a:pos x="connsiteX2" y="connsiteY2"/>
                </a:cxn>
              </a:cxnLst>
              <a:rect l="l" t="t" r="r" b="b"/>
              <a:pathLst>
                <a:path w="1670009" h="500246">
                  <a:moveTo>
                    <a:pt x="0" y="0"/>
                  </a:moveTo>
                  <a:cubicBezTo>
                    <a:pt x="178334" y="267520"/>
                    <a:pt x="411668" y="508368"/>
                    <a:pt x="860005" y="500036"/>
                  </a:cubicBezTo>
                  <a:cubicBezTo>
                    <a:pt x="1308342" y="491704"/>
                    <a:pt x="1656676" y="6667"/>
                    <a:pt x="1670009" y="10000"/>
                  </a:cubicBezTo>
                </a:path>
              </a:pathLst>
            </a:custGeom>
            <a:ln w="28575" cmpd="sng">
              <a:solidFill>
                <a:schemeClr val="accent3"/>
              </a:solidFill>
              <a:prstDash val="solid"/>
              <a:headEnd type="none"/>
              <a:tailEnd type="arrow"/>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Rectangle 1"/>
            <p:cNvSpPr/>
            <p:nvPr/>
          </p:nvSpPr>
          <p:spPr bwMode="auto">
            <a:xfrm>
              <a:off x="589251" y="3149600"/>
              <a:ext cx="863555" cy="680720"/>
            </a:xfrm>
            <a:prstGeom prst="rect">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0" i="0" u="none" strike="noStrike" cap="none" normalizeH="0" baseline="0" dirty="0" smtClean="0">
                  <a:ln>
                    <a:noFill/>
                  </a:ln>
                  <a:solidFill>
                    <a:schemeClr val="tx1"/>
                  </a:solidFill>
                  <a:effectLst/>
                  <a:latin typeface="Arial" charset="0"/>
                </a:rPr>
                <a:t>Controller</a:t>
              </a:r>
            </a:p>
          </p:txBody>
        </p:sp>
        <p:sp>
          <p:nvSpPr>
            <p:cNvPr id="8" name="Rectangle 7"/>
            <p:cNvSpPr/>
            <p:nvPr/>
          </p:nvSpPr>
          <p:spPr bwMode="auto">
            <a:xfrm>
              <a:off x="1422327" y="2306320"/>
              <a:ext cx="863555" cy="680720"/>
            </a:xfrm>
            <a:prstGeom prst="rect">
              <a:avLst/>
            </a:prstGeom>
            <a:solidFill>
              <a:srgbClr val="A6A6A6"/>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0" i="0" u="none" strike="noStrike" cap="none" normalizeH="0" baseline="0" dirty="0" smtClean="0">
                  <a:ln>
                    <a:noFill/>
                  </a:ln>
                  <a:solidFill>
                    <a:schemeClr val="tx1"/>
                  </a:solidFill>
                  <a:effectLst/>
                  <a:latin typeface="Arial" charset="0"/>
                </a:rPr>
                <a:t>View</a:t>
              </a:r>
            </a:p>
          </p:txBody>
        </p:sp>
      </p:grpSp>
      <p:grpSp>
        <p:nvGrpSpPr>
          <p:cNvPr id="1028" name="Group 1027"/>
          <p:cNvGrpSpPr/>
          <p:nvPr/>
        </p:nvGrpSpPr>
        <p:grpSpPr>
          <a:xfrm>
            <a:off x="3479710" y="1356604"/>
            <a:ext cx="2862710" cy="3718634"/>
            <a:chOff x="3329710" y="1356604"/>
            <a:chExt cx="2862710" cy="3718634"/>
          </a:xfrm>
        </p:grpSpPr>
        <p:sp>
          <p:nvSpPr>
            <p:cNvPr id="9" name="Rectangle 8"/>
            <p:cNvSpPr/>
            <p:nvPr/>
          </p:nvSpPr>
          <p:spPr bwMode="auto">
            <a:xfrm>
              <a:off x="3657411" y="2306320"/>
              <a:ext cx="863555" cy="680720"/>
            </a:xfrm>
            <a:prstGeom prst="rect">
              <a:avLst/>
            </a:prstGeom>
            <a:solidFill>
              <a:schemeClr val="bg1">
                <a:lumMod val="6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0" i="0" u="none" strike="noStrike" cap="none" normalizeH="0" baseline="0" dirty="0" smtClean="0">
                  <a:ln>
                    <a:noFill/>
                  </a:ln>
                  <a:solidFill>
                    <a:schemeClr val="tx1"/>
                  </a:solidFill>
                  <a:effectLst/>
                  <a:latin typeface="Arial" charset="0"/>
                </a:rPr>
                <a:t>View</a:t>
              </a:r>
            </a:p>
          </p:txBody>
        </p:sp>
        <p:sp>
          <p:nvSpPr>
            <p:cNvPr id="10" name="Rectangle 9"/>
            <p:cNvSpPr/>
            <p:nvPr/>
          </p:nvSpPr>
          <p:spPr bwMode="auto">
            <a:xfrm>
              <a:off x="4683518" y="2895600"/>
              <a:ext cx="1269932" cy="680720"/>
            </a:xfrm>
            <a:prstGeom prst="rect">
              <a:avLst/>
            </a:prstGeom>
            <a:solidFill>
              <a:schemeClr val="tx1">
                <a:lumMod val="65000"/>
                <a:lumOff val="3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0" i="0" u="none" strike="noStrike" cap="none" normalizeH="0" baseline="0" dirty="0" smtClean="0">
                  <a:ln>
                    <a:noFill/>
                  </a:ln>
                  <a:solidFill>
                    <a:schemeClr val="bg1"/>
                  </a:solidFill>
                  <a:effectLst/>
                  <a:latin typeface="Arial" charset="0"/>
                </a:rPr>
                <a:t>View Model</a:t>
              </a:r>
            </a:p>
          </p:txBody>
        </p:sp>
        <p:sp>
          <p:nvSpPr>
            <p:cNvPr id="12" name="Down Arrow 11"/>
            <p:cNvSpPr/>
            <p:nvPr/>
          </p:nvSpPr>
          <p:spPr bwMode="auto">
            <a:xfrm>
              <a:off x="4012992" y="1686560"/>
              <a:ext cx="314944" cy="599440"/>
            </a:xfrm>
            <a:prstGeom prst="downArrow">
              <a:avLst/>
            </a:prstGeom>
            <a:solidFill>
              <a:srgbClr val="FF4E00"/>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4" name="TextBox 13"/>
            <p:cNvSpPr txBox="1"/>
            <p:nvPr/>
          </p:nvSpPr>
          <p:spPr>
            <a:xfrm>
              <a:off x="3329710" y="1356604"/>
              <a:ext cx="1551526" cy="307777"/>
            </a:xfrm>
            <a:prstGeom prst="rect">
              <a:avLst/>
            </a:prstGeom>
            <a:noFill/>
          </p:spPr>
          <p:txBody>
            <a:bodyPr wrap="none" rtlCol="0">
              <a:spAutoFit/>
            </a:bodyPr>
            <a:lstStyle/>
            <a:p>
              <a:r>
                <a:rPr lang="en-US" sz="1400" b="1" i="0" dirty="0" smtClean="0">
                  <a:solidFill>
                    <a:srgbClr val="000000"/>
                  </a:solidFill>
                </a:rPr>
                <a:t>User Interaction</a:t>
              </a:r>
            </a:p>
          </p:txBody>
        </p:sp>
        <p:sp>
          <p:nvSpPr>
            <p:cNvPr id="15" name="TextBox 14"/>
            <p:cNvSpPr txBox="1"/>
            <p:nvPr/>
          </p:nvSpPr>
          <p:spPr>
            <a:xfrm>
              <a:off x="4749595" y="2050149"/>
              <a:ext cx="1099354" cy="461665"/>
            </a:xfrm>
            <a:prstGeom prst="rect">
              <a:avLst/>
            </a:prstGeom>
            <a:noFill/>
          </p:spPr>
          <p:txBody>
            <a:bodyPr wrap="none" rtlCol="0">
              <a:spAutoFit/>
            </a:bodyPr>
            <a:lstStyle/>
            <a:p>
              <a:pPr algn="l"/>
              <a:r>
                <a:rPr lang="en-US" sz="1200" b="1" i="0" dirty="0" smtClean="0">
                  <a:solidFill>
                    <a:srgbClr val="000000"/>
                  </a:solidFill>
                </a:rPr>
                <a:t>Bi-direction</a:t>
              </a:r>
              <a:br>
                <a:rPr lang="en-US" sz="1200" b="1" i="0" dirty="0" smtClean="0">
                  <a:solidFill>
                    <a:srgbClr val="000000"/>
                  </a:solidFill>
                </a:rPr>
              </a:br>
              <a:r>
                <a:rPr lang="en-US" sz="1200" b="1" i="0" dirty="0" smtClean="0">
                  <a:solidFill>
                    <a:srgbClr val="000000"/>
                  </a:solidFill>
                </a:rPr>
                <a:t>data binding</a:t>
              </a:r>
            </a:p>
          </p:txBody>
        </p:sp>
        <p:sp>
          <p:nvSpPr>
            <p:cNvPr id="16" name="TextBox 15"/>
            <p:cNvSpPr txBox="1"/>
            <p:nvPr/>
          </p:nvSpPr>
          <p:spPr>
            <a:xfrm>
              <a:off x="5109597" y="3840279"/>
              <a:ext cx="1082823" cy="276999"/>
            </a:xfrm>
            <a:prstGeom prst="rect">
              <a:avLst/>
            </a:prstGeom>
            <a:noFill/>
          </p:spPr>
          <p:txBody>
            <a:bodyPr wrap="none" rtlCol="0">
              <a:spAutoFit/>
            </a:bodyPr>
            <a:lstStyle/>
            <a:p>
              <a:pPr algn="l"/>
              <a:r>
                <a:rPr lang="en-US" sz="1200" b="1" i="0" dirty="0" smtClean="0">
                  <a:solidFill>
                    <a:srgbClr val="000000"/>
                  </a:solidFill>
                </a:rPr>
                <a:t>Fires events</a:t>
              </a:r>
            </a:p>
          </p:txBody>
        </p:sp>
        <p:sp>
          <p:nvSpPr>
            <p:cNvPr id="17" name="TextBox 16"/>
            <p:cNvSpPr txBox="1"/>
            <p:nvPr/>
          </p:nvSpPr>
          <p:spPr>
            <a:xfrm>
              <a:off x="3437801" y="3420248"/>
              <a:ext cx="1073957" cy="276999"/>
            </a:xfrm>
            <a:prstGeom prst="rect">
              <a:avLst/>
            </a:prstGeom>
            <a:noFill/>
          </p:spPr>
          <p:txBody>
            <a:bodyPr wrap="none" rtlCol="0">
              <a:spAutoFit/>
            </a:bodyPr>
            <a:lstStyle/>
            <a:p>
              <a:pPr algn="r"/>
              <a:r>
                <a:rPr lang="en-US" sz="1200" b="1" i="0" dirty="0" smtClean="0">
                  <a:solidFill>
                    <a:srgbClr val="000000"/>
                  </a:solidFill>
                </a:rPr>
                <a:t>Manipulates</a:t>
              </a:r>
            </a:p>
          </p:txBody>
        </p:sp>
        <p:sp>
          <p:nvSpPr>
            <p:cNvPr id="23" name="TextBox 22"/>
            <p:cNvSpPr txBox="1"/>
            <p:nvPr/>
          </p:nvSpPr>
          <p:spPr>
            <a:xfrm>
              <a:off x="3423913" y="4767461"/>
              <a:ext cx="2203135" cy="307777"/>
            </a:xfrm>
            <a:prstGeom prst="rect">
              <a:avLst/>
            </a:prstGeom>
            <a:noFill/>
          </p:spPr>
          <p:txBody>
            <a:bodyPr wrap="none" rtlCol="0">
              <a:spAutoFit/>
            </a:bodyPr>
            <a:lstStyle/>
            <a:p>
              <a:r>
                <a:rPr lang="en-US" sz="1400" b="1" i="0" dirty="0" smtClean="0">
                  <a:solidFill>
                    <a:srgbClr val="000000"/>
                  </a:solidFill>
                </a:rPr>
                <a:t>Model-View-View Model</a:t>
              </a:r>
            </a:p>
          </p:txBody>
        </p:sp>
        <p:sp>
          <p:nvSpPr>
            <p:cNvPr id="37" name="Freeform 36"/>
            <p:cNvSpPr/>
            <p:nvPr/>
          </p:nvSpPr>
          <p:spPr>
            <a:xfrm rot="12661143">
              <a:off x="4542445" y="2608827"/>
              <a:ext cx="481440" cy="136335"/>
            </a:xfrm>
            <a:custGeom>
              <a:avLst/>
              <a:gdLst>
                <a:gd name="connsiteX0" fmla="*/ 0 w 2155612"/>
                <a:gd name="connsiteY0" fmla="*/ 0 h 390028"/>
                <a:gd name="connsiteX1" fmla="*/ 2010012 w 2155612"/>
                <a:gd name="connsiteY1" fmla="*/ 240018 h 390028"/>
                <a:gd name="connsiteX2" fmla="*/ 2000012 w 2155612"/>
                <a:gd name="connsiteY2" fmla="*/ 390028 h 390028"/>
                <a:gd name="connsiteX3" fmla="*/ 2000012 w 2155612"/>
                <a:gd name="connsiteY3" fmla="*/ 390028 h 390028"/>
                <a:gd name="connsiteX0" fmla="*/ 0 w 2700016"/>
                <a:gd name="connsiteY0" fmla="*/ 0 h 530039"/>
                <a:gd name="connsiteX1" fmla="*/ 2010012 w 2700016"/>
                <a:gd name="connsiteY1" fmla="*/ 240018 h 530039"/>
                <a:gd name="connsiteX2" fmla="*/ 2000012 w 2700016"/>
                <a:gd name="connsiteY2" fmla="*/ 390028 h 530039"/>
                <a:gd name="connsiteX3" fmla="*/ 2700016 w 2700016"/>
                <a:gd name="connsiteY3" fmla="*/ 530039 h 530039"/>
                <a:gd name="connsiteX0" fmla="*/ 0 w 2700016"/>
                <a:gd name="connsiteY0" fmla="*/ 0 h 530039"/>
                <a:gd name="connsiteX1" fmla="*/ 760004 w 2700016"/>
                <a:gd name="connsiteY1" fmla="*/ 330024 h 530039"/>
                <a:gd name="connsiteX2" fmla="*/ 2000012 w 2700016"/>
                <a:gd name="connsiteY2" fmla="*/ 390028 h 530039"/>
                <a:gd name="connsiteX3" fmla="*/ 2700016 w 2700016"/>
                <a:gd name="connsiteY3" fmla="*/ 530039 h 530039"/>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1670009"/>
                <a:gd name="connsiteY0" fmla="*/ 0 h 560043"/>
                <a:gd name="connsiteX1" fmla="*/ 790004 w 1670009"/>
                <a:gd name="connsiteY1" fmla="*/ 560040 h 560043"/>
                <a:gd name="connsiteX2" fmla="*/ 1670009 w 1670009"/>
                <a:gd name="connsiteY2" fmla="*/ 10000 h 560043"/>
                <a:gd name="connsiteX0" fmla="*/ 0 w 1670009"/>
                <a:gd name="connsiteY0" fmla="*/ 0 h 560043"/>
                <a:gd name="connsiteX1" fmla="*/ 840004 w 1670009"/>
                <a:gd name="connsiteY1" fmla="*/ 560040 h 560043"/>
                <a:gd name="connsiteX2" fmla="*/ 1670009 w 1670009"/>
                <a:gd name="connsiteY2" fmla="*/ 10000 h 560043"/>
                <a:gd name="connsiteX0" fmla="*/ 0 w 1670009"/>
                <a:gd name="connsiteY0" fmla="*/ 0 h 560436"/>
                <a:gd name="connsiteX1" fmla="*/ 840004 w 1670009"/>
                <a:gd name="connsiteY1" fmla="*/ 560040 h 560436"/>
                <a:gd name="connsiteX2" fmla="*/ 1670009 w 1670009"/>
                <a:gd name="connsiteY2" fmla="*/ 10000 h 560436"/>
                <a:gd name="connsiteX0" fmla="*/ 0 w 1670009"/>
                <a:gd name="connsiteY0" fmla="*/ 0 h 560436"/>
                <a:gd name="connsiteX1" fmla="*/ 970005 w 1670009"/>
                <a:gd name="connsiteY1" fmla="*/ 560040 h 560436"/>
                <a:gd name="connsiteX2" fmla="*/ 1670009 w 1670009"/>
                <a:gd name="connsiteY2" fmla="*/ 10000 h 560436"/>
                <a:gd name="connsiteX0" fmla="*/ 0 w 1670009"/>
                <a:gd name="connsiteY0" fmla="*/ 0 h 561692"/>
                <a:gd name="connsiteX1" fmla="*/ 970005 w 1670009"/>
                <a:gd name="connsiteY1" fmla="*/ 560040 h 561692"/>
                <a:gd name="connsiteX2" fmla="*/ 1670009 w 1670009"/>
                <a:gd name="connsiteY2" fmla="*/ 10000 h 561692"/>
                <a:gd name="connsiteX0" fmla="*/ 0 w 1670009"/>
                <a:gd name="connsiteY0" fmla="*/ 0 h 502609"/>
                <a:gd name="connsiteX1" fmla="*/ 860005 w 1670009"/>
                <a:gd name="connsiteY1" fmla="*/ 500036 h 502609"/>
                <a:gd name="connsiteX2" fmla="*/ 1670009 w 1670009"/>
                <a:gd name="connsiteY2" fmla="*/ 10000 h 502609"/>
                <a:gd name="connsiteX0" fmla="*/ 0 w 1670009"/>
                <a:gd name="connsiteY0" fmla="*/ 0 h 500701"/>
                <a:gd name="connsiteX1" fmla="*/ 860005 w 1670009"/>
                <a:gd name="connsiteY1" fmla="*/ 500036 h 500701"/>
                <a:gd name="connsiteX2" fmla="*/ 1670009 w 1670009"/>
                <a:gd name="connsiteY2" fmla="*/ 10000 h 500701"/>
                <a:gd name="connsiteX0" fmla="*/ 0 w 1670009"/>
                <a:gd name="connsiteY0" fmla="*/ 0 h 501413"/>
                <a:gd name="connsiteX1" fmla="*/ 860005 w 1670009"/>
                <a:gd name="connsiteY1" fmla="*/ 500036 h 501413"/>
                <a:gd name="connsiteX2" fmla="*/ 1670009 w 1670009"/>
                <a:gd name="connsiteY2" fmla="*/ 10000 h 501413"/>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246"/>
                <a:gd name="connsiteX1" fmla="*/ 860005 w 1670009"/>
                <a:gd name="connsiteY1" fmla="*/ 500036 h 500246"/>
                <a:gd name="connsiteX2" fmla="*/ 1670009 w 1670009"/>
                <a:gd name="connsiteY2" fmla="*/ 10000 h 500246"/>
              </a:gdLst>
              <a:ahLst/>
              <a:cxnLst>
                <a:cxn ang="0">
                  <a:pos x="connsiteX0" y="connsiteY0"/>
                </a:cxn>
                <a:cxn ang="0">
                  <a:pos x="connsiteX1" y="connsiteY1"/>
                </a:cxn>
                <a:cxn ang="0">
                  <a:pos x="connsiteX2" y="connsiteY2"/>
                </a:cxn>
              </a:cxnLst>
              <a:rect l="l" t="t" r="r" b="b"/>
              <a:pathLst>
                <a:path w="1670009" h="500246">
                  <a:moveTo>
                    <a:pt x="0" y="0"/>
                  </a:moveTo>
                  <a:cubicBezTo>
                    <a:pt x="178334" y="267520"/>
                    <a:pt x="411668" y="508368"/>
                    <a:pt x="860005" y="500036"/>
                  </a:cubicBezTo>
                  <a:cubicBezTo>
                    <a:pt x="1308342" y="491704"/>
                    <a:pt x="1656676" y="6667"/>
                    <a:pt x="1670009" y="10000"/>
                  </a:cubicBezTo>
                </a:path>
              </a:pathLst>
            </a:custGeom>
            <a:ln w="28575" cmpd="sng">
              <a:solidFill>
                <a:schemeClr val="accent3"/>
              </a:solidFill>
              <a:headEnd type="arrow"/>
              <a:tailEnd type="arrow"/>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8" name="Freeform 37"/>
            <p:cNvSpPr/>
            <p:nvPr/>
          </p:nvSpPr>
          <p:spPr>
            <a:xfrm rot="19353973">
              <a:off x="4327976" y="3907495"/>
              <a:ext cx="983625" cy="289391"/>
            </a:xfrm>
            <a:custGeom>
              <a:avLst/>
              <a:gdLst>
                <a:gd name="connsiteX0" fmla="*/ 0 w 2155612"/>
                <a:gd name="connsiteY0" fmla="*/ 0 h 390028"/>
                <a:gd name="connsiteX1" fmla="*/ 2010012 w 2155612"/>
                <a:gd name="connsiteY1" fmla="*/ 240018 h 390028"/>
                <a:gd name="connsiteX2" fmla="*/ 2000012 w 2155612"/>
                <a:gd name="connsiteY2" fmla="*/ 390028 h 390028"/>
                <a:gd name="connsiteX3" fmla="*/ 2000012 w 2155612"/>
                <a:gd name="connsiteY3" fmla="*/ 390028 h 390028"/>
                <a:gd name="connsiteX0" fmla="*/ 0 w 2700016"/>
                <a:gd name="connsiteY0" fmla="*/ 0 h 530039"/>
                <a:gd name="connsiteX1" fmla="*/ 2010012 w 2700016"/>
                <a:gd name="connsiteY1" fmla="*/ 240018 h 530039"/>
                <a:gd name="connsiteX2" fmla="*/ 2000012 w 2700016"/>
                <a:gd name="connsiteY2" fmla="*/ 390028 h 530039"/>
                <a:gd name="connsiteX3" fmla="*/ 2700016 w 2700016"/>
                <a:gd name="connsiteY3" fmla="*/ 530039 h 530039"/>
                <a:gd name="connsiteX0" fmla="*/ 0 w 2700016"/>
                <a:gd name="connsiteY0" fmla="*/ 0 h 530039"/>
                <a:gd name="connsiteX1" fmla="*/ 760004 w 2700016"/>
                <a:gd name="connsiteY1" fmla="*/ 330024 h 530039"/>
                <a:gd name="connsiteX2" fmla="*/ 2000012 w 2700016"/>
                <a:gd name="connsiteY2" fmla="*/ 390028 h 530039"/>
                <a:gd name="connsiteX3" fmla="*/ 2700016 w 2700016"/>
                <a:gd name="connsiteY3" fmla="*/ 530039 h 530039"/>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1670009"/>
                <a:gd name="connsiteY0" fmla="*/ 0 h 560043"/>
                <a:gd name="connsiteX1" fmla="*/ 790004 w 1670009"/>
                <a:gd name="connsiteY1" fmla="*/ 560040 h 560043"/>
                <a:gd name="connsiteX2" fmla="*/ 1670009 w 1670009"/>
                <a:gd name="connsiteY2" fmla="*/ 10000 h 560043"/>
                <a:gd name="connsiteX0" fmla="*/ 0 w 1670009"/>
                <a:gd name="connsiteY0" fmla="*/ 0 h 560043"/>
                <a:gd name="connsiteX1" fmla="*/ 840004 w 1670009"/>
                <a:gd name="connsiteY1" fmla="*/ 560040 h 560043"/>
                <a:gd name="connsiteX2" fmla="*/ 1670009 w 1670009"/>
                <a:gd name="connsiteY2" fmla="*/ 10000 h 560043"/>
                <a:gd name="connsiteX0" fmla="*/ 0 w 1670009"/>
                <a:gd name="connsiteY0" fmla="*/ 0 h 560436"/>
                <a:gd name="connsiteX1" fmla="*/ 840004 w 1670009"/>
                <a:gd name="connsiteY1" fmla="*/ 560040 h 560436"/>
                <a:gd name="connsiteX2" fmla="*/ 1670009 w 1670009"/>
                <a:gd name="connsiteY2" fmla="*/ 10000 h 560436"/>
                <a:gd name="connsiteX0" fmla="*/ 0 w 1670009"/>
                <a:gd name="connsiteY0" fmla="*/ 0 h 560436"/>
                <a:gd name="connsiteX1" fmla="*/ 970005 w 1670009"/>
                <a:gd name="connsiteY1" fmla="*/ 560040 h 560436"/>
                <a:gd name="connsiteX2" fmla="*/ 1670009 w 1670009"/>
                <a:gd name="connsiteY2" fmla="*/ 10000 h 560436"/>
                <a:gd name="connsiteX0" fmla="*/ 0 w 1670009"/>
                <a:gd name="connsiteY0" fmla="*/ 0 h 561692"/>
                <a:gd name="connsiteX1" fmla="*/ 970005 w 1670009"/>
                <a:gd name="connsiteY1" fmla="*/ 560040 h 561692"/>
                <a:gd name="connsiteX2" fmla="*/ 1670009 w 1670009"/>
                <a:gd name="connsiteY2" fmla="*/ 10000 h 561692"/>
                <a:gd name="connsiteX0" fmla="*/ 0 w 1670009"/>
                <a:gd name="connsiteY0" fmla="*/ 0 h 502609"/>
                <a:gd name="connsiteX1" fmla="*/ 860005 w 1670009"/>
                <a:gd name="connsiteY1" fmla="*/ 500036 h 502609"/>
                <a:gd name="connsiteX2" fmla="*/ 1670009 w 1670009"/>
                <a:gd name="connsiteY2" fmla="*/ 10000 h 502609"/>
                <a:gd name="connsiteX0" fmla="*/ 0 w 1670009"/>
                <a:gd name="connsiteY0" fmla="*/ 0 h 500701"/>
                <a:gd name="connsiteX1" fmla="*/ 860005 w 1670009"/>
                <a:gd name="connsiteY1" fmla="*/ 500036 h 500701"/>
                <a:gd name="connsiteX2" fmla="*/ 1670009 w 1670009"/>
                <a:gd name="connsiteY2" fmla="*/ 10000 h 500701"/>
                <a:gd name="connsiteX0" fmla="*/ 0 w 1670009"/>
                <a:gd name="connsiteY0" fmla="*/ 0 h 501413"/>
                <a:gd name="connsiteX1" fmla="*/ 860005 w 1670009"/>
                <a:gd name="connsiteY1" fmla="*/ 500036 h 501413"/>
                <a:gd name="connsiteX2" fmla="*/ 1670009 w 1670009"/>
                <a:gd name="connsiteY2" fmla="*/ 10000 h 501413"/>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246"/>
                <a:gd name="connsiteX1" fmla="*/ 860005 w 1670009"/>
                <a:gd name="connsiteY1" fmla="*/ 500036 h 500246"/>
                <a:gd name="connsiteX2" fmla="*/ 1670009 w 1670009"/>
                <a:gd name="connsiteY2" fmla="*/ 10000 h 500246"/>
              </a:gdLst>
              <a:ahLst/>
              <a:cxnLst>
                <a:cxn ang="0">
                  <a:pos x="connsiteX0" y="connsiteY0"/>
                </a:cxn>
                <a:cxn ang="0">
                  <a:pos x="connsiteX1" y="connsiteY1"/>
                </a:cxn>
                <a:cxn ang="0">
                  <a:pos x="connsiteX2" y="connsiteY2"/>
                </a:cxn>
              </a:cxnLst>
              <a:rect l="l" t="t" r="r" b="b"/>
              <a:pathLst>
                <a:path w="1670009" h="500246">
                  <a:moveTo>
                    <a:pt x="0" y="0"/>
                  </a:moveTo>
                  <a:cubicBezTo>
                    <a:pt x="178334" y="267520"/>
                    <a:pt x="411668" y="508368"/>
                    <a:pt x="860005" y="500036"/>
                  </a:cubicBezTo>
                  <a:cubicBezTo>
                    <a:pt x="1308342" y="491704"/>
                    <a:pt x="1656676" y="6667"/>
                    <a:pt x="1670009" y="10000"/>
                  </a:cubicBezTo>
                </a:path>
              </a:pathLst>
            </a:custGeom>
            <a:ln w="28575" cmpd="sng">
              <a:solidFill>
                <a:schemeClr val="accent3"/>
              </a:solidFill>
              <a:prstDash val="sysDash"/>
              <a:headEnd type="none"/>
              <a:tailEnd type="arrow"/>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1" name="Freeform 40"/>
            <p:cNvSpPr/>
            <p:nvPr/>
          </p:nvSpPr>
          <p:spPr>
            <a:xfrm rot="9085377">
              <a:off x="4335499" y="3693065"/>
              <a:ext cx="736835" cy="167716"/>
            </a:xfrm>
            <a:custGeom>
              <a:avLst/>
              <a:gdLst>
                <a:gd name="connsiteX0" fmla="*/ 0 w 2155612"/>
                <a:gd name="connsiteY0" fmla="*/ 0 h 390028"/>
                <a:gd name="connsiteX1" fmla="*/ 2010012 w 2155612"/>
                <a:gd name="connsiteY1" fmla="*/ 240018 h 390028"/>
                <a:gd name="connsiteX2" fmla="*/ 2000012 w 2155612"/>
                <a:gd name="connsiteY2" fmla="*/ 390028 h 390028"/>
                <a:gd name="connsiteX3" fmla="*/ 2000012 w 2155612"/>
                <a:gd name="connsiteY3" fmla="*/ 390028 h 390028"/>
                <a:gd name="connsiteX0" fmla="*/ 0 w 2700016"/>
                <a:gd name="connsiteY0" fmla="*/ 0 h 530039"/>
                <a:gd name="connsiteX1" fmla="*/ 2010012 w 2700016"/>
                <a:gd name="connsiteY1" fmla="*/ 240018 h 530039"/>
                <a:gd name="connsiteX2" fmla="*/ 2000012 w 2700016"/>
                <a:gd name="connsiteY2" fmla="*/ 390028 h 530039"/>
                <a:gd name="connsiteX3" fmla="*/ 2700016 w 2700016"/>
                <a:gd name="connsiteY3" fmla="*/ 530039 h 530039"/>
                <a:gd name="connsiteX0" fmla="*/ 0 w 2700016"/>
                <a:gd name="connsiteY0" fmla="*/ 0 h 530039"/>
                <a:gd name="connsiteX1" fmla="*/ 760004 w 2700016"/>
                <a:gd name="connsiteY1" fmla="*/ 330024 h 530039"/>
                <a:gd name="connsiteX2" fmla="*/ 2000012 w 2700016"/>
                <a:gd name="connsiteY2" fmla="*/ 390028 h 530039"/>
                <a:gd name="connsiteX3" fmla="*/ 2700016 w 2700016"/>
                <a:gd name="connsiteY3" fmla="*/ 530039 h 530039"/>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2030012 w 2730016"/>
                <a:gd name="connsiteY2" fmla="*/ 620044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2730016"/>
                <a:gd name="connsiteY0" fmla="*/ 0 h 760055"/>
                <a:gd name="connsiteX1" fmla="*/ 790004 w 2730016"/>
                <a:gd name="connsiteY1" fmla="*/ 560040 h 760055"/>
                <a:gd name="connsiteX2" fmla="*/ 1670009 w 2730016"/>
                <a:gd name="connsiteY2" fmla="*/ 10000 h 760055"/>
                <a:gd name="connsiteX3" fmla="*/ 2730016 w 2730016"/>
                <a:gd name="connsiteY3" fmla="*/ 760055 h 760055"/>
                <a:gd name="connsiteX0" fmla="*/ 0 w 1670009"/>
                <a:gd name="connsiteY0" fmla="*/ 0 h 560043"/>
                <a:gd name="connsiteX1" fmla="*/ 790004 w 1670009"/>
                <a:gd name="connsiteY1" fmla="*/ 560040 h 560043"/>
                <a:gd name="connsiteX2" fmla="*/ 1670009 w 1670009"/>
                <a:gd name="connsiteY2" fmla="*/ 10000 h 560043"/>
                <a:gd name="connsiteX0" fmla="*/ 0 w 1670009"/>
                <a:gd name="connsiteY0" fmla="*/ 0 h 560043"/>
                <a:gd name="connsiteX1" fmla="*/ 840004 w 1670009"/>
                <a:gd name="connsiteY1" fmla="*/ 560040 h 560043"/>
                <a:gd name="connsiteX2" fmla="*/ 1670009 w 1670009"/>
                <a:gd name="connsiteY2" fmla="*/ 10000 h 560043"/>
                <a:gd name="connsiteX0" fmla="*/ 0 w 1670009"/>
                <a:gd name="connsiteY0" fmla="*/ 0 h 560436"/>
                <a:gd name="connsiteX1" fmla="*/ 840004 w 1670009"/>
                <a:gd name="connsiteY1" fmla="*/ 560040 h 560436"/>
                <a:gd name="connsiteX2" fmla="*/ 1670009 w 1670009"/>
                <a:gd name="connsiteY2" fmla="*/ 10000 h 560436"/>
                <a:gd name="connsiteX0" fmla="*/ 0 w 1670009"/>
                <a:gd name="connsiteY0" fmla="*/ 0 h 560436"/>
                <a:gd name="connsiteX1" fmla="*/ 970005 w 1670009"/>
                <a:gd name="connsiteY1" fmla="*/ 560040 h 560436"/>
                <a:gd name="connsiteX2" fmla="*/ 1670009 w 1670009"/>
                <a:gd name="connsiteY2" fmla="*/ 10000 h 560436"/>
                <a:gd name="connsiteX0" fmla="*/ 0 w 1670009"/>
                <a:gd name="connsiteY0" fmla="*/ 0 h 561692"/>
                <a:gd name="connsiteX1" fmla="*/ 970005 w 1670009"/>
                <a:gd name="connsiteY1" fmla="*/ 560040 h 561692"/>
                <a:gd name="connsiteX2" fmla="*/ 1670009 w 1670009"/>
                <a:gd name="connsiteY2" fmla="*/ 10000 h 561692"/>
                <a:gd name="connsiteX0" fmla="*/ 0 w 1670009"/>
                <a:gd name="connsiteY0" fmla="*/ 0 h 502609"/>
                <a:gd name="connsiteX1" fmla="*/ 860005 w 1670009"/>
                <a:gd name="connsiteY1" fmla="*/ 500036 h 502609"/>
                <a:gd name="connsiteX2" fmla="*/ 1670009 w 1670009"/>
                <a:gd name="connsiteY2" fmla="*/ 10000 h 502609"/>
                <a:gd name="connsiteX0" fmla="*/ 0 w 1670009"/>
                <a:gd name="connsiteY0" fmla="*/ 0 h 500701"/>
                <a:gd name="connsiteX1" fmla="*/ 860005 w 1670009"/>
                <a:gd name="connsiteY1" fmla="*/ 500036 h 500701"/>
                <a:gd name="connsiteX2" fmla="*/ 1670009 w 1670009"/>
                <a:gd name="connsiteY2" fmla="*/ 10000 h 500701"/>
                <a:gd name="connsiteX0" fmla="*/ 0 w 1670009"/>
                <a:gd name="connsiteY0" fmla="*/ 0 h 501413"/>
                <a:gd name="connsiteX1" fmla="*/ 860005 w 1670009"/>
                <a:gd name="connsiteY1" fmla="*/ 500036 h 501413"/>
                <a:gd name="connsiteX2" fmla="*/ 1670009 w 1670009"/>
                <a:gd name="connsiteY2" fmla="*/ 10000 h 501413"/>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730"/>
                <a:gd name="connsiteX1" fmla="*/ 860005 w 1670009"/>
                <a:gd name="connsiteY1" fmla="*/ 500036 h 500730"/>
                <a:gd name="connsiteX2" fmla="*/ 1670009 w 1670009"/>
                <a:gd name="connsiteY2" fmla="*/ 10000 h 500730"/>
                <a:gd name="connsiteX0" fmla="*/ 0 w 1670009"/>
                <a:gd name="connsiteY0" fmla="*/ 0 h 500246"/>
                <a:gd name="connsiteX1" fmla="*/ 860005 w 1670009"/>
                <a:gd name="connsiteY1" fmla="*/ 500036 h 500246"/>
                <a:gd name="connsiteX2" fmla="*/ 1670009 w 1670009"/>
                <a:gd name="connsiteY2" fmla="*/ 10000 h 500246"/>
              </a:gdLst>
              <a:ahLst/>
              <a:cxnLst>
                <a:cxn ang="0">
                  <a:pos x="connsiteX0" y="connsiteY0"/>
                </a:cxn>
                <a:cxn ang="0">
                  <a:pos x="connsiteX1" y="connsiteY1"/>
                </a:cxn>
                <a:cxn ang="0">
                  <a:pos x="connsiteX2" y="connsiteY2"/>
                </a:cxn>
              </a:cxnLst>
              <a:rect l="l" t="t" r="r" b="b"/>
              <a:pathLst>
                <a:path w="1670009" h="500246">
                  <a:moveTo>
                    <a:pt x="0" y="0"/>
                  </a:moveTo>
                  <a:cubicBezTo>
                    <a:pt x="178334" y="267520"/>
                    <a:pt x="411668" y="508368"/>
                    <a:pt x="860005" y="500036"/>
                  </a:cubicBezTo>
                  <a:cubicBezTo>
                    <a:pt x="1308342" y="491704"/>
                    <a:pt x="1656676" y="6667"/>
                    <a:pt x="1670009" y="10000"/>
                  </a:cubicBezTo>
                </a:path>
              </a:pathLst>
            </a:custGeom>
            <a:ln w="28575" cmpd="sng">
              <a:solidFill>
                <a:schemeClr val="accent3"/>
              </a:solidFill>
              <a:headEnd type="none"/>
              <a:tailEnd type="arrow"/>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3505019" y="3850640"/>
              <a:ext cx="863555" cy="680720"/>
            </a:xfrm>
            <a:prstGeom prst="rect">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0" i="0" u="none" strike="noStrike" cap="none" normalizeH="0" baseline="0" dirty="0" smtClean="0">
                  <a:ln>
                    <a:noFill/>
                  </a:ln>
                  <a:solidFill>
                    <a:schemeClr val="tx1"/>
                  </a:solidFill>
                  <a:effectLst/>
                  <a:latin typeface="Arial" charset="0"/>
                </a:rPr>
                <a:t>Model</a:t>
              </a:r>
            </a:p>
          </p:txBody>
        </p:sp>
      </p:grpSp>
    </p:spTree>
    <p:extLst>
      <p:ext uri="{BB962C8B-B14F-4D97-AF65-F5344CB8AC3E}">
        <p14:creationId xmlns="" xmlns:p14="http://schemas.microsoft.com/office/powerpoint/2010/main" val="38688780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sbelgaon\Desktop\1.PNG"/>
          <p:cNvPicPr>
            <a:picLocks noChangeAspect="1" noChangeArrowheads="1"/>
          </p:cNvPicPr>
          <p:nvPr/>
        </p:nvPicPr>
        <p:blipFill>
          <a:blip r:embed="rId2" cstate="print"/>
          <a:srcRect/>
          <a:stretch>
            <a:fillRect/>
          </a:stretch>
        </p:blipFill>
        <p:spPr bwMode="auto">
          <a:xfrm>
            <a:off x="1258887" y="1031875"/>
            <a:ext cx="8202613" cy="4057650"/>
          </a:xfrm>
          <a:prstGeom prst="rect">
            <a:avLst/>
          </a:prstGeom>
          <a:noFill/>
        </p:spPr>
      </p:pic>
      <p:sp>
        <p:nvSpPr>
          <p:cNvPr id="3" name="TextBox 2"/>
          <p:cNvSpPr txBox="1"/>
          <p:nvPr/>
        </p:nvSpPr>
        <p:spPr>
          <a:xfrm>
            <a:off x="5581650" y="6258239"/>
            <a:ext cx="6607175" cy="381000"/>
          </a:xfrm>
          <a:prstGeom prst="rect">
            <a:avLst/>
          </a:prstGeom>
          <a:noFill/>
        </p:spPr>
        <p:txBody>
          <a:bodyPr wrap="square" rtlCol="0">
            <a:noAutofit/>
          </a:bodyPr>
          <a:lstStyle/>
          <a:p>
            <a:pPr algn="r"/>
            <a:r>
              <a:rPr lang="en-US" sz="1600" i="0" dirty="0" smtClean="0"/>
              <a:t>Source: </a:t>
            </a:r>
            <a:r>
              <a:rPr lang="en-US" sz="1600" u="sng" dirty="0" smtClean="0">
                <a:hlinkClick r:id="rId3"/>
              </a:rPr>
              <a:t>https://igorminar.github.io/ng-slides/angular-intro/index.html#11</a:t>
            </a:r>
            <a:endParaRPr lang="en-US" sz="1600" i="0" dirty="0" smtClean="0"/>
          </a:p>
        </p:txBody>
      </p:sp>
    </p:spTree>
    <p:extLst>
      <p:ext uri="{BB962C8B-B14F-4D97-AF65-F5344CB8AC3E}">
        <p14:creationId xmlns="" xmlns:p14="http://schemas.microsoft.com/office/powerpoint/2010/main" val="7345487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sbelgaon\Desktop\2.PNG"/>
          <p:cNvPicPr>
            <a:picLocks noChangeAspect="1" noChangeArrowheads="1"/>
          </p:cNvPicPr>
          <p:nvPr/>
        </p:nvPicPr>
        <p:blipFill>
          <a:blip r:embed="rId2" cstate="print"/>
          <a:srcRect/>
          <a:stretch>
            <a:fillRect/>
          </a:stretch>
        </p:blipFill>
        <p:spPr bwMode="auto">
          <a:xfrm>
            <a:off x="3321050" y="181788"/>
            <a:ext cx="6115050" cy="6058166"/>
          </a:xfrm>
          <a:prstGeom prst="rect">
            <a:avLst/>
          </a:prstGeom>
          <a:noFill/>
        </p:spPr>
      </p:pic>
      <p:sp>
        <p:nvSpPr>
          <p:cNvPr id="3" name="TextBox 2"/>
          <p:cNvSpPr txBox="1"/>
          <p:nvPr/>
        </p:nvSpPr>
        <p:spPr>
          <a:xfrm>
            <a:off x="5581650" y="6258239"/>
            <a:ext cx="6607175" cy="381000"/>
          </a:xfrm>
          <a:prstGeom prst="rect">
            <a:avLst/>
          </a:prstGeom>
          <a:noFill/>
        </p:spPr>
        <p:txBody>
          <a:bodyPr wrap="square" rtlCol="0">
            <a:noAutofit/>
          </a:bodyPr>
          <a:lstStyle/>
          <a:p>
            <a:pPr algn="r"/>
            <a:r>
              <a:rPr lang="en-US" sz="1600" i="0" dirty="0" smtClean="0"/>
              <a:t>Source: </a:t>
            </a:r>
            <a:r>
              <a:rPr lang="en-US" sz="1600" u="sng" dirty="0" smtClean="0">
                <a:hlinkClick r:id="rId3"/>
              </a:rPr>
              <a:t>https://igorminar.github.io/ng-slides/angular-intro/index.html#11</a:t>
            </a:r>
            <a:endParaRPr lang="en-US" sz="1600" i="0" dirty="0" smtClean="0"/>
          </a:p>
        </p:txBody>
      </p:sp>
    </p:spTree>
    <p:extLst>
      <p:ext uri="{BB962C8B-B14F-4D97-AF65-F5344CB8AC3E}">
        <p14:creationId xmlns="" xmlns:p14="http://schemas.microsoft.com/office/powerpoint/2010/main" val="15690372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sbelgaon\Desktop\3.PNG"/>
          <p:cNvPicPr>
            <a:picLocks noChangeAspect="1" noChangeArrowheads="1"/>
          </p:cNvPicPr>
          <p:nvPr/>
        </p:nvPicPr>
        <p:blipFill>
          <a:blip r:embed="rId2" cstate="print"/>
          <a:srcRect/>
          <a:stretch>
            <a:fillRect/>
          </a:stretch>
        </p:blipFill>
        <p:spPr bwMode="auto">
          <a:xfrm>
            <a:off x="1997869" y="527696"/>
            <a:ext cx="8212138" cy="5514976"/>
          </a:xfrm>
          <a:prstGeom prst="rect">
            <a:avLst/>
          </a:prstGeom>
          <a:noFill/>
        </p:spPr>
      </p:pic>
      <p:sp>
        <p:nvSpPr>
          <p:cNvPr id="4" name="TextBox 3"/>
          <p:cNvSpPr txBox="1"/>
          <p:nvPr/>
        </p:nvSpPr>
        <p:spPr>
          <a:xfrm>
            <a:off x="5581650" y="6258239"/>
            <a:ext cx="6607175" cy="381000"/>
          </a:xfrm>
          <a:prstGeom prst="rect">
            <a:avLst/>
          </a:prstGeom>
          <a:noFill/>
        </p:spPr>
        <p:txBody>
          <a:bodyPr wrap="square" rtlCol="0">
            <a:noAutofit/>
          </a:bodyPr>
          <a:lstStyle/>
          <a:p>
            <a:pPr algn="r"/>
            <a:r>
              <a:rPr lang="en-US" sz="1600" i="0" dirty="0" smtClean="0"/>
              <a:t>Source: </a:t>
            </a:r>
            <a:r>
              <a:rPr lang="en-US" sz="1600" u="sng" dirty="0" smtClean="0">
                <a:hlinkClick r:id="rId3"/>
              </a:rPr>
              <a:t>https://igorminar.github.io/ng-slides/angular-intro/index.html#11</a:t>
            </a:r>
            <a:endParaRPr lang="en-US" sz="1600" i="0" dirty="0" smtClean="0"/>
          </a:p>
        </p:txBody>
      </p:sp>
    </p:spTree>
    <p:extLst>
      <p:ext uri="{BB962C8B-B14F-4D97-AF65-F5344CB8AC3E}">
        <p14:creationId xmlns="" xmlns:p14="http://schemas.microsoft.com/office/powerpoint/2010/main" val="14011413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belgaon\Desktop\4.PNG"/>
          <p:cNvPicPr>
            <a:picLocks noChangeAspect="1" noChangeArrowheads="1"/>
          </p:cNvPicPr>
          <p:nvPr/>
        </p:nvPicPr>
        <p:blipFill>
          <a:blip r:embed="rId2" cstate="print"/>
          <a:srcRect/>
          <a:stretch>
            <a:fillRect/>
          </a:stretch>
        </p:blipFill>
        <p:spPr bwMode="auto">
          <a:xfrm>
            <a:off x="1993107" y="1017588"/>
            <a:ext cx="8221662" cy="4057650"/>
          </a:xfrm>
          <a:prstGeom prst="rect">
            <a:avLst/>
          </a:prstGeom>
          <a:noFill/>
        </p:spPr>
      </p:pic>
      <p:sp>
        <p:nvSpPr>
          <p:cNvPr id="3" name="TextBox 2"/>
          <p:cNvSpPr txBox="1"/>
          <p:nvPr/>
        </p:nvSpPr>
        <p:spPr>
          <a:xfrm>
            <a:off x="5581650" y="6258239"/>
            <a:ext cx="6607175" cy="381000"/>
          </a:xfrm>
          <a:prstGeom prst="rect">
            <a:avLst/>
          </a:prstGeom>
          <a:noFill/>
        </p:spPr>
        <p:txBody>
          <a:bodyPr wrap="square" rtlCol="0">
            <a:noAutofit/>
          </a:bodyPr>
          <a:lstStyle/>
          <a:p>
            <a:pPr algn="r"/>
            <a:r>
              <a:rPr lang="en-US" sz="1600" i="0" dirty="0" smtClean="0"/>
              <a:t>Source: </a:t>
            </a:r>
            <a:r>
              <a:rPr lang="en-US" sz="1600" u="sng" dirty="0" smtClean="0">
                <a:hlinkClick r:id="rId3"/>
              </a:rPr>
              <a:t>https://igorminar.github.io/ng-slides/angular-intro/index.html#11</a:t>
            </a:r>
            <a:endParaRPr lang="en-US" sz="1600" i="0" dirty="0" smtClean="0"/>
          </a:p>
        </p:txBody>
      </p:sp>
    </p:spTree>
    <p:extLst>
      <p:ext uri="{BB962C8B-B14F-4D97-AF65-F5344CB8AC3E}">
        <p14:creationId xmlns="" xmlns:p14="http://schemas.microsoft.com/office/powerpoint/2010/main" val="28852251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sbelgaon\Desktop\5.PNG"/>
          <p:cNvPicPr>
            <a:picLocks noChangeAspect="1" noChangeArrowheads="1"/>
          </p:cNvPicPr>
          <p:nvPr/>
        </p:nvPicPr>
        <p:blipFill>
          <a:blip r:embed="rId2" cstate="print"/>
          <a:srcRect/>
          <a:stretch>
            <a:fillRect/>
          </a:stretch>
        </p:blipFill>
        <p:spPr bwMode="auto">
          <a:xfrm>
            <a:off x="2002632" y="412125"/>
            <a:ext cx="8202612" cy="5495925"/>
          </a:xfrm>
          <a:prstGeom prst="rect">
            <a:avLst/>
          </a:prstGeom>
          <a:noFill/>
        </p:spPr>
      </p:pic>
    </p:spTree>
    <p:extLst>
      <p:ext uri="{BB962C8B-B14F-4D97-AF65-F5344CB8AC3E}">
        <p14:creationId xmlns="" xmlns:p14="http://schemas.microsoft.com/office/powerpoint/2010/main" val="4036542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belgaon\Desktop\7.PNG"/>
          <p:cNvPicPr>
            <a:picLocks noChangeAspect="1" noChangeArrowheads="1"/>
          </p:cNvPicPr>
          <p:nvPr/>
        </p:nvPicPr>
        <p:blipFill>
          <a:blip r:embed="rId2" cstate="print"/>
          <a:srcRect/>
          <a:stretch>
            <a:fillRect/>
          </a:stretch>
        </p:blipFill>
        <p:spPr bwMode="auto">
          <a:xfrm>
            <a:off x="1993107" y="980599"/>
            <a:ext cx="8221662" cy="4572000"/>
          </a:xfrm>
          <a:prstGeom prst="rect">
            <a:avLst/>
          </a:prstGeom>
          <a:noFill/>
        </p:spPr>
      </p:pic>
    </p:spTree>
    <p:extLst>
      <p:ext uri="{BB962C8B-B14F-4D97-AF65-F5344CB8AC3E}">
        <p14:creationId xmlns="" xmlns:p14="http://schemas.microsoft.com/office/powerpoint/2010/main" val="3279905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4034" name="Picture 2" descr="C:\Users\sbelgaon\Desktop\1.PNG"/>
          <p:cNvPicPr>
            <a:picLocks noChangeAspect="1" noChangeArrowheads="1"/>
          </p:cNvPicPr>
          <p:nvPr/>
        </p:nvPicPr>
        <p:blipFill>
          <a:blip r:embed="rId2" cstate="print"/>
          <a:srcRect/>
          <a:stretch>
            <a:fillRect/>
          </a:stretch>
        </p:blipFill>
        <p:spPr bwMode="auto">
          <a:xfrm>
            <a:off x="528637" y="1466850"/>
            <a:ext cx="6531317" cy="3460750"/>
          </a:xfrm>
          <a:prstGeom prst="rect">
            <a:avLst/>
          </a:prstGeom>
          <a:noFill/>
        </p:spPr>
      </p:pic>
      <p:sp>
        <p:nvSpPr>
          <p:cNvPr id="3" name="Title 2"/>
          <p:cNvSpPr>
            <a:spLocks noGrp="1"/>
          </p:cNvSpPr>
          <p:nvPr>
            <p:ph type="title"/>
          </p:nvPr>
        </p:nvSpPr>
        <p:spPr/>
        <p:txBody>
          <a:bodyPr/>
          <a:lstStyle/>
          <a:p>
            <a:r>
              <a:rPr lang="en-US" sz="2800" dirty="0" smtClean="0"/>
              <a:t>AngularJS Dependency Injection – Example </a:t>
            </a:r>
            <a:endParaRPr lang="en-US" sz="2800" dirty="0"/>
          </a:p>
        </p:txBody>
      </p:sp>
      <p:sp>
        <p:nvSpPr>
          <p:cNvPr id="5" name="TextBox 4"/>
          <p:cNvSpPr txBox="1"/>
          <p:nvPr/>
        </p:nvSpPr>
        <p:spPr>
          <a:xfrm>
            <a:off x="4089400" y="5880100"/>
            <a:ext cx="7518400" cy="381000"/>
          </a:xfrm>
          <a:prstGeom prst="rect">
            <a:avLst/>
          </a:prstGeom>
          <a:noFill/>
        </p:spPr>
        <p:txBody>
          <a:bodyPr wrap="square" rtlCol="0">
            <a:noAutofit/>
          </a:bodyPr>
          <a:lstStyle/>
          <a:p>
            <a:pPr algn="r"/>
            <a:r>
              <a:rPr lang="en-US" sz="1600" i="0" dirty="0" smtClean="0"/>
              <a:t>Source: </a:t>
            </a:r>
            <a:r>
              <a:rPr lang="en-US" sz="1600" i="0" dirty="0" smtClean="0">
                <a:hlinkClick r:id="rId3"/>
              </a:rPr>
              <a:t>https://docs.angularjs.org/guide/di</a:t>
            </a:r>
            <a:r>
              <a:rPr lang="en-US" sz="1600" i="0" dirty="0" smtClean="0"/>
              <a:t> </a:t>
            </a:r>
          </a:p>
        </p:txBody>
      </p:sp>
      <p:pic>
        <p:nvPicPr>
          <p:cNvPr id="44035" name="Picture 3" descr="C:\Users\sbelgaon\Desktop\2.PNG"/>
          <p:cNvPicPr>
            <a:picLocks noChangeAspect="1" noChangeArrowheads="1"/>
          </p:cNvPicPr>
          <p:nvPr/>
        </p:nvPicPr>
        <p:blipFill>
          <a:blip r:embed="rId4" cstate="print"/>
          <a:srcRect/>
          <a:stretch>
            <a:fillRect/>
          </a:stretch>
        </p:blipFill>
        <p:spPr bwMode="auto">
          <a:xfrm>
            <a:off x="7254875" y="3368675"/>
            <a:ext cx="4933950" cy="1820863"/>
          </a:xfrm>
          <a:prstGeom prst="rect">
            <a:avLst/>
          </a:prstGeom>
          <a:noFill/>
        </p:spPr>
      </p:pic>
    </p:spTree>
    <p:extLst>
      <p:ext uri="{BB962C8B-B14F-4D97-AF65-F5344CB8AC3E}">
        <p14:creationId xmlns="" xmlns:p14="http://schemas.microsoft.com/office/powerpoint/2010/main" val="16455603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smtClean="0"/>
              <a:t>Browser Based UI – Current Frameworks</a:t>
            </a:r>
            <a:endParaRPr lang="en-US" sz="2800" dirty="0"/>
          </a:p>
        </p:txBody>
      </p:sp>
      <p:sp>
        <p:nvSpPr>
          <p:cNvPr id="6" name="TextBox 5"/>
          <p:cNvSpPr txBox="1"/>
          <p:nvPr/>
        </p:nvSpPr>
        <p:spPr>
          <a:xfrm>
            <a:off x="1460500" y="5867714"/>
            <a:ext cx="10464800" cy="381000"/>
          </a:xfrm>
          <a:prstGeom prst="rect">
            <a:avLst/>
          </a:prstGeom>
          <a:noFill/>
        </p:spPr>
        <p:txBody>
          <a:bodyPr wrap="square" rtlCol="0">
            <a:noAutofit/>
          </a:bodyPr>
          <a:lstStyle/>
          <a:p>
            <a:pPr algn="r"/>
            <a:r>
              <a:rPr lang="en-US" sz="1600" i="0" dirty="0" smtClean="0"/>
              <a:t>Source: </a:t>
            </a:r>
            <a:r>
              <a:rPr lang="en-US" sz="1600" i="0" dirty="0" smtClean="0">
                <a:hlinkClick r:id="rId2"/>
              </a:rPr>
              <a:t>http://www.developereconomics.com/comparison-4-popular-javascript-mv-frameworks-part-2/</a:t>
            </a:r>
            <a:r>
              <a:rPr lang="en-US" sz="1600" i="0" dirty="0" smtClean="0"/>
              <a:t> </a:t>
            </a:r>
          </a:p>
        </p:txBody>
      </p:sp>
      <p:pic>
        <p:nvPicPr>
          <p:cNvPr id="3075" name="Picture 3" descr="C:\Users\sbelgaon\Desktop\Capture4.PNG"/>
          <p:cNvPicPr>
            <a:picLocks noChangeAspect="1" noChangeArrowheads="1"/>
          </p:cNvPicPr>
          <p:nvPr/>
        </p:nvPicPr>
        <p:blipFill>
          <a:blip r:embed="rId3" cstate="print"/>
          <a:srcRect/>
          <a:stretch>
            <a:fillRect/>
          </a:stretch>
        </p:blipFill>
        <p:spPr bwMode="auto">
          <a:xfrm>
            <a:off x="2247900" y="994133"/>
            <a:ext cx="8255000" cy="4771667"/>
          </a:xfrm>
          <a:prstGeom prst="rect">
            <a:avLst/>
          </a:prstGeom>
          <a:noFill/>
        </p:spPr>
      </p:pic>
    </p:spTree>
    <p:extLst>
      <p:ext uri="{BB962C8B-B14F-4D97-AF65-F5344CB8AC3E}">
        <p14:creationId xmlns="" xmlns:p14="http://schemas.microsoft.com/office/powerpoint/2010/main" val="31025585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0" y="1993900"/>
            <a:ext cx="12188825" cy="4510088"/>
          </a:xfrm>
        </p:spPr>
        <p:txBody>
          <a:bodyPr/>
          <a:lstStyle/>
          <a:p>
            <a:endParaRPr lang="en-US" dirty="0" smtClean="0">
              <a:solidFill>
                <a:schemeClr val="bg1"/>
              </a:solidFill>
            </a:endParaRPr>
          </a:p>
          <a:p>
            <a:pPr marL="0" indent="0">
              <a:buNone/>
            </a:pPr>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pPr algn="ctr">
              <a:buNone/>
            </a:pPr>
            <a:r>
              <a:rPr lang="en-US" sz="5400" dirty="0" smtClean="0">
                <a:solidFill>
                  <a:schemeClr val="bg1"/>
                </a:solidFill>
              </a:rPr>
              <a:t>Wait…Where is Kendo UI?</a:t>
            </a:r>
            <a:endParaRPr lang="en-US" sz="5400" dirty="0">
              <a:solidFill>
                <a:schemeClr val="bg1"/>
              </a:solidFill>
            </a:endParaRPr>
          </a:p>
        </p:txBody>
      </p:sp>
      <p:pic>
        <p:nvPicPr>
          <p:cNvPr id="3" name="Picture 2" descr="Kendoka-05.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195540" y="762000"/>
            <a:ext cx="1802160" cy="2654300"/>
          </a:xfrm>
          <a:prstGeom prst="rect">
            <a:avLst/>
          </a:prstGeom>
        </p:spPr>
      </p:pic>
    </p:spTree>
    <p:extLst>
      <p:ext uri="{BB962C8B-B14F-4D97-AF65-F5344CB8AC3E}">
        <p14:creationId xmlns="" xmlns:p14="http://schemas.microsoft.com/office/powerpoint/2010/main" val="22612626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6817" y="339284"/>
            <a:ext cx="10801179" cy="487313"/>
          </a:xfrm>
        </p:spPr>
        <p:txBody>
          <a:bodyPr/>
          <a:lstStyle/>
          <a:p>
            <a:r>
              <a:rPr lang="en-US" sz="2800" dirty="0" smtClean="0"/>
              <a:t>Browser Based UI – Google Trends</a:t>
            </a:r>
            <a:endParaRPr lang="en-US" sz="2800" dirty="0"/>
          </a:p>
        </p:txBody>
      </p:sp>
      <p:pic>
        <p:nvPicPr>
          <p:cNvPr id="2050" name="Picture 2" descr="C:\Users\sbelgaon\Desktop\Capture.PNG"/>
          <p:cNvPicPr>
            <a:picLocks noChangeAspect="1" noChangeArrowheads="1"/>
          </p:cNvPicPr>
          <p:nvPr/>
        </p:nvPicPr>
        <p:blipFill rotWithShape="1">
          <a:blip r:embed="rId2" cstate="print"/>
          <a:srcRect t="3751" r="3936" b="4884"/>
          <a:stretch/>
        </p:blipFill>
        <p:spPr bwMode="auto">
          <a:xfrm>
            <a:off x="1376501" y="1130300"/>
            <a:ext cx="9418499" cy="4851400"/>
          </a:xfrm>
          <a:prstGeom prst="rect">
            <a:avLst/>
          </a:prstGeom>
          <a:noFill/>
        </p:spPr>
      </p:pic>
    </p:spTree>
    <p:extLst>
      <p:ext uri="{BB962C8B-B14F-4D97-AF65-F5344CB8AC3E}">
        <p14:creationId xmlns="" xmlns:p14="http://schemas.microsoft.com/office/powerpoint/2010/main" val="26474749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339284"/>
            <a:ext cx="10801179" cy="487313"/>
          </a:xfrm>
        </p:spPr>
        <p:txBody>
          <a:bodyPr/>
          <a:lstStyle/>
          <a:p>
            <a:r>
              <a:rPr lang="en-US" sz="2800" dirty="0" smtClean="0"/>
              <a:t>Browser Based UI – Community</a:t>
            </a:r>
            <a:endParaRPr lang="en-US" sz="2800" dirty="0"/>
          </a:p>
        </p:txBody>
      </p:sp>
      <p:pic>
        <p:nvPicPr>
          <p:cNvPr id="1026" name="Picture 2" descr="C:\Users\sbelgaon\Desktop\Capture3.PNG"/>
          <p:cNvPicPr>
            <a:picLocks noChangeAspect="1" noChangeArrowheads="1"/>
          </p:cNvPicPr>
          <p:nvPr/>
        </p:nvPicPr>
        <p:blipFill rotWithShape="1">
          <a:blip r:embed="rId2" cstate="print"/>
          <a:srcRect l="3356" t="7423" r="4380" b="5445"/>
          <a:stretch/>
        </p:blipFill>
        <p:spPr bwMode="auto">
          <a:xfrm>
            <a:off x="825500" y="1371600"/>
            <a:ext cx="10477500" cy="4267200"/>
          </a:xfrm>
          <a:prstGeom prst="rect">
            <a:avLst/>
          </a:prstGeom>
          <a:noFill/>
        </p:spPr>
      </p:pic>
      <p:sp>
        <p:nvSpPr>
          <p:cNvPr id="6" name="TextBox 5"/>
          <p:cNvSpPr txBox="1"/>
          <p:nvPr/>
        </p:nvSpPr>
        <p:spPr>
          <a:xfrm>
            <a:off x="850900" y="5956300"/>
            <a:ext cx="10464800" cy="381000"/>
          </a:xfrm>
          <a:prstGeom prst="rect">
            <a:avLst/>
          </a:prstGeom>
          <a:noFill/>
        </p:spPr>
        <p:txBody>
          <a:bodyPr wrap="square" rtlCol="0">
            <a:noAutofit/>
          </a:bodyPr>
          <a:lstStyle/>
          <a:p>
            <a:pPr algn="r"/>
            <a:r>
              <a:rPr lang="en-US" sz="1600" i="0" dirty="0" smtClean="0"/>
              <a:t>Source: </a:t>
            </a:r>
            <a:r>
              <a:rPr lang="en-US" sz="1600" i="0" dirty="0" smtClean="0">
                <a:hlinkClick r:id="rId3"/>
              </a:rPr>
              <a:t>https://www.airpair.com/js/javascript-framework-comparison</a:t>
            </a:r>
            <a:r>
              <a:rPr lang="en-US" sz="1600" i="0" dirty="0" smtClean="0"/>
              <a:t> </a:t>
            </a:r>
          </a:p>
        </p:txBody>
      </p:sp>
    </p:spTree>
    <p:extLst>
      <p:ext uri="{BB962C8B-B14F-4D97-AF65-F5344CB8AC3E}">
        <p14:creationId xmlns="" xmlns:p14="http://schemas.microsoft.com/office/powerpoint/2010/main" val="6389864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bwMode="auto">
          <a:xfrm>
            <a:off x="6883400" y="0"/>
            <a:ext cx="5305425" cy="1714500"/>
          </a:xfrm>
          <a:custGeom>
            <a:avLst/>
            <a:gdLst>
              <a:gd name="connsiteX0" fmla="*/ 0 w 5305425"/>
              <a:gd name="connsiteY0" fmla="*/ 0 h 1714500"/>
              <a:gd name="connsiteX1" fmla="*/ 5305425 w 5305425"/>
              <a:gd name="connsiteY1" fmla="*/ 0 h 1714500"/>
              <a:gd name="connsiteX2" fmla="*/ 5305425 w 5305425"/>
              <a:gd name="connsiteY2" fmla="*/ 1714500 h 1714500"/>
              <a:gd name="connsiteX3" fmla="*/ 0 w 5305425"/>
              <a:gd name="connsiteY3" fmla="*/ 1714500 h 1714500"/>
              <a:gd name="connsiteX4" fmla="*/ 0 w 5305425"/>
              <a:gd name="connsiteY4" fmla="*/ 0 h 1714500"/>
              <a:gd name="connsiteX0" fmla="*/ 0 w 5305425"/>
              <a:gd name="connsiteY0" fmla="*/ 0 h 1714500"/>
              <a:gd name="connsiteX1" fmla="*/ 5305425 w 5305425"/>
              <a:gd name="connsiteY1" fmla="*/ 0 h 1714500"/>
              <a:gd name="connsiteX2" fmla="*/ 5305425 w 5305425"/>
              <a:gd name="connsiteY2" fmla="*/ 1714500 h 1714500"/>
              <a:gd name="connsiteX3" fmla="*/ 825500 w 5305425"/>
              <a:gd name="connsiteY3" fmla="*/ 1701800 h 1714500"/>
              <a:gd name="connsiteX4" fmla="*/ 0 w 5305425"/>
              <a:gd name="connsiteY4" fmla="*/ 0 h 171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425" h="1714500">
                <a:moveTo>
                  <a:pt x="0" y="0"/>
                </a:moveTo>
                <a:lnTo>
                  <a:pt x="5305425" y="0"/>
                </a:lnTo>
                <a:lnTo>
                  <a:pt x="5305425" y="1714500"/>
                </a:lnTo>
                <a:lnTo>
                  <a:pt x="825500" y="1701800"/>
                </a:lnTo>
                <a:lnTo>
                  <a:pt x="0" y="0"/>
                </a:lnTo>
                <a:close/>
              </a:path>
            </a:pathLst>
          </a:custGeom>
          <a:solidFill>
            <a:schemeClr val="bg1">
              <a:lumMod val="8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616817" y="339284"/>
            <a:ext cx="10801179" cy="487313"/>
          </a:xfrm>
        </p:spPr>
        <p:txBody>
          <a:bodyPr/>
          <a:lstStyle/>
          <a:p>
            <a:r>
              <a:rPr lang="en-US" sz="2800" dirty="0" smtClean="0"/>
              <a:t>Key Features of UI Frameworks</a:t>
            </a:r>
            <a:endParaRPr lang="en-US" sz="2800" dirty="0"/>
          </a:p>
        </p:txBody>
      </p:sp>
      <p:sp>
        <p:nvSpPr>
          <p:cNvPr id="5" name="TextBox 4"/>
          <p:cNvSpPr txBox="1"/>
          <p:nvPr/>
        </p:nvSpPr>
        <p:spPr>
          <a:xfrm>
            <a:off x="3911600" y="6286500"/>
            <a:ext cx="8115300" cy="406400"/>
          </a:xfrm>
          <a:prstGeom prst="rect">
            <a:avLst/>
          </a:prstGeom>
          <a:noFill/>
        </p:spPr>
        <p:txBody>
          <a:bodyPr wrap="square" rtlCol="0">
            <a:noAutofit/>
          </a:bodyPr>
          <a:lstStyle/>
          <a:p>
            <a:pPr algn="r"/>
            <a:r>
              <a:rPr lang="en-US" sz="1600" i="0" dirty="0" smtClean="0"/>
              <a:t>Source: </a:t>
            </a:r>
            <a:r>
              <a:rPr lang="en-US" sz="1600" i="0" dirty="0" smtClean="0">
                <a:hlinkClick r:id="rId2"/>
              </a:rPr>
              <a:t>http://www.mobileandemerging.technology/an-overview-of-js-mv-frameworks/</a:t>
            </a:r>
            <a:r>
              <a:rPr lang="en-US" sz="1600" i="0" dirty="0" smtClean="0"/>
              <a:t> </a:t>
            </a:r>
          </a:p>
        </p:txBody>
      </p:sp>
      <p:graphicFrame>
        <p:nvGraphicFramePr>
          <p:cNvPr id="7" name="Table 6"/>
          <p:cNvGraphicFramePr>
            <a:graphicFrameLocks noGrp="1"/>
          </p:cNvGraphicFramePr>
          <p:nvPr>
            <p:extLst>
              <p:ext uri="{D42A27DB-BD31-4B8C-83A1-F6EECF244321}">
                <p14:modId xmlns="" xmlns:p14="http://schemas.microsoft.com/office/powerpoint/2010/main" val="2927308288"/>
              </p:ext>
            </p:extLst>
          </p:nvPr>
        </p:nvGraphicFramePr>
        <p:xfrm>
          <a:off x="5703888" y="3020378"/>
          <a:ext cx="5329076" cy="2286000"/>
        </p:xfrm>
        <a:graphic>
          <a:graphicData uri="http://schemas.openxmlformats.org/drawingml/2006/table">
            <a:tbl>
              <a:tblPr firstRow="1" bandRow="1">
                <a:tableStyleId>{2D5ABB26-0587-4C30-8999-92F81FD0307C}</a:tableStyleId>
              </a:tblPr>
              <a:tblGrid>
                <a:gridCol w="5329076"/>
              </a:tblGrid>
              <a:tr h="370840">
                <a:tc>
                  <a:txBody>
                    <a:bodyPr/>
                    <a:lstStyle/>
                    <a:p>
                      <a:pPr marL="285750" indent="-285750">
                        <a:buFont typeface="Arial"/>
                        <a:buChar char="•"/>
                      </a:pPr>
                      <a:r>
                        <a:rPr lang="en-US" sz="2000" dirty="0" smtClean="0"/>
                        <a:t>Still have to do some leg work</a:t>
                      </a:r>
                      <a:endParaRPr lang="en-US" sz="2000" dirty="0"/>
                    </a:p>
                  </a:txBody>
                  <a:tcPr/>
                </a:tc>
              </a:tr>
              <a:tr h="370840">
                <a:tc>
                  <a:txBody>
                    <a:bodyPr/>
                    <a:lstStyle/>
                    <a:p>
                      <a:pPr marL="285750" indent="-285750">
                        <a:buFont typeface="Arial"/>
                        <a:buChar char="•"/>
                      </a:pPr>
                      <a:r>
                        <a:rPr lang="en-US" sz="2000" dirty="0" smtClean="0"/>
                        <a:t>No data bindings (Needs a 3</a:t>
                      </a:r>
                      <a:r>
                        <a:rPr lang="en-US" sz="2000" baseline="30000" dirty="0" smtClean="0"/>
                        <a:t>rd</a:t>
                      </a:r>
                      <a:r>
                        <a:rPr lang="en-US" sz="2000" dirty="0" smtClean="0"/>
                        <a:t> party plugin)</a:t>
                      </a:r>
                      <a:endParaRPr lang="en-US" sz="2000" dirty="0"/>
                    </a:p>
                  </a:txBody>
                  <a:tcPr/>
                </a:tc>
              </a:tr>
              <a:tr h="370840">
                <a:tc>
                  <a:txBody>
                    <a:bodyPr/>
                    <a:lstStyle/>
                    <a:p>
                      <a:pPr marL="285750" indent="-285750">
                        <a:buFont typeface="Arial"/>
                        <a:buChar char="•"/>
                      </a:pPr>
                      <a:r>
                        <a:rPr lang="en-US" sz="2000" dirty="0" smtClean="0"/>
                        <a:t>“Memory management (manually</a:t>
                      </a:r>
                      <a:r>
                        <a:rPr lang="en-US" sz="2000" baseline="0" dirty="0" smtClean="0"/>
                        <a:t> destroy views/events, etc.)</a:t>
                      </a:r>
                      <a:endParaRPr lang="en-US" sz="2000" dirty="0"/>
                    </a:p>
                  </a:txBody>
                  <a:tcPr/>
                </a:tc>
              </a:tr>
              <a:tr h="370840">
                <a:tc>
                  <a:txBody>
                    <a:bodyPr/>
                    <a:lstStyle/>
                    <a:p>
                      <a:pPr marL="285750" indent="-285750">
                        <a:buFont typeface="Arial"/>
                        <a:buChar char="•"/>
                      </a:pPr>
                      <a:endParaRPr lang="en-US" sz="2000" dirty="0"/>
                    </a:p>
                  </a:txBody>
                  <a:tcPr/>
                </a:tc>
              </a:tr>
              <a:tr h="370840">
                <a:tc>
                  <a:txBody>
                    <a:bodyPr/>
                    <a:lstStyle/>
                    <a:p>
                      <a:pPr marL="285750" indent="-285750">
                        <a:buFont typeface="Arial"/>
                        <a:buChar char="•"/>
                      </a:pPr>
                      <a:endParaRPr lang="en-US" sz="2000" dirty="0"/>
                    </a:p>
                  </a:txBody>
                  <a:tcPr/>
                </a:tc>
              </a:tr>
            </a:tbl>
          </a:graphicData>
        </a:graphic>
      </p:graphicFrame>
      <p:graphicFrame>
        <p:nvGraphicFramePr>
          <p:cNvPr id="8" name="Table 7"/>
          <p:cNvGraphicFramePr>
            <a:graphicFrameLocks noGrp="1"/>
          </p:cNvGraphicFramePr>
          <p:nvPr>
            <p:extLst>
              <p:ext uri="{D42A27DB-BD31-4B8C-83A1-F6EECF244321}">
                <p14:modId xmlns="" xmlns:p14="http://schemas.microsoft.com/office/powerpoint/2010/main" val="3689880450"/>
              </p:ext>
            </p:extLst>
          </p:nvPr>
        </p:nvGraphicFramePr>
        <p:xfrm>
          <a:off x="712788" y="3020378"/>
          <a:ext cx="4265612" cy="2286000"/>
        </p:xfrm>
        <a:graphic>
          <a:graphicData uri="http://schemas.openxmlformats.org/drawingml/2006/table">
            <a:tbl>
              <a:tblPr firstRow="1" bandRow="1">
                <a:tableStyleId>{2D5ABB26-0587-4C30-8999-92F81FD0307C}</a:tableStyleId>
              </a:tblPr>
              <a:tblGrid>
                <a:gridCol w="4265612"/>
              </a:tblGrid>
              <a:tr h="370840">
                <a:tc>
                  <a:txBody>
                    <a:bodyPr/>
                    <a:lstStyle/>
                    <a:p>
                      <a:pPr marL="285750" indent="-285750">
                        <a:buFont typeface="Arial"/>
                        <a:buChar char="•"/>
                      </a:pPr>
                      <a:r>
                        <a:rPr lang="en-US" sz="2000" dirty="0" smtClean="0"/>
                        <a:t>Easy to learn</a:t>
                      </a:r>
                      <a:endParaRPr lang="en-US" sz="2000" dirty="0"/>
                    </a:p>
                  </a:txBody>
                  <a:tcPr/>
                </a:tc>
              </a:tr>
              <a:tr h="370840">
                <a:tc>
                  <a:txBody>
                    <a:bodyPr/>
                    <a:lstStyle/>
                    <a:p>
                      <a:pPr marL="285750" indent="-285750">
                        <a:buFont typeface="Arial"/>
                        <a:buChar char="•"/>
                      </a:pPr>
                      <a:r>
                        <a:rPr lang="en-US" sz="2000" dirty="0" smtClean="0"/>
                        <a:t>Plays</a:t>
                      </a:r>
                      <a:r>
                        <a:rPr lang="en-US" sz="2000" baseline="0" dirty="0" smtClean="0"/>
                        <a:t> well with almost any library and 3</a:t>
                      </a:r>
                      <a:r>
                        <a:rPr lang="en-US" sz="2000" baseline="30000" dirty="0" smtClean="0"/>
                        <a:t>rd</a:t>
                      </a:r>
                      <a:r>
                        <a:rPr lang="en-US" sz="2000" baseline="0" dirty="0" smtClean="0"/>
                        <a:t> party APIs</a:t>
                      </a:r>
                      <a:endParaRPr lang="en-US" sz="2000" dirty="0"/>
                    </a:p>
                  </a:txBody>
                  <a:tcPr/>
                </a:tc>
              </a:tr>
              <a:tr h="370840">
                <a:tc>
                  <a:txBody>
                    <a:bodyPr/>
                    <a:lstStyle/>
                    <a:p>
                      <a:pPr marL="285750" indent="-285750">
                        <a:buFont typeface="Arial"/>
                        <a:buChar char="•"/>
                      </a:pPr>
                      <a:r>
                        <a:rPr lang="en-US" sz="2000" dirty="0" smtClean="0"/>
                        <a:t>Super light</a:t>
                      </a:r>
                      <a:endParaRPr lang="en-US" sz="2000" dirty="0"/>
                    </a:p>
                  </a:txBody>
                  <a:tcPr/>
                </a:tc>
              </a:tr>
              <a:tr h="370840">
                <a:tc>
                  <a:txBody>
                    <a:bodyPr/>
                    <a:lstStyle/>
                    <a:p>
                      <a:pPr marL="285750" indent="-285750">
                        <a:buFont typeface="Arial"/>
                        <a:buChar char="•"/>
                      </a:pPr>
                      <a:r>
                        <a:rPr lang="en-US" sz="2000" dirty="0" smtClean="0"/>
                        <a:t>Modular</a:t>
                      </a:r>
                      <a:r>
                        <a:rPr lang="en-US" sz="2000" baseline="0" dirty="0" smtClean="0"/>
                        <a:t> design</a:t>
                      </a:r>
                      <a:endParaRPr lang="en-US" sz="2000" dirty="0"/>
                    </a:p>
                  </a:txBody>
                  <a:tcPr/>
                </a:tc>
              </a:tr>
              <a:tr h="370840">
                <a:tc>
                  <a:txBody>
                    <a:bodyPr/>
                    <a:lstStyle/>
                    <a:p>
                      <a:pPr marL="285750" indent="-285750">
                        <a:buFont typeface="Arial"/>
                        <a:buChar char="•"/>
                      </a:pPr>
                      <a:r>
                        <a:rPr lang="en-US" sz="2000" dirty="0" smtClean="0"/>
                        <a:t>Most flexible</a:t>
                      </a:r>
                      <a:endParaRPr lang="en-US" sz="2000" dirty="0"/>
                    </a:p>
                  </a:txBody>
                  <a:tcPr/>
                </a:tc>
              </a:tr>
            </a:tbl>
          </a:graphicData>
        </a:graphic>
      </p:graphicFrame>
      <p:pic>
        <p:nvPicPr>
          <p:cNvPr id="3" name="Picture 2" descr="backbone.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786688" y="495300"/>
            <a:ext cx="4025900" cy="716512"/>
          </a:xfrm>
          <a:prstGeom prst="rect">
            <a:avLst/>
          </a:prstGeom>
        </p:spPr>
      </p:pic>
      <p:pic>
        <p:nvPicPr>
          <p:cNvPr id="16" name="Picture 15" descr="thumbs_up.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 y="1728724"/>
            <a:ext cx="1054100" cy="1054100"/>
          </a:xfrm>
          <a:prstGeom prst="rect">
            <a:avLst/>
          </a:prstGeom>
        </p:spPr>
      </p:pic>
      <p:pic>
        <p:nvPicPr>
          <p:cNvPr id="18" name="Picture 1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590118" y="1728724"/>
            <a:ext cx="1054100" cy="1054100"/>
          </a:xfrm>
          <a:prstGeom prst="rect">
            <a:avLst/>
          </a:prstGeom>
        </p:spPr>
      </p:pic>
    </p:spTree>
    <p:extLst>
      <p:ext uri="{BB962C8B-B14F-4D97-AF65-F5344CB8AC3E}">
        <p14:creationId xmlns="" xmlns:p14="http://schemas.microsoft.com/office/powerpoint/2010/main" val="22290755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6817" y="339284"/>
            <a:ext cx="10801179" cy="487313"/>
          </a:xfrm>
        </p:spPr>
        <p:txBody>
          <a:bodyPr/>
          <a:lstStyle/>
          <a:p>
            <a:r>
              <a:rPr lang="en-US" sz="2800" dirty="0" smtClean="0"/>
              <a:t>Key Features of UI Frameworks</a:t>
            </a:r>
            <a:endParaRPr lang="en-US" sz="2800" dirty="0"/>
          </a:p>
        </p:txBody>
      </p:sp>
      <p:graphicFrame>
        <p:nvGraphicFramePr>
          <p:cNvPr id="7" name="Table 6"/>
          <p:cNvGraphicFramePr>
            <a:graphicFrameLocks noGrp="1"/>
          </p:cNvGraphicFramePr>
          <p:nvPr>
            <p:extLst>
              <p:ext uri="{D42A27DB-BD31-4B8C-83A1-F6EECF244321}">
                <p14:modId xmlns="" xmlns:p14="http://schemas.microsoft.com/office/powerpoint/2010/main" val="1937836732"/>
              </p:ext>
            </p:extLst>
          </p:nvPr>
        </p:nvGraphicFramePr>
        <p:xfrm>
          <a:off x="5703888" y="3019425"/>
          <a:ext cx="5827712" cy="1981200"/>
        </p:xfrm>
        <a:graphic>
          <a:graphicData uri="http://schemas.openxmlformats.org/drawingml/2006/table">
            <a:tbl>
              <a:tblPr firstRow="1" bandRow="1">
                <a:tableStyleId>{2D5ABB26-0587-4C30-8999-92F81FD0307C}</a:tableStyleId>
              </a:tblPr>
              <a:tblGrid>
                <a:gridCol w="5827712"/>
              </a:tblGrid>
              <a:tr h="370840">
                <a:tc>
                  <a:txBody>
                    <a:bodyPr/>
                    <a:lstStyle/>
                    <a:p>
                      <a:pPr marL="285750" indent="-285750">
                        <a:buFont typeface="Arial"/>
                        <a:buChar char="•"/>
                      </a:pPr>
                      <a:r>
                        <a:rPr lang="en-US" sz="2000" dirty="0" smtClean="0"/>
                        <a:t>High learning</a:t>
                      </a:r>
                      <a:r>
                        <a:rPr lang="en-US" sz="2000" baseline="0" dirty="0" smtClean="0"/>
                        <a:t> curve</a:t>
                      </a:r>
                      <a:endParaRPr lang="en-US" sz="2000" dirty="0"/>
                    </a:p>
                  </a:txBody>
                  <a:tcPr/>
                </a:tc>
              </a:tr>
              <a:tr h="370840">
                <a:tc>
                  <a:txBody>
                    <a:bodyPr/>
                    <a:lstStyle/>
                    <a:p>
                      <a:pPr marL="285750" indent="-285750">
                        <a:buFont typeface="Arial"/>
                        <a:buChar char="•"/>
                      </a:pPr>
                      <a:r>
                        <a:rPr lang="en-US" sz="2000" dirty="0" smtClean="0"/>
                        <a:t>Data binding can be verbose</a:t>
                      </a:r>
                      <a:endParaRPr lang="en-US" sz="2000" dirty="0"/>
                    </a:p>
                  </a:txBody>
                  <a:tcPr/>
                </a:tc>
              </a:tr>
              <a:tr h="370840">
                <a:tc>
                  <a:txBody>
                    <a:bodyPr/>
                    <a:lstStyle/>
                    <a:p>
                      <a:pPr marL="285750" indent="-285750">
                        <a:buFont typeface="Arial"/>
                        <a:buChar char="•"/>
                      </a:pPr>
                      <a:r>
                        <a:rPr lang="en-US" sz="2000" dirty="0" smtClean="0"/>
                        <a:t>Dependencies/size can be heavy for mobile</a:t>
                      </a:r>
                      <a:endParaRPr lang="en-US" sz="2000" dirty="0"/>
                    </a:p>
                  </a:txBody>
                  <a:tcPr/>
                </a:tc>
              </a:tr>
              <a:tr h="370840">
                <a:tc>
                  <a:txBody>
                    <a:bodyPr/>
                    <a:lstStyle/>
                    <a:p>
                      <a:pPr marL="285750" indent="-285750">
                        <a:buFont typeface="Arial"/>
                        <a:buChar char="•"/>
                      </a:pPr>
                      <a:r>
                        <a:rPr lang="en-US" sz="2000" dirty="0" smtClean="0"/>
                        <a:t>Not very flexible</a:t>
                      </a:r>
                      <a:endParaRPr lang="en-US" sz="2000" dirty="0"/>
                    </a:p>
                  </a:txBody>
                  <a:tcPr/>
                </a:tc>
              </a:tr>
              <a:tr h="370840">
                <a:tc>
                  <a:txBody>
                    <a:bodyPr/>
                    <a:lstStyle/>
                    <a:p>
                      <a:pPr marL="285750" indent="-285750">
                        <a:buFont typeface="Arial"/>
                        <a:buChar char="•"/>
                      </a:pPr>
                      <a:endParaRPr lang="en-US" sz="2000" dirty="0"/>
                    </a:p>
                  </a:txBody>
                  <a:tcPr/>
                </a:tc>
              </a:tr>
            </a:tbl>
          </a:graphicData>
        </a:graphic>
      </p:graphicFrame>
      <p:graphicFrame>
        <p:nvGraphicFramePr>
          <p:cNvPr id="8" name="Table 7"/>
          <p:cNvGraphicFramePr>
            <a:graphicFrameLocks noGrp="1"/>
          </p:cNvGraphicFramePr>
          <p:nvPr>
            <p:extLst>
              <p:ext uri="{D42A27DB-BD31-4B8C-83A1-F6EECF244321}">
                <p14:modId xmlns="" xmlns:p14="http://schemas.microsoft.com/office/powerpoint/2010/main" val="1035367700"/>
              </p:ext>
            </p:extLst>
          </p:nvPr>
        </p:nvGraphicFramePr>
        <p:xfrm>
          <a:off x="712788" y="3019425"/>
          <a:ext cx="5329076" cy="1981200"/>
        </p:xfrm>
        <a:graphic>
          <a:graphicData uri="http://schemas.openxmlformats.org/drawingml/2006/table">
            <a:tbl>
              <a:tblPr firstRow="1" bandRow="1">
                <a:tableStyleId>{2D5ABB26-0587-4C30-8999-92F81FD0307C}</a:tableStyleId>
              </a:tblPr>
              <a:tblGrid>
                <a:gridCol w="5329076"/>
              </a:tblGrid>
              <a:tr h="370840">
                <a:tc>
                  <a:txBody>
                    <a:bodyPr/>
                    <a:lstStyle/>
                    <a:p>
                      <a:pPr marL="285750" indent="-285750">
                        <a:buFont typeface="Arial"/>
                        <a:buChar char="•"/>
                      </a:pPr>
                      <a:r>
                        <a:rPr lang="en-US" sz="2000" dirty="0" smtClean="0"/>
                        <a:t>Allows precompiled templates</a:t>
                      </a:r>
                      <a:endParaRPr lang="en-US" sz="2000" dirty="0"/>
                    </a:p>
                  </a:txBody>
                  <a:tcPr/>
                </a:tc>
              </a:tr>
              <a:tr h="370840">
                <a:tc>
                  <a:txBody>
                    <a:bodyPr/>
                    <a:lstStyle/>
                    <a:p>
                      <a:pPr marL="285750" indent="-285750">
                        <a:buFont typeface="Arial"/>
                        <a:buChar char="•"/>
                      </a:pPr>
                      <a:r>
                        <a:rPr lang="en-US" sz="2000" dirty="0" smtClean="0"/>
                        <a:t>Lots of granular configuration</a:t>
                      </a:r>
                      <a:endParaRPr lang="en-US" sz="2000" dirty="0"/>
                    </a:p>
                  </a:txBody>
                  <a:tcPr/>
                </a:tc>
              </a:tr>
              <a:tr h="370840">
                <a:tc>
                  <a:txBody>
                    <a:bodyPr/>
                    <a:lstStyle/>
                    <a:p>
                      <a:pPr marL="285750" indent="-285750">
                        <a:buFont typeface="Arial"/>
                        <a:buChar char="•"/>
                      </a:pPr>
                      <a:r>
                        <a:rPr lang="en-US" sz="2000" dirty="0" smtClean="0"/>
                        <a:t>Good for “large” apps</a:t>
                      </a:r>
                      <a:endParaRPr lang="en-US" sz="2000" dirty="0"/>
                    </a:p>
                  </a:txBody>
                  <a:tcPr/>
                </a:tc>
              </a:tr>
              <a:tr h="370840">
                <a:tc>
                  <a:txBody>
                    <a:bodyPr/>
                    <a:lstStyle/>
                    <a:p>
                      <a:pPr marL="285750" indent="-285750">
                        <a:buFont typeface="Arial"/>
                        <a:buChar char="•"/>
                      </a:pPr>
                      <a:r>
                        <a:rPr lang="en-US" sz="2000" dirty="0" smtClean="0"/>
                        <a:t>Very structured</a:t>
                      </a:r>
                      <a:endParaRPr lang="en-US" sz="2000" dirty="0"/>
                    </a:p>
                  </a:txBody>
                  <a:tcPr/>
                </a:tc>
              </a:tr>
              <a:tr h="370840">
                <a:tc>
                  <a:txBody>
                    <a:bodyPr/>
                    <a:lstStyle/>
                    <a:p>
                      <a:pPr marL="285750" indent="-285750">
                        <a:buFont typeface="Arial"/>
                        <a:buChar char="•"/>
                      </a:pPr>
                      <a:endParaRPr lang="en-US" sz="2000" dirty="0"/>
                    </a:p>
                  </a:txBody>
                  <a:tcPr/>
                </a:tc>
              </a:tr>
            </a:tbl>
          </a:graphicData>
        </a:graphic>
      </p:graphicFrame>
      <p:pic>
        <p:nvPicPr>
          <p:cNvPr id="10" name="Picture 9" descr="thumbs_up.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47700" y="1728724"/>
            <a:ext cx="1054100" cy="1054100"/>
          </a:xfrm>
          <a:prstGeom prst="rect">
            <a:avLst/>
          </a:prstGeom>
        </p:spPr>
      </p:pic>
      <p:sp>
        <p:nvSpPr>
          <p:cNvPr id="12" name="Rectangle 11"/>
          <p:cNvSpPr/>
          <p:nvPr/>
        </p:nvSpPr>
        <p:spPr bwMode="auto">
          <a:xfrm>
            <a:off x="6883400" y="0"/>
            <a:ext cx="5305425" cy="1714500"/>
          </a:xfrm>
          <a:custGeom>
            <a:avLst/>
            <a:gdLst>
              <a:gd name="connsiteX0" fmla="*/ 0 w 5305425"/>
              <a:gd name="connsiteY0" fmla="*/ 0 h 1714500"/>
              <a:gd name="connsiteX1" fmla="*/ 5305425 w 5305425"/>
              <a:gd name="connsiteY1" fmla="*/ 0 h 1714500"/>
              <a:gd name="connsiteX2" fmla="*/ 5305425 w 5305425"/>
              <a:gd name="connsiteY2" fmla="*/ 1714500 h 1714500"/>
              <a:gd name="connsiteX3" fmla="*/ 0 w 5305425"/>
              <a:gd name="connsiteY3" fmla="*/ 1714500 h 1714500"/>
              <a:gd name="connsiteX4" fmla="*/ 0 w 5305425"/>
              <a:gd name="connsiteY4" fmla="*/ 0 h 1714500"/>
              <a:gd name="connsiteX0" fmla="*/ 0 w 5305425"/>
              <a:gd name="connsiteY0" fmla="*/ 0 h 1714500"/>
              <a:gd name="connsiteX1" fmla="*/ 5305425 w 5305425"/>
              <a:gd name="connsiteY1" fmla="*/ 0 h 1714500"/>
              <a:gd name="connsiteX2" fmla="*/ 5305425 w 5305425"/>
              <a:gd name="connsiteY2" fmla="*/ 1714500 h 1714500"/>
              <a:gd name="connsiteX3" fmla="*/ 825500 w 5305425"/>
              <a:gd name="connsiteY3" fmla="*/ 1701800 h 1714500"/>
              <a:gd name="connsiteX4" fmla="*/ 0 w 5305425"/>
              <a:gd name="connsiteY4" fmla="*/ 0 h 171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425" h="1714500">
                <a:moveTo>
                  <a:pt x="0" y="0"/>
                </a:moveTo>
                <a:lnTo>
                  <a:pt x="5305425" y="0"/>
                </a:lnTo>
                <a:lnTo>
                  <a:pt x="5305425" y="1714500"/>
                </a:lnTo>
                <a:lnTo>
                  <a:pt x="825500" y="1701800"/>
                </a:lnTo>
                <a:lnTo>
                  <a:pt x="0" y="0"/>
                </a:lnTo>
                <a:close/>
              </a:path>
            </a:pathLst>
          </a:custGeom>
          <a:solidFill>
            <a:schemeClr val="bg1">
              <a:lumMod val="8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353636" y="255662"/>
            <a:ext cx="2758864" cy="1050775"/>
          </a:xfrm>
          <a:prstGeom prst="rect">
            <a:avLst/>
          </a:prstGeom>
        </p:spPr>
      </p:pic>
      <p:pic>
        <p:nvPicPr>
          <p:cNvPr id="13" name="Picture 1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590118" y="1728724"/>
            <a:ext cx="1054100" cy="1054100"/>
          </a:xfrm>
          <a:prstGeom prst="rect">
            <a:avLst/>
          </a:prstGeom>
        </p:spPr>
      </p:pic>
      <p:sp>
        <p:nvSpPr>
          <p:cNvPr id="14" name="TextBox 13"/>
          <p:cNvSpPr txBox="1"/>
          <p:nvPr/>
        </p:nvSpPr>
        <p:spPr>
          <a:xfrm>
            <a:off x="3911600" y="6286500"/>
            <a:ext cx="8115300" cy="406400"/>
          </a:xfrm>
          <a:prstGeom prst="rect">
            <a:avLst/>
          </a:prstGeom>
          <a:noFill/>
        </p:spPr>
        <p:txBody>
          <a:bodyPr wrap="square" rtlCol="0">
            <a:noAutofit/>
          </a:bodyPr>
          <a:lstStyle/>
          <a:p>
            <a:pPr algn="r"/>
            <a:r>
              <a:rPr lang="en-US" sz="1600" i="0" dirty="0" smtClean="0"/>
              <a:t>Source: </a:t>
            </a:r>
            <a:r>
              <a:rPr lang="en-US" sz="1600" i="0" dirty="0" smtClean="0">
                <a:hlinkClick r:id="rId5"/>
              </a:rPr>
              <a:t>http://www.mobileandemerging.technology/an-overview-of-js-mv-frameworks/</a:t>
            </a:r>
            <a:r>
              <a:rPr lang="en-US" sz="1600" i="0" dirty="0" smtClean="0"/>
              <a:t> </a:t>
            </a:r>
          </a:p>
        </p:txBody>
      </p:sp>
    </p:spTree>
    <p:extLst>
      <p:ext uri="{BB962C8B-B14F-4D97-AF65-F5344CB8AC3E}">
        <p14:creationId xmlns="" xmlns:p14="http://schemas.microsoft.com/office/powerpoint/2010/main" val="30384958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thumbs_up.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47700" y="1728724"/>
            <a:ext cx="1054100" cy="1054100"/>
          </a:xfrm>
          <a:prstGeom prst="rect">
            <a:avLst/>
          </a:prstGeom>
        </p:spPr>
      </p:pic>
      <p:sp>
        <p:nvSpPr>
          <p:cNvPr id="12" name="Rectangle 11"/>
          <p:cNvSpPr/>
          <p:nvPr/>
        </p:nvSpPr>
        <p:spPr bwMode="auto">
          <a:xfrm>
            <a:off x="6883400" y="0"/>
            <a:ext cx="5305425" cy="1714500"/>
          </a:xfrm>
          <a:custGeom>
            <a:avLst/>
            <a:gdLst>
              <a:gd name="connsiteX0" fmla="*/ 0 w 5305425"/>
              <a:gd name="connsiteY0" fmla="*/ 0 h 1714500"/>
              <a:gd name="connsiteX1" fmla="*/ 5305425 w 5305425"/>
              <a:gd name="connsiteY1" fmla="*/ 0 h 1714500"/>
              <a:gd name="connsiteX2" fmla="*/ 5305425 w 5305425"/>
              <a:gd name="connsiteY2" fmla="*/ 1714500 h 1714500"/>
              <a:gd name="connsiteX3" fmla="*/ 0 w 5305425"/>
              <a:gd name="connsiteY3" fmla="*/ 1714500 h 1714500"/>
              <a:gd name="connsiteX4" fmla="*/ 0 w 5305425"/>
              <a:gd name="connsiteY4" fmla="*/ 0 h 1714500"/>
              <a:gd name="connsiteX0" fmla="*/ 0 w 5305425"/>
              <a:gd name="connsiteY0" fmla="*/ 0 h 1714500"/>
              <a:gd name="connsiteX1" fmla="*/ 5305425 w 5305425"/>
              <a:gd name="connsiteY1" fmla="*/ 0 h 1714500"/>
              <a:gd name="connsiteX2" fmla="*/ 5305425 w 5305425"/>
              <a:gd name="connsiteY2" fmla="*/ 1714500 h 1714500"/>
              <a:gd name="connsiteX3" fmla="*/ 825500 w 5305425"/>
              <a:gd name="connsiteY3" fmla="*/ 1701800 h 1714500"/>
              <a:gd name="connsiteX4" fmla="*/ 0 w 5305425"/>
              <a:gd name="connsiteY4" fmla="*/ 0 h 171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425" h="1714500">
                <a:moveTo>
                  <a:pt x="0" y="0"/>
                </a:moveTo>
                <a:lnTo>
                  <a:pt x="5305425" y="0"/>
                </a:lnTo>
                <a:lnTo>
                  <a:pt x="5305425" y="1714500"/>
                </a:lnTo>
                <a:lnTo>
                  <a:pt x="825500" y="1701800"/>
                </a:lnTo>
                <a:lnTo>
                  <a:pt x="0" y="0"/>
                </a:lnTo>
                <a:close/>
              </a:path>
            </a:pathLst>
          </a:custGeom>
          <a:solidFill>
            <a:schemeClr val="bg1">
              <a:lumMod val="8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2" name="Title 1"/>
          <p:cNvSpPr>
            <a:spLocks noGrp="1"/>
          </p:cNvSpPr>
          <p:nvPr>
            <p:ph type="title"/>
          </p:nvPr>
        </p:nvSpPr>
        <p:spPr>
          <a:xfrm>
            <a:off x="616817" y="339284"/>
            <a:ext cx="5949083" cy="487313"/>
          </a:xfrm>
        </p:spPr>
        <p:txBody>
          <a:bodyPr/>
          <a:lstStyle/>
          <a:p>
            <a:r>
              <a:rPr lang="en-US" sz="2800" dirty="0" smtClean="0"/>
              <a:t>Key Features of UI Frameworks</a:t>
            </a:r>
            <a:endParaRPr lang="en-US" sz="2800" dirty="0"/>
          </a:p>
        </p:txBody>
      </p:sp>
      <p:graphicFrame>
        <p:nvGraphicFramePr>
          <p:cNvPr id="7" name="Table 6"/>
          <p:cNvGraphicFramePr>
            <a:graphicFrameLocks noGrp="1"/>
          </p:cNvGraphicFramePr>
          <p:nvPr>
            <p:extLst>
              <p:ext uri="{D42A27DB-BD31-4B8C-83A1-F6EECF244321}">
                <p14:modId xmlns="" xmlns:p14="http://schemas.microsoft.com/office/powerpoint/2010/main" val="1026021653"/>
              </p:ext>
            </p:extLst>
          </p:nvPr>
        </p:nvGraphicFramePr>
        <p:xfrm>
          <a:off x="5703888" y="3006725"/>
          <a:ext cx="5105931" cy="2590800"/>
        </p:xfrm>
        <a:graphic>
          <a:graphicData uri="http://schemas.openxmlformats.org/drawingml/2006/table">
            <a:tbl>
              <a:tblPr firstRow="1" bandRow="1">
                <a:tableStyleId>{2D5ABB26-0587-4C30-8999-92F81FD0307C}</a:tableStyleId>
              </a:tblPr>
              <a:tblGrid>
                <a:gridCol w="5105931"/>
              </a:tblGrid>
              <a:tr h="370840">
                <a:tc>
                  <a:txBody>
                    <a:bodyPr/>
                    <a:lstStyle/>
                    <a:p>
                      <a:pPr marL="285750" indent="-285750">
                        <a:buFont typeface="Arial"/>
                        <a:buChar char="•"/>
                      </a:pPr>
                      <a:r>
                        <a:rPr lang="en-US" sz="2000" dirty="0" smtClean="0"/>
                        <a:t>Does not play well with 3</a:t>
                      </a:r>
                      <a:r>
                        <a:rPr lang="en-US" sz="2000" baseline="30000" dirty="0" smtClean="0"/>
                        <a:t>rd</a:t>
                      </a:r>
                      <a:r>
                        <a:rPr lang="en-US" sz="2000" dirty="0" smtClean="0"/>
                        <a:t> party APIs</a:t>
                      </a:r>
                      <a:endParaRPr lang="en-US" sz="2000" dirty="0"/>
                    </a:p>
                  </a:txBody>
                  <a:tcPr/>
                </a:tc>
              </a:tr>
              <a:tr h="370840">
                <a:tc>
                  <a:txBody>
                    <a:bodyPr/>
                    <a:lstStyle/>
                    <a:p>
                      <a:pPr marL="285750" indent="-285750">
                        <a:buFont typeface="Arial"/>
                        <a:buChar char="•"/>
                      </a:pPr>
                      <a:r>
                        <a:rPr lang="en-US" sz="2000" dirty="0" err="1" smtClean="0"/>
                        <a:t>jQuery</a:t>
                      </a:r>
                      <a:r>
                        <a:rPr lang="en-US" sz="2000" dirty="0" smtClean="0"/>
                        <a:t> or other DOM manipulation</a:t>
                      </a:r>
                      <a:endParaRPr lang="en-US" sz="2000" dirty="0"/>
                    </a:p>
                  </a:txBody>
                  <a:tcPr/>
                </a:tc>
              </a:tr>
              <a:tr h="370840">
                <a:tc>
                  <a:txBody>
                    <a:bodyPr/>
                    <a:lstStyle/>
                    <a:p>
                      <a:pPr marL="285750" indent="-285750">
                        <a:buFont typeface="Arial"/>
                        <a:buChar char="•"/>
                      </a:pPr>
                      <a:r>
                        <a:rPr lang="en-US" sz="2000" dirty="0" smtClean="0"/>
                        <a:t>Dirty checking can be expensive</a:t>
                      </a:r>
                      <a:endParaRPr lang="en-US" sz="2000" dirty="0"/>
                    </a:p>
                  </a:txBody>
                  <a:tcPr/>
                </a:tc>
              </a:tr>
              <a:tr h="370840">
                <a:tc>
                  <a:txBody>
                    <a:bodyPr/>
                    <a:lstStyle/>
                    <a:p>
                      <a:pPr marL="285750" indent="-285750">
                        <a:buFont typeface="Arial"/>
                        <a:buChar char="•"/>
                      </a:pPr>
                      <a:r>
                        <a:rPr lang="en-US" sz="2000" dirty="0" smtClean="0"/>
                        <a:t>DOM based template (everything loaded on start up)</a:t>
                      </a:r>
                      <a:endParaRPr lang="en-US" sz="2000" dirty="0"/>
                    </a:p>
                  </a:txBody>
                  <a:tcPr/>
                </a:tc>
              </a:tr>
              <a:tr h="370840">
                <a:tc>
                  <a:txBody>
                    <a:bodyPr/>
                    <a:lstStyle/>
                    <a:p>
                      <a:pPr marL="285750" indent="-285750">
                        <a:buFont typeface="Arial"/>
                        <a:buChar char="•"/>
                      </a:pPr>
                      <a:r>
                        <a:rPr lang="en-US" sz="2000" dirty="0" smtClean="0"/>
                        <a:t>SEO</a:t>
                      </a:r>
                      <a:r>
                        <a:rPr lang="en-US" sz="2000" baseline="0" dirty="0" smtClean="0"/>
                        <a:t> can be a hassle since template is DOM based</a:t>
                      </a:r>
                      <a:endParaRPr lang="en-US" sz="2000" dirty="0"/>
                    </a:p>
                  </a:txBody>
                  <a:tcPr/>
                </a:tc>
              </a:tr>
            </a:tbl>
          </a:graphicData>
        </a:graphic>
      </p:graphicFrame>
      <p:graphicFrame>
        <p:nvGraphicFramePr>
          <p:cNvPr id="8" name="Table 7"/>
          <p:cNvGraphicFramePr>
            <a:graphicFrameLocks noGrp="1"/>
          </p:cNvGraphicFramePr>
          <p:nvPr>
            <p:extLst>
              <p:ext uri="{D42A27DB-BD31-4B8C-83A1-F6EECF244321}">
                <p14:modId xmlns="" xmlns:p14="http://schemas.microsoft.com/office/powerpoint/2010/main" val="1000821176"/>
              </p:ext>
            </p:extLst>
          </p:nvPr>
        </p:nvGraphicFramePr>
        <p:xfrm>
          <a:off x="712788" y="3006725"/>
          <a:ext cx="4672012" cy="2286000"/>
        </p:xfrm>
        <a:graphic>
          <a:graphicData uri="http://schemas.openxmlformats.org/drawingml/2006/table">
            <a:tbl>
              <a:tblPr firstRow="1" bandRow="1">
                <a:tableStyleId>{2D5ABB26-0587-4C30-8999-92F81FD0307C}</a:tableStyleId>
              </a:tblPr>
              <a:tblGrid>
                <a:gridCol w="4672012"/>
              </a:tblGrid>
              <a:tr h="370840">
                <a:tc>
                  <a:txBody>
                    <a:bodyPr/>
                    <a:lstStyle/>
                    <a:p>
                      <a:pPr marL="285750" indent="-285750">
                        <a:buFont typeface="Arial"/>
                        <a:buChar char="•"/>
                      </a:pPr>
                      <a:r>
                        <a:rPr lang="en-US" sz="2000" dirty="0" smtClean="0"/>
                        <a:t>Dependency injection</a:t>
                      </a:r>
                      <a:endParaRPr lang="en-US" sz="2000" dirty="0"/>
                    </a:p>
                  </a:txBody>
                  <a:tcPr/>
                </a:tc>
              </a:tr>
              <a:tr h="370840">
                <a:tc>
                  <a:txBody>
                    <a:bodyPr/>
                    <a:lstStyle/>
                    <a:p>
                      <a:pPr marL="285750" indent="-285750">
                        <a:buFont typeface="Arial"/>
                        <a:buChar char="•"/>
                      </a:pPr>
                      <a:r>
                        <a:rPr lang="en-US" sz="2000" dirty="0" smtClean="0"/>
                        <a:t>Easy two way data binding</a:t>
                      </a:r>
                      <a:endParaRPr lang="en-US" sz="2000" dirty="0"/>
                    </a:p>
                  </a:txBody>
                  <a:tcPr/>
                </a:tc>
              </a:tr>
              <a:tr h="370840">
                <a:tc>
                  <a:txBody>
                    <a:bodyPr/>
                    <a:lstStyle/>
                    <a:p>
                      <a:pPr marL="285750" indent="-285750">
                        <a:buFont typeface="Arial"/>
                        <a:buChar char="•"/>
                      </a:pPr>
                      <a:r>
                        <a:rPr lang="en-US" sz="2000" dirty="0" smtClean="0"/>
                        <a:t>Modular design</a:t>
                      </a:r>
                      <a:endParaRPr lang="en-US" sz="2000" dirty="0"/>
                    </a:p>
                  </a:txBody>
                  <a:tcPr/>
                </a:tc>
              </a:tr>
              <a:tr h="370840">
                <a:tc>
                  <a:txBody>
                    <a:bodyPr/>
                    <a:lstStyle/>
                    <a:p>
                      <a:pPr marL="285750" indent="-285750">
                        <a:buFont typeface="Arial"/>
                        <a:buChar char="•"/>
                      </a:pPr>
                      <a:r>
                        <a:rPr lang="en-US" sz="2000" dirty="0" smtClean="0"/>
                        <a:t>Good</a:t>
                      </a:r>
                      <a:r>
                        <a:rPr lang="en-US" sz="2000" baseline="0" dirty="0" smtClean="0"/>
                        <a:t> for: </a:t>
                      </a:r>
                      <a:br>
                        <a:rPr lang="en-US" sz="2000" baseline="0" dirty="0" smtClean="0"/>
                      </a:br>
                      <a:r>
                        <a:rPr lang="en-US" sz="2000" baseline="0" dirty="0" smtClean="0"/>
                        <a:t>Small -&gt; Medium -&gt; Large apps</a:t>
                      </a:r>
                      <a:endParaRPr lang="en-US" sz="2000" dirty="0"/>
                    </a:p>
                  </a:txBody>
                  <a:tcPr/>
                </a:tc>
              </a:tr>
              <a:tr h="370840">
                <a:tc>
                  <a:txBody>
                    <a:bodyPr/>
                    <a:lstStyle/>
                    <a:p>
                      <a:pPr marL="285750" indent="-285750">
                        <a:buFont typeface="Arial"/>
                        <a:buChar char="•"/>
                      </a:pPr>
                      <a:endParaRPr lang="en-US" sz="2000" dirty="0"/>
                    </a:p>
                  </a:txBody>
                  <a:tcPr/>
                </a:tc>
              </a:tr>
            </a:tbl>
          </a:graphicData>
        </a:graphic>
      </p:graphicFrame>
      <p:pic>
        <p:nvPicPr>
          <p:cNvPr id="3" name="Picture 2" descr="angularjs-large.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772400" y="177800"/>
            <a:ext cx="4025900" cy="1135241"/>
          </a:xfrm>
          <a:prstGeom prst="rect">
            <a:avLst/>
          </a:prstGeom>
        </p:spPr>
      </p:pic>
      <p:sp>
        <p:nvSpPr>
          <p:cNvPr id="4" name="TextBox 3"/>
          <p:cNvSpPr txBox="1"/>
          <p:nvPr/>
        </p:nvSpPr>
        <p:spPr>
          <a:xfrm>
            <a:off x="7785100" y="1244600"/>
            <a:ext cx="530915" cy="400110"/>
          </a:xfrm>
          <a:prstGeom prst="rect">
            <a:avLst/>
          </a:prstGeom>
          <a:noFill/>
        </p:spPr>
        <p:txBody>
          <a:bodyPr wrap="none" rtlCol="0">
            <a:spAutoFit/>
          </a:bodyPr>
          <a:lstStyle/>
          <a:p>
            <a:pPr algn="l"/>
            <a:r>
              <a:rPr lang="en-US" sz="2000" i="0" dirty="0" smtClean="0"/>
              <a:t>1</a:t>
            </a:r>
            <a:r>
              <a:rPr lang="en-US" sz="2000" i="0" dirty="0"/>
              <a:t>.x</a:t>
            </a:r>
            <a:endParaRPr lang="en-US" sz="2000" i="0" dirty="0" smtClean="0">
              <a:solidFill>
                <a:srgbClr val="000000"/>
              </a:solidFill>
            </a:endParaRPr>
          </a:p>
        </p:txBody>
      </p:sp>
      <p:pic>
        <p:nvPicPr>
          <p:cNvPr id="14" name="Picture 1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590118" y="1728724"/>
            <a:ext cx="1054100" cy="1054100"/>
          </a:xfrm>
          <a:prstGeom prst="rect">
            <a:avLst/>
          </a:prstGeom>
        </p:spPr>
      </p:pic>
      <p:sp>
        <p:nvSpPr>
          <p:cNvPr id="15" name="TextBox 14"/>
          <p:cNvSpPr txBox="1"/>
          <p:nvPr/>
        </p:nvSpPr>
        <p:spPr>
          <a:xfrm>
            <a:off x="3911600" y="6286500"/>
            <a:ext cx="8115300" cy="406400"/>
          </a:xfrm>
          <a:prstGeom prst="rect">
            <a:avLst/>
          </a:prstGeom>
          <a:noFill/>
        </p:spPr>
        <p:txBody>
          <a:bodyPr wrap="square" rtlCol="0">
            <a:noAutofit/>
          </a:bodyPr>
          <a:lstStyle/>
          <a:p>
            <a:pPr algn="r"/>
            <a:r>
              <a:rPr lang="en-US" sz="1600" i="0" dirty="0" smtClean="0"/>
              <a:t>Source: </a:t>
            </a:r>
            <a:r>
              <a:rPr lang="en-US" sz="1600" i="0" dirty="0" smtClean="0">
                <a:hlinkClick r:id="rId5"/>
              </a:rPr>
              <a:t>http://www.mobileandemerging.technology/an-overview-of-js-mv-frameworks/</a:t>
            </a:r>
            <a:r>
              <a:rPr lang="en-US" sz="1600" i="0" dirty="0" smtClean="0"/>
              <a:t> </a:t>
            </a:r>
          </a:p>
        </p:txBody>
      </p:sp>
    </p:spTree>
    <p:extLst>
      <p:ext uri="{BB962C8B-B14F-4D97-AF65-F5344CB8AC3E}">
        <p14:creationId xmlns="" xmlns:p14="http://schemas.microsoft.com/office/powerpoint/2010/main" val="34190993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thumbs_up.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47700" y="1728724"/>
            <a:ext cx="1054100" cy="1054100"/>
          </a:xfrm>
          <a:prstGeom prst="rect">
            <a:avLst/>
          </a:prstGeom>
        </p:spPr>
      </p:pic>
      <p:sp>
        <p:nvSpPr>
          <p:cNvPr id="8" name="Rectangle 11"/>
          <p:cNvSpPr/>
          <p:nvPr/>
        </p:nvSpPr>
        <p:spPr bwMode="auto">
          <a:xfrm>
            <a:off x="6883400" y="0"/>
            <a:ext cx="5305425" cy="1714500"/>
          </a:xfrm>
          <a:custGeom>
            <a:avLst/>
            <a:gdLst>
              <a:gd name="connsiteX0" fmla="*/ 0 w 5305425"/>
              <a:gd name="connsiteY0" fmla="*/ 0 h 1714500"/>
              <a:gd name="connsiteX1" fmla="*/ 5305425 w 5305425"/>
              <a:gd name="connsiteY1" fmla="*/ 0 h 1714500"/>
              <a:gd name="connsiteX2" fmla="*/ 5305425 w 5305425"/>
              <a:gd name="connsiteY2" fmla="*/ 1714500 h 1714500"/>
              <a:gd name="connsiteX3" fmla="*/ 0 w 5305425"/>
              <a:gd name="connsiteY3" fmla="*/ 1714500 h 1714500"/>
              <a:gd name="connsiteX4" fmla="*/ 0 w 5305425"/>
              <a:gd name="connsiteY4" fmla="*/ 0 h 1714500"/>
              <a:gd name="connsiteX0" fmla="*/ 0 w 5305425"/>
              <a:gd name="connsiteY0" fmla="*/ 0 h 1714500"/>
              <a:gd name="connsiteX1" fmla="*/ 5305425 w 5305425"/>
              <a:gd name="connsiteY1" fmla="*/ 0 h 1714500"/>
              <a:gd name="connsiteX2" fmla="*/ 5305425 w 5305425"/>
              <a:gd name="connsiteY2" fmla="*/ 1714500 h 1714500"/>
              <a:gd name="connsiteX3" fmla="*/ 825500 w 5305425"/>
              <a:gd name="connsiteY3" fmla="*/ 1701800 h 1714500"/>
              <a:gd name="connsiteX4" fmla="*/ 0 w 5305425"/>
              <a:gd name="connsiteY4" fmla="*/ 0 h 171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425" h="1714500">
                <a:moveTo>
                  <a:pt x="0" y="0"/>
                </a:moveTo>
                <a:lnTo>
                  <a:pt x="5305425" y="0"/>
                </a:lnTo>
                <a:lnTo>
                  <a:pt x="5305425" y="1714500"/>
                </a:lnTo>
                <a:lnTo>
                  <a:pt x="825500" y="1701800"/>
                </a:lnTo>
                <a:lnTo>
                  <a:pt x="0" y="0"/>
                </a:lnTo>
                <a:close/>
              </a:path>
            </a:pathLst>
          </a:custGeom>
          <a:solidFill>
            <a:schemeClr val="bg1">
              <a:lumMod val="8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pic>
        <p:nvPicPr>
          <p:cNvPr id="9" name="Picture 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590118" y="1728724"/>
            <a:ext cx="1054100" cy="1054100"/>
          </a:xfrm>
          <a:prstGeom prst="rect">
            <a:avLst/>
          </a:prstGeom>
        </p:spPr>
      </p:pic>
      <p:sp>
        <p:nvSpPr>
          <p:cNvPr id="2" name="Title 1"/>
          <p:cNvSpPr>
            <a:spLocks noGrp="1"/>
          </p:cNvSpPr>
          <p:nvPr>
            <p:ph type="title"/>
          </p:nvPr>
        </p:nvSpPr>
        <p:spPr>
          <a:xfrm>
            <a:off x="616817" y="339284"/>
            <a:ext cx="10801179" cy="487313"/>
          </a:xfrm>
        </p:spPr>
        <p:txBody>
          <a:bodyPr/>
          <a:lstStyle/>
          <a:p>
            <a:r>
              <a:rPr lang="en-US" sz="2800" dirty="0" smtClean="0"/>
              <a:t>Key Features of UI Frameworks</a:t>
            </a:r>
            <a:endParaRPr lang="en-US" sz="2800" dirty="0"/>
          </a:p>
        </p:txBody>
      </p:sp>
      <p:graphicFrame>
        <p:nvGraphicFramePr>
          <p:cNvPr id="5" name="Table 4"/>
          <p:cNvGraphicFramePr>
            <a:graphicFrameLocks noGrp="1"/>
          </p:cNvGraphicFramePr>
          <p:nvPr>
            <p:extLst>
              <p:ext uri="{D42A27DB-BD31-4B8C-83A1-F6EECF244321}">
                <p14:modId xmlns="" xmlns:p14="http://schemas.microsoft.com/office/powerpoint/2010/main" val="728644617"/>
              </p:ext>
            </p:extLst>
          </p:nvPr>
        </p:nvGraphicFramePr>
        <p:xfrm>
          <a:off x="697970" y="2917825"/>
          <a:ext cx="4961575" cy="1508760"/>
        </p:xfrm>
        <a:graphic>
          <a:graphicData uri="http://schemas.openxmlformats.org/drawingml/2006/table">
            <a:tbl>
              <a:tblPr firstRow="1" bandRow="1">
                <a:tableStyleId>{2D5ABB26-0587-4C30-8999-92F81FD0307C}</a:tableStyleId>
              </a:tblPr>
              <a:tblGrid>
                <a:gridCol w="4961575"/>
              </a:tblGrid>
              <a:tr h="370840">
                <a:tc>
                  <a:txBody>
                    <a:bodyPr/>
                    <a:lstStyle/>
                    <a:p>
                      <a:pPr marL="285750" indent="-285750">
                        <a:buFont typeface="Arial"/>
                        <a:buChar char="•"/>
                      </a:pPr>
                      <a:r>
                        <a:rPr lang="en-US" sz="2000" dirty="0" smtClean="0"/>
                        <a:t>Easy to understand code</a:t>
                      </a:r>
                      <a:endParaRPr lang="en-US" sz="2000" dirty="0"/>
                    </a:p>
                  </a:txBody>
                  <a:tcPr/>
                </a:tc>
              </a:tr>
              <a:tr h="370840">
                <a:tc>
                  <a:txBody>
                    <a:bodyPr/>
                    <a:lstStyle/>
                    <a:p>
                      <a:endParaRPr lang="en-US" dirty="0"/>
                    </a:p>
                  </a:txBody>
                  <a:tcPr/>
                </a:tc>
              </a:tr>
              <a:tr h="370840">
                <a:tc>
                  <a:txBody>
                    <a:bodyPr/>
                    <a:lstStyle/>
                    <a:p>
                      <a:endParaRPr lang="en-US"/>
                    </a:p>
                  </a:txBody>
                  <a:tcPr/>
                </a:tc>
              </a:tr>
              <a:tr h="370840">
                <a:tc>
                  <a:txBody>
                    <a:bodyPr/>
                    <a:lstStyle/>
                    <a:p>
                      <a:endParaRPr lang="en-US" dirty="0"/>
                    </a:p>
                  </a:txBody>
                  <a:tcPr/>
                </a:tc>
              </a:tr>
            </a:tbl>
          </a:graphicData>
        </a:graphic>
      </p:graphicFrame>
      <p:graphicFrame>
        <p:nvGraphicFramePr>
          <p:cNvPr id="10" name="Table 9"/>
          <p:cNvGraphicFramePr>
            <a:graphicFrameLocks noGrp="1"/>
          </p:cNvGraphicFramePr>
          <p:nvPr>
            <p:extLst>
              <p:ext uri="{D42A27DB-BD31-4B8C-83A1-F6EECF244321}">
                <p14:modId xmlns="" xmlns:p14="http://schemas.microsoft.com/office/powerpoint/2010/main" val="728644617"/>
              </p:ext>
            </p:extLst>
          </p:nvPr>
        </p:nvGraphicFramePr>
        <p:xfrm>
          <a:off x="5703888" y="2917825"/>
          <a:ext cx="4961575" cy="1508760"/>
        </p:xfrm>
        <a:graphic>
          <a:graphicData uri="http://schemas.openxmlformats.org/drawingml/2006/table">
            <a:tbl>
              <a:tblPr firstRow="1" bandRow="1">
                <a:tableStyleId>{2D5ABB26-0587-4C30-8999-92F81FD0307C}</a:tableStyleId>
              </a:tblPr>
              <a:tblGrid>
                <a:gridCol w="4961575"/>
              </a:tblGrid>
              <a:tr h="370840">
                <a:tc>
                  <a:txBody>
                    <a:bodyPr/>
                    <a:lstStyle/>
                    <a:p>
                      <a:pPr marL="285750" indent="-285750">
                        <a:buFont typeface="Arial"/>
                        <a:buChar char="•"/>
                      </a:pPr>
                      <a:r>
                        <a:rPr lang="en-US" sz="2000" dirty="0" smtClean="0"/>
                        <a:t>React is only view layer</a:t>
                      </a:r>
                      <a:endParaRPr lang="en-US" sz="2000" dirty="0"/>
                    </a:p>
                  </a:txBody>
                  <a:tcPr/>
                </a:tc>
              </a:tr>
              <a:tr h="370840">
                <a:tc>
                  <a:txBody>
                    <a:bodyPr/>
                    <a:lstStyle/>
                    <a:p>
                      <a:endParaRPr lang="en-US" dirty="0"/>
                    </a:p>
                  </a:txBody>
                  <a:tcPr/>
                </a:tc>
              </a:tr>
              <a:tr h="370840">
                <a:tc>
                  <a:txBody>
                    <a:bodyPr/>
                    <a:lstStyle/>
                    <a:p>
                      <a:endParaRPr lang="en-US" dirty="0"/>
                    </a:p>
                  </a:txBody>
                  <a:tcPr/>
                </a:tc>
              </a:tr>
              <a:tr h="370840">
                <a:tc>
                  <a:txBody>
                    <a:bodyPr/>
                    <a:lstStyle/>
                    <a:p>
                      <a:endParaRPr lang="en-US" dirty="0"/>
                    </a:p>
                  </a:txBody>
                  <a:tcPr/>
                </a:tc>
              </a:tr>
            </a:tbl>
          </a:graphicData>
        </a:graphic>
      </p:graphicFrame>
      <p:pic>
        <p:nvPicPr>
          <p:cNvPr id="4" name="Picture 3" descr="react-opti.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558088" y="292100"/>
            <a:ext cx="4189412" cy="1166053"/>
          </a:xfrm>
          <a:prstGeom prst="rect">
            <a:avLst/>
          </a:prstGeom>
        </p:spPr>
      </p:pic>
    </p:spTree>
    <p:extLst>
      <p:ext uri="{BB962C8B-B14F-4D97-AF65-F5344CB8AC3E}">
        <p14:creationId xmlns="" xmlns:p14="http://schemas.microsoft.com/office/powerpoint/2010/main" val="1347547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0" y="1200150"/>
            <a:ext cx="12188825" cy="5303838"/>
          </a:xfrm>
        </p:spPr>
        <p:txBody>
          <a:bodyPr/>
          <a:lstStyle/>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pPr algn="ctr">
              <a:buNone/>
            </a:pPr>
            <a:r>
              <a:rPr lang="en-US" sz="5400" dirty="0" smtClean="0">
                <a:solidFill>
                  <a:srgbClr val="FFFFFF"/>
                </a:solidFill>
              </a:rPr>
              <a:t>So Angular.js 1.x is the best… right?</a:t>
            </a:r>
            <a:endParaRPr lang="en-US" sz="5400" dirty="0">
              <a:solidFill>
                <a:srgbClr val="FFFFFF"/>
              </a:solidFill>
            </a:endParaRPr>
          </a:p>
        </p:txBody>
      </p:sp>
    </p:spTree>
    <p:extLst>
      <p:ext uri="{BB962C8B-B14F-4D97-AF65-F5344CB8AC3E}">
        <p14:creationId xmlns="" xmlns:p14="http://schemas.microsoft.com/office/powerpoint/2010/main" val="1750831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0" y="2298700"/>
            <a:ext cx="12188825" cy="4205288"/>
          </a:xfrm>
        </p:spPr>
        <p:txBody>
          <a:bodyPr/>
          <a:lstStyle/>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pPr algn="ctr">
              <a:buNone/>
            </a:pPr>
            <a:r>
              <a:rPr lang="en-US" sz="5400" dirty="0" smtClean="0">
                <a:solidFill>
                  <a:srgbClr val="FFFFFF"/>
                </a:solidFill>
              </a:rPr>
              <a:t>Introducing ANGULAR 2.0…</a:t>
            </a:r>
            <a:endParaRPr lang="en-US" sz="5400" dirty="0">
              <a:solidFill>
                <a:srgbClr val="FFFFFF"/>
              </a:solidFill>
            </a:endParaRPr>
          </a:p>
        </p:txBody>
      </p:sp>
      <p:pic>
        <p:nvPicPr>
          <p:cNvPr id="3" name="Picture 2" descr="angular-js.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886200" y="317500"/>
            <a:ext cx="4521200" cy="4521200"/>
          </a:xfrm>
          <a:prstGeom prst="rect">
            <a:avLst/>
          </a:prstGeom>
        </p:spPr>
      </p:pic>
    </p:spTree>
    <p:extLst>
      <p:ext uri="{BB962C8B-B14F-4D97-AF65-F5344CB8AC3E}">
        <p14:creationId xmlns="" xmlns:p14="http://schemas.microsoft.com/office/powerpoint/2010/main" val="32940977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0" y="1200150"/>
            <a:ext cx="12188825" cy="5303838"/>
          </a:xfrm>
        </p:spPr>
        <p:txBody>
          <a:bodyPr/>
          <a:lstStyle/>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pPr algn="ctr">
              <a:buNone/>
            </a:pPr>
            <a:r>
              <a:rPr lang="en-US" sz="5400" dirty="0" smtClean="0">
                <a:solidFill>
                  <a:srgbClr val="FFFFFF"/>
                </a:solidFill>
              </a:rPr>
              <a:t>ANGULARJS 2.0 is very </a:t>
            </a:r>
          </a:p>
          <a:p>
            <a:pPr algn="ctr">
              <a:buNone/>
            </a:pPr>
            <a:r>
              <a:rPr lang="en-US" sz="5400" dirty="0" smtClean="0">
                <a:solidFill>
                  <a:srgbClr val="FFFFFF"/>
                </a:solidFill>
              </a:rPr>
              <a:t>different from 1.x</a:t>
            </a:r>
            <a:endParaRPr lang="en-US" sz="5400" dirty="0">
              <a:solidFill>
                <a:srgbClr val="FFFFFF"/>
              </a:solidFill>
            </a:endParaRPr>
          </a:p>
        </p:txBody>
      </p:sp>
      <p:pic>
        <p:nvPicPr>
          <p:cNvPr id="3" name="Picture 2" descr="angular-js.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65688" y="733425"/>
            <a:ext cx="2489200" cy="2489200"/>
          </a:xfrm>
          <a:prstGeom prst="rect">
            <a:avLst/>
          </a:prstGeom>
        </p:spPr>
      </p:pic>
    </p:spTree>
    <p:extLst>
      <p:ext uri="{BB962C8B-B14F-4D97-AF65-F5344CB8AC3E}">
        <p14:creationId xmlns="" xmlns:p14="http://schemas.microsoft.com/office/powerpoint/2010/main" val="3390660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gular-js.png"/>
          <p:cNvPicPr>
            <a:picLocks noChangeAspect="1"/>
          </p:cNvPicPr>
          <p:nvPr/>
        </p:nvPicPr>
        <p:blipFill rotWithShape="1">
          <a:blip r:embed="rId2" cstate="print">
            <a:alphaModFix amt="26000"/>
            <a:extLst>
              <a:ext uri="{28A0092B-C50C-407E-A947-70E740481C1C}">
                <a14:useLocalDpi xmlns="" xmlns:a14="http://schemas.microsoft.com/office/drawing/2010/main" val="0"/>
              </a:ext>
            </a:extLst>
          </a:blip>
          <a:srcRect l="32009" t="34689" r="15165" b="20177"/>
          <a:stretch/>
        </p:blipFill>
        <p:spPr>
          <a:xfrm>
            <a:off x="0" y="0"/>
            <a:ext cx="3140019" cy="2682720"/>
          </a:xfrm>
          <a:prstGeom prst="rect">
            <a:avLst/>
          </a:prstGeom>
        </p:spPr>
      </p:pic>
      <p:sp>
        <p:nvSpPr>
          <p:cNvPr id="2" name="Title 1"/>
          <p:cNvSpPr>
            <a:spLocks noGrp="1"/>
          </p:cNvSpPr>
          <p:nvPr>
            <p:ph type="title"/>
          </p:nvPr>
        </p:nvSpPr>
        <p:spPr>
          <a:xfrm>
            <a:off x="616817" y="339284"/>
            <a:ext cx="10801179" cy="487313"/>
          </a:xfrm>
        </p:spPr>
        <p:txBody>
          <a:bodyPr/>
          <a:lstStyle/>
          <a:p>
            <a:r>
              <a:rPr lang="en-US" sz="2800" dirty="0" smtClean="0"/>
              <a:t>Angular 2.0 Goals</a:t>
            </a:r>
            <a:endParaRPr lang="en-US" sz="2800" dirty="0"/>
          </a:p>
        </p:txBody>
      </p:sp>
      <p:grpSp>
        <p:nvGrpSpPr>
          <p:cNvPr id="3" name="Group 2"/>
          <p:cNvGrpSpPr/>
          <p:nvPr/>
        </p:nvGrpSpPr>
        <p:grpSpPr>
          <a:xfrm>
            <a:off x="1258612" y="2344738"/>
            <a:ext cx="9741452" cy="2565400"/>
            <a:chOff x="1104371" y="2146300"/>
            <a:chExt cx="9741452" cy="1831280"/>
          </a:xfrm>
          <a:noFill/>
        </p:grpSpPr>
        <p:sp>
          <p:nvSpPr>
            <p:cNvPr id="5" name="Freeform 4"/>
            <p:cNvSpPr/>
            <p:nvPr/>
          </p:nvSpPr>
          <p:spPr>
            <a:xfrm>
              <a:off x="1104371" y="2146300"/>
              <a:ext cx="3052134" cy="1831280"/>
            </a:xfrm>
            <a:custGeom>
              <a:avLst/>
              <a:gdLst>
                <a:gd name="connsiteX0" fmla="*/ 0 w 3052134"/>
                <a:gd name="connsiteY0" fmla="*/ 0 h 1831280"/>
                <a:gd name="connsiteX1" fmla="*/ 3052134 w 3052134"/>
                <a:gd name="connsiteY1" fmla="*/ 0 h 1831280"/>
                <a:gd name="connsiteX2" fmla="*/ 3052134 w 3052134"/>
                <a:gd name="connsiteY2" fmla="*/ 1831280 h 1831280"/>
                <a:gd name="connsiteX3" fmla="*/ 0 w 3052134"/>
                <a:gd name="connsiteY3" fmla="*/ 1831280 h 1831280"/>
                <a:gd name="connsiteX4" fmla="*/ 0 w 3052134"/>
                <a:gd name="connsiteY4" fmla="*/ 0 h 183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134" h="1831280">
                  <a:moveTo>
                    <a:pt x="0" y="0"/>
                  </a:moveTo>
                  <a:lnTo>
                    <a:pt x="3052134" y="0"/>
                  </a:lnTo>
                  <a:lnTo>
                    <a:pt x="3052134" y="1831280"/>
                  </a:lnTo>
                  <a:lnTo>
                    <a:pt x="0" y="1831280"/>
                  </a:lnTo>
                  <a:lnTo>
                    <a:pt x="0" y="0"/>
                  </a:lnTo>
                  <a:close/>
                </a:path>
              </a:pathLst>
            </a:custGeom>
            <a:grp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800" b="1" i="0" kern="1200" dirty="0" smtClean="0">
                  <a:solidFill>
                    <a:schemeClr val="tx1"/>
                  </a:solidFill>
                </a:rPr>
                <a:t>Evolving Web Standards</a:t>
              </a:r>
              <a:endParaRPr lang="en-US" sz="2800" b="1" i="0" kern="1200" dirty="0">
                <a:solidFill>
                  <a:schemeClr val="tx1"/>
                </a:solidFill>
              </a:endParaRPr>
            </a:p>
            <a:p>
              <a:pPr marL="0" lvl="1" defTabSz="889000">
                <a:lnSpc>
                  <a:spcPct val="90000"/>
                </a:lnSpc>
                <a:spcBef>
                  <a:spcPct val="0"/>
                </a:spcBef>
                <a:spcAft>
                  <a:spcPct val="15000"/>
                </a:spcAft>
              </a:pPr>
              <a:r>
                <a:rPr lang="en-US" sz="2000" i="0" kern="1200" dirty="0" smtClean="0">
                  <a:solidFill>
                    <a:schemeClr val="tx1"/>
                  </a:solidFill>
                </a:rPr>
                <a:t>Shadow DOM and </a:t>
              </a:r>
              <a:r>
                <a:rPr lang="en-US" sz="2000" i="0" kern="1200" dirty="0" err="1" smtClean="0">
                  <a:solidFill>
                    <a:schemeClr val="tx1"/>
                  </a:solidFill>
                </a:rPr>
                <a:t>Ecma</a:t>
              </a:r>
              <a:r>
                <a:rPr lang="en-US" sz="2000" i="0" kern="1200" dirty="0" smtClean="0">
                  <a:solidFill>
                    <a:schemeClr val="tx1"/>
                  </a:solidFill>
                </a:rPr>
                <a:t> Script 6 modules</a:t>
              </a:r>
            </a:p>
          </p:txBody>
        </p:sp>
        <p:sp>
          <p:nvSpPr>
            <p:cNvPr id="6" name="Freeform 5"/>
            <p:cNvSpPr/>
            <p:nvPr/>
          </p:nvSpPr>
          <p:spPr>
            <a:xfrm>
              <a:off x="4393262" y="2146300"/>
              <a:ext cx="3052134" cy="1831280"/>
            </a:xfrm>
            <a:custGeom>
              <a:avLst/>
              <a:gdLst>
                <a:gd name="connsiteX0" fmla="*/ 0 w 3052134"/>
                <a:gd name="connsiteY0" fmla="*/ 0 h 1831280"/>
                <a:gd name="connsiteX1" fmla="*/ 3052134 w 3052134"/>
                <a:gd name="connsiteY1" fmla="*/ 0 h 1831280"/>
                <a:gd name="connsiteX2" fmla="*/ 3052134 w 3052134"/>
                <a:gd name="connsiteY2" fmla="*/ 1831280 h 1831280"/>
                <a:gd name="connsiteX3" fmla="*/ 0 w 3052134"/>
                <a:gd name="connsiteY3" fmla="*/ 1831280 h 1831280"/>
                <a:gd name="connsiteX4" fmla="*/ 0 w 3052134"/>
                <a:gd name="connsiteY4" fmla="*/ 0 h 183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134" h="1831280">
                  <a:moveTo>
                    <a:pt x="0" y="0"/>
                  </a:moveTo>
                  <a:lnTo>
                    <a:pt x="3052134" y="0"/>
                  </a:lnTo>
                  <a:lnTo>
                    <a:pt x="3052134" y="1831280"/>
                  </a:lnTo>
                  <a:lnTo>
                    <a:pt x="0" y="1831280"/>
                  </a:lnTo>
                  <a:lnTo>
                    <a:pt x="0" y="0"/>
                  </a:lnTo>
                  <a:close/>
                </a:path>
              </a:pathLst>
            </a:custGeom>
            <a:grp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800" b="1" i="0" kern="1200" dirty="0" smtClean="0">
                  <a:solidFill>
                    <a:schemeClr val="tx1"/>
                  </a:solidFill>
                </a:rPr>
                <a:t>Performance</a:t>
              </a:r>
            </a:p>
          </p:txBody>
        </p:sp>
        <p:sp>
          <p:nvSpPr>
            <p:cNvPr id="8" name="Freeform 7"/>
            <p:cNvSpPr/>
            <p:nvPr/>
          </p:nvSpPr>
          <p:spPr>
            <a:xfrm>
              <a:off x="7793689" y="2146300"/>
              <a:ext cx="3052134" cy="1831280"/>
            </a:xfrm>
            <a:custGeom>
              <a:avLst/>
              <a:gdLst>
                <a:gd name="connsiteX0" fmla="*/ 0 w 3052134"/>
                <a:gd name="connsiteY0" fmla="*/ 0 h 1831280"/>
                <a:gd name="connsiteX1" fmla="*/ 3052134 w 3052134"/>
                <a:gd name="connsiteY1" fmla="*/ 0 h 1831280"/>
                <a:gd name="connsiteX2" fmla="*/ 3052134 w 3052134"/>
                <a:gd name="connsiteY2" fmla="*/ 1831280 h 1831280"/>
                <a:gd name="connsiteX3" fmla="*/ 0 w 3052134"/>
                <a:gd name="connsiteY3" fmla="*/ 1831280 h 1831280"/>
                <a:gd name="connsiteX4" fmla="*/ 0 w 3052134"/>
                <a:gd name="connsiteY4" fmla="*/ 0 h 183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134" h="1831280">
                  <a:moveTo>
                    <a:pt x="0" y="0"/>
                  </a:moveTo>
                  <a:lnTo>
                    <a:pt x="3052134" y="0"/>
                  </a:lnTo>
                  <a:lnTo>
                    <a:pt x="3052134" y="1831280"/>
                  </a:lnTo>
                  <a:lnTo>
                    <a:pt x="0" y="1831280"/>
                  </a:lnTo>
                  <a:lnTo>
                    <a:pt x="0" y="0"/>
                  </a:lnTo>
                  <a:close/>
                </a:path>
              </a:pathLst>
            </a:custGeom>
            <a:grp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800" b="1" i="0" kern="1200" dirty="0" smtClean="0">
                  <a:solidFill>
                    <a:schemeClr val="tx1"/>
                  </a:solidFill>
                </a:rPr>
                <a:t>Simplified cognitive model</a:t>
              </a:r>
            </a:p>
          </p:txBody>
        </p:sp>
      </p:grpSp>
      <p:cxnSp>
        <p:nvCxnSpPr>
          <p:cNvPr id="9" name="Straight Connector 8"/>
          <p:cNvCxnSpPr/>
          <p:nvPr/>
        </p:nvCxnSpPr>
        <p:spPr bwMode="auto">
          <a:xfrm>
            <a:off x="4622800" y="2128838"/>
            <a:ext cx="0" cy="3060700"/>
          </a:xfrm>
          <a:prstGeom prst="line">
            <a:avLst/>
          </a:prstGeom>
          <a:solidFill>
            <a:schemeClr val="accent1"/>
          </a:solidFill>
          <a:ln w="38100" cap="flat" cmpd="sng" algn="ctr">
            <a:solidFill>
              <a:schemeClr val="accent1"/>
            </a:solidFill>
            <a:prstDash val="dot"/>
            <a:round/>
            <a:headEnd type="none" w="med" len="med"/>
            <a:tailEnd type="none" w="med" len="med"/>
          </a:ln>
          <a:effectLst/>
        </p:spPr>
      </p:cxnSp>
      <p:cxnSp>
        <p:nvCxnSpPr>
          <p:cNvPr id="10" name="Straight Connector 9"/>
          <p:cNvCxnSpPr/>
          <p:nvPr/>
        </p:nvCxnSpPr>
        <p:spPr bwMode="auto">
          <a:xfrm>
            <a:off x="7734300" y="2128838"/>
            <a:ext cx="0" cy="3060700"/>
          </a:xfrm>
          <a:prstGeom prst="line">
            <a:avLst/>
          </a:prstGeom>
          <a:solidFill>
            <a:schemeClr val="accent1"/>
          </a:solidFill>
          <a:ln w="38100" cap="flat" cmpd="sng" algn="ctr">
            <a:solidFill>
              <a:schemeClr val="accent1"/>
            </a:solidFill>
            <a:prstDash val="dot"/>
            <a:round/>
            <a:headEnd type="none" w="med" len="med"/>
            <a:tailEnd type="none" w="med" len="med"/>
          </a:ln>
          <a:effectLst/>
        </p:spPr>
      </p:cxnSp>
      <p:sp>
        <p:nvSpPr>
          <p:cNvPr id="11" name="TextBox 10"/>
          <p:cNvSpPr txBox="1"/>
          <p:nvPr/>
        </p:nvSpPr>
        <p:spPr>
          <a:xfrm>
            <a:off x="5483225" y="6388100"/>
            <a:ext cx="6070600" cy="279400"/>
          </a:xfrm>
          <a:prstGeom prst="rect">
            <a:avLst/>
          </a:prstGeom>
          <a:noFill/>
        </p:spPr>
        <p:txBody>
          <a:bodyPr wrap="none" rtlCol="0">
            <a:noAutofit/>
          </a:bodyPr>
          <a:lstStyle/>
          <a:p>
            <a:pPr algn="r"/>
            <a:r>
              <a:rPr lang="en-US" sz="1600" i="0" dirty="0" smtClean="0"/>
              <a:t>Source: </a:t>
            </a:r>
            <a:r>
              <a:rPr lang="en-US" sz="1600" i="0" dirty="0" smtClean="0">
                <a:hlinkClick r:id="rId3"/>
              </a:rPr>
              <a:t>https://angular2-intro.firebaseapp.com/</a:t>
            </a:r>
            <a:r>
              <a:rPr lang="en-US" sz="1600" i="0" dirty="0" smtClean="0"/>
              <a:t> </a:t>
            </a:r>
          </a:p>
          <a:p>
            <a:pPr algn="r"/>
            <a:endParaRPr lang="en-US" sz="1600" i="0" dirty="0" smtClean="0"/>
          </a:p>
        </p:txBody>
      </p:sp>
    </p:spTree>
    <p:extLst>
      <p:ext uri="{BB962C8B-B14F-4D97-AF65-F5344CB8AC3E}">
        <p14:creationId xmlns="" xmlns:p14="http://schemas.microsoft.com/office/powerpoint/2010/main" val="24275105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ngular-js.png"/>
          <p:cNvPicPr>
            <a:picLocks noChangeAspect="1"/>
          </p:cNvPicPr>
          <p:nvPr/>
        </p:nvPicPr>
        <p:blipFill rotWithShape="1">
          <a:blip r:embed="rId2" cstate="print">
            <a:alphaModFix amt="26000"/>
            <a:extLst>
              <a:ext uri="{28A0092B-C50C-407E-A947-70E740481C1C}">
                <a14:useLocalDpi xmlns="" xmlns:a14="http://schemas.microsoft.com/office/drawing/2010/main" val="0"/>
              </a:ext>
            </a:extLst>
          </a:blip>
          <a:srcRect l="32009" t="34689" r="15165" b="20177"/>
          <a:stretch/>
        </p:blipFill>
        <p:spPr>
          <a:xfrm>
            <a:off x="0" y="0"/>
            <a:ext cx="3140019" cy="2682720"/>
          </a:xfrm>
          <a:prstGeom prst="rect">
            <a:avLst/>
          </a:prstGeom>
        </p:spPr>
      </p:pic>
      <p:sp>
        <p:nvSpPr>
          <p:cNvPr id="2" name="Title 1"/>
          <p:cNvSpPr>
            <a:spLocks noGrp="1"/>
          </p:cNvSpPr>
          <p:nvPr>
            <p:ph type="title"/>
          </p:nvPr>
        </p:nvSpPr>
        <p:spPr/>
        <p:txBody>
          <a:bodyPr/>
          <a:lstStyle/>
          <a:p>
            <a:r>
              <a:rPr lang="en-US" sz="2800" dirty="0" smtClean="0"/>
              <a:t>Angular 2.0 Code Sample</a:t>
            </a:r>
            <a:endParaRPr lang="en-US" sz="2800" dirty="0"/>
          </a:p>
        </p:txBody>
      </p:sp>
      <p:sp>
        <p:nvSpPr>
          <p:cNvPr id="3" name="Content Placeholder 2"/>
          <p:cNvSpPr>
            <a:spLocks noGrp="1"/>
          </p:cNvSpPr>
          <p:nvPr>
            <p:ph idx="4294967295"/>
          </p:nvPr>
        </p:nvSpPr>
        <p:spPr>
          <a:xfrm>
            <a:off x="712787" y="996950"/>
            <a:ext cx="11476037" cy="476250"/>
          </a:xfrm>
        </p:spPr>
        <p:txBody>
          <a:bodyPr/>
          <a:lstStyle/>
          <a:p>
            <a:pPr marL="0" indent="0">
              <a:buNone/>
            </a:pPr>
            <a:r>
              <a:rPr lang="en-US" sz="2400" dirty="0" smtClean="0"/>
              <a:t>Typescript is Optional</a:t>
            </a:r>
          </a:p>
          <a:p>
            <a:r>
              <a:rPr lang="en-US" sz="2400" dirty="0" smtClean="0"/>
              <a:t>A typed superset of JavaScript that compiles to plain JavaScript</a:t>
            </a:r>
          </a:p>
          <a:p>
            <a:endParaRPr lang="en-US" dirty="0" smtClean="0"/>
          </a:p>
          <a:p>
            <a:endParaRPr lang="en-US" dirty="0" smtClean="0"/>
          </a:p>
          <a:p>
            <a:endParaRPr lang="en-US" dirty="0"/>
          </a:p>
        </p:txBody>
      </p:sp>
      <p:sp>
        <p:nvSpPr>
          <p:cNvPr id="4" name="TextBox 3"/>
          <p:cNvSpPr txBox="1"/>
          <p:nvPr/>
        </p:nvSpPr>
        <p:spPr>
          <a:xfrm>
            <a:off x="5483225" y="6388100"/>
            <a:ext cx="6070600" cy="279400"/>
          </a:xfrm>
          <a:prstGeom prst="rect">
            <a:avLst/>
          </a:prstGeom>
          <a:noFill/>
        </p:spPr>
        <p:txBody>
          <a:bodyPr wrap="none" rtlCol="0">
            <a:noAutofit/>
          </a:bodyPr>
          <a:lstStyle/>
          <a:p>
            <a:pPr algn="r"/>
            <a:r>
              <a:rPr lang="en-US" sz="1600" i="0" dirty="0" smtClean="0"/>
              <a:t>Source: </a:t>
            </a:r>
            <a:r>
              <a:rPr lang="en-US" sz="1600" i="0" dirty="0" smtClean="0">
                <a:hlinkClick r:id="rId3"/>
              </a:rPr>
              <a:t>https://angular2-intro.firebaseapp.com/</a:t>
            </a:r>
            <a:r>
              <a:rPr lang="en-US" sz="1600" i="0" dirty="0" smtClean="0"/>
              <a:t> </a:t>
            </a:r>
          </a:p>
          <a:p>
            <a:pPr algn="r"/>
            <a:endParaRPr lang="en-US" sz="1600" i="0" dirty="0" smtClean="0"/>
          </a:p>
        </p:txBody>
      </p:sp>
      <p:pic>
        <p:nvPicPr>
          <p:cNvPr id="32770" name="Picture 2" descr="C:\Users\sbelgaon\Desktop\ex1.PNG"/>
          <p:cNvPicPr>
            <a:picLocks noChangeAspect="1" noChangeArrowheads="1"/>
          </p:cNvPicPr>
          <p:nvPr/>
        </p:nvPicPr>
        <p:blipFill>
          <a:blip r:embed="rId4" cstate="print"/>
          <a:srcRect/>
          <a:stretch>
            <a:fillRect/>
          </a:stretch>
        </p:blipFill>
        <p:spPr bwMode="auto">
          <a:xfrm>
            <a:off x="876301" y="2308563"/>
            <a:ext cx="4254499" cy="3158773"/>
          </a:xfrm>
          <a:prstGeom prst="rect">
            <a:avLst/>
          </a:prstGeom>
          <a:noFill/>
        </p:spPr>
      </p:pic>
      <p:pic>
        <p:nvPicPr>
          <p:cNvPr id="32771" name="Picture 3" descr="C:\Users\sbelgaon\Desktop\ex2.PNG"/>
          <p:cNvPicPr>
            <a:picLocks noChangeAspect="1" noChangeArrowheads="1"/>
          </p:cNvPicPr>
          <p:nvPr/>
        </p:nvPicPr>
        <p:blipFill>
          <a:blip r:embed="rId5" cstate="print"/>
          <a:srcRect/>
          <a:stretch>
            <a:fillRect/>
          </a:stretch>
        </p:blipFill>
        <p:spPr bwMode="auto">
          <a:xfrm>
            <a:off x="6086475" y="2314575"/>
            <a:ext cx="5000625" cy="2914650"/>
          </a:xfrm>
          <a:prstGeom prst="rect">
            <a:avLst/>
          </a:prstGeom>
          <a:noFill/>
        </p:spPr>
      </p:pic>
    </p:spTree>
    <p:extLst>
      <p:ext uri="{BB962C8B-B14F-4D97-AF65-F5344CB8AC3E}">
        <p14:creationId xmlns="" xmlns:p14="http://schemas.microsoft.com/office/powerpoint/2010/main" val="15079586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ngular-js.png"/>
          <p:cNvPicPr>
            <a:picLocks noChangeAspect="1"/>
          </p:cNvPicPr>
          <p:nvPr/>
        </p:nvPicPr>
        <p:blipFill rotWithShape="1">
          <a:blip r:embed="rId2" cstate="print">
            <a:alphaModFix amt="26000"/>
            <a:extLst>
              <a:ext uri="{28A0092B-C50C-407E-A947-70E740481C1C}">
                <a14:useLocalDpi xmlns="" xmlns:a14="http://schemas.microsoft.com/office/drawing/2010/main" val="0"/>
              </a:ext>
            </a:extLst>
          </a:blip>
          <a:srcRect l="32009" t="34689" r="15165" b="20177"/>
          <a:stretch/>
        </p:blipFill>
        <p:spPr>
          <a:xfrm>
            <a:off x="0" y="0"/>
            <a:ext cx="3140019" cy="2682720"/>
          </a:xfrm>
          <a:prstGeom prst="rect">
            <a:avLst/>
          </a:prstGeom>
        </p:spPr>
      </p:pic>
      <p:sp>
        <p:nvSpPr>
          <p:cNvPr id="2" name="Title 1"/>
          <p:cNvSpPr>
            <a:spLocks noGrp="1"/>
          </p:cNvSpPr>
          <p:nvPr>
            <p:ph type="title"/>
          </p:nvPr>
        </p:nvSpPr>
        <p:spPr>
          <a:xfrm>
            <a:off x="616817" y="339284"/>
            <a:ext cx="10801179" cy="487313"/>
          </a:xfrm>
        </p:spPr>
        <p:txBody>
          <a:bodyPr/>
          <a:lstStyle/>
          <a:p>
            <a:r>
              <a:rPr lang="en-US" sz="2800" dirty="0" smtClean="0"/>
              <a:t>Angular 2.0 Forms</a:t>
            </a:r>
            <a:endParaRPr lang="en-US" sz="2800" dirty="0"/>
          </a:p>
        </p:txBody>
      </p:sp>
      <p:grpSp>
        <p:nvGrpSpPr>
          <p:cNvPr id="5" name="Group 4"/>
          <p:cNvGrpSpPr/>
          <p:nvPr/>
        </p:nvGrpSpPr>
        <p:grpSpPr>
          <a:xfrm>
            <a:off x="1783186" y="2624538"/>
            <a:ext cx="2475854" cy="1922895"/>
            <a:chOff x="1986386" y="2624538"/>
            <a:chExt cx="2475854" cy="1922895"/>
          </a:xfrm>
        </p:grpSpPr>
        <p:sp>
          <p:nvSpPr>
            <p:cNvPr id="8" name="Freeform 7"/>
            <p:cNvSpPr/>
            <p:nvPr/>
          </p:nvSpPr>
          <p:spPr>
            <a:xfrm>
              <a:off x="1986386" y="2624538"/>
              <a:ext cx="2475854" cy="868815"/>
            </a:xfrm>
            <a:custGeom>
              <a:avLst/>
              <a:gdLst>
                <a:gd name="connsiteX0" fmla="*/ 0 w 2475854"/>
                <a:gd name="connsiteY0" fmla="*/ 0 h 868815"/>
                <a:gd name="connsiteX1" fmla="*/ 2475854 w 2475854"/>
                <a:gd name="connsiteY1" fmla="*/ 0 h 868815"/>
                <a:gd name="connsiteX2" fmla="*/ 2475854 w 2475854"/>
                <a:gd name="connsiteY2" fmla="*/ 868815 h 868815"/>
                <a:gd name="connsiteX3" fmla="*/ 0 w 2475854"/>
                <a:gd name="connsiteY3" fmla="*/ 868815 h 868815"/>
                <a:gd name="connsiteX4" fmla="*/ 0 w 2475854"/>
                <a:gd name="connsiteY4" fmla="*/ 0 h 868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854" h="868815">
                  <a:moveTo>
                    <a:pt x="0" y="0"/>
                  </a:moveTo>
                  <a:lnTo>
                    <a:pt x="2475854" y="0"/>
                  </a:lnTo>
                  <a:lnTo>
                    <a:pt x="2475854" y="868815"/>
                  </a:lnTo>
                  <a:lnTo>
                    <a:pt x="0" y="868815"/>
                  </a:lnTo>
                  <a:lnTo>
                    <a:pt x="0" y="0"/>
                  </a:lnTo>
                  <a:close/>
                </a:path>
              </a:pathLst>
            </a:custGeom>
            <a:no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800" b="1" i="0" kern="1200" dirty="0" smtClean="0">
                  <a:solidFill>
                    <a:srgbClr val="000000"/>
                  </a:solidFill>
                </a:rPr>
                <a:t>Imperative Driven</a:t>
              </a:r>
              <a:endParaRPr lang="en-US" sz="2800" b="1" i="0" kern="1200" dirty="0">
                <a:solidFill>
                  <a:srgbClr val="000000"/>
                </a:solidFill>
              </a:endParaRPr>
            </a:p>
          </p:txBody>
        </p:sp>
        <p:sp>
          <p:nvSpPr>
            <p:cNvPr id="9" name="Freeform 8"/>
            <p:cNvSpPr/>
            <p:nvPr/>
          </p:nvSpPr>
          <p:spPr>
            <a:xfrm>
              <a:off x="1986386" y="3493353"/>
              <a:ext cx="2475854" cy="1054080"/>
            </a:xfrm>
            <a:custGeom>
              <a:avLst/>
              <a:gdLst>
                <a:gd name="connsiteX0" fmla="*/ 0 w 2475854"/>
                <a:gd name="connsiteY0" fmla="*/ 0 h 1054080"/>
                <a:gd name="connsiteX1" fmla="*/ 2475854 w 2475854"/>
                <a:gd name="connsiteY1" fmla="*/ 0 h 1054080"/>
                <a:gd name="connsiteX2" fmla="*/ 2475854 w 2475854"/>
                <a:gd name="connsiteY2" fmla="*/ 1054080 h 1054080"/>
                <a:gd name="connsiteX3" fmla="*/ 0 w 2475854"/>
                <a:gd name="connsiteY3" fmla="*/ 1054080 h 1054080"/>
                <a:gd name="connsiteX4" fmla="*/ 0 w 2475854"/>
                <a:gd name="connsiteY4" fmla="*/ 0 h 1054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854" h="1054080">
                  <a:moveTo>
                    <a:pt x="0" y="0"/>
                  </a:moveTo>
                  <a:lnTo>
                    <a:pt x="2475854" y="0"/>
                  </a:lnTo>
                  <a:lnTo>
                    <a:pt x="2475854" y="1054080"/>
                  </a:lnTo>
                  <a:lnTo>
                    <a:pt x="0" y="1054080"/>
                  </a:lnTo>
                  <a:lnTo>
                    <a:pt x="0" y="0"/>
                  </a:lnTo>
                  <a:close/>
                </a:path>
              </a:pathLst>
            </a:custGeom>
            <a:noFill/>
            <a:ln>
              <a:noFill/>
            </a:ln>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0" lvl="1" defTabSz="1066800">
                <a:lnSpc>
                  <a:spcPct val="90000"/>
                </a:lnSpc>
                <a:spcBef>
                  <a:spcPct val="0"/>
                </a:spcBef>
                <a:spcAft>
                  <a:spcPct val="15000"/>
                </a:spcAft>
              </a:pPr>
              <a:r>
                <a:rPr lang="en-US" sz="2400" i="0" kern="1200" dirty="0" smtClean="0">
                  <a:solidFill>
                    <a:srgbClr val="000000"/>
                  </a:solidFill>
                </a:rPr>
                <a:t>Built with Code</a:t>
              </a:r>
              <a:endParaRPr lang="en-US" sz="2400" i="0" kern="1200" dirty="0">
                <a:solidFill>
                  <a:srgbClr val="000000"/>
                </a:solidFill>
              </a:endParaRPr>
            </a:p>
          </p:txBody>
        </p:sp>
      </p:grpSp>
      <p:grpSp>
        <p:nvGrpSpPr>
          <p:cNvPr id="3" name="Group 2"/>
          <p:cNvGrpSpPr/>
          <p:nvPr/>
        </p:nvGrpSpPr>
        <p:grpSpPr>
          <a:xfrm>
            <a:off x="4954911" y="2624538"/>
            <a:ext cx="2475854" cy="1922895"/>
            <a:chOff x="4954911" y="2624538"/>
            <a:chExt cx="2475854" cy="1922895"/>
          </a:xfrm>
        </p:grpSpPr>
        <p:sp>
          <p:nvSpPr>
            <p:cNvPr id="10" name="Freeform 9"/>
            <p:cNvSpPr/>
            <p:nvPr/>
          </p:nvSpPr>
          <p:spPr>
            <a:xfrm>
              <a:off x="4954911" y="2624538"/>
              <a:ext cx="2475854" cy="868815"/>
            </a:xfrm>
            <a:custGeom>
              <a:avLst/>
              <a:gdLst>
                <a:gd name="connsiteX0" fmla="*/ 0 w 2475854"/>
                <a:gd name="connsiteY0" fmla="*/ 0 h 868815"/>
                <a:gd name="connsiteX1" fmla="*/ 2475854 w 2475854"/>
                <a:gd name="connsiteY1" fmla="*/ 0 h 868815"/>
                <a:gd name="connsiteX2" fmla="*/ 2475854 w 2475854"/>
                <a:gd name="connsiteY2" fmla="*/ 868815 h 868815"/>
                <a:gd name="connsiteX3" fmla="*/ 0 w 2475854"/>
                <a:gd name="connsiteY3" fmla="*/ 868815 h 868815"/>
                <a:gd name="connsiteX4" fmla="*/ 0 w 2475854"/>
                <a:gd name="connsiteY4" fmla="*/ 0 h 868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854" h="868815">
                  <a:moveTo>
                    <a:pt x="0" y="0"/>
                  </a:moveTo>
                  <a:lnTo>
                    <a:pt x="2475854" y="0"/>
                  </a:lnTo>
                  <a:lnTo>
                    <a:pt x="2475854" y="868815"/>
                  </a:lnTo>
                  <a:lnTo>
                    <a:pt x="0" y="868815"/>
                  </a:lnTo>
                  <a:lnTo>
                    <a:pt x="0" y="0"/>
                  </a:lnTo>
                  <a:close/>
                </a:path>
              </a:pathLst>
            </a:custGeom>
            <a:noFill/>
            <a:ln>
              <a:no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800" b="1" i="0" kern="1200" dirty="0" smtClean="0">
                  <a:solidFill>
                    <a:srgbClr val="000000"/>
                  </a:solidFill>
                </a:rPr>
                <a:t>Data Driven</a:t>
              </a:r>
              <a:endParaRPr lang="en-US" sz="2800" b="1" i="0" kern="1200" dirty="0">
                <a:solidFill>
                  <a:srgbClr val="000000"/>
                </a:solidFill>
              </a:endParaRPr>
            </a:p>
          </p:txBody>
        </p:sp>
        <p:sp>
          <p:nvSpPr>
            <p:cNvPr id="11" name="Freeform 10"/>
            <p:cNvSpPr/>
            <p:nvPr/>
          </p:nvSpPr>
          <p:spPr>
            <a:xfrm>
              <a:off x="4954911" y="3493353"/>
              <a:ext cx="2475854" cy="1054080"/>
            </a:xfrm>
            <a:custGeom>
              <a:avLst/>
              <a:gdLst>
                <a:gd name="connsiteX0" fmla="*/ 0 w 2475854"/>
                <a:gd name="connsiteY0" fmla="*/ 0 h 1054080"/>
                <a:gd name="connsiteX1" fmla="*/ 2475854 w 2475854"/>
                <a:gd name="connsiteY1" fmla="*/ 0 h 1054080"/>
                <a:gd name="connsiteX2" fmla="*/ 2475854 w 2475854"/>
                <a:gd name="connsiteY2" fmla="*/ 1054080 h 1054080"/>
                <a:gd name="connsiteX3" fmla="*/ 0 w 2475854"/>
                <a:gd name="connsiteY3" fmla="*/ 1054080 h 1054080"/>
                <a:gd name="connsiteX4" fmla="*/ 0 w 2475854"/>
                <a:gd name="connsiteY4" fmla="*/ 0 h 1054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854" h="1054080">
                  <a:moveTo>
                    <a:pt x="0" y="0"/>
                  </a:moveTo>
                  <a:lnTo>
                    <a:pt x="2475854" y="0"/>
                  </a:lnTo>
                  <a:lnTo>
                    <a:pt x="2475854" y="1054080"/>
                  </a:lnTo>
                  <a:lnTo>
                    <a:pt x="0" y="1054080"/>
                  </a:lnTo>
                  <a:lnTo>
                    <a:pt x="0" y="0"/>
                  </a:lnTo>
                  <a:close/>
                </a:path>
              </a:pathLst>
            </a:custGeom>
            <a:no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0" lvl="1" defTabSz="1066800">
                <a:lnSpc>
                  <a:spcPct val="90000"/>
                </a:lnSpc>
                <a:spcBef>
                  <a:spcPct val="0"/>
                </a:spcBef>
                <a:spcAft>
                  <a:spcPct val="15000"/>
                </a:spcAft>
              </a:pPr>
              <a:r>
                <a:rPr lang="en-US" sz="2400" i="0" kern="1200" dirty="0" smtClean="0">
                  <a:solidFill>
                    <a:srgbClr val="000000"/>
                  </a:solidFill>
                </a:rPr>
                <a:t>Automatic</a:t>
              </a:r>
              <a:endParaRPr lang="en-US" sz="2400" i="0" kern="1200" dirty="0">
                <a:solidFill>
                  <a:srgbClr val="000000"/>
                </a:solidFill>
              </a:endParaRPr>
            </a:p>
          </p:txBody>
        </p:sp>
      </p:grpSp>
      <p:grpSp>
        <p:nvGrpSpPr>
          <p:cNvPr id="4" name="Group 3"/>
          <p:cNvGrpSpPr/>
          <p:nvPr/>
        </p:nvGrpSpPr>
        <p:grpSpPr>
          <a:xfrm>
            <a:off x="8012335" y="2624538"/>
            <a:ext cx="2475854" cy="1922895"/>
            <a:chOff x="7821835" y="2624538"/>
            <a:chExt cx="2475854" cy="1922895"/>
          </a:xfrm>
        </p:grpSpPr>
        <p:sp>
          <p:nvSpPr>
            <p:cNvPr id="12" name="Freeform 11"/>
            <p:cNvSpPr/>
            <p:nvPr/>
          </p:nvSpPr>
          <p:spPr>
            <a:xfrm>
              <a:off x="7821835" y="2624538"/>
              <a:ext cx="2475854" cy="868815"/>
            </a:xfrm>
            <a:custGeom>
              <a:avLst/>
              <a:gdLst>
                <a:gd name="connsiteX0" fmla="*/ 0 w 2475854"/>
                <a:gd name="connsiteY0" fmla="*/ 0 h 868815"/>
                <a:gd name="connsiteX1" fmla="*/ 2475854 w 2475854"/>
                <a:gd name="connsiteY1" fmla="*/ 0 h 868815"/>
                <a:gd name="connsiteX2" fmla="*/ 2475854 w 2475854"/>
                <a:gd name="connsiteY2" fmla="*/ 868815 h 868815"/>
                <a:gd name="connsiteX3" fmla="*/ 0 w 2475854"/>
                <a:gd name="connsiteY3" fmla="*/ 868815 h 868815"/>
                <a:gd name="connsiteX4" fmla="*/ 0 w 2475854"/>
                <a:gd name="connsiteY4" fmla="*/ 0 h 868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854" h="868815">
                  <a:moveTo>
                    <a:pt x="0" y="0"/>
                  </a:moveTo>
                  <a:lnTo>
                    <a:pt x="2475854" y="0"/>
                  </a:lnTo>
                  <a:lnTo>
                    <a:pt x="2475854" y="868815"/>
                  </a:lnTo>
                  <a:lnTo>
                    <a:pt x="0" y="868815"/>
                  </a:lnTo>
                  <a:lnTo>
                    <a:pt x="0" y="0"/>
                  </a:lnTo>
                  <a:close/>
                </a:path>
              </a:pathLst>
            </a:custGeom>
            <a:noFill/>
            <a:ln>
              <a:no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800" b="1" i="0" kern="1200" dirty="0" smtClean="0">
                  <a:solidFill>
                    <a:srgbClr val="000000"/>
                  </a:solidFill>
                </a:rPr>
                <a:t>Template Driven</a:t>
              </a:r>
              <a:endParaRPr lang="en-US" sz="2800" b="1" i="0" kern="1200" dirty="0">
                <a:solidFill>
                  <a:srgbClr val="000000"/>
                </a:solidFill>
              </a:endParaRPr>
            </a:p>
          </p:txBody>
        </p:sp>
        <p:sp>
          <p:nvSpPr>
            <p:cNvPr id="13" name="Freeform 12"/>
            <p:cNvSpPr/>
            <p:nvPr/>
          </p:nvSpPr>
          <p:spPr>
            <a:xfrm>
              <a:off x="7821835" y="3493353"/>
              <a:ext cx="2475854" cy="1054080"/>
            </a:xfrm>
            <a:custGeom>
              <a:avLst/>
              <a:gdLst>
                <a:gd name="connsiteX0" fmla="*/ 0 w 2475854"/>
                <a:gd name="connsiteY0" fmla="*/ 0 h 1054080"/>
                <a:gd name="connsiteX1" fmla="*/ 2475854 w 2475854"/>
                <a:gd name="connsiteY1" fmla="*/ 0 h 1054080"/>
                <a:gd name="connsiteX2" fmla="*/ 2475854 w 2475854"/>
                <a:gd name="connsiteY2" fmla="*/ 1054080 h 1054080"/>
                <a:gd name="connsiteX3" fmla="*/ 0 w 2475854"/>
                <a:gd name="connsiteY3" fmla="*/ 1054080 h 1054080"/>
                <a:gd name="connsiteX4" fmla="*/ 0 w 2475854"/>
                <a:gd name="connsiteY4" fmla="*/ 0 h 1054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854" h="1054080">
                  <a:moveTo>
                    <a:pt x="0" y="0"/>
                  </a:moveTo>
                  <a:lnTo>
                    <a:pt x="2475854" y="0"/>
                  </a:lnTo>
                  <a:lnTo>
                    <a:pt x="2475854" y="1054080"/>
                  </a:lnTo>
                  <a:lnTo>
                    <a:pt x="0" y="1054080"/>
                  </a:lnTo>
                  <a:lnTo>
                    <a:pt x="0" y="0"/>
                  </a:lnTo>
                  <a:close/>
                </a:path>
              </a:pathLst>
            </a:custGeom>
            <a:noFill/>
            <a:ln>
              <a:noFill/>
            </a:ln>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0" lvl="1" defTabSz="1066800">
                <a:lnSpc>
                  <a:spcPct val="90000"/>
                </a:lnSpc>
                <a:spcBef>
                  <a:spcPct val="0"/>
                </a:spcBef>
                <a:spcAft>
                  <a:spcPct val="15000"/>
                </a:spcAft>
              </a:pPr>
              <a:r>
                <a:rPr lang="en-US" sz="2400" i="0" kern="1200" dirty="0" smtClean="0">
                  <a:solidFill>
                    <a:srgbClr val="000000"/>
                  </a:solidFill>
                </a:rPr>
                <a:t>Similar to 1.x</a:t>
              </a:r>
              <a:endParaRPr lang="en-US" sz="2400" i="0" kern="1200" dirty="0">
                <a:solidFill>
                  <a:srgbClr val="000000"/>
                </a:solidFill>
              </a:endParaRPr>
            </a:p>
          </p:txBody>
        </p:sp>
      </p:grpSp>
      <p:cxnSp>
        <p:nvCxnSpPr>
          <p:cNvPr id="14" name="Straight Connector 13"/>
          <p:cNvCxnSpPr/>
          <p:nvPr/>
        </p:nvCxnSpPr>
        <p:spPr bwMode="auto">
          <a:xfrm>
            <a:off x="4622800" y="2128838"/>
            <a:ext cx="0" cy="3060700"/>
          </a:xfrm>
          <a:prstGeom prst="line">
            <a:avLst/>
          </a:prstGeom>
          <a:solidFill>
            <a:schemeClr val="accent1"/>
          </a:solidFill>
          <a:ln w="38100" cap="flat" cmpd="sng" algn="ctr">
            <a:solidFill>
              <a:schemeClr val="accent1"/>
            </a:solidFill>
            <a:prstDash val="dot"/>
            <a:round/>
            <a:headEnd type="none" w="med" len="med"/>
            <a:tailEnd type="none" w="med" len="med"/>
          </a:ln>
          <a:effectLst/>
        </p:spPr>
      </p:cxnSp>
      <p:cxnSp>
        <p:nvCxnSpPr>
          <p:cNvPr id="15" name="Straight Connector 14"/>
          <p:cNvCxnSpPr/>
          <p:nvPr/>
        </p:nvCxnSpPr>
        <p:spPr bwMode="auto">
          <a:xfrm>
            <a:off x="7734300" y="2128838"/>
            <a:ext cx="0" cy="3060700"/>
          </a:xfrm>
          <a:prstGeom prst="line">
            <a:avLst/>
          </a:prstGeom>
          <a:solidFill>
            <a:schemeClr val="accent1"/>
          </a:solidFill>
          <a:ln w="38100" cap="flat" cmpd="sng" algn="ctr">
            <a:solidFill>
              <a:schemeClr val="accent1"/>
            </a:solidFill>
            <a:prstDash val="dot"/>
            <a:round/>
            <a:headEnd type="none" w="med" len="med"/>
            <a:tailEnd type="none" w="med" len="med"/>
          </a:ln>
          <a:effectLst/>
        </p:spPr>
      </p:cxnSp>
      <p:sp>
        <p:nvSpPr>
          <p:cNvPr id="16" name="TextBox 15"/>
          <p:cNvSpPr txBox="1"/>
          <p:nvPr/>
        </p:nvSpPr>
        <p:spPr>
          <a:xfrm>
            <a:off x="5483225" y="6388100"/>
            <a:ext cx="6070600" cy="279400"/>
          </a:xfrm>
          <a:prstGeom prst="rect">
            <a:avLst/>
          </a:prstGeom>
          <a:noFill/>
        </p:spPr>
        <p:txBody>
          <a:bodyPr wrap="none" rtlCol="0">
            <a:noAutofit/>
          </a:bodyPr>
          <a:lstStyle/>
          <a:p>
            <a:pPr algn="r"/>
            <a:r>
              <a:rPr lang="en-US" sz="1600" i="0" dirty="0" smtClean="0"/>
              <a:t>Source: </a:t>
            </a:r>
            <a:r>
              <a:rPr lang="en-US" sz="1600" u="sng" dirty="0" smtClean="0">
                <a:hlinkClick r:id="rId3"/>
              </a:rPr>
              <a:t>https://github.com/DeborahK/ab2015</a:t>
            </a:r>
            <a:r>
              <a:rPr lang="en-US" sz="1600" dirty="0" smtClean="0"/>
              <a:t> </a:t>
            </a:r>
            <a:endParaRPr lang="en-US" sz="1600" i="0" dirty="0" smtClean="0"/>
          </a:p>
          <a:p>
            <a:pPr algn="r"/>
            <a:endParaRPr lang="en-US" sz="1600" i="0" dirty="0" smtClean="0"/>
          </a:p>
        </p:txBody>
      </p:sp>
    </p:spTree>
    <p:extLst>
      <p:ext uri="{BB962C8B-B14F-4D97-AF65-F5344CB8AC3E}">
        <p14:creationId xmlns="" xmlns:p14="http://schemas.microsoft.com/office/powerpoint/2010/main" val="7425302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0" y="733425"/>
            <a:ext cx="12188825" cy="5770563"/>
          </a:xfrm>
        </p:spPr>
        <p:txBody>
          <a:bodyPr/>
          <a:lstStyle/>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pPr algn="ctr">
              <a:buNone/>
            </a:pPr>
            <a:r>
              <a:rPr lang="en-US" sz="5400" dirty="0" smtClean="0">
                <a:solidFill>
                  <a:srgbClr val="FFFFFF"/>
                </a:solidFill>
              </a:rPr>
              <a:t>Cool…</a:t>
            </a:r>
          </a:p>
          <a:p>
            <a:pPr algn="ctr">
              <a:buNone/>
            </a:pPr>
            <a:r>
              <a:rPr lang="en-US" sz="5400" dirty="0" smtClean="0">
                <a:solidFill>
                  <a:srgbClr val="FFFFFF"/>
                </a:solidFill>
              </a:rPr>
              <a:t>When will ANGULAR 2.0 be ready?</a:t>
            </a:r>
            <a:endParaRPr lang="en-US" sz="5400" dirty="0">
              <a:solidFill>
                <a:srgbClr val="FFFFFF"/>
              </a:solidFill>
            </a:endParaRPr>
          </a:p>
        </p:txBody>
      </p:sp>
    </p:spTree>
    <p:extLst>
      <p:ext uri="{BB962C8B-B14F-4D97-AF65-F5344CB8AC3E}">
        <p14:creationId xmlns="" xmlns:p14="http://schemas.microsoft.com/office/powerpoint/2010/main" val="20143016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0" y="1241425"/>
            <a:ext cx="12188825" cy="5262563"/>
          </a:xfrm>
        </p:spPr>
        <p:txBody>
          <a:bodyPr/>
          <a:lstStyle/>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endParaRPr lang="en-US" dirty="0" smtClean="0">
              <a:solidFill>
                <a:srgbClr val="FFFFFF"/>
              </a:solidFill>
            </a:endParaRPr>
          </a:p>
          <a:p>
            <a:pPr algn="ctr">
              <a:buNone/>
            </a:pPr>
            <a:r>
              <a:rPr lang="en-US" sz="5400" dirty="0" smtClean="0">
                <a:solidFill>
                  <a:srgbClr val="FFFFFF"/>
                </a:solidFill>
              </a:rPr>
              <a:t>ANGULAR 2.0</a:t>
            </a:r>
          </a:p>
          <a:p>
            <a:pPr algn="ctr">
              <a:buNone/>
            </a:pPr>
            <a:r>
              <a:rPr lang="en-US" sz="5400" dirty="0" smtClean="0">
                <a:solidFill>
                  <a:srgbClr val="FFFFFF"/>
                </a:solidFill>
              </a:rPr>
              <a:t>is still under development</a:t>
            </a:r>
            <a:endParaRPr lang="en-US" sz="5400" dirty="0">
              <a:solidFill>
                <a:srgbClr val="FFFFFF"/>
              </a:solidFill>
            </a:endParaRPr>
          </a:p>
        </p:txBody>
      </p:sp>
      <p:pic>
        <p:nvPicPr>
          <p:cNvPr id="3" name="Picture 2" descr="angular-js.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65688" y="733425"/>
            <a:ext cx="2489200" cy="2489200"/>
          </a:xfrm>
          <a:prstGeom prst="rect">
            <a:avLst/>
          </a:prstGeom>
        </p:spPr>
      </p:pic>
    </p:spTree>
    <p:extLst>
      <p:ext uri="{BB962C8B-B14F-4D97-AF65-F5344CB8AC3E}">
        <p14:creationId xmlns="" xmlns:p14="http://schemas.microsoft.com/office/powerpoint/2010/main" val="31591152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1"/>
          <p:cNvSpPr/>
          <p:nvPr/>
        </p:nvSpPr>
        <p:spPr bwMode="auto">
          <a:xfrm>
            <a:off x="0" y="0"/>
            <a:ext cx="12188825" cy="2336800"/>
          </a:xfrm>
          <a:prstGeom prst="rect">
            <a:avLst/>
          </a:prstGeom>
          <a:solidFill>
            <a:schemeClr val="bg1">
              <a:lumMod val="8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 name="Content Placeholder 4"/>
          <p:cNvSpPr>
            <a:spLocks noGrp="1"/>
          </p:cNvSpPr>
          <p:nvPr>
            <p:ph idx="4294967295"/>
          </p:nvPr>
        </p:nvSpPr>
        <p:spPr>
          <a:xfrm>
            <a:off x="0" y="2320925"/>
            <a:ext cx="12188825" cy="4537076"/>
          </a:xfrm>
        </p:spPr>
        <p:txBody>
          <a:bodyPr/>
          <a:lstStyle/>
          <a:p>
            <a:endParaRPr lang="en-US" dirty="0" smtClean="0">
              <a:solidFill>
                <a:srgbClr val="FF4E00"/>
              </a:solidFill>
            </a:endParaRPr>
          </a:p>
          <a:p>
            <a:pPr algn="ctr">
              <a:buNone/>
            </a:pPr>
            <a:r>
              <a:rPr lang="en-US" sz="5400" b="1" i="1" dirty="0" smtClean="0">
                <a:solidFill>
                  <a:srgbClr val="FF4E00"/>
                </a:solidFill>
              </a:rPr>
              <a:t>TOO MANY CHOICES!</a:t>
            </a:r>
          </a:p>
          <a:p>
            <a:pPr algn="ctr">
              <a:buNone/>
            </a:pPr>
            <a:r>
              <a:rPr lang="en-US" sz="5400" dirty="0" smtClean="0">
                <a:solidFill>
                  <a:schemeClr val="tx1"/>
                </a:solidFill>
              </a:rPr>
              <a:t>Isn’t there something that </a:t>
            </a:r>
            <a:br>
              <a:rPr lang="en-US" sz="5400" dirty="0" smtClean="0">
                <a:solidFill>
                  <a:schemeClr val="tx1"/>
                </a:solidFill>
              </a:rPr>
            </a:br>
            <a:r>
              <a:rPr lang="en-US" sz="5400" dirty="0" smtClean="0">
                <a:solidFill>
                  <a:schemeClr val="tx1"/>
                </a:solidFill>
              </a:rPr>
              <a:t>would let me mix-and-match </a:t>
            </a:r>
            <a:br>
              <a:rPr lang="en-US" sz="5400" dirty="0" smtClean="0">
                <a:solidFill>
                  <a:schemeClr val="tx1"/>
                </a:solidFill>
              </a:rPr>
            </a:br>
            <a:r>
              <a:rPr lang="en-US" sz="5400" dirty="0" smtClean="0">
                <a:solidFill>
                  <a:schemeClr val="tx1"/>
                </a:solidFill>
              </a:rPr>
              <a:t>and get the best?</a:t>
            </a:r>
            <a:endParaRPr lang="en-US" sz="5400" dirty="0">
              <a:solidFill>
                <a:schemeClr val="tx1"/>
              </a:solidFill>
            </a:endParaRPr>
          </a:p>
        </p:txBody>
      </p:sp>
      <p:pic>
        <p:nvPicPr>
          <p:cNvPr id="3" name="Picture 2" descr="backbone.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261100" y="342900"/>
            <a:ext cx="2986088" cy="531451"/>
          </a:xfrm>
          <a:prstGeom prst="rect">
            <a:avLst/>
          </a:prstGeom>
        </p:spPr>
      </p:pic>
      <p:pic>
        <p:nvPicPr>
          <p:cNvPr id="4" name="Picture 3" descr="angularjs-large.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397000" y="419100"/>
            <a:ext cx="2590800" cy="730565"/>
          </a:xfrm>
          <a:prstGeom prst="rect">
            <a:avLst/>
          </a:prstGeom>
        </p:spPr>
      </p:pic>
      <p:pic>
        <p:nvPicPr>
          <p:cNvPr id="6" name="Picture 5" descr="react-opti.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370388" y="1185110"/>
            <a:ext cx="2868612" cy="798430"/>
          </a:xfrm>
          <a:prstGeom prst="rect">
            <a:avLst/>
          </a:prstGeom>
        </p:spPr>
      </p:pic>
      <p:pic>
        <p:nvPicPr>
          <p:cNvPr id="7" name="Picture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8848936" y="987660"/>
            <a:ext cx="1933364" cy="736365"/>
          </a:xfrm>
          <a:prstGeom prst="rect">
            <a:avLst/>
          </a:prstGeom>
        </p:spPr>
      </p:pic>
    </p:spTree>
    <p:extLst>
      <p:ext uri="{BB962C8B-B14F-4D97-AF65-F5344CB8AC3E}">
        <p14:creationId xmlns="" xmlns:p14="http://schemas.microsoft.com/office/powerpoint/2010/main" val="198995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641600"/>
            <a:ext cx="12188825" cy="3976687"/>
          </a:xfrm>
        </p:spPr>
        <p:txBody>
          <a:bodyPr lIns="0" tIns="0" rIns="0" bIns="0"/>
          <a:lstStyle/>
          <a:p>
            <a:pPr>
              <a:buNone/>
            </a:pPr>
            <a:endParaRPr lang="en-US" sz="5400" dirty="0" smtClean="0">
              <a:solidFill>
                <a:srgbClr val="FFFFFF"/>
              </a:solidFill>
            </a:endParaRPr>
          </a:p>
          <a:p>
            <a:pPr algn="ctr">
              <a:buNone/>
            </a:pPr>
            <a:r>
              <a:rPr lang="en-US" sz="5400" dirty="0" smtClean="0">
                <a:solidFill>
                  <a:srgbClr val="FFFFFF"/>
                </a:solidFill>
              </a:rPr>
              <a:t>How do </a:t>
            </a:r>
            <a:r>
              <a:rPr lang="en-US" sz="5400" b="1" dirty="0" smtClean="0">
                <a:solidFill>
                  <a:srgbClr val="FFFFFF"/>
                </a:solidFill>
              </a:rPr>
              <a:t>YOU </a:t>
            </a:r>
            <a:r>
              <a:rPr lang="en-US" sz="5400" dirty="0" smtClean="0">
                <a:solidFill>
                  <a:srgbClr val="FFFFFF"/>
                </a:solidFill>
              </a:rPr>
              <a:t>use </a:t>
            </a:r>
          </a:p>
          <a:p>
            <a:pPr algn="ctr">
              <a:buNone/>
            </a:pPr>
            <a:r>
              <a:rPr lang="en-US" sz="5400" dirty="0" smtClean="0">
                <a:solidFill>
                  <a:srgbClr val="FFFFFF"/>
                </a:solidFill>
              </a:rPr>
              <a:t>Bootstrap?</a:t>
            </a:r>
            <a:endParaRPr lang="en-US" sz="5400" dirty="0">
              <a:solidFill>
                <a:srgbClr val="FFFFFF"/>
              </a:solidFill>
            </a:endParaRPr>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720423" y="662265"/>
            <a:ext cx="2747979" cy="2747979"/>
          </a:xfrm>
          <a:prstGeom prst="rect">
            <a:avLst/>
          </a:prstGeom>
        </p:spPr>
      </p:pic>
    </p:spTree>
    <p:extLst>
      <p:ext uri="{BB962C8B-B14F-4D97-AF65-F5344CB8AC3E}">
        <p14:creationId xmlns="" xmlns:p14="http://schemas.microsoft.com/office/powerpoint/2010/main" val="21540081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638425"/>
            <a:ext cx="12188825" cy="3751263"/>
          </a:xfrm>
        </p:spPr>
        <p:txBody>
          <a:bodyPr lIns="0" tIns="0" rIns="0" bIns="0"/>
          <a:lstStyle/>
          <a:p>
            <a:pPr>
              <a:buNone/>
            </a:pPr>
            <a:endParaRPr lang="en-US" sz="5400" dirty="0" smtClean="0">
              <a:solidFill>
                <a:srgbClr val="FFFFFF"/>
              </a:solidFill>
            </a:endParaRPr>
          </a:p>
          <a:p>
            <a:pPr algn="ctr">
              <a:buNone/>
            </a:pPr>
            <a:r>
              <a:rPr lang="en-US" sz="5400" dirty="0" smtClean="0">
                <a:solidFill>
                  <a:srgbClr val="FFFFFF"/>
                </a:solidFill>
              </a:rPr>
              <a:t>How do </a:t>
            </a:r>
            <a:r>
              <a:rPr lang="en-US" sz="5400" b="1" dirty="0" smtClean="0">
                <a:solidFill>
                  <a:srgbClr val="FFFFFF"/>
                </a:solidFill>
              </a:rPr>
              <a:t>YOU </a:t>
            </a:r>
            <a:r>
              <a:rPr lang="en-US" sz="5400" dirty="0" smtClean="0">
                <a:solidFill>
                  <a:srgbClr val="FFFFFF"/>
                </a:solidFill>
              </a:rPr>
              <a:t>use </a:t>
            </a:r>
          </a:p>
          <a:p>
            <a:pPr algn="ctr">
              <a:buNone/>
            </a:pPr>
            <a:r>
              <a:rPr lang="en-US" sz="5400" dirty="0" smtClean="0">
                <a:solidFill>
                  <a:srgbClr val="FFFFFF"/>
                </a:solidFill>
              </a:rPr>
              <a:t>Kendo UI?</a:t>
            </a:r>
            <a:endParaRPr lang="en-US" sz="5400" dirty="0">
              <a:solidFill>
                <a:srgbClr val="FFFFFF"/>
              </a:solidFill>
            </a:endParaRPr>
          </a:p>
        </p:txBody>
      </p:sp>
      <p:pic>
        <p:nvPicPr>
          <p:cNvPr id="2" name="Picture 1" descr="Kendoka-05.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195540" y="647700"/>
            <a:ext cx="1802160" cy="2654300"/>
          </a:xfrm>
          <a:prstGeom prst="rect">
            <a:avLst/>
          </a:prstGeom>
        </p:spPr>
      </p:pic>
    </p:spTree>
    <p:extLst>
      <p:ext uri="{BB962C8B-B14F-4D97-AF65-F5344CB8AC3E}">
        <p14:creationId xmlns="" xmlns:p14="http://schemas.microsoft.com/office/powerpoint/2010/main" val="9193098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alphaModFix amt="29000"/>
            <a:extLst>
              <a:ext uri="{28A0092B-C50C-407E-A947-70E740481C1C}">
                <a14:useLocalDpi xmlns="" xmlns:a14="http://schemas.microsoft.com/office/drawing/2010/main" val="0"/>
              </a:ext>
            </a:extLst>
          </a:blip>
          <a:srcRect l="38000" t="34816" r="21803" b="22848"/>
          <a:stretch/>
        </p:blipFill>
        <p:spPr>
          <a:xfrm>
            <a:off x="1" y="1"/>
            <a:ext cx="2387600" cy="2514600"/>
          </a:xfrm>
          <a:prstGeom prst="rect">
            <a:avLst/>
          </a:prstGeom>
        </p:spPr>
      </p:pic>
      <p:sp>
        <p:nvSpPr>
          <p:cNvPr id="3" name="Content Placeholder 2"/>
          <p:cNvSpPr>
            <a:spLocks noGrp="1"/>
          </p:cNvSpPr>
          <p:nvPr>
            <p:ph idx="4294967295"/>
          </p:nvPr>
        </p:nvSpPr>
        <p:spPr>
          <a:xfrm>
            <a:off x="0" y="5321300"/>
            <a:ext cx="12188825" cy="1182688"/>
          </a:xfrm>
        </p:spPr>
        <p:txBody>
          <a:bodyPr/>
          <a:lstStyle/>
          <a:p>
            <a:pPr algn="ctr">
              <a:buNone/>
            </a:pPr>
            <a:r>
              <a:rPr lang="en-US" sz="4800" dirty="0" smtClean="0"/>
              <a:t>1. GO TO THE DOCS</a:t>
            </a:r>
            <a:endParaRPr lang="en-US" sz="4800" dirty="0"/>
          </a:p>
        </p:txBody>
      </p:sp>
      <p:pic>
        <p:nvPicPr>
          <p:cNvPr id="33794" name="Picture 2" descr="C:\Users\sbelgaon\Desktop\1.PNG"/>
          <p:cNvPicPr>
            <a:picLocks noChangeAspect="1" noChangeArrowheads="1"/>
          </p:cNvPicPr>
          <p:nvPr/>
        </p:nvPicPr>
        <p:blipFill>
          <a:blip r:embed="rId3" cstate="print"/>
          <a:srcRect/>
          <a:stretch>
            <a:fillRect/>
          </a:stretch>
        </p:blipFill>
        <p:spPr bwMode="auto">
          <a:xfrm>
            <a:off x="2240757" y="323850"/>
            <a:ext cx="7612062" cy="4838700"/>
          </a:xfrm>
          <a:prstGeom prst="rect">
            <a:avLst/>
          </a:prstGeom>
          <a:noFill/>
        </p:spPr>
      </p:pic>
    </p:spTree>
    <p:extLst>
      <p:ext uri="{BB962C8B-B14F-4D97-AF65-F5344CB8AC3E}">
        <p14:creationId xmlns="" xmlns:p14="http://schemas.microsoft.com/office/powerpoint/2010/main" val="21917723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alphaModFix amt="29000"/>
            <a:extLst>
              <a:ext uri="{28A0092B-C50C-407E-A947-70E740481C1C}">
                <a14:useLocalDpi xmlns="" xmlns:a14="http://schemas.microsoft.com/office/drawing/2010/main" val="0"/>
              </a:ext>
            </a:extLst>
          </a:blip>
          <a:srcRect l="38000" t="34816" r="21803" b="22848"/>
          <a:stretch/>
        </p:blipFill>
        <p:spPr>
          <a:xfrm>
            <a:off x="1" y="1"/>
            <a:ext cx="2387600" cy="2514600"/>
          </a:xfrm>
          <a:prstGeom prst="rect">
            <a:avLst/>
          </a:prstGeom>
        </p:spPr>
      </p:pic>
      <p:sp>
        <p:nvSpPr>
          <p:cNvPr id="3" name="Content Placeholder 2"/>
          <p:cNvSpPr>
            <a:spLocks noGrp="1"/>
          </p:cNvSpPr>
          <p:nvPr>
            <p:ph idx="4294967295"/>
          </p:nvPr>
        </p:nvSpPr>
        <p:spPr>
          <a:xfrm>
            <a:off x="0" y="5321300"/>
            <a:ext cx="12188825" cy="1182688"/>
          </a:xfrm>
        </p:spPr>
        <p:txBody>
          <a:bodyPr/>
          <a:lstStyle/>
          <a:p>
            <a:pPr algn="ctr">
              <a:buNone/>
            </a:pPr>
            <a:r>
              <a:rPr lang="en-US" sz="4800" dirty="0" smtClean="0"/>
              <a:t>2. COPY ALL THE THINGS</a:t>
            </a:r>
            <a:endParaRPr lang="en-US" sz="4800" dirty="0"/>
          </a:p>
        </p:txBody>
      </p:sp>
      <p:pic>
        <p:nvPicPr>
          <p:cNvPr id="34818" name="Picture 2" descr="C:\Users\sbelgaon\Desktop\2.PNG"/>
          <p:cNvPicPr>
            <a:picLocks noChangeAspect="1" noChangeArrowheads="1"/>
          </p:cNvPicPr>
          <p:nvPr/>
        </p:nvPicPr>
        <p:blipFill>
          <a:blip r:embed="rId3" cstate="print"/>
          <a:srcRect/>
          <a:stretch>
            <a:fillRect/>
          </a:stretch>
        </p:blipFill>
        <p:spPr bwMode="auto">
          <a:xfrm>
            <a:off x="1883569" y="314325"/>
            <a:ext cx="8326438" cy="4857750"/>
          </a:xfrm>
          <a:prstGeom prst="rect">
            <a:avLst/>
          </a:prstGeom>
          <a:noFill/>
        </p:spPr>
      </p:pic>
    </p:spTree>
    <p:extLst>
      <p:ext uri="{BB962C8B-B14F-4D97-AF65-F5344CB8AC3E}">
        <p14:creationId xmlns="" xmlns:p14="http://schemas.microsoft.com/office/powerpoint/2010/main" val="37572835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321300"/>
            <a:ext cx="12188825" cy="1182688"/>
          </a:xfrm>
        </p:spPr>
        <p:txBody>
          <a:bodyPr/>
          <a:lstStyle/>
          <a:p>
            <a:pPr algn="ctr">
              <a:buNone/>
            </a:pPr>
            <a:r>
              <a:rPr lang="en-US" sz="4800" dirty="0"/>
              <a:t>3</a:t>
            </a:r>
            <a:r>
              <a:rPr lang="en-US" sz="4800" dirty="0" smtClean="0"/>
              <a:t>. RECEIVE WIDGET</a:t>
            </a:r>
            <a:endParaRPr lang="en-US" sz="4800" dirty="0"/>
          </a:p>
        </p:txBody>
      </p:sp>
      <p:pic>
        <p:nvPicPr>
          <p:cNvPr id="35842" name="Picture 2" descr="C:\Users\sbelgaon\Desktop\3.PNG"/>
          <p:cNvPicPr>
            <a:picLocks noChangeAspect="1" noChangeArrowheads="1"/>
          </p:cNvPicPr>
          <p:nvPr/>
        </p:nvPicPr>
        <p:blipFill>
          <a:blip r:embed="rId2" cstate="print"/>
          <a:srcRect/>
          <a:stretch>
            <a:fillRect/>
          </a:stretch>
        </p:blipFill>
        <p:spPr bwMode="auto">
          <a:xfrm>
            <a:off x="1650207" y="2935288"/>
            <a:ext cx="8793162" cy="657225"/>
          </a:xfrm>
          <a:prstGeom prst="rect">
            <a:avLst/>
          </a:prstGeom>
          <a:noFill/>
        </p:spPr>
      </p:pic>
      <p:pic>
        <p:nvPicPr>
          <p:cNvPr id="4" name="Picture 3"/>
          <p:cNvPicPr>
            <a:picLocks noChangeAspect="1"/>
          </p:cNvPicPr>
          <p:nvPr/>
        </p:nvPicPr>
        <p:blipFill rotWithShape="1">
          <a:blip r:embed="rId3" cstate="print">
            <a:alphaModFix amt="29000"/>
            <a:extLst>
              <a:ext uri="{28A0092B-C50C-407E-A947-70E740481C1C}">
                <a14:useLocalDpi xmlns="" xmlns:a14="http://schemas.microsoft.com/office/drawing/2010/main" val="0"/>
              </a:ext>
            </a:extLst>
          </a:blip>
          <a:srcRect l="38000" t="34816" r="21803" b="22848"/>
          <a:stretch/>
        </p:blipFill>
        <p:spPr>
          <a:xfrm>
            <a:off x="1" y="1"/>
            <a:ext cx="2387600" cy="2514600"/>
          </a:xfrm>
          <a:prstGeom prst="rect">
            <a:avLst/>
          </a:prstGeom>
        </p:spPr>
      </p:pic>
    </p:spTree>
    <p:extLst>
      <p:ext uri="{BB962C8B-B14F-4D97-AF65-F5344CB8AC3E}">
        <p14:creationId xmlns="" xmlns:p14="http://schemas.microsoft.com/office/powerpoint/2010/main" val="23315724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790700"/>
            <a:ext cx="12188825" cy="4713288"/>
          </a:xfrm>
        </p:spPr>
        <p:txBody>
          <a:bodyPr lIns="0" tIns="0" rIns="0" bIns="0"/>
          <a:lstStyle/>
          <a:p>
            <a:pPr>
              <a:buNone/>
            </a:pPr>
            <a:endParaRPr lang="en-US" sz="5400" dirty="0" smtClean="0">
              <a:solidFill>
                <a:srgbClr val="FFFFFF"/>
              </a:solidFill>
            </a:endParaRPr>
          </a:p>
          <a:p>
            <a:pPr algn="ctr">
              <a:buNone/>
            </a:pPr>
            <a:r>
              <a:rPr lang="en-US" sz="5400" dirty="0" smtClean="0">
                <a:solidFill>
                  <a:srgbClr val="FFFFFF"/>
                </a:solidFill>
              </a:rPr>
              <a:t>We can do better…</a:t>
            </a:r>
            <a:endParaRPr lang="en-US" sz="5400" dirty="0">
              <a:solidFill>
                <a:srgbClr val="FFFFFF"/>
              </a:solidFill>
            </a:endParaRPr>
          </a:p>
        </p:txBody>
      </p:sp>
    </p:spTree>
    <p:extLst>
      <p:ext uri="{BB962C8B-B14F-4D97-AF65-F5344CB8AC3E}">
        <p14:creationId xmlns="" xmlns:p14="http://schemas.microsoft.com/office/powerpoint/2010/main" val="38288101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alphaModFix amt="29000"/>
            <a:extLst>
              <a:ext uri="{28A0092B-C50C-407E-A947-70E740481C1C}">
                <a14:useLocalDpi xmlns="" xmlns:a14="http://schemas.microsoft.com/office/drawing/2010/main" val="0"/>
              </a:ext>
            </a:extLst>
          </a:blip>
          <a:srcRect l="38000" t="34816" r="21803" b="22848"/>
          <a:stretch/>
        </p:blipFill>
        <p:spPr>
          <a:xfrm>
            <a:off x="1" y="1"/>
            <a:ext cx="2387600" cy="2514600"/>
          </a:xfrm>
          <a:prstGeom prst="rect">
            <a:avLst/>
          </a:prstGeom>
        </p:spPr>
      </p:pic>
      <p:sp>
        <p:nvSpPr>
          <p:cNvPr id="3" name="Content Placeholder 2"/>
          <p:cNvSpPr>
            <a:spLocks noGrp="1"/>
          </p:cNvSpPr>
          <p:nvPr>
            <p:ph idx="4294967295"/>
          </p:nvPr>
        </p:nvSpPr>
        <p:spPr>
          <a:xfrm>
            <a:off x="0" y="5321300"/>
            <a:ext cx="12188825" cy="1182688"/>
          </a:xfrm>
        </p:spPr>
        <p:txBody>
          <a:bodyPr/>
          <a:lstStyle/>
          <a:p>
            <a:pPr algn="ctr">
              <a:buNone/>
            </a:pPr>
            <a:r>
              <a:rPr lang="en-US" sz="4800" strike="sngStrike" dirty="0" smtClean="0"/>
              <a:t>2. COPY ALL THE THINGS</a:t>
            </a:r>
            <a:endParaRPr lang="en-US" sz="4800" strike="sngStrike" dirty="0"/>
          </a:p>
        </p:txBody>
      </p:sp>
      <p:pic>
        <p:nvPicPr>
          <p:cNvPr id="34818" name="Picture 2" descr="C:\Users\sbelgaon\Desktop\2.PNG"/>
          <p:cNvPicPr>
            <a:picLocks noChangeAspect="1" noChangeArrowheads="1"/>
          </p:cNvPicPr>
          <p:nvPr/>
        </p:nvPicPr>
        <p:blipFill>
          <a:blip r:embed="rId3" cstate="print"/>
          <a:srcRect/>
          <a:stretch>
            <a:fillRect/>
          </a:stretch>
        </p:blipFill>
        <p:spPr bwMode="auto">
          <a:xfrm>
            <a:off x="1883569" y="314325"/>
            <a:ext cx="8326438" cy="4857750"/>
          </a:xfrm>
          <a:prstGeom prst="rect">
            <a:avLst/>
          </a:prstGeom>
          <a:noFill/>
        </p:spPr>
      </p:pic>
    </p:spTree>
    <p:extLst>
      <p:ext uri="{BB962C8B-B14F-4D97-AF65-F5344CB8AC3E}">
        <p14:creationId xmlns="" xmlns:p14="http://schemas.microsoft.com/office/powerpoint/2010/main" val="24728175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alphaModFix amt="29000"/>
            <a:extLst>
              <a:ext uri="{28A0092B-C50C-407E-A947-70E740481C1C}">
                <a14:useLocalDpi xmlns="" xmlns:a14="http://schemas.microsoft.com/office/drawing/2010/main" val="0"/>
              </a:ext>
            </a:extLst>
          </a:blip>
          <a:srcRect l="38000" t="34816" r="21803" b="22848"/>
          <a:stretch/>
        </p:blipFill>
        <p:spPr>
          <a:xfrm>
            <a:off x="1" y="1"/>
            <a:ext cx="2387600" cy="2514600"/>
          </a:xfrm>
          <a:prstGeom prst="rect">
            <a:avLst/>
          </a:prstGeom>
        </p:spPr>
      </p:pic>
      <p:sp>
        <p:nvSpPr>
          <p:cNvPr id="3" name="Content Placeholder 2"/>
          <p:cNvSpPr>
            <a:spLocks noGrp="1"/>
          </p:cNvSpPr>
          <p:nvPr>
            <p:ph idx="4294967295"/>
          </p:nvPr>
        </p:nvSpPr>
        <p:spPr>
          <a:xfrm>
            <a:off x="0" y="5321300"/>
            <a:ext cx="12188825" cy="1182688"/>
          </a:xfrm>
        </p:spPr>
        <p:txBody>
          <a:bodyPr/>
          <a:lstStyle/>
          <a:p>
            <a:pPr algn="ctr">
              <a:buNone/>
            </a:pPr>
            <a:r>
              <a:rPr lang="en-US" sz="4800" dirty="0" smtClean="0"/>
              <a:t>2. USE THE THING</a:t>
            </a:r>
            <a:endParaRPr lang="en-US" sz="4800" dirty="0"/>
          </a:p>
        </p:txBody>
      </p:sp>
      <p:pic>
        <p:nvPicPr>
          <p:cNvPr id="36866" name="Picture 2" descr="C:\Users\sbelgaon\Desktop\4.PNG"/>
          <p:cNvPicPr>
            <a:picLocks noChangeAspect="1" noChangeArrowheads="1"/>
          </p:cNvPicPr>
          <p:nvPr/>
        </p:nvPicPr>
        <p:blipFill>
          <a:blip r:embed="rId3" cstate="print"/>
          <a:srcRect/>
          <a:stretch>
            <a:fillRect/>
          </a:stretch>
        </p:blipFill>
        <p:spPr bwMode="auto">
          <a:xfrm>
            <a:off x="1883569" y="1911350"/>
            <a:ext cx="8326438" cy="2476500"/>
          </a:xfrm>
          <a:prstGeom prst="rect">
            <a:avLst/>
          </a:prstGeom>
          <a:noFill/>
        </p:spPr>
      </p:pic>
    </p:spTree>
    <p:extLst>
      <p:ext uri="{BB962C8B-B14F-4D97-AF65-F5344CB8AC3E}">
        <p14:creationId xmlns="" xmlns:p14="http://schemas.microsoft.com/office/powerpoint/2010/main" val="30249697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00150"/>
            <a:ext cx="12188825" cy="5303838"/>
          </a:xfrm>
        </p:spPr>
        <p:txBody>
          <a:bodyPr lIns="0" tIns="0" rIns="0" bIns="0"/>
          <a:lstStyle/>
          <a:p>
            <a:pPr>
              <a:buNone/>
            </a:pPr>
            <a:endParaRPr lang="en-US" sz="5400" dirty="0" smtClean="0"/>
          </a:p>
          <a:p>
            <a:pPr>
              <a:buNone/>
            </a:pPr>
            <a:endParaRPr lang="en-US" sz="5400" dirty="0"/>
          </a:p>
          <a:p>
            <a:pPr>
              <a:buNone/>
            </a:pPr>
            <a:endParaRPr lang="en-US" sz="5400" dirty="0" smtClean="0"/>
          </a:p>
          <a:p>
            <a:pPr>
              <a:buNone/>
            </a:pPr>
            <a:endParaRPr lang="en-US" sz="5400" dirty="0"/>
          </a:p>
          <a:p>
            <a:pPr>
              <a:buNone/>
            </a:pPr>
            <a:endParaRPr lang="en-US" sz="5400" dirty="0" smtClean="0"/>
          </a:p>
          <a:p>
            <a:pPr>
              <a:buNone/>
            </a:pPr>
            <a:endParaRPr lang="en-US" sz="5400" dirty="0"/>
          </a:p>
          <a:p>
            <a:pPr>
              <a:buNone/>
            </a:pPr>
            <a:endParaRPr lang="en-US" sz="5400" dirty="0" smtClean="0"/>
          </a:p>
          <a:p>
            <a:pPr>
              <a:buNone/>
            </a:pPr>
            <a:endParaRPr lang="en-US" sz="5400" dirty="0" smtClean="0"/>
          </a:p>
        </p:txBody>
      </p:sp>
      <p:pic>
        <p:nvPicPr>
          <p:cNvPr id="57346" name="Picture 2" descr="http://image.slidesharecdn.com/0rts3e9grl62r4mim8gm-signature-acee9cfac1944b975af8660f1d3b4c15f5e6dcf2b39f35a6c0901c6593f3ef79-poli-141205032546-conversion-gate01/95/introduction-to-polymer-6-638.jpg?cb=1417750061"/>
          <p:cNvPicPr>
            <a:picLocks noChangeAspect="1" noChangeArrowheads="1"/>
          </p:cNvPicPr>
          <p:nvPr/>
        </p:nvPicPr>
        <p:blipFill>
          <a:blip r:embed="rId2" cstate="print"/>
          <a:srcRect/>
          <a:stretch>
            <a:fillRect/>
          </a:stretch>
        </p:blipFill>
        <p:spPr bwMode="auto">
          <a:xfrm>
            <a:off x="1453810" y="711200"/>
            <a:ext cx="9185956" cy="5168900"/>
          </a:xfrm>
          <a:prstGeom prst="rect">
            <a:avLst/>
          </a:prstGeom>
          <a:noFill/>
        </p:spPr>
      </p:pic>
    </p:spTree>
    <p:extLst>
      <p:ext uri="{BB962C8B-B14F-4D97-AF65-F5344CB8AC3E}">
        <p14:creationId xmlns="" xmlns:p14="http://schemas.microsoft.com/office/powerpoint/2010/main" val="1026884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eb components.png"/>
          <p:cNvPicPr>
            <a:picLocks noChangeAspect="1"/>
          </p:cNvPicPr>
          <p:nvPr/>
        </p:nvPicPr>
        <p:blipFill rotWithShape="1">
          <a:blip r:embed="rId2" cstate="print">
            <a:alphaModFix amt="25000"/>
            <a:extLst>
              <a:ext uri="{28A0092B-C50C-407E-A947-70E740481C1C}">
                <a14:useLocalDpi xmlns="" xmlns:a14="http://schemas.microsoft.com/office/drawing/2010/main" val="0"/>
              </a:ext>
            </a:extLst>
          </a:blip>
          <a:srcRect l="25181" t="29056"/>
          <a:stretch/>
        </p:blipFill>
        <p:spPr>
          <a:xfrm>
            <a:off x="0" y="0"/>
            <a:ext cx="3924300" cy="3721100"/>
          </a:xfrm>
          <a:prstGeom prst="rect">
            <a:avLst/>
          </a:prstGeom>
        </p:spPr>
      </p:pic>
      <p:sp>
        <p:nvSpPr>
          <p:cNvPr id="2" name="Title 1"/>
          <p:cNvSpPr>
            <a:spLocks noGrp="1"/>
          </p:cNvSpPr>
          <p:nvPr>
            <p:ph type="title"/>
          </p:nvPr>
        </p:nvSpPr>
        <p:spPr/>
        <p:txBody>
          <a:bodyPr/>
          <a:lstStyle/>
          <a:p>
            <a:r>
              <a:rPr lang="en-US" dirty="0" smtClean="0"/>
              <a:t>Web Components</a:t>
            </a:r>
            <a:endParaRPr lang="en-US" dirty="0"/>
          </a:p>
        </p:txBody>
      </p:sp>
      <p:sp>
        <p:nvSpPr>
          <p:cNvPr id="3" name="Content Placeholder 2"/>
          <p:cNvSpPr>
            <a:spLocks noGrp="1"/>
          </p:cNvSpPr>
          <p:nvPr>
            <p:ph sz="half" idx="2"/>
          </p:nvPr>
        </p:nvSpPr>
        <p:spPr>
          <a:xfrm>
            <a:off x="5803900" y="416389"/>
            <a:ext cx="5905500" cy="5539911"/>
          </a:xfrm>
        </p:spPr>
        <p:txBody>
          <a:bodyPr/>
          <a:lstStyle/>
          <a:p>
            <a:r>
              <a:rPr lang="en-US" sz="2400" b="1" dirty="0" smtClean="0"/>
              <a:t>Templates</a:t>
            </a:r>
            <a:r>
              <a:rPr lang="en-US" sz="2400" dirty="0" smtClean="0"/>
              <a:t> define chunks of markup that are inert but can be activated for use later</a:t>
            </a:r>
          </a:p>
          <a:p>
            <a:r>
              <a:rPr lang="en-US" sz="2400" b="1" dirty="0" smtClean="0"/>
              <a:t>Custom Elements</a:t>
            </a:r>
            <a:r>
              <a:rPr lang="en-US" sz="2400" dirty="0" smtClean="0"/>
              <a:t> let authors define their own elements, including new presentation and API, that can be used in HTML documents</a:t>
            </a:r>
          </a:p>
          <a:p>
            <a:r>
              <a:rPr lang="en-US" sz="2400" b="1" dirty="0" smtClean="0"/>
              <a:t>Shadow DOM</a:t>
            </a:r>
            <a:r>
              <a:rPr lang="en-US" sz="2400" dirty="0" smtClean="0"/>
              <a:t> defines how presentation and behavior of decorators and custom elements fit together in the DOM tree</a:t>
            </a:r>
          </a:p>
          <a:p>
            <a:r>
              <a:rPr lang="en-US" sz="2400" b="1" dirty="0" smtClean="0"/>
              <a:t>HTML Imports</a:t>
            </a:r>
            <a:r>
              <a:rPr lang="en-US" sz="2400" dirty="0" smtClean="0"/>
              <a:t> provide a way to include and reuse HTML documents in other HTML documents</a:t>
            </a:r>
          </a:p>
          <a:p>
            <a:endParaRPr lang="en-US" sz="2400" dirty="0"/>
          </a:p>
        </p:txBody>
      </p:sp>
      <p:sp>
        <p:nvSpPr>
          <p:cNvPr id="9" name="Content Placeholder 8"/>
          <p:cNvSpPr>
            <a:spLocks noGrp="1"/>
          </p:cNvSpPr>
          <p:nvPr>
            <p:ph sz="quarter" idx="4"/>
          </p:nvPr>
        </p:nvSpPr>
        <p:spPr>
          <a:xfrm>
            <a:off x="591054" y="1267289"/>
            <a:ext cx="4742946" cy="4238369"/>
          </a:xfrm>
        </p:spPr>
        <p:txBody>
          <a:bodyPr/>
          <a:lstStyle/>
          <a:p>
            <a:pPr marL="0" indent="0">
              <a:buNone/>
            </a:pPr>
            <a:r>
              <a:rPr lang="en-US" sz="2400" dirty="0"/>
              <a:t>The component model for the Web (also known as Web Components) consists of four pieces designed to be used together </a:t>
            </a:r>
            <a:r>
              <a:rPr lang="en-US" sz="2400" b="1" dirty="0"/>
              <a:t>to let web application authors define widgets with a level of visual richness not possible with CSS alone, and ease of composition and reuse not possible with script libraries today</a:t>
            </a:r>
            <a:r>
              <a:rPr lang="en-US" sz="2400" b="1" dirty="0" smtClean="0"/>
              <a:t>.</a:t>
            </a:r>
            <a:endParaRPr lang="en-US" sz="2400" b="1" dirty="0"/>
          </a:p>
        </p:txBody>
      </p:sp>
      <p:sp>
        <p:nvSpPr>
          <p:cNvPr id="4" name="TextBox 3"/>
          <p:cNvSpPr txBox="1"/>
          <p:nvPr/>
        </p:nvSpPr>
        <p:spPr>
          <a:xfrm>
            <a:off x="3200313" y="6369515"/>
            <a:ext cx="8661400" cy="254000"/>
          </a:xfrm>
          <a:prstGeom prst="rect">
            <a:avLst/>
          </a:prstGeom>
          <a:noFill/>
        </p:spPr>
        <p:txBody>
          <a:bodyPr wrap="square" rtlCol="0">
            <a:noAutofit/>
          </a:bodyPr>
          <a:lstStyle/>
          <a:p>
            <a:pPr algn="r"/>
            <a:r>
              <a:rPr lang="en-US" sz="1600" i="0" dirty="0" smtClean="0"/>
              <a:t>Source: </a:t>
            </a:r>
            <a:r>
              <a:rPr lang="en-US" sz="1600" i="0" dirty="0" smtClean="0">
                <a:hlinkClick r:id="rId3"/>
              </a:rPr>
              <a:t>http://robdodson.me/why-web-components/</a:t>
            </a:r>
            <a:r>
              <a:rPr lang="en-US" sz="1600" i="0" dirty="0" smtClean="0"/>
              <a:t> </a:t>
            </a:r>
          </a:p>
        </p:txBody>
      </p:sp>
    </p:spTree>
    <p:extLst>
      <p:ext uri="{BB962C8B-B14F-4D97-AF65-F5344CB8AC3E}">
        <p14:creationId xmlns="" xmlns:p14="http://schemas.microsoft.com/office/powerpoint/2010/main" val="4060430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39284"/>
            <a:ext cx="10801179" cy="487313"/>
          </a:xfrm>
        </p:spPr>
        <p:txBody>
          <a:bodyPr/>
          <a:lstStyle/>
          <a:p>
            <a:r>
              <a:rPr lang="en-US" sz="2800" dirty="0" smtClean="0"/>
              <a:t>How Do I Create Web Components?</a:t>
            </a:r>
            <a:endParaRPr lang="en-US" sz="2800" dirty="0"/>
          </a:p>
        </p:txBody>
      </p:sp>
      <p:pic>
        <p:nvPicPr>
          <p:cNvPr id="1026" name="Picture 2" descr="C:\Users\sbelgaon\Desktop\1.PNG"/>
          <p:cNvPicPr>
            <a:picLocks noChangeAspect="1" noChangeArrowheads="1"/>
          </p:cNvPicPr>
          <p:nvPr/>
        </p:nvPicPr>
        <p:blipFill>
          <a:blip r:embed="rId2" cstate="print"/>
          <a:srcRect/>
          <a:stretch>
            <a:fillRect/>
          </a:stretch>
        </p:blipFill>
        <p:spPr bwMode="auto">
          <a:xfrm>
            <a:off x="5691188" y="2544763"/>
            <a:ext cx="6507206" cy="3157537"/>
          </a:xfrm>
          <a:prstGeom prst="rect">
            <a:avLst/>
          </a:prstGeom>
          <a:noFill/>
          <a:ln>
            <a:noFill/>
          </a:ln>
        </p:spPr>
      </p:pic>
      <p:pic>
        <p:nvPicPr>
          <p:cNvPr id="64516" name="Picture 4" descr="https://www.blackreddesigns.com/images/WebComponentsPolymer.png"/>
          <p:cNvPicPr>
            <a:picLocks noChangeAspect="1" noChangeArrowheads="1"/>
          </p:cNvPicPr>
          <p:nvPr/>
        </p:nvPicPr>
        <p:blipFill>
          <a:blip r:embed="rId3" cstate="print"/>
          <a:srcRect/>
          <a:stretch>
            <a:fillRect/>
          </a:stretch>
        </p:blipFill>
        <p:spPr bwMode="auto">
          <a:xfrm>
            <a:off x="-23814" y="1485900"/>
            <a:ext cx="5709920" cy="3568700"/>
          </a:xfrm>
          <a:prstGeom prst="rect">
            <a:avLst/>
          </a:prstGeom>
          <a:solidFill>
            <a:schemeClr val="bg1"/>
          </a:solidFill>
          <a:ln>
            <a:solidFill>
              <a:schemeClr val="accent1"/>
            </a:solidFill>
          </a:ln>
        </p:spPr>
      </p:pic>
    </p:spTree>
    <p:extLst>
      <p:ext uri="{BB962C8B-B14F-4D97-AF65-F5344CB8AC3E}">
        <p14:creationId xmlns="" xmlns:p14="http://schemas.microsoft.com/office/powerpoint/2010/main" val="1967705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39284"/>
            <a:ext cx="10801179" cy="487313"/>
          </a:xfrm>
        </p:spPr>
        <p:txBody>
          <a:bodyPr/>
          <a:lstStyle/>
          <a:p>
            <a:r>
              <a:rPr lang="en-US" sz="2800" dirty="0" smtClean="0"/>
              <a:t>Why Do I Need Angular and Polymer?</a:t>
            </a:r>
            <a:endParaRPr lang="en-US" sz="2800" dirty="0"/>
          </a:p>
        </p:txBody>
      </p:sp>
      <p:sp>
        <p:nvSpPr>
          <p:cNvPr id="3" name="Content Placeholder 2"/>
          <p:cNvSpPr>
            <a:spLocks noGrp="1"/>
          </p:cNvSpPr>
          <p:nvPr>
            <p:ph idx="1"/>
          </p:nvPr>
        </p:nvSpPr>
        <p:spPr>
          <a:xfrm>
            <a:off x="2463800" y="1365250"/>
            <a:ext cx="9169400" cy="4400550"/>
          </a:xfrm>
        </p:spPr>
        <p:txBody>
          <a:bodyPr/>
          <a:lstStyle/>
          <a:p>
            <a:pPr marL="0" indent="0">
              <a:buNone/>
            </a:pPr>
            <a:r>
              <a:rPr lang="en-US" sz="2800" b="1" dirty="0" smtClean="0"/>
              <a:t>Polymer</a:t>
            </a:r>
            <a:r>
              <a:rPr lang="en-US" sz="2800" dirty="0" smtClean="0"/>
              <a:t> </a:t>
            </a:r>
          </a:p>
          <a:p>
            <a:pPr marL="0" indent="0">
              <a:buNone/>
            </a:pPr>
            <a:r>
              <a:rPr lang="en-US" sz="2400" dirty="0" smtClean="0"/>
              <a:t>A library for creating </a:t>
            </a:r>
            <a:r>
              <a:rPr lang="en-US" sz="2400" dirty="0" smtClean="0">
                <a:hlinkClick r:id="rId2"/>
              </a:rPr>
              <a:t>Web Components</a:t>
            </a:r>
            <a:r>
              <a:rPr lang="en-US" sz="2400" dirty="0" smtClean="0"/>
              <a:t>, which are a set of W3C standards and upcoming browser APIs for defining your own custom HTML elements. </a:t>
            </a:r>
          </a:p>
          <a:p>
            <a:pPr marL="0" indent="0">
              <a:buNone/>
            </a:pPr>
            <a:endParaRPr lang="en-US" sz="2800" dirty="0" smtClean="0"/>
          </a:p>
          <a:p>
            <a:pPr marL="0" indent="0">
              <a:buNone/>
            </a:pPr>
            <a:r>
              <a:rPr lang="en-US" sz="2800" b="1" dirty="0" smtClean="0"/>
              <a:t>Angular</a:t>
            </a:r>
            <a:r>
              <a:rPr lang="en-US" sz="2800" dirty="0" smtClean="0"/>
              <a:t> </a:t>
            </a:r>
          </a:p>
          <a:p>
            <a:pPr marL="0" indent="0">
              <a:buNone/>
            </a:pPr>
            <a:r>
              <a:rPr lang="en-US" sz="2400" dirty="0" smtClean="0"/>
              <a:t>A complete framework for building </a:t>
            </a:r>
            <a:r>
              <a:rPr lang="en-US" sz="2400" dirty="0" err="1" smtClean="0"/>
              <a:t>webapps</a:t>
            </a:r>
            <a:r>
              <a:rPr lang="en-US" sz="2400" dirty="0" smtClean="0"/>
              <a:t>, whereas Polymer is a library for creating Web Components. Those components, however, can then be used to build a </a:t>
            </a:r>
            <a:r>
              <a:rPr lang="en-US" sz="2400" dirty="0" err="1" smtClean="0"/>
              <a:t>webapp</a:t>
            </a:r>
            <a:r>
              <a:rPr lang="en-US" sz="2400" dirty="0" smtClean="0"/>
              <a:t>.</a:t>
            </a:r>
            <a:endParaRPr lang="en-US" sz="2400"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1360754"/>
            <a:ext cx="2763813" cy="1166545"/>
          </a:xfrm>
          <a:prstGeom prst="rect">
            <a:avLst/>
          </a:prstGeom>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0" y="3053592"/>
            <a:ext cx="2670933" cy="2670933"/>
          </a:xfrm>
          <a:prstGeom prst="rect">
            <a:avLst/>
          </a:prstGeom>
        </p:spPr>
      </p:pic>
    </p:spTree>
    <p:extLst>
      <p:ext uri="{BB962C8B-B14F-4D97-AF65-F5344CB8AC3E}">
        <p14:creationId xmlns="" xmlns:p14="http://schemas.microsoft.com/office/powerpoint/2010/main" val="37013489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40538" y="885825"/>
            <a:ext cx="8170088" cy="2533650"/>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It’s all about UX</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lang="en-US" sz="2000" i="0" dirty="0" smtClean="0">
              <a:solidFill>
                <a:srgbClr val="000000"/>
              </a:solidFill>
              <a:latin typeface="Arial" pitchFamily="34" charset="0"/>
              <a:cs typeface="Arial" pitchFamily="34" charset="0"/>
            </a:endParaRP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This is a fast evolving space</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Separate UI Model for UI View --- this is future proof</a:t>
            </a:r>
          </a:p>
          <a:p>
            <a:pPr marL="342900" marR="0" lvl="0" indent="-342900" algn="l" defTabSz="914400" rtl="0" eaLnBrk="1" fontAlgn="base" latinLnBrk="0" hangingPunct="1">
              <a:lnSpc>
                <a:spcPct val="100000"/>
              </a:lnSpc>
              <a:spcBef>
                <a:spcPts val="900"/>
              </a:spcBef>
              <a:spcAft>
                <a:spcPct val="0"/>
              </a:spcAft>
              <a:buClr>
                <a:schemeClr val="accent1"/>
              </a:buClr>
              <a:buSzTx/>
              <a:tabLst/>
              <a:defRPr/>
            </a:pP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 xmlns:p14="http://schemas.microsoft.com/office/powerpoint/2010/main" val="164516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16817" y="1290860"/>
            <a:ext cx="7244483" cy="1098762"/>
          </a:xfrm>
        </p:spPr>
        <p:txBody>
          <a:bodyPr/>
          <a:lstStyle/>
          <a:p>
            <a:r>
              <a:rPr lang="en-US" sz="3600" dirty="0" smtClean="0"/>
              <a:t>Web UI – What </a:t>
            </a:r>
            <a:r>
              <a:rPr lang="en-US" sz="3600" dirty="0"/>
              <a:t>I</a:t>
            </a:r>
            <a:r>
              <a:rPr lang="en-US" sz="3600" dirty="0" smtClean="0"/>
              <a:t>s the Progress Strategy?</a:t>
            </a:r>
            <a:endParaRPr lang="en-US" sz="3600" dirty="0"/>
          </a:p>
        </p:txBody>
      </p:sp>
    </p:spTree>
    <p:extLst>
      <p:ext uri="{BB962C8B-B14F-4D97-AF65-F5344CB8AC3E}">
        <p14:creationId xmlns="" xmlns:p14="http://schemas.microsoft.com/office/powerpoint/2010/main" val="42781804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smtClean="0"/>
              <a:t>Disclaimer</a:t>
            </a:r>
            <a:endParaRPr lang="en-US" dirty="0"/>
          </a:p>
        </p:txBody>
      </p:sp>
      <p:sp>
        <p:nvSpPr>
          <p:cNvPr id="7" name="Content Placeholder 6"/>
          <p:cNvSpPr>
            <a:spLocks noGrp="1"/>
          </p:cNvSpPr>
          <p:nvPr>
            <p:ph idx="1"/>
          </p:nvPr>
        </p:nvSpPr>
        <p:spPr/>
        <p:txBody>
          <a:bodyPr/>
          <a:lstStyle/>
          <a:p>
            <a:r>
              <a:rPr lang="en-US" sz="2800" dirty="0" smtClean="0"/>
              <a:t>Future plans discussed in this section are for </a:t>
            </a:r>
            <a:r>
              <a:rPr lang="en-US" sz="2800" dirty="0" smtClean="0"/>
              <a:t>informational purposes only, and the reader is hereby cautioned that actual product development may vary significantly from </a:t>
            </a:r>
            <a:r>
              <a:rPr lang="en-US" sz="2800" dirty="0" smtClean="0"/>
              <a:t>what is discussed here</a:t>
            </a:r>
            <a:endParaRPr lang="en-US" sz="2800" dirty="0" smtClean="0"/>
          </a:p>
          <a:p>
            <a:endParaRPr lang="en-US" sz="2800" dirty="0" smtClean="0"/>
          </a:p>
          <a:p>
            <a:r>
              <a:rPr lang="en-US" sz="2800" dirty="0" smtClean="0"/>
              <a:t>Future </a:t>
            </a:r>
            <a:r>
              <a:rPr lang="en-US" sz="2800" dirty="0" smtClean="0"/>
              <a:t>plans discussed in this section </a:t>
            </a:r>
            <a:r>
              <a:rPr lang="en-US" sz="2800" dirty="0" smtClean="0"/>
              <a:t>may </a:t>
            </a:r>
            <a:r>
              <a:rPr lang="en-US" sz="2800" dirty="0" smtClean="0"/>
              <a:t>not be interpreted as any commitment on behalf of Progress, and future development, timing and release of any features or functionality described in this roadmap remains at our sole </a:t>
            </a:r>
            <a:r>
              <a:rPr lang="en-US" sz="2800" dirty="0" smtClean="0"/>
              <a:t>discretion</a:t>
            </a:r>
            <a:endParaRPr lang="en-US" sz="2800" dirty="0" smtClean="0"/>
          </a:p>
        </p:txBody>
      </p:sp>
    </p:spTree>
    <p:extLst>
      <p:ext uri="{BB962C8B-B14F-4D97-AF65-F5344CB8AC3E}">
        <p14:creationId xmlns="" xmlns:p14="http://schemas.microsoft.com/office/powerpoint/2010/main" val="932879249"/>
      </p:ext>
    </p:extLst>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bwMode="auto">
          <a:xfrm>
            <a:off x="304800" y="1892300"/>
            <a:ext cx="11658600" cy="711200"/>
          </a:xfrm>
          <a:prstGeom prst="rect">
            <a:avLst/>
          </a:prstGeom>
          <a:solidFill>
            <a:schemeClr val="accent1">
              <a:alpha val="27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 name="Title 2"/>
          <p:cNvSpPr>
            <a:spLocks noGrp="1"/>
          </p:cNvSpPr>
          <p:nvPr>
            <p:ph type="title"/>
          </p:nvPr>
        </p:nvSpPr>
        <p:spPr/>
        <p:txBody>
          <a:bodyPr/>
          <a:lstStyle/>
          <a:p>
            <a:r>
              <a:rPr lang="en-US" dirty="0" smtClean="0"/>
              <a:t>The Progress UI Strategy</a:t>
            </a:r>
            <a:endParaRPr lang="en-US" dirty="0"/>
          </a:p>
        </p:txBody>
      </p:sp>
      <p:sp>
        <p:nvSpPr>
          <p:cNvPr id="4" name="Freeform 3"/>
          <p:cNvSpPr/>
          <p:nvPr/>
        </p:nvSpPr>
        <p:spPr>
          <a:xfrm>
            <a:off x="667211" y="1904999"/>
            <a:ext cx="1719518" cy="562899"/>
          </a:xfrm>
          <a:prstGeom prst="rect">
            <a:avLst/>
          </a:prstGeom>
          <a:no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6464" tIns="156464" rIns="156464" bIns="400620" numCol="1" spcCol="1270" anchor="t" anchorCtr="0">
            <a:noAutofit/>
          </a:bodyPr>
          <a:lstStyle/>
          <a:p>
            <a:pPr lvl="0" algn="l" defTabSz="977900">
              <a:lnSpc>
                <a:spcPct val="90000"/>
              </a:lnSpc>
              <a:spcBef>
                <a:spcPct val="0"/>
              </a:spcBef>
              <a:spcAft>
                <a:spcPct val="35000"/>
              </a:spcAft>
            </a:pPr>
            <a:r>
              <a:rPr lang="en-US" sz="2800" b="1" i="0" kern="1200" dirty="0" smtClean="0">
                <a:solidFill>
                  <a:schemeClr val="accent1"/>
                </a:solidFill>
              </a:rPr>
              <a:t>VIEW</a:t>
            </a:r>
            <a:endParaRPr lang="en-US" sz="2800" b="1" i="0" kern="1200" dirty="0">
              <a:solidFill>
                <a:schemeClr val="accent1"/>
              </a:solidFill>
            </a:endParaRPr>
          </a:p>
        </p:txBody>
      </p:sp>
      <p:sp>
        <p:nvSpPr>
          <p:cNvPr id="8" name="Freeform 7"/>
          <p:cNvSpPr/>
          <p:nvPr/>
        </p:nvSpPr>
        <p:spPr>
          <a:xfrm>
            <a:off x="4040188" y="1904999"/>
            <a:ext cx="3327399" cy="562899"/>
          </a:xfrm>
          <a:prstGeom prst="rect">
            <a:avLst/>
          </a:prstGeom>
          <a:no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6464" tIns="156464" rIns="156464" bIns="400620" numCol="1" spcCol="1270" anchor="t" anchorCtr="0">
            <a:noAutofit/>
          </a:bodyPr>
          <a:lstStyle/>
          <a:p>
            <a:pPr lvl="0" algn="l" defTabSz="977900">
              <a:lnSpc>
                <a:spcPct val="90000"/>
              </a:lnSpc>
              <a:spcBef>
                <a:spcPct val="0"/>
              </a:spcBef>
              <a:spcAft>
                <a:spcPct val="35000"/>
              </a:spcAft>
            </a:pPr>
            <a:r>
              <a:rPr lang="en-US" sz="2800" b="1" i="0" kern="1200" dirty="0" smtClean="0">
                <a:solidFill>
                  <a:schemeClr val="accent1"/>
                </a:solidFill>
              </a:rPr>
              <a:t>CONTROLLER</a:t>
            </a:r>
            <a:endParaRPr lang="en-US" sz="2800" b="1" i="0" kern="1200" dirty="0">
              <a:solidFill>
                <a:schemeClr val="accent1"/>
              </a:solidFill>
            </a:endParaRPr>
          </a:p>
        </p:txBody>
      </p:sp>
      <p:sp>
        <p:nvSpPr>
          <p:cNvPr id="9" name="Freeform 8"/>
          <p:cNvSpPr/>
          <p:nvPr/>
        </p:nvSpPr>
        <p:spPr>
          <a:xfrm>
            <a:off x="3938587" y="2659063"/>
            <a:ext cx="4127500" cy="3589337"/>
          </a:xfrm>
          <a:prstGeom prst="rect">
            <a:avLst/>
          </a:prstGeom>
          <a:noFill/>
          <a:ln>
            <a:no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19" tIns="226019" rIns="226019" bIns="226019" numCol="1" spcCol="1270" anchor="t" anchorCtr="0">
            <a:noAutofit/>
          </a:bodyPr>
          <a:lstStyle/>
          <a:p>
            <a:pPr marL="342900" lvl="1" indent="-342900" algn="l" defTabSz="977900">
              <a:spcBef>
                <a:spcPct val="0"/>
              </a:spcBef>
              <a:spcAft>
                <a:spcPts val="960"/>
              </a:spcAft>
              <a:buClr>
                <a:schemeClr val="accent1"/>
              </a:buClr>
              <a:buSzPct val="100000"/>
              <a:buFont typeface="Wingdings" charset="2"/>
              <a:buChar char="§"/>
            </a:pPr>
            <a:r>
              <a:rPr lang="en-US" i="0" kern="1200" dirty="0" smtClean="0"/>
              <a:t>Kendo UI Data Binding</a:t>
            </a:r>
          </a:p>
          <a:p>
            <a:pPr marL="342900" lvl="1" indent="-342900" algn="l" defTabSz="977900">
              <a:spcBef>
                <a:spcPct val="0"/>
              </a:spcBef>
              <a:spcAft>
                <a:spcPts val="960"/>
              </a:spcAft>
              <a:buClr>
                <a:schemeClr val="accent1"/>
              </a:buClr>
              <a:buSzPct val="100000"/>
              <a:buFont typeface="Wingdings" charset="2"/>
              <a:buChar char="§"/>
            </a:pPr>
            <a:endParaRPr lang="en-US" i="0" kern="1200" dirty="0" smtClean="0"/>
          </a:p>
          <a:p>
            <a:pPr marL="342900" lvl="1" indent="-342900" algn="l" defTabSz="977900">
              <a:spcBef>
                <a:spcPct val="0"/>
              </a:spcBef>
              <a:spcAft>
                <a:spcPts val="960"/>
              </a:spcAft>
              <a:buClr>
                <a:schemeClr val="accent1"/>
              </a:buClr>
              <a:buSzPct val="100000"/>
              <a:buFont typeface="Wingdings" charset="2"/>
              <a:buChar char="§"/>
            </a:pPr>
            <a:r>
              <a:rPr lang="en-US" i="0" kern="1200" dirty="0" smtClean="0"/>
              <a:t>Write your own JS</a:t>
            </a:r>
            <a:endParaRPr lang="en-US" i="0" kern="1200" dirty="0"/>
          </a:p>
          <a:p>
            <a:pPr marL="342900" lvl="1" indent="-342900" algn="l" defTabSz="977900">
              <a:spcBef>
                <a:spcPct val="0"/>
              </a:spcBef>
              <a:spcAft>
                <a:spcPts val="960"/>
              </a:spcAft>
              <a:buClr>
                <a:schemeClr val="accent1"/>
              </a:buClr>
              <a:buSzPct val="100000"/>
              <a:buFont typeface="Wingdings" charset="2"/>
              <a:buChar char="§"/>
            </a:pPr>
            <a:r>
              <a:rPr lang="en-US" i="0" kern="1200" dirty="0" smtClean="0"/>
              <a:t>Data driven OE Community frameworks</a:t>
            </a:r>
            <a:endParaRPr lang="en-US" i="0" kern="1200" dirty="0"/>
          </a:p>
          <a:p>
            <a:pPr marL="342900" lvl="1" indent="-342900" algn="l" defTabSz="977900">
              <a:spcBef>
                <a:spcPct val="0"/>
              </a:spcBef>
              <a:spcAft>
                <a:spcPts val="960"/>
              </a:spcAft>
              <a:buClr>
                <a:schemeClr val="accent1"/>
              </a:buClr>
              <a:buSzPct val="100000"/>
              <a:buFont typeface="Wingdings" charset="2"/>
              <a:buChar char="§"/>
            </a:pPr>
            <a:r>
              <a:rPr lang="en-US" i="0" kern="1200" dirty="0" smtClean="0"/>
              <a:t>Industry frameworks for </a:t>
            </a:r>
            <a:br>
              <a:rPr lang="en-US" i="0" kern="1200" dirty="0" smtClean="0"/>
            </a:br>
            <a:r>
              <a:rPr lang="en-US" i="0" kern="1200" dirty="0" smtClean="0"/>
              <a:t>hand crafted UI</a:t>
            </a:r>
          </a:p>
        </p:txBody>
      </p:sp>
      <p:sp>
        <p:nvSpPr>
          <p:cNvPr id="11" name="Freeform 10"/>
          <p:cNvSpPr/>
          <p:nvPr/>
        </p:nvSpPr>
        <p:spPr>
          <a:xfrm>
            <a:off x="9185879" y="1904999"/>
            <a:ext cx="1799621" cy="562899"/>
          </a:xfrm>
          <a:prstGeom prst="rect">
            <a:avLst/>
          </a:prstGeom>
          <a:no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56464" tIns="156464" rIns="156464" bIns="400620" numCol="1" spcCol="1270" anchor="t" anchorCtr="0">
            <a:noAutofit/>
          </a:bodyPr>
          <a:lstStyle/>
          <a:p>
            <a:pPr lvl="0" algn="l" defTabSz="977900">
              <a:lnSpc>
                <a:spcPct val="90000"/>
              </a:lnSpc>
              <a:spcBef>
                <a:spcPct val="0"/>
              </a:spcBef>
              <a:spcAft>
                <a:spcPct val="35000"/>
              </a:spcAft>
            </a:pPr>
            <a:r>
              <a:rPr lang="en-US" sz="2800" b="1" i="0" kern="1200" dirty="0" smtClean="0">
                <a:solidFill>
                  <a:schemeClr val="accent1"/>
                </a:solidFill>
              </a:rPr>
              <a:t>MODEL</a:t>
            </a:r>
            <a:endParaRPr lang="en-US" sz="2800" b="1" i="0" kern="1200" dirty="0">
              <a:solidFill>
                <a:schemeClr val="accent1"/>
              </a:solidFill>
            </a:endParaRPr>
          </a:p>
        </p:txBody>
      </p:sp>
      <p:sp>
        <p:nvSpPr>
          <p:cNvPr id="12" name="Freeform 11"/>
          <p:cNvSpPr/>
          <p:nvPr/>
        </p:nvSpPr>
        <p:spPr>
          <a:xfrm>
            <a:off x="9118600" y="2955926"/>
            <a:ext cx="2425700" cy="1971674"/>
          </a:xfrm>
          <a:prstGeom prst="rect">
            <a:avLst/>
          </a:prstGeom>
          <a:noFill/>
          <a:ln>
            <a:noFill/>
          </a:ln>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19" tIns="226019" rIns="226019" bIns="226019" numCol="1" spcCol="1270" anchor="t" anchorCtr="0">
            <a:noAutofit/>
          </a:bodyPr>
          <a:lstStyle/>
          <a:p>
            <a:pPr marL="0" lvl="1" algn="l" defTabSz="977900">
              <a:spcBef>
                <a:spcPct val="0"/>
              </a:spcBef>
              <a:spcAft>
                <a:spcPct val="15000"/>
              </a:spcAft>
            </a:pPr>
            <a:r>
              <a:rPr lang="en-US" i="0" kern="1200" dirty="0" smtClean="0"/>
              <a:t>JavaScript Data Object </a:t>
            </a:r>
          </a:p>
          <a:p>
            <a:pPr marL="0" lvl="1" algn="l" defTabSz="977900">
              <a:spcBef>
                <a:spcPct val="0"/>
              </a:spcBef>
              <a:spcAft>
                <a:spcPct val="15000"/>
              </a:spcAft>
            </a:pPr>
            <a:r>
              <a:rPr lang="en-US" i="0" kern="1200" dirty="0" smtClean="0"/>
              <a:t>(JSDO)</a:t>
            </a:r>
            <a:endParaRPr lang="en-US" i="0" kern="1200" dirty="0"/>
          </a:p>
        </p:txBody>
      </p:sp>
      <p:grpSp>
        <p:nvGrpSpPr>
          <p:cNvPr id="16" name="Group 15"/>
          <p:cNvGrpSpPr/>
          <p:nvPr/>
        </p:nvGrpSpPr>
        <p:grpSpPr>
          <a:xfrm>
            <a:off x="0" y="2589550"/>
            <a:ext cx="2755764" cy="1830049"/>
            <a:chOff x="8216900" y="152400"/>
            <a:chExt cx="2783875" cy="1848717"/>
          </a:xfrm>
        </p:grpSpPr>
        <p:pic>
          <p:nvPicPr>
            <p:cNvPr id="17" name="Picture 16"/>
            <p:cNvPicPr>
              <a:picLocks noChangeAspect="1"/>
            </p:cNvPicPr>
            <p:nvPr/>
          </p:nvPicPr>
          <p:blipFill rotWithShape="1">
            <a:blip r:embed="rId2" cstate="print">
              <a:extLst>
                <a:ext uri="{BEBA8EAE-BF5A-486C-A8C5-ECC9F3942E4B}">
                  <a14:imgProps xmlns="" xmlns:a14="http://schemas.microsoft.com/office/drawing/2010/main">
                    <a14:imgLayer r:embed="rId3">
                      <a14:imgEffect>
                        <a14:saturation sat="400000"/>
                      </a14:imgEffect>
                    </a14:imgLayer>
                  </a14:imgProps>
                </a:ext>
                <a:ext uri="{28A0092B-C50C-407E-A947-70E740481C1C}">
                  <a14:useLocalDpi xmlns="" xmlns:a14="http://schemas.microsoft.com/office/drawing/2010/main" val="0"/>
                </a:ext>
              </a:extLst>
            </a:blip>
            <a:srcRect b="32822"/>
            <a:stretch/>
          </p:blipFill>
          <p:spPr>
            <a:xfrm>
              <a:off x="8216900" y="152400"/>
              <a:ext cx="2783875" cy="1422400"/>
            </a:xfrm>
            <a:prstGeom prst="rect">
              <a:avLst/>
            </a:prstGeom>
          </p:spPr>
        </p:pic>
        <p:pic>
          <p:nvPicPr>
            <p:cNvPr id="18" name="Picture 17" descr="Logo_KendoUI_Long.png"/>
            <p:cNvPicPr>
              <a:picLocks noChangeAspect="1"/>
            </p:cNvPicPr>
            <p:nvPr/>
          </p:nvPicPr>
          <p:blipFill rotWithShape="1">
            <a:blip r:embed="rId4" cstate="print">
              <a:extLst>
                <a:ext uri="{28A0092B-C50C-407E-A947-70E740481C1C}">
                  <a14:useLocalDpi xmlns="" xmlns:a14="http://schemas.microsoft.com/office/drawing/2010/main" val="0"/>
                </a:ext>
              </a:extLst>
            </a:blip>
            <a:srcRect l="50036" t="-1" b="4514"/>
            <a:stretch/>
          </p:blipFill>
          <p:spPr>
            <a:xfrm>
              <a:off x="8851899" y="1442318"/>
              <a:ext cx="1571625" cy="558799"/>
            </a:xfrm>
            <a:prstGeom prst="rect">
              <a:avLst/>
            </a:prstGeom>
          </p:spPr>
        </p:pic>
      </p:grpSp>
      <p:sp>
        <p:nvSpPr>
          <p:cNvPr id="6" name="Right Triangle 5"/>
          <p:cNvSpPr/>
          <p:nvPr/>
        </p:nvSpPr>
        <p:spPr bwMode="auto">
          <a:xfrm rot="13499533">
            <a:off x="2565401" y="4029072"/>
            <a:ext cx="749300" cy="749300"/>
          </a:xfrm>
          <a:prstGeom prst="rtTriangle">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6" name="Right Triangle 25"/>
          <p:cNvSpPr/>
          <p:nvPr/>
        </p:nvSpPr>
        <p:spPr bwMode="auto">
          <a:xfrm rot="13499533">
            <a:off x="7950202" y="4029072"/>
            <a:ext cx="749300" cy="749300"/>
          </a:xfrm>
          <a:prstGeom prst="rtTriangle">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9" name="Rectangle 18"/>
          <p:cNvSpPr/>
          <p:nvPr/>
        </p:nvSpPr>
        <p:spPr>
          <a:xfrm>
            <a:off x="285750" y="4665018"/>
            <a:ext cx="2257425" cy="1192857"/>
          </a:xfrm>
          <a:prstGeom prst="rect">
            <a:avLst/>
          </a:prstGeom>
        </p:spPr>
        <p:txBody>
          <a:bodyPr wrap="square">
            <a:spAutoFit/>
          </a:bodyPr>
          <a:lstStyle/>
          <a:p>
            <a:pPr marL="342900" lvl="1" indent="-342900" algn="l" defTabSz="977900">
              <a:spcBef>
                <a:spcPct val="0"/>
              </a:spcBef>
              <a:spcAft>
                <a:spcPts val="960"/>
              </a:spcAft>
              <a:buClr>
                <a:schemeClr val="accent1"/>
              </a:buClr>
              <a:buSzPct val="100000"/>
              <a:buFont typeface="Wingdings" charset="2"/>
              <a:buChar char="§"/>
            </a:pPr>
            <a:r>
              <a:rPr lang="en-US" i="0" dirty="0" smtClean="0"/>
              <a:t>Kendo UI/Angular Binding</a:t>
            </a:r>
            <a:endParaRPr lang="en-US" i="0" dirty="0"/>
          </a:p>
        </p:txBody>
      </p:sp>
    </p:spTree>
    <p:extLst>
      <p:ext uri="{BB962C8B-B14F-4D97-AF65-F5344CB8AC3E}">
        <p14:creationId xmlns="" xmlns:p14="http://schemas.microsoft.com/office/powerpoint/2010/main" val="1820132995"/>
      </p:ext>
    </p:extLst>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6" name="Rectangle 5"/>
          <p:cNvSpPr/>
          <p:nvPr/>
        </p:nvSpPr>
        <p:spPr bwMode="auto">
          <a:xfrm>
            <a:off x="381000" y="1536700"/>
            <a:ext cx="3657600" cy="38989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nvGrpSpPr>
          <p:cNvPr id="2" name="Shape 317"/>
          <p:cNvGrpSpPr/>
          <p:nvPr/>
        </p:nvGrpSpPr>
        <p:grpSpPr>
          <a:xfrm>
            <a:off x="4936372" y="3148246"/>
            <a:ext cx="6634798" cy="2498509"/>
            <a:chOff x="764702" y="1338367"/>
            <a:chExt cx="6636526" cy="2498509"/>
          </a:xfrm>
        </p:grpSpPr>
        <p:sp>
          <p:nvSpPr>
            <p:cNvPr id="318" name="Shape 318"/>
            <p:cNvSpPr/>
            <p:nvPr/>
          </p:nvSpPr>
          <p:spPr>
            <a:xfrm>
              <a:off x="764702" y="3386891"/>
              <a:ext cx="6636526" cy="449985"/>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800" b="0" i="0" u="none" strike="noStrike" cap="none" baseline="0" dirty="0">
                  <a:solidFill>
                    <a:schemeClr val="lt1"/>
                  </a:solidFill>
                  <a:latin typeface="Arial"/>
                  <a:ea typeface="Arial"/>
                  <a:cs typeface="Arial"/>
                  <a:sym typeface="Arial"/>
                </a:rPr>
                <a:t>A library of 70+ </a:t>
              </a:r>
              <a:r>
                <a:rPr lang="en-US" sz="1800" b="0" i="0" u="none" strike="noStrike" cap="none" baseline="0" dirty="0">
                  <a:solidFill>
                    <a:schemeClr val="accent5"/>
                  </a:solidFill>
                  <a:latin typeface="Arial"/>
                  <a:ea typeface="Arial"/>
                  <a:cs typeface="Arial"/>
                  <a:sym typeface="Arial"/>
                </a:rPr>
                <a:t>HTML5 </a:t>
              </a:r>
              <a:r>
                <a:rPr lang="en-US" sz="1800" b="0" i="0" u="none" strike="noStrike" cap="none" baseline="0" dirty="0">
                  <a:solidFill>
                    <a:schemeClr val="lt1"/>
                  </a:solidFill>
                  <a:latin typeface="Arial"/>
                  <a:ea typeface="Arial"/>
                  <a:cs typeface="Arial"/>
                  <a:sym typeface="Arial"/>
                </a:rPr>
                <a:t>UI for cross-platform apps.</a:t>
              </a:r>
            </a:p>
          </p:txBody>
        </p:sp>
        <p:sp>
          <p:nvSpPr>
            <p:cNvPr id="319" name="Shape 319"/>
            <p:cNvSpPr/>
            <p:nvPr/>
          </p:nvSpPr>
          <p:spPr>
            <a:xfrm>
              <a:off x="976616" y="1660542"/>
              <a:ext cx="914400" cy="914400"/>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200" b="0" i="0" u="none" strike="noStrike" cap="none" baseline="0" dirty="0">
                  <a:solidFill>
                    <a:schemeClr val="lt1"/>
                  </a:solidFill>
                  <a:latin typeface="Arial"/>
                  <a:ea typeface="Arial"/>
                  <a:cs typeface="Arial"/>
                  <a:sym typeface="Arial"/>
                </a:rPr>
                <a:t>Grids</a:t>
              </a:r>
            </a:p>
          </p:txBody>
        </p:sp>
        <p:sp>
          <p:nvSpPr>
            <p:cNvPr id="320" name="Shape 320"/>
            <p:cNvSpPr/>
            <p:nvPr/>
          </p:nvSpPr>
          <p:spPr>
            <a:xfrm>
              <a:off x="976616" y="2690392"/>
              <a:ext cx="1535977" cy="518352"/>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200" b="0" i="0" u="none" strike="noStrike" cap="none" baseline="0">
                  <a:solidFill>
                    <a:schemeClr val="lt1"/>
                  </a:solidFill>
                  <a:latin typeface="Arial"/>
                  <a:ea typeface="Arial"/>
                  <a:cs typeface="Arial"/>
                  <a:sym typeface="Arial"/>
                </a:rPr>
                <a:t>Interactivity</a:t>
              </a:r>
            </a:p>
          </p:txBody>
        </p:sp>
        <p:sp>
          <p:nvSpPr>
            <p:cNvPr id="321" name="Shape 321"/>
            <p:cNvSpPr/>
            <p:nvPr/>
          </p:nvSpPr>
          <p:spPr>
            <a:xfrm>
              <a:off x="2637682" y="2308002"/>
              <a:ext cx="956135" cy="900742"/>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200" b="0" i="0" u="none" strike="noStrike" cap="none" baseline="0">
                  <a:solidFill>
                    <a:schemeClr val="lt1"/>
                  </a:solidFill>
                  <a:latin typeface="Arial"/>
                  <a:ea typeface="Arial"/>
                  <a:cs typeface="Arial"/>
                  <a:sym typeface="Arial"/>
                </a:rPr>
                <a:t>Scheduling</a:t>
              </a:r>
            </a:p>
          </p:txBody>
        </p:sp>
        <p:sp>
          <p:nvSpPr>
            <p:cNvPr id="322" name="Shape 322"/>
            <p:cNvSpPr/>
            <p:nvPr/>
          </p:nvSpPr>
          <p:spPr>
            <a:xfrm>
              <a:off x="2050499" y="1660542"/>
              <a:ext cx="462094" cy="887086"/>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Arial"/>
                <a:ea typeface="Arial"/>
                <a:cs typeface="Arial"/>
                <a:sym typeface="Arial"/>
              </a:endParaRPr>
            </a:p>
          </p:txBody>
        </p:sp>
        <p:sp>
          <p:nvSpPr>
            <p:cNvPr id="323" name="Shape 323"/>
            <p:cNvSpPr/>
            <p:nvPr/>
          </p:nvSpPr>
          <p:spPr>
            <a:xfrm>
              <a:off x="2637681" y="1660542"/>
              <a:ext cx="1759356" cy="518352"/>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200" b="0" i="0" u="none" strike="noStrike" cap="none" baseline="0">
                  <a:solidFill>
                    <a:schemeClr val="lt1"/>
                  </a:solidFill>
                  <a:latin typeface="Arial"/>
                  <a:ea typeface="Arial"/>
                  <a:cs typeface="Arial"/>
                  <a:sym typeface="Arial"/>
                </a:rPr>
                <a:t>Data Visualization</a:t>
              </a:r>
            </a:p>
          </p:txBody>
        </p:sp>
        <p:sp>
          <p:nvSpPr>
            <p:cNvPr id="324" name="Shape 324"/>
            <p:cNvSpPr/>
            <p:nvPr/>
          </p:nvSpPr>
          <p:spPr>
            <a:xfrm>
              <a:off x="4549439" y="1660542"/>
              <a:ext cx="926378" cy="887086"/>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200" b="0" i="0" u="none" strike="noStrike" cap="none" baseline="0">
                  <a:solidFill>
                    <a:schemeClr val="lt1"/>
                  </a:solidFill>
                  <a:latin typeface="Arial"/>
                  <a:ea typeface="Arial"/>
                  <a:cs typeface="Arial"/>
                  <a:sym typeface="Arial"/>
                </a:rPr>
                <a:t>Navigation</a:t>
              </a:r>
            </a:p>
          </p:txBody>
        </p:sp>
        <p:sp>
          <p:nvSpPr>
            <p:cNvPr id="325" name="Shape 325"/>
            <p:cNvSpPr/>
            <p:nvPr/>
          </p:nvSpPr>
          <p:spPr>
            <a:xfrm>
              <a:off x="4549439" y="2690392"/>
              <a:ext cx="1595492" cy="518352"/>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200" b="0" i="0" u="none" strike="noStrike" cap="none" baseline="0">
                  <a:solidFill>
                    <a:schemeClr val="lt1"/>
                  </a:solidFill>
                  <a:latin typeface="Arial"/>
                  <a:ea typeface="Arial"/>
                  <a:cs typeface="Arial"/>
                  <a:sym typeface="Arial"/>
                </a:rPr>
                <a:t>Geo Visualization</a:t>
              </a:r>
            </a:p>
          </p:txBody>
        </p:sp>
        <p:sp>
          <p:nvSpPr>
            <p:cNvPr id="326" name="Shape 326"/>
            <p:cNvSpPr/>
            <p:nvPr/>
          </p:nvSpPr>
          <p:spPr>
            <a:xfrm>
              <a:off x="5603096" y="2308002"/>
              <a:ext cx="528176" cy="266939"/>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Arial"/>
                <a:ea typeface="Arial"/>
                <a:cs typeface="Arial"/>
                <a:sym typeface="Arial"/>
              </a:endParaRPr>
            </a:p>
          </p:txBody>
        </p:sp>
        <p:sp>
          <p:nvSpPr>
            <p:cNvPr id="327" name="Shape 327"/>
            <p:cNvSpPr/>
            <p:nvPr/>
          </p:nvSpPr>
          <p:spPr>
            <a:xfrm>
              <a:off x="6272210" y="2318244"/>
              <a:ext cx="926378" cy="887086"/>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200" b="0" i="0" u="none" strike="noStrike" cap="none" baseline="0">
                  <a:solidFill>
                    <a:schemeClr val="lt1"/>
                  </a:solidFill>
                  <a:latin typeface="Arial"/>
                  <a:ea typeface="Arial"/>
                  <a:cs typeface="Arial"/>
                  <a:sym typeface="Arial"/>
                </a:rPr>
                <a:t>Lists</a:t>
              </a:r>
            </a:p>
          </p:txBody>
        </p:sp>
        <p:sp>
          <p:nvSpPr>
            <p:cNvPr id="328" name="Shape 328"/>
            <p:cNvSpPr/>
            <p:nvPr/>
          </p:nvSpPr>
          <p:spPr>
            <a:xfrm>
              <a:off x="5603096" y="1660542"/>
              <a:ext cx="1595492" cy="518352"/>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SzPct val="25000"/>
                <a:buNone/>
              </a:pPr>
              <a:r>
                <a:rPr lang="en-US" sz="1200" b="0" i="0" u="none" strike="noStrike" cap="none" baseline="0">
                  <a:solidFill>
                    <a:schemeClr val="lt1"/>
                  </a:solidFill>
                  <a:latin typeface="Arial"/>
                  <a:ea typeface="Arial"/>
                  <a:cs typeface="Arial"/>
                  <a:sym typeface="Arial"/>
                </a:rPr>
                <a:t>Diagramming</a:t>
              </a:r>
            </a:p>
          </p:txBody>
        </p:sp>
        <p:sp>
          <p:nvSpPr>
            <p:cNvPr id="329" name="Shape 329"/>
            <p:cNvSpPr/>
            <p:nvPr/>
          </p:nvSpPr>
          <p:spPr>
            <a:xfrm>
              <a:off x="764702" y="1338369"/>
              <a:ext cx="101319" cy="2496457"/>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Arial"/>
                <a:ea typeface="Arial"/>
                <a:cs typeface="Arial"/>
                <a:sym typeface="Arial"/>
              </a:endParaRPr>
            </a:p>
          </p:txBody>
        </p:sp>
        <p:sp>
          <p:nvSpPr>
            <p:cNvPr id="330" name="Shape 330"/>
            <p:cNvSpPr/>
            <p:nvPr/>
          </p:nvSpPr>
          <p:spPr>
            <a:xfrm>
              <a:off x="7299909" y="1338367"/>
              <a:ext cx="101319" cy="2496457"/>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Arial"/>
                <a:ea typeface="Arial"/>
                <a:cs typeface="Arial"/>
                <a:sym typeface="Arial"/>
              </a:endParaRPr>
            </a:p>
          </p:txBody>
        </p:sp>
        <p:sp>
          <p:nvSpPr>
            <p:cNvPr id="331" name="Shape 331"/>
            <p:cNvSpPr/>
            <p:nvPr/>
          </p:nvSpPr>
          <p:spPr>
            <a:xfrm>
              <a:off x="764702" y="1338369"/>
              <a:ext cx="6636526" cy="161706"/>
            </a:xfrm>
            <a:prstGeom prst="rect">
              <a:avLst/>
            </a:prstGeom>
            <a:solidFill>
              <a:schemeClr val="tx1">
                <a:lumMod val="75000"/>
                <a:lumOff val="25000"/>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Arial"/>
                <a:ea typeface="Arial"/>
                <a:cs typeface="Arial"/>
                <a:sym typeface="Arial"/>
              </a:endParaRPr>
            </a:p>
          </p:txBody>
        </p:sp>
      </p:grpSp>
      <p:sp>
        <p:nvSpPr>
          <p:cNvPr id="332" name="Shape 332"/>
          <p:cNvSpPr/>
          <p:nvPr/>
        </p:nvSpPr>
        <p:spPr>
          <a:xfrm>
            <a:off x="4790026" y="2291880"/>
            <a:ext cx="7156615" cy="719261"/>
          </a:xfrm>
          <a:prstGeom prst="rect">
            <a:avLst/>
          </a:prstGeom>
          <a:noFill/>
          <a:ln>
            <a:noFill/>
          </a:ln>
        </p:spPr>
        <p:txBody>
          <a:bodyPr lIns="91425" tIns="45700" rIns="91425" bIns="45700" anchor="t" anchorCtr="0">
            <a:noAutofit/>
          </a:bodyPr>
          <a:lstStyle/>
          <a:p>
            <a:pPr marL="0" marR="0" lvl="0" indent="0" algn="ctr" rtl="0">
              <a:spcBef>
                <a:spcPts val="0"/>
              </a:spcBef>
              <a:buClr>
                <a:srgbClr val="6B7383"/>
              </a:buClr>
              <a:buSzPct val="25000"/>
              <a:buFont typeface="Rokkitt"/>
              <a:buNone/>
            </a:pPr>
            <a:r>
              <a:rPr lang="en-US" sz="2000" b="1" i="0" u="none" strike="noStrike" cap="none" baseline="0" dirty="0">
                <a:latin typeface="Rokkitt"/>
                <a:ea typeface="Rokkitt"/>
                <a:cs typeface="Rokkitt"/>
                <a:sym typeface="Rokkitt"/>
              </a:rPr>
              <a:t>Beautiful </a:t>
            </a:r>
            <a:r>
              <a:rPr lang="en-US" sz="2000" b="1" i="1" u="none" strike="noStrike" cap="none" baseline="0" dirty="0">
                <a:latin typeface="Rokkitt"/>
                <a:ea typeface="Rokkitt"/>
                <a:cs typeface="Rokkitt"/>
                <a:sym typeface="Rokkitt"/>
              </a:rPr>
              <a:t>pre-designed </a:t>
            </a:r>
            <a:r>
              <a:rPr lang="en-US" sz="2000" b="1" i="0" u="none" strike="noStrike" cap="none" baseline="0" dirty="0">
                <a:latin typeface="Rokkitt"/>
                <a:ea typeface="Rokkitt"/>
                <a:cs typeface="Rokkitt"/>
                <a:sym typeface="Rokkitt"/>
              </a:rPr>
              <a:t>widgets. </a:t>
            </a:r>
            <a:endParaRPr lang="en-US" sz="2000" b="1" i="0" u="none" strike="noStrike" cap="none" baseline="0" dirty="0" smtClean="0">
              <a:latin typeface="Rokkitt"/>
              <a:ea typeface="Rokkitt"/>
              <a:cs typeface="Rokkitt"/>
              <a:sym typeface="Rokkitt"/>
            </a:endParaRPr>
          </a:p>
          <a:p>
            <a:pPr marL="0" marR="0" lvl="0" indent="0" algn="ctr" rtl="0">
              <a:spcBef>
                <a:spcPts val="0"/>
              </a:spcBef>
              <a:buClr>
                <a:srgbClr val="6B7383"/>
              </a:buClr>
              <a:buSzPct val="25000"/>
              <a:buFont typeface="Rokkitt"/>
              <a:buNone/>
            </a:pPr>
            <a:r>
              <a:rPr lang="en-US" sz="2000" b="1" i="0" u="none" strike="noStrike" cap="none" baseline="0" dirty="0" smtClean="0">
                <a:latin typeface="Rokkitt"/>
                <a:ea typeface="Rokkitt"/>
                <a:cs typeface="Rokkitt"/>
                <a:sym typeface="Rokkitt"/>
              </a:rPr>
              <a:t>80</a:t>
            </a:r>
            <a:r>
              <a:rPr lang="en-US" sz="2000" b="1" i="0" u="none" strike="noStrike" cap="none" baseline="0" dirty="0">
                <a:latin typeface="Rokkitt"/>
                <a:ea typeface="Rokkitt"/>
                <a:cs typeface="Rokkitt"/>
                <a:sym typeface="Rokkitt"/>
              </a:rPr>
              <a:t>% productivity increase.</a:t>
            </a:r>
          </a:p>
        </p:txBody>
      </p:sp>
      <p:sp>
        <p:nvSpPr>
          <p:cNvPr id="334" name="Shape 334"/>
          <p:cNvSpPr/>
          <p:nvPr/>
        </p:nvSpPr>
        <p:spPr>
          <a:xfrm>
            <a:off x="5230255" y="5895321"/>
            <a:ext cx="2834245" cy="369332"/>
          </a:xfrm>
          <a:prstGeom prst="rect">
            <a:avLst/>
          </a:prstGeom>
          <a:noFill/>
          <a:ln>
            <a:noFill/>
          </a:ln>
        </p:spPr>
        <p:txBody>
          <a:bodyPr lIns="91425" tIns="45700" rIns="91425" bIns="45700" anchor="t" anchorCtr="0">
            <a:noAutofit/>
          </a:bodyPr>
          <a:lstStyle/>
          <a:p>
            <a:pPr marL="285750" marR="0" lvl="0" indent="-285750" algn="l" rtl="0">
              <a:spcBef>
                <a:spcPts val="0"/>
              </a:spcBef>
              <a:buClr>
                <a:srgbClr val="585D6C"/>
              </a:buClr>
              <a:buSzPct val="100000"/>
              <a:buFont typeface="Noto Symbol"/>
              <a:buChar char="✓"/>
            </a:pPr>
            <a:r>
              <a:rPr lang="en-US" sz="1800" b="1" i="0" u="none" strike="noStrike" cap="none" baseline="0" dirty="0">
                <a:solidFill>
                  <a:schemeClr val="accent1"/>
                </a:solidFill>
                <a:latin typeface="Arial"/>
                <a:ea typeface="Arial"/>
                <a:cs typeface="Arial"/>
                <a:sym typeface="Arial"/>
              </a:rPr>
              <a:t>Fastest Performance</a:t>
            </a:r>
          </a:p>
        </p:txBody>
      </p:sp>
      <p:sp>
        <p:nvSpPr>
          <p:cNvPr id="335" name="Shape 335"/>
          <p:cNvSpPr/>
          <p:nvPr/>
        </p:nvSpPr>
        <p:spPr>
          <a:xfrm>
            <a:off x="8466737" y="5895321"/>
            <a:ext cx="2848963" cy="369332"/>
          </a:xfrm>
          <a:prstGeom prst="rect">
            <a:avLst/>
          </a:prstGeom>
          <a:noFill/>
          <a:ln>
            <a:noFill/>
          </a:ln>
        </p:spPr>
        <p:txBody>
          <a:bodyPr lIns="91425" tIns="45700" rIns="91425" bIns="45700" anchor="t" anchorCtr="0">
            <a:noAutofit/>
          </a:bodyPr>
          <a:lstStyle/>
          <a:p>
            <a:pPr marL="285750" marR="0" lvl="0" indent="-285750" algn="l" rtl="0">
              <a:spcBef>
                <a:spcPts val="0"/>
              </a:spcBef>
              <a:buClr>
                <a:srgbClr val="585D6C"/>
              </a:buClr>
              <a:buSzPct val="100000"/>
              <a:buFont typeface="Noto Symbol"/>
              <a:buChar char="✓"/>
            </a:pPr>
            <a:r>
              <a:rPr lang="en-US" sz="1800" b="1" i="0" u="none" strike="noStrike" cap="none" baseline="0" dirty="0">
                <a:solidFill>
                  <a:schemeClr val="accent1"/>
                </a:solidFill>
                <a:latin typeface="Arial"/>
                <a:ea typeface="Arial"/>
                <a:cs typeface="Arial"/>
                <a:sym typeface="Arial"/>
              </a:rPr>
              <a:t>Open and extensible</a:t>
            </a:r>
          </a:p>
        </p:txBody>
      </p:sp>
      <p:sp>
        <p:nvSpPr>
          <p:cNvPr id="336" name="Shape 336"/>
          <p:cNvSpPr txBox="1"/>
          <p:nvPr/>
        </p:nvSpPr>
        <p:spPr>
          <a:xfrm>
            <a:off x="3746500" y="501046"/>
            <a:ext cx="7589006" cy="646215"/>
          </a:xfrm>
          <a:prstGeom prst="rect">
            <a:avLst/>
          </a:prstGeom>
          <a:noFill/>
          <a:ln>
            <a:noFill/>
          </a:ln>
        </p:spPr>
        <p:txBody>
          <a:bodyPr lIns="121875" tIns="121875" rIns="121875" bIns="121875" anchor="b" anchorCtr="0">
            <a:noAutofit/>
          </a:bodyPr>
          <a:lstStyle/>
          <a:p>
            <a:pPr marL="0" marR="0" lvl="0" indent="0" algn="l" rtl="0">
              <a:spcBef>
                <a:spcPts val="0"/>
              </a:spcBef>
              <a:buClr>
                <a:schemeClr val="accent4"/>
              </a:buClr>
              <a:buSzPct val="25000"/>
              <a:buFont typeface="Rokkitt"/>
              <a:buNone/>
            </a:pPr>
            <a:r>
              <a:rPr lang="en-US" sz="2800" i="0" u="none" strike="noStrike" cap="none" baseline="0" dirty="0" smtClean="0">
                <a:latin typeface="Rokkitt"/>
                <a:ea typeface="Rokkitt"/>
                <a:cs typeface="Rokkitt"/>
                <a:sym typeface="Rokkitt"/>
              </a:rPr>
              <a:t>User Experience Is Everything</a:t>
            </a:r>
            <a:endParaRPr lang="en-US" sz="2800" i="0" u="none" strike="noStrike" cap="none" baseline="0" dirty="0">
              <a:latin typeface="Rokkitt"/>
              <a:ea typeface="Rokkitt"/>
              <a:cs typeface="Rokkitt"/>
              <a:sym typeface="Rokkitt"/>
            </a:endParaRPr>
          </a:p>
        </p:txBody>
      </p:sp>
      <p:pic>
        <p:nvPicPr>
          <p:cNvPr id="24" name="Picture 4" descr="http://brand.jquery.org/resources/jquery-mark-light.gif"/>
          <p:cNvPicPr>
            <a:picLocks noChangeAspect="1" noChangeArrowheads="1"/>
          </p:cNvPicPr>
          <p:nvPr/>
        </p:nvPicPr>
        <p:blipFill rotWithShape="1">
          <a:blip r:embed="rId3" cstate="print">
            <a:extLst>
              <a:ext uri="{28A0092B-C50C-407E-A947-70E740481C1C}">
                <a14:useLocalDpi xmlns="" xmlns:a14="http://schemas.microsoft.com/office/drawing/2010/main"/>
              </a:ext>
            </a:extLst>
          </a:blip>
          <a:srcRect l="22914" t="38938" r="25245" b="35346"/>
          <a:stretch/>
        </p:blipFill>
        <p:spPr bwMode="auto">
          <a:xfrm>
            <a:off x="712787" y="4749799"/>
            <a:ext cx="1370013" cy="439739"/>
          </a:xfrm>
          <a:prstGeom prst="rect">
            <a:avLst/>
          </a:prstGeom>
          <a:noFill/>
        </p:spPr>
      </p:pic>
      <p:pic>
        <p:nvPicPr>
          <p:cNvPr id="2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2359472" y="4489627"/>
            <a:ext cx="1657875" cy="765173"/>
          </a:xfrm>
          <a:prstGeom prst="rect">
            <a:avLst/>
          </a:prstGeom>
          <a:noFill/>
        </p:spPr>
      </p:pic>
      <p:pic>
        <p:nvPicPr>
          <p:cNvPr id="27" name="Picture 9"/>
          <p:cNvPicPr>
            <a:picLocks noChangeAspect="1" noChangeArrowheads="1"/>
          </p:cNvPicPr>
          <p:nvPr/>
        </p:nvPicPr>
        <p:blipFill rotWithShape="1">
          <a:blip r:embed="rId5" cstate="print">
            <a:extLst>
              <a:ext uri="{28A0092B-C50C-407E-A947-70E740481C1C}">
                <a14:useLocalDpi xmlns="" xmlns:a14="http://schemas.microsoft.com/office/drawing/2010/main"/>
              </a:ext>
            </a:extLst>
          </a:blip>
          <a:srcRect l="50435"/>
          <a:stretch/>
        </p:blipFill>
        <p:spPr bwMode="auto">
          <a:xfrm>
            <a:off x="1038849" y="2961312"/>
            <a:ext cx="954805" cy="1488565"/>
          </a:xfrm>
          <a:prstGeom prst="rect">
            <a:avLst/>
          </a:prstGeom>
          <a:noFill/>
        </p:spPr>
      </p:pic>
      <p:pic>
        <p:nvPicPr>
          <p:cNvPr id="28" name="Picture 11" descr="http://red-team-design.com/wp-content/uploads/2011/01/css3-html5-logo.png"/>
          <p:cNvPicPr>
            <a:picLocks noChangeAspect="1" noChangeArrowheads="1"/>
          </p:cNvPicPr>
          <p:nvPr/>
        </p:nvPicPr>
        <p:blipFill>
          <a:blip r:embed="rId6" cstate="print">
            <a:extLst>
              <a:ext uri="{28A0092B-C50C-407E-A947-70E740481C1C}">
                <a14:useLocalDpi xmlns="" xmlns:a14="http://schemas.microsoft.com/office/drawing/2010/main"/>
              </a:ext>
            </a:extLst>
          </a:blip>
          <a:srcRect/>
          <a:stretch>
            <a:fillRect/>
          </a:stretch>
        </p:blipFill>
        <p:spPr bwMode="auto">
          <a:xfrm>
            <a:off x="2449334" y="1748161"/>
            <a:ext cx="1318118" cy="1135778"/>
          </a:xfrm>
          <a:prstGeom prst="rect">
            <a:avLst/>
          </a:prstGeom>
          <a:noFill/>
        </p:spPr>
      </p:pic>
      <p:pic>
        <p:nvPicPr>
          <p:cNvPr id="29" name="Picture 15" descr="http://www.richardhessler.com/assets/img/skills/d3.png"/>
          <p:cNvPicPr>
            <a:picLocks noChangeAspect="1" noChangeArrowheads="1"/>
          </p:cNvPicPr>
          <p:nvPr/>
        </p:nvPicPr>
        <p:blipFill>
          <a:blip r:embed="rId7" cstate="print"/>
          <a:srcRect/>
          <a:stretch>
            <a:fillRect/>
          </a:stretch>
        </p:blipFill>
        <p:spPr bwMode="auto">
          <a:xfrm>
            <a:off x="2493723" y="3239070"/>
            <a:ext cx="1125641" cy="900513"/>
          </a:xfrm>
          <a:prstGeom prst="rect">
            <a:avLst/>
          </a:prstGeom>
          <a:noFill/>
        </p:spPr>
      </p:pic>
      <p:grpSp>
        <p:nvGrpSpPr>
          <p:cNvPr id="5" name="Group 4"/>
          <p:cNvGrpSpPr/>
          <p:nvPr/>
        </p:nvGrpSpPr>
        <p:grpSpPr>
          <a:xfrm>
            <a:off x="544171" y="1904998"/>
            <a:ext cx="1723729" cy="847724"/>
            <a:chOff x="492880" y="1973641"/>
            <a:chExt cx="1584157" cy="779083"/>
          </a:xfrm>
        </p:grpSpPr>
        <p:sp>
          <p:nvSpPr>
            <p:cNvPr id="3" name="TextBox 2"/>
            <p:cNvSpPr txBox="1"/>
            <p:nvPr/>
          </p:nvSpPr>
          <p:spPr>
            <a:xfrm>
              <a:off x="623888" y="2352614"/>
              <a:ext cx="1449034" cy="400110"/>
            </a:xfrm>
            <a:prstGeom prst="rect">
              <a:avLst/>
            </a:prstGeom>
            <a:noFill/>
          </p:spPr>
          <p:txBody>
            <a:bodyPr wrap="none" rtlCol="0">
              <a:spAutoFit/>
            </a:bodyPr>
            <a:lstStyle/>
            <a:p>
              <a:r>
                <a:rPr lang="en-US" sz="2000" i="0" dirty="0" err="1" smtClean="0">
                  <a:solidFill>
                    <a:srgbClr val="000000"/>
                  </a:solidFill>
                </a:rPr>
                <a:t>WebSpeed</a:t>
              </a:r>
              <a:endParaRPr lang="en-US" sz="2000" i="0" dirty="0" smtClean="0">
                <a:solidFill>
                  <a:srgbClr val="000000"/>
                </a:solidFill>
              </a:endParaRPr>
            </a:p>
          </p:txBody>
        </p:sp>
        <p:pic>
          <p:nvPicPr>
            <p:cNvPr id="4" name="Picture 3" descr="PROG_Logo_WhiteBackground.png"/>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492880" y="1973641"/>
              <a:ext cx="1584157" cy="372133"/>
            </a:xfrm>
            <a:prstGeom prst="rect">
              <a:avLst/>
            </a:prstGeom>
          </p:spPr>
        </p:pic>
      </p:grpSp>
      <p:cxnSp>
        <p:nvCxnSpPr>
          <p:cNvPr id="7" name="Straight Connector 6"/>
          <p:cNvCxnSpPr/>
          <p:nvPr/>
        </p:nvCxnSpPr>
        <p:spPr bwMode="auto">
          <a:xfrm>
            <a:off x="4356100" y="1384300"/>
            <a:ext cx="0" cy="4673600"/>
          </a:xfrm>
          <a:prstGeom prst="line">
            <a:avLst/>
          </a:prstGeom>
          <a:solidFill>
            <a:schemeClr val="accent1"/>
          </a:solidFill>
          <a:ln w="28575" cap="flat" cmpd="sng" algn="ctr">
            <a:solidFill>
              <a:srgbClr val="008000"/>
            </a:solidFill>
            <a:prstDash val="dot"/>
            <a:round/>
            <a:headEnd type="none" w="med" len="med"/>
            <a:tailEnd type="none" w="med" len="med"/>
          </a:ln>
          <a:effectLst/>
        </p:spPr>
      </p:cxnSp>
      <p:pic>
        <p:nvPicPr>
          <p:cNvPr id="8" name="Picture 7" descr="Logo_KendoUI_Long.png"/>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584200" y="499903"/>
            <a:ext cx="3145536" cy="585216"/>
          </a:xfrm>
          <a:prstGeom prst="rect">
            <a:avLst/>
          </a:prstGeom>
        </p:spPr>
      </p:pic>
      <p:grpSp>
        <p:nvGrpSpPr>
          <p:cNvPr id="10" name="Group 9"/>
          <p:cNvGrpSpPr/>
          <p:nvPr/>
        </p:nvGrpSpPr>
        <p:grpSpPr>
          <a:xfrm>
            <a:off x="7467601" y="3948451"/>
            <a:ext cx="1574800" cy="1045794"/>
            <a:chOff x="8216900" y="152400"/>
            <a:chExt cx="2783875" cy="1848717"/>
          </a:xfrm>
        </p:grpSpPr>
        <p:pic>
          <p:nvPicPr>
            <p:cNvPr id="9" name="Picture 8"/>
            <p:cNvPicPr>
              <a:picLocks noChangeAspect="1"/>
            </p:cNvPicPr>
            <p:nvPr/>
          </p:nvPicPr>
          <p:blipFill rotWithShape="1">
            <a:blip r:embed="rId10" cstate="print">
              <a:extLst>
                <a:ext uri="{28A0092B-C50C-407E-A947-70E740481C1C}">
                  <a14:useLocalDpi xmlns="" xmlns:a14="http://schemas.microsoft.com/office/drawing/2010/main" val="0"/>
                </a:ext>
              </a:extLst>
            </a:blip>
            <a:srcRect b="32822"/>
            <a:stretch/>
          </p:blipFill>
          <p:spPr>
            <a:xfrm>
              <a:off x="8216900" y="152400"/>
              <a:ext cx="2783875" cy="1422400"/>
            </a:xfrm>
            <a:prstGeom prst="rect">
              <a:avLst/>
            </a:prstGeom>
          </p:spPr>
        </p:pic>
        <p:pic>
          <p:nvPicPr>
            <p:cNvPr id="37" name="Picture 36" descr="Logo_KendoUI_Long.png"/>
            <p:cNvPicPr>
              <a:picLocks noChangeAspect="1"/>
            </p:cNvPicPr>
            <p:nvPr/>
          </p:nvPicPr>
          <p:blipFill rotWithShape="1">
            <a:blip r:embed="rId9" cstate="print">
              <a:extLst>
                <a:ext uri="{28A0092B-C50C-407E-A947-70E740481C1C}">
                  <a14:useLocalDpi xmlns="" xmlns:a14="http://schemas.microsoft.com/office/drawing/2010/main" val="0"/>
                </a:ext>
              </a:extLst>
            </a:blip>
            <a:srcRect l="50036" t="-1" b="4514"/>
            <a:stretch/>
          </p:blipFill>
          <p:spPr>
            <a:xfrm>
              <a:off x="8851899" y="1442318"/>
              <a:ext cx="1571625" cy="558799"/>
            </a:xfrm>
            <a:prstGeom prst="rect">
              <a:avLst/>
            </a:prstGeom>
          </p:spPr>
        </p:pic>
      </p:grpSp>
      <p:pic>
        <p:nvPicPr>
          <p:cNvPr id="34" name="Picture 33" descr="Kendoka-05.png"/>
          <p:cNvPicPr>
            <a:picLocks noChangeAspect="1"/>
          </p:cNvPicPr>
          <p:nvPr/>
        </p:nvPicPr>
        <p:blipFill>
          <a:blip r:embed="rId11" cstate="print">
            <a:extLst>
              <a:ext uri="{28A0092B-C50C-407E-A947-70E740481C1C}">
                <a14:useLocalDpi xmlns="" xmlns:a14="http://schemas.microsoft.com/office/drawing/2010/main" val="0"/>
              </a:ext>
            </a:extLst>
          </a:blip>
          <a:stretch>
            <a:fillRect/>
          </a:stretch>
        </p:blipFill>
        <p:spPr>
          <a:xfrm>
            <a:off x="4760030" y="1260092"/>
            <a:ext cx="1170007" cy="1723237"/>
          </a:xfrm>
          <a:prstGeom prst="rect">
            <a:avLst/>
          </a:prstGeom>
        </p:spPr>
      </p:pic>
    </p:spTree>
    <p:extLst>
      <p:ext uri="{BB962C8B-B14F-4D97-AF65-F5344CB8AC3E}">
        <p14:creationId xmlns="" xmlns:p14="http://schemas.microsoft.com/office/powerpoint/2010/main" val="3160772540"/>
      </p:ext>
    </p:extLst>
  </p:cSld>
  <p:clrMapOvr>
    <a:masterClrMapping/>
  </p:clrMapOvr>
  <p:transition spd="slow">
    <p:pu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Elbow Connector 34"/>
          <p:cNvCxnSpPr/>
          <p:nvPr/>
        </p:nvCxnSpPr>
        <p:spPr bwMode="auto">
          <a:xfrm flipV="1">
            <a:off x="7180044" y="3217339"/>
            <a:ext cx="844982" cy="242913"/>
          </a:xfrm>
          <a:prstGeom prst="bentConnector3">
            <a:avLst>
              <a:gd name="adj1" fmla="val 1478"/>
            </a:avLst>
          </a:prstGeom>
          <a:solidFill>
            <a:schemeClr val="accent1"/>
          </a:solidFill>
          <a:ln w="28575" cap="flat" cmpd="sng" algn="ctr">
            <a:solidFill>
              <a:schemeClr val="tx1"/>
            </a:solidFill>
            <a:prstDash val="solid"/>
            <a:round/>
            <a:headEnd type="none" w="med" len="med"/>
            <a:tailEnd type="arrow"/>
          </a:ln>
          <a:effectLst/>
        </p:spPr>
      </p:cxnSp>
      <p:cxnSp>
        <p:nvCxnSpPr>
          <p:cNvPr id="37" name="Elbow Connector 36"/>
          <p:cNvCxnSpPr/>
          <p:nvPr/>
        </p:nvCxnSpPr>
        <p:spPr bwMode="auto">
          <a:xfrm rot="10800000">
            <a:off x="7186845" y="4095492"/>
            <a:ext cx="825463" cy="371889"/>
          </a:xfrm>
          <a:prstGeom prst="bentConnector2">
            <a:avLst/>
          </a:prstGeom>
          <a:solidFill>
            <a:schemeClr val="accent1"/>
          </a:solidFill>
          <a:ln w="28575"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a:xfrm>
            <a:off x="616817" y="339284"/>
            <a:ext cx="10801179" cy="487313"/>
          </a:xfrm>
        </p:spPr>
        <p:txBody>
          <a:bodyPr/>
          <a:lstStyle/>
          <a:p>
            <a:r>
              <a:rPr lang="en-US" sz="2800" dirty="0" smtClean="0">
                <a:solidFill>
                  <a:schemeClr val="tx1"/>
                </a:solidFill>
              </a:rPr>
              <a:t>The Benefits of Using JSDO</a:t>
            </a:r>
            <a:endParaRPr lang="en-US" sz="2800" dirty="0">
              <a:solidFill>
                <a:schemeClr val="tx1"/>
              </a:solidFill>
            </a:endParaRPr>
          </a:p>
        </p:txBody>
      </p:sp>
      <p:sp>
        <p:nvSpPr>
          <p:cNvPr id="3" name="Rectangle 2"/>
          <p:cNvSpPr/>
          <p:nvPr/>
        </p:nvSpPr>
        <p:spPr bwMode="auto">
          <a:xfrm>
            <a:off x="8021818" y="1185330"/>
            <a:ext cx="3788669" cy="2688170"/>
          </a:xfrm>
          <a:prstGeom prst="rect">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t" anchorCtr="1"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bg2"/>
                </a:solidFill>
                <a:effectLst/>
                <a:latin typeface="Arial" charset="0"/>
              </a:rPr>
              <a:t>Presentation</a:t>
            </a:r>
            <a:r>
              <a:rPr kumimoji="0" lang="en-US" sz="2000" b="0" i="0" u="none" strike="noStrike" cap="none" normalizeH="0" dirty="0" smtClean="0">
                <a:ln>
                  <a:noFill/>
                </a:ln>
                <a:solidFill>
                  <a:schemeClr val="bg2"/>
                </a:solidFill>
                <a:effectLst/>
                <a:latin typeface="Arial" charset="0"/>
              </a:rPr>
              <a:t> Layer</a:t>
            </a:r>
            <a:endParaRPr kumimoji="0" lang="en-US" sz="2000" b="0" i="0" u="none" strike="noStrike" cap="none" normalizeH="0" baseline="0" dirty="0" smtClean="0">
              <a:ln>
                <a:noFill/>
              </a:ln>
              <a:solidFill>
                <a:schemeClr val="bg2"/>
              </a:solidFill>
              <a:effectLst/>
              <a:latin typeface="Arial" charset="0"/>
            </a:endParaRPr>
          </a:p>
        </p:txBody>
      </p:sp>
      <p:sp>
        <p:nvSpPr>
          <p:cNvPr id="25" name="Rectangle 24"/>
          <p:cNvSpPr/>
          <p:nvPr/>
        </p:nvSpPr>
        <p:spPr bwMode="auto">
          <a:xfrm>
            <a:off x="8026058" y="5656161"/>
            <a:ext cx="3788669" cy="512232"/>
          </a:xfrm>
          <a:prstGeom prst="rect">
            <a:avLst/>
          </a:prstGeom>
          <a:solidFill>
            <a:schemeClr val="accent1">
              <a:lumMod val="60000"/>
              <a:lumOff val="4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effectLst/>
                <a:latin typeface="Arial" charset="0"/>
              </a:rPr>
              <a:t>Data Layer</a:t>
            </a:r>
          </a:p>
        </p:txBody>
      </p:sp>
      <p:sp>
        <p:nvSpPr>
          <p:cNvPr id="24" name="Rounded Rectangle 23"/>
          <p:cNvSpPr/>
          <p:nvPr/>
        </p:nvSpPr>
        <p:spPr bwMode="auto">
          <a:xfrm>
            <a:off x="8026057" y="4063997"/>
            <a:ext cx="3788669" cy="1380069"/>
          </a:xfrm>
          <a:prstGeom prst="rect">
            <a:avLst/>
          </a:prstGeom>
          <a:solidFill>
            <a:schemeClr val="accent6">
              <a:lumMod val="75000"/>
            </a:schemeClr>
          </a:solidFill>
          <a:ln w="12700" cap="flat" cmpd="sng" algn="ctr">
            <a:noFill/>
            <a:prstDash val="solid"/>
            <a:round/>
            <a:headEnd type="none" w="med" len="med"/>
            <a:tailEnd type="none" w="med" len="med"/>
          </a:ln>
          <a:effectLst/>
        </p:spPr>
        <p:txBody>
          <a:bodyPr vert="horz" wrap="none" lIns="91440" tIns="45720" rIns="91440" bIns="45720" numCol="1" rtlCol="0" anchor="b" anchorCtr="1"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solidFill>
                  <a:srgbClr val="FFFFFF"/>
                </a:solidFill>
              </a:rPr>
              <a:t>Common Business</a:t>
            </a:r>
            <a:br>
              <a:rPr lang="en-US" sz="2000" i="0" dirty="0" smtClean="0">
                <a:solidFill>
                  <a:srgbClr val="FFFFFF"/>
                </a:solidFill>
              </a:rPr>
            </a:br>
            <a:r>
              <a:rPr lang="en-US" sz="2000" i="0" dirty="0" smtClean="0">
                <a:solidFill>
                  <a:srgbClr val="FFFFFF"/>
                </a:solidFill>
              </a:rPr>
              <a:t>Logic Layer</a:t>
            </a:r>
            <a:endParaRPr kumimoji="0" lang="en-US" sz="2000" b="0" i="0" u="none" strike="noStrike" cap="none" normalizeH="0" baseline="0" dirty="0" smtClean="0">
              <a:ln>
                <a:noFill/>
              </a:ln>
              <a:solidFill>
                <a:srgbClr val="FFFFFF"/>
              </a:solidFill>
              <a:effectLst/>
            </a:endParaRPr>
          </a:p>
        </p:txBody>
      </p:sp>
      <p:sp>
        <p:nvSpPr>
          <p:cNvPr id="26" name="Rounded Rectangle 25"/>
          <p:cNvSpPr/>
          <p:nvPr/>
        </p:nvSpPr>
        <p:spPr bwMode="auto">
          <a:xfrm>
            <a:off x="8212309" y="4281574"/>
            <a:ext cx="3407686" cy="371611"/>
          </a:xfrm>
          <a:prstGeom prst="rect">
            <a:avLst/>
          </a:prstGeom>
          <a:solidFill>
            <a:schemeClr val="accent1">
              <a:lumMod val="60000"/>
              <a:lumOff val="4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t>REST Service Interface</a:t>
            </a:r>
            <a:endParaRPr kumimoji="0" lang="en-US" sz="2000" b="0" i="0" u="none" strike="noStrike" cap="none" normalizeH="0" baseline="0" dirty="0" smtClean="0">
              <a:ln>
                <a:noFill/>
              </a:ln>
              <a:effectLst/>
            </a:endParaRPr>
          </a:p>
        </p:txBody>
      </p:sp>
      <p:sp>
        <p:nvSpPr>
          <p:cNvPr id="27" name="Rectangle 26"/>
          <p:cNvSpPr/>
          <p:nvPr/>
        </p:nvSpPr>
        <p:spPr bwMode="auto">
          <a:xfrm>
            <a:off x="8237714" y="1751493"/>
            <a:ext cx="3407686" cy="359836"/>
          </a:xfrm>
          <a:prstGeom prst="rect">
            <a:avLst/>
          </a:prstGeom>
          <a:solidFill>
            <a:schemeClr val="accent1">
              <a:lumMod val="60000"/>
              <a:lumOff val="4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t>Client UI Controls</a:t>
            </a:r>
            <a:endParaRPr kumimoji="0" lang="en-US" sz="2000" b="0" i="0" u="none" strike="noStrike" cap="none" normalizeH="0" baseline="0" dirty="0" smtClean="0">
              <a:ln>
                <a:noFill/>
              </a:ln>
              <a:effectLst/>
            </a:endParaRPr>
          </a:p>
        </p:txBody>
      </p:sp>
      <p:sp>
        <p:nvSpPr>
          <p:cNvPr id="28" name="Rectangle 27"/>
          <p:cNvSpPr/>
          <p:nvPr/>
        </p:nvSpPr>
        <p:spPr bwMode="auto">
          <a:xfrm>
            <a:off x="8241954" y="2201333"/>
            <a:ext cx="3407686" cy="364070"/>
          </a:xfrm>
          <a:prstGeom prst="rect">
            <a:avLst/>
          </a:prstGeom>
          <a:solidFill>
            <a:schemeClr val="accent1">
              <a:lumMod val="60000"/>
              <a:lumOff val="4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t>Client MVC Logic</a:t>
            </a:r>
            <a:endParaRPr kumimoji="0" lang="en-US" sz="2000" b="0" i="0" u="none" strike="noStrike" cap="none" normalizeH="0" baseline="0" dirty="0" smtClean="0">
              <a:ln>
                <a:noFill/>
              </a:ln>
              <a:effectLst/>
            </a:endParaRPr>
          </a:p>
        </p:txBody>
      </p:sp>
      <p:sp>
        <p:nvSpPr>
          <p:cNvPr id="29" name="Rectangle 28"/>
          <p:cNvSpPr/>
          <p:nvPr/>
        </p:nvSpPr>
        <p:spPr bwMode="auto">
          <a:xfrm>
            <a:off x="8225028" y="2709339"/>
            <a:ext cx="1892199" cy="1015999"/>
          </a:xfrm>
          <a:prstGeom prst="rect">
            <a:avLst/>
          </a:prstGeom>
          <a:solidFill>
            <a:schemeClr val="accent1">
              <a:lumMod val="50000"/>
            </a:schemeClr>
          </a:solidFill>
          <a:ln w="12700" cap="flat" cmpd="sng" algn="ctr">
            <a:noFill/>
            <a:prstDash val="solid"/>
            <a:round/>
            <a:headEnd type="none" w="med" len="med"/>
            <a:tailEnd type="none" w="med" len="med"/>
          </a:ln>
          <a:effectLst/>
        </p:spPr>
        <p:txBody>
          <a:bodyPr vert="horz" wrap="none" lIns="91440" tIns="45720" rIns="91440" bIns="45720" numCol="1" rtlCol="0" anchor="t" anchorCtr="1"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solidFill>
                  <a:schemeClr val="bg1"/>
                </a:solidFill>
              </a:rPr>
              <a:t>JSDO</a:t>
            </a:r>
            <a:br>
              <a:rPr lang="en-US" sz="2000" i="0" dirty="0" smtClean="0">
                <a:solidFill>
                  <a:schemeClr val="bg1"/>
                </a:solidFill>
              </a:rPr>
            </a:br>
            <a:r>
              <a:rPr lang="en-US" sz="1800" i="0" dirty="0" smtClean="0">
                <a:solidFill>
                  <a:schemeClr val="bg1"/>
                </a:solidFill>
              </a:rPr>
              <a:t>(session)</a:t>
            </a:r>
            <a:br>
              <a:rPr lang="en-US" sz="1800" i="0" dirty="0" smtClean="0">
                <a:solidFill>
                  <a:schemeClr val="bg1"/>
                </a:solidFill>
              </a:rPr>
            </a:br>
            <a:r>
              <a:rPr lang="en-US" sz="1800" i="0" dirty="0" smtClean="0">
                <a:solidFill>
                  <a:schemeClr val="bg1"/>
                </a:solidFill>
              </a:rPr>
              <a:t>(data cache)</a:t>
            </a:r>
            <a:endParaRPr kumimoji="0" lang="en-US" sz="2400" b="0" i="0" u="none" strike="noStrike" cap="none" normalizeH="0" baseline="0" dirty="0" smtClean="0">
              <a:ln>
                <a:noFill/>
              </a:ln>
              <a:solidFill>
                <a:schemeClr val="bg1"/>
              </a:solidFill>
              <a:effectLst/>
            </a:endParaRPr>
          </a:p>
        </p:txBody>
      </p:sp>
      <p:sp>
        <p:nvSpPr>
          <p:cNvPr id="30" name="Rectangle 29"/>
          <p:cNvSpPr/>
          <p:nvPr/>
        </p:nvSpPr>
        <p:spPr bwMode="auto">
          <a:xfrm>
            <a:off x="10296626" y="2713572"/>
            <a:ext cx="1217541" cy="1011766"/>
          </a:xfrm>
          <a:prstGeom prst="rect">
            <a:avLst/>
          </a:prstGeom>
          <a:solidFill>
            <a:schemeClr val="accent1">
              <a:lumMod val="60000"/>
              <a:lumOff val="4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1"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t>Local</a:t>
            </a:r>
            <a:br>
              <a:rPr lang="en-US" sz="2000" i="0" dirty="0" smtClean="0"/>
            </a:br>
            <a:r>
              <a:rPr lang="en-US" sz="2000" i="0" dirty="0" smtClean="0"/>
              <a:t>Data</a:t>
            </a:r>
            <a:endParaRPr kumimoji="0" lang="en-US" sz="2000" b="0" i="0" u="none" strike="noStrike" cap="none" normalizeH="0" baseline="0" dirty="0" smtClean="0">
              <a:ln>
                <a:noFill/>
              </a:ln>
              <a:effectLst/>
            </a:endParaRPr>
          </a:p>
        </p:txBody>
      </p:sp>
      <p:sp>
        <p:nvSpPr>
          <p:cNvPr id="31" name="Document 30"/>
          <p:cNvSpPr/>
          <p:nvPr/>
        </p:nvSpPr>
        <p:spPr bwMode="auto">
          <a:xfrm>
            <a:off x="7005863" y="3454341"/>
            <a:ext cx="761966" cy="804333"/>
          </a:xfrm>
          <a:prstGeom prst="flowChartDocument">
            <a:avLst/>
          </a:prstGeom>
          <a:solidFill>
            <a:schemeClr val="accent1"/>
          </a:solidFill>
          <a:ln w="12700" cap="flat" cmpd="sng" algn="ctr">
            <a:no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1" name="Content Placeholder 40"/>
          <p:cNvSpPr txBox="1">
            <a:spLocks/>
          </p:cNvSpPr>
          <p:nvPr/>
        </p:nvSpPr>
        <p:spPr>
          <a:xfrm>
            <a:off x="708722" y="1083634"/>
            <a:ext cx="5891319" cy="5118199"/>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r>
              <a:rPr lang="en-US" sz="2400" i="0" dirty="0" smtClean="0"/>
              <a:t>Simple </a:t>
            </a:r>
            <a:r>
              <a:rPr lang="en-US" sz="2400" b="1" i="0" dirty="0" smtClean="0"/>
              <a:t>JavaScript access </a:t>
            </a:r>
            <a:r>
              <a:rPr lang="en-US" sz="2400" i="0" dirty="0" smtClean="0"/>
              <a:t>to existing Business Logic via CRUD &amp; invoke ops</a:t>
            </a:r>
          </a:p>
          <a:p>
            <a:r>
              <a:rPr lang="en-US" sz="2400" i="0" dirty="0" smtClean="0"/>
              <a:t>Built-in </a:t>
            </a:r>
            <a:r>
              <a:rPr lang="en-US" sz="2400" b="1" i="0" dirty="0" smtClean="0"/>
              <a:t>http client sessions </a:t>
            </a:r>
            <a:r>
              <a:rPr lang="en-US" sz="2400" i="0" dirty="0" smtClean="0"/>
              <a:t>to REST services</a:t>
            </a:r>
          </a:p>
          <a:p>
            <a:r>
              <a:rPr lang="en-US" sz="2400" b="1" i="0" dirty="0" smtClean="0"/>
              <a:t>Write once, deploy everywhere</a:t>
            </a:r>
          </a:p>
          <a:p>
            <a:r>
              <a:rPr lang="en-US" sz="2400" b="1" i="0" dirty="0" smtClean="0"/>
              <a:t>Open</a:t>
            </a:r>
            <a:r>
              <a:rPr lang="en-US" sz="2400" i="0" dirty="0" smtClean="0"/>
              <a:t> client &amp; server components</a:t>
            </a:r>
          </a:p>
          <a:p>
            <a:r>
              <a:rPr lang="en-US" sz="2400" b="1" i="0" dirty="0" smtClean="0"/>
              <a:t>Transactional operations </a:t>
            </a:r>
            <a:r>
              <a:rPr lang="en-US" sz="2400" i="0" dirty="0" smtClean="0"/>
              <a:t>with optional before-imaging</a:t>
            </a:r>
          </a:p>
          <a:p>
            <a:r>
              <a:rPr lang="en-US" sz="2400" i="0" dirty="0" smtClean="0"/>
              <a:t>Optional </a:t>
            </a:r>
            <a:r>
              <a:rPr lang="en-US" sz="2400" b="1" i="0" dirty="0" smtClean="0"/>
              <a:t>local data caching</a:t>
            </a:r>
          </a:p>
        </p:txBody>
      </p:sp>
    </p:spTree>
    <p:extLst>
      <p:ext uri="{BB962C8B-B14F-4D97-AF65-F5344CB8AC3E}">
        <p14:creationId xmlns="" xmlns:p14="http://schemas.microsoft.com/office/powerpoint/2010/main" val="3191771084"/>
      </p:ext>
    </p:extLst>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skyscraper iStock_000030985328Large.jpg"/>
          <p:cNvPicPr>
            <a:picLocks noChangeAspect="1"/>
          </p:cNvPicPr>
          <p:nvPr/>
        </p:nvPicPr>
        <p:blipFill rotWithShape="1">
          <a:blip r:embed="rId3" cstate="print">
            <a:alphaModFix amt="29000"/>
            <a:grayscl/>
            <a:extLst>
              <a:ext uri="{28A0092B-C50C-407E-A947-70E740481C1C}">
                <a14:useLocalDpi xmlns="" xmlns:a14="http://schemas.microsoft.com/office/drawing/2010/main"/>
              </a:ext>
            </a:extLst>
          </a:blip>
          <a:srcRect/>
          <a:stretch/>
        </p:blipFill>
        <p:spPr>
          <a:xfrm flipH="1">
            <a:off x="-1" y="0"/>
            <a:ext cx="12188825" cy="6858000"/>
          </a:xfrm>
          <a:prstGeom prst="rect">
            <a:avLst/>
          </a:prstGeom>
        </p:spPr>
      </p:pic>
      <p:sp>
        <p:nvSpPr>
          <p:cNvPr id="69" name="Rectangle 21"/>
          <p:cNvSpPr>
            <a:spLocks noChangeArrowheads="1"/>
          </p:cNvSpPr>
          <p:nvPr/>
        </p:nvSpPr>
        <p:spPr bwMode="auto">
          <a:xfrm>
            <a:off x="413407" y="1157673"/>
            <a:ext cx="11398469" cy="2481067"/>
          </a:xfrm>
          <a:prstGeom prst="rect">
            <a:avLst/>
          </a:prstGeom>
          <a:solidFill>
            <a:schemeClr val="bg1"/>
          </a:solidFill>
          <a:ln w="12700" cmpd="sng">
            <a:solidFill>
              <a:schemeClr val="tx1">
                <a:lumMod val="50000"/>
                <a:lumOff val="50000"/>
              </a:schemeClr>
            </a:solidFill>
            <a:round/>
            <a:headEnd/>
            <a:tailEnd/>
          </a:ln>
          <a:effectLst/>
        </p:spPr>
        <p:txBody>
          <a:bodyPr wrap="square" anchor="ctr"/>
          <a:lstStyle/>
          <a:p>
            <a:pPr>
              <a:lnSpc>
                <a:spcPct val="90000"/>
              </a:lnSpc>
            </a:pPr>
            <a:endParaRPr lang="en-US" dirty="0">
              <a:solidFill>
                <a:srgbClr val="000000"/>
              </a:solidFill>
              <a:latin typeface="+mn-lt"/>
            </a:endParaRPr>
          </a:p>
        </p:txBody>
      </p:sp>
      <p:sp>
        <p:nvSpPr>
          <p:cNvPr id="9221" name="Rectangle 2"/>
          <p:cNvSpPr>
            <a:spLocks noGrp="1" noChangeArrowheads="1"/>
          </p:cNvSpPr>
          <p:nvPr>
            <p:ph type="title"/>
          </p:nvPr>
        </p:nvSpPr>
        <p:spPr>
          <a:xfrm>
            <a:off x="616799" y="335437"/>
            <a:ext cx="9771655" cy="487313"/>
          </a:xfrm>
        </p:spPr>
        <p:txBody>
          <a:bodyPr/>
          <a:lstStyle/>
          <a:p>
            <a:r>
              <a:rPr lang="en-US" sz="2800" dirty="0" smtClean="0">
                <a:solidFill>
                  <a:srgbClr val="000000"/>
                </a:solidFill>
              </a:rPr>
              <a:t>Modernization Preferred Technology Choices</a:t>
            </a:r>
          </a:p>
        </p:txBody>
      </p:sp>
      <p:sp>
        <p:nvSpPr>
          <p:cNvPr id="39" name="Rectangle 18"/>
          <p:cNvSpPr>
            <a:spLocks noChangeArrowheads="1"/>
          </p:cNvSpPr>
          <p:nvPr/>
        </p:nvSpPr>
        <p:spPr bwMode="blackWhite">
          <a:xfrm>
            <a:off x="413406" y="3638448"/>
            <a:ext cx="2807058" cy="2470965"/>
          </a:xfrm>
          <a:prstGeom prst="rect">
            <a:avLst/>
          </a:prstGeom>
          <a:solidFill>
            <a:schemeClr val="bg1"/>
          </a:solidFill>
          <a:ln w="12700" cmpd="sng">
            <a:solidFill>
              <a:schemeClr val="tx1">
                <a:lumMod val="50000"/>
                <a:lumOff val="50000"/>
              </a:schemeClr>
            </a:solidFill>
            <a:headEnd/>
            <a:tailEnd/>
          </a:ln>
          <a:effectLst/>
        </p:spPr>
        <p:style>
          <a:lnRef idx="1">
            <a:schemeClr val="accent6"/>
          </a:lnRef>
          <a:fillRef idx="2">
            <a:schemeClr val="accent6"/>
          </a:fillRef>
          <a:effectRef idx="1">
            <a:schemeClr val="accent6"/>
          </a:effectRef>
          <a:fontRef idx="minor">
            <a:schemeClr val="dk1"/>
          </a:fontRef>
        </p:style>
        <p:txBody>
          <a:bodyPr anchor="ctr"/>
          <a:lstStyle/>
          <a:p>
            <a:pPr eaLnBrk="0" hangingPunct="0">
              <a:defRPr/>
            </a:pPr>
            <a:endParaRPr lang="en-US" i="0" dirty="0">
              <a:solidFill>
                <a:srgbClr val="000000"/>
              </a:solidFill>
              <a:latin typeface="+mn-lt"/>
            </a:endParaRPr>
          </a:p>
        </p:txBody>
      </p:sp>
      <p:sp>
        <p:nvSpPr>
          <p:cNvPr id="46" name="Text Box 9"/>
          <p:cNvSpPr txBox="1">
            <a:spLocks noChangeArrowheads="1"/>
          </p:cNvSpPr>
          <p:nvPr/>
        </p:nvSpPr>
        <p:spPr bwMode="auto">
          <a:xfrm>
            <a:off x="864927" y="3902343"/>
            <a:ext cx="1834498" cy="646331"/>
          </a:xfrm>
          <a:prstGeom prst="rect">
            <a:avLst/>
          </a:prstGeom>
          <a:noFill/>
          <a:ln w="12700" algn="ctr">
            <a:noFill/>
            <a:miter lim="800000"/>
            <a:headEnd/>
            <a:tailEnd/>
          </a:ln>
        </p:spPr>
        <p:txBody>
          <a:bodyPr wrap="square">
            <a:spAutoFit/>
          </a:bodyPr>
          <a:lstStyle/>
          <a:p>
            <a:pPr eaLnBrk="0" hangingPunct="0">
              <a:spcBef>
                <a:spcPts val="0"/>
              </a:spcBef>
            </a:pPr>
            <a:r>
              <a:rPr lang="en-US" sz="1800" i="0" dirty="0" smtClean="0">
                <a:solidFill>
                  <a:schemeClr val="accent1"/>
                </a:solidFill>
                <a:cs typeface="Arial" pitchFamily="34" charset="0"/>
              </a:rPr>
              <a:t>Development</a:t>
            </a:r>
            <a:br>
              <a:rPr lang="en-US" sz="1800" i="0" dirty="0" smtClean="0">
                <a:solidFill>
                  <a:schemeClr val="accent1"/>
                </a:solidFill>
                <a:cs typeface="Arial" pitchFamily="34" charset="0"/>
              </a:rPr>
            </a:br>
            <a:r>
              <a:rPr lang="en-US" sz="1800" i="0" dirty="0" smtClean="0">
                <a:solidFill>
                  <a:schemeClr val="accent1"/>
                </a:solidFill>
                <a:cs typeface="Arial" pitchFamily="34" charset="0"/>
              </a:rPr>
              <a:t>Environment</a:t>
            </a:r>
            <a:endParaRPr lang="en-US" sz="1800" i="0" dirty="0">
              <a:solidFill>
                <a:schemeClr val="accent1"/>
              </a:solidFill>
              <a:cs typeface="Arial" pitchFamily="34" charset="0"/>
            </a:endParaRPr>
          </a:p>
        </p:txBody>
      </p:sp>
      <p:sp>
        <p:nvSpPr>
          <p:cNvPr id="48" name="Rectangle 18"/>
          <p:cNvSpPr>
            <a:spLocks noChangeArrowheads="1"/>
          </p:cNvSpPr>
          <p:nvPr/>
        </p:nvSpPr>
        <p:spPr bwMode="blackWhite">
          <a:xfrm>
            <a:off x="3216053" y="3638448"/>
            <a:ext cx="8595824" cy="2470965"/>
          </a:xfrm>
          <a:prstGeom prst="rect">
            <a:avLst/>
          </a:prstGeom>
          <a:solidFill>
            <a:schemeClr val="bg1"/>
          </a:solidFill>
          <a:ln w="12700" cmpd="sng">
            <a:solidFill>
              <a:schemeClr val="tx1">
                <a:lumMod val="50000"/>
                <a:lumOff val="50000"/>
              </a:schemeClr>
            </a:solidFill>
            <a:headEnd/>
            <a:tailEnd/>
          </a:ln>
          <a:effectLst/>
        </p:spPr>
        <p:style>
          <a:lnRef idx="1">
            <a:schemeClr val="accent6"/>
          </a:lnRef>
          <a:fillRef idx="2">
            <a:schemeClr val="accent6"/>
          </a:fillRef>
          <a:effectRef idx="1">
            <a:schemeClr val="accent6"/>
          </a:effectRef>
          <a:fontRef idx="minor">
            <a:schemeClr val="dk1"/>
          </a:fontRef>
        </p:style>
        <p:txBody>
          <a:bodyPr anchor="ctr"/>
          <a:lstStyle/>
          <a:p>
            <a:pPr eaLnBrk="0" hangingPunct="0">
              <a:defRPr/>
            </a:pPr>
            <a:endParaRPr lang="en-US" i="0" dirty="0">
              <a:solidFill>
                <a:srgbClr val="000000"/>
              </a:solidFill>
              <a:latin typeface="+mn-lt"/>
            </a:endParaRPr>
          </a:p>
        </p:txBody>
      </p:sp>
      <p:sp>
        <p:nvSpPr>
          <p:cNvPr id="49" name="Rectangle 21"/>
          <p:cNvSpPr>
            <a:spLocks noChangeArrowheads="1"/>
          </p:cNvSpPr>
          <p:nvPr/>
        </p:nvSpPr>
        <p:spPr bwMode="auto">
          <a:xfrm>
            <a:off x="3356223" y="5270767"/>
            <a:ext cx="6583680" cy="765175"/>
          </a:xfrm>
          <a:prstGeom prst="rect">
            <a:avLst/>
          </a:prstGeom>
          <a:solidFill>
            <a:schemeClr val="bg1">
              <a:lumMod val="85000"/>
            </a:schemeClr>
          </a:solidFill>
          <a:ln w="9525">
            <a:noFill/>
            <a:round/>
            <a:headEnd/>
            <a:tailEnd/>
          </a:ln>
          <a:effectLst/>
        </p:spPr>
        <p:txBody>
          <a:bodyPr wrap="square" anchor="ctr"/>
          <a:lstStyle/>
          <a:p>
            <a:pPr>
              <a:lnSpc>
                <a:spcPct val="90000"/>
              </a:lnSpc>
            </a:pPr>
            <a:endParaRPr lang="en-US" dirty="0">
              <a:solidFill>
                <a:srgbClr val="000000"/>
              </a:solidFill>
              <a:latin typeface="+mn-lt"/>
            </a:endParaRPr>
          </a:p>
        </p:txBody>
      </p:sp>
      <p:sp>
        <p:nvSpPr>
          <p:cNvPr id="51" name="Rectangle 26"/>
          <p:cNvSpPr>
            <a:spLocks noChangeArrowheads="1"/>
          </p:cNvSpPr>
          <p:nvPr/>
        </p:nvSpPr>
        <p:spPr bwMode="auto">
          <a:xfrm>
            <a:off x="3437892" y="5340618"/>
            <a:ext cx="2011680" cy="619125"/>
          </a:xfrm>
          <a:prstGeom prst="rect">
            <a:avLst/>
          </a:prstGeom>
          <a:solidFill>
            <a:srgbClr val="FF4E00"/>
          </a:solidFill>
          <a:ln>
            <a:headEnd/>
            <a:tailEnd/>
          </a:ln>
          <a:effectLst/>
        </p:spPr>
        <p:style>
          <a:lnRef idx="1">
            <a:schemeClr val="accent1"/>
          </a:lnRef>
          <a:fillRef idx="3">
            <a:schemeClr val="accent1"/>
          </a:fillRef>
          <a:effectRef idx="2">
            <a:schemeClr val="accent1"/>
          </a:effectRef>
          <a:fontRef idx="minor">
            <a:schemeClr val="lt1"/>
          </a:fontRef>
        </p:style>
        <p:txBody>
          <a:bodyPr wrap="square" anchor="ctr"/>
          <a:lstStyle/>
          <a:p>
            <a:pPr>
              <a:lnSpc>
                <a:spcPct val="90000"/>
              </a:lnSpc>
              <a:spcBef>
                <a:spcPts val="0"/>
              </a:spcBef>
              <a:defRPr/>
            </a:pPr>
            <a:r>
              <a:rPr lang="en-US" sz="1600" i="0" dirty="0">
                <a:solidFill>
                  <a:schemeClr val="bg2"/>
                </a:solidFill>
                <a:cs typeface="Arial" pitchFamily="34" charset="0"/>
              </a:rPr>
              <a:t>OpenEdge</a:t>
            </a:r>
            <a:br>
              <a:rPr lang="en-US" sz="1600" i="0" dirty="0">
                <a:solidFill>
                  <a:schemeClr val="bg2"/>
                </a:solidFill>
                <a:cs typeface="Arial" pitchFamily="34" charset="0"/>
              </a:rPr>
            </a:br>
            <a:r>
              <a:rPr lang="en-US" sz="1600" i="0" dirty="0">
                <a:solidFill>
                  <a:schemeClr val="bg2"/>
                </a:solidFill>
                <a:cs typeface="Arial" pitchFamily="34" charset="0"/>
              </a:rPr>
              <a:t>RDBMS</a:t>
            </a:r>
          </a:p>
        </p:txBody>
      </p:sp>
      <p:sp>
        <p:nvSpPr>
          <p:cNvPr id="52" name="Rectangle 29"/>
          <p:cNvSpPr>
            <a:spLocks noChangeArrowheads="1"/>
          </p:cNvSpPr>
          <p:nvPr/>
        </p:nvSpPr>
        <p:spPr bwMode="auto">
          <a:xfrm>
            <a:off x="5623194" y="5340618"/>
            <a:ext cx="2011680" cy="619125"/>
          </a:xfrm>
          <a:prstGeom prst="rect">
            <a:avLst/>
          </a:prstGeom>
          <a:solidFill>
            <a:srgbClr val="FF4E00"/>
          </a:solidFill>
          <a:ln>
            <a:headEnd/>
            <a:tailEnd/>
          </a:ln>
          <a:effectLst/>
        </p:spPr>
        <p:style>
          <a:lnRef idx="1">
            <a:schemeClr val="accent1"/>
          </a:lnRef>
          <a:fillRef idx="3">
            <a:schemeClr val="accent1"/>
          </a:fillRef>
          <a:effectRef idx="2">
            <a:schemeClr val="accent1"/>
          </a:effectRef>
          <a:fontRef idx="minor">
            <a:schemeClr val="lt1"/>
          </a:fontRef>
        </p:style>
        <p:txBody>
          <a:bodyPr wrap="square" anchor="ctr"/>
          <a:lstStyle/>
          <a:p>
            <a:pPr>
              <a:lnSpc>
                <a:spcPct val="90000"/>
              </a:lnSpc>
              <a:spcBef>
                <a:spcPts val="0"/>
              </a:spcBef>
              <a:defRPr/>
            </a:pPr>
            <a:r>
              <a:rPr lang="en-US" sz="1600" i="0" dirty="0">
                <a:solidFill>
                  <a:schemeClr val="bg2"/>
                </a:solidFill>
                <a:cs typeface="Arial" pitchFamily="34" charset="0"/>
              </a:rPr>
              <a:t>OpenEdge</a:t>
            </a:r>
            <a:br>
              <a:rPr lang="en-US" sz="1600" i="0" dirty="0">
                <a:solidFill>
                  <a:schemeClr val="bg2"/>
                </a:solidFill>
                <a:cs typeface="Arial" pitchFamily="34" charset="0"/>
              </a:rPr>
            </a:br>
            <a:r>
              <a:rPr lang="en-US" sz="1600" i="0" dirty="0">
                <a:solidFill>
                  <a:schemeClr val="bg2"/>
                </a:solidFill>
                <a:cs typeface="Arial" pitchFamily="34" charset="0"/>
              </a:rPr>
              <a:t>Replication</a:t>
            </a:r>
          </a:p>
        </p:txBody>
      </p:sp>
      <p:sp>
        <p:nvSpPr>
          <p:cNvPr id="53" name="Rectangle 44"/>
          <p:cNvSpPr>
            <a:spLocks noChangeArrowheads="1"/>
          </p:cNvSpPr>
          <p:nvPr/>
        </p:nvSpPr>
        <p:spPr bwMode="auto">
          <a:xfrm>
            <a:off x="7808497" y="5341411"/>
            <a:ext cx="2011680" cy="617538"/>
          </a:xfrm>
          <a:prstGeom prst="rect">
            <a:avLst/>
          </a:prstGeom>
          <a:solidFill>
            <a:srgbClr val="FF4E00"/>
          </a:solidFill>
          <a:ln>
            <a:headEnd/>
            <a:tailEnd/>
          </a:ln>
          <a:effectLst/>
        </p:spPr>
        <p:style>
          <a:lnRef idx="1">
            <a:schemeClr val="accent1"/>
          </a:lnRef>
          <a:fillRef idx="3">
            <a:schemeClr val="accent1"/>
          </a:fillRef>
          <a:effectRef idx="2">
            <a:schemeClr val="accent1"/>
          </a:effectRef>
          <a:fontRef idx="minor">
            <a:schemeClr val="lt1"/>
          </a:fontRef>
        </p:style>
        <p:txBody>
          <a:bodyPr wrap="square" anchor="ctr"/>
          <a:lstStyle/>
          <a:p>
            <a:pPr>
              <a:lnSpc>
                <a:spcPct val="90000"/>
              </a:lnSpc>
              <a:spcBef>
                <a:spcPts val="0"/>
              </a:spcBef>
              <a:defRPr/>
            </a:pPr>
            <a:r>
              <a:rPr lang="en-US" sz="1600" i="0" dirty="0">
                <a:solidFill>
                  <a:schemeClr val="bg2"/>
                </a:solidFill>
                <a:cs typeface="Arial" pitchFamily="34" charset="0"/>
              </a:rPr>
              <a:t>OpenEdge</a:t>
            </a:r>
            <a:br>
              <a:rPr lang="en-US" sz="1600" i="0" dirty="0">
                <a:solidFill>
                  <a:schemeClr val="bg2"/>
                </a:solidFill>
                <a:cs typeface="Arial" pitchFamily="34" charset="0"/>
              </a:rPr>
            </a:br>
            <a:r>
              <a:rPr lang="en-US" sz="1600" i="0" dirty="0">
                <a:solidFill>
                  <a:schemeClr val="bg2"/>
                </a:solidFill>
                <a:cs typeface="Arial" pitchFamily="34" charset="0"/>
              </a:rPr>
              <a:t>DataServers</a:t>
            </a:r>
          </a:p>
        </p:txBody>
      </p:sp>
      <p:sp>
        <p:nvSpPr>
          <p:cNvPr id="54" name="Rectangle 21"/>
          <p:cNvSpPr>
            <a:spLocks noChangeArrowheads="1"/>
          </p:cNvSpPr>
          <p:nvPr/>
        </p:nvSpPr>
        <p:spPr bwMode="auto">
          <a:xfrm>
            <a:off x="3356223" y="4409210"/>
            <a:ext cx="6583680" cy="765175"/>
          </a:xfrm>
          <a:prstGeom prst="rect">
            <a:avLst/>
          </a:prstGeom>
          <a:solidFill>
            <a:schemeClr val="bg1">
              <a:lumMod val="85000"/>
            </a:schemeClr>
          </a:solidFill>
          <a:ln w="9525">
            <a:noFill/>
            <a:round/>
            <a:headEnd/>
            <a:tailEnd/>
          </a:ln>
          <a:effectLst/>
        </p:spPr>
        <p:txBody>
          <a:bodyPr wrap="square" anchor="ctr"/>
          <a:lstStyle/>
          <a:p>
            <a:pPr>
              <a:lnSpc>
                <a:spcPct val="90000"/>
              </a:lnSpc>
            </a:pPr>
            <a:endParaRPr lang="en-US" dirty="0">
              <a:solidFill>
                <a:srgbClr val="000000"/>
              </a:solidFill>
              <a:latin typeface="+mn-lt"/>
            </a:endParaRPr>
          </a:p>
        </p:txBody>
      </p:sp>
      <p:sp>
        <p:nvSpPr>
          <p:cNvPr id="55" name="Rectangle 51"/>
          <p:cNvSpPr>
            <a:spLocks noChangeArrowheads="1"/>
          </p:cNvSpPr>
          <p:nvPr/>
        </p:nvSpPr>
        <p:spPr bwMode="auto">
          <a:xfrm>
            <a:off x="3422176" y="4463726"/>
            <a:ext cx="2433633" cy="619125"/>
          </a:xfrm>
          <a:prstGeom prst="rect">
            <a:avLst/>
          </a:prstGeom>
          <a:solidFill>
            <a:schemeClr val="tx1">
              <a:lumMod val="75000"/>
              <a:lumOff val="25000"/>
            </a:schemeClr>
          </a:solidFill>
          <a:ln>
            <a:noFill/>
            <a:headEnd/>
            <a:tailEnd/>
          </a:ln>
          <a:effectLst/>
        </p:spPr>
        <p:style>
          <a:lnRef idx="1">
            <a:schemeClr val="accent3"/>
          </a:lnRef>
          <a:fillRef idx="2">
            <a:schemeClr val="accent3"/>
          </a:fillRef>
          <a:effectRef idx="1">
            <a:schemeClr val="accent3"/>
          </a:effectRef>
          <a:fontRef idx="minor">
            <a:schemeClr val="dk1"/>
          </a:fontRef>
        </p:style>
        <p:txBody>
          <a:bodyPr wrap="square" anchor="ctr"/>
          <a:lstStyle/>
          <a:p>
            <a:pPr>
              <a:lnSpc>
                <a:spcPct val="90000"/>
              </a:lnSpc>
              <a:spcBef>
                <a:spcPts val="0"/>
              </a:spcBef>
              <a:defRPr/>
            </a:pPr>
            <a:r>
              <a:rPr lang="en-US" sz="1600" i="0" dirty="0" smtClean="0">
                <a:solidFill>
                  <a:srgbClr val="FFFFFF"/>
                </a:solidFill>
                <a:cs typeface="Arial" pitchFamily="34" charset="0"/>
              </a:rPr>
              <a:t>Pacific Application Server for OpenEdge</a:t>
            </a:r>
            <a:endParaRPr lang="en-US" sz="1600" i="0" dirty="0">
              <a:solidFill>
                <a:srgbClr val="FFFFFF"/>
              </a:solidFill>
              <a:cs typeface="Arial" pitchFamily="34" charset="0"/>
            </a:endParaRPr>
          </a:p>
        </p:txBody>
      </p:sp>
      <p:sp>
        <p:nvSpPr>
          <p:cNvPr id="56" name="Rectangle 21"/>
          <p:cNvSpPr>
            <a:spLocks noChangeArrowheads="1"/>
          </p:cNvSpPr>
          <p:nvPr/>
        </p:nvSpPr>
        <p:spPr bwMode="auto">
          <a:xfrm>
            <a:off x="3356223" y="3804083"/>
            <a:ext cx="6583680" cy="508745"/>
          </a:xfrm>
          <a:prstGeom prst="rect">
            <a:avLst/>
          </a:prstGeom>
          <a:solidFill>
            <a:schemeClr val="bg1">
              <a:lumMod val="85000"/>
            </a:schemeClr>
          </a:solidFill>
          <a:ln w="9525">
            <a:noFill/>
            <a:round/>
            <a:headEnd/>
            <a:tailEnd/>
          </a:ln>
          <a:effectLst/>
        </p:spPr>
        <p:txBody>
          <a:bodyPr wrap="square" anchor="ctr"/>
          <a:lstStyle/>
          <a:p>
            <a:pPr>
              <a:lnSpc>
                <a:spcPct val="90000"/>
              </a:lnSpc>
            </a:pPr>
            <a:endParaRPr lang="en-US" dirty="0">
              <a:solidFill>
                <a:srgbClr val="000000"/>
              </a:solidFill>
              <a:latin typeface="+mn-lt"/>
            </a:endParaRPr>
          </a:p>
        </p:txBody>
      </p:sp>
      <p:sp>
        <p:nvSpPr>
          <p:cNvPr id="57" name="Rectangle 32"/>
          <p:cNvSpPr>
            <a:spLocks noChangeArrowheads="1"/>
          </p:cNvSpPr>
          <p:nvPr/>
        </p:nvSpPr>
        <p:spPr bwMode="auto">
          <a:xfrm>
            <a:off x="10201287" y="3918628"/>
            <a:ext cx="1419772" cy="2068498"/>
          </a:xfrm>
          <a:prstGeom prst="rect">
            <a:avLst/>
          </a:prstGeom>
          <a:solidFill>
            <a:srgbClr val="DD461E"/>
          </a:solidFill>
          <a:ln w="9525">
            <a:noFill/>
            <a:round/>
            <a:headEnd/>
            <a:tailEnd/>
          </a:ln>
          <a:effectLst/>
        </p:spPr>
        <p:txBody>
          <a:bodyPr wrap="square" anchor="ctr"/>
          <a:lstStyle/>
          <a:p>
            <a:pPr>
              <a:lnSpc>
                <a:spcPct val="90000"/>
              </a:lnSpc>
              <a:spcBef>
                <a:spcPts val="0"/>
              </a:spcBef>
              <a:defRPr/>
            </a:pPr>
            <a:r>
              <a:rPr lang="en-US" sz="1600" i="0" dirty="0" smtClean="0">
                <a:solidFill>
                  <a:srgbClr val="FFFFFF"/>
                </a:solidFill>
                <a:cs typeface="Arial" pitchFamily="34" charset="0"/>
              </a:rPr>
              <a:t>OpenEdge</a:t>
            </a:r>
          </a:p>
          <a:p>
            <a:pPr>
              <a:lnSpc>
                <a:spcPct val="90000"/>
              </a:lnSpc>
              <a:spcBef>
                <a:spcPts val="0"/>
              </a:spcBef>
              <a:defRPr/>
            </a:pPr>
            <a:r>
              <a:rPr lang="en-US" sz="1600" i="0" dirty="0" smtClean="0">
                <a:solidFill>
                  <a:srgbClr val="FFFFFF"/>
                </a:solidFill>
                <a:cs typeface="Arial" pitchFamily="34" charset="0"/>
              </a:rPr>
              <a:t>Mgmt</a:t>
            </a:r>
            <a:endParaRPr lang="en-US" sz="1600" i="0" dirty="0">
              <a:solidFill>
                <a:srgbClr val="FFFFFF"/>
              </a:solidFill>
              <a:cs typeface="Arial" pitchFamily="34" charset="0"/>
            </a:endParaRPr>
          </a:p>
        </p:txBody>
      </p:sp>
      <p:sp>
        <p:nvSpPr>
          <p:cNvPr id="61" name="Rectangle 46"/>
          <p:cNvSpPr>
            <a:spLocks noChangeArrowheads="1"/>
          </p:cNvSpPr>
          <p:nvPr/>
        </p:nvSpPr>
        <p:spPr bwMode="auto">
          <a:xfrm>
            <a:off x="3432038" y="3865550"/>
            <a:ext cx="6381804" cy="379746"/>
          </a:xfrm>
          <a:prstGeom prst="rect">
            <a:avLst/>
          </a:prstGeom>
          <a:solidFill>
            <a:schemeClr val="accent1">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nSpc>
                <a:spcPct val="85000"/>
              </a:lnSpc>
            </a:pPr>
            <a:r>
              <a:rPr lang="en-US" sz="1600" i="0" dirty="0" smtClean="0">
                <a:solidFill>
                  <a:srgbClr val="FFFFFF"/>
                </a:solidFill>
                <a:cs typeface="Arial" pitchFamily="34" charset="0"/>
              </a:rPr>
              <a:t>REST Interfaces</a:t>
            </a:r>
            <a:endParaRPr lang="en-US" sz="1600" i="0" dirty="0">
              <a:solidFill>
                <a:srgbClr val="FFFFFF"/>
              </a:solidFill>
              <a:cs typeface="Arial" pitchFamily="34" charset="0"/>
            </a:endParaRPr>
          </a:p>
        </p:txBody>
      </p:sp>
      <p:sp>
        <p:nvSpPr>
          <p:cNvPr id="62" name="Rectangle 51"/>
          <p:cNvSpPr>
            <a:spLocks noChangeArrowheads="1"/>
          </p:cNvSpPr>
          <p:nvPr/>
        </p:nvSpPr>
        <p:spPr bwMode="auto">
          <a:xfrm>
            <a:off x="7245598" y="4463726"/>
            <a:ext cx="1252875" cy="619125"/>
          </a:xfrm>
          <a:prstGeom prst="rect">
            <a:avLst/>
          </a:prstGeom>
          <a:solidFill>
            <a:schemeClr val="tx1">
              <a:lumMod val="75000"/>
              <a:lumOff val="25000"/>
            </a:schemeClr>
          </a:solidFill>
          <a:ln>
            <a:noFill/>
            <a:headEnd/>
            <a:tailEnd/>
          </a:ln>
          <a:effectLst/>
        </p:spPr>
        <p:style>
          <a:lnRef idx="1">
            <a:schemeClr val="accent3"/>
          </a:lnRef>
          <a:fillRef idx="2">
            <a:schemeClr val="accent3"/>
          </a:fillRef>
          <a:effectRef idx="1">
            <a:schemeClr val="accent3"/>
          </a:effectRef>
          <a:fontRef idx="minor">
            <a:schemeClr val="dk1"/>
          </a:fontRef>
        </p:style>
        <p:txBody>
          <a:bodyPr wrap="square" anchor="ctr"/>
          <a:lstStyle/>
          <a:p>
            <a:pPr>
              <a:lnSpc>
                <a:spcPct val="90000"/>
              </a:lnSpc>
              <a:spcBef>
                <a:spcPts val="0"/>
              </a:spcBef>
              <a:defRPr/>
            </a:pPr>
            <a:r>
              <a:rPr lang="en-US" sz="1600" i="0" dirty="0">
                <a:solidFill>
                  <a:srgbClr val="FFFFFF"/>
                </a:solidFill>
                <a:cs typeface="Arial" pitchFamily="34" charset="0"/>
              </a:rPr>
              <a:t>OpenEdge </a:t>
            </a:r>
            <a:br>
              <a:rPr lang="en-US" sz="1600" i="0" dirty="0">
                <a:solidFill>
                  <a:srgbClr val="FFFFFF"/>
                </a:solidFill>
                <a:cs typeface="Arial" pitchFamily="34" charset="0"/>
              </a:rPr>
            </a:br>
            <a:r>
              <a:rPr lang="en-US" sz="1600" i="0" dirty="0">
                <a:solidFill>
                  <a:srgbClr val="FFFFFF"/>
                </a:solidFill>
                <a:cs typeface="Arial" pitchFamily="34" charset="0"/>
              </a:rPr>
              <a:t>BPM</a:t>
            </a:r>
          </a:p>
        </p:txBody>
      </p:sp>
      <p:sp>
        <p:nvSpPr>
          <p:cNvPr id="27" name="Rectangle 51"/>
          <p:cNvSpPr>
            <a:spLocks noChangeArrowheads="1"/>
          </p:cNvSpPr>
          <p:nvPr/>
        </p:nvSpPr>
        <p:spPr bwMode="auto">
          <a:xfrm>
            <a:off x="8560970" y="4463726"/>
            <a:ext cx="1252875" cy="619125"/>
          </a:xfrm>
          <a:prstGeom prst="rect">
            <a:avLst/>
          </a:prstGeom>
          <a:solidFill>
            <a:schemeClr val="tx1">
              <a:lumMod val="75000"/>
              <a:lumOff val="25000"/>
            </a:schemeClr>
          </a:solidFill>
          <a:ln>
            <a:noFill/>
            <a:headEnd/>
            <a:tailEnd/>
          </a:ln>
          <a:effectLst/>
        </p:spPr>
        <p:style>
          <a:lnRef idx="1">
            <a:schemeClr val="accent3"/>
          </a:lnRef>
          <a:fillRef idx="2">
            <a:schemeClr val="accent3"/>
          </a:fillRef>
          <a:effectRef idx="1">
            <a:schemeClr val="accent3"/>
          </a:effectRef>
          <a:fontRef idx="minor">
            <a:schemeClr val="dk1"/>
          </a:fontRef>
        </p:style>
        <p:txBody>
          <a:bodyPr wrap="square" anchor="ctr"/>
          <a:lstStyle/>
          <a:p>
            <a:pPr>
              <a:lnSpc>
                <a:spcPct val="90000"/>
              </a:lnSpc>
              <a:spcBef>
                <a:spcPts val="0"/>
              </a:spcBef>
              <a:defRPr/>
            </a:pPr>
            <a:r>
              <a:rPr lang="en-US" sz="1600" i="0" dirty="0" smtClean="0">
                <a:solidFill>
                  <a:srgbClr val="FFFFFF"/>
                </a:solidFill>
                <a:cs typeface="Arial" pitchFamily="34" charset="0"/>
              </a:rPr>
              <a:t>Corticon BRMS</a:t>
            </a:r>
            <a:endParaRPr lang="en-US" sz="1600" i="0" dirty="0">
              <a:solidFill>
                <a:srgbClr val="FFFFFF"/>
              </a:solidFill>
              <a:cs typeface="Arial" pitchFamily="34" charset="0"/>
            </a:endParaRPr>
          </a:p>
        </p:txBody>
      </p:sp>
      <p:sp>
        <p:nvSpPr>
          <p:cNvPr id="70" name="Rectangle 46"/>
          <p:cNvSpPr>
            <a:spLocks noChangeArrowheads="1"/>
          </p:cNvSpPr>
          <p:nvPr/>
        </p:nvSpPr>
        <p:spPr bwMode="auto">
          <a:xfrm>
            <a:off x="550132" y="3237445"/>
            <a:ext cx="8085376" cy="315055"/>
          </a:xfrm>
          <a:prstGeom prst="rect">
            <a:avLst/>
          </a:prstGeom>
          <a:ln>
            <a:no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nSpc>
                <a:spcPct val="85000"/>
              </a:lnSpc>
            </a:pPr>
            <a:r>
              <a:rPr lang="en-US" sz="1600" i="0" dirty="0" smtClean="0">
                <a:solidFill>
                  <a:srgbClr val="000000"/>
                </a:solidFill>
                <a:cs typeface="Arial" pitchFamily="34" charset="0"/>
              </a:rPr>
              <a:t>JSDO</a:t>
            </a:r>
            <a:endParaRPr lang="en-US" sz="1600" i="0" dirty="0">
              <a:solidFill>
                <a:srgbClr val="000000"/>
              </a:solidFill>
              <a:cs typeface="Arial" pitchFamily="34" charset="0"/>
            </a:endParaRPr>
          </a:p>
        </p:txBody>
      </p:sp>
      <p:pic>
        <p:nvPicPr>
          <p:cNvPr id="71" name="Shape 308"/>
          <p:cNvPicPr preferRelativeResize="0"/>
          <p:nvPr/>
        </p:nvPicPr>
        <p:blipFill rotWithShape="1">
          <a:blip r:embed="rId4" cstate="print">
            <a:alphaModFix/>
          </a:blip>
          <a:srcRect/>
          <a:stretch/>
        </p:blipFill>
        <p:spPr>
          <a:xfrm>
            <a:off x="4057294" y="1762216"/>
            <a:ext cx="2534138" cy="1476688"/>
          </a:xfrm>
          <a:prstGeom prst="rect">
            <a:avLst/>
          </a:prstGeom>
          <a:noFill/>
          <a:ln>
            <a:noFill/>
          </a:ln>
        </p:spPr>
      </p:pic>
      <p:pic>
        <p:nvPicPr>
          <p:cNvPr id="72" name="Shape 309"/>
          <p:cNvPicPr preferRelativeResize="0"/>
          <p:nvPr/>
        </p:nvPicPr>
        <p:blipFill rotWithShape="1">
          <a:blip r:embed="rId5" cstate="print">
            <a:alphaModFix/>
          </a:blip>
          <a:srcRect/>
          <a:stretch/>
        </p:blipFill>
        <p:spPr>
          <a:xfrm>
            <a:off x="7316126" y="1865445"/>
            <a:ext cx="767993" cy="1220194"/>
          </a:xfrm>
          <a:prstGeom prst="rect">
            <a:avLst/>
          </a:prstGeom>
          <a:noFill/>
          <a:ln>
            <a:noFill/>
          </a:ln>
        </p:spPr>
      </p:pic>
      <p:pic>
        <p:nvPicPr>
          <p:cNvPr id="75" name="Picture 74"/>
          <p:cNvPicPr>
            <a:picLocks noChangeAspect="1"/>
          </p:cNvPicPr>
          <p:nvPr/>
        </p:nvPicPr>
        <p:blipFill>
          <a:blip r:embed="rId6" cstate="print">
            <a:biLevel thresh="75000"/>
            <a:extLst>
              <a:ext uri="{28A0092B-C50C-407E-A947-70E740481C1C}">
                <a14:useLocalDpi xmlns="" xmlns:a14="http://schemas.microsoft.com/office/drawing/2010/main"/>
              </a:ext>
            </a:extLst>
          </a:blip>
          <a:stretch>
            <a:fillRect/>
          </a:stretch>
        </p:blipFill>
        <p:spPr>
          <a:xfrm>
            <a:off x="4425371" y="1222909"/>
            <a:ext cx="1790333" cy="498192"/>
          </a:xfrm>
          <a:prstGeom prst="rect">
            <a:avLst/>
          </a:prstGeom>
        </p:spPr>
      </p:pic>
      <p:pic>
        <p:nvPicPr>
          <p:cNvPr id="76" name="Picture 75"/>
          <p:cNvPicPr>
            <a:picLocks noChangeAspect="1"/>
          </p:cNvPicPr>
          <p:nvPr/>
        </p:nvPicPr>
        <p:blipFill>
          <a:blip r:embed="rId7" cstate="print">
            <a:biLevel thresh="75000"/>
            <a:extLst>
              <a:ext uri="{28A0092B-C50C-407E-A947-70E740481C1C}">
                <a14:useLocalDpi xmlns="" xmlns:a14="http://schemas.microsoft.com/office/drawing/2010/main"/>
              </a:ext>
            </a:extLst>
          </a:blip>
          <a:stretch>
            <a:fillRect/>
          </a:stretch>
        </p:blipFill>
        <p:spPr>
          <a:xfrm>
            <a:off x="6749866" y="1240835"/>
            <a:ext cx="1832976" cy="481575"/>
          </a:xfrm>
          <a:prstGeom prst="rect">
            <a:avLst/>
          </a:prstGeom>
        </p:spPr>
      </p:pic>
      <p:sp>
        <p:nvSpPr>
          <p:cNvPr id="79" name="Rectangle 51"/>
          <p:cNvSpPr>
            <a:spLocks noChangeArrowheads="1"/>
          </p:cNvSpPr>
          <p:nvPr/>
        </p:nvSpPr>
        <p:spPr bwMode="auto">
          <a:xfrm>
            <a:off x="5922638" y="4463726"/>
            <a:ext cx="1252875" cy="619125"/>
          </a:xfrm>
          <a:prstGeom prst="rect">
            <a:avLst/>
          </a:prstGeom>
          <a:solidFill>
            <a:schemeClr val="tx1">
              <a:lumMod val="75000"/>
              <a:lumOff val="25000"/>
            </a:schemeClr>
          </a:solidFill>
          <a:ln>
            <a:noFill/>
            <a:headEnd/>
            <a:tailEnd/>
          </a:ln>
          <a:effectLst/>
        </p:spPr>
        <p:style>
          <a:lnRef idx="1">
            <a:schemeClr val="accent3"/>
          </a:lnRef>
          <a:fillRef idx="2">
            <a:schemeClr val="accent3"/>
          </a:fillRef>
          <a:effectRef idx="1">
            <a:schemeClr val="accent3"/>
          </a:effectRef>
          <a:fontRef idx="minor">
            <a:schemeClr val="dk1"/>
          </a:fontRef>
        </p:style>
        <p:txBody>
          <a:bodyPr wrap="square" anchor="ctr"/>
          <a:lstStyle/>
          <a:p>
            <a:pPr>
              <a:lnSpc>
                <a:spcPct val="90000"/>
              </a:lnSpc>
              <a:spcBef>
                <a:spcPts val="0"/>
              </a:spcBef>
              <a:defRPr/>
            </a:pPr>
            <a:r>
              <a:rPr lang="en-US" sz="1600" i="0" dirty="0" smtClean="0">
                <a:solidFill>
                  <a:srgbClr val="FFFFFF"/>
                </a:solidFill>
                <a:cs typeface="Arial" pitchFamily="34" charset="0"/>
              </a:rPr>
              <a:t>Webspeed</a:t>
            </a:r>
            <a:endParaRPr lang="en-US" sz="1600" i="0" dirty="0">
              <a:solidFill>
                <a:srgbClr val="FFFFFF"/>
              </a:solidFill>
              <a:cs typeface="Arial" pitchFamily="34" charset="0"/>
            </a:endParaRPr>
          </a:p>
        </p:txBody>
      </p:sp>
      <p:pic>
        <p:nvPicPr>
          <p:cNvPr id="4" name="Picture 3"/>
          <p:cNvPicPr>
            <a:picLocks noChangeAspect="1"/>
          </p:cNvPicPr>
          <p:nvPr/>
        </p:nvPicPr>
        <p:blipFill>
          <a:blip r:embed="rId8" cstate="print">
            <a:biLevel thresh="75000"/>
            <a:extLst>
              <a:ext uri="{28A0092B-C50C-407E-A947-70E740481C1C}">
                <a14:useLocalDpi xmlns="" xmlns:a14="http://schemas.microsoft.com/office/drawing/2010/main" val="0"/>
              </a:ext>
            </a:extLst>
          </a:blip>
          <a:stretch>
            <a:fillRect/>
          </a:stretch>
        </p:blipFill>
        <p:spPr>
          <a:xfrm>
            <a:off x="745521" y="5378357"/>
            <a:ext cx="2063018" cy="383817"/>
          </a:xfrm>
          <a:prstGeom prst="rect">
            <a:avLst/>
          </a:prstGeom>
        </p:spPr>
      </p:pic>
      <p:pic>
        <p:nvPicPr>
          <p:cNvPr id="5" name="Picture 4"/>
          <p:cNvPicPr>
            <a:picLocks noChangeAspect="1"/>
          </p:cNvPicPr>
          <p:nvPr/>
        </p:nvPicPr>
        <p:blipFill>
          <a:blip r:embed="rId9" cstate="print">
            <a:biLevel thresh="75000"/>
            <a:extLst>
              <a:ext uri="{28A0092B-C50C-407E-A947-70E740481C1C}">
                <a14:useLocalDpi xmlns="" xmlns:a14="http://schemas.microsoft.com/office/drawing/2010/main" val="0"/>
              </a:ext>
            </a:extLst>
          </a:blip>
          <a:stretch>
            <a:fillRect/>
          </a:stretch>
        </p:blipFill>
        <p:spPr>
          <a:xfrm>
            <a:off x="2129007" y="1875746"/>
            <a:ext cx="1971335" cy="508731"/>
          </a:xfrm>
          <a:prstGeom prst="rect">
            <a:avLst/>
          </a:prstGeom>
        </p:spPr>
      </p:pic>
      <p:pic>
        <p:nvPicPr>
          <p:cNvPr id="6" name="Picture 5"/>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a:off x="9712265" y="1369089"/>
            <a:ext cx="1302100" cy="2003231"/>
          </a:xfrm>
          <a:prstGeom prst="rect">
            <a:avLst/>
          </a:prstGeom>
        </p:spPr>
      </p:pic>
      <p:pic>
        <p:nvPicPr>
          <p:cNvPr id="30" name="Picture 2"/>
          <p:cNvPicPr>
            <a:picLocks noChangeAspect="1" noChangeArrowheads="1"/>
          </p:cNvPicPr>
          <p:nvPr/>
        </p:nvPicPr>
        <p:blipFill>
          <a:blip r:embed="rId11" cstate="print">
            <a:biLevel thresh="75000"/>
            <a:extLst>
              <a:ext uri="{28A0092B-C50C-407E-A947-70E740481C1C}">
                <a14:useLocalDpi xmlns="" xmlns:a14="http://schemas.microsoft.com/office/drawing/2010/main" val="0"/>
              </a:ext>
            </a:extLst>
          </a:blip>
          <a:stretch>
            <a:fillRect/>
          </a:stretch>
        </p:blipFill>
        <p:spPr bwMode="auto">
          <a:xfrm>
            <a:off x="643520" y="1636923"/>
            <a:ext cx="1253857" cy="938353"/>
          </a:xfrm>
          <a:prstGeom prst="rect">
            <a:avLst/>
          </a:prstGeom>
          <a:noFill/>
        </p:spPr>
      </p:pic>
      <p:pic>
        <p:nvPicPr>
          <p:cNvPr id="32" name="Picture 31"/>
          <p:cNvPicPr>
            <a:picLocks noChangeAspect="1"/>
          </p:cNvPicPr>
          <p:nvPr/>
        </p:nvPicPr>
        <p:blipFill>
          <a:blip r:embed="rId12" cstate="print">
            <a:biLevel thresh="75000"/>
            <a:extLst>
              <a:ext uri="{28A0092B-C50C-407E-A947-70E740481C1C}">
                <a14:useLocalDpi xmlns="" xmlns:a14="http://schemas.microsoft.com/office/drawing/2010/main" val="0"/>
              </a:ext>
            </a:extLst>
          </a:blip>
          <a:stretch>
            <a:fillRect/>
          </a:stretch>
        </p:blipFill>
        <p:spPr>
          <a:xfrm>
            <a:off x="569795" y="4861025"/>
            <a:ext cx="2379294" cy="298128"/>
          </a:xfrm>
          <a:prstGeom prst="rect">
            <a:avLst/>
          </a:prstGeom>
        </p:spPr>
      </p:pic>
    </p:spTree>
    <p:extLst>
      <p:ext uri="{BB962C8B-B14F-4D97-AF65-F5344CB8AC3E}">
        <p14:creationId xmlns="" xmlns:p14="http://schemas.microsoft.com/office/powerpoint/2010/main" val="2337421096"/>
      </p:ext>
    </p:extLst>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UserExperience-Orng.jpg"/>
          <p:cNvPicPr>
            <a:picLocks noChangeAspect="1"/>
          </p:cNvPicPr>
          <p:nvPr/>
        </p:nvPicPr>
        <p:blipFill rotWithShape="1">
          <a:blip r:embed="rId3" cstate="print">
            <a:alphaModFix amt="39000"/>
            <a:extLst>
              <a:ext uri="{28A0092B-C50C-407E-A947-70E740481C1C}">
                <a14:useLocalDpi xmlns="" xmlns:a14="http://schemas.microsoft.com/office/drawing/2010/main"/>
              </a:ext>
            </a:extLst>
          </a:blip>
          <a:srcRect/>
          <a:stretch/>
        </p:blipFill>
        <p:spPr>
          <a:xfrm>
            <a:off x="-1" y="-1604"/>
            <a:ext cx="12188825" cy="6859604"/>
          </a:xfrm>
          <a:prstGeom prst="rect">
            <a:avLst/>
          </a:prstGeom>
        </p:spPr>
      </p:pic>
      <p:sp>
        <p:nvSpPr>
          <p:cNvPr id="5" name="Rectangle 4"/>
          <p:cNvSpPr/>
          <p:nvPr/>
        </p:nvSpPr>
        <p:spPr>
          <a:xfrm>
            <a:off x="873087" y="1917699"/>
            <a:ext cx="2835795" cy="3822701"/>
          </a:xfrm>
          <a:prstGeom prst="rect">
            <a:avLst/>
          </a:prstGeom>
          <a:solidFill>
            <a:schemeClr val="bg1">
              <a:alpha val="72000"/>
            </a:schemeClr>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74320" tIns="1371600" rIns="133655" bIns="133655" numCol="1" spcCol="1270" anchor="t" anchorCtr="0">
            <a:noAutofit/>
          </a:bodyPr>
          <a:lstStyle/>
          <a:p>
            <a:pPr lvl="0" algn="l" defTabSz="977900">
              <a:lnSpc>
                <a:spcPct val="90000"/>
              </a:lnSpc>
              <a:spcBef>
                <a:spcPct val="0"/>
              </a:spcBef>
              <a:spcAft>
                <a:spcPct val="35000"/>
              </a:spcAft>
            </a:pPr>
            <a:r>
              <a:rPr lang="en-US" sz="2800" b="1" i="0" kern="1200" dirty="0" smtClean="0">
                <a:solidFill>
                  <a:srgbClr val="FF4E00"/>
                </a:solidFill>
              </a:rPr>
              <a:t>TEMPLATES</a:t>
            </a:r>
          </a:p>
          <a:p>
            <a:pPr marL="285750" lvl="1" indent="-285750" algn="l" defTabSz="755650">
              <a:lnSpc>
                <a:spcPct val="90000"/>
              </a:lnSpc>
              <a:spcBef>
                <a:spcPct val="0"/>
              </a:spcBef>
              <a:spcAft>
                <a:spcPct val="15000"/>
              </a:spcAft>
              <a:buFont typeface="Arial"/>
              <a:buChar char="•"/>
            </a:pPr>
            <a:r>
              <a:rPr lang="en-US" sz="2000" i="0" kern="1200" dirty="0" smtClean="0">
                <a:solidFill>
                  <a:schemeClr val="tx1"/>
                </a:solidFill>
              </a:rPr>
              <a:t>Built-in business patterns like parent-child relations, Filters, etc. </a:t>
            </a:r>
            <a:endParaRPr lang="en-US" sz="2000" i="0" kern="1200" dirty="0">
              <a:solidFill>
                <a:schemeClr val="tx1"/>
              </a:solidFill>
            </a:endParaRPr>
          </a:p>
        </p:txBody>
      </p:sp>
      <p:sp>
        <p:nvSpPr>
          <p:cNvPr id="7" name="Rectangle 6"/>
          <p:cNvSpPr/>
          <p:nvPr/>
        </p:nvSpPr>
        <p:spPr>
          <a:xfrm>
            <a:off x="4805102" y="1917699"/>
            <a:ext cx="2835795" cy="3822701"/>
          </a:xfrm>
          <a:prstGeom prst="rect">
            <a:avLst/>
          </a:prstGeom>
          <a:solidFill>
            <a:schemeClr val="bg1">
              <a:alpha val="72000"/>
            </a:schemeClr>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74320" tIns="1371600" rIns="133655" bIns="133655" numCol="1" spcCol="1270" anchor="t" anchorCtr="0">
            <a:noAutofit/>
          </a:bodyPr>
          <a:lstStyle/>
          <a:p>
            <a:pPr lvl="0" algn="l" defTabSz="977900">
              <a:lnSpc>
                <a:spcPct val="90000"/>
              </a:lnSpc>
              <a:spcBef>
                <a:spcPct val="0"/>
              </a:spcBef>
              <a:spcAft>
                <a:spcPct val="35000"/>
              </a:spcAft>
            </a:pPr>
            <a:r>
              <a:rPr lang="en-US" sz="2800" b="1" i="0" kern="1200" dirty="0" smtClean="0">
                <a:solidFill>
                  <a:srgbClr val="FF4E00"/>
                </a:solidFill>
              </a:rPr>
              <a:t>COMPONENT BUILDER</a:t>
            </a:r>
          </a:p>
          <a:p>
            <a:pPr marL="285750" lvl="1" indent="-285750" algn="l" defTabSz="755650">
              <a:lnSpc>
                <a:spcPct val="90000"/>
              </a:lnSpc>
              <a:spcBef>
                <a:spcPct val="0"/>
              </a:spcBef>
              <a:spcAft>
                <a:spcPct val="15000"/>
              </a:spcAft>
              <a:buFont typeface="Arial"/>
              <a:buChar char="•"/>
            </a:pPr>
            <a:r>
              <a:rPr lang="en-US" sz="2000" i="0" kern="1200" dirty="0" smtClean="0">
                <a:solidFill>
                  <a:schemeClr val="tx1"/>
                </a:solidFill>
              </a:rPr>
              <a:t>Ability to reuse components and build UI quickly </a:t>
            </a:r>
            <a:endParaRPr lang="en-US" sz="2000" i="0" kern="1200" dirty="0">
              <a:solidFill>
                <a:schemeClr val="tx1"/>
              </a:solidFill>
            </a:endParaRPr>
          </a:p>
        </p:txBody>
      </p:sp>
      <p:sp>
        <p:nvSpPr>
          <p:cNvPr id="9" name="Rectangle 8"/>
          <p:cNvSpPr/>
          <p:nvPr/>
        </p:nvSpPr>
        <p:spPr>
          <a:xfrm>
            <a:off x="8737116" y="1917699"/>
            <a:ext cx="2835795" cy="3822701"/>
          </a:xfrm>
          <a:prstGeom prst="rect">
            <a:avLst/>
          </a:prstGeom>
          <a:solidFill>
            <a:schemeClr val="bg1">
              <a:alpha val="72000"/>
            </a:schemeClr>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274320" tIns="1371600" rIns="133655" bIns="133655" numCol="1" spcCol="1270" anchor="t" anchorCtr="0">
            <a:noAutofit/>
          </a:bodyPr>
          <a:lstStyle/>
          <a:p>
            <a:pPr lvl="0" algn="l" defTabSz="977900">
              <a:lnSpc>
                <a:spcPct val="90000"/>
              </a:lnSpc>
              <a:spcBef>
                <a:spcPct val="0"/>
              </a:spcBef>
              <a:spcAft>
                <a:spcPct val="35000"/>
              </a:spcAft>
            </a:pPr>
            <a:r>
              <a:rPr lang="en-US" sz="2800" b="1" i="0" kern="1200" dirty="0" smtClean="0">
                <a:solidFill>
                  <a:srgbClr val="FF4E00"/>
                </a:solidFill>
              </a:rPr>
              <a:t>UI BUILDER</a:t>
            </a:r>
          </a:p>
          <a:p>
            <a:pPr marL="285750" lvl="1" indent="-285750" algn="l" defTabSz="755650">
              <a:lnSpc>
                <a:spcPct val="90000"/>
              </a:lnSpc>
              <a:spcBef>
                <a:spcPct val="0"/>
              </a:spcBef>
              <a:spcAft>
                <a:spcPct val="15000"/>
              </a:spcAft>
              <a:buFont typeface="Arial"/>
              <a:buChar char="•"/>
            </a:pPr>
            <a:r>
              <a:rPr lang="en-US" sz="2000" i="0" kern="1200" dirty="0" smtClean="0">
                <a:solidFill>
                  <a:schemeClr val="tx1"/>
                </a:solidFill>
              </a:rPr>
              <a:t>WYSIWYG designer</a:t>
            </a:r>
            <a:endParaRPr lang="en-US" sz="2000" i="0" kern="1200" dirty="0">
              <a:solidFill>
                <a:schemeClr val="tx1"/>
              </a:solidFill>
            </a:endParaRPr>
          </a:p>
          <a:p>
            <a:pPr marL="285750" lvl="1" indent="-285750" algn="l" defTabSz="755650">
              <a:lnSpc>
                <a:spcPct val="90000"/>
              </a:lnSpc>
              <a:spcBef>
                <a:spcPct val="0"/>
              </a:spcBef>
              <a:spcAft>
                <a:spcPct val="15000"/>
              </a:spcAft>
              <a:buFont typeface="Arial"/>
              <a:buChar char="•"/>
            </a:pPr>
            <a:r>
              <a:rPr lang="en-US" sz="2000" i="0" kern="1200" dirty="0" smtClean="0">
                <a:solidFill>
                  <a:schemeClr val="tx1"/>
                </a:solidFill>
              </a:rPr>
              <a:t>Integrated with choice of web frameworks like </a:t>
            </a:r>
            <a:r>
              <a:rPr lang="en-US" sz="2000" i="0" kern="1200" dirty="0" err="1" smtClean="0">
                <a:solidFill>
                  <a:schemeClr val="tx1"/>
                </a:solidFill>
              </a:rPr>
              <a:t>Angular.js</a:t>
            </a:r>
            <a:r>
              <a:rPr lang="en-US" sz="2000" i="0" kern="1200" dirty="0" smtClean="0">
                <a:solidFill>
                  <a:schemeClr val="tx1"/>
                </a:solidFill>
              </a:rPr>
              <a:t>, etc.</a:t>
            </a:r>
            <a:endParaRPr lang="en-US" sz="2000" i="0" kern="1200" dirty="0">
              <a:solidFill>
                <a:schemeClr val="tx1"/>
              </a:solidFill>
            </a:endParaRPr>
          </a:p>
        </p:txBody>
      </p:sp>
      <p:sp>
        <p:nvSpPr>
          <p:cNvPr id="10" name="TextBox 9"/>
          <p:cNvSpPr txBox="1"/>
          <p:nvPr/>
        </p:nvSpPr>
        <p:spPr>
          <a:xfrm>
            <a:off x="571501" y="1724025"/>
            <a:ext cx="640080" cy="640397"/>
          </a:xfrm>
          <a:prstGeom prst="ellipse">
            <a:avLst/>
          </a:prstGeom>
          <a:solidFill>
            <a:schemeClr val="accent1"/>
          </a:solidFill>
        </p:spPr>
        <p:txBody>
          <a:bodyPr wrap="none" rtlCol="0" anchor="ctr">
            <a:noAutofit/>
          </a:bodyPr>
          <a:lstStyle/>
          <a:p>
            <a:r>
              <a:rPr lang="en-US" sz="2800" i="0" dirty="0" smtClean="0">
                <a:solidFill>
                  <a:schemeClr val="bg1"/>
                </a:solidFill>
              </a:rPr>
              <a:t>1</a:t>
            </a:r>
          </a:p>
        </p:txBody>
      </p:sp>
      <p:sp>
        <p:nvSpPr>
          <p:cNvPr id="11" name="TextBox 10"/>
          <p:cNvSpPr txBox="1"/>
          <p:nvPr/>
        </p:nvSpPr>
        <p:spPr>
          <a:xfrm>
            <a:off x="4546601" y="1724025"/>
            <a:ext cx="685800" cy="640397"/>
          </a:xfrm>
          <a:prstGeom prst="ellipse">
            <a:avLst/>
          </a:prstGeom>
          <a:solidFill>
            <a:schemeClr val="accent1"/>
          </a:solidFill>
        </p:spPr>
        <p:txBody>
          <a:bodyPr wrap="none" rtlCol="0" anchor="ctr">
            <a:noAutofit/>
          </a:bodyPr>
          <a:lstStyle/>
          <a:p>
            <a:r>
              <a:rPr lang="en-US" sz="2800" i="0" dirty="0" smtClean="0">
                <a:solidFill>
                  <a:schemeClr val="bg1"/>
                </a:solidFill>
              </a:rPr>
              <a:t>2</a:t>
            </a:r>
          </a:p>
        </p:txBody>
      </p:sp>
      <p:sp>
        <p:nvSpPr>
          <p:cNvPr id="12" name="TextBox 11"/>
          <p:cNvSpPr txBox="1"/>
          <p:nvPr/>
        </p:nvSpPr>
        <p:spPr>
          <a:xfrm>
            <a:off x="8496301" y="1724025"/>
            <a:ext cx="640080" cy="640397"/>
          </a:xfrm>
          <a:prstGeom prst="ellipse">
            <a:avLst/>
          </a:prstGeom>
          <a:solidFill>
            <a:schemeClr val="accent1"/>
          </a:solidFill>
        </p:spPr>
        <p:txBody>
          <a:bodyPr wrap="none" rtlCol="0" anchor="ctr">
            <a:noAutofit/>
          </a:bodyPr>
          <a:lstStyle/>
          <a:p>
            <a:r>
              <a:rPr lang="en-US" sz="2800" i="0" dirty="0" smtClean="0">
                <a:solidFill>
                  <a:schemeClr val="bg1"/>
                </a:solidFill>
              </a:rPr>
              <a:t>3</a:t>
            </a:r>
          </a:p>
        </p:txBody>
      </p:sp>
      <p:pic>
        <p:nvPicPr>
          <p:cNvPr id="13" name="Picture 12" descr="documents-vectorstock.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931416" y="2285999"/>
            <a:ext cx="660504" cy="746125"/>
          </a:xfrm>
          <a:prstGeom prst="rect">
            <a:avLst/>
          </a:prstGeom>
        </p:spPr>
      </p:pic>
      <p:pic>
        <p:nvPicPr>
          <p:cNvPr id="14" name="Picture 13" descr="cube.png"/>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703888" y="2155825"/>
            <a:ext cx="811920" cy="921639"/>
          </a:xfrm>
          <a:prstGeom prst="rect">
            <a:avLst/>
          </a:prstGeom>
        </p:spPr>
      </p:pic>
      <p:pic>
        <p:nvPicPr>
          <p:cNvPr id="15" name="Picture 1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639300" y="2324100"/>
            <a:ext cx="692099" cy="707593"/>
          </a:xfrm>
          <a:prstGeom prst="rect">
            <a:avLst/>
          </a:prstGeom>
        </p:spPr>
      </p:pic>
      <p:sp>
        <p:nvSpPr>
          <p:cNvPr id="16" name="Right Triangle 15"/>
          <p:cNvSpPr/>
          <p:nvPr/>
        </p:nvSpPr>
        <p:spPr bwMode="auto">
          <a:xfrm rot="13499533">
            <a:off x="3670301" y="3352798"/>
            <a:ext cx="749300" cy="749300"/>
          </a:xfrm>
          <a:prstGeom prst="rtTriangle">
            <a:avLst/>
          </a:prstGeom>
          <a:solidFill>
            <a:schemeClr val="accent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7" name="Right Triangle 16"/>
          <p:cNvSpPr/>
          <p:nvPr/>
        </p:nvSpPr>
        <p:spPr bwMode="auto">
          <a:xfrm rot="13499533">
            <a:off x="7594602" y="3352798"/>
            <a:ext cx="749300" cy="749300"/>
          </a:xfrm>
          <a:prstGeom prst="rtTriangle">
            <a:avLst/>
          </a:prstGeom>
          <a:solidFill>
            <a:schemeClr val="accent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19" name="Picture 18" descr="UserExperience-Orng.jpg"/>
          <p:cNvPicPr>
            <a:picLocks noChangeAspect="1"/>
          </p:cNvPicPr>
          <p:nvPr/>
        </p:nvPicPr>
        <p:blipFill rotWithShape="1">
          <a:blip r:embed="rId3" cstate="print">
            <a:alphaModFix/>
            <a:extLst>
              <a:ext uri="{28A0092B-C50C-407E-A947-70E740481C1C}">
                <a14:useLocalDpi xmlns="" xmlns:a14="http://schemas.microsoft.com/office/drawing/2010/main"/>
              </a:ext>
            </a:extLst>
          </a:blip>
          <a:srcRect b="82758"/>
          <a:stretch/>
        </p:blipFill>
        <p:spPr>
          <a:xfrm>
            <a:off x="-47625" y="-1604"/>
            <a:ext cx="12188825" cy="1182704"/>
          </a:xfrm>
          <a:prstGeom prst="rect">
            <a:avLst/>
          </a:prstGeom>
        </p:spPr>
      </p:pic>
      <p:sp>
        <p:nvSpPr>
          <p:cNvPr id="2" name="Title 1"/>
          <p:cNvSpPr>
            <a:spLocks noGrp="1"/>
          </p:cNvSpPr>
          <p:nvPr>
            <p:ph type="title"/>
          </p:nvPr>
        </p:nvSpPr>
        <p:spPr>
          <a:xfrm>
            <a:off x="616817" y="339284"/>
            <a:ext cx="10801179" cy="487313"/>
          </a:xfrm>
        </p:spPr>
        <p:txBody>
          <a:bodyPr/>
          <a:lstStyle/>
          <a:p>
            <a:r>
              <a:rPr lang="en-US" sz="2800" dirty="0" smtClean="0">
                <a:solidFill>
                  <a:schemeClr val="bg1"/>
                </a:solidFill>
              </a:rPr>
              <a:t>Future Plans for </a:t>
            </a:r>
            <a:r>
              <a:rPr lang="en-US" sz="2800" dirty="0">
                <a:solidFill>
                  <a:schemeClr val="bg1"/>
                </a:solidFill>
              </a:rPr>
              <a:t>Progress Higher </a:t>
            </a:r>
            <a:r>
              <a:rPr lang="en-US" sz="2800" dirty="0" smtClean="0">
                <a:solidFill>
                  <a:schemeClr val="bg1"/>
                </a:solidFill>
              </a:rPr>
              <a:t>Productivity of UI – View</a:t>
            </a:r>
            <a:endParaRPr lang="en-US" sz="2800" dirty="0">
              <a:solidFill>
                <a:schemeClr val="bg1"/>
              </a:solidFill>
            </a:endParaRPr>
          </a:p>
        </p:txBody>
      </p:sp>
    </p:spTree>
    <p:extLst>
      <p:ext uri="{BB962C8B-B14F-4D97-AF65-F5344CB8AC3E}">
        <p14:creationId xmlns="" xmlns:p14="http://schemas.microsoft.com/office/powerpoint/2010/main" val="4273498913"/>
      </p:ext>
    </p:extLst>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ngular-js.png"/>
          <p:cNvPicPr>
            <a:picLocks noChangeAspect="1"/>
          </p:cNvPicPr>
          <p:nvPr/>
        </p:nvPicPr>
        <p:blipFill rotWithShape="1">
          <a:blip r:embed="rId2" cstate="print">
            <a:alphaModFix amt="26000"/>
            <a:extLst>
              <a:ext uri="{28A0092B-C50C-407E-A947-70E740481C1C}">
                <a14:useLocalDpi xmlns="" xmlns:a14="http://schemas.microsoft.com/office/drawing/2010/main" val="0"/>
              </a:ext>
            </a:extLst>
          </a:blip>
          <a:srcRect l="32009" t="34689" r="15165" b="20177"/>
          <a:stretch/>
        </p:blipFill>
        <p:spPr>
          <a:xfrm>
            <a:off x="0" y="0"/>
            <a:ext cx="3140019" cy="2682720"/>
          </a:xfrm>
          <a:prstGeom prst="rect">
            <a:avLst/>
          </a:prstGeom>
        </p:spPr>
      </p:pic>
      <p:pic>
        <p:nvPicPr>
          <p:cNvPr id="67586" name="Picture 2" descr="C:\Users\sbelgaon\Desktop\3.PNG"/>
          <p:cNvPicPr>
            <a:picLocks noChangeAspect="1" noChangeArrowheads="1"/>
          </p:cNvPicPr>
          <p:nvPr/>
        </p:nvPicPr>
        <p:blipFill>
          <a:blip r:embed="rId3" cstate="print"/>
          <a:srcRect/>
          <a:stretch>
            <a:fillRect/>
          </a:stretch>
        </p:blipFill>
        <p:spPr bwMode="auto">
          <a:xfrm>
            <a:off x="1601788" y="1090642"/>
            <a:ext cx="8996241" cy="5767358"/>
          </a:xfrm>
          <a:prstGeom prst="rect">
            <a:avLst/>
          </a:prstGeom>
          <a:noFill/>
          <a:ln>
            <a:solidFill>
              <a:schemeClr val="tx1">
                <a:lumMod val="50000"/>
                <a:lumOff val="50000"/>
              </a:schemeClr>
            </a:solidFill>
          </a:ln>
        </p:spPr>
      </p:pic>
      <p:sp>
        <p:nvSpPr>
          <p:cNvPr id="5" name="Title 4"/>
          <p:cNvSpPr>
            <a:spLocks noGrp="1"/>
          </p:cNvSpPr>
          <p:nvPr>
            <p:ph type="title" idx="4294967295"/>
          </p:nvPr>
        </p:nvSpPr>
        <p:spPr>
          <a:xfrm>
            <a:off x="635000" y="338957"/>
            <a:ext cx="11655425" cy="487313"/>
          </a:xfrm>
        </p:spPr>
        <p:txBody>
          <a:bodyPr/>
          <a:lstStyle/>
          <a:p>
            <a:r>
              <a:rPr lang="en-US" sz="2800" dirty="0" err="1" smtClean="0"/>
              <a:t>AngularJS</a:t>
            </a:r>
            <a:r>
              <a:rPr lang="en-US" sz="2800" dirty="0" smtClean="0"/>
              <a:t> Complete Example</a:t>
            </a:r>
            <a:endParaRPr lang="en-US" sz="2800" dirty="0"/>
          </a:p>
        </p:txBody>
      </p:sp>
    </p:spTree>
    <p:extLst>
      <p:ext uri="{BB962C8B-B14F-4D97-AF65-F5344CB8AC3E}">
        <p14:creationId xmlns="" xmlns:p14="http://schemas.microsoft.com/office/powerpoint/2010/main" val="1000570667"/>
      </p:ext>
    </p:extLst>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667" y="407046"/>
            <a:ext cx="6901583" cy="656590"/>
          </a:xfrm>
        </p:spPr>
        <p:txBody>
          <a:bodyPr/>
          <a:lstStyle/>
          <a:p>
            <a:r>
              <a:rPr lang="en-US" sz="4000" dirty="0" smtClean="0"/>
              <a:t>Summary</a:t>
            </a:r>
            <a:endParaRPr lang="en-US" dirty="0"/>
          </a:p>
        </p:txBody>
      </p:sp>
      <p:sp>
        <p:nvSpPr>
          <p:cNvPr id="3" name="Content Placeholder 2"/>
          <p:cNvSpPr txBox="1">
            <a:spLocks/>
          </p:cNvSpPr>
          <p:nvPr/>
        </p:nvSpPr>
        <p:spPr>
          <a:xfrm>
            <a:off x="316688" y="1504950"/>
            <a:ext cx="8170088" cy="2533650"/>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Lots of choices!</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lang="en-US" sz="2000" i="0" dirty="0" smtClean="0">
                <a:solidFill>
                  <a:srgbClr val="000000"/>
                </a:solidFill>
                <a:latin typeface="Arial" pitchFamily="34" charset="0"/>
                <a:cs typeface="Arial" pitchFamily="34" charset="0"/>
              </a:rPr>
              <a:t>Progress has a great offerings and a good strategy …so stay tuned!</a:t>
            </a:r>
          </a:p>
        </p:txBody>
      </p:sp>
    </p:spTree>
    <p:extLst>
      <p:ext uri="{BB962C8B-B14F-4D97-AF65-F5344CB8AC3E}">
        <p14:creationId xmlns="" xmlns:p14="http://schemas.microsoft.com/office/powerpoint/2010/main" val="3142820603"/>
      </p:ext>
    </p:extLst>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5390827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UG_template_2">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esentation2" id="{2AF88128-E61F-4530-8F64-941ED5C5486A}" vid="{4B4C85FE-1A15-492E-A9B0-036AC37BC64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kb2a064789314f00a60cb6c3cf784453 xmlns="7c69e624-827f-471b-adea-ac070ddc6867">
      <Terms xmlns="http://schemas.microsoft.com/office/infopath/2007/PartnerControls"/>
    </kb2a064789314f00a60cb6c3cf784453>
  </documentManagement>
</p:properti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77" ma:contentTypeDescription="Create a new document." ma:contentTypeScope="" ma:versionID="94caf53eca1cada6ad71f226d4f43dce">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97bacc91e82c4e25a328ee5bcb735fb9" ns2:_="" ns3:_="">
    <xsd:import namespace="efb4a6a7-40f5-4c55-b7cd-bfe5555b5884"/>
    <xsd:import namespace="7c69e624-827f-471b-adea-ac070ddc6867"/>
    <xsd:element name="properties">
      <xsd:complexType>
        <xsd:sequence>
          <xsd:element name="documentManagement">
            <xsd:complexType>
              <xsd:all>
                <xsd:element ref="ns3:Summary" minOccurs="0"/>
                <xsd:element ref="ns3:MetaDescription" minOccurs="0"/>
                <xsd:element ref="ns3:Policy" minOccurs="0"/>
                <xsd:element ref="ns3:Industry_0" minOccurs="0"/>
                <xsd:element ref="ns2:Location1_0" minOccurs="0"/>
                <xsd:element ref="ns3:TaxCatchAll" minOccurs="0"/>
                <xsd:element ref="ns3:TaxCatchAllLabel" minOccurs="0"/>
                <xsd:element ref="ns3:Category1_0" minOccurs="0"/>
                <xsd:element ref="ns2:ContentType1_0" minOccurs="0"/>
                <xsd:element ref="ns3:kb2a064789314f00a60cb6c3cf784453" minOccurs="0"/>
                <xsd:element ref="ns3:Solution_0" minOccurs="0"/>
                <xsd:element ref="ns3:c60905045b3141dfb44ebee3a51fd0a7" minOccurs="0"/>
                <xsd:element ref="ns3:g7620f54b84d4877b8ce49e3874564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Location1_0" ma:index="13"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element name="ContentType1_0" ma:index="21"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9" nillable="true" ma:displayName="Summary" ma:internalName="Summary">
      <xsd:simpleType>
        <xsd:restriction base="dms:Unknown"/>
      </xsd:simpleType>
    </xsd:element>
    <xsd:element name="MetaDescription" ma:index="10" nillable="true" ma:displayName="Meta Description" ma:hidden="true" ma:internalName="MetaDescription" ma:readOnly="false">
      <xsd:simpleType>
        <xsd:restriction base="dms:Note"/>
      </xsd:simpleType>
    </xsd:element>
    <xsd:element name="Policy" ma:index="11" nillable="true" ma:displayName="Policy" ma:internalName="Policy">
      <xsd:simpleType>
        <xsd:restriction base="dms:Boolean"/>
      </xsd:simpleType>
    </xsd:element>
    <xsd:element name="Industry_0" ma:index="12"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TaxCatchAll" ma:index="16"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17"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19"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kb2a064789314f00a60cb6c3cf784453" ma:index="22" nillable="true" ma:taxonomy="true" ma:internalName="kb2a064789314f00a60cb6c3cf784453" ma:taxonomyFieldName="GFOAudience" ma:displayName="GFO Audience" ma:default="" ma:fieldId="{4b2a0647-8931-4f00-a60c-b6c3cf784453}" ma:taxonomyMulti="true" ma:sspId="7b600b03-3399-40df-9d9c-caeefc5a4d97" ma:termSetId="7ee8fa4c-c075-492c-99fd-7a826c8a1f0e" ma:anchorId="00000000-0000-0000-0000-000000000000" ma:open="false" ma:isKeyword="false">
      <xsd:complexType>
        <xsd:sequence>
          <xsd:element ref="pc:Terms" minOccurs="0" maxOccurs="1"/>
        </xsd:sequence>
      </xsd:complexType>
    </xsd:element>
    <xsd:element name="Solution_0" ma:index="24"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25"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7"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A4C4B2-98B1-44DF-A244-E8FB7A2D1956}">
  <ds:schemaRefs>
    <ds:schemaRef ds:uri="efb4a6a7-40f5-4c55-b7cd-bfe5555b5884"/>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http://purl.org/dc/dcmitype/"/>
    <ds:schemaRef ds:uri="http://schemas.openxmlformats.org/package/2006/metadata/core-properties"/>
    <ds:schemaRef ds:uri="7c69e624-827f-471b-adea-ac070ddc6867"/>
    <ds:schemaRef ds:uri="http://www.w3.org/XML/1998/namespace"/>
  </ds:schemaRefs>
</ds:datastoreItem>
</file>

<file path=customXml/itemProps2.xml><?xml version="1.0" encoding="utf-8"?>
<ds:datastoreItem xmlns:ds="http://schemas.openxmlformats.org/officeDocument/2006/customXml" ds:itemID="{6146AF19-F549-4C4F-B9D8-4238DD1AC4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A8EEE7-F1C0-4377-82D1-E55A92F38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304</TotalTime>
  <Words>1101</Words>
  <Application>Microsoft Office PowerPoint</Application>
  <PresentationFormat>Custom</PresentationFormat>
  <Paragraphs>284</Paragraphs>
  <Slides>53</Slides>
  <Notes>5</Notes>
  <HiddenSlides>2</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PUG_template_2</vt:lpstr>
      <vt:lpstr>What Are My Choices for Building a Modern Web UI?</vt:lpstr>
      <vt:lpstr>Business Applications of Today and Tomorrow</vt:lpstr>
      <vt:lpstr>UI Development Paradigm – Lots of Choices</vt:lpstr>
      <vt:lpstr>UX Trends for 2015</vt:lpstr>
      <vt:lpstr>Browser Based UI – Industry Update</vt:lpstr>
      <vt:lpstr>UI Industry Terminology</vt:lpstr>
      <vt:lpstr>Slide 7</vt:lpstr>
      <vt:lpstr>Slide 8</vt:lpstr>
      <vt:lpstr>Slide 9</vt:lpstr>
      <vt:lpstr>Slide 10</vt:lpstr>
      <vt:lpstr>Slide 11</vt:lpstr>
      <vt:lpstr>Slide 12</vt:lpstr>
      <vt:lpstr>AngularJS Dependency Injection – Example </vt:lpstr>
      <vt:lpstr>Browser Based UI – Current Frameworks</vt:lpstr>
      <vt:lpstr>Slide 15</vt:lpstr>
      <vt:lpstr>Browser Based UI – Google Trends</vt:lpstr>
      <vt:lpstr>Browser Based UI – Community</vt:lpstr>
      <vt:lpstr>Key Features of UI Frameworks</vt:lpstr>
      <vt:lpstr>Key Features of UI Frameworks</vt:lpstr>
      <vt:lpstr>Key Features of UI Frameworks</vt:lpstr>
      <vt:lpstr>Key Features of UI Frameworks</vt:lpstr>
      <vt:lpstr>Slide 22</vt:lpstr>
      <vt:lpstr>Slide 23</vt:lpstr>
      <vt:lpstr>Slide 24</vt:lpstr>
      <vt:lpstr>Angular 2.0 Goals</vt:lpstr>
      <vt:lpstr>Angular 2.0 Code Sample</vt:lpstr>
      <vt:lpstr>Angular 2.0 Forms</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Web Components</vt:lpstr>
      <vt:lpstr>How Do I Create Web Components?</vt:lpstr>
      <vt:lpstr>Why Do I Need Angular and Polymer?</vt:lpstr>
      <vt:lpstr>Slide 43</vt:lpstr>
      <vt:lpstr>Web UI – What Is the Progress Strategy?</vt:lpstr>
      <vt:lpstr>Disclaimer</vt:lpstr>
      <vt:lpstr>The Progress UI Strategy</vt:lpstr>
      <vt:lpstr>Slide 47</vt:lpstr>
      <vt:lpstr>The Benefits of Using JSDO</vt:lpstr>
      <vt:lpstr>Modernization Preferred Technology Choices</vt:lpstr>
      <vt:lpstr>Future Plans for Progress Higher Productivity of UI – View</vt:lpstr>
      <vt:lpstr>AngularJS Complete Example</vt:lpstr>
      <vt:lpstr>Summary</vt:lpstr>
      <vt:lpstr>Slide 53</vt:lpstr>
    </vt:vector>
  </TitlesOfParts>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Stela Stamenkova</dc:creator>
  <cp:lastModifiedBy>Sunil Belgaonkar</cp:lastModifiedBy>
  <cp:revision>298</cp:revision>
  <cp:lastPrinted>2013-09-18T03:48:20Z</cp:lastPrinted>
  <dcterms:created xsi:type="dcterms:W3CDTF">2015-05-29T06:57:23Z</dcterms:created>
  <dcterms:modified xsi:type="dcterms:W3CDTF">2015-07-06T14:35:56Z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ies>
</file>