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4"/>
  </p:sldMasterIdLst>
  <p:notesMasterIdLst>
    <p:notesMasterId r:id="rId37"/>
  </p:notesMasterIdLst>
  <p:handoutMasterIdLst>
    <p:handoutMasterId r:id="rId38"/>
  </p:handoutMasterIdLst>
  <p:sldIdLst>
    <p:sldId id="1478" r:id="rId5"/>
    <p:sldId id="1508" r:id="rId6"/>
    <p:sldId id="1480" r:id="rId7"/>
    <p:sldId id="1499" r:id="rId8"/>
    <p:sldId id="1500" r:id="rId9"/>
    <p:sldId id="1501" r:id="rId10"/>
    <p:sldId id="1502" r:id="rId11"/>
    <p:sldId id="1503" r:id="rId12"/>
    <p:sldId id="1504" r:id="rId13"/>
    <p:sldId id="1484" r:id="rId14"/>
    <p:sldId id="1483" r:id="rId15"/>
    <p:sldId id="1485" r:id="rId16"/>
    <p:sldId id="1486" r:id="rId17"/>
    <p:sldId id="1487" r:id="rId18"/>
    <p:sldId id="1489" r:id="rId19"/>
    <p:sldId id="1505" r:id="rId20"/>
    <p:sldId id="1506" r:id="rId21"/>
    <p:sldId id="1507" r:id="rId22"/>
    <p:sldId id="1490" r:id="rId23"/>
    <p:sldId id="1491" r:id="rId24"/>
    <p:sldId id="1492" r:id="rId25"/>
    <p:sldId id="1493" r:id="rId26"/>
    <p:sldId id="1494" r:id="rId27"/>
    <p:sldId id="1495" r:id="rId28"/>
    <p:sldId id="1498" r:id="rId29"/>
    <p:sldId id="1496" r:id="rId30"/>
    <p:sldId id="1497" r:id="rId31"/>
    <p:sldId id="1482" r:id="rId32"/>
    <p:sldId id="1510" r:id="rId33"/>
    <p:sldId id="1511" r:id="rId34"/>
    <p:sldId id="1488" r:id="rId35"/>
    <p:sldId id="1481" r:id="rId36"/>
  </p:sldIdLst>
  <p:sldSz cx="12188825" cy="6858000"/>
  <p:notesSz cx="7010400" cy="9296400"/>
  <p:custDataLst>
    <p:tags r:id="rId39"/>
  </p:custDataLst>
  <p:defaultTextStyle>
    <a:defPPr>
      <a:defRPr lang="en-US"/>
    </a:defPPr>
    <a:lvl1pPr algn="ctr" rtl="0" fontAlgn="base">
      <a:spcBef>
        <a:spcPct val="50000"/>
      </a:spcBef>
      <a:spcAft>
        <a:spcPct val="0"/>
      </a:spcAft>
      <a:buSzPct val="130000"/>
      <a:defRPr sz="2400" i="1" kern="1200">
        <a:solidFill>
          <a:schemeClr val="tx1"/>
        </a:solidFill>
        <a:latin typeface="Arial" charset="0"/>
        <a:ea typeface="+mn-ea"/>
        <a:cs typeface="+mn-cs"/>
      </a:defRPr>
    </a:lvl1pPr>
    <a:lvl2pPr marL="457200" algn="ctr" rtl="0" fontAlgn="base">
      <a:spcBef>
        <a:spcPct val="50000"/>
      </a:spcBef>
      <a:spcAft>
        <a:spcPct val="0"/>
      </a:spcAft>
      <a:buSzPct val="130000"/>
      <a:defRPr sz="2400" i="1" kern="1200">
        <a:solidFill>
          <a:schemeClr val="tx1"/>
        </a:solidFill>
        <a:latin typeface="Arial" charset="0"/>
        <a:ea typeface="+mn-ea"/>
        <a:cs typeface="+mn-cs"/>
      </a:defRPr>
    </a:lvl2pPr>
    <a:lvl3pPr marL="914400" algn="ctr" rtl="0" fontAlgn="base">
      <a:spcBef>
        <a:spcPct val="50000"/>
      </a:spcBef>
      <a:spcAft>
        <a:spcPct val="0"/>
      </a:spcAft>
      <a:buSzPct val="130000"/>
      <a:defRPr sz="2400" i="1" kern="1200">
        <a:solidFill>
          <a:schemeClr val="tx1"/>
        </a:solidFill>
        <a:latin typeface="Arial" charset="0"/>
        <a:ea typeface="+mn-ea"/>
        <a:cs typeface="+mn-cs"/>
      </a:defRPr>
    </a:lvl3pPr>
    <a:lvl4pPr marL="1371600" algn="ctr" rtl="0" fontAlgn="base">
      <a:spcBef>
        <a:spcPct val="50000"/>
      </a:spcBef>
      <a:spcAft>
        <a:spcPct val="0"/>
      </a:spcAft>
      <a:buSzPct val="130000"/>
      <a:defRPr sz="2400" i="1" kern="1200">
        <a:solidFill>
          <a:schemeClr val="tx1"/>
        </a:solidFill>
        <a:latin typeface="Arial" charset="0"/>
        <a:ea typeface="+mn-ea"/>
        <a:cs typeface="+mn-cs"/>
      </a:defRPr>
    </a:lvl4pPr>
    <a:lvl5pPr marL="1828800" algn="ctr" rtl="0" fontAlgn="base">
      <a:spcBef>
        <a:spcPct val="50000"/>
      </a:spcBef>
      <a:spcAft>
        <a:spcPct val="0"/>
      </a:spcAft>
      <a:buSzPct val="130000"/>
      <a:defRPr sz="2400" i="1" kern="1200">
        <a:solidFill>
          <a:schemeClr val="tx1"/>
        </a:solidFill>
        <a:latin typeface="Arial" charset="0"/>
        <a:ea typeface="+mn-ea"/>
        <a:cs typeface="+mn-cs"/>
      </a:defRPr>
    </a:lvl5pPr>
    <a:lvl6pPr marL="2286000" algn="l" defTabSz="914400" rtl="0" eaLnBrk="1" latinLnBrk="0" hangingPunct="1">
      <a:defRPr sz="2400" i="1" kern="1200">
        <a:solidFill>
          <a:schemeClr val="tx1"/>
        </a:solidFill>
        <a:latin typeface="Arial" charset="0"/>
        <a:ea typeface="+mn-ea"/>
        <a:cs typeface="+mn-cs"/>
      </a:defRPr>
    </a:lvl6pPr>
    <a:lvl7pPr marL="2743200" algn="l" defTabSz="914400" rtl="0" eaLnBrk="1" latinLnBrk="0" hangingPunct="1">
      <a:defRPr sz="2400" i="1" kern="1200">
        <a:solidFill>
          <a:schemeClr val="tx1"/>
        </a:solidFill>
        <a:latin typeface="Arial" charset="0"/>
        <a:ea typeface="+mn-ea"/>
        <a:cs typeface="+mn-cs"/>
      </a:defRPr>
    </a:lvl7pPr>
    <a:lvl8pPr marL="3200400" algn="l" defTabSz="914400" rtl="0" eaLnBrk="1" latinLnBrk="0" hangingPunct="1">
      <a:defRPr sz="2400" i="1" kern="1200">
        <a:solidFill>
          <a:schemeClr val="tx1"/>
        </a:solidFill>
        <a:latin typeface="Arial" charset="0"/>
        <a:ea typeface="+mn-ea"/>
        <a:cs typeface="+mn-cs"/>
      </a:defRPr>
    </a:lvl8pPr>
    <a:lvl9pPr marL="3657600" algn="l" defTabSz="914400" rtl="0" eaLnBrk="1" latinLnBrk="0" hangingPunct="1">
      <a:defRPr sz="2400"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197">
          <p15:clr>
            <a:srgbClr val="A4A3A4"/>
          </p15:clr>
        </p15:guide>
        <p15:guide id="2" orient="horz" pos="1111">
          <p15:clr>
            <a:srgbClr val="A4A3A4"/>
          </p15:clr>
        </p15:guide>
        <p15:guide id="3" pos="3845">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provanc" initials="c" lastIdx="1" clrIdx="0"/>
  <p:cmAuthor id="1" name="Chuck Provancher" initials="cp" lastIdx="2" clrIdx="1"/>
  <p:cmAuthor id="2" name="Progress Software" initials="" lastIdx="0" clrIdx="2"/>
  <p:cmAuthor id="3" name="Chuck Provancher" initials="" lastIdx="0" clrIdx="3"/>
  <p:cmAuthor id="4" name="Paulette Stout" initials="PS" lastIdx="1"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E00"/>
    <a:srgbClr val="DD461E"/>
    <a:srgbClr val="2F5662"/>
    <a:srgbClr val="B0D806"/>
    <a:srgbClr val="AAD204"/>
    <a:srgbClr val="24D997"/>
    <a:srgbClr val="23C78C"/>
    <a:srgbClr val="F199AE"/>
    <a:srgbClr val="A21636"/>
    <a:srgbClr val="FFD2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9" autoAdjust="0"/>
    <p:restoredTop sz="96013" autoAdjust="0"/>
  </p:normalViewPr>
  <p:slideViewPr>
    <p:cSldViewPr snapToGrid="0" showGuides="1">
      <p:cViewPr varScale="1">
        <p:scale>
          <a:sx n="74" d="100"/>
          <a:sy n="74" d="100"/>
        </p:scale>
        <p:origin x="576" y="72"/>
      </p:cViewPr>
      <p:guideLst>
        <p:guide orient="horz" pos="3197"/>
        <p:guide orient="horz" pos="1111"/>
        <p:guide pos="3845"/>
      </p:guideLst>
    </p:cSldViewPr>
  </p:slideViewPr>
  <p:outlineViewPr>
    <p:cViewPr>
      <p:scale>
        <a:sx n="33" d="100"/>
        <a:sy n="33" d="100"/>
      </p:scale>
      <p:origin x="16" y="15480"/>
    </p:cViewPr>
  </p:outlineViewPr>
  <p:notesTextViewPr>
    <p:cViewPr>
      <p:scale>
        <a:sx n="200" d="100"/>
        <a:sy n="200" d="100"/>
      </p:scale>
      <p:origin x="0" y="0"/>
    </p:cViewPr>
  </p:notesTextViewPr>
  <p:sorterViewPr>
    <p:cViewPr>
      <p:scale>
        <a:sx n="106" d="100"/>
        <a:sy n="106" d="100"/>
      </p:scale>
      <p:origin x="0" y="9672"/>
    </p:cViewPr>
  </p:sorterViewPr>
  <p:notesViewPr>
    <p:cSldViewPr snapToGrid="0" showGuides="1">
      <p:cViewPr varScale="1">
        <p:scale>
          <a:sx n="114" d="100"/>
          <a:sy n="114" d="100"/>
        </p:scale>
        <p:origin x="-4608" y="-11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1" y="0"/>
            <a:ext cx="3037259" cy="278415"/>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spAutoFit/>
          </a:bodyPr>
          <a:lstStyle>
            <a:lvl1pPr algn="l" defTabSz="932981" eaLnBrk="0" hangingPunct="0">
              <a:spcBef>
                <a:spcPct val="0"/>
              </a:spcBef>
              <a:buSzTx/>
              <a:defRPr sz="1200" b="1">
                <a:latin typeface="Arial" charset="0"/>
              </a:defRPr>
            </a:lvl1pPr>
          </a:lstStyle>
          <a:p>
            <a:pPr>
              <a:defRPr/>
            </a:pPr>
            <a:endParaRPr lang="en-US" i="0" dirty="0"/>
          </a:p>
        </p:txBody>
      </p:sp>
      <p:sp>
        <p:nvSpPr>
          <p:cNvPr id="345091" name="Rectangle 3"/>
          <p:cNvSpPr>
            <a:spLocks noGrp="1" noChangeArrowheads="1"/>
          </p:cNvSpPr>
          <p:nvPr>
            <p:ph type="dt" sz="quarter" idx="1"/>
          </p:nvPr>
        </p:nvSpPr>
        <p:spPr bwMode="auto">
          <a:xfrm>
            <a:off x="3973141" y="0"/>
            <a:ext cx="3037259" cy="278415"/>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spAutoFit/>
          </a:bodyPr>
          <a:lstStyle>
            <a:lvl1pPr algn="r" defTabSz="932981" eaLnBrk="0" hangingPunct="0">
              <a:spcBef>
                <a:spcPct val="0"/>
              </a:spcBef>
              <a:buSzTx/>
              <a:defRPr sz="1200" b="1">
                <a:latin typeface="Arial" charset="0"/>
              </a:defRPr>
            </a:lvl1pPr>
          </a:lstStyle>
          <a:p>
            <a:pPr>
              <a:defRPr/>
            </a:pPr>
            <a:endParaRPr lang="en-US" i="0" dirty="0"/>
          </a:p>
        </p:txBody>
      </p:sp>
      <p:sp>
        <p:nvSpPr>
          <p:cNvPr id="345092" name="Rectangle 4"/>
          <p:cNvSpPr>
            <a:spLocks noGrp="1" noChangeArrowheads="1"/>
          </p:cNvSpPr>
          <p:nvPr>
            <p:ph type="ftr" sz="quarter" idx="2"/>
          </p:nvPr>
        </p:nvSpPr>
        <p:spPr bwMode="auto">
          <a:xfrm>
            <a:off x="1" y="9017985"/>
            <a:ext cx="3037259" cy="278415"/>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spAutoFit/>
          </a:bodyPr>
          <a:lstStyle>
            <a:lvl1pPr algn="l" defTabSz="932981" eaLnBrk="0" hangingPunct="0">
              <a:spcBef>
                <a:spcPct val="0"/>
              </a:spcBef>
              <a:buSzTx/>
              <a:defRPr sz="1200" b="1">
                <a:latin typeface="Arial" charset="0"/>
              </a:defRPr>
            </a:lvl1pPr>
          </a:lstStyle>
          <a:p>
            <a:pPr>
              <a:defRPr/>
            </a:pPr>
            <a:r>
              <a:rPr lang="en-US" i="0" dirty="0" smtClean="0"/>
              <a:t>Progress Software</a:t>
            </a:r>
            <a:endParaRPr lang="en-US" i="0" dirty="0"/>
          </a:p>
        </p:txBody>
      </p:sp>
      <p:sp>
        <p:nvSpPr>
          <p:cNvPr id="345093" name="Rectangle 5"/>
          <p:cNvSpPr>
            <a:spLocks noGrp="1" noChangeArrowheads="1"/>
          </p:cNvSpPr>
          <p:nvPr>
            <p:ph type="sldNum" sz="quarter" idx="3"/>
          </p:nvPr>
        </p:nvSpPr>
        <p:spPr bwMode="auto">
          <a:xfrm>
            <a:off x="3973141" y="9017985"/>
            <a:ext cx="3037259" cy="278415"/>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spAutoFit/>
          </a:bodyPr>
          <a:lstStyle>
            <a:lvl1pPr algn="r" defTabSz="932981" eaLnBrk="0" hangingPunct="0">
              <a:spcBef>
                <a:spcPct val="0"/>
              </a:spcBef>
              <a:buSzTx/>
              <a:defRPr sz="1200" b="1">
                <a:latin typeface="Arial" charset="0"/>
              </a:defRPr>
            </a:lvl1pPr>
          </a:lstStyle>
          <a:p>
            <a:pPr>
              <a:defRPr/>
            </a:pPr>
            <a:fld id="{D2F5EF90-0EF8-4688-ABBA-2D94A5D7A6DA}" type="slidenum">
              <a:rPr lang="en-US" i="0"/>
              <a:pPr>
                <a:defRPr/>
              </a:pPr>
              <a:t>‹#›</a:t>
            </a:fld>
            <a:endParaRPr lang="en-US" i="0" dirty="0"/>
          </a:p>
        </p:txBody>
      </p:sp>
    </p:spTree>
    <p:extLst>
      <p:ext uri="{BB962C8B-B14F-4D97-AF65-F5344CB8AC3E}">
        <p14:creationId xmlns:p14="http://schemas.microsoft.com/office/powerpoint/2010/main" val="4140713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0"/>
            <a:ext cx="3037259" cy="464266"/>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lvl1pPr algn="l" defTabSz="932981" eaLnBrk="0" hangingPunct="0">
              <a:spcBef>
                <a:spcPct val="0"/>
              </a:spcBef>
              <a:buSzTx/>
              <a:defRPr sz="1200" b="1" i="0">
                <a:latin typeface="Arial" charset="0"/>
              </a:defRPr>
            </a:lvl1pPr>
          </a:lstStyle>
          <a:p>
            <a:pPr>
              <a:defRPr/>
            </a:pPr>
            <a:endParaRPr lang="en-US" dirty="0"/>
          </a:p>
        </p:txBody>
      </p:sp>
      <p:sp>
        <p:nvSpPr>
          <p:cNvPr id="22531" name="Rectangle 3"/>
          <p:cNvSpPr>
            <a:spLocks noGrp="1" noChangeArrowheads="1"/>
          </p:cNvSpPr>
          <p:nvPr>
            <p:ph type="dt" idx="1"/>
          </p:nvPr>
        </p:nvSpPr>
        <p:spPr bwMode="auto">
          <a:xfrm>
            <a:off x="3973141" y="0"/>
            <a:ext cx="3037259" cy="464266"/>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lvl1pPr algn="r" defTabSz="932981" eaLnBrk="0" hangingPunct="0">
              <a:spcBef>
                <a:spcPct val="0"/>
              </a:spcBef>
              <a:buSzTx/>
              <a:defRPr sz="1200" b="1" i="0">
                <a:latin typeface="Arial" charset="0"/>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409575" y="698500"/>
            <a:ext cx="6194425" cy="34861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4298" y="4416068"/>
            <a:ext cx="5141805" cy="4181557"/>
          </a:xfrm>
          <a:prstGeom prst="rect">
            <a:avLst/>
          </a:prstGeom>
          <a:noFill/>
          <a:ln w="9525">
            <a:noFill/>
            <a:prstDash val="sysDot"/>
            <a:miter lim="800000"/>
            <a:headEnd/>
            <a:tailEnd/>
          </a:ln>
          <a:effectLst/>
        </p:spPr>
        <p:txBody>
          <a:bodyPr vert="horz" wrap="square" lIns="93154" tIns="46577" rIns="93154" bIns="4657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1" y="8832134"/>
            <a:ext cx="3037259" cy="464266"/>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bodyPr>
          <a:lstStyle>
            <a:lvl1pPr algn="l" defTabSz="932981" eaLnBrk="0" hangingPunct="0">
              <a:spcBef>
                <a:spcPct val="0"/>
              </a:spcBef>
              <a:buSzTx/>
              <a:defRPr sz="1200" b="1" i="0">
                <a:latin typeface="Arial" charset="0"/>
              </a:defRPr>
            </a:lvl1pPr>
          </a:lstStyle>
          <a:p>
            <a:pPr>
              <a:defRPr/>
            </a:pPr>
            <a:r>
              <a:rPr lang="en-US" smtClean="0"/>
              <a:t>Progress Software</a:t>
            </a:r>
            <a:endParaRPr lang="en-US" dirty="0"/>
          </a:p>
        </p:txBody>
      </p:sp>
      <p:sp>
        <p:nvSpPr>
          <p:cNvPr id="22535" name="Rectangle 7"/>
          <p:cNvSpPr>
            <a:spLocks noGrp="1" noChangeArrowheads="1"/>
          </p:cNvSpPr>
          <p:nvPr>
            <p:ph type="sldNum" sz="quarter" idx="5"/>
          </p:nvPr>
        </p:nvSpPr>
        <p:spPr bwMode="auto">
          <a:xfrm>
            <a:off x="3973141" y="8832134"/>
            <a:ext cx="3037259" cy="464266"/>
          </a:xfrm>
          <a:prstGeom prst="rect">
            <a:avLst/>
          </a:prstGeom>
          <a:noFill/>
          <a:ln w="9525">
            <a:noFill/>
            <a:prstDash val="sysDot"/>
            <a:miter lim="800000"/>
            <a:headEnd/>
            <a:tailEnd/>
          </a:ln>
          <a:effectLst/>
        </p:spPr>
        <p:txBody>
          <a:bodyPr vert="horz" wrap="square" lIns="93154" tIns="46577" rIns="93154" bIns="46577" numCol="1" anchor="b" anchorCtr="0" compatLnSpc="1">
            <a:prstTxWarp prst="textNoShape">
              <a:avLst/>
            </a:prstTxWarp>
          </a:bodyPr>
          <a:lstStyle>
            <a:lvl1pPr algn="r" defTabSz="932981" eaLnBrk="0" hangingPunct="0">
              <a:spcBef>
                <a:spcPct val="0"/>
              </a:spcBef>
              <a:buSzTx/>
              <a:defRPr sz="1200" b="1" i="0">
                <a:latin typeface="Arial" charset="0"/>
              </a:defRPr>
            </a:lvl1pPr>
          </a:lstStyle>
          <a:p>
            <a:pPr>
              <a:defRPr/>
            </a:pPr>
            <a:fld id="{3BC3B10F-A77C-499D-8A55-4E7169A1E706}" type="slidenum">
              <a:rPr lang="en-US" smtClean="0"/>
              <a:pPr>
                <a:defRPr/>
              </a:pPr>
              <a:t>‹#›</a:t>
            </a:fld>
            <a:endParaRPr lang="en-US" dirty="0"/>
          </a:p>
        </p:txBody>
      </p:sp>
    </p:spTree>
    <p:extLst>
      <p:ext uri="{BB962C8B-B14F-4D97-AF65-F5344CB8AC3E}">
        <p14:creationId xmlns:p14="http://schemas.microsoft.com/office/powerpoint/2010/main" val="636446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fontScale="92500" lnSpcReduction="10000"/>
          </a:bodyPr>
          <a:lstStyle/>
          <a:p>
            <a:r>
              <a:rPr lang="en-US" dirty="0" smtClean="0"/>
              <a:t>Next generation Application Server platform that integrates multiple functions </a:t>
            </a:r>
          </a:p>
          <a:p>
            <a:pPr lvl="1"/>
            <a:r>
              <a:rPr lang="en-US" dirty="0" smtClean="0"/>
              <a:t>Web Server (Tomcat), OpenEdge AppServer, OpenEdge AppServer Adapters</a:t>
            </a:r>
          </a:p>
          <a:p>
            <a:r>
              <a:rPr lang="en-US" dirty="0" smtClean="0"/>
              <a:t>Runs in the unified Progress Pacific Application Server (PAS) platform</a:t>
            </a:r>
          </a:p>
          <a:p>
            <a:pPr lvl="1"/>
            <a:r>
              <a:rPr lang="en-US" dirty="0" smtClean="0"/>
              <a:t>Same core server for OpenEdge (ABL), Rollbase (JavaScript) and Corticon (Java)</a:t>
            </a:r>
          </a:p>
          <a:p>
            <a:pPr lvl="1"/>
            <a:r>
              <a:rPr lang="en-US" dirty="0" smtClean="0"/>
              <a:t>Common server installation, administration and configuration</a:t>
            </a:r>
          </a:p>
          <a:p>
            <a:r>
              <a:rPr lang="en-US" dirty="0" smtClean="0"/>
              <a:t>Powered by a new multi-session agent that runs in a single process (ABL virtual machine) </a:t>
            </a:r>
          </a:p>
          <a:p>
            <a:pPr lvl="1"/>
            <a:r>
              <a:rPr lang="en-US" dirty="0" smtClean="0"/>
              <a:t>Reduces the number of OS processes </a:t>
            </a:r>
          </a:p>
          <a:p>
            <a:pPr lvl="1"/>
            <a:r>
              <a:rPr lang="en-US" dirty="0" smtClean="0"/>
              <a:t>Allows for resource sharing like DB connections across multiple sessions</a:t>
            </a:r>
          </a:p>
          <a:p>
            <a:r>
              <a:rPr lang="en-US" dirty="0" smtClean="0"/>
              <a:t>Supplied in addition to (and </a:t>
            </a:r>
            <a:r>
              <a:rPr lang="en-US" i="1" dirty="0" smtClean="0"/>
              <a:t>not</a:t>
            </a:r>
            <a:r>
              <a:rPr lang="en-US" dirty="0" smtClean="0"/>
              <a:t> a replacement for) the current/classic AppServer</a:t>
            </a:r>
          </a:p>
          <a:p>
            <a:pPr lvl="1"/>
            <a:r>
              <a:rPr lang="en-US" dirty="0" smtClean="0"/>
              <a:t>OE AppServer licenses are traded-in as appropriate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a:t>
            </a:r>
            <a:r>
              <a:rPr lang="en-US" b="1" i="1" dirty="0" smtClean="0"/>
              <a:t>Pacific Application Server for OpenEdge</a:t>
            </a:r>
            <a:r>
              <a:rPr lang="en-US" sz="1200" b="0" i="0" kern="1200" baseline="0" dirty="0" smtClean="0">
                <a:solidFill>
                  <a:schemeClr val="tx1"/>
                </a:solidFill>
                <a:latin typeface="Arial" charset="0"/>
                <a:ea typeface="+mn-ea"/>
                <a:cs typeface="+mn-cs"/>
              </a:rPr>
              <a:t> is </a:t>
            </a:r>
            <a:r>
              <a:rPr lang="en-US" sz="1200" b="0" i="0" kern="1200" baseline="0" dirty="0" err="1" smtClean="0">
                <a:solidFill>
                  <a:schemeClr val="tx1"/>
                </a:solidFill>
                <a:latin typeface="Arial" charset="0"/>
                <a:ea typeface="+mn-ea"/>
                <a:cs typeface="+mn-cs"/>
              </a:rPr>
              <a:t>a</a:t>
            </a:r>
            <a:r>
              <a:rPr lang="en-US" sz="1200" i="1" kern="1200" dirty="0" err="1" smtClean="0">
                <a:solidFill>
                  <a:schemeClr val="tx1"/>
                </a:solidFill>
                <a:latin typeface="Arial" charset="0"/>
                <a:ea typeface="+mn-ea"/>
                <a:cs typeface="+mn-cs"/>
              </a:rPr>
              <a:t>PAS</a:t>
            </a:r>
            <a:r>
              <a:rPr lang="en-US" sz="1200" kern="1200" dirty="0" smtClean="0">
                <a:solidFill>
                  <a:schemeClr val="tx1"/>
                </a:solidFill>
                <a:latin typeface="Arial" charset="0"/>
                <a:ea typeface="+mn-ea"/>
                <a:cs typeface="+mn-cs"/>
              </a:rPr>
              <a:t> server with a embedded ABL language engine -- </a:t>
            </a:r>
            <a:r>
              <a:rPr lang="en-US" sz="1200" i="1" kern="1200" dirty="0" smtClean="0">
                <a:solidFill>
                  <a:schemeClr val="tx1"/>
                </a:solidFill>
                <a:latin typeface="Arial" charset="0"/>
                <a:ea typeface="+mn-ea"/>
                <a:cs typeface="+mn-cs"/>
              </a:rPr>
              <a:t>ABL application server</a:t>
            </a:r>
            <a:r>
              <a:rPr lang="en-US" sz="1200" kern="1200" dirty="0" smtClean="0">
                <a:solidFill>
                  <a:schemeClr val="tx1"/>
                </a:solidFill>
                <a:latin typeface="Arial" charset="0"/>
                <a:ea typeface="+mn-ea"/>
                <a:cs typeface="+mn-cs"/>
              </a:rPr>
              <a:t>  for managing </a:t>
            </a:r>
            <a:r>
              <a:rPr lang="en-US" sz="1200" i="1" kern="1200" dirty="0" smtClean="0">
                <a:solidFill>
                  <a:schemeClr val="tx1"/>
                </a:solidFill>
                <a:latin typeface="Arial" charset="0"/>
                <a:ea typeface="+mn-ea"/>
                <a:cs typeface="+mn-cs"/>
              </a:rPr>
              <a:t>ABL Sessions</a:t>
            </a:r>
            <a:r>
              <a:rPr lang="en-US" sz="1200" kern="1200" dirty="0" smtClean="0">
                <a:solidFill>
                  <a:schemeClr val="tx1"/>
                </a:solidFill>
                <a:latin typeface="Arial" charset="0"/>
                <a:ea typeface="+mn-ea"/>
                <a:cs typeface="+mn-cs"/>
              </a:rPr>
              <a:t> that execute </a:t>
            </a:r>
            <a:r>
              <a:rPr lang="en-US" sz="1200" i="1" kern="1200" dirty="0" smtClean="0">
                <a:solidFill>
                  <a:schemeClr val="tx1"/>
                </a:solidFill>
                <a:latin typeface="Arial" charset="0"/>
                <a:ea typeface="+mn-ea"/>
                <a:cs typeface="+mn-cs"/>
              </a:rPr>
              <a:t>ABL Requests.</a:t>
            </a:r>
            <a:r>
              <a:rPr lang="en-US" sz="1200" i="1"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As an</a:t>
            </a:r>
            <a:r>
              <a:rPr lang="en-US" sz="1200" kern="1200" baseline="0" dirty="0" smtClean="0">
                <a:solidFill>
                  <a:schemeClr val="tx1"/>
                </a:solidFill>
                <a:latin typeface="Arial" charset="0"/>
                <a:ea typeface="+mn-ea"/>
                <a:cs typeface="+mn-cs"/>
              </a:rPr>
              <a:t> example, </a:t>
            </a:r>
            <a:r>
              <a:rPr lang="en-US" sz="1200" i="1" kern="1200" dirty="0" smtClean="0">
                <a:solidFill>
                  <a:schemeClr val="tx1"/>
                </a:solidFill>
                <a:latin typeface="Arial" charset="0"/>
                <a:ea typeface="+mn-ea"/>
                <a:cs typeface="+mn-cs"/>
              </a:rPr>
              <a:t>PAS for OE</a:t>
            </a:r>
            <a:r>
              <a:rPr lang="en-US" sz="1200" kern="1200" dirty="0" smtClean="0">
                <a:solidFill>
                  <a:schemeClr val="tx1"/>
                </a:solidFill>
                <a:latin typeface="Arial" charset="0"/>
                <a:ea typeface="+mn-ea"/>
                <a:cs typeface="+mn-cs"/>
              </a:rPr>
              <a:t> is an Progress product that can be installed into any </a:t>
            </a:r>
            <a:r>
              <a:rPr lang="en-US" sz="1200" i="1" kern="1200" dirty="0" smtClean="0">
                <a:solidFill>
                  <a:schemeClr val="tx1"/>
                </a:solidFill>
                <a:latin typeface="Arial" charset="0"/>
                <a:ea typeface="+mn-ea"/>
                <a:cs typeface="+mn-cs"/>
              </a:rPr>
              <a:t>PAS</a:t>
            </a:r>
            <a:r>
              <a:rPr lang="en-US" sz="1200" kern="1200" dirty="0" smtClean="0">
                <a:solidFill>
                  <a:schemeClr val="tx1"/>
                </a:solidFill>
                <a:latin typeface="Arial" charset="0"/>
                <a:ea typeface="+mn-ea"/>
                <a:cs typeface="+mn-cs"/>
              </a:rPr>
              <a:t> distribution. Acceptable</a:t>
            </a:r>
            <a:r>
              <a:rPr lang="en-US" sz="1200" kern="1200" baseline="0" dirty="0" smtClean="0">
                <a:solidFill>
                  <a:schemeClr val="tx1"/>
                </a:solidFill>
                <a:latin typeface="Arial" charset="0"/>
                <a:ea typeface="+mn-ea"/>
                <a:cs typeface="+mn-cs"/>
              </a:rPr>
              <a:t> abbreviations are PAS for OpenEdge or PAS for OE. </a:t>
            </a:r>
            <a:endParaRPr lang="en-US" sz="1200" kern="1200" dirty="0" smtClean="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7</a:t>
            </a:fld>
            <a:endParaRPr lang="en-US" dirty="0"/>
          </a:p>
        </p:txBody>
      </p:sp>
    </p:spTree>
    <p:extLst>
      <p:ext uri="{BB962C8B-B14F-4D97-AF65-F5344CB8AC3E}">
        <p14:creationId xmlns:p14="http://schemas.microsoft.com/office/powerpoint/2010/main" val="2485342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CLASSIC</a:t>
            </a:r>
          </a:p>
          <a:p>
            <a:r>
              <a:rPr lang="en-US" dirty="0" smtClean="0"/>
              <a:t>Must have</a:t>
            </a:r>
            <a:r>
              <a:rPr lang="en-US" baseline="0" dirty="0" smtClean="0"/>
              <a:t> an </a:t>
            </a:r>
            <a:r>
              <a:rPr lang="en-US" baseline="0" dirty="0" err="1" smtClean="0"/>
              <a:t>AdminServer</a:t>
            </a:r>
            <a:endParaRPr lang="en-US" baseline="0" dirty="0" smtClean="0"/>
          </a:p>
          <a:p>
            <a:r>
              <a:rPr lang="en-US" baseline="0" dirty="0" smtClean="0"/>
              <a:t>  -  </a:t>
            </a:r>
            <a:r>
              <a:rPr lang="en-US" baseline="0" dirty="0" err="1" smtClean="0"/>
              <a:t>AdminServer</a:t>
            </a:r>
            <a:r>
              <a:rPr lang="en-US" baseline="0" dirty="0" smtClean="0"/>
              <a:t> starts </a:t>
            </a:r>
            <a:r>
              <a:rPr lang="en-US" baseline="0" dirty="0" err="1" smtClean="0"/>
              <a:t>NameServer</a:t>
            </a:r>
            <a:r>
              <a:rPr lang="en-US" baseline="0" dirty="0" smtClean="0"/>
              <a:t> and </a:t>
            </a:r>
            <a:r>
              <a:rPr lang="en-US" baseline="0" dirty="0" err="1" smtClean="0"/>
              <a:t>AppServer</a:t>
            </a:r>
            <a:endParaRPr lang="en-US" baseline="0" dirty="0" smtClean="0"/>
          </a:p>
          <a:p>
            <a:r>
              <a:rPr lang="en-US" baseline="0" dirty="0" smtClean="0"/>
              <a:t>  - then the </a:t>
            </a:r>
            <a:r>
              <a:rPr lang="en-US" baseline="0" dirty="0" err="1" smtClean="0"/>
              <a:t>AdminServer</a:t>
            </a:r>
            <a:r>
              <a:rPr lang="en-US" baseline="0" dirty="0" smtClean="0"/>
              <a:t> is just used to monitor and manage</a:t>
            </a:r>
          </a:p>
          <a:p>
            <a:r>
              <a:rPr lang="en-US" baseline="0" dirty="0" smtClean="0"/>
              <a:t>Client connects to </a:t>
            </a:r>
            <a:r>
              <a:rPr lang="en-US" baseline="0" dirty="0" err="1" smtClean="0"/>
              <a:t>NameServer</a:t>
            </a:r>
            <a:r>
              <a:rPr lang="en-US" baseline="0" dirty="0" smtClean="0"/>
              <a:t> (optional) and is then redirected to the </a:t>
            </a:r>
            <a:r>
              <a:rPr lang="en-US" baseline="0" dirty="0" err="1" smtClean="0"/>
              <a:t>AppServer</a:t>
            </a:r>
            <a:endParaRPr lang="en-US" baseline="0" dirty="0" smtClean="0"/>
          </a:p>
          <a:p>
            <a:r>
              <a:rPr lang="en-US" baseline="0" dirty="0" smtClean="0"/>
              <a:t>If the Client needs to connect through the internet (HTTP/HTTPS)</a:t>
            </a:r>
          </a:p>
          <a:p>
            <a:r>
              <a:rPr lang="en-US" baseline="0" dirty="0" smtClean="0"/>
              <a:t>  - you must install and configure separate and distinct adapters AIA/WSA/REST/Mobile</a:t>
            </a:r>
          </a:p>
          <a:p>
            <a:endParaRPr lang="en-US" baseline="0" dirty="0" smtClean="0"/>
          </a:p>
          <a:p>
            <a:r>
              <a:rPr lang="en-US" dirty="0" smtClean="0"/>
              <a:t>PAS</a:t>
            </a:r>
            <a:r>
              <a:rPr lang="en-US" baseline="0" dirty="0" smtClean="0"/>
              <a:t> for OE</a:t>
            </a:r>
          </a:p>
          <a:p>
            <a:r>
              <a:rPr lang="en-US" baseline="0" dirty="0" smtClean="0"/>
              <a:t>Start the PAS for OE instance</a:t>
            </a:r>
          </a:p>
          <a:p>
            <a:r>
              <a:rPr lang="en-US" baseline="0" dirty="0" smtClean="0"/>
              <a:t>Client connects using HTTP/HTTPS always</a:t>
            </a:r>
          </a:p>
          <a:p>
            <a:pPr>
              <a:buFont typeface="Arial" charset="0"/>
              <a:buNone/>
            </a:pPr>
            <a:r>
              <a:rPr lang="en-US" baseline="0" dirty="0" smtClean="0"/>
              <a:t>+ </a:t>
            </a:r>
            <a:r>
              <a:rPr lang="en-US" baseline="0" dirty="0" err="1" smtClean="0"/>
              <a:t>AdminServer</a:t>
            </a:r>
            <a:r>
              <a:rPr lang="en-US" baseline="0" dirty="0" smtClean="0"/>
              <a:t> is not necessary (except for running </a:t>
            </a:r>
            <a:r>
              <a:rPr lang="en-US" baseline="0" dirty="0" err="1" smtClean="0"/>
              <a:t>OEMgmt</a:t>
            </a:r>
            <a:r>
              <a:rPr lang="en-US" baseline="0" dirty="0" smtClean="0"/>
              <a:t> on the same machine or publishing)</a:t>
            </a:r>
          </a:p>
          <a:p>
            <a:pPr>
              <a:buFont typeface="Arial" charset="0"/>
              <a:buNone/>
            </a:pPr>
            <a:endParaRPr lang="en-US" baseline="0" dirty="0" smtClean="0"/>
          </a:p>
          <a:p>
            <a:pPr>
              <a:buFont typeface="Arial" charset="0"/>
              <a:buNone/>
            </a:pPr>
            <a:endParaRPr lang="en-US" baseline="0" dirty="0" smtClean="0"/>
          </a:p>
          <a:p>
            <a:pPr>
              <a:buFont typeface="Arial" charset="0"/>
              <a:buNone/>
            </a:pPr>
            <a:r>
              <a:rPr lang="en-US" baseline="0" dirty="0" smtClean="0"/>
              <a:t>State Reset not supported (no one used it).</a:t>
            </a:r>
          </a:p>
          <a:p>
            <a:pPr>
              <a:buFont typeface="Arial" charset="0"/>
              <a:buNone/>
            </a:pPr>
            <a:endParaRPr lang="en-US" baseline="0" dirty="0" smtClean="0"/>
          </a:p>
          <a:p>
            <a:pPr>
              <a:buFont typeface="Arial" charset="0"/>
              <a:buNone/>
            </a:pPr>
            <a:r>
              <a:rPr lang="en-US" dirty="0" smtClean="0"/>
              <a:t>+ There is NO </a:t>
            </a:r>
            <a:r>
              <a:rPr lang="en-US" dirty="0" err="1" smtClean="0"/>
              <a:t>NameServer</a:t>
            </a:r>
            <a:r>
              <a:rPr lang="en-US" dirty="0" smtClean="0"/>
              <a:t> (load balancing</a:t>
            </a:r>
            <a:r>
              <a:rPr lang="en-US" baseline="0" dirty="0" smtClean="0"/>
              <a:t> and fault tolerance are handled another way)</a:t>
            </a:r>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8</a:t>
            </a:fld>
            <a:endParaRPr lang="en-US" dirty="0"/>
          </a:p>
        </p:txBody>
      </p:sp>
    </p:spTree>
    <p:extLst>
      <p:ext uri="{BB962C8B-B14F-4D97-AF65-F5344CB8AC3E}">
        <p14:creationId xmlns:p14="http://schemas.microsoft.com/office/powerpoint/2010/main" val="3244794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marL="171450" indent="-171450">
              <a:buFont typeface="Arial"/>
              <a:buChar char="•"/>
            </a:pPr>
            <a:r>
              <a:rPr lang="en-US" dirty="0" smtClean="0"/>
              <a:t>Consolidate your application’s deployment to a single web server</a:t>
            </a:r>
          </a:p>
          <a:p>
            <a:pPr marL="171450" indent="-171450">
              <a:buFont typeface="Arial"/>
              <a:buChar char="•"/>
            </a:pPr>
            <a:r>
              <a:rPr lang="en-US" dirty="0" smtClean="0"/>
              <a:t>Scalable web application using industry standard load balancers and clusters</a:t>
            </a:r>
          </a:p>
          <a:p>
            <a:pPr marL="171450" indent="-171450">
              <a:buFont typeface="Arial"/>
              <a:buChar char="•"/>
            </a:pPr>
            <a:r>
              <a:rPr lang="en-US" dirty="0" smtClean="0"/>
              <a:t>Share application server and web server functionality in a single deployment platform</a:t>
            </a:r>
          </a:p>
          <a:p>
            <a:pPr marL="171450" indent="-171450">
              <a:buFont typeface="Arial"/>
              <a:buChar char="•"/>
            </a:pPr>
            <a:r>
              <a:rPr lang="en-US" dirty="0" smtClean="0"/>
              <a:t>Full compatibility (@98%) with classic </a:t>
            </a:r>
            <a:r>
              <a:rPr lang="en-US" dirty="0" err="1" smtClean="0"/>
              <a:t>WebSpeed</a:t>
            </a:r>
            <a:r>
              <a:rPr lang="en-US" dirty="0" smtClean="0"/>
              <a:t>, and still benefit from the multi-session agent technology</a:t>
            </a:r>
          </a:p>
          <a:p>
            <a:pPr marL="171450" indent="-171450">
              <a:buFont typeface="Arial"/>
              <a:buChar char="•"/>
            </a:pPr>
            <a:r>
              <a:rPr lang="en-US" dirty="0" smtClean="0"/>
              <a:t>Well defined deployment models to simplify distributing your application</a:t>
            </a:r>
          </a:p>
          <a:p>
            <a:pPr marL="171450" indent="-171450">
              <a:buFont typeface="Arial"/>
              <a:buChar char="•"/>
            </a:pPr>
            <a:r>
              <a:rPr lang="en-US" dirty="0" smtClean="0"/>
              <a:t>Simplify OpenEdge updates by updating the OE installation – not your deployed application server(s)</a:t>
            </a:r>
          </a:p>
          <a:p>
            <a:pPr marL="171450" indent="-171450">
              <a:buFont typeface="Arial"/>
              <a:buChar char="•"/>
            </a:pPr>
            <a:r>
              <a:rPr lang="en-US" dirty="0" smtClean="0"/>
              <a:t>Clear migration path to using present day UI technologies and full open access to HTTP for classic </a:t>
            </a:r>
            <a:r>
              <a:rPr lang="en-US" dirty="0" err="1" smtClean="0"/>
              <a:t>WebSpeed</a:t>
            </a:r>
            <a:r>
              <a:rPr lang="en-US" dirty="0" smtClean="0"/>
              <a:t> applications </a:t>
            </a:r>
          </a:p>
          <a:p>
            <a:pPr marL="171450" indent="-171450">
              <a:buFont typeface="Arial"/>
              <a:buChar char="•"/>
            </a:pPr>
            <a:r>
              <a:rPr lang="en-US" dirty="0" smtClean="0"/>
              <a:t>Enhanced development platform with the ability to transparently use UNIX servers</a:t>
            </a:r>
          </a:p>
          <a:p>
            <a:pPr marL="171450" indent="-171450">
              <a:buFont typeface="Arial"/>
              <a:buChar char="•"/>
            </a:pPr>
            <a:r>
              <a:rPr lang="en-US" dirty="0" smtClean="0"/>
              <a:t>Built-in industry tested web authentication and roll-based authorization to your application</a:t>
            </a:r>
          </a:p>
          <a:p>
            <a:endParaRPr lang="en-US" dirty="0"/>
          </a:p>
        </p:txBody>
      </p:sp>
      <p:sp>
        <p:nvSpPr>
          <p:cNvPr id="4" name="Slide Number Placeholder 3"/>
          <p:cNvSpPr>
            <a:spLocks noGrp="1"/>
          </p:cNvSpPr>
          <p:nvPr>
            <p:ph type="sldNum" sz="quarter" idx="10"/>
          </p:nvPr>
        </p:nvSpPr>
        <p:spPr/>
        <p:txBody>
          <a:bodyPr/>
          <a:lstStyle/>
          <a:p>
            <a:pPr>
              <a:defRPr/>
            </a:pPr>
            <a:fld id="{3BC3B10F-A77C-499D-8A55-4E7169A1E706}" type="slidenum">
              <a:rPr lang="en-US" smtClean="0"/>
              <a:pPr>
                <a:defRPr/>
              </a:pPr>
              <a:t>9</a:t>
            </a:fld>
            <a:endParaRPr lang="en-US" dirty="0"/>
          </a:p>
        </p:txBody>
      </p:sp>
    </p:spTree>
    <p:extLst>
      <p:ext uri="{BB962C8B-B14F-4D97-AF65-F5344CB8AC3E}">
        <p14:creationId xmlns:p14="http://schemas.microsoft.com/office/powerpoint/2010/main" val="27273847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stretch>
            <a:fillRect/>
          </a:stretch>
        </p:blipFill>
        <p:spPr>
          <a:xfrm>
            <a:off x="0" y="0"/>
            <a:ext cx="12188825" cy="6866370"/>
          </a:xfrm>
          <a:prstGeom prst="rect">
            <a:avLst/>
          </a:prstGeom>
        </p:spPr>
      </p:pic>
      <p:sp>
        <p:nvSpPr>
          <p:cNvPr id="9" name="Rectangle 3"/>
          <p:cNvSpPr>
            <a:spLocks noGrp="1" noChangeArrowheads="1"/>
          </p:cNvSpPr>
          <p:nvPr>
            <p:ph type="ctrTitle" hasCustomPrompt="1"/>
          </p:nvPr>
        </p:nvSpPr>
        <p:spPr bwMode="auto">
          <a:xfrm>
            <a:off x="893896" y="1312684"/>
            <a:ext cx="10511966" cy="738664"/>
          </a:xfrm>
          <a:ln algn="ctr"/>
        </p:spPr>
        <p:txBody>
          <a:bodyPr lIns="0" tIns="0" rIns="0" bIns="0" anchor="ctr" anchorCtr="0"/>
          <a:lstStyle>
            <a:lvl1pPr>
              <a:lnSpc>
                <a:spcPct val="100000"/>
              </a:lnSpc>
              <a:defRPr sz="4800" b="0">
                <a:solidFill>
                  <a:srgbClr val="FFFFFF"/>
                </a:solidFill>
                <a:latin typeface="Arial" pitchFamily="34" charset="0"/>
                <a:cs typeface="Arial" pitchFamily="34" charset="0"/>
              </a:defRPr>
            </a:lvl1pPr>
          </a:lstStyle>
          <a:p>
            <a:r>
              <a:rPr lang="en-US" dirty="0" smtClean="0"/>
              <a:t>Click To Edit Master Title</a:t>
            </a:r>
            <a:endParaRPr lang="en-US" dirty="0"/>
          </a:p>
        </p:txBody>
      </p:sp>
      <p:sp>
        <p:nvSpPr>
          <p:cNvPr id="10" name="Rectangle 6"/>
          <p:cNvSpPr>
            <a:spLocks noGrp="1" noChangeArrowheads="1"/>
          </p:cNvSpPr>
          <p:nvPr>
            <p:ph type="subTitle" idx="1" hasCustomPrompt="1"/>
          </p:nvPr>
        </p:nvSpPr>
        <p:spPr>
          <a:xfrm>
            <a:off x="897233" y="3541836"/>
            <a:ext cx="7729189" cy="723098"/>
          </a:xfrm>
          <a:ln algn="ctr"/>
        </p:spPr>
        <p:txBody>
          <a:bodyPr lIns="0" tIns="0" rIns="0" bIns="0" anchor="ctr" anchorCtr="0"/>
          <a:lstStyle>
            <a:lvl1pPr marL="0" indent="0">
              <a:buClrTx/>
              <a:buFontTx/>
              <a:buNone/>
              <a:defRPr sz="2400" i="0">
                <a:solidFill>
                  <a:schemeClr val="bg1"/>
                </a:solidFill>
                <a:latin typeface="Arial" pitchFamily="34" charset="0"/>
                <a:cs typeface="Arial" pitchFamily="34" charset="0"/>
              </a:defRPr>
            </a:lvl1pPr>
          </a:lstStyle>
          <a:p>
            <a:r>
              <a:rPr lang="en-US" dirty="0"/>
              <a:t>Click to </a:t>
            </a:r>
            <a:r>
              <a:rPr lang="en-US" dirty="0" smtClean="0"/>
              <a:t>Edit </a:t>
            </a:r>
            <a:r>
              <a:rPr lang="en-US" dirty="0"/>
              <a:t>Master </a:t>
            </a:r>
            <a:r>
              <a:rPr lang="en-US" dirty="0" smtClean="0"/>
              <a:t>Subtitle Style</a:t>
            </a:r>
          </a:p>
        </p:txBody>
      </p:sp>
      <p:pic>
        <p:nvPicPr>
          <p:cNvPr id="5" name="Picture 4"/>
          <p:cNvPicPr>
            <a:picLocks noChangeAspect="1"/>
          </p:cNvPicPr>
          <p:nvPr userDrawn="1"/>
        </p:nvPicPr>
        <p:blipFill>
          <a:blip r:embed="rId3" cstate="print"/>
          <a:stretch>
            <a:fillRect/>
          </a:stretch>
        </p:blipFill>
        <p:spPr>
          <a:xfrm>
            <a:off x="9362993" y="5043948"/>
            <a:ext cx="2480988" cy="1450847"/>
          </a:xfrm>
          <a:prstGeom prst="rect">
            <a:avLst/>
          </a:prstGeom>
        </p:spPr>
      </p:pic>
      <p:pic>
        <p:nvPicPr>
          <p:cNvPr id="8" name="Picture 7"/>
          <p:cNvPicPr>
            <a:picLocks noChangeAspect="1"/>
          </p:cNvPicPr>
          <p:nvPr userDrawn="1"/>
        </p:nvPicPr>
        <p:blipFill>
          <a:blip r:embed="rId4" cstate="print"/>
          <a:stretch>
            <a:fillRect/>
          </a:stretch>
        </p:blipFill>
        <p:spPr>
          <a:xfrm>
            <a:off x="19006117" y="10874476"/>
            <a:ext cx="12684132" cy="7134577"/>
          </a:xfrm>
          <a:prstGeom prst="rect">
            <a:avLst/>
          </a:prstGeom>
        </p:spPr>
      </p:pic>
    </p:spTree>
    <p:extLst>
      <p:ext uri="{BB962C8B-B14F-4D97-AF65-F5344CB8AC3E}">
        <p14:creationId xmlns:p14="http://schemas.microsoft.com/office/powerpoint/2010/main" val="2817904274"/>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1" y="-1"/>
            <a:ext cx="12188826" cy="6869303"/>
          </a:xfrm>
          <a:prstGeom prst="rect">
            <a:avLst/>
          </a:prstGeom>
        </p:spPr>
      </p:pic>
      <p:sp>
        <p:nvSpPr>
          <p:cNvPr id="2" name="Title 1"/>
          <p:cNvSpPr>
            <a:spLocks noGrp="1"/>
          </p:cNvSpPr>
          <p:nvPr>
            <p:ph type="title"/>
          </p:nvPr>
        </p:nvSpPr>
        <p:spPr>
          <a:xfrm>
            <a:off x="616817" y="1568371"/>
            <a:ext cx="6901583" cy="543739"/>
          </a:xfrm>
        </p:spPr>
        <p:txBody>
          <a:bodyPr/>
          <a:lstStyle>
            <a:lvl1pPr>
              <a:defRPr sz="3200">
                <a:solidFill>
                  <a:schemeClr val="bg1"/>
                </a:solidFill>
              </a:defRPr>
            </a:lvl1pPr>
          </a:lstStyle>
          <a:p>
            <a:r>
              <a:rPr lang="en-US" smtClean="0"/>
              <a:t>Click to edit Master title style</a:t>
            </a:r>
            <a:endParaRPr lang="en-US" dirty="0"/>
          </a:p>
        </p:txBody>
      </p:sp>
      <p:pic>
        <p:nvPicPr>
          <p:cNvPr id="8" name="Picture 7"/>
          <p:cNvPicPr>
            <a:picLocks noChangeAspect="1"/>
          </p:cNvPicPr>
          <p:nvPr userDrawn="1"/>
        </p:nvPicPr>
        <p:blipFill>
          <a:blip r:embed="rId3" cstate="print"/>
          <a:stretch>
            <a:fillRect/>
          </a:stretch>
        </p:blipFill>
        <p:spPr>
          <a:xfrm>
            <a:off x="8642554" y="4633860"/>
            <a:ext cx="3070096" cy="1795349"/>
          </a:xfrm>
          <a:prstGeom prst="rect">
            <a:avLst/>
          </a:prstGeom>
        </p:spPr>
      </p:pic>
    </p:spTree>
    <p:extLst>
      <p:ext uri="{BB962C8B-B14F-4D97-AF65-F5344CB8AC3E}">
        <p14:creationId xmlns:p14="http://schemas.microsoft.com/office/powerpoint/2010/main" val="47168059"/>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200150"/>
            <a:ext cx="10360501" cy="5033502"/>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69320292"/>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1962" y="1197864"/>
            <a:ext cx="10360501" cy="5055452"/>
          </a:xfrm>
        </p:spPr>
        <p:txBody>
          <a:bodyPr/>
          <a:lstStyle>
            <a:lvl1pPr>
              <a:spcBef>
                <a:spcPts val="1800"/>
              </a:spcBef>
              <a:defRPr/>
            </a:lvl1pPr>
            <a:lvl2pPr>
              <a:spcBef>
                <a:spcPts val="1800"/>
              </a:spcBef>
              <a:defRPr/>
            </a:lvl2pPr>
            <a:lvl3pPr>
              <a:spcBef>
                <a:spcPts val="1800"/>
              </a:spcBef>
              <a:defRPr/>
            </a:lvl3pPr>
            <a:lvl4pPr>
              <a:spcBef>
                <a:spcPts val="1800"/>
              </a:spcBef>
              <a:defRPr/>
            </a:lvl4pPr>
            <a:lvl5pPr>
              <a:spcBef>
                <a:spcPts val="18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2291827"/>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441" y="1200150"/>
            <a:ext cx="5385514"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1" y="1991189"/>
            <a:ext cx="5385514"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200150"/>
            <a:ext cx="5387630" cy="639762"/>
          </a:xfrm>
        </p:spPr>
        <p:txBody>
          <a:bodyPr anchor="b"/>
          <a:lstStyle>
            <a:lvl1pPr marL="0" indent="0">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991189"/>
            <a:ext cx="5387630" cy="4238369"/>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31706189"/>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lvl1pPr>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307819600"/>
      </p:ext>
    </p:extLst>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 no text box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445532"/>
      </p:ext>
    </p:extLst>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black">
    <p:spTree>
      <p:nvGrpSpPr>
        <p:cNvPr id="1" name=""/>
        <p:cNvGrpSpPr/>
        <p:nvPr/>
      </p:nvGrpSpPr>
      <p:grpSpPr>
        <a:xfrm>
          <a:off x="0" y="0"/>
          <a:ext cx="0" cy="0"/>
          <a:chOff x="0" y="0"/>
          <a:chExt cx="0" cy="0"/>
        </a:xfrm>
      </p:grpSpPr>
      <p:sp>
        <p:nvSpPr>
          <p:cNvPr id="2" name="Rectangle 1"/>
          <p:cNvSpPr/>
          <p:nvPr userDrawn="1"/>
        </p:nvSpPr>
        <p:spPr bwMode="auto">
          <a:xfrm>
            <a:off x="0" y="0"/>
            <a:ext cx="12188825" cy="6858000"/>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216004367"/>
      </p:ext>
    </p:extLst>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lain orange background">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8825" cy="6856899"/>
          </a:xfrm>
          <a:prstGeom prst="rect">
            <a:avLst/>
          </a:prstGeom>
        </p:spPr>
      </p:pic>
    </p:spTree>
    <p:extLst>
      <p:ext uri="{BB962C8B-B14F-4D97-AF65-F5344CB8AC3E}">
        <p14:creationId xmlns:p14="http://schemas.microsoft.com/office/powerpoint/2010/main" val="4113088820"/>
      </p:ext>
    </p:extLst>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Blank whit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stretch>
            <a:fillRect/>
          </a:stretch>
        </p:blipFill>
        <p:spPr>
          <a:xfrm>
            <a:off x="4100528" y="2239348"/>
            <a:ext cx="4245368" cy="2482632"/>
          </a:xfrm>
          <a:prstGeom prst="rect">
            <a:avLst/>
          </a:prstGeom>
        </p:spPr>
      </p:pic>
    </p:spTree>
    <p:extLst>
      <p:ext uri="{BB962C8B-B14F-4D97-AF65-F5344CB8AC3E}">
        <p14:creationId xmlns:p14="http://schemas.microsoft.com/office/powerpoint/2010/main" val="3858861609"/>
      </p:ext>
    </p:extLst>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7" name="Rectangle 6"/>
          <p:cNvSpPr/>
          <p:nvPr userDrawn="1"/>
        </p:nvSpPr>
        <p:spPr bwMode="auto">
          <a:xfrm>
            <a:off x="6791324" y="6265333"/>
            <a:ext cx="2203483" cy="592668"/>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Rectangle 7"/>
          <p:cNvSpPr/>
          <p:nvPr userDrawn="1"/>
        </p:nvSpPr>
        <p:spPr bwMode="auto">
          <a:xfrm>
            <a:off x="6791325" y="880144"/>
            <a:ext cx="4971679" cy="592668"/>
          </a:xfrm>
          <a:prstGeom prst="rect">
            <a:avLst/>
          </a:prstGeom>
          <a:solidFill>
            <a:schemeClr val="bg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4" name="Text Placeholder 3"/>
          <p:cNvSpPr>
            <a:spLocks noGrp="1"/>
          </p:cNvSpPr>
          <p:nvPr>
            <p:ph type="body" sz="quarter" idx="10"/>
          </p:nvPr>
        </p:nvSpPr>
        <p:spPr>
          <a:xfrm>
            <a:off x="6791325" y="0"/>
            <a:ext cx="5397500" cy="6857999"/>
          </a:xfrm>
          <a:noFill/>
          <a:ln>
            <a:noFill/>
          </a:ln>
          <a:effectLst/>
        </p:spPr>
        <p:txBody>
          <a:bodyPr lIns="457200" tIns="457200" rIns="45720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45991570"/>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611962" y="1190317"/>
            <a:ext cx="10894238" cy="5013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title"/>
          </p:nvPr>
        </p:nvSpPr>
        <p:spPr bwMode="white">
          <a:xfrm>
            <a:off x="616817" y="367497"/>
            <a:ext cx="10801179" cy="430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US" dirty="0" smtClean="0"/>
          </a:p>
        </p:txBody>
      </p:sp>
      <p:sp>
        <p:nvSpPr>
          <p:cNvPr id="1713158" name="Rectangle 6"/>
          <p:cNvSpPr>
            <a:spLocks noChangeArrowheads="1"/>
          </p:cNvSpPr>
          <p:nvPr/>
        </p:nvSpPr>
        <p:spPr bwMode="auto">
          <a:xfrm>
            <a:off x="203154" y="6590505"/>
            <a:ext cx="156731" cy="153888"/>
          </a:xfrm>
          <a:prstGeom prst="rect">
            <a:avLst/>
          </a:prstGeom>
          <a:noFill/>
          <a:ln w="9525">
            <a:noFill/>
            <a:miter lim="800000"/>
            <a:headEnd/>
            <a:tailEnd/>
          </a:ln>
          <a:effectLst/>
        </p:spPr>
        <p:txBody>
          <a:bodyPr wrap="none" lIns="0" tIns="0" rIns="0" bIns="0">
            <a:spAutoFit/>
          </a:bodyPr>
          <a:lstStyle/>
          <a:p>
            <a:pPr algn="l" defTabSz="1033463" eaLnBrk="0" hangingPunct="0">
              <a:spcBef>
                <a:spcPct val="0"/>
              </a:spcBef>
              <a:buSzTx/>
              <a:defRPr/>
            </a:pPr>
            <a:fld id="{CE68E300-6CD8-4700-9D8F-1117408838C5}" type="slidenum">
              <a:rPr lang="en-US" sz="1000" i="0" smtClean="0">
                <a:solidFill>
                  <a:schemeClr val="tx1">
                    <a:lumMod val="50000"/>
                    <a:lumOff val="50000"/>
                  </a:schemeClr>
                </a:solidFill>
                <a:latin typeface="+mj-lt"/>
              </a:rPr>
              <a:pPr algn="l" defTabSz="1033463" eaLnBrk="0" hangingPunct="0">
                <a:spcBef>
                  <a:spcPct val="0"/>
                </a:spcBef>
                <a:buSzTx/>
                <a:defRPr/>
              </a:pPr>
              <a:t>‹#›</a:t>
            </a:fld>
            <a:endParaRPr lang="en-US" sz="900" i="0" dirty="0">
              <a:solidFill>
                <a:schemeClr val="tx1">
                  <a:lumMod val="50000"/>
                  <a:lumOff val="50000"/>
                </a:schemeClr>
              </a:solidFill>
              <a:latin typeface="+mj-lt"/>
            </a:endParaRPr>
          </a:p>
        </p:txBody>
      </p:sp>
      <p:pic>
        <p:nvPicPr>
          <p:cNvPr id="3" name="Picture 2"/>
          <p:cNvPicPr>
            <a:picLocks noChangeAspect="1"/>
          </p:cNvPicPr>
          <p:nvPr/>
        </p:nvPicPr>
        <p:blipFill>
          <a:blip r:embed="rId14" cstate="print"/>
          <a:stretch>
            <a:fillRect/>
          </a:stretch>
        </p:blipFill>
        <p:spPr>
          <a:xfrm>
            <a:off x="611962" y="6379482"/>
            <a:ext cx="3136093" cy="320256"/>
          </a:xfrm>
          <a:prstGeom prst="rect">
            <a:avLst/>
          </a:prstGeom>
        </p:spPr>
      </p:pic>
    </p:spTree>
  </p:cSld>
  <p:clrMap bg1="lt1" tx1="dk1" bg2="lt2" tx2="dk2" accent1="accent1" accent2="accent2" accent3="accent3" accent4="accent4" accent5="accent5" accent6="accent6" hlink="hlink" folHlink="folHlink"/>
  <p:sldLayoutIdLst>
    <p:sldLayoutId id="2147483732" r:id="rId1"/>
    <p:sldLayoutId id="2147483769" r:id="rId2"/>
    <p:sldLayoutId id="2147483738" r:id="rId3"/>
    <p:sldLayoutId id="2147483734" r:id="rId4"/>
    <p:sldLayoutId id="2147483762" r:id="rId5"/>
    <p:sldLayoutId id="2147483739" r:id="rId6"/>
    <p:sldLayoutId id="2147483755" r:id="rId7"/>
    <p:sldLayoutId id="2147483767" r:id="rId8"/>
    <p:sldLayoutId id="2147483770" r:id="rId9"/>
    <p:sldLayoutId id="2147483714" r:id="rId10"/>
    <p:sldLayoutId id="2147483784" r:id="rId11"/>
    <p:sldLayoutId id="2147483783" r:id="rId12"/>
  </p:sldLayoutIdLst>
  <p:transition>
    <p:wipe dir="r"/>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p:titleStyle>
    <p:body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dirty="0" smtClean="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dirty="0" smtClean="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dirty="0" smtClean="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dirty="0" smtClean="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 Id="rId5" Type="http://schemas.openxmlformats.org/officeDocument/2006/relationships/image" Target="../media/image10.gif"/><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10.gif"/><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93896" y="943352"/>
            <a:ext cx="10511966" cy="1477328"/>
          </a:xfrm>
        </p:spPr>
        <p:txBody>
          <a:bodyPr/>
          <a:lstStyle/>
          <a:p>
            <a:r>
              <a:rPr lang="en-US" b="1" dirty="0"/>
              <a:t>A New Object Model for </a:t>
            </a:r>
            <a:r>
              <a:rPr lang="en-US" b="1" dirty="0" err="1"/>
              <a:t>WebSpeed</a:t>
            </a:r>
            <a:r>
              <a:rPr lang="en-US" b="1" dirty="0"/>
              <a:t> and HTTP</a:t>
            </a:r>
            <a:endParaRPr lang="en-US" dirty="0"/>
          </a:p>
        </p:txBody>
      </p:sp>
      <p:sp>
        <p:nvSpPr>
          <p:cNvPr id="5" name="Subtitle 4"/>
          <p:cNvSpPr>
            <a:spLocks noGrp="1"/>
          </p:cNvSpPr>
          <p:nvPr>
            <p:ph type="subTitle" idx="1"/>
          </p:nvPr>
        </p:nvSpPr>
        <p:spPr/>
        <p:txBody>
          <a:bodyPr/>
          <a:lstStyle/>
          <a:p>
            <a:r>
              <a:rPr lang="en-US" sz="1600" dirty="0" smtClean="0"/>
              <a:t>David Cleary</a:t>
            </a:r>
          </a:p>
          <a:p>
            <a:r>
              <a:rPr lang="en-US" sz="1600" dirty="0" smtClean="0"/>
              <a:t>Mike Banks</a:t>
            </a:r>
          </a:p>
          <a:p>
            <a:r>
              <a:rPr lang="en-US" sz="1600" dirty="0" smtClean="0"/>
              <a:t>Progress Software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p>
            <a:r>
              <a:rPr lang="en-US" sz="3200" dirty="0" smtClean="0"/>
              <a:t>Michael Banks Bio</a:t>
            </a:r>
            <a:endParaRPr lang="en-US" sz="3200" dirty="0"/>
          </a:p>
        </p:txBody>
      </p:sp>
      <p:sp>
        <p:nvSpPr>
          <p:cNvPr id="3" name="Content Placeholder 2"/>
          <p:cNvSpPr>
            <a:spLocks noGrp="1"/>
          </p:cNvSpPr>
          <p:nvPr>
            <p:ph idx="1"/>
          </p:nvPr>
        </p:nvSpPr>
        <p:spPr>
          <a:xfrm>
            <a:off x="611963" y="1200150"/>
            <a:ext cx="7272580" cy="5033502"/>
          </a:xfrm>
        </p:spPr>
        <p:txBody>
          <a:bodyPr/>
          <a:lstStyle/>
          <a:p>
            <a:pPr>
              <a:buNone/>
            </a:pPr>
            <a:r>
              <a:rPr lang="en-US" b="1" u="sng" dirty="0" smtClean="0"/>
              <a:t>Speaker Bio</a:t>
            </a:r>
          </a:p>
          <a:p>
            <a:pPr marL="0" indent="0">
              <a:buNone/>
            </a:pPr>
            <a:r>
              <a:rPr lang="en-US" dirty="0" smtClean="0"/>
              <a:t>Michael Banks is a principal engineer in the OpenEdge group at Progress Software. His contributions span the OpenEdge product set and include work on the .NET Bridge, WebSpeed, the Web Services Adapter, the REST Adapter, OpenEdge </a:t>
            </a:r>
            <a:r>
              <a:rPr lang="en-US" dirty="0" err="1" smtClean="0"/>
              <a:t>BPM</a:t>
            </a:r>
            <a:r>
              <a:rPr lang="en-US" dirty="0" smtClean="0"/>
              <a:t>, the OpenEdge AppServer, and the Pacific Application Server for OpenEdge.</a:t>
            </a:r>
          </a:p>
          <a:p>
            <a:pPr marL="0" indent="0">
              <a:buNone/>
            </a:pPr>
            <a:endParaRPr lang="en-US" dirty="0" smtClean="0"/>
          </a:p>
          <a:p>
            <a:pPr marL="0" indent="0">
              <a:buNone/>
            </a:pPr>
            <a:r>
              <a:rPr lang="en-US" dirty="0" smtClean="0"/>
              <a:t>In addition to his interest in server-side software, Michael has a background in computer graphics and has presented at </a:t>
            </a:r>
            <a:r>
              <a:rPr lang="en-US" dirty="0" err="1" smtClean="0"/>
              <a:t>Siggraph</a:t>
            </a:r>
            <a:r>
              <a:rPr lang="en-US" dirty="0" smtClean="0"/>
              <a:t> and other UI events.  He has also been a speaker at several Exchange and PUG conferences.  Michael is also an Adjunct Lecturer at Bentley University in Waltham, MA.</a:t>
            </a:r>
          </a:p>
          <a:p>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7913371" y="764877"/>
            <a:ext cx="3796449" cy="4514489"/>
          </a:xfrm>
          <a:prstGeom prst="rect">
            <a:avLst/>
          </a:prstGeom>
          <a:noFill/>
          <a:ln w="9525">
            <a:noFill/>
            <a:miter lim="800000"/>
            <a:headEnd/>
            <a:tailEnd/>
          </a:ln>
          <a:effectLst/>
        </p:spPr>
      </p:pic>
      <p:sp>
        <p:nvSpPr>
          <p:cNvPr id="6" name="Rectangle 5"/>
          <p:cNvSpPr/>
          <p:nvPr/>
        </p:nvSpPr>
        <p:spPr bwMode="auto">
          <a:xfrm>
            <a:off x="9288855" y="2670772"/>
            <a:ext cx="1892175" cy="561315"/>
          </a:xfrm>
          <a:prstGeom prst="rect">
            <a:avLst/>
          </a:prstGeom>
          <a:solidFill>
            <a:schemeClr val="tx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7" name="Rectangle 6"/>
          <p:cNvSpPr/>
          <p:nvPr/>
        </p:nvSpPr>
        <p:spPr bwMode="auto">
          <a:xfrm>
            <a:off x="2390115" y="1783080"/>
            <a:ext cx="5205742"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9" name="Rectangle 8"/>
          <p:cNvSpPr/>
          <p:nvPr/>
        </p:nvSpPr>
        <p:spPr bwMode="auto">
          <a:xfrm>
            <a:off x="1935933" y="4114800"/>
            <a:ext cx="5760720"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1" name="Rectangle 10"/>
          <p:cNvSpPr/>
          <p:nvPr/>
        </p:nvSpPr>
        <p:spPr bwMode="auto">
          <a:xfrm>
            <a:off x="713715" y="2379552"/>
            <a:ext cx="5486400"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2" name="Rectangle 11"/>
          <p:cNvSpPr/>
          <p:nvPr/>
        </p:nvSpPr>
        <p:spPr bwMode="auto">
          <a:xfrm>
            <a:off x="3200400" y="2071735"/>
            <a:ext cx="4389120" cy="109728"/>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3" name="Rectangle 12"/>
          <p:cNvSpPr/>
          <p:nvPr/>
        </p:nvSpPr>
        <p:spPr bwMode="auto">
          <a:xfrm>
            <a:off x="731520" y="2697480"/>
            <a:ext cx="3383280"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4" name="Rectangle 13"/>
          <p:cNvSpPr/>
          <p:nvPr/>
        </p:nvSpPr>
        <p:spPr bwMode="auto">
          <a:xfrm>
            <a:off x="722467" y="2986134"/>
            <a:ext cx="5394960"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5" name="Rectangle 14"/>
          <p:cNvSpPr/>
          <p:nvPr/>
        </p:nvSpPr>
        <p:spPr bwMode="auto">
          <a:xfrm>
            <a:off x="740876" y="3291840"/>
            <a:ext cx="1106031"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6" name="Rectangle 15"/>
          <p:cNvSpPr/>
          <p:nvPr/>
        </p:nvSpPr>
        <p:spPr bwMode="auto">
          <a:xfrm>
            <a:off x="4885551" y="2668811"/>
            <a:ext cx="2286000"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7" name="Rectangle 16"/>
          <p:cNvSpPr/>
          <p:nvPr/>
        </p:nvSpPr>
        <p:spPr bwMode="auto">
          <a:xfrm>
            <a:off x="694099" y="4430162"/>
            <a:ext cx="6217920"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8" name="Rectangle 17"/>
          <p:cNvSpPr/>
          <p:nvPr/>
        </p:nvSpPr>
        <p:spPr bwMode="auto">
          <a:xfrm>
            <a:off x="721260" y="4747034"/>
            <a:ext cx="6949440"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9" name="Rectangle 18"/>
          <p:cNvSpPr/>
          <p:nvPr/>
        </p:nvSpPr>
        <p:spPr bwMode="auto">
          <a:xfrm>
            <a:off x="712207" y="5063904"/>
            <a:ext cx="2468880"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0" name="Rectangle 19"/>
          <p:cNvSpPr/>
          <p:nvPr/>
        </p:nvSpPr>
        <p:spPr bwMode="auto">
          <a:xfrm>
            <a:off x="3899026" y="5054852"/>
            <a:ext cx="3566160"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21" name="Rectangle 20"/>
          <p:cNvSpPr/>
          <p:nvPr/>
        </p:nvSpPr>
        <p:spPr bwMode="auto">
          <a:xfrm>
            <a:off x="748420" y="5344563"/>
            <a:ext cx="5577840" cy="118872"/>
          </a:xfrm>
          <a:prstGeom prst="rect">
            <a:avLst/>
          </a:prstGeom>
          <a:blipFill>
            <a:blip r:embed="rId3" cstate="print"/>
            <a:tile tx="0" ty="0" sx="100000" sy="100000" flip="none" algn="tl"/>
          </a:blip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xit" presetSubtype="0" fill="hold" grpId="0" nodeType="clickEffect">
                                  <p:stCondLst>
                                    <p:cond delay="0"/>
                                  </p:stCondLst>
                                  <p:childTnLst>
                                    <p:anim calcmode="lin" valueType="num">
                                      <p:cBhvr>
                                        <p:cTn id="6" dur="1000"/>
                                        <p:tgtEl>
                                          <p:spTgt spid="7"/>
                                        </p:tgtEl>
                                        <p:attrNameLst>
                                          <p:attrName>ppt_x</p:attrName>
                                        </p:attrNameLst>
                                      </p:cBhvr>
                                      <p:tavLst>
                                        <p:tav tm="0">
                                          <p:val>
                                            <p:strVal val="ppt_x"/>
                                          </p:val>
                                        </p:tav>
                                        <p:tav tm="100000">
                                          <p:val>
                                            <p:strVal val="ppt_x-.2"/>
                                          </p:val>
                                        </p:tav>
                                      </p:tavLst>
                                    </p:anim>
                                    <p:anim calcmode="lin" valueType="num">
                                      <p:cBhvr>
                                        <p:cTn id="7" dur="1000"/>
                                        <p:tgtEl>
                                          <p:spTgt spid="7"/>
                                        </p:tgtEl>
                                        <p:attrNameLst>
                                          <p:attrName>ppt_y</p:attrName>
                                        </p:attrNameLst>
                                      </p:cBhvr>
                                      <p:tavLst>
                                        <p:tav tm="0">
                                          <p:val>
                                            <p:strVal val="ppt_y"/>
                                          </p:val>
                                        </p:tav>
                                        <p:tav tm="100000">
                                          <p:val>
                                            <p:strVal val="ppt_y"/>
                                          </p:val>
                                        </p:tav>
                                      </p:tavLst>
                                    </p:anim>
                                    <p:animEffect transition="out" filter="fade">
                                      <p:cBhvr>
                                        <p:cTn id="8" dur="1000"/>
                                        <p:tgtEl>
                                          <p:spTgt spid="7"/>
                                        </p:tgtEl>
                                      </p:cBhvr>
                                    </p:animEffect>
                                    <p:set>
                                      <p:cBhvr>
                                        <p:cTn id="9" dur="1" fill="hold">
                                          <p:stCondLst>
                                            <p:cond delay="999"/>
                                          </p:stCondLst>
                                        </p:cTn>
                                        <p:tgtEl>
                                          <p:spTgt spid="7"/>
                                        </p:tgtEl>
                                        <p:attrNameLst>
                                          <p:attrName>style.visibility</p:attrName>
                                        </p:attrNameLst>
                                      </p:cBhvr>
                                      <p:to>
                                        <p:strVal val="hidden"/>
                                      </p:to>
                                    </p:set>
                                  </p:childTnLst>
                                </p:cTn>
                              </p:par>
                              <p:par>
                                <p:cTn id="10" presetID="29" presetClass="exit" presetSubtype="0" fill="hold" grpId="0" nodeType="withEffect">
                                  <p:stCondLst>
                                    <p:cond delay="0"/>
                                  </p:stCondLst>
                                  <p:childTnLst>
                                    <p:anim calcmode="lin" valueType="num">
                                      <p:cBhvr>
                                        <p:cTn id="11" dur="1000"/>
                                        <p:tgtEl>
                                          <p:spTgt spid="12"/>
                                        </p:tgtEl>
                                        <p:attrNameLst>
                                          <p:attrName>ppt_x</p:attrName>
                                        </p:attrNameLst>
                                      </p:cBhvr>
                                      <p:tavLst>
                                        <p:tav tm="0">
                                          <p:val>
                                            <p:strVal val="ppt_x"/>
                                          </p:val>
                                        </p:tav>
                                        <p:tav tm="100000">
                                          <p:val>
                                            <p:strVal val="ppt_x-.2"/>
                                          </p:val>
                                        </p:tav>
                                      </p:tavLst>
                                    </p:anim>
                                    <p:anim calcmode="lin" valueType="num">
                                      <p:cBhvr>
                                        <p:cTn id="12" dur="1000"/>
                                        <p:tgtEl>
                                          <p:spTgt spid="12"/>
                                        </p:tgtEl>
                                        <p:attrNameLst>
                                          <p:attrName>ppt_y</p:attrName>
                                        </p:attrNameLst>
                                      </p:cBhvr>
                                      <p:tavLst>
                                        <p:tav tm="0">
                                          <p:val>
                                            <p:strVal val="ppt_y"/>
                                          </p:val>
                                        </p:tav>
                                        <p:tav tm="100000">
                                          <p:val>
                                            <p:strVal val="ppt_y"/>
                                          </p:val>
                                        </p:tav>
                                      </p:tavLst>
                                    </p:anim>
                                    <p:animEffect transition="out" filter="fade">
                                      <p:cBhvr>
                                        <p:cTn id="13" dur="1000"/>
                                        <p:tgtEl>
                                          <p:spTgt spid="12"/>
                                        </p:tgtEl>
                                      </p:cBhvr>
                                    </p:animEffect>
                                    <p:set>
                                      <p:cBhvr>
                                        <p:cTn id="14" dur="1" fill="hold">
                                          <p:stCondLst>
                                            <p:cond delay="999"/>
                                          </p:stCondLst>
                                        </p:cTn>
                                        <p:tgtEl>
                                          <p:spTgt spid="12"/>
                                        </p:tgtEl>
                                        <p:attrNameLst>
                                          <p:attrName>style.visibility</p:attrName>
                                        </p:attrNameLst>
                                      </p:cBhvr>
                                      <p:to>
                                        <p:strVal val="hidden"/>
                                      </p:to>
                                    </p:set>
                                  </p:childTnLst>
                                </p:cTn>
                              </p:par>
                              <p:par>
                                <p:cTn id="15" presetID="29" presetClass="exit" presetSubtype="0" fill="hold" grpId="0" nodeType="withEffect">
                                  <p:stCondLst>
                                    <p:cond delay="0"/>
                                  </p:stCondLst>
                                  <p:childTnLst>
                                    <p:anim calcmode="lin" valueType="num">
                                      <p:cBhvr>
                                        <p:cTn id="16" dur="1000"/>
                                        <p:tgtEl>
                                          <p:spTgt spid="11"/>
                                        </p:tgtEl>
                                        <p:attrNameLst>
                                          <p:attrName>ppt_x</p:attrName>
                                        </p:attrNameLst>
                                      </p:cBhvr>
                                      <p:tavLst>
                                        <p:tav tm="0">
                                          <p:val>
                                            <p:strVal val="ppt_x"/>
                                          </p:val>
                                        </p:tav>
                                        <p:tav tm="100000">
                                          <p:val>
                                            <p:strVal val="ppt_x-.2"/>
                                          </p:val>
                                        </p:tav>
                                      </p:tavLst>
                                    </p:anim>
                                    <p:anim calcmode="lin" valueType="num">
                                      <p:cBhvr>
                                        <p:cTn id="17" dur="1000"/>
                                        <p:tgtEl>
                                          <p:spTgt spid="11"/>
                                        </p:tgtEl>
                                        <p:attrNameLst>
                                          <p:attrName>ppt_y</p:attrName>
                                        </p:attrNameLst>
                                      </p:cBhvr>
                                      <p:tavLst>
                                        <p:tav tm="0">
                                          <p:val>
                                            <p:strVal val="ppt_y"/>
                                          </p:val>
                                        </p:tav>
                                        <p:tav tm="100000">
                                          <p:val>
                                            <p:strVal val="ppt_y"/>
                                          </p:val>
                                        </p:tav>
                                      </p:tavLst>
                                    </p:anim>
                                    <p:animEffect transition="out" filter="fade">
                                      <p:cBhvr>
                                        <p:cTn id="18" dur="1000"/>
                                        <p:tgtEl>
                                          <p:spTgt spid="11"/>
                                        </p:tgtEl>
                                      </p:cBhvr>
                                    </p:animEffect>
                                    <p:set>
                                      <p:cBhvr>
                                        <p:cTn id="19" dur="1" fill="hold">
                                          <p:stCondLst>
                                            <p:cond delay="999"/>
                                          </p:stCondLst>
                                        </p:cTn>
                                        <p:tgtEl>
                                          <p:spTgt spid="11"/>
                                        </p:tgtEl>
                                        <p:attrNameLst>
                                          <p:attrName>style.visibility</p:attrName>
                                        </p:attrNameLst>
                                      </p:cBhvr>
                                      <p:to>
                                        <p:strVal val="hidden"/>
                                      </p:to>
                                    </p:set>
                                  </p:childTnLst>
                                </p:cTn>
                              </p:par>
                              <p:par>
                                <p:cTn id="20" presetID="29" presetClass="exit" presetSubtype="0" fill="hold" grpId="0" nodeType="withEffect">
                                  <p:stCondLst>
                                    <p:cond delay="0"/>
                                  </p:stCondLst>
                                  <p:childTnLst>
                                    <p:anim calcmode="lin" valueType="num">
                                      <p:cBhvr>
                                        <p:cTn id="21" dur="1000"/>
                                        <p:tgtEl>
                                          <p:spTgt spid="16"/>
                                        </p:tgtEl>
                                        <p:attrNameLst>
                                          <p:attrName>ppt_x</p:attrName>
                                        </p:attrNameLst>
                                      </p:cBhvr>
                                      <p:tavLst>
                                        <p:tav tm="0">
                                          <p:val>
                                            <p:strVal val="ppt_x"/>
                                          </p:val>
                                        </p:tav>
                                        <p:tav tm="100000">
                                          <p:val>
                                            <p:strVal val="ppt_x-.2"/>
                                          </p:val>
                                        </p:tav>
                                      </p:tavLst>
                                    </p:anim>
                                    <p:anim calcmode="lin" valueType="num">
                                      <p:cBhvr>
                                        <p:cTn id="22" dur="1000"/>
                                        <p:tgtEl>
                                          <p:spTgt spid="16"/>
                                        </p:tgtEl>
                                        <p:attrNameLst>
                                          <p:attrName>ppt_y</p:attrName>
                                        </p:attrNameLst>
                                      </p:cBhvr>
                                      <p:tavLst>
                                        <p:tav tm="0">
                                          <p:val>
                                            <p:strVal val="ppt_y"/>
                                          </p:val>
                                        </p:tav>
                                        <p:tav tm="100000">
                                          <p:val>
                                            <p:strVal val="ppt_y"/>
                                          </p:val>
                                        </p:tav>
                                      </p:tavLst>
                                    </p:anim>
                                    <p:animEffect transition="out" filter="fade">
                                      <p:cBhvr>
                                        <p:cTn id="23" dur="1000"/>
                                        <p:tgtEl>
                                          <p:spTgt spid="16"/>
                                        </p:tgtEl>
                                      </p:cBhvr>
                                    </p:animEffect>
                                    <p:set>
                                      <p:cBhvr>
                                        <p:cTn id="24" dur="1" fill="hold">
                                          <p:stCondLst>
                                            <p:cond delay="999"/>
                                          </p:stCondLst>
                                        </p:cTn>
                                        <p:tgtEl>
                                          <p:spTgt spid="16"/>
                                        </p:tgtEl>
                                        <p:attrNameLst>
                                          <p:attrName>style.visibility</p:attrName>
                                        </p:attrNameLst>
                                      </p:cBhvr>
                                      <p:to>
                                        <p:strVal val="hidden"/>
                                      </p:to>
                                    </p:set>
                                  </p:childTnLst>
                                </p:cTn>
                              </p:par>
                              <p:par>
                                <p:cTn id="25" presetID="29" presetClass="exit" presetSubtype="0" fill="hold" grpId="0" nodeType="withEffect">
                                  <p:stCondLst>
                                    <p:cond delay="0"/>
                                  </p:stCondLst>
                                  <p:childTnLst>
                                    <p:anim calcmode="lin" valueType="num">
                                      <p:cBhvr>
                                        <p:cTn id="26" dur="1000"/>
                                        <p:tgtEl>
                                          <p:spTgt spid="13"/>
                                        </p:tgtEl>
                                        <p:attrNameLst>
                                          <p:attrName>ppt_x</p:attrName>
                                        </p:attrNameLst>
                                      </p:cBhvr>
                                      <p:tavLst>
                                        <p:tav tm="0">
                                          <p:val>
                                            <p:strVal val="ppt_x"/>
                                          </p:val>
                                        </p:tav>
                                        <p:tav tm="100000">
                                          <p:val>
                                            <p:strVal val="ppt_x-.2"/>
                                          </p:val>
                                        </p:tav>
                                      </p:tavLst>
                                    </p:anim>
                                    <p:anim calcmode="lin" valueType="num">
                                      <p:cBhvr>
                                        <p:cTn id="27" dur="1000"/>
                                        <p:tgtEl>
                                          <p:spTgt spid="13"/>
                                        </p:tgtEl>
                                        <p:attrNameLst>
                                          <p:attrName>ppt_y</p:attrName>
                                        </p:attrNameLst>
                                      </p:cBhvr>
                                      <p:tavLst>
                                        <p:tav tm="0">
                                          <p:val>
                                            <p:strVal val="ppt_y"/>
                                          </p:val>
                                        </p:tav>
                                        <p:tav tm="100000">
                                          <p:val>
                                            <p:strVal val="ppt_y"/>
                                          </p:val>
                                        </p:tav>
                                      </p:tavLst>
                                    </p:anim>
                                    <p:animEffect transition="out" filter="fade">
                                      <p:cBhvr>
                                        <p:cTn id="28" dur="1000"/>
                                        <p:tgtEl>
                                          <p:spTgt spid="13"/>
                                        </p:tgtEl>
                                      </p:cBhvr>
                                    </p:animEffect>
                                    <p:set>
                                      <p:cBhvr>
                                        <p:cTn id="29" dur="1" fill="hold">
                                          <p:stCondLst>
                                            <p:cond delay="999"/>
                                          </p:stCondLst>
                                        </p:cTn>
                                        <p:tgtEl>
                                          <p:spTgt spid="13"/>
                                        </p:tgtEl>
                                        <p:attrNameLst>
                                          <p:attrName>style.visibility</p:attrName>
                                        </p:attrNameLst>
                                      </p:cBhvr>
                                      <p:to>
                                        <p:strVal val="hidden"/>
                                      </p:to>
                                    </p:set>
                                  </p:childTnLst>
                                </p:cTn>
                              </p:par>
                              <p:par>
                                <p:cTn id="30" presetID="29" presetClass="exit" presetSubtype="0" fill="hold" grpId="0" nodeType="withEffect">
                                  <p:stCondLst>
                                    <p:cond delay="0"/>
                                  </p:stCondLst>
                                  <p:childTnLst>
                                    <p:anim calcmode="lin" valueType="num">
                                      <p:cBhvr>
                                        <p:cTn id="31" dur="1000"/>
                                        <p:tgtEl>
                                          <p:spTgt spid="14"/>
                                        </p:tgtEl>
                                        <p:attrNameLst>
                                          <p:attrName>ppt_x</p:attrName>
                                        </p:attrNameLst>
                                      </p:cBhvr>
                                      <p:tavLst>
                                        <p:tav tm="0">
                                          <p:val>
                                            <p:strVal val="ppt_x"/>
                                          </p:val>
                                        </p:tav>
                                        <p:tav tm="100000">
                                          <p:val>
                                            <p:strVal val="ppt_x-.2"/>
                                          </p:val>
                                        </p:tav>
                                      </p:tavLst>
                                    </p:anim>
                                    <p:anim calcmode="lin" valueType="num">
                                      <p:cBhvr>
                                        <p:cTn id="32" dur="1000"/>
                                        <p:tgtEl>
                                          <p:spTgt spid="14"/>
                                        </p:tgtEl>
                                        <p:attrNameLst>
                                          <p:attrName>ppt_y</p:attrName>
                                        </p:attrNameLst>
                                      </p:cBhvr>
                                      <p:tavLst>
                                        <p:tav tm="0">
                                          <p:val>
                                            <p:strVal val="ppt_y"/>
                                          </p:val>
                                        </p:tav>
                                        <p:tav tm="100000">
                                          <p:val>
                                            <p:strVal val="ppt_y"/>
                                          </p:val>
                                        </p:tav>
                                      </p:tavLst>
                                    </p:anim>
                                    <p:animEffect transition="out" filter="fade">
                                      <p:cBhvr>
                                        <p:cTn id="33" dur="1000"/>
                                        <p:tgtEl>
                                          <p:spTgt spid="14"/>
                                        </p:tgtEl>
                                      </p:cBhvr>
                                    </p:animEffect>
                                    <p:set>
                                      <p:cBhvr>
                                        <p:cTn id="34" dur="1" fill="hold">
                                          <p:stCondLst>
                                            <p:cond delay="999"/>
                                          </p:stCondLst>
                                        </p:cTn>
                                        <p:tgtEl>
                                          <p:spTgt spid="14"/>
                                        </p:tgtEl>
                                        <p:attrNameLst>
                                          <p:attrName>style.visibility</p:attrName>
                                        </p:attrNameLst>
                                      </p:cBhvr>
                                      <p:to>
                                        <p:strVal val="hidden"/>
                                      </p:to>
                                    </p:set>
                                  </p:childTnLst>
                                </p:cTn>
                              </p:par>
                              <p:par>
                                <p:cTn id="35" presetID="29" presetClass="exit" presetSubtype="0" fill="hold" grpId="0" nodeType="withEffect">
                                  <p:stCondLst>
                                    <p:cond delay="0"/>
                                  </p:stCondLst>
                                  <p:childTnLst>
                                    <p:anim calcmode="lin" valueType="num">
                                      <p:cBhvr>
                                        <p:cTn id="36" dur="1000"/>
                                        <p:tgtEl>
                                          <p:spTgt spid="15"/>
                                        </p:tgtEl>
                                        <p:attrNameLst>
                                          <p:attrName>ppt_x</p:attrName>
                                        </p:attrNameLst>
                                      </p:cBhvr>
                                      <p:tavLst>
                                        <p:tav tm="0">
                                          <p:val>
                                            <p:strVal val="ppt_x"/>
                                          </p:val>
                                        </p:tav>
                                        <p:tav tm="100000">
                                          <p:val>
                                            <p:strVal val="ppt_x-.2"/>
                                          </p:val>
                                        </p:tav>
                                      </p:tavLst>
                                    </p:anim>
                                    <p:anim calcmode="lin" valueType="num">
                                      <p:cBhvr>
                                        <p:cTn id="37" dur="1000"/>
                                        <p:tgtEl>
                                          <p:spTgt spid="15"/>
                                        </p:tgtEl>
                                        <p:attrNameLst>
                                          <p:attrName>ppt_y</p:attrName>
                                        </p:attrNameLst>
                                      </p:cBhvr>
                                      <p:tavLst>
                                        <p:tav tm="0">
                                          <p:val>
                                            <p:strVal val="ppt_y"/>
                                          </p:val>
                                        </p:tav>
                                        <p:tav tm="100000">
                                          <p:val>
                                            <p:strVal val="ppt_y"/>
                                          </p:val>
                                        </p:tav>
                                      </p:tavLst>
                                    </p:anim>
                                    <p:animEffect transition="out" filter="fade">
                                      <p:cBhvr>
                                        <p:cTn id="38" dur="1000"/>
                                        <p:tgtEl>
                                          <p:spTgt spid="15"/>
                                        </p:tgtEl>
                                      </p:cBhvr>
                                    </p:animEffect>
                                    <p:set>
                                      <p:cBhvr>
                                        <p:cTn id="39" dur="1" fill="hold">
                                          <p:stCondLst>
                                            <p:cond delay="999"/>
                                          </p:stCondLst>
                                        </p:cTn>
                                        <p:tgtEl>
                                          <p:spTgt spid="15"/>
                                        </p:tgtEl>
                                        <p:attrNameLst>
                                          <p:attrName>style.visibility</p:attrName>
                                        </p:attrNameLst>
                                      </p:cBhvr>
                                      <p:to>
                                        <p:strVal val="hidden"/>
                                      </p:to>
                                    </p:set>
                                  </p:childTnLst>
                                </p:cTn>
                              </p:par>
                              <p:par>
                                <p:cTn id="40" presetID="29" presetClass="exit" presetSubtype="0" fill="hold" grpId="0" nodeType="withEffect">
                                  <p:stCondLst>
                                    <p:cond delay="0"/>
                                  </p:stCondLst>
                                  <p:childTnLst>
                                    <p:anim calcmode="lin" valueType="num">
                                      <p:cBhvr>
                                        <p:cTn id="41" dur="1000"/>
                                        <p:tgtEl>
                                          <p:spTgt spid="9"/>
                                        </p:tgtEl>
                                        <p:attrNameLst>
                                          <p:attrName>ppt_x</p:attrName>
                                        </p:attrNameLst>
                                      </p:cBhvr>
                                      <p:tavLst>
                                        <p:tav tm="0">
                                          <p:val>
                                            <p:strVal val="ppt_x"/>
                                          </p:val>
                                        </p:tav>
                                        <p:tav tm="100000">
                                          <p:val>
                                            <p:strVal val="ppt_x-.2"/>
                                          </p:val>
                                        </p:tav>
                                      </p:tavLst>
                                    </p:anim>
                                    <p:anim calcmode="lin" valueType="num">
                                      <p:cBhvr>
                                        <p:cTn id="42" dur="1000"/>
                                        <p:tgtEl>
                                          <p:spTgt spid="9"/>
                                        </p:tgtEl>
                                        <p:attrNameLst>
                                          <p:attrName>ppt_y</p:attrName>
                                        </p:attrNameLst>
                                      </p:cBhvr>
                                      <p:tavLst>
                                        <p:tav tm="0">
                                          <p:val>
                                            <p:strVal val="ppt_y"/>
                                          </p:val>
                                        </p:tav>
                                        <p:tav tm="100000">
                                          <p:val>
                                            <p:strVal val="ppt_y"/>
                                          </p:val>
                                        </p:tav>
                                      </p:tavLst>
                                    </p:anim>
                                    <p:animEffect transition="out" filter="fade">
                                      <p:cBhvr>
                                        <p:cTn id="43" dur="1000"/>
                                        <p:tgtEl>
                                          <p:spTgt spid="9"/>
                                        </p:tgtEl>
                                      </p:cBhvr>
                                    </p:animEffect>
                                    <p:set>
                                      <p:cBhvr>
                                        <p:cTn id="44" dur="1" fill="hold">
                                          <p:stCondLst>
                                            <p:cond delay="999"/>
                                          </p:stCondLst>
                                        </p:cTn>
                                        <p:tgtEl>
                                          <p:spTgt spid="9"/>
                                        </p:tgtEl>
                                        <p:attrNameLst>
                                          <p:attrName>style.visibility</p:attrName>
                                        </p:attrNameLst>
                                      </p:cBhvr>
                                      <p:to>
                                        <p:strVal val="hidden"/>
                                      </p:to>
                                    </p:set>
                                  </p:childTnLst>
                                </p:cTn>
                              </p:par>
                              <p:par>
                                <p:cTn id="45" presetID="29" presetClass="exit" presetSubtype="0" fill="hold" grpId="0" nodeType="withEffect">
                                  <p:stCondLst>
                                    <p:cond delay="0"/>
                                  </p:stCondLst>
                                  <p:childTnLst>
                                    <p:anim calcmode="lin" valueType="num">
                                      <p:cBhvr>
                                        <p:cTn id="46" dur="1000"/>
                                        <p:tgtEl>
                                          <p:spTgt spid="17"/>
                                        </p:tgtEl>
                                        <p:attrNameLst>
                                          <p:attrName>ppt_x</p:attrName>
                                        </p:attrNameLst>
                                      </p:cBhvr>
                                      <p:tavLst>
                                        <p:tav tm="0">
                                          <p:val>
                                            <p:strVal val="ppt_x"/>
                                          </p:val>
                                        </p:tav>
                                        <p:tav tm="100000">
                                          <p:val>
                                            <p:strVal val="ppt_x-.2"/>
                                          </p:val>
                                        </p:tav>
                                      </p:tavLst>
                                    </p:anim>
                                    <p:anim calcmode="lin" valueType="num">
                                      <p:cBhvr>
                                        <p:cTn id="47" dur="1000"/>
                                        <p:tgtEl>
                                          <p:spTgt spid="17"/>
                                        </p:tgtEl>
                                        <p:attrNameLst>
                                          <p:attrName>ppt_y</p:attrName>
                                        </p:attrNameLst>
                                      </p:cBhvr>
                                      <p:tavLst>
                                        <p:tav tm="0">
                                          <p:val>
                                            <p:strVal val="ppt_y"/>
                                          </p:val>
                                        </p:tav>
                                        <p:tav tm="100000">
                                          <p:val>
                                            <p:strVal val="ppt_y"/>
                                          </p:val>
                                        </p:tav>
                                      </p:tavLst>
                                    </p:anim>
                                    <p:animEffect transition="out" filter="fade">
                                      <p:cBhvr>
                                        <p:cTn id="48" dur="1000"/>
                                        <p:tgtEl>
                                          <p:spTgt spid="17"/>
                                        </p:tgtEl>
                                      </p:cBhvr>
                                    </p:animEffect>
                                    <p:set>
                                      <p:cBhvr>
                                        <p:cTn id="49" dur="1" fill="hold">
                                          <p:stCondLst>
                                            <p:cond delay="999"/>
                                          </p:stCondLst>
                                        </p:cTn>
                                        <p:tgtEl>
                                          <p:spTgt spid="17"/>
                                        </p:tgtEl>
                                        <p:attrNameLst>
                                          <p:attrName>style.visibility</p:attrName>
                                        </p:attrNameLst>
                                      </p:cBhvr>
                                      <p:to>
                                        <p:strVal val="hidden"/>
                                      </p:to>
                                    </p:set>
                                  </p:childTnLst>
                                </p:cTn>
                              </p:par>
                              <p:par>
                                <p:cTn id="50" presetID="29" presetClass="exit" presetSubtype="0" fill="hold" grpId="0" nodeType="withEffect">
                                  <p:stCondLst>
                                    <p:cond delay="0"/>
                                  </p:stCondLst>
                                  <p:childTnLst>
                                    <p:anim calcmode="lin" valueType="num">
                                      <p:cBhvr>
                                        <p:cTn id="51" dur="1000"/>
                                        <p:tgtEl>
                                          <p:spTgt spid="18"/>
                                        </p:tgtEl>
                                        <p:attrNameLst>
                                          <p:attrName>ppt_x</p:attrName>
                                        </p:attrNameLst>
                                      </p:cBhvr>
                                      <p:tavLst>
                                        <p:tav tm="0">
                                          <p:val>
                                            <p:strVal val="ppt_x"/>
                                          </p:val>
                                        </p:tav>
                                        <p:tav tm="100000">
                                          <p:val>
                                            <p:strVal val="ppt_x-.2"/>
                                          </p:val>
                                        </p:tav>
                                      </p:tavLst>
                                    </p:anim>
                                    <p:anim calcmode="lin" valueType="num">
                                      <p:cBhvr>
                                        <p:cTn id="52" dur="1000"/>
                                        <p:tgtEl>
                                          <p:spTgt spid="18"/>
                                        </p:tgtEl>
                                        <p:attrNameLst>
                                          <p:attrName>ppt_y</p:attrName>
                                        </p:attrNameLst>
                                      </p:cBhvr>
                                      <p:tavLst>
                                        <p:tav tm="0">
                                          <p:val>
                                            <p:strVal val="ppt_y"/>
                                          </p:val>
                                        </p:tav>
                                        <p:tav tm="100000">
                                          <p:val>
                                            <p:strVal val="ppt_y"/>
                                          </p:val>
                                        </p:tav>
                                      </p:tavLst>
                                    </p:anim>
                                    <p:animEffect transition="out" filter="fade">
                                      <p:cBhvr>
                                        <p:cTn id="53" dur="1000"/>
                                        <p:tgtEl>
                                          <p:spTgt spid="18"/>
                                        </p:tgtEl>
                                      </p:cBhvr>
                                    </p:animEffect>
                                    <p:set>
                                      <p:cBhvr>
                                        <p:cTn id="54" dur="1" fill="hold">
                                          <p:stCondLst>
                                            <p:cond delay="999"/>
                                          </p:stCondLst>
                                        </p:cTn>
                                        <p:tgtEl>
                                          <p:spTgt spid="18"/>
                                        </p:tgtEl>
                                        <p:attrNameLst>
                                          <p:attrName>style.visibility</p:attrName>
                                        </p:attrNameLst>
                                      </p:cBhvr>
                                      <p:to>
                                        <p:strVal val="hidden"/>
                                      </p:to>
                                    </p:set>
                                  </p:childTnLst>
                                </p:cTn>
                              </p:par>
                              <p:par>
                                <p:cTn id="55" presetID="29" presetClass="exit" presetSubtype="0" fill="hold" grpId="0" nodeType="withEffect">
                                  <p:stCondLst>
                                    <p:cond delay="0"/>
                                  </p:stCondLst>
                                  <p:childTnLst>
                                    <p:anim calcmode="lin" valueType="num">
                                      <p:cBhvr>
                                        <p:cTn id="56" dur="1000"/>
                                        <p:tgtEl>
                                          <p:spTgt spid="19"/>
                                        </p:tgtEl>
                                        <p:attrNameLst>
                                          <p:attrName>ppt_x</p:attrName>
                                        </p:attrNameLst>
                                      </p:cBhvr>
                                      <p:tavLst>
                                        <p:tav tm="0">
                                          <p:val>
                                            <p:strVal val="ppt_x"/>
                                          </p:val>
                                        </p:tav>
                                        <p:tav tm="100000">
                                          <p:val>
                                            <p:strVal val="ppt_x-.2"/>
                                          </p:val>
                                        </p:tav>
                                      </p:tavLst>
                                    </p:anim>
                                    <p:anim calcmode="lin" valueType="num">
                                      <p:cBhvr>
                                        <p:cTn id="57" dur="1000"/>
                                        <p:tgtEl>
                                          <p:spTgt spid="19"/>
                                        </p:tgtEl>
                                        <p:attrNameLst>
                                          <p:attrName>ppt_y</p:attrName>
                                        </p:attrNameLst>
                                      </p:cBhvr>
                                      <p:tavLst>
                                        <p:tav tm="0">
                                          <p:val>
                                            <p:strVal val="ppt_y"/>
                                          </p:val>
                                        </p:tav>
                                        <p:tav tm="100000">
                                          <p:val>
                                            <p:strVal val="ppt_y"/>
                                          </p:val>
                                        </p:tav>
                                      </p:tavLst>
                                    </p:anim>
                                    <p:animEffect transition="out" filter="fade">
                                      <p:cBhvr>
                                        <p:cTn id="58" dur="1000"/>
                                        <p:tgtEl>
                                          <p:spTgt spid="19"/>
                                        </p:tgtEl>
                                      </p:cBhvr>
                                    </p:animEffect>
                                    <p:set>
                                      <p:cBhvr>
                                        <p:cTn id="59" dur="1" fill="hold">
                                          <p:stCondLst>
                                            <p:cond delay="999"/>
                                          </p:stCondLst>
                                        </p:cTn>
                                        <p:tgtEl>
                                          <p:spTgt spid="19"/>
                                        </p:tgtEl>
                                        <p:attrNameLst>
                                          <p:attrName>style.visibility</p:attrName>
                                        </p:attrNameLst>
                                      </p:cBhvr>
                                      <p:to>
                                        <p:strVal val="hidden"/>
                                      </p:to>
                                    </p:set>
                                  </p:childTnLst>
                                </p:cTn>
                              </p:par>
                              <p:par>
                                <p:cTn id="60" presetID="29" presetClass="exit" presetSubtype="0" fill="hold" grpId="0" nodeType="withEffect">
                                  <p:stCondLst>
                                    <p:cond delay="0"/>
                                  </p:stCondLst>
                                  <p:childTnLst>
                                    <p:anim calcmode="lin" valueType="num">
                                      <p:cBhvr>
                                        <p:cTn id="61" dur="1000"/>
                                        <p:tgtEl>
                                          <p:spTgt spid="20"/>
                                        </p:tgtEl>
                                        <p:attrNameLst>
                                          <p:attrName>ppt_x</p:attrName>
                                        </p:attrNameLst>
                                      </p:cBhvr>
                                      <p:tavLst>
                                        <p:tav tm="0">
                                          <p:val>
                                            <p:strVal val="ppt_x"/>
                                          </p:val>
                                        </p:tav>
                                        <p:tav tm="100000">
                                          <p:val>
                                            <p:strVal val="ppt_x-.2"/>
                                          </p:val>
                                        </p:tav>
                                      </p:tavLst>
                                    </p:anim>
                                    <p:anim calcmode="lin" valueType="num">
                                      <p:cBhvr>
                                        <p:cTn id="62" dur="1000"/>
                                        <p:tgtEl>
                                          <p:spTgt spid="20"/>
                                        </p:tgtEl>
                                        <p:attrNameLst>
                                          <p:attrName>ppt_y</p:attrName>
                                        </p:attrNameLst>
                                      </p:cBhvr>
                                      <p:tavLst>
                                        <p:tav tm="0">
                                          <p:val>
                                            <p:strVal val="ppt_y"/>
                                          </p:val>
                                        </p:tav>
                                        <p:tav tm="100000">
                                          <p:val>
                                            <p:strVal val="ppt_y"/>
                                          </p:val>
                                        </p:tav>
                                      </p:tavLst>
                                    </p:anim>
                                    <p:animEffect transition="out" filter="fade">
                                      <p:cBhvr>
                                        <p:cTn id="63" dur="1000"/>
                                        <p:tgtEl>
                                          <p:spTgt spid="20"/>
                                        </p:tgtEl>
                                      </p:cBhvr>
                                    </p:animEffect>
                                    <p:set>
                                      <p:cBhvr>
                                        <p:cTn id="64" dur="1" fill="hold">
                                          <p:stCondLst>
                                            <p:cond delay="999"/>
                                          </p:stCondLst>
                                        </p:cTn>
                                        <p:tgtEl>
                                          <p:spTgt spid="20"/>
                                        </p:tgtEl>
                                        <p:attrNameLst>
                                          <p:attrName>style.visibility</p:attrName>
                                        </p:attrNameLst>
                                      </p:cBhvr>
                                      <p:to>
                                        <p:strVal val="hidden"/>
                                      </p:to>
                                    </p:set>
                                  </p:childTnLst>
                                </p:cTn>
                              </p:par>
                              <p:par>
                                <p:cTn id="65" presetID="29" presetClass="exit" presetSubtype="0" fill="hold" grpId="0" nodeType="withEffect">
                                  <p:stCondLst>
                                    <p:cond delay="0"/>
                                  </p:stCondLst>
                                  <p:childTnLst>
                                    <p:anim calcmode="lin" valueType="num">
                                      <p:cBhvr>
                                        <p:cTn id="66" dur="1000"/>
                                        <p:tgtEl>
                                          <p:spTgt spid="21"/>
                                        </p:tgtEl>
                                        <p:attrNameLst>
                                          <p:attrName>ppt_x</p:attrName>
                                        </p:attrNameLst>
                                      </p:cBhvr>
                                      <p:tavLst>
                                        <p:tav tm="0">
                                          <p:val>
                                            <p:strVal val="ppt_x"/>
                                          </p:val>
                                        </p:tav>
                                        <p:tav tm="100000">
                                          <p:val>
                                            <p:strVal val="ppt_x-.2"/>
                                          </p:val>
                                        </p:tav>
                                      </p:tavLst>
                                    </p:anim>
                                    <p:anim calcmode="lin" valueType="num">
                                      <p:cBhvr>
                                        <p:cTn id="67" dur="1000"/>
                                        <p:tgtEl>
                                          <p:spTgt spid="21"/>
                                        </p:tgtEl>
                                        <p:attrNameLst>
                                          <p:attrName>ppt_y</p:attrName>
                                        </p:attrNameLst>
                                      </p:cBhvr>
                                      <p:tavLst>
                                        <p:tav tm="0">
                                          <p:val>
                                            <p:strVal val="ppt_y"/>
                                          </p:val>
                                        </p:tav>
                                        <p:tav tm="100000">
                                          <p:val>
                                            <p:strVal val="ppt_y"/>
                                          </p:val>
                                        </p:tav>
                                      </p:tavLst>
                                    </p:anim>
                                    <p:animEffect transition="out" filter="fade">
                                      <p:cBhvr>
                                        <p:cTn id="68" dur="1000"/>
                                        <p:tgtEl>
                                          <p:spTgt spid="21"/>
                                        </p:tgtEl>
                                      </p:cBhvr>
                                    </p:animEffect>
                                    <p:set>
                                      <p:cBhvr>
                                        <p:cTn id="69" dur="1" fill="hold">
                                          <p:stCondLst>
                                            <p:cond delay="999"/>
                                          </p:stCondLst>
                                        </p:cTn>
                                        <p:tgtEl>
                                          <p:spTgt spid="21"/>
                                        </p:tgtEl>
                                        <p:attrNameLst>
                                          <p:attrName>style.visibility</p:attrName>
                                        </p:attrNameLst>
                                      </p:cBhvr>
                                      <p:to>
                                        <p:strVal val="hidden"/>
                                      </p:to>
                                    </p:set>
                                  </p:childTnLst>
                                </p:cTn>
                              </p:par>
                              <p:par>
                                <p:cTn id="70" presetID="29" presetClass="exit" presetSubtype="0" fill="hold" grpId="0" nodeType="withEffect">
                                  <p:stCondLst>
                                    <p:cond delay="0"/>
                                  </p:stCondLst>
                                  <p:childTnLst>
                                    <p:anim calcmode="lin" valueType="num">
                                      <p:cBhvr>
                                        <p:cTn id="71" dur="1000"/>
                                        <p:tgtEl>
                                          <p:spTgt spid="6"/>
                                        </p:tgtEl>
                                        <p:attrNameLst>
                                          <p:attrName>ppt_x</p:attrName>
                                        </p:attrNameLst>
                                      </p:cBhvr>
                                      <p:tavLst>
                                        <p:tav tm="0">
                                          <p:val>
                                            <p:strVal val="ppt_x"/>
                                          </p:val>
                                        </p:tav>
                                        <p:tav tm="100000">
                                          <p:val>
                                            <p:strVal val="ppt_x-.2"/>
                                          </p:val>
                                        </p:tav>
                                      </p:tavLst>
                                    </p:anim>
                                    <p:anim calcmode="lin" valueType="num">
                                      <p:cBhvr>
                                        <p:cTn id="72" dur="1000"/>
                                        <p:tgtEl>
                                          <p:spTgt spid="6"/>
                                        </p:tgtEl>
                                        <p:attrNameLst>
                                          <p:attrName>ppt_y</p:attrName>
                                        </p:attrNameLst>
                                      </p:cBhvr>
                                      <p:tavLst>
                                        <p:tav tm="0">
                                          <p:val>
                                            <p:strVal val="ppt_y"/>
                                          </p:val>
                                        </p:tav>
                                        <p:tav tm="100000">
                                          <p:val>
                                            <p:strVal val="ppt_y"/>
                                          </p:val>
                                        </p:tav>
                                      </p:tavLst>
                                    </p:anim>
                                    <p:animEffect transition="out" filter="fade">
                                      <p:cBhvr>
                                        <p:cTn id="73" dur="1000"/>
                                        <p:tgtEl>
                                          <p:spTgt spid="6"/>
                                        </p:tgtEl>
                                      </p:cBhvr>
                                    </p:animEffect>
                                    <p:set>
                                      <p:cBhvr>
                                        <p:cTn id="74"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6817" y="315175"/>
            <a:ext cx="10801179" cy="535531"/>
          </a:xfrm>
        </p:spPr>
        <p:txBody>
          <a:bodyPr/>
          <a:lstStyle/>
          <a:p>
            <a:r>
              <a:rPr lang="en-US" sz="3200" dirty="0" smtClean="0"/>
              <a:t>Legal Disclaimer</a:t>
            </a:r>
            <a:endParaRPr lang="en-US" sz="3200" dirty="0"/>
          </a:p>
        </p:txBody>
      </p:sp>
      <p:sp>
        <p:nvSpPr>
          <p:cNvPr id="4" name="Content Placeholder 3"/>
          <p:cNvSpPr>
            <a:spLocks noGrp="1"/>
          </p:cNvSpPr>
          <p:nvPr>
            <p:ph idx="1"/>
          </p:nvPr>
        </p:nvSpPr>
        <p:spPr>
          <a:xfrm>
            <a:off x="611962" y="1050521"/>
            <a:ext cx="10360501" cy="5033502"/>
          </a:xfrm>
        </p:spPr>
        <p:txBody>
          <a:bodyPr/>
          <a:lstStyle/>
          <a:p>
            <a:pPr marL="0">
              <a:buNone/>
            </a:pPr>
            <a:r>
              <a:rPr lang="en-US" sz="2400" dirty="0" smtClean="0">
                <a:solidFill>
                  <a:schemeClr val="accent3">
                    <a:lumMod val="75000"/>
                  </a:schemeClr>
                </a:solidFill>
              </a:rPr>
              <a:t>The contents of these materials are confidential information of Progress Software Corporation or its affiliated entities (collectively Progress Software). </a:t>
            </a:r>
          </a:p>
          <a:p>
            <a:pPr marL="0">
              <a:buNone/>
            </a:pPr>
            <a:r>
              <a:rPr lang="en-US" sz="2400" dirty="0" smtClean="0">
                <a:solidFill>
                  <a:schemeClr val="accent3">
                    <a:lumMod val="75000"/>
                  </a:schemeClr>
                </a:solidFill>
              </a:rPr>
              <a:t>These materials may also include information about future features, products, technologies and/or services that are under consideration by Progress Software. </a:t>
            </a:r>
          </a:p>
          <a:p>
            <a:pPr marL="0">
              <a:buNone/>
            </a:pPr>
            <a:r>
              <a:rPr lang="en-US" sz="2400" dirty="0" smtClean="0">
                <a:solidFill>
                  <a:schemeClr val="accent3">
                    <a:lumMod val="75000"/>
                  </a:schemeClr>
                </a:solidFill>
              </a:rPr>
              <a:t>Progress Software makes no commitments with respect to such future features, products, technologies and/or services. </a:t>
            </a:r>
          </a:p>
          <a:p>
            <a:pPr marL="0">
              <a:buNone/>
            </a:pPr>
            <a:r>
              <a:rPr lang="en-US" sz="2400" dirty="0" smtClean="0">
                <a:solidFill>
                  <a:schemeClr val="accent3">
                    <a:lumMod val="75000"/>
                  </a:schemeClr>
                </a:solidFill>
              </a:rPr>
              <a:t>The information contained in these materials is subject to change. </a:t>
            </a:r>
          </a:p>
          <a:p>
            <a:pPr marL="0">
              <a:buNone/>
            </a:pPr>
            <a:r>
              <a:rPr lang="en-US" sz="2400" dirty="0" smtClean="0">
                <a:solidFill>
                  <a:schemeClr val="accent3">
                    <a:lumMod val="75000"/>
                  </a:schemeClr>
                </a:solidFill>
              </a:rPr>
              <a:t>Progress Software does not guarantee any release dates or that there will be a release of any future features, products, technologies and/or services (if any) referenced herein. </a:t>
            </a:r>
          </a:p>
          <a:p>
            <a:pPr marL="0">
              <a:buNone/>
            </a:pPr>
            <a:endParaRPr lang="en-US" sz="2400" dirty="0"/>
          </a:p>
        </p:txBody>
      </p:sp>
    </p:spTree>
    <p:extLst>
      <p:ext uri="{BB962C8B-B14F-4D97-AF65-F5344CB8AC3E}">
        <p14:creationId xmlns:p14="http://schemas.microsoft.com/office/powerpoint/2010/main" val="301037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Pacific Application Server for </a:t>
            </a:r>
            <a:r>
              <a:rPr lang="en-US" dirty="0" err="1" smtClean="0"/>
              <a:t>OpenEdge</a:t>
            </a:r>
            <a:r>
              <a:rPr lang="en-US" dirty="0" smtClean="0"/>
              <a:t> Overview</a:t>
            </a:r>
            <a:endParaRPr lang="en-US" dirty="0"/>
          </a:p>
        </p:txBody>
      </p:sp>
      <p:sp>
        <p:nvSpPr>
          <p:cNvPr id="3" name="Content Placeholder 2"/>
          <p:cNvSpPr>
            <a:spLocks noGrp="1"/>
          </p:cNvSpPr>
          <p:nvPr>
            <p:ph idx="1"/>
          </p:nvPr>
        </p:nvSpPr>
        <p:spPr/>
        <p:txBody>
          <a:bodyPr/>
          <a:lstStyle/>
          <a:p>
            <a:pPr>
              <a:lnSpc>
                <a:spcPct val="120000"/>
              </a:lnSpc>
            </a:pPr>
            <a:r>
              <a:rPr lang="en-US" dirty="0" smtClean="0"/>
              <a:t>ABL application server tightly integrated into PAS:  </a:t>
            </a:r>
          </a:p>
          <a:p>
            <a:pPr lvl="1">
              <a:lnSpc>
                <a:spcPct val="120000"/>
              </a:lnSpc>
            </a:pPr>
            <a:r>
              <a:rPr lang="en-US" dirty="0" smtClean="0"/>
              <a:t>startup, shutdown, client request threading and scheduling</a:t>
            </a:r>
          </a:p>
          <a:p>
            <a:pPr>
              <a:lnSpc>
                <a:spcPct val="120000"/>
              </a:lnSpc>
            </a:pPr>
            <a:r>
              <a:rPr lang="en-US" dirty="0" smtClean="0"/>
              <a:t>One PAS for OE instance equals one classic AppServer instance ( i.e. one ABL app )</a:t>
            </a:r>
          </a:p>
          <a:p>
            <a:pPr lvl="1">
              <a:lnSpc>
                <a:spcPct val="70000"/>
              </a:lnSpc>
            </a:pPr>
            <a:r>
              <a:rPr lang="en-US" dirty="0" smtClean="0"/>
              <a:t>Uses a single threaded OS process to run concurrent ABL sessions</a:t>
            </a:r>
          </a:p>
          <a:p>
            <a:pPr lvl="2">
              <a:lnSpc>
                <a:spcPct val="70000"/>
              </a:lnSpc>
            </a:pPr>
            <a:r>
              <a:rPr lang="en-US" dirty="0" smtClean="0"/>
              <a:t>Most classic AppServer application migrate with few changes</a:t>
            </a:r>
          </a:p>
          <a:p>
            <a:pPr>
              <a:lnSpc>
                <a:spcPct val="80000"/>
              </a:lnSpc>
            </a:pPr>
            <a:r>
              <a:rPr lang="en-US" dirty="0" smtClean="0"/>
              <a:t>Supports http clients for:  REST, SOAP, OpenEdge </a:t>
            </a:r>
            <a:r>
              <a:rPr lang="en-US" dirty="0" err="1" smtClean="0"/>
              <a:t>WebClient</a:t>
            </a:r>
            <a:endParaRPr lang="en-US" dirty="0" smtClean="0"/>
          </a:p>
          <a:p>
            <a:pPr lvl="1">
              <a:lnSpc>
                <a:spcPct val="80000"/>
              </a:lnSpc>
            </a:pPr>
            <a:r>
              <a:rPr lang="en-US" dirty="0" smtClean="0"/>
              <a:t>Can port pre 11.5 REST &amp; Mobile web application</a:t>
            </a:r>
          </a:p>
          <a:p>
            <a:pPr lvl="1">
              <a:lnSpc>
                <a:spcPct val="80000"/>
              </a:lnSpc>
            </a:pPr>
            <a:r>
              <a:rPr lang="en-US" dirty="0" smtClean="0"/>
              <a:t>Supports classic AppServer clients using a HTTP bridge</a:t>
            </a:r>
          </a:p>
          <a:p>
            <a:pPr>
              <a:lnSpc>
                <a:spcPct val="120000"/>
              </a:lnSpc>
            </a:pPr>
            <a:r>
              <a:rPr lang="en-US" dirty="0" smtClean="0"/>
              <a:t>Open REST administration for OpenEdge components (same as used by OEE/OEM)</a:t>
            </a:r>
          </a:p>
          <a:p>
            <a:pPr>
              <a:lnSpc>
                <a:spcPct val="120000"/>
              </a:lnSpc>
            </a:pPr>
            <a:r>
              <a:rPr lang="en-US" dirty="0" smtClean="0"/>
              <a:t>Command line utilities for secure deployments environments</a:t>
            </a:r>
          </a:p>
          <a:p>
            <a:pPr>
              <a:lnSpc>
                <a:spcPct val="120000"/>
              </a:lnSpc>
            </a:pPr>
            <a:r>
              <a:rPr lang="en-US" dirty="0" smtClean="0"/>
              <a:t>OEE/OEM &amp; </a:t>
            </a:r>
            <a:r>
              <a:rPr lang="en-US" dirty="0" err="1" smtClean="0"/>
              <a:t>AdminServer</a:t>
            </a:r>
            <a:r>
              <a:rPr lang="en-US" dirty="0" smtClean="0"/>
              <a:t> optional</a:t>
            </a:r>
          </a:p>
          <a:p>
            <a:pPr>
              <a:lnSpc>
                <a:spcPct val="120000"/>
              </a:lnSpc>
            </a:pPr>
            <a:r>
              <a:rPr lang="en-US" dirty="0" smtClean="0"/>
              <a:t>Progress Development Studio for OpenEdge support</a:t>
            </a:r>
          </a:p>
          <a:p>
            <a:endParaRPr lang="en-US" dirty="0"/>
          </a:p>
        </p:txBody>
      </p:sp>
    </p:spTree>
    <p:extLst>
      <p:ext uri="{BB962C8B-B14F-4D97-AF65-F5344CB8AC3E}">
        <p14:creationId xmlns:p14="http://schemas.microsoft.com/office/powerpoint/2010/main" val="757068180"/>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 for </a:t>
            </a:r>
            <a:r>
              <a:rPr lang="en-US" dirty="0" err="1" smtClean="0"/>
              <a:t>OpenEdge</a:t>
            </a:r>
            <a:r>
              <a:rPr lang="en-US" dirty="0" smtClean="0"/>
              <a:t> 11.5.1</a:t>
            </a:r>
            <a:endParaRPr lang="en-US" dirty="0"/>
          </a:p>
        </p:txBody>
      </p:sp>
      <p:sp>
        <p:nvSpPr>
          <p:cNvPr id="3" name="Content Placeholder 2"/>
          <p:cNvSpPr>
            <a:spLocks noGrp="1"/>
          </p:cNvSpPr>
          <p:nvPr>
            <p:ph idx="1"/>
          </p:nvPr>
        </p:nvSpPr>
        <p:spPr/>
        <p:txBody>
          <a:bodyPr/>
          <a:lstStyle/>
          <a:p>
            <a:r>
              <a:rPr lang="en-US" dirty="0" smtClean="0"/>
              <a:t>Contains over 50 bug fixes (internal and customer reported)</a:t>
            </a:r>
          </a:p>
          <a:p>
            <a:r>
              <a:rPr lang="en-US" dirty="0" smtClean="0"/>
              <a:t>Support for paths with spaces on Windows</a:t>
            </a:r>
          </a:p>
          <a:p>
            <a:r>
              <a:rPr lang="en-US" dirty="0" smtClean="0"/>
              <a:t>Added </a:t>
            </a:r>
            <a:r>
              <a:rPr lang="en-US" dirty="0" err="1" smtClean="0"/>
              <a:t>cgiip</a:t>
            </a:r>
            <a:r>
              <a:rPr lang="en-US" dirty="0" smtClean="0"/>
              <a:t> messenger support to connect to Classic </a:t>
            </a:r>
            <a:r>
              <a:rPr lang="en-US" dirty="0" err="1" smtClean="0"/>
              <a:t>WebSpeed</a:t>
            </a:r>
            <a:endParaRPr lang="en-US" dirty="0" smtClean="0"/>
          </a:p>
          <a:p>
            <a:r>
              <a:rPr lang="en-US" dirty="0" smtClean="0"/>
              <a:t>Performance improvements</a:t>
            </a:r>
          </a:p>
          <a:p>
            <a:pPr>
              <a:buNone/>
            </a:pPr>
            <a:endParaRPr lang="en-US" dirty="0" smtClean="0"/>
          </a:p>
        </p:txBody>
      </p:sp>
    </p:spTree>
    <p:extLst>
      <p:ext uri="{BB962C8B-B14F-4D97-AF65-F5344CB8AC3E}">
        <p14:creationId xmlns:p14="http://schemas.microsoft.com/office/powerpoint/2010/main" val="1620820825"/>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 Enhancements in PAS for </a:t>
            </a:r>
            <a:r>
              <a:rPr lang="en-US" dirty="0" err="1" smtClean="0"/>
              <a:t>OpenEdge</a:t>
            </a:r>
            <a:r>
              <a:rPr lang="en-US" dirty="0" smtClean="0"/>
              <a:t> 11.6</a:t>
            </a:r>
            <a:endParaRPr lang="en-US" dirty="0"/>
          </a:p>
        </p:txBody>
      </p:sp>
      <p:sp>
        <p:nvSpPr>
          <p:cNvPr id="3" name="Content Placeholder 2"/>
          <p:cNvSpPr>
            <a:spLocks noGrp="1"/>
          </p:cNvSpPr>
          <p:nvPr>
            <p:ph idx="1"/>
          </p:nvPr>
        </p:nvSpPr>
        <p:spPr/>
        <p:txBody>
          <a:bodyPr/>
          <a:lstStyle/>
          <a:p>
            <a:r>
              <a:rPr lang="en-US" dirty="0" smtClean="0"/>
              <a:t>All four transports supported in a single application server</a:t>
            </a:r>
          </a:p>
          <a:p>
            <a:pPr lvl="1"/>
            <a:r>
              <a:rPr lang="en-US" dirty="0" smtClean="0"/>
              <a:t>APSV, SOAP, REST, WEB</a:t>
            </a:r>
          </a:p>
          <a:p>
            <a:r>
              <a:rPr lang="en-US" dirty="0" err="1" smtClean="0"/>
              <a:t>OERealm</a:t>
            </a:r>
            <a:r>
              <a:rPr lang="en-US" dirty="0" smtClean="0"/>
              <a:t> and </a:t>
            </a:r>
            <a:r>
              <a:rPr lang="en-US" dirty="0" err="1" smtClean="0"/>
              <a:t>ClientPrincipal</a:t>
            </a:r>
            <a:r>
              <a:rPr lang="en-US" dirty="0" smtClean="0"/>
              <a:t> support on all transports</a:t>
            </a:r>
          </a:p>
          <a:p>
            <a:pPr lvl="1"/>
            <a:r>
              <a:rPr lang="en-US" dirty="0" smtClean="0"/>
              <a:t>Share a security context between transports</a:t>
            </a:r>
          </a:p>
          <a:p>
            <a:r>
              <a:rPr lang="en-US" dirty="0" smtClean="0"/>
              <a:t>Multiple application support in a single instance</a:t>
            </a:r>
          </a:p>
          <a:p>
            <a:pPr lvl="1"/>
            <a:r>
              <a:rPr lang="en-US" dirty="0" smtClean="0"/>
              <a:t>Each application has its own session manager</a:t>
            </a:r>
          </a:p>
          <a:p>
            <a:r>
              <a:rPr lang="en-US" dirty="0" smtClean="0"/>
              <a:t>Performance improvements</a:t>
            </a:r>
          </a:p>
          <a:p>
            <a:r>
              <a:rPr lang="en-US" dirty="0" smtClean="0"/>
              <a:t>Context management through HTTP sessions</a:t>
            </a:r>
          </a:p>
          <a:p>
            <a:r>
              <a:rPr lang="en-US" dirty="0" smtClean="0"/>
              <a:t>Support for Classic </a:t>
            </a:r>
            <a:r>
              <a:rPr lang="en-US" dirty="0" err="1" smtClean="0"/>
              <a:t>WebSpeed</a:t>
            </a:r>
            <a:endParaRPr lang="en-US" dirty="0" smtClean="0"/>
          </a:p>
          <a:p>
            <a:r>
              <a:rPr lang="en-US" dirty="0" smtClean="0"/>
              <a:t>New </a:t>
            </a:r>
            <a:r>
              <a:rPr lang="en-US" dirty="0" err="1" smtClean="0"/>
              <a:t>OpenHTTP</a:t>
            </a:r>
            <a:r>
              <a:rPr lang="en-US" dirty="0" smtClean="0"/>
              <a:t> programming model</a:t>
            </a:r>
            <a:endParaRPr lang="en-US" dirty="0"/>
          </a:p>
        </p:txBody>
      </p:sp>
    </p:spTree>
    <p:extLst>
      <p:ext uri="{BB962C8B-B14F-4D97-AF65-F5344CB8AC3E}">
        <p14:creationId xmlns:p14="http://schemas.microsoft.com/office/powerpoint/2010/main" val="1418063126"/>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08"/>
          <p:cNvSpPr/>
          <p:nvPr/>
        </p:nvSpPr>
        <p:spPr>
          <a:xfrm rot="8100000">
            <a:off x="-4052276" y="1019771"/>
            <a:ext cx="12434760" cy="5180390"/>
          </a:xfrm>
          <a:custGeom>
            <a:avLst/>
            <a:gdLst>
              <a:gd name="connsiteX0" fmla="*/ 0 w 21600"/>
              <a:gd name="connsiteY0" fmla="*/ 0 h 21600"/>
              <a:gd name="connsiteX1" fmla="*/ 21600 w 21600"/>
              <a:gd name="connsiteY1" fmla="*/ 0 h 21600"/>
              <a:gd name="connsiteX2" fmla="*/ 21600 w 21600"/>
              <a:gd name="connsiteY2" fmla="*/ 21600 h 21600"/>
              <a:gd name="connsiteX3" fmla="*/ 8959 w 21600"/>
              <a:gd name="connsiteY3" fmla="*/ 21373 h 21600"/>
              <a:gd name="connsiteX4" fmla="*/ 0 w 21600"/>
              <a:gd name="connsiteY4" fmla="*/ 0 h 21600"/>
              <a:gd name="connsiteX0" fmla="*/ 0 w 21600"/>
              <a:gd name="connsiteY0" fmla="*/ 0 h 21600"/>
              <a:gd name="connsiteX1" fmla="*/ 21600 w 21600"/>
              <a:gd name="connsiteY1" fmla="*/ 0 h 21600"/>
              <a:gd name="connsiteX2" fmla="*/ 21600 w 21600"/>
              <a:gd name="connsiteY2" fmla="*/ 21600 h 21600"/>
              <a:gd name="connsiteX3" fmla="*/ 8959 w 21600"/>
              <a:gd name="connsiteY3" fmla="*/ 21373 h 21600"/>
              <a:gd name="connsiteX4" fmla="*/ 0 w 21600"/>
              <a:gd name="connsiteY4" fmla="*/ 0 h 21600"/>
              <a:gd name="connsiteX0" fmla="*/ 0 w 21532"/>
              <a:gd name="connsiteY0" fmla="*/ 0 h 21600"/>
              <a:gd name="connsiteX1" fmla="*/ 21532 w 21532"/>
              <a:gd name="connsiteY1" fmla="*/ 0 h 21600"/>
              <a:gd name="connsiteX2" fmla="*/ 21532 w 21532"/>
              <a:gd name="connsiteY2" fmla="*/ 21600 h 21600"/>
              <a:gd name="connsiteX3" fmla="*/ 8891 w 21532"/>
              <a:gd name="connsiteY3" fmla="*/ 21373 h 21600"/>
              <a:gd name="connsiteX4" fmla="*/ 0 w 21532"/>
              <a:gd name="connsiteY4" fmla="*/ 0 h 21600"/>
              <a:gd name="connsiteX0" fmla="*/ 0 w 21532"/>
              <a:gd name="connsiteY0" fmla="*/ 0 h 21600"/>
              <a:gd name="connsiteX1" fmla="*/ 21532 w 21532"/>
              <a:gd name="connsiteY1" fmla="*/ 0 h 21600"/>
              <a:gd name="connsiteX2" fmla="*/ 21532 w 21532"/>
              <a:gd name="connsiteY2" fmla="*/ 21600 h 21600"/>
              <a:gd name="connsiteX3" fmla="*/ 8891 w 21532"/>
              <a:gd name="connsiteY3" fmla="*/ 21373 h 21600"/>
              <a:gd name="connsiteX4" fmla="*/ 0 w 21532"/>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32" h="21600" extrusionOk="0">
                <a:moveTo>
                  <a:pt x="0" y="0"/>
                </a:moveTo>
                <a:lnTo>
                  <a:pt x="21532" y="0"/>
                </a:lnTo>
                <a:lnTo>
                  <a:pt x="21532" y="21600"/>
                </a:lnTo>
                <a:lnTo>
                  <a:pt x="8891" y="21373"/>
                </a:lnTo>
                <a:cubicBezTo>
                  <a:pt x="8913" y="21437"/>
                  <a:pt x="-10" y="-37"/>
                  <a:pt x="0" y="0"/>
                </a:cubicBezTo>
                <a:close/>
              </a:path>
            </a:pathLst>
          </a:custGeom>
          <a:solidFill>
            <a:schemeClr val="accent1">
              <a:alpha val="34000"/>
            </a:schemeClr>
          </a:solidFill>
          <a:ln w="12700">
            <a:miter lim="400000"/>
          </a:ln>
        </p:spPr>
        <p:txBody>
          <a:bodyPr lIns="0" tIns="0" rIns="0" bIns="0" anchor="ctr"/>
          <a:lstStyle/>
          <a:p>
            <a:pPr>
              <a:defRPr>
                <a:solidFill>
                  <a:srgbClr val="FFFFFF"/>
                </a:solidFill>
              </a:defRPr>
            </a:pPr>
            <a:endParaRPr dirty="0"/>
          </a:p>
        </p:txBody>
      </p:sp>
      <p:sp>
        <p:nvSpPr>
          <p:cNvPr id="2" name="Title 1"/>
          <p:cNvSpPr>
            <a:spLocks noGrp="1"/>
          </p:cNvSpPr>
          <p:nvPr>
            <p:ph type="title"/>
          </p:nvPr>
        </p:nvSpPr>
        <p:spPr/>
        <p:txBody>
          <a:bodyPr/>
          <a:lstStyle/>
          <a:p>
            <a:r>
              <a:rPr lang="en-US" dirty="0" smtClean="0"/>
              <a:t>Webspeed support in Pacific Application Server for OpenEdge</a:t>
            </a:r>
            <a:endParaRPr lang="en-US" dirty="0"/>
          </a:p>
        </p:txBody>
      </p:sp>
      <p:sp>
        <p:nvSpPr>
          <p:cNvPr id="3" name="Content Placeholder 2"/>
          <p:cNvSpPr>
            <a:spLocks noGrp="1"/>
          </p:cNvSpPr>
          <p:nvPr>
            <p:ph idx="1"/>
          </p:nvPr>
        </p:nvSpPr>
        <p:spPr>
          <a:xfrm>
            <a:off x="676275" y="1511300"/>
            <a:ext cx="6391275" cy="4458081"/>
          </a:xfrm>
        </p:spPr>
        <p:txBody>
          <a:bodyPr/>
          <a:lstStyle/>
          <a:p>
            <a:pPr marL="0" lvl="1" indent="0">
              <a:buNone/>
            </a:pPr>
            <a:r>
              <a:rPr lang="en-US" sz="2400" b="1" dirty="0" smtClean="0"/>
              <a:t>Next generation Application Server </a:t>
            </a:r>
            <a:r>
              <a:rPr lang="en-US" sz="2400" dirty="0" smtClean="0"/>
              <a:t>platform that </a:t>
            </a:r>
            <a:r>
              <a:rPr lang="en-US" sz="2400" b="1" dirty="0" smtClean="0"/>
              <a:t>integrates multiple functions</a:t>
            </a:r>
            <a:endParaRPr lang="en-US" sz="2400" dirty="0" smtClean="0">
              <a:solidFill>
                <a:schemeClr val="tx1"/>
              </a:solidFill>
            </a:endParaRPr>
          </a:p>
          <a:p>
            <a:pPr lvl="1">
              <a:buFont typeface="Wingdings" panose="05000000000000000000" pitchFamily="2" charset="2"/>
              <a:buChar char="ü"/>
            </a:pPr>
            <a:r>
              <a:rPr lang="en-US" sz="2400" b="1" dirty="0" smtClean="0"/>
              <a:t>Same core server </a:t>
            </a:r>
            <a:r>
              <a:rPr lang="en-US" sz="2400" dirty="0" smtClean="0"/>
              <a:t>for </a:t>
            </a:r>
            <a:r>
              <a:rPr lang="en-US" sz="2400" dirty="0" err="1" smtClean="0"/>
              <a:t>Rollbase</a:t>
            </a:r>
            <a:r>
              <a:rPr lang="en-US" sz="2400" dirty="0" smtClean="0"/>
              <a:t>, </a:t>
            </a:r>
            <a:r>
              <a:rPr lang="en-US" sz="2400" dirty="0" err="1" smtClean="0"/>
              <a:t>Corticon</a:t>
            </a:r>
            <a:r>
              <a:rPr lang="en-US" sz="2400" dirty="0" smtClean="0"/>
              <a:t>, and OpenEdge AppServer /  </a:t>
            </a:r>
            <a:r>
              <a:rPr lang="en-US" sz="2400" dirty="0" err="1" smtClean="0">
                <a:solidFill>
                  <a:srgbClr val="FF0000"/>
                </a:solidFill>
              </a:rPr>
              <a:t>WebSpeed</a:t>
            </a:r>
            <a:r>
              <a:rPr lang="en-US" sz="2400" dirty="0" smtClean="0">
                <a:solidFill>
                  <a:srgbClr val="FF0000"/>
                </a:solidFill>
              </a:rPr>
              <a:t> ABL applications</a:t>
            </a:r>
          </a:p>
          <a:p>
            <a:pPr lvl="1">
              <a:buFont typeface="Wingdings" panose="05000000000000000000" pitchFamily="2" charset="2"/>
              <a:buChar char="ü"/>
            </a:pPr>
            <a:r>
              <a:rPr lang="en-US" sz="2400" dirty="0" smtClean="0"/>
              <a:t>ABL applications run in the new </a:t>
            </a:r>
            <a:r>
              <a:rPr lang="en-US" sz="2400" b="1" dirty="0" smtClean="0"/>
              <a:t>multi-session agent,</a:t>
            </a:r>
            <a:r>
              <a:rPr lang="en-US" sz="2400" dirty="0" smtClean="0"/>
              <a:t> which uses a single OS process for i</a:t>
            </a:r>
            <a:r>
              <a:rPr lang="en-US" sz="2400" dirty="0" smtClean="0">
                <a:solidFill>
                  <a:schemeClr val="tx1"/>
                </a:solidFill>
              </a:rPr>
              <a:t>mproved performance and scalability</a:t>
            </a:r>
          </a:p>
          <a:p>
            <a:pPr lvl="1">
              <a:buFont typeface="Wingdings" panose="05000000000000000000" pitchFamily="2" charset="2"/>
              <a:buChar char="ü"/>
            </a:pPr>
            <a:r>
              <a:rPr lang="en-US" sz="2400" dirty="0" smtClean="0">
                <a:solidFill>
                  <a:schemeClr val="tx1"/>
                </a:solidFill>
              </a:rPr>
              <a:t>Simpler administration / deployment and is </a:t>
            </a:r>
            <a:r>
              <a:rPr lang="en-US" sz="2400" b="1" dirty="0" smtClean="0">
                <a:solidFill>
                  <a:schemeClr val="tx1"/>
                </a:solidFill>
              </a:rPr>
              <a:t>preconfigured</a:t>
            </a:r>
            <a:r>
              <a:rPr lang="en-US" sz="2400" dirty="0" smtClean="0">
                <a:solidFill>
                  <a:schemeClr val="tx1"/>
                </a:solidFill>
              </a:rPr>
              <a:t> to operate as a </a:t>
            </a:r>
            <a:r>
              <a:rPr lang="en-US" sz="2400" b="1" dirty="0" smtClean="0">
                <a:solidFill>
                  <a:schemeClr val="tx1"/>
                </a:solidFill>
              </a:rPr>
              <a:t>production</a:t>
            </a:r>
            <a:r>
              <a:rPr lang="en-US" sz="2400" dirty="0" smtClean="0">
                <a:solidFill>
                  <a:schemeClr val="tx1"/>
                </a:solidFill>
              </a:rPr>
              <a:t>-</a:t>
            </a:r>
            <a:r>
              <a:rPr lang="en-US" sz="2400" b="1" dirty="0" smtClean="0">
                <a:solidFill>
                  <a:schemeClr val="tx1"/>
                </a:solidFill>
              </a:rPr>
              <a:t>ready</a:t>
            </a:r>
            <a:r>
              <a:rPr lang="en-US" sz="2400" dirty="0" smtClean="0">
                <a:solidFill>
                  <a:schemeClr val="tx1"/>
                </a:solidFill>
              </a:rPr>
              <a:t> server</a:t>
            </a:r>
          </a:p>
          <a:p>
            <a:pPr>
              <a:buNone/>
            </a:pPr>
            <a:endParaRPr lang="en-US" sz="2400" dirty="0">
              <a:solidFill>
                <a:schemeClr val="tx1"/>
              </a:solidFill>
            </a:endParaRPr>
          </a:p>
        </p:txBody>
      </p:sp>
      <p:grpSp>
        <p:nvGrpSpPr>
          <p:cNvPr id="4" name="Group 3"/>
          <p:cNvGrpSpPr/>
          <p:nvPr/>
        </p:nvGrpSpPr>
        <p:grpSpPr>
          <a:xfrm>
            <a:off x="6975313" y="1864896"/>
            <a:ext cx="4759350" cy="3951704"/>
            <a:chOff x="6975313" y="1864896"/>
            <a:chExt cx="4226164" cy="3508998"/>
          </a:xfrm>
        </p:grpSpPr>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75313" y="1864896"/>
              <a:ext cx="4226164" cy="3508998"/>
            </a:xfrm>
            <a:prstGeom prst="rect">
              <a:avLst/>
            </a:prstGeom>
          </p:spPr>
        </p:pic>
        <p:sp>
          <p:nvSpPr>
            <p:cNvPr id="8" name="Title 1"/>
            <p:cNvSpPr txBox="1">
              <a:spLocks/>
            </p:cNvSpPr>
            <p:nvPr/>
          </p:nvSpPr>
          <p:spPr bwMode="white">
            <a:xfrm>
              <a:off x="8824348" y="2198641"/>
              <a:ext cx="1498831" cy="155779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2000" i="0" kern="0" dirty="0" smtClean="0">
                  <a:solidFill>
                    <a:srgbClr val="FF6600"/>
                  </a:solidFill>
                </a:rPr>
                <a:t>Pacific Application Server (includes Webspeed support)</a:t>
              </a:r>
              <a:endParaRPr lang="en-US" sz="2000" i="0" kern="0" dirty="0">
                <a:solidFill>
                  <a:srgbClr val="FF6600"/>
                </a:solidFill>
              </a:endParaRPr>
            </a:p>
          </p:txBody>
        </p:sp>
        <p:sp>
          <p:nvSpPr>
            <p:cNvPr id="10" name="Title 1"/>
            <p:cNvSpPr txBox="1">
              <a:spLocks/>
            </p:cNvSpPr>
            <p:nvPr/>
          </p:nvSpPr>
          <p:spPr bwMode="white">
            <a:xfrm>
              <a:off x="7951985" y="4418758"/>
              <a:ext cx="2190032" cy="3416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lgn="ctr">
                <a:buSzTx/>
              </a:pPr>
              <a:r>
                <a:rPr lang="en-US" sz="2000" i="0" kern="0" dirty="0" smtClean="0">
                  <a:solidFill>
                    <a:srgbClr val="FF6600"/>
                  </a:solidFill>
                </a:rPr>
                <a:t>ABL Sessions</a:t>
              </a:r>
              <a:endParaRPr lang="en-US" sz="2000" i="0" kern="0" dirty="0">
                <a:solidFill>
                  <a:srgbClr val="FF6600"/>
                </a:solidFill>
              </a:endParaRPr>
            </a:p>
          </p:txBody>
        </p:sp>
      </p:grpSp>
      <p:pic>
        <p:nvPicPr>
          <p:cNvPr id="9" name="Picture 5"/>
          <p:cNvPicPr>
            <a:picLocks noChangeAspect="1" noChangeArrowheads="1"/>
          </p:cNvPicPr>
          <p:nvPr/>
        </p:nvPicPr>
        <p:blipFill>
          <a:blip r:embed="rId5" cstate="print"/>
          <a:srcRect/>
          <a:stretch>
            <a:fillRect/>
          </a:stretch>
        </p:blipFill>
        <p:spPr bwMode="auto">
          <a:xfrm>
            <a:off x="7979779" y="1484665"/>
            <a:ext cx="1871985" cy="451282"/>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888112153"/>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Cloud 61"/>
          <p:cNvSpPr/>
          <p:nvPr/>
        </p:nvSpPr>
        <p:spPr bwMode="auto">
          <a:xfrm>
            <a:off x="2490126" y="2228686"/>
            <a:ext cx="1752600" cy="1097280"/>
          </a:xfrm>
          <a:prstGeom prst="cloud">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400" b="0" i="0" u="none" strike="noStrike" cap="none" normalizeH="0" baseline="0" dirty="0" smtClean="0">
                <a:ln>
                  <a:noFill/>
                </a:ln>
                <a:solidFill>
                  <a:schemeClr val="bg1"/>
                </a:solidFill>
                <a:effectLst/>
                <a:latin typeface="Arial" charset="0"/>
              </a:rPr>
              <a:t>Web Server</a:t>
            </a:r>
            <a:br>
              <a:rPr kumimoji="0" lang="en-US" sz="1400" b="0" i="0" u="none" strike="noStrike" cap="none" normalizeH="0" baseline="0" dirty="0" smtClean="0">
                <a:ln>
                  <a:noFill/>
                </a:ln>
                <a:solidFill>
                  <a:schemeClr val="bg1"/>
                </a:solidFill>
                <a:effectLst/>
                <a:latin typeface="Arial" charset="0"/>
              </a:rPr>
            </a:br>
            <a:r>
              <a:rPr kumimoji="0" lang="en-US" sz="1400" b="0" i="0" u="none" strike="noStrike" cap="none" normalizeH="0" baseline="0" dirty="0" smtClean="0">
                <a:ln>
                  <a:noFill/>
                </a:ln>
                <a:solidFill>
                  <a:schemeClr val="bg1"/>
                </a:solidFill>
                <a:effectLst/>
                <a:latin typeface="Arial" charset="0"/>
              </a:rPr>
              <a:t>+</a:t>
            </a:r>
            <a:br>
              <a:rPr kumimoji="0" lang="en-US" sz="1400" b="0" i="0" u="none" strike="noStrike" cap="none" normalizeH="0" baseline="0" dirty="0" smtClean="0">
                <a:ln>
                  <a:noFill/>
                </a:ln>
                <a:solidFill>
                  <a:schemeClr val="bg1"/>
                </a:solidFill>
                <a:effectLst/>
                <a:latin typeface="Arial" charset="0"/>
              </a:rPr>
            </a:br>
            <a:r>
              <a:rPr kumimoji="0" lang="en-US" sz="1400" b="0" i="0" u="none" strike="noStrike" cap="none" normalizeH="0" baseline="0" dirty="0" smtClean="0">
                <a:ln>
                  <a:noFill/>
                </a:ln>
                <a:solidFill>
                  <a:schemeClr val="bg1"/>
                </a:solidFill>
                <a:effectLst/>
                <a:latin typeface="Arial" charset="0"/>
              </a:rPr>
              <a:t>Messenger</a:t>
            </a:r>
          </a:p>
        </p:txBody>
      </p:sp>
      <p:sp>
        <p:nvSpPr>
          <p:cNvPr id="2" name="Title 1"/>
          <p:cNvSpPr>
            <a:spLocks noGrp="1"/>
          </p:cNvSpPr>
          <p:nvPr>
            <p:ph type="title"/>
          </p:nvPr>
        </p:nvSpPr>
        <p:spPr/>
        <p:txBody>
          <a:bodyPr/>
          <a:lstStyle/>
          <a:p>
            <a:r>
              <a:rPr lang="en-US" dirty="0" smtClean="0"/>
              <a:t>Classic Webspeed vs. PAS for OpenEdge</a:t>
            </a:r>
            <a:endParaRPr lang="en-US" dirty="0"/>
          </a:p>
        </p:txBody>
      </p:sp>
      <p:sp>
        <p:nvSpPr>
          <p:cNvPr id="3" name="TextBox 2"/>
          <p:cNvSpPr txBox="1"/>
          <p:nvPr/>
        </p:nvSpPr>
        <p:spPr>
          <a:xfrm>
            <a:off x="1824463" y="1146042"/>
            <a:ext cx="3170653" cy="369332"/>
          </a:xfrm>
          <a:prstGeom prst="rect">
            <a:avLst/>
          </a:prstGeom>
          <a:noFill/>
          <a:ln>
            <a:noFill/>
          </a:ln>
        </p:spPr>
        <p:txBody>
          <a:bodyPr wrap="square" rtlCol="0">
            <a:spAutoFit/>
          </a:bodyPr>
          <a:lstStyle/>
          <a:p>
            <a:r>
              <a:rPr lang="en-US" sz="1800" b="1" i="0" dirty="0" smtClean="0">
                <a:solidFill>
                  <a:srgbClr val="000000"/>
                </a:solidFill>
              </a:rPr>
              <a:t>Classic </a:t>
            </a:r>
            <a:r>
              <a:rPr lang="en-US" sz="1800" b="1" i="0" dirty="0" err="1" smtClean="0">
                <a:solidFill>
                  <a:srgbClr val="000000"/>
                </a:solidFill>
              </a:rPr>
              <a:t>Webspeed</a:t>
            </a:r>
            <a:endParaRPr lang="en-US" sz="1800" b="1" i="0" dirty="0" smtClean="0">
              <a:solidFill>
                <a:srgbClr val="000000"/>
              </a:solidFill>
            </a:endParaRPr>
          </a:p>
        </p:txBody>
      </p:sp>
      <p:grpSp>
        <p:nvGrpSpPr>
          <p:cNvPr id="4" name="Group 30"/>
          <p:cNvGrpSpPr/>
          <p:nvPr/>
        </p:nvGrpSpPr>
        <p:grpSpPr>
          <a:xfrm>
            <a:off x="2471057" y="4154168"/>
            <a:ext cx="2271423" cy="2167650"/>
            <a:chOff x="1231194" y="4107673"/>
            <a:chExt cx="2777030" cy="2167650"/>
          </a:xfrm>
        </p:grpSpPr>
        <p:sp>
          <p:nvSpPr>
            <p:cNvPr id="6" name="Rounded Rectangle 5"/>
            <p:cNvSpPr/>
            <p:nvPr/>
          </p:nvSpPr>
          <p:spPr bwMode="auto">
            <a:xfrm>
              <a:off x="1231194" y="4107673"/>
              <a:ext cx="2397590" cy="634941"/>
            </a:xfrm>
            <a:prstGeom prst="roundRect">
              <a:avLst/>
            </a:prstGeom>
            <a:solidFill>
              <a:schemeClr val="tx2">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r>
                <a:rPr lang="en-US" sz="2000" i="0" dirty="0" err="1" smtClean="0"/>
                <a:t>WebSpeed</a:t>
              </a:r>
              <a:endParaRPr lang="en-US" sz="2000" i="0" dirty="0"/>
            </a:p>
          </p:txBody>
        </p:sp>
        <p:grpSp>
          <p:nvGrpSpPr>
            <p:cNvPr id="5" name="Group 53"/>
            <p:cNvGrpSpPr/>
            <p:nvPr/>
          </p:nvGrpSpPr>
          <p:grpSpPr>
            <a:xfrm>
              <a:off x="1283034" y="5079520"/>
              <a:ext cx="2725190" cy="1195803"/>
              <a:chOff x="1283034" y="5079520"/>
              <a:chExt cx="2725190" cy="1195803"/>
            </a:xfrm>
          </p:grpSpPr>
          <p:sp>
            <p:nvSpPr>
              <p:cNvPr id="10" name="Rounded Rectangle 9"/>
              <p:cNvSpPr/>
              <p:nvPr/>
            </p:nvSpPr>
            <p:spPr bwMode="auto">
              <a:xfrm>
                <a:off x="1662474" y="5433056"/>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9" name="Rounded Rectangle 8"/>
              <p:cNvSpPr/>
              <p:nvPr/>
            </p:nvSpPr>
            <p:spPr bwMode="auto">
              <a:xfrm>
                <a:off x="1535994" y="5319530"/>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8" name="Rounded Rectangle 7"/>
              <p:cNvSpPr/>
              <p:nvPr/>
            </p:nvSpPr>
            <p:spPr bwMode="auto">
              <a:xfrm>
                <a:off x="1409514" y="5206004"/>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chemeClr val="tx1"/>
                    </a:solidFill>
                    <a:effectLst/>
                    <a:latin typeface="Arial" charset="0"/>
                  </a:rPr>
                  <a:t>Agent</a:t>
                </a:r>
                <a:br>
                  <a:rPr kumimoji="0" lang="en-US" sz="2000" b="0" i="0" u="none" strike="noStrike" cap="none" normalizeH="0" baseline="0" dirty="0" smtClean="0">
                    <a:ln>
                      <a:noFill/>
                    </a:ln>
                    <a:solidFill>
                      <a:schemeClr val="tx1"/>
                    </a:solidFill>
                    <a:effectLst/>
                    <a:latin typeface="Arial" charset="0"/>
                  </a:rPr>
                </a:br>
                <a:r>
                  <a:rPr kumimoji="0" lang="en-US" sz="2000" b="0" i="0" u="none" strike="noStrike" cap="none" normalizeH="0" baseline="0" dirty="0" smtClean="0">
                    <a:ln>
                      <a:noFill/>
                    </a:ln>
                    <a:solidFill>
                      <a:schemeClr val="tx1"/>
                    </a:solidFill>
                    <a:effectLst/>
                    <a:latin typeface="Arial" charset="0"/>
                  </a:rPr>
                  <a:t>(1 ABL Session)</a:t>
                </a:r>
              </a:p>
            </p:txBody>
          </p:sp>
          <p:sp>
            <p:nvSpPr>
              <p:cNvPr id="7" name="Rounded Rectangle 6"/>
              <p:cNvSpPr/>
              <p:nvPr/>
            </p:nvSpPr>
            <p:spPr bwMode="auto">
              <a:xfrm>
                <a:off x="1283034" y="5079520"/>
                <a:ext cx="2345750" cy="842267"/>
              </a:xfrm>
              <a:prstGeom prst="roundRect">
                <a:avLst/>
              </a:prstGeom>
              <a:solidFill>
                <a:schemeClr val="accent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0" i="0" u="none" strike="noStrike" cap="none" normalizeH="0" baseline="0" dirty="0" smtClean="0">
                    <a:ln>
                      <a:noFill/>
                    </a:ln>
                    <a:solidFill>
                      <a:srgbClr val="FFFFFF"/>
                    </a:solidFill>
                    <a:effectLst/>
                    <a:latin typeface="Arial" charset="0"/>
                  </a:rPr>
                  <a:t>50 Agents</a:t>
                </a:r>
                <a:r>
                  <a:rPr kumimoji="0" lang="en-US" sz="2000" b="0" i="0" u="none" strike="noStrike" cap="none" normalizeH="0" baseline="0" dirty="0" smtClean="0">
                    <a:ln>
                      <a:noFill/>
                    </a:ln>
                    <a:solidFill>
                      <a:schemeClr val="tx1"/>
                    </a:solidFill>
                    <a:effectLst/>
                    <a:latin typeface="Arial" charset="0"/>
                  </a:rPr>
                  <a:t/>
                </a:r>
                <a:br>
                  <a:rPr kumimoji="0" lang="en-US" sz="2000" b="0" i="0" u="none" strike="noStrike" cap="none" normalizeH="0" baseline="0" dirty="0" smtClean="0">
                    <a:ln>
                      <a:noFill/>
                    </a:ln>
                    <a:solidFill>
                      <a:schemeClr val="tx1"/>
                    </a:solidFill>
                    <a:effectLst/>
                    <a:latin typeface="Arial" charset="0"/>
                  </a:rPr>
                </a:br>
                <a:endParaRPr kumimoji="0" lang="en-US" sz="2000" b="0" i="0" u="none" strike="noStrike" cap="none" normalizeH="0" baseline="0" dirty="0" smtClean="0">
                  <a:ln>
                    <a:noFill/>
                  </a:ln>
                  <a:solidFill>
                    <a:schemeClr val="tx1"/>
                  </a:solidFill>
                  <a:effectLst/>
                  <a:latin typeface="Arial" charset="0"/>
                </a:endParaRPr>
              </a:p>
            </p:txBody>
          </p:sp>
        </p:grpSp>
        <p:sp>
          <p:nvSpPr>
            <p:cNvPr id="17" name="Up-Down Arrow 16"/>
            <p:cNvSpPr/>
            <p:nvPr/>
          </p:nvSpPr>
          <p:spPr bwMode="auto">
            <a:xfrm>
              <a:off x="2381510" y="4739518"/>
              <a:ext cx="194399" cy="323949"/>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dirty="0" smtClean="0">
                <a:ln>
                  <a:noFill/>
                </a:ln>
                <a:solidFill>
                  <a:schemeClr val="tx1"/>
                </a:solidFill>
                <a:effectLst/>
                <a:latin typeface="Arial" charset="0"/>
              </a:endParaRPr>
            </a:p>
          </p:txBody>
        </p:sp>
      </p:grpSp>
      <p:sp>
        <p:nvSpPr>
          <p:cNvPr id="59" name="Rounded Rectangle 58"/>
          <p:cNvSpPr/>
          <p:nvPr/>
        </p:nvSpPr>
        <p:spPr bwMode="auto">
          <a:xfrm>
            <a:off x="412394" y="3790188"/>
            <a:ext cx="1899846" cy="586226"/>
          </a:xfrm>
          <a:prstGeom prst="roundRect">
            <a:avLst/>
          </a:prstGeom>
          <a:solidFill>
            <a:schemeClr val="accent4"/>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smtClean="0">
                <a:solidFill>
                  <a:schemeClr val="bg1"/>
                </a:solidFill>
              </a:rPr>
              <a:t>AdminServer</a:t>
            </a:r>
            <a:endParaRPr kumimoji="0" lang="en-US" sz="2000" b="0" i="0" u="none" strike="noStrike" cap="none" normalizeH="0" baseline="0" dirty="0" smtClean="0">
              <a:ln>
                <a:noFill/>
              </a:ln>
              <a:solidFill>
                <a:schemeClr val="bg1"/>
              </a:solidFill>
              <a:effectLst/>
            </a:endParaRPr>
          </a:p>
        </p:txBody>
      </p:sp>
      <p:sp>
        <p:nvSpPr>
          <p:cNvPr id="60" name="Rounded Rectangle 59"/>
          <p:cNvSpPr/>
          <p:nvPr/>
        </p:nvSpPr>
        <p:spPr bwMode="auto">
          <a:xfrm>
            <a:off x="2543803" y="1599888"/>
            <a:ext cx="1655753" cy="440571"/>
          </a:xfrm>
          <a:prstGeom prst="roundRect">
            <a:avLst/>
          </a:prstGeom>
          <a:solidFill>
            <a:schemeClr val="accent5"/>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i="0" dirty="0" smtClean="0"/>
              <a:t>Browser</a:t>
            </a:r>
            <a:endParaRPr kumimoji="0" lang="en-US" sz="1600" b="0" i="0" u="none" strike="noStrike" cap="none" normalizeH="0" baseline="0" dirty="0" smtClean="0">
              <a:ln>
                <a:noFill/>
              </a:ln>
              <a:solidFill>
                <a:schemeClr val="tx1"/>
              </a:solidFill>
              <a:effectLst/>
            </a:endParaRPr>
          </a:p>
        </p:txBody>
      </p:sp>
      <p:sp>
        <p:nvSpPr>
          <p:cNvPr id="61" name="Rounded Rectangle 60"/>
          <p:cNvSpPr/>
          <p:nvPr/>
        </p:nvSpPr>
        <p:spPr bwMode="auto">
          <a:xfrm>
            <a:off x="391991" y="4511519"/>
            <a:ext cx="1899846" cy="586226"/>
          </a:xfrm>
          <a:prstGeom prst="roundRect">
            <a:avLst/>
          </a:prstGeom>
          <a:solidFill>
            <a:schemeClr val="accent4"/>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2000" i="0" dirty="0" err="1" smtClean="0">
                <a:solidFill>
                  <a:schemeClr val="bg1"/>
                </a:solidFill>
              </a:rPr>
              <a:t>NameServer</a:t>
            </a:r>
            <a:endParaRPr kumimoji="0" lang="en-US" sz="2000" b="0" i="0" u="none" strike="noStrike" cap="none" normalizeH="0" baseline="0" dirty="0" smtClean="0">
              <a:ln>
                <a:noFill/>
              </a:ln>
              <a:solidFill>
                <a:schemeClr val="bg1"/>
              </a:solidFill>
              <a:effectLst/>
            </a:endParaRPr>
          </a:p>
        </p:txBody>
      </p:sp>
      <p:sp>
        <p:nvSpPr>
          <p:cNvPr id="64" name="TextBox 63"/>
          <p:cNvSpPr txBox="1"/>
          <p:nvPr/>
        </p:nvSpPr>
        <p:spPr>
          <a:xfrm>
            <a:off x="3715977" y="1660902"/>
            <a:ext cx="1630680" cy="738664"/>
          </a:xfrm>
          <a:prstGeom prst="rect">
            <a:avLst/>
          </a:prstGeom>
          <a:noFill/>
        </p:spPr>
        <p:txBody>
          <a:bodyPr wrap="square" rtlCol="0">
            <a:spAutoFit/>
          </a:bodyPr>
          <a:lstStyle/>
          <a:p>
            <a:r>
              <a:rPr lang="en-US" sz="1400" i="0" dirty="0" smtClean="0">
                <a:solidFill>
                  <a:schemeClr val="bg1"/>
                </a:solidFill>
              </a:rPr>
              <a:t>Web</a:t>
            </a:r>
            <a:br>
              <a:rPr lang="en-US" sz="1400" i="0" dirty="0" smtClean="0">
                <a:solidFill>
                  <a:schemeClr val="bg1"/>
                </a:solidFill>
              </a:rPr>
            </a:br>
            <a:r>
              <a:rPr lang="en-US" sz="1400" i="0" dirty="0" smtClean="0">
                <a:solidFill>
                  <a:schemeClr val="bg1"/>
                </a:solidFill>
              </a:rPr>
              <a:t>Server +</a:t>
            </a:r>
            <a:br>
              <a:rPr lang="en-US" sz="1400" i="0" dirty="0" smtClean="0">
                <a:solidFill>
                  <a:schemeClr val="bg1"/>
                </a:solidFill>
              </a:rPr>
            </a:br>
            <a:r>
              <a:rPr lang="en-US" sz="1400" i="0" dirty="0" smtClean="0">
                <a:solidFill>
                  <a:schemeClr val="bg1"/>
                </a:solidFill>
              </a:rPr>
              <a:t>Messenger</a:t>
            </a:r>
          </a:p>
        </p:txBody>
      </p:sp>
      <p:sp>
        <p:nvSpPr>
          <p:cNvPr id="51" name="TextBox 50"/>
          <p:cNvSpPr txBox="1"/>
          <p:nvPr/>
        </p:nvSpPr>
        <p:spPr>
          <a:xfrm>
            <a:off x="2545867" y="3521733"/>
            <a:ext cx="1890793" cy="400110"/>
          </a:xfrm>
          <a:prstGeom prst="rect">
            <a:avLst/>
          </a:prstGeom>
          <a:noFill/>
          <a:ln>
            <a:solidFill>
              <a:schemeClr val="tx1"/>
            </a:solidFill>
          </a:ln>
        </p:spPr>
        <p:txBody>
          <a:bodyPr wrap="square" rtlCol="0">
            <a:spAutoFit/>
          </a:bodyPr>
          <a:lstStyle/>
          <a:p>
            <a:r>
              <a:rPr lang="en-US" sz="2000" i="0" dirty="0" smtClean="0">
                <a:solidFill>
                  <a:srgbClr val="000000"/>
                </a:solidFill>
              </a:rPr>
              <a:t>Stateless</a:t>
            </a:r>
          </a:p>
        </p:txBody>
      </p:sp>
      <p:sp>
        <p:nvSpPr>
          <p:cNvPr id="54" name="Rounded Rectangle 53"/>
          <p:cNvSpPr/>
          <p:nvPr/>
        </p:nvSpPr>
        <p:spPr bwMode="auto">
          <a:xfrm>
            <a:off x="6709542" y="2195406"/>
            <a:ext cx="4952785" cy="2238689"/>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r>
              <a:rPr lang="en-US" sz="2000" b="1" i="0" dirty="0" smtClean="0">
                <a:solidFill>
                  <a:srgbClr val="FFFFFF"/>
                </a:solidFill>
              </a:rPr>
              <a:t>PAS for </a:t>
            </a:r>
            <a:r>
              <a:rPr lang="en-US" sz="2000" i="0" dirty="0" err="1" smtClean="0">
                <a:solidFill>
                  <a:schemeClr val="bg1"/>
                </a:solidFill>
              </a:rPr>
              <a:t>OpenEdge</a:t>
            </a:r>
            <a:endParaRPr kumimoji="0" lang="en-US" sz="2000" b="1" i="0" u="none" strike="noStrike" cap="none" normalizeH="0" baseline="0" dirty="0" smtClean="0">
              <a:ln>
                <a:noFill/>
              </a:ln>
              <a:solidFill>
                <a:schemeClr val="bg1"/>
              </a:solidFill>
              <a:effectLst/>
            </a:endParaRPr>
          </a:p>
        </p:txBody>
      </p:sp>
      <p:sp>
        <p:nvSpPr>
          <p:cNvPr id="81" name="Rounded Rectangle 80"/>
          <p:cNvSpPr/>
          <p:nvPr/>
        </p:nvSpPr>
        <p:spPr bwMode="auto">
          <a:xfrm>
            <a:off x="7204507" y="1286622"/>
            <a:ext cx="1655753" cy="440571"/>
          </a:xfrm>
          <a:prstGeom prst="roundRect">
            <a:avLst/>
          </a:prstGeom>
          <a:solidFill>
            <a:schemeClr val="accent5"/>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i="0" dirty="0" smtClean="0"/>
              <a:t>Browser</a:t>
            </a:r>
            <a:endParaRPr kumimoji="0" lang="en-US" sz="1600" b="0" i="0" u="none" strike="noStrike" cap="none" normalizeH="0" baseline="0" dirty="0" smtClean="0">
              <a:ln>
                <a:noFill/>
              </a:ln>
              <a:solidFill>
                <a:schemeClr val="tx1"/>
              </a:solidFill>
              <a:effectLst/>
            </a:endParaRPr>
          </a:p>
        </p:txBody>
      </p:sp>
      <p:sp>
        <p:nvSpPr>
          <p:cNvPr id="82" name="Rounded Rectangle 81"/>
          <p:cNvSpPr/>
          <p:nvPr/>
        </p:nvSpPr>
        <p:spPr bwMode="auto">
          <a:xfrm>
            <a:off x="9590534" y="1266301"/>
            <a:ext cx="1668451" cy="440571"/>
          </a:xfrm>
          <a:prstGeom prst="roundRect">
            <a:avLst/>
          </a:prstGeom>
          <a:solidFill>
            <a:schemeClr val="accent5"/>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800" i="0" dirty="0" smtClean="0">
                <a:solidFill>
                  <a:srgbClr val="7F7F7F"/>
                </a:solidFill>
              </a:rPr>
              <a:t>Client (http)</a:t>
            </a:r>
            <a:endParaRPr kumimoji="0" lang="en-US" sz="1600" b="0" i="0" u="none" strike="noStrike" cap="none" normalizeH="0" baseline="0" dirty="0" smtClean="0">
              <a:ln>
                <a:noFill/>
              </a:ln>
              <a:solidFill>
                <a:srgbClr val="7F7F7F"/>
              </a:solidFill>
              <a:effectLst/>
            </a:endParaRPr>
          </a:p>
        </p:txBody>
      </p:sp>
      <p:cxnSp>
        <p:nvCxnSpPr>
          <p:cNvPr id="31" name="Straight Connector 30"/>
          <p:cNvCxnSpPr/>
          <p:nvPr/>
        </p:nvCxnSpPr>
        <p:spPr bwMode="auto">
          <a:xfrm>
            <a:off x="5651255" y="1185333"/>
            <a:ext cx="21165" cy="5101167"/>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56" name="Rounded Rectangle 55"/>
          <p:cNvSpPr/>
          <p:nvPr/>
        </p:nvSpPr>
        <p:spPr bwMode="auto">
          <a:xfrm>
            <a:off x="9634078" y="2777064"/>
            <a:ext cx="1612750" cy="948270"/>
          </a:xfrm>
          <a:prstGeom prst="roundRect">
            <a:avLst/>
          </a:prstGeom>
          <a:solidFill>
            <a:schemeClr val="accent5"/>
          </a:solidFill>
          <a:ln w="12700" cap="flat" cmpd="sng" algn="ctr">
            <a:solidFill>
              <a:schemeClr val="tx1"/>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200" i="0" dirty="0" smtClean="0">
                <a:solidFill>
                  <a:srgbClr val="7F7F7F"/>
                </a:solidFill>
              </a:rPr>
              <a:t>APSV (AIA)</a:t>
            </a:r>
            <a:br>
              <a:rPr lang="en-US" sz="1200" i="0" dirty="0" smtClean="0">
                <a:solidFill>
                  <a:srgbClr val="7F7F7F"/>
                </a:solidFill>
              </a:rPr>
            </a:br>
            <a:r>
              <a:rPr lang="en-US" sz="1200" i="0" dirty="0" smtClean="0">
                <a:solidFill>
                  <a:srgbClr val="7F7F7F"/>
                </a:solidFill>
              </a:rPr>
              <a:t>SOAP (WSA)</a:t>
            </a:r>
            <a:br>
              <a:rPr lang="en-US" sz="1200" i="0" dirty="0" smtClean="0">
                <a:solidFill>
                  <a:srgbClr val="7F7F7F"/>
                </a:solidFill>
              </a:rPr>
            </a:br>
            <a:r>
              <a:rPr lang="en-US" sz="1200" i="0" dirty="0" smtClean="0">
                <a:solidFill>
                  <a:srgbClr val="7F7F7F"/>
                </a:solidFill>
              </a:rPr>
              <a:t>REST/Mo</a:t>
            </a:r>
            <a:r>
              <a:rPr lang="en-US" sz="1200" i="0" dirty="0" smtClean="0">
                <a:solidFill>
                  <a:schemeClr val="tx1">
                    <a:lumMod val="50000"/>
                    <a:lumOff val="50000"/>
                  </a:schemeClr>
                </a:solidFill>
              </a:rPr>
              <a:t>bile</a:t>
            </a:r>
            <a:r>
              <a:rPr lang="en-US" sz="1400" i="0" dirty="0" smtClean="0"/>
              <a:t> </a:t>
            </a:r>
            <a:endParaRPr kumimoji="0" lang="en-US" b="0" i="0" u="none" strike="noStrike" cap="none" normalizeH="0" baseline="0" dirty="0" smtClean="0">
              <a:ln>
                <a:noFill/>
              </a:ln>
              <a:solidFill>
                <a:srgbClr val="FF0000"/>
              </a:solidFill>
              <a:effectLst/>
            </a:endParaRPr>
          </a:p>
        </p:txBody>
      </p:sp>
      <p:sp>
        <p:nvSpPr>
          <p:cNvPr id="57" name="Rounded Rectangle 56"/>
          <p:cNvSpPr/>
          <p:nvPr/>
        </p:nvSpPr>
        <p:spPr bwMode="auto">
          <a:xfrm>
            <a:off x="9270091" y="3819399"/>
            <a:ext cx="2210171" cy="508456"/>
          </a:xfrm>
          <a:prstGeom prst="roundRect">
            <a:avLst/>
          </a:prstGeom>
          <a:solidFill>
            <a:schemeClr val="accent3">
              <a:lumMod val="20000"/>
              <a:lumOff val="80000"/>
            </a:schemeClr>
          </a:solidFill>
          <a:ln w="12700" cap="flat" cmpd="sng" algn="ctr">
            <a:solidFill>
              <a:schemeClr val="tx1"/>
            </a:solidFill>
            <a:prstDash val="sysDash"/>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0" u="none" strike="noStrike" cap="none" normalizeH="0" baseline="0" dirty="0" smtClean="0">
                <a:ln>
                  <a:noFill/>
                </a:ln>
                <a:solidFill>
                  <a:srgbClr val="7F7F7F"/>
                </a:solidFill>
                <a:effectLst/>
                <a:latin typeface="Arial" charset="0"/>
              </a:rPr>
              <a:t>Session Manager</a:t>
            </a:r>
          </a:p>
        </p:txBody>
      </p:sp>
      <p:grpSp>
        <p:nvGrpSpPr>
          <p:cNvPr id="11" name="Group 22"/>
          <p:cNvGrpSpPr/>
          <p:nvPr/>
        </p:nvGrpSpPr>
        <p:grpSpPr>
          <a:xfrm>
            <a:off x="9257009" y="4847825"/>
            <a:ext cx="2317080" cy="1285933"/>
            <a:chOff x="9341673" y="4847825"/>
            <a:chExt cx="2317080" cy="1285933"/>
          </a:xfrm>
        </p:grpSpPr>
        <p:sp>
          <p:nvSpPr>
            <p:cNvPr id="66" name="Rounded Rectangle 65"/>
            <p:cNvSpPr/>
            <p:nvPr/>
          </p:nvSpPr>
          <p:spPr bwMode="auto">
            <a:xfrm>
              <a:off x="9341673" y="4847825"/>
              <a:ext cx="2317080" cy="1285933"/>
            </a:xfrm>
            <a:prstGeom prst="roundRect">
              <a:avLst/>
            </a:prstGeom>
            <a:solidFill>
              <a:schemeClr val="accent2">
                <a:lumMod val="60000"/>
                <a:lumOff val="40000"/>
              </a:schemeClr>
            </a:solidFill>
            <a:ln w="12700" cap="flat" cmpd="sng" algn="ctr">
              <a:solidFill>
                <a:schemeClr val="tx1"/>
              </a:solidFill>
              <a:prstDash val="sysDash"/>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0" u="none" strike="noStrike" cap="none" normalizeH="0" baseline="0" dirty="0" err="1" smtClean="0">
                  <a:ln>
                    <a:noFill/>
                  </a:ln>
                  <a:solidFill>
                    <a:schemeClr val="tx1">
                      <a:lumMod val="50000"/>
                      <a:lumOff val="50000"/>
                    </a:schemeClr>
                  </a:solidFill>
                  <a:effectLst/>
                  <a:latin typeface="Arial" charset="0"/>
                </a:rPr>
                <a:t>MSAgent</a:t>
              </a:r>
              <a:endParaRPr kumimoji="0" lang="en-US" sz="2000" b="1" i="0" u="none" strike="noStrike" cap="none" normalizeH="0" baseline="0" dirty="0" smtClean="0">
                <a:ln>
                  <a:noFill/>
                </a:ln>
                <a:solidFill>
                  <a:schemeClr val="tx1">
                    <a:lumMod val="50000"/>
                    <a:lumOff val="50000"/>
                  </a:schemeClr>
                </a:solidFill>
                <a:effectLst/>
                <a:latin typeface="Arial" charset="0"/>
              </a:endParaRPr>
            </a:p>
          </p:txBody>
        </p:sp>
        <p:sp>
          <p:nvSpPr>
            <p:cNvPr id="73" name="Rounded Rectangle 72"/>
            <p:cNvSpPr/>
            <p:nvPr/>
          </p:nvSpPr>
          <p:spPr bwMode="auto">
            <a:xfrm>
              <a:off x="9954239" y="5566246"/>
              <a:ext cx="1573406" cy="304223"/>
            </a:xfrm>
            <a:prstGeom prst="roundRect">
              <a:avLst/>
            </a:prstGeom>
            <a:solidFill>
              <a:schemeClr val="accent4">
                <a:lumMod val="20000"/>
                <a:lumOff val="80000"/>
              </a:schemeClr>
            </a:solidFill>
            <a:ln w="12700" cap="flat" cmpd="sng" algn="ctr">
              <a:solidFill>
                <a:schemeClr val="tx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1600" b="0" i="0" u="none" strike="noStrike" cap="none" normalizeH="0" baseline="0" dirty="0" smtClean="0">
                <a:ln>
                  <a:noFill/>
                </a:ln>
                <a:solidFill>
                  <a:schemeClr val="tx1"/>
                </a:solidFill>
                <a:effectLst/>
                <a:latin typeface="Arial" charset="0"/>
              </a:endParaRPr>
            </a:p>
          </p:txBody>
        </p:sp>
        <p:sp>
          <p:nvSpPr>
            <p:cNvPr id="72" name="Rounded Rectangle 71"/>
            <p:cNvSpPr/>
            <p:nvPr/>
          </p:nvSpPr>
          <p:spPr bwMode="auto">
            <a:xfrm>
              <a:off x="9886503" y="5498514"/>
              <a:ext cx="1573406" cy="304223"/>
            </a:xfrm>
            <a:prstGeom prst="roundRect">
              <a:avLst/>
            </a:prstGeom>
            <a:solidFill>
              <a:schemeClr val="accent4">
                <a:lumMod val="20000"/>
                <a:lumOff val="80000"/>
              </a:schemeClr>
            </a:solidFill>
            <a:ln w="12700" cap="flat" cmpd="sng" algn="ctr">
              <a:solidFill>
                <a:schemeClr val="tx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1600" b="0" i="0" u="none" strike="noStrike" cap="none" normalizeH="0" baseline="0" dirty="0" smtClean="0">
                <a:ln>
                  <a:noFill/>
                </a:ln>
                <a:solidFill>
                  <a:schemeClr val="tx1"/>
                </a:solidFill>
                <a:effectLst/>
                <a:latin typeface="Arial" charset="0"/>
              </a:endParaRPr>
            </a:p>
          </p:txBody>
        </p:sp>
        <p:sp>
          <p:nvSpPr>
            <p:cNvPr id="71" name="Rounded Rectangle 70"/>
            <p:cNvSpPr/>
            <p:nvPr/>
          </p:nvSpPr>
          <p:spPr bwMode="auto">
            <a:xfrm>
              <a:off x="9797601" y="5430782"/>
              <a:ext cx="1573406" cy="304223"/>
            </a:xfrm>
            <a:prstGeom prst="roundRect">
              <a:avLst/>
            </a:prstGeom>
            <a:solidFill>
              <a:schemeClr val="accent4">
                <a:lumMod val="20000"/>
                <a:lumOff val="80000"/>
              </a:schemeClr>
            </a:solidFill>
            <a:ln w="12700" cap="flat" cmpd="sng" algn="ctr">
              <a:solidFill>
                <a:schemeClr val="tx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1600" b="0" i="0" u="none" strike="noStrike" cap="none" normalizeH="0" baseline="0" dirty="0" smtClean="0">
                <a:ln>
                  <a:noFill/>
                </a:ln>
                <a:solidFill>
                  <a:schemeClr val="tx1"/>
                </a:solidFill>
                <a:effectLst/>
                <a:latin typeface="Arial" charset="0"/>
              </a:endParaRPr>
            </a:p>
          </p:txBody>
        </p:sp>
        <p:sp>
          <p:nvSpPr>
            <p:cNvPr id="70" name="Rounded Rectangle 69"/>
            <p:cNvSpPr/>
            <p:nvPr/>
          </p:nvSpPr>
          <p:spPr bwMode="auto">
            <a:xfrm>
              <a:off x="9708699" y="5363050"/>
              <a:ext cx="1573406" cy="304223"/>
            </a:xfrm>
            <a:prstGeom prst="roundRect">
              <a:avLst/>
            </a:prstGeom>
            <a:solidFill>
              <a:schemeClr val="accent4">
                <a:lumMod val="20000"/>
                <a:lumOff val="80000"/>
              </a:schemeClr>
            </a:solidFill>
            <a:ln w="12700" cap="flat" cmpd="sng" algn="ctr">
              <a:solidFill>
                <a:schemeClr val="tx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150 ABL Sessions</a:t>
              </a:r>
            </a:p>
          </p:txBody>
        </p:sp>
      </p:grpSp>
      <p:sp>
        <p:nvSpPr>
          <p:cNvPr id="55" name="Up-Down Arrow 54"/>
          <p:cNvSpPr/>
          <p:nvPr/>
        </p:nvSpPr>
        <p:spPr bwMode="auto">
          <a:xfrm>
            <a:off x="10312072" y="4364565"/>
            <a:ext cx="253903" cy="488630"/>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smtClean="0">
              <a:ln>
                <a:noFill/>
              </a:ln>
              <a:solidFill>
                <a:schemeClr val="tx1"/>
              </a:solidFill>
              <a:effectLst/>
              <a:latin typeface="Arial" charset="0"/>
            </a:endParaRPr>
          </a:p>
        </p:txBody>
      </p:sp>
      <p:grpSp>
        <p:nvGrpSpPr>
          <p:cNvPr id="12" name="Group 12"/>
          <p:cNvGrpSpPr/>
          <p:nvPr/>
        </p:nvGrpSpPr>
        <p:grpSpPr>
          <a:xfrm>
            <a:off x="6827188" y="2794000"/>
            <a:ext cx="2317080" cy="3343991"/>
            <a:chOff x="6827188" y="2794000"/>
            <a:chExt cx="2317080" cy="3343991"/>
          </a:xfrm>
        </p:grpSpPr>
        <p:sp>
          <p:nvSpPr>
            <p:cNvPr id="58" name="Rounded Rectangle 57"/>
            <p:cNvSpPr/>
            <p:nvPr/>
          </p:nvSpPr>
          <p:spPr bwMode="auto">
            <a:xfrm>
              <a:off x="7246588" y="2794000"/>
              <a:ext cx="1612750" cy="910167"/>
            </a:xfrm>
            <a:prstGeom prst="round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lang="en-US" sz="1200" i="0" dirty="0" smtClean="0"/>
                <a:t/>
              </a:r>
              <a:br>
                <a:rPr lang="en-US" sz="1200" i="0" dirty="0" smtClean="0"/>
              </a:br>
              <a:r>
                <a:rPr lang="en-US" sz="1200" i="0" dirty="0" smtClean="0"/>
                <a:t/>
              </a:r>
              <a:br>
                <a:rPr lang="en-US" sz="1200" i="0" dirty="0" smtClean="0"/>
              </a:br>
              <a:r>
                <a:rPr lang="en-US" sz="1200" i="0" dirty="0" smtClean="0"/>
                <a:t/>
              </a:r>
              <a:br>
                <a:rPr lang="en-US" sz="1200" i="0" dirty="0" smtClean="0"/>
              </a:br>
              <a:r>
                <a:rPr lang="en-US" sz="1200" i="0" dirty="0" smtClean="0"/>
                <a:t>HTTP</a:t>
              </a:r>
              <a:br>
                <a:rPr lang="en-US" sz="1200" i="0" dirty="0" smtClean="0"/>
              </a:br>
              <a:r>
                <a:rPr lang="en-US" sz="1400" i="0" dirty="0" smtClean="0"/>
                <a:t> </a:t>
              </a:r>
              <a:endParaRPr kumimoji="0" lang="en-US" b="0" i="0" u="none" strike="noStrike" cap="none" normalizeH="0" baseline="0" dirty="0" smtClean="0">
                <a:ln>
                  <a:noFill/>
                </a:ln>
                <a:solidFill>
                  <a:srgbClr val="FF0000"/>
                </a:solidFill>
                <a:effectLst/>
              </a:endParaRPr>
            </a:p>
          </p:txBody>
        </p:sp>
        <p:sp>
          <p:nvSpPr>
            <p:cNvPr id="63" name="Rounded Rectangle 62"/>
            <p:cNvSpPr/>
            <p:nvPr/>
          </p:nvSpPr>
          <p:spPr bwMode="auto">
            <a:xfrm>
              <a:off x="6882601" y="3823633"/>
              <a:ext cx="2210171" cy="508456"/>
            </a:xfrm>
            <a:prstGeom prst="roundRect">
              <a:avLst/>
            </a:prstGeom>
            <a:solidFill>
              <a:schemeClr val="accent3">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0" u="none" strike="noStrike" cap="none" normalizeH="0" baseline="0" dirty="0" smtClean="0">
                  <a:ln>
                    <a:noFill/>
                  </a:ln>
                  <a:solidFill>
                    <a:schemeClr val="tx1"/>
                  </a:solidFill>
                  <a:effectLst/>
                  <a:latin typeface="Arial" charset="0"/>
                </a:rPr>
                <a:t>Session Manager</a:t>
              </a:r>
            </a:p>
          </p:txBody>
        </p:sp>
        <p:sp>
          <p:nvSpPr>
            <p:cNvPr id="74" name="Up-Down Arrow 73"/>
            <p:cNvSpPr/>
            <p:nvPr/>
          </p:nvSpPr>
          <p:spPr bwMode="auto">
            <a:xfrm>
              <a:off x="7916076" y="4360334"/>
              <a:ext cx="253903" cy="488630"/>
            </a:xfrm>
            <a:prstGeom prst="upDownArrow">
              <a:avLst/>
            </a:prstGeom>
            <a:solidFill>
              <a:schemeClr val="accent3"/>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0" u="none" strike="noStrike" cap="none" normalizeH="0" baseline="0" smtClean="0">
                <a:ln>
                  <a:noFill/>
                </a:ln>
                <a:solidFill>
                  <a:schemeClr val="tx1"/>
                </a:solidFill>
                <a:effectLst/>
                <a:latin typeface="Arial" charset="0"/>
              </a:endParaRPr>
            </a:p>
          </p:txBody>
        </p:sp>
        <p:grpSp>
          <p:nvGrpSpPr>
            <p:cNvPr id="13" name="Group 74"/>
            <p:cNvGrpSpPr/>
            <p:nvPr/>
          </p:nvGrpSpPr>
          <p:grpSpPr>
            <a:xfrm>
              <a:off x="6827188" y="4852058"/>
              <a:ext cx="2317080" cy="1285933"/>
              <a:chOff x="9341673" y="4847825"/>
              <a:chExt cx="2317080" cy="1285933"/>
            </a:xfrm>
          </p:grpSpPr>
          <p:sp>
            <p:nvSpPr>
              <p:cNvPr id="76" name="Rounded Rectangle 75"/>
              <p:cNvSpPr/>
              <p:nvPr/>
            </p:nvSpPr>
            <p:spPr bwMode="auto">
              <a:xfrm>
                <a:off x="9341673" y="4847825"/>
                <a:ext cx="2317080" cy="1285933"/>
              </a:xfrm>
              <a:prstGeom prst="roundRect">
                <a:avLst/>
              </a:prstGeom>
              <a:solidFill>
                <a:schemeClr val="accent2">
                  <a:lumMod val="60000"/>
                  <a:lumOff val="4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2000" b="1" i="0" u="none" strike="noStrike" cap="none" normalizeH="0" baseline="0" dirty="0" err="1" smtClean="0">
                    <a:ln>
                      <a:noFill/>
                    </a:ln>
                    <a:effectLst/>
                    <a:latin typeface="Arial" charset="0"/>
                  </a:rPr>
                  <a:t>MSAgent</a:t>
                </a:r>
                <a:endParaRPr kumimoji="0" lang="en-US" sz="2000" b="1" i="0" u="none" strike="noStrike" cap="none" normalizeH="0" baseline="0" dirty="0" smtClean="0">
                  <a:ln>
                    <a:noFill/>
                  </a:ln>
                  <a:effectLst/>
                  <a:latin typeface="Arial" charset="0"/>
                </a:endParaRPr>
              </a:p>
            </p:txBody>
          </p:sp>
          <p:sp>
            <p:nvSpPr>
              <p:cNvPr id="77" name="Rounded Rectangle 76"/>
              <p:cNvSpPr/>
              <p:nvPr/>
            </p:nvSpPr>
            <p:spPr bwMode="auto">
              <a:xfrm>
                <a:off x="9954239" y="5566246"/>
                <a:ext cx="1573406"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1600" b="0" i="0" u="none" strike="noStrike" cap="none" normalizeH="0" baseline="0" dirty="0" smtClean="0">
                  <a:ln>
                    <a:noFill/>
                  </a:ln>
                  <a:solidFill>
                    <a:schemeClr val="tx1"/>
                  </a:solidFill>
                  <a:effectLst/>
                  <a:latin typeface="Arial" charset="0"/>
                </a:endParaRPr>
              </a:p>
            </p:txBody>
          </p:sp>
          <p:sp>
            <p:nvSpPr>
              <p:cNvPr id="78" name="Rounded Rectangle 77"/>
              <p:cNvSpPr/>
              <p:nvPr/>
            </p:nvSpPr>
            <p:spPr bwMode="auto">
              <a:xfrm>
                <a:off x="9886503" y="5498514"/>
                <a:ext cx="1573406"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1600" b="0" i="0" u="none" strike="noStrike" cap="none" normalizeH="0" baseline="0" dirty="0" smtClean="0">
                  <a:ln>
                    <a:noFill/>
                  </a:ln>
                  <a:solidFill>
                    <a:schemeClr val="tx1"/>
                  </a:solidFill>
                  <a:effectLst/>
                  <a:latin typeface="Arial" charset="0"/>
                </a:endParaRPr>
              </a:p>
            </p:txBody>
          </p:sp>
          <p:sp>
            <p:nvSpPr>
              <p:cNvPr id="79" name="Rounded Rectangle 78"/>
              <p:cNvSpPr/>
              <p:nvPr/>
            </p:nvSpPr>
            <p:spPr bwMode="auto">
              <a:xfrm>
                <a:off x="9797601" y="5430782"/>
                <a:ext cx="1573406"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1600" b="0" i="0" u="none" strike="noStrike" cap="none" normalizeH="0" baseline="0" dirty="0" smtClean="0">
                  <a:ln>
                    <a:noFill/>
                  </a:ln>
                  <a:solidFill>
                    <a:schemeClr val="tx1"/>
                  </a:solidFill>
                  <a:effectLst/>
                  <a:latin typeface="Arial" charset="0"/>
                </a:endParaRPr>
              </a:p>
            </p:txBody>
          </p:sp>
          <p:sp>
            <p:nvSpPr>
              <p:cNvPr id="80" name="Rounded Rectangle 79"/>
              <p:cNvSpPr/>
              <p:nvPr/>
            </p:nvSpPr>
            <p:spPr bwMode="auto">
              <a:xfrm>
                <a:off x="9708699" y="5363050"/>
                <a:ext cx="1573406" cy="304223"/>
              </a:xfrm>
              <a:prstGeom prst="roundRect">
                <a:avLst/>
              </a:prstGeom>
              <a:solidFill>
                <a:schemeClr val="accent4">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r>
                  <a:rPr kumimoji="0" lang="en-US" sz="1600" b="0" i="0" u="none" strike="noStrike" cap="none" normalizeH="0" baseline="0" dirty="0" smtClean="0">
                    <a:ln>
                      <a:noFill/>
                    </a:ln>
                    <a:solidFill>
                      <a:schemeClr val="tx1"/>
                    </a:solidFill>
                    <a:effectLst/>
                    <a:latin typeface="Arial" charset="0"/>
                  </a:rPr>
                  <a:t>50 ABL Sessions</a:t>
                </a:r>
              </a:p>
            </p:txBody>
          </p:sp>
        </p:grpSp>
      </p:grpSp>
      <p:sp>
        <p:nvSpPr>
          <p:cNvPr id="14" name="TextBox 13"/>
          <p:cNvSpPr txBox="1"/>
          <p:nvPr/>
        </p:nvSpPr>
        <p:spPr>
          <a:xfrm>
            <a:off x="9947901" y="2836333"/>
            <a:ext cx="1142951" cy="646331"/>
          </a:xfrm>
          <a:prstGeom prst="rect">
            <a:avLst/>
          </a:prstGeom>
          <a:noFill/>
        </p:spPr>
        <p:txBody>
          <a:bodyPr wrap="square" rtlCol="0">
            <a:spAutoFit/>
          </a:bodyPr>
          <a:lstStyle/>
          <a:p>
            <a:pPr algn="l"/>
            <a:r>
              <a:rPr lang="en-US" sz="1200" i="0" dirty="0"/>
              <a:t>APSV (AIA)</a:t>
            </a:r>
            <a:br>
              <a:rPr lang="en-US" sz="1200" i="0" dirty="0"/>
            </a:br>
            <a:r>
              <a:rPr lang="en-US" sz="1200" i="0" dirty="0"/>
              <a:t>SOAP (WSA)</a:t>
            </a:r>
            <a:br>
              <a:rPr lang="en-US" sz="1200" i="0" dirty="0"/>
            </a:br>
            <a:r>
              <a:rPr lang="en-US" sz="1200" i="0" dirty="0"/>
              <a:t>REST/Mobile</a:t>
            </a:r>
            <a:endParaRPr lang="en-US" sz="1200" i="0" dirty="0" smtClean="0"/>
          </a:p>
        </p:txBody>
      </p:sp>
    </p:spTree>
    <p:custDataLst>
      <p:tags r:id="rId1"/>
    </p:custDataLst>
    <p:extLst>
      <p:ext uri="{BB962C8B-B14F-4D97-AF65-F5344CB8AC3E}">
        <p14:creationId xmlns:p14="http://schemas.microsoft.com/office/powerpoint/2010/main" val="1502128687"/>
      </p:ext>
    </p:extLst>
  </p:cSld>
  <p:clrMapOvr>
    <a:masterClrMapping/>
  </p:clrMapOvr>
  <mc:AlternateContent xmlns:mc="http://schemas.openxmlformats.org/markup-compatibility/2006" xmlns:p14="http://schemas.microsoft.com/office/powerpoint/2010/main">
    <mc:Choice Requires="p14">
      <p:transition spd="med" p14:dur="700" advTm="107519">
        <p:fade/>
      </p:transition>
    </mc:Choice>
    <mc:Fallback xmlns="">
      <p:transition spd="med" advTm="10751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8.33333E-7 -2.96296E-6 L 0.19791 -2.96296E-6 " pathEditMode="relative" ptsTypes="AA">
                                      <p:cBhvr>
                                        <p:cTn id="6" dur="2000" fill="hold"/>
                                        <p:tgtEl>
                                          <p:spTgt spid="12"/>
                                        </p:tgtEl>
                                        <p:attrNameLst>
                                          <p:attrName>ppt_x</p:attrName>
                                          <p:attrName>ppt_y</p:attrName>
                                        </p:attrNameLst>
                                      </p:cBhvr>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56"/>
                                        </p:tgtEl>
                                        <p:attrNameLst>
                                          <p:attrName>style.visibility</p:attrName>
                                        </p:attrNameLst>
                                      </p:cBhvr>
                                      <p:to>
                                        <p:strVal val="hidden"/>
                                      </p:to>
                                    </p:set>
                                  </p:childTnLst>
                                </p:cTn>
                              </p:par>
                              <p:par>
                                <p:cTn id="12" presetID="1" presetClass="exit" presetSubtype="0" fill="hold" grpId="0" nodeType="withEffect">
                                  <p:stCondLst>
                                    <p:cond delay="0"/>
                                  </p:stCondLst>
                                  <p:childTnLst>
                                    <p:set>
                                      <p:cBhvr>
                                        <p:cTn id="13" dur="1" fill="hold">
                                          <p:stCondLst>
                                            <p:cond delay="0"/>
                                          </p:stCondLst>
                                        </p:cTn>
                                        <p:tgtEl>
                                          <p:spTgt spid="57"/>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55"/>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5" grpId="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08"/>
          <p:cNvSpPr/>
          <p:nvPr/>
        </p:nvSpPr>
        <p:spPr>
          <a:xfrm rot="8100000">
            <a:off x="-4052276" y="1019771"/>
            <a:ext cx="12434760" cy="5180390"/>
          </a:xfrm>
          <a:custGeom>
            <a:avLst/>
            <a:gdLst>
              <a:gd name="connsiteX0" fmla="*/ 0 w 21600"/>
              <a:gd name="connsiteY0" fmla="*/ 0 h 21600"/>
              <a:gd name="connsiteX1" fmla="*/ 21600 w 21600"/>
              <a:gd name="connsiteY1" fmla="*/ 0 h 21600"/>
              <a:gd name="connsiteX2" fmla="*/ 21600 w 21600"/>
              <a:gd name="connsiteY2" fmla="*/ 21600 h 21600"/>
              <a:gd name="connsiteX3" fmla="*/ 8959 w 21600"/>
              <a:gd name="connsiteY3" fmla="*/ 21373 h 21600"/>
              <a:gd name="connsiteX4" fmla="*/ 0 w 21600"/>
              <a:gd name="connsiteY4" fmla="*/ 0 h 21600"/>
              <a:gd name="connsiteX0" fmla="*/ 0 w 21600"/>
              <a:gd name="connsiteY0" fmla="*/ 0 h 21600"/>
              <a:gd name="connsiteX1" fmla="*/ 21600 w 21600"/>
              <a:gd name="connsiteY1" fmla="*/ 0 h 21600"/>
              <a:gd name="connsiteX2" fmla="*/ 21600 w 21600"/>
              <a:gd name="connsiteY2" fmla="*/ 21600 h 21600"/>
              <a:gd name="connsiteX3" fmla="*/ 8959 w 21600"/>
              <a:gd name="connsiteY3" fmla="*/ 21373 h 21600"/>
              <a:gd name="connsiteX4" fmla="*/ 0 w 21600"/>
              <a:gd name="connsiteY4" fmla="*/ 0 h 21600"/>
              <a:gd name="connsiteX0" fmla="*/ 0 w 21532"/>
              <a:gd name="connsiteY0" fmla="*/ 0 h 21600"/>
              <a:gd name="connsiteX1" fmla="*/ 21532 w 21532"/>
              <a:gd name="connsiteY1" fmla="*/ 0 h 21600"/>
              <a:gd name="connsiteX2" fmla="*/ 21532 w 21532"/>
              <a:gd name="connsiteY2" fmla="*/ 21600 h 21600"/>
              <a:gd name="connsiteX3" fmla="*/ 8891 w 21532"/>
              <a:gd name="connsiteY3" fmla="*/ 21373 h 21600"/>
              <a:gd name="connsiteX4" fmla="*/ 0 w 21532"/>
              <a:gd name="connsiteY4" fmla="*/ 0 h 21600"/>
              <a:gd name="connsiteX0" fmla="*/ 0 w 21532"/>
              <a:gd name="connsiteY0" fmla="*/ 0 h 21600"/>
              <a:gd name="connsiteX1" fmla="*/ 21532 w 21532"/>
              <a:gd name="connsiteY1" fmla="*/ 0 h 21600"/>
              <a:gd name="connsiteX2" fmla="*/ 21532 w 21532"/>
              <a:gd name="connsiteY2" fmla="*/ 21600 h 21600"/>
              <a:gd name="connsiteX3" fmla="*/ 8891 w 21532"/>
              <a:gd name="connsiteY3" fmla="*/ 21373 h 21600"/>
              <a:gd name="connsiteX4" fmla="*/ 0 w 21532"/>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32" h="21600" extrusionOk="0">
                <a:moveTo>
                  <a:pt x="0" y="0"/>
                </a:moveTo>
                <a:lnTo>
                  <a:pt x="21532" y="0"/>
                </a:lnTo>
                <a:lnTo>
                  <a:pt x="21532" y="21600"/>
                </a:lnTo>
                <a:lnTo>
                  <a:pt x="8891" y="21373"/>
                </a:lnTo>
                <a:cubicBezTo>
                  <a:pt x="8913" y="21437"/>
                  <a:pt x="-10" y="-37"/>
                  <a:pt x="0" y="0"/>
                </a:cubicBezTo>
                <a:close/>
              </a:path>
            </a:pathLst>
          </a:custGeom>
          <a:solidFill>
            <a:schemeClr val="accent1">
              <a:alpha val="34000"/>
            </a:schemeClr>
          </a:solidFill>
          <a:ln w="12700">
            <a:miter lim="400000"/>
          </a:ln>
        </p:spPr>
        <p:txBody>
          <a:bodyPr lIns="0" tIns="0" rIns="0" bIns="0" anchor="ctr"/>
          <a:lstStyle/>
          <a:p>
            <a:pPr>
              <a:defRPr>
                <a:solidFill>
                  <a:srgbClr val="FFFFFF"/>
                </a:solidFill>
              </a:defRPr>
            </a:pPr>
            <a:endParaRPr dirty="0"/>
          </a:p>
        </p:txBody>
      </p:sp>
      <p:sp>
        <p:nvSpPr>
          <p:cNvPr id="2" name="Title 1"/>
          <p:cNvSpPr>
            <a:spLocks noGrp="1"/>
          </p:cNvSpPr>
          <p:nvPr>
            <p:ph type="title"/>
          </p:nvPr>
        </p:nvSpPr>
        <p:spPr/>
        <p:txBody>
          <a:bodyPr/>
          <a:lstStyle/>
          <a:p>
            <a:r>
              <a:rPr lang="en-US" dirty="0"/>
              <a:t>Benefits </a:t>
            </a:r>
            <a:r>
              <a:rPr lang="en-US" dirty="0" smtClean="0"/>
              <a:t>of Migrating </a:t>
            </a:r>
            <a:r>
              <a:rPr lang="en-US" dirty="0" err="1" smtClean="0"/>
              <a:t>WebSpeed</a:t>
            </a:r>
            <a:r>
              <a:rPr lang="en-US" dirty="0" smtClean="0"/>
              <a:t> </a:t>
            </a:r>
            <a:r>
              <a:rPr lang="en-US" dirty="0"/>
              <a:t>Applications to PAS for OE</a:t>
            </a:r>
          </a:p>
        </p:txBody>
      </p:sp>
      <p:grpSp>
        <p:nvGrpSpPr>
          <p:cNvPr id="4" name="Group 3"/>
          <p:cNvGrpSpPr/>
          <p:nvPr/>
        </p:nvGrpSpPr>
        <p:grpSpPr>
          <a:xfrm>
            <a:off x="6975313" y="1864896"/>
            <a:ext cx="4759350" cy="3951704"/>
            <a:chOff x="6975313" y="1864896"/>
            <a:chExt cx="4226164" cy="3508998"/>
          </a:xfrm>
        </p:grpSpPr>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75313" y="1864896"/>
              <a:ext cx="4226164" cy="3508998"/>
            </a:xfrm>
            <a:prstGeom prst="rect">
              <a:avLst/>
            </a:prstGeom>
          </p:spPr>
        </p:pic>
        <p:sp>
          <p:nvSpPr>
            <p:cNvPr id="8" name="Title 1"/>
            <p:cNvSpPr txBox="1">
              <a:spLocks/>
            </p:cNvSpPr>
            <p:nvPr/>
          </p:nvSpPr>
          <p:spPr bwMode="white">
            <a:xfrm>
              <a:off x="8824348" y="2198641"/>
              <a:ext cx="1498831" cy="155779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2000" i="0" kern="0" dirty="0" smtClean="0">
                  <a:solidFill>
                    <a:srgbClr val="FF6600"/>
                  </a:solidFill>
                </a:rPr>
                <a:t>Pacific Application Server (includes Webspeed support)</a:t>
              </a:r>
              <a:endParaRPr lang="en-US" sz="2000" i="0" kern="0" dirty="0">
                <a:solidFill>
                  <a:srgbClr val="FF6600"/>
                </a:solidFill>
              </a:endParaRPr>
            </a:p>
          </p:txBody>
        </p:sp>
        <p:sp>
          <p:nvSpPr>
            <p:cNvPr id="10" name="Title 1"/>
            <p:cNvSpPr txBox="1">
              <a:spLocks/>
            </p:cNvSpPr>
            <p:nvPr/>
          </p:nvSpPr>
          <p:spPr bwMode="white">
            <a:xfrm>
              <a:off x="7951985" y="4418758"/>
              <a:ext cx="2190032" cy="3416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lgn="ctr">
                <a:buSzTx/>
              </a:pPr>
              <a:r>
                <a:rPr lang="en-US" sz="2000" i="0" kern="0" dirty="0" smtClean="0">
                  <a:solidFill>
                    <a:srgbClr val="FF6600"/>
                  </a:solidFill>
                </a:rPr>
                <a:t>ABL Sessions</a:t>
              </a:r>
              <a:endParaRPr lang="en-US" sz="2000" i="0" kern="0" dirty="0">
                <a:solidFill>
                  <a:srgbClr val="FF6600"/>
                </a:solidFill>
              </a:endParaRPr>
            </a:p>
          </p:txBody>
        </p:sp>
      </p:grpSp>
      <p:pic>
        <p:nvPicPr>
          <p:cNvPr id="9" name="Picture 5"/>
          <p:cNvPicPr>
            <a:picLocks noChangeAspect="1" noChangeArrowheads="1"/>
          </p:cNvPicPr>
          <p:nvPr/>
        </p:nvPicPr>
        <p:blipFill>
          <a:blip r:embed="rId5" cstate="print"/>
          <a:srcRect/>
          <a:stretch>
            <a:fillRect/>
          </a:stretch>
        </p:blipFill>
        <p:spPr bwMode="auto">
          <a:xfrm>
            <a:off x="7979779" y="1484665"/>
            <a:ext cx="1871985" cy="451282"/>
          </a:xfrm>
          <a:prstGeom prst="rect">
            <a:avLst/>
          </a:prstGeom>
          <a:noFill/>
          <a:ln w="9525">
            <a:noFill/>
            <a:miter lim="800000"/>
            <a:headEnd/>
            <a:tailEnd/>
          </a:ln>
          <a:effectLst/>
        </p:spPr>
      </p:pic>
      <p:sp>
        <p:nvSpPr>
          <p:cNvPr id="15" name="Content Placeholder 2"/>
          <p:cNvSpPr txBox="1">
            <a:spLocks/>
          </p:cNvSpPr>
          <p:nvPr/>
        </p:nvSpPr>
        <p:spPr bwMode="gray">
          <a:xfrm>
            <a:off x="676275" y="1511300"/>
            <a:ext cx="7006891" cy="44580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fontAlgn="base" latinLnBrk="0" hangingPunct="1">
              <a:spcBef>
                <a:spcPts val="900"/>
              </a:spcBef>
              <a:spcAft>
                <a:spcPct val="0"/>
              </a:spcAft>
              <a:buClr>
                <a:schemeClr val="accent1"/>
              </a:buClr>
              <a:buFont typeface="Wingdings" pitchFamily="2" charset="2"/>
              <a:buChar char="§"/>
              <a:defRPr lang="en-US" sz="2000" kern="1200">
                <a:solidFill>
                  <a:srgbClr val="000000"/>
                </a:solidFill>
                <a:latin typeface="Arial" pitchFamily="34" charset="0"/>
                <a:ea typeface="+mn-ea"/>
                <a:cs typeface="Arial" pitchFamily="34" charset="0"/>
              </a:defRPr>
            </a:lvl1pPr>
            <a:lvl2pPr marL="742950" indent="-285750" algn="l" defTabSz="914400" rtl="0" eaLnBrk="1" fontAlgn="base" latinLnBrk="0" hangingPunct="1">
              <a:spcBef>
                <a:spcPts val="900"/>
              </a:spcBef>
              <a:spcAft>
                <a:spcPct val="0"/>
              </a:spcAft>
              <a:buClr>
                <a:schemeClr val="accent1"/>
              </a:buClr>
              <a:buChar char="•"/>
              <a:defRPr lang="en-US" sz="1800" kern="1200">
                <a:solidFill>
                  <a:srgbClr val="000000"/>
                </a:solidFill>
                <a:latin typeface="Arial" pitchFamily="34" charset="0"/>
                <a:ea typeface="+mn-ea"/>
                <a:cs typeface="Arial" pitchFamily="34" charset="0"/>
              </a:defRPr>
            </a:lvl2pPr>
            <a:lvl3pPr marL="1143000" indent="-228600" algn="l" defTabSz="914400" rtl="0" eaLnBrk="1" fontAlgn="base" latinLnBrk="0" hangingPunct="1">
              <a:spcBef>
                <a:spcPts val="900"/>
              </a:spcBef>
              <a:spcAft>
                <a:spcPct val="0"/>
              </a:spcAft>
              <a:buClr>
                <a:schemeClr val="accent1"/>
              </a:buClr>
              <a:buFont typeface="Arial" charset="0"/>
              <a:buChar char="–"/>
              <a:defRPr lang="en-US" sz="1600" kern="1200">
                <a:solidFill>
                  <a:srgbClr val="000000"/>
                </a:solidFill>
                <a:latin typeface="Arial" pitchFamily="34" charset="0"/>
                <a:ea typeface="+mn-ea"/>
                <a:cs typeface="Arial" pitchFamily="34" charset="0"/>
              </a:defRPr>
            </a:lvl3pPr>
            <a:lvl4pPr marL="16002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4pPr>
            <a:lvl5pPr marL="2057400" indent="-228600" algn="l" defTabSz="914400" rtl="0" eaLnBrk="1" fontAlgn="base" latinLnBrk="0" hangingPunct="1">
              <a:spcBef>
                <a:spcPts val="900"/>
              </a:spcBef>
              <a:spcAft>
                <a:spcPct val="0"/>
              </a:spcAft>
              <a:buClr>
                <a:schemeClr val="accent1"/>
              </a:buClr>
              <a:buSzPct val="95000"/>
              <a:buFont typeface="Courier New" pitchFamily="49" charset="0"/>
              <a:buChar char="o"/>
              <a:defRPr lang="en-US" sz="1400" kern="1200">
                <a:solidFill>
                  <a:srgbClr val="000000"/>
                </a:solidFill>
                <a:latin typeface="Arial" pitchFamily="34" charset="0"/>
                <a:ea typeface="+mn-ea"/>
                <a:cs typeface="Arial" pitchFamily="34" charset="0"/>
              </a:defRPr>
            </a:lvl5pPr>
            <a:lvl6pPr marL="25146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Arial" charset="0"/>
              <a:buChar char="•"/>
              <a:defRPr sz="2000">
                <a:solidFill>
                  <a:schemeClr val="tx1"/>
                </a:solidFill>
                <a:latin typeface="+mn-lt"/>
              </a:defRPr>
            </a:lvl9pPr>
          </a:lstStyle>
          <a:p>
            <a:pPr>
              <a:spcBef>
                <a:spcPts val="1500"/>
              </a:spcBef>
              <a:spcAft>
                <a:spcPts val="600"/>
              </a:spcAft>
            </a:pPr>
            <a:r>
              <a:rPr lang="en-US" sz="2400" i="0" dirty="0"/>
              <a:t>Runs the same* </a:t>
            </a:r>
            <a:r>
              <a:rPr lang="en-US" sz="2400" i="0" dirty="0" err="1"/>
              <a:t>WebSpeed</a:t>
            </a:r>
            <a:r>
              <a:rPr lang="en-US" sz="2400" i="0" dirty="0"/>
              <a:t> application </a:t>
            </a:r>
            <a:r>
              <a:rPr lang="en-US" sz="2400" i="0" dirty="0" smtClean="0"/>
              <a:t>code</a:t>
            </a:r>
          </a:p>
          <a:p>
            <a:pPr>
              <a:spcBef>
                <a:spcPts val="1500"/>
              </a:spcBef>
              <a:spcAft>
                <a:spcPts val="600"/>
              </a:spcAft>
            </a:pPr>
            <a:r>
              <a:rPr lang="en-US" sz="2400" i="0" dirty="0" smtClean="0"/>
              <a:t>Consolidated ABL application deployment</a:t>
            </a:r>
          </a:p>
          <a:p>
            <a:pPr>
              <a:spcBef>
                <a:spcPts val="1500"/>
              </a:spcBef>
              <a:spcAft>
                <a:spcPts val="600"/>
              </a:spcAft>
            </a:pPr>
            <a:r>
              <a:rPr lang="en-US" sz="2400" i="0" dirty="0" smtClean="0"/>
              <a:t>Supports web application security requirements</a:t>
            </a:r>
          </a:p>
          <a:p>
            <a:pPr>
              <a:spcBef>
                <a:spcPts val="1500"/>
              </a:spcBef>
              <a:spcAft>
                <a:spcPts val="600"/>
              </a:spcAft>
            </a:pPr>
            <a:r>
              <a:rPr lang="en-US" sz="2400" i="0" dirty="0" smtClean="0"/>
              <a:t>Well defined deployment models</a:t>
            </a:r>
          </a:p>
          <a:p>
            <a:pPr>
              <a:spcBef>
                <a:spcPts val="1500"/>
              </a:spcBef>
              <a:spcAft>
                <a:spcPts val="600"/>
              </a:spcAft>
            </a:pPr>
            <a:r>
              <a:rPr lang="en-US" sz="2400" i="0" dirty="0" smtClean="0"/>
              <a:t>Migration path to full HTTP request/response handling &amp; present day UI technologies</a:t>
            </a:r>
          </a:p>
          <a:p>
            <a:pPr>
              <a:spcBef>
                <a:spcPts val="1500"/>
              </a:spcBef>
              <a:spcAft>
                <a:spcPts val="600"/>
              </a:spcAft>
            </a:pPr>
            <a:endParaRPr lang="en-US" sz="2200" i="0" dirty="0" smtClean="0"/>
          </a:p>
        </p:txBody>
      </p:sp>
      <p:sp>
        <p:nvSpPr>
          <p:cNvPr id="3" name="TextBox 2"/>
          <p:cNvSpPr txBox="1"/>
          <p:nvPr/>
        </p:nvSpPr>
        <p:spPr>
          <a:xfrm>
            <a:off x="402149" y="6138333"/>
            <a:ext cx="8275808" cy="307777"/>
          </a:xfrm>
          <a:prstGeom prst="rect">
            <a:avLst/>
          </a:prstGeom>
          <a:noFill/>
        </p:spPr>
        <p:txBody>
          <a:bodyPr wrap="square" rtlCol="0">
            <a:spAutoFit/>
          </a:bodyPr>
          <a:lstStyle/>
          <a:p>
            <a:pPr algn="l"/>
            <a:r>
              <a:rPr lang="en-US" sz="1400" i="0" dirty="0" smtClean="0">
                <a:solidFill>
                  <a:srgbClr val="000000"/>
                </a:solidFill>
              </a:rPr>
              <a:t>* Some changes may be required to support customized OpenEdge distributed procedures </a:t>
            </a:r>
          </a:p>
        </p:txBody>
      </p:sp>
    </p:spTree>
    <p:custDataLst>
      <p:tags r:id="rId1"/>
    </p:custDataLst>
    <p:extLst>
      <p:ext uri="{BB962C8B-B14F-4D97-AF65-F5344CB8AC3E}">
        <p14:creationId xmlns:p14="http://schemas.microsoft.com/office/powerpoint/2010/main" val="1943826564"/>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420126"/>
            <a:ext cx="6901583" cy="840230"/>
          </a:xfrm>
        </p:spPr>
        <p:txBody>
          <a:bodyPr/>
          <a:lstStyle/>
          <a:p>
            <a:r>
              <a:rPr lang="en-US" sz="5400" dirty="0" smtClean="0"/>
              <a:t>Why a new model?</a:t>
            </a:r>
            <a:endParaRPr lang="en-US" sz="5400" dirty="0"/>
          </a:p>
        </p:txBody>
      </p:sp>
      <p:sp>
        <p:nvSpPr>
          <p:cNvPr id="3" name="TextBox 2"/>
          <p:cNvSpPr txBox="1"/>
          <p:nvPr/>
        </p:nvSpPr>
        <p:spPr>
          <a:xfrm>
            <a:off x="947651" y="2360815"/>
            <a:ext cx="5785658" cy="2062103"/>
          </a:xfrm>
          <a:prstGeom prst="rect">
            <a:avLst/>
          </a:prstGeom>
          <a:noFill/>
        </p:spPr>
        <p:txBody>
          <a:bodyPr wrap="square" rtlCol="0">
            <a:spAutoFit/>
          </a:bodyPr>
          <a:lstStyle/>
          <a:p>
            <a:pPr algn="l">
              <a:buFont typeface="Arial" pitchFamily="34" charset="0"/>
              <a:buChar char="•"/>
            </a:pPr>
            <a:r>
              <a:rPr lang="en-US" sz="3200" i="0" dirty="0" smtClean="0">
                <a:solidFill>
                  <a:srgbClr val="000000"/>
                </a:solidFill>
              </a:rPr>
              <a:t> All HTTP verbs</a:t>
            </a:r>
          </a:p>
          <a:p>
            <a:pPr algn="l">
              <a:buFont typeface="Arial" pitchFamily="34" charset="0"/>
              <a:buChar char="•"/>
            </a:pPr>
            <a:r>
              <a:rPr lang="en-US" sz="3200" i="0" dirty="0" smtClean="0">
                <a:solidFill>
                  <a:srgbClr val="000000"/>
                </a:solidFill>
              </a:rPr>
              <a:t> Full HTTP request</a:t>
            </a:r>
          </a:p>
          <a:p>
            <a:pPr algn="l">
              <a:buFont typeface="Arial" pitchFamily="34" charset="0"/>
              <a:buChar char="•"/>
            </a:pPr>
            <a:r>
              <a:rPr lang="en-US" sz="3200" i="0" dirty="0" smtClean="0">
                <a:solidFill>
                  <a:srgbClr val="000000"/>
                </a:solidFill>
              </a:rPr>
              <a:t> Control of HTTP response</a:t>
            </a:r>
          </a:p>
        </p:txBody>
      </p:sp>
    </p:spTree>
    <p:extLst>
      <p:ext uri="{BB962C8B-B14F-4D97-AF65-F5344CB8AC3E}">
        <p14:creationId xmlns:p14="http://schemas.microsoft.com/office/powerpoint/2010/main" val="385706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p>
            <a:r>
              <a:rPr lang="en-US" sz="3200" dirty="0" smtClean="0"/>
              <a:t>Goals</a:t>
            </a:r>
            <a:endParaRPr lang="en-US" sz="3200" dirty="0"/>
          </a:p>
        </p:txBody>
      </p:sp>
      <p:sp>
        <p:nvSpPr>
          <p:cNvPr id="3" name="Content Placeholder 2"/>
          <p:cNvSpPr>
            <a:spLocks noGrp="1"/>
          </p:cNvSpPr>
          <p:nvPr>
            <p:ph idx="1"/>
          </p:nvPr>
        </p:nvSpPr>
        <p:spPr>
          <a:xfrm>
            <a:off x="611962" y="1200150"/>
            <a:ext cx="6719863" cy="5033502"/>
          </a:xfrm>
        </p:spPr>
        <p:txBody>
          <a:bodyPr/>
          <a:lstStyle/>
          <a:p>
            <a:r>
              <a:rPr lang="en-US" sz="2800" dirty="0" smtClean="0"/>
              <a:t>Object-oriented Programming Model</a:t>
            </a:r>
          </a:p>
          <a:p>
            <a:r>
              <a:rPr lang="en-US" sz="2800" dirty="0" smtClean="0"/>
              <a:t>Compatibility with existing WebSpeed application code*</a:t>
            </a:r>
          </a:p>
          <a:p>
            <a:r>
              <a:rPr lang="en-US" sz="2800" dirty="0" smtClean="0"/>
              <a:t>Coexistence with Pacific Application Server applications</a:t>
            </a:r>
          </a:p>
          <a:p>
            <a:r>
              <a:rPr lang="en-US" sz="2800" dirty="0" smtClean="0"/>
              <a:t>Customer-specified handlers (à la web-</a:t>
            </a:r>
            <a:r>
              <a:rPr lang="en-US" sz="2800" dirty="0" err="1" smtClean="0"/>
              <a:t>disp.p</a:t>
            </a:r>
            <a:r>
              <a:rPr lang="en-US" sz="2800" dirty="0" smtClean="0"/>
              <a:t>)</a:t>
            </a:r>
          </a:p>
          <a:p>
            <a:endParaRPr lang="en-US" dirty="0"/>
          </a:p>
        </p:txBody>
      </p:sp>
      <p:sp>
        <p:nvSpPr>
          <p:cNvPr id="4" name="Shape 108"/>
          <p:cNvSpPr/>
          <p:nvPr/>
        </p:nvSpPr>
        <p:spPr>
          <a:xfrm rot="8100000">
            <a:off x="-3891810" y="-15903"/>
            <a:ext cx="14542138" cy="6042182"/>
          </a:xfrm>
          <a:custGeom>
            <a:avLst/>
            <a:gdLst>
              <a:gd name="connsiteX0" fmla="*/ 0 w 21600"/>
              <a:gd name="connsiteY0" fmla="*/ 0 h 21600"/>
              <a:gd name="connsiteX1" fmla="*/ 21600 w 21600"/>
              <a:gd name="connsiteY1" fmla="*/ 0 h 21600"/>
              <a:gd name="connsiteX2" fmla="*/ 21600 w 21600"/>
              <a:gd name="connsiteY2" fmla="*/ 21600 h 21600"/>
              <a:gd name="connsiteX3" fmla="*/ 8959 w 21600"/>
              <a:gd name="connsiteY3" fmla="*/ 21373 h 21600"/>
              <a:gd name="connsiteX4" fmla="*/ 0 w 21600"/>
              <a:gd name="connsiteY4" fmla="*/ 0 h 21600"/>
              <a:gd name="connsiteX0" fmla="*/ 0 w 21600"/>
              <a:gd name="connsiteY0" fmla="*/ 0 h 21600"/>
              <a:gd name="connsiteX1" fmla="*/ 21600 w 21600"/>
              <a:gd name="connsiteY1" fmla="*/ 0 h 21600"/>
              <a:gd name="connsiteX2" fmla="*/ 21600 w 21600"/>
              <a:gd name="connsiteY2" fmla="*/ 21600 h 21600"/>
              <a:gd name="connsiteX3" fmla="*/ 8959 w 21600"/>
              <a:gd name="connsiteY3" fmla="*/ 21373 h 21600"/>
              <a:gd name="connsiteX4" fmla="*/ 0 w 21600"/>
              <a:gd name="connsiteY4" fmla="*/ 0 h 21600"/>
              <a:gd name="connsiteX0" fmla="*/ 0 w 21532"/>
              <a:gd name="connsiteY0" fmla="*/ 0 h 21600"/>
              <a:gd name="connsiteX1" fmla="*/ 21532 w 21532"/>
              <a:gd name="connsiteY1" fmla="*/ 0 h 21600"/>
              <a:gd name="connsiteX2" fmla="*/ 21532 w 21532"/>
              <a:gd name="connsiteY2" fmla="*/ 21600 h 21600"/>
              <a:gd name="connsiteX3" fmla="*/ 8891 w 21532"/>
              <a:gd name="connsiteY3" fmla="*/ 21373 h 21600"/>
              <a:gd name="connsiteX4" fmla="*/ 0 w 21532"/>
              <a:gd name="connsiteY4" fmla="*/ 0 h 21600"/>
              <a:gd name="connsiteX0" fmla="*/ 0 w 21532"/>
              <a:gd name="connsiteY0" fmla="*/ 0 h 21600"/>
              <a:gd name="connsiteX1" fmla="*/ 21532 w 21532"/>
              <a:gd name="connsiteY1" fmla="*/ 0 h 21600"/>
              <a:gd name="connsiteX2" fmla="*/ 21532 w 21532"/>
              <a:gd name="connsiteY2" fmla="*/ 21600 h 21600"/>
              <a:gd name="connsiteX3" fmla="*/ 8891 w 21532"/>
              <a:gd name="connsiteY3" fmla="*/ 21373 h 21600"/>
              <a:gd name="connsiteX4" fmla="*/ 0 w 21532"/>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32" h="21600" extrusionOk="0">
                <a:moveTo>
                  <a:pt x="0" y="0"/>
                </a:moveTo>
                <a:lnTo>
                  <a:pt x="21532" y="0"/>
                </a:lnTo>
                <a:lnTo>
                  <a:pt x="21532" y="21600"/>
                </a:lnTo>
                <a:lnTo>
                  <a:pt x="8891" y="21373"/>
                </a:lnTo>
                <a:cubicBezTo>
                  <a:pt x="8913" y="21437"/>
                  <a:pt x="-10" y="-37"/>
                  <a:pt x="0" y="0"/>
                </a:cubicBezTo>
                <a:close/>
              </a:path>
            </a:pathLst>
          </a:custGeom>
          <a:solidFill>
            <a:schemeClr val="accent1">
              <a:alpha val="34000"/>
            </a:schemeClr>
          </a:solidFill>
          <a:ln w="12700">
            <a:miter lim="400000"/>
          </a:ln>
        </p:spPr>
        <p:txBody>
          <a:bodyPr lIns="0" tIns="0" rIns="0" bIns="0" anchor="ctr"/>
          <a:lstStyle/>
          <a:p>
            <a:pPr>
              <a:defRPr>
                <a:solidFill>
                  <a:srgbClr val="FFFFFF"/>
                </a:solidFill>
              </a:defRPr>
            </a:pPr>
            <a:endParaRPr dirty="0"/>
          </a:p>
        </p:txBody>
      </p:sp>
      <p:grpSp>
        <p:nvGrpSpPr>
          <p:cNvPr id="5" name="Group 4"/>
          <p:cNvGrpSpPr/>
          <p:nvPr/>
        </p:nvGrpSpPr>
        <p:grpSpPr>
          <a:xfrm>
            <a:off x="7130217" y="1515762"/>
            <a:ext cx="4759350" cy="3951704"/>
            <a:chOff x="6975313" y="1864896"/>
            <a:chExt cx="4226164" cy="3508998"/>
          </a:xfrm>
        </p:grpSpPr>
        <p:pic>
          <p:nvPicPr>
            <p:cNvPr id="6" name="Pictur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75313" y="1864896"/>
              <a:ext cx="4226164" cy="3508998"/>
            </a:xfrm>
            <a:prstGeom prst="rect">
              <a:avLst/>
            </a:prstGeom>
          </p:spPr>
        </p:pic>
        <p:sp>
          <p:nvSpPr>
            <p:cNvPr id="7" name="Title 1"/>
            <p:cNvSpPr txBox="1">
              <a:spLocks/>
            </p:cNvSpPr>
            <p:nvPr/>
          </p:nvSpPr>
          <p:spPr bwMode="white">
            <a:xfrm>
              <a:off x="8824348" y="2198641"/>
              <a:ext cx="1498831" cy="155779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buSzTx/>
              </a:pPr>
              <a:r>
                <a:rPr lang="en-US" sz="2000" i="0" kern="0" dirty="0" smtClean="0">
                  <a:solidFill>
                    <a:srgbClr val="FF6600"/>
                  </a:solidFill>
                </a:rPr>
                <a:t>Pacific Application Server (includes Webspeed support)</a:t>
              </a:r>
              <a:endParaRPr lang="en-US" sz="2000" i="0" kern="0" dirty="0">
                <a:solidFill>
                  <a:srgbClr val="FF6600"/>
                </a:solidFill>
              </a:endParaRPr>
            </a:p>
          </p:txBody>
        </p:sp>
        <p:sp>
          <p:nvSpPr>
            <p:cNvPr id="8" name="Title 1"/>
            <p:cNvSpPr txBox="1">
              <a:spLocks/>
            </p:cNvSpPr>
            <p:nvPr/>
          </p:nvSpPr>
          <p:spPr bwMode="white">
            <a:xfrm>
              <a:off x="7951985" y="4418758"/>
              <a:ext cx="2190032" cy="3416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1" fontAlgn="base" hangingPunct="1">
                <a:lnSpc>
                  <a:spcPct val="90000"/>
                </a:lnSpc>
                <a:spcBef>
                  <a:spcPct val="0"/>
                </a:spcBef>
                <a:spcAft>
                  <a:spcPct val="0"/>
                </a:spcAft>
                <a:defRPr sz="2400">
                  <a:solidFill>
                    <a:srgbClr val="000000"/>
                  </a:solidFill>
                  <a:latin typeface="Arial" pitchFamily="34" charset="0"/>
                  <a:ea typeface="+mj-ea"/>
                  <a:cs typeface="Arial" pitchFamily="34" charset="0"/>
                </a:defRPr>
              </a:lvl1pPr>
              <a:lvl2pPr algn="l" rtl="0" eaLnBrk="1" fontAlgn="base" hangingPunct="1">
                <a:lnSpc>
                  <a:spcPct val="90000"/>
                </a:lnSpc>
                <a:spcBef>
                  <a:spcPct val="0"/>
                </a:spcBef>
                <a:spcAft>
                  <a:spcPct val="0"/>
                </a:spcAft>
                <a:defRPr sz="3200">
                  <a:solidFill>
                    <a:schemeClr val="bg1"/>
                  </a:solidFill>
                  <a:latin typeface="Arial" charset="0"/>
                </a:defRPr>
              </a:lvl2pPr>
              <a:lvl3pPr algn="l" rtl="0" eaLnBrk="1" fontAlgn="base" hangingPunct="1">
                <a:lnSpc>
                  <a:spcPct val="90000"/>
                </a:lnSpc>
                <a:spcBef>
                  <a:spcPct val="0"/>
                </a:spcBef>
                <a:spcAft>
                  <a:spcPct val="0"/>
                </a:spcAft>
                <a:defRPr sz="3200">
                  <a:solidFill>
                    <a:schemeClr val="bg1"/>
                  </a:solidFill>
                  <a:latin typeface="Arial" charset="0"/>
                </a:defRPr>
              </a:lvl3pPr>
              <a:lvl4pPr algn="l" rtl="0" eaLnBrk="1" fontAlgn="base" hangingPunct="1">
                <a:lnSpc>
                  <a:spcPct val="90000"/>
                </a:lnSpc>
                <a:spcBef>
                  <a:spcPct val="0"/>
                </a:spcBef>
                <a:spcAft>
                  <a:spcPct val="0"/>
                </a:spcAft>
                <a:defRPr sz="3200">
                  <a:solidFill>
                    <a:schemeClr val="bg1"/>
                  </a:solidFill>
                  <a:latin typeface="Arial" charset="0"/>
                </a:defRPr>
              </a:lvl4pPr>
              <a:lvl5pPr algn="l" rtl="0" eaLnBrk="1" fontAlgn="base" hangingPunct="1">
                <a:lnSpc>
                  <a:spcPct val="90000"/>
                </a:lnSpc>
                <a:spcBef>
                  <a:spcPct val="0"/>
                </a:spcBef>
                <a:spcAft>
                  <a:spcPct val="0"/>
                </a:spcAft>
                <a:defRPr sz="3200">
                  <a:solidFill>
                    <a:schemeClr val="bg1"/>
                  </a:solidFill>
                  <a:latin typeface="Arial" charset="0"/>
                </a:defRPr>
              </a:lvl5pPr>
              <a:lvl6pPr marL="457200" algn="l" rtl="0" eaLnBrk="1" fontAlgn="base" hangingPunct="1">
                <a:lnSpc>
                  <a:spcPct val="90000"/>
                </a:lnSpc>
                <a:spcBef>
                  <a:spcPct val="0"/>
                </a:spcBef>
                <a:spcAft>
                  <a:spcPct val="0"/>
                </a:spcAft>
                <a:defRPr sz="3200">
                  <a:solidFill>
                    <a:schemeClr val="bg1"/>
                  </a:solidFill>
                  <a:latin typeface="Arial" charset="0"/>
                </a:defRPr>
              </a:lvl6pPr>
              <a:lvl7pPr marL="914400" algn="l" rtl="0" eaLnBrk="1" fontAlgn="base" hangingPunct="1">
                <a:lnSpc>
                  <a:spcPct val="90000"/>
                </a:lnSpc>
                <a:spcBef>
                  <a:spcPct val="0"/>
                </a:spcBef>
                <a:spcAft>
                  <a:spcPct val="0"/>
                </a:spcAft>
                <a:defRPr sz="3200">
                  <a:solidFill>
                    <a:schemeClr val="bg1"/>
                  </a:solidFill>
                  <a:latin typeface="Arial" charset="0"/>
                </a:defRPr>
              </a:lvl7pPr>
              <a:lvl8pPr marL="1371600" algn="l" rtl="0" eaLnBrk="1" fontAlgn="base" hangingPunct="1">
                <a:lnSpc>
                  <a:spcPct val="90000"/>
                </a:lnSpc>
                <a:spcBef>
                  <a:spcPct val="0"/>
                </a:spcBef>
                <a:spcAft>
                  <a:spcPct val="0"/>
                </a:spcAft>
                <a:defRPr sz="3200">
                  <a:solidFill>
                    <a:schemeClr val="bg1"/>
                  </a:solidFill>
                  <a:latin typeface="Arial" charset="0"/>
                </a:defRPr>
              </a:lvl8pPr>
              <a:lvl9pPr marL="1828800" algn="l" rtl="0" eaLnBrk="1" fontAlgn="base" hangingPunct="1">
                <a:lnSpc>
                  <a:spcPct val="90000"/>
                </a:lnSpc>
                <a:spcBef>
                  <a:spcPct val="0"/>
                </a:spcBef>
                <a:spcAft>
                  <a:spcPct val="0"/>
                </a:spcAft>
                <a:defRPr sz="3200">
                  <a:solidFill>
                    <a:schemeClr val="bg1"/>
                  </a:solidFill>
                  <a:latin typeface="Arial" charset="0"/>
                </a:defRPr>
              </a:lvl9pPr>
            </a:lstStyle>
            <a:p>
              <a:pPr algn="ctr">
                <a:buSzTx/>
              </a:pPr>
              <a:r>
                <a:rPr lang="en-US" sz="2000" i="0" kern="0" dirty="0" smtClean="0">
                  <a:solidFill>
                    <a:srgbClr val="FF6600"/>
                  </a:solidFill>
                </a:rPr>
                <a:t>ABL Sessions</a:t>
              </a:r>
              <a:endParaRPr lang="en-US" sz="2000" i="0" kern="0" dirty="0">
                <a:solidFill>
                  <a:srgbClr val="FF6600"/>
                </a:solidFill>
              </a:endParaRPr>
            </a:p>
          </p:txBody>
        </p:sp>
      </p:grpSp>
      <p:pic>
        <p:nvPicPr>
          <p:cNvPr id="9" name="Picture 5"/>
          <p:cNvPicPr>
            <a:picLocks noChangeAspect="1" noChangeArrowheads="1"/>
          </p:cNvPicPr>
          <p:nvPr/>
        </p:nvPicPr>
        <p:blipFill>
          <a:blip r:embed="rId3" cstate="print"/>
          <a:srcRect/>
          <a:stretch>
            <a:fillRect/>
          </a:stretch>
        </p:blipFill>
        <p:spPr bwMode="auto">
          <a:xfrm>
            <a:off x="8827677" y="952651"/>
            <a:ext cx="1871985" cy="451282"/>
          </a:xfrm>
          <a:prstGeom prst="rect">
            <a:avLst/>
          </a:prstGeom>
          <a:noFill/>
          <a:ln w="9525">
            <a:noFill/>
            <a:miter lim="800000"/>
            <a:headEnd/>
            <a:tailEnd/>
          </a:ln>
          <a:effectLst/>
        </p:spPr>
      </p:pic>
      <p:sp>
        <p:nvSpPr>
          <p:cNvPr id="10" name="TextBox 9"/>
          <p:cNvSpPr txBox="1"/>
          <p:nvPr/>
        </p:nvSpPr>
        <p:spPr>
          <a:xfrm>
            <a:off x="532015" y="5802283"/>
            <a:ext cx="5137266" cy="400110"/>
          </a:xfrm>
          <a:prstGeom prst="rect">
            <a:avLst/>
          </a:prstGeom>
          <a:noFill/>
        </p:spPr>
        <p:txBody>
          <a:bodyPr wrap="square" rtlCol="0">
            <a:spAutoFit/>
          </a:bodyPr>
          <a:lstStyle/>
          <a:p>
            <a:pPr algn="l"/>
            <a:r>
              <a:rPr lang="en-US" sz="2000" i="0" dirty="0" smtClean="0">
                <a:solidFill>
                  <a:srgbClr val="000000"/>
                </a:solidFill>
              </a:rPr>
              <a:t>* Some changes may be required</a:t>
            </a: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714374" y="4480561"/>
            <a:ext cx="10607040" cy="1645920"/>
          </a:xfrm>
          <a:prstGeom prst="roundRect">
            <a:avLst>
              <a:gd name="adj" fmla="val 14802"/>
            </a:avLst>
          </a:prstGeom>
          <a:solidFill>
            <a:schemeClr val="accent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5" name="Title 1"/>
          <p:cNvSpPr txBox="1">
            <a:spLocks/>
          </p:cNvSpPr>
          <p:nvPr/>
        </p:nvSpPr>
        <p:spPr bwMode="white">
          <a:xfrm>
            <a:off x="616817" y="315175"/>
            <a:ext cx="10801179" cy="5355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rgbClr val="000000"/>
                </a:solidFill>
                <a:effectLst/>
                <a:uLnTx/>
                <a:uFillTx/>
                <a:latin typeface="Arial" pitchFamily="34" charset="0"/>
                <a:ea typeface="+mj-ea"/>
                <a:cs typeface="Arial" pitchFamily="34" charset="0"/>
              </a:rPr>
              <a:t>Introduction</a:t>
            </a:r>
            <a:endParaRPr kumimoji="0" lang="en-US" sz="3200" b="0"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6" name="Rounded Rectangle 5"/>
          <p:cNvSpPr/>
          <p:nvPr/>
        </p:nvSpPr>
        <p:spPr bwMode="auto">
          <a:xfrm>
            <a:off x="714374" y="1090494"/>
            <a:ext cx="10607040" cy="510778"/>
          </a:xfrm>
          <a:prstGeom prst="roundRect">
            <a:avLst/>
          </a:prstGeom>
          <a:solidFill>
            <a:schemeClr val="bg2">
              <a:lumMod val="65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r>
              <a:rPr lang="en-US" dirty="0" smtClean="0">
                <a:solidFill>
                  <a:schemeClr val="bg2"/>
                </a:solidFill>
              </a:rPr>
              <a:t>Client</a:t>
            </a:r>
            <a:endParaRPr kumimoji="0" lang="en-US" sz="2400" b="0" i="1" u="none" strike="noStrike" cap="none" normalizeH="0" baseline="0" dirty="0" smtClean="0">
              <a:ln>
                <a:noFill/>
              </a:ln>
              <a:solidFill>
                <a:schemeClr val="bg2"/>
              </a:solidFill>
              <a:effectLst/>
              <a:latin typeface="Arial" charset="0"/>
            </a:endParaRPr>
          </a:p>
        </p:txBody>
      </p:sp>
      <p:sp>
        <p:nvSpPr>
          <p:cNvPr id="7" name="Rounded Rectangle 6"/>
          <p:cNvSpPr/>
          <p:nvPr/>
        </p:nvSpPr>
        <p:spPr bwMode="auto">
          <a:xfrm>
            <a:off x="714374" y="2419232"/>
            <a:ext cx="10607040" cy="1371600"/>
          </a:xfrm>
          <a:prstGeom prst="roundRect">
            <a:avLst/>
          </a:prstGeom>
          <a:solidFill>
            <a:schemeClr val="accent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8" name="Rounded Rectangle 7"/>
          <p:cNvSpPr/>
          <p:nvPr/>
        </p:nvSpPr>
        <p:spPr bwMode="auto">
          <a:xfrm>
            <a:off x="971550" y="5429905"/>
            <a:ext cx="7610475" cy="510778"/>
          </a:xfrm>
          <a:prstGeom prst="round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r>
              <a:rPr kumimoji="0" lang="en-US" sz="2400" b="0" i="1" u="none" strike="noStrike" cap="none" normalizeH="0" baseline="0" dirty="0" smtClean="0">
                <a:ln>
                  <a:noFill/>
                </a:ln>
                <a:effectLst/>
                <a:latin typeface="Arial" charset="0"/>
              </a:rPr>
              <a:t>Customer Object (implements </a:t>
            </a:r>
            <a:r>
              <a:rPr kumimoji="0" lang="en-US" sz="2400" b="0" i="1" u="none" strike="noStrike" cap="none" normalizeH="0" baseline="0" dirty="0" err="1" smtClean="0">
                <a:ln>
                  <a:noFill/>
                </a:ln>
                <a:effectLst/>
                <a:latin typeface="Arial" charset="0"/>
              </a:rPr>
              <a:t>IWebHandler</a:t>
            </a:r>
            <a:r>
              <a:rPr kumimoji="0" lang="en-US" sz="2400" b="0" i="1" u="none" strike="noStrike" cap="none" normalizeH="0" baseline="0" dirty="0" smtClean="0">
                <a:ln>
                  <a:noFill/>
                </a:ln>
                <a:effectLst/>
                <a:latin typeface="Arial" charset="0"/>
              </a:rPr>
              <a:t>)</a:t>
            </a:r>
          </a:p>
        </p:txBody>
      </p:sp>
      <p:sp>
        <p:nvSpPr>
          <p:cNvPr id="9" name="Rounded Rectangle 8"/>
          <p:cNvSpPr/>
          <p:nvPr/>
        </p:nvSpPr>
        <p:spPr bwMode="auto">
          <a:xfrm>
            <a:off x="971550" y="3039130"/>
            <a:ext cx="7610475" cy="510778"/>
          </a:xfrm>
          <a:prstGeom prst="round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Pct val="130000"/>
              <a:buFontTx/>
              <a:buNone/>
              <a:tabLst/>
            </a:pPr>
            <a:r>
              <a:rPr lang="en-US" dirty="0" smtClean="0"/>
              <a:t>Web Transport</a:t>
            </a:r>
            <a:endParaRPr kumimoji="0" lang="en-US" sz="2400" b="0" i="1" u="none" strike="noStrike" cap="none" normalizeH="0" baseline="0" dirty="0" smtClean="0">
              <a:ln>
                <a:noFill/>
              </a:ln>
              <a:effectLst/>
              <a:latin typeface="Arial" charset="0"/>
            </a:endParaRPr>
          </a:p>
        </p:txBody>
      </p:sp>
      <p:sp>
        <p:nvSpPr>
          <p:cNvPr id="10" name="TextBox 9"/>
          <p:cNvSpPr txBox="1"/>
          <p:nvPr/>
        </p:nvSpPr>
        <p:spPr>
          <a:xfrm>
            <a:off x="962025" y="4674871"/>
            <a:ext cx="7772400" cy="400110"/>
          </a:xfrm>
          <a:prstGeom prst="rect">
            <a:avLst/>
          </a:prstGeom>
          <a:noFill/>
        </p:spPr>
        <p:txBody>
          <a:bodyPr wrap="square" rtlCol="0">
            <a:spAutoFit/>
          </a:bodyPr>
          <a:lstStyle/>
          <a:p>
            <a:pPr algn="l"/>
            <a:r>
              <a:rPr lang="en-US" sz="2000" i="0" dirty="0" smtClean="0">
                <a:solidFill>
                  <a:schemeClr val="bg2"/>
                </a:solidFill>
              </a:rPr>
              <a:t>Pacific Application Server Agent</a:t>
            </a:r>
          </a:p>
        </p:txBody>
      </p:sp>
      <p:sp>
        <p:nvSpPr>
          <p:cNvPr id="11" name="TextBox 10"/>
          <p:cNvSpPr txBox="1"/>
          <p:nvPr/>
        </p:nvSpPr>
        <p:spPr>
          <a:xfrm>
            <a:off x="981075" y="2541271"/>
            <a:ext cx="7772400" cy="461665"/>
          </a:xfrm>
          <a:prstGeom prst="rect">
            <a:avLst/>
          </a:prstGeom>
          <a:noFill/>
        </p:spPr>
        <p:txBody>
          <a:bodyPr wrap="square" rtlCol="0">
            <a:spAutoFit/>
          </a:bodyPr>
          <a:lstStyle/>
          <a:p>
            <a:pPr algn="l"/>
            <a:r>
              <a:rPr lang="en-US" dirty="0" smtClean="0">
                <a:solidFill>
                  <a:schemeClr val="bg2"/>
                </a:solidFill>
              </a:rPr>
              <a:t>Tomcat</a:t>
            </a:r>
          </a:p>
        </p:txBody>
      </p:sp>
      <p:sp>
        <p:nvSpPr>
          <p:cNvPr id="12" name="Down Arrow 11"/>
          <p:cNvSpPr/>
          <p:nvPr/>
        </p:nvSpPr>
        <p:spPr bwMode="auto">
          <a:xfrm>
            <a:off x="4862512" y="1603021"/>
            <a:ext cx="457200" cy="1554480"/>
          </a:xfrm>
          <a:prstGeom prst="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3" name="Down Arrow 12"/>
          <p:cNvSpPr/>
          <p:nvPr/>
        </p:nvSpPr>
        <p:spPr bwMode="auto">
          <a:xfrm>
            <a:off x="4862512" y="3565171"/>
            <a:ext cx="457200" cy="2011680"/>
          </a:xfrm>
          <a:prstGeom prst="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smtClean="0">
              <a:ln>
                <a:noFill/>
              </a:ln>
              <a:solidFill>
                <a:schemeClr val="tx1"/>
              </a:solidFill>
              <a:effectLst/>
              <a:latin typeface="Arial" charset="0"/>
            </a:endParaRPr>
          </a:p>
        </p:txBody>
      </p:sp>
      <p:sp>
        <p:nvSpPr>
          <p:cNvPr id="14" name="TextBox 13"/>
          <p:cNvSpPr txBox="1"/>
          <p:nvPr/>
        </p:nvSpPr>
        <p:spPr>
          <a:xfrm>
            <a:off x="2560320" y="1788969"/>
            <a:ext cx="2294313" cy="461665"/>
          </a:xfrm>
          <a:prstGeom prst="rect">
            <a:avLst/>
          </a:prstGeom>
          <a:noFill/>
        </p:spPr>
        <p:txBody>
          <a:bodyPr wrap="square" rtlCol="0">
            <a:spAutoFit/>
          </a:bodyPr>
          <a:lstStyle/>
          <a:p>
            <a:pPr algn="l"/>
            <a:r>
              <a:rPr lang="en-US" i="0" dirty="0" smtClean="0">
                <a:solidFill>
                  <a:srgbClr val="000000"/>
                </a:solidFill>
              </a:rPr>
              <a:t>HTTP Request</a:t>
            </a:r>
          </a:p>
        </p:txBody>
      </p:sp>
      <p:sp>
        <p:nvSpPr>
          <p:cNvPr id="15" name="TextBox 14"/>
          <p:cNvSpPr txBox="1"/>
          <p:nvPr/>
        </p:nvSpPr>
        <p:spPr>
          <a:xfrm>
            <a:off x="8329354" y="3891569"/>
            <a:ext cx="1945178" cy="461665"/>
          </a:xfrm>
          <a:prstGeom prst="rect">
            <a:avLst/>
          </a:prstGeom>
          <a:noFill/>
        </p:spPr>
        <p:txBody>
          <a:bodyPr wrap="square" rtlCol="0">
            <a:spAutoFit/>
          </a:bodyPr>
          <a:lstStyle/>
          <a:p>
            <a:pPr algn="l"/>
            <a:r>
              <a:rPr lang="en-US" i="0" dirty="0" smtClean="0">
                <a:solidFill>
                  <a:srgbClr val="000000"/>
                </a:solidFill>
              </a:rPr>
              <a:t>Web Stream</a:t>
            </a:r>
          </a:p>
        </p:txBody>
      </p:sp>
      <p:sp>
        <p:nvSpPr>
          <p:cNvPr id="16" name="TextBox 15"/>
          <p:cNvSpPr txBox="1"/>
          <p:nvPr/>
        </p:nvSpPr>
        <p:spPr>
          <a:xfrm>
            <a:off x="8262852" y="1788969"/>
            <a:ext cx="2460567" cy="461665"/>
          </a:xfrm>
          <a:prstGeom prst="rect">
            <a:avLst/>
          </a:prstGeom>
          <a:noFill/>
        </p:spPr>
        <p:txBody>
          <a:bodyPr wrap="square" rtlCol="0">
            <a:spAutoFit/>
          </a:bodyPr>
          <a:lstStyle/>
          <a:p>
            <a:pPr algn="l"/>
            <a:r>
              <a:rPr lang="en-US" i="0" dirty="0" smtClean="0">
                <a:solidFill>
                  <a:srgbClr val="000000"/>
                </a:solidFill>
              </a:rPr>
              <a:t>HTTP Response</a:t>
            </a:r>
          </a:p>
        </p:txBody>
      </p:sp>
      <p:sp>
        <p:nvSpPr>
          <p:cNvPr id="17" name="Down Arrow 16"/>
          <p:cNvSpPr/>
          <p:nvPr/>
        </p:nvSpPr>
        <p:spPr bwMode="auto">
          <a:xfrm rot="10800000">
            <a:off x="7839075" y="3403246"/>
            <a:ext cx="457200" cy="2011680"/>
          </a:xfrm>
          <a:prstGeom prst="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
        <p:nvSpPr>
          <p:cNvPr id="18" name="Down Arrow 17"/>
          <p:cNvSpPr/>
          <p:nvPr/>
        </p:nvSpPr>
        <p:spPr bwMode="auto">
          <a:xfrm rot="10800000">
            <a:off x="7839074" y="1488721"/>
            <a:ext cx="457200" cy="1554480"/>
          </a:xfrm>
          <a:prstGeom prst="down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Pct val="130000"/>
              <a:buFontTx/>
              <a:buNone/>
              <a:tabLst/>
            </a:pPr>
            <a:endParaRPr kumimoji="0" lang="en-US" sz="2400" b="0" i="1" u="none" strike="noStrike" cap="none" normalizeH="0" baseline="0" dirty="0" smtClean="0">
              <a:ln>
                <a:noFill/>
              </a:ln>
              <a:solidFill>
                <a:schemeClr val="tx1"/>
              </a:solidFill>
              <a:effectLst/>
              <a:latin typeface="Arial" charset="0"/>
            </a:endParaRP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err="1" smtClean="0"/>
              <a:t>Progress.Web.IWebHandler</a:t>
            </a:r>
            <a:endParaRPr lang="en-US" sz="3200"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buNone/>
            </a:pPr>
            <a:endParaRPr lang="en-US" dirty="0" smtClean="0"/>
          </a:p>
          <a:p>
            <a:pPr>
              <a:buNone/>
            </a:pPr>
            <a:r>
              <a:rPr lang="en-US" sz="2800" dirty="0" smtClean="0">
                <a:solidFill>
                  <a:schemeClr val="tx2"/>
                </a:solidFill>
                <a:latin typeface="Consolas" pitchFamily="49" charset="0"/>
                <a:cs typeface="Consolas" pitchFamily="49" charset="0"/>
              </a:rPr>
              <a:t>INTERFACE </a:t>
            </a:r>
            <a:r>
              <a:rPr lang="en-US" sz="2800" dirty="0" err="1" smtClean="0">
                <a:solidFill>
                  <a:schemeClr val="tx2"/>
                </a:solidFill>
                <a:latin typeface="Consolas" pitchFamily="49" charset="0"/>
                <a:cs typeface="Consolas" pitchFamily="49" charset="0"/>
              </a:rPr>
              <a:t>Progress.Web.IWebHandler</a:t>
            </a:r>
            <a:r>
              <a:rPr lang="en-US" sz="2800" dirty="0" smtClean="0">
                <a:solidFill>
                  <a:schemeClr val="tx2"/>
                </a:solidFill>
                <a:latin typeface="Consolas" pitchFamily="49" charset="0"/>
                <a:cs typeface="Consolas" pitchFamily="49" charset="0"/>
              </a:rPr>
              <a:t>:</a:t>
            </a:r>
          </a:p>
          <a:p>
            <a:pPr>
              <a:buNone/>
            </a:pPr>
            <a:r>
              <a:rPr lang="en-US" sz="2800" dirty="0" smtClean="0">
                <a:solidFill>
                  <a:schemeClr val="tx2"/>
                </a:solidFill>
                <a:latin typeface="Consolas" pitchFamily="49" charset="0"/>
                <a:cs typeface="Consolas" pitchFamily="49" charset="0"/>
              </a:rPr>
              <a:t>    METHOD PUBLIC INTEGER </a:t>
            </a:r>
            <a:r>
              <a:rPr lang="en-US" sz="2800" dirty="0" err="1" smtClean="0">
                <a:solidFill>
                  <a:schemeClr val="tx2"/>
                </a:solidFill>
                <a:latin typeface="Consolas" pitchFamily="49" charset="0"/>
                <a:cs typeface="Consolas" pitchFamily="49" charset="0"/>
              </a:rPr>
              <a:t>HandleRequest</a:t>
            </a:r>
            <a:r>
              <a:rPr lang="en-US" sz="2800" dirty="0" smtClean="0">
                <a:solidFill>
                  <a:schemeClr val="tx2"/>
                </a:solidFill>
                <a:latin typeface="Consolas" pitchFamily="49" charset="0"/>
                <a:cs typeface="Consolas" pitchFamily="49" charset="0"/>
              </a:rPr>
              <a:t>( ).</a:t>
            </a:r>
          </a:p>
          <a:p>
            <a:pPr>
              <a:buNone/>
            </a:pPr>
            <a:r>
              <a:rPr lang="en-US" sz="2800" dirty="0" smtClean="0">
                <a:solidFill>
                  <a:schemeClr val="tx2"/>
                </a:solidFill>
                <a:latin typeface="Consolas" pitchFamily="49" charset="0"/>
                <a:cs typeface="Consolas" pitchFamily="49" charset="0"/>
              </a:rPr>
              <a:t>END INTERFACE.</a:t>
            </a:r>
          </a:p>
          <a:p>
            <a:pPr>
              <a:buNone/>
            </a:pPr>
            <a:endParaRPr lang="en-US"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p>
            <a:r>
              <a:rPr lang="en-US" sz="3200" dirty="0" smtClean="0"/>
              <a:t>Web Handlers</a:t>
            </a:r>
            <a:endParaRPr lang="en-US" sz="3200" dirty="0"/>
          </a:p>
        </p:txBody>
      </p:sp>
      <p:pic>
        <p:nvPicPr>
          <p:cNvPr id="6" name="Picture 2" descr="C:\work\webspeed\IWebHandlerUML.emf"/>
          <p:cNvPicPr>
            <a:picLocks noGrp="1" noChangeAspect="1" noChangeArrowheads="1"/>
          </p:cNvPicPr>
          <p:nvPr>
            <p:ph idx="1"/>
          </p:nvPr>
        </p:nvPicPr>
        <p:blipFill>
          <a:blip r:embed="rId2" cstate="print"/>
          <a:srcRect/>
          <a:stretch>
            <a:fillRect/>
          </a:stretch>
        </p:blipFill>
        <p:spPr bwMode="auto">
          <a:xfrm>
            <a:off x="795531" y="820110"/>
            <a:ext cx="10597762" cy="5217781"/>
          </a:xfrm>
          <a:prstGeom prst="rect">
            <a:avLst/>
          </a:prstGeom>
          <a:noFill/>
        </p:spPr>
      </p:pic>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p>
            <a:r>
              <a:rPr lang="en-US" sz="3200" dirty="0" smtClean="0"/>
              <a:t>Web Handler Configuration</a:t>
            </a:r>
            <a:endParaRPr lang="en-US" sz="3200" dirty="0"/>
          </a:p>
        </p:txBody>
      </p:sp>
      <p:sp>
        <p:nvSpPr>
          <p:cNvPr id="3" name="Content Placeholder 2"/>
          <p:cNvSpPr>
            <a:spLocks noGrp="1"/>
          </p:cNvSpPr>
          <p:nvPr>
            <p:ph idx="1"/>
          </p:nvPr>
        </p:nvSpPr>
        <p:spPr/>
        <p:txBody>
          <a:bodyPr/>
          <a:lstStyle/>
          <a:p>
            <a:r>
              <a:rPr lang="en-US" sz="2800" dirty="0" smtClean="0"/>
              <a:t>In </a:t>
            </a:r>
            <a:r>
              <a:rPr lang="en-US" sz="2800" dirty="0" err="1" smtClean="0">
                <a:solidFill>
                  <a:srgbClr val="005F97"/>
                </a:solidFill>
                <a:latin typeface="Consolas" pitchFamily="49" charset="0"/>
                <a:cs typeface="Consolas" pitchFamily="49" charset="0"/>
              </a:rPr>
              <a:t>openedge.properties</a:t>
            </a:r>
            <a:endParaRPr lang="en-US" sz="2800" dirty="0" smtClean="0">
              <a:solidFill>
                <a:srgbClr val="005F97"/>
              </a:solidFill>
              <a:latin typeface="Consolas" pitchFamily="49" charset="0"/>
              <a:cs typeface="Consolas" pitchFamily="49" charset="0"/>
            </a:endParaRPr>
          </a:p>
          <a:p>
            <a:pPr>
              <a:buNone/>
            </a:pPr>
            <a:endParaRPr lang="en-US" sz="2400" dirty="0" smtClean="0">
              <a:solidFill>
                <a:srgbClr val="005F97"/>
              </a:solidFill>
              <a:latin typeface="Consolas" pitchFamily="49" charset="0"/>
              <a:cs typeface="Consolas" pitchFamily="49" charset="0"/>
            </a:endParaRPr>
          </a:p>
          <a:p>
            <a:pPr>
              <a:buNone/>
            </a:pPr>
            <a:r>
              <a:rPr lang="en-US" sz="2400" dirty="0" smtClean="0">
                <a:solidFill>
                  <a:srgbClr val="005F97"/>
                </a:solidFill>
                <a:latin typeface="Consolas" pitchFamily="49" charset="0"/>
                <a:cs typeface="Consolas" pitchFamily="49" charset="0"/>
              </a:rPr>
              <a:t>[pas1.ROOT.WEB]</a:t>
            </a:r>
          </a:p>
          <a:p>
            <a:pPr>
              <a:buNone/>
            </a:pPr>
            <a:r>
              <a:rPr lang="en-US" sz="2400" dirty="0" smtClean="0">
                <a:solidFill>
                  <a:srgbClr val="005F97"/>
                </a:solidFill>
                <a:latin typeface="Consolas" pitchFamily="49" charset="0"/>
                <a:cs typeface="Consolas" pitchFamily="49" charset="0"/>
              </a:rPr>
              <a:t>    </a:t>
            </a:r>
            <a:r>
              <a:rPr lang="en-US" sz="2400" dirty="0" err="1" smtClean="0">
                <a:solidFill>
                  <a:srgbClr val="005F97"/>
                </a:solidFill>
                <a:latin typeface="Consolas" pitchFamily="49" charset="0"/>
                <a:cs typeface="Consolas" pitchFamily="49" charset="0"/>
              </a:rPr>
              <a:t>defaultHandler</a:t>
            </a:r>
            <a:r>
              <a:rPr lang="en-US" sz="2400" dirty="0" smtClean="0">
                <a:solidFill>
                  <a:srgbClr val="005F97"/>
                </a:solidFill>
                <a:latin typeface="Consolas" pitchFamily="49" charset="0"/>
                <a:cs typeface="Consolas" pitchFamily="49" charset="0"/>
              </a:rPr>
              <a:t>=</a:t>
            </a:r>
            <a:r>
              <a:rPr lang="en-US" sz="2400" dirty="0" err="1" smtClean="0">
                <a:solidFill>
                  <a:srgbClr val="005F97"/>
                </a:solidFill>
                <a:latin typeface="Consolas" pitchFamily="49" charset="0"/>
                <a:cs typeface="Consolas" pitchFamily="49" charset="0"/>
              </a:rPr>
              <a:t>OpenEdge.Web.WebspeedHandler</a:t>
            </a:r>
            <a:endParaRPr lang="en-US" sz="2400" dirty="0" smtClean="0">
              <a:solidFill>
                <a:srgbClr val="005F97"/>
              </a:solidFill>
              <a:latin typeface="Consolas" pitchFamily="49" charset="0"/>
              <a:cs typeface="Consolas" pitchFamily="49" charset="0"/>
            </a:endParaRPr>
          </a:p>
          <a:p>
            <a:endParaRPr lang="en-US" dirty="0" smtClean="0">
              <a:solidFill>
                <a:srgbClr val="005F97"/>
              </a:solidFill>
            </a:endParaRPr>
          </a:p>
          <a:p>
            <a:r>
              <a:rPr lang="en-US" sz="2800" dirty="0" smtClean="0"/>
              <a:t>If you wrote your own handler</a:t>
            </a:r>
            <a:endParaRPr lang="en-US" sz="2800" dirty="0" smtClean="0">
              <a:solidFill>
                <a:srgbClr val="005F97"/>
              </a:solidFill>
              <a:latin typeface="Consolas" pitchFamily="49" charset="0"/>
              <a:cs typeface="Consolas" pitchFamily="49" charset="0"/>
            </a:endParaRPr>
          </a:p>
          <a:p>
            <a:endParaRPr lang="en-US" dirty="0" smtClean="0"/>
          </a:p>
          <a:p>
            <a:pPr>
              <a:buNone/>
            </a:pPr>
            <a:r>
              <a:rPr lang="en-US" sz="2400" dirty="0" smtClean="0">
                <a:solidFill>
                  <a:srgbClr val="005F97"/>
                </a:solidFill>
                <a:latin typeface="Consolas" pitchFamily="49" charset="0"/>
                <a:cs typeface="Consolas" pitchFamily="49" charset="0"/>
              </a:rPr>
              <a:t>[pas1.ROOT.WEB]</a:t>
            </a:r>
          </a:p>
          <a:p>
            <a:pPr>
              <a:buNone/>
            </a:pPr>
            <a:r>
              <a:rPr lang="en-US" sz="2400" dirty="0" smtClean="0">
                <a:solidFill>
                  <a:srgbClr val="005F97"/>
                </a:solidFill>
                <a:latin typeface="Consolas" pitchFamily="49" charset="0"/>
                <a:cs typeface="Consolas" pitchFamily="49" charset="0"/>
              </a:rPr>
              <a:t>    </a:t>
            </a:r>
            <a:r>
              <a:rPr lang="en-US" sz="2400" dirty="0" err="1" smtClean="0">
                <a:solidFill>
                  <a:srgbClr val="005F97"/>
                </a:solidFill>
                <a:latin typeface="Consolas" pitchFamily="49" charset="0"/>
                <a:cs typeface="Consolas" pitchFamily="49" charset="0"/>
              </a:rPr>
              <a:t>defaultHandler</a:t>
            </a:r>
            <a:r>
              <a:rPr lang="en-US" sz="2400" dirty="0" smtClean="0">
                <a:solidFill>
                  <a:srgbClr val="005F97"/>
                </a:solidFill>
                <a:latin typeface="Consolas" pitchFamily="49" charset="0"/>
                <a:cs typeface="Consolas" pitchFamily="49" charset="0"/>
              </a:rPr>
              <a:t>=</a:t>
            </a:r>
            <a:r>
              <a:rPr lang="en-US" sz="2400" dirty="0" err="1" smtClean="0">
                <a:solidFill>
                  <a:srgbClr val="005F97"/>
                </a:solidFill>
                <a:latin typeface="Consolas" pitchFamily="49" charset="0"/>
                <a:cs typeface="Consolas" pitchFamily="49" charset="0"/>
              </a:rPr>
              <a:t>MyCustomHandler</a:t>
            </a:r>
            <a:endParaRPr lang="en-US" sz="2400" dirty="0" smtClean="0">
              <a:solidFill>
                <a:srgbClr val="005F97"/>
              </a:solidFill>
              <a:latin typeface="Consolas" pitchFamily="49" charset="0"/>
              <a:cs typeface="Consolas" pitchFamily="49" charset="0"/>
            </a:endParaRPr>
          </a:p>
          <a:p>
            <a:endParaRPr lang="en-US" dirty="0"/>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p>
            <a:r>
              <a:rPr lang="en-US" sz="3200" dirty="0" err="1" smtClean="0"/>
              <a:t>WebspeedHandler</a:t>
            </a:r>
            <a:endParaRPr lang="en-US" sz="3200" dirty="0"/>
          </a:p>
        </p:txBody>
      </p:sp>
      <p:sp>
        <p:nvSpPr>
          <p:cNvPr id="3" name="Content Placeholder 2"/>
          <p:cNvSpPr>
            <a:spLocks noGrp="1"/>
          </p:cNvSpPr>
          <p:nvPr>
            <p:ph idx="1"/>
          </p:nvPr>
        </p:nvSpPr>
        <p:spPr/>
        <p:txBody>
          <a:bodyPr/>
          <a:lstStyle/>
          <a:p>
            <a:r>
              <a:rPr lang="en-US" sz="2400" dirty="0" smtClean="0"/>
              <a:t>Implements  </a:t>
            </a:r>
            <a:r>
              <a:rPr lang="en-US" sz="2400" dirty="0" err="1" smtClean="0">
                <a:solidFill>
                  <a:srgbClr val="005F97"/>
                </a:solidFill>
                <a:latin typeface="Consolas" pitchFamily="49" charset="0"/>
                <a:cs typeface="Consolas" pitchFamily="49" charset="0"/>
              </a:rPr>
              <a:t>IWebHandler</a:t>
            </a:r>
            <a:r>
              <a:rPr lang="en-US" sz="2400" dirty="0" smtClean="0"/>
              <a:t> </a:t>
            </a:r>
          </a:p>
          <a:p>
            <a:pPr>
              <a:buNone/>
            </a:pPr>
            <a:endParaRPr lang="en-US" sz="2400" dirty="0" smtClean="0"/>
          </a:p>
          <a:p>
            <a:r>
              <a:rPr lang="en-US" sz="2400" dirty="0" smtClean="0"/>
              <a:t>The </a:t>
            </a:r>
            <a:r>
              <a:rPr lang="en-US" sz="2400" dirty="0" err="1" smtClean="0">
                <a:solidFill>
                  <a:srgbClr val="005F97"/>
                </a:solidFill>
                <a:latin typeface="Consolas" pitchFamily="49" charset="0"/>
                <a:cs typeface="Consolas" pitchFamily="49" charset="0"/>
              </a:rPr>
              <a:t>HandleRequest</a:t>
            </a:r>
            <a:r>
              <a:rPr lang="en-US" sz="2400" dirty="0" smtClean="0">
                <a:solidFill>
                  <a:srgbClr val="005F97"/>
                </a:solidFill>
                <a:latin typeface="Consolas" pitchFamily="49" charset="0"/>
                <a:cs typeface="Consolas" pitchFamily="49" charset="0"/>
              </a:rPr>
              <a:t>()</a:t>
            </a:r>
            <a:r>
              <a:rPr lang="en-US" sz="2400" dirty="0" smtClean="0"/>
              <a:t> method</a:t>
            </a:r>
          </a:p>
          <a:p>
            <a:pPr lvl="1"/>
            <a:r>
              <a:rPr lang="en-US" sz="2400" dirty="0" smtClean="0"/>
              <a:t>Starts </a:t>
            </a:r>
            <a:r>
              <a:rPr lang="en-US" sz="2400" dirty="0" smtClean="0">
                <a:solidFill>
                  <a:srgbClr val="005F97"/>
                </a:solidFill>
                <a:latin typeface="Consolas" pitchFamily="49" charset="0"/>
                <a:cs typeface="Consolas" pitchFamily="49" charset="0"/>
              </a:rPr>
              <a:t>web/objects/web-</a:t>
            </a:r>
            <a:r>
              <a:rPr lang="en-US" sz="2400" dirty="0" err="1" smtClean="0">
                <a:solidFill>
                  <a:srgbClr val="005F97"/>
                </a:solidFill>
                <a:latin typeface="Consolas" pitchFamily="49" charset="0"/>
                <a:cs typeface="Consolas" pitchFamily="49" charset="0"/>
              </a:rPr>
              <a:t>handler.p</a:t>
            </a:r>
            <a:r>
              <a:rPr lang="en-US" sz="2400" dirty="0" smtClean="0"/>
              <a:t> persistently if not started   </a:t>
            </a:r>
          </a:p>
          <a:p>
            <a:pPr lvl="1"/>
            <a:r>
              <a:rPr lang="en-US" sz="2400" dirty="0" smtClean="0"/>
              <a:t>runs process-web-request  in the handle</a:t>
            </a:r>
          </a:p>
          <a:p>
            <a:endParaRPr lang="en-US" sz="2400" dirty="0" smtClean="0"/>
          </a:p>
          <a:p>
            <a:r>
              <a:rPr lang="en-US" sz="2400" dirty="0" smtClean="0">
                <a:solidFill>
                  <a:srgbClr val="005F97"/>
                </a:solidFill>
                <a:latin typeface="Consolas" pitchFamily="49" charset="0"/>
                <a:cs typeface="Consolas" pitchFamily="49" charset="0"/>
              </a:rPr>
              <a:t>web/objects/web-</a:t>
            </a:r>
            <a:r>
              <a:rPr lang="en-US" sz="2400" dirty="0" err="1" smtClean="0">
                <a:solidFill>
                  <a:srgbClr val="005F97"/>
                </a:solidFill>
                <a:latin typeface="Consolas" pitchFamily="49" charset="0"/>
                <a:cs typeface="Consolas" pitchFamily="49" charset="0"/>
              </a:rPr>
              <a:t>handler.p</a:t>
            </a:r>
            <a:r>
              <a:rPr lang="en-US" sz="2400" dirty="0" smtClean="0"/>
              <a:t> is the web-</a:t>
            </a:r>
            <a:r>
              <a:rPr lang="en-US" sz="2400" dirty="0" err="1" smtClean="0"/>
              <a:t>disp</a:t>
            </a:r>
            <a:r>
              <a:rPr lang="en-US" sz="2400" dirty="0" smtClean="0"/>
              <a:t> replacement  </a:t>
            </a:r>
          </a:p>
          <a:p>
            <a:pPr lvl="1"/>
            <a:r>
              <a:rPr lang="en-US" sz="2400" dirty="0" smtClean="0"/>
              <a:t>Starts </a:t>
            </a:r>
            <a:r>
              <a:rPr lang="en-US" sz="2400" dirty="0" err="1" smtClean="0">
                <a:solidFill>
                  <a:srgbClr val="005F97"/>
                </a:solidFill>
                <a:latin typeface="Consolas" pitchFamily="49" charset="0"/>
                <a:cs typeface="Consolas" pitchFamily="49" charset="0"/>
              </a:rPr>
              <a:t>webutil</a:t>
            </a:r>
            <a:r>
              <a:rPr lang="en-US" sz="2400" dirty="0" smtClean="0">
                <a:solidFill>
                  <a:srgbClr val="005F97"/>
                </a:solidFill>
                <a:latin typeface="Consolas" pitchFamily="49" charset="0"/>
                <a:cs typeface="Consolas" pitchFamily="49" charset="0"/>
              </a:rPr>
              <a:t>/</a:t>
            </a:r>
            <a:r>
              <a:rPr lang="en-US" sz="2400" dirty="0" err="1" smtClean="0">
                <a:solidFill>
                  <a:srgbClr val="005F97"/>
                </a:solidFill>
                <a:latin typeface="Consolas" pitchFamily="49" charset="0"/>
                <a:cs typeface="Consolas" pitchFamily="49" charset="0"/>
              </a:rPr>
              <a:t>paswebstart.p</a:t>
            </a:r>
            <a:r>
              <a:rPr lang="en-US" sz="2400" dirty="0" smtClean="0"/>
              <a:t> (sets itself as </a:t>
            </a:r>
            <a:r>
              <a:rPr lang="en-US" sz="2400" dirty="0" smtClean="0">
                <a:solidFill>
                  <a:srgbClr val="005F97"/>
                </a:solidFill>
                <a:latin typeface="Consolas" pitchFamily="49" charset="0"/>
                <a:cs typeface="Consolas" pitchFamily="49" charset="0"/>
              </a:rPr>
              <a:t>web-utilities-</a:t>
            </a:r>
            <a:r>
              <a:rPr lang="en-US" sz="2400" dirty="0" err="1" smtClean="0">
                <a:solidFill>
                  <a:srgbClr val="005F97"/>
                </a:solidFill>
                <a:latin typeface="Consolas" pitchFamily="49" charset="0"/>
                <a:cs typeface="Consolas" pitchFamily="49" charset="0"/>
              </a:rPr>
              <a:t>hdl</a:t>
            </a:r>
            <a:r>
              <a:rPr lang="en-US" sz="2400" dirty="0" smtClean="0"/>
              <a:t>) </a:t>
            </a:r>
          </a:p>
          <a:p>
            <a:pPr lvl="1"/>
            <a:r>
              <a:rPr lang="en-US" sz="2400" dirty="0" smtClean="0"/>
              <a:t>The web-notify event is changed to </a:t>
            </a:r>
            <a:r>
              <a:rPr lang="en-US" sz="2400" dirty="0" smtClean="0">
                <a:solidFill>
                  <a:srgbClr val="005F97"/>
                </a:solidFill>
                <a:latin typeface="Consolas" pitchFamily="49" charset="0"/>
                <a:cs typeface="Consolas" pitchFamily="49" charset="0"/>
              </a:rPr>
              <a:t>process-web-request</a:t>
            </a:r>
          </a:p>
          <a:p>
            <a:pPr lvl="1"/>
            <a:r>
              <a:rPr lang="en-US" sz="2400" dirty="0" smtClean="0"/>
              <a:t>The wait-for logic is removed</a:t>
            </a:r>
            <a:endParaRPr lang="en-US" dirty="0" smtClean="0"/>
          </a:p>
          <a:p>
            <a:endParaRPr lang="en-US"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p>
            <a:r>
              <a:rPr lang="en-US" sz="3200" dirty="0" err="1" smtClean="0"/>
              <a:t>WebspeedHandler</a:t>
            </a:r>
            <a:endParaRPr lang="en-US" sz="3200" dirty="0"/>
          </a:p>
        </p:txBody>
      </p:sp>
      <p:sp>
        <p:nvSpPr>
          <p:cNvPr id="3" name="Content Placeholder 2"/>
          <p:cNvSpPr>
            <a:spLocks noGrp="1"/>
          </p:cNvSpPr>
          <p:nvPr>
            <p:ph idx="1"/>
          </p:nvPr>
        </p:nvSpPr>
        <p:spPr/>
        <p:txBody>
          <a:bodyPr/>
          <a:lstStyle/>
          <a:p>
            <a:r>
              <a:rPr lang="en-US" sz="2400" dirty="0" err="1" smtClean="0">
                <a:solidFill>
                  <a:srgbClr val="005F97"/>
                </a:solidFill>
                <a:latin typeface="Consolas" pitchFamily="49" charset="0"/>
                <a:cs typeface="Consolas" pitchFamily="49" charset="0"/>
              </a:rPr>
              <a:t>webutil</a:t>
            </a:r>
            <a:r>
              <a:rPr lang="en-US" sz="2400" dirty="0" smtClean="0">
                <a:solidFill>
                  <a:srgbClr val="005F97"/>
                </a:solidFill>
                <a:latin typeface="Consolas" pitchFamily="49" charset="0"/>
                <a:cs typeface="Consolas" pitchFamily="49" charset="0"/>
              </a:rPr>
              <a:t>/</a:t>
            </a:r>
            <a:r>
              <a:rPr lang="en-US" sz="2400" dirty="0" err="1" smtClean="0">
                <a:solidFill>
                  <a:srgbClr val="005F97"/>
                </a:solidFill>
                <a:latin typeface="Consolas" pitchFamily="49" charset="0"/>
                <a:cs typeface="Consolas" pitchFamily="49" charset="0"/>
              </a:rPr>
              <a:t>paswebstart.p</a:t>
            </a:r>
            <a:endParaRPr lang="en-US" sz="2400" dirty="0" smtClean="0">
              <a:solidFill>
                <a:srgbClr val="005F97"/>
              </a:solidFill>
              <a:latin typeface="Consolas" pitchFamily="49" charset="0"/>
              <a:cs typeface="Consolas" pitchFamily="49" charset="0"/>
            </a:endParaRPr>
          </a:p>
          <a:p>
            <a:pPr lvl="1"/>
            <a:r>
              <a:rPr lang="en-US" sz="2400" dirty="0" smtClean="0"/>
              <a:t>Uses old </a:t>
            </a:r>
            <a:r>
              <a:rPr lang="en-US" sz="2400" dirty="0" smtClean="0">
                <a:solidFill>
                  <a:srgbClr val="005F97"/>
                </a:solidFill>
                <a:latin typeface="Consolas" pitchFamily="49" charset="0"/>
                <a:cs typeface="Consolas" pitchFamily="49" charset="0"/>
              </a:rPr>
              <a:t>web-start</a:t>
            </a:r>
            <a:r>
              <a:rPr lang="en-US" dirty="0" smtClean="0"/>
              <a:t> </a:t>
            </a:r>
            <a:r>
              <a:rPr lang="en-US" sz="2400" dirty="0" smtClean="0"/>
              <a:t>as include</a:t>
            </a:r>
          </a:p>
          <a:p>
            <a:endParaRPr lang="en-US" dirty="0" smtClean="0"/>
          </a:p>
          <a:p>
            <a:r>
              <a:rPr lang="en-US" sz="2400" dirty="0" smtClean="0"/>
              <a:t>New function  </a:t>
            </a:r>
            <a:r>
              <a:rPr lang="en-US" sz="2400" dirty="0" err="1" smtClean="0">
                <a:solidFill>
                  <a:srgbClr val="005F97"/>
                </a:solidFill>
                <a:latin typeface="Consolas" pitchFamily="49" charset="0"/>
                <a:cs typeface="Consolas" pitchFamily="49" charset="0"/>
              </a:rPr>
              <a:t>GetEnv</a:t>
            </a:r>
            <a:r>
              <a:rPr lang="en-US" sz="2400" dirty="0" smtClean="0">
                <a:solidFill>
                  <a:srgbClr val="005F97"/>
                </a:solidFill>
                <a:latin typeface="Consolas" pitchFamily="49" charset="0"/>
                <a:cs typeface="Consolas" pitchFamily="49" charset="0"/>
              </a:rPr>
              <a:t>()</a:t>
            </a:r>
          </a:p>
          <a:p>
            <a:pPr lvl="1"/>
            <a:r>
              <a:rPr lang="en-US" dirty="0" smtClean="0"/>
              <a:t>All calls to </a:t>
            </a:r>
            <a:r>
              <a:rPr lang="en-US" dirty="0" smtClean="0">
                <a:solidFill>
                  <a:srgbClr val="005F97"/>
                </a:solidFill>
                <a:latin typeface="Consolas" pitchFamily="49" charset="0"/>
                <a:cs typeface="Consolas" pitchFamily="49" charset="0"/>
              </a:rPr>
              <a:t>OS-</a:t>
            </a:r>
            <a:r>
              <a:rPr lang="en-US" dirty="0" err="1" smtClean="0">
                <a:solidFill>
                  <a:srgbClr val="005F97"/>
                </a:solidFill>
                <a:latin typeface="Consolas" pitchFamily="49" charset="0"/>
                <a:cs typeface="Consolas" pitchFamily="49" charset="0"/>
              </a:rPr>
              <a:t>GETENV</a:t>
            </a:r>
            <a:r>
              <a:rPr lang="en-US" dirty="0" smtClean="0">
                <a:solidFill>
                  <a:srgbClr val="005F97"/>
                </a:solidFill>
                <a:latin typeface="Consolas" pitchFamily="49" charset="0"/>
                <a:cs typeface="Consolas" pitchFamily="49" charset="0"/>
              </a:rPr>
              <a:t>() </a:t>
            </a:r>
            <a:r>
              <a:rPr lang="en-US" dirty="0" smtClean="0"/>
              <a:t>changed to use new </a:t>
            </a:r>
            <a:r>
              <a:rPr lang="en-US" dirty="0" err="1" smtClean="0">
                <a:solidFill>
                  <a:srgbClr val="005F97"/>
                </a:solidFill>
                <a:latin typeface="Consolas" pitchFamily="49" charset="0"/>
                <a:cs typeface="Consolas" pitchFamily="49" charset="0"/>
              </a:rPr>
              <a:t>GetEnv</a:t>
            </a:r>
            <a:r>
              <a:rPr lang="en-US" dirty="0" smtClean="0">
                <a:solidFill>
                  <a:srgbClr val="005F97"/>
                </a:solidFill>
                <a:latin typeface="Consolas" pitchFamily="49" charset="0"/>
                <a:cs typeface="Consolas" pitchFamily="49" charset="0"/>
              </a:rPr>
              <a:t>() </a:t>
            </a:r>
            <a:r>
              <a:rPr lang="en-US" dirty="0" smtClean="0"/>
              <a:t>function</a:t>
            </a:r>
          </a:p>
          <a:p>
            <a:endParaRPr lang="en-US" dirty="0" smtClean="0"/>
          </a:p>
          <a:p>
            <a:r>
              <a:rPr lang="en-US" sz="2400" dirty="0" smtClean="0"/>
              <a:t>New </a:t>
            </a:r>
            <a:r>
              <a:rPr lang="en-US" sz="2400" dirty="0" smtClean="0">
                <a:solidFill>
                  <a:srgbClr val="005F97"/>
                </a:solidFill>
                <a:latin typeface="Consolas" pitchFamily="49" charset="0"/>
                <a:cs typeface="Consolas" pitchFamily="49" charset="0"/>
              </a:rPr>
              <a:t>multi-session-agent()</a:t>
            </a:r>
            <a:r>
              <a:rPr lang="en-US" sz="2400" dirty="0" smtClean="0"/>
              <a:t> function that returns </a:t>
            </a:r>
            <a:r>
              <a:rPr lang="en-US" sz="2400" dirty="0" smtClean="0">
                <a:solidFill>
                  <a:srgbClr val="005F97"/>
                </a:solidFill>
                <a:latin typeface="Consolas" pitchFamily="49" charset="0"/>
                <a:cs typeface="Consolas" pitchFamily="49" charset="0"/>
              </a:rPr>
              <a:t>true</a:t>
            </a:r>
            <a:r>
              <a:rPr lang="en-US" sz="2400" dirty="0" smtClean="0"/>
              <a:t> if in pas  </a:t>
            </a:r>
          </a:p>
          <a:p>
            <a:endParaRPr lang="en-US" sz="2400" dirty="0" smtClean="0"/>
          </a:p>
          <a:p>
            <a:r>
              <a:rPr lang="en-US" sz="2400" dirty="0" smtClean="0"/>
              <a:t>Some configuration properties are now in </a:t>
            </a:r>
            <a:r>
              <a:rPr lang="en-US" sz="2400" dirty="0" err="1" smtClean="0">
                <a:solidFill>
                  <a:srgbClr val="005F97"/>
                </a:solidFill>
                <a:latin typeface="Consolas" pitchFamily="49" charset="0"/>
                <a:cs typeface="Consolas" pitchFamily="49" charset="0"/>
              </a:rPr>
              <a:t>openedge.properties</a:t>
            </a:r>
            <a:r>
              <a:rPr lang="en-US" sz="2400" dirty="0" smtClean="0"/>
              <a:t> instead of </a:t>
            </a:r>
            <a:r>
              <a:rPr lang="en-US" sz="2400" dirty="0" smtClean="0">
                <a:solidFill>
                  <a:srgbClr val="005F97"/>
                </a:solidFill>
                <a:latin typeface="Consolas" pitchFamily="49" charset="0"/>
                <a:cs typeface="Consolas" pitchFamily="49" charset="0"/>
              </a:rPr>
              <a:t>web-context</a:t>
            </a: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350876"/>
            <a:ext cx="6901583" cy="978729"/>
          </a:xfrm>
        </p:spPr>
        <p:txBody>
          <a:bodyPr/>
          <a:lstStyle/>
          <a:p>
            <a:r>
              <a:rPr lang="en-US" dirty="0" smtClean="0"/>
              <a:t>Demos</a:t>
            </a:r>
            <a:br>
              <a:rPr lang="en-US" dirty="0" smtClean="0"/>
            </a:br>
            <a:r>
              <a:rPr lang="en-US" dirty="0" smtClean="0"/>
              <a:t>Compatibility Handler</a:t>
            </a:r>
            <a:endParaRPr lang="en-US" dirty="0"/>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315175"/>
            <a:ext cx="10801179" cy="535531"/>
          </a:xfrm>
        </p:spPr>
        <p:txBody>
          <a:bodyPr/>
          <a:lstStyle/>
          <a:p>
            <a:r>
              <a:rPr lang="en-US" sz="3200" dirty="0" err="1" smtClean="0"/>
              <a:t>WebResponse</a:t>
            </a:r>
            <a:r>
              <a:rPr lang="en-US" sz="3200" dirty="0" smtClean="0"/>
              <a:t> Object</a:t>
            </a:r>
            <a:endParaRPr lang="en-US" sz="3200" dirty="0"/>
          </a:p>
        </p:txBody>
      </p:sp>
      <p:sp>
        <p:nvSpPr>
          <p:cNvPr id="6" name="Content Placeholder 5"/>
          <p:cNvSpPr>
            <a:spLocks noGrp="1"/>
          </p:cNvSpPr>
          <p:nvPr>
            <p:ph sz="half" idx="2"/>
          </p:nvPr>
        </p:nvSpPr>
        <p:spPr>
          <a:xfrm>
            <a:off x="626066" y="1475800"/>
            <a:ext cx="4943461" cy="4238369"/>
          </a:xfrm>
        </p:spPr>
        <p:txBody>
          <a:bodyPr/>
          <a:lstStyle/>
          <a:p>
            <a:pPr>
              <a:spcBef>
                <a:spcPts val="2100"/>
              </a:spcBef>
            </a:pPr>
            <a:r>
              <a:rPr lang="en-US" sz="2800" dirty="0" smtClean="0"/>
              <a:t>Object representation of HTTP response</a:t>
            </a:r>
          </a:p>
          <a:p>
            <a:pPr>
              <a:spcBef>
                <a:spcPts val="2100"/>
              </a:spcBef>
            </a:pPr>
            <a:r>
              <a:rPr lang="en-US" sz="2800" dirty="0" smtClean="0"/>
              <a:t>Properties for common elements</a:t>
            </a:r>
          </a:p>
          <a:p>
            <a:pPr>
              <a:spcBef>
                <a:spcPts val="2100"/>
              </a:spcBef>
            </a:pPr>
            <a:r>
              <a:rPr lang="en-US" sz="2800" dirty="0" smtClean="0"/>
              <a:t>Methods for headers, cookies</a:t>
            </a:r>
          </a:p>
          <a:p>
            <a:endParaRPr lang="en-US" dirty="0"/>
          </a:p>
        </p:txBody>
      </p:sp>
      <p:pic>
        <p:nvPicPr>
          <p:cNvPr id="2050" name="Picture 2" descr="C:\work\webspeed\HttpResponse.emf"/>
          <p:cNvPicPr>
            <a:picLocks noGrp="1" noChangeAspect="1" noChangeArrowheads="1"/>
          </p:cNvPicPr>
          <p:nvPr>
            <p:ph sz="quarter" idx="4"/>
          </p:nvPr>
        </p:nvPicPr>
        <p:blipFill>
          <a:blip r:embed="rId2" cstate="print"/>
          <a:srcRect/>
          <a:stretch>
            <a:fillRect/>
          </a:stretch>
        </p:blipFill>
        <p:spPr bwMode="auto">
          <a:xfrm>
            <a:off x="5665616" y="629728"/>
            <a:ext cx="6019765" cy="4986068"/>
          </a:xfrm>
          <a:prstGeom prst="rect">
            <a:avLst/>
          </a:prstGeom>
          <a:noFill/>
        </p:spPr>
      </p:pic>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16817" y="315175"/>
            <a:ext cx="10801179" cy="535531"/>
          </a:xfrm>
        </p:spPr>
        <p:txBody>
          <a:bodyPr/>
          <a:lstStyle/>
          <a:p>
            <a:r>
              <a:rPr lang="en-US" sz="3200" dirty="0" err="1" smtClean="0"/>
              <a:t>WebResponseWriter</a:t>
            </a:r>
            <a:endParaRPr lang="en-US" sz="3200" dirty="0"/>
          </a:p>
        </p:txBody>
      </p:sp>
      <p:sp>
        <p:nvSpPr>
          <p:cNvPr id="8" name="Content Placeholder 7"/>
          <p:cNvSpPr>
            <a:spLocks noGrp="1"/>
          </p:cNvSpPr>
          <p:nvPr>
            <p:ph idx="1"/>
          </p:nvPr>
        </p:nvSpPr>
        <p:spPr>
          <a:xfrm>
            <a:off x="611963" y="1599160"/>
            <a:ext cx="4275921" cy="4219748"/>
          </a:xfrm>
        </p:spPr>
        <p:txBody>
          <a:bodyPr/>
          <a:lstStyle/>
          <a:p>
            <a:pPr>
              <a:spcBef>
                <a:spcPts val="2100"/>
              </a:spcBef>
            </a:pPr>
            <a:r>
              <a:rPr lang="en-US" sz="2800" dirty="0" smtClean="0"/>
              <a:t>Writes an HTTP response to the Web Stream</a:t>
            </a:r>
          </a:p>
          <a:p>
            <a:pPr>
              <a:spcBef>
                <a:spcPts val="2100"/>
              </a:spcBef>
            </a:pPr>
            <a:r>
              <a:rPr lang="en-US" sz="2800" dirty="0" smtClean="0"/>
              <a:t>Status/Headers written on first use of Write()</a:t>
            </a:r>
          </a:p>
          <a:p>
            <a:pPr>
              <a:spcBef>
                <a:spcPts val="2100"/>
              </a:spcBef>
            </a:pPr>
            <a:r>
              <a:rPr lang="en-US" sz="2800" dirty="0" smtClean="0"/>
              <a:t>Close to “commit” response</a:t>
            </a:r>
          </a:p>
          <a:p>
            <a:endParaRPr lang="en-US" dirty="0"/>
          </a:p>
        </p:txBody>
      </p:sp>
      <p:pic>
        <p:nvPicPr>
          <p:cNvPr id="9" name="Picture 2" descr="C:\work\webspeed\WebResponseWriter.emf"/>
          <p:cNvPicPr>
            <a:picLocks noChangeAspect="1" noChangeArrowheads="1"/>
          </p:cNvPicPr>
          <p:nvPr/>
        </p:nvPicPr>
        <p:blipFill>
          <a:blip r:embed="rId2" cstate="print"/>
          <a:srcRect/>
          <a:stretch>
            <a:fillRect/>
          </a:stretch>
        </p:blipFill>
        <p:spPr bwMode="auto">
          <a:xfrm>
            <a:off x="4803068" y="1313411"/>
            <a:ext cx="7114944" cy="4011453"/>
          </a:xfrm>
          <a:prstGeom prst="rect">
            <a:avLst/>
          </a:prstGeom>
          <a:noFill/>
        </p:spPr>
      </p:pic>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350876"/>
            <a:ext cx="6901583" cy="978729"/>
          </a:xfrm>
        </p:spPr>
        <p:txBody>
          <a:bodyPr/>
          <a:lstStyle/>
          <a:p>
            <a:r>
              <a:rPr lang="en-US" dirty="0" smtClean="0"/>
              <a:t>Demos</a:t>
            </a:r>
            <a:br>
              <a:rPr lang="en-US" dirty="0" smtClean="0"/>
            </a:br>
            <a:r>
              <a:rPr lang="en-US" dirty="0" smtClean="0"/>
              <a:t>Basic </a:t>
            </a:r>
            <a:r>
              <a:rPr lang="en-US" dirty="0" err="1" smtClean="0"/>
              <a:t>IWebHandler</a:t>
            </a:r>
            <a:endParaRPr lang="en-US" dirty="0"/>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OpenHTTP</a:t>
            </a:r>
            <a:endParaRPr lang="en-US" dirty="0"/>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08"/>
          <p:cNvSpPr/>
          <p:nvPr/>
        </p:nvSpPr>
        <p:spPr>
          <a:xfrm rot="8100000">
            <a:off x="-3891810" y="-15903"/>
            <a:ext cx="14542138" cy="6042182"/>
          </a:xfrm>
          <a:custGeom>
            <a:avLst/>
            <a:gdLst>
              <a:gd name="connsiteX0" fmla="*/ 0 w 21600"/>
              <a:gd name="connsiteY0" fmla="*/ 0 h 21600"/>
              <a:gd name="connsiteX1" fmla="*/ 21600 w 21600"/>
              <a:gd name="connsiteY1" fmla="*/ 0 h 21600"/>
              <a:gd name="connsiteX2" fmla="*/ 21600 w 21600"/>
              <a:gd name="connsiteY2" fmla="*/ 21600 h 21600"/>
              <a:gd name="connsiteX3" fmla="*/ 8959 w 21600"/>
              <a:gd name="connsiteY3" fmla="*/ 21373 h 21600"/>
              <a:gd name="connsiteX4" fmla="*/ 0 w 21600"/>
              <a:gd name="connsiteY4" fmla="*/ 0 h 21600"/>
              <a:gd name="connsiteX0" fmla="*/ 0 w 21600"/>
              <a:gd name="connsiteY0" fmla="*/ 0 h 21600"/>
              <a:gd name="connsiteX1" fmla="*/ 21600 w 21600"/>
              <a:gd name="connsiteY1" fmla="*/ 0 h 21600"/>
              <a:gd name="connsiteX2" fmla="*/ 21600 w 21600"/>
              <a:gd name="connsiteY2" fmla="*/ 21600 h 21600"/>
              <a:gd name="connsiteX3" fmla="*/ 8959 w 21600"/>
              <a:gd name="connsiteY3" fmla="*/ 21373 h 21600"/>
              <a:gd name="connsiteX4" fmla="*/ 0 w 21600"/>
              <a:gd name="connsiteY4" fmla="*/ 0 h 21600"/>
              <a:gd name="connsiteX0" fmla="*/ 0 w 21532"/>
              <a:gd name="connsiteY0" fmla="*/ 0 h 21600"/>
              <a:gd name="connsiteX1" fmla="*/ 21532 w 21532"/>
              <a:gd name="connsiteY1" fmla="*/ 0 h 21600"/>
              <a:gd name="connsiteX2" fmla="*/ 21532 w 21532"/>
              <a:gd name="connsiteY2" fmla="*/ 21600 h 21600"/>
              <a:gd name="connsiteX3" fmla="*/ 8891 w 21532"/>
              <a:gd name="connsiteY3" fmla="*/ 21373 h 21600"/>
              <a:gd name="connsiteX4" fmla="*/ 0 w 21532"/>
              <a:gd name="connsiteY4" fmla="*/ 0 h 21600"/>
              <a:gd name="connsiteX0" fmla="*/ 0 w 21532"/>
              <a:gd name="connsiteY0" fmla="*/ 0 h 21600"/>
              <a:gd name="connsiteX1" fmla="*/ 21532 w 21532"/>
              <a:gd name="connsiteY1" fmla="*/ 0 h 21600"/>
              <a:gd name="connsiteX2" fmla="*/ 21532 w 21532"/>
              <a:gd name="connsiteY2" fmla="*/ 21600 h 21600"/>
              <a:gd name="connsiteX3" fmla="*/ 8891 w 21532"/>
              <a:gd name="connsiteY3" fmla="*/ 21373 h 21600"/>
              <a:gd name="connsiteX4" fmla="*/ 0 w 21532"/>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32" h="21600" extrusionOk="0">
                <a:moveTo>
                  <a:pt x="0" y="0"/>
                </a:moveTo>
                <a:lnTo>
                  <a:pt x="21532" y="0"/>
                </a:lnTo>
                <a:lnTo>
                  <a:pt x="21532" y="21600"/>
                </a:lnTo>
                <a:lnTo>
                  <a:pt x="8891" y="21373"/>
                </a:lnTo>
                <a:cubicBezTo>
                  <a:pt x="8913" y="21437"/>
                  <a:pt x="-10" y="-37"/>
                  <a:pt x="0" y="0"/>
                </a:cubicBezTo>
                <a:close/>
              </a:path>
            </a:pathLst>
          </a:custGeom>
          <a:solidFill>
            <a:schemeClr val="accent1">
              <a:alpha val="34000"/>
            </a:schemeClr>
          </a:solidFill>
          <a:ln w="12700">
            <a:miter lim="400000"/>
          </a:ln>
        </p:spPr>
        <p:txBody>
          <a:bodyPr lIns="0" tIns="0" rIns="0" bIns="0" anchor="ctr"/>
          <a:lstStyle/>
          <a:p>
            <a:pPr>
              <a:defRPr>
                <a:solidFill>
                  <a:srgbClr val="FFFFFF"/>
                </a:solidFill>
              </a:defRPr>
            </a:pPr>
            <a:endParaRPr dirty="0"/>
          </a:p>
        </p:txBody>
      </p:sp>
      <p:sp>
        <p:nvSpPr>
          <p:cNvPr id="2" name="Title 1"/>
          <p:cNvSpPr>
            <a:spLocks noGrp="1"/>
          </p:cNvSpPr>
          <p:nvPr>
            <p:ph type="title"/>
          </p:nvPr>
        </p:nvSpPr>
        <p:spPr>
          <a:xfrm>
            <a:off x="616817" y="315175"/>
            <a:ext cx="10801179" cy="535531"/>
          </a:xfrm>
        </p:spPr>
        <p:txBody>
          <a:bodyPr/>
          <a:lstStyle/>
          <a:p>
            <a:r>
              <a:rPr lang="en-US" sz="3200" b="1" dirty="0" err="1" smtClean="0"/>
              <a:t>OpenHTTP</a:t>
            </a:r>
            <a:endParaRPr lang="en-US" sz="3200" b="1" dirty="0"/>
          </a:p>
        </p:txBody>
      </p:sp>
      <p:sp>
        <p:nvSpPr>
          <p:cNvPr id="3" name="Content Placeholder 2"/>
          <p:cNvSpPr>
            <a:spLocks noGrp="1"/>
          </p:cNvSpPr>
          <p:nvPr>
            <p:ph idx="1"/>
          </p:nvPr>
        </p:nvSpPr>
        <p:spPr>
          <a:xfrm>
            <a:off x="611962" y="1200150"/>
            <a:ext cx="6719863" cy="5033502"/>
          </a:xfrm>
        </p:spPr>
        <p:txBody>
          <a:bodyPr/>
          <a:lstStyle/>
          <a:p>
            <a:r>
              <a:rPr lang="en-US" sz="2800" dirty="0" smtClean="0"/>
              <a:t>Writing your own Web Handler from scratch can be difficult</a:t>
            </a:r>
          </a:p>
          <a:p>
            <a:r>
              <a:rPr lang="en-US" sz="2800" dirty="0" smtClean="0"/>
              <a:t>Most applications will not use all HTTP verbs</a:t>
            </a:r>
          </a:p>
          <a:p>
            <a:r>
              <a:rPr lang="en-US" sz="2800" dirty="0" smtClean="0"/>
              <a:t>Some behavior is frequently common for all handlers</a:t>
            </a:r>
          </a:p>
          <a:p>
            <a:endParaRPr lang="en-US" dirty="0"/>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p>
            <a:r>
              <a:rPr lang="en-US" sz="3200" dirty="0" err="1" smtClean="0"/>
              <a:t>OpenHTTP</a:t>
            </a:r>
            <a:r>
              <a:rPr lang="en-US" sz="3200" dirty="0" smtClean="0"/>
              <a:t> </a:t>
            </a:r>
            <a:r>
              <a:rPr lang="en-US" sz="3200" dirty="0" err="1" smtClean="0"/>
              <a:t>WebHandler</a:t>
            </a:r>
            <a:endParaRPr lang="en-US" sz="3200" dirty="0"/>
          </a:p>
        </p:txBody>
      </p:sp>
      <p:sp>
        <p:nvSpPr>
          <p:cNvPr id="3" name="Content Placeholder 2"/>
          <p:cNvSpPr>
            <a:spLocks noGrp="1"/>
          </p:cNvSpPr>
          <p:nvPr>
            <p:ph idx="1"/>
          </p:nvPr>
        </p:nvSpPr>
        <p:spPr>
          <a:xfrm>
            <a:off x="611962" y="1200150"/>
            <a:ext cx="5206947" cy="5033502"/>
          </a:xfrm>
        </p:spPr>
        <p:txBody>
          <a:bodyPr/>
          <a:lstStyle/>
          <a:p>
            <a:r>
              <a:rPr lang="en-US" sz="2800" dirty="0" smtClean="0"/>
              <a:t>An abstract class that implements the </a:t>
            </a:r>
            <a:r>
              <a:rPr lang="en-US" sz="2800" dirty="0" err="1" smtClean="0"/>
              <a:t>IWebHandler</a:t>
            </a:r>
            <a:r>
              <a:rPr lang="en-US" sz="2800" dirty="0" smtClean="0"/>
              <a:t> interface</a:t>
            </a:r>
          </a:p>
          <a:p>
            <a:r>
              <a:rPr lang="en-US" sz="2800" dirty="0" smtClean="0"/>
              <a:t>Dispatching for all the common HTTP verbs</a:t>
            </a:r>
          </a:p>
          <a:p>
            <a:r>
              <a:rPr lang="en-US" sz="2800" dirty="0" smtClean="0"/>
              <a:t>Provides default behavior for the methods you don’t override</a:t>
            </a:r>
          </a:p>
          <a:p>
            <a:endParaRPr lang="en-US" dirty="0"/>
          </a:p>
        </p:txBody>
      </p:sp>
      <p:pic>
        <p:nvPicPr>
          <p:cNvPr id="4" name="Picture 2" descr="C:\work\webspeed\HandlersUML.emf"/>
          <p:cNvPicPr>
            <a:picLocks noChangeAspect="1" noChangeArrowheads="1"/>
          </p:cNvPicPr>
          <p:nvPr/>
        </p:nvPicPr>
        <p:blipFill>
          <a:blip r:embed="rId2" cstate="print"/>
          <a:srcRect/>
          <a:stretch>
            <a:fillRect/>
          </a:stretch>
        </p:blipFill>
        <p:spPr bwMode="auto">
          <a:xfrm>
            <a:off x="5769033" y="285601"/>
            <a:ext cx="6116551" cy="6302954"/>
          </a:xfrm>
          <a:prstGeom prst="rect">
            <a:avLst/>
          </a:prstGeom>
          <a:noFill/>
        </p:spPr>
      </p:pic>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17" y="315175"/>
            <a:ext cx="10801179" cy="535531"/>
          </a:xfrm>
        </p:spPr>
        <p:txBody>
          <a:bodyPr/>
          <a:lstStyle/>
          <a:p>
            <a:r>
              <a:rPr lang="en-US" sz="3200" dirty="0" err="1" smtClean="0"/>
              <a:t>WebRequest</a:t>
            </a:r>
            <a:r>
              <a:rPr lang="en-US" sz="3200" dirty="0" smtClean="0"/>
              <a:t> Class</a:t>
            </a:r>
            <a:endParaRPr lang="en-US" sz="3200" dirty="0"/>
          </a:p>
        </p:txBody>
      </p:sp>
      <p:sp>
        <p:nvSpPr>
          <p:cNvPr id="3" name="Content Placeholder 2"/>
          <p:cNvSpPr>
            <a:spLocks noGrp="1"/>
          </p:cNvSpPr>
          <p:nvPr>
            <p:ph idx="1"/>
          </p:nvPr>
        </p:nvSpPr>
        <p:spPr>
          <a:xfrm>
            <a:off x="611962" y="1200150"/>
            <a:ext cx="4974191" cy="5033502"/>
          </a:xfrm>
        </p:spPr>
        <p:txBody>
          <a:bodyPr/>
          <a:lstStyle/>
          <a:p>
            <a:pPr>
              <a:spcBef>
                <a:spcPts val="2100"/>
              </a:spcBef>
            </a:pPr>
            <a:r>
              <a:rPr lang="en-US" sz="2800" dirty="0" smtClean="0"/>
              <a:t>Object representation of HTTP request</a:t>
            </a:r>
          </a:p>
          <a:p>
            <a:pPr>
              <a:spcBef>
                <a:spcPts val="2100"/>
              </a:spcBef>
            </a:pPr>
            <a:r>
              <a:rPr lang="en-US" sz="2800" dirty="0" smtClean="0"/>
              <a:t>Properties for common elements</a:t>
            </a:r>
          </a:p>
          <a:p>
            <a:pPr>
              <a:spcBef>
                <a:spcPts val="2100"/>
              </a:spcBef>
            </a:pPr>
            <a:r>
              <a:rPr lang="en-US" sz="2800" dirty="0" smtClean="0"/>
              <a:t>Methods for headers, cookies, path parameters</a:t>
            </a:r>
          </a:p>
          <a:p>
            <a:endParaRPr lang="en-US" dirty="0"/>
          </a:p>
        </p:txBody>
      </p:sp>
      <p:pic>
        <p:nvPicPr>
          <p:cNvPr id="4" name="Picture 4" descr="C:\work\webspeed\IWebRequest.emf"/>
          <p:cNvPicPr>
            <a:picLocks noChangeAspect="1" noChangeArrowheads="1"/>
          </p:cNvPicPr>
          <p:nvPr/>
        </p:nvPicPr>
        <p:blipFill>
          <a:blip r:embed="rId2" cstate="print"/>
          <a:srcRect/>
          <a:stretch>
            <a:fillRect/>
          </a:stretch>
        </p:blipFill>
        <p:spPr bwMode="auto">
          <a:xfrm>
            <a:off x="5453149" y="401444"/>
            <a:ext cx="6150070" cy="6195815"/>
          </a:xfrm>
          <a:prstGeom prst="rect">
            <a:avLst/>
          </a:prstGeom>
          <a:noFill/>
        </p:spPr>
      </p:pic>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817" y="1350876"/>
            <a:ext cx="6901583" cy="978729"/>
          </a:xfrm>
        </p:spPr>
        <p:txBody>
          <a:bodyPr/>
          <a:lstStyle/>
          <a:p>
            <a:r>
              <a:rPr lang="en-US" dirty="0" smtClean="0"/>
              <a:t>Demo</a:t>
            </a:r>
            <a:br>
              <a:rPr lang="en-US" dirty="0" smtClean="0"/>
            </a:br>
            <a:r>
              <a:rPr lang="en-US" dirty="0" err="1" smtClean="0"/>
              <a:t>OpenHTTP</a:t>
            </a:r>
            <a:endParaRPr lang="en-US" dirty="0"/>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6817" y="315175"/>
            <a:ext cx="10801179" cy="535531"/>
          </a:xfrm>
        </p:spPr>
        <p:txBody>
          <a:bodyPr/>
          <a:lstStyle/>
          <a:p>
            <a:r>
              <a:rPr lang="en-US" sz="3200" dirty="0" smtClean="0"/>
              <a:t>Advanced Web Handler Configuration</a:t>
            </a:r>
            <a:endParaRPr lang="en-US" sz="3200" dirty="0"/>
          </a:p>
        </p:txBody>
      </p:sp>
      <p:sp>
        <p:nvSpPr>
          <p:cNvPr id="4" name="Content Placeholder 3"/>
          <p:cNvSpPr>
            <a:spLocks noGrp="1"/>
          </p:cNvSpPr>
          <p:nvPr>
            <p:ph idx="1"/>
          </p:nvPr>
        </p:nvSpPr>
        <p:spPr>
          <a:xfrm>
            <a:off x="611962" y="1200150"/>
            <a:ext cx="11208736" cy="5033502"/>
          </a:xfrm>
        </p:spPr>
        <p:txBody>
          <a:bodyPr/>
          <a:lstStyle/>
          <a:p>
            <a:r>
              <a:rPr lang="en-US" sz="2800" dirty="0" smtClean="0"/>
              <a:t>In </a:t>
            </a:r>
            <a:r>
              <a:rPr lang="en-US" sz="2800" dirty="0" err="1" smtClean="0">
                <a:solidFill>
                  <a:srgbClr val="005F97"/>
                </a:solidFill>
                <a:latin typeface="Consolas" pitchFamily="49" charset="0"/>
                <a:cs typeface="Consolas" pitchFamily="49" charset="0"/>
              </a:rPr>
              <a:t>openedge.properties</a:t>
            </a:r>
            <a:endParaRPr lang="en-US" sz="2800" dirty="0" smtClean="0">
              <a:solidFill>
                <a:srgbClr val="005F97"/>
              </a:solidFill>
              <a:latin typeface="Consolas" pitchFamily="49" charset="0"/>
              <a:cs typeface="Consolas" pitchFamily="49" charset="0"/>
            </a:endParaRPr>
          </a:p>
          <a:p>
            <a:pPr>
              <a:buNone/>
            </a:pPr>
            <a:endParaRPr lang="en-US" sz="2800" dirty="0" smtClean="0">
              <a:solidFill>
                <a:srgbClr val="005F97"/>
              </a:solidFill>
              <a:latin typeface="Consolas" pitchFamily="49" charset="0"/>
              <a:cs typeface="Consolas" pitchFamily="49" charset="0"/>
            </a:endParaRPr>
          </a:p>
          <a:p>
            <a:pPr>
              <a:buNone/>
            </a:pPr>
            <a:r>
              <a:rPr lang="en-US" sz="2400" dirty="0" smtClean="0">
                <a:solidFill>
                  <a:srgbClr val="005F97"/>
                </a:solidFill>
                <a:latin typeface="Consolas" pitchFamily="49" charset="0"/>
                <a:cs typeface="Consolas" pitchFamily="49" charset="0"/>
              </a:rPr>
              <a:t>[pas1.ROOT.WEB]</a:t>
            </a:r>
          </a:p>
          <a:p>
            <a:pPr>
              <a:buNone/>
            </a:pPr>
            <a:r>
              <a:rPr lang="en-US" sz="2400" dirty="0" smtClean="0">
                <a:solidFill>
                  <a:srgbClr val="005F97"/>
                </a:solidFill>
                <a:latin typeface="Consolas" pitchFamily="49" charset="0"/>
                <a:cs typeface="Consolas" pitchFamily="49" charset="0"/>
              </a:rPr>
              <a:t>    </a:t>
            </a:r>
            <a:r>
              <a:rPr lang="en-US" sz="2400" dirty="0" err="1" smtClean="0">
                <a:solidFill>
                  <a:srgbClr val="005F97"/>
                </a:solidFill>
                <a:latin typeface="Consolas" pitchFamily="49" charset="0"/>
                <a:cs typeface="Consolas" pitchFamily="49" charset="0"/>
              </a:rPr>
              <a:t>defaultHandler</a:t>
            </a:r>
            <a:r>
              <a:rPr lang="en-US" sz="2400" dirty="0" smtClean="0">
                <a:solidFill>
                  <a:srgbClr val="005F97"/>
                </a:solidFill>
                <a:latin typeface="Consolas" pitchFamily="49" charset="0"/>
                <a:cs typeface="Consolas" pitchFamily="49" charset="0"/>
              </a:rPr>
              <a:t>=</a:t>
            </a:r>
            <a:r>
              <a:rPr lang="en-US" sz="2400" dirty="0" err="1" smtClean="0">
                <a:solidFill>
                  <a:srgbClr val="005F97"/>
                </a:solidFill>
                <a:latin typeface="Consolas" pitchFamily="49" charset="0"/>
                <a:cs typeface="Consolas" pitchFamily="49" charset="0"/>
              </a:rPr>
              <a:t>OpenEdge.Web.DefaultHandler</a:t>
            </a:r>
            <a:endParaRPr lang="en-US" sz="2400" dirty="0" smtClean="0">
              <a:solidFill>
                <a:srgbClr val="005F97"/>
              </a:solidFill>
              <a:latin typeface="Consolas" pitchFamily="49" charset="0"/>
              <a:cs typeface="Consolas" pitchFamily="49" charset="0"/>
            </a:endParaRPr>
          </a:p>
          <a:p>
            <a:pPr>
              <a:buNone/>
            </a:pPr>
            <a:r>
              <a:rPr lang="en-US" sz="2400" dirty="0" smtClean="0">
                <a:solidFill>
                  <a:srgbClr val="005F97"/>
                </a:solidFill>
                <a:latin typeface="Consolas" pitchFamily="49" charset="0"/>
                <a:cs typeface="Consolas" pitchFamily="49" charset="0"/>
              </a:rPr>
              <a:t>    handler1=</a:t>
            </a:r>
            <a:r>
              <a:rPr lang="en-US" sz="2400" dirty="0" err="1" smtClean="0">
                <a:solidFill>
                  <a:srgbClr val="005F97"/>
                </a:solidFill>
                <a:latin typeface="Consolas" pitchFamily="49" charset="0"/>
                <a:cs typeface="Consolas" pitchFamily="49" charset="0"/>
              </a:rPr>
              <a:t>OrderWebHandler</a:t>
            </a:r>
            <a:r>
              <a:rPr lang="en-US" sz="2400" dirty="0" smtClean="0">
                <a:solidFill>
                  <a:srgbClr val="005F97"/>
                </a:solidFill>
                <a:latin typeface="Consolas" pitchFamily="49" charset="0"/>
                <a:cs typeface="Consolas" pitchFamily="49" charset="0"/>
              </a:rPr>
              <a:t>: /customer/{</a:t>
            </a:r>
            <a:r>
              <a:rPr lang="en-US" sz="2400" dirty="0" err="1" smtClean="0">
                <a:solidFill>
                  <a:srgbClr val="005F97"/>
                </a:solidFill>
                <a:latin typeface="Consolas" pitchFamily="49" charset="0"/>
                <a:cs typeface="Consolas" pitchFamily="49" charset="0"/>
              </a:rPr>
              <a:t>custid</a:t>
            </a:r>
            <a:r>
              <a:rPr lang="en-US" sz="2400" dirty="0" smtClean="0">
                <a:solidFill>
                  <a:srgbClr val="005F97"/>
                </a:solidFill>
                <a:latin typeface="Consolas" pitchFamily="49" charset="0"/>
                <a:cs typeface="Consolas" pitchFamily="49" charset="0"/>
              </a:rPr>
              <a:t>}/order/{</a:t>
            </a:r>
            <a:r>
              <a:rPr lang="en-US" sz="2400" dirty="0" err="1" smtClean="0">
                <a:solidFill>
                  <a:srgbClr val="005F97"/>
                </a:solidFill>
                <a:latin typeface="Consolas" pitchFamily="49" charset="0"/>
                <a:cs typeface="Consolas" pitchFamily="49" charset="0"/>
              </a:rPr>
              <a:t>orderid</a:t>
            </a:r>
            <a:r>
              <a:rPr lang="en-US" sz="2400" dirty="0" smtClean="0">
                <a:solidFill>
                  <a:srgbClr val="005F97"/>
                </a:solidFill>
                <a:latin typeface="Consolas" pitchFamily="49" charset="0"/>
                <a:cs typeface="Consolas" pitchFamily="49" charset="0"/>
              </a:rPr>
              <a:t>}</a:t>
            </a:r>
          </a:p>
          <a:p>
            <a:pPr>
              <a:buNone/>
            </a:pPr>
            <a:r>
              <a:rPr lang="en-US" sz="2400" dirty="0" smtClean="0">
                <a:solidFill>
                  <a:srgbClr val="005F97"/>
                </a:solidFill>
                <a:latin typeface="Consolas" pitchFamily="49" charset="0"/>
                <a:cs typeface="Consolas" pitchFamily="49" charset="0"/>
              </a:rPr>
              <a:t>    handler2=</a:t>
            </a:r>
            <a:r>
              <a:rPr lang="en-US" sz="2400" dirty="0" err="1" smtClean="0">
                <a:solidFill>
                  <a:srgbClr val="005F97"/>
                </a:solidFill>
                <a:latin typeface="Consolas" pitchFamily="49" charset="0"/>
                <a:cs typeface="Consolas" pitchFamily="49" charset="0"/>
              </a:rPr>
              <a:t>CustomerWebHandler</a:t>
            </a:r>
            <a:r>
              <a:rPr lang="en-US" sz="2400" dirty="0" smtClean="0">
                <a:solidFill>
                  <a:srgbClr val="005F97"/>
                </a:solidFill>
                <a:latin typeface="Consolas" pitchFamily="49" charset="0"/>
                <a:cs typeface="Consolas" pitchFamily="49" charset="0"/>
              </a:rPr>
              <a:t>: /customer/{</a:t>
            </a:r>
            <a:r>
              <a:rPr lang="en-US" sz="2400" dirty="0" err="1" smtClean="0">
                <a:solidFill>
                  <a:srgbClr val="005F97"/>
                </a:solidFill>
                <a:latin typeface="Consolas" pitchFamily="49" charset="0"/>
                <a:cs typeface="Consolas" pitchFamily="49" charset="0"/>
              </a:rPr>
              <a:t>custid</a:t>
            </a:r>
            <a:r>
              <a:rPr lang="en-US" sz="2400" dirty="0" smtClean="0">
                <a:solidFill>
                  <a:srgbClr val="005F97"/>
                </a:solidFill>
                <a:latin typeface="Consolas" pitchFamily="49" charset="0"/>
                <a:cs typeface="Consolas" pitchFamily="49" charset="0"/>
              </a:rPr>
              <a:t>}</a:t>
            </a:r>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6817" y="1350876"/>
            <a:ext cx="6901583" cy="978729"/>
          </a:xfrm>
        </p:spPr>
        <p:txBody>
          <a:bodyPr/>
          <a:lstStyle/>
          <a:p>
            <a:r>
              <a:rPr lang="en-US" dirty="0" smtClean="0"/>
              <a:t>Demo</a:t>
            </a:r>
            <a:br>
              <a:rPr lang="en-US" dirty="0" smtClean="0"/>
            </a:br>
            <a:r>
              <a:rPr lang="en-US" dirty="0" err="1" smtClean="0"/>
              <a:t>OpenHTTP</a:t>
            </a:r>
            <a:r>
              <a:rPr lang="en-US" dirty="0" smtClean="0"/>
              <a:t> Resource Mapping</a:t>
            </a:r>
            <a:endParaRPr lang="en-US" dirty="0"/>
          </a:p>
        </p:txBody>
      </p:sp>
    </p:spTree>
    <p:extLst>
      <p:ext uri="{BB962C8B-B14F-4D97-AF65-F5344CB8AC3E}">
        <p14:creationId xmlns:p14="http://schemas.microsoft.com/office/powerpoint/2010/main" val="3509649614"/>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0032" y="2182767"/>
            <a:ext cx="3752850" cy="3857625"/>
          </a:xfrm>
          <a:prstGeom prst="rect">
            <a:avLst/>
          </a:prstGeom>
        </p:spPr>
      </p:pic>
      <p:sp>
        <p:nvSpPr>
          <p:cNvPr id="4" name="Rectangle 3"/>
          <p:cNvSpPr/>
          <p:nvPr/>
        </p:nvSpPr>
        <p:spPr>
          <a:xfrm>
            <a:off x="2298458" y="154547"/>
            <a:ext cx="7115998" cy="2554545"/>
          </a:xfrm>
          <a:prstGeom prst="rect">
            <a:avLst/>
          </a:prstGeom>
          <a:noFill/>
        </p:spPr>
        <p:txBody>
          <a:bodyPr wrap="square" lIns="91440" tIns="45720" rIns="91440" bIns="45720">
            <a:spAutoFit/>
            <a:scene3d>
              <a:camera prst="perspectiveContrastingRightFacing"/>
              <a:lightRig rig="threePt" dir="t"/>
            </a:scene3d>
          </a:bodyPr>
          <a:lstStyle/>
          <a:p>
            <a:pPr algn="ctr"/>
            <a:r>
              <a:rPr lang="en-US" sz="8000" b="0" cap="none" spc="0" dirty="0" smtClean="0">
                <a:ln w="0"/>
                <a:solidFill>
                  <a:schemeClr val="accent1"/>
                </a:solidFill>
                <a:effectLst>
                  <a:outerShdw blurRad="38100" dist="25400" dir="5400000" algn="ctr" rotWithShape="0">
                    <a:srgbClr val="6E747A">
                      <a:alpha val="43000"/>
                    </a:srgbClr>
                  </a:outerShdw>
                </a:effectLst>
              </a:rPr>
              <a:t>When can I get it?</a:t>
            </a:r>
            <a:endParaRPr lang="en-US" sz="80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03486289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OpenEdge</a:t>
            </a:r>
            <a:r>
              <a:rPr lang="en-US" dirty="0" smtClean="0"/>
              <a:t> 11.6 ESAP 3</a:t>
            </a:r>
            <a:endParaRPr lang="en-US" dirty="0"/>
          </a:p>
        </p:txBody>
      </p:sp>
      <p:sp>
        <p:nvSpPr>
          <p:cNvPr id="3" name="Content Placeholder 2"/>
          <p:cNvSpPr>
            <a:spLocks noGrp="1"/>
          </p:cNvSpPr>
          <p:nvPr>
            <p:ph idx="1"/>
          </p:nvPr>
        </p:nvSpPr>
        <p:spPr/>
        <p:txBody>
          <a:bodyPr/>
          <a:lstStyle/>
          <a:p>
            <a:r>
              <a:rPr lang="en-US" dirty="0" smtClean="0"/>
              <a:t>Target date of June 17</a:t>
            </a:r>
          </a:p>
          <a:p>
            <a:r>
              <a:rPr lang="en-US" dirty="0" smtClean="0"/>
              <a:t>Compatibility testing with your existing </a:t>
            </a:r>
            <a:r>
              <a:rPr lang="en-US" dirty="0" err="1" smtClean="0"/>
              <a:t>WebSpeed</a:t>
            </a:r>
            <a:r>
              <a:rPr lang="en-US" dirty="0" smtClean="0"/>
              <a:t> applications</a:t>
            </a:r>
          </a:p>
          <a:p>
            <a:r>
              <a:rPr lang="en-US" dirty="0" err="1" smtClean="0"/>
              <a:t>OpenHTTP</a:t>
            </a:r>
            <a:r>
              <a:rPr lang="en-US" dirty="0" smtClean="0"/>
              <a:t> API</a:t>
            </a:r>
            <a:endParaRPr lang="en-US" dirty="0"/>
          </a:p>
        </p:txBody>
      </p:sp>
    </p:spTree>
    <p:extLst>
      <p:ext uri="{BB962C8B-B14F-4D97-AF65-F5344CB8AC3E}">
        <p14:creationId xmlns:p14="http://schemas.microsoft.com/office/powerpoint/2010/main" val="2846750253"/>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357052" y="2644170"/>
            <a:ext cx="3474720" cy="1569660"/>
          </a:xfrm>
          <a:prstGeom prst="rect">
            <a:avLst/>
          </a:prstGeom>
          <a:noFill/>
        </p:spPr>
        <p:txBody>
          <a:bodyPr wrap="square" rtlCol="0">
            <a:spAutoFit/>
          </a:bodyPr>
          <a:lstStyle/>
          <a:p>
            <a:pPr algn="l"/>
            <a:r>
              <a:rPr lang="en-US" sz="9600" i="0" dirty="0" smtClean="0">
                <a:solidFill>
                  <a:schemeClr val="bg1"/>
                </a:solidFill>
              </a:rPr>
              <a:t>Q &amp; A</a:t>
            </a: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082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UDIO_ID" val="1185"/>
  <p:tag name="ARTICULATE_AUDIO_RECORDED" val="1"/>
  <p:tag name="ELAPSEDTIME" val="37.692"/>
  <p:tag name="ARTICULATE_NAV_LEVEL" val="1"/>
  <p:tag name="ARTICULATE_SLIDE_PRESENTER_GUID" val="e0b4a194-5130-4ac0-bc61-b7111315c9a6"/>
  <p:tag name="ARTICULATE_SLIDE_PAUSE" val="0"/>
  <p:tag name="ARTICULATE_LOCK_SLIDE" val="0"/>
  <p:tag name="ARTICULATE_HIDE_SLIDE" val="0"/>
  <p:tag name="ARTICULATE_PLAYER_CONTROL_PREVIOUS" val="True"/>
  <p:tag name="ARTICULATE_PLAYER_CONTROL_NEXT" val="True"/>
  <p:tag name="ARTICULATE_USED_LAYOUT" val="3"/>
</p:tagLst>
</file>

<file path=ppt/tags/tag3.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4.xml><?xml version="1.0" encoding="utf-8"?>
<p:tagLst xmlns:a="http://schemas.openxmlformats.org/drawingml/2006/main" xmlns:r="http://schemas.openxmlformats.org/officeDocument/2006/relationships" xmlns:p="http://schemas.openxmlformats.org/presentationml/2006/main">
  <p:tag name="TIMING" val="|4.4|18.4|0.9|7.9|3.7|5.8|17.2|16.3|18.2|8.1"/>
</p:tagLst>
</file>

<file path=ppt/tags/tag5.xml><?xml version="1.0" encoding="utf-8"?>
<p:tagLst xmlns:a="http://schemas.openxmlformats.org/drawingml/2006/main" xmlns:r="http://schemas.openxmlformats.org/officeDocument/2006/relationships" xmlns:p="http://schemas.openxmlformats.org/presentationml/2006/main">
  <p:tag name="AUDIO_ID" val="1185"/>
  <p:tag name="ARTICULATE_AUDIO_RECORDED" val="1"/>
  <p:tag name="ELAPSEDTIME" val="37.692"/>
  <p:tag name="ARTICULATE_NAV_LEVEL" val="1"/>
  <p:tag name="ARTICULATE_SLIDE_PRESENTER_GUID" val="e0b4a194-5130-4ac0-bc61-b7111315c9a6"/>
  <p:tag name="ARTICULATE_SLIDE_PAUSE" val="0"/>
  <p:tag name="ARTICULATE_LOCK_SLIDE" val="0"/>
  <p:tag name="ARTICULATE_HIDE_SLIDE" val="0"/>
  <p:tag name="ARTICULATE_PLAYER_CONTROL_PREVIOUS" val="True"/>
  <p:tag name="ARTICULATE_PLAYER_CONTROL_NEXT" val="True"/>
  <p:tag name="ARTICULATE_USED_LAYOUT" val="3"/>
</p:tagLst>
</file>

<file path=ppt/tags/tag6.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heme/theme1.xml><?xml version="1.0" encoding="utf-8"?>
<a:theme xmlns:a="http://schemas.openxmlformats.org/drawingml/2006/main" name="PUG_Challenge_Exchange_Template">
  <a:themeElements>
    <a:clrScheme name="Progress Colors 2013 - Sept25">
      <a:dk1>
        <a:srgbClr val="000000"/>
      </a:dk1>
      <a:lt1>
        <a:srgbClr val="FFFFFF"/>
      </a:lt1>
      <a:dk2>
        <a:srgbClr val="005F97"/>
      </a:dk2>
      <a:lt2>
        <a:srgbClr val="FFFFFF"/>
      </a:lt2>
      <a:accent1>
        <a:srgbClr val="FF4E00"/>
      </a:accent1>
      <a:accent2>
        <a:srgbClr val="24A382"/>
      </a:accent2>
      <a:accent3>
        <a:srgbClr val="0072B7"/>
      </a:accent3>
      <a:accent4>
        <a:srgbClr val="C1282D"/>
      </a:accent4>
      <a:accent5>
        <a:srgbClr val="FCDB3F"/>
      </a:accent5>
      <a:accent6>
        <a:srgbClr val="58595B"/>
      </a:accent6>
      <a:hlink>
        <a:srgbClr val="FF4E00"/>
      </a:hlink>
      <a:folHlink>
        <a:srgbClr val="FF4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Pct val="130000"/>
          <a:buFontTx/>
          <a:buNone/>
          <a:tabLst/>
          <a:defRPr kumimoji="0" lang="en-US" sz="2400" b="0"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2000" i="0" dirty="0" err="1" smtClean="0">
            <a:solidFill>
              <a:srgbClr val="000000"/>
            </a:solidFill>
          </a:defRPr>
        </a:defPPr>
      </a:lstStyle>
    </a:txDef>
  </a:objectDefaults>
  <a:extraClrSchemeLst>
    <a:extraClrScheme>
      <a:clrScheme name="psc_powerpoint_template_2007 1">
        <a:dk1>
          <a:srgbClr val="000000"/>
        </a:dk1>
        <a:lt1>
          <a:srgbClr val="FFFFFF"/>
        </a:lt1>
        <a:dk2>
          <a:srgbClr val="004B85"/>
        </a:dk2>
        <a:lt2>
          <a:srgbClr val="C0C0C0"/>
        </a:lt2>
        <a:accent1>
          <a:srgbClr val="E8A82C"/>
        </a:accent1>
        <a:accent2>
          <a:srgbClr val="00BA97"/>
        </a:accent2>
        <a:accent3>
          <a:srgbClr val="FFFFFF"/>
        </a:accent3>
        <a:accent4>
          <a:srgbClr val="000000"/>
        </a:accent4>
        <a:accent5>
          <a:srgbClr val="F2D1AC"/>
        </a:accent5>
        <a:accent6>
          <a:srgbClr val="00A888"/>
        </a:accent6>
        <a:hlink>
          <a:srgbClr val="D21E27"/>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2AF88128-E61F-4530-8F64-941ED5C5486A}" vid="{4B4C85FE-1A15-492E-A9B0-036AC37BC64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Marketing Document" ma:contentTypeID="0x0101007762244904354189B623A14C45C78D5B009BE410C6F004421E9B31CE4C3BF734AD008DF6C51CFB236842A026F88F613870DE" ma:contentTypeVersion="77" ma:contentTypeDescription="Create a new document." ma:contentTypeScope="" ma:versionID="94caf53eca1cada6ad71f226d4f43dce">
  <xsd:schema xmlns:xsd="http://www.w3.org/2001/XMLSchema" xmlns:xs="http://www.w3.org/2001/XMLSchema" xmlns:p="http://schemas.microsoft.com/office/2006/metadata/properties" xmlns:ns2="efb4a6a7-40f5-4c55-b7cd-bfe5555b5884" xmlns:ns3="7c69e624-827f-471b-adea-ac070ddc6867" targetNamespace="http://schemas.microsoft.com/office/2006/metadata/properties" ma:root="true" ma:fieldsID="97bacc91e82c4e25a328ee5bcb735fb9" ns2:_="" ns3:_="">
    <xsd:import namespace="efb4a6a7-40f5-4c55-b7cd-bfe5555b5884"/>
    <xsd:import namespace="7c69e624-827f-471b-adea-ac070ddc6867"/>
    <xsd:element name="properties">
      <xsd:complexType>
        <xsd:sequence>
          <xsd:element name="documentManagement">
            <xsd:complexType>
              <xsd:all>
                <xsd:element ref="ns3:Summary" minOccurs="0"/>
                <xsd:element ref="ns3:MetaDescription" minOccurs="0"/>
                <xsd:element ref="ns3:Policy" minOccurs="0"/>
                <xsd:element ref="ns3:Industry_0" minOccurs="0"/>
                <xsd:element ref="ns2:Location1_0" minOccurs="0"/>
                <xsd:element ref="ns3:TaxCatchAll" minOccurs="0"/>
                <xsd:element ref="ns3:TaxCatchAllLabel" minOccurs="0"/>
                <xsd:element ref="ns3:Category1_0" minOccurs="0"/>
                <xsd:element ref="ns2:ContentType1_0" minOccurs="0"/>
                <xsd:element ref="ns3:kb2a064789314f00a60cb6c3cf784453" minOccurs="0"/>
                <xsd:element ref="ns3:Solution_0" minOccurs="0"/>
                <xsd:element ref="ns3:c60905045b3141dfb44ebee3a51fd0a7" minOccurs="0"/>
                <xsd:element ref="ns3:g7620f54b84d4877b8ce49e3874564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4a6a7-40f5-4c55-b7cd-bfe5555b5884" elementFormDefault="qualified">
    <xsd:import namespace="http://schemas.microsoft.com/office/2006/documentManagement/types"/>
    <xsd:import namespace="http://schemas.microsoft.com/office/infopath/2007/PartnerControls"/>
    <xsd:element name="Location1_0" ma:index="13" nillable="true" ma:taxonomy="true" ma:internalName="Location1_0" ma:taxonomyFieldName="Location1" ma:displayName="Location" ma:default="" ma:fieldId="{4a19d0fd-e2d8-4bdf-9d9f-62784e6d291e}" ma:taxonomyMulti="true" ma:sspId="7b600b03-3399-40df-9d9c-caeefc5a4d97" ma:termSetId="928ecf7e-5ffd-4d70-8570-4eabbc9f73ff" ma:anchorId="00000000-0000-0000-0000-000000000000" ma:open="false" ma:isKeyword="false">
      <xsd:complexType>
        <xsd:sequence>
          <xsd:element ref="pc:Terms" minOccurs="0" maxOccurs="1"/>
        </xsd:sequence>
      </xsd:complexType>
    </xsd:element>
    <xsd:element name="ContentType1_0" ma:index="21" nillable="true" ma:taxonomy="true" ma:internalName="ContentType1_0" ma:taxonomyFieldName="ContentType1" ma:displayName="Content Type" ma:default="" ma:fieldId="{11444373-c56f-4b66-a200-4ad1b94ffae6}" ma:taxonomyMulti="true" ma:sspId="7b600b03-3399-40df-9d9c-caeefc5a4d97" ma:termSetId="5aa15f61-36bc-4410-840a-be7c2ccad28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9e624-827f-471b-adea-ac070ddc6867" elementFormDefault="qualified">
    <xsd:import namespace="http://schemas.microsoft.com/office/2006/documentManagement/types"/>
    <xsd:import namespace="http://schemas.microsoft.com/office/infopath/2007/PartnerControls"/>
    <xsd:element name="Summary" ma:index="9" nillable="true" ma:displayName="Summary" ma:internalName="Summary">
      <xsd:simpleType>
        <xsd:restriction base="dms:Unknown"/>
      </xsd:simpleType>
    </xsd:element>
    <xsd:element name="MetaDescription" ma:index="10" nillable="true" ma:displayName="Meta Description" ma:hidden="true" ma:internalName="MetaDescription" ma:readOnly="false">
      <xsd:simpleType>
        <xsd:restriction base="dms:Note"/>
      </xsd:simpleType>
    </xsd:element>
    <xsd:element name="Policy" ma:index="11" nillable="true" ma:displayName="Policy" ma:internalName="Policy">
      <xsd:simpleType>
        <xsd:restriction base="dms:Boolean"/>
      </xsd:simpleType>
    </xsd:element>
    <xsd:element name="Industry_0" ma:index="12" nillable="true" ma:taxonomy="true" ma:internalName="Industry_0" ma:taxonomyFieldName="Industry" ma:displayName="Industry" ma:default="" ma:fieldId="{54782f52-600e-43b5-a6fd-b215e0434802}" ma:taxonomyMulti="true" ma:sspId="7b600b03-3399-40df-9d9c-caeefc5a4d97" ma:termSetId="eb725fca-679b-44ad-aba0-523e9b641fbe" ma:anchorId="00000000-0000-0000-0000-000000000000" ma:open="false" ma:isKeyword="false">
      <xsd:complexType>
        <xsd:sequence>
          <xsd:element ref="pc:Terms" minOccurs="0" maxOccurs="1"/>
        </xsd:sequence>
      </xsd:complexType>
    </xsd:element>
    <xsd:element name="TaxCatchAll" ma:index="16" nillable="true" ma:displayName="Taxonomy Catch All Column" ma:hidden="true" ma:list="{f9d269f6-3014-462f-9504-c656af7f5a48}" ma:internalName="TaxCatchAll" ma:showField="CatchAllData"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TaxCatchAllLabel" ma:index="17" nillable="true" ma:displayName="Taxonomy Catch All Column1" ma:hidden="true" ma:list="{f9d269f6-3014-462f-9504-c656af7f5a48}" ma:internalName="TaxCatchAllLabel" ma:readOnly="true" ma:showField="CatchAllDataLabel" ma:web="7c69e624-827f-471b-adea-ac070ddc6867">
      <xsd:complexType>
        <xsd:complexContent>
          <xsd:extension base="dms:MultiChoiceLookup">
            <xsd:sequence>
              <xsd:element name="Value" type="dms:Lookup" maxOccurs="unbounded" minOccurs="0" nillable="true"/>
            </xsd:sequence>
          </xsd:extension>
        </xsd:complexContent>
      </xsd:complexType>
    </xsd:element>
    <xsd:element name="Category1_0" ma:index="19" nillable="true" ma:taxonomy="true" ma:internalName="Category1_0" ma:taxonomyFieldName="Category1" ma:displayName="Category" ma:readOnly="false" ma:default="" ma:fieldId="{76361ab5-a999-4bf4-b0a9-d3c0bdaba2c4}" ma:taxonomyMulti="true" ma:sspId="7b600b03-3399-40df-9d9c-caeefc5a4d97" ma:termSetId="cb52a124-ba58-44ba-aea0-e8392dfbd867" ma:anchorId="e0850434-8544-4c75-a3ba-67842db1fa28" ma:open="false" ma:isKeyword="false">
      <xsd:complexType>
        <xsd:sequence>
          <xsd:element ref="pc:Terms" minOccurs="0" maxOccurs="1"/>
        </xsd:sequence>
      </xsd:complexType>
    </xsd:element>
    <xsd:element name="kb2a064789314f00a60cb6c3cf784453" ma:index="22" nillable="true" ma:taxonomy="true" ma:internalName="kb2a064789314f00a60cb6c3cf784453" ma:taxonomyFieldName="GFOAudience" ma:displayName="GFO Audience" ma:default="" ma:fieldId="{4b2a0647-8931-4f00-a60c-b6c3cf784453}" ma:taxonomyMulti="true" ma:sspId="7b600b03-3399-40df-9d9c-caeefc5a4d97" ma:termSetId="7ee8fa4c-c075-492c-99fd-7a826c8a1f0e" ma:anchorId="00000000-0000-0000-0000-000000000000" ma:open="false" ma:isKeyword="false">
      <xsd:complexType>
        <xsd:sequence>
          <xsd:element ref="pc:Terms" minOccurs="0" maxOccurs="1"/>
        </xsd:sequence>
      </xsd:complexType>
    </xsd:element>
    <xsd:element name="Solution_0" ma:index="24" nillable="true" ma:taxonomy="true" ma:internalName="Solution_0" ma:taxonomyFieldName="Solution0" ma:displayName="Solution" ma:default="" ma:fieldId="{08ee8523-5519-4869-bd80-fd97b8eed69f}" ma:taxonomyMulti="true" ma:sspId="7b600b03-3399-40df-9d9c-caeefc5a4d97" ma:termSetId="3588f872-1047-4b04-ab77-d19bff164962" ma:anchorId="00000000-0000-0000-0000-000000000000" ma:open="false" ma:isKeyword="false">
      <xsd:complexType>
        <xsd:sequence>
          <xsd:element ref="pc:Terms" minOccurs="0" maxOccurs="1"/>
        </xsd:sequence>
      </xsd:complexType>
    </xsd:element>
    <xsd:element name="c60905045b3141dfb44ebee3a51fd0a7" ma:index="25" nillable="true" ma:taxonomy="true" ma:internalName="c60905045b3141dfb44ebee3a51fd0a7" ma:taxonomyFieldName="IndustrySolution" ma:displayName="IndustrySolution" ma:readOnly="false" ma:default="" ma:fieldId="{c6090504-5b31-41df-b44e-bee3a51fd0a7}" ma:taxonomyMulti="true" ma:sspId="7b600b03-3399-40df-9d9c-caeefc5a4d97" ma:termSetId="101cb54c-3813-433a-907a-450f34923821" ma:anchorId="00000000-0000-0000-0000-000000000000" ma:open="false" ma:isKeyword="false">
      <xsd:complexType>
        <xsd:sequence>
          <xsd:element ref="pc:Terms" minOccurs="0" maxOccurs="1"/>
        </xsd:sequence>
      </xsd:complexType>
    </xsd:element>
    <xsd:element name="g7620f54b84d4877b8ce49e3874564d0" ma:index="27" nillable="true" ma:taxonomy="true" ma:internalName="g7620f54b84d4877b8ce49e3874564d0" ma:taxonomyFieldName="OpenEdgeModule" ma:displayName="OpenEdgeModule" ma:default="" ma:fieldId="{07620f54-b84d-4877-b8ce-49e3874564d0}" ma:taxonomyMulti="true" ma:sspId="7b600b03-3399-40df-9d9c-caeefc5a4d97" ma:termSetId="7cd707e9-9176-4196-bd54-810649188952"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olicy xmlns="7c69e624-827f-471b-adea-ac070ddc6867">false</Policy>
    <Location1_0 xmlns="efb4a6a7-40f5-4c55-b7cd-bfe5555b5884">
      <Terms xmlns="http://schemas.microsoft.com/office/infopath/2007/PartnerControls"/>
    </Location1_0>
    <MetaDescription xmlns="7c69e624-827f-471b-adea-ac070ddc6867" xsi:nil="true"/>
    <Category1_0 xmlns="7c69e624-827f-471b-adea-ac070ddc6867">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ef797fd0-0a2c-4c70-979e-7c4753a1af05</TermId>
        </TermInfo>
      </Terms>
    </Category1_0>
    <g7620f54b84d4877b8ce49e3874564d0 xmlns="7c69e624-827f-471b-adea-ac070ddc6867">
      <Terms xmlns="http://schemas.microsoft.com/office/infopath/2007/PartnerControls"/>
    </g7620f54b84d4877b8ce49e3874564d0>
    <c60905045b3141dfb44ebee3a51fd0a7 xmlns="7c69e624-827f-471b-adea-ac070ddc6867">
      <Terms xmlns="http://schemas.microsoft.com/office/infopath/2007/PartnerControls"/>
    </c60905045b3141dfb44ebee3a51fd0a7>
    <Industry_0 xmlns="7c69e624-827f-471b-adea-ac070ddc6867">
      <Terms xmlns="http://schemas.microsoft.com/office/infopath/2007/PartnerControls"/>
    </Industry_0>
    <Summary xmlns="7c69e624-827f-471b-adea-ac070ddc6867" xsi:nil="true"/>
    <TaxCatchAll xmlns="7c69e624-827f-471b-adea-ac070ddc6867">
      <Value>367</Value>
    </TaxCatchAll>
    <ContentType1_0 xmlns="efb4a6a7-40f5-4c55-b7cd-bfe5555b5884">
      <Terms xmlns="http://schemas.microsoft.com/office/infopath/2007/PartnerControls"/>
    </ContentType1_0>
    <Solution_0 xmlns="7c69e624-827f-471b-adea-ac070ddc6867">
      <Terms xmlns="http://schemas.microsoft.com/office/infopath/2007/PartnerControls"/>
    </Solution_0>
    <kb2a064789314f00a60cb6c3cf784453 xmlns="7c69e624-827f-471b-adea-ac070ddc6867">
      <Terms xmlns="http://schemas.microsoft.com/office/infopath/2007/PartnerControls"/>
    </kb2a064789314f00a60cb6c3cf784453>
  </documentManagement>
</p:properties>
</file>

<file path=customXml/itemProps1.xml><?xml version="1.0" encoding="utf-8"?>
<ds:datastoreItem xmlns:ds="http://schemas.openxmlformats.org/officeDocument/2006/customXml" ds:itemID="{EEA8EEE7-F1C0-4377-82D1-E55A92F384C3}">
  <ds:schemaRefs>
    <ds:schemaRef ds:uri="http://schemas.microsoft.com/sharepoint/v3/contenttype/forms"/>
  </ds:schemaRefs>
</ds:datastoreItem>
</file>

<file path=customXml/itemProps2.xml><?xml version="1.0" encoding="utf-8"?>
<ds:datastoreItem xmlns:ds="http://schemas.openxmlformats.org/officeDocument/2006/customXml" ds:itemID="{6146AF19-F549-4C4F-B9D8-4238DD1AC4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4a6a7-40f5-4c55-b7cd-bfe5555b5884"/>
    <ds:schemaRef ds:uri="7c69e624-827f-471b-adea-ac070ddc6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A4C4B2-98B1-44DF-A244-E8FB7A2D1956}">
  <ds:schemaRefs>
    <ds:schemaRef ds:uri="7c69e624-827f-471b-adea-ac070ddc6867"/>
    <ds:schemaRef ds:uri="http://purl.org/dc/elements/1.1/"/>
    <ds:schemaRef ds:uri="http://schemas.microsoft.com/office/infopath/2007/PartnerControls"/>
    <ds:schemaRef ds:uri="efb4a6a7-40f5-4c55-b7cd-bfe5555b5884"/>
    <ds:schemaRef ds:uri="http://purl.org/dc/terms/"/>
    <ds:schemaRef ds:uri="http://purl.org/dc/dcmitype/"/>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s>
</ds:datastoreItem>
</file>

<file path=docProps/app.xml><?xml version="1.0" encoding="utf-8"?>
<Properties xmlns="http://schemas.openxmlformats.org/officeDocument/2006/extended-properties" xmlns:vt="http://schemas.openxmlformats.org/officeDocument/2006/docPropsVTypes">
  <Template>PUG_Challenge_Exchange_Template</Template>
  <TotalTime>4912</TotalTime>
  <Words>1418</Words>
  <Application>Microsoft Office PowerPoint</Application>
  <PresentationFormat>Custom</PresentationFormat>
  <Paragraphs>225</Paragraphs>
  <Slides>32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Consolas</vt:lpstr>
      <vt:lpstr>Courier New</vt:lpstr>
      <vt:lpstr>Wingdings</vt:lpstr>
      <vt:lpstr>PUG_Challenge_Exchange_Template</vt:lpstr>
      <vt:lpstr>A New Object Model for WebSpeed and HTTP</vt:lpstr>
      <vt:lpstr>Michael Banks Bio</vt:lpstr>
      <vt:lpstr>Legal Disclaimer</vt:lpstr>
      <vt:lpstr>Pacific Application Server for OpenEdge Overview</vt:lpstr>
      <vt:lpstr>PAS for OpenEdge 11.5.1</vt:lpstr>
      <vt:lpstr>Feature Enhancements in PAS for OpenEdge 11.6</vt:lpstr>
      <vt:lpstr>Webspeed support in Pacific Application Server for OpenEdge</vt:lpstr>
      <vt:lpstr>Classic Webspeed vs. PAS for OpenEdge</vt:lpstr>
      <vt:lpstr>Benefits of Migrating WebSpeed Applications to PAS for OE</vt:lpstr>
      <vt:lpstr>Why a new model?</vt:lpstr>
      <vt:lpstr>Goals</vt:lpstr>
      <vt:lpstr>PowerPoint Presentation</vt:lpstr>
      <vt:lpstr>Progress.Web.IWebHandler</vt:lpstr>
      <vt:lpstr>Web Handlers</vt:lpstr>
      <vt:lpstr>Web Handler Configuration</vt:lpstr>
      <vt:lpstr>WebspeedHandler</vt:lpstr>
      <vt:lpstr>WebspeedHandler</vt:lpstr>
      <vt:lpstr>Demos Compatibility Handler</vt:lpstr>
      <vt:lpstr>WebResponse Object</vt:lpstr>
      <vt:lpstr>WebResponseWriter</vt:lpstr>
      <vt:lpstr>Demos Basic IWebHandler</vt:lpstr>
      <vt:lpstr>OpenHTTP</vt:lpstr>
      <vt:lpstr>OpenHTTP</vt:lpstr>
      <vt:lpstr>OpenHTTP WebHandler</vt:lpstr>
      <vt:lpstr>WebRequest Class</vt:lpstr>
      <vt:lpstr>Demo OpenHTTP</vt:lpstr>
      <vt:lpstr>Advanced Web Handler Configuration</vt:lpstr>
      <vt:lpstr>Demo OpenHTTP Resource Mapping</vt:lpstr>
      <vt:lpstr>PowerPoint Presentation</vt:lpstr>
      <vt:lpstr>OpenEdge 11.6 ESAP 3</vt:lpstr>
      <vt:lpstr>PowerPoint Presentation</vt:lpstr>
      <vt:lpstr>PowerPoint Presentation</vt:lpstr>
    </vt:vector>
  </TitlesOfParts>
  <Company>Progress Software Corporation</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mbanks</dc:creator>
  <cp:lastModifiedBy>David Cleary</cp:lastModifiedBy>
  <cp:revision>43</cp:revision>
  <cp:lastPrinted>2013-09-18T03:48:20Z</cp:lastPrinted>
  <dcterms:created xsi:type="dcterms:W3CDTF">2015-06-01T19:57:32Z</dcterms:created>
  <dcterms:modified xsi:type="dcterms:W3CDTF">2015-06-10T03:19:46Z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0x0101007762244904354189B623A14C45C78D5B009BE410C6F004421E9B31CE4C3BF734AD008DF6C51CFB236842A026F88F613870DE</vt:lpwstr>
  </property>
  <property fmtid="{D5CDD505-2E9C-101B-9397-08002B2CF9AE}" pid="3" name="Category1">
    <vt:lpwstr>367;#PowerPoint|ef797fd0-0a2c-4c70-979e-7c4753a1af05</vt:lpwstr>
  </property>
  <property fmtid="{D5CDD505-2E9C-101B-9397-08002B2CF9AE}" pid="4" name="TaxCatchAll">
    <vt:lpwstr>237;#Template|c9160f8f-74c9-4442-ac41-24463e06691d</vt:lpwstr>
  </property>
  <property fmtid="{D5CDD505-2E9C-101B-9397-08002B2CF9AE}" pid="5" name="Doc ID">
    <vt:lpwstr>101816</vt:lpwstr>
  </property>
  <property fmtid="{D5CDD505-2E9C-101B-9397-08002B2CF9AE}" pid="6" name="Location1">
    <vt:lpwstr/>
  </property>
  <property fmtid="{D5CDD505-2E9C-101B-9397-08002B2CF9AE}" pid="7" name="Tagged Doc ID's">
    <vt:bool>false</vt:bool>
  </property>
  <property fmtid="{D5CDD505-2E9C-101B-9397-08002B2CF9AE}" pid="8" name="ContentType1">
    <vt:lpwstr/>
  </property>
  <property fmtid="{D5CDD505-2E9C-101B-9397-08002B2CF9AE}" pid="9" name="Solution0">
    <vt:lpwstr/>
  </property>
  <property fmtid="{D5CDD505-2E9C-101B-9397-08002B2CF9AE}" pid="10" name="Industry">
    <vt:lpwstr/>
  </property>
  <property fmtid="{D5CDD505-2E9C-101B-9397-08002B2CF9AE}" pid="11" name="IndustrySolution">
    <vt:lpwstr/>
  </property>
  <property fmtid="{D5CDD505-2E9C-101B-9397-08002B2CF9AE}" pid="12" name="Attachment Only ?">
    <vt:bool>true</vt:bool>
  </property>
  <property fmtid="{D5CDD505-2E9C-101B-9397-08002B2CF9AE}" pid="13" name="GFOAudience">
    <vt:lpwstr/>
  </property>
  <property fmtid="{D5CDD505-2E9C-101B-9397-08002B2CF9AE}" pid="14" name="OpenEdgeModule">
    <vt:lpwstr/>
  </property>
</Properties>
</file>