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4"/>
  </p:sldMasterIdLst>
  <p:notesMasterIdLst>
    <p:notesMasterId r:id="rId52"/>
  </p:notesMasterIdLst>
  <p:handoutMasterIdLst>
    <p:handoutMasterId r:id="rId53"/>
  </p:handout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1"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307" r:id="rId36"/>
    <p:sldId id="308" r:id="rId37"/>
    <p:sldId id="309" r:id="rId38"/>
    <p:sldId id="310" r:id="rId39"/>
    <p:sldId id="311" r:id="rId40"/>
    <p:sldId id="312" r:id="rId41"/>
    <p:sldId id="313" r:id="rId42"/>
    <p:sldId id="290" r:id="rId43"/>
    <p:sldId id="291" r:id="rId44"/>
    <p:sldId id="292" r:id="rId45"/>
    <p:sldId id="293" r:id="rId46"/>
    <p:sldId id="294" r:id="rId47"/>
    <p:sldId id="295" r:id="rId48"/>
    <p:sldId id="296" r:id="rId49"/>
    <p:sldId id="297" r:id="rId50"/>
    <p:sldId id="298" r:id="rId51"/>
  </p:sldIdLst>
  <p:sldSz cx="12188825" cy="6858000"/>
  <p:notesSz cx="7010400" cy="9296400"/>
  <p:custDataLst>
    <p:tags r:id="rId54"/>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3197">
          <p15:clr>
            <a:srgbClr val="A4A3A4"/>
          </p15:clr>
        </p15:guide>
        <p15:guide id="2" orient="horz" pos="1111">
          <p15:clr>
            <a:srgbClr val="A4A3A4"/>
          </p15:clr>
        </p15:guide>
        <p15:guide id="3" pos="3845">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 id="4" name="Paulette Stout" initials="PS" lastIdx="1" clrIdx="4">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4E00"/>
    <a:srgbClr val="DD461E"/>
    <a:srgbClr val="2F5662"/>
    <a:srgbClr val="B0D806"/>
    <a:srgbClr val="AAD204"/>
    <a:srgbClr val="24D997"/>
    <a:srgbClr val="23C78C"/>
    <a:srgbClr val="F199AE"/>
    <a:srgbClr val="A21636"/>
    <a:srgbClr val="FFD24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9" autoAdjust="0"/>
    <p:restoredTop sz="65797" autoAdjust="0"/>
  </p:normalViewPr>
  <p:slideViewPr>
    <p:cSldViewPr snapToGrid="0" showGuides="1">
      <p:cViewPr varScale="1">
        <p:scale>
          <a:sx n="59" d="100"/>
          <a:sy n="59" d="100"/>
        </p:scale>
        <p:origin x="-1734" y="-78"/>
      </p:cViewPr>
      <p:guideLst>
        <p:guide orient="horz" pos="3197"/>
        <p:guide orient="horz" pos="1111"/>
        <p:guide pos="3845"/>
      </p:guideLst>
    </p:cSldViewPr>
  </p:slideViewPr>
  <p:outlineViewPr>
    <p:cViewPr>
      <p:scale>
        <a:sx n="33" d="100"/>
        <a:sy n="33" d="100"/>
      </p:scale>
      <p:origin x="16" y="15480"/>
    </p:cViewPr>
  </p:outlineViewPr>
  <p:notesTextViewPr>
    <p:cViewPr>
      <p:scale>
        <a:sx n="200" d="100"/>
        <a:sy n="200" d="100"/>
      </p:scale>
      <p:origin x="0" y="0"/>
    </p:cViewPr>
  </p:notesTextViewPr>
  <p:sorterViewPr>
    <p:cViewPr>
      <p:scale>
        <a:sx n="106" d="100"/>
        <a:sy n="106" d="100"/>
      </p:scale>
      <p:origin x="0" y="9672"/>
    </p:cViewPr>
  </p:sorterViewPr>
  <p:notesViewPr>
    <p:cSldViewPr snapToGrid="0" showGuides="1">
      <p:cViewPr varScale="1">
        <p:scale>
          <a:sx n="114" d="100"/>
          <a:sy n="114" d="100"/>
        </p:scale>
        <p:origin x="-4608" y="-112"/>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handoutMaster" Target="handoutMasters/handoutMaster1.xml"/><Relationship Id="rId58"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1" y="0"/>
            <a:ext cx="3037259" cy="278415"/>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spAutoFit/>
          </a:bodyPr>
          <a:lstStyle>
            <a:lvl1pPr algn="l" defTabSz="932981"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73141" y="0"/>
            <a:ext cx="3037259" cy="278415"/>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spAutoFit/>
          </a:bodyPr>
          <a:lstStyle>
            <a:lvl1pPr algn="r" defTabSz="932981"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1" y="9017985"/>
            <a:ext cx="3037259" cy="278415"/>
          </a:xfrm>
          <a:prstGeom prst="rect">
            <a:avLst/>
          </a:prstGeom>
          <a:noFill/>
          <a:ln w="9525">
            <a:noFill/>
            <a:prstDash val="sysDot"/>
            <a:miter lim="800000"/>
            <a:headEnd/>
            <a:tailEnd/>
          </a:ln>
          <a:effectLst/>
        </p:spPr>
        <p:txBody>
          <a:bodyPr vert="horz" wrap="square" lIns="93154" tIns="46577" rIns="93154" bIns="46577" numCol="1" anchor="b" anchorCtr="0" compatLnSpc="1">
            <a:prstTxWarp prst="textNoShape">
              <a:avLst/>
            </a:prstTxWarp>
            <a:spAutoFit/>
          </a:bodyPr>
          <a:lstStyle>
            <a:lvl1pPr algn="l" defTabSz="932981" eaLnBrk="0" hangingPunct="0">
              <a:spcBef>
                <a:spcPct val="0"/>
              </a:spcBef>
              <a:buSzTx/>
              <a:defRPr sz="1200" b="1">
                <a:latin typeface="Arial" charset="0"/>
              </a:defRPr>
            </a:lvl1pPr>
          </a:lstStyle>
          <a:p>
            <a:pPr>
              <a:defRPr/>
            </a:pPr>
            <a:r>
              <a:rPr lang="en-US" i="0" dirty="0" smtClean="0"/>
              <a:t>Progress Software</a:t>
            </a:r>
            <a:endParaRPr lang="en-US" i="0" dirty="0"/>
          </a:p>
        </p:txBody>
      </p:sp>
      <p:sp>
        <p:nvSpPr>
          <p:cNvPr id="345093" name="Rectangle 5"/>
          <p:cNvSpPr>
            <a:spLocks noGrp="1" noChangeArrowheads="1"/>
          </p:cNvSpPr>
          <p:nvPr>
            <p:ph type="sldNum" sz="quarter" idx="3"/>
          </p:nvPr>
        </p:nvSpPr>
        <p:spPr bwMode="auto">
          <a:xfrm>
            <a:off x="3973141" y="9017985"/>
            <a:ext cx="3037259" cy="278415"/>
          </a:xfrm>
          <a:prstGeom prst="rect">
            <a:avLst/>
          </a:prstGeom>
          <a:noFill/>
          <a:ln w="9525">
            <a:noFill/>
            <a:prstDash val="sysDot"/>
            <a:miter lim="800000"/>
            <a:headEnd/>
            <a:tailEnd/>
          </a:ln>
          <a:effectLst/>
        </p:spPr>
        <p:txBody>
          <a:bodyPr vert="horz" wrap="square" lIns="93154" tIns="46577" rIns="93154" bIns="46577" numCol="1" anchor="b" anchorCtr="0" compatLnSpc="1">
            <a:prstTxWarp prst="textNoShape">
              <a:avLst/>
            </a:prstTxWarp>
            <a:spAutoFit/>
          </a:bodyPr>
          <a:lstStyle>
            <a:lvl1pPr algn="r" defTabSz="932981"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xmlns="" val="41407136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1" y="0"/>
            <a:ext cx="3037259" cy="464266"/>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bodyPr>
          <a:lstStyle>
            <a:lvl1pPr algn="l" defTabSz="932981"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73141" y="0"/>
            <a:ext cx="3037259" cy="464266"/>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bodyPr>
          <a:lstStyle>
            <a:lvl1pPr algn="r" defTabSz="932981"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09575" y="698500"/>
            <a:ext cx="6194425" cy="348615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4298" y="4416068"/>
            <a:ext cx="5141805" cy="4181557"/>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1" y="8832134"/>
            <a:ext cx="3037259" cy="464266"/>
          </a:xfrm>
          <a:prstGeom prst="rect">
            <a:avLst/>
          </a:prstGeom>
          <a:noFill/>
          <a:ln w="9525">
            <a:noFill/>
            <a:prstDash val="sysDot"/>
            <a:miter lim="800000"/>
            <a:headEnd/>
            <a:tailEnd/>
          </a:ln>
          <a:effectLst/>
        </p:spPr>
        <p:txBody>
          <a:bodyPr vert="horz" wrap="square" lIns="93154" tIns="46577" rIns="93154" bIns="46577" numCol="1" anchor="b" anchorCtr="0" compatLnSpc="1">
            <a:prstTxWarp prst="textNoShape">
              <a:avLst/>
            </a:prstTxWarp>
          </a:bodyPr>
          <a:lstStyle>
            <a:lvl1pPr algn="l" defTabSz="932981" eaLnBrk="0" hangingPunct="0">
              <a:spcBef>
                <a:spcPct val="0"/>
              </a:spcBef>
              <a:buSzTx/>
              <a:defRPr sz="1200" b="1" i="0">
                <a:latin typeface="Arial" charset="0"/>
              </a:defRPr>
            </a:lvl1pPr>
          </a:lstStyle>
          <a:p>
            <a:pPr>
              <a:defRPr/>
            </a:pPr>
            <a:r>
              <a:rPr lang="en-US" smtClean="0"/>
              <a:t>Progress Software</a:t>
            </a:r>
            <a:endParaRPr lang="en-US" dirty="0"/>
          </a:p>
        </p:txBody>
      </p:sp>
      <p:sp>
        <p:nvSpPr>
          <p:cNvPr id="22535" name="Rectangle 7"/>
          <p:cNvSpPr>
            <a:spLocks noGrp="1" noChangeArrowheads="1"/>
          </p:cNvSpPr>
          <p:nvPr>
            <p:ph type="sldNum" sz="quarter" idx="5"/>
          </p:nvPr>
        </p:nvSpPr>
        <p:spPr bwMode="auto">
          <a:xfrm>
            <a:off x="3973141" y="8832134"/>
            <a:ext cx="3037259" cy="464266"/>
          </a:xfrm>
          <a:prstGeom prst="rect">
            <a:avLst/>
          </a:prstGeom>
          <a:noFill/>
          <a:ln w="9525">
            <a:noFill/>
            <a:prstDash val="sysDot"/>
            <a:miter lim="800000"/>
            <a:headEnd/>
            <a:tailEnd/>
          </a:ln>
          <a:effectLst/>
        </p:spPr>
        <p:txBody>
          <a:bodyPr vert="horz" wrap="square" lIns="93154" tIns="46577" rIns="93154" bIns="46577" numCol="1" anchor="b" anchorCtr="0" compatLnSpc="1">
            <a:prstTxWarp prst="textNoShape">
              <a:avLst/>
            </a:prstTxWarp>
          </a:bodyPr>
          <a:lstStyle>
            <a:lvl1pPr algn="r" defTabSz="932981"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xmlns="" val="6364466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a:t>
            </a:fld>
            <a:endParaRPr lang="en-US" dirty="0"/>
          </a:p>
        </p:txBody>
      </p:sp>
    </p:spTree>
    <p:extLst>
      <p:ext uri="{BB962C8B-B14F-4D97-AF65-F5344CB8AC3E}">
        <p14:creationId xmlns:p14="http://schemas.microsoft.com/office/powerpoint/2010/main" xmlns="" val="2776311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t>The entire </a:t>
            </a:r>
            <a:r>
              <a:rPr lang="en-US" sz="1000" dirty="0" err="1" smtClean="0"/>
              <a:t>OERealm</a:t>
            </a:r>
            <a:r>
              <a:rPr lang="en-US" sz="1000" dirty="0" smtClean="0"/>
              <a:t> feature</a:t>
            </a:r>
            <a:r>
              <a:rPr lang="en-US" sz="1000" baseline="0" dirty="0" smtClean="0"/>
              <a:t> is based on customer requirements with security best practices applied.   </a:t>
            </a:r>
            <a:r>
              <a:rPr lang="en-US" sz="1000" baseline="0" dirty="0" err="1" smtClean="0"/>
              <a:t>OERealm</a:t>
            </a:r>
            <a:r>
              <a:rPr lang="en-US" sz="1000" baseline="0" dirty="0" smtClean="0"/>
              <a:t> is a component of a larger SPA (Single Point of Authentication) architecture.</a:t>
            </a:r>
            <a:endParaRPr lang="en-US" sz="1000"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4</a:t>
            </a:fld>
            <a:endParaRPr lang="en-US" dirty="0"/>
          </a:p>
        </p:txBody>
      </p:sp>
    </p:spTree>
    <p:extLst>
      <p:ext uri="{BB962C8B-B14F-4D97-AF65-F5344CB8AC3E}">
        <p14:creationId xmlns:p14="http://schemas.microsoft.com/office/powerpoint/2010/main" xmlns="" val="1985014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in engineering</a:t>
            </a:r>
            <a:r>
              <a:rPr lang="en-US" baseline="0" dirty="0" smtClean="0"/>
              <a:t> have received a lot of questions about the feature, which shipped initially with little documentation, an overly simple sample, and wasn’t fully true.   So we will answer those questions again for you to eliminate the simple things.</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5</a:t>
            </a:fld>
            <a:endParaRPr lang="en-US" dirty="0"/>
          </a:p>
        </p:txBody>
      </p:sp>
    </p:spTree>
    <p:extLst>
      <p:ext uri="{BB962C8B-B14F-4D97-AF65-F5344CB8AC3E}">
        <p14:creationId xmlns:p14="http://schemas.microsoft.com/office/powerpoint/2010/main" xmlns="" val="729739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become</a:t>
            </a:r>
            <a:r>
              <a:rPr lang="en-US" baseline="0" dirty="0" smtClean="0"/>
              <a:t> comfortable with features like </a:t>
            </a:r>
            <a:r>
              <a:rPr lang="en-US" baseline="0" dirty="0" err="1" smtClean="0"/>
              <a:t>OERealm</a:t>
            </a:r>
            <a:r>
              <a:rPr lang="en-US" baseline="0" dirty="0" smtClean="0"/>
              <a:t>, it really helps to understand how it fits in with real life authentication processes and products.   Otherwise you will be more of a trial and error to get it running.   This is something that will not be documented.</a:t>
            </a:r>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6</a:t>
            </a:fld>
            <a:endParaRPr lang="en-US" dirty="0"/>
          </a:p>
        </p:txBody>
      </p:sp>
    </p:spTree>
    <p:extLst>
      <p:ext uri="{BB962C8B-B14F-4D97-AF65-F5344CB8AC3E}">
        <p14:creationId xmlns:p14="http://schemas.microsoft.com/office/powerpoint/2010/main" xmlns="" val="875335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smtClean="0"/>
              <a:t>The source of user</a:t>
            </a:r>
            <a:r>
              <a:rPr lang="en-US" baseline="0" dirty="0" smtClean="0"/>
              <a:t> account can be OpenEdge Database, an LDAP server or anything else.</a:t>
            </a:r>
          </a:p>
          <a:p>
            <a:r>
              <a:rPr lang="en-US" baseline="0" dirty="0" smtClean="0"/>
              <a:t>The OE Realm  Service Interface  is an OO ABL class that will have methods to validate a user’s identity and provide attribute information about the validated user. The </a:t>
            </a:r>
            <a:r>
              <a:rPr lang="en-US" baseline="0" dirty="0" err="1" smtClean="0"/>
              <a:t>IdM</a:t>
            </a:r>
            <a:r>
              <a:rPr lang="en-US" baseline="0" dirty="0" smtClean="0"/>
              <a:t> for a very simplified case using OpenEdge _User table can be implemented in </a:t>
            </a:r>
            <a:r>
              <a:rPr lang="en-US" baseline="0" dirty="0" err="1" smtClean="0"/>
              <a:t>OpenEdge’s</a:t>
            </a:r>
            <a:r>
              <a:rPr lang="en-US" baseline="0" dirty="0" smtClean="0"/>
              <a:t> _Sec-* system tables. </a:t>
            </a:r>
          </a:p>
          <a:p>
            <a:endParaRPr lang="en-US" baseline="0" dirty="0" smtClean="0"/>
          </a:p>
          <a:p>
            <a:r>
              <a:rPr lang="en-US" baseline="0" dirty="0" smtClean="0"/>
              <a:t>The OE Realm Clients will have users logging in. The OE Realm Client will have to implement its own authentication process. The OE Realm Service Interface will provide only the user account information.</a:t>
            </a:r>
          </a:p>
          <a:p>
            <a:endParaRPr lang="en-US" baseline="0" dirty="0" smtClean="0"/>
          </a:p>
          <a:p>
            <a:r>
              <a:rPr lang="en-US" baseline="0" dirty="0" smtClean="0"/>
              <a:t>Currently, OpenEdge supports REST, BPM and </a:t>
            </a:r>
            <a:r>
              <a:rPr lang="en-US" baseline="0" dirty="0" err="1" smtClean="0"/>
              <a:t>Rollbase</a:t>
            </a:r>
            <a:r>
              <a:rPr lang="en-US" baseline="0" dirty="0" smtClean="0"/>
              <a:t> as the OE Realm Clients. </a:t>
            </a:r>
          </a:p>
          <a:p>
            <a:endParaRPr lang="en-US" baseline="0" dirty="0" smtClean="0"/>
          </a:p>
          <a:p>
            <a:r>
              <a:rPr lang="en-US" baseline="0" dirty="0" smtClean="0"/>
              <a:t>Typically a user of the OE Realm Client will log in. </a:t>
            </a:r>
          </a:p>
          <a:p>
            <a:pPr marL="228097" indent="-228097">
              <a:buAutoNum type="arabicPeriod"/>
            </a:pPr>
            <a:r>
              <a:rPr lang="en-US" baseline="0" dirty="0" smtClean="0"/>
              <a:t>The OE Realm client will ask the OE Realm Service interface for the numeric User-Id of that User. </a:t>
            </a:r>
          </a:p>
          <a:p>
            <a:pPr marL="228097" indent="-228097">
              <a:buAutoNum type="arabicPeriod"/>
            </a:pPr>
            <a:r>
              <a:rPr lang="en-US" baseline="0" dirty="0" smtClean="0"/>
              <a:t>The OE Realm will lookup the User account source, and provide the user-id. </a:t>
            </a:r>
          </a:p>
          <a:p>
            <a:pPr marL="228097" indent="-228097">
              <a:buAutoNum type="arabicPeriod"/>
            </a:pPr>
            <a:r>
              <a:rPr lang="en-US" baseline="0" dirty="0" smtClean="0"/>
              <a:t>The OE Realm Client will then send the password (either encrypted or in digest form – as per configuration). OE Realm will validate the password and return a “yes” or a “no”. </a:t>
            </a:r>
          </a:p>
          <a:p>
            <a:pPr marL="228097" indent="-228097" defTabSz="912388">
              <a:buFontTx/>
              <a:buAutoNum type="arabicPeriod"/>
              <a:defRPr/>
            </a:pPr>
            <a:r>
              <a:rPr lang="en-US" baseline="0" dirty="0" smtClean="0"/>
              <a:t>If it is a “no”, user is NOT authenticated. Login access will be denied by the OE Realm Client.</a:t>
            </a:r>
          </a:p>
          <a:p>
            <a:pPr marL="228097" indent="-228097">
              <a:buAutoNum type="arabicPeriod"/>
            </a:pPr>
            <a:r>
              <a:rPr lang="en-US" baseline="0" dirty="0" smtClean="0"/>
              <a:t>If it is a “yes”, user is authenticated. However, he is not yet authorized. </a:t>
            </a:r>
          </a:p>
          <a:p>
            <a:pPr marL="228097" indent="-228097">
              <a:buAutoNum type="arabicPeriod"/>
            </a:pPr>
            <a:r>
              <a:rPr lang="en-US" baseline="0" dirty="0" smtClean="0"/>
              <a:t>Based on the security requirements of the OE Realm Client authentication System, the OE Realm Client will seek other information about the authenticated user (like roles assigned to him, his city, his surname, whether his account is active, locked etc) and will authorize the user if the information is as per the OE Realm Client security settings.</a:t>
            </a:r>
          </a:p>
          <a:p>
            <a:pPr marL="228097" indent="-228097"/>
            <a:endParaRPr lang="en-US" baseline="0" dirty="0" smtClean="0"/>
          </a:p>
          <a:p>
            <a:pPr marL="228097" indent="-228097"/>
            <a:r>
              <a:rPr lang="en-US" baseline="0" dirty="0" smtClean="0"/>
              <a:t>The implementer the OE Realm can add an extra layer of Security for all incoming requests to the </a:t>
            </a:r>
            <a:r>
              <a:rPr lang="en-US" baseline="0" dirty="0" err="1" smtClean="0"/>
              <a:t>AppServer</a:t>
            </a:r>
            <a:r>
              <a:rPr lang="en-US" baseline="0" dirty="0" smtClean="0"/>
              <a:t>. This can be based on a C-P file that the implementer will distribute to the OE Realm Client in chain of his trust.</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8</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3 types of APIs in an </a:t>
            </a:r>
            <a:r>
              <a:rPr lang="en-US" dirty="0" err="1" smtClean="0"/>
              <a:t>OERealm</a:t>
            </a:r>
            <a:r>
              <a:rPr lang="en-US" dirty="0" smtClean="0"/>
              <a:t> server’s OOABL interface:</a:t>
            </a:r>
          </a:p>
          <a:p>
            <a:pPr marL="228600" indent="-228600">
              <a:buAutoNum type="arabicParenR"/>
            </a:pPr>
            <a:r>
              <a:rPr lang="en-US" baseline="0" dirty="0" smtClean="0"/>
              <a:t>Account lookup</a:t>
            </a:r>
          </a:p>
          <a:p>
            <a:pPr marL="228600" indent="-228600">
              <a:buAutoNum type="arabicParenR"/>
            </a:pPr>
            <a:r>
              <a:rPr lang="en-US" baseline="0" dirty="0" smtClean="0"/>
              <a:t>GET/SET user account attributes ( aka fields/properties )</a:t>
            </a:r>
          </a:p>
          <a:p>
            <a:pPr marL="228600" indent="-228600">
              <a:buAutoNum type="arabicParenR"/>
            </a:pPr>
            <a:r>
              <a:rPr lang="en-US" baseline="0" dirty="0" smtClean="0"/>
              <a:t>Account secret (aka password) validation</a:t>
            </a:r>
          </a:p>
          <a:p>
            <a:pPr marL="228600" indent="-228600">
              <a:buAutoNum type="arabicParenR"/>
            </a:pPr>
            <a:endParaRPr lang="en-US" baseline="0" dirty="0" smtClean="0"/>
          </a:p>
          <a:p>
            <a:pPr marL="0" indent="0">
              <a:buNone/>
            </a:pPr>
            <a:r>
              <a:rPr lang="en-US" baseline="0" dirty="0" smtClean="0"/>
              <a:t>Because each request will run in a separate ABL session (i.e. state-free), a Client-Principal identifying the </a:t>
            </a:r>
            <a:r>
              <a:rPr lang="en-US" baseline="0" dirty="0" err="1" smtClean="0"/>
              <a:t>OERealm</a:t>
            </a:r>
            <a:r>
              <a:rPr lang="en-US" baseline="0" dirty="0" smtClean="0"/>
              <a:t> client can be sent to the server so that it can validate which OE client it should surrender user account information to.</a:t>
            </a:r>
          </a:p>
          <a:p>
            <a:pPr marL="0" indent="0">
              <a:buNone/>
            </a:pP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9</a:t>
            </a:fld>
            <a:endParaRPr lang="en-US" dirty="0"/>
          </a:p>
        </p:txBody>
      </p:sp>
    </p:spTree>
    <p:extLst>
      <p:ext uri="{BB962C8B-B14F-4D97-AF65-F5344CB8AC3E}">
        <p14:creationId xmlns:p14="http://schemas.microsoft.com/office/powerpoint/2010/main" xmlns="" val="996405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typical production grade authentication system is a process.</a:t>
            </a:r>
          </a:p>
          <a:p>
            <a:endParaRPr lang="en-US" dirty="0" smtClean="0"/>
          </a:p>
          <a:p>
            <a:r>
              <a:rPr lang="en-US" dirty="0" smtClean="0"/>
              <a:t>The implementation always has a means of using ‘plug-in</a:t>
            </a:r>
            <a:r>
              <a:rPr lang="en-US" baseline="0" dirty="0" smtClean="0"/>
              <a:t> user account source’ modules.  This accommodates the needs of different production installations.</a:t>
            </a:r>
          </a:p>
          <a:p>
            <a:endParaRPr lang="en-US" dirty="0" smtClean="0"/>
          </a:p>
          <a:p>
            <a:r>
              <a:rPr lang="en-US" dirty="0" smtClean="0"/>
              <a:t>That</a:t>
            </a:r>
            <a:r>
              <a:rPr lang="en-US" baseline="0" dirty="0" smtClean="0"/>
              <a:t> process’s implementation is fixed and executes the same every time – regardless of where the user account data originates from.</a:t>
            </a:r>
          </a:p>
          <a:p>
            <a:endParaRPr lang="en-US" baseline="0" dirty="0" smtClean="0"/>
          </a:p>
          <a:p>
            <a:r>
              <a:rPr lang="en-US" baseline="0" dirty="0" err="1" smtClean="0"/>
              <a:t>OERealm</a:t>
            </a:r>
            <a:r>
              <a:rPr lang="en-US" baseline="0" dirty="0" smtClean="0"/>
              <a:t> client is just a part of one of those configurable plug-in modules.   It is a conduit to where the user account information is stored and managed.</a:t>
            </a:r>
          </a:p>
          <a:p>
            <a:endParaRPr lang="en-US" baseline="0" dirty="0" smtClean="0"/>
          </a:p>
          <a:p>
            <a:r>
              <a:rPr lang="en-US" baseline="0" dirty="0" smtClean="0"/>
              <a:t>The plug-in is called to:</a:t>
            </a:r>
          </a:p>
          <a:p>
            <a:pPr marL="228600" indent="-228600">
              <a:buAutoNum type="arabicParenR"/>
            </a:pPr>
            <a:r>
              <a:rPr lang="en-US" baseline="0" dirty="0" smtClean="0"/>
              <a:t>See if the account exists</a:t>
            </a:r>
          </a:p>
          <a:p>
            <a:pPr marL="228600" indent="-228600">
              <a:buAutoNum type="arabicParenR"/>
            </a:pPr>
            <a:r>
              <a:rPr lang="en-US" baseline="0" dirty="0" smtClean="0"/>
              <a:t>See if the supplied password credentials are valid</a:t>
            </a:r>
          </a:p>
          <a:p>
            <a:pPr marL="228600" indent="-228600">
              <a:buAutoNum type="arabicParenR"/>
            </a:pPr>
            <a:r>
              <a:rPr lang="en-US" baseline="0" dirty="0" smtClean="0"/>
              <a:t>Get various (configurable) account properties to determine whether to let the user login or not</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10</a:t>
            </a:fld>
            <a:endParaRPr lang="en-US" dirty="0"/>
          </a:p>
        </p:txBody>
      </p:sp>
    </p:spTree>
    <p:extLst>
      <p:ext uri="{BB962C8B-B14F-4D97-AF65-F5344CB8AC3E}">
        <p14:creationId xmlns:p14="http://schemas.microsoft.com/office/powerpoint/2010/main" xmlns="" val="1790653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13</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 lists</a:t>
            </a:r>
            <a:r>
              <a:rPr lang="en-US" baseline="0" dirty="0" smtClean="0"/>
              <a:t> the products that use OE Realm as a source of user account for their authentication process.</a:t>
            </a:r>
          </a:p>
          <a:p>
            <a:r>
              <a:rPr lang="en-US" baseline="0" dirty="0" smtClean="0"/>
              <a:t>OE BPM </a:t>
            </a:r>
            <a:r>
              <a:rPr lang="en-US" baseline="0" dirty="0" smtClean="0"/>
              <a:t>was first </a:t>
            </a:r>
            <a:r>
              <a:rPr lang="en-US" baseline="0" dirty="0" smtClean="0"/>
              <a:t>to use OE </a:t>
            </a:r>
            <a:r>
              <a:rPr lang="en-US" baseline="0" dirty="0" smtClean="0"/>
              <a:t>Realm for fetching the user account details.</a:t>
            </a:r>
            <a:endParaRPr lang="en-US" baseline="0" dirty="0" smtClean="0"/>
          </a:p>
          <a:p>
            <a:r>
              <a:rPr lang="en-US" dirty="0" smtClean="0"/>
              <a:t>REST/Mobile </a:t>
            </a:r>
            <a:r>
              <a:rPr lang="en-US" dirty="0" smtClean="0"/>
              <a:t>web applications,</a:t>
            </a:r>
            <a:r>
              <a:rPr lang="en-US" baseline="0" dirty="0" smtClean="0"/>
              <a:t>  </a:t>
            </a:r>
            <a:r>
              <a:rPr lang="en-US" dirty="0" smtClean="0"/>
              <a:t>OE</a:t>
            </a:r>
            <a:r>
              <a:rPr lang="en-US" baseline="0" dirty="0" smtClean="0"/>
              <a:t> ABL </a:t>
            </a:r>
            <a:r>
              <a:rPr lang="en-US" baseline="0" dirty="0" smtClean="0"/>
              <a:t>and </a:t>
            </a:r>
            <a:r>
              <a:rPr lang="en-US" baseline="0" dirty="0" err="1" smtClean="0"/>
              <a:t>oemanager</a:t>
            </a:r>
            <a:r>
              <a:rPr lang="en-US" baseline="0" dirty="0" smtClean="0"/>
              <a:t> web </a:t>
            </a:r>
            <a:r>
              <a:rPr lang="en-US" baseline="0" dirty="0" smtClean="0"/>
              <a:t>applications running on Pacific Application Server and </a:t>
            </a:r>
            <a:r>
              <a:rPr lang="en-US" baseline="0" dirty="0" err="1" smtClean="0"/>
              <a:t>Rollbase</a:t>
            </a:r>
            <a:r>
              <a:rPr lang="en-US" baseline="0" dirty="0" smtClean="0"/>
              <a:t> can all use OE Realm as a source of user account to perform authentication process of their users.</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17</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All</a:t>
            </a:r>
            <a:r>
              <a:rPr lang="en-US" baseline="0" dirty="0" smtClean="0"/>
              <a:t> the Realm Clients be it OEBPM, REST or </a:t>
            </a:r>
            <a:r>
              <a:rPr lang="en-US" baseline="0" dirty="0" err="1" smtClean="0"/>
              <a:t>Rollbase</a:t>
            </a:r>
            <a:r>
              <a:rPr lang="en-US" baseline="0" dirty="0" smtClean="0"/>
              <a:t> will need to know how to communicate with the OE Realm Service Interface. The OE Realm server class is an OO ABL class running in a state-free </a:t>
            </a:r>
            <a:r>
              <a:rPr lang="en-US" baseline="0" dirty="0" err="1" smtClean="0"/>
              <a:t>appserver</a:t>
            </a:r>
            <a:r>
              <a:rPr lang="en-US" baseline="0" dirty="0" smtClean="0"/>
              <a:t>. So the clients will need to configure parameter to communicate with the OE Realm. This table list some common parameters. Some are mandatory like Realm URL and Realm Class. Others </a:t>
            </a:r>
            <a:r>
              <a:rPr lang="en-US" baseline="0" dirty="0" smtClean="0"/>
              <a:t>may be required in some clients and may not in others.</a:t>
            </a:r>
            <a:endParaRPr lang="en-US" baseline="0" dirty="0" smtClean="0"/>
          </a:p>
          <a:p>
            <a:endParaRPr lang="en-US" baseline="0" dirty="0" smtClean="0"/>
          </a:p>
          <a:p>
            <a:r>
              <a:rPr lang="en-US" baseline="0" dirty="0" smtClean="0"/>
              <a:t>Once the OE Realm Client has got account information from the OE Realm and performed authentication successfully, it may </a:t>
            </a:r>
            <a:r>
              <a:rPr lang="en-US" baseline="0" dirty="0" smtClean="0"/>
              <a:t>want to convert </a:t>
            </a:r>
            <a:r>
              <a:rPr lang="en-US" baseline="0" dirty="0" smtClean="0"/>
              <a:t>the user login into a Sealed Client-Principal (C-P</a:t>
            </a:r>
            <a:r>
              <a:rPr lang="en-US" baseline="0" dirty="0" smtClean="0"/>
              <a:t>). For that purpose, the OE Realm Client may ask you to configure OE Domain and access code to seal the C-P created by the authentication process.</a:t>
            </a:r>
            <a:endParaRPr lang="en-US" baseline="0" dirty="0" smtClean="0"/>
          </a:p>
          <a:p>
            <a:endParaRPr lang="en-US" baseline="0" dirty="0" smtClean="0"/>
          </a:p>
          <a:p>
            <a:r>
              <a:rPr lang="en-US" baseline="0" dirty="0" smtClean="0"/>
              <a:t>To create a Sealed C-P, the Realm Client may ask you to configure the OpenEdge Domain and Domain Access Code.</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18</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a:t>
            </a:r>
            <a:r>
              <a:rPr lang="en-US" baseline="0" dirty="0" smtClean="0"/>
              <a:t> gives you the list for valid Realm URL values depending on where your realm class is implemented.</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19</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Realm Class methods may be implemented in such a way that it allows only those requests to go thru that have a valid s</a:t>
            </a:r>
            <a:r>
              <a:rPr lang="en-US" dirty="0" smtClean="0"/>
              <a:t>ealed C-P.</a:t>
            </a:r>
            <a:r>
              <a:rPr lang="en-US" baseline="0" dirty="0" smtClean="0"/>
              <a:t> This way the OE Realm implementation can ensure that requests from only certain clients that have a copy of sealed C-P distributed by the Realm Implementer are allowed.</a:t>
            </a:r>
          </a:p>
          <a:p>
            <a:endParaRPr lang="en-US" baseline="0" dirty="0" smtClean="0"/>
          </a:p>
          <a:p>
            <a:r>
              <a:rPr lang="en-US" baseline="0" dirty="0" smtClean="0"/>
              <a:t>This slide talks about how that sealed C-P token file is produced using </a:t>
            </a:r>
            <a:r>
              <a:rPr lang="en-US" baseline="0" dirty="0" err="1" smtClean="0"/>
              <a:t>genspacp</a:t>
            </a:r>
            <a:r>
              <a:rPr lang="en-US" baseline="0" dirty="0" smtClean="0"/>
              <a:t> utility.</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20</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OEBPM was</a:t>
            </a:r>
            <a:r>
              <a:rPr lang="en-US" baseline="0" dirty="0" smtClean="0"/>
              <a:t> the first to use OE Realm. This slide touches the basic configuration needed. More details in documentation.</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21</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REST, Mobile or OEABL/OEMANAGER applications running on PAS</a:t>
            </a:r>
            <a:r>
              <a:rPr lang="en-US" baseline="0" dirty="0" smtClean="0"/>
              <a:t> </a:t>
            </a:r>
            <a:r>
              <a:rPr lang="en-US" baseline="0" dirty="0" smtClean="0"/>
              <a:t>has Spring Security system that perform authentication and authorization process. The source of the user account to be used for authentication can be a local file or OE Realm.</a:t>
            </a:r>
          </a:p>
          <a:p>
            <a:endParaRPr lang="en-US" baseline="0" dirty="0" smtClean="0"/>
          </a:p>
          <a:p>
            <a:r>
              <a:rPr lang="en-US" baseline="0" dirty="0" smtClean="0"/>
              <a:t>If you want to use OE Realm, then based on the authentication mode (basic or form) you will need to choose a security </a:t>
            </a:r>
            <a:r>
              <a:rPr lang="en-US" baseline="0" dirty="0" smtClean="0"/>
              <a:t>template </a:t>
            </a:r>
            <a:r>
              <a:rPr lang="en-US" baseline="0" dirty="0" smtClean="0"/>
              <a:t>files and </a:t>
            </a:r>
            <a:r>
              <a:rPr lang="en-US" baseline="0" dirty="0" smtClean="0"/>
              <a:t>provide it in </a:t>
            </a:r>
            <a:r>
              <a:rPr lang="en-US" baseline="0" dirty="0" err="1" smtClean="0"/>
              <a:t>web.xml’s</a:t>
            </a:r>
            <a:r>
              <a:rPr lang="en-US" baseline="0" dirty="0" smtClean="0"/>
              <a:t> </a:t>
            </a:r>
            <a:r>
              <a:rPr lang="en-US" baseline="0" dirty="0" err="1" smtClean="0"/>
              <a:t>contextConfigLocation</a:t>
            </a:r>
            <a:r>
              <a:rPr lang="en-US" baseline="0" dirty="0" smtClean="0"/>
              <a:t> context-parameter </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22</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the security template file you will need to</a:t>
            </a:r>
            <a:r>
              <a:rPr lang="en-US" baseline="0" dirty="0" smtClean="0"/>
              <a:t> find </a:t>
            </a:r>
            <a:r>
              <a:rPr lang="en-US" baseline="0" dirty="0" err="1" smtClean="0"/>
              <a:t>OERealmUserDetails</a:t>
            </a:r>
            <a:r>
              <a:rPr lang="en-US" baseline="0" dirty="0" smtClean="0"/>
              <a:t> and configure parameters that will allow Spring Security to </a:t>
            </a:r>
            <a:r>
              <a:rPr lang="en-US" baseline="0" dirty="0" smtClean="0"/>
              <a:t>know where the OE </a:t>
            </a:r>
            <a:r>
              <a:rPr lang="en-US" baseline="0" dirty="0" smtClean="0"/>
              <a:t>Realm </a:t>
            </a:r>
            <a:r>
              <a:rPr lang="en-US" baseline="0" dirty="0" err="1" smtClean="0"/>
              <a:t>AppServer</a:t>
            </a:r>
            <a:r>
              <a:rPr lang="en-US" baseline="0" dirty="0" smtClean="0"/>
              <a:t> </a:t>
            </a:r>
            <a:r>
              <a:rPr lang="en-US" baseline="0" dirty="0" smtClean="0"/>
              <a:t>run and to communicate and fetch account details for performing authentication.</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23</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the values</a:t>
            </a:r>
            <a:r>
              <a:rPr lang="en-US" baseline="0" dirty="0" smtClean="0"/>
              <a:t> </a:t>
            </a:r>
            <a:r>
              <a:rPr lang="en-US" baseline="0" dirty="0" err="1" smtClean="0"/>
              <a:t>realmURL</a:t>
            </a:r>
            <a:r>
              <a:rPr lang="en-US" baseline="0" dirty="0" smtClean="0"/>
              <a:t> can </a:t>
            </a:r>
            <a:r>
              <a:rPr lang="en-US" baseline="0" dirty="0" smtClean="0"/>
              <a:t>take the values listed.</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24</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Details</a:t>
            </a:r>
            <a:r>
              <a:rPr lang="en-US" baseline="0" dirty="0" smtClean="0"/>
              <a:t> about each </a:t>
            </a:r>
            <a:r>
              <a:rPr lang="en-US" baseline="0" dirty="0" smtClean="0"/>
              <a:t>parameter </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25</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26</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Once the Spring Security has granted login to the user, the call to the</a:t>
            </a:r>
            <a:r>
              <a:rPr lang="en-US" baseline="0" dirty="0" smtClean="0"/>
              <a:t> </a:t>
            </a:r>
            <a:r>
              <a:rPr lang="en-US" baseline="0" dirty="0" err="1" smtClean="0"/>
              <a:t>AppServer</a:t>
            </a:r>
            <a:r>
              <a:rPr lang="en-US" baseline="0" dirty="0" smtClean="0"/>
              <a:t> (where REST services’ Business Logic runs) is made. You may want to convert the user login in a Client Principal, add domain information plus some additional properties to it and then seal it and push it down to the </a:t>
            </a:r>
            <a:r>
              <a:rPr lang="en-US" baseline="0" dirty="0" err="1" smtClean="0"/>
              <a:t>AppServer</a:t>
            </a:r>
            <a:r>
              <a:rPr lang="en-US" baseline="0" dirty="0" smtClean="0"/>
              <a:t>.</a:t>
            </a:r>
          </a:p>
          <a:p>
            <a:endParaRPr lang="en-US" baseline="0" dirty="0" smtClean="0"/>
          </a:p>
          <a:p>
            <a:r>
              <a:rPr lang="en-US" baseline="0" dirty="0" smtClean="0"/>
              <a:t>For that purpose you need to configure the </a:t>
            </a:r>
            <a:r>
              <a:rPr lang="en-US" baseline="0" dirty="0" err="1" smtClean="0"/>
              <a:t>OERealmAuthProvider</a:t>
            </a:r>
            <a:r>
              <a:rPr lang="en-US" baseline="0" dirty="0" smtClean="0"/>
              <a:t> bean. </a:t>
            </a:r>
          </a:p>
          <a:p>
            <a:r>
              <a:rPr lang="en-US" baseline="0" dirty="0" smtClean="0"/>
              <a:t>In case of single tenant, you need to provide the User Domain name and the key (domain access key)</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27</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case of </a:t>
            </a:r>
            <a:r>
              <a:rPr lang="en-US" dirty="0" err="1" smtClean="0"/>
              <a:t>multiTenant</a:t>
            </a:r>
            <a:r>
              <a:rPr lang="en-US" dirty="0" smtClean="0"/>
              <a:t>, you need to create a </a:t>
            </a:r>
            <a:r>
              <a:rPr lang="en-US" dirty="0" err="1" smtClean="0"/>
              <a:t>registryFile</a:t>
            </a:r>
            <a:r>
              <a:rPr lang="en-US" baseline="0" dirty="0" smtClean="0"/>
              <a:t> which is a </a:t>
            </a:r>
            <a:r>
              <a:rPr lang="en-US" baseline="0" dirty="0" err="1" smtClean="0"/>
              <a:t>keystore</a:t>
            </a:r>
            <a:r>
              <a:rPr lang="en-US" baseline="0" dirty="0" smtClean="0"/>
              <a:t> of domains, and access code and supply it in the configuration. The  </a:t>
            </a:r>
            <a:r>
              <a:rPr lang="en-US" baseline="0" dirty="0" err="1" smtClean="0"/>
              <a:t>registryFile</a:t>
            </a:r>
            <a:r>
              <a:rPr lang="en-US" baseline="0" dirty="0" smtClean="0"/>
              <a:t> is produced using </a:t>
            </a:r>
            <a:r>
              <a:rPr lang="en-US" baseline="0" dirty="0" err="1" smtClean="0"/>
              <a:t>gendomreg</a:t>
            </a:r>
            <a:r>
              <a:rPr lang="en-US" baseline="0" dirty="0" smtClean="0"/>
              <a:t> utility and has to be </a:t>
            </a:r>
            <a:r>
              <a:rPr lang="en-US" baseline="0" dirty="0" smtClean="0"/>
              <a:t>placed in the WEB-INF/classes folder (or conf folder of PASOE)</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28</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t>
            </a:r>
            <a:r>
              <a:rPr lang="en-US" dirty="0" err="1" smtClean="0"/>
              <a:t>Rollbase</a:t>
            </a:r>
            <a:r>
              <a:rPr lang="en-US" baseline="0" dirty="0" smtClean="0"/>
              <a:t> Admin need to chose OpenEdge as the authentication type if he has to use </a:t>
            </a:r>
            <a:r>
              <a:rPr lang="en-US" baseline="0" dirty="0" err="1" smtClean="0"/>
              <a:t>OERealm</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30</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After that the </a:t>
            </a:r>
            <a:r>
              <a:rPr lang="en-US" dirty="0" err="1" smtClean="0"/>
              <a:t>Rollbase</a:t>
            </a:r>
            <a:r>
              <a:rPr lang="en-US" dirty="0" smtClean="0"/>
              <a:t> admin need to configure Realm Client</a:t>
            </a:r>
            <a:r>
              <a:rPr lang="en-US" baseline="0" dirty="0" smtClean="0"/>
              <a:t> parameters like </a:t>
            </a:r>
            <a:r>
              <a:rPr lang="en-US" baseline="0" dirty="0" err="1" smtClean="0"/>
              <a:t>RealmURL</a:t>
            </a:r>
            <a:r>
              <a:rPr lang="en-US" baseline="0" dirty="0" smtClean="0"/>
              <a:t> and class name so that </a:t>
            </a:r>
            <a:r>
              <a:rPr lang="en-US" baseline="0" dirty="0" err="1" smtClean="0"/>
              <a:t>Rollbase</a:t>
            </a:r>
            <a:r>
              <a:rPr lang="en-US" baseline="0" dirty="0" smtClean="0"/>
              <a:t> knows where the Realm classes run.</a:t>
            </a:r>
          </a:p>
          <a:p>
            <a:endParaRPr lang="en-US" baseline="0" dirty="0" smtClean="0"/>
          </a:p>
          <a:p>
            <a:r>
              <a:rPr lang="en-US" baseline="0" dirty="0" smtClean="0"/>
              <a:t>After authentication process for a user is complete, the user may want to access a REST/Mobile service using OpenEdge Service object. Since the user is authenticated, </a:t>
            </a:r>
            <a:r>
              <a:rPr lang="en-US" baseline="0" dirty="0" err="1" smtClean="0"/>
              <a:t>Rollbase</a:t>
            </a:r>
            <a:r>
              <a:rPr lang="en-US" baseline="0" dirty="0" smtClean="0"/>
              <a:t> will create a C-P belonging to the OE Domain configured and seal it by the Domain Access Code configured. This will be used as a SSO token to call a REST/Mobile services deployed on Tomcat or PAS OE.</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31</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slide shows:</a:t>
            </a:r>
          </a:p>
          <a:p>
            <a:pPr marL="228600" indent="-228600">
              <a:buAutoNum type="arabicPeriod"/>
            </a:pPr>
            <a:r>
              <a:rPr lang="en-US" baseline="0" dirty="0" err="1" smtClean="0"/>
              <a:t>Rollbase</a:t>
            </a:r>
            <a:r>
              <a:rPr lang="en-US" baseline="0" dirty="0" smtClean="0"/>
              <a:t> user Logs in</a:t>
            </a:r>
          </a:p>
          <a:p>
            <a:pPr marL="228600" indent="-228600">
              <a:buAutoNum type="arabicPeriod"/>
            </a:pPr>
            <a:r>
              <a:rPr lang="en-US" baseline="0" dirty="0" err="1" smtClean="0"/>
              <a:t>Rollbase</a:t>
            </a:r>
            <a:r>
              <a:rPr lang="en-US" baseline="0" dirty="0" smtClean="0"/>
              <a:t> seeks user details from OE Realm</a:t>
            </a:r>
          </a:p>
          <a:p>
            <a:pPr marL="228600" indent="-228600">
              <a:buAutoNum type="arabicPeriod"/>
            </a:pPr>
            <a:r>
              <a:rPr lang="en-US" baseline="0" dirty="0" err="1" smtClean="0"/>
              <a:t>Rollbase’s</a:t>
            </a:r>
            <a:r>
              <a:rPr lang="en-US" baseline="0" dirty="0" smtClean="0"/>
              <a:t> </a:t>
            </a:r>
            <a:r>
              <a:rPr lang="en-US" baseline="0" dirty="0" err="1" smtClean="0"/>
              <a:t>authn</a:t>
            </a:r>
            <a:r>
              <a:rPr lang="en-US" baseline="0" dirty="0" smtClean="0"/>
              <a:t> process grants login to the user</a:t>
            </a:r>
          </a:p>
          <a:p>
            <a:pPr marL="228600" indent="-228600">
              <a:buAutoNum type="arabicPeriod"/>
            </a:pPr>
            <a:r>
              <a:rPr lang="en-US" baseline="0" dirty="0" smtClean="0"/>
              <a:t>For accessing OE Service object, </a:t>
            </a:r>
            <a:r>
              <a:rPr lang="en-US" baseline="0" dirty="0" err="1" smtClean="0"/>
              <a:t>Rollbase</a:t>
            </a:r>
            <a:r>
              <a:rPr lang="en-US" baseline="0" dirty="0" smtClean="0"/>
              <a:t> creates a SSO token (Which a sealed C-P created using the details of the user login with some </a:t>
            </a:r>
            <a:r>
              <a:rPr lang="en-US" baseline="0" dirty="0" err="1" smtClean="0"/>
              <a:t>Rollbase</a:t>
            </a:r>
            <a:r>
              <a:rPr lang="en-US" baseline="0" dirty="0" smtClean="0"/>
              <a:t> specific properties added to it).</a:t>
            </a:r>
          </a:p>
          <a:p>
            <a:pPr marL="228600" indent="-228600">
              <a:buAutoNum type="arabicPeriod"/>
            </a:pPr>
            <a:r>
              <a:rPr lang="en-US" baseline="0" dirty="0" smtClean="0"/>
              <a:t>When </a:t>
            </a:r>
            <a:r>
              <a:rPr lang="en-US" baseline="0" dirty="0" err="1" smtClean="0"/>
              <a:t>Rollbase</a:t>
            </a:r>
            <a:r>
              <a:rPr lang="en-US" baseline="0" dirty="0" smtClean="0"/>
              <a:t> calls the REST service, it has a SSO token. Thus, if the REST web app has pre-auth filter enabled the REST Service only checks if the C-P is sealed by a valid key and if the user has sufficient privilege.</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33</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Same as last</a:t>
            </a:r>
            <a:r>
              <a:rPr lang="en-US" baseline="0" dirty="0" smtClean="0"/>
              <a:t> slide with REST </a:t>
            </a:r>
            <a:r>
              <a:rPr lang="en-US" baseline="0" dirty="0" smtClean="0"/>
              <a:t>service deployed in PAS </a:t>
            </a:r>
            <a:r>
              <a:rPr lang="en-US" baseline="0" dirty="0" smtClean="0"/>
              <a:t>OE instead of Tomcat</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print"/>
          <a:stretch>
            <a:fillRect/>
          </a:stretch>
        </p:blipFill>
        <p:spPr>
          <a:xfrm>
            <a:off x="0" y="0"/>
            <a:ext cx="12188825" cy="6866370"/>
          </a:xfrm>
          <a:prstGeom prst="rect">
            <a:avLst/>
          </a:prstGeom>
        </p:spPr>
      </p:pic>
      <p:sp>
        <p:nvSpPr>
          <p:cNvPr id="9" name="Rectangle 3"/>
          <p:cNvSpPr>
            <a:spLocks noGrp="1" noChangeArrowheads="1"/>
          </p:cNvSpPr>
          <p:nvPr>
            <p:ph type="ctrTitle" hasCustomPrompt="1"/>
          </p:nvPr>
        </p:nvSpPr>
        <p:spPr bwMode="auto">
          <a:xfrm>
            <a:off x="893896" y="1312684"/>
            <a:ext cx="10511966" cy="738664"/>
          </a:xfrm>
          <a:ln algn="ctr"/>
        </p:spPr>
        <p:txBody>
          <a:bodyPr lIns="0" tIns="0" rIns="0" bIns="0" anchor="ctr" anchorCtr="0"/>
          <a:lstStyle>
            <a:lvl1pPr>
              <a:lnSpc>
                <a:spcPct val="100000"/>
              </a:lnSpc>
              <a:defRPr sz="4800" b="0">
                <a:solidFill>
                  <a:srgbClr val="FFFFFF"/>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897233" y="3541836"/>
            <a:ext cx="7729189" cy="723098"/>
          </a:xfrm>
          <a:ln algn="ctr"/>
        </p:spPr>
        <p:txBody>
          <a:bodyPr lIns="0" tIns="0" rIns="0" bIns="0" anchor="ctr" anchorCtr="0"/>
          <a:lstStyle>
            <a:lvl1pPr marL="0" indent="0">
              <a:buClrTx/>
              <a:buFontTx/>
              <a:buNone/>
              <a:defRPr sz="2400" i="0">
                <a:solidFill>
                  <a:schemeClr val="bg1"/>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pic>
        <p:nvPicPr>
          <p:cNvPr id="5" name="Picture 4"/>
          <p:cNvPicPr>
            <a:picLocks noChangeAspect="1"/>
          </p:cNvPicPr>
          <p:nvPr userDrawn="1"/>
        </p:nvPicPr>
        <p:blipFill>
          <a:blip r:embed="rId3" cstate="print"/>
          <a:stretch>
            <a:fillRect/>
          </a:stretch>
        </p:blipFill>
        <p:spPr>
          <a:xfrm>
            <a:off x="9362993" y="5043948"/>
            <a:ext cx="2480988" cy="1450847"/>
          </a:xfrm>
          <a:prstGeom prst="rect">
            <a:avLst/>
          </a:prstGeom>
        </p:spPr>
      </p:pic>
      <p:pic>
        <p:nvPicPr>
          <p:cNvPr id="8" name="Picture 7"/>
          <p:cNvPicPr>
            <a:picLocks noChangeAspect="1"/>
          </p:cNvPicPr>
          <p:nvPr userDrawn="1"/>
        </p:nvPicPr>
        <p:blipFill>
          <a:blip r:embed="rId4" cstate="print"/>
          <a:stretch>
            <a:fillRect/>
          </a:stretch>
        </p:blipFill>
        <p:spPr>
          <a:xfrm>
            <a:off x="19006117" y="10874476"/>
            <a:ext cx="12684132" cy="7134577"/>
          </a:xfrm>
          <a:prstGeom prst="rect">
            <a:avLst/>
          </a:prstGeom>
        </p:spPr>
      </p:pic>
    </p:spTree>
    <p:extLst>
      <p:ext uri="{BB962C8B-B14F-4D97-AF65-F5344CB8AC3E}">
        <p14:creationId xmlns:p14="http://schemas.microsoft.com/office/powerpoint/2010/main" xmlns="" val="2817904274"/>
      </p:ext>
    </p:extLst>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p:bg>
      <p:bgPr>
        <a:solidFill>
          <a:schemeClr val="bg1">
            <a:lumMod val="95000"/>
          </a:schemeClr>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stretch>
            <a:fillRect/>
          </a:stretch>
        </p:blipFill>
        <p:spPr>
          <a:xfrm>
            <a:off x="-1" y="-1"/>
            <a:ext cx="12188826" cy="6869303"/>
          </a:xfrm>
          <a:prstGeom prst="rect">
            <a:avLst/>
          </a:prstGeom>
        </p:spPr>
      </p:pic>
      <p:sp>
        <p:nvSpPr>
          <p:cNvPr id="2" name="Title 1"/>
          <p:cNvSpPr>
            <a:spLocks noGrp="1"/>
          </p:cNvSpPr>
          <p:nvPr>
            <p:ph type="title"/>
          </p:nvPr>
        </p:nvSpPr>
        <p:spPr>
          <a:xfrm>
            <a:off x="616817" y="1568371"/>
            <a:ext cx="6901583" cy="543739"/>
          </a:xfrm>
        </p:spPr>
        <p:txBody>
          <a:bodyPr/>
          <a:lstStyle>
            <a:lvl1pPr>
              <a:defRPr sz="3200">
                <a:solidFill>
                  <a:schemeClr val="bg1"/>
                </a:solidFill>
              </a:defRPr>
            </a:lvl1pPr>
          </a:lstStyle>
          <a:p>
            <a:r>
              <a:rPr lang="en-US" smtClean="0"/>
              <a:t>Click to edit Master title style</a:t>
            </a:r>
            <a:endParaRPr lang="en-US" dirty="0"/>
          </a:p>
        </p:txBody>
      </p:sp>
      <p:pic>
        <p:nvPicPr>
          <p:cNvPr id="8" name="Picture 7"/>
          <p:cNvPicPr>
            <a:picLocks noChangeAspect="1"/>
          </p:cNvPicPr>
          <p:nvPr userDrawn="1"/>
        </p:nvPicPr>
        <p:blipFill>
          <a:blip r:embed="rId3" cstate="print"/>
          <a:stretch>
            <a:fillRect/>
          </a:stretch>
        </p:blipFill>
        <p:spPr>
          <a:xfrm>
            <a:off x="8642554" y="4633860"/>
            <a:ext cx="3070096" cy="1795349"/>
          </a:xfrm>
          <a:prstGeom prst="rect">
            <a:avLst/>
          </a:prstGeom>
        </p:spPr>
      </p:pic>
    </p:spTree>
    <p:extLst>
      <p:ext uri="{BB962C8B-B14F-4D97-AF65-F5344CB8AC3E}">
        <p14:creationId xmlns:p14="http://schemas.microsoft.com/office/powerpoint/2010/main" xmlns="" val="47168059"/>
      </p:ext>
    </p:extLst>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11962" y="1200150"/>
            <a:ext cx="10360501" cy="5033502"/>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569320292"/>
      </p:ext>
    </p:extLst>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11962" y="1197864"/>
            <a:ext cx="10360501" cy="5055452"/>
          </a:xfrm>
        </p:spPr>
        <p:txBody>
          <a:bodyPr/>
          <a:lstStyle>
            <a:lvl1pPr>
              <a:spcBef>
                <a:spcPts val="1800"/>
              </a:spcBef>
              <a:defRPr/>
            </a:lvl1pPr>
            <a:lvl2pPr>
              <a:spcBef>
                <a:spcPts val="1800"/>
              </a:spcBef>
              <a:defRPr/>
            </a:lvl2pPr>
            <a:lvl3pPr>
              <a:spcBef>
                <a:spcPts val="1800"/>
              </a:spcBef>
              <a:defRPr/>
            </a:lvl3pPr>
            <a:lvl4pPr>
              <a:spcBef>
                <a:spcPts val="1800"/>
              </a:spcBef>
              <a:defRPr/>
            </a:lvl4pPr>
            <a:lvl5pPr>
              <a:spcBef>
                <a:spcPts val="18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122291827"/>
      </p:ext>
    </p:extLst>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441"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441"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3031706189"/>
      </p:ext>
    </p:extLst>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16817" y="315175"/>
            <a:ext cx="10801179" cy="535531"/>
          </a:xfrm>
        </p:spPr>
        <p:txBody>
          <a:bodyPr/>
          <a:lstStyle>
            <a:lvl1pPr>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xmlns="" val="1307819600"/>
      </p:ext>
    </p:extLst>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 no text boxes">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54445532"/>
      </p:ext>
    </p:extLst>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black">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xmlns="" val="2216004367"/>
      </p:ext>
    </p:extLst>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lain orange background">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12188825" cy="6856899"/>
          </a:xfrm>
          <a:prstGeom prst="rect">
            <a:avLst/>
          </a:prstGeom>
        </p:spPr>
      </p:pic>
    </p:spTree>
    <p:extLst>
      <p:ext uri="{BB962C8B-B14F-4D97-AF65-F5344CB8AC3E}">
        <p14:creationId xmlns:p14="http://schemas.microsoft.com/office/powerpoint/2010/main" xmlns="" val="4113088820"/>
      </p:ext>
    </p:extLst>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white">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Blank whit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stretch>
            <a:fillRect/>
          </a:stretch>
        </p:blipFill>
        <p:spPr>
          <a:xfrm>
            <a:off x="4100528" y="2239348"/>
            <a:ext cx="4245368" cy="2482632"/>
          </a:xfrm>
          <a:prstGeom prst="rect">
            <a:avLst/>
          </a:prstGeom>
        </p:spPr>
      </p:pic>
    </p:spTree>
    <p:extLst>
      <p:ext uri="{BB962C8B-B14F-4D97-AF65-F5344CB8AC3E}">
        <p14:creationId xmlns:p14="http://schemas.microsoft.com/office/powerpoint/2010/main" xmlns="" val="3858861609"/>
      </p:ext>
    </p:extLst>
  </p:cSld>
  <p:clrMapOvr>
    <a:masterClrMapping/>
  </p:clrMapOvr>
  <p:transition>
    <p:wipe dir="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7" name="Rectangle 6"/>
          <p:cNvSpPr/>
          <p:nvPr userDrawn="1"/>
        </p:nvSpPr>
        <p:spPr bwMode="auto">
          <a:xfrm>
            <a:off x="6791324" y="6265333"/>
            <a:ext cx="2203483" cy="592668"/>
          </a:xfrm>
          <a:prstGeom prst="rect">
            <a:avLst/>
          </a:prstGeom>
          <a:solidFill>
            <a:schemeClr val="bg2"/>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8" name="Rectangle 7"/>
          <p:cNvSpPr/>
          <p:nvPr userDrawn="1"/>
        </p:nvSpPr>
        <p:spPr bwMode="auto">
          <a:xfrm>
            <a:off x="6791325" y="880144"/>
            <a:ext cx="4971679" cy="592668"/>
          </a:xfrm>
          <a:prstGeom prst="rect">
            <a:avLst/>
          </a:prstGeom>
          <a:solidFill>
            <a:schemeClr val="bg2"/>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 name="Text Placeholder 3"/>
          <p:cNvSpPr>
            <a:spLocks noGrp="1"/>
          </p:cNvSpPr>
          <p:nvPr>
            <p:ph type="body" sz="quarter" idx="10"/>
          </p:nvPr>
        </p:nvSpPr>
        <p:spPr>
          <a:xfrm>
            <a:off x="6791325" y="0"/>
            <a:ext cx="5397500" cy="6857999"/>
          </a:xfrm>
          <a:noFill/>
          <a:ln>
            <a:noFill/>
          </a:ln>
          <a:effectLst/>
        </p:spPr>
        <p:txBody>
          <a:bodyPr lIns="457200" tIns="457200" rIns="45720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945991570"/>
      </p:ext>
    </p:extLst>
  </p:cSld>
  <p:clrMapOvr>
    <a:masterClrMapping/>
  </p:clrMapOvr>
  <p:transition>
    <p:wipe dir="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Closing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12188825" cy="6856899"/>
          </a:xfrm>
          <a:prstGeom prst="rect">
            <a:avLst/>
          </a:prstGeom>
        </p:spPr>
      </p:pic>
      <p:pic>
        <p:nvPicPr>
          <p:cNvPr id="11" name="Picture 10" descr="PROG_VisID_PPT_07_0916_cp_PROGRESS-white.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3382709" y="2686746"/>
            <a:ext cx="7299280" cy="1258877"/>
          </a:xfrm>
          <a:prstGeom prst="rect">
            <a:avLst/>
          </a:prstGeom>
        </p:spPr>
      </p:pic>
      <p:pic>
        <p:nvPicPr>
          <p:cNvPr id="12" name="Picture 11" descr="PROG_VisID_PPT_07_0916_cp_spark-close1.png"/>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pic>
        <p:nvPicPr>
          <p:cNvPr id="13" name="Picture 12" descr="PROG_VisID_PPT_07_0916_cp_spark-close2.png"/>
          <p:cNvPicPr>
            <a:picLocks noChangeAspect="1"/>
          </p:cNvPicPr>
          <p:nvPr userDrawn="1"/>
        </p:nvPicPr>
        <p:blipFill>
          <a:blip r:embed="rId5"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pic>
        <p:nvPicPr>
          <p:cNvPr id="14" name="Picture 13" descr="PROG_VisID_PPT_07_0916_cp_spark-close3.png"/>
          <p:cNvPicPr>
            <a:picLocks noChangeAspect="1"/>
          </p:cNvPicPr>
          <p:nvPr userDrawn="1"/>
        </p:nvPicPr>
        <p:blipFill>
          <a:blip r:embed="rId6"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spTree>
    <p:extLst>
      <p:ext uri="{BB962C8B-B14F-4D97-AF65-F5344CB8AC3E}">
        <p14:creationId xmlns:p14="http://schemas.microsoft.com/office/powerpoint/2010/main" xmlns="" val="19217774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31"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 calcmode="lin" valueType="num">
                                      <p:cBhvr>
                                        <p:cTn id="14" dur="500" fill="hold"/>
                                        <p:tgtEl>
                                          <p:spTgt spid="13"/>
                                        </p:tgtEl>
                                        <p:attrNameLst>
                                          <p:attrName>style.rotation</p:attrName>
                                        </p:attrNameLst>
                                      </p:cBhvr>
                                      <p:tavLst>
                                        <p:tav tm="0">
                                          <p:val>
                                            <p:fltVal val="90"/>
                                          </p:val>
                                        </p:tav>
                                        <p:tav tm="100000">
                                          <p:val>
                                            <p:fltVal val="0"/>
                                          </p:val>
                                        </p:tav>
                                      </p:tavLst>
                                    </p:anim>
                                    <p:animEffect transition="in" filter="fade">
                                      <p:cBhvr>
                                        <p:cTn id="15" dur="500"/>
                                        <p:tgtEl>
                                          <p:spTgt spid="13"/>
                                        </p:tgtEl>
                                      </p:cBhvr>
                                    </p:animEffect>
                                  </p:childTnLst>
                                </p:cTn>
                              </p:par>
                              <p:par>
                                <p:cTn id="16" presetID="31"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1000" fill="hold"/>
                                        <p:tgtEl>
                                          <p:spTgt spid="14"/>
                                        </p:tgtEl>
                                        <p:attrNameLst>
                                          <p:attrName>ppt_w</p:attrName>
                                        </p:attrNameLst>
                                      </p:cBhvr>
                                      <p:tavLst>
                                        <p:tav tm="0">
                                          <p:val>
                                            <p:fltVal val="0"/>
                                          </p:val>
                                        </p:tav>
                                        <p:tav tm="100000">
                                          <p:val>
                                            <p:strVal val="#ppt_w"/>
                                          </p:val>
                                        </p:tav>
                                      </p:tavLst>
                                    </p:anim>
                                    <p:anim calcmode="lin" valueType="num">
                                      <p:cBhvr>
                                        <p:cTn id="19" dur="1000" fill="hold"/>
                                        <p:tgtEl>
                                          <p:spTgt spid="14"/>
                                        </p:tgtEl>
                                        <p:attrNameLst>
                                          <p:attrName>ppt_h</p:attrName>
                                        </p:attrNameLst>
                                      </p:cBhvr>
                                      <p:tavLst>
                                        <p:tav tm="0">
                                          <p:val>
                                            <p:fltVal val="0"/>
                                          </p:val>
                                        </p:tav>
                                        <p:tav tm="100000">
                                          <p:val>
                                            <p:strVal val="#ppt_h"/>
                                          </p:val>
                                        </p:tav>
                                      </p:tavLst>
                                    </p:anim>
                                    <p:anim calcmode="lin" valueType="num">
                                      <p:cBhvr>
                                        <p:cTn id="20" dur="1000" fill="hold"/>
                                        <p:tgtEl>
                                          <p:spTgt spid="14"/>
                                        </p:tgtEl>
                                        <p:attrNameLst>
                                          <p:attrName>style.rotation</p:attrName>
                                        </p:attrNameLst>
                                      </p:cBhvr>
                                      <p:tavLst>
                                        <p:tav tm="0">
                                          <p:val>
                                            <p:fltVal val="90"/>
                                          </p:val>
                                        </p:tav>
                                        <p:tav tm="100000">
                                          <p:val>
                                            <p:fltVal val="0"/>
                                          </p:val>
                                        </p:tav>
                                      </p:tavLst>
                                    </p:anim>
                                    <p:animEffect transition="in" filter="fade">
                                      <p:cBhvr>
                                        <p:cTn id="21" dur="1000"/>
                                        <p:tgtEl>
                                          <p:spTgt spid="14"/>
                                        </p:tgtEl>
                                      </p:cBhvr>
                                    </p:animEffect>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611962" y="1190317"/>
            <a:ext cx="10894238" cy="50138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28" name="Rectangle 4"/>
          <p:cNvSpPr>
            <a:spLocks noGrp="1" noChangeArrowheads="1"/>
          </p:cNvSpPr>
          <p:nvPr>
            <p:ph type="title"/>
          </p:nvPr>
        </p:nvSpPr>
        <p:spPr bwMode="white">
          <a:xfrm>
            <a:off x="616817" y="367497"/>
            <a:ext cx="10801179"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smtClean="0"/>
              <a:t>Click to edit Master title style</a:t>
            </a:r>
            <a:endParaRPr lang="en-US" dirty="0" smtClean="0"/>
          </a:p>
        </p:txBody>
      </p:sp>
      <p:sp>
        <p:nvSpPr>
          <p:cNvPr id="1713158" name="Rectangle 6"/>
          <p:cNvSpPr>
            <a:spLocks noChangeArrowheads="1"/>
          </p:cNvSpPr>
          <p:nvPr/>
        </p:nvSpPr>
        <p:spPr bwMode="auto">
          <a:xfrm>
            <a:off x="203154" y="6590505"/>
            <a:ext cx="156731"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pic>
        <p:nvPicPr>
          <p:cNvPr id="3" name="Picture 2"/>
          <p:cNvPicPr>
            <a:picLocks noChangeAspect="1"/>
          </p:cNvPicPr>
          <p:nvPr/>
        </p:nvPicPr>
        <p:blipFill>
          <a:blip r:embed="rId15" cstate="print"/>
          <a:stretch>
            <a:fillRect/>
          </a:stretch>
        </p:blipFill>
        <p:spPr>
          <a:xfrm>
            <a:off x="611962" y="6379482"/>
            <a:ext cx="3136093" cy="320256"/>
          </a:xfrm>
          <a:prstGeom prst="rect">
            <a:avLst/>
          </a:prstGeom>
        </p:spPr>
      </p:pic>
    </p:spTree>
  </p:cSld>
  <p:clrMap bg1="lt1" tx1="dk1" bg2="lt2" tx2="dk2" accent1="accent1" accent2="accent2" accent3="accent3" accent4="accent4" accent5="accent5" accent6="accent6" hlink="hlink" folHlink="folHlink"/>
  <p:sldLayoutIdLst>
    <p:sldLayoutId id="2147483732" r:id="rId1"/>
    <p:sldLayoutId id="2147483769" r:id="rId2"/>
    <p:sldLayoutId id="2147483738" r:id="rId3"/>
    <p:sldLayoutId id="2147483734" r:id="rId4"/>
    <p:sldLayoutId id="2147483762" r:id="rId5"/>
    <p:sldLayoutId id="2147483739" r:id="rId6"/>
    <p:sldLayoutId id="2147483755" r:id="rId7"/>
    <p:sldLayoutId id="2147483767" r:id="rId8"/>
    <p:sldLayoutId id="2147483770" r:id="rId9"/>
    <p:sldLayoutId id="2147483714" r:id="rId10"/>
    <p:sldLayoutId id="2147483784" r:id="rId11"/>
    <p:sldLayoutId id="2147483783" r:id="rId12"/>
    <p:sldLayoutId id="2147483785" r:id="rId13"/>
  </p:sldLayoutIdLst>
  <p:transition>
    <p:wipe dir="r"/>
  </p:transition>
  <p:timing>
    <p:tnLst>
      <p:par>
        <p:cTn id="1" dur="indefinite" restart="never" nodeType="tmRoot"/>
      </p:par>
    </p:tnLst>
  </p:timing>
  <p:txStyles>
    <p:titleStyle>
      <a:lvl1pPr algn="l" rtl="0" eaLnBrk="1" fontAlgn="base" hangingPunct="1">
        <a:lnSpc>
          <a:spcPct val="90000"/>
        </a:lnSpc>
        <a:spcBef>
          <a:spcPct val="0"/>
        </a:spcBef>
        <a:spcAft>
          <a:spcPct val="0"/>
        </a:spcAft>
        <a:defRPr sz="2400">
          <a:solidFill>
            <a:srgbClr val="000000"/>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4.xml"/><Relationship Id="rId7" Type="http://schemas.openxmlformats.org/officeDocument/2006/relationships/image" Target="../media/image12.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notesSlide" Target="../notesSlides/notesSlide6.xml"/><Relationship Id="rId10" Type="http://schemas.openxmlformats.org/officeDocument/2006/relationships/image" Target="../media/image15.png"/><Relationship Id="rId4" Type="http://schemas.openxmlformats.org/officeDocument/2006/relationships/slideLayout" Target="../slideLayouts/slideLayout3.xml"/><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1.png"/><Relationship Id="rId7" Type="http://schemas.openxmlformats.org/officeDocument/2006/relationships/image" Target="../media/image23.png"/><Relationship Id="rId2" Type="http://schemas.openxmlformats.org/officeDocument/2006/relationships/slideLayout" Target="../slideLayouts/slideLayout3.xml"/><Relationship Id="rId1" Type="http://schemas.openxmlformats.org/officeDocument/2006/relationships/tags" Target="../tags/tag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0.xml"/><Relationship Id="rId7" Type="http://schemas.openxmlformats.org/officeDocument/2006/relationships/image" Target="../media/image12.png"/><Relationship Id="rId12" Type="http://schemas.openxmlformats.org/officeDocument/2006/relationships/image" Target="../media/image24.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1.png"/><Relationship Id="rId11" Type="http://schemas.openxmlformats.org/officeDocument/2006/relationships/image" Target="../media/image23.png"/><Relationship Id="rId5" Type="http://schemas.openxmlformats.org/officeDocument/2006/relationships/image" Target="../media/image27.png"/><Relationship Id="rId10" Type="http://schemas.openxmlformats.org/officeDocument/2006/relationships/image" Target="../media/image15.png"/><Relationship Id="rId4" Type="http://schemas.openxmlformats.org/officeDocument/2006/relationships/notesSlide" Target="../notesSlides/notesSlide24.xml"/><Relationship Id="rId9" Type="http://schemas.openxmlformats.org/officeDocument/2006/relationships/image" Target="../media/image14.png"/></Relationships>
</file>

<file path=ppt/slides/_rels/slide3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10.xml"/><Relationship Id="rId7" Type="http://schemas.openxmlformats.org/officeDocument/2006/relationships/image" Target="../media/image13.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png"/><Relationship Id="rId11" Type="http://schemas.openxmlformats.org/officeDocument/2006/relationships/image" Target="../media/image24.png"/><Relationship Id="rId5" Type="http://schemas.openxmlformats.org/officeDocument/2006/relationships/image" Target="../media/image11.png"/><Relationship Id="rId10" Type="http://schemas.openxmlformats.org/officeDocument/2006/relationships/image" Target="../media/image23.png"/><Relationship Id="rId4" Type="http://schemas.openxmlformats.org/officeDocument/2006/relationships/notesSlide" Target="../notesSlides/notesSlide25.xml"/><Relationship Id="rId9" Type="http://schemas.openxmlformats.org/officeDocument/2006/relationships/image" Target="../media/image1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893896" y="943354"/>
            <a:ext cx="10511966" cy="1477328"/>
          </a:xfrm>
        </p:spPr>
        <p:txBody>
          <a:bodyPr/>
          <a:lstStyle/>
          <a:p>
            <a:pPr algn="ctr"/>
            <a:r>
              <a:rPr lang="en-US" dirty="0" smtClean="0"/>
              <a:t>OE Realm &amp; Your Application’s Authentication Process</a:t>
            </a:r>
            <a:endParaRPr lang="en-US" dirty="0"/>
          </a:p>
        </p:txBody>
      </p:sp>
      <p:sp>
        <p:nvSpPr>
          <p:cNvPr id="5" name="Subtitle 8"/>
          <p:cNvSpPr>
            <a:spLocks noGrp="1"/>
          </p:cNvSpPr>
          <p:nvPr>
            <p:ph type="subTitle" idx="1"/>
          </p:nvPr>
        </p:nvSpPr>
        <p:spPr>
          <a:xfrm>
            <a:off x="897233" y="3541836"/>
            <a:ext cx="8999126" cy="723098"/>
          </a:xfrm>
        </p:spPr>
        <p:txBody>
          <a:bodyPr/>
          <a:lstStyle/>
          <a:p>
            <a:r>
              <a:rPr lang="en-US" dirty="0" smtClean="0"/>
              <a:t>PUG Challenge 2015</a:t>
            </a:r>
            <a:endParaRPr lang="en-US" dirty="0"/>
          </a:p>
        </p:txBody>
      </p:sp>
      <p:sp>
        <p:nvSpPr>
          <p:cNvPr id="6" name="TextBox 5"/>
          <p:cNvSpPr txBox="1"/>
          <p:nvPr/>
        </p:nvSpPr>
        <p:spPr>
          <a:xfrm>
            <a:off x="897232" y="4702484"/>
            <a:ext cx="7764853" cy="738664"/>
          </a:xfrm>
          <a:prstGeom prst="rect">
            <a:avLst/>
          </a:prstGeom>
          <a:noFill/>
        </p:spPr>
        <p:txBody>
          <a:bodyPr wrap="square" lIns="0" tIns="0" rIns="0" bIns="0" rtlCol="0">
            <a:spAutoFit/>
          </a:bodyPr>
          <a:lstStyle/>
          <a:p>
            <a:pPr algn="l">
              <a:spcBef>
                <a:spcPts val="0"/>
              </a:spcBef>
            </a:pPr>
            <a:r>
              <a:rPr lang="en-US" sz="1600" i="0" dirty="0" smtClean="0">
                <a:solidFill>
                  <a:schemeClr val="bg1"/>
                </a:solidFill>
                <a:latin typeface="Arial" pitchFamily="34" charset="0"/>
              </a:rPr>
              <a:t>Mike Jacobs                                                                                         Kumar Navneet                                                                                                 </a:t>
            </a:r>
          </a:p>
          <a:p>
            <a:pPr algn="l">
              <a:spcBef>
                <a:spcPts val="0"/>
              </a:spcBef>
            </a:pPr>
            <a:r>
              <a:rPr lang="en-US" sz="1600" i="0" dirty="0" smtClean="0">
                <a:solidFill>
                  <a:schemeClr val="bg1"/>
                </a:solidFill>
                <a:latin typeface="Arial" pitchFamily="34" charset="0"/>
              </a:rPr>
              <a:t>Senior Software Architect                                                 Principal Software Engineer </a:t>
            </a:r>
          </a:p>
          <a:p>
            <a:pPr algn="l">
              <a:spcBef>
                <a:spcPts val="0"/>
              </a:spcBef>
            </a:pPr>
            <a:r>
              <a:rPr lang="en-US" sz="1600" i="0" dirty="0" smtClean="0">
                <a:solidFill>
                  <a:schemeClr val="bg1"/>
                </a:solidFill>
                <a:latin typeface="Arial" pitchFamily="34" charset="0"/>
              </a:rPr>
              <a:t>Progress Software Corp.                                                        Progress Software Corp.</a:t>
            </a:r>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480726" y="1192381"/>
            <a:ext cx="10788747" cy="461963"/>
          </a:xfrm>
          <a:prstGeom prst="rect">
            <a:avLst/>
          </a:prstGeom>
          <a:gradFill flip="none" rotWithShape="1">
            <a:gsLst>
              <a:gs pos="0">
                <a:schemeClr val="accent5"/>
              </a:gs>
              <a:gs pos="100000">
                <a:srgbClr val="FFFFFF"/>
              </a:gs>
            </a:gsLst>
            <a:lin ang="10800000" scaled="0"/>
            <a:tileRect/>
          </a:gradFill>
          <a:ln w="9525">
            <a:noFill/>
            <a:round/>
            <a:headEnd/>
            <a:tailEnd/>
          </a:ln>
          <a:effectLst/>
        </p:spPr>
        <p:txBody>
          <a:bodyPr wrap="square" anchor="ctr"/>
          <a:lstStyle/>
          <a:p>
            <a:endParaRPr lang="en-US" i="0">
              <a:solidFill>
                <a:srgbClr val="000000"/>
              </a:solidFill>
            </a:endParaRPr>
          </a:p>
        </p:txBody>
      </p:sp>
      <p:sp>
        <p:nvSpPr>
          <p:cNvPr id="4" name="Title 3"/>
          <p:cNvSpPr>
            <a:spLocks noGrp="1"/>
          </p:cNvSpPr>
          <p:nvPr>
            <p:ph type="title"/>
          </p:nvPr>
        </p:nvSpPr>
        <p:spPr/>
        <p:txBody>
          <a:bodyPr/>
          <a:lstStyle/>
          <a:p>
            <a:r>
              <a:rPr lang="en-US" dirty="0" smtClean="0"/>
              <a:t>Agenda</a:t>
            </a:r>
            <a:endParaRPr lang="en-US" dirty="0"/>
          </a:p>
        </p:txBody>
      </p:sp>
      <p:sp>
        <p:nvSpPr>
          <p:cNvPr id="5" name="Content Placeholder 4"/>
          <p:cNvSpPr>
            <a:spLocks noGrp="1"/>
          </p:cNvSpPr>
          <p:nvPr>
            <p:ph idx="1"/>
          </p:nvPr>
        </p:nvSpPr>
        <p:spPr/>
        <p:txBody>
          <a:bodyPr/>
          <a:lstStyle/>
          <a:p>
            <a:r>
              <a:rPr lang="en-US" dirty="0" smtClean="0"/>
              <a:t>The OE Realm feature: what it is, and what it is not.  </a:t>
            </a:r>
          </a:p>
          <a:p>
            <a:r>
              <a:rPr lang="en-US" dirty="0" smtClean="0"/>
              <a:t>OE Realm architecture</a:t>
            </a:r>
          </a:p>
          <a:p>
            <a:r>
              <a:rPr lang="en-US" dirty="0" smtClean="0"/>
              <a:t>OE Realm Server Class Implementation Best Practices  </a:t>
            </a:r>
          </a:p>
          <a:p>
            <a:r>
              <a:rPr lang="en-US" dirty="0"/>
              <a:t>Configuring OE Realm Clients</a:t>
            </a:r>
          </a:p>
          <a:p>
            <a:r>
              <a:rPr lang="en-US" dirty="0" smtClean="0"/>
              <a:t>OE </a:t>
            </a:r>
            <a:r>
              <a:rPr lang="en-US" dirty="0"/>
              <a:t>Realm Server Class Error Handling  </a:t>
            </a:r>
          </a:p>
          <a:p>
            <a:r>
              <a:rPr lang="en-US" dirty="0" smtClean="0"/>
              <a:t> AppServer security considerations</a:t>
            </a:r>
          </a:p>
          <a:p>
            <a:r>
              <a:rPr lang="en-US" dirty="0" smtClean="0"/>
              <a:t>Debugging Tips</a:t>
            </a:r>
          </a:p>
          <a:p>
            <a:pPr>
              <a:buNone/>
            </a:pPr>
            <a:endParaRPr lang="en-US" dirty="0" smtClean="0"/>
          </a:p>
        </p:txBody>
      </p:sp>
    </p:spTree>
    <p:extLst>
      <p:ext uri="{BB962C8B-B14F-4D97-AF65-F5344CB8AC3E}">
        <p14:creationId xmlns:p14="http://schemas.microsoft.com/office/powerpoint/2010/main" xmlns="" val="4039160460"/>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6817" y="1350876"/>
            <a:ext cx="6901583" cy="978729"/>
          </a:xfrm>
        </p:spPr>
        <p:txBody>
          <a:bodyPr/>
          <a:lstStyle/>
          <a:p>
            <a:r>
              <a:rPr lang="en-US" dirty="0" smtClean="0"/>
              <a:t>The OE Realm feature: what it is, and what it is not?</a:t>
            </a:r>
            <a:endParaRPr lang="en-US" dirty="0"/>
          </a:p>
        </p:txBody>
      </p:sp>
    </p:spTree>
    <p:extLst>
      <p:ext uri="{BB962C8B-B14F-4D97-AF65-F5344CB8AC3E}">
        <p14:creationId xmlns:p14="http://schemas.microsoft.com/office/powerpoint/2010/main" xmlns="" val="1292470644"/>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649905" y="966952"/>
            <a:ext cx="8486923" cy="2332960"/>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 name="Title 2"/>
          <p:cNvSpPr>
            <a:spLocks noGrp="1"/>
          </p:cNvSpPr>
          <p:nvPr>
            <p:ph type="title"/>
          </p:nvPr>
        </p:nvSpPr>
        <p:spPr/>
        <p:txBody>
          <a:bodyPr/>
          <a:lstStyle/>
          <a:p>
            <a:r>
              <a:rPr lang="en-US" dirty="0" smtClean="0"/>
              <a:t>OpenEdge Realm Feature</a:t>
            </a:r>
            <a:endParaRPr lang="en-US" dirty="0"/>
          </a:p>
        </p:txBody>
      </p:sp>
      <p:sp>
        <p:nvSpPr>
          <p:cNvPr id="4" name="Content Placeholder 3"/>
          <p:cNvSpPr>
            <a:spLocks noGrp="1"/>
          </p:cNvSpPr>
          <p:nvPr>
            <p:ph idx="1"/>
          </p:nvPr>
        </p:nvSpPr>
        <p:spPr/>
        <p:txBody>
          <a:bodyPr/>
          <a:lstStyle/>
          <a:p>
            <a:endParaRPr lang="en-US" dirty="0" smtClean="0"/>
          </a:p>
          <a:p>
            <a:endParaRPr lang="en-US" dirty="0"/>
          </a:p>
          <a:p>
            <a:endParaRPr lang="en-US" dirty="0" smtClean="0"/>
          </a:p>
          <a:p>
            <a:endParaRPr lang="en-US" dirty="0" smtClean="0"/>
          </a:p>
          <a:p>
            <a:endParaRPr lang="en-US" dirty="0" smtClean="0"/>
          </a:p>
          <a:p>
            <a:endParaRPr lang="en-US" sz="1000" dirty="0" smtClean="0"/>
          </a:p>
          <a:p>
            <a:r>
              <a:rPr lang="en-US" dirty="0" smtClean="0"/>
              <a:t>Component of a OpenEdge </a:t>
            </a:r>
            <a:r>
              <a:rPr lang="en-US" i="1" dirty="0" smtClean="0"/>
              <a:t>Single Point of Authentication</a:t>
            </a:r>
            <a:r>
              <a:rPr lang="en-US" dirty="0" smtClean="0"/>
              <a:t> (SPA) architecture</a:t>
            </a:r>
          </a:p>
          <a:p>
            <a:pPr lvl="1">
              <a:lnSpc>
                <a:spcPct val="70000"/>
              </a:lnSpc>
            </a:pPr>
            <a:r>
              <a:rPr lang="en-US" i="1" dirty="0" smtClean="0"/>
              <a:t>SPA: When each application’s authentication system uses a single source of user account information</a:t>
            </a:r>
          </a:p>
          <a:p>
            <a:r>
              <a:rPr lang="en-US" dirty="0" smtClean="0"/>
              <a:t>Supports three Progress product’s authentication systems</a:t>
            </a:r>
          </a:p>
          <a:p>
            <a:pPr lvl="1">
              <a:lnSpc>
                <a:spcPct val="70000"/>
              </a:lnSpc>
            </a:pPr>
            <a:r>
              <a:rPr lang="en-US" dirty="0" smtClean="0"/>
              <a:t>OEBPM</a:t>
            </a:r>
          </a:p>
          <a:p>
            <a:pPr lvl="1">
              <a:lnSpc>
                <a:spcPct val="70000"/>
              </a:lnSpc>
            </a:pPr>
            <a:r>
              <a:rPr lang="en-US" dirty="0" smtClean="0"/>
              <a:t>OpenEdge REST services  ( classic REST services &amp; PAS for OE )</a:t>
            </a:r>
          </a:p>
          <a:p>
            <a:pPr lvl="1">
              <a:lnSpc>
                <a:spcPct val="70000"/>
              </a:lnSpc>
            </a:pPr>
            <a:r>
              <a:rPr lang="en-US" dirty="0" err="1" smtClean="0"/>
              <a:t>Rollbase</a:t>
            </a:r>
            <a:endParaRPr lang="en-US" dirty="0" smtClean="0"/>
          </a:p>
          <a:p>
            <a:pPr lvl="1"/>
            <a:endParaRPr lang="en-US" dirty="0" smtClean="0"/>
          </a:p>
          <a:p>
            <a:endParaRPr lang="en-US" dirty="0"/>
          </a:p>
        </p:txBody>
      </p:sp>
      <p:sp>
        <p:nvSpPr>
          <p:cNvPr id="2" name="TextBox 1"/>
          <p:cNvSpPr txBox="1"/>
          <p:nvPr/>
        </p:nvSpPr>
        <p:spPr>
          <a:xfrm>
            <a:off x="1578688" y="929484"/>
            <a:ext cx="8463184" cy="2370431"/>
          </a:xfrm>
          <a:prstGeom prst="rect">
            <a:avLst/>
          </a:prstGeom>
          <a:noFill/>
        </p:spPr>
        <p:txBody>
          <a:bodyPr wrap="square" rtlCol="0">
            <a:noAutofit/>
          </a:bodyPr>
          <a:lstStyle/>
          <a:p>
            <a:r>
              <a:rPr lang="en-US" b="1" dirty="0" smtClean="0"/>
              <a:t>Customer Requiremen</a:t>
            </a:r>
            <a:r>
              <a:rPr lang="en-US" dirty="0" smtClean="0"/>
              <a:t>t: </a:t>
            </a:r>
            <a:br>
              <a:rPr lang="en-US" dirty="0" smtClean="0"/>
            </a:br>
            <a:r>
              <a:rPr lang="en-US" dirty="0" smtClean="0"/>
              <a:t>I have a large investment in my application managing and using application defined user accounts.  </a:t>
            </a:r>
            <a:br>
              <a:rPr lang="en-US" dirty="0" smtClean="0"/>
            </a:br>
            <a:r>
              <a:rPr lang="en-US" dirty="0" smtClean="0"/>
              <a:t>When I integrate with other Progress products I want to provide my application defined user accounts to lower administration costs and provide a better user experience.</a:t>
            </a:r>
            <a:endParaRPr lang="en-US" dirty="0"/>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OE Realm is </a:t>
            </a:r>
            <a:r>
              <a:rPr lang="en-US" dirty="0" smtClean="0">
                <a:solidFill>
                  <a:srgbClr val="FF0000"/>
                </a:solidFill>
              </a:rPr>
              <a:t>NOT</a:t>
            </a:r>
            <a:r>
              <a:rPr lang="en-US" dirty="0" smtClean="0"/>
              <a:t> …</a:t>
            </a:r>
            <a:endParaRPr lang="en-US" dirty="0"/>
          </a:p>
        </p:txBody>
      </p:sp>
      <p:sp>
        <p:nvSpPr>
          <p:cNvPr id="4" name="Content Placeholder 3"/>
          <p:cNvSpPr>
            <a:spLocks noGrp="1"/>
          </p:cNvSpPr>
          <p:nvPr>
            <p:ph idx="1"/>
          </p:nvPr>
        </p:nvSpPr>
        <p:spPr>
          <a:xfrm>
            <a:off x="611962" y="927140"/>
            <a:ext cx="10360501" cy="5033502"/>
          </a:xfrm>
        </p:spPr>
        <p:txBody>
          <a:bodyPr/>
          <a:lstStyle/>
          <a:p>
            <a:pPr>
              <a:lnSpc>
                <a:spcPct val="200000"/>
              </a:lnSpc>
            </a:pPr>
            <a:r>
              <a:rPr lang="en-US" dirty="0" smtClean="0"/>
              <a:t>An</a:t>
            </a:r>
            <a:r>
              <a:rPr lang="en-US" i="1" dirty="0" smtClean="0"/>
              <a:t> authentication system</a:t>
            </a:r>
          </a:p>
          <a:p>
            <a:pPr lvl="1"/>
            <a:r>
              <a:rPr lang="en-US" dirty="0" smtClean="0"/>
              <a:t>The server class you write does not control the remote authentication system’s user login success / failure</a:t>
            </a:r>
          </a:p>
          <a:p>
            <a:pPr>
              <a:lnSpc>
                <a:spcPct val="200000"/>
              </a:lnSpc>
            </a:pPr>
            <a:r>
              <a:rPr lang="en-US" dirty="0" smtClean="0"/>
              <a:t>Limited to using the OpenEdge database’s _User table</a:t>
            </a:r>
          </a:p>
          <a:p>
            <a:pPr>
              <a:lnSpc>
                <a:spcPct val="200000"/>
              </a:lnSpc>
            </a:pPr>
            <a:r>
              <a:rPr lang="en-US" dirty="0" smtClean="0"/>
              <a:t>Limited to supporting one OE domain or tenant</a:t>
            </a:r>
          </a:p>
          <a:p>
            <a:pPr>
              <a:lnSpc>
                <a:spcPct val="200000"/>
              </a:lnSpc>
            </a:pPr>
            <a:r>
              <a:rPr lang="en-US" dirty="0" smtClean="0"/>
              <a:t>Limited to only one implemented class per AppServer</a:t>
            </a:r>
          </a:p>
          <a:p>
            <a:pPr>
              <a:lnSpc>
                <a:spcPct val="200000"/>
              </a:lnSpc>
            </a:pPr>
            <a:r>
              <a:rPr lang="en-US" dirty="0" smtClean="0"/>
              <a:t>Limited to only OpenEdge written </a:t>
            </a:r>
            <a:r>
              <a:rPr lang="en-US" dirty="0" err="1" smtClean="0"/>
              <a:t>OERealm</a:t>
            </a:r>
            <a:r>
              <a:rPr lang="en-US" dirty="0" smtClean="0"/>
              <a:t> clients</a:t>
            </a:r>
          </a:p>
          <a:p>
            <a:pPr>
              <a:lnSpc>
                <a:spcPct val="200000"/>
              </a:lnSpc>
            </a:pPr>
            <a:r>
              <a:rPr lang="en-US" dirty="0" smtClean="0"/>
              <a:t>Able to support remotely created and deleted user accounts</a:t>
            </a:r>
          </a:p>
          <a:p>
            <a:pPr marL="0" indent="0">
              <a:buNone/>
            </a:pPr>
            <a:endParaRPr lang="en-US" dirty="0" smtClean="0"/>
          </a:p>
          <a:p>
            <a:pPr marL="0" indent="0">
              <a:buNone/>
            </a:pPr>
            <a:endParaRPr lang="en-US" dirty="0" smtClean="0"/>
          </a:p>
          <a:p>
            <a:endParaRPr lang="en-US" dirty="0" smtClean="0"/>
          </a:p>
          <a:p>
            <a:endParaRPr lang="en-US" dirty="0" smtClean="0"/>
          </a:p>
          <a:p>
            <a:endParaRPr lang="en-US" dirty="0" smtClean="0"/>
          </a:p>
          <a:p>
            <a:endParaRPr lang="en-US" b="1" dirty="0" smtClean="0"/>
          </a:p>
          <a:p>
            <a:endParaRPr lang="en-US" dirty="0"/>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6817" y="1572475"/>
            <a:ext cx="6901583" cy="535531"/>
          </a:xfrm>
        </p:spPr>
        <p:txBody>
          <a:bodyPr/>
          <a:lstStyle/>
          <a:p>
            <a:r>
              <a:rPr lang="en-US" dirty="0" smtClean="0"/>
              <a:t>OE Realm Architecture</a:t>
            </a:r>
            <a:endParaRPr lang="en-US" dirty="0"/>
          </a:p>
        </p:txBody>
      </p:sp>
    </p:spTree>
    <p:extLst>
      <p:ext uri="{BB962C8B-B14F-4D97-AF65-F5344CB8AC3E}">
        <p14:creationId xmlns:p14="http://schemas.microsoft.com/office/powerpoint/2010/main" xmlns="" val="1292470644"/>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OERealm</a:t>
            </a:r>
            <a:r>
              <a:rPr lang="en-US" dirty="0" smtClean="0"/>
              <a:t> Architecture</a:t>
            </a:r>
            <a:endParaRPr lang="en-US" dirty="0"/>
          </a:p>
        </p:txBody>
      </p:sp>
      <p:sp>
        <p:nvSpPr>
          <p:cNvPr id="5" name="Content Placeholder 4"/>
          <p:cNvSpPr>
            <a:spLocks noGrp="1"/>
          </p:cNvSpPr>
          <p:nvPr>
            <p:ph idx="1"/>
          </p:nvPr>
        </p:nvSpPr>
        <p:spPr/>
        <p:txBody>
          <a:bodyPr/>
          <a:lstStyle/>
          <a:p>
            <a:r>
              <a:rPr lang="en-US" dirty="0"/>
              <a:t>Three components</a:t>
            </a:r>
          </a:p>
          <a:p>
            <a:pPr lvl="1"/>
            <a:r>
              <a:rPr lang="en-US" dirty="0" err="1"/>
              <a:t>OERealm</a:t>
            </a:r>
            <a:r>
              <a:rPr lang="en-US" dirty="0"/>
              <a:t> client </a:t>
            </a:r>
            <a:r>
              <a:rPr lang="en-US" dirty="0" smtClean="0"/>
              <a:t>			( part of remote system’s authentication plug-in)</a:t>
            </a:r>
            <a:endParaRPr lang="en-US" dirty="0"/>
          </a:p>
          <a:p>
            <a:pPr lvl="1"/>
            <a:r>
              <a:rPr lang="en-US" dirty="0" err="1"/>
              <a:t>OERealm</a:t>
            </a:r>
            <a:r>
              <a:rPr lang="en-US" dirty="0"/>
              <a:t> server OOABL interface </a:t>
            </a:r>
            <a:r>
              <a:rPr lang="en-US" dirty="0" smtClean="0"/>
              <a:t>	( </a:t>
            </a:r>
            <a:r>
              <a:rPr lang="en-US" i="1" dirty="0" smtClean="0"/>
              <a:t>common API definition </a:t>
            </a:r>
            <a:r>
              <a:rPr lang="en-US" dirty="0" smtClean="0"/>
              <a:t>)</a:t>
            </a:r>
            <a:endParaRPr lang="en-US" dirty="0"/>
          </a:p>
          <a:p>
            <a:pPr lvl="1"/>
            <a:r>
              <a:rPr lang="en-US" dirty="0" err="1"/>
              <a:t>OERealm</a:t>
            </a:r>
            <a:r>
              <a:rPr lang="en-US" dirty="0"/>
              <a:t> server class </a:t>
            </a:r>
            <a:r>
              <a:rPr lang="en-US" dirty="0" smtClean="0"/>
              <a:t>		(</a:t>
            </a:r>
            <a:r>
              <a:rPr lang="en-US" b="1" dirty="0" smtClean="0"/>
              <a:t> </a:t>
            </a:r>
            <a:r>
              <a:rPr lang="en-US" dirty="0" smtClean="0"/>
              <a:t>supplies user account field information to caller )</a:t>
            </a:r>
          </a:p>
          <a:p>
            <a:pPr>
              <a:lnSpc>
                <a:spcPct val="150000"/>
              </a:lnSpc>
            </a:pPr>
            <a:r>
              <a:rPr lang="en-US" dirty="0" err="1" smtClean="0"/>
              <a:t>OERealm</a:t>
            </a:r>
            <a:r>
              <a:rPr lang="en-US" dirty="0" smtClean="0"/>
              <a:t> server class runs in a Session-Free AppServer as a Singleton OOABL class</a:t>
            </a:r>
          </a:p>
          <a:p>
            <a:pPr lvl="1"/>
            <a:r>
              <a:rPr lang="en-US" dirty="0" smtClean="0"/>
              <a:t>Why: Session-free supports multi-threaded </a:t>
            </a:r>
            <a:r>
              <a:rPr lang="en-US" dirty="0" err="1" smtClean="0"/>
              <a:t>OERealm</a:t>
            </a:r>
            <a:r>
              <a:rPr lang="en-US" dirty="0" smtClean="0"/>
              <a:t> clients and fail-over</a:t>
            </a:r>
          </a:p>
          <a:p>
            <a:pPr>
              <a:lnSpc>
                <a:spcPct val="150000"/>
              </a:lnSpc>
            </a:pPr>
            <a:r>
              <a:rPr lang="en-US" dirty="0" err="1" smtClean="0"/>
              <a:t>OERealm</a:t>
            </a:r>
            <a:r>
              <a:rPr lang="en-US" dirty="0" smtClean="0"/>
              <a:t> client uses abstract user account property names</a:t>
            </a:r>
          </a:p>
          <a:p>
            <a:pPr lvl="1"/>
            <a:r>
              <a:rPr lang="en-US" dirty="0" smtClean="0"/>
              <a:t>The ABL developer’s </a:t>
            </a:r>
            <a:r>
              <a:rPr lang="en-US" dirty="0" err="1" smtClean="0"/>
              <a:t>OERealm</a:t>
            </a:r>
            <a:r>
              <a:rPr lang="en-US" dirty="0" smtClean="0"/>
              <a:t> server class supplies the mapping of abstract to physical</a:t>
            </a:r>
          </a:p>
          <a:p>
            <a:pPr>
              <a:lnSpc>
                <a:spcPct val="150000"/>
              </a:lnSpc>
            </a:pPr>
            <a:r>
              <a:rPr lang="en-US" dirty="0" smtClean="0"/>
              <a:t>Uses user account numerical IDs for user account uniqueness </a:t>
            </a:r>
          </a:p>
          <a:p>
            <a:pPr lvl="1"/>
            <a:r>
              <a:rPr lang="en-US" dirty="0" err="1" smtClean="0"/>
              <a:t>OERealm</a:t>
            </a:r>
            <a:r>
              <a:rPr lang="en-US" dirty="0" smtClean="0"/>
              <a:t> server classes responsibility to manage ID for multiple OE Domains/tenants</a:t>
            </a:r>
          </a:p>
          <a:p>
            <a:pPr marL="0" indent="0">
              <a:buNone/>
            </a:pPr>
            <a:endParaRPr lang="en-US" dirty="0"/>
          </a:p>
        </p:txBody>
      </p:sp>
    </p:spTree>
    <p:extLst>
      <p:ext uri="{BB962C8B-B14F-4D97-AF65-F5344CB8AC3E}">
        <p14:creationId xmlns:p14="http://schemas.microsoft.com/office/powerpoint/2010/main" xmlns="" val="2565007394"/>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Arrow Connector 16"/>
          <p:cNvCxnSpPr/>
          <p:nvPr/>
        </p:nvCxnSpPr>
        <p:spPr bwMode="auto">
          <a:xfrm flipH="1" flipV="1">
            <a:off x="7473483" y="4152472"/>
            <a:ext cx="1097280" cy="4977"/>
          </a:xfrm>
          <a:prstGeom prst="straightConnector1">
            <a:avLst/>
          </a:prstGeom>
          <a:solidFill>
            <a:schemeClr val="accent1"/>
          </a:solidFill>
          <a:ln w="28575" cap="flat" cmpd="sng" algn="ctr">
            <a:solidFill>
              <a:schemeClr val="tx1"/>
            </a:solidFill>
            <a:prstDash val="sysDash"/>
            <a:round/>
            <a:headEnd type="none" w="med" len="med"/>
            <a:tailEnd type="arrow"/>
          </a:ln>
          <a:effectLst/>
        </p:spPr>
      </p:cxnSp>
      <p:sp>
        <p:nvSpPr>
          <p:cNvPr id="32" name="Rectangle 31"/>
          <p:cNvSpPr/>
          <p:nvPr/>
        </p:nvSpPr>
        <p:spPr bwMode="auto">
          <a:xfrm>
            <a:off x="2409210" y="4191000"/>
            <a:ext cx="1591550" cy="730250"/>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endParaRPr lang="en-US">
              <a:solidFill>
                <a:schemeClr val="tx1"/>
              </a:solidFill>
              <a:latin typeface="Arial" charset="0"/>
            </a:endParaRPr>
          </a:p>
        </p:txBody>
      </p:sp>
      <p:sp>
        <p:nvSpPr>
          <p:cNvPr id="26" name="Rectangle 25"/>
          <p:cNvSpPr/>
          <p:nvPr/>
        </p:nvSpPr>
        <p:spPr bwMode="auto">
          <a:xfrm>
            <a:off x="5397852" y="3236562"/>
            <a:ext cx="2045689" cy="1851660"/>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7" name="Rectangle 6"/>
          <p:cNvSpPr/>
          <p:nvPr/>
        </p:nvSpPr>
        <p:spPr bwMode="auto">
          <a:xfrm>
            <a:off x="8197116" y="3243580"/>
            <a:ext cx="1485900" cy="1851660"/>
          </a:xfrm>
          <a:prstGeom prst="rect">
            <a:avLst/>
          </a:prstGeom>
          <a:solidFill>
            <a:schemeClr val="accent1">
              <a:alpha val="51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p:txBody>
          <a:bodyPr/>
          <a:lstStyle/>
          <a:p>
            <a:r>
              <a:rPr lang="en-US" dirty="0" smtClean="0">
                <a:solidFill>
                  <a:schemeClr val="tx1"/>
                </a:solidFill>
              </a:rPr>
              <a:t>OE Realm – Big Picture</a:t>
            </a:r>
            <a:endParaRPr lang="en-US" dirty="0">
              <a:solidFill>
                <a:schemeClr val="tx1"/>
              </a:solidFill>
            </a:endParaRPr>
          </a:p>
        </p:txBody>
      </p:sp>
      <p:pic>
        <p:nvPicPr>
          <p:cNvPr id="1028" name="Picture 4"/>
          <p:cNvPicPr>
            <a:picLocks noChangeAspect="1" noChangeArrowheads="1"/>
          </p:cNvPicPr>
          <p:nvPr/>
        </p:nvPicPr>
        <p:blipFill>
          <a:blip r:embed="rId6" cstate="print"/>
          <a:srcRect/>
          <a:stretch>
            <a:fillRect/>
          </a:stretch>
        </p:blipFill>
        <p:spPr bwMode="auto">
          <a:xfrm>
            <a:off x="10666215" y="3484563"/>
            <a:ext cx="990600" cy="1209675"/>
          </a:xfrm>
          <a:prstGeom prst="rect">
            <a:avLst/>
          </a:prstGeom>
          <a:noFill/>
          <a:ln w="9525">
            <a:noFill/>
            <a:miter lim="800000"/>
            <a:headEnd/>
            <a:tailEnd/>
          </a:ln>
        </p:spPr>
      </p:pic>
      <p:sp>
        <p:nvSpPr>
          <p:cNvPr id="16" name="TextBox 15"/>
          <p:cNvSpPr txBox="1"/>
          <p:nvPr/>
        </p:nvSpPr>
        <p:spPr>
          <a:xfrm>
            <a:off x="10177145" y="2513330"/>
            <a:ext cx="1954530" cy="1015663"/>
          </a:xfrm>
          <a:prstGeom prst="rect">
            <a:avLst/>
          </a:prstGeom>
          <a:noFill/>
        </p:spPr>
        <p:txBody>
          <a:bodyPr wrap="square" rtlCol="0">
            <a:spAutoFit/>
          </a:bodyPr>
          <a:lstStyle/>
          <a:p>
            <a:r>
              <a:rPr lang="en-US" sz="2000" i="0" dirty="0" smtClean="0">
                <a:solidFill>
                  <a:srgbClr val="000000"/>
                </a:solidFill>
              </a:rPr>
              <a:t>Physical user account storage</a:t>
            </a:r>
          </a:p>
        </p:txBody>
      </p:sp>
      <p:pic>
        <p:nvPicPr>
          <p:cNvPr id="18" name="Picture 17" descr="immigration.png"/>
          <p:cNvPicPr>
            <a:picLocks noChangeAspect="1"/>
          </p:cNvPicPr>
          <p:nvPr>
            <p:custDataLst>
              <p:tags r:id="rId1"/>
            </p:custDataLst>
          </p:nvPr>
        </p:nvPicPr>
        <p:blipFill>
          <a:blip r:embed="rId7" cstate="print"/>
          <a:stretch>
            <a:fillRect/>
          </a:stretch>
        </p:blipFill>
        <p:spPr>
          <a:xfrm>
            <a:off x="8543813" y="3554663"/>
            <a:ext cx="863682" cy="857250"/>
          </a:xfrm>
          <a:prstGeom prst="rect">
            <a:avLst/>
          </a:prstGeom>
        </p:spPr>
      </p:pic>
      <p:sp>
        <p:nvSpPr>
          <p:cNvPr id="8" name="TextBox 7"/>
          <p:cNvSpPr txBox="1"/>
          <p:nvPr/>
        </p:nvSpPr>
        <p:spPr>
          <a:xfrm>
            <a:off x="8001521" y="2490135"/>
            <a:ext cx="2032132" cy="707886"/>
          </a:xfrm>
          <a:prstGeom prst="rect">
            <a:avLst/>
          </a:prstGeom>
          <a:noFill/>
        </p:spPr>
        <p:txBody>
          <a:bodyPr wrap="square" rtlCol="0">
            <a:spAutoFit/>
          </a:bodyPr>
          <a:lstStyle/>
          <a:p>
            <a:pPr algn="l"/>
            <a:r>
              <a:rPr lang="en-US" sz="2000" i="0" dirty="0" smtClean="0">
                <a:solidFill>
                  <a:schemeClr val="bg2">
                    <a:lumMod val="50000"/>
                  </a:schemeClr>
                </a:solidFill>
              </a:rPr>
              <a:t>User account system library</a:t>
            </a:r>
          </a:p>
        </p:txBody>
      </p:sp>
      <p:sp>
        <p:nvSpPr>
          <p:cNvPr id="12" name="TextBox 11"/>
          <p:cNvSpPr txBox="1"/>
          <p:nvPr/>
        </p:nvSpPr>
        <p:spPr>
          <a:xfrm>
            <a:off x="5763841" y="2494614"/>
            <a:ext cx="1825625" cy="707886"/>
          </a:xfrm>
          <a:prstGeom prst="rect">
            <a:avLst/>
          </a:prstGeom>
          <a:noFill/>
        </p:spPr>
        <p:txBody>
          <a:bodyPr wrap="square" rtlCol="0">
            <a:spAutoFit/>
          </a:bodyPr>
          <a:lstStyle/>
          <a:p>
            <a:r>
              <a:rPr lang="en-US" sz="2000" i="0" dirty="0" smtClean="0">
                <a:solidFill>
                  <a:srgbClr val="000000"/>
                </a:solidFill>
              </a:rPr>
              <a:t>OE Realm</a:t>
            </a:r>
            <a:br>
              <a:rPr lang="en-US" sz="2000" i="0" dirty="0" smtClean="0">
                <a:solidFill>
                  <a:srgbClr val="000000"/>
                </a:solidFill>
              </a:rPr>
            </a:br>
            <a:r>
              <a:rPr lang="en-US" sz="2000" i="0" dirty="0" smtClean="0">
                <a:solidFill>
                  <a:srgbClr val="000000"/>
                </a:solidFill>
              </a:rPr>
              <a:t>server class </a:t>
            </a:r>
          </a:p>
        </p:txBody>
      </p:sp>
      <p:sp>
        <p:nvSpPr>
          <p:cNvPr id="13" name="Rectangle 12"/>
          <p:cNvSpPr/>
          <p:nvPr/>
        </p:nvSpPr>
        <p:spPr bwMode="auto">
          <a:xfrm>
            <a:off x="5372069" y="2461409"/>
            <a:ext cx="4846320" cy="3275182"/>
          </a:xfrm>
          <a:prstGeom prst="rect">
            <a:avLst/>
          </a:prstGeom>
          <a:noFill/>
          <a:ln w="53975" cap="sq" cmpd="sng" algn="ctr">
            <a:solidFill>
              <a:schemeClr val="tx2"/>
            </a:solidFill>
            <a:prstDash val="sysDot"/>
            <a:bevel/>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21" name="Straight Arrow Connector 20"/>
          <p:cNvCxnSpPr/>
          <p:nvPr/>
        </p:nvCxnSpPr>
        <p:spPr bwMode="auto">
          <a:xfrm flipH="1" flipV="1">
            <a:off x="9721785" y="4156282"/>
            <a:ext cx="822960" cy="4977"/>
          </a:xfrm>
          <a:prstGeom prst="straightConnector1">
            <a:avLst/>
          </a:prstGeom>
          <a:solidFill>
            <a:schemeClr val="accent1"/>
          </a:solidFill>
          <a:ln w="28575" cap="flat" cmpd="sng" algn="ctr">
            <a:solidFill>
              <a:schemeClr val="tx1"/>
            </a:solidFill>
            <a:prstDash val="sysDash"/>
            <a:round/>
            <a:headEnd type="none" w="med" len="med"/>
            <a:tailEnd type="arrow"/>
          </a:ln>
          <a:effectLst/>
        </p:spPr>
      </p:cxnSp>
      <p:sp>
        <p:nvSpPr>
          <p:cNvPr id="23" name="TextBox 22"/>
          <p:cNvSpPr txBox="1"/>
          <p:nvPr/>
        </p:nvSpPr>
        <p:spPr>
          <a:xfrm>
            <a:off x="6236481" y="5199458"/>
            <a:ext cx="3479652" cy="400110"/>
          </a:xfrm>
          <a:prstGeom prst="rect">
            <a:avLst/>
          </a:prstGeom>
          <a:noFill/>
        </p:spPr>
        <p:txBody>
          <a:bodyPr wrap="square" rtlCol="0">
            <a:spAutoFit/>
          </a:bodyPr>
          <a:lstStyle/>
          <a:p>
            <a:pPr algn="l"/>
            <a:r>
              <a:rPr lang="en-US" sz="2000" b="1" i="0" dirty="0" smtClean="0">
                <a:solidFill>
                  <a:schemeClr val="tx2"/>
                </a:solidFill>
              </a:rPr>
              <a:t>OE AppServer / PAS for OE</a:t>
            </a:r>
          </a:p>
        </p:txBody>
      </p:sp>
      <p:pic>
        <p:nvPicPr>
          <p:cNvPr id="24" name="Picture 23" descr="fingerprint.png"/>
          <p:cNvPicPr>
            <a:picLocks noChangeAspect="1"/>
          </p:cNvPicPr>
          <p:nvPr/>
        </p:nvPicPr>
        <p:blipFill>
          <a:blip r:embed="rId8" cstate="print"/>
          <a:stretch>
            <a:fillRect/>
          </a:stretch>
        </p:blipFill>
        <p:spPr>
          <a:xfrm>
            <a:off x="6838299" y="4347177"/>
            <a:ext cx="457200" cy="457240"/>
          </a:xfrm>
          <a:prstGeom prst="rect">
            <a:avLst/>
          </a:prstGeom>
        </p:spPr>
      </p:pic>
      <p:pic>
        <p:nvPicPr>
          <p:cNvPr id="25" name="Picture 24" descr="documents.png"/>
          <p:cNvPicPr>
            <a:picLocks noChangeAspect="1"/>
          </p:cNvPicPr>
          <p:nvPr/>
        </p:nvPicPr>
        <p:blipFill>
          <a:blip r:embed="rId9" cstate="print"/>
          <a:stretch>
            <a:fillRect/>
          </a:stretch>
        </p:blipFill>
        <p:spPr>
          <a:xfrm>
            <a:off x="6882202" y="3803682"/>
            <a:ext cx="360610" cy="396274"/>
          </a:xfrm>
          <a:prstGeom prst="rect">
            <a:avLst/>
          </a:prstGeom>
        </p:spPr>
      </p:pic>
      <p:pic>
        <p:nvPicPr>
          <p:cNvPr id="28" name="Picture 27" descr="user.png"/>
          <p:cNvPicPr>
            <a:picLocks noChangeAspect="1"/>
          </p:cNvPicPr>
          <p:nvPr>
            <p:custDataLst>
              <p:tags r:id="rId2"/>
            </p:custDataLst>
          </p:nvPr>
        </p:nvPicPr>
        <p:blipFill>
          <a:blip r:embed="rId10" cstate="print"/>
          <a:stretch>
            <a:fillRect/>
          </a:stretch>
        </p:blipFill>
        <p:spPr>
          <a:xfrm>
            <a:off x="364298" y="2541270"/>
            <a:ext cx="762066" cy="762066"/>
          </a:xfrm>
          <a:prstGeom prst="rect">
            <a:avLst/>
          </a:prstGeom>
        </p:spPr>
      </p:pic>
      <p:sp>
        <p:nvSpPr>
          <p:cNvPr id="36" name="TextBox 35"/>
          <p:cNvSpPr txBox="1"/>
          <p:nvPr/>
        </p:nvSpPr>
        <p:spPr>
          <a:xfrm>
            <a:off x="2347612" y="4175125"/>
            <a:ext cx="1669024" cy="707886"/>
          </a:xfrm>
          <a:prstGeom prst="rect">
            <a:avLst/>
          </a:prstGeom>
          <a:noFill/>
        </p:spPr>
        <p:txBody>
          <a:bodyPr wrap="square" rtlCol="0">
            <a:spAutoFit/>
          </a:bodyPr>
          <a:lstStyle/>
          <a:p>
            <a:r>
              <a:rPr lang="en-US" sz="2000" i="0" dirty="0" smtClean="0">
                <a:solidFill>
                  <a:srgbClr val="000000"/>
                </a:solidFill>
              </a:rPr>
              <a:t>OE Realm </a:t>
            </a:r>
            <a:br>
              <a:rPr lang="en-US" sz="2000" i="0" dirty="0" smtClean="0">
                <a:solidFill>
                  <a:srgbClr val="000000"/>
                </a:solidFill>
              </a:rPr>
            </a:br>
            <a:r>
              <a:rPr lang="en-US" sz="2000" i="0" dirty="0" smtClean="0">
                <a:solidFill>
                  <a:srgbClr val="000000"/>
                </a:solidFill>
              </a:rPr>
              <a:t>Client</a:t>
            </a:r>
          </a:p>
        </p:txBody>
      </p:sp>
      <p:pic>
        <p:nvPicPr>
          <p:cNvPr id="45" name="Picture 44" descr="conference.png"/>
          <p:cNvPicPr>
            <a:picLocks noChangeAspect="1"/>
          </p:cNvPicPr>
          <p:nvPr/>
        </p:nvPicPr>
        <p:blipFill>
          <a:blip r:embed="rId11" cstate="print"/>
          <a:stretch>
            <a:fillRect/>
          </a:stretch>
        </p:blipFill>
        <p:spPr>
          <a:xfrm>
            <a:off x="2285340" y="1905577"/>
            <a:ext cx="680779" cy="685800"/>
          </a:xfrm>
          <a:prstGeom prst="rect">
            <a:avLst/>
          </a:prstGeom>
        </p:spPr>
      </p:pic>
      <p:sp>
        <p:nvSpPr>
          <p:cNvPr id="46" name="TextBox 45"/>
          <p:cNvSpPr txBox="1"/>
          <p:nvPr/>
        </p:nvSpPr>
        <p:spPr>
          <a:xfrm>
            <a:off x="2873562" y="1774767"/>
            <a:ext cx="1349463" cy="830997"/>
          </a:xfrm>
          <a:prstGeom prst="rect">
            <a:avLst/>
          </a:prstGeom>
          <a:noFill/>
        </p:spPr>
        <p:txBody>
          <a:bodyPr wrap="square" rtlCol="0">
            <a:spAutoFit/>
          </a:bodyPr>
          <a:lstStyle/>
          <a:p>
            <a:r>
              <a:rPr lang="en-US" sz="1600" i="0" dirty="0" smtClean="0">
                <a:solidFill>
                  <a:srgbClr val="000000"/>
                </a:solidFill>
              </a:rPr>
              <a:t>Client application code</a:t>
            </a:r>
          </a:p>
        </p:txBody>
      </p:sp>
      <p:pic>
        <p:nvPicPr>
          <p:cNvPr id="47" name="Picture 46" descr="user.png"/>
          <p:cNvPicPr>
            <a:picLocks noChangeAspect="1"/>
          </p:cNvPicPr>
          <p:nvPr>
            <p:custDataLst>
              <p:tags r:id="rId3"/>
            </p:custDataLst>
          </p:nvPr>
        </p:nvPicPr>
        <p:blipFill>
          <a:blip r:embed="rId10" cstate="print"/>
          <a:stretch>
            <a:fillRect/>
          </a:stretch>
        </p:blipFill>
        <p:spPr>
          <a:xfrm>
            <a:off x="390968" y="4191000"/>
            <a:ext cx="762066" cy="762066"/>
          </a:xfrm>
          <a:prstGeom prst="rect">
            <a:avLst/>
          </a:prstGeom>
        </p:spPr>
      </p:pic>
      <p:sp>
        <p:nvSpPr>
          <p:cNvPr id="49" name="TextBox 48"/>
          <p:cNvSpPr txBox="1"/>
          <p:nvPr/>
        </p:nvSpPr>
        <p:spPr>
          <a:xfrm>
            <a:off x="331470" y="3474720"/>
            <a:ext cx="1085850" cy="400110"/>
          </a:xfrm>
          <a:prstGeom prst="rect">
            <a:avLst/>
          </a:prstGeom>
          <a:noFill/>
        </p:spPr>
        <p:txBody>
          <a:bodyPr wrap="square" rtlCol="0">
            <a:spAutoFit/>
          </a:bodyPr>
          <a:lstStyle/>
          <a:p>
            <a:pPr algn="l"/>
            <a:r>
              <a:rPr lang="en-US" sz="2000" i="0" dirty="0" smtClean="0">
                <a:solidFill>
                  <a:srgbClr val="000000"/>
                </a:solidFill>
              </a:rPr>
              <a:t>Users</a:t>
            </a:r>
          </a:p>
        </p:txBody>
      </p:sp>
      <p:cxnSp>
        <p:nvCxnSpPr>
          <p:cNvPr id="51" name="Straight Arrow Connector 50"/>
          <p:cNvCxnSpPr/>
          <p:nvPr/>
        </p:nvCxnSpPr>
        <p:spPr bwMode="auto">
          <a:xfrm>
            <a:off x="1320674" y="2922303"/>
            <a:ext cx="576706" cy="403827"/>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53" name="Straight Arrow Connector 52"/>
          <p:cNvCxnSpPr/>
          <p:nvPr/>
        </p:nvCxnSpPr>
        <p:spPr bwMode="auto">
          <a:xfrm flipV="1">
            <a:off x="1440180" y="4160520"/>
            <a:ext cx="445770" cy="37719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59" name="TextBox 58"/>
          <p:cNvSpPr txBox="1"/>
          <p:nvPr/>
        </p:nvSpPr>
        <p:spPr>
          <a:xfrm rot="2160000">
            <a:off x="1352550" y="2735580"/>
            <a:ext cx="857250" cy="307777"/>
          </a:xfrm>
          <a:prstGeom prst="rect">
            <a:avLst/>
          </a:prstGeom>
          <a:noFill/>
        </p:spPr>
        <p:txBody>
          <a:bodyPr wrap="square" rtlCol="0">
            <a:spAutoFit/>
          </a:bodyPr>
          <a:lstStyle/>
          <a:p>
            <a:pPr algn="l"/>
            <a:r>
              <a:rPr lang="en-US" sz="1400" i="0" dirty="0" smtClean="0">
                <a:solidFill>
                  <a:srgbClr val="000000"/>
                </a:solidFill>
              </a:rPr>
              <a:t>Log-in</a:t>
            </a:r>
          </a:p>
        </p:txBody>
      </p:sp>
      <p:sp>
        <p:nvSpPr>
          <p:cNvPr id="60" name="TextBox 59"/>
          <p:cNvSpPr txBox="1"/>
          <p:nvPr/>
        </p:nvSpPr>
        <p:spPr>
          <a:xfrm rot="-2340000">
            <a:off x="1333500" y="4442460"/>
            <a:ext cx="857250" cy="307777"/>
          </a:xfrm>
          <a:prstGeom prst="rect">
            <a:avLst/>
          </a:prstGeom>
          <a:noFill/>
        </p:spPr>
        <p:txBody>
          <a:bodyPr wrap="square" rtlCol="0">
            <a:spAutoFit/>
          </a:bodyPr>
          <a:lstStyle/>
          <a:p>
            <a:pPr algn="l"/>
            <a:r>
              <a:rPr lang="en-US" sz="1400" i="0" dirty="0" smtClean="0">
                <a:solidFill>
                  <a:srgbClr val="000000"/>
                </a:solidFill>
              </a:rPr>
              <a:t>Log-in</a:t>
            </a:r>
          </a:p>
        </p:txBody>
      </p:sp>
      <p:sp>
        <p:nvSpPr>
          <p:cNvPr id="72" name="TextBox 71"/>
          <p:cNvSpPr txBox="1"/>
          <p:nvPr/>
        </p:nvSpPr>
        <p:spPr>
          <a:xfrm>
            <a:off x="2398447" y="4941916"/>
            <a:ext cx="1395926" cy="923330"/>
          </a:xfrm>
          <a:prstGeom prst="rect">
            <a:avLst/>
          </a:prstGeom>
          <a:noFill/>
        </p:spPr>
        <p:txBody>
          <a:bodyPr wrap="square" rtlCol="0">
            <a:spAutoFit/>
          </a:bodyPr>
          <a:lstStyle/>
          <a:p>
            <a:r>
              <a:rPr lang="en-US" sz="1800" b="1" i="0" dirty="0" smtClean="0">
                <a:solidFill>
                  <a:schemeClr val="tx2"/>
                </a:solidFill>
              </a:rPr>
              <a:t>REST,</a:t>
            </a:r>
            <a:br>
              <a:rPr lang="en-US" sz="1800" b="1" i="0" dirty="0" smtClean="0">
                <a:solidFill>
                  <a:schemeClr val="tx2"/>
                </a:solidFill>
              </a:rPr>
            </a:br>
            <a:r>
              <a:rPr lang="en-US" sz="1800" b="1" i="0" dirty="0" smtClean="0">
                <a:solidFill>
                  <a:schemeClr val="tx2"/>
                </a:solidFill>
              </a:rPr>
              <a:t>BPM, or</a:t>
            </a:r>
            <a:br>
              <a:rPr lang="en-US" sz="1800" b="1" i="0" dirty="0" smtClean="0">
                <a:solidFill>
                  <a:schemeClr val="tx2"/>
                </a:solidFill>
              </a:rPr>
            </a:br>
            <a:r>
              <a:rPr lang="en-US" sz="1800" b="1" i="0" dirty="0" err="1" smtClean="0">
                <a:solidFill>
                  <a:schemeClr val="tx2"/>
                </a:solidFill>
              </a:rPr>
              <a:t>Rollbase</a:t>
            </a:r>
            <a:endParaRPr lang="en-US" sz="1800" b="1" i="0" dirty="0" smtClean="0">
              <a:solidFill>
                <a:schemeClr val="tx2"/>
              </a:solidFill>
            </a:endParaRPr>
          </a:p>
        </p:txBody>
      </p:sp>
      <p:sp>
        <p:nvSpPr>
          <p:cNvPr id="40" name="TextBox 39"/>
          <p:cNvSpPr txBox="1"/>
          <p:nvPr/>
        </p:nvSpPr>
        <p:spPr>
          <a:xfrm>
            <a:off x="10179678" y="4702810"/>
            <a:ext cx="2069465" cy="338554"/>
          </a:xfrm>
          <a:prstGeom prst="rect">
            <a:avLst/>
          </a:prstGeom>
          <a:noFill/>
        </p:spPr>
        <p:txBody>
          <a:bodyPr wrap="square" rtlCol="0">
            <a:spAutoFit/>
          </a:bodyPr>
          <a:lstStyle/>
          <a:p>
            <a:r>
              <a:rPr lang="en-US" sz="1600" i="0" dirty="0" smtClean="0">
                <a:solidFill>
                  <a:srgbClr val="000000"/>
                </a:solidFill>
              </a:rPr>
              <a:t>( OE-DB |LDAP |… )</a:t>
            </a:r>
          </a:p>
        </p:txBody>
      </p:sp>
      <p:cxnSp>
        <p:nvCxnSpPr>
          <p:cNvPr id="41" name="Straight Arrow Connector 40"/>
          <p:cNvCxnSpPr/>
          <p:nvPr/>
        </p:nvCxnSpPr>
        <p:spPr bwMode="auto">
          <a:xfrm>
            <a:off x="4575810" y="4431286"/>
            <a:ext cx="468630" cy="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42" name="Straight Arrow Connector 41"/>
          <p:cNvCxnSpPr/>
          <p:nvPr/>
        </p:nvCxnSpPr>
        <p:spPr bwMode="auto">
          <a:xfrm rot="10800000">
            <a:off x="4589846" y="4647450"/>
            <a:ext cx="468630" cy="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
        <p:nvSpPr>
          <p:cNvPr id="43" name="TextBox 42"/>
          <p:cNvSpPr txBox="1"/>
          <p:nvPr/>
        </p:nvSpPr>
        <p:spPr>
          <a:xfrm>
            <a:off x="4412041" y="4636655"/>
            <a:ext cx="954059" cy="307777"/>
          </a:xfrm>
          <a:prstGeom prst="rect">
            <a:avLst/>
          </a:prstGeom>
          <a:noFill/>
        </p:spPr>
        <p:txBody>
          <a:bodyPr wrap="square" rtlCol="0">
            <a:spAutoFit/>
          </a:bodyPr>
          <a:lstStyle/>
          <a:p>
            <a:r>
              <a:rPr lang="en-US" sz="1400" i="0" dirty="0" smtClean="0">
                <a:solidFill>
                  <a:srgbClr val="000000"/>
                </a:solidFill>
              </a:rPr>
              <a:t>response</a:t>
            </a:r>
          </a:p>
        </p:txBody>
      </p:sp>
      <p:sp>
        <p:nvSpPr>
          <p:cNvPr id="44" name="TextBox 43"/>
          <p:cNvSpPr txBox="1"/>
          <p:nvPr/>
        </p:nvSpPr>
        <p:spPr>
          <a:xfrm>
            <a:off x="4412963" y="4083869"/>
            <a:ext cx="970198" cy="307777"/>
          </a:xfrm>
          <a:prstGeom prst="rect">
            <a:avLst/>
          </a:prstGeom>
          <a:noFill/>
        </p:spPr>
        <p:txBody>
          <a:bodyPr wrap="square" rtlCol="0">
            <a:spAutoFit/>
          </a:bodyPr>
          <a:lstStyle/>
          <a:p>
            <a:r>
              <a:rPr lang="en-US" sz="1400" i="0" dirty="0" smtClean="0">
                <a:solidFill>
                  <a:srgbClr val="000000"/>
                </a:solidFill>
              </a:rPr>
              <a:t>request</a:t>
            </a:r>
          </a:p>
        </p:txBody>
      </p:sp>
      <p:sp>
        <p:nvSpPr>
          <p:cNvPr id="61" name="Rectangle 60"/>
          <p:cNvSpPr/>
          <p:nvPr/>
        </p:nvSpPr>
        <p:spPr bwMode="auto">
          <a:xfrm>
            <a:off x="5918397" y="3238500"/>
            <a:ext cx="479643" cy="1841500"/>
          </a:xfrm>
          <a:prstGeom prst="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vert270"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b="1" i="0" dirty="0" smtClean="0"/>
              <a:t>Security Layer</a:t>
            </a:r>
            <a:endParaRPr kumimoji="0" lang="en-US" sz="1600" b="1" i="0" u="none" strike="noStrike" cap="none" normalizeH="0" baseline="0" dirty="0" smtClean="0">
              <a:ln>
                <a:noFill/>
              </a:ln>
              <a:solidFill>
                <a:schemeClr val="tx1"/>
              </a:solidFill>
              <a:effectLst/>
              <a:latin typeface="Arial" charset="0"/>
            </a:endParaRPr>
          </a:p>
        </p:txBody>
      </p:sp>
      <p:sp>
        <p:nvSpPr>
          <p:cNvPr id="3" name="Rounded Rectangle 2"/>
          <p:cNvSpPr/>
          <p:nvPr/>
        </p:nvSpPr>
        <p:spPr bwMode="auto">
          <a:xfrm>
            <a:off x="1921000" y="1762125"/>
            <a:ext cx="2556042" cy="4079875"/>
          </a:xfrm>
          <a:prstGeom prst="roundRect">
            <a:avLst/>
          </a:prstGeom>
          <a:no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5" name="Bent Arrow 14"/>
          <p:cNvSpPr/>
          <p:nvPr/>
        </p:nvSpPr>
        <p:spPr bwMode="auto">
          <a:xfrm flipH="1">
            <a:off x="3794371" y="2333625"/>
            <a:ext cx="301646" cy="1031875"/>
          </a:xfrm>
          <a:prstGeom prst="bentArrow">
            <a:avLst>
              <a:gd name="adj1" fmla="val 36111"/>
              <a:gd name="adj2" fmla="val 25000"/>
              <a:gd name="adj3" fmla="val 25000"/>
              <a:gd name="adj4" fmla="val 43750"/>
            </a:avLst>
          </a:prstGeom>
          <a:solidFill>
            <a:schemeClr val="accent5"/>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5" name="Flowchart: Decision 34"/>
          <p:cNvSpPr/>
          <p:nvPr/>
        </p:nvSpPr>
        <p:spPr bwMode="auto">
          <a:xfrm>
            <a:off x="2336165" y="2762249"/>
            <a:ext cx="1759851" cy="1190625"/>
          </a:xfrm>
          <a:prstGeom prst="flowChartDecision">
            <a:avLst/>
          </a:prstGeom>
          <a:solidFill>
            <a:srgbClr val="FCDB3F"/>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err="1" smtClean="0">
                <a:ln>
                  <a:noFill/>
                </a:ln>
                <a:solidFill>
                  <a:schemeClr val="tx1"/>
                </a:solidFill>
                <a:effectLst/>
                <a:latin typeface="Arial" charset="0"/>
              </a:rPr>
              <a:t>Authn</a:t>
            </a:r>
            <a:endParaRPr kumimoji="0" lang="en-US" sz="1600" b="0" i="0" u="none" strike="noStrike" cap="none" normalizeH="0" baseline="0" dirty="0" smtClean="0">
              <a:ln>
                <a:noFill/>
              </a:ln>
              <a:solidFill>
                <a:schemeClr val="tx1"/>
              </a:solidFill>
              <a:effectLst/>
              <a:latin typeface="Arial" charset="0"/>
            </a:endParaRPr>
          </a:p>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i="0" dirty="0" smtClean="0"/>
              <a:t>Process</a:t>
            </a:r>
            <a:endParaRPr kumimoji="0" lang="en-US" sz="1600" b="0" i="0" u="none" strike="noStrike" cap="none" normalizeH="0" baseline="0" dirty="0" smtClean="0">
              <a:ln>
                <a:noFill/>
              </a:ln>
              <a:solidFill>
                <a:schemeClr val="tx1"/>
              </a:solidFill>
              <a:effectLst/>
              <a:latin typeface="Arial" charset="0"/>
            </a:endParaRPr>
          </a:p>
        </p:txBody>
      </p:sp>
      <p:sp>
        <p:nvSpPr>
          <p:cNvPr id="19" name="TextBox 18"/>
          <p:cNvSpPr txBox="1"/>
          <p:nvPr/>
        </p:nvSpPr>
        <p:spPr>
          <a:xfrm>
            <a:off x="3683241" y="2667000"/>
            <a:ext cx="698546" cy="381000"/>
          </a:xfrm>
          <a:prstGeom prst="rect">
            <a:avLst/>
          </a:prstGeom>
          <a:solidFill>
            <a:schemeClr val="bg1"/>
          </a:solidFill>
        </p:spPr>
        <p:txBody>
          <a:bodyPr wrap="square" rtlCol="0">
            <a:noAutofit/>
          </a:bodyPr>
          <a:lstStyle/>
          <a:p>
            <a:pPr algn="l"/>
            <a:r>
              <a:rPr lang="en-US" sz="1800" i="0" dirty="0" smtClean="0">
                <a:solidFill>
                  <a:srgbClr val="000000"/>
                </a:solidFill>
              </a:rPr>
              <a:t>login</a:t>
            </a:r>
          </a:p>
        </p:txBody>
      </p:sp>
      <p:sp>
        <p:nvSpPr>
          <p:cNvPr id="20" name="Up Arrow 19"/>
          <p:cNvSpPr/>
          <p:nvPr/>
        </p:nvSpPr>
        <p:spPr bwMode="auto">
          <a:xfrm>
            <a:off x="3111703" y="3968750"/>
            <a:ext cx="238140" cy="206375"/>
          </a:xfrm>
          <a:prstGeom prst="upArrow">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50" name="Rectangle 49"/>
          <p:cNvSpPr/>
          <p:nvPr/>
        </p:nvSpPr>
        <p:spPr bwMode="auto">
          <a:xfrm>
            <a:off x="5435756" y="3232150"/>
            <a:ext cx="479643" cy="1841500"/>
          </a:xfrm>
          <a:prstGeom prst="rect">
            <a:avLst/>
          </a:prstGeom>
          <a:solidFill>
            <a:srgbClr val="0072B7">
              <a:alpha val="89000"/>
            </a:srgbClr>
          </a:solidFill>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vert270"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b="1" i="0" dirty="0" err="1" smtClean="0"/>
              <a:t>OERealm</a:t>
            </a:r>
            <a:r>
              <a:rPr lang="en-US" sz="1600" b="1" i="0" dirty="0" smtClean="0"/>
              <a:t> </a:t>
            </a:r>
            <a:br>
              <a:rPr lang="en-US" sz="1600" b="1" i="0" dirty="0" smtClean="0"/>
            </a:br>
            <a:r>
              <a:rPr lang="en-US" sz="1600" b="1" i="0" dirty="0" smtClean="0"/>
              <a:t>interface</a:t>
            </a:r>
            <a:endParaRPr kumimoji="0" lang="en-US" sz="1600" b="1" i="0" u="none" strike="noStrike" cap="none" normalizeH="0" baseline="0" dirty="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28"/>
                                        </p:tgtEl>
                                        <p:attrNameLst>
                                          <p:attrName>r</p:attrName>
                                        </p:attrNameLst>
                                      </p:cBhvr>
                                    </p:animRot>
                                    <p:animRot by="-240000">
                                      <p:cBhvr>
                                        <p:cTn id="7" dur="200" fill="hold">
                                          <p:stCondLst>
                                            <p:cond delay="200"/>
                                          </p:stCondLst>
                                        </p:cTn>
                                        <p:tgtEl>
                                          <p:spTgt spid="28"/>
                                        </p:tgtEl>
                                        <p:attrNameLst>
                                          <p:attrName>r</p:attrName>
                                        </p:attrNameLst>
                                      </p:cBhvr>
                                    </p:animRot>
                                    <p:animRot by="240000">
                                      <p:cBhvr>
                                        <p:cTn id="8" dur="200" fill="hold">
                                          <p:stCondLst>
                                            <p:cond delay="400"/>
                                          </p:stCondLst>
                                        </p:cTn>
                                        <p:tgtEl>
                                          <p:spTgt spid="28"/>
                                        </p:tgtEl>
                                        <p:attrNameLst>
                                          <p:attrName>r</p:attrName>
                                        </p:attrNameLst>
                                      </p:cBhvr>
                                    </p:animRot>
                                    <p:animRot by="-240000">
                                      <p:cBhvr>
                                        <p:cTn id="9" dur="200" fill="hold">
                                          <p:stCondLst>
                                            <p:cond delay="600"/>
                                          </p:stCondLst>
                                        </p:cTn>
                                        <p:tgtEl>
                                          <p:spTgt spid="28"/>
                                        </p:tgtEl>
                                        <p:attrNameLst>
                                          <p:attrName>r</p:attrName>
                                        </p:attrNameLst>
                                      </p:cBhvr>
                                    </p:animRot>
                                    <p:animRot by="120000">
                                      <p:cBhvr>
                                        <p:cTn id="10" dur="200" fill="hold">
                                          <p:stCondLst>
                                            <p:cond delay="800"/>
                                          </p:stCondLst>
                                        </p:cTn>
                                        <p:tgtEl>
                                          <p:spTgt spid="2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5" presetClass="emph" presetSubtype="0" fill="hold" grpId="0" nodeType="clickEffect">
                                  <p:stCondLst>
                                    <p:cond delay="0"/>
                                  </p:stCondLst>
                                  <p:childTnLst>
                                    <p:anim calcmode="discrete" valueType="str">
                                      <p:cBhvr>
                                        <p:cTn id="14" dur="1000" fill="hold"/>
                                        <p:tgtEl>
                                          <p:spTgt spid="35"/>
                                        </p:tgtEl>
                                        <p:attrNameLst>
                                          <p:attrName>style.visibility</p:attrName>
                                        </p:attrNameLst>
                                      </p:cBhvr>
                                      <p:tavLst>
                                        <p:tav tm="0">
                                          <p:val>
                                            <p:strVal val="hidden"/>
                                          </p:val>
                                        </p:tav>
                                        <p:tav tm="50000">
                                          <p:val>
                                            <p:strVal val="visible"/>
                                          </p:val>
                                        </p:tav>
                                      </p:tavLst>
                                    </p:anim>
                                  </p:childTnLst>
                                </p:cTn>
                              </p:par>
                            </p:childTnLst>
                          </p:cTn>
                        </p:par>
                      </p:childTnLst>
                    </p:cTn>
                  </p:par>
                  <p:par>
                    <p:cTn id="15" fill="hold">
                      <p:stCondLst>
                        <p:cond delay="indefinite"/>
                      </p:stCondLst>
                      <p:childTnLst>
                        <p:par>
                          <p:cTn id="16" fill="hold">
                            <p:stCondLst>
                              <p:cond delay="0"/>
                            </p:stCondLst>
                            <p:childTnLst>
                              <p:par>
                                <p:cTn id="17" presetID="35" presetClass="emph" presetSubtype="0" fill="hold" grpId="0" nodeType="clickEffect">
                                  <p:stCondLst>
                                    <p:cond delay="0"/>
                                  </p:stCondLst>
                                  <p:childTnLst>
                                    <p:anim calcmode="discrete" valueType="str">
                                      <p:cBhvr>
                                        <p:cTn id="18" dur="1000" fill="hold"/>
                                        <p:tgtEl>
                                          <p:spTgt spid="36"/>
                                        </p:tgtEl>
                                        <p:attrNameLst>
                                          <p:attrName>style.visibility</p:attrName>
                                        </p:attrNameLst>
                                      </p:cBhvr>
                                      <p:tavLst>
                                        <p:tav tm="0">
                                          <p:val>
                                            <p:strVal val="hidden"/>
                                          </p:val>
                                        </p:tav>
                                        <p:tav tm="50000">
                                          <p:val>
                                            <p:strVal val="visible"/>
                                          </p:val>
                                        </p:tav>
                                      </p:tavLst>
                                    </p:anim>
                                  </p:childTnLst>
                                </p:cTn>
                              </p:par>
                            </p:childTnLst>
                          </p:cTn>
                        </p:par>
                      </p:childTnLst>
                    </p:cTn>
                  </p:par>
                  <p:par>
                    <p:cTn id="19" fill="hold">
                      <p:stCondLst>
                        <p:cond delay="indefinite"/>
                      </p:stCondLst>
                      <p:childTnLst>
                        <p:par>
                          <p:cTn id="20" fill="hold">
                            <p:stCondLst>
                              <p:cond delay="0"/>
                            </p:stCondLst>
                            <p:childTnLst>
                              <p:par>
                                <p:cTn id="21" presetID="35" presetClass="emph" presetSubtype="0" fill="hold" nodeType="clickEffect">
                                  <p:stCondLst>
                                    <p:cond delay="0"/>
                                  </p:stCondLst>
                                  <p:childTnLst>
                                    <p:anim calcmode="discrete" valueType="str">
                                      <p:cBhvr>
                                        <p:cTn id="22" dur="1000" fill="hold"/>
                                        <p:tgtEl>
                                          <p:spTgt spid="41"/>
                                        </p:tgtEl>
                                        <p:attrNameLst>
                                          <p:attrName>style.visibility</p:attrName>
                                        </p:attrNameLst>
                                      </p:cBhvr>
                                      <p:tavLst>
                                        <p:tav tm="0">
                                          <p:val>
                                            <p:strVal val="hidden"/>
                                          </p:val>
                                        </p:tav>
                                        <p:tav tm="50000">
                                          <p:val>
                                            <p:strVal val="visible"/>
                                          </p:val>
                                        </p:tav>
                                      </p:tavLst>
                                    </p:anim>
                                  </p:childTnLst>
                                </p:cTn>
                              </p:par>
                              <p:par>
                                <p:cTn id="23" presetID="35" presetClass="emph" presetSubtype="0" fill="hold" nodeType="withEffect">
                                  <p:stCondLst>
                                    <p:cond delay="0"/>
                                  </p:stCondLst>
                                  <p:childTnLst>
                                    <p:anim calcmode="discrete" valueType="str">
                                      <p:cBhvr>
                                        <p:cTn id="24" dur="1000" fill="hold"/>
                                        <p:tgtEl>
                                          <p:spTgt spid="42"/>
                                        </p:tgtEl>
                                        <p:attrNameLst>
                                          <p:attrName>style.visibility</p:attrName>
                                        </p:attrNameLst>
                                      </p:cBhvr>
                                      <p:tavLst>
                                        <p:tav tm="0">
                                          <p:val>
                                            <p:strVal val="hidden"/>
                                          </p:val>
                                        </p:tav>
                                        <p:tav tm="50000">
                                          <p:val>
                                            <p:strVal val="visible"/>
                                          </p:val>
                                        </p:tav>
                                      </p:tavLst>
                                    </p:anim>
                                  </p:childTnLst>
                                </p:cTn>
                              </p:par>
                            </p:childTnLst>
                          </p:cTn>
                        </p:par>
                      </p:childTnLst>
                    </p:cTn>
                  </p:par>
                  <p:par>
                    <p:cTn id="25" fill="hold">
                      <p:stCondLst>
                        <p:cond delay="indefinite"/>
                      </p:stCondLst>
                      <p:childTnLst>
                        <p:par>
                          <p:cTn id="26" fill="hold">
                            <p:stCondLst>
                              <p:cond delay="0"/>
                            </p:stCondLst>
                            <p:childTnLst>
                              <p:par>
                                <p:cTn id="27" presetID="35" presetClass="emph" presetSubtype="0" fill="hold" grpId="0" nodeType="clickEffect">
                                  <p:stCondLst>
                                    <p:cond delay="0"/>
                                  </p:stCondLst>
                                  <p:childTnLst>
                                    <p:anim calcmode="discrete" valueType="str">
                                      <p:cBhvr>
                                        <p:cTn id="28" dur="1000" fill="hold"/>
                                        <p:tgtEl>
                                          <p:spTgt spid="26"/>
                                        </p:tgtEl>
                                        <p:attrNameLst>
                                          <p:attrName>style.visibility</p:attrName>
                                        </p:attrNameLst>
                                      </p:cBhvr>
                                      <p:tavLst>
                                        <p:tav tm="0">
                                          <p:val>
                                            <p:strVal val="hidden"/>
                                          </p:val>
                                        </p:tav>
                                        <p:tav tm="50000">
                                          <p:val>
                                            <p:strVal val="visible"/>
                                          </p:val>
                                        </p:tav>
                                      </p:tavLst>
                                    </p:anim>
                                  </p:childTnLst>
                                </p:cTn>
                              </p:par>
                            </p:childTnLst>
                          </p:cTn>
                        </p:par>
                      </p:childTnLst>
                    </p:cTn>
                  </p:par>
                  <p:par>
                    <p:cTn id="29" fill="hold">
                      <p:stCondLst>
                        <p:cond delay="indefinite"/>
                      </p:stCondLst>
                      <p:childTnLst>
                        <p:par>
                          <p:cTn id="30" fill="hold">
                            <p:stCondLst>
                              <p:cond delay="0"/>
                            </p:stCondLst>
                            <p:childTnLst>
                              <p:par>
                                <p:cTn id="31" presetID="35" presetClass="emph" presetSubtype="0" fill="hold" grpId="0" nodeType="clickEffect">
                                  <p:stCondLst>
                                    <p:cond delay="0"/>
                                  </p:stCondLst>
                                  <p:childTnLst>
                                    <p:anim calcmode="discrete" valueType="str">
                                      <p:cBhvr>
                                        <p:cTn id="32" dur="1000" fill="hold"/>
                                        <p:tgtEl>
                                          <p:spTgt spid="7"/>
                                        </p:tgtEl>
                                        <p:attrNameLst>
                                          <p:attrName>style.visibility</p:attrName>
                                        </p:attrNameLst>
                                      </p:cBhvr>
                                      <p:tavLst>
                                        <p:tav tm="0">
                                          <p:val>
                                            <p:strVal val="hidden"/>
                                          </p:val>
                                        </p:tav>
                                        <p:tav tm="50000">
                                          <p:val>
                                            <p:strVal val="visible"/>
                                          </p:val>
                                        </p:tav>
                                      </p:tavLst>
                                    </p:anim>
                                  </p:childTnLst>
                                </p:cTn>
                              </p:par>
                            </p:childTnLst>
                          </p:cTn>
                        </p:par>
                      </p:childTnLst>
                    </p:cTn>
                  </p:par>
                  <p:par>
                    <p:cTn id="33" fill="hold">
                      <p:stCondLst>
                        <p:cond delay="indefinite"/>
                      </p:stCondLst>
                      <p:childTnLst>
                        <p:par>
                          <p:cTn id="34" fill="hold">
                            <p:stCondLst>
                              <p:cond delay="0"/>
                            </p:stCondLst>
                            <p:childTnLst>
                              <p:par>
                                <p:cTn id="35" presetID="32" presetClass="emph" presetSubtype="0" fill="hold" nodeType="clickEffect">
                                  <p:stCondLst>
                                    <p:cond delay="0"/>
                                  </p:stCondLst>
                                  <p:childTnLst>
                                    <p:animRot by="120000">
                                      <p:cBhvr>
                                        <p:cTn id="36" dur="100" fill="hold">
                                          <p:stCondLst>
                                            <p:cond delay="0"/>
                                          </p:stCondLst>
                                        </p:cTn>
                                        <p:tgtEl>
                                          <p:spTgt spid="1028"/>
                                        </p:tgtEl>
                                        <p:attrNameLst>
                                          <p:attrName>r</p:attrName>
                                        </p:attrNameLst>
                                      </p:cBhvr>
                                    </p:animRot>
                                    <p:animRot by="-240000">
                                      <p:cBhvr>
                                        <p:cTn id="37" dur="200" fill="hold">
                                          <p:stCondLst>
                                            <p:cond delay="200"/>
                                          </p:stCondLst>
                                        </p:cTn>
                                        <p:tgtEl>
                                          <p:spTgt spid="1028"/>
                                        </p:tgtEl>
                                        <p:attrNameLst>
                                          <p:attrName>r</p:attrName>
                                        </p:attrNameLst>
                                      </p:cBhvr>
                                    </p:animRot>
                                    <p:animRot by="240000">
                                      <p:cBhvr>
                                        <p:cTn id="38" dur="200" fill="hold">
                                          <p:stCondLst>
                                            <p:cond delay="400"/>
                                          </p:stCondLst>
                                        </p:cTn>
                                        <p:tgtEl>
                                          <p:spTgt spid="1028"/>
                                        </p:tgtEl>
                                        <p:attrNameLst>
                                          <p:attrName>r</p:attrName>
                                        </p:attrNameLst>
                                      </p:cBhvr>
                                    </p:animRot>
                                    <p:animRot by="-240000">
                                      <p:cBhvr>
                                        <p:cTn id="39" dur="200" fill="hold">
                                          <p:stCondLst>
                                            <p:cond delay="600"/>
                                          </p:stCondLst>
                                        </p:cTn>
                                        <p:tgtEl>
                                          <p:spTgt spid="1028"/>
                                        </p:tgtEl>
                                        <p:attrNameLst>
                                          <p:attrName>r</p:attrName>
                                        </p:attrNameLst>
                                      </p:cBhvr>
                                    </p:animRot>
                                    <p:animRot by="120000">
                                      <p:cBhvr>
                                        <p:cTn id="40" dur="200" fill="hold">
                                          <p:stCondLst>
                                            <p:cond delay="800"/>
                                          </p:stCondLst>
                                        </p:cTn>
                                        <p:tgtEl>
                                          <p:spTgt spid="1028"/>
                                        </p:tgtEl>
                                        <p:attrNameLst>
                                          <p:attrName>r</p:attrName>
                                        </p:attrNameLst>
                                      </p:cBhvr>
                                    </p:animRot>
                                  </p:childTnLst>
                                </p:cTn>
                              </p:par>
                            </p:childTnLst>
                          </p:cTn>
                        </p:par>
                      </p:childTnLst>
                    </p:cTn>
                  </p:par>
                  <p:par>
                    <p:cTn id="41" fill="hold">
                      <p:stCondLst>
                        <p:cond delay="indefinite"/>
                      </p:stCondLst>
                      <p:childTnLst>
                        <p:par>
                          <p:cTn id="42" fill="hold">
                            <p:stCondLst>
                              <p:cond delay="0"/>
                            </p:stCondLst>
                            <p:childTnLst>
                              <p:par>
                                <p:cTn id="43" presetID="35" presetClass="emph" presetSubtype="0" fill="hold" grpId="0" nodeType="clickEffect">
                                  <p:stCondLst>
                                    <p:cond delay="0"/>
                                  </p:stCondLst>
                                  <p:childTnLst>
                                    <p:anim calcmode="discrete" valueType="str">
                                      <p:cBhvr>
                                        <p:cTn id="44" dur="1000" fill="hold"/>
                                        <p:tgtEl>
                                          <p:spTgt spid="1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7" grpId="0" animBg="1"/>
      <p:bldP spid="36" grpId="0"/>
      <p:bldP spid="15" grpId="0" animBg="1"/>
      <p:bldP spid="3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70574"/>
            <a:ext cx="10801179" cy="424732"/>
          </a:xfrm>
        </p:spPr>
        <p:txBody>
          <a:bodyPr/>
          <a:lstStyle/>
          <a:p>
            <a:r>
              <a:rPr lang="en-US" sz="2400" dirty="0" smtClean="0"/>
              <a:t>OE Realm Client – Server Interaction</a:t>
            </a:r>
            <a:endParaRPr lang="en-US" sz="2400" dirty="0"/>
          </a:p>
        </p:txBody>
      </p:sp>
      <p:sp>
        <p:nvSpPr>
          <p:cNvPr id="3" name="TextBox 2"/>
          <p:cNvSpPr txBox="1"/>
          <p:nvPr/>
        </p:nvSpPr>
        <p:spPr>
          <a:xfrm>
            <a:off x="1458555" y="1238250"/>
            <a:ext cx="1669024" cy="707886"/>
          </a:xfrm>
          <a:prstGeom prst="rect">
            <a:avLst/>
          </a:prstGeom>
          <a:noFill/>
        </p:spPr>
        <p:txBody>
          <a:bodyPr wrap="square" rtlCol="0">
            <a:spAutoFit/>
          </a:bodyPr>
          <a:lstStyle/>
          <a:p>
            <a:r>
              <a:rPr lang="en-US" sz="2000" i="0" dirty="0" smtClean="0">
                <a:solidFill>
                  <a:srgbClr val="000000"/>
                </a:solidFill>
              </a:rPr>
              <a:t>OE Realm </a:t>
            </a:r>
            <a:br>
              <a:rPr lang="en-US" sz="2000" i="0" dirty="0" smtClean="0">
                <a:solidFill>
                  <a:srgbClr val="000000"/>
                </a:solidFill>
              </a:rPr>
            </a:br>
            <a:r>
              <a:rPr lang="en-US" sz="2000" i="0" dirty="0" smtClean="0">
                <a:solidFill>
                  <a:srgbClr val="000000"/>
                </a:solidFill>
              </a:rPr>
              <a:t>Client</a:t>
            </a:r>
          </a:p>
        </p:txBody>
      </p:sp>
      <p:sp>
        <p:nvSpPr>
          <p:cNvPr id="4" name="Rectangle 3"/>
          <p:cNvSpPr/>
          <p:nvPr/>
        </p:nvSpPr>
        <p:spPr bwMode="auto">
          <a:xfrm>
            <a:off x="1397091" y="2000250"/>
            <a:ext cx="1809868" cy="4064000"/>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5" name="TextBox 4"/>
          <p:cNvSpPr txBox="1"/>
          <p:nvPr/>
        </p:nvSpPr>
        <p:spPr>
          <a:xfrm>
            <a:off x="8612286" y="1295400"/>
            <a:ext cx="1669024" cy="707886"/>
          </a:xfrm>
          <a:prstGeom prst="rect">
            <a:avLst/>
          </a:prstGeom>
          <a:noFill/>
        </p:spPr>
        <p:txBody>
          <a:bodyPr wrap="square" rtlCol="0">
            <a:spAutoFit/>
          </a:bodyPr>
          <a:lstStyle/>
          <a:p>
            <a:r>
              <a:rPr lang="en-US" sz="2000" i="0" dirty="0" smtClean="0">
                <a:solidFill>
                  <a:srgbClr val="000000"/>
                </a:solidFill>
              </a:rPr>
              <a:t>OE Realm </a:t>
            </a:r>
            <a:br>
              <a:rPr lang="en-US" sz="2000" i="0" dirty="0" smtClean="0">
                <a:solidFill>
                  <a:srgbClr val="000000"/>
                </a:solidFill>
              </a:rPr>
            </a:br>
            <a:r>
              <a:rPr lang="en-US" sz="2000" i="0" dirty="0" smtClean="0">
                <a:solidFill>
                  <a:srgbClr val="000000"/>
                </a:solidFill>
              </a:rPr>
              <a:t>Server</a:t>
            </a:r>
          </a:p>
        </p:txBody>
      </p:sp>
      <p:sp>
        <p:nvSpPr>
          <p:cNvPr id="6" name="Rectangle 5"/>
          <p:cNvSpPr/>
          <p:nvPr/>
        </p:nvSpPr>
        <p:spPr bwMode="auto">
          <a:xfrm>
            <a:off x="8550822" y="2057400"/>
            <a:ext cx="1809868" cy="4064000"/>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7" name="Right Arrow 6"/>
          <p:cNvSpPr/>
          <p:nvPr/>
        </p:nvSpPr>
        <p:spPr bwMode="auto">
          <a:xfrm>
            <a:off x="3206959" y="2365375"/>
            <a:ext cx="5350223" cy="539750"/>
          </a:xfrm>
          <a:prstGeom prst="rightArrow">
            <a:avLst/>
          </a:prstGeom>
          <a:solidFill>
            <a:schemeClr val="accent1">
              <a:lumMod val="60000"/>
              <a:lumOff val="4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dirty="0" smtClean="0"/>
              <a:t>Lookup account (</a:t>
            </a:r>
            <a:r>
              <a:rPr lang="en-US" sz="1600" dirty="0" err="1" smtClean="0"/>
              <a:t>userid</a:t>
            </a:r>
            <a:r>
              <a:rPr lang="en-US" sz="1600" dirty="0" smtClean="0"/>
              <a:t> )</a:t>
            </a:r>
            <a:endParaRPr kumimoji="0" lang="en-US" sz="1600" b="0" i="1" u="none" strike="noStrike" cap="none" normalizeH="0" baseline="0" dirty="0" smtClean="0">
              <a:ln>
                <a:noFill/>
              </a:ln>
              <a:solidFill>
                <a:schemeClr val="tx1"/>
              </a:solidFill>
              <a:effectLst/>
            </a:endParaRPr>
          </a:p>
        </p:txBody>
      </p:sp>
      <p:sp>
        <p:nvSpPr>
          <p:cNvPr id="8" name="Right Arrow 7"/>
          <p:cNvSpPr/>
          <p:nvPr/>
        </p:nvSpPr>
        <p:spPr bwMode="auto">
          <a:xfrm flipH="1">
            <a:off x="3206958" y="2882900"/>
            <a:ext cx="5343863" cy="539750"/>
          </a:xfrm>
          <a:prstGeom prst="rightArrow">
            <a:avLst/>
          </a:prstGeom>
          <a:solidFill>
            <a:schemeClr val="accent1">
              <a:lumMod val="60000"/>
              <a:lumOff val="4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dirty="0" smtClean="0"/>
              <a:t>Return account ID# / -1</a:t>
            </a:r>
            <a:endParaRPr kumimoji="0" lang="en-US" sz="1600" b="0" i="1" u="none" strike="noStrike" cap="none" normalizeH="0" baseline="0" dirty="0" smtClean="0">
              <a:ln>
                <a:noFill/>
              </a:ln>
              <a:solidFill>
                <a:schemeClr val="tx1"/>
              </a:solidFill>
              <a:effectLst/>
            </a:endParaRPr>
          </a:p>
        </p:txBody>
      </p:sp>
      <p:sp>
        <p:nvSpPr>
          <p:cNvPr id="9" name="Right Arrow 8"/>
          <p:cNvSpPr/>
          <p:nvPr/>
        </p:nvSpPr>
        <p:spPr bwMode="auto">
          <a:xfrm>
            <a:off x="3200598" y="3676650"/>
            <a:ext cx="5350223" cy="539750"/>
          </a:xfrm>
          <a:prstGeom prst="rightArrow">
            <a:avLst/>
          </a:prstGeom>
          <a:solidFill>
            <a:schemeClr val="accent1">
              <a:lumMod val="40000"/>
              <a:lumOff val="6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dirty="0" smtClean="0"/>
              <a:t>Get/Set account attribute ( ID#, </a:t>
            </a:r>
            <a:r>
              <a:rPr lang="en-US" sz="1600" dirty="0" err="1" smtClean="0"/>
              <a:t>attr</a:t>
            </a:r>
            <a:r>
              <a:rPr lang="en-US" sz="1600" dirty="0" smtClean="0"/>
              <a:t>-name )</a:t>
            </a:r>
            <a:endParaRPr kumimoji="0" lang="en-US" sz="1600" b="0" i="1" u="none" strike="noStrike" cap="none" normalizeH="0" baseline="0" dirty="0" smtClean="0">
              <a:ln>
                <a:noFill/>
              </a:ln>
              <a:solidFill>
                <a:schemeClr val="tx1"/>
              </a:solidFill>
              <a:effectLst/>
            </a:endParaRPr>
          </a:p>
        </p:txBody>
      </p:sp>
      <p:sp>
        <p:nvSpPr>
          <p:cNvPr id="10" name="Right Arrow 9"/>
          <p:cNvSpPr/>
          <p:nvPr/>
        </p:nvSpPr>
        <p:spPr bwMode="auto">
          <a:xfrm flipH="1">
            <a:off x="3200597" y="4194175"/>
            <a:ext cx="5343863" cy="539750"/>
          </a:xfrm>
          <a:prstGeom prst="rightArrow">
            <a:avLst/>
          </a:prstGeom>
          <a:solidFill>
            <a:schemeClr val="accent1">
              <a:lumMod val="40000"/>
              <a:lumOff val="6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dirty="0" smtClean="0"/>
              <a:t>Return </a:t>
            </a:r>
            <a:r>
              <a:rPr lang="en-US" sz="1600" dirty="0" err="1" smtClean="0"/>
              <a:t>attr</a:t>
            </a:r>
            <a:r>
              <a:rPr lang="en-US" sz="1600" dirty="0" smtClean="0"/>
              <a:t>-value / “”</a:t>
            </a:r>
            <a:endParaRPr kumimoji="0" lang="en-US" sz="1600" b="0" i="1" u="none" strike="noStrike" cap="none" normalizeH="0" baseline="0" dirty="0" smtClean="0">
              <a:ln>
                <a:noFill/>
              </a:ln>
              <a:solidFill>
                <a:schemeClr val="tx1"/>
              </a:solidFill>
              <a:effectLst/>
            </a:endParaRPr>
          </a:p>
        </p:txBody>
      </p:sp>
      <p:sp>
        <p:nvSpPr>
          <p:cNvPr id="11" name="Right Arrow 10"/>
          <p:cNvSpPr/>
          <p:nvPr/>
        </p:nvSpPr>
        <p:spPr bwMode="auto">
          <a:xfrm>
            <a:off x="3216475" y="4899025"/>
            <a:ext cx="5350223" cy="539750"/>
          </a:xfrm>
          <a:prstGeom prst="rightArrow">
            <a:avLst/>
          </a:prstGeom>
          <a:solidFill>
            <a:schemeClr val="accent1">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dirty="0" smtClean="0"/>
              <a:t>Validate password ( ID#, password )</a:t>
            </a:r>
            <a:endParaRPr kumimoji="0" lang="en-US" sz="1600" b="0" i="1" u="none" strike="noStrike" cap="none" normalizeH="0" baseline="0" dirty="0" smtClean="0">
              <a:ln>
                <a:noFill/>
              </a:ln>
              <a:solidFill>
                <a:schemeClr val="tx1"/>
              </a:solidFill>
              <a:effectLst/>
            </a:endParaRPr>
          </a:p>
        </p:txBody>
      </p:sp>
      <p:sp>
        <p:nvSpPr>
          <p:cNvPr id="12" name="Right Arrow 11"/>
          <p:cNvSpPr/>
          <p:nvPr/>
        </p:nvSpPr>
        <p:spPr bwMode="auto">
          <a:xfrm flipH="1">
            <a:off x="3216474" y="5416550"/>
            <a:ext cx="5343863" cy="539750"/>
          </a:xfrm>
          <a:prstGeom prst="rightArrow">
            <a:avLst/>
          </a:prstGeom>
          <a:solidFill>
            <a:schemeClr val="accent1">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dirty="0" smtClean="0"/>
              <a:t>Return YES / NO</a:t>
            </a:r>
            <a:endParaRPr kumimoji="0" lang="en-US" sz="1600" b="0" i="1" u="none" strike="noStrike" cap="none" normalizeH="0" baseline="0" dirty="0" smtClean="0">
              <a:ln>
                <a:noFill/>
              </a:ln>
              <a:solidFill>
                <a:schemeClr val="tx1"/>
              </a:solidFill>
              <a:effectLst/>
            </a:endParaRPr>
          </a:p>
        </p:txBody>
      </p:sp>
      <p:sp>
        <p:nvSpPr>
          <p:cNvPr id="13" name="TextBox 12"/>
          <p:cNvSpPr txBox="1"/>
          <p:nvPr/>
        </p:nvSpPr>
        <p:spPr>
          <a:xfrm>
            <a:off x="4810437" y="2206625"/>
            <a:ext cx="2143265" cy="396875"/>
          </a:xfrm>
          <a:prstGeom prst="rect">
            <a:avLst/>
          </a:prstGeom>
          <a:noFill/>
        </p:spPr>
        <p:txBody>
          <a:bodyPr wrap="none" rtlCol="0">
            <a:noAutofit/>
          </a:bodyPr>
          <a:lstStyle/>
          <a:p>
            <a:r>
              <a:rPr lang="en-US" sz="1400" b="1" dirty="0" smtClean="0">
                <a:solidFill>
                  <a:srgbClr val="000000"/>
                </a:solidFill>
              </a:rPr>
              <a:t>(Client-Principal)</a:t>
            </a:r>
          </a:p>
        </p:txBody>
      </p:sp>
      <p:sp>
        <p:nvSpPr>
          <p:cNvPr id="14" name="TextBox 13"/>
          <p:cNvSpPr txBox="1"/>
          <p:nvPr/>
        </p:nvSpPr>
        <p:spPr>
          <a:xfrm>
            <a:off x="4819952" y="3517900"/>
            <a:ext cx="2143265" cy="396875"/>
          </a:xfrm>
          <a:prstGeom prst="rect">
            <a:avLst/>
          </a:prstGeom>
          <a:noFill/>
        </p:spPr>
        <p:txBody>
          <a:bodyPr wrap="none" rtlCol="0">
            <a:noAutofit/>
          </a:bodyPr>
          <a:lstStyle/>
          <a:p>
            <a:r>
              <a:rPr lang="en-US" sz="1400" b="1" dirty="0" smtClean="0">
                <a:solidFill>
                  <a:srgbClr val="000000"/>
                </a:solidFill>
              </a:rPr>
              <a:t>(Client-Principal)</a:t>
            </a:r>
          </a:p>
        </p:txBody>
      </p:sp>
      <p:sp>
        <p:nvSpPr>
          <p:cNvPr id="15" name="TextBox 14"/>
          <p:cNvSpPr txBox="1"/>
          <p:nvPr/>
        </p:nvSpPr>
        <p:spPr>
          <a:xfrm>
            <a:off x="4772324" y="4740275"/>
            <a:ext cx="2143265" cy="396875"/>
          </a:xfrm>
          <a:prstGeom prst="rect">
            <a:avLst/>
          </a:prstGeom>
          <a:noFill/>
        </p:spPr>
        <p:txBody>
          <a:bodyPr wrap="none" rtlCol="0">
            <a:noAutofit/>
          </a:bodyPr>
          <a:lstStyle/>
          <a:p>
            <a:r>
              <a:rPr lang="en-US" sz="1400" b="1" dirty="0" smtClean="0">
                <a:solidFill>
                  <a:srgbClr val="000000"/>
                </a:solidFill>
              </a:rPr>
              <a:t>(Client-Principal)</a:t>
            </a:r>
          </a:p>
        </p:txBody>
      </p:sp>
    </p:spTree>
    <p:extLst>
      <p:ext uri="{BB962C8B-B14F-4D97-AF65-F5344CB8AC3E}">
        <p14:creationId xmlns:p14="http://schemas.microsoft.com/office/powerpoint/2010/main" xmlns="" val="239236210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70574"/>
            <a:ext cx="10801179" cy="424732"/>
          </a:xfrm>
        </p:spPr>
        <p:txBody>
          <a:bodyPr/>
          <a:lstStyle/>
          <a:p>
            <a:r>
              <a:rPr lang="en-US" sz="2400" dirty="0" smtClean="0"/>
              <a:t>Authentication System – </a:t>
            </a:r>
            <a:r>
              <a:rPr lang="en-US" sz="2400" dirty="0" err="1" smtClean="0"/>
              <a:t>OERealm</a:t>
            </a:r>
            <a:r>
              <a:rPr lang="en-US" sz="2400" dirty="0" smtClean="0"/>
              <a:t> Client Interaction</a:t>
            </a:r>
            <a:endParaRPr lang="en-US" sz="2400" dirty="0"/>
          </a:p>
        </p:txBody>
      </p:sp>
      <p:sp>
        <p:nvSpPr>
          <p:cNvPr id="3" name="Rectangle 2"/>
          <p:cNvSpPr/>
          <p:nvPr/>
        </p:nvSpPr>
        <p:spPr bwMode="auto">
          <a:xfrm>
            <a:off x="730298" y="988545"/>
            <a:ext cx="3857876" cy="5270500"/>
          </a:xfrm>
          <a:prstGeom prst="rect">
            <a:avLst/>
          </a:prstGeom>
          <a:noFill/>
          <a:ln w="38100" cap="flat" cmpd="sng" algn="ctr">
            <a:solidFill>
              <a:srgbClr val="000000"/>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 name="Alternate Process 3"/>
          <p:cNvSpPr/>
          <p:nvPr/>
        </p:nvSpPr>
        <p:spPr bwMode="auto">
          <a:xfrm>
            <a:off x="1778116" y="1083796"/>
            <a:ext cx="1619355" cy="539749"/>
          </a:xfrm>
          <a:prstGeom prst="flowChartAlternateProcess">
            <a:avLst/>
          </a:prstGeom>
          <a:solidFill>
            <a:srgbClr val="0000FF"/>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dirty="0" smtClean="0">
                <a:solidFill>
                  <a:schemeClr val="bg1"/>
                </a:solidFill>
              </a:rPr>
              <a:t>Get user </a:t>
            </a:r>
            <a:br>
              <a:rPr lang="en-US" sz="1600" dirty="0" smtClean="0">
                <a:solidFill>
                  <a:schemeClr val="bg1"/>
                </a:solidFill>
              </a:rPr>
            </a:br>
            <a:r>
              <a:rPr lang="en-US" sz="1600" dirty="0" smtClean="0">
                <a:solidFill>
                  <a:schemeClr val="bg1"/>
                </a:solidFill>
              </a:rPr>
              <a:t>credentials</a:t>
            </a:r>
            <a:endParaRPr kumimoji="0" lang="en-US" sz="1600" b="0" i="1" u="none" strike="noStrike" cap="none" normalizeH="0" baseline="0" dirty="0" smtClean="0">
              <a:ln>
                <a:noFill/>
              </a:ln>
              <a:solidFill>
                <a:schemeClr val="bg1"/>
              </a:solidFill>
              <a:effectLst/>
            </a:endParaRPr>
          </a:p>
        </p:txBody>
      </p:sp>
      <p:sp>
        <p:nvSpPr>
          <p:cNvPr id="5" name="Alternate Process 4"/>
          <p:cNvSpPr/>
          <p:nvPr/>
        </p:nvSpPr>
        <p:spPr bwMode="auto">
          <a:xfrm>
            <a:off x="1771755" y="1775946"/>
            <a:ext cx="1619355" cy="530224"/>
          </a:xfrm>
          <a:prstGeom prst="flowChartAlternateProcess">
            <a:avLst/>
          </a:prstGeom>
          <a:solidFill>
            <a:schemeClr val="tx2">
              <a:lumMod val="60000"/>
              <a:lumOff val="4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dirty="0" smtClean="0">
                <a:solidFill>
                  <a:schemeClr val="bg1"/>
                </a:solidFill>
              </a:rPr>
              <a:t>Lookup user</a:t>
            </a:r>
            <a:br>
              <a:rPr lang="en-US" sz="1600" dirty="0" smtClean="0">
                <a:solidFill>
                  <a:schemeClr val="bg1"/>
                </a:solidFill>
              </a:rPr>
            </a:br>
            <a:r>
              <a:rPr lang="en-US" sz="1600" dirty="0" smtClean="0">
                <a:solidFill>
                  <a:schemeClr val="bg1"/>
                </a:solidFill>
              </a:rPr>
              <a:t>account</a:t>
            </a:r>
            <a:endParaRPr kumimoji="0" lang="en-US" sz="1600" b="0" i="1" u="none" strike="noStrike" cap="none" normalizeH="0" baseline="0" dirty="0" smtClean="0">
              <a:ln>
                <a:noFill/>
              </a:ln>
              <a:solidFill>
                <a:schemeClr val="bg1"/>
              </a:solidFill>
              <a:effectLst/>
            </a:endParaRPr>
          </a:p>
        </p:txBody>
      </p:sp>
      <p:sp>
        <p:nvSpPr>
          <p:cNvPr id="6" name="Decision 5"/>
          <p:cNvSpPr/>
          <p:nvPr/>
        </p:nvSpPr>
        <p:spPr bwMode="auto">
          <a:xfrm>
            <a:off x="1984506" y="2449045"/>
            <a:ext cx="1190702" cy="619125"/>
          </a:xfrm>
          <a:prstGeom prst="flowChartDecision">
            <a:avLst/>
          </a:prstGeom>
          <a:solidFill>
            <a:srgbClr val="0000FF"/>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800" dirty="0" smtClean="0">
                <a:solidFill>
                  <a:srgbClr val="FFFFFF"/>
                </a:solidFill>
              </a:rPr>
              <a:t>found</a:t>
            </a:r>
            <a:endParaRPr kumimoji="0" lang="en-US" sz="1800" b="0" i="1" u="none" strike="noStrike" cap="none" normalizeH="0" baseline="0" dirty="0" smtClean="0">
              <a:ln>
                <a:noFill/>
              </a:ln>
              <a:solidFill>
                <a:srgbClr val="FFFFFF"/>
              </a:solidFill>
              <a:effectLst/>
            </a:endParaRPr>
          </a:p>
        </p:txBody>
      </p:sp>
      <p:sp>
        <p:nvSpPr>
          <p:cNvPr id="8" name="Alternate Process 7"/>
          <p:cNvSpPr/>
          <p:nvPr/>
        </p:nvSpPr>
        <p:spPr bwMode="auto">
          <a:xfrm>
            <a:off x="2549680" y="3188821"/>
            <a:ext cx="1619355" cy="323849"/>
          </a:xfrm>
          <a:prstGeom prst="flowChartAlternateProcess">
            <a:avLst/>
          </a:prstGeom>
          <a:solidFill>
            <a:srgbClr val="28AFFF"/>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dirty="0" smtClean="0">
                <a:solidFill>
                  <a:schemeClr val="bg1"/>
                </a:solidFill>
              </a:rPr>
              <a:t>Validate secret</a:t>
            </a:r>
            <a:endParaRPr kumimoji="0" lang="en-US" sz="1600" b="0" i="1" u="none" strike="noStrike" cap="none" normalizeH="0" baseline="0" dirty="0" smtClean="0">
              <a:ln>
                <a:noFill/>
              </a:ln>
              <a:solidFill>
                <a:schemeClr val="bg1"/>
              </a:solidFill>
              <a:effectLst/>
            </a:endParaRPr>
          </a:p>
        </p:txBody>
      </p:sp>
      <p:sp>
        <p:nvSpPr>
          <p:cNvPr id="9" name="Decision 8"/>
          <p:cNvSpPr/>
          <p:nvPr/>
        </p:nvSpPr>
        <p:spPr bwMode="auto">
          <a:xfrm>
            <a:off x="2787823" y="3680946"/>
            <a:ext cx="1165309" cy="577850"/>
          </a:xfrm>
          <a:prstGeom prst="flowChartDecision">
            <a:avLst/>
          </a:prstGeom>
          <a:solidFill>
            <a:srgbClr val="0000FF"/>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800" dirty="0" smtClean="0">
                <a:solidFill>
                  <a:srgbClr val="FFFFFF"/>
                </a:solidFill>
              </a:rPr>
              <a:t>ok</a:t>
            </a:r>
            <a:endParaRPr kumimoji="0" lang="en-US" sz="1800" b="0" i="1" u="none" strike="noStrike" cap="none" normalizeH="0" baseline="0" dirty="0" smtClean="0">
              <a:ln>
                <a:noFill/>
              </a:ln>
              <a:solidFill>
                <a:srgbClr val="FFFFFF"/>
              </a:solidFill>
              <a:effectLst/>
            </a:endParaRPr>
          </a:p>
        </p:txBody>
      </p:sp>
      <p:sp>
        <p:nvSpPr>
          <p:cNvPr id="10" name="Alternate Process 9"/>
          <p:cNvSpPr/>
          <p:nvPr/>
        </p:nvSpPr>
        <p:spPr bwMode="auto">
          <a:xfrm>
            <a:off x="2559196" y="4420721"/>
            <a:ext cx="1619355" cy="323849"/>
          </a:xfrm>
          <a:prstGeom prst="flowChartAlternateProcess">
            <a:avLst/>
          </a:prstGeom>
          <a:solidFill>
            <a:srgbClr val="28AFFF"/>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dirty="0" smtClean="0">
                <a:solidFill>
                  <a:schemeClr val="bg1"/>
                </a:solidFill>
              </a:rPr>
              <a:t>Get attributes</a:t>
            </a:r>
            <a:endParaRPr kumimoji="0" lang="en-US" sz="1600" b="0" i="1" u="none" strike="noStrike" cap="none" normalizeH="0" baseline="0" dirty="0" smtClean="0">
              <a:ln>
                <a:noFill/>
              </a:ln>
              <a:solidFill>
                <a:schemeClr val="bg1"/>
              </a:solidFill>
              <a:effectLst/>
            </a:endParaRPr>
          </a:p>
        </p:txBody>
      </p:sp>
      <p:sp>
        <p:nvSpPr>
          <p:cNvPr id="11" name="Alternate Process 10"/>
          <p:cNvSpPr/>
          <p:nvPr/>
        </p:nvSpPr>
        <p:spPr bwMode="auto">
          <a:xfrm>
            <a:off x="2559196" y="5627221"/>
            <a:ext cx="1619355" cy="530224"/>
          </a:xfrm>
          <a:prstGeom prst="flowChartAlternateProcess">
            <a:avLst/>
          </a:prstGeom>
          <a:solidFill>
            <a:srgbClr val="0000FF"/>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dirty="0" smtClean="0">
                <a:solidFill>
                  <a:schemeClr val="bg1"/>
                </a:solidFill>
              </a:rPr>
              <a:t>Build security</a:t>
            </a:r>
            <a:br>
              <a:rPr lang="en-US" sz="1600" dirty="0" smtClean="0">
                <a:solidFill>
                  <a:schemeClr val="bg1"/>
                </a:solidFill>
              </a:rPr>
            </a:br>
            <a:r>
              <a:rPr lang="en-US" sz="1600" dirty="0" smtClean="0">
                <a:solidFill>
                  <a:schemeClr val="bg1"/>
                </a:solidFill>
              </a:rPr>
              <a:t>token</a:t>
            </a:r>
            <a:endParaRPr kumimoji="0" lang="en-US" sz="1600" b="0" i="1" u="none" strike="noStrike" cap="none" normalizeH="0" baseline="0" dirty="0" smtClean="0">
              <a:ln>
                <a:noFill/>
              </a:ln>
              <a:solidFill>
                <a:schemeClr val="bg1"/>
              </a:solidFill>
              <a:effectLst/>
            </a:endParaRPr>
          </a:p>
        </p:txBody>
      </p:sp>
      <p:cxnSp>
        <p:nvCxnSpPr>
          <p:cNvPr id="13" name="Straight Arrow Connector 12"/>
          <p:cNvCxnSpPr>
            <a:stCxn id="4" idx="2"/>
            <a:endCxn id="5" idx="0"/>
          </p:cNvCxnSpPr>
          <p:nvPr/>
        </p:nvCxnSpPr>
        <p:spPr bwMode="auto">
          <a:xfrm flipH="1">
            <a:off x="2581433" y="1623545"/>
            <a:ext cx="6361" cy="152401"/>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cxnSp>
        <p:nvCxnSpPr>
          <p:cNvPr id="14" name="Straight Arrow Connector 13"/>
          <p:cNvCxnSpPr>
            <a:stCxn id="5" idx="2"/>
            <a:endCxn id="6" idx="0"/>
          </p:cNvCxnSpPr>
          <p:nvPr/>
        </p:nvCxnSpPr>
        <p:spPr bwMode="auto">
          <a:xfrm flipH="1">
            <a:off x="2579857" y="2306170"/>
            <a:ext cx="1576" cy="142875"/>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cxnSp>
        <p:nvCxnSpPr>
          <p:cNvPr id="18" name="Elbow Connector 17"/>
          <p:cNvCxnSpPr>
            <a:stCxn id="6" idx="3"/>
            <a:endCxn id="8" idx="0"/>
          </p:cNvCxnSpPr>
          <p:nvPr/>
        </p:nvCxnSpPr>
        <p:spPr bwMode="auto">
          <a:xfrm>
            <a:off x="3175208" y="2758608"/>
            <a:ext cx="184150" cy="430213"/>
          </a:xfrm>
          <a:prstGeom prst="bentConnector2">
            <a:avLst/>
          </a:prstGeom>
          <a:solidFill>
            <a:schemeClr val="accent1"/>
          </a:solidFill>
          <a:ln w="28575" cap="flat" cmpd="sng" algn="ctr">
            <a:solidFill>
              <a:schemeClr val="tx1"/>
            </a:solidFill>
            <a:prstDash val="solid"/>
            <a:round/>
            <a:headEnd type="none" w="med" len="med"/>
            <a:tailEnd type="triangle"/>
          </a:ln>
          <a:effectLst/>
        </p:spPr>
      </p:cxnSp>
      <p:cxnSp>
        <p:nvCxnSpPr>
          <p:cNvPr id="20" name="Elbow Connector 19"/>
          <p:cNvCxnSpPr>
            <a:stCxn id="6" idx="1"/>
            <a:endCxn id="7" idx="0"/>
          </p:cNvCxnSpPr>
          <p:nvPr/>
        </p:nvCxnSpPr>
        <p:spPr bwMode="auto">
          <a:xfrm rot="10800000" flipV="1">
            <a:off x="1627294" y="2758608"/>
            <a:ext cx="357213" cy="1039812"/>
          </a:xfrm>
          <a:prstGeom prst="bentConnector2">
            <a:avLst/>
          </a:prstGeom>
          <a:solidFill>
            <a:schemeClr val="accent1"/>
          </a:solidFill>
          <a:ln w="28575" cap="flat" cmpd="sng" algn="ctr">
            <a:solidFill>
              <a:schemeClr val="tx1"/>
            </a:solidFill>
            <a:prstDash val="solid"/>
            <a:round/>
            <a:headEnd type="none" w="med" len="med"/>
            <a:tailEnd type="triangle"/>
          </a:ln>
          <a:effectLst/>
        </p:spPr>
      </p:cxnSp>
      <p:cxnSp>
        <p:nvCxnSpPr>
          <p:cNvPr id="22" name="Straight Arrow Connector 21"/>
          <p:cNvCxnSpPr>
            <a:stCxn id="9" idx="1"/>
            <a:endCxn id="7" idx="3"/>
          </p:cNvCxnSpPr>
          <p:nvPr/>
        </p:nvCxnSpPr>
        <p:spPr bwMode="auto">
          <a:xfrm flipH="1">
            <a:off x="2270272" y="3969871"/>
            <a:ext cx="517551" cy="11112"/>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cxnSp>
        <p:nvCxnSpPr>
          <p:cNvPr id="23" name="Straight Arrow Connector 22"/>
          <p:cNvCxnSpPr>
            <a:stCxn id="8" idx="2"/>
            <a:endCxn id="9" idx="0"/>
          </p:cNvCxnSpPr>
          <p:nvPr/>
        </p:nvCxnSpPr>
        <p:spPr bwMode="auto">
          <a:xfrm>
            <a:off x="3359358" y="3512670"/>
            <a:ext cx="11120" cy="168276"/>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cxnSp>
        <p:nvCxnSpPr>
          <p:cNvPr id="27" name="Straight Arrow Connector 26"/>
          <p:cNvCxnSpPr>
            <a:stCxn id="9" idx="2"/>
            <a:endCxn id="10" idx="0"/>
          </p:cNvCxnSpPr>
          <p:nvPr/>
        </p:nvCxnSpPr>
        <p:spPr bwMode="auto">
          <a:xfrm flipH="1">
            <a:off x="3368874" y="4258796"/>
            <a:ext cx="1604" cy="161925"/>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sp>
        <p:nvSpPr>
          <p:cNvPr id="30" name="Decision 29"/>
          <p:cNvSpPr/>
          <p:nvPr/>
        </p:nvSpPr>
        <p:spPr bwMode="auto">
          <a:xfrm>
            <a:off x="2797339" y="4896970"/>
            <a:ext cx="1139917" cy="568325"/>
          </a:xfrm>
          <a:prstGeom prst="flowChartDecision">
            <a:avLst/>
          </a:prstGeom>
          <a:solidFill>
            <a:srgbClr val="0000FF"/>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800" dirty="0" smtClean="0">
                <a:solidFill>
                  <a:srgbClr val="FFFFFF"/>
                </a:solidFill>
              </a:rPr>
              <a:t>ok</a:t>
            </a:r>
            <a:endParaRPr kumimoji="0" lang="en-US" sz="1800" b="0" i="1" u="none" strike="noStrike" cap="none" normalizeH="0" baseline="0" dirty="0" smtClean="0">
              <a:ln>
                <a:noFill/>
              </a:ln>
              <a:solidFill>
                <a:srgbClr val="FFFFFF"/>
              </a:solidFill>
              <a:effectLst/>
            </a:endParaRPr>
          </a:p>
        </p:txBody>
      </p:sp>
      <p:cxnSp>
        <p:nvCxnSpPr>
          <p:cNvPr id="31" name="Straight Arrow Connector 30"/>
          <p:cNvCxnSpPr>
            <a:stCxn id="10" idx="2"/>
            <a:endCxn id="30" idx="0"/>
          </p:cNvCxnSpPr>
          <p:nvPr/>
        </p:nvCxnSpPr>
        <p:spPr bwMode="auto">
          <a:xfrm flipH="1">
            <a:off x="3367298" y="4744570"/>
            <a:ext cx="1576" cy="152400"/>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cxnSp>
        <p:nvCxnSpPr>
          <p:cNvPr id="41" name="Straight Arrow Connector 40"/>
          <p:cNvCxnSpPr>
            <a:stCxn id="30" idx="2"/>
            <a:endCxn id="11" idx="0"/>
          </p:cNvCxnSpPr>
          <p:nvPr/>
        </p:nvCxnSpPr>
        <p:spPr bwMode="auto">
          <a:xfrm>
            <a:off x="3367298" y="5465295"/>
            <a:ext cx="1576" cy="161926"/>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sp>
        <p:nvSpPr>
          <p:cNvPr id="45" name="Rectangle 44"/>
          <p:cNvSpPr/>
          <p:nvPr/>
        </p:nvSpPr>
        <p:spPr bwMode="auto">
          <a:xfrm>
            <a:off x="8280926" y="1966445"/>
            <a:ext cx="1809868" cy="4064000"/>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6" name="Right Arrow 45"/>
          <p:cNvSpPr/>
          <p:nvPr/>
        </p:nvSpPr>
        <p:spPr bwMode="auto">
          <a:xfrm>
            <a:off x="10081278" y="3623795"/>
            <a:ext cx="1095447" cy="396875"/>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48" name="Elbow Connector 47"/>
          <p:cNvCxnSpPr>
            <a:stCxn id="5" idx="3"/>
            <a:endCxn id="55" idx="1"/>
          </p:cNvCxnSpPr>
          <p:nvPr/>
        </p:nvCxnSpPr>
        <p:spPr bwMode="auto">
          <a:xfrm>
            <a:off x="3391110" y="2041058"/>
            <a:ext cx="3270464" cy="1976437"/>
          </a:xfrm>
          <a:prstGeom prst="bentConnector3">
            <a:avLst>
              <a:gd name="adj1" fmla="val 61977"/>
            </a:avLst>
          </a:prstGeom>
          <a:solidFill>
            <a:schemeClr val="accent1"/>
          </a:solidFill>
          <a:ln w="28575" cap="flat" cmpd="sng" algn="ctr">
            <a:solidFill>
              <a:schemeClr val="tx1"/>
            </a:solidFill>
            <a:prstDash val="solid"/>
            <a:round/>
            <a:headEnd type="none" w="med" len="med"/>
            <a:tailEnd type="triangle"/>
          </a:ln>
          <a:effectLst/>
        </p:spPr>
      </p:cxnSp>
      <p:cxnSp>
        <p:nvCxnSpPr>
          <p:cNvPr id="49" name="Elbow Connector 48"/>
          <p:cNvCxnSpPr>
            <a:stCxn id="8" idx="3"/>
            <a:endCxn id="55" idx="1"/>
          </p:cNvCxnSpPr>
          <p:nvPr/>
        </p:nvCxnSpPr>
        <p:spPr bwMode="auto">
          <a:xfrm>
            <a:off x="4169035" y="3350746"/>
            <a:ext cx="2492539" cy="666749"/>
          </a:xfrm>
          <a:prstGeom prst="bentConnector3">
            <a:avLst/>
          </a:prstGeom>
          <a:solidFill>
            <a:schemeClr val="accent1"/>
          </a:solidFill>
          <a:ln w="28575" cap="flat" cmpd="sng" algn="ctr">
            <a:solidFill>
              <a:schemeClr val="tx1"/>
            </a:solidFill>
            <a:prstDash val="solid"/>
            <a:round/>
            <a:headEnd type="none" w="med" len="med"/>
            <a:tailEnd type="triangle"/>
          </a:ln>
          <a:effectLst/>
        </p:spPr>
      </p:cxnSp>
      <p:cxnSp>
        <p:nvCxnSpPr>
          <p:cNvPr id="52" name="Elbow Connector 51"/>
          <p:cNvCxnSpPr>
            <a:stCxn id="10" idx="3"/>
            <a:endCxn id="55" idx="1"/>
          </p:cNvCxnSpPr>
          <p:nvPr/>
        </p:nvCxnSpPr>
        <p:spPr bwMode="auto">
          <a:xfrm flipV="1">
            <a:off x="4178551" y="4017495"/>
            <a:ext cx="2483023" cy="565151"/>
          </a:xfrm>
          <a:prstGeom prst="bentConnector3">
            <a:avLst/>
          </a:prstGeom>
          <a:solidFill>
            <a:schemeClr val="accent1"/>
          </a:solidFill>
          <a:ln w="28575" cap="flat" cmpd="sng" algn="ctr">
            <a:solidFill>
              <a:schemeClr val="tx1"/>
            </a:solidFill>
            <a:prstDash val="solid"/>
            <a:round/>
            <a:headEnd type="none" w="med" len="med"/>
            <a:tailEnd type="triangle"/>
          </a:ln>
          <a:effectLst/>
        </p:spPr>
      </p:cxnSp>
      <p:sp>
        <p:nvSpPr>
          <p:cNvPr id="55" name="Rectangle 54"/>
          <p:cNvSpPr/>
          <p:nvPr/>
        </p:nvSpPr>
        <p:spPr bwMode="auto">
          <a:xfrm>
            <a:off x="6661574" y="1750545"/>
            <a:ext cx="3857876" cy="4533900"/>
          </a:xfrm>
          <a:prstGeom prst="rect">
            <a:avLst/>
          </a:prstGeom>
          <a:noFill/>
          <a:ln w="38100" cap="flat" cmpd="sng" algn="ctr">
            <a:solidFill>
              <a:srgbClr val="000000"/>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60" name="Right Arrow 59"/>
          <p:cNvSpPr/>
          <p:nvPr/>
        </p:nvSpPr>
        <p:spPr bwMode="auto">
          <a:xfrm>
            <a:off x="381025" y="1210795"/>
            <a:ext cx="1365339" cy="238125"/>
          </a:xfrm>
          <a:prstGeom prst="rightArrow">
            <a:avLst/>
          </a:prstGeom>
          <a:solidFill>
            <a:srgbClr val="0000FF"/>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61" name="Right Arrow 60"/>
          <p:cNvSpPr/>
          <p:nvPr/>
        </p:nvSpPr>
        <p:spPr bwMode="auto">
          <a:xfrm flipH="1">
            <a:off x="301646" y="3839695"/>
            <a:ext cx="1009706" cy="244475"/>
          </a:xfrm>
          <a:prstGeom prst="rightArrow">
            <a:avLst/>
          </a:prstGeom>
          <a:solidFill>
            <a:srgbClr val="0000FF"/>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7" name="Terminator 6"/>
          <p:cNvSpPr/>
          <p:nvPr/>
        </p:nvSpPr>
        <p:spPr bwMode="auto">
          <a:xfrm>
            <a:off x="984313" y="3798420"/>
            <a:ext cx="1285959" cy="365125"/>
          </a:xfrm>
          <a:prstGeom prst="flowChartTerminator">
            <a:avLst/>
          </a:prstGeom>
          <a:solidFill>
            <a:srgbClr val="0000FF"/>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800" dirty="0" smtClean="0">
                <a:solidFill>
                  <a:srgbClr val="FFFFFF"/>
                </a:solidFill>
              </a:rPr>
              <a:t>fail</a:t>
            </a:r>
            <a:endParaRPr kumimoji="0" lang="en-US" sz="1800" b="0" i="1" u="none" strike="noStrike" cap="none" normalizeH="0" baseline="0" dirty="0" smtClean="0">
              <a:ln>
                <a:noFill/>
              </a:ln>
              <a:solidFill>
                <a:srgbClr val="FFFFFF"/>
              </a:solidFill>
              <a:effectLst/>
            </a:endParaRPr>
          </a:p>
        </p:txBody>
      </p:sp>
      <p:sp>
        <p:nvSpPr>
          <p:cNvPr id="63" name="Right Arrow 62"/>
          <p:cNvSpPr/>
          <p:nvPr/>
        </p:nvSpPr>
        <p:spPr bwMode="auto">
          <a:xfrm flipH="1">
            <a:off x="327037" y="5770095"/>
            <a:ext cx="1009706" cy="244475"/>
          </a:xfrm>
          <a:prstGeom prst="rightArrow">
            <a:avLst/>
          </a:prstGeom>
          <a:solidFill>
            <a:srgbClr val="0000FF"/>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62" name="Terminator 61"/>
          <p:cNvSpPr/>
          <p:nvPr/>
        </p:nvSpPr>
        <p:spPr bwMode="auto">
          <a:xfrm>
            <a:off x="1009704" y="5712945"/>
            <a:ext cx="1285959" cy="365125"/>
          </a:xfrm>
          <a:prstGeom prst="flowChartTerminator">
            <a:avLst/>
          </a:prstGeom>
          <a:solidFill>
            <a:srgbClr val="0000FF"/>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800" dirty="0" smtClean="0">
                <a:solidFill>
                  <a:srgbClr val="FFFFFF"/>
                </a:solidFill>
              </a:rPr>
              <a:t>pass</a:t>
            </a:r>
            <a:endParaRPr kumimoji="0" lang="en-US" sz="1800" b="0" i="1" u="none" strike="noStrike" cap="none" normalizeH="0" baseline="0" dirty="0" smtClean="0">
              <a:ln>
                <a:noFill/>
              </a:ln>
              <a:solidFill>
                <a:srgbClr val="FFFFFF"/>
              </a:solidFill>
              <a:effectLst/>
            </a:endParaRPr>
          </a:p>
        </p:txBody>
      </p:sp>
      <p:cxnSp>
        <p:nvCxnSpPr>
          <p:cNvPr id="64" name="Straight Arrow Connector 63"/>
          <p:cNvCxnSpPr>
            <a:stCxn id="11" idx="1"/>
            <a:endCxn id="62" idx="3"/>
          </p:cNvCxnSpPr>
          <p:nvPr/>
        </p:nvCxnSpPr>
        <p:spPr bwMode="auto">
          <a:xfrm flipH="1">
            <a:off x="2295663" y="5892333"/>
            <a:ext cx="263533" cy="3175"/>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cxnSp>
        <p:nvCxnSpPr>
          <p:cNvPr id="68" name="Elbow Connector 67"/>
          <p:cNvCxnSpPr>
            <a:stCxn id="30" idx="1"/>
            <a:endCxn id="7" idx="2"/>
          </p:cNvCxnSpPr>
          <p:nvPr/>
        </p:nvCxnSpPr>
        <p:spPr bwMode="auto">
          <a:xfrm rot="10800000">
            <a:off x="1627293" y="4163545"/>
            <a:ext cx="1170046" cy="1017588"/>
          </a:xfrm>
          <a:prstGeom prst="bentConnector2">
            <a:avLst/>
          </a:prstGeom>
          <a:solidFill>
            <a:schemeClr val="accent1"/>
          </a:solidFill>
          <a:ln w="28575" cap="flat" cmpd="sng" algn="ctr">
            <a:solidFill>
              <a:schemeClr val="tx1"/>
            </a:solidFill>
            <a:prstDash val="solid"/>
            <a:round/>
            <a:headEnd type="none" w="med" len="med"/>
            <a:tailEnd type="triangle"/>
          </a:ln>
          <a:effectLst/>
        </p:spPr>
      </p:cxnSp>
      <p:sp>
        <p:nvSpPr>
          <p:cNvPr id="44" name="TextBox 43"/>
          <p:cNvSpPr txBox="1"/>
          <p:nvPr/>
        </p:nvSpPr>
        <p:spPr>
          <a:xfrm>
            <a:off x="8342390" y="2077570"/>
            <a:ext cx="1669024" cy="1785104"/>
          </a:xfrm>
          <a:prstGeom prst="rect">
            <a:avLst/>
          </a:prstGeom>
          <a:noFill/>
        </p:spPr>
        <p:txBody>
          <a:bodyPr wrap="square" rtlCol="0">
            <a:spAutoFit/>
          </a:bodyPr>
          <a:lstStyle/>
          <a:p>
            <a:r>
              <a:rPr lang="en-US" sz="2000" i="0" dirty="0" smtClean="0">
                <a:solidFill>
                  <a:srgbClr val="000000"/>
                </a:solidFill>
              </a:rPr>
              <a:t>OE Realm </a:t>
            </a:r>
            <a:br>
              <a:rPr lang="en-US" sz="2000" i="0" dirty="0" smtClean="0">
                <a:solidFill>
                  <a:srgbClr val="000000"/>
                </a:solidFill>
              </a:rPr>
            </a:br>
            <a:r>
              <a:rPr lang="en-US" sz="2000" i="0" dirty="0" smtClean="0">
                <a:solidFill>
                  <a:srgbClr val="000000"/>
                </a:solidFill>
              </a:rPr>
              <a:t>Client</a:t>
            </a:r>
          </a:p>
          <a:p>
            <a:r>
              <a:rPr lang="en-US" sz="2000" i="0" dirty="0" smtClean="0">
                <a:solidFill>
                  <a:srgbClr val="000000"/>
                </a:solidFill>
              </a:rPr>
              <a:t>( a Java</a:t>
            </a:r>
            <a:br>
              <a:rPr lang="en-US" sz="2000" i="0" dirty="0" smtClean="0">
                <a:solidFill>
                  <a:srgbClr val="000000"/>
                </a:solidFill>
              </a:rPr>
            </a:br>
            <a:r>
              <a:rPr lang="en-US" sz="2000" i="0" dirty="0" err="1" smtClean="0">
                <a:solidFill>
                  <a:srgbClr val="000000"/>
                </a:solidFill>
              </a:rPr>
              <a:t>OpenClient</a:t>
            </a:r>
            <a:r>
              <a:rPr lang="en-US" sz="2000" i="0" dirty="0" smtClean="0">
                <a:solidFill>
                  <a:srgbClr val="000000"/>
                </a:solidFill>
              </a:rPr>
              <a:t/>
            </a:r>
            <a:br>
              <a:rPr lang="en-US" sz="2000" i="0" dirty="0" smtClean="0">
                <a:solidFill>
                  <a:srgbClr val="000000"/>
                </a:solidFill>
              </a:rPr>
            </a:br>
            <a:r>
              <a:rPr lang="en-US" sz="2000" i="0" dirty="0" smtClean="0">
                <a:solidFill>
                  <a:srgbClr val="000000"/>
                </a:solidFill>
              </a:rPr>
              <a:t>application )</a:t>
            </a:r>
          </a:p>
        </p:txBody>
      </p:sp>
      <p:sp>
        <p:nvSpPr>
          <p:cNvPr id="69" name="TextBox 68"/>
          <p:cNvSpPr txBox="1"/>
          <p:nvPr/>
        </p:nvSpPr>
        <p:spPr>
          <a:xfrm>
            <a:off x="6953702" y="1385420"/>
            <a:ext cx="3333967" cy="476250"/>
          </a:xfrm>
          <a:prstGeom prst="rect">
            <a:avLst/>
          </a:prstGeom>
          <a:noFill/>
        </p:spPr>
        <p:txBody>
          <a:bodyPr wrap="none" rtlCol="0">
            <a:noAutofit/>
          </a:bodyPr>
          <a:lstStyle/>
          <a:p>
            <a:r>
              <a:rPr lang="en-US" sz="1800" i="0" u="sng" dirty="0" smtClean="0"/>
              <a:t>Authentication System Plug-in</a:t>
            </a:r>
          </a:p>
        </p:txBody>
      </p:sp>
      <p:sp>
        <p:nvSpPr>
          <p:cNvPr id="73" name="TextBox 72"/>
          <p:cNvSpPr txBox="1"/>
          <p:nvPr/>
        </p:nvSpPr>
        <p:spPr>
          <a:xfrm>
            <a:off x="4137284" y="934570"/>
            <a:ext cx="3333967" cy="476250"/>
          </a:xfrm>
          <a:prstGeom prst="rect">
            <a:avLst/>
          </a:prstGeom>
          <a:noFill/>
        </p:spPr>
        <p:txBody>
          <a:bodyPr wrap="none" rtlCol="0">
            <a:noAutofit/>
          </a:bodyPr>
          <a:lstStyle/>
          <a:p>
            <a:r>
              <a:rPr lang="en-US" sz="1800" i="0" u="sng" dirty="0" smtClean="0"/>
              <a:t>Authentication System</a:t>
            </a:r>
          </a:p>
        </p:txBody>
      </p:sp>
    </p:spTree>
    <p:extLst>
      <p:ext uri="{BB962C8B-B14F-4D97-AF65-F5344CB8AC3E}">
        <p14:creationId xmlns:p14="http://schemas.microsoft.com/office/powerpoint/2010/main" xmlns="" val="226056138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grpId="0" nodeType="clickEffect">
                                  <p:stCondLst>
                                    <p:cond delay="0"/>
                                  </p:stCondLst>
                                  <p:childTnLst>
                                    <p:animRot by="120000">
                                      <p:cBhvr>
                                        <p:cTn id="14" dur="100" fill="hold">
                                          <p:stCondLst>
                                            <p:cond delay="0"/>
                                          </p:stCondLst>
                                        </p:cTn>
                                        <p:tgtEl>
                                          <p:spTgt spid="5"/>
                                        </p:tgtEl>
                                        <p:attrNameLst>
                                          <p:attrName>r</p:attrName>
                                        </p:attrNameLst>
                                      </p:cBhvr>
                                    </p:animRot>
                                    <p:animRot by="-240000">
                                      <p:cBhvr>
                                        <p:cTn id="15" dur="200" fill="hold">
                                          <p:stCondLst>
                                            <p:cond delay="200"/>
                                          </p:stCondLst>
                                        </p:cTn>
                                        <p:tgtEl>
                                          <p:spTgt spid="5"/>
                                        </p:tgtEl>
                                        <p:attrNameLst>
                                          <p:attrName>r</p:attrName>
                                        </p:attrNameLst>
                                      </p:cBhvr>
                                    </p:animRot>
                                    <p:animRot by="240000">
                                      <p:cBhvr>
                                        <p:cTn id="16" dur="200" fill="hold">
                                          <p:stCondLst>
                                            <p:cond delay="400"/>
                                          </p:stCondLst>
                                        </p:cTn>
                                        <p:tgtEl>
                                          <p:spTgt spid="5"/>
                                        </p:tgtEl>
                                        <p:attrNameLst>
                                          <p:attrName>r</p:attrName>
                                        </p:attrNameLst>
                                      </p:cBhvr>
                                    </p:animRot>
                                    <p:animRot by="-240000">
                                      <p:cBhvr>
                                        <p:cTn id="17" dur="200" fill="hold">
                                          <p:stCondLst>
                                            <p:cond delay="600"/>
                                          </p:stCondLst>
                                        </p:cTn>
                                        <p:tgtEl>
                                          <p:spTgt spid="5"/>
                                        </p:tgtEl>
                                        <p:attrNameLst>
                                          <p:attrName>r</p:attrName>
                                        </p:attrNameLst>
                                      </p:cBhvr>
                                    </p:animRot>
                                    <p:animRot by="120000">
                                      <p:cBhvr>
                                        <p:cTn id="18" dur="200" fill="hold">
                                          <p:stCondLst>
                                            <p:cond delay="800"/>
                                          </p:stCondLst>
                                        </p:cTn>
                                        <p:tgtEl>
                                          <p:spTgt spid="5"/>
                                        </p:tgtEl>
                                        <p:attrNameLst>
                                          <p:attrName>r</p:attrName>
                                        </p:attrNameLst>
                                      </p:cBhvr>
                                    </p:animRot>
                                  </p:childTnLst>
                                </p:cTn>
                              </p:par>
                              <p:par>
                                <p:cTn id="19" presetID="1" presetClass="entr" presetSubtype="0" fill="hold"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32" presetClass="emph" presetSubtype="0" fill="hold" grpId="0" nodeType="clickEffect">
                                  <p:stCondLst>
                                    <p:cond delay="0"/>
                                  </p:stCondLst>
                                  <p:childTnLst>
                                    <p:animRot by="120000">
                                      <p:cBhvr>
                                        <p:cTn id="24" dur="100" fill="hold">
                                          <p:stCondLst>
                                            <p:cond delay="0"/>
                                          </p:stCondLst>
                                        </p:cTn>
                                        <p:tgtEl>
                                          <p:spTgt spid="8"/>
                                        </p:tgtEl>
                                        <p:attrNameLst>
                                          <p:attrName>r</p:attrName>
                                        </p:attrNameLst>
                                      </p:cBhvr>
                                    </p:animRot>
                                    <p:animRot by="-240000">
                                      <p:cBhvr>
                                        <p:cTn id="25" dur="200" fill="hold">
                                          <p:stCondLst>
                                            <p:cond delay="200"/>
                                          </p:stCondLst>
                                        </p:cTn>
                                        <p:tgtEl>
                                          <p:spTgt spid="8"/>
                                        </p:tgtEl>
                                        <p:attrNameLst>
                                          <p:attrName>r</p:attrName>
                                        </p:attrNameLst>
                                      </p:cBhvr>
                                    </p:animRot>
                                    <p:animRot by="240000">
                                      <p:cBhvr>
                                        <p:cTn id="26" dur="200" fill="hold">
                                          <p:stCondLst>
                                            <p:cond delay="400"/>
                                          </p:stCondLst>
                                        </p:cTn>
                                        <p:tgtEl>
                                          <p:spTgt spid="8"/>
                                        </p:tgtEl>
                                        <p:attrNameLst>
                                          <p:attrName>r</p:attrName>
                                        </p:attrNameLst>
                                      </p:cBhvr>
                                    </p:animRot>
                                    <p:animRot by="-240000">
                                      <p:cBhvr>
                                        <p:cTn id="27" dur="200" fill="hold">
                                          <p:stCondLst>
                                            <p:cond delay="600"/>
                                          </p:stCondLst>
                                        </p:cTn>
                                        <p:tgtEl>
                                          <p:spTgt spid="8"/>
                                        </p:tgtEl>
                                        <p:attrNameLst>
                                          <p:attrName>r</p:attrName>
                                        </p:attrNameLst>
                                      </p:cBhvr>
                                    </p:animRot>
                                    <p:animRot by="120000">
                                      <p:cBhvr>
                                        <p:cTn id="28" dur="200" fill="hold">
                                          <p:stCondLst>
                                            <p:cond delay="800"/>
                                          </p:stCondLst>
                                        </p:cTn>
                                        <p:tgtEl>
                                          <p:spTgt spid="8"/>
                                        </p:tgtEl>
                                        <p:attrNameLst>
                                          <p:attrName>r</p:attrName>
                                        </p:attrNameLst>
                                      </p:cBhvr>
                                    </p:animRot>
                                  </p:childTnLst>
                                </p:cTn>
                              </p:par>
                              <p:par>
                                <p:cTn id="29" presetID="1" presetClass="entr" presetSubtype="0" fill="hold"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xit" presetSubtype="0" fill="hold" nodeType="withEffect">
                                  <p:stCondLst>
                                    <p:cond delay="0"/>
                                  </p:stCondLst>
                                  <p:childTnLst>
                                    <p:set>
                                      <p:cBhvr>
                                        <p:cTn id="32" dur="1" fill="hold">
                                          <p:stCondLst>
                                            <p:cond delay="0"/>
                                          </p:stCondLst>
                                        </p:cTn>
                                        <p:tgtEl>
                                          <p:spTgt spid="4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32" presetClass="emph" presetSubtype="0" fill="hold" grpId="0" nodeType="clickEffect">
                                  <p:stCondLst>
                                    <p:cond delay="0"/>
                                  </p:stCondLst>
                                  <p:childTnLst>
                                    <p:animRot by="120000">
                                      <p:cBhvr>
                                        <p:cTn id="36" dur="100" fill="hold">
                                          <p:stCondLst>
                                            <p:cond delay="0"/>
                                          </p:stCondLst>
                                        </p:cTn>
                                        <p:tgtEl>
                                          <p:spTgt spid="10"/>
                                        </p:tgtEl>
                                        <p:attrNameLst>
                                          <p:attrName>r</p:attrName>
                                        </p:attrNameLst>
                                      </p:cBhvr>
                                    </p:animRot>
                                    <p:animRot by="-240000">
                                      <p:cBhvr>
                                        <p:cTn id="37" dur="200" fill="hold">
                                          <p:stCondLst>
                                            <p:cond delay="200"/>
                                          </p:stCondLst>
                                        </p:cTn>
                                        <p:tgtEl>
                                          <p:spTgt spid="10"/>
                                        </p:tgtEl>
                                        <p:attrNameLst>
                                          <p:attrName>r</p:attrName>
                                        </p:attrNameLst>
                                      </p:cBhvr>
                                    </p:animRot>
                                    <p:animRot by="240000">
                                      <p:cBhvr>
                                        <p:cTn id="38" dur="200" fill="hold">
                                          <p:stCondLst>
                                            <p:cond delay="400"/>
                                          </p:stCondLst>
                                        </p:cTn>
                                        <p:tgtEl>
                                          <p:spTgt spid="10"/>
                                        </p:tgtEl>
                                        <p:attrNameLst>
                                          <p:attrName>r</p:attrName>
                                        </p:attrNameLst>
                                      </p:cBhvr>
                                    </p:animRot>
                                    <p:animRot by="-240000">
                                      <p:cBhvr>
                                        <p:cTn id="39" dur="200" fill="hold">
                                          <p:stCondLst>
                                            <p:cond delay="600"/>
                                          </p:stCondLst>
                                        </p:cTn>
                                        <p:tgtEl>
                                          <p:spTgt spid="10"/>
                                        </p:tgtEl>
                                        <p:attrNameLst>
                                          <p:attrName>r</p:attrName>
                                        </p:attrNameLst>
                                      </p:cBhvr>
                                    </p:animRot>
                                    <p:animRot by="120000">
                                      <p:cBhvr>
                                        <p:cTn id="40" dur="200" fill="hold">
                                          <p:stCondLst>
                                            <p:cond delay="800"/>
                                          </p:stCondLst>
                                        </p:cTn>
                                        <p:tgtEl>
                                          <p:spTgt spid="10"/>
                                        </p:tgtEl>
                                        <p:attrNameLst>
                                          <p:attrName>r</p:attrName>
                                        </p:attrNameLst>
                                      </p:cBhvr>
                                    </p:animRot>
                                  </p:childTnLst>
                                </p:cTn>
                              </p:par>
                              <p:par>
                                <p:cTn id="41" presetID="1" presetClass="entr" presetSubtype="0" fill="hold" nodeType="withEffect">
                                  <p:stCondLst>
                                    <p:cond delay="0"/>
                                  </p:stCondLst>
                                  <p:childTnLst>
                                    <p:set>
                                      <p:cBhvr>
                                        <p:cTn id="42" dur="1" fill="hold">
                                          <p:stCondLst>
                                            <p:cond delay="0"/>
                                          </p:stCondLst>
                                        </p:cTn>
                                        <p:tgtEl>
                                          <p:spTgt spid="52"/>
                                        </p:tgtEl>
                                        <p:attrNameLst>
                                          <p:attrName>style.visibility</p:attrName>
                                        </p:attrNameLst>
                                      </p:cBhvr>
                                      <p:to>
                                        <p:strVal val="visible"/>
                                      </p:to>
                                    </p:set>
                                  </p:childTnLst>
                                </p:cTn>
                              </p:par>
                              <p:par>
                                <p:cTn id="43" presetID="1" presetClass="exit" presetSubtype="0" fill="hold" nodeType="withEffect">
                                  <p:stCondLst>
                                    <p:cond delay="0"/>
                                  </p:stCondLst>
                                  <p:childTnLst>
                                    <p:set>
                                      <p:cBhvr>
                                        <p:cTn id="44" dur="1" fill="hold">
                                          <p:stCondLst>
                                            <p:cond delay="0"/>
                                          </p:stCondLst>
                                        </p:cTn>
                                        <p:tgtEl>
                                          <p:spTgt spid="49"/>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32" presetClass="emph" presetSubtype="0" fill="hold" grpId="0" nodeType="clickEffect">
                                  <p:stCondLst>
                                    <p:cond delay="0"/>
                                  </p:stCondLst>
                                  <p:childTnLst>
                                    <p:animRot by="120000">
                                      <p:cBhvr>
                                        <p:cTn id="48" dur="100" fill="hold">
                                          <p:stCondLst>
                                            <p:cond delay="0"/>
                                          </p:stCondLst>
                                        </p:cTn>
                                        <p:tgtEl>
                                          <p:spTgt spid="11"/>
                                        </p:tgtEl>
                                        <p:attrNameLst>
                                          <p:attrName>r</p:attrName>
                                        </p:attrNameLst>
                                      </p:cBhvr>
                                    </p:animRot>
                                    <p:animRot by="-240000">
                                      <p:cBhvr>
                                        <p:cTn id="49" dur="200" fill="hold">
                                          <p:stCondLst>
                                            <p:cond delay="200"/>
                                          </p:stCondLst>
                                        </p:cTn>
                                        <p:tgtEl>
                                          <p:spTgt spid="11"/>
                                        </p:tgtEl>
                                        <p:attrNameLst>
                                          <p:attrName>r</p:attrName>
                                        </p:attrNameLst>
                                      </p:cBhvr>
                                    </p:animRot>
                                    <p:animRot by="240000">
                                      <p:cBhvr>
                                        <p:cTn id="50" dur="200" fill="hold">
                                          <p:stCondLst>
                                            <p:cond delay="400"/>
                                          </p:stCondLst>
                                        </p:cTn>
                                        <p:tgtEl>
                                          <p:spTgt spid="11"/>
                                        </p:tgtEl>
                                        <p:attrNameLst>
                                          <p:attrName>r</p:attrName>
                                        </p:attrNameLst>
                                      </p:cBhvr>
                                    </p:animRot>
                                    <p:animRot by="-240000">
                                      <p:cBhvr>
                                        <p:cTn id="51" dur="200" fill="hold">
                                          <p:stCondLst>
                                            <p:cond delay="600"/>
                                          </p:stCondLst>
                                        </p:cTn>
                                        <p:tgtEl>
                                          <p:spTgt spid="11"/>
                                        </p:tgtEl>
                                        <p:attrNameLst>
                                          <p:attrName>r</p:attrName>
                                        </p:attrNameLst>
                                      </p:cBhvr>
                                    </p:animRot>
                                    <p:animRot by="120000">
                                      <p:cBhvr>
                                        <p:cTn id="52" dur="200" fill="hold">
                                          <p:stCondLst>
                                            <p:cond delay="80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70574"/>
            <a:ext cx="10801179" cy="424732"/>
          </a:xfrm>
        </p:spPr>
        <p:txBody>
          <a:bodyPr/>
          <a:lstStyle/>
          <a:p>
            <a:r>
              <a:rPr lang="en-US" sz="2400" dirty="0" smtClean="0"/>
              <a:t>Spring Security and OpenEdge Filters</a:t>
            </a:r>
            <a:endParaRPr lang="en-US" sz="2400" dirty="0"/>
          </a:p>
        </p:txBody>
      </p:sp>
      <p:sp>
        <p:nvSpPr>
          <p:cNvPr id="3" name="Rectangle 2"/>
          <p:cNvSpPr/>
          <p:nvPr/>
        </p:nvSpPr>
        <p:spPr bwMode="auto">
          <a:xfrm>
            <a:off x="1428843" y="1333936"/>
            <a:ext cx="8525430" cy="3698874"/>
          </a:xfrm>
          <a:prstGeom prst="rect">
            <a:avLst/>
          </a:prstGeom>
          <a:noFill/>
          <a:ln w="28575" cap="flat" cmpd="sng" algn="ctr">
            <a:solidFill>
              <a:schemeClr val="tx1"/>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 name="Rounded Rectangle 3"/>
          <p:cNvSpPr/>
          <p:nvPr/>
        </p:nvSpPr>
        <p:spPr bwMode="auto">
          <a:xfrm>
            <a:off x="3365718" y="1460935"/>
            <a:ext cx="1619355" cy="1095375"/>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1" u="none" strike="noStrike" cap="none" normalizeH="0" baseline="0" dirty="0" smtClean="0">
                <a:ln>
                  <a:noFill/>
                </a:ln>
                <a:solidFill>
                  <a:schemeClr val="tx1"/>
                </a:solidFill>
                <a:effectLst/>
                <a:latin typeface="Arial" charset="0"/>
              </a:rPr>
              <a:t>Pre</a:t>
            </a:r>
            <a:br>
              <a:rPr kumimoji="0" lang="en-US" sz="1800" b="0" i="1" u="none" strike="noStrike" cap="none" normalizeH="0" baseline="0" dirty="0" smtClean="0">
                <a:ln>
                  <a:noFill/>
                </a:ln>
                <a:solidFill>
                  <a:schemeClr val="tx1"/>
                </a:solidFill>
                <a:effectLst/>
                <a:latin typeface="Arial" charset="0"/>
              </a:rPr>
            </a:br>
            <a:r>
              <a:rPr kumimoji="0" lang="en-US" sz="1800" b="0" i="1" u="none" strike="noStrike" cap="none" normalizeH="0" baseline="0" dirty="0" smtClean="0">
                <a:ln>
                  <a:noFill/>
                </a:ln>
                <a:solidFill>
                  <a:schemeClr val="tx1"/>
                </a:solidFill>
                <a:effectLst/>
                <a:latin typeface="Arial" charset="0"/>
              </a:rPr>
              <a:t>authentication</a:t>
            </a:r>
            <a:endParaRPr kumimoji="0" lang="en-US" sz="2400" b="0" i="1" u="none" strike="noStrike" cap="none" normalizeH="0" baseline="0" dirty="0" smtClean="0">
              <a:ln>
                <a:noFill/>
              </a:ln>
              <a:solidFill>
                <a:schemeClr val="tx1"/>
              </a:solidFill>
              <a:effectLst/>
              <a:latin typeface="Arial" charset="0"/>
            </a:endParaRPr>
          </a:p>
        </p:txBody>
      </p:sp>
      <p:sp>
        <p:nvSpPr>
          <p:cNvPr id="5" name="Rounded Rectangle 4"/>
          <p:cNvSpPr/>
          <p:nvPr/>
        </p:nvSpPr>
        <p:spPr bwMode="auto">
          <a:xfrm>
            <a:off x="3391110" y="3661211"/>
            <a:ext cx="1578088" cy="1085850"/>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1" u="none" strike="noStrike" cap="none" normalizeH="0" baseline="0" dirty="0" smtClean="0">
                <a:ln>
                  <a:noFill/>
                </a:ln>
                <a:solidFill>
                  <a:schemeClr val="tx1"/>
                </a:solidFill>
                <a:effectLst/>
                <a:latin typeface="Arial" charset="0"/>
              </a:rPr>
              <a:t>Direct</a:t>
            </a:r>
            <a:br>
              <a:rPr kumimoji="0" lang="en-US" sz="1800" b="0" i="1" u="none" strike="noStrike" cap="none" normalizeH="0" baseline="0" dirty="0" smtClean="0">
                <a:ln>
                  <a:noFill/>
                </a:ln>
                <a:solidFill>
                  <a:schemeClr val="tx1"/>
                </a:solidFill>
                <a:effectLst/>
                <a:latin typeface="Arial" charset="0"/>
              </a:rPr>
            </a:br>
            <a:r>
              <a:rPr kumimoji="0" lang="en-US" sz="1800" b="0" i="1" u="none" strike="noStrike" cap="none" normalizeH="0" baseline="0" dirty="0" smtClean="0">
                <a:ln>
                  <a:noFill/>
                </a:ln>
                <a:solidFill>
                  <a:schemeClr val="tx1"/>
                </a:solidFill>
                <a:effectLst/>
                <a:latin typeface="Arial" charset="0"/>
              </a:rPr>
              <a:t>authentication</a:t>
            </a:r>
            <a:endParaRPr kumimoji="0" lang="en-US" sz="2400" b="0" i="1" u="none" strike="noStrike" cap="none" normalizeH="0" baseline="0" dirty="0" smtClean="0">
              <a:ln>
                <a:noFill/>
              </a:ln>
              <a:solidFill>
                <a:schemeClr val="tx1"/>
              </a:solidFill>
              <a:effectLst/>
              <a:latin typeface="Arial" charset="0"/>
            </a:endParaRPr>
          </a:p>
        </p:txBody>
      </p:sp>
      <p:sp>
        <p:nvSpPr>
          <p:cNvPr id="6" name="Rounded Rectangle 5"/>
          <p:cNvSpPr/>
          <p:nvPr/>
        </p:nvSpPr>
        <p:spPr bwMode="auto">
          <a:xfrm>
            <a:off x="8322197" y="2480111"/>
            <a:ext cx="1441563" cy="1171574"/>
          </a:xfrm>
          <a:prstGeom prst="roundRect">
            <a:avLst/>
          </a:prstGeom>
          <a:solidFill>
            <a:srgbClr val="80000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1" u="none" strike="noStrike" cap="none" normalizeH="0" baseline="0" dirty="0" smtClean="0">
                <a:ln>
                  <a:noFill/>
                </a:ln>
                <a:solidFill>
                  <a:schemeClr val="bg1"/>
                </a:solidFill>
                <a:effectLst/>
                <a:latin typeface="Arial" charset="0"/>
              </a:rPr>
              <a:t>Spring</a:t>
            </a:r>
            <a:br>
              <a:rPr kumimoji="0" lang="en-US" sz="1800" b="0" i="1" u="none" strike="noStrike" cap="none" normalizeH="0" baseline="0" dirty="0" smtClean="0">
                <a:ln>
                  <a:noFill/>
                </a:ln>
                <a:solidFill>
                  <a:schemeClr val="bg1"/>
                </a:solidFill>
                <a:effectLst/>
                <a:latin typeface="Arial" charset="0"/>
              </a:rPr>
            </a:br>
            <a:r>
              <a:rPr kumimoji="0" lang="en-US" sz="1800" b="0" i="1" u="none" strike="noStrike" cap="none" normalizeH="0" baseline="0" dirty="0" smtClean="0">
                <a:ln>
                  <a:noFill/>
                </a:ln>
                <a:solidFill>
                  <a:schemeClr val="bg1"/>
                </a:solidFill>
                <a:effectLst/>
                <a:latin typeface="Arial" charset="0"/>
              </a:rPr>
              <a:t>[</a:t>
            </a:r>
            <a:r>
              <a:rPr lang="en-US" sz="1800" dirty="0" smtClean="0">
                <a:solidFill>
                  <a:schemeClr val="bg1"/>
                </a:solidFill>
              </a:rPr>
              <a:t>RBA</a:t>
            </a:r>
            <a:r>
              <a:rPr kumimoji="0" lang="en-US" sz="1800" b="0" i="1" u="none" strike="noStrike" cap="none" normalizeH="0" baseline="0" dirty="0" smtClean="0">
                <a:ln>
                  <a:noFill/>
                </a:ln>
                <a:solidFill>
                  <a:schemeClr val="bg1"/>
                </a:solidFill>
                <a:effectLst/>
                <a:latin typeface="Arial" charset="0"/>
              </a:rPr>
              <a:t>]</a:t>
            </a:r>
            <a:br>
              <a:rPr kumimoji="0" lang="en-US" sz="1800" b="0" i="1" u="none" strike="noStrike" cap="none" normalizeH="0" baseline="0" dirty="0" smtClean="0">
                <a:ln>
                  <a:noFill/>
                </a:ln>
                <a:solidFill>
                  <a:schemeClr val="bg1"/>
                </a:solidFill>
                <a:effectLst/>
                <a:latin typeface="Arial" charset="0"/>
              </a:rPr>
            </a:br>
            <a:r>
              <a:rPr kumimoji="0" lang="en-US" sz="1800" b="0" i="1" u="none" strike="noStrike" cap="none" normalizeH="0" baseline="0" dirty="0" smtClean="0">
                <a:ln>
                  <a:noFill/>
                </a:ln>
                <a:solidFill>
                  <a:schemeClr val="bg1"/>
                </a:solidFill>
                <a:effectLst/>
                <a:latin typeface="Arial" charset="0"/>
              </a:rPr>
              <a:t>Authorization</a:t>
            </a:r>
            <a:endParaRPr kumimoji="0" lang="en-US" sz="2400" b="0" i="1" u="none" strike="noStrike" cap="none" normalizeH="0" baseline="0" dirty="0" smtClean="0">
              <a:ln>
                <a:noFill/>
              </a:ln>
              <a:solidFill>
                <a:schemeClr val="bg1"/>
              </a:solidFill>
              <a:effectLst/>
              <a:latin typeface="Arial" charset="0"/>
            </a:endParaRPr>
          </a:p>
        </p:txBody>
      </p:sp>
      <p:sp>
        <p:nvSpPr>
          <p:cNvPr id="7" name="Rounded Rectangle 6"/>
          <p:cNvSpPr/>
          <p:nvPr/>
        </p:nvSpPr>
        <p:spPr bwMode="auto">
          <a:xfrm>
            <a:off x="1787630" y="2502335"/>
            <a:ext cx="1276443" cy="1095375"/>
          </a:xfrm>
          <a:prstGeom prst="roundRect">
            <a:avLst/>
          </a:prstGeom>
          <a:solidFill>
            <a:srgbClr val="80000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800" dirty="0" smtClean="0">
                <a:solidFill>
                  <a:schemeClr val="bg1"/>
                </a:solidFill>
              </a:rPr>
              <a:t>Spring</a:t>
            </a:r>
            <a:br>
              <a:rPr lang="en-US" sz="1800" dirty="0" smtClean="0">
                <a:solidFill>
                  <a:schemeClr val="bg1"/>
                </a:solidFill>
              </a:rPr>
            </a:br>
            <a:r>
              <a:rPr kumimoji="0" lang="en-US" sz="1800" b="0" i="1" u="none" strike="noStrike" cap="none" normalizeH="0" baseline="0" dirty="0" smtClean="0">
                <a:ln>
                  <a:noFill/>
                </a:ln>
                <a:solidFill>
                  <a:schemeClr val="bg1"/>
                </a:solidFill>
                <a:effectLst/>
                <a:latin typeface="Arial" charset="0"/>
              </a:rPr>
              <a:t>Session</a:t>
            </a:r>
            <a:br>
              <a:rPr kumimoji="0" lang="en-US" sz="1800" b="0" i="1" u="none" strike="noStrike" cap="none" normalizeH="0" baseline="0" dirty="0" smtClean="0">
                <a:ln>
                  <a:noFill/>
                </a:ln>
                <a:solidFill>
                  <a:schemeClr val="bg1"/>
                </a:solidFill>
                <a:effectLst/>
                <a:latin typeface="Arial" charset="0"/>
              </a:rPr>
            </a:br>
            <a:r>
              <a:rPr kumimoji="0" lang="en-US" sz="1800" b="0" i="1" u="none" strike="noStrike" cap="none" normalizeH="0" baseline="0" dirty="0" smtClean="0">
                <a:ln>
                  <a:noFill/>
                </a:ln>
                <a:solidFill>
                  <a:schemeClr val="bg1"/>
                </a:solidFill>
                <a:effectLst/>
                <a:latin typeface="Arial" charset="0"/>
              </a:rPr>
              <a:t>(</a:t>
            </a:r>
            <a:r>
              <a:rPr kumimoji="0" lang="en-US" sz="1800" b="0" i="1" u="none" strike="noStrike" cap="none" normalizeH="0" baseline="0" dirty="0" err="1" smtClean="0">
                <a:ln>
                  <a:noFill/>
                </a:ln>
                <a:solidFill>
                  <a:schemeClr val="bg1"/>
                </a:solidFill>
                <a:effectLst/>
                <a:latin typeface="Arial" charset="0"/>
              </a:rPr>
              <a:t>Authn</a:t>
            </a:r>
            <a:r>
              <a:rPr kumimoji="0" lang="en-US" sz="1800" b="0" i="1" u="none" strike="noStrike" cap="none" normalizeH="0" baseline="0" dirty="0" smtClean="0">
                <a:ln>
                  <a:noFill/>
                </a:ln>
                <a:solidFill>
                  <a:schemeClr val="bg1"/>
                </a:solidFill>
                <a:effectLst/>
                <a:latin typeface="Arial" charset="0"/>
              </a:rPr>
              <a:t>)</a:t>
            </a:r>
            <a:endParaRPr kumimoji="0" lang="en-US" sz="2400" b="0" i="1" u="none" strike="noStrike" cap="none" normalizeH="0" baseline="0" dirty="0" smtClean="0">
              <a:ln>
                <a:noFill/>
              </a:ln>
              <a:solidFill>
                <a:schemeClr val="bg1"/>
              </a:solidFill>
              <a:effectLst/>
              <a:latin typeface="Arial" charset="0"/>
            </a:endParaRPr>
          </a:p>
        </p:txBody>
      </p:sp>
      <p:sp>
        <p:nvSpPr>
          <p:cNvPr id="8" name="Document 7"/>
          <p:cNvSpPr/>
          <p:nvPr/>
        </p:nvSpPr>
        <p:spPr bwMode="auto">
          <a:xfrm>
            <a:off x="5223213" y="2683310"/>
            <a:ext cx="793802" cy="762000"/>
          </a:xfrm>
          <a:prstGeom prst="flowChartDocumen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1" u="none" strike="noStrike" cap="none" normalizeH="0" baseline="0" dirty="0" smtClean="0">
                <a:ln>
                  <a:noFill/>
                </a:ln>
                <a:solidFill>
                  <a:schemeClr val="tx1"/>
                </a:solidFill>
                <a:effectLst/>
                <a:latin typeface="Arial" charset="0"/>
              </a:rPr>
              <a:t>Token</a:t>
            </a:r>
          </a:p>
        </p:txBody>
      </p:sp>
      <p:sp>
        <p:nvSpPr>
          <p:cNvPr id="9" name="Right Arrow 8"/>
          <p:cNvSpPr/>
          <p:nvPr/>
        </p:nvSpPr>
        <p:spPr bwMode="auto">
          <a:xfrm>
            <a:off x="222265" y="2715060"/>
            <a:ext cx="1593818" cy="650875"/>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0" name="Rounded Rectangle 9"/>
          <p:cNvSpPr/>
          <p:nvPr/>
        </p:nvSpPr>
        <p:spPr bwMode="auto">
          <a:xfrm>
            <a:off x="10125705" y="2505511"/>
            <a:ext cx="1632076" cy="1123950"/>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1" u="none" strike="noStrike" cap="none" normalizeH="0" baseline="0" dirty="0" smtClean="0">
                <a:ln>
                  <a:noFill/>
                </a:ln>
                <a:solidFill>
                  <a:schemeClr val="tx1"/>
                </a:solidFill>
                <a:effectLst/>
                <a:latin typeface="Arial" charset="0"/>
              </a:rPr>
              <a:t>Run</a:t>
            </a:r>
            <a:br>
              <a:rPr kumimoji="0" lang="en-US" sz="1800" b="0" i="1" u="none" strike="noStrike" cap="none" normalizeH="0" baseline="0" dirty="0" smtClean="0">
                <a:ln>
                  <a:noFill/>
                </a:ln>
                <a:solidFill>
                  <a:schemeClr val="tx1"/>
                </a:solidFill>
                <a:effectLst/>
                <a:latin typeface="Arial" charset="0"/>
              </a:rPr>
            </a:br>
            <a:r>
              <a:rPr kumimoji="0" lang="en-US" sz="1800" b="0" i="1" u="none" strike="noStrike" cap="none" normalizeH="0" baseline="0" dirty="0" smtClean="0">
                <a:ln>
                  <a:noFill/>
                </a:ln>
                <a:solidFill>
                  <a:schemeClr val="tx1"/>
                </a:solidFill>
                <a:effectLst/>
                <a:latin typeface="Arial" charset="0"/>
              </a:rPr>
              <a:t>HTTP</a:t>
            </a:r>
            <a:br>
              <a:rPr kumimoji="0" lang="en-US" sz="1800" b="0" i="1" u="none" strike="noStrike" cap="none" normalizeH="0" baseline="0" dirty="0" smtClean="0">
                <a:ln>
                  <a:noFill/>
                </a:ln>
                <a:solidFill>
                  <a:schemeClr val="tx1"/>
                </a:solidFill>
                <a:effectLst/>
                <a:latin typeface="Arial" charset="0"/>
              </a:rPr>
            </a:br>
            <a:r>
              <a:rPr kumimoji="0" lang="en-US" sz="1800" b="0" i="1" u="none" strike="noStrike" cap="none" normalizeH="0" baseline="0" dirty="0" smtClean="0">
                <a:ln>
                  <a:noFill/>
                </a:ln>
                <a:solidFill>
                  <a:schemeClr val="tx1"/>
                </a:solidFill>
                <a:effectLst/>
                <a:latin typeface="Arial" charset="0"/>
              </a:rPr>
              <a:t>Request</a:t>
            </a:r>
            <a:endParaRPr kumimoji="0" lang="en-US" sz="2400" b="0" i="1" u="none" strike="noStrike" cap="none" normalizeH="0" baseline="0" dirty="0" smtClean="0">
              <a:ln>
                <a:noFill/>
              </a:ln>
              <a:solidFill>
                <a:schemeClr val="tx1"/>
              </a:solidFill>
              <a:effectLst/>
              <a:latin typeface="Arial" charset="0"/>
            </a:endParaRPr>
          </a:p>
        </p:txBody>
      </p:sp>
      <p:sp>
        <p:nvSpPr>
          <p:cNvPr id="11" name="Data 10"/>
          <p:cNvSpPr/>
          <p:nvPr/>
        </p:nvSpPr>
        <p:spPr bwMode="auto">
          <a:xfrm>
            <a:off x="3603860" y="5318560"/>
            <a:ext cx="3159331" cy="619125"/>
          </a:xfrm>
          <a:prstGeom prst="flowChartInputOutput">
            <a:avLst/>
          </a:prstGeom>
          <a:solidFill>
            <a:srgbClr val="80000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1" u="none" strike="noStrike" cap="none" normalizeH="0" baseline="0" dirty="0" smtClean="0">
                <a:ln>
                  <a:noFill/>
                </a:ln>
                <a:solidFill>
                  <a:srgbClr val="FFFFFF"/>
                </a:solidFill>
                <a:effectLst/>
                <a:latin typeface="Arial" charset="0"/>
              </a:rPr>
              <a:t>Spring </a:t>
            </a:r>
            <a:r>
              <a:rPr lang="en-US" sz="1800" dirty="0">
                <a:solidFill>
                  <a:srgbClr val="FFFFFF"/>
                </a:solidFill>
              </a:rPr>
              <a:t>s</a:t>
            </a:r>
            <a:r>
              <a:rPr kumimoji="0" lang="en-US" sz="1800" b="0" i="1" u="none" strike="noStrike" cap="none" normalizeH="0" baseline="0" dirty="0" smtClean="0">
                <a:ln>
                  <a:noFill/>
                </a:ln>
                <a:solidFill>
                  <a:srgbClr val="FFFFFF"/>
                </a:solidFill>
                <a:effectLst/>
                <a:latin typeface="Arial" charset="0"/>
              </a:rPr>
              <a:t>ession</a:t>
            </a:r>
            <a:br>
              <a:rPr kumimoji="0" lang="en-US" sz="1800" b="0" i="1" u="none" strike="noStrike" cap="none" normalizeH="0" baseline="0" dirty="0" smtClean="0">
                <a:ln>
                  <a:noFill/>
                </a:ln>
                <a:solidFill>
                  <a:srgbClr val="FFFFFF"/>
                </a:solidFill>
                <a:effectLst/>
                <a:latin typeface="Arial" charset="0"/>
              </a:rPr>
            </a:br>
            <a:r>
              <a:rPr kumimoji="0" lang="en-US" sz="1800" b="0" i="1" u="none" strike="noStrike" cap="none" normalizeH="0" baseline="0" dirty="0" smtClean="0">
                <a:ln>
                  <a:noFill/>
                </a:ln>
                <a:solidFill>
                  <a:srgbClr val="FFFFFF"/>
                </a:solidFill>
                <a:effectLst/>
                <a:latin typeface="Arial" charset="0"/>
              </a:rPr>
              <a:t>data</a:t>
            </a:r>
          </a:p>
        </p:txBody>
      </p:sp>
      <p:sp>
        <p:nvSpPr>
          <p:cNvPr id="12" name="Rectangle 11"/>
          <p:cNvSpPr/>
          <p:nvPr/>
        </p:nvSpPr>
        <p:spPr bwMode="auto">
          <a:xfrm>
            <a:off x="2851327" y="5080435"/>
            <a:ext cx="4896179" cy="1063625"/>
          </a:xfrm>
          <a:prstGeom prst="rect">
            <a:avLst/>
          </a:prstGeom>
          <a:noFill/>
          <a:ln w="28575" cap="flat" cmpd="sng" algn="ctr">
            <a:solidFill>
              <a:schemeClr val="tx1"/>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3" name="TextBox 12"/>
          <p:cNvSpPr txBox="1"/>
          <p:nvPr/>
        </p:nvSpPr>
        <p:spPr>
          <a:xfrm>
            <a:off x="3953133" y="937060"/>
            <a:ext cx="4016637" cy="381000"/>
          </a:xfrm>
          <a:prstGeom prst="rect">
            <a:avLst/>
          </a:prstGeom>
          <a:noFill/>
        </p:spPr>
        <p:txBody>
          <a:bodyPr wrap="square" rtlCol="0">
            <a:noAutofit/>
          </a:bodyPr>
          <a:lstStyle/>
          <a:p>
            <a:r>
              <a:rPr lang="en-US" sz="2000" i="0" dirty="0" smtClean="0">
                <a:solidFill>
                  <a:srgbClr val="000000"/>
                </a:solidFill>
              </a:rPr>
              <a:t>Spring Security Framework</a:t>
            </a:r>
          </a:p>
        </p:txBody>
      </p:sp>
      <p:sp>
        <p:nvSpPr>
          <p:cNvPr id="14" name="TextBox 13"/>
          <p:cNvSpPr txBox="1"/>
          <p:nvPr/>
        </p:nvSpPr>
        <p:spPr>
          <a:xfrm>
            <a:off x="619169" y="5312209"/>
            <a:ext cx="2152781" cy="784225"/>
          </a:xfrm>
          <a:prstGeom prst="rect">
            <a:avLst/>
          </a:prstGeom>
          <a:noFill/>
        </p:spPr>
        <p:txBody>
          <a:bodyPr wrap="square" rtlCol="0">
            <a:noAutofit/>
          </a:bodyPr>
          <a:lstStyle/>
          <a:p>
            <a:pPr algn="r"/>
            <a:r>
              <a:rPr lang="en-US" sz="2000" i="0" dirty="0" smtClean="0">
                <a:solidFill>
                  <a:srgbClr val="000000"/>
                </a:solidFill>
              </a:rPr>
              <a:t>Tomcat HTTP </a:t>
            </a:r>
            <a:br>
              <a:rPr lang="en-US" sz="2000" i="0" dirty="0" smtClean="0">
                <a:solidFill>
                  <a:srgbClr val="000000"/>
                </a:solidFill>
              </a:rPr>
            </a:br>
            <a:r>
              <a:rPr lang="en-US" sz="2000" i="0" dirty="0" smtClean="0">
                <a:solidFill>
                  <a:srgbClr val="000000"/>
                </a:solidFill>
              </a:rPr>
              <a:t>Session Storage</a:t>
            </a:r>
          </a:p>
        </p:txBody>
      </p:sp>
      <p:sp>
        <p:nvSpPr>
          <p:cNvPr id="15" name="TextBox 14"/>
          <p:cNvSpPr txBox="1"/>
          <p:nvPr/>
        </p:nvSpPr>
        <p:spPr>
          <a:xfrm>
            <a:off x="10017776" y="1474464"/>
            <a:ext cx="1889249" cy="1133475"/>
          </a:xfrm>
          <a:prstGeom prst="rect">
            <a:avLst/>
          </a:prstGeom>
          <a:noFill/>
        </p:spPr>
        <p:txBody>
          <a:bodyPr wrap="square" rtlCol="0">
            <a:noAutofit/>
          </a:bodyPr>
          <a:lstStyle/>
          <a:p>
            <a:r>
              <a:rPr lang="en-US" sz="2000" i="0" dirty="0" smtClean="0">
                <a:solidFill>
                  <a:srgbClr val="000000"/>
                </a:solidFill>
              </a:rPr>
              <a:t>OpenEdge</a:t>
            </a:r>
            <a:br>
              <a:rPr lang="en-US" sz="2000" i="0" dirty="0" smtClean="0">
                <a:solidFill>
                  <a:srgbClr val="000000"/>
                </a:solidFill>
              </a:rPr>
            </a:br>
            <a:r>
              <a:rPr lang="en-US" sz="2000" i="0" dirty="0" smtClean="0">
                <a:solidFill>
                  <a:srgbClr val="000000"/>
                </a:solidFill>
              </a:rPr>
              <a:t>AppServer</a:t>
            </a:r>
            <a:br>
              <a:rPr lang="en-US" sz="2000" i="0" dirty="0" smtClean="0">
                <a:solidFill>
                  <a:srgbClr val="000000"/>
                </a:solidFill>
              </a:rPr>
            </a:br>
            <a:r>
              <a:rPr lang="en-US" sz="2000" i="0" dirty="0" smtClean="0">
                <a:solidFill>
                  <a:srgbClr val="000000"/>
                </a:solidFill>
              </a:rPr>
              <a:t>Client</a:t>
            </a:r>
          </a:p>
        </p:txBody>
      </p:sp>
      <p:cxnSp>
        <p:nvCxnSpPr>
          <p:cNvPr id="19" name="Curved Connector 18"/>
          <p:cNvCxnSpPr>
            <a:stCxn id="7" idx="3"/>
            <a:endCxn id="4" idx="2"/>
          </p:cNvCxnSpPr>
          <p:nvPr/>
        </p:nvCxnSpPr>
        <p:spPr bwMode="auto">
          <a:xfrm flipV="1">
            <a:off x="3064073" y="2556310"/>
            <a:ext cx="1111323" cy="493713"/>
          </a:xfrm>
          <a:prstGeom prst="curvedConnector2">
            <a:avLst/>
          </a:prstGeom>
          <a:solidFill>
            <a:schemeClr val="accent1"/>
          </a:solidFill>
          <a:ln w="28575" cap="flat" cmpd="sng" algn="ctr">
            <a:solidFill>
              <a:schemeClr val="tx1"/>
            </a:solidFill>
            <a:prstDash val="dash"/>
            <a:round/>
            <a:headEnd type="none" w="med" len="med"/>
            <a:tailEnd type="arrow"/>
          </a:ln>
          <a:effectLst/>
        </p:spPr>
      </p:cxnSp>
      <p:cxnSp>
        <p:nvCxnSpPr>
          <p:cNvPr id="23" name="Curved Connector 22"/>
          <p:cNvCxnSpPr>
            <a:stCxn id="7" idx="3"/>
            <a:endCxn id="5" idx="0"/>
          </p:cNvCxnSpPr>
          <p:nvPr/>
        </p:nvCxnSpPr>
        <p:spPr bwMode="auto">
          <a:xfrm>
            <a:off x="3064073" y="3050023"/>
            <a:ext cx="1116081" cy="611188"/>
          </a:xfrm>
          <a:prstGeom prst="curvedConnector2">
            <a:avLst/>
          </a:prstGeom>
          <a:solidFill>
            <a:schemeClr val="accent1"/>
          </a:solidFill>
          <a:ln w="28575" cap="flat" cmpd="sng" algn="ctr">
            <a:solidFill>
              <a:schemeClr val="tx1"/>
            </a:solidFill>
            <a:prstDash val="dash"/>
            <a:round/>
            <a:headEnd type="none" w="med" len="med"/>
            <a:tailEnd type="arrow"/>
          </a:ln>
          <a:effectLst/>
        </p:spPr>
      </p:cxnSp>
      <p:cxnSp>
        <p:nvCxnSpPr>
          <p:cNvPr id="25" name="Straight Arrow Connector 24"/>
          <p:cNvCxnSpPr>
            <a:stCxn id="7" idx="3"/>
            <a:endCxn id="8" idx="1"/>
          </p:cNvCxnSpPr>
          <p:nvPr/>
        </p:nvCxnSpPr>
        <p:spPr bwMode="auto">
          <a:xfrm>
            <a:off x="3064073" y="3050023"/>
            <a:ext cx="2159140" cy="14287"/>
          </a:xfrm>
          <a:prstGeom prst="straightConnector1">
            <a:avLst/>
          </a:prstGeom>
          <a:solidFill>
            <a:schemeClr val="accent1"/>
          </a:solidFill>
          <a:ln w="28575" cap="flat" cmpd="sng" algn="ctr">
            <a:solidFill>
              <a:schemeClr val="tx1"/>
            </a:solidFill>
            <a:prstDash val="dash"/>
            <a:round/>
            <a:headEnd type="none" w="med" len="med"/>
            <a:tailEnd type="arrow"/>
          </a:ln>
          <a:effectLst/>
        </p:spPr>
      </p:cxnSp>
      <p:sp>
        <p:nvSpPr>
          <p:cNvPr id="27" name="Rounded Rectangle 26"/>
          <p:cNvSpPr/>
          <p:nvPr/>
        </p:nvSpPr>
        <p:spPr bwMode="auto">
          <a:xfrm>
            <a:off x="6410713" y="2505511"/>
            <a:ext cx="1632076" cy="1123950"/>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1" u="none" strike="noStrike" cap="none" normalizeH="0" baseline="0" dirty="0" smtClean="0">
                <a:ln>
                  <a:noFill/>
                </a:ln>
                <a:solidFill>
                  <a:schemeClr val="tx1"/>
                </a:solidFill>
                <a:effectLst/>
                <a:latin typeface="Arial" charset="0"/>
              </a:rPr>
              <a:t>Post</a:t>
            </a:r>
            <a:br>
              <a:rPr kumimoji="0" lang="en-US" sz="1800" b="0" i="1" u="none" strike="noStrike" cap="none" normalizeH="0" baseline="0" dirty="0" smtClean="0">
                <a:ln>
                  <a:noFill/>
                </a:ln>
                <a:solidFill>
                  <a:schemeClr val="tx1"/>
                </a:solidFill>
                <a:effectLst/>
                <a:latin typeface="Arial" charset="0"/>
              </a:rPr>
            </a:br>
            <a:r>
              <a:rPr kumimoji="0" lang="en-US" sz="1800" b="0" i="1" u="none" strike="noStrike" cap="none" normalizeH="0" baseline="0" dirty="0" smtClean="0">
                <a:ln>
                  <a:noFill/>
                </a:ln>
                <a:solidFill>
                  <a:schemeClr val="tx1"/>
                </a:solidFill>
                <a:effectLst/>
                <a:latin typeface="Arial" charset="0"/>
              </a:rPr>
              <a:t>authentication</a:t>
            </a:r>
            <a:br>
              <a:rPr kumimoji="0" lang="en-US" sz="1800" b="0" i="1" u="none" strike="noStrike" cap="none" normalizeH="0" baseline="0" dirty="0" smtClean="0">
                <a:ln>
                  <a:noFill/>
                </a:ln>
                <a:solidFill>
                  <a:schemeClr val="tx1"/>
                </a:solidFill>
                <a:effectLst/>
                <a:latin typeface="Arial" charset="0"/>
              </a:rPr>
            </a:br>
            <a:r>
              <a:rPr kumimoji="0" lang="en-US" sz="1800" b="0" i="1" u="none" strike="noStrike" cap="none" normalizeH="0" baseline="0" dirty="0" smtClean="0">
                <a:ln>
                  <a:noFill/>
                </a:ln>
                <a:solidFill>
                  <a:schemeClr val="tx1"/>
                </a:solidFill>
                <a:effectLst/>
                <a:latin typeface="Arial" charset="0"/>
              </a:rPr>
              <a:t>Filter</a:t>
            </a:r>
            <a:endParaRPr kumimoji="0" lang="en-US" sz="2400" b="0" i="1" u="none" strike="noStrike" cap="none" normalizeH="0" baseline="0" dirty="0" smtClean="0">
              <a:ln>
                <a:noFill/>
              </a:ln>
              <a:solidFill>
                <a:schemeClr val="tx1"/>
              </a:solidFill>
              <a:effectLst/>
              <a:latin typeface="Arial" charset="0"/>
            </a:endParaRPr>
          </a:p>
        </p:txBody>
      </p:sp>
      <p:cxnSp>
        <p:nvCxnSpPr>
          <p:cNvPr id="29" name="Straight Arrow Connector 28"/>
          <p:cNvCxnSpPr>
            <a:stCxn id="8" idx="3"/>
            <a:endCxn id="27" idx="1"/>
          </p:cNvCxnSpPr>
          <p:nvPr/>
        </p:nvCxnSpPr>
        <p:spPr bwMode="auto">
          <a:xfrm>
            <a:off x="6017015" y="3064310"/>
            <a:ext cx="393698" cy="3176"/>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30" name="Straight Arrow Connector 29"/>
          <p:cNvCxnSpPr>
            <a:stCxn id="27" idx="3"/>
            <a:endCxn id="6" idx="1"/>
          </p:cNvCxnSpPr>
          <p:nvPr/>
        </p:nvCxnSpPr>
        <p:spPr bwMode="auto">
          <a:xfrm flipV="1">
            <a:off x="8042789" y="3065898"/>
            <a:ext cx="279408"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33" name="Straight Arrow Connector 32"/>
          <p:cNvCxnSpPr>
            <a:stCxn id="6" idx="3"/>
            <a:endCxn id="10" idx="1"/>
          </p:cNvCxnSpPr>
          <p:nvPr/>
        </p:nvCxnSpPr>
        <p:spPr bwMode="auto">
          <a:xfrm>
            <a:off x="9763760" y="3065898"/>
            <a:ext cx="361945"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37" name="Curved Connector 36"/>
          <p:cNvCxnSpPr>
            <a:stCxn id="11" idx="2"/>
            <a:endCxn id="7" idx="2"/>
          </p:cNvCxnSpPr>
          <p:nvPr/>
        </p:nvCxnSpPr>
        <p:spPr bwMode="auto">
          <a:xfrm rot="10800000">
            <a:off x="2425853" y="3597711"/>
            <a:ext cx="1493941" cy="2030413"/>
          </a:xfrm>
          <a:prstGeom prst="curvedConnector2">
            <a:avLst/>
          </a:prstGeom>
          <a:solidFill>
            <a:schemeClr val="accent1"/>
          </a:solidFill>
          <a:ln w="28575" cap="flat" cmpd="sng" algn="ctr">
            <a:solidFill>
              <a:schemeClr val="tx1"/>
            </a:solidFill>
            <a:prstDash val="solid"/>
            <a:round/>
            <a:headEnd type="none" w="med" len="med"/>
            <a:tailEnd type="arrow"/>
          </a:ln>
          <a:effectLst/>
        </p:spPr>
      </p:cxnSp>
      <p:cxnSp>
        <p:nvCxnSpPr>
          <p:cNvPr id="39" name="Curved Connector 38"/>
          <p:cNvCxnSpPr/>
          <p:nvPr/>
        </p:nvCxnSpPr>
        <p:spPr bwMode="auto">
          <a:xfrm rot="16200000" flipH="1">
            <a:off x="5267625" y="4014691"/>
            <a:ext cx="1553325" cy="1073378"/>
          </a:xfrm>
          <a:prstGeom prst="curvedConnector3">
            <a:avLst>
              <a:gd name="adj1" fmla="val 37257"/>
            </a:avLst>
          </a:prstGeom>
          <a:solidFill>
            <a:schemeClr val="accent1"/>
          </a:solidFill>
          <a:ln w="28575" cap="flat" cmpd="sng" algn="ctr">
            <a:solidFill>
              <a:schemeClr val="tx1"/>
            </a:solidFill>
            <a:prstDash val="solid"/>
            <a:round/>
            <a:headEnd type="none" w="med" len="med"/>
            <a:tailEnd type="arrow"/>
          </a:ln>
          <a:effectLst/>
        </p:spPr>
      </p:cxnSp>
      <p:sp>
        <p:nvSpPr>
          <p:cNvPr id="40" name="TextBox 39"/>
          <p:cNvSpPr txBox="1"/>
          <p:nvPr/>
        </p:nvSpPr>
        <p:spPr>
          <a:xfrm>
            <a:off x="4905695" y="4413685"/>
            <a:ext cx="1428843" cy="349250"/>
          </a:xfrm>
          <a:prstGeom prst="rect">
            <a:avLst/>
          </a:prstGeom>
          <a:noFill/>
        </p:spPr>
        <p:txBody>
          <a:bodyPr wrap="square" rtlCol="0">
            <a:noAutofit/>
          </a:bodyPr>
          <a:lstStyle/>
          <a:p>
            <a:pPr algn="l"/>
            <a:r>
              <a:rPr lang="en-US" sz="1800" b="1" i="0" dirty="0" smtClean="0">
                <a:solidFill>
                  <a:srgbClr val="000000"/>
                </a:solidFill>
              </a:rPr>
              <a:t>[</a:t>
            </a:r>
            <a:r>
              <a:rPr lang="en-US" sz="1800" b="1" dirty="0" err="1" smtClean="0">
                <a:solidFill>
                  <a:srgbClr val="000000"/>
                </a:solidFill>
              </a:rPr>
              <a:t>OERealm</a:t>
            </a:r>
            <a:r>
              <a:rPr lang="en-US" sz="1800" b="1" i="0" dirty="0" smtClean="0">
                <a:solidFill>
                  <a:srgbClr val="000000"/>
                </a:solidFill>
              </a:rPr>
              <a:t>]</a:t>
            </a:r>
          </a:p>
        </p:txBody>
      </p:sp>
      <p:sp>
        <p:nvSpPr>
          <p:cNvPr id="41" name="TextBox 40"/>
          <p:cNvSpPr txBox="1"/>
          <p:nvPr/>
        </p:nvSpPr>
        <p:spPr>
          <a:xfrm>
            <a:off x="5724890" y="2121335"/>
            <a:ext cx="2927549" cy="434975"/>
          </a:xfrm>
          <a:prstGeom prst="rect">
            <a:avLst/>
          </a:prstGeom>
          <a:noFill/>
        </p:spPr>
        <p:txBody>
          <a:bodyPr wrap="square" rtlCol="0">
            <a:noAutofit/>
          </a:bodyPr>
          <a:lstStyle/>
          <a:p>
            <a:r>
              <a:rPr lang="en-US" sz="1800" b="1" i="0" dirty="0" smtClean="0">
                <a:solidFill>
                  <a:srgbClr val="000000"/>
                </a:solidFill>
              </a:rPr>
              <a:t>[ </a:t>
            </a:r>
            <a:r>
              <a:rPr lang="en-US" sz="1800" b="1" i="0" dirty="0" err="1" smtClean="0">
                <a:solidFill>
                  <a:srgbClr val="000000"/>
                </a:solidFill>
              </a:rPr>
              <a:t>ClientPrincipal</a:t>
            </a:r>
            <a:r>
              <a:rPr lang="en-US" sz="1800" b="1" i="0" dirty="0" smtClean="0">
                <a:solidFill>
                  <a:srgbClr val="000000"/>
                </a:solidFill>
              </a:rPr>
              <a:t> filter ]</a:t>
            </a:r>
          </a:p>
        </p:txBody>
      </p:sp>
      <p:sp>
        <p:nvSpPr>
          <p:cNvPr id="42" name="TextBox 41"/>
          <p:cNvSpPr txBox="1"/>
          <p:nvPr/>
        </p:nvSpPr>
        <p:spPr>
          <a:xfrm>
            <a:off x="4978715" y="1445060"/>
            <a:ext cx="2451269" cy="342900"/>
          </a:xfrm>
          <a:prstGeom prst="rect">
            <a:avLst/>
          </a:prstGeom>
          <a:noFill/>
        </p:spPr>
        <p:txBody>
          <a:bodyPr wrap="square" rtlCol="0">
            <a:noAutofit/>
          </a:bodyPr>
          <a:lstStyle/>
          <a:p>
            <a:pPr algn="l"/>
            <a:r>
              <a:rPr lang="en-US" sz="1800" b="1" i="0" dirty="0" smtClean="0">
                <a:solidFill>
                  <a:srgbClr val="000000"/>
                </a:solidFill>
              </a:rPr>
              <a:t>[</a:t>
            </a:r>
            <a:r>
              <a:rPr lang="en-US" sz="1800" b="1" dirty="0" err="1" smtClean="0">
                <a:solidFill>
                  <a:srgbClr val="000000"/>
                </a:solidFill>
              </a:rPr>
              <a:t>PreAuth</a:t>
            </a:r>
            <a:r>
              <a:rPr lang="en-US" sz="1800" b="1" dirty="0" smtClean="0">
                <a:solidFill>
                  <a:srgbClr val="000000"/>
                </a:solidFill>
              </a:rPr>
              <a:t> filter</a:t>
            </a:r>
            <a:r>
              <a:rPr lang="en-US" sz="1800" b="1" i="0" dirty="0" smtClean="0">
                <a:solidFill>
                  <a:srgbClr val="000000"/>
                </a:solidFill>
              </a:rPr>
              <a:t>]</a:t>
            </a:r>
          </a:p>
        </p:txBody>
      </p:sp>
      <p:cxnSp>
        <p:nvCxnSpPr>
          <p:cNvPr id="43" name="Curved Connector 42"/>
          <p:cNvCxnSpPr>
            <a:endCxn id="10" idx="2"/>
          </p:cNvCxnSpPr>
          <p:nvPr/>
        </p:nvCxnSpPr>
        <p:spPr bwMode="auto">
          <a:xfrm flipV="1">
            <a:off x="6201621" y="3629461"/>
            <a:ext cx="4740122" cy="2292420"/>
          </a:xfrm>
          <a:prstGeom prst="curvedConnector2">
            <a:avLst/>
          </a:prstGeom>
          <a:solidFill>
            <a:schemeClr val="accent1"/>
          </a:solidFill>
          <a:ln w="28575" cap="flat" cmpd="sng" algn="ctr">
            <a:solidFill>
              <a:srgbClr val="4F81BD"/>
            </a:solidFill>
            <a:prstDash val="sysDash"/>
            <a:round/>
            <a:headEnd type="none" w="med" len="med"/>
            <a:tailEnd type="arrow"/>
          </a:ln>
          <a:effectLst/>
        </p:spPr>
      </p:cxnSp>
      <p:cxnSp>
        <p:nvCxnSpPr>
          <p:cNvPr id="50" name="Curved Connector 49"/>
          <p:cNvCxnSpPr>
            <a:stCxn id="5" idx="3"/>
            <a:endCxn id="8" idx="2"/>
          </p:cNvCxnSpPr>
          <p:nvPr/>
        </p:nvCxnSpPr>
        <p:spPr bwMode="auto">
          <a:xfrm flipV="1">
            <a:off x="4969198" y="3394933"/>
            <a:ext cx="650916" cy="809203"/>
          </a:xfrm>
          <a:prstGeom prst="curvedConnector2">
            <a:avLst/>
          </a:prstGeom>
          <a:solidFill>
            <a:schemeClr val="accent1"/>
          </a:solidFill>
          <a:ln w="28575" cap="flat" cmpd="sng" algn="ctr">
            <a:solidFill>
              <a:schemeClr val="tx1"/>
            </a:solidFill>
            <a:prstDash val="dash"/>
            <a:round/>
            <a:headEnd type="none" w="med" len="med"/>
            <a:tailEnd type="arrow"/>
          </a:ln>
          <a:effectLst/>
        </p:spPr>
      </p:cxnSp>
      <p:cxnSp>
        <p:nvCxnSpPr>
          <p:cNvPr id="53" name="Curved Connector 52"/>
          <p:cNvCxnSpPr>
            <a:stCxn id="4" idx="3"/>
            <a:endCxn id="8" idx="0"/>
          </p:cNvCxnSpPr>
          <p:nvPr/>
        </p:nvCxnSpPr>
        <p:spPr bwMode="auto">
          <a:xfrm>
            <a:off x="4985073" y="2008623"/>
            <a:ext cx="635041" cy="674687"/>
          </a:xfrm>
          <a:prstGeom prst="curvedConnector2">
            <a:avLst/>
          </a:prstGeom>
          <a:solidFill>
            <a:schemeClr val="accent1"/>
          </a:solidFill>
          <a:ln w="28575" cap="flat" cmpd="sng" algn="ctr">
            <a:solidFill>
              <a:schemeClr val="tx1"/>
            </a:solidFill>
            <a:prstDash val="dash"/>
            <a:round/>
            <a:headEnd type="none" w="med" len="med"/>
            <a:tailEnd type="arrow"/>
          </a:ln>
          <a:effectLst/>
        </p:spPr>
      </p:cxnSp>
      <p:sp>
        <p:nvSpPr>
          <p:cNvPr id="56" name="Decision 55"/>
          <p:cNvSpPr/>
          <p:nvPr/>
        </p:nvSpPr>
        <p:spPr bwMode="auto">
          <a:xfrm>
            <a:off x="3206959" y="2810310"/>
            <a:ext cx="523909" cy="476250"/>
          </a:xfrm>
          <a:prstGeom prst="flowChartDecision">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36" name="Document 35"/>
          <p:cNvSpPr/>
          <p:nvPr/>
        </p:nvSpPr>
        <p:spPr bwMode="auto">
          <a:xfrm>
            <a:off x="8331199" y="5207170"/>
            <a:ext cx="689867" cy="582904"/>
          </a:xfrm>
          <a:prstGeom prst="flowChartDocumen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800" b="0" i="1" u="none" strike="noStrike" cap="none" normalizeH="0" baseline="0" dirty="0" smtClean="0">
                <a:ln>
                  <a:noFill/>
                </a:ln>
                <a:solidFill>
                  <a:schemeClr val="tx1"/>
                </a:solidFill>
                <a:effectLst/>
                <a:latin typeface="Arial" charset="0"/>
              </a:rPr>
              <a:t>Token</a:t>
            </a:r>
          </a:p>
        </p:txBody>
      </p:sp>
      <p:sp>
        <p:nvSpPr>
          <p:cNvPr id="34" name="TextBox 33"/>
          <p:cNvSpPr txBox="1"/>
          <p:nvPr/>
        </p:nvSpPr>
        <p:spPr>
          <a:xfrm>
            <a:off x="8021467" y="5721294"/>
            <a:ext cx="1858244" cy="382038"/>
          </a:xfrm>
          <a:prstGeom prst="rect">
            <a:avLst/>
          </a:prstGeom>
          <a:noFill/>
        </p:spPr>
        <p:txBody>
          <a:bodyPr wrap="square" rtlCol="0">
            <a:noAutofit/>
          </a:bodyPr>
          <a:lstStyle/>
          <a:p>
            <a:r>
              <a:rPr lang="en-US" sz="1400" b="1" i="0" dirty="0" smtClean="0">
                <a:solidFill>
                  <a:srgbClr val="000000"/>
                </a:solidFill>
              </a:rPr>
              <a:t>[ </a:t>
            </a:r>
            <a:r>
              <a:rPr lang="en-US" sz="1400" b="1" i="0" dirty="0" err="1" smtClean="0">
                <a:solidFill>
                  <a:srgbClr val="000000"/>
                </a:solidFill>
              </a:rPr>
              <a:t>ClientPrincipal</a:t>
            </a:r>
            <a:r>
              <a:rPr lang="en-US" sz="1400" b="1" i="0" dirty="0" smtClean="0">
                <a:solidFill>
                  <a:srgbClr val="000000"/>
                </a:solidFill>
              </a:rPr>
              <a:t> ]</a:t>
            </a:r>
          </a:p>
        </p:txBody>
      </p:sp>
      <p:grpSp>
        <p:nvGrpSpPr>
          <p:cNvPr id="68" name="Group 67"/>
          <p:cNvGrpSpPr/>
          <p:nvPr/>
        </p:nvGrpSpPr>
        <p:grpSpPr>
          <a:xfrm>
            <a:off x="6447258" y="3629008"/>
            <a:ext cx="3316995" cy="1999115"/>
            <a:chOff x="6447258" y="3629008"/>
            <a:chExt cx="3316995" cy="1999115"/>
          </a:xfrm>
        </p:grpSpPr>
        <p:cxnSp>
          <p:nvCxnSpPr>
            <p:cNvPr id="59" name="Elbow Connector 58"/>
            <p:cNvCxnSpPr>
              <a:endCxn id="11" idx="5"/>
            </p:cNvCxnSpPr>
            <p:nvPr/>
          </p:nvCxnSpPr>
          <p:spPr bwMode="auto">
            <a:xfrm rot="5400000">
              <a:off x="5728978" y="4347289"/>
              <a:ext cx="1999115" cy="562553"/>
            </a:xfrm>
            <a:prstGeom prst="bentConnector2">
              <a:avLst/>
            </a:prstGeom>
            <a:solidFill>
              <a:schemeClr val="accent1"/>
            </a:solidFill>
            <a:ln w="28575" cap="flat" cmpd="sng" algn="ctr">
              <a:solidFill>
                <a:schemeClr val="accent1"/>
              </a:solidFill>
              <a:prstDash val="solid"/>
              <a:round/>
              <a:headEnd type="none" w="med" len="med"/>
              <a:tailEnd type="arrow"/>
            </a:ln>
            <a:effectLst/>
          </p:spPr>
        </p:cxnSp>
        <p:cxnSp>
          <p:nvCxnSpPr>
            <p:cNvPr id="64" name="Elbow Connector 63"/>
            <p:cNvCxnSpPr>
              <a:stCxn id="11" idx="5"/>
            </p:cNvCxnSpPr>
            <p:nvPr/>
          </p:nvCxnSpPr>
          <p:spPr bwMode="auto">
            <a:xfrm flipV="1">
              <a:off x="6447258" y="3629008"/>
              <a:ext cx="1024376" cy="1999115"/>
            </a:xfrm>
            <a:prstGeom prst="bentConnector2">
              <a:avLst/>
            </a:prstGeom>
            <a:solidFill>
              <a:schemeClr val="accent1"/>
            </a:solidFill>
            <a:ln w="28575" cap="flat" cmpd="sng" algn="ctr">
              <a:solidFill>
                <a:schemeClr val="accent1"/>
              </a:solidFill>
              <a:prstDash val="solid"/>
              <a:round/>
              <a:headEnd type="none" w="med" len="med"/>
              <a:tailEnd type="arrow"/>
            </a:ln>
            <a:effectLst/>
          </p:spPr>
        </p:cxnSp>
        <p:sp>
          <p:nvSpPr>
            <p:cNvPr id="66" name="Oval 65"/>
            <p:cNvSpPr/>
            <p:nvPr/>
          </p:nvSpPr>
          <p:spPr bwMode="auto">
            <a:xfrm>
              <a:off x="6597470" y="4156863"/>
              <a:ext cx="1171050" cy="313415"/>
            </a:xfrm>
            <a:prstGeom prst="ellipse">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67" name="TextBox 66"/>
            <p:cNvSpPr txBox="1"/>
            <p:nvPr/>
          </p:nvSpPr>
          <p:spPr>
            <a:xfrm>
              <a:off x="7719037" y="4057891"/>
              <a:ext cx="2045216" cy="461665"/>
            </a:xfrm>
            <a:prstGeom prst="rect">
              <a:avLst/>
            </a:prstGeom>
            <a:noFill/>
          </p:spPr>
          <p:txBody>
            <a:bodyPr wrap="square" rtlCol="0">
              <a:spAutoFit/>
            </a:bodyPr>
            <a:lstStyle/>
            <a:p>
              <a:pPr algn="l"/>
              <a:r>
                <a:rPr lang="en-US" sz="1200" i="0" dirty="0" smtClean="0">
                  <a:solidFill>
                    <a:srgbClr val="000000"/>
                  </a:solidFill>
                </a:rPr>
                <a:t>Exchange Spring Token</a:t>
              </a:r>
              <a:br>
                <a:rPr lang="en-US" sz="1200" i="0" dirty="0" smtClean="0">
                  <a:solidFill>
                    <a:srgbClr val="000000"/>
                  </a:solidFill>
                </a:rPr>
              </a:br>
              <a:r>
                <a:rPr lang="en-US" sz="1200" i="0" dirty="0" smtClean="0">
                  <a:solidFill>
                    <a:srgbClr val="000000"/>
                  </a:solidFill>
                </a:rPr>
                <a:t>for Client-</a:t>
              </a:r>
              <a:r>
                <a:rPr lang="en-US" sz="1200" i="0" dirty="0" err="1" smtClean="0">
                  <a:solidFill>
                    <a:srgbClr val="000000"/>
                  </a:solidFill>
                </a:rPr>
                <a:t>Princpal</a:t>
              </a:r>
              <a:r>
                <a:rPr lang="en-US" sz="1200" i="0" dirty="0" smtClean="0">
                  <a:solidFill>
                    <a:srgbClr val="000000"/>
                  </a:solidFill>
                </a:rPr>
                <a:t> version</a:t>
              </a:r>
            </a:p>
          </p:txBody>
        </p:sp>
      </p:grpSp>
    </p:spTree>
    <p:extLst>
      <p:ext uri="{BB962C8B-B14F-4D97-AF65-F5344CB8AC3E}">
        <p14:creationId xmlns:p14="http://schemas.microsoft.com/office/powerpoint/2010/main" xmlns="" val="372086906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par>
                                <p:cTn id="51" presetID="1" presetClass="exit" presetSubtype="0" fill="hold" nodeType="withEffect">
                                  <p:stCondLst>
                                    <p:cond delay="0"/>
                                  </p:stCondLst>
                                  <p:childTnLst>
                                    <p:set>
                                      <p:cBhvr>
                                        <p:cTn id="52" dur="1" fill="hold">
                                          <p:stCondLst>
                                            <p:cond delay="0"/>
                                          </p:stCondLst>
                                        </p:cTn>
                                        <p:tgtEl>
                                          <p:spTgt spid="37"/>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childTnLst>
                                </p:cTn>
                              </p:par>
                              <p:par>
                                <p:cTn id="55" presetID="1" presetClass="exit" presetSubtype="0" fill="hold" nodeType="withEffect">
                                  <p:stCondLst>
                                    <p:cond delay="0"/>
                                  </p:stCondLst>
                                  <p:childTnLst>
                                    <p:set>
                                      <p:cBhvr>
                                        <p:cTn id="56" dur="1" fill="hold">
                                          <p:stCondLst>
                                            <p:cond delay="0"/>
                                          </p:stCondLst>
                                        </p:cTn>
                                        <p:tgtEl>
                                          <p:spTgt spid="25"/>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5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0"/>
                                        </p:tgtEl>
                                        <p:attrNameLst>
                                          <p:attrName>style.visibility</p:attrName>
                                        </p:attrNameLst>
                                      </p:cBhvr>
                                      <p:to>
                                        <p:strVal val="visible"/>
                                      </p:to>
                                    </p:set>
                                  </p:childTnLst>
                                </p:cTn>
                              </p:par>
                              <p:par>
                                <p:cTn id="69" presetID="1" presetClass="exit" presetSubtype="0" fill="hold" nodeType="withEffect">
                                  <p:stCondLst>
                                    <p:cond delay="0"/>
                                  </p:stCondLst>
                                  <p:childTnLst>
                                    <p:set>
                                      <p:cBhvr>
                                        <p:cTn id="70" dur="1" fill="hold">
                                          <p:stCondLst>
                                            <p:cond delay="0"/>
                                          </p:stCondLst>
                                        </p:cTn>
                                        <p:tgtEl>
                                          <p:spTgt spid="19"/>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53"/>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4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2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30"/>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68"/>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4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3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4" grpId="0"/>
      <p:bldP spid="15" grpId="0"/>
      <p:bldP spid="27" grpId="0" animBg="1"/>
      <p:bldP spid="40" grpId="0"/>
      <p:bldP spid="41" grpId="0"/>
      <p:bldP spid="42" grpId="0"/>
      <p:bldP spid="56" grpId="0" animBg="1"/>
      <p:bldP spid="36" grpId="0" animBg="1"/>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6817" y="1350876"/>
            <a:ext cx="6901583" cy="978729"/>
          </a:xfrm>
        </p:spPr>
        <p:txBody>
          <a:bodyPr/>
          <a:lstStyle/>
          <a:p>
            <a:r>
              <a:rPr lang="en-US" dirty="0" smtClean="0"/>
              <a:t>OE Realm Server Class: Implementation Best Practices </a:t>
            </a:r>
            <a:r>
              <a:rPr lang="en-US" i="1" dirty="0" smtClean="0"/>
              <a:t> </a:t>
            </a:r>
            <a:endParaRPr lang="en-US" dirty="0"/>
          </a:p>
        </p:txBody>
      </p:sp>
    </p:spTree>
    <p:extLst>
      <p:ext uri="{BB962C8B-B14F-4D97-AF65-F5344CB8AC3E}">
        <p14:creationId xmlns:p14="http://schemas.microsoft.com/office/powerpoint/2010/main" xmlns="" val="1292470644"/>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Process Overview</a:t>
            </a:r>
            <a:endParaRPr lang="en-US" dirty="0"/>
          </a:p>
        </p:txBody>
      </p:sp>
      <p:sp>
        <p:nvSpPr>
          <p:cNvPr id="3" name="Content Placeholder 2"/>
          <p:cNvSpPr>
            <a:spLocks noGrp="1"/>
          </p:cNvSpPr>
          <p:nvPr>
            <p:ph idx="1"/>
          </p:nvPr>
        </p:nvSpPr>
        <p:spPr/>
        <p:txBody>
          <a:bodyPr/>
          <a:lstStyle/>
          <a:p>
            <a:pPr marL="457200" indent="-457200">
              <a:lnSpc>
                <a:spcPct val="90000"/>
              </a:lnSpc>
              <a:buFont typeface="+mj-lt"/>
              <a:buAutoNum type="arabicPeriod"/>
            </a:pPr>
            <a:r>
              <a:rPr lang="en-US" dirty="0" smtClean="0"/>
              <a:t>Implement the </a:t>
            </a:r>
            <a:r>
              <a:rPr lang="en-US" dirty="0" err="1" smtClean="0"/>
              <a:t>OERealm</a:t>
            </a:r>
            <a:r>
              <a:rPr lang="en-US" dirty="0" smtClean="0"/>
              <a:t> interface  (there are now requirements…)</a:t>
            </a:r>
          </a:p>
          <a:p>
            <a:pPr lvl="1">
              <a:lnSpc>
                <a:spcPct val="90000"/>
              </a:lnSpc>
            </a:pPr>
            <a:r>
              <a:rPr lang="en-US" dirty="0" smtClean="0"/>
              <a:t>Provision user accounts (if not already in your application)</a:t>
            </a:r>
          </a:p>
          <a:p>
            <a:pPr lvl="1">
              <a:lnSpc>
                <a:spcPct val="90000"/>
              </a:lnSpc>
            </a:pPr>
            <a:r>
              <a:rPr lang="en-US" dirty="0" smtClean="0"/>
              <a:t>Code minimum </a:t>
            </a:r>
            <a:r>
              <a:rPr lang="en-US" dirty="0" err="1" smtClean="0"/>
              <a:t>OERealm</a:t>
            </a:r>
            <a:r>
              <a:rPr lang="en-US" dirty="0" smtClean="0"/>
              <a:t> class methods for one user account Domain</a:t>
            </a:r>
          </a:p>
          <a:p>
            <a:pPr marL="457200" indent="-457200">
              <a:lnSpc>
                <a:spcPct val="90000"/>
              </a:lnSpc>
              <a:buFont typeface="+mj-lt"/>
              <a:buAutoNum type="arabicPeriod"/>
            </a:pPr>
            <a:r>
              <a:rPr lang="en-US" dirty="0" smtClean="0"/>
              <a:t>Deploy </a:t>
            </a:r>
            <a:r>
              <a:rPr lang="en-US" dirty="0" err="1"/>
              <a:t>OERealm</a:t>
            </a:r>
            <a:r>
              <a:rPr lang="en-US" dirty="0"/>
              <a:t> class(</a:t>
            </a:r>
            <a:r>
              <a:rPr lang="en-US" dirty="0" err="1"/>
              <a:t>es</a:t>
            </a:r>
            <a:r>
              <a:rPr lang="en-US" dirty="0"/>
              <a:t>) to AppServer</a:t>
            </a:r>
          </a:p>
          <a:p>
            <a:pPr marL="457200" indent="-457200">
              <a:lnSpc>
                <a:spcPct val="90000"/>
              </a:lnSpc>
              <a:buFont typeface="+mj-lt"/>
              <a:buAutoNum type="arabicPeriod"/>
            </a:pPr>
            <a:r>
              <a:rPr lang="en-US" dirty="0"/>
              <a:t>Configure </a:t>
            </a:r>
            <a:r>
              <a:rPr lang="en-US" dirty="0" err="1" smtClean="0"/>
              <a:t>OERealm</a:t>
            </a:r>
            <a:r>
              <a:rPr lang="en-US" dirty="0" smtClean="0"/>
              <a:t> client </a:t>
            </a:r>
            <a:r>
              <a:rPr lang="en-US" dirty="0"/>
              <a:t>in the remote authentication </a:t>
            </a:r>
            <a:r>
              <a:rPr lang="en-US" dirty="0" smtClean="0"/>
              <a:t>process</a:t>
            </a:r>
          </a:p>
          <a:p>
            <a:pPr marL="457200" indent="-457200">
              <a:lnSpc>
                <a:spcPct val="90000"/>
              </a:lnSpc>
              <a:buFont typeface="+mj-lt"/>
              <a:buAutoNum type="arabicPeriod"/>
            </a:pPr>
            <a:r>
              <a:rPr lang="en-US" dirty="0" smtClean="0"/>
              <a:t>Test &amp; debug</a:t>
            </a:r>
          </a:p>
          <a:p>
            <a:pPr marL="457200" indent="-457200">
              <a:buFont typeface="+mj-lt"/>
              <a:buAutoNum type="arabicPeriod"/>
            </a:pPr>
            <a:r>
              <a:rPr lang="en-US" i="1" dirty="0" smtClean="0"/>
              <a:t>Optional, but HIGHLY recommended</a:t>
            </a:r>
            <a:r>
              <a:rPr lang="en-US" dirty="0" smtClean="0"/>
              <a:t>: </a:t>
            </a:r>
          </a:p>
          <a:p>
            <a:pPr lvl="1"/>
            <a:r>
              <a:rPr lang="en-US" dirty="0" smtClean="0"/>
              <a:t>Create a sealed Client-Principal for </a:t>
            </a:r>
            <a:r>
              <a:rPr lang="en-US" dirty="0" err="1" smtClean="0"/>
              <a:t>OERealm</a:t>
            </a:r>
            <a:r>
              <a:rPr lang="en-US" dirty="0" smtClean="0"/>
              <a:t> client SSO to the AppServer </a:t>
            </a:r>
            <a:r>
              <a:rPr lang="en-US" dirty="0" err="1" smtClean="0"/>
              <a:t>OERealm</a:t>
            </a:r>
            <a:r>
              <a:rPr lang="en-US" dirty="0" smtClean="0"/>
              <a:t> class</a:t>
            </a:r>
          </a:p>
          <a:p>
            <a:pPr lvl="1"/>
            <a:r>
              <a:rPr lang="en-US" dirty="0"/>
              <a:t>Code </a:t>
            </a:r>
            <a:r>
              <a:rPr lang="en-US" dirty="0" smtClean="0"/>
              <a:t>the </a:t>
            </a:r>
            <a:r>
              <a:rPr lang="en-US" dirty="0" err="1" smtClean="0"/>
              <a:t>OERealm</a:t>
            </a:r>
            <a:r>
              <a:rPr lang="en-US" dirty="0" smtClean="0"/>
              <a:t> server class’s SSO </a:t>
            </a:r>
            <a:r>
              <a:rPr lang="en-US" dirty="0"/>
              <a:t>Client-Principal </a:t>
            </a:r>
            <a:r>
              <a:rPr lang="en-US" dirty="0" smtClean="0"/>
              <a:t>validation</a:t>
            </a:r>
          </a:p>
          <a:p>
            <a:pPr marL="457200" indent="-457200">
              <a:buFont typeface="+mj-lt"/>
              <a:buAutoNum type="arabicPeriod"/>
            </a:pPr>
            <a:r>
              <a:rPr lang="en-US" i="1" dirty="0" smtClean="0"/>
              <a:t>Optional</a:t>
            </a:r>
            <a:r>
              <a:rPr lang="en-US" dirty="0" smtClean="0"/>
              <a:t>: </a:t>
            </a:r>
          </a:p>
          <a:p>
            <a:pPr lvl="1"/>
            <a:r>
              <a:rPr lang="en-US" dirty="0" smtClean="0"/>
              <a:t>Create a new </a:t>
            </a:r>
            <a:r>
              <a:rPr lang="en-US" dirty="0" err="1" smtClean="0"/>
              <a:t>OERealm</a:t>
            </a:r>
            <a:r>
              <a:rPr lang="en-US" dirty="0" smtClean="0"/>
              <a:t> </a:t>
            </a:r>
            <a:r>
              <a:rPr lang="en-US" dirty="0" err="1" smtClean="0"/>
              <a:t>keystore</a:t>
            </a:r>
            <a:r>
              <a:rPr lang="en-US" dirty="0" smtClean="0"/>
              <a:t> with the OE Domain(s) Access-Code</a:t>
            </a:r>
          </a:p>
          <a:p>
            <a:pPr lvl="1"/>
            <a:r>
              <a:rPr lang="en-US" dirty="0"/>
              <a:t>Consider if multi-tenancy ( i.e. multiple user account domains ) will be </a:t>
            </a:r>
            <a:r>
              <a:rPr lang="en-US" dirty="0" smtClean="0"/>
              <a:t>required</a:t>
            </a:r>
            <a:endParaRPr lang="en-US" dirty="0"/>
          </a:p>
        </p:txBody>
      </p:sp>
    </p:spTree>
    <p:extLst>
      <p:ext uri="{BB962C8B-B14F-4D97-AF65-F5344CB8AC3E}">
        <p14:creationId xmlns:p14="http://schemas.microsoft.com/office/powerpoint/2010/main" xmlns="" val="80467462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70574"/>
            <a:ext cx="10801179" cy="424732"/>
          </a:xfrm>
        </p:spPr>
        <p:txBody>
          <a:bodyPr/>
          <a:lstStyle/>
          <a:p>
            <a:r>
              <a:rPr lang="en-US" sz="2400" dirty="0" smtClean="0"/>
              <a:t>Comparing </a:t>
            </a:r>
            <a:r>
              <a:rPr lang="en-US" sz="2400" dirty="0" err="1" smtClean="0"/>
              <a:t>OERealm</a:t>
            </a:r>
            <a:r>
              <a:rPr lang="en-US" sz="2400" dirty="0" smtClean="0"/>
              <a:t> Client Requirements</a:t>
            </a:r>
            <a:endParaRPr lang="en-US" sz="2400" dirty="0"/>
          </a:p>
        </p:txBody>
      </p:sp>
      <p:graphicFrame>
        <p:nvGraphicFramePr>
          <p:cNvPr id="3" name="Table 2"/>
          <p:cNvGraphicFramePr>
            <a:graphicFrameLocks noGrp="1"/>
          </p:cNvGraphicFramePr>
          <p:nvPr>
            <p:extLst>
              <p:ext uri="{D42A27DB-BD31-4B8C-83A1-F6EECF244321}">
                <p14:modId xmlns:p14="http://schemas.microsoft.com/office/powerpoint/2010/main" xmlns="" val="2617462800"/>
              </p:ext>
            </p:extLst>
          </p:nvPr>
        </p:nvGraphicFramePr>
        <p:xfrm>
          <a:off x="1205918" y="1371247"/>
          <a:ext cx="9907308" cy="4450080"/>
        </p:xfrm>
        <a:graphic>
          <a:graphicData uri="http://schemas.openxmlformats.org/drawingml/2006/table">
            <a:tbl>
              <a:tblPr firstRow="1" bandRow="1">
                <a:tableStyleId>{5C22544A-7EE6-4342-B048-85BDC9FD1C3A}</a:tableStyleId>
              </a:tblPr>
              <a:tblGrid>
                <a:gridCol w="2476827"/>
                <a:gridCol w="2476827"/>
                <a:gridCol w="2476827"/>
                <a:gridCol w="2476827"/>
              </a:tblGrid>
              <a:tr h="370840">
                <a:tc>
                  <a:txBody>
                    <a:bodyPr/>
                    <a:lstStyle/>
                    <a:p>
                      <a:endParaRPr lang="en-US" dirty="0"/>
                    </a:p>
                  </a:txBody>
                  <a:tcPr/>
                </a:tc>
                <a:tc>
                  <a:txBody>
                    <a:bodyPr/>
                    <a:lstStyle/>
                    <a:p>
                      <a:pPr algn="ctr"/>
                      <a:r>
                        <a:rPr lang="en-US" dirty="0" smtClean="0"/>
                        <a:t>OE BPM</a:t>
                      </a:r>
                      <a:endParaRPr lang="en-US" dirty="0"/>
                    </a:p>
                  </a:txBody>
                  <a:tcPr/>
                </a:tc>
                <a:tc>
                  <a:txBody>
                    <a:bodyPr/>
                    <a:lstStyle/>
                    <a:p>
                      <a:pPr algn="ctr"/>
                      <a:r>
                        <a:rPr lang="en-US" dirty="0" smtClean="0"/>
                        <a:t>OE REST</a:t>
                      </a:r>
                      <a:endParaRPr lang="en-US" dirty="0"/>
                    </a:p>
                  </a:txBody>
                  <a:tcPr/>
                </a:tc>
                <a:tc>
                  <a:txBody>
                    <a:bodyPr/>
                    <a:lstStyle/>
                    <a:p>
                      <a:pPr algn="ctr"/>
                      <a:r>
                        <a:rPr lang="en-US" dirty="0" err="1" smtClean="0"/>
                        <a:t>Rollbase</a:t>
                      </a:r>
                      <a:endParaRPr lang="en-US" dirty="0"/>
                    </a:p>
                  </a:txBody>
                  <a:tcPr/>
                </a:tc>
              </a:tr>
              <a:tr h="370840">
                <a:tc>
                  <a:txBody>
                    <a:bodyPr/>
                    <a:lstStyle/>
                    <a:p>
                      <a:r>
                        <a:rPr lang="en-US" dirty="0" smtClean="0"/>
                        <a:t>Server session</a:t>
                      </a:r>
                      <a:r>
                        <a:rPr lang="en-US" baseline="0" dirty="0" smtClean="0"/>
                        <a:t> type</a:t>
                      </a:r>
                      <a:endParaRPr lang="en-US" dirty="0"/>
                    </a:p>
                  </a:txBody>
                  <a:tcPr/>
                </a:tc>
                <a:tc>
                  <a:txBody>
                    <a:bodyPr/>
                    <a:lstStyle/>
                    <a:p>
                      <a:r>
                        <a:rPr lang="en-US" dirty="0" smtClean="0"/>
                        <a:t>Session-free</a:t>
                      </a:r>
                      <a:endParaRPr lang="en-US" dirty="0"/>
                    </a:p>
                  </a:txBody>
                  <a:tcPr/>
                </a:tc>
                <a:tc>
                  <a:txBody>
                    <a:bodyPr/>
                    <a:lstStyle/>
                    <a:p>
                      <a:r>
                        <a:rPr lang="en-US" dirty="0" smtClean="0"/>
                        <a:t>Session-free</a:t>
                      </a:r>
                      <a:endParaRPr lang="en-US" dirty="0"/>
                    </a:p>
                  </a:txBody>
                  <a:tcPr/>
                </a:tc>
                <a:tc>
                  <a:txBody>
                    <a:bodyPr/>
                    <a:lstStyle/>
                    <a:p>
                      <a:r>
                        <a:rPr lang="en-US" dirty="0" smtClean="0"/>
                        <a:t>Session-free</a:t>
                      </a:r>
                      <a:endParaRPr lang="en-US" dirty="0"/>
                    </a:p>
                  </a:txBody>
                  <a:tcPr/>
                </a:tc>
              </a:tr>
              <a:tr h="370840">
                <a:tc>
                  <a:txBody>
                    <a:bodyPr/>
                    <a:lstStyle/>
                    <a:p>
                      <a:r>
                        <a:rPr lang="en-US" dirty="0" smtClean="0"/>
                        <a:t>SSL connections</a:t>
                      </a:r>
                      <a:endParaRPr lang="en-US" dirty="0"/>
                    </a:p>
                  </a:txBody>
                  <a:tcPr/>
                </a:tc>
                <a:tc>
                  <a:txBody>
                    <a:bodyPr/>
                    <a:lstStyle/>
                    <a:p>
                      <a:r>
                        <a:rPr lang="en-US" b="1" dirty="0" smtClean="0">
                          <a:solidFill>
                            <a:srgbClr val="FF0000"/>
                          </a:solidFill>
                        </a:rPr>
                        <a:t>No</a:t>
                      </a:r>
                      <a:endParaRPr lang="en-US" b="1" dirty="0">
                        <a:solidFill>
                          <a:srgbClr val="FF0000"/>
                        </a:solidFill>
                      </a:endParaRPr>
                    </a:p>
                  </a:txBody>
                  <a:tcPr/>
                </a:tc>
                <a:tc>
                  <a:txBody>
                    <a:bodyPr/>
                    <a:lstStyle/>
                    <a:p>
                      <a:r>
                        <a:rPr lang="en-US" dirty="0" smtClean="0"/>
                        <a:t>Optional</a:t>
                      </a:r>
                      <a:endParaRPr lang="en-US" dirty="0"/>
                    </a:p>
                  </a:txBody>
                  <a:tcPr/>
                </a:tc>
                <a:tc>
                  <a:txBody>
                    <a:bodyPr/>
                    <a:lstStyle/>
                    <a:p>
                      <a:r>
                        <a:rPr lang="en-US" dirty="0" smtClean="0"/>
                        <a:t>Optional</a:t>
                      </a:r>
                      <a:endParaRPr lang="en-US" dirty="0"/>
                    </a:p>
                  </a:txBody>
                  <a:tcPr/>
                </a:tc>
              </a:tr>
              <a:tr h="370840">
                <a:tc>
                  <a:txBody>
                    <a:bodyPr/>
                    <a:lstStyle/>
                    <a:p>
                      <a:r>
                        <a:rPr lang="en-US" dirty="0" smtClean="0"/>
                        <a:t>Client-Principal </a:t>
                      </a:r>
                      <a:r>
                        <a:rPr lang="en-US" dirty="0" err="1" smtClean="0"/>
                        <a:t>authn</a:t>
                      </a:r>
                      <a:endParaRPr lang="en-US" dirty="0"/>
                    </a:p>
                  </a:txBody>
                  <a:tcPr/>
                </a:tc>
                <a:tc>
                  <a:txBody>
                    <a:bodyPr/>
                    <a:lstStyle/>
                    <a:p>
                      <a:r>
                        <a:rPr lang="en-US" dirty="0" smtClean="0"/>
                        <a:t>Yes</a:t>
                      </a:r>
                      <a:endParaRPr lang="en-US" dirty="0"/>
                    </a:p>
                  </a:txBody>
                  <a:tcPr/>
                </a:tc>
                <a:tc>
                  <a:txBody>
                    <a:bodyPr/>
                    <a:lstStyle/>
                    <a:p>
                      <a:r>
                        <a:rPr lang="en-US" dirty="0" smtClean="0"/>
                        <a:t>Yes</a:t>
                      </a:r>
                      <a:endParaRPr lang="en-US" dirty="0"/>
                    </a:p>
                  </a:txBody>
                  <a:tcPr/>
                </a:tc>
                <a:tc>
                  <a:txBody>
                    <a:bodyPr/>
                    <a:lstStyle/>
                    <a:p>
                      <a:r>
                        <a:rPr lang="en-US" dirty="0" smtClean="0"/>
                        <a:t>Yes</a:t>
                      </a:r>
                      <a:endParaRPr lang="en-US" dirty="0"/>
                    </a:p>
                  </a:txBody>
                  <a:tcPr/>
                </a:tc>
              </a:tr>
              <a:tr h="370840">
                <a:tc>
                  <a:txBody>
                    <a:bodyPr/>
                    <a:lstStyle/>
                    <a:p>
                      <a:r>
                        <a:rPr lang="en-US" dirty="0" smtClean="0"/>
                        <a:t>Enabled</a:t>
                      </a:r>
                      <a:r>
                        <a:rPr lang="en-US" baseline="0" dirty="0" smtClean="0"/>
                        <a:t> attribute</a:t>
                      </a:r>
                      <a:endParaRPr lang="en-US" dirty="0"/>
                    </a:p>
                  </a:txBody>
                  <a:tcPr/>
                </a:tc>
                <a:tc>
                  <a:txBody>
                    <a:bodyPr/>
                    <a:lstStyle/>
                    <a:p>
                      <a:r>
                        <a:rPr lang="en-US" dirty="0" smtClean="0"/>
                        <a:t>TBD</a:t>
                      </a:r>
                      <a:endParaRPr lang="en-US" dirty="0"/>
                    </a:p>
                  </a:txBody>
                  <a:tcPr/>
                </a:tc>
                <a:tc>
                  <a:txBody>
                    <a:bodyPr/>
                    <a:lstStyle/>
                    <a:p>
                      <a:r>
                        <a:rPr lang="en-US" b="1" dirty="0" smtClean="0">
                          <a:solidFill>
                            <a:srgbClr val="FF0000"/>
                          </a:solidFill>
                        </a:rPr>
                        <a:t>Yes</a:t>
                      </a:r>
                      <a:endParaRPr lang="en-US" b="1" dirty="0">
                        <a:solidFill>
                          <a:srgbClr val="FF0000"/>
                        </a:solidFill>
                      </a:endParaRPr>
                    </a:p>
                  </a:txBody>
                  <a:tcPr/>
                </a:tc>
                <a:tc>
                  <a:txBody>
                    <a:bodyPr/>
                    <a:lstStyle/>
                    <a:p>
                      <a:r>
                        <a:rPr lang="en-US" b="1" dirty="0" smtClean="0">
                          <a:solidFill>
                            <a:srgbClr val="FF0000"/>
                          </a:solidFill>
                        </a:rPr>
                        <a:t>Yes</a:t>
                      </a:r>
                      <a:endParaRPr lang="en-US" b="1" dirty="0">
                        <a:solidFill>
                          <a:srgbClr val="FF0000"/>
                        </a:solidFill>
                      </a:endParaRPr>
                    </a:p>
                  </a:txBody>
                  <a:tcPr/>
                </a:tc>
              </a:tr>
              <a:tr h="370840">
                <a:tc>
                  <a:txBody>
                    <a:bodyPr/>
                    <a:lstStyle/>
                    <a:p>
                      <a:r>
                        <a:rPr lang="en-US" dirty="0" smtClean="0"/>
                        <a:t>Locked attribute</a:t>
                      </a:r>
                      <a:endParaRPr lang="en-US" dirty="0"/>
                    </a:p>
                  </a:txBody>
                  <a:tcPr/>
                </a:tc>
                <a:tc>
                  <a:txBody>
                    <a:bodyPr/>
                    <a:lstStyle/>
                    <a:p>
                      <a:r>
                        <a:rPr lang="en-US" dirty="0" smtClean="0"/>
                        <a:t>TBD</a:t>
                      </a:r>
                      <a:endParaRPr lang="en-US" dirty="0"/>
                    </a:p>
                  </a:txBody>
                  <a:tcPr/>
                </a:tc>
                <a:tc>
                  <a:txBody>
                    <a:bodyPr/>
                    <a:lstStyle/>
                    <a:p>
                      <a:r>
                        <a:rPr lang="en-US" b="1" dirty="0" smtClean="0">
                          <a:solidFill>
                            <a:srgbClr val="FF0000"/>
                          </a:solidFill>
                        </a:rPr>
                        <a:t>Yes</a:t>
                      </a:r>
                      <a:endParaRPr lang="en-US" b="1" dirty="0">
                        <a:solidFill>
                          <a:srgbClr val="FF0000"/>
                        </a:solidFill>
                      </a:endParaRPr>
                    </a:p>
                  </a:txBody>
                  <a:tcPr/>
                </a:tc>
                <a:tc>
                  <a:txBody>
                    <a:bodyPr/>
                    <a:lstStyle/>
                    <a:p>
                      <a:r>
                        <a:rPr lang="en-US" b="1" dirty="0" smtClean="0">
                          <a:solidFill>
                            <a:srgbClr val="FF0000"/>
                          </a:solidFill>
                        </a:rPr>
                        <a:t>Yes</a:t>
                      </a:r>
                      <a:endParaRPr lang="en-US" b="1" dirty="0">
                        <a:solidFill>
                          <a:srgbClr val="FF0000"/>
                        </a:solidFill>
                      </a:endParaRPr>
                    </a:p>
                  </a:txBody>
                  <a:tcPr/>
                </a:tc>
              </a:tr>
              <a:tr h="370840">
                <a:tc>
                  <a:txBody>
                    <a:bodyPr/>
                    <a:lstStyle/>
                    <a:p>
                      <a:r>
                        <a:rPr lang="en-US" dirty="0" smtClean="0"/>
                        <a:t>Expired attribute</a:t>
                      </a:r>
                      <a:endParaRPr lang="en-US" dirty="0"/>
                    </a:p>
                  </a:txBody>
                  <a:tcPr/>
                </a:tc>
                <a:tc>
                  <a:txBody>
                    <a:bodyPr/>
                    <a:lstStyle/>
                    <a:p>
                      <a:r>
                        <a:rPr lang="en-US" dirty="0" smtClean="0"/>
                        <a:t>TBD</a:t>
                      </a:r>
                      <a:endParaRPr lang="en-US" dirty="0"/>
                    </a:p>
                  </a:txBody>
                  <a:tcPr/>
                </a:tc>
                <a:tc>
                  <a:txBody>
                    <a:bodyPr/>
                    <a:lstStyle/>
                    <a:p>
                      <a:r>
                        <a:rPr lang="en-US" b="1" dirty="0" smtClean="0">
                          <a:solidFill>
                            <a:srgbClr val="FF0000"/>
                          </a:solidFill>
                        </a:rPr>
                        <a:t>Yes</a:t>
                      </a:r>
                      <a:endParaRPr lang="en-US" b="1" dirty="0">
                        <a:solidFill>
                          <a:srgbClr val="FF0000"/>
                        </a:solidFill>
                      </a:endParaRPr>
                    </a:p>
                  </a:txBody>
                  <a:tcPr/>
                </a:tc>
                <a:tc>
                  <a:txBody>
                    <a:bodyPr/>
                    <a:lstStyle/>
                    <a:p>
                      <a:r>
                        <a:rPr lang="en-US" b="1" dirty="0" smtClean="0">
                          <a:solidFill>
                            <a:srgbClr val="FF0000"/>
                          </a:solidFill>
                        </a:rPr>
                        <a:t>Yes</a:t>
                      </a:r>
                      <a:endParaRPr lang="en-US" b="1" dirty="0">
                        <a:solidFill>
                          <a:srgbClr val="FF0000"/>
                        </a:solidFill>
                      </a:endParaRPr>
                    </a:p>
                  </a:txBody>
                  <a:tcPr/>
                </a:tc>
              </a:tr>
              <a:tr h="370840">
                <a:tc>
                  <a:txBody>
                    <a:bodyPr/>
                    <a:lstStyle/>
                    <a:p>
                      <a:r>
                        <a:rPr lang="en-US" dirty="0" smtClean="0"/>
                        <a:t>Roles attribute</a:t>
                      </a:r>
                      <a:endParaRPr lang="en-US" dirty="0"/>
                    </a:p>
                  </a:txBody>
                  <a:tcPr/>
                </a:tc>
                <a:tc>
                  <a:txBody>
                    <a:bodyPr/>
                    <a:lstStyle/>
                    <a:p>
                      <a:r>
                        <a:rPr lang="en-US" dirty="0" smtClean="0"/>
                        <a:t>No</a:t>
                      </a:r>
                      <a:endParaRPr lang="en-US" dirty="0"/>
                    </a:p>
                  </a:txBody>
                  <a:tcPr/>
                </a:tc>
                <a:tc>
                  <a:txBody>
                    <a:bodyPr/>
                    <a:lstStyle/>
                    <a:p>
                      <a:r>
                        <a:rPr lang="en-US" b="1" dirty="0" smtClean="0">
                          <a:solidFill>
                            <a:srgbClr val="FF0000"/>
                          </a:solidFill>
                        </a:rPr>
                        <a:t>Yes</a:t>
                      </a:r>
                      <a:endParaRPr lang="en-US" b="1" dirty="0">
                        <a:solidFill>
                          <a:srgbClr val="FF0000"/>
                        </a:solidFill>
                      </a:endParaRPr>
                    </a:p>
                  </a:txBody>
                  <a:tcPr/>
                </a:tc>
                <a:tc>
                  <a:txBody>
                    <a:bodyPr/>
                    <a:lstStyle/>
                    <a:p>
                      <a:r>
                        <a:rPr lang="en-US" b="1" dirty="0" smtClean="0">
                          <a:solidFill>
                            <a:srgbClr val="FF0000"/>
                          </a:solidFill>
                        </a:rPr>
                        <a:t>Yes</a:t>
                      </a:r>
                      <a:endParaRPr lang="en-US" b="1" dirty="0">
                        <a:solidFill>
                          <a:srgbClr val="FF0000"/>
                        </a:solidFill>
                      </a:endParaRPr>
                    </a:p>
                  </a:txBody>
                  <a:tcPr/>
                </a:tc>
              </a:tr>
              <a:tr h="370840">
                <a:tc>
                  <a:txBody>
                    <a:bodyPr/>
                    <a:lstStyle/>
                    <a:p>
                      <a:r>
                        <a:rPr lang="en-US" dirty="0" smtClean="0"/>
                        <a:t>Multi-domain enabled</a:t>
                      </a:r>
                      <a:endParaRPr lang="en-US" dirty="0"/>
                    </a:p>
                  </a:txBody>
                  <a:tcPr/>
                </a:tc>
                <a:tc>
                  <a:txBody>
                    <a:bodyPr/>
                    <a:lstStyle/>
                    <a:p>
                      <a:r>
                        <a:rPr lang="en-US" dirty="0" smtClean="0"/>
                        <a:t>Yes</a:t>
                      </a:r>
                      <a:endParaRPr lang="en-US" dirty="0"/>
                    </a:p>
                  </a:txBody>
                  <a:tcPr/>
                </a:tc>
                <a:tc>
                  <a:txBody>
                    <a:bodyPr/>
                    <a:lstStyle/>
                    <a:p>
                      <a:r>
                        <a:rPr lang="en-US" b="0" dirty="0" smtClean="0">
                          <a:solidFill>
                            <a:schemeClr val="tx1"/>
                          </a:solidFill>
                        </a:rPr>
                        <a:t>Yes</a:t>
                      </a:r>
                      <a:endParaRPr lang="en-US" b="0" dirty="0">
                        <a:solidFill>
                          <a:schemeClr val="tx1"/>
                        </a:solidFill>
                      </a:endParaRPr>
                    </a:p>
                  </a:txBody>
                  <a:tcPr/>
                </a:tc>
                <a:tc>
                  <a:txBody>
                    <a:bodyPr/>
                    <a:lstStyle/>
                    <a:p>
                      <a:r>
                        <a:rPr lang="en-US" b="1" dirty="0" smtClean="0">
                          <a:solidFill>
                            <a:srgbClr val="FF0000"/>
                          </a:solidFill>
                        </a:rPr>
                        <a:t>No</a:t>
                      </a:r>
                      <a:endParaRPr lang="en-US" b="1" dirty="0">
                        <a:solidFill>
                          <a:srgbClr val="FF0000"/>
                        </a:solidFill>
                      </a:endParaRPr>
                    </a:p>
                  </a:txBody>
                  <a:tcPr/>
                </a:tc>
              </a:tr>
              <a:tr h="370840">
                <a:tc>
                  <a:txBody>
                    <a:bodyPr/>
                    <a:lstStyle/>
                    <a:p>
                      <a:r>
                        <a:rPr lang="en-US" dirty="0" smtClean="0"/>
                        <a:t>Query account names</a:t>
                      </a:r>
                    </a:p>
                  </a:txBody>
                  <a:tcPr/>
                </a:tc>
                <a:tc>
                  <a:txBody>
                    <a:bodyPr/>
                    <a:lstStyle/>
                    <a:p>
                      <a:r>
                        <a:rPr lang="en-US" b="1" dirty="0" smtClean="0">
                          <a:solidFill>
                            <a:srgbClr val="FF0000"/>
                          </a:solidFill>
                        </a:rPr>
                        <a:t>Yes</a:t>
                      </a:r>
                      <a:endParaRPr lang="en-US" b="1" dirty="0">
                        <a:solidFill>
                          <a:srgbClr val="FF0000"/>
                        </a:solidFill>
                      </a:endParaRPr>
                    </a:p>
                  </a:txBody>
                  <a:tcPr/>
                </a:tc>
                <a:tc>
                  <a:txBody>
                    <a:bodyPr/>
                    <a:lstStyle/>
                    <a:p>
                      <a:r>
                        <a:rPr lang="en-US" dirty="0" smtClean="0"/>
                        <a:t>No</a:t>
                      </a:r>
                      <a:endParaRPr lang="en-US" dirty="0"/>
                    </a:p>
                  </a:txBody>
                  <a:tcPr/>
                </a:tc>
                <a:tc>
                  <a:txBody>
                    <a:bodyPr/>
                    <a:lstStyle/>
                    <a:p>
                      <a:r>
                        <a:rPr lang="en-US" dirty="0" smtClean="0"/>
                        <a:t>No</a:t>
                      </a:r>
                    </a:p>
                  </a:txBody>
                  <a:tcPr/>
                </a:tc>
              </a:tr>
              <a:tr h="370840">
                <a:tc>
                  <a:txBody>
                    <a:bodyPr/>
                    <a:lstStyle/>
                    <a:p>
                      <a:r>
                        <a:rPr lang="en-US" dirty="0" smtClean="0"/>
                        <a:t>Query attribute</a:t>
                      </a:r>
                      <a:r>
                        <a:rPr lang="en-US" baseline="0" dirty="0" smtClean="0"/>
                        <a:t> names</a:t>
                      </a:r>
                      <a:endParaRPr lang="en-US" dirty="0" smtClean="0"/>
                    </a:p>
                  </a:txBody>
                  <a:tcPr/>
                </a:tc>
                <a:tc>
                  <a:txBody>
                    <a:bodyPr/>
                    <a:lstStyle/>
                    <a:p>
                      <a:r>
                        <a:rPr lang="en-US" b="1" dirty="0" smtClean="0">
                          <a:solidFill>
                            <a:srgbClr val="FF0000"/>
                          </a:solidFill>
                        </a:rPr>
                        <a:t>Yes</a:t>
                      </a:r>
                      <a:endParaRPr lang="en-US" b="1" dirty="0">
                        <a:solidFill>
                          <a:srgbClr val="FF0000"/>
                        </a:solidFill>
                      </a:endParaRPr>
                    </a:p>
                  </a:txBody>
                  <a:tcPr/>
                </a:tc>
                <a:tc>
                  <a:txBody>
                    <a:bodyPr/>
                    <a:lstStyle/>
                    <a:p>
                      <a:r>
                        <a:rPr lang="en-US" dirty="0" smtClean="0"/>
                        <a:t>No</a:t>
                      </a:r>
                      <a:endParaRPr lang="en-US" dirty="0"/>
                    </a:p>
                  </a:txBody>
                  <a:tcPr/>
                </a:tc>
                <a:tc>
                  <a:txBody>
                    <a:bodyPr/>
                    <a:lstStyle/>
                    <a:p>
                      <a:r>
                        <a:rPr lang="en-US" dirty="0" smtClean="0"/>
                        <a:t>No</a:t>
                      </a:r>
                    </a:p>
                  </a:txBody>
                  <a:tcPr/>
                </a:tc>
              </a:tr>
              <a:tr h="370840">
                <a:tc>
                  <a:txBody>
                    <a:bodyPr/>
                    <a:lstStyle/>
                    <a:p>
                      <a:r>
                        <a:rPr lang="en-US" b="0" dirty="0" smtClean="0">
                          <a:solidFill>
                            <a:schemeClr val="tx1"/>
                          </a:solidFill>
                        </a:rPr>
                        <a:t>Get/set</a:t>
                      </a:r>
                      <a:r>
                        <a:rPr lang="en-US" b="0" baseline="0" dirty="0" smtClean="0">
                          <a:solidFill>
                            <a:schemeClr val="tx1"/>
                          </a:solidFill>
                        </a:rPr>
                        <a:t> attributes</a:t>
                      </a:r>
                      <a:endParaRPr lang="en-US" b="0" dirty="0" smtClean="0">
                        <a:solidFill>
                          <a:schemeClr val="tx1"/>
                        </a:solidFill>
                      </a:endParaRPr>
                    </a:p>
                  </a:txBody>
                  <a:tcPr/>
                </a:tc>
                <a:tc>
                  <a:txBody>
                    <a:bodyPr/>
                    <a:lstStyle/>
                    <a:p>
                      <a:r>
                        <a:rPr lang="en-US" b="1" dirty="0" smtClean="0">
                          <a:solidFill>
                            <a:srgbClr val="FF0000"/>
                          </a:solidFill>
                        </a:rPr>
                        <a:t>Yes</a:t>
                      </a:r>
                      <a:endParaRPr lang="en-US" b="1" dirty="0">
                        <a:solidFill>
                          <a:srgbClr val="FF0000"/>
                        </a:solidFill>
                      </a:endParaRPr>
                    </a:p>
                  </a:txBody>
                  <a:tcPr/>
                </a:tc>
                <a:tc>
                  <a:txBody>
                    <a:bodyPr/>
                    <a:lstStyle/>
                    <a:p>
                      <a:r>
                        <a:rPr lang="en-US" dirty="0" smtClean="0"/>
                        <a:t>No</a:t>
                      </a:r>
                      <a:endParaRPr lang="en-US" dirty="0"/>
                    </a:p>
                  </a:txBody>
                  <a:tcPr/>
                </a:tc>
                <a:tc>
                  <a:txBody>
                    <a:bodyPr/>
                    <a:lstStyle/>
                    <a:p>
                      <a:r>
                        <a:rPr lang="en-US" dirty="0" smtClean="0"/>
                        <a:t>No</a:t>
                      </a:r>
                    </a:p>
                  </a:txBody>
                  <a:tcPr/>
                </a:tc>
              </a:tr>
            </a:tbl>
          </a:graphicData>
        </a:graphic>
      </p:graphicFrame>
    </p:spTree>
    <p:extLst>
      <p:ext uri="{BB962C8B-B14F-4D97-AF65-F5344CB8AC3E}">
        <p14:creationId xmlns:p14="http://schemas.microsoft.com/office/powerpoint/2010/main" xmlns="" val="2518843193"/>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Supporting User Accounts In </a:t>
            </a:r>
            <a:r>
              <a:rPr lang="en-US" dirty="0" err="1" smtClean="0"/>
              <a:t>OERealm</a:t>
            </a:r>
            <a:r>
              <a:rPr lang="en-US" dirty="0" smtClean="0"/>
              <a:t> Server Class</a:t>
            </a:r>
            <a:endParaRPr lang="en-US" dirty="0"/>
          </a:p>
        </p:txBody>
      </p:sp>
      <p:sp>
        <p:nvSpPr>
          <p:cNvPr id="5" name="Content Placeholder 4"/>
          <p:cNvSpPr>
            <a:spLocks noGrp="1"/>
          </p:cNvSpPr>
          <p:nvPr>
            <p:ph idx="1"/>
          </p:nvPr>
        </p:nvSpPr>
        <p:spPr>
          <a:xfrm>
            <a:off x="611962" y="1010230"/>
            <a:ext cx="10360501" cy="5033502"/>
          </a:xfrm>
        </p:spPr>
        <p:txBody>
          <a:bodyPr/>
          <a:lstStyle/>
          <a:p>
            <a:r>
              <a:rPr lang="en-US" dirty="0" smtClean="0"/>
              <a:t>Every user account must have a unique numerical ID for any given source</a:t>
            </a:r>
          </a:p>
          <a:p>
            <a:pPr lvl="1">
              <a:lnSpc>
                <a:spcPct val="70000"/>
              </a:lnSpc>
            </a:pPr>
            <a:r>
              <a:rPr lang="en-US" dirty="0" smtClean="0"/>
              <a:t>If the source of user accounts does not support numerical IDs, you have to manage the IDs in your </a:t>
            </a:r>
            <a:r>
              <a:rPr lang="en-US" dirty="0" err="1" smtClean="0"/>
              <a:t>OERealm</a:t>
            </a:r>
            <a:r>
              <a:rPr lang="en-US" dirty="0" smtClean="0"/>
              <a:t> server class</a:t>
            </a:r>
          </a:p>
          <a:p>
            <a:pPr lvl="1">
              <a:lnSpc>
                <a:spcPct val="70000"/>
              </a:lnSpc>
            </a:pPr>
            <a:r>
              <a:rPr lang="en-US" dirty="0" smtClean="0"/>
              <a:t>If multiple user account domains are supported, the ID must be unique across all domains</a:t>
            </a:r>
          </a:p>
          <a:p>
            <a:pPr>
              <a:lnSpc>
                <a:spcPct val="150000"/>
              </a:lnSpc>
            </a:pPr>
            <a:r>
              <a:rPr lang="en-US" i="1" dirty="0" smtClean="0"/>
              <a:t>If </a:t>
            </a:r>
            <a:r>
              <a:rPr lang="en-US" i="1" dirty="0"/>
              <a:t>a</a:t>
            </a:r>
            <a:r>
              <a:rPr lang="en-US" i="1" dirty="0" smtClean="0"/>
              <a:t> user account attribute is not supported, </a:t>
            </a:r>
            <a:r>
              <a:rPr lang="en-US" i="1" dirty="0"/>
              <a:t>r</a:t>
            </a:r>
            <a:r>
              <a:rPr lang="en-US" i="1" dirty="0" smtClean="0"/>
              <a:t>eturn a default value</a:t>
            </a:r>
          </a:p>
          <a:p>
            <a:pPr>
              <a:lnSpc>
                <a:spcPct val="150000"/>
              </a:lnSpc>
            </a:pPr>
            <a:r>
              <a:rPr lang="en-US" dirty="0" smtClean="0"/>
              <a:t>Map the </a:t>
            </a:r>
            <a:r>
              <a:rPr lang="en-US" b="1" i="1" dirty="0" smtClean="0">
                <a:solidFill>
                  <a:srgbClr val="FF0000"/>
                </a:solidFill>
              </a:rPr>
              <a:t>locked</a:t>
            </a:r>
            <a:r>
              <a:rPr lang="en-US" dirty="0" smtClean="0"/>
              <a:t> attribute to </a:t>
            </a:r>
            <a:r>
              <a:rPr lang="en-US" i="1" dirty="0" smtClean="0"/>
              <a:t>exceeded maximum password failures </a:t>
            </a:r>
            <a:endParaRPr lang="en-US" dirty="0" smtClean="0"/>
          </a:p>
          <a:p>
            <a:pPr>
              <a:lnSpc>
                <a:spcPct val="150000"/>
              </a:lnSpc>
            </a:pPr>
            <a:r>
              <a:rPr lang="en-US" dirty="0" smtClean="0"/>
              <a:t>Map the </a:t>
            </a:r>
            <a:r>
              <a:rPr lang="en-US" b="1" i="1" dirty="0" smtClean="0">
                <a:solidFill>
                  <a:srgbClr val="FF0000"/>
                </a:solidFill>
              </a:rPr>
              <a:t>expired</a:t>
            </a:r>
            <a:r>
              <a:rPr lang="en-US" dirty="0" smtClean="0"/>
              <a:t> attribute to </a:t>
            </a:r>
            <a:r>
              <a:rPr lang="en-US" i="1" dirty="0" smtClean="0"/>
              <a:t>password expired</a:t>
            </a:r>
          </a:p>
          <a:p>
            <a:pPr>
              <a:lnSpc>
                <a:spcPct val="150000"/>
              </a:lnSpc>
            </a:pPr>
            <a:r>
              <a:rPr lang="en-US" dirty="0" smtClean="0"/>
              <a:t>Map the </a:t>
            </a:r>
            <a:r>
              <a:rPr lang="en-US" b="1" i="1" dirty="0" smtClean="0">
                <a:solidFill>
                  <a:srgbClr val="FF0000"/>
                </a:solidFill>
              </a:rPr>
              <a:t>roles</a:t>
            </a:r>
            <a:r>
              <a:rPr lang="en-US" dirty="0" smtClean="0"/>
              <a:t> attribute to </a:t>
            </a:r>
            <a:r>
              <a:rPr lang="en-US" i="1" dirty="0" smtClean="0"/>
              <a:t>roles</a:t>
            </a:r>
            <a:r>
              <a:rPr lang="en-US" dirty="0" smtClean="0"/>
              <a:t> or </a:t>
            </a:r>
            <a:r>
              <a:rPr lang="en-US" i="1" dirty="0" smtClean="0"/>
              <a:t>groups</a:t>
            </a:r>
          </a:p>
          <a:p>
            <a:pPr>
              <a:lnSpc>
                <a:spcPct val="150000"/>
              </a:lnSpc>
            </a:pPr>
            <a:r>
              <a:rPr lang="en-US" dirty="0" smtClean="0"/>
              <a:t>Map the </a:t>
            </a:r>
            <a:r>
              <a:rPr lang="en-US" b="1" i="1" dirty="0" smtClean="0">
                <a:solidFill>
                  <a:srgbClr val="FF0000"/>
                </a:solidFill>
              </a:rPr>
              <a:t>enabled</a:t>
            </a:r>
            <a:r>
              <a:rPr lang="en-US" b="1" i="1" dirty="0" smtClean="0"/>
              <a:t> </a:t>
            </a:r>
            <a:r>
              <a:rPr lang="en-US" dirty="0" smtClean="0"/>
              <a:t>attribute to </a:t>
            </a:r>
            <a:r>
              <a:rPr lang="en-US" i="1" dirty="0" smtClean="0"/>
              <a:t>account enabled</a:t>
            </a:r>
          </a:p>
          <a:p>
            <a:pPr>
              <a:lnSpc>
                <a:spcPct val="150000"/>
              </a:lnSpc>
            </a:pPr>
            <a:r>
              <a:rPr lang="en-US" dirty="0" smtClean="0"/>
              <a:t>Some authentication systems may interpret attribute data as case-sensitive</a:t>
            </a:r>
            <a:endParaRPr lang="en-US" dirty="0"/>
          </a:p>
        </p:txBody>
      </p:sp>
    </p:spTree>
    <p:extLst>
      <p:ext uri="{BB962C8B-B14F-4D97-AF65-F5344CB8AC3E}">
        <p14:creationId xmlns:p14="http://schemas.microsoft.com/office/powerpoint/2010/main" xmlns="" val="2565007394"/>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1572475"/>
            <a:ext cx="6901583" cy="535531"/>
          </a:xfrm>
        </p:spPr>
        <p:txBody>
          <a:bodyPr/>
          <a:lstStyle/>
          <a:p>
            <a:r>
              <a:rPr lang="en-US" dirty="0" smtClean="0"/>
              <a:t>OE Realm Clients</a:t>
            </a:r>
            <a:endParaRPr lang="en-US" dirty="0"/>
          </a:p>
        </p:txBody>
      </p:sp>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OE Realm Clients</a:t>
            </a:r>
            <a:endParaRPr lang="en-US" dirty="0"/>
          </a:p>
        </p:txBody>
      </p:sp>
      <p:sp>
        <p:nvSpPr>
          <p:cNvPr id="3" name="Content Placeholder 2"/>
          <p:cNvSpPr>
            <a:spLocks noGrp="1"/>
          </p:cNvSpPr>
          <p:nvPr>
            <p:ph idx="1"/>
          </p:nvPr>
        </p:nvSpPr>
        <p:spPr>
          <a:xfrm>
            <a:off x="611962" y="1200150"/>
            <a:ext cx="10548890" cy="5067915"/>
          </a:xfrm>
        </p:spPr>
        <p:txBody>
          <a:bodyPr/>
          <a:lstStyle/>
          <a:p>
            <a:pPr marL="457200" indent="-457200">
              <a:buFont typeface="+mj-lt"/>
              <a:buAutoNum type="arabicPeriod"/>
            </a:pPr>
            <a:r>
              <a:rPr lang="en-US" dirty="0" smtClean="0"/>
              <a:t>OpenEdge BPM</a:t>
            </a:r>
          </a:p>
          <a:p>
            <a:pPr marL="457200" indent="-457200">
              <a:buFont typeface="+mj-lt"/>
              <a:buAutoNum type="arabicPeriod"/>
            </a:pPr>
            <a:r>
              <a:rPr lang="en-US" dirty="0" smtClean="0"/>
              <a:t>REST Adapter (Mobile / Rest </a:t>
            </a:r>
            <a:r>
              <a:rPr lang="en-US" dirty="0" err="1" smtClean="0"/>
              <a:t>webapps</a:t>
            </a:r>
            <a:r>
              <a:rPr lang="en-US" dirty="0" smtClean="0"/>
              <a:t>)</a:t>
            </a:r>
          </a:p>
          <a:p>
            <a:pPr marL="457200" indent="-457200">
              <a:buFont typeface="+mj-lt"/>
              <a:buAutoNum type="arabicPeriod"/>
            </a:pPr>
            <a:r>
              <a:rPr lang="en-US" dirty="0" smtClean="0"/>
              <a:t>PAS for OE web applications ( </a:t>
            </a:r>
            <a:r>
              <a:rPr lang="en-US" dirty="0" err="1" smtClean="0"/>
              <a:t>oemanager.war</a:t>
            </a:r>
            <a:r>
              <a:rPr lang="en-US" dirty="0" smtClean="0"/>
              <a:t> / </a:t>
            </a:r>
            <a:r>
              <a:rPr lang="en-US" dirty="0" err="1" smtClean="0"/>
              <a:t>oeabl.war</a:t>
            </a:r>
            <a:r>
              <a:rPr lang="en-US" dirty="0" smtClean="0"/>
              <a:t> )</a:t>
            </a:r>
          </a:p>
          <a:p>
            <a:pPr marL="457200" indent="-457200">
              <a:buFont typeface="+mj-lt"/>
              <a:buAutoNum type="arabicPeriod"/>
            </a:pPr>
            <a:r>
              <a:rPr lang="en-US" dirty="0" err="1" smtClean="0"/>
              <a:t>Rollbase</a:t>
            </a:r>
            <a:r>
              <a:rPr lang="en-US" dirty="0" smtClean="0"/>
              <a:t> private cloud</a:t>
            </a:r>
          </a:p>
          <a:p>
            <a:endParaRPr lang="en-US" dirty="0" smtClean="0"/>
          </a:p>
          <a:p>
            <a:endParaRPr lang="en-US" dirty="0"/>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Client Configuration</a:t>
            </a:r>
            <a:endParaRPr lang="en-US" dirty="0"/>
          </a:p>
        </p:txBody>
      </p:sp>
      <p:graphicFrame>
        <p:nvGraphicFramePr>
          <p:cNvPr id="4" name="Content Placeholder 3"/>
          <p:cNvGraphicFramePr>
            <a:graphicFrameLocks noGrp="1"/>
          </p:cNvGraphicFramePr>
          <p:nvPr>
            <p:ph idx="1"/>
          </p:nvPr>
        </p:nvGraphicFramePr>
        <p:xfrm>
          <a:off x="611188" y="1200150"/>
          <a:ext cx="11383587" cy="4145280"/>
        </p:xfrm>
        <a:graphic>
          <a:graphicData uri="http://schemas.openxmlformats.org/drawingml/2006/table">
            <a:tbl>
              <a:tblPr firstRow="1" bandRow="1">
                <a:tableStyleId>{3B4B98B0-60AC-42C2-AFA5-B58CD77FA1E5}</a:tableStyleId>
              </a:tblPr>
              <a:tblGrid>
                <a:gridCol w="2522507"/>
                <a:gridCol w="7516376"/>
                <a:gridCol w="1344704"/>
              </a:tblGrid>
              <a:tr h="370840">
                <a:tc>
                  <a:txBody>
                    <a:bodyPr/>
                    <a:lstStyle/>
                    <a:p>
                      <a:r>
                        <a:rPr lang="en-US" dirty="0" smtClean="0"/>
                        <a:t>Parameter</a:t>
                      </a:r>
                      <a:endParaRPr lang="en-US" dirty="0"/>
                    </a:p>
                  </a:txBody>
                  <a:tcPr/>
                </a:tc>
                <a:tc>
                  <a:txBody>
                    <a:bodyPr/>
                    <a:lstStyle/>
                    <a:p>
                      <a:r>
                        <a:rPr lang="en-US" dirty="0" smtClean="0"/>
                        <a:t>Description</a:t>
                      </a:r>
                      <a:endParaRPr lang="en-US" dirty="0"/>
                    </a:p>
                  </a:txBody>
                  <a:tcPr/>
                </a:tc>
                <a:tc>
                  <a:txBody>
                    <a:bodyPr/>
                    <a:lstStyle/>
                    <a:p>
                      <a:r>
                        <a:rPr lang="en-US" dirty="0" smtClean="0"/>
                        <a:t>Mandatory</a:t>
                      </a:r>
                      <a:endParaRPr lang="en-US" dirty="0"/>
                    </a:p>
                  </a:txBody>
                  <a:tcPr/>
                </a:tc>
              </a:tr>
              <a:tr h="370840">
                <a:tc>
                  <a:txBody>
                    <a:bodyPr/>
                    <a:lstStyle/>
                    <a:p>
                      <a:r>
                        <a:rPr lang="en-US" dirty="0" smtClean="0"/>
                        <a:t>Realm URL </a:t>
                      </a:r>
                      <a:endParaRPr lang="en-US" dirty="0"/>
                    </a:p>
                  </a:txBody>
                  <a:tcPr/>
                </a:tc>
                <a:tc>
                  <a:txBody>
                    <a:bodyPr/>
                    <a:lstStyle/>
                    <a:p>
                      <a:r>
                        <a:rPr lang="en-US" dirty="0" smtClean="0"/>
                        <a:t>URL to connect</a:t>
                      </a:r>
                      <a:r>
                        <a:rPr lang="en-US" baseline="0" dirty="0" smtClean="0"/>
                        <a:t> to OE Realm </a:t>
                      </a:r>
                      <a:r>
                        <a:rPr lang="en-US" baseline="0" dirty="0" err="1" smtClean="0"/>
                        <a:t>AppServer</a:t>
                      </a:r>
                      <a:endParaRPr lang="en-US" dirty="0"/>
                    </a:p>
                  </a:txBody>
                  <a:tcPr/>
                </a:tc>
                <a:tc>
                  <a:txBody>
                    <a:bodyPr/>
                    <a:lstStyle/>
                    <a:p>
                      <a:r>
                        <a:rPr lang="en-US" dirty="0" smtClean="0"/>
                        <a:t>Yes</a:t>
                      </a:r>
                      <a:endParaRPr lang="en-US" dirty="0"/>
                    </a:p>
                  </a:txBody>
                  <a:tcPr/>
                </a:tc>
              </a:tr>
              <a:tr h="370840">
                <a:tc>
                  <a:txBody>
                    <a:bodyPr/>
                    <a:lstStyle/>
                    <a:p>
                      <a:r>
                        <a:rPr lang="en-US" dirty="0" smtClean="0"/>
                        <a:t>Realm Class </a:t>
                      </a:r>
                      <a:endParaRPr lang="en-US" dirty="0"/>
                    </a:p>
                  </a:txBody>
                  <a:tcPr/>
                </a:tc>
                <a:tc>
                  <a:txBody>
                    <a:bodyPr/>
                    <a:lstStyle/>
                    <a:p>
                      <a:r>
                        <a:rPr lang="en-US" dirty="0" smtClean="0"/>
                        <a:t>Fully</a:t>
                      </a:r>
                      <a:r>
                        <a:rPr lang="en-US" baseline="0" dirty="0" smtClean="0"/>
                        <a:t> qualified name of the OOABL Server Class</a:t>
                      </a:r>
                      <a:endParaRPr lang="en-US" dirty="0"/>
                    </a:p>
                  </a:txBody>
                  <a:tcPr/>
                </a:tc>
                <a:tc>
                  <a:txBody>
                    <a:bodyPr/>
                    <a:lstStyle/>
                    <a:p>
                      <a:r>
                        <a:rPr lang="en-US" dirty="0" smtClean="0"/>
                        <a:t>Yes</a:t>
                      </a:r>
                      <a:endParaRPr lang="en-US" dirty="0"/>
                    </a:p>
                  </a:txBody>
                  <a:tcPr/>
                </a:tc>
              </a:tr>
              <a:tr h="370840">
                <a:tc>
                  <a:txBody>
                    <a:bodyPr/>
                    <a:lstStyle/>
                    <a:p>
                      <a:r>
                        <a:rPr lang="en-US" dirty="0" smtClean="0"/>
                        <a:t>Password authentication</a:t>
                      </a:r>
                      <a:r>
                        <a:rPr lang="en-US" baseline="0" dirty="0" smtClean="0"/>
                        <a:t> mode</a:t>
                      </a:r>
                      <a:endParaRPr lang="en-US" dirty="0"/>
                    </a:p>
                  </a:txBody>
                  <a:tcPr/>
                </a:tc>
                <a:tc>
                  <a:txBody>
                    <a:bodyPr/>
                    <a:lstStyle/>
                    <a:p>
                      <a:r>
                        <a:rPr lang="en-US" dirty="0" smtClean="0"/>
                        <a:t>Clear-text or HTTP Digest</a:t>
                      </a:r>
                      <a:endParaRPr lang="en-US" dirty="0"/>
                    </a:p>
                  </a:txBody>
                  <a:tcPr/>
                </a:tc>
                <a:tc>
                  <a:txBody>
                    <a:bodyPr/>
                    <a:lstStyle/>
                    <a:p>
                      <a:r>
                        <a:rPr lang="en-US" dirty="0" smtClean="0"/>
                        <a:t>No</a:t>
                      </a:r>
                      <a:endParaRPr lang="en-US" dirty="0"/>
                    </a:p>
                  </a:txBody>
                  <a:tcPr/>
                </a:tc>
              </a:tr>
              <a:tr h="370840">
                <a:tc>
                  <a:txBody>
                    <a:bodyPr/>
                    <a:lstStyle/>
                    <a:p>
                      <a:r>
                        <a:rPr lang="en-US" dirty="0" smtClean="0"/>
                        <a:t>Attribute</a:t>
                      </a:r>
                      <a:r>
                        <a:rPr lang="en-US" baseline="0" dirty="0" smtClean="0"/>
                        <a:t> Names </a:t>
                      </a:r>
                      <a:endParaRPr lang="en-US" dirty="0"/>
                    </a:p>
                  </a:txBody>
                  <a:tcPr/>
                </a:tc>
                <a:tc>
                  <a:txBody>
                    <a:bodyPr/>
                    <a:lstStyle/>
                    <a:p>
                      <a:r>
                        <a:rPr lang="en-US" dirty="0" smtClean="0"/>
                        <a:t>Static</a:t>
                      </a:r>
                      <a:r>
                        <a:rPr lang="en-US" baseline="0" dirty="0" smtClean="0"/>
                        <a:t> user account attribute name</a:t>
                      </a:r>
                      <a:endParaRPr lang="en-US" dirty="0"/>
                    </a:p>
                  </a:txBody>
                  <a:tcPr/>
                </a:tc>
                <a:tc>
                  <a:txBody>
                    <a:bodyPr/>
                    <a:lstStyle/>
                    <a:p>
                      <a:r>
                        <a:rPr lang="en-US" dirty="0" smtClean="0"/>
                        <a:t>No</a:t>
                      </a:r>
                      <a:endParaRPr lang="en-US" dirty="0"/>
                    </a:p>
                  </a:txBody>
                  <a:tcPr/>
                </a:tc>
              </a:tr>
              <a:tr h="370840">
                <a:tc>
                  <a:txBody>
                    <a:bodyPr/>
                    <a:lstStyle/>
                    <a:p>
                      <a:r>
                        <a:rPr lang="en-US" dirty="0" smtClean="0"/>
                        <a:t>Realm</a:t>
                      </a:r>
                      <a:r>
                        <a:rPr lang="en-US" baseline="0" dirty="0" smtClean="0"/>
                        <a:t> Token File </a:t>
                      </a:r>
                      <a:endParaRPr lang="en-US" dirty="0">
                        <a:solidFill>
                          <a:srgbClr val="FF0000"/>
                        </a:solidFill>
                      </a:endParaRPr>
                    </a:p>
                  </a:txBody>
                  <a:tcPr/>
                </a:tc>
                <a:tc>
                  <a:txBody>
                    <a:bodyPr/>
                    <a:lstStyle/>
                    <a:p>
                      <a:r>
                        <a:rPr lang="en-US" dirty="0" smtClean="0"/>
                        <a:t>C-P</a:t>
                      </a:r>
                      <a:r>
                        <a:rPr lang="en-US" baseline="0" dirty="0" smtClean="0"/>
                        <a:t> token  to SSO to the</a:t>
                      </a:r>
                      <a:r>
                        <a:rPr lang="en-US" dirty="0" smtClean="0"/>
                        <a:t> OE Realm</a:t>
                      </a:r>
                      <a:endParaRPr lang="en-US" dirty="0"/>
                    </a:p>
                  </a:txBody>
                  <a:tcPr/>
                </a:tc>
                <a:tc>
                  <a:txBody>
                    <a:bodyPr/>
                    <a:lstStyle/>
                    <a:p>
                      <a:r>
                        <a:rPr lang="en-US" dirty="0" smtClean="0"/>
                        <a:t>No</a:t>
                      </a:r>
                      <a:endParaRPr lang="en-US" dirty="0"/>
                    </a:p>
                  </a:txBody>
                  <a:tcPr/>
                </a:tc>
              </a:tr>
              <a:tr h="370840">
                <a:tc>
                  <a:txBody>
                    <a:bodyPr/>
                    <a:lstStyle/>
                    <a:p>
                      <a:r>
                        <a:rPr lang="en-US" dirty="0" smtClean="0"/>
                        <a:t>Certificate</a:t>
                      </a:r>
                      <a:r>
                        <a:rPr lang="en-US" baseline="0" dirty="0" smtClean="0"/>
                        <a:t> Store Location</a:t>
                      </a:r>
                      <a:endParaRPr lang="en-US" dirty="0"/>
                    </a:p>
                  </a:txBody>
                  <a:tcPr/>
                </a:tc>
                <a:tc>
                  <a:txBody>
                    <a:bodyPr/>
                    <a:lstStyle/>
                    <a:p>
                      <a:r>
                        <a:rPr lang="en-US" dirty="0" smtClean="0"/>
                        <a:t>Used</a:t>
                      </a:r>
                      <a:r>
                        <a:rPr lang="en-US" baseline="0" dirty="0" smtClean="0"/>
                        <a:t> for SSL enabled OE Realm </a:t>
                      </a:r>
                      <a:r>
                        <a:rPr lang="en-US" baseline="0" dirty="0" err="1" smtClean="0"/>
                        <a:t>AppServer</a:t>
                      </a:r>
                      <a:endParaRPr lang="en-US" dirty="0"/>
                    </a:p>
                  </a:txBody>
                  <a:tcPr/>
                </a:tc>
                <a:tc>
                  <a:txBody>
                    <a:bodyPr/>
                    <a:lstStyle/>
                    <a:p>
                      <a:r>
                        <a:rPr lang="en-US" dirty="0" smtClean="0"/>
                        <a:t>No</a:t>
                      </a:r>
                      <a:endParaRPr lang="en-US" dirty="0"/>
                    </a:p>
                  </a:txBody>
                  <a:tcPr/>
                </a:tc>
              </a:tr>
              <a:tr h="370840">
                <a:tc>
                  <a:txBody>
                    <a:bodyPr/>
                    <a:lstStyle/>
                    <a:p>
                      <a:r>
                        <a:rPr lang="en-US" dirty="0" smtClean="0"/>
                        <a:t>OpenEdge</a:t>
                      </a:r>
                      <a:r>
                        <a:rPr lang="en-US" baseline="0" dirty="0" smtClean="0"/>
                        <a:t> Domain</a:t>
                      </a:r>
                      <a:endParaRPr lang="en-US" dirty="0"/>
                    </a:p>
                  </a:txBody>
                  <a:tcPr/>
                </a:tc>
                <a:tc>
                  <a:txBody>
                    <a:bodyPr/>
                    <a:lstStyle/>
                    <a:p>
                      <a:r>
                        <a:rPr lang="en-US" baseline="0" dirty="0" smtClean="0"/>
                        <a:t>Used to qualify user’s domain in the OE Application. </a:t>
                      </a:r>
                      <a:r>
                        <a:rPr lang="en-US" dirty="0" smtClean="0"/>
                        <a:t>Defaults</a:t>
                      </a:r>
                      <a:r>
                        <a:rPr lang="en-US" baseline="0" dirty="0" smtClean="0"/>
                        <a:t> to Blank. </a:t>
                      </a:r>
                      <a:endParaRPr lang="en-US" dirty="0"/>
                    </a:p>
                  </a:txBody>
                  <a:tcPr/>
                </a:tc>
                <a:tc>
                  <a:txBody>
                    <a:bodyPr/>
                    <a:lstStyle/>
                    <a:p>
                      <a:r>
                        <a:rPr lang="en-US" dirty="0" smtClean="0"/>
                        <a:t>No</a:t>
                      </a:r>
                      <a:endParaRPr lang="en-US" dirty="0"/>
                    </a:p>
                  </a:txBody>
                  <a:tcPr/>
                </a:tc>
              </a:tr>
              <a:tr h="370840">
                <a:tc>
                  <a:txBody>
                    <a:bodyPr/>
                    <a:lstStyle/>
                    <a:p>
                      <a:r>
                        <a:rPr lang="en-US" dirty="0" smtClean="0"/>
                        <a:t>OpenEdge Domain Access Code</a:t>
                      </a:r>
                      <a:endParaRPr lang="en-US" dirty="0"/>
                    </a:p>
                  </a:txBody>
                  <a:tcPr/>
                </a:tc>
                <a:tc>
                  <a:txBody>
                    <a:bodyPr/>
                    <a:lstStyle/>
                    <a:p>
                      <a:r>
                        <a:rPr lang="en-US" baseline="0" dirty="0" smtClean="0"/>
                        <a:t>Used to seal the C-P produced by the OE Realm Client after the authentication process is complete. </a:t>
                      </a:r>
                      <a:r>
                        <a:rPr lang="en-US" dirty="0" smtClean="0"/>
                        <a:t>Defaults to Blank.</a:t>
                      </a:r>
                      <a:r>
                        <a:rPr lang="en-US" baseline="0" dirty="0" smtClean="0"/>
                        <a:t> </a:t>
                      </a:r>
                      <a:endParaRPr lang="en-US" dirty="0"/>
                    </a:p>
                  </a:txBody>
                  <a:tcPr/>
                </a:tc>
                <a:tc>
                  <a:txBody>
                    <a:bodyPr/>
                    <a:lstStyle/>
                    <a:p>
                      <a:r>
                        <a:rPr lang="en-US" dirty="0" smtClean="0"/>
                        <a:t>No</a:t>
                      </a:r>
                      <a:endParaRPr lang="en-US" dirty="0"/>
                    </a:p>
                  </a:txBody>
                  <a:tcPr/>
                </a:tc>
              </a:tr>
            </a:tbl>
          </a:graphicData>
        </a:graphic>
      </p:graphicFrame>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51329" y="326372"/>
            <a:ext cx="10799763" cy="431800"/>
          </a:xfrm>
        </p:spPr>
        <p:txBody>
          <a:bodyPr/>
          <a:lstStyle/>
          <a:p>
            <a:r>
              <a:rPr lang="en-US" dirty="0" smtClean="0"/>
              <a:t> Realm URL values</a:t>
            </a:r>
            <a:endParaRPr lang="en-US" dirty="0"/>
          </a:p>
        </p:txBody>
      </p:sp>
      <p:graphicFrame>
        <p:nvGraphicFramePr>
          <p:cNvPr id="6" name="Table 5"/>
          <p:cNvGraphicFramePr>
            <a:graphicFrameLocks noGrp="1"/>
          </p:cNvGraphicFramePr>
          <p:nvPr/>
        </p:nvGraphicFramePr>
        <p:xfrm>
          <a:off x="472382" y="1554089"/>
          <a:ext cx="11253020" cy="2225040"/>
        </p:xfrm>
        <a:graphic>
          <a:graphicData uri="http://schemas.openxmlformats.org/drawingml/2006/table">
            <a:tbl>
              <a:tblPr firstRow="1" bandRow="1">
                <a:tableStyleId>{3B4B98B0-60AC-42C2-AFA5-B58CD77FA1E5}</a:tableStyleId>
              </a:tblPr>
              <a:tblGrid>
                <a:gridCol w="778194"/>
                <a:gridCol w="6279777"/>
                <a:gridCol w="4195049"/>
              </a:tblGrid>
              <a:tr h="370840">
                <a:tc>
                  <a:txBody>
                    <a:bodyPr/>
                    <a:lstStyle/>
                    <a:p>
                      <a:r>
                        <a:rPr lang="en-US" dirty="0" err="1" smtClean="0"/>
                        <a:t>S.No</a:t>
                      </a:r>
                      <a:r>
                        <a:rPr lang="en-US" dirty="0" smtClean="0"/>
                        <a:t>.</a:t>
                      </a:r>
                      <a:endParaRPr lang="en-US" dirty="0"/>
                    </a:p>
                  </a:txBody>
                  <a:tcPr/>
                </a:tc>
                <a:tc>
                  <a:txBody>
                    <a:bodyPr/>
                    <a:lstStyle/>
                    <a:p>
                      <a:r>
                        <a:rPr lang="en-US" dirty="0" smtClean="0"/>
                        <a:t> Realm URL</a:t>
                      </a:r>
                      <a:r>
                        <a:rPr lang="en-US" baseline="0" dirty="0" smtClean="0"/>
                        <a:t> values </a:t>
                      </a:r>
                      <a:endParaRPr lang="en-US" dirty="0"/>
                    </a:p>
                  </a:txBody>
                  <a:tcPr/>
                </a:tc>
                <a:tc>
                  <a:txBody>
                    <a:bodyPr/>
                    <a:lstStyle/>
                    <a:p>
                      <a:r>
                        <a:rPr lang="en-US" dirty="0" smtClean="0"/>
                        <a:t>OE Realm implemented</a:t>
                      </a:r>
                      <a:r>
                        <a:rPr lang="en-US" baseline="0" dirty="0" smtClean="0"/>
                        <a:t> on</a:t>
                      </a:r>
                      <a:endParaRPr lang="en-US" dirty="0"/>
                    </a:p>
                  </a:txBody>
                  <a:tcPr/>
                </a:tc>
              </a:tr>
              <a:tr h="370840">
                <a:tc>
                  <a:txBody>
                    <a:bodyPr/>
                    <a:lstStyle/>
                    <a:p>
                      <a:r>
                        <a:rPr lang="en-US" sz="1400" dirty="0" smtClean="0"/>
                        <a:t>1</a:t>
                      </a:r>
                      <a:endParaRPr lang="en-US" sz="1400" dirty="0"/>
                    </a:p>
                  </a:txBody>
                  <a:tcPr/>
                </a:tc>
                <a:tc>
                  <a:txBody>
                    <a:bodyPr/>
                    <a:lstStyle/>
                    <a:p>
                      <a:r>
                        <a:rPr lang="en-US" sz="1400" dirty="0" err="1" smtClean="0"/>
                        <a:t>AppServer</a:t>
                      </a:r>
                      <a:r>
                        <a:rPr lang="en-US" sz="1400" dirty="0" smtClean="0"/>
                        <a:t>[s]://&lt;name-server-host&gt;:&lt;name-server-port&gt;/&lt;service-name&gt;</a:t>
                      </a:r>
                      <a:endParaRPr lang="en-US" sz="1400" dirty="0"/>
                    </a:p>
                  </a:txBody>
                  <a:tcPr/>
                </a:tc>
                <a:tc>
                  <a:txBody>
                    <a:bodyPr/>
                    <a:lstStyle/>
                    <a:p>
                      <a:r>
                        <a:rPr lang="en-US" sz="1400" dirty="0" smtClean="0"/>
                        <a:t>Remote classic </a:t>
                      </a:r>
                      <a:r>
                        <a:rPr lang="en-US" sz="1400" dirty="0" err="1" smtClean="0"/>
                        <a:t>AppServer</a:t>
                      </a:r>
                      <a:r>
                        <a:rPr lang="en-US" sz="1400" dirty="0" smtClean="0"/>
                        <a:t> using </a:t>
                      </a:r>
                      <a:r>
                        <a:rPr lang="en-US" sz="1400" dirty="0" err="1" smtClean="0"/>
                        <a:t>NameServer</a:t>
                      </a:r>
                      <a:r>
                        <a:rPr lang="en-US" sz="1400" dirty="0" smtClean="0"/>
                        <a:t> </a:t>
                      </a:r>
                      <a:endParaRPr lang="en-US" sz="1400" dirty="0"/>
                    </a:p>
                  </a:txBody>
                  <a:tcPr/>
                </a:tc>
              </a:tr>
              <a:tr h="370840">
                <a:tc>
                  <a:txBody>
                    <a:bodyPr/>
                    <a:lstStyle/>
                    <a:p>
                      <a:r>
                        <a:rPr lang="en-US" sz="1400" kern="1200" dirty="0" smtClean="0"/>
                        <a:t>2</a:t>
                      </a:r>
                      <a:endParaRPr lang="en-US" sz="1400" kern="1200" dirty="0" smtClean="0">
                        <a:solidFill>
                          <a:schemeClr val="dk1"/>
                        </a:solidFill>
                        <a:latin typeface="+mn-lt"/>
                        <a:ea typeface="+mn-ea"/>
                        <a:cs typeface="+mn-cs"/>
                      </a:endParaRPr>
                    </a:p>
                  </a:txBody>
                  <a:tcPr/>
                </a:tc>
                <a:tc>
                  <a:txBody>
                    <a:bodyPr/>
                    <a:lstStyle/>
                    <a:p>
                      <a:r>
                        <a:rPr lang="en-US" sz="1400" kern="1200" dirty="0" err="1" smtClean="0"/>
                        <a:t>AppServerDC</a:t>
                      </a:r>
                      <a:r>
                        <a:rPr lang="en-US" sz="1400" kern="1200" dirty="0" smtClean="0"/>
                        <a:t>[s]://&lt;</a:t>
                      </a:r>
                      <a:r>
                        <a:rPr lang="en-US" sz="1400" kern="1200" dirty="0" err="1" smtClean="0"/>
                        <a:t>AppServer</a:t>
                      </a:r>
                      <a:r>
                        <a:rPr lang="en-US" sz="1400" kern="1200" dirty="0" smtClean="0"/>
                        <a:t>-host&gt;:&lt;</a:t>
                      </a:r>
                      <a:r>
                        <a:rPr lang="en-US" sz="1400" kern="1200" dirty="0" err="1" smtClean="0"/>
                        <a:t>AppServer</a:t>
                      </a:r>
                      <a:r>
                        <a:rPr lang="en-US" sz="1400" kern="1200" dirty="0" smtClean="0"/>
                        <a:t>-port&gt;/&lt;service-name&gt;</a:t>
                      </a:r>
                      <a:endParaRPr lang="en-US" sz="1400" kern="1200" dirty="0" smtClean="0">
                        <a:solidFill>
                          <a:schemeClr val="dk1"/>
                        </a:solidFill>
                        <a:latin typeface="+mn-lt"/>
                        <a:ea typeface="+mn-ea"/>
                        <a:cs typeface="+mn-cs"/>
                      </a:endParaRPr>
                    </a:p>
                  </a:txBody>
                  <a:tcPr/>
                </a:tc>
                <a:tc>
                  <a:txBody>
                    <a:bodyPr/>
                    <a:lstStyle/>
                    <a:p>
                      <a:r>
                        <a:rPr lang="en-US" sz="1400" dirty="0" smtClean="0"/>
                        <a:t>Remote classic </a:t>
                      </a:r>
                      <a:r>
                        <a:rPr lang="en-US" sz="1400" dirty="0" err="1" smtClean="0"/>
                        <a:t>AppServer</a:t>
                      </a:r>
                      <a:r>
                        <a:rPr lang="en-US" sz="1400" dirty="0" smtClean="0"/>
                        <a:t> using Direct Connect</a:t>
                      </a:r>
                      <a:endParaRPr lang="en-US" sz="1400" dirty="0"/>
                    </a:p>
                  </a:txBody>
                  <a:tcPr/>
                </a:tc>
              </a:tr>
              <a:tr h="370840">
                <a:tc>
                  <a:txBody>
                    <a:bodyPr/>
                    <a:lstStyle/>
                    <a:p>
                      <a:pPr marL="0" algn="l" defTabSz="914400" rtl="0" eaLnBrk="1" latinLnBrk="0" hangingPunct="1"/>
                      <a:r>
                        <a:rPr lang="en-US" sz="1400" kern="1200" dirty="0" smtClean="0"/>
                        <a:t>3</a:t>
                      </a:r>
                      <a:endParaRPr lang="en-US" sz="1400" kern="1200" dirty="0" smtClean="0">
                        <a:solidFill>
                          <a:schemeClr val="dk1"/>
                        </a:solidFill>
                        <a:latin typeface="+mn-lt"/>
                        <a:ea typeface="+mn-ea"/>
                        <a:cs typeface="+mn-cs"/>
                      </a:endParaRPr>
                    </a:p>
                  </a:txBody>
                  <a:tcPr/>
                </a:tc>
                <a:tc>
                  <a:txBody>
                    <a:bodyPr/>
                    <a:lstStyle/>
                    <a:p>
                      <a:pPr marL="0" algn="l" defTabSz="914400" rtl="0" eaLnBrk="1" latinLnBrk="0" hangingPunct="1"/>
                      <a:r>
                        <a:rPr lang="en-US" sz="1400" kern="1200" dirty="0" smtClean="0"/>
                        <a:t>http[s]://&lt;host&gt;[:&lt;port&gt;]/&lt;</a:t>
                      </a:r>
                      <a:r>
                        <a:rPr lang="en-US" sz="1400" kern="1200" dirty="0" err="1" smtClean="0"/>
                        <a:t>aia</a:t>
                      </a:r>
                      <a:r>
                        <a:rPr lang="en-US" sz="1400" kern="1200" dirty="0" smtClean="0"/>
                        <a:t>-app-name&gt;/</a:t>
                      </a:r>
                      <a:r>
                        <a:rPr lang="en-US" sz="1400" kern="1200" dirty="0" err="1" smtClean="0"/>
                        <a:t>aia</a:t>
                      </a:r>
                      <a:endParaRPr lang="en-US" sz="1400" kern="120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Remote classic </a:t>
                      </a:r>
                      <a:r>
                        <a:rPr lang="en-US" sz="1400" dirty="0" err="1" smtClean="0"/>
                        <a:t>AppServer</a:t>
                      </a:r>
                      <a:r>
                        <a:rPr lang="en-US" sz="1400" dirty="0" smtClean="0"/>
                        <a:t> via AIA</a:t>
                      </a:r>
                      <a:endParaRPr lang="en-US" sz="1400" dirty="0"/>
                    </a:p>
                  </a:txBody>
                  <a:tcPr/>
                </a:tc>
              </a:tr>
              <a:tr h="370840">
                <a:tc>
                  <a:txBody>
                    <a:bodyPr/>
                    <a:lstStyle/>
                    <a:p>
                      <a:pPr marL="0" algn="l" defTabSz="914400" rtl="0" eaLnBrk="1" latinLnBrk="0" hangingPunct="1"/>
                      <a:r>
                        <a:rPr lang="en-US" sz="1400" kern="1200" dirty="0" smtClean="0"/>
                        <a:t>4</a:t>
                      </a:r>
                      <a:endParaRPr lang="en-US" sz="1400" kern="1200" dirty="0" smtClean="0">
                        <a:solidFill>
                          <a:schemeClr val="dk1"/>
                        </a:solidFill>
                        <a:latin typeface="+mn-lt"/>
                        <a:ea typeface="+mn-ea"/>
                        <a:cs typeface="+mn-cs"/>
                      </a:endParaRPr>
                    </a:p>
                  </a:txBody>
                  <a:tcPr/>
                </a:tc>
                <a:tc>
                  <a:txBody>
                    <a:bodyPr/>
                    <a:lstStyle/>
                    <a:p>
                      <a:pPr marL="0" algn="l" defTabSz="914400" rtl="0" eaLnBrk="1" latinLnBrk="0" hangingPunct="1"/>
                      <a:r>
                        <a:rPr lang="en-US" sz="1400" kern="1200" dirty="0" smtClean="0"/>
                        <a:t>http[s]://&lt;host&gt;[:&lt;port&gt;]/[</a:t>
                      </a:r>
                      <a:r>
                        <a:rPr lang="en-US" sz="1400" kern="1200" dirty="0" err="1" smtClean="0"/>
                        <a:t>oeabl</a:t>
                      </a:r>
                      <a:r>
                        <a:rPr lang="en-US" sz="1400" kern="1200" dirty="0" smtClean="0"/>
                        <a:t>-app-name/]</a:t>
                      </a:r>
                      <a:r>
                        <a:rPr lang="en-US" sz="1400" kern="1200" dirty="0" err="1" smtClean="0"/>
                        <a:t>apsv</a:t>
                      </a:r>
                      <a:endParaRPr lang="en-US" sz="1400" kern="1200" dirty="0" smtClean="0">
                        <a:solidFill>
                          <a:schemeClr val="dk1"/>
                        </a:solidFill>
                        <a:latin typeface="+mn-lt"/>
                        <a:ea typeface="+mn-ea"/>
                        <a:cs typeface="+mn-cs"/>
                      </a:endParaRPr>
                    </a:p>
                  </a:txBody>
                  <a:tcPr/>
                </a:tc>
                <a:tc>
                  <a:txBody>
                    <a:bodyPr/>
                    <a:lstStyle/>
                    <a:p>
                      <a:r>
                        <a:rPr lang="en-US" sz="1400" dirty="0" smtClean="0"/>
                        <a:t>Remote PAS for OE Application Server</a:t>
                      </a:r>
                      <a:endParaRPr lang="en-US" sz="1400" dirty="0"/>
                    </a:p>
                  </a:txBody>
                  <a:tcPr/>
                </a:tc>
              </a:tr>
              <a:tr h="370840">
                <a:tc>
                  <a:txBody>
                    <a:bodyPr/>
                    <a:lstStyle/>
                    <a:p>
                      <a:pPr marL="0" algn="l" defTabSz="914400" rtl="0" eaLnBrk="1" latinLnBrk="0" hangingPunct="1"/>
                      <a:r>
                        <a:rPr lang="en-US" sz="1400" kern="1200" dirty="0" smtClean="0"/>
                        <a:t>5</a:t>
                      </a:r>
                      <a:endParaRPr lang="en-US" sz="1400" kern="1200" dirty="0" smtClean="0">
                        <a:solidFill>
                          <a:schemeClr val="dk1"/>
                        </a:solidFill>
                        <a:latin typeface="+mn-lt"/>
                        <a:ea typeface="+mn-ea"/>
                        <a:cs typeface="+mn-cs"/>
                      </a:endParaRPr>
                    </a:p>
                  </a:txBody>
                  <a:tcPr/>
                </a:tc>
                <a:tc>
                  <a:txBody>
                    <a:bodyPr/>
                    <a:lstStyle/>
                    <a:p>
                      <a:pPr marL="0" algn="l" defTabSz="914400" rtl="0" eaLnBrk="1" latinLnBrk="0" hangingPunct="1"/>
                      <a:r>
                        <a:rPr lang="en-US" sz="1400" kern="1200" dirty="0" smtClean="0"/>
                        <a:t>internal://localhost/nxgas</a:t>
                      </a:r>
                      <a:endParaRPr lang="en-US" sz="1400" kern="120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Local PAS for OE Application Server</a:t>
                      </a:r>
                      <a:endParaRPr lang="en-US" sz="1400" dirty="0"/>
                    </a:p>
                  </a:txBody>
                  <a:tcPr/>
                </a:tc>
              </a:tr>
            </a:tbl>
          </a:graphicData>
        </a:graphic>
      </p:graphicFrame>
      <p:sp>
        <p:nvSpPr>
          <p:cNvPr id="4" name="Rectangle 3"/>
          <p:cNvSpPr/>
          <p:nvPr/>
        </p:nvSpPr>
        <p:spPr bwMode="auto">
          <a:xfrm>
            <a:off x="811161" y="4393989"/>
            <a:ext cx="10114342" cy="761336"/>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5" name="TextBox 4"/>
          <p:cNvSpPr txBox="1"/>
          <p:nvPr/>
        </p:nvSpPr>
        <p:spPr>
          <a:xfrm>
            <a:off x="781665" y="4467730"/>
            <a:ext cx="9607811" cy="707886"/>
          </a:xfrm>
          <a:prstGeom prst="rect">
            <a:avLst/>
          </a:prstGeom>
          <a:noFill/>
        </p:spPr>
        <p:txBody>
          <a:bodyPr wrap="square" rtlCol="0">
            <a:spAutoFit/>
          </a:bodyPr>
          <a:lstStyle/>
          <a:p>
            <a:pPr algn="l"/>
            <a:r>
              <a:rPr lang="en-US" sz="2000" i="0" dirty="0" smtClean="0">
                <a:solidFill>
                  <a:srgbClr val="FF0000"/>
                </a:solidFill>
              </a:rPr>
              <a:t>The Realm URL value is same as what you provide in the Java </a:t>
            </a:r>
            <a:r>
              <a:rPr lang="en-US" sz="2000" i="0" dirty="0" err="1" smtClean="0">
                <a:solidFill>
                  <a:srgbClr val="FF0000"/>
                </a:solidFill>
              </a:rPr>
              <a:t>OpenClient</a:t>
            </a:r>
            <a:r>
              <a:rPr lang="en-US" sz="2000" i="0" dirty="0" smtClean="0">
                <a:solidFill>
                  <a:srgbClr val="FF0000"/>
                </a:solidFill>
              </a:rPr>
              <a:t> Connection URL</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564776" y="2729753"/>
            <a:ext cx="9802906" cy="779929"/>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5" name="Title 4"/>
          <p:cNvSpPr>
            <a:spLocks noGrp="1"/>
          </p:cNvSpPr>
          <p:nvPr>
            <p:ph type="title"/>
          </p:nvPr>
        </p:nvSpPr>
        <p:spPr/>
        <p:txBody>
          <a:bodyPr/>
          <a:lstStyle/>
          <a:p>
            <a:r>
              <a:rPr lang="en-US" dirty="0" smtClean="0"/>
              <a:t>Realm Token File (for additional / optional security)</a:t>
            </a:r>
            <a:endParaRPr lang="en-US" dirty="0"/>
          </a:p>
        </p:txBody>
      </p:sp>
      <p:sp>
        <p:nvSpPr>
          <p:cNvPr id="6" name="Content Placeholder 5"/>
          <p:cNvSpPr>
            <a:spLocks noGrp="1"/>
          </p:cNvSpPr>
          <p:nvPr>
            <p:ph idx="1"/>
          </p:nvPr>
        </p:nvSpPr>
        <p:spPr/>
        <p:txBody>
          <a:bodyPr/>
          <a:lstStyle/>
          <a:p>
            <a:r>
              <a:rPr lang="en-US" dirty="0" smtClean="0"/>
              <a:t>Generated using </a:t>
            </a:r>
            <a:r>
              <a:rPr lang="en-US" b="1" dirty="0" smtClean="0">
                <a:solidFill>
                  <a:srgbClr val="FF0000"/>
                </a:solidFill>
              </a:rPr>
              <a:t>$DLC/genspacp.bat | </a:t>
            </a:r>
            <a:r>
              <a:rPr lang="en-US" b="1" dirty="0" err="1" smtClean="0">
                <a:solidFill>
                  <a:srgbClr val="FF0000"/>
                </a:solidFill>
              </a:rPr>
              <a:t>sh</a:t>
            </a:r>
            <a:endParaRPr lang="en-US" b="1" dirty="0" smtClean="0">
              <a:solidFill>
                <a:srgbClr val="FF0000"/>
              </a:solidFill>
            </a:endParaRPr>
          </a:p>
          <a:p>
            <a:r>
              <a:rPr lang="en-US" dirty="0" smtClean="0"/>
              <a:t>Generated by implementer of the OE Realm Service Interface</a:t>
            </a:r>
          </a:p>
          <a:p>
            <a:r>
              <a:rPr lang="en-US" dirty="0" smtClean="0"/>
              <a:t>Distributed to the OE Realm Client in the line of trust</a:t>
            </a:r>
          </a:p>
          <a:p>
            <a:pPr>
              <a:buNone/>
            </a:pPr>
            <a:endParaRPr lang="en-US" dirty="0" smtClean="0"/>
          </a:p>
          <a:p>
            <a:pPr>
              <a:buNone/>
            </a:pPr>
            <a:r>
              <a:rPr lang="en-US" dirty="0" err="1" smtClean="0"/>
              <a:t>genspacp</a:t>
            </a:r>
            <a:r>
              <a:rPr lang="en-US" dirty="0" smtClean="0"/>
              <a:t> –password &lt;text&gt;  </a:t>
            </a:r>
            <a:r>
              <a:rPr lang="en-US" dirty="0" smtClean="0">
                <a:solidFill>
                  <a:schemeClr val="bg2">
                    <a:lumMod val="50000"/>
                  </a:schemeClr>
                </a:solidFill>
              </a:rPr>
              <a:t>[-user &lt;user&gt; -role &lt;text&gt; -domain &lt;text&gt; -file &lt;text&gt;]</a:t>
            </a:r>
          </a:p>
          <a:p>
            <a:pPr>
              <a:buNone/>
            </a:pPr>
            <a:endParaRPr lang="en-US" dirty="0" smtClean="0">
              <a:solidFill>
                <a:schemeClr val="bg2">
                  <a:lumMod val="50000"/>
                </a:schemeClr>
              </a:solidFill>
            </a:endParaRPr>
          </a:p>
          <a:p>
            <a:r>
              <a:rPr lang="en-US" dirty="0" smtClean="0">
                <a:solidFill>
                  <a:schemeClr val="tx1"/>
                </a:solidFill>
              </a:rPr>
              <a:t>Generates a Client-Principal (C-P) file sealed by “password”</a:t>
            </a:r>
          </a:p>
          <a:p>
            <a:r>
              <a:rPr lang="en-US" dirty="0" smtClean="0">
                <a:solidFill>
                  <a:schemeClr val="tx1"/>
                </a:solidFill>
              </a:rPr>
              <a:t>If not provided following defaults are used:</a:t>
            </a:r>
          </a:p>
          <a:p>
            <a:pPr lvl="1"/>
            <a:r>
              <a:rPr lang="en-US" dirty="0" smtClean="0">
                <a:solidFill>
                  <a:schemeClr val="tx1"/>
                </a:solidFill>
              </a:rPr>
              <a:t>User = </a:t>
            </a:r>
            <a:r>
              <a:rPr lang="en-US" dirty="0" err="1" smtClean="0">
                <a:solidFill>
                  <a:schemeClr val="tx1"/>
                </a:solidFill>
              </a:rPr>
              <a:t>BPSServer</a:t>
            </a:r>
            <a:r>
              <a:rPr lang="en-US" dirty="0" smtClean="0">
                <a:solidFill>
                  <a:schemeClr val="tx1"/>
                </a:solidFill>
              </a:rPr>
              <a:t>, Role = </a:t>
            </a:r>
            <a:r>
              <a:rPr lang="en-US" dirty="0" err="1" smtClean="0">
                <a:solidFill>
                  <a:schemeClr val="tx1"/>
                </a:solidFill>
              </a:rPr>
              <a:t>SPAClient</a:t>
            </a:r>
            <a:r>
              <a:rPr lang="en-US" dirty="0" smtClean="0">
                <a:solidFill>
                  <a:schemeClr val="tx1"/>
                </a:solidFill>
              </a:rPr>
              <a:t>, Domain = OESPA, File = </a:t>
            </a:r>
            <a:r>
              <a:rPr lang="en-US" dirty="0" err="1" smtClean="0">
                <a:solidFill>
                  <a:schemeClr val="tx1"/>
                </a:solidFill>
              </a:rPr>
              <a:t>oespaclient.cp</a:t>
            </a:r>
            <a:endParaRPr lang="en-US" dirty="0" smtClean="0">
              <a:solidFill>
                <a:schemeClr val="tx1"/>
              </a:solidFill>
            </a:endParaRPr>
          </a:p>
          <a:p>
            <a:r>
              <a:rPr lang="en-US" i="1" dirty="0" smtClean="0">
                <a:solidFill>
                  <a:schemeClr val="tx1"/>
                </a:solidFill>
              </a:rPr>
              <a:t>Tip</a:t>
            </a:r>
            <a:r>
              <a:rPr lang="en-US" dirty="0" smtClean="0">
                <a:solidFill>
                  <a:schemeClr val="tx1"/>
                </a:solidFill>
              </a:rPr>
              <a:t>: Don’t rely on defaults</a:t>
            </a:r>
          </a:p>
          <a:p>
            <a:r>
              <a:rPr lang="en-US" i="1" dirty="0" smtClean="0">
                <a:solidFill>
                  <a:schemeClr val="tx1"/>
                </a:solidFill>
              </a:rPr>
              <a:t>Tip</a:t>
            </a:r>
            <a:r>
              <a:rPr lang="en-US" dirty="0" smtClean="0">
                <a:solidFill>
                  <a:schemeClr val="tx1"/>
                </a:solidFill>
              </a:rPr>
              <a:t>: Supply  information for all of the fields</a:t>
            </a:r>
          </a:p>
          <a:p>
            <a:pPr>
              <a:buNone/>
            </a:pPr>
            <a:endParaRPr lang="en-US" dirty="0" smtClean="0">
              <a:solidFill>
                <a:schemeClr val="bg2">
                  <a:lumMod val="50000"/>
                </a:schemeClr>
              </a:solidFill>
            </a:endParaRPr>
          </a:p>
          <a:p>
            <a:pPr>
              <a:buNone/>
            </a:pPr>
            <a:endParaRPr lang="en-US" dirty="0">
              <a:solidFill>
                <a:schemeClr val="bg2">
                  <a:lumMod val="50000"/>
                </a:schemeClr>
              </a:solidFill>
            </a:endParaRPr>
          </a:p>
        </p:txBody>
      </p:sp>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914400" y="2554941"/>
            <a:ext cx="7570694" cy="2218765"/>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a:xfrm>
            <a:off x="616817" y="370574"/>
            <a:ext cx="10801179" cy="424732"/>
          </a:xfrm>
        </p:spPr>
        <p:txBody>
          <a:bodyPr/>
          <a:lstStyle/>
          <a:p>
            <a:r>
              <a:rPr lang="en-US" dirty="0" smtClean="0"/>
              <a:t>Realm Client  1:  OpenEdge BPM</a:t>
            </a:r>
            <a:endParaRPr lang="en-US" dirty="0"/>
          </a:p>
        </p:txBody>
      </p:sp>
      <p:sp>
        <p:nvSpPr>
          <p:cNvPr id="3" name="Content Placeholder 2"/>
          <p:cNvSpPr>
            <a:spLocks noGrp="1"/>
          </p:cNvSpPr>
          <p:nvPr>
            <p:ph idx="1"/>
          </p:nvPr>
        </p:nvSpPr>
        <p:spPr/>
        <p:txBody>
          <a:bodyPr/>
          <a:lstStyle/>
          <a:p>
            <a:r>
              <a:rPr lang="en-US" dirty="0" smtClean="0"/>
              <a:t>First OpenEdge product to use OE Realm </a:t>
            </a:r>
          </a:p>
          <a:p>
            <a:r>
              <a:rPr lang="en-US" dirty="0" smtClean="0"/>
              <a:t>Configure the attributes of your custom authentication realm in </a:t>
            </a:r>
            <a:r>
              <a:rPr lang="en-US" dirty="0" smtClean="0">
                <a:solidFill>
                  <a:srgbClr val="FF0000"/>
                </a:solidFill>
              </a:rPr>
              <a:t>BPSHOME/conf/</a:t>
            </a:r>
            <a:r>
              <a:rPr lang="en-US" dirty="0" err="1" smtClean="0">
                <a:solidFill>
                  <a:srgbClr val="FF0000"/>
                </a:solidFill>
              </a:rPr>
              <a:t>umacl.conf</a:t>
            </a:r>
            <a:endParaRPr lang="en-US" dirty="0" smtClean="0">
              <a:solidFill>
                <a:srgbClr val="FF0000"/>
              </a:solidFill>
            </a:endParaRPr>
          </a:p>
          <a:p>
            <a:pPr>
              <a:buNone/>
            </a:pPr>
            <a:endParaRPr lang="en-US" dirty="0" smtClean="0">
              <a:solidFill>
                <a:srgbClr val="FF0000"/>
              </a:solidFill>
            </a:endParaRPr>
          </a:p>
          <a:p>
            <a:pPr lvl="1"/>
            <a:r>
              <a:rPr lang="en-US" dirty="0" err="1" smtClean="0"/>
              <a:t>oeauth.server.location</a:t>
            </a:r>
            <a:r>
              <a:rPr lang="en-US" dirty="0" smtClean="0"/>
              <a:t>=&lt;Realm URL&gt; </a:t>
            </a:r>
          </a:p>
          <a:p>
            <a:pPr lvl="1"/>
            <a:r>
              <a:rPr lang="en-US" dirty="0" err="1" smtClean="0"/>
              <a:t>oeauth.server.provider</a:t>
            </a:r>
            <a:r>
              <a:rPr lang="en-US" dirty="0" smtClean="0"/>
              <a:t>=&lt;Fully qualified OO ABL Server Class&gt; </a:t>
            </a:r>
          </a:p>
          <a:p>
            <a:pPr lvl="1"/>
            <a:r>
              <a:rPr lang="en-US" dirty="0" err="1" smtClean="0"/>
              <a:t>oeauth.server.authmethod</a:t>
            </a:r>
            <a:r>
              <a:rPr lang="en-US" dirty="0" smtClean="0"/>
              <a:t>=&lt;</a:t>
            </a:r>
            <a:r>
              <a:rPr lang="en-US" dirty="0" err="1" smtClean="0"/>
              <a:t>basic|digest</a:t>
            </a:r>
            <a:r>
              <a:rPr lang="en-US" dirty="0" smtClean="0"/>
              <a:t>&gt;</a:t>
            </a:r>
          </a:p>
          <a:p>
            <a:pPr lvl="1"/>
            <a:r>
              <a:rPr lang="en-US" dirty="0" err="1" smtClean="0"/>
              <a:t>oeauth.server.clientprincipal</a:t>
            </a:r>
            <a:r>
              <a:rPr lang="en-US" dirty="0" smtClean="0"/>
              <a:t>=&lt;realm Token file&gt; </a:t>
            </a:r>
          </a:p>
          <a:p>
            <a:endParaRPr lang="en-US" dirty="0"/>
          </a:p>
        </p:txBody>
      </p:sp>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Realm Client  2:  REST Adapter and Pacific Application Server</a:t>
            </a:r>
            <a:endParaRPr lang="en-US" dirty="0"/>
          </a:p>
        </p:txBody>
      </p:sp>
      <p:sp>
        <p:nvSpPr>
          <p:cNvPr id="4" name="Content Placeholder 3"/>
          <p:cNvSpPr>
            <a:spLocks noGrp="1"/>
          </p:cNvSpPr>
          <p:nvPr>
            <p:ph idx="1"/>
          </p:nvPr>
        </p:nvSpPr>
        <p:spPr/>
        <p:txBody>
          <a:bodyPr/>
          <a:lstStyle/>
          <a:p>
            <a:pPr marL="342900" lvl="1" indent="-342900">
              <a:buFont typeface="Wingdings" pitchFamily="2" charset="2"/>
              <a:buChar char="§"/>
            </a:pPr>
            <a:r>
              <a:rPr lang="en-US" sz="2000" dirty="0" smtClean="0"/>
              <a:t>Edit web.xml :</a:t>
            </a:r>
          </a:p>
          <a:p>
            <a:pPr marL="742950" lvl="2" indent="-342900">
              <a:buFont typeface="Wingdings" pitchFamily="2" charset="2"/>
              <a:buChar char="§"/>
            </a:pPr>
            <a:r>
              <a:rPr lang="en-US" sz="2000" dirty="0" smtClean="0"/>
              <a:t> Provide template file  name for </a:t>
            </a:r>
            <a:r>
              <a:rPr lang="en-US" sz="2000" dirty="0" err="1" smtClean="0">
                <a:solidFill>
                  <a:srgbClr val="FF0000"/>
                </a:solidFill>
              </a:rPr>
              <a:t>contextConfigLocation</a:t>
            </a:r>
            <a:r>
              <a:rPr lang="en-US" sz="2000" dirty="0" smtClean="0"/>
              <a:t> context-</a:t>
            </a:r>
            <a:r>
              <a:rPr lang="en-US" sz="2000" dirty="0" err="1" smtClean="0"/>
              <a:t>param</a:t>
            </a:r>
            <a:r>
              <a:rPr lang="en-US" sz="2000" dirty="0" smtClean="0"/>
              <a:t>.</a:t>
            </a:r>
          </a:p>
          <a:p>
            <a:r>
              <a:rPr lang="en-US" dirty="0" smtClean="0"/>
              <a:t>For HTTP Basic authentication</a:t>
            </a:r>
          </a:p>
          <a:p>
            <a:pPr lvl="1"/>
            <a:r>
              <a:rPr lang="en-US" sz="2000" dirty="0" smtClean="0"/>
              <a:t>REST web app - </a:t>
            </a:r>
            <a:r>
              <a:rPr lang="en-US" sz="2000" dirty="0" smtClean="0">
                <a:solidFill>
                  <a:srgbClr val="FF0000"/>
                </a:solidFill>
              </a:rPr>
              <a:t>appSecurity-basic-oerealm.xml</a:t>
            </a:r>
          </a:p>
          <a:p>
            <a:pPr lvl="1"/>
            <a:r>
              <a:rPr lang="en-US" sz="2000" dirty="0" smtClean="0"/>
              <a:t>PAS OE web app - </a:t>
            </a:r>
            <a:r>
              <a:rPr lang="en-US" sz="2000" dirty="0" smtClean="0">
                <a:solidFill>
                  <a:srgbClr val="FF0000"/>
                </a:solidFill>
              </a:rPr>
              <a:t>oeablSecurity-basic-oerealm.xml</a:t>
            </a:r>
          </a:p>
          <a:p>
            <a:r>
              <a:rPr lang="en-US" dirty="0" smtClean="0"/>
              <a:t>For Form Login</a:t>
            </a:r>
          </a:p>
          <a:p>
            <a:pPr lvl="1"/>
            <a:r>
              <a:rPr lang="en-US" sz="2000" dirty="0" smtClean="0"/>
              <a:t>REST web app - </a:t>
            </a:r>
            <a:r>
              <a:rPr lang="en-US" sz="2000" dirty="0" smtClean="0">
                <a:solidFill>
                  <a:srgbClr val="FF0000"/>
                </a:solidFill>
              </a:rPr>
              <a:t>appSecurity-form-oerealm.xml</a:t>
            </a:r>
          </a:p>
          <a:p>
            <a:pPr lvl="1"/>
            <a:r>
              <a:rPr lang="en-US" sz="2000" dirty="0" smtClean="0"/>
              <a:t>PAS OE web app </a:t>
            </a:r>
            <a:r>
              <a:rPr lang="en-US" sz="2000" dirty="0" smtClean="0">
                <a:solidFill>
                  <a:srgbClr val="FF0000"/>
                </a:solidFill>
              </a:rPr>
              <a:t>- oeablSecurity-form-oerealm.xml</a:t>
            </a:r>
          </a:p>
          <a:p>
            <a:endParaRPr lang="en-US" dirty="0" smtClean="0"/>
          </a:p>
          <a:p>
            <a:pPr lvl="1">
              <a:buNone/>
            </a:pPr>
            <a:endParaRPr lang="en-US" dirty="0" smtClean="0"/>
          </a:p>
          <a:p>
            <a:pPr>
              <a:buNone/>
            </a:pPr>
            <a:endParaRPr lang="en-US" dirty="0"/>
          </a:p>
        </p:txBody>
      </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6817" y="370574"/>
            <a:ext cx="10801179" cy="424732"/>
          </a:xfrm>
        </p:spPr>
        <p:txBody>
          <a:bodyPr/>
          <a:lstStyle/>
          <a:p>
            <a:r>
              <a:rPr lang="en-US" sz="2400" dirty="0" err="1" smtClean="0"/>
              <a:t>OERealmUserDetails</a:t>
            </a:r>
            <a:r>
              <a:rPr lang="en-US" sz="2400" dirty="0" smtClean="0"/>
              <a:t> configuration  </a:t>
            </a:r>
            <a:endParaRPr lang="en-US" sz="2400" dirty="0"/>
          </a:p>
        </p:txBody>
      </p:sp>
      <p:pic>
        <p:nvPicPr>
          <p:cNvPr id="1026" name="Picture 2"/>
          <p:cNvPicPr>
            <a:picLocks noChangeAspect="1" noChangeArrowheads="1"/>
          </p:cNvPicPr>
          <p:nvPr/>
        </p:nvPicPr>
        <p:blipFill>
          <a:blip r:embed="rId3" cstate="print"/>
          <a:srcRect/>
          <a:stretch>
            <a:fillRect/>
          </a:stretch>
        </p:blipFill>
        <p:spPr bwMode="auto">
          <a:xfrm>
            <a:off x="1002891" y="1283111"/>
            <a:ext cx="9409470" cy="4881716"/>
          </a:xfrm>
          <a:prstGeom prst="rect">
            <a:avLst/>
          </a:prstGeom>
          <a:noFill/>
          <a:ln w="9525">
            <a:noFill/>
            <a:miter lim="800000"/>
            <a:headEnd/>
            <a:tailEnd/>
          </a:ln>
        </p:spPr>
      </p:pic>
    </p:spTree>
    <p:extLst>
      <p:ext uri="{BB962C8B-B14F-4D97-AF65-F5344CB8AC3E}">
        <p14:creationId xmlns:p14="http://schemas.microsoft.com/office/powerpoint/2010/main" xmlns="" val="2565007394"/>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1769008" y="1297858"/>
            <a:ext cx="7056438" cy="899652"/>
          </a:xfrm>
          <a:prstGeom prst="rect">
            <a:avLst/>
          </a:prstGeom>
          <a:noFill/>
          <a:ln w="9525">
            <a:noFill/>
            <a:miter lim="800000"/>
            <a:headEnd/>
            <a:tailEnd/>
          </a:ln>
        </p:spPr>
      </p:pic>
      <p:pic>
        <p:nvPicPr>
          <p:cNvPr id="6" name="Picture 2"/>
          <p:cNvPicPr>
            <a:picLocks noChangeAspect="1" noChangeArrowheads="1"/>
          </p:cNvPicPr>
          <p:nvPr/>
        </p:nvPicPr>
        <p:blipFill>
          <a:blip r:embed="rId4" cstate="print"/>
          <a:srcRect/>
          <a:stretch>
            <a:fillRect/>
          </a:stretch>
        </p:blipFill>
        <p:spPr bwMode="auto">
          <a:xfrm>
            <a:off x="1002891" y="1283111"/>
            <a:ext cx="9409470" cy="4881716"/>
          </a:xfrm>
          <a:prstGeom prst="rect">
            <a:avLst/>
          </a:prstGeom>
          <a:noFill/>
          <a:ln w="9525">
            <a:noFill/>
            <a:miter lim="800000"/>
            <a:headEnd/>
            <a:tailEnd/>
          </a:ln>
        </p:spPr>
      </p:pic>
      <p:sp>
        <p:nvSpPr>
          <p:cNvPr id="4" name="Title 3"/>
          <p:cNvSpPr>
            <a:spLocks noGrp="1"/>
          </p:cNvSpPr>
          <p:nvPr>
            <p:ph type="title"/>
          </p:nvPr>
        </p:nvSpPr>
        <p:spPr>
          <a:xfrm>
            <a:off x="616817" y="370574"/>
            <a:ext cx="10801179" cy="424732"/>
          </a:xfrm>
        </p:spPr>
        <p:txBody>
          <a:bodyPr/>
          <a:lstStyle/>
          <a:p>
            <a:r>
              <a:rPr lang="en-US" sz="2400" dirty="0" smtClean="0"/>
              <a:t>OERealmUserDetails configuration</a:t>
            </a:r>
            <a:endParaRPr lang="en-US" sz="2400" dirty="0"/>
          </a:p>
        </p:txBody>
      </p:sp>
      <p:graphicFrame>
        <p:nvGraphicFramePr>
          <p:cNvPr id="17" name="Table 16"/>
          <p:cNvGraphicFramePr>
            <a:graphicFrameLocks noGrp="1"/>
          </p:cNvGraphicFramePr>
          <p:nvPr/>
        </p:nvGraphicFramePr>
        <p:xfrm>
          <a:off x="324464" y="2549167"/>
          <a:ext cx="11253020" cy="2225040"/>
        </p:xfrm>
        <a:graphic>
          <a:graphicData uri="http://schemas.openxmlformats.org/drawingml/2006/table">
            <a:tbl>
              <a:tblPr firstRow="1" bandRow="1">
                <a:tableStyleId>{5C22544A-7EE6-4342-B048-85BDC9FD1C3A}</a:tableStyleId>
              </a:tblPr>
              <a:tblGrid>
                <a:gridCol w="6179575"/>
                <a:gridCol w="5073445"/>
              </a:tblGrid>
              <a:tr h="370840">
                <a:tc>
                  <a:txBody>
                    <a:bodyPr/>
                    <a:lstStyle/>
                    <a:p>
                      <a:r>
                        <a:rPr lang="en-US" dirty="0" smtClean="0"/>
                        <a:t> </a:t>
                      </a:r>
                      <a:r>
                        <a:rPr lang="en-US" dirty="0" err="1" smtClean="0"/>
                        <a:t>realmURL</a:t>
                      </a:r>
                      <a:r>
                        <a:rPr lang="en-US" baseline="0" dirty="0" smtClean="0"/>
                        <a:t> values </a:t>
                      </a:r>
                      <a:endParaRPr lang="en-US" dirty="0"/>
                    </a:p>
                  </a:txBody>
                  <a:tcPr/>
                </a:tc>
                <a:tc>
                  <a:txBody>
                    <a:bodyPr/>
                    <a:lstStyle/>
                    <a:p>
                      <a:r>
                        <a:rPr lang="en-US" dirty="0" smtClean="0"/>
                        <a:t>For OE Realm implemented</a:t>
                      </a:r>
                      <a:r>
                        <a:rPr lang="en-US" baseline="0" dirty="0" smtClean="0"/>
                        <a:t> on</a:t>
                      </a:r>
                      <a:endParaRPr lang="en-US" dirty="0"/>
                    </a:p>
                  </a:txBody>
                  <a:tcPr/>
                </a:tc>
              </a:tr>
              <a:tr h="370840">
                <a:tc>
                  <a:txBody>
                    <a:bodyPr/>
                    <a:lstStyle/>
                    <a:p>
                      <a:r>
                        <a:rPr lang="en-US" sz="1400" dirty="0" err="1" smtClean="0"/>
                        <a:t>AppServer</a:t>
                      </a:r>
                      <a:r>
                        <a:rPr lang="en-US" sz="1400" dirty="0" smtClean="0"/>
                        <a:t>[s]://&lt;name-server-host&gt;:&lt;name-server-port&gt;/&lt;service-name&gt;</a:t>
                      </a:r>
                      <a:endParaRPr lang="en-US" sz="1400" dirty="0"/>
                    </a:p>
                  </a:txBody>
                  <a:tcPr/>
                </a:tc>
                <a:tc>
                  <a:txBody>
                    <a:bodyPr/>
                    <a:lstStyle/>
                    <a:p>
                      <a:r>
                        <a:rPr lang="en-US" sz="1400" dirty="0" smtClean="0"/>
                        <a:t>remote classic </a:t>
                      </a:r>
                      <a:r>
                        <a:rPr lang="en-US" sz="1400" dirty="0" err="1" smtClean="0"/>
                        <a:t>AppServer</a:t>
                      </a:r>
                      <a:r>
                        <a:rPr lang="en-US" sz="1400" dirty="0" smtClean="0"/>
                        <a:t> using </a:t>
                      </a:r>
                      <a:r>
                        <a:rPr lang="en-US" sz="1400" dirty="0" err="1" smtClean="0"/>
                        <a:t>NameServer</a:t>
                      </a:r>
                      <a:r>
                        <a:rPr lang="en-US" sz="1400" dirty="0" smtClean="0"/>
                        <a:t> </a:t>
                      </a:r>
                      <a:endParaRPr lang="en-US" sz="1400" dirty="0"/>
                    </a:p>
                  </a:txBody>
                  <a:tcPr/>
                </a:tc>
              </a:tr>
              <a:tr h="370840">
                <a:tc>
                  <a:txBody>
                    <a:bodyPr/>
                    <a:lstStyle/>
                    <a:p>
                      <a:r>
                        <a:rPr lang="en-US" sz="1400" kern="1200" dirty="0" err="1" smtClean="0">
                          <a:solidFill>
                            <a:schemeClr val="dk1"/>
                          </a:solidFill>
                          <a:latin typeface="+mn-lt"/>
                          <a:ea typeface="+mn-ea"/>
                          <a:cs typeface="+mn-cs"/>
                        </a:rPr>
                        <a:t>AppServerDC</a:t>
                      </a:r>
                      <a:r>
                        <a:rPr lang="en-US" sz="1400" kern="1200" dirty="0" smtClean="0">
                          <a:solidFill>
                            <a:schemeClr val="dk1"/>
                          </a:solidFill>
                          <a:latin typeface="+mn-lt"/>
                          <a:ea typeface="+mn-ea"/>
                          <a:cs typeface="+mn-cs"/>
                        </a:rPr>
                        <a:t>[s]://&lt;</a:t>
                      </a:r>
                      <a:r>
                        <a:rPr lang="en-US" sz="1400" kern="1200" dirty="0" err="1" smtClean="0">
                          <a:solidFill>
                            <a:schemeClr val="dk1"/>
                          </a:solidFill>
                          <a:latin typeface="+mn-lt"/>
                          <a:ea typeface="+mn-ea"/>
                          <a:cs typeface="+mn-cs"/>
                        </a:rPr>
                        <a:t>AppServer</a:t>
                      </a:r>
                      <a:r>
                        <a:rPr lang="en-US" sz="1400" kern="1200" dirty="0" smtClean="0">
                          <a:solidFill>
                            <a:schemeClr val="dk1"/>
                          </a:solidFill>
                          <a:latin typeface="+mn-lt"/>
                          <a:ea typeface="+mn-ea"/>
                          <a:cs typeface="+mn-cs"/>
                        </a:rPr>
                        <a:t>-host&gt;:&lt;</a:t>
                      </a:r>
                      <a:r>
                        <a:rPr lang="en-US" sz="1400" kern="1200" dirty="0" err="1" smtClean="0">
                          <a:solidFill>
                            <a:schemeClr val="dk1"/>
                          </a:solidFill>
                          <a:latin typeface="+mn-lt"/>
                          <a:ea typeface="+mn-ea"/>
                          <a:cs typeface="+mn-cs"/>
                        </a:rPr>
                        <a:t>AppServer</a:t>
                      </a:r>
                      <a:r>
                        <a:rPr lang="en-US" sz="1400" kern="1200" dirty="0" smtClean="0">
                          <a:solidFill>
                            <a:schemeClr val="dk1"/>
                          </a:solidFill>
                          <a:latin typeface="+mn-lt"/>
                          <a:ea typeface="+mn-ea"/>
                          <a:cs typeface="+mn-cs"/>
                        </a:rPr>
                        <a:t>-port&gt;/&lt;service-name&gt;</a:t>
                      </a:r>
                    </a:p>
                  </a:txBody>
                  <a:tcPr/>
                </a:tc>
                <a:tc>
                  <a:txBody>
                    <a:bodyPr/>
                    <a:lstStyle/>
                    <a:p>
                      <a:r>
                        <a:rPr lang="en-US" sz="1400" dirty="0" smtClean="0"/>
                        <a:t>remote classic </a:t>
                      </a:r>
                      <a:r>
                        <a:rPr lang="en-US" sz="1400" dirty="0" err="1" smtClean="0"/>
                        <a:t>AppServer</a:t>
                      </a:r>
                      <a:r>
                        <a:rPr lang="en-US" sz="1400" dirty="0" smtClean="0"/>
                        <a:t> using Direct Connect</a:t>
                      </a:r>
                      <a:endParaRPr lang="en-US" sz="1400" dirty="0"/>
                    </a:p>
                  </a:txBody>
                  <a:tcPr/>
                </a:tc>
              </a:tr>
              <a:tr h="370840">
                <a:tc>
                  <a:txBody>
                    <a:bodyPr/>
                    <a:lstStyle/>
                    <a:p>
                      <a:pPr marL="0" algn="l" defTabSz="914400" rtl="0" eaLnBrk="1" latinLnBrk="0" hangingPunct="1"/>
                      <a:r>
                        <a:rPr lang="en-US" sz="1400" kern="1200" dirty="0" smtClean="0">
                          <a:solidFill>
                            <a:schemeClr val="dk1"/>
                          </a:solidFill>
                          <a:latin typeface="+mn-lt"/>
                          <a:ea typeface="+mn-ea"/>
                          <a:cs typeface="+mn-cs"/>
                        </a:rPr>
                        <a:t>http[s]://&lt;host&gt;[:&lt;port&gt;]/&lt;</a:t>
                      </a:r>
                      <a:r>
                        <a:rPr lang="en-US" sz="1400" kern="1200" dirty="0" err="1" smtClean="0">
                          <a:solidFill>
                            <a:schemeClr val="dk1"/>
                          </a:solidFill>
                          <a:latin typeface="+mn-lt"/>
                          <a:ea typeface="+mn-ea"/>
                          <a:cs typeface="+mn-cs"/>
                        </a:rPr>
                        <a:t>aia</a:t>
                      </a:r>
                      <a:r>
                        <a:rPr lang="en-US" sz="1400" kern="1200" dirty="0" smtClean="0">
                          <a:solidFill>
                            <a:schemeClr val="dk1"/>
                          </a:solidFill>
                          <a:latin typeface="+mn-lt"/>
                          <a:ea typeface="+mn-ea"/>
                          <a:cs typeface="+mn-cs"/>
                        </a:rPr>
                        <a:t>-app-name&gt;/</a:t>
                      </a:r>
                      <a:r>
                        <a:rPr lang="en-US" sz="1400" kern="1200" dirty="0" err="1" smtClean="0">
                          <a:solidFill>
                            <a:schemeClr val="dk1"/>
                          </a:solidFill>
                          <a:latin typeface="+mn-lt"/>
                          <a:ea typeface="+mn-ea"/>
                          <a:cs typeface="+mn-cs"/>
                        </a:rPr>
                        <a:t>aia</a:t>
                      </a:r>
                      <a:endParaRPr lang="en-US" sz="1400" kern="120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remote classic </a:t>
                      </a:r>
                      <a:r>
                        <a:rPr lang="en-US" sz="1400" dirty="0" err="1" smtClean="0"/>
                        <a:t>AppServer</a:t>
                      </a:r>
                      <a:r>
                        <a:rPr lang="en-US" sz="1400" dirty="0" smtClean="0"/>
                        <a:t> via AIA</a:t>
                      </a:r>
                      <a:endParaRPr lang="en-US" sz="1400" dirty="0"/>
                    </a:p>
                  </a:txBody>
                  <a:tcPr/>
                </a:tc>
              </a:tr>
              <a:tr h="370840">
                <a:tc>
                  <a:txBody>
                    <a:bodyPr/>
                    <a:lstStyle/>
                    <a:p>
                      <a:pPr marL="0" algn="l" defTabSz="914400" rtl="0" eaLnBrk="1" latinLnBrk="0" hangingPunct="1"/>
                      <a:r>
                        <a:rPr lang="en-US" sz="1400" kern="1200" dirty="0" smtClean="0">
                          <a:solidFill>
                            <a:schemeClr val="dk1"/>
                          </a:solidFill>
                          <a:latin typeface="+mn-lt"/>
                          <a:ea typeface="+mn-ea"/>
                          <a:cs typeface="+mn-cs"/>
                        </a:rPr>
                        <a:t>http[s]://&lt;host&gt;[:&lt;port&gt;]/[</a:t>
                      </a:r>
                      <a:r>
                        <a:rPr lang="en-US" sz="1400" kern="1200" dirty="0" err="1" smtClean="0">
                          <a:solidFill>
                            <a:schemeClr val="dk1"/>
                          </a:solidFill>
                          <a:latin typeface="+mn-lt"/>
                          <a:ea typeface="+mn-ea"/>
                          <a:cs typeface="+mn-cs"/>
                        </a:rPr>
                        <a:t>oeabl</a:t>
                      </a:r>
                      <a:r>
                        <a:rPr lang="en-US" sz="1400" kern="1200" dirty="0" smtClean="0">
                          <a:solidFill>
                            <a:schemeClr val="dk1"/>
                          </a:solidFill>
                          <a:latin typeface="+mn-lt"/>
                          <a:ea typeface="+mn-ea"/>
                          <a:cs typeface="+mn-cs"/>
                        </a:rPr>
                        <a:t>-app-name/]</a:t>
                      </a:r>
                      <a:r>
                        <a:rPr lang="en-US" sz="1400" kern="1200" dirty="0" err="1" smtClean="0">
                          <a:solidFill>
                            <a:schemeClr val="dk1"/>
                          </a:solidFill>
                          <a:latin typeface="+mn-lt"/>
                          <a:ea typeface="+mn-ea"/>
                          <a:cs typeface="+mn-cs"/>
                        </a:rPr>
                        <a:t>apsv</a:t>
                      </a:r>
                      <a:endParaRPr lang="en-US" sz="1400" kern="1200" dirty="0" smtClean="0">
                        <a:solidFill>
                          <a:schemeClr val="dk1"/>
                        </a:solidFill>
                        <a:latin typeface="+mn-lt"/>
                        <a:ea typeface="+mn-ea"/>
                        <a:cs typeface="+mn-cs"/>
                      </a:endParaRPr>
                    </a:p>
                  </a:txBody>
                  <a:tcPr/>
                </a:tc>
                <a:tc>
                  <a:txBody>
                    <a:bodyPr/>
                    <a:lstStyle/>
                    <a:p>
                      <a:r>
                        <a:rPr lang="en-US" sz="1400" dirty="0" smtClean="0"/>
                        <a:t>remote PAS for OE Application Server</a:t>
                      </a:r>
                      <a:endParaRPr lang="en-US" sz="1400" dirty="0"/>
                    </a:p>
                  </a:txBody>
                  <a:tcPr/>
                </a:tc>
              </a:tr>
              <a:tr h="370840">
                <a:tc>
                  <a:txBody>
                    <a:bodyPr/>
                    <a:lstStyle/>
                    <a:p>
                      <a:pPr marL="0" algn="l" defTabSz="914400" rtl="0" eaLnBrk="1" latinLnBrk="0" hangingPunct="1"/>
                      <a:r>
                        <a:rPr lang="en-US" sz="1400" kern="1200" dirty="0" smtClean="0">
                          <a:solidFill>
                            <a:schemeClr val="dk1"/>
                          </a:solidFill>
                          <a:latin typeface="+mn-lt"/>
                          <a:ea typeface="+mn-ea"/>
                          <a:cs typeface="+mn-cs"/>
                        </a:rPr>
                        <a:t>internal://localhost/nxgas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err="1" smtClean="0"/>
                        <a:t>localPAS</a:t>
                      </a:r>
                      <a:r>
                        <a:rPr lang="en-US" sz="1400" dirty="0" smtClean="0"/>
                        <a:t> for OE Application Server</a:t>
                      </a:r>
                      <a:endParaRPr lang="en-US" sz="1400" dirty="0"/>
                    </a:p>
                  </a:txBody>
                  <a:tcPr/>
                </a:tc>
              </a:tr>
            </a:tbl>
          </a:graphicData>
        </a:graphic>
      </p:graphicFrame>
      <p:sp>
        <p:nvSpPr>
          <p:cNvPr id="19" name="Rectangle 18"/>
          <p:cNvSpPr/>
          <p:nvPr/>
        </p:nvSpPr>
        <p:spPr bwMode="auto">
          <a:xfrm>
            <a:off x="3909848" y="1946787"/>
            <a:ext cx="1008993" cy="244620"/>
          </a:xfrm>
          <a:prstGeom prst="rect">
            <a:avLst/>
          </a:prstGeom>
          <a:solidFill>
            <a:schemeClr val="lt1">
              <a:alpha val="0"/>
            </a:schemeClr>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graphicFrame>
        <p:nvGraphicFramePr>
          <p:cNvPr id="7" name="Table 6"/>
          <p:cNvGraphicFramePr>
            <a:graphicFrameLocks noGrp="1"/>
          </p:cNvGraphicFramePr>
          <p:nvPr/>
        </p:nvGraphicFramePr>
        <p:xfrm>
          <a:off x="324464" y="2535720"/>
          <a:ext cx="11253020" cy="2225040"/>
        </p:xfrm>
        <a:graphic>
          <a:graphicData uri="http://schemas.openxmlformats.org/drawingml/2006/table">
            <a:tbl>
              <a:tblPr firstRow="1" bandRow="1">
                <a:tableStyleId>{5C22544A-7EE6-4342-B048-85BDC9FD1C3A}</a:tableStyleId>
              </a:tblPr>
              <a:tblGrid>
                <a:gridCol w="6179575"/>
                <a:gridCol w="5073445"/>
              </a:tblGrid>
              <a:tr h="370840">
                <a:tc>
                  <a:txBody>
                    <a:bodyPr/>
                    <a:lstStyle/>
                    <a:p>
                      <a:r>
                        <a:rPr lang="en-US" dirty="0" smtClean="0"/>
                        <a:t> </a:t>
                      </a:r>
                      <a:r>
                        <a:rPr lang="en-US" dirty="0" err="1" smtClean="0"/>
                        <a:t>realmURL</a:t>
                      </a:r>
                      <a:r>
                        <a:rPr lang="en-US" baseline="0" dirty="0" smtClean="0"/>
                        <a:t> values </a:t>
                      </a:r>
                      <a:endParaRPr lang="en-US" dirty="0"/>
                    </a:p>
                  </a:txBody>
                  <a:tcPr/>
                </a:tc>
                <a:tc>
                  <a:txBody>
                    <a:bodyPr/>
                    <a:lstStyle/>
                    <a:p>
                      <a:r>
                        <a:rPr lang="en-US" dirty="0" smtClean="0"/>
                        <a:t>For OE Realm implemented</a:t>
                      </a:r>
                      <a:r>
                        <a:rPr lang="en-US" baseline="0" dirty="0" smtClean="0"/>
                        <a:t> on</a:t>
                      </a:r>
                      <a:endParaRPr lang="en-US" dirty="0"/>
                    </a:p>
                  </a:txBody>
                  <a:tcPr/>
                </a:tc>
              </a:tr>
              <a:tr h="370840">
                <a:tc>
                  <a:txBody>
                    <a:bodyPr/>
                    <a:lstStyle/>
                    <a:p>
                      <a:r>
                        <a:rPr lang="en-US" sz="1400" dirty="0" err="1" smtClean="0"/>
                        <a:t>AppServer</a:t>
                      </a:r>
                      <a:r>
                        <a:rPr lang="en-US" sz="1400" dirty="0" smtClean="0"/>
                        <a:t>[s]://&lt;name-server-host&gt;:&lt;name-server-port&gt;/&lt;service-name&gt;</a:t>
                      </a:r>
                      <a:endParaRPr lang="en-US" sz="1400" dirty="0"/>
                    </a:p>
                  </a:txBody>
                  <a:tcPr/>
                </a:tc>
                <a:tc>
                  <a:txBody>
                    <a:bodyPr/>
                    <a:lstStyle/>
                    <a:p>
                      <a:r>
                        <a:rPr lang="en-US" sz="1400" dirty="0" smtClean="0"/>
                        <a:t>remote classic </a:t>
                      </a:r>
                      <a:r>
                        <a:rPr lang="en-US" sz="1400" dirty="0" err="1" smtClean="0"/>
                        <a:t>AppServer</a:t>
                      </a:r>
                      <a:r>
                        <a:rPr lang="en-US" sz="1400" dirty="0" smtClean="0"/>
                        <a:t> using </a:t>
                      </a:r>
                      <a:r>
                        <a:rPr lang="en-US" sz="1400" dirty="0" err="1" smtClean="0"/>
                        <a:t>NameServer</a:t>
                      </a:r>
                      <a:r>
                        <a:rPr lang="en-US" sz="1400" dirty="0" smtClean="0"/>
                        <a:t> </a:t>
                      </a:r>
                      <a:endParaRPr lang="en-US" sz="1400" dirty="0"/>
                    </a:p>
                  </a:txBody>
                  <a:tcPr/>
                </a:tc>
              </a:tr>
              <a:tr h="370840">
                <a:tc>
                  <a:txBody>
                    <a:bodyPr/>
                    <a:lstStyle/>
                    <a:p>
                      <a:r>
                        <a:rPr lang="en-US" sz="1400" kern="1200" dirty="0" err="1" smtClean="0">
                          <a:solidFill>
                            <a:schemeClr val="dk1"/>
                          </a:solidFill>
                          <a:latin typeface="+mn-lt"/>
                          <a:ea typeface="+mn-ea"/>
                          <a:cs typeface="+mn-cs"/>
                        </a:rPr>
                        <a:t>AppServerDC</a:t>
                      </a:r>
                      <a:r>
                        <a:rPr lang="en-US" sz="1400" kern="1200" dirty="0" smtClean="0">
                          <a:solidFill>
                            <a:schemeClr val="dk1"/>
                          </a:solidFill>
                          <a:latin typeface="+mn-lt"/>
                          <a:ea typeface="+mn-ea"/>
                          <a:cs typeface="+mn-cs"/>
                        </a:rPr>
                        <a:t>[s]://&lt;</a:t>
                      </a:r>
                      <a:r>
                        <a:rPr lang="en-US" sz="1400" kern="1200" dirty="0" err="1" smtClean="0">
                          <a:solidFill>
                            <a:schemeClr val="dk1"/>
                          </a:solidFill>
                          <a:latin typeface="+mn-lt"/>
                          <a:ea typeface="+mn-ea"/>
                          <a:cs typeface="+mn-cs"/>
                        </a:rPr>
                        <a:t>AppServer</a:t>
                      </a:r>
                      <a:r>
                        <a:rPr lang="en-US" sz="1400" kern="1200" dirty="0" smtClean="0">
                          <a:solidFill>
                            <a:schemeClr val="dk1"/>
                          </a:solidFill>
                          <a:latin typeface="+mn-lt"/>
                          <a:ea typeface="+mn-ea"/>
                          <a:cs typeface="+mn-cs"/>
                        </a:rPr>
                        <a:t>-host&gt;:&lt;</a:t>
                      </a:r>
                      <a:r>
                        <a:rPr lang="en-US" sz="1400" kern="1200" dirty="0" err="1" smtClean="0">
                          <a:solidFill>
                            <a:schemeClr val="dk1"/>
                          </a:solidFill>
                          <a:latin typeface="+mn-lt"/>
                          <a:ea typeface="+mn-ea"/>
                          <a:cs typeface="+mn-cs"/>
                        </a:rPr>
                        <a:t>AppServer</a:t>
                      </a:r>
                      <a:r>
                        <a:rPr lang="en-US" sz="1400" kern="1200" dirty="0" smtClean="0">
                          <a:solidFill>
                            <a:schemeClr val="dk1"/>
                          </a:solidFill>
                          <a:latin typeface="+mn-lt"/>
                          <a:ea typeface="+mn-ea"/>
                          <a:cs typeface="+mn-cs"/>
                        </a:rPr>
                        <a:t>-port&gt;/&lt;service-name&gt;</a:t>
                      </a:r>
                    </a:p>
                  </a:txBody>
                  <a:tcPr/>
                </a:tc>
                <a:tc>
                  <a:txBody>
                    <a:bodyPr/>
                    <a:lstStyle/>
                    <a:p>
                      <a:r>
                        <a:rPr lang="en-US" sz="1400" dirty="0" smtClean="0"/>
                        <a:t>remote classic </a:t>
                      </a:r>
                      <a:r>
                        <a:rPr lang="en-US" sz="1400" dirty="0" err="1" smtClean="0"/>
                        <a:t>AppServer</a:t>
                      </a:r>
                      <a:r>
                        <a:rPr lang="en-US" sz="1400" dirty="0" smtClean="0"/>
                        <a:t> using Direct Connect</a:t>
                      </a:r>
                      <a:endParaRPr lang="en-US" sz="1400" dirty="0"/>
                    </a:p>
                  </a:txBody>
                  <a:tcPr/>
                </a:tc>
              </a:tr>
              <a:tr h="370840">
                <a:tc>
                  <a:txBody>
                    <a:bodyPr/>
                    <a:lstStyle/>
                    <a:p>
                      <a:pPr marL="0" algn="l" defTabSz="914400" rtl="0" eaLnBrk="1" latinLnBrk="0" hangingPunct="1"/>
                      <a:r>
                        <a:rPr lang="en-US" sz="1400" kern="1200" dirty="0" smtClean="0">
                          <a:solidFill>
                            <a:schemeClr val="dk1"/>
                          </a:solidFill>
                          <a:latin typeface="+mn-lt"/>
                          <a:ea typeface="+mn-ea"/>
                          <a:cs typeface="+mn-cs"/>
                        </a:rPr>
                        <a:t>http[s]://&lt;host&gt;[:&lt;port&gt;]/&lt;</a:t>
                      </a:r>
                      <a:r>
                        <a:rPr lang="en-US" sz="1400" kern="1200" dirty="0" err="1" smtClean="0">
                          <a:solidFill>
                            <a:schemeClr val="dk1"/>
                          </a:solidFill>
                          <a:latin typeface="+mn-lt"/>
                          <a:ea typeface="+mn-ea"/>
                          <a:cs typeface="+mn-cs"/>
                        </a:rPr>
                        <a:t>aia</a:t>
                      </a:r>
                      <a:r>
                        <a:rPr lang="en-US" sz="1400" kern="1200" dirty="0" smtClean="0">
                          <a:solidFill>
                            <a:schemeClr val="dk1"/>
                          </a:solidFill>
                          <a:latin typeface="+mn-lt"/>
                          <a:ea typeface="+mn-ea"/>
                          <a:cs typeface="+mn-cs"/>
                        </a:rPr>
                        <a:t>-app-name&gt;/</a:t>
                      </a:r>
                      <a:r>
                        <a:rPr lang="en-US" sz="1400" kern="1200" dirty="0" err="1" smtClean="0">
                          <a:solidFill>
                            <a:schemeClr val="dk1"/>
                          </a:solidFill>
                          <a:latin typeface="+mn-lt"/>
                          <a:ea typeface="+mn-ea"/>
                          <a:cs typeface="+mn-cs"/>
                        </a:rPr>
                        <a:t>aia</a:t>
                      </a:r>
                      <a:endParaRPr lang="en-US" sz="1400" kern="120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remote classic </a:t>
                      </a:r>
                      <a:r>
                        <a:rPr lang="en-US" sz="1400" dirty="0" err="1" smtClean="0"/>
                        <a:t>AppServer</a:t>
                      </a:r>
                      <a:r>
                        <a:rPr lang="en-US" sz="1400" dirty="0" smtClean="0"/>
                        <a:t> via AIA</a:t>
                      </a:r>
                      <a:endParaRPr lang="en-US" sz="1400" dirty="0"/>
                    </a:p>
                  </a:txBody>
                  <a:tcPr/>
                </a:tc>
              </a:tr>
              <a:tr h="370840">
                <a:tc>
                  <a:txBody>
                    <a:bodyPr/>
                    <a:lstStyle/>
                    <a:p>
                      <a:pPr marL="0" algn="l" defTabSz="914400" rtl="0" eaLnBrk="1" latinLnBrk="0" hangingPunct="1"/>
                      <a:r>
                        <a:rPr lang="en-US" sz="1400" kern="1200" dirty="0" smtClean="0">
                          <a:solidFill>
                            <a:schemeClr val="dk1"/>
                          </a:solidFill>
                          <a:latin typeface="+mn-lt"/>
                          <a:ea typeface="+mn-ea"/>
                          <a:cs typeface="+mn-cs"/>
                        </a:rPr>
                        <a:t>http[s]://&lt;host&gt;[:&lt;port&gt;]/[</a:t>
                      </a:r>
                      <a:r>
                        <a:rPr lang="en-US" sz="1400" kern="1200" dirty="0" err="1" smtClean="0">
                          <a:solidFill>
                            <a:schemeClr val="dk1"/>
                          </a:solidFill>
                          <a:latin typeface="+mn-lt"/>
                          <a:ea typeface="+mn-ea"/>
                          <a:cs typeface="+mn-cs"/>
                        </a:rPr>
                        <a:t>oeabl</a:t>
                      </a:r>
                      <a:r>
                        <a:rPr lang="en-US" sz="1400" kern="1200" dirty="0" smtClean="0">
                          <a:solidFill>
                            <a:schemeClr val="dk1"/>
                          </a:solidFill>
                          <a:latin typeface="+mn-lt"/>
                          <a:ea typeface="+mn-ea"/>
                          <a:cs typeface="+mn-cs"/>
                        </a:rPr>
                        <a:t>-app-name/]</a:t>
                      </a:r>
                      <a:r>
                        <a:rPr lang="en-US" sz="1400" kern="1200" dirty="0" err="1" smtClean="0">
                          <a:solidFill>
                            <a:schemeClr val="dk1"/>
                          </a:solidFill>
                          <a:latin typeface="+mn-lt"/>
                          <a:ea typeface="+mn-ea"/>
                          <a:cs typeface="+mn-cs"/>
                        </a:rPr>
                        <a:t>apsv</a:t>
                      </a:r>
                      <a:endParaRPr lang="en-US" sz="1400" kern="1200" dirty="0" smtClean="0">
                        <a:solidFill>
                          <a:schemeClr val="dk1"/>
                        </a:solidFill>
                        <a:latin typeface="+mn-lt"/>
                        <a:ea typeface="+mn-ea"/>
                        <a:cs typeface="+mn-cs"/>
                      </a:endParaRPr>
                    </a:p>
                  </a:txBody>
                  <a:tcPr/>
                </a:tc>
                <a:tc>
                  <a:txBody>
                    <a:bodyPr/>
                    <a:lstStyle/>
                    <a:p>
                      <a:r>
                        <a:rPr lang="en-US" sz="1400" dirty="0" smtClean="0"/>
                        <a:t>remote PAS for OE Application Server</a:t>
                      </a:r>
                      <a:endParaRPr lang="en-US" sz="1400" dirty="0"/>
                    </a:p>
                  </a:txBody>
                  <a:tcPr/>
                </a:tc>
              </a:tr>
              <a:tr h="370840">
                <a:tc>
                  <a:txBody>
                    <a:bodyPr/>
                    <a:lstStyle/>
                    <a:p>
                      <a:pPr marL="0" algn="l" defTabSz="914400" rtl="0" eaLnBrk="1" latinLnBrk="0" hangingPunct="1"/>
                      <a:r>
                        <a:rPr lang="en-US" sz="1400" kern="1200" dirty="0" smtClean="0">
                          <a:solidFill>
                            <a:schemeClr val="dk1"/>
                          </a:solidFill>
                          <a:latin typeface="+mn-lt"/>
                          <a:ea typeface="+mn-ea"/>
                          <a:cs typeface="+mn-cs"/>
                        </a:rPr>
                        <a:t>internal://localhost/nxgas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Local PAS for OE Application Server</a:t>
                      </a:r>
                      <a:endParaRPr lang="en-US" sz="1400" dirty="0"/>
                    </a:p>
                  </a:txBody>
                  <a:tcPr/>
                </a:tc>
              </a:tr>
            </a:tbl>
          </a:graphicData>
        </a:graphic>
      </p:graphicFrame>
    </p:spTree>
    <p:extLst>
      <p:ext uri="{BB962C8B-B14F-4D97-AF65-F5344CB8AC3E}">
        <p14:creationId xmlns:p14="http://schemas.microsoft.com/office/powerpoint/2010/main" xmlns="" val="2565007394"/>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OERealmUserDetails configuration (</a:t>
            </a:r>
            <a:r>
              <a:rPr lang="en-US" dirty="0" err="1" smtClean="0"/>
              <a:t>contd</a:t>
            </a:r>
            <a:r>
              <a:rPr lang="en-US" dirty="0" smtClean="0"/>
              <a:t>…)</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1002891" y="1283111"/>
            <a:ext cx="9409470" cy="4881716"/>
          </a:xfrm>
          <a:prstGeom prst="rect">
            <a:avLst/>
          </a:prstGeom>
          <a:noFill/>
          <a:ln w="9525">
            <a:noFill/>
            <a:miter lim="800000"/>
            <a:headEnd/>
            <a:tailEnd/>
          </a:ln>
        </p:spPr>
      </p:pic>
      <p:graphicFrame>
        <p:nvGraphicFramePr>
          <p:cNvPr id="5" name="Table 4"/>
          <p:cNvGraphicFramePr>
            <a:graphicFrameLocks noGrp="1"/>
          </p:cNvGraphicFramePr>
          <p:nvPr/>
        </p:nvGraphicFramePr>
        <p:xfrm>
          <a:off x="822101" y="977162"/>
          <a:ext cx="10548905" cy="5115560"/>
        </p:xfrm>
        <a:graphic>
          <a:graphicData uri="http://schemas.openxmlformats.org/drawingml/2006/table">
            <a:tbl>
              <a:tblPr firstRow="1" bandRow="1">
                <a:tableStyleId>{5C22544A-7EE6-4342-B048-85BDC9FD1C3A}</a:tableStyleId>
              </a:tblPr>
              <a:tblGrid>
                <a:gridCol w="2230815"/>
                <a:gridCol w="1843549"/>
                <a:gridCol w="6474541"/>
              </a:tblGrid>
              <a:tr h="370840">
                <a:tc>
                  <a:txBody>
                    <a:bodyPr/>
                    <a:lstStyle/>
                    <a:p>
                      <a:r>
                        <a:rPr lang="en-US" dirty="0" smtClean="0"/>
                        <a:t>Spring</a:t>
                      </a:r>
                      <a:r>
                        <a:rPr lang="en-US" baseline="0" dirty="0" smtClean="0"/>
                        <a:t> Property</a:t>
                      </a:r>
                      <a:endParaRPr lang="en-US" dirty="0"/>
                    </a:p>
                  </a:txBody>
                  <a:tcPr/>
                </a:tc>
                <a:tc>
                  <a:txBody>
                    <a:bodyPr/>
                    <a:lstStyle/>
                    <a:p>
                      <a:r>
                        <a:rPr lang="en-US" dirty="0" smtClean="0"/>
                        <a:t>Default value</a:t>
                      </a:r>
                      <a:endParaRPr lang="en-US" dirty="0"/>
                    </a:p>
                  </a:txBody>
                  <a:tcPr/>
                </a:tc>
                <a:tc>
                  <a:txBody>
                    <a:bodyPr/>
                    <a:lstStyle/>
                    <a:p>
                      <a:r>
                        <a:rPr lang="en-US" dirty="0" smtClean="0"/>
                        <a:t>Description</a:t>
                      </a:r>
                      <a:endParaRPr lang="en-US" dirty="0"/>
                    </a:p>
                  </a:txBody>
                  <a:tcPr/>
                </a:tc>
              </a:tr>
              <a:tr h="370840">
                <a:tc>
                  <a:txBody>
                    <a:bodyPr/>
                    <a:lstStyle/>
                    <a:p>
                      <a:r>
                        <a:rPr lang="en-US" sz="1800" kern="1200" dirty="0" err="1" smtClean="0">
                          <a:solidFill>
                            <a:schemeClr val="dk1"/>
                          </a:solidFill>
                          <a:latin typeface="+mn-lt"/>
                          <a:ea typeface="+mn-ea"/>
                          <a:cs typeface="+mn-cs"/>
                        </a:rPr>
                        <a:t>realmClassName</a:t>
                      </a:r>
                      <a:endParaRPr lang="en-US" sz="1800" kern="1200" dirty="0" smtClean="0">
                        <a:solidFill>
                          <a:schemeClr val="dk1"/>
                        </a:solidFill>
                        <a:latin typeface="+mn-lt"/>
                        <a:ea typeface="+mn-ea"/>
                        <a:cs typeface="+mn-cs"/>
                      </a:endParaRPr>
                    </a:p>
                  </a:txBody>
                  <a:tcPr/>
                </a:tc>
                <a:tc>
                  <a:txBody>
                    <a:bodyPr/>
                    <a:lstStyle/>
                    <a:p>
                      <a:r>
                        <a:rPr lang="en-US" sz="1600" kern="1200" dirty="0" err="1" smtClean="0">
                          <a:solidFill>
                            <a:schemeClr val="dk1"/>
                          </a:solidFill>
                          <a:latin typeface="+mn-lt"/>
                          <a:ea typeface="+mn-ea"/>
                          <a:cs typeface="+mn-cs"/>
                        </a:rPr>
                        <a:t>HybridRealm</a:t>
                      </a:r>
                      <a:endParaRPr lang="en-US" sz="1600" kern="1200" dirty="0" smtClean="0">
                        <a:solidFill>
                          <a:schemeClr val="dk1"/>
                        </a:solidFill>
                        <a:latin typeface="+mn-lt"/>
                        <a:ea typeface="+mn-ea"/>
                        <a:cs typeface="+mn-cs"/>
                      </a:endParaRPr>
                    </a:p>
                  </a:txBody>
                  <a:tcPr/>
                </a:tc>
                <a:tc>
                  <a:txBody>
                    <a:bodyPr/>
                    <a:lstStyle/>
                    <a:p>
                      <a:pPr marL="0" algn="l" defTabSz="914400" rtl="0" eaLnBrk="1" latinLnBrk="0" hangingPunct="1"/>
                      <a:r>
                        <a:rPr lang="en-US" sz="1200" b="0" i="0" kern="1200" dirty="0" smtClean="0">
                          <a:solidFill>
                            <a:schemeClr val="dk1"/>
                          </a:solidFill>
                          <a:latin typeface="+mn-lt"/>
                          <a:ea typeface="+mn-ea"/>
                          <a:cs typeface="+mn-cs"/>
                        </a:rPr>
                        <a:t>Fully qualified Name of the OO ABL Realm Server Class.</a:t>
                      </a:r>
                    </a:p>
                  </a:txBody>
                  <a:tcPr/>
                </a:tc>
              </a:tr>
              <a:tr h="370840">
                <a:tc>
                  <a:txBody>
                    <a:bodyPr/>
                    <a:lstStyle/>
                    <a:p>
                      <a:r>
                        <a:rPr lang="en-US" sz="1800" kern="1200" dirty="0" err="1" smtClean="0">
                          <a:solidFill>
                            <a:schemeClr val="dk1"/>
                          </a:solidFill>
                          <a:latin typeface="+mn-lt"/>
                          <a:ea typeface="+mn-ea"/>
                          <a:cs typeface="+mn-cs"/>
                        </a:rPr>
                        <a:t>grantedAuthorities</a:t>
                      </a:r>
                      <a:endParaRPr lang="en-US" sz="1800" kern="1200" dirty="0" smtClean="0">
                        <a:solidFill>
                          <a:schemeClr val="dk1"/>
                        </a:solidFill>
                        <a:latin typeface="+mn-lt"/>
                        <a:ea typeface="+mn-ea"/>
                        <a:cs typeface="+mn-cs"/>
                      </a:endParaRPr>
                    </a:p>
                  </a:txBody>
                  <a:tcPr/>
                </a:tc>
                <a:tc>
                  <a:txBody>
                    <a:bodyPr/>
                    <a:lstStyle/>
                    <a:p>
                      <a:r>
                        <a:rPr lang="en-US" sz="1600" dirty="0" err="1" smtClean="0"/>
                        <a:t>ROLE_PSCUser</a:t>
                      </a:r>
                      <a:endParaRPr lang="en-US" sz="1600" dirty="0"/>
                    </a:p>
                  </a:txBody>
                  <a:tcPr/>
                </a:tc>
                <a:tc>
                  <a:txBody>
                    <a:bodyPr/>
                    <a:lstStyle/>
                    <a:p>
                      <a:pPr marL="0" algn="l" defTabSz="914400" rtl="0" eaLnBrk="1" latinLnBrk="0" hangingPunct="1"/>
                      <a:r>
                        <a:rPr lang="en-US" sz="1200" b="0" i="0" kern="1200" dirty="0" smtClean="0">
                          <a:solidFill>
                            <a:schemeClr val="dk1"/>
                          </a:solidFill>
                          <a:latin typeface="+mn-lt"/>
                          <a:ea typeface="+mn-ea"/>
                          <a:cs typeface="+mn-cs"/>
                        </a:rPr>
                        <a:t>The static Spring role granted if the </a:t>
                      </a:r>
                      <a:r>
                        <a:rPr lang="en-US" sz="1200" b="0" i="0" kern="1200" dirty="0" err="1" smtClean="0">
                          <a:solidFill>
                            <a:schemeClr val="dk1"/>
                          </a:solidFill>
                          <a:latin typeface="+mn-lt"/>
                          <a:ea typeface="+mn-ea"/>
                          <a:cs typeface="+mn-cs"/>
                        </a:rPr>
                        <a:t>AppServer</a:t>
                      </a:r>
                      <a:r>
                        <a:rPr lang="en-US" sz="1200" b="0" i="0" kern="1200" dirty="0" smtClean="0">
                          <a:solidFill>
                            <a:schemeClr val="dk1"/>
                          </a:solidFill>
                          <a:latin typeface="+mn-lt"/>
                          <a:ea typeface="+mn-ea"/>
                          <a:cs typeface="+mn-cs"/>
                        </a:rPr>
                        <a:t> realm service interface does not support roles</a:t>
                      </a:r>
                    </a:p>
                  </a:txBody>
                  <a:tcPr/>
                </a:tc>
              </a:tr>
              <a:tr h="370840">
                <a:tc>
                  <a:txBody>
                    <a:bodyPr/>
                    <a:lstStyle/>
                    <a:p>
                      <a:r>
                        <a:rPr lang="en-US" sz="1800" kern="1200" dirty="0" err="1" smtClean="0">
                          <a:solidFill>
                            <a:schemeClr val="dk1"/>
                          </a:solidFill>
                          <a:latin typeface="+mn-lt"/>
                          <a:ea typeface="+mn-ea"/>
                          <a:cs typeface="+mn-cs"/>
                        </a:rPr>
                        <a:t>rolePrefix</a:t>
                      </a:r>
                      <a:endParaRPr lang="en-US" sz="1800" kern="1200" dirty="0" smtClean="0">
                        <a:solidFill>
                          <a:schemeClr val="dk1"/>
                        </a:solidFill>
                        <a:latin typeface="+mn-lt"/>
                        <a:ea typeface="+mn-ea"/>
                        <a:cs typeface="+mn-cs"/>
                      </a:endParaRPr>
                    </a:p>
                  </a:txBody>
                  <a:tcPr/>
                </a:tc>
                <a:tc>
                  <a:txBody>
                    <a:bodyPr/>
                    <a:lstStyle/>
                    <a:p>
                      <a:r>
                        <a:rPr lang="en-US" sz="1600" dirty="0" smtClean="0"/>
                        <a:t>ROLE_</a:t>
                      </a:r>
                      <a:endParaRPr lang="en-US" sz="1600" dirty="0"/>
                    </a:p>
                  </a:txBody>
                  <a:tcPr/>
                </a:tc>
                <a:tc>
                  <a:txBody>
                    <a:bodyPr/>
                    <a:lstStyle/>
                    <a:p>
                      <a:pPr marL="0" algn="l" defTabSz="914400" rtl="0" eaLnBrk="1" latinLnBrk="0" hangingPunct="1"/>
                      <a:r>
                        <a:rPr lang="en-US" sz="1200" dirty="0" smtClean="0"/>
                        <a:t>The ROLE name prefix Spring uses in converting external role names into Spring usable role names</a:t>
                      </a:r>
                      <a:endParaRPr lang="en-US" sz="1200" b="0" i="0" kern="1200" dirty="0" smtClean="0">
                        <a:solidFill>
                          <a:schemeClr val="dk1"/>
                        </a:solidFill>
                        <a:latin typeface="+mn-lt"/>
                        <a:ea typeface="+mn-ea"/>
                        <a:cs typeface="+mn-cs"/>
                      </a:endParaRPr>
                    </a:p>
                  </a:txBody>
                  <a:tcPr/>
                </a:tc>
              </a:tr>
              <a:tr h="370840">
                <a:tc>
                  <a:txBody>
                    <a:bodyPr/>
                    <a:lstStyle/>
                    <a:p>
                      <a:r>
                        <a:rPr lang="en-US" sz="1800" kern="1200" dirty="0" err="1" smtClean="0">
                          <a:solidFill>
                            <a:schemeClr val="dk1"/>
                          </a:solidFill>
                          <a:latin typeface="+mn-lt"/>
                          <a:ea typeface="+mn-ea"/>
                          <a:cs typeface="+mn-cs"/>
                        </a:rPr>
                        <a:t>roleAttrName</a:t>
                      </a:r>
                      <a:endParaRPr lang="en-US" sz="1800" kern="120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dk1"/>
                          </a:solidFill>
                          <a:latin typeface="+mn-lt"/>
                          <a:ea typeface="+mn-ea"/>
                          <a:cs typeface="+mn-cs"/>
                        </a:rPr>
                        <a:t>ATTR_ROLE</a:t>
                      </a:r>
                    </a:p>
                    <a:p>
                      <a:endParaRPr lang="en-US" dirty="0"/>
                    </a:p>
                  </a:txBody>
                  <a:tcPr/>
                </a:tc>
                <a:tc>
                  <a:txBody>
                    <a:bodyPr/>
                    <a:lstStyle/>
                    <a:p>
                      <a:r>
                        <a:rPr lang="en-US" sz="1200" b="0" i="0" dirty="0" smtClean="0"/>
                        <a:t>The string name supported by the Realm service interface to return a comma separated list of role names</a:t>
                      </a:r>
                      <a:endParaRPr lang="en-US" sz="1200" b="0" i="0" dirty="0"/>
                    </a:p>
                  </a:txBody>
                  <a:tcPr/>
                </a:tc>
              </a:tr>
              <a:tr h="370840">
                <a:tc>
                  <a:txBody>
                    <a:bodyPr/>
                    <a:lstStyle/>
                    <a:p>
                      <a:r>
                        <a:rPr lang="en-US" sz="1800" kern="1200" dirty="0" err="1" smtClean="0">
                          <a:solidFill>
                            <a:schemeClr val="dk1"/>
                          </a:solidFill>
                          <a:latin typeface="+mn-lt"/>
                          <a:ea typeface="+mn-ea"/>
                          <a:cs typeface="+mn-cs"/>
                        </a:rPr>
                        <a:t>enabledAttrName</a:t>
                      </a:r>
                      <a:endParaRPr lang="en-US" sz="1800" kern="1200" dirty="0" smtClean="0">
                        <a:solidFill>
                          <a:schemeClr val="dk1"/>
                        </a:solidFill>
                        <a:latin typeface="+mn-lt"/>
                        <a:ea typeface="+mn-ea"/>
                        <a:cs typeface="+mn-cs"/>
                      </a:endParaRPr>
                    </a:p>
                  </a:txBody>
                  <a:tcPr/>
                </a:tc>
                <a:tc>
                  <a:txBody>
                    <a:bodyPr/>
                    <a:lstStyle/>
                    <a:p>
                      <a:r>
                        <a:rPr lang="en-US" sz="1600" kern="1200" dirty="0" smtClean="0">
                          <a:solidFill>
                            <a:schemeClr val="dk1"/>
                          </a:solidFill>
                          <a:latin typeface="+mn-lt"/>
                          <a:ea typeface="+mn-ea"/>
                          <a:cs typeface="+mn-cs"/>
                        </a:rPr>
                        <a:t>ATTR_ENABLED</a:t>
                      </a:r>
                    </a:p>
                  </a:txBody>
                  <a:tcPr/>
                </a:tc>
                <a:tc>
                  <a:txBody>
                    <a:bodyPr/>
                    <a:lstStyle/>
                    <a:p>
                      <a:r>
                        <a:rPr lang="en-US" sz="1200" b="0" i="0" dirty="0" smtClean="0"/>
                        <a:t>The string name supported by the Realm service interface to return an account's enabled state</a:t>
                      </a:r>
                      <a:endParaRPr lang="en-US" sz="1200" b="0" i="0" dirty="0"/>
                    </a:p>
                  </a:txBody>
                  <a:tcPr/>
                </a:tc>
              </a:tr>
              <a:tr h="265144">
                <a:tc>
                  <a:txBody>
                    <a:bodyPr/>
                    <a:lstStyle/>
                    <a:p>
                      <a:r>
                        <a:rPr lang="en-US" sz="1800" kern="1200" dirty="0" err="1" smtClean="0">
                          <a:solidFill>
                            <a:schemeClr val="dk1"/>
                          </a:solidFill>
                          <a:latin typeface="+mn-lt"/>
                          <a:ea typeface="+mn-ea"/>
                          <a:cs typeface="+mn-cs"/>
                        </a:rPr>
                        <a:t>lockedAttrName</a:t>
                      </a:r>
                      <a:endParaRPr lang="en-US" sz="1800" kern="1200" dirty="0" smtClean="0">
                        <a:solidFill>
                          <a:schemeClr val="dk1"/>
                        </a:solidFill>
                        <a:latin typeface="+mn-lt"/>
                        <a:ea typeface="+mn-ea"/>
                        <a:cs typeface="+mn-cs"/>
                      </a:endParaRPr>
                    </a:p>
                  </a:txBody>
                  <a:tcPr/>
                </a:tc>
                <a:tc>
                  <a:txBody>
                    <a:bodyPr/>
                    <a:lstStyle/>
                    <a:p>
                      <a:r>
                        <a:rPr lang="en-US" sz="1600" kern="1200" dirty="0" smtClean="0">
                          <a:solidFill>
                            <a:schemeClr val="dk1"/>
                          </a:solidFill>
                          <a:latin typeface="+mn-lt"/>
                          <a:ea typeface="+mn-ea"/>
                          <a:cs typeface="+mn-cs"/>
                        </a:rPr>
                        <a:t>ATTR_LOCKED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dk1"/>
                          </a:solidFill>
                          <a:latin typeface="+mn-lt"/>
                          <a:ea typeface="+mn-ea"/>
                          <a:cs typeface="+mn-cs"/>
                        </a:rPr>
                        <a:t>The string name supported by the Realm service interface to return an account's locked state</a:t>
                      </a:r>
                    </a:p>
                  </a:txBody>
                  <a:tcPr/>
                </a:tc>
              </a:tr>
              <a:tr h="370840">
                <a:tc>
                  <a:txBody>
                    <a:bodyPr/>
                    <a:lstStyle/>
                    <a:p>
                      <a:r>
                        <a:rPr lang="en-US" sz="1800" kern="1200" dirty="0" err="1" smtClean="0">
                          <a:solidFill>
                            <a:schemeClr val="dk1"/>
                          </a:solidFill>
                          <a:latin typeface="+mn-lt"/>
                          <a:ea typeface="+mn-ea"/>
                          <a:cs typeface="+mn-cs"/>
                        </a:rPr>
                        <a:t>expiredAttrName</a:t>
                      </a:r>
                      <a:endParaRPr lang="en-US" sz="1800" kern="1200" dirty="0" smtClean="0">
                        <a:solidFill>
                          <a:schemeClr val="dk1"/>
                        </a:solidFill>
                        <a:latin typeface="+mn-lt"/>
                        <a:ea typeface="+mn-ea"/>
                        <a:cs typeface="+mn-cs"/>
                      </a:endParaRPr>
                    </a:p>
                  </a:txBody>
                  <a:tcPr/>
                </a:tc>
                <a:tc>
                  <a:txBody>
                    <a:bodyPr/>
                    <a:lstStyle/>
                    <a:p>
                      <a:r>
                        <a:rPr lang="en-US" sz="1600" dirty="0" smtClean="0"/>
                        <a:t>ATTR_EXPIRED</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dk1"/>
                          </a:solidFill>
                          <a:latin typeface="+mn-lt"/>
                          <a:ea typeface="+mn-ea"/>
                          <a:cs typeface="+mn-cs"/>
                        </a:rPr>
                        <a:t>The string name supported by the Realm service interface to return an account's expired state</a:t>
                      </a:r>
                    </a:p>
                  </a:txBody>
                  <a:tcPr/>
                </a:tc>
              </a:tr>
              <a:tr h="370840">
                <a:tc>
                  <a:txBody>
                    <a:bodyPr/>
                    <a:lstStyle/>
                    <a:p>
                      <a:r>
                        <a:rPr lang="en-US" sz="1800" kern="1200" dirty="0" err="1" smtClean="0">
                          <a:solidFill>
                            <a:schemeClr val="dk1"/>
                          </a:solidFill>
                          <a:latin typeface="+mn-lt"/>
                          <a:ea typeface="+mn-ea"/>
                          <a:cs typeface="+mn-cs"/>
                        </a:rPr>
                        <a:t>realmPwdAlg</a:t>
                      </a:r>
                      <a:endParaRPr lang="en-US" sz="1800" kern="1200" dirty="0" smtClean="0">
                        <a:solidFill>
                          <a:schemeClr val="dk1"/>
                        </a:solidFill>
                        <a:latin typeface="+mn-lt"/>
                        <a:ea typeface="+mn-ea"/>
                        <a:cs typeface="+mn-cs"/>
                      </a:endParaRPr>
                    </a:p>
                  </a:txBody>
                  <a:tcPr/>
                </a:tc>
                <a:tc>
                  <a:txBody>
                    <a:bodyPr/>
                    <a:lstStyle/>
                    <a:p>
                      <a:r>
                        <a:rPr lang="en-US" dirty="0" smtClean="0"/>
                        <a:t>0</a:t>
                      </a:r>
                      <a:endParaRPr lang="en-US" dirty="0"/>
                    </a:p>
                  </a:txBody>
                  <a:tcPr/>
                </a:tc>
                <a:tc>
                  <a:txBody>
                    <a:bodyPr/>
                    <a:lstStyle/>
                    <a:p>
                      <a:r>
                        <a:rPr lang="en-US" sz="1200" b="0" i="0" dirty="0" smtClean="0"/>
                        <a:t>The format of the password passed to the Realm service interface for validation: </a:t>
                      </a:r>
                    </a:p>
                    <a:p>
                      <a:r>
                        <a:rPr lang="en-US" sz="1200" b="0" i="0" dirty="0" smtClean="0"/>
                        <a:t>"0" = clear-text; "3" = http digest</a:t>
                      </a:r>
                      <a:endParaRPr lang="en-US" sz="1200" b="0" i="0" dirty="0"/>
                    </a:p>
                  </a:txBody>
                  <a:tcPr/>
                </a:tc>
              </a:tr>
              <a:tr h="370840">
                <a:tc>
                  <a:txBody>
                    <a:bodyPr/>
                    <a:lstStyle/>
                    <a:p>
                      <a:r>
                        <a:rPr lang="en-US" sz="1800" kern="1200" dirty="0" err="1" smtClean="0">
                          <a:solidFill>
                            <a:schemeClr val="dk1"/>
                          </a:solidFill>
                          <a:latin typeface="+mn-lt"/>
                          <a:ea typeface="+mn-ea"/>
                          <a:cs typeface="+mn-cs"/>
                        </a:rPr>
                        <a:t>realmTokenFile</a:t>
                      </a:r>
                      <a:endParaRPr lang="en-US" sz="1800" kern="1200" dirty="0" smtClean="0">
                        <a:solidFill>
                          <a:schemeClr val="dk1"/>
                        </a:solidFill>
                        <a:latin typeface="+mn-lt"/>
                        <a:ea typeface="+mn-ea"/>
                        <a:cs typeface="+mn-cs"/>
                      </a:endParaRPr>
                    </a:p>
                  </a:txBody>
                  <a:tcPr/>
                </a:tc>
                <a:tc>
                  <a:txBody>
                    <a:bodyPr/>
                    <a:lstStyle/>
                    <a:p>
                      <a:r>
                        <a:rPr lang="en-US" dirty="0" smtClean="0"/>
                        <a:t>“”</a:t>
                      </a:r>
                      <a:endParaRPr lang="en-US" dirty="0"/>
                    </a:p>
                  </a:txBody>
                  <a:tcPr/>
                </a:tc>
                <a:tc>
                  <a:txBody>
                    <a:bodyPr/>
                    <a:lstStyle/>
                    <a:p>
                      <a:r>
                        <a:rPr lang="en-US" sz="1200" b="0" i="0" dirty="0" smtClean="0"/>
                        <a:t>When non-blank it specifies a file name holding a serialized </a:t>
                      </a:r>
                      <a:r>
                        <a:rPr lang="en-US" sz="1200" b="0" i="0" dirty="0" err="1" smtClean="0"/>
                        <a:t>ClientPrincipal</a:t>
                      </a:r>
                      <a:r>
                        <a:rPr lang="en-US" sz="1200" b="0" i="0" dirty="0" smtClean="0"/>
                        <a:t> used to authenticate to the </a:t>
                      </a:r>
                      <a:r>
                        <a:rPr lang="en-US" sz="1200" b="0" i="0" dirty="0" err="1" smtClean="0"/>
                        <a:t>AppServer's</a:t>
                      </a:r>
                      <a:r>
                        <a:rPr lang="en-US" sz="1200" b="0" i="0" dirty="0" smtClean="0"/>
                        <a:t> </a:t>
                      </a:r>
                      <a:r>
                        <a:rPr lang="en-US" sz="1200" b="0" i="0" dirty="0" err="1" smtClean="0"/>
                        <a:t>OERealm</a:t>
                      </a:r>
                      <a:r>
                        <a:rPr lang="en-US" sz="1200" b="0" i="0" dirty="0" smtClean="0"/>
                        <a:t> service interface</a:t>
                      </a:r>
                      <a:endParaRPr lang="en-US" sz="1200" b="0" i="0" dirty="0"/>
                    </a:p>
                  </a:txBody>
                  <a:tcPr/>
                </a:tc>
              </a:tr>
              <a:tr h="370840">
                <a:tc>
                  <a:txBody>
                    <a:bodyPr/>
                    <a:lstStyle/>
                    <a:p>
                      <a:r>
                        <a:rPr lang="en-US" sz="1800" kern="1200" dirty="0" err="1" smtClean="0">
                          <a:solidFill>
                            <a:schemeClr val="dk1"/>
                          </a:solidFill>
                          <a:latin typeface="+mn-lt"/>
                          <a:ea typeface="+mn-ea"/>
                          <a:cs typeface="+mn-cs"/>
                        </a:rPr>
                        <a:t>certLocation</a:t>
                      </a:r>
                      <a:endParaRPr lang="en-US" sz="1800" kern="1200" dirty="0" smtClean="0">
                        <a:solidFill>
                          <a:schemeClr val="dk1"/>
                        </a:solidFill>
                        <a:latin typeface="+mn-lt"/>
                        <a:ea typeface="+mn-ea"/>
                        <a:cs typeface="+mn-cs"/>
                      </a:endParaRPr>
                    </a:p>
                  </a:txBody>
                  <a:tcPr/>
                </a:tc>
                <a:tc>
                  <a:txBody>
                    <a:bodyPr/>
                    <a:lstStyle/>
                    <a:p>
                      <a:r>
                        <a:rPr lang="en-US" dirty="0" smtClean="0"/>
                        <a:t>“”</a:t>
                      </a:r>
                      <a:endParaRPr lang="en-US" dirty="0"/>
                    </a:p>
                  </a:txBody>
                  <a:tcPr/>
                </a:tc>
                <a:tc>
                  <a:txBody>
                    <a:bodyPr/>
                    <a:lstStyle/>
                    <a:p>
                      <a:r>
                        <a:rPr lang="en-US" sz="1200" b="0" i="0" dirty="0" smtClean="0"/>
                        <a:t>Certificate</a:t>
                      </a:r>
                      <a:r>
                        <a:rPr lang="en-US" sz="1200" b="0" i="0" baseline="0" dirty="0" smtClean="0"/>
                        <a:t> location for connecting to SSL enabled Realm </a:t>
                      </a:r>
                      <a:r>
                        <a:rPr lang="en-US" sz="1200" b="0" i="0" baseline="0" dirty="0" err="1" smtClean="0"/>
                        <a:t>AppServer</a:t>
                      </a:r>
                      <a:endParaRPr lang="en-US" sz="1200" b="0" i="0" dirty="0"/>
                    </a:p>
                  </a:txBody>
                  <a:tcPr/>
                </a:tc>
              </a:tr>
              <a:tr h="370840">
                <a:tc>
                  <a:txBody>
                    <a:bodyPr/>
                    <a:lstStyle/>
                    <a:p>
                      <a:r>
                        <a:rPr lang="en-US" sz="1800" kern="1200" dirty="0" err="1" smtClean="0">
                          <a:solidFill>
                            <a:schemeClr val="dk1"/>
                          </a:solidFill>
                          <a:latin typeface="+mn-lt"/>
                          <a:ea typeface="+mn-ea"/>
                          <a:cs typeface="+mn-cs"/>
                        </a:rPr>
                        <a:t>appendRealmErrors</a:t>
                      </a:r>
                      <a:endParaRPr lang="en-US" sz="1800" kern="1200" dirty="0" smtClean="0">
                        <a:solidFill>
                          <a:schemeClr val="dk1"/>
                        </a:solidFill>
                        <a:latin typeface="+mn-lt"/>
                        <a:ea typeface="+mn-ea"/>
                        <a:cs typeface="+mn-cs"/>
                      </a:endParaRPr>
                    </a:p>
                  </a:txBody>
                  <a:tcPr/>
                </a:tc>
                <a:tc>
                  <a:txBody>
                    <a:bodyPr/>
                    <a:lstStyle/>
                    <a:p>
                      <a:r>
                        <a:rPr lang="en-US" dirty="0" smtClean="0"/>
                        <a:t>false</a:t>
                      </a:r>
                      <a:endParaRPr lang="en-US" dirty="0"/>
                    </a:p>
                  </a:txBody>
                  <a:tcPr/>
                </a:tc>
                <a:tc>
                  <a:txBody>
                    <a:bodyPr/>
                    <a:lstStyle/>
                    <a:p>
                      <a:r>
                        <a:rPr lang="en-US" sz="1200" b="0" i="0" dirty="0" smtClean="0"/>
                        <a:t>If true, the</a:t>
                      </a:r>
                      <a:r>
                        <a:rPr lang="en-US" sz="1200" b="0" i="0" baseline="0" dirty="0" smtClean="0"/>
                        <a:t> Realm </a:t>
                      </a:r>
                      <a:r>
                        <a:rPr lang="en-US" sz="1200" b="0" i="0" dirty="0" smtClean="0"/>
                        <a:t>class thrown error in the error details  is send to the REST Client</a:t>
                      </a:r>
                      <a:endParaRPr lang="en-US" sz="1200" b="0" i="0" dirty="0"/>
                    </a:p>
                  </a:txBody>
                  <a:tcPr/>
                </a:tc>
              </a:tr>
            </a:tbl>
          </a:graphicData>
        </a:graphic>
      </p:graphicFrame>
    </p:spTree>
    <p:extLst>
      <p:ext uri="{BB962C8B-B14F-4D97-AF65-F5344CB8AC3E}">
        <p14:creationId xmlns:p14="http://schemas.microsoft.com/office/powerpoint/2010/main" xmlns="" val="2565007394"/>
      </p:ext>
    </p:extLst>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Beware of the Spring Implementation details</a:t>
            </a:r>
            <a:endParaRPr lang="en-US" dirty="0"/>
          </a:p>
        </p:txBody>
      </p:sp>
      <p:sp>
        <p:nvSpPr>
          <p:cNvPr id="3" name="Content Placeholder 2"/>
          <p:cNvSpPr>
            <a:spLocks noGrp="1"/>
          </p:cNvSpPr>
          <p:nvPr>
            <p:ph idx="1"/>
          </p:nvPr>
        </p:nvSpPr>
        <p:spPr/>
        <p:txBody>
          <a:bodyPr/>
          <a:lstStyle/>
          <a:p>
            <a:r>
              <a:rPr lang="en-US" dirty="0" smtClean="0">
                <a:solidFill>
                  <a:schemeClr val="dk1"/>
                </a:solidFill>
              </a:rPr>
              <a:t>Attribute Values are case sensitive</a:t>
            </a:r>
          </a:p>
          <a:p>
            <a:r>
              <a:rPr lang="en-US" dirty="0" smtClean="0">
                <a:solidFill>
                  <a:schemeClr val="dk1"/>
                </a:solidFill>
              </a:rPr>
              <a:t>The role names returned from OE Realm Server Class must </a:t>
            </a:r>
            <a:r>
              <a:rPr lang="en-US" dirty="0" smtClean="0">
                <a:solidFill>
                  <a:srgbClr val="FF0000"/>
                </a:solidFill>
              </a:rPr>
              <a:t>NOT</a:t>
            </a:r>
            <a:r>
              <a:rPr lang="en-US" dirty="0" smtClean="0">
                <a:solidFill>
                  <a:schemeClr val="dk1"/>
                </a:solidFill>
              </a:rPr>
              <a:t> contain “ROLE_” prefix</a:t>
            </a:r>
          </a:p>
          <a:p>
            <a:pPr>
              <a:buNone/>
            </a:pPr>
            <a:endParaRPr lang="en-US" dirty="0" smtClean="0">
              <a:solidFill>
                <a:schemeClr val="dk1"/>
              </a:solidFill>
            </a:endParaRPr>
          </a:p>
          <a:p>
            <a:pPr lvl="2">
              <a:buNone/>
            </a:pPr>
            <a:r>
              <a:rPr lang="en-US" dirty="0" smtClean="0">
                <a:solidFill>
                  <a:srgbClr val="FF0000"/>
                </a:solidFill>
              </a:rPr>
              <a:t>Character </a:t>
            </a:r>
            <a:r>
              <a:rPr lang="en-US" i="1" dirty="0" err="1" smtClean="0">
                <a:solidFill>
                  <a:srgbClr val="FF0000"/>
                </a:solidFill>
              </a:rPr>
              <a:t>getAttribute</a:t>
            </a:r>
            <a:r>
              <a:rPr lang="en-US" dirty="0" smtClean="0">
                <a:solidFill>
                  <a:srgbClr val="FF0000"/>
                </a:solidFill>
              </a:rPr>
              <a:t> (user-id, “ATTR_ROLES”)</a:t>
            </a:r>
          </a:p>
          <a:p>
            <a:pPr lvl="2">
              <a:buNone/>
            </a:pPr>
            <a:r>
              <a:rPr lang="en-US" dirty="0" smtClean="0">
                <a:solidFill>
                  <a:srgbClr val="FF0000"/>
                </a:solidFill>
              </a:rPr>
              <a:t>{</a:t>
            </a:r>
          </a:p>
          <a:p>
            <a:pPr lvl="3">
              <a:buNone/>
            </a:pPr>
            <a:r>
              <a:rPr lang="en-US" dirty="0" smtClean="0">
                <a:solidFill>
                  <a:srgbClr val="00B050"/>
                </a:solidFill>
              </a:rPr>
              <a:t>Return </a:t>
            </a:r>
            <a:r>
              <a:rPr lang="en-US" dirty="0" err="1" smtClean="0">
                <a:solidFill>
                  <a:srgbClr val="00B050"/>
                </a:solidFill>
              </a:rPr>
              <a:t>PSCUser,PSCDebug</a:t>
            </a:r>
            <a:r>
              <a:rPr lang="en-US" dirty="0" smtClean="0">
                <a:solidFill>
                  <a:srgbClr val="00B050"/>
                </a:solidFill>
              </a:rPr>
              <a:t>  /* valid */</a:t>
            </a:r>
          </a:p>
          <a:p>
            <a:pPr lvl="3">
              <a:buNone/>
            </a:pPr>
            <a:r>
              <a:rPr lang="en-US" dirty="0" smtClean="0">
                <a:solidFill>
                  <a:srgbClr val="FF0000"/>
                </a:solidFill>
              </a:rPr>
              <a:t>Return ROLE_PSCUser,ROLE_PSCDebug  /* Not valid */</a:t>
            </a:r>
          </a:p>
          <a:p>
            <a:pPr lvl="2">
              <a:buNone/>
            </a:pPr>
            <a:r>
              <a:rPr lang="en-US" dirty="0" smtClean="0">
                <a:solidFill>
                  <a:srgbClr val="FF0000"/>
                </a:solidFill>
              </a:rPr>
              <a:t>}</a:t>
            </a:r>
          </a:p>
          <a:p>
            <a:pPr lvl="1">
              <a:buNone/>
            </a:pPr>
            <a:endParaRPr lang="en-US" dirty="0" smtClean="0">
              <a:solidFill>
                <a:schemeClr val="dk1"/>
              </a:solidFill>
            </a:endParaRPr>
          </a:p>
          <a:p>
            <a:endParaRPr lang="en-US" dirty="0" smtClean="0"/>
          </a:p>
          <a:p>
            <a:endParaRPr lang="en-US" dirty="0" smtClean="0"/>
          </a:p>
          <a:p>
            <a:endParaRPr lang="en-US" dirty="0"/>
          </a:p>
        </p:txBody>
      </p:sp>
      <p:sp>
        <p:nvSpPr>
          <p:cNvPr id="6" name="Rectangle 5"/>
          <p:cNvSpPr/>
          <p:nvPr/>
        </p:nvSpPr>
        <p:spPr>
          <a:xfrm>
            <a:off x="1641374" y="3368333"/>
            <a:ext cx="458780" cy="461665"/>
          </a:xfrm>
          <a:prstGeom prst="rect">
            <a:avLst/>
          </a:prstGeom>
        </p:spPr>
        <p:txBody>
          <a:bodyPr wrap="none">
            <a:spAutoFit/>
          </a:bodyPr>
          <a:lstStyle/>
          <a:p>
            <a:r>
              <a:rPr lang="en-IN" i="0" dirty="0" smtClean="0">
                <a:solidFill>
                  <a:schemeClr val="accent3"/>
                </a:solidFill>
                <a:latin typeface="Wingdings" pitchFamily="2" charset="2"/>
              </a:rPr>
              <a:t>þ</a:t>
            </a:r>
          </a:p>
        </p:txBody>
      </p:sp>
      <p:sp>
        <p:nvSpPr>
          <p:cNvPr id="7" name="Rectangle 6"/>
          <p:cNvSpPr/>
          <p:nvPr/>
        </p:nvSpPr>
        <p:spPr>
          <a:xfrm>
            <a:off x="1630863" y="3717512"/>
            <a:ext cx="458780" cy="461665"/>
          </a:xfrm>
          <a:prstGeom prst="rect">
            <a:avLst/>
          </a:prstGeom>
        </p:spPr>
        <p:txBody>
          <a:bodyPr wrap="none">
            <a:spAutoFit/>
          </a:bodyPr>
          <a:lstStyle/>
          <a:p>
            <a:r>
              <a:rPr lang="en-IN" i="0" dirty="0" smtClean="0">
                <a:solidFill>
                  <a:schemeClr val="accent3"/>
                </a:solidFill>
                <a:latin typeface="Wingdings" pitchFamily="2" charset="2"/>
              </a:rPr>
              <a:t>ý</a:t>
            </a:r>
            <a:endParaRPr lang="en-IN" i="0" dirty="0">
              <a:solidFill>
                <a:schemeClr val="accent3"/>
              </a:solidFill>
              <a:latin typeface="Wingdings" pitchFamily="2" charset="2"/>
            </a:endParaRPr>
          </a:p>
        </p:txBody>
      </p:sp>
      <p:sp>
        <p:nvSpPr>
          <p:cNvPr id="8" name="Rectangle 7"/>
          <p:cNvSpPr/>
          <p:nvPr/>
        </p:nvSpPr>
        <p:spPr bwMode="auto">
          <a:xfrm>
            <a:off x="1124607" y="2638097"/>
            <a:ext cx="5885793" cy="2017986"/>
          </a:xfrm>
          <a:prstGeom prst="rect">
            <a:avLst/>
          </a:prstGeom>
          <a:solidFill>
            <a:schemeClr val="lt1">
              <a:alpha val="0"/>
            </a:schemeClr>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70574"/>
            <a:ext cx="10801179" cy="424732"/>
          </a:xfrm>
        </p:spPr>
        <p:txBody>
          <a:bodyPr/>
          <a:lstStyle/>
          <a:p>
            <a:r>
              <a:rPr lang="en-US" sz="2400" dirty="0" err="1" smtClean="0"/>
              <a:t>OERealmAuthProvider</a:t>
            </a:r>
            <a:r>
              <a:rPr lang="en-US" sz="2400" dirty="0" smtClean="0"/>
              <a:t> – Single tenant</a:t>
            </a:r>
            <a:endParaRPr lang="en-US" sz="2400" dirty="0"/>
          </a:p>
        </p:txBody>
      </p:sp>
      <p:pic>
        <p:nvPicPr>
          <p:cNvPr id="2050" name="Picture 2"/>
          <p:cNvPicPr>
            <a:picLocks noChangeAspect="1" noChangeArrowheads="1"/>
          </p:cNvPicPr>
          <p:nvPr/>
        </p:nvPicPr>
        <p:blipFill>
          <a:blip r:embed="rId3" cstate="print"/>
          <a:srcRect/>
          <a:stretch>
            <a:fillRect/>
          </a:stretch>
        </p:blipFill>
        <p:spPr bwMode="auto">
          <a:xfrm>
            <a:off x="1387366" y="1340069"/>
            <a:ext cx="7930055" cy="4808483"/>
          </a:xfrm>
          <a:prstGeom prst="rect">
            <a:avLst/>
          </a:prstGeom>
          <a:noFill/>
          <a:ln w="9525">
            <a:noFill/>
            <a:miter lim="800000"/>
            <a:headEnd/>
            <a:tailEnd/>
          </a:ln>
        </p:spPr>
      </p:pic>
      <p:sp>
        <p:nvSpPr>
          <p:cNvPr id="3" name="Rectangle 2"/>
          <p:cNvSpPr/>
          <p:nvPr/>
        </p:nvSpPr>
        <p:spPr bwMode="auto">
          <a:xfrm>
            <a:off x="2195916" y="3656017"/>
            <a:ext cx="6338487" cy="617250"/>
          </a:xfrm>
          <a:prstGeom prst="rect">
            <a:avLst/>
          </a:prstGeom>
          <a:noFill/>
          <a:ln w="28575"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70574"/>
            <a:ext cx="10801179" cy="424732"/>
          </a:xfrm>
        </p:spPr>
        <p:txBody>
          <a:bodyPr/>
          <a:lstStyle/>
          <a:p>
            <a:r>
              <a:rPr lang="en-US" sz="2400" dirty="0" err="1" smtClean="0"/>
              <a:t>OERealmAuthProvider</a:t>
            </a:r>
            <a:r>
              <a:rPr lang="en-US" sz="2400" dirty="0" smtClean="0"/>
              <a:t> – Multi-tenant</a:t>
            </a:r>
            <a:endParaRPr lang="en-US" sz="2400" dirty="0"/>
          </a:p>
        </p:txBody>
      </p:sp>
      <p:pic>
        <p:nvPicPr>
          <p:cNvPr id="3074" name="Picture 2"/>
          <p:cNvPicPr>
            <a:picLocks noChangeAspect="1" noChangeArrowheads="1"/>
          </p:cNvPicPr>
          <p:nvPr/>
        </p:nvPicPr>
        <p:blipFill>
          <a:blip r:embed="rId3" cstate="print"/>
          <a:srcRect/>
          <a:stretch>
            <a:fillRect/>
          </a:stretch>
        </p:blipFill>
        <p:spPr bwMode="auto">
          <a:xfrm>
            <a:off x="1592318" y="1372422"/>
            <a:ext cx="7126397" cy="4650006"/>
          </a:xfrm>
          <a:prstGeom prst="rect">
            <a:avLst/>
          </a:prstGeom>
          <a:noFill/>
          <a:ln w="9525">
            <a:noFill/>
            <a:miter lim="800000"/>
            <a:headEnd/>
            <a:tailEnd/>
          </a:ln>
        </p:spPr>
      </p:pic>
      <p:sp>
        <p:nvSpPr>
          <p:cNvPr id="4" name="Rectangle 3"/>
          <p:cNvSpPr/>
          <p:nvPr/>
        </p:nvSpPr>
        <p:spPr bwMode="auto">
          <a:xfrm>
            <a:off x="2270234" y="3620407"/>
            <a:ext cx="4918842" cy="629120"/>
          </a:xfrm>
          <a:prstGeom prst="rect">
            <a:avLst/>
          </a:prstGeom>
          <a:solidFill>
            <a:schemeClr val="lt1">
              <a:alpha val="0"/>
            </a:schemeClr>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5" name="TextBox 4"/>
          <p:cNvSpPr txBox="1"/>
          <p:nvPr/>
        </p:nvSpPr>
        <p:spPr>
          <a:xfrm>
            <a:off x="8087710" y="3783725"/>
            <a:ext cx="3389587" cy="725214"/>
          </a:xfrm>
          <a:prstGeom prst="rect">
            <a:avLst/>
          </a:prstGeom>
          <a:noFill/>
        </p:spPr>
        <p:txBody>
          <a:bodyPr wrap="square" rtlCol="0">
            <a:noAutofit/>
          </a:bodyPr>
          <a:lstStyle/>
          <a:p>
            <a:pPr algn="l"/>
            <a:r>
              <a:rPr lang="en-US" sz="2000" i="0" dirty="0" smtClean="0">
                <a:solidFill>
                  <a:srgbClr val="000000"/>
                </a:solidFill>
              </a:rPr>
              <a:t>Generated by </a:t>
            </a:r>
            <a:r>
              <a:rPr lang="en-US" sz="2000" b="1" i="0" dirty="0" smtClean="0">
                <a:solidFill>
                  <a:srgbClr val="FF0000"/>
                </a:solidFill>
              </a:rPr>
              <a:t>gendomreg.bat | </a:t>
            </a:r>
            <a:r>
              <a:rPr lang="en-US" sz="2000" b="1" i="0" dirty="0" err="1" smtClean="0">
                <a:solidFill>
                  <a:srgbClr val="FF0000"/>
                </a:solidFill>
              </a:rPr>
              <a:t>sh</a:t>
            </a:r>
            <a:endParaRPr lang="en-US" sz="2000" b="1" i="0" dirty="0" smtClean="0">
              <a:solidFill>
                <a:srgbClr val="FF0000"/>
              </a:solidFill>
            </a:endParaRPr>
          </a:p>
          <a:p>
            <a:pPr algn="l"/>
            <a:endParaRPr lang="en-US" sz="2000" i="0" dirty="0" smtClean="0">
              <a:solidFill>
                <a:srgbClr val="000000"/>
              </a:solidFill>
            </a:endParaRPr>
          </a:p>
        </p:txBody>
      </p:sp>
      <p:sp>
        <p:nvSpPr>
          <p:cNvPr id="7" name="Rectangle 6"/>
          <p:cNvSpPr/>
          <p:nvPr/>
        </p:nvSpPr>
        <p:spPr bwMode="auto">
          <a:xfrm>
            <a:off x="8087710" y="3712688"/>
            <a:ext cx="3436883" cy="804041"/>
          </a:xfrm>
          <a:prstGeom prst="rect">
            <a:avLst/>
          </a:prstGeom>
          <a:solidFill>
            <a:schemeClr val="lt1">
              <a:alpha val="0"/>
            </a:schemeClr>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11" name="Straight Arrow Connector 10"/>
          <p:cNvCxnSpPr>
            <a:endCxn id="7" idx="1"/>
          </p:cNvCxnSpPr>
          <p:nvPr/>
        </p:nvCxnSpPr>
        <p:spPr bwMode="auto">
          <a:xfrm flipV="1">
            <a:off x="6991326" y="4114709"/>
            <a:ext cx="1096384" cy="16116"/>
          </a:xfrm>
          <a:prstGeom prst="straightConnector1">
            <a:avLst/>
          </a:prstGeom>
          <a:ln>
            <a:headEnd type="none" w="med" len="med"/>
            <a:tailEnd type="arrow"/>
          </a:ln>
        </p:spPr>
        <p:style>
          <a:lnRef idx="2">
            <a:schemeClr val="accent1"/>
          </a:lnRef>
          <a:fillRef idx="0">
            <a:schemeClr val="accent1"/>
          </a:fillRef>
          <a:effectRef idx="1">
            <a:schemeClr val="accent1"/>
          </a:effectRef>
          <a:fontRef idx="minor">
            <a:schemeClr val="tx1"/>
          </a:fontRef>
        </p:style>
      </p:cxnSp>
      <p:pic>
        <p:nvPicPr>
          <p:cNvPr id="1026" name="Picture 2"/>
          <p:cNvPicPr>
            <a:picLocks noChangeAspect="1" noChangeArrowheads="1"/>
          </p:cNvPicPr>
          <p:nvPr/>
        </p:nvPicPr>
        <p:blipFill>
          <a:blip r:embed="rId4" cstate="print"/>
          <a:srcRect/>
          <a:stretch>
            <a:fillRect/>
          </a:stretch>
        </p:blipFill>
        <p:spPr bwMode="auto">
          <a:xfrm>
            <a:off x="8257573" y="4870724"/>
            <a:ext cx="2557571" cy="1222881"/>
          </a:xfrm>
          <a:prstGeom prst="rect">
            <a:avLst/>
          </a:prstGeom>
          <a:noFill/>
          <a:ln w="9525">
            <a:noFill/>
            <a:miter lim="800000"/>
            <a:headEnd/>
            <a:tailEnd/>
          </a:ln>
        </p:spPr>
      </p:pic>
      <p:pic>
        <p:nvPicPr>
          <p:cNvPr id="1027" name="Picture 3"/>
          <p:cNvPicPr>
            <a:picLocks noChangeAspect="1" noChangeArrowheads="1"/>
          </p:cNvPicPr>
          <p:nvPr/>
        </p:nvPicPr>
        <p:blipFill>
          <a:blip r:embed="rId5" cstate="print"/>
          <a:srcRect/>
          <a:stretch>
            <a:fillRect/>
          </a:stretch>
        </p:blipFill>
        <p:spPr bwMode="auto">
          <a:xfrm>
            <a:off x="9287422" y="4873680"/>
            <a:ext cx="1550898" cy="717824"/>
          </a:xfrm>
          <a:prstGeom prst="rect">
            <a:avLst/>
          </a:prstGeom>
          <a:noFill/>
          <a:ln w="9525">
            <a:noFill/>
            <a:miter lim="800000"/>
            <a:headEnd/>
            <a:tailEnd/>
          </a:ln>
        </p:spPr>
      </p:pic>
      <p:cxnSp>
        <p:nvCxnSpPr>
          <p:cNvPr id="12" name="Straight Arrow Connector 11"/>
          <p:cNvCxnSpPr/>
          <p:nvPr/>
        </p:nvCxnSpPr>
        <p:spPr bwMode="auto">
          <a:xfrm flipV="1">
            <a:off x="9490841" y="4529959"/>
            <a:ext cx="10511" cy="283779"/>
          </a:xfrm>
          <a:prstGeom prst="straightConnector1">
            <a:avLst/>
          </a:prstGeom>
          <a:ln>
            <a:headEnd type="none" w="med" len="med"/>
            <a:tailEnd type="arrow"/>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bwMode="auto">
          <a:xfrm>
            <a:off x="2469931" y="3909848"/>
            <a:ext cx="3489435" cy="10511"/>
          </a:xfrm>
          <a:prstGeom prst="line">
            <a:avLst/>
          </a:prstGeom>
          <a:solidFill>
            <a:schemeClr val="accent1"/>
          </a:solidFill>
          <a:ln w="12700" cap="flat" cmpd="sng" algn="ctr">
            <a:solidFill>
              <a:schemeClr val="tx1"/>
            </a:solidFill>
            <a:prstDash val="solid"/>
            <a:round/>
            <a:headEnd type="none" w="med" len="med"/>
            <a:tailEnd type="none" w="med" len="med"/>
          </a:ln>
          <a:effectLst/>
        </p:spPr>
      </p:cxnSp>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Realm Client 3 : </a:t>
            </a:r>
            <a:r>
              <a:rPr lang="en-US" dirty="0" err="1" smtClean="0"/>
              <a:t>Rollbase</a:t>
            </a:r>
            <a:endParaRPr lang="en-US" dirty="0"/>
          </a:p>
        </p:txBody>
      </p:sp>
      <p:sp>
        <p:nvSpPr>
          <p:cNvPr id="3" name="Content Placeholder 2"/>
          <p:cNvSpPr>
            <a:spLocks noGrp="1"/>
          </p:cNvSpPr>
          <p:nvPr>
            <p:ph idx="1"/>
          </p:nvPr>
        </p:nvSpPr>
        <p:spPr/>
        <p:txBody>
          <a:bodyPr/>
          <a:lstStyle/>
          <a:p>
            <a:endParaRPr lang="en-US" dirty="0"/>
          </a:p>
        </p:txBody>
      </p:sp>
      <p:cxnSp>
        <p:nvCxnSpPr>
          <p:cNvPr id="4" name="Straight Arrow Connector 3"/>
          <p:cNvCxnSpPr/>
          <p:nvPr/>
        </p:nvCxnSpPr>
        <p:spPr bwMode="auto">
          <a:xfrm flipH="1" flipV="1">
            <a:off x="7331589" y="3066920"/>
            <a:ext cx="1097280" cy="4977"/>
          </a:xfrm>
          <a:prstGeom prst="straightConnector1">
            <a:avLst/>
          </a:prstGeom>
          <a:solidFill>
            <a:schemeClr val="accent1"/>
          </a:solidFill>
          <a:ln w="28575" cap="flat" cmpd="sng" algn="ctr">
            <a:solidFill>
              <a:schemeClr val="tx1"/>
            </a:solidFill>
            <a:prstDash val="sysDash"/>
            <a:round/>
            <a:headEnd type="none" w="med" len="med"/>
            <a:tailEnd type="arrow"/>
          </a:ln>
          <a:effectLst/>
        </p:spPr>
      </p:cxnSp>
      <p:sp>
        <p:nvSpPr>
          <p:cNvPr id="5" name="Rectangle 4"/>
          <p:cNvSpPr/>
          <p:nvPr/>
        </p:nvSpPr>
        <p:spPr bwMode="auto">
          <a:xfrm>
            <a:off x="5815747" y="2361210"/>
            <a:ext cx="1378580" cy="1212325"/>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6" name="Rectangle 5"/>
          <p:cNvSpPr/>
          <p:nvPr/>
        </p:nvSpPr>
        <p:spPr bwMode="auto">
          <a:xfrm>
            <a:off x="7845022" y="2410268"/>
            <a:ext cx="1440863" cy="1100205"/>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7" name="Picture 4"/>
          <p:cNvPicPr>
            <a:picLocks noChangeAspect="1" noChangeArrowheads="1"/>
          </p:cNvPicPr>
          <p:nvPr/>
        </p:nvPicPr>
        <p:blipFill>
          <a:blip r:embed="rId3" cstate="print"/>
          <a:srcRect/>
          <a:stretch>
            <a:fillRect/>
          </a:stretch>
        </p:blipFill>
        <p:spPr bwMode="auto">
          <a:xfrm>
            <a:off x="10356161" y="2409521"/>
            <a:ext cx="990600" cy="1209675"/>
          </a:xfrm>
          <a:prstGeom prst="rect">
            <a:avLst/>
          </a:prstGeom>
          <a:noFill/>
          <a:ln w="9525">
            <a:noFill/>
            <a:miter lim="800000"/>
            <a:headEnd/>
            <a:tailEnd/>
          </a:ln>
        </p:spPr>
      </p:pic>
      <p:pic>
        <p:nvPicPr>
          <p:cNvPr id="8" name="Picture 7" descr="immigration.png"/>
          <p:cNvPicPr>
            <a:picLocks noChangeAspect="1"/>
          </p:cNvPicPr>
          <p:nvPr>
            <p:custDataLst>
              <p:tags r:id="rId1"/>
            </p:custDataLst>
          </p:nvPr>
        </p:nvPicPr>
        <p:blipFill>
          <a:blip r:embed="rId4" cstate="print"/>
          <a:stretch>
            <a:fillRect/>
          </a:stretch>
        </p:blipFill>
        <p:spPr>
          <a:xfrm>
            <a:off x="8265284" y="2521645"/>
            <a:ext cx="863682" cy="857250"/>
          </a:xfrm>
          <a:prstGeom prst="rect">
            <a:avLst/>
          </a:prstGeom>
        </p:spPr>
      </p:pic>
      <p:sp>
        <p:nvSpPr>
          <p:cNvPr id="9" name="TextBox 8"/>
          <p:cNvSpPr txBox="1"/>
          <p:nvPr/>
        </p:nvSpPr>
        <p:spPr>
          <a:xfrm>
            <a:off x="7859627" y="1909063"/>
            <a:ext cx="2032132" cy="523220"/>
          </a:xfrm>
          <a:prstGeom prst="rect">
            <a:avLst/>
          </a:prstGeom>
          <a:noFill/>
        </p:spPr>
        <p:txBody>
          <a:bodyPr wrap="square" rtlCol="0">
            <a:spAutoFit/>
          </a:bodyPr>
          <a:lstStyle/>
          <a:p>
            <a:pPr algn="l"/>
            <a:r>
              <a:rPr lang="en-US" sz="1400" i="0" dirty="0" smtClean="0">
                <a:solidFill>
                  <a:srgbClr val="000000"/>
                </a:solidFill>
              </a:rPr>
              <a:t>User account system library</a:t>
            </a:r>
          </a:p>
        </p:txBody>
      </p:sp>
      <p:sp>
        <p:nvSpPr>
          <p:cNvPr id="10" name="TextBox 9"/>
          <p:cNvSpPr txBox="1"/>
          <p:nvPr/>
        </p:nvSpPr>
        <p:spPr>
          <a:xfrm>
            <a:off x="5621947" y="1903032"/>
            <a:ext cx="1825625" cy="523220"/>
          </a:xfrm>
          <a:prstGeom prst="rect">
            <a:avLst/>
          </a:prstGeom>
          <a:noFill/>
        </p:spPr>
        <p:txBody>
          <a:bodyPr wrap="square" rtlCol="0">
            <a:spAutoFit/>
          </a:bodyPr>
          <a:lstStyle/>
          <a:p>
            <a:r>
              <a:rPr lang="en-US" sz="1400" i="0" dirty="0" smtClean="0">
                <a:solidFill>
                  <a:srgbClr val="000000"/>
                </a:solidFill>
              </a:rPr>
              <a:t>OE Realm</a:t>
            </a:r>
            <a:br>
              <a:rPr lang="en-US" sz="1400" i="0" dirty="0" smtClean="0">
                <a:solidFill>
                  <a:srgbClr val="000000"/>
                </a:solidFill>
              </a:rPr>
            </a:br>
            <a:r>
              <a:rPr lang="en-US" sz="1400" i="0" dirty="0" smtClean="0">
                <a:solidFill>
                  <a:srgbClr val="000000"/>
                </a:solidFill>
              </a:rPr>
              <a:t>server class </a:t>
            </a:r>
          </a:p>
        </p:txBody>
      </p:sp>
      <p:sp>
        <p:nvSpPr>
          <p:cNvPr id="11" name="Rectangle 10"/>
          <p:cNvSpPr/>
          <p:nvPr/>
        </p:nvSpPr>
        <p:spPr bwMode="auto">
          <a:xfrm>
            <a:off x="5230174" y="1911867"/>
            <a:ext cx="4865007" cy="2145144"/>
          </a:xfrm>
          <a:prstGeom prst="rect">
            <a:avLst/>
          </a:prstGeom>
          <a:noFill/>
          <a:ln w="53975" cap="sq" cmpd="sng" algn="ctr">
            <a:solidFill>
              <a:schemeClr val="tx2"/>
            </a:solidFill>
            <a:prstDash val="sysDot"/>
            <a:bevel/>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12" name="Straight Arrow Connector 11"/>
          <p:cNvCxnSpPr/>
          <p:nvPr/>
        </p:nvCxnSpPr>
        <p:spPr bwMode="auto">
          <a:xfrm flipH="1">
            <a:off x="9317141" y="2995466"/>
            <a:ext cx="1019779" cy="1695"/>
          </a:xfrm>
          <a:prstGeom prst="straightConnector1">
            <a:avLst/>
          </a:prstGeom>
          <a:solidFill>
            <a:schemeClr val="accent1"/>
          </a:solidFill>
          <a:ln w="28575" cap="flat" cmpd="sng" algn="ctr">
            <a:solidFill>
              <a:schemeClr val="tx1"/>
            </a:solidFill>
            <a:prstDash val="sysDash"/>
            <a:round/>
            <a:headEnd type="none" w="med" len="med"/>
            <a:tailEnd type="arrow"/>
          </a:ln>
          <a:effectLst/>
        </p:spPr>
      </p:cxnSp>
      <p:pic>
        <p:nvPicPr>
          <p:cNvPr id="13" name="Picture 12" descr="fingerprint.png"/>
          <p:cNvPicPr>
            <a:picLocks noChangeAspect="1"/>
          </p:cNvPicPr>
          <p:nvPr/>
        </p:nvPicPr>
        <p:blipFill>
          <a:blip r:embed="rId5" cstate="print"/>
          <a:stretch>
            <a:fillRect/>
          </a:stretch>
        </p:blipFill>
        <p:spPr>
          <a:xfrm>
            <a:off x="5992494" y="2747805"/>
            <a:ext cx="457200" cy="457240"/>
          </a:xfrm>
          <a:prstGeom prst="rect">
            <a:avLst/>
          </a:prstGeom>
        </p:spPr>
      </p:pic>
      <p:pic>
        <p:nvPicPr>
          <p:cNvPr id="14" name="Picture 13" descr="documents.png"/>
          <p:cNvPicPr>
            <a:picLocks noChangeAspect="1"/>
          </p:cNvPicPr>
          <p:nvPr/>
        </p:nvPicPr>
        <p:blipFill>
          <a:blip r:embed="rId6" cstate="print"/>
          <a:stretch>
            <a:fillRect/>
          </a:stretch>
        </p:blipFill>
        <p:spPr>
          <a:xfrm>
            <a:off x="6750818" y="2760154"/>
            <a:ext cx="360610" cy="396274"/>
          </a:xfrm>
          <a:prstGeom prst="rect">
            <a:avLst/>
          </a:prstGeom>
        </p:spPr>
      </p:pic>
      <p:sp>
        <p:nvSpPr>
          <p:cNvPr id="15" name="TextBox 14"/>
          <p:cNvSpPr txBox="1"/>
          <p:nvPr/>
        </p:nvSpPr>
        <p:spPr>
          <a:xfrm>
            <a:off x="5722878" y="3651434"/>
            <a:ext cx="3798809" cy="400110"/>
          </a:xfrm>
          <a:prstGeom prst="rect">
            <a:avLst/>
          </a:prstGeom>
          <a:noFill/>
        </p:spPr>
        <p:txBody>
          <a:bodyPr wrap="square" rtlCol="0">
            <a:spAutoFit/>
          </a:bodyPr>
          <a:lstStyle/>
          <a:p>
            <a:pPr algn="l"/>
            <a:r>
              <a:rPr lang="en-US" sz="2000" b="1" i="0" dirty="0" smtClean="0">
                <a:solidFill>
                  <a:schemeClr val="tx2"/>
                </a:solidFill>
              </a:rPr>
              <a:t>OE AppServer / PAS for OE</a:t>
            </a:r>
          </a:p>
        </p:txBody>
      </p:sp>
      <p:sp>
        <p:nvSpPr>
          <p:cNvPr id="16" name="Rectangle 15"/>
          <p:cNvSpPr/>
          <p:nvPr/>
        </p:nvSpPr>
        <p:spPr bwMode="auto">
          <a:xfrm>
            <a:off x="1774651" y="1914564"/>
            <a:ext cx="1772586" cy="1774593"/>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17" name="Straight Arrow Connector 16"/>
          <p:cNvCxnSpPr/>
          <p:nvPr/>
        </p:nvCxnSpPr>
        <p:spPr bwMode="auto">
          <a:xfrm>
            <a:off x="1056285" y="2837811"/>
            <a:ext cx="662152" cy="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pic>
        <p:nvPicPr>
          <p:cNvPr id="18" name="Picture 3"/>
          <p:cNvPicPr>
            <a:picLocks noChangeAspect="1" noChangeArrowheads="1"/>
          </p:cNvPicPr>
          <p:nvPr/>
        </p:nvPicPr>
        <p:blipFill>
          <a:blip r:embed="rId7" cstate="print"/>
          <a:srcRect/>
          <a:stretch>
            <a:fillRect/>
          </a:stretch>
        </p:blipFill>
        <p:spPr bwMode="auto">
          <a:xfrm>
            <a:off x="1920817" y="2008481"/>
            <a:ext cx="1505433" cy="556061"/>
          </a:xfrm>
          <a:prstGeom prst="rect">
            <a:avLst/>
          </a:prstGeom>
          <a:noFill/>
          <a:ln w="9525">
            <a:noFill/>
            <a:miter lim="800000"/>
            <a:headEnd/>
            <a:tailEnd/>
          </a:ln>
        </p:spPr>
      </p:pic>
      <p:cxnSp>
        <p:nvCxnSpPr>
          <p:cNvPr id="19" name="Straight Arrow Connector 18"/>
          <p:cNvCxnSpPr/>
          <p:nvPr/>
        </p:nvCxnSpPr>
        <p:spPr bwMode="auto">
          <a:xfrm>
            <a:off x="3647084" y="2559287"/>
            <a:ext cx="1463040" cy="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cxnSp>
        <p:nvCxnSpPr>
          <p:cNvPr id="20" name="Straight Arrow Connector 19"/>
          <p:cNvCxnSpPr/>
          <p:nvPr/>
        </p:nvCxnSpPr>
        <p:spPr bwMode="auto">
          <a:xfrm rot="10800000">
            <a:off x="3652340" y="2953417"/>
            <a:ext cx="1463040" cy="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
        <p:nvSpPr>
          <p:cNvPr id="21" name="Flowchart: Decision 20"/>
          <p:cNvSpPr/>
          <p:nvPr/>
        </p:nvSpPr>
        <p:spPr bwMode="auto">
          <a:xfrm>
            <a:off x="1890135" y="2492838"/>
            <a:ext cx="1569338" cy="965092"/>
          </a:xfrm>
          <a:prstGeom prst="flowChartDecisi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err="1" smtClean="0">
                <a:ln>
                  <a:noFill/>
                </a:ln>
                <a:solidFill>
                  <a:schemeClr val="tx1"/>
                </a:solidFill>
                <a:effectLst/>
                <a:latin typeface="Arial" charset="0"/>
              </a:rPr>
              <a:t>Authn</a:t>
            </a:r>
            <a:endParaRPr kumimoji="0" lang="en-US" sz="1600" b="0" i="0" u="none" strike="noStrike" cap="none" normalizeH="0" baseline="0" dirty="0" smtClean="0">
              <a:ln>
                <a:noFill/>
              </a:ln>
              <a:solidFill>
                <a:schemeClr val="tx1"/>
              </a:solidFill>
              <a:effectLst/>
              <a:latin typeface="Arial" charset="0"/>
            </a:endParaRPr>
          </a:p>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i="0" dirty="0" smtClean="0"/>
              <a:t>Process</a:t>
            </a:r>
            <a:endParaRPr kumimoji="0" lang="en-US" sz="1600" b="0" i="0" u="none" strike="noStrike" cap="none" normalizeH="0" baseline="0" dirty="0" smtClean="0">
              <a:ln>
                <a:noFill/>
              </a:ln>
              <a:solidFill>
                <a:schemeClr val="tx1"/>
              </a:solidFill>
              <a:effectLst/>
              <a:latin typeface="Arial" charset="0"/>
            </a:endParaRPr>
          </a:p>
        </p:txBody>
      </p:sp>
      <p:sp>
        <p:nvSpPr>
          <p:cNvPr id="22" name="TextBox 21"/>
          <p:cNvSpPr txBox="1"/>
          <p:nvPr/>
        </p:nvSpPr>
        <p:spPr>
          <a:xfrm>
            <a:off x="1077305" y="2564550"/>
            <a:ext cx="557048" cy="189187"/>
          </a:xfrm>
          <a:prstGeom prst="rect">
            <a:avLst/>
          </a:prstGeom>
          <a:noFill/>
        </p:spPr>
        <p:txBody>
          <a:bodyPr wrap="square" rtlCol="0">
            <a:noAutofit/>
          </a:bodyPr>
          <a:lstStyle/>
          <a:p>
            <a:pPr algn="l"/>
            <a:r>
              <a:rPr lang="en-US" sz="1200" i="0" dirty="0" smtClean="0">
                <a:solidFill>
                  <a:srgbClr val="000000"/>
                </a:solidFill>
              </a:rPr>
              <a:t>login</a:t>
            </a:r>
          </a:p>
        </p:txBody>
      </p:sp>
      <p:sp>
        <p:nvSpPr>
          <p:cNvPr id="23" name="TextBox 22"/>
          <p:cNvSpPr txBox="1"/>
          <p:nvPr/>
        </p:nvSpPr>
        <p:spPr>
          <a:xfrm>
            <a:off x="3536727" y="2096845"/>
            <a:ext cx="1481958" cy="215463"/>
          </a:xfrm>
          <a:prstGeom prst="rect">
            <a:avLst/>
          </a:prstGeom>
          <a:noFill/>
        </p:spPr>
        <p:txBody>
          <a:bodyPr wrap="square" rtlCol="0">
            <a:noAutofit/>
          </a:bodyPr>
          <a:lstStyle/>
          <a:p>
            <a:pPr algn="l"/>
            <a:r>
              <a:rPr lang="en-US" sz="1200" i="0" dirty="0" smtClean="0">
                <a:solidFill>
                  <a:srgbClr val="000000"/>
                </a:solidFill>
              </a:rPr>
              <a:t>Request for User account </a:t>
            </a:r>
          </a:p>
        </p:txBody>
      </p:sp>
      <p:sp>
        <p:nvSpPr>
          <p:cNvPr id="24" name="TextBox 23"/>
          <p:cNvSpPr txBox="1"/>
          <p:nvPr/>
        </p:nvSpPr>
        <p:spPr>
          <a:xfrm>
            <a:off x="3689127" y="2953415"/>
            <a:ext cx="1481958" cy="215463"/>
          </a:xfrm>
          <a:prstGeom prst="rect">
            <a:avLst/>
          </a:prstGeom>
          <a:noFill/>
        </p:spPr>
        <p:txBody>
          <a:bodyPr wrap="square" rtlCol="0">
            <a:noAutofit/>
          </a:bodyPr>
          <a:lstStyle/>
          <a:p>
            <a:pPr algn="l"/>
            <a:r>
              <a:rPr lang="en-US" sz="1200" i="0" dirty="0" smtClean="0">
                <a:solidFill>
                  <a:srgbClr val="000000"/>
                </a:solidFill>
              </a:rPr>
              <a:t>User account details </a:t>
            </a:r>
          </a:p>
        </p:txBody>
      </p:sp>
      <p:sp>
        <p:nvSpPr>
          <p:cNvPr id="25" name="TextBox 24"/>
          <p:cNvSpPr txBox="1"/>
          <p:nvPr/>
        </p:nvSpPr>
        <p:spPr>
          <a:xfrm>
            <a:off x="2885116" y="4146322"/>
            <a:ext cx="1965404" cy="268055"/>
          </a:xfrm>
          <a:prstGeom prst="rect">
            <a:avLst/>
          </a:prstGeom>
          <a:noFill/>
        </p:spPr>
        <p:txBody>
          <a:bodyPr wrap="square" rtlCol="0">
            <a:noAutofit/>
          </a:bodyPr>
          <a:lstStyle/>
          <a:p>
            <a:pPr algn="l"/>
            <a:r>
              <a:rPr lang="en-US" sz="1200" i="0" dirty="0" smtClean="0">
                <a:solidFill>
                  <a:srgbClr val="000000"/>
                </a:solidFill>
              </a:rPr>
              <a:t>Pre-authenticated REST Request for OE Service</a:t>
            </a:r>
          </a:p>
        </p:txBody>
      </p:sp>
      <p:pic>
        <p:nvPicPr>
          <p:cNvPr id="26" name="Picture 4"/>
          <p:cNvPicPr>
            <a:picLocks noChangeAspect="1" noChangeArrowheads="1"/>
          </p:cNvPicPr>
          <p:nvPr/>
        </p:nvPicPr>
        <p:blipFill>
          <a:blip r:embed="rId8" cstate="print"/>
          <a:srcRect/>
          <a:stretch>
            <a:fillRect/>
          </a:stretch>
        </p:blipFill>
        <p:spPr bwMode="auto">
          <a:xfrm>
            <a:off x="2401615" y="3445807"/>
            <a:ext cx="672662" cy="669923"/>
          </a:xfrm>
          <a:prstGeom prst="rect">
            <a:avLst/>
          </a:prstGeom>
          <a:noFill/>
          <a:ln w="9525">
            <a:noFill/>
            <a:miter lim="800000"/>
            <a:headEnd/>
            <a:tailEnd/>
          </a:ln>
        </p:spPr>
      </p:pic>
      <p:sp>
        <p:nvSpPr>
          <p:cNvPr id="27" name="TextBox 26"/>
          <p:cNvSpPr txBox="1"/>
          <p:nvPr/>
        </p:nvSpPr>
        <p:spPr>
          <a:xfrm>
            <a:off x="1192920" y="3731207"/>
            <a:ext cx="1481959" cy="430917"/>
          </a:xfrm>
          <a:prstGeom prst="rect">
            <a:avLst/>
          </a:prstGeom>
          <a:noFill/>
        </p:spPr>
        <p:txBody>
          <a:bodyPr wrap="square" rtlCol="0">
            <a:noAutofit/>
          </a:bodyPr>
          <a:lstStyle/>
          <a:p>
            <a:pPr algn="l"/>
            <a:r>
              <a:rPr lang="en-US" sz="1600" i="0" dirty="0" smtClean="0">
                <a:solidFill>
                  <a:srgbClr val="000000"/>
                </a:solidFill>
              </a:rPr>
              <a:t>Sealed C-P</a:t>
            </a:r>
          </a:p>
        </p:txBody>
      </p:sp>
      <p:sp>
        <p:nvSpPr>
          <p:cNvPr id="28" name="Oval 27"/>
          <p:cNvSpPr/>
          <p:nvPr/>
        </p:nvSpPr>
        <p:spPr bwMode="auto">
          <a:xfrm>
            <a:off x="1147586" y="2230095"/>
            <a:ext cx="364066" cy="347133"/>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1" u="none" strike="noStrike" cap="none" normalizeH="0" baseline="0" dirty="0" smtClean="0">
                <a:ln>
                  <a:noFill/>
                </a:ln>
                <a:solidFill>
                  <a:schemeClr val="tx1"/>
                </a:solidFill>
                <a:effectLst/>
                <a:latin typeface="Arial" charset="0"/>
              </a:rPr>
              <a:t>1</a:t>
            </a:r>
          </a:p>
        </p:txBody>
      </p:sp>
      <p:sp>
        <p:nvSpPr>
          <p:cNvPr id="29" name="Oval 28"/>
          <p:cNvSpPr/>
          <p:nvPr/>
        </p:nvSpPr>
        <p:spPr bwMode="auto">
          <a:xfrm>
            <a:off x="4251734" y="2554946"/>
            <a:ext cx="364066" cy="347133"/>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dirty="0" smtClean="0"/>
              <a:t>2</a:t>
            </a:r>
            <a:endParaRPr kumimoji="0" lang="en-US" sz="1600" b="0" i="1" u="none" strike="noStrike" cap="none" normalizeH="0" baseline="0" dirty="0" smtClean="0">
              <a:ln>
                <a:noFill/>
              </a:ln>
              <a:solidFill>
                <a:schemeClr val="tx1"/>
              </a:solidFill>
              <a:effectLst/>
              <a:latin typeface="Arial" charset="0"/>
            </a:endParaRPr>
          </a:p>
        </p:txBody>
      </p:sp>
      <p:sp>
        <p:nvSpPr>
          <p:cNvPr id="30" name="Oval 29"/>
          <p:cNvSpPr/>
          <p:nvPr/>
        </p:nvSpPr>
        <p:spPr bwMode="auto">
          <a:xfrm>
            <a:off x="2519186" y="2831673"/>
            <a:ext cx="364066" cy="347133"/>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dirty="0" smtClean="0"/>
              <a:t>3</a:t>
            </a:r>
            <a:endParaRPr kumimoji="0" lang="en-US" sz="1600" b="0" i="1" u="none" strike="noStrike" cap="none" normalizeH="0" baseline="0" dirty="0" smtClean="0">
              <a:ln>
                <a:noFill/>
              </a:ln>
              <a:solidFill>
                <a:schemeClr val="tx1"/>
              </a:solidFill>
              <a:effectLst/>
              <a:latin typeface="Arial" charset="0"/>
            </a:endParaRPr>
          </a:p>
        </p:txBody>
      </p:sp>
      <p:sp>
        <p:nvSpPr>
          <p:cNvPr id="31" name="Oval 30"/>
          <p:cNvSpPr/>
          <p:nvPr/>
        </p:nvSpPr>
        <p:spPr bwMode="auto">
          <a:xfrm>
            <a:off x="2627471" y="3553567"/>
            <a:ext cx="364066" cy="347133"/>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dirty="0" smtClean="0"/>
              <a:t>4</a:t>
            </a:r>
            <a:endParaRPr kumimoji="0" lang="en-US" sz="1600" b="0" i="1" u="none" strike="noStrike" cap="none" normalizeH="0" baseline="0" dirty="0" smtClean="0">
              <a:ln>
                <a:noFill/>
              </a:ln>
              <a:solidFill>
                <a:schemeClr val="tx1"/>
              </a:solidFill>
              <a:effectLst/>
              <a:latin typeface="Arial" charset="0"/>
            </a:endParaRPr>
          </a:p>
        </p:txBody>
      </p:sp>
      <p:sp>
        <p:nvSpPr>
          <p:cNvPr id="32" name="Down Arrow 31"/>
          <p:cNvSpPr/>
          <p:nvPr/>
        </p:nvSpPr>
        <p:spPr bwMode="auto">
          <a:xfrm>
            <a:off x="2349055" y="4114835"/>
            <a:ext cx="578069" cy="1198179"/>
          </a:xfrm>
          <a:prstGeom prst="downArrow">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vert270"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smtClean="0">
                <a:ln>
                  <a:noFill/>
                </a:ln>
                <a:solidFill>
                  <a:schemeClr val="accent1">
                    <a:lumMod val="75000"/>
                  </a:schemeClr>
                </a:solidFill>
                <a:effectLst/>
                <a:latin typeface="Arial" charset="0"/>
              </a:rPr>
              <a:t>SSO  </a:t>
            </a:r>
          </a:p>
        </p:txBody>
      </p:sp>
      <p:sp>
        <p:nvSpPr>
          <p:cNvPr id="34" name="Oval 33"/>
          <p:cNvSpPr/>
          <p:nvPr/>
        </p:nvSpPr>
        <p:spPr bwMode="auto">
          <a:xfrm>
            <a:off x="2468153" y="4690769"/>
            <a:ext cx="364066" cy="347133"/>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1" u="none" strike="noStrike" cap="none" normalizeH="0" baseline="0" dirty="0" smtClean="0">
                <a:ln>
                  <a:noFill/>
                </a:ln>
                <a:solidFill>
                  <a:schemeClr val="tx1"/>
                </a:solidFill>
                <a:effectLst/>
                <a:latin typeface="Arial" charset="0"/>
              </a:rPr>
              <a:t>5</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Realm Client 3: </a:t>
            </a:r>
            <a:r>
              <a:rPr lang="en-US" dirty="0" err="1" smtClean="0"/>
              <a:t>Rollbase</a:t>
            </a:r>
            <a:r>
              <a:rPr lang="en-US" dirty="0" smtClean="0"/>
              <a:t> OpenEdge Authentication Setup </a:t>
            </a:r>
            <a:endParaRPr lang="en-US" dirty="0"/>
          </a:p>
        </p:txBody>
      </p:sp>
      <p:pic>
        <p:nvPicPr>
          <p:cNvPr id="4" name="Content Placeholder 3"/>
          <p:cNvPicPr>
            <a:picLocks noGrp="1"/>
          </p:cNvPicPr>
          <p:nvPr>
            <p:ph idx="1"/>
          </p:nvPr>
        </p:nvPicPr>
        <p:blipFill>
          <a:blip r:embed="rId3" cstate="print"/>
          <a:srcRect/>
          <a:stretch>
            <a:fillRect/>
          </a:stretch>
        </p:blipFill>
        <p:spPr bwMode="auto">
          <a:xfrm>
            <a:off x="1861302" y="1200150"/>
            <a:ext cx="7861383" cy="5303838"/>
          </a:xfrm>
          <a:prstGeom prst="rect">
            <a:avLst/>
          </a:prstGeom>
          <a:noFill/>
          <a:ln w="9525">
            <a:noFill/>
            <a:miter lim="800000"/>
            <a:headEnd/>
            <a:tailEnd/>
          </a:ln>
        </p:spPr>
      </p:pic>
      <p:sp>
        <p:nvSpPr>
          <p:cNvPr id="5" name="Rectangle 4"/>
          <p:cNvSpPr/>
          <p:nvPr/>
        </p:nvSpPr>
        <p:spPr bwMode="auto">
          <a:xfrm>
            <a:off x="3916908" y="4872250"/>
            <a:ext cx="5568286" cy="286603"/>
          </a:xfrm>
          <a:prstGeom prst="rect">
            <a:avLst/>
          </a:prstGeom>
          <a:solidFill>
            <a:schemeClr val="lt1">
              <a:alpha val="0"/>
            </a:schemeClr>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Rollbase</a:t>
            </a:r>
            <a:r>
              <a:rPr lang="en-US" dirty="0" smtClean="0"/>
              <a:t> OpenEdge Authentication Setup (</a:t>
            </a:r>
            <a:r>
              <a:rPr lang="en-US" dirty="0" err="1" smtClean="0"/>
              <a:t>contd</a:t>
            </a:r>
            <a:r>
              <a:rPr lang="en-US" dirty="0" smtClean="0"/>
              <a:t>…)</a:t>
            </a:r>
            <a:endParaRPr lang="en-US" dirty="0"/>
          </a:p>
        </p:txBody>
      </p:sp>
      <p:sp>
        <p:nvSpPr>
          <p:cNvPr id="5" name="Content Placeholder 4"/>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3" cstate="print"/>
          <a:srcRect/>
          <a:stretch>
            <a:fillRect/>
          </a:stretch>
        </p:blipFill>
        <p:spPr bwMode="auto">
          <a:xfrm>
            <a:off x="1317844" y="1326971"/>
            <a:ext cx="9488488" cy="4924354"/>
          </a:xfrm>
          <a:prstGeom prst="rect">
            <a:avLst/>
          </a:prstGeom>
          <a:noFill/>
          <a:ln w="9525">
            <a:noFill/>
            <a:miter lim="800000"/>
            <a:headEnd/>
            <a:tailEnd/>
          </a:ln>
        </p:spPr>
      </p:pic>
      <p:sp>
        <p:nvSpPr>
          <p:cNvPr id="9" name="TextBox 8"/>
          <p:cNvSpPr txBox="1"/>
          <p:nvPr/>
        </p:nvSpPr>
        <p:spPr>
          <a:xfrm>
            <a:off x="4813737" y="3121572"/>
            <a:ext cx="3394841" cy="304800"/>
          </a:xfrm>
          <a:prstGeom prst="rect">
            <a:avLst/>
          </a:prstGeom>
          <a:noFill/>
        </p:spPr>
        <p:txBody>
          <a:bodyPr wrap="square" rtlCol="0">
            <a:noAutofit/>
          </a:bodyPr>
          <a:lstStyle/>
          <a:p>
            <a:pPr algn="l"/>
            <a:endParaRPr lang="en-US" sz="2000" i="0" dirty="0" err="1" smtClean="0">
              <a:solidFill>
                <a:srgbClr val="000000"/>
              </a:solidFill>
            </a:endParaRPr>
          </a:p>
        </p:txBody>
      </p:sp>
      <p:sp>
        <p:nvSpPr>
          <p:cNvPr id="6" name="Rectangle 5"/>
          <p:cNvSpPr/>
          <p:nvPr/>
        </p:nvSpPr>
        <p:spPr bwMode="auto">
          <a:xfrm>
            <a:off x="830317" y="5129048"/>
            <a:ext cx="10394731" cy="966952"/>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400" b="0" i="0" u="none" strike="noStrike" cap="none" normalizeH="0" baseline="0" dirty="0" smtClean="0">
                <a:ln>
                  <a:noFill/>
                </a:ln>
                <a:solidFill>
                  <a:schemeClr val="tx1"/>
                </a:solidFill>
                <a:effectLst/>
                <a:latin typeface="Arial" charset="0"/>
              </a:rPr>
              <a:t>NOTE: </a:t>
            </a:r>
            <a:r>
              <a:rPr kumimoji="0" lang="en-US" sz="1400" b="0" i="0" u="none" strike="noStrike" cap="none" normalizeH="0" baseline="0" dirty="0" smtClean="0">
                <a:ln>
                  <a:noFill/>
                </a:ln>
                <a:solidFill>
                  <a:schemeClr val="accent1"/>
                </a:solidFill>
                <a:effectLst/>
                <a:latin typeface="Arial" charset="0"/>
              </a:rPr>
              <a:t>OpenEdge Domain </a:t>
            </a:r>
            <a:r>
              <a:rPr lang="en-US" sz="1400" i="0" dirty="0" smtClean="0">
                <a:solidFill>
                  <a:schemeClr val="tx1"/>
                </a:solidFill>
                <a:latin typeface="Arial" charset="0"/>
              </a:rPr>
              <a:t>and</a:t>
            </a:r>
            <a:r>
              <a:rPr kumimoji="0" lang="en-US" sz="1400" b="0" i="0" u="none" strike="noStrike" cap="none" normalizeH="0" dirty="0" smtClean="0">
                <a:ln>
                  <a:noFill/>
                </a:ln>
                <a:solidFill>
                  <a:schemeClr val="accent1"/>
                </a:solidFill>
                <a:effectLst/>
                <a:latin typeface="Arial" charset="0"/>
              </a:rPr>
              <a:t> Domain Access Key  </a:t>
            </a:r>
            <a:r>
              <a:rPr kumimoji="0" lang="en-US" sz="1400" b="0" i="0" u="none" strike="noStrike" cap="none" normalizeH="0" dirty="0" smtClean="0">
                <a:ln>
                  <a:noFill/>
                </a:ln>
                <a:solidFill>
                  <a:schemeClr val="tx1"/>
                </a:solidFill>
                <a:effectLst/>
                <a:latin typeface="Arial" charset="0"/>
              </a:rPr>
              <a:t>must be same as configured in the REST Adapter and in the registered</a:t>
            </a:r>
          </a:p>
          <a:p>
            <a:pPr marL="0" marR="0" indent="0" algn="ctr" defTabSz="914400" rtl="0" eaLnBrk="1" fontAlgn="base" latinLnBrk="0" hangingPunct="1">
              <a:lnSpc>
                <a:spcPct val="100000"/>
              </a:lnSpc>
              <a:spcBef>
                <a:spcPct val="50000"/>
              </a:spcBef>
              <a:spcAft>
                <a:spcPct val="0"/>
              </a:spcAft>
              <a:buClrTx/>
              <a:buSzPct val="130000"/>
              <a:buFontTx/>
              <a:buNone/>
              <a:tabLst/>
            </a:pPr>
            <a:r>
              <a:rPr lang="en-US" sz="1400" i="0" baseline="0" dirty="0" smtClean="0">
                <a:solidFill>
                  <a:schemeClr val="tx1"/>
                </a:solidFill>
                <a:latin typeface="Arial" charset="0"/>
              </a:rPr>
              <a:t>Domains</a:t>
            </a:r>
            <a:r>
              <a:rPr lang="en-US" sz="1400" i="0" dirty="0" smtClean="0">
                <a:solidFill>
                  <a:schemeClr val="tx1"/>
                </a:solidFill>
                <a:latin typeface="Arial" charset="0"/>
              </a:rPr>
              <a:t> of the </a:t>
            </a:r>
            <a:r>
              <a:rPr lang="en-US" sz="1400" i="0" dirty="0" err="1" smtClean="0">
                <a:solidFill>
                  <a:schemeClr val="tx1"/>
                </a:solidFill>
                <a:latin typeface="Arial" charset="0"/>
              </a:rPr>
              <a:t>AppServer</a:t>
            </a:r>
            <a:r>
              <a:rPr lang="en-US" sz="1400" i="0" dirty="0" smtClean="0">
                <a:solidFill>
                  <a:schemeClr val="tx1"/>
                </a:solidFill>
                <a:latin typeface="Arial" charset="0"/>
              </a:rPr>
              <a:t> running the REST business logic. ( OpenEdge allows blank Domain and blank access key. It is </a:t>
            </a:r>
          </a:p>
          <a:p>
            <a:pPr marL="0" marR="0" indent="0" algn="ctr" defTabSz="914400" rtl="0" eaLnBrk="1" fontAlgn="base" latinLnBrk="0" hangingPunct="1">
              <a:lnSpc>
                <a:spcPct val="100000"/>
              </a:lnSpc>
              <a:spcBef>
                <a:spcPct val="50000"/>
              </a:spcBef>
              <a:spcAft>
                <a:spcPct val="0"/>
              </a:spcAft>
              <a:buClrTx/>
              <a:buSzPct val="130000"/>
              <a:buFontTx/>
              <a:buNone/>
              <a:tabLst/>
            </a:pPr>
            <a:r>
              <a:rPr lang="en-US" sz="1400" i="0" dirty="0" smtClean="0">
                <a:solidFill>
                  <a:schemeClr val="tx1"/>
                </a:solidFill>
                <a:latin typeface="Arial" charset="0"/>
              </a:rPr>
              <a:t>recommended that you change blank access code for production)                                                                                        </a:t>
            </a:r>
            <a:endParaRPr kumimoji="0" lang="en-US" sz="1400" b="0" i="0" u="none" strike="noStrike" cap="none" normalizeH="0" baseline="0" dirty="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6817" y="1350876"/>
            <a:ext cx="6901583" cy="978729"/>
          </a:xfrm>
        </p:spPr>
        <p:txBody>
          <a:bodyPr/>
          <a:lstStyle/>
          <a:p>
            <a:r>
              <a:rPr lang="en-US" dirty="0" smtClean="0"/>
              <a:t>REST Adapter Configuration for </a:t>
            </a:r>
            <a:r>
              <a:rPr lang="en-US" dirty="0" err="1" smtClean="0"/>
              <a:t>Rollbase</a:t>
            </a:r>
            <a:r>
              <a:rPr lang="en-US" dirty="0" smtClean="0"/>
              <a:t> SSO</a:t>
            </a:r>
            <a:r>
              <a:rPr lang="en-US" i="1" dirty="0" smtClean="0"/>
              <a:t>   </a:t>
            </a:r>
            <a:endParaRPr lang="en-US" dirty="0"/>
          </a:p>
        </p:txBody>
      </p:sp>
    </p:spTree>
    <p:extLst>
      <p:ext uri="{BB962C8B-B14F-4D97-AF65-F5344CB8AC3E}">
        <p14:creationId xmlns:p14="http://schemas.microsoft.com/office/powerpoint/2010/main" xmlns="" val="1292470644"/>
      </p:ext>
    </p:extLst>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1911285" y="4295016"/>
            <a:ext cx="1820014" cy="2358007"/>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1026" name="Picture 2"/>
          <p:cNvPicPr>
            <a:picLocks noChangeAspect="1" noChangeArrowheads="1"/>
          </p:cNvPicPr>
          <p:nvPr/>
        </p:nvPicPr>
        <p:blipFill>
          <a:blip r:embed="rId5" cstate="print"/>
          <a:srcRect/>
          <a:stretch>
            <a:fillRect/>
          </a:stretch>
        </p:blipFill>
        <p:spPr bwMode="auto">
          <a:xfrm>
            <a:off x="2207681" y="4511048"/>
            <a:ext cx="1218818" cy="904875"/>
          </a:xfrm>
          <a:prstGeom prst="rect">
            <a:avLst/>
          </a:prstGeom>
          <a:noFill/>
          <a:ln w="9525">
            <a:noFill/>
            <a:miter lim="800000"/>
            <a:headEnd/>
            <a:tailEnd/>
          </a:ln>
        </p:spPr>
      </p:pic>
      <p:sp>
        <p:nvSpPr>
          <p:cNvPr id="10" name="Rectangle 9"/>
          <p:cNvSpPr/>
          <p:nvPr/>
        </p:nvSpPr>
        <p:spPr bwMode="auto">
          <a:xfrm>
            <a:off x="2280872" y="5822701"/>
            <a:ext cx="1303156" cy="735754"/>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400" b="0" i="0" u="none" strike="noStrike" cap="none" normalizeH="0" dirty="0" smtClean="0">
                <a:ln>
                  <a:noFill/>
                </a:ln>
                <a:solidFill>
                  <a:schemeClr val="tx1"/>
                </a:solidFill>
                <a:effectLst/>
                <a:latin typeface="Arial" charset="0"/>
              </a:rPr>
              <a:t>OE </a:t>
            </a:r>
            <a:r>
              <a:rPr kumimoji="0" lang="en-US" sz="1400" b="0" i="0" u="none" strike="noStrike" cap="none" normalizeH="0" dirty="0" err="1" smtClean="0">
                <a:ln>
                  <a:noFill/>
                </a:ln>
                <a:solidFill>
                  <a:schemeClr val="tx1"/>
                </a:solidFill>
                <a:effectLst/>
                <a:latin typeface="Arial" charset="0"/>
              </a:rPr>
              <a:t>Webapp</a:t>
            </a:r>
            <a:endParaRPr kumimoji="0" lang="en-US" sz="1400" b="0" i="0" u="none" strike="noStrike" cap="none" normalizeH="0" dirty="0" smtClean="0">
              <a:ln>
                <a:noFill/>
              </a:ln>
              <a:solidFill>
                <a:schemeClr val="tx1"/>
              </a:solidFill>
              <a:effectLst/>
              <a:latin typeface="Arial" charset="0"/>
            </a:endParaRPr>
          </a:p>
        </p:txBody>
      </p:sp>
      <p:sp>
        <p:nvSpPr>
          <p:cNvPr id="14" name="TextBox 13"/>
          <p:cNvSpPr txBox="1"/>
          <p:nvPr/>
        </p:nvSpPr>
        <p:spPr>
          <a:xfrm>
            <a:off x="1741676" y="3962374"/>
            <a:ext cx="2105237" cy="369332"/>
          </a:xfrm>
          <a:prstGeom prst="rect">
            <a:avLst/>
          </a:prstGeom>
          <a:noFill/>
        </p:spPr>
        <p:txBody>
          <a:bodyPr wrap="square" rtlCol="0">
            <a:spAutoFit/>
          </a:bodyPr>
          <a:lstStyle/>
          <a:p>
            <a:r>
              <a:rPr lang="en-US" sz="1800" b="1" i="0" dirty="0" smtClean="0">
                <a:solidFill>
                  <a:schemeClr val="accent1">
                    <a:lumMod val="75000"/>
                  </a:schemeClr>
                </a:solidFill>
              </a:rPr>
              <a:t>Tomcat</a:t>
            </a:r>
          </a:p>
        </p:txBody>
      </p:sp>
      <p:cxnSp>
        <p:nvCxnSpPr>
          <p:cNvPr id="25" name="Straight Arrow Connector 24"/>
          <p:cNvCxnSpPr/>
          <p:nvPr/>
        </p:nvCxnSpPr>
        <p:spPr bwMode="auto">
          <a:xfrm flipH="1" flipV="1">
            <a:off x="7473483" y="2152492"/>
            <a:ext cx="1097280" cy="4977"/>
          </a:xfrm>
          <a:prstGeom prst="straightConnector1">
            <a:avLst/>
          </a:prstGeom>
          <a:solidFill>
            <a:schemeClr val="accent1"/>
          </a:solidFill>
          <a:ln w="28575" cap="flat" cmpd="sng" algn="ctr">
            <a:solidFill>
              <a:schemeClr val="tx1"/>
            </a:solidFill>
            <a:prstDash val="sysDash"/>
            <a:round/>
            <a:headEnd type="none" w="med" len="med"/>
            <a:tailEnd type="arrow"/>
          </a:ln>
          <a:effectLst/>
        </p:spPr>
      </p:cxnSp>
      <p:sp>
        <p:nvSpPr>
          <p:cNvPr id="26" name="Rectangle 25"/>
          <p:cNvSpPr/>
          <p:nvPr/>
        </p:nvSpPr>
        <p:spPr bwMode="auto">
          <a:xfrm>
            <a:off x="5957641" y="1446782"/>
            <a:ext cx="1378580" cy="1212325"/>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7" name="Rectangle 26"/>
          <p:cNvSpPr/>
          <p:nvPr/>
        </p:nvSpPr>
        <p:spPr bwMode="auto">
          <a:xfrm>
            <a:off x="7986916" y="1495840"/>
            <a:ext cx="1440863" cy="1100205"/>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28" name="Picture 4"/>
          <p:cNvPicPr>
            <a:picLocks noChangeAspect="1" noChangeArrowheads="1"/>
          </p:cNvPicPr>
          <p:nvPr/>
        </p:nvPicPr>
        <p:blipFill>
          <a:blip r:embed="rId6" cstate="print"/>
          <a:srcRect/>
          <a:stretch>
            <a:fillRect/>
          </a:stretch>
        </p:blipFill>
        <p:spPr bwMode="auto">
          <a:xfrm>
            <a:off x="10498055" y="1495093"/>
            <a:ext cx="990600" cy="1209675"/>
          </a:xfrm>
          <a:prstGeom prst="rect">
            <a:avLst/>
          </a:prstGeom>
          <a:noFill/>
          <a:ln w="9525">
            <a:noFill/>
            <a:miter lim="800000"/>
            <a:headEnd/>
            <a:tailEnd/>
          </a:ln>
        </p:spPr>
      </p:pic>
      <p:pic>
        <p:nvPicPr>
          <p:cNvPr id="30" name="Picture 29" descr="immigration.png"/>
          <p:cNvPicPr>
            <a:picLocks noChangeAspect="1"/>
          </p:cNvPicPr>
          <p:nvPr>
            <p:custDataLst>
              <p:tags r:id="rId1"/>
            </p:custDataLst>
          </p:nvPr>
        </p:nvPicPr>
        <p:blipFill>
          <a:blip r:embed="rId7" cstate="print"/>
          <a:stretch>
            <a:fillRect/>
          </a:stretch>
        </p:blipFill>
        <p:spPr>
          <a:xfrm>
            <a:off x="8407178" y="1607217"/>
            <a:ext cx="863682" cy="857250"/>
          </a:xfrm>
          <a:prstGeom prst="rect">
            <a:avLst/>
          </a:prstGeom>
        </p:spPr>
      </p:pic>
      <p:sp>
        <p:nvSpPr>
          <p:cNvPr id="31" name="TextBox 30"/>
          <p:cNvSpPr txBox="1"/>
          <p:nvPr/>
        </p:nvSpPr>
        <p:spPr>
          <a:xfrm>
            <a:off x="8001521" y="994635"/>
            <a:ext cx="2032132" cy="523220"/>
          </a:xfrm>
          <a:prstGeom prst="rect">
            <a:avLst/>
          </a:prstGeom>
          <a:noFill/>
        </p:spPr>
        <p:txBody>
          <a:bodyPr wrap="square" rtlCol="0">
            <a:spAutoFit/>
          </a:bodyPr>
          <a:lstStyle/>
          <a:p>
            <a:pPr algn="l"/>
            <a:r>
              <a:rPr lang="en-US" sz="1400" i="0" dirty="0" smtClean="0">
                <a:solidFill>
                  <a:srgbClr val="000000"/>
                </a:solidFill>
              </a:rPr>
              <a:t>User account system library</a:t>
            </a:r>
          </a:p>
        </p:txBody>
      </p:sp>
      <p:sp>
        <p:nvSpPr>
          <p:cNvPr id="32" name="TextBox 31"/>
          <p:cNvSpPr txBox="1"/>
          <p:nvPr/>
        </p:nvSpPr>
        <p:spPr>
          <a:xfrm>
            <a:off x="5763841" y="988604"/>
            <a:ext cx="1825625" cy="523220"/>
          </a:xfrm>
          <a:prstGeom prst="rect">
            <a:avLst/>
          </a:prstGeom>
          <a:noFill/>
        </p:spPr>
        <p:txBody>
          <a:bodyPr wrap="square" rtlCol="0">
            <a:spAutoFit/>
          </a:bodyPr>
          <a:lstStyle/>
          <a:p>
            <a:r>
              <a:rPr lang="en-US" sz="1400" i="0" dirty="0" smtClean="0">
                <a:solidFill>
                  <a:srgbClr val="000000"/>
                </a:solidFill>
              </a:rPr>
              <a:t>OE Realm</a:t>
            </a:r>
            <a:br>
              <a:rPr lang="en-US" sz="1400" i="0" dirty="0" smtClean="0">
                <a:solidFill>
                  <a:srgbClr val="000000"/>
                </a:solidFill>
              </a:rPr>
            </a:br>
            <a:r>
              <a:rPr lang="en-US" sz="1400" i="0" dirty="0" smtClean="0">
                <a:solidFill>
                  <a:srgbClr val="000000"/>
                </a:solidFill>
              </a:rPr>
              <a:t>server class </a:t>
            </a:r>
          </a:p>
        </p:txBody>
      </p:sp>
      <p:sp>
        <p:nvSpPr>
          <p:cNvPr id="33" name="Rectangle 32"/>
          <p:cNvSpPr/>
          <p:nvPr/>
        </p:nvSpPr>
        <p:spPr bwMode="auto">
          <a:xfrm>
            <a:off x="5372068" y="997439"/>
            <a:ext cx="4865007" cy="2145144"/>
          </a:xfrm>
          <a:prstGeom prst="rect">
            <a:avLst/>
          </a:prstGeom>
          <a:noFill/>
          <a:ln w="53975" cap="sq" cmpd="sng" algn="ctr">
            <a:solidFill>
              <a:schemeClr val="tx2"/>
            </a:solidFill>
            <a:prstDash val="sysDot"/>
            <a:bevel/>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34" name="Straight Arrow Connector 33"/>
          <p:cNvCxnSpPr/>
          <p:nvPr/>
        </p:nvCxnSpPr>
        <p:spPr bwMode="auto">
          <a:xfrm flipH="1">
            <a:off x="9459035" y="2081038"/>
            <a:ext cx="1019779" cy="1695"/>
          </a:xfrm>
          <a:prstGeom prst="straightConnector1">
            <a:avLst/>
          </a:prstGeom>
          <a:solidFill>
            <a:schemeClr val="accent1"/>
          </a:solidFill>
          <a:ln w="28575" cap="flat" cmpd="sng" algn="ctr">
            <a:solidFill>
              <a:schemeClr val="tx1"/>
            </a:solidFill>
            <a:prstDash val="sysDash"/>
            <a:round/>
            <a:headEnd type="none" w="med" len="med"/>
            <a:tailEnd type="arrow"/>
          </a:ln>
          <a:effectLst/>
        </p:spPr>
      </p:cxnSp>
      <p:pic>
        <p:nvPicPr>
          <p:cNvPr id="36" name="Picture 35" descr="fingerprint.png"/>
          <p:cNvPicPr>
            <a:picLocks noChangeAspect="1"/>
          </p:cNvPicPr>
          <p:nvPr/>
        </p:nvPicPr>
        <p:blipFill>
          <a:blip r:embed="rId8" cstate="print"/>
          <a:stretch>
            <a:fillRect/>
          </a:stretch>
        </p:blipFill>
        <p:spPr>
          <a:xfrm>
            <a:off x="6134388" y="1833377"/>
            <a:ext cx="457200" cy="457240"/>
          </a:xfrm>
          <a:prstGeom prst="rect">
            <a:avLst/>
          </a:prstGeom>
        </p:spPr>
      </p:pic>
      <p:pic>
        <p:nvPicPr>
          <p:cNvPr id="37" name="Picture 36" descr="documents.png"/>
          <p:cNvPicPr>
            <a:picLocks noChangeAspect="1"/>
          </p:cNvPicPr>
          <p:nvPr/>
        </p:nvPicPr>
        <p:blipFill>
          <a:blip r:embed="rId9" cstate="print"/>
          <a:stretch>
            <a:fillRect/>
          </a:stretch>
        </p:blipFill>
        <p:spPr>
          <a:xfrm>
            <a:off x="6892712" y="1845726"/>
            <a:ext cx="360610" cy="396274"/>
          </a:xfrm>
          <a:prstGeom prst="rect">
            <a:avLst/>
          </a:prstGeom>
        </p:spPr>
      </p:pic>
      <p:sp>
        <p:nvSpPr>
          <p:cNvPr id="40" name="TextBox 39"/>
          <p:cNvSpPr txBox="1"/>
          <p:nvPr/>
        </p:nvSpPr>
        <p:spPr>
          <a:xfrm>
            <a:off x="10287451" y="726635"/>
            <a:ext cx="2032132" cy="523220"/>
          </a:xfrm>
          <a:prstGeom prst="rect">
            <a:avLst/>
          </a:prstGeom>
          <a:noFill/>
        </p:spPr>
        <p:txBody>
          <a:bodyPr wrap="square" rtlCol="0">
            <a:spAutoFit/>
          </a:bodyPr>
          <a:lstStyle/>
          <a:p>
            <a:pPr algn="l"/>
            <a:r>
              <a:rPr lang="en-US" sz="1400" i="0" dirty="0" smtClean="0">
                <a:solidFill>
                  <a:srgbClr val="000000"/>
                </a:solidFill>
              </a:rPr>
              <a:t>User account system library</a:t>
            </a:r>
          </a:p>
        </p:txBody>
      </p:sp>
      <p:sp>
        <p:nvSpPr>
          <p:cNvPr id="41" name="TextBox 40"/>
          <p:cNvSpPr txBox="1"/>
          <p:nvPr/>
        </p:nvSpPr>
        <p:spPr>
          <a:xfrm>
            <a:off x="5864772" y="2737006"/>
            <a:ext cx="3798809" cy="400110"/>
          </a:xfrm>
          <a:prstGeom prst="rect">
            <a:avLst/>
          </a:prstGeom>
          <a:noFill/>
        </p:spPr>
        <p:txBody>
          <a:bodyPr wrap="square" rtlCol="0">
            <a:spAutoFit/>
          </a:bodyPr>
          <a:lstStyle/>
          <a:p>
            <a:pPr algn="l"/>
            <a:r>
              <a:rPr lang="en-US" sz="2000" b="1" i="0" dirty="0" smtClean="0">
                <a:solidFill>
                  <a:schemeClr val="tx2"/>
                </a:solidFill>
              </a:rPr>
              <a:t>OE AppServer / PAS for OE</a:t>
            </a:r>
          </a:p>
        </p:txBody>
      </p:sp>
      <p:sp>
        <p:nvSpPr>
          <p:cNvPr id="42" name="TextBox 41"/>
          <p:cNvSpPr txBox="1"/>
          <p:nvPr/>
        </p:nvSpPr>
        <p:spPr>
          <a:xfrm>
            <a:off x="6086901" y="545675"/>
            <a:ext cx="4039738" cy="400110"/>
          </a:xfrm>
          <a:prstGeom prst="rect">
            <a:avLst/>
          </a:prstGeom>
          <a:noFill/>
        </p:spPr>
        <p:txBody>
          <a:bodyPr wrap="square" rtlCol="0">
            <a:spAutoFit/>
          </a:bodyPr>
          <a:lstStyle/>
          <a:p>
            <a:pPr algn="l"/>
            <a:r>
              <a:rPr lang="en-US" sz="2000" b="1" i="0" dirty="0" smtClean="0">
                <a:solidFill>
                  <a:schemeClr val="accent1">
                    <a:lumMod val="75000"/>
                  </a:schemeClr>
                </a:solidFill>
              </a:rPr>
              <a:t>OE Realm </a:t>
            </a:r>
            <a:r>
              <a:rPr lang="en-US" sz="2000" b="1" i="0" dirty="0" err="1" smtClean="0">
                <a:solidFill>
                  <a:schemeClr val="accent1">
                    <a:lumMod val="75000"/>
                  </a:schemeClr>
                </a:solidFill>
              </a:rPr>
              <a:t>AppServer</a:t>
            </a:r>
            <a:endParaRPr lang="en-US" sz="2000" b="1" i="0" dirty="0" smtClean="0">
              <a:solidFill>
                <a:schemeClr val="accent1">
                  <a:lumMod val="75000"/>
                </a:schemeClr>
              </a:solidFill>
            </a:endParaRPr>
          </a:p>
        </p:txBody>
      </p:sp>
      <p:cxnSp>
        <p:nvCxnSpPr>
          <p:cNvPr id="43" name="Straight Arrow Connector 42"/>
          <p:cNvCxnSpPr/>
          <p:nvPr/>
        </p:nvCxnSpPr>
        <p:spPr bwMode="auto">
          <a:xfrm flipH="1" flipV="1">
            <a:off x="7951712" y="5279221"/>
            <a:ext cx="1654786" cy="7468"/>
          </a:xfrm>
          <a:prstGeom prst="straightConnector1">
            <a:avLst/>
          </a:prstGeom>
          <a:solidFill>
            <a:schemeClr val="accent1"/>
          </a:solidFill>
          <a:ln w="28575" cap="flat" cmpd="sng" algn="ctr">
            <a:solidFill>
              <a:schemeClr val="tx1"/>
            </a:solidFill>
            <a:prstDash val="sysDash"/>
            <a:round/>
            <a:headEnd type="none" w="med" len="med"/>
            <a:tailEnd type="arrow"/>
          </a:ln>
          <a:effectLst/>
        </p:spPr>
      </p:cxnSp>
      <p:sp>
        <p:nvSpPr>
          <p:cNvPr id="44" name="Rectangle 43"/>
          <p:cNvSpPr/>
          <p:nvPr/>
        </p:nvSpPr>
        <p:spPr bwMode="auto">
          <a:xfrm>
            <a:off x="6509421" y="4657592"/>
            <a:ext cx="1378580" cy="1212325"/>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46" name="Picture 4"/>
          <p:cNvPicPr>
            <a:picLocks noChangeAspect="1" noChangeArrowheads="1"/>
          </p:cNvPicPr>
          <p:nvPr/>
        </p:nvPicPr>
        <p:blipFill>
          <a:blip r:embed="rId6" cstate="print"/>
          <a:srcRect/>
          <a:stretch>
            <a:fillRect/>
          </a:stretch>
        </p:blipFill>
        <p:spPr bwMode="auto">
          <a:xfrm>
            <a:off x="9653238" y="4611310"/>
            <a:ext cx="990600" cy="1209675"/>
          </a:xfrm>
          <a:prstGeom prst="rect">
            <a:avLst/>
          </a:prstGeom>
          <a:noFill/>
          <a:ln w="9525">
            <a:noFill/>
            <a:miter lim="800000"/>
            <a:headEnd/>
            <a:tailEnd/>
          </a:ln>
        </p:spPr>
      </p:pic>
      <p:sp>
        <p:nvSpPr>
          <p:cNvPr id="49" name="TextBox 48"/>
          <p:cNvSpPr txBox="1"/>
          <p:nvPr/>
        </p:nvSpPr>
        <p:spPr>
          <a:xfrm>
            <a:off x="6315621" y="4262474"/>
            <a:ext cx="1825625" cy="307777"/>
          </a:xfrm>
          <a:prstGeom prst="rect">
            <a:avLst/>
          </a:prstGeom>
          <a:noFill/>
        </p:spPr>
        <p:txBody>
          <a:bodyPr wrap="square" rtlCol="0">
            <a:spAutoFit/>
          </a:bodyPr>
          <a:lstStyle/>
          <a:p>
            <a:r>
              <a:rPr lang="en-US" sz="1400" i="0" dirty="0" smtClean="0">
                <a:solidFill>
                  <a:srgbClr val="000000"/>
                </a:solidFill>
              </a:rPr>
              <a:t>Business Entity</a:t>
            </a:r>
          </a:p>
        </p:txBody>
      </p:sp>
      <p:sp>
        <p:nvSpPr>
          <p:cNvPr id="50" name="Rectangle 49"/>
          <p:cNvSpPr/>
          <p:nvPr/>
        </p:nvSpPr>
        <p:spPr bwMode="auto">
          <a:xfrm>
            <a:off x="5360291" y="4281820"/>
            <a:ext cx="3878318" cy="2076922"/>
          </a:xfrm>
          <a:prstGeom prst="rect">
            <a:avLst/>
          </a:prstGeom>
          <a:noFill/>
          <a:ln w="53975" cap="sq" cmpd="sng" algn="ctr">
            <a:solidFill>
              <a:schemeClr val="tx2"/>
            </a:solidFill>
            <a:prstDash val="sysDot"/>
            <a:bevel/>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52" name="Picture 51" descr="fingerprint.png"/>
          <p:cNvPicPr>
            <a:picLocks noChangeAspect="1"/>
          </p:cNvPicPr>
          <p:nvPr/>
        </p:nvPicPr>
        <p:blipFill>
          <a:blip r:embed="rId8" cstate="print"/>
          <a:stretch>
            <a:fillRect/>
          </a:stretch>
        </p:blipFill>
        <p:spPr>
          <a:xfrm>
            <a:off x="6602121" y="5012656"/>
            <a:ext cx="457200" cy="457240"/>
          </a:xfrm>
          <a:prstGeom prst="rect">
            <a:avLst/>
          </a:prstGeom>
        </p:spPr>
      </p:pic>
      <p:pic>
        <p:nvPicPr>
          <p:cNvPr id="53" name="Picture 52" descr="documents.png"/>
          <p:cNvPicPr>
            <a:picLocks noChangeAspect="1"/>
          </p:cNvPicPr>
          <p:nvPr/>
        </p:nvPicPr>
        <p:blipFill>
          <a:blip r:embed="rId9" cstate="print"/>
          <a:stretch>
            <a:fillRect/>
          </a:stretch>
        </p:blipFill>
        <p:spPr>
          <a:xfrm>
            <a:off x="7265852" y="5056536"/>
            <a:ext cx="360610" cy="396274"/>
          </a:xfrm>
          <a:prstGeom prst="rect">
            <a:avLst/>
          </a:prstGeom>
        </p:spPr>
      </p:pic>
      <p:sp>
        <p:nvSpPr>
          <p:cNvPr id="54" name="TextBox 53"/>
          <p:cNvSpPr txBox="1"/>
          <p:nvPr/>
        </p:nvSpPr>
        <p:spPr>
          <a:xfrm>
            <a:off x="5533712" y="5937306"/>
            <a:ext cx="3798809" cy="400110"/>
          </a:xfrm>
          <a:prstGeom prst="rect">
            <a:avLst/>
          </a:prstGeom>
          <a:noFill/>
        </p:spPr>
        <p:txBody>
          <a:bodyPr wrap="square" rtlCol="0">
            <a:spAutoFit/>
          </a:bodyPr>
          <a:lstStyle/>
          <a:p>
            <a:pPr algn="l"/>
            <a:r>
              <a:rPr lang="en-US" sz="2000" b="1" i="0" dirty="0" smtClean="0">
                <a:solidFill>
                  <a:schemeClr val="tx2"/>
                </a:solidFill>
              </a:rPr>
              <a:t>           OE </a:t>
            </a:r>
            <a:r>
              <a:rPr lang="en-US" sz="2000" b="1" i="0" dirty="0" err="1" smtClean="0">
                <a:solidFill>
                  <a:schemeClr val="tx2"/>
                </a:solidFill>
              </a:rPr>
              <a:t>AppServer</a:t>
            </a:r>
            <a:endParaRPr lang="en-US" sz="2000" b="1" i="0" dirty="0" smtClean="0">
              <a:solidFill>
                <a:schemeClr val="tx2"/>
              </a:solidFill>
            </a:endParaRPr>
          </a:p>
        </p:txBody>
      </p:sp>
      <p:sp>
        <p:nvSpPr>
          <p:cNvPr id="55" name="TextBox 54"/>
          <p:cNvSpPr txBox="1"/>
          <p:nvPr/>
        </p:nvSpPr>
        <p:spPr>
          <a:xfrm>
            <a:off x="6358775" y="3777504"/>
            <a:ext cx="2228192" cy="400110"/>
          </a:xfrm>
          <a:prstGeom prst="rect">
            <a:avLst/>
          </a:prstGeom>
          <a:noFill/>
        </p:spPr>
        <p:txBody>
          <a:bodyPr wrap="square" rtlCol="0">
            <a:spAutoFit/>
          </a:bodyPr>
          <a:lstStyle/>
          <a:p>
            <a:pPr algn="l"/>
            <a:r>
              <a:rPr lang="en-US" sz="2000" b="1" i="0" dirty="0" smtClean="0">
                <a:solidFill>
                  <a:schemeClr val="accent1">
                    <a:lumMod val="75000"/>
                  </a:schemeClr>
                </a:solidFill>
              </a:rPr>
              <a:t>REST </a:t>
            </a:r>
            <a:r>
              <a:rPr lang="en-US" sz="2000" b="1" i="0" dirty="0" err="1" smtClean="0">
                <a:solidFill>
                  <a:schemeClr val="accent1">
                    <a:lumMod val="75000"/>
                  </a:schemeClr>
                </a:solidFill>
              </a:rPr>
              <a:t>AppServer</a:t>
            </a:r>
            <a:endParaRPr lang="en-US" sz="2000" b="1" i="0" dirty="0" smtClean="0">
              <a:solidFill>
                <a:schemeClr val="accent1">
                  <a:lumMod val="75000"/>
                </a:schemeClr>
              </a:solidFill>
            </a:endParaRPr>
          </a:p>
        </p:txBody>
      </p:sp>
      <p:sp>
        <p:nvSpPr>
          <p:cNvPr id="57" name="TextBox 56"/>
          <p:cNvSpPr txBox="1"/>
          <p:nvPr/>
        </p:nvSpPr>
        <p:spPr>
          <a:xfrm>
            <a:off x="9493951" y="4200201"/>
            <a:ext cx="2032132" cy="307777"/>
          </a:xfrm>
          <a:prstGeom prst="rect">
            <a:avLst/>
          </a:prstGeom>
          <a:noFill/>
        </p:spPr>
        <p:txBody>
          <a:bodyPr wrap="square" rtlCol="0">
            <a:spAutoFit/>
          </a:bodyPr>
          <a:lstStyle/>
          <a:p>
            <a:pPr algn="l"/>
            <a:r>
              <a:rPr lang="en-US" sz="1400" i="0" dirty="0" smtClean="0">
                <a:solidFill>
                  <a:srgbClr val="000000"/>
                </a:solidFill>
              </a:rPr>
              <a:t>OpenEdge DB</a:t>
            </a:r>
          </a:p>
        </p:txBody>
      </p:sp>
      <p:sp>
        <p:nvSpPr>
          <p:cNvPr id="58" name="Rectangle 57"/>
          <p:cNvSpPr/>
          <p:nvPr/>
        </p:nvSpPr>
        <p:spPr bwMode="auto">
          <a:xfrm>
            <a:off x="1916545" y="1000136"/>
            <a:ext cx="1772586" cy="1774593"/>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60" name="Picture 59" descr="user.png"/>
          <p:cNvPicPr>
            <a:picLocks noChangeAspect="1"/>
          </p:cNvPicPr>
          <p:nvPr>
            <p:custDataLst>
              <p:tags r:id="rId2"/>
            </p:custDataLst>
          </p:nvPr>
        </p:nvPicPr>
        <p:blipFill>
          <a:blip r:embed="rId10" cstate="print"/>
          <a:stretch>
            <a:fillRect/>
          </a:stretch>
        </p:blipFill>
        <p:spPr>
          <a:xfrm>
            <a:off x="353788" y="1521756"/>
            <a:ext cx="762066" cy="762066"/>
          </a:xfrm>
          <a:prstGeom prst="rect">
            <a:avLst/>
          </a:prstGeom>
        </p:spPr>
      </p:pic>
      <p:cxnSp>
        <p:nvCxnSpPr>
          <p:cNvPr id="62" name="Straight Arrow Connector 61"/>
          <p:cNvCxnSpPr/>
          <p:nvPr/>
        </p:nvCxnSpPr>
        <p:spPr bwMode="auto">
          <a:xfrm>
            <a:off x="1198179" y="1923383"/>
            <a:ext cx="662152" cy="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pic>
        <p:nvPicPr>
          <p:cNvPr id="1027" name="Picture 3"/>
          <p:cNvPicPr>
            <a:picLocks noChangeAspect="1" noChangeArrowheads="1"/>
          </p:cNvPicPr>
          <p:nvPr/>
        </p:nvPicPr>
        <p:blipFill>
          <a:blip r:embed="rId11" cstate="print"/>
          <a:srcRect/>
          <a:stretch>
            <a:fillRect/>
          </a:stretch>
        </p:blipFill>
        <p:spPr bwMode="auto">
          <a:xfrm>
            <a:off x="2062711" y="1094053"/>
            <a:ext cx="1505433" cy="556061"/>
          </a:xfrm>
          <a:prstGeom prst="rect">
            <a:avLst/>
          </a:prstGeom>
          <a:noFill/>
          <a:ln w="9525">
            <a:noFill/>
            <a:miter lim="800000"/>
            <a:headEnd/>
            <a:tailEnd/>
          </a:ln>
        </p:spPr>
      </p:pic>
      <p:cxnSp>
        <p:nvCxnSpPr>
          <p:cNvPr id="64" name="Straight Arrow Connector 63"/>
          <p:cNvCxnSpPr/>
          <p:nvPr/>
        </p:nvCxnSpPr>
        <p:spPr bwMode="auto">
          <a:xfrm>
            <a:off x="3788978" y="1644859"/>
            <a:ext cx="1463040" cy="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cxnSp>
        <p:nvCxnSpPr>
          <p:cNvPr id="66" name="Straight Arrow Connector 65"/>
          <p:cNvCxnSpPr/>
          <p:nvPr/>
        </p:nvCxnSpPr>
        <p:spPr bwMode="auto">
          <a:xfrm rot="10800000">
            <a:off x="3794234" y="2038989"/>
            <a:ext cx="1463040" cy="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
        <p:nvSpPr>
          <p:cNvPr id="67" name="Flowchart: Decision 66"/>
          <p:cNvSpPr/>
          <p:nvPr/>
        </p:nvSpPr>
        <p:spPr bwMode="auto">
          <a:xfrm>
            <a:off x="2032029" y="1578410"/>
            <a:ext cx="1569338" cy="965092"/>
          </a:xfrm>
          <a:prstGeom prst="flowChartDecisi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err="1" smtClean="0">
                <a:ln>
                  <a:noFill/>
                </a:ln>
                <a:solidFill>
                  <a:schemeClr val="tx1"/>
                </a:solidFill>
                <a:effectLst/>
                <a:latin typeface="Arial" charset="0"/>
              </a:rPr>
              <a:t>Authn</a:t>
            </a:r>
            <a:endParaRPr kumimoji="0" lang="en-US" sz="1600" b="0" i="0" u="none" strike="noStrike" cap="none" normalizeH="0" baseline="0" dirty="0" smtClean="0">
              <a:ln>
                <a:noFill/>
              </a:ln>
              <a:solidFill>
                <a:schemeClr val="tx1"/>
              </a:solidFill>
              <a:effectLst/>
              <a:latin typeface="Arial" charset="0"/>
            </a:endParaRPr>
          </a:p>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i="0" dirty="0" smtClean="0"/>
              <a:t>Process</a:t>
            </a:r>
            <a:endParaRPr kumimoji="0" lang="en-US" sz="1600" b="0" i="0" u="none" strike="noStrike" cap="none" normalizeH="0" baseline="0" dirty="0" smtClean="0">
              <a:ln>
                <a:noFill/>
              </a:ln>
              <a:solidFill>
                <a:schemeClr val="tx1"/>
              </a:solidFill>
              <a:effectLst/>
              <a:latin typeface="Arial" charset="0"/>
            </a:endParaRPr>
          </a:p>
        </p:txBody>
      </p:sp>
      <p:sp>
        <p:nvSpPr>
          <p:cNvPr id="68" name="TextBox 67"/>
          <p:cNvSpPr txBox="1"/>
          <p:nvPr/>
        </p:nvSpPr>
        <p:spPr>
          <a:xfrm>
            <a:off x="1219199" y="1650122"/>
            <a:ext cx="557048" cy="189187"/>
          </a:xfrm>
          <a:prstGeom prst="rect">
            <a:avLst/>
          </a:prstGeom>
          <a:noFill/>
        </p:spPr>
        <p:txBody>
          <a:bodyPr wrap="square" rtlCol="0">
            <a:noAutofit/>
          </a:bodyPr>
          <a:lstStyle/>
          <a:p>
            <a:pPr algn="l"/>
            <a:r>
              <a:rPr lang="en-US" sz="1200" i="0" dirty="0" smtClean="0">
                <a:solidFill>
                  <a:srgbClr val="000000"/>
                </a:solidFill>
              </a:rPr>
              <a:t>login</a:t>
            </a:r>
          </a:p>
        </p:txBody>
      </p:sp>
      <p:sp>
        <p:nvSpPr>
          <p:cNvPr id="69" name="TextBox 68"/>
          <p:cNvSpPr txBox="1"/>
          <p:nvPr/>
        </p:nvSpPr>
        <p:spPr>
          <a:xfrm>
            <a:off x="3678621" y="1182417"/>
            <a:ext cx="1481958" cy="215463"/>
          </a:xfrm>
          <a:prstGeom prst="rect">
            <a:avLst/>
          </a:prstGeom>
          <a:noFill/>
        </p:spPr>
        <p:txBody>
          <a:bodyPr wrap="square" rtlCol="0">
            <a:noAutofit/>
          </a:bodyPr>
          <a:lstStyle/>
          <a:p>
            <a:pPr algn="l"/>
            <a:r>
              <a:rPr lang="en-US" sz="1200" i="0" dirty="0" smtClean="0">
                <a:solidFill>
                  <a:srgbClr val="000000"/>
                </a:solidFill>
              </a:rPr>
              <a:t>Request for User account </a:t>
            </a:r>
          </a:p>
        </p:txBody>
      </p:sp>
      <p:sp>
        <p:nvSpPr>
          <p:cNvPr id="70" name="TextBox 69"/>
          <p:cNvSpPr txBox="1"/>
          <p:nvPr/>
        </p:nvSpPr>
        <p:spPr>
          <a:xfrm>
            <a:off x="3831021" y="2038987"/>
            <a:ext cx="1481958" cy="215463"/>
          </a:xfrm>
          <a:prstGeom prst="rect">
            <a:avLst/>
          </a:prstGeom>
          <a:noFill/>
        </p:spPr>
        <p:txBody>
          <a:bodyPr wrap="square" rtlCol="0">
            <a:noAutofit/>
          </a:bodyPr>
          <a:lstStyle/>
          <a:p>
            <a:pPr algn="l"/>
            <a:r>
              <a:rPr lang="en-US" sz="1200" i="0" dirty="0" smtClean="0">
                <a:solidFill>
                  <a:srgbClr val="000000"/>
                </a:solidFill>
              </a:rPr>
              <a:t>User account details </a:t>
            </a:r>
          </a:p>
        </p:txBody>
      </p:sp>
      <p:sp>
        <p:nvSpPr>
          <p:cNvPr id="71" name="Down Arrow 70"/>
          <p:cNvSpPr/>
          <p:nvPr/>
        </p:nvSpPr>
        <p:spPr bwMode="auto">
          <a:xfrm>
            <a:off x="2554013" y="2869321"/>
            <a:ext cx="578069" cy="1198179"/>
          </a:xfrm>
          <a:prstGeom prst="downArrow">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vert270"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smtClean="0">
                <a:ln>
                  <a:noFill/>
                </a:ln>
                <a:solidFill>
                  <a:schemeClr val="accent1">
                    <a:lumMod val="75000"/>
                  </a:schemeClr>
                </a:solidFill>
                <a:effectLst/>
                <a:latin typeface="Arial" charset="0"/>
              </a:rPr>
              <a:t>SSO  </a:t>
            </a:r>
          </a:p>
        </p:txBody>
      </p:sp>
      <p:sp>
        <p:nvSpPr>
          <p:cNvPr id="72" name="TextBox 71"/>
          <p:cNvSpPr txBox="1"/>
          <p:nvPr/>
        </p:nvSpPr>
        <p:spPr>
          <a:xfrm>
            <a:off x="3027010" y="3231894"/>
            <a:ext cx="1965404" cy="268055"/>
          </a:xfrm>
          <a:prstGeom prst="rect">
            <a:avLst/>
          </a:prstGeom>
          <a:noFill/>
        </p:spPr>
        <p:txBody>
          <a:bodyPr wrap="square" rtlCol="0">
            <a:noAutofit/>
          </a:bodyPr>
          <a:lstStyle/>
          <a:p>
            <a:pPr algn="l"/>
            <a:r>
              <a:rPr lang="en-US" sz="1200" i="0" dirty="0" smtClean="0">
                <a:solidFill>
                  <a:srgbClr val="000000"/>
                </a:solidFill>
              </a:rPr>
              <a:t>Pre-authenticated REST Request for OE Service</a:t>
            </a:r>
          </a:p>
        </p:txBody>
      </p:sp>
      <p:pic>
        <p:nvPicPr>
          <p:cNvPr id="1028" name="Picture 4"/>
          <p:cNvPicPr>
            <a:picLocks noChangeAspect="1" noChangeArrowheads="1"/>
          </p:cNvPicPr>
          <p:nvPr/>
        </p:nvPicPr>
        <p:blipFill>
          <a:blip r:embed="rId12" cstate="print"/>
          <a:srcRect/>
          <a:stretch>
            <a:fillRect/>
          </a:stretch>
        </p:blipFill>
        <p:spPr bwMode="auto">
          <a:xfrm>
            <a:off x="2543509" y="2531379"/>
            <a:ext cx="672662" cy="669923"/>
          </a:xfrm>
          <a:prstGeom prst="rect">
            <a:avLst/>
          </a:prstGeom>
          <a:noFill/>
          <a:ln w="9525">
            <a:noFill/>
            <a:miter lim="800000"/>
            <a:headEnd/>
            <a:tailEnd/>
          </a:ln>
        </p:spPr>
      </p:pic>
      <p:sp>
        <p:nvSpPr>
          <p:cNvPr id="75" name="Down Arrow 74"/>
          <p:cNvSpPr/>
          <p:nvPr/>
        </p:nvSpPr>
        <p:spPr bwMode="auto">
          <a:xfrm rot="-5460000">
            <a:off x="4493170" y="4608780"/>
            <a:ext cx="578069" cy="1198179"/>
          </a:xfrm>
          <a:prstGeom prst="downArrow">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vert"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b="0" i="1" u="none" strike="noStrike" cap="none" normalizeH="0" baseline="0" dirty="0" smtClean="0">
                <a:ln>
                  <a:noFill/>
                </a:ln>
                <a:solidFill>
                  <a:schemeClr val="accent1">
                    <a:lumMod val="75000"/>
                  </a:schemeClr>
                </a:solidFill>
                <a:effectLst/>
                <a:latin typeface="Arial" charset="0"/>
              </a:rPr>
              <a:t>  </a:t>
            </a:r>
            <a:r>
              <a:rPr kumimoji="0" lang="en-US" b="0" i="1" u="none" strike="noStrike" cap="none" normalizeH="0" baseline="0" dirty="0" err="1" smtClean="0">
                <a:ln>
                  <a:noFill/>
                </a:ln>
                <a:solidFill>
                  <a:schemeClr val="accent1">
                    <a:lumMod val="75000"/>
                  </a:schemeClr>
                </a:solidFill>
                <a:effectLst/>
                <a:latin typeface="Arial" charset="0"/>
              </a:rPr>
              <a:t>sso</a:t>
            </a:r>
            <a:endParaRPr kumimoji="0" lang="en-US" b="0" i="1" u="none" strike="noStrike" cap="none" normalizeH="0" baseline="0" dirty="0" smtClean="0">
              <a:ln>
                <a:noFill/>
              </a:ln>
              <a:solidFill>
                <a:schemeClr val="accent1">
                  <a:lumMod val="75000"/>
                </a:schemeClr>
              </a:solidFill>
              <a:effectLst/>
              <a:latin typeface="Arial" charset="0"/>
            </a:endParaRPr>
          </a:p>
        </p:txBody>
      </p:sp>
      <p:pic>
        <p:nvPicPr>
          <p:cNvPr id="76" name="Picture 4"/>
          <p:cNvPicPr>
            <a:picLocks noChangeAspect="1" noChangeArrowheads="1"/>
          </p:cNvPicPr>
          <p:nvPr/>
        </p:nvPicPr>
        <p:blipFill>
          <a:blip r:embed="rId12" cstate="print"/>
          <a:srcRect/>
          <a:stretch>
            <a:fillRect/>
          </a:stretch>
        </p:blipFill>
        <p:spPr bwMode="auto">
          <a:xfrm rot="60000">
            <a:off x="3767959" y="4775345"/>
            <a:ext cx="672662" cy="669923"/>
          </a:xfrm>
          <a:prstGeom prst="rect">
            <a:avLst/>
          </a:prstGeom>
          <a:noFill/>
          <a:ln w="9525">
            <a:noFill/>
            <a:miter lim="800000"/>
            <a:headEnd/>
            <a:tailEnd/>
          </a:ln>
        </p:spPr>
      </p:pic>
      <p:sp>
        <p:nvSpPr>
          <p:cNvPr id="79" name="TextBox 78"/>
          <p:cNvSpPr txBox="1"/>
          <p:nvPr/>
        </p:nvSpPr>
        <p:spPr>
          <a:xfrm>
            <a:off x="1334814" y="2816779"/>
            <a:ext cx="1481959" cy="430917"/>
          </a:xfrm>
          <a:prstGeom prst="rect">
            <a:avLst/>
          </a:prstGeom>
          <a:noFill/>
        </p:spPr>
        <p:txBody>
          <a:bodyPr wrap="square" rtlCol="0">
            <a:noAutofit/>
          </a:bodyPr>
          <a:lstStyle/>
          <a:p>
            <a:pPr algn="l"/>
            <a:r>
              <a:rPr lang="en-US" sz="1600" i="0" dirty="0" smtClean="0">
                <a:solidFill>
                  <a:srgbClr val="000000"/>
                </a:solidFill>
              </a:rPr>
              <a:t>Sealed C-P</a:t>
            </a:r>
          </a:p>
        </p:txBody>
      </p:sp>
      <p:sp>
        <p:nvSpPr>
          <p:cNvPr id="59" name="TextBox 58"/>
          <p:cNvSpPr txBox="1"/>
          <p:nvPr/>
        </p:nvSpPr>
        <p:spPr>
          <a:xfrm>
            <a:off x="777766" y="126124"/>
            <a:ext cx="9879724" cy="367862"/>
          </a:xfrm>
          <a:prstGeom prst="rect">
            <a:avLst/>
          </a:prstGeom>
          <a:noFill/>
        </p:spPr>
        <p:txBody>
          <a:bodyPr wrap="square" rtlCol="0">
            <a:noAutofit/>
          </a:bodyPr>
          <a:lstStyle/>
          <a:p>
            <a:pPr algn="l"/>
            <a:endParaRPr lang="en-US" sz="2000" i="0" dirty="0" err="1" smtClean="0">
              <a:solidFill>
                <a:srgbClr val="000000"/>
              </a:solidFill>
            </a:endParaRPr>
          </a:p>
        </p:txBody>
      </p:sp>
      <p:sp>
        <p:nvSpPr>
          <p:cNvPr id="61" name="TextBox 60"/>
          <p:cNvSpPr txBox="1"/>
          <p:nvPr/>
        </p:nvSpPr>
        <p:spPr>
          <a:xfrm>
            <a:off x="1229711" y="130533"/>
            <a:ext cx="9637986" cy="400110"/>
          </a:xfrm>
          <a:prstGeom prst="rect">
            <a:avLst/>
          </a:prstGeom>
          <a:noFill/>
        </p:spPr>
        <p:txBody>
          <a:bodyPr wrap="square" rtlCol="0">
            <a:spAutoFit/>
          </a:bodyPr>
          <a:lstStyle/>
          <a:p>
            <a:pPr algn="l"/>
            <a:r>
              <a:rPr lang="en-US" sz="2000" b="1" i="0" u="sng" dirty="0" err="1" smtClean="0"/>
              <a:t>Rollbase</a:t>
            </a:r>
            <a:r>
              <a:rPr lang="en-US" sz="2000" b="1" i="0" u="sng" dirty="0" smtClean="0"/>
              <a:t> OpenEdge Authentication and SSO to OE REST Services</a:t>
            </a:r>
          </a:p>
        </p:txBody>
      </p:sp>
      <p:sp>
        <p:nvSpPr>
          <p:cNvPr id="63" name="Rectangle 62"/>
          <p:cNvSpPr/>
          <p:nvPr/>
        </p:nvSpPr>
        <p:spPr bwMode="auto">
          <a:xfrm>
            <a:off x="2280744" y="5591501"/>
            <a:ext cx="1307592" cy="262759"/>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200" b="1" i="0" u="none" strike="noStrike" cap="none" normalizeH="0" baseline="0" dirty="0" smtClean="0">
                <a:ln>
                  <a:noFill/>
                </a:ln>
                <a:solidFill>
                  <a:schemeClr val="tx1"/>
                </a:solidFill>
                <a:effectLst/>
                <a:latin typeface="Arial" charset="0"/>
              </a:rPr>
              <a:t>Pre-auth</a:t>
            </a:r>
            <a:r>
              <a:rPr kumimoji="0" lang="en-US" sz="1200" b="1" i="0" u="none" strike="noStrike" cap="none" normalizeH="0" dirty="0" smtClean="0">
                <a:ln>
                  <a:noFill/>
                </a:ln>
                <a:solidFill>
                  <a:schemeClr val="tx1"/>
                </a:solidFill>
                <a:effectLst/>
                <a:latin typeface="Arial" charset="0"/>
              </a:rPr>
              <a:t> Filter</a:t>
            </a:r>
            <a:endParaRPr kumimoji="0" lang="en-US" sz="1200" b="1" i="0" u="none" strike="noStrike" cap="none" normalizeH="0" baseline="0" dirty="0" smtClean="0">
              <a:ln>
                <a:noFill/>
              </a:ln>
              <a:solidFill>
                <a:schemeClr val="tx1"/>
              </a:solidFill>
              <a:effectLst/>
              <a:latin typeface="Arial" charset="0"/>
            </a:endParaRPr>
          </a:p>
        </p:txBody>
      </p:sp>
      <p:sp>
        <p:nvSpPr>
          <p:cNvPr id="51" name="Oval 50"/>
          <p:cNvSpPr/>
          <p:nvPr/>
        </p:nvSpPr>
        <p:spPr bwMode="auto">
          <a:xfrm>
            <a:off x="1289480" y="1315667"/>
            <a:ext cx="364066" cy="347133"/>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1" u="none" strike="noStrike" cap="none" normalizeH="0" baseline="0" dirty="0" smtClean="0">
                <a:ln>
                  <a:noFill/>
                </a:ln>
                <a:solidFill>
                  <a:schemeClr val="tx1"/>
                </a:solidFill>
                <a:effectLst/>
                <a:latin typeface="Arial" charset="0"/>
              </a:rPr>
              <a:t>1</a:t>
            </a:r>
          </a:p>
        </p:txBody>
      </p:sp>
      <p:sp>
        <p:nvSpPr>
          <p:cNvPr id="56" name="Oval 55"/>
          <p:cNvSpPr/>
          <p:nvPr/>
        </p:nvSpPr>
        <p:spPr bwMode="auto">
          <a:xfrm>
            <a:off x="4393628" y="1640518"/>
            <a:ext cx="364066" cy="347133"/>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dirty="0" smtClean="0"/>
              <a:t>2</a:t>
            </a:r>
            <a:endParaRPr kumimoji="0" lang="en-US" sz="1600" b="0" i="1" u="none" strike="noStrike" cap="none" normalizeH="0" baseline="0" dirty="0" smtClean="0">
              <a:ln>
                <a:noFill/>
              </a:ln>
              <a:solidFill>
                <a:schemeClr val="tx1"/>
              </a:solidFill>
              <a:effectLst/>
              <a:latin typeface="Arial" charset="0"/>
            </a:endParaRPr>
          </a:p>
        </p:txBody>
      </p:sp>
      <p:sp>
        <p:nvSpPr>
          <p:cNvPr id="65" name="Oval 64"/>
          <p:cNvSpPr/>
          <p:nvPr/>
        </p:nvSpPr>
        <p:spPr bwMode="auto">
          <a:xfrm>
            <a:off x="2661080" y="1917245"/>
            <a:ext cx="364066" cy="347133"/>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dirty="0" smtClean="0"/>
              <a:t>3</a:t>
            </a:r>
            <a:endParaRPr kumimoji="0" lang="en-US" sz="1600" b="0" i="1" u="none" strike="noStrike" cap="none" normalizeH="0" baseline="0" dirty="0" smtClean="0">
              <a:ln>
                <a:noFill/>
              </a:ln>
              <a:solidFill>
                <a:schemeClr val="tx1"/>
              </a:solidFill>
              <a:effectLst/>
              <a:latin typeface="Arial" charset="0"/>
            </a:endParaRPr>
          </a:p>
        </p:txBody>
      </p:sp>
      <p:sp>
        <p:nvSpPr>
          <p:cNvPr id="73" name="Oval 72"/>
          <p:cNvSpPr/>
          <p:nvPr/>
        </p:nvSpPr>
        <p:spPr bwMode="auto">
          <a:xfrm>
            <a:off x="2769365" y="2639139"/>
            <a:ext cx="364066" cy="347133"/>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dirty="0" smtClean="0"/>
              <a:t>4</a:t>
            </a:r>
            <a:endParaRPr kumimoji="0" lang="en-US" sz="1600" b="0" i="1" u="none" strike="noStrike" cap="none" normalizeH="0" baseline="0" dirty="0" smtClean="0">
              <a:ln>
                <a:noFill/>
              </a:ln>
              <a:solidFill>
                <a:schemeClr val="tx1"/>
              </a:solidFill>
              <a:effectLst/>
              <a:latin typeface="Arial" charset="0"/>
            </a:endParaRPr>
          </a:p>
        </p:txBody>
      </p:sp>
      <p:sp>
        <p:nvSpPr>
          <p:cNvPr id="74" name="Oval 73"/>
          <p:cNvSpPr/>
          <p:nvPr/>
        </p:nvSpPr>
        <p:spPr bwMode="auto">
          <a:xfrm>
            <a:off x="2673111" y="3445255"/>
            <a:ext cx="364066" cy="347133"/>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1" u="none" strike="noStrike" cap="none" normalizeH="0" baseline="0" dirty="0" smtClean="0">
                <a:ln>
                  <a:noFill/>
                </a:ln>
                <a:solidFill>
                  <a:schemeClr val="tx1"/>
                </a:solidFill>
                <a:effectLst/>
                <a:latin typeface="Arial" charset="0"/>
              </a:rPr>
              <a:t>5</a:t>
            </a:r>
          </a:p>
        </p:txBody>
      </p:sp>
      <p:sp>
        <p:nvSpPr>
          <p:cNvPr id="77" name="Oval 76"/>
          <p:cNvSpPr/>
          <p:nvPr/>
        </p:nvSpPr>
        <p:spPr bwMode="auto">
          <a:xfrm>
            <a:off x="4293363" y="4584244"/>
            <a:ext cx="364066" cy="347133"/>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dirty="0" smtClean="0"/>
              <a:t>6</a:t>
            </a:r>
            <a:endParaRPr kumimoji="0" lang="en-US" sz="1600" b="0" i="1" u="none" strike="noStrike" cap="none" normalizeH="0" baseline="0" dirty="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6" grpId="0" animBg="1"/>
      <p:bldP spid="65" grpId="0" animBg="1"/>
      <p:bldP spid="73" grpId="0" animBg="1"/>
      <p:bldP spid="74" grpId="0" animBg="1"/>
      <p:bldP spid="7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p:cNvSpPr/>
          <p:nvPr/>
        </p:nvSpPr>
        <p:spPr bwMode="auto">
          <a:xfrm>
            <a:off x="1503137" y="4729633"/>
            <a:ext cx="2587752" cy="851365"/>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1400" b="0" i="0" u="none" strike="noStrike" cap="none" normalizeH="0" dirty="0" smtClean="0">
              <a:ln>
                <a:noFill/>
              </a:ln>
              <a:solidFill>
                <a:schemeClr val="tx1"/>
              </a:solidFill>
              <a:effectLst/>
              <a:latin typeface="Arial" charset="0"/>
            </a:endParaRPr>
          </a:p>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400" b="0" i="0" u="none" strike="noStrike" cap="none" normalizeH="0" dirty="0" smtClean="0">
                <a:ln>
                  <a:noFill/>
                </a:ln>
                <a:solidFill>
                  <a:schemeClr val="tx1"/>
                </a:solidFill>
                <a:effectLst/>
                <a:latin typeface="Arial" charset="0"/>
              </a:rPr>
              <a:t>OE Web app</a:t>
            </a:r>
          </a:p>
        </p:txBody>
      </p:sp>
      <p:cxnSp>
        <p:nvCxnSpPr>
          <p:cNvPr id="25" name="Straight Arrow Connector 24"/>
          <p:cNvCxnSpPr/>
          <p:nvPr/>
        </p:nvCxnSpPr>
        <p:spPr bwMode="auto">
          <a:xfrm flipH="1" flipV="1">
            <a:off x="7473483" y="2184022"/>
            <a:ext cx="1097280" cy="4977"/>
          </a:xfrm>
          <a:prstGeom prst="straightConnector1">
            <a:avLst/>
          </a:prstGeom>
          <a:solidFill>
            <a:schemeClr val="accent1"/>
          </a:solidFill>
          <a:ln w="28575" cap="flat" cmpd="sng" algn="ctr">
            <a:solidFill>
              <a:schemeClr val="tx1"/>
            </a:solidFill>
            <a:prstDash val="sysDash"/>
            <a:round/>
            <a:headEnd type="none" w="med" len="med"/>
            <a:tailEnd type="arrow"/>
          </a:ln>
          <a:effectLst/>
        </p:spPr>
      </p:cxnSp>
      <p:sp>
        <p:nvSpPr>
          <p:cNvPr id="26" name="Rectangle 25"/>
          <p:cNvSpPr/>
          <p:nvPr/>
        </p:nvSpPr>
        <p:spPr bwMode="auto">
          <a:xfrm>
            <a:off x="5957641" y="1478312"/>
            <a:ext cx="1378580" cy="1212325"/>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7" name="Rectangle 26"/>
          <p:cNvSpPr/>
          <p:nvPr/>
        </p:nvSpPr>
        <p:spPr bwMode="auto">
          <a:xfrm>
            <a:off x="7986916" y="1527370"/>
            <a:ext cx="1440863" cy="1100205"/>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28" name="Picture 4"/>
          <p:cNvPicPr>
            <a:picLocks noChangeAspect="1" noChangeArrowheads="1"/>
          </p:cNvPicPr>
          <p:nvPr/>
        </p:nvPicPr>
        <p:blipFill>
          <a:blip r:embed="rId5" cstate="print"/>
          <a:srcRect/>
          <a:stretch>
            <a:fillRect/>
          </a:stretch>
        </p:blipFill>
        <p:spPr bwMode="auto">
          <a:xfrm>
            <a:off x="10498055" y="1526623"/>
            <a:ext cx="990600" cy="1209675"/>
          </a:xfrm>
          <a:prstGeom prst="rect">
            <a:avLst/>
          </a:prstGeom>
          <a:noFill/>
          <a:ln w="9525">
            <a:noFill/>
            <a:miter lim="800000"/>
            <a:headEnd/>
            <a:tailEnd/>
          </a:ln>
        </p:spPr>
      </p:pic>
      <p:pic>
        <p:nvPicPr>
          <p:cNvPr id="30" name="Picture 29" descr="immigration.png"/>
          <p:cNvPicPr>
            <a:picLocks noChangeAspect="1"/>
          </p:cNvPicPr>
          <p:nvPr>
            <p:custDataLst>
              <p:tags r:id="rId1"/>
            </p:custDataLst>
          </p:nvPr>
        </p:nvPicPr>
        <p:blipFill>
          <a:blip r:embed="rId6" cstate="print"/>
          <a:stretch>
            <a:fillRect/>
          </a:stretch>
        </p:blipFill>
        <p:spPr>
          <a:xfrm>
            <a:off x="8407178" y="1638747"/>
            <a:ext cx="863682" cy="857250"/>
          </a:xfrm>
          <a:prstGeom prst="rect">
            <a:avLst/>
          </a:prstGeom>
        </p:spPr>
      </p:pic>
      <p:sp>
        <p:nvSpPr>
          <p:cNvPr id="31" name="TextBox 30"/>
          <p:cNvSpPr txBox="1"/>
          <p:nvPr/>
        </p:nvSpPr>
        <p:spPr>
          <a:xfrm>
            <a:off x="8001521" y="1026165"/>
            <a:ext cx="2032132" cy="523220"/>
          </a:xfrm>
          <a:prstGeom prst="rect">
            <a:avLst/>
          </a:prstGeom>
          <a:noFill/>
        </p:spPr>
        <p:txBody>
          <a:bodyPr wrap="square" rtlCol="0">
            <a:spAutoFit/>
          </a:bodyPr>
          <a:lstStyle/>
          <a:p>
            <a:pPr algn="l"/>
            <a:r>
              <a:rPr lang="en-US" sz="1400" i="0" dirty="0" smtClean="0">
                <a:solidFill>
                  <a:srgbClr val="000000"/>
                </a:solidFill>
              </a:rPr>
              <a:t>User account system library</a:t>
            </a:r>
          </a:p>
        </p:txBody>
      </p:sp>
      <p:sp>
        <p:nvSpPr>
          <p:cNvPr id="32" name="TextBox 31"/>
          <p:cNvSpPr txBox="1"/>
          <p:nvPr/>
        </p:nvSpPr>
        <p:spPr>
          <a:xfrm>
            <a:off x="5763841" y="1020134"/>
            <a:ext cx="1825625" cy="523220"/>
          </a:xfrm>
          <a:prstGeom prst="rect">
            <a:avLst/>
          </a:prstGeom>
          <a:noFill/>
        </p:spPr>
        <p:txBody>
          <a:bodyPr wrap="square" rtlCol="0">
            <a:spAutoFit/>
          </a:bodyPr>
          <a:lstStyle/>
          <a:p>
            <a:r>
              <a:rPr lang="en-US" sz="1400" i="0" dirty="0" smtClean="0">
                <a:solidFill>
                  <a:srgbClr val="000000"/>
                </a:solidFill>
              </a:rPr>
              <a:t>OE Realm</a:t>
            </a:r>
            <a:br>
              <a:rPr lang="en-US" sz="1400" i="0" dirty="0" smtClean="0">
                <a:solidFill>
                  <a:srgbClr val="000000"/>
                </a:solidFill>
              </a:rPr>
            </a:br>
            <a:r>
              <a:rPr lang="en-US" sz="1400" i="0" dirty="0" smtClean="0">
                <a:solidFill>
                  <a:srgbClr val="000000"/>
                </a:solidFill>
              </a:rPr>
              <a:t>server class </a:t>
            </a:r>
          </a:p>
        </p:txBody>
      </p:sp>
      <p:sp>
        <p:nvSpPr>
          <p:cNvPr id="33" name="Rectangle 32"/>
          <p:cNvSpPr/>
          <p:nvPr/>
        </p:nvSpPr>
        <p:spPr bwMode="auto">
          <a:xfrm>
            <a:off x="5372068" y="1028969"/>
            <a:ext cx="4865007" cy="2145144"/>
          </a:xfrm>
          <a:prstGeom prst="rect">
            <a:avLst/>
          </a:prstGeom>
          <a:noFill/>
          <a:ln w="53975" cap="sq" cmpd="sng" algn="ctr">
            <a:solidFill>
              <a:schemeClr val="tx2"/>
            </a:solidFill>
            <a:prstDash val="sysDot"/>
            <a:bevel/>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34" name="Straight Arrow Connector 33"/>
          <p:cNvCxnSpPr/>
          <p:nvPr/>
        </p:nvCxnSpPr>
        <p:spPr bwMode="auto">
          <a:xfrm flipH="1">
            <a:off x="9459035" y="2112568"/>
            <a:ext cx="1019779" cy="1695"/>
          </a:xfrm>
          <a:prstGeom prst="straightConnector1">
            <a:avLst/>
          </a:prstGeom>
          <a:solidFill>
            <a:schemeClr val="accent1"/>
          </a:solidFill>
          <a:ln w="28575" cap="flat" cmpd="sng" algn="ctr">
            <a:solidFill>
              <a:schemeClr val="tx1"/>
            </a:solidFill>
            <a:prstDash val="sysDash"/>
            <a:round/>
            <a:headEnd type="none" w="med" len="med"/>
            <a:tailEnd type="arrow"/>
          </a:ln>
          <a:effectLst/>
        </p:spPr>
      </p:cxnSp>
      <p:pic>
        <p:nvPicPr>
          <p:cNvPr id="36" name="Picture 35" descr="fingerprint.png"/>
          <p:cNvPicPr>
            <a:picLocks noChangeAspect="1"/>
          </p:cNvPicPr>
          <p:nvPr/>
        </p:nvPicPr>
        <p:blipFill>
          <a:blip r:embed="rId7" cstate="print"/>
          <a:stretch>
            <a:fillRect/>
          </a:stretch>
        </p:blipFill>
        <p:spPr>
          <a:xfrm>
            <a:off x="6134388" y="1864907"/>
            <a:ext cx="457200" cy="457240"/>
          </a:xfrm>
          <a:prstGeom prst="rect">
            <a:avLst/>
          </a:prstGeom>
        </p:spPr>
      </p:pic>
      <p:pic>
        <p:nvPicPr>
          <p:cNvPr id="37" name="Picture 36" descr="documents.png"/>
          <p:cNvPicPr>
            <a:picLocks noChangeAspect="1"/>
          </p:cNvPicPr>
          <p:nvPr/>
        </p:nvPicPr>
        <p:blipFill>
          <a:blip r:embed="rId8" cstate="print"/>
          <a:stretch>
            <a:fillRect/>
          </a:stretch>
        </p:blipFill>
        <p:spPr>
          <a:xfrm>
            <a:off x="6892712" y="1877256"/>
            <a:ext cx="360610" cy="396274"/>
          </a:xfrm>
          <a:prstGeom prst="rect">
            <a:avLst/>
          </a:prstGeom>
        </p:spPr>
      </p:pic>
      <p:sp>
        <p:nvSpPr>
          <p:cNvPr id="40" name="TextBox 39"/>
          <p:cNvSpPr txBox="1"/>
          <p:nvPr/>
        </p:nvSpPr>
        <p:spPr>
          <a:xfrm>
            <a:off x="10287451" y="999895"/>
            <a:ext cx="2032132" cy="523220"/>
          </a:xfrm>
          <a:prstGeom prst="rect">
            <a:avLst/>
          </a:prstGeom>
          <a:noFill/>
        </p:spPr>
        <p:txBody>
          <a:bodyPr wrap="square" rtlCol="0">
            <a:spAutoFit/>
          </a:bodyPr>
          <a:lstStyle/>
          <a:p>
            <a:pPr algn="l"/>
            <a:r>
              <a:rPr lang="en-US" sz="1400" i="0" dirty="0" smtClean="0">
                <a:solidFill>
                  <a:srgbClr val="000000"/>
                </a:solidFill>
              </a:rPr>
              <a:t>User account system library</a:t>
            </a:r>
          </a:p>
        </p:txBody>
      </p:sp>
      <p:sp>
        <p:nvSpPr>
          <p:cNvPr id="41" name="TextBox 40"/>
          <p:cNvSpPr txBox="1"/>
          <p:nvPr/>
        </p:nvSpPr>
        <p:spPr>
          <a:xfrm>
            <a:off x="5864772" y="2768536"/>
            <a:ext cx="3798809" cy="400110"/>
          </a:xfrm>
          <a:prstGeom prst="rect">
            <a:avLst/>
          </a:prstGeom>
          <a:noFill/>
        </p:spPr>
        <p:txBody>
          <a:bodyPr wrap="square" rtlCol="0">
            <a:spAutoFit/>
          </a:bodyPr>
          <a:lstStyle/>
          <a:p>
            <a:pPr algn="l"/>
            <a:r>
              <a:rPr lang="en-US" sz="2000" b="1" i="0" dirty="0" smtClean="0">
                <a:solidFill>
                  <a:schemeClr val="tx2"/>
                </a:solidFill>
              </a:rPr>
              <a:t>OE AppServer / PAS for OE</a:t>
            </a:r>
          </a:p>
        </p:txBody>
      </p:sp>
      <p:sp>
        <p:nvSpPr>
          <p:cNvPr id="42" name="TextBox 41"/>
          <p:cNvSpPr txBox="1"/>
          <p:nvPr/>
        </p:nvSpPr>
        <p:spPr>
          <a:xfrm>
            <a:off x="6689835" y="671794"/>
            <a:ext cx="1781504" cy="400110"/>
          </a:xfrm>
          <a:prstGeom prst="rect">
            <a:avLst/>
          </a:prstGeom>
          <a:noFill/>
        </p:spPr>
        <p:txBody>
          <a:bodyPr wrap="square" rtlCol="0">
            <a:spAutoFit/>
          </a:bodyPr>
          <a:lstStyle/>
          <a:p>
            <a:pPr algn="l"/>
            <a:r>
              <a:rPr lang="en-US" sz="2000" b="1" i="0" dirty="0" smtClean="0">
                <a:solidFill>
                  <a:schemeClr val="accent1">
                    <a:lumMod val="75000"/>
                  </a:schemeClr>
                </a:solidFill>
              </a:rPr>
              <a:t>OE REALM</a:t>
            </a:r>
          </a:p>
        </p:txBody>
      </p:sp>
      <p:cxnSp>
        <p:nvCxnSpPr>
          <p:cNvPr id="43" name="Straight Arrow Connector 42"/>
          <p:cNvCxnSpPr/>
          <p:nvPr/>
        </p:nvCxnSpPr>
        <p:spPr bwMode="auto">
          <a:xfrm flipH="1" flipV="1">
            <a:off x="6028382" y="5121571"/>
            <a:ext cx="1654786" cy="7468"/>
          </a:xfrm>
          <a:prstGeom prst="straightConnector1">
            <a:avLst/>
          </a:prstGeom>
          <a:solidFill>
            <a:schemeClr val="accent1"/>
          </a:solidFill>
          <a:ln w="28575" cap="flat" cmpd="sng" algn="ctr">
            <a:solidFill>
              <a:schemeClr val="tx1"/>
            </a:solidFill>
            <a:prstDash val="sysDash"/>
            <a:round/>
            <a:headEnd type="none" w="med" len="med"/>
            <a:tailEnd type="arrow"/>
          </a:ln>
          <a:effectLst/>
        </p:spPr>
      </p:cxnSp>
      <p:sp>
        <p:nvSpPr>
          <p:cNvPr id="44" name="Rectangle 43"/>
          <p:cNvSpPr/>
          <p:nvPr/>
        </p:nvSpPr>
        <p:spPr bwMode="auto">
          <a:xfrm>
            <a:off x="4638612" y="4541983"/>
            <a:ext cx="1378580" cy="1212325"/>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46" name="Picture 4"/>
          <p:cNvPicPr>
            <a:picLocks noChangeAspect="1" noChangeArrowheads="1"/>
          </p:cNvPicPr>
          <p:nvPr/>
        </p:nvPicPr>
        <p:blipFill>
          <a:blip r:embed="rId5" cstate="print"/>
          <a:srcRect/>
          <a:stretch>
            <a:fillRect/>
          </a:stretch>
        </p:blipFill>
        <p:spPr bwMode="auto">
          <a:xfrm>
            <a:off x="7729908" y="4453660"/>
            <a:ext cx="990600" cy="1209675"/>
          </a:xfrm>
          <a:prstGeom prst="rect">
            <a:avLst/>
          </a:prstGeom>
          <a:noFill/>
          <a:ln w="9525">
            <a:noFill/>
            <a:miter lim="800000"/>
            <a:headEnd/>
            <a:tailEnd/>
          </a:ln>
        </p:spPr>
      </p:pic>
      <p:sp>
        <p:nvSpPr>
          <p:cNvPr id="49" name="TextBox 48"/>
          <p:cNvSpPr txBox="1"/>
          <p:nvPr/>
        </p:nvSpPr>
        <p:spPr>
          <a:xfrm>
            <a:off x="4560426" y="4241459"/>
            <a:ext cx="1825625" cy="307777"/>
          </a:xfrm>
          <a:prstGeom prst="rect">
            <a:avLst/>
          </a:prstGeom>
          <a:noFill/>
        </p:spPr>
        <p:txBody>
          <a:bodyPr wrap="square" rtlCol="0">
            <a:spAutoFit/>
          </a:bodyPr>
          <a:lstStyle/>
          <a:p>
            <a:r>
              <a:rPr lang="en-US" sz="1400" i="0" dirty="0" smtClean="0">
                <a:solidFill>
                  <a:srgbClr val="000000"/>
                </a:solidFill>
              </a:rPr>
              <a:t>Business Entity</a:t>
            </a:r>
          </a:p>
        </p:txBody>
      </p:sp>
      <p:sp>
        <p:nvSpPr>
          <p:cNvPr id="50" name="Rectangle 49"/>
          <p:cNvSpPr/>
          <p:nvPr/>
        </p:nvSpPr>
        <p:spPr bwMode="auto">
          <a:xfrm>
            <a:off x="1145660" y="4224035"/>
            <a:ext cx="5896319" cy="2076922"/>
          </a:xfrm>
          <a:prstGeom prst="rect">
            <a:avLst/>
          </a:prstGeom>
          <a:noFill/>
          <a:ln w="53975" cap="sq" cmpd="sng" algn="ctr">
            <a:solidFill>
              <a:schemeClr val="tx2"/>
            </a:solidFill>
            <a:prstDash val="sysDot"/>
            <a:bevel/>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52" name="Picture 51" descr="fingerprint.png"/>
          <p:cNvPicPr>
            <a:picLocks noChangeAspect="1"/>
          </p:cNvPicPr>
          <p:nvPr/>
        </p:nvPicPr>
        <p:blipFill>
          <a:blip r:embed="rId7" cstate="print"/>
          <a:stretch>
            <a:fillRect/>
          </a:stretch>
        </p:blipFill>
        <p:spPr>
          <a:xfrm>
            <a:off x="4888967" y="4855006"/>
            <a:ext cx="457200" cy="457240"/>
          </a:xfrm>
          <a:prstGeom prst="rect">
            <a:avLst/>
          </a:prstGeom>
        </p:spPr>
      </p:pic>
      <p:pic>
        <p:nvPicPr>
          <p:cNvPr id="53" name="Picture 52" descr="documents.png"/>
          <p:cNvPicPr>
            <a:picLocks noChangeAspect="1"/>
          </p:cNvPicPr>
          <p:nvPr/>
        </p:nvPicPr>
        <p:blipFill>
          <a:blip r:embed="rId8" cstate="print"/>
          <a:stretch>
            <a:fillRect/>
          </a:stretch>
        </p:blipFill>
        <p:spPr>
          <a:xfrm>
            <a:off x="5531677" y="4888376"/>
            <a:ext cx="360610" cy="396274"/>
          </a:xfrm>
          <a:prstGeom prst="rect">
            <a:avLst/>
          </a:prstGeom>
        </p:spPr>
      </p:pic>
      <p:sp>
        <p:nvSpPr>
          <p:cNvPr id="54" name="TextBox 53"/>
          <p:cNvSpPr txBox="1"/>
          <p:nvPr/>
        </p:nvSpPr>
        <p:spPr>
          <a:xfrm>
            <a:off x="2286047" y="5800677"/>
            <a:ext cx="3798809" cy="400110"/>
          </a:xfrm>
          <a:prstGeom prst="rect">
            <a:avLst/>
          </a:prstGeom>
          <a:noFill/>
        </p:spPr>
        <p:txBody>
          <a:bodyPr wrap="square" rtlCol="0">
            <a:spAutoFit/>
          </a:bodyPr>
          <a:lstStyle/>
          <a:p>
            <a:pPr algn="l"/>
            <a:r>
              <a:rPr lang="en-US" sz="2000" b="1" i="0" dirty="0" smtClean="0">
                <a:solidFill>
                  <a:schemeClr val="tx2"/>
                </a:solidFill>
              </a:rPr>
              <a:t>           PAS for OE</a:t>
            </a:r>
          </a:p>
        </p:txBody>
      </p:sp>
      <p:sp>
        <p:nvSpPr>
          <p:cNvPr id="57" name="TextBox 56"/>
          <p:cNvSpPr txBox="1"/>
          <p:nvPr/>
        </p:nvSpPr>
        <p:spPr>
          <a:xfrm>
            <a:off x="7570621" y="4042551"/>
            <a:ext cx="2032132" cy="307777"/>
          </a:xfrm>
          <a:prstGeom prst="rect">
            <a:avLst/>
          </a:prstGeom>
          <a:noFill/>
        </p:spPr>
        <p:txBody>
          <a:bodyPr wrap="square" rtlCol="0">
            <a:spAutoFit/>
          </a:bodyPr>
          <a:lstStyle/>
          <a:p>
            <a:pPr algn="l"/>
            <a:r>
              <a:rPr lang="en-US" sz="1400" i="0" dirty="0" smtClean="0">
                <a:solidFill>
                  <a:srgbClr val="000000"/>
                </a:solidFill>
              </a:rPr>
              <a:t>OpenEdge DB</a:t>
            </a:r>
          </a:p>
        </p:txBody>
      </p:sp>
      <p:sp>
        <p:nvSpPr>
          <p:cNvPr id="58" name="Rectangle 57"/>
          <p:cNvSpPr/>
          <p:nvPr/>
        </p:nvSpPr>
        <p:spPr bwMode="auto">
          <a:xfrm>
            <a:off x="1916545" y="1031666"/>
            <a:ext cx="1772586" cy="1774593"/>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60" name="Picture 59" descr="user.png"/>
          <p:cNvPicPr>
            <a:picLocks noChangeAspect="1"/>
          </p:cNvPicPr>
          <p:nvPr>
            <p:custDataLst>
              <p:tags r:id="rId2"/>
            </p:custDataLst>
          </p:nvPr>
        </p:nvPicPr>
        <p:blipFill>
          <a:blip r:embed="rId9" cstate="print"/>
          <a:stretch>
            <a:fillRect/>
          </a:stretch>
        </p:blipFill>
        <p:spPr>
          <a:xfrm>
            <a:off x="353788" y="1553286"/>
            <a:ext cx="762066" cy="762066"/>
          </a:xfrm>
          <a:prstGeom prst="rect">
            <a:avLst/>
          </a:prstGeom>
        </p:spPr>
      </p:pic>
      <p:cxnSp>
        <p:nvCxnSpPr>
          <p:cNvPr id="62" name="Straight Arrow Connector 61"/>
          <p:cNvCxnSpPr/>
          <p:nvPr/>
        </p:nvCxnSpPr>
        <p:spPr bwMode="auto">
          <a:xfrm>
            <a:off x="1198179" y="1954913"/>
            <a:ext cx="662152" cy="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pic>
        <p:nvPicPr>
          <p:cNvPr id="1027" name="Picture 3"/>
          <p:cNvPicPr>
            <a:picLocks noChangeAspect="1" noChangeArrowheads="1"/>
          </p:cNvPicPr>
          <p:nvPr/>
        </p:nvPicPr>
        <p:blipFill>
          <a:blip r:embed="rId10" cstate="print"/>
          <a:srcRect/>
          <a:stretch>
            <a:fillRect/>
          </a:stretch>
        </p:blipFill>
        <p:spPr bwMode="auto">
          <a:xfrm>
            <a:off x="2062711" y="1125583"/>
            <a:ext cx="1505433" cy="556061"/>
          </a:xfrm>
          <a:prstGeom prst="rect">
            <a:avLst/>
          </a:prstGeom>
          <a:noFill/>
          <a:ln w="9525">
            <a:noFill/>
            <a:miter lim="800000"/>
            <a:headEnd/>
            <a:tailEnd/>
          </a:ln>
        </p:spPr>
      </p:pic>
      <p:cxnSp>
        <p:nvCxnSpPr>
          <p:cNvPr id="64" name="Straight Arrow Connector 63"/>
          <p:cNvCxnSpPr/>
          <p:nvPr/>
        </p:nvCxnSpPr>
        <p:spPr bwMode="auto">
          <a:xfrm>
            <a:off x="3788978" y="1676389"/>
            <a:ext cx="1463040" cy="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cxnSp>
        <p:nvCxnSpPr>
          <p:cNvPr id="66" name="Straight Arrow Connector 65"/>
          <p:cNvCxnSpPr/>
          <p:nvPr/>
        </p:nvCxnSpPr>
        <p:spPr bwMode="auto">
          <a:xfrm rot="10800000">
            <a:off x="3794234" y="2070519"/>
            <a:ext cx="1463040" cy="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
        <p:nvSpPr>
          <p:cNvPr id="67" name="Flowchart: Decision 66"/>
          <p:cNvSpPr/>
          <p:nvPr/>
        </p:nvSpPr>
        <p:spPr bwMode="auto">
          <a:xfrm>
            <a:off x="2032029" y="1609940"/>
            <a:ext cx="1569338" cy="965092"/>
          </a:xfrm>
          <a:prstGeom prst="flowChartDecisi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err="1" smtClean="0">
                <a:ln>
                  <a:noFill/>
                </a:ln>
                <a:solidFill>
                  <a:schemeClr val="tx1"/>
                </a:solidFill>
                <a:effectLst/>
                <a:latin typeface="Arial" charset="0"/>
              </a:rPr>
              <a:t>Authn</a:t>
            </a:r>
            <a:endParaRPr kumimoji="0" lang="en-US" sz="1600" b="0" i="0" u="none" strike="noStrike" cap="none" normalizeH="0" baseline="0" dirty="0" smtClean="0">
              <a:ln>
                <a:noFill/>
              </a:ln>
              <a:solidFill>
                <a:schemeClr val="tx1"/>
              </a:solidFill>
              <a:effectLst/>
              <a:latin typeface="Arial" charset="0"/>
            </a:endParaRPr>
          </a:p>
          <a:p>
            <a:pPr marL="0" marR="0" indent="0" algn="ctr" defTabSz="914400" rtl="0" eaLnBrk="1" fontAlgn="base" latinLnBrk="0" hangingPunct="1">
              <a:lnSpc>
                <a:spcPct val="100000"/>
              </a:lnSpc>
              <a:spcBef>
                <a:spcPct val="50000"/>
              </a:spcBef>
              <a:spcAft>
                <a:spcPct val="0"/>
              </a:spcAft>
              <a:buClrTx/>
              <a:buSzPct val="130000"/>
              <a:buFontTx/>
              <a:buNone/>
              <a:tabLst/>
            </a:pPr>
            <a:r>
              <a:rPr lang="en-US" sz="1600" i="0" dirty="0" smtClean="0"/>
              <a:t>Process</a:t>
            </a:r>
            <a:endParaRPr kumimoji="0" lang="en-US" sz="1600" b="0" i="0" u="none" strike="noStrike" cap="none" normalizeH="0" baseline="0" dirty="0" smtClean="0">
              <a:ln>
                <a:noFill/>
              </a:ln>
              <a:solidFill>
                <a:schemeClr val="tx1"/>
              </a:solidFill>
              <a:effectLst/>
              <a:latin typeface="Arial" charset="0"/>
            </a:endParaRPr>
          </a:p>
        </p:txBody>
      </p:sp>
      <p:sp>
        <p:nvSpPr>
          <p:cNvPr id="68" name="TextBox 67"/>
          <p:cNvSpPr txBox="1"/>
          <p:nvPr/>
        </p:nvSpPr>
        <p:spPr>
          <a:xfrm>
            <a:off x="1219199" y="1681652"/>
            <a:ext cx="557048" cy="189187"/>
          </a:xfrm>
          <a:prstGeom prst="rect">
            <a:avLst/>
          </a:prstGeom>
          <a:noFill/>
        </p:spPr>
        <p:txBody>
          <a:bodyPr wrap="square" rtlCol="0">
            <a:noAutofit/>
          </a:bodyPr>
          <a:lstStyle/>
          <a:p>
            <a:pPr algn="l"/>
            <a:r>
              <a:rPr lang="en-US" sz="1200" i="0" dirty="0" smtClean="0">
                <a:solidFill>
                  <a:srgbClr val="000000"/>
                </a:solidFill>
              </a:rPr>
              <a:t>login</a:t>
            </a:r>
          </a:p>
        </p:txBody>
      </p:sp>
      <p:sp>
        <p:nvSpPr>
          <p:cNvPr id="69" name="TextBox 68"/>
          <p:cNvSpPr txBox="1"/>
          <p:nvPr/>
        </p:nvSpPr>
        <p:spPr>
          <a:xfrm>
            <a:off x="3678621" y="1213947"/>
            <a:ext cx="1481958" cy="215463"/>
          </a:xfrm>
          <a:prstGeom prst="rect">
            <a:avLst/>
          </a:prstGeom>
          <a:noFill/>
        </p:spPr>
        <p:txBody>
          <a:bodyPr wrap="square" rtlCol="0">
            <a:noAutofit/>
          </a:bodyPr>
          <a:lstStyle/>
          <a:p>
            <a:pPr algn="l"/>
            <a:r>
              <a:rPr lang="en-US" sz="1200" i="0" dirty="0" smtClean="0">
                <a:solidFill>
                  <a:srgbClr val="000000"/>
                </a:solidFill>
              </a:rPr>
              <a:t>Request for User account </a:t>
            </a:r>
          </a:p>
        </p:txBody>
      </p:sp>
      <p:sp>
        <p:nvSpPr>
          <p:cNvPr id="70" name="TextBox 69"/>
          <p:cNvSpPr txBox="1"/>
          <p:nvPr/>
        </p:nvSpPr>
        <p:spPr>
          <a:xfrm>
            <a:off x="3831021" y="2070517"/>
            <a:ext cx="1481958" cy="215463"/>
          </a:xfrm>
          <a:prstGeom prst="rect">
            <a:avLst/>
          </a:prstGeom>
          <a:noFill/>
        </p:spPr>
        <p:txBody>
          <a:bodyPr wrap="square" rtlCol="0">
            <a:noAutofit/>
          </a:bodyPr>
          <a:lstStyle/>
          <a:p>
            <a:pPr algn="l"/>
            <a:r>
              <a:rPr lang="en-US" sz="1200" i="0" dirty="0" smtClean="0">
                <a:solidFill>
                  <a:srgbClr val="000000"/>
                </a:solidFill>
              </a:rPr>
              <a:t>User account details </a:t>
            </a:r>
          </a:p>
        </p:txBody>
      </p:sp>
      <p:sp>
        <p:nvSpPr>
          <p:cNvPr id="71" name="Down Arrow 70"/>
          <p:cNvSpPr/>
          <p:nvPr/>
        </p:nvSpPr>
        <p:spPr bwMode="auto">
          <a:xfrm>
            <a:off x="2554013" y="2953401"/>
            <a:ext cx="578069" cy="1198179"/>
          </a:xfrm>
          <a:prstGeom prst="downArrow">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vert270"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smtClean="0">
                <a:ln>
                  <a:noFill/>
                </a:ln>
                <a:solidFill>
                  <a:schemeClr val="accent1">
                    <a:lumMod val="75000"/>
                  </a:schemeClr>
                </a:solidFill>
                <a:effectLst/>
                <a:latin typeface="Arial" charset="0"/>
              </a:rPr>
              <a:t>SSO  </a:t>
            </a:r>
          </a:p>
        </p:txBody>
      </p:sp>
      <p:sp>
        <p:nvSpPr>
          <p:cNvPr id="72" name="TextBox 71"/>
          <p:cNvSpPr txBox="1"/>
          <p:nvPr/>
        </p:nvSpPr>
        <p:spPr>
          <a:xfrm>
            <a:off x="3027010" y="3294954"/>
            <a:ext cx="1965404" cy="268055"/>
          </a:xfrm>
          <a:prstGeom prst="rect">
            <a:avLst/>
          </a:prstGeom>
          <a:noFill/>
        </p:spPr>
        <p:txBody>
          <a:bodyPr wrap="square" rtlCol="0">
            <a:noAutofit/>
          </a:bodyPr>
          <a:lstStyle/>
          <a:p>
            <a:pPr algn="l"/>
            <a:r>
              <a:rPr lang="en-US" sz="1200" i="0" dirty="0" smtClean="0">
                <a:solidFill>
                  <a:srgbClr val="000000"/>
                </a:solidFill>
              </a:rPr>
              <a:t>Pre-authenticated REST Request for OE Service</a:t>
            </a:r>
          </a:p>
        </p:txBody>
      </p:sp>
      <p:pic>
        <p:nvPicPr>
          <p:cNvPr id="1028" name="Picture 4"/>
          <p:cNvPicPr>
            <a:picLocks noChangeAspect="1" noChangeArrowheads="1"/>
          </p:cNvPicPr>
          <p:nvPr/>
        </p:nvPicPr>
        <p:blipFill>
          <a:blip r:embed="rId11" cstate="print"/>
          <a:srcRect/>
          <a:stretch>
            <a:fillRect/>
          </a:stretch>
        </p:blipFill>
        <p:spPr bwMode="auto">
          <a:xfrm>
            <a:off x="2543509" y="2562909"/>
            <a:ext cx="672662" cy="669923"/>
          </a:xfrm>
          <a:prstGeom prst="rect">
            <a:avLst/>
          </a:prstGeom>
          <a:noFill/>
          <a:ln w="9525">
            <a:noFill/>
            <a:miter lim="800000"/>
            <a:headEnd/>
            <a:tailEnd/>
          </a:ln>
        </p:spPr>
      </p:pic>
      <p:sp>
        <p:nvSpPr>
          <p:cNvPr id="79" name="TextBox 78"/>
          <p:cNvSpPr txBox="1"/>
          <p:nvPr/>
        </p:nvSpPr>
        <p:spPr>
          <a:xfrm>
            <a:off x="1334814" y="2879839"/>
            <a:ext cx="1481959" cy="430917"/>
          </a:xfrm>
          <a:prstGeom prst="rect">
            <a:avLst/>
          </a:prstGeom>
          <a:noFill/>
        </p:spPr>
        <p:txBody>
          <a:bodyPr wrap="square" rtlCol="0">
            <a:noAutofit/>
          </a:bodyPr>
          <a:lstStyle/>
          <a:p>
            <a:pPr algn="l"/>
            <a:r>
              <a:rPr lang="en-US" sz="1600" i="0" dirty="0" smtClean="0">
                <a:solidFill>
                  <a:srgbClr val="000000"/>
                </a:solidFill>
              </a:rPr>
              <a:t>Sealed C-P</a:t>
            </a:r>
          </a:p>
        </p:txBody>
      </p:sp>
      <p:sp>
        <p:nvSpPr>
          <p:cNvPr id="56" name="TextBox 55"/>
          <p:cNvSpPr txBox="1"/>
          <p:nvPr/>
        </p:nvSpPr>
        <p:spPr>
          <a:xfrm>
            <a:off x="1881395" y="4733966"/>
            <a:ext cx="2228192" cy="400110"/>
          </a:xfrm>
          <a:prstGeom prst="rect">
            <a:avLst/>
          </a:prstGeom>
          <a:noFill/>
        </p:spPr>
        <p:txBody>
          <a:bodyPr wrap="square" rtlCol="0">
            <a:spAutoFit/>
          </a:bodyPr>
          <a:lstStyle/>
          <a:p>
            <a:pPr algn="l"/>
            <a:r>
              <a:rPr lang="en-US" sz="2000" b="1" i="0" dirty="0" smtClean="0">
                <a:solidFill>
                  <a:schemeClr val="accent1">
                    <a:lumMod val="75000"/>
                  </a:schemeClr>
                </a:solidFill>
              </a:rPr>
              <a:t>REST Transport</a:t>
            </a:r>
          </a:p>
        </p:txBody>
      </p:sp>
      <p:sp>
        <p:nvSpPr>
          <p:cNvPr id="45" name="TextBox 44"/>
          <p:cNvSpPr txBox="1"/>
          <p:nvPr/>
        </p:nvSpPr>
        <p:spPr>
          <a:xfrm>
            <a:off x="1229711" y="130533"/>
            <a:ext cx="9637986" cy="400110"/>
          </a:xfrm>
          <a:prstGeom prst="rect">
            <a:avLst/>
          </a:prstGeom>
          <a:noFill/>
        </p:spPr>
        <p:txBody>
          <a:bodyPr wrap="square" rtlCol="0">
            <a:spAutoFit/>
          </a:bodyPr>
          <a:lstStyle/>
          <a:p>
            <a:pPr algn="l"/>
            <a:r>
              <a:rPr lang="en-US" sz="2000" b="1" i="0" u="sng" dirty="0" err="1" smtClean="0"/>
              <a:t>Rollbase</a:t>
            </a:r>
            <a:r>
              <a:rPr lang="en-US" sz="2000" b="1" i="0" u="sng" dirty="0" smtClean="0"/>
              <a:t> OpenEdge Authentication and SSO to OE REST Services</a:t>
            </a:r>
          </a:p>
        </p:txBody>
      </p:sp>
      <p:sp>
        <p:nvSpPr>
          <p:cNvPr id="47" name="Rectangle 46"/>
          <p:cNvSpPr/>
          <p:nvPr/>
        </p:nvSpPr>
        <p:spPr bwMode="auto">
          <a:xfrm>
            <a:off x="1502979" y="4466931"/>
            <a:ext cx="2585545" cy="262759"/>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200" b="1" i="0" u="none" strike="noStrike" cap="none" normalizeH="0" baseline="0" dirty="0" smtClean="0">
                <a:ln>
                  <a:noFill/>
                </a:ln>
                <a:solidFill>
                  <a:schemeClr val="tx1"/>
                </a:solidFill>
                <a:effectLst/>
                <a:latin typeface="Arial" charset="0"/>
              </a:rPr>
              <a:t>Pre-auth</a:t>
            </a:r>
            <a:r>
              <a:rPr kumimoji="0" lang="en-US" sz="1200" b="1" i="0" u="none" strike="noStrike" cap="none" normalizeH="0" dirty="0" smtClean="0">
                <a:ln>
                  <a:noFill/>
                </a:ln>
                <a:solidFill>
                  <a:schemeClr val="tx1"/>
                </a:solidFill>
                <a:effectLst/>
                <a:latin typeface="Arial" charset="0"/>
              </a:rPr>
              <a:t> Filter</a:t>
            </a:r>
            <a:endParaRPr kumimoji="0" lang="en-US" sz="1200" b="1" i="0" u="none" strike="noStrike" cap="none" normalizeH="0" baseline="0" dirty="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364776" y="4067033"/>
            <a:ext cx="7710985" cy="477671"/>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p:txBody>
          <a:bodyPr/>
          <a:lstStyle/>
          <a:p>
            <a:r>
              <a:rPr lang="en-US" dirty="0" err="1" smtClean="0"/>
              <a:t>Rollbase</a:t>
            </a:r>
            <a:r>
              <a:rPr lang="en-US" dirty="0" smtClean="0"/>
              <a:t> SSO </a:t>
            </a:r>
            <a:endParaRPr lang="en-US" dirty="0"/>
          </a:p>
        </p:txBody>
      </p:sp>
      <p:sp>
        <p:nvSpPr>
          <p:cNvPr id="3" name="Content Placeholder 2"/>
          <p:cNvSpPr>
            <a:spLocks noGrp="1"/>
          </p:cNvSpPr>
          <p:nvPr>
            <p:ph idx="1"/>
          </p:nvPr>
        </p:nvSpPr>
        <p:spPr/>
        <p:txBody>
          <a:bodyPr/>
          <a:lstStyle/>
          <a:p>
            <a:r>
              <a:rPr lang="en-IN" dirty="0" err="1" smtClean="0"/>
              <a:t>Rollbase</a:t>
            </a:r>
            <a:r>
              <a:rPr lang="en-IN" dirty="0" smtClean="0"/>
              <a:t> Authentication Process – Creates a Sealed C-P</a:t>
            </a:r>
          </a:p>
          <a:p>
            <a:r>
              <a:rPr lang="en-US" dirty="0" err="1" smtClean="0"/>
              <a:t>Rollbase</a:t>
            </a:r>
            <a:r>
              <a:rPr lang="en-US" dirty="0" smtClean="0"/>
              <a:t> SSO </a:t>
            </a:r>
          </a:p>
          <a:p>
            <a:pPr lvl="1"/>
            <a:r>
              <a:rPr lang="en-US" sz="2000" dirty="0" smtClean="0"/>
              <a:t>The sealed C-P is passed to the REST service using a custom HTTP header :</a:t>
            </a:r>
          </a:p>
          <a:p>
            <a:pPr lvl="1"/>
            <a:r>
              <a:rPr lang="en-US" sz="2000" dirty="0" smtClean="0"/>
              <a:t>Key: “</a:t>
            </a:r>
            <a:r>
              <a:rPr lang="en-US" sz="2000" dirty="0" smtClean="0">
                <a:solidFill>
                  <a:schemeClr val="accent1"/>
                </a:solidFill>
              </a:rPr>
              <a:t>X-OE-CLIENT-CONTEXT-ID</a:t>
            </a:r>
            <a:r>
              <a:rPr lang="en-US" sz="2000" dirty="0" smtClean="0"/>
              <a:t>” value: “</a:t>
            </a:r>
            <a:r>
              <a:rPr lang="en-US" sz="2000" dirty="0" smtClean="0">
                <a:solidFill>
                  <a:schemeClr val="accent1"/>
                </a:solidFill>
              </a:rPr>
              <a:t>OECP &lt;base64(C-P)&gt; </a:t>
            </a:r>
            <a:r>
              <a:rPr lang="en-US" sz="2000" dirty="0" smtClean="0"/>
              <a:t>”</a:t>
            </a:r>
          </a:p>
          <a:p>
            <a:r>
              <a:rPr lang="en-US" dirty="0" smtClean="0"/>
              <a:t>REST Service</a:t>
            </a:r>
          </a:p>
          <a:p>
            <a:pPr lvl="1"/>
            <a:r>
              <a:rPr lang="en-US" sz="2000" dirty="0" smtClean="0"/>
              <a:t>Must have the pre-auth filter enabled</a:t>
            </a:r>
          </a:p>
          <a:p>
            <a:pPr lvl="1"/>
            <a:r>
              <a:rPr lang="en-US" sz="2000" dirty="0" smtClean="0"/>
              <a:t>If the C-P in the custom header is valid,  only an authorization test is done</a:t>
            </a:r>
          </a:p>
          <a:p>
            <a:pPr lvl="1"/>
            <a:r>
              <a:rPr lang="en-US" sz="2000" dirty="0" smtClean="0"/>
              <a:t>The user is allowed access. The C-P is sent to the </a:t>
            </a:r>
            <a:r>
              <a:rPr lang="en-US" sz="2000" dirty="0" err="1" smtClean="0"/>
              <a:t>AppServer</a:t>
            </a:r>
            <a:endParaRPr lang="en-US" sz="2000" dirty="0" smtClean="0"/>
          </a:p>
          <a:p>
            <a:endParaRPr lang="en-US" dirty="0"/>
          </a:p>
        </p:txBody>
      </p:sp>
    </p:spTree>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web.xml</a:t>
            </a:r>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510381" y="1343819"/>
            <a:ext cx="2524125" cy="3429000"/>
          </a:xfrm>
          <a:prstGeom prst="rect">
            <a:avLst/>
          </a:prstGeom>
          <a:noFill/>
          <a:ln w="9525">
            <a:noFill/>
            <a:miter lim="800000"/>
            <a:headEnd/>
            <a:tailEnd/>
          </a:ln>
        </p:spPr>
      </p:pic>
      <p:sp>
        <p:nvSpPr>
          <p:cNvPr id="5" name="Rectangle 4"/>
          <p:cNvSpPr/>
          <p:nvPr/>
        </p:nvSpPr>
        <p:spPr bwMode="auto">
          <a:xfrm>
            <a:off x="828675" y="4600575"/>
            <a:ext cx="1438275" cy="209550"/>
          </a:xfrm>
          <a:prstGeom prst="rect">
            <a:avLst/>
          </a:prstGeom>
          <a:solidFill>
            <a:schemeClr val="lt1">
              <a:alpha val="0"/>
            </a:schemeClr>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2051" name="Picture 3"/>
          <p:cNvPicPr>
            <a:picLocks noChangeAspect="1" noChangeArrowheads="1"/>
          </p:cNvPicPr>
          <p:nvPr/>
        </p:nvPicPr>
        <p:blipFill>
          <a:blip r:embed="rId3" cstate="print"/>
          <a:srcRect/>
          <a:stretch>
            <a:fillRect/>
          </a:stretch>
        </p:blipFill>
        <p:spPr bwMode="auto">
          <a:xfrm>
            <a:off x="3798888" y="1604963"/>
            <a:ext cx="5600700" cy="3000375"/>
          </a:xfrm>
          <a:prstGeom prst="rect">
            <a:avLst/>
          </a:prstGeom>
          <a:noFill/>
          <a:ln w="9525">
            <a:noFill/>
            <a:miter lim="800000"/>
            <a:headEnd/>
            <a:tailEnd/>
          </a:ln>
        </p:spPr>
      </p:pic>
      <p:sp>
        <p:nvSpPr>
          <p:cNvPr id="7" name="Rectangle 6"/>
          <p:cNvSpPr/>
          <p:nvPr/>
        </p:nvSpPr>
        <p:spPr bwMode="auto">
          <a:xfrm>
            <a:off x="3790950" y="1562100"/>
            <a:ext cx="5657850" cy="3095625"/>
          </a:xfrm>
          <a:prstGeom prst="rect">
            <a:avLst/>
          </a:prstGeom>
          <a:solidFill>
            <a:schemeClr val="lt1">
              <a:alpha val="0"/>
            </a:schemeClr>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9" name="Straight Arrow Connector 8"/>
          <p:cNvCxnSpPr/>
          <p:nvPr/>
        </p:nvCxnSpPr>
        <p:spPr bwMode="auto">
          <a:xfrm flipV="1">
            <a:off x="2428875" y="4114800"/>
            <a:ext cx="1228725" cy="581025"/>
          </a:xfrm>
          <a:prstGeom prst="straightConnector1">
            <a:avLst/>
          </a:prstGeom>
          <a:ln>
            <a:headEnd type="none" w="med" len="med"/>
            <a:tailEnd type="arrow"/>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bwMode="auto">
          <a:xfrm>
            <a:off x="830317" y="5129048"/>
            <a:ext cx="10394731" cy="966952"/>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400" b="0" i="0" u="none" strike="noStrike" cap="none" normalizeH="0" baseline="0" dirty="0" smtClean="0">
                <a:ln>
                  <a:noFill/>
                </a:ln>
                <a:solidFill>
                  <a:schemeClr val="tx1"/>
                </a:solidFill>
                <a:effectLst/>
                <a:latin typeface="Arial" charset="0"/>
              </a:rPr>
              <a:t>NOTE: You don’t need to select appSecurity-xxxx-oerealm</a:t>
            </a:r>
            <a:r>
              <a:rPr lang="en-US" sz="1400" i="0" dirty="0" smtClean="0"/>
              <a:t>.xml.  User account source doesn’t matter, so you can use any template</a:t>
            </a:r>
          </a:p>
          <a:p>
            <a:pPr marL="0" marR="0" indent="0" algn="ctr" defTabSz="914400" rtl="0" eaLnBrk="1" fontAlgn="base" latinLnBrk="0" hangingPunct="1">
              <a:lnSpc>
                <a:spcPct val="100000"/>
              </a:lnSpc>
              <a:spcBef>
                <a:spcPct val="50000"/>
              </a:spcBef>
              <a:spcAft>
                <a:spcPct val="0"/>
              </a:spcAft>
              <a:buClrTx/>
              <a:buSzPct val="130000"/>
              <a:buFontTx/>
              <a:buNone/>
              <a:tabLst/>
            </a:pPr>
            <a:r>
              <a:rPr lang="en-US" sz="1400" i="0" dirty="0" smtClean="0"/>
              <a:t>of your choice other than anonymous.                                                                                                                                                   </a:t>
            </a:r>
            <a:endParaRPr kumimoji="0" lang="en-US" sz="1400" b="0" i="0" u="none" strike="noStrike" cap="none" normalizeH="0" baseline="0" dirty="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appSecurity-xxx.xml</a:t>
            </a:r>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510381" y="1343819"/>
            <a:ext cx="2524125" cy="3429000"/>
          </a:xfrm>
          <a:prstGeom prst="rect">
            <a:avLst/>
          </a:prstGeom>
          <a:noFill/>
          <a:ln w="9525">
            <a:noFill/>
            <a:miter lim="800000"/>
            <a:headEnd/>
            <a:tailEnd/>
          </a:ln>
        </p:spPr>
      </p:pic>
      <p:sp>
        <p:nvSpPr>
          <p:cNvPr id="5" name="Rectangle 4"/>
          <p:cNvSpPr/>
          <p:nvPr/>
        </p:nvSpPr>
        <p:spPr bwMode="auto">
          <a:xfrm>
            <a:off x="1133474" y="2867025"/>
            <a:ext cx="1645920" cy="209550"/>
          </a:xfrm>
          <a:prstGeom prst="rect">
            <a:avLst/>
          </a:prstGeom>
          <a:solidFill>
            <a:schemeClr val="lt1">
              <a:alpha val="0"/>
            </a:schemeClr>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3074" name="Picture 2"/>
          <p:cNvPicPr>
            <a:picLocks noChangeAspect="1" noChangeArrowheads="1"/>
          </p:cNvPicPr>
          <p:nvPr/>
        </p:nvPicPr>
        <p:blipFill>
          <a:blip r:embed="rId3" cstate="print"/>
          <a:srcRect/>
          <a:stretch>
            <a:fillRect/>
          </a:stretch>
        </p:blipFill>
        <p:spPr bwMode="auto">
          <a:xfrm>
            <a:off x="2979738" y="1776413"/>
            <a:ext cx="7258050" cy="2181225"/>
          </a:xfrm>
          <a:prstGeom prst="rect">
            <a:avLst/>
          </a:prstGeom>
          <a:noFill/>
          <a:ln w="9525">
            <a:noFill/>
            <a:miter lim="800000"/>
            <a:headEnd/>
            <a:tailEnd/>
          </a:ln>
        </p:spPr>
      </p:pic>
      <p:sp>
        <p:nvSpPr>
          <p:cNvPr id="10" name="Rectangle 9"/>
          <p:cNvSpPr/>
          <p:nvPr/>
        </p:nvSpPr>
        <p:spPr bwMode="auto">
          <a:xfrm>
            <a:off x="2971800" y="1831328"/>
            <a:ext cx="7410450" cy="2468880"/>
          </a:xfrm>
          <a:prstGeom prst="rect">
            <a:avLst/>
          </a:prstGeom>
          <a:solidFill>
            <a:schemeClr val="lt1">
              <a:alpha val="0"/>
            </a:schemeClr>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cxnSp>
        <p:nvCxnSpPr>
          <p:cNvPr id="12" name="Straight Arrow Connector 11"/>
          <p:cNvCxnSpPr/>
          <p:nvPr/>
        </p:nvCxnSpPr>
        <p:spPr bwMode="auto">
          <a:xfrm flipV="1">
            <a:off x="2819400" y="2943225"/>
            <a:ext cx="142875" cy="9525"/>
          </a:xfrm>
          <a:prstGeom prst="straightConnector1">
            <a:avLst/>
          </a:prstGeom>
          <a:ln>
            <a:headEnd type="none" w="med" len="med"/>
            <a:tailEnd type="arrow"/>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bwMode="auto">
          <a:xfrm>
            <a:off x="830317" y="5129048"/>
            <a:ext cx="10394731" cy="966952"/>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400" b="0" i="0" u="none" strike="noStrike" cap="none" normalizeH="0" baseline="0" dirty="0" smtClean="0">
                <a:ln>
                  <a:noFill/>
                </a:ln>
                <a:solidFill>
                  <a:schemeClr val="tx1"/>
                </a:solidFill>
                <a:effectLst/>
                <a:latin typeface="Arial" charset="0"/>
              </a:rPr>
              <a:t>NOTE: </a:t>
            </a:r>
            <a:r>
              <a:rPr kumimoji="0" lang="en-US" sz="1400" b="0" i="0" u="none" strike="noStrike" cap="none" normalizeH="0" baseline="0" dirty="0" smtClean="0">
                <a:ln>
                  <a:noFill/>
                </a:ln>
                <a:solidFill>
                  <a:schemeClr val="accent1"/>
                </a:solidFill>
                <a:effectLst/>
                <a:latin typeface="Arial" charset="0"/>
              </a:rPr>
              <a:t>key</a:t>
            </a:r>
            <a:r>
              <a:rPr kumimoji="0" lang="en-US" sz="1400" b="0" i="0" u="none" strike="noStrike" cap="none" normalizeH="0" dirty="0" smtClean="0">
                <a:ln>
                  <a:noFill/>
                </a:ln>
                <a:solidFill>
                  <a:schemeClr val="tx1"/>
                </a:solidFill>
                <a:effectLst/>
                <a:latin typeface="Arial" charset="0"/>
              </a:rPr>
              <a:t> is important. It must match the OpenEdge Domain Access code configured in </a:t>
            </a:r>
            <a:r>
              <a:rPr kumimoji="0" lang="en-US" sz="1400" b="0" i="0" u="none" strike="noStrike" cap="none" normalizeH="0" dirty="0" err="1" smtClean="0">
                <a:ln>
                  <a:noFill/>
                </a:ln>
                <a:solidFill>
                  <a:schemeClr val="tx1"/>
                </a:solidFill>
                <a:effectLst/>
                <a:latin typeface="Arial" charset="0"/>
              </a:rPr>
              <a:t>Rollbase</a:t>
            </a:r>
            <a:r>
              <a:rPr kumimoji="0" lang="en-US" sz="1400" b="0" i="0" u="none" strike="noStrike" cap="none" normalizeH="0" dirty="0" smtClean="0">
                <a:ln>
                  <a:noFill/>
                </a:ln>
                <a:solidFill>
                  <a:schemeClr val="tx1"/>
                </a:solidFill>
                <a:effectLst/>
                <a:latin typeface="Arial" charset="0"/>
              </a:rPr>
              <a:t> and that used in the registered</a:t>
            </a:r>
          </a:p>
          <a:p>
            <a:pPr marL="0" marR="0" indent="0" algn="ctr" defTabSz="914400" rtl="0" eaLnBrk="1" fontAlgn="base" latinLnBrk="0" hangingPunct="1">
              <a:lnSpc>
                <a:spcPct val="100000"/>
              </a:lnSpc>
              <a:spcBef>
                <a:spcPct val="50000"/>
              </a:spcBef>
              <a:spcAft>
                <a:spcPct val="0"/>
              </a:spcAft>
              <a:buClrTx/>
              <a:buSzPct val="130000"/>
              <a:buFontTx/>
              <a:buNone/>
              <a:tabLst/>
            </a:pPr>
            <a:r>
              <a:rPr lang="en-US" sz="1400" i="0" baseline="0" dirty="0" smtClean="0">
                <a:solidFill>
                  <a:schemeClr val="tx1"/>
                </a:solidFill>
                <a:latin typeface="Arial" charset="0"/>
              </a:rPr>
              <a:t>domains</a:t>
            </a:r>
            <a:r>
              <a:rPr lang="en-US" sz="1400" i="0" dirty="0" smtClean="0">
                <a:solidFill>
                  <a:schemeClr val="tx1"/>
                </a:solidFill>
                <a:latin typeface="Arial" charset="0"/>
              </a:rPr>
              <a:t> used in the </a:t>
            </a:r>
            <a:r>
              <a:rPr lang="en-US" sz="1400" i="0" dirty="0" err="1" smtClean="0">
                <a:solidFill>
                  <a:schemeClr val="tx1"/>
                </a:solidFill>
                <a:latin typeface="Arial" charset="0"/>
              </a:rPr>
              <a:t>AppServer</a:t>
            </a:r>
            <a:r>
              <a:rPr lang="en-US" sz="1400" i="0" dirty="0" smtClean="0">
                <a:solidFill>
                  <a:schemeClr val="tx1"/>
                </a:solidFill>
                <a:latin typeface="Arial" charset="0"/>
              </a:rPr>
              <a:t>.                                                                                                                                                         </a:t>
            </a:r>
            <a:endParaRPr kumimoji="0" lang="en-US" sz="1400" b="0" i="0" u="none" strike="noStrike" cap="none" normalizeH="0" baseline="0" dirty="0" smtClean="0">
              <a:ln>
                <a:noFill/>
              </a:ln>
              <a:solidFill>
                <a:schemeClr val="tx1"/>
              </a:solidFill>
              <a:effectLst/>
              <a:latin typeface="Arial" charset="0"/>
            </a:endParaRPr>
          </a:p>
        </p:txBody>
      </p:sp>
      <p:sp>
        <p:nvSpPr>
          <p:cNvPr id="9" name="Rectangle 8"/>
          <p:cNvSpPr/>
          <p:nvPr/>
        </p:nvSpPr>
        <p:spPr bwMode="auto">
          <a:xfrm>
            <a:off x="4743777" y="3019425"/>
            <a:ext cx="457200" cy="209550"/>
          </a:xfrm>
          <a:prstGeom prst="rect">
            <a:avLst/>
          </a:prstGeom>
          <a:solidFill>
            <a:schemeClr val="lt1">
              <a:alpha val="0"/>
            </a:schemeClr>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Debugging the </a:t>
            </a:r>
            <a:r>
              <a:rPr lang="en-US" dirty="0" err="1" smtClean="0"/>
              <a:t>Rollbase</a:t>
            </a:r>
            <a:r>
              <a:rPr lang="en-US" dirty="0" smtClean="0"/>
              <a:t> SSO via REST Adapter</a:t>
            </a:r>
            <a:endParaRPr lang="en-US" dirty="0"/>
          </a:p>
        </p:txBody>
      </p:sp>
      <p:sp>
        <p:nvSpPr>
          <p:cNvPr id="5" name="Content Placeholder 4"/>
          <p:cNvSpPr>
            <a:spLocks noGrp="1"/>
          </p:cNvSpPr>
          <p:nvPr>
            <p:ph idx="1"/>
          </p:nvPr>
        </p:nvSpPr>
        <p:spPr/>
        <p:txBody>
          <a:bodyPr/>
          <a:lstStyle/>
          <a:p>
            <a:r>
              <a:rPr lang="en-US" dirty="0" smtClean="0"/>
              <a:t>Ensure that the C-P created by </a:t>
            </a:r>
            <a:r>
              <a:rPr lang="en-US" dirty="0" err="1" smtClean="0"/>
              <a:t>Rollbase</a:t>
            </a:r>
            <a:r>
              <a:rPr lang="en-US" dirty="0" smtClean="0"/>
              <a:t> authentication process has:</a:t>
            </a:r>
          </a:p>
          <a:p>
            <a:pPr lvl="1"/>
            <a:r>
              <a:rPr lang="en-US" dirty="0" smtClean="0"/>
              <a:t>ATTR_ENABLED = true</a:t>
            </a:r>
          </a:p>
          <a:p>
            <a:pPr lvl="1"/>
            <a:r>
              <a:rPr lang="en-US" dirty="0" smtClean="0"/>
              <a:t>ATTR_LOCKED  = false</a:t>
            </a:r>
          </a:p>
          <a:p>
            <a:pPr lvl="1"/>
            <a:r>
              <a:rPr lang="en-US" dirty="0" smtClean="0"/>
              <a:t>ATTR_EXPIRED = false</a:t>
            </a:r>
          </a:p>
          <a:p>
            <a:r>
              <a:rPr lang="en-US" dirty="0" smtClean="0"/>
              <a:t>Ensure that the C-P has roles that match the intercept URL in the REST Adapter</a:t>
            </a:r>
          </a:p>
          <a:p>
            <a:r>
              <a:rPr lang="en-US" dirty="0" smtClean="0"/>
              <a:t>&lt;intercept-</a:t>
            </a:r>
            <a:r>
              <a:rPr lang="en-US" dirty="0" err="1" smtClean="0"/>
              <a:t>url</a:t>
            </a:r>
            <a:r>
              <a:rPr lang="en-US" dirty="0" smtClean="0"/>
              <a:t> pattern=“/rest/**” access=“</a:t>
            </a:r>
            <a:r>
              <a:rPr lang="en-US" dirty="0" err="1" smtClean="0"/>
              <a:t>hasAnyRole</a:t>
            </a:r>
            <a:r>
              <a:rPr lang="en-US" dirty="0" smtClean="0"/>
              <a:t>(‘</a:t>
            </a:r>
            <a:r>
              <a:rPr lang="en-US" dirty="0" err="1" smtClean="0"/>
              <a:t>ROLE_PSCUser</a:t>
            </a:r>
            <a:r>
              <a:rPr lang="en-US" dirty="0" smtClean="0"/>
              <a:t>’)”/ &gt;</a:t>
            </a:r>
          </a:p>
          <a:p>
            <a:endParaRPr lang="en-US" dirty="0" smtClean="0"/>
          </a:p>
          <a:p>
            <a:r>
              <a:rPr lang="en-US" dirty="0" smtClean="0"/>
              <a:t>Increase logging level in log4j.properties for Spring Security log</a:t>
            </a:r>
          </a:p>
          <a:p>
            <a:r>
              <a:rPr lang="en-US" dirty="0" smtClean="0"/>
              <a:t>Increase logging level in </a:t>
            </a:r>
            <a:r>
              <a:rPr lang="en-US" dirty="0" err="1" smtClean="0"/>
              <a:t>runtime.properties</a:t>
            </a:r>
            <a:r>
              <a:rPr lang="en-US" dirty="0" smtClean="0"/>
              <a:t> for Application log</a:t>
            </a:r>
          </a:p>
          <a:p>
            <a:pPr>
              <a:buNone/>
            </a:pPr>
            <a:endParaRPr lang="en-US" dirty="0" smtClean="0"/>
          </a:p>
          <a:p>
            <a:endParaRPr lang="en-US" dirty="0" smtClean="0"/>
          </a:p>
          <a:p>
            <a:endParaRPr lang="en-US" dirty="0"/>
          </a:p>
        </p:txBody>
      </p:sp>
      <p:sp>
        <p:nvSpPr>
          <p:cNvPr id="7" name="Rectangle 6"/>
          <p:cNvSpPr/>
          <p:nvPr/>
        </p:nvSpPr>
        <p:spPr bwMode="auto">
          <a:xfrm>
            <a:off x="988142" y="3200400"/>
            <a:ext cx="8598310" cy="486697"/>
          </a:xfrm>
          <a:prstGeom prst="rect">
            <a:avLst/>
          </a:prstGeom>
          <a:solidFill>
            <a:schemeClr val="lt1">
              <a:alpha val="0"/>
            </a:schemeClr>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xmlns="" val="2565007394"/>
      </p:ext>
    </p:extLst>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6817" y="1350876"/>
            <a:ext cx="6901583" cy="978729"/>
          </a:xfrm>
        </p:spPr>
        <p:txBody>
          <a:bodyPr/>
          <a:lstStyle/>
          <a:p>
            <a:r>
              <a:rPr lang="en-US" dirty="0" smtClean="0"/>
              <a:t>OE Realm Server Class Error Handling  </a:t>
            </a:r>
            <a:r>
              <a:rPr lang="en-US" i="1" dirty="0" smtClean="0"/>
              <a:t>   </a:t>
            </a:r>
            <a:endParaRPr lang="en-US" dirty="0"/>
          </a:p>
        </p:txBody>
      </p:sp>
    </p:spTree>
    <p:extLst>
      <p:ext uri="{BB962C8B-B14F-4D97-AF65-F5344CB8AC3E}">
        <p14:creationId xmlns:p14="http://schemas.microsoft.com/office/powerpoint/2010/main" xmlns="" val="1292470644"/>
      </p:ext>
    </p:extLst>
  </p:cSld>
  <p:clrMapOvr>
    <a:masterClrMapping/>
  </p:clrMapOvr>
  <p:transition>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Remember – you are not in control…</a:t>
            </a:r>
            <a:endParaRPr lang="en-US" dirty="0"/>
          </a:p>
        </p:txBody>
      </p:sp>
      <p:sp>
        <p:nvSpPr>
          <p:cNvPr id="5" name="Content Placeholder 4"/>
          <p:cNvSpPr>
            <a:spLocks noGrp="1"/>
          </p:cNvSpPr>
          <p:nvPr>
            <p:ph idx="1"/>
          </p:nvPr>
        </p:nvSpPr>
        <p:spPr>
          <a:xfrm>
            <a:off x="611962" y="1117060"/>
            <a:ext cx="10360501" cy="5033502"/>
          </a:xfrm>
        </p:spPr>
        <p:txBody>
          <a:bodyPr/>
          <a:lstStyle/>
          <a:p>
            <a:r>
              <a:rPr lang="en-US" dirty="0" err="1" smtClean="0"/>
              <a:t>OERealm</a:t>
            </a:r>
            <a:r>
              <a:rPr lang="en-US" dirty="0" smtClean="0"/>
              <a:t> clients interpret any error / exception they receive as a fatal server error</a:t>
            </a:r>
            <a:br>
              <a:rPr lang="en-US" dirty="0" smtClean="0"/>
            </a:br>
            <a:r>
              <a:rPr lang="en-US" dirty="0" smtClean="0"/>
              <a:t>     Assume any information in the error may be logged</a:t>
            </a:r>
            <a:r>
              <a:rPr lang="en-US" dirty="0"/>
              <a:t> </a:t>
            </a:r>
            <a:r>
              <a:rPr lang="en-US" dirty="0" smtClean="0"/>
              <a:t>and then discarded  </a:t>
            </a:r>
          </a:p>
          <a:p>
            <a:pPr>
              <a:lnSpc>
                <a:spcPct val="150000"/>
              </a:lnSpc>
            </a:pPr>
            <a:r>
              <a:rPr lang="en-US" dirty="0" smtClean="0"/>
              <a:t>Best practices</a:t>
            </a:r>
          </a:p>
          <a:p>
            <a:pPr lvl="1"/>
            <a:r>
              <a:rPr lang="en-US" dirty="0" smtClean="0"/>
              <a:t>Never return an error/exception from </a:t>
            </a:r>
            <a:r>
              <a:rPr lang="en-US" b="1" i="1" dirty="0" err="1" smtClean="0"/>
              <a:t>validateUser</a:t>
            </a:r>
            <a:r>
              <a:rPr lang="en-US" b="1" i="1" dirty="0" smtClean="0"/>
              <a:t>() </a:t>
            </a:r>
            <a:endParaRPr lang="en-US" dirty="0" smtClean="0"/>
          </a:p>
          <a:p>
            <a:pPr lvl="1"/>
            <a:r>
              <a:rPr lang="en-US" dirty="0" smtClean="0"/>
              <a:t>Return an exception from other methods only when</a:t>
            </a:r>
          </a:p>
          <a:p>
            <a:pPr lvl="2"/>
            <a:r>
              <a:rPr lang="en-US" dirty="0" smtClean="0"/>
              <a:t>The user-account</a:t>
            </a:r>
            <a:r>
              <a:rPr lang="en-US" dirty="0"/>
              <a:t> </a:t>
            </a:r>
            <a:r>
              <a:rPr lang="en-US" dirty="0" smtClean="0"/>
              <a:t>ID does not correspond to a physical user account</a:t>
            </a:r>
          </a:p>
          <a:p>
            <a:pPr lvl="2"/>
            <a:r>
              <a:rPr lang="en-US" dirty="0" smtClean="0"/>
              <a:t>The library used to access the physical user accounts throws an exception</a:t>
            </a:r>
          </a:p>
          <a:p>
            <a:pPr lvl="1"/>
            <a:r>
              <a:rPr lang="en-US" dirty="0" smtClean="0"/>
              <a:t>Log all errors and warnings by user account name or user-account-number</a:t>
            </a:r>
          </a:p>
          <a:p>
            <a:pPr lvl="1"/>
            <a:r>
              <a:rPr lang="en-US" dirty="0" smtClean="0"/>
              <a:t>Return defined defaults for accessing user account properties when</a:t>
            </a:r>
          </a:p>
          <a:p>
            <a:pPr lvl="2"/>
            <a:r>
              <a:rPr lang="en-US" dirty="0" smtClean="0"/>
              <a:t>The account property does not exist</a:t>
            </a:r>
          </a:p>
          <a:p>
            <a:pPr lvl="2"/>
            <a:r>
              <a:rPr lang="en-US" dirty="0" smtClean="0"/>
              <a:t>The account property is defined as null / unknown</a:t>
            </a:r>
          </a:p>
          <a:p>
            <a:pPr lvl="2"/>
            <a:endParaRPr lang="en-US" dirty="0" smtClean="0"/>
          </a:p>
          <a:p>
            <a:endParaRPr lang="en-US" dirty="0"/>
          </a:p>
        </p:txBody>
      </p:sp>
    </p:spTree>
    <p:extLst>
      <p:ext uri="{BB962C8B-B14F-4D97-AF65-F5344CB8AC3E}">
        <p14:creationId xmlns:p14="http://schemas.microsoft.com/office/powerpoint/2010/main" xmlns="" val="2565007394"/>
      </p:ext>
    </p:extLst>
  </p:cSld>
  <p:clrMapOvr>
    <a:masterClrMapping/>
  </p:clrMapOvr>
  <p:transition>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6817" y="1568371"/>
            <a:ext cx="6901583" cy="543739"/>
          </a:xfrm>
        </p:spPr>
        <p:txBody>
          <a:bodyPr/>
          <a:lstStyle/>
          <a:p>
            <a:r>
              <a:rPr lang="en-US" dirty="0" smtClean="0"/>
              <a:t>Security Considerations </a:t>
            </a:r>
            <a:r>
              <a:rPr lang="en-US" i="1" dirty="0" smtClean="0"/>
              <a:t>  </a:t>
            </a:r>
            <a:endParaRPr lang="en-US" dirty="0"/>
          </a:p>
        </p:txBody>
      </p:sp>
    </p:spTree>
    <p:extLst>
      <p:ext uri="{BB962C8B-B14F-4D97-AF65-F5344CB8AC3E}">
        <p14:creationId xmlns:p14="http://schemas.microsoft.com/office/powerpoint/2010/main" xmlns="" val="1292470644"/>
      </p:ext>
    </p:extLst>
  </p:cSld>
  <p:clrMapOvr>
    <a:masterClrMapping/>
  </p:clrMapOvr>
  <p:transition>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OERealm</a:t>
            </a:r>
            <a:r>
              <a:rPr lang="en-US" dirty="0" smtClean="0"/>
              <a:t> Security Best Practices</a:t>
            </a:r>
            <a:endParaRPr lang="en-US" dirty="0"/>
          </a:p>
        </p:txBody>
      </p:sp>
      <p:sp>
        <p:nvSpPr>
          <p:cNvPr id="5" name="Content Placeholder 4"/>
          <p:cNvSpPr>
            <a:spLocks noGrp="1"/>
          </p:cNvSpPr>
          <p:nvPr>
            <p:ph idx="1"/>
          </p:nvPr>
        </p:nvSpPr>
        <p:spPr/>
        <p:txBody>
          <a:bodyPr/>
          <a:lstStyle/>
          <a:p>
            <a:pPr>
              <a:lnSpc>
                <a:spcPct val="150000"/>
              </a:lnSpc>
            </a:pPr>
            <a:r>
              <a:rPr lang="en-US" dirty="0" smtClean="0"/>
              <a:t>Design for security at the beginning</a:t>
            </a:r>
          </a:p>
          <a:p>
            <a:pPr>
              <a:lnSpc>
                <a:spcPct val="150000"/>
              </a:lnSpc>
            </a:pPr>
            <a:r>
              <a:rPr lang="en-US" dirty="0" smtClean="0"/>
              <a:t>Be paranoid when implementing</a:t>
            </a:r>
          </a:p>
          <a:p>
            <a:pPr>
              <a:lnSpc>
                <a:spcPct val="150000"/>
              </a:lnSpc>
            </a:pPr>
            <a:r>
              <a:rPr lang="en-US" dirty="0" smtClean="0"/>
              <a:t>Use OS file system security to protect your </a:t>
            </a:r>
            <a:r>
              <a:rPr lang="en-US" dirty="0" err="1" smtClean="0"/>
              <a:t>OERealm</a:t>
            </a:r>
            <a:r>
              <a:rPr lang="en-US" dirty="0" smtClean="0"/>
              <a:t> ABL code modules</a:t>
            </a:r>
          </a:p>
          <a:p>
            <a:pPr>
              <a:lnSpc>
                <a:spcPct val="150000"/>
              </a:lnSpc>
            </a:pPr>
            <a:r>
              <a:rPr lang="en-US" dirty="0" smtClean="0"/>
              <a:t>Use SSL/TLS for non-local network connections</a:t>
            </a:r>
          </a:p>
          <a:p>
            <a:pPr>
              <a:lnSpc>
                <a:spcPct val="150000"/>
              </a:lnSpc>
            </a:pPr>
            <a:r>
              <a:rPr lang="en-US" dirty="0" smtClean="0"/>
              <a:t>Isolate the </a:t>
            </a:r>
            <a:r>
              <a:rPr lang="en-US" dirty="0" err="1" smtClean="0"/>
              <a:t>OERealm</a:t>
            </a:r>
            <a:r>
              <a:rPr lang="en-US" dirty="0" smtClean="0"/>
              <a:t> server functionality in its own AppServer ( if possible )</a:t>
            </a:r>
          </a:p>
          <a:p>
            <a:pPr>
              <a:lnSpc>
                <a:spcPct val="150000"/>
              </a:lnSpc>
            </a:pPr>
            <a:r>
              <a:rPr lang="en-US" dirty="0" smtClean="0"/>
              <a:t>Authenticate and authorize each request using the </a:t>
            </a:r>
            <a:r>
              <a:rPr lang="en-US" dirty="0" err="1" smtClean="0"/>
              <a:t>OERealm</a:t>
            </a:r>
            <a:r>
              <a:rPr lang="en-US" dirty="0" smtClean="0"/>
              <a:t> client’s Client-Principal </a:t>
            </a:r>
          </a:p>
          <a:p>
            <a:pPr>
              <a:lnSpc>
                <a:spcPct val="150000"/>
              </a:lnSpc>
            </a:pPr>
            <a:r>
              <a:rPr lang="en-US" dirty="0" smtClean="0"/>
              <a:t>Apply copious amounts of ABL error and exception handling</a:t>
            </a:r>
          </a:p>
          <a:p>
            <a:pPr marL="0" indent="0">
              <a:lnSpc>
                <a:spcPct val="150000"/>
              </a:lnSpc>
              <a:buNone/>
            </a:pPr>
            <a:endParaRPr lang="en-US" dirty="0" smtClean="0"/>
          </a:p>
          <a:p>
            <a:pPr>
              <a:lnSpc>
                <a:spcPct val="150000"/>
              </a:lnSpc>
            </a:pPr>
            <a:endParaRPr lang="en-US" dirty="0" smtClean="0"/>
          </a:p>
          <a:p>
            <a:endParaRPr lang="en-US" dirty="0"/>
          </a:p>
        </p:txBody>
      </p:sp>
    </p:spTree>
    <p:extLst>
      <p:ext uri="{BB962C8B-B14F-4D97-AF65-F5344CB8AC3E}">
        <p14:creationId xmlns:p14="http://schemas.microsoft.com/office/powerpoint/2010/main" xmlns="" val="2565007394"/>
      </p:ext>
    </p:extLst>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6817" y="1572475"/>
            <a:ext cx="6901583" cy="535531"/>
          </a:xfrm>
        </p:spPr>
        <p:txBody>
          <a:bodyPr/>
          <a:lstStyle/>
          <a:p>
            <a:r>
              <a:rPr lang="en-US" dirty="0" smtClean="0"/>
              <a:t>Debugging Tips</a:t>
            </a:r>
            <a:r>
              <a:rPr lang="en-US" i="1" dirty="0" smtClean="0"/>
              <a:t>   </a:t>
            </a:r>
            <a:endParaRPr lang="en-US" dirty="0"/>
          </a:p>
        </p:txBody>
      </p:sp>
    </p:spTree>
    <p:extLst>
      <p:ext uri="{BB962C8B-B14F-4D97-AF65-F5344CB8AC3E}">
        <p14:creationId xmlns:p14="http://schemas.microsoft.com/office/powerpoint/2010/main" xmlns="" val="1292470644"/>
      </p:ext>
    </p:extLst>
  </p:cSld>
  <p:clrMapOvr>
    <a:masterClrMapping/>
  </p:clrMapOvr>
  <p:transition>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Debug </a:t>
            </a:r>
            <a:r>
              <a:rPr lang="en-US" dirty="0" smtClean="0"/>
              <a:t>the Flow</a:t>
            </a:r>
            <a:endParaRPr lang="en-US" dirty="0"/>
          </a:p>
        </p:txBody>
      </p:sp>
      <p:sp>
        <p:nvSpPr>
          <p:cNvPr id="5" name="Content Placeholder 4"/>
          <p:cNvSpPr>
            <a:spLocks noGrp="1"/>
          </p:cNvSpPr>
          <p:nvPr>
            <p:ph idx="1"/>
          </p:nvPr>
        </p:nvSpPr>
        <p:spPr/>
        <p:txBody>
          <a:bodyPr/>
          <a:lstStyle/>
          <a:p>
            <a:r>
              <a:rPr lang="en-US" dirty="0" smtClean="0"/>
              <a:t>Look at the Realm Client Logs (</a:t>
            </a:r>
            <a:r>
              <a:rPr lang="en-US" dirty="0" err="1" smtClean="0"/>
              <a:t>Rollbase</a:t>
            </a:r>
            <a:r>
              <a:rPr lang="en-US" dirty="0" smtClean="0"/>
              <a:t>, BPM or REST)</a:t>
            </a:r>
          </a:p>
          <a:p>
            <a:r>
              <a:rPr lang="en-US" dirty="0" smtClean="0"/>
              <a:t>Add log messages at different levels – basic, debug and trace in OE Realm Class</a:t>
            </a:r>
          </a:p>
          <a:p>
            <a:r>
              <a:rPr lang="en-US" dirty="0" smtClean="0"/>
              <a:t>Use logging to track the request flow in the OE Realm:</a:t>
            </a:r>
          </a:p>
          <a:p>
            <a:pPr lvl="1"/>
            <a:r>
              <a:rPr lang="en-US" dirty="0" smtClean="0"/>
              <a:t>Did the request reach the activate procedure</a:t>
            </a:r>
          </a:p>
          <a:p>
            <a:pPr lvl="1"/>
            <a:r>
              <a:rPr lang="en-US" dirty="0" smtClean="0"/>
              <a:t>Did the request contain valid  C-P ?</a:t>
            </a:r>
          </a:p>
          <a:p>
            <a:pPr lvl="1"/>
            <a:r>
              <a:rPr lang="en-US" dirty="0" smtClean="0"/>
              <a:t>Was security-</a:t>
            </a:r>
            <a:r>
              <a:rPr lang="en-US" dirty="0" err="1" smtClean="0"/>
              <a:t>policy:set</a:t>
            </a:r>
            <a:r>
              <a:rPr lang="en-US" dirty="0" smtClean="0"/>
              <a:t>-client() or set-db-client() done? Did it pass?</a:t>
            </a:r>
          </a:p>
          <a:p>
            <a:pPr lvl="1"/>
            <a:r>
              <a:rPr lang="en-US" dirty="0" smtClean="0"/>
              <a:t>Were the parameters passed correct?</a:t>
            </a:r>
          </a:p>
          <a:p>
            <a:pPr lvl="1"/>
            <a:r>
              <a:rPr lang="en-US" dirty="0" smtClean="0"/>
              <a:t>Entry /Exit points and Input / Output Parameters to OE Realm Methods</a:t>
            </a:r>
          </a:p>
          <a:p>
            <a:r>
              <a:rPr lang="en-US" dirty="0" smtClean="0"/>
              <a:t>If needed, increase logging level for broker and server</a:t>
            </a:r>
          </a:p>
          <a:p>
            <a:endParaRPr lang="en-US" dirty="0" smtClean="0"/>
          </a:p>
          <a:p>
            <a:endParaRPr lang="en-US" dirty="0" smtClean="0"/>
          </a:p>
          <a:p>
            <a:pPr lvl="1"/>
            <a:endParaRPr lang="en-US" dirty="0" smtClean="0"/>
          </a:p>
          <a:p>
            <a:pPr lvl="1"/>
            <a:endParaRPr lang="en-US" dirty="0"/>
          </a:p>
        </p:txBody>
      </p:sp>
    </p:spTree>
    <p:extLst>
      <p:ext uri="{BB962C8B-B14F-4D97-AF65-F5344CB8AC3E}">
        <p14:creationId xmlns:p14="http://schemas.microsoft.com/office/powerpoint/2010/main" xmlns="" val="2565007394"/>
      </p:ext>
    </p:extLst>
  </p:cSld>
  <p:clrMapOvr>
    <a:masterClrMapping/>
  </p:clrMapOvr>
  <p:transition>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cstate="print"/>
          <a:srcRect/>
          <a:stretch>
            <a:fillRect/>
          </a:stretch>
        </p:blipFill>
        <p:spPr bwMode="auto">
          <a:xfrm>
            <a:off x="3746090" y="1566248"/>
            <a:ext cx="6282813" cy="2002861"/>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Debugging REST Service – Application Log</a:t>
            </a:r>
            <a:endParaRPr lang="en-US"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685672" y="1584350"/>
            <a:ext cx="1924050" cy="1438275"/>
          </a:xfrm>
          <a:prstGeom prst="rect">
            <a:avLst/>
          </a:prstGeom>
          <a:noFill/>
          <a:ln w="9525">
            <a:noFill/>
            <a:miter lim="800000"/>
            <a:headEnd/>
            <a:tailEnd/>
          </a:ln>
        </p:spPr>
      </p:pic>
      <p:sp>
        <p:nvSpPr>
          <p:cNvPr id="5" name="Rectangle 4"/>
          <p:cNvSpPr/>
          <p:nvPr/>
        </p:nvSpPr>
        <p:spPr bwMode="auto">
          <a:xfrm>
            <a:off x="1381125" y="2633808"/>
            <a:ext cx="1438275" cy="209550"/>
          </a:xfrm>
          <a:prstGeom prst="rect">
            <a:avLst/>
          </a:prstGeom>
          <a:solidFill>
            <a:schemeClr val="lt1">
              <a:alpha val="0"/>
            </a:schemeClr>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8" name="Rectangle 7"/>
          <p:cNvSpPr/>
          <p:nvPr/>
        </p:nvSpPr>
        <p:spPr bwMode="auto">
          <a:xfrm>
            <a:off x="5378577" y="2453789"/>
            <a:ext cx="1438275" cy="209550"/>
          </a:xfrm>
          <a:prstGeom prst="rect">
            <a:avLst/>
          </a:prstGeom>
          <a:solidFill>
            <a:schemeClr val="lt1">
              <a:alpha val="0"/>
            </a:schemeClr>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0" name="Rectangle 9"/>
          <p:cNvSpPr/>
          <p:nvPr/>
        </p:nvSpPr>
        <p:spPr bwMode="auto">
          <a:xfrm>
            <a:off x="3547911" y="1188474"/>
            <a:ext cx="7315200" cy="2714625"/>
          </a:xfrm>
          <a:prstGeom prst="rect">
            <a:avLst/>
          </a:prstGeom>
          <a:solidFill>
            <a:schemeClr val="lt1">
              <a:alpha val="0"/>
            </a:schemeClr>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2" name="Rectangle 11"/>
          <p:cNvSpPr/>
          <p:nvPr/>
        </p:nvSpPr>
        <p:spPr bwMode="auto">
          <a:xfrm>
            <a:off x="682833" y="4376880"/>
            <a:ext cx="4663440" cy="966952"/>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400" b="0" i="0" u="none" strike="noStrike" cap="none" normalizeH="0" baseline="0" dirty="0" smtClean="0">
                <a:ln>
                  <a:noFill/>
                </a:ln>
                <a:solidFill>
                  <a:schemeClr val="tx1"/>
                </a:solidFill>
                <a:effectLst/>
                <a:latin typeface="Arial" charset="0"/>
              </a:rPr>
              <a:t>Look at</a:t>
            </a:r>
            <a:r>
              <a:rPr kumimoji="0" lang="en-US" sz="1400" b="0" i="0" u="none" strike="noStrike" cap="none" normalizeH="0" dirty="0" smtClean="0">
                <a:ln>
                  <a:noFill/>
                </a:ln>
                <a:solidFill>
                  <a:schemeClr val="tx1"/>
                </a:solidFill>
                <a:effectLst/>
                <a:latin typeface="Arial" charset="0"/>
              </a:rPr>
              <a:t> the </a:t>
            </a:r>
          </a:p>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400" b="1" i="0" u="none" strike="noStrike" cap="none" normalizeH="0" dirty="0" smtClean="0">
                <a:ln>
                  <a:noFill/>
                </a:ln>
                <a:solidFill>
                  <a:schemeClr val="tx1"/>
                </a:solidFill>
                <a:effectLst/>
                <a:latin typeface="Arial" charset="0"/>
              </a:rPr>
              <a:t>WEB-INF/adapters/&lt;AppName.log&gt;</a:t>
            </a:r>
            <a:r>
              <a:rPr lang="en-US" sz="1400" b="1" i="0" dirty="0" smtClean="0"/>
              <a:t> </a:t>
            </a:r>
            <a:r>
              <a:rPr lang="en-US" sz="1400" i="0" dirty="0" smtClean="0"/>
              <a:t>for detailed logging </a:t>
            </a:r>
            <a:endParaRPr kumimoji="0" lang="en-US" sz="1400" b="0" i="0" u="none" strike="noStrike" cap="none" normalizeH="0" baseline="0" dirty="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Debugging REST Service – Security and Spring Logs</a:t>
            </a:r>
            <a:endParaRPr lang="en-US" dirty="0"/>
          </a:p>
        </p:txBody>
      </p:sp>
      <p:pic>
        <p:nvPicPr>
          <p:cNvPr id="4098" name="Picture 2"/>
          <p:cNvPicPr>
            <a:picLocks noChangeAspect="1" noChangeArrowheads="1"/>
          </p:cNvPicPr>
          <p:nvPr/>
        </p:nvPicPr>
        <p:blipFill>
          <a:blip r:embed="rId2" cstate="print"/>
          <a:srcRect/>
          <a:stretch>
            <a:fillRect/>
          </a:stretch>
        </p:blipFill>
        <p:spPr bwMode="auto">
          <a:xfrm>
            <a:off x="736600" y="1290638"/>
            <a:ext cx="2200275" cy="2143125"/>
          </a:xfrm>
          <a:prstGeom prst="rect">
            <a:avLst/>
          </a:prstGeom>
          <a:noFill/>
          <a:ln w="9525">
            <a:noFill/>
            <a:miter lim="800000"/>
            <a:headEnd/>
            <a:tailEnd/>
          </a:ln>
        </p:spPr>
      </p:pic>
      <p:sp>
        <p:nvSpPr>
          <p:cNvPr id="5" name="Rectangle 4"/>
          <p:cNvSpPr/>
          <p:nvPr/>
        </p:nvSpPr>
        <p:spPr bwMode="auto">
          <a:xfrm>
            <a:off x="1381125" y="2324100"/>
            <a:ext cx="1438275" cy="209550"/>
          </a:xfrm>
          <a:prstGeom prst="rect">
            <a:avLst/>
          </a:prstGeom>
          <a:solidFill>
            <a:schemeClr val="lt1">
              <a:alpha val="0"/>
            </a:schemeClr>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9" name="Rectangle 8"/>
          <p:cNvSpPr/>
          <p:nvPr/>
        </p:nvSpPr>
        <p:spPr bwMode="auto">
          <a:xfrm>
            <a:off x="682833" y="4376880"/>
            <a:ext cx="4663440" cy="966952"/>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400" b="0" i="0" u="none" strike="noStrike" cap="none" normalizeH="0" baseline="0" dirty="0" smtClean="0">
                <a:ln>
                  <a:noFill/>
                </a:ln>
                <a:solidFill>
                  <a:schemeClr val="tx1"/>
                </a:solidFill>
                <a:effectLst/>
                <a:latin typeface="Arial" charset="0"/>
              </a:rPr>
              <a:t>Look at</a:t>
            </a:r>
            <a:r>
              <a:rPr kumimoji="0" lang="en-US" sz="1400" b="0" i="0" u="none" strike="noStrike" cap="none" normalizeH="0" dirty="0" smtClean="0">
                <a:ln>
                  <a:noFill/>
                </a:ln>
                <a:solidFill>
                  <a:schemeClr val="tx1"/>
                </a:solidFill>
                <a:effectLst/>
                <a:latin typeface="Arial" charset="0"/>
              </a:rPr>
              <a:t> the </a:t>
            </a:r>
          </a:p>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400" b="1" i="0" u="none" strike="noStrike" cap="none" normalizeH="0" dirty="0" smtClean="0">
                <a:ln>
                  <a:noFill/>
                </a:ln>
                <a:solidFill>
                  <a:schemeClr val="tx1"/>
                </a:solidFill>
                <a:effectLst/>
                <a:latin typeface="Arial" charset="0"/>
              </a:rPr>
              <a:t>WEB-INF/adapters/&lt;AppName.log&gt;</a:t>
            </a:r>
            <a:r>
              <a:rPr lang="en-US" sz="1400" b="1" i="0" dirty="0" smtClean="0"/>
              <a:t> </a:t>
            </a:r>
            <a:r>
              <a:rPr lang="en-US" sz="1400" i="0" dirty="0" smtClean="0"/>
              <a:t>for detailed logging </a:t>
            </a:r>
            <a:endParaRPr kumimoji="0" lang="en-US" sz="1400" b="0" i="0" u="none" strike="noStrike" cap="none" normalizeH="0" baseline="0" dirty="0" smtClean="0">
              <a:ln>
                <a:noFill/>
              </a:ln>
              <a:solidFill>
                <a:schemeClr val="tx1"/>
              </a:solidFill>
              <a:effectLst/>
              <a:latin typeface="Arial" charset="0"/>
            </a:endParaRPr>
          </a:p>
        </p:txBody>
      </p:sp>
      <p:sp>
        <p:nvSpPr>
          <p:cNvPr id="12" name="Content Placeholder 11"/>
          <p:cNvSpPr>
            <a:spLocks noGrp="1"/>
          </p:cNvSpPr>
          <p:nvPr>
            <p:ph idx="1"/>
          </p:nvPr>
        </p:nvSpPr>
        <p:spPr/>
        <p:txBody>
          <a:bodyPr/>
          <a:lstStyle/>
          <a:p>
            <a:endParaRPr lang="en-US" dirty="0"/>
          </a:p>
        </p:txBody>
      </p:sp>
      <p:pic>
        <p:nvPicPr>
          <p:cNvPr id="2052" name="Picture 4"/>
          <p:cNvPicPr>
            <a:picLocks noChangeAspect="1" noChangeArrowheads="1"/>
          </p:cNvPicPr>
          <p:nvPr/>
        </p:nvPicPr>
        <p:blipFill>
          <a:blip r:embed="rId3" cstate="print"/>
          <a:srcRect/>
          <a:stretch>
            <a:fillRect/>
          </a:stretch>
        </p:blipFill>
        <p:spPr bwMode="auto">
          <a:xfrm>
            <a:off x="3712087" y="1460090"/>
            <a:ext cx="6210453" cy="2138515"/>
          </a:xfrm>
          <a:prstGeom prst="rect">
            <a:avLst/>
          </a:prstGeom>
          <a:noFill/>
          <a:ln w="9525">
            <a:noFill/>
            <a:miter lim="800000"/>
            <a:headEnd/>
            <a:tailEnd/>
          </a:ln>
        </p:spPr>
      </p:pic>
      <p:sp>
        <p:nvSpPr>
          <p:cNvPr id="14" name="Rectangle 13"/>
          <p:cNvSpPr/>
          <p:nvPr/>
        </p:nvSpPr>
        <p:spPr bwMode="auto">
          <a:xfrm>
            <a:off x="3518415" y="1188474"/>
            <a:ext cx="6949440" cy="2714625"/>
          </a:xfrm>
          <a:prstGeom prst="rect">
            <a:avLst/>
          </a:prstGeom>
          <a:solidFill>
            <a:schemeClr val="lt1">
              <a:alpha val="0"/>
            </a:schemeClr>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5" name="Rectangle 14"/>
          <p:cNvSpPr/>
          <p:nvPr/>
        </p:nvSpPr>
        <p:spPr bwMode="auto">
          <a:xfrm>
            <a:off x="3716598" y="2890683"/>
            <a:ext cx="5176684" cy="294968"/>
          </a:xfrm>
          <a:prstGeom prst="rect">
            <a:avLst/>
          </a:prstGeom>
          <a:solidFill>
            <a:schemeClr val="lt1">
              <a:alpha val="0"/>
            </a:schemeClr>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6" name="Rectangle 15"/>
          <p:cNvSpPr/>
          <p:nvPr/>
        </p:nvSpPr>
        <p:spPr bwMode="auto">
          <a:xfrm>
            <a:off x="3780510" y="2320431"/>
            <a:ext cx="5176684" cy="294968"/>
          </a:xfrm>
          <a:prstGeom prst="rect">
            <a:avLst/>
          </a:prstGeom>
          <a:solidFill>
            <a:schemeClr val="lt1">
              <a:alpha val="0"/>
            </a:schemeClr>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174988864"/>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DVSHAPEID" val="fjCcMIkaS6FgCHOeL6uJYY"/>
</p:tagLst>
</file>

<file path=ppt/tags/tag3.xml><?xml version="1.0" encoding="utf-8"?>
<p:tagLst xmlns:a="http://schemas.openxmlformats.org/drawingml/2006/main" xmlns:r="http://schemas.openxmlformats.org/officeDocument/2006/relationships" xmlns:p="http://schemas.openxmlformats.org/presentationml/2006/main">
  <p:tag name="DVSHAPEID" val="f91ikJKg58EJuo58dNBFEH"/>
</p:tagLst>
</file>

<file path=ppt/tags/tag4.xml><?xml version="1.0" encoding="utf-8"?>
<p:tagLst xmlns:a="http://schemas.openxmlformats.org/drawingml/2006/main" xmlns:r="http://schemas.openxmlformats.org/officeDocument/2006/relationships" xmlns:p="http://schemas.openxmlformats.org/presentationml/2006/main">
  <p:tag name="DVSHAPEID" val="f91ikJKg58EJuo58dNBFEH"/>
</p:tagLst>
</file>

<file path=ppt/tags/tag5.xml><?xml version="1.0" encoding="utf-8"?>
<p:tagLst xmlns:a="http://schemas.openxmlformats.org/drawingml/2006/main" xmlns:r="http://schemas.openxmlformats.org/officeDocument/2006/relationships" xmlns:p="http://schemas.openxmlformats.org/presentationml/2006/main">
  <p:tag name="DVSHAPEID" val="fjCcMIkaS6FgCHOeL6uJYY"/>
</p:tagLst>
</file>

<file path=ppt/tags/tag6.xml><?xml version="1.0" encoding="utf-8"?>
<p:tagLst xmlns:a="http://schemas.openxmlformats.org/drawingml/2006/main" xmlns:r="http://schemas.openxmlformats.org/officeDocument/2006/relationships" xmlns:p="http://schemas.openxmlformats.org/presentationml/2006/main">
  <p:tag name="DVSHAPEID" val="fjCcMIkaS6FgCHOeL6uJYY"/>
</p:tagLst>
</file>

<file path=ppt/tags/tag7.xml><?xml version="1.0" encoding="utf-8"?>
<p:tagLst xmlns:a="http://schemas.openxmlformats.org/drawingml/2006/main" xmlns:r="http://schemas.openxmlformats.org/officeDocument/2006/relationships" xmlns:p="http://schemas.openxmlformats.org/presentationml/2006/main">
  <p:tag name="DVSHAPEID" val="f91ikJKg58EJuo58dNBFEH"/>
</p:tagLst>
</file>

<file path=ppt/tags/tag8.xml><?xml version="1.0" encoding="utf-8"?>
<p:tagLst xmlns:a="http://schemas.openxmlformats.org/drawingml/2006/main" xmlns:r="http://schemas.openxmlformats.org/officeDocument/2006/relationships" xmlns:p="http://schemas.openxmlformats.org/presentationml/2006/main">
  <p:tag name="DVSHAPEID" val="fjCcMIkaS6FgCHOeL6uJYY"/>
</p:tagLst>
</file>

<file path=ppt/tags/tag9.xml><?xml version="1.0" encoding="utf-8"?>
<p:tagLst xmlns:a="http://schemas.openxmlformats.org/drawingml/2006/main" xmlns:r="http://schemas.openxmlformats.org/officeDocument/2006/relationships" xmlns:p="http://schemas.openxmlformats.org/presentationml/2006/main">
  <p:tag name="DVSHAPEID" val="f91ikJKg58EJuo58dNBFEH"/>
</p:tagLst>
</file>

<file path=ppt/theme/theme1.xml><?xml version="1.0" encoding="utf-8"?>
<a:theme xmlns:a="http://schemas.openxmlformats.org/drawingml/2006/main" name="PUG_Challenge_Exchange_Template">
  <a:themeElements>
    <a:clrScheme name="Progress Colors 2013 - Sept25">
      <a:dk1>
        <a:srgbClr val="000000"/>
      </a:dk1>
      <a:lt1>
        <a:srgbClr val="FFFFFF"/>
      </a:lt1>
      <a:dk2>
        <a:srgbClr val="005F97"/>
      </a:dk2>
      <a:lt2>
        <a:srgbClr val="FFFFFF"/>
      </a:lt2>
      <a:accent1>
        <a:srgbClr val="FF4E00"/>
      </a:accent1>
      <a:accent2>
        <a:srgbClr val="24A382"/>
      </a:accent2>
      <a:accent3>
        <a:srgbClr val="0072B7"/>
      </a:accent3>
      <a:accent4>
        <a:srgbClr val="C1282D"/>
      </a:accent4>
      <a:accent5>
        <a:srgbClr val="FCDB3F"/>
      </a:accent5>
      <a:accent6>
        <a:srgbClr val="58595B"/>
      </a:accent6>
      <a:hlink>
        <a:srgbClr val="FF4E00"/>
      </a:hlink>
      <a:folHlink>
        <a:srgbClr val="FF4E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lgn="l">
          <a:defRPr sz="2000" i="0" dirty="0" err="1" smtClean="0">
            <a:solidFill>
              <a:srgbClr val="000000"/>
            </a:solidFill>
          </a:defRPr>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Presentation2" id="{2AF88128-E61F-4530-8F64-941ED5C5486A}" vid="{4B4C85FE-1A15-492E-A9B0-036AC37BC64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Marketing Document" ma:contentTypeID="0x0101007762244904354189B623A14C45C78D5B009BE410C6F004421E9B31CE4C3BF734AD008DF6C51CFB236842A026F88F613870DE" ma:contentTypeVersion="77" ma:contentTypeDescription="Create a new document." ma:contentTypeScope="" ma:versionID="94caf53eca1cada6ad71f226d4f43dce">
  <xsd:schema xmlns:xsd="http://www.w3.org/2001/XMLSchema" xmlns:xs="http://www.w3.org/2001/XMLSchema" xmlns:p="http://schemas.microsoft.com/office/2006/metadata/properties" xmlns:ns2="efb4a6a7-40f5-4c55-b7cd-bfe5555b5884" xmlns:ns3="7c69e624-827f-471b-adea-ac070ddc6867" targetNamespace="http://schemas.microsoft.com/office/2006/metadata/properties" ma:root="true" ma:fieldsID="97bacc91e82c4e25a328ee5bcb735fb9" ns2:_="" ns3:_="">
    <xsd:import namespace="efb4a6a7-40f5-4c55-b7cd-bfe5555b5884"/>
    <xsd:import namespace="7c69e624-827f-471b-adea-ac070ddc6867"/>
    <xsd:element name="properties">
      <xsd:complexType>
        <xsd:sequence>
          <xsd:element name="documentManagement">
            <xsd:complexType>
              <xsd:all>
                <xsd:element ref="ns3:Summary" minOccurs="0"/>
                <xsd:element ref="ns3:MetaDescription" minOccurs="0"/>
                <xsd:element ref="ns3:Policy" minOccurs="0"/>
                <xsd:element ref="ns3:Industry_0" minOccurs="0"/>
                <xsd:element ref="ns2:Location1_0" minOccurs="0"/>
                <xsd:element ref="ns3:TaxCatchAll" minOccurs="0"/>
                <xsd:element ref="ns3:TaxCatchAllLabel" minOccurs="0"/>
                <xsd:element ref="ns3:Category1_0" minOccurs="0"/>
                <xsd:element ref="ns2:ContentType1_0" minOccurs="0"/>
                <xsd:element ref="ns3:kb2a064789314f00a60cb6c3cf784453" minOccurs="0"/>
                <xsd:element ref="ns3:Solution_0" minOccurs="0"/>
                <xsd:element ref="ns3:c60905045b3141dfb44ebee3a51fd0a7" minOccurs="0"/>
                <xsd:element ref="ns3:g7620f54b84d4877b8ce49e3874564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4a6a7-40f5-4c55-b7cd-bfe5555b5884" elementFormDefault="qualified">
    <xsd:import namespace="http://schemas.microsoft.com/office/2006/documentManagement/types"/>
    <xsd:import namespace="http://schemas.microsoft.com/office/infopath/2007/PartnerControls"/>
    <xsd:element name="Location1_0" ma:index="13" nillable="true" ma:taxonomy="true" ma:internalName="Location1_0" ma:taxonomyFieldName="Location1" ma:displayName="Location" ma:default="" ma:fieldId="{4a19d0fd-e2d8-4bdf-9d9f-62784e6d291e}" ma:taxonomyMulti="true" ma:sspId="7b600b03-3399-40df-9d9c-caeefc5a4d97" ma:termSetId="928ecf7e-5ffd-4d70-8570-4eabbc9f73ff" ma:anchorId="00000000-0000-0000-0000-000000000000" ma:open="false" ma:isKeyword="false">
      <xsd:complexType>
        <xsd:sequence>
          <xsd:element ref="pc:Terms" minOccurs="0" maxOccurs="1"/>
        </xsd:sequence>
      </xsd:complexType>
    </xsd:element>
    <xsd:element name="ContentType1_0" ma:index="21" nillable="true" ma:taxonomy="true" ma:internalName="ContentType1_0" ma:taxonomyFieldName="ContentType1" ma:displayName="Content Type" ma:default="" ma:fieldId="{11444373-c56f-4b66-a200-4ad1b94ffae6}" ma:taxonomyMulti="true" ma:sspId="7b600b03-3399-40df-9d9c-caeefc5a4d97" ma:termSetId="5aa15f61-36bc-4410-840a-be7c2ccad282"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9e624-827f-471b-adea-ac070ddc6867" elementFormDefault="qualified">
    <xsd:import namespace="http://schemas.microsoft.com/office/2006/documentManagement/types"/>
    <xsd:import namespace="http://schemas.microsoft.com/office/infopath/2007/PartnerControls"/>
    <xsd:element name="Summary" ma:index="9" nillable="true" ma:displayName="Summary" ma:internalName="Summary">
      <xsd:simpleType>
        <xsd:restriction base="dms:Unknown"/>
      </xsd:simpleType>
    </xsd:element>
    <xsd:element name="MetaDescription" ma:index="10" nillable="true" ma:displayName="Meta Description" ma:hidden="true" ma:internalName="MetaDescription" ma:readOnly="false">
      <xsd:simpleType>
        <xsd:restriction base="dms:Note"/>
      </xsd:simpleType>
    </xsd:element>
    <xsd:element name="Policy" ma:index="11" nillable="true" ma:displayName="Policy" ma:internalName="Policy">
      <xsd:simpleType>
        <xsd:restriction base="dms:Boolean"/>
      </xsd:simpleType>
    </xsd:element>
    <xsd:element name="Industry_0" ma:index="12" nillable="true" ma:taxonomy="true" ma:internalName="Industry_0" ma:taxonomyFieldName="Industry" ma:displayName="Industry" ma:default="" ma:fieldId="{54782f52-600e-43b5-a6fd-b215e0434802}" ma:taxonomyMulti="true" ma:sspId="7b600b03-3399-40df-9d9c-caeefc5a4d97" ma:termSetId="eb725fca-679b-44ad-aba0-523e9b641fbe" ma:anchorId="00000000-0000-0000-0000-000000000000" ma:open="false" ma:isKeyword="false">
      <xsd:complexType>
        <xsd:sequence>
          <xsd:element ref="pc:Terms" minOccurs="0" maxOccurs="1"/>
        </xsd:sequence>
      </xsd:complexType>
    </xsd:element>
    <xsd:element name="TaxCatchAll" ma:index="16" nillable="true" ma:displayName="Taxonomy Catch All Column" ma:hidden="true" ma:list="{f9d269f6-3014-462f-9504-c656af7f5a48}" ma:internalName="TaxCatchAll" ma:showField="CatchAllData"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TaxCatchAllLabel" ma:index="17" nillable="true" ma:displayName="Taxonomy Catch All Column1" ma:hidden="true" ma:list="{f9d269f6-3014-462f-9504-c656af7f5a48}" ma:internalName="TaxCatchAllLabel" ma:readOnly="true" ma:showField="CatchAllDataLabel"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Category1_0" ma:index="19" nillable="true" ma:taxonomy="true" ma:internalName="Category1_0" ma:taxonomyFieldName="Category1" ma:displayName="Category" ma:readOnly="false" ma:default="" ma:fieldId="{76361ab5-a999-4bf4-b0a9-d3c0bdaba2c4}" ma:taxonomyMulti="true" ma:sspId="7b600b03-3399-40df-9d9c-caeefc5a4d97" ma:termSetId="cb52a124-ba58-44ba-aea0-e8392dfbd867" ma:anchorId="e0850434-8544-4c75-a3ba-67842db1fa28" ma:open="false" ma:isKeyword="false">
      <xsd:complexType>
        <xsd:sequence>
          <xsd:element ref="pc:Terms" minOccurs="0" maxOccurs="1"/>
        </xsd:sequence>
      </xsd:complexType>
    </xsd:element>
    <xsd:element name="kb2a064789314f00a60cb6c3cf784453" ma:index="22" nillable="true" ma:taxonomy="true" ma:internalName="kb2a064789314f00a60cb6c3cf784453" ma:taxonomyFieldName="GFOAudience" ma:displayName="GFO Audience" ma:default="" ma:fieldId="{4b2a0647-8931-4f00-a60c-b6c3cf784453}" ma:taxonomyMulti="true" ma:sspId="7b600b03-3399-40df-9d9c-caeefc5a4d97" ma:termSetId="7ee8fa4c-c075-492c-99fd-7a826c8a1f0e" ma:anchorId="00000000-0000-0000-0000-000000000000" ma:open="false" ma:isKeyword="false">
      <xsd:complexType>
        <xsd:sequence>
          <xsd:element ref="pc:Terms" minOccurs="0" maxOccurs="1"/>
        </xsd:sequence>
      </xsd:complexType>
    </xsd:element>
    <xsd:element name="Solution_0" ma:index="24" nillable="true" ma:taxonomy="true" ma:internalName="Solution_0" ma:taxonomyFieldName="Solution0" ma:displayName="Solution" ma:default="" ma:fieldId="{08ee8523-5519-4869-bd80-fd97b8eed69f}" ma:taxonomyMulti="true" ma:sspId="7b600b03-3399-40df-9d9c-caeefc5a4d97" ma:termSetId="3588f872-1047-4b04-ab77-d19bff164962" ma:anchorId="00000000-0000-0000-0000-000000000000" ma:open="false" ma:isKeyword="false">
      <xsd:complexType>
        <xsd:sequence>
          <xsd:element ref="pc:Terms" minOccurs="0" maxOccurs="1"/>
        </xsd:sequence>
      </xsd:complexType>
    </xsd:element>
    <xsd:element name="c60905045b3141dfb44ebee3a51fd0a7" ma:index="25" nillable="true" ma:taxonomy="true" ma:internalName="c60905045b3141dfb44ebee3a51fd0a7" ma:taxonomyFieldName="IndustrySolution" ma:displayName="IndustrySolution" ma:readOnly="false" ma:default="" ma:fieldId="{c6090504-5b31-41df-b44e-bee3a51fd0a7}" ma:taxonomyMulti="true" ma:sspId="7b600b03-3399-40df-9d9c-caeefc5a4d97" ma:termSetId="101cb54c-3813-433a-907a-450f34923821" ma:anchorId="00000000-0000-0000-0000-000000000000" ma:open="false" ma:isKeyword="false">
      <xsd:complexType>
        <xsd:sequence>
          <xsd:element ref="pc:Terms" minOccurs="0" maxOccurs="1"/>
        </xsd:sequence>
      </xsd:complexType>
    </xsd:element>
    <xsd:element name="g7620f54b84d4877b8ce49e3874564d0" ma:index="27" nillable="true" ma:taxonomy="true" ma:internalName="g7620f54b84d4877b8ce49e3874564d0" ma:taxonomyFieldName="OpenEdgeModule" ma:displayName="OpenEdgeModule" ma:default="" ma:fieldId="{07620f54-b84d-4877-b8ce-49e3874564d0}" ma:taxonomyMulti="true" ma:sspId="7b600b03-3399-40df-9d9c-caeefc5a4d97" ma:termSetId="7cd707e9-9176-4196-bd54-810649188952"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6" ma:displayName="Content Type"/>
        <xsd:element ref="dc:title"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olicy xmlns="7c69e624-827f-471b-adea-ac070ddc6867">false</Policy>
    <Location1_0 xmlns="efb4a6a7-40f5-4c55-b7cd-bfe5555b5884">
      <Terms xmlns="http://schemas.microsoft.com/office/infopath/2007/PartnerControls"/>
    </Location1_0>
    <MetaDescription xmlns="7c69e624-827f-471b-adea-ac070ddc6867" xsi:nil="true"/>
    <Category1_0 xmlns="7c69e624-827f-471b-adea-ac070ddc6867">
      <Terms xmlns="http://schemas.microsoft.com/office/infopath/2007/PartnerControls">
        <TermInfo xmlns="http://schemas.microsoft.com/office/infopath/2007/PartnerControls">
          <TermName xmlns="http://schemas.microsoft.com/office/infopath/2007/PartnerControls">PowerPoint</TermName>
          <TermId xmlns="http://schemas.microsoft.com/office/infopath/2007/PartnerControls">ef797fd0-0a2c-4c70-979e-7c4753a1af05</TermId>
        </TermInfo>
      </Terms>
    </Category1_0>
    <g7620f54b84d4877b8ce49e3874564d0 xmlns="7c69e624-827f-471b-adea-ac070ddc6867">
      <Terms xmlns="http://schemas.microsoft.com/office/infopath/2007/PartnerControls"/>
    </g7620f54b84d4877b8ce49e3874564d0>
    <c60905045b3141dfb44ebee3a51fd0a7 xmlns="7c69e624-827f-471b-adea-ac070ddc6867">
      <Terms xmlns="http://schemas.microsoft.com/office/infopath/2007/PartnerControls"/>
    </c60905045b3141dfb44ebee3a51fd0a7>
    <Industry_0 xmlns="7c69e624-827f-471b-adea-ac070ddc6867">
      <Terms xmlns="http://schemas.microsoft.com/office/infopath/2007/PartnerControls"/>
    </Industry_0>
    <Summary xmlns="7c69e624-827f-471b-adea-ac070ddc6867" xsi:nil="true"/>
    <TaxCatchAll xmlns="7c69e624-827f-471b-adea-ac070ddc6867">
      <Value>367</Value>
    </TaxCatchAll>
    <ContentType1_0 xmlns="efb4a6a7-40f5-4c55-b7cd-bfe5555b5884">
      <Terms xmlns="http://schemas.microsoft.com/office/infopath/2007/PartnerControls"/>
    </ContentType1_0>
    <Solution_0 xmlns="7c69e624-827f-471b-adea-ac070ddc6867">
      <Terms xmlns="http://schemas.microsoft.com/office/infopath/2007/PartnerControls"/>
    </Solution_0>
    <kb2a064789314f00a60cb6c3cf784453 xmlns="7c69e624-827f-471b-adea-ac070ddc6867">
      <Terms xmlns="http://schemas.microsoft.com/office/infopath/2007/PartnerControls"/>
    </kb2a064789314f00a60cb6c3cf784453>
  </documentManagement>
</p:properties>
</file>

<file path=customXml/itemProps1.xml><?xml version="1.0" encoding="utf-8"?>
<ds:datastoreItem xmlns:ds="http://schemas.openxmlformats.org/officeDocument/2006/customXml" ds:itemID="{EEA8EEE7-F1C0-4377-82D1-E55A92F384C3}">
  <ds:schemaRefs>
    <ds:schemaRef ds:uri="http://schemas.microsoft.com/sharepoint/v3/contenttype/forms"/>
  </ds:schemaRefs>
</ds:datastoreItem>
</file>

<file path=customXml/itemProps2.xml><?xml version="1.0" encoding="utf-8"?>
<ds:datastoreItem xmlns:ds="http://schemas.openxmlformats.org/officeDocument/2006/customXml" ds:itemID="{6146AF19-F549-4C4F-B9D8-4238DD1AC4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4a6a7-40f5-4c55-b7cd-bfe5555b5884"/>
    <ds:schemaRef ds:uri="7c69e624-827f-471b-adea-ac070ddc6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DA4C4B2-98B1-44DF-A244-E8FB7A2D1956}">
  <ds:schemaRefs>
    <ds:schemaRef ds:uri="efb4a6a7-40f5-4c55-b7cd-bfe5555b5884"/>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purl.org/dc/terms/"/>
    <ds:schemaRef ds:uri="http://purl.org/dc/dcmitype/"/>
    <ds:schemaRef ds:uri="http://schemas.openxmlformats.org/package/2006/metadata/core-properties"/>
    <ds:schemaRef ds:uri="7c69e624-827f-471b-adea-ac070ddc686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PUG_Challenge_Exchange_Template</Template>
  <TotalTime>431</TotalTime>
  <Words>3749</Words>
  <Application>Microsoft Office PowerPoint</Application>
  <PresentationFormat>Custom</PresentationFormat>
  <Paragraphs>589</Paragraphs>
  <Slides>47</Slides>
  <Notes>25</Notes>
  <HiddenSlides>2</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PUG_Challenge_Exchange_Template</vt:lpstr>
      <vt:lpstr>OE Realm &amp; Your Application’s Authentication Process</vt:lpstr>
      <vt:lpstr>Agenda</vt:lpstr>
      <vt:lpstr>The OE Realm feature: what it is, and what it is not?</vt:lpstr>
      <vt:lpstr>OpenEdge Realm Feature</vt:lpstr>
      <vt:lpstr>OE Realm is NOT …</vt:lpstr>
      <vt:lpstr>OE Realm Architecture</vt:lpstr>
      <vt:lpstr>OERealm Architecture</vt:lpstr>
      <vt:lpstr>OE Realm – Big Picture</vt:lpstr>
      <vt:lpstr>OE Realm Client – Server Interaction</vt:lpstr>
      <vt:lpstr>Authentication System – OERealm Client Interaction</vt:lpstr>
      <vt:lpstr>Spring Security and OpenEdge Filters</vt:lpstr>
      <vt:lpstr>OE Realm Server Class: Implementation Best Practices  </vt:lpstr>
      <vt:lpstr>Development Process Overview</vt:lpstr>
      <vt:lpstr>Comparing OERealm Client Requirements</vt:lpstr>
      <vt:lpstr>Supporting User Accounts In OERealm Server Class</vt:lpstr>
      <vt:lpstr>OE Realm Clients</vt:lpstr>
      <vt:lpstr>OE Realm Clients</vt:lpstr>
      <vt:lpstr>Common Client Configuration</vt:lpstr>
      <vt:lpstr> Realm URL values</vt:lpstr>
      <vt:lpstr>Realm Token File (for additional / optional security)</vt:lpstr>
      <vt:lpstr>Realm Client  1:  OpenEdge BPM</vt:lpstr>
      <vt:lpstr>Realm Client  2:  REST Adapter and Pacific Application Server</vt:lpstr>
      <vt:lpstr>OERealmUserDetails configuration  </vt:lpstr>
      <vt:lpstr>OERealmUserDetails configuration</vt:lpstr>
      <vt:lpstr>OERealmUserDetails configuration (contd…)</vt:lpstr>
      <vt:lpstr>Beware of the Spring Implementation details</vt:lpstr>
      <vt:lpstr>OERealmAuthProvider – Single tenant</vt:lpstr>
      <vt:lpstr>OERealmAuthProvider – Multi-tenant</vt:lpstr>
      <vt:lpstr>Realm Client 3 : Rollbase</vt:lpstr>
      <vt:lpstr>Realm Client 3: Rollbase OpenEdge Authentication Setup </vt:lpstr>
      <vt:lpstr>Rollbase OpenEdge Authentication Setup (contd…)</vt:lpstr>
      <vt:lpstr>REST Adapter Configuration for Rollbase SSO   </vt:lpstr>
      <vt:lpstr>Slide 33</vt:lpstr>
      <vt:lpstr>Slide 34</vt:lpstr>
      <vt:lpstr>Rollbase SSO </vt:lpstr>
      <vt:lpstr>web.xml</vt:lpstr>
      <vt:lpstr>appSecurity-xxx.xml</vt:lpstr>
      <vt:lpstr>Debugging the Rollbase SSO via REST Adapter</vt:lpstr>
      <vt:lpstr>OE Realm Server Class Error Handling     </vt:lpstr>
      <vt:lpstr>Remember – you are not in control…</vt:lpstr>
      <vt:lpstr>Security Considerations   </vt:lpstr>
      <vt:lpstr>OERealm Security Best Practices</vt:lpstr>
      <vt:lpstr>Debugging Tips   </vt:lpstr>
      <vt:lpstr>Debug the Flow</vt:lpstr>
      <vt:lpstr>Debugging REST Service – Application Log</vt:lpstr>
      <vt:lpstr>Debugging REST Service – Security and Spring Logs</vt:lpstr>
      <vt:lpstr>Slide 47</vt:lpstr>
    </vt:vector>
  </TitlesOfParts>
  <Company>Progress Software Corporation</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OE Realm &amp; Your Application’s Authentication Process</dc:title>
  <dc:creator>knavneet</dc:creator>
  <cp:lastModifiedBy>knavneet</cp:lastModifiedBy>
  <cp:revision>102</cp:revision>
  <cp:lastPrinted>2013-09-18T03:48:20Z</cp:lastPrinted>
  <dcterms:created xsi:type="dcterms:W3CDTF">2015-06-03T20:32:51Z</dcterms:created>
  <dcterms:modified xsi:type="dcterms:W3CDTF">2015-06-07T20:57:21Z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0x0101007762244904354189B623A14C45C78D5B009BE410C6F004421E9B31CE4C3BF734AD008DF6C51CFB236842A026F88F613870DE</vt:lpwstr>
  </property>
  <property fmtid="{D5CDD505-2E9C-101B-9397-08002B2CF9AE}" pid="3" name="Category1">
    <vt:lpwstr>367;#PowerPoint|ef797fd0-0a2c-4c70-979e-7c4753a1af05</vt:lpwstr>
  </property>
  <property fmtid="{D5CDD505-2E9C-101B-9397-08002B2CF9AE}" pid="4" name="TaxCatchAll">
    <vt:lpwstr>237;#Template|c9160f8f-74c9-4442-ac41-24463e06691d</vt:lpwstr>
  </property>
  <property fmtid="{D5CDD505-2E9C-101B-9397-08002B2CF9AE}" pid="5" name="Doc ID">
    <vt:lpwstr>101816</vt:lpwstr>
  </property>
  <property fmtid="{D5CDD505-2E9C-101B-9397-08002B2CF9AE}" pid="6" name="Location1">
    <vt:lpwstr/>
  </property>
  <property fmtid="{D5CDD505-2E9C-101B-9397-08002B2CF9AE}" pid="7" name="Tagged Doc ID's">
    <vt:bool>false</vt:bool>
  </property>
  <property fmtid="{D5CDD505-2E9C-101B-9397-08002B2CF9AE}" pid="8" name="ContentType1">
    <vt:lpwstr/>
  </property>
  <property fmtid="{D5CDD505-2E9C-101B-9397-08002B2CF9AE}" pid="9" name="Solution0">
    <vt:lpwstr/>
  </property>
  <property fmtid="{D5CDD505-2E9C-101B-9397-08002B2CF9AE}" pid="10" name="Industry">
    <vt:lpwstr/>
  </property>
  <property fmtid="{D5CDD505-2E9C-101B-9397-08002B2CF9AE}" pid="11" name="IndustrySolution">
    <vt:lpwstr/>
  </property>
  <property fmtid="{D5CDD505-2E9C-101B-9397-08002B2CF9AE}" pid="12" name="Attachment Only ?">
    <vt:bool>true</vt:bool>
  </property>
  <property fmtid="{D5CDD505-2E9C-101B-9397-08002B2CF9AE}" pid="13" name="GFOAudience">
    <vt:lpwstr/>
  </property>
  <property fmtid="{D5CDD505-2E9C-101B-9397-08002B2CF9AE}" pid="14" name="OpenEdgeModule">
    <vt:lpwstr/>
  </property>
</Properties>
</file>