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2" r:id="rId9"/>
    <p:sldId id="271" r:id="rId10"/>
    <p:sldId id="274" r:id="rId11"/>
    <p:sldId id="258" r:id="rId12"/>
    <p:sldId id="275" r:id="rId13"/>
    <p:sldId id="259" r:id="rId14"/>
    <p:sldId id="280" r:id="rId15"/>
    <p:sldId id="276" r:id="rId16"/>
    <p:sldId id="277" r:id="rId17"/>
    <p:sldId id="281" r:id="rId18"/>
    <p:sldId id="282" r:id="rId19"/>
    <p:sldId id="278" r:id="rId20"/>
    <p:sldId id="279" r:id="rId21"/>
    <p:sldId id="283" r:id="rId22"/>
    <p:sldId id="284" r:id="rId23"/>
    <p:sldId id="262" r:id="rId24"/>
    <p:sldId id="287" r:id="rId25"/>
    <p:sldId id="288" r:id="rId26"/>
    <p:sldId id="300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63" r:id="rId36"/>
    <p:sldId id="285" r:id="rId37"/>
    <p:sldId id="273" r:id="rId38"/>
    <p:sldId id="286" r:id="rId39"/>
    <p:sldId id="264" r:id="rId40"/>
    <p:sldId id="297" r:id="rId41"/>
    <p:sldId id="298" r:id="rId42"/>
    <p:sldId id="29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74"/>
  </p:normalViewPr>
  <p:slideViewPr>
    <p:cSldViewPr snapToGrid="0" snapToObjects="1">
      <p:cViewPr>
        <p:scale>
          <a:sx n="100" d="100"/>
          <a:sy n="100" d="100"/>
        </p:scale>
        <p:origin x="-184" y="-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5" d="100"/>
        <a:sy n="115" d="100"/>
      </p:scale>
      <p:origin x="0" y="26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FF357-3340-EE4D-85CC-8EF33E39FDDE}" type="datetimeFigureOut">
              <a:rPr lang="en-US" smtClean="0"/>
              <a:t>6/7/15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67D6E-7BA6-9144-BB84-59B4DD82B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7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C2691-F814-D444-AD5A-195A590A496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0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50CDA7-2429-F640-AB35-3605A940AF42}" type="slidenum">
              <a:rPr lang="en-US"/>
              <a:pPr/>
              <a:t>19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</a:rPr>
              <a:t># The Fathom Replication Server will control the actions of these Fathom Replication agents.</a:t>
            </a:r>
          </a:p>
          <a:p>
            <a:r>
              <a:rPr lang="en-US">
                <a:latin typeface="Times New Roman" charset="0"/>
              </a:rPr>
              <a:t>#  * is the name of the Fathom Replication agent that is to be controlled.  There can be at most two</a:t>
            </a:r>
          </a:p>
          <a:p>
            <a:r>
              <a:rPr lang="en-US">
                <a:latin typeface="Times New Roman" charset="0"/>
              </a:rPr>
              <a:t>#  [control-agent.*] sections.</a:t>
            </a:r>
          </a:p>
          <a:p>
            <a:r>
              <a:rPr lang="en-US">
                <a:latin typeface="Times New Roman" charset="0"/>
              </a:rPr>
              <a:t>#    name                - Name of the Fathom Replication Agent.  This name must match the * in the [control-agent.*]</a:t>
            </a:r>
          </a:p>
          <a:p>
            <a:r>
              <a:rPr lang="en-US">
                <a:latin typeface="Times New Roman" charset="0"/>
              </a:rPr>
              <a:t>#		 section header.  The maximum length for the name is 15 bytes</a:t>
            </a:r>
          </a:p>
          <a:p>
            <a:r>
              <a:rPr lang="en-US">
                <a:latin typeface="Times New Roman" charset="0"/>
              </a:rPr>
              <a:t>#    database            - Name of the target database (informational only)</a:t>
            </a:r>
          </a:p>
          <a:p>
            <a:r>
              <a:rPr lang="en-US">
                <a:latin typeface="Times New Roman" charset="0"/>
              </a:rPr>
              <a:t>#    host                - The TCP/IP hostname the Fathom Replication Agent will be running on.</a:t>
            </a:r>
          </a:p>
          <a:p>
            <a:r>
              <a:rPr lang="en-US">
                <a:latin typeface="Times New Roman" charset="0"/>
              </a:rPr>
              <a:t>#    port                - The target database broker must be listening on this TCP/IP port.  If it is not, the Fathom</a:t>
            </a:r>
          </a:p>
          <a:p>
            <a:r>
              <a:rPr lang="en-US">
                <a:latin typeface="Times New Roman" charset="0"/>
              </a:rPr>
              <a:t>#                             Replication Server cannot connect to the Fathom Replication Agent servicing the target database</a:t>
            </a:r>
          </a:p>
          <a:p>
            <a:r>
              <a:rPr lang="en-US">
                <a:latin typeface="Times New Roman" charset="0"/>
              </a:rPr>
              <a:t>#    connect-timeout     - The Fathom Replication Server will attempt to connect to this Fathom Replication Agent for</a:t>
            </a:r>
          </a:p>
          <a:p>
            <a:r>
              <a:rPr lang="en-US">
                <a:latin typeface="Times New Roman" charset="0"/>
              </a:rPr>
              <a:t>#		        the specified number of seconds.</a:t>
            </a:r>
          </a:p>
          <a:p>
            <a:r>
              <a:rPr lang="en-US">
                <a:latin typeface="Times New Roman" charset="0"/>
              </a:rPr>
              <a:t>#    replication-method  - This specifies the type of replication that Fathom Replication will perform.</a:t>
            </a:r>
          </a:p>
          <a:p>
            <a:r>
              <a:rPr lang="en-US">
                <a:latin typeface="Times New Roman" charset="0"/>
              </a:rPr>
              <a:t>#                          	- sync  - Synchronous Replication</a:t>
            </a:r>
          </a:p>
          <a:p>
            <a:r>
              <a:rPr lang="en-US">
                <a:latin typeface="Times New Roman" charset="0"/>
              </a:rPr>
              <a:t>#                          	- async - Asynchronous Replication</a:t>
            </a:r>
          </a:p>
          <a:p>
            <a:r>
              <a:rPr lang="en-US">
                <a:latin typeface="Times New Roman" charset="0"/>
              </a:rPr>
              <a:t>#    critical            - Declares to Replication that this Fathom Replication Agent is critical or not.</a:t>
            </a:r>
          </a:p>
          <a:p>
            <a:r>
              <a:rPr lang="en-US">
                <a:latin typeface="Times New Roman" charset="0"/>
              </a:rPr>
              <a:t>#                             The default if critical is not specified is 0.</a:t>
            </a:r>
          </a:p>
          <a:p>
            <a:r>
              <a:rPr lang="en-US">
                <a:latin typeface="Times New Roman" charset="0"/>
              </a:rPr>
              <a:t>#                          	- 0   - Not critical</a:t>
            </a:r>
          </a:p>
          <a:p>
            <a:r>
              <a:rPr lang="en-US">
                <a:latin typeface="Times New Roman" charset="0"/>
              </a:rPr>
              <a:t>#                          	- 1   - Critical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CBA94-4A76-1240-B911-E73DC2A826F2}" type="slidenum">
              <a:rPr lang="en-US"/>
              <a:pPr/>
              <a:t>20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/>
              <a:t>Sample Target &lt;dbname&gt;.repl.properties file</a:t>
            </a:r>
            <a:endParaRPr lang="en-US"/>
          </a:p>
          <a:p>
            <a:endParaRPr lang="en-US"/>
          </a:p>
          <a:p>
            <a:r>
              <a:rPr lang="en-US">
                <a:latin typeface="Times New Roman" charset="0"/>
              </a:rPr>
              <a:t>#</a:t>
            </a:r>
          </a:p>
          <a:p>
            <a:r>
              <a:rPr lang="en-US">
                <a:latin typeface="Times New Roman" charset="0"/>
              </a:rPr>
              <a:t># Fathom Replication properties files that will be used for a database that is</a:t>
            </a:r>
          </a:p>
          <a:p>
            <a:r>
              <a:rPr lang="en-US">
                <a:latin typeface="Times New Roman" charset="0"/>
              </a:rPr>
              <a:t># a target database Replication</a:t>
            </a:r>
          </a:p>
          <a:p>
            <a:r>
              <a:rPr lang="en-US">
                <a:latin typeface="Times New Roman" charset="0"/>
              </a:rPr>
              <a:t>#</a:t>
            </a:r>
          </a:p>
          <a:p>
            <a:r>
              <a:rPr lang="en-US">
                <a:latin typeface="Times New Roman" charset="0"/>
              </a:rPr>
              <a:t># Property file description</a:t>
            </a:r>
          </a:p>
          <a:p>
            <a:r>
              <a:rPr lang="en-US">
                <a:latin typeface="Times New Roman" charset="0"/>
              </a:rPr>
              <a:t>#</a:t>
            </a:r>
          </a:p>
          <a:p>
            <a:r>
              <a:rPr lang="en-US">
                <a:latin typeface="Times New Roman" charset="0"/>
              </a:rPr>
              <a:t># [agent]             - Local Fathom Replication Agent Definition Section</a:t>
            </a:r>
          </a:p>
          <a:p>
            <a:r>
              <a:rPr lang="en-US">
                <a:latin typeface="Times New Roman" charset="0"/>
              </a:rPr>
              <a:t>#    name             - This is the name of the agent.  Maximum length for the name</a:t>
            </a:r>
          </a:p>
          <a:p>
            <a:r>
              <a:rPr lang="en-US">
                <a:latin typeface="Times New Roman" charset="0"/>
              </a:rPr>
              <a:t>#                            is 15 bytes</a:t>
            </a:r>
          </a:p>
          <a:p>
            <a:r>
              <a:rPr lang="en-US">
                <a:latin typeface="Times New Roman" charset="0"/>
              </a:rPr>
              <a:t>#    database        - This is the name of the target database.  This is an</a:t>
            </a:r>
          </a:p>
          <a:p>
            <a:r>
              <a:rPr lang="en-US">
                <a:latin typeface="Times New Roman" charset="0"/>
              </a:rPr>
              <a:t>#                            informational field only.</a:t>
            </a:r>
          </a:p>
          <a:p>
            <a:r>
              <a:rPr lang="en-US">
                <a:latin typeface="Times New Roman" charset="0"/>
              </a:rPr>
              <a:t>#    listener-minport - The agent will attempt to open a listener port within</a:t>
            </a:r>
          </a:p>
          <a:p>
            <a:r>
              <a:rPr lang="en-US">
                <a:latin typeface="Times New Roman" charset="0"/>
              </a:rPr>
              <a:t>#    listener-maxport - The range of listener-minport and listener-maxport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7" y="1905000"/>
            <a:ext cx="1223433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6" y="6007101"/>
            <a:ext cx="1221316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7" y="2906713"/>
            <a:ext cx="1223433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27263"/>
            <a:ext cx="10363200" cy="352661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914400" y="5067300"/>
            <a:ext cx="8534400" cy="282129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  <p:pic>
        <p:nvPicPr>
          <p:cNvPr id="3" name="Picture 2" descr="simple_wss_logo_med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940" y="150683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1687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6640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218138"/>
            <a:ext cx="11176000" cy="182819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5696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82819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53482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1746632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1746632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93634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51390"/>
            <a:ext cx="5486400" cy="352661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2" y="1751390"/>
            <a:ext cx="5489359" cy="352661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490632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2180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389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57828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81142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82008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3" Type="http://schemas.openxmlformats.org/officeDocument/2006/relationships/image" Target="../media/image2.jpe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12192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6" y="6007101"/>
            <a:ext cx="1221316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88"/>
            <a:ext cx="11176000" cy="352661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412875"/>
            <a:ext cx="11176000" cy="10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3" name="Picture 2" descr="simple_wss_logo_med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650" y="4675982"/>
            <a:ext cx="1331119" cy="13311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ＭＳ Ｐゴシック" charset="0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Replication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896530"/>
            <a:ext cx="8534400" cy="282129"/>
          </a:xfrm>
        </p:spPr>
        <p:txBody>
          <a:bodyPr/>
          <a:lstStyle/>
          <a:p>
            <a:r>
              <a:rPr lang="en-US" dirty="0" smtClean="0"/>
              <a:t>Adam </a:t>
            </a:r>
            <a:r>
              <a:rPr lang="en-US" dirty="0" err="1" smtClean="0"/>
              <a:t>Backman</a:t>
            </a:r>
            <a:endParaRPr lang="en-US" dirty="0" smtClean="0"/>
          </a:p>
          <a:p>
            <a:r>
              <a:rPr lang="en-US" dirty="0" smtClean="0"/>
              <a:t>President – White Star Software</a:t>
            </a:r>
          </a:p>
          <a:p>
            <a:r>
              <a:rPr lang="en-US" dirty="0" err="1" smtClean="0"/>
              <a:t>adam@wss.com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222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3453253"/>
          </a:xfrm>
        </p:spPr>
        <p:txBody>
          <a:bodyPr/>
          <a:lstStyle/>
          <a:p>
            <a:r>
              <a:rPr lang="en-US" dirty="0" smtClean="0"/>
              <a:t>What is OpenEdge Replication?</a:t>
            </a:r>
          </a:p>
          <a:p>
            <a:r>
              <a:rPr lang="en-US" dirty="0" smtClean="0"/>
              <a:t>Why do OpenEdge Replication?</a:t>
            </a:r>
          </a:p>
          <a:p>
            <a:r>
              <a:rPr lang="en-US" dirty="0" smtClean="0"/>
              <a:t>Requirements 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Hardware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Software</a:t>
            </a:r>
          </a:p>
          <a:p>
            <a:r>
              <a:rPr lang="en-US" dirty="0" smtClean="0"/>
              <a:t>Setting up OpenEdge Replication?</a:t>
            </a:r>
          </a:p>
          <a:p>
            <a:r>
              <a:rPr lang="en-US" dirty="0" smtClean="0"/>
              <a:t>Using OpenEdge Replication</a:t>
            </a:r>
          </a:p>
          <a:p>
            <a:r>
              <a:rPr lang="en-US" dirty="0" smtClean="0"/>
              <a:t>Alternatives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44206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System Replication</a:t>
            </a:r>
            <a:endParaRPr lang="en-US" dirty="0"/>
          </a:p>
        </p:txBody>
      </p:sp>
      <p:sp>
        <p:nvSpPr>
          <p:cNvPr id="48131" name="Rectangle 1027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573012"/>
          </a:xfrm>
        </p:spPr>
        <p:txBody>
          <a:bodyPr/>
          <a:lstStyle/>
          <a:p>
            <a:r>
              <a:rPr lang="en-US" dirty="0"/>
              <a:t>True failover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Run the entire </a:t>
            </a:r>
            <a:r>
              <a:rPr lang="en-US" dirty="0" smtClean="0"/>
              <a:t>operation (Best)</a:t>
            </a:r>
            <a:endParaRPr lang="en-US" dirty="0"/>
          </a:p>
          <a:p>
            <a:r>
              <a:rPr lang="en-US" dirty="0"/>
              <a:t>Partial failover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Run core services only in failover </a:t>
            </a:r>
            <a:r>
              <a:rPr lang="en-US" dirty="0" smtClean="0"/>
              <a:t>mode (Better)</a:t>
            </a:r>
            <a:endParaRPr lang="en-US" dirty="0"/>
          </a:p>
          <a:p>
            <a:r>
              <a:rPr lang="en-US" dirty="0"/>
              <a:t>Recovery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The target machine is essentially a </a:t>
            </a:r>
            <a:r>
              <a:rPr lang="en-US" dirty="0" smtClean="0"/>
              <a:t>backup (Good)</a:t>
            </a:r>
            <a:endParaRPr lang="en-US" dirty="0"/>
          </a:p>
          <a:p>
            <a:r>
              <a:rPr lang="en-US" dirty="0"/>
              <a:t>Asynchronous vs. Synchronous</a:t>
            </a:r>
          </a:p>
        </p:txBody>
      </p:sp>
    </p:spTree>
    <p:extLst>
      <p:ext uri="{BB962C8B-B14F-4D97-AF65-F5344CB8AC3E}">
        <p14:creationId xmlns:p14="http://schemas.microsoft.com/office/powerpoint/2010/main" val="204455416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System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Operating system</a:t>
            </a:r>
          </a:p>
          <a:p>
            <a:r>
              <a:rPr lang="en-US" dirty="0"/>
              <a:t>Hardware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Disk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Other resources</a:t>
            </a:r>
          </a:p>
          <a:p>
            <a:r>
              <a:rPr lang="en-US" dirty="0"/>
              <a:t>Support software</a:t>
            </a:r>
          </a:p>
        </p:txBody>
      </p:sp>
    </p:spTree>
    <p:extLst>
      <p:ext uri="{BB962C8B-B14F-4D97-AF65-F5344CB8AC3E}">
        <p14:creationId xmlns:p14="http://schemas.microsoft.com/office/powerpoint/2010/main" val="12918333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Operating System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639697"/>
          </a:xfrm>
        </p:spPr>
        <p:txBody>
          <a:bodyPr/>
          <a:lstStyle/>
          <a:p>
            <a:r>
              <a:rPr lang="en-US" dirty="0"/>
              <a:t>Operating system version</a:t>
            </a:r>
          </a:p>
          <a:p>
            <a:r>
              <a:rPr lang="en-US" dirty="0"/>
              <a:t>Patches</a:t>
            </a:r>
          </a:p>
          <a:p>
            <a:r>
              <a:rPr lang="en-US" dirty="0"/>
              <a:t>Same Kernel parameters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Two Reasons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Nothing unexpected when you fail over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Easier to maintain if both machines are identical</a:t>
            </a:r>
          </a:p>
        </p:txBody>
      </p:sp>
    </p:spTree>
    <p:extLst>
      <p:ext uri="{BB962C8B-B14F-4D97-AF65-F5344CB8AC3E}">
        <p14:creationId xmlns:p14="http://schemas.microsoft.com/office/powerpoint/2010/main" val="201166288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Disk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566856"/>
          </a:xfrm>
        </p:spPr>
        <p:txBody>
          <a:bodyPr/>
          <a:lstStyle/>
          <a:p>
            <a:r>
              <a:rPr lang="en-US" dirty="0" smtClean="0"/>
              <a:t>Two aspects of disk capacity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Storage capacity – How much stuff you can store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Throughput capacity – How much stuff you need to quickly access</a:t>
            </a:r>
          </a:p>
          <a:p>
            <a:r>
              <a:rPr lang="en-US" dirty="0" smtClean="0"/>
              <a:t>Both </a:t>
            </a:r>
            <a:r>
              <a:rPr lang="en-US" dirty="0"/>
              <a:t>machines need the same storage capacity (DB, application, temp files, …)</a:t>
            </a:r>
          </a:p>
          <a:p>
            <a:r>
              <a:rPr lang="en-US" dirty="0"/>
              <a:t>Source machine can use </a:t>
            </a:r>
            <a:r>
              <a:rPr lang="en-US" dirty="0" smtClean="0"/>
              <a:t>200 </a:t>
            </a:r>
            <a:r>
              <a:rPr lang="en-US" dirty="0"/>
              <a:t>GB drives and the target can use </a:t>
            </a:r>
            <a:r>
              <a:rPr lang="en-US" dirty="0" smtClean="0"/>
              <a:t> 1TB </a:t>
            </a:r>
            <a:r>
              <a:rPr lang="en-US" dirty="0"/>
              <a:t>drives</a:t>
            </a:r>
          </a:p>
          <a:p>
            <a:r>
              <a:rPr lang="en-US" dirty="0"/>
              <a:t>This will affect performance in the event of a failover but you can choose to run only core services in failover mode </a:t>
            </a:r>
          </a:p>
        </p:txBody>
      </p:sp>
    </p:spTree>
    <p:extLst>
      <p:ext uri="{BB962C8B-B14F-4D97-AF65-F5344CB8AC3E}">
        <p14:creationId xmlns:p14="http://schemas.microsoft.com/office/powerpoint/2010/main" val="196763285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 - Other Resources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707408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CPU, </a:t>
            </a:r>
            <a:r>
              <a:rPr lang="en-US" dirty="0" smtClean="0"/>
              <a:t>Memory</a:t>
            </a:r>
            <a:endParaRPr lang="en-US" dirty="0"/>
          </a:p>
          <a:p>
            <a:pPr lvl="1">
              <a:buFont typeface="Wingdings" charset="2"/>
              <a:buChar char="§"/>
            </a:pPr>
            <a:r>
              <a:rPr lang="en-US" dirty="0" smtClean="0"/>
              <a:t>Best case is if Source and Target machines are exactly the same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If this is not financially possible then</a:t>
            </a:r>
            <a:endParaRPr lang="en-US" dirty="0" smtClean="0"/>
          </a:p>
          <a:p>
            <a:pPr lvl="2"/>
            <a:r>
              <a:rPr lang="en-US" dirty="0" smtClean="0"/>
              <a:t>Less cores (faster if possible)</a:t>
            </a:r>
            <a:r>
              <a:rPr lang="en-US" dirty="0" smtClean="0"/>
              <a:t> </a:t>
            </a:r>
            <a:r>
              <a:rPr lang="en-US" dirty="0"/>
              <a:t>on replication </a:t>
            </a:r>
            <a:r>
              <a:rPr lang="en-US" dirty="0" smtClean="0"/>
              <a:t>machine </a:t>
            </a:r>
          </a:p>
          <a:p>
            <a:pPr lvl="2"/>
            <a:r>
              <a:rPr lang="en-US" dirty="0" smtClean="0"/>
              <a:t>More cores for replication with reporting</a:t>
            </a:r>
            <a:endParaRPr lang="en-US" dirty="0"/>
          </a:p>
          <a:p>
            <a:pPr lvl="2"/>
            <a:r>
              <a:rPr lang="en-US" dirty="0" smtClean="0"/>
              <a:t>Most cores </a:t>
            </a:r>
            <a:r>
              <a:rPr lang="en-US" dirty="0"/>
              <a:t>in </a:t>
            </a:r>
            <a:r>
              <a:rPr lang="en-US" dirty="0" smtClean="0"/>
              <a:t>Production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Do you need to support ALL users or only core services</a:t>
            </a:r>
            <a:endParaRPr lang="en-US" dirty="0"/>
          </a:p>
          <a:p>
            <a:pPr lvl="2">
              <a:buFont typeface="Wingdings" charset="2"/>
              <a:buChar char="§"/>
            </a:pPr>
            <a:r>
              <a:rPr lang="en-US" dirty="0" smtClean="0"/>
              <a:t>You can have less memory if you are going to reduce usage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3032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Setup: </a:t>
            </a:r>
            <a:r>
              <a:rPr lang="en-US" dirty="0" smtClean="0"/>
              <a:t>Non-DB Replication </a:t>
            </a:r>
            <a:endParaRPr lang="en-US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3113673"/>
          </a:xfrm>
        </p:spPr>
        <p:txBody>
          <a:bodyPr/>
          <a:lstStyle/>
          <a:p>
            <a:r>
              <a:rPr lang="en-US" dirty="0" smtClean="0"/>
              <a:t>What really makes up you application?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Application files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User files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Other applications (Apache, Tomcat, 3</a:t>
            </a:r>
            <a:r>
              <a:rPr lang="en-US" baseline="30000" dirty="0" smtClean="0"/>
              <a:t>rd</a:t>
            </a:r>
            <a:r>
              <a:rPr lang="en-US" dirty="0" smtClean="0"/>
              <a:t> party applications, …)</a:t>
            </a:r>
          </a:p>
          <a:p>
            <a:r>
              <a:rPr lang="en-US" dirty="0" smtClean="0"/>
              <a:t>Options</a:t>
            </a:r>
            <a:r>
              <a:rPr lang="en-US" dirty="0"/>
              <a:t>: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Remote mirrors (hardware)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Operating system commands (Example: </a:t>
            </a:r>
            <a:r>
              <a:rPr lang="en-US" dirty="0" err="1"/>
              <a:t>rsync</a:t>
            </a:r>
            <a:r>
              <a:rPr lang="en-US" dirty="0" smtClean="0"/>
              <a:t>)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Clustering</a:t>
            </a:r>
            <a:endParaRPr lang="en-US" dirty="0"/>
          </a:p>
          <a:p>
            <a:pPr lvl="1">
              <a:buFont typeface="Wingdings" charset="2"/>
              <a:buChar char="§"/>
            </a:pPr>
            <a:r>
              <a:rPr lang="en-US" dirty="0"/>
              <a:t>Any others? </a:t>
            </a:r>
          </a:p>
        </p:txBody>
      </p:sp>
    </p:spTree>
    <p:extLst>
      <p:ext uri="{BB962C8B-B14F-4D97-AF65-F5344CB8AC3E}">
        <p14:creationId xmlns:p14="http://schemas.microsoft.com/office/powerpoint/2010/main" val="139676868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 with OpenEdge Replication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911566"/>
          </a:xfrm>
        </p:spPr>
        <p:txBody>
          <a:bodyPr/>
          <a:lstStyle/>
          <a:p>
            <a:r>
              <a:rPr lang="en-US" dirty="0"/>
              <a:t>Must have an existing comprehensive recovery plan in </a:t>
            </a:r>
            <a:r>
              <a:rPr lang="en-US" dirty="0" smtClean="0"/>
              <a:t>place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Backups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Maintenance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Failover</a:t>
            </a:r>
            <a:endParaRPr lang="en-US" dirty="0"/>
          </a:p>
          <a:p>
            <a:r>
              <a:rPr lang="en-US" dirty="0"/>
              <a:t>Must have multi-volume after image </a:t>
            </a:r>
            <a:r>
              <a:rPr lang="en-US" dirty="0" smtClean="0"/>
              <a:t>setup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Use AI </a:t>
            </a:r>
            <a:r>
              <a:rPr lang="en-US" dirty="0" err="1" smtClean="0"/>
              <a:t>Archiver</a:t>
            </a:r>
            <a:r>
              <a:rPr lang="en-US" dirty="0" smtClean="0"/>
              <a:t> utility to simplify management of AI files</a:t>
            </a:r>
            <a:endParaRPr lang="en-US" dirty="0"/>
          </a:p>
          <a:p>
            <a:r>
              <a:rPr lang="en-US" dirty="0"/>
              <a:t>Target database *should* have the same structure definition as the </a:t>
            </a:r>
            <a:r>
              <a:rPr lang="en-US" dirty="0" smtClean="0"/>
              <a:t>source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Not required but highly recommended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11587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OpenEdge </a:t>
            </a:r>
            <a:r>
              <a:rPr lang="en-US" dirty="0"/>
              <a:t>Replication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49812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This is a </a:t>
            </a:r>
            <a:r>
              <a:rPr lang="en-US" dirty="0" smtClean="0"/>
              <a:t>product </a:t>
            </a:r>
            <a:r>
              <a:rPr lang="en-US" dirty="0"/>
              <a:t>from Progress that </a:t>
            </a:r>
            <a:r>
              <a:rPr lang="en-US" dirty="0" smtClean="0"/>
              <a:t>provides (near) </a:t>
            </a:r>
            <a:r>
              <a:rPr lang="en-US" dirty="0" smtClean="0"/>
              <a:t>real-time </a:t>
            </a:r>
            <a:r>
              <a:rPr lang="en-US" dirty="0"/>
              <a:t>synchronization between two or more databases.  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Limits: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One source (single direction replication)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Up to 2 target databases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Target can be used for reporting with additional licensing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1410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OpenEdge Replication?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895904"/>
          </a:xfrm>
        </p:spPr>
        <p:txBody>
          <a:bodyPr/>
          <a:lstStyle/>
          <a:p>
            <a:r>
              <a:rPr lang="en-US" dirty="0" smtClean="0"/>
              <a:t>Product from Progress Software</a:t>
            </a:r>
          </a:p>
          <a:p>
            <a:r>
              <a:rPr lang="en-US" dirty="0"/>
              <a:t>R</a:t>
            </a:r>
            <a:r>
              <a:rPr lang="en-US" dirty="0" smtClean="0"/>
              <a:t>eplication server on the source machine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The replication server reads after image notes upon request of the agent</a:t>
            </a:r>
            <a:endParaRPr lang="en-US" dirty="0" smtClean="0"/>
          </a:p>
          <a:p>
            <a:r>
              <a:rPr lang="en-US" dirty="0" smtClean="0"/>
              <a:t>Replication agent(s) on target machine(s)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The agent(s) apply after image notes to the target 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0918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OpenEdge Replication?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95791" y="1117120"/>
            <a:ext cx="2472083" cy="38009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8000" y="3388441"/>
            <a:ext cx="1824860" cy="152966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Users doing work</a:t>
            </a:r>
            <a:endParaRPr lang="en-US" dirty="0"/>
          </a:p>
        </p:txBody>
      </p:sp>
      <p:sp>
        <p:nvSpPr>
          <p:cNvPr id="8" name="Magnetic Disk 7"/>
          <p:cNvSpPr/>
          <p:nvPr/>
        </p:nvSpPr>
        <p:spPr>
          <a:xfrm>
            <a:off x="3364747" y="1589925"/>
            <a:ext cx="1219200" cy="115883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After Image</a:t>
            </a:r>
            <a:endParaRPr lang="en-US" dirty="0"/>
          </a:p>
        </p:txBody>
      </p:sp>
      <p:sp>
        <p:nvSpPr>
          <p:cNvPr id="9" name="Magnetic Disk 8"/>
          <p:cNvSpPr/>
          <p:nvPr/>
        </p:nvSpPr>
        <p:spPr>
          <a:xfrm>
            <a:off x="3364747" y="3388441"/>
            <a:ext cx="1219200" cy="115883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 DB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67737" y="1589925"/>
            <a:ext cx="1565292" cy="114616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OE Replication Server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8256767" y="1589925"/>
            <a:ext cx="1565292" cy="114616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OE Replication </a:t>
            </a:r>
            <a:r>
              <a:rPr lang="en-US" sz="1600" dirty="0" err="1" smtClean="0"/>
              <a:t>Agent(s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7813002" y="3179852"/>
            <a:ext cx="2472083" cy="19190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gnetic Disk 13"/>
          <p:cNvSpPr/>
          <p:nvPr/>
        </p:nvSpPr>
        <p:spPr>
          <a:xfrm>
            <a:off x="8446629" y="3569220"/>
            <a:ext cx="1219200" cy="115883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 </a:t>
            </a:r>
            <a:r>
              <a:rPr lang="en-US" dirty="0" err="1" smtClean="0"/>
              <a:t>DB(s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26" name="Shape 25"/>
          <p:cNvCxnSpPr>
            <a:stCxn id="7" idx="0"/>
          </p:cNvCxnSpPr>
          <p:nvPr/>
        </p:nvCxnSpPr>
        <p:spPr>
          <a:xfrm rot="5400000" flipH="1" flipV="1">
            <a:off x="1448564" y="2141212"/>
            <a:ext cx="1219097" cy="1275364"/>
          </a:xfrm>
          <a:prstGeom prst="bentConnector3">
            <a:avLst>
              <a:gd name="adj1" fmla="val 98669"/>
            </a:avLst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3"/>
          </p:cNvCxnSpPr>
          <p:nvPr/>
        </p:nvCxnSpPr>
        <p:spPr>
          <a:xfrm flipV="1">
            <a:off x="2332860" y="4148640"/>
            <a:ext cx="362932" cy="46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0" idx="1"/>
          </p:cNvCxnSpPr>
          <p:nvPr/>
        </p:nvCxnSpPr>
        <p:spPr>
          <a:xfrm flipV="1">
            <a:off x="5167875" y="2163009"/>
            <a:ext cx="899863" cy="63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0" idx="3"/>
          </p:cNvCxnSpPr>
          <p:nvPr/>
        </p:nvCxnSpPr>
        <p:spPr>
          <a:xfrm rot="16200000" flipV="1">
            <a:off x="7647999" y="2148039"/>
            <a:ext cx="150032" cy="1799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 flipH="1" flipV="1">
            <a:off x="7825528" y="2155765"/>
            <a:ext cx="144490" cy="17165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>
            <a:off x="7983604" y="2169347"/>
            <a:ext cx="273164" cy="15003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1" idx="2"/>
          </p:cNvCxnSpPr>
          <p:nvPr/>
        </p:nvCxnSpPr>
        <p:spPr>
          <a:xfrm rot="16200000" flipH="1">
            <a:off x="8822349" y="2953157"/>
            <a:ext cx="443759" cy="963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49007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OpenEdge Replication?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151084"/>
          </a:xfrm>
        </p:spPr>
        <p:txBody>
          <a:bodyPr/>
          <a:lstStyle/>
          <a:p>
            <a:r>
              <a:rPr lang="en-US" dirty="0" smtClean="0"/>
              <a:t>Easier than a job search</a:t>
            </a:r>
          </a:p>
          <a:p>
            <a:r>
              <a:rPr lang="en-US" dirty="0" smtClean="0"/>
              <a:t>Near real-time replication of data</a:t>
            </a:r>
          </a:p>
          <a:p>
            <a:r>
              <a:rPr lang="en-US" dirty="0" smtClean="0"/>
              <a:t>Only supported method to do near real-time replication</a:t>
            </a:r>
          </a:p>
        </p:txBody>
      </p:sp>
    </p:spTree>
    <p:extLst>
      <p:ext uri="{BB962C8B-B14F-4D97-AF65-F5344CB8AC3E}">
        <p14:creationId xmlns:p14="http://schemas.microsoft.com/office/powerpoint/2010/main" val="173900068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Setup: OpenEdge </a:t>
            </a:r>
            <a:r>
              <a:rPr lang="en-US" dirty="0" smtClean="0"/>
              <a:t>Replication (Offline)</a:t>
            </a:r>
            <a:endParaRPr lang="en-US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190272"/>
            <a:ext cx="10363200" cy="3407087"/>
          </a:xfrm>
        </p:spPr>
        <p:txBody>
          <a:bodyPr/>
          <a:lstStyle/>
          <a:p>
            <a:r>
              <a:rPr lang="en-US" sz="2400" dirty="0"/>
              <a:t>After imaging must be enabled for the source database</a:t>
            </a:r>
          </a:p>
          <a:p>
            <a:r>
              <a:rPr lang="en-US" sz="2400" dirty="0"/>
              <a:t>With the database down you can enable site replication for the source database</a:t>
            </a:r>
          </a:p>
          <a:p>
            <a:pPr lvl="1">
              <a:buFontTx/>
              <a:buNone/>
            </a:pPr>
            <a:r>
              <a:rPr lang="en-US" sz="2200" b="1" dirty="0" err="1">
                <a:latin typeface="Times" charset="0"/>
              </a:rPr>
              <a:t>proutil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–C </a:t>
            </a:r>
            <a:r>
              <a:rPr lang="en-US" sz="2200" b="1" dirty="0" err="1">
                <a:latin typeface="Times" charset="0"/>
              </a:rPr>
              <a:t>enablesitereplication</a:t>
            </a:r>
            <a:r>
              <a:rPr lang="en-US" sz="2200" b="1" dirty="0">
                <a:latin typeface="Times" charset="0"/>
              </a:rPr>
              <a:t> source</a:t>
            </a:r>
          </a:p>
          <a:p>
            <a:r>
              <a:rPr lang="en-US" sz="2400" dirty="0"/>
              <a:t>Move the properties files into place Currently the same directory as the DB</a:t>
            </a:r>
          </a:p>
          <a:p>
            <a:r>
              <a:rPr lang="en-US" sz="2400" dirty="0"/>
              <a:t>Start the source database with </a:t>
            </a:r>
            <a:r>
              <a:rPr lang="en-US" sz="2400" b="1" dirty="0">
                <a:latin typeface="Times" charset="0"/>
              </a:rPr>
              <a:t>-</a:t>
            </a:r>
            <a:r>
              <a:rPr lang="en-US" sz="2400" b="1" dirty="0" err="1">
                <a:latin typeface="Times" charset="0"/>
              </a:rPr>
              <a:t>DBService</a:t>
            </a:r>
            <a:r>
              <a:rPr lang="en-US" sz="2400" b="1" dirty="0">
                <a:latin typeface="Times" charset="0"/>
              </a:rPr>
              <a:t> </a:t>
            </a:r>
            <a:r>
              <a:rPr lang="en-US" sz="2400" b="1" dirty="0" err="1" smtClean="0">
                <a:latin typeface="Times" charset="0"/>
              </a:rPr>
              <a:t>replserv</a:t>
            </a:r>
            <a:r>
              <a:rPr lang="en-US" sz="2400" b="1" dirty="0" smtClean="0">
                <a:latin typeface="Times" charset="0"/>
              </a:rPr>
              <a:t> and  -pica </a:t>
            </a:r>
            <a:r>
              <a:rPr lang="en-US" sz="2400" dirty="0" smtClean="0"/>
              <a:t>parameters</a:t>
            </a:r>
            <a:endParaRPr lang="en-US" sz="2400" dirty="0"/>
          </a:p>
          <a:p>
            <a:r>
              <a:rPr lang="en-US" sz="2400" dirty="0"/>
              <a:t>Do an online backup of the source</a:t>
            </a:r>
          </a:p>
          <a:p>
            <a:r>
              <a:rPr lang="en-US" sz="2400" dirty="0"/>
              <a:t>Restore the backup to the target</a:t>
            </a:r>
            <a:endParaRPr lang="en-US" sz="2400" b="1" dirty="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74350"/>
      </p:ext>
    </p:extLst>
  </p:cSld>
  <p:clrMapOvr>
    <a:masterClrMapping/>
  </p:clrMapOvr>
  <p:transition xmlns:p14="http://schemas.microsoft.com/office/powerpoint/2010/main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Initial Setup: OpenEdge Replication  (Online)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81" y="921735"/>
            <a:ext cx="10972800" cy="4675658"/>
          </a:xfrm>
        </p:spPr>
        <p:txBody>
          <a:bodyPr>
            <a:normAutofit/>
          </a:bodyPr>
          <a:lstStyle/>
          <a:p>
            <a:r>
              <a:rPr lang="en-US" dirty="0" smtClean="0"/>
              <a:t>Enable After Imaging (If necessary)</a:t>
            </a:r>
          </a:p>
          <a:p>
            <a:r>
              <a:rPr lang="en-US" dirty="0" smtClean="0"/>
              <a:t>Put the replication properties files in place</a:t>
            </a:r>
          </a:p>
          <a:p>
            <a:r>
              <a:rPr lang="en-US" dirty="0" smtClean="0"/>
              <a:t>You need to use deferred agent startup</a:t>
            </a:r>
          </a:p>
          <a:p>
            <a:pPr marL="457200" lvl="1" indent="0">
              <a:buNone/>
            </a:pPr>
            <a:r>
              <a:rPr lang="en-US" sz="2400" dirty="0" smtClean="0"/>
              <a:t>[server]</a:t>
            </a:r>
          </a:p>
          <a:p>
            <a:pPr marL="45720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defer-agent-startup=&lt;number-of-minutes&gt;</a:t>
            </a:r>
          </a:p>
          <a:p>
            <a:pPr marL="457200" lvl="1" indent="0">
              <a:buNone/>
            </a:pPr>
            <a:r>
              <a:rPr lang="en-US" sz="2400" dirty="0" smtClean="0"/>
              <a:t>Note: number of minutes must be between 0 and 10080 (1 week)</a:t>
            </a:r>
          </a:p>
          <a:p>
            <a:r>
              <a:rPr lang="en-US" dirty="0"/>
              <a:t>E</a:t>
            </a:r>
            <a:r>
              <a:rPr lang="en-US" dirty="0" smtClean="0"/>
              <a:t>nable replication</a:t>
            </a:r>
          </a:p>
          <a:p>
            <a:pPr marL="457200" lvl="1" indent="0">
              <a:buNone/>
            </a:pPr>
            <a:r>
              <a:rPr lang="en-US" sz="2400" dirty="0" err="1"/>
              <a:t>p</a:t>
            </a:r>
            <a:r>
              <a:rPr lang="en-US" sz="2400" dirty="0" err="1" smtClean="0"/>
              <a:t>routil</a:t>
            </a:r>
            <a:r>
              <a:rPr lang="en-US" sz="2400" dirty="0" smtClean="0"/>
              <a:t> &lt;</a:t>
            </a:r>
            <a:r>
              <a:rPr lang="en-US" sz="2400" dirty="0" err="1" smtClean="0"/>
              <a:t>dbname</a:t>
            </a:r>
            <a:r>
              <a:rPr lang="en-US" sz="2400" dirty="0" smtClean="0"/>
              <a:t>&gt; -C </a:t>
            </a:r>
            <a:r>
              <a:rPr lang="en-US" sz="2400" dirty="0" err="1" smtClean="0"/>
              <a:t>enablesitereplication</a:t>
            </a:r>
            <a:r>
              <a:rPr lang="en-US" sz="2400" dirty="0" smtClean="0"/>
              <a:t> source</a:t>
            </a:r>
          </a:p>
          <a:p>
            <a:r>
              <a:rPr lang="en-US" dirty="0" smtClean="0"/>
              <a:t>Do an online backup to  build target database</a:t>
            </a:r>
          </a:p>
          <a:p>
            <a:pPr marL="457200" lvl="1" indent="0">
              <a:buNone/>
            </a:pPr>
            <a:r>
              <a:rPr lang="en-US" sz="2400" dirty="0" err="1" smtClean="0"/>
              <a:t>probkup</a:t>
            </a:r>
            <a:r>
              <a:rPr lang="en-US" sz="2400" dirty="0" smtClean="0"/>
              <a:t> </a:t>
            </a:r>
            <a:r>
              <a:rPr lang="en-US" sz="2400" dirty="0" smtClean="0"/>
              <a:t>online &lt;source-</a:t>
            </a:r>
            <a:r>
              <a:rPr lang="en-US" sz="2400" dirty="0" err="1" smtClean="0"/>
              <a:t>db</a:t>
            </a:r>
            <a:r>
              <a:rPr lang="en-US" sz="2400" dirty="0" smtClean="0"/>
              <a:t>&gt; &lt;</a:t>
            </a:r>
            <a:r>
              <a:rPr lang="en-US" sz="2400" dirty="0" err="1" smtClean="0"/>
              <a:t>bkup_file</a:t>
            </a:r>
            <a:r>
              <a:rPr lang="en-US" sz="2400" dirty="0" smtClean="0"/>
              <a:t>&gt; -</a:t>
            </a:r>
            <a:r>
              <a:rPr lang="en-US" sz="2400" dirty="0" err="1" smtClean="0"/>
              <a:t>REPLTargetCreation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37739531"/>
      </p:ext>
    </p:extLst>
  </p:cSld>
  <p:clrMapOvr>
    <a:masterClrMapping/>
  </p:clrMapOvr>
  <p:transition xmlns:p14="http://schemas.microsoft.com/office/powerpoint/2010/main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Setup: OpenEdge Replication 	</a:t>
            </a:r>
            <a:r>
              <a:rPr lang="en-US" sz="2800" dirty="0" smtClean="0"/>
              <a:t>(</a:t>
            </a:r>
            <a:r>
              <a:rPr lang="en-US" sz="2800" dirty="0"/>
              <a:t>continued)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959370"/>
            <a:ext cx="10871200" cy="47525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After the restore to the target is complete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Enable site replication on the target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 err="1">
                <a:latin typeface="Times" charset="0"/>
              </a:rPr>
              <a:t>proutil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–C </a:t>
            </a:r>
            <a:r>
              <a:rPr lang="en-US" sz="2200" b="1" dirty="0" err="1">
                <a:latin typeface="Times" charset="0"/>
              </a:rPr>
              <a:t>enablesitereplication</a:t>
            </a:r>
            <a:r>
              <a:rPr lang="en-US" sz="2200" b="1" dirty="0">
                <a:latin typeface="Times" charset="0"/>
              </a:rPr>
              <a:t> target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>
                <a:latin typeface="Times" charset="0"/>
              </a:rPr>
              <a:t>Or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 err="1">
                <a:latin typeface="Times" charset="0"/>
              </a:rPr>
              <a:t>prorest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&lt;</a:t>
            </a:r>
            <a:r>
              <a:rPr lang="en-US" sz="2200" b="1" dirty="0" err="1">
                <a:latin typeface="Times" charset="0"/>
              </a:rPr>
              <a:t>backupname</a:t>
            </a:r>
            <a:r>
              <a:rPr lang="en-US" sz="2200" b="1" dirty="0">
                <a:latin typeface="Times" charset="0"/>
              </a:rPr>
              <a:t>&gt; -</a:t>
            </a:r>
            <a:r>
              <a:rPr lang="en-US" sz="2200" b="1" dirty="0" err="1" smtClean="0">
                <a:latin typeface="Times" charset="0"/>
              </a:rPr>
              <a:t>REPLTransition</a:t>
            </a:r>
            <a:endParaRPr lang="en-US" sz="2200" b="1" dirty="0" smtClean="0">
              <a:latin typeface="Times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sz="900" b="1" dirty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Start the target with </a:t>
            </a:r>
            <a:r>
              <a:rPr lang="en-US" sz="2400" b="1" dirty="0">
                <a:latin typeface="Times" charset="0"/>
              </a:rPr>
              <a:t>-</a:t>
            </a:r>
            <a:r>
              <a:rPr lang="en-US" sz="2400" b="1" dirty="0" err="1">
                <a:latin typeface="Times" charset="0"/>
              </a:rPr>
              <a:t>DBService</a:t>
            </a:r>
            <a:r>
              <a:rPr lang="en-US" sz="2400" b="1" dirty="0">
                <a:latin typeface="Times" charset="0"/>
              </a:rPr>
              <a:t> </a:t>
            </a:r>
            <a:r>
              <a:rPr lang="en-US" sz="2400" b="1" dirty="0" err="1">
                <a:latin typeface="Times" charset="0"/>
              </a:rPr>
              <a:t>replagent</a:t>
            </a:r>
            <a:r>
              <a:rPr lang="en-US" sz="2400" b="1" dirty="0">
                <a:latin typeface="Times" charset="0"/>
              </a:rPr>
              <a:t> and -S &lt;service or port number&gt;</a:t>
            </a:r>
            <a:r>
              <a:rPr lang="en-US" sz="2400" dirty="0"/>
              <a:t> parameters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Use the </a:t>
            </a:r>
            <a:r>
              <a:rPr lang="en-US" sz="2400" dirty="0" err="1"/>
              <a:t>dsrutil</a:t>
            </a:r>
            <a:r>
              <a:rPr lang="en-US" sz="2400" dirty="0"/>
              <a:t> utility to monitor replication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 err="1">
                <a:latin typeface="Times" charset="0"/>
              </a:rPr>
              <a:t>dsrutil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–C monitor</a:t>
            </a:r>
          </a:p>
          <a:p>
            <a:pPr>
              <a:lnSpc>
                <a:spcPct val="90000"/>
              </a:lnSpc>
            </a:pPr>
            <a:r>
              <a:rPr lang="en-US" dirty="0"/>
              <a:t>Or look for the following message in the target database .</a:t>
            </a:r>
            <a:r>
              <a:rPr lang="en-US" dirty="0" err="1"/>
              <a:t>lg</a:t>
            </a:r>
            <a:r>
              <a:rPr lang="en-US" dirty="0"/>
              <a:t> file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b="1" dirty="0">
                <a:latin typeface="Times" charset="0"/>
              </a:rPr>
              <a:t>	“The Source and Target databases are synchronized. (10668).”</a:t>
            </a:r>
          </a:p>
        </p:txBody>
      </p:sp>
    </p:spTree>
    <p:extLst>
      <p:ext uri="{BB962C8B-B14F-4D97-AF65-F5344CB8AC3E}">
        <p14:creationId xmlns:p14="http://schemas.microsoft.com/office/powerpoint/2010/main" val="13744455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-pica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565830"/>
          </a:xfrm>
        </p:spPr>
        <p:txBody>
          <a:bodyPr/>
          <a:lstStyle/>
          <a:p>
            <a:r>
              <a:rPr lang="en-US" dirty="0" smtClean="0"/>
              <a:t>Determines the size of the interprocess communication queue between the RDBMS and the </a:t>
            </a:r>
            <a:r>
              <a:rPr lang="en-US" dirty="0"/>
              <a:t>r</a:t>
            </a:r>
            <a:r>
              <a:rPr lang="en-US" dirty="0" smtClean="0"/>
              <a:t>eplication server</a:t>
            </a:r>
          </a:p>
          <a:p>
            <a:r>
              <a:rPr lang="en-US" dirty="0" smtClean="0"/>
              <a:t>Default value 64k in 10.1C+ and 6k before</a:t>
            </a:r>
          </a:p>
          <a:p>
            <a:r>
              <a:rPr lang="en-US" dirty="0" smtClean="0"/>
              <a:t>Default value is generally too low</a:t>
            </a:r>
          </a:p>
          <a:p>
            <a:r>
              <a:rPr lang="en-US" dirty="0" smtClean="0"/>
              <a:t>Always set it to it’s maximum value</a:t>
            </a:r>
          </a:p>
          <a:p>
            <a:pPr lvl="1"/>
            <a:r>
              <a:rPr lang="en-US" dirty="0" smtClean="0"/>
              <a:t>In </a:t>
            </a:r>
            <a:r>
              <a:rPr lang="en-US" dirty="0" smtClean="0"/>
              <a:t>10.1A+ </a:t>
            </a:r>
            <a:r>
              <a:rPr lang="en-US" dirty="0" smtClean="0"/>
              <a:t>set it to 8192 </a:t>
            </a:r>
          </a:p>
          <a:p>
            <a:pPr lvl="1"/>
            <a:r>
              <a:rPr lang="en-US" dirty="0" smtClean="0"/>
              <a:t>Prior to </a:t>
            </a:r>
            <a:r>
              <a:rPr lang="en-US" dirty="0" smtClean="0"/>
              <a:t>10.2B08+ </a:t>
            </a:r>
            <a:r>
              <a:rPr lang="en-US" dirty="0" smtClean="0"/>
              <a:t>set it </a:t>
            </a:r>
            <a:r>
              <a:rPr lang="en-US" dirty="0" err="1" smtClean="0"/>
              <a:t>upto</a:t>
            </a:r>
            <a:r>
              <a:rPr lang="en-US" dirty="0" smtClean="0"/>
              <a:t> </a:t>
            </a:r>
            <a:r>
              <a:rPr lang="en-US" dirty="0" smtClean="0"/>
              <a:t>1000000</a:t>
            </a:r>
            <a:endParaRPr lang="en-US" dirty="0"/>
          </a:p>
        </p:txBody>
      </p:sp>
      <p:pic>
        <p:nvPicPr>
          <p:cNvPr id="4" name="Picture 3" descr="pi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218" y="2552683"/>
            <a:ext cx="3768022" cy="30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9001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-pica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399494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-pica = (Total AI Writes/Block count) * 1.25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Total AI writes can be determined with </a:t>
            </a:r>
            <a:r>
              <a:rPr lang="en-US" dirty="0" err="1" smtClean="0"/>
              <a:t>promon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promon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R&amp;D  Option 2 (Activity)  Option 6 (AI Log)</a:t>
            </a:r>
          </a:p>
          <a:p>
            <a:pPr marL="0" indent="0">
              <a:buNone/>
            </a:pPr>
            <a:endParaRPr lang="en-US" dirty="0" smtClean="0">
              <a:sym typeface="Wingdings"/>
            </a:endParaRP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*Note: Gather Total AI writes at the busiest update portion of the day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Block count in version 10+ = 9.16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When in doubt set it </a:t>
            </a:r>
            <a:r>
              <a:rPr lang="en-US" b="1" u="sng" dirty="0" smtClean="0">
                <a:sym typeface="Wingdings"/>
              </a:rPr>
              <a:t>larger</a:t>
            </a:r>
            <a:r>
              <a:rPr lang="en-US" dirty="0" smtClean="0">
                <a:sym typeface="Wingdings"/>
              </a:rPr>
              <a:t> (memory is cheap)</a:t>
            </a:r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993713118"/>
      </p:ext>
    </p:extLst>
  </p:cSld>
  <p:clrMapOvr>
    <a:masterClrMapping/>
  </p:clrMapOvr>
  <p:transition xmlns:p14="http://schemas.microsoft.com/office/powerpoint/2010/main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Example: source.repl.properties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4215001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[server]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control-agents=agent1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database=source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transition=manual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transition-timeout=600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>
              <a:latin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[control-agent.agent1]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name=agent1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database=source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host=moth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port=4501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connect-timeout=120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replication-method=async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critical=0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061869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Example: target.repl.properties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822312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dirty="0">
                <a:latin typeface="Times New Roman" charset="0"/>
              </a:rPr>
              <a:t>[agent]</a:t>
            </a:r>
          </a:p>
          <a:p>
            <a:pPr>
              <a:buFontTx/>
              <a:buNone/>
            </a:pPr>
            <a:r>
              <a:rPr lang="en-US" sz="1800" dirty="0">
                <a:latin typeface="Times New Roman" charset="0"/>
              </a:rPr>
              <a:t>   name=agent1</a:t>
            </a:r>
          </a:p>
          <a:p>
            <a:pPr>
              <a:buFontTx/>
              <a:buNone/>
            </a:pPr>
            <a:r>
              <a:rPr lang="en-US" sz="1800" dirty="0">
                <a:latin typeface="Times New Roman" charset="0"/>
              </a:rPr>
              <a:t>   database=source</a:t>
            </a:r>
          </a:p>
          <a:p>
            <a:pPr>
              <a:buFontTx/>
              <a:buNone/>
            </a:pPr>
            <a:r>
              <a:rPr lang="en-US" sz="1800" dirty="0">
                <a:latin typeface="Times New Roman" charset="0"/>
              </a:rPr>
              <a:t>   listener-</a:t>
            </a:r>
            <a:r>
              <a:rPr lang="en-US" sz="1800" dirty="0" err="1">
                <a:latin typeface="Times New Roman" charset="0"/>
              </a:rPr>
              <a:t>minport</a:t>
            </a:r>
            <a:r>
              <a:rPr lang="en-US" sz="1800" dirty="0">
                <a:latin typeface="Times New Roman" charset="0"/>
              </a:rPr>
              <a:t>=4387</a:t>
            </a:r>
          </a:p>
          <a:p>
            <a:pPr>
              <a:buFontTx/>
              <a:buNone/>
            </a:pPr>
            <a:r>
              <a:rPr lang="en-US" sz="1800" dirty="0">
                <a:latin typeface="Times New Roman" charset="0"/>
              </a:rPr>
              <a:t>   listener-</a:t>
            </a:r>
            <a:r>
              <a:rPr lang="en-US" sz="1800" dirty="0" err="1">
                <a:latin typeface="Times New Roman" charset="0"/>
              </a:rPr>
              <a:t>maxport</a:t>
            </a:r>
            <a:r>
              <a:rPr lang="en-US" sz="1800" dirty="0">
                <a:latin typeface="Times New Roman" charset="0"/>
              </a:rPr>
              <a:t>=</a:t>
            </a:r>
            <a:r>
              <a:rPr lang="en-US" sz="1800" dirty="0" smtClean="0">
                <a:latin typeface="Times New Roman" charset="0"/>
              </a:rPr>
              <a:t>4500</a:t>
            </a:r>
          </a:p>
          <a:p>
            <a:pPr>
              <a:buFontTx/>
              <a:buNone/>
            </a:pPr>
            <a:endParaRPr lang="en-US" sz="1800" dirty="0">
              <a:latin typeface="Times New Roman" charset="0"/>
            </a:endParaRPr>
          </a:p>
          <a:p>
            <a:pPr>
              <a:buFontTx/>
              <a:buNone/>
            </a:pPr>
            <a:endParaRPr lang="en-US" sz="1800" dirty="0" smtClean="0">
              <a:latin typeface="Times New Roman" charset="0"/>
            </a:endParaRPr>
          </a:p>
          <a:p>
            <a:pPr>
              <a:buFontTx/>
              <a:buNone/>
            </a:pPr>
            <a:r>
              <a:rPr lang="en-US" dirty="0" smtClean="0"/>
              <a:t>*Note:  The source and target </a:t>
            </a:r>
            <a:r>
              <a:rPr lang="en-US" dirty="0" err="1" smtClean="0"/>
              <a:t>repl.properties</a:t>
            </a:r>
            <a:r>
              <a:rPr lang="en-US" dirty="0" smtClean="0"/>
              <a:t> file can be merged for </a:t>
            </a:r>
            <a:r>
              <a:rPr lang="en-US" dirty="0"/>
              <a:t>e</a:t>
            </a:r>
            <a:r>
              <a:rPr lang="en-US" dirty="0" smtClean="0"/>
              <a:t>ase of use in the case a transition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96927"/>
      </p:ext>
    </p:extLst>
  </p:cSld>
  <p:clrMapOvr>
    <a:masterClrMapping/>
  </p:clrMapOvr>
  <p:transition xmlns:p14="http://schemas.microsoft.com/office/powerpoint/2010/main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Maintenance Issues: OpenEdge Replication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22214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OpenEdge</a:t>
            </a:r>
            <a:r>
              <a:rPr lang="en-US" dirty="0" smtClean="0"/>
              <a:t> </a:t>
            </a:r>
            <a:r>
              <a:rPr lang="en-US" dirty="0"/>
              <a:t>replication does not support 2-phase commit</a:t>
            </a:r>
          </a:p>
          <a:p>
            <a:pPr>
              <a:lnSpc>
                <a:spcPct val="90000"/>
              </a:lnSpc>
            </a:pPr>
            <a:r>
              <a:rPr lang="en-US" dirty="0"/>
              <a:t>Index rebuild will require a initialization of the replication process (Use: index compact)</a:t>
            </a:r>
          </a:p>
          <a:p>
            <a:pPr>
              <a:lnSpc>
                <a:spcPct val="90000"/>
              </a:lnSpc>
            </a:pPr>
            <a:r>
              <a:rPr lang="en-US" dirty="0"/>
              <a:t>Index and table moves must be done in multi-user mode</a:t>
            </a:r>
          </a:p>
          <a:p>
            <a:pPr>
              <a:lnSpc>
                <a:spcPct val="90000"/>
              </a:lnSpc>
            </a:pPr>
            <a:r>
              <a:rPr lang="en-US" dirty="0"/>
              <a:t>Generally, changes to the database must be done in multi-user mode as the broker is the mechanism that starts replication  </a:t>
            </a:r>
          </a:p>
        </p:txBody>
      </p:sp>
    </p:spTree>
    <p:extLst>
      <p:ext uri="{BB962C8B-B14F-4D97-AF65-F5344CB8AC3E}">
        <p14:creationId xmlns:p14="http://schemas.microsoft.com/office/powerpoint/2010/main" val="677276949"/>
      </p:ext>
    </p:extLst>
  </p:cSld>
  <p:clrMapOvr>
    <a:masterClrMapping/>
  </p:clrMapOvr>
  <p:transition xmlns:p14="http://schemas.microsoft.com/office/powerpoint/2010/main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image file status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910540"/>
          </a:xfrm>
        </p:spPr>
        <p:txBody>
          <a:bodyPr/>
          <a:lstStyle/>
          <a:p>
            <a:r>
              <a:rPr lang="en-US" dirty="0"/>
              <a:t>Empty</a:t>
            </a:r>
          </a:p>
          <a:p>
            <a:pPr lvl="1"/>
            <a:r>
              <a:rPr lang="en-US" dirty="0"/>
              <a:t>Ready for use</a:t>
            </a:r>
          </a:p>
          <a:p>
            <a:r>
              <a:rPr lang="en-US" dirty="0"/>
              <a:t>Busy</a:t>
            </a:r>
          </a:p>
          <a:p>
            <a:pPr lvl="1"/>
            <a:r>
              <a:rPr lang="en-US" dirty="0"/>
              <a:t>Currently being used</a:t>
            </a:r>
          </a:p>
          <a:p>
            <a:r>
              <a:rPr lang="en-US" dirty="0"/>
              <a:t>Full</a:t>
            </a:r>
          </a:p>
          <a:p>
            <a:pPr lvl="1"/>
            <a:r>
              <a:rPr lang="en-US" dirty="0"/>
              <a:t>Closed and applied to target</a:t>
            </a:r>
          </a:p>
          <a:p>
            <a:r>
              <a:rPr lang="en-US" dirty="0"/>
              <a:t>Locked (Replication only)</a:t>
            </a:r>
          </a:p>
          <a:p>
            <a:pPr lvl="1"/>
            <a:r>
              <a:rPr lang="en-US" dirty="0"/>
              <a:t>Closed and not yet applied to target</a:t>
            </a:r>
          </a:p>
        </p:txBody>
      </p:sp>
    </p:spTree>
    <p:extLst>
      <p:ext uri="{BB962C8B-B14F-4D97-AF65-F5344CB8AC3E}">
        <p14:creationId xmlns:p14="http://schemas.microsoft.com/office/powerpoint/2010/main" val="1587781800"/>
      </p:ext>
    </p:extLst>
  </p:cSld>
  <p:clrMapOvr>
    <a:masterClrMapping/>
  </p:clrMapOvr>
  <p:transition xmlns:p14="http://schemas.microsoft.com/office/powerpoint/2010/main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not concern yourself with AI files, Let Progress do the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082675"/>
            <a:ext cx="11176000" cy="4055469"/>
          </a:xfrm>
        </p:spPr>
        <p:txBody>
          <a:bodyPr/>
          <a:lstStyle/>
          <a:p>
            <a:r>
              <a:rPr lang="en-US" dirty="0" smtClean="0"/>
              <a:t>Use the OpenEdge AI Management tool</a:t>
            </a:r>
          </a:p>
          <a:p>
            <a:r>
              <a:rPr lang="en-US" dirty="0" smtClean="0"/>
              <a:t>Automates the process of taking full AI files, getting copies and marking them empty and ready for reuse.</a:t>
            </a:r>
          </a:p>
          <a:p>
            <a:r>
              <a:rPr lang="en-US" dirty="0" smtClean="0"/>
              <a:t>To enable:		</a:t>
            </a:r>
            <a:r>
              <a:rPr lang="en-US" dirty="0" err="1" smtClean="0"/>
              <a:t>rfutil</a:t>
            </a:r>
            <a:r>
              <a:rPr lang="en-US" dirty="0" smtClean="0"/>
              <a:t> &lt;</a:t>
            </a:r>
            <a:r>
              <a:rPr lang="en-US" dirty="0" err="1" smtClean="0"/>
              <a:t>dbname</a:t>
            </a:r>
            <a:r>
              <a:rPr lang="en-US" dirty="0" smtClean="0"/>
              <a:t>&gt; -C </a:t>
            </a:r>
            <a:r>
              <a:rPr lang="en-US" dirty="0" err="1" smtClean="0"/>
              <a:t>aiarchiver</a:t>
            </a:r>
            <a:r>
              <a:rPr lang="en-US" dirty="0" smtClean="0"/>
              <a:t> begin (offline)</a:t>
            </a:r>
          </a:p>
          <a:p>
            <a:pPr marL="0" indent="0">
              <a:buNone/>
            </a:pPr>
            <a:r>
              <a:rPr lang="en-US" dirty="0" smtClean="0"/>
              <a:t> 			</a:t>
            </a:r>
            <a:r>
              <a:rPr lang="en-US" dirty="0" err="1" smtClean="0"/>
              <a:t>rfutil</a:t>
            </a:r>
            <a:r>
              <a:rPr lang="en-US" dirty="0" smtClean="0"/>
              <a:t> &lt;</a:t>
            </a:r>
            <a:r>
              <a:rPr lang="en-US" dirty="0" err="1" smtClean="0"/>
              <a:t>dbname</a:t>
            </a:r>
            <a:r>
              <a:rPr lang="en-US" dirty="0" smtClean="0"/>
              <a:t>&gt; - C </a:t>
            </a:r>
            <a:r>
              <a:rPr lang="en-US" dirty="0" err="1" smtClean="0"/>
              <a:t>aiarchiver</a:t>
            </a:r>
            <a:r>
              <a:rPr lang="en-US" dirty="0" smtClean="0"/>
              <a:t> enable (online)</a:t>
            </a:r>
          </a:p>
          <a:p>
            <a:r>
              <a:rPr lang="en-US" dirty="0" smtClean="0"/>
              <a:t>For online </a:t>
            </a:r>
            <a:r>
              <a:rPr lang="en-US" dirty="0" err="1" smtClean="0"/>
              <a:t>archiver</a:t>
            </a:r>
            <a:r>
              <a:rPr lang="en-US" dirty="0" smtClean="0"/>
              <a:t> enablement it is best to use </a:t>
            </a:r>
            <a:r>
              <a:rPr lang="en-US" dirty="0" err="1" smtClean="0"/>
              <a:t>probkup</a:t>
            </a:r>
            <a:r>
              <a:rPr lang="en-US" dirty="0" smtClean="0"/>
              <a:t> </a:t>
            </a:r>
          </a:p>
          <a:p>
            <a:r>
              <a:rPr lang="en-US" dirty="0" smtClean="0"/>
              <a:t> Remember to set </a:t>
            </a:r>
          </a:p>
          <a:p>
            <a:pPr marL="517525" lvl="1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aiarcdir</a:t>
            </a:r>
            <a:r>
              <a:rPr lang="en-US" dirty="0" smtClean="0"/>
              <a:t>		Target AI archive directory</a:t>
            </a:r>
          </a:p>
          <a:p>
            <a:pPr marL="517525" lvl="1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aiarcinterval</a:t>
            </a:r>
            <a:r>
              <a:rPr lang="en-US" dirty="0" smtClean="0"/>
              <a:t>	Time (in seconds) between archives </a:t>
            </a:r>
          </a:p>
          <a:p>
            <a:pPr marL="517525" lvl="1" indent="0">
              <a:buNone/>
            </a:pPr>
            <a:r>
              <a:rPr lang="en-US" dirty="0"/>
              <a:t> </a:t>
            </a:r>
            <a:r>
              <a:rPr lang="en-US" dirty="0" smtClean="0"/>
              <a:t>			0 = only when a AI switch happens</a:t>
            </a:r>
          </a:p>
          <a:p>
            <a:pPr marL="517525" lvl="1" indent="0">
              <a:buNone/>
            </a:pPr>
            <a:r>
              <a:rPr lang="en-US" dirty="0"/>
              <a:t> </a:t>
            </a:r>
            <a:r>
              <a:rPr lang="en-US" dirty="0" smtClean="0"/>
              <a:t>			1-86400 = Number of seconds between archives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85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use the AI management tool you need to cleanup old archives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436564"/>
          </a:xfrm>
        </p:spPr>
        <p:txBody>
          <a:bodyPr/>
          <a:lstStyle/>
          <a:p>
            <a:r>
              <a:rPr lang="en-US" dirty="0" smtClean="0"/>
              <a:t>The OpenEdge AI management tool 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Bad naming convention (Not changeable)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No cleanup option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Better than most alternatives due to the maintenance or lack there of of the tool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Cleanup of AI files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Use a </a:t>
            </a:r>
            <a:r>
              <a:rPr lang="en-US" dirty="0" err="1" smtClean="0"/>
              <a:t>cron</a:t>
            </a:r>
            <a:r>
              <a:rPr lang="en-US" dirty="0" smtClean="0"/>
              <a:t> job or scheduled task to remove the archives after a given number of days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 generally keep one week of archives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48836"/>
      </p:ext>
    </p:extLst>
  </p:cSld>
  <p:clrMapOvr>
    <a:masterClrMapping/>
  </p:clrMapOvr>
  <p:transition xmlns:p14="http://schemas.microsoft.com/office/powerpoint/2010/main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Replication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1489639"/>
          </a:xfrm>
        </p:spPr>
        <p:txBody>
          <a:bodyPr/>
          <a:lstStyle/>
          <a:p>
            <a:r>
              <a:rPr lang="en-US" dirty="0" smtClean="0"/>
              <a:t>Use the _</a:t>
            </a:r>
            <a:r>
              <a:rPr lang="en-US" dirty="0" err="1" smtClean="0"/>
              <a:t>Repl</a:t>
            </a:r>
            <a:r>
              <a:rPr lang="en-US" dirty="0" smtClean="0"/>
              <a:t> VSTs</a:t>
            </a:r>
          </a:p>
          <a:p>
            <a:r>
              <a:rPr lang="en-US" dirty="0" smtClean="0"/>
              <a:t>Use </a:t>
            </a:r>
            <a:r>
              <a:rPr lang="en-US" dirty="0"/>
              <a:t>the </a:t>
            </a:r>
            <a:r>
              <a:rPr lang="en-US" dirty="0" err="1"/>
              <a:t>dsrutil</a:t>
            </a:r>
            <a:r>
              <a:rPr lang="en-US" dirty="0"/>
              <a:t> utility with the monitor option</a:t>
            </a:r>
          </a:p>
          <a:p>
            <a:pPr lvl="1">
              <a:buFontTx/>
              <a:buNone/>
            </a:pPr>
            <a:r>
              <a:rPr lang="en-US" dirty="0" err="1"/>
              <a:t>dsrutil</a:t>
            </a:r>
            <a:r>
              <a:rPr lang="en-US" dirty="0"/>
              <a:t> &lt;</a:t>
            </a:r>
            <a:r>
              <a:rPr lang="en-US" dirty="0" err="1"/>
              <a:t>dbname</a:t>
            </a:r>
            <a:r>
              <a:rPr lang="en-US" dirty="0"/>
              <a:t>&gt; -monitor</a:t>
            </a:r>
          </a:p>
          <a:p>
            <a:r>
              <a:rPr lang="en-US" dirty="0"/>
              <a:t>This can be done on the source or target side</a:t>
            </a:r>
          </a:p>
        </p:txBody>
      </p:sp>
    </p:spTree>
    <p:extLst>
      <p:ext uri="{BB962C8B-B14F-4D97-AF65-F5344CB8AC3E}">
        <p14:creationId xmlns:p14="http://schemas.microsoft.com/office/powerpoint/2010/main" val="3134970001"/>
      </p:ext>
    </p:extLst>
  </p:cSld>
  <p:clrMapOvr>
    <a:masterClrMapping/>
  </p:clrMapOvr>
  <p:transition xmlns:p14="http://schemas.microsoft.com/office/powerpoint/2010/main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Virtual System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234458"/>
          </a:xfrm>
        </p:spPr>
        <p:txBody>
          <a:bodyPr/>
          <a:lstStyle/>
          <a:p>
            <a:r>
              <a:rPr lang="en-US" dirty="0" smtClean="0"/>
              <a:t>_</a:t>
            </a:r>
            <a:r>
              <a:rPr lang="en-US" dirty="0" err="1" smtClean="0"/>
              <a:t>Repl</a:t>
            </a:r>
            <a:r>
              <a:rPr lang="en-US" dirty="0" smtClean="0"/>
              <a:t>-Server</a:t>
            </a:r>
          </a:p>
          <a:p>
            <a:pPr marL="517525" lvl="1" indent="0">
              <a:buNone/>
            </a:pPr>
            <a:r>
              <a:rPr lang="en-US" dirty="0" smtClean="0"/>
              <a:t>This provides information about the replication server</a:t>
            </a:r>
          </a:p>
          <a:p>
            <a:r>
              <a:rPr lang="en-US" dirty="0" smtClean="0"/>
              <a:t>_</a:t>
            </a:r>
            <a:r>
              <a:rPr lang="en-US" dirty="0" err="1" smtClean="0"/>
              <a:t>Repl-AgentControl</a:t>
            </a:r>
            <a:endParaRPr lang="en-US" dirty="0" smtClean="0"/>
          </a:p>
          <a:p>
            <a:pPr marL="517525" lvl="1" indent="0">
              <a:buNone/>
            </a:pPr>
            <a:r>
              <a:rPr lang="en-US" dirty="0" smtClean="0"/>
              <a:t>This provides information about the replication agents that the server is controlling</a:t>
            </a:r>
          </a:p>
          <a:p>
            <a:r>
              <a:rPr lang="en-US" dirty="0" smtClean="0"/>
              <a:t>_</a:t>
            </a:r>
            <a:r>
              <a:rPr lang="en-US" dirty="0" err="1" smtClean="0"/>
              <a:t>Repl</a:t>
            </a:r>
            <a:r>
              <a:rPr lang="en-US" dirty="0" smtClean="0"/>
              <a:t>-Agent</a:t>
            </a:r>
          </a:p>
          <a:p>
            <a:pPr marL="517525" lvl="1" indent="0">
              <a:buNone/>
            </a:pPr>
            <a:r>
              <a:rPr lang="en-US" dirty="0" smtClean="0"/>
              <a:t>This provides information about the replication agent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17256"/>
      </p:ext>
    </p:extLst>
  </p:cSld>
  <p:clrMapOvr>
    <a:masterClrMapping/>
  </p:clrMapOvr>
  <p:transition xmlns:p14="http://schemas.microsoft.com/office/powerpoint/2010/main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with </a:t>
            </a:r>
            <a:r>
              <a:rPr lang="en-US" dirty="0" err="1" smtClean="0"/>
              <a:t>dsrutil</a:t>
            </a:r>
            <a:r>
              <a:rPr lang="en-US" dirty="0" smtClean="0"/>
              <a:t>: </a:t>
            </a:r>
            <a:r>
              <a:rPr lang="en-US" dirty="0"/>
              <a:t>Server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3879268"/>
          </a:xfrm>
        </p:spPr>
        <p:txBody>
          <a:bodyPr/>
          <a:lstStyle/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Site Replication Monitor Version 2     Page 1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Database: /data/</a:t>
            </a:r>
            <a:r>
              <a:rPr lang="en-US" sz="1100" b="1" dirty="0" err="1">
                <a:solidFill>
                  <a:srgbClr val="000000"/>
                </a:solidFill>
                <a:latin typeface="Lucida Grande" charset="0"/>
              </a:rPr>
              <a:t>source_db</a:t>
            </a: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Database is enabled as Fathom Replication:  	Source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Server is:                                  		Normal processing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Number of configured agents:               	1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Defer Agent Startup :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Continue connection attempts until:     	Mon Nov 7 11:59:55 2005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Deferred Agent Startup will expire in : 	1 </a:t>
            </a:r>
            <a:r>
              <a:rPr lang="en-US" sz="1100" b="1" dirty="0" err="1">
                <a:solidFill>
                  <a:srgbClr val="000000"/>
                </a:solidFill>
                <a:latin typeface="Lucida Grande" charset="0"/>
              </a:rPr>
              <a:t>Hr</a:t>
            </a: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14 Min 44 Sec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Next connection attempt in :            	30 Seconds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Connections attempts performed          	1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Agent(s) currently connected     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Delay Interval (current / min / max):       	25 / 5 / 500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Recovery information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State:                           	No recovery being performed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Agents needing recovery:  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Agents connected:         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Agents in synchronization: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Transition information: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Type:                            	Manual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Transition timeout limit:        	600 seconds			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						</a:t>
            </a:r>
            <a:r>
              <a:rPr lang="en-US" sz="800" b="1" i="1" dirty="0">
                <a:solidFill>
                  <a:srgbClr val="000000"/>
                </a:solidFill>
                <a:latin typeface="Lucida Grande" charset="0"/>
              </a:rPr>
              <a:t>Source: Progress Fathom Replication User Guide </a:t>
            </a:r>
          </a:p>
        </p:txBody>
      </p:sp>
    </p:spTree>
    <p:extLst>
      <p:ext uri="{BB962C8B-B14F-4D97-AF65-F5344CB8AC3E}">
        <p14:creationId xmlns:p14="http://schemas.microsoft.com/office/powerpoint/2010/main" val="4183250160"/>
      </p:ext>
    </p:extLst>
  </p:cSld>
  <p:clrMapOvr>
    <a:masterClrMapping/>
  </p:clrMapOvr>
  <p:transition xmlns:p14="http://schemas.microsoft.com/office/powerpoint/2010/main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31371" y="116632"/>
            <a:ext cx="9550400" cy="352661"/>
          </a:xfrm>
        </p:spPr>
        <p:txBody>
          <a:bodyPr/>
          <a:lstStyle/>
          <a:p>
            <a:r>
              <a:rPr lang="en-US" dirty="0" smtClean="0"/>
              <a:t>Monitoring with </a:t>
            </a:r>
            <a:r>
              <a:rPr lang="en-US" dirty="0" err="1" smtClean="0"/>
              <a:t>dsrutil</a:t>
            </a:r>
            <a:r>
              <a:rPr lang="en-US" dirty="0" smtClean="0"/>
              <a:t>: </a:t>
            </a:r>
            <a:r>
              <a:rPr lang="en-US" dirty="0"/>
              <a:t>Agent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idx="1"/>
          </p:nvPr>
        </p:nvSpPr>
        <p:spPr>
          <a:xfrm>
            <a:off x="431371" y="773584"/>
            <a:ext cx="10363200" cy="518457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Site Replication Monitor Version 2     Page 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Database: /data/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source_db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Agent: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Name:                                   		agent1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ID:                                     		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Host name:                              		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localhost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Target database:                        		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target_db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State:                                  		Normal processing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Critical:                               		No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Method:                                 		Asynchronous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Remote agent is:                        		Connected via broker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                          	Source and target are synchronized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                                     	             In normal processing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Remote agent is waiting for:             	Nothing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Recovery state:                          	No recovery being performed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Maximum bytes in TCP/IP message:         30720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Server/Agent connection time:            	Mon Oct 31 14:50:58 2005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Server/Agent connection timeout:         	120.000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Transition information: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Type:                                	Manual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Timeout limit:                       	0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The last block was sent at:              	Mon Oct 31 14:57:42 2005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Activity information: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Blocks sent:                         	720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Blocks acknowledged:                 	28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Synchronization points               	12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AI Block Information: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Current RDBMS Block (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Seq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/ Block):   	5 / 1923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Last Sent Block (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Seq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/ Block):       	5 / 1923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Server to agent load check interval:     	10 blocks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Time between server and agent load checks:  	5.597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Time taken to respond to load check:        	0.178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					</a:t>
            </a:r>
            <a:r>
              <a:rPr lang="en-US" sz="600" b="1" i="1" dirty="0">
                <a:solidFill>
                  <a:srgbClr val="000000"/>
                </a:solidFill>
                <a:latin typeface="Lucida Grande" charset="0"/>
              </a:rPr>
              <a:t>Source: Progress Fathom Replication User Guide</a:t>
            </a:r>
            <a:r>
              <a:rPr lang="en-US" sz="800" b="1" i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000" b="1" dirty="0">
              <a:solidFill>
                <a:srgbClr val="000000"/>
              </a:solidFill>
              <a:latin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35687"/>
      </p:ext>
    </p:extLst>
  </p:cSld>
  <p:clrMapOvr>
    <a:masterClrMapping/>
  </p:clrMapOvr>
  <p:transition xmlns:p14="http://schemas.microsoft.com/office/powerpoint/2010/main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  <a:r>
              <a:rPr lang="en-US" dirty="0" err="1" smtClean="0"/>
              <a:t>dsrutil</a:t>
            </a:r>
            <a:r>
              <a:rPr lang="en-US" dirty="0" smtClean="0"/>
              <a:t> options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812800" y="1628800"/>
            <a:ext cx="10363200" cy="266329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applyextent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Manual application of source AI extents to the target database.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canceldefer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Do not attempt reconnect to deferred replication agent.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connectagent</a:t>
            </a: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 or </a:t>
            </a: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startagent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Start agent(s).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disablesitereplication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Online disable of replication on the source database.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recovery</a:t>
            </a: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Displays the replication recovery information</a:t>
            </a:r>
            <a:r>
              <a:rPr lang="en-US" sz="1600" dirty="0" smtClean="0">
                <a:solidFill>
                  <a:srgbClr val="000000"/>
                </a:solidFill>
                <a:latin typeface="Lucida Grande" charset="0"/>
              </a:rPr>
              <a:t>.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85607"/>
      </p:ext>
    </p:extLst>
  </p:cSld>
  <p:clrMapOvr>
    <a:masterClrMapping/>
  </p:clrMapOvr>
  <p:transition xmlns:p14="http://schemas.microsoft.com/office/powerpoint/2010/main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more</a:t>
            </a:r>
            <a:r>
              <a:rPr lang="en-US" dirty="0" smtClean="0"/>
              <a:t> </a:t>
            </a:r>
            <a:r>
              <a:rPr lang="en-US" dirty="0" err="1" smtClean="0"/>
              <a:t>dsrutil</a:t>
            </a:r>
            <a:r>
              <a:rPr lang="en-US" dirty="0"/>
              <a:t> o</a:t>
            </a:r>
            <a:r>
              <a:rPr lang="en-US" dirty="0" smtClean="0"/>
              <a:t>ptions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812800" y="1628800"/>
            <a:ext cx="10363200" cy="266329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relwaits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Release any waits so that database activity can continue.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restart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Restart replication server.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terminate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Terminates replication server or agent.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transition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Transition agent to a replication-enabled database.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triggertransition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Places the target database into a pre-transition state.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87856559"/>
      </p:ext>
    </p:extLst>
  </p:cSld>
  <p:clrMapOvr>
    <a:masterClrMapping/>
  </p:clrMapOvr>
  <p:transition xmlns:p14="http://schemas.microsoft.com/office/powerpoint/2010/main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Database Roles</a:t>
            </a:r>
          </a:p>
          <a:p>
            <a:r>
              <a:rPr lang="en-US"/>
              <a:t>Changing roles</a:t>
            </a:r>
          </a:p>
          <a:p>
            <a:r>
              <a:rPr lang="en-US"/>
              <a:t>How to transition</a:t>
            </a:r>
          </a:p>
          <a:p>
            <a:pPr lvl="1"/>
            <a:r>
              <a:rPr lang="en-US"/>
              <a:t>Auto</a:t>
            </a:r>
          </a:p>
          <a:p>
            <a:pPr lvl="1"/>
            <a:r>
              <a:rPr lang="en-US"/>
              <a:t>Manual</a:t>
            </a:r>
          </a:p>
        </p:txBody>
      </p:sp>
    </p:spTree>
    <p:extLst>
      <p:ext uri="{BB962C8B-B14F-4D97-AF65-F5344CB8AC3E}">
        <p14:creationId xmlns:p14="http://schemas.microsoft.com/office/powerpoint/2010/main" val="1783432498"/>
      </p:ext>
    </p:extLst>
  </p:cSld>
  <p:clrMapOvr>
    <a:masterClrMapping/>
  </p:clrMapOvr>
  <p:transition xmlns:p14="http://schemas.microsoft.com/office/powerpoint/2010/main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Database Roles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Primary database - The database your application interacts with.  Used as a source in normal operations mode</a:t>
            </a:r>
          </a:p>
          <a:p>
            <a:r>
              <a:rPr lang="en-US"/>
              <a:t>Secondary database - The database that acts as a target in normal operations mode</a:t>
            </a:r>
          </a:p>
          <a:p>
            <a:r>
              <a:rPr lang="en-US"/>
              <a:t>These roles do not change but in transition the Primary database can act as a target while the Secondary database interacts with your application</a:t>
            </a:r>
          </a:p>
        </p:txBody>
      </p:sp>
    </p:spTree>
    <p:extLst>
      <p:ext uri="{BB962C8B-B14F-4D97-AF65-F5344CB8AC3E}">
        <p14:creationId xmlns:p14="http://schemas.microsoft.com/office/powerpoint/2010/main" val="1055564045"/>
      </p:ext>
    </p:extLst>
  </p:cSld>
  <p:clrMapOvr>
    <a:masterClrMapping/>
  </p:clrMapOvr>
  <p:transition xmlns:p14="http://schemas.microsoft.com/office/powerpoint/2010/main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Failover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12875"/>
            <a:ext cx="11176000" cy="2702278"/>
          </a:xfrm>
        </p:spPr>
        <p:txBody>
          <a:bodyPr/>
          <a:lstStyle/>
          <a:p>
            <a:r>
              <a:rPr lang="en-US"/>
              <a:t>Primary database fails</a:t>
            </a:r>
          </a:p>
          <a:p>
            <a:r>
              <a:rPr lang="en-US"/>
              <a:t>If primary machine is available apply last transactions</a:t>
            </a:r>
          </a:p>
          <a:p>
            <a:pPr lvl="1">
              <a:buFontTx/>
              <a:buNone/>
            </a:pPr>
            <a:r>
              <a:rPr lang="en-US" sz="2400"/>
              <a:t>dsrutil &lt;dbname&gt; -C applyextent &lt;extentname&gt;</a:t>
            </a:r>
            <a:endParaRPr lang="en-US"/>
          </a:p>
          <a:p>
            <a:r>
              <a:rPr lang="en-US"/>
              <a:t>Then transition the database</a:t>
            </a:r>
          </a:p>
          <a:p>
            <a:pPr lvl="1">
              <a:buFontTx/>
              <a:buNone/>
            </a:pPr>
            <a:r>
              <a:rPr lang="en-US" sz="2400"/>
              <a:t>dsrutil &lt;dbname&gt; -C transition [failover]</a:t>
            </a:r>
          </a:p>
          <a:p>
            <a:pPr lvl="1">
              <a:buFontTx/>
              <a:buNone/>
            </a:pPr>
            <a:r>
              <a:rPr lang="en-US" sz="2400"/>
              <a:t>[failover] will transition the target via the replication agent then transition the source.  If replication is not running you cannot use the failover option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93017"/>
      </p:ext>
    </p:extLst>
  </p:cSld>
  <p:clrMapOvr>
    <a:masterClrMapping/>
  </p:clrMapOvr>
  <p:transition xmlns:p14="http://schemas.microsoft.com/office/powerpoint/2010/main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Failback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No activity on the databases</a:t>
            </a:r>
          </a:p>
          <a:p>
            <a:pPr>
              <a:lnSpc>
                <a:spcPct val="90000"/>
              </a:lnSpc>
            </a:pPr>
            <a:r>
              <a:rPr lang="en-US"/>
              <a:t>No users on the database</a:t>
            </a:r>
          </a:p>
          <a:p>
            <a:pPr>
              <a:lnSpc>
                <a:spcPct val="90000"/>
              </a:lnSpc>
            </a:pPr>
            <a:r>
              <a:rPr lang="en-US"/>
              <a:t>Run “dsrutil &lt;dbname&gt; -C transition failover”</a:t>
            </a:r>
          </a:p>
          <a:p>
            <a:pPr>
              <a:lnSpc>
                <a:spcPct val="90000"/>
              </a:lnSpc>
            </a:pPr>
            <a:r>
              <a:rPr lang="en-US"/>
              <a:t>This will transition the primary database (now target) to transition to a source and then transition the secondary database (no a source) to a target.</a:t>
            </a:r>
          </a:p>
          <a:p>
            <a:pPr>
              <a:lnSpc>
                <a:spcPct val="90000"/>
              </a:lnSpc>
            </a:pPr>
            <a:r>
              <a:rPr lang="en-US"/>
              <a:t>If you have “restart-after-transition” set in the properties files then the databases will be restarted in their proper roles</a:t>
            </a:r>
          </a:p>
        </p:txBody>
      </p:sp>
    </p:spTree>
    <p:extLst>
      <p:ext uri="{BB962C8B-B14F-4D97-AF65-F5344CB8AC3E}">
        <p14:creationId xmlns:p14="http://schemas.microsoft.com/office/powerpoint/2010/main" val="2081919328"/>
      </p:ext>
    </p:extLst>
  </p:cSld>
  <p:clrMapOvr>
    <a:masterClrMapping/>
  </p:clrMapOvr>
  <p:transition xmlns:p14="http://schemas.microsoft.com/office/powerpoint/2010/main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 to OpenEdge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151084"/>
          </a:xfrm>
        </p:spPr>
        <p:txBody>
          <a:bodyPr/>
          <a:lstStyle/>
          <a:p>
            <a:r>
              <a:rPr lang="en-US" dirty="0" smtClean="0"/>
              <a:t>Hardware base replication</a:t>
            </a:r>
          </a:p>
          <a:p>
            <a:r>
              <a:rPr lang="en-US" dirty="0" smtClean="0"/>
              <a:t>Log-based replication (After image replication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Trigger-based replication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828193"/>
          </a:xfrm>
        </p:spPr>
        <p:txBody>
          <a:bodyPr/>
          <a:lstStyle/>
          <a:p>
            <a:r>
              <a:rPr lang="en-US" dirty="0" smtClean="0"/>
              <a:t>Also known as remote mirroring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Easy to implement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Changes the ownership of support from Progress to the hardware vendor</a:t>
            </a:r>
          </a:p>
          <a:p>
            <a:r>
              <a:rPr lang="en-US" dirty="0" smtClean="0"/>
              <a:t>It is expensive</a:t>
            </a:r>
          </a:p>
          <a:p>
            <a:r>
              <a:rPr lang="en-US" dirty="0" smtClean="0"/>
              <a:t>Does not support point in time restore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91947"/>
      </p:ext>
    </p:extLst>
  </p:cSld>
  <p:clrMapOvr>
    <a:masterClrMapping/>
  </p:clrMapOvr>
  <p:transition xmlns:p14="http://schemas.microsoft.com/office/powerpoint/2010/main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Log-based Replication</a:t>
            </a: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108714"/>
            <a:ext cx="7772400" cy="47053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Also know as </a:t>
            </a:r>
            <a:r>
              <a:rPr lang="en-US" dirty="0" smtClean="0"/>
              <a:t>asynchronous</a:t>
            </a:r>
            <a:r>
              <a:rPr lang="en-US" dirty="0" smtClean="0"/>
              <a:t> </a:t>
            </a:r>
            <a:r>
              <a:rPr lang="en-US" dirty="0"/>
              <a:t>replication</a:t>
            </a:r>
          </a:p>
          <a:p>
            <a:pPr>
              <a:lnSpc>
                <a:spcPct val="90000"/>
              </a:lnSpc>
            </a:pPr>
            <a:r>
              <a:rPr lang="en-US" dirty="0"/>
              <a:t>Not true replication but a point in time synchronization between two machines</a:t>
            </a:r>
          </a:p>
          <a:p>
            <a:pPr>
              <a:lnSpc>
                <a:spcPct val="90000"/>
              </a:lnSpc>
            </a:pPr>
            <a:r>
              <a:rPr lang="en-US" dirty="0"/>
              <a:t>After image files are taken from the source machine and applied throughout the day</a:t>
            </a:r>
          </a:p>
          <a:p>
            <a:pPr>
              <a:lnSpc>
                <a:spcPct val="90000"/>
              </a:lnSpc>
            </a:pPr>
            <a:r>
              <a:rPr lang="en-US" dirty="0"/>
              <a:t>Pros: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</a:pPr>
            <a:r>
              <a:rPr lang="en-US" dirty="0"/>
              <a:t>Cheap</a:t>
            </a:r>
          </a:p>
          <a:p>
            <a:pPr>
              <a:lnSpc>
                <a:spcPct val="90000"/>
              </a:lnSpc>
            </a:pPr>
            <a:r>
              <a:rPr lang="en-US" dirty="0"/>
              <a:t>Cons: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</a:pPr>
            <a:r>
              <a:rPr lang="en-US" dirty="0"/>
              <a:t>Not synchronous 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</a:pPr>
            <a:r>
              <a:rPr lang="en-US" dirty="0"/>
              <a:t>Must </a:t>
            </a:r>
            <a:r>
              <a:rPr lang="en-US" dirty="0" smtClean="0"/>
              <a:t>support and maintain </a:t>
            </a:r>
            <a:r>
              <a:rPr lang="en-US" dirty="0"/>
              <a:t>the code yourself</a:t>
            </a:r>
          </a:p>
        </p:txBody>
      </p:sp>
    </p:spTree>
    <p:extLst>
      <p:ext uri="{BB962C8B-B14F-4D97-AF65-F5344CB8AC3E}">
        <p14:creationId xmlns:p14="http://schemas.microsoft.com/office/powerpoint/2010/main" val="22404897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Trigger-based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151084"/>
          </a:xfrm>
        </p:spPr>
        <p:txBody>
          <a:bodyPr/>
          <a:lstStyle/>
          <a:p>
            <a:r>
              <a:rPr lang="en-US" dirty="0" smtClean="0"/>
              <a:t>Adding schema triggers to implement the replication of data</a:t>
            </a:r>
          </a:p>
          <a:p>
            <a:r>
              <a:rPr lang="en-US" dirty="0" smtClean="0"/>
              <a:t>You can replicate exactly what you want</a:t>
            </a:r>
          </a:p>
          <a:p>
            <a:r>
              <a:rPr lang="en-US" dirty="0" smtClean="0"/>
              <a:t>Very difficult to support and maintain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74239"/>
      </p:ext>
    </p:extLst>
  </p:cSld>
  <p:clrMapOvr>
    <a:masterClrMapping/>
  </p:clrMapOvr>
  <p:transition xmlns:p14="http://schemas.microsoft.com/office/powerpoint/2010/main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176284"/>
            <a:ext cx="11176000" cy="1828193"/>
          </a:xfrm>
        </p:spPr>
        <p:txBody>
          <a:bodyPr>
            <a:noAutofit/>
          </a:bodyPr>
          <a:lstStyle/>
          <a:p>
            <a:r>
              <a:rPr lang="en-US" dirty="0" smtClean="0"/>
              <a:t>OpenEdge Replication is the </a:t>
            </a:r>
            <a:r>
              <a:rPr lang="en-US" u="sng" dirty="0" smtClean="0"/>
              <a:t>only</a:t>
            </a:r>
            <a:r>
              <a:rPr lang="en-US" dirty="0" smtClean="0"/>
              <a:t> way to keep a second copy of your production data in sync at all times</a:t>
            </a:r>
          </a:p>
          <a:p>
            <a:r>
              <a:rPr lang="en-US" dirty="0" smtClean="0"/>
              <a:t>OpenEdge Replication requires advanced thought and planning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Existing recovery plan including after image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Hardware and infrastructure planning </a:t>
            </a:r>
          </a:p>
          <a:p>
            <a:r>
              <a:rPr lang="en-US" dirty="0" smtClean="0"/>
              <a:t>OpenEdge Replication requires monitoring and maintenance in an ongoing basis</a:t>
            </a:r>
          </a:p>
          <a:p>
            <a:r>
              <a:rPr lang="en-US" dirty="0" smtClean="0"/>
              <a:t>There are significant costs involved with OpenEdge Replication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Hardware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Software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Implementation and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Points to Remember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Start with a good backup plan</a:t>
            </a:r>
          </a:p>
          <a:p>
            <a:r>
              <a:rPr lang="en-US" dirty="0"/>
              <a:t>You must have multi-volume </a:t>
            </a:r>
            <a:r>
              <a:rPr lang="en-US" dirty="0" smtClean="0"/>
              <a:t>AI</a:t>
            </a:r>
          </a:p>
          <a:p>
            <a:r>
              <a:rPr lang="en-US" dirty="0" smtClean="0"/>
              <a:t>Use the AI management tool to archive “full” AI extents</a:t>
            </a:r>
          </a:p>
          <a:p>
            <a:r>
              <a:rPr lang="en-US" dirty="0" smtClean="0"/>
              <a:t>Remember to remove old archives</a:t>
            </a:r>
            <a:endParaRPr lang="en-US" dirty="0"/>
          </a:p>
          <a:p>
            <a:r>
              <a:rPr lang="en-US" dirty="0"/>
              <a:t>Choose a replication method that makes sense for you</a:t>
            </a:r>
          </a:p>
          <a:p>
            <a:r>
              <a:rPr lang="en-US" dirty="0"/>
              <a:t>If you choose OpenEdge Replication use asynchronous replication for performance </a:t>
            </a:r>
            <a:r>
              <a:rPr lang="en-US" dirty="0" smtClean="0"/>
              <a:t>reasons</a:t>
            </a:r>
          </a:p>
          <a:p>
            <a:r>
              <a:rPr lang="en-US" dirty="0" smtClean="0"/>
              <a:t>Remember to set -pica</a:t>
            </a:r>
            <a:endParaRPr lang="en-US" dirty="0"/>
          </a:p>
          <a:p>
            <a:r>
              <a:rPr lang="en-US" dirty="0"/>
              <a:t>Test extensively before doing replication in your production environment</a:t>
            </a:r>
          </a:p>
        </p:txBody>
      </p:sp>
    </p:spTree>
    <p:extLst>
      <p:ext uri="{BB962C8B-B14F-4D97-AF65-F5344CB8AC3E}">
        <p14:creationId xmlns:p14="http://schemas.microsoft.com/office/powerpoint/2010/main" val="2324490480"/>
      </p:ext>
    </p:extLst>
  </p:cSld>
  <p:clrMapOvr>
    <a:masterClrMapping/>
  </p:clrMapOvr>
  <p:transition xmlns:p14="http://schemas.microsoft.com/office/powerpoint/2010/main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9774767" y="1509714"/>
            <a:ext cx="2019300" cy="4435475"/>
          </a:xfrm>
          <a:prstGeom prst="rect">
            <a:avLst/>
          </a:prstGeom>
          <a:solidFill>
            <a:srgbClr val="E5E7B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4" name="Picture 4" descr="j03155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8"/>
          <a:stretch>
            <a:fillRect/>
          </a:stretch>
        </p:blipFill>
        <p:spPr bwMode="auto">
          <a:xfrm>
            <a:off x="8178800" y="2911475"/>
            <a:ext cx="3403600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706033" y="1509714"/>
            <a:ext cx="83312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B2B2B2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en-US" sz="6000" b="0">
                <a:solidFill>
                  <a:srgbClr val="000066"/>
                </a:solidFill>
              </a:rPr>
              <a:t>Questions?</a:t>
            </a:r>
            <a:endParaRPr lang="en-US" sz="2400" b="0">
              <a:solidFill>
                <a:srgbClr val="000066"/>
              </a:solidFill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118784" y="3795714"/>
            <a:ext cx="2706540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Adam </a:t>
            </a:r>
            <a:r>
              <a:rPr lang="en-US" sz="2400" dirty="0" smtClean="0">
                <a:solidFill>
                  <a:schemeClr val="tx1"/>
                </a:solidFill>
              </a:rPr>
              <a:t>Backman</a:t>
            </a:r>
          </a:p>
          <a:p>
            <a:r>
              <a:rPr lang="en-US" sz="2400" dirty="0" smtClean="0"/>
              <a:t>White Star Software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adam@wss.com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4814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9791701" y="1509714"/>
            <a:ext cx="1985433" cy="4435475"/>
          </a:xfrm>
          <a:prstGeom prst="rect">
            <a:avLst/>
          </a:prstGeom>
          <a:solidFill>
            <a:srgbClr val="6B99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68" name="Picture 4" descr="j0309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984" y="2708276"/>
            <a:ext cx="265641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623392" y="1509714"/>
            <a:ext cx="8331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B2B2B2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en-US" sz="6000" b="0" dirty="0">
                <a:solidFill>
                  <a:srgbClr val="000066"/>
                </a:solidFill>
              </a:rPr>
              <a:t>Thank you for your time!</a:t>
            </a:r>
            <a:endParaRPr lang="en-US" sz="2400" b="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1174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9" grpId="0" autoUpdateAnimBg="0"/>
    </p:bldLst>
  </p:timing>
</p:sld>
</file>

<file path=ppt/theme/theme1.xml><?xml version="1.0" encoding="utf-8"?>
<a:theme xmlns:a="http://schemas.openxmlformats.org/drawingml/2006/main" name="WSS templat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WSS template.thmx</Template>
  <TotalTime>5445</TotalTime>
  <Words>1903</Words>
  <Application>Microsoft Macintosh PowerPoint</Application>
  <PresentationFormat>Custom</PresentationFormat>
  <Paragraphs>397</Paragraphs>
  <Slides>42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WSS template</vt:lpstr>
      <vt:lpstr>OpenEdge Replication</vt:lpstr>
      <vt:lpstr>Agenda</vt:lpstr>
      <vt:lpstr>Types of System Replication</vt:lpstr>
      <vt:lpstr>Setup: System</vt:lpstr>
      <vt:lpstr>Setup: Operating System</vt:lpstr>
      <vt:lpstr>Setup: Disk</vt:lpstr>
      <vt:lpstr>Setup - Other Resources</vt:lpstr>
      <vt:lpstr>Setup: Non-DB Replication </vt:lpstr>
      <vt:lpstr>Getting started with OpenEdge Replication</vt:lpstr>
      <vt:lpstr>OpenEdge Replication</vt:lpstr>
      <vt:lpstr>What is OpenEdge Replication?</vt:lpstr>
      <vt:lpstr>What is OpenEdge Replication?</vt:lpstr>
      <vt:lpstr>Why do OpenEdge Replication?</vt:lpstr>
      <vt:lpstr>Initial Setup: OpenEdge Replication (Offline)</vt:lpstr>
      <vt:lpstr>Initial Setup: OpenEdge Replication  (Online)</vt:lpstr>
      <vt:lpstr>Initial Setup: OpenEdge Replication  (continued)</vt:lpstr>
      <vt:lpstr>-pica</vt:lpstr>
      <vt:lpstr>Calculating -pica</vt:lpstr>
      <vt:lpstr>Example: source.repl.properties</vt:lpstr>
      <vt:lpstr>Example: target.repl.properties</vt:lpstr>
      <vt:lpstr>Maintenance Issues: OpenEdge Replication</vt:lpstr>
      <vt:lpstr>After image file status</vt:lpstr>
      <vt:lpstr>Do not concern yourself with AI files, Let Progress do the work</vt:lpstr>
      <vt:lpstr>If you use the AI management tool you need to cleanup old archives</vt:lpstr>
      <vt:lpstr>Monitoring Replication</vt:lpstr>
      <vt:lpstr>Replication Virtual System Tables</vt:lpstr>
      <vt:lpstr>Monitoring with dsrutil: Server</vt:lpstr>
      <vt:lpstr>Monitoring with dsrutil: Agent</vt:lpstr>
      <vt:lpstr>Other dsrutil options</vt:lpstr>
      <vt:lpstr>Still more dsrutil options</vt:lpstr>
      <vt:lpstr>Transition</vt:lpstr>
      <vt:lpstr>Database Roles</vt:lpstr>
      <vt:lpstr>Failover</vt:lpstr>
      <vt:lpstr>Failback</vt:lpstr>
      <vt:lpstr>Alternatives to OpenEdge Replication</vt:lpstr>
      <vt:lpstr>Hardware replication</vt:lpstr>
      <vt:lpstr>Log-based Replication</vt:lpstr>
      <vt:lpstr>Trigger-based replication</vt:lpstr>
      <vt:lpstr>Things to remember</vt:lpstr>
      <vt:lpstr>Points to Remember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OpenEdge Replication</dc:title>
  <dc:creator>Microsoft Office User</dc:creator>
  <cp:lastModifiedBy>Adam Backman</cp:lastModifiedBy>
  <cp:revision>20</cp:revision>
  <dcterms:created xsi:type="dcterms:W3CDTF">2015-05-20T18:58:15Z</dcterms:created>
  <dcterms:modified xsi:type="dcterms:W3CDTF">2015-06-08T14:29:35Z</dcterms:modified>
</cp:coreProperties>
</file>