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2" r:id="rId3"/>
    <p:sldMasterId id="2147483684" r:id="rId4"/>
  </p:sldMasterIdLst>
  <p:notesMasterIdLst>
    <p:notesMasterId r:id="rId91"/>
  </p:notesMasterIdLst>
  <p:handoutMasterIdLst>
    <p:handoutMasterId r:id="rId92"/>
  </p:handoutMasterIdLst>
  <p:sldIdLst>
    <p:sldId id="432" r:id="rId5"/>
    <p:sldId id="357" r:id="rId6"/>
    <p:sldId id="475" r:id="rId7"/>
    <p:sldId id="257" r:id="rId8"/>
    <p:sldId id="460" r:id="rId9"/>
    <p:sldId id="471" r:id="rId10"/>
    <p:sldId id="472" r:id="rId11"/>
    <p:sldId id="473" r:id="rId12"/>
    <p:sldId id="474" r:id="rId13"/>
    <p:sldId id="405" r:id="rId14"/>
    <p:sldId id="393" r:id="rId15"/>
    <p:sldId id="476" r:id="rId16"/>
    <p:sldId id="477" r:id="rId17"/>
    <p:sldId id="478" r:id="rId18"/>
    <p:sldId id="438" r:id="rId19"/>
    <p:sldId id="439" r:id="rId20"/>
    <p:sldId id="422" r:id="rId21"/>
    <p:sldId id="423" r:id="rId22"/>
    <p:sldId id="424" r:id="rId23"/>
    <p:sldId id="482" r:id="rId24"/>
    <p:sldId id="406" r:id="rId25"/>
    <p:sldId id="394" r:id="rId26"/>
    <p:sldId id="462" r:id="rId27"/>
    <p:sldId id="480" r:id="rId28"/>
    <p:sldId id="479" r:id="rId29"/>
    <p:sldId id="425" r:id="rId30"/>
    <p:sldId id="426" r:id="rId31"/>
    <p:sldId id="427" r:id="rId32"/>
    <p:sldId id="404" r:id="rId33"/>
    <p:sldId id="392" r:id="rId34"/>
    <p:sldId id="418" r:id="rId35"/>
    <p:sldId id="433" r:id="rId36"/>
    <p:sldId id="416" r:id="rId37"/>
    <p:sldId id="431" r:id="rId38"/>
    <p:sldId id="458" r:id="rId39"/>
    <p:sldId id="407" r:id="rId40"/>
    <p:sldId id="481" r:id="rId41"/>
    <p:sldId id="395" r:id="rId42"/>
    <p:sldId id="466" r:id="rId43"/>
    <p:sldId id="465" r:id="rId44"/>
    <p:sldId id="464" r:id="rId45"/>
    <p:sldId id="436" r:id="rId46"/>
    <p:sldId id="419" r:id="rId47"/>
    <p:sldId id="435" r:id="rId48"/>
    <p:sldId id="434" r:id="rId49"/>
    <p:sldId id="437" r:id="rId50"/>
    <p:sldId id="408" r:id="rId51"/>
    <p:sldId id="396" r:id="rId52"/>
    <p:sldId id="463" r:id="rId53"/>
    <p:sldId id="409" r:id="rId54"/>
    <p:sldId id="397" r:id="rId55"/>
    <p:sldId id="441" r:id="rId56"/>
    <p:sldId id="442" r:id="rId57"/>
    <p:sldId id="440" r:id="rId58"/>
    <p:sldId id="410" r:id="rId59"/>
    <p:sldId id="452" r:id="rId60"/>
    <p:sldId id="398" r:id="rId61"/>
    <p:sldId id="453" r:id="rId62"/>
    <p:sldId id="444" r:id="rId63"/>
    <p:sldId id="445" r:id="rId64"/>
    <p:sldId id="449" r:id="rId65"/>
    <p:sldId id="450" r:id="rId66"/>
    <p:sldId id="448" r:id="rId67"/>
    <p:sldId id="454" r:id="rId68"/>
    <p:sldId id="411" r:id="rId69"/>
    <p:sldId id="400" r:id="rId70"/>
    <p:sldId id="412" r:id="rId71"/>
    <p:sldId id="399" r:id="rId72"/>
    <p:sldId id="429" r:id="rId73"/>
    <p:sldId id="420" r:id="rId74"/>
    <p:sldId id="456" r:id="rId75"/>
    <p:sldId id="461" r:id="rId76"/>
    <p:sldId id="430" r:id="rId77"/>
    <p:sldId id="447" r:id="rId78"/>
    <p:sldId id="428" r:id="rId79"/>
    <p:sldId id="413" r:id="rId80"/>
    <p:sldId id="401" r:id="rId81"/>
    <p:sldId id="470" r:id="rId82"/>
    <p:sldId id="468" r:id="rId83"/>
    <p:sldId id="469" r:id="rId84"/>
    <p:sldId id="459" r:id="rId85"/>
    <p:sldId id="414" r:id="rId86"/>
    <p:sldId id="402" r:id="rId87"/>
    <p:sldId id="483" r:id="rId88"/>
    <p:sldId id="336" r:id="rId89"/>
    <p:sldId id="262" r:id="rId9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D0D8E8"/>
    <a:srgbClr val="1872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7" autoAdjust="0"/>
    <p:restoredTop sz="90885" autoAdjust="0"/>
  </p:normalViewPr>
  <p:slideViewPr>
    <p:cSldViewPr>
      <p:cViewPr varScale="1">
        <p:scale>
          <a:sx n="102" d="100"/>
          <a:sy n="102" d="100"/>
        </p:scale>
        <p:origin x="460" y="64"/>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49E7B9-D898-43B0-B4B2-69EC92E90E43}" type="datetimeFigureOut">
              <a:rPr lang="en-US" smtClean="0"/>
              <a:pPr/>
              <a:t>6/8/2015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794479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BFFF94-97B2-48EC-911E-527AD01EF67A}" type="datetimeFigureOut">
              <a:rPr lang="en-US" smtClean="0"/>
              <a:pPr/>
              <a:t>6/8/2015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3600927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a:t>
            </a:fld>
            <a:endParaRPr lang="en-US" dirty="0"/>
          </a:p>
        </p:txBody>
      </p:sp>
    </p:spTree>
    <p:extLst>
      <p:ext uri="{BB962C8B-B14F-4D97-AF65-F5344CB8AC3E}">
        <p14:creationId xmlns:p14="http://schemas.microsoft.com/office/powerpoint/2010/main" val="3224853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baseline="0" dirty="0" smtClean="0"/>
              <a:t>I have been working with Progress since 1987</a:t>
            </a:r>
          </a:p>
          <a:p>
            <a:endParaRPr lang="en-US" sz="1200" baseline="0" dirty="0" smtClean="0"/>
          </a:p>
          <a:p>
            <a:r>
              <a:rPr lang="en-US" sz="1200" baseline="0" dirty="0" smtClean="0"/>
              <a:t>… and today I am both President of </a:t>
            </a:r>
            <a:r>
              <a:rPr lang="en-US" sz="1200" baseline="0" dirty="0" err="1" smtClean="0"/>
              <a:t>DBAppraise</a:t>
            </a:r>
            <a:r>
              <a:rPr lang="en-US" sz="1200" baseline="0" dirty="0" smtClean="0"/>
              <a:t>;</a:t>
            </a:r>
          </a:p>
          <a:p>
            <a:endParaRPr lang="en-US" sz="1200" baseline="0" dirty="0" smtClean="0"/>
          </a:p>
          <a:p>
            <a:r>
              <a:rPr lang="en-US" sz="1200" baseline="0" dirty="0" smtClean="0"/>
              <a:t>The remote database management service…</a:t>
            </a:r>
          </a:p>
          <a:p>
            <a:endParaRPr lang="en-US" sz="1200" baseline="0" dirty="0" smtClean="0"/>
          </a:p>
          <a:p>
            <a:r>
              <a:rPr lang="en-US" sz="1200" baseline="0" dirty="0" smtClean="0"/>
              <a:t>where we simplify the job of managing and monitoring the worlds best business applications;</a:t>
            </a:r>
          </a:p>
          <a:p>
            <a:endParaRPr lang="en-US" sz="1200" baseline="0" dirty="0" smtClean="0"/>
          </a:p>
          <a:p>
            <a:r>
              <a:rPr lang="en-US" sz="1200" baseline="0" dirty="0" smtClean="0"/>
              <a:t>and Vice President of White Star Software;</a:t>
            </a:r>
          </a:p>
          <a:p>
            <a:endParaRPr lang="en-US" sz="1200" baseline="0" dirty="0" smtClean="0"/>
          </a:p>
          <a:p>
            <a:r>
              <a:rPr lang="en-US" sz="1200" baseline="0" dirty="0" smtClean="0"/>
              <a:t>where we offer </a:t>
            </a:r>
            <a:r>
              <a:rPr lang="en-US" sz="1200" b="1" baseline="0" dirty="0" smtClean="0"/>
              <a:t>expert</a:t>
            </a:r>
            <a:r>
              <a:rPr lang="en-US" sz="1200" baseline="0" dirty="0" smtClean="0"/>
              <a:t> consulting services covering all aspects of Progress and </a:t>
            </a:r>
            <a:r>
              <a:rPr lang="en-US" sz="1200" baseline="0" dirty="0" err="1" smtClean="0"/>
              <a:t>OpenEdge</a:t>
            </a:r>
            <a:r>
              <a:rPr lang="en-US" sz="1200" baseline="0" dirty="0" smtClean="0"/>
              <a:t>.</a:t>
            </a:r>
          </a:p>
        </p:txBody>
      </p:sp>
      <p:sp>
        <p:nvSpPr>
          <p:cNvPr id="4" name="Slide Number Placeholder 3"/>
          <p:cNvSpPr>
            <a:spLocks noGrp="1"/>
          </p:cNvSpPr>
          <p:nvPr>
            <p:ph type="sldNum" sz="quarter" idx="5"/>
          </p:nvPr>
        </p:nvSpPr>
        <p:spPr/>
        <p:txBody>
          <a:bodyPr/>
          <a:lstStyle/>
          <a:p>
            <a:pPr>
              <a:defRPr/>
            </a:pPr>
            <a:fld id="{EDB85A48-3AFF-49F6-96A2-49BBDF67B810}" type="slidenum">
              <a:rPr lang="en-US" smtClean="0"/>
              <a:pPr>
                <a:defRPr/>
              </a:pPr>
              <a:t>4</a:t>
            </a:fld>
            <a:endParaRPr lang="en-US" dirty="0"/>
          </a:p>
        </p:txBody>
      </p:sp>
    </p:spTree>
    <p:extLst>
      <p:ext uri="{BB962C8B-B14F-4D97-AF65-F5344CB8AC3E}">
        <p14:creationId xmlns:p14="http://schemas.microsoft.com/office/powerpoint/2010/main" val="2200517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Theft of servers from data centers really</a:t>
            </a:r>
            <a:r>
              <a:rPr lang="en-US" baseline="0" dirty="0" smtClean="0"/>
              <a:t> happens.</a:t>
            </a:r>
          </a:p>
          <a:p>
            <a:endParaRPr lang="en-US" baseline="0" dirty="0" smtClean="0"/>
          </a:p>
          <a:p>
            <a:r>
              <a:rPr lang="en-US" baseline="0" dirty="0" smtClean="0"/>
              <a:t>So do lots of other bad things.</a:t>
            </a:r>
            <a:endParaRPr lang="en-US" dirty="0"/>
          </a:p>
        </p:txBody>
      </p:sp>
      <p:sp>
        <p:nvSpPr>
          <p:cNvPr id="4" name="Slide Number Placeholder 3"/>
          <p:cNvSpPr>
            <a:spLocks noGrp="1"/>
          </p:cNvSpPr>
          <p:nvPr>
            <p:ph type="sldNum" sz="quarter" idx="10"/>
          </p:nvPr>
        </p:nvSpPr>
        <p:spPr/>
        <p:txBody>
          <a:bodyPr/>
          <a:lstStyle/>
          <a:p>
            <a:fld id="{72996995-ABB5-4AD2-95DB-65010E34EA2B}" type="slidenum">
              <a:rPr lang="en-US" smtClean="0"/>
              <a:pPr/>
              <a:t>52</a:t>
            </a:fld>
            <a:endParaRPr lang="en-US"/>
          </a:p>
        </p:txBody>
      </p:sp>
    </p:spTree>
    <p:extLst>
      <p:ext uri="{BB962C8B-B14F-4D97-AF65-F5344CB8AC3E}">
        <p14:creationId xmlns:p14="http://schemas.microsoft.com/office/powerpoint/2010/main" val="884710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Some humans</a:t>
            </a:r>
            <a:r>
              <a:rPr lang="en-US" baseline="0" dirty="0" smtClean="0"/>
              <a:t> are bigger errors than others ;)</a:t>
            </a:r>
          </a:p>
          <a:p>
            <a:endParaRPr lang="en-US" dirty="0"/>
          </a:p>
        </p:txBody>
      </p:sp>
      <p:sp>
        <p:nvSpPr>
          <p:cNvPr id="4" name="Slide Number Placeholder 3"/>
          <p:cNvSpPr>
            <a:spLocks noGrp="1"/>
          </p:cNvSpPr>
          <p:nvPr>
            <p:ph type="sldNum" sz="quarter" idx="10"/>
          </p:nvPr>
        </p:nvSpPr>
        <p:spPr/>
        <p:txBody>
          <a:bodyPr/>
          <a:lstStyle/>
          <a:p>
            <a:fld id="{72996995-ABB5-4AD2-95DB-65010E34EA2B}" type="slidenum">
              <a:rPr lang="en-US" smtClean="0"/>
              <a:pPr/>
              <a:t>53</a:t>
            </a:fld>
            <a:endParaRPr lang="en-US"/>
          </a:p>
        </p:txBody>
      </p:sp>
    </p:spTree>
    <p:extLst>
      <p:ext uri="{BB962C8B-B14F-4D97-AF65-F5344CB8AC3E}">
        <p14:creationId xmlns:p14="http://schemas.microsoft.com/office/powerpoint/2010/main" val="183962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t>And now we have some time for questions…</a:t>
            </a:r>
          </a:p>
        </p:txBody>
      </p:sp>
      <p:sp>
        <p:nvSpPr>
          <p:cNvPr id="4" name="Slide Number Placeholder 3"/>
          <p:cNvSpPr>
            <a:spLocks noGrp="1"/>
          </p:cNvSpPr>
          <p:nvPr>
            <p:ph type="sldNum" sz="quarter" idx="5"/>
          </p:nvPr>
        </p:nvSpPr>
        <p:spPr/>
        <p:txBody>
          <a:bodyPr/>
          <a:lstStyle/>
          <a:p>
            <a:pPr>
              <a:defRPr/>
            </a:pPr>
            <a:fld id="{9122DC46-84AA-49F0-B8FB-33CFD583CB07}" type="slidenum">
              <a:rPr lang="en-US" smtClean="0"/>
              <a:pPr>
                <a:defRPr/>
              </a:pPr>
              <a:t>85</a:t>
            </a:fld>
            <a:endParaRPr lang="en-US" dirty="0"/>
          </a:p>
        </p:txBody>
      </p:sp>
    </p:spTree>
    <p:extLst>
      <p:ext uri="{BB962C8B-B14F-4D97-AF65-F5344CB8AC3E}">
        <p14:creationId xmlns:p14="http://schemas.microsoft.com/office/powerpoint/2010/main" val="2641559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86</a:t>
            </a:fld>
            <a:endParaRPr lang="en-US" dirty="0"/>
          </a:p>
        </p:txBody>
      </p:sp>
    </p:spTree>
    <p:extLst>
      <p:ext uri="{BB962C8B-B14F-4D97-AF65-F5344CB8AC3E}">
        <p14:creationId xmlns:p14="http://schemas.microsoft.com/office/powerpoint/2010/main" val="3972698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4.xml"/><Relationship Id="rId4" Type="http://schemas.openxmlformats.org/officeDocument/2006/relationships/image" Target="../media/image4.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BEF1F1-3CFC-498C-B1F2-A93561D8D53A}"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7162800" cy="857250"/>
          </a:xfrm>
          <a:ln>
            <a:noFill/>
          </a:ln>
        </p:spPr>
        <p:txBody>
          <a:bodyPr/>
          <a:lstStyle>
            <a:lvl1pPr algn="l">
              <a:defRPr>
                <a:solidFill>
                  <a:schemeClr val="accent1">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BF2A9B-326D-4761-BF7B-BD928EE5BD80}"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cxnSp>
        <p:nvCxnSpPr>
          <p:cNvPr id="9" name="Straight Connector 8"/>
          <p:cNvCxnSpPr/>
          <p:nvPr userDrawn="1"/>
        </p:nvCxnSpPr>
        <p:spPr>
          <a:xfrm>
            <a:off x="457200" y="1141809"/>
            <a:ext cx="8229600" cy="1191"/>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A0252-BC0F-47B6-B2AF-C40178B96FF1}"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E46C0A"/>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721DBC-C237-4DD0-BB53-E371E32A1918}" type="datetime1">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accent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noAutofit/>
          </a:bodyP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solidFill>
                  <a:srgbClr val="F7964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425B2D-6711-49A3-AAE7-282B9DF28284}" type="datetime1">
              <a:rPr lang="en-US" smtClean="0"/>
              <a:pPr/>
              <a:t>6/8/2015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FFEFC7-BA64-404B-A0F4-19DBB1A052FA}" type="datetime1">
              <a:rPr lang="en-US" smtClean="0"/>
              <a:pPr/>
              <a:t>6/8/2015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28600" y="4743450"/>
            <a:ext cx="1447800" cy="342900"/>
          </a:xfrm>
        </p:spPr>
        <p:txBody>
          <a:bodyPr/>
          <a:lstStyle/>
          <a:p>
            <a:fld id="{51F86D1E-1B7D-4FB0-A4E9-C48E71D26E51}" type="datetime1">
              <a:rPr lang="en-US" smtClean="0"/>
              <a:pPr/>
              <a:t>6/8/2015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FBE419-F7AA-4BD7-8026-5D09B3E156DD}" type="datetime1">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4F9FE5-E6BA-4ADE-A038-A07030ADC282}" type="datetime1">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45370D-84A6-4036-AAB8-6618D0D0CFC6}"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E40C6DF-50BB-4580-9B67-22C9A96B73BC}"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BEF1F1-3CFC-498C-B1F2-A93561D8D53A}"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7162800" cy="857250"/>
          </a:xfrm>
          <a:ln>
            <a:noFill/>
          </a:ln>
        </p:spPr>
        <p:txBody>
          <a:bodyPr/>
          <a:lstStyle>
            <a:lvl1pPr algn="l">
              <a:defRPr>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752600" y="4800600"/>
            <a:ext cx="914400" cy="285750"/>
          </a:xfrm>
        </p:spPr>
        <p:txBody>
          <a:bodyPr/>
          <a:lstStyle/>
          <a:p>
            <a:fld id="{C9BF2A9B-326D-4761-BF7B-BD928EE5BD80}"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cxnSp>
        <p:nvCxnSpPr>
          <p:cNvPr id="9" name="Straight Connector 8"/>
          <p:cNvCxnSpPr/>
          <p:nvPr/>
        </p:nvCxnSpPr>
        <p:spPr>
          <a:xfrm>
            <a:off x="457200" y="1141809"/>
            <a:ext cx="8229600" cy="119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57200" y="1141809"/>
            <a:ext cx="8229600" cy="1191"/>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A0252-BC0F-47B6-B2AF-C40178B96FF1}"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721DBC-C237-4DD0-BB53-E371E32A1918}" type="datetime1">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425B2D-6711-49A3-AAE7-282B9DF28284}" type="datetime1">
              <a:rPr lang="en-US" smtClean="0"/>
              <a:pPr/>
              <a:t>6/8/2015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FFEFC7-BA64-404B-A0F4-19DBB1A052FA}" type="datetime1">
              <a:rPr lang="en-US" smtClean="0"/>
              <a:pPr/>
              <a:t>6/8/2015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F86D1E-1B7D-4FB0-A4E9-C48E71D26E51}" type="datetime1">
              <a:rPr lang="en-US" smtClean="0"/>
              <a:pPr/>
              <a:t>6/8/2015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FBE419-F7AA-4BD7-8026-5D09B3E156DD}" type="datetime1">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4F9FE5-E6BA-4ADE-A038-A07030ADC282}" type="datetime1">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45370D-84A6-4036-AAB8-6618D0D0CFC6}"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C6DF-50BB-4580-9B67-22C9A96B73BC}"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BEF1F1-3CFC-498C-B1F2-A93561D8D53A}"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7162800" cy="857250"/>
          </a:xfrm>
          <a:ln>
            <a:noFill/>
          </a:ln>
        </p:spPr>
        <p:txBody>
          <a:bodyPr/>
          <a:lstStyle>
            <a:lvl1pPr algn="l">
              <a:defRPr>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752600" y="4800600"/>
            <a:ext cx="914400" cy="285750"/>
          </a:xfrm>
        </p:spPr>
        <p:txBody>
          <a:bodyPr/>
          <a:lstStyle/>
          <a:p>
            <a:fld id="{C9BF2A9B-326D-4761-BF7B-BD928EE5BD80}"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cxnSp>
        <p:nvCxnSpPr>
          <p:cNvPr id="9" name="Straight Connector 8"/>
          <p:cNvCxnSpPr/>
          <p:nvPr/>
        </p:nvCxnSpPr>
        <p:spPr>
          <a:xfrm>
            <a:off x="457200" y="1141809"/>
            <a:ext cx="8229600" cy="119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57200" y="1141809"/>
            <a:ext cx="8229600" cy="1191"/>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A0252-BC0F-47B6-B2AF-C40178B96FF1}"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721DBC-C237-4DD0-BB53-E371E32A1918}" type="datetime1">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425B2D-6711-49A3-AAE7-282B9DF28284}" type="datetime1">
              <a:rPr lang="en-US" smtClean="0"/>
              <a:pPr/>
              <a:t>6/8/2015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FFEFC7-BA64-404B-A0F4-19DBB1A052FA}" type="datetime1">
              <a:rPr lang="en-US" smtClean="0"/>
              <a:pPr/>
              <a:t>6/8/2015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F86D1E-1B7D-4FB0-A4E9-C48E71D26E51}" type="datetime1">
              <a:rPr lang="en-US" smtClean="0"/>
              <a:pPr/>
              <a:t>6/8/2015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FBE419-F7AA-4BD7-8026-5D09B3E156DD}" type="datetime1">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4F9FE5-E6BA-4ADE-A038-A07030ADC282}" type="datetime1">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45370D-84A6-4036-AAB8-6618D0D0CFC6}"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C6DF-50BB-4580-9B67-22C9A96B73BC}" type="datetime1">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57C8AD-9CD5-4FD6-B96A-EC63C8DD4688}" type="slidenum">
              <a:rPr lang="en-US" smtClean="0"/>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0" y="0"/>
            <a:ext cx="9144000" cy="5149778"/>
          </a:xfrm>
          <a:prstGeom prst="rect">
            <a:avLst/>
          </a:prstGeom>
        </p:spPr>
      </p:pic>
      <p:sp>
        <p:nvSpPr>
          <p:cNvPr id="9" name="Rectangle 3"/>
          <p:cNvSpPr>
            <a:spLocks noGrp="1" noChangeArrowheads="1"/>
          </p:cNvSpPr>
          <p:nvPr>
            <p:ph type="ctrTitle" hasCustomPrompt="1"/>
          </p:nvPr>
        </p:nvSpPr>
        <p:spPr bwMode="auto">
          <a:xfrm>
            <a:off x="670597" y="892180"/>
            <a:ext cx="7886028"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673100" y="2656377"/>
            <a:ext cx="5798402" cy="542324"/>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p:cNvPicPr>
            <a:picLocks noChangeAspect="1"/>
          </p:cNvPicPr>
          <p:nvPr/>
        </p:nvPicPr>
        <p:blipFill>
          <a:blip r:embed="rId3"/>
          <a:stretch>
            <a:fillRect/>
          </a:stretch>
        </p:blipFill>
        <p:spPr>
          <a:xfrm>
            <a:off x="7024074" y="3782962"/>
            <a:ext cx="1861226" cy="1088135"/>
          </a:xfrm>
          <a:prstGeom prst="rect">
            <a:avLst/>
          </a:prstGeom>
        </p:spPr>
      </p:pic>
      <p:pic>
        <p:nvPicPr>
          <p:cNvPr id="8" name="Picture 7"/>
          <p:cNvPicPr>
            <a:picLocks noChangeAspect="1"/>
          </p:cNvPicPr>
          <p:nvPr/>
        </p:nvPicPr>
        <p:blipFill>
          <a:blip r:embed="rId4"/>
          <a:stretch>
            <a:fillRect/>
          </a:stretch>
        </p:blipFill>
        <p:spPr>
          <a:xfrm>
            <a:off x="14258302" y="8155858"/>
            <a:ext cx="9515577" cy="5350933"/>
          </a:xfrm>
          <a:prstGeom prst="rect">
            <a:avLst/>
          </a:prstGeom>
        </p:spPr>
      </p:pic>
    </p:spTree>
    <p:extLst>
      <p:ext uri="{BB962C8B-B14F-4D97-AF65-F5344CB8AC3E}">
        <p14:creationId xmlns:p14="http://schemas.microsoft.com/office/powerpoint/2010/main" val="2817904274"/>
      </p:ext>
    </p:extLst>
  </p:cSld>
  <p:clrMapOvr>
    <a:masterClrMapping/>
  </p:clrMapOvr>
  <p:transition>
    <p:wipe dir="r"/>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ection">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0"/>
            <a:ext cx="9144001" cy="5151977"/>
          </a:xfrm>
          <a:prstGeom prst="rect">
            <a:avLst/>
          </a:prstGeom>
        </p:spPr>
      </p:pic>
      <p:sp>
        <p:nvSpPr>
          <p:cNvPr id="2" name="Title 1"/>
          <p:cNvSpPr>
            <a:spLocks noGrp="1"/>
          </p:cNvSpPr>
          <p:nvPr>
            <p:ph type="title"/>
          </p:nvPr>
        </p:nvSpPr>
        <p:spPr>
          <a:xfrm>
            <a:off x="462733" y="886713"/>
            <a:ext cx="5177536" cy="986937"/>
          </a:xfrm>
        </p:spPr>
        <p:txBody>
          <a:bodyPr/>
          <a:lstStyle>
            <a:lvl1pPr>
              <a:defRPr sz="3200">
                <a:solidFill>
                  <a:schemeClr val="bg1"/>
                </a:solidFill>
              </a:defRPr>
            </a:lvl1pPr>
          </a:lstStyle>
          <a:p>
            <a:r>
              <a:rPr lang="en-US" smtClean="0"/>
              <a:t>Click to edit Master title style</a:t>
            </a:r>
            <a:endParaRPr lang="en-US" dirty="0"/>
          </a:p>
        </p:txBody>
      </p:sp>
      <p:pic>
        <p:nvPicPr>
          <p:cNvPr id="8" name="Picture 7"/>
          <p:cNvPicPr>
            <a:picLocks noChangeAspect="1"/>
          </p:cNvPicPr>
          <p:nvPr/>
        </p:nvPicPr>
        <p:blipFill>
          <a:blip r:embed="rId3"/>
          <a:stretch>
            <a:fillRect/>
          </a:stretch>
        </p:blipFill>
        <p:spPr>
          <a:xfrm>
            <a:off x="6483604" y="3475396"/>
            <a:ext cx="2303172" cy="1346512"/>
          </a:xfrm>
          <a:prstGeom prst="rect">
            <a:avLst/>
          </a:prstGeom>
        </p:spPr>
      </p:pic>
    </p:spTree>
    <p:extLst>
      <p:ext uri="{BB962C8B-B14F-4D97-AF65-F5344CB8AC3E}">
        <p14:creationId xmlns:p14="http://schemas.microsoft.com/office/powerpoint/2010/main" val="47168059"/>
      </p:ext>
    </p:extLst>
  </p:cSld>
  <p:clrMapOvr>
    <a:masterClrMapping/>
  </p:clrMapOvr>
  <p:transition>
    <p:wipe dir="r"/>
  </p:transition>
  <p:timing>
    <p:tnLst>
      <p:par>
        <p:cTn id="1" dur="indefinite" restart="never" nodeType="tmRoot"/>
      </p:par>
    </p:tnLst>
  </p:timing>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9091" y="900112"/>
            <a:ext cx="7772400" cy="3775127"/>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5" name="Straight Connector 4"/>
          <p:cNvCxnSpPr/>
          <p:nvPr userDrawn="1"/>
        </p:nvCxnSpPr>
        <p:spPr>
          <a:xfrm>
            <a:off x="457200" y="1141809"/>
            <a:ext cx="8229600" cy="1191"/>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320292"/>
      </p:ext>
    </p:extLst>
  </p:cSld>
  <p:clrMapOvr>
    <a:masterClrMapping/>
  </p:clrMapOvr>
  <p:transition>
    <p:wipe dir="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9091" y="898398"/>
            <a:ext cx="7772400" cy="3791589"/>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2291827"/>
      </p:ext>
    </p:extLst>
  </p:cSld>
  <p:clrMapOvr>
    <a:masterClrMapping/>
  </p:clrMapOvr>
  <p:transition>
    <p:wipe dir="r"/>
  </p:transition>
  <p:timing>
    <p:tnLst>
      <p:par>
        <p:cTn id="1" dur="indefinite" restart="never" nodeType="tmRoot"/>
      </p:par>
    </p:tnLst>
  </p:timing>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900112"/>
            <a:ext cx="4040188" cy="47982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493392"/>
            <a:ext cx="4040188" cy="3178777"/>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6" y="900112"/>
            <a:ext cx="4041775" cy="47982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93392"/>
            <a:ext cx="4041775" cy="3178777"/>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31706189"/>
      </p:ext>
    </p:extLst>
  </p:cSld>
  <p:clrMapOvr>
    <a:masterClrMapping/>
  </p:clrMapOvr>
  <p:transition>
    <p:wipe dir="r"/>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62734" y="165338"/>
            <a:ext cx="8102994" cy="543739"/>
          </a:xfrm>
        </p:spPr>
        <p:txBody>
          <a:bodyPr/>
          <a:lstStyle>
            <a:lvl1pPr>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307819600"/>
      </p:ext>
    </p:extLst>
  </p:cSld>
  <p:clrMapOvr>
    <a:masterClrMapping/>
  </p:clrMapOvr>
  <p:transition>
    <p:wipe dir="r"/>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445532"/>
      </p:ext>
    </p:extLst>
  </p:cSld>
  <p:clrMapOvr>
    <a:masterClrMapping/>
  </p:clrMapOvr>
  <p:transition>
    <p:wipe dir="r"/>
  </p:transition>
  <p:timing>
    <p:tnLst>
      <p:par>
        <p:cTn id="1" dur="indefinite" restart="never" nodeType="tmRoot"/>
      </p:par>
    </p:tnLst>
  </p:timing>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Blank black">
    <p:spTree>
      <p:nvGrpSpPr>
        <p:cNvPr id="1" name=""/>
        <p:cNvGrpSpPr/>
        <p:nvPr/>
      </p:nvGrpSpPr>
      <p:grpSpPr>
        <a:xfrm>
          <a:off x="0" y="0"/>
          <a:ext cx="0" cy="0"/>
          <a:chOff x="0" y="0"/>
          <a:chExt cx="0" cy="0"/>
        </a:xfrm>
      </p:grpSpPr>
      <p:sp>
        <p:nvSpPr>
          <p:cNvPr id="2" name="Rectangle 1"/>
          <p:cNvSpPr/>
          <p:nvPr/>
        </p:nvSpPr>
        <p:spPr bwMode="auto">
          <a:xfrm>
            <a:off x="0" y="0"/>
            <a:ext cx="9144000" cy="51435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216004367"/>
      </p:ext>
    </p:extLst>
  </p:cSld>
  <p:clrMapOvr>
    <a:masterClrMapping/>
  </p:clrMapOvr>
  <p:transition>
    <p:wipe dir="r"/>
  </p:transition>
  <p:timing>
    <p:tnLst>
      <p:par>
        <p:cTn id="1" dur="indefinite" restart="never" nodeType="tmRoot"/>
      </p:par>
    </p:tnLst>
  </p:timing>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Plain orange backgroun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5142674"/>
          </a:xfrm>
          <a:prstGeom prst="rect">
            <a:avLst/>
          </a:prstGeom>
        </p:spPr>
      </p:pic>
    </p:spTree>
    <p:extLst>
      <p:ext uri="{BB962C8B-B14F-4D97-AF65-F5344CB8AC3E}">
        <p14:creationId xmlns:p14="http://schemas.microsoft.com/office/powerpoint/2010/main" val="4113088820"/>
      </p:ext>
    </p:extLst>
  </p:cSld>
  <p:clrMapOvr>
    <a:masterClrMapping/>
  </p:clrMapOvr>
  <p:transition>
    <p:wipe dir="r"/>
  </p:transition>
  <p:timing>
    <p:tnLst>
      <p:par>
        <p:cTn id="1" dur="indefinite" restart="never" nodeType="tmRoot"/>
      </p:par>
    </p:tnLst>
  </p:timing>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1_Blank white">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76198" y="1679511"/>
            <a:ext cx="3184855" cy="1861974"/>
          </a:xfrm>
          <a:prstGeom prst="rect">
            <a:avLst/>
          </a:prstGeom>
        </p:spPr>
      </p:pic>
    </p:spTree>
    <p:extLst>
      <p:ext uri="{BB962C8B-B14F-4D97-AF65-F5344CB8AC3E}">
        <p14:creationId xmlns:p14="http://schemas.microsoft.com/office/powerpoint/2010/main" val="3858861609"/>
      </p:ext>
    </p:extLst>
  </p:cSld>
  <p:clrMapOvr>
    <a:masterClrMapping/>
  </p:clrMapOvr>
  <p:transition>
    <p:wipe dir="r"/>
  </p:transition>
  <p:timing>
    <p:tnLst>
      <p:par>
        <p:cTn id="1" dur="indefinite" restart="never" nodeType="tmRoot"/>
      </p:par>
    </p:tnLst>
  </p:timing>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ase Study">
    <p:spTree>
      <p:nvGrpSpPr>
        <p:cNvPr id="1" name=""/>
        <p:cNvGrpSpPr/>
        <p:nvPr/>
      </p:nvGrpSpPr>
      <p:grpSpPr>
        <a:xfrm>
          <a:off x="0" y="0"/>
          <a:ext cx="0" cy="0"/>
          <a:chOff x="0" y="0"/>
          <a:chExt cx="0" cy="0"/>
        </a:xfrm>
      </p:grpSpPr>
      <p:sp>
        <p:nvSpPr>
          <p:cNvPr id="7" name="Rectangle 6"/>
          <p:cNvSpPr/>
          <p:nvPr/>
        </p:nvSpPr>
        <p:spPr bwMode="auto">
          <a:xfrm>
            <a:off x="5094821" y="4699000"/>
            <a:ext cx="1653043" cy="444501"/>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Rectangle 7"/>
          <p:cNvSpPr/>
          <p:nvPr/>
        </p:nvSpPr>
        <p:spPr bwMode="auto">
          <a:xfrm>
            <a:off x="5094821" y="660108"/>
            <a:ext cx="3729731" cy="444501"/>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ext Placeholder 3"/>
          <p:cNvSpPr>
            <a:spLocks noGrp="1"/>
          </p:cNvSpPr>
          <p:nvPr>
            <p:ph type="body" sz="quarter" idx="10"/>
          </p:nvPr>
        </p:nvSpPr>
        <p:spPr>
          <a:xfrm>
            <a:off x="5094822" y="1"/>
            <a:ext cx="4049179" cy="5143499"/>
          </a:xfrm>
          <a:noFill/>
          <a:ln>
            <a:noFill/>
          </a:ln>
          <a:effectLst/>
        </p:spPr>
        <p:txBody>
          <a:bodyPr lIns="457200" tIns="457200" rIns="45720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45991570"/>
      </p:ext>
    </p:extLst>
  </p:cSld>
  <p:clrMapOvr>
    <a:masterClrMapping/>
  </p:clrMapOvr>
  <p:transition>
    <p:wipe dir="r"/>
  </p:transition>
  <p:timing>
    <p:tnLst>
      <p:par>
        <p:cTn id="1" dur="indefinite" restart="never" nodeType="tmRoot"/>
      </p:par>
    </p:tnLst>
  </p:timing>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914400" cy="273844"/>
          </a:xfrm>
          <a:prstGeom prst="rect">
            <a:avLst/>
          </a:prstGeom>
        </p:spPr>
        <p:txBody>
          <a:bodyPr/>
          <a:lstStyle/>
          <a:p>
            <a:fld id="{51F86D1E-1B7D-4FB0-A4E9-C48E71D26E51}" type="datetime1">
              <a:rPr lang="en-US" smtClean="0"/>
              <a:pPr/>
              <a:t>6/8/2015</a:t>
            </a:fld>
            <a:endParaRPr lang="en-US" dirty="0"/>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2"/>
          </p:nvPr>
        </p:nvSpPr>
        <p:spPr>
          <a:xfrm>
            <a:off x="8229600" y="4767263"/>
            <a:ext cx="457200" cy="273844"/>
          </a:xfrm>
          <a:prstGeom prst="rect">
            <a:avLst/>
          </a:prstGeom>
        </p:spPr>
        <p:txBody>
          <a:bodyPr/>
          <a:lstStyle/>
          <a:p>
            <a:fld id="{5657C8AD-9CD5-4FD6-B96A-EC63C8DD468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1.em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4767263"/>
            <a:ext cx="914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1B3A03D-05D2-4F31-AA15-8458782F72F2}" type="datetime1">
              <a:rPr lang="en-US" smtClean="0"/>
              <a:pPr/>
              <a:t>6/8/2015</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229600" y="4767263"/>
            <a:ext cx="4572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657C8AD-9CD5-4FD6-B96A-EC63C8DD468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914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1B3A03D-05D2-4F31-AA15-8458782F72F2}" type="datetime1">
              <a:rPr lang="en-US" smtClean="0"/>
              <a:pPr/>
              <a:t>6/8/2015</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229600" y="4767263"/>
            <a:ext cx="4572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657C8AD-9CD5-4FD6-B96A-EC63C8DD468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914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1B3A03D-05D2-4F31-AA15-8458782F72F2}" type="datetime1">
              <a:rPr lang="en-US" smtClean="0"/>
              <a:pPr/>
              <a:t>6/8/2015</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229600" y="4767263"/>
            <a:ext cx="4572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657C8AD-9CD5-4FD6-B96A-EC63C8DD468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59092" y="892738"/>
            <a:ext cx="8172807" cy="3760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462734" y="221763"/>
            <a:ext cx="8102994"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8" name="Rectangle 6"/>
          <p:cNvSpPr>
            <a:spLocks noChangeArrowheads="1"/>
          </p:cNvSpPr>
          <p:nvPr/>
        </p:nvSpPr>
        <p:spPr bwMode="auto">
          <a:xfrm>
            <a:off x="152406" y="4942879"/>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pic>
        <p:nvPicPr>
          <p:cNvPr id="3" name="Picture 2"/>
          <p:cNvPicPr>
            <a:picLocks noChangeAspect="1"/>
          </p:cNvPicPr>
          <p:nvPr/>
        </p:nvPicPr>
        <p:blipFill>
          <a:blip r:embed="rId15"/>
          <a:stretch>
            <a:fillRect/>
          </a:stretch>
        </p:blipFill>
        <p:spPr>
          <a:xfrm>
            <a:off x="459092" y="4784612"/>
            <a:ext cx="2352682" cy="240192"/>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ransition>
    <p:wipe dir="r"/>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hyperlink" Target="http://knowledgebase.progress.com/" TargetMode="External"/><Relationship Id="rId2" Type="http://schemas.openxmlformats.org/officeDocument/2006/relationships/hyperlink" Target="http://www.progress.com/support-and-services/support-services/Support%20Guide" TargetMode="External"/><Relationship Id="rId1" Type="http://schemas.openxmlformats.org/officeDocument/2006/relationships/slideLayout" Target="../slideLayouts/slideLayout36.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6.xml"/><Relationship Id="rId5" Type="http://schemas.openxmlformats.org/officeDocument/2006/relationships/image" Target="../media/image22.png"/><Relationship Id="rId4" Type="http://schemas.openxmlformats.org/officeDocument/2006/relationships/image" Target="../media/image2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6.xml"/><Relationship Id="rId4" Type="http://schemas.openxmlformats.org/officeDocument/2006/relationships/image" Target="../media/image2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3.xml.rels><?xml version="1.0" encoding="UTF-8" standalone="yes"?>
<Relationships xmlns="http://schemas.openxmlformats.org/package/2006/relationships"><Relationship Id="rId3" Type="http://schemas.openxmlformats.org/officeDocument/2006/relationships/hyperlink" Target="http://progresstalk.com" TargetMode="External"/><Relationship Id="rId2" Type="http://schemas.openxmlformats.org/officeDocument/2006/relationships/hyperlink" Target="http://progresstalk.com/" TargetMode="External"/><Relationship Id="rId1" Type="http://schemas.openxmlformats.org/officeDocument/2006/relationships/slideLayout" Target="../slideLayouts/slideLayout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1</a:t>
            </a:fld>
            <a:endParaRPr lang="en-US" dirty="0"/>
          </a:p>
        </p:txBody>
      </p:sp>
      <p:sp>
        <p:nvSpPr>
          <p:cNvPr id="5" name="TextBox 4"/>
          <p:cNvSpPr txBox="1"/>
          <p:nvPr/>
        </p:nvSpPr>
        <p:spPr>
          <a:xfrm>
            <a:off x="533400" y="514350"/>
            <a:ext cx="8229600" cy="4154984"/>
          </a:xfrm>
          <a:prstGeom prst="rect">
            <a:avLst/>
          </a:prstGeom>
          <a:noFill/>
        </p:spPr>
        <p:txBody>
          <a:bodyPr wrap="square" rtlCol="0">
            <a:spAutoFit/>
          </a:bodyPr>
          <a:lstStyle/>
          <a:p>
            <a:r>
              <a:rPr lang="en-US" sz="1100" b="1" dirty="0"/>
              <a:t>Title: Congratulations!  You're </a:t>
            </a:r>
            <a:r>
              <a:rPr lang="en-US" sz="1100" b="1" dirty="0" smtClean="0"/>
              <a:t>Our New </a:t>
            </a:r>
            <a:r>
              <a:rPr lang="en-US" sz="1100" b="1" dirty="0"/>
              <a:t>Progress DBA! </a:t>
            </a:r>
            <a:r>
              <a:rPr lang="en-US" sz="1100" b="1" dirty="0" smtClean="0"/>
              <a:t> Now </a:t>
            </a:r>
            <a:r>
              <a:rPr lang="en-US" sz="1100" b="1" dirty="0"/>
              <a:t>What?</a:t>
            </a:r>
            <a:endParaRPr lang="en-US" sz="1100" dirty="0"/>
          </a:p>
          <a:p>
            <a:endParaRPr lang="en-US" sz="1100" dirty="0"/>
          </a:p>
          <a:p>
            <a:r>
              <a:rPr lang="en-US" sz="1100" dirty="0"/>
              <a:t>“Congrats!” said the boss.  “You’re now the DBA.”  After a congratulatory handshake, he stops as he heads out of your office.  “Oh, by the way… since you’re the DBA, make sure that system stuff doesn’t bother me any more.”  Great…. But now what?  You know a thing or two about databases, but do you know enough?  What do you need to pay attention to?  What can you ignore?  What should you lose sleep over, and what should make you update your resume?  In this </a:t>
            </a:r>
            <a:r>
              <a:rPr lang="en-US" sz="1100" dirty="0" smtClean="0"/>
              <a:t>session</a:t>
            </a:r>
            <a:r>
              <a:rPr lang="en-US" sz="1100" dirty="0"/>
              <a:t> </a:t>
            </a:r>
            <a:r>
              <a:rPr lang="en-US" sz="1100" dirty="0" smtClean="0"/>
              <a:t>we </a:t>
            </a:r>
            <a:r>
              <a:rPr lang="en-US" sz="1100" dirty="0"/>
              <a:t>will show you the way through the challenges that lie in front of you and help bring peace to your weekends and evenings</a:t>
            </a:r>
            <a:r>
              <a:rPr lang="en-US" sz="1100" dirty="0" smtClean="0"/>
              <a:t>.</a:t>
            </a:r>
          </a:p>
          <a:p>
            <a:endParaRPr lang="en-US" sz="1100" dirty="0"/>
          </a:p>
          <a:p>
            <a:r>
              <a:rPr lang="en-US" sz="1100" dirty="0" smtClean="0"/>
              <a:t>Highlights:</a:t>
            </a:r>
            <a:endParaRPr lang="en-US" sz="1100" dirty="0"/>
          </a:p>
          <a:p>
            <a:r>
              <a:rPr lang="pl-PL" sz="1100" dirty="0"/>
              <a:t>•             How do I </a:t>
            </a:r>
            <a:r>
              <a:rPr lang="pl-PL" sz="1100" dirty="0" err="1"/>
              <a:t>make</a:t>
            </a:r>
            <a:r>
              <a:rPr lang="pl-PL" sz="1100" dirty="0"/>
              <a:t> a backup?</a:t>
            </a:r>
          </a:p>
          <a:p>
            <a:r>
              <a:rPr lang="pl-PL" sz="1100" dirty="0"/>
              <a:t>•             </a:t>
            </a:r>
            <a:r>
              <a:rPr lang="pl-PL" sz="1100" dirty="0" err="1"/>
              <a:t>Starting</a:t>
            </a:r>
            <a:r>
              <a:rPr lang="pl-PL" sz="1100" dirty="0"/>
              <a:t> and </a:t>
            </a:r>
            <a:r>
              <a:rPr lang="pl-PL" sz="1100" dirty="0" err="1"/>
              <a:t>stopping</a:t>
            </a:r>
            <a:r>
              <a:rPr lang="pl-PL" sz="1100" dirty="0"/>
              <a:t> a </a:t>
            </a:r>
            <a:r>
              <a:rPr lang="pl-PL" sz="1100" dirty="0" err="1"/>
              <a:t>database</a:t>
            </a:r>
            <a:r>
              <a:rPr lang="pl-PL" sz="1100" dirty="0"/>
              <a:t>.</a:t>
            </a:r>
          </a:p>
          <a:p>
            <a:r>
              <a:rPr lang="pl-PL" sz="1100" dirty="0"/>
              <a:t>•             </a:t>
            </a:r>
            <a:r>
              <a:rPr lang="pl-PL" sz="1100" dirty="0" err="1"/>
              <a:t>None</a:t>
            </a:r>
            <a:r>
              <a:rPr lang="pl-PL" sz="1100" dirty="0"/>
              <a:t> of my SQL </a:t>
            </a:r>
            <a:r>
              <a:rPr lang="pl-PL" sz="1100" dirty="0" err="1"/>
              <a:t>knowledge</a:t>
            </a:r>
            <a:r>
              <a:rPr lang="pl-PL" sz="1100" dirty="0"/>
              <a:t> </a:t>
            </a:r>
            <a:r>
              <a:rPr lang="pl-PL" sz="1100" dirty="0" err="1"/>
              <a:t>works</a:t>
            </a:r>
            <a:r>
              <a:rPr lang="pl-PL" sz="1100" dirty="0"/>
              <a:t>...</a:t>
            </a:r>
          </a:p>
          <a:p>
            <a:r>
              <a:rPr lang="pl-PL" sz="1100" dirty="0"/>
              <a:t>•             </a:t>
            </a:r>
            <a:r>
              <a:rPr lang="pl-PL" sz="1100" dirty="0" err="1"/>
              <a:t>After-imaging</a:t>
            </a:r>
            <a:r>
              <a:rPr lang="pl-PL" sz="1100" dirty="0"/>
              <a:t>, the </a:t>
            </a:r>
            <a:r>
              <a:rPr lang="pl-PL" sz="1100" dirty="0" err="1"/>
              <a:t>dba's</a:t>
            </a:r>
            <a:r>
              <a:rPr lang="pl-PL" sz="1100" dirty="0"/>
              <a:t> </a:t>
            </a:r>
            <a:r>
              <a:rPr lang="pl-PL" sz="1100" dirty="0" err="1"/>
              <a:t>best</a:t>
            </a:r>
            <a:r>
              <a:rPr lang="pl-PL" sz="1100" dirty="0"/>
              <a:t> </a:t>
            </a:r>
            <a:r>
              <a:rPr lang="pl-PL" sz="1100" dirty="0" err="1"/>
              <a:t>friend</a:t>
            </a:r>
            <a:r>
              <a:rPr lang="pl-PL" sz="1100" dirty="0"/>
              <a:t>!</a:t>
            </a:r>
          </a:p>
          <a:p>
            <a:r>
              <a:rPr lang="en-US" sz="1100" dirty="0"/>
              <a:t>•             About killing users...</a:t>
            </a:r>
          </a:p>
          <a:p>
            <a:r>
              <a:rPr lang="en-US" sz="1100" dirty="0"/>
              <a:t>•             Where are my startup parameters and how do I change them?</a:t>
            </a:r>
          </a:p>
          <a:p>
            <a:r>
              <a:rPr lang="en-US" sz="1100" dirty="0"/>
              <a:t>o             What definitely needs to be changed?</a:t>
            </a:r>
          </a:p>
          <a:p>
            <a:r>
              <a:rPr lang="en-US" sz="1100" dirty="0"/>
              <a:t>o             What should I never touch?</a:t>
            </a:r>
          </a:p>
          <a:p>
            <a:r>
              <a:rPr lang="en-US" sz="1100" dirty="0"/>
              <a:t>•             What can I (safely) ignore?  For how long?</a:t>
            </a:r>
          </a:p>
          <a:p>
            <a:r>
              <a:rPr lang="en-US" sz="1100" dirty="0"/>
              <a:t>•             When should I raise the 4-alarm fire alarm?</a:t>
            </a:r>
          </a:p>
          <a:p>
            <a:r>
              <a:rPr lang="en-US" sz="1100" dirty="0"/>
              <a:t>•             Where are the log files?</a:t>
            </a:r>
          </a:p>
          <a:p>
            <a:r>
              <a:rPr lang="en-US" sz="1100" dirty="0"/>
              <a:t>•             Monitoring your database.</a:t>
            </a:r>
          </a:p>
          <a:p>
            <a:r>
              <a:rPr lang="en-US" sz="1100" dirty="0"/>
              <a:t>•             Where can I learn more or get help?</a:t>
            </a:r>
          </a:p>
          <a:p>
            <a:r>
              <a:rPr lang="en-US" sz="1100" dirty="0"/>
              <a:t>•             It's not just a database -- there is code too!</a:t>
            </a:r>
          </a:p>
          <a:p>
            <a:endParaRPr lang="en-US" sz="1100" dirty="0"/>
          </a:p>
        </p:txBody>
      </p:sp>
    </p:spTree>
    <p:extLst>
      <p:ext uri="{BB962C8B-B14F-4D97-AF65-F5344CB8AC3E}">
        <p14:creationId xmlns:p14="http://schemas.microsoft.com/office/powerpoint/2010/main" val="5454647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4350"/>
            <a:ext cx="7772400" cy="1524000"/>
          </a:xfrm>
        </p:spPr>
        <p:txBody>
          <a:bodyPr>
            <a:noAutofit/>
          </a:bodyPr>
          <a:lstStyle/>
          <a:p>
            <a:r>
              <a:rPr lang="en-US" sz="7200" b="1" dirty="0" smtClean="0">
                <a:solidFill>
                  <a:schemeClr val="accent6">
                    <a:lumMod val="75000"/>
                  </a:schemeClr>
                </a:solidFill>
              </a:rPr>
              <a:t>Congratulations!</a:t>
            </a:r>
            <a:endParaRPr lang="en-US" sz="4000" b="1" dirty="0">
              <a:solidFill>
                <a:schemeClr val="accent6">
                  <a:lumMod val="75000"/>
                </a:schemeClr>
              </a:solidFill>
            </a:endParaRPr>
          </a:p>
        </p:txBody>
      </p:sp>
      <p:sp>
        <p:nvSpPr>
          <p:cNvPr id="4" name="TextBox 3"/>
          <p:cNvSpPr txBox="1"/>
          <p:nvPr/>
        </p:nvSpPr>
        <p:spPr>
          <a:xfrm>
            <a:off x="609600" y="3181350"/>
            <a:ext cx="6172200" cy="830997"/>
          </a:xfrm>
          <a:prstGeom prst="rect">
            <a:avLst/>
          </a:prstGeom>
          <a:noFill/>
        </p:spPr>
        <p:txBody>
          <a:bodyPr wrap="square" rtlCol="0">
            <a:spAutoFit/>
          </a:bodyPr>
          <a:lstStyle/>
          <a:p>
            <a:r>
              <a:rPr lang="en-US" sz="1600" dirty="0" smtClean="0">
                <a:solidFill>
                  <a:srgbClr val="000000"/>
                </a:solidFill>
              </a:rPr>
              <a:t>Tom Bascom, White Star Software</a:t>
            </a:r>
            <a:r>
              <a:rPr lang="en-US" sz="1600" b="1" dirty="0" smtClean="0">
                <a:solidFill>
                  <a:srgbClr val="0070C0"/>
                </a:solidFill>
              </a:rPr>
              <a:t>	</a:t>
            </a:r>
            <a:r>
              <a:rPr lang="en-US" sz="1600" dirty="0" err="1" smtClean="0">
                <a:solidFill>
                  <a:srgbClr val="000000"/>
                </a:solidFill>
              </a:rPr>
              <a:t>tom@wss.com</a:t>
            </a:r>
            <a:r>
              <a:rPr lang="en-US" sz="1600" b="1" dirty="0" smtClean="0">
                <a:solidFill>
                  <a:srgbClr val="0070C0"/>
                </a:solidFill>
              </a:rPr>
              <a:t> 	</a:t>
            </a:r>
            <a:endParaRPr lang="en-US" sz="1600" dirty="0" smtClean="0">
              <a:solidFill>
                <a:srgbClr val="000000"/>
              </a:solidFill>
            </a:endParaRPr>
          </a:p>
          <a:p>
            <a:r>
              <a:rPr lang="en-US" sz="1600" dirty="0" smtClean="0">
                <a:solidFill>
                  <a:srgbClr val="000000"/>
                </a:solidFill>
              </a:rPr>
              <a:t>Dan Foreman, Progress		</a:t>
            </a:r>
            <a:r>
              <a:rPr lang="en-US" sz="1600" dirty="0" err="1" smtClean="0">
                <a:solidFill>
                  <a:srgbClr val="000000"/>
                </a:solidFill>
              </a:rPr>
              <a:t>dforeman@progress.com</a:t>
            </a:r>
            <a:endParaRPr lang="en-US" sz="1600" dirty="0" smtClean="0">
              <a:solidFill>
                <a:srgbClr val="000000"/>
              </a:solidFill>
            </a:endParaRPr>
          </a:p>
          <a:p>
            <a:r>
              <a:rPr lang="en-US" sz="1600" dirty="0" smtClean="0">
                <a:solidFill>
                  <a:srgbClr val="000000"/>
                </a:solidFill>
              </a:rPr>
              <a:t>Gus </a:t>
            </a:r>
            <a:r>
              <a:rPr lang="en-US" sz="1600" dirty="0" err="1" smtClean="0">
                <a:solidFill>
                  <a:srgbClr val="000000"/>
                </a:solidFill>
              </a:rPr>
              <a:t>Bjorklund</a:t>
            </a:r>
            <a:r>
              <a:rPr lang="en-US" sz="1600" dirty="0" smtClean="0">
                <a:solidFill>
                  <a:srgbClr val="000000"/>
                </a:solidFill>
              </a:rPr>
              <a:t>, Progress		</a:t>
            </a:r>
            <a:r>
              <a:rPr lang="en-US" sz="1600" dirty="0" err="1" smtClean="0">
                <a:solidFill>
                  <a:srgbClr val="000000"/>
                </a:solidFill>
              </a:rPr>
              <a:t>gus@progress.com</a:t>
            </a:r>
            <a:endParaRPr lang="en-US" sz="1600" dirty="0" smtClean="0">
              <a:solidFill>
                <a:srgbClr val="000000"/>
              </a:solidFill>
            </a:endParaRPr>
          </a:p>
        </p:txBody>
      </p:sp>
      <p:sp>
        <p:nvSpPr>
          <p:cNvPr id="5" name="Subtitle 4"/>
          <p:cNvSpPr>
            <a:spLocks noGrp="1"/>
          </p:cNvSpPr>
          <p:nvPr>
            <p:ph type="subTitle" idx="1"/>
          </p:nvPr>
        </p:nvSpPr>
        <p:spPr>
          <a:xfrm>
            <a:off x="673100" y="2190750"/>
            <a:ext cx="5798402" cy="542324"/>
          </a:xfrm>
        </p:spPr>
        <p:txBody>
          <a:bodyPr/>
          <a:lstStyle/>
          <a:p>
            <a:r>
              <a:rPr lang="en-US" b="1" dirty="0">
                <a:solidFill>
                  <a:schemeClr val="accent6">
                    <a:lumMod val="75000"/>
                  </a:schemeClr>
                </a:solidFill>
              </a:rPr>
              <a:t>You’re Our New Progress DBA!</a:t>
            </a:r>
            <a:endParaRPr lang="en-US"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0" y="2419350"/>
            <a:ext cx="3048000" cy="2120900"/>
          </a:xfrm>
          <a:prstGeom prst="rect">
            <a:avLst/>
          </a:prstGeom>
        </p:spPr>
      </p:pic>
      <p:sp>
        <p:nvSpPr>
          <p:cNvPr id="4" name="Subtitle 2"/>
          <p:cNvSpPr txBox="1">
            <a:spLocks/>
          </p:cNvSpPr>
          <p:nvPr/>
        </p:nvSpPr>
        <p:spPr>
          <a:xfrm>
            <a:off x="609600" y="742950"/>
            <a:ext cx="7924800" cy="1371600"/>
          </a:xfrm>
          <a:prstGeom prst="rect">
            <a:avLst/>
          </a:prstGeom>
        </p:spPr>
        <p:txBody>
          <a:bodyPr>
            <a:noAutofit/>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None/>
            </a:pPr>
            <a:r>
              <a:rPr lang="en-US" sz="8800" dirty="0" smtClean="0">
                <a:solidFill>
                  <a:schemeClr val="tx2"/>
                </a:solidFill>
              </a:rPr>
              <a:t>Now What?!?</a:t>
            </a:r>
            <a:endParaRPr lang="en-US" sz="8800" dirty="0">
              <a:solidFill>
                <a:schemeClr val="tx2"/>
              </a:solidFill>
            </a:endParaRPr>
          </a:p>
        </p:txBody>
      </p:sp>
    </p:spTree>
    <p:extLst>
      <p:ext uri="{BB962C8B-B14F-4D97-AF65-F5344CB8AC3E}">
        <p14:creationId xmlns:p14="http://schemas.microsoft.com/office/powerpoint/2010/main" val="3901390128"/>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8600" y="419160"/>
            <a:ext cx="7848600" cy="430887"/>
          </a:xfrm>
          <a:ln>
            <a:noFill/>
          </a:ln>
        </p:spPr>
        <p:txBody>
          <a:bodyPr/>
          <a:lstStyle/>
          <a:p>
            <a:pPr eaLnBrk="1" hangingPunct="1">
              <a:defRPr/>
            </a:pPr>
            <a:r>
              <a:rPr lang="en-US" dirty="0" smtClean="0"/>
              <a:t>A Few Words about the Speakers!</a:t>
            </a:r>
          </a:p>
        </p:txBody>
      </p:sp>
      <p:sp>
        <p:nvSpPr>
          <p:cNvPr id="13315" name="Content Placeholder 2"/>
          <p:cNvSpPr>
            <a:spLocks noGrp="1"/>
          </p:cNvSpPr>
          <p:nvPr>
            <p:ph idx="1"/>
          </p:nvPr>
        </p:nvSpPr>
        <p:spPr>
          <a:xfrm>
            <a:off x="381000" y="1257300"/>
            <a:ext cx="8610600" cy="3543300"/>
          </a:xfrm>
        </p:spPr>
        <p:txBody>
          <a:bodyPr>
            <a:normAutofit/>
          </a:bodyPr>
          <a:lstStyle/>
          <a:p>
            <a:pPr>
              <a:defRPr/>
            </a:pPr>
            <a:r>
              <a:rPr lang="en-US" b="1" dirty="0" smtClean="0">
                <a:solidFill>
                  <a:schemeClr val="accent6">
                    <a:lumMod val="75000"/>
                  </a:schemeClr>
                </a:solidFill>
              </a:rPr>
              <a:t>Tom – 28 years in the real world</a:t>
            </a:r>
          </a:p>
          <a:p>
            <a:pPr>
              <a:defRPr/>
            </a:pPr>
            <a:r>
              <a:rPr lang="en-US" b="1" dirty="0" smtClean="0">
                <a:solidFill>
                  <a:schemeClr val="accent6">
                    <a:lumMod val="75000"/>
                  </a:schemeClr>
                </a:solidFill>
              </a:rPr>
              <a:t>Dan – 31 years in the real world</a:t>
            </a:r>
          </a:p>
          <a:p>
            <a:pPr>
              <a:defRPr/>
            </a:pPr>
            <a:endParaRPr lang="en-US" b="1" dirty="0">
              <a:solidFill>
                <a:schemeClr val="accent6">
                  <a:lumMod val="75000"/>
                </a:schemeClr>
              </a:solidFill>
            </a:endParaRPr>
          </a:p>
          <a:p>
            <a:pPr>
              <a:defRPr/>
            </a:pPr>
            <a:r>
              <a:rPr lang="en-US" b="1" dirty="0">
                <a:solidFill>
                  <a:schemeClr val="accent6">
                    <a:lumMod val="75000"/>
                  </a:schemeClr>
                </a:solidFill>
              </a:rPr>
              <a:t>Gus – 8 months in the real </a:t>
            </a:r>
            <a:r>
              <a:rPr lang="en-US" b="1" dirty="0" smtClean="0">
                <a:solidFill>
                  <a:schemeClr val="accent6">
                    <a:lumMod val="75000"/>
                  </a:schemeClr>
                </a:solidFill>
              </a:rPr>
              <a:t>world + 27 years in the PSC Development Wizard role</a:t>
            </a:r>
          </a:p>
          <a:p>
            <a:pPr lvl="1">
              <a:defRPr/>
            </a:pPr>
            <a:r>
              <a:rPr lang="en-US" b="1" dirty="0" smtClean="0">
                <a:solidFill>
                  <a:schemeClr val="accent6">
                    <a:lumMod val="75000"/>
                  </a:schemeClr>
                </a:solidFill>
              </a:rPr>
              <a:t>We invited him because he is always good for a insightful or incendiary comment</a:t>
            </a:r>
            <a:endParaRPr lang="en-US" b="1" dirty="0">
              <a:solidFill>
                <a:schemeClr val="accent6">
                  <a:lumMod val="75000"/>
                </a:schemeClr>
              </a:solidFill>
            </a:endParaRPr>
          </a:p>
          <a:p>
            <a:pPr>
              <a:defRPr/>
            </a:pPr>
            <a:endParaRPr lang="en-US" b="1" dirty="0" smtClean="0">
              <a:solidFill>
                <a:schemeClr val="accent6">
                  <a:lumMod val="75000"/>
                </a:schemeClr>
              </a:solidFill>
            </a:endParaRPr>
          </a:p>
          <a:p>
            <a:pPr>
              <a:defRPr/>
            </a:pPr>
            <a:endParaRPr lang="en-US" b="1" dirty="0" smtClean="0">
              <a:solidFill>
                <a:schemeClr val="accent6">
                  <a:lumMod val="75000"/>
                </a:schemeClr>
              </a:solidFill>
            </a:endParaRPr>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4</a:t>
            </a:fld>
            <a:endParaRPr lang="en-US"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Survey</a:t>
            </a:r>
            <a:endParaRPr lang="en-US" dirty="0"/>
          </a:p>
        </p:txBody>
      </p:sp>
      <p:sp>
        <p:nvSpPr>
          <p:cNvPr id="3" name="Content Placeholder 2"/>
          <p:cNvSpPr>
            <a:spLocks noGrp="1"/>
          </p:cNvSpPr>
          <p:nvPr>
            <p:ph idx="1"/>
          </p:nvPr>
        </p:nvSpPr>
        <p:spPr>
          <a:xfrm>
            <a:off x="457200" y="1200151"/>
            <a:ext cx="8534400" cy="3394472"/>
          </a:xfrm>
        </p:spPr>
        <p:txBody>
          <a:bodyPr/>
          <a:lstStyle/>
          <a:p>
            <a:r>
              <a:rPr lang="en-US" dirty="0" smtClean="0"/>
              <a:t>How many do at least some Progress DBA work?</a:t>
            </a:r>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5</a:t>
            </a:fld>
            <a:endParaRPr lang="en-US" dirty="0"/>
          </a:p>
        </p:txBody>
      </p:sp>
    </p:spTree>
    <p:extLst>
      <p:ext uri="{BB962C8B-B14F-4D97-AF65-F5344CB8AC3E}">
        <p14:creationId xmlns:p14="http://schemas.microsoft.com/office/powerpoint/2010/main" val="3740209763"/>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Survey</a:t>
            </a:r>
            <a:endParaRPr lang="en-US" dirty="0"/>
          </a:p>
        </p:txBody>
      </p:sp>
      <p:sp>
        <p:nvSpPr>
          <p:cNvPr id="3" name="Content Placeholder 2"/>
          <p:cNvSpPr>
            <a:spLocks noGrp="1"/>
          </p:cNvSpPr>
          <p:nvPr>
            <p:ph idx="1"/>
          </p:nvPr>
        </p:nvSpPr>
        <p:spPr>
          <a:xfrm>
            <a:off x="457200" y="1200151"/>
            <a:ext cx="8534400" cy="3394472"/>
          </a:xfrm>
        </p:spPr>
        <p:txBody>
          <a:bodyPr/>
          <a:lstStyle/>
          <a:p>
            <a:r>
              <a:rPr lang="en-US" dirty="0" smtClean="0"/>
              <a:t>How many do at least some Progress DBA work?</a:t>
            </a:r>
          </a:p>
          <a:p>
            <a:r>
              <a:rPr lang="en-US" dirty="0" smtClean="0"/>
              <a:t>How many have been doing that work for less than a year?</a:t>
            </a:r>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6</a:t>
            </a:fld>
            <a:endParaRPr lang="en-US" dirty="0"/>
          </a:p>
        </p:txBody>
      </p:sp>
    </p:spTree>
    <p:extLst>
      <p:ext uri="{BB962C8B-B14F-4D97-AF65-F5344CB8AC3E}">
        <p14:creationId xmlns:p14="http://schemas.microsoft.com/office/powerpoint/2010/main" val="2928527205"/>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Survey</a:t>
            </a:r>
            <a:endParaRPr lang="en-US" dirty="0"/>
          </a:p>
        </p:txBody>
      </p:sp>
      <p:sp>
        <p:nvSpPr>
          <p:cNvPr id="3" name="Content Placeholder 2"/>
          <p:cNvSpPr>
            <a:spLocks noGrp="1"/>
          </p:cNvSpPr>
          <p:nvPr>
            <p:ph idx="1"/>
          </p:nvPr>
        </p:nvSpPr>
        <p:spPr>
          <a:xfrm>
            <a:off x="457200" y="1200151"/>
            <a:ext cx="8534400" cy="3394472"/>
          </a:xfrm>
        </p:spPr>
        <p:txBody>
          <a:bodyPr/>
          <a:lstStyle/>
          <a:p>
            <a:r>
              <a:rPr lang="en-US" dirty="0" smtClean="0"/>
              <a:t>How many do at least some Progress DBA work?</a:t>
            </a:r>
          </a:p>
          <a:p>
            <a:r>
              <a:rPr lang="en-US" dirty="0" smtClean="0"/>
              <a:t>How many have been doing that work for less than a year?</a:t>
            </a:r>
          </a:p>
          <a:p>
            <a:r>
              <a:rPr lang="en-US" dirty="0" smtClean="0"/>
              <a:t>Is anyone on a version of Progress that is a single digit number…i.e. V9, V8, etc.</a:t>
            </a:r>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7</a:t>
            </a:fld>
            <a:endParaRPr lang="en-US" dirty="0"/>
          </a:p>
        </p:txBody>
      </p:sp>
    </p:spTree>
    <p:extLst>
      <p:ext uri="{BB962C8B-B14F-4D97-AF65-F5344CB8AC3E}">
        <p14:creationId xmlns:p14="http://schemas.microsoft.com/office/powerpoint/2010/main" val="2928527205"/>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Survey</a:t>
            </a:r>
            <a:endParaRPr lang="en-US" dirty="0"/>
          </a:p>
        </p:txBody>
      </p:sp>
      <p:sp>
        <p:nvSpPr>
          <p:cNvPr id="3" name="Content Placeholder 2"/>
          <p:cNvSpPr>
            <a:spLocks noGrp="1"/>
          </p:cNvSpPr>
          <p:nvPr>
            <p:ph idx="1"/>
          </p:nvPr>
        </p:nvSpPr>
        <p:spPr>
          <a:xfrm>
            <a:off x="457200" y="1200151"/>
            <a:ext cx="8534400" cy="3394472"/>
          </a:xfrm>
        </p:spPr>
        <p:txBody>
          <a:bodyPr/>
          <a:lstStyle/>
          <a:p>
            <a:r>
              <a:rPr lang="en-US" dirty="0" smtClean="0"/>
              <a:t>How many do at least some Progress DBA work?</a:t>
            </a:r>
          </a:p>
          <a:p>
            <a:r>
              <a:rPr lang="en-US" dirty="0" smtClean="0"/>
              <a:t>How many have been doing that work for less than a year?</a:t>
            </a:r>
          </a:p>
          <a:p>
            <a:r>
              <a:rPr lang="en-US" dirty="0" smtClean="0"/>
              <a:t>Is anyone on a version of Progress that is a single digit number…i.e. V9, V8, etc.</a:t>
            </a:r>
          </a:p>
          <a:p>
            <a:r>
              <a:rPr lang="en-US" dirty="0" smtClean="0"/>
              <a:t>Who is on </a:t>
            </a:r>
            <a:r>
              <a:rPr lang="en-US" dirty="0" err="1" smtClean="0"/>
              <a:t>OpenEdge</a:t>
            </a:r>
            <a:r>
              <a:rPr lang="en-US" dirty="0" smtClean="0"/>
              <a:t> 10?</a:t>
            </a:r>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8</a:t>
            </a:fld>
            <a:endParaRPr lang="en-US" dirty="0"/>
          </a:p>
        </p:txBody>
      </p:sp>
    </p:spTree>
    <p:extLst>
      <p:ext uri="{BB962C8B-B14F-4D97-AF65-F5344CB8AC3E}">
        <p14:creationId xmlns:p14="http://schemas.microsoft.com/office/powerpoint/2010/main" val="2928527205"/>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Survey</a:t>
            </a:r>
            <a:endParaRPr lang="en-US" dirty="0"/>
          </a:p>
        </p:txBody>
      </p:sp>
      <p:sp>
        <p:nvSpPr>
          <p:cNvPr id="3" name="Content Placeholder 2"/>
          <p:cNvSpPr>
            <a:spLocks noGrp="1"/>
          </p:cNvSpPr>
          <p:nvPr>
            <p:ph idx="1"/>
          </p:nvPr>
        </p:nvSpPr>
        <p:spPr>
          <a:xfrm>
            <a:off x="457200" y="1200151"/>
            <a:ext cx="8534400" cy="3394472"/>
          </a:xfrm>
        </p:spPr>
        <p:txBody>
          <a:bodyPr/>
          <a:lstStyle/>
          <a:p>
            <a:r>
              <a:rPr lang="en-US" dirty="0" smtClean="0"/>
              <a:t>How many do at least some Progress DBA work?</a:t>
            </a:r>
          </a:p>
          <a:p>
            <a:r>
              <a:rPr lang="en-US" dirty="0" smtClean="0"/>
              <a:t>How many have been doing that work for less than a year?</a:t>
            </a:r>
          </a:p>
          <a:p>
            <a:r>
              <a:rPr lang="en-US" dirty="0" smtClean="0"/>
              <a:t>Is anyone on a version of Progress that is a single digit number…i.e. V9, V8, etc.</a:t>
            </a:r>
          </a:p>
          <a:p>
            <a:r>
              <a:rPr lang="en-US" dirty="0" smtClean="0"/>
              <a:t>Who is on </a:t>
            </a:r>
            <a:r>
              <a:rPr lang="en-US" dirty="0" err="1" smtClean="0"/>
              <a:t>OpenEdge</a:t>
            </a:r>
            <a:r>
              <a:rPr lang="en-US" dirty="0" smtClean="0"/>
              <a:t> 10?</a:t>
            </a:r>
          </a:p>
          <a:p>
            <a:r>
              <a:rPr lang="en-US" dirty="0" smtClean="0"/>
              <a:t>How about 11.x?</a:t>
            </a:r>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9</a:t>
            </a:fld>
            <a:endParaRPr lang="en-US" dirty="0"/>
          </a:p>
        </p:txBody>
      </p:sp>
    </p:spTree>
    <p:extLst>
      <p:ext uri="{BB962C8B-B14F-4D97-AF65-F5344CB8AC3E}">
        <p14:creationId xmlns:p14="http://schemas.microsoft.com/office/powerpoint/2010/main" val="2928527205"/>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10</a:t>
            </a:fld>
            <a:endParaRPr lang="en-US" dirty="0"/>
          </a:p>
        </p:txBody>
      </p:sp>
      <p:sp>
        <p:nvSpPr>
          <p:cNvPr id="5" name="Title 1"/>
          <p:cNvSpPr txBox="1">
            <a:spLocks/>
          </p:cNvSpPr>
          <p:nvPr/>
        </p:nvSpPr>
        <p:spPr>
          <a:xfrm>
            <a:off x="685800" y="1543050"/>
            <a:ext cx="7772400" cy="18859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The Documentation</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40560224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Documentation</a:t>
            </a:r>
            <a:endParaRPr lang="en-US" dirty="0"/>
          </a:p>
        </p:txBody>
      </p:sp>
      <p:sp>
        <p:nvSpPr>
          <p:cNvPr id="3" name="Content Placeholder 2"/>
          <p:cNvSpPr>
            <a:spLocks noGrp="1"/>
          </p:cNvSpPr>
          <p:nvPr>
            <p:ph idx="1"/>
          </p:nvPr>
        </p:nvSpPr>
        <p:spPr>
          <a:xfrm>
            <a:off x="457200" y="1200150"/>
            <a:ext cx="9067800" cy="2743199"/>
          </a:xfrm>
        </p:spPr>
        <p:txBody>
          <a:bodyPr>
            <a:normAutofit fontScale="77500" lnSpcReduction="20000"/>
          </a:bodyPr>
          <a:lstStyle/>
          <a:p>
            <a:r>
              <a:rPr lang="en-US" sz="2500" dirty="0" smtClean="0">
                <a:solidFill>
                  <a:schemeClr val="tx1"/>
                </a:solidFill>
              </a:rPr>
              <a:t>Online Manuals:</a:t>
            </a:r>
            <a:br>
              <a:rPr lang="en-US" sz="2500" dirty="0" smtClean="0">
                <a:solidFill>
                  <a:schemeClr val="tx1"/>
                </a:solidFill>
              </a:rPr>
            </a:br>
            <a:r>
              <a:rPr lang="en-US" sz="2500" dirty="0" smtClean="0">
                <a:solidFill>
                  <a:schemeClr val="tx1"/>
                </a:solidFill>
              </a:rPr>
              <a:t/>
            </a:r>
            <a:br>
              <a:rPr lang="en-US" sz="2500" dirty="0" smtClean="0">
                <a:solidFill>
                  <a:schemeClr val="tx1"/>
                </a:solidFill>
              </a:rPr>
            </a:br>
            <a:r>
              <a:rPr lang="en-US" sz="2500" dirty="0" smtClean="0">
                <a:solidFill>
                  <a:schemeClr val="tx1"/>
                </a:solidFill>
              </a:rPr>
              <a:t>	</a:t>
            </a:r>
            <a:r>
              <a:rPr lang="en-US" sz="2100" dirty="0" smtClean="0">
                <a:hlinkClick r:id="rId2"/>
              </a:rPr>
              <a:t>http</a:t>
            </a:r>
            <a:r>
              <a:rPr lang="en-US" sz="2100" dirty="0">
                <a:hlinkClick r:id="rId2"/>
              </a:rPr>
              <a:t>://www.progress.com/support-and-services/support-services/Support%20Guide</a:t>
            </a:r>
            <a:r>
              <a:rPr lang="en-US" sz="2100" dirty="0" smtClean="0"/>
              <a:t/>
            </a:r>
            <a:br>
              <a:rPr lang="en-US" sz="2100" dirty="0" smtClean="0"/>
            </a:br>
            <a:endParaRPr lang="en-US" sz="2100" dirty="0"/>
          </a:p>
          <a:p>
            <a:r>
              <a:rPr lang="en-US" sz="2500" dirty="0"/>
              <a:t>Knowledgebase</a:t>
            </a:r>
            <a:r>
              <a:rPr lang="en-US" sz="2500" dirty="0" smtClean="0"/>
              <a:t>:</a:t>
            </a:r>
            <a:r>
              <a:rPr lang="en-US" sz="1000" dirty="0" smtClean="0"/>
              <a:t/>
            </a:r>
            <a:br>
              <a:rPr lang="en-US" sz="1000" dirty="0" smtClean="0"/>
            </a:br>
            <a:r>
              <a:rPr lang="en-US" sz="1200" dirty="0" smtClean="0"/>
              <a:t/>
            </a:r>
            <a:br>
              <a:rPr lang="en-US" sz="1200" dirty="0" smtClean="0"/>
            </a:br>
            <a:r>
              <a:rPr lang="en-US" sz="2500" dirty="0" smtClean="0"/>
              <a:t>	</a:t>
            </a:r>
            <a:r>
              <a:rPr lang="en-US" sz="2100" u="sng" dirty="0" smtClean="0">
                <a:hlinkClick r:id="rId3"/>
              </a:rPr>
              <a:t>http</a:t>
            </a:r>
            <a:r>
              <a:rPr lang="en-US" sz="2100" u="sng" dirty="0">
                <a:hlinkClick r:id="rId3"/>
              </a:rPr>
              <a:t>://knowledgebase.progress.com</a:t>
            </a:r>
            <a:r>
              <a:rPr lang="en-US" sz="2100" u="sng" dirty="0" smtClean="0">
                <a:hlinkClick r:id="rId3"/>
              </a:rPr>
              <a:t>/</a:t>
            </a:r>
            <a:r>
              <a:rPr lang="en-US" sz="1000" dirty="0" smtClean="0"/>
              <a:t/>
            </a:r>
            <a:br>
              <a:rPr lang="en-US" sz="1000" dirty="0" smtClean="0"/>
            </a:br>
            <a:endParaRPr lang="en-US" sz="2500" dirty="0" smtClean="0"/>
          </a:p>
          <a:p>
            <a:r>
              <a:rPr lang="en-US" sz="2500" dirty="0" smtClean="0"/>
              <a:t>Start -&gt;</a:t>
            </a:r>
            <a:br>
              <a:rPr lang="en-US" sz="2500" dirty="0" smtClean="0"/>
            </a:br>
            <a:r>
              <a:rPr lang="en-US" sz="2500" dirty="0" smtClean="0"/>
              <a:t>      </a:t>
            </a:r>
            <a:r>
              <a:rPr lang="en-US" sz="2500" dirty="0" err="1" smtClean="0"/>
              <a:t>OpenEdge</a:t>
            </a:r>
            <a:r>
              <a:rPr lang="en-US" sz="2500" dirty="0" smtClean="0"/>
              <a:t> -&gt;</a:t>
            </a:r>
            <a:br>
              <a:rPr lang="en-US" sz="2500" dirty="0" smtClean="0"/>
            </a:br>
            <a:r>
              <a:rPr lang="en-US" sz="2500" dirty="0" smtClean="0"/>
              <a:t>                         Help -&gt;</a:t>
            </a:r>
          </a:p>
          <a:p>
            <a:pPr marL="0" indent="0">
              <a:buNone/>
            </a:pP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11</a:t>
            </a:fld>
            <a:endParaRPr lang="en-US" dirty="0"/>
          </a:p>
        </p:txBody>
      </p:sp>
      <p:pic>
        <p:nvPicPr>
          <p:cNvPr id="5" name="Picture 4"/>
          <p:cNvPicPr>
            <a:picLocks noChangeAspect="1"/>
          </p:cNvPicPr>
          <p:nvPr/>
        </p:nvPicPr>
        <p:blipFill>
          <a:blip r:embed="rId4"/>
          <a:stretch>
            <a:fillRect/>
          </a:stretch>
        </p:blipFill>
        <p:spPr>
          <a:xfrm>
            <a:off x="4755091" y="2952750"/>
            <a:ext cx="4388909" cy="2209800"/>
          </a:xfrm>
          <a:prstGeom prst="rect">
            <a:avLst/>
          </a:prstGeom>
        </p:spPr>
      </p:pic>
    </p:spTree>
    <p:extLst>
      <p:ext uri="{BB962C8B-B14F-4D97-AF65-F5344CB8AC3E}">
        <p14:creationId xmlns:p14="http://schemas.microsoft.com/office/powerpoint/2010/main" val="3566082973"/>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12</a:t>
            </a:fld>
            <a:endParaRPr lang="en-US" dirty="0"/>
          </a:p>
        </p:txBody>
      </p:sp>
      <p:sp>
        <p:nvSpPr>
          <p:cNvPr id="5" name="Title 1"/>
          <p:cNvSpPr txBox="1">
            <a:spLocks/>
          </p:cNvSpPr>
          <p:nvPr/>
        </p:nvSpPr>
        <p:spPr>
          <a:xfrm>
            <a:off x="685800" y="1543050"/>
            <a:ext cx="7772400" cy="18859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The </a:t>
            </a:r>
            <a:r>
              <a:rPr lang="en-US" sz="6000" b="1" dirty="0" smtClean="0">
                <a:solidFill>
                  <a:schemeClr val="accent6">
                    <a:lumMod val="75000"/>
                  </a:schemeClr>
                </a:solidFill>
                <a:latin typeface="+mj-lt"/>
                <a:ea typeface="+mj-ea"/>
                <a:cs typeface="+mj-cs"/>
              </a:rPr>
              <a:t>Environment</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2797124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PROENV</a:t>
            </a:r>
            <a:endParaRPr lang="en-US" dirty="0"/>
          </a:p>
        </p:txBody>
      </p:sp>
      <p:sp>
        <p:nvSpPr>
          <p:cNvPr id="4" name="Content Placeholder 3"/>
          <p:cNvSpPr>
            <a:spLocks noGrp="1"/>
          </p:cNvSpPr>
          <p:nvPr>
            <p:ph idx="1"/>
          </p:nvPr>
        </p:nvSpPr>
        <p:spPr>
          <a:xfrm>
            <a:off x="459091" y="1352550"/>
            <a:ext cx="7772400" cy="3322689"/>
          </a:xfrm>
        </p:spPr>
        <p:txBody>
          <a:bodyPr/>
          <a:lstStyle/>
          <a:p>
            <a:r>
              <a:rPr lang="en-US" dirty="0" smtClean="0"/>
              <a:t>Provides a command line environment that is properly configured to run all administrative commands.</a:t>
            </a:r>
          </a:p>
          <a:p>
            <a:pPr lvl="1"/>
            <a:r>
              <a:rPr lang="en-US" dirty="0" smtClean="0"/>
              <a:t>DLC &amp; WRKDIR environment variables will be set.</a:t>
            </a:r>
          </a:p>
          <a:p>
            <a:pPr lvl="1"/>
            <a:r>
              <a:rPr lang="en-US" dirty="0" smtClean="0"/>
              <a:t>PATH will include $DLC/bin and other useful bits.</a:t>
            </a:r>
          </a:p>
        </p:txBody>
      </p:sp>
      <p:sp>
        <p:nvSpPr>
          <p:cNvPr id="2" name="Slide Number Placeholder 1"/>
          <p:cNvSpPr>
            <a:spLocks noGrp="1"/>
          </p:cNvSpPr>
          <p:nvPr>
            <p:ph type="sldNum" sz="quarter" idx="4294967295"/>
          </p:nvPr>
        </p:nvSpPr>
        <p:spPr>
          <a:xfrm>
            <a:off x="8686800" y="4767263"/>
            <a:ext cx="457200" cy="274637"/>
          </a:xfrm>
          <a:prstGeom prst="rect">
            <a:avLst/>
          </a:prstGeom>
        </p:spPr>
        <p:txBody>
          <a:bodyPr/>
          <a:lstStyle/>
          <a:p>
            <a:fld id="{5657C8AD-9CD5-4FD6-B96A-EC63C8DD4688}" type="slidenum">
              <a:rPr lang="en-US" smtClean="0"/>
              <a:pPr/>
              <a:t>13</a:t>
            </a:fld>
            <a:endParaRPr lang="en-US" dirty="0"/>
          </a:p>
        </p:txBody>
      </p:sp>
    </p:spTree>
    <p:extLst>
      <p:ext uri="{BB962C8B-B14F-4D97-AF65-F5344CB8AC3E}">
        <p14:creationId xmlns:p14="http://schemas.microsoft.com/office/powerpoint/2010/main" val="2894504597"/>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PROENV</a:t>
            </a:r>
            <a:endParaRPr lang="en-US" dirty="0"/>
          </a:p>
        </p:txBody>
      </p:sp>
      <p:pic>
        <p:nvPicPr>
          <p:cNvPr id="4" name="Picture 3"/>
          <p:cNvPicPr>
            <a:picLocks noChangeAspect="1"/>
          </p:cNvPicPr>
          <p:nvPr/>
        </p:nvPicPr>
        <p:blipFill>
          <a:blip r:embed="rId2"/>
          <a:stretch>
            <a:fillRect/>
          </a:stretch>
        </p:blipFill>
        <p:spPr>
          <a:xfrm>
            <a:off x="4572000" y="1276350"/>
            <a:ext cx="4064000" cy="3674634"/>
          </a:xfrm>
          <a:prstGeom prst="rect">
            <a:avLst/>
          </a:prstGeom>
        </p:spPr>
      </p:pic>
      <p:sp>
        <p:nvSpPr>
          <p:cNvPr id="5" name="TextBox 4"/>
          <p:cNvSpPr txBox="1"/>
          <p:nvPr/>
        </p:nvSpPr>
        <p:spPr>
          <a:xfrm>
            <a:off x="457200" y="1428750"/>
            <a:ext cx="3810000" cy="2554545"/>
          </a:xfrm>
          <a:prstGeom prst="rect">
            <a:avLst/>
          </a:prstGeom>
          <a:noFill/>
        </p:spPr>
        <p:txBody>
          <a:bodyPr wrap="square" rtlCol="0">
            <a:spAutoFit/>
          </a:bodyPr>
          <a:lstStyle/>
          <a:p>
            <a:pPr algn="l"/>
            <a:r>
              <a:rPr lang="en-US" sz="2000" i="0" dirty="0" smtClean="0">
                <a:solidFill>
                  <a:srgbClr val="000000"/>
                </a:solidFill>
              </a:rPr>
              <a:t>Pro Tip!   If you are running on Windows make sure to adjust the width and height of the </a:t>
            </a:r>
            <a:r>
              <a:rPr lang="en-US" sz="2000" i="0" dirty="0" err="1" smtClean="0">
                <a:solidFill>
                  <a:srgbClr val="000000"/>
                </a:solidFill>
              </a:rPr>
              <a:t>proenv</a:t>
            </a:r>
            <a:r>
              <a:rPr lang="en-US" sz="2000" i="0" dirty="0" smtClean="0">
                <a:solidFill>
                  <a:srgbClr val="000000"/>
                </a:solidFill>
              </a:rPr>
              <a:t> window!</a:t>
            </a:r>
          </a:p>
          <a:p>
            <a:pPr algn="l"/>
            <a:endParaRPr lang="en-US" sz="2000" dirty="0">
              <a:solidFill>
                <a:srgbClr val="000000"/>
              </a:solidFill>
            </a:endParaRPr>
          </a:p>
          <a:p>
            <a:pPr algn="l"/>
            <a:r>
              <a:rPr lang="en-US" sz="2000" i="0" dirty="0" smtClean="0">
                <a:solidFill>
                  <a:srgbClr val="000000"/>
                </a:solidFill>
              </a:rPr>
              <a:t>The default is 300 lines by 24 columns – and that does not work well for anyone.</a:t>
            </a:r>
          </a:p>
        </p:txBody>
      </p:sp>
    </p:spTree>
    <p:extLst>
      <p:ext uri="{BB962C8B-B14F-4D97-AF65-F5344CB8AC3E}">
        <p14:creationId xmlns:p14="http://schemas.microsoft.com/office/powerpoint/2010/main" val="655249979"/>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15</a:t>
            </a:fld>
            <a:endParaRPr lang="en-US" dirty="0"/>
          </a:p>
        </p:txBody>
      </p:sp>
      <p:sp>
        <p:nvSpPr>
          <p:cNvPr id="5" name="Title 1"/>
          <p:cNvSpPr txBox="1">
            <a:spLocks/>
          </p:cNvSpPr>
          <p:nvPr/>
        </p:nvSpPr>
        <p:spPr>
          <a:xfrm>
            <a:off x="685800" y="1543050"/>
            <a:ext cx="7772400" cy="18859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Starting a Database</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4831203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Starting a Database</a:t>
            </a:r>
            <a:endParaRPr lang="en-US" dirty="0"/>
          </a:p>
        </p:txBody>
      </p:sp>
      <p:sp>
        <p:nvSpPr>
          <p:cNvPr id="3" name="Content Placeholder 2"/>
          <p:cNvSpPr>
            <a:spLocks noGrp="1"/>
          </p:cNvSpPr>
          <p:nvPr>
            <p:ph idx="1"/>
          </p:nvPr>
        </p:nvSpPr>
        <p:spPr>
          <a:xfrm>
            <a:off x="459091" y="1352550"/>
            <a:ext cx="7772400" cy="3322689"/>
          </a:xfrm>
        </p:spPr>
        <p:txBody>
          <a:bodyPr/>
          <a:lstStyle/>
          <a:p>
            <a:r>
              <a:rPr lang="en-US" dirty="0" smtClean="0"/>
              <a:t>PROSERVE</a:t>
            </a:r>
          </a:p>
          <a:p>
            <a:r>
              <a:rPr lang="en-US" dirty="0" smtClean="0"/>
              <a:t>DBMAN</a:t>
            </a:r>
          </a:p>
          <a:p>
            <a:r>
              <a:rPr lang="en-US" dirty="0" smtClean="0"/>
              <a:t>Exploder</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16</a:t>
            </a:fld>
            <a:endParaRPr lang="en-US" dirty="0"/>
          </a:p>
        </p:txBody>
      </p:sp>
    </p:spTree>
    <p:extLst>
      <p:ext uri="{BB962C8B-B14F-4D97-AF65-F5344CB8AC3E}">
        <p14:creationId xmlns:p14="http://schemas.microsoft.com/office/powerpoint/2010/main" val="122230181"/>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smtClean="0">
                <a:solidFill>
                  <a:schemeClr val="accent1">
                    <a:lumMod val="75000"/>
                  </a:schemeClr>
                </a:solidFill>
              </a:rPr>
              <a:t>PROSERVE</a:t>
            </a:r>
            <a:endParaRPr lang="en-US" dirty="0">
              <a:solidFill>
                <a:schemeClr val="accent1">
                  <a:lumMod val="75000"/>
                </a:schemeClr>
              </a:solidFill>
            </a:endParaRPr>
          </a:p>
        </p:txBody>
      </p:sp>
      <p:sp>
        <p:nvSpPr>
          <p:cNvPr id="5" name="Text Placeholder 4"/>
          <p:cNvSpPr>
            <a:spLocks noGrp="1"/>
          </p:cNvSpPr>
          <p:nvPr>
            <p:ph type="body" idx="1"/>
          </p:nvPr>
        </p:nvSpPr>
        <p:spPr/>
        <p:txBody>
          <a:bodyPr>
            <a:normAutofit fontScale="92500" lnSpcReduction="20000"/>
          </a:bodyPr>
          <a:lstStyle/>
          <a:p>
            <a:r>
              <a:rPr lang="en-US" sz="3200" dirty="0" smtClean="0"/>
              <a:t>Pro</a:t>
            </a:r>
            <a:endParaRPr lang="en-US" sz="3200" dirty="0"/>
          </a:p>
        </p:txBody>
      </p:sp>
      <p:sp>
        <p:nvSpPr>
          <p:cNvPr id="4" name="Content Placeholder 3"/>
          <p:cNvSpPr>
            <a:spLocks noGrp="1"/>
          </p:cNvSpPr>
          <p:nvPr>
            <p:ph sz="half" idx="2"/>
          </p:nvPr>
        </p:nvSpPr>
        <p:spPr/>
        <p:txBody>
          <a:bodyPr/>
          <a:lstStyle/>
          <a:p>
            <a:r>
              <a:rPr lang="en-US" sz="2000" dirty="0" smtClean="0"/>
              <a:t>Command Line</a:t>
            </a:r>
          </a:p>
          <a:p>
            <a:r>
              <a:rPr lang="en-US" sz="2000" dirty="0" smtClean="0"/>
              <a:t>Easy to Script</a:t>
            </a:r>
          </a:p>
          <a:p>
            <a:r>
              <a:rPr lang="en-US" sz="2000" dirty="0" smtClean="0"/>
              <a:t>Lots of Control</a:t>
            </a:r>
          </a:p>
          <a:p>
            <a:r>
              <a:rPr lang="en-US" sz="2000" dirty="0" smtClean="0"/>
              <a:t>Repeatable</a:t>
            </a:r>
          </a:p>
          <a:p>
            <a:r>
              <a:rPr lang="en-US" sz="2000" dirty="0" smtClean="0"/>
              <a:t>Sequence of actions is guaranteed</a:t>
            </a:r>
          </a:p>
        </p:txBody>
      </p:sp>
      <p:sp>
        <p:nvSpPr>
          <p:cNvPr id="6" name="Text Placeholder 5"/>
          <p:cNvSpPr>
            <a:spLocks noGrp="1"/>
          </p:cNvSpPr>
          <p:nvPr>
            <p:ph type="body" sz="quarter" idx="3"/>
          </p:nvPr>
        </p:nvSpPr>
        <p:spPr/>
        <p:txBody>
          <a:bodyPr>
            <a:normAutofit fontScale="92500" lnSpcReduction="20000"/>
          </a:bodyPr>
          <a:lstStyle/>
          <a:p>
            <a:r>
              <a:rPr lang="en-US" sz="3200" dirty="0" smtClean="0"/>
              <a:t>Con</a:t>
            </a:r>
            <a:endParaRPr lang="en-US" sz="3200" dirty="0"/>
          </a:p>
        </p:txBody>
      </p:sp>
      <p:sp>
        <p:nvSpPr>
          <p:cNvPr id="7" name="Content Placeholder 6"/>
          <p:cNvSpPr>
            <a:spLocks noGrp="1"/>
          </p:cNvSpPr>
          <p:nvPr>
            <p:ph sz="quarter" idx="4"/>
          </p:nvPr>
        </p:nvSpPr>
        <p:spPr>
          <a:xfrm>
            <a:off x="4343400" y="1493392"/>
            <a:ext cx="4572000" cy="3178777"/>
          </a:xfrm>
        </p:spPr>
        <p:txBody>
          <a:bodyPr/>
          <a:lstStyle/>
          <a:p>
            <a:r>
              <a:rPr lang="en-US" sz="2000" dirty="0" smtClean="0"/>
              <a:t>Command Line</a:t>
            </a:r>
          </a:p>
          <a:p>
            <a:r>
              <a:rPr lang="en-US" sz="2000" dirty="0" smtClean="0"/>
              <a:t>Must Provide Details like “</a:t>
            </a:r>
            <a:r>
              <a:rPr lang="en-US" sz="2000" dirty="0" err="1" smtClean="0"/>
              <a:t>dbname</a:t>
            </a:r>
            <a:r>
              <a:rPr lang="en-US" sz="2000" dirty="0" smtClean="0"/>
              <a:t>”</a:t>
            </a:r>
          </a:p>
          <a:p>
            <a:r>
              <a:rPr lang="en-US" sz="2000" dirty="0" smtClean="0"/>
              <a:t>Dinosaur stigma</a:t>
            </a:r>
            <a:endParaRPr lang="en-US" sz="2000" dirty="0"/>
          </a:p>
        </p:txBody>
      </p:sp>
      <p:sp>
        <p:nvSpPr>
          <p:cNvPr id="2" name="Slide Number Placeholder 1"/>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17</a:t>
            </a:fld>
            <a:endParaRPr lang="en-US" dirty="0"/>
          </a:p>
        </p:txBody>
      </p:sp>
      <p:sp>
        <p:nvSpPr>
          <p:cNvPr id="8" name="TextBox 7"/>
          <p:cNvSpPr txBox="1"/>
          <p:nvPr/>
        </p:nvSpPr>
        <p:spPr>
          <a:xfrm>
            <a:off x="3200400" y="3732133"/>
            <a:ext cx="5867400" cy="1354217"/>
          </a:xfrm>
          <a:prstGeom prst="rect">
            <a:avLst/>
          </a:prstGeom>
          <a:solidFill>
            <a:schemeClr val="tx2">
              <a:lumMod val="20000"/>
              <a:lumOff val="80000"/>
            </a:schemeClr>
          </a:solidFill>
        </p:spPr>
        <p:txBody>
          <a:bodyPr wrap="square" rtlCol="0">
            <a:spAutoFit/>
          </a:bodyPr>
          <a:lstStyle/>
          <a:p>
            <a:r>
              <a:rPr lang="en-US" sz="1600" dirty="0" smtClean="0"/>
              <a:t>$ </a:t>
            </a:r>
            <a:r>
              <a:rPr lang="en-US" sz="1600" dirty="0" err="1" smtClean="0"/>
              <a:t>proserve</a:t>
            </a:r>
            <a:r>
              <a:rPr lang="en-US" sz="1600" dirty="0" smtClean="0"/>
              <a:t> </a:t>
            </a:r>
            <a:r>
              <a:rPr lang="en-US" sz="1600" dirty="0" err="1" smtClean="0"/>
              <a:t>dbname</a:t>
            </a:r>
            <a:r>
              <a:rPr lang="en-US" sz="1600" dirty="0" smtClean="0"/>
              <a:t> –n 500 –spin 3149 –B 1000000 –L 50000</a:t>
            </a:r>
          </a:p>
          <a:p>
            <a:r>
              <a:rPr lang="en-US" sz="1600" dirty="0" smtClean="0"/>
              <a:t>$ </a:t>
            </a:r>
            <a:r>
              <a:rPr lang="en-US" sz="1600" dirty="0" err="1" smtClean="0"/>
              <a:t>probiw</a:t>
            </a:r>
            <a:r>
              <a:rPr lang="en-US" sz="1600" dirty="0" smtClean="0"/>
              <a:t> </a:t>
            </a:r>
            <a:r>
              <a:rPr lang="en-US" sz="1600" dirty="0" err="1" smtClean="0"/>
              <a:t>dbname</a:t>
            </a:r>
            <a:endParaRPr lang="en-US" sz="1600" dirty="0" smtClean="0"/>
          </a:p>
          <a:p>
            <a:r>
              <a:rPr lang="en-US" sz="1600" dirty="0" smtClean="0"/>
              <a:t>$ </a:t>
            </a:r>
            <a:r>
              <a:rPr lang="en-US" sz="1600" dirty="0" err="1" smtClean="0"/>
              <a:t>proaiw</a:t>
            </a:r>
            <a:r>
              <a:rPr lang="en-US" sz="1600" dirty="0" smtClean="0"/>
              <a:t> </a:t>
            </a:r>
            <a:r>
              <a:rPr lang="en-US" sz="1600" dirty="0" err="1" smtClean="0"/>
              <a:t>dbname</a:t>
            </a:r>
            <a:endParaRPr lang="en-US" sz="1600" dirty="0" smtClean="0"/>
          </a:p>
          <a:p>
            <a:r>
              <a:rPr lang="en-US" sz="1600" dirty="0" smtClean="0"/>
              <a:t>$ </a:t>
            </a:r>
            <a:r>
              <a:rPr lang="en-US" sz="1600" dirty="0" err="1" smtClean="0"/>
              <a:t>prowdog</a:t>
            </a:r>
            <a:r>
              <a:rPr lang="en-US" sz="1600" dirty="0" smtClean="0"/>
              <a:t> </a:t>
            </a:r>
            <a:r>
              <a:rPr lang="en-US" sz="1600" dirty="0" err="1" smtClean="0"/>
              <a:t>dbname</a:t>
            </a:r>
            <a:endParaRPr lang="en-US" sz="1600" dirty="0" smtClean="0"/>
          </a:p>
          <a:p>
            <a:r>
              <a:rPr lang="en-US" sz="1600" dirty="0" smtClean="0"/>
              <a:t>$ </a:t>
            </a:r>
            <a:r>
              <a:rPr lang="en-US" sz="1600" dirty="0" err="1" smtClean="0"/>
              <a:t>proapw</a:t>
            </a:r>
            <a:r>
              <a:rPr lang="en-US" sz="1600" dirty="0" smtClean="0"/>
              <a:t> </a:t>
            </a:r>
            <a:r>
              <a:rPr lang="en-US" sz="1600" dirty="0" err="1" smtClean="0"/>
              <a:t>dbname</a:t>
            </a:r>
            <a:endParaRPr lang="en-US" sz="1600" dirty="0"/>
          </a:p>
        </p:txBody>
      </p:sp>
    </p:spTree>
    <p:extLst>
      <p:ext uri="{BB962C8B-B14F-4D97-AF65-F5344CB8AC3E}">
        <p14:creationId xmlns:p14="http://schemas.microsoft.com/office/powerpoint/2010/main" val="2505582604"/>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smtClean="0">
                <a:solidFill>
                  <a:schemeClr val="accent1">
                    <a:lumMod val="75000"/>
                  </a:schemeClr>
                </a:solidFill>
              </a:rPr>
              <a:t>DBMAN</a:t>
            </a:r>
            <a:endParaRPr lang="en-US" dirty="0">
              <a:solidFill>
                <a:schemeClr val="accent1">
                  <a:lumMod val="75000"/>
                </a:schemeClr>
              </a:solidFill>
            </a:endParaRPr>
          </a:p>
        </p:txBody>
      </p:sp>
      <p:sp>
        <p:nvSpPr>
          <p:cNvPr id="5" name="Text Placeholder 4"/>
          <p:cNvSpPr>
            <a:spLocks noGrp="1"/>
          </p:cNvSpPr>
          <p:nvPr>
            <p:ph type="body" idx="1"/>
          </p:nvPr>
        </p:nvSpPr>
        <p:spPr/>
        <p:txBody>
          <a:bodyPr>
            <a:normAutofit fontScale="92500" lnSpcReduction="20000"/>
          </a:bodyPr>
          <a:lstStyle/>
          <a:p>
            <a:r>
              <a:rPr lang="en-US" sz="3200" dirty="0" smtClean="0"/>
              <a:t>Pro</a:t>
            </a:r>
            <a:endParaRPr lang="en-US" sz="3200" dirty="0"/>
          </a:p>
        </p:txBody>
      </p:sp>
      <p:sp>
        <p:nvSpPr>
          <p:cNvPr id="4" name="Content Placeholder 3"/>
          <p:cNvSpPr>
            <a:spLocks noGrp="1"/>
          </p:cNvSpPr>
          <p:nvPr>
            <p:ph sz="half" idx="2"/>
          </p:nvPr>
        </p:nvSpPr>
        <p:spPr/>
        <p:txBody>
          <a:bodyPr/>
          <a:lstStyle/>
          <a:p>
            <a:r>
              <a:rPr lang="en-US" sz="2000" dirty="0" smtClean="0"/>
              <a:t>Command Line</a:t>
            </a:r>
          </a:p>
          <a:p>
            <a:r>
              <a:rPr lang="en-US" sz="2000" dirty="0" smtClean="0"/>
              <a:t>Works with </a:t>
            </a:r>
            <a:r>
              <a:rPr lang="en-US" sz="2000" dirty="0" err="1" smtClean="0"/>
              <a:t>conmgr.properties</a:t>
            </a:r>
            <a:endParaRPr lang="en-US" sz="2000" dirty="0" smtClean="0"/>
          </a:p>
          <a:p>
            <a:r>
              <a:rPr lang="en-US" sz="2000" dirty="0" smtClean="0"/>
              <a:t>Easy to Script</a:t>
            </a:r>
          </a:p>
          <a:p>
            <a:r>
              <a:rPr lang="en-US" sz="2000" dirty="0" smtClean="0"/>
              <a:t>Starts Writers &amp; Watchdog</a:t>
            </a:r>
          </a:p>
          <a:p>
            <a:r>
              <a:rPr lang="en-US" sz="2000" dirty="0" smtClean="0"/>
              <a:t>Avoids Windows “user logout closes background windows” issue.</a:t>
            </a:r>
          </a:p>
        </p:txBody>
      </p:sp>
      <p:sp>
        <p:nvSpPr>
          <p:cNvPr id="6" name="Text Placeholder 5"/>
          <p:cNvSpPr>
            <a:spLocks noGrp="1"/>
          </p:cNvSpPr>
          <p:nvPr>
            <p:ph type="body" sz="quarter" idx="3"/>
          </p:nvPr>
        </p:nvSpPr>
        <p:spPr/>
        <p:txBody>
          <a:bodyPr>
            <a:normAutofit fontScale="92500" lnSpcReduction="20000"/>
          </a:bodyPr>
          <a:lstStyle/>
          <a:p>
            <a:r>
              <a:rPr lang="en-US" sz="3200" dirty="0" smtClean="0"/>
              <a:t>Con</a:t>
            </a:r>
            <a:endParaRPr lang="en-US" sz="3200" dirty="0"/>
          </a:p>
        </p:txBody>
      </p:sp>
      <p:sp>
        <p:nvSpPr>
          <p:cNvPr id="7" name="Content Placeholder 6"/>
          <p:cNvSpPr>
            <a:spLocks noGrp="1"/>
          </p:cNvSpPr>
          <p:nvPr>
            <p:ph sz="quarter" idx="4"/>
          </p:nvPr>
        </p:nvSpPr>
        <p:spPr>
          <a:xfrm>
            <a:off x="4645026" y="1493392"/>
            <a:ext cx="4346574" cy="3178777"/>
          </a:xfrm>
        </p:spPr>
        <p:txBody>
          <a:bodyPr/>
          <a:lstStyle/>
          <a:p>
            <a:r>
              <a:rPr lang="en-US" sz="2000" dirty="0" smtClean="0"/>
              <a:t>Command Line</a:t>
            </a:r>
          </a:p>
          <a:p>
            <a:r>
              <a:rPr lang="en-US" sz="2000" dirty="0" smtClean="0"/>
              <a:t>Uses </a:t>
            </a:r>
            <a:r>
              <a:rPr lang="en-US" sz="2000" dirty="0" err="1" smtClean="0"/>
              <a:t>conmgr.properties</a:t>
            </a:r>
            <a:endParaRPr lang="en-US" sz="2000" dirty="0" smtClean="0"/>
          </a:p>
          <a:p>
            <a:r>
              <a:rPr lang="en-US" sz="2000" dirty="0" smtClean="0"/>
              <a:t>Admin Server must be running</a:t>
            </a:r>
          </a:p>
          <a:p>
            <a:r>
              <a:rPr lang="en-US" sz="2000" dirty="0" smtClean="0"/>
              <a:t>Order of operations is not controllable. </a:t>
            </a:r>
          </a:p>
          <a:p>
            <a:r>
              <a:rPr lang="en-US" sz="2000" dirty="0" smtClean="0"/>
              <a:t>Uses Java</a:t>
            </a:r>
            <a:endParaRPr lang="en-US" sz="2000" dirty="0"/>
          </a:p>
        </p:txBody>
      </p:sp>
      <p:sp>
        <p:nvSpPr>
          <p:cNvPr id="2" name="Slide Number Placeholder 1"/>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18</a:t>
            </a:fld>
            <a:endParaRPr lang="en-US" dirty="0"/>
          </a:p>
        </p:txBody>
      </p:sp>
      <p:sp>
        <p:nvSpPr>
          <p:cNvPr id="8" name="TextBox 7"/>
          <p:cNvSpPr txBox="1"/>
          <p:nvPr/>
        </p:nvSpPr>
        <p:spPr>
          <a:xfrm>
            <a:off x="2743200" y="4095750"/>
            <a:ext cx="3657600" cy="400110"/>
          </a:xfrm>
          <a:prstGeom prst="rect">
            <a:avLst/>
          </a:prstGeom>
          <a:solidFill>
            <a:schemeClr val="tx2">
              <a:lumMod val="20000"/>
              <a:lumOff val="80000"/>
            </a:schemeClr>
          </a:solidFill>
        </p:spPr>
        <p:txBody>
          <a:bodyPr wrap="square" rtlCol="0">
            <a:spAutoFit/>
          </a:bodyPr>
          <a:lstStyle/>
          <a:p>
            <a:r>
              <a:rPr lang="en-US" sz="2000" dirty="0" err="1" smtClean="0"/>
              <a:t>proenv</a:t>
            </a:r>
            <a:r>
              <a:rPr lang="en-US" sz="2000" dirty="0" smtClean="0"/>
              <a:t>&gt; </a:t>
            </a:r>
            <a:r>
              <a:rPr lang="en-US" sz="2000" dirty="0" err="1" smtClean="0"/>
              <a:t>dbman</a:t>
            </a:r>
            <a:r>
              <a:rPr lang="en-US" sz="2000" dirty="0" smtClean="0"/>
              <a:t> </a:t>
            </a:r>
            <a:r>
              <a:rPr lang="en-US" sz="2000" dirty="0" err="1" smtClean="0"/>
              <a:t>dbName</a:t>
            </a:r>
            <a:r>
              <a:rPr lang="en-US" sz="2000" dirty="0" smtClean="0"/>
              <a:t> -start</a:t>
            </a:r>
          </a:p>
        </p:txBody>
      </p:sp>
    </p:spTree>
    <p:extLst>
      <p:ext uri="{BB962C8B-B14F-4D97-AF65-F5344CB8AC3E}">
        <p14:creationId xmlns:p14="http://schemas.microsoft.com/office/powerpoint/2010/main" val="3831656282"/>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smtClean="0">
                <a:solidFill>
                  <a:schemeClr val="accent1">
                    <a:lumMod val="75000"/>
                  </a:schemeClr>
                </a:solidFill>
              </a:rPr>
              <a:t>Exploder</a:t>
            </a:r>
            <a:endParaRPr lang="en-US" dirty="0">
              <a:solidFill>
                <a:schemeClr val="accent1">
                  <a:lumMod val="75000"/>
                </a:schemeClr>
              </a:solidFill>
            </a:endParaRPr>
          </a:p>
        </p:txBody>
      </p:sp>
      <p:sp>
        <p:nvSpPr>
          <p:cNvPr id="5" name="Text Placeholder 4"/>
          <p:cNvSpPr>
            <a:spLocks noGrp="1"/>
          </p:cNvSpPr>
          <p:nvPr>
            <p:ph type="body" idx="1"/>
          </p:nvPr>
        </p:nvSpPr>
        <p:spPr/>
        <p:txBody>
          <a:bodyPr>
            <a:normAutofit fontScale="92500" lnSpcReduction="20000"/>
          </a:bodyPr>
          <a:lstStyle/>
          <a:p>
            <a:r>
              <a:rPr lang="en-US" sz="3200" dirty="0" smtClean="0"/>
              <a:t>Pro</a:t>
            </a:r>
            <a:endParaRPr lang="en-US" sz="3200" dirty="0"/>
          </a:p>
        </p:txBody>
      </p:sp>
      <p:sp>
        <p:nvSpPr>
          <p:cNvPr id="4" name="Content Placeholder 3"/>
          <p:cNvSpPr>
            <a:spLocks noGrp="1"/>
          </p:cNvSpPr>
          <p:nvPr>
            <p:ph sz="half" idx="2"/>
          </p:nvPr>
        </p:nvSpPr>
        <p:spPr/>
        <p:txBody>
          <a:bodyPr/>
          <a:lstStyle/>
          <a:p>
            <a:r>
              <a:rPr lang="en-US" sz="2000" dirty="0" smtClean="0"/>
              <a:t>Exercises Health Care Benefits</a:t>
            </a:r>
          </a:p>
        </p:txBody>
      </p:sp>
      <p:sp>
        <p:nvSpPr>
          <p:cNvPr id="6" name="Text Placeholder 5"/>
          <p:cNvSpPr>
            <a:spLocks noGrp="1"/>
          </p:cNvSpPr>
          <p:nvPr>
            <p:ph type="body" sz="quarter" idx="3"/>
          </p:nvPr>
        </p:nvSpPr>
        <p:spPr/>
        <p:txBody>
          <a:bodyPr>
            <a:normAutofit fontScale="92500" lnSpcReduction="20000"/>
          </a:bodyPr>
          <a:lstStyle/>
          <a:p>
            <a:r>
              <a:rPr lang="en-US" sz="3200" dirty="0" smtClean="0"/>
              <a:t>Con</a:t>
            </a:r>
            <a:endParaRPr lang="en-US" sz="3200" dirty="0"/>
          </a:p>
        </p:txBody>
      </p:sp>
      <p:sp>
        <p:nvSpPr>
          <p:cNvPr id="7" name="Content Placeholder 6"/>
          <p:cNvSpPr>
            <a:spLocks noGrp="1"/>
          </p:cNvSpPr>
          <p:nvPr>
            <p:ph sz="quarter" idx="4"/>
          </p:nvPr>
        </p:nvSpPr>
        <p:spPr>
          <a:xfrm>
            <a:off x="4645026" y="1493392"/>
            <a:ext cx="4346574" cy="3178777"/>
          </a:xfrm>
        </p:spPr>
        <p:txBody>
          <a:bodyPr/>
          <a:lstStyle/>
          <a:p>
            <a:r>
              <a:rPr lang="en-US" sz="2000" dirty="0" smtClean="0"/>
              <a:t>Graphical Interface</a:t>
            </a:r>
          </a:p>
          <a:p>
            <a:r>
              <a:rPr lang="en-US" sz="2000" dirty="0" smtClean="0"/>
              <a:t>Requires Admin Server</a:t>
            </a:r>
          </a:p>
          <a:p>
            <a:r>
              <a:rPr lang="en-US" sz="2000" dirty="0" smtClean="0"/>
              <a:t>Requires </a:t>
            </a:r>
            <a:r>
              <a:rPr lang="en-US" sz="2000" dirty="0" err="1" smtClean="0"/>
              <a:t>conmgr.properties</a:t>
            </a:r>
            <a:endParaRPr lang="en-US" sz="2000" dirty="0" smtClean="0"/>
          </a:p>
          <a:p>
            <a:r>
              <a:rPr lang="en-US" sz="2000" dirty="0" smtClean="0"/>
              <a:t>Ugly</a:t>
            </a:r>
          </a:p>
          <a:p>
            <a:r>
              <a:rPr lang="en-US" sz="2000" dirty="0" smtClean="0"/>
              <a:t>Confusing</a:t>
            </a:r>
          </a:p>
          <a:p>
            <a:r>
              <a:rPr lang="en-US" sz="2000" dirty="0" smtClean="0"/>
              <a:t>Incomplete</a:t>
            </a:r>
          </a:p>
          <a:p>
            <a:r>
              <a:rPr lang="en-US" sz="2000" dirty="0" smtClean="0"/>
              <a:t>Unreliable (Java)</a:t>
            </a:r>
          </a:p>
          <a:p>
            <a:r>
              <a:rPr lang="en-US" sz="2000" dirty="0" smtClean="0"/>
              <a:t>But if you like that sort of thing…</a:t>
            </a:r>
            <a:endParaRPr lang="en-US" sz="2000" dirty="0"/>
          </a:p>
        </p:txBody>
      </p:sp>
      <p:sp>
        <p:nvSpPr>
          <p:cNvPr id="2" name="Slide Number Placeholder 1"/>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19</a:t>
            </a:fld>
            <a:endParaRPr lang="en-US" dirty="0"/>
          </a:p>
        </p:txBody>
      </p:sp>
      <p:pic>
        <p:nvPicPr>
          <p:cNvPr id="8" name="Picture 7"/>
          <p:cNvPicPr>
            <a:picLocks noChangeAspect="1"/>
          </p:cNvPicPr>
          <p:nvPr/>
        </p:nvPicPr>
        <p:blipFill>
          <a:blip r:embed="rId2"/>
          <a:stretch>
            <a:fillRect/>
          </a:stretch>
        </p:blipFill>
        <p:spPr>
          <a:xfrm>
            <a:off x="1143000" y="1962150"/>
            <a:ext cx="3251200" cy="2612572"/>
          </a:xfrm>
          <a:prstGeom prst="rect">
            <a:avLst/>
          </a:prstGeom>
        </p:spPr>
      </p:pic>
    </p:spTree>
    <p:extLst>
      <p:ext uri="{BB962C8B-B14F-4D97-AF65-F5344CB8AC3E}">
        <p14:creationId xmlns:p14="http://schemas.microsoft.com/office/powerpoint/2010/main" val="3831656282"/>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Exploder Pro Tip</a:t>
            </a:r>
            <a:endParaRPr lang="en-US" dirty="0"/>
          </a:p>
        </p:txBody>
      </p:sp>
      <p:sp>
        <p:nvSpPr>
          <p:cNvPr id="7" name="Content Placeholder 6"/>
          <p:cNvSpPr>
            <a:spLocks noGrp="1"/>
          </p:cNvSpPr>
          <p:nvPr>
            <p:ph idx="1"/>
          </p:nvPr>
        </p:nvSpPr>
        <p:spPr>
          <a:xfrm>
            <a:off x="459091" y="1352551"/>
            <a:ext cx="7772400" cy="1066800"/>
          </a:xfrm>
        </p:spPr>
        <p:txBody>
          <a:bodyPr/>
          <a:lstStyle/>
          <a:p>
            <a:r>
              <a:rPr lang="en-US" dirty="0" smtClean="0"/>
              <a:t>Always make sure that the admin server is running before deciding that Exploder (or </a:t>
            </a:r>
            <a:r>
              <a:rPr lang="en-US" dirty="0" err="1" smtClean="0"/>
              <a:t>dbman</a:t>
            </a:r>
            <a:r>
              <a:rPr lang="en-US" dirty="0" smtClean="0"/>
              <a:t>) isn’t working properly!</a:t>
            </a:r>
            <a:endParaRPr lang="en-US" dirty="0"/>
          </a:p>
        </p:txBody>
      </p:sp>
      <p:sp>
        <p:nvSpPr>
          <p:cNvPr id="8" name="TextBox 7"/>
          <p:cNvSpPr txBox="1"/>
          <p:nvPr/>
        </p:nvSpPr>
        <p:spPr>
          <a:xfrm>
            <a:off x="762000" y="2495550"/>
            <a:ext cx="7848600" cy="1077218"/>
          </a:xfrm>
          <a:prstGeom prst="rect">
            <a:avLst/>
          </a:prstGeom>
          <a:solidFill>
            <a:schemeClr val="tx2">
              <a:lumMod val="20000"/>
              <a:lumOff val="80000"/>
            </a:schemeClr>
          </a:solidFill>
        </p:spPr>
        <p:txBody>
          <a:bodyPr wrap="square" rtlCol="0">
            <a:spAutoFit/>
          </a:bodyPr>
          <a:lstStyle/>
          <a:p>
            <a:r>
              <a:rPr lang="en-US" sz="1600" dirty="0" err="1">
                <a:solidFill>
                  <a:srgbClr val="000000"/>
                </a:solidFill>
                <a:latin typeface="Consolas"/>
                <a:cs typeface="Consolas"/>
              </a:rPr>
              <a:t>proenv</a:t>
            </a:r>
            <a:r>
              <a:rPr lang="en-US" sz="1600" dirty="0">
                <a:solidFill>
                  <a:srgbClr val="000000"/>
                </a:solidFill>
                <a:latin typeface="Consolas"/>
                <a:cs typeface="Consolas"/>
              </a:rPr>
              <a:t>&gt;</a:t>
            </a:r>
            <a:r>
              <a:rPr lang="en-US" sz="1600" dirty="0" err="1">
                <a:solidFill>
                  <a:srgbClr val="000000"/>
                </a:solidFill>
                <a:latin typeface="Consolas"/>
                <a:cs typeface="Consolas"/>
              </a:rPr>
              <a:t>proadsv</a:t>
            </a:r>
            <a:r>
              <a:rPr lang="en-US" sz="1600" dirty="0">
                <a:solidFill>
                  <a:srgbClr val="000000"/>
                </a:solidFill>
                <a:latin typeface="Consolas"/>
                <a:cs typeface="Consolas"/>
              </a:rPr>
              <a:t> -query</a:t>
            </a:r>
          </a:p>
          <a:p>
            <a:r>
              <a:rPr lang="en-US" sz="1600" dirty="0" err="1">
                <a:solidFill>
                  <a:srgbClr val="000000"/>
                </a:solidFill>
                <a:latin typeface="Consolas"/>
                <a:cs typeface="Consolas"/>
              </a:rPr>
              <a:t>OpenEdge</a:t>
            </a:r>
            <a:r>
              <a:rPr lang="en-US" sz="1600" dirty="0">
                <a:solidFill>
                  <a:srgbClr val="000000"/>
                </a:solidFill>
                <a:latin typeface="Consolas"/>
                <a:cs typeface="Consolas"/>
              </a:rPr>
              <a:t> Release 10.2B as of Mon Dec 14 17:02:01 EST 2009</a:t>
            </a:r>
          </a:p>
          <a:p>
            <a:r>
              <a:rPr lang="en-US" sz="1600" dirty="0" err="1">
                <a:solidFill>
                  <a:srgbClr val="000000"/>
                </a:solidFill>
                <a:latin typeface="Consolas"/>
                <a:cs typeface="Consolas"/>
              </a:rPr>
              <a:t>AdminServer</a:t>
            </a:r>
            <a:r>
              <a:rPr lang="en-US" sz="1600" dirty="0">
                <a:solidFill>
                  <a:srgbClr val="000000"/>
                </a:solidFill>
                <a:latin typeface="Consolas"/>
                <a:cs typeface="Consolas"/>
              </a:rPr>
              <a:t> is alive. (8545)</a:t>
            </a:r>
          </a:p>
          <a:p>
            <a:r>
              <a:rPr lang="en-US" sz="1600" dirty="0" err="1">
                <a:solidFill>
                  <a:srgbClr val="000000"/>
                </a:solidFill>
                <a:latin typeface="Consolas"/>
                <a:cs typeface="Consolas"/>
              </a:rPr>
              <a:t>proenv</a:t>
            </a:r>
            <a:r>
              <a:rPr lang="en-US" sz="1600" dirty="0">
                <a:solidFill>
                  <a:srgbClr val="000000"/>
                </a:solidFill>
                <a:latin typeface="Consolas"/>
                <a:cs typeface="Consolas"/>
              </a:rPr>
              <a:t>&gt;</a:t>
            </a:r>
            <a:endParaRPr lang="en-US" sz="1600" i="0" dirty="0" smtClean="0">
              <a:solidFill>
                <a:srgbClr val="000000"/>
              </a:solidFill>
              <a:latin typeface="Consolas"/>
              <a:cs typeface="Consolas"/>
            </a:endParaRPr>
          </a:p>
        </p:txBody>
      </p:sp>
    </p:spTree>
    <p:extLst>
      <p:ext uri="{BB962C8B-B14F-4D97-AF65-F5344CB8AC3E}">
        <p14:creationId xmlns:p14="http://schemas.microsoft.com/office/powerpoint/2010/main" val="397024930"/>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21</a:t>
            </a:fld>
            <a:endParaRPr lang="en-US" dirty="0"/>
          </a:p>
        </p:txBody>
      </p:sp>
      <p:sp>
        <p:nvSpPr>
          <p:cNvPr id="5" name="Title 1"/>
          <p:cNvSpPr txBox="1">
            <a:spLocks/>
          </p:cNvSpPr>
          <p:nvPr/>
        </p:nvSpPr>
        <p:spPr>
          <a:xfrm>
            <a:off x="685800" y="1543050"/>
            <a:ext cx="7772400" cy="18859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Stopping a Database</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3895244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Stopping a Database</a:t>
            </a:r>
            <a:endParaRPr lang="en-US" dirty="0"/>
          </a:p>
        </p:txBody>
      </p:sp>
      <p:sp>
        <p:nvSpPr>
          <p:cNvPr id="3" name="Content Placeholder 2"/>
          <p:cNvSpPr>
            <a:spLocks noGrp="1"/>
          </p:cNvSpPr>
          <p:nvPr>
            <p:ph idx="1"/>
          </p:nvPr>
        </p:nvSpPr>
        <p:spPr>
          <a:xfrm>
            <a:off x="459091" y="1428750"/>
            <a:ext cx="7772400" cy="3246489"/>
          </a:xfrm>
        </p:spPr>
        <p:txBody>
          <a:bodyPr/>
          <a:lstStyle/>
          <a:p>
            <a:r>
              <a:rPr lang="en-US" dirty="0" smtClean="0"/>
              <a:t>PROSHUT</a:t>
            </a:r>
          </a:p>
          <a:p>
            <a:r>
              <a:rPr lang="en-US" dirty="0" smtClean="0"/>
              <a:t>DBMAN</a:t>
            </a:r>
          </a:p>
          <a:p>
            <a:r>
              <a:rPr lang="en-US" dirty="0" smtClean="0"/>
              <a:t>Exploder</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22</a:t>
            </a:fld>
            <a:endParaRPr lang="en-US" dirty="0"/>
          </a:p>
        </p:txBody>
      </p:sp>
      <p:sp>
        <p:nvSpPr>
          <p:cNvPr id="5" name="TextBox 4"/>
          <p:cNvSpPr txBox="1"/>
          <p:nvPr/>
        </p:nvSpPr>
        <p:spPr>
          <a:xfrm>
            <a:off x="2895600" y="1504950"/>
            <a:ext cx="5105400" cy="1323439"/>
          </a:xfrm>
          <a:prstGeom prst="rect">
            <a:avLst/>
          </a:prstGeom>
          <a:solidFill>
            <a:schemeClr val="tx2">
              <a:lumMod val="20000"/>
              <a:lumOff val="80000"/>
            </a:schemeClr>
          </a:solidFill>
        </p:spPr>
        <p:txBody>
          <a:bodyPr wrap="square" rtlCol="0">
            <a:spAutoFit/>
          </a:bodyPr>
          <a:lstStyle/>
          <a:p>
            <a:r>
              <a:rPr lang="en-US" sz="1600" dirty="0" smtClean="0">
                <a:solidFill>
                  <a:srgbClr val="000000"/>
                </a:solidFill>
                <a:latin typeface="Consolas"/>
                <a:cs typeface="Consolas"/>
              </a:rPr>
              <a:t>$ </a:t>
            </a:r>
            <a:r>
              <a:rPr lang="en-US" sz="1600" dirty="0" err="1">
                <a:solidFill>
                  <a:srgbClr val="000000"/>
                </a:solidFill>
                <a:latin typeface="Consolas"/>
                <a:cs typeface="Consolas"/>
              </a:rPr>
              <a:t>proshut</a:t>
            </a:r>
            <a:r>
              <a:rPr lang="en-US" sz="1600" dirty="0">
                <a:solidFill>
                  <a:srgbClr val="000000"/>
                </a:solidFill>
                <a:latin typeface="Consolas"/>
                <a:cs typeface="Consolas"/>
              </a:rPr>
              <a:t> -by sports2000</a:t>
            </a:r>
          </a:p>
          <a:p>
            <a:r>
              <a:rPr lang="en-US" sz="1600" dirty="0">
                <a:solidFill>
                  <a:srgbClr val="000000"/>
                </a:solidFill>
                <a:latin typeface="Consolas"/>
                <a:cs typeface="Consolas"/>
              </a:rPr>
              <a:t>Shutdown is executing. (1613)</a:t>
            </a:r>
          </a:p>
          <a:p>
            <a:r>
              <a:rPr lang="en-US" sz="1600" dirty="0">
                <a:solidFill>
                  <a:srgbClr val="000000"/>
                </a:solidFill>
                <a:latin typeface="Consolas"/>
                <a:cs typeface="Consolas"/>
              </a:rPr>
              <a:t>Shutdown complete. (1614</a:t>
            </a:r>
            <a:r>
              <a:rPr lang="en-US" sz="1600" dirty="0" smtClean="0">
                <a:solidFill>
                  <a:srgbClr val="000000"/>
                </a:solidFill>
                <a:latin typeface="Consolas"/>
                <a:cs typeface="Consolas"/>
              </a:rPr>
              <a:t>)</a:t>
            </a:r>
          </a:p>
          <a:p>
            <a:endParaRPr lang="en-US" sz="1600" i="0" dirty="0">
              <a:solidFill>
                <a:srgbClr val="000000"/>
              </a:solidFill>
              <a:latin typeface="Consolas"/>
              <a:cs typeface="Consolas"/>
            </a:endParaRPr>
          </a:p>
          <a:p>
            <a:endParaRPr lang="en-US" sz="1600" i="0" dirty="0" smtClean="0">
              <a:solidFill>
                <a:srgbClr val="000000"/>
              </a:solidFill>
              <a:latin typeface="Consolas"/>
              <a:cs typeface="Consolas"/>
            </a:endParaRPr>
          </a:p>
        </p:txBody>
      </p:sp>
    </p:spTree>
    <p:extLst>
      <p:ext uri="{BB962C8B-B14F-4D97-AF65-F5344CB8AC3E}">
        <p14:creationId xmlns:p14="http://schemas.microsoft.com/office/powerpoint/2010/main" val="313835716"/>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Stopping a Database</a:t>
            </a:r>
            <a:endParaRPr lang="en-US" dirty="0"/>
          </a:p>
        </p:txBody>
      </p:sp>
      <p:sp>
        <p:nvSpPr>
          <p:cNvPr id="3" name="Content Placeholder 2"/>
          <p:cNvSpPr>
            <a:spLocks noGrp="1"/>
          </p:cNvSpPr>
          <p:nvPr>
            <p:ph idx="1"/>
          </p:nvPr>
        </p:nvSpPr>
        <p:spPr>
          <a:xfrm>
            <a:off x="457200" y="1276349"/>
            <a:ext cx="3048000" cy="3318273"/>
          </a:xfrm>
        </p:spPr>
        <p:txBody>
          <a:bodyPr/>
          <a:lstStyle/>
          <a:p>
            <a:r>
              <a:rPr lang="en-US" dirty="0" smtClean="0"/>
              <a:t>PROSHUT</a:t>
            </a:r>
          </a:p>
          <a:p>
            <a:r>
              <a:rPr lang="en-US" dirty="0" smtClean="0"/>
              <a:t>DBMAN</a:t>
            </a:r>
          </a:p>
          <a:p>
            <a:r>
              <a:rPr lang="en-US" dirty="0" smtClean="0"/>
              <a:t>Exploder</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23</a:t>
            </a:fld>
            <a:endParaRPr lang="en-US" dirty="0"/>
          </a:p>
        </p:txBody>
      </p:sp>
      <p:sp>
        <p:nvSpPr>
          <p:cNvPr id="6" name="Content Placeholder 2"/>
          <p:cNvSpPr txBox="1">
            <a:spLocks/>
          </p:cNvSpPr>
          <p:nvPr/>
        </p:nvSpPr>
        <p:spPr>
          <a:xfrm>
            <a:off x="4038600" y="1200150"/>
            <a:ext cx="4648200" cy="26860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solidFill>
                  <a:srgbClr val="FF0000"/>
                </a:solidFill>
              </a:rPr>
              <a:t>Delete the .</a:t>
            </a:r>
            <a:r>
              <a:rPr lang="en-US" sz="2400" dirty="0" err="1" smtClean="0">
                <a:solidFill>
                  <a:srgbClr val="FF0000"/>
                </a:solidFill>
              </a:rPr>
              <a:t>lk</a:t>
            </a:r>
            <a:r>
              <a:rPr lang="en-US" sz="2400" dirty="0" smtClean="0">
                <a:solidFill>
                  <a:srgbClr val="FF0000"/>
                </a:solidFill>
              </a:rPr>
              <a:t> file…</a:t>
            </a:r>
          </a:p>
          <a:p>
            <a:r>
              <a:rPr lang="en-US" sz="2400" dirty="0" smtClean="0">
                <a:solidFill>
                  <a:srgbClr val="FF0000"/>
                </a:solidFill>
              </a:rPr>
              <a:t>Kill -9</a:t>
            </a:r>
          </a:p>
          <a:p>
            <a:r>
              <a:rPr lang="en-US" sz="2400" dirty="0" smtClean="0">
                <a:solidFill>
                  <a:srgbClr val="FF0000"/>
                </a:solidFill>
              </a:rPr>
              <a:t>Reboot server…</a:t>
            </a:r>
          </a:p>
          <a:p>
            <a:r>
              <a:rPr lang="en-US" sz="2400" dirty="0" smtClean="0">
                <a:solidFill>
                  <a:srgbClr val="FF0000"/>
                </a:solidFill>
              </a:rPr>
              <a:t>Trip over plug…</a:t>
            </a:r>
            <a:endParaRPr lang="en-US" sz="2400" dirty="0">
              <a:solidFill>
                <a:srgbClr val="FF0000"/>
              </a:solidFill>
            </a:endParaRPr>
          </a:p>
        </p:txBody>
      </p:sp>
    </p:spTree>
    <p:extLst>
      <p:ext uri="{BB962C8B-B14F-4D97-AF65-F5344CB8AC3E}">
        <p14:creationId xmlns:p14="http://schemas.microsoft.com/office/powerpoint/2010/main" val="38393223"/>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7475764_l.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6300" y="374650"/>
            <a:ext cx="4483100" cy="4483100"/>
          </a:xfrm>
          <a:prstGeom prst="rect">
            <a:avLst/>
          </a:prstGeom>
        </p:spPr>
      </p:pic>
    </p:spTree>
    <p:extLst>
      <p:ext uri="{BB962C8B-B14F-4D97-AF65-F5344CB8AC3E}">
        <p14:creationId xmlns:p14="http://schemas.microsoft.com/office/powerpoint/2010/main" val="3667091520"/>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Stopping a Database</a:t>
            </a:r>
            <a:endParaRPr lang="en-US" dirty="0"/>
          </a:p>
        </p:txBody>
      </p:sp>
      <p:sp>
        <p:nvSpPr>
          <p:cNvPr id="3" name="Content Placeholder 2"/>
          <p:cNvSpPr>
            <a:spLocks noGrp="1"/>
          </p:cNvSpPr>
          <p:nvPr>
            <p:ph idx="1"/>
          </p:nvPr>
        </p:nvSpPr>
        <p:spPr>
          <a:xfrm>
            <a:off x="457200" y="1276349"/>
            <a:ext cx="3048000" cy="3318273"/>
          </a:xfrm>
        </p:spPr>
        <p:txBody>
          <a:bodyPr/>
          <a:lstStyle/>
          <a:p>
            <a:r>
              <a:rPr lang="en-US" dirty="0" smtClean="0"/>
              <a:t>PROSHUT</a:t>
            </a:r>
          </a:p>
          <a:p>
            <a:r>
              <a:rPr lang="en-US" dirty="0" smtClean="0"/>
              <a:t>DBMAN</a:t>
            </a:r>
          </a:p>
          <a:p>
            <a:r>
              <a:rPr lang="en-US" dirty="0" smtClean="0"/>
              <a:t>Exploder</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25</a:t>
            </a:fld>
            <a:endParaRPr lang="en-US" dirty="0"/>
          </a:p>
        </p:txBody>
      </p:sp>
      <p:sp>
        <p:nvSpPr>
          <p:cNvPr id="6" name="Content Placeholder 2"/>
          <p:cNvSpPr txBox="1">
            <a:spLocks/>
          </p:cNvSpPr>
          <p:nvPr/>
        </p:nvSpPr>
        <p:spPr>
          <a:xfrm>
            <a:off x="4038600" y="1200150"/>
            <a:ext cx="4648200" cy="2209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solidFill>
                  <a:srgbClr val="FF0000"/>
                </a:solidFill>
              </a:rPr>
              <a:t>Delete the .</a:t>
            </a:r>
            <a:r>
              <a:rPr lang="en-US" sz="2400" dirty="0" err="1" smtClean="0">
                <a:solidFill>
                  <a:srgbClr val="FF0000"/>
                </a:solidFill>
              </a:rPr>
              <a:t>lk</a:t>
            </a:r>
            <a:r>
              <a:rPr lang="en-US" sz="2400" dirty="0" smtClean="0">
                <a:solidFill>
                  <a:srgbClr val="FF0000"/>
                </a:solidFill>
              </a:rPr>
              <a:t> file…</a:t>
            </a:r>
          </a:p>
          <a:p>
            <a:r>
              <a:rPr lang="en-US" sz="2400" dirty="0" smtClean="0">
                <a:solidFill>
                  <a:srgbClr val="FF0000"/>
                </a:solidFill>
              </a:rPr>
              <a:t>Kill -9</a:t>
            </a:r>
          </a:p>
          <a:p>
            <a:r>
              <a:rPr lang="en-US" sz="2400" dirty="0" smtClean="0">
                <a:solidFill>
                  <a:srgbClr val="FF0000"/>
                </a:solidFill>
              </a:rPr>
              <a:t>Reboot server…</a:t>
            </a:r>
          </a:p>
          <a:p>
            <a:r>
              <a:rPr lang="en-US" sz="2400" dirty="0" smtClean="0">
                <a:solidFill>
                  <a:srgbClr val="FF0000"/>
                </a:solidFill>
              </a:rPr>
              <a:t>Trip over plug…</a:t>
            </a:r>
            <a:endParaRPr lang="en-US" sz="2400" dirty="0">
              <a:solidFill>
                <a:srgbClr val="FF0000"/>
              </a:solidFill>
            </a:endParaRPr>
          </a:p>
        </p:txBody>
      </p:sp>
      <p:sp>
        <p:nvSpPr>
          <p:cNvPr id="5" name="TextBox 4"/>
          <p:cNvSpPr txBox="1"/>
          <p:nvPr/>
        </p:nvSpPr>
        <p:spPr>
          <a:xfrm>
            <a:off x="1295400" y="3105150"/>
            <a:ext cx="6248400" cy="1323439"/>
          </a:xfrm>
          <a:prstGeom prst="rect">
            <a:avLst/>
          </a:prstGeom>
          <a:noFill/>
        </p:spPr>
        <p:txBody>
          <a:bodyPr wrap="square" rtlCol="0">
            <a:spAutoFit/>
          </a:bodyPr>
          <a:lstStyle/>
          <a:p>
            <a:pPr algn="l"/>
            <a:r>
              <a:rPr lang="en-US" sz="2000" i="0" dirty="0" smtClean="0">
                <a:solidFill>
                  <a:srgbClr val="000000"/>
                </a:solidFill>
              </a:rPr>
              <a:t>On the bright side Progress crash recovery works very, very well – none of the above will corrupt an </a:t>
            </a:r>
            <a:r>
              <a:rPr lang="en-US" sz="2000" i="0" dirty="0" err="1" smtClean="0">
                <a:solidFill>
                  <a:srgbClr val="000000"/>
                </a:solidFill>
              </a:rPr>
              <a:t>OpenEdge</a:t>
            </a:r>
            <a:r>
              <a:rPr lang="en-US" sz="2000" i="0" dirty="0" smtClean="0">
                <a:solidFill>
                  <a:srgbClr val="000000"/>
                </a:solidFill>
              </a:rPr>
              <a:t> database.  (Do NOT, however, try these techniques with certain other big name databases…)</a:t>
            </a:r>
          </a:p>
        </p:txBody>
      </p:sp>
    </p:spTree>
    <p:extLst>
      <p:ext uri="{BB962C8B-B14F-4D97-AF65-F5344CB8AC3E}">
        <p14:creationId xmlns:p14="http://schemas.microsoft.com/office/powerpoint/2010/main" val="1634106549"/>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smtClean="0">
                <a:solidFill>
                  <a:schemeClr val="accent1">
                    <a:lumMod val="75000"/>
                  </a:schemeClr>
                </a:solidFill>
              </a:rPr>
              <a:t>PROSHUT</a:t>
            </a:r>
            <a:endParaRPr lang="en-US" dirty="0">
              <a:solidFill>
                <a:schemeClr val="accent1">
                  <a:lumMod val="75000"/>
                </a:schemeClr>
              </a:solidFill>
            </a:endParaRPr>
          </a:p>
        </p:txBody>
      </p:sp>
      <p:sp>
        <p:nvSpPr>
          <p:cNvPr id="5" name="Text Placeholder 4"/>
          <p:cNvSpPr>
            <a:spLocks noGrp="1"/>
          </p:cNvSpPr>
          <p:nvPr>
            <p:ph type="body" idx="1"/>
          </p:nvPr>
        </p:nvSpPr>
        <p:spPr/>
        <p:txBody>
          <a:bodyPr>
            <a:normAutofit fontScale="92500" lnSpcReduction="20000"/>
          </a:bodyPr>
          <a:lstStyle/>
          <a:p>
            <a:r>
              <a:rPr lang="en-US" sz="3200" dirty="0" smtClean="0"/>
              <a:t>Pro</a:t>
            </a:r>
            <a:endParaRPr lang="en-US" sz="3200" dirty="0"/>
          </a:p>
        </p:txBody>
      </p:sp>
      <p:sp>
        <p:nvSpPr>
          <p:cNvPr id="4" name="Content Placeholder 3"/>
          <p:cNvSpPr>
            <a:spLocks noGrp="1"/>
          </p:cNvSpPr>
          <p:nvPr>
            <p:ph sz="half" idx="2"/>
          </p:nvPr>
        </p:nvSpPr>
        <p:spPr/>
        <p:txBody>
          <a:bodyPr/>
          <a:lstStyle/>
          <a:p>
            <a:r>
              <a:rPr lang="en-US" dirty="0" smtClean="0"/>
              <a:t>Command Line</a:t>
            </a:r>
          </a:p>
          <a:p>
            <a:r>
              <a:rPr lang="en-US" dirty="0" smtClean="0"/>
              <a:t>Easy to Script</a:t>
            </a:r>
          </a:p>
          <a:p>
            <a:r>
              <a:rPr lang="en-US" dirty="0" smtClean="0"/>
              <a:t>Lots of Control</a:t>
            </a:r>
          </a:p>
          <a:p>
            <a:r>
              <a:rPr lang="en-US" dirty="0" smtClean="0"/>
              <a:t>Fast</a:t>
            </a:r>
          </a:p>
        </p:txBody>
      </p:sp>
      <p:sp>
        <p:nvSpPr>
          <p:cNvPr id="6" name="Text Placeholder 5"/>
          <p:cNvSpPr>
            <a:spLocks noGrp="1"/>
          </p:cNvSpPr>
          <p:nvPr>
            <p:ph type="body" sz="quarter" idx="3"/>
          </p:nvPr>
        </p:nvSpPr>
        <p:spPr/>
        <p:txBody>
          <a:bodyPr>
            <a:normAutofit fontScale="92500" lnSpcReduction="20000"/>
          </a:bodyPr>
          <a:lstStyle/>
          <a:p>
            <a:r>
              <a:rPr lang="en-US" sz="3200" dirty="0" smtClean="0"/>
              <a:t>Con</a:t>
            </a:r>
            <a:endParaRPr lang="en-US" sz="3200" dirty="0"/>
          </a:p>
        </p:txBody>
      </p:sp>
      <p:sp>
        <p:nvSpPr>
          <p:cNvPr id="7" name="Content Placeholder 6"/>
          <p:cNvSpPr>
            <a:spLocks noGrp="1"/>
          </p:cNvSpPr>
          <p:nvPr>
            <p:ph sz="quarter" idx="4"/>
          </p:nvPr>
        </p:nvSpPr>
        <p:spPr/>
        <p:txBody>
          <a:bodyPr/>
          <a:lstStyle/>
          <a:p>
            <a:r>
              <a:rPr lang="en-US" dirty="0" smtClean="0"/>
              <a:t>What’s a Command Line?</a:t>
            </a:r>
          </a:p>
        </p:txBody>
      </p:sp>
      <p:sp>
        <p:nvSpPr>
          <p:cNvPr id="2" name="Slide Number Placeholder 1"/>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26</a:t>
            </a:fld>
            <a:endParaRPr lang="en-US" dirty="0"/>
          </a:p>
        </p:txBody>
      </p:sp>
      <p:sp>
        <p:nvSpPr>
          <p:cNvPr id="8" name="TextBox 7"/>
          <p:cNvSpPr txBox="1"/>
          <p:nvPr/>
        </p:nvSpPr>
        <p:spPr>
          <a:xfrm>
            <a:off x="2133600" y="3562350"/>
            <a:ext cx="3581400" cy="400110"/>
          </a:xfrm>
          <a:prstGeom prst="rect">
            <a:avLst/>
          </a:prstGeom>
          <a:solidFill>
            <a:schemeClr val="tx2">
              <a:lumMod val="20000"/>
              <a:lumOff val="80000"/>
            </a:schemeClr>
          </a:solidFill>
        </p:spPr>
        <p:txBody>
          <a:bodyPr wrap="square" rtlCol="0">
            <a:spAutoFit/>
          </a:bodyPr>
          <a:lstStyle/>
          <a:p>
            <a:r>
              <a:rPr lang="en-US" sz="2000" dirty="0" smtClean="0"/>
              <a:t>$ </a:t>
            </a:r>
            <a:r>
              <a:rPr lang="en-US" sz="2000" dirty="0" err="1" smtClean="0"/>
              <a:t>proshut</a:t>
            </a:r>
            <a:r>
              <a:rPr lang="en-US" sz="2000" dirty="0" smtClean="0"/>
              <a:t> –by </a:t>
            </a:r>
            <a:r>
              <a:rPr lang="en-US" sz="2000" dirty="0" err="1" smtClean="0"/>
              <a:t>dbname</a:t>
            </a:r>
            <a:endParaRPr lang="en-US" sz="2000" dirty="0" smtClean="0"/>
          </a:p>
        </p:txBody>
      </p:sp>
    </p:spTree>
    <p:extLst>
      <p:ext uri="{BB962C8B-B14F-4D97-AF65-F5344CB8AC3E}">
        <p14:creationId xmlns:p14="http://schemas.microsoft.com/office/powerpoint/2010/main" val="1504926552"/>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smtClean="0">
                <a:solidFill>
                  <a:schemeClr val="accent1">
                    <a:lumMod val="75000"/>
                  </a:schemeClr>
                </a:solidFill>
              </a:rPr>
              <a:t>DBMAN</a:t>
            </a:r>
            <a:endParaRPr lang="en-US" dirty="0">
              <a:solidFill>
                <a:schemeClr val="accent1">
                  <a:lumMod val="75000"/>
                </a:schemeClr>
              </a:solidFill>
            </a:endParaRPr>
          </a:p>
        </p:txBody>
      </p:sp>
      <p:sp>
        <p:nvSpPr>
          <p:cNvPr id="5" name="Text Placeholder 4"/>
          <p:cNvSpPr>
            <a:spLocks noGrp="1"/>
          </p:cNvSpPr>
          <p:nvPr>
            <p:ph type="body" idx="1"/>
          </p:nvPr>
        </p:nvSpPr>
        <p:spPr/>
        <p:txBody>
          <a:bodyPr>
            <a:normAutofit fontScale="92500" lnSpcReduction="20000"/>
          </a:bodyPr>
          <a:lstStyle/>
          <a:p>
            <a:r>
              <a:rPr lang="en-US" sz="3200" dirty="0" smtClean="0"/>
              <a:t>Pro</a:t>
            </a:r>
            <a:endParaRPr lang="en-US" sz="3200" dirty="0"/>
          </a:p>
        </p:txBody>
      </p:sp>
      <p:sp>
        <p:nvSpPr>
          <p:cNvPr id="4" name="Content Placeholder 3"/>
          <p:cNvSpPr>
            <a:spLocks noGrp="1"/>
          </p:cNvSpPr>
          <p:nvPr>
            <p:ph sz="half" idx="2"/>
          </p:nvPr>
        </p:nvSpPr>
        <p:spPr>
          <a:xfrm>
            <a:off x="457200" y="1493392"/>
            <a:ext cx="4191000" cy="3178777"/>
          </a:xfrm>
        </p:spPr>
        <p:txBody>
          <a:bodyPr/>
          <a:lstStyle/>
          <a:p>
            <a:r>
              <a:rPr lang="en-US" sz="2000" dirty="0" smtClean="0"/>
              <a:t>Command Line</a:t>
            </a:r>
          </a:p>
          <a:p>
            <a:r>
              <a:rPr lang="en-US" sz="2000" dirty="0" smtClean="0"/>
              <a:t>Works with </a:t>
            </a:r>
            <a:r>
              <a:rPr lang="en-US" sz="2000" dirty="0" err="1" smtClean="0"/>
              <a:t>conmgr.properties</a:t>
            </a:r>
            <a:endParaRPr lang="en-US" sz="2000" dirty="0" smtClean="0"/>
          </a:p>
          <a:p>
            <a:r>
              <a:rPr lang="en-US" sz="2000" dirty="0" smtClean="0"/>
              <a:t>Easy to Script</a:t>
            </a:r>
          </a:p>
        </p:txBody>
      </p:sp>
      <p:sp>
        <p:nvSpPr>
          <p:cNvPr id="6" name="Text Placeholder 5"/>
          <p:cNvSpPr>
            <a:spLocks noGrp="1"/>
          </p:cNvSpPr>
          <p:nvPr>
            <p:ph type="body" sz="quarter" idx="3"/>
          </p:nvPr>
        </p:nvSpPr>
        <p:spPr/>
        <p:txBody>
          <a:bodyPr>
            <a:normAutofit fontScale="92500" lnSpcReduction="20000"/>
          </a:bodyPr>
          <a:lstStyle/>
          <a:p>
            <a:r>
              <a:rPr lang="en-US" sz="3200" dirty="0" smtClean="0"/>
              <a:t>Con</a:t>
            </a:r>
            <a:endParaRPr lang="en-US" sz="3200" dirty="0"/>
          </a:p>
        </p:txBody>
      </p:sp>
      <p:sp>
        <p:nvSpPr>
          <p:cNvPr id="7" name="Content Placeholder 6"/>
          <p:cNvSpPr>
            <a:spLocks noGrp="1"/>
          </p:cNvSpPr>
          <p:nvPr>
            <p:ph sz="quarter" idx="4"/>
          </p:nvPr>
        </p:nvSpPr>
        <p:spPr/>
        <p:txBody>
          <a:bodyPr/>
          <a:lstStyle/>
          <a:p>
            <a:r>
              <a:rPr lang="en-US" sz="2000" dirty="0" smtClean="0"/>
              <a:t>Command Line</a:t>
            </a:r>
          </a:p>
          <a:p>
            <a:r>
              <a:rPr lang="en-US" sz="2000" dirty="0" smtClean="0"/>
              <a:t>Uses </a:t>
            </a:r>
            <a:r>
              <a:rPr lang="en-US" sz="2000" dirty="0" err="1" smtClean="0"/>
              <a:t>conmgr.properties</a:t>
            </a:r>
            <a:endParaRPr lang="en-US" sz="2000" dirty="0" smtClean="0"/>
          </a:p>
          <a:p>
            <a:r>
              <a:rPr lang="en-US" sz="2000" dirty="0" smtClean="0"/>
              <a:t>Admin Server must be running</a:t>
            </a:r>
            <a:endParaRPr lang="en-US" sz="2000" dirty="0"/>
          </a:p>
        </p:txBody>
      </p:sp>
      <p:sp>
        <p:nvSpPr>
          <p:cNvPr id="2" name="Slide Number Placeholder 1"/>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27</a:t>
            </a:fld>
            <a:endParaRPr lang="en-US" dirty="0"/>
          </a:p>
        </p:txBody>
      </p:sp>
      <p:sp>
        <p:nvSpPr>
          <p:cNvPr id="8" name="TextBox 7"/>
          <p:cNvSpPr txBox="1"/>
          <p:nvPr/>
        </p:nvSpPr>
        <p:spPr>
          <a:xfrm>
            <a:off x="1371600" y="3638550"/>
            <a:ext cx="3200400" cy="400110"/>
          </a:xfrm>
          <a:prstGeom prst="rect">
            <a:avLst/>
          </a:prstGeom>
          <a:solidFill>
            <a:schemeClr val="tx2">
              <a:lumMod val="20000"/>
              <a:lumOff val="80000"/>
            </a:schemeClr>
          </a:solidFill>
        </p:spPr>
        <p:txBody>
          <a:bodyPr wrap="square" rtlCol="0">
            <a:spAutoFit/>
          </a:bodyPr>
          <a:lstStyle/>
          <a:p>
            <a:r>
              <a:rPr lang="en-US" sz="2000" dirty="0" smtClean="0"/>
              <a:t>$ </a:t>
            </a:r>
            <a:r>
              <a:rPr lang="en-US" sz="2000" dirty="0" err="1" smtClean="0"/>
              <a:t>dbman</a:t>
            </a:r>
            <a:r>
              <a:rPr lang="en-US" sz="2000" dirty="0" smtClean="0"/>
              <a:t> </a:t>
            </a:r>
            <a:r>
              <a:rPr lang="en-US" sz="2000" dirty="0" err="1" smtClean="0"/>
              <a:t>dbName</a:t>
            </a:r>
            <a:r>
              <a:rPr lang="en-US" sz="2000" dirty="0" smtClean="0"/>
              <a:t> -stop</a:t>
            </a:r>
          </a:p>
        </p:txBody>
      </p:sp>
    </p:spTree>
    <p:extLst>
      <p:ext uri="{BB962C8B-B14F-4D97-AF65-F5344CB8AC3E}">
        <p14:creationId xmlns:p14="http://schemas.microsoft.com/office/powerpoint/2010/main" val="998915442"/>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smtClean="0">
                <a:solidFill>
                  <a:schemeClr val="accent1">
                    <a:lumMod val="75000"/>
                  </a:schemeClr>
                </a:solidFill>
              </a:rPr>
              <a:t>Exploder</a:t>
            </a:r>
            <a:endParaRPr lang="en-US" dirty="0">
              <a:solidFill>
                <a:schemeClr val="accent1">
                  <a:lumMod val="75000"/>
                </a:schemeClr>
              </a:solidFill>
            </a:endParaRPr>
          </a:p>
        </p:txBody>
      </p:sp>
      <p:sp>
        <p:nvSpPr>
          <p:cNvPr id="5" name="Text Placeholder 4"/>
          <p:cNvSpPr>
            <a:spLocks noGrp="1"/>
          </p:cNvSpPr>
          <p:nvPr>
            <p:ph type="body" idx="1"/>
          </p:nvPr>
        </p:nvSpPr>
        <p:spPr/>
        <p:txBody>
          <a:bodyPr>
            <a:normAutofit fontScale="92500" lnSpcReduction="20000"/>
          </a:bodyPr>
          <a:lstStyle/>
          <a:p>
            <a:r>
              <a:rPr lang="en-US" sz="3200" dirty="0" smtClean="0"/>
              <a:t>Pro</a:t>
            </a:r>
            <a:endParaRPr lang="en-US" sz="3200" dirty="0"/>
          </a:p>
        </p:txBody>
      </p:sp>
      <p:pic>
        <p:nvPicPr>
          <p:cNvPr id="8" name="Content Placeholder 7"/>
          <p:cNvPicPr>
            <a:picLocks noGrp="1" noChangeAspect="1"/>
          </p:cNvPicPr>
          <p:nvPr>
            <p:ph sz="half" idx="2"/>
          </p:nvPr>
        </p:nvPicPr>
        <p:blipFill rotWithShape="1">
          <a:blip r:embed="rId2"/>
          <a:srcRect l="3890" r="-113"/>
          <a:stretch/>
        </p:blipFill>
        <p:spPr>
          <a:xfrm>
            <a:off x="457200" y="1809750"/>
            <a:ext cx="3733800" cy="2208019"/>
          </a:xfrm>
        </p:spPr>
      </p:pic>
      <p:sp>
        <p:nvSpPr>
          <p:cNvPr id="6" name="Text Placeholder 5"/>
          <p:cNvSpPr>
            <a:spLocks noGrp="1"/>
          </p:cNvSpPr>
          <p:nvPr>
            <p:ph type="body" sz="quarter" idx="3"/>
          </p:nvPr>
        </p:nvSpPr>
        <p:spPr/>
        <p:txBody>
          <a:bodyPr>
            <a:normAutofit fontScale="92500" lnSpcReduction="20000"/>
          </a:bodyPr>
          <a:lstStyle/>
          <a:p>
            <a:r>
              <a:rPr lang="en-US" sz="3200" dirty="0" smtClean="0"/>
              <a:t>Con</a:t>
            </a:r>
            <a:endParaRPr lang="en-US" sz="3200" dirty="0"/>
          </a:p>
        </p:txBody>
      </p:sp>
      <p:sp>
        <p:nvSpPr>
          <p:cNvPr id="7" name="Content Placeholder 6"/>
          <p:cNvSpPr>
            <a:spLocks noGrp="1"/>
          </p:cNvSpPr>
          <p:nvPr>
            <p:ph sz="quarter" idx="4"/>
          </p:nvPr>
        </p:nvSpPr>
        <p:spPr>
          <a:xfrm>
            <a:off x="4645026" y="1493392"/>
            <a:ext cx="4270374" cy="3178777"/>
          </a:xfrm>
        </p:spPr>
        <p:txBody>
          <a:bodyPr/>
          <a:lstStyle/>
          <a:p>
            <a:r>
              <a:rPr lang="en-US" sz="2000" dirty="0" smtClean="0"/>
              <a:t>Graphical Interface</a:t>
            </a:r>
          </a:p>
          <a:p>
            <a:r>
              <a:rPr lang="en-US" sz="2000" dirty="0" smtClean="0"/>
              <a:t>Requires Admin Server</a:t>
            </a:r>
          </a:p>
          <a:p>
            <a:r>
              <a:rPr lang="en-US" sz="2000" dirty="0" smtClean="0"/>
              <a:t>Requires </a:t>
            </a:r>
            <a:r>
              <a:rPr lang="en-US" sz="2000" dirty="0" err="1" smtClean="0"/>
              <a:t>conmgr.properties</a:t>
            </a:r>
            <a:endParaRPr lang="en-US" sz="2000" dirty="0" smtClean="0"/>
          </a:p>
          <a:p>
            <a:r>
              <a:rPr lang="en-US" sz="2000" dirty="0" smtClean="0"/>
              <a:t>Ugly, Confusing, Incomplete</a:t>
            </a:r>
          </a:p>
          <a:p>
            <a:r>
              <a:rPr lang="en-US" sz="2000" dirty="0" smtClean="0"/>
              <a:t>Unreliable</a:t>
            </a:r>
          </a:p>
          <a:p>
            <a:r>
              <a:rPr lang="en-US" sz="2000" dirty="0" smtClean="0"/>
              <a:t>Cannot control sequence</a:t>
            </a:r>
          </a:p>
          <a:p>
            <a:r>
              <a:rPr lang="en-US" sz="2000" dirty="0" smtClean="0"/>
              <a:t>Easy to shutdown the wrong </a:t>
            </a:r>
            <a:r>
              <a:rPr lang="en-US" sz="2000" dirty="0" err="1" smtClean="0"/>
              <a:t>db</a:t>
            </a:r>
            <a:endParaRPr lang="en-US" sz="2000" dirty="0"/>
          </a:p>
        </p:txBody>
      </p:sp>
      <p:sp>
        <p:nvSpPr>
          <p:cNvPr id="2" name="Slide Number Placeholder 1"/>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28</a:t>
            </a:fld>
            <a:endParaRPr lang="en-US" dirty="0"/>
          </a:p>
        </p:txBody>
      </p:sp>
    </p:spTree>
    <p:extLst>
      <p:ext uri="{BB962C8B-B14F-4D97-AF65-F5344CB8AC3E}">
        <p14:creationId xmlns:p14="http://schemas.microsoft.com/office/powerpoint/2010/main" val="3162988097"/>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29</a:t>
            </a:fld>
            <a:endParaRPr lang="en-US" dirty="0"/>
          </a:p>
        </p:txBody>
      </p:sp>
      <p:sp>
        <p:nvSpPr>
          <p:cNvPr id="5" name="Title 1"/>
          <p:cNvSpPr txBox="1">
            <a:spLocks/>
          </p:cNvSpPr>
          <p:nvPr/>
        </p:nvSpPr>
        <p:spPr>
          <a:xfrm>
            <a:off x="685800" y="1543050"/>
            <a:ext cx="7772400" cy="18859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How Do I Make a</a:t>
            </a:r>
          </a:p>
          <a:p>
            <a:pPr marL="0" marR="0" lvl="0" indent="0" algn="ctr" defTabSz="914400" rtl="0" eaLnBrk="1" fontAlgn="auto" latinLnBrk="0" hangingPunct="1">
              <a:lnSpc>
                <a:spcPts val="8400"/>
              </a:lnSpc>
              <a:spcBef>
                <a:spcPct val="0"/>
              </a:spcBef>
              <a:spcAft>
                <a:spcPts val="0"/>
              </a:spcAft>
              <a:buClrTx/>
              <a:buSzTx/>
              <a:buFontTx/>
              <a:buNone/>
              <a:tabLst/>
              <a:defRPr/>
            </a:pPr>
            <a:r>
              <a:rPr lang="en-US" sz="6000" b="1" dirty="0" smtClean="0">
                <a:solidFill>
                  <a:schemeClr val="accent6">
                    <a:lumMod val="75000"/>
                  </a:schemeClr>
                </a:solidFill>
                <a:latin typeface="+mj-lt"/>
                <a:ea typeface="+mj-ea"/>
                <a:cs typeface="+mj-cs"/>
              </a:rPr>
              <a:t>Backup?</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21406992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Make a Backup?</a:t>
            </a:r>
            <a:endParaRPr lang="en-US" dirty="0"/>
          </a:p>
        </p:txBody>
      </p:sp>
      <p:sp>
        <p:nvSpPr>
          <p:cNvPr id="3" name="Content Placeholder 2"/>
          <p:cNvSpPr>
            <a:spLocks noGrp="1"/>
          </p:cNvSpPr>
          <p:nvPr>
            <p:ph idx="1"/>
          </p:nvPr>
        </p:nvSpPr>
        <p:spPr>
          <a:xfrm>
            <a:off x="459091" y="1276351"/>
            <a:ext cx="7772400" cy="3352800"/>
          </a:xfrm>
        </p:spPr>
        <p:txBody>
          <a:bodyPr/>
          <a:lstStyle/>
          <a:p>
            <a:r>
              <a:rPr lang="en-US" dirty="0" smtClean="0"/>
              <a:t>PROBKUP – the preferred method endorsed by experienced Progress DBAs everywhere.</a:t>
            </a:r>
            <a:br>
              <a:rPr lang="en-US" dirty="0" smtClean="0"/>
            </a:br>
            <a:endParaRPr lang="en-US" dirty="0" smtClean="0"/>
          </a:p>
          <a:p>
            <a:r>
              <a:rPr lang="en-US" dirty="0" smtClean="0"/>
              <a:t>Methods used by Future </a:t>
            </a:r>
            <a:r>
              <a:rPr lang="en-US" dirty="0"/>
              <a:t>J</a:t>
            </a:r>
            <a:r>
              <a:rPr lang="en-US" dirty="0" smtClean="0"/>
              <a:t>ob-Seekers:</a:t>
            </a:r>
          </a:p>
          <a:p>
            <a:pPr lvl="1"/>
            <a:r>
              <a:rPr lang="en-US" dirty="0" smtClean="0"/>
              <a:t>Disk Mirroring</a:t>
            </a:r>
          </a:p>
          <a:p>
            <a:pPr lvl="1"/>
            <a:r>
              <a:rPr lang="en-US" dirty="0" smtClean="0"/>
              <a:t>OS Backup</a:t>
            </a:r>
          </a:p>
          <a:p>
            <a:pPr lvl="1"/>
            <a:r>
              <a:rPr lang="en-US" dirty="0" smtClean="0"/>
              <a:t>3</a:t>
            </a:r>
            <a:r>
              <a:rPr lang="en-US" baseline="30000" dirty="0" smtClean="0"/>
              <a:t>rd</a:t>
            </a:r>
            <a:r>
              <a:rPr lang="en-US" dirty="0" smtClean="0"/>
              <a:t> Party Tools</a:t>
            </a:r>
          </a:p>
          <a:p>
            <a:pPr lvl="1"/>
            <a:r>
              <a:rPr lang="en-US" dirty="0" smtClean="0"/>
              <a:t>VM or SAN “snapshots”</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30</a:t>
            </a:fld>
            <a:endParaRPr lang="en-US" dirty="0"/>
          </a:p>
        </p:txBody>
      </p:sp>
    </p:spTree>
    <p:extLst>
      <p:ext uri="{BB962C8B-B14F-4D97-AF65-F5344CB8AC3E}">
        <p14:creationId xmlns:p14="http://schemas.microsoft.com/office/powerpoint/2010/main" val="48106941"/>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PROBKUP</a:t>
            </a:r>
            <a:endParaRPr lang="en-US" dirty="0"/>
          </a:p>
        </p:txBody>
      </p:sp>
      <p:sp>
        <p:nvSpPr>
          <p:cNvPr id="3" name="Content Placeholder 2"/>
          <p:cNvSpPr>
            <a:spLocks noGrp="1"/>
          </p:cNvSpPr>
          <p:nvPr>
            <p:ph idx="1"/>
          </p:nvPr>
        </p:nvSpPr>
        <p:spPr>
          <a:xfrm>
            <a:off x="457200" y="1200151"/>
            <a:ext cx="8686800" cy="3394472"/>
          </a:xfrm>
        </p:spPr>
        <p:txBody>
          <a:bodyPr/>
          <a:lstStyle/>
          <a:p>
            <a:r>
              <a:rPr lang="en-US" dirty="0" smtClean="0"/>
              <a:t>Knows where </a:t>
            </a:r>
            <a:r>
              <a:rPr lang="en-US" b="1" dirty="0" smtClean="0"/>
              <a:t>all</a:t>
            </a:r>
            <a:r>
              <a:rPr lang="en-US" dirty="0" smtClean="0"/>
              <a:t> of the parts of the database are (even the parts in memory or in unusual disk locations).</a:t>
            </a:r>
          </a:p>
          <a:p>
            <a:r>
              <a:rPr lang="en-US" dirty="0" smtClean="0"/>
              <a:t>Can be executed with the database online.</a:t>
            </a:r>
          </a:p>
          <a:p>
            <a:r>
              <a:rPr lang="en-US" dirty="0" smtClean="0"/>
              <a:t>Can skip empty space in the db.</a:t>
            </a:r>
          </a:p>
          <a:p>
            <a:r>
              <a:rPr lang="en-US" dirty="0" smtClean="0"/>
              <a:t>Can be used to change “physical” DB Structure (extent size &amp; location)</a:t>
            </a:r>
          </a:p>
          <a:p>
            <a:r>
              <a:rPr lang="en-US" dirty="0" smtClean="0"/>
              <a:t>Can turn on after-imaging online if you forget!</a:t>
            </a:r>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31</a:t>
            </a:fld>
            <a:endParaRPr lang="en-US" dirty="0"/>
          </a:p>
        </p:txBody>
      </p:sp>
      <p:sp>
        <p:nvSpPr>
          <p:cNvPr id="5" name="TextBox 4"/>
          <p:cNvSpPr txBox="1"/>
          <p:nvPr/>
        </p:nvSpPr>
        <p:spPr>
          <a:xfrm>
            <a:off x="533400" y="3886200"/>
            <a:ext cx="7239000" cy="400110"/>
          </a:xfrm>
          <a:prstGeom prst="rect">
            <a:avLst/>
          </a:prstGeom>
          <a:solidFill>
            <a:schemeClr val="tx2">
              <a:lumMod val="20000"/>
              <a:lumOff val="80000"/>
            </a:schemeClr>
          </a:solidFill>
        </p:spPr>
        <p:txBody>
          <a:bodyPr wrap="square" rtlCol="0">
            <a:spAutoFit/>
          </a:bodyPr>
          <a:lstStyle/>
          <a:p>
            <a:r>
              <a:rPr lang="en-US" sz="2000" dirty="0" smtClean="0">
                <a:latin typeface="Consolas"/>
                <a:cs typeface="Consolas"/>
              </a:rPr>
              <a:t>$ </a:t>
            </a:r>
            <a:r>
              <a:rPr lang="en-US" sz="2000" dirty="0" err="1" smtClean="0">
                <a:latin typeface="Consolas"/>
                <a:cs typeface="Consolas"/>
              </a:rPr>
              <a:t>probkup</a:t>
            </a:r>
            <a:r>
              <a:rPr lang="en-US" sz="2000" dirty="0" smtClean="0">
                <a:latin typeface="Consolas"/>
                <a:cs typeface="Consolas"/>
              </a:rPr>
              <a:t> online </a:t>
            </a:r>
            <a:r>
              <a:rPr lang="en-US" sz="2000" dirty="0" err="1" smtClean="0">
                <a:latin typeface="Consolas"/>
                <a:cs typeface="Consolas"/>
              </a:rPr>
              <a:t>dbname</a:t>
            </a:r>
            <a:r>
              <a:rPr lang="en-US" sz="2000" dirty="0" smtClean="0">
                <a:latin typeface="Consolas"/>
                <a:cs typeface="Consolas"/>
              </a:rPr>
              <a:t> </a:t>
            </a:r>
            <a:r>
              <a:rPr lang="en-US" sz="2000" dirty="0" err="1" smtClean="0">
                <a:latin typeface="Consolas"/>
                <a:cs typeface="Consolas"/>
              </a:rPr>
              <a:t>dbname.pbk</a:t>
            </a:r>
            <a:r>
              <a:rPr lang="en-US" sz="2000" dirty="0" smtClean="0">
                <a:latin typeface="Consolas"/>
                <a:cs typeface="Consolas"/>
              </a:rPr>
              <a:t> -com</a:t>
            </a:r>
          </a:p>
        </p:txBody>
      </p:sp>
    </p:spTree>
    <p:extLst>
      <p:ext uri="{BB962C8B-B14F-4D97-AF65-F5344CB8AC3E}">
        <p14:creationId xmlns:p14="http://schemas.microsoft.com/office/powerpoint/2010/main" val="803492163"/>
      </p:ext>
    </p:extLst>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The Parts of the DB”</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32</a:t>
            </a:fld>
            <a:endParaRPr lang="en-US" dirty="0"/>
          </a:p>
        </p:txBody>
      </p:sp>
      <p:sp>
        <p:nvSpPr>
          <p:cNvPr id="5" name="TextBox 4"/>
          <p:cNvSpPr txBox="1"/>
          <p:nvPr/>
        </p:nvSpPr>
        <p:spPr>
          <a:xfrm>
            <a:off x="457200" y="1257300"/>
            <a:ext cx="7010400" cy="3323987"/>
          </a:xfrm>
          <a:prstGeom prst="rect">
            <a:avLst/>
          </a:prstGeom>
          <a:noFill/>
        </p:spPr>
        <p:txBody>
          <a:bodyPr wrap="square" rtlCol="0">
            <a:spAutoFit/>
          </a:bodyPr>
          <a:lstStyle/>
          <a:p>
            <a:r>
              <a:rPr lang="de-DE" sz="1400" dirty="0" smtClean="0">
                <a:latin typeface="Consolas"/>
                <a:cs typeface="Consolas"/>
              </a:rPr>
              <a:t># </a:t>
            </a:r>
            <a:r>
              <a:rPr lang="de-DE" sz="1400" dirty="0" err="1" smtClean="0">
                <a:latin typeface="Consolas"/>
                <a:cs typeface="Consolas"/>
              </a:rPr>
              <a:t>sports.st</a:t>
            </a:r>
            <a:endParaRPr lang="de-DE" sz="1400" dirty="0" smtClean="0">
              <a:latin typeface="Consolas"/>
              <a:cs typeface="Consolas"/>
            </a:endParaRPr>
          </a:p>
          <a:p>
            <a:r>
              <a:rPr lang="de-DE" sz="1400" dirty="0">
                <a:latin typeface="Consolas"/>
                <a:cs typeface="Consolas"/>
              </a:rPr>
              <a:t>#</a:t>
            </a:r>
          </a:p>
          <a:p>
            <a:r>
              <a:rPr lang="de-DE" sz="1400" dirty="0">
                <a:latin typeface="Consolas"/>
                <a:cs typeface="Consolas"/>
              </a:rPr>
              <a:t>b</a:t>
            </a:r>
            <a:r>
              <a:rPr lang="de-DE" sz="1400" dirty="0" smtClean="0">
                <a:latin typeface="Consolas"/>
                <a:cs typeface="Consolas"/>
              </a:rPr>
              <a:t> /bi/</a:t>
            </a:r>
            <a:r>
              <a:rPr lang="de-DE" sz="1400" dirty="0">
                <a:latin typeface="Consolas"/>
                <a:cs typeface="Consolas"/>
              </a:rPr>
              <a:t>sports.b1</a:t>
            </a:r>
          </a:p>
          <a:p>
            <a:r>
              <a:rPr lang="de-DE" sz="1400" dirty="0">
                <a:latin typeface="Consolas"/>
                <a:cs typeface="Consolas"/>
              </a:rPr>
              <a:t>#</a:t>
            </a:r>
          </a:p>
          <a:p>
            <a:r>
              <a:rPr lang="de-DE" sz="1400" dirty="0">
                <a:latin typeface="Consolas"/>
                <a:cs typeface="Consolas"/>
              </a:rPr>
              <a:t>d "Schema Area":</a:t>
            </a:r>
            <a:r>
              <a:rPr lang="de-DE" sz="1400" dirty="0" smtClean="0">
                <a:latin typeface="Consolas"/>
                <a:cs typeface="Consolas"/>
              </a:rPr>
              <a:t>6,32;1		/db/sports.d1</a:t>
            </a:r>
            <a:endParaRPr lang="de-DE" sz="1400" dirty="0">
              <a:latin typeface="Consolas"/>
              <a:cs typeface="Consolas"/>
            </a:endParaRPr>
          </a:p>
          <a:p>
            <a:r>
              <a:rPr lang="de-DE" sz="1400" dirty="0">
                <a:latin typeface="Consolas"/>
                <a:cs typeface="Consolas"/>
              </a:rPr>
              <a:t>d "Info Area":</a:t>
            </a:r>
            <a:r>
              <a:rPr lang="de-DE" sz="1400" dirty="0" smtClean="0">
                <a:latin typeface="Consolas"/>
                <a:cs typeface="Consolas"/>
              </a:rPr>
              <a:t>7,32;1		/db/sports_7.d1</a:t>
            </a:r>
            <a:endParaRPr lang="de-DE" sz="1400" dirty="0">
              <a:latin typeface="Consolas"/>
              <a:cs typeface="Consolas"/>
            </a:endParaRPr>
          </a:p>
          <a:p>
            <a:r>
              <a:rPr lang="de-DE" sz="1400" dirty="0">
                <a:latin typeface="Consolas"/>
                <a:cs typeface="Consolas"/>
              </a:rPr>
              <a:t>d "Customer/Order Area":</a:t>
            </a:r>
            <a:r>
              <a:rPr lang="de-DE" sz="1400" dirty="0" smtClean="0">
                <a:latin typeface="Consolas"/>
                <a:cs typeface="Consolas"/>
              </a:rPr>
              <a:t>8,32;8	/db/sports_8.d1</a:t>
            </a:r>
            <a:endParaRPr lang="de-DE" sz="1400" dirty="0">
              <a:latin typeface="Consolas"/>
              <a:cs typeface="Consolas"/>
            </a:endParaRPr>
          </a:p>
          <a:p>
            <a:r>
              <a:rPr lang="de-DE" sz="1400" dirty="0">
                <a:latin typeface="Consolas"/>
                <a:cs typeface="Consolas"/>
              </a:rPr>
              <a:t>d "Primary Index Area":</a:t>
            </a:r>
            <a:r>
              <a:rPr lang="de-DE" sz="1400" dirty="0" smtClean="0">
                <a:latin typeface="Consolas"/>
                <a:cs typeface="Consolas"/>
              </a:rPr>
              <a:t>9,1;8		/db/sports_9.d1</a:t>
            </a:r>
            <a:endParaRPr lang="de-DE" sz="1400" dirty="0">
              <a:latin typeface="Consolas"/>
              <a:cs typeface="Consolas"/>
            </a:endParaRPr>
          </a:p>
          <a:p>
            <a:r>
              <a:rPr lang="de-DE" sz="1400" dirty="0">
                <a:latin typeface="Consolas"/>
                <a:cs typeface="Consolas"/>
              </a:rPr>
              <a:t>d "Customer Index Area":</a:t>
            </a:r>
            <a:r>
              <a:rPr lang="de-DE" sz="1400" dirty="0" smtClean="0">
                <a:latin typeface="Consolas"/>
                <a:cs typeface="Consolas"/>
              </a:rPr>
              <a:t>10,1;64	/</a:t>
            </a:r>
            <a:r>
              <a:rPr lang="de-DE" sz="1400" dirty="0" smtClean="0">
                <a:solidFill>
                  <a:srgbClr val="FF0000"/>
                </a:solidFill>
                <a:latin typeface="Consolas"/>
                <a:cs typeface="Consolas"/>
              </a:rPr>
              <a:t>db2</a:t>
            </a:r>
            <a:r>
              <a:rPr lang="de-DE" sz="1400" dirty="0" smtClean="0">
                <a:latin typeface="Consolas"/>
                <a:cs typeface="Consolas"/>
              </a:rPr>
              <a:t>/sports_10.d1</a:t>
            </a:r>
            <a:endParaRPr lang="de-DE" sz="1400" dirty="0">
              <a:latin typeface="Consolas"/>
              <a:cs typeface="Consolas"/>
            </a:endParaRPr>
          </a:p>
          <a:p>
            <a:r>
              <a:rPr lang="de-DE" sz="1400" dirty="0">
                <a:latin typeface="Consolas"/>
                <a:cs typeface="Consolas"/>
              </a:rPr>
              <a:t>d "Order Index Area":</a:t>
            </a:r>
            <a:r>
              <a:rPr lang="de-DE" sz="1400" dirty="0" smtClean="0">
                <a:latin typeface="Consolas"/>
                <a:cs typeface="Consolas"/>
              </a:rPr>
              <a:t>11,32;64	/db/sports_11.d1</a:t>
            </a:r>
          </a:p>
          <a:p>
            <a:r>
              <a:rPr lang="de-DE" sz="1400" dirty="0" smtClean="0">
                <a:latin typeface="Consolas"/>
                <a:cs typeface="Consolas"/>
              </a:rPr>
              <a:t>#</a:t>
            </a:r>
          </a:p>
          <a:p>
            <a:r>
              <a:rPr lang="de-DE" sz="1400" dirty="0">
                <a:latin typeface="Consolas"/>
                <a:cs typeface="Consolas"/>
              </a:rPr>
              <a:t>a</a:t>
            </a:r>
            <a:r>
              <a:rPr lang="de-DE" sz="1400" dirty="0" smtClean="0">
                <a:latin typeface="Consolas"/>
                <a:cs typeface="Consolas"/>
              </a:rPr>
              <a:t> /ai/sports.a1</a:t>
            </a:r>
            <a:endParaRPr lang="de-DE" sz="1400" dirty="0">
              <a:latin typeface="Consolas"/>
              <a:cs typeface="Consolas"/>
            </a:endParaRPr>
          </a:p>
          <a:p>
            <a:r>
              <a:rPr lang="de-DE" sz="1400" dirty="0" smtClean="0">
                <a:latin typeface="Consolas"/>
                <a:cs typeface="Consolas"/>
              </a:rPr>
              <a:t>a </a:t>
            </a:r>
            <a:r>
              <a:rPr lang="de-DE" sz="1400" dirty="0">
                <a:latin typeface="Consolas"/>
                <a:cs typeface="Consolas"/>
              </a:rPr>
              <a:t>/ai/</a:t>
            </a:r>
            <a:r>
              <a:rPr lang="de-DE" sz="1400" dirty="0" smtClean="0">
                <a:latin typeface="Consolas"/>
                <a:cs typeface="Consolas"/>
              </a:rPr>
              <a:t>sports.a2</a:t>
            </a:r>
            <a:endParaRPr lang="de-DE" sz="1400" dirty="0">
              <a:latin typeface="Consolas"/>
              <a:cs typeface="Consolas"/>
            </a:endParaRPr>
          </a:p>
          <a:p>
            <a:r>
              <a:rPr lang="de-DE" sz="1400" dirty="0" smtClean="0">
                <a:latin typeface="Consolas"/>
                <a:cs typeface="Consolas"/>
              </a:rPr>
              <a:t>a </a:t>
            </a:r>
            <a:r>
              <a:rPr lang="de-DE" sz="1400" dirty="0">
                <a:latin typeface="Consolas"/>
                <a:cs typeface="Consolas"/>
              </a:rPr>
              <a:t>/ai/</a:t>
            </a:r>
            <a:r>
              <a:rPr lang="de-DE" sz="1400" dirty="0" smtClean="0">
                <a:latin typeface="Consolas"/>
                <a:cs typeface="Consolas"/>
              </a:rPr>
              <a:t>sports.a3</a:t>
            </a:r>
            <a:endParaRPr lang="de-DE" sz="1400" dirty="0">
              <a:latin typeface="Consolas"/>
              <a:cs typeface="Consolas"/>
            </a:endParaRPr>
          </a:p>
          <a:p>
            <a:r>
              <a:rPr lang="de-DE" sz="1400" dirty="0" smtClean="0">
                <a:latin typeface="Consolas"/>
                <a:cs typeface="Consolas"/>
              </a:rPr>
              <a:t>a </a:t>
            </a:r>
            <a:r>
              <a:rPr lang="de-DE" sz="1400" dirty="0">
                <a:latin typeface="Consolas"/>
                <a:cs typeface="Consolas"/>
              </a:rPr>
              <a:t>/ai/</a:t>
            </a:r>
            <a:r>
              <a:rPr lang="de-DE" sz="1400" dirty="0" smtClean="0">
                <a:latin typeface="Consolas"/>
                <a:cs typeface="Consolas"/>
              </a:rPr>
              <a:t>sports.a4</a:t>
            </a:r>
            <a:endParaRPr lang="de-DE" sz="1400" dirty="0">
              <a:latin typeface="Consolas"/>
              <a:cs typeface="Consolas"/>
            </a:endParaRPr>
          </a:p>
        </p:txBody>
      </p:sp>
      <p:sp>
        <p:nvSpPr>
          <p:cNvPr id="3" name="Rounded Rectangle 2"/>
          <p:cNvSpPr/>
          <p:nvPr/>
        </p:nvSpPr>
        <p:spPr bwMode="auto">
          <a:xfrm>
            <a:off x="4191000" y="2952750"/>
            <a:ext cx="533400" cy="304800"/>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614945612"/>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 Backup &amp; 3</a:t>
            </a:r>
            <a:r>
              <a:rPr lang="en-US" baseline="30000" dirty="0" smtClean="0"/>
              <a:t>rd</a:t>
            </a:r>
            <a:r>
              <a:rPr lang="en-US" dirty="0" smtClean="0"/>
              <a:t> Party Tools</a:t>
            </a:r>
            <a:endParaRPr lang="en-US" dirty="0"/>
          </a:p>
        </p:txBody>
      </p:sp>
      <p:sp>
        <p:nvSpPr>
          <p:cNvPr id="3" name="Content Placeholder 2"/>
          <p:cNvSpPr>
            <a:spLocks noGrp="1"/>
          </p:cNvSpPr>
          <p:nvPr>
            <p:ph idx="1"/>
          </p:nvPr>
        </p:nvSpPr>
        <p:spPr>
          <a:xfrm>
            <a:off x="457200" y="1276351"/>
            <a:ext cx="7772400" cy="3276600"/>
          </a:xfrm>
        </p:spPr>
        <p:txBody>
          <a:bodyPr/>
          <a:lstStyle/>
          <a:p>
            <a:r>
              <a:rPr lang="en-US" dirty="0" smtClean="0"/>
              <a:t>The database must be offline or in a “quiescent state”.</a:t>
            </a:r>
          </a:p>
          <a:p>
            <a:r>
              <a:rPr lang="en-US" b="1" dirty="0" smtClean="0">
                <a:solidFill>
                  <a:srgbClr val="FF0000"/>
                </a:solidFill>
              </a:rPr>
              <a:t>You</a:t>
            </a:r>
            <a:r>
              <a:rPr lang="en-US" dirty="0" smtClean="0"/>
              <a:t> are responsible for making certain of the above.</a:t>
            </a:r>
          </a:p>
          <a:p>
            <a:r>
              <a:rPr lang="en-US" dirty="0" smtClean="0"/>
              <a:t>You must also ensure that </a:t>
            </a:r>
            <a:r>
              <a:rPr lang="en-US" b="1" dirty="0" smtClean="0">
                <a:solidFill>
                  <a:srgbClr val="FF0000"/>
                </a:solidFill>
              </a:rPr>
              <a:t>all</a:t>
            </a:r>
            <a:r>
              <a:rPr lang="en-US" dirty="0" smtClean="0"/>
              <a:t> parts of the database are included in the backup.</a:t>
            </a:r>
            <a:endParaRPr lang="en-US" b="1"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33</a:t>
            </a:fld>
            <a:endParaRPr lang="en-US" dirty="0"/>
          </a:p>
        </p:txBody>
      </p:sp>
    </p:spTree>
    <p:extLst>
      <p:ext uri="{BB962C8B-B14F-4D97-AF65-F5344CB8AC3E}">
        <p14:creationId xmlns:p14="http://schemas.microsoft.com/office/powerpoint/2010/main" val="3458634105"/>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VM or SAN “Snapshots”</a:t>
            </a:r>
            <a:endParaRPr lang="en-US" dirty="0"/>
          </a:p>
        </p:txBody>
      </p:sp>
      <p:sp>
        <p:nvSpPr>
          <p:cNvPr id="3" name="Content Placeholder 2"/>
          <p:cNvSpPr>
            <a:spLocks noGrp="1"/>
          </p:cNvSpPr>
          <p:nvPr>
            <p:ph idx="1"/>
          </p:nvPr>
        </p:nvSpPr>
        <p:spPr>
          <a:xfrm>
            <a:off x="459091" y="1276351"/>
            <a:ext cx="7772400" cy="3200400"/>
          </a:xfrm>
        </p:spPr>
        <p:txBody>
          <a:bodyPr>
            <a:normAutofit/>
          </a:bodyPr>
          <a:lstStyle/>
          <a:p>
            <a:r>
              <a:rPr lang="en-US" dirty="0" smtClean="0">
                <a:solidFill>
                  <a:srgbClr val="FF0000"/>
                </a:solidFill>
              </a:rPr>
              <a:t>The snapshot must be a consistent, point in time image of the entire database.</a:t>
            </a:r>
          </a:p>
          <a:p>
            <a:r>
              <a:rPr lang="en-US" dirty="0" smtClean="0"/>
              <a:t>The database will be in a crashed state when recovered.</a:t>
            </a:r>
            <a:endParaRPr lang="en-US" dirty="0"/>
          </a:p>
          <a:p>
            <a:r>
              <a:rPr lang="en-US" dirty="0" smtClean="0"/>
              <a:t>Not all snapshot products are created equally!</a:t>
            </a:r>
            <a:endParaRPr lang="en-US" dirty="0"/>
          </a:p>
          <a:p>
            <a:r>
              <a:rPr lang="en-US" dirty="0" smtClean="0"/>
              <a:t>Progress has tested and certified EMC’s SRDF.</a:t>
            </a:r>
          </a:p>
          <a:p>
            <a:r>
              <a:rPr lang="en-US" dirty="0"/>
              <a:t>U</a:t>
            </a:r>
            <a:r>
              <a:rPr lang="en-US" dirty="0" smtClean="0"/>
              <a:t>sers report success with </a:t>
            </a:r>
            <a:r>
              <a:rPr lang="en-US" dirty="0" err="1" smtClean="0"/>
              <a:t>VMWare’s</a:t>
            </a:r>
            <a:r>
              <a:rPr lang="en-US" dirty="0" smtClean="0"/>
              <a:t> </a:t>
            </a:r>
            <a:r>
              <a:rPr lang="en-US" dirty="0" err="1" smtClean="0"/>
              <a:t>Vmotion</a:t>
            </a:r>
            <a:r>
              <a:rPr lang="en-US" dirty="0" smtClean="0"/>
              <a:t> (but beware of possible performance issues).</a:t>
            </a:r>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34</a:t>
            </a:fld>
            <a:endParaRPr lang="en-US" dirty="0"/>
          </a:p>
        </p:txBody>
      </p:sp>
    </p:spTree>
    <p:extLst>
      <p:ext uri="{BB962C8B-B14F-4D97-AF65-F5344CB8AC3E}">
        <p14:creationId xmlns:p14="http://schemas.microsoft.com/office/powerpoint/2010/main" val="1721519425"/>
      </p:ext>
    </p:extLst>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Stuff to Backup</a:t>
            </a:r>
            <a:endParaRPr lang="en-US" dirty="0"/>
          </a:p>
        </p:txBody>
      </p:sp>
      <p:sp>
        <p:nvSpPr>
          <p:cNvPr id="3" name="Content Placeholder 2"/>
          <p:cNvSpPr>
            <a:spLocks noGrp="1"/>
          </p:cNvSpPr>
          <p:nvPr>
            <p:ph idx="1"/>
          </p:nvPr>
        </p:nvSpPr>
        <p:spPr>
          <a:xfrm>
            <a:off x="459091" y="1352551"/>
            <a:ext cx="7772400" cy="3200400"/>
          </a:xfrm>
        </p:spPr>
        <p:txBody>
          <a:bodyPr/>
          <a:lstStyle/>
          <a:p>
            <a:r>
              <a:rPr lang="en-US" dirty="0" smtClean="0"/>
              <a:t>$DLC/properties</a:t>
            </a:r>
          </a:p>
          <a:p>
            <a:r>
              <a:rPr lang="en-US" dirty="0" smtClean="0"/>
              <a:t>DB Log Files</a:t>
            </a:r>
          </a:p>
          <a:p>
            <a:r>
              <a:rPr lang="en-US" dirty="0" smtClean="0"/>
              <a:t>Structure (.</a:t>
            </a:r>
            <a:r>
              <a:rPr lang="en-US" dirty="0" err="1" smtClean="0"/>
              <a:t>st</a:t>
            </a:r>
            <a:r>
              <a:rPr lang="en-US" dirty="0" smtClean="0"/>
              <a:t>) Files</a:t>
            </a:r>
          </a:p>
          <a:p>
            <a:r>
              <a:rPr lang="en-US" dirty="0" smtClean="0"/>
              <a:t>Parameter (.</a:t>
            </a:r>
            <a:r>
              <a:rPr lang="en-US" dirty="0" err="1" smtClean="0"/>
              <a:t>pf</a:t>
            </a:r>
            <a:r>
              <a:rPr lang="en-US" dirty="0" smtClean="0"/>
              <a:t>) Files</a:t>
            </a:r>
          </a:p>
          <a:p>
            <a:r>
              <a:rPr lang="en-US" dirty="0" smtClean="0"/>
              <a:t>$DLC/</a:t>
            </a:r>
            <a:r>
              <a:rPr lang="en-US" dirty="0" err="1" smtClean="0"/>
              <a:t>startup.pf</a:t>
            </a:r>
            <a:endParaRPr lang="en-US" dirty="0" smtClean="0"/>
          </a:p>
          <a:p>
            <a:r>
              <a:rPr lang="en-US" dirty="0" err="1" smtClean="0"/>
              <a:t>repl.properties</a:t>
            </a:r>
            <a:r>
              <a:rPr lang="en-US" dirty="0" smtClean="0"/>
              <a:t> etc</a:t>
            </a:r>
            <a:r>
              <a:rPr lang="en-US" dirty="0" smtClean="0"/>
              <a:t>.</a:t>
            </a:r>
          </a:p>
          <a:p>
            <a:r>
              <a:rPr lang="en-US" dirty="0" smtClean="0"/>
              <a:t>$DLC/certs</a:t>
            </a:r>
            <a:endParaRPr lang="en-US" dirty="0" smtClean="0"/>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35</a:t>
            </a:fld>
            <a:endParaRPr lang="en-US" dirty="0"/>
          </a:p>
        </p:txBody>
      </p:sp>
    </p:spTree>
    <p:extLst>
      <p:ext uri="{BB962C8B-B14F-4D97-AF65-F5344CB8AC3E}">
        <p14:creationId xmlns:p14="http://schemas.microsoft.com/office/powerpoint/2010/main" val="1965926644"/>
      </p:ext>
    </p:extLst>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36</a:t>
            </a:fld>
            <a:endParaRPr lang="en-US" dirty="0"/>
          </a:p>
        </p:txBody>
      </p:sp>
      <p:sp>
        <p:nvSpPr>
          <p:cNvPr id="5" name="Title 1"/>
          <p:cNvSpPr txBox="1">
            <a:spLocks/>
          </p:cNvSpPr>
          <p:nvPr/>
        </p:nvSpPr>
        <p:spPr>
          <a:xfrm>
            <a:off x="685800" y="514350"/>
            <a:ext cx="7772400" cy="331470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lang="en-US" sz="6000" b="1" dirty="0" smtClean="0">
                <a:solidFill>
                  <a:schemeClr val="accent6">
                    <a:lumMod val="75000"/>
                  </a:schemeClr>
                </a:solidFill>
                <a:latin typeface="+mj-lt"/>
                <a:ea typeface="+mj-ea"/>
                <a:cs typeface="+mj-cs"/>
              </a:rPr>
              <a:t>None of My</a:t>
            </a:r>
          </a:p>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SQL</a:t>
            </a:r>
          </a:p>
          <a:p>
            <a:pPr marL="0" marR="0" lvl="0" indent="0" algn="ctr" defTabSz="914400" rtl="0" eaLnBrk="1" fontAlgn="auto" latinLnBrk="0" hangingPunct="1">
              <a:lnSpc>
                <a:spcPts val="8400"/>
              </a:lnSpc>
              <a:spcBef>
                <a:spcPct val="0"/>
              </a:spcBef>
              <a:spcAft>
                <a:spcPts val="0"/>
              </a:spcAft>
              <a:buClrTx/>
              <a:buSzTx/>
              <a:buFontTx/>
              <a:buNone/>
              <a:tabLst/>
              <a:defRPr/>
            </a:pPr>
            <a:r>
              <a:rPr lang="en-US" sz="6000" b="1" dirty="0" smtClean="0">
                <a:solidFill>
                  <a:schemeClr val="accent6">
                    <a:lumMod val="75000"/>
                  </a:schemeClr>
                </a:solidFill>
                <a:latin typeface="+mj-lt"/>
                <a:ea typeface="+mj-ea"/>
                <a:cs typeface="+mj-cs"/>
              </a:rPr>
              <a:t>Knowledge Works</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5136049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657C8AD-9CD5-4FD6-B96A-EC63C8DD4688}" type="slidenum">
              <a:rPr lang="en-US" smtClean="0"/>
              <a:pPr/>
              <a:t>37</a:t>
            </a:fld>
            <a:endParaRPr lang="en-US" dirty="0"/>
          </a:p>
        </p:txBody>
      </p:sp>
      <p:pic>
        <p:nvPicPr>
          <p:cNvPr id="7" name="Picture 6" descr="31379289_l.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200" y="533400"/>
            <a:ext cx="2679700" cy="4019550"/>
          </a:xfrm>
          <a:prstGeom prst="rect">
            <a:avLst/>
          </a:prstGeom>
        </p:spPr>
      </p:pic>
    </p:spTree>
    <p:extLst>
      <p:ext uri="{BB962C8B-B14F-4D97-AF65-F5344CB8AC3E}">
        <p14:creationId xmlns:p14="http://schemas.microsoft.com/office/powerpoint/2010/main" val="3875364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None of My SQL Works!?!</a:t>
            </a:r>
            <a:endParaRPr lang="en-US" dirty="0"/>
          </a:p>
        </p:txBody>
      </p:sp>
      <p:sp>
        <p:nvSpPr>
          <p:cNvPr id="3" name="Content Placeholder 2"/>
          <p:cNvSpPr>
            <a:spLocks noGrp="1"/>
          </p:cNvSpPr>
          <p:nvPr>
            <p:ph idx="1"/>
          </p:nvPr>
        </p:nvSpPr>
        <p:spPr>
          <a:xfrm>
            <a:off x="457200" y="1352551"/>
            <a:ext cx="7772400" cy="3048000"/>
          </a:xfrm>
        </p:spPr>
        <p:txBody>
          <a:bodyPr/>
          <a:lstStyle/>
          <a:p>
            <a:r>
              <a:rPr lang="en-US" dirty="0" smtClean="0"/>
              <a:t>Progress is NOT SQL.</a:t>
            </a:r>
          </a:p>
          <a:p>
            <a:r>
              <a:rPr lang="en-US" dirty="0" smtClean="0"/>
              <a:t>Period.  Full Stop.  End of Story.</a:t>
            </a:r>
          </a:p>
          <a:p>
            <a:r>
              <a:rPr lang="en-US" dirty="0" smtClean="0"/>
              <a:t>Thinking about Progress like SQL will </a:t>
            </a:r>
            <a:r>
              <a:rPr lang="en-US" dirty="0"/>
              <a:t> only lead to pain and agony</a:t>
            </a:r>
            <a:r>
              <a:rPr lang="en-US" dirty="0" smtClean="0"/>
              <a:t>.</a:t>
            </a:r>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38</a:t>
            </a:fld>
            <a:endParaRPr lang="en-US" dirty="0"/>
          </a:p>
        </p:txBody>
      </p:sp>
    </p:spTree>
    <p:extLst>
      <p:ext uri="{BB962C8B-B14F-4D97-AF65-F5344CB8AC3E}">
        <p14:creationId xmlns:p14="http://schemas.microsoft.com/office/powerpoint/2010/main" val="3495095007"/>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4gl </a:t>
            </a:r>
            <a:r>
              <a:rPr lang="en-US" dirty="0" err="1" smtClean="0"/>
              <a:t>vs</a:t>
            </a:r>
            <a:r>
              <a:rPr lang="en-US" dirty="0" smtClean="0"/>
              <a:t> SQL</a:t>
            </a:r>
            <a:endParaRPr lang="en-US" dirty="0"/>
          </a:p>
        </p:txBody>
      </p:sp>
      <p:sp>
        <p:nvSpPr>
          <p:cNvPr id="3" name="Content Placeholder 2"/>
          <p:cNvSpPr>
            <a:spLocks noGrp="1"/>
          </p:cNvSpPr>
          <p:nvPr>
            <p:ph idx="1"/>
          </p:nvPr>
        </p:nvSpPr>
        <p:spPr>
          <a:xfrm>
            <a:off x="459091" y="1276350"/>
            <a:ext cx="7772400" cy="3398889"/>
          </a:xfrm>
        </p:spPr>
        <p:txBody>
          <a:bodyPr>
            <a:normAutofit/>
          </a:bodyPr>
          <a:lstStyle/>
          <a:p>
            <a:r>
              <a:rPr lang="en-US" dirty="0"/>
              <a:t>There are 2 “languages” – 4gl and SQL-92 that share a common “storage engine”.</a:t>
            </a:r>
          </a:p>
          <a:p>
            <a:r>
              <a:rPr lang="en-US" dirty="0" smtClean="0"/>
              <a:t>The storage engine is what DBAs manage.</a:t>
            </a:r>
          </a:p>
          <a:p>
            <a:r>
              <a:rPr lang="en-US" dirty="0" smtClean="0"/>
              <a:t>Virtually all Progress applications are written with the 4gl.</a:t>
            </a:r>
          </a:p>
          <a:p>
            <a:r>
              <a:rPr lang="en-US" dirty="0" smtClean="0"/>
              <a:t>SQL is used almost exclusively for external reporting or data extracts.</a:t>
            </a:r>
          </a:p>
          <a:p>
            <a:r>
              <a:rPr lang="en-US" dirty="0" smtClean="0"/>
              <a:t>The languages are not aware of each other.</a:t>
            </a:r>
          </a:p>
          <a:p>
            <a:pPr lvl="1"/>
            <a:r>
              <a:rPr lang="en-US" dirty="0" smtClean="0"/>
              <a:t>Triggers and stored procedures in one language are not known to triggers in the other! </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39</a:t>
            </a:fld>
            <a:endParaRPr lang="en-US" dirty="0"/>
          </a:p>
        </p:txBody>
      </p:sp>
    </p:spTree>
    <p:extLst>
      <p:ext uri="{BB962C8B-B14F-4D97-AF65-F5344CB8AC3E}">
        <p14:creationId xmlns:p14="http://schemas.microsoft.com/office/powerpoint/2010/main" val="2490184081"/>
      </p:ext>
    </p:extLst>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SQL-89</a:t>
            </a:r>
            <a:endParaRPr lang="en-US" dirty="0"/>
          </a:p>
        </p:txBody>
      </p:sp>
      <p:sp>
        <p:nvSpPr>
          <p:cNvPr id="3" name="Content Placeholder 2"/>
          <p:cNvSpPr>
            <a:spLocks noGrp="1"/>
          </p:cNvSpPr>
          <p:nvPr>
            <p:ph idx="1"/>
          </p:nvPr>
        </p:nvSpPr>
        <p:spPr>
          <a:xfrm>
            <a:off x="459091" y="1276350"/>
            <a:ext cx="7772400" cy="3398889"/>
          </a:xfrm>
        </p:spPr>
        <p:txBody>
          <a:bodyPr/>
          <a:lstStyle/>
          <a:p>
            <a:r>
              <a:rPr lang="en-US" dirty="0" smtClean="0"/>
              <a:t>The 4GL language has some very old and very limited SQL-89 syntax embedded in it.</a:t>
            </a:r>
          </a:p>
          <a:p>
            <a:r>
              <a:rPr lang="en-US" dirty="0" smtClean="0"/>
              <a:t>This permits trivial ad-hoc queries </a:t>
            </a:r>
            <a:r>
              <a:rPr lang="en-US" dirty="0"/>
              <a:t>within a 4gl </a:t>
            </a:r>
            <a:r>
              <a:rPr lang="en-US" dirty="0" smtClean="0"/>
              <a:t>session such as:</a:t>
            </a:r>
            <a:br>
              <a:rPr lang="en-US" dirty="0" smtClean="0"/>
            </a:br>
            <a:r>
              <a:rPr lang="en-US" sz="1000" dirty="0" smtClean="0"/>
              <a:t/>
            </a:r>
            <a:br>
              <a:rPr lang="en-US" sz="1000" dirty="0" smtClean="0"/>
            </a:br>
            <a:r>
              <a:rPr lang="en-US" dirty="0" smtClean="0"/>
              <a:t>      </a:t>
            </a:r>
            <a:r>
              <a:rPr lang="en-US" dirty="0" smtClean="0">
                <a:solidFill>
                  <a:schemeClr val="tx1"/>
                </a:solidFill>
                <a:latin typeface="Consolas"/>
                <a:cs typeface="Consolas"/>
              </a:rPr>
              <a:t>select count(*) from customer.</a:t>
            </a:r>
            <a:br>
              <a:rPr lang="en-US" dirty="0" smtClean="0">
                <a:solidFill>
                  <a:schemeClr val="tx1"/>
                </a:solidFill>
                <a:latin typeface="Consolas"/>
                <a:cs typeface="Consolas"/>
              </a:rPr>
            </a:br>
            <a:endParaRPr lang="en-US" sz="1000" dirty="0" smtClean="0"/>
          </a:p>
          <a:p>
            <a:r>
              <a:rPr lang="en-US" dirty="0" smtClean="0"/>
              <a:t>This makes a good demo.</a:t>
            </a:r>
          </a:p>
          <a:p>
            <a:r>
              <a:rPr lang="en-US" dirty="0"/>
              <a:t>A</a:t>
            </a:r>
            <a:r>
              <a:rPr lang="en-US" dirty="0" smtClean="0"/>
              <a:t>ttempting to use the embedded SQL-89 in application code will only lead to pain, suffering and agony.  Do not go there.  You have been warned.</a:t>
            </a:r>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40</a:t>
            </a:fld>
            <a:endParaRPr lang="en-US" dirty="0"/>
          </a:p>
        </p:txBody>
      </p:sp>
    </p:spTree>
    <p:extLst>
      <p:ext uri="{BB962C8B-B14F-4D97-AF65-F5344CB8AC3E}">
        <p14:creationId xmlns:p14="http://schemas.microsoft.com/office/powerpoint/2010/main" val="226845010"/>
      </p:ext>
    </p:extLst>
  </p:cSld>
  <p:clrMapOvr>
    <a:masterClrMapping/>
  </p:clrMapOvr>
  <p:transition>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is </a:t>
            </a:r>
            <a:r>
              <a:rPr lang="en-US" b="1" dirty="0" smtClean="0"/>
              <a:t>NOT</a:t>
            </a:r>
            <a:r>
              <a:rPr lang="en-US" dirty="0" smtClean="0"/>
              <a:t> SQL!  Progress is much better than that.</a:t>
            </a:r>
            <a:endParaRPr lang="en-US" dirty="0"/>
          </a:p>
        </p:txBody>
      </p:sp>
      <p:sp>
        <p:nvSpPr>
          <p:cNvPr id="3" name="Content Placeholder 2"/>
          <p:cNvSpPr>
            <a:spLocks noGrp="1"/>
          </p:cNvSpPr>
          <p:nvPr>
            <p:ph idx="1"/>
          </p:nvPr>
        </p:nvSpPr>
        <p:spPr>
          <a:xfrm>
            <a:off x="459091" y="1276350"/>
            <a:ext cx="7772400" cy="3398889"/>
          </a:xfrm>
        </p:spPr>
        <p:txBody>
          <a:bodyPr>
            <a:normAutofit/>
          </a:bodyPr>
          <a:lstStyle/>
          <a:p>
            <a:r>
              <a:rPr lang="en-US" dirty="0" smtClean="0"/>
              <a:t>The 4GL language does not respect “field width” – </a:t>
            </a:r>
            <a:r>
              <a:rPr lang="en-US" b="1" dirty="0" smtClean="0"/>
              <a:t>all</a:t>
            </a:r>
            <a:r>
              <a:rPr lang="en-US" dirty="0" smtClean="0"/>
              <a:t> data is variable width.</a:t>
            </a:r>
          </a:p>
          <a:p>
            <a:r>
              <a:rPr lang="en-US" dirty="0" smtClean="0"/>
              <a:t>A field format is just a default suggestion used when the programmer provides no other input or display format – it is not a constraint.</a:t>
            </a:r>
          </a:p>
          <a:p>
            <a:r>
              <a:rPr lang="en-US" dirty="0" smtClean="0"/>
              <a:t>For instance a character field defined as “x(30)” might be “overstuffed” with a string of length 2,000.</a:t>
            </a:r>
          </a:p>
          <a:p>
            <a:r>
              <a:rPr lang="en-US" dirty="0" smtClean="0"/>
              <a:t>This is normal and very common practice within 4gl applications.  It is not an error.</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41</a:t>
            </a:fld>
            <a:endParaRPr lang="en-US" dirty="0"/>
          </a:p>
        </p:txBody>
      </p:sp>
    </p:spTree>
    <p:extLst>
      <p:ext uri="{BB962C8B-B14F-4D97-AF65-F5344CB8AC3E}">
        <p14:creationId xmlns:p14="http://schemas.microsoft.com/office/powerpoint/2010/main" val="3970492995"/>
      </p:ext>
    </p:extLst>
  </p:cSld>
  <p:clrMapOvr>
    <a:masterClrMapping/>
  </p:clrMapOvr>
  <p:transition>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33600" y="2533650"/>
            <a:ext cx="4876800" cy="190500"/>
          </a:xfrm>
          <a:prstGeom prst="rect">
            <a:avLst/>
          </a:prstGeom>
          <a:solidFill>
            <a:schemeClr val="tx2">
              <a:lumMod val="20000"/>
              <a:lumOff val="80000"/>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DBTOOL</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42</a:t>
            </a:fld>
            <a:endParaRPr lang="en-US" dirty="0"/>
          </a:p>
        </p:txBody>
      </p:sp>
      <p:sp>
        <p:nvSpPr>
          <p:cNvPr id="5" name="TextBox 4"/>
          <p:cNvSpPr txBox="1"/>
          <p:nvPr/>
        </p:nvSpPr>
        <p:spPr>
          <a:xfrm>
            <a:off x="457200" y="1766828"/>
            <a:ext cx="5943600" cy="2862322"/>
          </a:xfrm>
          <a:prstGeom prst="rect">
            <a:avLst/>
          </a:prstGeom>
          <a:noFill/>
        </p:spPr>
        <p:txBody>
          <a:bodyPr wrap="square" rtlCol="0">
            <a:spAutoFit/>
          </a:bodyPr>
          <a:lstStyle/>
          <a:p>
            <a:r>
              <a:rPr lang="en-US" sz="1200" dirty="0" smtClean="0"/>
              <a:t>$ </a:t>
            </a:r>
            <a:r>
              <a:rPr lang="en-US" sz="1200" dirty="0" err="1" smtClean="0"/>
              <a:t>dbtool</a:t>
            </a:r>
            <a:r>
              <a:rPr lang="en-US" sz="1200" dirty="0" smtClean="0"/>
              <a:t> sports</a:t>
            </a:r>
            <a:endParaRPr lang="en-US" sz="1200" dirty="0"/>
          </a:p>
          <a:p>
            <a:r>
              <a:rPr lang="en-US" sz="1200" dirty="0"/>
              <a:t>		     DATABASE TOOLS MENU - 10.2B</a:t>
            </a:r>
          </a:p>
          <a:p>
            <a:r>
              <a:rPr lang="en-US" sz="1200" dirty="0"/>
              <a:t>		     </a:t>
            </a:r>
            <a:r>
              <a:rPr lang="en-US" sz="1200" dirty="0" smtClean="0"/>
              <a:t>-</a:t>
            </a:r>
            <a:r>
              <a:rPr lang="en-US" sz="1200" dirty="0"/>
              <a:t>----------------</a:t>
            </a:r>
            <a:r>
              <a:rPr lang="en-US" sz="1200" dirty="0" smtClean="0"/>
              <a:t>-</a:t>
            </a:r>
            <a:r>
              <a:rPr lang="en-US" sz="1200" dirty="0"/>
              <a:t>----------------</a:t>
            </a:r>
            <a:r>
              <a:rPr lang="en-US" sz="1200" dirty="0" smtClean="0"/>
              <a:t>-</a:t>
            </a:r>
            <a:r>
              <a:rPr lang="en-US" sz="1200" dirty="0"/>
              <a:t>-------</a:t>
            </a:r>
            <a:r>
              <a:rPr lang="en-US" sz="1200" dirty="0" smtClean="0"/>
              <a:t>-</a:t>
            </a:r>
            <a:endParaRPr lang="en-US" sz="1200" dirty="0"/>
          </a:p>
          <a:p>
            <a:r>
              <a:rPr lang="en-US" sz="1200" dirty="0"/>
              <a:t>		1. SQL Width &amp; Date Scan w/Report Option</a:t>
            </a:r>
          </a:p>
          <a:p>
            <a:r>
              <a:rPr lang="en-US" sz="1200" dirty="0"/>
              <a:t>		</a:t>
            </a:r>
            <a:r>
              <a:rPr lang="en-US" sz="1200" dirty="0">
                <a:solidFill>
                  <a:srgbClr val="660066"/>
                </a:solidFill>
              </a:rPr>
              <a:t>2. SQL Width Scan w/Fix Option</a:t>
            </a:r>
          </a:p>
          <a:p>
            <a:r>
              <a:rPr lang="en-US" sz="1200" dirty="0"/>
              <a:t>		3. Record Validation</a:t>
            </a:r>
          </a:p>
          <a:p>
            <a:r>
              <a:rPr lang="en-US" sz="1200" dirty="0"/>
              <a:t>		4. Record Version Validation</a:t>
            </a:r>
          </a:p>
          <a:p>
            <a:r>
              <a:rPr lang="en-US" sz="1200" dirty="0"/>
              <a:t>		5. Read or Validate Database Block(s)</a:t>
            </a:r>
          </a:p>
          <a:p>
            <a:r>
              <a:rPr lang="en-US" sz="1200" dirty="0"/>
              <a:t>		6. Record </a:t>
            </a:r>
            <a:r>
              <a:rPr lang="en-US" sz="1200" dirty="0" err="1"/>
              <a:t>Fixup</a:t>
            </a:r>
            <a:endParaRPr lang="en-US" sz="1200" dirty="0"/>
          </a:p>
          <a:p>
            <a:r>
              <a:rPr lang="en-US" sz="1200" dirty="0"/>
              <a:t>		7. Schema Validation</a:t>
            </a:r>
          </a:p>
          <a:p>
            <a:r>
              <a:rPr lang="en-US" sz="1200" dirty="0"/>
              <a:t>		9. Enable/Disable File Logging</a:t>
            </a:r>
          </a:p>
          <a:p>
            <a:r>
              <a:rPr lang="en-US" sz="1200" dirty="0"/>
              <a:t>		 </a:t>
            </a:r>
          </a:p>
          <a:p>
            <a:r>
              <a:rPr lang="en-US" sz="1200" dirty="0"/>
              <a:t>		Q. Quit</a:t>
            </a:r>
          </a:p>
          <a:p>
            <a:endParaRPr lang="en-US" sz="1200" dirty="0"/>
          </a:p>
          <a:p>
            <a:r>
              <a:rPr lang="en-US" sz="1200" dirty="0"/>
              <a:t>		Choice: </a:t>
            </a:r>
          </a:p>
        </p:txBody>
      </p:sp>
      <p:sp>
        <p:nvSpPr>
          <p:cNvPr id="7" name="TextBox 6"/>
          <p:cNvSpPr txBox="1"/>
          <p:nvPr/>
        </p:nvSpPr>
        <p:spPr>
          <a:xfrm>
            <a:off x="457200" y="1211818"/>
            <a:ext cx="8534400" cy="369332"/>
          </a:xfrm>
          <a:prstGeom prst="rect">
            <a:avLst/>
          </a:prstGeom>
          <a:noFill/>
        </p:spPr>
        <p:txBody>
          <a:bodyPr wrap="square" rtlCol="0">
            <a:spAutoFit/>
          </a:bodyPr>
          <a:lstStyle/>
          <a:p>
            <a:r>
              <a:rPr lang="en-US" dirty="0" smtClean="0"/>
              <a:t>http</a:t>
            </a:r>
            <a:r>
              <a:rPr lang="en-US" dirty="0"/>
              <a:t>://</a:t>
            </a:r>
            <a:r>
              <a:rPr lang="en-US" dirty="0" err="1"/>
              <a:t>knowledgebase.progress.com</a:t>
            </a:r>
            <a:r>
              <a:rPr lang="en-US" dirty="0"/>
              <a:t>/articles/Article/P24496</a:t>
            </a:r>
          </a:p>
        </p:txBody>
      </p:sp>
    </p:spTree>
    <p:extLst>
      <p:ext uri="{BB962C8B-B14F-4D97-AF65-F5344CB8AC3E}">
        <p14:creationId xmlns:p14="http://schemas.microsoft.com/office/powerpoint/2010/main" val="4047170285"/>
      </p:ext>
    </p:extLst>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SQL-92 Interface</a:t>
            </a:r>
            <a:endParaRPr lang="en-US" dirty="0"/>
          </a:p>
        </p:txBody>
      </p:sp>
      <p:sp>
        <p:nvSpPr>
          <p:cNvPr id="3" name="Content Placeholder 2"/>
          <p:cNvSpPr>
            <a:spLocks noGrp="1"/>
          </p:cNvSpPr>
          <p:nvPr>
            <p:ph idx="1"/>
          </p:nvPr>
        </p:nvSpPr>
        <p:spPr>
          <a:xfrm>
            <a:off x="459091" y="1352551"/>
            <a:ext cx="7772400" cy="3124200"/>
          </a:xfrm>
        </p:spPr>
        <p:txBody>
          <a:bodyPr/>
          <a:lstStyle/>
          <a:p>
            <a:r>
              <a:rPr lang="en-US" dirty="0" smtClean="0"/>
              <a:t>SQLEXP</a:t>
            </a:r>
          </a:p>
          <a:p>
            <a:r>
              <a:rPr lang="en-US" dirty="0" smtClean="0"/>
              <a:t>ODBC/JDBC</a:t>
            </a:r>
          </a:p>
          <a:p>
            <a:r>
              <a:rPr lang="en-US" dirty="0" smtClean="0"/>
              <a:t>DBTOOL</a:t>
            </a:r>
          </a:p>
          <a:p>
            <a:r>
              <a:rPr lang="en-US" dirty="0" smtClean="0"/>
              <a:t>UPDATE STATISTICS</a:t>
            </a:r>
          </a:p>
          <a:p>
            <a:r>
              <a:rPr lang="en-US" dirty="0"/>
              <a:t>SQLDUMP</a:t>
            </a:r>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43</a:t>
            </a:fld>
            <a:endParaRPr lang="en-US" dirty="0"/>
          </a:p>
        </p:txBody>
      </p:sp>
    </p:spTree>
    <p:extLst>
      <p:ext uri="{BB962C8B-B14F-4D97-AF65-F5344CB8AC3E}">
        <p14:creationId xmlns:p14="http://schemas.microsoft.com/office/powerpoint/2010/main" val="290201566"/>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ODBC/JDBC</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44</a:t>
            </a:fld>
            <a:endParaRPr lang="en-US" dirty="0"/>
          </a:p>
        </p:txBody>
      </p:sp>
      <p:pic>
        <p:nvPicPr>
          <p:cNvPr id="5" name="Picture 4"/>
          <p:cNvPicPr>
            <a:picLocks noChangeAspect="1"/>
          </p:cNvPicPr>
          <p:nvPr/>
        </p:nvPicPr>
        <p:blipFill>
          <a:blip r:embed="rId2"/>
          <a:stretch>
            <a:fillRect/>
          </a:stretch>
        </p:blipFill>
        <p:spPr>
          <a:xfrm>
            <a:off x="1447800" y="1200150"/>
            <a:ext cx="6248400" cy="3421053"/>
          </a:xfrm>
          <a:prstGeom prst="rect">
            <a:avLst/>
          </a:prstGeom>
        </p:spPr>
      </p:pic>
    </p:spTree>
    <p:extLst>
      <p:ext uri="{BB962C8B-B14F-4D97-AF65-F5344CB8AC3E}">
        <p14:creationId xmlns:p14="http://schemas.microsoft.com/office/powerpoint/2010/main" val="2539940022"/>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SQLEXP</a:t>
            </a:r>
            <a:endParaRPr lang="en-US" dirty="0"/>
          </a:p>
        </p:txBody>
      </p:sp>
      <p:sp>
        <p:nvSpPr>
          <p:cNvPr id="3" name="Content Placeholder 2"/>
          <p:cNvSpPr>
            <a:spLocks noGrp="1"/>
          </p:cNvSpPr>
          <p:nvPr>
            <p:ph idx="1"/>
          </p:nvPr>
        </p:nvSpPr>
        <p:spPr>
          <a:xfrm>
            <a:off x="457200" y="2514601"/>
            <a:ext cx="8229600" cy="2080022"/>
          </a:xfrm>
        </p:spPr>
        <p:txBody>
          <a:bodyPr/>
          <a:lstStyle/>
          <a:p>
            <a:r>
              <a:rPr lang="en-US" dirty="0" smtClean="0"/>
              <a:t>Run SQL scripts</a:t>
            </a:r>
          </a:p>
          <a:p>
            <a:r>
              <a:rPr lang="en-US" dirty="0" smtClean="0"/>
              <a:t>GRANT and REVOKE perms (save the scripts because </a:t>
            </a:r>
            <a:r>
              <a:rPr lang="en-US" dirty="0" smtClean="0"/>
              <a:t>the SQL </a:t>
            </a:r>
            <a:r>
              <a:rPr lang="en-US" dirty="0" smtClean="0"/>
              <a:t>permissions are not included in a dump &amp; load!)</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45</a:t>
            </a:fld>
            <a:endParaRPr lang="en-US" dirty="0"/>
          </a:p>
        </p:txBody>
      </p:sp>
      <p:sp>
        <p:nvSpPr>
          <p:cNvPr id="5" name="TextBox 4"/>
          <p:cNvSpPr txBox="1"/>
          <p:nvPr/>
        </p:nvSpPr>
        <p:spPr>
          <a:xfrm>
            <a:off x="457200" y="1314450"/>
            <a:ext cx="8229600" cy="1200328"/>
          </a:xfrm>
          <a:prstGeom prst="rect">
            <a:avLst/>
          </a:prstGeom>
          <a:noFill/>
        </p:spPr>
        <p:txBody>
          <a:bodyPr wrap="square" rtlCol="0">
            <a:spAutoFit/>
          </a:bodyPr>
          <a:lstStyle/>
          <a:p>
            <a:r>
              <a:rPr lang="en-US" sz="2400" dirty="0" smtClean="0"/>
              <a:t>$DLC/bin/</a:t>
            </a:r>
            <a:r>
              <a:rPr lang="en-US" sz="2400" dirty="0" err="1" smtClean="0"/>
              <a:t>sqlexp</a:t>
            </a:r>
            <a:r>
              <a:rPr lang="en-US" sz="2400" dirty="0"/>
              <a:t> -user </a:t>
            </a:r>
            <a:r>
              <a:rPr lang="en-US" sz="2400" dirty="0" err="1"/>
              <a:t>userName</a:t>
            </a:r>
            <a:r>
              <a:rPr lang="en-US" sz="2400" dirty="0"/>
              <a:t> -password </a:t>
            </a:r>
            <a:r>
              <a:rPr lang="en-US" sz="2400" dirty="0" err="1"/>
              <a:t>passWord</a:t>
            </a:r>
            <a:r>
              <a:rPr lang="en-US" sz="2400" dirty="0"/>
              <a:t> </a:t>
            </a:r>
            <a:r>
              <a:rPr lang="en-US" sz="2400" dirty="0" smtClean="0"/>
              <a:t>\</a:t>
            </a:r>
          </a:p>
          <a:p>
            <a:r>
              <a:rPr lang="en-US" sz="2400" dirty="0"/>
              <a:t>	</a:t>
            </a:r>
            <a:r>
              <a:rPr lang="en-US" sz="2400" dirty="0" smtClean="0"/>
              <a:t>-</a:t>
            </a:r>
            <a:r>
              <a:rPr lang="en-US" sz="2400" dirty="0" err="1"/>
              <a:t>db</a:t>
            </a:r>
            <a:r>
              <a:rPr lang="en-US" sz="2400" dirty="0"/>
              <a:t> </a:t>
            </a:r>
            <a:r>
              <a:rPr lang="en-US" sz="2400" dirty="0" err="1"/>
              <a:t>dnName</a:t>
            </a:r>
            <a:r>
              <a:rPr lang="en-US" sz="2400" dirty="0"/>
              <a:t> -S </a:t>
            </a:r>
            <a:r>
              <a:rPr lang="en-US" sz="2400" dirty="0" err="1"/>
              <a:t>servicePort</a:t>
            </a:r>
            <a:r>
              <a:rPr lang="en-US" sz="2400" dirty="0"/>
              <a:t> </a:t>
            </a:r>
            <a:r>
              <a:rPr lang="en-US" sz="2400" dirty="0" smtClean="0"/>
              <a:t>\</a:t>
            </a:r>
          </a:p>
          <a:p>
            <a:r>
              <a:rPr lang="en-US" sz="2400" dirty="0"/>
              <a:t>	</a:t>
            </a:r>
            <a:r>
              <a:rPr lang="en-US" sz="2400" dirty="0" smtClean="0">
                <a:solidFill>
                  <a:srgbClr val="660066"/>
                </a:solidFill>
              </a:rPr>
              <a:t>–</a:t>
            </a:r>
            <a:r>
              <a:rPr lang="en-US" sz="2400" dirty="0" err="1" smtClean="0">
                <a:solidFill>
                  <a:srgbClr val="660066"/>
                </a:solidFill>
              </a:rPr>
              <a:t>infile</a:t>
            </a:r>
            <a:r>
              <a:rPr lang="en-US" sz="2400" dirty="0" smtClean="0">
                <a:solidFill>
                  <a:srgbClr val="660066"/>
                </a:solidFill>
              </a:rPr>
              <a:t> </a:t>
            </a:r>
            <a:r>
              <a:rPr lang="en-US" sz="2400" dirty="0" err="1" smtClean="0">
                <a:solidFill>
                  <a:srgbClr val="660066"/>
                </a:solidFill>
              </a:rPr>
              <a:t>script.sql</a:t>
            </a:r>
            <a:r>
              <a:rPr lang="en-US" sz="2400" dirty="0" smtClean="0">
                <a:solidFill>
                  <a:srgbClr val="660066"/>
                </a:solidFill>
              </a:rPr>
              <a:t> –</a:t>
            </a:r>
            <a:r>
              <a:rPr lang="en-US" sz="2400" dirty="0" err="1" smtClean="0">
                <a:solidFill>
                  <a:srgbClr val="660066"/>
                </a:solidFill>
              </a:rPr>
              <a:t>outfile</a:t>
            </a:r>
            <a:r>
              <a:rPr lang="en-US" sz="2400" dirty="0" smtClean="0">
                <a:solidFill>
                  <a:srgbClr val="660066"/>
                </a:solidFill>
              </a:rPr>
              <a:t> </a:t>
            </a:r>
            <a:r>
              <a:rPr lang="en-US" sz="2400" dirty="0" err="1" smtClean="0">
                <a:solidFill>
                  <a:srgbClr val="660066"/>
                </a:solidFill>
              </a:rPr>
              <a:t>sqlexp.log</a:t>
            </a:r>
            <a:endParaRPr lang="en-US" sz="2400" dirty="0">
              <a:solidFill>
                <a:srgbClr val="660066"/>
              </a:solidFill>
            </a:endParaRPr>
          </a:p>
        </p:txBody>
      </p:sp>
    </p:spTree>
    <p:extLst>
      <p:ext uri="{BB962C8B-B14F-4D97-AF65-F5344CB8AC3E}">
        <p14:creationId xmlns:p14="http://schemas.microsoft.com/office/powerpoint/2010/main" val="2129010434"/>
      </p:ext>
    </p:extLst>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 STATISTICS</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46</a:t>
            </a:fld>
            <a:endParaRPr lang="en-US" dirty="0"/>
          </a:p>
        </p:txBody>
      </p:sp>
      <p:sp>
        <p:nvSpPr>
          <p:cNvPr id="5" name="TextBox 4"/>
          <p:cNvSpPr txBox="1"/>
          <p:nvPr/>
        </p:nvSpPr>
        <p:spPr>
          <a:xfrm>
            <a:off x="457200" y="1143000"/>
            <a:ext cx="9220200" cy="3600985"/>
          </a:xfrm>
          <a:prstGeom prst="rect">
            <a:avLst/>
          </a:prstGeom>
          <a:noFill/>
        </p:spPr>
        <p:txBody>
          <a:bodyPr wrap="square" rtlCol="0">
            <a:spAutoFit/>
          </a:bodyPr>
          <a:lstStyle/>
          <a:p>
            <a:r>
              <a:rPr lang="en-US" sz="1200" dirty="0">
                <a:latin typeface="Courier"/>
                <a:cs typeface="Courier"/>
              </a:rPr>
              <a:t>/* </a:t>
            </a:r>
            <a:r>
              <a:rPr lang="en-US" sz="1200" dirty="0" err="1">
                <a:latin typeface="Courier"/>
                <a:cs typeface="Courier"/>
              </a:rPr>
              <a:t>genUpdateSQL.p</a:t>
            </a:r>
            <a:endParaRPr lang="en-US" sz="1200" dirty="0">
              <a:latin typeface="Courier"/>
              <a:cs typeface="Courier"/>
            </a:endParaRPr>
          </a:p>
          <a:p>
            <a:r>
              <a:rPr lang="en-US" sz="1200" dirty="0">
                <a:latin typeface="Courier"/>
                <a:cs typeface="Courier"/>
              </a:rPr>
              <a:t> *</a:t>
            </a:r>
          </a:p>
          <a:p>
            <a:r>
              <a:rPr lang="en-US" sz="1200" dirty="0">
                <a:latin typeface="Courier"/>
                <a:cs typeface="Courier"/>
              </a:rPr>
              <a:t> * </a:t>
            </a:r>
            <a:r>
              <a:rPr lang="en-US" sz="1200" dirty="0" err="1">
                <a:latin typeface="Courier"/>
                <a:cs typeface="Courier"/>
              </a:rPr>
              <a:t>mpro</a:t>
            </a:r>
            <a:r>
              <a:rPr lang="en-US" sz="1200" dirty="0">
                <a:latin typeface="Courier"/>
                <a:cs typeface="Courier"/>
              </a:rPr>
              <a:t> </a:t>
            </a:r>
            <a:r>
              <a:rPr lang="en-US" sz="1200" dirty="0" err="1">
                <a:latin typeface="Courier"/>
                <a:cs typeface="Courier"/>
              </a:rPr>
              <a:t>dbName</a:t>
            </a:r>
            <a:r>
              <a:rPr lang="en-US" sz="1200" dirty="0">
                <a:latin typeface="Courier"/>
                <a:cs typeface="Courier"/>
              </a:rPr>
              <a:t> </a:t>
            </a:r>
            <a:r>
              <a:rPr lang="en-US" sz="1200" dirty="0" smtClean="0">
                <a:latin typeface="Courier"/>
                <a:cs typeface="Courier"/>
              </a:rPr>
              <a:t>–p </a:t>
            </a:r>
            <a:r>
              <a:rPr lang="en-US" sz="1200" dirty="0" err="1" smtClean="0">
                <a:latin typeface="Courier"/>
                <a:cs typeface="Courier"/>
              </a:rPr>
              <a:t>genUpdateSQL.p</a:t>
            </a:r>
            <a:r>
              <a:rPr lang="en-US" sz="1200" dirty="0" smtClean="0">
                <a:latin typeface="Courier"/>
                <a:cs typeface="Courier"/>
              </a:rPr>
              <a:t> </a:t>
            </a:r>
            <a:r>
              <a:rPr lang="en-US" sz="1200" dirty="0">
                <a:latin typeface="Courier"/>
                <a:cs typeface="Courier"/>
              </a:rPr>
              <a:t>-</a:t>
            </a:r>
            <a:r>
              <a:rPr lang="en-US" sz="1200" dirty="0" err="1">
                <a:latin typeface="Courier"/>
                <a:cs typeface="Courier"/>
              </a:rPr>
              <a:t>param</a:t>
            </a:r>
            <a:r>
              <a:rPr lang="en-US" sz="1200" dirty="0">
                <a:latin typeface="Courier"/>
                <a:cs typeface="Courier"/>
              </a:rPr>
              <a:t> </a:t>
            </a:r>
            <a:r>
              <a:rPr lang="en-US" sz="1200" dirty="0" smtClean="0">
                <a:latin typeface="Courier"/>
                <a:cs typeface="Courier"/>
              </a:rPr>
              <a:t>”</a:t>
            </a:r>
            <a:r>
              <a:rPr lang="en-US" sz="1200" dirty="0" err="1" smtClean="0">
                <a:latin typeface="Courier"/>
                <a:cs typeface="Courier"/>
              </a:rPr>
              <a:t>updSQLstats.sql</a:t>
            </a:r>
            <a:r>
              <a:rPr lang="en-US" sz="1200" dirty="0">
                <a:latin typeface="Courier"/>
                <a:cs typeface="Courier"/>
              </a:rPr>
              <a:t>"</a:t>
            </a:r>
          </a:p>
          <a:p>
            <a:r>
              <a:rPr lang="en-US" sz="1200" dirty="0">
                <a:latin typeface="Courier"/>
                <a:cs typeface="Courier"/>
              </a:rPr>
              <a:t> *</a:t>
            </a:r>
          </a:p>
          <a:p>
            <a:r>
              <a:rPr lang="en-US" sz="1200" dirty="0">
                <a:latin typeface="Courier"/>
                <a:cs typeface="Courier"/>
              </a:rPr>
              <a:t> * </a:t>
            </a:r>
            <a:r>
              <a:rPr lang="en-US" sz="1200" dirty="0" err="1">
                <a:latin typeface="Courier"/>
                <a:cs typeface="Courier"/>
              </a:rPr>
              <a:t>sqlexp</a:t>
            </a:r>
            <a:r>
              <a:rPr lang="en-US" sz="1200" dirty="0">
                <a:latin typeface="Courier"/>
                <a:cs typeface="Courier"/>
              </a:rPr>
              <a:t> -user </a:t>
            </a:r>
            <a:r>
              <a:rPr lang="en-US" sz="1200" dirty="0" err="1">
                <a:latin typeface="Courier"/>
                <a:cs typeface="Courier"/>
              </a:rPr>
              <a:t>userName</a:t>
            </a:r>
            <a:r>
              <a:rPr lang="en-US" sz="1200" dirty="0">
                <a:latin typeface="Courier"/>
                <a:cs typeface="Courier"/>
              </a:rPr>
              <a:t> -password </a:t>
            </a:r>
            <a:r>
              <a:rPr lang="en-US" sz="1200" dirty="0" err="1">
                <a:latin typeface="Courier"/>
                <a:cs typeface="Courier"/>
              </a:rPr>
              <a:t>passWord</a:t>
            </a:r>
            <a:r>
              <a:rPr lang="en-US" sz="1200" dirty="0">
                <a:latin typeface="Courier"/>
                <a:cs typeface="Courier"/>
              </a:rPr>
              <a:t> </a:t>
            </a:r>
            <a:r>
              <a:rPr lang="en-US" sz="1200" dirty="0" smtClean="0">
                <a:latin typeface="Courier"/>
                <a:cs typeface="Courier"/>
              </a:rPr>
              <a:t>\</a:t>
            </a:r>
          </a:p>
          <a:p>
            <a:r>
              <a:rPr lang="en-US" sz="1200" dirty="0">
                <a:latin typeface="Courier"/>
                <a:cs typeface="Courier"/>
              </a:rPr>
              <a:t> </a:t>
            </a:r>
            <a:r>
              <a:rPr lang="en-US" sz="1200" dirty="0" smtClean="0">
                <a:latin typeface="Courier"/>
                <a:cs typeface="Courier"/>
              </a:rPr>
              <a:t>*	-</a:t>
            </a:r>
            <a:r>
              <a:rPr lang="en-US" sz="1200" dirty="0" err="1">
                <a:latin typeface="Courier"/>
                <a:cs typeface="Courier"/>
              </a:rPr>
              <a:t>db</a:t>
            </a:r>
            <a:r>
              <a:rPr lang="en-US" sz="1200" dirty="0">
                <a:latin typeface="Courier"/>
                <a:cs typeface="Courier"/>
              </a:rPr>
              <a:t> </a:t>
            </a:r>
            <a:r>
              <a:rPr lang="en-US" sz="1200" dirty="0" err="1">
                <a:latin typeface="Courier"/>
                <a:cs typeface="Courier"/>
              </a:rPr>
              <a:t>dnName</a:t>
            </a:r>
            <a:r>
              <a:rPr lang="en-US" sz="1200" dirty="0">
                <a:latin typeface="Courier"/>
                <a:cs typeface="Courier"/>
              </a:rPr>
              <a:t> -S </a:t>
            </a:r>
            <a:r>
              <a:rPr lang="en-US" sz="1200" dirty="0" err="1">
                <a:latin typeface="Courier"/>
                <a:cs typeface="Courier"/>
              </a:rPr>
              <a:t>servicePort</a:t>
            </a:r>
            <a:r>
              <a:rPr lang="en-US" sz="1200" dirty="0">
                <a:latin typeface="Courier"/>
                <a:cs typeface="Courier"/>
              </a:rPr>
              <a:t> </a:t>
            </a:r>
            <a:r>
              <a:rPr lang="en-US" sz="1200" dirty="0" smtClean="0">
                <a:latin typeface="Courier"/>
                <a:cs typeface="Courier"/>
              </a:rPr>
              <a:t>\</a:t>
            </a:r>
          </a:p>
          <a:p>
            <a:r>
              <a:rPr lang="en-US" sz="1200" dirty="0">
                <a:latin typeface="Courier"/>
                <a:cs typeface="Courier"/>
              </a:rPr>
              <a:t> </a:t>
            </a:r>
            <a:r>
              <a:rPr lang="en-US" sz="1200" dirty="0" smtClean="0">
                <a:latin typeface="Courier"/>
                <a:cs typeface="Courier"/>
              </a:rPr>
              <a:t>*	-</a:t>
            </a:r>
            <a:r>
              <a:rPr lang="en-US" sz="1200" dirty="0" err="1">
                <a:latin typeface="Courier"/>
                <a:cs typeface="Courier"/>
              </a:rPr>
              <a:t>infile</a:t>
            </a:r>
            <a:r>
              <a:rPr lang="en-US" sz="1200" dirty="0">
                <a:latin typeface="Courier"/>
                <a:cs typeface="Courier"/>
              </a:rPr>
              <a:t> </a:t>
            </a:r>
            <a:r>
              <a:rPr lang="en-US" sz="1200" dirty="0" err="1" smtClean="0">
                <a:latin typeface="Courier"/>
                <a:cs typeface="Courier"/>
              </a:rPr>
              <a:t>updSQLstats.sql</a:t>
            </a:r>
            <a:r>
              <a:rPr lang="en-US" sz="1200" dirty="0" smtClean="0">
                <a:latin typeface="Courier"/>
                <a:cs typeface="Courier"/>
              </a:rPr>
              <a:t> –</a:t>
            </a:r>
            <a:r>
              <a:rPr lang="en-US" sz="1200" dirty="0" err="1" smtClean="0">
                <a:latin typeface="Courier"/>
                <a:cs typeface="Courier"/>
              </a:rPr>
              <a:t>outfile</a:t>
            </a:r>
            <a:r>
              <a:rPr lang="en-US" sz="1200" dirty="0" smtClean="0">
                <a:latin typeface="Courier"/>
                <a:cs typeface="Courier"/>
              </a:rPr>
              <a:t> </a:t>
            </a:r>
            <a:r>
              <a:rPr lang="en-US" sz="1200" dirty="0" err="1" smtClean="0">
                <a:latin typeface="Courier"/>
                <a:cs typeface="Courier"/>
              </a:rPr>
              <a:t>updSQLtats.log</a:t>
            </a:r>
            <a:r>
              <a:rPr lang="en-US" sz="1200" dirty="0" smtClean="0">
                <a:latin typeface="Courier"/>
                <a:cs typeface="Courier"/>
              </a:rPr>
              <a:t>  *</a:t>
            </a:r>
            <a:r>
              <a:rPr lang="en-US" sz="1200" dirty="0">
                <a:latin typeface="Courier"/>
                <a:cs typeface="Courier"/>
              </a:rPr>
              <a:t>/</a:t>
            </a:r>
          </a:p>
          <a:p>
            <a:endParaRPr lang="en-US" sz="1200" dirty="0">
              <a:latin typeface="Courier"/>
              <a:cs typeface="Courier"/>
            </a:endParaRPr>
          </a:p>
          <a:p>
            <a:r>
              <a:rPr lang="en-US" sz="1200" dirty="0">
                <a:latin typeface="Courier"/>
                <a:cs typeface="Courier"/>
              </a:rPr>
              <a:t>output to value</a:t>
            </a:r>
            <a:r>
              <a:rPr lang="en-US" sz="1200" dirty="0" smtClean="0">
                <a:latin typeface="Courier"/>
                <a:cs typeface="Courier"/>
              </a:rPr>
              <a:t>("</a:t>
            </a:r>
            <a:r>
              <a:rPr lang="en-US" sz="1200" dirty="0" err="1">
                <a:latin typeface="Courier"/>
                <a:cs typeface="Courier"/>
              </a:rPr>
              <a:t>updSQLstats.sql</a:t>
            </a:r>
            <a:r>
              <a:rPr lang="en-US" sz="1200" dirty="0">
                <a:latin typeface="Courier"/>
                <a:cs typeface="Courier"/>
              </a:rPr>
              <a:t>" </a:t>
            </a:r>
            <a:r>
              <a:rPr lang="en-US" sz="1200" dirty="0" smtClean="0">
                <a:latin typeface="Courier"/>
                <a:cs typeface="Courier"/>
              </a:rPr>
              <a:t>).</a:t>
            </a:r>
            <a:endParaRPr lang="en-US" sz="1200" dirty="0">
              <a:latin typeface="Courier"/>
              <a:cs typeface="Courier"/>
            </a:endParaRPr>
          </a:p>
          <a:p>
            <a:r>
              <a:rPr lang="en-US" sz="1200" dirty="0">
                <a:latin typeface="Courier"/>
                <a:cs typeface="Courier"/>
              </a:rPr>
              <a:t>for each _file no-lock where _hidden = no:</a:t>
            </a:r>
          </a:p>
          <a:p>
            <a:r>
              <a:rPr lang="en-US" sz="1200" dirty="0" smtClean="0">
                <a:latin typeface="Courier"/>
                <a:cs typeface="Courier"/>
              </a:rPr>
              <a:t>  </a:t>
            </a:r>
            <a:r>
              <a:rPr lang="en-US" sz="1200" dirty="0">
                <a:latin typeface="Courier"/>
                <a:cs typeface="Courier"/>
              </a:rPr>
              <a:t>put unformatted</a:t>
            </a:r>
          </a:p>
          <a:p>
            <a:r>
              <a:rPr lang="en-US" sz="1200" dirty="0">
                <a:latin typeface="Courier"/>
                <a:cs typeface="Courier"/>
              </a:rPr>
              <a:t>     "UPDATE TABLE STATISTICS AND INDEX STATISTICS </a:t>
            </a:r>
            <a:r>
              <a:rPr lang="en-US" sz="1200" dirty="0" smtClean="0">
                <a:latin typeface="Courier"/>
                <a:cs typeface="Courier"/>
              </a:rPr>
              <a:t>AND ”</a:t>
            </a:r>
          </a:p>
          <a:p>
            <a:r>
              <a:rPr lang="en-US" sz="1200" dirty="0">
                <a:latin typeface="Courier"/>
                <a:cs typeface="Courier"/>
              </a:rPr>
              <a:t> </a:t>
            </a:r>
            <a:r>
              <a:rPr lang="en-US" sz="1200" dirty="0" smtClean="0">
                <a:latin typeface="Courier"/>
                <a:cs typeface="Courier"/>
              </a:rPr>
              <a:t>    “ALL </a:t>
            </a:r>
            <a:r>
              <a:rPr lang="en-US" sz="1200" dirty="0">
                <a:latin typeface="Courier"/>
                <a:cs typeface="Courier"/>
              </a:rPr>
              <a:t>COLUMN STATISTICS FOR PUB."</a:t>
            </a:r>
          </a:p>
          <a:p>
            <a:r>
              <a:rPr lang="en-US" sz="1200" dirty="0">
                <a:latin typeface="Courier"/>
                <a:cs typeface="Courier"/>
              </a:rPr>
              <a:t>     '"' _</a:t>
            </a:r>
            <a:r>
              <a:rPr lang="en-US" sz="1200" dirty="0" err="1">
                <a:latin typeface="Courier"/>
                <a:cs typeface="Courier"/>
              </a:rPr>
              <a:t>file._file</a:t>
            </a:r>
            <a:r>
              <a:rPr lang="en-US" sz="1200" dirty="0">
                <a:latin typeface="Courier"/>
                <a:cs typeface="Courier"/>
              </a:rPr>
              <a:t>-name '"' ";"</a:t>
            </a:r>
          </a:p>
          <a:p>
            <a:r>
              <a:rPr lang="en-US" sz="1200" dirty="0">
                <a:latin typeface="Courier"/>
                <a:cs typeface="Courier"/>
              </a:rPr>
              <a:t>    </a:t>
            </a:r>
            <a:r>
              <a:rPr lang="en-US" sz="1200" dirty="0" smtClean="0">
                <a:latin typeface="Courier"/>
                <a:cs typeface="Courier"/>
              </a:rPr>
              <a:t>skip</a:t>
            </a:r>
            <a:endParaRPr lang="en-US" sz="1200" dirty="0">
              <a:latin typeface="Courier"/>
              <a:cs typeface="Courier"/>
            </a:endParaRPr>
          </a:p>
          <a:p>
            <a:r>
              <a:rPr lang="en-US" sz="1200" dirty="0">
                <a:latin typeface="Courier"/>
                <a:cs typeface="Courier"/>
              </a:rPr>
              <a:t>   </a:t>
            </a:r>
            <a:r>
              <a:rPr lang="en-US" sz="1200" dirty="0" smtClean="0">
                <a:latin typeface="Courier"/>
                <a:cs typeface="Courier"/>
              </a:rPr>
              <a:t> "</a:t>
            </a:r>
            <a:r>
              <a:rPr lang="en-US" sz="1200" dirty="0">
                <a:latin typeface="Courier"/>
                <a:cs typeface="Courier"/>
              </a:rPr>
              <a:t>commit work</a:t>
            </a:r>
            <a:r>
              <a:rPr lang="en-US" sz="1200" dirty="0" smtClean="0">
                <a:latin typeface="Courier"/>
                <a:cs typeface="Courier"/>
              </a:rPr>
              <a:t>;”</a:t>
            </a:r>
          </a:p>
          <a:p>
            <a:r>
              <a:rPr lang="en-US" sz="1200" dirty="0">
                <a:latin typeface="Courier"/>
                <a:cs typeface="Courier"/>
              </a:rPr>
              <a:t> </a:t>
            </a:r>
            <a:r>
              <a:rPr lang="en-US" sz="1200" dirty="0" smtClean="0">
                <a:latin typeface="Courier"/>
                <a:cs typeface="Courier"/>
              </a:rPr>
              <a:t>   skip</a:t>
            </a:r>
            <a:r>
              <a:rPr lang="en-US" sz="1200" dirty="0">
                <a:latin typeface="Courier"/>
                <a:cs typeface="Courier"/>
              </a:rPr>
              <a:t>.</a:t>
            </a:r>
          </a:p>
          <a:p>
            <a:r>
              <a:rPr lang="en-US" sz="1200" dirty="0">
                <a:latin typeface="Courier"/>
                <a:cs typeface="Courier"/>
              </a:rPr>
              <a:t>e</a:t>
            </a:r>
            <a:r>
              <a:rPr lang="en-US" sz="1200" dirty="0" smtClean="0">
                <a:latin typeface="Courier"/>
                <a:cs typeface="Courier"/>
              </a:rPr>
              <a:t>nd.</a:t>
            </a:r>
            <a:endParaRPr lang="en-US" sz="1200" dirty="0">
              <a:latin typeface="Courier"/>
              <a:cs typeface="Courier"/>
            </a:endParaRPr>
          </a:p>
          <a:p>
            <a:r>
              <a:rPr lang="en-US" sz="1200" dirty="0">
                <a:latin typeface="Courier"/>
                <a:cs typeface="Courier"/>
              </a:rPr>
              <a:t>output close</a:t>
            </a:r>
            <a:r>
              <a:rPr lang="en-US" sz="1200" dirty="0" smtClean="0">
                <a:latin typeface="Courier"/>
                <a:cs typeface="Courier"/>
              </a:rPr>
              <a:t>.</a:t>
            </a:r>
            <a:endParaRPr lang="en-US" sz="1200" dirty="0">
              <a:latin typeface="Courier"/>
              <a:cs typeface="Courier"/>
            </a:endParaRPr>
          </a:p>
        </p:txBody>
      </p:sp>
    </p:spTree>
    <p:extLst>
      <p:ext uri="{BB962C8B-B14F-4D97-AF65-F5344CB8AC3E}">
        <p14:creationId xmlns:p14="http://schemas.microsoft.com/office/powerpoint/2010/main" val="4031996222"/>
      </p:ext>
    </p:extLst>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47</a:t>
            </a:fld>
            <a:endParaRPr lang="en-US" dirty="0"/>
          </a:p>
        </p:txBody>
      </p:sp>
      <p:sp>
        <p:nvSpPr>
          <p:cNvPr id="5" name="Title 1"/>
          <p:cNvSpPr txBox="1">
            <a:spLocks/>
          </p:cNvSpPr>
          <p:nvPr/>
        </p:nvSpPr>
        <p:spPr>
          <a:xfrm>
            <a:off x="685800" y="914400"/>
            <a:ext cx="7772400" cy="34099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A</a:t>
            </a:r>
            <a:r>
              <a:rPr kumimoji="0" lang="en-US" sz="6000" b="1" i="0" u="none" strike="noStrike" kern="1200" cap="none" spc="0" normalizeH="0" noProof="0" dirty="0" smtClean="0">
                <a:ln>
                  <a:noFill/>
                </a:ln>
                <a:solidFill>
                  <a:schemeClr val="accent6">
                    <a:lumMod val="75000"/>
                  </a:schemeClr>
                </a:solidFill>
                <a:effectLst/>
                <a:uLnTx/>
                <a:uFillTx/>
                <a:latin typeface="+mj-lt"/>
                <a:ea typeface="+mj-ea"/>
                <a:cs typeface="+mj-cs"/>
              </a:rPr>
              <a:t> Few Words About “killing”</a:t>
            </a:r>
          </a:p>
          <a:p>
            <a:pPr marL="0" marR="0" lvl="0" indent="0" algn="ctr" defTabSz="914400" rtl="0" eaLnBrk="1" fontAlgn="auto" latinLnBrk="0" hangingPunct="1">
              <a:lnSpc>
                <a:spcPts val="8400"/>
              </a:lnSpc>
              <a:spcBef>
                <a:spcPct val="0"/>
              </a:spcBef>
              <a:spcAft>
                <a:spcPts val="0"/>
              </a:spcAft>
              <a:buClrTx/>
              <a:buSzTx/>
              <a:buFontTx/>
              <a:buNone/>
              <a:tabLst/>
              <a:defRPr/>
            </a:pPr>
            <a:r>
              <a:rPr lang="en-US" sz="6000" b="1" baseline="0" dirty="0" smtClean="0">
                <a:solidFill>
                  <a:schemeClr val="accent6">
                    <a:lumMod val="75000"/>
                  </a:schemeClr>
                </a:solidFill>
                <a:latin typeface="+mj-lt"/>
                <a:ea typeface="+mj-ea"/>
                <a:cs typeface="+mj-cs"/>
              </a:rPr>
              <a:t>Users</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3678689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“killing” Users…</a:t>
            </a:r>
            <a:endParaRPr lang="en-US" dirty="0"/>
          </a:p>
        </p:txBody>
      </p:sp>
      <p:sp>
        <p:nvSpPr>
          <p:cNvPr id="3" name="Content Placeholder 2"/>
          <p:cNvSpPr>
            <a:spLocks noGrp="1"/>
          </p:cNvSpPr>
          <p:nvPr>
            <p:ph idx="1"/>
          </p:nvPr>
        </p:nvSpPr>
        <p:spPr>
          <a:xfrm>
            <a:off x="381000" y="1276350"/>
            <a:ext cx="8153400" cy="3398889"/>
          </a:xfrm>
        </p:spPr>
        <p:txBody>
          <a:bodyPr>
            <a:normAutofit/>
          </a:bodyPr>
          <a:lstStyle/>
          <a:p>
            <a:r>
              <a:rPr lang="en-US" sz="2800" dirty="0" smtClean="0"/>
              <a:t>If you are on UNIX:</a:t>
            </a:r>
          </a:p>
          <a:p>
            <a:pPr lvl="1"/>
            <a:r>
              <a:rPr lang="en-US" sz="2400" dirty="0" smtClean="0"/>
              <a:t>“kill -9” is </a:t>
            </a:r>
            <a:r>
              <a:rPr lang="en-US" sz="2400" b="1" dirty="0" smtClean="0"/>
              <a:t>dangerous</a:t>
            </a:r>
            <a:r>
              <a:rPr lang="en-US" sz="2400" dirty="0"/>
              <a:t>! </a:t>
            </a:r>
            <a:r>
              <a:rPr lang="en-US" sz="2400" dirty="0" smtClean="0"/>
              <a:t> You </a:t>
            </a:r>
            <a:r>
              <a:rPr lang="en-US" sz="2400" dirty="0"/>
              <a:t>will crash the database!</a:t>
            </a:r>
            <a:endParaRPr lang="en-US" sz="2400" dirty="0" smtClean="0"/>
          </a:p>
          <a:p>
            <a:pPr lvl="1"/>
            <a:r>
              <a:rPr lang="en-US" sz="2400" dirty="0" smtClean="0"/>
              <a:t>“kill -9” does not “always work”</a:t>
            </a:r>
          </a:p>
          <a:p>
            <a:pPr lvl="1"/>
            <a:r>
              <a:rPr lang="en-US" sz="2400" dirty="0" smtClean="0"/>
              <a:t>“kill -1” (“</a:t>
            </a:r>
            <a:r>
              <a:rPr lang="en-US" sz="2400" dirty="0" err="1" smtClean="0"/>
              <a:t>hangup</a:t>
            </a:r>
            <a:r>
              <a:rPr lang="en-US" sz="2400" dirty="0" smtClean="0"/>
              <a:t>”) is safe and</a:t>
            </a:r>
            <a:br>
              <a:rPr lang="en-US" sz="2400" dirty="0" smtClean="0"/>
            </a:br>
            <a:r>
              <a:rPr lang="en-US" sz="2400" dirty="0" smtClean="0"/>
              <a:t>effective</a:t>
            </a:r>
            <a:endParaRPr lang="en-US" sz="2400" dirty="0"/>
          </a:p>
          <a:p>
            <a:pPr lvl="1"/>
            <a:r>
              <a:rPr lang="en-US" sz="2400" dirty="0" err="1" smtClean="0"/>
              <a:t>proshut</a:t>
            </a:r>
            <a:r>
              <a:rPr lang="en-US" sz="2400" dirty="0" smtClean="0"/>
              <a:t> </a:t>
            </a:r>
            <a:r>
              <a:rPr lang="en-US" sz="2400" dirty="0" err="1" smtClean="0"/>
              <a:t>dbname</a:t>
            </a:r>
            <a:r>
              <a:rPr lang="en-US" sz="2400" dirty="0" smtClean="0"/>
              <a:t> –C disconnect </a:t>
            </a:r>
            <a:r>
              <a:rPr lang="en-US" sz="2400" dirty="0" err="1" smtClean="0"/>
              <a:t>usr</a:t>
            </a:r>
            <a:r>
              <a:rPr lang="en-US" sz="2400" dirty="0" smtClean="0"/>
              <a:t>#</a:t>
            </a:r>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48</a:t>
            </a:fld>
            <a:endParaRPr lang="en-US" dirty="0"/>
          </a:p>
        </p:txBody>
      </p:sp>
      <p:pic>
        <p:nvPicPr>
          <p:cNvPr id="5" name="Picture 4" descr="36674221_l.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800" y="2590800"/>
            <a:ext cx="2633218" cy="2495550"/>
          </a:xfrm>
          <a:prstGeom prst="rect">
            <a:avLst/>
          </a:prstGeom>
        </p:spPr>
      </p:pic>
    </p:spTree>
    <p:extLst>
      <p:ext uri="{BB962C8B-B14F-4D97-AF65-F5344CB8AC3E}">
        <p14:creationId xmlns:p14="http://schemas.microsoft.com/office/powerpoint/2010/main" val="661395063"/>
      </p:ext>
    </p:extLst>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“killing” Users…</a:t>
            </a:r>
            <a:endParaRPr lang="en-US" dirty="0"/>
          </a:p>
        </p:txBody>
      </p:sp>
      <p:sp>
        <p:nvSpPr>
          <p:cNvPr id="3" name="Content Placeholder 2"/>
          <p:cNvSpPr>
            <a:spLocks noGrp="1"/>
          </p:cNvSpPr>
          <p:nvPr>
            <p:ph idx="1"/>
          </p:nvPr>
        </p:nvSpPr>
        <p:spPr>
          <a:xfrm>
            <a:off x="459091" y="1276350"/>
            <a:ext cx="7772400" cy="3398889"/>
          </a:xfrm>
        </p:spPr>
        <p:txBody>
          <a:bodyPr>
            <a:normAutofit/>
          </a:bodyPr>
          <a:lstStyle/>
          <a:p>
            <a:r>
              <a:rPr lang="en-US" dirty="0" smtClean="0"/>
              <a:t>If you are on Windows:</a:t>
            </a:r>
          </a:p>
          <a:p>
            <a:pPr lvl="1"/>
            <a:r>
              <a:rPr lang="en-US" dirty="0" smtClean="0"/>
              <a:t>We’re sorry </a:t>
            </a:r>
            <a:r>
              <a:rPr lang="en-US" dirty="0" smtClean="0">
                <a:sym typeface="Wingdings"/>
              </a:rPr>
              <a:t></a:t>
            </a:r>
            <a:endParaRPr lang="en-US" dirty="0">
              <a:sym typeface="Wingdings"/>
            </a:endParaRPr>
          </a:p>
          <a:p>
            <a:pPr lvl="1"/>
            <a:r>
              <a:rPr lang="en-US" dirty="0" smtClean="0">
                <a:sym typeface="Wingdings"/>
              </a:rPr>
              <a:t>Task Manager “end task” is equivalent to kill -9.</a:t>
            </a:r>
          </a:p>
          <a:p>
            <a:pPr lvl="1"/>
            <a:r>
              <a:rPr lang="en-US" dirty="0" smtClean="0">
                <a:sym typeface="Wingdings"/>
              </a:rPr>
              <a:t>Logging out can terminate all of your background windows – including “scheduled tasks”.  Which will act like a kill -9.</a:t>
            </a:r>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49</a:t>
            </a:fld>
            <a:endParaRPr lang="en-US" dirty="0"/>
          </a:p>
        </p:txBody>
      </p:sp>
    </p:spTree>
    <p:extLst>
      <p:ext uri="{BB962C8B-B14F-4D97-AF65-F5344CB8AC3E}">
        <p14:creationId xmlns:p14="http://schemas.microsoft.com/office/powerpoint/2010/main" val="1017976194"/>
      </p:ext>
    </p:extLst>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50</a:t>
            </a:fld>
            <a:endParaRPr lang="en-US" dirty="0"/>
          </a:p>
        </p:txBody>
      </p:sp>
      <p:sp>
        <p:nvSpPr>
          <p:cNvPr id="5" name="Title 1"/>
          <p:cNvSpPr txBox="1">
            <a:spLocks/>
          </p:cNvSpPr>
          <p:nvPr/>
        </p:nvSpPr>
        <p:spPr>
          <a:xfrm>
            <a:off x="685800" y="819150"/>
            <a:ext cx="7772400" cy="26098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After-Imaging</a:t>
            </a:r>
            <a:r>
              <a:rPr lang="en-US" sz="6000" b="1" dirty="0">
                <a:solidFill>
                  <a:schemeClr val="accent6">
                    <a:lumMod val="75000"/>
                  </a:schemeClr>
                </a:solidFill>
                <a:latin typeface="+mj-lt"/>
                <a:ea typeface="+mj-ea"/>
                <a:cs typeface="+mj-cs"/>
              </a:rPr>
              <a:t/>
            </a:r>
            <a:br>
              <a:rPr lang="en-US" sz="6000" b="1" dirty="0">
                <a:solidFill>
                  <a:schemeClr val="accent6">
                    <a:lumMod val="75000"/>
                  </a:schemeClr>
                </a:solidFill>
                <a:latin typeface="+mj-lt"/>
                <a:ea typeface="+mj-ea"/>
                <a:cs typeface="+mj-cs"/>
              </a:rPr>
            </a:br>
            <a:r>
              <a:rPr kumimoji="0" lang="en-US" sz="5400" b="1" i="0" u="none" strike="noStrike" kern="1200" cap="none" spc="0" normalizeH="0" baseline="0" noProof="0" dirty="0" smtClean="0">
                <a:ln>
                  <a:noFill/>
                </a:ln>
                <a:solidFill>
                  <a:schemeClr val="accent6">
                    <a:lumMod val="75000"/>
                  </a:schemeClr>
                </a:solidFill>
                <a:effectLst/>
                <a:uLnTx/>
                <a:uFillTx/>
                <a:latin typeface="+mj-lt"/>
                <a:ea typeface="+mj-ea"/>
                <a:cs typeface="+mj-cs"/>
              </a:rPr>
              <a:t>The DBA’s Best Friend</a:t>
            </a:r>
            <a:endParaRPr kumimoji="0" lang="en-US" sz="54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36786898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After-Imaging</a:t>
            </a:r>
            <a:endParaRPr lang="en-US" dirty="0"/>
          </a:p>
        </p:txBody>
      </p:sp>
      <p:sp>
        <p:nvSpPr>
          <p:cNvPr id="3" name="Content Placeholder 2"/>
          <p:cNvSpPr>
            <a:spLocks noGrp="1"/>
          </p:cNvSpPr>
          <p:nvPr>
            <p:ph idx="1"/>
          </p:nvPr>
        </p:nvSpPr>
        <p:spPr>
          <a:xfrm>
            <a:off x="459091" y="1276350"/>
            <a:ext cx="7772400" cy="3398889"/>
          </a:xfrm>
        </p:spPr>
        <p:txBody>
          <a:bodyPr/>
          <a:lstStyle/>
          <a:p>
            <a:r>
              <a:rPr lang="en-US" dirty="0" smtClean="0"/>
              <a:t>Roll-forward recovery.</a:t>
            </a:r>
          </a:p>
          <a:p>
            <a:r>
              <a:rPr lang="en-US" dirty="0"/>
              <a:t>A journal of transaction “notes” that can be replayed against a baseline backup to restore a database to the last completed transaction or a point in time or a specific transaction number.</a:t>
            </a:r>
          </a:p>
          <a:p>
            <a:r>
              <a:rPr lang="en-US" dirty="0"/>
              <a:t>This is the same concept that some other databases refer to as the “redo log”</a:t>
            </a:r>
            <a:r>
              <a:rPr lang="en-US" dirty="0" smtClean="0"/>
              <a:t>.</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51</a:t>
            </a:fld>
            <a:endParaRPr lang="en-US" dirty="0"/>
          </a:p>
        </p:txBody>
      </p:sp>
    </p:spTree>
    <p:extLst>
      <p:ext uri="{BB962C8B-B14F-4D97-AF65-F5344CB8AC3E}">
        <p14:creationId xmlns:p14="http://schemas.microsoft.com/office/powerpoint/2010/main" val="1175777277"/>
      </p:ext>
    </p:extLst>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do I need after-imaging?</a:t>
            </a:r>
            <a:endParaRPr lang="en-US" dirty="0"/>
          </a:p>
        </p:txBody>
      </p:sp>
      <p:sp>
        <p:nvSpPr>
          <p:cNvPr id="3" name="Content Placeholder 2"/>
          <p:cNvSpPr>
            <a:spLocks noGrp="1"/>
          </p:cNvSpPr>
          <p:nvPr>
            <p:ph idx="1"/>
          </p:nvPr>
        </p:nvSpPr>
        <p:spPr>
          <a:xfrm>
            <a:off x="457200" y="1200151"/>
            <a:ext cx="8229600" cy="1257300"/>
          </a:xfrm>
        </p:spPr>
        <p:txBody>
          <a:bodyPr/>
          <a:lstStyle/>
          <a:p>
            <a:r>
              <a:rPr lang="en-US" dirty="0" smtClean="0"/>
              <a:t>Protection from media loss -- such as bad tapes, a crashed disk, a destroyed data center or stolen servers…</a:t>
            </a:r>
          </a:p>
        </p:txBody>
      </p:sp>
      <p:pic>
        <p:nvPicPr>
          <p:cNvPr id="4101" name="Picture 5"/>
          <p:cNvPicPr>
            <a:picLocks noChangeAspect="1" noChangeArrowheads="1"/>
          </p:cNvPicPr>
          <p:nvPr/>
        </p:nvPicPr>
        <p:blipFill>
          <a:blip r:embed="rId3" cstate="print"/>
          <a:srcRect/>
          <a:stretch>
            <a:fillRect/>
          </a:stretch>
        </p:blipFill>
        <p:spPr bwMode="auto">
          <a:xfrm>
            <a:off x="2743200" y="2762249"/>
            <a:ext cx="2350912" cy="1866901"/>
          </a:xfrm>
          <a:prstGeom prst="rect">
            <a:avLst/>
          </a:prstGeom>
          <a:noFill/>
          <a:ln w="9525">
            <a:noFill/>
            <a:miter lim="800000"/>
            <a:headEnd/>
            <a:tailEnd/>
          </a:ln>
          <a:effectLst/>
        </p:spPr>
      </p:pic>
      <p:pic>
        <p:nvPicPr>
          <p:cNvPr id="4102" name="Picture 6"/>
          <p:cNvPicPr>
            <a:picLocks noChangeAspect="1" noChangeArrowheads="1"/>
          </p:cNvPicPr>
          <p:nvPr/>
        </p:nvPicPr>
        <p:blipFill>
          <a:blip r:embed="rId4" cstate="print"/>
          <a:srcRect/>
          <a:stretch>
            <a:fillRect/>
          </a:stretch>
        </p:blipFill>
        <p:spPr bwMode="auto">
          <a:xfrm>
            <a:off x="5209994" y="2743201"/>
            <a:ext cx="3781607" cy="1885949"/>
          </a:xfrm>
          <a:prstGeom prst="rect">
            <a:avLst/>
          </a:prstGeom>
          <a:noFill/>
          <a:ln w="9525">
            <a:noFill/>
            <a:miter lim="800000"/>
            <a:headEnd/>
            <a:tailEnd/>
          </a:ln>
          <a:effectLst/>
        </p:spPr>
      </p:pic>
      <p:pic>
        <p:nvPicPr>
          <p:cNvPr id="1026" name="Picture 2"/>
          <p:cNvPicPr>
            <a:picLocks noChangeAspect="1" noChangeArrowheads="1"/>
          </p:cNvPicPr>
          <p:nvPr/>
        </p:nvPicPr>
        <p:blipFill>
          <a:blip r:embed="rId5" cstate="print"/>
          <a:srcRect/>
          <a:stretch>
            <a:fillRect/>
          </a:stretch>
        </p:blipFill>
        <p:spPr bwMode="auto">
          <a:xfrm>
            <a:off x="457200" y="2737205"/>
            <a:ext cx="2133601" cy="1889164"/>
          </a:xfrm>
          <a:prstGeom prst="rect">
            <a:avLst/>
          </a:prstGeom>
          <a:noFill/>
          <a:ln w="9525">
            <a:noFill/>
            <a:miter lim="800000"/>
            <a:headEnd/>
            <a:tailEnd/>
          </a:ln>
        </p:spPr>
      </p:pic>
      <p:pic>
        <p:nvPicPr>
          <p:cNvPr id="1027" name="Picture 3"/>
          <p:cNvPicPr>
            <a:picLocks noChangeAspect="1" noChangeArrowheads="1"/>
          </p:cNvPicPr>
          <p:nvPr/>
        </p:nvPicPr>
        <p:blipFill>
          <a:blip r:embed="rId6" cstate="print"/>
          <a:srcRect/>
          <a:stretch>
            <a:fillRect/>
          </a:stretch>
        </p:blipFill>
        <p:spPr bwMode="auto">
          <a:xfrm>
            <a:off x="9372601" y="1314450"/>
            <a:ext cx="3952875" cy="2214563"/>
          </a:xfrm>
          <a:prstGeom prst="rect">
            <a:avLst/>
          </a:prstGeom>
          <a:noFill/>
          <a:ln w="9525">
            <a:noFill/>
            <a:miter lim="800000"/>
            <a:headEnd/>
            <a:tailEnd/>
          </a:ln>
        </p:spPr>
      </p:pic>
    </p:spTree>
    <p:extLst>
      <p:ext uri="{BB962C8B-B14F-4D97-AF65-F5344CB8AC3E}">
        <p14:creationId xmlns:p14="http://schemas.microsoft.com/office/powerpoint/2010/main" val="3670511295"/>
      </p:ext>
    </p:extLst>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5979"/>
            <a:ext cx="8382000" cy="857250"/>
          </a:xfrm>
        </p:spPr>
        <p:txBody>
          <a:bodyPr>
            <a:noAutofit/>
          </a:bodyPr>
          <a:lstStyle/>
          <a:p>
            <a:r>
              <a:rPr lang="en-US" dirty="0" smtClean="0"/>
              <a:t>Why else do I need after-imaging?</a:t>
            </a:r>
            <a:endParaRPr lang="en-US" dirty="0"/>
          </a:p>
        </p:txBody>
      </p:sp>
      <p:sp>
        <p:nvSpPr>
          <p:cNvPr id="3" name="Content Placeholder 2"/>
          <p:cNvSpPr>
            <a:spLocks noGrp="1"/>
          </p:cNvSpPr>
          <p:nvPr>
            <p:ph idx="1"/>
          </p:nvPr>
        </p:nvSpPr>
        <p:spPr>
          <a:xfrm>
            <a:off x="457200" y="1356623"/>
            <a:ext cx="7772400" cy="3775127"/>
          </a:xfrm>
        </p:spPr>
        <p:txBody>
          <a:bodyPr>
            <a:normAutofit/>
          </a:bodyPr>
          <a:lstStyle/>
          <a:p>
            <a:r>
              <a:rPr lang="en-US" dirty="0" smtClean="0"/>
              <a:t>Protection from human errors:</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a:p>
            <a:r>
              <a:rPr lang="en-US" dirty="0" smtClean="0"/>
              <a:t>Human error is </a:t>
            </a:r>
            <a:r>
              <a:rPr lang="en-US" b="1" dirty="0" smtClean="0"/>
              <a:t>at least</a:t>
            </a:r>
            <a:r>
              <a:rPr lang="en-US" dirty="0" smtClean="0"/>
              <a:t> as big a risk as hardware problems.</a:t>
            </a:r>
            <a:endParaRPr lang="en-US" dirty="0"/>
          </a:p>
        </p:txBody>
      </p:sp>
      <p:sp>
        <p:nvSpPr>
          <p:cNvPr id="4" name="TextBox 3"/>
          <p:cNvSpPr txBox="1"/>
          <p:nvPr/>
        </p:nvSpPr>
        <p:spPr>
          <a:xfrm>
            <a:off x="533400" y="2800350"/>
            <a:ext cx="3276600" cy="923330"/>
          </a:xfrm>
          <a:prstGeom prst="rect">
            <a:avLst/>
          </a:prstGeom>
          <a:noFill/>
        </p:spPr>
        <p:txBody>
          <a:bodyPr wrap="square" rtlCol="0">
            <a:spAutoFit/>
          </a:bodyPr>
          <a:lstStyle/>
          <a:p>
            <a:r>
              <a:rPr lang="en-US" b="1" dirty="0" smtClean="0">
                <a:latin typeface="Courier New" pitchFamily="49" charset="0"/>
                <a:cs typeface="Courier New" pitchFamily="49" charset="0"/>
              </a:rPr>
              <a:t>for each customer:</a:t>
            </a:r>
          </a:p>
          <a:p>
            <a:r>
              <a:rPr lang="en-US" b="1" dirty="0" smtClean="0">
                <a:latin typeface="Courier New" pitchFamily="49" charset="0"/>
                <a:cs typeface="Courier New" pitchFamily="49" charset="0"/>
              </a:rPr>
              <a:t>  delete customer.</a:t>
            </a:r>
          </a:p>
          <a:p>
            <a:r>
              <a:rPr lang="en-US" b="1" dirty="0" smtClean="0">
                <a:latin typeface="Courier New" pitchFamily="49" charset="0"/>
                <a:cs typeface="Courier New" pitchFamily="49" charset="0"/>
              </a:rPr>
              <a:t>end.</a:t>
            </a:r>
            <a:endParaRPr lang="en-US" b="1" dirty="0">
              <a:latin typeface="Courier New" pitchFamily="49" charset="0"/>
              <a:cs typeface="Courier New" pitchFamily="49" charset="0"/>
            </a:endParaRPr>
          </a:p>
        </p:txBody>
      </p:sp>
      <p:sp>
        <p:nvSpPr>
          <p:cNvPr id="6" name="TextBox 5"/>
          <p:cNvSpPr txBox="1"/>
          <p:nvPr/>
        </p:nvSpPr>
        <p:spPr>
          <a:xfrm>
            <a:off x="685800" y="1657351"/>
            <a:ext cx="2362200" cy="646331"/>
          </a:xfrm>
          <a:prstGeom prst="rect">
            <a:avLst/>
          </a:prstGeom>
          <a:noFill/>
        </p:spPr>
        <p:txBody>
          <a:bodyPr wrap="square" rtlCol="0">
            <a:spAutoFit/>
          </a:bodyPr>
          <a:lstStyle/>
          <a:p>
            <a:r>
              <a:rPr lang="en-US" b="1" dirty="0" smtClean="0">
                <a:latin typeface="Courier New" pitchFamily="49" charset="0"/>
                <a:cs typeface="Courier New" pitchFamily="49" charset="0"/>
              </a:rPr>
              <a:t>$ </a:t>
            </a:r>
            <a:r>
              <a:rPr lang="en-US" b="1" dirty="0" err="1" smtClean="0">
                <a:latin typeface="Courier New" pitchFamily="49" charset="0"/>
                <a:cs typeface="Courier New" pitchFamily="49" charset="0"/>
              </a:rPr>
              <a:t>cd</a:t>
            </a:r>
            <a:r>
              <a:rPr lang="en-US" b="1" dirty="0" smtClean="0">
                <a:latin typeface="Courier New" pitchFamily="49" charset="0"/>
                <a:cs typeface="Courier New" pitchFamily="49" charset="0"/>
              </a:rPr>
              <a:t> /db</a:t>
            </a:r>
          </a:p>
          <a:p>
            <a:r>
              <a:rPr lang="en-US" b="1" dirty="0" smtClean="0">
                <a:latin typeface="Courier New" pitchFamily="49" charset="0"/>
                <a:cs typeface="Courier New" pitchFamily="49" charset="0"/>
              </a:rPr>
              <a:t>$ </a:t>
            </a:r>
            <a:r>
              <a:rPr lang="en-US" b="1" dirty="0" err="1" smtClean="0">
                <a:latin typeface="Courier New" pitchFamily="49" charset="0"/>
                <a:cs typeface="Courier New" pitchFamily="49" charset="0"/>
              </a:rPr>
              <a:t>rm</a:t>
            </a:r>
            <a:r>
              <a:rPr lang="en-US" b="1" dirty="0" smtClean="0">
                <a:latin typeface="Courier New" pitchFamily="49" charset="0"/>
                <a:cs typeface="Courier New" pitchFamily="49" charset="0"/>
              </a:rPr>
              <a:t> *</a:t>
            </a:r>
          </a:p>
        </p:txBody>
      </p:sp>
      <p:sp>
        <p:nvSpPr>
          <p:cNvPr id="7" name="TextBox 6"/>
          <p:cNvSpPr txBox="1"/>
          <p:nvPr/>
        </p:nvSpPr>
        <p:spPr>
          <a:xfrm>
            <a:off x="6019800" y="1657350"/>
            <a:ext cx="3276600" cy="923330"/>
          </a:xfrm>
          <a:prstGeom prst="rect">
            <a:avLst/>
          </a:prstGeom>
          <a:noFill/>
        </p:spPr>
        <p:txBody>
          <a:bodyPr wrap="square" rtlCol="0">
            <a:spAutoFit/>
          </a:bodyPr>
          <a:lstStyle/>
          <a:p>
            <a:r>
              <a:rPr lang="en-US" b="1" dirty="0" smtClean="0">
                <a:latin typeface="Courier New" pitchFamily="49" charset="0"/>
                <a:cs typeface="Courier New" pitchFamily="49" charset="0"/>
              </a:rPr>
              <a:t>for each order:</a:t>
            </a:r>
          </a:p>
          <a:p>
            <a:r>
              <a:rPr lang="en-US" b="1" dirty="0" smtClean="0">
                <a:latin typeface="Courier New" pitchFamily="49" charset="0"/>
                <a:cs typeface="Courier New" pitchFamily="49" charset="0"/>
              </a:rPr>
              <a:t>  delivered = yes.</a:t>
            </a:r>
          </a:p>
          <a:p>
            <a:r>
              <a:rPr lang="en-US" b="1" dirty="0" smtClean="0">
                <a:latin typeface="Courier New" pitchFamily="49" charset="0"/>
                <a:cs typeface="Courier New" pitchFamily="49" charset="0"/>
              </a:rPr>
              <a:t>end.</a:t>
            </a:r>
            <a:endParaRPr lang="en-US" b="1" dirty="0">
              <a:latin typeface="Courier New" pitchFamily="49" charset="0"/>
              <a:cs typeface="Courier New" pitchFamily="49" charset="0"/>
            </a:endParaRPr>
          </a:p>
        </p:txBody>
      </p:sp>
      <p:sp>
        <p:nvSpPr>
          <p:cNvPr id="8" name="TextBox 7"/>
          <p:cNvSpPr txBox="1"/>
          <p:nvPr/>
        </p:nvSpPr>
        <p:spPr>
          <a:xfrm>
            <a:off x="6019800" y="2829952"/>
            <a:ext cx="2362200" cy="923330"/>
          </a:xfrm>
          <a:prstGeom prst="rect">
            <a:avLst/>
          </a:prstGeom>
          <a:noFill/>
        </p:spPr>
        <p:txBody>
          <a:bodyPr wrap="square" rtlCol="0">
            <a:spAutoFit/>
          </a:bodyPr>
          <a:lstStyle/>
          <a:p>
            <a:r>
              <a:rPr lang="en-US" b="1" dirty="0" smtClean="0">
                <a:latin typeface="Courier New" pitchFamily="49" charset="0"/>
                <a:cs typeface="Courier New" pitchFamily="49" charset="0"/>
              </a:rPr>
              <a:t>$ vi </a:t>
            </a:r>
            <a:r>
              <a:rPr lang="en-US" b="1" dirty="0" err="1" smtClean="0">
                <a:latin typeface="Courier New" pitchFamily="49" charset="0"/>
                <a:cs typeface="Courier New" pitchFamily="49" charset="0"/>
              </a:rPr>
              <a:t>dbname.db</a:t>
            </a:r>
            <a:endParaRPr lang="en-US" b="1" dirty="0" smtClean="0">
              <a:latin typeface="Courier New" pitchFamily="49" charset="0"/>
              <a:cs typeface="Courier New" pitchFamily="49" charset="0"/>
            </a:endParaRPr>
          </a:p>
          <a:p>
            <a:r>
              <a:rPr lang="en-US" b="1" dirty="0" smtClean="0">
                <a:latin typeface="Courier New" pitchFamily="49" charset="0"/>
                <a:cs typeface="Courier New" pitchFamily="49" charset="0"/>
              </a:rPr>
              <a:t>…</a:t>
            </a:r>
          </a:p>
          <a:p>
            <a:r>
              <a:rPr lang="en-US" b="1" dirty="0" smtClean="0">
                <a:latin typeface="Courier New" pitchFamily="49" charset="0"/>
                <a:cs typeface="Courier New" pitchFamily="49" charset="0"/>
              </a:rPr>
              <a:t>:x</a:t>
            </a:r>
          </a:p>
        </p:txBody>
      </p:sp>
      <p:pic>
        <p:nvPicPr>
          <p:cNvPr id="1026" name="Picture 13"/>
          <p:cNvPicPr>
            <a:picLocks noChangeAspect="1" noChangeArrowheads="1"/>
          </p:cNvPicPr>
          <p:nvPr/>
        </p:nvPicPr>
        <p:blipFill>
          <a:blip r:embed="rId3" cstate="print"/>
          <a:srcRect/>
          <a:stretch>
            <a:fillRect/>
          </a:stretch>
        </p:blipFill>
        <p:spPr bwMode="auto">
          <a:xfrm>
            <a:off x="9601201" y="1885950"/>
            <a:ext cx="2096891" cy="1657350"/>
          </a:xfrm>
          <a:prstGeom prst="rect">
            <a:avLst/>
          </a:prstGeom>
          <a:noFill/>
          <a:ln w="9525">
            <a:noFill/>
            <a:miter lim="800000"/>
            <a:headEnd/>
            <a:tailEnd/>
          </a:ln>
        </p:spPr>
      </p:pic>
      <p:pic>
        <p:nvPicPr>
          <p:cNvPr id="1027" name="Picture 4"/>
          <p:cNvPicPr>
            <a:picLocks noChangeAspect="1" noChangeArrowheads="1"/>
          </p:cNvPicPr>
          <p:nvPr/>
        </p:nvPicPr>
        <p:blipFill>
          <a:blip r:embed="rId4" cstate="print"/>
          <a:srcRect/>
          <a:stretch>
            <a:fillRect/>
          </a:stretch>
        </p:blipFill>
        <p:spPr bwMode="auto">
          <a:xfrm>
            <a:off x="3352801" y="1851706"/>
            <a:ext cx="1981199" cy="1405844"/>
          </a:xfrm>
          <a:prstGeom prst="rect">
            <a:avLst/>
          </a:prstGeom>
          <a:noFill/>
          <a:ln w="9525">
            <a:noFill/>
            <a:miter lim="800000"/>
            <a:headEnd/>
            <a:tailEnd/>
          </a:ln>
        </p:spPr>
      </p:pic>
      <p:pic>
        <p:nvPicPr>
          <p:cNvPr id="3074" name="Picture 2"/>
          <p:cNvPicPr>
            <a:picLocks noChangeAspect="1" noChangeArrowheads="1"/>
          </p:cNvPicPr>
          <p:nvPr/>
        </p:nvPicPr>
        <p:blipFill>
          <a:blip r:embed="rId5" cstate="print"/>
          <a:srcRect/>
          <a:stretch>
            <a:fillRect/>
          </a:stretch>
        </p:blipFill>
        <p:spPr bwMode="auto">
          <a:xfrm>
            <a:off x="3352800" y="1809750"/>
            <a:ext cx="1981200" cy="1981200"/>
          </a:xfrm>
          <a:prstGeom prst="rect">
            <a:avLst/>
          </a:prstGeom>
          <a:noFill/>
          <a:ln w="9525">
            <a:noFill/>
            <a:miter lim="800000"/>
            <a:headEnd/>
            <a:tailEnd/>
          </a:ln>
          <a:effectLst/>
        </p:spPr>
      </p:pic>
    </p:spTree>
    <p:extLst>
      <p:ext uri="{BB962C8B-B14F-4D97-AF65-F5344CB8AC3E}">
        <p14:creationId xmlns:p14="http://schemas.microsoft.com/office/powerpoint/2010/main" val="48485484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5000"/>
                                  </p:stCondLst>
                                  <p:childTnLst>
                                    <p:set>
                                      <p:cBhvr>
                                        <p:cTn id="11" dur="1" fill="hold">
                                          <p:stCondLst>
                                            <p:cond delay="0"/>
                                          </p:stCondLst>
                                        </p:cTn>
                                        <p:tgtEl>
                                          <p:spTgt spid="3074"/>
                                        </p:tgtEl>
                                        <p:attrNameLst>
                                          <p:attrName>style.visibility</p:attrName>
                                        </p:attrNameLst>
                                      </p:cBhvr>
                                      <p:to>
                                        <p:strVal val="visible"/>
                                      </p:to>
                                    </p:set>
                                    <p:animEffect transition="in" filter="dissolve">
                                      <p:cBhvr>
                                        <p:cTn id="1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After-Imaging Best Practices</a:t>
            </a:r>
            <a:endParaRPr lang="en-US" dirty="0"/>
          </a:p>
        </p:txBody>
      </p:sp>
      <p:sp>
        <p:nvSpPr>
          <p:cNvPr id="3" name="Content Placeholder 2"/>
          <p:cNvSpPr>
            <a:spLocks noGrp="1"/>
          </p:cNvSpPr>
          <p:nvPr>
            <p:ph idx="1"/>
          </p:nvPr>
        </p:nvSpPr>
        <p:spPr>
          <a:xfrm>
            <a:off x="457200" y="1143000"/>
            <a:ext cx="8686800" cy="3600450"/>
          </a:xfrm>
        </p:spPr>
        <p:txBody>
          <a:bodyPr>
            <a:noAutofit/>
          </a:bodyPr>
          <a:lstStyle/>
          <a:p>
            <a:pPr>
              <a:spcBef>
                <a:spcPts val="0"/>
              </a:spcBef>
            </a:pPr>
            <a:r>
              <a:rPr lang="en-US" dirty="0" smtClean="0"/>
              <a:t>Enable after-imaging on all updateable databases.</a:t>
            </a:r>
          </a:p>
          <a:p>
            <a:pPr>
              <a:spcBef>
                <a:spcPts val="0"/>
              </a:spcBef>
            </a:pPr>
            <a:r>
              <a:rPr lang="en-US" dirty="0" smtClean="0"/>
              <a:t>Place after-image extents on separate disks from data extents.</a:t>
            </a:r>
          </a:p>
          <a:p>
            <a:pPr>
              <a:spcBef>
                <a:spcPts val="0"/>
              </a:spcBef>
            </a:pPr>
            <a:r>
              <a:rPr lang="en-US" dirty="0" smtClean="0"/>
              <a:t>Use 8 to 16 variable extents with “large files” </a:t>
            </a:r>
            <a:r>
              <a:rPr lang="en-US" dirty="0" smtClean="0"/>
              <a:t>enabled (more for OER).</a:t>
            </a:r>
            <a:endParaRPr lang="en-US" dirty="0" smtClean="0"/>
          </a:p>
          <a:p>
            <a:pPr>
              <a:spcBef>
                <a:spcPts val="0"/>
              </a:spcBef>
            </a:pPr>
            <a:r>
              <a:rPr lang="en-US" dirty="0" smtClean="0"/>
              <a:t>Run an AIW.</a:t>
            </a:r>
          </a:p>
          <a:p>
            <a:pPr>
              <a:spcBef>
                <a:spcPts val="0"/>
              </a:spcBef>
            </a:pPr>
            <a:r>
              <a:rPr lang="en-US" dirty="0" smtClean="0"/>
              <a:t>Switch extents as often as the business needs you to.</a:t>
            </a:r>
          </a:p>
          <a:p>
            <a:pPr>
              <a:spcBef>
                <a:spcPts val="0"/>
              </a:spcBef>
            </a:pPr>
            <a:r>
              <a:rPr lang="en-US" dirty="0" smtClean="0"/>
              <a:t>Use the sequence number when naming archived logs.</a:t>
            </a:r>
          </a:p>
          <a:p>
            <a:pPr>
              <a:spcBef>
                <a:spcPts val="0"/>
              </a:spcBef>
            </a:pPr>
            <a:r>
              <a:rPr lang="en-US" dirty="0" smtClean="0"/>
              <a:t>Copy archived logs to an external location ASAP.</a:t>
            </a:r>
          </a:p>
          <a:p>
            <a:pPr>
              <a:spcBef>
                <a:spcPts val="0"/>
              </a:spcBef>
            </a:pPr>
            <a:r>
              <a:rPr lang="en-US" dirty="0" smtClean="0"/>
              <a:t>Verify your process by continuously rolling forward.</a:t>
            </a:r>
          </a:p>
          <a:p>
            <a:pPr>
              <a:spcBef>
                <a:spcPts val="0"/>
              </a:spcBef>
            </a:pPr>
            <a:r>
              <a:rPr lang="en-US" dirty="0" smtClean="0"/>
              <a:t>Monitor </a:t>
            </a:r>
            <a:r>
              <a:rPr lang="en-US" b="1" dirty="0" smtClean="0"/>
              <a:t>both</a:t>
            </a:r>
            <a:r>
              <a:rPr lang="en-US" dirty="0" smtClean="0"/>
              <a:t> your “empty” and “full” extents.</a:t>
            </a:r>
          </a:p>
          <a:p>
            <a:pPr>
              <a:spcBef>
                <a:spcPts val="0"/>
              </a:spcBef>
            </a:pPr>
            <a:r>
              <a:rPr lang="en-US" dirty="0" smtClean="0"/>
              <a:t>Keep at least 30+ days of archived after-image logs.</a:t>
            </a:r>
          </a:p>
          <a:p>
            <a:pPr>
              <a:spcBef>
                <a:spcPts val="0"/>
              </a:spcBef>
            </a:pPr>
            <a:r>
              <a:rPr lang="en-US" dirty="0" smtClean="0"/>
              <a:t>Establish dedicated backup and recovery </a:t>
            </a:r>
            <a:r>
              <a:rPr lang="en-US" dirty="0" err="1" smtClean="0"/>
              <a:t>filesystems</a:t>
            </a:r>
            <a:r>
              <a:rPr lang="en-US" dirty="0" smtClean="0"/>
              <a:t>.</a:t>
            </a:r>
          </a:p>
        </p:txBody>
      </p:sp>
    </p:spTree>
    <p:extLst>
      <p:ext uri="{BB962C8B-B14F-4D97-AF65-F5344CB8AC3E}">
        <p14:creationId xmlns:p14="http://schemas.microsoft.com/office/powerpoint/2010/main" val="3851582194"/>
      </p:ext>
    </p:extLst>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55</a:t>
            </a:fld>
            <a:endParaRPr lang="en-US" dirty="0"/>
          </a:p>
        </p:txBody>
      </p:sp>
      <p:sp>
        <p:nvSpPr>
          <p:cNvPr id="5" name="Title 1"/>
          <p:cNvSpPr txBox="1">
            <a:spLocks/>
          </p:cNvSpPr>
          <p:nvPr/>
        </p:nvSpPr>
        <p:spPr>
          <a:xfrm>
            <a:off x="685800" y="1543050"/>
            <a:ext cx="7772400" cy="18859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Startup</a:t>
            </a:r>
            <a:r>
              <a:rPr kumimoji="0" lang="en-US" sz="6000" b="1" i="0" u="none" strike="noStrike" kern="1200" cap="none" spc="0" normalizeH="0" noProof="0" dirty="0" smtClean="0">
                <a:ln>
                  <a:noFill/>
                </a:ln>
                <a:solidFill>
                  <a:schemeClr val="accent6">
                    <a:lumMod val="75000"/>
                  </a:schemeClr>
                </a:solidFill>
                <a:effectLst/>
                <a:uLnTx/>
                <a:uFillTx/>
                <a:latin typeface="+mj-lt"/>
                <a:ea typeface="+mj-ea"/>
                <a:cs typeface="+mj-cs"/>
              </a:rPr>
              <a:t> Parameters</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3678689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Find Them?</a:t>
            </a:r>
            <a:endParaRPr lang="en-US" dirty="0"/>
          </a:p>
        </p:txBody>
      </p:sp>
      <p:sp>
        <p:nvSpPr>
          <p:cNvPr id="3" name="Content Placeholder 2"/>
          <p:cNvSpPr>
            <a:spLocks noGrp="1"/>
          </p:cNvSpPr>
          <p:nvPr>
            <p:ph idx="1"/>
          </p:nvPr>
        </p:nvSpPr>
        <p:spPr>
          <a:xfrm>
            <a:off x="459091" y="1276350"/>
            <a:ext cx="7772400" cy="3398889"/>
          </a:xfrm>
        </p:spPr>
        <p:txBody>
          <a:bodyPr/>
          <a:lstStyle/>
          <a:p>
            <a:r>
              <a:rPr lang="en-US" dirty="0" smtClean="0"/>
              <a:t>On the command line.</a:t>
            </a:r>
          </a:p>
          <a:p>
            <a:r>
              <a:rPr lang="en-US" dirty="0" smtClean="0"/>
              <a:t>In a script.</a:t>
            </a:r>
          </a:p>
          <a:p>
            <a:r>
              <a:rPr lang="en-US" dirty="0" smtClean="0"/>
              <a:t>In “.</a:t>
            </a:r>
            <a:r>
              <a:rPr lang="en-US" dirty="0" err="1" smtClean="0"/>
              <a:t>pf</a:t>
            </a:r>
            <a:r>
              <a:rPr lang="en-US" dirty="0" smtClean="0"/>
              <a:t>” files.</a:t>
            </a:r>
          </a:p>
          <a:p>
            <a:r>
              <a:rPr lang="en-US" dirty="0" smtClean="0"/>
              <a:t>In $DLC/properties/</a:t>
            </a:r>
            <a:r>
              <a:rPr lang="en-US" dirty="0" err="1" smtClean="0"/>
              <a:t>conmgr.properties</a:t>
            </a:r>
            <a:r>
              <a:rPr lang="en-US" dirty="0" smtClean="0"/>
              <a:t> </a:t>
            </a:r>
            <a:r>
              <a:rPr lang="en-US" dirty="0" smtClean="0">
                <a:sym typeface="Wingdings"/>
              </a:rPr>
              <a:t></a:t>
            </a:r>
            <a:endParaRPr lang="en-US" dirty="0">
              <a:sym typeface="Wingdings"/>
            </a:endParaRPr>
          </a:p>
          <a:p>
            <a:r>
              <a:rPr lang="en-US" dirty="0" smtClean="0">
                <a:sym typeface="Wingdings"/>
              </a:rPr>
              <a:t>Verify by examining the “</a:t>
            </a:r>
            <a:r>
              <a:rPr lang="en-US" dirty="0" err="1" smtClean="0">
                <a:sym typeface="Wingdings"/>
              </a:rPr>
              <a:t>dbname.lg</a:t>
            </a:r>
            <a:r>
              <a:rPr lang="en-US" dirty="0" smtClean="0">
                <a:sym typeface="Wingdings"/>
              </a:rPr>
              <a:t>” file.</a:t>
            </a:r>
          </a:p>
          <a:p>
            <a:pPr lvl="1"/>
            <a:r>
              <a:rPr lang="en-US" dirty="0" smtClean="0">
                <a:sym typeface="Wingdings"/>
              </a:rPr>
              <a:t>Search for “(333)” and examine the next 50-75 lines…</a:t>
            </a:r>
            <a:endParaRPr lang="en-US" dirty="0" smtClean="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56</a:t>
            </a:fld>
            <a:endParaRPr lang="en-US" dirty="0"/>
          </a:p>
        </p:txBody>
      </p:sp>
    </p:spTree>
    <p:extLst>
      <p:ext uri="{BB962C8B-B14F-4D97-AF65-F5344CB8AC3E}">
        <p14:creationId xmlns:p14="http://schemas.microsoft.com/office/powerpoint/2010/main" val="1701356268"/>
      </p:ext>
    </p:extLst>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Startup Parameters</a:t>
            </a:r>
            <a:endParaRPr lang="en-US" dirty="0"/>
          </a:p>
        </p:txBody>
      </p:sp>
      <p:sp>
        <p:nvSpPr>
          <p:cNvPr id="3" name="Content Placeholder 2"/>
          <p:cNvSpPr>
            <a:spLocks noGrp="1"/>
          </p:cNvSpPr>
          <p:nvPr>
            <p:ph idx="1"/>
          </p:nvPr>
        </p:nvSpPr>
        <p:spPr>
          <a:xfrm>
            <a:off x="459091" y="1276350"/>
            <a:ext cx="7772400" cy="3165527"/>
          </a:xfrm>
        </p:spPr>
        <p:txBody>
          <a:bodyPr/>
          <a:lstStyle/>
          <a:p>
            <a:r>
              <a:rPr lang="en-US" dirty="0" smtClean="0"/>
              <a:t>Which </a:t>
            </a:r>
            <a:r>
              <a:rPr lang="en-US" dirty="0"/>
              <a:t>o</a:t>
            </a:r>
            <a:r>
              <a:rPr lang="en-US" dirty="0" smtClean="0"/>
              <a:t>nes should be changed?</a:t>
            </a:r>
          </a:p>
          <a:p>
            <a:r>
              <a:rPr lang="en-US" dirty="0" smtClean="0"/>
              <a:t>Which ones should be left alone!</a:t>
            </a:r>
          </a:p>
          <a:p>
            <a:r>
              <a:rPr lang="en-US" dirty="0"/>
              <a:t>Which ones are crucial?</a:t>
            </a:r>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57</a:t>
            </a:fld>
            <a:endParaRPr lang="en-US" dirty="0"/>
          </a:p>
        </p:txBody>
      </p:sp>
      <p:sp>
        <p:nvSpPr>
          <p:cNvPr id="5" name="TextBox 4"/>
          <p:cNvSpPr txBox="1"/>
          <p:nvPr/>
        </p:nvSpPr>
        <p:spPr>
          <a:xfrm>
            <a:off x="914400" y="2866132"/>
            <a:ext cx="7315200" cy="1077218"/>
          </a:xfrm>
          <a:prstGeom prst="rect">
            <a:avLst/>
          </a:prstGeom>
          <a:noFill/>
        </p:spPr>
        <p:txBody>
          <a:bodyPr wrap="square" rtlCol="0">
            <a:spAutoFit/>
          </a:bodyPr>
          <a:lstStyle/>
          <a:p>
            <a:pPr algn="ctr"/>
            <a:r>
              <a:rPr lang="en-US" sz="1600" dirty="0">
                <a:solidFill>
                  <a:srgbClr val="660066"/>
                </a:solidFill>
              </a:rPr>
              <a:t>338: </a:t>
            </a:r>
            <a:r>
              <a:rPr lang="en-US" sz="1600" b="1" dirty="0">
                <a:solidFill>
                  <a:srgbClr val="660066"/>
                </a:solidFill>
              </a:rPr>
              <a:t>Top Performance Destroyers and Enhancers in Progress</a:t>
            </a:r>
            <a:r>
              <a:rPr lang="en-US" sz="1600" dirty="0">
                <a:solidFill>
                  <a:srgbClr val="660066"/>
                </a:solidFill>
              </a:rPr>
              <a:t/>
            </a:r>
            <a:br>
              <a:rPr lang="en-US" sz="1600" dirty="0">
                <a:solidFill>
                  <a:srgbClr val="660066"/>
                </a:solidFill>
              </a:rPr>
            </a:br>
            <a:r>
              <a:rPr lang="en-US" sz="1600" i="1" dirty="0">
                <a:solidFill>
                  <a:srgbClr val="660066"/>
                </a:solidFill>
              </a:rPr>
              <a:t>Dan Foreman</a:t>
            </a:r>
            <a:br>
              <a:rPr lang="en-US" sz="1600" i="1" dirty="0">
                <a:solidFill>
                  <a:srgbClr val="660066"/>
                </a:solidFill>
              </a:rPr>
            </a:br>
            <a:r>
              <a:rPr lang="en-US" sz="1600" i="1" dirty="0">
                <a:solidFill>
                  <a:srgbClr val="660066"/>
                </a:solidFill>
              </a:rPr>
              <a:t>Progress </a:t>
            </a:r>
            <a:r>
              <a:rPr lang="en-US" sz="1600" i="1" dirty="0" smtClean="0">
                <a:solidFill>
                  <a:srgbClr val="660066"/>
                </a:solidFill>
              </a:rPr>
              <a:t>Software</a:t>
            </a:r>
          </a:p>
          <a:p>
            <a:pPr algn="ctr"/>
            <a:r>
              <a:rPr lang="en-US" sz="1600" i="1" dirty="0" smtClean="0">
                <a:solidFill>
                  <a:srgbClr val="660066"/>
                </a:solidFill>
              </a:rPr>
              <a:t>This Morning </a:t>
            </a:r>
            <a:r>
              <a:rPr lang="en-US" sz="1600" i="1" dirty="0" smtClean="0">
                <a:solidFill>
                  <a:srgbClr val="660066"/>
                </a:solidFill>
                <a:sym typeface="Wingdings"/>
              </a:rPr>
              <a:t></a:t>
            </a:r>
            <a:endParaRPr lang="en-US" sz="1600" i="1" dirty="0" smtClean="0">
              <a:solidFill>
                <a:srgbClr val="660066"/>
              </a:solidFill>
            </a:endParaRPr>
          </a:p>
        </p:txBody>
      </p:sp>
    </p:spTree>
    <p:extLst>
      <p:ext uri="{BB962C8B-B14F-4D97-AF65-F5344CB8AC3E}">
        <p14:creationId xmlns:p14="http://schemas.microsoft.com/office/powerpoint/2010/main" val="998021458"/>
      </p:ext>
    </p:extLst>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Tune in Tomorrow Morning!</a:t>
            </a:r>
            <a:endParaRPr lang="en-US" dirty="0"/>
          </a:p>
        </p:txBody>
      </p:sp>
      <p:sp>
        <p:nvSpPr>
          <p:cNvPr id="3" name="Content Placeholder 2"/>
          <p:cNvSpPr>
            <a:spLocks noGrp="1"/>
          </p:cNvSpPr>
          <p:nvPr>
            <p:ph idx="1"/>
          </p:nvPr>
        </p:nvSpPr>
        <p:spPr>
          <a:xfrm>
            <a:off x="459091" y="1276351"/>
            <a:ext cx="7772400" cy="1828800"/>
          </a:xfrm>
        </p:spPr>
        <p:txBody>
          <a:bodyPr/>
          <a:lstStyle/>
          <a:p>
            <a:r>
              <a:rPr lang="en-US" dirty="0"/>
              <a:t>Which ones should be changed?</a:t>
            </a:r>
          </a:p>
          <a:p>
            <a:r>
              <a:rPr lang="en-US" dirty="0"/>
              <a:t>Which ones should be left alone</a:t>
            </a:r>
            <a:r>
              <a:rPr lang="en-US" dirty="0" smtClean="0"/>
              <a:t>!</a:t>
            </a:r>
          </a:p>
          <a:p>
            <a:r>
              <a:rPr lang="en-US" dirty="0" smtClean="0"/>
              <a:t>Which ones are crucial?</a:t>
            </a:r>
            <a:endParaRPr lang="en-US" dirty="0"/>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58</a:t>
            </a:fld>
            <a:endParaRPr lang="en-US" dirty="0"/>
          </a:p>
        </p:txBody>
      </p:sp>
      <p:sp>
        <p:nvSpPr>
          <p:cNvPr id="5" name="TextBox 4"/>
          <p:cNvSpPr txBox="1"/>
          <p:nvPr/>
        </p:nvSpPr>
        <p:spPr>
          <a:xfrm>
            <a:off x="914400" y="2987754"/>
            <a:ext cx="7315200" cy="1107996"/>
          </a:xfrm>
          <a:prstGeom prst="rect">
            <a:avLst/>
          </a:prstGeom>
          <a:noFill/>
        </p:spPr>
        <p:txBody>
          <a:bodyPr wrap="square" rtlCol="0">
            <a:spAutoFit/>
          </a:bodyPr>
          <a:lstStyle/>
          <a:p>
            <a:pPr algn="ctr"/>
            <a:r>
              <a:rPr lang="en-US" sz="1600" dirty="0">
                <a:solidFill>
                  <a:srgbClr val="660066"/>
                </a:solidFill>
              </a:rPr>
              <a:t>229: </a:t>
            </a:r>
            <a:r>
              <a:rPr lang="en-US" sz="1600" b="1" dirty="0">
                <a:solidFill>
                  <a:srgbClr val="660066"/>
                </a:solidFill>
              </a:rPr>
              <a:t>The Secrets Behind DB Start-up Parameters</a:t>
            </a:r>
            <a:r>
              <a:rPr lang="en-US" sz="1600" dirty="0">
                <a:solidFill>
                  <a:srgbClr val="660066"/>
                </a:solidFill>
              </a:rPr>
              <a:t/>
            </a:r>
            <a:br>
              <a:rPr lang="en-US" sz="1600" dirty="0">
                <a:solidFill>
                  <a:srgbClr val="660066"/>
                </a:solidFill>
              </a:rPr>
            </a:br>
            <a:r>
              <a:rPr lang="en-US" sz="1600" i="1" dirty="0">
                <a:solidFill>
                  <a:srgbClr val="660066"/>
                </a:solidFill>
              </a:rPr>
              <a:t>Paul </a:t>
            </a:r>
            <a:r>
              <a:rPr lang="en-US" sz="1600" i="1" dirty="0" err="1">
                <a:solidFill>
                  <a:srgbClr val="660066"/>
                </a:solidFill>
              </a:rPr>
              <a:t>Koufalis</a:t>
            </a:r>
            <a:r>
              <a:rPr lang="en-US" sz="1600" i="1" dirty="0">
                <a:solidFill>
                  <a:srgbClr val="660066"/>
                </a:solidFill>
              </a:rPr>
              <a:t> </a:t>
            </a:r>
            <a:br>
              <a:rPr lang="en-US" sz="1600" i="1" dirty="0">
                <a:solidFill>
                  <a:srgbClr val="660066"/>
                </a:solidFill>
              </a:rPr>
            </a:br>
            <a:r>
              <a:rPr lang="en-US" sz="1600" i="1" dirty="0">
                <a:solidFill>
                  <a:srgbClr val="660066"/>
                </a:solidFill>
              </a:rPr>
              <a:t>White Star </a:t>
            </a:r>
            <a:r>
              <a:rPr lang="en-US" sz="1600" i="1" dirty="0" smtClean="0">
                <a:solidFill>
                  <a:srgbClr val="660066"/>
                </a:solidFill>
              </a:rPr>
              <a:t>Software</a:t>
            </a:r>
          </a:p>
          <a:p>
            <a:pPr algn="ctr"/>
            <a:r>
              <a:rPr lang="en-US" sz="1600" i="1" dirty="0" smtClean="0">
                <a:solidFill>
                  <a:srgbClr val="660066"/>
                </a:solidFill>
              </a:rPr>
              <a:t>Tuesday, June 9 at 8:30am</a:t>
            </a:r>
            <a:endParaRPr lang="en-US" sz="1600" i="0" dirty="0" smtClean="0">
              <a:solidFill>
                <a:srgbClr val="660066"/>
              </a:solidFill>
            </a:endParaRPr>
          </a:p>
        </p:txBody>
      </p:sp>
    </p:spTree>
    <p:extLst>
      <p:ext uri="{BB962C8B-B14F-4D97-AF65-F5344CB8AC3E}">
        <p14:creationId xmlns:p14="http://schemas.microsoft.com/office/powerpoint/2010/main" val="2502760853"/>
      </p:ext>
    </p:extLst>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59</a:t>
            </a:fld>
            <a:endParaRPr lang="en-US" dirty="0"/>
          </a:p>
        </p:txBody>
      </p:sp>
      <p:sp>
        <p:nvSpPr>
          <p:cNvPr id="5" name="Title 1"/>
          <p:cNvSpPr txBox="1">
            <a:spLocks/>
          </p:cNvSpPr>
          <p:nvPr/>
        </p:nvSpPr>
        <p:spPr>
          <a:xfrm>
            <a:off x="685800" y="590550"/>
            <a:ext cx="7772400" cy="358140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Important Configuration Options</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177287368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Important Configuration Options</a:t>
            </a:r>
            <a:endParaRPr lang="en-US" dirty="0"/>
          </a:p>
        </p:txBody>
      </p:sp>
      <p:sp>
        <p:nvSpPr>
          <p:cNvPr id="3" name="Content Placeholder 2"/>
          <p:cNvSpPr>
            <a:spLocks noGrp="1"/>
          </p:cNvSpPr>
          <p:nvPr>
            <p:ph idx="1"/>
          </p:nvPr>
        </p:nvSpPr>
        <p:spPr>
          <a:xfrm>
            <a:off x="457200" y="1235023"/>
            <a:ext cx="7772400" cy="3165527"/>
          </a:xfrm>
        </p:spPr>
        <p:txBody>
          <a:bodyPr/>
          <a:lstStyle/>
          <a:p>
            <a:r>
              <a:rPr lang="en-US" dirty="0" smtClean="0"/>
              <a:t>BI Cluster Size</a:t>
            </a:r>
          </a:p>
          <a:p>
            <a:r>
              <a:rPr lang="en-US" dirty="0" smtClean="0"/>
              <a:t>Block Sizes</a:t>
            </a:r>
          </a:p>
          <a:p>
            <a:r>
              <a:rPr lang="en-US" dirty="0" smtClean="0"/>
              <a:t>Storage Areas</a:t>
            </a:r>
          </a:p>
          <a:p>
            <a:r>
              <a:rPr lang="en-US" dirty="0" smtClean="0"/>
              <a:t>Rows Per Block</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60</a:t>
            </a:fld>
            <a:endParaRPr lang="en-US" dirty="0"/>
          </a:p>
        </p:txBody>
      </p:sp>
    </p:spTree>
    <p:extLst>
      <p:ext uri="{BB962C8B-B14F-4D97-AF65-F5344CB8AC3E}">
        <p14:creationId xmlns:p14="http://schemas.microsoft.com/office/powerpoint/2010/main" val="3557133161"/>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 Cluster Size</a:t>
            </a:r>
            <a:endParaRPr lang="en-US" dirty="0"/>
          </a:p>
        </p:txBody>
      </p:sp>
      <p:sp>
        <p:nvSpPr>
          <p:cNvPr id="3" name="Content Placeholder 2"/>
          <p:cNvSpPr>
            <a:spLocks noGrp="1"/>
          </p:cNvSpPr>
          <p:nvPr>
            <p:ph idx="1"/>
          </p:nvPr>
        </p:nvSpPr>
        <p:spPr>
          <a:xfrm>
            <a:off x="459091" y="1311223"/>
            <a:ext cx="7772400" cy="3775127"/>
          </a:xfrm>
        </p:spPr>
        <p:txBody>
          <a:bodyPr>
            <a:normAutofit/>
          </a:bodyPr>
          <a:lstStyle/>
          <a:p>
            <a:r>
              <a:rPr lang="en-US" dirty="0" smtClean="0"/>
              <a:t>The Default varies with release, 512KB is current.</a:t>
            </a:r>
          </a:p>
          <a:p>
            <a:r>
              <a:rPr lang="en-US" dirty="0" smtClean="0"/>
              <a:t>For “Workgroup” Licenses smaller is better.</a:t>
            </a:r>
          </a:p>
          <a:p>
            <a:pPr lvl="1"/>
            <a:r>
              <a:rPr lang="en-US" dirty="0" smtClean="0"/>
              <a:t>More, but smaller, delays.</a:t>
            </a:r>
          </a:p>
          <a:p>
            <a:r>
              <a:rPr lang="en-US" dirty="0" smtClean="0"/>
              <a:t>For “Enterprise” </a:t>
            </a:r>
            <a:r>
              <a:rPr lang="en-US" dirty="0"/>
              <a:t>Licenses </a:t>
            </a:r>
            <a:r>
              <a:rPr lang="en-US" dirty="0" smtClean="0"/>
              <a:t>bigger </a:t>
            </a:r>
            <a:r>
              <a:rPr lang="en-US" dirty="0"/>
              <a:t>is better</a:t>
            </a:r>
            <a:r>
              <a:rPr lang="en-US" dirty="0" smtClean="0"/>
              <a:t>.</a:t>
            </a:r>
          </a:p>
          <a:p>
            <a:pPr lvl="1"/>
            <a:r>
              <a:rPr lang="en-US" dirty="0" smtClean="0"/>
              <a:t>May increase crash recovery time a bit.</a:t>
            </a:r>
          </a:p>
          <a:p>
            <a:pPr lvl="1"/>
            <a:r>
              <a:rPr lang="en-US" dirty="0" smtClean="0"/>
              <a:t>But reduces the risk of painful delays during heavy processing.</a:t>
            </a:r>
          </a:p>
          <a:p>
            <a:pPr lvl="1"/>
            <a:r>
              <a:rPr lang="en-US" dirty="0" smtClean="0"/>
              <a:t>32768 KB is “a good start”.</a:t>
            </a:r>
          </a:p>
          <a:p>
            <a:r>
              <a:rPr lang="en-US" dirty="0" err="1"/>
              <a:t>proutil</a:t>
            </a:r>
            <a:r>
              <a:rPr lang="en-US" dirty="0"/>
              <a:t> </a:t>
            </a:r>
            <a:r>
              <a:rPr lang="en-US" dirty="0" err="1"/>
              <a:t>dbname</a:t>
            </a:r>
            <a:r>
              <a:rPr lang="en-US" dirty="0"/>
              <a:t> –C truncate bi –</a:t>
            </a:r>
            <a:r>
              <a:rPr lang="en-US" dirty="0" smtClean="0"/>
              <a:t>bi 32768</a:t>
            </a:r>
            <a:endParaRPr lang="en-US" dirty="0"/>
          </a:p>
          <a:p>
            <a:pPr marL="0" indent="0">
              <a:buNone/>
            </a:pP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61</a:t>
            </a:fld>
            <a:endParaRPr lang="en-US" dirty="0"/>
          </a:p>
        </p:txBody>
      </p:sp>
    </p:spTree>
    <p:extLst>
      <p:ext uri="{BB962C8B-B14F-4D97-AF65-F5344CB8AC3E}">
        <p14:creationId xmlns:p14="http://schemas.microsoft.com/office/powerpoint/2010/main" val="2306814593"/>
      </p:ext>
    </p:extLst>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Sizes</a:t>
            </a:r>
            <a:endParaRPr lang="en-US" dirty="0"/>
          </a:p>
        </p:txBody>
      </p:sp>
      <p:sp>
        <p:nvSpPr>
          <p:cNvPr id="3" name="Content Placeholder 2"/>
          <p:cNvSpPr>
            <a:spLocks noGrp="1"/>
          </p:cNvSpPr>
          <p:nvPr>
            <p:ph idx="1"/>
          </p:nvPr>
        </p:nvSpPr>
        <p:spPr>
          <a:xfrm>
            <a:off x="457200" y="1200150"/>
            <a:ext cx="8229600" cy="3657600"/>
          </a:xfrm>
        </p:spPr>
        <p:txBody>
          <a:bodyPr>
            <a:normAutofit/>
          </a:bodyPr>
          <a:lstStyle/>
          <a:p>
            <a:pPr>
              <a:spcBef>
                <a:spcPts val="600"/>
              </a:spcBef>
            </a:pPr>
            <a:r>
              <a:rPr lang="en-US" sz="1800" dirty="0" smtClean="0"/>
              <a:t>DB Block (Must Dump &amp; Load to Change)</a:t>
            </a:r>
          </a:p>
          <a:p>
            <a:pPr lvl="1">
              <a:spcBef>
                <a:spcPts val="600"/>
              </a:spcBef>
            </a:pPr>
            <a:r>
              <a:rPr lang="en-US" sz="1600" dirty="0" smtClean="0"/>
              <a:t>4KB or 8KB</a:t>
            </a:r>
          </a:p>
          <a:p>
            <a:pPr lvl="1">
              <a:spcBef>
                <a:spcPts val="600"/>
              </a:spcBef>
            </a:pPr>
            <a:r>
              <a:rPr lang="en-US" sz="1600" b="1" dirty="0" smtClean="0"/>
              <a:t>NOT</a:t>
            </a:r>
            <a:r>
              <a:rPr lang="en-US" sz="1600" dirty="0" smtClean="0"/>
              <a:t> 1KB or 2KB </a:t>
            </a:r>
          </a:p>
          <a:p>
            <a:pPr>
              <a:spcBef>
                <a:spcPts val="600"/>
              </a:spcBef>
            </a:pPr>
            <a:r>
              <a:rPr lang="en-US" sz="1800" dirty="0" smtClean="0"/>
              <a:t>BI Block</a:t>
            </a:r>
          </a:p>
          <a:p>
            <a:pPr lvl="1">
              <a:spcBef>
                <a:spcPts val="600"/>
              </a:spcBef>
            </a:pPr>
            <a:r>
              <a:rPr lang="en-US" sz="1600" dirty="0" smtClean="0"/>
              <a:t>16KB</a:t>
            </a:r>
          </a:p>
          <a:p>
            <a:pPr lvl="1">
              <a:spcBef>
                <a:spcPts val="600"/>
              </a:spcBef>
            </a:pPr>
            <a:r>
              <a:rPr lang="en-US" sz="1600" dirty="0" err="1"/>
              <a:t>p</a:t>
            </a:r>
            <a:r>
              <a:rPr lang="en-US" sz="1600" dirty="0" err="1" smtClean="0"/>
              <a:t>routil</a:t>
            </a:r>
            <a:r>
              <a:rPr lang="en-US" sz="1600" dirty="0" smtClean="0"/>
              <a:t> </a:t>
            </a:r>
            <a:r>
              <a:rPr lang="en-US" sz="1600" dirty="0" err="1" smtClean="0"/>
              <a:t>dbname</a:t>
            </a:r>
            <a:r>
              <a:rPr lang="en-US" sz="1600" dirty="0" smtClean="0"/>
              <a:t> –C truncate bi –</a:t>
            </a:r>
            <a:r>
              <a:rPr lang="en-US" sz="1600" dirty="0" err="1" smtClean="0"/>
              <a:t>biblocksize</a:t>
            </a:r>
            <a:r>
              <a:rPr lang="en-US" sz="1600" dirty="0" smtClean="0"/>
              <a:t> 16</a:t>
            </a:r>
          </a:p>
          <a:p>
            <a:pPr>
              <a:spcBef>
                <a:spcPts val="600"/>
              </a:spcBef>
            </a:pPr>
            <a:r>
              <a:rPr lang="en-US" sz="1800" dirty="0" smtClean="0"/>
              <a:t>AI Block</a:t>
            </a:r>
          </a:p>
          <a:p>
            <a:pPr lvl="1">
              <a:spcBef>
                <a:spcPts val="600"/>
              </a:spcBef>
            </a:pPr>
            <a:r>
              <a:rPr lang="en-US" sz="1600" dirty="0" smtClean="0"/>
              <a:t>16KB</a:t>
            </a:r>
          </a:p>
          <a:p>
            <a:pPr lvl="1">
              <a:spcBef>
                <a:spcPts val="600"/>
              </a:spcBef>
            </a:pPr>
            <a:r>
              <a:rPr lang="en-US" sz="1600" dirty="0" err="1"/>
              <a:t>r</a:t>
            </a:r>
            <a:r>
              <a:rPr lang="en-US" sz="1600" dirty="0" err="1" smtClean="0"/>
              <a:t>futil</a:t>
            </a:r>
            <a:r>
              <a:rPr lang="en-US" sz="1600" dirty="0" smtClean="0"/>
              <a:t> </a:t>
            </a:r>
            <a:r>
              <a:rPr lang="en-US" sz="1600" dirty="0" err="1" smtClean="0"/>
              <a:t>dbname</a:t>
            </a:r>
            <a:r>
              <a:rPr lang="en-US" sz="1600" dirty="0" smtClean="0"/>
              <a:t> –C </a:t>
            </a:r>
            <a:r>
              <a:rPr lang="en-US" sz="1600" dirty="0" err="1" smtClean="0"/>
              <a:t>aimage</a:t>
            </a:r>
            <a:r>
              <a:rPr lang="en-US" sz="1600" dirty="0" smtClean="0"/>
              <a:t> truncate –</a:t>
            </a:r>
            <a:r>
              <a:rPr lang="en-US" sz="1600" dirty="0" err="1" smtClean="0"/>
              <a:t>ai</a:t>
            </a:r>
            <a:r>
              <a:rPr lang="en-US" sz="1600" dirty="0" smtClean="0"/>
              <a:t> 16</a:t>
            </a:r>
          </a:p>
          <a:p>
            <a:pPr lvl="1">
              <a:spcBef>
                <a:spcPts val="600"/>
              </a:spcBef>
            </a:pPr>
            <a:r>
              <a:rPr lang="en-US" sz="1600" dirty="0" smtClean="0"/>
              <a:t>AI must be disabled so do it ‘early’</a:t>
            </a:r>
            <a:endParaRPr lang="en-US" sz="1600"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62</a:t>
            </a:fld>
            <a:endParaRPr lang="en-US" dirty="0"/>
          </a:p>
        </p:txBody>
      </p:sp>
    </p:spTree>
    <p:extLst>
      <p:ext uri="{BB962C8B-B14F-4D97-AF65-F5344CB8AC3E}">
        <p14:creationId xmlns:p14="http://schemas.microsoft.com/office/powerpoint/2010/main" val="3106409833"/>
      </p:ext>
    </p:extLst>
  </p:cSld>
  <p:clrMapOvr>
    <a:masterClrMapping/>
  </p:clrMapOvr>
  <p:transition>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Areas</a:t>
            </a:r>
            <a:endParaRPr lang="en-US" dirty="0"/>
          </a:p>
        </p:txBody>
      </p:sp>
      <p:sp>
        <p:nvSpPr>
          <p:cNvPr id="3" name="Content Placeholder 2"/>
          <p:cNvSpPr>
            <a:spLocks noGrp="1"/>
          </p:cNvSpPr>
          <p:nvPr>
            <p:ph idx="1"/>
          </p:nvPr>
        </p:nvSpPr>
        <p:spPr>
          <a:xfrm>
            <a:off x="459091" y="1200150"/>
            <a:ext cx="7772400" cy="3475089"/>
          </a:xfrm>
        </p:spPr>
        <p:txBody>
          <a:bodyPr>
            <a:normAutofit/>
          </a:bodyPr>
          <a:lstStyle/>
          <a:p>
            <a:pPr>
              <a:spcBef>
                <a:spcPts val="600"/>
              </a:spcBef>
            </a:pPr>
            <a:r>
              <a:rPr lang="en-US" sz="1600" dirty="0"/>
              <a:t>Type 2 storage areas are the foundation for all advanced features of the </a:t>
            </a:r>
            <a:r>
              <a:rPr lang="en-US" sz="1600" dirty="0" err="1"/>
              <a:t>OpenEdge</a:t>
            </a:r>
            <a:r>
              <a:rPr lang="en-US" sz="1600" dirty="0"/>
              <a:t> database.</a:t>
            </a:r>
          </a:p>
          <a:p>
            <a:pPr>
              <a:spcBef>
                <a:spcPts val="600"/>
              </a:spcBef>
            </a:pPr>
            <a:r>
              <a:rPr lang="en-US" sz="1600" dirty="0"/>
              <a:t>Type 2 areas have cluster sizes of 8, 64 or </a:t>
            </a:r>
            <a:r>
              <a:rPr lang="en-US" sz="1600" dirty="0" smtClean="0"/>
              <a:t>512.</a:t>
            </a:r>
            <a:endParaRPr lang="en-US" sz="1600" dirty="0"/>
          </a:p>
          <a:p>
            <a:pPr>
              <a:spcBef>
                <a:spcPts val="600"/>
              </a:spcBef>
            </a:pPr>
            <a:r>
              <a:rPr lang="en-US" sz="1600" dirty="0"/>
              <a:t>Data blocks in Type 2 areas contain data from just one table.</a:t>
            </a:r>
          </a:p>
          <a:p>
            <a:pPr>
              <a:spcBef>
                <a:spcPts val="600"/>
              </a:spcBef>
            </a:pPr>
            <a:r>
              <a:rPr lang="en-US" sz="1600" dirty="0"/>
              <a:t>Use </a:t>
            </a:r>
            <a:r>
              <a:rPr lang="en-US" sz="1600" b="1" dirty="0"/>
              <a:t>Many</a:t>
            </a:r>
            <a:r>
              <a:rPr lang="en-US" sz="1600" dirty="0"/>
              <a:t> (Type 2) Storage </a:t>
            </a:r>
            <a:r>
              <a:rPr lang="en-US" sz="1600" dirty="0" smtClean="0"/>
              <a:t>Areas (and never use Type 1 Areas).</a:t>
            </a:r>
            <a:endParaRPr lang="en-US" sz="1600" dirty="0" smtClean="0"/>
          </a:p>
          <a:p>
            <a:pPr>
              <a:spcBef>
                <a:spcPts val="600"/>
              </a:spcBef>
            </a:pPr>
            <a:r>
              <a:rPr lang="en-US" sz="1600" dirty="0"/>
              <a:t>Do </a:t>
            </a:r>
            <a:r>
              <a:rPr lang="en-US" sz="1600" b="1" dirty="0"/>
              <a:t>NOT</a:t>
            </a:r>
            <a:r>
              <a:rPr lang="en-US" sz="1600" dirty="0"/>
              <a:t> assign tables to areas based on “</a:t>
            </a:r>
            <a:r>
              <a:rPr lang="en-US" sz="1600" dirty="0" smtClean="0"/>
              <a:t>function”.</a:t>
            </a:r>
            <a:endParaRPr lang="en-US" sz="1600" dirty="0"/>
          </a:p>
          <a:p>
            <a:pPr>
              <a:spcBef>
                <a:spcPts val="600"/>
              </a:spcBef>
            </a:pPr>
            <a:r>
              <a:rPr lang="en-US" sz="1600" dirty="0"/>
              <a:t>Instead group objects by common “technical </a:t>
            </a:r>
            <a:r>
              <a:rPr lang="en-US" sz="1600" dirty="0" smtClean="0"/>
              <a:t>attributes” </a:t>
            </a:r>
            <a:r>
              <a:rPr lang="en-US" sz="1600" dirty="0" smtClean="0"/>
              <a:t>(Rows Per Block</a:t>
            </a:r>
            <a:r>
              <a:rPr lang="en-US" sz="1600" dirty="0" smtClean="0"/>
              <a:t>, size, activity level).</a:t>
            </a:r>
          </a:p>
          <a:p>
            <a:pPr>
              <a:spcBef>
                <a:spcPts val="600"/>
              </a:spcBef>
            </a:pPr>
            <a:r>
              <a:rPr lang="en-US" sz="1600" dirty="0" smtClean="0"/>
              <a:t>Put Large Objects (LOBs) in separate Areas.</a:t>
            </a:r>
          </a:p>
          <a:p>
            <a:pPr>
              <a:spcBef>
                <a:spcPts val="600"/>
              </a:spcBef>
            </a:pPr>
            <a:r>
              <a:rPr lang="en-US" sz="1600" dirty="0" smtClean="0">
                <a:solidFill>
                  <a:srgbClr val="FF0000"/>
                </a:solidFill>
              </a:rPr>
              <a:t>Do </a:t>
            </a:r>
            <a:r>
              <a:rPr lang="en-US" sz="1600" b="1" dirty="0" smtClean="0">
                <a:solidFill>
                  <a:srgbClr val="FF0000"/>
                </a:solidFill>
              </a:rPr>
              <a:t>NOT</a:t>
            </a:r>
            <a:r>
              <a:rPr lang="en-US" sz="1600" dirty="0" smtClean="0">
                <a:solidFill>
                  <a:srgbClr val="FF0000"/>
                </a:solidFill>
              </a:rPr>
              <a:t> store data, indexes or LOBs in the “Schema Area”.</a:t>
            </a:r>
          </a:p>
          <a:p>
            <a:pPr marL="0" indent="0">
              <a:buNone/>
            </a:pPr>
            <a:endParaRPr lang="en-US" sz="1600" dirty="0">
              <a:solidFill>
                <a:srgbClr val="FF0000"/>
              </a:solidFill>
            </a:endParaRPr>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63</a:t>
            </a:fld>
            <a:endParaRPr lang="en-US" dirty="0"/>
          </a:p>
        </p:txBody>
      </p:sp>
    </p:spTree>
    <p:extLst>
      <p:ext uri="{BB962C8B-B14F-4D97-AF65-F5344CB8AC3E}">
        <p14:creationId xmlns:p14="http://schemas.microsoft.com/office/powerpoint/2010/main" val="3512942185"/>
      </p:ext>
    </p:extLst>
  </p:cSld>
  <p:clrMapOvr>
    <a:masterClrMapping/>
  </p:clrMapOvr>
  <p:transition>
    <p:wipe dir="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819400" y="2686050"/>
            <a:ext cx="3683000" cy="1657350"/>
          </a:xfrm>
          <a:prstGeom prst="rect">
            <a:avLst/>
          </a:prstGeom>
        </p:spPr>
      </p:pic>
      <p:sp>
        <p:nvSpPr>
          <p:cNvPr id="2" name="Title 1"/>
          <p:cNvSpPr>
            <a:spLocks noGrp="1"/>
          </p:cNvSpPr>
          <p:nvPr>
            <p:ph type="title"/>
          </p:nvPr>
        </p:nvSpPr>
        <p:spPr/>
        <p:txBody>
          <a:bodyPr/>
          <a:lstStyle/>
          <a:p>
            <a:r>
              <a:rPr lang="en-US" dirty="0" smtClean="0"/>
              <a:t>20 slides to go!</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64</a:t>
            </a:fld>
            <a:endParaRPr lang="en-US" dirty="0"/>
          </a:p>
        </p:txBody>
      </p:sp>
      <p:pic>
        <p:nvPicPr>
          <p:cNvPr id="5" name="Picture 4"/>
          <p:cNvPicPr>
            <a:picLocks noChangeAspect="1"/>
          </p:cNvPicPr>
          <p:nvPr/>
        </p:nvPicPr>
        <p:blipFill>
          <a:blip r:embed="rId3"/>
          <a:stretch>
            <a:fillRect/>
          </a:stretch>
        </p:blipFill>
        <p:spPr>
          <a:xfrm>
            <a:off x="5257800" y="2628900"/>
            <a:ext cx="3492500" cy="1743075"/>
          </a:xfrm>
          <a:prstGeom prst="rect">
            <a:avLst/>
          </a:prstGeom>
        </p:spPr>
      </p:pic>
      <p:pic>
        <p:nvPicPr>
          <p:cNvPr id="6" name="Picture 5"/>
          <p:cNvPicPr>
            <a:picLocks noChangeAspect="1"/>
          </p:cNvPicPr>
          <p:nvPr/>
        </p:nvPicPr>
        <p:blipFill>
          <a:blip r:embed="rId4"/>
          <a:stretch>
            <a:fillRect/>
          </a:stretch>
        </p:blipFill>
        <p:spPr>
          <a:xfrm>
            <a:off x="533400" y="2628900"/>
            <a:ext cx="3378200" cy="1800225"/>
          </a:xfrm>
          <a:prstGeom prst="rect">
            <a:avLst/>
          </a:prstGeom>
        </p:spPr>
      </p:pic>
    </p:spTree>
    <p:extLst>
      <p:ext uri="{BB962C8B-B14F-4D97-AF65-F5344CB8AC3E}">
        <p14:creationId xmlns:p14="http://schemas.microsoft.com/office/powerpoint/2010/main" val="203686505"/>
      </p:ext>
    </p:extLst>
  </p:cSld>
  <p:clrMapOvr>
    <a:masterClrMapping/>
  </p:clrMapOvr>
  <p:transition>
    <p:wipe dir="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65</a:t>
            </a:fld>
            <a:endParaRPr lang="en-US" dirty="0"/>
          </a:p>
        </p:txBody>
      </p:sp>
      <p:sp>
        <p:nvSpPr>
          <p:cNvPr id="5" name="Title 1"/>
          <p:cNvSpPr txBox="1">
            <a:spLocks/>
          </p:cNvSpPr>
          <p:nvPr/>
        </p:nvSpPr>
        <p:spPr>
          <a:xfrm>
            <a:off x="685800" y="1543050"/>
            <a:ext cx="7772400" cy="18859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lang="en-US" sz="6000" b="1" dirty="0" smtClean="0">
                <a:solidFill>
                  <a:schemeClr val="accent6">
                    <a:lumMod val="75000"/>
                  </a:schemeClr>
                </a:solidFill>
                <a:latin typeface="+mj-lt"/>
                <a:ea typeface="+mj-ea"/>
                <a:cs typeface="+mj-cs"/>
              </a:rPr>
              <a:t>Where Are the Log Files?</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36786898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the log files?</a:t>
            </a:r>
            <a:endParaRPr lang="en-US" dirty="0"/>
          </a:p>
        </p:txBody>
      </p:sp>
      <p:sp>
        <p:nvSpPr>
          <p:cNvPr id="3" name="Content Placeholder 2"/>
          <p:cNvSpPr>
            <a:spLocks noGrp="1"/>
          </p:cNvSpPr>
          <p:nvPr>
            <p:ph idx="1"/>
          </p:nvPr>
        </p:nvSpPr>
        <p:spPr>
          <a:xfrm>
            <a:off x="459091" y="1276350"/>
            <a:ext cx="7772400" cy="3398889"/>
          </a:xfrm>
        </p:spPr>
        <p:txBody>
          <a:bodyPr>
            <a:normAutofit lnSpcReduction="10000"/>
          </a:bodyPr>
          <a:lstStyle/>
          <a:p>
            <a:r>
              <a:rPr lang="en-US" dirty="0" err="1" smtClean="0"/>
              <a:t>dbname.lg</a:t>
            </a:r>
            <a:endParaRPr lang="en-US" dirty="0" smtClean="0"/>
          </a:p>
          <a:p>
            <a:r>
              <a:rPr lang="en-US" dirty="0" smtClean="0"/>
              <a:t>Admin Server: </a:t>
            </a:r>
          </a:p>
          <a:p>
            <a:pPr marL="457200" lvl="1" indent="0">
              <a:buNone/>
            </a:pPr>
            <a:r>
              <a:rPr lang="en-US" dirty="0" smtClean="0"/>
              <a:t>$WRKDIR/</a:t>
            </a:r>
            <a:r>
              <a:rPr lang="en-US" dirty="0" err="1" smtClean="0"/>
              <a:t>admserv.log</a:t>
            </a:r>
            <a:endParaRPr lang="en-US" dirty="0"/>
          </a:p>
          <a:p>
            <a:r>
              <a:rPr lang="en-US" dirty="0" smtClean="0"/>
              <a:t>App Servers: </a:t>
            </a:r>
          </a:p>
          <a:p>
            <a:pPr marL="457200" lvl="1" indent="0">
              <a:buNone/>
            </a:pPr>
            <a:r>
              <a:rPr lang="en-US" dirty="0" smtClean="0"/>
              <a:t>$WRKDIR/</a:t>
            </a:r>
            <a:r>
              <a:rPr lang="en-US" dirty="0" err="1" smtClean="0"/>
              <a:t>appsrv.broker.log</a:t>
            </a:r>
            <a:endParaRPr lang="en-US" dirty="0" smtClean="0"/>
          </a:p>
          <a:p>
            <a:pPr marL="457200" lvl="1" indent="0">
              <a:buNone/>
            </a:pPr>
            <a:r>
              <a:rPr lang="en-US" dirty="0" smtClean="0"/>
              <a:t>$WRKDIR/appsrv.server.log</a:t>
            </a:r>
          </a:p>
          <a:p>
            <a:pPr marL="457200" lvl="1" indent="0">
              <a:buNone/>
            </a:pPr>
            <a:r>
              <a:rPr lang="en-US" dirty="0" smtClean="0"/>
              <a:t>Location of $WRKDIR can be found in $DLC/bin/</a:t>
            </a:r>
            <a:r>
              <a:rPr lang="en-US" dirty="0" err="1" smtClean="0"/>
              <a:t>proenv</a:t>
            </a:r>
            <a:endParaRPr lang="en-US" dirty="0" smtClean="0"/>
          </a:p>
          <a:p>
            <a:r>
              <a:rPr lang="en-US" dirty="0" smtClean="0"/>
              <a:t>OS Logs</a:t>
            </a:r>
          </a:p>
          <a:p>
            <a:pPr lvl="1"/>
            <a:r>
              <a:rPr lang="en-US" dirty="0" smtClean="0"/>
              <a:t>/</a:t>
            </a:r>
            <a:r>
              <a:rPr lang="en-US" dirty="0" err="1" smtClean="0"/>
              <a:t>var</a:t>
            </a:r>
            <a:r>
              <a:rPr lang="en-US" dirty="0" smtClean="0"/>
              <a:t>/log, /</a:t>
            </a:r>
            <a:r>
              <a:rPr lang="en-US" dirty="0" err="1" smtClean="0"/>
              <a:t>usr</a:t>
            </a:r>
            <a:r>
              <a:rPr lang="en-US" dirty="0" smtClean="0"/>
              <a:t>/</a:t>
            </a:r>
            <a:r>
              <a:rPr lang="en-US" dirty="0" err="1" smtClean="0"/>
              <a:t>adm</a:t>
            </a:r>
            <a:endParaRPr lang="en-US" dirty="0" smtClean="0"/>
          </a:p>
          <a:p>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66</a:t>
            </a:fld>
            <a:endParaRPr lang="en-US" dirty="0"/>
          </a:p>
        </p:txBody>
      </p:sp>
    </p:spTree>
    <p:extLst>
      <p:ext uri="{BB962C8B-B14F-4D97-AF65-F5344CB8AC3E}">
        <p14:creationId xmlns:p14="http://schemas.microsoft.com/office/powerpoint/2010/main" val="196489550"/>
      </p:ext>
    </p:extLst>
  </p:cSld>
  <p:clrMapOvr>
    <a:masterClrMapping/>
  </p:clrMapOvr>
  <p:transition>
    <p:wipe dir="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67</a:t>
            </a:fld>
            <a:endParaRPr lang="en-US" dirty="0"/>
          </a:p>
        </p:txBody>
      </p:sp>
      <p:sp>
        <p:nvSpPr>
          <p:cNvPr id="5" name="Title 1"/>
          <p:cNvSpPr txBox="1">
            <a:spLocks/>
          </p:cNvSpPr>
          <p:nvPr/>
        </p:nvSpPr>
        <p:spPr>
          <a:xfrm>
            <a:off x="685800" y="1543050"/>
            <a:ext cx="7772400" cy="18859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Monitoring</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36786898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a:t>
            </a:r>
            <a:endParaRPr lang="en-US" dirty="0"/>
          </a:p>
        </p:txBody>
      </p:sp>
      <p:sp>
        <p:nvSpPr>
          <p:cNvPr id="3" name="Content Placeholder 2"/>
          <p:cNvSpPr>
            <a:spLocks noGrp="1"/>
          </p:cNvSpPr>
          <p:nvPr>
            <p:ph idx="1"/>
          </p:nvPr>
        </p:nvSpPr>
        <p:spPr>
          <a:xfrm>
            <a:off x="459091" y="1352550"/>
            <a:ext cx="7772400" cy="3322689"/>
          </a:xfrm>
        </p:spPr>
        <p:txBody>
          <a:bodyPr/>
          <a:lstStyle/>
          <a:p>
            <a:r>
              <a:rPr lang="en-US" dirty="0"/>
              <a:t>What to ignore.</a:t>
            </a:r>
          </a:p>
          <a:p>
            <a:r>
              <a:rPr lang="en-US" dirty="0" smtClean="0"/>
              <a:t>What to pay attention to.</a:t>
            </a:r>
          </a:p>
          <a:p>
            <a:r>
              <a:rPr lang="en-US" dirty="0" smtClean="0"/>
              <a:t>What to panic over…</a:t>
            </a:r>
          </a:p>
          <a:p>
            <a:r>
              <a:rPr lang="en-US" dirty="0" smtClean="0"/>
              <a:t>What not to miss!</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68</a:t>
            </a:fld>
            <a:endParaRPr lang="en-US" dirty="0"/>
          </a:p>
        </p:txBody>
      </p:sp>
    </p:spTree>
    <p:extLst>
      <p:ext uri="{BB962C8B-B14F-4D97-AF65-F5344CB8AC3E}">
        <p14:creationId xmlns:p14="http://schemas.microsoft.com/office/powerpoint/2010/main" val="763596491"/>
      </p:ext>
    </p:extLst>
  </p:cSld>
  <p:clrMapOvr>
    <a:masterClrMapping/>
  </p:clrMapOvr>
  <p:transition>
    <p:wipe dir="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Ignore</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69</a:t>
            </a:fld>
            <a:endParaRPr lang="en-US" dirty="0"/>
          </a:p>
        </p:txBody>
      </p:sp>
      <p:sp>
        <p:nvSpPr>
          <p:cNvPr id="6" name="TextBox 5"/>
          <p:cNvSpPr txBox="1"/>
          <p:nvPr/>
        </p:nvSpPr>
        <p:spPr>
          <a:xfrm>
            <a:off x="381000" y="1314451"/>
            <a:ext cx="8839200" cy="3123933"/>
          </a:xfrm>
          <a:prstGeom prst="rect">
            <a:avLst/>
          </a:prstGeom>
          <a:noFill/>
        </p:spPr>
        <p:txBody>
          <a:bodyPr wrap="square" rtlCol="0">
            <a:spAutoFit/>
          </a:bodyPr>
          <a:lstStyle/>
          <a:p>
            <a:r>
              <a:rPr lang="en-US" sz="1400" dirty="0">
                <a:latin typeface="Consolas"/>
                <a:cs typeface="Consolas"/>
              </a:rPr>
              <a:t>(452)   Login by root on /</a:t>
            </a:r>
            <a:r>
              <a:rPr lang="en-US" sz="1400" dirty="0" err="1">
                <a:latin typeface="Consolas"/>
                <a:cs typeface="Consolas"/>
              </a:rPr>
              <a:t>dev</a:t>
            </a:r>
            <a:r>
              <a:rPr lang="en-US" sz="1400" dirty="0">
                <a:latin typeface="Consolas"/>
                <a:cs typeface="Consolas"/>
              </a:rPr>
              <a:t>/</a:t>
            </a:r>
            <a:r>
              <a:rPr lang="en-US" sz="1400" dirty="0" err="1">
                <a:latin typeface="Consolas"/>
                <a:cs typeface="Consolas"/>
              </a:rPr>
              <a:t>pts</a:t>
            </a:r>
            <a:r>
              <a:rPr lang="en-US" sz="1400" dirty="0">
                <a:latin typeface="Consolas"/>
                <a:cs typeface="Consolas"/>
              </a:rPr>
              <a:t>/6.</a:t>
            </a:r>
          </a:p>
          <a:p>
            <a:r>
              <a:rPr lang="en-US" sz="1400" dirty="0">
                <a:latin typeface="Consolas"/>
                <a:cs typeface="Consolas"/>
              </a:rPr>
              <a:t>(453)   Logout by root on /</a:t>
            </a:r>
            <a:r>
              <a:rPr lang="en-US" sz="1400" dirty="0" err="1">
                <a:latin typeface="Consolas"/>
                <a:cs typeface="Consolas"/>
              </a:rPr>
              <a:t>dev</a:t>
            </a:r>
            <a:r>
              <a:rPr lang="en-US" sz="1400" dirty="0">
                <a:latin typeface="Consolas"/>
                <a:cs typeface="Consolas"/>
              </a:rPr>
              <a:t>/</a:t>
            </a:r>
            <a:r>
              <a:rPr lang="en-US" sz="1400" dirty="0" err="1">
                <a:latin typeface="Consolas"/>
                <a:cs typeface="Consolas"/>
              </a:rPr>
              <a:t>pts</a:t>
            </a:r>
            <a:r>
              <a:rPr lang="en-US" sz="1400" dirty="0">
                <a:latin typeface="Consolas"/>
                <a:cs typeface="Consolas"/>
              </a:rPr>
              <a:t>/6.</a:t>
            </a:r>
          </a:p>
          <a:p>
            <a:r>
              <a:rPr lang="en-US" sz="1400" dirty="0">
                <a:latin typeface="Consolas"/>
                <a:cs typeface="Consolas"/>
              </a:rPr>
              <a:t>(708)   </a:t>
            </a:r>
            <a:r>
              <a:rPr lang="en-US" sz="1400" dirty="0" err="1">
                <a:latin typeface="Consolas"/>
                <a:cs typeface="Consolas"/>
              </a:rPr>
              <a:t>Userid</a:t>
            </a:r>
            <a:r>
              <a:rPr lang="en-US" sz="1400" dirty="0">
                <a:latin typeface="Consolas"/>
                <a:cs typeface="Consolas"/>
              </a:rPr>
              <a:t> is now tom.   </a:t>
            </a:r>
          </a:p>
          <a:p>
            <a:r>
              <a:rPr lang="en-US" sz="1400" dirty="0">
                <a:latin typeface="Consolas"/>
                <a:cs typeface="Consolas"/>
              </a:rPr>
              <a:t>(8873)  Login </a:t>
            </a:r>
            <a:r>
              <a:rPr lang="en-US" sz="1400" dirty="0" err="1">
                <a:latin typeface="Consolas"/>
                <a:cs typeface="Consolas"/>
              </a:rPr>
              <a:t>usernum</a:t>
            </a:r>
            <a:r>
              <a:rPr lang="en-US" sz="1400" dirty="0">
                <a:latin typeface="Consolas"/>
                <a:cs typeface="Consolas"/>
              </a:rPr>
              <a:t> 2547, remote SQL client.</a:t>
            </a:r>
          </a:p>
          <a:p>
            <a:r>
              <a:rPr lang="en-US" sz="1400" dirty="0">
                <a:latin typeface="Consolas"/>
                <a:cs typeface="Consolas"/>
              </a:rPr>
              <a:t>(14658) Previous message sent on behalf of user 2542, server </a:t>
            </a:r>
            <a:r>
              <a:rPr lang="en-US" sz="1400" dirty="0" err="1">
                <a:latin typeface="Consolas"/>
                <a:cs typeface="Consolas"/>
              </a:rPr>
              <a:t>pid</a:t>
            </a:r>
            <a:r>
              <a:rPr lang="en-US" sz="1400" dirty="0">
                <a:latin typeface="Consolas"/>
                <a:cs typeface="Consolas"/>
              </a:rPr>
              <a:t> 22516, broker </a:t>
            </a:r>
            <a:r>
              <a:rPr lang="en-US" sz="1400" dirty="0" err="1">
                <a:latin typeface="Consolas"/>
                <a:cs typeface="Consolas"/>
              </a:rPr>
              <a:t>pid</a:t>
            </a:r>
            <a:r>
              <a:rPr lang="en-US" sz="1400" dirty="0">
                <a:latin typeface="Consolas"/>
                <a:cs typeface="Consolas"/>
              </a:rPr>
              <a:t> 5778.</a:t>
            </a:r>
          </a:p>
          <a:p>
            <a:r>
              <a:rPr lang="en-US" sz="1400" dirty="0">
                <a:latin typeface="Consolas"/>
                <a:cs typeface="Consolas"/>
              </a:rPr>
              <a:t>(12699) Database xyz Options:</a:t>
            </a:r>
          </a:p>
          <a:p>
            <a:endParaRPr lang="en-US" sz="1000" dirty="0"/>
          </a:p>
          <a:p>
            <a:r>
              <a:rPr lang="en-US" sz="2400" dirty="0" smtClean="0"/>
              <a:t>And a few squillion more “noise” messages…</a:t>
            </a:r>
          </a:p>
          <a:p>
            <a:endParaRPr lang="fr-FR" sz="1600" dirty="0" smtClean="0"/>
          </a:p>
          <a:p>
            <a:r>
              <a:rPr lang="fr-FR" sz="1050" dirty="0" smtClean="0">
                <a:latin typeface="Courier"/>
                <a:cs typeface="Courier"/>
              </a:rPr>
              <a:t>                                             </a:t>
            </a:r>
            <a:r>
              <a:rPr lang="fr-FR" sz="1050" dirty="0" err="1" smtClean="0">
                <a:latin typeface="Courier"/>
                <a:cs typeface="Courier"/>
              </a:rPr>
              <a:t>Msg</a:t>
            </a:r>
            <a:r>
              <a:rPr lang="fr-FR" sz="1050" dirty="0" smtClean="0">
                <a:latin typeface="Courier"/>
                <a:cs typeface="Courier"/>
              </a:rPr>
              <a:t> Type Client Type</a:t>
            </a:r>
          </a:p>
          <a:p>
            <a:r>
              <a:rPr lang="fr-FR" sz="1050" dirty="0">
                <a:latin typeface="Courier"/>
                <a:cs typeface="Courier"/>
              </a:rPr>
              <a:t> </a:t>
            </a:r>
            <a:r>
              <a:rPr lang="fr-FR" sz="1050" dirty="0" smtClean="0">
                <a:latin typeface="Courier"/>
                <a:cs typeface="Courier"/>
              </a:rPr>
              <a:t>                                                   |  |</a:t>
            </a:r>
          </a:p>
          <a:p>
            <a:r>
              <a:rPr lang="fr-FR" sz="1050" dirty="0" smtClean="0">
                <a:latin typeface="Courier"/>
                <a:cs typeface="Courier"/>
              </a:rPr>
              <a:t> Date        Time           </a:t>
            </a:r>
            <a:r>
              <a:rPr lang="fr-FR" sz="1050" dirty="0" err="1" smtClean="0">
                <a:latin typeface="Courier"/>
                <a:cs typeface="Courier"/>
              </a:rPr>
              <a:t>Process</a:t>
            </a:r>
            <a:r>
              <a:rPr lang="fr-FR" sz="1050" dirty="0" smtClean="0">
                <a:latin typeface="Courier"/>
                <a:cs typeface="Courier"/>
              </a:rPr>
              <a:t>-Id              v  v  Usr# </a:t>
            </a:r>
            <a:r>
              <a:rPr lang="fr-FR" sz="1050" dirty="0" err="1" smtClean="0">
                <a:latin typeface="Courier"/>
                <a:cs typeface="Courier"/>
              </a:rPr>
              <a:t>Msg</a:t>
            </a:r>
            <a:r>
              <a:rPr lang="fr-FR" sz="1050" dirty="0" smtClean="0">
                <a:latin typeface="Courier"/>
                <a:cs typeface="Courier"/>
              </a:rPr>
              <a:t>#  Message </a:t>
            </a:r>
            <a:r>
              <a:rPr lang="fr-FR" sz="1050" dirty="0" err="1" smtClean="0">
                <a:latin typeface="Courier"/>
                <a:cs typeface="Courier"/>
              </a:rPr>
              <a:t>Text</a:t>
            </a:r>
            <a:endParaRPr lang="fr-FR" sz="1050" dirty="0" smtClean="0">
              <a:latin typeface="Courier"/>
              <a:cs typeface="Courier"/>
            </a:endParaRPr>
          </a:p>
          <a:p>
            <a:r>
              <a:rPr lang="en-US" sz="1050" dirty="0" smtClean="0">
                <a:latin typeface="Courier"/>
                <a:cs typeface="Courier"/>
              </a:rPr>
              <a:t>------------------------------------------------------------------------------------------------</a:t>
            </a:r>
          </a:p>
          <a:p>
            <a:r>
              <a:rPr lang="en-US" sz="1050" dirty="0" smtClean="0">
                <a:latin typeface="Courier"/>
                <a:cs typeface="Courier"/>
              </a:rPr>
              <a:t>[2014/</a:t>
            </a:r>
            <a:r>
              <a:rPr lang="en-US" sz="1050" dirty="0">
                <a:latin typeface="Courier"/>
                <a:cs typeface="Courier"/>
              </a:rPr>
              <a:t>08/23@09:34:36.572-0400] P-336   </a:t>
            </a:r>
            <a:r>
              <a:rPr lang="en-US" sz="1050" dirty="0" smtClean="0">
                <a:latin typeface="Courier"/>
                <a:cs typeface="Courier"/>
              </a:rPr>
              <a:t>T</a:t>
            </a:r>
            <a:r>
              <a:rPr lang="en-US" sz="1050" dirty="0">
                <a:latin typeface="Courier"/>
                <a:cs typeface="Courier"/>
              </a:rPr>
              <a:t>-1240798976 </a:t>
            </a:r>
            <a:r>
              <a:rPr lang="en-US" sz="1050" b="1" dirty="0">
                <a:solidFill>
                  <a:srgbClr val="660066"/>
                </a:solidFill>
                <a:latin typeface="Courier"/>
                <a:cs typeface="Courier"/>
              </a:rPr>
              <a:t>I</a:t>
            </a:r>
            <a:r>
              <a:rPr lang="en-US" sz="1050" dirty="0">
                <a:latin typeface="Courier"/>
                <a:cs typeface="Courier"/>
              </a:rPr>
              <a:t> ABL </a:t>
            </a:r>
            <a:r>
              <a:rPr lang="en-US" sz="1050" dirty="0" smtClean="0">
                <a:latin typeface="Courier"/>
                <a:cs typeface="Courier"/>
              </a:rPr>
              <a:t>  </a:t>
            </a:r>
            <a:r>
              <a:rPr lang="en-US" sz="1050" dirty="0">
                <a:latin typeface="Courier"/>
                <a:cs typeface="Courier"/>
              </a:rPr>
              <a:t>5: (452) </a:t>
            </a:r>
            <a:r>
              <a:rPr lang="en-US" sz="1050" dirty="0" smtClean="0">
                <a:latin typeface="Courier"/>
                <a:cs typeface="Courier"/>
              </a:rPr>
              <a:t>Login </a:t>
            </a:r>
            <a:r>
              <a:rPr lang="en-US" sz="1050" dirty="0">
                <a:latin typeface="Courier"/>
                <a:cs typeface="Courier"/>
              </a:rPr>
              <a:t>by tom on /</a:t>
            </a:r>
            <a:r>
              <a:rPr lang="en-US" sz="1050" dirty="0" err="1">
                <a:latin typeface="Courier"/>
                <a:cs typeface="Courier"/>
              </a:rPr>
              <a:t>dev</a:t>
            </a:r>
            <a:r>
              <a:rPr lang="en-US" sz="1050" dirty="0">
                <a:latin typeface="Courier"/>
                <a:cs typeface="Courier"/>
              </a:rPr>
              <a:t>/</a:t>
            </a:r>
            <a:r>
              <a:rPr lang="en-US" sz="1050" dirty="0" err="1">
                <a:latin typeface="Courier"/>
                <a:cs typeface="Courier"/>
              </a:rPr>
              <a:t>pts</a:t>
            </a:r>
            <a:r>
              <a:rPr lang="en-US" sz="1050" dirty="0">
                <a:latin typeface="Courier"/>
                <a:cs typeface="Courier"/>
              </a:rPr>
              <a:t>/1.</a:t>
            </a:r>
            <a:endParaRPr lang="fr-FR" sz="1050" dirty="0" smtClean="0">
              <a:latin typeface="Courier"/>
              <a:cs typeface="Courier"/>
            </a:endParaRPr>
          </a:p>
          <a:p>
            <a:r>
              <a:rPr lang="fr-FR" sz="1050" dirty="0" smtClean="0">
                <a:latin typeface="Courier"/>
                <a:cs typeface="Courier"/>
              </a:rPr>
              <a:t>[2014/</a:t>
            </a:r>
            <a:r>
              <a:rPr lang="fr-FR" sz="1050" dirty="0">
                <a:latin typeface="Courier"/>
                <a:cs typeface="Courier"/>
              </a:rPr>
              <a:t>10/24@13:07:54.129-0400] P-11073 </a:t>
            </a:r>
            <a:r>
              <a:rPr lang="fr-FR" sz="1050" dirty="0" smtClean="0">
                <a:latin typeface="Courier"/>
                <a:cs typeface="Courier"/>
              </a:rPr>
              <a:t>T</a:t>
            </a:r>
            <a:r>
              <a:rPr lang="fr-FR" sz="1050" dirty="0">
                <a:latin typeface="Courier"/>
                <a:cs typeface="Courier"/>
              </a:rPr>
              <a:t>-1226471168 </a:t>
            </a:r>
            <a:r>
              <a:rPr lang="fr-FR" sz="1050" b="1" dirty="0">
                <a:solidFill>
                  <a:srgbClr val="660066"/>
                </a:solidFill>
                <a:latin typeface="Courier"/>
                <a:cs typeface="Courier"/>
              </a:rPr>
              <a:t>I</a:t>
            </a:r>
            <a:r>
              <a:rPr lang="fr-FR" sz="1050" dirty="0">
                <a:latin typeface="Courier"/>
                <a:cs typeface="Courier"/>
              </a:rPr>
              <a:t> ABL </a:t>
            </a:r>
            <a:r>
              <a:rPr lang="fr-FR" sz="1050" dirty="0" smtClean="0">
                <a:latin typeface="Courier"/>
                <a:cs typeface="Courier"/>
              </a:rPr>
              <a:t>   </a:t>
            </a:r>
            <a:r>
              <a:rPr lang="fr-FR" sz="1050" dirty="0">
                <a:latin typeface="Courier"/>
                <a:cs typeface="Courier"/>
              </a:rPr>
              <a:t>: (334) </a:t>
            </a:r>
            <a:r>
              <a:rPr lang="fr-FR" sz="1050" dirty="0" smtClean="0">
                <a:latin typeface="Courier"/>
                <a:cs typeface="Courier"/>
              </a:rPr>
              <a:t>Single</a:t>
            </a:r>
            <a:r>
              <a:rPr lang="fr-FR" sz="1050" dirty="0">
                <a:latin typeface="Courier"/>
                <a:cs typeface="Courier"/>
              </a:rPr>
              <a:t>-user session end.</a:t>
            </a:r>
            <a:endParaRPr lang="en-US" sz="1050" dirty="0">
              <a:latin typeface="Courier"/>
              <a:cs typeface="Courier"/>
            </a:endParaRPr>
          </a:p>
        </p:txBody>
      </p:sp>
    </p:spTree>
    <p:extLst>
      <p:ext uri="{BB962C8B-B14F-4D97-AF65-F5344CB8AC3E}">
        <p14:creationId xmlns:p14="http://schemas.microsoft.com/office/powerpoint/2010/main" val="1895613314"/>
      </p:ext>
    </p:extLst>
  </p:cSld>
  <p:clrMapOvr>
    <a:masterClrMapping/>
  </p:clrMapOvr>
  <p:transition>
    <p:wipe dir="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Pay Attention To</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70</a:t>
            </a:fld>
            <a:endParaRPr lang="en-US" dirty="0"/>
          </a:p>
        </p:txBody>
      </p:sp>
      <p:sp>
        <p:nvSpPr>
          <p:cNvPr id="5" name="TextBox 4"/>
          <p:cNvSpPr txBox="1"/>
          <p:nvPr/>
        </p:nvSpPr>
        <p:spPr>
          <a:xfrm>
            <a:off x="457200" y="1314450"/>
            <a:ext cx="9144000" cy="2923877"/>
          </a:xfrm>
          <a:prstGeom prst="rect">
            <a:avLst/>
          </a:prstGeom>
          <a:noFill/>
        </p:spPr>
        <p:txBody>
          <a:bodyPr wrap="square" rtlCol="0">
            <a:spAutoFit/>
          </a:bodyPr>
          <a:lstStyle/>
          <a:p>
            <a:r>
              <a:rPr lang="en-US" sz="1400" dirty="0">
                <a:latin typeface="Consolas"/>
                <a:cs typeface="Consolas"/>
              </a:rPr>
              <a:t>(2248)  Begin normal shutdown  </a:t>
            </a:r>
          </a:p>
          <a:p>
            <a:r>
              <a:rPr lang="en-US" sz="1400" dirty="0">
                <a:latin typeface="Consolas"/>
                <a:cs typeface="Consolas"/>
              </a:rPr>
              <a:t>(2249)  Begin ABNORMAL shutdown</a:t>
            </a:r>
          </a:p>
          <a:p>
            <a:r>
              <a:rPr lang="en-US" sz="1400" dirty="0">
                <a:latin typeface="Consolas"/>
                <a:cs typeface="Consolas"/>
              </a:rPr>
              <a:t>(542)   Server shutdown started by root on /</a:t>
            </a:r>
            <a:r>
              <a:rPr lang="en-US" sz="1400" dirty="0" err="1">
                <a:latin typeface="Consolas"/>
                <a:cs typeface="Consolas"/>
              </a:rPr>
              <a:t>dev</a:t>
            </a:r>
            <a:r>
              <a:rPr lang="en-US" sz="1400" dirty="0">
                <a:latin typeface="Consolas"/>
                <a:cs typeface="Consolas"/>
              </a:rPr>
              <a:t>/</a:t>
            </a:r>
            <a:r>
              <a:rPr lang="en-US" sz="1400" dirty="0" err="1">
                <a:latin typeface="Consolas"/>
                <a:cs typeface="Consolas"/>
              </a:rPr>
              <a:t>pts</a:t>
            </a:r>
            <a:r>
              <a:rPr lang="en-US" sz="1400" dirty="0">
                <a:latin typeface="Consolas"/>
                <a:cs typeface="Consolas"/>
              </a:rPr>
              <a:t>/6.</a:t>
            </a:r>
          </a:p>
          <a:p>
            <a:r>
              <a:rPr lang="en-US" sz="1400" dirty="0">
                <a:latin typeface="Consolas"/>
                <a:cs typeface="Consolas"/>
              </a:rPr>
              <a:t>(5292)  SYSTEM ERROR: The broker is exiting unexpectedly, beginning Abnormal Shutdown.</a:t>
            </a:r>
          </a:p>
          <a:p>
            <a:r>
              <a:rPr lang="en-US" sz="1400" dirty="0">
                <a:latin typeface="Consolas"/>
                <a:cs typeface="Consolas"/>
              </a:rPr>
              <a:t>(1384)  The database is being shutdown.</a:t>
            </a:r>
          </a:p>
          <a:p>
            <a:r>
              <a:rPr lang="en-US" sz="1400" dirty="0">
                <a:latin typeface="Consolas"/>
                <a:cs typeface="Consolas"/>
              </a:rPr>
              <a:t>(915)   Lock table overflow, increase -L on server</a:t>
            </a:r>
          </a:p>
          <a:p>
            <a:r>
              <a:rPr lang="en-US" sz="1400" dirty="0">
                <a:latin typeface="Consolas"/>
                <a:cs typeface="Consolas"/>
              </a:rPr>
              <a:t>(1081)  Too many users requested semaphore undo, increase SEMMNU.  </a:t>
            </a:r>
          </a:p>
          <a:p>
            <a:pPr marL="342900" indent="-342900">
              <a:buAutoNum type="arabicParenBoth" startAt="358"/>
            </a:pPr>
            <a:r>
              <a:rPr lang="en-US" sz="1400" dirty="0" smtClean="0">
                <a:latin typeface="Consolas"/>
                <a:cs typeface="Consolas"/>
              </a:rPr>
              <a:t>   SYSTEM </a:t>
            </a:r>
            <a:r>
              <a:rPr lang="en-US" sz="1400" dirty="0">
                <a:latin typeface="Consolas"/>
                <a:cs typeface="Consolas"/>
              </a:rPr>
              <a:t>ERROR: Too many </a:t>
            </a:r>
            <a:r>
              <a:rPr lang="en-US" sz="1400" dirty="0" err="1">
                <a:latin typeface="Consolas"/>
                <a:cs typeface="Consolas"/>
              </a:rPr>
              <a:t>subprocesses</a:t>
            </a:r>
            <a:r>
              <a:rPr lang="en-US" sz="1400" dirty="0">
                <a:latin typeface="Consolas"/>
                <a:cs typeface="Consolas"/>
              </a:rPr>
              <a:t>, cannot fork. </a:t>
            </a:r>
            <a:r>
              <a:rPr lang="en-US" sz="1400" dirty="0" err="1">
                <a:latin typeface="Consolas"/>
                <a:cs typeface="Consolas"/>
              </a:rPr>
              <a:t>Errno</a:t>
            </a:r>
            <a:r>
              <a:rPr lang="en-US" sz="1400" dirty="0">
                <a:latin typeface="Consolas"/>
                <a:cs typeface="Consolas"/>
              </a:rPr>
              <a:t>=12</a:t>
            </a:r>
            <a:r>
              <a:rPr lang="en-US" sz="1400" dirty="0" smtClean="0">
                <a:latin typeface="Consolas"/>
                <a:cs typeface="Consolas"/>
              </a:rPr>
              <a:t>.</a:t>
            </a:r>
          </a:p>
          <a:p>
            <a:pPr marL="342900" indent="-342900">
              <a:buAutoNum type="arabicParenBoth" startAt="358"/>
            </a:pPr>
            <a:endParaRPr lang="en-US" sz="1600" dirty="0"/>
          </a:p>
          <a:p>
            <a:pPr marL="342900" indent="-342900">
              <a:buAutoNum type="arabicParenBoth" startAt="358"/>
            </a:pPr>
            <a:endParaRPr lang="en-US" sz="1600" dirty="0" smtClean="0"/>
          </a:p>
          <a:p>
            <a:r>
              <a:rPr lang="en-US" sz="2000" dirty="0" smtClean="0"/>
              <a:t>Note: not a comprehensive list or errors but you get the idea</a:t>
            </a:r>
          </a:p>
          <a:p>
            <a:r>
              <a:rPr lang="en-US" sz="2000" dirty="0" smtClean="0"/>
              <a:t>Note2: not all SYSTEM ERRORs are worth getting out of bed for</a:t>
            </a:r>
            <a:endParaRPr lang="en-US" sz="2000" dirty="0"/>
          </a:p>
        </p:txBody>
      </p:sp>
    </p:spTree>
    <p:extLst>
      <p:ext uri="{BB962C8B-B14F-4D97-AF65-F5344CB8AC3E}">
        <p14:creationId xmlns:p14="http://schemas.microsoft.com/office/powerpoint/2010/main" val="2428613685"/>
      </p:ext>
    </p:extLst>
  </p:cSld>
  <p:clrMapOvr>
    <a:masterClrMapping/>
  </p:clrMapOvr>
  <p:transition>
    <p:wipe dir="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to Pay Attention To</a:t>
            </a:r>
          </a:p>
        </p:txBody>
      </p:sp>
      <p:sp>
        <p:nvSpPr>
          <p:cNvPr id="3" name="Content Placeholder 2"/>
          <p:cNvSpPr>
            <a:spLocks noGrp="1"/>
          </p:cNvSpPr>
          <p:nvPr>
            <p:ph idx="1"/>
          </p:nvPr>
        </p:nvSpPr>
        <p:spPr>
          <a:xfrm>
            <a:off x="459091" y="1276350"/>
            <a:ext cx="7772400" cy="3398889"/>
          </a:xfrm>
        </p:spPr>
        <p:txBody>
          <a:bodyPr>
            <a:normAutofit/>
          </a:bodyPr>
          <a:lstStyle/>
          <a:p>
            <a:r>
              <a:rPr lang="en-US" dirty="0" smtClean="0"/>
              <a:t>Buffer Cache Hit (or Miss) Ratio</a:t>
            </a:r>
          </a:p>
          <a:p>
            <a:r>
              <a:rPr lang="en-US" dirty="0" smtClean="0"/>
              <a:t>Insanely high DB Requests</a:t>
            </a:r>
          </a:p>
          <a:p>
            <a:r>
              <a:rPr lang="en-US" dirty="0" smtClean="0"/>
              <a:t>Buffers Flushed</a:t>
            </a:r>
          </a:p>
          <a:p>
            <a:r>
              <a:rPr lang="en-US" dirty="0" smtClean="0"/>
              <a:t>AI &amp; BI Empty Buffer Waits</a:t>
            </a:r>
          </a:p>
          <a:p>
            <a:r>
              <a:rPr lang="en-US" dirty="0" smtClean="0"/>
              <a:t>Latch Timeouts</a:t>
            </a:r>
          </a:p>
          <a:p>
            <a:r>
              <a:rPr lang="en-US" dirty="0" smtClean="0"/>
              <a:t>Record Lock Waits</a:t>
            </a:r>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71</a:t>
            </a:fld>
            <a:endParaRPr lang="en-US" dirty="0"/>
          </a:p>
        </p:txBody>
      </p:sp>
    </p:spTree>
    <p:extLst>
      <p:ext uri="{BB962C8B-B14F-4D97-AF65-F5344CB8AC3E}">
        <p14:creationId xmlns:p14="http://schemas.microsoft.com/office/powerpoint/2010/main" val="1574915876"/>
      </p:ext>
    </p:extLst>
  </p:cSld>
  <p:clrMapOvr>
    <a:masterClrMapping/>
  </p:clrMapOvr>
  <p:transition>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to Pay Attention </a:t>
            </a:r>
            <a:r>
              <a:rPr lang="en-US" dirty="0" smtClean="0"/>
              <a:t>To #2</a:t>
            </a:r>
            <a:endParaRPr lang="en-US" dirty="0"/>
          </a:p>
        </p:txBody>
      </p:sp>
      <p:sp>
        <p:nvSpPr>
          <p:cNvPr id="3" name="Content Placeholder 2"/>
          <p:cNvSpPr>
            <a:spLocks noGrp="1"/>
          </p:cNvSpPr>
          <p:nvPr>
            <p:ph idx="1"/>
          </p:nvPr>
        </p:nvSpPr>
        <p:spPr>
          <a:xfrm>
            <a:off x="459091" y="1276350"/>
            <a:ext cx="7772400" cy="3398889"/>
          </a:xfrm>
        </p:spPr>
        <p:txBody>
          <a:bodyPr/>
          <a:lstStyle/>
          <a:p>
            <a:r>
              <a:rPr lang="en-US" dirty="0" smtClean="0"/>
              <a:t>Before Image Size</a:t>
            </a:r>
          </a:p>
          <a:p>
            <a:r>
              <a:rPr lang="en-US" dirty="0" smtClean="0"/>
              <a:t>Long Running Transactions</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72</a:t>
            </a:fld>
            <a:endParaRPr lang="en-US" dirty="0"/>
          </a:p>
        </p:txBody>
      </p:sp>
    </p:spTree>
    <p:extLst>
      <p:ext uri="{BB962C8B-B14F-4D97-AF65-F5344CB8AC3E}">
        <p14:creationId xmlns:p14="http://schemas.microsoft.com/office/powerpoint/2010/main" val="2808865047"/>
      </p:ext>
    </p:extLst>
  </p:cSld>
  <p:clrMapOvr>
    <a:masterClrMapping/>
  </p:clrMapOvr>
  <p:transition>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Panic Over!</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73</a:t>
            </a:fld>
            <a:endParaRPr lang="en-US" dirty="0"/>
          </a:p>
        </p:txBody>
      </p:sp>
      <p:sp>
        <p:nvSpPr>
          <p:cNvPr id="6" name="TextBox 5"/>
          <p:cNvSpPr txBox="1"/>
          <p:nvPr/>
        </p:nvSpPr>
        <p:spPr>
          <a:xfrm>
            <a:off x="304800" y="1371601"/>
            <a:ext cx="8839200" cy="2677656"/>
          </a:xfrm>
          <a:prstGeom prst="rect">
            <a:avLst/>
          </a:prstGeom>
          <a:noFill/>
        </p:spPr>
        <p:txBody>
          <a:bodyPr wrap="square" rtlCol="0">
            <a:spAutoFit/>
          </a:bodyPr>
          <a:lstStyle/>
          <a:p>
            <a:r>
              <a:rPr lang="en-US" sz="1400" dirty="0">
                <a:latin typeface="Consolas"/>
                <a:cs typeface="Consolas"/>
              </a:rPr>
              <a:t>(37</a:t>
            </a:r>
            <a:r>
              <a:rPr lang="en-US" sz="1400" dirty="0" smtClean="0">
                <a:latin typeface="Consolas"/>
                <a:cs typeface="Consolas"/>
              </a:rPr>
              <a:t>)</a:t>
            </a:r>
            <a:r>
              <a:rPr lang="en-US" sz="1400" dirty="0">
                <a:latin typeface="Consolas"/>
                <a:cs typeface="Consolas"/>
              </a:rPr>
              <a:t> </a:t>
            </a:r>
            <a:r>
              <a:rPr lang="en-US" sz="1400" dirty="0" smtClean="0">
                <a:latin typeface="Consolas"/>
                <a:cs typeface="Consolas"/>
              </a:rPr>
              <a:t>Your </a:t>
            </a:r>
            <a:r>
              <a:rPr lang="en-US" sz="1400" dirty="0">
                <a:latin typeface="Consolas"/>
                <a:cs typeface="Consolas"/>
              </a:rPr>
              <a:t>database was damaged. Dump its data and reload it</a:t>
            </a:r>
            <a:r>
              <a:rPr lang="en-US" sz="1400" dirty="0" smtClean="0">
                <a:latin typeface="Consolas"/>
                <a:cs typeface="Consolas"/>
              </a:rPr>
              <a:t>.</a:t>
            </a:r>
          </a:p>
          <a:p>
            <a:endParaRPr lang="en-US" sz="1400" dirty="0">
              <a:latin typeface="Consolas"/>
              <a:cs typeface="Consolas"/>
            </a:endParaRPr>
          </a:p>
          <a:p>
            <a:r>
              <a:rPr lang="en-US" sz="1400" dirty="0" smtClean="0">
                <a:latin typeface="Consolas"/>
                <a:cs typeface="Consolas"/>
              </a:rPr>
              <a:t>(</a:t>
            </a:r>
            <a:r>
              <a:rPr lang="en-US" sz="1400" dirty="0">
                <a:latin typeface="Consolas"/>
                <a:cs typeface="Consolas"/>
              </a:rPr>
              <a:t>43) Cannot find or open file &lt;filename&gt;, </a:t>
            </a:r>
            <a:r>
              <a:rPr lang="en-US" sz="1400" dirty="0" err="1">
                <a:latin typeface="Consolas"/>
                <a:cs typeface="Consolas"/>
              </a:rPr>
              <a:t>errno</a:t>
            </a:r>
            <a:r>
              <a:rPr lang="en-US" sz="1400" dirty="0">
                <a:latin typeface="Consolas"/>
                <a:cs typeface="Consolas"/>
              </a:rPr>
              <a:t> = &lt;number&gt;.</a:t>
            </a:r>
          </a:p>
          <a:p>
            <a:endParaRPr lang="en-US" sz="1400" dirty="0" smtClean="0">
              <a:latin typeface="Consolas"/>
              <a:cs typeface="Consolas"/>
            </a:endParaRPr>
          </a:p>
          <a:p>
            <a:r>
              <a:rPr lang="en-US" sz="1400" dirty="0" smtClean="0">
                <a:latin typeface="Consolas"/>
                <a:cs typeface="Consolas"/>
              </a:rPr>
              <a:t>(</a:t>
            </a:r>
            <a:r>
              <a:rPr lang="en-US" sz="1400" dirty="0">
                <a:latin typeface="Consolas"/>
                <a:cs typeface="Consolas"/>
              </a:rPr>
              <a:t>1124) SYSTEM ERROR: Wrong </a:t>
            </a:r>
            <a:r>
              <a:rPr lang="en-US" sz="1400" dirty="0" err="1">
                <a:latin typeface="Consolas"/>
                <a:cs typeface="Consolas"/>
              </a:rPr>
              <a:t>dbkey</a:t>
            </a:r>
            <a:r>
              <a:rPr lang="en-US" sz="1400" dirty="0">
                <a:latin typeface="Consolas"/>
                <a:cs typeface="Consolas"/>
              </a:rPr>
              <a:t> in block. Found </a:t>
            </a:r>
            <a:r>
              <a:rPr lang="en-US" sz="1400" dirty="0" smtClean="0">
                <a:latin typeface="Consolas"/>
                <a:cs typeface="Consolas"/>
              </a:rPr>
              <a:t>5512</a:t>
            </a:r>
            <a:r>
              <a:rPr lang="en-US" sz="1400" dirty="0">
                <a:latin typeface="Consolas"/>
                <a:cs typeface="Consolas"/>
              </a:rPr>
              <a:t>, should be </a:t>
            </a:r>
            <a:r>
              <a:rPr lang="en-US" sz="1400" dirty="0" smtClean="0">
                <a:latin typeface="Consolas"/>
                <a:cs typeface="Consolas"/>
              </a:rPr>
              <a:t>1458 </a:t>
            </a:r>
            <a:r>
              <a:rPr lang="en-US" sz="1400" dirty="0">
                <a:latin typeface="Consolas"/>
                <a:cs typeface="Consolas"/>
              </a:rPr>
              <a:t>in area 15</a:t>
            </a:r>
            <a:r>
              <a:rPr lang="en-US" sz="1400" dirty="0" smtClean="0">
                <a:latin typeface="Consolas"/>
                <a:cs typeface="Consolas"/>
              </a:rPr>
              <a:t>.</a:t>
            </a:r>
          </a:p>
          <a:p>
            <a:endParaRPr lang="en-US" sz="1400" dirty="0" smtClean="0">
              <a:latin typeface="Consolas"/>
              <a:cs typeface="Consolas"/>
            </a:endParaRPr>
          </a:p>
          <a:p>
            <a:r>
              <a:rPr lang="en-US" sz="1400" dirty="0" smtClean="0">
                <a:latin typeface="Consolas"/>
                <a:cs typeface="Consolas"/>
              </a:rPr>
              <a:t>(886) The </a:t>
            </a:r>
            <a:r>
              <a:rPr lang="en-US" sz="1400" dirty="0">
                <a:latin typeface="Consolas"/>
                <a:cs typeface="Consolas"/>
              </a:rPr>
              <a:t>database was last used &lt;date/time&gt;</a:t>
            </a:r>
            <a:r>
              <a:rPr lang="en-US" sz="1400" dirty="0" smtClean="0">
                <a:latin typeface="Consolas"/>
                <a:cs typeface="Consolas"/>
              </a:rPr>
              <a:t>.</a:t>
            </a:r>
            <a:r>
              <a:rPr lang="en-US" sz="1400" dirty="0">
                <a:latin typeface="Consolas"/>
                <a:cs typeface="Consolas"/>
              </a:rPr>
              <a:t/>
            </a:r>
            <a:br>
              <a:rPr lang="en-US" sz="1400" dirty="0">
                <a:latin typeface="Consolas"/>
                <a:cs typeface="Consolas"/>
              </a:rPr>
            </a:br>
            <a:r>
              <a:rPr lang="en-US" sz="1400" dirty="0" smtClean="0">
                <a:latin typeface="Consolas"/>
                <a:cs typeface="Consolas"/>
              </a:rPr>
              <a:t>(887) The </a:t>
            </a:r>
            <a:r>
              <a:rPr lang="en-US" sz="1400" dirty="0">
                <a:latin typeface="Consolas"/>
                <a:cs typeface="Consolas"/>
              </a:rPr>
              <a:t>before-image file expected &lt;date/time&gt;</a:t>
            </a:r>
            <a:r>
              <a:rPr lang="en-US" sz="1400" dirty="0" smtClean="0">
                <a:latin typeface="Consolas"/>
                <a:cs typeface="Consolas"/>
              </a:rPr>
              <a:t>.</a:t>
            </a:r>
            <a:r>
              <a:rPr lang="en-US" sz="1400" dirty="0">
                <a:latin typeface="Consolas"/>
                <a:cs typeface="Consolas"/>
              </a:rPr>
              <a:t/>
            </a:r>
            <a:br>
              <a:rPr lang="en-US" sz="1400" dirty="0">
                <a:latin typeface="Consolas"/>
                <a:cs typeface="Consolas"/>
              </a:rPr>
            </a:br>
            <a:r>
              <a:rPr lang="en-US" sz="1400" dirty="0" smtClean="0">
                <a:latin typeface="Consolas"/>
                <a:cs typeface="Consolas"/>
              </a:rPr>
              <a:t>(888) Those </a:t>
            </a:r>
            <a:r>
              <a:rPr lang="en-US" sz="1400" dirty="0">
                <a:latin typeface="Consolas"/>
                <a:cs typeface="Consolas"/>
              </a:rPr>
              <a:t>dates don't match, so you have the wrong copy of one of them</a:t>
            </a:r>
            <a:r>
              <a:rPr lang="en-US" sz="1400" dirty="0" smtClean="0">
                <a:latin typeface="Consolas"/>
                <a:cs typeface="Consolas"/>
              </a:rPr>
              <a:t>.</a:t>
            </a:r>
          </a:p>
          <a:p>
            <a:endParaRPr lang="en-US" sz="1400" dirty="0" smtClean="0">
              <a:latin typeface="Consolas"/>
              <a:cs typeface="Consolas"/>
            </a:endParaRPr>
          </a:p>
          <a:p>
            <a:r>
              <a:rPr lang="en-US" sz="1400" dirty="0" smtClean="0">
                <a:latin typeface="Consolas"/>
                <a:cs typeface="Consolas"/>
              </a:rPr>
              <a:t>SYSTEM </a:t>
            </a:r>
            <a:r>
              <a:rPr lang="en-US" sz="1400" dirty="0">
                <a:latin typeface="Consolas"/>
                <a:cs typeface="Consolas"/>
              </a:rPr>
              <a:t>ERROR</a:t>
            </a:r>
            <a:r>
              <a:rPr lang="en-US" sz="1400" dirty="0" smtClean="0">
                <a:latin typeface="Consolas"/>
                <a:cs typeface="Consolas"/>
              </a:rPr>
              <a:t>: …</a:t>
            </a:r>
          </a:p>
          <a:p>
            <a:endParaRPr lang="en-US" sz="1400" dirty="0" smtClean="0"/>
          </a:p>
        </p:txBody>
      </p:sp>
    </p:spTree>
    <p:extLst>
      <p:ext uri="{BB962C8B-B14F-4D97-AF65-F5344CB8AC3E}">
        <p14:creationId xmlns:p14="http://schemas.microsoft.com/office/powerpoint/2010/main" val="1895613314"/>
      </p:ext>
    </p:extLst>
  </p:cSld>
  <p:clrMapOvr>
    <a:masterClrMapping/>
  </p:clrMapOvr>
  <p:transition>
    <p:wipe dir="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Not To Miss</a:t>
            </a:r>
            <a:endParaRPr lang="en-US" dirty="0"/>
          </a:p>
        </p:txBody>
      </p:sp>
      <p:sp>
        <p:nvSpPr>
          <p:cNvPr id="3" name="Content Placeholder 2"/>
          <p:cNvSpPr>
            <a:spLocks noGrp="1"/>
          </p:cNvSpPr>
          <p:nvPr>
            <p:ph idx="1"/>
          </p:nvPr>
        </p:nvSpPr>
        <p:spPr>
          <a:xfrm>
            <a:off x="457200" y="3200401"/>
            <a:ext cx="8229600" cy="1276349"/>
          </a:xfrm>
        </p:spPr>
        <p:txBody>
          <a:bodyPr/>
          <a:lstStyle/>
          <a:p>
            <a:r>
              <a:rPr lang="en-US" sz="1800" dirty="0" smtClean="0"/>
              <a:t>The </a:t>
            </a:r>
            <a:r>
              <a:rPr lang="en-US" sz="1800" b="1" dirty="0" smtClean="0"/>
              <a:t>lack</a:t>
            </a:r>
            <a:r>
              <a:rPr lang="en-US" sz="1800" dirty="0" smtClean="0"/>
              <a:t> of these messages means that backups are not executing.</a:t>
            </a:r>
          </a:p>
          <a:p>
            <a:r>
              <a:rPr lang="en-US" sz="1800" dirty="0" smtClean="0"/>
              <a:t>Or that after-imaging is not functioning.</a:t>
            </a:r>
            <a:endParaRPr lang="en-US" sz="1800"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74</a:t>
            </a:fld>
            <a:endParaRPr lang="en-US" dirty="0"/>
          </a:p>
        </p:txBody>
      </p:sp>
      <p:sp>
        <p:nvSpPr>
          <p:cNvPr id="5" name="TextBox 4"/>
          <p:cNvSpPr txBox="1"/>
          <p:nvPr/>
        </p:nvSpPr>
        <p:spPr>
          <a:xfrm>
            <a:off x="457200" y="1314450"/>
            <a:ext cx="9144000" cy="1569660"/>
          </a:xfrm>
          <a:prstGeom prst="rect">
            <a:avLst/>
          </a:prstGeom>
          <a:noFill/>
        </p:spPr>
        <p:txBody>
          <a:bodyPr wrap="square" rtlCol="0">
            <a:spAutoFit/>
          </a:bodyPr>
          <a:lstStyle/>
          <a:p>
            <a:r>
              <a:rPr lang="en-US" sz="1200" dirty="0">
                <a:latin typeface="Consolas"/>
                <a:cs typeface="Consolas"/>
              </a:rPr>
              <a:t>(</a:t>
            </a:r>
            <a:r>
              <a:rPr lang="en-US" sz="1600" dirty="0">
                <a:latin typeface="Consolas"/>
                <a:cs typeface="Consolas"/>
              </a:rPr>
              <a:t>1362)  Full backup started. </a:t>
            </a:r>
          </a:p>
          <a:p>
            <a:r>
              <a:rPr lang="en-US" sz="1600" dirty="0">
                <a:latin typeface="Consolas"/>
                <a:cs typeface="Consolas"/>
              </a:rPr>
              <a:t>(1364)  Full backup successfully completed. </a:t>
            </a:r>
          </a:p>
          <a:p>
            <a:endParaRPr lang="en-US" sz="1600" dirty="0">
              <a:latin typeface="Consolas"/>
              <a:cs typeface="Consolas"/>
            </a:endParaRPr>
          </a:p>
          <a:p>
            <a:r>
              <a:rPr lang="en-US" sz="1600" dirty="0">
                <a:latin typeface="Consolas"/>
                <a:cs typeface="Consolas"/>
              </a:rPr>
              <a:t>(7129)  </a:t>
            </a:r>
            <a:r>
              <a:rPr lang="en-US" sz="1600" dirty="0" err="1">
                <a:latin typeface="Consolas"/>
                <a:cs typeface="Consolas"/>
              </a:rPr>
              <a:t>Usr</a:t>
            </a:r>
            <a:r>
              <a:rPr lang="en-US" sz="1600" dirty="0">
                <a:latin typeface="Consolas"/>
                <a:cs typeface="Consolas"/>
              </a:rPr>
              <a:t> 61 set name to </a:t>
            </a:r>
            <a:r>
              <a:rPr lang="en-US" sz="1600" dirty="0" err="1">
                <a:latin typeface="Consolas"/>
                <a:cs typeface="Consolas"/>
              </a:rPr>
              <a:t>Aimage</a:t>
            </a:r>
            <a:r>
              <a:rPr lang="en-US" sz="1600" dirty="0">
                <a:latin typeface="Consolas"/>
                <a:cs typeface="Consolas"/>
              </a:rPr>
              <a:t> full. </a:t>
            </a:r>
          </a:p>
          <a:p>
            <a:r>
              <a:rPr lang="en-US" sz="1600" dirty="0">
                <a:latin typeface="Consolas"/>
                <a:cs typeface="Consolas"/>
              </a:rPr>
              <a:t>(3778)  This is after-image file number 270 since the last AIMAGE BEGIN </a:t>
            </a:r>
          </a:p>
          <a:p>
            <a:r>
              <a:rPr lang="en-US" sz="1600" dirty="0">
                <a:latin typeface="Consolas"/>
                <a:cs typeface="Consolas"/>
              </a:rPr>
              <a:t>(3777)  Switched to </a:t>
            </a:r>
            <a:r>
              <a:rPr lang="en-US" sz="1600" dirty="0" err="1">
                <a:latin typeface="Consolas"/>
                <a:cs typeface="Consolas"/>
              </a:rPr>
              <a:t>ai</a:t>
            </a:r>
            <a:r>
              <a:rPr lang="en-US" sz="1600" dirty="0">
                <a:latin typeface="Consolas"/>
                <a:cs typeface="Consolas"/>
              </a:rPr>
              <a:t> extent /</a:t>
            </a:r>
            <a:r>
              <a:rPr lang="en-US" sz="1600" dirty="0" err="1">
                <a:latin typeface="Consolas"/>
                <a:cs typeface="Consolas"/>
              </a:rPr>
              <a:t>ai</a:t>
            </a:r>
            <a:r>
              <a:rPr lang="en-US" sz="1600" dirty="0">
                <a:latin typeface="Consolas"/>
                <a:cs typeface="Consolas"/>
              </a:rPr>
              <a:t>/sports.a4. </a:t>
            </a:r>
          </a:p>
        </p:txBody>
      </p:sp>
    </p:spTree>
    <p:extLst>
      <p:ext uri="{BB962C8B-B14F-4D97-AF65-F5344CB8AC3E}">
        <p14:creationId xmlns:p14="http://schemas.microsoft.com/office/powerpoint/2010/main" val="2445187028"/>
      </p:ext>
    </p:extLst>
  </p:cSld>
  <p:clrMapOvr>
    <a:masterClrMapping/>
  </p:clrMapOvr>
  <p:transition>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Tools &amp; Services</a:t>
            </a:r>
            <a:endParaRPr lang="en-US" dirty="0"/>
          </a:p>
        </p:txBody>
      </p:sp>
      <p:sp>
        <p:nvSpPr>
          <p:cNvPr id="3" name="Content Placeholder 2"/>
          <p:cNvSpPr>
            <a:spLocks noGrp="1"/>
          </p:cNvSpPr>
          <p:nvPr>
            <p:ph idx="1"/>
          </p:nvPr>
        </p:nvSpPr>
        <p:spPr>
          <a:xfrm>
            <a:off x="459091" y="1276350"/>
            <a:ext cx="7772400" cy="3246489"/>
          </a:xfrm>
        </p:spPr>
        <p:txBody>
          <a:bodyPr/>
          <a:lstStyle/>
          <a:p>
            <a:r>
              <a:rPr lang="en-US" dirty="0" smtClean="0"/>
              <a:t>PROMON (free, included)</a:t>
            </a:r>
          </a:p>
          <a:p>
            <a:r>
              <a:rPr lang="en-US" dirty="0" err="1" smtClean="0"/>
              <a:t>ProTop</a:t>
            </a:r>
            <a:r>
              <a:rPr lang="en-US" dirty="0" smtClean="0"/>
              <a:t> (free</a:t>
            </a:r>
            <a:r>
              <a:rPr lang="en-US" dirty="0"/>
              <a:t>!</a:t>
            </a:r>
            <a:r>
              <a:rPr lang="en-US" dirty="0" smtClean="0"/>
              <a:t>)</a:t>
            </a:r>
            <a:br>
              <a:rPr lang="en-US" dirty="0" smtClean="0"/>
            </a:br>
            <a:r>
              <a:rPr lang="en-US" sz="1000" dirty="0"/>
              <a:t/>
            </a:r>
            <a:br>
              <a:rPr lang="en-US" sz="1000" dirty="0"/>
            </a:br>
            <a:r>
              <a:rPr lang="en-US" dirty="0" smtClean="0">
                <a:solidFill>
                  <a:srgbClr val="660066"/>
                </a:solidFill>
              </a:rPr>
              <a:t>	</a:t>
            </a:r>
            <a:r>
              <a:rPr lang="en-US" sz="1800" dirty="0" smtClean="0">
                <a:solidFill>
                  <a:srgbClr val="660066"/>
                </a:solidFill>
              </a:rPr>
              <a:t>138</a:t>
            </a:r>
            <a:r>
              <a:rPr lang="en-US" sz="1800" dirty="0">
                <a:solidFill>
                  <a:srgbClr val="660066"/>
                </a:solidFill>
              </a:rPr>
              <a:t>: Monitoring </a:t>
            </a:r>
            <a:r>
              <a:rPr lang="en-US" sz="1800" dirty="0" err="1">
                <a:solidFill>
                  <a:srgbClr val="660066"/>
                </a:solidFill>
              </a:rPr>
              <a:t>OpenEdge</a:t>
            </a:r>
            <a:r>
              <a:rPr lang="en-US" sz="1800" dirty="0">
                <a:solidFill>
                  <a:srgbClr val="660066"/>
                </a:solidFill>
              </a:rPr>
              <a:t> with </a:t>
            </a:r>
            <a:r>
              <a:rPr lang="en-US" sz="1800" dirty="0" err="1" smtClean="0">
                <a:solidFill>
                  <a:srgbClr val="660066"/>
                </a:solidFill>
              </a:rPr>
              <a:t>ProTop</a:t>
            </a:r>
            <a:r>
              <a:rPr lang="en-US" sz="1800" dirty="0" smtClean="0">
                <a:solidFill>
                  <a:srgbClr val="660066"/>
                </a:solidFill>
              </a:rPr>
              <a:t/>
            </a:r>
            <a:br>
              <a:rPr lang="en-US" sz="1800" dirty="0" smtClean="0">
                <a:solidFill>
                  <a:srgbClr val="660066"/>
                </a:solidFill>
              </a:rPr>
            </a:br>
            <a:r>
              <a:rPr lang="en-US" sz="1800" dirty="0" smtClean="0">
                <a:solidFill>
                  <a:srgbClr val="660066"/>
                </a:solidFill>
              </a:rPr>
              <a:t>	Tuesday 2:15pm</a:t>
            </a:r>
            <a:endParaRPr lang="en-US" dirty="0" smtClean="0">
              <a:solidFill>
                <a:srgbClr val="660066"/>
              </a:solidFill>
            </a:endParaRPr>
          </a:p>
          <a:p>
            <a:r>
              <a:rPr lang="en-US" dirty="0"/>
              <a:t>Roll your own with Virtual System Tables</a:t>
            </a:r>
          </a:p>
          <a:p>
            <a:r>
              <a:rPr lang="en-US" dirty="0" smtClean="0"/>
              <a:t>OE </a:t>
            </a:r>
            <a:r>
              <a:rPr lang="en-US" dirty="0"/>
              <a:t>Management (“Fathom Management”</a:t>
            </a:r>
            <a:r>
              <a:rPr lang="en-US" dirty="0" smtClean="0"/>
              <a:t>)</a:t>
            </a:r>
          </a:p>
          <a:p>
            <a:r>
              <a:rPr lang="en-US" dirty="0" smtClean="0"/>
              <a:t>Progress Managed DBA</a:t>
            </a:r>
            <a:endParaRPr lang="en-US" dirty="0"/>
          </a:p>
          <a:p>
            <a:r>
              <a:rPr lang="en-US" dirty="0" err="1" smtClean="0"/>
              <a:t>DBAppraise</a:t>
            </a:r>
            <a:endParaRPr lang="en-US" dirty="0" smtClean="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75</a:t>
            </a:fld>
            <a:endParaRPr lang="en-US" dirty="0"/>
          </a:p>
        </p:txBody>
      </p:sp>
    </p:spTree>
    <p:extLst>
      <p:ext uri="{BB962C8B-B14F-4D97-AF65-F5344CB8AC3E}">
        <p14:creationId xmlns:p14="http://schemas.microsoft.com/office/powerpoint/2010/main" val="562402553"/>
      </p:ext>
    </p:extLst>
  </p:cSld>
  <p:clrMapOvr>
    <a:masterClrMapping/>
  </p:clrMapOvr>
  <p:transition>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76</a:t>
            </a:fld>
            <a:endParaRPr lang="en-US" dirty="0"/>
          </a:p>
        </p:txBody>
      </p:sp>
      <p:sp>
        <p:nvSpPr>
          <p:cNvPr id="5" name="Title 1"/>
          <p:cNvSpPr txBox="1">
            <a:spLocks/>
          </p:cNvSpPr>
          <p:nvPr/>
        </p:nvSpPr>
        <p:spPr>
          <a:xfrm>
            <a:off x="685800" y="1543050"/>
            <a:ext cx="7772400" cy="18859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It’s Not “just” a Database</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36786898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Not “Just” a Database</a:t>
            </a:r>
            <a:endParaRPr lang="en-US" dirty="0"/>
          </a:p>
        </p:txBody>
      </p:sp>
      <p:sp>
        <p:nvSpPr>
          <p:cNvPr id="3" name="Content Placeholder 2"/>
          <p:cNvSpPr>
            <a:spLocks noGrp="1"/>
          </p:cNvSpPr>
          <p:nvPr>
            <p:ph idx="1"/>
          </p:nvPr>
        </p:nvSpPr>
        <p:spPr>
          <a:xfrm>
            <a:off x="459091" y="1311223"/>
            <a:ext cx="7772400" cy="3089327"/>
          </a:xfrm>
        </p:spPr>
        <p:txBody>
          <a:bodyPr/>
          <a:lstStyle/>
          <a:p>
            <a:r>
              <a:rPr lang="en-US" dirty="0" smtClean="0"/>
              <a:t>Any Amount of Tuning can always be defeated by lousy code.</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77</a:t>
            </a:fld>
            <a:endParaRPr lang="en-US" dirty="0"/>
          </a:p>
        </p:txBody>
      </p:sp>
    </p:spTree>
    <p:extLst>
      <p:ext uri="{BB962C8B-B14F-4D97-AF65-F5344CB8AC3E}">
        <p14:creationId xmlns:p14="http://schemas.microsoft.com/office/powerpoint/2010/main" val="1287686189"/>
      </p:ext>
    </p:extLst>
  </p:cSld>
  <p:clrMapOvr>
    <a:masterClrMapping/>
  </p:clrMapOvr>
  <p:transition>
    <p:wipe dir="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3"/>
          <p:cNvSpPr txBox="1">
            <a:spLocks noChangeArrowheads="1"/>
          </p:cNvSpPr>
          <p:nvPr/>
        </p:nvSpPr>
        <p:spPr bwMode="auto">
          <a:xfrm>
            <a:off x="228600" y="971550"/>
            <a:ext cx="8686800"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3200" b="1" dirty="0">
                <a:solidFill>
                  <a:srgbClr val="2453CA"/>
                </a:solidFill>
              </a:rPr>
              <a:t>The performance enhancement possible with a given improvement is limited by the fraction of the execution time that the improved feature is used.</a:t>
            </a:r>
          </a:p>
          <a:p>
            <a:pPr algn="ctr" eaLnBrk="1" hangingPunct="1">
              <a:spcBef>
                <a:spcPct val="50000"/>
              </a:spcBef>
            </a:pPr>
            <a:endParaRPr lang="en-US" sz="3200" b="1" dirty="0">
              <a:solidFill>
                <a:srgbClr val="2453CA"/>
              </a:solidFill>
            </a:endParaRPr>
          </a:p>
          <a:p>
            <a:pPr algn="r" eaLnBrk="1" hangingPunct="1"/>
            <a:r>
              <a:rPr lang="en-US" sz="3600" dirty="0"/>
              <a:t> -- Amdahl’s Law</a:t>
            </a:r>
          </a:p>
        </p:txBody>
      </p:sp>
    </p:spTree>
    <p:extLst>
      <p:ext uri="{BB962C8B-B14F-4D97-AF65-F5344CB8AC3E}">
        <p14:creationId xmlns:p14="http://schemas.microsoft.com/office/powerpoint/2010/main" val="1968195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Users!</a:t>
            </a:r>
            <a:endParaRPr lang="en-US" dirty="0"/>
          </a:p>
        </p:txBody>
      </p:sp>
      <p:sp>
        <p:nvSpPr>
          <p:cNvPr id="3" name="Content Placeholder 2"/>
          <p:cNvSpPr>
            <a:spLocks noGrp="1"/>
          </p:cNvSpPr>
          <p:nvPr>
            <p:ph idx="1"/>
          </p:nvPr>
        </p:nvSpPr>
        <p:spPr>
          <a:xfrm>
            <a:off x="457200" y="1200150"/>
            <a:ext cx="8382000" cy="3486150"/>
          </a:xfrm>
        </p:spPr>
        <p:txBody>
          <a:bodyPr>
            <a:normAutofit/>
          </a:bodyPr>
          <a:lstStyle/>
          <a:p>
            <a:r>
              <a:rPr lang="en-US" dirty="0" smtClean="0"/>
              <a:t>Sometimes you need to know what they are doing:</a:t>
            </a:r>
          </a:p>
          <a:p>
            <a:pPr lvl="1"/>
            <a:r>
              <a:rPr lang="en-US" dirty="0" smtClean="0"/>
              <a:t>UNIX:	kill –USR1 &lt;</a:t>
            </a:r>
            <a:r>
              <a:rPr lang="en-US" dirty="0" err="1" smtClean="0"/>
              <a:t>pid</a:t>
            </a:r>
            <a:r>
              <a:rPr lang="en-US" dirty="0" smtClean="0"/>
              <a:t>&gt;</a:t>
            </a:r>
          </a:p>
          <a:p>
            <a:pPr lvl="1"/>
            <a:r>
              <a:rPr lang="en-US" dirty="0" smtClean="0"/>
              <a:t>Windows:	%</a:t>
            </a:r>
            <a:r>
              <a:rPr lang="en-US" dirty="0"/>
              <a:t>DLC%\bin\</a:t>
            </a:r>
            <a:r>
              <a:rPr lang="en-US" dirty="0" err="1"/>
              <a:t>proGetStack</a:t>
            </a:r>
            <a:r>
              <a:rPr lang="en-US" dirty="0"/>
              <a:t> &lt;</a:t>
            </a:r>
            <a:r>
              <a:rPr lang="en-US" dirty="0" err="1"/>
              <a:t>pid</a:t>
            </a:r>
            <a:r>
              <a:rPr lang="en-US" dirty="0" smtClean="0"/>
              <a:t>&gt;</a:t>
            </a:r>
            <a:br>
              <a:rPr lang="en-US" dirty="0" smtClean="0"/>
            </a:br>
            <a:endParaRPr lang="en-US" dirty="0"/>
          </a:p>
          <a:p>
            <a:r>
              <a:rPr lang="en-US" dirty="0" smtClean="0"/>
              <a:t>Must own the process or be root/administrator</a:t>
            </a:r>
          </a:p>
          <a:p>
            <a:r>
              <a:rPr lang="en-US" dirty="0" smtClean="0"/>
              <a:t>Creates a </a:t>
            </a:r>
            <a:r>
              <a:rPr lang="en-US" dirty="0" err="1" smtClean="0"/>
              <a:t>protrace</a:t>
            </a:r>
            <a:r>
              <a:rPr lang="en-US" dirty="0" smtClean="0"/>
              <a:t>.&lt;PID&gt; in working directory</a:t>
            </a:r>
          </a:p>
          <a:p>
            <a:r>
              <a:rPr lang="en-US" dirty="0" smtClean="0"/>
              <a:t>The </a:t>
            </a:r>
            <a:r>
              <a:rPr lang="en-US" dirty="0" err="1" smtClean="0"/>
              <a:t>protrace</a:t>
            </a:r>
            <a:r>
              <a:rPr lang="en-US" dirty="0" smtClean="0"/>
              <a:t> contains a 4gl stack trace!</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79</a:t>
            </a:fld>
            <a:endParaRPr lang="en-US" dirty="0"/>
          </a:p>
        </p:txBody>
      </p:sp>
    </p:spTree>
    <p:extLst>
      <p:ext uri="{BB962C8B-B14F-4D97-AF65-F5344CB8AC3E}">
        <p14:creationId xmlns:p14="http://schemas.microsoft.com/office/powerpoint/2010/main" val="1864996623"/>
      </p:ext>
    </p:extLst>
  </p:cSld>
  <p:clrMapOvr>
    <a:masterClrMapping/>
  </p:clrMapOvr>
  <p:transition>
    <p:wipe dir="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t>
            </a:r>
            <a:r>
              <a:rPr lang="en-US" dirty="0" err="1" smtClean="0"/>
              <a:t>rotrace</a:t>
            </a:r>
            <a:r>
              <a:rPr lang="en-US" dirty="0" smtClean="0"/>
              <a:t>.&lt;PID&gt;</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80</a:t>
            </a:fld>
            <a:endParaRPr lang="en-US" dirty="0"/>
          </a:p>
        </p:txBody>
      </p:sp>
      <p:sp>
        <p:nvSpPr>
          <p:cNvPr id="5" name="TextBox 4"/>
          <p:cNvSpPr txBox="1"/>
          <p:nvPr/>
        </p:nvSpPr>
        <p:spPr>
          <a:xfrm>
            <a:off x="457200" y="1200150"/>
            <a:ext cx="8229600" cy="3416319"/>
          </a:xfrm>
          <a:prstGeom prst="rect">
            <a:avLst/>
          </a:prstGeom>
          <a:noFill/>
        </p:spPr>
        <p:txBody>
          <a:bodyPr wrap="square" rtlCol="0">
            <a:spAutoFit/>
          </a:bodyPr>
          <a:lstStyle/>
          <a:p>
            <a:r>
              <a:rPr lang="es-ES_tradnl" sz="1200" dirty="0">
                <a:latin typeface="Consolas"/>
                <a:cs typeface="Consolas"/>
              </a:rPr>
              <a:t>PROGRESS </a:t>
            </a:r>
            <a:r>
              <a:rPr lang="es-ES_tradnl" sz="1200" dirty="0" err="1">
                <a:latin typeface="Consolas"/>
                <a:cs typeface="Consolas"/>
              </a:rPr>
              <a:t>stack</a:t>
            </a:r>
            <a:r>
              <a:rPr lang="es-ES_tradnl" sz="1200" dirty="0">
                <a:latin typeface="Consolas"/>
                <a:cs typeface="Consolas"/>
              </a:rPr>
              <a:t> trace as of </a:t>
            </a:r>
            <a:r>
              <a:rPr lang="es-ES_tradnl" sz="1200" dirty="0" err="1">
                <a:latin typeface="Consolas"/>
                <a:cs typeface="Consolas"/>
              </a:rPr>
              <a:t>Tue</a:t>
            </a:r>
            <a:r>
              <a:rPr lang="es-ES_tradnl" sz="1200" dirty="0">
                <a:latin typeface="Consolas"/>
                <a:cs typeface="Consolas"/>
              </a:rPr>
              <a:t> </a:t>
            </a:r>
            <a:r>
              <a:rPr lang="es-ES_tradnl" sz="1200" dirty="0" err="1">
                <a:latin typeface="Consolas"/>
                <a:cs typeface="Consolas"/>
              </a:rPr>
              <a:t>Dec</a:t>
            </a:r>
            <a:r>
              <a:rPr lang="es-ES_tradnl" sz="1200" dirty="0">
                <a:latin typeface="Consolas"/>
                <a:cs typeface="Consolas"/>
              </a:rPr>
              <a:t>  4 11:28:00 2012</a:t>
            </a:r>
          </a:p>
          <a:p>
            <a:r>
              <a:rPr lang="es-ES_tradnl" sz="1200" dirty="0" err="1">
                <a:latin typeface="Consolas"/>
                <a:cs typeface="Consolas"/>
              </a:rPr>
              <a:t>Command</a:t>
            </a:r>
            <a:r>
              <a:rPr lang="es-ES_tradnl" sz="1200" dirty="0">
                <a:latin typeface="Consolas"/>
                <a:cs typeface="Consolas"/>
              </a:rPr>
              <a:t> line </a:t>
            </a:r>
            <a:r>
              <a:rPr lang="es-ES_tradnl" sz="1200" dirty="0" err="1">
                <a:latin typeface="Consolas"/>
                <a:cs typeface="Consolas"/>
              </a:rPr>
              <a:t>arguments</a:t>
            </a:r>
            <a:r>
              <a:rPr lang="es-ES_tradnl" sz="1200" dirty="0">
                <a:latin typeface="Consolas"/>
                <a:cs typeface="Consolas"/>
              </a:rPr>
              <a:t> are</a:t>
            </a:r>
          </a:p>
          <a:p>
            <a:r>
              <a:rPr lang="es-ES_tradnl" sz="1200" dirty="0">
                <a:latin typeface="Consolas"/>
                <a:cs typeface="Consolas"/>
              </a:rPr>
              <a:t>/</a:t>
            </a:r>
            <a:r>
              <a:rPr lang="es-ES_tradnl" sz="1200" dirty="0" err="1">
                <a:latin typeface="Consolas"/>
                <a:cs typeface="Consolas"/>
              </a:rPr>
              <a:t>progress</a:t>
            </a:r>
            <a:r>
              <a:rPr lang="es-ES_tradnl" sz="1200" dirty="0">
                <a:latin typeface="Consolas"/>
                <a:cs typeface="Consolas"/>
              </a:rPr>
              <a:t>/</a:t>
            </a:r>
            <a:r>
              <a:rPr lang="es-ES_tradnl" sz="1200" dirty="0" err="1">
                <a:latin typeface="Consolas"/>
                <a:cs typeface="Consolas"/>
              </a:rPr>
              <a:t>dlc</a:t>
            </a:r>
            <a:r>
              <a:rPr lang="es-ES_tradnl" sz="1200" dirty="0">
                <a:latin typeface="Consolas"/>
                <a:cs typeface="Consolas"/>
              </a:rPr>
              <a:t>/</a:t>
            </a:r>
            <a:r>
              <a:rPr lang="es-ES_tradnl" sz="1200" dirty="0" err="1">
                <a:latin typeface="Consolas"/>
                <a:cs typeface="Consolas"/>
              </a:rPr>
              <a:t>bin</a:t>
            </a:r>
            <a:r>
              <a:rPr lang="es-ES_tradnl" sz="1200" dirty="0">
                <a:latin typeface="Consolas"/>
                <a:cs typeface="Consolas"/>
              </a:rPr>
              <a:t>/_progres -p </a:t>
            </a:r>
            <a:r>
              <a:rPr lang="es-ES_tradnl" sz="1200" dirty="0" err="1">
                <a:latin typeface="Consolas"/>
                <a:cs typeface="Consolas"/>
              </a:rPr>
              <a:t>mls.p</a:t>
            </a:r>
            <a:r>
              <a:rPr lang="es-ES_tradnl" sz="1200" dirty="0">
                <a:latin typeface="Consolas"/>
                <a:cs typeface="Consolas"/>
              </a:rPr>
              <a:t> -</a:t>
            </a:r>
            <a:r>
              <a:rPr lang="es-ES_tradnl" sz="1200" dirty="0" err="1">
                <a:latin typeface="Consolas"/>
                <a:cs typeface="Consolas"/>
              </a:rPr>
              <a:t>pf</a:t>
            </a:r>
            <a:r>
              <a:rPr lang="es-ES_tradnl" sz="1200" dirty="0">
                <a:latin typeface="Consolas"/>
                <a:cs typeface="Consolas"/>
              </a:rPr>
              <a:t> /</a:t>
            </a:r>
            <a:r>
              <a:rPr lang="es-ES_tradnl" sz="1200" dirty="0" err="1">
                <a:latin typeface="Consolas"/>
                <a:cs typeface="Consolas"/>
              </a:rPr>
              <a:t>los_prod</a:t>
            </a:r>
            <a:r>
              <a:rPr lang="es-ES_tradnl" sz="1200" dirty="0">
                <a:latin typeface="Consolas"/>
                <a:cs typeface="Consolas"/>
              </a:rPr>
              <a:t>/</a:t>
            </a:r>
            <a:r>
              <a:rPr lang="es-ES_tradnl" sz="1200" dirty="0" err="1">
                <a:latin typeface="Consolas"/>
                <a:cs typeface="Consolas"/>
              </a:rPr>
              <a:t>develop.pf</a:t>
            </a:r>
            <a:r>
              <a:rPr lang="es-ES_tradnl" sz="1200" dirty="0">
                <a:latin typeface="Consolas"/>
                <a:cs typeface="Consolas"/>
              </a:rPr>
              <a:t> -T /</a:t>
            </a:r>
            <a:r>
              <a:rPr lang="es-ES_tradnl" sz="1200" dirty="0" err="1">
                <a:latin typeface="Consolas"/>
                <a:cs typeface="Consolas"/>
              </a:rPr>
              <a:t>dbtmp</a:t>
            </a:r>
            <a:endParaRPr lang="es-ES_tradnl" sz="1200" dirty="0">
              <a:latin typeface="Consolas"/>
              <a:cs typeface="Consolas"/>
            </a:endParaRPr>
          </a:p>
          <a:p>
            <a:r>
              <a:rPr lang="es-ES_tradnl" sz="1200" dirty="0" err="1">
                <a:latin typeface="Consolas"/>
                <a:cs typeface="Consolas"/>
              </a:rPr>
              <a:t>Startup</a:t>
            </a:r>
            <a:r>
              <a:rPr lang="es-ES_tradnl" sz="1200" dirty="0">
                <a:latin typeface="Consolas"/>
                <a:cs typeface="Consolas"/>
              </a:rPr>
              <a:t> </a:t>
            </a:r>
            <a:r>
              <a:rPr lang="es-ES_tradnl" sz="1200" dirty="0" err="1">
                <a:latin typeface="Consolas"/>
                <a:cs typeface="Consolas"/>
              </a:rPr>
              <a:t>parameters</a:t>
            </a:r>
            <a:r>
              <a:rPr lang="es-ES_tradnl" sz="1200" dirty="0">
                <a:latin typeface="Consolas"/>
                <a:cs typeface="Consolas"/>
              </a:rPr>
              <a:t>:</a:t>
            </a:r>
          </a:p>
          <a:p>
            <a:r>
              <a:rPr lang="es-ES_tradnl" sz="1200" dirty="0">
                <a:latin typeface="Consolas"/>
                <a:cs typeface="Consolas"/>
              </a:rPr>
              <a:t>-</a:t>
            </a:r>
            <a:r>
              <a:rPr lang="es-ES_tradnl" sz="1200" dirty="0" err="1">
                <a:latin typeface="Consolas"/>
                <a:cs typeface="Consolas"/>
              </a:rPr>
              <a:t>pf</a:t>
            </a:r>
            <a:r>
              <a:rPr lang="es-ES_tradnl" sz="1200" dirty="0">
                <a:latin typeface="Consolas"/>
                <a:cs typeface="Consolas"/>
              </a:rPr>
              <a:t> /</a:t>
            </a:r>
            <a:r>
              <a:rPr lang="es-ES_tradnl" sz="1200" dirty="0" err="1">
                <a:latin typeface="Consolas"/>
                <a:cs typeface="Consolas"/>
              </a:rPr>
              <a:t>progress</a:t>
            </a:r>
            <a:r>
              <a:rPr lang="es-ES_tradnl" sz="1200" dirty="0">
                <a:latin typeface="Consolas"/>
                <a:cs typeface="Consolas"/>
              </a:rPr>
              <a:t>/</a:t>
            </a:r>
            <a:r>
              <a:rPr lang="es-ES_tradnl" sz="1200" dirty="0" err="1">
                <a:latin typeface="Consolas"/>
                <a:cs typeface="Consolas"/>
              </a:rPr>
              <a:t>dlc</a:t>
            </a:r>
            <a:r>
              <a:rPr lang="es-ES_tradnl" sz="1200" dirty="0">
                <a:latin typeface="Consolas"/>
                <a:cs typeface="Consolas"/>
              </a:rPr>
              <a:t>/</a:t>
            </a:r>
            <a:r>
              <a:rPr lang="es-ES_tradnl" sz="1200" dirty="0" err="1">
                <a:latin typeface="Consolas"/>
                <a:cs typeface="Consolas"/>
              </a:rPr>
              <a:t>startup.pf</a:t>
            </a:r>
            <a:r>
              <a:rPr lang="es-ES_tradnl" sz="1200" dirty="0">
                <a:latin typeface="Consolas"/>
                <a:cs typeface="Consolas"/>
              </a:rPr>
              <a:t>,-T /</a:t>
            </a:r>
            <a:r>
              <a:rPr lang="es-ES_tradnl" sz="1200" dirty="0" err="1">
                <a:latin typeface="Consolas"/>
                <a:cs typeface="Consolas"/>
              </a:rPr>
              <a:t>dbtmp</a:t>
            </a:r>
            <a:r>
              <a:rPr lang="es-ES_tradnl" sz="1200" dirty="0">
                <a:latin typeface="Consolas"/>
                <a:cs typeface="Consolas"/>
              </a:rPr>
              <a:t>,-</a:t>
            </a:r>
            <a:r>
              <a:rPr lang="es-ES_tradnl" sz="1200" dirty="0" err="1">
                <a:latin typeface="Consolas"/>
                <a:cs typeface="Consolas"/>
              </a:rPr>
              <a:t>clientlog</a:t>
            </a:r>
            <a:r>
              <a:rPr lang="es-ES_tradnl" sz="1200" dirty="0">
                <a:latin typeface="Consolas"/>
                <a:cs typeface="Consolas"/>
              </a:rPr>
              <a:t> /</a:t>
            </a:r>
            <a:r>
              <a:rPr lang="es-ES_tradnl" sz="1200" dirty="0" err="1">
                <a:latin typeface="Consolas"/>
                <a:cs typeface="Consolas"/>
              </a:rPr>
              <a:t>los_logs</a:t>
            </a:r>
            <a:r>
              <a:rPr lang="es-ES_tradnl" sz="1200" dirty="0">
                <a:latin typeface="Consolas"/>
                <a:cs typeface="Consolas"/>
              </a:rPr>
              <a:t>/</a:t>
            </a:r>
            <a:r>
              <a:rPr lang="es-ES_tradnl" sz="1200" dirty="0" err="1">
                <a:latin typeface="Consolas"/>
                <a:cs typeface="Consolas"/>
              </a:rPr>
              <a:t>debug</a:t>
            </a:r>
            <a:r>
              <a:rPr lang="es-ES_tradnl" sz="1200" dirty="0">
                <a:latin typeface="Consolas"/>
                <a:cs typeface="Consolas"/>
              </a:rPr>
              <a:t>/client_f474458_20121204_112720_45302816.log</a:t>
            </a:r>
          </a:p>
          <a:p>
            <a:r>
              <a:rPr lang="es-ES_tradnl" sz="1200" dirty="0">
                <a:latin typeface="Consolas"/>
                <a:cs typeface="Consolas"/>
              </a:rPr>
              <a:t>... (</a:t>
            </a:r>
            <a:r>
              <a:rPr lang="es-ES_tradnl" sz="1200" dirty="0" err="1">
                <a:latin typeface="Consolas"/>
                <a:cs typeface="Consolas"/>
              </a:rPr>
              <a:t>snip</a:t>
            </a:r>
            <a:r>
              <a:rPr lang="es-ES_tradnl" sz="1200" dirty="0">
                <a:latin typeface="Consolas"/>
                <a:cs typeface="Consolas"/>
              </a:rPr>
              <a:t>)</a:t>
            </a:r>
          </a:p>
          <a:p>
            <a:r>
              <a:rPr lang="es-ES_tradnl" sz="1200" dirty="0">
                <a:latin typeface="Consolas"/>
                <a:cs typeface="Consolas"/>
              </a:rPr>
              <a:t>+++PARALLEL TOOLS CONSORTIUM LIGHTWEIGHT COREFILE FORMAT </a:t>
            </a:r>
            <a:r>
              <a:rPr lang="es-ES_tradnl" sz="1200" dirty="0" err="1">
                <a:latin typeface="Consolas"/>
                <a:cs typeface="Consolas"/>
              </a:rPr>
              <a:t>version</a:t>
            </a:r>
            <a:r>
              <a:rPr lang="es-ES_tradnl" sz="1200" dirty="0">
                <a:latin typeface="Consolas"/>
                <a:cs typeface="Consolas"/>
              </a:rPr>
              <a:t> 1.0</a:t>
            </a:r>
          </a:p>
          <a:p>
            <a:r>
              <a:rPr lang="es-ES_tradnl" sz="1200" dirty="0">
                <a:latin typeface="Consolas"/>
                <a:cs typeface="Consolas"/>
              </a:rPr>
              <a:t>... (</a:t>
            </a:r>
            <a:r>
              <a:rPr lang="es-ES_tradnl" sz="1200" dirty="0" err="1">
                <a:latin typeface="Consolas"/>
                <a:cs typeface="Consolas"/>
              </a:rPr>
              <a:t>snip</a:t>
            </a:r>
            <a:r>
              <a:rPr lang="es-ES_tradnl" sz="1200" dirty="0">
                <a:latin typeface="Consolas"/>
                <a:cs typeface="Consolas"/>
              </a:rPr>
              <a:t>)</a:t>
            </a:r>
          </a:p>
          <a:p>
            <a:r>
              <a:rPr lang="es-ES_tradnl" sz="1200" dirty="0">
                <a:latin typeface="Consolas"/>
                <a:cs typeface="Consolas"/>
              </a:rPr>
              <a:t>** 4GL </a:t>
            </a:r>
            <a:r>
              <a:rPr lang="es-ES_tradnl" sz="1200" dirty="0" err="1">
                <a:latin typeface="Consolas"/>
                <a:cs typeface="Consolas"/>
              </a:rPr>
              <a:t>Stack</a:t>
            </a:r>
            <a:r>
              <a:rPr lang="es-ES_tradnl" sz="1200" dirty="0">
                <a:latin typeface="Consolas"/>
                <a:cs typeface="Consolas"/>
              </a:rPr>
              <a:t> Trace **</a:t>
            </a:r>
          </a:p>
          <a:p>
            <a:r>
              <a:rPr lang="es-ES_tradnl" sz="1200" dirty="0">
                <a:latin typeface="Consolas"/>
                <a:cs typeface="Consolas"/>
              </a:rPr>
              <a:t>--&gt; </a:t>
            </a:r>
            <a:r>
              <a:rPr lang="es-ES_tradnl" sz="1200" dirty="0" err="1">
                <a:latin typeface="Consolas"/>
                <a:cs typeface="Consolas"/>
              </a:rPr>
              <a:t>obj</a:t>
            </a:r>
            <a:r>
              <a:rPr lang="es-ES_tradnl" sz="1200" dirty="0">
                <a:latin typeface="Consolas"/>
                <a:cs typeface="Consolas"/>
              </a:rPr>
              <a:t>/</a:t>
            </a:r>
            <a:r>
              <a:rPr lang="es-ES_tradnl" sz="1200" dirty="0" err="1">
                <a:latin typeface="Consolas"/>
                <a:cs typeface="Consolas"/>
              </a:rPr>
              <a:t>mnu</a:t>
            </a:r>
            <a:r>
              <a:rPr lang="es-ES_tradnl" sz="1200" dirty="0">
                <a:latin typeface="Consolas"/>
                <a:cs typeface="Consolas"/>
              </a:rPr>
              <a:t>/</a:t>
            </a:r>
            <a:r>
              <a:rPr lang="es-ES_tradnl" sz="1200" dirty="0" err="1">
                <a:latin typeface="Consolas"/>
                <a:cs typeface="Consolas"/>
              </a:rPr>
              <a:t>menu</a:t>
            </a:r>
            <a:r>
              <a:rPr lang="es-ES_tradnl" sz="1200" dirty="0">
                <a:latin typeface="Consolas"/>
                <a:cs typeface="Consolas"/>
              </a:rPr>
              <a:t> (/</a:t>
            </a:r>
            <a:r>
              <a:rPr lang="es-ES_tradnl" sz="1200" dirty="0" err="1">
                <a:latin typeface="Consolas"/>
                <a:cs typeface="Consolas"/>
              </a:rPr>
              <a:t>los_prod</a:t>
            </a:r>
            <a:r>
              <a:rPr lang="es-ES_tradnl" sz="1200" dirty="0">
                <a:latin typeface="Consolas"/>
                <a:cs typeface="Consolas"/>
              </a:rPr>
              <a:t>/</a:t>
            </a:r>
            <a:r>
              <a:rPr lang="es-ES_tradnl" sz="1200" dirty="0" err="1">
                <a:latin typeface="Consolas"/>
                <a:cs typeface="Consolas"/>
              </a:rPr>
              <a:t>obj</a:t>
            </a:r>
            <a:r>
              <a:rPr lang="es-ES_tradnl" sz="1200" dirty="0">
                <a:latin typeface="Consolas"/>
                <a:cs typeface="Consolas"/>
              </a:rPr>
              <a:t>/</a:t>
            </a:r>
            <a:r>
              <a:rPr lang="es-ES_tradnl" sz="1200" dirty="0" err="1">
                <a:latin typeface="Consolas"/>
                <a:cs typeface="Consolas"/>
              </a:rPr>
              <a:t>mnu</a:t>
            </a:r>
            <a:r>
              <a:rPr lang="es-ES_tradnl" sz="1200" dirty="0">
                <a:latin typeface="Consolas"/>
                <a:cs typeface="Consolas"/>
              </a:rPr>
              <a:t>/</a:t>
            </a:r>
            <a:r>
              <a:rPr lang="es-ES_tradnl" sz="1200" dirty="0" err="1">
                <a:latin typeface="Consolas"/>
                <a:cs typeface="Consolas"/>
              </a:rPr>
              <a:t>menu.r</a:t>
            </a:r>
            <a:r>
              <a:rPr lang="es-ES_tradnl" sz="1200" dirty="0">
                <a:latin typeface="Consolas"/>
                <a:cs typeface="Consolas"/>
              </a:rPr>
              <a:t>) at line 416</a:t>
            </a:r>
          </a:p>
          <a:p>
            <a:r>
              <a:rPr lang="es-ES_tradnl" sz="1200" dirty="0">
                <a:latin typeface="Consolas"/>
                <a:cs typeface="Consolas"/>
              </a:rPr>
              <a:t>    </a:t>
            </a:r>
            <a:r>
              <a:rPr lang="es-ES_tradnl" sz="1200" dirty="0" err="1">
                <a:latin typeface="Consolas"/>
                <a:cs typeface="Consolas"/>
              </a:rPr>
              <a:t>obj</a:t>
            </a:r>
            <a:r>
              <a:rPr lang="es-ES_tradnl" sz="1200" dirty="0">
                <a:latin typeface="Consolas"/>
                <a:cs typeface="Consolas"/>
              </a:rPr>
              <a:t>/</a:t>
            </a:r>
            <a:r>
              <a:rPr lang="es-ES_tradnl" sz="1200" dirty="0" err="1">
                <a:latin typeface="Consolas"/>
                <a:cs typeface="Consolas"/>
              </a:rPr>
              <a:t>src</a:t>
            </a:r>
            <a:r>
              <a:rPr lang="es-ES_tradnl" sz="1200" dirty="0">
                <a:latin typeface="Consolas"/>
                <a:cs typeface="Consolas"/>
              </a:rPr>
              <a:t>/</a:t>
            </a:r>
            <a:r>
              <a:rPr lang="es-ES_tradnl" sz="1200" dirty="0" err="1">
                <a:latin typeface="Consolas"/>
                <a:cs typeface="Consolas"/>
              </a:rPr>
              <a:t>startup</a:t>
            </a:r>
            <a:r>
              <a:rPr lang="es-ES_tradnl" sz="1200" dirty="0">
                <a:latin typeface="Consolas"/>
                <a:cs typeface="Consolas"/>
              </a:rPr>
              <a:t> (/</a:t>
            </a:r>
            <a:r>
              <a:rPr lang="es-ES_tradnl" sz="1200" dirty="0" err="1">
                <a:latin typeface="Consolas"/>
                <a:cs typeface="Consolas"/>
              </a:rPr>
              <a:t>los_prod</a:t>
            </a:r>
            <a:r>
              <a:rPr lang="es-ES_tradnl" sz="1200" dirty="0">
                <a:latin typeface="Consolas"/>
                <a:cs typeface="Consolas"/>
              </a:rPr>
              <a:t>/</a:t>
            </a:r>
            <a:r>
              <a:rPr lang="es-ES_tradnl" sz="1200" dirty="0" err="1">
                <a:latin typeface="Consolas"/>
                <a:cs typeface="Consolas"/>
              </a:rPr>
              <a:t>obj</a:t>
            </a:r>
            <a:r>
              <a:rPr lang="es-ES_tradnl" sz="1200" dirty="0">
                <a:latin typeface="Consolas"/>
                <a:cs typeface="Consolas"/>
              </a:rPr>
              <a:t>/</a:t>
            </a:r>
            <a:r>
              <a:rPr lang="es-ES_tradnl" sz="1200" dirty="0" err="1">
                <a:latin typeface="Consolas"/>
                <a:cs typeface="Consolas"/>
              </a:rPr>
              <a:t>src</a:t>
            </a:r>
            <a:r>
              <a:rPr lang="es-ES_tradnl" sz="1200" dirty="0">
                <a:latin typeface="Consolas"/>
                <a:cs typeface="Consolas"/>
              </a:rPr>
              <a:t>/</a:t>
            </a:r>
            <a:r>
              <a:rPr lang="es-ES_tradnl" sz="1200" dirty="0" err="1">
                <a:latin typeface="Consolas"/>
                <a:cs typeface="Consolas"/>
              </a:rPr>
              <a:t>startup.r</a:t>
            </a:r>
            <a:r>
              <a:rPr lang="es-ES_tradnl" sz="1200" dirty="0">
                <a:latin typeface="Consolas"/>
                <a:cs typeface="Consolas"/>
              </a:rPr>
              <a:t>) at line 2042</a:t>
            </a:r>
          </a:p>
          <a:p>
            <a:r>
              <a:rPr lang="es-ES_tradnl" sz="1200" dirty="0">
                <a:latin typeface="Consolas"/>
                <a:cs typeface="Consolas"/>
              </a:rPr>
              <a:t>    </a:t>
            </a:r>
            <a:r>
              <a:rPr lang="es-ES_tradnl" sz="1200" dirty="0" err="1">
                <a:latin typeface="Consolas"/>
                <a:cs typeface="Consolas"/>
              </a:rPr>
              <a:t>mls.p</a:t>
            </a:r>
            <a:r>
              <a:rPr lang="es-ES_tradnl" sz="1200" dirty="0">
                <a:latin typeface="Consolas"/>
                <a:cs typeface="Consolas"/>
              </a:rPr>
              <a:t> (/</a:t>
            </a:r>
            <a:r>
              <a:rPr lang="es-ES_tradnl" sz="1200" dirty="0" err="1">
                <a:latin typeface="Consolas"/>
                <a:cs typeface="Consolas"/>
              </a:rPr>
              <a:t>los_prod</a:t>
            </a:r>
            <a:r>
              <a:rPr lang="es-ES_tradnl" sz="1200" dirty="0">
                <a:latin typeface="Consolas"/>
                <a:cs typeface="Consolas"/>
              </a:rPr>
              <a:t>/</a:t>
            </a:r>
            <a:r>
              <a:rPr lang="es-ES_tradnl" sz="1200" dirty="0" err="1">
                <a:latin typeface="Consolas"/>
                <a:cs typeface="Consolas"/>
              </a:rPr>
              <a:t>mls.r</a:t>
            </a:r>
            <a:r>
              <a:rPr lang="es-ES_tradnl" sz="1200" dirty="0">
                <a:latin typeface="Consolas"/>
                <a:cs typeface="Consolas"/>
              </a:rPr>
              <a:t>) at line 26</a:t>
            </a:r>
          </a:p>
          <a:p>
            <a:r>
              <a:rPr lang="es-ES_tradnl" sz="1200" dirty="0">
                <a:latin typeface="Consolas"/>
                <a:cs typeface="Consolas"/>
              </a:rPr>
              <a:t>** </a:t>
            </a:r>
            <a:r>
              <a:rPr lang="es-ES_tradnl" sz="1200" dirty="0" err="1">
                <a:latin typeface="Consolas"/>
                <a:cs typeface="Consolas"/>
              </a:rPr>
              <a:t>Persistent</a:t>
            </a:r>
            <a:r>
              <a:rPr lang="es-ES_tradnl" sz="1200" dirty="0">
                <a:latin typeface="Consolas"/>
                <a:cs typeface="Consolas"/>
              </a:rPr>
              <a:t> </a:t>
            </a:r>
            <a:r>
              <a:rPr lang="es-ES_tradnl" sz="1200" dirty="0" err="1">
                <a:latin typeface="Consolas"/>
                <a:cs typeface="Consolas"/>
              </a:rPr>
              <a:t>procedures</a:t>
            </a:r>
            <a:r>
              <a:rPr lang="es-ES_tradnl" sz="1200" dirty="0">
                <a:latin typeface="Consolas"/>
                <a:cs typeface="Consolas"/>
              </a:rPr>
              <a:t>/</a:t>
            </a:r>
            <a:r>
              <a:rPr lang="es-ES_tradnl" sz="1200" dirty="0" err="1">
                <a:latin typeface="Consolas"/>
                <a:cs typeface="Consolas"/>
              </a:rPr>
              <a:t>Classes</a:t>
            </a:r>
            <a:r>
              <a:rPr lang="es-ES_tradnl" sz="1200" dirty="0">
                <a:latin typeface="Consolas"/>
                <a:cs typeface="Consolas"/>
              </a:rPr>
              <a:t> **</a:t>
            </a:r>
          </a:p>
          <a:p>
            <a:r>
              <a:rPr lang="es-ES_tradnl" sz="1200" dirty="0" err="1">
                <a:latin typeface="Consolas"/>
                <a:cs typeface="Consolas"/>
              </a:rPr>
              <a:t>Handle</a:t>
            </a:r>
            <a:r>
              <a:rPr lang="es-ES_tradnl" sz="1200" dirty="0">
                <a:latin typeface="Consolas"/>
                <a:cs typeface="Consolas"/>
              </a:rPr>
              <a:t>  File </a:t>
            </a:r>
            <a:r>
              <a:rPr lang="es-ES_tradnl" sz="1200" dirty="0" err="1">
                <a:latin typeface="Consolas"/>
                <a:cs typeface="Consolas"/>
              </a:rPr>
              <a:t>Name</a:t>
            </a:r>
            <a:endParaRPr lang="es-ES_tradnl" sz="1200" dirty="0">
              <a:latin typeface="Consolas"/>
              <a:cs typeface="Consolas"/>
            </a:endParaRPr>
          </a:p>
          <a:p>
            <a:r>
              <a:rPr lang="es-ES_tradnl" sz="1200" dirty="0">
                <a:latin typeface="Consolas"/>
                <a:cs typeface="Consolas"/>
              </a:rPr>
              <a:t>001010  /</a:t>
            </a:r>
            <a:r>
              <a:rPr lang="es-ES_tradnl" sz="1200" dirty="0" err="1">
                <a:latin typeface="Consolas"/>
                <a:cs typeface="Consolas"/>
              </a:rPr>
              <a:t>los_prod</a:t>
            </a:r>
            <a:r>
              <a:rPr lang="es-ES_tradnl" sz="1200" dirty="0">
                <a:latin typeface="Consolas"/>
                <a:cs typeface="Consolas"/>
              </a:rPr>
              <a:t>/</a:t>
            </a:r>
            <a:r>
              <a:rPr lang="es-ES_tradnl" sz="1200" dirty="0" err="1">
                <a:latin typeface="Consolas"/>
                <a:cs typeface="Consolas"/>
              </a:rPr>
              <a:t>obj</a:t>
            </a:r>
            <a:r>
              <a:rPr lang="es-ES_tradnl" sz="1200" dirty="0">
                <a:latin typeface="Consolas"/>
                <a:cs typeface="Consolas"/>
              </a:rPr>
              <a:t>/</a:t>
            </a:r>
            <a:r>
              <a:rPr lang="es-ES_tradnl" sz="1200" dirty="0" err="1">
                <a:latin typeface="Consolas"/>
                <a:cs typeface="Consolas"/>
              </a:rPr>
              <a:t>tools</a:t>
            </a:r>
            <a:r>
              <a:rPr lang="es-ES_tradnl" sz="1200" dirty="0">
                <a:latin typeface="Consolas"/>
                <a:cs typeface="Consolas"/>
              </a:rPr>
              <a:t>/</a:t>
            </a:r>
            <a:r>
              <a:rPr lang="es-ES_tradnl" sz="1200" dirty="0" err="1">
                <a:latin typeface="Consolas"/>
                <a:cs typeface="Consolas"/>
              </a:rPr>
              <a:t>proclib.r</a:t>
            </a:r>
            <a:endParaRPr lang="es-ES_tradnl" sz="1200" dirty="0">
              <a:latin typeface="Consolas"/>
              <a:cs typeface="Consolas"/>
            </a:endParaRPr>
          </a:p>
          <a:p>
            <a:r>
              <a:rPr lang="es-ES_tradnl" sz="1200" dirty="0" smtClean="0">
                <a:latin typeface="Consolas"/>
                <a:cs typeface="Consolas"/>
              </a:rPr>
              <a:t>000000</a:t>
            </a:r>
            <a:r>
              <a:rPr lang="es-ES_tradnl" sz="1200" dirty="0">
                <a:latin typeface="Consolas"/>
                <a:cs typeface="Consolas"/>
              </a:rPr>
              <a:t>  /</a:t>
            </a:r>
            <a:r>
              <a:rPr lang="es-ES_tradnl" sz="1200" dirty="0" err="1">
                <a:latin typeface="Consolas"/>
                <a:cs typeface="Consolas"/>
              </a:rPr>
              <a:t>los_prod</a:t>
            </a:r>
            <a:r>
              <a:rPr lang="es-ES_tradnl" sz="1200" dirty="0">
                <a:latin typeface="Consolas"/>
                <a:cs typeface="Consolas"/>
              </a:rPr>
              <a:t>/</a:t>
            </a:r>
            <a:r>
              <a:rPr lang="es-ES_tradnl" sz="1200" dirty="0" err="1">
                <a:latin typeface="Consolas"/>
                <a:cs typeface="Consolas"/>
              </a:rPr>
              <a:t>config.r</a:t>
            </a:r>
            <a:r>
              <a:rPr lang="es-ES_tradnl" sz="1200" dirty="0">
                <a:latin typeface="Consolas"/>
                <a:cs typeface="Consolas"/>
              </a:rPr>
              <a:t> (STATIC)</a:t>
            </a:r>
          </a:p>
          <a:p>
            <a:r>
              <a:rPr lang="es-ES_tradnl" sz="1200" dirty="0">
                <a:latin typeface="Consolas"/>
                <a:cs typeface="Consolas"/>
              </a:rPr>
              <a:t>001000  /</a:t>
            </a:r>
            <a:r>
              <a:rPr lang="es-ES_tradnl" sz="1200" dirty="0" err="1">
                <a:latin typeface="Consolas"/>
                <a:cs typeface="Consolas"/>
              </a:rPr>
              <a:t>los_prod</a:t>
            </a:r>
            <a:r>
              <a:rPr lang="es-ES_tradnl" sz="1200" dirty="0">
                <a:latin typeface="Consolas"/>
                <a:cs typeface="Consolas"/>
              </a:rPr>
              <a:t>/</a:t>
            </a:r>
            <a:r>
              <a:rPr lang="es-ES_tradnl" sz="1200" dirty="0" err="1">
                <a:latin typeface="Consolas"/>
                <a:cs typeface="Consolas"/>
              </a:rPr>
              <a:t>obj</a:t>
            </a:r>
            <a:r>
              <a:rPr lang="es-ES_tradnl" sz="1200" dirty="0">
                <a:latin typeface="Consolas"/>
                <a:cs typeface="Consolas"/>
              </a:rPr>
              <a:t>/</a:t>
            </a:r>
            <a:r>
              <a:rPr lang="es-ES_tradnl" sz="1200" dirty="0" err="1">
                <a:latin typeface="Consolas"/>
                <a:cs typeface="Consolas"/>
              </a:rPr>
              <a:t>prt</a:t>
            </a:r>
            <a:r>
              <a:rPr lang="es-ES_tradnl" sz="1200" dirty="0">
                <a:latin typeface="Consolas"/>
                <a:cs typeface="Consolas"/>
              </a:rPr>
              <a:t>/</a:t>
            </a:r>
            <a:r>
              <a:rPr lang="es-ES_tradnl" sz="1200" dirty="0" err="1" smtClean="0">
                <a:latin typeface="Consolas"/>
                <a:cs typeface="Consolas"/>
              </a:rPr>
              <a:t>genBarcode.r</a:t>
            </a:r>
            <a:endParaRPr lang="es-ES_tradnl" sz="1200" dirty="0">
              <a:latin typeface="Consolas"/>
              <a:cs typeface="Consolas"/>
            </a:endParaRPr>
          </a:p>
        </p:txBody>
      </p:sp>
    </p:spTree>
    <p:extLst>
      <p:ext uri="{BB962C8B-B14F-4D97-AF65-F5344CB8AC3E}">
        <p14:creationId xmlns:p14="http://schemas.microsoft.com/office/powerpoint/2010/main" val="1876856687"/>
      </p:ext>
    </p:extLst>
  </p:cSld>
  <p:clrMapOvr>
    <a:masterClrMapping/>
  </p:clrMapOvr>
  <p:transition>
    <p:wipe dir="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a:t>
            </a:r>
            <a:endParaRPr lang="en-US" dirty="0"/>
          </a:p>
        </p:txBody>
      </p:sp>
      <p:sp>
        <p:nvSpPr>
          <p:cNvPr id="3" name="Content Placeholder 2"/>
          <p:cNvSpPr>
            <a:spLocks noGrp="1"/>
          </p:cNvSpPr>
          <p:nvPr>
            <p:ph idx="1"/>
          </p:nvPr>
        </p:nvSpPr>
        <p:spPr>
          <a:xfrm>
            <a:off x="459091" y="1200150"/>
            <a:ext cx="7772400" cy="3398889"/>
          </a:xfrm>
        </p:spPr>
        <p:txBody>
          <a:bodyPr>
            <a:normAutofit lnSpcReduction="10000"/>
          </a:bodyPr>
          <a:lstStyle/>
          <a:p>
            <a:pPr>
              <a:spcBef>
                <a:spcPts val="600"/>
              </a:spcBef>
            </a:pPr>
            <a:r>
              <a:rPr lang="en-US" dirty="0" smtClean="0"/>
              <a:t>RAID 5 is EVIL!</a:t>
            </a:r>
          </a:p>
          <a:p>
            <a:pPr>
              <a:spcBef>
                <a:spcPts val="600"/>
              </a:spcBef>
            </a:pPr>
            <a:r>
              <a:rPr lang="en-US" dirty="0" smtClean="0"/>
              <a:t>So are the variants spawned from it:</a:t>
            </a:r>
          </a:p>
          <a:p>
            <a:pPr lvl="1">
              <a:spcBef>
                <a:spcPts val="600"/>
              </a:spcBef>
            </a:pPr>
            <a:r>
              <a:rPr lang="en-US" dirty="0" smtClean="0"/>
              <a:t>RAID 6</a:t>
            </a:r>
          </a:p>
          <a:p>
            <a:pPr lvl="1">
              <a:spcBef>
                <a:spcPts val="600"/>
              </a:spcBef>
            </a:pPr>
            <a:r>
              <a:rPr lang="en-US" dirty="0" smtClean="0"/>
              <a:t>RAID DP (Double Parity or Definitely Putrid)</a:t>
            </a:r>
          </a:p>
          <a:p>
            <a:pPr lvl="1">
              <a:spcBef>
                <a:spcPts val="600"/>
              </a:spcBef>
            </a:pPr>
            <a:r>
              <a:rPr lang="en-US" dirty="0" smtClean="0"/>
              <a:t>Et al – Parity based RAID provides a Parody of Performance (all RAID other than RAID 10 is parity based).</a:t>
            </a:r>
          </a:p>
          <a:p>
            <a:pPr>
              <a:spcBef>
                <a:spcPts val="600"/>
              </a:spcBef>
            </a:pPr>
            <a:r>
              <a:rPr lang="en-US" dirty="0" smtClean="0"/>
              <a:t>NAS &lt;&gt; SAN</a:t>
            </a:r>
          </a:p>
          <a:p>
            <a:pPr>
              <a:spcBef>
                <a:spcPts val="600"/>
              </a:spcBef>
            </a:pPr>
            <a:r>
              <a:rPr lang="en-US" dirty="0" smtClean="0"/>
              <a:t>If at all possible avoid </a:t>
            </a:r>
            <a:r>
              <a:rPr lang="en-US" dirty="0" err="1" smtClean="0"/>
              <a:t>NetApp</a:t>
            </a:r>
            <a:endParaRPr lang="en-US" dirty="0" smtClean="0"/>
          </a:p>
          <a:p>
            <a:pPr>
              <a:spcBef>
                <a:spcPts val="600"/>
              </a:spcBef>
            </a:pPr>
            <a:r>
              <a:rPr lang="en-US" dirty="0" smtClean="0"/>
              <a:t>SANs exist to make life easy for storage admins – they are not there to make your database run faster.</a:t>
            </a:r>
            <a:endParaRPr lang="en-US" dirty="0"/>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81</a:t>
            </a:fld>
            <a:endParaRPr lang="en-US" dirty="0"/>
          </a:p>
        </p:txBody>
      </p:sp>
    </p:spTree>
    <p:extLst>
      <p:ext uri="{BB962C8B-B14F-4D97-AF65-F5344CB8AC3E}">
        <p14:creationId xmlns:p14="http://schemas.microsoft.com/office/powerpoint/2010/main" val="739937951"/>
      </p:ext>
    </p:extLst>
  </p:cSld>
  <p:clrMapOvr>
    <a:masterClrMapping/>
  </p:clrMapOvr>
  <p:transition>
    <p:wipe dir="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82</a:t>
            </a:fld>
            <a:endParaRPr lang="en-US" dirty="0"/>
          </a:p>
        </p:txBody>
      </p:sp>
      <p:sp>
        <p:nvSpPr>
          <p:cNvPr id="5" name="Title 1"/>
          <p:cNvSpPr txBox="1">
            <a:spLocks/>
          </p:cNvSpPr>
          <p:nvPr/>
        </p:nvSpPr>
        <p:spPr>
          <a:xfrm>
            <a:off x="685800" y="895350"/>
            <a:ext cx="7772400" cy="253365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Where Can</a:t>
            </a:r>
            <a:r>
              <a:rPr kumimoji="0" lang="en-US" sz="6000" b="1" i="0" u="none" strike="noStrike" kern="1200" cap="none" spc="0" normalizeH="0" noProof="0" dirty="0" smtClean="0">
                <a:ln>
                  <a:noFill/>
                </a:ln>
                <a:solidFill>
                  <a:schemeClr val="accent6">
                    <a:lumMod val="75000"/>
                  </a:schemeClr>
                </a:solidFill>
                <a:effectLst/>
                <a:uLnTx/>
                <a:uFillTx/>
                <a:latin typeface="+mj-lt"/>
                <a:ea typeface="+mj-ea"/>
                <a:cs typeface="+mj-cs"/>
              </a:rPr>
              <a:t> I Find More Help?</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36786898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I Find Help?</a:t>
            </a:r>
            <a:endParaRPr lang="en-US" dirty="0"/>
          </a:p>
        </p:txBody>
      </p:sp>
      <p:sp>
        <p:nvSpPr>
          <p:cNvPr id="3" name="Content Placeholder 2"/>
          <p:cNvSpPr>
            <a:spLocks noGrp="1"/>
          </p:cNvSpPr>
          <p:nvPr>
            <p:ph idx="1"/>
          </p:nvPr>
        </p:nvSpPr>
        <p:spPr>
          <a:xfrm>
            <a:off x="457200" y="1200150"/>
            <a:ext cx="8458200" cy="3429000"/>
          </a:xfrm>
        </p:spPr>
        <p:txBody>
          <a:bodyPr>
            <a:noAutofit/>
          </a:bodyPr>
          <a:lstStyle/>
          <a:p>
            <a:pPr>
              <a:spcBef>
                <a:spcPts val="600"/>
              </a:spcBef>
            </a:pPr>
            <a:r>
              <a:rPr lang="en-US" sz="1600" dirty="0" smtClean="0"/>
              <a:t>Local PUG Meetings!</a:t>
            </a:r>
          </a:p>
          <a:p>
            <a:pPr>
              <a:spcBef>
                <a:spcPts val="600"/>
              </a:spcBef>
            </a:pPr>
            <a:r>
              <a:rPr lang="en-US" sz="1600" dirty="0" smtClean="0"/>
              <a:t>PUG Challenge:</a:t>
            </a:r>
            <a:endParaRPr lang="en-US" sz="1300" dirty="0"/>
          </a:p>
          <a:p>
            <a:pPr lvl="2">
              <a:spcBef>
                <a:spcPts val="600"/>
              </a:spcBef>
            </a:pPr>
            <a:r>
              <a:rPr lang="en-US" sz="1100" dirty="0" smtClean="0"/>
              <a:t>Americas – Usually in June</a:t>
            </a:r>
          </a:p>
          <a:p>
            <a:pPr lvl="2">
              <a:spcBef>
                <a:spcPts val="600"/>
              </a:spcBef>
            </a:pPr>
            <a:r>
              <a:rPr lang="en-US" sz="1100" dirty="0"/>
              <a:t>EMEA – November </a:t>
            </a:r>
            <a:r>
              <a:rPr lang="en-US" sz="1100" dirty="0" smtClean="0"/>
              <a:t>4-6, Copenhagen Denmark</a:t>
            </a:r>
            <a:r>
              <a:rPr lang="en-US" sz="1400" dirty="0" smtClean="0"/>
              <a:t> </a:t>
            </a:r>
          </a:p>
          <a:p>
            <a:pPr>
              <a:spcBef>
                <a:spcPts val="600"/>
              </a:spcBef>
            </a:pPr>
            <a:r>
              <a:rPr lang="en-US" sz="1400" dirty="0"/>
              <a:t>Progress </a:t>
            </a:r>
            <a:r>
              <a:rPr lang="en-US" sz="1400" dirty="0" smtClean="0"/>
              <a:t>Software:</a:t>
            </a:r>
          </a:p>
          <a:p>
            <a:pPr lvl="1">
              <a:spcBef>
                <a:spcPts val="600"/>
              </a:spcBef>
            </a:pPr>
            <a:r>
              <a:rPr lang="en-US" sz="1050" dirty="0" smtClean="0"/>
              <a:t>Documentation:</a:t>
            </a:r>
            <a:br>
              <a:rPr lang="en-US" sz="1050" dirty="0" smtClean="0"/>
            </a:br>
            <a:r>
              <a:rPr lang="en-US" sz="900" dirty="0" smtClean="0"/>
              <a:t>https</a:t>
            </a:r>
            <a:r>
              <a:rPr lang="en-US" sz="900" dirty="0"/>
              <a:t>://</a:t>
            </a:r>
            <a:r>
              <a:rPr lang="en-US" sz="900" dirty="0" err="1"/>
              <a:t>community.progress.com</a:t>
            </a:r>
            <a:r>
              <a:rPr lang="en-US" sz="900" dirty="0"/>
              <a:t>/</a:t>
            </a:r>
            <a:r>
              <a:rPr lang="en-US" sz="900" dirty="0" err="1"/>
              <a:t>technicalusers</a:t>
            </a:r>
            <a:r>
              <a:rPr lang="en-US" sz="900" dirty="0"/>
              <a:t>/w/</a:t>
            </a:r>
            <a:r>
              <a:rPr lang="en-US" sz="900" dirty="0" err="1"/>
              <a:t>openedgegeneral</a:t>
            </a:r>
            <a:r>
              <a:rPr lang="en-US" sz="900" dirty="0"/>
              <a:t>/1329.openedge-product-documentation-overview.aspx</a:t>
            </a:r>
            <a:endParaRPr lang="en-US" sz="900" dirty="0" smtClean="0"/>
          </a:p>
          <a:p>
            <a:pPr lvl="1">
              <a:spcBef>
                <a:spcPts val="600"/>
              </a:spcBef>
            </a:pPr>
            <a:r>
              <a:rPr lang="en-US" sz="1050" dirty="0"/>
              <a:t>Knowledgebase: </a:t>
            </a:r>
            <a:r>
              <a:rPr lang="en-US" sz="1050" dirty="0" smtClean="0"/>
              <a:t>http</a:t>
            </a:r>
            <a:r>
              <a:rPr lang="en-US" sz="1050" dirty="0"/>
              <a:t>:/</a:t>
            </a:r>
            <a:r>
              <a:rPr lang="en-US" sz="1050" dirty="0" smtClean="0"/>
              <a:t>/</a:t>
            </a:r>
            <a:r>
              <a:rPr lang="en-US" sz="1050" dirty="0" err="1" smtClean="0"/>
              <a:t>knowledgebase.progress.com</a:t>
            </a:r>
            <a:endParaRPr lang="en-US" sz="1050" dirty="0" smtClean="0"/>
          </a:p>
          <a:p>
            <a:pPr lvl="1">
              <a:spcBef>
                <a:spcPts val="600"/>
              </a:spcBef>
            </a:pPr>
            <a:r>
              <a:rPr lang="en-US" sz="1050" dirty="0" smtClean="0"/>
              <a:t>“Communities”:  http</a:t>
            </a:r>
            <a:r>
              <a:rPr lang="en-US" sz="1050" dirty="0"/>
              <a:t>://</a:t>
            </a:r>
            <a:r>
              <a:rPr lang="en-US" sz="1050" dirty="0" err="1" smtClean="0"/>
              <a:t>communities.progress.com</a:t>
            </a:r>
            <a:endParaRPr lang="en-US" sz="1050" dirty="0" smtClean="0"/>
          </a:p>
          <a:p>
            <a:pPr>
              <a:spcBef>
                <a:spcPts val="600"/>
              </a:spcBef>
            </a:pPr>
            <a:r>
              <a:rPr lang="en-US" sz="1400" dirty="0" smtClean="0"/>
              <a:t>PEG, Progress E-Mail Group – http://</a:t>
            </a:r>
            <a:r>
              <a:rPr lang="en-US" sz="1400" dirty="0" err="1" smtClean="0"/>
              <a:t>peg.com</a:t>
            </a:r>
            <a:endParaRPr lang="en-US" sz="1400" dirty="0" smtClean="0"/>
          </a:p>
          <a:p>
            <a:pPr>
              <a:spcBef>
                <a:spcPts val="600"/>
              </a:spcBef>
            </a:pPr>
            <a:r>
              <a:rPr lang="en-US" sz="1400" dirty="0" err="1" smtClean="0"/>
              <a:t>ProgressTalk</a:t>
            </a:r>
            <a:r>
              <a:rPr lang="en-US" sz="1400" dirty="0" smtClean="0"/>
              <a:t> </a:t>
            </a:r>
            <a:r>
              <a:rPr lang="en-US" sz="1400" dirty="0" smtClean="0">
                <a:hlinkClick r:id="rId2"/>
              </a:rPr>
              <a:t>–</a:t>
            </a:r>
            <a:r>
              <a:rPr lang="en-US" sz="1400" dirty="0" smtClean="0"/>
              <a:t> </a:t>
            </a:r>
            <a:r>
              <a:rPr lang="en-US" sz="1400" dirty="0" smtClean="0">
                <a:hlinkClick r:id="rId3"/>
              </a:rPr>
              <a:t>http://progresstalk.com</a:t>
            </a:r>
            <a:endParaRPr lang="en-US" sz="1400" dirty="0" smtClean="0"/>
          </a:p>
          <a:p>
            <a:pPr>
              <a:spcBef>
                <a:spcPts val="600"/>
              </a:spcBef>
            </a:pPr>
            <a:r>
              <a:rPr lang="en-US" sz="1400" dirty="0" smtClean="0"/>
              <a:t>Refrigerator magnet with Tom or Dan’s contact info</a:t>
            </a:r>
          </a:p>
          <a:p>
            <a:pPr>
              <a:spcBef>
                <a:spcPts val="600"/>
              </a:spcBef>
            </a:pPr>
            <a:r>
              <a:rPr lang="en-US" sz="1400" dirty="0" smtClean="0"/>
              <a:t>Stack </a:t>
            </a:r>
            <a:r>
              <a:rPr lang="en-US" sz="1400" dirty="0"/>
              <a:t>Overflow – </a:t>
            </a:r>
            <a:r>
              <a:rPr lang="en-US" sz="1200" dirty="0"/>
              <a:t>http://stackoverflow.com/questions/tagged/progress-</a:t>
            </a:r>
            <a:r>
              <a:rPr lang="en-US" sz="1200" dirty="0" smtClean="0"/>
              <a:t>4gl</a:t>
            </a:r>
          </a:p>
        </p:txBody>
      </p:sp>
      <p:sp>
        <p:nvSpPr>
          <p:cNvPr id="4" name="Slide Number Placeholder 3"/>
          <p:cNvSpPr>
            <a:spLocks noGrp="1"/>
          </p:cNvSpPr>
          <p:nvPr>
            <p:ph type="sldNum" sz="quarter" idx="4294967295"/>
          </p:nvPr>
        </p:nvSpPr>
        <p:spPr>
          <a:xfrm>
            <a:off x="8686800" y="4767263"/>
            <a:ext cx="457200" cy="273844"/>
          </a:xfrm>
          <a:prstGeom prst="rect">
            <a:avLst/>
          </a:prstGeom>
        </p:spPr>
        <p:txBody>
          <a:bodyPr/>
          <a:lstStyle/>
          <a:p>
            <a:fld id="{5657C8AD-9CD5-4FD6-B96A-EC63C8DD4688}" type="slidenum">
              <a:rPr lang="en-US" smtClean="0"/>
              <a:pPr/>
              <a:t>83</a:t>
            </a:fld>
            <a:endParaRPr lang="en-US" dirty="0"/>
          </a:p>
        </p:txBody>
      </p:sp>
    </p:spTree>
    <p:extLst>
      <p:ext uri="{BB962C8B-B14F-4D97-AF65-F5344CB8AC3E}">
        <p14:creationId xmlns:p14="http://schemas.microsoft.com/office/powerpoint/2010/main" val="1407545880"/>
      </p:ext>
    </p:extLst>
  </p:cSld>
  <p:clrMapOvr>
    <a:masterClrMapping/>
  </p:clrMapOvr>
  <p:transition>
    <p:wipe dir="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Stuff we won’t have time to get to but want to list</a:t>
            </a:r>
            <a:endParaRPr lang="en-US" dirty="0"/>
          </a:p>
        </p:txBody>
      </p:sp>
      <p:sp>
        <p:nvSpPr>
          <p:cNvPr id="3" name="Content Placeholder 2"/>
          <p:cNvSpPr>
            <a:spLocks noGrp="1"/>
          </p:cNvSpPr>
          <p:nvPr>
            <p:ph idx="1"/>
          </p:nvPr>
        </p:nvSpPr>
        <p:spPr/>
        <p:txBody>
          <a:bodyPr/>
          <a:lstStyle/>
          <a:p>
            <a:endParaRPr lang="en-US" dirty="0" smtClean="0"/>
          </a:p>
          <a:p>
            <a:r>
              <a:rPr lang="en-US" dirty="0" smtClean="0"/>
              <a:t>Separate Login Brokers for SQL &amp; 4GL Remote Clients</a:t>
            </a:r>
          </a:p>
          <a:p>
            <a:r>
              <a:rPr lang="en-US" dirty="0" smtClean="0"/>
              <a:t>Non-overlapping </a:t>
            </a:r>
            <a:r>
              <a:rPr lang="en-US" dirty="0" err="1" smtClean="0"/>
              <a:t>Minport</a:t>
            </a:r>
            <a:r>
              <a:rPr lang="en-US" dirty="0" smtClean="0"/>
              <a:t> &amp; </a:t>
            </a:r>
            <a:r>
              <a:rPr lang="en-US" dirty="0" err="1" smtClean="0"/>
              <a:t>Maxport</a:t>
            </a:r>
            <a:endParaRPr lang="en-US" dirty="0" smtClean="0"/>
          </a:p>
          <a:p>
            <a:r>
              <a:rPr lang="en-US" dirty="0" smtClean="0"/>
              <a:t>Set the Max Servers (-</a:t>
            </a:r>
            <a:r>
              <a:rPr lang="en-US" dirty="0" err="1" smtClean="0"/>
              <a:t>Mn</a:t>
            </a:r>
            <a:r>
              <a:rPr lang="en-US" dirty="0" smtClean="0"/>
              <a:t>) always larger than you need</a:t>
            </a:r>
          </a:p>
          <a:p>
            <a:r>
              <a:rPr lang="en-US" dirty="0" smtClean="0"/>
              <a:t>Always set –</a:t>
            </a:r>
            <a:r>
              <a:rPr lang="en-US" dirty="0" err="1" smtClean="0"/>
              <a:t>tablerangesize</a:t>
            </a:r>
            <a:r>
              <a:rPr lang="en-US" dirty="0" smtClean="0"/>
              <a:t> &amp; -</a:t>
            </a:r>
            <a:r>
              <a:rPr lang="en-US" dirty="0" err="1" smtClean="0"/>
              <a:t>indexrangesize</a:t>
            </a: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083731527"/>
      </p:ext>
    </p:extLst>
  </p:cSld>
  <p:clrMapOvr>
    <a:masterClrMapping/>
  </p:clrMapOvr>
  <p:transition>
    <p:wipe dir="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1676400" y="1885950"/>
            <a:ext cx="6096000" cy="1569660"/>
          </a:xfrm>
          <a:prstGeom prst="rect">
            <a:avLst/>
          </a:prstGeom>
          <a:noFill/>
          <a:ln w="9525">
            <a:noFill/>
            <a:miter lim="800000"/>
            <a:headEnd/>
            <a:tailEnd/>
          </a:ln>
        </p:spPr>
        <p:txBody>
          <a:bodyPr>
            <a:spAutoFit/>
          </a:bodyPr>
          <a:lstStyle/>
          <a:p>
            <a:r>
              <a:rPr lang="en-US" sz="9600" dirty="0">
                <a:latin typeface="Calibri" pitchFamily="34" charset="0"/>
              </a:rPr>
              <a:t>Questions?</a:t>
            </a:r>
          </a:p>
        </p:txBody>
      </p:sp>
      <p:sp>
        <p:nvSpPr>
          <p:cNvPr id="3" name="Slide Number Placeholder 2"/>
          <p:cNvSpPr>
            <a:spLocks noGrp="1"/>
          </p:cNvSpPr>
          <p:nvPr>
            <p:ph type="sldNum" sz="quarter" idx="12"/>
          </p:nvPr>
        </p:nvSpPr>
        <p:spPr/>
        <p:txBody>
          <a:bodyPr/>
          <a:lstStyle/>
          <a:p>
            <a:fld id="{5657C8AD-9CD5-4FD6-B96A-EC63C8DD4688}" type="slidenum">
              <a:rPr lang="en-US" smtClean="0"/>
              <a:pPr/>
              <a:t>85</a:t>
            </a:fld>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1905000" y="1885951"/>
            <a:ext cx="5257800" cy="1323439"/>
          </a:xfrm>
          <a:prstGeom prst="rect">
            <a:avLst/>
          </a:prstGeom>
          <a:noFill/>
          <a:ln w="9525">
            <a:noFill/>
            <a:miter lim="800000"/>
            <a:headEnd/>
            <a:tailEnd/>
          </a:ln>
        </p:spPr>
        <p:txBody>
          <a:bodyPr>
            <a:spAutoFit/>
          </a:bodyPr>
          <a:lstStyle/>
          <a:p>
            <a:r>
              <a:rPr lang="en-US" sz="8000" dirty="0" smtClean="0">
                <a:latin typeface="Calibri" pitchFamily="34" charset="0"/>
              </a:rPr>
              <a:t>Thank You</a:t>
            </a:r>
            <a:r>
              <a:rPr lang="en-US" sz="8000" dirty="0">
                <a:latin typeface="Calibri" pitchFamily="34" charset="0"/>
              </a:rPr>
              <a:t>!</a:t>
            </a:r>
          </a:p>
        </p:txBody>
      </p:sp>
      <p:sp>
        <p:nvSpPr>
          <p:cNvPr id="3" name="Slide Number Placeholder 2"/>
          <p:cNvSpPr>
            <a:spLocks noGrp="1"/>
          </p:cNvSpPr>
          <p:nvPr>
            <p:ph type="sldNum" sz="quarter" idx="12"/>
          </p:nvPr>
        </p:nvSpPr>
        <p:spPr/>
        <p:txBody>
          <a:bodyPr/>
          <a:lstStyle/>
          <a:p>
            <a:fld id="{5657C8AD-9CD5-4FD6-B96A-EC63C8DD4688}" type="slidenum">
              <a:rPr lang="en-US" smtClean="0"/>
              <a:pPr/>
              <a:t>86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BAppraise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SS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WSS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UG_template_2">
  <a:themeElements>
    <a:clrScheme name="Progress Colors 2013 - Sept25">
      <a:dk1>
        <a:srgbClr val="000000"/>
      </a:dk1>
      <a:lt1>
        <a:srgbClr val="FFFFFF"/>
      </a:lt1>
      <a:dk2>
        <a:srgbClr val="005F97"/>
      </a:dk2>
      <a:lt2>
        <a:srgbClr val="FFFFFF"/>
      </a:lt2>
      <a:accent1>
        <a:srgbClr val="FF4E00"/>
      </a:accent1>
      <a:accent2>
        <a:srgbClr val="24A382"/>
      </a:accent2>
      <a:accent3>
        <a:srgbClr val="0072B7"/>
      </a:accent3>
      <a:accent4>
        <a:srgbClr val="C1282D"/>
      </a:accent4>
      <a:accent5>
        <a:srgbClr val="FCDB3F"/>
      </a:accent5>
      <a:accent6>
        <a:srgbClr val="58595B"/>
      </a:accent6>
      <a:hlink>
        <a:srgbClr val="FF4E00"/>
      </a:hlink>
      <a:folHlink>
        <a:srgbClr val="FF4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2AF88128-E61F-4530-8F64-941ED5C5486A}" vid="{4B4C85FE-1A15-492E-A9B0-036AC37BC64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25954</TotalTime>
  <Words>2941</Words>
  <Application>Microsoft Office PowerPoint</Application>
  <PresentationFormat>On-screen Show (16:9)</PresentationFormat>
  <Paragraphs>641</Paragraphs>
  <Slides>86</Slides>
  <Notes>6</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86</vt:i4>
      </vt:variant>
    </vt:vector>
  </HeadingPairs>
  <TitlesOfParts>
    <vt:vector size="96" baseType="lpstr">
      <vt:lpstr>Arial</vt:lpstr>
      <vt:lpstr>Calibri</vt:lpstr>
      <vt:lpstr>Consolas</vt:lpstr>
      <vt:lpstr>Courier</vt:lpstr>
      <vt:lpstr>Courier New</vt:lpstr>
      <vt:lpstr>Wingdings</vt:lpstr>
      <vt:lpstr>DBAppraise Master Template</vt:lpstr>
      <vt:lpstr>WSS Theme</vt:lpstr>
      <vt:lpstr>1_WSS Theme</vt:lpstr>
      <vt:lpstr>PUG_template_2</vt:lpstr>
      <vt:lpstr>PowerPoint Presentation</vt:lpstr>
      <vt:lpstr>Congratulations!</vt:lpstr>
      <vt:lpstr>PowerPoint Presentation</vt:lpstr>
      <vt:lpstr>A Few Words about the Speakers!</vt:lpstr>
      <vt:lpstr>Audience Survey</vt:lpstr>
      <vt:lpstr>Audience Survey</vt:lpstr>
      <vt:lpstr>Audience Survey</vt:lpstr>
      <vt:lpstr>Audience Survey</vt:lpstr>
      <vt:lpstr>Audience Survey</vt:lpstr>
      <vt:lpstr>PowerPoint Presentation</vt:lpstr>
      <vt:lpstr>The Documentation</vt:lpstr>
      <vt:lpstr>PowerPoint Presentation</vt:lpstr>
      <vt:lpstr>PROENV</vt:lpstr>
      <vt:lpstr>PROENV</vt:lpstr>
      <vt:lpstr>PowerPoint Presentation</vt:lpstr>
      <vt:lpstr>Starting a Database</vt:lpstr>
      <vt:lpstr>PROSERVE</vt:lpstr>
      <vt:lpstr>DBMAN</vt:lpstr>
      <vt:lpstr>Exploder</vt:lpstr>
      <vt:lpstr>Exploder Pro Tip</vt:lpstr>
      <vt:lpstr>PowerPoint Presentation</vt:lpstr>
      <vt:lpstr>Stopping a Database</vt:lpstr>
      <vt:lpstr>Stopping a Database</vt:lpstr>
      <vt:lpstr>PowerPoint Presentation</vt:lpstr>
      <vt:lpstr>Stopping a Database</vt:lpstr>
      <vt:lpstr>PROSHUT</vt:lpstr>
      <vt:lpstr>DBMAN</vt:lpstr>
      <vt:lpstr>Exploder</vt:lpstr>
      <vt:lpstr>PowerPoint Presentation</vt:lpstr>
      <vt:lpstr>How Do I Make a Backup?</vt:lpstr>
      <vt:lpstr>PROBKUP</vt:lpstr>
      <vt:lpstr>“All The Parts of the DB”</vt:lpstr>
      <vt:lpstr>OS Backup &amp; 3rd Party Tools</vt:lpstr>
      <vt:lpstr>VM or SAN “Snapshots”</vt:lpstr>
      <vt:lpstr>Other Stuff to Backup</vt:lpstr>
      <vt:lpstr>PowerPoint Presentation</vt:lpstr>
      <vt:lpstr>PowerPoint Presentation</vt:lpstr>
      <vt:lpstr>None of My SQL Works!?!</vt:lpstr>
      <vt:lpstr>4gl vs SQL</vt:lpstr>
      <vt:lpstr>SQL-89</vt:lpstr>
      <vt:lpstr>Progress is NOT SQL!  Progress is much better than that.</vt:lpstr>
      <vt:lpstr>DBTOOL</vt:lpstr>
      <vt:lpstr>SQL-92 Interface</vt:lpstr>
      <vt:lpstr>ODBC/JDBC</vt:lpstr>
      <vt:lpstr>SQLEXP</vt:lpstr>
      <vt:lpstr>UPDATE STATISTICS</vt:lpstr>
      <vt:lpstr>PowerPoint Presentation</vt:lpstr>
      <vt:lpstr>About “killing” Users…</vt:lpstr>
      <vt:lpstr>About “killing” Users…</vt:lpstr>
      <vt:lpstr>PowerPoint Presentation</vt:lpstr>
      <vt:lpstr>After-Imaging</vt:lpstr>
      <vt:lpstr>Why do I need after-imaging?</vt:lpstr>
      <vt:lpstr>Why else do I need after-imaging?</vt:lpstr>
      <vt:lpstr>After-Imaging Best Practices</vt:lpstr>
      <vt:lpstr>PowerPoint Presentation</vt:lpstr>
      <vt:lpstr>Where to Find Them?</vt:lpstr>
      <vt:lpstr>Startup Parameters</vt:lpstr>
      <vt:lpstr>Tune in Tomorrow Morning!</vt:lpstr>
      <vt:lpstr>PowerPoint Presentation</vt:lpstr>
      <vt:lpstr>Important Configuration Options</vt:lpstr>
      <vt:lpstr>BI Cluster Size</vt:lpstr>
      <vt:lpstr>Block Sizes</vt:lpstr>
      <vt:lpstr>Storage Areas</vt:lpstr>
      <vt:lpstr>20 slides to go!</vt:lpstr>
      <vt:lpstr>PowerPoint Presentation</vt:lpstr>
      <vt:lpstr>Where are the log files?</vt:lpstr>
      <vt:lpstr>PowerPoint Presentation</vt:lpstr>
      <vt:lpstr>Monitoring</vt:lpstr>
      <vt:lpstr>What to Ignore</vt:lpstr>
      <vt:lpstr>What to Pay Attention To</vt:lpstr>
      <vt:lpstr>What to Pay Attention To</vt:lpstr>
      <vt:lpstr>What to Pay Attention To #2</vt:lpstr>
      <vt:lpstr>What to Panic Over!</vt:lpstr>
      <vt:lpstr>What Not To Miss</vt:lpstr>
      <vt:lpstr>Monitoring Tools &amp; Services</vt:lpstr>
      <vt:lpstr>PowerPoint Presentation</vt:lpstr>
      <vt:lpstr>It’s Not “Just” a Database</vt:lpstr>
      <vt:lpstr>PowerPoint Presentation</vt:lpstr>
      <vt:lpstr>Users!</vt:lpstr>
      <vt:lpstr>protrace.&lt;PID&gt;</vt:lpstr>
      <vt:lpstr>Storage </vt:lpstr>
      <vt:lpstr>PowerPoint Presentation</vt:lpstr>
      <vt:lpstr>Where Can I Find Help?</vt:lpstr>
      <vt:lpstr>Stuff we won’t have time to get to but want to list</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OpenEdge DBA Worst Practices</dc:title>
  <dc:creator>Tom Bascom</dc:creator>
  <cp:lastModifiedBy>Dan</cp:lastModifiedBy>
  <cp:revision>488</cp:revision>
  <dcterms:created xsi:type="dcterms:W3CDTF">2009-05-28T13:01:27Z</dcterms:created>
  <dcterms:modified xsi:type="dcterms:W3CDTF">2015-06-08T18:00:04Z</dcterms:modified>
</cp:coreProperties>
</file>