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377" r:id="rId2"/>
    <p:sldId id="385" r:id="rId3"/>
    <p:sldId id="256" r:id="rId4"/>
    <p:sldId id="333" r:id="rId5"/>
    <p:sldId id="364" r:id="rId6"/>
    <p:sldId id="359" r:id="rId7"/>
    <p:sldId id="365" r:id="rId8"/>
    <p:sldId id="383" r:id="rId9"/>
    <p:sldId id="366" r:id="rId10"/>
    <p:sldId id="367" r:id="rId11"/>
    <p:sldId id="368" r:id="rId12"/>
    <p:sldId id="369" r:id="rId13"/>
    <p:sldId id="378" r:id="rId14"/>
    <p:sldId id="388" r:id="rId15"/>
    <p:sldId id="389" r:id="rId16"/>
    <p:sldId id="360" r:id="rId17"/>
    <p:sldId id="361" r:id="rId18"/>
    <p:sldId id="382" r:id="rId19"/>
    <p:sldId id="387" r:id="rId20"/>
    <p:sldId id="380" r:id="rId21"/>
    <p:sldId id="381" r:id="rId22"/>
    <p:sldId id="362" r:id="rId23"/>
    <p:sldId id="386" r:id="rId24"/>
    <p:sldId id="300" r:id="rId25"/>
    <p:sldId id="298" r:id="rId26"/>
    <p:sldId id="384" r:id="rId27"/>
    <p:sldId id="29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83" autoAdjust="0"/>
  </p:normalViewPr>
  <p:slideViewPr>
    <p:cSldViewPr>
      <p:cViewPr>
        <p:scale>
          <a:sx n="125" d="100"/>
          <a:sy n="125" d="100"/>
        </p:scale>
        <p:origin x="-624" y="13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FC132-BC08-4E49-9422-E0A6F51F87A6}" type="datetimeFigureOut">
              <a:rPr lang="en-US" smtClean="0"/>
              <a:pPr/>
              <a:t>6/9/15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EAE66A-63EA-446C-816B-3FF0DA38A5AF}" type="slidenum">
              <a:rPr lang="en-US" smtClean="0"/>
              <a:pPr/>
              <a:t>‹#›</a:t>
            </a:fld>
            <a:endParaRPr lang="en-US"/>
          </a:p>
        </p:txBody>
      </p:sp>
    </p:spTree>
    <p:extLst>
      <p:ext uri="{BB962C8B-B14F-4D97-AF65-F5344CB8AC3E}">
        <p14:creationId xmlns:p14="http://schemas.microsoft.com/office/powerpoint/2010/main" val="2817554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“liters per 100km”</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24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931A843D-4B18-4CE4-9A69-6379C9FD97AB}" type="slidenum">
              <a:rPr lang="en-US" smtClean="0"/>
              <a:pPr>
                <a:defRPr/>
              </a:pPr>
              <a:t>25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931A843D-4B18-4CE4-9A69-6379C9FD97AB}" type="slidenum">
              <a:rPr lang="en-US" smtClean="0"/>
              <a:pPr>
                <a:defRPr/>
              </a:pPr>
              <a:t>26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E7908A9A-18A9-4D5E-9D66-8A421A9DE0F4}" type="slidenum">
              <a:rPr lang="en-US" smtClean="0"/>
              <a:pPr>
                <a:defRPr/>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6/9/15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848600" cy="1143000"/>
          </a:xfrm>
          <a:ln>
            <a:noFill/>
          </a:ln>
        </p:spPr>
        <p:txBody>
          <a:bodyPr/>
          <a:lstStyle>
            <a:lvl1pPr algn="l">
              <a:defRPr>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BEDDD4-9893-480D-AC3C-7C38370B3278}" type="datetimeFigureOut">
              <a:rPr lang="en-US" smtClean="0"/>
              <a:pPr/>
              <a:t>6/9/15</a:t>
            </a:fld>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cxnSp>
        <p:nvCxnSpPr>
          <p:cNvPr id="9" name="Straight Connector 8"/>
          <p:cNvCxnSpPr/>
          <p:nvPr/>
        </p:nvCxnSpPr>
        <p:spPr>
          <a:xfrm>
            <a:off x="457200" y="1447800"/>
            <a:ext cx="8229600" cy="1588"/>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153400" y="381000"/>
            <a:ext cx="914400" cy="9144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BEDDD4-9893-480D-AC3C-7C38370B3278}" type="datetimeFigureOut">
              <a:rPr lang="en-US" smtClean="0"/>
              <a:pPr/>
              <a:t>6/9/15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BEDDD4-9893-480D-AC3C-7C38370B3278}" type="datetimeFigureOut">
              <a:rPr lang="en-US" smtClean="0"/>
              <a:pPr/>
              <a:t>6/9/15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BEDDD4-9893-480D-AC3C-7C38370B3278}" type="datetimeFigureOut">
              <a:rPr lang="en-US" smtClean="0"/>
              <a:pPr/>
              <a:t>6/9/15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BEDDD4-9893-480D-AC3C-7C38370B3278}" type="datetimeFigureOut">
              <a:rPr lang="en-US" smtClean="0"/>
              <a:pPr/>
              <a:t>6/9/15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BEDDD4-9893-480D-AC3C-7C38370B3278}" type="datetimeFigureOut">
              <a:rPr lang="en-US" smtClean="0"/>
              <a:pPr/>
              <a:t>6/9/15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BEDDD4-9893-480D-AC3C-7C38370B3278}" type="datetimeFigureOut">
              <a:rPr lang="en-US" smtClean="0"/>
              <a:pPr/>
              <a:t>6/9/15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BEDDD4-9893-480D-AC3C-7C38370B3278}" type="datetimeFigureOut">
              <a:rPr lang="en-US" smtClean="0"/>
              <a:pPr/>
              <a:t>6/9/15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6/9/15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BEDDD4-9893-480D-AC3C-7C38370B3278}" type="datetimeFigureOut">
              <a:rPr lang="en-US" smtClean="0"/>
              <a:pPr/>
              <a:t>6/9/15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67880AE-BEF8-408C-BF50-A603C4CEF0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914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BEDDD4-9893-480D-AC3C-7C38370B3278}" type="datetimeFigureOut">
              <a:rPr lang="en-US" smtClean="0"/>
              <a:pPr/>
              <a:t>6/9/15</a:t>
            </a:fld>
            <a:endParaRPr lang="en-US"/>
          </a:p>
        </p:txBody>
      </p:sp>
      <p:sp>
        <p:nvSpPr>
          <p:cNvPr id="6" name="Slide Number Placeholder 5"/>
          <p:cNvSpPr>
            <a:spLocks noGrp="1"/>
          </p:cNvSpPr>
          <p:nvPr>
            <p:ph type="sldNum" sz="quarter" idx="4"/>
          </p:nvPr>
        </p:nvSpPr>
        <p:spPr>
          <a:xfrm>
            <a:off x="82296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880AE-BEF8-408C-BF50-A603C4CEF0DA}" type="slidenum">
              <a:rPr lang="en-US" smtClean="0"/>
              <a:pPr/>
              <a:t>‹#›</a:t>
            </a:fld>
            <a:endParaRPr lang="en-US"/>
          </a:p>
        </p:txBody>
      </p:sp>
      <p:pic>
        <p:nvPicPr>
          <p:cNvPr id="9" name="Picture 8"/>
          <p:cNvPicPr>
            <a:picLocks noChangeAspect="1"/>
          </p:cNvPicPr>
          <p:nvPr userDrawn="1"/>
        </p:nvPicPr>
        <p:blipFill>
          <a:blip r:embed="rId13"/>
          <a:stretch>
            <a:fillRect/>
          </a:stretch>
        </p:blipFill>
        <p:spPr>
          <a:xfrm>
            <a:off x="3962400" y="6400800"/>
            <a:ext cx="1600200" cy="37897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143000"/>
            <a:ext cx="7239000" cy="3508653"/>
          </a:xfrm>
          <a:prstGeom prst="rect">
            <a:avLst/>
          </a:prstGeom>
          <a:noFill/>
        </p:spPr>
        <p:txBody>
          <a:bodyPr wrap="square" rtlCol="0">
            <a:spAutoFit/>
          </a:bodyPr>
          <a:lstStyle/>
          <a:p>
            <a:r>
              <a:rPr lang="en-US" sz="2400" b="1" dirty="0"/>
              <a:t>138: Monitoring </a:t>
            </a:r>
            <a:r>
              <a:rPr lang="en-US" sz="2400" b="1" dirty="0" err="1"/>
              <a:t>OpenEdge</a:t>
            </a:r>
            <a:r>
              <a:rPr lang="en-US" sz="2400" b="1" dirty="0"/>
              <a:t> with </a:t>
            </a:r>
            <a:r>
              <a:rPr lang="en-US" sz="2400" b="1" dirty="0" err="1" smtClean="0"/>
              <a:t>ProTop</a:t>
            </a:r>
            <a:endParaRPr lang="en-US" sz="2400" b="1" dirty="0" smtClean="0"/>
          </a:p>
          <a:p>
            <a:endParaRPr lang="en-US" dirty="0" smtClean="0"/>
          </a:p>
          <a:p>
            <a:r>
              <a:rPr lang="en-US" dirty="0" smtClean="0"/>
              <a:t>The </a:t>
            </a:r>
            <a:r>
              <a:rPr lang="en-US" dirty="0" err="1"/>
              <a:t>ProTop</a:t>
            </a:r>
            <a:r>
              <a:rPr lang="en-US" dirty="0"/>
              <a:t> 3 web browser client is a powerful new tool in every DBA's arsenal</a:t>
            </a:r>
            <a:r>
              <a:rPr lang="en-US" dirty="0" smtClean="0"/>
              <a:t>.</a:t>
            </a:r>
          </a:p>
          <a:p>
            <a:endParaRPr lang="en-US" dirty="0"/>
          </a:p>
          <a:p>
            <a:r>
              <a:rPr lang="en-US" dirty="0" err="1" smtClean="0"/>
              <a:t>ProTop</a:t>
            </a:r>
            <a:r>
              <a:rPr lang="en-US" dirty="0" smtClean="0"/>
              <a:t> </a:t>
            </a:r>
            <a:r>
              <a:rPr lang="en-US" dirty="0"/>
              <a:t>is a free, Open Source database monitor for Progress </a:t>
            </a:r>
            <a:r>
              <a:rPr lang="en-US" dirty="0" err="1"/>
              <a:t>OpenEdge</a:t>
            </a:r>
            <a:r>
              <a:rPr lang="en-US" dirty="0"/>
              <a:t> databases. </a:t>
            </a:r>
            <a:r>
              <a:rPr lang="en-US" dirty="0" err="1"/>
              <a:t>ProTop</a:t>
            </a:r>
            <a:r>
              <a:rPr lang="en-US" dirty="0"/>
              <a:t> sorts, filters and groups </a:t>
            </a:r>
            <a:r>
              <a:rPr lang="en-US" dirty="0" err="1"/>
              <a:t>realtime</a:t>
            </a:r>
            <a:r>
              <a:rPr lang="en-US" dirty="0"/>
              <a:t> VST data into insightful analysis screens that help to keep your database and application performance in tip top shape. This session will examine </a:t>
            </a:r>
            <a:r>
              <a:rPr lang="en-US" dirty="0" err="1"/>
              <a:t>ProTop's</a:t>
            </a:r>
            <a:r>
              <a:rPr lang="en-US" dirty="0"/>
              <a:t> "out of the box" capabilities. We'll learn how to approach common monitoring problems through live demonstrations and explain how to get started on the road to proactively managing your database and application</a:t>
            </a:r>
            <a:r>
              <a:rPr lang="en-US" dirty="0" smtClean="0"/>
              <a:t>.</a:t>
            </a:r>
            <a:endParaRPr lang="en-US" dirty="0"/>
          </a:p>
        </p:txBody>
      </p:sp>
    </p:spTree>
    <p:extLst>
      <p:ext uri="{BB962C8B-B14F-4D97-AF65-F5344CB8AC3E}">
        <p14:creationId xmlns:p14="http://schemas.microsoft.com/office/powerpoint/2010/main" val="3967736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8213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733800"/>
            <a:ext cx="6400800" cy="1752600"/>
          </a:xfrm>
        </p:spPr>
        <p:txBody>
          <a:bodyPr/>
          <a:lstStyle/>
          <a:p>
            <a:r>
              <a:rPr lang="en-US" dirty="0" smtClean="0">
                <a:solidFill>
                  <a:srgbClr val="0070C0"/>
                </a:solidFill>
              </a:rPr>
              <a:t>Open Source Monitoring For Your </a:t>
            </a:r>
            <a:br>
              <a:rPr lang="en-US" dirty="0" smtClean="0">
                <a:solidFill>
                  <a:srgbClr val="0070C0"/>
                </a:solidFill>
              </a:rPr>
            </a:br>
            <a:r>
              <a:rPr lang="en-US" dirty="0" smtClean="0">
                <a:solidFill>
                  <a:srgbClr val="0070C0"/>
                </a:solidFill>
              </a:rPr>
              <a:t>Progress </a:t>
            </a:r>
            <a:r>
              <a:rPr lang="en-US" dirty="0" err="1" smtClean="0">
                <a:solidFill>
                  <a:srgbClr val="0070C0"/>
                </a:solidFill>
              </a:rPr>
              <a:t>OpenEdge</a:t>
            </a:r>
            <a:r>
              <a:rPr lang="en-US" dirty="0" smtClean="0">
                <a:solidFill>
                  <a:srgbClr val="0070C0"/>
                </a:solidFill>
              </a:rPr>
              <a:t/>
            </a:r>
            <a:br>
              <a:rPr lang="en-US" dirty="0" smtClean="0">
                <a:solidFill>
                  <a:srgbClr val="0070C0"/>
                </a:solidFill>
              </a:rPr>
            </a:br>
            <a:r>
              <a:rPr lang="en-US" dirty="0" smtClean="0">
                <a:solidFill>
                  <a:srgbClr val="0070C0"/>
                </a:solidFill>
              </a:rPr>
              <a:t> Database</a:t>
            </a:r>
            <a:endParaRPr lang="en-US" dirty="0">
              <a:solidFill>
                <a:srgbClr val="0070C0"/>
              </a:solidFill>
            </a:endParaRPr>
          </a:p>
        </p:txBody>
      </p:sp>
      <p:pic>
        <p:nvPicPr>
          <p:cNvPr id="4" name="Picture 3"/>
          <p:cNvPicPr>
            <a:picLocks noChangeAspect="1"/>
          </p:cNvPicPr>
          <p:nvPr/>
        </p:nvPicPr>
        <p:blipFill>
          <a:blip r:embed="rId2"/>
          <a:stretch>
            <a:fillRect/>
          </a:stretch>
        </p:blipFill>
        <p:spPr>
          <a:xfrm>
            <a:off x="533400" y="1219200"/>
            <a:ext cx="7848600" cy="185875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7848600" cy="1143000"/>
          </a:xfrm>
          <a:ln>
            <a:noFill/>
          </a:ln>
        </p:spPr>
        <p:txBody>
          <a:bodyPr/>
          <a:lstStyle/>
          <a:p>
            <a:pPr eaLnBrk="1" hangingPunct="1">
              <a:defRPr/>
            </a:pPr>
            <a:r>
              <a:rPr lang="en-US" dirty="0" smtClean="0"/>
              <a:t>A Few Words About The Speaker</a:t>
            </a:r>
          </a:p>
        </p:txBody>
      </p:sp>
      <p:sp>
        <p:nvSpPr>
          <p:cNvPr id="13315" name="Content Placeholder 2"/>
          <p:cNvSpPr>
            <a:spLocks noGrp="1"/>
          </p:cNvSpPr>
          <p:nvPr>
            <p:ph idx="1"/>
          </p:nvPr>
        </p:nvSpPr>
        <p:spPr>
          <a:xfrm>
            <a:off x="381000" y="1676400"/>
            <a:ext cx="8610600" cy="4724400"/>
          </a:xfrm>
        </p:spPr>
        <p:txBody>
          <a:bodyPr>
            <a:normAutofit fontScale="92500" lnSpcReduction="20000"/>
          </a:bodyPr>
          <a:lstStyle/>
          <a:p>
            <a:pPr eaLnBrk="1" hangingPunct="1">
              <a:defRPr/>
            </a:pPr>
            <a:r>
              <a:rPr lang="en-US" sz="3600" dirty="0" smtClean="0"/>
              <a:t>Tom </a:t>
            </a:r>
            <a:r>
              <a:rPr lang="en-US" sz="3600" dirty="0" err="1" smtClean="0"/>
              <a:t>Bascom</a:t>
            </a:r>
            <a:r>
              <a:rPr lang="en-US" sz="3600" dirty="0" smtClean="0"/>
              <a:t>, Roaming DBA &amp; Progress User since 1987</a:t>
            </a:r>
          </a:p>
          <a:p>
            <a:pPr>
              <a:defRPr/>
            </a:pPr>
            <a:r>
              <a:rPr lang="en-US" sz="3600" dirty="0" smtClean="0"/>
              <a:t>President, </a:t>
            </a:r>
            <a:r>
              <a:rPr lang="en-US" sz="3600" dirty="0" err="1" smtClean="0"/>
              <a:t>DBAppraise</a:t>
            </a:r>
            <a:r>
              <a:rPr lang="en-US" sz="3600" dirty="0" smtClean="0"/>
              <a:t>, LLC</a:t>
            </a:r>
          </a:p>
          <a:p>
            <a:pPr lvl="1">
              <a:defRPr/>
            </a:pPr>
            <a:r>
              <a:rPr lang="en-US" dirty="0" smtClean="0"/>
              <a:t>Remote Database Management Service.</a:t>
            </a:r>
          </a:p>
          <a:p>
            <a:pPr lvl="1">
              <a:defRPr/>
            </a:pPr>
            <a:r>
              <a:rPr lang="en-US" dirty="0" smtClean="0"/>
              <a:t>Simplifying the job of Managing and Monitoring the world’s best business applications.</a:t>
            </a:r>
          </a:p>
          <a:p>
            <a:pPr lvl="1">
              <a:defRPr/>
            </a:pPr>
            <a:r>
              <a:rPr lang="en-US" b="1" dirty="0" smtClean="0">
                <a:solidFill>
                  <a:schemeClr val="accent6">
                    <a:lumMod val="75000"/>
                  </a:schemeClr>
                </a:solidFill>
              </a:rPr>
              <a:t>tom@dbappraise.com</a:t>
            </a:r>
            <a:endParaRPr lang="en-US" dirty="0" smtClean="0"/>
          </a:p>
          <a:p>
            <a:pPr eaLnBrk="1" hangingPunct="1">
              <a:defRPr/>
            </a:pPr>
            <a:r>
              <a:rPr lang="en-US" sz="3600" dirty="0" smtClean="0"/>
              <a:t>VP, White Star Software, LLC</a:t>
            </a:r>
          </a:p>
          <a:p>
            <a:pPr lvl="1">
              <a:defRPr/>
            </a:pPr>
            <a:r>
              <a:rPr lang="en-US" dirty="0" smtClean="0"/>
              <a:t>Expert Consulting Services related to all aspects of Progress and </a:t>
            </a:r>
            <a:r>
              <a:rPr lang="en-US" dirty="0" err="1" smtClean="0"/>
              <a:t>OpenEdge</a:t>
            </a:r>
            <a:r>
              <a:rPr lang="en-US" dirty="0" smtClean="0"/>
              <a:t>. </a:t>
            </a:r>
          </a:p>
          <a:p>
            <a:pPr lvl="1">
              <a:defRPr/>
            </a:pPr>
            <a:r>
              <a:rPr lang="en-US" b="1" dirty="0" smtClean="0">
                <a:solidFill>
                  <a:schemeClr val="accent6">
                    <a:lumMod val="75000"/>
                  </a:schemeClr>
                </a:solidFill>
              </a:rPr>
              <a:t>tom@wss.com </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133600"/>
            <a:ext cx="8229600" cy="3687763"/>
          </a:xfrm>
        </p:spPr>
        <p:txBody>
          <a:bodyPr>
            <a:normAutofit/>
          </a:bodyPr>
          <a:lstStyle/>
          <a:p>
            <a:pPr marL="0" indent="0" algn="ctr">
              <a:buNone/>
            </a:pPr>
            <a:r>
              <a:rPr lang="en-US" sz="4400" dirty="0" smtClean="0"/>
              <a:t>What Is It?</a:t>
            </a:r>
          </a:p>
          <a:p>
            <a:pPr marL="0" indent="0" algn="ctr">
              <a:buNone/>
            </a:pPr>
            <a:r>
              <a:rPr lang="en-US" sz="4400" dirty="0" smtClean="0"/>
              <a:t>What Is It Good For?</a:t>
            </a:r>
          </a:p>
          <a:p>
            <a:pPr marL="0" indent="0" algn="ctr">
              <a:buNone/>
            </a:pPr>
            <a:r>
              <a:rPr lang="en-US" sz="4400" dirty="0" smtClean="0"/>
              <a:t>How Do I Use It?</a:t>
            </a:r>
          </a:p>
          <a:p>
            <a:pPr marL="0" indent="0" algn="ctr">
              <a:buNone/>
            </a:pPr>
            <a:r>
              <a:rPr lang="en-US" sz="4400" dirty="0" smtClean="0"/>
              <a:t>How To Install?</a:t>
            </a:r>
            <a:endParaRPr lang="en-US" sz="4400" dirty="0"/>
          </a:p>
        </p:txBody>
      </p:sp>
    </p:spTree>
    <p:extLst>
      <p:ext uri="{BB962C8B-B14F-4D97-AF65-F5344CB8AC3E}">
        <p14:creationId xmlns:p14="http://schemas.microsoft.com/office/powerpoint/2010/main" val="158369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a:t>
            </a:r>
            <a:endParaRPr lang="en-US" dirty="0"/>
          </a:p>
        </p:txBody>
      </p:sp>
      <p:sp>
        <p:nvSpPr>
          <p:cNvPr id="3" name="Content Placeholder 2"/>
          <p:cNvSpPr>
            <a:spLocks noGrp="1"/>
          </p:cNvSpPr>
          <p:nvPr>
            <p:ph idx="1"/>
          </p:nvPr>
        </p:nvSpPr>
        <p:spPr/>
        <p:txBody>
          <a:bodyPr/>
          <a:lstStyle/>
          <a:p>
            <a:r>
              <a:rPr lang="en-US" dirty="0" smtClean="0"/>
              <a:t>An Interactive Monitoring Program for Your </a:t>
            </a:r>
            <a:r>
              <a:rPr lang="en-US" dirty="0" err="1" smtClean="0"/>
              <a:t>OpenEdge</a:t>
            </a:r>
            <a:r>
              <a:rPr lang="en-US" dirty="0" smtClean="0"/>
              <a:t> Database</a:t>
            </a:r>
          </a:p>
          <a:p>
            <a:r>
              <a:rPr lang="en-US" dirty="0" smtClean="0"/>
              <a:t>A hybrid of PROMON and the UNIX “top” monitor.</a:t>
            </a:r>
          </a:p>
          <a:p>
            <a:r>
              <a:rPr lang="en-US" dirty="0" smtClean="0"/>
              <a:t>Based on Virtual System Tables…</a:t>
            </a:r>
          </a:p>
          <a:p>
            <a:r>
              <a:rPr lang="en-US" dirty="0" smtClean="0"/>
              <a:t>… plus some meta-schema and OS bits.</a:t>
            </a:r>
          </a:p>
          <a:p>
            <a:r>
              <a:rPr lang="en-US" dirty="0" smtClean="0"/>
              <a:t>Open Source!</a:t>
            </a:r>
          </a:p>
          <a:p>
            <a:r>
              <a:rPr lang="en-US" dirty="0" smtClean="0"/>
              <a:t>Free!</a:t>
            </a:r>
            <a:endParaRPr lang="en-US" dirty="0"/>
          </a:p>
        </p:txBody>
      </p:sp>
    </p:spTree>
    <p:extLst>
      <p:ext uri="{BB962C8B-B14F-4D97-AF65-F5344CB8AC3E}">
        <p14:creationId xmlns:p14="http://schemas.microsoft.com/office/powerpoint/2010/main" val="416645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Flavors</a:t>
            </a:r>
            <a:endParaRPr lang="en-US" dirty="0"/>
          </a:p>
        </p:txBody>
      </p:sp>
      <p:sp>
        <p:nvSpPr>
          <p:cNvPr id="3" name="Content Placeholder 2"/>
          <p:cNvSpPr>
            <a:spLocks noGrp="1"/>
          </p:cNvSpPr>
          <p:nvPr>
            <p:ph idx="1"/>
          </p:nvPr>
        </p:nvSpPr>
        <p:spPr/>
        <p:txBody>
          <a:bodyPr>
            <a:normAutofit/>
          </a:bodyPr>
          <a:lstStyle/>
          <a:p>
            <a:r>
              <a:rPr lang="en-US" dirty="0" err="1" smtClean="0"/>
              <a:t>ProTop</a:t>
            </a:r>
            <a:r>
              <a:rPr lang="en-US" dirty="0" smtClean="0"/>
              <a:t> xxi – v9, OE10+ Character client only.</a:t>
            </a:r>
          </a:p>
          <a:p>
            <a:pPr lvl="1"/>
            <a:r>
              <a:rPr lang="en-US" dirty="0" smtClean="0"/>
              <a:t>Still works with version 11+</a:t>
            </a:r>
          </a:p>
          <a:p>
            <a:pPr lvl="1"/>
            <a:r>
              <a:rPr lang="en-US" dirty="0" smtClean="0"/>
              <a:t>Limited support for “new stuff”.</a:t>
            </a:r>
          </a:p>
          <a:p>
            <a:r>
              <a:rPr lang="en-US" dirty="0" err="1" smtClean="0"/>
              <a:t>ProTop</a:t>
            </a:r>
            <a:r>
              <a:rPr lang="en-US" dirty="0" smtClean="0"/>
              <a:t> 2.0 – 10.2A, .NET GUI</a:t>
            </a:r>
          </a:p>
          <a:p>
            <a:pPr lvl="1"/>
            <a:r>
              <a:rPr lang="en-US" dirty="0" smtClean="0"/>
              <a:t>Pretty.</a:t>
            </a:r>
          </a:p>
          <a:p>
            <a:pPr lvl="1"/>
            <a:r>
              <a:rPr lang="en-US" dirty="0" smtClean="0"/>
              <a:t>But impossible to maintain and ship.</a:t>
            </a:r>
          </a:p>
          <a:p>
            <a:r>
              <a:rPr lang="en-US" dirty="0" err="1" smtClean="0"/>
              <a:t>ProTop</a:t>
            </a:r>
            <a:r>
              <a:rPr lang="en-US" dirty="0" smtClean="0"/>
              <a:t> 3.x – </a:t>
            </a:r>
            <a:r>
              <a:rPr lang="en-US" dirty="0" smtClean="0"/>
              <a:t>10.1C+</a:t>
            </a:r>
            <a:r>
              <a:rPr lang="en-US" dirty="0" smtClean="0"/>
              <a:t>, </a:t>
            </a:r>
            <a:r>
              <a:rPr lang="en-US" dirty="0" err="1" smtClean="0"/>
              <a:t>ChUI</a:t>
            </a:r>
            <a:r>
              <a:rPr lang="en-US" dirty="0" smtClean="0"/>
              <a:t>, </a:t>
            </a:r>
            <a:r>
              <a:rPr lang="en-US" dirty="0" smtClean="0"/>
              <a:t>Browser</a:t>
            </a:r>
          </a:p>
          <a:p>
            <a:pPr lvl="1"/>
            <a:r>
              <a:rPr lang="en-US" dirty="0" smtClean="0"/>
              <a:t>Much better separation of UI and Logic</a:t>
            </a:r>
            <a:r>
              <a:rPr lang="en-US" dirty="0" smtClean="0"/>
              <a:t>.</a:t>
            </a:r>
            <a:endParaRPr lang="en-US" dirty="0" smtClean="0"/>
          </a:p>
          <a:p>
            <a:endParaRPr lang="en-US" dirty="0"/>
          </a:p>
        </p:txBody>
      </p:sp>
    </p:spTree>
    <p:extLst>
      <p:ext uri="{BB962C8B-B14F-4D97-AF65-F5344CB8AC3E}">
        <p14:creationId xmlns:p14="http://schemas.microsoft.com/office/powerpoint/2010/main" val="2704527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new look &amp; feel!</a:t>
            </a:r>
          </a:p>
          <a:p>
            <a:pPr lvl="1"/>
            <a:r>
              <a:rPr lang="en-US" dirty="0" smtClean="0"/>
              <a:t>Character client </a:t>
            </a:r>
            <a:r>
              <a:rPr lang="en-US" b="1" dirty="0" smtClean="0"/>
              <a:t>*requires*</a:t>
            </a:r>
            <a:r>
              <a:rPr lang="en-US" dirty="0" smtClean="0"/>
              <a:t> 132 columns &amp; 48 rows.</a:t>
            </a:r>
          </a:p>
          <a:p>
            <a:pPr lvl="1"/>
            <a:r>
              <a:rPr lang="en-US" dirty="0" smtClean="0"/>
              <a:t>Web client</a:t>
            </a:r>
          </a:p>
          <a:p>
            <a:pPr lvl="1"/>
            <a:r>
              <a:rPr lang="en-US" dirty="0" smtClean="0"/>
              <a:t>Browser client</a:t>
            </a:r>
          </a:p>
          <a:p>
            <a:r>
              <a:rPr lang="en-US" dirty="0" smtClean="0"/>
              <a:t>“Data Collectors” can communicate with clients via:</a:t>
            </a:r>
          </a:p>
          <a:p>
            <a:pPr lvl="1"/>
            <a:r>
              <a:rPr lang="en-US" dirty="0" smtClean="0"/>
              <a:t>Shared Memory (</a:t>
            </a:r>
            <a:r>
              <a:rPr lang="en-US" dirty="0"/>
              <a:t>c</a:t>
            </a:r>
            <a:r>
              <a:rPr lang="en-US" dirty="0" smtClean="0"/>
              <a:t>haracter only</a:t>
            </a:r>
            <a:r>
              <a:rPr lang="en-US" dirty="0" smtClean="0"/>
              <a:t>)</a:t>
            </a:r>
            <a:endParaRPr lang="en-US" dirty="0" smtClean="0"/>
          </a:p>
          <a:p>
            <a:pPr lvl="1"/>
            <a:r>
              <a:rPr lang="en-US" dirty="0" smtClean="0"/>
              <a:t>REST</a:t>
            </a:r>
            <a:endParaRPr lang="en-US" dirty="0" smtClean="0"/>
          </a:p>
          <a:p>
            <a:r>
              <a:rPr lang="en-US" dirty="0" smtClean="0"/>
              <a:t>An actual install </a:t>
            </a:r>
            <a:r>
              <a:rPr lang="en-US" dirty="0" smtClean="0"/>
              <a:t>script</a:t>
            </a:r>
            <a:r>
              <a:rPr lang="en-US" dirty="0" smtClean="0"/>
              <a:t>!</a:t>
            </a:r>
          </a:p>
          <a:p>
            <a:r>
              <a:rPr lang="en-US" dirty="0" smtClean="0"/>
              <a:t>Windows MSI Installer.</a:t>
            </a:r>
            <a:endParaRPr lang="en-US" dirty="0"/>
          </a:p>
        </p:txBody>
      </p:sp>
    </p:spTree>
    <p:extLst>
      <p:ext uri="{BB962C8B-B14F-4D97-AF65-F5344CB8AC3E}">
        <p14:creationId xmlns:p14="http://schemas.microsoft.com/office/powerpoint/2010/main" val="409177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xxi</a:t>
            </a:r>
            <a:endParaRPr lang="en-US" dirty="0"/>
          </a:p>
        </p:txBody>
      </p:sp>
      <p:pic>
        <p:nvPicPr>
          <p:cNvPr id="4" name="Picture 3"/>
          <p:cNvPicPr>
            <a:picLocks noChangeAspect="1"/>
          </p:cNvPicPr>
          <p:nvPr/>
        </p:nvPicPr>
        <p:blipFill>
          <a:blip r:embed="rId2"/>
          <a:stretch>
            <a:fillRect/>
          </a:stretch>
        </p:blipFill>
        <p:spPr>
          <a:xfrm>
            <a:off x="431800" y="1739900"/>
            <a:ext cx="8280400" cy="4203700"/>
          </a:xfrm>
          <a:prstGeom prst="rect">
            <a:avLst/>
          </a:prstGeom>
        </p:spPr>
      </p:pic>
    </p:spTree>
    <p:extLst>
      <p:ext uri="{BB962C8B-B14F-4D97-AF65-F5344CB8AC3E}">
        <p14:creationId xmlns:p14="http://schemas.microsoft.com/office/powerpoint/2010/main" val="1868208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2</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295400" y="1600200"/>
            <a:ext cx="6096000" cy="4696047"/>
          </a:xfrm>
          <a:prstGeom prst="rect">
            <a:avLst/>
          </a:prstGeom>
          <a:noFill/>
          <a:ln w="9525">
            <a:noFill/>
            <a:miter lim="800000"/>
            <a:headEnd/>
            <a:tailEnd/>
          </a:ln>
        </p:spPr>
      </p:pic>
    </p:spTree>
    <p:extLst>
      <p:ext uri="{BB962C8B-B14F-4D97-AF65-F5344CB8AC3E}">
        <p14:creationId xmlns:p14="http://schemas.microsoft.com/office/powerpoint/2010/main" val="15809441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3 – Web Client</a:t>
            </a:r>
            <a:endParaRPr lang="en-US" dirty="0"/>
          </a:p>
        </p:txBody>
      </p:sp>
      <p:pic>
        <p:nvPicPr>
          <p:cNvPr id="4" name="Picture 3"/>
          <p:cNvPicPr>
            <a:picLocks noChangeAspect="1"/>
          </p:cNvPicPr>
          <p:nvPr/>
        </p:nvPicPr>
        <p:blipFill>
          <a:blip r:embed="rId2"/>
          <a:stretch>
            <a:fillRect/>
          </a:stretch>
        </p:blipFill>
        <p:spPr>
          <a:xfrm>
            <a:off x="412132" y="1654799"/>
            <a:ext cx="8274668" cy="4593601"/>
          </a:xfrm>
          <a:prstGeom prst="rect">
            <a:avLst/>
          </a:prstGeom>
        </p:spPr>
      </p:pic>
    </p:spTree>
    <p:extLst>
      <p:ext uri="{BB962C8B-B14F-4D97-AF65-F5344CB8AC3E}">
        <p14:creationId xmlns:p14="http://schemas.microsoft.com/office/powerpoint/2010/main" val="4012954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3 – Character</a:t>
            </a:r>
            <a:endParaRPr lang="en-US" dirty="0"/>
          </a:p>
        </p:txBody>
      </p:sp>
      <p:pic>
        <p:nvPicPr>
          <p:cNvPr id="4" name="Content Placeholder 3"/>
          <p:cNvPicPr>
            <a:picLocks noGrp="1" noChangeAspect="1"/>
          </p:cNvPicPr>
          <p:nvPr>
            <p:ph idx="1"/>
          </p:nvPr>
        </p:nvPicPr>
        <p:blipFill>
          <a:blip r:embed="rId2"/>
          <a:srcRect t="1618" b="1618"/>
          <a:stretch>
            <a:fillRect/>
          </a:stretch>
        </p:blipFill>
        <p:spPr>
          <a:xfrm>
            <a:off x="457200" y="1600200"/>
            <a:ext cx="8229600" cy="4525963"/>
          </a:xfrm>
        </p:spPr>
      </p:pic>
    </p:spTree>
    <p:extLst>
      <p:ext uri="{BB962C8B-B14F-4D97-AF65-F5344CB8AC3E}">
        <p14:creationId xmlns:p14="http://schemas.microsoft.com/office/powerpoint/2010/main" val="1485684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ProTop</a:t>
            </a:r>
            <a:r>
              <a:rPr lang="en-US" dirty="0" smtClean="0"/>
              <a:t> 3 – Character</a:t>
            </a:r>
            <a:endParaRPr lang="en-US" dirty="0"/>
          </a:p>
        </p:txBody>
      </p:sp>
      <p:pic>
        <p:nvPicPr>
          <p:cNvPr id="5" name="Picture 4"/>
          <p:cNvPicPr>
            <a:picLocks noChangeAspect="1"/>
          </p:cNvPicPr>
          <p:nvPr/>
        </p:nvPicPr>
        <p:blipFill>
          <a:blip r:embed="rId2"/>
          <a:stretch>
            <a:fillRect/>
          </a:stretch>
        </p:blipFill>
        <p:spPr>
          <a:xfrm>
            <a:off x="304800" y="1628965"/>
            <a:ext cx="8610600" cy="4390835"/>
          </a:xfrm>
          <a:prstGeom prst="rect">
            <a:avLst/>
          </a:prstGeom>
        </p:spPr>
      </p:pic>
    </p:spTree>
    <p:extLst>
      <p:ext uri="{BB962C8B-B14F-4D97-AF65-F5344CB8AC3E}">
        <p14:creationId xmlns:p14="http://schemas.microsoft.com/office/powerpoint/2010/main" val="82233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Logo!</a:t>
            </a:r>
            <a:endParaRPr lang="en-US" dirty="0"/>
          </a:p>
        </p:txBody>
      </p:sp>
      <p:pic>
        <p:nvPicPr>
          <p:cNvPr id="4" name="Picture 3"/>
          <p:cNvPicPr>
            <a:picLocks noChangeAspect="1"/>
          </p:cNvPicPr>
          <p:nvPr/>
        </p:nvPicPr>
        <p:blipFill>
          <a:blip r:embed="rId2"/>
          <a:stretch>
            <a:fillRect/>
          </a:stretch>
        </p:blipFill>
        <p:spPr>
          <a:xfrm>
            <a:off x="1168400" y="1651000"/>
            <a:ext cx="6807200" cy="4064000"/>
          </a:xfrm>
          <a:prstGeom prst="rect">
            <a:avLst/>
          </a:prstGeom>
        </p:spPr>
      </p:pic>
    </p:spTree>
    <p:extLst>
      <p:ext uri="{BB962C8B-B14F-4D97-AF65-F5344CB8AC3E}">
        <p14:creationId xmlns:p14="http://schemas.microsoft.com/office/powerpoint/2010/main" val="331662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Logo!</a:t>
            </a:r>
            <a:endParaRPr lang="en-US" dirty="0"/>
          </a:p>
        </p:txBody>
      </p:sp>
      <p:pic>
        <p:nvPicPr>
          <p:cNvPr id="3" name="Picture 2"/>
          <p:cNvPicPr>
            <a:picLocks noChangeAspect="1"/>
          </p:cNvPicPr>
          <p:nvPr/>
        </p:nvPicPr>
        <p:blipFill>
          <a:blip r:embed="rId2"/>
          <a:stretch>
            <a:fillRect/>
          </a:stretch>
        </p:blipFill>
        <p:spPr>
          <a:xfrm>
            <a:off x="609600" y="2514600"/>
            <a:ext cx="7848600" cy="1858397"/>
          </a:xfrm>
          <a:prstGeom prst="rect">
            <a:avLst/>
          </a:prstGeom>
        </p:spPr>
      </p:pic>
    </p:spTree>
    <p:extLst>
      <p:ext uri="{BB962C8B-B14F-4D97-AF65-F5344CB8AC3E}">
        <p14:creationId xmlns:p14="http://schemas.microsoft.com/office/powerpoint/2010/main" val="309416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a:t>I</a:t>
            </a:r>
            <a:r>
              <a:rPr lang="en-US" dirty="0" smtClean="0"/>
              <a:t>s It Good For?</a:t>
            </a:r>
            <a:endParaRPr lang="en-US" dirty="0"/>
          </a:p>
        </p:txBody>
      </p:sp>
      <p:sp>
        <p:nvSpPr>
          <p:cNvPr id="3" name="Content Placeholder 2"/>
          <p:cNvSpPr>
            <a:spLocks noGrp="1"/>
          </p:cNvSpPr>
          <p:nvPr>
            <p:ph idx="1"/>
          </p:nvPr>
        </p:nvSpPr>
        <p:spPr/>
        <p:txBody>
          <a:bodyPr>
            <a:normAutofit lnSpcReduction="10000"/>
          </a:bodyPr>
          <a:lstStyle/>
          <a:p>
            <a:r>
              <a:rPr lang="en-US" dirty="0" smtClean="0"/>
              <a:t>Checking Your Configuration</a:t>
            </a:r>
          </a:p>
          <a:p>
            <a:r>
              <a:rPr lang="en-US" dirty="0"/>
              <a:t>Development and </a:t>
            </a:r>
            <a:r>
              <a:rPr lang="en-US" dirty="0" smtClean="0"/>
              <a:t>Testing</a:t>
            </a:r>
          </a:p>
          <a:p>
            <a:pPr lvl="1"/>
            <a:r>
              <a:rPr lang="en-US" dirty="0" smtClean="0"/>
              <a:t>Comparing Theory to Reality</a:t>
            </a:r>
          </a:p>
          <a:p>
            <a:r>
              <a:rPr lang="en-US" dirty="0" smtClean="0"/>
              <a:t>Identifying Performance Problem Areas</a:t>
            </a:r>
          </a:p>
          <a:p>
            <a:r>
              <a:rPr lang="en-US" dirty="0"/>
              <a:t>Correlating Scattered Metrics</a:t>
            </a:r>
          </a:p>
          <a:p>
            <a:r>
              <a:rPr lang="en-US" dirty="0" smtClean="0"/>
              <a:t>Finding Trends</a:t>
            </a:r>
          </a:p>
          <a:p>
            <a:r>
              <a:rPr lang="en-US" dirty="0" smtClean="0"/>
              <a:t>Drilling Down</a:t>
            </a:r>
          </a:p>
          <a:p>
            <a:r>
              <a:rPr lang="en-US" dirty="0" smtClean="0"/>
              <a:t>Studying VST focused 4GL Coding Techniques</a:t>
            </a:r>
          </a:p>
        </p:txBody>
      </p:sp>
    </p:spTree>
    <p:extLst>
      <p:ext uri="{BB962C8B-B14F-4D97-AF65-F5344CB8AC3E}">
        <p14:creationId xmlns:p14="http://schemas.microsoft.com/office/powerpoint/2010/main" val="864583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Use It?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35109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Use It?</a:t>
            </a:r>
            <a:endParaRPr lang="en-US" dirty="0"/>
          </a:p>
        </p:txBody>
      </p:sp>
      <p:sp>
        <p:nvSpPr>
          <p:cNvPr id="4" name="TextBox 3"/>
          <p:cNvSpPr txBox="1">
            <a:spLocks noChangeArrowheads="1"/>
          </p:cNvSpPr>
          <p:nvPr/>
        </p:nvSpPr>
        <p:spPr bwMode="auto">
          <a:xfrm>
            <a:off x="1600200" y="2514600"/>
            <a:ext cx="5943600" cy="1569660"/>
          </a:xfrm>
          <a:prstGeom prst="rect">
            <a:avLst/>
          </a:prstGeom>
          <a:noFill/>
          <a:ln w="9525">
            <a:noFill/>
            <a:miter lim="800000"/>
            <a:headEnd/>
            <a:tailEnd/>
          </a:ln>
        </p:spPr>
        <p:txBody>
          <a:bodyPr wrap="square">
            <a:spAutoFit/>
          </a:bodyPr>
          <a:lstStyle/>
          <a:p>
            <a:pPr algn="ctr"/>
            <a:r>
              <a:rPr lang="en-US" sz="9600" dirty="0" smtClean="0">
                <a:latin typeface="Calibri" pitchFamily="34" charset="0"/>
              </a:rPr>
              <a:t>Demo!</a:t>
            </a:r>
            <a:endParaRPr lang="en-US" sz="9600" dirty="0">
              <a:latin typeface="Calibri" pitchFamily="34" charset="0"/>
            </a:endParaRPr>
          </a:p>
        </p:txBody>
      </p:sp>
    </p:spTree>
    <p:extLst>
      <p:ext uri="{BB962C8B-B14F-4D97-AF65-F5344CB8AC3E}">
        <p14:creationId xmlns:p14="http://schemas.microsoft.com/office/powerpoint/2010/main" val="3265394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660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sp>
        <p:nvSpPr>
          <p:cNvPr id="3" name="Content Placeholder 2"/>
          <p:cNvSpPr>
            <a:spLocks noGrp="1"/>
          </p:cNvSpPr>
          <p:nvPr>
            <p:ph idx="1"/>
          </p:nvPr>
        </p:nvSpPr>
        <p:spPr/>
        <p:txBody>
          <a:bodyPr/>
          <a:lstStyle/>
          <a:p>
            <a:r>
              <a:rPr lang="en-US" dirty="0" smtClean="0"/>
              <a:t>Download from </a:t>
            </a:r>
            <a:r>
              <a:rPr lang="en-US" dirty="0" err="1" smtClean="0"/>
              <a:t>dbappraise.com</a:t>
            </a:r>
            <a:r>
              <a:rPr lang="en-US" dirty="0" smtClean="0"/>
              <a:t>/</a:t>
            </a:r>
            <a:r>
              <a:rPr lang="en-US" dirty="0" err="1" smtClean="0"/>
              <a:t>protop.html</a:t>
            </a:r>
            <a:endParaRPr lang="en-US" dirty="0" smtClean="0"/>
          </a:p>
          <a:p>
            <a:pPr lvl="1"/>
            <a:r>
              <a:rPr lang="en-US" dirty="0" smtClean="0"/>
              <a:t>Choose the flavor that you need</a:t>
            </a:r>
          </a:p>
          <a:p>
            <a:r>
              <a:rPr lang="en-US" dirty="0" smtClean="0"/>
              <a:t>Follow the instructions carefully </a:t>
            </a:r>
            <a:r>
              <a:rPr lang="en-US" dirty="0" smtClean="0">
                <a:sym typeface="Wingdings"/>
              </a:rPr>
              <a:t></a:t>
            </a:r>
          </a:p>
          <a:p>
            <a:r>
              <a:rPr lang="en-US" dirty="0" smtClean="0">
                <a:sym typeface="Wingdings"/>
              </a:rPr>
              <a:t>Send questions to:</a:t>
            </a:r>
            <a:br>
              <a:rPr lang="en-US" dirty="0" smtClean="0">
                <a:sym typeface="Wingdings"/>
              </a:rPr>
            </a:br>
            <a:r>
              <a:rPr lang="en-US" dirty="0" smtClean="0">
                <a:sym typeface="Wingdings"/>
              </a:rPr>
              <a:t/>
            </a:r>
            <a:br>
              <a:rPr lang="en-US" dirty="0" smtClean="0">
                <a:sym typeface="Wingdings"/>
              </a:rPr>
            </a:br>
            <a:r>
              <a:rPr lang="en-US" dirty="0" smtClean="0">
                <a:sym typeface="Wingdings"/>
              </a:rPr>
              <a:t>                        </a:t>
            </a:r>
            <a:r>
              <a:rPr lang="en-US" dirty="0" err="1" smtClean="0">
                <a:sym typeface="Wingdings"/>
              </a:rPr>
              <a:t>adam@wss.com</a:t>
            </a:r>
            <a:endParaRPr lang="en-US" dirty="0"/>
          </a:p>
        </p:txBody>
      </p:sp>
    </p:spTree>
    <p:extLst>
      <p:ext uri="{BB962C8B-B14F-4D97-AF65-F5344CB8AC3E}">
        <p14:creationId xmlns:p14="http://schemas.microsoft.com/office/powerpoint/2010/main" val="4060065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sp>
        <p:nvSpPr>
          <p:cNvPr id="3" name="Content Placeholder 2"/>
          <p:cNvSpPr>
            <a:spLocks noGrp="1"/>
          </p:cNvSpPr>
          <p:nvPr>
            <p:ph idx="1"/>
          </p:nvPr>
        </p:nvSpPr>
        <p:spPr/>
        <p:txBody>
          <a:bodyPr/>
          <a:lstStyle/>
          <a:p>
            <a:r>
              <a:rPr lang="en-US" dirty="0" smtClean="0"/>
              <a:t>Download from </a:t>
            </a:r>
            <a:r>
              <a:rPr lang="en-US" dirty="0" err="1" smtClean="0"/>
              <a:t>dbappraise.com</a:t>
            </a:r>
            <a:r>
              <a:rPr lang="en-US" dirty="0" smtClean="0"/>
              <a:t>/</a:t>
            </a:r>
            <a:r>
              <a:rPr lang="en-US" dirty="0" err="1" smtClean="0"/>
              <a:t>protop.html</a:t>
            </a:r>
            <a:endParaRPr lang="en-US" dirty="0" smtClean="0"/>
          </a:p>
          <a:p>
            <a:pPr lvl="1"/>
            <a:r>
              <a:rPr lang="en-US" dirty="0" smtClean="0"/>
              <a:t>Choose the flavor that you need</a:t>
            </a:r>
          </a:p>
          <a:p>
            <a:r>
              <a:rPr lang="en-US" dirty="0" smtClean="0"/>
              <a:t>Follow the instructions carefully </a:t>
            </a:r>
            <a:r>
              <a:rPr lang="en-US" dirty="0" smtClean="0">
                <a:sym typeface="Wingdings"/>
              </a:rPr>
              <a:t></a:t>
            </a:r>
          </a:p>
          <a:p>
            <a:r>
              <a:rPr lang="en-US" dirty="0" smtClean="0">
                <a:sym typeface="Wingdings"/>
              </a:rPr>
              <a:t>Send questions that you want answered to:</a:t>
            </a:r>
            <a:br>
              <a:rPr lang="en-US" dirty="0" smtClean="0">
                <a:sym typeface="Wingdings"/>
              </a:rPr>
            </a:br>
            <a:r>
              <a:rPr lang="en-US" dirty="0" smtClean="0">
                <a:sym typeface="Wingdings"/>
              </a:rPr>
              <a:t/>
            </a:r>
            <a:br>
              <a:rPr lang="en-US" dirty="0" smtClean="0">
                <a:sym typeface="Wingdings"/>
              </a:rPr>
            </a:br>
            <a:r>
              <a:rPr lang="en-US" dirty="0" smtClean="0">
                <a:sym typeface="Wingdings"/>
              </a:rPr>
              <a:t>                        </a:t>
            </a:r>
            <a:r>
              <a:rPr lang="en-US" dirty="0" err="1" smtClean="0">
                <a:sym typeface="Wingdings"/>
              </a:rPr>
              <a:t>tom@wss.com</a:t>
            </a:r>
            <a:endParaRPr lang="en-US" dirty="0"/>
          </a:p>
        </p:txBody>
      </p:sp>
    </p:spTree>
    <p:extLst>
      <p:ext uri="{BB962C8B-B14F-4D97-AF65-F5344CB8AC3E}">
        <p14:creationId xmlns:p14="http://schemas.microsoft.com/office/powerpoint/2010/main" val="2146817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a:t>
            </a:r>
            <a:endParaRPr lang="en-US" dirty="0"/>
          </a:p>
        </p:txBody>
      </p:sp>
      <p:pic>
        <p:nvPicPr>
          <p:cNvPr id="5" name="Picture 4"/>
          <p:cNvPicPr>
            <a:picLocks noChangeAspect="1"/>
          </p:cNvPicPr>
          <p:nvPr/>
        </p:nvPicPr>
        <p:blipFill>
          <a:blip r:embed="rId2"/>
          <a:stretch>
            <a:fillRect/>
          </a:stretch>
        </p:blipFill>
        <p:spPr>
          <a:xfrm>
            <a:off x="1536700" y="3657600"/>
            <a:ext cx="6070600" cy="1727200"/>
          </a:xfrm>
          <a:prstGeom prst="rect">
            <a:avLst/>
          </a:prstGeom>
        </p:spPr>
      </p:pic>
      <p:sp>
        <p:nvSpPr>
          <p:cNvPr id="6" name="TextBox 5"/>
          <p:cNvSpPr txBox="1"/>
          <p:nvPr/>
        </p:nvSpPr>
        <p:spPr>
          <a:xfrm>
            <a:off x="457200" y="1896070"/>
            <a:ext cx="5410200" cy="1200328"/>
          </a:xfrm>
          <a:prstGeom prst="rect">
            <a:avLst/>
          </a:prstGeom>
          <a:noFill/>
        </p:spPr>
        <p:txBody>
          <a:bodyPr wrap="square" rtlCol="0">
            <a:spAutoFit/>
          </a:bodyPr>
          <a:lstStyle/>
          <a:p>
            <a:r>
              <a:rPr lang="en-US" sz="2400" dirty="0" err="1" smtClean="0"/>
              <a:t>proenv</a:t>
            </a:r>
            <a:r>
              <a:rPr lang="en-US" sz="2400" dirty="0" smtClean="0"/>
              <a:t>&gt;    </a:t>
            </a:r>
            <a:r>
              <a:rPr lang="en-US" sz="2400" dirty="0" err="1" smtClean="0"/>
              <a:t>gunzip</a:t>
            </a:r>
            <a:r>
              <a:rPr lang="en-US" sz="2400" dirty="0" smtClean="0"/>
              <a:t> pt3*.</a:t>
            </a:r>
            <a:r>
              <a:rPr lang="en-US" sz="2400" dirty="0" err="1" smtClean="0"/>
              <a:t>tar.gz</a:t>
            </a:r>
            <a:endParaRPr lang="en-US" sz="2400" dirty="0" smtClean="0"/>
          </a:p>
          <a:p>
            <a:r>
              <a:rPr lang="en-US" sz="2400" dirty="0" err="1"/>
              <a:t>p</a:t>
            </a:r>
            <a:r>
              <a:rPr lang="en-US" sz="2400" dirty="0" err="1" smtClean="0"/>
              <a:t>roenv</a:t>
            </a:r>
            <a:r>
              <a:rPr lang="en-US" sz="2400" dirty="0" smtClean="0"/>
              <a:t>&gt;    tar </a:t>
            </a:r>
            <a:r>
              <a:rPr lang="en-US" sz="2400" dirty="0" err="1" smtClean="0"/>
              <a:t>xvf</a:t>
            </a:r>
            <a:r>
              <a:rPr lang="en-US" sz="2400" dirty="0" smtClean="0"/>
              <a:t> pt3*.tar</a:t>
            </a:r>
          </a:p>
          <a:p>
            <a:r>
              <a:rPr lang="en-US" sz="2400" dirty="0" err="1"/>
              <a:t>p</a:t>
            </a:r>
            <a:r>
              <a:rPr lang="en-US" sz="2400" dirty="0" err="1" smtClean="0"/>
              <a:t>roenv</a:t>
            </a:r>
            <a:r>
              <a:rPr lang="en-US" sz="2400" dirty="0" smtClean="0"/>
              <a:t>&gt;    ./pt3inst.sh</a:t>
            </a:r>
            <a:endParaRPr lang="en-US" sz="2400" dirty="0"/>
          </a:p>
        </p:txBody>
      </p:sp>
      <p:sp>
        <p:nvSpPr>
          <p:cNvPr id="7" name="TextBox 6"/>
          <p:cNvSpPr txBox="1"/>
          <p:nvPr/>
        </p:nvSpPr>
        <p:spPr>
          <a:xfrm>
            <a:off x="457200" y="5715000"/>
            <a:ext cx="3962400" cy="461665"/>
          </a:xfrm>
          <a:prstGeom prst="rect">
            <a:avLst/>
          </a:prstGeom>
          <a:noFill/>
        </p:spPr>
        <p:txBody>
          <a:bodyPr wrap="square" rtlCol="0">
            <a:spAutoFit/>
          </a:bodyPr>
          <a:lstStyle/>
          <a:p>
            <a:r>
              <a:rPr lang="en-US" sz="2400" dirty="0" err="1" smtClean="0"/>
              <a:t>proenv</a:t>
            </a:r>
            <a:r>
              <a:rPr lang="en-US" sz="2400" dirty="0" smtClean="0"/>
              <a:t>&gt;    \pt3inst.bat</a:t>
            </a:r>
            <a:endParaRPr lang="en-US" sz="2400" dirty="0"/>
          </a:p>
        </p:txBody>
      </p:sp>
    </p:spTree>
    <p:extLst>
      <p:ext uri="{BB962C8B-B14F-4D97-AF65-F5344CB8AC3E}">
        <p14:creationId xmlns:p14="http://schemas.microsoft.com/office/powerpoint/2010/main" val="3523636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Configure?</a:t>
            </a:r>
            <a:endParaRPr lang="en-US" dirty="0"/>
          </a:p>
        </p:txBody>
      </p:sp>
      <p:sp>
        <p:nvSpPr>
          <p:cNvPr id="3" name="Content Placeholder 2"/>
          <p:cNvSpPr>
            <a:spLocks noGrp="1"/>
          </p:cNvSpPr>
          <p:nvPr>
            <p:ph idx="1"/>
          </p:nvPr>
        </p:nvSpPr>
        <p:spPr>
          <a:xfrm>
            <a:off x="457200" y="1600201"/>
            <a:ext cx="8229600" cy="1219199"/>
          </a:xfrm>
        </p:spPr>
        <p:txBody>
          <a:bodyPr/>
          <a:lstStyle/>
          <a:p>
            <a:r>
              <a:rPr lang="en-US" dirty="0" smtClean="0"/>
              <a:t>Create </a:t>
            </a:r>
            <a:r>
              <a:rPr lang="en-US" dirty="0" err="1" smtClean="0"/>
              <a:t>etc</a:t>
            </a:r>
            <a:r>
              <a:rPr lang="en-US" dirty="0" smtClean="0"/>
              <a:t>/</a:t>
            </a:r>
            <a:r>
              <a:rPr lang="en-US" dirty="0" err="1" smtClean="0"/>
              <a:t>dbname.pf</a:t>
            </a:r>
            <a:r>
              <a:rPr lang="en-US" dirty="0" smtClean="0"/>
              <a:t> for each database you would like to monitor:</a:t>
            </a:r>
            <a:endParaRPr lang="en-US" dirty="0"/>
          </a:p>
        </p:txBody>
      </p:sp>
      <p:sp>
        <p:nvSpPr>
          <p:cNvPr id="4" name="TextBox 3"/>
          <p:cNvSpPr txBox="1"/>
          <p:nvPr/>
        </p:nvSpPr>
        <p:spPr>
          <a:xfrm>
            <a:off x="1981200" y="3200400"/>
            <a:ext cx="5029200" cy="1569660"/>
          </a:xfrm>
          <a:prstGeom prst="rect">
            <a:avLst/>
          </a:prstGeom>
          <a:noFill/>
        </p:spPr>
        <p:txBody>
          <a:bodyPr wrap="square" rtlCol="0">
            <a:spAutoFit/>
          </a:bodyPr>
          <a:lstStyle/>
          <a:p>
            <a:r>
              <a:rPr lang="en-US" sz="2400" dirty="0" smtClean="0">
                <a:latin typeface="Courier"/>
                <a:cs typeface="Courier"/>
              </a:rPr>
              <a:t># </a:t>
            </a:r>
            <a:r>
              <a:rPr lang="en-US" sz="2400" dirty="0" err="1" smtClean="0">
                <a:latin typeface="Courier"/>
                <a:cs typeface="Courier"/>
              </a:rPr>
              <a:t>etc</a:t>
            </a:r>
            <a:r>
              <a:rPr lang="en-US" sz="2400" dirty="0" smtClean="0">
                <a:latin typeface="Courier"/>
                <a:cs typeface="Courier"/>
              </a:rPr>
              <a:t>/</a:t>
            </a:r>
            <a:r>
              <a:rPr lang="en-US" sz="2400" dirty="0" err="1" smtClean="0">
                <a:latin typeface="Courier"/>
                <a:cs typeface="Courier"/>
              </a:rPr>
              <a:t>dbname.pf</a:t>
            </a:r>
            <a:endParaRPr lang="en-US" sz="2400" dirty="0" smtClean="0">
              <a:latin typeface="Courier"/>
              <a:cs typeface="Courier"/>
            </a:endParaRPr>
          </a:p>
          <a:p>
            <a:r>
              <a:rPr lang="en-US" sz="2400" dirty="0" smtClean="0">
                <a:latin typeface="Courier"/>
                <a:cs typeface="Courier"/>
              </a:rPr>
              <a:t>#</a:t>
            </a:r>
          </a:p>
          <a:p>
            <a:endParaRPr lang="en-US" sz="2400" dirty="0">
              <a:latin typeface="Courier"/>
              <a:cs typeface="Courier"/>
            </a:endParaRPr>
          </a:p>
          <a:p>
            <a:r>
              <a:rPr lang="en-US" sz="2400" dirty="0" smtClean="0">
                <a:latin typeface="Courier"/>
                <a:cs typeface="Courier"/>
              </a:rPr>
              <a:t>-</a:t>
            </a:r>
            <a:r>
              <a:rPr lang="en-US" sz="2400" dirty="0" err="1" smtClean="0">
                <a:latin typeface="Courier"/>
                <a:cs typeface="Courier"/>
              </a:rPr>
              <a:t>db</a:t>
            </a:r>
            <a:r>
              <a:rPr lang="en-US" sz="2400" dirty="0" smtClean="0">
                <a:latin typeface="Courier"/>
                <a:cs typeface="Courier"/>
              </a:rPr>
              <a:t> /path/</a:t>
            </a:r>
            <a:r>
              <a:rPr lang="en-US" sz="2400" dirty="0" err="1" smtClean="0">
                <a:latin typeface="Courier"/>
                <a:cs typeface="Courier"/>
              </a:rPr>
              <a:t>dbname</a:t>
            </a:r>
            <a:endParaRPr lang="en-US" sz="2400" dirty="0">
              <a:latin typeface="Courier"/>
              <a:cs typeface="Courier"/>
            </a:endParaRPr>
          </a:p>
        </p:txBody>
      </p:sp>
    </p:spTree>
    <p:extLst>
      <p:ext uri="{BB962C8B-B14F-4D97-AF65-F5344CB8AC3E}">
        <p14:creationId xmlns:p14="http://schemas.microsoft.com/office/powerpoint/2010/main" val="2260543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a:t>
            </a:r>
            <a:r>
              <a:rPr lang="en-US" dirty="0" err="1" smtClean="0"/>
              <a:t>disclaimer.i</a:t>
            </a:r>
            <a:r>
              <a:rPr lang="en-US" dirty="0" smtClean="0"/>
              <a:t>}</a:t>
            </a:r>
            <a:endParaRPr lang="en-US" dirty="0"/>
          </a:p>
        </p:txBody>
      </p:sp>
      <p:sp>
        <p:nvSpPr>
          <p:cNvPr id="3" name="Content Placeholder 2"/>
          <p:cNvSpPr>
            <a:spLocks noGrp="1"/>
          </p:cNvSpPr>
          <p:nvPr>
            <p:ph idx="1"/>
          </p:nvPr>
        </p:nvSpPr>
        <p:spPr/>
        <p:txBody>
          <a:bodyPr>
            <a:normAutofit/>
          </a:bodyPr>
          <a:lstStyle/>
          <a:p>
            <a:r>
              <a:rPr lang="en-US" b="1" dirty="0" smtClean="0"/>
              <a:t>Your</a:t>
            </a:r>
            <a:r>
              <a:rPr lang="en-US" dirty="0" smtClean="0"/>
              <a:t> mileage </a:t>
            </a:r>
            <a:r>
              <a:rPr lang="en-US" b="1" dirty="0" smtClean="0"/>
              <a:t>will</a:t>
            </a:r>
            <a:r>
              <a:rPr lang="en-US" dirty="0" smtClean="0"/>
              <a:t> vary.</a:t>
            </a:r>
          </a:p>
          <a:p>
            <a:r>
              <a:rPr lang="en-US" dirty="0" smtClean="0"/>
              <a:t>Remember what you paid for it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1676400" y="2514600"/>
            <a:ext cx="6096000" cy="1570038"/>
          </a:xfrm>
          <a:prstGeom prst="rect">
            <a:avLst/>
          </a:prstGeom>
          <a:noFill/>
          <a:ln w="9525">
            <a:noFill/>
            <a:miter lim="800000"/>
            <a:headEnd/>
            <a:tailEnd/>
          </a:ln>
        </p:spPr>
        <p:txBody>
          <a:bodyPr>
            <a:spAutoFit/>
          </a:bodyPr>
          <a:lstStyle/>
          <a:p>
            <a:r>
              <a:rPr lang="en-US" sz="9600">
                <a:latin typeface="Calibri" pitchFamily="34" charset="0"/>
              </a:rPr>
              <a:t>Questions?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685800" y="1219200"/>
            <a:ext cx="7924800" cy="4154983"/>
          </a:xfrm>
          <a:prstGeom prst="rect">
            <a:avLst/>
          </a:prstGeom>
          <a:noFill/>
          <a:ln w="9525">
            <a:noFill/>
            <a:miter lim="800000"/>
            <a:headEnd/>
            <a:tailEnd/>
          </a:ln>
        </p:spPr>
        <p:txBody>
          <a:bodyPr wrap="square">
            <a:spAutoFit/>
          </a:bodyPr>
          <a:lstStyle/>
          <a:p>
            <a:pPr algn="ctr"/>
            <a:r>
              <a:rPr lang="en-US" sz="8800" dirty="0" smtClean="0">
                <a:latin typeface="Calibri" pitchFamily="34" charset="0"/>
              </a:rPr>
              <a:t>Suggestions/</a:t>
            </a:r>
          </a:p>
          <a:p>
            <a:pPr algn="ctr"/>
            <a:r>
              <a:rPr lang="en-US" sz="8800" dirty="0" smtClean="0">
                <a:latin typeface="Calibri" pitchFamily="34" charset="0"/>
              </a:rPr>
              <a:t>Enhancement Requests?</a:t>
            </a:r>
            <a:endParaRPr lang="en-US" sz="8800" dirty="0">
              <a:latin typeface="Calibri" pitchFamily="34" charset="0"/>
            </a:endParaRPr>
          </a:p>
        </p:txBody>
      </p:sp>
    </p:spTree>
    <p:extLst>
      <p:ext uri="{BB962C8B-B14F-4D97-AF65-F5344CB8AC3E}">
        <p14:creationId xmlns:p14="http://schemas.microsoft.com/office/powerpoint/2010/main" val="63483720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457200" y="2514600"/>
            <a:ext cx="8153400" cy="1323439"/>
          </a:xfrm>
          <a:prstGeom prst="rect">
            <a:avLst/>
          </a:prstGeom>
          <a:noFill/>
          <a:ln w="9525">
            <a:noFill/>
            <a:miter lim="800000"/>
            <a:headEnd/>
            <a:tailEnd/>
          </a:ln>
        </p:spPr>
        <p:txBody>
          <a:bodyPr wrap="square">
            <a:spAutoFit/>
          </a:bodyPr>
          <a:lstStyle/>
          <a:p>
            <a:r>
              <a:rPr lang="en-US" sz="8000" dirty="0" smtClean="0">
                <a:latin typeface="Calibri" pitchFamily="34" charset="0"/>
              </a:rPr>
              <a:t>      Thank You!</a:t>
            </a:r>
            <a:endParaRPr lang="en-US" sz="8000" dirty="0">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BApprai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Template>
  <TotalTime>12878</TotalTime>
  <Words>568</Words>
  <Application>Microsoft Macintosh PowerPoint</Application>
  <PresentationFormat>On-screen Show (4:3)</PresentationFormat>
  <Paragraphs>98</Paragraphs>
  <Slides>27</Slides>
  <Notes>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DBAppraise</vt:lpstr>
      <vt:lpstr>PowerPoint Presentation</vt:lpstr>
      <vt:lpstr>PowerPoint Presentation</vt:lpstr>
      <vt:lpstr>PowerPoint Presentation</vt:lpstr>
      <vt:lpstr>A Few Words About The Speaker</vt:lpstr>
      <vt:lpstr>PowerPoint Presentation</vt:lpstr>
      <vt:lpstr>What is It?</vt:lpstr>
      <vt:lpstr>ProTop Flavors</vt:lpstr>
      <vt:lpstr>New Features!</vt:lpstr>
      <vt:lpstr>ProTop xxi</vt:lpstr>
      <vt:lpstr>ProTop 2</vt:lpstr>
      <vt:lpstr>ProTop 3 – Web Client</vt:lpstr>
      <vt:lpstr>ProTop 3 – Character</vt:lpstr>
      <vt:lpstr>ProTop 3 – Character</vt:lpstr>
      <vt:lpstr>New Logo!</vt:lpstr>
      <vt:lpstr>New Logo!</vt:lpstr>
      <vt:lpstr>What Is It Good For?</vt:lpstr>
      <vt:lpstr>How Do I Use It?</vt:lpstr>
      <vt:lpstr>How Do I Use It?</vt:lpstr>
      <vt:lpstr>PowerPoint Presentation</vt:lpstr>
      <vt:lpstr>How To Install?</vt:lpstr>
      <vt:lpstr>How To Install?</vt:lpstr>
      <vt:lpstr>How To Install?</vt:lpstr>
      <vt:lpstr>How To Configure?</vt:lpstr>
      <vt:lpstr>{inc/disclaimer.i}</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Performance</dc:title>
  <dc:creator>Tom Bascom</dc:creator>
  <cp:lastModifiedBy>Thomas Bascom</cp:lastModifiedBy>
  <cp:revision>112</cp:revision>
  <dcterms:created xsi:type="dcterms:W3CDTF">2008-10-29T21:48:42Z</dcterms:created>
  <dcterms:modified xsi:type="dcterms:W3CDTF">2015-06-09T11:44:13Z</dcterms:modified>
</cp:coreProperties>
</file>