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414" r:id="rId2"/>
    <p:sldId id="357" r:id="rId3"/>
    <p:sldId id="257" r:id="rId4"/>
    <p:sldId id="473" r:id="rId5"/>
    <p:sldId id="463" r:id="rId6"/>
    <p:sldId id="421" r:id="rId7"/>
    <p:sldId id="428" r:id="rId8"/>
    <p:sldId id="469" r:id="rId9"/>
    <p:sldId id="429" r:id="rId10"/>
    <p:sldId id="430" r:id="rId11"/>
    <p:sldId id="460" r:id="rId12"/>
    <p:sldId id="464" r:id="rId13"/>
    <p:sldId id="457" r:id="rId14"/>
    <p:sldId id="437" r:id="rId15"/>
    <p:sldId id="465" r:id="rId16"/>
    <p:sldId id="466" r:id="rId17"/>
    <p:sldId id="413" r:id="rId18"/>
    <p:sldId id="420" r:id="rId19"/>
    <p:sldId id="470" r:id="rId20"/>
    <p:sldId id="471" r:id="rId21"/>
    <p:sldId id="422" r:id="rId22"/>
    <p:sldId id="468" r:id="rId23"/>
    <p:sldId id="425" r:id="rId24"/>
    <p:sldId id="440" r:id="rId25"/>
    <p:sldId id="451" r:id="rId26"/>
    <p:sldId id="452" r:id="rId27"/>
    <p:sldId id="441" r:id="rId28"/>
    <p:sldId id="442" r:id="rId29"/>
    <p:sldId id="444" r:id="rId30"/>
    <p:sldId id="454" r:id="rId31"/>
    <p:sldId id="453" r:id="rId32"/>
    <p:sldId id="445" r:id="rId33"/>
    <p:sldId id="448" r:id="rId34"/>
    <p:sldId id="447" r:id="rId35"/>
    <p:sldId id="449" r:id="rId36"/>
    <p:sldId id="450" r:id="rId37"/>
    <p:sldId id="423" r:id="rId38"/>
    <p:sldId id="455" r:id="rId39"/>
    <p:sldId id="459" r:id="rId40"/>
    <p:sldId id="456" r:id="rId41"/>
    <p:sldId id="458" r:id="rId42"/>
    <p:sldId id="462" r:id="rId43"/>
    <p:sldId id="461" r:id="rId44"/>
    <p:sldId id="416" r:id="rId45"/>
    <p:sldId id="418" r:id="rId46"/>
    <p:sldId id="472" r:id="rId47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22D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1" autoAdjust="0"/>
    <p:restoredTop sz="83990" autoAdjust="0"/>
  </p:normalViewPr>
  <p:slideViewPr>
    <p:cSldViewPr>
      <p:cViewPr varScale="1">
        <p:scale>
          <a:sx n="106" d="100"/>
          <a:sy n="106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I have been working with Progress since 1987</a:t>
            </a:r>
          </a:p>
          <a:p>
            <a:endParaRPr lang="en-US" dirty="0"/>
          </a:p>
          <a:p>
            <a:r>
              <a:rPr lang="en-US" dirty="0"/>
              <a:t>… and today I am both President of </a:t>
            </a:r>
            <a:r>
              <a:rPr lang="en-US" dirty="0" err="1"/>
              <a:t>DBAppraise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The remote database management service…</a:t>
            </a:r>
          </a:p>
          <a:p>
            <a:endParaRPr lang="en-US" dirty="0"/>
          </a:p>
          <a:p>
            <a:r>
              <a:rPr lang="en-US" dirty="0"/>
              <a:t>where we simplify the job of managing and monitoring the worlds best business applications;</a:t>
            </a:r>
          </a:p>
          <a:p>
            <a:endParaRPr lang="en-US" dirty="0"/>
          </a:p>
          <a:p>
            <a:r>
              <a:rPr lang="en-US" dirty="0"/>
              <a:t>and Vice President of White Star Software;</a:t>
            </a:r>
          </a:p>
          <a:p>
            <a:endParaRPr lang="en-US" dirty="0"/>
          </a:p>
          <a:p>
            <a:r>
              <a:rPr lang="en-US" dirty="0"/>
              <a:t>where we offer </a:t>
            </a:r>
            <a:r>
              <a:rPr lang="en-US" b="1" dirty="0"/>
              <a:t>expert</a:t>
            </a:r>
            <a:r>
              <a:rPr lang="en-US" dirty="0"/>
              <a:t> consulting services covering all aspects of Progress and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B85A48-3AFF-49F6-96A2-49BBDF67B81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“New</a:t>
            </a:r>
            <a:r>
              <a:rPr lang="en-US" baseline="0" dirty="0" smtClean="0"/>
              <a:t> global” is optional if someone already created it – but if you are unsure it does no harm.</a:t>
            </a:r>
          </a:p>
          <a:p>
            <a:endParaRPr lang="en-US" baseline="0" dirty="0" smtClean="0"/>
          </a:p>
          <a:p>
            <a:r>
              <a:rPr lang="en-US" dirty="0" smtClean="0"/>
              <a:t>“</a:t>
            </a:r>
            <a:r>
              <a:rPr lang="en-US" dirty="0" smtClean="0">
                <a:latin typeface="Consolas"/>
                <a:cs typeface="Consolas"/>
              </a:rPr>
              <a:t>define shared variable </a:t>
            </a:r>
            <a:r>
              <a:rPr lang="en-US" dirty="0" err="1" smtClean="0">
                <a:latin typeface="Consolas"/>
                <a:cs typeface="Consolas"/>
              </a:rPr>
              <a:t>xyzzy</a:t>
            </a:r>
            <a:r>
              <a:rPr lang="en-US" dirty="0" smtClean="0">
                <a:latin typeface="Consolas"/>
                <a:cs typeface="Consolas"/>
              </a:rPr>
              <a:t>  as integer no-undo.“ will work in a calling program</a:t>
            </a:r>
            <a:r>
              <a:rPr lang="en-US" baseline="0" dirty="0" smtClean="0">
                <a:latin typeface="Consolas"/>
                <a:cs typeface="Consolas"/>
              </a:rPr>
              <a:t> for either a “shared” or a “global shared” – there is no way to know which it is though.</a:t>
            </a:r>
          </a:p>
          <a:p>
            <a:endParaRPr lang="en-US" baseline="0" dirty="0" smtClean="0">
              <a:latin typeface="Consolas"/>
              <a:cs typeface="Consola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you are using “shared” rather than “global” and that business with the stack is meaningful you’re in trouble…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78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sparingly, for instance -- behind the scenes in framework code, they can be useful…</a:t>
            </a:r>
          </a:p>
          <a:p>
            <a:endParaRPr lang="en-US" dirty="0" smtClean="0"/>
          </a:p>
          <a:p>
            <a:r>
              <a:rPr lang="en-US" dirty="0" smtClean="0"/>
              <a:t>Before parameter passing they were the only practical way for procedures</a:t>
            </a:r>
            <a:r>
              <a:rPr lang="en-US" baseline="0" dirty="0" smtClean="0"/>
              <a:t> to communicate.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49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sparingly, for instance -- behind the scenes in framework code, they can be useful…</a:t>
            </a:r>
          </a:p>
          <a:p>
            <a:endParaRPr lang="en-US" dirty="0" smtClean="0"/>
          </a:p>
          <a:p>
            <a:r>
              <a:rPr lang="en-US" dirty="0" smtClean="0"/>
              <a:t>Before parameter passing they were the only practical way for procedures</a:t>
            </a:r>
            <a:r>
              <a:rPr lang="en-US" baseline="0" dirty="0" smtClean="0"/>
              <a:t> to communicate.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49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Tight coupling, contract violations.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Hard to track down references</a:t>
            </a:r>
            <a:r>
              <a:rPr lang="en-US" baseline="0" dirty="0" smtClean="0"/>
              <a:t> and side-effects.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317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Rigid – definitions must match in all modules –</a:t>
            </a:r>
            <a:r>
              <a:rPr lang="en-US" baseline="0" dirty="0" smtClean="0"/>
              <a:t> thus often implemented with include files, “Conflict in extent, </a:t>
            </a:r>
            <a:r>
              <a:rPr lang="en-US" baseline="0" dirty="0" err="1" smtClean="0"/>
              <a:t>datatype</a:t>
            </a:r>
            <a:r>
              <a:rPr lang="en-US" baseline="0" dirty="0" smtClean="0"/>
              <a:t> or undo status for global </a:t>
            </a:r>
            <a:r>
              <a:rPr lang="en-US" baseline="0" dirty="0" err="1" smtClean="0"/>
              <a:t>xyzzy</a:t>
            </a:r>
            <a:r>
              <a:rPr lang="en-US" baseline="0" dirty="0" smtClean="0"/>
              <a:t>. (390)”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Ugly error message at runtime when they do not match. “Shared variable </a:t>
            </a:r>
            <a:r>
              <a:rPr lang="en-US" baseline="0" dirty="0" err="1" smtClean="0"/>
              <a:t>xyzzy</a:t>
            </a:r>
            <a:r>
              <a:rPr lang="en-US" baseline="0" dirty="0" smtClean="0"/>
              <a:t> has not yet been created. (392)”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multi-layered “shared” problem.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Unexpected side-effects.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83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Yes, it hurts my eyes just to look at it…</a:t>
            </a:r>
          </a:p>
          <a:p>
            <a:endParaRPr lang="en-US" dirty="0" smtClean="0"/>
          </a:p>
          <a:p>
            <a:r>
              <a:rPr lang="en-US" dirty="0" smtClean="0"/>
              <a:t>Appropriately enough</a:t>
            </a:r>
            <a:r>
              <a:rPr lang="en-US" baseline="0" dirty="0" smtClean="0"/>
              <a:t> – “</a:t>
            </a:r>
            <a:r>
              <a:rPr lang="en-US" dirty="0" smtClean="0"/>
              <a:t>The Good,</a:t>
            </a:r>
            <a:r>
              <a:rPr lang="en-US" baseline="0" dirty="0" smtClean="0"/>
              <a:t> The Bad and The Ugly” was a “Spaghetti Western”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18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Whenever you</a:t>
            </a:r>
            <a:r>
              <a:rPr lang="en-US" baseline="0" dirty="0" smtClean="0"/>
              <a:t> hear </a:t>
            </a:r>
            <a:r>
              <a:rPr lang="en-US" dirty="0" smtClean="0"/>
              <a:t>“true”</a:t>
            </a:r>
            <a:r>
              <a:rPr lang="en-US" baseline="0" dirty="0" smtClean="0"/>
              <a:t> you know that you are dealing with a</a:t>
            </a:r>
            <a:r>
              <a:rPr lang="en-US" dirty="0" smtClean="0"/>
              <a:t> zealot… just</a:t>
            </a:r>
            <a:r>
              <a:rPr lang="en-US" baseline="0" dirty="0" smtClean="0"/>
              <a:t> nod sagely and move on.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684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36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306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And now we have some time for questions…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2DC46-84AA-49F0-B8FB-33CFD583CB0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7FFCB-3543-4500-A429-DE0CA12336C5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1F1-3CFC-498C-B1F2-A93561D8D53A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2600" y="6400800"/>
            <a:ext cx="914400" cy="381000"/>
          </a:xfrm>
        </p:spPr>
        <p:txBody>
          <a:bodyPr/>
          <a:lstStyle/>
          <a:p>
            <a:fld id="{C9BF2A9B-326D-4761-BF7B-BD928EE5BD80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522412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04800"/>
            <a:ext cx="9906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0252-BC0F-47B6-B2AF-C40178B96FF1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1DBC-C237-4DD0-BB53-E371E32A1918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5B2D-6711-49A3-AAE7-282B9DF28284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EFC7-BA64-404B-A0F4-19DBB1A052FA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6D1E-1B7D-4FB0-A4E9-C48E71D26E51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E419-F7AA-4BD7-8026-5D09B3E156DD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9FE5-E6BA-4ADE-A038-A07030ADC282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370D-84A6-4036-AAB8-6618D0D0CFC6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C6DF-50BB-4580-9B67-22C9A96B73BC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A03D-05D2-4F31-AA15-8458782F72F2}" type="datetime1">
              <a:rPr lang="en-US" smtClean="0"/>
              <a:pPr/>
              <a:t>5/31/14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00800"/>
            <a:ext cx="2286000" cy="32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85800"/>
            <a:ext cx="82296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 smtClean="0"/>
              <a:t>How </a:t>
            </a:r>
            <a:r>
              <a:rPr lang="en-US" sz="2400" b="1" dirty="0"/>
              <a:t>I Stopped Using Shared Variables and Learned to Love OO</a:t>
            </a:r>
          </a:p>
          <a:p>
            <a:endParaRPr lang="en-US" dirty="0"/>
          </a:p>
          <a:p>
            <a:r>
              <a:rPr lang="en-US" b="1" dirty="0"/>
              <a:t>Abstract: </a:t>
            </a:r>
            <a:r>
              <a:rPr lang="en-US" dirty="0"/>
              <a:t>The use, and abuse, of shared variables has been with us since version 3 </a:t>
            </a:r>
            <a:r>
              <a:rPr lang="en-US" dirty="0" smtClean="0"/>
              <a:t>of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4GL. For many years programmers have been hearing stern warnings </a:t>
            </a:r>
            <a:r>
              <a:rPr lang="en-US" dirty="0" smtClean="0"/>
              <a:t>that shared </a:t>
            </a:r>
            <a:r>
              <a:rPr lang="en-US" dirty="0"/>
              <a:t>variables are evil and that they should not be used. We will </a:t>
            </a:r>
            <a:r>
              <a:rPr lang="en-US" dirty="0" smtClean="0"/>
              <a:t>discuss why </a:t>
            </a:r>
            <a:r>
              <a:rPr lang="en-US" dirty="0"/>
              <a:t>that is so and, more importantly, exactly what you can actually do about it and why a modern OO approach is not only "better" but simpler to code and how </a:t>
            </a:r>
            <a:r>
              <a:rPr lang="en-US" dirty="0" smtClean="0"/>
              <a:t>it fits </a:t>
            </a:r>
            <a:r>
              <a:rPr lang="en-US" dirty="0"/>
              <a:t>in right alongside your old legacy code starting you down the path to </a:t>
            </a:r>
            <a:r>
              <a:rPr lang="en-US" dirty="0" smtClean="0"/>
              <a:t>a bright </a:t>
            </a:r>
            <a:r>
              <a:rPr lang="en-US" dirty="0"/>
              <a:t>new future.</a:t>
            </a:r>
          </a:p>
          <a:p>
            <a:endParaRPr lang="en-US" dirty="0"/>
          </a:p>
          <a:p>
            <a:r>
              <a:rPr lang="en-US" dirty="0"/>
              <a:t>This isn't just some theoretical "clean sheet of paper" recommendation -- this is actual code that you can really use right now in your existing applications.</a:t>
            </a:r>
          </a:p>
          <a:p>
            <a:endParaRPr lang="en-US" dirty="0"/>
          </a:p>
          <a:p>
            <a:r>
              <a:rPr lang="en-US" dirty="0"/>
              <a:t>We will also show how the basic approach that supports replacing simple shared variables can </a:t>
            </a:r>
            <a:r>
              <a:rPr lang="en-US" dirty="0" smtClean="0"/>
              <a:t>be painlessly </a:t>
            </a:r>
            <a:r>
              <a:rPr lang="en-US" dirty="0"/>
              <a:t>extended to support complex data and configuration that previously was usually implemented by way of database record lookups. By encapsulating and abstracting this logic you can take </a:t>
            </a:r>
            <a:r>
              <a:rPr lang="en-US" dirty="0" smtClean="0"/>
              <a:t>concrete steps </a:t>
            </a:r>
            <a:r>
              <a:rPr lang="en-US" dirty="0"/>
              <a:t>towards moving a legacy application to a modern footing!	</a:t>
            </a:r>
          </a:p>
        </p:txBody>
      </p:sp>
    </p:spTree>
    <p:extLst>
      <p:ext uri="{BB962C8B-B14F-4D97-AF65-F5344CB8AC3E}">
        <p14:creationId xmlns:p14="http://schemas.microsoft.com/office/powerpoint/2010/main" val="1779887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35052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How I Stopped Using Shared Variables and Learned to Love </a:t>
            </a:r>
            <a:r>
              <a:rPr lang="en-US" sz="4800" b="1" dirty="0" smtClean="0">
                <a:solidFill>
                  <a:schemeClr val="accent1"/>
                </a:solidFill>
              </a:rPr>
              <a:t>OO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38600"/>
            <a:ext cx="5943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Actual Code That You Can</a:t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Use Right Now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0750" y="5257800"/>
            <a:ext cx="37299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Tom Bascom, White Star Software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tom@wss.com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Few Words about the Speaker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724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600" dirty="0" smtClean="0"/>
              <a:t>Tom </a:t>
            </a:r>
            <a:r>
              <a:rPr lang="en-US" sz="3600" dirty="0" err="1" smtClean="0"/>
              <a:t>Bascom</a:t>
            </a:r>
            <a:r>
              <a:rPr lang="en-US" sz="3600" dirty="0" smtClean="0"/>
              <a:t>; Progress user &amp; roaming DBA since 1987</a:t>
            </a:r>
          </a:p>
          <a:p>
            <a:pPr eaLnBrk="1" hangingPunct="1">
              <a:defRPr/>
            </a:pPr>
            <a:r>
              <a:rPr lang="en-US" sz="3600" dirty="0" smtClean="0"/>
              <a:t>VP, White Star Software, LLC</a:t>
            </a:r>
          </a:p>
          <a:p>
            <a:pPr lvl="1">
              <a:defRPr/>
            </a:pPr>
            <a:r>
              <a:rPr lang="en-US" dirty="0" smtClean="0"/>
              <a:t>Expert consulting services related to all aspects of Progress and OpenEdge.</a:t>
            </a:r>
          </a:p>
          <a:p>
            <a:pPr lvl="1">
              <a:defRPr/>
            </a:pPr>
            <a:r>
              <a:rPr lang="en-US" b="1" dirty="0" smtClean="0">
                <a:solidFill>
                  <a:schemeClr val="accent5"/>
                </a:solidFill>
              </a:rPr>
              <a:t>tom@wss.com </a:t>
            </a:r>
          </a:p>
          <a:p>
            <a:pPr>
              <a:defRPr/>
            </a:pPr>
            <a:r>
              <a:rPr lang="en-US" sz="3600" dirty="0"/>
              <a:t>President, </a:t>
            </a:r>
            <a:r>
              <a:rPr lang="en-US" sz="3600" dirty="0" err="1"/>
              <a:t>DBAppraise</a:t>
            </a:r>
            <a:r>
              <a:rPr lang="en-US" sz="3600" dirty="0"/>
              <a:t>, LLC</a:t>
            </a:r>
          </a:p>
          <a:p>
            <a:pPr lvl="1">
              <a:defRPr/>
            </a:pPr>
            <a:r>
              <a:rPr lang="en-US" dirty="0"/>
              <a:t>Remote database management service for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/>
              <a:t>Simplifying the job of managing and monitoring the world’s best business applications.</a:t>
            </a:r>
          </a:p>
          <a:p>
            <a:pPr lvl="1"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tom@dbappraise.com</a:t>
            </a:r>
            <a:endParaRPr lang="en-US" dirty="0"/>
          </a:p>
          <a:p>
            <a:pPr>
              <a:defRPr/>
            </a:pP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09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a legacy application?</a:t>
            </a:r>
          </a:p>
          <a:p>
            <a:pPr lvl="1"/>
            <a:r>
              <a:rPr lang="en-US" dirty="0" smtClean="0"/>
              <a:t>What version of Progress originally?</a:t>
            </a:r>
          </a:p>
          <a:p>
            <a:pPr lvl="1"/>
            <a:r>
              <a:rPr lang="en-US" dirty="0" smtClean="0"/>
              <a:t>What version is it currently deployed on?</a:t>
            </a:r>
          </a:p>
          <a:p>
            <a:pPr lvl="1"/>
            <a:r>
              <a:rPr lang="en-US" dirty="0" smtClean="0"/>
              <a:t>Does it use shared variables?</a:t>
            </a:r>
          </a:p>
          <a:p>
            <a:pPr lvl="1"/>
            <a:r>
              <a:rPr lang="en-US" dirty="0" smtClean="0"/>
              <a:t>Was </a:t>
            </a:r>
            <a:r>
              <a:rPr lang="en-US" dirty="0"/>
              <a:t>i</a:t>
            </a:r>
            <a:r>
              <a:rPr lang="en-US" dirty="0" smtClean="0"/>
              <a:t>t your idea? Or did you inherit it?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Who is currently using the OO4GL?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8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Widely used “worst practice” in many legacy applications.</a:t>
            </a:r>
          </a:p>
          <a:p>
            <a:r>
              <a:rPr lang="en-US" dirty="0" smtClean="0"/>
              <a:t>Plain old “shared” </a:t>
            </a:r>
            <a:r>
              <a:rPr lang="en-US" dirty="0" err="1" smtClean="0"/>
              <a:t>vs</a:t>
            </a:r>
            <a:r>
              <a:rPr lang="en-US" dirty="0" smtClean="0"/>
              <a:t> “global shared”: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Every “new” of a plain “shared” variable creates a new copy – so you need to be aware of the stack.</a:t>
            </a:r>
          </a:p>
          <a:p>
            <a:pPr lvl="1"/>
            <a:r>
              <a:rPr lang="en-US" dirty="0" smtClean="0"/>
              <a:t>If you are depending on that you’re begging for trouble.</a:t>
            </a:r>
          </a:p>
          <a:p>
            <a:r>
              <a:rPr lang="en-US" dirty="0"/>
              <a:t>There is only ever one copy of a “global”, </a:t>
            </a:r>
            <a:r>
              <a:rPr lang="en-US" dirty="0" smtClean="0"/>
              <a:t>a redundant “new global” does not re-initialize and can always </a:t>
            </a:r>
            <a:r>
              <a:rPr lang="en-US" dirty="0"/>
              <a:t>be used safely.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438400"/>
            <a:ext cx="8458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define.p</a:t>
            </a:r>
            <a:r>
              <a:rPr lang="en-US" dirty="0" smtClean="0">
                <a:latin typeface="Consolas"/>
                <a:cs typeface="Consolas"/>
              </a:rPr>
              <a:t> */</a:t>
            </a:r>
          </a:p>
          <a:p>
            <a:r>
              <a:rPr lang="en-US" dirty="0" smtClean="0">
                <a:latin typeface="Consolas"/>
                <a:cs typeface="Consolas"/>
              </a:rPr>
              <a:t>define new        shared variable </a:t>
            </a:r>
            <a:r>
              <a:rPr lang="en-US" dirty="0" err="1" smtClean="0">
                <a:latin typeface="Consolas"/>
                <a:cs typeface="Consolas"/>
              </a:rPr>
              <a:t>xyzzy</a:t>
            </a:r>
            <a:r>
              <a:rPr lang="en-US" dirty="0" smtClean="0">
                <a:latin typeface="Consolas"/>
                <a:cs typeface="Consolas"/>
              </a:rPr>
              <a:t>  as integer no-undo.</a:t>
            </a:r>
            <a:br>
              <a:rPr lang="en-US" dirty="0" smtClean="0">
                <a:latin typeface="Consolas"/>
                <a:cs typeface="Consolas"/>
              </a:rPr>
            </a:br>
            <a:r>
              <a:rPr lang="en-US" dirty="0" smtClean="0">
                <a:latin typeface="Consolas"/>
                <a:cs typeface="Consolas"/>
              </a:rPr>
              <a:t>define </a:t>
            </a:r>
            <a:r>
              <a:rPr lang="en-US" dirty="0">
                <a:latin typeface="Consolas"/>
                <a:cs typeface="Consolas"/>
              </a:rPr>
              <a:t>new </a:t>
            </a:r>
            <a:r>
              <a:rPr lang="en-US" dirty="0" smtClean="0">
                <a:latin typeface="Consolas"/>
                <a:cs typeface="Consolas"/>
              </a:rPr>
              <a:t>global shared </a:t>
            </a:r>
            <a:r>
              <a:rPr lang="en-US" dirty="0">
                <a:latin typeface="Consolas"/>
                <a:cs typeface="Consolas"/>
              </a:rPr>
              <a:t>variable </a:t>
            </a:r>
            <a:r>
              <a:rPr lang="en-US" dirty="0" err="1" smtClean="0">
                <a:latin typeface="Consolas"/>
                <a:cs typeface="Consolas"/>
              </a:rPr>
              <a:t>pflugh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as integer no-undo</a:t>
            </a:r>
            <a:r>
              <a:rPr lang="en-US" dirty="0" smtClean="0">
                <a:latin typeface="Consolas"/>
                <a:cs typeface="Consolas"/>
              </a:rPr>
              <a:t>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use.p</a:t>
            </a:r>
            <a:r>
              <a:rPr lang="en-US" dirty="0" smtClean="0">
                <a:latin typeface="Consolas"/>
                <a:cs typeface="Consolas"/>
              </a:rPr>
              <a:t> */</a:t>
            </a:r>
            <a:endParaRPr lang="en-US" dirty="0">
              <a:latin typeface="Consolas"/>
              <a:cs typeface="Consolas"/>
            </a:endParaRPr>
          </a:p>
          <a:p>
            <a:r>
              <a:rPr lang="en-US">
                <a:latin typeface="Consolas"/>
                <a:cs typeface="Consolas"/>
              </a:rPr>
              <a:t>d</a:t>
            </a:r>
            <a:r>
              <a:rPr lang="en-US" smtClean="0">
                <a:latin typeface="Consolas"/>
                <a:cs typeface="Consolas"/>
              </a:rPr>
              <a:t>efine shared variable </a:t>
            </a:r>
            <a:r>
              <a:rPr lang="en-US" dirty="0" err="1">
                <a:latin typeface="Consolas"/>
                <a:cs typeface="Consolas"/>
              </a:rPr>
              <a:t>xyzzy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as </a:t>
            </a:r>
            <a:r>
              <a:rPr lang="en-US" dirty="0">
                <a:latin typeface="Consolas"/>
                <a:cs typeface="Consolas"/>
              </a:rPr>
              <a:t>integer no-undo.</a:t>
            </a:r>
          </a:p>
        </p:txBody>
      </p:sp>
    </p:spTree>
    <p:extLst>
      <p:ext uri="{BB962C8B-B14F-4D97-AF65-F5344CB8AC3E}">
        <p14:creationId xmlns:p14="http://schemas.microsoft.com/office/powerpoint/2010/main" val="1634861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Compact and simple syntax.</a:t>
            </a:r>
          </a:p>
          <a:p>
            <a:r>
              <a:rPr lang="en-US" dirty="0" smtClean="0"/>
              <a:t>Allows data sharing between</a:t>
            </a:r>
            <a:br>
              <a:rPr lang="en-US" dirty="0" smtClean="0"/>
            </a:br>
            <a:r>
              <a:rPr lang="en-US" dirty="0" smtClean="0"/>
              <a:t>procedures!</a:t>
            </a:r>
          </a:p>
          <a:p>
            <a:pPr lvl="1"/>
            <a:r>
              <a:rPr lang="en-US" dirty="0" smtClean="0"/>
              <a:t>Parameter passing came with v6 in 1989.</a:t>
            </a:r>
          </a:p>
          <a:p>
            <a:r>
              <a:rPr lang="en-US" dirty="0" smtClean="0"/>
              <a:t>Gets you around the 63k r-code limit!</a:t>
            </a:r>
          </a:p>
          <a:p>
            <a:pPr lvl="1"/>
            <a:r>
              <a:rPr lang="en-US" dirty="0" smtClean="0"/>
              <a:t>Remained problematic until v9 (longer for some people).</a:t>
            </a:r>
          </a:p>
          <a:p>
            <a:r>
              <a:rPr lang="en-US" dirty="0" smtClean="0"/>
              <a:t>Avoids long lists of mostly unused parameters being passed as arguments.</a:t>
            </a:r>
          </a:p>
          <a:p>
            <a:pPr lvl="1"/>
            <a:r>
              <a:rPr lang="en-US" dirty="0" smtClean="0"/>
              <a:t>Passing temp-tables, XML and now JSON have helped with that problem.  Passing objects is allowed too.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600200"/>
            <a:ext cx="13716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36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Compact and simple syntax.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600200"/>
            <a:ext cx="13716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5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Conflict </a:t>
            </a:r>
            <a:r>
              <a:rPr lang="en-US" sz="2600" dirty="0" smtClean="0">
                <a:solidFill>
                  <a:srgbClr val="FF0000"/>
                </a:solidFill>
                <a:latin typeface="Consolas"/>
                <a:cs typeface="Consolas"/>
              </a:rPr>
              <a:t>in extent</a:t>
            </a: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, </a:t>
            </a:r>
            <a:r>
              <a:rPr lang="en-US" sz="2600" dirty="0" err="1">
                <a:solidFill>
                  <a:srgbClr val="FF0000"/>
                </a:solidFill>
                <a:latin typeface="Consolas"/>
                <a:cs typeface="Consolas"/>
              </a:rPr>
              <a:t>datatype</a:t>
            </a: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 or undo</a:t>
            </a:r>
            <a:b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</a:b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status for global </a:t>
            </a:r>
            <a:r>
              <a:rPr lang="en-US" sz="2600" dirty="0" err="1">
                <a:solidFill>
                  <a:srgbClr val="FF0000"/>
                </a:solidFill>
                <a:latin typeface="Consolas"/>
                <a:cs typeface="Consolas"/>
              </a:rPr>
              <a:t>xyzzy</a:t>
            </a: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. (390</a:t>
            </a:r>
            <a:r>
              <a:rPr lang="en-US" sz="2600" dirty="0" smtClean="0">
                <a:solidFill>
                  <a:srgbClr val="FF0000"/>
                </a:solidFill>
                <a:latin typeface="Consolas"/>
                <a:cs typeface="Consolas"/>
              </a:rPr>
              <a:t>)</a:t>
            </a:r>
            <a:br>
              <a:rPr lang="en-US" sz="2600" dirty="0" smtClean="0">
                <a:solidFill>
                  <a:srgbClr val="FF0000"/>
                </a:solidFill>
                <a:latin typeface="Consolas"/>
                <a:cs typeface="Consolas"/>
              </a:rPr>
            </a:br>
            <a:endParaRPr lang="en-US" sz="2600" dirty="0">
              <a:solidFill>
                <a:srgbClr val="FF0000"/>
              </a:solidFill>
              <a:latin typeface="Consolas"/>
              <a:cs typeface="Consolas"/>
            </a:endParaRPr>
          </a:p>
          <a:p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Shared variable </a:t>
            </a:r>
            <a:r>
              <a:rPr lang="en-US" sz="2600" dirty="0" err="1" smtClean="0">
                <a:solidFill>
                  <a:srgbClr val="FF0000"/>
                </a:solidFill>
                <a:latin typeface="Consolas"/>
                <a:cs typeface="Consolas"/>
              </a:rPr>
              <a:t>pflugh</a:t>
            </a:r>
            <a:r>
              <a:rPr lang="en-US" sz="2600" dirty="0" smtClean="0">
                <a:solidFill>
                  <a:srgbClr val="FF0000"/>
                </a:solidFill>
                <a:latin typeface="Consolas"/>
                <a:cs typeface="Consolas"/>
              </a:rPr>
              <a:t> </a:t>
            </a: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has not yet</a:t>
            </a:r>
            <a:b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</a:br>
            <a:r>
              <a:rPr lang="en-US" sz="2600" dirty="0">
                <a:solidFill>
                  <a:srgbClr val="FF0000"/>
                </a:solidFill>
                <a:latin typeface="Consolas"/>
                <a:cs typeface="Consolas"/>
              </a:rPr>
              <a:t>been created. (392)</a:t>
            </a:r>
          </a:p>
          <a:p>
            <a:endParaRPr lang="en-US" dirty="0"/>
          </a:p>
          <a:p>
            <a:r>
              <a:rPr lang="en-US" dirty="0"/>
              <a:t>Thus often defined within include files: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Include files are a “</a:t>
            </a:r>
            <a:r>
              <a:rPr lang="en-US" dirty="0"/>
              <a:t>worst practices” </a:t>
            </a:r>
            <a:r>
              <a:rPr lang="en-US" dirty="0" smtClean="0"/>
              <a:t>talk for another time…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524000"/>
            <a:ext cx="1333500" cy="2171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41910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d</a:t>
            </a:r>
            <a:r>
              <a:rPr lang="en-US" dirty="0" smtClean="0">
                <a:latin typeface="Consolas"/>
                <a:cs typeface="Consolas"/>
              </a:rPr>
              <a:t>efine {1}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variable </a:t>
            </a:r>
            <a:r>
              <a:rPr lang="en-US" dirty="0" err="1" smtClean="0">
                <a:latin typeface="Consolas"/>
                <a:cs typeface="Consolas"/>
              </a:rPr>
              <a:t>xyzzy</a:t>
            </a:r>
            <a:r>
              <a:rPr lang="en-US" dirty="0" smtClean="0">
                <a:latin typeface="Consolas"/>
                <a:cs typeface="Consolas"/>
              </a:rPr>
              <a:t>  as integer no-undo.</a:t>
            </a:r>
            <a:br>
              <a:rPr lang="en-US" dirty="0" smtClean="0">
                <a:latin typeface="Consolas"/>
                <a:cs typeface="Consolas"/>
              </a:rPr>
            </a:br>
            <a:r>
              <a:rPr lang="en-US" dirty="0" smtClean="0">
                <a:latin typeface="Consolas"/>
                <a:cs typeface="Consolas"/>
              </a:rPr>
              <a:t>define {1} </a:t>
            </a:r>
            <a:r>
              <a:rPr lang="en-US" dirty="0">
                <a:latin typeface="Consolas"/>
                <a:cs typeface="Consolas"/>
              </a:rPr>
              <a:t>variable </a:t>
            </a:r>
            <a:r>
              <a:rPr lang="en-US" dirty="0" err="1" smtClean="0">
                <a:latin typeface="Consolas"/>
                <a:cs typeface="Consolas"/>
              </a:rPr>
              <a:t>pflugh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as integer no-undo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40587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Undocumented Interfaces</a:t>
            </a:r>
          </a:p>
          <a:p>
            <a:r>
              <a:rPr lang="en-US" dirty="0"/>
              <a:t>“Tight Coupling” – modules are</a:t>
            </a:r>
            <a:br>
              <a:rPr lang="en-US" dirty="0"/>
            </a:br>
            <a:r>
              <a:rPr lang="en-US" dirty="0"/>
              <a:t>dependent on each other’s internals.</a:t>
            </a:r>
          </a:p>
          <a:p>
            <a:r>
              <a:rPr lang="en-US" dirty="0"/>
              <a:t>No input/output control like with</a:t>
            </a:r>
            <a:br>
              <a:rPr lang="en-US" dirty="0"/>
            </a:br>
            <a:r>
              <a:rPr lang="en-US" dirty="0"/>
              <a:t>parameters.</a:t>
            </a:r>
          </a:p>
          <a:p>
            <a:r>
              <a:rPr lang="en-US" dirty="0"/>
              <a:t>Undesired side effects from global scope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Unit testing is “challenging”.</a:t>
            </a:r>
            <a:endParaRPr lang="en-US" dirty="0"/>
          </a:p>
          <a:p>
            <a:r>
              <a:rPr lang="en-US" dirty="0"/>
              <a:t>Ridicule from your peers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524000"/>
            <a:ext cx="12954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9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</a:t>
            </a:r>
            <a:r>
              <a:rPr lang="en-US" dirty="0" err="1" smtClean="0"/>
              <a:t>egacy.p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legacy.p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{</a:t>
            </a:r>
            <a:r>
              <a:rPr lang="en-US" dirty="0" err="1" smtClean="0">
                <a:latin typeface="Consolas"/>
                <a:cs typeface="Consolas"/>
              </a:rPr>
              <a:t>inc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common.i</a:t>
            </a:r>
            <a:r>
              <a:rPr lang="en-US" dirty="0" smtClean="0">
                <a:latin typeface="Consolas"/>
                <a:cs typeface="Consolas"/>
              </a:rPr>
              <a:t> “new global”}</a:t>
            </a:r>
            <a:endParaRPr lang="en-US" dirty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snip happens… ***/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f</a:t>
            </a:r>
            <a:r>
              <a:rPr lang="en-US" dirty="0" smtClean="0">
                <a:latin typeface="Consolas"/>
                <a:cs typeface="Consolas"/>
              </a:rPr>
              <a:t>ind customer no-lock where </a:t>
            </a:r>
            <a:r>
              <a:rPr lang="en-US" dirty="0" err="1" smtClean="0">
                <a:latin typeface="Consolas"/>
                <a:cs typeface="Consolas"/>
              </a:rPr>
              <a:t>custNum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no-error.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more snip happens… ***/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67303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</a:t>
            </a:r>
            <a:r>
              <a:rPr lang="en-US" dirty="0" err="1" smtClean="0"/>
              <a:t>egacy.p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legacy.p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{</a:t>
            </a:r>
            <a:r>
              <a:rPr lang="en-US" dirty="0" err="1" smtClean="0">
                <a:latin typeface="Consolas"/>
                <a:cs typeface="Consolas"/>
              </a:rPr>
              <a:t>inc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common.i</a:t>
            </a:r>
            <a:r>
              <a:rPr lang="en-US" dirty="0" smtClean="0">
                <a:latin typeface="Consolas"/>
                <a:cs typeface="Consolas"/>
              </a:rPr>
              <a:t> “new global”}</a:t>
            </a:r>
            <a:endParaRPr lang="en-US" dirty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snip happens… ***/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f</a:t>
            </a:r>
            <a:r>
              <a:rPr lang="en-US" dirty="0" smtClean="0">
                <a:latin typeface="Consolas"/>
                <a:cs typeface="Consolas"/>
              </a:rPr>
              <a:t>ind customer no-lock where </a:t>
            </a:r>
            <a:r>
              <a:rPr lang="en-US" dirty="0" err="1" smtClean="0">
                <a:latin typeface="Consolas"/>
                <a:cs typeface="Consolas"/>
              </a:rPr>
              <a:t>custNum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no-error.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more snip happens… ***/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3505200" y="2057400"/>
            <a:ext cx="2743200" cy="609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parameters!</a:t>
            </a:r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>
            <a:off x="4343400" y="2667000"/>
            <a:ext cx="4343400" cy="609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Lots of things that (probably) aren’t used!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 rot="1710473">
            <a:off x="5571953" y="4761225"/>
            <a:ext cx="3502269" cy="609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Hidden coupling to other programs!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33852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Maze of Twisty Passages…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6401"/>
            <a:ext cx="5974404" cy="419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828800"/>
            <a:ext cx="24511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4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905000"/>
            <a:ext cx="7772400" cy="251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Along Came</a:t>
            </a:r>
          </a:p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OO4GL…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673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OO Myths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</a:t>
            </a:r>
            <a:r>
              <a:rPr lang="en-US" dirty="0"/>
              <a:t>have to rewrite to "</a:t>
            </a:r>
            <a:r>
              <a:rPr lang="en-US" dirty="0" smtClean="0"/>
              <a:t>pure” OO.</a:t>
            </a:r>
          </a:p>
          <a:p>
            <a:r>
              <a:rPr lang="en-US" dirty="0" smtClean="0"/>
              <a:t>OO </a:t>
            </a:r>
            <a:r>
              <a:rPr lang="en-US" dirty="0"/>
              <a:t>is the grand ultimate </a:t>
            </a:r>
            <a:r>
              <a:rPr lang="en-US" dirty="0" smtClean="0"/>
              <a:t>solution.</a:t>
            </a:r>
          </a:p>
          <a:p>
            <a:r>
              <a:rPr lang="en-US" dirty="0" smtClean="0"/>
              <a:t>With OO </a:t>
            </a:r>
            <a:r>
              <a:rPr lang="en-US" dirty="0"/>
              <a:t>your application is more </a:t>
            </a:r>
            <a:r>
              <a:rPr lang="en-US" dirty="0" smtClean="0"/>
              <a:t>flexible.</a:t>
            </a:r>
          </a:p>
          <a:p>
            <a:r>
              <a:rPr lang="en-US" dirty="0" smtClean="0"/>
              <a:t>OO </a:t>
            </a:r>
            <a:r>
              <a:rPr lang="en-US" dirty="0"/>
              <a:t>is more </a:t>
            </a:r>
            <a:r>
              <a:rPr lang="en-US" dirty="0" smtClean="0"/>
              <a:t>productive.</a:t>
            </a:r>
          </a:p>
          <a:p>
            <a:r>
              <a:rPr lang="en-US" dirty="0" smtClean="0"/>
              <a:t>OO </a:t>
            </a:r>
            <a:r>
              <a:rPr lang="en-US" dirty="0"/>
              <a:t>is more </a:t>
            </a:r>
            <a:r>
              <a:rPr lang="en-US" dirty="0" smtClean="0"/>
              <a:t>understandable.</a:t>
            </a:r>
          </a:p>
          <a:p>
            <a:r>
              <a:rPr lang="en-US" dirty="0" smtClean="0"/>
              <a:t>With OO, </a:t>
            </a:r>
            <a:r>
              <a:rPr lang="en-US" dirty="0"/>
              <a:t>modeling </a:t>
            </a:r>
            <a:r>
              <a:rPr lang="en-US" dirty="0" smtClean="0"/>
              <a:t>“the </a:t>
            </a:r>
            <a:r>
              <a:rPr lang="en-US" dirty="0"/>
              <a:t>real </a:t>
            </a:r>
            <a:r>
              <a:rPr lang="en-US" dirty="0" smtClean="0"/>
              <a:t>world” </a:t>
            </a:r>
            <a:r>
              <a:rPr lang="en-US" dirty="0"/>
              <a:t>is </a:t>
            </a:r>
            <a:r>
              <a:rPr lang="en-US" dirty="0" smtClean="0"/>
              <a:t>easier.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70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Bullspit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and replace “OO” with anything that has been popular in programming circles in the last 50 years and that list looks awfully familiar.</a:t>
            </a:r>
          </a:p>
          <a:p>
            <a:r>
              <a:rPr lang="en-US" dirty="0" smtClean="0"/>
              <a:t>None of those technologies delivered...</a:t>
            </a:r>
          </a:p>
          <a:p>
            <a:r>
              <a:rPr lang="en-US" dirty="0" smtClean="0"/>
              <a:t>Technology is a tool.  The quality of results depends on the person using the tool.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26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OO Myths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 doesn’t support “true” OO</a:t>
            </a:r>
          </a:p>
          <a:p>
            <a:r>
              <a:rPr lang="en-US" dirty="0" smtClean="0"/>
              <a:t>OO is just for GUI</a:t>
            </a:r>
          </a:p>
          <a:p>
            <a:r>
              <a:rPr lang="en-US" dirty="0" smtClean="0"/>
              <a:t>Procedural code and OO code do not mix</a:t>
            </a:r>
          </a:p>
          <a:p>
            <a:r>
              <a:rPr lang="en-US" dirty="0" smtClean="0"/>
              <a:t>Progress is done with adding OO features</a:t>
            </a:r>
          </a:p>
          <a:p>
            <a:r>
              <a:rPr lang="en-US" dirty="0" smtClean="0"/>
              <a:t>Objects and Relational Databases don’t mix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My application was written back when v4 was exciting – OO features don’t apply to me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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096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OO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Progress started rolling out the OO4gl in version 10.1A – circa </a:t>
            </a:r>
            <a:r>
              <a:rPr lang="en-US" dirty="0"/>
              <a:t>2005. Advancement has been quite rapid and </a:t>
            </a:r>
            <a:r>
              <a:rPr lang="en-US" dirty="0" smtClean="0"/>
              <a:t>still continues!</a:t>
            </a:r>
          </a:p>
          <a:p>
            <a:pPr lvl="1"/>
            <a:r>
              <a:rPr lang="en-US" sz="2600" dirty="0"/>
              <a:t>What's New in the ABL in Progress </a:t>
            </a:r>
            <a:r>
              <a:rPr lang="en-US" sz="2600" dirty="0" err="1"/>
              <a:t>OpenEdge</a:t>
            </a:r>
            <a:r>
              <a:rPr lang="en-US" sz="2600" dirty="0"/>
              <a:t> Release 11 </a:t>
            </a:r>
          </a:p>
          <a:p>
            <a:endParaRPr lang="en-US" dirty="0" smtClean="0"/>
          </a:p>
          <a:p>
            <a:r>
              <a:rPr lang="en-US" dirty="0" smtClean="0"/>
              <a:t>OO works quite well with GUI, </a:t>
            </a:r>
            <a:r>
              <a:rPr lang="en-US" dirty="0" err="1" smtClean="0"/>
              <a:t>ChUI</a:t>
            </a:r>
            <a:r>
              <a:rPr lang="en-US" dirty="0" smtClean="0"/>
              <a:t>, WUI and BUI… and you can mix it into “procedural” code too.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rgbClr val="18722D"/>
                </a:solidFill>
              </a:rPr>
              <a:t>I’m here to talk about your v4 app </a:t>
            </a:r>
            <a:r>
              <a:rPr lang="en-US" dirty="0" smtClean="0">
                <a:solidFill>
                  <a:srgbClr val="18722D"/>
                </a:solidFill>
                <a:sym typeface="Wingdings"/>
              </a:rPr>
              <a:t></a:t>
            </a:r>
            <a:endParaRPr lang="en-US" dirty="0" smtClean="0">
              <a:solidFill>
                <a:srgbClr val="18722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bar.cls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Place in a directory called “foo”…</a:t>
            </a:r>
          </a:p>
          <a:p>
            <a:r>
              <a:rPr lang="en-US" dirty="0" smtClean="0"/>
              <a:t>“</a:t>
            </a:r>
            <a:r>
              <a:rPr lang="en-US" sz="2400" dirty="0" smtClean="0">
                <a:latin typeface="Consolas"/>
                <a:cs typeface="Consolas"/>
              </a:rPr>
              <a:t>compile foo/</a:t>
            </a:r>
            <a:r>
              <a:rPr lang="en-US" sz="2400" dirty="0" err="1" smtClean="0">
                <a:latin typeface="Consolas"/>
                <a:cs typeface="Consolas"/>
              </a:rPr>
              <a:t>bar.cls</a:t>
            </a:r>
            <a:r>
              <a:rPr lang="en-US" sz="2400" dirty="0" smtClean="0">
                <a:latin typeface="Consolas"/>
                <a:cs typeface="Consolas"/>
              </a:rPr>
              <a:t> save</a:t>
            </a:r>
            <a:r>
              <a:rPr lang="en-US" dirty="0" smtClean="0"/>
              <a:t>” results in </a:t>
            </a:r>
            <a:r>
              <a:rPr lang="en-US" sz="2400" dirty="0" smtClean="0">
                <a:latin typeface="Consolas"/>
                <a:cs typeface="Consolas"/>
              </a:rPr>
              <a:t>foo/</a:t>
            </a:r>
            <a:r>
              <a:rPr lang="en-US" sz="2400" dirty="0" err="1" smtClean="0">
                <a:latin typeface="Consolas"/>
                <a:cs typeface="Consolas"/>
              </a:rPr>
              <a:t>bar.r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819400"/>
            <a:ext cx="81626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foo/</a:t>
            </a:r>
            <a:r>
              <a:rPr lang="en-US" dirty="0" err="1" smtClean="0">
                <a:latin typeface="Consolas"/>
                <a:cs typeface="Consolas"/>
              </a:rPr>
              <a:t>bar.cls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class </a:t>
            </a:r>
            <a:r>
              <a:rPr lang="en-US" dirty="0" err="1" smtClean="0">
                <a:latin typeface="Consolas"/>
                <a:cs typeface="Consolas"/>
              </a:rPr>
              <a:t>foo.bar</a:t>
            </a:r>
            <a:r>
              <a:rPr lang="en-US" dirty="0" smtClean="0">
                <a:latin typeface="Consolas"/>
                <a:cs typeface="Consolas"/>
              </a:rPr>
              <a:t>: /* </a:t>
            </a:r>
            <a:r>
              <a:rPr lang="en-US" dirty="0" err="1" smtClean="0">
                <a:latin typeface="Consolas"/>
                <a:cs typeface="Consolas"/>
              </a:rPr>
              <a:t>foo.bar</a:t>
            </a:r>
            <a:r>
              <a:rPr lang="en-US" dirty="0" smtClean="0">
                <a:latin typeface="Consolas"/>
                <a:cs typeface="Consolas"/>
              </a:rPr>
              <a:t> =&gt; foo/</a:t>
            </a:r>
            <a:r>
              <a:rPr lang="en-US" dirty="0" err="1" smtClean="0">
                <a:latin typeface="Consolas"/>
                <a:cs typeface="Consolas"/>
              </a:rPr>
              <a:t>bar.cls</a:t>
            </a:r>
            <a:r>
              <a:rPr lang="en-US" dirty="0" smtClean="0">
                <a:latin typeface="Consolas"/>
                <a:cs typeface="Consolas"/>
              </a:rPr>
              <a:t> 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define public property drink as character no-undo get . </a:t>
            </a:r>
            <a:r>
              <a:rPr lang="en-US" dirty="0">
                <a:latin typeface="Consolas"/>
                <a:cs typeface="Consolas"/>
              </a:rPr>
              <a:t>s</a:t>
            </a:r>
            <a:r>
              <a:rPr lang="en-US" dirty="0" smtClean="0">
                <a:latin typeface="Consolas"/>
                <a:cs typeface="Consolas"/>
              </a:rPr>
              <a:t>et .  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method public void </a:t>
            </a:r>
            <a:r>
              <a:rPr lang="en-US" dirty="0" err="1" smtClean="0">
                <a:latin typeface="Consolas"/>
                <a:cs typeface="Consolas"/>
              </a:rPr>
              <a:t>orderDrink</a:t>
            </a:r>
            <a:r>
              <a:rPr lang="en-US" dirty="0" smtClean="0">
                <a:latin typeface="Consolas"/>
                <a:cs typeface="Consolas"/>
              </a:rPr>
              <a:t>():</a:t>
            </a:r>
          </a:p>
          <a:p>
            <a:r>
              <a:rPr lang="en-US" dirty="0" smtClean="0">
                <a:latin typeface="Consolas"/>
                <a:cs typeface="Consolas"/>
              </a:rPr>
              <a:t>    </a:t>
            </a:r>
            <a:r>
              <a:rPr lang="en-US" dirty="0">
                <a:latin typeface="Consolas"/>
                <a:cs typeface="Consolas"/>
              </a:rPr>
              <a:t>message </a:t>
            </a:r>
            <a:r>
              <a:rPr lang="en-US" dirty="0" smtClean="0">
                <a:latin typeface="Consolas"/>
                <a:cs typeface="Consolas"/>
              </a:rPr>
              <a:t>drink 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please</a:t>
            </a:r>
            <a:r>
              <a:rPr lang="en-US" dirty="0">
                <a:latin typeface="Consolas"/>
                <a:cs typeface="Consolas"/>
              </a:rPr>
              <a:t>!".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end method.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end class.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977638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order.p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order.p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using </a:t>
            </a:r>
            <a:r>
              <a:rPr lang="en-US" dirty="0" smtClean="0">
                <a:latin typeface="Consolas"/>
                <a:cs typeface="Consolas"/>
              </a:rPr>
              <a:t>foo.</a:t>
            </a:r>
            <a:r>
              <a:rPr lang="en-US" dirty="0">
                <a:latin typeface="Consolas"/>
                <a:cs typeface="Consolas"/>
              </a:rPr>
              <a:t>*</a:t>
            </a:r>
            <a:r>
              <a:rPr lang="en-US" dirty="0" smtClean="0">
                <a:latin typeface="Consolas"/>
                <a:cs typeface="Consolas"/>
              </a:rPr>
              <a:t>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define variable </a:t>
            </a:r>
            <a:r>
              <a:rPr lang="en-US" dirty="0" err="1">
                <a:latin typeface="Consolas"/>
                <a:cs typeface="Consolas"/>
              </a:rPr>
              <a:t>myBar</a:t>
            </a:r>
            <a:r>
              <a:rPr lang="en-US" dirty="0">
                <a:latin typeface="Consolas"/>
                <a:cs typeface="Consolas"/>
              </a:rPr>
              <a:t> as </a:t>
            </a:r>
            <a:r>
              <a:rPr lang="en-US" dirty="0" smtClean="0">
                <a:latin typeface="Consolas"/>
                <a:cs typeface="Consolas"/>
              </a:rPr>
              <a:t>bar </a:t>
            </a:r>
            <a:r>
              <a:rPr lang="en-US" dirty="0">
                <a:latin typeface="Consolas"/>
                <a:cs typeface="Consolas"/>
              </a:rPr>
              <a:t>no-undo.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 err="1">
                <a:latin typeface="Consolas"/>
                <a:cs typeface="Consolas"/>
              </a:rPr>
              <a:t>myBar</a:t>
            </a:r>
            <a:r>
              <a:rPr lang="en-US" dirty="0">
                <a:latin typeface="Consolas"/>
                <a:cs typeface="Consolas"/>
              </a:rPr>
              <a:t> = new </a:t>
            </a:r>
            <a:r>
              <a:rPr lang="en-US" dirty="0" smtClean="0">
                <a:latin typeface="Consolas"/>
                <a:cs typeface="Consolas"/>
              </a:rPr>
              <a:t>bar</a:t>
            </a:r>
            <a:r>
              <a:rPr lang="en-US" dirty="0">
                <a:latin typeface="Consolas"/>
                <a:cs typeface="Consolas"/>
              </a:rPr>
              <a:t>().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err="1" smtClean="0">
                <a:latin typeface="Consolas"/>
                <a:cs typeface="Consolas"/>
              </a:rPr>
              <a:t>myBar:drink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= "Beer".</a:t>
            </a:r>
          </a:p>
          <a:p>
            <a:r>
              <a:rPr lang="en-US" dirty="0" err="1" smtClean="0">
                <a:latin typeface="Consolas"/>
                <a:cs typeface="Consolas"/>
              </a:rPr>
              <a:t>myBar:orderDrink</a:t>
            </a:r>
            <a:r>
              <a:rPr lang="en-US" dirty="0" smtClean="0">
                <a:latin typeface="Consolas"/>
                <a:cs typeface="Consolas"/>
              </a:rPr>
              <a:t>(</a:t>
            </a:r>
            <a:r>
              <a:rPr lang="en-US" dirty="0">
                <a:latin typeface="Consolas"/>
                <a:cs typeface="Consolas"/>
              </a:rPr>
              <a:t>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967" y="2209800"/>
            <a:ext cx="3505200" cy="2628900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07085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Variables vs.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Shared Variables:</a:t>
            </a:r>
          </a:p>
          <a:p>
            <a:pPr lvl="1"/>
            <a:r>
              <a:rPr lang="en-US" dirty="0"/>
              <a:t>Shared variable consistency is checked at </a:t>
            </a:r>
            <a:r>
              <a:rPr lang="en-US" b="1" dirty="0" smtClean="0">
                <a:solidFill>
                  <a:srgbClr val="FF0000"/>
                </a:solidFill>
              </a:rPr>
              <a:t>run time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Shared variable definitions have to </a:t>
            </a:r>
            <a:r>
              <a:rPr lang="en-US" dirty="0" smtClean="0"/>
              <a:t>match everywhere.</a:t>
            </a:r>
            <a:endParaRPr lang="en-US" dirty="0"/>
          </a:p>
          <a:p>
            <a:pPr lvl="1"/>
            <a:r>
              <a:rPr lang="en-US" dirty="0"/>
              <a:t>Which encourages include files </a:t>
            </a:r>
            <a:r>
              <a:rPr lang="en-US" dirty="0" smtClean="0">
                <a:sym typeface="Wingdings"/>
              </a:rPr>
              <a:t></a:t>
            </a:r>
            <a:endParaRPr lang="en-US" dirty="0" smtClean="0"/>
          </a:p>
          <a:p>
            <a:r>
              <a:rPr lang="en-US" b="1" dirty="0" smtClean="0"/>
              <a:t>Objects</a:t>
            </a:r>
            <a:r>
              <a:rPr lang="en-US" dirty="0" smtClean="0"/>
              <a:t> have:</a:t>
            </a:r>
          </a:p>
          <a:p>
            <a:pPr lvl="1"/>
            <a:r>
              <a:rPr lang="en-US" b="1" dirty="0" smtClean="0">
                <a:solidFill>
                  <a:srgbClr val="18722D"/>
                </a:solidFill>
              </a:rPr>
              <a:t>Compile </a:t>
            </a:r>
            <a:r>
              <a:rPr lang="en-US" b="1" dirty="0">
                <a:solidFill>
                  <a:srgbClr val="18722D"/>
                </a:solidFill>
              </a:rPr>
              <a:t>t</a:t>
            </a:r>
            <a:r>
              <a:rPr lang="en-US" b="1" dirty="0" smtClean="0">
                <a:solidFill>
                  <a:srgbClr val="18722D"/>
                </a:solidFill>
              </a:rPr>
              <a:t>ime</a:t>
            </a:r>
            <a:r>
              <a:rPr lang="en-US" dirty="0" smtClean="0"/>
              <a:t> type checking.</a:t>
            </a:r>
          </a:p>
          <a:p>
            <a:pPr lvl="1"/>
            <a:r>
              <a:rPr lang="en-US" dirty="0" smtClean="0"/>
              <a:t>Encapsulation (no include files!)</a:t>
            </a:r>
          </a:p>
          <a:p>
            <a:pPr lvl="1"/>
            <a:r>
              <a:rPr lang="en-US" dirty="0" smtClean="0"/>
              <a:t>Single Implementation.</a:t>
            </a:r>
          </a:p>
          <a:p>
            <a:pPr lvl="1"/>
            <a:r>
              <a:rPr lang="en-US" dirty="0" smtClean="0"/>
              <a:t>Control privacy, protection &amp; security (unplanned writes &amp; side effects).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959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524000"/>
            <a:ext cx="7772400" cy="3124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Singletons</a:t>
            </a:r>
            <a:b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</a:b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and</a:t>
            </a:r>
            <a:b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</a:b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Statics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6414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“Singleton”?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Something that there is just one copy of.</a:t>
            </a:r>
          </a:p>
          <a:p>
            <a:pPr lvl="1"/>
            <a:r>
              <a:rPr lang="en-US" dirty="0" smtClean="0"/>
              <a:t>Progress lets us create these by using only “static” properties and methods in our class (and no DB references!).</a:t>
            </a:r>
            <a:endParaRPr lang="en-US" dirty="0"/>
          </a:p>
          <a:p>
            <a:r>
              <a:rPr lang="en-US" dirty="0" smtClean="0"/>
              <a:t>Some people think that singletons are an</a:t>
            </a:r>
            <a:r>
              <a:rPr lang="en-US" dirty="0" smtClean="0">
                <a:solidFill>
                  <a:srgbClr val="FF0000"/>
                </a:solidFill>
              </a:rPr>
              <a:t> “anti-pattern” </a:t>
            </a:r>
            <a:r>
              <a:rPr lang="en-US" dirty="0" smtClean="0">
                <a:solidFill>
                  <a:srgbClr val="17375E"/>
                </a:solidFill>
              </a:rPr>
              <a:t>because they introduce</a:t>
            </a:r>
            <a:r>
              <a:rPr lang="en-US" dirty="0" smtClean="0">
                <a:solidFill>
                  <a:srgbClr val="FF0000"/>
                </a:solidFill>
              </a:rPr>
              <a:t> global state.</a:t>
            </a:r>
          </a:p>
          <a:p>
            <a:r>
              <a:rPr lang="en-US" dirty="0" smtClean="0"/>
              <a:t>We’re not introducing it – we’re getting control of something that is already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54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reference a static class without explicitly instantiating it.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33600"/>
            <a:ext cx="2873114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03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reference a static class without explicitly instantiating it.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“USING”, no “NEW”.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667000"/>
            <a:ext cx="1473200" cy="196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3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reference a static class without explicitly instantiating it.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“USING”, no “NEW”.</a:t>
            </a:r>
          </a:p>
          <a:p>
            <a:endParaRPr lang="en-US" dirty="0"/>
          </a:p>
          <a:p>
            <a:r>
              <a:rPr lang="en-US" dirty="0" smtClean="0"/>
              <a:t>Which means that replacing shared variable references could be as simple as a global search and replace.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438400"/>
            <a:ext cx="297721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3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</a:t>
            </a:r>
            <a:r>
              <a:rPr lang="en-US" dirty="0" err="1" smtClean="0"/>
              <a:t>egacy.p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legacy.p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{</a:t>
            </a:r>
            <a:r>
              <a:rPr lang="en-US" dirty="0" err="1" smtClean="0">
                <a:latin typeface="Consolas"/>
                <a:cs typeface="Consolas"/>
              </a:rPr>
              <a:t>inc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common.i</a:t>
            </a:r>
            <a:r>
              <a:rPr lang="en-US" dirty="0" smtClean="0">
                <a:latin typeface="Consolas"/>
                <a:cs typeface="Consolas"/>
              </a:rPr>
              <a:t> “new global”}</a:t>
            </a:r>
            <a:endParaRPr lang="en-US" dirty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snip happens… ***/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f</a:t>
            </a:r>
            <a:r>
              <a:rPr lang="en-US" dirty="0" smtClean="0">
                <a:latin typeface="Consolas"/>
                <a:cs typeface="Consolas"/>
              </a:rPr>
              <a:t>ind customer no-lock where </a:t>
            </a:r>
            <a:r>
              <a:rPr lang="en-US" dirty="0" err="1" smtClean="0">
                <a:latin typeface="Consolas"/>
                <a:cs typeface="Consolas"/>
              </a:rPr>
              <a:t>custNum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no-error.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more snip happens… ***/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4065131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</a:t>
            </a:r>
            <a:r>
              <a:rPr lang="en-US" dirty="0" err="1" smtClean="0"/>
              <a:t>sv.cls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foo/</a:t>
            </a:r>
            <a:r>
              <a:rPr lang="en-US" dirty="0" err="1" smtClean="0">
                <a:latin typeface="Consolas"/>
                <a:cs typeface="Consolas"/>
              </a:rPr>
              <a:t>gsv.cls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class </a:t>
            </a:r>
            <a:r>
              <a:rPr lang="en-US" dirty="0" err="1">
                <a:latin typeface="Consolas"/>
                <a:cs typeface="Consolas"/>
              </a:rPr>
              <a:t>foo.gsv</a:t>
            </a:r>
            <a:r>
              <a:rPr lang="en-US" dirty="0">
                <a:latin typeface="Consolas"/>
                <a:cs typeface="Consolas"/>
              </a:rPr>
              <a:t>: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 define public static property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as </a:t>
            </a:r>
            <a:r>
              <a:rPr lang="en-US" dirty="0">
                <a:latin typeface="Consolas"/>
                <a:cs typeface="Consolas"/>
              </a:rPr>
              <a:t>integer no-</a:t>
            </a:r>
            <a:r>
              <a:rPr lang="en-US" dirty="0" smtClean="0">
                <a:latin typeface="Consolas"/>
                <a:cs typeface="Consolas"/>
              </a:rPr>
              <a:t>undo</a:t>
            </a:r>
          </a:p>
          <a:p>
            <a:r>
              <a:rPr lang="en-US" dirty="0" smtClean="0">
                <a:latin typeface="Consolas"/>
                <a:cs typeface="Consolas"/>
              </a:rPr>
              <a:t>    get .</a:t>
            </a: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   </a:t>
            </a:r>
            <a:r>
              <a:rPr lang="en-US" dirty="0">
                <a:latin typeface="Consolas"/>
                <a:cs typeface="Consolas"/>
              </a:rPr>
              <a:t>set 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end class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180634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legacy.p</a:t>
            </a:r>
            <a:r>
              <a:rPr lang="en-US" dirty="0" smtClean="0"/>
              <a:t> (version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legacy.p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{</a:t>
            </a:r>
            <a:r>
              <a:rPr lang="en-US" dirty="0" err="1" smtClean="0">
                <a:latin typeface="Consolas"/>
                <a:cs typeface="Consolas"/>
              </a:rPr>
              <a:t>inc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common.i</a:t>
            </a:r>
            <a:r>
              <a:rPr lang="en-US" dirty="0" smtClean="0">
                <a:latin typeface="Consolas"/>
                <a:cs typeface="Consolas"/>
              </a:rPr>
              <a:t> “new global”}</a:t>
            </a:r>
            <a:endParaRPr lang="en-US" dirty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snip happens… ***/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f</a:t>
            </a:r>
            <a:r>
              <a:rPr lang="en-US" dirty="0" smtClean="0">
                <a:latin typeface="Consolas"/>
                <a:cs typeface="Consolas"/>
              </a:rPr>
              <a:t>ind customer no-lock where </a:t>
            </a:r>
            <a:r>
              <a:rPr lang="en-US" dirty="0" err="1" smtClean="0">
                <a:latin typeface="Consolas"/>
                <a:cs typeface="Consolas"/>
              </a:rPr>
              <a:t>custNum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foo.gsv:cNum</a:t>
            </a:r>
            <a:r>
              <a:rPr lang="en-US" dirty="0" smtClean="0">
                <a:latin typeface="Consolas"/>
                <a:cs typeface="Consolas"/>
              </a:rPr>
              <a:t> no-error.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/*** more snip happens… ***/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196092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990600"/>
            <a:ext cx="7772400" cy="3352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What Can I Do About</a:t>
            </a:r>
          </a:p>
          <a:p>
            <a:pPr marL="0" marR="0" lvl="0" indent="0" algn="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Unwanted</a:t>
            </a:r>
          </a:p>
          <a:p>
            <a:pPr marL="0" marR="0" lvl="0" indent="0" algn="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Side Effects?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2209800" cy="278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80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</a:t>
            </a:r>
            <a:r>
              <a:rPr lang="en-US" dirty="0" err="1" smtClean="0"/>
              <a:t>pdate.p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458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update.p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{</a:t>
            </a:r>
            <a:r>
              <a:rPr lang="en-US" dirty="0" err="1">
                <a:latin typeface="Consolas"/>
                <a:cs typeface="Consolas"/>
              </a:rPr>
              <a:t>inc</a:t>
            </a:r>
            <a:r>
              <a:rPr lang="en-US" dirty="0">
                <a:latin typeface="Consolas"/>
                <a:cs typeface="Consolas"/>
              </a:rPr>
              <a:t>/</a:t>
            </a:r>
            <a:r>
              <a:rPr lang="en-US" dirty="0" err="1">
                <a:latin typeface="Consolas"/>
                <a:cs typeface="Consolas"/>
              </a:rPr>
              <a:t>common.i</a:t>
            </a:r>
            <a:r>
              <a:rPr lang="en-US" dirty="0">
                <a:latin typeface="Consolas"/>
                <a:cs typeface="Consolas"/>
              </a:rPr>
              <a:t> “new global”}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snip happens… ***/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 */</a:t>
            </a:r>
            <a:endParaRPr lang="en-US" dirty="0">
              <a:latin typeface="Consolas"/>
              <a:cs typeface="Consolas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foo.gsv:cNum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more snip happens… ***</a:t>
            </a:r>
            <a:r>
              <a:rPr lang="en-US" dirty="0" smtClean="0">
                <a:latin typeface="Consolas"/>
                <a:cs typeface="Consolas"/>
              </a:rPr>
              <a:t>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890192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</a:t>
            </a:r>
            <a:r>
              <a:rPr lang="en-US" dirty="0" err="1" smtClean="0"/>
              <a:t>sv.cls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foo/</a:t>
            </a:r>
            <a:r>
              <a:rPr lang="en-US" dirty="0" err="1" smtClean="0">
                <a:latin typeface="Consolas"/>
                <a:cs typeface="Consolas"/>
              </a:rPr>
              <a:t>gsv.cls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class </a:t>
            </a:r>
            <a:r>
              <a:rPr lang="en-US" dirty="0" err="1">
                <a:latin typeface="Consolas"/>
                <a:cs typeface="Consolas"/>
              </a:rPr>
              <a:t>foo.gsv</a:t>
            </a:r>
            <a:r>
              <a:rPr lang="en-US" dirty="0">
                <a:latin typeface="Consolas"/>
                <a:cs typeface="Consolas"/>
              </a:rPr>
              <a:t>: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 define public static property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as </a:t>
            </a:r>
            <a:r>
              <a:rPr lang="en-US" dirty="0">
                <a:latin typeface="Consolas"/>
                <a:cs typeface="Consolas"/>
              </a:rPr>
              <a:t>integer no-</a:t>
            </a:r>
            <a:r>
              <a:rPr lang="en-US" dirty="0" smtClean="0">
                <a:latin typeface="Consolas"/>
                <a:cs typeface="Consolas"/>
              </a:rPr>
              <a:t>undo</a:t>
            </a:r>
          </a:p>
          <a:p>
            <a:r>
              <a:rPr lang="en-US" dirty="0" smtClean="0">
                <a:latin typeface="Consolas"/>
                <a:cs typeface="Consolas"/>
              </a:rPr>
              <a:t>    get .</a:t>
            </a:r>
          </a:p>
          <a:p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/*  </a:t>
            </a:r>
            <a:r>
              <a:rPr lang="en-US" dirty="0">
                <a:solidFill>
                  <a:srgbClr val="FF0000"/>
                </a:solidFill>
                <a:latin typeface="Consolas"/>
                <a:cs typeface="Consolas"/>
              </a:rPr>
              <a:t>set 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.  */</a:t>
            </a:r>
            <a:endParaRPr lang="en-US" dirty="0">
              <a:solidFill>
                <a:srgbClr val="FF0000"/>
              </a:solidFill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end class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52305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</a:t>
            </a:r>
            <a:r>
              <a:rPr lang="en-US" dirty="0" err="1" smtClean="0"/>
              <a:t>pdate.p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458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update.p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{</a:t>
            </a:r>
            <a:r>
              <a:rPr lang="en-US" dirty="0" err="1">
                <a:latin typeface="Consolas"/>
                <a:cs typeface="Consolas"/>
              </a:rPr>
              <a:t>inc</a:t>
            </a:r>
            <a:r>
              <a:rPr lang="en-US" dirty="0">
                <a:latin typeface="Consolas"/>
                <a:cs typeface="Consolas"/>
              </a:rPr>
              <a:t>/</a:t>
            </a:r>
            <a:r>
              <a:rPr lang="en-US" dirty="0" err="1">
                <a:latin typeface="Consolas"/>
                <a:cs typeface="Consolas"/>
              </a:rPr>
              <a:t>common.i</a:t>
            </a:r>
            <a:r>
              <a:rPr lang="en-US" dirty="0">
                <a:latin typeface="Consolas"/>
                <a:cs typeface="Consolas"/>
              </a:rPr>
              <a:t> “new global”}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snip happens… ***/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 */</a:t>
            </a:r>
            <a:endParaRPr lang="en-US" dirty="0">
              <a:latin typeface="Consolas"/>
              <a:cs typeface="Consolas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foo.gsv:cNum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more snip happens… ***</a:t>
            </a:r>
            <a:r>
              <a:rPr lang="en-US" dirty="0" smtClean="0">
                <a:latin typeface="Consolas"/>
                <a:cs typeface="Consolas"/>
              </a:rPr>
              <a:t>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397662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</a:t>
            </a:r>
            <a:r>
              <a:rPr lang="en-US" dirty="0" err="1" smtClean="0"/>
              <a:t>pdate.p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458200" cy="4154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update.p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{</a:t>
            </a:r>
            <a:r>
              <a:rPr lang="en-US" dirty="0" err="1">
                <a:latin typeface="Consolas"/>
                <a:cs typeface="Consolas"/>
              </a:rPr>
              <a:t>inc</a:t>
            </a:r>
            <a:r>
              <a:rPr lang="en-US" dirty="0">
                <a:latin typeface="Consolas"/>
                <a:cs typeface="Consolas"/>
              </a:rPr>
              <a:t>/</a:t>
            </a:r>
            <a:r>
              <a:rPr lang="en-US" dirty="0" err="1">
                <a:latin typeface="Consolas"/>
                <a:cs typeface="Consolas"/>
              </a:rPr>
              <a:t>common.i</a:t>
            </a:r>
            <a:r>
              <a:rPr lang="en-US" dirty="0">
                <a:latin typeface="Consolas"/>
                <a:cs typeface="Consolas"/>
              </a:rPr>
              <a:t> “new global”}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snip happens… ***/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 */</a:t>
            </a:r>
            <a:endParaRPr lang="en-US" dirty="0">
              <a:latin typeface="Consolas"/>
              <a:cs typeface="Consolas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foo.gsv:cNum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more snip happens… ***/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---------------------------- Compiler Message ----------------------------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| Cannot </a:t>
            </a:r>
            <a:r>
              <a:rPr lang="en-US" sz="1600" dirty="0">
                <a:solidFill>
                  <a:srgbClr val="FF0000"/>
                </a:solidFill>
                <a:latin typeface="Consolas"/>
                <a:cs typeface="Consolas"/>
              </a:rPr>
              <a:t>update </a:t>
            </a:r>
            <a:r>
              <a:rPr lang="en-US" sz="1600" dirty="0" err="1" smtClean="0">
                <a:solidFill>
                  <a:srgbClr val="FF0000"/>
                </a:solidFill>
                <a:latin typeface="Consolas"/>
                <a:cs typeface="Consolas"/>
              </a:rPr>
              <a:t>cNum</a:t>
            </a:r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/>
                <a:cs typeface="Consolas"/>
              </a:rPr>
              <a:t>because it is a property that is read-only. (13824</a:t>
            </a:r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) |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| *</a:t>
            </a:r>
            <a:r>
              <a:rPr lang="en-US" sz="1600" dirty="0">
                <a:solidFill>
                  <a:srgbClr val="FF0000"/>
                </a:solidFill>
                <a:latin typeface="Consolas"/>
                <a:cs typeface="Consolas"/>
              </a:rPr>
              <a:t>*  Could not understand line </a:t>
            </a:r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9. </a:t>
            </a:r>
            <a:r>
              <a:rPr lang="en-US" sz="1600" dirty="0">
                <a:solidFill>
                  <a:srgbClr val="FF0000"/>
                </a:solidFill>
                <a:latin typeface="Consolas"/>
                <a:cs typeface="Consolas"/>
              </a:rPr>
              <a:t>(196</a:t>
            </a:r>
            <a:r>
              <a:rPr lang="en-US" sz="1600" dirty="0" smtClean="0">
                <a:solidFill>
                  <a:srgbClr val="FF0000"/>
                </a:solidFill>
                <a:latin typeface="Consolas"/>
                <a:cs typeface="Consolas"/>
              </a:rPr>
              <a:t>)                                 |</a:t>
            </a:r>
            <a:endParaRPr lang="en-US" sz="1600" dirty="0">
              <a:solidFill>
                <a:srgbClr val="FF0000"/>
              </a:solidFill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57911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</a:t>
            </a:r>
            <a:r>
              <a:rPr lang="en-US" dirty="0" err="1" smtClean="0"/>
              <a:t>sv.cls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1626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foo/</a:t>
            </a:r>
            <a:r>
              <a:rPr lang="en-US" dirty="0" err="1" smtClean="0">
                <a:latin typeface="Consolas"/>
                <a:cs typeface="Consolas"/>
              </a:rPr>
              <a:t>gsv.cls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class </a:t>
            </a:r>
            <a:r>
              <a:rPr lang="en-US" dirty="0" err="1">
                <a:latin typeface="Consolas"/>
                <a:cs typeface="Consolas"/>
              </a:rPr>
              <a:t>foo.gsv</a:t>
            </a:r>
            <a:r>
              <a:rPr lang="en-US" dirty="0">
                <a:latin typeface="Consolas"/>
                <a:cs typeface="Consolas"/>
              </a:rPr>
              <a:t>: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 define public static property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as </a:t>
            </a:r>
            <a:r>
              <a:rPr lang="en-US" dirty="0">
                <a:latin typeface="Consolas"/>
                <a:cs typeface="Consolas"/>
              </a:rPr>
              <a:t>integer no-</a:t>
            </a:r>
            <a:r>
              <a:rPr lang="en-US" dirty="0" smtClean="0">
                <a:latin typeface="Consolas"/>
                <a:cs typeface="Consolas"/>
              </a:rPr>
              <a:t>undo</a:t>
            </a:r>
          </a:p>
          <a:p>
            <a:r>
              <a:rPr lang="en-US" dirty="0" smtClean="0">
                <a:latin typeface="Consolas"/>
                <a:cs typeface="Consolas"/>
              </a:rPr>
              <a:t>    get .</a:t>
            </a:r>
          </a:p>
          <a:p>
            <a:r>
              <a:rPr lang="en-US" dirty="0">
                <a:solidFill>
                  <a:srgbClr val="FF0000"/>
                </a:solidFill>
                <a:latin typeface="Consolas"/>
                <a:cs typeface="Consolas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  private set .</a:t>
            </a:r>
          </a:p>
          <a:p>
            <a:endParaRPr lang="en-US" dirty="0">
              <a:solidFill>
                <a:srgbClr val="FF0000"/>
              </a:solidFill>
              <a:latin typeface="Consolas"/>
              <a:cs typeface="Consolas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 method public static void </a:t>
            </a:r>
            <a:r>
              <a:rPr lang="en-US" dirty="0" err="1" smtClean="0">
                <a:solidFill>
                  <a:srgbClr val="FF0000"/>
                </a:solidFill>
                <a:latin typeface="Consolas"/>
                <a:cs typeface="Consolas"/>
              </a:rPr>
              <a:t>set_cNum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( n as integer ):</a:t>
            </a:r>
          </a:p>
          <a:p>
            <a:r>
              <a:rPr lang="en-US" dirty="0">
                <a:solidFill>
                  <a:srgbClr val="FF0000"/>
                </a:solidFill>
                <a:latin typeface="Consolas"/>
                <a:cs typeface="Consolas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  </a:t>
            </a:r>
            <a:r>
              <a:rPr lang="en-US" dirty="0" err="1" smtClean="0">
                <a:solidFill>
                  <a:srgbClr val="FF0000"/>
                </a:solidFill>
                <a:latin typeface="Consolas"/>
                <a:cs typeface="Consolas"/>
              </a:rPr>
              <a:t>cNum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= n.</a:t>
            </a:r>
          </a:p>
          <a:p>
            <a:r>
              <a:rPr lang="en-US" dirty="0">
                <a:solidFill>
                  <a:srgbClr val="FF0000"/>
                </a:solidFill>
                <a:latin typeface="Consolas"/>
                <a:cs typeface="Consolas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/>
                <a:cs typeface="Consolas"/>
              </a:rPr>
              <a:t> end. </a:t>
            </a:r>
            <a:endParaRPr lang="en-US" dirty="0">
              <a:solidFill>
                <a:srgbClr val="FF0000"/>
              </a:solidFill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end class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97049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</a:t>
            </a:r>
            <a:r>
              <a:rPr lang="en-US" dirty="0" err="1" smtClean="0"/>
              <a:t>pdate.p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8458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src</a:t>
            </a:r>
            <a:r>
              <a:rPr lang="en-US" dirty="0" smtClean="0">
                <a:latin typeface="Consolas"/>
                <a:cs typeface="Consolas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update.p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{</a:t>
            </a:r>
            <a:r>
              <a:rPr lang="en-US" dirty="0" err="1">
                <a:latin typeface="Consolas"/>
                <a:cs typeface="Consolas"/>
              </a:rPr>
              <a:t>inc</a:t>
            </a:r>
            <a:r>
              <a:rPr lang="en-US" dirty="0">
                <a:latin typeface="Consolas"/>
                <a:cs typeface="Consolas"/>
              </a:rPr>
              <a:t>/</a:t>
            </a:r>
            <a:r>
              <a:rPr lang="en-US" dirty="0" err="1">
                <a:latin typeface="Consolas"/>
                <a:cs typeface="Consolas"/>
              </a:rPr>
              <a:t>common.i</a:t>
            </a:r>
            <a:r>
              <a:rPr lang="en-US" dirty="0">
                <a:latin typeface="Consolas"/>
                <a:cs typeface="Consolas"/>
              </a:rPr>
              <a:t> “new global”}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snip happens… ***/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cNum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. */</a:t>
            </a:r>
            <a:endParaRPr lang="en-US" dirty="0">
              <a:latin typeface="Consolas"/>
              <a:cs typeface="Consolas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Consolas"/>
                <a:cs typeface="Consolas"/>
              </a:rPr>
              <a:t>foo.gsv:set_cNum</a:t>
            </a:r>
            <a:r>
              <a:rPr lang="en-US" dirty="0" smtClean="0">
                <a:latin typeface="Consolas"/>
                <a:cs typeface="Consolas"/>
              </a:rPr>
              <a:t>( </a:t>
            </a:r>
            <a:r>
              <a:rPr lang="en-US" dirty="0" err="1" smtClean="0">
                <a:latin typeface="Consolas"/>
                <a:cs typeface="Consolas"/>
              </a:rPr>
              <a:t>customer.custNum</a:t>
            </a:r>
            <a:r>
              <a:rPr lang="en-US" dirty="0" smtClean="0">
                <a:latin typeface="Consolas"/>
                <a:cs typeface="Consolas"/>
              </a:rPr>
              <a:t> ).</a:t>
            </a:r>
            <a:endParaRPr lang="en-US" dirty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/*** more snip happens… ***</a:t>
            </a:r>
            <a:r>
              <a:rPr lang="en-US" dirty="0" smtClean="0">
                <a:latin typeface="Consolas"/>
                <a:cs typeface="Consolas"/>
              </a:rPr>
              <a:t>/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529325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I Have Objects…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can I do with them?</a:t>
            </a:r>
          </a:p>
          <a:p>
            <a:pPr lvl="1"/>
            <a:r>
              <a:rPr lang="en-US" dirty="0" smtClean="0"/>
              <a:t>Use them to cache </a:t>
            </a:r>
            <a:r>
              <a:rPr lang="en-US" dirty="0" err="1" smtClean="0"/>
              <a:t>db</a:t>
            </a:r>
            <a:r>
              <a:rPr lang="en-US" dirty="0" smtClean="0"/>
              <a:t> fields!</a:t>
            </a:r>
          </a:p>
          <a:p>
            <a:pPr lvl="1"/>
            <a:r>
              <a:rPr lang="en-US" dirty="0" smtClean="0"/>
              <a:t>Extend the 4gl!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52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Cache DB Fields </a:t>
            </a:r>
            <a:r>
              <a:rPr lang="en-US" sz="1000" dirty="0" smtClean="0"/>
              <a:t>(eye exam, sorry!)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915400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Consolas"/>
                <a:cs typeface="Consolas"/>
              </a:rPr>
              <a:t>class </a:t>
            </a:r>
            <a:r>
              <a:rPr lang="en-US" sz="1300" dirty="0">
                <a:latin typeface="Consolas"/>
                <a:cs typeface="Consolas"/>
              </a:rPr>
              <a:t>cache:</a:t>
            </a:r>
          </a:p>
          <a:p>
            <a:r>
              <a:rPr lang="en-US" sz="1300" dirty="0" smtClean="0">
                <a:latin typeface="Consolas"/>
                <a:cs typeface="Consolas"/>
              </a:rPr>
              <a:t>  </a:t>
            </a:r>
            <a:r>
              <a:rPr lang="en-US" sz="1300" dirty="0">
                <a:latin typeface="Consolas"/>
                <a:cs typeface="Consolas"/>
              </a:rPr>
              <a:t>define private static property </a:t>
            </a:r>
            <a:r>
              <a:rPr lang="en-US" sz="1300" dirty="0" err="1">
                <a:latin typeface="Consolas"/>
                <a:cs typeface="Consolas"/>
              </a:rPr>
              <a:t>lastCheck</a:t>
            </a:r>
            <a:r>
              <a:rPr lang="en-US" sz="1300" dirty="0">
                <a:latin typeface="Consolas"/>
                <a:cs typeface="Consolas"/>
              </a:rPr>
              <a:t> as </a:t>
            </a:r>
            <a:r>
              <a:rPr lang="en-US" sz="1300" dirty="0" err="1">
                <a:latin typeface="Consolas"/>
                <a:cs typeface="Consolas"/>
              </a:rPr>
              <a:t>datetime</a:t>
            </a:r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no</a:t>
            </a:r>
            <a:r>
              <a:rPr lang="en-US" sz="1300" dirty="0">
                <a:latin typeface="Consolas"/>
                <a:cs typeface="Consolas"/>
              </a:rPr>
              <a:t>-</a:t>
            </a:r>
            <a:r>
              <a:rPr lang="en-US" sz="1300" dirty="0" smtClean="0">
                <a:latin typeface="Consolas"/>
                <a:cs typeface="Consolas"/>
              </a:rPr>
              <a:t>undo initial ?  get . set .</a:t>
            </a:r>
            <a:endParaRPr lang="en-US" sz="1300" dirty="0">
              <a:latin typeface="Consolas"/>
              <a:cs typeface="Consolas"/>
            </a:endParaRPr>
          </a:p>
          <a:p>
            <a:r>
              <a:rPr lang="en-US" sz="1300" dirty="0">
                <a:latin typeface="Consolas"/>
                <a:cs typeface="Consolas"/>
              </a:rPr>
              <a:t>  define public </a:t>
            </a:r>
            <a:r>
              <a:rPr lang="en-US" sz="1300" dirty="0" smtClean="0">
                <a:latin typeface="Consolas"/>
                <a:cs typeface="Consolas"/>
              </a:rPr>
              <a:t> static </a:t>
            </a:r>
            <a:r>
              <a:rPr lang="en-US" sz="1300" dirty="0">
                <a:latin typeface="Consolas"/>
                <a:cs typeface="Consolas"/>
              </a:rPr>
              <a:t>property </a:t>
            </a:r>
            <a:r>
              <a:rPr lang="en-US" sz="1300" dirty="0" err="1">
                <a:latin typeface="Consolas"/>
                <a:cs typeface="Consolas"/>
              </a:rPr>
              <a:t>ttl</a:t>
            </a:r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     as </a:t>
            </a:r>
            <a:r>
              <a:rPr lang="en-US" sz="1300" dirty="0">
                <a:latin typeface="Consolas"/>
                <a:cs typeface="Consolas"/>
              </a:rPr>
              <a:t>integer </a:t>
            </a:r>
            <a:r>
              <a:rPr lang="en-US" sz="1300" dirty="0" smtClean="0">
                <a:latin typeface="Consolas"/>
                <a:cs typeface="Consolas"/>
              </a:rPr>
              <a:t>  no</a:t>
            </a:r>
            <a:r>
              <a:rPr lang="en-US" sz="1300" dirty="0">
                <a:latin typeface="Consolas"/>
                <a:cs typeface="Consolas"/>
              </a:rPr>
              <a:t>-</a:t>
            </a:r>
            <a:r>
              <a:rPr lang="en-US" sz="1300" dirty="0" smtClean="0">
                <a:latin typeface="Consolas"/>
                <a:cs typeface="Consolas"/>
              </a:rPr>
              <a:t>undo initial 15 get . </a:t>
            </a:r>
            <a:r>
              <a:rPr lang="en-US" sz="1300" dirty="0">
                <a:latin typeface="Consolas"/>
                <a:cs typeface="Consolas"/>
              </a:rPr>
              <a:t>set </a:t>
            </a:r>
            <a:r>
              <a:rPr lang="en-US" sz="1300" dirty="0" smtClean="0">
                <a:latin typeface="Consolas"/>
                <a:cs typeface="Consolas"/>
              </a:rPr>
              <a:t>.</a:t>
            </a:r>
            <a:endParaRPr lang="en-US" sz="1300" dirty="0">
              <a:latin typeface="Consolas"/>
              <a:cs typeface="Consolas"/>
            </a:endParaRPr>
          </a:p>
          <a:p>
            <a:r>
              <a:rPr lang="en-US" sz="1300" dirty="0">
                <a:latin typeface="Consolas"/>
                <a:cs typeface="Consolas"/>
              </a:rPr>
              <a:t>  define public </a:t>
            </a:r>
            <a:r>
              <a:rPr lang="en-US" sz="1300" dirty="0" smtClean="0">
                <a:latin typeface="Consolas"/>
                <a:cs typeface="Consolas"/>
              </a:rPr>
              <a:t> static </a:t>
            </a:r>
            <a:r>
              <a:rPr lang="en-US" sz="1300" dirty="0">
                <a:latin typeface="Consolas"/>
                <a:cs typeface="Consolas"/>
              </a:rPr>
              <a:t>property </a:t>
            </a:r>
            <a:r>
              <a:rPr lang="en-US" sz="1300" dirty="0" err="1">
                <a:latin typeface="Consolas"/>
                <a:cs typeface="Consolas"/>
              </a:rPr>
              <a:t>sysName</a:t>
            </a:r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 as </a:t>
            </a:r>
            <a:r>
              <a:rPr lang="en-US" sz="1300" dirty="0">
                <a:latin typeface="Consolas"/>
                <a:cs typeface="Consolas"/>
              </a:rPr>
              <a:t>character no-</a:t>
            </a:r>
            <a:r>
              <a:rPr lang="en-US" sz="1300" dirty="0" smtClean="0">
                <a:latin typeface="Consolas"/>
                <a:cs typeface="Consolas"/>
              </a:rPr>
              <a:t>undo initial </a:t>
            </a:r>
            <a:r>
              <a:rPr lang="en-US" sz="1300" dirty="0">
                <a:latin typeface="Consolas"/>
                <a:cs typeface="Consolas"/>
              </a:rPr>
              <a:t>?</a:t>
            </a:r>
          </a:p>
          <a:p>
            <a:r>
              <a:rPr lang="en-US" sz="1300" dirty="0">
                <a:latin typeface="Consolas"/>
                <a:cs typeface="Consolas"/>
              </a:rPr>
              <a:t>    get:</a:t>
            </a:r>
          </a:p>
          <a:p>
            <a:r>
              <a:rPr lang="en-US" sz="1300" dirty="0">
                <a:latin typeface="Consolas"/>
                <a:cs typeface="Consolas"/>
              </a:rPr>
              <a:t>      if interval( now, </a:t>
            </a:r>
            <a:r>
              <a:rPr lang="en-US" sz="1300" dirty="0" err="1">
                <a:latin typeface="Consolas"/>
                <a:cs typeface="Consolas"/>
              </a:rPr>
              <a:t>lastCheck</a:t>
            </a:r>
            <a:r>
              <a:rPr lang="en-US" sz="1300" dirty="0">
                <a:latin typeface="Consolas"/>
                <a:cs typeface="Consolas"/>
              </a:rPr>
              <a:t>, "seconds" ) &lt; </a:t>
            </a:r>
            <a:r>
              <a:rPr lang="en-US" sz="1300" dirty="0" err="1">
                <a:latin typeface="Consolas"/>
                <a:cs typeface="Consolas"/>
              </a:rPr>
              <a:t>ttl</a:t>
            </a:r>
            <a:r>
              <a:rPr lang="en-US" sz="1300" dirty="0">
                <a:latin typeface="Consolas"/>
                <a:cs typeface="Consolas"/>
              </a:rPr>
              <a:t> and </a:t>
            </a:r>
            <a:r>
              <a:rPr lang="en-US" sz="1300" dirty="0" err="1">
                <a:latin typeface="Consolas"/>
                <a:cs typeface="Consolas"/>
              </a:rPr>
              <a:t>lastCheck</a:t>
            </a:r>
            <a:r>
              <a:rPr lang="en-US" sz="1300" dirty="0">
                <a:latin typeface="Consolas"/>
                <a:cs typeface="Consolas"/>
              </a:rPr>
              <a:t> &lt;&gt; ? then</a:t>
            </a:r>
          </a:p>
          <a:p>
            <a:r>
              <a:rPr lang="en-US" sz="1300" dirty="0">
                <a:latin typeface="Consolas"/>
                <a:cs typeface="Consolas"/>
              </a:rPr>
              <a:t>        return </a:t>
            </a:r>
            <a:r>
              <a:rPr lang="en-US" sz="1300" dirty="0" err="1">
                <a:latin typeface="Consolas"/>
                <a:cs typeface="Consolas"/>
              </a:rPr>
              <a:t>sysName</a:t>
            </a:r>
            <a:r>
              <a:rPr lang="en-US" sz="1300" dirty="0">
                <a:latin typeface="Consolas"/>
                <a:cs typeface="Consolas"/>
              </a:rPr>
              <a:t>.</a:t>
            </a:r>
          </a:p>
          <a:p>
            <a:r>
              <a:rPr lang="en-US" sz="1300" dirty="0">
                <a:latin typeface="Consolas"/>
                <a:cs typeface="Consolas"/>
              </a:rPr>
              <a:t>       else</a:t>
            </a:r>
          </a:p>
          <a:p>
            <a:r>
              <a:rPr lang="en-US" sz="1300" dirty="0">
                <a:latin typeface="Consolas"/>
                <a:cs typeface="Consolas"/>
              </a:rPr>
              <a:t>        do:</a:t>
            </a:r>
          </a:p>
          <a:p>
            <a:r>
              <a:rPr lang="en-US" sz="1300" dirty="0">
                <a:latin typeface="Consolas"/>
                <a:cs typeface="Consolas"/>
              </a:rPr>
              <a:t>          define variable </a:t>
            </a:r>
            <a:r>
              <a:rPr lang="en-US" sz="1300" dirty="0" err="1">
                <a:latin typeface="Consolas"/>
                <a:cs typeface="Consolas"/>
              </a:rPr>
              <a:t>bh</a:t>
            </a:r>
            <a:r>
              <a:rPr lang="en-US" sz="1300" dirty="0">
                <a:latin typeface="Consolas"/>
                <a:cs typeface="Consolas"/>
              </a:rPr>
              <a:t> as handle no-undo.</a:t>
            </a:r>
          </a:p>
          <a:p>
            <a:r>
              <a:rPr lang="en-US" sz="1300" dirty="0">
                <a:latin typeface="Consolas"/>
                <a:cs typeface="Consolas"/>
              </a:rPr>
              <a:t>          create buffer </a:t>
            </a:r>
            <a:r>
              <a:rPr lang="en-US" sz="1300" dirty="0" err="1">
                <a:latin typeface="Consolas"/>
                <a:cs typeface="Consolas"/>
              </a:rPr>
              <a:t>bh</a:t>
            </a:r>
            <a:r>
              <a:rPr lang="en-US" sz="1300" dirty="0">
                <a:latin typeface="Consolas"/>
                <a:cs typeface="Consolas"/>
              </a:rPr>
              <a:t> for table '</a:t>
            </a:r>
            <a:r>
              <a:rPr lang="en-US" sz="1300" dirty="0" err="1">
                <a:latin typeface="Consolas"/>
                <a:cs typeface="Consolas"/>
              </a:rPr>
              <a:t>sysConfig</a:t>
            </a:r>
            <a:r>
              <a:rPr lang="en-US" sz="1300" dirty="0">
                <a:latin typeface="Consolas"/>
                <a:cs typeface="Consolas"/>
              </a:rPr>
              <a:t>'.</a:t>
            </a:r>
          </a:p>
          <a:p>
            <a:r>
              <a:rPr lang="en-US" sz="1300" dirty="0">
                <a:latin typeface="Consolas"/>
                <a:cs typeface="Consolas"/>
              </a:rPr>
              <a:t>          </a:t>
            </a:r>
            <a:r>
              <a:rPr lang="en-US" sz="1300" dirty="0" err="1">
                <a:latin typeface="Consolas"/>
                <a:cs typeface="Consolas"/>
              </a:rPr>
              <a:t>lastCheck</a:t>
            </a:r>
            <a:r>
              <a:rPr lang="en-US" sz="1300" dirty="0">
                <a:latin typeface="Consolas"/>
                <a:cs typeface="Consolas"/>
              </a:rPr>
              <a:t> = now.</a:t>
            </a:r>
          </a:p>
          <a:p>
            <a:r>
              <a:rPr lang="en-US" sz="1300" dirty="0">
                <a:latin typeface="Consolas"/>
                <a:cs typeface="Consolas"/>
              </a:rPr>
              <a:t>          </a:t>
            </a:r>
            <a:r>
              <a:rPr lang="en-US" sz="1300" dirty="0" err="1">
                <a:latin typeface="Consolas"/>
                <a:cs typeface="Consolas"/>
              </a:rPr>
              <a:t>bh:find-unique</a:t>
            </a:r>
            <a:r>
              <a:rPr lang="en-US" sz="1300" dirty="0">
                <a:latin typeface="Consolas"/>
                <a:cs typeface="Consolas"/>
              </a:rPr>
              <a:t>( 'where </a:t>
            </a:r>
            <a:r>
              <a:rPr lang="en-US" sz="1300" dirty="0" err="1">
                <a:latin typeface="Consolas"/>
                <a:cs typeface="Consolas"/>
              </a:rPr>
              <a:t>sysCfgItem</a:t>
            </a:r>
            <a:r>
              <a:rPr lang="en-US" sz="1300" dirty="0">
                <a:latin typeface="Consolas"/>
                <a:cs typeface="Consolas"/>
              </a:rPr>
              <a:t> = "</a:t>
            </a:r>
            <a:r>
              <a:rPr lang="en-US" sz="1300" dirty="0" err="1">
                <a:latin typeface="Consolas"/>
                <a:cs typeface="Consolas"/>
              </a:rPr>
              <a:t>sysName</a:t>
            </a:r>
            <a:r>
              <a:rPr lang="en-US" sz="1300" dirty="0">
                <a:latin typeface="Consolas"/>
                <a:cs typeface="Consolas"/>
              </a:rPr>
              <a:t>"', no-lock ).</a:t>
            </a:r>
          </a:p>
          <a:p>
            <a:r>
              <a:rPr lang="en-US" sz="1300" dirty="0">
                <a:latin typeface="Consolas"/>
                <a:cs typeface="Consolas"/>
              </a:rPr>
              <a:t>          if </a:t>
            </a:r>
            <a:r>
              <a:rPr lang="en-US" sz="1300" dirty="0" err="1">
                <a:latin typeface="Consolas"/>
                <a:cs typeface="Consolas"/>
              </a:rPr>
              <a:t>bh:available</a:t>
            </a:r>
            <a:r>
              <a:rPr lang="en-US" sz="1300" dirty="0">
                <a:latin typeface="Consolas"/>
                <a:cs typeface="Consolas"/>
              </a:rPr>
              <a:t> = no then</a:t>
            </a:r>
          </a:p>
          <a:p>
            <a:r>
              <a:rPr lang="en-US" sz="1300" dirty="0">
                <a:latin typeface="Consolas"/>
                <a:cs typeface="Consolas"/>
              </a:rPr>
              <a:t>            </a:t>
            </a:r>
            <a:r>
              <a:rPr lang="en-US" sz="1300" dirty="0" err="1">
                <a:latin typeface="Consolas"/>
                <a:cs typeface="Consolas"/>
              </a:rPr>
              <a:t>sysName</a:t>
            </a:r>
            <a:r>
              <a:rPr lang="en-US" sz="1300" dirty="0">
                <a:latin typeface="Consolas"/>
                <a:cs typeface="Consolas"/>
              </a:rPr>
              <a:t> = ?.</a:t>
            </a:r>
          </a:p>
          <a:p>
            <a:r>
              <a:rPr lang="en-US" sz="1300" dirty="0">
                <a:latin typeface="Consolas"/>
                <a:cs typeface="Consolas"/>
              </a:rPr>
              <a:t>           else</a:t>
            </a:r>
          </a:p>
          <a:p>
            <a:r>
              <a:rPr lang="en-US" sz="1300" dirty="0">
                <a:latin typeface="Consolas"/>
                <a:cs typeface="Consolas"/>
              </a:rPr>
              <a:t>            </a:t>
            </a:r>
            <a:r>
              <a:rPr lang="en-US" sz="1300" dirty="0" err="1">
                <a:latin typeface="Consolas"/>
                <a:cs typeface="Consolas"/>
              </a:rPr>
              <a:t>sysName</a:t>
            </a:r>
            <a:r>
              <a:rPr lang="en-US" sz="1300" dirty="0">
                <a:latin typeface="Consolas"/>
                <a:cs typeface="Consolas"/>
              </a:rPr>
              <a:t> = </a:t>
            </a:r>
            <a:r>
              <a:rPr lang="en-US" sz="1300" dirty="0" err="1">
                <a:latin typeface="Consolas"/>
                <a:cs typeface="Consolas"/>
              </a:rPr>
              <a:t>bh:buffer-field</a:t>
            </a:r>
            <a:r>
              <a:rPr lang="en-US" sz="1300" dirty="0">
                <a:latin typeface="Consolas"/>
                <a:cs typeface="Consolas"/>
              </a:rPr>
              <a:t>( '</a:t>
            </a:r>
            <a:r>
              <a:rPr lang="en-US" sz="1300" dirty="0" err="1">
                <a:latin typeface="Consolas"/>
                <a:cs typeface="Consolas"/>
              </a:rPr>
              <a:t>sysCfgValue</a:t>
            </a:r>
            <a:r>
              <a:rPr lang="en-US" sz="1300" dirty="0">
                <a:latin typeface="Consolas"/>
                <a:cs typeface="Consolas"/>
              </a:rPr>
              <a:t>' ):buffer-value</a:t>
            </a:r>
            <a:r>
              <a:rPr lang="en-US" sz="1300" dirty="0" smtClean="0">
                <a:latin typeface="Consolas"/>
                <a:cs typeface="Consolas"/>
              </a:rPr>
              <a:t>.</a:t>
            </a:r>
          </a:p>
          <a:p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        finally:</a:t>
            </a:r>
          </a:p>
          <a:p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          delete object </a:t>
            </a:r>
            <a:r>
              <a:rPr lang="en-US" sz="1300" dirty="0" err="1" smtClean="0">
                <a:latin typeface="Consolas"/>
                <a:cs typeface="Consolas"/>
              </a:rPr>
              <a:t>bh</a:t>
            </a:r>
            <a:r>
              <a:rPr lang="en-US" sz="1300" dirty="0" smtClean="0">
                <a:latin typeface="Consolas"/>
                <a:cs typeface="Consolas"/>
              </a:rPr>
              <a:t>.</a:t>
            </a:r>
          </a:p>
          <a:p>
            <a:r>
              <a:rPr lang="en-US" sz="1300" dirty="0">
                <a:latin typeface="Consolas"/>
                <a:cs typeface="Consolas"/>
              </a:rPr>
              <a:t> </a:t>
            </a:r>
            <a:r>
              <a:rPr lang="en-US" sz="1300" dirty="0" smtClean="0">
                <a:latin typeface="Consolas"/>
                <a:cs typeface="Consolas"/>
              </a:rPr>
              <a:t>         end.</a:t>
            </a:r>
            <a:endParaRPr lang="en-US" sz="1300" dirty="0">
              <a:latin typeface="Consolas"/>
              <a:cs typeface="Consolas"/>
            </a:endParaRPr>
          </a:p>
          <a:p>
            <a:r>
              <a:rPr lang="en-US" sz="1300" dirty="0">
                <a:latin typeface="Consolas"/>
                <a:cs typeface="Consolas"/>
              </a:rPr>
              <a:t>        end.</a:t>
            </a:r>
          </a:p>
          <a:p>
            <a:r>
              <a:rPr lang="en-US" sz="1300" dirty="0">
                <a:latin typeface="Consolas"/>
                <a:cs typeface="Consolas"/>
              </a:rPr>
              <a:t>    end.</a:t>
            </a:r>
          </a:p>
          <a:p>
            <a:r>
              <a:rPr lang="en-US" sz="1300" dirty="0">
                <a:latin typeface="Consolas"/>
                <a:cs typeface="Consolas"/>
              </a:rPr>
              <a:t>    private set .</a:t>
            </a:r>
          </a:p>
          <a:p>
            <a:r>
              <a:rPr lang="en-US" sz="1300" dirty="0" smtClean="0">
                <a:latin typeface="Consolas"/>
                <a:cs typeface="Consolas"/>
              </a:rPr>
              <a:t>end </a:t>
            </a:r>
            <a:r>
              <a:rPr lang="en-US" sz="1300" dirty="0">
                <a:latin typeface="Consolas"/>
                <a:cs typeface="Consolas"/>
              </a:rPr>
              <a:t>class</a:t>
            </a:r>
            <a:r>
              <a:rPr lang="en-US" sz="1300" dirty="0" smtClean="0">
                <a:latin typeface="Consolas"/>
                <a:cs typeface="Consolas"/>
              </a:rPr>
              <a:t>.</a:t>
            </a:r>
            <a:endParaRPr lang="en-US" sz="1300" dirty="0">
              <a:latin typeface="Consolas"/>
              <a:cs typeface="Consola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4812"/>
            <a:ext cx="1108286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9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Cache DB Fields -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38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/* </a:t>
            </a:r>
            <a:r>
              <a:rPr lang="en-US" dirty="0" err="1" smtClean="0">
                <a:latin typeface="Consolas"/>
                <a:cs typeface="Consolas"/>
              </a:rPr>
              <a:t>cacheTest.p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*</a:t>
            </a:r>
          </a:p>
          <a:p>
            <a:r>
              <a:rPr lang="en-US" dirty="0" smtClean="0">
                <a:latin typeface="Consolas"/>
                <a:cs typeface="Consolas"/>
              </a:rPr>
              <a:t> * start with –</a:t>
            </a:r>
            <a:r>
              <a:rPr lang="en-US" dirty="0" err="1" smtClean="0">
                <a:latin typeface="Consolas"/>
                <a:cs typeface="Consolas"/>
              </a:rPr>
              <a:t>rereadnolock</a:t>
            </a:r>
            <a:r>
              <a:rPr lang="en-US" dirty="0" smtClean="0">
                <a:latin typeface="Consolas"/>
                <a:cs typeface="Consolas"/>
              </a:rPr>
              <a:t> ;)</a:t>
            </a:r>
          </a:p>
          <a:p>
            <a:r>
              <a:rPr lang="en-US" dirty="0" smtClean="0">
                <a:latin typeface="Consolas"/>
                <a:cs typeface="Consolas"/>
              </a:rPr>
              <a:t> */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define </a:t>
            </a:r>
            <a:r>
              <a:rPr lang="en-US" dirty="0">
                <a:latin typeface="Consolas"/>
                <a:cs typeface="Consolas"/>
              </a:rPr>
              <a:t>variable </a:t>
            </a:r>
            <a:r>
              <a:rPr lang="en-US" dirty="0" err="1">
                <a:latin typeface="Consolas"/>
                <a:cs typeface="Consolas"/>
              </a:rPr>
              <a:t>i</a:t>
            </a:r>
            <a:r>
              <a:rPr lang="en-US" dirty="0">
                <a:latin typeface="Consolas"/>
                <a:cs typeface="Consolas"/>
              </a:rPr>
              <a:t> as integer no-undo.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find </a:t>
            </a:r>
            <a:r>
              <a:rPr lang="en-US" dirty="0" err="1" smtClean="0">
                <a:latin typeface="Consolas"/>
                <a:cs typeface="Consolas"/>
              </a:rPr>
              <a:t>sysConfig</a:t>
            </a:r>
            <a:r>
              <a:rPr lang="en-US" dirty="0" smtClean="0">
                <a:latin typeface="Consolas"/>
                <a:cs typeface="Consolas"/>
              </a:rPr>
              <a:t> where </a:t>
            </a:r>
            <a:r>
              <a:rPr lang="en-US" dirty="0" err="1" smtClean="0">
                <a:latin typeface="Consolas"/>
                <a:cs typeface="Consolas"/>
              </a:rPr>
              <a:t>sysCfgItem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err="1">
                <a:latin typeface="Consolas"/>
                <a:cs typeface="Consolas"/>
              </a:rPr>
              <a:t>sysName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.</a:t>
            </a:r>
          </a:p>
          <a:p>
            <a:r>
              <a:rPr lang="en-US" dirty="0" err="1" smtClean="0">
                <a:latin typeface="Consolas"/>
                <a:cs typeface="Consolas"/>
              </a:rPr>
              <a:t>sysCfgValue</a:t>
            </a:r>
            <a:r>
              <a:rPr lang="en-US" dirty="0" smtClean="0">
                <a:latin typeface="Consolas"/>
                <a:cs typeface="Consolas"/>
              </a:rPr>
              <a:t> = 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Test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do while true:</a:t>
            </a: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 err="1" smtClean="0">
                <a:latin typeface="Consolas"/>
                <a:cs typeface="Consolas"/>
              </a:rPr>
              <a:t>i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= </a:t>
            </a:r>
            <a:r>
              <a:rPr lang="en-US" dirty="0" err="1">
                <a:latin typeface="Consolas"/>
                <a:cs typeface="Consolas"/>
              </a:rPr>
              <a:t>i</a:t>
            </a:r>
            <a:r>
              <a:rPr lang="en-US" dirty="0">
                <a:latin typeface="Consolas"/>
                <a:cs typeface="Consolas"/>
              </a:rPr>
              <a:t> + 1.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</a:t>
            </a:r>
            <a:r>
              <a:rPr lang="en-US" dirty="0">
                <a:latin typeface="Consolas"/>
                <a:cs typeface="Consolas"/>
              </a:rPr>
              <a:t>if </a:t>
            </a:r>
            <a:r>
              <a:rPr lang="en-US" dirty="0" err="1">
                <a:latin typeface="Consolas"/>
                <a:cs typeface="Consolas"/>
              </a:rPr>
              <a:t>cache:sysName</a:t>
            </a:r>
            <a:r>
              <a:rPr lang="en-US" dirty="0">
                <a:latin typeface="Consolas"/>
                <a:cs typeface="Consolas"/>
              </a:rPr>
              <a:t> = "done" </a:t>
            </a:r>
            <a:r>
              <a:rPr lang="en-US" dirty="0" smtClean="0">
                <a:latin typeface="Consolas"/>
                <a:cs typeface="Consolas"/>
              </a:rPr>
              <a:t>then leave.</a:t>
            </a:r>
            <a:endParaRPr lang="en-US" dirty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if </a:t>
            </a:r>
            <a:r>
              <a:rPr lang="en-US" dirty="0" err="1">
                <a:latin typeface="Consolas"/>
                <a:cs typeface="Consolas"/>
              </a:rPr>
              <a:t>i</a:t>
            </a:r>
            <a:r>
              <a:rPr lang="en-US" dirty="0">
                <a:latin typeface="Consolas"/>
                <a:cs typeface="Consolas"/>
              </a:rPr>
              <a:t> modulo 10000 = 0 </a:t>
            </a:r>
            <a:r>
              <a:rPr lang="en-US" dirty="0" smtClean="0">
                <a:latin typeface="Consolas"/>
                <a:cs typeface="Consolas"/>
              </a:rPr>
              <a:t>then </a:t>
            </a:r>
            <a:r>
              <a:rPr lang="en-US" dirty="0">
                <a:latin typeface="Consolas"/>
                <a:cs typeface="Consolas"/>
              </a:rPr>
              <a:t>display </a:t>
            </a:r>
            <a:r>
              <a:rPr lang="en-US" dirty="0" err="1">
                <a:latin typeface="Consolas"/>
                <a:cs typeface="Consolas"/>
              </a:rPr>
              <a:t>i</a:t>
            </a:r>
            <a:r>
              <a:rPr lang="en-US" dirty="0">
                <a:latin typeface="Consolas"/>
                <a:cs typeface="Consolas"/>
              </a:rPr>
              <a:t>.</a:t>
            </a:r>
          </a:p>
          <a:p>
            <a:r>
              <a:rPr lang="en-US" dirty="0">
                <a:latin typeface="Consolas"/>
                <a:cs typeface="Consolas"/>
              </a:rPr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155588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 the 4GL!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914400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class </a:t>
            </a:r>
            <a:r>
              <a:rPr lang="en-US" dirty="0">
                <a:latin typeface="Consolas"/>
                <a:cs typeface="Consolas"/>
              </a:rPr>
              <a:t>i4gl: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</a:t>
            </a:r>
            <a:r>
              <a:rPr lang="en-US" dirty="0">
                <a:latin typeface="Consolas"/>
                <a:cs typeface="Consolas"/>
              </a:rPr>
              <a:t>procedure </a:t>
            </a:r>
            <a:r>
              <a:rPr lang="en-US" dirty="0" err="1">
                <a:latin typeface="Consolas"/>
                <a:cs typeface="Consolas"/>
              </a:rPr>
              <a:t>putenv</a:t>
            </a:r>
            <a:r>
              <a:rPr lang="en-US" dirty="0">
                <a:latin typeface="Consolas"/>
                <a:cs typeface="Consolas"/>
              </a:rPr>
              <a:t> external </a:t>
            </a:r>
            <a:r>
              <a:rPr lang="en-US" dirty="0" smtClean="0">
                <a:latin typeface="Consolas"/>
                <a:cs typeface="Consolas"/>
              </a:rPr>
              <a:t>"/lib64/libc.so.6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 persistent:</a:t>
            </a:r>
          </a:p>
          <a:p>
            <a:r>
              <a:rPr lang="en-US" dirty="0" smtClean="0">
                <a:latin typeface="Consolas"/>
                <a:cs typeface="Consolas"/>
              </a:rPr>
              <a:t>    </a:t>
            </a:r>
            <a:r>
              <a:rPr lang="en-US" dirty="0">
                <a:latin typeface="Consolas"/>
                <a:cs typeface="Consolas"/>
              </a:rPr>
              <a:t>define input  parameter </a:t>
            </a:r>
            <a:r>
              <a:rPr lang="en-US" dirty="0" err="1">
                <a:latin typeface="Consolas"/>
                <a:cs typeface="Consolas"/>
              </a:rPr>
              <a:t>env</a:t>
            </a:r>
            <a:r>
              <a:rPr lang="en-US" dirty="0">
                <a:latin typeface="Consolas"/>
                <a:cs typeface="Consolas"/>
              </a:rPr>
              <a:t> as character.</a:t>
            </a:r>
          </a:p>
          <a:p>
            <a:r>
              <a:rPr lang="en-US" dirty="0">
                <a:latin typeface="Consolas"/>
                <a:cs typeface="Consolas"/>
              </a:rPr>
              <a:t>    define return parameter x   as long.</a:t>
            </a:r>
          </a:p>
          <a:p>
            <a:r>
              <a:rPr lang="en-US" dirty="0">
                <a:latin typeface="Consolas"/>
                <a:cs typeface="Consolas"/>
              </a:rPr>
              <a:t>  end.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</a:t>
            </a:r>
            <a:r>
              <a:rPr lang="en-US" dirty="0">
                <a:latin typeface="Consolas"/>
                <a:cs typeface="Consolas"/>
              </a:rPr>
              <a:t>method public static void 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     </a:t>
            </a:r>
            <a:r>
              <a:rPr lang="en-US" dirty="0" err="1" smtClean="0">
                <a:latin typeface="Consolas"/>
                <a:cs typeface="Consolas"/>
              </a:rPr>
              <a:t>os</a:t>
            </a:r>
            <a:r>
              <a:rPr lang="en-US" dirty="0" err="1">
                <a:latin typeface="Consolas"/>
                <a:cs typeface="Consolas"/>
              </a:rPr>
              <a:t>-</a:t>
            </a:r>
            <a:r>
              <a:rPr lang="en-US" dirty="0" err="1" smtClean="0">
                <a:latin typeface="Consolas"/>
                <a:cs typeface="Consolas"/>
              </a:rPr>
              <a:t>putenv</a:t>
            </a:r>
            <a:r>
              <a:rPr lang="en-US" dirty="0" smtClean="0">
                <a:latin typeface="Consolas"/>
                <a:cs typeface="Consolas"/>
              </a:rPr>
              <a:t>( </a:t>
            </a:r>
            <a:r>
              <a:rPr lang="en-US" dirty="0" err="1" smtClean="0">
                <a:latin typeface="Consolas"/>
                <a:cs typeface="Consolas"/>
              </a:rPr>
              <a:t>envName</a:t>
            </a:r>
            <a:r>
              <a:rPr lang="en-US" dirty="0" smtClean="0"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as </a:t>
            </a:r>
            <a:r>
              <a:rPr lang="en-US" dirty="0" smtClean="0">
                <a:latin typeface="Consolas"/>
                <a:cs typeface="Consolas"/>
              </a:rPr>
              <a:t>character, </a:t>
            </a:r>
            <a:r>
              <a:rPr lang="en-US" dirty="0" err="1" smtClean="0">
                <a:latin typeface="Consolas"/>
                <a:cs typeface="Consolas"/>
              </a:rPr>
              <a:t>envValue</a:t>
            </a:r>
            <a:r>
              <a:rPr lang="en-US" dirty="0" smtClean="0">
                <a:latin typeface="Consolas"/>
                <a:cs typeface="Consolas"/>
              </a:rPr>
              <a:t> as character )</a:t>
            </a:r>
            <a:r>
              <a:rPr lang="en-US" dirty="0">
                <a:latin typeface="Consolas"/>
                <a:cs typeface="Consolas"/>
              </a:rPr>
              <a:t>: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  </a:t>
            </a:r>
            <a:r>
              <a:rPr lang="en-US" dirty="0">
                <a:latin typeface="Consolas"/>
                <a:cs typeface="Consolas"/>
              </a:rPr>
              <a:t>define variable r as integer no-undo.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  </a:t>
            </a:r>
            <a:r>
              <a:rPr lang="en-US" dirty="0">
                <a:latin typeface="Consolas"/>
                <a:cs typeface="Consolas"/>
              </a:rPr>
              <a:t>run </a:t>
            </a:r>
            <a:r>
              <a:rPr lang="en-US" dirty="0" err="1">
                <a:latin typeface="Consolas"/>
                <a:cs typeface="Consolas"/>
              </a:rPr>
              <a:t>putenv</a:t>
            </a:r>
            <a:r>
              <a:rPr lang="en-US" dirty="0">
                <a:latin typeface="Consolas"/>
                <a:cs typeface="Consolas"/>
              </a:rPr>
              <a:t>( </a:t>
            </a:r>
            <a:r>
              <a:rPr lang="en-US" dirty="0" smtClean="0">
                <a:latin typeface="Consolas"/>
                <a:cs typeface="Consolas"/>
              </a:rPr>
              <a:t>substitute( “&amp;1=&amp;2” </a:t>
            </a:r>
            <a:r>
              <a:rPr lang="en-US" dirty="0" err="1" smtClean="0">
                <a:latin typeface="Consolas"/>
                <a:cs typeface="Consolas"/>
              </a:rPr>
              <a:t>envName</a:t>
            </a:r>
            <a:r>
              <a:rPr lang="en-US" dirty="0" smtClean="0">
                <a:latin typeface="Consolas"/>
                <a:cs typeface="Consolas"/>
              </a:rPr>
              <a:t>, </a:t>
            </a:r>
            <a:r>
              <a:rPr lang="en-US" dirty="0" err="1" smtClean="0">
                <a:latin typeface="Consolas"/>
                <a:cs typeface="Consolas"/>
              </a:rPr>
              <a:t>envValue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), output </a:t>
            </a:r>
            <a:r>
              <a:rPr lang="en-US" dirty="0">
                <a:latin typeface="Consolas"/>
                <a:cs typeface="Consolas"/>
              </a:rPr>
              <a:t>r ).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  </a:t>
            </a:r>
            <a:r>
              <a:rPr lang="en-US" dirty="0">
                <a:latin typeface="Consolas"/>
                <a:cs typeface="Consolas"/>
              </a:rPr>
              <a:t>end.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end class</a:t>
            </a:r>
            <a:r>
              <a:rPr lang="en-US" dirty="0" smtClean="0">
                <a:latin typeface="Consolas"/>
                <a:cs typeface="Consolas"/>
              </a:rPr>
              <a:t>.</a:t>
            </a:r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93929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Imaginary 4GL Class…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2296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File Edit Search Buffer Compile Tools Help</a:t>
            </a:r>
          </a:p>
          <a:p>
            <a:r>
              <a:rPr lang="en-US" dirty="0">
                <a:latin typeface="Consolas"/>
                <a:cs typeface="Consolas"/>
              </a:rPr>
              <a:t>───────────────────────────────────────────────────────</a:t>
            </a:r>
            <a:r>
              <a:rPr lang="en-US" dirty="0" smtClean="0">
                <a:latin typeface="Consolas"/>
                <a:cs typeface="Consolas"/>
              </a:rPr>
              <a:t>──</a:t>
            </a:r>
            <a:r>
              <a:rPr lang="en-US" dirty="0">
                <a:latin typeface="Consolas"/>
                <a:cs typeface="Consolas"/>
              </a:rPr>
              <a:t>────</a:t>
            </a:r>
          </a:p>
          <a:p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>
                <a:latin typeface="Consolas"/>
                <a:cs typeface="Consolas"/>
              </a:rPr>
              <a:t>i4gl:os</a:t>
            </a:r>
            <a:r>
              <a:rPr lang="en-US" dirty="0">
                <a:latin typeface="Consolas"/>
                <a:cs typeface="Consolas"/>
              </a:rPr>
              <a:t>-putenv</a:t>
            </a:r>
            <a:r>
              <a:rPr lang="en-US" dirty="0" smtClean="0">
                <a:latin typeface="Consolas"/>
                <a:cs typeface="Consolas"/>
              </a:rPr>
              <a:t>( "PFLUGH</a:t>
            </a:r>
            <a:r>
              <a:rPr lang="en-US" dirty="0">
                <a:latin typeface="Consolas"/>
                <a:cs typeface="Consolas"/>
              </a:rPr>
              <a:t>"</a:t>
            </a:r>
            <a:r>
              <a:rPr lang="en-US" dirty="0" smtClean="0">
                <a:latin typeface="Consolas"/>
                <a:cs typeface="Consolas"/>
              </a:rPr>
              <a:t>, "</a:t>
            </a:r>
            <a:r>
              <a:rPr lang="en-US" dirty="0" err="1">
                <a:latin typeface="Consolas"/>
                <a:cs typeface="Consolas"/>
              </a:rPr>
              <a:t>xyzzy</a:t>
            </a:r>
            <a:r>
              <a:rPr lang="en-US" dirty="0">
                <a:latin typeface="Consolas"/>
                <a:cs typeface="Consolas"/>
              </a:rPr>
              <a:t>" ).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display </a:t>
            </a:r>
            <a:r>
              <a:rPr lang="en-US" dirty="0" err="1">
                <a:latin typeface="Consolas"/>
                <a:cs typeface="Consolas"/>
              </a:rPr>
              <a:t>os-getenv</a:t>
            </a:r>
            <a:r>
              <a:rPr lang="en-US" dirty="0">
                <a:latin typeface="Consolas"/>
                <a:cs typeface="Consolas"/>
              </a:rPr>
              <a:t>( "PFLUGH" </a:t>
            </a:r>
            <a:r>
              <a:rPr lang="en-US" dirty="0" smtClean="0">
                <a:latin typeface="Consolas"/>
                <a:cs typeface="Consolas"/>
              </a:rPr>
              <a:t>).</a:t>
            </a:r>
            <a:endParaRPr lang="en-US" dirty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endParaRPr lang="en-US" dirty="0" smtClean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endParaRPr lang="en-US" dirty="0">
              <a:latin typeface="Consolas"/>
              <a:cs typeface="Consolas"/>
            </a:endParaRPr>
          </a:p>
          <a:p>
            <a:r>
              <a:rPr lang="en-US" dirty="0">
                <a:latin typeface="Consolas"/>
                <a:cs typeface="Consolas"/>
              </a:rPr>
              <a:t>────────────────────────────────────────────────────────────</a:t>
            </a:r>
            <a:r>
              <a:rPr lang="en-US" dirty="0" smtClean="0">
                <a:latin typeface="Consolas"/>
                <a:cs typeface="Consolas"/>
              </a:rPr>
              <a:t>─</a:t>
            </a:r>
          </a:p>
          <a:p>
            <a:endParaRPr lang="en-US" dirty="0">
              <a:latin typeface="Consolas"/>
              <a:cs typeface="Consolas"/>
            </a:endParaRPr>
          </a:p>
          <a:p>
            <a:r>
              <a:rPr lang="pl-PL" dirty="0">
                <a:latin typeface="Consolas"/>
                <a:cs typeface="Consolas"/>
              </a:rPr>
              <a:t>┌────────┐</a:t>
            </a:r>
          </a:p>
          <a:p>
            <a:r>
              <a:rPr lang="pl-PL" dirty="0">
                <a:latin typeface="Consolas"/>
                <a:cs typeface="Consolas"/>
              </a:rPr>
              <a:t>│"</a:t>
            </a:r>
            <a:r>
              <a:rPr lang="pl-PL" dirty="0" err="1">
                <a:latin typeface="Consolas"/>
                <a:cs typeface="Consolas"/>
              </a:rPr>
              <a:t>xyzzy</a:t>
            </a:r>
            <a:r>
              <a:rPr lang="pl-PL" dirty="0">
                <a:latin typeface="Consolas"/>
                <a:cs typeface="Consolas"/>
              </a:rPr>
              <a:t>" │</a:t>
            </a:r>
          </a:p>
          <a:p>
            <a:r>
              <a:rPr lang="pl-PL" dirty="0">
                <a:latin typeface="Consolas"/>
                <a:cs typeface="Consolas"/>
              </a:rPr>
              <a:t>└────────┘</a:t>
            </a:r>
          </a:p>
          <a:p>
            <a:endParaRPr lang="en-US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93907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 and Warnings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 database references allowed.  If you need data you need to use dynamic queries.</a:t>
            </a:r>
          </a:p>
          <a:p>
            <a:r>
              <a:rPr lang="en-US" dirty="0" smtClean="0"/>
              <a:t>Naming and paths take some getting used to.</a:t>
            </a:r>
          </a:p>
          <a:p>
            <a:r>
              <a:rPr lang="en-US" dirty="0" smtClean="0"/>
              <a:t>Static classes cannot be unloaded from memory – you have to restart the session to change them.</a:t>
            </a:r>
          </a:p>
          <a:p>
            <a:r>
              <a:rPr lang="en-US" dirty="0" smtClean="0"/>
              <a:t>If you are using “shared” rather than “global” and that business with the stack is meaningful you’re in trouble…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63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 DEFINE…</a:t>
            </a:r>
          </a:p>
          <a:p>
            <a:r>
              <a:rPr lang="en-US" dirty="0" smtClean="0"/>
              <a:t>No USING…</a:t>
            </a:r>
          </a:p>
          <a:p>
            <a:r>
              <a:rPr lang="en-US" dirty="0" smtClean="0"/>
              <a:t>No NEW…</a:t>
            </a:r>
          </a:p>
          <a:p>
            <a:r>
              <a:rPr lang="en-US" dirty="0" smtClean="0"/>
              <a:t>No FORWARD…</a:t>
            </a:r>
          </a:p>
          <a:p>
            <a:r>
              <a:rPr lang="en-US" dirty="0" smtClean="0"/>
              <a:t>Just a simple reference</a:t>
            </a:r>
          </a:p>
          <a:p>
            <a:r>
              <a:rPr lang="en-US" dirty="0" smtClean="0"/>
              <a:t>Compile time strong typing</a:t>
            </a:r>
          </a:p>
          <a:p>
            <a:r>
              <a:rPr lang="en-US" dirty="0" smtClean="0"/>
              <a:t>Improved Encapsulation</a:t>
            </a:r>
          </a:p>
          <a:p>
            <a:r>
              <a:rPr lang="en-US" dirty="0" smtClean="0"/>
              <a:t>Abstraction of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7526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5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 dirty="0">
                <a:solidFill>
                  <a:schemeClr val="accent5"/>
                </a:solidFill>
                <a:latin typeface="Calibri" pitchFamily="34" charset="0"/>
              </a:rPr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4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1905000" y="2514600"/>
            <a:ext cx="5257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 smtClean="0">
                <a:solidFill>
                  <a:schemeClr val="accent5"/>
                </a:solidFill>
                <a:latin typeface="Calibri" pitchFamily="34" charset="0"/>
              </a:rPr>
              <a:t>Thank You</a:t>
            </a:r>
            <a:r>
              <a:rPr lang="en-US" sz="8000" dirty="0">
                <a:solidFill>
                  <a:schemeClr val="accent5"/>
                </a:solidFill>
                <a:latin typeface="Calibri" pitchFamily="34" charset="0"/>
              </a:rPr>
              <a:t>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22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700" y="2349500"/>
            <a:ext cx="37719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6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SS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21812</TotalTime>
  <Words>2772</Words>
  <Application>Microsoft Macintosh PowerPoint</Application>
  <PresentationFormat>On-screen Show (4:3)</PresentationFormat>
  <Paragraphs>490</Paragraphs>
  <Slides>46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WSS Master Template</vt:lpstr>
      <vt:lpstr>PowerPoint Presentation</vt:lpstr>
      <vt:lpstr>How I Stopped Using Shared Variables and Learned to Love OO</vt:lpstr>
      <vt:lpstr>A Few Words about the Speaker</vt:lpstr>
      <vt:lpstr>PowerPoint Presentation</vt:lpstr>
      <vt:lpstr>Audience Survey</vt:lpstr>
      <vt:lpstr>Shared Variables</vt:lpstr>
      <vt:lpstr>The Good</vt:lpstr>
      <vt:lpstr>The Good</vt:lpstr>
      <vt:lpstr>The Bad</vt:lpstr>
      <vt:lpstr>The Ugly</vt:lpstr>
      <vt:lpstr>legacy.p</vt:lpstr>
      <vt:lpstr>legacy.p</vt:lpstr>
      <vt:lpstr>A Maze of Twisty Passages…</vt:lpstr>
      <vt:lpstr>PowerPoint Presentation</vt:lpstr>
      <vt:lpstr>General OO Myths</vt:lpstr>
      <vt:lpstr>Bullspit!</vt:lpstr>
      <vt:lpstr>OpenEdge OO Myths</vt:lpstr>
      <vt:lpstr>OpenEdge OO Facts</vt:lpstr>
      <vt:lpstr>bar.cls</vt:lpstr>
      <vt:lpstr>order.p</vt:lpstr>
      <vt:lpstr>Shared Variables vs. Objects</vt:lpstr>
      <vt:lpstr>PowerPoint Presentation</vt:lpstr>
      <vt:lpstr>What is a “Singleton”?</vt:lpstr>
      <vt:lpstr>So?</vt:lpstr>
      <vt:lpstr>So?</vt:lpstr>
      <vt:lpstr>So?</vt:lpstr>
      <vt:lpstr>legacy.p</vt:lpstr>
      <vt:lpstr>gsv.cls</vt:lpstr>
      <vt:lpstr>legacy.p (version 2)</vt:lpstr>
      <vt:lpstr>PowerPoint Presentation</vt:lpstr>
      <vt:lpstr>update.p</vt:lpstr>
      <vt:lpstr>gsv.cls</vt:lpstr>
      <vt:lpstr>update.p</vt:lpstr>
      <vt:lpstr>update.p</vt:lpstr>
      <vt:lpstr>gsv.cls</vt:lpstr>
      <vt:lpstr>update.p</vt:lpstr>
      <vt:lpstr>Now That I Have Objects…</vt:lpstr>
      <vt:lpstr>Cache DB Fields (eye exam, sorry!)</vt:lpstr>
      <vt:lpstr>Cache DB Fields - Test</vt:lpstr>
      <vt:lpstr>Extend the 4GL!</vt:lpstr>
      <vt:lpstr>The Imaginary 4GL Class…</vt:lpstr>
      <vt:lpstr>Caveats and Warnings</vt:lpstr>
      <vt:lpstr>Cool!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Thomas Bascom</cp:lastModifiedBy>
  <cp:revision>434</cp:revision>
  <cp:lastPrinted>2011-03-14T21:39:45Z</cp:lastPrinted>
  <dcterms:created xsi:type="dcterms:W3CDTF">2009-05-28T13:01:27Z</dcterms:created>
  <dcterms:modified xsi:type="dcterms:W3CDTF">2014-05-31T16:03:34Z</dcterms:modified>
</cp:coreProperties>
</file>