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38"/>
  </p:notesMasterIdLst>
  <p:handoutMasterIdLst>
    <p:handoutMasterId r:id="rId39"/>
  </p:handoutMasterIdLst>
  <p:sldIdLst>
    <p:sldId id="414" r:id="rId2"/>
    <p:sldId id="357" r:id="rId3"/>
    <p:sldId id="257" r:id="rId4"/>
    <p:sldId id="474" r:id="rId5"/>
    <p:sldId id="463" r:id="rId6"/>
    <p:sldId id="476" r:id="rId7"/>
    <p:sldId id="491" r:id="rId8"/>
    <p:sldId id="497" r:id="rId9"/>
    <p:sldId id="504" r:id="rId10"/>
    <p:sldId id="490" r:id="rId11"/>
    <p:sldId id="477" r:id="rId12"/>
    <p:sldId id="495" r:id="rId13"/>
    <p:sldId id="478" r:id="rId14"/>
    <p:sldId id="498" r:id="rId15"/>
    <p:sldId id="489" r:id="rId16"/>
    <p:sldId id="499" r:id="rId17"/>
    <p:sldId id="505" r:id="rId18"/>
    <p:sldId id="508" r:id="rId19"/>
    <p:sldId id="506" r:id="rId20"/>
    <p:sldId id="493" r:id="rId21"/>
    <p:sldId id="480" r:id="rId22"/>
    <p:sldId id="507" r:id="rId23"/>
    <p:sldId id="483" r:id="rId24"/>
    <p:sldId id="492" r:id="rId25"/>
    <p:sldId id="481" r:id="rId26"/>
    <p:sldId id="484" r:id="rId27"/>
    <p:sldId id="486" r:id="rId28"/>
    <p:sldId id="500" r:id="rId29"/>
    <p:sldId id="501" r:id="rId30"/>
    <p:sldId id="502" r:id="rId31"/>
    <p:sldId id="503" r:id="rId32"/>
    <p:sldId id="496" r:id="rId33"/>
    <p:sldId id="485" r:id="rId34"/>
    <p:sldId id="416" r:id="rId35"/>
    <p:sldId id="418" r:id="rId36"/>
    <p:sldId id="472" r:id="rId37"/>
  </p:sldIdLst>
  <p:sldSz cx="9144000" cy="6858000" type="screen4x3"/>
  <p:notesSz cx="7019925" cy="930592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18722D"/>
    <a:srgbClr val="D0D8E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961" autoAdjust="0"/>
    <p:restoredTop sz="83990" autoAdjust="0"/>
  </p:normalViewPr>
  <p:slideViewPr>
    <p:cSldViewPr>
      <p:cViewPr>
        <p:scale>
          <a:sx n="100" d="100"/>
          <a:sy n="100" d="100"/>
        </p:scale>
        <p:origin x="-1944" y="-3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50" d="100"/>
        <a:sy n="15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slide" Target="slides/slide36.xml"/><Relationship Id="rId38" Type="http://schemas.openxmlformats.org/officeDocument/2006/relationships/notesMaster" Target="notesMasters/notesMaster1.xml"/><Relationship Id="rId39" Type="http://schemas.openxmlformats.org/officeDocument/2006/relationships/handoutMaster" Target="handoutMasters/handoutMaster1.xml"/><Relationship Id="rId40" Type="http://schemas.openxmlformats.org/officeDocument/2006/relationships/printerSettings" Target="printerSettings/printerSettings1.bin"/><Relationship Id="rId41" Type="http://schemas.openxmlformats.org/officeDocument/2006/relationships/presProps" Target="presProps.xml"/><Relationship Id="rId42" Type="http://schemas.openxmlformats.org/officeDocument/2006/relationships/viewProps" Target="viewProps.xml"/><Relationship Id="rId43" Type="http://schemas.openxmlformats.org/officeDocument/2006/relationships/theme" Target="theme/theme1.xml"/><Relationship Id="rId4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1968" cy="465296"/>
          </a:xfrm>
          <a:prstGeom prst="rect">
            <a:avLst/>
          </a:prstGeom>
        </p:spPr>
        <p:txBody>
          <a:bodyPr vert="horz" lIns="93287" tIns="46644" rIns="93287" bIns="46644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6333" y="0"/>
            <a:ext cx="3041968" cy="465296"/>
          </a:xfrm>
          <a:prstGeom prst="rect">
            <a:avLst/>
          </a:prstGeom>
        </p:spPr>
        <p:txBody>
          <a:bodyPr vert="horz" lIns="93287" tIns="46644" rIns="93287" bIns="46644" rtlCol="0"/>
          <a:lstStyle>
            <a:lvl1pPr algn="r">
              <a:defRPr sz="1200"/>
            </a:lvl1pPr>
          </a:lstStyle>
          <a:p>
            <a:fld id="{2849E7B9-D898-43B0-B4B2-69EC92E90E43}" type="datetimeFigureOut">
              <a:rPr lang="en-US" smtClean="0"/>
              <a:pPr/>
              <a:t>6/7/14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39014"/>
            <a:ext cx="3041968" cy="465296"/>
          </a:xfrm>
          <a:prstGeom prst="rect">
            <a:avLst/>
          </a:prstGeom>
        </p:spPr>
        <p:txBody>
          <a:bodyPr vert="horz" lIns="93287" tIns="46644" rIns="93287" bIns="46644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6333" y="8839014"/>
            <a:ext cx="3041968" cy="465296"/>
          </a:xfrm>
          <a:prstGeom prst="rect">
            <a:avLst/>
          </a:prstGeom>
        </p:spPr>
        <p:txBody>
          <a:bodyPr vert="horz" lIns="93287" tIns="46644" rIns="93287" bIns="46644" rtlCol="0" anchor="b"/>
          <a:lstStyle>
            <a:lvl1pPr algn="r">
              <a:defRPr sz="1200"/>
            </a:lvl1pPr>
          </a:lstStyle>
          <a:p>
            <a:fld id="{5E25DA51-128B-458D-B469-824D0575C5E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201781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1968" cy="465296"/>
          </a:xfrm>
          <a:prstGeom prst="rect">
            <a:avLst/>
          </a:prstGeom>
        </p:spPr>
        <p:txBody>
          <a:bodyPr vert="horz" lIns="93287" tIns="46644" rIns="93287" bIns="46644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6333" y="0"/>
            <a:ext cx="3041968" cy="465296"/>
          </a:xfrm>
          <a:prstGeom prst="rect">
            <a:avLst/>
          </a:prstGeom>
        </p:spPr>
        <p:txBody>
          <a:bodyPr vert="horz" lIns="93287" tIns="46644" rIns="93287" bIns="46644" rtlCol="0"/>
          <a:lstStyle>
            <a:lvl1pPr algn="r">
              <a:defRPr sz="1200"/>
            </a:lvl1pPr>
          </a:lstStyle>
          <a:p>
            <a:fld id="{68BFFF94-97B2-48EC-911E-527AD01EF67A}" type="datetimeFigureOut">
              <a:rPr lang="en-US" smtClean="0"/>
              <a:pPr/>
              <a:t>6/7/14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4275" y="698500"/>
            <a:ext cx="4651375" cy="34893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287" tIns="46644" rIns="93287" bIns="46644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993" y="4420315"/>
            <a:ext cx="5615940" cy="4187666"/>
          </a:xfrm>
          <a:prstGeom prst="rect">
            <a:avLst/>
          </a:prstGeom>
        </p:spPr>
        <p:txBody>
          <a:bodyPr vert="horz" lIns="93287" tIns="46644" rIns="93287" bIns="46644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39014"/>
            <a:ext cx="3041968" cy="465296"/>
          </a:xfrm>
          <a:prstGeom prst="rect">
            <a:avLst/>
          </a:prstGeom>
        </p:spPr>
        <p:txBody>
          <a:bodyPr vert="horz" lIns="93287" tIns="46644" rIns="93287" bIns="46644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6333" y="8839014"/>
            <a:ext cx="3041968" cy="465296"/>
          </a:xfrm>
          <a:prstGeom prst="rect">
            <a:avLst/>
          </a:prstGeom>
        </p:spPr>
        <p:txBody>
          <a:bodyPr vert="horz" lIns="93287" tIns="46644" rIns="93287" bIns="46644" rtlCol="0" anchor="b"/>
          <a:lstStyle>
            <a:lvl1pPr algn="r">
              <a:defRPr sz="1200"/>
            </a:lvl1pPr>
          </a:lstStyle>
          <a:p>
            <a:fld id="{0246C732-F687-4D21-B311-47CCDE8F8EA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66628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46C732-F687-4D21-B311-47CCDE8F8EA1}" type="slidenum">
              <a:rPr lang="en-US" smtClean="0"/>
              <a:pPr/>
              <a:t>2</a:t>
            </a:fld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553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dirty="0"/>
              <a:t>I have been working with Progress since 1987</a:t>
            </a:r>
          </a:p>
          <a:p>
            <a:endParaRPr lang="en-US" dirty="0"/>
          </a:p>
          <a:p>
            <a:r>
              <a:rPr lang="en-US" dirty="0"/>
              <a:t>… and today I am both President of </a:t>
            </a:r>
            <a:r>
              <a:rPr lang="en-US" dirty="0" err="1"/>
              <a:t>DBAppraise</a:t>
            </a:r>
            <a:r>
              <a:rPr lang="en-US" dirty="0"/>
              <a:t>;</a:t>
            </a:r>
          </a:p>
          <a:p>
            <a:endParaRPr lang="en-US" dirty="0"/>
          </a:p>
          <a:p>
            <a:r>
              <a:rPr lang="en-US" dirty="0"/>
              <a:t>The remote database management service…</a:t>
            </a:r>
          </a:p>
          <a:p>
            <a:endParaRPr lang="en-US" dirty="0"/>
          </a:p>
          <a:p>
            <a:r>
              <a:rPr lang="en-US" dirty="0"/>
              <a:t>where we simplify the job of managing and monitoring the worlds best business applications;</a:t>
            </a:r>
          </a:p>
          <a:p>
            <a:endParaRPr lang="en-US" dirty="0"/>
          </a:p>
          <a:p>
            <a:r>
              <a:rPr lang="en-US" dirty="0"/>
              <a:t>and Vice President of White Star Software;</a:t>
            </a:r>
          </a:p>
          <a:p>
            <a:endParaRPr lang="en-US" dirty="0"/>
          </a:p>
          <a:p>
            <a:r>
              <a:rPr lang="en-US" dirty="0"/>
              <a:t>where we offer </a:t>
            </a:r>
            <a:r>
              <a:rPr lang="en-US" b="1" dirty="0"/>
              <a:t>expert</a:t>
            </a:r>
            <a:r>
              <a:rPr lang="en-US" dirty="0"/>
              <a:t> consulting services covering all aspects of Progress and </a:t>
            </a:r>
            <a:r>
              <a:rPr lang="en-US" dirty="0" err="1"/>
              <a:t>OpenEdge</a:t>
            </a:r>
            <a:r>
              <a:rPr lang="en-US"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DB85A48-3AFF-49F6-96A2-49BBDF67B810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These days I’m a </a:t>
            </a:r>
            <a:r>
              <a:rPr lang="en-US" dirty="0" err="1" smtClean="0"/>
              <a:t>consulatant</a:t>
            </a:r>
            <a:r>
              <a:rPr lang="en-US" baseline="0" dirty="0" smtClean="0"/>
              <a:t> and I see things from a different POV – but the problems are still there though.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46C732-F687-4D21-B311-47CCDE8F8EA1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655496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SaaS</a:t>
            </a:r>
            <a:r>
              <a:rPr lang="en-US" dirty="0" smtClean="0"/>
              <a:t> makes</a:t>
            </a:r>
            <a:r>
              <a:rPr lang="en-US" baseline="0" dirty="0" smtClean="0"/>
              <a:t> new implementations immeasurably easier – you control the resources and the process.</a:t>
            </a:r>
          </a:p>
          <a:p>
            <a:endParaRPr lang="en-US" baseline="0" dirty="0" smtClean="0"/>
          </a:p>
          <a:p>
            <a:r>
              <a:rPr lang="en-US" baseline="0" dirty="0" smtClean="0"/>
              <a:t>MT helps to make </a:t>
            </a:r>
            <a:r>
              <a:rPr lang="en-US" baseline="0" dirty="0" err="1" smtClean="0"/>
              <a:t>SaaS</a:t>
            </a:r>
            <a:r>
              <a:rPr lang="en-US" baseline="0" dirty="0" smtClean="0"/>
              <a:t> more resource efficient, simplifies your management of the backend.</a:t>
            </a:r>
          </a:p>
          <a:p>
            <a:endParaRPr lang="en-US" baseline="0" dirty="0" smtClean="0"/>
          </a:p>
          <a:p>
            <a:r>
              <a:rPr lang="en-US" baseline="0" dirty="0" smtClean="0"/>
              <a:t>Services partners can provide additional specialized support without you having to develop rarely needed experts in-house  – especially useful for on-premise deployments.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46C732-F687-4D21-B311-47CCDE8F8EA1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431093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5,000 custom fields…</a:t>
            </a:r>
          </a:p>
          <a:p>
            <a:r>
              <a:rPr lang="en-US" dirty="0" smtClean="0"/>
              <a:t>No way to efficiently report on them</a:t>
            </a:r>
          </a:p>
          <a:p>
            <a:r>
              <a:rPr lang="en-US" dirty="0" smtClean="0"/>
              <a:t>Even worse if you must select</a:t>
            </a:r>
            <a:r>
              <a:rPr lang="en-US" baseline="0" dirty="0" smtClean="0"/>
              <a:t> or sort on them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46C732-F687-4D21-B311-47CCDE8F8EA1}" type="slidenum">
              <a:rPr lang="en-US" smtClean="0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241333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Many</a:t>
            </a:r>
            <a:r>
              <a:rPr lang="en-US" baseline="0" dirty="0" smtClean="0"/>
              <a:t> successful legacy 4GL applications built these sorts of things.</a:t>
            </a:r>
          </a:p>
          <a:p>
            <a:endParaRPr lang="en-US" baseline="0" dirty="0" smtClean="0"/>
          </a:p>
          <a:p>
            <a:r>
              <a:rPr lang="en-US" baseline="0" dirty="0" smtClean="0"/>
              <a:t>Easily the best feature we ever added.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46C732-F687-4D21-B311-47CCDE8F8EA1}" type="slidenum">
              <a:rPr lang="en-US" smtClean="0"/>
              <a:pPr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105256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After-imaging, replication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Client-principal</a:t>
            </a:r>
          </a:p>
          <a:p>
            <a:r>
              <a:rPr lang="en-US" dirty="0" smtClean="0"/>
              <a:t>Transparent data encryption</a:t>
            </a:r>
          </a:p>
          <a:p>
            <a:r>
              <a:rPr lang="en-US" dirty="0" err="1" smtClean="0"/>
              <a:t>Openedge</a:t>
            </a:r>
            <a:r>
              <a:rPr lang="en-US" dirty="0" smtClean="0"/>
              <a:t> auditing</a:t>
            </a:r>
          </a:p>
          <a:p>
            <a:r>
              <a:rPr lang="en-US" dirty="0" smtClean="0"/>
              <a:t>Encrypted source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46C732-F687-4D21-B311-47CCDE8F8EA1}" type="slidenum">
              <a:rPr lang="en-US" smtClean="0"/>
              <a:pPr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580677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Type 2 Areas – simple and effective way</a:t>
            </a:r>
            <a:r>
              <a:rPr lang="en-US" baseline="0" dirty="0" smtClean="0"/>
              <a:t> to be more scalable.  Minimum configuration.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46C732-F687-4D21-B311-47CCDE8F8EA1}" type="slidenum">
              <a:rPr lang="en-US" smtClean="0"/>
              <a:pPr/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39722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46C732-F687-4D21-B311-47CCDE8F8EA1}" type="slidenum">
              <a:rPr lang="en-US" smtClean="0"/>
              <a:pPr/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39722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083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b="1" dirty="0" smtClean="0"/>
              <a:t>And now we have some time for questions…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122DC46-84AA-49F0-B8FB-33CFD583CB07}" type="slidenum">
              <a:rPr lang="en-US" smtClean="0"/>
              <a:pPr>
                <a:defRPr/>
              </a:pPr>
              <a:t>34</a:t>
            </a:fld>
            <a:endParaRPr lang="en-US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185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AA7FFCB-3543-4500-A429-DE0CA12336C5}" type="slidenum">
              <a:rPr lang="en-US" smtClean="0"/>
              <a:pPr>
                <a:defRPr/>
              </a:pPr>
              <a:t>35</a:t>
            </a:fld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BEF1F1-3CFC-498C-B1F2-A93561D8D53A}" type="datetime1">
              <a:rPr lang="en-US" smtClean="0"/>
              <a:pPr/>
              <a:t>6/7/14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7C8AD-9CD5-4FD6-B96A-EC63C8DD468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162800" cy="1143000"/>
          </a:xfrm>
          <a:ln>
            <a:noFill/>
          </a:ln>
        </p:spPr>
        <p:txBody>
          <a:bodyPr/>
          <a:lstStyle>
            <a:lvl1pPr algn="l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2">
                    <a:lumMod val="75000"/>
                  </a:schemeClr>
                </a:solidFill>
              </a:defRPr>
            </a:lvl1pPr>
            <a:lvl2pPr>
              <a:defRPr>
                <a:solidFill>
                  <a:schemeClr val="tx2">
                    <a:lumMod val="75000"/>
                  </a:schemeClr>
                </a:solidFill>
              </a:defRPr>
            </a:lvl2pPr>
            <a:lvl3pPr>
              <a:defRPr>
                <a:solidFill>
                  <a:schemeClr val="tx2">
                    <a:lumMod val="75000"/>
                  </a:schemeClr>
                </a:solidFill>
              </a:defRPr>
            </a:lvl3pPr>
            <a:lvl4pPr>
              <a:defRPr>
                <a:solidFill>
                  <a:schemeClr val="tx2">
                    <a:lumMod val="75000"/>
                  </a:schemeClr>
                </a:solidFill>
              </a:defRPr>
            </a:lvl4pPr>
            <a:lvl5pPr>
              <a:defRPr>
                <a:solidFill>
                  <a:schemeClr val="tx2">
                    <a:lumMod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752600" y="6400800"/>
            <a:ext cx="914400" cy="381000"/>
          </a:xfrm>
        </p:spPr>
        <p:txBody>
          <a:bodyPr/>
          <a:lstStyle/>
          <a:p>
            <a:fld id="{C9BF2A9B-326D-4761-BF7B-BD928EE5BD80}" type="datetime1">
              <a:rPr lang="en-US" smtClean="0"/>
              <a:pPr/>
              <a:t>6/7/14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7C8AD-9CD5-4FD6-B96A-EC63C8DD4688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457200" y="1522412"/>
            <a:ext cx="8229600" cy="1588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1000" y="304800"/>
            <a:ext cx="990600" cy="9906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A0252-BC0F-47B6-B2AF-C40178B96FF1}" type="datetime1">
              <a:rPr lang="en-US" smtClean="0"/>
              <a:pPr/>
              <a:t>6/7/14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7C8AD-9CD5-4FD6-B96A-EC63C8DD468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721DBC-C237-4DD0-BB53-E371E32A1918}" type="datetime1">
              <a:rPr lang="en-US" smtClean="0"/>
              <a:pPr/>
              <a:t>6/7/14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7C8AD-9CD5-4FD6-B96A-EC63C8DD468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425B2D-6711-49A3-AAE7-282B9DF28284}" type="datetime1">
              <a:rPr lang="en-US" smtClean="0"/>
              <a:pPr/>
              <a:t>6/7/14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7C8AD-9CD5-4FD6-B96A-EC63C8DD468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FFEFC7-BA64-404B-A0F4-19DBB1A052FA}" type="datetime1">
              <a:rPr lang="en-US" smtClean="0"/>
              <a:pPr/>
              <a:t>6/7/14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7C8AD-9CD5-4FD6-B96A-EC63C8DD468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F86D1E-1B7D-4FB0-A4E9-C48E71D26E51}" type="datetime1">
              <a:rPr lang="en-US" smtClean="0"/>
              <a:pPr/>
              <a:t>6/7/14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7C8AD-9CD5-4FD6-B96A-EC63C8DD468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FBE419-F7AA-4BD7-8026-5D09B3E156DD}" type="datetime1">
              <a:rPr lang="en-US" smtClean="0"/>
              <a:pPr/>
              <a:t>6/7/14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7C8AD-9CD5-4FD6-B96A-EC63C8DD468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4F9FE5-E6BA-4ADE-A038-A07030ADC282}" type="datetime1">
              <a:rPr lang="en-US" smtClean="0"/>
              <a:pPr/>
              <a:t>6/7/14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7C8AD-9CD5-4FD6-B96A-EC63C8DD468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5370D-84A6-4036-AAB8-6618D0D0CFC6}" type="datetime1">
              <a:rPr lang="en-US" smtClean="0"/>
              <a:pPr/>
              <a:t>6/7/14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7C8AD-9CD5-4FD6-B96A-EC63C8DD468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40C6DF-50BB-4580-9B67-22C9A96B73BC}" type="datetime1">
              <a:rPr lang="en-US" smtClean="0"/>
              <a:pPr/>
              <a:t>6/7/14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7C8AD-9CD5-4FD6-B96A-EC63C8DD468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914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B3A03D-05D2-4F31-AA15-8458782F72F2}" type="datetime1">
              <a:rPr lang="en-US" smtClean="0"/>
              <a:pPr/>
              <a:t>6/7/14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29600" y="6356350"/>
            <a:ext cx="457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7C8AD-9CD5-4FD6-B96A-EC63C8DD4688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6400800"/>
            <a:ext cx="2286000" cy="328414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Relationship Id="rId3" Type="http://schemas.openxmlformats.org/officeDocument/2006/relationships/image" Target="../media/image10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ng"/><Relationship Id="rId3" Type="http://schemas.openxmlformats.org/officeDocument/2006/relationships/image" Target="../media/image15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7C8AD-9CD5-4FD6-B96A-EC63C8DD4688}" type="slidenum">
              <a:rPr lang="en-US" smtClean="0"/>
              <a:pPr/>
              <a:t>1</a:t>
            </a:fld>
            <a:endParaRPr lang="en-US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457200" y="685800"/>
            <a:ext cx="8229600" cy="5257800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en-US" sz="2400" b="1" dirty="0"/>
              <a:t>Growth: It's a Good Problem To Have</a:t>
            </a:r>
            <a:r>
              <a:rPr lang="en-US" sz="2400" b="1" dirty="0" smtClean="0"/>
              <a:t>!</a:t>
            </a:r>
          </a:p>
          <a:p>
            <a:r>
              <a:rPr lang="en-US" sz="2400" dirty="0" smtClean="0"/>
              <a:t>But </a:t>
            </a:r>
            <a:r>
              <a:rPr lang="en-US" sz="2400" dirty="0"/>
              <a:t>what are you going to do about it</a:t>
            </a:r>
            <a:r>
              <a:rPr lang="en-US" sz="2400" dirty="0" smtClean="0"/>
              <a:t>?</a:t>
            </a:r>
            <a:endParaRPr lang="en-US" sz="2400" b="1" dirty="0"/>
          </a:p>
          <a:p>
            <a:endParaRPr lang="en-US" dirty="0"/>
          </a:p>
          <a:p>
            <a:r>
              <a:rPr lang="en-US" b="1" dirty="0"/>
              <a:t>Abstract</a:t>
            </a:r>
            <a:r>
              <a:rPr lang="en-US" b="1" dirty="0" smtClean="0"/>
              <a:t>: </a:t>
            </a:r>
            <a:r>
              <a:rPr lang="en-US" dirty="0"/>
              <a:t>Many partners start out with a great idea, create a fantastic product, have success in their market and then their customers start getting really successful and grow a lot too. Suddenly you have a tiger by the tail</a:t>
            </a:r>
            <a:r>
              <a:rPr lang="en-US" dirty="0" smtClean="0"/>
              <a:t>!</a:t>
            </a:r>
          </a:p>
          <a:p>
            <a:endParaRPr lang="en-US" dirty="0"/>
          </a:p>
          <a:p>
            <a:r>
              <a:rPr lang="en-US" dirty="0" smtClean="0"/>
              <a:t>Come </a:t>
            </a:r>
            <a:r>
              <a:rPr lang="en-US" dirty="0"/>
              <a:t>to this session to learn about some surprisingly simple steps that you can take to be in the drivers seat when things start going really, really well!</a:t>
            </a:r>
          </a:p>
        </p:txBody>
      </p:sp>
    </p:spTree>
    <p:extLst>
      <p:ext uri="{BB962C8B-B14F-4D97-AF65-F5344CB8AC3E}">
        <p14:creationId xmlns:p14="http://schemas.microsoft.com/office/powerpoint/2010/main" val="17798879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447800"/>
            <a:ext cx="7772400" cy="2514600"/>
          </a:xfrm>
        </p:spPr>
        <p:txBody>
          <a:bodyPr>
            <a:noAutofit/>
          </a:bodyPr>
          <a:lstStyle/>
          <a:p>
            <a:r>
              <a:rPr lang="en-US" sz="4800" b="1" dirty="0">
                <a:solidFill>
                  <a:schemeClr val="accent1"/>
                </a:solidFill>
              </a:rPr>
              <a:t>Growth: It's a Good Problem To Have</a:t>
            </a:r>
            <a:r>
              <a:rPr lang="en-US" sz="4800" b="1" dirty="0" smtClean="0">
                <a:solidFill>
                  <a:schemeClr val="accent1"/>
                </a:solidFill>
              </a:rPr>
              <a:t>!</a:t>
            </a:r>
            <a:endParaRPr lang="en-US" sz="4800" b="1" dirty="0">
              <a:solidFill>
                <a:schemeClr val="accent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0200" y="4038600"/>
            <a:ext cx="5943600" cy="1143000"/>
          </a:xfrm>
        </p:spPr>
        <p:txBody>
          <a:bodyPr>
            <a:normAutofit fontScale="85000" lnSpcReduction="10000"/>
          </a:bodyPr>
          <a:lstStyle/>
          <a:p>
            <a:r>
              <a:rPr lang="en-US" dirty="0"/>
              <a:t>But what are you going to do about it?</a:t>
            </a:r>
            <a:r>
              <a:rPr lang="en-US" b="1" dirty="0"/>
              <a:t/>
            </a:r>
            <a:br>
              <a:rPr lang="en-US" b="1" dirty="0"/>
            </a:br>
            <a:endParaRPr lang="en-US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660750" y="5257800"/>
            <a:ext cx="3729995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en-US" sz="2000" dirty="0" smtClean="0"/>
          </a:p>
          <a:p>
            <a:pPr algn="ctr"/>
            <a:r>
              <a:rPr lang="en-US" sz="2000" dirty="0" smtClean="0"/>
              <a:t>Tom Bascom, White Star Software</a:t>
            </a:r>
          </a:p>
          <a:p>
            <a:pPr algn="ctr"/>
            <a:r>
              <a:rPr lang="en-US" sz="2000" b="1" dirty="0" smtClean="0">
                <a:solidFill>
                  <a:srgbClr val="0070C0"/>
                </a:solidFill>
              </a:rPr>
              <a:t>tom@wss.com</a:t>
            </a:r>
            <a:endParaRPr lang="en-US" sz="2000" b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>
          <a:xfrm>
            <a:off x="228600" y="274638"/>
            <a:ext cx="7848600" cy="1143000"/>
          </a:xfrm>
          <a:ln>
            <a:noFill/>
          </a:ln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A Few Words about the Speaker</a:t>
            </a:r>
          </a:p>
        </p:txBody>
      </p:sp>
      <p:sp>
        <p:nvSpPr>
          <p:cNvPr id="13315" name="Content Placeholder 2"/>
          <p:cNvSpPr>
            <a:spLocks noGrp="1"/>
          </p:cNvSpPr>
          <p:nvPr>
            <p:ph idx="1"/>
          </p:nvPr>
        </p:nvSpPr>
        <p:spPr>
          <a:xfrm>
            <a:off x="381000" y="1676400"/>
            <a:ext cx="8610600" cy="4724400"/>
          </a:xfrm>
        </p:spPr>
        <p:txBody>
          <a:bodyPr>
            <a:normAutofit fontScale="92500" lnSpcReduction="20000"/>
          </a:bodyPr>
          <a:lstStyle/>
          <a:p>
            <a:pPr>
              <a:defRPr/>
            </a:pPr>
            <a:r>
              <a:rPr lang="en-US" sz="3600" dirty="0" smtClean="0"/>
              <a:t>Tom </a:t>
            </a:r>
            <a:r>
              <a:rPr lang="en-US" sz="3600" dirty="0" err="1" smtClean="0"/>
              <a:t>Bascom</a:t>
            </a:r>
            <a:r>
              <a:rPr lang="en-US" sz="3600" dirty="0" smtClean="0"/>
              <a:t>; Progress user &amp; roaming DBA since 1987</a:t>
            </a:r>
          </a:p>
          <a:p>
            <a:pPr eaLnBrk="1" hangingPunct="1">
              <a:defRPr/>
            </a:pPr>
            <a:r>
              <a:rPr lang="en-US" sz="3600" dirty="0" smtClean="0"/>
              <a:t>VP, White Star Software, LLC</a:t>
            </a:r>
          </a:p>
          <a:p>
            <a:pPr lvl="1">
              <a:defRPr/>
            </a:pPr>
            <a:r>
              <a:rPr lang="en-US" dirty="0" smtClean="0"/>
              <a:t>Expert consulting services related to all aspects of Progress and OpenEdge.</a:t>
            </a:r>
          </a:p>
          <a:p>
            <a:pPr lvl="1">
              <a:defRPr/>
            </a:pPr>
            <a:r>
              <a:rPr lang="en-US" b="1" dirty="0" smtClean="0">
                <a:solidFill>
                  <a:schemeClr val="accent5"/>
                </a:solidFill>
              </a:rPr>
              <a:t>tom@wss.com </a:t>
            </a:r>
          </a:p>
          <a:p>
            <a:pPr>
              <a:defRPr/>
            </a:pPr>
            <a:r>
              <a:rPr lang="en-US" sz="3600" dirty="0"/>
              <a:t>President, </a:t>
            </a:r>
            <a:r>
              <a:rPr lang="en-US" sz="3600" dirty="0" err="1"/>
              <a:t>DBAppraise</a:t>
            </a:r>
            <a:r>
              <a:rPr lang="en-US" sz="3600" dirty="0"/>
              <a:t>, LLC</a:t>
            </a:r>
          </a:p>
          <a:p>
            <a:pPr lvl="1">
              <a:defRPr/>
            </a:pPr>
            <a:r>
              <a:rPr lang="en-US" dirty="0"/>
              <a:t>Remote database management service for </a:t>
            </a:r>
            <a:r>
              <a:rPr lang="en-US" dirty="0" err="1"/>
              <a:t>OpenEdge</a:t>
            </a:r>
            <a:r>
              <a:rPr lang="en-US" dirty="0"/>
              <a:t>.</a:t>
            </a:r>
          </a:p>
          <a:p>
            <a:pPr lvl="1">
              <a:defRPr/>
            </a:pPr>
            <a:r>
              <a:rPr lang="en-US" dirty="0"/>
              <a:t>Simplifying the job of managing and monitoring the world’s best business applications.</a:t>
            </a:r>
          </a:p>
          <a:p>
            <a:pPr lvl="1">
              <a:defRPr/>
            </a:pPr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tom@dbappraise.com</a:t>
            </a:r>
            <a:endParaRPr lang="en-US" dirty="0"/>
          </a:p>
          <a:p>
            <a:pPr>
              <a:defRPr/>
            </a:pPr>
            <a:endParaRPr lang="en-US" b="1" dirty="0" smtClean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7C8AD-9CD5-4FD6-B96A-EC63C8DD4688}" type="slidenum">
              <a:rPr lang="en-US" smtClean="0"/>
              <a:pPr/>
              <a:t>3</a:t>
            </a:fld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bit more about me…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 was once an application partner…</a:t>
            </a:r>
          </a:p>
          <a:p>
            <a:r>
              <a:rPr lang="en-US" dirty="0" smtClean="0"/>
              <a:t>We started small…</a:t>
            </a:r>
          </a:p>
          <a:p>
            <a:r>
              <a:rPr lang="en-US" dirty="0" smtClean="0"/>
              <a:t>We </a:t>
            </a:r>
            <a:r>
              <a:rPr lang="en-US" dirty="0"/>
              <a:t>h</a:t>
            </a:r>
            <a:r>
              <a:rPr lang="en-US" dirty="0" smtClean="0"/>
              <a:t>ad a lot of success…</a:t>
            </a:r>
          </a:p>
          <a:p>
            <a:r>
              <a:rPr lang="en-US" dirty="0" smtClean="0"/>
              <a:t>And learned a few </a:t>
            </a:r>
            <a:r>
              <a:rPr lang="en-US" dirty="0"/>
              <a:t>l</a:t>
            </a:r>
            <a:r>
              <a:rPr lang="en-US" dirty="0" smtClean="0"/>
              <a:t>essons along the way.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7C8AD-9CD5-4FD6-B96A-EC63C8DD4688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52982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Audience Survey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Application Partners?</a:t>
            </a:r>
          </a:p>
          <a:p>
            <a:r>
              <a:rPr lang="en-US" dirty="0" smtClean="0"/>
              <a:t>Service Partners?</a:t>
            </a:r>
          </a:p>
          <a:p>
            <a:r>
              <a:rPr lang="en-US" dirty="0" smtClean="0"/>
              <a:t>How long have you been working with Progress?</a:t>
            </a:r>
          </a:p>
          <a:p>
            <a:r>
              <a:rPr lang="en-US" dirty="0" smtClean="0"/>
              <a:t>Are you:  Business?  Technical?  Jack of all trades?</a:t>
            </a:r>
          </a:p>
          <a:p>
            <a:r>
              <a:rPr lang="en-US" dirty="0" smtClean="0"/>
              <a:t>Number of Customers?</a:t>
            </a:r>
          </a:p>
          <a:p>
            <a:r>
              <a:rPr lang="en-US" dirty="0" smtClean="0"/>
              <a:t>Annual Sales Volume?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7C8AD-9CD5-4FD6-B96A-EC63C8DD4688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97809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Success!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You start out with a business idea and turn that into software…</a:t>
            </a:r>
          </a:p>
          <a:p>
            <a:r>
              <a:rPr lang="en-US" dirty="0" smtClean="0"/>
              <a:t>… it’s a good idea and good software. </a:t>
            </a:r>
          </a:p>
          <a:p>
            <a:r>
              <a:rPr lang="en-US" dirty="0" smtClean="0"/>
              <a:t>Customers like it and it enables them to be successful!</a:t>
            </a:r>
          </a:p>
          <a:p>
            <a:r>
              <a:rPr lang="en-US" dirty="0" smtClean="0"/>
              <a:t>Sales take off!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7C8AD-9CD5-4FD6-B96A-EC63C8DD4688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79229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7C8AD-9CD5-4FD6-B96A-EC63C8DD4688}" type="slidenum">
              <a:rPr lang="en-US" smtClean="0"/>
              <a:pPr/>
              <a:t>7</a:t>
            </a:fld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" y="685800"/>
            <a:ext cx="8191500" cy="50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85563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Success!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You start out with a business idea and turn that into software…</a:t>
            </a:r>
          </a:p>
          <a:p>
            <a:r>
              <a:rPr lang="en-US" dirty="0" smtClean="0"/>
              <a:t>… it’s a good idea and good software. </a:t>
            </a:r>
          </a:p>
          <a:p>
            <a:r>
              <a:rPr lang="en-US" dirty="0" smtClean="0"/>
              <a:t>Customers like it and it enables them to be successful!</a:t>
            </a:r>
          </a:p>
          <a:p>
            <a:r>
              <a:rPr lang="en-US" dirty="0" smtClean="0"/>
              <a:t>Sales take off!</a:t>
            </a:r>
          </a:p>
          <a:p>
            <a:r>
              <a:rPr lang="en-US" dirty="0" smtClean="0">
                <a:solidFill>
                  <a:srgbClr val="18722D"/>
                </a:solidFill>
              </a:rPr>
              <a:t>Some of those customers become </a:t>
            </a:r>
            <a:r>
              <a:rPr lang="en-US" b="1" dirty="0" smtClean="0">
                <a:solidFill>
                  <a:srgbClr val="18722D"/>
                </a:solidFill>
              </a:rPr>
              <a:t>very</a:t>
            </a:r>
            <a:r>
              <a:rPr lang="en-US" dirty="0" smtClean="0">
                <a:solidFill>
                  <a:srgbClr val="18722D"/>
                </a:solidFill>
              </a:rPr>
              <a:t> successful – or you attract attention from some who are </a:t>
            </a:r>
            <a:r>
              <a:rPr lang="en-US" b="1" dirty="0" smtClean="0">
                <a:solidFill>
                  <a:srgbClr val="18722D"/>
                </a:solidFill>
              </a:rPr>
              <a:t>very</a:t>
            </a:r>
            <a:r>
              <a:rPr lang="en-US" dirty="0" smtClean="0">
                <a:solidFill>
                  <a:srgbClr val="18722D"/>
                </a:solidFill>
              </a:rPr>
              <a:t> large.</a:t>
            </a:r>
            <a:endParaRPr lang="en-US" dirty="0">
              <a:solidFill>
                <a:srgbClr val="18722D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7C8AD-9CD5-4FD6-B96A-EC63C8DD4688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72835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Tiger by The Tail…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7C8AD-9CD5-4FD6-B96A-EC63C8DD4688}" type="slidenum">
              <a:rPr lang="en-US" smtClean="0"/>
              <a:pPr/>
              <a:t>9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0200" y="1676400"/>
            <a:ext cx="5575300" cy="43224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56426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Too Much of Good Thing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7C8AD-9CD5-4FD6-B96A-EC63C8DD4688}" type="slidenum">
              <a:rPr lang="en-US" smtClean="0"/>
              <a:pPr/>
              <a:t>10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62200" y="1687526"/>
            <a:ext cx="4508500" cy="3875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72187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Headaches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Keeping up with implementation demand.</a:t>
            </a:r>
          </a:p>
          <a:p>
            <a:r>
              <a:rPr lang="en-US" dirty="0" smtClean="0"/>
              <a:t>Dealing </a:t>
            </a:r>
            <a:r>
              <a:rPr lang="en-US" dirty="0"/>
              <a:t>with Big Company expectations</a:t>
            </a:r>
            <a:r>
              <a:rPr lang="en-US" dirty="0" smtClean="0"/>
              <a:t>.</a:t>
            </a:r>
          </a:p>
          <a:p>
            <a:r>
              <a:rPr lang="en-US" dirty="0"/>
              <a:t>Finding technical resources to build out new features, enhancements and customizations.</a:t>
            </a:r>
          </a:p>
          <a:p>
            <a:r>
              <a:rPr lang="en-US" dirty="0"/>
              <a:t>Deploying scalable systems.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7C8AD-9CD5-4FD6-B96A-EC63C8DD4688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93770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Implementation Demand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7C8AD-9CD5-4FD6-B96A-EC63C8DD4688}" type="slidenum">
              <a:rPr lang="en-US" smtClean="0"/>
              <a:pPr/>
              <a:t>12</a:t>
            </a:fld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7400" y="1752600"/>
            <a:ext cx="5080000" cy="381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07901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Implementation Demand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SaaS</a:t>
            </a:r>
            <a:endParaRPr lang="en-US" dirty="0" smtClean="0"/>
          </a:p>
          <a:p>
            <a:r>
              <a:rPr lang="en-US" dirty="0" smtClean="0"/>
              <a:t>Multi-Tenant Database</a:t>
            </a:r>
          </a:p>
          <a:p>
            <a:r>
              <a:rPr lang="en-US" dirty="0"/>
              <a:t>The Progress Services Partner ecosystem</a:t>
            </a:r>
          </a:p>
          <a:p>
            <a:pPr lvl="1"/>
            <a:r>
              <a:rPr lang="en-US" dirty="0"/>
              <a:t>All of the good ones can be found in the Expo </a:t>
            </a:r>
            <a:r>
              <a:rPr lang="en-US" dirty="0">
                <a:sym typeface="Wingdings"/>
              </a:rPr>
              <a:t></a:t>
            </a:r>
            <a:endParaRPr lang="en-US" dirty="0"/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7C8AD-9CD5-4FD6-B96A-EC63C8DD4688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73455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Implementation Demand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SaaS</a:t>
            </a:r>
            <a:endParaRPr lang="en-US" dirty="0" smtClean="0"/>
          </a:p>
          <a:p>
            <a:r>
              <a:rPr lang="en-US" dirty="0" smtClean="0"/>
              <a:t>Multi-Tenant Database</a:t>
            </a:r>
          </a:p>
          <a:p>
            <a:r>
              <a:rPr lang="en-US" dirty="0"/>
              <a:t>The Progress Services Partner ecosystem</a:t>
            </a:r>
          </a:p>
          <a:p>
            <a:pPr lvl="1"/>
            <a:r>
              <a:rPr lang="en-US" dirty="0"/>
              <a:t>All of the good ones can be found in the Expo </a:t>
            </a:r>
            <a:r>
              <a:rPr lang="en-US" dirty="0">
                <a:sym typeface="Wingdings"/>
              </a:rPr>
              <a:t></a:t>
            </a:r>
            <a:endParaRPr lang="en-US" dirty="0"/>
          </a:p>
          <a:p>
            <a:endParaRPr lang="en-US" dirty="0" smtClean="0"/>
          </a:p>
          <a:p>
            <a:r>
              <a:rPr lang="en-US" dirty="0" smtClean="0"/>
              <a:t>Customization Management Strategy</a:t>
            </a:r>
          </a:p>
          <a:p>
            <a:r>
              <a:rPr lang="en-US" dirty="0" smtClean="0"/>
              <a:t>Utilization of a Rules Engine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7C8AD-9CD5-4FD6-B96A-EC63C8DD4688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796232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Customizations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Be data driven – not code driven.</a:t>
            </a:r>
          </a:p>
          <a:p>
            <a:pPr lvl="1"/>
            <a:r>
              <a:rPr lang="en-US" dirty="0" smtClean="0"/>
              <a:t>Data pushes the management of customizations out to the client.</a:t>
            </a:r>
          </a:p>
          <a:p>
            <a:pPr lvl="1"/>
            <a:r>
              <a:rPr lang="en-US" dirty="0" smtClean="0"/>
              <a:t>Code requires much more complex management and deployment strategies and is much more brittle over time.</a:t>
            </a:r>
          </a:p>
          <a:p>
            <a:r>
              <a:rPr lang="en-US" dirty="0" smtClean="0"/>
              <a:t>But do </a:t>
            </a:r>
            <a:r>
              <a:rPr lang="en-US" b="1" dirty="0"/>
              <a:t>not</a:t>
            </a:r>
            <a:r>
              <a:rPr lang="en-US" dirty="0"/>
              <a:t> build a database inside a </a:t>
            </a:r>
            <a:r>
              <a:rPr lang="en-US" dirty="0" smtClean="0"/>
              <a:t>database!</a:t>
            </a:r>
          </a:p>
          <a:p>
            <a:pPr lvl="1"/>
            <a:r>
              <a:rPr lang="en-US" dirty="0" smtClean="0"/>
              <a:t>Generic key/value pair records are tempting but ripe for abuse.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7C8AD-9CD5-4FD6-B96A-EC63C8DD4688}" type="slidenum">
              <a:rPr lang="en-US" smtClean="0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5310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Rules Engine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 cannot say enough good things… but I’ll try!</a:t>
            </a:r>
          </a:p>
          <a:p>
            <a:r>
              <a:rPr lang="en-US" dirty="0"/>
              <a:t>Helps to clearly separate logic from UI and data access.</a:t>
            </a:r>
          </a:p>
          <a:p>
            <a:pPr lvl="1"/>
            <a:r>
              <a:rPr lang="en-US" dirty="0"/>
              <a:t>Greatly improves testability</a:t>
            </a:r>
            <a:r>
              <a:rPr lang="en-US" dirty="0" smtClean="0"/>
              <a:t>!</a:t>
            </a:r>
          </a:p>
          <a:p>
            <a:r>
              <a:rPr lang="en-US" dirty="0" smtClean="0"/>
              <a:t>“No coder” customization.</a:t>
            </a:r>
          </a:p>
          <a:p>
            <a:r>
              <a:rPr lang="en-US" dirty="0" smtClean="0"/>
              <a:t>Rapid </a:t>
            </a:r>
            <a:r>
              <a:rPr lang="en-US" dirty="0"/>
              <a:t>turn-around of customizations.</a:t>
            </a:r>
          </a:p>
          <a:p>
            <a:r>
              <a:rPr lang="en-US" dirty="0" smtClean="0"/>
              <a:t>Moves logic customizations to the customer’s </a:t>
            </a:r>
            <a:r>
              <a:rPr lang="en-US" b="1" dirty="0" smtClean="0">
                <a:solidFill>
                  <a:srgbClr val="18722D"/>
                </a:solidFill>
              </a:rPr>
              <a:t>business people</a:t>
            </a:r>
            <a:r>
              <a:rPr lang="en-US" dirty="0" smtClean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7C8AD-9CD5-4FD6-B96A-EC63C8DD4688}" type="slidenum">
              <a:rPr lang="en-US" smtClean="0"/>
              <a:pPr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59513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rcRect t="1350" b="1350"/>
          <a:stretch>
            <a:fillRect/>
          </a:stretch>
        </p:blipFill>
        <p:spPr>
          <a:xfrm>
            <a:off x="457200" y="1828800"/>
            <a:ext cx="8229600" cy="4525963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7C8AD-9CD5-4FD6-B96A-EC63C8DD4688}" type="slidenum">
              <a:rPr lang="en-US" smtClean="0"/>
              <a:pPr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48754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Progress </a:t>
            </a:r>
            <a:r>
              <a:rPr lang="en-US" dirty="0" err="1" smtClean="0"/>
              <a:t>Corticon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Declarative</a:t>
            </a:r>
          </a:p>
          <a:p>
            <a:r>
              <a:rPr lang="en-US" dirty="0" smtClean="0"/>
              <a:t>Spreadsheet-like UI</a:t>
            </a:r>
          </a:p>
          <a:p>
            <a:r>
              <a:rPr lang="en-US" dirty="0" smtClean="0"/>
              <a:t>Design-time conflict &amp; coverage analysis</a:t>
            </a:r>
          </a:p>
          <a:p>
            <a:r>
              <a:rPr lang="en-US" dirty="0" smtClean="0"/>
              <a:t>Automatic rule consolidation and optimization</a:t>
            </a:r>
          </a:p>
          <a:p>
            <a:r>
              <a:rPr lang="en-US" dirty="0" smtClean="0"/>
              <a:t>Linear scalability</a:t>
            </a:r>
          </a:p>
          <a:p>
            <a:r>
              <a:rPr lang="en-US" dirty="0" smtClean="0"/>
              <a:t>.NET or Java (Windows or UNIX)</a:t>
            </a:r>
          </a:p>
          <a:p>
            <a:r>
              <a:rPr lang="en-US" dirty="0" err="1" smtClean="0"/>
              <a:t>Clusterable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7C8AD-9CD5-4FD6-B96A-EC63C8DD4688}" type="slidenum">
              <a:rPr lang="en-US" smtClean="0"/>
              <a:pPr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70918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7C8AD-9CD5-4FD6-B96A-EC63C8DD4688}" type="slidenum">
              <a:rPr lang="en-US" smtClean="0"/>
              <a:pPr/>
              <a:t>19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1752600"/>
            <a:ext cx="6184900" cy="4172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00443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Big Companies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7C8AD-9CD5-4FD6-B96A-EC63C8DD4688}" type="slidenum">
              <a:rPr lang="en-US" smtClean="0"/>
              <a:pPr/>
              <a:t>20</a:t>
            </a:fld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749753"/>
            <a:ext cx="9144000" cy="4270047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96400" y="1752600"/>
            <a:ext cx="5080000" cy="4229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07901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Big Companies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Robust Failover and Recovery</a:t>
            </a:r>
          </a:p>
          <a:p>
            <a:r>
              <a:rPr lang="en-US" dirty="0" smtClean="0"/>
              <a:t>Security</a:t>
            </a:r>
          </a:p>
          <a:p>
            <a:r>
              <a:rPr lang="en-US" dirty="0" smtClean="0"/>
              <a:t>Sensitive Information</a:t>
            </a:r>
          </a:p>
          <a:p>
            <a:r>
              <a:rPr lang="en-US" dirty="0" smtClean="0"/>
              <a:t>Audit</a:t>
            </a:r>
          </a:p>
          <a:p>
            <a:r>
              <a:rPr lang="en-US" dirty="0" smtClean="0"/>
              <a:t>Source Code</a:t>
            </a:r>
          </a:p>
          <a:p>
            <a:r>
              <a:rPr lang="en-US" dirty="0" smtClean="0"/>
              <a:t>IT Empires and counter-productive “Corporate Policy”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7C8AD-9CD5-4FD6-B96A-EC63C8DD4688}" type="slidenum">
              <a:rPr lang="en-US" smtClean="0"/>
              <a:pPr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00522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Help is Available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 the Expo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7C8AD-9CD5-4FD6-B96A-EC63C8DD4688}" type="slidenum">
              <a:rPr lang="en-US" smtClean="0"/>
              <a:pPr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83089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Dealing with Snobs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5791200" cy="4525963"/>
          </a:xfrm>
        </p:spPr>
        <p:txBody>
          <a:bodyPr>
            <a:normAutofit/>
          </a:bodyPr>
          <a:lstStyle/>
          <a:p>
            <a:r>
              <a:rPr lang="en-US" dirty="0" smtClean="0"/>
              <a:t>Some people look down their noses at any technology that does not conform to their prejudices.</a:t>
            </a:r>
          </a:p>
          <a:p>
            <a:r>
              <a:rPr lang="en-US" dirty="0" smtClean="0"/>
              <a:t>To help bigots understand the </a:t>
            </a:r>
            <a:r>
              <a:rPr lang="en-US" dirty="0" err="1" smtClean="0"/>
              <a:t>OpenEdge</a:t>
            </a:r>
            <a:r>
              <a:rPr lang="en-US" dirty="0" smtClean="0"/>
              <a:t> Database:  “Pretend that it is </a:t>
            </a:r>
            <a:r>
              <a:rPr lang="en-US" dirty="0"/>
              <a:t>Oracle”</a:t>
            </a:r>
            <a:br>
              <a:rPr lang="en-US" dirty="0"/>
            </a:br>
            <a:r>
              <a:rPr lang="en-US" sz="1200" dirty="0" smtClean="0"/>
              <a:t/>
            </a:r>
            <a:br>
              <a:rPr lang="en-US" sz="1200" dirty="0" smtClean="0"/>
            </a:br>
            <a:r>
              <a:rPr lang="en-US" sz="2000" dirty="0" smtClean="0">
                <a:solidFill>
                  <a:srgbClr val="FF0000"/>
                </a:solidFill>
              </a:rPr>
              <a:t>Tuesday 1pm:  RDBMS </a:t>
            </a:r>
            <a:r>
              <a:rPr lang="en-US" sz="2000" dirty="0">
                <a:solidFill>
                  <a:srgbClr val="FF0000"/>
                </a:solidFill>
              </a:rPr>
              <a:t>Progress, Oracle and SQL Server in relationship with Big Brother/Big </a:t>
            </a:r>
            <a:r>
              <a:rPr lang="en-US" sz="2000" dirty="0" smtClean="0">
                <a:solidFill>
                  <a:srgbClr val="FF0000"/>
                </a:solidFill>
              </a:rPr>
              <a:t>Data</a:t>
            </a:r>
          </a:p>
          <a:p>
            <a:pPr marL="0" indent="0">
              <a:buNone/>
            </a:pPr>
            <a:endParaRPr lang="en-US" dirty="0">
              <a:solidFill>
                <a:srgbClr val="1F497D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7C8AD-9CD5-4FD6-B96A-EC63C8DD4688}" type="slidenum">
              <a:rPr lang="en-US" smtClean="0"/>
              <a:pPr/>
              <a:t>23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1828800"/>
            <a:ext cx="2514600" cy="3767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75016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Technical Resources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7C8AD-9CD5-4FD6-B96A-EC63C8DD4688}" type="slidenum">
              <a:rPr lang="en-US" smtClean="0"/>
              <a:pPr/>
              <a:t>24</a:t>
            </a:fld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1200" y="1752600"/>
            <a:ext cx="5181600" cy="425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76749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Technical Resources (part 1)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Congratulations!  You are already at PUG Challenge Americas </a:t>
            </a:r>
            <a:r>
              <a:rPr lang="en-US" dirty="0" smtClean="0">
                <a:sym typeface="Wingdings"/>
              </a:rPr>
              <a:t></a:t>
            </a:r>
          </a:p>
          <a:p>
            <a:r>
              <a:rPr lang="en-US" dirty="0" smtClean="0">
                <a:sym typeface="Wingdings"/>
              </a:rPr>
              <a:t>Progress Exchange</a:t>
            </a:r>
          </a:p>
          <a:p>
            <a:r>
              <a:rPr lang="en-US" dirty="0" smtClean="0">
                <a:sym typeface="Wingdings"/>
              </a:rPr>
              <a:t>Local PUG Meetings</a:t>
            </a:r>
          </a:p>
          <a:p>
            <a:r>
              <a:rPr lang="en-US" dirty="0" smtClean="0">
                <a:sym typeface="Wingdings"/>
              </a:rPr>
              <a:t>Online Forums:</a:t>
            </a:r>
          </a:p>
          <a:p>
            <a:pPr lvl="1"/>
            <a:r>
              <a:rPr lang="en-US" dirty="0" smtClean="0">
                <a:sym typeface="Wingdings"/>
              </a:rPr>
              <a:t>PEG</a:t>
            </a:r>
          </a:p>
          <a:p>
            <a:pPr lvl="1"/>
            <a:r>
              <a:rPr lang="en-US" dirty="0" err="1" smtClean="0">
                <a:sym typeface="Wingdings"/>
              </a:rPr>
              <a:t>ProgressTalk</a:t>
            </a:r>
            <a:endParaRPr lang="en-US" dirty="0" smtClean="0">
              <a:sym typeface="Wingdings"/>
            </a:endParaRPr>
          </a:p>
          <a:p>
            <a:pPr lvl="1"/>
            <a:r>
              <a:rPr lang="en-US" dirty="0" smtClean="0">
                <a:sym typeface="Wingdings"/>
              </a:rPr>
              <a:t>LinkedIn</a:t>
            </a:r>
          </a:p>
          <a:p>
            <a:pPr lvl="1"/>
            <a:r>
              <a:rPr lang="en-US" dirty="0">
                <a:sym typeface="Wingdings"/>
              </a:rPr>
              <a:t>Progress </a:t>
            </a:r>
            <a:r>
              <a:rPr lang="en-US" dirty="0" smtClean="0">
                <a:sym typeface="Wingdings"/>
              </a:rPr>
              <a:t>Communities</a:t>
            </a:r>
            <a:endParaRPr lang="en-US" dirty="0">
              <a:sym typeface="Wingding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7C8AD-9CD5-4FD6-B96A-EC63C8DD4688}" type="slidenum">
              <a:rPr lang="en-US" smtClean="0"/>
              <a:pPr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31919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Technical </a:t>
            </a:r>
            <a:r>
              <a:rPr lang="en-US" dirty="0" smtClean="0"/>
              <a:t>Resources (part 2)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When people say that they “cannot” find Progress resources they </a:t>
            </a:r>
            <a:r>
              <a:rPr lang="en-US" dirty="0"/>
              <a:t>o</a:t>
            </a:r>
            <a:r>
              <a:rPr lang="en-US" dirty="0" smtClean="0"/>
              <a:t>ften </a:t>
            </a:r>
            <a:r>
              <a:rPr lang="en-US" b="1" dirty="0" smtClean="0"/>
              <a:t>really</a:t>
            </a:r>
            <a:r>
              <a:rPr lang="en-US" dirty="0" smtClean="0"/>
              <a:t> mean that they cannot find them as cheaply as they want them.</a:t>
            </a:r>
          </a:p>
          <a:p>
            <a:r>
              <a:rPr lang="en-US" dirty="0" smtClean="0"/>
              <a:t>Be wary of cheap resources!</a:t>
            </a:r>
          </a:p>
          <a:p>
            <a:r>
              <a:rPr lang="en-US" dirty="0" err="1" smtClean="0"/>
              <a:t>OpenEdge</a:t>
            </a:r>
            <a:r>
              <a:rPr lang="en-US" dirty="0" smtClean="0"/>
              <a:t> is a small niche with high demand.</a:t>
            </a:r>
          </a:p>
          <a:p>
            <a:r>
              <a:rPr lang="en-US" dirty="0" smtClean="0"/>
              <a:t>If you find resources available for a low price there just might be a very good reason why the price is low.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7C8AD-9CD5-4FD6-B96A-EC63C8DD4688}" type="slidenum">
              <a:rPr lang="en-US" smtClean="0"/>
              <a:pPr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49913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Technical </a:t>
            </a:r>
            <a:r>
              <a:rPr lang="en-US" dirty="0" smtClean="0"/>
              <a:t>Resources (part 3)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OpenEdge</a:t>
            </a:r>
            <a:r>
              <a:rPr lang="en-US" dirty="0" smtClean="0"/>
              <a:t> is very teachable.</a:t>
            </a:r>
          </a:p>
          <a:p>
            <a:r>
              <a:rPr lang="en-US" dirty="0" smtClean="0"/>
              <a:t>One good way to obtain technical resources is to train staff looking to transition from other technologies.</a:t>
            </a:r>
          </a:p>
          <a:p>
            <a:r>
              <a:rPr lang="en-US" dirty="0" smtClean="0"/>
              <a:t>The main thing is aptitude plus attitude…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7C8AD-9CD5-4FD6-B96A-EC63C8DD4688}" type="slidenum">
              <a:rPr lang="en-US" smtClean="0"/>
              <a:pPr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55302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Scalability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7C8AD-9CD5-4FD6-B96A-EC63C8DD4688}" type="slidenum">
              <a:rPr lang="en-US" smtClean="0"/>
              <a:pPr/>
              <a:t>28</a:t>
            </a:fld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800" y="1676400"/>
            <a:ext cx="6934200" cy="4621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66489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Scalable Systems (part 1)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Use Type 2 Storage Areas!</a:t>
            </a:r>
          </a:p>
          <a:p>
            <a:pPr lvl="1"/>
            <a:r>
              <a:rPr lang="en-US" dirty="0" smtClean="0"/>
              <a:t>Configure “technical” NOT “functional”</a:t>
            </a:r>
          </a:p>
          <a:p>
            <a:pPr lvl="1"/>
            <a:r>
              <a:rPr lang="en-US" dirty="0" smtClean="0"/>
              <a:t>Minimum: Data, Index, </a:t>
            </a:r>
            <a:r>
              <a:rPr lang="en-US" dirty="0" err="1" smtClean="0"/>
              <a:t>WordIndex</a:t>
            </a:r>
            <a:r>
              <a:rPr lang="en-US" dirty="0" smtClean="0"/>
              <a:t> and LOB areas</a:t>
            </a:r>
          </a:p>
          <a:p>
            <a:pPr lvl="1"/>
            <a:r>
              <a:rPr lang="en-US" dirty="0" smtClean="0"/>
              <a:t>Default: 128 rows per block, 8 blocks per cluster</a:t>
            </a:r>
          </a:p>
          <a:p>
            <a:r>
              <a:rPr lang="en-US" dirty="0" smtClean="0"/>
              <a:t>Plan to be upgradeable!</a:t>
            </a:r>
          </a:p>
          <a:p>
            <a:r>
              <a:rPr lang="en-US" dirty="0" smtClean="0"/>
              <a:t>Do NOT tie your database to Windows servers.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7C8AD-9CD5-4FD6-B96A-EC63C8DD4688}" type="slidenum">
              <a:rPr lang="en-US" smtClean="0"/>
              <a:pPr/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13760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Scalable Systems (part 2)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Transaction Scope</a:t>
            </a:r>
          </a:p>
          <a:p>
            <a:pPr lvl="1"/>
            <a:r>
              <a:rPr lang="en-US" dirty="0" smtClean="0"/>
              <a:t>Abuse of DB Transactions to Implement Business Rules</a:t>
            </a:r>
          </a:p>
          <a:p>
            <a:r>
              <a:rPr lang="en-US" dirty="0" smtClean="0"/>
              <a:t>Control Tables</a:t>
            </a:r>
          </a:p>
          <a:p>
            <a:r>
              <a:rPr lang="en-US" dirty="0" smtClean="0"/>
              <a:t>Query Efficiency</a:t>
            </a:r>
          </a:p>
          <a:p>
            <a:r>
              <a:rPr lang="en-US" dirty="0" smtClean="0"/>
              <a:t>Single Threaded Operations and Queues</a:t>
            </a:r>
          </a:p>
          <a:p>
            <a:r>
              <a:rPr lang="en-US" dirty="0" smtClean="0"/>
              <a:t>Do NOT tie your app-servers and batch processes to Windows (prowin32)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7C8AD-9CD5-4FD6-B96A-EC63C8DD4688}" type="slidenum">
              <a:rPr lang="en-US" smtClean="0"/>
              <a:pPr/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05586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Bigger is NOT always better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NUMA Servers, SANs, -L, -B, -spin, RAID5, RAID6, big disks</a:t>
            </a:r>
          </a:p>
          <a:p>
            <a:r>
              <a:rPr lang="en-US" dirty="0" smtClean="0"/>
              <a:t>Sharing is not caring</a:t>
            </a:r>
          </a:p>
          <a:p>
            <a:pPr lvl="1"/>
            <a:r>
              <a:rPr lang="en-US" dirty="0" smtClean="0"/>
              <a:t>SANs, Thin Provisioning of all sorts, Virtualization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7C8AD-9CD5-4FD6-B96A-EC63C8DD4688}" type="slidenum">
              <a:rPr lang="en-US" smtClean="0"/>
              <a:pPr/>
              <a:t>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02757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Partner Worst Practices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7C8AD-9CD5-4FD6-B96A-EC63C8DD4688}" type="slidenum">
              <a:rPr lang="en-US" smtClean="0"/>
              <a:pPr/>
              <a:t>32</a:t>
            </a:fld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96400" y="2438400"/>
            <a:ext cx="3289300" cy="24638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19400" y="2260600"/>
            <a:ext cx="3492500" cy="2324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57115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Partner Worst Practices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One Size Fits All</a:t>
            </a:r>
          </a:p>
          <a:p>
            <a:r>
              <a:rPr lang="en-US" dirty="0" smtClean="0"/>
              <a:t>Customers </a:t>
            </a:r>
            <a:r>
              <a:rPr lang="en-US" b="1" dirty="0" smtClean="0"/>
              <a:t>must</a:t>
            </a:r>
            <a:r>
              <a:rPr lang="en-US" dirty="0" smtClean="0"/>
              <a:t> use Progress version X.Y SP Z</a:t>
            </a:r>
          </a:p>
          <a:p>
            <a:pPr lvl="1"/>
            <a:r>
              <a:rPr lang="en-US" sz="2400" dirty="0" smtClean="0"/>
              <a:t>(Even when there are well-known corruption issues with that release.)</a:t>
            </a:r>
          </a:p>
          <a:p>
            <a:r>
              <a:rPr lang="en-US" dirty="0" smtClean="0"/>
              <a:t>“We won’t support customers if…”</a:t>
            </a:r>
          </a:p>
          <a:p>
            <a:pPr lvl="1"/>
            <a:r>
              <a:rPr lang="en-US" dirty="0" smtClean="0"/>
              <a:t>You modify the storage areas.</a:t>
            </a:r>
          </a:p>
          <a:p>
            <a:pPr lvl="1"/>
            <a:r>
              <a:rPr lang="en-US" dirty="0" smtClean="0"/>
              <a:t>You upgrade Progress.</a:t>
            </a:r>
          </a:p>
          <a:p>
            <a:pPr lvl="1"/>
            <a:r>
              <a:rPr lang="en-US" dirty="0" smtClean="0"/>
              <a:t>You change any startup parameters.</a:t>
            </a:r>
          </a:p>
          <a:p>
            <a:pPr lvl="1"/>
            <a:r>
              <a:rPr lang="en-US" dirty="0" smtClean="0"/>
              <a:t>You use any OS other than Windows X.Y SP Z</a:t>
            </a:r>
          </a:p>
          <a:p>
            <a:pPr lvl="1"/>
            <a:r>
              <a:rPr lang="en-US" dirty="0" smtClean="0"/>
              <a:t>You talk to anyone outside the partners organization.</a:t>
            </a:r>
          </a:p>
          <a:p>
            <a:r>
              <a:rPr lang="en-US" dirty="0" smtClean="0"/>
              <a:t>Failure to implement after-imaging.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7C8AD-9CD5-4FD6-B96A-EC63C8DD4688}" type="slidenum">
              <a:rPr lang="en-US" smtClean="0"/>
              <a:pPr/>
              <a:t>33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64651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TextBox 3"/>
          <p:cNvSpPr txBox="1">
            <a:spLocks noChangeArrowheads="1"/>
          </p:cNvSpPr>
          <p:nvPr/>
        </p:nvSpPr>
        <p:spPr bwMode="auto">
          <a:xfrm>
            <a:off x="1676400" y="2514600"/>
            <a:ext cx="6096000" cy="1570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9600" dirty="0">
                <a:solidFill>
                  <a:schemeClr val="accent5"/>
                </a:solidFill>
                <a:latin typeface="Calibri" pitchFamily="34" charset="0"/>
              </a:rPr>
              <a:t>Questions?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7C8AD-9CD5-4FD6-B96A-EC63C8DD4688}" type="slidenum">
              <a:rPr lang="en-US" smtClean="0"/>
              <a:pPr/>
              <a:t>34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11445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TextBox 3"/>
          <p:cNvSpPr txBox="1">
            <a:spLocks noChangeArrowheads="1"/>
          </p:cNvSpPr>
          <p:nvPr/>
        </p:nvSpPr>
        <p:spPr bwMode="auto">
          <a:xfrm>
            <a:off x="1905000" y="2514600"/>
            <a:ext cx="5257800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8000" dirty="0" smtClean="0">
                <a:solidFill>
                  <a:schemeClr val="accent5"/>
                </a:solidFill>
                <a:latin typeface="Calibri" pitchFamily="34" charset="0"/>
              </a:rPr>
              <a:t>Thank You</a:t>
            </a:r>
            <a:r>
              <a:rPr lang="en-US" sz="8000" dirty="0">
                <a:solidFill>
                  <a:schemeClr val="accent5"/>
                </a:solidFill>
                <a:latin typeface="Calibri" pitchFamily="34" charset="0"/>
              </a:rPr>
              <a:t>!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7C8AD-9CD5-4FD6-B96A-EC63C8DD4688}" type="slidenum">
              <a:rPr lang="en-US" smtClean="0"/>
              <a:pPr/>
              <a:t>35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72246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7C8AD-9CD5-4FD6-B96A-EC63C8DD4688}" type="slidenum">
              <a:rPr lang="en-US" smtClean="0"/>
              <a:pPr/>
              <a:t>36</a:t>
            </a:fld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9700" y="2349500"/>
            <a:ext cx="3771900" cy="215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97654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WSS Master 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DBAppraise Master Template</Template>
  <TotalTime>42340</TotalTime>
  <Words>1230</Words>
  <Application>Microsoft Macintosh PowerPoint</Application>
  <PresentationFormat>On-screen Show (4:3)</PresentationFormat>
  <Paragraphs>226</Paragraphs>
  <Slides>36</Slides>
  <Notes>11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37" baseType="lpstr">
      <vt:lpstr>WSS Master Template</vt:lpstr>
      <vt:lpstr>PowerPoint Presentation</vt:lpstr>
      <vt:lpstr>Growth: It's a Good Problem To Have!</vt:lpstr>
      <vt:lpstr>A Few Words about the Speaker</vt:lpstr>
      <vt:lpstr>A bit more about me…</vt:lpstr>
      <vt:lpstr>Audience Survey</vt:lpstr>
      <vt:lpstr>Success!</vt:lpstr>
      <vt:lpstr>PowerPoint Presentation</vt:lpstr>
      <vt:lpstr>Success!</vt:lpstr>
      <vt:lpstr>A Tiger by The Tail…</vt:lpstr>
      <vt:lpstr>Too Much of Good Thing</vt:lpstr>
      <vt:lpstr>Headaches</vt:lpstr>
      <vt:lpstr>Implementation Demand</vt:lpstr>
      <vt:lpstr>Implementation Demand</vt:lpstr>
      <vt:lpstr>Implementation Demand</vt:lpstr>
      <vt:lpstr>Customizations</vt:lpstr>
      <vt:lpstr>Rules Engine</vt:lpstr>
      <vt:lpstr>PowerPoint Presentation</vt:lpstr>
      <vt:lpstr>Progress Corticon</vt:lpstr>
      <vt:lpstr>PowerPoint Presentation</vt:lpstr>
      <vt:lpstr>Big Companies</vt:lpstr>
      <vt:lpstr>Big Companies</vt:lpstr>
      <vt:lpstr>Help is Available</vt:lpstr>
      <vt:lpstr>Dealing with Snobs</vt:lpstr>
      <vt:lpstr>Technical Resources</vt:lpstr>
      <vt:lpstr>Technical Resources (part 1)</vt:lpstr>
      <vt:lpstr>Technical Resources (part 2)</vt:lpstr>
      <vt:lpstr>Technical Resources (part 3)</vt:lpstr>
      <vt:lpstr>Scalability</vt:lpstr>
      <vt:lpstr>Scalable Systems (part 1)</vt:lpstr>
      <vt:lpstr>Scalable Systems (part 2)</vt:lpstr>
      <vt:lpstr>Bigger is NOT always better</vt:lpstr>
      <vt:lpstr>Partner Worst Practices</vt:lpstr>
      <vt:lpstr>Partner Worst Practices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Progress OpenEdge DBA Worst Practices</dc:title>
  <dc:creator>Tom Bascom</dc:creator>
  <cp:lastModifiedBy>Thomas Bascom</cp:lastModifiedBy>
  <cp:revision>472</cp:revision>
  <cp:lastPrinted>2014-05-31T16:41:04Z</cp:lastPrinted>
  <dcterms:created xsi:type="dcterms:W3CDTF">2009-05-28T13:01:27Z</dcterms:created>
  <dcterms:modified xsi:type="dcterms:W3CDTF">2014-06-10T13:37:25Z</dcterms:modified>
</cp:coreProperties>
</file>