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01" r:id="rId1"/>
  </p:sldMasterIdLst>
  <p:notesMasterIdLst>
    <p:notesMasterId r:id="rId33"/>
  </p:notesMasterIdLst>
  <p:handoutMasterIdLst>
    <p:handoutMasterId r:id="rId34"/>
  </p:handoutMasterIdLst>
  <p:sldIdLst>
    <p:sldId id="1113" r:id="rId2"/>
    <p:sldId id="1139" r:id="rId3"/>
    <p:sldId id="1142" r:id="rId4"/>
    <p:sldId id="1224" r:id="rId5"/>
    <p:sldId id="1202" r:id="rId6"/>
    <p:sldId id="1199" r:id="rId7"/>
    <p:sldId id="1200" r:id="rId8"/>
    <p:sldId id="1201" r:id="rId9"/>
    <p:sldId id="1203" r:id="rId10"/>
    <p:sldId id="1225" r:id="rId11"/>
    <p:sldId id="1204" r:id="rId12"/>
    <p:sldId id="1205" r:id="rId13"/>
    <p:sldId id="1206" r:id="rId14"/>
    <p:sldId id="1208" r:id="rId15"/>
    <p:sldId id="1209" r:id="rId16"/>
    <p:sldId id="1211" r:id="rId17"/>
    <p:sldId id="1212" r:id="rId18"/>
    <p:sldId id="1214" r:id="rId19"/>
    <p:sldId id="1213" r:id="rId20"/>
    <p:sldId id="1215" r:id="rId21"/>
    <p:sldId id="1216" r:id="rId22"/>
    <p:sldId id="1217" r:id="rId23"/>
    <p:sldId id="1221" r:id="rId24"/>
    <p:sldId id="1222" r:id="rId25"/>
    <p:sldId id="1218" r:id="rId26"/>
    <p:sldId id="1226" r:id="rId27"/>
    <p:sldId id="1228" r:id="rId28"/>
    <p:sldId id="1227" r:id="rId29"/>
    <p:sldId id="1223" r:id="rId30"/>
    <p:sldId id="1198" r:id="rId31"/>
    <p:sldId id="1137" r:id="rId32"/>
  </p:sldIdLst>
  <p:sldSz cx="9144000" cy="6858000" type="screen4x3"/>
  <p:notesSz cx="7027863" cy="9313863"/>
  <p:custDataLst>
    <p:tags r:id="rId36"/>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1" clrIdx="1"/>
  <p:cmAuthor id="2" name="Progress Software"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D101"/>
    <a:srgbClr val="FF7C00"/>
    <a:srgbClr val="6D6E71"/>
    <a:srgbClr val="24D997"/>
    <a:srgbClr val="23C78C"/>
    <a:srgbClr val="F199AE"/>
    <a:srgbClr val="A21636"/>
    <a:srgbClr val="FFD24F"/>
    <a:srgbClr val="FF82D4"/>
    <a:srgbClr val="FF81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7" autoAdjust="0"/>
    <p:restoredTop sz="86410" autoAdjust="0"/>
  </p:normalViewPr>
  <p:slideViewPr>
    <p:cSldViewPr snapToGrid="0" showGuides="1">
      <p:cViewPr varScale="1">
        <p:scale>
          <a:sx n="86" d="100"/>
          <a:sy n="86" d="100"/>
        </p:scale>
        <p:origin x="-120" y="-144"/>
      </p:cViewPr>
      <p:guideLst>
        <p:guide orient="horz" pos="269"/>
        <p:guide orient="horz" pos="4212"/>
        <p:guide orient="horz" pos="2314"/>
        <p:guide orient="horz" pos="1994"/>
        <p:guide orient="horz" pos="1942"/>
        <p:guide pos="5526"/>
        <p:guide pos="4814"/>
        <p:guide pos="3484"/>
      </p:guideLst>
    </p:cSldViewPr>
  </p:slideViewPr>
  <p:outlineViewPr>
    <p:cViewPr>
      <p:scale>
        <a:sx n="33" d="100"/>
        <a:sy n="33" d="100"/>
      </p:scale>
      <p:origin x="0" y="4440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90" d="100"/>
          <a:sy n="90" d="100"/>
        </p:scale>
        <p:origin x="-3696" y="-120"/>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tags" Target="tags/tag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commentAuthors" Target="commentAuthor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187450" y="700088"/>
            <a:ext cx="4656138"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 7 of 13.</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6</a:t>
            </a:fld>
            <a:endParaRPr lang="en-US" dirty="0"/>
          </a:p>
        </p:txBody>
      </p:sp>
    </p:spTree>
    <p:extLst>
      <p:ext uri="{BB962C8B-B14F-4D97-AF65-F5344CB8AC3E}">
        <p14:creationId xmlns:p14="http://schemas.microsoft.com/office/powerpoint/2010/main" val="525156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4" name="Picture 3"/>
          <p:cNvPicPr>
            <a:picLocks noChangeAspect="1" noChangeArrowheads="1"/>
          </p:cNvPicPr>
          <p:nvPr userDrawn="1"/>
        </p:nvPicPr>
        <p:blipFill>
          <a:blip r:embed="rId2"/>
          <a:srcRect/>
          <a:stretch>
            <a:fillRect/>
          </a:stretch>
        </p:blipFill>
        <p:spPr bwMode="auto">
          <a:xfrm>
            <a:off x="480546" y="6458893"/>
            <a:ext cx="1595605" cy="301392"/>
          </a:xfrm>
          <a:prstGeom prst="rect">
            <a:avLst/>
          </a:prstGeom>
          <a:noFill/>
          <a:ln w="12700">
            <a:noFill/>
            <a:miter lim="800000"/>
            <a:headEnd/>
            <a:tailEnd/>
          </a:ln>
        </p:spPr>
      </p:pic>
    </p:spTree>
    <p:extLst>
      <p:ext uri="{BB962C8B-B14F-4D97-AF65-F5344CB8AC3E}">
        <p14:creationId xmlns:p14="http://schemas.microsoft.com/office/powerpoint/2010/main" val="260739276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82612" y="1600200"/>
            <a:ext cx="39131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199" y="1600200"/>
            <a:ext cx="413226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201253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82612" y="1535113"/>
            <a:ext cx="3914775"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82612" y="2174875"/>
            <a:ext cx="3914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135438"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1354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786056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6779759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966608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p:cNvCxnSpPr/>
          <p:nvPr userDrawn="1"/>
        </p:nvCxnSpPr>
        <p:spPr bwMode="auto">
          <a:xfrm>
            <a:off x="582613" y="2817092"/>
            <a:ext cx="8197850" cy="0"/>
          </a:xfrm>
          <a:prstGeom prst="line">
            <a:avLst/>
          </a:prstGeom>
          <a:solidFill>
            <a:schemeClr val="accent1"/>
          </a:solidFill>
          <a:ln w="6350" cap="flat" cmpd="sng" algn="ctr">
            <a:solidFill>
              <a:srgbClr val="6D6E71"/>
            </a:solidFill>
            <a:prstDash val="solid"/>
            <a:round/>
            <a:headEnd type="none" w="med" len="med"/>
            <a:tailEnd type="none" w="med" len="med"/>
          </a:ln>
          <a:effectLst/>
        </p:spPr>
      </p:cxnSp>
      <p:sp>
        <p:nvSpPr>
          <p:cNvPr id="6" name="Rectangle 5"/>
          <p:cNvSpPr/>
          <p:nvPr userDrawn="1"/>
        </p:nvSpPr>
        <p:spPr bwMode="auto">
          <a:xfrm>
            <a:off x="0" y="6796424"/>
            <a:ext cx="9144000" cy="61576"/>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Title Placeholder 2"/>
          <p:cNvSpPr txBox="1">
            <a:spLocks/>
          </p:cNvSpPr>
          <p:nvPr userDrawn="1"/>
        </p:nvSpPr>
        <p:spPr>
          <a:xfrm>
            <a:off x="550863" y="3082925"/>
            <a:ext cx="8229600" cy="773257"/>
          </a:xfrm>
          <a:prstGeom prst="rect">
            <a:avLst/>
          </a:prstGeom>
        </p:spPr>
        <p:txBody>
          <a:bodyPr vert="horz" lIns="91440" tIns="45720" rIns="91440" bIns="45720" rtlCol="0" anchor="t" anchorCtr="0">
            <a:normAutofit/>
          </a:bodyPr>
          <a:lstStyle>
            <a:lvl1pPr algn="l" defTabSz="457200" rtl="0" eaLnBrk="1" latinLnBrk="0" hangingPunct="1">
              <a:spcBef>
                <a:spcPct val="0"/>
              </a:spcBef>
              <a:buNone/>
              <a:defRPr sz="2800" kern="1200">
                <a:solidFill>
                  <a:schemeClr val="bg1"/>
                </a:solidFill>
                <a:latin typeface="Arial"/>
                <a:ea typeface="+mj-ea"/>
                <a:cs typeface="Arial"/>
              </a:defRPr>
            </a:lvl1pPr>
          </a:lstStyle>
          <a:p>
            <a:r>
              <a:rPr lang="en-US" smtClean="0"/>
              <a:t>Click to edit Master title style</a:t>
            </a:r>
            <a:endParaRPr lang="en-US" dirty="0"/>
          </a:p>
        </p:txBody>
      </p:sp>
      <p:sp>
        <p:nvSpPr>
          <p:cNvPr id="2" name="Title 1"/>
          <p:cNvSpPr>
            <a:spLocks noGrp="1"/>
          </p:cNvSpPr>
          <p:nvPr>
            <p:ph type="title"/>
          </p:nvPr>
        </p:nvSpPr>
        <p:spPr>
          <a:xfrm>
            <a:off x="582613" y="3082925"/>
            <a:ext cx="8229600" cy="582613"/>
          </a:xfrm>
          <a:prstGeom prst="rect">
            <a:avLst/>
          </a:prstGeom>
        </p:spPr>
        <p:txBody>
          <a:bodyPr vert="horz"/>
          <a:lstStyle>
            <a:lvl1pPr>
              <a:defRPr sz="3200">
                <a:solidFill>
                  <a:schemeClr val="tx1">
                    <a:lumMod val="65000"/>
                    <a:lumOff val="35000"/>
                  </a:schemeClr>
                </a:solidFill>
              </a:defRPr>
            </a:lvl1pPr>
          </a:lstStyle>
          <a:p>
            <a:r>
              <a:rPr lang="en-US" dirty="0" smtClean="0"/>
              <a:t>Click to edit Master title style</a:t>
            </a:r>
            <a:endParaRPr lang="en-US" dirty="0"/>
          </a:p>
        </p:txBody>
      </p:sp>
      <p:sp>
        <p:nvSpPr>
          <p:cNvPr id="9" name="Rectangle 8"/>
          <p:cNvSpPr/>
          <p:nvPr userDrawn="1"/>
        </p:nvSpPr>
        <p:spPr>
          <a:xfrm>
            <a:off x="0" y="-2"/>
            <a:ext cx="9144000" cy="500186"/>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userDrawn="1"/>
        </p:nvSpPr>
        <p:spPr>
          <a:xfrm>
            <a:off x="575814" y="1135904"/>
            <a:ext cx="8432120" cy="1477328"/>
          </a:xfrm>
          <a:prstGeom prst="rect">
            <a:avLst/>
          </a:prstGeom>
          <a:noFill/>
        </p:spPr>
        <p:txBody>
          <a:bodyPr wrap="square" rtlCol="0">
            <a:spAutoFit/>
          </a:bodyPr>
          <a:lstStyle/>
          <a:p>
            <a:pPr algn="l"/>
            <a:r>
              <a:rPr lang="en-US" sz="3600" i="0" dirty="0" smtClean="0">
                <a:latin typeface="Myriad Pro"/>
                <a:cs typeface="Myriad Pro"/>
              </a:rPr>
              <a:t>PUG Challenge US</a:t>
            </a:r>
          </a:p>
          <a:p>
            <a:pPr algn="l"/>
            <a:r>
              <a:rPr lang="en-US" sz="3600" i="0" dirty="0" smtClean="0">
                <a:latin typeface="Myriad Pro"/>
                <a:cs typeface="Myriad Pro"/>
              </a:rPr>
              <a:t>2014 – Westford, MA</a:t>
            </a:r>
            <a:endParaRPr lang="en-US" sz="3600" i="0" dirty="0">
              <a:latin typeface="Myriad Pro"/>
              <a:cs typeface="Myriad Pro"/>
            </a:endParaRPr>
          </a:p>
        </p:txBody>
      </p:sp>
    </p:spTree>
    <p:extLst>
      <p:ext uri="{BB962C8B-B14F-4D97-AF65-F5344CB8AC3E}">
        <p14:creationId xmlns:p14="http://schemas.microsoft.com/office/powerpoint/2010/main" val="1778750145"/>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C82229B-F0E9-BE4F-9B04-DD15266DA07E}" type="datetimeFigureOut">
              <a:rPr lang="en-US" smtClean="0"/>
              <a:t>6/9/14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6D7245E-2481-364E-8316-5F8F000B1CD8}" type="slidenum">
              <a:rPr lang="en-US" smtClean="0"/>
              <a:t>‹#›</a:t>
            </a:fld>
            <a:endParaRPr lang="en-US"/>
          </a:p>
        </p:txBody>
      </p:sp>
    </p:spTree>
    <p:extLst>
      <p:ext uri="{BB962C8B-B14F-4D97-AF65-F5344CB8AC3E}">
        <p14:creationId xmlns:p14="http://schemas.microsoft.com/office/powerpoint/2010/main" val="34831639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0" y="0"/>
            <a:ext cx="9144000" cy="768126"/>
          </a:xfrm>
          <a:prstGeom prst="rect">
            <a:avLst/>
          </a:prstGeom>
          <a:gradFill flip="none" rotWithShape="1">
            <a:gsLst>
              <a:gs pos="60000">
                <a:schemeClr val="tx2"/>
              </a:gs>
              <a:gs pos="91000">
                <a:srgbClr val="FFFFFF"/>
              </a:gs>
            </a:gsLst>
            <a:lin ang="0" scaled="1"/>
            <a:tileRect/>
          </a:gradFill>
          <a:ln>
            <a:noFill/>
          </a:ln>
          <a:effectLst>
            <a:outerShdw blurRad="40000" dist="23000" dir="5400000"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9828" y="76908"/>
            <a:ext cx="7292397" cy="71314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49829" y="1004593"/>
            <a:ext cx="8475518" cy="480599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Rectangle 6"/>
          <p:cNvSpPr>
            <a:spLocks noChangeArrowheads="1"/>
          </p:cNvSpPr>
          <p:nvPr/>
        </p:nvSpPr>
        <p:spPr bwMode="auto">
          <a:xfrm>
            <a:off x="152405" y="6565084"/>
            <a:ext cx="157094"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Arial"/>
                <a:cs typeface="Arial"/>
              </a:rPr>
              <a:pPr algn="l" defTabSz="1033463" eaLnBrk="0" hangingPunct="0">
                <a:spcBef>
                  <a:spcPct val="0"/>
                </a:spcBef>
                <a:buSzTx/>
                <a:defRPr/>
              </a:pPr>
              <a:t>‹#›</a:t>
            </a:fld>
            <a:endParaRPr lang="en-US" sz="900" i="0" dirty="0">
              <a:solidFill>
                <a:schemeClr val="tx1">
                  <a:lumMod val="50000"/>
                  <a:lumOff val="50000"/>
                </a:schemeClr>
              </a:solidFill>
              <a:latin typeface="Arial"/>
              <a:cs typeface="Arial"/>
            </a:endParaRPr>
          </a:p>
        </p:txBody>
      </p:sp>
      <p:sp>
        <p:nvSpPr>
          <p:cNvPr id="9" name="TextBox 8"/>
          <p:cNvSpPr txBox="1"/>
          <p:nvPr userDrawn="1"/>
        </p:nvSpPr>
        <p:spPr>
          <a:xfrm>
            <a:off x="6972866" y="6465003"/>
            <a:ext cx="2171134" cy="246221"/>
          </a:xfrm>
          <a:prstGeom prst="rect">
            <a:avLst/>
          </a:prstGeom>
          <a:noFill/>
        </p:spPr>
        <p:txBody>
          <a:bodyPr wrap="square" rtlCol="0">
            <a:spAutoFit/>
          </a:bodyPr>
          <a:lstStyle/>
          <a:p>
            <a:r>
              <a:rPr lang="en-US" sz="1000" i="0" dirty="0" smtClean="0">
                <a:solidFill>
                  <a:schemeClr val="tx1">
                    <a:lumMod val="50000"/>
                    <a:lumOff val="50000"/>
                  </a:schemeClr>
                </a:solidFill>
              </a:rPr>
              <a:t>PUG Challenge EU 2013</a:t>
            </a:r>
            <a:endParaRPr lang="en-US" sz="1000" i="0" dirty="0">
              <a:solidFill>
                <a:schemeClr val="tx1">
                  <a:lumMod val="50000"/>
                  <a:lumOff val="50000"/>
                </a:schemeClr>
              </a:solidFill>
            </a:endParaRPr>
          </a:p>
        </p:txBody>
      </p:sp>
      <p:sp>
        <p:nvSpPr>
          <p:cNvPr id="12" name="Rectangle 11"/>
          <p:cNvSpPr/>
          <p:nvPr userDrawn="1"/>
        </p:nvSpPr>
        <p:spPr bwMode="auto">
          <a:xfrm>
            <a:off x="0" y="6796424"/>
            <a:ext cx="9144000" cy="61576"/>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691435895"/>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22" r:id="rId6"/>
    <p:sldLayoutId id="2147483823" r:id="rId7"/>
  </p:sldLayoutIdLst>
  <p:transition xmlns:p14="http://schemas.microsoft.com/office/powerpoint/2010/main">
    <p:wipe dir="r"/>
  </p:transition>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2800" kern="1200">
          <a:solidFill>
            <a:schemeClr val="bg1"/>
          </a:solidFill>
          <a:latin typeface="DIN-MediumAlternate"/>
          <a:ea typeface="+mj-ea"/>
          <a:cs typeface="DIN-MediumAlternate"/>
        </a:defRPr>
      </a:lvl1pPr>
    </p:titleStyle>
    <p:bodyStyle>
      <a:lvl1pPr marL="457200" indent="-457200" algn="l" defTabSz="457200" rtl="0" eaLnBrk="1" latinLnBrk="0" hangingPunct="1">
        <a:spcBef>
          <a:spcPct val="20000"/>
        </a:spcBef>
        <a:buClr>
          <a:schemeClr val="tx2"/>
        </a:buClr>
        <a:buFont typeface="Arial"/>
        <a:buChar char="•"/>
        <a:defRPr sz="2400" kern="1200">
          <a:solidFill>
            <a:schemeClr val="tx1"/>
          </a:solidFill>
          <a:latin typeface="DIN-MediumAlternate"/>
          <a:ea typeface="+mn-ea"/>
          <a:cs typeface="DIN-MediumAlternate"/>
        </a:defRPr>
      </a:lvl1pPr>
      <a:lvl2pPr marL="742950" indent="-285750" algn="l" defTabSz="457200" rtl="0" eaLnBrk="1" latinLnBrk="0" hangingPunct="1">
        <a:spcBef>
          <a:spcPct val="20000"/>
        </a:spcBef>
        <a:buClr>
          <a:schemeClr val="tx2"/>
        </a:buClr>
        <a:buFont typeface="Arial"/>
        <a:buChar char="–"/>
        <a:defRPr sz="2200" kern="1200">
          <a:solidFill>
            <a:schemeClr val="tx1"/>
          </a:solidFill>
          <a:latin typeface="DIN-MediumAlternate"/>
          <a:ea typeface="+mn-ea"/>
          <a:cs typeface="DIN-MediumAlternate"/>
        </a:defRPr>
      </a:lvl2pPr>
      <a:lvl3pPr marL="1143000" indent="-228600" algn="l" defTabSz="457200" rtl="0" eaLnBrk="1" latinLnBrk="0" hangingPunct="1">
        <a:spcBef>
          <a:spcPct val="20000"/>
        </a:spcBef>
        <a:buClr>
          <a:schemeClr val="tx2"/>
        </a:buClr>
        <a:buFont typeface="Arial"/>
        <a:buChar char="•"/>
        <a:defRPr sz="2000" kern="1200">
          <a:solidFill>
            <a:schemeClr val="tx1"/>
          </a:solidFill>
          <a:latin typeface="DIN-MediumAlternate"/>
          <a:ea typeface="+mn-ea"/>
          <a:cs typeface="DIN-MediumAlternate"/>
        </a:defRPr>
      </a:lvl3pPr>
      <a:lvl4pPr marL="16002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4pPr>
      <a:lvl5pPr marL="20574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MFurgal@BravePoint.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82613" y="3082925"/>
            <a:ext cx="8229600" cy="896408"/>
          </a:xfrm>
        </p:spPr>
        <p:txBody>
          <a:bodyPr>
            <a:noAutofit/>
          </a:bodyPr>
          <a:lstStyle/>
          <a:p>
            <a:pPr>
              <a:defRPr/>
            </a:pPr>
            <a:r>
              <a:rPr lang="en-US" dirty="0" smtClean="0">
                <a:solidFill>
                  <a:srgbClr val="191919"/>
                </a:solidFill>
                <a:latin typeface="DIN-RegularAlternate" charset="0"/>
                <a:ea typeface="DIN-RegularAlternate" charset="0"/>
                <a:cs typeface="DIN-RegularAlternate" charset="0"/>
                <a:sym typeface="DIN-RegularAlternate" charset="0"/>
              </a:rPr>
              <a:t>The Audit is coming</a:t>
            </a:r>
            <a:br>
              <a:rPr lang="en-US" dirty="0" smtClean="0">
                <a:solidFill>
                  <a:srgbClr val="191919"/>
                </a:solidFill>
                <a:latin typeface="DIN-RegularAlternate" charset="0"/>
                <a:ea typeface="DIN-RegularAlternate" charset="0"/>
                <a:cs typeface="DIN-RegularAlternate" charset="0"/>
                <a:sym typeface="DIN-RegularAlternate" charset="0"/>
              </a:rPr>
            </a:br>
            <a:r>
              <a:rPr lang="en-US" dirty="0" smtClean="0">
                <a:solidFill>
                  <a:srgbClr val="191919"/>
                </a:solidFill>
                <a:latin typeface="DIN-RegularAlternate" charset="0"/>
                <a:ea typeface="DIN-RegularAlternate" charset="0"/>
                <a:cs typeface="DIN-RegularAlternate" charset="0"/>
                <a:sym typeface="DIN-RegularAlternate" charset="0"/>
              </a:rPr>
              <a:t>The Audit is coming</a:t>
            </a:r>
            <a:endParaRPr lang="en-US" dirty="0">
              <a:solidFill>
                <a:srgbClr val="191919"/>
              </a:solidFill>
              <a:latin typeface="DIN-RegularAlternate" charset="0"/>
              <a:ea typeface="DIN-RegularAlternate" charset="0"/>
              <a:cs typeface="DIN-RegularAlternate" charset="0"/>
              <a:sym typeface="DIN-RegularAlternate" charset="0"/>
            </a:endParaRPr>
          </a:p>
        </p:txBody>
      </p:sp>
      <p:sp>
        <p:nvSpPr>
          <p:cNvPr id="4" name="Rectangle 2"/>
          <p:cNvSpPr>
            <a:spLocks/>
          </p:cNvSpPr>
          <p:nvPr/>
        </p:nvSpPr>
        <p:spPr bwMode="auto">
          <a:xfrm>
            <a:off x="655109" y="4787377"/>
            <a:ext cx="3668496" cy="369332"/>
          </a:xfrm>
          <a:prstGeom prst="rect">
            <a:avLst/>
          </a:prstGeom>
          <a:noFill/>
          <a:ln w="12700">
            <a:noFill/>
            <a:miter lim="800000"/>
            <a:headEnd/>
            <a:tailEnd/>
          </a:ln>
        </p:spPr>
        <p:txBody>
          <a:bodyPr wrap="none" lIns="0" tIns="0" rIns="0" bIns="0" anchor="ctr">
            <a:prstTxWarp prst="textNoShape">
              <a:avLst/>
            </a:prstTxWarp>
            <a:spAutoFit/>
          </a:bodyPr>
          <a:lstStyle/>
          <a:p>
            <a:pPr algn="l"/>
            <a:r>
              <a:rPr lang="en-US" dirty="0">
                <a:solidFill>
                  <a:srgbClr val="191919"/>
                </a:solidFill>
                <a:latin typeface="DIN-RegularAlternate" charset="0"/>
                <a:ea typeface="DIN-RegularAlternate" charset="0"/>
                <a:cs typeface="DIN-RegularAlternate" charset="0"/>
                <a:sym typeface="DIN-RegularAlternate" charset="0"/>
              </a:rPr>
              <a:t>Presented by:</a:t>
            </a:r>
            <a:r>
              <a:rPr lang="en-US" dirty="0" smtClean="0">
                <a:solidFill>
                  <a:srgbClr val="191919"/>
                </a:solidFill>
                <a:latin typeface="DIN-RegularAlternate" charset="0"/>
                <a:ea typeface="DIN-RegularAlternate" charset="0"/>
                <a:cs typeface="DIN-RegularAlternate" charset="0"/>
                <a:sym typeface="DIN-RegularAlternate" charset="0"/>
              </a:rPr>
              <a:t> Mike Furgal</a:t>
            </a:r>
            <a:endParaRPr lang="en-US" dirty="0">
              <a:solidFill>
                <a:srgbClr val="191919"/>
              </a:solidFill>
              <a:latin typeface="DIN-RegularAlternate" charset="0"/>
              <a:ea typeface="DIN-RegularAlternate" charset="0"/>
              <a:cs typeface="DIN-RegularAlternate" charset="0"/>
              <a:sym typeface="DIN-RegularAlternate" charset="0"/>
            </a:endParaRPr>
          </a:p>
        </p:txBody>
      </p:sp>
      <p:pic>
        <p:nvPicPr>
          <p:cNvPr id="5" name="Picture 3"/>
          <p:cNvPicPr>
            <a:picLocks noChangeAspect="1" noChangeArrowheads="1"/>
          </p:cNvPicPr>
          <p:nvPr/>
        </p:nvPicPr>
        <p:blipFill>
          <a:blip r:embed="rId2"/>
          <a:srcRect/>
          <a:stretch>
            <a:fillRect/>
          </a:stretch>
        </p:blipFill>
        <p:spPr bwMode="auto">
          <a:xfrm>
            <a:off x="723904" y="5278966"/>
            <a:ext cx="2286000" cy="431800"/>
          </a:xfrm>
          <a:prstGeom prst="rect">
            <a:avLst/>
          </a:prstGeom>
          <a:noFill/>
          <a:ln w="12700">
            <a:noFill/>
            <a:miter lim="800000"/>
            <a:headEnd/>
            <a:tailEnd/>
          </a:ln>
        </p:spPr>
      </p:pic>
    </p:spTree>
    <p:extLst>
      <p:ext uri="{BB962C8B-B14F-4D97-AF65-F5344CB8AC3E}">
        <p14:creationId xmlns:p14="http://schemas.microsoft.com/office/powerpoint/2010/main" val="421669364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Content Placeholder 2"/>
          <p:cNvSpPr>
            <a:spLocks noGrp="1"/>
          </p:cNvSpPr>
          <p:nvPr>
            <p:ph idx="1"/>
          </p:nvPr>
        </p:nvSpPr>
        <p:spPr/>
        <p:txBody>
          <a:bodyPr/>
          <a:lstStyle/>
          <a:p>
            <a:r>
              <a:rPr lang="en-US" dirty="0" smtClean="0"/>
              <a:t>Mike </a:t>
            </a:r>
            <a:r>
              <a:rPr lang="en-US" dirty="0" err="1" smtClean="0"/>
              <a:t>Furgal</a:t>
            </a:r>
            <a:endParaRPr lang="en-US" dirty="0" smtClean="0"/>
          </a:p>
          <a:p>
            <a:pPr lvl="1"/>
            <a:r>
              <a:rPr lang="en-US" dirty="0" smtClean="0"/>
              <a:t>Progress employee from 1989-2012</a:t>
            </a:r>
          </a:p>
          <a:p>
            <a:pPr lvl="1"/>
            <a:r>
              <a:rPr lang="en-US" dirty="0" smtClean="0"/>
              <a:t>Director of the Database Group at </a:t>
            </a:r>
            <a:r>
              <a:rPr lang="en-US" dirty="0" err="1" smtClean="0"/>
              <a:t>BravePoint</a:t>
            </a:r>
            <a:r>
              <a:rPr lang="en-US" dirty="0" smtClean="0"/>
              <a:t> since 2012</a:t>
            </a:r>
          </a:p>
          <a:p>
            <a:pPr lvl="1"/>
            <a:r>
              <a:rPr lang="en-US" dirty="0" smtClean="0"/>
              <a:t>Progress </a:t>
            </a:r>
            <a:r>
              <a:rPr lang="en-US" dirty="0" err="1" smtClean="0"/>
              <a:t>OpenEdge</a:t>
            </a:r>
            <a:r>
              <a:rPr lang="en-US" dirty="0" smtClean="0"/>
              <a:t> Database Expert</a:t>
            </a:r>
          </a:p>
          <a:p>
            <a:pPr lvl="1"/>
            <a:r>
              <a:rPr lang="en-US" dirty="0" err="1" smtClean="0">
                <a:hlinkClick r:id="rId2"/>
              </a:rPr>
              <a:t>MFurgal@BravePoint.com</a:t>
            </a:r>
            <a:endParaRPr lang="en-US" dirty="0" smtClean="0"/>
          </a:p>
          <a:p>
            <a:pPr marL="0" indent="0">
              <a:buNone/>
            </a:pPr>
            <a:endParaRPr lang="en-US" dirty="0"/>
          </a:p>
        </p:txBody>
      </p:sp>
    </p:spTree>
    <p:extLst>
      <p:ext uri="{BB962C8B-B14F-4D97-AF65-F5344CB8AC3E}">
        <p14:creationId xmlns:p14="http://schemas.microsoft.com/office/powerpoint/2010/main" val="138677272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Introduction - </a:t>
            </a:r>
            <a:r>
              <a:rPr lang="en-US" dirty="0" err="1" smtClean="0"/>
              <a:t>BravePoint</a:t>
            </a:r>
            <a:endParaRPr lang="en-US" dirty="0"/>
          </a:p>
        </p:txBody>
      </p:sp>
      <p:sp>
        <p:nvSpPr>
          <p:cNvPr id="3" name="Content Placeholder 2"/>
          <p:cNvSpPr>
            <a:spLocks noGrp="1"/>
          </p:cNvSpPr>
          <p:nvPr>
            <p:ph idx="1"/>
          </p:nvPr>
        </p:nvSpPr>
        <p:spPr>
          <a:xfrm>
            <a:off x="755650" y="1341438"/>
            <a:ext cx="8137525" cy="4981575"/>
          </a:xfrm>
        </p:spPr>
        <p:txBody>
          <a:bodyPr>
            <a:normAutofit/>
          </a:bodyPr>
          <a:lstStyle/>
          <a:p>
            <a:pPr>
              <a:buFont typeface="Arial" pitchFamily="34" charset="0"/>
              <a:buChar char="•"/>
              <a:defRPr/>
            </a:pPr>
            <a:r>
              <a:rPr lang="en-US" dirty="0" smtClean="0"/>
              <a:t>FACTS</a:t>
            </a:r>
          </a:p>
          <a:p>
            <a:pPr lvl="1">
              <a:buFont typeface="Arial" pitchFamily="34" charset="0"/>
              <a:buChar char="•"/>
              <a:defRPr/>
            </a:pPr>
            <a:r>
              <a:rPr lang="en-US" dirty="0" smtClean="0"/>
              <a:t>The Largest Progress consulting group in the world</a:t>
            </a:r>
          </a:p>
          <a:p>
            <a:pPr lvl="1">
              <a:buFont typeface="Arial" pitchFamily="34" charset="0"/>
              <a:buChar char="•"/>
              <a:defRPr/>
            </a:pPr>
            <a:r>
              <a:rPr lang="en-US" dirty="0" smtClean="0"/>
              <a:t>Founded in 1987</a:t>
            </a:r>
          </a:p>
          <a:p>
            <a:pPr lvl="1">
              <a:buFont typeface="Arial" pitchFamily="34" charset="0"/>
              <a:buChar char="•"/>
              <a:defRPr/>
            </a:pPr>
            <a:r>
              <a:rPr lang="en-US" dirty="0" smtClean="0"/>
              <a:t>Formerly called United Systems </a:t>
            </a:r>
            <a:r>
              <a:rPr lang="en-US" dirty="0" err="1" smtClean="0"/>
              <a:t>Inc</a:t>
            </a:r>
            <a:r>
              <a:rPr lang="en-US" dirty="0" smtClean="0"/>
              <a:t> (USI)</a:t>
            </a:r>
          </a:p>
          <a:p>
            <a:pPr lvl="1">
              <a:buFont typeface="Arial" pitchFamily="34" charset="0"/>
              <a:buChar char="•"/>
              <a:defRPr/>
            </a:pPr>
            <a:r>
              <a:rPr lang="en-US" dirty="0" smtClean="0"/>
              <a:t>Sponsor of the Bunker Tests</a:t>
            </a:r>
          </a:p>
          <a:p>
            <a:pPr lvl="1">
              <a:buFont typeface="Arial" pitchFamily="34" charset="0"/>
              <a:buChar char="•"/>
              <a:defRPr/>
            </a:pPr>
            <a:r>
              <a:rPr lang="en-US" dirty="0" smtClean="0"/>
              <a:t>The Managed Database Team has 4 former Progress Employees</a:t>
            </a:r>
          </a:p>
          <a:p>
            <a:pPr lvl="1">
              <a:buFont typeface="Arial" pitchFamily="34" charset="0"/>
              <a:buChar char="•"/>
              <a:defRPr/>
            </a:pPr>
            <a:r>
              <a:rPr lang="en-US" dirty="0" smtClean="0"/>
              <a:t>Dan Foreman, John Harlow</a:t>
            </a:r>
          </a:p>
          <a:p>
            <a:pPr lvl="1">
              <a:buFont typeface="Arial" pitchFamily="34" charset="0"/>
              <a:buChar char="•"/>
              <a:defRPr/>
            </a:pPr>
            <a:r>
              <a:rPr lang="en-US" dirty="0" smtClean="0"/>
              <a:t>Purveyor of many OpenEdge related </a:t>
            </a:r>
            <a:r>
              <a:rPr lang="en-US" dirty="0" smtClean="0"/>
              <a:t>books</a:t>
            </a:r>
          </a:p>
        </p:txBody>
      </p:sp>
    </p:spTree>
    <p:extLst>
      <p:ext uri="{BB962C8B-B14F-4D97-AF65-F5344CB8AC3E}">
        <p14:creationId xmlns:p14="http://schemas.microsoft.com/office/powerpoint/2010/main" val="236660914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AM</a:t>
            </a:r>
            <a:r>
              <a:rPr lang="en-US" baseline="0" dirty="0" smtClean="0"/>
              <a:t> NOT…</a:t>
            </a:r>
            <a:endParaRPr lang="en-US" dirty="0"/>
          </a:p>
        </p:txBody>
      </p:sp>
      <p:sp>
        <p:nvSpPr>
          <p:cNvPr id="3" name="Content Placeholder 2"/>
          <p:cNvSpPr>
            <a:spLocks noGrp="1"/>
          </p:cNvSpPr>
          <p:nvPr>
            <p:ph sz="half" idx="1"/>
          </p:nvPr>
        </p:nvSpPr>
        <p:spPr>
          <a:xfrm>
            <a:off x="582612" y="1600200"/>
            <a:ext cx="8077578" cy="4525963"/>
          </a:xfrm>
        </p:spPr>
        <p:txBody>
          <a:bodyPr/>
          <a:lstStyle/>
          <a:p>
            <a:r>
              <a:rPr lang="en-US" dirty="0" smtClean="0"/>
              <a:t>Not a Licensing Expert</a:t>
            </a:r>
          </a:p>
          <a:p>
            <a:r>
              <a:rPr lang="en-US" dirty="0" smtClean="0"/>
              <a:t>Not the Licensing police</a:t>
            </a:r>
            <a:br>
              <a:rPr lang="en-US" dirty="0" smtClean="0"/>
            </a:br>
            <a:r>
              <a:rPr lang="en-US" dirty="0" smtClean="0"/>
              <a:t/>
            </a:r>
            <a:br>
              <a:rPr lang="en-US" dirty="0" smtClean="0"/>
            </a:br>
            <a:endParaRPr lang="en-US" dirty="0" smtClean="0"/>
          </a:p>
          <a:p>
            <a:r>
              <a:rPr lang="en-US" dirty="0" smtClean="0"/>
              <a:t>Since Progress is doing License Compliance surveys, it’s good to have a discussion on the subject</a:t>
            </a:r>
          </a:p>
          <a:p>
            <a:pPr marL="457200" lvl="1" indent="0">
              <a:buNone/>
            </a:pPr>
            <a:r>
              <a:rPr lang="en-US" dirty="0"/>
              <a:t>	</a:t>
            </a:r>
            <a:endParaRPr lang="en-US" dirty="0" smtClean="0"/>
          </a:p>
        </p:txBody>
      </p:sp>
    </p:spTree>
    <p:extLst>
      <p:ext uri="{BB962C8B-B14F-4D97-AF65-F5344CB8AC3E}">
        <p14:creationId xmlns:p14="http://schemas.microsoft.com/office/powerpoint/2010/main" val="1587843686"/>
      </p:ext>
    </p:extLst>
  </p:cSld>
  <p:clrMapOvr>
    <a:masterClrMapping/>
  </p:clrMapOvr>
  <p:transition xmlns:p14="http://schemas.microsoft.com/office/powerpoint/2010/mai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Progress Audit</a:t>
            </a:r>
            <a:endParaRPr lang="en-US" dirty="0"/>
          </a:p>
        </p:txBody>
      </p:sp>
      <p:pic>
        <p:nvPicPr>
          <p:cNvPr id="5" name="Picture 4" descr="Doom-And-Gloo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65828"/>
            <a:ext cx="9176530" cy="5987584"/>
          </a:xfrm>
          <a:prstGeom prst="rect">
            <a:avLst/>
          </a:prstGeom>
        </p:spPr>
      </p:pic>
      <p:sp>
        <p:nvSpPr>
          <p:cNvPr id="6" name="TextBox 5"/>
          <p:cNvSpPr txBox="1"/>
          <p:nvPr/>
        </p:nvSpPr>
        <p:spPr>
          <a:xfrm>
            <a:off x="821763" y="2584813"/>
            <a:ext cx="7291295" cy="1569660"/>
          </a:xfrm>
          <a:prstGeom prst="rect">
            <a:avLst/>
          </a:prstGeom>
          <a:noFill/>
        </p:spPr>
        <p:txBody>
          <a:bodyPr wrap="square" rtlCol="0">
            <a:spAutoFit/>
          </a:bodyPr>
          <a:lstStyle/>
          <a:p>
            <a:pPr marL="342900" indent="-342900" algn="l">
              <a:buFont typeface="Arial"/>
              <a:buChar char="•"/>
            </a:pPr>
            <a:r>
              <a:rPr lang="en-US" b="1" i="0" dirty="0" smtClean="0">
                <a:solidFill>
                  <a:schemeClr val="bg1"/>
                </a:solidFill>
              </a:rPr>
              <a:t>Understand the Progress Audit Process</a:t>
            </a:r>
          </a:p>
          <a:p>
            <a:pPr marL="342900" indent="-342900" algn="l">
              <a:buFont typeface="Arial"/>
              <a:buChar char="•"/>
            </a:pPr>
            <a:r>
              <a:rPr lang="en-US" b="1" i="0" dirty="0" smtClean="0">
                <a:solidFill>
                  <a:schemeClr val="bg1"/>
                </a:solidFill>
              </a:rPr>
              <a:t>Know what information is needed</a:t>
            </a:r>
          </a:p>
          <a:p>
            <a:pPr marL="342900" indent="-342900" algn="l">
              <a:buFont typeface="Arial"/>
              <a:buChar char="•"/>
            </a:pPr>
            <a:r>
              <a:rPr lang="en-US" b="1" i="0" dirty="0" smtClean="0">
                <a:solidFill>
                  <a:schemeClr val="bg1"/>
                </a:solidFill>
              </a:rPr>
              <a:t>Be able to make sure you are in compliance</a:t>
            </a:r>
            <a:endParaRPr lang="en-US" b="1" i="0" dirty="0">
              <a:solidFill>
                <a:schemeClr val="bg1"/>
              </a:solidFill>
            </a:endParaRPr>
          </a:p>
        </p:txBody>
      </p:sp>
    </p:spTree>
    <p:extLst>
      <p:ext uri="{BB962C8B-B14F-4D97-AF65-F5344CB8AC3E}">
        <p14:creationId xmlns:p14="http://schemas.microsoft.com/office/powerpoint/2010/main" val="1156328541"/>
      </p:ext>
    </p:extLst>
  </p:cSld>
  <p:clrMapOvr>
    <a:masterClrMapping/>
  </p:clrMapOvr>
  <p:transition xmlns:p14="http://schemas.microsoft.com/office/powerpoint/2010/mai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OpenEdge End User License Agreement</a:t>
            </a:r>
            <a:endParaRPr lang="en-US" dirty="0"/>
          </a:p>
        </p:txBody>
      </p:sp>
      <p:sp>
        <p:nvSpPr>
          <p:cNvPr id="3" name="Content Placeholder 2"/>
          <p:cNvSpPr>
            <a:spLocks noGrp="1"/>
          </p:cNvSpPr>
          <p:nvPr>
            <p:ph sz="half" idx="1"/>
          </p:nvPr>
        </p:nvSpPr>
        <p:spPr>
          <a:xfrm>
            <a:off x="582612" y="1600200"/>
            <a:ext cx="8068329" cy="4525963"/>
          </a:xfrm>
        </p:spPr>
        <p:txBody>
          <a:bodyPr>
            <a:normAutofit fontScale="62500" lnSpcReduction="20000"/>
          </a:bodyPr>
          <a:lstStyle/>
          <a:p>
            <a:pPr marL="0" indent="0">
              <a:buNone/>
            </a:pPr>
            <a:r>
              <a:rPr lang="en-US" dirty="0"/>
              <a:t>7. Audit Rights. Progress may install, enable and utilize automated license tracking, management and/or enforcement solutions with the Products, which Licensee may not disrupt or alter. Licensee shall maintain books and records in connection with this Agreement and the use of the Products and any Updates and/or services provided hereunder. Such books and records shall include at a minimum the number of licenses purchased and being used by Licensee. At its expense and with reasonable written notice to Licensee, Progress or a third party appointed by Progress may audit the books, records, and if necessary, the systems on which the Product or any Update is installed for the sole purpose of ensuring compliance with the terms of this Agreement. Progress shall have the right to conduct follow-up audits as necessary. All audits shall be conducted during regular business hours at Licensee's offices and shall not interfere unreasonably with Licensee's activities. Progress shall treat all such records and books as confidential information. </a:t>
            </a:r>
            <a:r>
              <a:rPr lang="en-US" dirty="0">
                <a:solidFill>
                  <a:srgbClr val="FF0000"/>
                </a:solidFill>
              </a:rPr>
              <a:t>If any audit reveals that Licensee has underpaid license or support fees, Licensee shall be invoiced for all such underpaid fees based on Progress list price in effect at the time the audit is completed. If the underpaid fees are in excess of five percent (5%) of the fees previously paid by Licensee, then Licensee shall also pay Progress’s reasonable costs of conducting the audit and enforcement of this Agreement. </a:t>
            </a:r>
          </a:p>
          <a:p>
            <a:pPr marL="0" indent="0">
              <a:buNone/>
            </a:pPr>
            <a:endParaRPr lang="en-US" dirty="0" smtClean="0"/>
          </a:p>
        </p:txBody>
      </p:sp>
    </p:spTree>
    <p:extLst>
      <p:ext uri="{BB962C8B-B14F-4D97-AF65-F5344CB8AC3E}">
        <p14:creationId xmlns:p14="http://schemas.microsoft.com/office/powerpoint/2010/main" val="2477931191"/>
      </p:ext>
    </p:extLst>
  </p:cSld>
  <p:clrMapOvr>
    <a:masterClrMapping/>
  </p:clrMapOvr>
  <p:transition xmlns:p14="http://schemas.microsoft.com/office/powerpoint/2010/mai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Fine Print</a:t>
            </a:r>
            <a:endParaRPr lang="en-US" dirty="0"/>
          </a:p>
        </p:txBody>
      </p:sp>
      <p:sp>
        <p:nvSpPr>
          <p:cNvPr id="3" name="Content Placeholder 2"/>
          <p:cNvSpPr>
            <a:spLocks noGrp="1"/>
          </p:cNvSpPr>
          <p:nvPr>
            <p:ph sz="half" idx="1"/>
          </p:nvPr>
        </p:nvSpPr>
        <p:spPr>
          <a:xfrm>
            <a:off x="582612" y="1600200"/>
            <a:ext cx="7545388" cy="4525963"/>
          </a:xfrm>
        </p:spPr>
        <p:txBody>
          <a:bodyPr>
            <a:normAutofit fontScale="85000" lnSpcReduction="20000"/>
          </a:bodyPr>
          <a:lstStyle/>
          <a:p>
            <a:r>
              <a:rPr lang="en-US" dirty="0"/>
              <a:t>All audits shall be conducted during regular business hours at Licensee's offices and shall not interfere unreasonably with Licensee's activities. Progress shall treat all such records and books as confidential information. </a:t>
            </a:r>
            <a:r>
              <a:rPr lang="en-US" dirty="0">
                <a:solidFill>
                  <a:srgbClr val="FF0000"/>
                </a:solidFill>
              </a:rPr>
              <a:t>If any audit reveals that Licensee has underpaid license or support fees, Licensee shall be invoiced for all such underpaid fees based on Progress list price in effect at the time the audit is completed. If the underpaid fees are in excess of five percent (5%) of the fees previously paid by Licensee, then Licensee shall also pay Progress’s reasonable costs of conducting the audit and enforcement of this Agreement. </a:t>
            </a:r>
          </a:p>
        </p:txBody>
      </p:sp>
    </p:spTree>
    <p:extLst>
      <p:ext uri="{BB962C8B-B14F-4D97-AF65-F5344CB8AC3E}">
        <p14:creationId xmlns:p14="http://schemas.microsoft.com/office/powerpoint/2010/main" val="467819143"/>
      </p:ext>
    </p:extLst>
  </p:cSld>
  <p:clrMapOvr>
    <a:masterClrMapping/>
  </p:clrMapOvr>
  <p:transition xmlns:p14="http://schemas.microsoft.com/office/powerpoint/2010/mai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Chosen One</a:t>
            </a:r>
            <a:endParaRPr lang="en-US" dirty="0"/>
          </a:p>
        </p:txBody>
      </p:sp>
      <p:sp>
        <p:nvSpPr>
          <p:cNvPr id="3" name="Content Placeholder 2"/>
          <p:cNvSpPr>
            <a:spLocks noGrp="1"/>
          </p:cNvSpPr>
          <p:nvPr>
            <p:ph sz="half" idx="1"/>
          </p:nvPr>
        </p:nvSpPr>
        <p:spPr>
          <a:xfrm>
            <a:off x="582612" y="1600200"/>
            <a:ext cx="7694800" cy="4525963"/>
          </a:xfrm>
        </p:spPr>
        <p:txBody>
          <a:bodyPr/>
          <a:lstStyle/>
          <a:p>
            <a:r>
              <a:rPr lang="en-US" dirty="0"/>
              <a:t>License Reviews are announced via email either to direct end users or to application partners. </a:t>
            </a:r>
            <a:endParaRPr lang="en-US" dirty="0" smtClean="0"/>
          </a:p>
          <a:p>
            <a:r>
              <a:rPr lang="en-US" dirty="0" smtClean="0"/>
              <a:t>When they are announce </a:t>
            </a:r>
            <a:r>
              <a:rPr lang="en-US" dirty="0"/>
              <a:t>to </a:t>
            </a:r>
            <a:r>
              <a:rPr lang="en-US" dirty="0" smtClean="0"/>
              <a:t>an Application </a:t>
            </a:r>
            <a:r>
              <a:rPr lang="en-US" dirty="0" smtClean="0"/>
              <a:t>P</a:t>
            </a:r>
            <a:r>
              <a:rPr lang="en-US" dirty="0" smtClean="0"/>
              <a:t>artner, </a:t>
            </a:r>
            <a:r>
              <a:rPr lang="en-US" dirty="0" smtClean="0"/>
              <a:t>Progress usually </a:t>
            </a:r>
            <a:r>
              <a:rPr lang="en-US" dirty="0"/>
              <a:t>provide a random selection of end user </a:t>
            </a:r>
            <a:r>
              <a:rPr lang="en-US" dirty="0" smtClean="0"/>
              <a:t>they wish </a:t>
            </a:r>
            <a:r>
              <a:rPr lang="en-US" dirty="0"/>
              <a:t>to </a:t>
            </a:r>
            <a:r>
              <a:rPr lang="en-US" dirty="0" smtClean="0"/>
              <a:t>review</a:t>
            </a:r>
          </a:p>
          <a:p>
            <a:endParaRPr lang="en-US" dirty="0" smtClean="0"/>
          </a:p>
          <a:p>
            <a:r>
              <a:rPr lang="en-US" dirty="0" smtClean="0"/>
              <a:t>Customers are randomly chosen for the review process</a:t>
            </a:r>
          </a:p>
        </p:txBody>
      </p:sp>
    </p:spTree>
    <p:extLst>
      <p:ext uri="{BB962C8B-B14F-4D97-AF65-F5344CB8AC3E}">
        <p14:creationId xmlns:p14="http://schemas.microsoft.com/office/powerpoint/2010/main" val="4183218469"/>
      </p:ext>
    </p:extLst>
  </p:cSld>
  <p:clrMapOvr>
    <a:masterClrMapping/>
  </p:clrMapOvr>
  <p:transition xmlns:p14="http://schemas.microsoft.com/office/powerpoint/2010/mai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Exceptional One</a:t>
            </a:r>
            <a:endParaRPr lang="en-US" dirty="0"/>
          </a:p>
        </p:txBody>
      </p:sp>
      <p:sp>
        <p:nvSpPr>
          <p:cNvPr id="3" name="Content Placeholder 2"/>
          <p:cNvSpPr>
            <a:spLocks noGrp="1"/>
          </p:cNvSpPr>
          <p:nvPr>
            <p:ph sz="half" idx="1"/>
          </p:nvPr>
        </p:nvSpPr>
        <p:spPr>
          <a:xfrm>
            <a:off x="582612" y="1600200"/>
            <a:ext cx="7739623" cy="4525963"/>
          </a:xfrm>
        </p:spPr>
        <p:txBody>
          <a:bodyPr/>
          <a:lstStyle/>
          <a:p>
            <a:r>
              <a:rPr lang="en-US" dirty="0" smtClean="0"/>
              <a:t>On occasion,</a:t>
            </a:r>
            <a:r>
              <a:rPr lang="en-US" baseline="0" dirty="0" smtClean="0"/>
              <a:t> customers do approach Progress on their own requesting an audit</a:t>
            </a:r>
          </a:p>
          <a:p>
            <a:pPr lvl="1"/>
            <a:r>
              <a:rPr lang="en-US" dirty="0" smtClean="0"/>
              <a:t>To</a:t>
            </a:r>
            <a:r>
              <a:rPr lang="en-US" baseline="0" dirty="0" smtClean="0"/>
              <a:t> make sure they are in license compliance</a:t>
            </a:r>
          </a:p>
          <a:p>
            <a:pPr lvl="1"/>
            <a:r>
              <a:rPr lang="en-US" baseline="0" dirty="0" smtClean="0"/>
              <a:t>To have the audit occur on their schedule</a:t>
            </a:r>
          </a:p>
        </p:txBody>
      </p:sp>
    </p:spTree>
    <p:extLst>
      <p:ext uri="{BB962C8B-B14F-4D97-AF65-F5344CB8AC3E}">
        <p14:creationId xmlns:p14="http://schemas.microsoft.com/office/powerpoint/2010/main" val="2487273899"/>
      </p:ext>
    </p:extLst>
  </p:cSld>
  <p:clrMapOvr>
    <a:masterClrMapping/>
  </p:clrMapOvr>
  <p:transition xmlns:p14="http://schemas.microsoft.com/office/powerpoint/2010/mai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License Models</a:t>
            </a:r>
            <a:endParaRPr lang="en-US" dirty="0"/>
          </a:p>
        </p:txBody>
      </p:sp>
      <p:sp>
        <p:nvSpPr>
          <p:cNvPr id="3" name="Content Placeholder 2"/>
          <p:cNvSpPr>
            <a:spLocks noGrp="1"/>
          </p:cNvSpPr>
          <p:nvPr>
            <p:ph sz="half" idx="1"/>
          </p:nvPr>
        </p:nvSpPr>
        <p:spPr>
          <a:xfrm>
            <a:off x="582612" y="1600200"/>
            <a:ext cx="7859864" cy="4525963"/>
          </a:xfrm>
        </p:spPr>
        <p:txBody>
          <a:bodyPr>
            <a:normAutofit/>
          </a:bodyPr>
          <a:lstStyle/>
          <a:p>
            <a:pPr marL="457200" marR="0" indent="-457200" algn="l" defTabSz="457200" rtl="0" eaLnBrk="1" fontAlgn="auto" latinLnBrk="0" hangingPunct="1">
              <a:lnSpc>
                <a:spcPct val="100000"/>
              </a:lnSpc>
              <a:spcBef>
                <a:spcPct val="20000"/>
              </a:spcBef>
              <a:spcAft>
                <a:spcPts val="0"/>
              </a:spcAft>
              <a:buClr>
                <a:schemeClr val="tx2"/>
              </a:buClr>
              <a:buSzTx/>
              <a:buFont typeface="Arial"/>
              <a:buChar char="•"/>
              <a:tabLst/>
              <a:defRPr/>
            </a:pPr>
            <a:r>
              <a:rPr lang="en-US" sz="2800" kern="1200" dirty="0" smtClean="0">
                <a:solidFill>
                  <a:srgbClr val="FF0000"/>
                </a:solidFill>
                <a:effectLst/>
                <a:latin typeface="DIN-MediumAlternate"/>
                <a:ea typeface="+mn-ea"/>
                <a:cs typeface="DIN-MediumAlternate"/>
              </a:rPr>
              <a:t>Concurrent User License Model </a:t>
            </a:r>
          </a:p>
          <a:p>
            <a:pPr marL="457200" marR="0" indent="-457200" algn="l" defTabSz="457200" rtl="0" eaLnBrk="1" fontAlgn="auto" latinLnBrk="0" hangingPunct="1">
              <a:lnSpc>
                <a:spcPct val="100000"/>
              </a:lnSpc>
              <a:spcBef>
                <a:spcPct val="20000"/>
              </a:spcBef>
              <a:spcAft>
                <a:spcPts val="0"/>
              </a:spcAft>
              <a:buClr>
                <a:schemeClr val="tx2"/>
              </a:buClr>
              <a:buSzTx/>
              <a:buFont typeface="Arial"/>
              <a:buChar char="•"/>
              <a:tabLst/>
              <a:defRPr/>
            </a:pPr>
            <a:r>
              <a:rPr lang="en-US" sz="2800" kern="1200" dirty="0" smtClean="0">
                <a:solidFill>
                  <a:srgbClr val="FF0000"/>
                </a:solidFill>
                <a:effectLst/>
                <a:latin typeface="DIN-MediumAlternate"/>
                <a:ea typeface="+mn-ea"/>
                <a:cs typeface="DIN-MediumAlternate"/>
              </a:rPr>
              <a:t>Registered Client License Model </a:t>
            </a:r>
          </a:p>
          <a:p>
            <a:pPr marL="457200" marR="0" indent="-457200" algn="l" defTabSz="457200" rtl="0" eaLnBrk="1" fontAlgn="auto" latinLnBrk="0" hangingPunct="1">
              <a:lnSpc>
                <a:spcPct val="100000"/>
              </a:lnSpc>
              <a:spcBef>
                <a:spcPct val="20000"/>
              </a:spcBef>
              <a:spcAft>
                <a:spcPts val="0"/>
              </a:spcAft>
              <a:buClr>
                <a:schemeClr val="tx2"/>
              </a:buClr>
              <a:buSzTx/>
              <a:buFont typeface="Arial"/>
              <a:buChar char="•"/>
              <a:tabLst/>
              <a:defRPr/>
            </a:pPr>
            <a:r>
              <a:rPr lang="en-US" sz="2800" kern="1200" dirty="0" smtClean="0">
                <a:solidFill>
                  <a:srgbClr val="FF0000"/>
                </a:solidFill>
                <a:effectLst/>
                <a:latin typeface="DIN-MediumAlternate"/>
                <a:ea typeface="+mn-ea"/>
                <a:cs typeface="DIN-MediumAlternate"/>
              </a:rPr>
              <a:t>Named User License Model </a:t>
            </a:r>
          </a:p>
          <a:p>
            <a:pPr marL="457200" marR="0" indent="-457200" algn="l" defTabSz="457200" rtl="0" eaLnBrk="1" fontAlgn="auto" latinLnBrk="0" hangingPunct="1">
              <a:lnSpc>
                <a:spcPct val="100000"/>
              </a:lnSpc>
              <a:spcBef>
                <a:spcPct val="20000"/>
              </a:spcBef>
              <a:spcAft>
                <a:spcPts val="0"/>
              </a:spcAft>
              <a:buClr>
                <a:schemeClr val="tx2"/>
              </a:buClr>
              <a:buSzTx/>
              <a:buFont typeface="Arial"/>
              <a:buChar char="•"/>
              <a:tabLst/>
              <a:defRPr/>
            </a:pPr>
            <a:r>
              <a:rPr lang="en-US" sz="2800" kern="1200" dirty="0" smtClean="0">
                <a:solidFill>
                  <a:schemeClr val="tx1"/>
                </a:solidFill>
                <a:effectLst/>
                <a:latin typeface="DIN-MediumAlternate"/>
                <a:ea typeface="+mn-ea"/>
                <a:cs typeface="DIN-MediumAlternate"/>
              </a:rPr>
              <a:t>Access Agent License Model </a:t>
            </a:r>
          </a:p>
          <a:p>
            <a:pPr marL="457200" marR="0" indent="-457200" algn="l" defTabSz="457200" rtl="0" eaLnBrk="1" fontAlgn="auto" latinLnBrk="0" hangingPunct="1">
              <a:lnSpc>
                <a:spcPct val="100000"/>
              </a:lnSpc>
              <a:spcBef>
                <a:spcPct val="20000"/>
              </a:spcBef>
              <a:spcAft>
                <a:spcPts val="0"/>
              </a:spcAft>
              <a:buClr>
                <a:schemeClr val="tx2"/>
              </a:buClr>
              <a:buSzTx/>
              <a:buFont typeface="Arial"/>
              <a:buChar char="•"/>
              <a:tabLst/>
              <a:defRPr/>
            </a:pPr>
            <a:r>
              <a:rPr lang="en-US" sz="2800" kern="1200" dirty="0" smtClean="0">
                <a:solidFill>
                  <a:schemeClr val="tx1"/>
                </a:solidFill>
                <a:effectLst/>
                <a:latin typeface="DIN-MediumAlternate"/>
                <a:ea typeface="+mn-ea"/>
                <a:cs typeface="DIN-MediumAlternate"/>
              </a:rPr>
              <a:t>Machine License Model </a:t>
            </a:r>
          </a:p>
          <a:p>
            <a:pPr marL="457200" marR="0" indent="-457200" algn="l" defTabSz="457200" rtl="0" eaLnBrk="1" fontAlgn="auto" latinLnBrk="0" hangingPunct="1">
              <a:lnSpc>
                <a:spcPct val="100000"/>
              </a:lnSpc>
              <a:spcBef>
                <a:spcPct val="20000"/>
              </a:spcBef>
              <a:spcAft>
                <a:spcPts val="0"/>
              </a:spcAft>
              <a:buClr>
                <a:schemeClr val="tx2"/>
              </a:buClr>
              <a:buSzTx/>
              <a:buFont typeface="Arial"/>
              <a:buChar char="•"/>
              <a:tabLst/>
              <a:defRPr/>
            </a:pPr>
            <a:r>
              <a:rPr lang="en-US" sz="2800" kern="1200" dirty="0" smtClean="0">
                <a:solidFill>
                  <a:schemeClr val="tx1"/>
                </a:solidFill>
                <a:effectLst/>
                <a:latin typeface="DIN-MediumAlternate"/>
                <a:ea typeface="+mn-ea"/>
                <a:cs typeface="DIN-MediumAlternate"/>
              </a:rPr>
              <a:t>Transaction Agent License Model </a:t>
            </a:r>
          </a:p>
          <a:p>
            <a:pPr marL="457200" marR="0" indent="-457200" algn="l" defTabSz="457200" rtl="0" eaLnBrk="1" fontAlgn="auto" latinLnBrk="0" hangingPunct="1">
              <a:lnSpc>
                <a:spcPct val="100000"/>
              </a:lnSpc>
              <a:spcBef>
                <a:spcPct val="20000"/>
              </a:spcBef>
              <a:spcAft>
                <a:spcPts val="0"/>
              </a:spcAft>
              <a:buClr>
                <a:schemeClr val="tx2"/>
              </a:buClr>
              <a:buSzTx/>
              <a:buFont typeface="Arial"/>
              <a:buChar char="•"/>
              <a:tabLst/>
              <a:defRPr/>
            </a:pPr>
            <a:r>
              <a:rPr lang="en-US" sz="2800" kern="1200" dirty="0" smtClean="0">
                <a:solidFill>
                  <a:schemeClr val="tx1"/>
                </a:solidFill>
                <a:effectLst/>
                <a:latin typeface="DIN-MediumAlternate"/>
                <a:ea typeface="+mn-ea"/>
                <a:cs typeface="DIN-MediumAlternate"/>
              </a:rPr>
              <a:t>OpenEdge Add-On License Model </a:t>
            </a:r>
            <a:endParaRPr lang="en-US" dirty="0" smtClean="0">
              <a:effectLst/>
            </a:endParaRPr>
          </a:p>
          <a:p>
            <a:endParaRPr lang="en-US" dirty="0"/>
          </a:p>
        </p:txBody>
      </p:sp>
    </p:spTree>
    <p:extLst>
      <p:ext uri="{BB962C8B-B14F-4D97-AF65-F5344CB8AC3E}">
        <p14:creationId xmlns:p14="http://schemas.microsoft.com/office/powerpoint/2010/main" val="835779206"/>
      </p:ext>
    </p:extLst>
  </p:cSld>
  <p:clrMapOvr>
    <a:masterClrMapping/>
  </p:clrMapOvr>
  <p:transition xmlns:p14="http://schemas.microsoft.com/office/powerpoint/2010/mai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a:t>
            </a:r>
            <a:r>
              <a:rPr lang="en-US" baseline="0" dirty="0" smtClean="0"/>
              <a:t> Required For The Audit Process</a:t>
            </a:r>
            <a:endParaRPr lang="en-US" dirty="0"/>
          </a:p>
        </p:txBody>
      </p:sp>
      <p:sp>
        <p:nvSpPr>
          <p:cNvPr id="3" name="Content Placeholder 2"/>
          <p:cNvSpPr>
            <a:spLocks noGrp="1"/>
          </p:cNvSpPr>
          <p:nvPr>
            <p:ph sz="half" idx="1"/>
          </p:nvPr>
        </p:nvSpPr>
        <p:spPr>
          <a:xfrm>
            <a:off x="582612" y="1600200"/>
            <a:ext cx="7855433" cy="4525963"/>
          </a:xfrm>
        </p:spPr>
        <p:txBody>
          <a:bodyPr/>
          <a:lstStyle/>
          <a:p>
            <a:r>
              <a:rPr lang="en-US" dirty="0" smtClean="0"/>
              <a:t>Progress will send you out a questionnaire</a:t>
            </a:r>
            <a:r>
              <a:rPr lang="en-US" baseline="0" dirty="0" smtClean="0"/>
              <a:t> </a:t>
            </a:r>
          </a:p>
          <a:p>
            <a:r>
              <a:rPr lang="en-US" baseline="0" dirty="0" smtClean="0"/>
              <a:t>Progress will ask for a bunch of files</a:t>
            </a:r>
          </a:p>
          <a:p>
            <a:pPr lvl="1"/>
            <a:r>
              <a:rPr lang="en-US" dirty="0" smtClean="0"/>
              <a:t>Database log</a:t>
            </a:r>
            <a:r>
              <a:rPr lang="en-US" baseline="0" dirty="0" smtClean="0"/>
              <a:t> files</a:t>
            </a:r>
          </a:p>
          <a:p>
            <a:pPr lvl="1"/>
            <a:r>
              <a:rPr lang="en-US" baseline="0" dirty="0" smtClean="0"/>
              <a:t>Database license files</a:t>
            </a:r>
          </a:p>
          <a:p>
            <a:pPr lvl="1"/>
            <a:r>
              <a:rPr lang="en-US" baseline="0" dirty="0" err="1" smtClean="0"/>
              <a:t>AppServer</a:t>
            </a:r>
            <a:r>
              <a:rPr lang="en-US" baseline="0" dirty="0" smtClean="0"/>
              <a:t> Broker and Server log files</a:t>
            </a:r>
          </a:p>
          <a:p>
            <a:pPr marL="742950" marR="0" lvl="1" indent="-285750" algn="l" defTabSz="457200" rtl="0" eaLnBrk="1" fontAlgn="auto" latinLnBrk="0" hangingPunct="1">
              <a:lnSpc>
                <a:spcPct val="100000"/>
              </a:lnSpc>
              <a:spcBef>
                <a:spcPct val="20000"/>
              </a:spcBef>
              <a:spcAft>
                <a:spcPts val="0"/>
              </a:spcAft>
              <a:buClr>
                <a:schemeClr val="tx2"/>
              </a:buClr>
              <a:buSzTx/>
              <a:buFont typeface="Arial"/>
              <a:buChar char="–"/>
              <a:tabLst/>
              <a:defRPr/>
            </a:pPr>
            <a:r>
              <a:rPr lang="en-US" baseline="0" dirty="0" err="1" smtClean="0"/>
              <a:t>WebSpeed</a:t>
            </a:r>
            <a:r>
              <a:rPr lang="en-US" baseline="0" dirty="0" smtClean="0"/>
              <a:t> </a:t>
            </a:r>
            <a:r>
              <a:rPr lang="en-US" sz="2400" kern="1200" baseline="0" dirty="0" smtClean="0">
                <a:solidFill>
                  <a:schemeClr val="tx1"/>
                </a:solidFill>
                <a:effectLst/>
                <a:latin typeface="DIN-MediumAlternate"/>
                <a:ea typeface="+mn-ea"/>
                <a:cs typeface="DIN-MediumAlternate"/>
              </a:rPr>
              <a:t>Broker and Server log files</a:t>
            </a:r>
            <a:endParaRPr lang="en-US" sz="2400" dirty="0" smtClean="0">
              <a:effectLst/>
            </a:endParaRPr>
          </a:p>
          <a:p>
            <a:pPr lvl="1"/>
            <a:r>
              <a:rPr lang="en-US" dirty="0" smtClean="0"/>
              <a:t>Unified</a:t>
            </a:r>
            <a:r>
              <a:rPr lang="en-US" baseline="0" dirty="0" smtClean="0"/>
              <a:t> Broker Configuration files</a:t>
            </a:r>
          </a:p>
          <a:p>
            <a:pPr lvl="1"/>
            <a:r>
              <a:rPr lang="en-US" baseline="0" dirty="0" smtClean="0"/>
              <a:t>Progress License files</a:t>
            </a:r>
          </a:p>
        </p:txBody>
      </p:sp>
    </p:spTree>
    <p:extLst>
      <p:ext uri="{BB962C8B-B14F-4D97-AF65-F5344CB8AC3E}">
        <p14:creationId xmlns:p14="http://schemas.microsoft.com/office/powerpoint/2010/main" val="1522721942"/>
      </p:ext>
    </p:extLst>
  </p:cSld>
  <p:clrMapOvr>
    <a:masterClrMapping/>
  </p:clrMapOvr>
  <p:transition xmlns:p14="http://schemas.microsoft.com/office/powerpoint/2010/mai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 – Application Partners</a:t>
            </a:r>
            <a:endParaRPr lang="en-US" dirty="0"/>
          </a:p>
        </p:txBody>
      </p:sp>
      <p:sp>
        <p:nvSpPr>
          <p:cNvPr id="3" name="Content Placeholder 2"/>
          <p:cNvSpPr>
            <a:spLocks noGrp="1"/>
          </p:cNvSpPr>
          <p:nvPr>
            <p:ph sz="half" idx="1"/>
          </p:nvPr>
        </p:nvSpPr>
        <p:spPr>
          <a:xfrm>
            <a:off x="582612" y="1600200"/>
            <a:ext cx="7822015" cy="4525963"/>
          </a:xfrm>
        </p:spPr>
        <p:txBody>
          <a:bodyPr/>
          <a:lstStyle/>
          <a:p>
            <a:r>
              <a:rPr lang="en-US" dirty="0" smtClean="0"/>
              <a:t>Application Partners</a:t>
            </a:r>
          </a:p>
          <a:p>
            <a:pPr lvl="1"/>
            <a:r>
              <a:rPr lang="en-US" dirty="0" smtClean="0"/>
              <a:t>What is the application</a:t>
            </a:r>
          </a:p>
          <a:p>
            <a:pPr lvl="1"/>
            <a:r>
              <a:rPr lang="en-US" dirty="0" smtClean="0"/>
              <a:t>What products are deployed</a:t>
            </a:r>
          </a:p>
          <a:p>
            <a:pPr lvl="1"/>
            <a:r>
              <a:rPr lang="en-US" dirty="0" smtClean="0"/>
              <a:t>What is the architecture</a:t>
            </a:r>
          </a:p>
          <a:p>
            <a:pPr lvl="2"/>
            <a:r>
              <a:rPr lang="en-US" dirty="0" smtClean="0"/>
              <a:t>Client/server, </a:t>
            </a:r>
            <a:r>
              <a:rPr lang="en-US" dirty="0" err="1" smtClean="0"/>
              <a:t>AppServer</a:t>
            </a:r>
            <a:r>
              <a:rPr lang="en-US" dirty="0" smtClean="0"/>
              <a:t>, </a:t>
            </a:r>
            <a:r>
              <a:rPr lang="en-US" dirty="0" err="1" smtClean="0"/>
              <a:t>etc</a:t>
            </a:r>
            <a:endParaRPr lang="en-US" dirty="0" smtClean="0"/>
          </a:p>
          <a:p>
            <a:pPr lvl="1"/>
            <a:r>
              <a:rPr lang="en-US" dirty="0" smtClean="0"/>
              <a:t>Do you </a:t>
            </a:r>
            <a:r>
              <a:rPr lang="en-US" dirty="0" smtClean="0"/>
              <a:t>manage </a:t>
            </a:r>
            <a:r>
              <a:rPr lang="en-US" dirty="0" smtClean="0"/>
              <a:t>your end users </a:t>
            </a:r>
            <a:r>
              <a:rPr lang="en-US" dirty="0" smtClean="0"/>
              <a:t>environment</a:t>
            </a:r>
            <a:endParaRPr lang="en-US" dirty="0"/>
          </a:p>
        </p:txBody>
      </p:sp>
    </p:spTree>
    <p:extLst>
      <p:ext uri="{BB962C8B-B14F-4D97-AF65-F5344CB8AC3E}">
        <p14:creationId xmlns:p14="http://schemas.microsoft.com/office/powerpoint/2010/main" val="3568620287"/>
      </p:ext>
    </p:extLst>
  </p:cSld>
  <p:clrMapOvr>
    <a:masterClrMapping/>
  </p:clrMapOvr>
  <p:transition xmlns:p14="http://schemas.microsoft.com/office/powerpoint/2010/mai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 – End Users</a:t>
            </a:r>
            <a:endParaRPr lang="en-US" dirty="0"/>
          </a:p>
        </p:txBody>
      </p:sp>
      <p:sp>
        <p:nvSpPr>
          <p:cNvPr id="3" name="Content Placeholder 2"/>
          <p:cNvSpPr>
            <a:spLocks noGrp="1"/>
          </p:cNvSpPr>
          <p:nvPr>
            <p:ph sz="half" idx="1"/>
          </p:nvPr>
        </p:nvSpPr>
        <p:spPr>
          <a:xfrm>
            <a:off x="582612" y="1600200"/>
            <a:ext cx="7822015" cy="4525963"/>
          </a:xfrm>
        </p:spPr>
        <p:txBody>
          <a:bodyPr>
            <a:normAutofit/>
          </a:bodyPr>
          <a:lstStyle/>
          <a:p>
            <a:r>
              <a:rPr lang="en-US" dirty="0" smtClean="0"/>
              <a:t>End Users Checklist</a:t>
            </a:r>
          </a:p>
          <a:p>
            <a:pPr lvl="1"/>
            <a:r>
              <a:rPr lang="en-US" dirty="0" smtClean="0"/>
              <a:t>Server Details</a:t>
            </a:r>
          </a:p>
          <a:p>
            <a:pPr lvl="2"/>
            <a:r>
              <a:rPr lang="en-US" dirty="0" smtClean="0"/>
              <a:t>How many Production machines</a:t>
            </a:r>
            <a:endParaRPr lang="en-US" baseline="0" dirty="0" smtClean="0"/>
          </a:p>
          <a:p>
            <a:pPr lvl="2"/>
            <a:r>
              <a:rPr lang="en-US" baseline="0" dirty="0" smtClean="0"/>
              <a:t>How many Test machines</a:t>
            </a:r>
          </a:p>
          <a:p>
            <a:pPr lvl="2"/>
            <a:r>
              <a:rPr lang="en-US" baseline="0" dirty="0" smtClean="0"/>
              <a:t>How many Disaster Recover machines	</a:t>
            </a:r>
          </a:p>
        </p:txBody>
      </p:sp>
    </p:spTree>
    <p:extLst>
      <p:ext uri="{BB962C8B-B14F-4D97-AF65-F5344CB8AC3E}">
        <p14:creationId xmlns:p14="http://schemas.microsoft.com/office/powerpoint/2010/main" val="3233871891"/>
      </p:ext>
    </p:extLst>
  </p:cSld>
  <p:clrMapOvr>
    <a:masterClrMapping/>
  </p:clrMapOvr>
  <p:transition xmlns:p14="http://schemas.microsoft.com/office/powerpoint/2010/mai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Servers</a:t>
            </a:r>
            <a:endParaRPr lang="en-US" dirty="0"/>
          </a:p>
        </p:txBody>
      </p:sp>
      <p:sp>
        <p:nvSpPr>
          <p:cNvPr id="3" name="Content Placeholder 2"/>
          <p:cNvSpPr>
            <a:spLocks noGrp="1"/>
          </p:cNvSpPr>
          <p:nvPr>
            <p:ph sz="half" idx="1"/>
          </p:nvPr>
        </p:nvSpPr>
        <p:spPr>
          <a:xfrm>
            <a:off x="582612" y="1600200"/>
            <a:ext cx="7487835" cy="4525963"/>
          </a:xfrm>
        </p:spPr>
        <p:txBody>
          <a:bodyPr>
            <a:normAutofit/>
          </a:bodyPr>
          <a:lstStyle/>
          <a:p>
            <a:pPr lvl="0"/>
            <a:r>
              <a:rPr lang="en-US" dirty="0" smtClean="0"/>
              <a:t>For each Server machine…</a:t>
            </a:r>
          </a:p>
          <a:p>
            <a:pPr lvl="2"/>
            <a:r>
              <a:rPr lang="en-US" dirty="0" err="1" smtClean="0"/>
              <a:t>Progress.cfg</a:t>
            </a:r>
            <a:endParaRPr lang="en-US" dirty="0" smtClean="0"/>
          </a:p>
          <a:p>
            <a:pPr lvl="2"/>
            <a:r>
              <a:rPr lang="en-US" dirty="0" smtClean="0"/>
              <a:t>For each Database</a:t>
            </a:r>
            <a:r>
              <a:rPr lang="en-US" baseline="0" dirty="0" smtClean="0"/>
              <a:t> of Server machine…</a:t>
            </a:r>
          </a:p>
          <a:p>
            <a:pPr lvl="3"/>
            <a:r>
              <a:rPr lang="en-US" dirty="0" err="1" smtClean="0"/>
              <a:t>Database.lic</a:t>
            </a:r>
            <a:endParaRPr lang="en-US" dirty="0" smtClean="0"/>
          </a:p>
          <a:p>
            <a:pPr lvl="3"/>
            <a:r>
              <a:rPr lang="en-US" dirty="0" err="1" smtClean="0"/>
              <a:t>Database.lg</a:t>
            </a:r>
            <a:endParaRPr lang="en-US" dirty="0" smtClean="0"/>
          </a:p>
          <a:p>
            <a:pPr lvl="2"/>
            <a:r>
              <a:rPr lang="en-US" dirty="0" smtClean="0"/>
              <a:t>DLC/properties/</a:t>
            </a:r>
            <a:r>
              <a:rPr lang="en-US" dirty="0" err="1" smtClean="0"/>
              <a:t>ubroker.properties</a:t>
            </a:r>
            <a:endParaRPr lang="en-US" dirty="0" smtClean="0"/>
          </a:p>
          <a:p>
            <a:pPr lvl="2"/>
            <a:r>
              <a:rPr lang="en-US" dirty="0" smtClean="0"/>
              <a:t>For</a:t>
            </a:r>
            <a:r>
              <a:rPr lang="en-US" baseline="0" dirty="0" smtClean="0"/>
              <a:t> each </a:t>
            </a:r>
            <a:r>
              <a:rPr lang="en-US" baseline="0" dirty="0" err="1" smtClean="0"/>
              <a:t>AppServer</a:t>
            </a:r>
            <a:r>
              <a:rPr lang="en-US" baseline="0" dirty="0" smtClean="0"/>
              <a:t> or </a:t>
            </a:r>
            <a:r>
              <a:rPr lang="en-US" baseline="0" dirty="0" err="1" smtClean="0"/>
              <a:t>WebSpeed</a:t>
            </a:r>
            <a:r>
              <a:rPr lang="en-US" baseline="0" dirty="0" smtClean="0"/>
              <a:t> broker</a:t>
            </a:r>
          </a:p>
          <a:p>
            <a:pPr lvl="3"/>
            <a:r>
              <a:rPr lang="en-US" dirty="0" smtClean="0"/>
              <a:t>Get </a:t>
            </a:r>
            <a:r>
              <a:rPr lang="en-US" dirty="0" err="1" smtClean="0"/>
              <a:t>broker.log</a:t>
            </a:r>
            <a:r>
              <a:rPr lang="en-US" dirty="0" smtClean="0"/>
              <a:t> and </a:t>
            </a:r>
            <a:r>
              <a:rPr lang="en-US" dirty="0" err="1" smtClean="0"/>
              <a:t>server.log</a:t>
            </a:r>
            <a:endParaRPr lang="en-US" dirty="0"/>
          </a:p>
        </p:txBody>
      </p:sp>
    </p:spTree>
    <p:extLst>
      <p:ext uri="{BB962C8B-B14F-4D97-AF65-F5344CB8AC3E}">
        <p14:creationId xmlns:p14="http://schemas.microsoft.com/office/powerpoint/2010/main" val="4065146377"/>
      </p:ext>
    </p:extLst>
  </p:cSld>
  <p:clrMapOvr>
    <a:masterClrMapping/>
  </p:clrMapOvr>
  <p:transition xmlns:p14="http://schemas.microsoft.com/office/powerpoint/2010/mai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 Recovery and Development</a:t>
            </a:r>
            <a:endParaRPr lang="en-US" dirty="0"/>
          </a:p>
        </p:txBody>
      </p:sp>
      <p:sp>
        <p:nvSpPr>
          <p:cNvPr id="3" name="Content Placeholder 2"/>
          <p:cNvSpPr>
            <a:spLocks noGrp="1"/>
          </p:cNvSpPr>
          <p:nvPr>
            <p:ph sz="half" idx="1"/>
          </p:nvPr>
        </p:nvSpPr>
        <p:spPr>
          <a:xfrm>
            <a:off x="582612" y="1600200"/>
            <a:ext cx="7487835" cy="4525963"/>
          </a:xfrm>
        </p:spPr>
        <p:txBody>
          <a:bodyPr>
            <a:normAutofit/>
          </a:bodyPr>
          <a:lstStyle/>
          <a:p>
            <a:pPr lvl="0"/>
            <a:r>
              <a:rPr lang="en-US" dirty="0" smtClean="0"/>
              <a:t>Disaster</a:t>
            </a:r>
            <a:r>
              <a:rPr lang="en-US" baseline="0" dirty="0" smtClean="0"/>
              <a:t> Recovery</a:t>
            </a:r>
          </a:p>
          <a:p>
            <a:pPr lvl="1"/>
            <a:r>
              <a:rPr lang="en-US" dirty="0" smtClean="0"/>
              <a:t>Provide an overview</a:t>
            </a:r>
            <a:r>
              <a:rPr lang="en-US" baseline="0" dirty="0" smtClean="0"/>
              <a:t> of the DR environment</a:t>
            </a:r>
            <a:br>
              <a:rPr lang="en-US" baseline="0" dirty="0" smtClean="0"/>
            </a:br>
            <a:r>
              <a:rPr lang="en-US" baseline="0" dirty="0" smtClean="0"/>
              <a:t/>
            </a:r>
            <a:br>
              <a:rPr lang="en-US" baseline="0" dirty="0" smtClean="0"/>
            </a:br>
            <a:endParaRPr lang="en-US" baseline="0" dirty="0" smtClean="0"/>
          </a:p>
          <a:p>
            <a:pPr lvl="0"/>
            <a:r>
              <a:rPr lang="en-US" dirty="0" smtClean="0"/>
              <a:t>Development</a:t>
            </a:r>
          </a:p>
          <a:p>
            <a:pPr lvl="1"/>
            <a:r>
              <a:rPr lang="en-US" dirty="0" smtClean="0"/>
              <a:t>If</a:t>
            </a:r>
            <a:r>
              <a:rPr lang="en-US" baseline="0" dirty="0" smtClean="0"/>
              <a:t> you do development, how many developers to you have</a:t>
            </a:r>
          </a:p>
        </p:txBody>
      </p:sp>
    </p:spTree>
    <p:extLst>
      <p:ext uri="{BB962C8B-B14F-4D97-AF65-F5344CB8AC3E}">
        <p14:creationId xmlns:p14="http://schemas.microsoft.com/office/powerpoint/2010/main" val="3966049644"/>
      </p:ext>
    </p:extLst>
  </p:cSld>
  <p:clrMapOvr>
    <a:masterClrMapping/>
  </p:clrMapOvr>
  <p:transition xmlns:p14="http://schemas.microsoft.com/office/powerpoint/2010/mai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DLC/</a:t>
            </a:r>
            <a:r>
              <a:rPr lang="en-US" dirty="0" err="1" smtClean="0"/>
              <a:t>progress.cfg</a:t>
            </a:r>
            <a:endParaRPr lang="en-US" dirty="0"/>
          </a:p>
        </p:txBody>
      </p:sp>
      <p:sp>
        <p:nvSpPr>
          <p:cNvPr id="3" name="Content Placeholder 2"/>
          <p:cNvSpPr>
            <a:spLocks noGrp="1"/>
          </p:cNvSpPr>
          <p:nvPr>
            <p:ph sz="half" idx="1"/>
          </p:nvPr>
        </p:nvSpPr>
        <p:spPr>
          <a:xfrm>
            <a:off x="582612" y="1600200"/>
            <a:ext cx="7738470" cy="4525963"/>
          </a:xfrm>
        </p:spPr>
        <p:txBody>
          <a:bodyPr/>
          <a:lstStyle/>
          <a:p>
            <a:r>
              <a:rPr lang="en-US" dirty="0" smtClean="0"/>
              <a:t>This is the license file for the install</a:t>
            </a:r>
          </a:p>
          <a:p>
            <a:r>
              <a:rPr lang="en-US" dirty="0" smtClean="0"/>
              <a:t>Determines what features you are entitled</a:t>
            </a:r>
            <a:r>
              <a:rPr lang="en-US" baseline="0" dirty="0" smtClean="0"/>
              <a:t> to</a:t>
            </a:r>
          </a:p>
          <a:p>
            <a:r>
              <a:rPr lang="en-US" baseline="0" dirty="0" smtClean="0"/>
              <a:t>Use </a:t>
            </a:r>
            <a:r>
              <a:rPr lang="en-US" baseline="0" dirty="0" err="1" smtClean="0"/>
              <a:t>showcfg</a:t>
            </a:r>
            <a:r>
              <a:rPr lang="en-US" baseline="0" dirty="0" smtClean="0"/>
              <a:t> or </a:t>
            </a:r>
            <a:r>
              <a:rPr lang="en-US" baseline="0" dirty="0" err="1" smtClean="0"/>
              <a:t>showcfgd</a:t>
            </a:r>
            <a:r>
              <a:rPr lang="en-US" baseline="0" dirty="0" smtClean="0"/>
              <a:t> to read it</a:t>
            </a:r>
          </a:p>
          <a:p>
            <a:endParaRPr lang="en-US" dirty="0"/>
          </a:p>
        </p:txBody>
      </p:sp>
      <p:sp>
        <p:nvSpPr>
          <p:cNvPr id="5" name="TextBox 4"/>
          <p:cNvSpPr txBox="1"/>
          <p:nvPr/>
        </p:nvSpPr>
        <p:spPr>
          <a:xfrm>
            <a:off x="1938243" y="2924530"/>
            <a:ext cx="5747897" cy="3754873"/>
          </a:xfrm>
          <a:prstGeom prst="rect">
            <a:avLst/>
          </a:prstGeom>
          <a:noFill/>
        </p:spPr>
        <p:txBody>
          <a:bodyPr wrap="square" rtlCol="0">
            <a:spAutoFit/>
          </a:bodyPr>
          <a:lstStyle/>
          <a:p>
            <a:pPr algn="l"/>
            <a:r>
              <a:rPr lang="en-US" sz="2800" b="1" i="0" dirty="0"/>
              <a:t> </a:t>
            </a:r>
            <a:r>
              <a:rPr lang="en-US" sz="2800" b="1" i="0" dirty="0" smtClean="0"/>
              <a:t>  </a:t>
            </a:r>
            <a:r>
              <a:rPr lang="en-US" sz="1400" b="1" i="0" dirty="0" smtClean="0"/>
              <a:t>Company </a:t>
            </a:r>
            <a:r>
              <a:rPr lang="en-US" sz="1400" b="1" i="0" dirty="0"/>
              <a:t>Name:  </a:t>
            </a:r>
            <a:r>
              <a:rPr lang="en-US" sz="1400" b="1" i="0" dirty="0" smtClean="0"/>
              <a:t>Mike’s Enterprises</a:t>
            </a:r>
            <a:endParaRPr lang="en-US" sz="1400" b="1" i="0" dirty="0"/>
          </a:p>
          <a:p>
            <a:pPr algn="l"/>
            <a:endParaRPr lang="en-US" sz="1400" b="1" i="0" dirty="0"/>
          </a:p>
          <a:p>
            <a:pPr algn="l"/>
            <a:r>
              <a:rPr lang="en-US" sz="1400" b="1" i="0" dirty="0"/>
              <a:t>         Product Name:  OE Enterprise RDBMS</a:t>
            </a:r>
          </a:p>
          <a:p>
            <a:pPr algn="l"/>
            <a:r>
              <a:rPr lang="en-US" sz="1400" b="1" i="0" dirty="0"/>
              <a:t> </a:t>
            </a:r>
            <a:r>
              <a:rPr lang="en-US" sz="1400" b="1" i="0" dirty="0" smtClean="0"/>
              <a:t>    </a:t>
            </a:r>
            <a:r>
              <a:rPr lang="en-US" sz="1400" b="1" i="0" dirty="0"/>
              <a:t>Installation Date:  Tue Dec 20 09:09:36 2011</a:t>
            </a:r>
          </a:p>
          <a:p>
            <a:pPr algn="l"/>
            <a:r>
              <a:rPr lang="en-US" sz="1400" b="1" i="0" dirty="0"/>
              <a:t>       </a:t>
            </a:r>
            <a:r>
              <a:rPr lang="en-US" sz="1400" b="1" i="0" dirty="0" smtClean="0"/>
              <a:t>        </a:t>
            </a:r>
            <a:r>
              <a:rPr lang="en-US" sz="1400" b="1" i="0" dirty="0">
                <a:solidFill>
                  <a:srgbClr val="FF0000"/>
                </a:solidFill>
              </a:rPr>
              <a:t>User Limit:  68</a:t>
            </a:r>
          </a:p>
          <a:p>
            <a:pPr algn="l"/>
            <a:r>
              <a:rPr lang="en-US" sz="1400" b="1" i="0" dirty="0"/>
              <a:t>      Expiration Date:  None</a:t>
            </a:r>
          </a:p>
          <a:p>
            <a:pPr algn="l"/>
            <a:r>
              <a:rPr lang="en-US" sz="1400" b="1" i="0" dirty="0"/>
              <a:t>        Serial Number:  004265060</a:t>
            </a:r>
          </a:p>
          <a:p>
            <a:pPr algn="l"/>
            <a:r>
              <a:rPr lang="en-US" sz="1400" b="1" i="0" dirty="0"/>
              <a:t>  </a:t>
            </a:r>
            <a:r>
              <a:rPr lang="en-US" sz="1400" b="1" i="0" dirty="0" smtClean="0"/>
              <a:t>  </a:t>
            </a:r>
            <a:r>
              <a:rPr lang="en-US" sz="1400" b="1" i="0" dirty="0"/>
              <a:t>Control Numbers:  Z8F8S - 2P8XN - K4CY8</a:t>
            </a:r>
          </a:p>
          <a:p>
            <a:pPr algn="l"/>
            <a:r>
              <a:rPr lang="en-US" sz="1400" b="1" i="0" dirty="0" smtClean="0"/>
              <a:t>     </a:t>
            </a:r>
            <a:r>
              <a:rPr lang="en-US" sz="1400" b="1" i="0" dirty="0"/>
              <a:t>Version Number:  10.2B           </a:t>
            </a:r>
          </a:p>
          <a:p>
            <a:pPr algn="l"/>
            <a:r>
              <a:rPr lang="en-US" sz="1400" b="1" i="0" dirty="0"/>
              <a:t>        Machine Class:  KB</a:t>
            </a:r>
          </a:p>
          <a:p>
            <a:pPr algn="l"/>
            <a:r>
              <a:rPr lang="en-US" sz="1400" b="1" i="0" dirty="0"/>
              <a:t>       </a:t>
            </a:r>
            <a:r>
              <a:rPr lang="en-US" sz="1400" b="1" i="0" dirty="0" smtClean="0"/>
              <a:t>    </a:t>
            </a:r>
            <a:r>
              <a:rPr lang="en-US" sz="1400" b="1" i="0" dirty="0"/>
              <a:t>Port Number:  43</a:t>
            </a:r>
          </a:p>
        </p:txBody>
      </p:sp>
    </p:spTree>
    <p:extLst>
      <p:ext uri="{BB962C8B-B14F-4D97-AF65-F5344CB8AC3E}">
        <p14:creationId xmlns:p14="http://schemas.microsoft.com/office/powerpoint/2010/main" val="4181850594"/>
      </p:ext>
    </p:extLst>
  </p:cSld>
  <p:clrMapOvr>
    <a:masterClrMapping/>
  </p:clrMapOvr>
  <p:transition xmlns:p14="http://schemas.microsoft.com/office/powerpoint/2010/mai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Datababse.lic</a:t>
            </a:r>
            <a:r>
              <a:rPr lang="en-US" dirty="0" smtClean="0"/>
              <a:t> file</a:t>
            </a:r>
            <a:endParaRPr lang="en-US" dirty="0"/>
          </a:p>
        </p:txBody>
      </p:sp>
      <p:sp>
        <p:nvSpPr>
          <p:cNvPr id="3" name="Content Placeholder 2"/>
          <p:cNvSpPr>
            <a:spLocks noGrp="1"/>
          </p:cNvSpPr>
          <p:nvPr>
            <p:ph sz="half" idx="1"/>
          </p:nvPr>
        </p:nvSpPr>
        <p:spPr>
          <a:xfrm>
            <a:off x="582612" y="1600201"/>
            <a:ext cx="8039232" cy="1123782"/>
          </a:xfrm>
        </p:spPr>
        <p:txBody>
          <a:bodyPr>
            <a:normAutofit/>
          </a:bodyPr>
          <a:lstStyle/>
          <a:p>
            <a:r>
              <a:rPr lang="en-US" sz="2400" dirty="0" smtClean="0"/>
              <a:t>Every hour on the </a:t>
            </a:r>
            <a:r>
              <a:rPr lang="en-US" sz="2400" dirty="0" smtClean="0"/>
              <a:t>hour </a:t>
            </a:r>
            <a:r>
              <a:rPr lang="en-US" sz="2400" dirty="0" smtClean="0"/>
              <a:t>a line is written to this file.</a:t>
            </a:r>
          </a:p>
        </p:txBody>
      </p:sp>
      <p:sp>
        <p:nvSpPr>
          <p:cNvPr id="7" name="Content Placeholder 6"/>
          <p:cNvSpPr>
            <a:spLocks noGrp="1"/>
          </p:cNvSpPr>
          <p:nvPr>
            <p:ph sz="half" idx="1"/>
          </p:nvPr>
        </p:nvSpPr>
        <p:spPr>
          <a:xfrm>
            <a:off x="1167427" y="2640424"/>
            <a:ext cx="6719221" cy="551481"/>
          </a:xfrm>
        </p:spPr>
        <p:txBody>
          <a:bodyPr>
            <a:normAutofit/>
          </a:bodyPr>
          <a:lstStyle/>
          <a:p>
            <a:pPr marL="0" indent="0">
              <a:buNone/>
            </a:pPr>
            <a:r>
              <a:rPr lang="en-US" sz="1800" dirty="0"/>
              <a:t>06/03/14  16:00:00  </a:t>
            </a:r>
            <a:r>
              <a:rPr lang="en-US" sz="1800" dirty="0" smtClean="0"/>
              <a:t>175 </a:t>
            </a:r>
            <a:r>
              <a:rPr lang="en-US" sz="1800" dirty="0"/>
              <a:t>236 257 235 185 208 184 51 53 48</a:t>
            </a:r>
          </a:p>
        </p:txBody>
      </p:sp>
      <p:sp>
        <p:nvSpPr>
          <p:cNvPr id="9" name="Content Placeholder 2"/>
          <p:cNvSpPr>
            <a:spLocks noGrp="1"/>
          </p:cNvSpPr>
          <p:nvPr>
            <p:ph sz="half" idx="1"/>
          </p:nvPr>
        </p:nvSpPr>
        <p:spPr>
          <a:xfrm>
            <a:off x="668176" y="3256640"/>
            <a:ext cx="4027053" cy="3411266"/>
          </a:xfrm>
        </p:spPr>
        <p:txBody>
          <a:bodyPr>
            <a:normAutofit/>
          </a:bodyPr>
          <a:lstStyle/>
          <a:p>
            <a:r>
              <a:rPr lang="en-US" sz="2000" dirty="0" smtClean="0"/>
              <a:t>Date </a:t>
            </a:r>
            <a:r>
              <a:rPr lang="en-US" sz="2000" dirty="0" smtClean="0">
                <a:solidFill>
                  <a:srgbClr val="FF0000"/>
                </a:solidFill>
              </a:rPr>
              <a:t>06/03/14</a:t>
            </a:r>
          </a:p>
          <a:p>
            <a:r>
              <a:rPr lang="en-US" sz="2000" dirty="0" smtClean="0"/>
              <a:t>Time </a:t>
            </a:r>
            <a:r>
              <a:rPr lang="en-US" sz="2000" dirty="0" smtClean="0">
                <a:solidFill>
                  <a:srgbClr val="FF0000"/>
                </a:solidFill>
              </a:rPr>
              <a:t>16:00:00</a:t>
            </a:r>
          </a:p>
          <a:p>
            <a:r>
              <a:rPr lang="en-US" sz="2000" dirty="0" smtClean="0"/>
              <a:t>Licensed Users </a:t>
            </a:r>
            <a:r>
              <a:rPr lang="en-US" sz="2000" dirty="0" smtClean="0">
                <a:solidFill>
                  <a:srgbClr val="FF0000"/>
                </a:solidFill>
              </a:rPr>
              <a:t>175</a:t>
            </a:r>
          </a:p>
          <a:p>
            <a:r>
              <a:rPr lang="en-US" sz="2000" dirty="0" smtClean="0"/>
              <a:t>Current # connections </a:t>
            </a:r>
            <a:r>
              <a:rPr lang="en-US" sz="2000" dirty="0" smtClean="0">
                <a:solidFill>
                  <a:srgbClr val="FF0000"/>
                </a:solidFill>
              </a:rPr>
              <a:t>236</a:t>
            </a:r>
          </a:p>
          <a:p>
            <a:r>
              <a:rPr lang="en-US" sz="2000" dirty="0" smtClean="0"/>
              <a:t>Max connections </a:t>
            </a:r>
            <a:r>
              <a:rPr lang="en-US" sz="2000" dirty="0" smtClean="0">
                <a:solidFill>
                  <a:srgbClr val="FF0000"/>
                </a:solidFill>
              </a:rPr>
              <a:t>257</a:t>
            </a:r>
          </a:p>
          <a:p>
            <a:r>
              <a:rPr lang="en-US" sz="2000" dirty="0" smtClean="0"/>
              <a:t>Min connections </a:t>
            </a:r>
            <a:r>
              <a:rPr lang="en-US" sz="2000" dirty="0" smtClean="0">
                <a:solidFill>
                  <a:srgbClr val="FF0000"/>
                </a:solidFill>
              </a:rPr>
              <a:t>235</a:t>
            </a:r>
          </a:p>
        </p:txBody>
      </p:sp>
      <p:sp>
        <p:nvSpPr>
          <p:cNvPr id="10" name="Content Placeholder 2"/>
          <p:cNvSpPr>
            <a:spLocks noGrp="1"/>
          </p:cNvSpPr>
          <p:nvPr>
            <p:ph sz="half" idx="1"/>
          </p:nvPr>
        </p:nvSpPr>
        <p:spPr>
          <a:xfrm>
            <a:off x="4897572" y="3258632"/>
            <a:ext cx="4027053" cy="3411266"/>
          </a:xfrm>
        </p:spPr>
        <p:txBody>
          <a:bodyPr>
            <a:normAutofit/>
          </a:bodyPr>
          <a:lstStyle/>
          <a:p>
            <a:r>
              <a:rPr lang="en-US" sz="2000" dirty="0" smtClean="0"/>
              <a:t>Current Interactive </a:t>
            </a:r>
            <a:r>
              <a:rPr lang="en-US" sz="2000" dirty="0" smtClean="0">
                <a:solidFill>
                  <a:srgbClr val="FF0000"/>
                </a:solidFill>
              </a:rPr>
              <a:t>185</a:t>
            </a:r>
          </a:p>
          <a:p>
            <a:r>
              <a:rPr lang="en-US" sz="2000" dirty="0" smtClean="0"/>
              <a:t>Max interactive </a:t>
            </a:r>
            <a:r>
              <a:rPr lang="en-US" sz="2000" dirty="0" smtClean="0">
                <a:solidFill>
                  <a:srgbClr val="FF0000"/>
                </a:solidFill>
              </a:rPr>
              <a:t>208</a:t>
            </a:r>
          </a:p>
          <a:p>
            <a:r>
              <a:rPr lang="en-US" sz="2000" dirty="0" smtClean="0"/>
              <a:t>Min interactive </a:t>
            </a:r>
            <a:r>
              <a:rPr lang="en-US" sz="2000" dirty="0" smtClean="0">
                <a:solidFill>
                  <a:srgbClr val="FF0000"/>
                </a:solidFill>
              </a:rPr>
              <a:t>184</a:t>
            </a:r>
          </a:p>
          <a:p>
            <a:r>
              <a:rPr lang="en-US" sz="2000" dirty="0" smtClean="0"/>
              <a:t>Current batch </a:t>
            </a:r>
            <a:r>
              <a:rPr lang="en-US" sz="2000" dirty="0" smtClean="0">
                <a:solidFill>
                  <a:srgbClr val="FF0000"/>
                </a:solidFill>
              </a:rPr>
              <a:t>51</a:t>
            </a:r>
          </a:p>
          <a:p>
            <a:r>
              <a:rPr lang="en-US" sz="2000" dirty="0" smtClean="0"/>
              <a:t>Max batch </a:t>
            </a:r>
            <a:r>
              <a:rPr lang="en-US" sz="2000" dirty="0" smtClean="0">
                <a:solidFill>
                  <a:srgbClr val="FF0000"/>
                </a:solidFill>
              </a:rPr>
              <a:t>53</a:t>
            </a:r>
          </a:p>
          <a:p>
            <a:r>
              <a:rPr lang="en-US" sz="2000" dirty="0" smtClean="0"/>
              <a:t>Min batch </a:t>
            </a:r>
            <a:r>
              <a:rPr lang="en-US" sz="2000" dirty="0" smtClean="0">
                <a:solidFill>
                  <a:srgbClr val="FF0000"/>
                </a:solidFill>
              </a:rPr>
              <a:t>48</a:t>
            </a:r>
          </a:p>
        </p:txBody>
      </p:sp>
    </p:spTree>
    <p:extLst>
      <p:ext uri="{BB962C8B-B14F-4D97-AF65-F5344CB8AC3E}">
        <p14:creationId xmlns:p14="http://schemas.microsoft.com/office/powerpoint/2010/main" val="4048846577"/>
      </p:ext>
    </p:extLst>
  </p:cSld>
  <p:clrMapOvr>
    <a:masterClrMapping/>
  </p:clrMapOvr>
  <p:transition xmlns:p14="http://schemas.microsoft.com/office/powerpoint/2010/mai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Datababse.lic</a:t>
            </a:r>
            <a:r>
              <a:rPr lang="en-US" dirty="0" smtClean="0"/>
              <a:t> file</a:t>
            </a:r>
            <a:endParaRPr lang="en-US" dirty="0"/>
          </a:p>
        </p:txBody>
      </p:sp>
      <p:sp>
        <p:nvSpPr>
          <p:cNvPr id="3" name="Content Placeholder 2"/>
          <p:cNvSpPr>
            <a:spLocks noGrp="1"/>
          </p:cNvSpPr>
          <p:nvPr>
            <p:ph sz="half" idx="1"/>
          </p:nvPr>
        </p:nvSpPr>
        <p:spPr>
          <a:xfrm>
            <a:off x="582612" y="1600201"/>
            <a:ext cx="8039232" cy="1123782"/>
          </a:xfrm>
        </p:spPr>
        <p:txBody>
          <a:bodyPr/>
          <a:lstStyle/>
          <a:p>
            <a:r>
              <a:rPr lang="en-US" dirty="0" smtClean="0"/>
              <a:t>Every hour on the hours a line is written to this file.</a:t>
            </a:r>
          </a:p>
        </p:txBody>
      </p:sp>
      <p:sp>
        <p:nvSpPr>
          <p:cNvPr id="7" name="Content Placeholder 6"/>
          <p:cNvSpPr>
            <a:spLocks noGrp="1"/>
          </p:cNvSpPr>
          <p:nvPr>
            <p:ph sz="half" idx="1"/>
          </p:nvPr>
        </p:nvSpPr>
        <p:spPr>
          <a:xfrm>
            <a:off x="1167426" y="2640424"/>
            <a:ext cx="7688343" cy="869000"/>
          </a:xfrm>
        </p:spPr>
        <p:txBody>
          <a:bodyPr>
            <a:noAutofit/>
          </a:bodyPr>
          <a:lstStyle/>
          <a:p>
            <a:pPr marL="0" indent="0">
              <a:buNone/>
            </a:pPr>
            <a:r>
              <a:rPr lang="en-US" sz="2000" dirty="0" smtClean="0"/>
              <a:t>Date         Time        </a:t>
            </a:r>
            <a:r>
              <a:rPr lang="en-US" sz="2000" dirty="0" err="1" smtClean="0"/>
              <a:t>Lic</a:t>
            </a:r>
            <a:r>
              <a:rPr lang="en-US" sz="2000" dirty="0" smtClean="0"/>
              <a:t>  Con</a:t>
            </a:r>
          </a:p>
          <a:p>
            <a:pPr marL="0" indent="0">
              <a:buNone/>
            </a:pPr>
            <a:r>
              <a:rPr lang="en-US" sz="2000" dirty="0" smtClean="0"/>
              <a:t>06</a:t>
            </a:r>
            <a:r>
              <a:rPr lang="en-US" sz="2000" dirty="0"/>
              <a:t>/03/14  16:00:00  </a:t>
            </a:r>
            <a:r>
              <a:rPr lang="en-US" sz="2000" dirty="0" smtClean="0">
                <a:solidFill>
                  <a:srgbClr val="FF0000"/>
                </a:solidFill>
              </a:rPr>
              <a:t>175</a:t>
            </a:r>
            <a:r>
              <a:rPr lang="en-US" sz="2000" dirty="0" smtClean="0"/>
              <a:t> </a:t>
            </a:r>
            <a:r>
              <a:rPr lang="en-US" sz="2000" dirty="0">
                <a:solidFill>
                  <a:srgbClr val="FF0000"/>
                </a:solidFill>
              </a:rPr>
              <a:t>236</a:t>
            </a:r>
            <a:r>
              <a:rPr lang="en-US" sz="2000" dirty="0"/>
              <a:t> 257 235 185 208 184 51 53 </a:t>
            </a:r>
            <a:r>
              <a:rPr lang="en-US" sz="2000" dirty="0" smtClean="0"/>
              <a:t>48</a:t>
            </a:r>
            <a:endParaRPr lang="en-US" sz="2000" dirty="0"/>
          </a:p>
        </p:txBody>
      </p:sp>
      <p:sp>
        <p:nvSpPr>
          <p:cNvPr id="11" name="Content Placeholder 2"/>
          <p:cNvSpPr>
            <a:spLocks noGrp="1"/>
          </p:cNvSpPr>
          <p:nvPr>
            <p:ph sz="half" idx="1"/>
          </p:nvPr>
        </p:nvSpPr>
        <p:spPr>
          <a:xfrm>
            <a:off x="584631" y="3524072"/>
            <a:ext cx="8039232" cy="3076987"/>
          </a:xfrm>
        </p:spPr>
        <p:txBody>
          <a:bodyPr>
            <a:normAutofit/>
          </a:bodyPr>
          <a:lstStyle/>
          <a:p>
            <a:r>
              <a:rPr lang="en-US" dirty="0" smtClean="0"/>
              <a:t>This looks out of compliance</a:t>
            </a:r>
          </a:p>
          <a:p>
            <a:pPr lvl="1"/>
            <a:r>
              <a:rPr lang="en-US" dirty="0" smtClean="0"/>
              <a:t>174 Licensed Users</a:t>
            </a:r>
          </a:p>
          <a:p>
            <a:pPr lvl="1"/>
            <a:r>
              <a:rPr lang="en-US" dirty="0" smtClean="0"/>
              <a:t>236 Concurrent Connection</a:t>
            </a:r>
          </a:p>
          <a:p>
            <a:r>
              <a:rPr lang="en-US" dirty="0" smtClean="0"/>
              <a:t>OpenEdge is typically licensed by named user</a:t>
            </a:r>
          </a:p>
          <a:p>
            <a:r>
              <a:rPr lang="en-US" dirty="0" smtClean="0"/>
              <a:t>Another way to think of it is concurrent keyboards</a:t>
            </a:r>
          </a:p>
          <a:p>
            <a:endParaRPr lang="en-US" dirty="0" smtClean="0"/>
          </a:p>
        </p:txBody>
      </p:sp>
    </p:spTree>
    <p:extLst>
      <p:ext uri="{BB962C8B-B14F-4D97-AF65-F5344CB8AC3E}">
        <p14:creationId xmlns:p14="http://schemas.microsoft.com/office/powerpoint/2010/main" val="3564082457"/>
      </p:ext>
    </p:extLst>
  </p:cSld>
  <p:clrMapOvr>
    <a:masterClrMapping/>
  </p:clrMapOvr>
  <p:transition xmlns:p14="http://schemas.microsoft.com/office/powerpoint/2010/mai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Database.lg</a:t>
            </a:r>
            <a:r>
              <a:rPr lang="en-US" dirty="0" smtClean="0"/>
              <a:t> file</a:t>
            </a:r>
            <a:endParaRPr lang="en-US" dirty="0"/>
          </a:p>
        </p:txBody>
      </p:sp>
      <p:sp>
        <p:nvSpPr>
          <p:cNvPr id="3" name="Content Placeholder 2"/>
          <p:cNvSpPr>
            <a:spLocks noGrp="1"/>
          </p:cNvSpPr>
          <p:nvPr>
            <p:ph sz="half" idx="1"/>
          </p:nvPr>
        </p:nvSpPr>
        <p:spPr>
          <a:xfrm>
            <a:off x="582612" y="1600200"/>
            <a:ext cx="7905560" cy="4525963"/>
          </a:xfrm>
        </p:spPr>
        <p:txBody>
          <a:bodyPr/>
          <a:lstStyle/>
          <a:p>
            <a:r>
              <a:rPr lang="en-US" dirty="0" smtClean="0"/>
              <a:t>Records login</a:t>
            </a:r>
            <a:r>
              <a:rPr lang="en-US" baseline="0" dirty="0" smtClean="0"/>
              <a:t> and logout events</a:t>
            </a:r>
          </a:p>
          <a:p>
            <a:r>
              <a:rPr lang="en-US" baseline="0" dirty="0" smtClean="0"/>
              <a:t>Much more useful than the .</a:t>
            </a:r>
            <a:r>
              <a:rPr lang="en-US" baseline="0" dirty="0" err="1" smtClean="0"/>
              <a:t>lic</a:t>
            </a:r>
            <a:r>
              <a:rPr lang="en-US" baseline="0" dirty="0" smtClean="0"/>
              <a:t> file</a:t>
            </a:r>
          </a:p>
          <a:p>
            <a:r>
              <a:rPr lang="en-US" baseline="0" dirty="0" smtClean="0"/>
              <a:t>Holds much more information than just login and logout</a:t>
            </a:r>
          </a:p>
          <a:p>
            <a:endParaRPr lang="en-US" dirty="0"/>
          </a:p>
        </p:txBody>
      </p:sp>
    </p:spTree>
    <p:extLst>
      <p:ext uri="{BB962C8B-B14F-4D97-AF65-F5344CB8AC3E}">
        <p14:creationId xmlns:p14="http://schemas.microsoft.com/office/powerpoint/2010/main" val="2297721127"/>
      </p:ext>
    </p:extLst>
  </p:cSld>
  <p:clrMapOvr>
    <a:masterClrMapping/>
  </p:clrMapOvr>
  <p:transition xmlns:p14="http://schemas.microsoft.com/office/powerpoint/2010/mai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Database.lg</a:t>
            </a:r>
            <a:r>
              <a:rPr lang="en-US" dirty="0" smtClean="0"/>
              <a:t> file</a:t>
            </a:r>
            <a:endParaRPr lang="en-US" dirty="0"/>
          </a:p>
        </p:txBody>
      </p:sp>
      <p:sp>
        <p:nvSpPr>
          <p:cNvPr id="3" name="Content Placeholder 2"/>
          <p:cNvSpPr>
            <a:spLocks noGrp="1"/>
          </p:cNvSpPr>
          <p:nvPr>
            <p:ph sz="half" idx="1"/>
          </p:nvPr>
        </p:nvSpPr>
        <p:spPr>
          <a:xfrm>
            <a:off x="582612" y="1600200"/>
            <a:ext cx="8561388" cy="3045610"/>
          </a:xfrm>
        </p:spPr>
        <p:txBody>
          <a:bodyPr>
            <a:noAutofit/>
          </a:bodyPr>
          <a:lstStyle/>
          <a:p>
            <a:pPr marL="0" indent="0">
              <a:buNone/>
            </a:pPr>
            <a:r>
              <a:rPr lang="cs-CZ" sz="1300" dirty="0" smtClean="0"/>
              <a:t>[</a:t>
            </a:r>
            <a:r>
              <a:rPr lang="en-US" sz="1300" dirty="0"/>
              <a:t>[2013/09/24@20:33:39.836-0700] P-8454444    T-1     I ABL    72: (452)   Login by </a:t>
            </a:r>
            <a:r>
              <a:rPr lang="en-US" sz="1300" dirty="0" err="1"/>
              <a:t>jalvarez</a:t>
            </a:r>
            <a:r>
              <a:rPr lang="en-US" sz="1300" dirty="0"/>
              <a:t> on /</a:t>
            </a:r>
            <a:r>
              <a:rPr lang="en-US" sz="1300" dirty="0" err="1"/>
              <a:t>dev</a:t>
            </a:r>
            <a:r>
              <a:rPr lang="en-US" sz="1300" dirty="0"/>
              <a:t>/</a:t>
            </a:r>
            <a:r>
              <a:rPr lang="en-US" sz="1300" dirty="0" err="1"/>
              <a:t>pts</a:t>
            </a:r>
            <a:r>
              <a:rPr lang="en-US" sz="1300" dirty="0"/>
              <a:t>/8. </a:t>
            </a:r>
          </a:p>
          <a:p>
            <a:pPr marL="0" indent="0">
              <a:buNone/>
            </a:pPr>
            <a:r>
              <a:rPr lang="en-US" sz="1300" dirty="0"/>
              <a:t>[2013/09/24@20:47:08.219-0700] P-41222572   T-1     I ABL    73: (452)   Login by </a:t>
            </a:r>
            <a:r>
              <a:rPr lang="en-US" sz="1300" dirty="0" err="1"/>
              <a:t>amadriga</a:t>
            </a:r>
            <a:r>
              <a:rPr lang="en-US" sz="1300" dirty="0"/>
              <a:t> on /</a:t>
            </a:r>
            <a:r>
              <a:rPr lang="en-US" sz="1300" dirty="0" err="1"/>
              <a:t>dev</a:t>
            </a:r>
            <a:r>
              <a:rPr lang="en-US" sz="1300" dirty="0"/>
              <a:t>/</a:t>
            </a:r>
            <a:r>
              <a:rPr lang="en-US" sz="1300" dirty="0" err="1"/>
              <a:t>pts</a:t>
            </a:r>
            <a:r>
              <a:rPr lang="en-US" sz="1300" dirty="0"/>
              <a:t>/19. </a:t>
            </a:r>
          </a:p>
          <a:p>
            <a:pPr marL="0" indent="0">
              <a:buNone/>
            </a:pPr>
            <a:r>
              <a:rPr lang="en-US" sz="1300" dirty="0"/>
              <a:t>[2013/09/24@21:00:31.557-0700] P-16973970   T-1     I ABL    73: (452)   Login by </a:t>
            </a:r>
            <a:r>
              <a:rPr lang="en-US" sz="1300" dirty="0" err="1"/>
              <a:t>amadriga</a:t>
            </a:r>
            <a:r>
              <a:rPr lang="en-US" sz="1300" dirty="0"/>
              <a:t> on /</a:t>
            </a:r>
            <a:r>
              <a:rPr lang="en-US" sz="1300" dirty="0" err="1"/>
              <a:t>dev</a:t>
            </a:r>
            <a:r>
              <a:rPr lang="en-US" sz="1300" dirty="0"/>
              <a:t>/</a:t>
            </a:r>
            <a:r>
              <a:rPr lang="en-US" sz="1300" dirty="0" err="1"/>
              <a:t>pts</a:t>
            </a:r>
            <a:r>
              <a:rPr lang="en-US" sz="1300" dirty="0"/>
              <a:t>/10. </a:t>
            </a:r>
          </a:p>
          <a:p>
            <a:pPr marL="0" indent="0">
              <a:buNone/>
            </a:pPr>
            <a:r>
              <a:rPr lang="en-US" sz="1300" dirty="0"/>
              <a:t>[2013/09/24@21:00:46.986-0700] P-38469662   T-1     I ABL    73: (452)   Login by </a:t>
            </a:r>
            <a:r>
              <a:rPr lang="en-US" sz="1300" dirty="0" err="1"/>
              <a:t>amadriga</a:t>
            </a:r>
            <a:r>
              <a:rPr lang="en-US" sz="1300" dirty="0"/>
              <a:t> on /</a:t>
            </a:r>
            <a:r>
              <a:rPr lang="en-US" sz="1300" dirty="0" err="1"/>
              <a:t>dev</a:t>
            </a:r>
            <a:r>
              <a:rPr lang="en-US" sz="1300" dirty="0"/>
              <a:t>/</a:t>
            </a:r>
            <a:r>
              <a:rPr lang="en-US" sz="1300" dirty="0" err="1"/>
              <a:t>pts</a:t>
            </a:r>
            <a:r>
              <a:rPr lang="en-US" sz="1300" dirty="0"/>
              <a:t>/10. </a:t>
            </a:r>
          </a:p>
          <a:p>
            <a:pPr marL="0" indent="0">
              <a:buNone/>
            </a:pPr>
            <a:r>
              <a:rPr lang="en-US" sz="1300" dirty="0"/>
              <a:t>[2013/09/24@21:38:11.578-0700] P-6029756    T-1     I ABL    76: (452)   Login by </a:t>
            </a:r>
            <a:r>
              <a:rPr lang="en-US" sz="1300" dirty="0" err="1"/>
              <a:t>cmang</a:t>
            </a:r>
            <a:r>
              <a:rPr lang="en-US" sz="1300" dirty="0"/>
              <a:t> on /</a:t>
            </a:r>
            <a:r>
              <a:rPr lang="en-US" sz="1300" dirty="0" err="1"/>
              <a:t>dev</a:t>
            </a:r>
            <a:r>
              <a:rPr lang="en-US" sz="1300" dirty="0"/>
              <a:t>/</a:t>
            </a:r>
            <a:r>
              <a:rPr lang="en-US" sz="1300" dirty="0" err="1"/>
              <a:t>pts</a:t>
            </a:r>
            <a:r>
              <a:rPr lang="en-US" sz="1300" dirty="0"/>
              <a:t>/14. </a:t>
            </a:r>
          </a:p>
          <a:p>
            <a:pPr marL="0" indent="0">
              <a:buNone/>
            </a:pPr>
            <a:r>
              <a:rPr lang="en-US" sz="1300" dirty="0"/>
              <a:t>[2013/09/24@21:48:11.003-0700] P-23527428   T-1     I ABL    77: (452)   Login by </a:t>
            </a:r>
            <a:r>
              <a:rPr lang="en-US" sz="1300" dirty="0" err="1"/>
              <a:t>hjohn</a:t>
            </a:r>
            <a:r>
              <a:rPr lang="en-US" sz="1300" dirty="0"/>
              <a:t> on /</a:t>
            </a:r>
            <a:r>
              <a:rPr lang="en-US" sz="1300" dirty="0" err="1"/>
              <a:t>dev</a:t>
            </a:r>
            <a:r>
              <a:rPr lang="en-US" sz="1300" dirty="0"/>
              <a:t>/</a:t>
            </a:r>
            <a:r>
              <a:rPr lang="en-US" sz="1300" dirty="0" err="1"/>
              <a:t>pts</a:t>
            </a:r>
            <a:r>
              <a:rPr lang="en-US" sz="1300" dirty="0"/>
              <a:t>/18. </a:t>
            </a:r>
          </a:p>
          <a:p>
            <a:pPr marL="0" indent="0">
              <a:buNone/>
            </a:pPr>
            <a:r>
              <a:rPr lang="en-US" sz="1300" dirty="0"/>
              <a:t>[2013/09/24@21:51:38.534-0700] P-37552516   T-1     I ABL    78: (452)   Login by </a:t>
            </a:r>
            <a:r>
              <a:rPr lang="en-US" sz="1300" dirty="0" err="1"/>
              <a:t>lflorent</a:t>
            </a:r>
            <a:r>
              <a:rPr lang="en-US" sz="1300" dirty="0"/>
              <a:t> on /</a:t>
            </a:r>
            <a:r>
              <a:rPr lang="en-US" sz="1300" dirty="0" err="1"/>
              <a:t>dev</a:t>
            </a:r>
            <a:r>
              <a:rPr lang="en-US" sz="1300" dirty="0"/>
              <a:t>/</a:t>
            </a:r>
            <a:r>
              <a:rPr lang="en-US" sz="1300" dirty="0" err="1"/>
              <a:t>pts</a:t>
            </a:r>
            <a:r>
              <a:rPr lang="en-US" sz="1300" dirty="0"/>
              <a:t>/15. </a:t>
            </a:r>
          </a:p>
          <a:p>
            <a:pPr marL="0" indent="0">
              <a:buNone/>
            </a:pPr>
            <a:r>
              <a:rPr lang="en-US" sz="1300" dirty="0"/>
              <a:t>[2013/09/24@22:22:09.322-0700] P-15728766   T-1     I ABL    55: (452)   Login by </a:t>
            </a:r>
            <a:r>
              <a:rPr lang="en-US" sz="1300" dirty="0" err="1"/>
              <a:t>lflorent</a:t>
            </a:r>
            <a:r>
              <a:rPr lang="en-US" sz="1300" dirty="0"/>
              <a:t> on /</a:t>
            </a:r>
            <a:r>
              <a:rPr lang="en-US" sz="1300" dirty="0" err="1"/>
              <a:t>dev</a:t>
            </a:r>
            <a:r>
              <a:rPr lang="en-US" sz="1300" dirty="0"/>
              <a:t>/</a:t>
            </a:r>
            <a:r>
              <a:rPr lang="en-US" sz="1300" dirty="0" err="1"/>
              <a:t>pts</a:t>
            </a:r>
            <a:r>
              <a:rPr lang="en-US" sz="1300" dirty="0"/>
              <a:t>/10. </a:t>
            </a:r>
          </a:p>
          <a:p>
            <a:pPr marL="0" indent="0">
              <a:buNone/>
            </a:pPr>
            <a:r>
              <a:rPr lang="en-US" sz="1300" dirty="0"/>
              <a:t>[2013/09/24@22:36:46.712-0700] P-23658540   T-1     I ABL    55: (452)   Login by </a:t>
            </a:r>
            <a:r>
              <a:rPr lang="en-US" sz="1300" dirty="0" err="1"/>
              <a:t>lferrer</a:t>
            </a:r>
            <a:r>
              <a:rPr lang="en-US" sz="1300" dirty="0"/>
              <a:t> on /</a:t>
            </a:r>
            <a:r>
              <a:rPr lang="en-US" sz="1300" dirty="0" err="1"/>
              <a:t>dev</a:t>
            </a:r>
            <a:r>
              <a:rPr lang="en-US" sz="1300" dirty="0"/>
              <a:t>/</a:t>
            </a:r>
            <a:r>
              <a:rPr lang="en-US" sz="1300" dirty="0" err="1"/>
              <a:t>pts</a:t>
            </a:r>
            <a:r>
              <a:rPr lang="en-US" sz="1300" dirty="0"/>
              <a:t>/14. </a:t>
            </a:r>
          </a:p>
          <a:p>
            <a:pPr marL="0" indent="0">
              <a:buNone/>
            </a:pPr>
            <a:r>
              <a:rPr lang="en-US" sz="1300" dirty="0"/>
              <a:t>[2013/09/24@22:44:34.558-0700] P-38469696   T-1     I ABL    73: (452)   Login by </a:t>
            </a:r>
            <a:r>
              <a:rPr lang="en-US" sz="1300" dirty="0" err="1"/>
              <a:t>skinzel</a:t>
            </a:r>
            <a:r>
              <a:rPr lang="en-US" sz="1300" dirty="0"/>
              <a:t> on /</a:t>
            </a:r>
            <a:r>
              <a:rPr lang="en-US" sz="1300" dirty="0" err="1"/>
              <a:t>dev</a:t>
            </a:r>
            <a:r>
              <a:rPr lang="en-US" sz="1300" dirty="0"/>
              <a:t>/</a:t>
            </a:r>
            <a:r>
              <a:rPr lang="en-US" sz="1300" dirty="0" err="1"/>
              <a:t>pts</a:t>
            </a:r>
            <a:r>
              <a:rPr lang="en-US" sz="1300" dirty="0"/>
              <a:t>/10. </a:t>
            </a:r>
          </a:p>
          <a:p>
            <a:pPr marL="0" indent="0">
              <a:buNone/>
            </a:pPr>
            <a:r>
              <a:rPr lang="en-US" sz="1300" dirty="0"/>
              <a:t>[2013/09/24@23:21:07.180-0700] P-22216714   T-1     I ABL    54: (452)   Login by </a:t>
            </a:r>
            <a:r>
              <a:rPr lang="en-US" sz="1300" dirty="0" err="1"/>
              <a:t>amadriga</a:t>
            </a:r>
            <a:r>
              <a:rPr lang="en-US" sz="1300" dirty="0"/>
              <a:t> on /</a:t>
            </a:r>
            <a:r>
              <a:rPr lang="en-US" sz="1300" dirty="0" err="1"/>
              <a:t>dev</a:t>
            </a:r>
            <a:r>
              <a:rPr lang="en-US" sz="1300" dirty="0"/>
              <a:t>/</a:t>
            </a:r>
            <a:r>
              <a:rPr lang="en-US" sz="1300" dirty="0" err="1"/>
              <a:t>pts</a:t>
            </a:r>
            <a:r>
              <a:rPr lang="en-US" sz="1300" dirty="0"/>
              <a:t>/12. </a:t>
            </a:r>
          </a:p>
          <a:p>
            <a:pPr marL="0" indent="0">
              <a:buNone/>
            </a:pPr>
            <a:r>
              <a:rPr lang="en-US" sz="1300" dirty="0"/>
              <a:t>[2013/09/24@23:25:51.258-0700] P-31850654   T-1     I ABL    72: (452)   Login by </a:t>
            </a:r>
            <a:r>
              <a:rPr lang="en-US" sz="1300" dirty="0" err="1"/>
              <a:t>scrawfor</a:t>
            </a:r>
            <a:r>
              <a:rPr lang="en-US" sz="1300" dirty="0"/>
              <a:t> on /</a:t>
            </a:r>
            <a:r>
              <a:rPr lang="en-US" sz="1300" dirty="0" err="1"/>
              <a:t>dev</a:t>
            </a:r>
            <a:r>
              <a:rPr lang="en-US" sz="1300" dirty="0"/>
              <a:t>/</a:t>
            </a:r>
            <a:r>
              <a:rPr lang="en-US" sz="1300" dirty="0" err="1"/>
              <a:t>pts</a:t>
            </a:r>
            <a:r>
              <a:rPr lang="en-US" sz="1300" dirty="0"/>
              <a:t>/15. </a:t>
            </a:r>
          </a:p>
        </p:txBody>
      </p:sp>
      <p:sp>
        <p:nvSpPr>
          <p:cNvPr id="4" name="TextBox 3"/>
          <p:cNvSpPr txBox="1"/>
          <p:nvPr/>
        </p:nvSpPr>
        <p:spPr>
          <a:xfrm>
            <a:off x="634942" y="4879771"/>
            <a:ext cx="6789038" cy="461665"/>
          </a:xfrm>
          <a:prstGeom prst="rect">
            <a:avLst/>
          </a:prstGeom>
          <a:noFill/>
        </p:spPr>
        <p:txBody>
          <a:bodyPr wrap="none" rtlCol="0">
            <a:spAutoFit/>
          </a:bodyPr>
          <a:lstStyle/>
          <a:p>
            <a:pPr marL="342900" indent="-342900" algn="l">
              <a:buFont typeface="Arial"/>
              <a:buChar char="•"/>
            </a:pPr>
            <a:r>
              <a:rPr lang="en-US" b="1" i="0" dirty="0" smtClean="0"/>
              <a:t>How many licenses are being used above?</a:t>
            </a:r>
            <a:endParaRPr lang="en-US" b="1" i="0" dirty="0"/>
          </a:p>
        </p:txBody>
      </p:sp>
    </p:spTree>
    <p:extLst>
      <p:ext uri="{BB962C8B-B14F-4D97-AF65-F5344CB8AC3E}">
        <p14:creationId xmlns:p14="http://schemas.microsoft.com/office/powerpoint/2010/main" val="3348628579"/>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Database.lg</a:t>
            </a:r>
            <a:r>
              <a:rPr lang="en-US" dirty="0" smtClean="0"/>
              <a:t> file</a:t>
            </a:r>
            <a:endParaRPr lang="en-US" dirty="0"/>
          </a:p>
        </p:txBody>
      </p:sp>
      <p:sp>
        <p:nvSpPr>
          <p:cNvPr id="3" name="Content Placeholder 2"/>
          <p:cNvSpPr>
            <a:spLocks noGrp="1"/>
          </p:cNvSpPr>
          <p:nvPr>
            <p:ph sz="half" idx="1"/>
          </p:nvPr>
        </p:nvSpPr>
        <p:spPr>
          <a:xfrm>
            <a:off x="582611" y="1600200"/>
            <a:ext cx="8089359" cy="3062321"/>
          </a:xfrm>
        </p:spPr>
        <p:txBody>
          <a:bodyPr>
            <a:noAutofit/>
          </a:bodyPr>
          <a:lstStyle/>
          <a:p>
            <a:pPr marL="0" indent="0">
              <a:buNone/>
            </a:pPr>
            <a:r>
              <a:rPr lang="cs-CZ" sz="1300" dirty="0" smtClean="0"/>
              <a:t>[</a:t>
            </a:r>
            <a:r>
              <a:rPr lang="en-US" sz="1300" dirty="0"/>
              <a:t>[2013/09/24@20:33:39.836-0700] P-8454444    T-1     I ABL    72: (452)   Login by </a:t>
            </a:r>
            <a:r>
              <a:rPr lang="en-US" sz="1300" dirty="0" err="1">
                <a:solidFill>
                  <a:srgbClr val="FF0000"/>
                </a:solidFill>
              </a:rPr>
              <a:t>jalvarez</a:t>
            </a:r>
            <a:r>
              <a:rPr lang="en-US" sz="1300" dirty="0">
                <a:solidFill>
                  <a:srgbClr val="FF0000"/>
                </a:solidFill>
              </a:rPr>
              <a:t> </a:t>
            </a:r>
            <a:r>
              <a:rPr lang="en-US" sz="1300" dirty="0"/>
              <a:t>on /</a:t>
            </a:r>
            <a:r>
              <a:rPr lang="en-US" sz="1300" dirty="0" err="1"/>
              <a:t>dev</a:t>
            </a:r>
            <a:r>
              <a:rPr lang="en-US" sz="1300" dirty="0"/>
              <a:t>/</a:t>
            </a:r>
            <a:r>
              <a:rPr lang="en-US" sz="1300" dirty="0" err="1"/>
              <a:t>pts</a:t>
            </a:r>
            <a:r>
              <a:rPr lang="en-US" sz="1300" dirty="0"/>
              <a:t>/8. </a:t>
            </a:r>
          </a:p>
          <a:p>
            <a:pPr marL="0" indent="0">
              <a:buNone/>
            </a:pPr>
            <a:r>
              <a:rPr lang="en-US" sz="1300" dirty="0"/>
              <a:t>[2013/09/24@20:47:08.219-0700] P-41222572   T-1     I ABL    73: (452)   Login by </a:t>
            </a:r>
            <a:r>
              <a:rPr lang="en-US" sz="1300" dirty="0" err="1">
                <a:solidFill>
                  <a:srgbClr val="800000"/>
                </a:solidFill>
              </a:rPr>
              <a:t>amadriga</a:t>
            </a:r>
            <a:r>
              <a:rPr lang="en-US" sz="1300" dirty="0">
                <a:solidFill>
                  <a:srgbClr val="800000"/>
                </a:solidFill>
              </a:rPr>
              <a:t> </a:t>
            </a:r>
            <a:r>
              <a:rPr lang="en-US" sz="1300" dirty="0"/>
              <a:t>on /</a:t>
            </a:r>
            <a:r>
              <a:rPr lang="en-US" sz="1300" dirty="0" err="1"/>
              <a:t>dev</a:t>
            </a:r>
            <a:r>
              <a:rPr lang="en-US" sz="1300" dirty="0"/>
              <a:t>/</a:t>
            </a:r>
            <a:r>
              <a:rPr lang="en-US" sz="1300" dirty="0" err="1"/>
              <a:t>pts</a:t>
            </a:r>
            <a:r>
              <a:rPr lang="en-US" sz="1300" dirty="0"/>
              <a:t>/19. </a:t>
            </a:r>
          </a:p>
          <a:p>
            <a:pPr marL="0" indent="0">
              <a:buNone/>
            </a:pPr>
            <a:r>
              <a:rPr lang="en-US" sz="1300" dirty="0"/>
              <a:t>[2013/09/24@21:00:31.557-0700] P-16973970   T-1     I ABL    73: (452)   Login by </a:t>
            </a:r>
            <a:r>
              <a:rPr lang="en-US" sz="1300" dirty="0" err="1">
                <a:solidFill>
                  <a:srgbClr val="800000"/>
                </a:solidFill>
              </a:rPr>
              <a:t>amadriga</a:t>
            </a:r>
            <a:r>
              <a:rPr lang="en-US" sz="1300" dirty="0">
                <a:solidFill>
                  <a:srgbClr val="800000"/>
                </a:solidFill>
              </a:rPr>
              <a:t> </a:t>
            </a:r>
            <a:r>
              <a:rPr lang="en-US" sz="1300" dirty="0"/>
              <a:t>on /</a:t>
            </a:r>
            <a:r>
              <a:rPr lang="en-US" sz="1300" dirty="0" err="1"/>
              <a:t>dev</a:t>
            </a:r>
            <a:r>
              <a:rPr lang="en-US" sz="1300" dirty="0"/>
              <a:t>/</a:t>
            </a:r>
            <a:r>
              <a:rPr lang="en-US" sz="1300" dirty="0" err="1"/>
              <a:t>pts</a:t>
            </a:r>
            <a:r>
              <a:rPr lang="en-US" sz="1300" dirty="0"/>
              <a:t>/10. </a:t>
            </a:r>
          </a:p>
          <a:p>
            <a:pPr marL="0" indent="0">
              <a:buNone/>
            </a:pPr>
            <a:r>
              <a:rPr lang="en-US" sz="1300" dirty="0"/>
              <a:t>[2013/09/24@21:00:46.986-0700] P-38469662   T-1     I ABL    73: (452)   Login by </a:t>
            </a:r>
            <a:r>
              <a:rPr lang="en-US" sz="1300" dirty="0" err="1">
                <a:solidFill>
                  <a:srgbClr val="800000"/>
                </a:solidFill>
              </a:rPr>
              <a:t>amadriga</a:t>
            </a:r>
            <a:r>
              <a:rPr lang="en-US" sz="1300" dirty="0">
                <a:solidFill>
                  <a:srgbClr val="800000"/>
                </a:solidFill>
              </a:rPr>
              <a:t> </a:t>
            </a:r>
            <a:r>
              <a:rPr lang="en-US" sz="1300" dirty="0"/>
              <a:t>on /</a:t>
            </a:r>
            <a:r>
              <a:rPr lang="en-US" sz="1300" dirty="0" err="1"/>
              <a:t>dev</a:t>
            </a:r>
            <a:r>
              <a:rPr lang="en-US" sz="1300" dirty="0"/>
              <a:t>/</a:t>
            </a:r>
            <a:r>
              <a:rPr lang="en-US" sz="1300" dirty="0" err="1"/>
              <a:t>pts</a:t>
            </a:r>
            <a:r>
              <a:rPr lang="en-US" sz="1300" dirty="0"/>
              <a:t>/10. </a:t>
            </a:r>
          </a:p>
          <a:p>
            <a:pPr marL="0" indent="0">
              <a:buNone/>
            </a:pPr>
            <a:r>
              <a:rPr lang="en-US" sz="1300" dirty="0"/>
              <a:t>[2013/09/24@21:38:11.578-0700] P-6029756    T-1     I ABL    76: (452)   Login by </a:t>
            </a:r>
            <a:r>
              <a:rPr lang="en-US" sz="1300" dirty="0" err="1">
                <a:solidFill>
                  <a:srgbClr val="0000FF"/>
                </a:solidFill>
              </a:rPr>
              <a:t>cmang</a:t>
            </a:r>
            <a:r>
              <a:rPr lang="en-US" sz="1300" dirty="0">
                <a:solidFill>
                  <a:srgbClr val="0000FF"/>
                </a:solidFill>
              </a:rPr>
              <a:t> </a:t>
            </a:r>
            <a:r>
              <a:rPr lang="en-US" sz="1300" dirty="0"/>
              <a:t>on /</a:t>
            </a:r>
            <a:r>
              <a:rPr lang="en-US" sz="1300" dirty="0" err="1"/>
              <a:t>dev</a:t>
            </a:r>
            <a:r>
              <a:rPr lang="en-US" sz="1300" dirty="0"/>
              <a:t>/</a:t>
            </a:r>
            <a:r>
              <a:rPr lang="en-US" sz="1300" dirty="0" err="1"/>
              <a:t>pts</a:t>
            </a:r>
            <a:r>
              <a:rPr lang="en-US" sz="1300" dirty="0"/>
              <a:t>/14. </a:t>
            </a:r>
          </a:p>
          <a:p>
            <a:pPr marL="0" indent="0">
              <a:buNone/>
            </a:pPr>
            <a:r>
              <a:rPr lang="en-US" sz="1300" dirty="0"/>
              <a:t>[2013/09/24@21:48:11.003-0700] P-23527428   T-1     I ABL    77: (452)   Login by </a:t>
            </a:r>
            <a:r>
              <a:rPr lang="en-US" sz="1300" dirty="0" err="1">
                <a:solidFill>
                  <a:srgbClr val="008000"/>
                </a:solidFill>
              </a:rPr>
              <a:t>hjohn</a:t>
            </a:r>
            <a:r>
              <a:rPr lang="en-US" sz="1300" dirty="0">
                <a:solidFill>
                  <a:srgbClr val="008000"/>
                </a:solidFill>
              </a:rPr>
              <a:t> </a:t>
            </a:r>
            <a:r>
              <a:rPr lang="en-US" sz="1300" dirty="0"/>
              <a:t>on /</a:t>
            </a:r>
            <a:r>
              <a:rPr lang="en-US" sz="1300" dirty="0" err="1"/>
              <a:t>dev</a:t>
            </a:r>
            <a:r>
              <a:rPr lang="en-US" sz="1300" dirty="0"/>
              <a:t>/</a:t>
            </a:r>
            <a:r>
              <a:rPr lang="en-US" sz="1300" dirty="0" err="1"/>
              <a:t>pts</a:t>
            </a:r>
            <a:r>
              <a:rPr lang="en-US" sz="1300" dirty="0"/>
              <a:t>/18. </a:t>
            </a:r>
          </a:p>
          <a:p>
            <a:pPr marL="0" indent="0">
              <a:buNone/>
            </a:pPr>
            <a:r>
              <a:rPr lang="en-US" sz="1300" dirty="0"/>
              <a:t>[2013/09/24@21:51:38.534-0700] P-37552516   T-1     I ABL    78: (452)   Login by </a:t>
            </a:r>
            <a:r>
              <a:rPr lang="en-US" sz="1300" dirty="0" err="1">
                <a:solidFill>
                  <a:srgbClr val="FFD24F"/>
                </a:solidFill>
              </a:rPr>
              <a:t>lflorent</a:t>
            </a:r>
            <a:r>
              <a:rPr lang="en-US" sz="1300" dirty="0">
                <a:solidFill>
                  <a:srgbClr val="FFD24F"/>
                </a:solidFill>
              </a:rPr>
              <a:t> </a:t>
            </a:r>
            <a:r>
              <a:rPr lang="en-US" sz="1300" dirty="0"/>
              <a:t>on /</a:t>
            </a:r>
            <a:r>
              <a:rPr lang="en-US" sz="1300" dirty="0" err="1"/>
              <a:t>dev</a:t>
            </a:r>
            <a:r>
              <a:rPr lang="en-US" sz="1300" dirty="0"/>
              <a:t>/</a:t>
            </a:r>
            <a:r>
              <a:rPr lang="en-US" sz="1300" dirty="0" err="1"/>
              <a:t>pts</a:t>
            </a:r>
            <a:r>
              <a:rPr lang="en-US" sz="1300" dirty="0"/>
              <a:t>/15. </a:t>
            </a:r>
          </a:p>
          <a:p>
            <a:pPr marL="0" indent="0">
              <a:buNone/>
            </a:pPr>
            <a:r>
              <a:rPr lang="en-US" sz="1300" dirty="0"/>
              <a:t>[2013/09/24@22:22:09.322-0700] P-15728766   T-1     I ABL    55: (452)   Login by </a:t>
            </a:r>
            <a:r>
              <a:rPr lang="en-US" sz="1300" dirty="0" err="1">
                <a:solidFill>
                  <a:srgbClr val="FFD24F"/>
                </a:solidFill>
              </a:rPr>
              <a:t>lflorent</a:t>
            </a:r>
            <a:r>
              <a:rPr lang="en-US" sz="1300" dirty="0">
                <a:solidFill>
                  <a:srgbClr val="FFD24F"/>
                </a:solidFill>
              </a:rPr>
              <a:t> </a:t>
            </a:r>
            <a:r>
              <a:rPr lang="en-US" sz="1300" dirty="0"/>
              <a:t>on /</a:t>
            </a:r>
            <a:r>
              <a:rPr lang="en-US" sz="1300" dirty="0" err="1"/>
              <a:t>dev</a:t>
            </a:r>
            <a:r>
              <a:rPr lang="en-US" sz="1300" dirty="0"/>
              <a:t>/</a:t>
            </a:r>
            <a:r>
              <a:rPr lang="en-US" sz="1300" dirty="0" err="1"/>
              <a:t>pts</a:t>
            </a:r>
            <a:r>
              <a:rPr lang="en-US" sz="1300" dirty="0"/>
              <a:t>/10. </a:t>
            </a:r>
          </a:p>
          <a:p>
            <a:pPr marL="0" indent="0">
              <a:buNone/>
            </a:pPr>
            <a:r>
              <a:rPr lang="en-US" sz="1300" dirty="0"/>
              <a:t>[2013/09/24@22:36:46.712-0700] P-23658540   T-1     I ABL    55: (452)   Login by </a:t>
            </a:r>
            <a:r>
              <a:rPr lang="en-US" sz="1300" dirty="0" err="1">
                <a:solidFill>
                  <a:schemeClr val="accent5">
                    <a:lumMod val="50000"/>
                  </a:schemeClr>
                </a:solidFill>
              </a:rPr>
              <a:t>lferrer</a:t>
            </a:r>
            <a:r>
              <a:rPr lang="en-US" sz="1300" dirty="0">
                <a:solidFill>
                  <a:schemeClr val="accent5">
                    <a:lumMod val="50000"/>
                  </a:schemeClr>
                </a:solidFill>
              </a:rPr>
              <a:t> </a:t>
            </a:r>
            <a:r>
              <a:rPr lang="en-US" sz="1300" dirty="0"/>
              <a:t>on /</a:t>
            </a:r>
            <a:r>
              <a:rPr lang="en-US" sz="1300" dirty="0" err="1"/>
              <a:t>dev</a:t>
            </a:r>
            <a:r>
              <a:rPr lang="en-US" sz="1300" dirty="0"/>
              <a:t>/</a:t>
            </a:r>
            <a:r>
              <a:rPr lang="en-US" sz="1300" dirty="0" err="1"/>
              <a:t>pts</a:t>
            </a:r>
            <a:r>
              <a:rPr lang="en-US" sz="1300" dirty="0"/>
              <a:t>/14. </a:t>
            </a:r>
          </a:p>
          <a:p>
            <a:pPr marL="0" indent="0">
              <a:buNone/>
            </a:pPr>
            <a:r>
              <a:rPr lang="en-US" sz="1300" dirty="0"/>
              <a:t>[2013/09/24@22:44:34.558-0700] P-38469696   T-1     I ABL    73: (452)   Login by </a:t>
            </a:r>
            <a:r>
              <a:rPr lang="en-US" sz="1300" dirty="0" err="1">
                <a:solidFill>
                  <a:srgbClr val="FF82D4"/>
                </a:solidFill>
              </a:rPr>
              <a:t>skinzel</a:t>
            </a:r>
            <a:r>
              <a:rPr lang="en-US" sz="1300" dirty="0">
                <a:solidFill>
                  <a:srgbClr val="FF82D4"/>
                </a:solidFill>
              </a:rPr>
              <a:t> </a:t>
            </a:r>
            <a:r>
              <a:rPr lang="en-US" sz="1300" dirty="0"/>
              <a:t>on /</a:t>
            </a:r>
            <a:r>
              <a:rPr lang="en-US" sz="1300" dirty="0" err="1"/>
              <a:t>dev</a:t>
            </a:r>
            <a:r>
              <a:rPr lang="en-US" sz="1300" dirty="0"/>
              <a:t>/</a:t>
            </a:r>
            <a:r>
              <a:rPr lang="en-US" sz="1300" dirty="0" err="1"/>
              <a:t>pts</a:t>
            </a:r>
            <a:r>
              <a:rPr lang="en-US" sz="1300" dirty="0"/>
              <a:t>/10. </a:t>
            </a:r>
          </a:p>
          <a:p>
            <a:pPr marL="0" indent="0">
              <a:buNone/>
            </a:pPr>
            <a:r>
              <a:rPr lang="en-US" sz="1300" dirty="0"/>
              <a:t>[2013/09/24@23:21:07.180-0700] P-22216714   T-1     I ABL    54: (452)   Login by </a:t>
            </a:r>
            <a:r>
              <a:rPr lang="en-US" sz="1300" dirty="0" err="1">
                <a:solidFill>
                  <a:srgbClr val="800000"/>
                </a:solidFill>
              </a:rPr>
              <a:t>amadriga</a:t>
            </a:r>
            <a:r>
              <a:rPr lang="en-US" sz="1300" dirty="0">
                <a:solidFill>
                  <a:srgbClr val="800000"/>
                </a:solidFill>
              </a:rPr>
              <a:t> </a:t>
            </a:r>
            <a:r>
              <a:rPr lang="en-US" sz="1300" dirty="0"/>
              <a:t>on /</a:t>
            </a:r>
            <a:r>
              <a:rPr lang="en-US" sz="1300" dirty="0" err="1"/>
              <a:t>dev</a:t>
            </a:r>
            <a:r>
              <a:rPr lang="en-US" sz="1300" dirty="0"/>
              <a:t>/</a:t>
            </a:r>
            <a:r>
              <a:rPr lang="en-US" sz="1300" dirty="0" err="1"/>
              <a:t>pts</a:t>
            </a:r>
            <a:r>
              <a:rPr lang="en-US" sz="1300" dirty="0"/>
              <a:t>/12. </a:t>
            </a:r>
          </a:p>
          <a:p>
            <a:pPr marL="0" indent="0">
              <a:buNone/>
            </a:pPr>
            <a:r>
              <a:rPr lang="en-US" sz="1300" dirty="0"/>
              <a:t>[2013/09/24@23:25:51.258-0700] P-31850654   T-1     I ABL    72: (452)   Login by </a:t>
            </a:r>
            <a:r>
              <a:rPr lang="en-US" sz="1300" dirty="0" err="1">
                <a:solidFill>
                  <a:srgbClr val="FF7C00"/>
                </a:solidFill>
              </a:rPr>
              <a:t>scrawfor</a:t>
            </a:r>
            <a:r>
              <a:rPr lang="en-US" sz="1300" dirty="0">
                <a:solidFill>
                  <a:srgbClr val="FF7C00"/>
                </a:solidFill>
              </a:rPr>
              <a:t> </a:t>
            </a:r>
            <a:r>
              <a:rPr lang="en-US" sz="1300" dirty="0"/>
              <a:t>on /</a:t>
            </a:r>
            <a:r>
              <a:rPr lang="en-US" sz="1300" dirty="0" err="1"/>
              <a:t>dev</a:t>
            </a:r>
            <a:r>
              <a:rPr lang="en-US" sz="1300" dirty="0"/>
              <a:t>/</a:t>
            </a:r>
            <a:r>
              <a:rPr lang="en-US" sz="1300" dirty="0" err="1"/>
              <a:t>pts</a:t>
            </a:r>
            <a:r>
              <a:rPr lang="en-US" sz="1300" dirty="0"/>
              <a:t>/15</a:t>
            </a:r>
            <a:r>
              <a:rPr lang="en-US" sz="1200" dirty="0"/>
              <a:t>. </a:t>
            </a:r>
          </a:p>
        </p:txBody>
      </p:sp>
      <p:sp>
        <p:nvSpPr>
          <p:cNvPr id="4" name="TextBox 3"/>
          <p:cNvSpPr txBox="1"/>
          <p:nvPr/>
        </p:nvSpPr>
        <p:spPr>
          <a:xfrm>
            <a:off x="634942" y="4879771"/>
            <a:ext cx="7752976" cy="461665"/>
          </a:xfrm>
          <a:prstGeom prst="rect">
            <a:avLst/>
          </a:prstGeom>
          <a:noFill/>
        </p:spPr>
        <p:txBody>
          <a:bodyPr wrap="square" rtlCol="0">
            <a:spAutoFit/>
          </a:bodyPr>
          <a:lstStyle/>
          <a:p>
            <a:pPr marL="342900" indent="-342900" algn="l">
              <a:buFont typeface="Arial"/>
              <a:buChar char="•"/>
            </a:pPr>
            <a:r>
              <a:rPr lang="en-US" b="1" i="0" dirty="0" smtClean="0"/>
              <a:t>I count 8 licenses being used by these 12 logins</a:t>
            </a:r>
            <a:endParaRPr lang="en-US" b="1" i="0" dirty="0"/>
          </a:p>
        </p:txBody>
      </p:sp>
    </p:spTree>
    <p:extLst>
      <p:ext uri="{BB962C8B-B14F-4D97-AF65-F5344CB8AC3E}">
        <p14:creationId xmlns:p14="http://schemas.microsoft.com/office/powerpoint/2010/main" val="167088226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a:t>
            </a:r>
            <a:r>
              <a:rPr lang="en-US" dirty="0" err="1" smtClean="0"/>
              <a:t>lg</a:t>
            </a:r>
            <a:r>
              <a:rPr lang="en-US" dirty="0" smtClean="0"/>
              <a:t> file</a:t>
            </a:r>
            <a:endParaRPr lang="en-US" dirty="0"/>
          </a:p>
        </p:txBody>
      </p:sp>
      <p:sp>
        <p:nvSpPr>
          <p:cNvPr id="3" name="Content Placeholder 2"/>
          <p:cNvSpPr>
            <a:spLocks noGrp="1"/>
          </p:cNvSpPr>
          <p:nvPr>
            <p:ph sz="half" idx="1"/>
          </p:nvPr>
        </p:nvSpPr>
        <p:spPr>
          <a:xfrm>
            <a:off x="582612" y="1600200"/>
            <a:ext cx="8156195" cy="4525963"/>
          </a:xfrm>
        </p:spPr>
        <p:txBody>
          <a:bodyPr/>
          <a:lstStyle/>
          <a:p>
            <a:r>
              <a:rPr lang="en-US" dirty="0" smtClean="0"/>
              <a:t>Program to parse the database log file</a:t>
            </a:r>
          </a:p>
          <a:p>
            <a:pPr lvl="1"/>
            <a:r>
              <a:rPr lang="en-US" dirty="0" smtClean="0"/>
              <a:t>For each Login or Logout</a:t>
            </a:r>
          </a:p>
          <a:p>
            <a:pPr lvl="1"/>
            <a:r>
              <a:rPr lang="en-US" dirty="0" smtClean="0"/>
              <a:t>Parse the name</a:t>
            </a:r>
          </a:p>
          <a:p>
            <a:pPr lvl="1"/>
            <a:r>
              <a:rPr lang="en-US" dirty="0" smtClean="0"/>
              <a:t>Store the name in a temp-table</a:t>
            </a:r>
          </a:p>
          <a:p>
            <a:pPr lvl="1"/>
            <a:r>
              <a:rPr lang="en-US" dirty="0" smtClean="0"/>
              <a:t>If login add 1 to a use count</a:t>
            </a:r>
          </a:p>
          <a:p>
            <a:pPr lvl="1"/>
            <a:r>
              <a:rPr lang="en-US" dirty="0" smtClean="0"/>
              <a:t>If logout decrement 1 from a use count</a:t>
            </a:r>
          </a:p>
          <a:p>
            <a:pPr lvl="1"/>
            <a:r>
              <a:rPr lang="en-US" dirty="0" smtClean="0"/>
              <a:t>If use-count = 0 then delete row</a:t>
            </a:r>
          </a:p>
          <a:p>
            <a:pPr lvl="1"/>
            <a:r>
              <a:rPr lang="en-US" dirty="0" smtClean="0"/>
              <a:t>Keep track of how many rows in the temp-table</a:t>
            </a:r>
          </a:p>
        </p:txBody>
      </p:sp>
    </p:spTree>
    <p:extLst>
      <p:ext uri="{BB962C8B-B14F-4D97-AF65-F5344CB8AC3E}">
        <p14:creationId xmlns:p14="http://schemas.microsoft.com/office/powerpoint/2010/main" val="3711083658"/>
      </p:ext>
    </p:extLst>
  </p:cSld>
  <p:clrMapOvr>
    <a:masterClrMapping/>
  </p:clrMapOvr>
  <p:transition xmlns:p14="http://schemas.microsoft.com/office/powerpoint/2010/mai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Batch User Counts</a:t>
            </a:r>
            <a:endParaRPr lang="en-US" dirty="0"/>
          </a:p>
        </p:txBody>
      </p:sp>
      <p:sp>
        <p:nvSpPr>
          <p:cNvPr id="3" name="Content Placeholder 2"/>
          <p:cNvSpPr>
            <a:spLocks noGrp="1"/>
          </p:cNvSpPr>
          <p:nvPr>
            <p:ph sz="half" idx="1"/>
          </p:nvPr>
        </p:nvSpPr>
        <p:spPr>
          <a:xfrm>
            <a:off x="582612" y="1600200"/>
            <a:ext cx="7888851" cy="4525963"/>
          </a:xfrm>
        </p:spPr>
        <p:txBody>
          <a:bodyPr/>
          <a:lstStyle/>
          <a:p>
            <a:r>
              <a:rPr lang="en-US" dirty="0" smtClean="0"/>
              <a:t>Batched users, which can be servers, have special cases for counting</a:t>
            </a:r>
          </a:p>
          <a:p>
            <a:r>
              <a:rPr lang="en-US" dirty="0" smtClean="0"/>
              <a:t>If the number of users (keyboards) is larger than the batch connections, then the batch connections are ignored</a:t>
            </a:r>
          </a:p>
          <a:p>
            <a:r>
              <a:rPr lang="en-US" dirty="0" smtClean="0"/>
              <a:t>If the batch connections are more that the keyboard users, then only the batch connections are counted</a:t>
            </a:r>
          </a:p>
        </p:txBody>
      </p:sp>
    </p:spTree>
    <p:extLst>
      <p:ext uri="{BB962C8B-B14F-4D97-AF65-F5344CB8AC3E}">
        <p14:creationId xmlns:p14="http://schemas.microsoft.com/office/powerpoint/2010/main" val="1573695186"/>
      </p:ext>
    </p:extLst>
  </p:cSld>
  <p:clrMapOvr>
    <a:masterClrMapping/>
  </p:clrMapOvr>
  <p:transition xmlns:p14="http://schemas.microsoft.com/office/powerpoint/2010/mai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Batch Examples</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Scenario 1</a:t>
            </a:r>
          </a:p>
          <a:p>
            <a:r>
              <a:rPr lang="en-US" dirty="0" smtClean="0"/>
              <a:t>50 concurrent users</a:t>
            </a:r>
          </a:p>
          <a:p>
            <a:r>
              <a:rPr lang="en-US" dirty="0" smtClean="0"/>
              <a:t>25 batch connections</a:t>
            </a:r>
          </a:p>
          <a:p>
            <a:r>
              <a:rPr lang="en-US" dirty="0" smtClean="0"/>
              <a:t>75 Total concurrent connections</a:t>
            </a:r>
            <a:br>
              <a:rPr lang="en-US" dirty="0" smtClean="0"/>
            </a:br>
            <a:endParaRPr lang="en-US" dirty="0" smtClean="0"/>
          </a:p>
          <a:p>
            <a:r>
              <a:rPr lang="en-US" dirty="0" smtClean="0"/>
              <a:t>50 user is more than batches</a:t>
            </a:r>
          </a:p>
          <a:p>
            <a:pPr lvl="1"/>
            <a:r>
              <a:rPr lang="en-US" dirty="0" smtClean="0"/>
              <a:t>The users are </a:t>
            </a:r>
            <a:r>
              <a:rPr lang="en-US" dirty="0" err="1" smtClean="0"/>
              <a:t>dedupped</a:t>
            </a:r>
            <a:r>
              <a:rPr lang="en-US" dirty="0" smtClean="0"/>
              <a:t> as 20 Unique users</a:t>
            </a:r>
          </a:p>
          <a:p>
            <a:pPr lvl="1"/>
            <a:r>
              <a:rPr lang="en-US" dirty="0" smtClean="0"/>
              <a:t>20 is the count</a:t>
            </a:r>
            <a:endParaRPr lang="en-US" dirty="0"/>
          </a:p>
        </p:txBody>
      </p:sp>
      <p:sp>
        <p:nvSpPr>
          <p:cNvPr id="4" name="Content Placeholder 3"/>
          <p:cNvSpPr>
            <a:spLocks noGrp="1"/>
          </p:cNvSpPr>
          <p:nvPr>
            <p:ph sz="half" idx="2"/>
          </p:nvPr>
        </p:nvSpPr>
        <p:spPr/>
        <p:txBody>
          <a:bodyPr>
            <a:normAutofit fontScale="92500" lnSpcReduction="20000"/>
          </a:bodyPr>
          <a:lstStyle/>
          <a:p>
            <a:r>
              <a:rPr lang="en-US" dirty="0" smtClean="0"/>
              <a:t>Scenario 2</a:t>
            </a:r>
          </a:p>
          <a:p>
            <a:r>
              <a:rPr lang="en-US" dirty="0" smtClean="0"/>
              <a:t>50 batch connections</a:t>
            </a:r>
          </a:p>
          <a:p>
            <a:r>
              <a:rPr lang="en-US" dirty="0" smtClean="0"/>
              <a:t>45 concurrent users</a:t>
            </a:r>
          </a:p>
          <a:p>
            <a:r>
              <a:rPr lang="en-US" dirty="0" smtClean="0"/>
              <a:t>95 total concurrent connections</a:t>
            </a:r>
            <a:br>
              <a:rPr lang="en-US" dirty="0" smtClean="0"/>
            </a:br>
            <a:endParaRPr lang="en-US" dirty="0" smtClean="0"/>
          </a:p>
          <a:p>
            <a:r>
              <a:rPr lang="en-US" dirty="0" smtClean="0"/>
              <a:t>50 batch connections is more than 45 concurrent users</a:t>
            </a:r>
          </a:p>
          <a:p>
            <a:pPr lvl="1"/>
            <a:r>
              <a:rPr lang="en-US" dirty="0" smtClean="0"/>
              <a:t>50 is the count</a:t>
            </a:r>
            <a:endParaRPr lang="en-US" dirty="0"/>
          </a:p>
        </p:txBody>
      </p:sp>
    </p:spTree>
    <p:extLst>
      <p:ext uri="{BB962C8B-B14F-4D97-AF65-F5344CB8AC3E}">
        <p14:creationId xmlns:p14="http://schemas.microsoft.com/office/powerpoint/2010/main" val="3743194911"/>
      </p:ext>
    </p:extLst>
  </p:cSld>
  <p:clrMapOvr>
    <a:masterClrMapping/>
  </p:clrMapOvr>
  <p:transition xmlns:p14="http://schemas.microsoft.com/office/powerpoint/2010/mai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$DLC/properties/</a:t>
            </a:r>
            <a:r>
              <a:rPr lang="en-US" dirty="0" err="1" smtClean="0"/>
              <a:t>ubroker.properties</a:t>
            </a:r>
            <a:endParaRPr lang="en-US" dirty="0"/>
          </a:p>
        </p:txBody>
      </p:sp>
      <p:sp>
        <p:nvSpPr>
          <p:cNvPr id="3" name="Content Placeholder 2"/>
          <p:cNvSpPr>
            <a:spLocks noGrp="1"/>
          </p:cNvSpPr>
          <p:nvPr>
            <p:ph sz="half" idx="1"/>
          </p:nvPr>
        </p:nvSpPr>
        <p:spPr>
          <a:xfrm>
            <a:off x="582612" y="1600200"/>
            <a:ext cx="7604798" cy="4525963"/>
          </a:xfrm>
        </p:spPr>
        <p:txBody>
          <a:bodyPr>
            <a:noAutofit/>
          </a:bodyPr>
          <a:lstStyle/>
          <a:p>
            <a:pPr marL="0" indent="0">
              <a:buNone/>
            </a:pPr>
            <a:r>
              <a:rPr lang="en-US" sz="1800" dirty="0"/>
              <a:t>[</a:t>
            </a:r>
            <a:r>
              <a:rPr lang="en-US" sz="1800" dirty="0" err="1"/>
              <a:t>UBroker.AS.qadfin_ASprod</a:t>
            </a:r>
            <a:r>
              <a:rPr lang="en-US" sz="1800" dirty="0"/>
              <a:t>]</a:t>
            </a:r>
          </a:p>
          <a:p>
            <a:pPr marL="0" indent="0">
              <a:buNone/>
            </a:pPr>
            <a:r>
              <a:rPr lang="en-US" sz="1800" dirty="0"/>
              <a:t>    </a:t>
            </a:r>
            <a:r>
              <a:rPr lang="en-US" sz="1800" dirty="0" err="1"/>
              <a:t>appserviceNameList</a:t>
            </a:r>
            <a:r>
              <a:rPr lang="en-US" sz="1800" dirty="0"/>
              <a:t>=</a:t>
            </a:r>
            <a:r>
              <a:rPr lang="en-US" sz="1800" dirty="0" err="1"/>
              <a:t>qadfin_ASprod</a:t>
            </a:r>
            <a:endParaRPr lang="en-US" sz="1800" dirty="0"/>
          </a:p>
          <a:p>
            <a:pPr marL="0" indent="0">
              <a:buNone/>
            </a:pPr>
            <a:r>
              <a:rPr lang="en-US" sz="1800" dirty="0"/>
              <a:t>    </a:t>
            </a:r>
            <a:r>
              <a:rPr lang="en-US" sz="1800" dirty="0" err="1"/>
              <a:t>brokerLogFile</a:t>
            </a:r>
            <a:r>
              <a:rPr lang="en-US" sz="1800" dirty="0"/>
              <a:t>=/</a:t>
            </a:r>
            <a:r>
              <a:rPr lang="en-US" sz="1800" dirty="0" err="1"/>
              <a:t>apps_sh</a:t>
            </a:r>
            <a:r>
              <a:rPr lang="en-US" sz="1800" dirty="0"/>
              <a:t>/prod/</a:t>
            </a:r>
            <a:r>
              <a:rPr lang="en-US" sz="1800" dirty="0" err="1"/>
              <a:t>qdt</a:t>
            </a:r>
            <a:r>
              <a:rPr lang="en-US" sz="1800" dirty="0"/>
              <a:t>/logs/</a:t>
            </a:r>
            <a:r>
              <a:rPr lang="en-US" sz="1800" dirty="0" err="1"/>
              <a:t>qadfin_ASprod.broker.log</a:t>
            </a:r>
            <a:endParaRPr lang="en-US" sz="1800" dirty="0"/>
          </a:p>
          <a:p>
            <a:pPr marL="0" indent="0">
              <a:buNone/>
            </a:pPr>
            <a:r>
              <a:rPr lang="en-US" sz="1800" dirty="0"/>
              <a:t>    </a:t>
            </a:r>
            <a:r>
              <a:rPr lang="en-US" sz="1800" dirty="0" err="1"/>
              <a:t>controllingNameServer</a:t>
            </a:r>
            <a:r>
              <a:rPr lang="en-US" sz="1800" dirty="0"/>
              <a:t>=NS1</a:t>
            </a:r>
          </a:p>
          <a:p>
            <a:pPr marL="0" indent="0">
              <a:buNone/>
            </a:pPr>
            <a:r>
              <a:rPr lang="en-US" sz="1800" dirty="0"/>
              <a:t>    description=Financials </a:t>
            </a:r>
            <a:r>
              <a:rPr lang="en-US" sz="1800" dirty="0" err="1"/>
              <a:t>AppServer</a:t>
            </a:r>
            <a:endParaRPr lang="en-US" sz="1800" dirty="0"/>
          </a:p>
          <a:p>
            <a:pPr marL="0" indent="0">
              <a:buNone/>
            </a:pPr>
            <a:r>
              <a:rPr lang="en-US" sz="1800" dirty="0"/>
              <a:t>    environment=</a:t>
            </a:r>
            <a:r>
              <a:rPr lang="en-US" sz="1800" dirty="0" err="1"/>
              <a:t>qadfin_ASprod</a:t>
            </a:r>
            <a:endParaRPr lang="en-US" sz="1800" dirty="0"/>
          </a:p>
          <a:p>
            <a:pPr marL="0" indent="0">
              <a:buNone/>
            </a:pPr>
            <a:r>
              <a:rPr lang="en-US" sz="1800" dirty="0"/>
              <a:t>    </a:t>
            </a:r>
            <a:r>
              <a:rPr lang="en-US" sz="1800" dirty="0" err="1"/>
              <a:t>initialSrvrInstance</a:t>
            </a:r>
            <a:r>
              <a:rPr lang="en-US" sz="1800" dirty="0"/>
              <a:t>=3</a:t>
            </a:r>
          </a:p>
          <a:p>
            <a:pPr marL="0" indent="0">
              <a:buNone/>
            </a:pPr>
            <a:r>
              <a:rPr lang="en-US" sz="1800" dirty="0"/>
              <a:t>    </a:t>
            </a:r>
            <a:r>
              <a:rPr lang="en-US" sz="1800" dirty="0" err="1">
                <a:solidFill>
                  <a:srgbClr val="FF0000"/>
                </a:solidFill>
              </a:rPr>
              <a:t>maxSrvrInstance</a:t>
            </a:r>
            <a:r>
              <a:rPr lang="en-US" sz="1800" dirty="0">
                <a:solidFill>
                  <a:srgbClr val="FF0000"/>
                </a:solidFill>
              </a:rPr>
              <a:t>=40</a:t>
            </a:r>
          </a:p>
          <a:p>
            <a:pPr marL="0" indent="0">
              <a:buNone/>
            </a:pPr>
            <a:r>
              <a:rPr lang="en-US" sz="1800" dirty="0"/>
              <a:t>    </a:t>
            </a:r>
            <a:r>
              <a:rPr lang="en-US" sz="1800" dirty="0" err="1"/>
              <a:t>minSrvrInstance</a:t>
            </a:r>
            <a:r>
              <a:rPr lang="en-US" sz="1800" dirty="0"/>
              <a:t>=1</a:t>
            </a:r>
          </a:p>
          <a:p>
            <a:pPr marL="0" indent="0">
              <a:buNone/>
            </a:pPr>
            <a:r>
              <a:rPr lang="en-US" sz="1800" dirty="0"/>
              <a:t>    </a:t>
            </a:r>
            <a:r>
              <a:rPr lang="en-US" sz="1800" dirty="0" err="1"/>
              <a:t>operatingMode</a:t>
            </a:r>
            <a:r>
              <a:rPr lang="en-US" sz="1800" dirty="0"/>
              <a:t>=</a:t>
            </a:r>
            <a:r>
              <a:rPr lang="en-US" sz="1800" dirty="0" smtClean="0"/>
              <a:t>Stateless</a:t>
            </a:r>
          </a:p>
        </p:txBody>
      </p:sp>
      <p:sp>
        <p:nvSpPr>
          <p:cNvPr id="5" name="TextBox 4"/>
          <p:cNvSpPr txBox="1"/>
          <p:nvPr/>
        </p:nvSpPr>
        <p:spPr>
          <a:xfrm>
            <a:off x="484560" y="5180579"/>
            <a:ext cx="6466383" cy="1015663"/>
          </a:xfrm>
          <a:prstGeom prst="rect">
            <a:avLst/>
          </a:prstGeom>
          <a:noFill/>
        </p:spPr>
        <p:txBody>
          <a:bodyPr wrap="square" rtlCol="0">
            <a:spAutoFit/>
          </a:bodyPr>
          <a:lstStyle/>
          <a:p>
            <a:pPr marL="342900" indent="-342900" algn="l">
              <a:buFont typeface="Arial"/>
              <a:buChar char="•"/>
            </a:pPr>
            <a:r>
              <a:rPr lang="en-US" i="0" dirty="0"/>
              <a:t>E</a:t>
            </a:r>
            <a:r>
              <a:rPr lang="en-US" i="0" dirty="0" smtClean="0"/>
              <a:t>ach Instance is a license</a:t>
            </a:r>
          </a:p>
          <a:p>
            <a:pPr marL="342900" indent="-342900" algn="l">
              <a:buFont typeface="Arial"/>
              <a:buChar char="•"/>
            </a:pPr>
            <a:r>
              <a:rPr lang="en-US" i="0" dirty="0" smtClean="0"/>
              <a:t>If you don’t need them all, </a:t>
            </a:r>
            <a:r>
              <a:rPr lang="en-US" i="0" dirty="0" smtClean="0"/>
              <a:t>set this lower</a:t>
            </a:r>
            <a:endParaRPr lang="en-US" i="0" dirty="0"/>
          </a:p>
        </p:txBody>
      </p:sp>
    </p:spTree>
    <p:extLst>
      <p:ext uri="{BB962C8B-B14F-4D97-AF65-F5344CB8AC3E}">
        <p14:creationId xmlns:p14="http://schemas.microsoft.com/office/powerpoint/2010/main" val="3975296952"/>
      </p:ext>
    </p:extLst>
  </p:cSld>
  <p:clrMapOvr>
    <a:masterClrMapping/>
  </p:clrMapOvr>
  <p:transition xmlns:p14="http://schemas.microsoft.com/office/powerpoint/2010/mai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AppServer</a:t>
            </a:r>
            <a:r>
              <a:rPr lang="en-US" dirty="0" smtClean="0"/>
              <a:t> and </a:t>
            </a:r>
            <a:r>
              <a:rPr lang="en-US" dirty="0" err="1" smtClean="0"/>
              <a:t>WebSpeed</a:t>
            </a:r>
            <a:r>
              <a:rPr lang="en-US" baseline="0" dirty="0" smtClean="0"/>
              <a:t> Broker Logs</a:t>
            </a:r>
            <a:endParaRPr lang="en-US" dirty="0"/>
          </a:p>
        </p:txBody>
      </p:sp>
      <p:sp>
        <p:nvSpPr>
          <p:cNvPr id="3" name="Content Placeholder 2"/>
          <p:cNvSpPr>
            <a:spLocks noGrp="1"/>
          </p:cNvSpPr>
          <p:nvPr>
            <p:ph sz="half" idx="1"/>
          </p:nvPr>
        </p:nvSpPr>
        <p:spPr>
          <a:xfrm>
            <a:off x="582612" y="1600200"/>
            <a:ext cx="7605864" cy="4525963"/>
          </a:xfrm>
        </p:spPr>
        <p:txBody>
          <a:bodyPr/>
          <a:lstStyle/>
          <a:p>
            <a:r>
              <a:rPr lang="en-US" dirty="0" smtClean="0"/>
              <a:t>Used to count how many Server Processes have been started</a:t>
            </a:r>
          </a:p>
          <a:p>
            <a:pPr lvl="1"/>
            <a:r>
              <a:rPr lang="en-US" dirty="0"/>
              <a:t>T</a:t>
            </a:r>
            <a:r>
              <a:rPr lang="en-US" dirty="0" smtClean="0"/>
              <a:t>his is recorded in the database log </a:t>
            </a:r>
          </a:p>
          <a:p>
            <a:pPr lvl="1"/>
            <a:r>
              <a:rPr lang="en-US" dirty="0" smtClean="0"/>
              <a:t>These logs are used as a redundancy check</a:t>
            </a:r>
            <a:br>
              <a:rPr lang="en-US" dirty="0" smtClean="0"/>
            </a:br>
            <a:endParaRPr lang="en-US" dirty="0" smtClean="0"/>
          </a:p>
        </p:txBody>
      </p:sp>
    </p:spTree>
    <p:extLst>
      <p:ext uri="{BB962C8B-B14F-4D97-AF65-F5344CB8AC3E}">
        <p14:creationId xmlns:p14="http://schemas.microsoft.com/office/powerpoint/2010/main" val="615901973"/>
      </p:ext>
    </p:extLst>
  </p:cSld>
  <p:clrMapOvr>
    <a:masterClrMapping/>
  </p:clrMapOvr>
  <p:transition xmlns:p14="http://schemas.microsoft.com/office/powerpoint/2010/mai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Disaster</a:t>
            </a:r>
            <a:r>
              <a:rPr lang="en-US" baseline="0" dirty="0" smtClean="0"/>
              <a:t> Recovery</a:t>
            </a:r>
            <a:endParaRPr lang="en-US" dirty="0"/>
          </a:p>
        </p:txBody>
      </p:sp>
      <p:sp>
        <p:nvSpPr>
          <p:cNvPr id="3" name="Content Placeholder 2"/>
          <p:cNvSpPr>
            <a:spLocks noGrp="1"/>
          </p:cNvSpPr>
          <p:nvPr>
            <p:ph sz="half" idx="1"/>
          </p:nvPr>
        </p:nvSpPr>
        <p:spPr>
          <a:xfrm>
            <a:off x="582612" y="1600200"/>
            <a:ext cx="7935965" cy="4525963"/>
          </a:xfrm>
        </p:spPr>
        <p:txBody>
          <a:bodyPr/>
          <a:lstStyle/>
          <a:p>
            <a:r>
              <a:rPr lang="en-US" dirty="0" smtClean="0"/>
              <a:t>If a database is ever restored for Disaster Recovery Purposes….</a:t>
            </a:r>
          </a:p>
          <a:p>
            <a:pPr lvl="1"/>
            <a:r>
              <a:rPr lang="en-US" dirty="0" smtClean="0"/>
              <a:t>A disaster Recovery License is required</a:t>
            </a:r>
          </a:p>
          <a:p>
            <a:pPr lvl="1"/>
            <a:r>
              <a:rPr lang="en-US" dirty="0" smtClean="0"/>
              <a:t>Even if it’s on the same machine as production</a:t>
            </a:r>
          </a:p>
          <a:p>
            <a:r>
              <a:rPr lang="en-US" dirty="0" smtClean="0"/>
              <a:t>The Disaster Recovery license is a percentage of the production license cost</a:t>
            </a:r>
          </a:p>
          <a:p>
            <a:r>
              <a:rPr lang="en-US" dirty="0" smtClean="0"/>
              <a:t>OpenEdge Replication includes a Disaster Recovery license.</a:t>
            </a:r>
            <a:endParaRPr lang="en-US" dirty="0"/>
          </a:p>
        </p:txBody>
      </p:sp>
    </p:spTree>
    <p:extLst>
      <p:ext uri="{BB962C8B-B14F-4D97-AF65-F5344CB8AC3E}">
        <p14:creationId xmlns:p14="http://schemas.microsoft.com/office/powerpoint/2010/main" val="725696716"/>
      </p:ext>
    </p:extLst>
  </p:cSld>
  <p:clrMapOvr>
    <a:masterClrMapping/>
  </p:clrMapOvr>
  <p:transition xmlns:p14="http://schemas.microsoft.com/office/powerpoint/2010/mai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a:t>
            </a:r>
            <a:endParaRPr lang="en-US" dirty="0"/>
          </a:p>
        </p:txBody>
      </p:sp>
      <p:sp>
        <p:nvSpPr>
          <p:cNvPr id="3" name="Content Placeholder 2"/>
          <p:cNvSpPr>
            <a:spLocks noGrp="1"/>
          </p:cNvSpPr>
          <p:nvPr>
            <p:ph sz="half" idx="1"/>
          </p:nvPr>
        </p:nvSpPr>
        <p:spPr>
          <a:xfrm>
            <a:off x="582612" y="1600200"/>
            <a:ext cx="7807674" cy="4525963"/>
          </a:xfrm>
        </p:spPr>
        <p:txBody>
          <a:bodyPr/>
          <a:lstStyle/>
          <a:p>
            <a:r>
              <a:rPr lang="en-US" dirty="0" smtClean="0"/>
              <a:t>An</a:t>
            </a:r>
            <a:r>
              <a:rPr lang="en-US" baseline="0" dirty="0" smtClean="0"/>
              <a:t> Application that has a connection to more than 1 database is still counted as 1 license</a:t>
            </a:r>
          </a:p>
          <a:p>
            <a:pPr lvl="1"/>
            <a:r>
              <a:rPr lang="en-US" dirty="0" smtClean="0"/>
              <a:t>This is considered a “bolt on” to the application</a:t>
            </a:r>
          </a:p>
          <a:p>
            <a:r>
              <a:rPr lang="en-US" baseline="0" dirty="0" smtClean="0"/>
              <a:t>Examples</a:t>
            </a:r>
          </a:p>
          <a:p>
            <a:pPr lvl="1"/>
            <a:r>
              <a:rPr lang="en-US" dirty="0" smtClean="0"/>
              <a:t>QAD has many databases</a:t>
            </a:r>
          </a:p>
          <a:p>
            <a:pPr lvl="2"/>
            <a:r>
              <a:rPr lang="en-US" baseline="0" dirty="0" smtClean="0"/>
              <a:t>Prod, </a:t>
            </a:r>
            <a:r>
              <a:rPr lang="en-US" baseline="0" dirty="0" err="1" smtClean="0"/>
              <a:t>hlp</a:t>
            </a:r>
            <a:r>
              <a:rPr lang="en-US" baseline="0" dirty="0" smtClean="0"/>
              <a:t>, admin, custom</a:t>
            </a:r>
          </a:p>
          <a:p>
            <a:pPr lvl="1"/>
            <a:r>
              <a:rPr lang="en-US" dirty="0" smtClean="0"/>
              <a:t>The </a:t>
            </a:r>
            <a:r>
              <a:rPr lang="en-US" dirty="0" err="1" smtClean="0"/>
              <a:t>Qxtend</a:t>
            </a:r>
            <a:r>
              <a:rPr lang="en-US" dirty="0" smtClean="0"/>
              <a:t> bolt-on has additional databases</a:t>
            </a:r>
          </a:p>
          <a:p>
            <a:pPr lvl="2"/>
            <a:r>
              <a:rPr lang="en-US" baseline="0" dirty="0" err="1" smtClean="0"/>
              <a:t>Qxo</a:t>
            </a:r>
            <a:r>
              <a:rPr lang="en-US" baseline="0" dirty="0" smtClean="0"/>
              <a:t> and </a:t>
            </a:r>
            <a:r>
              <a:rPr lang="en-US" baseline="0" dirty="0" err="1" smtClean="0"/>
              <a:t>qxe</a:t>
            </a:r>
            <a:endParaRPr lang="en-US" baseline="0" dirty="0" smtClean="0"/>
          </a:p>
          <a:p>
            <a:pPr lvl="1"/>
            <a:r>
              <a:rPr lang="en-US" dirty="0" smtClean="0"/>
              <a:t>Named connections to all these databases are counted as 1 license</a:t>
            </a:r>
            <a:endParaRPr lang="en-US" baseline="0" dirty="0" smtClean="0"/>
          </a:p>
        </p:txBody>
      </p:sp>
    </p:spTree>
    <p:extLst>
      <p:ext uri="{BB962C8B-B14F-4D97-AF65-F5344CB8AC3E}">
        <p14:creationId xmlns:p14="http://schemas.microsoft.com/office/powerpoint/2010/main" val="3543835556"/>
      </p:ext>
    </p:extLst>
  </p:cSld>
  <p:clrMapOvr>
    <a:masterClrMapping/>
  </p:clrMapOvr>
  <p:transition xmlns:p14="http://schemas.microsoft.com/office/powerpoint/2010/mai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sz="half" idx="2"/>
          </p:nvPr>
        </p:nvSpPr>
        <p:spPr>
          <a:xfrm>
            <a:off x="568107" y="1600200"/>
            <a:ext cx="8212356" cy="4525963"/>
          </a:xfrm>
        </p:spPr>
        <p:txBody>
          <a:bodyPr/>
          <a:lstStyle/>
          <a:p>
            <a:pPr lvl="0"/>
            <a:r>
              <a:rPr lang="en-US" dirty="0" smtClean="0"/>
              <a:t>Progress is performing</a:t>
            </a:r>
            <a:r>
              <a:rPr lang="en-US" baseline="0" dirty="0" smtClean="0"/>
              <a:t> License Audits</a:t>
            </a:r>
          </a:p>
          <a:p>
            <a:pPr lvl="0"/>
            <a:r>
              <a:rPr lang="en-US" dirty="0" smtClean="0"/>
              <a:t>This</a:t>
            </a:r>
            <a:r>
              <a:rPr lang="en-US" baseline="0" dirty="0" smtClean="0"/>
              <a:t> presentation uncovered the process</a:t>
            </a:r>
            <a:br>
              <a:rPr lang="en-US" baseline="0" dirty="0" smtClean="0"/>
            </a:br>
            <a:r>
              <a:rPr lang="en-US" baseline="0" dirty="0" smtClean="0"/>
              <a:t/>
            </a:r>
            <a:br>
              <a:rPr lang="en-US" baseline="0" dirty="0" smtClean="0"/>
            </a:br>
            <a:endParaRPr lang="en-US" baseline="0" dirty="0" smtClean="0"/>
          </a:p>
          <a:p>
            <a:pPr lvl="0"/>
            <a:r>
              <a:rPr lang="en-US" baseline="0" dirty="0" smtClean="0"/>
              <a:t>You can’t prevent an audit from happening, but you can be prepared and confident that if you get audited, no harm will come from it</a:t>
            </a:r>
            <a:endParaRPr lang="en-US" dirty="0"/>
          </a:p>
        </p:txBody>
      </p:sp>
    </p:spTree>
    <p:extLst>
      <p:ext uri="{BB962C8B-B14F-4D97-AF65-F5344CB8AC3E}">
        <p14:creationId xmlns:p14="http://schemas.microsoft.com/office/powerpoint/2010/main" val="2664110372"/>
      </p:ext>
    </p:extLst>
  </p:cSld>
  <p:clrMapOvr>
    <a:masterClrMapping/>
  </p:clrMapOvr>
  <p:transition xmlns:p14="http://schemas.microsoft.com/office/powerpoint/2010/mai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ffectLst>
                  <a:outerShdw blurRad="38100" dist="38100" dir="2700000" algn="tl">
                    <a:srgbClr val="DDDDDD"/>
                  </a:outerShdw>
                </a:effectLst>
                <a:latin typeface="Arial" charset="0"/>
                <a:cs typeface="+mn-cs"/>
              </a:rPr>
              <a:t>Questions</a:t>
            </a:r>
            <a:endParaRPr lang="en-US" dirty="0"/>
          </a:p>
        </p:txBody>
      </p:sp>
      <p:sp>
        <p:nvSpPr>
          <p:cNvPr id="3" name="Content Placeholder 2"/>
          <p:cNvSpPr>
            <a:spLocks noGrp="1"/>
          </p:cNvSpPr>
          <p:nvPr>
            <p:ph idx="1"/>
          </p:nvPr>
        </p:nvSpPr>
        <p:spPr/>
        <p:txBody>
          <a:bodyPr/>
          <a:lstStyle/>
          <a:p>
            <a:pPr marL="0" indent="0">
              <a:buFont typeface="Monotype Sorts" charset="0"/>
              <a:buNone/>
              <a:defRPr/>
            </a:pPr>
            <a:endParaRPr lang="en-US" dirty="0" smtClean="0">
              <a:effectLst>
                <a:outerShdw blurRad="38100" dist="38100" dir="2700000" algn="tl">
                  <a:srgbClr val="DDDDDD"/>
                </a:outerShdw>
              </a:effectLst>
              <a:latin typeface="Arial" charset="0"/>
              <a:cs typeface="+mn-cs"/>
            </a:endParaRPr>
          </a:p>
          <a:p>
            <a:pPr marL="0" indent="0">
              <a:buFont typeface="Monotype Sorts" charset="0"/>
              <a:buNone/>
              <a:defRPr/>
            </a:pPr>
            <a:endParaRPr lang="en-US" dirty="0" smtClean="0">
              <a:effectLst>
                <a:outerShdw blurRad="38100" dist="38100" dir="2700000" algn="tl">
                  <a:srgbClr val="DDDDDD"/>
                </a:outerShdw>
              </a:effectLst>
              <a:latin typeface="Arial" charset="0"/>
              <a:cs typeface="+mn-cs"/>
            </a:endParaRPr>
          </a:p>
          <a:p>
            <a:pPr marL="0" indent="0" algn="ctr">
              <a:buFont typeface="Monotype Sorts" charset="0"/>
              <a:buNone/>
              <a:defRPr/>
            </a:pPr>
            <a:r>
              <a:rPr lang="en-US" sz="5400" dirty="0" smtClean="0">
                <a:effectLst>
                  <a:outerShdw blurRad="38100" dist="38100" dir="2700000" algn="tl">
                    <a:srgbClr val="DDDDDD"/>
                  </a:outerShdw>
                </a:effectLst>
                <a:latin typeface="Arial" charset="0"/>
                <a:cs typeface="+mn-cs"/>
              </a:rPr>
              <a:t>THANK YOU FOR YOUR TIME</a:t>
            </a:r>
            <a:r>
              <a:rPr lang="en-US" dirty="0" smtClean="0">
                <a:effectLst>
                  <a:outerShdw blurRad="38100" dist="38100" dir="2700000" algn="tl">
                    <a:srgbClr val="DDDDDD"/>
                  </a:outerShdw>
                </a:effectLst>
                <a:latin typeface="Arial" charset="0"/>
                <a:cs typeface="+mn-cs"/>
              </a:rPr>
              <a:t/>
            </a:r>
            <a:br>
              <a:rPr lang="en-US" dirty="0" smtClean="0">
                <a:effectLst>
                  <a:outerShdw blurRad="38100" dist="38100" dir="2700000" algn="tl">
                    <a:srgbClr val="DDDDDD"/>
                  </a:outerShdw>
                </a:effectLst>
                <a:latin typeface="Arial" charset="0"/>
                <a:cs typeface="+mn-cs"/>
              </a:rPr>
            </a:br>
            <a:endParaRPr lang="en-US" dirty="0"/>
          </a:p>
        </p:txBody>
      </p:sp>
    </p:spTree>
    <p:extLst>
      <p:ext uri="{BB962C8B-B14F-4D97-AF65-F5344CB8AC3E}">
        <p14:creationId xmlns:p14="http://schemas.microsoft.com/office/powerpoint/2010/main" val="79307657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Thank You!</a:t>
            </a:r>
            <a:endParaRPr lang="en-US" dirty="0"/>
          </a:p>
        </p:txBody>
      </p:sp>
      <p:sp>
        <p:nvSpPr>
          <p:cNvPr id="4" name="Content Placeholder 3"/>
          <p:cNvSpPr>
            <a:spLocks noGrp="1"/>
          </p:cNvSpPr>
          <p:nvPr>
            <p:ph idx="1"/>
          </p:nvPr>
        </p:nvSpPr>
        <p:spPr>
          <a:xfrm>
            <a:off x="143933" y="2851533"/>
            <a:ext cx="8830734" cy="3498866"/>
          </a:xfrm>
        </p:spPr>
        <p:txBody>
          <a:bodyPr>
            <a:normAutofit/>
          </a:bodyPr>
          <a:lstStyle/>
          <a:p>
            <a:pPr marL="527050" indent="-311150" algn="ctr">
              <a:buNone/>
              <a:defRPr/>
            </a:pPr>
            <a:r>
              <a:rPr lang="en-US" sz="9600" dirty="0">
                <a:solidFill>
                  <a:schemeClr val="tx1">
                    <a:tint val="75000"/>
                  </a:schemeClr>
                </a:solidFill>
              </a:rPr>
              <a:t>Questions?</a:t>
            </a:r>
          </a:p>
          <a:p>
            <a:pPr marL="527050" indent="-311150" algn="r">
              <a:buNone/>
              <a:defRPr/>
            </a:pPr>
            <a:endParaRPr lang="en-US" dirty="0" smtClean="0">
              <a:solidFill>
                <a:schemeClr val="tx1">
                  <a:lumMod val="95000"/>
                  <a:lumOff val="5000"/>
                </a:schemeClr>
              </a:solidFill>
              <a:latin typeface="Arial"/>
              <a:cs typeface="Arial"/>
            </a:endParaRPr>
          </a:p>
          <a:p>
            <a:pPr marL="527050" indent="-311150" algn="r">
              <a:buNone/>
              <a:defRPr/>
            </a:pPr>
            <a:endParaRPr lang="en-US" sz="3600" dirty="0" smtClean="0">
              <a:solidFill>
                <a:schemeClr val="tx1">
                  <a:lumMod val="95000"/>
                  <a:lumOff val="5000"/>
                </a:schemeClr>
              </a:solidFill>
              <a:latin typeface="Arial"/>
              <a:cs typeface="Arial"/>
            </a:endParaRPr>
          </a:p>
        </p:txBody>
      </p:sp>
    </p:spTree>
    <p:extLst>
      <p:ext uri="{BB962C8B-B14F-4D97-AF65-F5344CB8AC3E}">
        <p14:creationId xmlns:p14="http://schemas.microsoft.com/office/powerpoint/2010/main" val="85017745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2_Custom Design">
  <a:themeElements>
    <a:clrScheme name="Progress Revolution 1">
      <a:dk1>
        <a:srgbClr val="000000"/>
      </a:dk1>
      <a:lt1>
        <a:srgbClr val="FFFFFF"/>
      </a:lt1>
      <a:dk2>
        <a:srgbClr val="005F97"/>
      </a:dk2>
      <a:lt2>
        <a:srgbClr val="FFFFFF"/>
      </a:lt2>
      <a:accent1>
        <a:srgbClr val="005F97"/>
      </a:accent1>
      <a:accent2>
        <a:srgbClr val="4BACC6"/>
      </a:accent2>
      <a:accent3>
        <a:srgbClr val="FF7C00"/>
      </a:accent3>
      <a:accent4>
        <a:srgbClr val="8064A2"/>
      </a:accent4>
      <a:accent5>
        <a:srgbClr val="9BBF01"/>
      </a:accent5>
      <a:accent6>
        <a:srgbClr val="A6A6A6"/>
      </a:accent6>
      <a:hlink>
        <a:srgbClr val="FF7C00"/>
      </a:hlink>
      <a:folHlink>
        <a:srgbClr val="797C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PRB_PPT_Template_standard_v2-cp.potx</Template>
  <TotalTime>13338</TotalTime>
  <Words>2354</Words>
  <Application>Microsoft Macintosh PowerPoint</Application>
  <PresentationFormat>On-screen Show (4:3)</PresentationFormat>
  <Paragraphs>225</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2_Custom Design</vt:lpstr>
      <vt:lpstr>The Audit is coming The Audit is coming</vt:lpstr>
      <vt:lpstr>Introductions</vt:lpstr>
      <vt:lpstr>Introduction - BravePoint</vt:lpstr>
      <vt:lpstr>I AM NOT…</vt:lpstr>
      <vt:lpstr>A Progress Audit</vt:lpstr>
      <vt:lpstr>OpenEdge End User License Agreement</vt:lpstr>
      <vt:lpstr>The Fine Print</vt:lpstr>
      <vt:lpstr>The Chosen One</vt:lpstr>
      <vt:lpstr>The Exceptional One</vt:lpstr>
      <vt:lpstr>License Models</vt:lpstr>
      <vt:lpstr>What Is Required For The Audit Process</vt:lpstr>
      <vt:lpstr>Questionnaire – Application Partners</vt:lpstr>
      <vt:lpstr>Questionnaire – End Users</vt:lpstr>
      <vt:lpstr>For Servers</vt:lpstr>
      <vt:lpstr>Disaster Recovery and Development</vt:lpstr>
      <vt:lpstr>DLC/progress.cfg</vt:lpstr>
      <vt:lpstr>Datababse.lic file</vt:lpstr>
      <vt:lpstr>Datababse.lic file</vt:lpstr>
      <vt:lpstr>Database.lg file</vt:lpstr>
      <vt:lpstr>Database.lg file</vt:lpstr>
      <vt:lpstr>Database.lg file</vt:lpstr>
      <vt:lpstr>Database .lg file</vt:lpstr>
      <vt:lpstr>Batch User Counts</vt:lpstr>
      <vt:lpstr>Batch Examples</vt:lpstr>
      <vt:lpstr>$DLC/properties/ubroker.properties</vt:lpstr>
      <vt:lpstr>AppServer and WebSpeed Broker Logs</vt:lpstr>
      <vt:lpstr>Disaster Recovery</vt:lpstr>
      <vt:lpstr>Miscellaneous</vt:lpstr>
      <vt:lpstr>Summary</vt:lpstr>
      <vt:lpstr>Questions</vt:lpstr>
      <vt:lpstr>Thank You!</vt:lpstr>
    </vt:vector>
  </TitlesOfParts>
  <Company>Progress Software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Progress Software Corporation</dc:creator>
  <cp:lastModifiedBy>Mike Furgal</cp:lastModifiedBy>
  <cp:revision>806</cp:revision>
  <cp:lastPrinted>1999-09-24T14:02:08Z</cp:lastPrinted>
  <dcterms:created xsi:type="dcterms:W3CDTF">2013-05-02T13:57:25Z</dcterms:created>
  <dcterms:modified xsi:type="dcterms:W3CDTF">2014-06-10T17:53:46Z</dcterms:modified>
</cp:coreProperties>
</file>