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1" r:id="rId1"/>
  </p:sldMasterIdLst>
  <p:notesMasterIdLst>
    <p:notesMasterId r:id="rId66"/>
  </p:notesMasterIdLst>
  <p:handoutMasterIdLst>
    <p:handoutMasterId r:id="rId67"/>
  </p:handoutMasterIdLst>
  <p:sldIdLst>
    <p:sldId id="1113" r:id="rId2"/>
    <p:sldId id="1139" r:id="rId3"/>
    <p:sldId id="1142" r:id="rId4"/>
    <p:sldId id="1200" r:id="rId5"/>
    <p:sldId id="1143" r:id="rId6"/>
    <p:sldId id="1144" r:id="rId7"/>
    <p:sldId id="1145" r:id="rId8"/>
    <p:sldId id="1146" r:id="rId9"/>
    <p:sldId id="1147" r:id="rId10"/>
    <p:sldId id="1148" r:id="rId11"/>
    <p:sldId id="1149" r:id="rId12"/>
    <p:sldId id="1150" r:id="rId13"/>
    <p:sldId id="1151" r:id="rId14"/>
    <p:sldId id="1152" r:id="rId15"/>
    <p:sldId id="1154" r:id="rId16"/>
    <p:sldId id="1155" r:id="rId17"/>
    <p:sldId id="1156" r:id="rId18"/>
    <p:sldId id="1157" r:id="rId19"/>
    <p:sldId id="1158" r:id="rId20"/>
    <p:sldId id="1159" r:id="rId21"/>
    <p:sldId id="1160" r:id="rId22"/>
    <p:sldId id="1161" r:id="rId23"/>
    <p:sldId id="1162" r:id="rId24"/>
    <p:sldId id="1164" r:id="rId25"/>
    <p:sldId id="1201" r:id="rId26"/>
    <p:sldId id="1203" r:id="rId27"/>
    <p:sldId id="1204" r:id="rId28"/>
    <p:sldId id="1212" r:id="rId29"/>
    <p:sldId id="1211" r:id="rId30"/>
    <p:sldId id="1213" r:id="rId31"/>
    <p:sldId id="1214" r:id="rId32"/>
    <p:sldId id="1216" r:id="rId33"/>
    <p:sldId id="1217" r:id="rId34"/>
    <p:sldId id="1218" r:id="rId35"/>
    <p:sldId id="1219" r:id="rId36"/>
    <p:sldId id="1220" r:id="rId37"/>
    <p:sldId id="1221" r:id="rId38"/>
    <p:sldId id="1165" r:id="rId39"/>
    <p:sldId id="1166" r:id="rId40"/>
    <p:sldId id="1174" r:id="rId41"/>
    <p:sldId id="1176" r:id="rId42"/>
    <p:sldId id="1177" r:id="rId43"/>
    <p:sldId id="1199" r:id="rId44"/>
    <p:sldId id="1179" r:id="rId45"/>
    <p:sldId id="1180" r:id="rId46"/>
    <p:sldId id="1181" r:id="rId47"/>
    <p:sldId id="1182" r:id="rId48"/>
    <p:sldId id="1183" r:id="rId49"/>
    <p:sldId id="1184" r:id="rId50"/>
    <p:sldId id="1185" r:id="rId51"/>
    <p:sldId id="1186" r:id="rId52"/>
    <p:sldId id="1187" r:id="rId53"/>
    <p:sldId id="1188" r:id="rId54"/>
    <p:sldId id="1189" r:id="rId55"/>
    <p:sldId id="1190" r:id="rId56"/>
    <p:sldId id="1191" r:id="rId57"/>
    <p:sldId id="1192" r:id="rId58"/>
    <p:sldId id="1193" r:id="rId59"/>
    <p:sldId id="1194" r:id="rId60"/>
    <p:sldId id="1195" r:id="rId61"/>
    <p:sldId id="1196" r:id="rId62"/>
    <p:sldId id="1197" r:id="rId63"/>
    <p:sldId id="1198" r:id="rId64"/>
    <p:sldId id="1137" r:id="rId65"/>
  </p:sldIdLst>
  <p:sldSz cx="9144000" cy="6858000" type="screen4x3"/>
  <p:notesSz cx="7027863" cy="9313863"/>
  <p:custDataLst>
    <p:tags r:id="rId69"/>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1" clrIdx="1"/>
  <p:cmAuthor id="2" name="Progress Software"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101"/>
    <a:srgbClr val="FF7C00"/>
    <a:srgbClr val="6D6E71"/>
    <a:srgbClr val="24D997"/>
    <a:srgbClr val="23C78C"/>
    <a:srgbClr val="F199AE"/>
    <a:srgbClr val="A21636"/>
    <a:srgbClr val="FFD24F"/>
    <a:srgbClr val="FF82D4"/>
    <a:srgbClr val="FF81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howGuides="1">
      <p:cViewPr varScale="1">
        <p:scale>
          <a:sx n="95" d="100"/>
          <a:sy n="95" d="100"/>
        </p:scale>
        <p:origin x="-104" y="-272"/>
      </p:cViewPr>
      <p:guideLst>
        <p:guide orient="horz" pos="269"/>
        <p:guide orient="horz" pos="4212"/>
        <p:guide orient="horz" pos="2314"/>
        <p:guide orient="horz" pos="1994"/>
        <p:guide orient="horz" pos="1942"/>
        <p:guide pos="5526"/>
        <p:guide pos="4814"/>
        <p:guide pos="3484"/>
      </p:guideLst>
    </p:cSldViewPr>
  </p:slideViewPr>
  <p:outlineViewPr>
    <p:cViewPr>
      <p:scale>
        <a:sx n="33" d="100"/>
        <a:sy n="33" d="100"/>
      </p:scale>
      <p:origin x="0" y="7872"/>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90" d="100"/>
          <a:sy n="90" d="100"/>
        </p:scale>
        <p:origin x="-3696" y="-120"/>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notesMaster" Target="notesMasters/notesMaster1.xml"/><Relationship Id="rId67" Type="http://schemas.openxmlformats.org/officeDocument/2006/relationships/handoutMaster" Target="handoutMasters/handoutMaster1.xml"/><Relationship Id="rId68" Type="http://schemas.openxmlformats.org/officeDocument/2006/relationships/printerSettings" Target="printerSettings/printerSettings1.bin"/><Relationship Id="rId69" Type="http://schemas.openxmlformats.org/officeDocument/2006/relationships/tags" Target="tags/tag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commentAuthors" Target="commentAuthors.xml"/><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3"/>
          <p:cNvPicPr>
            <a:picLocks noChangeAspect="1" noChangeArrowheads="1"/>
          </p:cNvPicPr>
          <p:nvPr userDrawn="1"/>
        </p:nvPicPr>
        <p:blipFill>
          <a:blip r:embed="rId2"/>
          <a:srcRect/>
          <a:stretch>
            <a:fillRect/>
          </a:stretch>
        </p:blipFill>
        <p:spPr bwMode="auto">
          <a:xfrm>
            <a:off x="480546" y="6458893"/>
            <a:ext cx="1595605" cy="301392"/>
          </a:xfrm>
          <a:prstGeom prst="rect">
            <a:avLst/>
          </a:prstGeom>
          <a:noFill/>
          <a:ln w="12700">
            <a:noFill/>
            <a:miter lim="800000"/>
            <a:headEnd/>
            <a:tailEnd/>
          </a:ln>
        </p:spPr>
      </p:pic>
    </p:spTree>
    <p:extLst>
      <p:ext uri="{BB962C8B-B14F-4D97-AF65-F5344CB8AC3E}">
        <p14:creationId xmlns:p14="http://schemas.microsoft.com/office/powerpoint/2010/main" val="260739276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82612" y="1600200"/>
            <a:ext cx="39131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199" y="1600200"/>
            <a:ext cx="41322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201253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82612" y="1535113"/>
            <a:ext cx="3914775"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82612" y="2174875"/>
            <a:ext cx="3914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135438"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1354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786056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6779759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96660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userDrawn="1"/>
        </p:nvCxnSpPr>
        <p:spPr bwMode="auto">
          <a:xfrm>
            <a:off x="582613" y="2817092"/>
            <a:ext cx="8197850" cy="0"/>
          </a:xfrm>
          <a:prstGeom prst="line">
            <a:avLst/>
          </a:prstGeom>
          <a:solidFill>
            <a:schemeClr val="accent1"/>
          </a:solidFill>
          <a:ln w="6350" cap="flat" cmpd="sng" algn="ctr">
            <a:solidFill>
              <a:srgbClr val="6D6E71"/>
            </a:solidFill>
            <a:prstDash val="solid"/>
            <a:round/>
            <a:headEnd type="none" w="med" len="med"/>
            <a:tailEnd type="none" w="med" len="med"/>
          </a:ln>
          <a:effectLst/>
        </p:spPr>
      </p:cxnSp>
      <p:sp>
        <p:nvSpPr>
          <p:cNvPr id="6" name="Rectangle 5"/>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Title Placeholder 2"/>
          <p:cNvSpPr txBox="1">
            <a:spLocks/>
          </p:cNvSpPr>
          <p:nvPr userDrawn="1"/>
        </p:nvSpPr>
        <p:spPr>
          <a:xfrm>
            <a:off x="550863" y="3082925"/>
            <a:ext cx="8229600" cy="773257"/>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800" kern="1200">
                <a:solidFill>
                  <a:schemeClr val="bg1"/>
                </a:solidFill>
                <a:latin typeface="Arial"/>
                <a:ea typeface="+mj-ea"/>
                <a:cs typeface="Arial"/>
              </a:defRPr>
            </a:lvl1pPr>
          </a:lstStyle>
          <a:p>
            <a:r>
              <a:rPr lang="en-US" smtClean="0"/>
              <a:t>Click to edit Master title style</a:t>
            </a:r>
            <a:endParaRPr lang="en-US" dirty="0"/>
          </a:p>
        </p:txBody>
      </p:sp>
      <p:sp>
        <p:nvSpPr>
          <p:cNvPr id="2" name="Title 1"/>
          <p:cNvSpPr>
            <a:spLocks noGrp="1"/>
          </p:cNvSpPr>
          <p:nvPr>
            <p:ph type="title"/>
          </p:nvPr>
        </p:nvSpPr>
        <p:spPr>
          <a:xfrm>
            <a:off x="582613" y="3082925"/>
            <a:ext cx="8229600" cy="582613"/>
          </a:xfrm>
          <a:prstGeom prst="rect">
            <a:avLst/>
          </a:prstGeom>
        </p:spPr>
        <p:txBody>
          <a:bodyPr vert="horz"/>
          <a:lstStyle>
            <a:lvl1pPr>
              <a:defRPr sz="3200">
                <a:solidFill>
                  <a:schemeClr val="tx1">
                    <a:lumMod val="65000"/>
                    <a:lumOff val="35000"/>
                  </a:schemeClr>
                </a:solidFill>
              </a:defRPr>
            </a:lvl1pPr>
          </a:lstStyle>
          <a:p>
            <a:r>
              <a:rPr lang="en-US" dirty="0" smtClean="0"/>
              <a:t>Click to edit Master title style</a:t>
            </a:r>
            <a:endParaRPr lang="en-US" dirty="0"/>
          </a:p>
        </p:txBody>
      </p:sp>
      <p:sp>
        <p:nvSpPr>
          <p:cNvPr id="9" name="Rectangle 8"/>
          <p:cNvSpPr/>
          <p:nvPr userDrawn="1"/>
        </p:nvSpPr>
        <p:spPr>
          <a:xfrm>
            <a:off x="0" y="-2"/>
            <a:ext cx="9144000" cy="50018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userDrawn="1"/>
        </p:nvSpPr>
        <p:spPr>
          <a:xfrm>
            <a:off x="575814" y="1135904"/>
            <a:ext cx="8432120" cy="1477328"/>
          </a:xfrm>
          <a:prstGeom prst="rect">
            <a:avLst/>
          </a:prstGeom>
          <a:noFill/>
        </p:spPr>
        <p:txBody>
          <a:bodyPr wrap="square" rtlCol="0">
            <a:spAutoFit/>
          </a:bodyPr>
          <a:lstStyle/>
          <a:p>
            <a:pPr algn="l"/>
            <a:r>
              <a:rPr lang="en-US" sz="3600" i="0" dirty="0" smtClean="0">
                <a:latin typeface="Myriad Pro"/>
                <a:cs typeface="Myriad Pro"/>
              </a:rPr>
              <a:t>PUG Challenge US</a:t>
            </a:r>
          </a:p>
          <a:p>
            <a:pPr algn="l"/>
            <a:r>
              <a:rPr lang="en-US" sz="3600" i="0" dirty="0" smtClean="0">
                <a:latin typeface="Myriad Pro"/>
                <a:cs typeface="Myriad Pro"/>
              </a:rPr>
              <a:t>2014 – Westford, MA</a:t>
            </a:r>
            <a:endParaRPr lang="en-US" sz="3600" i="0" dirty="0">
              <a:latin typeface="Myriad Pro"/>
              <a:cs typeface="Myriad Pro"/>
            </a:endParaRPr>
          </a:p>
        </p:txBody>
      </p:sp>
    </p:spTree>
    <p:extLst>
      <p:ext uri="{BB962C8B-B14F-4D97-AF65-F5344CB8AC3E}">
        <p14:creationId xmlns:p14="http://schemas.microsoft.com/office/powerpoint/2010/main" val="177875014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C82229B-F0E9-BE4F-9B04-DD15266DA07E}" type="datetimeFigureOut">
              <a:rPr lang="en-US" smtClean="0"/>
              <a:t>6/9/14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D7245E-2481-364E-8316-5F8F000B1CD8}" type="slidenum">
              <a:rPr lang="en-US" smtClean="0"/>
              <a:t>‹#›</a:t>
            </a:fld>
            <a:endParaRPr lang="en-US"/>
          </a:p>
        </p:txBody>
      </p:sp>
    </p:spTree>
    <p:extLst>
      <p:ext uri="{BB962C8B-B14F-4D97-AF65-F5344CB8AC3E}">
        <p14:creationId xmlns:p14="http://schemas.microsoft.com/office/powerpoint/2010/main" val="34831639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9144000" cy="768126"/>
          </a:xfrm>
          <a:prstGeom prst="rect">
            <a:avLst/>
          </a:prstGeom>
          <a:gradFill flip="none" rotWithShape="1">
            <a:gsLst>
              <a:gs pos="60000">
                <a:schemeClr val="tx2"/>
              </a:gs>
              <a:gs pos="91000">
                <a:srgbClr val="FFFFFF"/>
              </a:gs>
            </a:gsLst>
            <a:lin ang="0" scaled="1"/>
            <a:tileRect/>
          </a:gradFill>
          <a:ln>
            <a:noFill/>
          </a:ln>
          <a:effectLst>
            <a:outerShdw blurRad="40000" dist="23000" dir="5400000"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9828" y="76908"/>
            <a:ext cx="7292397" cy="71314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49829" y="1004593"/>
            <a:ext cx="8475518" cy="480599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6"/>
          <p:cNvSpPr>
            <a:spLocks noChangeArrowheads="1"/>
          </p:cNvSpPr>
          <p:nvPr/>
        </p:nvSpPr>
        <p:spPr bwMode="auto">
          <a:xfrm>
            <a:off x="152405" y="656508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Arial"/>
                <a:cs typeface="Arial"/>
              </a:rPr>
              <a:pPr algn="l" defTabSz="1033463" eaLnBrk="0" hangingPunct="0">
                <a:spcBef>
                  <a:spcPct val="0"/>
                </a:spcBef>
                <a:buSzTx/>
                <a:defRPr/>
              </a:pPr>
              <a:t>‹#›</a:t>
            </a:fld>
            <a:endParaRPr lang="en-US" sz="900" i="0" dirty="0">
              <a:solidFill>
                <a:schemeClr val="tx1">
                  <a:lumMod val="50000"/>
                  <a:lumOff val="50000"/>
                </a:schemeClr>
              </a:solidFill>
              <a:latin typeface="Arial"/>
              <a:cs typeface="Arial"/>
            </a:endParaRPr>
          </a:p>
        </p:txBody>
      </p:sp>
      <p:sp>
        <p:nvSpPr>
          <p:cNvPr id="9" name="TextBox 8"/>
          <p:cNvSpPr txBox="1"/>
          <p:nvPr userDrawn="1"/>
        </p:nvSpPr>
        <p:spPr>
          <a:xfrm>
            <a:off x="6972866" y="6465003"/>
            <a:ext cx="2171134" cy="246221"/>
          </a:xfrm>
          <a:prstGeom prst="rect">
            <a:avLst/>
          </a:prstGeom>
          <a:noFill/>
        </p:spPr>
        <p:txBody>
          <a:bodyPr wrap="square" rtlCol="0">
            <a:spAutoFit/>
          </a:bodyPr>
          <a:lstStyle/>
          <a:p>
            <a:r>
              <a:rPr lang="en-US" sz="1000" i="0" dirty="0" smtClean="0">
                <a:solidFill>
                  <a:schemeClr val="tx1">
                    <a:lumMod val="50000"/>
                    <a:lumOff val="50000"/>
                  </a:schemeClr>
                </a:solidFill>
              </a:rPr>
              <a:t>PUG Challenge EU 2013</a:t>
            </a:r>
            <a:endParaRPr lang="en-US" sz="1000" i="0" dirty="0">
              <a:solidFill>
                <a:schemeClr val="tx1">
                  <a:lumMod val="50000"/>
                  <a:lumOff val="50000"/>
                </a:schemeClr>
              </a:solidFill>
            </a:endParaRPr>
          </a:p>
        </p:txBody>
      </p:sp>
      <p:sp>
        <p:nvSpPr>
          <p:cNvPr id="12" name="Rectangle 11"/>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69143589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22" r:id="rId6"/>
    <p:sldLayoutId id="2147483823" r:id="rId7"/>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kern="1200">
          <a:solidFill>
            <a:schemeClr val="bg1"/>
          </a:solidFill>
          <a:latin typeface="DIN-MediumAlternate"/>
          <a:ea typeface="+mj-ea"/>
          <a:cs typeface="DIN-MediumAlternate"/>
        </a:defRPr>
      </a:lvl1pPr>
    </p:titleStyle>
    <p:bodyStyle>
      <a:lvl1pPr marL="457200" indent="-457200" algn="l" defTabSz="457200" rtl="0" eaLnBrk="1" latinLnBrk="0" hangingPunct="1">
        <a:spcBef>
          <a:spcPct val="20000"/>
        </a:spcBef>
        <a:buClr>
          <a:schemeClr val="tx2"/>
        </a:buClr>
        <a:buFont typeface="Arial"/>
        <a:buChar char="•"/>
        <a:defRPr sz="2400" kern="1200">
          <a:solidFill>
            <a:schemeClr val="tx1"/>
          </a:solidFill>
          <a:latin typeface="DIN-MediumAlternate"/>
          <a:ea typeface="+mn-ea"/>
          <a:cs typeface="DIN-MediumAlternate"/>
        </a:defRPr>
      </a:lvl1pPr>
      <a:lvl2pPr marL="742950" indent="-285750" algn="l" defTabSz="457200" rtl="0" eaLnBrk="1" latinLnBrk="0" hangingPunct="1">
        <a:spcBef>
          <a:spcPct val="20000"/>
        </a:spcBef>
        <a:buClr>
          <a:schemeClr val="tx2"/>
        </a:buClr>
        <a:buFont typeface="Arial"/>
        <a:buChar char="–"/>
        <a:defRPr sz="2200" kern="1200">
          <a:solidFill>
            <a:schemeClr val="tx1"/>
          </a:solidFill>
          <a:latin typeface="DIN-MediumAlternate"/>
          <a:ea typeface="+mn-ea"/>
          <a:cs typeface="DIN-MediumAlternate"/>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DIN-MediumAlternate"/>
          <a:ea typeface="+mn-ea"/>
          <a:cs typeface="DIN-MediumAlternate"/>
        </a:defRPr>
      </a:lvl3pPr>
      <a:lvl4pPr marL="16002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4pPr>
      <a:lvl5pPr marL="20574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MFurgal@BravePoint.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2613" y="3082925"/>
            <a:ext cx="8229600" cy="896408"/>
          </a:xfrm>
        </p:spPr>
        <p:txBody>
          <a:bodyPr>
            <a:noAutofit/>
          </a:bodyPr>
          <a:lstStyle/>
          <a:p>
            <a:pPr>
              <a:defRPr/>
            </a:pPr>
            <a:r>
              <a:rPr lang="en-US" dirty="0" smtClean="0">
                <a:solidFill>
                  <a:srgbClr val="191919"/>
                </a:solidFill>
                <a:latin typeface="DIN-RegularAlternate" charset="0"/>
                <a:ea typeface="DIN-RegularAlternate" charset="0"/>
                <a:cs typeface="DIN-RegularAlternate" charset="0"/>
                <a:sym typeface="DIN-RegularAlternate" charset="0"/>
              </a:rPr>
              <a:t>Real World Database Problems</a:t>
            </a:r>
            <a:br>
              <a:rPr lang="en-US" dirty="0" smtClean="0">
                <a:solidFill>
                  <a:srgbClr val="191919"/>
                </a:solidFill>
                <a:latin typeface="DIN-RegularAlternate" charset="0"/>
                <a:ea typeface="DIN-RegularAlternate" charset="0"/>
                <a:cs typeface="DIN-RegularAlternate" charset="0"/>
                <a:sym typeface="DIN-RegularAlternate" charset="0"/>
              </a:rPr>
            </a:br>
            <a:r>
              <a:rPr lang="en-US" dirty="0" smtClean="0">
                <a:solidFill>
                  <a:srgbClr val="191919"/>
                </a:solidFill>
                <a:latin typeface="DIN-RegularAlternate" charset="0"/>
                <a:ea typeface="DIN-RegularAlternate" charset="0"/>
                <a:cs typeface="DIN-RegularAlternate" charset="0"/>
                <a:sym typeface="DIN-RegularAlternate" charset="0"/>
              </a:rPr>
              <a:t>Real World Database Solutions</a:t>
            </a:r>
            <a:endParaRPr lang="en-US" dirty="0">
              <a:solidFill>
                <a:srgbClr val="191919"/>
              </a:solidFill>
              <a:latin typeface="DIN-RegularAlternate" charset="0"/>
              <a:ea typeface="DIN-RegularAlternate" charset="0"/>
              <a:cs typeface="DIN-RegularAlternate" charset="0"/>
              <a:sym typeface="DIN-RegularAlternate" charset="0"/>
            </a:endParaRPr>
          </a:p>
        </p:txBody>
      </p:sp>
      <p:sp>
        <p:nvSpPr>
          <p:cNvPr id="4" name="Rectangle 2"/>
          <p:cNvSpPr>
            <a:spLocks/>
          </p:cNvSpPr>
          <p:nvPr/>
        </p:nvSpPr>
        <p:spPr bwMode="auto">
          <a:xfrm>
            <a:off x="655109" y="4787377"/>
            <a:ext cx="3668496" cy="369332"/>
          </a:xfrm>
          <a:prstGeom prst="rect">
            <a:avLst/>
          </a:prstGeom>
          <a:noFill/>
          <a:ln w="12700">
            <a:noFill/>
            <a:miter lim="800000"/>
            <a:headEnd/>
            <a:tailEnd/>
          </a:ln>
        </p:spPr>
        <p:txBody>
          <a:bodyPr wrap="none" lIns="0" tIns="0" rIns="0" bIns="0" anchor="ctr">
            <a:prstTxWarp prst="textNoShape">
              <a:avLst/>
            </a:prstTxWarp>
            <a:spAutoFit/>
          </a:bodyPr>
          <a:lstStyle/>
          <a:p>
            <a:pPr algn="l"/>
            <a:r>
              <a:rPr lang="en-US" dirty="0">
                <a:solidFill>
                  <a:srgbClr val="191919"/>
                </a:solidFill>
                <a:latin typeface="DIN-RegularAlternate" charset="0"/>
                <a:ea typeface="DIN-RegularAlternate" charset="0"/>
                <a:cs typeface="DIN-RegularAlternate" charset="0"/>
                <a:sym typeface="DIN-RegularAlternate" charset="0"/>
              </a:rPr>
              <a:t>Presented by:</a:t>
            </a:r>
            <a:r>
              <a:rPr lang="en-US" dirty="0" smtClean="0">
                <a:solidFill>
                  <a:srgbClr val="191919"/>
                </a:solidFill>
                <a:latin typeface="DIN-RegularAlternate" charset="0"/>
                <a:ea typeface="DIN-RegularAlternate" charset="0"/>
                <a:cs typeface="DIN-RegularAlternate" charset="0"/>
                <a:sym typeface="DIN-RegularAlternate" charset="0"/>
              </a:rPr>
              <a:t> Mike Furgal</a:t>
            </a:r>
            <a:endParaRPr lang="en-US" dirty="0">
              <a:solidFill>
                <a:srgbClr val="191919"/>
              </a:solidFill>
              <a:latin typeface="DIN-RegularAlternate" charset="0"/>
              <a:ea typeface="DIN-RegularAlternate" charset="0"/>
              <a:cs typeface="DIN-RegularAlternate" charset="0"/>
              <a:sym typeface="DIN-RegularAlternate" charset="0"/>
            </a:endParaRPr>
          </a:p>
        </p:txBody>
      </p:sp>
      <p:pic>
        <p:nvPicPr>
          <p:cNvPr id="5" name="Picture 3"/>
          <p:cNvPicPr>
            <a:picLocks noChangeAspect="1" noChangeArrowheads="1"/>
          </p:cNvPicPr>
          <p:nvPr/>
        </p:nvPicPr>
        <p:blipFill>
          <a:blip r:embed="rId2"/>
          <a:srcRect/>
          <a:stretch>
            <a:fillRect/>
          </a:stretch>
        </p:blipFill>
        <p:spPr bwMode="auto">
          <a:xfrm>
            <a:off x="723904" y="5278966"/>
            <a:ext cx="2286000" cy="431800"/>
          </a:xfrm>
          <a:prstGeom prst="rect">
            <a:avLst/>
          </a:prstGeom>
          <a:noFill/>
          <a:ln w="12700">
            <a:noFill/>
            <a:miter lim="800000"/>
            <a:headEnd/>
            <a:tailEnd/>
          </a:ln>
        </p:spPr>
      </p:pic>
    </p:spTree>
    <p:extLst>
      <p:ext uri="{BB962C8B-B14F-4D97-AF65-F5344CB8AC3E}">
        <p14:creationId xmlns:p14="http://schemas.microsoft.com/office/powerpoint/2010/main" val="421669364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lstStyle/>
          <a:p>
            <a:r>
              <a:rPr lang="en-US" dirty="0" smtClean="0"/>
              <a:t>Mike </a:t>
            </a:r>
            <a:r>
              <a:rPr lang="en-US" dirty="0" err="1" smtClean="0"/>
              <a:t>Furgal</a:t>
            </a:r>
            <a:endParaRPr lang="en-US" dirty="0" smtClean="0"/>
          </a:p>
          <a:p>
            <a:pPr lvl="1"/>
            <a:r>
              <a:rPr lang="en-US" dirty="0" smtClean="0"/>
              <a:t>Progress employee from 1989-2012</a:t>
            </a:r>
          </a:p>
          <a:p>
            <a:pPr lvl="1"/>
            <a:r>
              <a:rPr lang="en-US" dirty="0" smtClean="0"/>
              <a:t>Director of the Database Group at </a:t>
            </a:r>
            <a:r>
              <a:rPr lang="en-US" dirty="0" err="1" smtClean="0"/>
              <a:t>BravePoint</a:t>
            </a:r>
            <a:r>
              <a:rPr lang="en-US" dirty="0" smtClean="0"/>
              <a:t> since 2012</a:t>
            </a:r>
          </a:p>
          <a:p>
            <a:pPr lvl="1"/>
            <a:r>
              <a:rPr lang="en-US" dirty="0" smtClean="0"/>
              <a:t>Progress </a:t>
            </a:r>
            <a:r>
              <a:rPr lang="en-US" dirty="0" err="1" smtClean="0"/>
              <a:t>OpenEdge</a:t>
            </a:r>
            <a:r>
              <a:rPr lang="en-US" dirty="0" smtClean="0"/>
              <a:t> Database Expert</a:t>
            </a:r>
          </a:p>
          <a:p>
            <a:pPr lvl="1"/>
            <a:r>
              <a:rPr lang="en-US" dirty="0" err="1" smtClean="0">
                <a:hlinkClick r:id="rId2"/>
              </a:rPr>
              <a:t>MFurgal@BravePoint.com</a:t>
            </a:r>
            <a:endParaRPr lang="en-US" dirty="0" smtClean="0"/>
          </a:p>
          <a:p>
            <a:pPr marL="0" indent="0">
              <a:buNone/>
            </a:pPr>
            <a:endParaRPr lang="en-US" dirty="0"/>
          </a:p>
        </p:txBody>
      </p:sp>
    </p:spTree>
    <p:extLst>
      <p:ext uri="{BB962C8B-B14F-4D97-AF65-F5344CB8AC3E}">
        <p14:creationId xmlns:p14="http://schemas.microsoft.com/office/powerpoint/2010/main" val="138677272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Introduction - </a:t>
            </a:r>
            <a:r>
              <a:rPr lang="en-US" dirty="0" err="1" smtClean="0"/>
              <a:t>BravePoint</a:t>
            </a:r>
            <a:endParaRPr lang="en-US" dirty="0"/>
          </a:p>
        </p:txBody>
      </p:sp>
      <p:sp>
        <p:nvSpPr>
          <p:cNvPr id="3" name="Content Placeholder 2"/>
          <p:cNvSpPr>
            <a:spLocks noGrp="1"/>
          </p:cNvSpPr>
          <p:nvPr>
            <p:ph idx="1"/>
          </p:nvPr>
        </p:nvSpPr>
        <p:spPr>
          <a:xfrm>
            <a:off x="755650" y="1341438"/>
            <a:ext cx="8137525" cy="4981575"/>
          </a:xfrm>
        </p:spPr>
        <p:txBody>
          <a:bodyPr>
            <a:normAutofit/>
          </a:bodyPr>
          <a:lstStyle/>
          <a:p>
            <a:pPr>
              <a:buFont typeface="Arial" pitchFamily="34" charset="0"/>
              <a:buChar char="•"/>
              <a:defRPr/>
            </a:pPr>
            <a:r>
              <a:rPr lang="en-US" dirty="0" smtClean="0"/>
              <a:t>FACTS</a:t>
            </a:r>
          </a:p>
          <a:p>
            <a:pPr lvl="1">
              <a:buFont typeface="Arial" pitchFamily="34" charset="0"/>
              <a:buChar char="•"/>
              <a:defRPr/>
            </a:pPr>
            <a:r>
              <a:rPr lang="en-US" dirty="0" smtClean="0"/>
              <a:t>The Largest Progress consulting group in the world</a:t>
            </a:r>
          </a:p>
          <a:p>
            <a:pPr lvl="1">
              <a:buFont typeface="Arial" pitchFamily="34" charset="0"/>
              <a:buChar char="•"/>
              <a:defRPr/>
            </a:pPr>
            <a:r>
              <a:rPr lang="en-US" dirty="0" smtClean="0"/>
              <a:t>Founded in 1987</a:t>
            </a:r>
          </a:p>
          <a:p>
            <a:pPr lvl="1">
              <a:buFont typeface="Arial" pitchFamily="34" charset="0"/>
              <a:buChar char="•"/>
              <a:defRPr/>
            </a:pPr>
            <a:r>
              <a:rPr lang="en-US" dirty="0" smtClean="0"/>
              <a:t>Formerly called United Systems </a:t>
            </a:r>
            <a:r>
              <a:rPr lang="en-US" dirty="0" err="1" smtClean="0"/>
              <a:t>Inc</a:t>
            </a:r>
            <a:r>
              <a:rPr lang="en-US" dirty="0" smtClean="0"/>
              <a:t> (USI)</a:t>
            </a:r>
          </a:p>
          <a:p>
            <a:pPr lvl="1">
              <a:buFont typeface="Arial" pitchFamily="34" charset="0"/>
              <a:buChar char="•"/>
              <a:defRPr/>
            </a:pPr>
            <a:r>
              <a:rPr lang="en-US" dirty="0" smtClean="0"/>
              <a:t>Sponsor of the Bunker Tests</a:t>
            </a:r>
          </a:p>
          <a:p>
            <a:pPr lvl="1">
              <a:buFont typeface="Arial" pitchFamily="34" charset="0"/>
              <a:buChar char="•"/>
              <a:defRPr/>
            </a:pPr>
            <a:r>
              <a:rPr lang="en-US" dirty="0" smtClean="0"/>
              <a:t>The Managed Database Team has 4 former Progress Employees</a:t>
            </a:r>
          </a:p>
          <a:p>
            <a:pPr lvl="1">
              <a:buFont typeface="Arial" pitchFamily="34" charset="0"/>
              <a:buChar char="•"/>
              <a:defRPr/>
            </a:pPr>
            <a:r>
              <a:rPr lang="en-US" dirty="0" smtClean="0"/>
              <a:t>Dan Foreman, John Harlow</a:t>
            </a:r>
          </a:p>
          <a:p>
            <a:pPr lvl="1">
              <a:buFont typeface="Arial" pitchFamily="34" charset="0"/>
              <a:buChar char="•"/>
              <a:defRPr/>
            </a:pPr>
            <a:r>
              <a:rPr lang="en-US" dirty="0" smtClean="0"/>
              <a:t>Purveyor of many OpenEdge related books</a:t>
            </a:r>
          </a:p>
        </p:txBody>
      </p:sp>
    </p:spTree>
    <p:extLst>
      <p:ext uri="{BB962C8B-B14F-4D97-AF65-F5344CB8AC3E}">
        <p14:creationId xmlns:p14="http://schemas.microsoft.com/office/powerpoint/2010/main" val="236660914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half" idx="1"/>
          </p:nvPr>
        </p:nvSpPr>
        <p:spPr>
          <a:xfrm>
            <a:off x="582612" y="1600200"/>
            <a:ext cx="6932800" cy="4525963"/>
          </a:xfrm>
        </p:spPr>
        <p:txBody>
          <a:bodyPr/>
          <a:lstStyle/>
          <a:p>
            <a:r>
              <a:rPr lang="en-US" dirty="0" smtClean="0"/>
              <a:t>Disasters Area</a:t>
            </a:r>
          </a:p>
          <a:p>
            <a:r>
              <a:rPr lang="en-US" dirty="0" smtClean="0"/>
              <a:t>Performance Problems</a:t>
            </a:r>
          </a:p>
          <a:p>
            <a:r>
              <a:rPr lang="en-US" dirty="0" smtClean="0"/>
              <a:t>Migrations and Upgrades</a:t>
            </a:r>
            <a:endParaRPr lang="en-US" dirty="0"/>
          </a:p>
        </p:txBody>
      </p:sp>
    </p:spTree>
    <p:extLst>
      <p:ext uri="{BB962C8B-B14F-4D97-AF65-F5344CB8AC3E}">
        <p14:creationId xmlns:p14="http://schemas.microsoft.com/office/powerpoint/2010/main" val="192714232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Area</a:t>
            </a:r>
            <a:endParaRPr lang="en-US" dirty="0"/>
          </a:p>
        </p:txBody>
      </p:sp>
      <p:pic>
        <p:nvPicPr>
          <p:cNvPr id="5" name="Picture 4"/>
          <p:cNvPicPr>
            <a:picLocks noChangeAspect="1"/>
          </p:cNvPicPr>
          <p:nvPr/>
        </p:nvPicPr>
        <p:blipFill>
          <a:blip r:embed="rId2"/>
          <a:stretch>
            <a:fillRect/>
          </a:stretch>
        </p:blipFill>
        <p:spPr>
          <a:xfrm>
            <a:off x="683568" y="1268760"/>
            <a:ext cx="8170372" cy="4892010"/>
          </a:xfrm>
          <a:prstGeom prst="rect">
            <a:avLst/>
          </a:prstGeom>
        </p:spPr>
      </p:pic>
    </p:spTree>
    <p:extLst>
      <p:ext uri="{BB962C8B-B14F-4D97-AF65-F5344CB8AC3E}">
        <p14:creationId xmlns:p14="http://schemas.microsoft.com/office/powerpoint/2010/main" val="167852400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Area</a:t>
            </a:r>
            <a:endParaRPr lang="en-US" dirty="0"/>
          </a:p>
        </p:txBody>
      </p:sp>
      <p:sp>
        <p:nvSpPr>
          <p:cNvPr id="3" name="Content Placeholder 2"/>
          <p:cNvSpPr>
            <a:spLocks noGrp="1"/>
          </p:cNvSpPr>
          <p:nvPr>
            <p:ph idx="1"/>
          </p:nvPr>
        </p:nvSpPr>
        <p:spPr>
          <a:xfrm>
            <a:off x="838200" y="1392239"/>
            <a:ext cx="7924800" cy="2540817"/>
          </a:xfrm>
        </p:spPr>
        <p:txBody>
          <a:bodyPr/>
          <a:lstStyle/>
          <a:p>
            <a:r>
              <a:rPr lang="en-US" dirty="0" smtClean="0"/>
              <a:t>Case Study 1</a:t>
            </a:r>
          </a:p>
          <a:p>
            <a:pPr lvl="1"/>
            <a:r>
              <a:rPr lang="en-US" dirty="0" smtClean="0"/>
              <a:t>A large distribution center had a power failure.  When the power came back on the machine booted but the database did not start</a:t>
            </a:r>
          </a:p>
        </p:txBody>
      </p:sp>
      <p:sp>
        <p:nvSpPr>
          <p:cNvPr id="5" name="Rectangle 4"/>
          <p:cNvSpPr/>
          <p:nvPr/>
        </p:nvSpPr>
        <p:spPr>
          <a:xfrm>
            <a:off x="618443" y="3272459"/>
            <a:ext cx="7992888" cy="646331"/>
          </a:xfrm>
          <a:prstGeom prst="rect">
            <a:avLst/>
          </a:prstGeom>
        </p:spPr>
        <p:txBody>
          <a:bodyPr wrap="square">
            <a:spAutoFit/>
          </a:bodyPr>
          <a:lstStyle/>
          <a:p>
            <a:pPr algn="l"/>
            <a:r>
              <a:rPr lang="en-US" sz="1800" dirty="0"/>
              <a:t>[2013/08/02@09:04:07.626-0500] P-7188       T-507976656 I          : (43)    ** </a:t>
            </a:r>
            <a:r>
              <a:rPr lang="en-US" sz="1800" b="1" dirty="0"/>
              <a:t>Cannot find or open file /agility/prod/</a:t>
            </a:r>
            <a:r>
              <a:rPr lang="en-US" sz="1800" b="1" dirty="0" err="1"/>
              <a:t>prod_db</a:t>
            </a:r>
            <a:r>
              <a:rPr lang="en-US" sz="1800" b="1" dirty="0"/>
              <a:t>/platte_11.d5, </a:t>
            </a:r>
            <a:r>
              <a:rPr lang="en-US" sz="1800" b="1" dirty="0" err="1"/>
              <a:t>errno</a:t>
            </a:r>
            <a:r>
              <a:rPr lang="en-US" sz="1800" b="1" dirty="0"/>
              <a:t> = 2.</a:t>
            </a:r>
          </a:p>
        </p:txBody>
      </p:sp>
      <p:sp>
        <p:nvSpPr>
          <p:cNvPr id="6" name="Rectangle 5"/>
          <p:cNvSpPr/>
          <p:nvPr/>
        </p:nvSpPr>
        <p:spPr>
          <a:xfrm>
            <a:off x="569599" y="4139060"/>
            <a:ext cx="8424936" cy="2108269"/>
          </a:xfrm>
          <a:prstGeom prst="rect">
            <a:avLst/>
          </a:prstGeom>
        </p:spPr>
        <p:txBody>
          <a:bodyPr wrap="square">
            <a:spAutoFit/>
          </a:bodyPr>
          <a:lstStyle/>
          <a:p>
            <a:pPr algn="l"/>
            <a:r>
              <a:rPr lang="en-US" sz="1800" dirty="0"/>
              <a:t>[2013/08/02@09:09:57.111-0500] P-8609       T--1155527728 I          : (451)   </a:t>
            </a:r>
            <a:r>
              <a:rPr lang="en-US" sz="1800" dirty="0" err="1"/>
              <a:t>prostrct</a:t>
            </a:r>
            <a:r>
              <a:rPr lang="en-US" sz="1800" dirty="0"/>
              <a:t> list session begin for root on /</a:t>
            </a:r>
            <a:r>
              <a:rPr lang="en-US" sz="1800" dirty="0" err="1"/>
              <a:t>dev</a:t>
            </a:r>
            <a:r>
              <a:rPr lang="en-US" sz="1800" dirty="0"/>
              <a:t>/</a:t>
            </a:r>
            <a:r>
              <a:rPr lang="en-US" sz="1800" dirty="0" err="1"/>
              <a:t>pts</a:t>
            </a:r>
            <a:r>
              <a:rPr lang="en-US" sz="1800" dirty="0"/>
              <a:t>/0.</a:t>
            </a:r>
          </a:p>
          <a:p>
            <a:pPr algn="l"/>
            <a:r>
              <a:rPr lang="en-US" sz="1800" dirty="0"/>
              <a:t>[2013/08/02@09:09:57.116-0500] P-8609       T--1155527728 I          : (12475) </a:t>
            </a:r>
            <a:r>
              <a:rPr lang="en-US" sz="1800" b="1" dirty="0"/>
              <a:t>Unable to get file status for extent /agility/prod/</a:t>
            </a:r>
            <a:r>
              <a:rPr lang="en-US" sz="1800" b="1" dirty="0" err="1"/>
              <a:t>prod_db</a:t>
            </a:r>
            <a:r>
              <a:rPr lang="en-US" sz="1800" b="1" dirty="0"/>
              <a:t>/platte_11.d5</a:t>
            </a:r>
          </a:p>
          <a:p>
            <a:pPr algn="l"/>
            <a:r>
              <a:rPr lang="en-US" sz="1800" dirty="0"/>
              <a:t>[2013/08/02@09:09:57.116-0500] P-8609       T--1155527728 I          : (334)   </a:t>
            </a:r>
            <a:r>
              <a:rPr lang="en-US" sz="1800" dirty="0" err="1"/>
              <a:t>prostrct</a:t>
            </a:r>
            <a:r>
              <a:rPr lang="en-US" sz="1800" dirty="0"/>
              <a:t> list session end.</a:t>
            </a:r>
          </a:p>
        </p:txBody>
      </p:sp>
    </p:spTree>
    <p:extLst>
      <p:ext uri="{BB962C8B-B14F-4D97-AF65-F5344CB8AC3E}">
        <p14:creationId xmlns:p14="http://schemas.microsoft.com/office/powerpoint/2010/main" val="385328033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Specifics</a:t>
            </a:r>
            <a:endParaRPr lang="en-US" dirty="0"/>
          </a:p>
        </p:txBody>
      </p:sp>
      <p:sp>
        <p:nvSpPr>
          <p:cNvPr id="3" name="Content Placeholder 2"/>
          <p:cNvSpPr>
            <a:spLocks noGrp="1"/>
          </p:cNvSpPr>
          <p:nvPr>
            <p:ph idx="1"/>
          </p:nvPr>
        </p:nvSpPr>
        <p:spPr/>
        <p:txBody>
          <a:bodyPr/>
          <a:lstStyle/>
          <a:p>
            <a:pPr lvl="0"/>
            <a:r>
              <a:rPr lang="en-US" dirty="0" smtClean="0"/>
              <a:t>Database was 80 GB</a:t>
            </a:r>
          </a:p>
          <a:p>
            <a:pPr lvl="0"/>
            <a:r>
              <a:rPr lang="en-US" dirty="0" smtClean="0"/>
              <a:t>Last </a:t>
            </a:r>
            <a:r>
              <a:rPr lang="en-US" dirty="0" smtClean="0">
                <a:solidFill>
                  <a:srgbClr val="FF0000"/>
                </a:solidFill>
              </a:rPr>
              <a:t>good</a:t>
            </a:r>
            <a:r>
              <a:rPr lang="en-US" dirty="0" smtClean="0"/>
              <a:t> backup was 1 week old</a:t>
            </a:r>
          </a:p>
          <a:p>
            <a:pPr lvl="0"/>
            <a:r>
              <a:rPr lang="en-US" dirty="0" smtClean="0"/>
              <a:t>Not running After Imaging</a:t>
            </a:r>
          </a:p>
          <a:p>
            <a:pPr lvl="0"/>
            <a:r>
              <a:rPr lang="en-US" dirty="0" smtClean="0"/>
              <a:t>Platform was Linux</a:t>
            </a:r>
            <a:endParaRPr lang="en-US" dirty="0"/>
          </a:p>
        </p:txBody>
      </p:sp>
    </p:spTree>
    <p:extLst>
      <p:ext uri="{BB962C8B-B14F-4D97-AF65-F5344CB8AC3E}">
        <p14:creationId xmlns:p14="http://schemas.microsoft.com/office/powerpoint/2010/main" val="372321291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996952"/>
            <a:ext cx="7924800" cy="1080121"/>
          </a:xfrm>
        </p:spPr>
        <p:txBody>
          <a:bodyPr/>
          <a:lstStyle/>
          <a:p>
            <a:pPr marL="0" indent="0" algn="ctr">
              <a:buNone/>
            </a:pPr>
            <a:r>
              <a:rPr lang="en-US" sz="4800" dirty="0" smtClean="0"/>
              <a:t>WHAT WOULD </a:t>
            </a:r>
            <a:r>
              <a:rPr lang="en-US" sz="4800" dirty="0" smtClean="0">
                <a:solidFill>
                  <a:srgbClr val="FF0000"/>
                </a:solidFill>
              </a:rPr>
              <a:t>YOU</a:t>
            </a:r>
            <a:r>
              <a:rPr lang="en-US" sz="4800" dirty="0" smtClean="0"/>
              <a:t> DO?</a:t>
            </a:r>
            <a:endParaRPr lang="en-US" sz="4800" dirty="0"/>
          </a:p>
        </p:txBody>
      </p:sp>
    </p:spTree>
    <p:extLst>
      <p:ext uri="{BB962C8B-B14F-4D97-AF65-F5344CB8AC3E}">
        <p14:creationId xmlns:p14="http://schemas.microsoft.com/office/powerpoint/2010/main" val="15736886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Approach</a:t>
            </a:r>
            <a:endParaRPr lang="en-US" dirty="0"/>
          </a:p>
        </p:txBody>
      </p:sp>
      <p:sp>
        <p:nvSpPr>
          <p:cNvPr id="3" name="Content Placeholder 2"/>
          <p:cNvSpPr>
            <a:spLocks noGrp="1"/>
          </p:cNvSpPr>
          <p:nvPr>
            <p:ph idx="1"/>
          </p:nvPr>
        </p:nvSpPr>
        <p:spPr/>
        <p:txBody>
          <a:bodyPr/>
          <a:lstStyle/>
          <a:p>
            <a:r>
              <a:rPr lang="en-US" dirty="0" smtClean="0"/>
              <a:t>Made a copy of the existing database incase we made a mistake</a:t>
            </a:r>
          </a:p>
          <a:p>
            <a:r>
              <a:rPr lang="en-US" dirty="0" smtClean="0"/>
              <a:t>Used</a:t>
            </a:r>
            <a:r>
              <a:rPr lang="en-US" baseline="0" dirty="0" smtClean="0"/>
              <a:t> PROSTRCT LIST to determine which files were missing</a:t>
            </a:r>
          </a:p>
          <a:p>
            <a:pPr lvl="1"/>
            <a:r>
              <a:rPr lang="en-US" dirty="0" smtClean="0"/>
              <a:t>We were lucky that the missing file was part of a storage area that only held indexes</a:t>
            </a:r>
          </a:p>
          <a:p>
            <a:pPr lvl="0"/>
            <a:r>
              <a:rPr lang="en-US" dirty="0" smtClean="0"/>
              <a:t>Tools Available</a:t>
            </a:r>
          </a:p>
          <a:p>
            <a:pPr lvl="1"/>
            <a:r>
              <a:rPr lang="en-US" dirty="0" smtClean="0"/>
              <a:t>PROSTRCT UNLOCK</a:t>
            </a:r>
          </a:p>
          <a:p>
            <a:pPr lvl="1"/>
            <a:r>
              <a:rPr lang="en-US" dirty="0" smtClean="0"/>
              <a:t>PROSTRCT BUILDDB</a:t>
            </a:r>
          </a:p>
        </p:txBody>
      </p:sp>
    </p:spTree>
    <p:extLst>
      <p:ext uri="{BB962C8B-B14F-4D97-AF65-F5344CB8AC3E}">
        <p14:creationId xmlns:p14="http://schemas.microsoft.com/office/powerpoint/2010/main" val="293706133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baseline="0" dirty="0" smtClean="0"/>
              <a:t>Restored the missing extent from the week old backup and ran PROSTRCT UNLOCK</a:t>
            </a:r>
          </a:p>
          <a:p>
            <a:r>
              <a:rPr lang="en-US" baseline="0" dirty="0" smtClean="0"/>
              <a:t>Rebuilt the indexes</a:t>
            </a:r>
            <a:endParaRPr lang="en-US" dirty="0"/>
          </a:p>
          <a:p>
            <a:pPr lvl="1"/>
            <a:r>
              <a:rPr lang="en-US" dirty="0" smtClean="0"/>
              <a:t>#</a:t>
            </a:r>
            <a:r>
              <a:rPr lang="en-US" dirty="0"/>
              <a:t> </a:t>
            </a:r>
            <a:r>
              <a:rPr lang="en-US" dirty="0" err="1" smtClean="0"/>
              <a:t>p</a:t>
            </a:r>
            <a:r>
              <a:rPr lang="en-US" baseline="0" dirty="0" err="1" smtClean="0"/>
              <a:t>routil</a:t>
            </a:r>
            <a:r>
              <a:rPr lang="en-US" dirty="0" smtClean="0"/>
              <a:t> </a:t>
            </a:r>
            <a:r>
              <a:rPr lang="en-US" dirty="0" err="1" smtClean="0"/>
              <a:t>db</a:t>
            </a:r>
            <a:r>
              <a:rPr lang="en-US" dirty="0" smtClean="0"/>
              <a:t> –C </a:t>
            </a:r>
            <a:r>
              <a:rPr lang="en-US" dirty="0" err="1" smtClean="0"/>
              <a:t>idxbuild</a:t>
            </a:r>
            <a:r>
              <a:rPr lang="en-US" dirty="0" smtClean="0"/>
              <a:t> all </a:t>
            </a:r>
            <a:br>
              <a:rPr lang="en-US" dirty="0" smtClean="0"/>
            </a:br>
            <a:r>
              <a:rPr lang="en-US" baseline="0" dirty="0" smtClean="0"/>
              <a:t/>
            </a:r>
            <a:br>
              <a:rPr lang="en-US" baseline="0" dirty="0" smtClean="0"/>
            </a:br>
            <a:r>
              <a:rPr lang="en-US" baseline="0" dirty="0" smtClean="0"/>
              <a:t>BUT…….</a:t>
            </a:r>
          </a:p>
          <a:p>
            <a:r>
              <a:rPr lang="en-US" baseline="0" dirty="0" smtClean="0"/>
              <a:t>Index rebuild failed due to finding back blocks in the storage area where the records were stored</a:t>
            </a:r>
          </a:p>
        </p:txBody>
      </p:sp>
    </p:spTree>
    <p:extLst>
      <p:ext uri="{BB962C8B-B14F-4D97-AF65-F5344CB8AC3E}">
        <p14:creationId xmlns:p14="http://schemas.microsoft.com/office/powerpoint/2010/main" val="169640249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996952"/>
            <a:ext cx="7924800" cy="1080121"/>
          </a:xfrm>
        </p:spPr>
        <p:txBody>
          <a:bodyPr/>
          <a:lstStyle/>
          <a:p>
            <a:pPr marL="0" indent="0" algn="ctr">
              <a:buNone/>
            </a:pPr>
            <a:r>
              <a:rPr lang="en-US" sz="4800" dirty="0" smtClean="0"/>
              <a:t>NOW WHAT?</a:t>
            </a:r>
            <a:endParaRPr lang="en-US" sz="4800" dirty="0"/>
          </a:p>
        </p:txBody>
      </p:sp>
      <p:sp>
        <p:nvSpPr>
          <p:cNvPr id="4" name="Title 3"/>
          <p:cNvSpPr>
            <a:spLocks noGrp="1"/>
          </p:cNvSpPr>
          <p:nvPr>
            <p:ph type="title"/>
          </p:nvPr>
        </p:nvSpPr>
        <p:spPr/>
        <p:txBody>
          <a:bodyPr/>
          <a:lstStyle/>
          <a:p>
            <a:endParaRPr lang="en-US" dirty="0"/>
          </a:p>
        </p:txBody>
      </p:sp>
    </p:spTree>
    <p:extLst>
      <p:ext uri="{BB962C8B-B14F-4D97-AF65-F5344CB8AC3E}">
        <p14:creationId xmlns:p14="http://schemas.microsoft.com/office/powerpoint/2010/main" val="316681372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Back</a:t>
            </a:r>
            <a:r>
              <a:rPr lang="en-US" baseline="0" dirty="0" smtClean="0"/>
              <a:t> to the Beginning</a:t>
            </a:r>
            <a:endParaRPr lang="en-US" dirty="0"/>
          </a:p>
        </p:txBody>
      </p:sp>
      <p:sp>
        <p:nvSpPr>
          <p:cNvPr id="3" name="Content Placeholder 2"/>
          <p:cNvSpPr>
            <a:spLocks noGrp="1"/>
          </p:cNvSpPr>
          <p:nvPr>
            <p:ph idx="1"/>
          </p:nvPr>
        </p:nvSpPr>
        <p:spPr/>
        <p:txBody>
          <a:bodyPr/>
          <a:lstStyle/>
          <a:p>
            <a:r>
              <a:rPr lang="en-US" dirty="0" smtClean="0"/>
              <a:t>Copied the backed up database</a:t>
            </a:r>
            <a:r>
              <a:rPr lang="en-US" baseline="0" dirty="0" smtClean="0"/>
              <a:t> to start over.</a:t>
            </a:r>
          </a:p>
          <a:p>
            <a:pPr lvl="1"/>
            <a:r>
              <a:rPr lang="en-US" dirty="0" smtClean="0"/>
              <a:t>Good thing we had copied</a:t>
            </a:r>
            <a:r>
              <a:rPr lang="en-US" baseline="0" dirty="0" smtClean="0"/>
              <a:t> all the files in the first place</a:t>
            </a:r>
          </a:p>
          <a:p>
            <a:pPr lvl="0"/>
            <a:r>
              <a:rPr lang="en-US" dirty="0" smtClean="0"/>
              <a:t>Add the missing extent</a:t>
            </a:r>
          </a:p>
          <a:p>
            <a:pPr lvl="0"/>
            <a:r>
              <a:rPr lang="en-US" dirty="0" smtClean="0"/>
              <a:t>Truncate</a:t>
            </a:r>
            <a:r>
              <a:rPr lang="en-US" baseline="0" dirty="0" smtClean="0"/>
              <a:t> the BI and do a DBRPR scan</a:t>
            </a:r>
          </a:p>
          <a:p>
            <a:pPr lvl="1"/>
            <a:r>
              <a:rPr lang="en-US" dirty="0" smtClean="0"/>
              <a:t>Fix</a:t>
            </a:r>
            <a:r>
              <a:rPr lang="en-US" baseline="0" dirty="0" smtClean="0"/>
              <a:t> bad blocks</a:t>
            </a:r>
          </a:p>
          <a:p>
            <a:pPr lvl="1"/>
            <a:r>
              <a:rPr lang="en-US" baseline="0" dirty="0" smtClean="0"/>
              <a:t>Fix bad records</a:t>
            </a:r>
          </a:p>
        </p:txBody>
      </p:sp>
    </p:spTree>
    <p:extLst>
      <p:ext uri="{BB962C8B-B14F-4D97-AF65-F5344CB8AC3E}">
        <p14:creationId xmlns:p14="http://schemas.microsoft.com/office/powerpoint/2010/main" val="254785745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Dump</a:t>
            </a:r>
            <a:r>
              <a:rPr lang="en-US" baseline="0" dirty="0" smtClean="0"/>
              <a:t> and Load</a:t>
            </a:r>
            <a:endParaRPr lang="en-US" dirty="0"/>
          </a:p>
        </p:txBody>
      </p:sp>
      <p:sp>
        <p:nvSpPr>
          <p:cNvPr id="3" name="Content Placeholder 2"/>
          <p:cNvSpPr>
            <a:spLocks noGrp="1"/>
          </p:cNvSpPr>
          <p:nvPr>
            <p:ph idx="1"/>
          </p:nvPr>
        </p:nvSpPr>
        <p:spPr/>
        <p:txBody>
          <a:bodyPr/>
          <a:lstStyle/>
          <a:p>
            <a:r>
              <a:rPr lang="en-US" dirty="0" smtClean="0"/>
              <a:t>After all the corruption was removed it was time to dump and load</a:t>
            </a:r>
          </a:p>
          <a:p>
            <a:r>
              <a:rPr lang="en-US" dirty="0" smtClean="0"/>
              <a:t>Need to do an ASCII Dump to dump around some bad records</a:t>
            </a:r>
          </a:p>
        </p:txBody>
      </p:sp>
    </p:spTree>
    <p:extLst>
      <p:ext uri="{BB962C8B-B14F-4D97-AF65-F5344CB8AC3E}">
        <p14:creationId xmlns:p14="http://schemas.microsoft.com/office/powerpoint/2010/main" val="388091020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Lessons</a:t>
            </a:r>
            <a:r>
              <a:rPr lang="en-US" baseline="0" dirty="0" smtClean="0"/>
              <a:t> Learned</a:t>
            </a:r>
            <a:endParaRPr lang="en-US" dirty="0"/>
          </a:p>
        </p:txBody>
      </p:sp>
      <p:sp>
        <p:nvSpPr>
          <p:cNvPr id="3" name="Content Placeholder 2"/>
          <p:cNvSpPr>
            <a:spLocks noGrp="1"/>
          </p:cNvSpPr>
          <p:nvPr>
            <p:ph idx="1"/>
          </p:nvPr>
        </p:nvSpPr>
        <p:spPr/>
        <p:txBody>
          <a:bodyPr/>
          <a:lstStyle/>
          <a:p>
            <a:r>
              <a:rPr lang="en-US" dirty="0" smtClean="0"/>
              <a:t>This</a:t>
            </a:r>
            <a:r>
              <a:rPr lang="en-US" baseline="0" dirty="0" smtClean="0"/>
              <a:t> Database was important to this customer, hence they wanted it back when it got corrupted.</a:t>
            </a:r>
          </a:p>
          <a:p>
            <a:r>
              <a:rPr lang="en-US" baseline="0" dirty="0" smtClean="0"/>
              <a:t>They need to treat the Database</a:t>
            </a:r>
            <a:r>
              <a:rPr lang="en-US" dirty="0" smtClean="0"/>
              <a:t> </a:t>
            </a:r>
            <a:r>
              <a:rPr lang="en-US" baseline="0" dirty="0" smtClean="0"/>
              <a:t>better </a:t>
            </a:r>
          </a:p>
          <a:p>
            <a:pPr lvl="1"/>
            <a:r>
              <a:rPr lang="en-US" dirty="0" smtClean="0"/>
              <a:t>Daily Backups</a:t>
            </a:r>
          </a:p>
          <a:p>
            <a:pPr lvl="1"/>
            <a:r>
              <a:rPr lang="en-US" dirty="0" smtClean="0"/>
              <a:t>After Imaging</a:t>
            </a:r>
          </a:p>
          <a:p>
            <a:pPr lvl="0"/>
            <a:r>
              <a:rPr lang="en-US" dirty="0" smtClean="0"/>
              <a:t>A good DR plan saves a lot of heartache</a:t>
            </a:r>
          </a:p>
        </p:txBody>
      </p:sp>
    </p:spTree>
    <p:extLst>
      <p:ext uri="{BB962C8B-B14F-4D97-AF65-F5344CB8AC3E}">
        <p14:creationId xmlns:p14="http://schemas.microsoft.com/office/powerpoint/2010/main" val="75258585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Implement a good Disaster </a:t>
            </a:r>
            <a:r>
              <a:rPr lang="en-US" dirty="0"/>
              <a:t>R</a:t>
            </a:r>
            <a:r>
              <a:rPr lang="en-US" dirty="0" smtClean="0"/>
              <a:t>ecover plan which includes</a:t>
            </a:r>
          </a:p>
          <a:p>
            <a:pPr lvl="1"/>
            <a:r>
              <a:rPr lang="en-US" dirty="0" smtClean="0"/>
              <a:t>Frequent backups</a:t>
            </a:r>
          </a:p>
          <a:p>
            <a:pPr lvl="1"/>
            <a:r>
              <a:rPr lang="en-US" dirty="0" smtClean="0"/>
              <a:t>After Imaging implemented</a:t>
            </a:r>
          </a:p>
          <a:p>
            <a:r>
              <a:rPr lang="en-US" dirty="0" smtClean="0"/>
              <a:t>Test the Disaster Recover Plan</a:t>
            </a:r>
          </a:p>
          <a:p>
            <a:pPr lvl="1"/>
            <a:r>
              <a:rPr lang="en-US" dirty="0" smtClean="0"/>
              <a:t>Annually</a:t>
            </a:r>
          </a:p>
          <a:p>
            <a:pPr lvl="0"/>
            <a:r>
              <a:rPr lang="en-US" dirty="0" smtClean="0"/>
              <a:t>Disaster Recover Plan needs to be on Paper</a:t>
            </a:r>
          </a:p>
          <a:p>
            <a:pPr lvl="1"/>
            <a:r>
              <a:rPr lang="en-US" dirty="0" smtClean="0"/>
              <a:t>Can’t be just on the computer</a:t>
            </a:r>
          </a:p>
          <a:p>
            <a:pPr lvl="1"/>
            <a:r>
              <a:rPr lang="en-US" dirty="0" smtClean="0"/>
              <a:t>Need a backup plan incase the DR plan fails</a:t>
            </a:r>
          </a:p>
        </p:txBody>
      </p:sp>
    </p:spTree>
    <p:extLst>
      <p:ext uri="{BB962C8B-B14F-4D97-AF65-F5344CB8AC3E}">
        <p14:creationId xmlns:p14="http://schemas.microsoft.com/office/powerpoint/2010/main" val="387821517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Area</a:t>
            </a:r>
            <a:endParaRPr lang="en-US" dirty="0"/>
          </a:p>
        </p:txBody>
      </p:sp>
      <p:pic>
        <p:nvPicPr>
          <p:cNvPr id="4" name="Picture 3"/>
          <p:cNvPicPr>
            <a:picLocks noChangeAspect="1"/>
          </p:cNvPicPr>
          <p:nvPr/>
        </p:nvPicPr>
        <p:blipFill>
          <a:blip r:embed="rId2"/>
          <a:stretch>
            <a:fillRect/>
          </a:stretch>
        </p:blipFill>
        <p:spPr>
          <a:xfrm>
            <a:off x="963240" y="1268760"/>
            <a:ext cx="7569200" cy="5029200"/>
          </a:xfrm>
          <a:prstGeom prst="rect">
            <a:avLst/>
          </a:prstGeom>
        </p:spPr>
      </p:pic>
    </p:spTree>
    <p:extLst>
      <p:ext uri="{BB962C8B-B14F-4D97-AF65-F5344CB8AC3E}">
        <p14:creationId xmlns:p14="http://schemas.microsoft.com/office/powerpoint/2010/main" val="199403203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Area</a:t>
            </a:r>
            <a:endParaRPr lang="en-US" dirty="0"/>
          </a:p>
        </p:txBody>
      </p:sp>
      <p:sp>
        <p:nvSpPr>
          <p:cNvPr id="3" name="Content Placeholder 2"/>
          <p:cNvSpPr>
            <a:spLocks noGrp="1"/>
          </p:cNvSpPr>
          <p:nvPr>
            <p:ph idx="1"/>
          </p:nvPr>
        </p:nvSpPr>
        <p:spPr/>
        <p:txBody>
          <a:bodyPr/>
          <a:lstStyle/>
          <a:p>
            <a:r>
              <a:rPr lang="en-US" dirty="0" smtClean="0"/>
              <a:t>Case Study 2</a:t>
            </a:r>
          </a:p>
          <a:p>
            <a:pPr lvl="1"/>
            <a:r>
              <a:rPr lang="en-US" baseline="0" dirty="0" smtClean="0"/>
              <a:t>A brand name US bank had SAN corruption.  This prevented Crash Recovery from completing.  They had a Hot Standby machine and database using OE Replication.</a:t>
            </a:r>
          </a:p>
        </p:txBody>
      </p:sp>
    </p:spTree>
    <p:extLst>
      <p:ext uri="{BB962C8B-B14F-4D97-AF65-F5344CB8AC3E}">
        <p14:creationId xmlns:p14="http://schemas.microsoft.com/office/powerpoint/2010/main" val="21631297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Specifics</a:t>
            </a:r>
            <a:endParaRPr lang="en-US" dirty="0"/>
          </a:p>
        </p:txBody>
      </p:sp>
      <p:sp>
        <p:nvSpPr>
          <p:cNvPr id="3" name="Content Placeholder 2"/>
          <p:cNvSpPr>
            <a:spLocks noGrp="1"/>
          </p:cNvSpPr>
          <p:nvPr>
            <p:ph idx="1"/>
          </p:nvPr>
        </p:nvSpPr>
        <p:spPr/>
        <p:txBody>
          <a:bodyPr/>
          <a:lstStyle/>
          <a:p>
            <a:r>
              <a:rPr lang="en-US" dirty="0" smtClean="0"/>
              <a:t>Had a local backup and local AI files, but the backup would not restore</a:t>
            </a:r>
          </a:p>
          <a:p>
            <a:r>
              <a:rPr lang="en-US" dirty="0" smtClean="0"/>
              <a:t>Previous backup was not available</a:t>
            </a:r>
          </a:p>
          <a:p>
            <a:r>
              <a:rPr lang="en-US" dirty="0" smtClean="0"/>
              <a:t>Replica Database was up to date</a:t>
            </a:r>
          </a:p>
          <a:p>
            <a:r>
              <a:rPr lang="en-US" dirty="0" smtClean="0"/>
              <a:t>Platform was Windows</a:t>
            </a:r>
          </a:p>
          <a:p>
            <a:r>
              <a:rPr lang="en-US" dirty="0" smtClean="0"/>
              <a:t>Database size 50 GB</a:t>
            </a:r>
            <a:endParaRPr lang="en-US" dirty="0"/>
          </a:p>
        </p:txBody>
      </p:sp>
    </p:spTree>
    <p:extLst>
      <p:ext uri="{BB962C8B-B14F-4D97-AF65-F5344CB8AC3E}">
        <p14:creationId xmlns:p14="http://schemas.microsoft.com/office/powerpoint/2010/main" val="243562741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Problem</a:t>
            </a:r>
            <a:endParaRPr lang="en-US" dirty="0"/>
          </a:p>
        </p:txBody>
      </p:sp>
      <p:sp>
        <p:nvSpPr>
          <p:cNvPr id="3" name="Content Placeholder 2"/>
          <p:cNvSpPr>
            <a:spLocks noGrp="1"/>
          </p:cNvSpPr>
          <p:nvPr>
            <p:ph idx="1"/>
          </p:nvPr>
        </p:nvSpPr>
        <p:spPr/>
        <p:txBody>
          <a:bodyPr/>
          <a:lstStyle/>
          <a:p>
            <a:r>
              <a:rPr lang="en-US" dirty="0" smtClean="0"/>
              <a:t>Customer refused to fail-over</a:t>
            </a:r>
          </a:p>
          <a:p>
            <a:pPr lvl="1"/>
            <a:r>
              <a:rPr lang="en-US" dirty="0" smtClean="0"/>
              <a:t>They never</a:t>
            </a:r>
            <a:r>
              <a:rPr lang="en-US" baseline="0" dirty="0" smtClean="0"/>
              <a:t> tested running on the fail-over machine.  Had little confidence that the application would run in the fail-over environment.</a:t>
            </a:r>
          </a:p>
          <a:p>
            <a:pPr lvl="1"/>
            <a:r>
              <a:rPr lang="en-US" baseline="0" dirty="0" smtClean="0"/>
              <a:t>Customer worried about the time it takes to fail-back once failed over.</a:t>
            </a:r>
          </a:p>
        </p:txBody>
      </p:sp>
    </p:spTree>
    <p:extLst>
      <p:ext uri="{BB962C8B-B14F-4D97-AF65-F5344CB8AC3E}">
        <p14:creationId xmlns:p14="http://schemas.microsoft.com/office/powerpoint/2010/main" val="296885161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Matters Worse</a:t>
            </a:r>
            <a:endParaRPr lang="en-US" dirty="0"/>
          </a:p>
        </p:txBody>
      </p:sp>
      <p:sp>
        <p:nvSpPr>
          <p:cNvPr id="3" name="Content Placeholder 2"/>
          <p:cNvSpPr>
            <a:spLocks noGrp="1"/>
          </p:cNvSpPr>
          <p:nvPr>
            <p:ph idx="1"/>
          </p:nvPr>
        </p:nvSpPr>
        <p:spPr/>
        <p:txBody>
          <a:bodyPr/>
          <a:lstStyle/>
          <a:p>
            <a:r>
              <a:rPr lang="en-US" dirty="0" smtClean="0"/>
              <a:t>Copying the DR database to the production machine is measured in days</a:t>
            </a:r>
          </a:p>
          <a:p>
            <a:r>
              <a:rPr lang="en-US" dirty="0" smtClean="0"/>
              <a:t>Options presented to Management included FORCED ACCESS to the Database</a:t>
            </a:r>
          </a:p>
        </p:txBody>
      </p:sp>
    </p:spTree>
    <p:extLst>
      <p:ext uri="{BB962C8B-B14F-4D97-AF65-F5344CB8AC3E}">
        <p14:creationId xmlns:p14="http://schemas.microsoft.com/office/powerpoint/2010/main" val="197623233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27784" y="1398898"/>
            <a:ext cx="4536504" cy="4722088"/>
          </a:xfrm>
          <a:prstGeom prst="rect">
            <a:avLst/>
          </a:prstGeom>
        </p:spPr>
      </p:pic>
    </p:spTree>
    <p:extLst>
      <p:ext uri="{BB962C8B-B14F-4D97-AF65-F5344CB8AC3E}">
        <p14:creationId xmlns:p14="http://schemas.microsoft.com/office/powerpoint/2010/main" val="67926367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a:t>
            </a:r>
            <a:endParaRPr lang="en-US" dirty="0"/>
          </a:p>
        </p:txBody>
      </p:sp>
      <p:sp>
        <p:nvSpPr>
          <p:cNvPr id="3" name="Content Placeholder 2"/>
          <p:cNvSpPr>
            <a:spLocks noGrp="1"/>
          </p:cNvSpPr>
          <p:nvPr>
            <p:ph idx="1"/>
          </p:nvPr>
        </p:nvSpPr>
        <p:spPr/>
        <p:txBody>
          <a:bodyPr/>
          <a:lstStyle/>
          <a:p>
            <a:r>
              <a:rPr lang="en-US" dirty="0" smtClean="0"/>
              <a:t>Forced into</a:t>
            </a:r>
            <a:r>
              <a:rPr lang="en-US" baseline="0" dirty="0" smtClean="0"/>
              <a:t> the database.</a:t>
            </a:r>
            <a:br>
              <a:rPr lang="en-US" baseline="0" dirty="0" smtClean="0"/>
            </a:br>
            <a:r>
              <a:rPr lang="en-US" baseline="0" dirty="0" smtClean="0"/>
              <a:t/>
            </a:r>
            <a:br>
              <a:rPr lang="en-US" baseline="0" dirty="0" smtClean="0"/>
            </a:br>
            <a:endParaRPr lang="en-US" baseline="0" dirty="0" smtClean="0"/>
          </a:p>
          <a:p>
            <a:r>
              <a:rPr lang="en-US" baseline="0" dirty="0" smtClean="0"/>
              <a:t>Index Rebuild DOES NOT fix the database</a:t>
            </a:r>
            <a:br>
              <a:rPr lang="en-US" baseline="0" dirty="0" smtClean="0"/>
            </a:br>
            <a:endParaRPr lang="en-US" baseline="0" dirty="0" smtClean="0"/>
          </a:p>
          <a:p>
            <a:r>
              <a:rPr lang="en-US" baseline="0" dirty="0" smtClean="0"/>
              <a:t>Dump and Load DOES NOT fix the database</a:t>
            </a:r>
          </a:p>
        </p:txBody>
      </p:sp>
    </p:spTree>
    <p:extLst>
      <p:ext uri="{BB962C8B-B14F-4D97-AF65-F5344CB8AC3E}">
        <p14:creationId xmlns:p14="http://schemas.microsoft.com/office/powerpoint/2010/main" val="231798823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a:t>
            </a:r>
            <a:r>
              <a:rPr lang="en-US" baseline="0" dirty="0" smtClean="0"/>
              <a:t> Learned</a:t>
            </a:r>
            <a:endParaRPr lang="en-US" dirty="0"/>
          </a:p>
        </p:txBody>
      </p:sp>
      <p:sp>
        <p:nvSpPr>
          <p:cNvPr id="3" name="Content Placeholder 2"/>
          <p:cNvSpPr>
            <a:spLocks noGrp="1"/>
          </p:cNvSpPr>
          <p:nvPr>
            <p:ph idx="1"/>
          </p:nvPr>
        </p:nvSpPr>
        <p:spPr/>
        <p:txBody>
          <a:bodyPr/>
          <a:lstStyle/>
          <a:p>
            <a:r>
              <a:rPr lang="en-US" dirty="0" smtClean="0"/>
              <a:t>Have confidence in your Disaster Recovery Plan</a:t>
            </a:r>
          </a:p>
          <a:p>
            <a:pPr lvl="1"/>
            <a:r>
              <a:rPr lang="en-US" dirty="0" smtClean="0"/>
              <a:t>There is no sense of having one if you are never going to use it</a:t>
            </a:r>
          </a:p>
          <a:p>
            <a:pPr lvl="0"/>
            <a:r>
              <a:rPr lang="en-US" dirty="0" smtClean="0"/>
              <a:t>Be Careful of the “QUICK FIX</a:t>
            </a:r>
            <a:r>
              <a:rPr lang="en-US" baseline="0" dirty="0" smtClean="0"/>
              <a:t>”</a:t>
            </a:r>
          </a:p>
          <a:p>
            <a:pPr lvl="1"/>
            <a:r>
              <a:rPr lang="en-US" dirty="0" smtClean="0"/>
              <a:t>Non technical people will ALWAYS choose the fastest approach to the solution without understanding the consequences</a:t>
            </a:r>
          </a:p>
        </p:txBody>
      </p:sp>
    </p:spTree>
    <p:extLst>
      <p:ext uri="{BB962C8B-B14F-4D97-AF65-F5344CB8AC3E}">
        <p14:creationId xmlns:p14="http://schemas.microsoft.com/office/powerpoint/2010/main" val="151323449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Worked with the customer to do a fail-over</a:t>
            </a:r>
            <a:r>
              <a:rPr lang="en-US" baseline="0" dirty="0" smtClean="0"/>
              <a:t> test.</a:t>
            </a:r>
          </a:p>
          <a:p>
            <a:r>
              <a:rPr lang="en-US" baseline="0" dirty="0" smtClean="0"/>
              <a:t>Made the fail-over testing an annual event</a:t>
            </a:r>
          </a:p>
        </p:txBody>
      </p:sp>
    </p:spTree>
    <p:extLst>
      <p:ext uri="{BB962C8B-B14F-4D97-AF65-F5344CB8AC3E}">
        <p14:creationId xmlns:p14="http://schemas.microsoft.com/office/powerpoint/2010/main" val="39535009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a:t>
            </a:r>
            <a:r>
              <a:rPr lang="en-US" baseline="0" dirty="0" smtClean="0"/>
              <a:t> Area</a:t>
            </a:r>
            <a:endParaRPr lang="en-US" dirty="0"/>
          </a:p>
        </p:txBody>
      </p:sp>
      <p:pic>
        <p:nvPicPr>
          <p:cNvPr id="5" name="Picture 4" descr="Titanic-disas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916" y="1165412"/>
            <a:ext cx="8548826" cy="5154706"/>
          </a:xfrm>
          <a:prstGeom prst="rect">
            <a:avLst/>
          </a:prstGeom>
        </p:spPr>
      </p:pic>
    </p:spTree>
    <p:extLst>
      <p:ext uri="{BB962C8B-B14F-4D97-AF65-F5344CB8AC3E}">
        <p14:creationId xmlns:p14="http://schemas.microsoft.com/office/powerpoint/2010/main" val="931602706"/>
      </p:ext>
    </p:extLst>
  </p:cSld>
  <p:clrMapOvr>
    <a:masterClrMapping/>
  </p:clrMapOvr>
  <p:transition xmlns:p14="http://schemas.microsoft.com/office/powerpoint/2010/mai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Area</a:t>
            </a:r>
            <a:endParaRPr lang="en-US" dirty="0"/>
          </a:p>
        </p:txBody>
      </p:sp>
      <p:sp>
        <p:nvSpPr>
          <p:cNvPr id="3" name="Content Placeholder 2"/>
          <p:cNvSpPr>
            <a:spLocks noGrp="1"/>
          </p:cNvSpPr>
          <p:nvPr>
            <p:ph idx="1"/>
          </p:nvPr>
        </p:nvSpPr>
        <p:spPr/>
        <p:txBody>
          <a:bodyPr/>
          <a:lstStyle/>
          <a:p>
            <a:r>
              <a:rPr lang="en-US" dirty="0" smtClean="0"/>
              <a:t>Case Study 3</a:t>
            </a:r>
          </a:p>
          <a:p>
            <a:pPr lvl="1"/>
            <a:r>
              <a:rPr lang="en-US" baseline="0" dirty="0" smtClean="0"/>
              <a:t>A Large school district needs to get their reports cards out to 30,000+ students.  They discovered they had corruption in the database because backups stopped working for about a week</a:t>
            </a:r>
          </a:p>
        </p:txBody>
      </p:sp>
    </p:spTree>
    <p:extLst>
      <p:ext uri="{BB962C8B-B14F-4D97-AF65-F5344CB8AC3E}">
        <p14:creationId xmlns:p14="http://schemas.microsoft.com/office/powerpoint/2010/main" val="33893786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Specifics</a:t>
            </a:r>
            <a:endParaRPr lang="en-US" dirty="0"/>
          </a:p>
        </p:txBody>
      </p:sp>
      <p:sp>
        <p:nvSpPr>
          <p:cNvPr id="3" name="Content Placeholder 2"/>
          <p:cNvSpPr>
            <a:spLocks noGrp="1"/>
          </p:cNvSpPr>
          <p:nvPr>
            <p:ph idx="1"/>
          </p:nvPr>
        </p:nvSpPr>
        <p:spPr/>
        <p:txBody>
          <a:bodyPr/>
          <a:lstStyle/>
          <a:p>
            <a:r>
              <a:rPr lang="en-US" dirty="0" smtClean="0"/>
              <a:t>10.2B05 Windows 64bit OpenEdge</a:t>
            </a:r>
          </a:p>
          <a:p>
            <a:r>
              <a:rPr lang="en-US" dirty="0" smtClean="0"/>
              <a:t>Last</a:t>
            </a:r>
            <a:r>
              <a:rPr lang="en-US" baseline="0" dirty="0" smtClean="0"/>
              <a:t> good backup is 1 week old</a:t>
            </a:r>
          </a:p>
          <a:p>
            <a:r>
              <a:rPr lang="en-US" dirty="0" smtClean="0"/>
              <a:t>All report card data for 30,000+</a:t>
            </a:r>
            <a:r>
              <a:rPr lang="en-US" baseline="0" dirty="0" smtClean="0"/>
              <a:t> students entered since that last good backup</a:t>
            </a:r>
          </a:p>
          <a:p>
            <a:r>
              <a:rPr lang="en-US" baseline="0" dirty="0" smtClean="0"/>
              <a:t>After Imaging is turned on, but AI file retention was less than 1 week</a:t>
            </a:r>
          </a:p>
          <a:p>
            <a:r>
              <a:rPr lang="en-US" baseline="0" dirty="0" smtClean="0"/>
              <a:t>Database is about 300 GB</a:t>
            </a:r>
          </a:p>
          <a:p>
            <a:r>
              <a:rPr lang="en-US" baseline="0" dirty="0" smtClean="0"/>
              <a:t>They have the 1 week old backup restored to a different location</a:t>
            </a:r>
          </a:p>
        </p:txBody>
      </p:sp>
    </p:spTree>
    <p:extLst>
      <p:ext uri="{BB962C8B-B14F-4D97-AF65-F5344CB8AC3E}">
        <p14:creationId xmlns:p14="http://schemas.microsoft.com/office/powerpoint/2010/main" val="180734483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996952"/>
            <a:ext cx="7924800" cy="1080121"/>
          </a:xfrm>
        </p:spPr>
        <p:txBody>
          <a:bodyPr/>
          <a:lstStyle/>
          <a:p>
            <a:pPr marL="0" indent="0" algn="ctr">
              <a:buNone/>
            </a:pPr>
            <a:r>
              <a:rPr lang="en-US" sz="4800" dirty="0" smtClean="0"/>
              <a:t>WHAT WOULD </a:t>
            </a:r>
            <a:r>
              <a:rPr lang="en-US" sz="4800" dirty="0" smtClean="0">
                <a:solidFill>
                  <a:srgbClr val="FF0000"/>
                </a:solidFill>
              </a:rPr>
              <a:t>YOU</a:t>
            </a:r>
            <a:r>
              <a:rPr lang="en-US" sz="4800" dirty="0" smtClean="0"/>
              <a:t> DO?</a:t>
            </a:r>
            <a:endParaRPr lang="en-US" sz="4800" dirty="0"/>
          </a:p>
        </p:txBody>
      </p:sp>
    </p:spTree>
    <p:extLst>
      <p:ext uri="{BB962C8B-B14F-4D97-AF65-F5344CB8AC3E}">
        <p14:creationId xmlns:p14="http://schemas.microsoft.com/office/powerpoint/2010/main" val="241948146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idx="1"/>
          </p:nvPr>
        </p:nvSpPr>
        <p:spPr/>
        <p:txBody>
          <a:bodyPr/>
          <a:lstStyle/>
          <a:p>
            <a:r>
              <a:rPr lang="en-US" baseline="0" dirty="0" smtClean="0"/>
              <a:t>We had 2 plans</a:t>
            </a:r>
            <a:br>
              <a:rPr lang="en-US" baseline="0" dirty="0" smtClean="0"/>
            </a:br>
            <a:endParaRPr lang="en-US" baseline="0" dirty="0" smtClean="0"/>
          </a:p>
          <a:p>
            <a:r>
              <a:rPr lang="en-US" baseline="0" dirty="0" smtClean="0"/>
              <a:t>Plan A – Get the corruption out of the live database</a:t>
            </a:r>
          </a:p>
          <a:p>
            <a:pPr lvl="1"/>
            <a:r>
              <a:rPr lang="en-US" baseline="0" dirty="0" smtClean="0"/>
              <a:t>Use any and all tools to remove the corruption</a:t>
            </a:r>
            <a:br>
              <a:rPr lang="en-US" baseline="0" dirty="0" smtClean="0"/>
            </a:br>
            <a:endParaRPr lang="en-US" baseline="0" dirty="0" smtClean="0"/>
          </a:p>
          <a:p>
            <a:r>
              <a:rPr lang="en-US" baseline="0" dirty="0" smtClean="0"/>
              <a:t>Plan B – Revert back to the week old database</a:t>
            </a:r>
          </a:p>
          <a:p>
            <a:pPr lvl="1"/>
            <a:r>
              <a:rPr lang="en-US" baseline="0" dirty="0" smtClean="0"/>
              <a:t>See if we can take all the report card data from the live database and import it into the week old database.</a:t>
            </a:r>
            <a:br>
              <a:rPr lang="en-US" baseline="0" dirty="0" smtClean="0"/>
            </a:br>
            <a:endParaRPr lang="en-US" baseline="0" dirty="0" smtClean="0"/>
          </a:p>
        </p:txBody>
      </p:sp>
    </p:spTree>
    <p:extLst>
      <p:ext uri="{BB962C8B-B14F-4D97-AF65-F5344CB8AC3E}">
        <p14:creationId xmlns:p14="http://schemas.microsoft.com/office/powerpoint/2010/main" val="83287993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a:t>
            </a:r>
            <a:r>
              <a:rPr lang="en-US" baseline="0" dirty="0" smtClean="0"/>
              <a:t> A</a:t>
            </a:r>
            <a:endParaRPr lang="en-US" dirty="0"/>
          </a:p>
        </p:txBody>
      </p:sp>
      <p:sp>
        <p:nvSpPr>
          <p:cNvPr id="3" name="Content Placeholder 2"/>
          <p:cNvSpPr>
            <a:spLocks noGrp="1"/>
          </p:cNvSpPr>
          <p:nvPr>
            <p:ph sz="half" idx="1"/>
          </p:nvPr>
        </p:nvSpPr>
        <p:spPr>
          <a:xfrm>
            <a:off x="582612" y="1600200"/>
            <a:ext cx="7067270" cy="4525963"/>
          </a:xfrm>
        </p:spPr>
        <p:txBody>
          <a:bodyPr/>
          <a:lstStyle/>
          <a:p>
            <a:r>
              <a:rPr lang="en-US" dirty="0" smtClean="0"/>
              <a:t>The database .</a:t>
            </a:r>
            <a:r>
              <a:rPr lang="en-US" dirty="0" err="1" smtClean="0"/>
              <a:t>lg</a:t>
            </a:r>
            <a:r>
              <a:rPr lang="en-US" dirty="0" smtClean="0"/>
              <a:t> file showed the extents where the corruption</a:t>
            </a:r>
            <a:r>
              <a:rPr lang="en-US" baseline="0" dirty="0" smtClean="0"/>
              <a:t> was located.  </a:t>
            </a:r>
          </a:p>
          <a:p>
            <a:r>
              <a:rPr lang="en-US" baseline="0" dirty="0" smtClean="0"/>
              <a:t>Each storage area was a single variable length extent</a:t>
            </a:r>
          </a:p>
          <a:p>
            <a:r>
              <a:rPr lang="en-US" baseline="0" dirty="0" smtClean="0"/>
              <a:t>Corruption was in an 80 GB extent (</a:t>
            </a:r>
            <a:r>
              <a:rPr lang="en-US" baseline="0" dirty="0" smtClean="0">
                <a:solidFill>
                  <a:srgbClr val="FF0000"/>
                </a:solidFill>
              </a:rPr>
              <a:t>Ugh!</a:t>
            </a:r>
            <a:r>
              <a:rPr lang="en-US" baseline="0" dirty="0" smtClean="0"/>
              <a:t>)</a:t>
            </a:r>
          </a:p>
          <a:p>
            <a:pPr lvl="1"/>
            <a:r>
              <a:rPr lang="en-US" dirty="0" smtClean="0"/>
              <a:t>Used DBRPR to scan and fix bad blocks</a:t>
            </a:r>
          </a:p>
          <a:p>
            <a:pPr lvl="1"/>
            <a:r>
              <a:rPr lang="en-US" dirty="0" smtClean="0"/>
              <a:t>This took hours to run on this large extent</a:t>
            </a:r>
          </a:p>
          <a:p>
            <a:pPr lvl="1"/>
            <a:r>
              <a:rPr lang="en-US" dirty="0" smtClean="0"/>
              <a:t>In the end this failed</a:t>
            </a:r>
          </a:p>
        </p:txBody>
      </p:sp>
    </p:spTree>
    <p:extLst>
      <p:ext uri="{BB962C8B-B14F-4D97-AF65-F5344CB8AC3E}">
        <p14:creationId xmlns:p14="http://schemas.microsoft.com/office/powerpoint/2010/main" val="1893327979"/>
      </p:ext>
    </p:extLst>
  </p:cSld>
  <p:clrMapOvr>
    <a:masterClrMapping/>
  </p:clrMapOvr>
  <p:transition xmlns:p14="http://schemas.microsoft.com/office/powerpoint/2010/mai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B</a:t>
            </a:r>
            <a:endParaRPr lang="en-US" dirty="0"/>
          </a:p>
        </p:txBody>
      </p:sp>
      <p:sp>
        <p:nvSpPr>
          <p:cNvPr id="3" name="Content Placeholder 2"/>
          <p:cNvSpPr>
            <a:spLocks noGrp="1"/>
          </p:cNvSpPr>
          <p:nvPr>
            <p:ph sz="half" idx="1"/>
          </p:nvPr>
        </p:nvSpPr>
        <p:spPr>
          <a:xfrm>
            <a:off x="582612" y="1600200"/>
            <a:ext cx="7097153" cy="4525963"/>
          </a:xfrm>
        </p:spPr>
        <p:txBody>
          <a:bodyPr/>
          <a:lstStyle/>
          <a:p>
            <a:r>
              <a:rPr lang="en-US" dirty="0" smtClean="0"/>
              <a:t>Worked with</a:t>
            </a:r>
            <a:r>
              <a:rPr lang="en-US" baseline="0" dirty="0" smtClean="0"/>
              <a:t> the vendor to find all the tables that made up the report card processing</a:t>
            </a:r>
          </a:p>
          <a:p>
            <a:pPr lvl="1"/>
            <a:r>
              <a:rPr lang="en-US" dirty="0" smtClean="0"/>
              <a:t>This</a:t>
            </a:r>
            <a:r>
              <a:rPr lang="en-US" baseline="0" dirty="0" smtClean="0"/>
              <a:t> was about 12 tables</a:t>
            </a:r>
          </a:p>
          <a:p>
            <a:pPr lvl="0"/>
            <a:r>
              <a:rPr lang="en-US" dirty="0" smtClean="0"/>
              <a:t>Dumped these tables from the live database</a:t>
            </a:r>
          </a:p>
          <a:p>
            <a:pPr lvl="1"/>
            <a:r>
              <a:rPr lang="en-US" dirty="0" smtClean="0"/>
              <a:t>There was</a:t>
            </a:r>
            <a:r>
              <a:rPr lang="en-US" baseline="0" dirty="0" smtClean="0"/>
              <a:t> no corruption in these tables</a:t>
            </a:r>
          </a:p>
          <a:p>
            <a:pPr lvl="0"/>
            <a:r>
              <a:rPr lang="en-US" dirty="0" smtClean="0"/>
              <a:t>Had to figure out how to get the table data</a:t>
            </a:r>
            <a:r>
              <a:rPr lang="en-US" baseline="0" dirty="0" smtClean="0"/>
              <a:t> into the week old database</a:t>
            </a:r>
          </a:p>
        </p:txBody>
      </p:sp>
    </p:spTree>
    <p:extLst>
      <p:ext uri="{BB962C8B-B14F-4D97-AF65-F5344CB8AC3E}">
        <p14:creationId xmlns:p14="http://schemas.microsoft.com/office/powerpoint/2010/main" val="965886229"/>
      </p:ext>
    </p:extLst>
  </p:cSld>
  <p:clrMapOvr>
    <a:masterClrMapping/>
  </p:clrMapOvr>
  <p:transition xmlns:p14="http://schemas.microsoft.com/office/powerpoint/2010/mai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996952"/>
            <a:ext cx="7924800" cy="1080121"/>
          </a:xfrm>
        </p:spPr>
        <p:txBody>
          <a:bodyPr/>
          <a:lstStyle/>
          <a:p>
            <a:pPr marL="0" indent="0" algn="ctr">
              <a:buNone/>
            </a:pPr>
            <a:r>
              <a:rPr lang="en-US" sz="4800" dirty="0" smtClean="0"/>
              <a:t>HMMMMM…..</a:t>
            </a:r>
          </a:p>
        </p:txBody>
      </p:sp>
    </p:spTree>
    <p:extLst>
      <p:ext uri="{BB962C8B-B14F-4D97-AF65-F5344CB8AC3E}">
        <p14:creationId xmlns:p14="http://schemas.microsoft.com/office/powerpoint/2010/main" val="246252228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B</a:t>
            </a:r>
            <a:endParaRPr lang="en-US" dirty="0"/>
          </a:p>
        </p:txBody>
      </p:sp>
      <p:sp>
        <p:nvSpPr>
          <p:cNvPr id="3" name="Content Placeholder 2"/>
          <p:cNvSpPr>
            <a:spLocks noGrp="1"/>
          </p:cNvSpPr>
          <p:nvPr>
            <p:ph sz="half" idx="1"/>
          </p:nvPr>
        </p:nvSpPr>
        <p:spPr>
          <a:xfrm>
            <a:off x="582612" y="1600200"/>
            <a:ext cx="7082212" cy="4525963"/>
          </a:xfrm>
        </p:spPr>
        <p:txBody>
          <a:bodyPr>
            <a:normAutofit lnSpcReduction="10000"/>
          </a:bodyPr>
          <a:lstStyle/>
          <a:p>
            <a:r>
              <a:rPr lang="en-US" dirty="0" smtClean="0"/>
              <a:t>Dumped the schema for the 12 tables</a:t>
            </a:r>
          </a:p>
          <a:p>
            <a:r>
              <a:rPr lang="en-US" dirty="0" smtClean="0"/>
              <a:t>Went</a:t>
            </a:r>
            <a:r>
              <a:rPr lang="en-US" baseline="0" dirty="0" smtClean="0"/>
              <a:t> into the dictionary and renamed the tables</a:t>
            </a:r>
          </a:p>
          <a:p>
            <a:pPr lvl="1"/>
            <a:r>
              <a:rPr lang="en-US" dirty="0" smtClean="0"/>
              <a:t>Added </a:t>
            </a:r>
            <a:r>
              <a:rPr lang="en-US" dirty="0" smtClean="0">
                <a:solidFill>
                  <a:srgbClr val="FF0000"/>
                </a:solidFill>
              </a:rPr>
              <a:t>_old</a:t>
            </a:r>
            <a:r>
              <a:rPr lang="en-US" dirty="0" smtClean="0"/>
              <a:t> to the end of the</a:t>
            </a:r>
            <a:r>
              <a:rPr lang="en-US" baseline="0" dirty="0" smtClean="0"/>
              <a:t> table name</a:t>
            </a:r>
          </a:p>
          <a:p>
            <a:pPr lvl="0"/>
            <a:r>
              <a:rPr lang="en-US" baseline="0" dirty="0" smtClean="0"/>
              <a:t>Loaded the schema for the 12 tables</a:t>
            </a:r>
          </a:p>
          <a:p>
            <a:pPr lvl="0"/>
            <a:r>
              <a:rPr lang="en-US" baseline="0" dirty="0" smtClean="0"/>
              <a:t>Loaded the data for the 12 tables</a:t>
            </a:r>
            <a:br>
              <a:rPr lang="en-US" baseline="0" dirty="0" smtClean="0"/>
            </a:br>
            <a:endParaRPr lang="en-US" baseline="0" dirty="0" smtClean="0"/>
          </a:p>
          <a:p>
            <a:pPr lvl="0"/>
            <a:r>
              <a:rPr lang="en-US" baseline="0" dirty="0" smtClean="0"/>
              <a:t>This is a very useful trick</a:t>
            </a:r>
          </a:p>
          <a:p>
            <a:pPr lvl="1"/>
            <a:r>
              <a:rPr lang="en-US" baseline="0" dirty="0" smtClean="0"/>
              <a:t>Didn’t need to recompile – the application worked</a:t>
            </a:r>
          </a:p>
        </p:txBody>
      </p:sp>
    </p:spTree>
    <p:extLst>
      <p:ext uri="{BB962C8B-B14F-4D97-AF65-F5344CB8AC3E}">
        <p14:creationId xmlns:p14="http://schemas.microsoft.com/office/powerpoint/2010/main" val="2485636673"/>
      </p:ext>
    </p:extLst>
  </p:cSld>
  <p:clrMapOvr>
    <a:masterClrMapping/>
  </p:clrMapOvr>
  <p:transition xmlns:p14="http://schemas.microsoft.com/office/powerpoint/2010/mai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 (revisited)</a:t>
            </a:r>
            <a:endParaRPr lang="en-US" dirty="0"/>
          </a:p>
        </p:txBody>
      </p:sp>
      <p:sp>
        <p:nvSpPr>
          <p:cNvPr id="3" name="Content Placeholder 2"/>
          <p:cNvSpPr>
            <a:spLocks noGrp="1"/>
          </p:cNvSpPr>
          <p:nvPr>
            <p:ph sz="half" idx="1"/>
          </p:nvPr>
        </p:nvSpPr>
        <p:spPr>
          <a:xfrm>
            <a:off x="582612" y="1600200"/>
            <a:ext cx="7171859" cy="4525963"/>
          </a:xfrm>
        </p:spPr>
        <p:txBody>
          <a:bodyPr>
            <a:normAutofit fontScale="92500"/>
          </a:bodyPr>
          <a:lstStyle/>
          <a:p>
            <a:r>
              <a:rPr lang="en-US" dirty="0" smtClean="0"/>
              <a:t>Dumped and Loaded the plan A database</a:t>
            </a:r>
          </a:p>
          <a:p>
            <a:r>
              <a:rPr lang="en-US" dirty="0" smtClean="0"/>
              <a:t>There were 5 tables where</a:t>
            </a:r>
            <a:r>
              <a:rPr lang="en-US" baseline="0" dirty="0" smtClean="0"/>
              <a:t> the dump and load failed.</a:t>
            </a:r>
          </a:p>
          <a:p>
            <a:r>
              <a:rPr lang="en-US" baseline="0" dirty="0" smtClean="0"/>
              <a:t>Did a 4GL dump</a:t>
            </a:r>
          </a:p>
          <a:p>
            <a:pPr lvl="1"/>
            <a:r>
              <a:rPr lang="en-US" dirty="0" smtClean="0"/>
              <a:t>FOR</a:t>
            </a:r>
            <a:r>
              <a:rPr lang="en-US" baseline="0" dirty="0" smtClean="0"/>
              <a:t> EACH … BY field. EXPORT…</a:t>
            </a:r>
          </a:p>
          <a:p>
            <a:pPr lvl="1"/>
            <a:r>
              <a:rPr lang="en-US" baseline="0" dirty="0" smtClean="0"/>
              <a:t>FOR EACH … BY field DESCENDING. EXPORT …</a:t>
            </a:r>
          </a:p>
          <a:p>
            <a:pPr lvl="0"/>
            <a:r>
              <a:rPr lang="en-US" dirty="0" smtClean="0"/>
              <a:t>Didn’t trust the data, so we use the same table rename technique to get these tables from the week old backup.</a:t>
            </a:r>
          </a:p>
        </p:txBody>
      </p:sp>
    </p:spTree>
    <p:extLst>
      <p:ext uri="{BB962C8B-B14F-4D97-AF65-F5344CB8AC3E}">
        <p14:creationId xmlns:p14="http://schemas.microsoft.com/office/powerpoint/2010/main" val="2416894139"/>
      </p:ext>
    </p:extLst>
  </p:cSld>
  <p:clrMapOvr>
    <a:masterClrMapping/>
  </p:clrMapOvr>
  <p:transition xmlns:p14="http://schemas.microsoft.com/office/powerpoint/2010/mai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5" descr="report_car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530" y="840393"/>
            <a:ext cx="6245411" cy="5687310"/>
          </a:xfrm>
          <a:prstGeom prst="rect">
            <a:avLst/>
          </a:prstGeom>
        </p:spPr>
      </p:pic>
    </p:spTree>
    <p:extLst>
      <p:ext uri="{BB962C8B-B14F-4D97-AF65-F5344CB8AC3E}">
        <p14:creationId xmlns:p14="http://schemas.microsoft.com/office/powerpoint/2010/main" val="329035313"/>
      </p:ext>
    </p:extLst>
  </p:cSld>
  <p:clrMapOvr>
    <a:masterClrMapping/>
  </p:clrMapOvr>
  <p:transition xmlns:p14="http://schemas.microsoft.com/office/powerpoint/2010/mai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Wait</a:t>
            </a:r>
            <a:r>
              <a:rPr lang="en-US" baseline="0" dirty="0" smtClean="0"/>
              <a:t> – There’s More</a:t>
            </a:r>
            <a:endParaRPr lang="en-US" dirty="0"/>
          </a:p>
        </p:txBody>
      </p:sp>
      <p:sp>
        <p:nvSpPr>
          <p:cNvPr id="3" name="Content Placeholder 2"/>
          <p:cNvSpPr>
            <a:spLocks noGrp="1"/>
          </p:cNvSpPr>
          <p:nvPr>
            <p:ph sz="half" idx="1"/>
          </p:nvPr>
        </p:nvSpPr>
        <p:spPr>
          <a:xfrm>
            <a:off x="582612" y="1600200"/>
            <a:ext cx="7201741" cy="4525963"/>
          </a:xfrm>
        </p:spPr>
        <p:txBody>
          <a:bodyPr/>
          <a:lstStyle/>
          <a:p>
            <a:r>
              <a:rPr lang="en-US" dirty="0" smtClean="0"/>
              <a:t>A</a:t>
            </a:r>
            <a:r>
              <a:rPr lang="en-US" baseline="0" dirty="0" smtClean="0"/>
              <a:t> week later they found they also had corruption in a different database</a:t>
            </a:r>
          </a:p>
          <a:p>
            <a:pPr lvl="1"/>
            <a:r>
              <a:rPr lang="en-US" dirty="0" smtClean="0"/>
              <a:t>That was solved by restore and roll forward</a:t>
            </a:r>
          </a:p>
          <a:p>
            <a:pPr lvl="1"/>
            <a:r>
              <a:rPr lang="en-US" dirty="0" smtClean="0"/>
              <a:t>Needed to upgrade to 10.2B08 for</a:t>
            </a:r>
            <a:r>
              <a:rPr lang="en-US" baseline="0" dirty="0" smtClean="0"/>
              <a:t> Roll Forward to work properly</a:t>
            </a:r>
            <a:endParaRPr lang="en-US" dirty="0"/>
          </a:p>
        </p:txBody>
      </p:sp>
    </p:spTree>
    <p:extLst>
      <p:ext uri="{BB962C8B-B14F-4D97-AF65-F5344CB8AC3E}">
        <p14:creationId xmlns:p14="http://schemas.microsoft.com/office/powerpoint/2010/main" val="742803064"/>
      </p:ext>
    </p:extLst>
  </p:cSld>
  <p:clrMapOvr>
    <a:masterClrMapping/>
  </p:clrMapOvr>
  <p:transition xmlns:p14="http://schemas.microsoft.com/office/powerpoint/2010/mai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sz="half" idx="1"/>
          </p:nvPr>
        </p:nvSpPr>
        <p:spPr>
          <a:xfrm>
            <a:off x="582612" y="1600200"/>
            <a:ext cx="7201741" cy="4525963"/>
          </a:xfrm>
        </p:spPr>
        <p:txBody>
          <a:bodyPr/>
          <a:lstStyle/>
          <a:p>
            <a:r>
              <a:rPr lang="en-US" dirty="0" smtClean="0"/>
              <a:t>Implement</a:t>
            </a:r>
            <a:r>
              <a:rPr lang="en-US" baseline="0" dirty="0" smtClean="0"/>
              <a:t> a DR solution</a:t>
            </a:r>
          </a:p>
          <a:p>
            <a:pPr lvl="1"/>
            <a:r>
              <a:rPr lang="en-US" dirty="0" smtClean="0"/>
              <a:t>OpenEdge Replication</a:t>
            </a:r>
          </a:p>
          <a:p>
            <a:pPr lvl="1"/>
            <a:r>
              <a:rPr lang="en-US" dirty="0" smtClean="0"/>
              <a:t>Rolling</a:t>
            </a:r>
            <a:r>
              <a:rPr lang="en-US" baseline="0" dirty="0" smtClean="0"/>
              <a:t> Forward AI</a:t>
            </a:r>
          </a:p>
          <a:p>
            <a:r>
              <a:rPr lang="en-US" dirty="0" smtClean="0"/>
              <a:t>Restore </a:t>
            </a:r>
            <a:r>
              <a:rPr lang="en-US" dirty="0" smtClean="0"/>
              <a:t>the backup and roll forward on the same machine</a:t>
            </a:r>
          </a:p>
          <a:p>
            <a:pPr lvl="1"/>
            <a:r>
              <a:rPr lang="en-US" dirty="0" smtClean="0"/>
              <a:t>This verifies the backup is functional</a:t>
            </a:r>
          </a:p>
          <a:p>
            <a:pPr lvl="1"/>
            <a:r>
              <a:rPr lang="en-US" dirty="0" smtClean="0"/>
              <a:t>DB block corruption does not get replication from roll </a:t>
            </a:r>
            <a:r>
              <a:rPr lang="en-US" dirty="0" smtClean="0"/>
              <a:t>forward</a:t>
            </a:r>
          </a:p>
          <a:p>
            <a:pPr marL="457200" lvl="1" indent="-457200">
              <a:buFont typeface="Arial"/>
              <a:buChar char="•"/>
            </a:pPr>
            <a:r>
              <a:rPr lang="en-US" dirty="0"/>
              <a:t>License Costs associated </a:t>
            </a:r>
            <a:r>
              <a:rPr lang="en-US" dirty="0" smtClean="0"/>
              <a:t>with both approaches</a:t>
            </a:r>
            <a:r>
              <a:rPr lang="en-US" dirty="0"/>
              <a:t/>
            </a:r>
            <a:br>
              <a:rPr lang="en-US" dirty="0"/>
            </a:br>
            <a:endParaRPr lang="en-US" dirty="0"/>
          </a:p>
          <a:p>
            <a:endParaRPr lang="en-US" dirty="0"/>
          </a:p>
        </p:txBody>
      </p:sp>
    </p:spTree>
    <p:extLst>
      <p:ext uri="{BB962C8B-B14F-4D97-AF65-F5344CB8AC3E}">
        <p14:creationId xmlns:p14="http://schemas.microsoft.com/office/powerpoint/2010/main" val="1047337869"/>
      </p:ext>
    </p:extLst>
  </p:cSld>
  <p:clrMapOvr>
    <a:masterClrMapping/>
  </p:clrMapOvr>
  <p:transition xmlns:p14="http://schemas.microsoft.com/office/powerpoint/2010/mai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Disasters Area</a:t>
            </a:r>
          </a:p>
          <a:p>
            <a:r>
              <a:rPr lang="en-US" dirty="0" smtClean="0">
                <a:solidFill>
                  <a:srgbClr val="800000"/>
                </a:solidFill>
              </a:rPr>
              <a:t>Performance Problems</a:t>
            </a:r>
          </a:p>
          <a:p>
            <a:r>
              <a:rPr lang="en-US" dirty="0" smtClean="0"/>
              <a:t>Migrations and Upgrades</a:t>
            </a:r>
          </a:p>
        </p:txBody>
      </p:sp>
    </p:spTree>
    <p:extLst>
      <p:ext uri="{BB962C8B-B14F-4D97-AF65-F5344CB8AC3E}">
        <p14:creationId xmlns:p14="http://schemas.microsoft.com/office/powerpoint/2010/main" val="405822677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3608" y="908720"/>
            <a:ext cx="7823155" cy="5182840"/>
          </a:xfrm>
          <a:prstGeom prst="rect">
            <a:avLst/>
          </a:prstGeom>
        </p:spPr>
      </p:pic>
    </p:spTree>
    <p:extLst>
      <p:ext uri="{BB962C8B-B14F-4D97-AF65-F5344CB8AC3E}">
        <p14:creationId xmlns:p14="http://schemas.microsoft.com/office/powerpoint/2010/main" val="337190990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a:t>
            </a:r>
            <a:r>
              <a:rPr lang="en-US" baseline="0" dirty="0" smtClean="0"/>
              <a:t> Problems</a:t>
            </a:r>
            <a:endParaRPr lang="en-US" dirty="0"/>
          </a:p>
        </p:txBody>
      </p:sp>
      <p:sp>
        <p:nvSpPr>
          <p:cNvPr id="3" name="Content Placeholder 2"/>
          <p:cNvSpPr>
            <a:spLocks noGrp="1"/>
          </p:cNvSpPr>
          <p:nvPr>
            <p:ph idx="1"/>
          </p:nvPr>
        </p:nvSpPr>
        <p:spPr/>
        <p:txBody>
          <a:bodyPr/>
          <a:lstStyle/>
          <a:p>
            <a:r>
              <a:rPr lang="en-US" dirty="0" smtClean="0"/>
              <a:t>Case Study</a:t>
            </a:r>
            <a:r>
              <a:rPr lang="en-US" baseline="0" dirty="0" smtClean="0"/>
              <a:t> 4</a:t>
            </a:r>
          </a:p>
          <a:p>
            <a:pPr lvl="1"/>
            <a:r>
              <a:rPr lang="en-US" dirty="0" smtClean="0"/>
              <a:t>A</a:t>
            </a:r>
            <a:r>
              <a:rPr lang="en-US" baseline="0" dirty="0" smtClean="0"/>
              <a:t> customer recently purchased a new Linux machine to upgrade their old Linux machine.  The new machine has more memory, faster disks, and twice the CPUs.  </a:t>
            </a:r>
          </a:p>
          <a:p>
            <a:pPr lvl="1"/>
            <a:r>
              <a:rPr lang="en-US" baseline="0" dirty="0" smtClean="0"/>
              <a:t>Their application runs slower on the new hardware.</a:t>
            </a:r>
          </a:p>
          <a:p>
            <a:pPr lvl="0"/>
            <a:r>
              <a:rPr lang="en-US" dirty="0" smtClean="0"/>
              <a:t>Specifics</a:t>
            </a:r>
          </a:p>
          <a:p>
            <a:pPr lvl="1"/>
            <a:r>
              <a:rPr lang="en-US" dirty="0" smtClean="0"/>
              <a:t>CPUs are</a:t>
            </a:r>
            <a:r>
              <a:rPr lang="en-US" baseline="0" dirty="0" smtClean="0"/>
              <a:t> not busy</a:t>
            </a:r>
          </a:p>
          <a:p>
            <a:pPr lvl="1"/>
            <a:r>
              <a:rPr lang="en-US" baseline="0" dirty="0" smtClean="0"/>
              <a:t>System Load is high (60 to 80)</a:t>
            </a:r>
          </a:p>
          <a:p>
            <a:pPr lvl="1"/>
            <a:r>
              <a:rPr lang="en-US" baseline="0" dirty="0" smtClean="0"/>
              <a:t>Application is sluggish</a:t>
            </a:r>
          </a:p>
          <a:p>
            <a:pPr lvl="1"/>
            <a:r>
              <a:rPr lang="en-US" baseline="0" dirty="0" smtClean="0"/>
              <a:t>Cannot identify a process causing the system load to go up</a:t>
            </a:r>
          </a:p>
          <a:p>
            <a:pPr lvl="0"/>
            <a:endParaRPr lang="en-US" baseline="0" dirty="0" smtClean="0"/>
          </a:p>
        </p:txBody>
      </p:sp>
    </p:spTree>
    <p:extLst>
      <p:ext uri="{BB962C8B-B14F-4D97-AF65-F5344CB8AC3E}">
        <p14:creationId xmlns:p14="http://schemas.microsoft.com/office/powerpoint/2010/main" val="1572414951"/>
      </p:ext>
    </p:extLst>
  </p:cSld>
  <p:clrMapOvr>
    <a:masterClrMapping/>
  </p:clrMapOvr>
  <p:transition xmlns:p14="http://schemas.microsoft.com/office/powerpoint/2010/mai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NUMA</a:t>
            </a:r>
            <a:endParaRPr lang="en-US" dirty="0"/>
          </a:p>
        </p:txBody>
      </p:sp>
      <p:sp>
        <p:nvSpPr>
          <p:cNvPr id="3" name="Content Placeholder 2"/>
          <p:cNvSpPr>
            <a:spLocks noGrp="1"/>
          </p:cNvSpPr>
          <p:nvPr>
            <p:ph idx="1"/>
          </p:nvPr>
        </p:nvSpPr>
        <p:spPr/>
        <p:txBody>
          <a:bodyPr/>
          <a:lstStyle/>
          <a:p>
            <a:r>
              <a:rPr lang="en-US" dirty="0" smtClean="0"/>
              <a:t>Non-Uniform</a:t>
            </a:r>
            <a:r>
              <a:rPr lang="en-US" baseline="0" dirty="0" smtClean="0"/>
              <a:t> Memory Architecture</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58604" y="1881768"/>
            <a:ext cx="5005070" cy="4256405"/>
          </a:xfrm>
          <a:prstGeom prst="rect">
            <a:avLst/>
          </a:prstGeom>
          <a:noFill/>
          <a:ln>
            <a:noFill/>
          </a:ln>
        </p:spPr>
      </p:pic>
    </p:spTree>
    <p:extLst>
      <p:ext uri="{BB962C8B-B14F-4D97-AF65-F5344CB8AC3E}">
        <p14:creationId xmlns:p14="http://schemas.microsoft.com/office/powerpoint/2010/main" val="718493656"/>
      </p:ext>
    </p:extLst>
  </p:cSld>
  <p:clrMapOvr>
    <a:masterClrMapping/>
  </p:clrMapOvr>
  <p:transition xmlns:p14="http://schemas.microsoft.com/office/powerpoint/2010/mai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Cache Coherence</a:t>
            </a:r>
            <a:endParaRPr lang="en-US" dirty="0"/>
          </a:p>
        </p:txBody>
      </p:sp>
      <p:sp>
        <p:nvSpPr>
          <p:cNvPr id="3" name="Content Placeholder 2"/>
          <p:cNvSpPr>
            <a:spLocks noGrp="1"/>
          </p:cNvSpPr>
          <p:nvPr>
            <p:ph idx="1"/>
          </p:nvPr>
        </p:nvSpPr>
        <p:spPr/>
        <p:txBody>
          <a:bodyPr/>
          <a:lstStyle/>
          <a:p>
            <a:pPr lvl="0"/>
            <a:r>
              <a:rPr lang="en-US" dirty="0" smtClean="0"/>
              <a:t>OpenEdge needs to gain exclusive access to a region of shared memory</a:t>
            </a:r>
          </a:p>
          <a:p>
            <a:pPr lvl="1"/>
            <a:r>
              <a:rPr lang="en-US" dirty="0" smtClean="0"/>
              <a:t>A test is performed to see if the region is locked. </a:t>
            </a:r>
          </a:p>
          <a:p>
            <a:pPr lvl="1"/>
            <a:r>
              <a:rPr lang="en-US" dirty="0" smtClean="0"/>
              <a:t>This test requires all the CPUs to stop what they are doing, synchronize their cache-lines to make sure that multiple processes are not thinking that they obtained the lock at the same time.  </a:t>
            </a:r>
          </a:p>
          <a:p>
            <a:pPr lvl="1"/>
            <a:r>
              <a:rPr lang="en-US" dirty="0" smtClean="0"/>
              <a:t>As CPUs scale out wide, the Cache Coherency problem gets worse </a:t>
            </a:r>
          </a:p>
        </p:txBody>
      </p:sp>
    </p:spTree>
    <p:extLst>
      <p:ext uri="{BB962C8B-B14F-4D97-AF65-F5344CB8AC3E}">
        <p14:creationId xmlns:p14="http://schemas.microsoft.com/office/powerpoint/2010/main" val="722436730"/>
      </p:ext>
    </p:extLst>
  </p:cSld>
  <p:clrMapOvr>
    <a:masterClrMapping/>
  </p:clrMapOvr>
  <p:transition xmlns:p14="http://schemas.microsoft.com/office/powerpoint/2010/mai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Far Memory Reads</a:t>
            </a:r>
            <a:endParaRPr lang="en-US" dirty="0"/>
          </a:p>
        </p:txBody>
      </p:sp>
      <p:sp>
        <p:nvSpPr>
          <p:cNvPr id="3" name="Content Placeholder 2"/>
          <p:cNvSpPr>
            <a:spLocks noGrp="1"/>
          </p:cNvSpPr>
          <p:nvPr>
            <p:ph sz="half" idx="1"/>
          </p:nvPr>
        </p:nvSpPr>
        <p:spPr>
          <a:xfrm>
            <a:off x="582612" y="1600200"/>
            <a:ext cx="7899959" cy="4525963"/>
          </a:xfrm>
        </p:spPr>
        <p:txBody>
          <a:bodyPr>
            <a:normAutofit fontScale="92500" lnSpcReduction="10000"/>
          </a:bodyPr>
          <a:lstStyle/>
          <a:p>
            <a:r>
              <a:rPr lang="en-US" dirty="0" smtClean="0"/>
              <a:t>Shared Memory Region spans nodes</a:t>
            </a:r>
          </a:p>
          <a:p>
            <a:pPr lvl="1"/>
            <a:r>
              <a:rPr lang="en-US" dirty="0" smtClean="0"/>
              <a:t>Far Memory Access is commonly referred to as the NUMA Ratio</a:t>
            </a:r>
          </a:p>
          <a:p>
            <a:pPr lvl="1">
              <a:defRPr/>
            </a:pPr>
            <a:r>
              <a:rPr lang="en-US" sz="2400" kern="1200" dirty="0" smtClean="0">
                <a:solidFill>
                  <a:schemeClr val="tx1"/>
                </a:solidFill>
                <a:effectLst/>
                <a:latin typeface="DIN-MediumAlternate"/>
                <a:ea typeface="+mn-ea"/>
                <a:cs typeface="DIN-MediumAlternate"/>
              </a:rPr>
              <a:t>This is the time difference it takes to access memory from a CPU on node 1 to memory on node </a:t>
            </a:r>
            <a:r>
              <a:rPr lang="en-US" sz="2400" i="1" kern="1200" dirty="0" smtClean="0">
                <a:solidFill>
                  <a:schemeClr val="tx1"/>
                </a:solidFill>
                <a:effectLst/>
                <a:latin typeface="DIN-MediumAlternate"/>
                <a:ea typeface="+mn-ea"/>
                <a:cs typeface="DIN-MediumAlternate"/>
              </a:rPr>
              <a:t>n</a:t>
            </a:r>
            <a:r>
              <a:rPr lang="en-US" sz="2400" kern="1200" dirty="0" smtClean="0">
                <a:solidFill>
                  <a:schemeClr val="tx1"/>
                </a:solidFill>
                <a:effectLst/>
                <a:latin typeface="DIN-MediumAlternate"/>
                <a:ea typeface="+mn-ea"/>
                <a:cs typeface="DIN-MediumAlternate"/>
              </a:rPr>
              <a:t>.  When the ratio is 1 it means you are on a SMP machine, when it’s higher than 1, then you are on a NUMA machine.  </a:t>
            </a:r>
          </a:p>
          <a:p>
            <a:pPr lvl="1">
              <a:defRPr/>
            </a:pPr>
            <a:r>
              <a:rPr lang="en-US" sz="2400" kern="1200" dirty="0" smtClean="0">
                <a:solidFill>
                  <a:schemeClr val="tx1"/>
                </a:solidFill>
                <a:effectLst/>
                <a:latin typeface="DIN-MediumAlternate"/>
                <a:ea typeface="+mn-ea"/>
                <a:cs typeface="DIN-MediumAlternate"/>
              </a:rPr>
              <a:t>Typical NUMA ratios are 3:1 or higher.  This means that it takes 3x longer the access memory on a remote node than it does to access memory on a local node.  </a:t>
            </a:r>
          </a:p>
          <a:p>
            <a:pPr lvl="1">
              <a:defRPr/>
            </a:pPr>
            <a:r>
              <a:rPr lang="en-US" sz="2400" kern="1200" dirty="0" smtClean="0">
                <a:solidFill>
                  <a:schemeClr val="tx1"/>
                </a:solidFill>
                <a:effectLst/>
                <a:latin typeface="DIN-MediumAlternate"/>
                <a:ea typeface="+mn-ea"/>
                <a:cs typeface="DIN-MediumAlternate"/>
              </a:rPr>
              <a:t>Given that database systems like OpenEdge, Oracle, MSSQL, </a:t>
            </a:r>
            <a:r>
              <a:rPr lang="en-US" sz="2400" kern="1200" dirty="0" err="1" smtClean="0">
                <a:solidFill>
                  <a:schemeClr val="tx1"/>
                </a:solidFill>
                <a:effectLst/>
                <a:latin typeface="DIN-MediumAlternate"/>
                <a:ea typeface="+mn-ea"/>
                <a:cs typeface="DIN-MediumAlternate"/>
              </a:rPr>
              <a:t>etc</a:t>
            </a:r>
            <a:r>
              <a:rPr lang="en-US" sz="2400" kern="1200" dirty="0" smtClean="0">
                <a:solidFill>
                  <a:schemeClr val="tx1"/>
                </a:solidFill>
                <a:effectLst/>
                <a:latin typeface="DIN-MediumAlternate"/>
                <a:ea typeface="+mn-ea"/>
                <a:cs typeface="DIN-MediumAlternate"/>
              </a:rPr>
              <a:t> access memory extensively, this 3x slowdown becomes a noticeable bottleneck.</a:t>
            </a:r>
          </a:p>
        </p:txBody>
      </p:sp>
    </p:spTree>
    <p:extLst>
      <p:ext uri="{BB962C8B-B14F-4D97-AF65-F5344CB8AC3E}">
        <p14:creationId xmlns:p14="http://schemas.microsoft.com/office/powerpoint/2010/main" val="609303108"/>
      </p:ext>
    </p:extLst>
  </p:cSld>
  <p:clrMapOvr>
    <a:masterClrMapping/>
  </p:clrMapOvr>
  <p:transition xmlns:p14="http://schemas.microsoft.com/office/powerpoint/2010/mai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lstStyle/>
          <a:p>
            <a:r>
              <a:rPr lang="en-US" dirty="0" smtClean="0"/>
              <a:t>Change operating mode to client/server</a:t>
            </a:r>
          </a:p>
          <a:p>
            <a:pPr lvl="1"/>
            <a:r>
              <a:rPr lang="en-US" dirty="0" smtClean="0"/>
              <a:t>Less processes directly</a:t>
            </a:r>
            <a:r>
              <a:rPr lang="en-US" baseline="0" dirty="0" smtClean="0"/>
              <a:t> connected to shared memory</a:t>
            </a:r>
          </a:p>
          <a:p>
            <a:pPr lvl="0"/>
            <a:r>
              <a:rPr lang="en-US" dirty="0" smtClean="0"/>
              <a:t>Disable CPUs</a:t>
            </a:r>
          </a:p>
          <a:p>
            <a:pPr lvl="1"/>
            <a:r>
              <a:rPr lang="en-US" dirty="0" smtClean="0"/>
              <a:t>Helps</a:t>
            </a:r>
            <a:r>
              <a:rPr lang="en-US" baseline="0" dirty="0" smtClean="0"/>
              <a:t> Cache Coherence problem</a:t>
            </a:r>
          </a:p>
          <a:p>
            <a:pPr lvl="0"/>
            <a:r>
              <a:rPr lang="en-US" dirty="0" smtClean="0"/>
              <a:t>Purchased a new machine</a:t>
            </a:r>
            <a:endParaRPr lang="en-US" dirty="0"/>
          </a:p>
        </p:txBody>
      </p:sp>
    </p:spTree>
    <p:extLst>
      <p:ext uri="{BB962C8B-B14F-4D97-AF65-F5344CB8AC3E}">
        <p14:creationId xmlns:p14="http://schemas.microsoft.com/office/powerpoint/2010/main" val="3178260800"/>
      </p:ext>
    </p:extLst>
  </p:cSld>
  <p:clrMapOvr>
    <a:masterClrMapping/>
  </p:clrMapOvr>
  <p:transition xmlns:p14="http://schemas.microsoft.com/office/powerpoint/2010/mai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Disasters Area</a:t>
            </a:r>
          </a:p>
          <a:p>
            <a:r>
              <a:rPr lang="en-US" dirty="0" smtClean="0"/>
              <a:t>Performance Problems</a:t>
            </a:r>
          </a:p>
          <a:p>
            <a:r>
              <a:rPr lang="en-US" dirty="0" smtClean="0">
                <a:solidFill>
                  <a:srgbClr val="800000"/>
                </a:solidFill>
              </a:rPr>
              <a:t>Migrations and Upgrades</a:t>
            </a:r>
          </a:p>
        </p:txBody>
      </p:sp>
    </p:spTree>
    <p:extLst>
      <p:ext uri="{BB962C8B-B14F-4D97-AF65-F5344CB8AC3E}">
        <p14:creationId xmlns:p14="http://schemas.microsoft.com/office/powerpoint/2010/main" val="34696655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5616" y="764704"/>
            <a:ext cx="6837885" cy="5328592"/>
          </a:xfrm>
          <a:prstGeom prst="rect">
            <a:avLst/>
          </a:prstGeom>
        </p:spPr>
      </p:pic>
    </p:spTree>
    <p:extLst>
      <p:ext uri="{BB962C8B-B14F-4D97-AF65-F5344CB8AC3E}">
        <p14:creationId xmlns:p14="http://schemas.microsoft.com/office/powerpoint/2010/main" val="154448946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760390"/>
            <a:ext cx="7924800" cy="956642"/>
          </a:xfrm>
        </p:spPr>
        <p:txBody>
          <a:bodyPr/>
          <a:lstStyle/>
          <a:p>
            <a:pPr marL="0" indent="0" algn="ctr">
              <a:buNone/>
            </a:pPr>
            <a:r>
              <a:rPr lang="en-US" dirty="0" smtClean="0"/>
              <a:t>YOU GET TO PIC THE NEXT MIGRATION PICTURE</a:t>
            </a:r>
            <a:endParaRPr lang="en-US" dirty="0"/>
          </a:p>
        </p:txBody>
      </p:sp>
    </p:spTree>
    <p:extLst>
      <p:ext uri="{BB962C8B-B14F-4D97-AF65-F5344CB8AC3E}">
        <p14:creationId xmlns:p14="http://schemas.microsoft.com/office/powerpoint/2010/main" val="385715189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Migrations and Upgrades</a:t>
            </a:r>
            <a:endParaRPr lang="en-US" dirty="0"/>
          </a:p>
        </p:txBody>
      </p:sp>
      <p:sp>
        <p:nvSpPr>
          <p:cNvPr id="3" name="Content Placeholder 2"/>
          <p:cNvSpPr>
            <a:spLocks noGrp="1"/>
          </p:cNvSpPr>
          <p:nvPr>
            <p:ph idx="1"/>
          </p:nvPr>
        </p:nvSpPr>
        <p:spPr/>
        <p:txBody>
          <a:bodyPr/>
          <a:lstStyle/>
          <a:p>
            <a:r>
              <a:rPr lang="en-US" dirty="0" smtClean="0"/>
              <a:t>Case Study 5</a:t>
            </a:r>
          </a:p>
          <a:p>
            <a:pPr lvl="1"/>
            <a:r>
              <a:rPr lang="en-US" dirty="0" smtClean="0"/>
              <a:t>A large warehouse</a:t>
            </a:r>
            <a:r>
              <a:rPr lang="en-US" baseline="0" dirty="0" smtClean="0"/>
              <a:t> distribution center is migrating from an older machine to a newer machine.  They are 24x7x365, so downtime is a minimum.</a:t>
            </a:r>
          </a:p>
          <a:p>
            <a:pPr lvl="0"/>
            <a:r>
              <a:rPr lang="en-US" dirty="0" smtClean="0"/>
              <a:t>Specifics</a:t>
            </a:r>
          </a:p>
          <a:p>
            <a:pPr lvl="1"/>
            <a:r>
              <a:rPr lang="en-US" dirty="0" smtClean="0"/>
              <a:t>Not changing platforms (AIX -&gt; AIX)</a:t>
            </a:r>
          </a:p>
          <a:p>
            <a:pPr lvl="1"/>
            <a:r>
              <a:rPr lang="en-US" dirty="0" smtClean="0"/>
              <a:t>DB size is 500 GB, it takes 6 hours to copy it the new machine</a:t>
            </a:r>
          </a:p>
        </p:txBody>
      </p:sp>
    </p:spTree>
    <p:extLst>
      <p:ext uri="{BB962C8B-B14F-4D97-AF65-F5344CB8AC3E}">
        <p14:creationId xmlns:p14="http://schemas.microsoft.com/office/powerpoint/2010/main" val="369742515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Constraints</a:t>
            </a:r>
            <a:endParaRPr lang="en-US" dirty="0"/>
          </a:p>
        </p:txBody>
      </p:sp>
      <p:sp>
        <p:nvSpPr>
          <p:cNvPr id="3" name="Content Placeholder 2"/>
          <p:cNvSpPr>
            <a:spLocks noGrp="1"/>
          </p:cNvSpPr>
          <p:nvPr>
            <p:ph idx="1"/>
          </p:nvPr>
        </p:nvSpPr>
        <p:spPr/>
        <p:txBody>
          <a:bodyPr/>
          <a:lstStyle/>
          <a:p>
            <a:r>
              <a:rPr lang="en-US" dirty="0" smtClean="0"/>
              <a:t>Blocked out a 2 hour window for the data migration</a:t>
            </a:r>
            <a:br>
              <a:rPr lang="en-US" dirty="0" smtClean="0"/>
            </a:br>
            <a:r>
              <a:rPr lang="en-US" dirty="0" smtClean="0"/>
              <a:t/>
            </a:r>
            <a:br>
              <a:rPr lang="en-US" dirty="0" smtClean="0"/>
            </a:br>
            <a:r>
              <a:rPr lang="en-US" dirty="0" smtClean="0"/>
              <a:t/>
            </a:r>
            <a:br>
              <a:rPr lang="en-US" dirty="0" smtClean="0"/>
            </a:br>
            <a:endParaRPr lang="en-US" dirty="0" smtClean="0"/>
          </a:p>
          <a:p>
            <a:r>
              <a:rPr lang="en-US" dirty="0" smtClean="0"/>
              <a:t>Do</a:t>
            </a:r>
            <a:r>
              <a:rPr lang="en-US" baseline="0" dirty="0" smtClean="0"/>
              <a:t> you need any more constraints than this?</a:t>
            </a:r>
            <a:endParaRPr lang="en-US" dirty="0" smtClean="0"/>
          </a:p>
        </p:txBody>
      </p:sp>
    </p:spTree>
    <p:extLst>
      <p:ext uri="{BB962C8B-B14F-4D97-AF65-F5344CB8AC3E}">
        <p14:creationId xmlns:p14="http://schemas.microsoft.com/office/powerpoint/2010/main" val="196231342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idx="1"/>
          </p:nvPr>
        </p:nvSpPr>
        <p:spPr/>
        <p:txBody>
          <a:bodyPr/>
          <a:lstStyle/>
          <a:p>
            <a:r>
              <a:rPr lang="en-US" dirty="0" smtClean="0"/>
              <a:t>Build a test environment and</a:t>
            </a:r>
            <a:br>
              <a:rPr lang="en-US" dirty="0" smtClean="0"/>
            </a:br>
            <a:r>
              <a:rPr lang="en-US" dirty="0" smtClean="0"/>
              <a:t>TEST</a:t>
            </a:r>
            <a:r>
              <a:rPr lang="en-US" baseline="0" dirty="0" smtClean="0"/>
              <a:t>   </a:t>
            </a:r>
            <a:r>
              <a:rPr lang="en-US" sz="4000" baseline="0" dirty="0" smtClean="0"/>
              <a:t>TEST   </a:t>
            </a:r>
            <a:r>
              <a:rPr lang="en-US" sz="4800" baseline="0" dirty="0" smtClean="0"/>
              <a:t>TEST</a:t>
            </a:r>
          </a:p>
          <a:p>
            <a:r>
              <a:rPr lang="en-US" dirty="0" smtClean="0"/>
              <a:t>Migrate:</a:t>
            </a:r>
          </a:p>
          <a:p>
            <a:pPr lvl="1"/>
            <a:r>
              <a:rPr lang="en-US" dirty="0" smtClean="0"/>
              <a:t>Application Files</a:t>
            </a:r>
          </a:p>
          <a:p>
            <a:pPr lvl="1"/>
            <a:r>
              <a:rPr lang="en-US" dirty="0" smtClean="0"/>
              <a:t>System Files</a:t>
            </a:r>
          </a:p>
          <a:p>
            <a:pPr lvl="1"/>
            <a:r>
              <a:rPr lang="en-US" dirty="0" smtClean="0"/>
              <a:t>Other files (in this case, custom </a:t>
            </a:r>
            <a:r>
              <a:rPr lang="en-US" dirty="0" err="1" smtClean="0"/>
              <a:t>terminfo</a:t>
            </a:r>
            <a:r>
              <a:rPr lang="en-US" dirty="0" smtClean="0"/>
              <a:t>)</a:t>
            </a:r>
          </a:p>
        </p:txBody>
      </p:sp>
    </p:spTree>
    <p:extLst>
      <p:ext uri="{BB962C8B-B14F-4D97-AF65-F5344CB8AC3E}">
        <p14:creationId xmlns:p14="http://schemas.microsoft.com/office/powerpoint/2010/main" val="295119173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dirty="0" smtClean="0"/>
              <a:t/>
            </a:r>
            <a:br>
              <a:rPr lang="en-US" dirty="0" smtClean="0"/>
            </a:br>
            <a:r>
              <a:rPr lang="en-US" dirty="0" smtClean="0"/>
              <a:t/>
            </a:r>
            <a:br>
              <a:rPr lang="en-US" dirty="0" smtClean="0"/>
            </a:br>
            <a:endParaRPr lang="en-US" dirty="0" smtClean="0"/>
          </a:p>
          <a:p>
            <a:pPr marL="0" indent="0" algn="ctr">
              <a:buNone/>
            </a:pPr>
            <a:r>
              <a:rPr lang="en-US" sz="3200" b="1" dirty="0" smtClean="0">
                <a:solidFill>
                  <a:srgbClr val="003366"/>
                </a:solidFill>
                <a:effectLst>
                  <a:outerShdw blurRad="38100" dist="38100" dir="2700000" algn="tl" rotWithShape="0">
                    <a:srgbClr val="C0C0C0"/>
                  </a:outerShdw>
                </a:effectLst>
                <a:latin typeface="+mn-lt"/>
                <a:ea typeface="+mn-ea"/>
                <a:cs typeface="+mn-cs"/>
              </a:rPr>
              <a:t>TEST</a:t>
            </a:r>
            <a:r>
              <a:rPr lang="en-US" sz="3200" b="1" baseline="0" dirty="0" smtClean="0">
                <a:solidFill>
                  <a:srgbClr val="003366"/>
                </a:solidFill>
                <a:effectLst>
                  <a:outerShdw blurRad="38100" dist="38100" dir="2700000" algn="tl" rotWithShape="0">
                    <a:srgbClr val="C0C0C0"/>
                  </a:outerShdw>
                </a:effectLst>
                <a:latin typeface="+mn-lt"/>
                <a:ea typeface="+mn-ea"/>
                <a:cs typeface="+mn-cs"/>
              </a:rPr>
              <a:t>   </a:t>
            </a:r>
            <a:r>
              <a:rPr lang="en-US" sz="4000" b="1" baseline="0" dirty="0" smtClean="0">
                <a:solidFill>
                  <a:srgbClr val="003366"/>
                </a:solidFill>
                <a:effectLst>
                  <a:outerShdw blurRad="38100" dist="38100" dir="2700000" algn="tl" rotWithShape="0">
                    <a:srgbClr val="C0C0C0"/>
                  </a:outerShdw>
                </a:effectLst>
                <a:latin typeface="+mn-lt"/>
                <a:ea typeface="+mn-ea"/>
                <a:cs typeface="+mn-cs"/>
              </a:rPr>
              <a:t>TEST   </a:t>
            </a:r>
            <a:r>
              <a:rPr lang="en-US" sz="4800" b="1" baseline="0" dirty="0" smtClean="0">
                <a:solidFill>
                  <a:srgbClr val="003366"/>
                </a:solidFill>
                <a:effectLst>
                  <a:outerShdw blurRad="38100" dist="38100" dir="2700000" algn="tl" rotWithShape="0">
                    <a:srgbClr val="C0C0C0"/>
                  </a:outerShdw>
                </a:effectLst>
              </a:rPr>
              <a:t>TEST</a:t>
            </a:r>
            <a:r>
              <a:rPr lang="en-US" sz="4800" dirty="0" smtClean="0"/>
              <a:t> </a:t>
            </a:r>
          </a:p>
        </p:txBody>
      </p:sp>
    </p:spTree>
    <p:extLst>
      <p:ext uri="{BB962C8B-B14F-4D97-AF65-F5344CB8AC3E}">
        <p14:creationId xmlns:p14="http://schemas.microsoft.com/office/powerpoint/2010/main" val="337653864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Special Sauce</a:t>
            </a:r>
            <a:endParaRPr lang="en-US" dirty="0"/>
          </a:p>
        </p:txBody>
      </p:sp>
      <p:sp>
        <p:nvSpPr>
          <p:cNvPr id="3" name="Content Placeholder 2"/>
          <p:cNvSpPr>
            <a:spLocks noGrp="1"/>
          </p:cNvSpPr>
          <p:nvPr>
            <p:ph idx="1"/>
          </p:nvPr>
        </p:nvSpPr>
        <p:spPr/>
        <p:txBody>
          <a:bodyPr/>
          <a:lstStyle/>
          <a:p>
            <a:r>
              <a:rPr lang="en-US" dirty="0" smtClean="0"/>
              <a:t>Use After Imaging to keep the soon to be production database in synch.</a:t>
            </a:r>
          </a:p>
          <a:p>
            <a:r>
              <a:rPr lang="en-US" dirty="0" smtClean="0"/>
              <a:t>During the</a:t>
            </a:r>
            <a:r>
              <a:rPr lang="en-US" baseline="0" dirty="0" smtClean="0"/>
              <a:t> cut-over period only need to transfer last AI file and apply it</a:t>
            </a:r>
          </a:p>
          <a:p>
            <a:r>
              <a:rPr lang="en-US" baseline="0" dirty="0" smtClean="0"/>
              <a:t>This fits into the 2 hour downtime window with ease</a:t>
            </a:r>
          </a:p>
        </p:txBody>
      </p:sp>
    </p:spTree>
    <p:extLst>
      <p:ext uri="{BB962C8B-B14F-4D97-AF65-F5344CB8AC3E}">
        <p14:creationId xmlns:p14="http://schemas.microsoft.com/office/powerpoint/2010/main" val="421089856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1600" y="980728"/>
            <a:ext cx="7740352" cy="5151118"/>
          </a:xfrm>
          <a:prstGeom prst="rect">
            <a:avLst/>
          </a:prstGeom>
        </p:spPr>
      </p:pic>
    </p:spTree>
    <p:extLst>
      <p:ext uri="{BB962C8B-B14F-4D97-AF65-F5344CB8AC3E}">
        <p14:creationId xmlns:p14="http://schemas.microsoft.com/office/powerpoint/2010/main" val="41340700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Upgrades</a:t>
            </a:r>
            <a:endParaRPr lang="en-US" dirty="0"/>
          </a:p>
        </p:txBody>
      </p:sp>
      <p:sp>
        <p:nvSpPr>
          <p:cNvPr id="3" name="Content Placeholder 2"/>
          <p:cNvSpPr>
            <a:spLocks noGrp="1"/>
          </p:cNvSpPr>
          <p:nvPr>
            <p:ph idx="1"/>
          </p:nvPr>
        </p:nvSpPr>
        <p:spPr/>
        <p:txBody>
          <a:bodyPr/>
          <a:lstStyle/>
          <a:p>
            <a:r>
              <a:rPr lang="en-US" dirty="0" smtClean="0"/>
              <a:t>Case Study 6</a:t>
            </a:r>
          </a:p>
          <a:p>
            <a:pPr lvl="1"/>
            <a:r>
              <a:rPr lang="en-US" dirty="0" smtClean="0"/>
              <a:t>A customer has replication</a:t>
            </a:r>
            <a:r>
              <a:rPr lang="en-US" baseline="0" dirty="0" smtClean="0"/>
              <a:t> in place using AI files.  They are an end user of an Application Partner who does frequent updates of the application.  The Application Partner is aware of the DR machine, and updates the application on the DR machine.  Sometimes this causes problems</a:t>
            </a:r>
          </a:p>
          <a:p>
            <a:pPr lvl="0"/>
            <a:r>
              <a:rPr lang="en-US" dirty="0" smtClean="0"/>
              <a:t>Specifics</a:t>
            </a:r>
          </a:p>
          <a:p>
            <a:pPr lvl="1"/>
            <a:r>
              <a:rPr lang="en-US" dirty="0" smtClean="0"/>
              <a:t>Windows Application</a:t>
            </a:r>
          </a:p>
        </p:txBody>
      </p:sp>
    </p:spTree>
    <p:extLst>
      <p:ext uri="{BB962C8B-B14F-4D97-AF65-F5344CB8AC3E}">
        <p14:creationId xmlns:p14="http://schemas.microsoft.com/office/powerpoint/2010/main" val="326262849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
            </a:r>
            <a:r>
              <a:rPr lang="en-US" baseline="0" dirty="0" smtClean="0"/>
              <a:t> Problem</a:t>
            </a:r>
            <a:endParaRPr lang="en-US" dirty="0"/>
          </a:p>
        </p:txBody>
      </p:sp>
      <p:sp>
        <p:nvSpPr>
          <p:cNvPr id="3" name="Content Placeholder 2"/>
          <p:cNvSpPr>
            <a:spLocks noGrp="1"/>
          </p:cNvSpPr>
          <p:nvPr>
            <p:ph idx="1"/>
          </p:nvPr>
        </p:nvSpPr>
        <p:spPr/>
        <p:txBody>
          <a:bodyPr/>
          <a:lstStyle/>
          <a:p>
            <a:pPr marL="0" indent="0" algn="ctr">
              <a:buNone/>
            </a:pPr>
            <a:r>
              <a:rPr lang="en-US" dirty="0" smtClean="0"/>
              <a:t/>
            </a:r>
            <a:br>
              <a:rPr lang="en-US" dirty="0" smtClean="0"/>
            </a:br>
            <a:r>
              <a:rPr lang="en-US" dirty="0" smtClean="0"/>
              <a:t/>
            </a:r>
            <a:br>
              <a:rPr lang="en-US" dirty="0" smtClean="0"/>
            </a:br>
            <a:r>
              <a:rPr lang="en-US" dirty="0" smtClean="0"/>
              <a:t>The application support personnel doing the upgrade</a:t>
            </a:r>
            <a:r>
              <a:rPr lang="en-US" baseline="0" dirty="0" smtClean="0"/>
              <a:t> follows a a script which at times includes not only updating the Application, but also connecting to the database</a:t>
            </a:r>
          </a:p>
        </p:txBody>
      </p:sp>
    </p:spTree>
    <p:extLst>
      <p:ext uri="{BB962C8B-B14F-4D97-AF65-F5344CB8AC3E}">
        <p14:creationId xmlns:p14="http://schemas.microsoft.com/office/powerpoint/2010/main" val="341193007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
            </a:r>
            <a:r>
              <a:rPr lang="en-US" baseline="0" dirty="0" smtClean="0"/>
              <a:t> Problem</a:t>
            </a:r>
            <a:endParaRPr lang="en-US" dirty="0"/>
          </a:p>
        </p:txBody>
      </p:sp>
      <p:sp>
        <p:nvSpPr>
          <p:cNvPr id="3" name="Content Placeholder 2"/>
          <p:cNvSpPr>
            <a:spLocks noGrp="1"/>
          </p:cNvSpPr>
          <p:nvPr>
            <p:ph idx="1"/>
          </p:nvPr>
        </p:nvSpPr>
        <p:spPr/>
        <p:txBody>
          <a:bodyPr/>
          <a:lstStyle/>
          <a:p>
            <a:pPr marL="0" indent="0" algn="ctr">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Once the database is connected to, crash recovery is performed and no other AI files can be applied</a:t>
            </a:r>
          </a:p>
        </p:txBody>
      </p:sp>
    </p:spTree>
    <p:extLst>
      <p:ext uri="{BB962C8B-B14F-4D97-AF65-F5344CB8AC3E}">
        <p14:creationId xmlns:p14="http://schemas.microsoft.com/office/powerpoint/2010/main" val="300781886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aseline="0" dirty="0" smtClean="0"/>
              <a:t> So…..</a:t>
            </a:r>
            <a:endParaRPr lang="en-US" dirty="0"/>
          </a:p>
        </p:txBody>
      </p:sp>
      <p:sp>
        <p:nvSpPr>
          <p:cNvPr id="3" name="Content Placeholder 2"/>
          <p:cNvSpPr>
            <a:spLocks noGrp="1"/>
          </p:cNvSpPr>
          <p:nvPr>
            <p:ph idx="1"/>
          </p:nvPr>
        </p:nvSpPr>
        <p:spPr/>
        <p:txBody>
          <a:bodyPr/>
          <a:lstStyle/>
          <a:p>
            <a:r>
              <a:rPr lang="en-US" dirty="0" smtClean="0"/>
              <a:t>When</a:t>
            </a:r>
            <a:r>
              <a:rPr lang="en-US" baseline="0" dirty="0" smtClean="0"/>
              <a:t> we can’t apply any more AI files, we need to </a:t>
            </a:r>
            <a:r>
              <a:rPr lang="en-US" baseline="0" dirty="0" err="1" smtClean="0"/>
              <a:t>rebaseline</a:t>
            </a:r>
            <a:r>
              <a:rPr lang="en-US" baseline="0" dirty="0" smtClean="0"/>
              <a:t> the database.  The database size is 80GB and the replica is on a WAN, so </a:t>
            </a:r>
            <a:r>
              <a:rPr lang="en-US" baseline="0" dirty="0" err="1" smtClean="0"/>
              <a:t>rebaselining</a:t>
            </a:r>
            <a:r>
              <a:rPr lang="en-US" baseline="0" dirty="0" smtClean="0"/>
              <a:t> is a pain.</a:t>
            </a:r>
          </a:p>
        </p:txBody>
      </p:sp>
    </p:spTree>
    <p:extLst>
      <p:ext uri="{BB962C8B-B14F-4D97-AF65-F5344CB8AC3E}">
        <p14:creationId xmlns:p14="http://schemas.microsoft.com/office/powerpoint/2010/main" val="211956373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r>
              <a:rPr lang="en-US" baseline="0" dirty="0" smtClean="0"/>
              <a:t> #1</a:t>
            </a:r>
            <a:endParaRPr lang="en-US" dirty="0"/>
          </a:p>
        </p:txBody>
      </p:sp>
      <p:sp>
        <p:nvSpPr>
          <p:cNvPr id="3" name="Content Placeholder 2"/>
          <p:cNvSpPr>
            <a:spLocks noGrp="1"/>
          </p:cNvSpPr>
          <p:nvPr>
            <p:ph idx="1"/>
          </p:nvPr>
        </p:nvSpPr>
        <p:spPr/>
        <p:txBody>
          <a:bodyPr/>
          <a:lstStyle/>
          <a:p>
            <a:r>
              <a:rPr lang="en-US" dirty="0" smtClean="0"/>
              <a:t>Use the </a:t>
            </a:r>
            <a:r>
              <a:rPr lang="en-US" dirty="0" err="1" smtClean="0"/>
              <a:t>oplock</a:t>
            </a:r>
            <a:r>
              <a:rPr lang="en-US" dirty="0" smtClean="0"/>
              <a:t> and </a:t>
            </a:r>
            <a:r>
              <a:rPr lang="en-US" dirty="0" err="1" smtClean="0"/>
              <a:t>opunlock</a:t>
            </a:r>
            <a:r>
              <a:rPr lang="en-US" dirty="0" smtClean="0"/>
              <a:t> commands.</a:t>
            </a:r>
          </a:p>
          <a:p>
            <a:pPr lvl="1"/>
            <a:r>
              <a:rPr lang="en-US" dirty="0" err="1" smtClean="0"/>
              <a:t>rfutil</a:t>
            </a:r>
            <a:r>
              <a:rPr lang="en-US" baseline="0" dirty="0" smtClean="0"/>
              <a:t> </a:t>
            </a:r>
            <a:r>
              <a:rPr lang="en-US" baseline="0" dirty="0" err="1" smtClean="0"/>
              <a:t>dbname</a:t>
            </a:r>
            <a:r>
              <a:rPr lang="en-US" baseline="0" dirty="0" smtClean="0"/>
              <a:t> –C roll forward </a:t>
            </a:r>
            <a:r>
              <a:rPr lang="en-US" baseline="0" dirty="0" err="1" smtClean="0"/>
              <a:t>oplock</a:t>
            </a:r>
            <a:r>
              <a:rPr lang="en-US" baseline="0" dirty="0" smtClean="0"/>
              <a:t> –a file.a1 </a:t>
            </a:r>
          </a:p>
          <a:p>
            <a:pPr lvl="1"/>
            <a:r>
              <a:rPr lang="en-US" baseline="0" dirty="0" err="1" smtClean="0"/>
              <a:t>rfutil</a:t>
            </a:r>
            <a:r>
              <a:rPr lang="en-US" baseline="0" dirty="0" smtClean="0"/>
              <a:t> </a:t>
            </a:r>
            <a:r>
              <a:rPr lang="en-US" baseline="0" dirty="0" err="1" smtClean="0"/>
              <a:t>dbname</a:t>
            </a:r>
            <a:r>
              <a:rPr lang="en-US" baseline="0" dirty="0" smtClean="0"/>
              <a:t> –C roll forward </a:t>
            </a:r>
            <a:r>
              <a:rPr lang="en-US" baseline="0" dirty="0" err="1" smtClean="0"/>
              <a:t>opunlock</a:t>
            </a:r>
            <a:endParaRPr lang="en-US" baseline="0" dirty="0" smtClean="0"/>
          </a:p>
        </p:txBody>
      </p:sp>
    </p:spTree>
    <p:extLst>
      <p:ext uri="{BB962C8B-B14F-4D97-AF65-F5344CB8AC3E}">
        <p14:creationId xmlns:p14="http://schemas.microsoft.com/office/powerpoint/2010/main" val="402946542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r>
              <a:rPr lang="en-US" baseline="0" dirty="0" smtClean="0"/>
              <a:t> #1</a:t>
            </a:r>
            <a:endParaRPr lang="en-US" dirty="0"/>
          </a:p>
        </p:txBody>
      </p:sp>
      <p:sp>
        <p:nvSpPr>
          <p:cNvPr id="3" name="Content Placeholder 2"/>
          <p:cNvSpPr>
            <a:spLocks noGrp="1"/>
          </p:cNvSpPr>
          <p:nvPr>
            <p:ph idx="1"/>
          </p:nvPr>
        </p:nvSpPr>
        <p:spPr/>
        <p:txBody>
          <a:bodyPr/>
          <a:lstStyle/>
          <a:p>
            <a:pPr marL="0" lvl="0" indent="0" algn="ctr">
              <a:buNone/>
            </a:pPr>
            <a:r>
              <a:rPr lang="en-US" dirty="0" smtClean="0"/>
              <a:t/>
            </a:r>
            <a:br>
              <a:rPr lang="en-US" dirty="0" smtClean="0"/>
            </a:br>
            <a:r>
              <a:rPr lang="en-US" dirty="0" smtClean="0"/>
              <a:t/>
            </a:r>
            <a:br>
              <a:rPr lang="en-US" dirty="0" smtClean="0"/>
            </a:br>
            <a:r>
              <a:rPr lang="en-US" dirty="0" smtClean="0"/>
              <a:t>However, this</a:t>
            </a:r>
            <a:r>
              <a:rPr lang="en-US" baseline="0" dirty="0" smtClean="0"/>
              <a:t> prevented the support engineer from doing the upgrade properly as they </a:t>
            </a:r>
            <a:r>
              <a:rPr lang="en-US" baseline="0" dirty="0" err="1" smtClean="0"/>
              <a:t>didn</a:t>
            </a:r>
            <a:r>
              <a:rPr lang="fr-FR" baseline="0" dirty="0" smtClean="0"/>
              <a:t>’</a:t>
            </a:r>
            <a:r>
              <a:rPr lang="en-US" baseline="0" dirty="0" smtClean="0"/>
              <a:t>t have control over when/how it connected to the database</a:t>
            </a:r>
            <a:endParaRPr lang="en-US" dirty="0"/>
          </a:p>
        </p:txBody>
      </p:sp>
    </p:spTree>
    <p:extLst>
      <p:ext uri="{BB962C8B-B14F-4D97-AF65-F5344CB8AC3E}">
        <p14:creationId xmlns:p14="http://schemas.microsoft.com/office/powerpoint/2010/main" val="376920185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r>
              <a:rPr lang="en-US" baseline="0" dirty="0" smtClean="0"/>
              <a:t> #2</a:t>
            </a:r>
            <a:endParaRPr lang="en-US" dirty="0"/>
          </a:p>
        </p:txBody>
      </p:sp>
      <p:sp>
        <p:nvSpPr>
          <p:cNvPr id="3" name="Content Placeholder 2"/>
          <p:cNvSpPr>
            <a:spLocks noGrp="1"/>
          </p:cNvSpPr>
          <p:nvPr>
            <p:ph idx="1"/>
          </p:nvPr>
        </p:nvSpPr>
        <p:spPr/>
        <p:txBody>
          <a:bodyPr/>
          <a:lstStyle/>
          <a:p>
            <a:r>
              <a:rPr lang="en-US" dirty="0" smtClean="0"/>
              <a:t>We provided a secondary</a:t>
            </a:r>
            <a:r>
              <a:rPr lang="en-US" baseline="0" dirty="0" smtClean="0"/>
              <a:t> database that is a backup of the replica database on the DR machine</a:t>
            </a:r>
          </a:p>
          <a:p>
            <a:pPr lvl="1"/>
            <a:r>
              <a:rPr lang="en-US" dirty="0" smtClean="0"/>
              <a:t>We used </a:t>
            </a:r>
            <a:r>
              <a:rPr lang="en-US" dirty="0" err="1" smtClean="0"/>
              <a:t>probkup</a:t>
            </a:r>
            <a:r>
              <a:rPr lang="en-US" baseline="0" dirty="0" smtClean="0"/>
              <a:t> with the –</a:t>
            </a:r>
            <a:r>
              <a:rPr lang="en-US" baseline="0" dirty="0" err="1" smtClean="0"/>
              <a:t>norecovery</a:t>
            </a:r>
            <a:r>
              <a:rPr lang="en-US" baseline="0" dirty="0" smtClean="0"/>
              <a:t> switch to make sure future AI files can still be applied</a:t>
            </a:r>
          </a:p>
        </p:txBody>
      </p:sp>
    </p:spTree>
    <p:extLst>
      <p:ext uri="{BB962C8B-B14F-4D97-AF65-F5344CB8AC3E}">
        <p14:creationId xmlns:p14="http://schemas.microsoft.com/office/powerpoint/2010/main" val="175542799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r>
              <a:rPr lang="en-US" baseline="0" dirty="0" smtClean="0"/>
              <a:t> #2</a:t>
            </a:r>
            <a:endParaRPr lang="en-US" dirty="0"/>
          </a:p>
        </p:txBody>
      </p:sp>
      <p:sp>
        <p:nvSpPr>
          <p:cNvPr id="3" name="Content Placeholder 2"/>
          <p:cNvSpPr>
            <a:spLocks noGrp="1"/>
          </p:cNvSpPr>
          <p:nvPr>
            <p:ph idx="1"/>
          </p:nvPr>
        </p:nvSpPr>
        <p:spPr/>
        <p:txBody>
          <a:bodyPr/>
          <a:lstStyle/>
          <a:p>
            <a:r>
              <a:rPr lang="en-US" dirty="0" smtClean="0"/>
              <a:t>The support engineer was able to complete</a:t>
            </a:r>
            <a:r>
              <a:rPr lang="en-US" baseline="0" dirty="0" smtClean="0"/>
              <a:t> the upgrade using this database copy</a:t>
            </a:r>
          </a:p>
          <a:p>
            <a:r>
              <a:rPr lang="en-US" baseline="0" dirty="0" smtClean="0"/>
              <a:t>The Database Changes from the upgrade are THROW AWAY</a:t>
            </a:r>
          </a:p>
          <a:p>
            <a:pPr lvl="1"/>
            <a:r>
              <a:rPr lang="en-US" dirty="0" smtClean="0"/>
              <a:t>These changes</a:t>
            </a:r>
            <a:r>
              <a:rPr lang="en-US" baseline="0" dirty="0" smtClean="0"/>
              <a:t> will migrate from the PRODUCTION Database to the REPLICA Database</a:t>
            </a:r>
            <a:r>
              <a:rPr lang="en-US" dirty="0" smtClean="0"/>
              <a:t> via Replication</a:t>
            </a:r>
            <a:endParaRPr lang="en-US" dirty="0"/>
          </a:p>
        </p:txBody>
      </p:sp>
    </p:spTree>
    <p:extLst>
      <p:ext uri="{BB962C8B-B14F-4D97-AF65-F5344CB8AC3E}">
        <p14:creationId xmlns:p14="http://schemas.microsoft.com/office/powerpoint/2010/main" val="86038710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These are examples of some real world </a:t>
            </a:r>
            <a:r>
              <a:rPr lang="en-US" baseline="0" dirty="0" smtClean="0"/>
              <a:t>Database Problems</a:t>
            </a:r>
          </a:p>
          <a:p>
            <a:r>
              <a:rPr lang="en-US" dirty="0" smtClean="0"/>
              <a:t>Don’t assume things can’t go wrong</a:t>
            </a:r>
            <a:endParaRPr lang="en-US" baseline="0" dirty="0" smtClean="0"/>
          </a:p>
          <a:p>
            <a:r>
              <a:rPr lang="en-US" baseline="0" dirty="0" smtClean="0"/>
              <a:t>Having a plan is not going enough  </a:t>
            </a:r>
          </a:p>
          <a:p>
            <a:pPr lvl="1"/>
            <a:r>
              <a:rPr lang="en-US" baseline="0" dirty="0" smtClean="0"/>
              <a:t>Testing the plan and having confidence is required</a:t>
            </a:r>
          </a:p>
          <a:p>
            <a:pPr lvl="0"/>
            <a:r>
              <a:rPr lang="en-US" dirty="0" smtClean="0"/>
              <a:t>If all else fails, seek professional help</a:t>
            </a:r>
          </a:p>
        </p:txBody>
      </p:sp>
    </p:spTree>
    <p:extLst>
      <p:ext uri="{BB962C8B-B14F-4D97-AF65-F5344CB8AC3E}">
        <p14:creationId xmlns:p14="http://schemas.microsoft.com/office/powerpoint/2010/main" val="36316035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ffectLst>
                  <a:outerShdw blurRad="38100" dist="38100" dir="2700000" algn="tl">
                    <a:srgbClr val="DDDDDD"/>
                  </a:outerShdw>
                </a:effectLst>
                <a:latin typeface="Arial" charset="0"/>
                <a:cs typeface="+mn-cs"/>
              </a:rPr>
              <a:t>Questions</a:t>
            </a:r>
            <a:endParaRPr lang="en-US" dirty="0"/>
          </a:p>
        </p:txBody>
      </p:sp>
      <p:sp>
        <p:nvSpPr>
          <p:cNvPr id="3" name="Content Placeholder 2"/>
          <p:cNvSpPr>
            <a:spLocks noGrp="1"/>
          </p:cNvSpPr>
          <p:nvPr>
            <p:ph idx="1"/>
          </p:nvPr>
        </p:nvSpPr>
        <p:spPr/>
        <p:txBody>
          <a:bodyPr/>
          <a:lstStyle/>
          <a:p>
            <a:pPr marL="0" indent="0">
              <a:buFont typeface="Monotype Sorts" charset="0"/>
              <a:buNone/>
              <a:defRPr/>
            </a:pPr>
            <a:endParaRPr lang="en-US" dirty="0" smtClean="0">
              <a:effectLst>
                <a:outerShdw blurRad="38100" dist="38100" dir="2700000" algn="tl">
                  <a:srgbClr val="DDDDDD"/>
                </a:outerShdw>
              </a:effectLst>
              <a:latin typeface="Arial" charset="0"/>
              <a:cs typeface="+mn-cs"/>
            </a:endParaRPr>
          </a:p>
          <a:p>
            <a:pPr marL="0" indent="0">
              <a:buFont typeface="Monotype Sorts" charset="0"/>
              <a:buNone/>
              <a:defRPr/>
            </a:pPr>
            <a:endParaRPr lang="en-US" dirty="0" smtClean="0">
              <a:effectLst>
                <a:outerShdw blurRad="38100" dist="38100" dir="2700000" algn="tl">
                  <a:srgbClr val="DDDDDD"/>
                </a:outerShdw>
              </a:effectLst>
              <a:latin typeface="Arial" charset="0"/>
              <a:cs typeface="+mn-cs"/>
            </a:endParaRPr>
          </a:p>
          <a:p>
            <a:pPr marL="0" indent="0" algn="ctr">
              <a:buFont typeface="Monotype Sorts" charset="0"/>
              <a:buNone/>
              <a:defRPr/>
            </a:pPr>
            <a:r>
              <a:rPr lang="en-US" sz="5400" dirty="0" smtClean="0">
                <a:effectLst>
                  <a:outerShdw blurRad="38100" dist="38100" dir="2700000" algn="tl">
                    <a:srgbClr val="DDDDDD"/>
                  </a:outerShdw>
                </a:effectLst>
                <a:latin typeface="Arial" charset="0"/>
                <a:cs typeface="+mn-cs"/>
              </a:rPr>
              <a:t>THANK YOU FOR YOUR TIME</a:t>
            </a:r>
            <a:r>
              <a:rPr lang="en-US" dirty="0" smtClean="0">
                <a:effectLst>
                  <a:outerShdw blurRad="38100" dist="38100" dir="2700000" algn="tl">
                    <a:srgbClr val="DDDDDD"/>
                  </a:outerShdw>
                </a:effectLst>
                <a:latin typeface="Arial" charset="0"/>
                <a:cs typeface="+mn-cs"/>
              </a:rPr>
              <a:t/>
            </a:r>
            <a:br>
              <a:rPr lang="en-US" dirty="0" smtClean="0">
                <a:effectLst>
                  <a:outerShdw blurRad="38100" dist="38100" dir="2700000" algn="tl">
                    <a:srgbClr val="DDDDDD"/>
                  </a:outerShdw>
                </a:effectLst>
                <a:latin typeface="Arial" charset="0"/>
                <a:cs typeface="+mn-cs"/>
              </a:rPr>
            </a:br>
            <a:endParaRPr lang="en-US" dirty="0"/>
          </a:p>
        </p:txBody>
      </p:sp>
    </p:spTree>
    <p:extLst>
      <p:ext uri="{BB962C8B-B14F-4D97-AF65-F5344CB8AC3E}">
        <p14:creationId xmlns:p14="http://schemas.microsoft.com/office/powerpoint/2010/main" val="79307657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US" dirty="0"/>
          </a:p>
        </p:txBody>
      </p:sp>
      <p:sp>
        <p:nvSpPr>
          <p:cNvPr id="4" name="Content Placeholder 3"/>
          <p:cNvSpPr>
            <a:spLocks noGrp="1"/>
          </p:cNvSpPr>
          <p:nvPr>
            <p:ph idx="1"/>
          </p:nvPr>
        </p:nvSpPr>
        <p:spPr>
          <a:xfrm>
            <a:off x="143933" y="2851533"/>
            <a:ext cx="8830734" cy="3498866"/>
          </a:xfrm>
        </p:spPr>
        <p:txBody>
          <a:bodyPr>
            <a:normAutofit/>
          </a:bodyPr>
          <a:lstStyle/>
          <a:p>
            <a:pPr marL="527050" indent="-311150" algn="ctr">
              <a:buNone/>
              <a:defRPr/>
            </a:pPr>
            <a:r>
              <a:rPr lang="en-US" sz="9600" dirty="0">
                <a:solidFill>
                  <a:schemeClr val="tx1">
                    <a:tint val="75000"/>
                  </a:schemeClr>
                </a:solidFill>
              </a:rPr>
              <a:t>Questions?</a:t>
            </a:r>
          </a:p>
          <a:p>
            <a:pPr marL="527050" indent="-311150" algn="r">
              <a:buNone/>
              <a:defRPr/>
            </a:pPr>
            <a:endParaRPr lang="en-US" dirty="0" smtClean="0">
              <a:solidFill>
                <a:schemeClr val="tx1">
                  <a:lumMod val="95000"/>
                  <a:lumOff val="5000"/>
                </a:schemeClr>
              </a:solidFill>
              <a:latin typeface="Arial"/>
              <a:cs typeface="Arial"/>
            </a:endParaRPr>
          </a:p>
          <a:p>
            <a:pPr marL="527050" indent="-311150" algn="r">
              <a:buNone/>
              <a:defRPr/>
            </a:pPr>
            <a:endParaRPr lang="en-US" sz="3600" dirty="0" smtClean="0">
              <a:solidFill>
                <a:schemeClr val="tx1">
                  <a:lumMod val="95000"/>
                  <a:lumOff val="5000"/>
                </a:schemeClr>
              </a:solidFill>
              <a:latin typeface="Arial"/>
              <a:cs typeface="Arial"/>
            </a:endParaRPr>
          </a:p>
        </p:txBody>
      </p:sp>
    </p:spTree>
    <p:extLst>
      <p:ext uri="{BB962C8B-B14F-4D97-AF65-F5344CB8AC3E}">
        <p14:creationId xmlns:p14="http://schemas.microsoft.com/office/powerpoint/2010/main" val="85017745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_Custom Design">
  <a:themeElements>
    <a:clrScheme name="Progress Revolution 1">
      <a:dk1>
        <a:srgbClr val="000000"/>
      </a:dk1>
      <a:lt1>
        <a:srgbClr val="FFFFFF"/>
      </a:lt1>
      <a:dk2>
        <a:srgbClr val="005F97"/>
      </a:dk2>
      <a:lt2>
        <a:srgbClr val="FFFFFF"/>
      </a:lt2>
      <a:accent1>
        <a:srgbClr val="005F97"/>
      </a:accent1>
      <a:accent2>
        <a:srgbClr val="4BACC6"/>
      </a:accent2>
      <a:accent3>
        <a:srgbClr val="FF7C00"/>
      </a:accent3>
      <a:accent4>
        <a:srgbClr val="8064A2"/>
      </a:accent4>
      <a:accent5>
        <a:srgbClr val="9BBF01"/>
      </a:accent5>
      <a:accent6>
        <a:srgbClr val="A6A6A6"/>
      </a:accent6>
      <a:hlink>
        <a:srgbClr val="FF7C00"/>
      </a:hlink>
      <a:folHlink>
        <a:srgbClr val="797C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PRB_PPT_Template_standard_v2-cp.potx</Template>
  <TotalTime>7403</TotalTime>
  <Words>1873</Words>
  <Application>Microsoft Macintosh PowerPoint</Application>
  <PresentationFormat>On-screen Show (4:3)</PresentationFormat>
  <Paragraphs>255</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2_Custom Design</vt:lpstr>
      <vt:lpstr>Real World Database Problems Real World Database Solutions</vt:lpstr>
      <vt:lpstr>Introductions</vt:lpstr>
      <vt:lpstr>Introduction - BravePoint</vt:lpstr>
      <vt:lpstr>Agenda</vt:lpstr>
      <vt:lpstr>Disaster Area</vt:lpstr>
      <vt:lpstr>Disaster Area</vt:lpstr>
      <vt:lpstr>Specifics</vt:lpstr>
      <vt:lpstr>PowerPoint Presentation</vt:lpstr>
      <vt:lpstr>Approach</vt:lpstr>
      <vt:lpstr>Solution</vt:lpstr>
      <vt:lpstr>PowerPoint Presentation</vt:lpstr>
      <vt:lpstr>Back to the Beginning</vt:lpstr>
      <vt:lpstr>Dump and Load</vt:lpstr>
      <vt:lpstr>Lessons Learned</vt:lpstr>
      <vt:lpstr>Next Steps</vt:lpstr>
      <vt:lpstr>Disaster Area</vt:lpstr>
      <vt:lpstr>Disaster Area</vt:lpstr>
      <vt:lpstr>Specifics</vt:lpstr>
      <vt:lpstr>What’s the Problem</vt:lpstr>
      <vt:lpstr>Making Matters Worse</vt:lpstr>
      <vt:lpstr>PowerPoint Presentation</vt:lpstr>
      <vt:lpstr>What Next</vt:lpstr>
      <vt:lpstr>Lesson Learned</vt:lpstr>
      <vt:lpstr>Next Steps</vt:lpstr>
      <vt:lpstr>Disaster Area</vt:lpstr>
      <vt:lpstr>Disaster Area</vt:lpstr>
      <vt:lpstr>Specifics</vt:lpstr>
      <vt:lpstr>PowerPoint Presentation</vt:lpstr>
      <vt:lpstr>Approach</vt:lpstr>
      <vt:lpstr>Plan A</vt:lpstr>
      <vt:lpstr>Plan B</vt:lpstr>
      <vt:lpstr>PowerPoint Presentation</vt:lpstr>
      <vt:lpstr>Plan B</vt:lpstr>
      <vt:lpstr>Plan A (revisited)</vt:lpstr>
      <vt:lpstr>PowerPoint Presentation</vt:lpstr>
      <vt:lpstr>But Wait – There’s More</vt:lpstr>
      <vt:lpstr>Next Steps</vt:lpstr>
      <vt:lpstr>Agenda</vt:lpstr>
      <vt:lpstr>PowerPoint Presentation</vt:lpstr>
      <vt:lpstr>Performance Problems</vt:lpstr>
      <vt:lpstr>NUMA</vt:lpstr>
      <vt:lpstr>Cache Coherence</vt:lpstr>
      <vt:lpstr>Far Memory Reads</vt:lpstr>
      <vt:lpstr>Solutions</vt:lpstr>
      <vt:lpstr>Agenda</vt:lpstr>
      <vt:lpstr>PowerPoint Presentation</vt:lpstr>
      <vt:lpstr>PowerPoint Presentation</vt:lpstr>
      <vt:lpstr>Migrations and Upgrades</vt:lpstr>
      <vt:lpstr>Constraints</vt:lpstr>
      <vt:lpstr>Approach</vt:lpstr>
      <vt:lpstr>PowerPoint Presentation</vt:lpstr>
      <vt:lpstr>Special Sauce</vt:lpstr>
      <vt:lpstr>PowerPoint Presentation</vt:lpstr>
      <vt:lpstr>Application Upgrades</vt:lpstr>
      <vt:lpstr>The Problem</vt:lpstr>
      <vt:lpstr>The Problem</vt:lpstr>
      <vt:lpstr> So…..</vt:lpstr>
      <vt:lpstr>Solution #1</vt:lpstr>
      <vt:lpstr>Solution #1</vt:lpstr>
      <vt:lpstr>Solution #2</vt:lpstr>
      <vt:lpstr>Solution #2</vt:lpstr>
      <vt:lpstr>Summary</vt:lpstr>
      <vt:lpstr>Questions</vt:lpstr>
      <vt:lpstr>Thank You!</vt:lpstr>
    </vt:vector>
  </TitlesOfParts>
  <Company>Progress Software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Progress Software Corporation</dc:creator>
  <cp:lastModifiedBy>Mike Furgal</cp:lastModifiedBy>
  <cp:revision>785</cp:revision>
  <cp:lastPrinted>1999-09-24T14:02:08Z</cp:lastPrinted>
  <dcterms:created xsi:type="dcterms:W3CDTF">2013-05-02T13:57:25Z</dcterms:created>
  <dcterms:modified xsi:type="dcterms:W3CDTF">2014-06-09T15:11:46Z</dcterms:modified>
</cp:coreProperties>
</file>