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62" r:id="rId3"/>
    <p:sldId id="264" r:id="rId4"/>
    <p:sldId id="265" r:id="rId5"/>
    <p:sldId id="300" r:id="rId6"/>
    <p:sldId id="289" r:id="rId7"/>
    <p:sldId id="270" r:id="rId8"/>
    <p:sldId id="294" r:id="rId9"/>
    <p:sldId id="281" r:id="rId10"/>
    <p:sldId id="282" r:id="rId11"/>
    <p:sldId id="283" r:id="rId12"/>
    <p:sldId id="284" r:id="rId13"/>
    <p:sldId id="295" r:id="rId14"/>
    <p:sldId id="285" r:id="rId15"/>
    <p:sldId id="273" r:id="rId16"/>
    <p:sldId id="290" r:id="rId17"/>
    <p:sldId id="303" r:id="rId18"/>
    <p:sldId id="304" r:id="rId19"/>
    <p:sldId id="266" r:id="rId20"/>
    <p:sldId id="291" r:id="rId21"/>
    <p:sldId id="292" r:id="rId22"/>
    <p:sldId id="296" r:id="rId23"/>
    <p:sldId id="299" r:id="rId24"/>
    <p:sldId id="286" r:id="rId25"/>
    <p:sldId id="274" r:id="rId26"/>
    <p:sldId id="271" r:id="rId27"/>
    <p:sldId id="276" r:id="rId28"/>
    <p:sldId id="275" r:id="rId29"/>
    <p:sldId id="293" r:id="rId30"/>
    <p:sldId id="277" r:id="rId31"/>
    <p:sldId id="278" r:id="rId32"/>
    <p:sldId id="280" r:id="rId33"/>
    <p:sldId id="279" r:id="rId34"/>
    <p:sldId id="272" r:id="rId35"/>
    <p:sldId id="257" r:id="rId36"/>
    <p:sldId id="298" r:id="rId37"/>
    <p:sldId id="258" r:id="rId38"/>
    <p:sldId id="297" r:id="rId39"/>
    <p:sldId id="259" r:id="rId40"/>
    <p:sldId id="305" r:id="rId41"/>
    <p:sldId id="306" r:id="rId42"/>
    <p:sldId id="260" r:id="rId43"/>
    <p:sldId id="261" r:id="rId44"/>
    <p:sldId id="301" r:id="rId45"/>
    <p:sldId id="30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09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ECC3C4-8EF8-4349-8FC4-DEB7A90F53A9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82895E-5E87-4A76-B3D3-F37660F0C402}">
      <dgm:prSet phldrT="[Text]"/>
      <dgm:spPr/>
      <dgm:t>
        <a:bodyPr/>
        <a:lstStyle/>
        <a:p>
          <a:r>
            <a:rPr lang="en-GB" dirty="0" smtClean="0"/>
            <a:t>maintainable</a:t>
          </a:r>
          <a:endParaRPr lang="en-GB" dirty="0"/>
        </a:p>
      </dgm:t>
    </dgm:pt>
    <dgm:pt modelId="{C6311E9A-F6D7-438E-BB7C-5EFAFA9ABE3E}" type="parTrans" cxnId="{5B6621CC-6234-44E6-8E3B-2A4C735A3C1E}">
      <dgm:prSet/>
      <dgm:spPr/>
      <dgm:t>
        <a:bodyPr/>
        <a:lstStyle/>
        <a:p>
          <a:endParaRPr lang="en-GB"/>
        </a:p>
      </dgm:t>
    </dgm:pt>
    <dgm:pt modelId="{7C532B07-A762-4739-A0EE-3F87E67F65B8}" type="sibTrans" cxnId="{5B6621CC-6234-44E6-8E3B-2A4C735A3C1E}">
      <dgm:prSet/>
      <dgm:spPr/>
      <dgm:t>
        <a:bodyPr/>
        <a:lstStyle/>
        <a:p>
          <a:endParaRPr lang="en-GB"/>
        </a:p>
      </dgm:t>
    </dgm:pt>
    <dgm:pt modelId="{2213E4D8-AA6A-40B6-8703-11928D56455A}">
      <dgm:prSet phldrT="[Text]"/>
      <dgm:spPr/>
      <dgm:t>
        <a:bodyPr/>
        <a:lstStyle/>
        <a:p>
          <a:r>
            <a:rPr lang="en-GB" dirty="0" smtClean="0"/>
            <a:t>trustworthy</a:t>
          </a:r>
          <a:endParaRPr lang="en-GB" dirty="0"/>
        </a:p>
      </dgm:t>
    </dgm:pt>
    <dgm:pt modelId="{487E1043-F40D-4DED-97E7-B95A64677C29}" type="parTrans" cxnId="{4C184760-C7C3-4672-ACF9-51DAC72CBB55}">
      <dgm:prSet/>
      <dgm:spPr/>
      <dgm:t>
        <a:bodyPr/>
        <a:lstStyle/>
        <a:p>
          <a:endParaRPr lang="en-GB"/>
        </a:p>
      </dgm:t>
    </dgm:pt>
    <dgm:pt modelId="{6543B722-6222-4A09-B572-5CA7D835423E}" type="sibTrans" cxnId="{4C184760-C7C3-4672-ACF9-51DAC72CBB55}">
      <dgm:prSet/>
      <dgm:spPr/>
      <dgm:t>
        <a:bodyPr/>
        <a:lstStyle/>
        <a:p>
          <a:endParaRPr lang="en-GB"/>
        </a:p>
      </dgm:t>
    </dgm:pt>
    <dgm:pt modelId="{114AE818-7193-4977-942C-ECA47E009F16}">
      <dgm:prSet phldrT="[Text]"/>
      <dgm:spPr/>
      <dgm:t>
        <a:bodyPr/>
        <a:lstStyle/>
        <a:p>
          <a:r>
            <a:rPr lang="en-GB" dirty="0" smtClean="0"/>
            <a:t>readable</a:t>
          </a:r>
          <a:endParaRPr lang="en-GB" dirty="0"/>
        </a:p>
      </dgm:t>
    </dgm:pt>
    <dgm:pt modelId="{1B5E299D-0244-4B2C-8C7F-C5790791118F}" type="parTrans" cxnId="{549F3D66-B782-44B0-8B3D-462AF56E3900}">
      <dgm:prSet/>
      <dgm:spPr/>
      <dgm:t>
        <a:bodyPr/>
        <a:lstStyle/>
        <a:p>
          <a:endParaRPr lang="en-GB"/>
        </a:p>
      </dgm:t>
    </dgm:pt>
    <dgm:pt modelId="{18E50594-BD19-417B-A9B4-97963E8B722C}" type="sibTrans" cxnId="{549F3D66-B782-44B0-8B3D-462AF56E3900}">
      <dgm:prSet/>
      <dgm:spPr/>
      <dgm:t>
        <a:bodyPr/>
        <a:lstStyle/>
        <a:p>
          <a:endParaRPr lang="en-GB"/>
        </a:p>
      </dgm:t>
    </dgm:pt>
    <dgm:pt modelId="{ED083FD3-E087-440E-887B-D6ADE0D983A5}" type="pres">
      <dgm:prSet presAssocID="{76ECC3C4-8EF8-4349-8FC4-DEB7A90F53A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558E38-33F0-4576-949D-258B8F2F0E42}" type="pres">
      <dgm:prSet presAssocID="{7D82895E-5E87-4A76-B3D3-F37660F0C402}" presName="dummy" presStyleCnt="0"/>
      <dgm:spPr/>
    </dgm:pt>
    <dgm:pt modelId="{F2B02893-0086-4779-9919-16B2FC329ED7}" type="pres">
      <dgm:prSet presAssocID="{7D82895E-5E87-4A76-B3D3-F37660F0C402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A424D0-14B3-4366-BC9B-24C5EC24B3DF}" type="pres">
      <dgm:prSet presAssocID="{7C532B07-A762-4739-A0EE-3F87E67F65B8}" presName="sibTrans" presStyleLbl="node1" presStyleIdx="0" presStyleCnt="3"/>
      <dgm:spPr/>
      <dgm:t>
        <a:bodyPr/>
        <a:lstStyle/>
        <a:p>
          <a:endParaRPr lang="en-US"/>
        </a:p>
      </dgm:t>
    </dgm:pt>
    <dgm:pt modelId="{9FDFF5CC-072A-46AD-B670-3ECB8FD486EB}" type="pres">
      <dgm:prSet presAssocID="{2213E4D8-AA6A-40B6-8703-11928D56455A}" presName="dummy" presStyleCnt="0"/>
      <dgm:spPr/>
    </dgm:pt>
    <dgm:pt modelId="{F4C056C1-7E4C-472E-A72B-68378C005459}" type="pres">
      <dgm:prSet presAssocID="{2213E4D8-AA6A-40B6-8703-11928D56455A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BBF6A3-7EA6-4287-BEA2-1FD5B770D08B}" type="pres">
      <dgm:prSet presAssocID="{6543B722-6222-4A09-B572-5CA7D835423E}" presName="sibTrans" presStyleLbl="node1" presStyleIdx="1" presStyleCnt="3"/>
      <dgm:spPr/>
      <dgm:t>
        <a:bodyPr/>
        <a:lstStyle/>
        <a:p>
          <a:endParaRPr lang="en-US"/>
        </a:p>
      </dgm:t>
    </dgm:pt>
    <dgm:pt modelId="{3BA52585-7C72-4EAB-998A-2B71E455C678}" type="pres">
      <dgm:prSet presAssocID="{114AE818-7193-4977-942C-ECA47E009F16}" presName="dummy" presStyleCnt="0"/>
      <dgm:spPr/>
    </dgm:pt>
    <dgm:pt modelId="{9E6720E4-C013-4CA7-9B29-EAEF829D1BD2}" type="pres">
      <dgm:prSet presAssocID="{114AE818-7193-4977-942C-ECA47E009F16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37C54F-F7EB-4D39-8D3D-4C70DC11D64E}" type="pres">
      <dgm:prSet presAssocID="{18E50594-BD19-417B-A9B4-97963E8B722C}" presName="sibTrans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4C184760-C7C3-4672-ACF9-51DAC72CBB55}" srcId="{76ECC3C4-8EF8-4349-8FC4-DEB7A90F53A9}" destId="{2213E4D8-AA6A-40B6-8703-11928D56455A}" srcOrd="1" destOrd="0" parTransId="{487E1043-F40D-4DED-97E7-B95A64677C29}" sibTransId="{6543B722-6222-4A09-B572-5CA7D835423E}"/>
    <dgm:cxn modelId="{682450F8-6902-438D-A2E3-140DDDAA8B24}" type="presOf" srcId="{2213E4D8-AA6A-40B6-8703-11928D56455A}" destId="{F4C056C1-7E4C-472E-A72B-68378C005459}" srcOrd="0" destOrd="0" presId="urn:microsoft.com/office/officeart/2005/8/layout/cycle1"/>
    <dgm:cxn modelId="{322FB642-43FB-40EB-9DCF-C4C56EFA988D}" type="presOf" srcId="{6543B722-6222-4A09-B572-5CA7D835423E}" destId="{2EBBF6A3-7EA6-4287-BEA2-1FD5B770D08B}" srcOrd="0" destOrd="0" presId="urn:microsoft.com/office/officeart/2005/8/layout/cycle1"/>
    <dgm:cxn modelId="{4087F2AA-4FDE-49ED-92A9-6A5AECAE442C}" type="presOf" srcId="{7C532B07-A762-4739-A0EE-3F87E67F65B8}" destId="{7DA424D0-14B3-4366-BC9B-24C5EC24B3DF}" srcOrd="0" destOrd="0" presId="urn:microsoft.com/office/officeart/2005/8/layout/cycle1"/>
    <dgm:cxn modelId="{BC6E56B3-2CA3-42EB-BB3C-CEBC76DA5846}" type="presOf" srcId="{18E50594-BD19-417B-A9B4-97963E8B722C}" destId="{F537C54F-F7EB-4D39-8D3D-4C70DC11D64E}" srcOrd="0" destOrd="0" presId="urn:microsoft.com/office/officeart/2005/8/layout/cycle1"/>
    <dgm:cxn modelId="{B4E9FBD5-FE6D-4647-8DCA-4B12B05B71D2}" type="presOf" srcId="{76ECC3C4-8EF8-4349-8FC4-DEB7A90F53A9}" destId="{ED083FD3-E087-440E-887B-D6ADE0D983A5}" srcOrd="0" destOrd="0" presId="urn:microsoft.com/office/officeart/2005/8/layout/cycle1"/>
    <dgm:cxn modelId="{549F3D66-B782-44B0-8B3D-462AF56E3900}" srcId="{76ECC3C4-8EF8-4349-8FC4-DEB7A90F53A9}" destId="{114AE818-7193-4977-942C-ECA47E009F16}" srcOrd="2" destOrd="0" parTransId="{1B5E299D-0244-4B2C-8C7F-C5790791118F}" sibTransId="{18E50594-BD19-417B-A9B4-97963E8B722C}"/>
    <dgm:cxn modelId="{5B6621CC-6234-44E6-8E3B-2A4C735A3C1E}" srcId="{76ECC3C4-8EF8-4349-8FC4-DEB7A90F53A9}" destId="{7D82895E-5E87-4A76-B3D3-F37660F0C402}" srcOrd="0" destOrd="0" parTransId="{C6311E9A-F6D7-438E-BB7C-5EFAFA9ABE3E}" sibTransId="{7C532B07-A762-4739-A0EE-3F87E67F65B8}"/>
    <dgm:cxn modelId="{8632F3C1-B589-41EA-A40A-3B29D63EA428}" type="presOf" srcId="{7D82895E-5E87-4A76-B3D3-F37660F0C402}" destId="{F2B02893-0086-4779-9919-16B2FC329ED7}" srcOrd="0" destOrd="0" presId="urn:microsoft.com/office/officeart/2005/8/layout/cycle1"/>
    <dgm:cxn modelId="{5AA5059B-2CF3-4362-884E-A737AC5CD85C}" type="presOf" srcId="{114AE818-7193-4977-942C-ECA47E009F16}" destId="{9E6720E4-C013-4CA7-9B29-EAEF829D1BD2}" srcOrd="0" destOrd="0" presId="urn:microsoft.com/office/officeart/2005/8/layout/cycle1"/>
    <dgm:cxn modelId="{2B2FED1E-4B68-4907-A942-0343A9C36E23}" type="presParOf" srcId="{ED083FD3-E087-440E-887B-D6ADE0D983A5}" destId="{E9558E38-33F0-4576-949D-258B8F2F0E42}" srcOrd="0" destOrd="0" presId="urn:microsoft.com/office/officeart/2005/8/layout/cycle1"/>
    <dgm:cxn modelId="{4FC9AB5A-D4C9-4214-9ECD-2C216A002E75}" type="presParOf" srcId="{ED083FD3-E087-440E-887B-D6ADE0D983A5}" destId="{F2B02893-0086-4779-9919-16B2FC329ED7}" srcOrd="1" destOrd="0" presId="urn:microsoft.com/office/officeart/2005/8/layout/cycle1"/>
    <dgm:cxn modelId="{B9EBDA0B-C8F7-4845-A983-770D49825D79}" type="presParOf" srcId="{ED083FD3-E087-440E-887B-D6ADE0D983A5}" destId="{7DA424D0-14B3-4366-BC9B-24C5EC24B3DF}" srcOrd="2" destOrd="0" presId="urn:microsoft.com/office/officeart/2005/8/layout/cycle1"/>
    <dgm:cxn modelId="{103B80C4-53C9-4158-9CFE-EBF606376397}" type="presParOf" srcId="{ED083FD3-E087-440E-887B-D6ADE0D983A5}" destId="{9FDFF5CC-072A-46AD-B670-3ECB8FD486EB}" srcOrd="3" destOrd="0" presId="urn:microsoft.com/office/officeart/2005/8/layout/cycle1"/>
    <dgm:cxn modelId="{86055A90-F532-454D-B2F8-8E06CEE8BE7D}" type="presParOf" srcId="{ED083FD3-E087-440E-887B-D6ADE0D983A5}" destId="{F4C056C1-7E4C-472E-A72B-68378C005459}" srcOrd="4" destOrd="0" presId="urn:microsoft.com/office/officeart/2005/8/layout/cycle1"/>
    <dgm:cxn modelId="{15CDB348-9107-4E77-B59B-ED18F8BF36DC}" type="presParOf" srcId="{ED083FD3-E087-440E-887B-D6ADE0D983A5}" destId="{2EBBF6A3-7EA6-4287-BEA2-1FD5B770D08B}" srcOrd="5" destOrd="0" presId="urn:microsoft.com/office/officeart/2005/8/layout/cycle1"/>
    <dgm:cxn modelId="{6B30EBAD-D457-486B-9BC5-FE4C38C20B13}" type="presParOf" srcId="{ED083FD3-E087-440E-887B-D6ADE0D983A5}" destId="{3BA52585-7C72-4EAB-998A-2B71E455C678}" srcOrd="6" destOrd="0" presId="urn:microsoft.com/office/officeart/2005/8/layout/cycle1"/>
    <dgm:cxn modelId="{5A0D6FC7-EE21-4114-A0DD-8E214BFAD232}" type="presParOf" srcId="{ED083FD3-E087-440E-887B-D6ADE0D983A5}" destId="{9E6720E4-C013-4CA7-9B29-EAEF829D1BD2}" srcOrd="7" destOrd="0" presId="urn:microsoft.com/office/officeart/2005/8/layout/cycle1"/>
    <dgm:cxn modelId="{3F46A7E9-2E48-4F35-9A8A-8A1FA4C329D5}" type="presParOf" srcId="{ED083FD3-E087-440E-887B-D6ADE0D983A5}" destId="{F537C54F-F7EB-4D39-8D3D-4C70DC11D64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02893-0086-4779-9919-16B2FC329ED7}">
      <dsp:nvSpPr>
        <dsp:cNvPr id="0" name=""/>
        <dsp:cNvSpPr/>
      </dsp:nvSpPr>
      <dsp:spPr>
        <a:xfrm>
          <a:off x="4759498" y="399442"/>
          <a:ext cx="2043906" cy="204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maintainable</a:t>
          </a:r>
          <a:endParaRPr lang="en-GB" sz="2600" kern="1200" dirty="0"/>
        </a:p>
      </dsp:txBody>
      <dsp:txXfrm>
        <a:off x="4759498" y="399442"/>
        <a:ext cx="2043906" cy="2043906"/>
      </dsp:txXfrm>
    </dsp:sp>
    <dsp:sp modelId="{7DA424D0-14B3-4366-BC9B-24C5EC24B3DF}">
      <dsp:nvSpPr>
        <dsp:cNvPr id="0" name=""/>
        <dsp:cNvSpPr/>
      </dsp:nvSpPr>
      <dsp:spPr>
        <a:xfrm>
          <a:off x="1649082" y="-1950"/>
          <a:ext cx="4829834" cy="4829834"/>
        </a:xfrm>
        <a:prstGeom prst="circularArrow">
          <a:avLst>
            <a:gd name="adj1" fmla="val 8252"/>
            <a:gd name="adj2" fmla="val 576426"/>
            <a:gd name="adj3" fmla="val 2962443"/>
            <a:gd name="adj4" fmla="val 52669"/>
            <a:gd name="adj5" fmla="val 962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C056C1-7E4C-472E-A72B-68378C005459}">
      <dsp:nvSpPr>
        <dsp:cNvPr id="0" name=""/>
        <dsp:cNvSpPr/>
      </dsp:nvSpPr>
      <dsp:spPr>
        <a:xfrm>
          <a:off x="3042046" y="3374155"/>
          <a:ext cx="2043906" cy="204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trustworthy</a:t>
          </a:r>
          <a:endParaRPr lang="en-GB" sz="2600" kern="1200" dirty="0"/>
        </a:p>
      </dsp:txBody>
      <dsp:txXfrm>
        <a:off x="3042046" y="3374155"/>
        <a:ext cx="2043906" cy="2043906"/>
      </dsp:txXfrm>
    </dsp:sp>
    <dsp:sp modelId="{2EBBF6A3-7EA6-4287-BEA2-1FD5B770D08B}">
      <dsp:nvSpPr>
        <dsp:cNvPr id="0" name=""/>
        <dsp:cNvSpPr/>
      </dsp:nvSpPr>
      <dsp:spPr>
        <a:xfrm>
          <a:off x="1649082" y="-1950"/>
          <a:ext cx="4829834" cy="4829834"/>
        </a:xfrm>
        <a:prstGeom prst="circularArrow">
          <a:avLst>
            <a:gd name="adj1" fmla="val 8252"/>
            <a:gd name="adj2" fmla="val 576426"/>
            <a:gd name="adj3" fmla="val 10170905"/>
            <a:gd name="adj4" fmla="val 7261132"/>
            <a:gd name="adj5" fmla="val 962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720E4-C013-4CA7-9B29-EAEF829D1BD2}">
      <dsp:nvSpPr>
        <dsp:cNvPr id="0" name=""/>
        <dsp:cNvSpPr/>
      </dsp:nvSpPr>
      <dsp:spPr>
        <a:xfrm>
          <a:off x="1324595" y="399442"/>
          <a:ext cx="2043906" cy="204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readable</a:t>
          </a:r>
          <a:endParaRPr lang="en-GB" sz="2600" kern="1200" dirty="0"/>
        </a:p>
      </dsp:txBody>
      <dsp:txXfrm>
        <a:off x="1324595" y="399442"/>
        <a:ext cx="2043906" cy="2043906"/>
      </dsp:txXfrm>
    </dsp:sp>
    <dsp:sp modelId="{F537C54F-F7EB-4D39-8D3D-4C70DC11D64E}">
      <dsp:nvSpPr>
        <dsp:cNvPr id="0" name=""/>
        <dsp:cNvSpPr/>
      </dsp:nvSpPr>
      <dsp:spPr>
        <a:xfrm>
          <a:off x="1649082" y="-1950"/>
          <a:ext cx="4829834" cy="4829834"/>
        </a:xfrm>
        <a:prstGeom prst="circularArrow">
          <a:avLst>
            <a:gd name="adj1" fmla="val 8252"/>
            <a:gd name="adj2" fmla="val 576426"/>
            <a:gd name="adj3" fmla="val 16855402"/>
            <a:gd name="adj4" fmla="val 14968173"/>
            <a:gd name="adj5" fmla="val 962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48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32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64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69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58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046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09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68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26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86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755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0616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776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257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956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026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47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AD69B-C119-408F-983D-57BD6690B144}" type="datetimeFigureOut">
              <a:rPr lang="en-GB" smtClean="0"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23DD3-9E86-4FE3-8EB0-3512E6847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9399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Using TDD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Making code </a:t>
            </a:r>
            <a:r>
              <a:rPr lang="en-GB" dirty="0" smtClean="0"/>
              <a:t>maintainable</a:t>
            </a:r>
            <a:r>
              <a:rPr lang="en-GB" dirty="0" smtClean="0"/>
              <a:t>, reusable and readable by writing tests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625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Julian </a:t>
            </a:r>
            <a:r>
              <a:rPr lang="en-GB" dirty="0" smtClean="0"/>
              <a:t>Lyndon-Smith</a:t>
            </a:r>
          </a:p>
          <a:p>
            <a:pPr lvl="1"/>
            <a:r>
              <a:rPr lang="en-GB" dirty="0" smtClean="0"/>
              <a:t>Co-founder </a:t>
            </a:r>
            <a:r>
              <a:rPr lang="en-GB" dirty="0" err="1" smtClean="0"/>
              <a:t>dot.r</a:t>
            </a:r>
            <a:r>
              <a:rPr lang="en-GB" dirty="0" smtClean="0"/>
              <a:t>, </a:t>
            </a:r>
            <a:r>
              <a:rPr lang="en-GB" dirty="0" err="1" smtClean="0"/>
              <a:t>whoGloo</a:t>
            </a:r>
            <a:endParaRPr lang="en-GB" dirty="0" smtClean="0"/>
          </a:p>
          <a:p>
            <a:r>
              <a:rPr lang="en-GB" dirty="0" smtClean="0"/>
              <a:t>Using progress since v3 .. </a:t>
            </a:r>
          </a:p>
          <a:p>
            <a:r>
              <a:rPr lang="en-GB" dirty="0" smtClean="0"/>
              <a:t>Specialists in </a:t>
            </a:r>
          </a:p>
          <a:p>
            <a:pPr lvl="1"/>
            <a:r>
              <a:rPr lang="en-GB" dirty="0" smtClean="0"/>
              <a:t>OO design, Code refactoring</a:t>
            </a:r>
          </a:p>
          <a:p>
            <a:pPr lvl="1"/>
            <a:r>
              <a:rPr lang="en-GB" dirty="0" smtClean="0"/>
              <a:t>Mentoring</a:t>
            </a:r>
          </a:p>
          <a:p>
            <a:pPr lvl="1"/>
            <a:r>
              <a:rPr lang="en-GB" dirty="0" smtClean="0"/>
              <a:t>Versioning and Application Lifecycle Management</a:t>
            </a:r>
            <a:endParaRPr lang="en-GB" dirty="0"/>
          </a:p>
          <a:p>
            <a:pPr lvl="1"/>
            <a:r>
              <a:rPr lang="en-GB" dirty="0" smtClean="0"/>
              <a:t>System integration</a:t>
            </a:r>
          </a:p>
        </p:txBody>
      </p:sp>
    </p:spTree>
    <p:extLst>
      <p:ext uri="{BB962C8B-B14F-4D97-AF65-F5344CB8AC3E}">
        <p14:creationId xmlns:p14="http://schemas.microsoft.com/office/powerpoint/2010/main" val="3839457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to TDD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Test Driven Development</a:t>
            </a:r>
          </a:p>
          <a:p>
            <a:pPr lvl="1"/>
            <a:r>
              <a:rPr lang="en-GB" dirty="0" smtClean="0"/>
              <a:t>Test first</a:t>
            </a:r>
          </a:p>
          <a:p>
            <a:pPr lvl="1"/>
            <a:r>
              <a:rPr lang="en-GB" smtClean="0"/>
              <a:t>Code second</a:t>
            </a:r>
            <a:endParaRPr lang="en-GB" dirty="0" smtClean="0"/>
          </a:p>
          <a:p>
            <a:r>
              <a:rPr lang="en-GB" dirty="0" smtClean="0"/>
              <a:t>Different from traditional development methods</a:t>
            </a:r>
          </a:p>
          <a:p>
            <a:pPr lvl="1"/>
            <a:r>
              <a:rPr lang="en-GB" dirty="0" smtClean="0"/>
              <a:t>Takes buy in from all involved</a:t>
            </a:r>
          </a:p>
          <a:p>
            <a:pPr lvl="1"/>
            <a:r>
              <a:rPr lang="en-GB" dirty="0" smtClean="0"/>
              <a:t>Makes you think differently</a:t>
            </a:r>
          </a:p>
          <a:p>
            <a:pPr lvl="1"/>
            <a:r>
              <a:rPr lang="en-GB" dirty="0" smtClean="0"/>
              <a:t>Hard to make the switch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564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of TDD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1989 : “fit”, one of the first testing frameworks written</a:t>
            </a:r>
          </a:p>
          <a:p>
            <a:r>
              <a:rPr lang="en-GB" dirty="0" smtClean="0"/>
              <a:t>1994 : Extreme Programming (XP) starts appearing</a:t>
            </a:r>
          </a:p>
          <a:p>
            <a:r>
              <a:rPr lang="en-GB" dirty="0" smtClean="0"/>
              <a:t>1999 : a number of books on TDD start appearing</a:t>
            </a:r>
          </a:p>
          <a:p>
            <a:r>
              <a:rPr lang="en-GB" dirty="0" smtClean="0"/>
              <a:t>2000 : </a:t>
            </a:r>
            <a:r>
              <a:rPr lang="en-GB" dirty="0" err="1" smtClean="0"/>
              <a:t>jUnit</a:t>
            </a:r>
            <a:r>
              <a:rPr lang="en-GB" dirty="0" smtClean="0"/>
              <a:t> launched</a:t>
            </a:r>
          </a:p>
          <a:p>
            <a:r>
              <a:rPr lang="en-GB" dirty="0" smtClean="0"/>
              <a:t>2004 : </a:t>
            </a:r>
            <a:r>
              <a:rPr lang="en-GB" dirty="0" err="1" smtClean="0"/>
              <a:t>proUnit</a:t>
            </a:r>
            <a:endParaRPr lang="en-GB" dirty="0" smtClean="0"/>
          </a:p>
          <a:p>
            <a:r>
              <a:rPr lang="en-GB" dirty="0" smtClean="0"/>
              <a:t>2010 : </a:t>
            </a:r>
            <a:r>
              <a:rPr lang="en-GB" dirty="0" err="1" smtClean="0"/>
              <a:t>OEUnit</a:t>
            </a:r>
            <a:endParaRPr lang="en-GB" dirty="0" smtClean="0"/>
          </a:p>
          <a:p>
            <a:r>
              <a:rPr lang="en-GB" dirty="0" smtClean="0"/>
              <a:t>2014 : </a:t>
            </a:r>
            <a:r>
              <a:rPr lang="en-GB" dirty="0" err="1" smtClean="0"/>
              <a:t>ABLUnit</a:t>
            </a:r>
            <a:r>
              <a:rPr lang="en-GB" dirty="0"/>
              <a:t> </a:t>
            </a:r>
            <a:r>
              <a:rPr lang="en-GB" dirty="0" smtClean="0"/>
              <a:t>(or so I believe .. 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488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Traditional development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lowchart: Predefined Process 3"/>
          <p:cNvSpPr/>
          <p:nvPr/>
        </p:nvSpPr>
        <p:spPr>
          <a:xfrm>
            <a:off x="1407041" y="3196113"/>
            <a:ext cx="1531090" cy="1080481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Write code</a:t>
            </a:r>
            <a:endParaRPr lang="en-GB" dirty="0"/>
          </a:p>
        </p:txBody>
      </p:sp>
      <p:sp>
        <p:nvSpPr>
          <p:cNvPr id="5" name="Right Arrow 4"/>
          <p:cNvSpPr/>
          <p:nvPr/>
        </p:nvSpPr>
        <p:spPr>
          <a:xfrm>
            <a:off x="3066946" y="3309001"/>
            <a:ext cx="687427" cy="854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Predefined Process 5"/>
          <p:cNvSpPr/>
          <p:nvPr/>
        </p:nvSpPr>
        <p:spPr>
          <a:xfrm>
            <a:off x="3883188" y="3196113"/>
            <a:ext cx="1531090" cy="1080481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Run tests</a:t>
            </a:r>
            <a:endParaRPr lang="en-GB" dirty="0"/>
          </a:p>
        </p:txBody>
      </p:sp>
      <p:sp>
        <p:nvSpPr>
          <p:cNvPr id="7" name="Right Arrow 6"/>
          <p:cNvSpPr/>
          <p:nvPr/>
        </p:nvSpPr>
        <p:spPr>
          <a:xfrm>
            <a:off x="5607464" y="3309001"/>
            <a:ext cx="687427" cy="854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Predefined Process 7"/>
          <p:cNvSpPr/>
          <p:nvPr/>
        </p:nvSpPr>
        <p:spPr>
          <a:xfrm>
            <a:off x="6476646" y="3196113"/>
            <a:ext cx="1682123" cy="1080481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deploy</a:t>
            </a:r>
            <a:endParaRPr lang="en-GB" dirty="0"/>
          </a:p>
        </p:txBody>
      </p:sp>
      <p:sp>
        <p:nvSpPr>
          <p:cNvPr id="9" name="Right Arrow 8"/>
          <p:cNvSpPr/>
          <p:nvPr/>
        </p:nvSpPr>
        <p:spPr>
          <a:xfrm>
            <a:off x="8348701" y="3309001"/>
            <a:ext cx="687427" cy="854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Predefined Process 9"/>
          <p:cNvSpPr/>
          <p:nvPr/>
        </p:nvSpPr>
        <p:spPr>
          <a:xfrm>
            <a:off x="9221137" y="3196113"/>
            <a:ext cx="1531090" cy="1080481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Fix bugs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0393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TDD cycle</a:t>
            </a:r>
            <a:endParaRPr lang="en-GB" dirty="0"/>
          </a:p>
        </p:txBody>
      </p:sp>
      <p:sp>
        <p:nvSpPr>
          <p:cNvPr id="6" name="Circular Arrow 5"/>
          <p:cNvSpPr/>
          <p:nvPr/>
        </p:nvSpPr>
        <p:spPr>
          <a:xfrm>
            <a:off x="3471330" y="2028448"/>
            <a:ext cx="4249879" cy="4249879"/>
          </a:xfrm>
          <a:prstGeom prst="circularArrow">
            <a:avLst>
              <a:gd name="adj1" fmla="val 5274"/>
              <a:gd name="adj2" fmla="val 312630"/>
              <a:gd name="adj3" fmla="val 14215381"/>
              <a:gd name="adj4" fmla="val 17134483"/>
              <a:gd name="adj5" fmla="val 5477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4782552" y="2033470"/>
            <a:ext cx="1627435" cy="813717"/>
          </a:xfrm>
          <a:custGeom>
            <a:avLst/>
            <a:gdLst>
              <a:gd name="connsiteX0" fmla="*/ 0 w 1627435"/>
              <a:gd name="connsiteY0" fmla="*/ 135622 h 813717"/>
              <a:gd name="connsiteX1" fmla="*/ 135622 w 1627435"/>
              <a:gd name="connsiteY1" fmla="*/ 0 h 813717"/>
              <a:gd name="connsiteX2" fmla="*/ 1491813 w 1627435"/>
              <a:gd name="connsiteY2" fmla="*/ 0 h 813717"/>
              <a:gd name="connsiteX3" fmla="*/ 1627435 w 1627435"/>
              <a:gd name="connsiteY3" fmla="*/ 135622 h 813717"/>
              <a:gd name="connsiteX4" fmla="*/ 1627435 w 1627435"/>
              <a:gd name="connsiteY4" fmla="*/ 678095 h 813717"/>
              <a:gd name="connsiteX5" fmla="*/ 1491813 w 1627435"/>
              <a:gd name="connsiteY5" fmla="*/ 813717 h 813717"/>
              <a:gd name="connsiteX6" fmla="*/ 135622 w 1627435"/>
              <a:gd name="connsiteY6" fmla="*/ 813717 h 813717"/>
              <a:gd name="connsiteX7" fmla="*/ 0 w 1627435"/>
              <a:gd name="connsiteY7" fmla="*/ 678095 h 813717"/>
              <a:gd name="connsiteX8" fmla="*/ 0 w 1627435"/>
              <a:gd name="connsiteY8" fmla="*/ 135622 h 81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435" h="813717">
                <a:moveTo>
                  <a:pt x="0" y="135622"/>
                </a:moveTo>
                <a:cubicBezTo>
                  <a:pt x="0" y="60720"/>
                  <a:pt x="60720" y="0"/>
                  <a:pt x="135622" y="0"/>
                </a:cubicBezTo>
                <a:lnTo>
                  <a:pt x="1491813" y="0"/>
                </a:lnTo>
                <a:cubicBezTo>
                  <a:pt x="1566715" y="0"/>
                  <a:pt x="1627435" y="60720"/>
                  <a:pt x="1627435" y="135622"/>
                </a:cubicBezTo>
                <a:lnTo>
                  <a:pt x="1627435" y="678095"/>
                </a:lnTo>
                <a:cubicBezTo>
                  <a:pt x="1627435" y="752997"/>
                  <a:pt x="1566715" y="813717"/>
                  <a:pt x="1491813" y="813717"/>
                </a:cubicBezTo>
                <a:lnTo>
                  <a:pt x="135622" y="813717"/>
                </a:lnTo>
                <a:cubicBezTo>
                  <a:pt x="60720" y="813717"/>
                  <a:pt x="0" y="752997"/>
                  <a:pt x="0" y="678095"/>
                </a:cubicBezTo>
                <a:lnTo>
                  <a:pt x="0" y="13562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352" tIns="127352" rIns="127352" bIns="1273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300" kern="1200" dirty="0" smtClean="0"/>
              <a:t>Write test</a:t>
            </a:r>
            <a:endParaRPr lang="en-GB" sz="2300" kern="1200" dirty="0"/>
          </a:p>
        </p:txBody>
      </p:sp>
      <p:sp>
        <p:nvSpPr>
          <p:cNvPr id="9" name="Freeform 8"/>
          <p:cNvSpPr/>
          <p:nvPr/>
        </p:nvSpPr>
        <p:spPr>
          <a:xfrm>
            <a:off x="6275657" y="3027642"/>
            <a:ext cx="1627435" cy="813717"/>
          </a:xfrm>
          <a:custGeom>
            <a:avLst/>
            <a:gdLst>
              <a:gd name="connsiteX0" fmla="*/ 0 w 1627435"/>
              <a:gd name="connsiteY0" fmla="*/ 135622 h 813717"/>
              <a:gd name="connsiteX1" fmla="*/ 135622 w 1627435"/>
              <a:gd name="connsiteY1" fmla="*/ 0 h 813717"/>
              <a:gd name="connsiteX2" fmla="*/ 1491813 w 1627435"/>
              <a:gd name="connsiteY2" fmla="*/ 0 h 813717"/>
              <a:gd name="connsiteX3" fmla="*/ 1627435 w 1627435"/>
              <a:gd name="connsiteY3" fmla="*/ 135622 h 813717"/>
              <a:gd name="connsiteX4" fmla="*/ 1627435 w 1627435"/>
              <a:gd name="connsiteY4" fmla="*/ 678095 h 813717"/>
              <a:gd name="connsiteX5" fmla="*/ 1491813 w 1627435"/>
              <a:gd name="connsiteY5" fmla="*/ 813717 h 813717"/>
              <a:gd name="connsiteX6" fmla="*/ 135622 w 1627435"/>
              <a:gd name="connsiteY6" fmla="*/ 813717 h 813717"/>
              <a:gd name="connsiteX7" fmla="*/ 0 w 1627435"/>
              <a:gd name="connsiteY7" fmla="*/ 678095 h 813717"/>
              <a:gd name="connsiteX8" fmla="*/ 0 w 1627435"/>
              <a:gd name="connsiteY8" fmla="*/ 135622 h 81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435" h="813717">
                <a:moveTo>
                  <a:pt x="0" y="135622"/>
                </a:moveTo>
                <a:cubicBezTo>
                  <a:pt x="0" y="60720"/>
                  <a:pt x="60720" y="0"/>
                  <a:pt x="135622" y="0"/>
                </a:cubicBezTo>
                <a:lnTo>
                  <a:pt x="1491813" y="0"/>
                </a:lnTo>
                <a:cubicBezTo>
                  <a:pt x="1566715" y="0"/>
                  <a:pt x="1627435" y="60720"/>
                  <a:pt x="1627435" y="135622"/>
                </a:cubicBezTo>
                <a:lnTo>
                  <a:pt x="1627435" y="678095"/>
                </a:lnTo>
                <a:cubicBezTo>
                  <a:pt x="1627435" y="752997"/>
                  <a:pt x="1566715" y="813717"/>
                  <a:pt x="1491813" y="813717"/>
                </a:cubicBezTo>
                <a:lnTo>
                  <a:pt x="135622" y="813717"/>
                </a:lnTo>
                <a:cubicBezTo>
                  <a:pt x="60720" y="813717"/>
                  <a:pt x="0" y="752997"/>
                  <a:pt x="0" y="678095"/>
                </a:cubicBezTo>
                <a:lnTo>
                  <a:pt x="0" y="13562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352" tIns="127352" rIns="127352" bIns="1273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300" kern="1200" dirty="0" smtClean="0"/>
              <a:t>Run tests</a:t>
            </a:r>
            <a:endParaRPr lang="en-GB" sz="2300" kern="1200" dirty="0"/>
          </a:p>
        </p:txBody>
      </p:sp>
      <p:sp>
        <p:nvSpPr>
          <p:cNvPr id="10" name="Freeform 9"/>
          <p:cNvSpPr/>
          <p:nvPr/>
        </p:nvSpPr>
        <p:spPr>
          <a:xfrm>
            <a:off x="6275657" y="4289983"/>
            <a:ext cx="1627435" cy="813717"/>
          </a:xfrm>
          <a:custGeom>
            <a:avLst/>
            <a:gdLst>
              <a:gd name="connsiteX0" fmla="*/ 0 w 1627435"/>
              <a:gd name="connsiteY0" fmla="*/ 135622 h 813717"/>
              <a:gd name="connsiteX1" fmla="*/ 135622 w 1627435"/>
              <a:gd name="connsiteY1" fmla="*/ 0 h 813717"/>
              <a:gd name="connsiteX2" fmla="*/ 1491813 w 1627435"/>
              <a:gd name="connsiteY2" fmla="*/ 0 h 813717"/>
              <a:gd name="connsiteX3" fmla="*/ 1627435 w 1627435"/>
              <a:gd name="connsiteY3" fmla="*/ 135622 h 813717"/>
              <a:gd name="connsiteX4" fmla="*/ 1627435 w 1627435"/>
              <a:gd name="connsiteY4" fmla="*/ 678095 h 813717"/>
              <a:gd name="connsiteX5" fmla="*/ 1491813 w 1627435"/>
              <a:gd name="connsiteY5" fmla="*/ 813717 h 813717"/>
              <a:gd name="connsiteX6" fmla="*/ 135622 w 1627435"/>
              <a:gd name="connsiteY6" fmla="*/ 813717 h 813717"/>
              <a:gd name="connsiteX7" fmla="*/ 0 w 1627435"/>
              <a:gd name="connsiteY7" fmla="*/ 678095 h 813717"/>
              <a:gd name="connsiteX8" fmla="*/ 0 w 1627435"/>
              <a:gd name="connsiteY8" fmla="*/ 135622 h 81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435" h="813717">
                <a:moveTo>
                  <a:pt x="0" y="135622"/>
                </a:moveTo>
                <a:cubicBezTo>
                  <a:pt x="0" y="60720"/>
                  <a:pt x="60720" y="0"/>
                  <a:pt x="135622" y="0"/>
                </a:cubicBezTo>
                <a:lnTo>
                  <a:pt x="1491813" y="0"/>
                </a:lnTo>
                <a:cubicBezTo>
                  <a:pt x="1566715" y="0"/>
                  <a:pt x="1627435" y="60720"/>
                  <a:pt x="1627435" y="135622"/>
                </a:cubicBezTo>
                <a:lnTo>
                  <a:pt x="1627435" y="678095"/>
                </a:lnTo>
                <a:cubicBezTo>
                  <a:pt x="1627435" y="752997"/>
                  <a:pt x="1566715" y="813717"/>
                  <a:pt x="1491813" y="813717"/>
                </a:cubicBezTo>
                <a:lnTo>
                  <a:pt x="135622" y="813717"/>
                </a:lnTo>
                <a:cubicBezTo>
                  <a:pt x="60720" y="813717"/>
                  <a:pt x="0" y="752997"/>
                  <a:pt x="0" y="678095"/>
                </a:cubicBezTo>
                <a:lnTo>
                  <a:pt x="0" y="13562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352" tIns="127352" rIns="127352" bIns="1273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300" kern="1200" dirty="0" smtClean="0"/>
              <a:t>Write code</a:t>
            </a:r>
            <a:endParaRPr lang="en-GB" sz="23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4782552" y="5481648"/>
            <a:ext cx="1627435" cy="813717"/>
          </a:xfrm>
          <a:custGeom>
            <a:avLst/>
            <a:gdLst>
              <a:gd name="connsiteX0" fmla="*/ 0 w 1627435"/>
              <a:gd name="connsiteY0" fmla="*/ 135622 h 813717"/>
              <a:gd name="connsiteX1" fmla="*/ 135622 w 1627435"/>
              <a:gd name="connsiteY1" fmla="*/ 0 h 813717"/>
              <a:gd name="connsiteX2" fmla="*/ 1491813 w 1627435"/>
              <a:gd name="connsiteY2" fmla="*/ 0 h 813717"/>
              <a:gd name="connsiteX3" fmla="*/ 1627435 w 1627435"/>
              <a:gd name="connsiteY3" fmla="*/ 135622 h 813717"/>
              <a:gd name="connsiteX4" fmla="*/ 1627435 w 1627435"/>
              <a:gd name="connsiteY4" fmla="*/ 678095 h 813717"/>
              <a:gd name="connsiteX5" fmla="*/ 1491813 w 1627435"/>
              <a:gd name="connsiteY5" fmla="*/ 813717 h 813717"/>
              <a:gd name="connsiteX6" fmla="*/ 135622 w 1627435"/>
              <a:gd name="connsiteY6" fmla="*/ 813717 h 813717"/>
              <a:gd name="connsiteX7" fmla="*/ 0 w 1627435"/>
              <a:gd name="connsiteY7" fmla="*/ 678095 h 813717"/>
              <a:gd name="connsiteX8" fmla="*/ 0 w 1627435"/>
              <a:gd name="connsiteY8" fmla="*/ 135622 h 81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435" h="813717">
                <a:moveTo>
                  <a:pt x="0" y="135622"/>
                </a:moveTo>
                <a:cubicBezTo>
                  <a:pt x="0" y="60720"/>
                  <a:pt x="60720" y="0"/>
                  <a:pt x="135622" y="0"/>
                </a:cubicBezTo>
                <a:lnTo>
                  <a:pt x="1491813" y="0"/>
                </a:lnTo>
                <a:cubicBezTo>
                  <a:pt x="1566715" y="0"/>
                  <a:pt x="1627435" y="60720"/>
                  <a:pt x="1627435" y="135622"/>
                </a:cubicBezTo>
                <a:lnTo>
                  <a:pt x="1627435" y="678095"/>
                </a:lnTo>
                <a:cubicBezTo>
                  <a:pt x="1627435" y="752997"/>
                  <a:pt x="1566715" y="813717"/>
                  <a:pt x="1491813" y="813717"/>
                </a:cubicBezTo>
                <a:lnTo>
                  <a:pt x="135622" y="813717"/>
                </a:lnTo>
                <a:cubicBezTo>
                  <a:pt x="60720" y="813717"/>
                  <a:pt x="0" y="752997"/>
                  <a:pt x="0" y="678095"/>
                </a:cubicBezTo>
                <a:lnTo>
                  <a:pt x="0" y="13562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352" tIns="127352" rIns="127352" bIns="1273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300" kern="1200" dirty="0" smtClean="0"/>
              <a:t>Run tests</a:t>
            </a:r>
            <a:endParaRPr lang="en-GB" sz="2300" kern="1200" dirty="0"/>
          </a:p>
        </p:txBody>
      </p:sp>
      <p:sp>
        <p:nvSpPr>
          <p:cNvPr id="12" name="Freeform 11"/>
          <p:cNvSpPr/>
          <p:nvPr/>
        </p:nvSpPr>
        <p:spPr>
          <a:xfrm>
            <a:off x="3002382" y="4289983"/>
            <a:ext cx="1627435" cy="813717"/>
          </a:xfrm>
          <a:custGeom>
            <a:avLst/>
            <a:gdLst>
              <a:gd name="connsiteX0" fmla="*/ 0 w 1627435"/>
              <a:gd name="connsiteY0" fmla="*/ 135622 h 813717"/>
              <a:gd name="connsiteX1" fmla="*/ 135622 w 1627435"/>
              <a:gd name="connsiteY1" fmla="*/ 0 h 813717"/>
              <a:gd name="connsiteX2" fmla="*/ 1491813 w 1627435"/>
              <a:gd name="connsiteY2" fmla="*/ 0 h 813717"/>
              <a:gd name="connsiteX3" fmla="*/ 1627435 w 1627435"/>
              <a:gd name="connsiteY3" fmla="*/ 135622 h 813717"/>
              <a:gd name="connsiteX4" fmla="*/ 1627435 w 1627435"/>
              <a:gd name="connsiteY4" fmla="*/ 678095 h 813717"/>
              <a:gd name="connsiteX5" fmla="*/ 1491813 w 1627435"/>
              <a:gd name="connsiteY5" fmla="*/ 813717 h 813717"/>
              <a:gd name="connsiteX6" fmla="*/ 135622 w 1627435"/>
              <a:gd name="connsiteY6" fmla="*/ 813717 h 813717"/>
              <a:gd name="connsiteX7" fmla="*/ 0 w 1627435"/>
              <a:gd name="connsiteY7" fmla="*/ 678095 h 813717"/>
              <a:gd name="connsiteX8" fmla="*/ 0 w 1627435"/>
              <a:gd name="connsiteY8" fmla="*/ 135622 h 81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435" h="813717">
                <a:moveTo>
                  <a:pt x="0" y="135622"/>
                </a:moveTo>
                <a:cubicBezTo>
                  <a:pt x="0" y="60720"/>
                  <a:pt x="60720" y="0"/>
                  <a:pt x="135622" y="0"/>
                </a:cubicBezTo>
                <a:lnTo>
                  <a:pt x="1491813" y="0"/>
                </a:lnTo>
                <a:cubicBezTo>
                  <a:pt x="1566715" y="0"/>
                  <a:pt x="1627435" y="60720"/>
                  <a:pt x="1627435" y="135622"/>
                </a:cubicBezTo>
                <a:lnTo>
                  <a:pt x="1627435" y="678095"/>
                </a:lnTo>
                <a:cubicBezTo>
                  <a:pt x="1627435" y="752997"/>
                  <a:pt x="1566715" y="813717"/>
                  <a:pt x="1491813" y="813717"/>
                </a:cubicBezTo>
                <a:lnTo>
                  <a:pt x="135622" y="813717"/>
                </a:lnTo>
                <a:cubicBezTo>
                  <a:pt x="60720" y="813717"/>
                  <a:pt x="0" y="752997"/>
                  <a:pt x="0" y="678095"/>
                </a:cubicBezTo>
                <a:lnTo>
                  <a:pt x="0" y="13562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352" tIns="127352" rIns="127352" bIns="1273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300" kern="1200" dirty="0" smtClean="0"/>
              <a:t>Fix bugs </a:t>
            </a:r>
            <a:endParaRPr lang="en-GB" sz="23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3002381" y="3010064"/>
            <a:ext cx="1627435" cy="813717"/>
          </a:xfrm>
          <a:custGeom>
            <a:avLst/>
            <a:gdLst>
              <a:gd name="connsiteX0" fmla="*/ 0 w 1627435"/>
              <a:gd name="connsiteY0" fmla="*/ 135622 h 813717"/>
              <a:gd name="connsiteX1" fmla="*/ 135622 w 1627435"/>
              <a:gd name="connsiteY1" fmla="*/ 0 h 813717"/>
              <a:gd name="connsiteX2" fmla="*/ 1491813 w 1627435"/>
              <a:gd name="connsiteY2" fmla="*/ 0 h 813717"/>
              <a:gd name="connsiteX3" fmla="*/ 1627435 w 1627435"/>
              <a:gd name="connsiteY3" fmla="*/ 135622 h 813717"/>
              <a:gd name="connsiteX4" fmla="*/ 1627435 w 1627435"/>
              <a:gd name="connsiteY4" fmla="*/ 678095 h 813717"/>
              <a:gd name="connsiteX5" fmla="*/ 1491813 w 1627435"/>
              <a:gd name="connsiteY5" fmla="*/ 813717 h 813717"/>
              <a:gd name="connsiteX6" fmla="*/ 135622 w 1627435"/>
              <a:gd name="connsiteY6" fmla="*/ 813717 h 813717"/>
              <a:gd name="connsiteX7" fmla="*/ 0 w 1627435"/>
              <a:gd name="connsiteY7" fmla="*/ 678095 h 813717"/>
              <a:gd name="connsiteX8" fmla="*/ 0 w 1627435"/>
              <a:gd name="connsiteY8" fmla="*/ 135622 h 81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435" h="813717">
                <a:moveTo>
                  <a:pt x="0" y="135622"/>
                </a:moveTo>
                <a:cubicBezTo>
                  <a:pt x="0" y="60720"/>
                  <a:pt x="60720" y="0"/>
                  <a:pt x="135622" y="0"/>
                </a:cubicBezTo>
                <a:lnTo>
                  <a:pt x="1491813" y="0"/>
                </a:lnTo>
                <a:cubicBezTo>
                  <a:pt x="1566715" y="0"/>
                  <a:pt x="1627435" y="60720"/>
                  <a:pt x="1627435" y="135622"/>
                </a:cubicBezTo>
                <a:lnTo>
                  <a:pt x="1627435" y="678095"/>
                </a:lnTo>
                <a:cubicBezTo>
                  <a:pt x="1627435" y="752997"/>
                  <a:pt x="1566715" y="813717"/>
                  <a:pt x="1491813" y="813717"/>
                </a:cubicBezTo>
                <a:lnTo>
                  <a:pt x="135622" y="813717"/>
                </a:lnTo>
                <a:cubicBezTo>
                  <a:pt x="60720" y="813717"/>
                  <a:pt x="0" y="752997"/>
                  <a:pt x="0" y="678095"/>
                </a:cubicBezTo>
                <a:lnTo>
                  <a:pt x="0" y="13562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352" tIns="127352" rIns="127352" bIns="1273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300" kern="1200" dirty="0" smtClean="0"/>
              <a:t>refactor</a:t>
            </a:r>
            <a:endParaRPr lang="en-GB" sz="2300" kern="1200" dirty="0"/>
          </a:p>
        </p:txBody>
      </p:sp>
      <p:sp>
        <p:nvSpPr>
          <p:cNvPr id="5" name="Flowchart: Predefined Process 4"/>
          <p:cNvSpPr/>
          <p:nvPr/>
        </p:nvSpPr>
        <p:spPr>
          <a:xfrm>
            <a:off x="9605554" y="5303520"/>
            <a:ext cx="1314994" cy="612648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deploy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3303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TDD cycle : Red, green, refactor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Red</a:t>
            </a:r>
          </a:p>
          <a:p>
            <a:pPr lvl="1"/>
            <a:r>
              <a:rPr lang="en-GB" dirty="0" smtClean="0"/>
              <a:t>Tests fail</a:t>
            </a:r>
          </a:p>
          <a:p>
            <a:r>
              <a:rPr lang="en-GB" dirty="0" smtClean="0"/>
              <a:t>Green</a:t>
            </a:r>
          </a:p>
          <a:p>
            <a:pPr lvl="1"/>
            <a:r>
              <a:rPr lang="en-GB" dirty="0" smtClean="0"/>
              <a:t>Tests pass</a:t>
            </a:r>
          </a:p>
          <a:p>
            <a:r>
              <a:rPr lang="en-GB" dirty="0" smtClean="0"/>
              <a:t>Refactor</a:t>
            </a:r>
          </a:p>
          <a:p>
            <a:pPr lvl="1"/>
            <a:r>
              <a:rPr lang="en-GB" dirty="0" smtClean="0"/>
              <a:t>Make code better to maintain and test</a:t>
            </a:r>
          </a:p>
        </p:txBody>
      </p:sp>
    </p:spTree>
    <p:extLst>
      <p:ext uri="{BB962C8B-B14F-4D97-AF65-F5344CB8AC3E}">
        <p14:creationId xmlns:p14="http://schemas.microsoft.com/office/powerpoint/2010/main" val="2183414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TDD cycle : Red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Write a test for a class or method </a:t>
            </a:r>
          </a:p>
          <a:p>
            <a:pPr lvl="1"/>
            <a:r>
              <a:rPr lang="en-GB" dirty="0" smtClean="0"/>
              <a:t>That does not exist</a:t>
            </a:r>
          </a:p>
          <a:p>
            <a:pPr lvl="1"/>
            <a:r>
              <a:rPr lang="en-GB" dirty="0" smtClean="0"/>
              <a:t>A new requirement</a:t>
            </a:r>
          </a:p>
          <a:p>
            <a:r>
              <a:rPr lang="en-GB" dirty="0" smtClean="0"/>
              <a:t>Test will (should) fail</a:t>
            </a:r>
          </a:p>
          <a:p>
            <a:r>
              <a:rPr lang="en-GB" dirty="0" smtClean="0"/>
              <a:t>Why should we do this ?</a:t>
            </a:r>
          </a:p>
          <a:p>
            <a:pPr lvl="1"/>
            <a:r>
              <a:rPr lang="en-GB" dirty="0" smtClean="0"/>
              <a:t>Makes you think of what functionality you are testing</a:t>
            </a:r>
          </a:p>
          <a:p>
            <a:pPr lvl="1"/>
            <a:r>
              <a:rPr lang="en-GB" dirty="0" smtClean="0"/>
              <a:t>Makes you write the code required to pass the test only</a:t>
            </a:r>
          </a:p>
        </p:txBody>
      </p:sp>
    </p:spTree>
    <p:extLst>
      <p:ext uri="{BB962C8B-B14F-4D97-AF65-F5344CB8AC3E}">
        <p14:creationId xmlns:p14="http://schemas.microsoft.com/office/powerpoint/2010/main" val="855112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TDD cycle : Green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Now, write just enough code to make the test pass</a:t>
            </a:r>
          </a:p>
          <a:p>
            <a:pPr lvl="1"/>
            <a:r>
              <a:rPr lang="en-GB" dirty="0" smtClean="0"/>
              <a:t>This is the difficult part !</a:t>
            </a:r>
          </a:p>
          <a:p>
            <a:r>
              <a:rPr lang="en-GB" dirty="0" smtClean="0"/>
              <a:t>Take this business requirement:</a:t>
            </a:r>
          </a:p>
          <a:p>
            <a:pPr lvl="1"/>
            <a:r>
              <a:rPr lang="en-GB" dirty="0" smtClean="0"/>
              <a:t>A new method must, given an integer input value of 42, return false</a:t>
            </a:r>
          </a:p>
          <a:p>
            <a:pPr lvl="1"/>
            <a:r>
              <a:rPr lang="en-GB" dirty="0" smtClean="0"/>
              <a:t>What is enough code to make the test pass ?</a:t>
            </a:r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31960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enough is too much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solidFill>
                <a:srgbClr val="7F0055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3F7F5F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/** A new method must, given an integer input value of 42, return false */</a:t>
            </a:r>
          </a:p>
          <a:p>
            <a:pPr marL="0" indent="0">
              <a:buNone/>
            </a:pPr>
            <a:endParaRPr lang="en-GB" dirty="0">
              <a:solidFill>
                <a:srgbClr val="7F0055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logical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myMethod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(a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err="1" smtClean="0">
                <a:solidFill>
                  <a:srgbClr val="CD3A3A"/>
                </a:solidFill>
                <a:latin typeface="Courier New" panose="02070309020205020404" pitchFamily="49" charset="0"/>
              </a:rPr>
              <a:t>int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if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a </a:t>
            </a:r>
            <a:r>
              <a:rPr lang="en-GB" dirty="0" err="1" smtClean="0">
                <a:solidFill>
                  <a:srgbClr val="7F0055"/>
                </a:solidFill>
                <a:latin typeface="Courier New" panose="02070309020205020404" pitchFamily="49" charset="0"/>
              </a:rPr>
              <a:t>eq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42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then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return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false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else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return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true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0278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WRONG…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requirement only stated what the method should do for an input value of 42. </a:t>
            </a:r>
          </a:p>
          <a:p>
            <a:r>
              <a:rPr lang="en-GB" dirty="0" smtClean="0"/>
              <a:t>All other values are undetermined</a:t>
            </a:r>
          </a:p>
          <a:p>
            <a:r>
              <a:rPr lang="en-GB" dirty="0" smtClean="0"/>
              <a:t>No requirement .. No test</a:t>
            </a:r>
          </a:p>
          <a:p>
            <a:pPr lvl="1"/>
            <a:r>
              <a:rPr lang="en-GB" dirty="0" smtClean="0"/>
              <a:t>Otherwise you are writing code that may never be used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130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enough is enough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791" y="2202025"/>
            <a:ext cx="9945189" cy="42672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solidFill>
                <a:srgbClr val="7F0055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3F7F5F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/** A new method must, given an integer input value of 42, return false */</a:t>
            </a:r>
          </a:p>
          <a:p>
            <a:pPr marL="0" indent="0">
              <a:buNone/>
            </a:pPr>
            <a:endParaRPr lang="en-GB" dirty="0">
              <a:solidFill>
                <a:srgbClr val="7F0055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logical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myMethod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(a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err="1" smtClean="0">
                <a:solidFill>
                  <a:srgbClr val="CD3A3A"/>
                </a:solidFill>
                <a:latin typeface="Courier New" panose="02070309020205020404" pitchFamily="49" charset="0"/>
              </a:rPr>
              <a:t>int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   return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false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9504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Requirements are tests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previous example shows that there is at least one more requirement needed </a:t>
            </a:r>
          </a:p>
          <a:p>
            <a:pPr lvl="1"/>
            <a:r>
              <a:rPr lang="en-GB" dirty="0" smtClean="0"/>
              <a:t>Other numbers apart from 42</a:t>
            </a:r>
          </a:p>
          <a:p>
            <a:r>
              <a:rPr lang="en-GB" dirty="0" smtClean="0"/>
              <a:t>The developer should liaise with other stakeholders</a:t>
            </a:r>
          </a:p>
          <a:p>
            <a:pPr lvl="1"/>
            <a:r>
              <a:rPr lang="en-GB" dirty="0" smtClean="0"/>
              <a:t>“are you needing different results for other numbers?”</a:t>
            </a:r>
          </a:p>
          <a:p>
            <a:r>
              <a:rPr lang="en-GB" dirty="0" smtClean="0"/>
              <a:t>Write new tests for new requirements</a:t>
            </a:r>
          </a:p>
        </p:txBody>
      </p:sp>
    </p:spTree>
    <p:extLst>
      <p:ext uri="{BB962C8B-B14F-4D97-AF65-F5344CB8AC3E}">
        <p14:creationId xmlns:p14="http://schemas.microsoft.com/office/powerpoint/2010/main" val="2781814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TDD cycle : Refactor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Refactoring code is done to make the code</a:t>
            </a:r>
          </a:p>
          <a:p>
            <a:pPr lvl="1"/>
            <a:r>
              <a:rPr lang="en-GB" dirty="0" smtClean="0"/>
              <a:t>Maintainable</a:t>
            </a:r>
          </a:p>
          <a:p>
            <a:pPr lvl="1"/>
            <a:r>
              <a:rPr lang="en-GB" dirty="0" smtClean="0"/>
              <a:t>Readable</a:t>
            </a:r>
          </a:p>
          <a:p>
            <a:pPr lvl="1"/>
            <a:r>
              <a:rPr lang="en-GB" dirty="0" smtClean="0"/>
              <a:t>Good code quality</a:t>
            </a:r>
          </a:p>
          <a:p>
            <a:r>
              <a:rPr lang="en-GB" dirty="0" smtClean="0"/>
              <a:t>Your unit tests will help to check that you don’t break functionality</a:t>
            </a:r>
          </a:p>
          <a:p>
            <a:r>
              <a:rPr lang="en-GB" dirty="0" smtClean="0"/>
              <a:t>DRY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243013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benefits of TDD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Ensures quality code from the very beginning</a:t>
            </a:r>
          </a:p>
          <a:p>
            <a:r>
              <a:rPr lang="en-GB" dirty="0" smtClean="0"/>
              <a:t>Promotes loosely-coupled code </a:t>
            </a:r>
          </a:p>
          <a:p>
            <a:r>
              <a:rPr lang="en-GB" dirty="0" smtClean="0"/>
              <a:t>Can provide specifications by tests</a:t>
            </a:r>
          </a:p>
          <a:p>
            <a:r>
              <a:rPr lang="en-GB" dirty="0" smtClean="0"/>
              <a:t>Give you confidence that your code works</a:t>
            </a:r>
          </a:p>
        </p:txBody>
      </p:sp>
    </p:spTree>
    <p:extLst>
      <p:ext uri="{BB962C8B-B14F-4D97-AF65-F5344CB8AC3E}">
        <p14:creationId xmlns:p14="http://schemas.microsoft.com/office/powerpoint/2010/main" val="3129195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benefits of TDD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Keeps unused code out of your systems</a:t>
            </a:r>
          </a:p>
          <a:p>
            <a:r>
              <a:rPr lang="en-GB" dirty="0" smtClean="0"/>
              <a:t>Makes you think hard about application design</a:t>
            </a:r>
          </a:p>
          <a:p>
            <a:r>
              <a:rPr lang="en-GB" dirty="0" smtClean="0"/>
              <a:t>Finds bugs quickly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07403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cost </a:t>
            </a:r>
            <a:r>
              <a:rPr lang="en-GB" dirty="0"/>
              <a:t>of bugs </a:t>
            </a:r>
            <a:r>
              <a:rPr lang="en-GB" dirty="0" smtClean="0"/>
              <a:t>- augmentum.com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7479" y="2122196"/>
            <a:ext cx="6184595" cy="464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02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cost of bugs – Dilbert </a:t>
            </a:r>
            <a:endParaRPr lang="en-GB" dirty="0"/>
          </a:p>
        </p:txBody>
      </p:sp>
      <p:pic>
        <p:nvPicPr>
          <p:cNvPr id="1026" name="Picture 2" descr="November 13, 199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2" y="2687216"/>
            <a:ext cx="11398898" cy="345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258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benefits of TDD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Code coverage</a:t>
            </a:r>
          </a:p>
          <a:p>
            <a:r>
              <a:rPr lang="en-GB" dirty="0" smtClean="0"/>
              <a:t>Regression testing for free</a:t>
            </a:r>
          </a:p>
          <a:p>
            <a:r>
              <a:rPr lang="en-GB" dirty="0" smtClean="0"/>
              <a:t>Stops recurring bugs</a:t>
            </a:r>
          </a:p>
          <a:p>
            <a:r>
              <a:rPr lang="en-GB" dirty="0" smtClean="0"/>
              <a:t>Clean API  design</a:t>
            </a:r>
          </a:p>
          <a:p>
            <a:r>
              <a:rPr lang="en-GB" dirty="0" smtClean="0"/>
              <a:t>Reduced debugging</a:t>
            </a:r>
          </a:p>
          <a:p>
            <a:r>
              <a:rPr lang="en-GB" dirty="0" smtClean="0"/>
              <a:t>Reduced development costs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33908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benefits of TDD (real world)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Development of Maia4</a:t>
            </a:r>
          </a:p>
          <a:p>
            <a:pPr lvl="1"/>
            <a:r>
              <a:rPr lang="en-GB" dirty="0" smtClean="0"/>
              <a:t>Complete rewrite of Maia</a:t>
            </a:r>
          </a:p>
          <a:p>
            <a:r>
              <a:rPr lang="en-GB" dirty="0" smtClean="0"/>
              <a:t>Took 3 weeks </a:t>
            </a:r>
          </a:p>
          <a:p>
            <a:pPr lvl="1"/>
            <a:r>
              <a:rPr lang="en-GB" dirty="0" smtClean="0"/>
              <a:t>Including writing unit tests</a:t>
            </a:r>
          </a:p>
          <a:p>
            <a:r>
              <a:rPr lang="en-GB" dirty="0" smtClean="0"/>
              <a:t>Found 4 bugs in progress …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44494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benefits of TDD (real world)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Return in finally </a:t>
            </a:r>
          </a:p>
          <a:p>
            <a:pPr lvl="1"/>
            <a:r>
              <a:rPr lang="en-GB" dirty="0" smtClean="0"/>
              <a:t>Doesn’t return </a:t>
            </a:r>
            <a:r>
              <a:rPr lang="en-GB" dirty="0" err="1" smtClean="0"/>
              <a:t>longchars</a:t>
            </a:r>
            <a:endParaRPr lang="en-GB" dirty="0" smtClean="0"/>
          </a:p>
          <a:p>
            <a:r>
              <a:rPr lang="en-GB" dirty="0" smtClean="0"/>
              <a:t>Recursive delete of a directory fails</a:t>
            </a:r>
          </a:p>
          <a:p>
            <a:pPr lvl="1"/>
            <a:r>
              <a:rPr lang="en-GB" dirty="0" smtClean="0"/>
              <a:t>If path contains a folder starting with “.”</a:t>
            </a:r>
          </a:p>
          <a:p>
            <a:r>
              <a:rPr lang="en-GB" dirty="0" err="1" smtClean="0"/>
              <a:t>Json</a:t>
            </a:r>
            <a:r>
              <a:rPr lang="en-GB" dirty="0" smtClean="0"/>
              <a:t> parser hangs if data contains comments </a:t>
            </a:r>
          </a:p>
          <a:p>
            <a:pPr lvl="1"/>
            <a:r>
              <a:rPr lang="en-GB" dirty="0" smtClean="0"/>
              <a:t>/* */</a:t>
            </a:r>
          </a:p>
          <a:p>
            <a:r>
              <a:rPr lang="en-GB" dirty="0" smtClean="0"/>
              <a:t>Static properties and method calls as part of a parameter cause </a:t>
            </a:r>
            <a:r>
              <a:rPr lang="en-GB" dirty="0" err="1" smtClean="0"/>
              <a:t>gpf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24049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benefits of TDD (real world)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1363" y="2258008"/>
            <a:ext cx="9144000" cy="3811836"/>
          </a:xfrm>
        </p:spPr>
        <p:txBody>
          <a:bodyPr>
            <a:normAutofit/>
          </a:bodyPr>
          <a:lstStyle/>
          <a:p>
            <a:r>
              <a:rPr lang="en-GB" dirty="0" smtClean="0"/>
              <a:t>Only 2 bugs in maia4 found after initial alpha release</a:t>
            </a:r>
          </a:p>
          <a:p>
            <a:pPr lvl="1"/>
            <a:r>
              <a:rPr lang="en-GB" dirty="0" smtClean="0"/>
              <a:t>Extents not generated at all (missing code)</a:t>
            </a:r>
          </a:p>
          <a:p>
            <a:pPr lvl="1"/>
            <a:r>
              <a:rPr lang="en-GB" dirty="0" smtClean="0"/>
              <a:t>Custom properties assigned to </a:t>
            </a:r>
            <a:r>
              <a:rPr lang="en-GB" dirty="0" err="1" smtClean="0"/>
              <a:t>db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/>
              <a:t>Several bugs found in UI …</a:t>
            </a:r>
          </a:p>
          <a:p>
            <a:pPr lvl="1"/>
            <a:r>
              <a:rPr lang="en-GB" dirty="0" smtClean="0"/>
              <a:t>No unit tests 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543373" y="5029410"/>
            <a:ext cx="6939720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7F0055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if</a:t>
            </a:r>
            <a:r>
              <a:rPr lang="en-GB" dirty="0">
                <a:solidFill>
                  <a:srgbClr val="000000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 </a:t>
            </a:r>
            <a:r>
              <a:rPr lang="en-GB" dirty="0">
                <a:solidFill>
                  <a:srgbClr val="7F0055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not</a:t>
            </a:r>
            <a:r>
              <a:rPr lang="en-GB" dirty="0">
                <a:solidFill>
                  <a:srgbClr val="000000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oProperty:has</a:t>
            </a:r>
            <a:r>
              <a:rPr lang="en-GB" dirty="0">
                <a:solidFill>
                  <a:srgbClr val="000000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(</a:t>
            </a:r>
            <a:r>
              <a:rPr lang="en-GB" dirty="0">
                <a:solidFill>
                  <a:srgbClr val="2A00FF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"</a:t>
            </a:r>
            <a:r>
              <a:rPr lang="en-GB" dirty="0" err="1">
                <a:solidFill>
                  <a:srgbClr val="2A00FF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isDbField</a:t>
            </a:r>
            <a:r>
              <a:rPr lang="en-GB" dirty="0" smtClean="0">
                <a:solidFill>
                  <a:srgbClr val="2A00FF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"</a:t>
            </a:r>
            <a:r>
              <a:rPr lang="en-GB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) </a:t>
            </a:r>
            <a:r>
              <a:rPr lang="en-GB" dirty="0" smtClean="0">
                <a:solidFill>
                  <a:srgbClr val="7F0055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then</a:t>
            </a:r>
            <a:r>
              <a:rPr lang="en-GB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 </a:t>
            </a:r>
            <a:r>
              <a:rPr lang="en-GB" dirty="0">
                <a:solidFill>
                  <a:srgbClr val="7F0055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return</a:t>
            </a:r>
            <a:r>
              <a:rPr lang="en-GB" dirty="0">
                <a:solidFill>
                  <a:srgbClr val="000000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 </a:t>
            </a:r>
            <a:r>
              <a:rPr lang="en-GB" dirty="0">
                <a:solidFill>
                  <a:srgbClr val="2A00FF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""</a:t>
            </a:r>
            <a:r>
              <a:rPr lang="en-GB" dirty="0">
                <a:solidFill>
                  <a:srgbClr val="000000"/>
                </a:solidFill>
                <a:highlight>
                  <a:srgbClr val="E8F2FE"/>
                </a:highlight>
                <a:latin typeface="Courier New" panose="02070309020205020404" pitchFamily="49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4779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downsides of TDD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Big time in investment</a:t>
            </a:r>
          </a:p>
          <a:p>
            <a:r>
              <a:rPr lang="en-GB" dirty="0" smtClean="0"/>
              <a:t>Additional Complexity</a:t>
            </a:r>
          </a:p>
          <a:p>
            <a:r>
              <a:rPr lang="en-GB" dirty="0" smtClean="0"/>
              <a:t>Harder than you think</a:t>
            </a:r>
          </a:p>
          <a:p>
            <a:r>
              <a:rPr lang="en-GB" dirty="0" smtClean="0"/>
              <a:t>Selling to management</a:t>
            </a:r>
          </a:p>
          <a:p>
            <a:r>
              <a:rPr lang="en-GB" dirty="0" smtClean="0"/>
              <a:t>Selling to developers ;)</a:t>
            </a:r>
          </a:p>
          <a:p>
            <a:r>
              <a:rPr lang="en-GB" dirty="0" smtClean="0"/>
              <a:t>You lose the title of “Hacker” !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31456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Unit tests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is a unit test ?</a:t>
            </a:r>
          </a:p>
          <a:p>
            <a:pPr lvl="1"/>
            <a:r>
              <a:rPr lang="en-GB" dirty="0" smtClean="0"/>
              <a:t>Test of one requirement for one method</a:t>
            </a:r>
          </a:p>
          <a:p>
            <a:r>
              <a:rPr lang="en-GB" dirty="0" smtClean="0"/>
              <a:t>Isolation</a:t>
            </a:r>
          </a:p>
          <a:p>
            <a:pPr lvl="1"/>
            <a:r>
              <a:rPr lang="en-GB" dirty="0" smtClean="0"/>
              <a:t>other code / tests</a:t>
            </a:r>
          </a:p>
          <a:p>
            <a:pPr lvl="1"/>
            <a:r>
              <a:rPr lang="en-GB" dirty="0" smtClean="0"/>
              <a:t>Other developers</a:t>
            </a:r>
          </a:p>
          <a:p>
            <a:r>
              <a:rPr lang="en-GB" dirty="0" smtClean="0"/>
              <a:t>Targeted </a:t>
            </a:r>
          </a:p>
          <a:p>
            <a:r>
              <a:rPr lang="en-GB" dirty="0" smtClean="0"/>
              <a:t>Repeatable</a:t>
            </a:r>
          </a:p>
          <a:p>
            <a:r>
              <a:rPr lang="en-GB" dirty="0" smtClean="0"/>
              <a:t>Predictable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5717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of the TDD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74513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Achieving good 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Writing tests first means that you have to describe what you want to achieve before you write the code</a:t>
            </a:r>
          </a:p>
          <a:p>
            <a:r>
              <a:rPr lang="en-GB" dirty="0" smtClean="0"/>
              <a:t>In order to keep tests understandable and maintainable, keep them as short as possible. Long tests imply that the unit under test is too large</a:t>
            </a:r>
          </a:p>
          <a:p>
            <a:r>
              <a:rPr lang="en-GB" dirty="0" smtClean="0"/>
              <a:t>If a component requires too many dependencies, then it is too difficult to test</a:t>
            </a:r>
          </a:p>
        </p:txBody>
      </p:sp>
    </p:spTree>
    <p:extLst>
      <p:ext uri="{BB962C8B-B14F-4D97-AF65-F5344CB8AC3E}">
        <p14:creationId xmlns:p14="http://schemas.microsoft.com/office/powerpoint/2010/main" val="2468837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Code design to help with TDD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SOLID</a:t>
            </a:r>
          </a:p>
          <a:p>
            <a:r>
              <a:rPr lang="en-GB" dirty="0" smtClean="0"/>
              <a:t>Code “smell”</a:t>
            </a:r>
          </a:p>
          <a:p>
            <a:r>
              <a:rPr lang="en-GB" dirty="0" smtClean="0"/>
              <a:t>Refactoring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9146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Single responsibility</a:t>
            </a:r>
          </a:p>
          <a:p>
            <a:pPr lvl="1"/>
            <a:r>
              <a:rPr lang="en-GB" dirty="0" smtClean="0"/>
              <a:t>Each method and class should have only one </a:t>
            </a:r>
            <a:r>
              <a:rPr lang="en-GB" dirty="0" smtClean="0"/>
              <a:t>responsibility</a:t>
            </a:r>
          </a:p>
          <a:p>
            <a:pPr lvl="1"/>
            <a:r>
              <a:rPr lang="en-GB" dirty="0" smtClean="0"/>
              <a:t>Open </a:t>
            </a:r>
            <a:r>
              <a:rPr lang="en-GB" dirty="0" smtClean="0"/>
              <a:t>/ Close principle</a:t>
            </a:r>
          </a:p>
          <a:p>
            <a:pPr lvl="1"/>
            <a:r>
              <a:rPr lang="en-GB" dirty="0" smtClean="0"/>
              <a:t>Open for extension, closed for modification</a:t>
            </a:r>
          </a:p>
          <a:p>
            <a:pPr lvl="1"/>
            <a:r>
              <a:rPr lang="en-GB" dirty="0" smtClean="0"/>
              <a:t>Inheritance </a:t>
            </a:r>
          </a:p>
          <a:p>
            <a:r>
              <a:rPr lang="en-GB" dirty="0" err="1" smtClean="0"/>
              <a:t>Liskov</a:t>
            </a:r>
            <a:r>
              <a:rPr lang="en-GB" dirty="0" smtClean="0"/>
              <a:t> </a:t>
            </a:r>
            <a:r>
              <a:rPr lang="en-GB" dirty="0" err="1" smtClean="0"/>
              <a:t>subsititution</a:t>
            </a:r>
            <a:r>
              <a:rPr lang="en-GB" dirty="0" smtClean="0"/>
              <a:t> principle</a:t>
            </a:r>
          </a:p>
          <a:p>
            <a:pPr lvl="1"/>
            <a:r>
              <a:rPr lang="en-GB" dirty="0" smtClean="0"/>
              <a:t>An object should be replaceable by the super class without breaking the application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594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Interface segregation principle</a:t>
            </a:r>
          </a:p>
          <a:p>
            <a:pPr lvl="1"/>
            <a:r>
              <a:rPr lang="en-GB" dirty="0" smtClean="0"/>
              <a:t>Must not rely on interfaces that a client does not need</a:t>
            </a:r>
          </a:p>
          <a:p>
            <a:r>
              <a:rPr lang="en-GB" dirty="0" smtClean="0"/>
              <a:t>Dependency inversion</a:t>
            </a:r>
          </a:p>
          <a:p>
            <a:pPr lvl="1"/>
            <a:r>
              <a:rPr lang="en-GB" dirty="0" smtClean="0"/>
              <a:t>Code should depend on abstractions, not implementation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349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Code smell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Mistaks</a:t>
            </a:r>
            <a:r>
              <a:rPr lang="en-GB" dirty="0" smtClean="0"/>
              <a:t>: repeated </a:t>
            </a:r>
            <a:r>
              <a:rPr lang="en-GB" dirty="0" err="1" smtClean="0"/>
              <a:t>mistaks</a:t>
            </a:r>
            <a:r>
              <a:rPr lang="en-GB" dirty="0" smtClean="0"/>
              <a:t> </a:t>
            </a:r>
            <a:r>
              <a:rPr lang="en-GB" dirty="0" smtClean="0"/>
              <a:t>;)</a:t>
            </a:r>
          </a:p>
          <a:p>
            <a:r>
              <a:rPr lang="en-GB" dirty="0" smtClean="0"/>
              <a:t>Duplicate code</a:t>
            </a:r>
          </a:p>
          <a:p>
            <a:r>
              <a:rPr lang="en-GB" dirty="0" smtClean="0"/>
              <a:t>Big classes, huge methods</a:t>
            </a:r>
          </a:p>
          <a:p>
            <a:r>
              <a:rPr lang="en-GB" dirty="0" smtClean="0"/>
              <a:t>Comments</a:t>
            </a:r>
          </a:p>
          <a:p>
            <a:pPr lvl="1"/>
            <a:r>
              <a:rPr lang="en-GB" dirty="0" smtClean="0"/>
              <a:t>controversial … </a:t>
            </a:r>
            <a:endParaRPr lang="en-GB" dirty="0" smtClean="0"/>
          </a:p>
          <a:p>
            <a:r>
              <a:rPr lang="en-GB" dirty="0" smtClean="0"/>
              <a:t>Bad names</a:t>
            </a:r>
          </a:p>
          <a:p>
            <a:r>
              <a:rPr lang="en-GB" dirty="0" smtClean="0"/>
              <a:t>Too many if .. Then or case statements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757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Code refactoring – rename members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41171"/>
            <a:ext cx="10515600" cy="2734018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decimal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getValue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(a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err="1" smtClean="0">
                <a:solidFill>
                  <a:srgbClr val="CD3A3A"/>
                </a:solidFill>
                <a:latin typeface="Courier New" panose="02070309020205020404" pitchFamily="49" charset="0"/>
              </a:rPr>
              <a:t>int</a:t>
            </a:r>
            <a:r>
              <a:rPr lang="en-GB" sz="20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,b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err="1" smtClean="0">
                <a:solidFill>
                  <a:srgbClr val="CD3A3A"/>
                </a:solidFill>
                <a:latin typeface="Courier New" panose="02070309020205020404" pitchFamily="49" charset="0"/>
              </a:rPr>
              <a:t>int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def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p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dec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init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3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r>
              <a:rPr lang="pt-BR" sz="20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14159265359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return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(a * a) * b * p.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69089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Code refactoring – rename members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849" y="2641171"/>
            <a:ext cx="11081951" cy="2734018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decimal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getCylinderVolume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(radius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err="1" smtClean="0">
                <a:solidFill>
                  <a:srgbClr val="CD3A3A"/>
                </a:solidFill>
                <a:latin typeface="Courier New" panose="02070309020205020404" pitchFamily="49" charset="0"/>
              </a:rPr>
              <a:t>int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 height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err="1" smtClean="0">
                <a:solidFill>
                  <a:srgbClr val="CD3A3A"/>
                </a:solidFill>
                <a:latin typeface="Courier New" panose="02070309020205020404" pitchFamily="49" charset="0"/>
              </a:rPr>
              <a:t>int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def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var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Pi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CD3A3A"/>
                </a:solidFill>
                <a:latin typeface="Courier New" panose="02070309020205020404" pitchFamily="49" charset="0"/>
              </a:rPr>
              <a:t>dec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init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3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r>
              <a:rPr lang="pt-BR" sz="2000" dirty="0" smtClean="0">
                <a:solidFill>
                  <a:srgbClr val="2A00FF"/>
                </a:solidFill>
                <a:latin typeface="Courier New" panose="02070309020205020404" pitchFamily="49" charset="0"/>
              </a:rPr>
              <a:t>14159265359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t-BR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pt-BR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return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(radius * radius) * height * Pi.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end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sz="2000" dirty="0" smtClean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GB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1210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Code refactoring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Extract methods</a:t>
            </a:r>
          </a:p>
          <a:p>
            <a:r>
              <a:rPr lang="en-GB" dirty="0" smtClean="0"/>
              <a:t>Extract interfaces</a:t>
            </a:r>
          </a:p>
          <a:p>
            <a:pPr lvl="1"/>
            <a:r>
              <a:rPr lang="en-GB" dirty="0" smtClean="0"/>
              <a:t>Multiple implementation</a:t>
            </a:r>
          </a:p>
          <a:p>
            <a:r>
              <a:rPr lang="en-GB" dirty="0" smtClean="0"/>
              <a:t>Encapsulation of properties</a:t>
            </a:r>
          </a:p>
          <a:p>
            <a:pPr lvl="1"/>
            <a:r>
              <a:rPr lang="en-GB" dirty="0" smtClean="0"/>
              <a:t>Get / set</a:t>
            </a:r>
          </a:p>
          <a:p>
            <a:r>
              <a:rPr lang="en-GB" dirty="0" smtClean="0"/>
              <a:t>Replace conditionals with polymorphism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6197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Achieving good 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Code which is complicated is</a:t>
            </a:r>
          </a:p>
          <a:p>
            <a:pPr lvl="1"/>
            <a:r>
              <a:rPr lang="en-GB" dirty="0" smtClean="0"/>
              <a:t>Bad design</a:t>
            </a:r>
          </a:p>
          <a:p>
            <a:pPr lvl="1"/>
            <a:r>
              <a:rPr lang="en-GB" dirty="0" smtClean="0"/>
              <a:t>Hard to maintain</a:t>
            </a:r>
          </a:p>
          <a:p>
            <a:pPr lvl="1"/>
            <a:r>
              <a:rPr lang="en-GB" dirty="0" smtClean="0"/>
              <a:t>Hard to test</a:t>
            </a:r>
          </a:p>
          <a:p>
            <a:pPr lvl="1"/>
            <a:r>
              <a:rPr lang="en-GB" dirty="0" smtClean="0"/>
              <a:t>Expensive to fix</a:t>
            </a:r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61095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TDD: Testing “smells”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Writing tests after writing code</a:t>
            </a:r>
          </a:p>
          <a:p>
            <a:r>
              <a:rPr lang="en-GB" dirty="0" smtClean="0"/>
              <a:t>Not writing tests !</a:t>
            </a:r>
          </a:p>
          <a:p>
            <a:r>
              <a:rPr lang="en-GB" dirty="0"/>
              <a:t>Duplicate logic in </a:t>
            </a:r>
            <a:r>
              <a:rPr lang="en-GB" dirty="0" smtClean="0"/>
              <a:t>tests</a:t>
            </a:r>
          </a:p>
          <a:p>
            <a:r>
              <a:rPr lang="en-GB" dirty="0" smtClean="0"/>
              <a:t>Code apart from asserts </a:t>
            </a:r>
            <a:r>
              <a:rPr lang="en-GB" dirty="0"/>
              <a:t>/ </a:t>
            </a:r>
            <a:r>
              <a:rPr lang="en-GB" dirty="0" smtClean="0"/>
              <a:t>setup</a:t>
            </a:r>
            <a:endParaRPr lang="en-GB" dirty="0"/>
          </a:p>
          <a:p>
            <a:pPr lvl="1"/>
            <a:r>
              <a:rPr lang="en-GB" dirty="0"/>
              <a:t>logic in tests == bugs in tests </a:t>
            </a:r>
            <a:r>
              <a:rPr lang="en-GB" dirty="0" smtClean="0"/>
              <a:t>(&gt;90% </a:t>
            </a:r>
            <a:r>
              <a:rPr lang="en-GB" dirty="0" err="1" smtClean="0"/>
              <a:t>likelyhood</a:t>
            </a:r>
            <a:r>
              <a:rPr lang="en-GB" dirty="0" smtClean="0"/>
              <a:t>)</a:t>
            </a:r>
            <a:endParaRPr lang="en-GB" dirty="0"/>
          </a:p>
          <a:p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57567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TDD: Testing “smells”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Remove tests</a:t>
            </a:r>
          </a:p>
          <a:p>
            <a:r>
              <a:rPr lang="en-GB" dirty="0" smtClean="0"/>
              <a:t>Change tests</a:t>
            </a:r>
          </a:p>
          <a:p>
            <a:r>
              <a:rPr lang="en-GB" dirty="0" smtClean="0"/>
              <a:t>Have test dependent on another test</a:t>
            </a:r>
          </a:p>
          <a:p>
            <a:r>
              <a:rPr lang="en-GB" dirty="0" smtClean="0"/>
              <a:t>Have multiple asserts per test</a:t>
            </a:r>
          </a:p>
          <a:p>
            <a:pPr lvl="1"/>
            <a:r>
              <a:rPr lang="en-GB" dirty="0" smtClean="0"/>
              <a:t>unless checking multiple properties per object</a:t>
            </a:r>
          </a:p>
        </p:txBody>
      </p:sp>
    </p:spTree>
    <p:extLst>
      <p:ext uri="{BB962C8B-B14F-4D97-AF65-F5344CB8AC3E}">
        <p14:creationId xmlns:p14="http://schemas.microsoft.com/office/powerpoint/2010/main" val="105275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TDD: Best Practices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Increase code coverage</a:t>
            </a:r>
          </a:p>
          <a:p>
            <a:r>
              <a:rPr lang="en-GB" dirty="0" smtClean="0"/>
              <a:t>Test reviews</a:t>
            </a:r>
          </a:p>
          <a:p>
            <a:r>
              <a:rPr lang="en-GB" dirty="0" smtClean="0"/>
              <a:t>Manually introduce a bug</a:t>
            </a:r>
          </a:p>
          <a:p>
            <a:pPr lvl="1"/>
            <a:r>
              <a:rPr lang="en-GB" dirty="0" smtClean="0"/>
              <a:t>if all tests pass, there’s a problem with the test</a:t>
            </a:r>
          </a:p>
          <a:p>
            <a:r>
              <a:rPr lang="en-GB" dirty="0" smtClean="0"/>
              <a:t>Write tests first</a:t>
            </a:r>
          </a:p>
          <a:p>
            <a:r>
              <a:rPr lang="en-GB" dirty="0"/>
              <a:t>Make tests isolated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49796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TDD: Best Practices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Ensure all unit tests pass. None should fail</a:t>
            </a:r>
          </a:p>
          <a:p>
            <a:r>
              <a:rPr lang="en-GB" dirty="0" smtClean="0"/>
              <a:t>Integration tests should be in a separate project</a:t>
            </a:r>
          </a:p>
          <a:p>
            <a:r>
              <a:rPr lang="en-GB" dirty="0"/>
              <a:t>Test only publics (If possible)</a:t>
            </a:r>
          </a:p>
          <a:p>
            <a:r>
              <a:rPr lang="en-GB" dirty="0"/>
              <a:t>SOLID design</a:t>
            </a:r>
          </a:p>
          <a:p>
            <a:r>
              <a:rPr lang="en-GB" dirty="0"/>
              <a:t>Use Setup methods / refactor code into “helpers”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63405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TDD: Best Practices </a:t>
            </a:r>
            <a:r>
              <a:rPr lang="en-GB" dirty="0" smtClean="0"/>
              <a:t>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Make tests readable rather than maintainable</a:t>
            </a:r>
          </a:p>
          <a:p>
            <a:r>
              <a:rPr lang="en-GB" dirty="0" smtClean="0"/>
              <a:t>Enforce </a:t>
            </a:r>
            <a:r>
              <a:rPr lang="en-GB" dirty="0" smtClean="0"/>
              <a:t>test isolation</a:t>
            </a:r>
          </a:p>
          <a:p>
            <a:r>
              <a:rPr lang="en-GB" dirty="0" smtClean="0"/>
              <a:t>Each test should set up and clean up it’s own state</a:t>
            </a:r>
          </a:p>
          <a:p>
            <a:r>
              <a:rPr lang="en-GB" dirty="0" smtClean="0"/>
              <a:t>Any test should be repeatable </a:t>
            </a:r>
            <a:endParaRPr lang="en-GB" dirty="0" smtClean="0"/>
          </a:p>
          <a:p>
            <a:r>
              <a:rPr lang="en-GB" dirty="0" smtClean="0"/>
              <a:t>Use </a:t>
            </a:r>
            <a:r>
              <a:rPr lang="en-GB" dirty="0"/>
              <a:t>variables instead of constants to make tests readable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56504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TDD: Best Practices </a:t>
            </a:r>
            <a:r>
              <a:rPr lang="en-GB" dirty="0" smtClean="0"/>
              <a:t>(bad naming)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849" y="2641171"/>
            <a:ext cx="11081951" cy="2734018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@Test.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method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test#1():</a:t>
            </a:r>
          </a:p>
          <a:p>
            <a:pPr marL="0" indent="0">
              <a:buNone/>
            </a:pP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t-BR" sz="2000" dirty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lv_data </a:t>
            </a:r>
            <a:r>
              <a:rPr lang="pt-BR" sz="200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assign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lv_data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GB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gecode:getGPS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000" dirty="0" smtClean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2000" dirty="0" err="1">
                <a:solidFill>
                  <a:srgbClr val="2A00FF"/>
                </a:solidFill>
                <a:latin typeface="Consolas" panose="020B0609020204030204" pitchFamily="49" charset="0"/>
              </a:rPr>
              <a:t>maitland</a:t>
            </a:r>
            <a:r>
              <a:rPr lang="en-GB" sz="20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GB" sz="20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2000" dirty="0" err="1">
                <a:solidFill>
                  <a:srgbClr val="2A00FF"/>
                </a:solidFill>
                <a:latin typeface="Consolas" panose="020B0609020204030204" pitchFamily="49" charset="0"/>
              </a:rPr>
              <a:t>southend</a:t>
            </a:r>
            <a:r>
              <a:rPr lang="en-GB" sz="20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AssertString:IsNotNullOrEmpty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lv_data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  <a:endParaRPr lang="en-GB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method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45048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TDD: Best Practices </a:t>
            </a:r>
            <a:r>
              <a:rPr lang="en-GB" dirty="0" smtClean="0"/>
              <a:t>(good naming)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518" y="2641171"/>
            <a:ext cx="11081951" cy="4048878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@Test.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method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get_the_GPS_coordinates_for_a_building_in_a_town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():</a:t>
            </a:r>
            <a:endParaRPr lang="en-GB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t-BR" sz="2000" dirty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lv_gpsCoord </a:t>
            </a:r>
            <a:r>
              <a:rPr lang="pt-BR" sz="200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pt-BR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000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err="1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lv_Town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err="1">
                <a:solidFill>
                  <a:srgbClr val="7F0055"/>
                </a:solidFill>
                <a:latin typeface="Consolas" panose="020B0609020204030204" pitchFamily="49" charset="0"/>
              </a:rPr>
              <a:t>init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2000" dirty="0" err="1">
                <a:solidFill>
                  <a:srgbClr val="2A00FF"/>
                </a:solidFill>
                <a:latin typeface="Consolas" panose="020B0609020204030204" pitchFamily="49" charset="0"/>
              </a:rPr>
              <a:t>southend</a:t>
            </a:r>
            <a:r>
              <a:rPr lang="en-GB" sz="20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GB" sz="2000" dirty="0" err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err="1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lv_Building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err="1">
                <a:solidFill>
                  <a:srgbClr val="7F0055"/>
                </a:solidFill>
                <a:latin typeface="Consolas" panose="020B0609020204030204" pitchFamily="49" charset="0"/>
              </a:rPr>
              <a:t>init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2000" dirty="0" err="1">
                <a:solidFill>
                  <a:srgbClr val="2A00FF"/>
                </a:solidFill>
                <a:latin typeface="Consolas" panose="020B0609020204030204" pitchFamily="49" charset="0"/>
              </a:rPr>
              <a:t>maitland</a:t>
            </a:r>
            <a:r>
              <a:rPr lang="en-GB" sz="20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endParaRPr lang="pt-BR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GB" sz="2000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GB" sz="2000" dirty="0" smtClean="0">
                <a:solidFill>
                  <a:srgbClr val="7F0055"/>
                </a:solidFill>
                <a:latin typeface="Consolas" panose="020B0609020204030204" pitchFamily="49" charset="0"/>
              </a:rPr>
              <a:t>assign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lv_gpsCoord 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GB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gecode:getGPS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GB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lv_Building,lv_Town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GB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AssertString:IsNotNullOrEmpty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lv_gpsCoord </a:t>
            </a:r>
            <a:r>
              <a:rPr lang="en-GB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  <a:endParaRPr lang="en-GB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GB" sz="2000" dirty="0">
                <a:solidFill>
                  <a:srgbClr val="7F0055"/>
                </a:solidFill>
                <a:latin typeface="Consolas" panose="020B0609020204030204" pitchFamily="49" charset="0"/>
              </a:rPr>
              <a:t>method</a:t>
            </a:r>
            <a:r>
              <a:rPr lang="en-GB" sz="20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77605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TDD: Best Practices </a:t>
            </a:r>
            <a:r>
              <a:rPr lang="en-GB" dirty="0" smtClean="0"/>
              <a:t>(4)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Tests should run in any order</a:t>
            </a:r>
          </a:p>
          <a:p>
            <a:r>
              <a:rPr lang="en-GB" dirty="0" smtClean="0"/>
              <a:t>Name tests (</a:t>
            </a:r>
            <a:r>
              <a:rPr lang="en-GB" dirty="0" err="1" smtClean="0"/>
              <a:t>add_LessThanZero_throwsException</a:t>
            </a:r>
            <a:r>
              <a:rPr lang="en-GB" dirty="0" smtClean="0"/>
              <a:t>)</a:t>
            </a:r>
          </a:p>
          <a:p>
            <a:r>
              <a:rPr lang="en-GB" dirty="0" smtClean="0"/>
              <a:t>Name variables / use pre-processor</a:t>
            </a:r>
          </a:p>
          <a:p>
            <a:r>
              <a:rPr lang="en-GB" dirty="0" smtClean="0"/>
              <a:t>Start using Interfaces to facilitate tests</a:t>
            </a:r>
            <a:br>
              <a:rPr lang="en-GB" dirty="0" smtClean="0"/>
            </a:br>
            <a:r>
              <a:rPr lang="en-GB" dirty="0" smtClean="0"/>
              <a:t>	“mocks”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27906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2328307"/>
              </p:ext>
            </p:extLst>
          </p:nvPr>
        </p:nvGraphicFramePr>
        <p:xfrm>
          <a:off x="1789405" y="20912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2919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book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art of unit testing</a:t>
            </a:r>
          </a:p>
          <a:p>
            <a:pPr lvl="1"/>
            <a:r>
              <a:rPr lang="en-GB" dirty="0" smtClean="0"/>
              <a:t>Second edition</a:t>
            </a:r>
          </a:p>
          <a:p>
            <a:r>
              <a:rPr lang="en-GB" dirty="0" smtClean="0"/>
              <a:t>Roy </a:t>
            </a:r>
            <a:r>
              <a:rPr lang="en-GB" dirty="0" err="1" smtClean="0"/>
              <a:t>Osherove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640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/ Demos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412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Override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4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5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6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7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8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9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0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2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3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4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5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6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7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8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19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0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2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3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4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5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6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7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8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29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0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2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3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4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5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6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7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8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39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40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ppt/theme/themeOverride4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6590</TotalTime>
  <Words>1353</Words>
  <Application>Microsoft Office PowerPoint</Application>
  <PresentationFormat>Widescreen</PresentationFormat>
  <Paragraphs>266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Consolas</vt:lpstr>
      <vt:lpstr>Courier New</vt:lpstr>
      <vt:lpstr>Trebuchet MS</vt:lpstr>
      <vt:lpstr>Wingdings</vt:lpstr>
      <vt:lpstr>Berlin</vt:lpstr>
      <vt:lpstr>Using TDD</vt:lpstr>
      <vt:lpstr>Intro</vt:lpstr>
      <vt:lpstr>Introduction to TDD</vt:lpstr>
      <vt:lpstr>History of TDD</vt:lpstr>
      <vt:lpstr>Traditional development cycle</vt:lpstr>
      <vt:lpstr>TDD cycle</vt:lpstr>
      <vt:lpstr>TDD cycle : Red, green, refactor</vt:lpstr>
      <vt:lpstr>TDD cycle : Red</vt:lpstr>
      <vt:lpstr>TDD cycle : Green</vt:lpstr>
      <vt:lpstr>When enough is too much</vt:lpstr>
      <vt:lpstr>WRONG…</vt:lpstr>
      <vt:lpstr>When enough is enough</vt:lpstr>
      <vt:lpstr>Requirements are tests</vt:lpstr>
      <vt:lpstr>TDD cycle : Refactor</vt:lpstr>
      <vt:lpstr>The benefits of TDD</vt:lpstr>
      <vt:lpstr>The benefits of TDD</vt:lpstr>
      <vt:lpstr>The cost of bugs - augmentum.com</vt:lpstr>
      <vt:lpstr>The cost of bugs – Dilbert </vt:lpstr>
      <vt:lpstr>The benefits of TDD</vt:lpstr>
      <vt:lpstr>The benefits of TDD (real world)</vt:lpstr>
      <vt:lpstr>The benefits of TDD (real world)</vt:lpstr>
      <vt:lpstr>The benefits of TDD (real world)</vt:lpstr>
      <vt:lpstr>The downsides of TDD</vt:lpstr>
      <vt:lpstr>Unit tests</vt:lpstr>
      <vt:lpstr>Example of the TDD approach</vt:lpstr>
      <vt:lpstr>Achieving good design</vt:lpstr>
      <vt:lpstr>Code design to help with TDD</vt:lpstr>
      <vt:lpstr>SOLID</vt:lpstr>
      <vt:lpstr>SOLID</vt:lpstr>
      <vt:lpstr>Code smell</vt:lpstr>
      <vt:lpstr>Code refactoring – rename members</vt:lpstr>
      <vt:lpstr>Code refactoring – rename members</vt:lpstr>
      <vt:lpstr>Code refactoring</vt:lpstr>
      <vt:lpstr>Achieving good design</vt:lpstr>
      <vt:lpstr>TDD: Testing “smells” (1)</vt:lpstr>
      <vt:lpstr>TDD: Testing “smells” (2)</vt:lpstr>
      <vt:lpstr>TDD: Best Practices (1)</vt:lpstr>
      <vt:lpstr>TDD: Best Practices (2)</vt:lpstr>
      <vt:lpstr>TDD: Best Practices (3)</vt:lpstr>
      <vt:lpstr>TDD: Best Practices (bad naming)</vt:lpstr>
      <vt:lpstr>TDD: Best Practices (good naming)</vt:lpstr>
      <vt:lpstr>TDD: Best Practices (4)</vt:lpstr>
      <vt:lpstr> </vt:lpstr>
      <vt:lpstr>book</vt:lpstr>
      <vt:lpstr>Questions / Demos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jmls</cp:lastModifiedBy>
  <cp:revision>51</cp:revision>
  <dcterms:created xsi:type="dcterms:W3CDTF">2014-04-26T07:14:24Z</dcterms:created>
  <dcterms:modified xsi:type="dcterms:W3CDTF">2014-06-04T07:45:22Z</dcterms:modified>
</cp:coreProperties>
</file>