
<file path=[Content_Types].xml><?xml version="1.0" encoding="utf-8"?>
<Types xmlns="http://schemas.openxmlformats.org/package/2006/content-types"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emf" ContentType="image/x-emf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Default Extension="tiff" ContentType="image/tiff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7" r:id="rId4"/>
  </p:sldMasterIdLst>
  <p:notesMasterIdLst>
    <p:notesMasterId r:id="rId43"/>
  </p:notesMasterIdLst>
  <p:handoutMasterIdLst>
    <p:handoutMasterId r:id="rId44"/>
  </p:handoutMasterIdLst>
  <p:sldIdLst>
    <p:sldId id="1099" r:id="rId5"/>
    <p:sldId id="1304" r:id="rId6"/>
    <p:sldId id="1315" r:id="rId7"/>
    <p:sldId id="1281" r:id="rId8"/>
    <p:sldId id="1284" r:id="rId9"/>
    <p:sldId id="1316" r:id="rId10"/>
    <p:sldId id="1314" r:id="rId11"/>
    <p:sldId id="1219" r:id="rId12"/>
    <p:sldId id="1234" r:id="rId13"/>
    <p:sldId id="1276" r:id="rId14"/>
    <p:sldId id="1294" r:id="rId15"/>
    <p:sldId id="1277" r:id="rId16"/>
    <p:sldId id="1278" r:id="rId17"/>
    <p:sldId id="1279" r:id="rId18"/>
    <p:sldId id="1280" r:id="rId19"/>
    <p:sldId id="1296" r:id="rId20"/>
    <p:sldId id="1227" r:id="rId21"/>
    <p:sldId id="1308" r:id="rId22"/>
    <p:sldId id="1261" r:id="rId23"/>
    <p:sldId id="1251" r:id="rId24"/>
    <p:sldId id="1262" r:id="rId25"/>
    <p:sldId id="1252" r:id="rId26"/>
    <p:sldId id="1263" r:id="rId27"/>
    <p:sldId id="1247" r:id="rId28"/>
    <p:sldId id="1264" r:id="rId29"/>
    <p:sldId id="1249" r:id="rId30"/>
    <p:sldId id="1317" r:id="rId31"/>
    <p:sldId id="1318" r:id="rId32"/>
    <p:sldId id="1319" r:id="rId33"/>
    <p:sldId id="1321" r:id="rId34"/>
    <p:sldId id="1324" r:id="rId35"/>
    <p:sldId id="1323" r:id="rId36"/>
    <p:sldId id="1322" r:id="rId37"/>
    <p:sldId id="1325" r:id="rId38"/>
    <p:sldId id="1254" r:id="rId39"/>
    <p:sldId id="1265" r:id="rId40"/>
    <p:sldId id="1306" r:id="rId41"/>
    <p:sldId id="1142" r:id="rId42"/>
  </p:sldIdLst>
  <p:sldSz cx="12188825" cy="6858000"/>
  <p:notesSz cx="7027863" cy="9313863"/>
  <p:custDataLst>
    <p:tags r:id="rId45"/>
  </p:custDataLst>
  <p:defaultTextStyle>
    <a:defPPr>
      <a:defRPr lang="en-US"/>
    </a:defPPr>
    <a:lvl1pPr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1pPr>
    <a:lvl2pPr marL="457161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2pPr>
    <a:lvl3pPr marL="914323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3pPr>
    <a:lvl4pPr marL="1371485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4pPr>
    <a:lvl5pPr marL="1828648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5pPr>
    <a:lvl6pPr marL="2285809" algn="l" defTabSz="914323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6pPr>
    <a:lvl7pPr marL="2742971" algn="l" defTabSz="914323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7pPr>
    <a:lvl8pPr marL="3200133" algn="l" defTabSz="914323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8pPr>
    <a:lvl9pPr marL="3657296" algn="l" defTabSz="914323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provanc" initials="c" lastIdx="1" clrIdx="0"/>
  <p:cmAuthor id="1" name="Chuck Provancher" initials="cp" lastIdx="2" clrIdx="1"/>
  <p:cmAuthor id="2" name="Progress Software" initials="" lastIdx="0" clrIdx="2"/>
  <p:cmAuthor id="3" name="Chuck Provancher" initials="" lastIdx="0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6600"/>
    <a:srgbClr val="FF9900"/>
    <a:srgbClr val="3399FF"/>
    <a:srgbClr val="DD461E"/>
    <a:srgbClr val="FF4E00"/>
    <a:srgbClr val="F199AE"/>
    <a:srgbClr val="2F5662"/>
    <a:srgbClr val="B0D806"/>
    <a:srgbClr val="AAD204"/>
    <a:srgbClr val="24D997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773" autoAdjust="0"/>
    <p:restoredTop sz="63223" autoAdjust="0"/>
  </p:normalViewPr>
  <p:slideViewPr>
    <p:cSldViewPr snapToGrid="0" showGuides="1">
      <p:cViewPr varScale="1">
        <p:scale>
          <a:sx n="41" d="100"/>
          <a:sy n="41" d="100"/>
        </p:scale>
        <p:origin x="-1296" y="-96"/>
      </p:cViewPr>
      <p:guideLst>
        <p:guide orient="horz" pos="437"/>
        <p:guide orient="horz" pos="756"/>
        <p:guide orient="horz" pos="3403"/>
        <p:guide pos="382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howGuides="1">
      <p:cViewPr varScale="1">
        <p:scale>
          <a:sx n="114" d="100"/>
          <a:sy n="114" d="100"/>
        </p:scale>
        <p:origin x="-4608" y="-112"/>
      </p:cViewPr>
      <p:guideLst>
        <p:guide orient="horz" pos="2933"/>
        <p:guide pos="2213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tags" Target="tags/tag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notesMaster" Target="notesMasters/notesMaster1.xml"/><Relationship Id="rId48" Type="http://schemas.openxmlformats.org/officeDocument/2006/relationships/viewProps" Target="viewProps.xml"/><Relationship Id="rId8" Type="http://schemas.openxmlformats.org/officeDocument/2006/relationships/slide" Target="slides/slide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0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  <a:spAutoFit/>
          </a:bodyPr>
          <a:lstStyle>
            <a:lvl1pPr algn="l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endParaRPr lang="en-US" i="0" dirty="0"/>
          </a:p>
        </p:txBody>
      </p:sp>
      <p:sp>
        <p:nvSpPr>
          <p:cNvPr id="3450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83038" y="0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  <a:spAutoFit/>
          </a:bodyPr>
          <a:lstStyle>
            <a:lvl1pPr algn="r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endParaRPr lang="en-US" i="0" dirty="0"/>
          </a:p>
        </p:txBody>
      </p:sp>
      <p:sp>
        <p:nvSpPr>
          <p:cNvPr id="3450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034925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  <a:spAutoFit/>
          </a:bodyPr>
          <a:lstStyle>
            <a:lvl1pPr algn="l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r>
              <a:rPr lang="en-US" i="0" dirty="0" smtClean="0"/>
              <a:t>Progress Software</a:t>
            </a:r>
            <a:endParaRPr lang="en-US" i="0" dirty="0"/>
          </a:p>
        </p:txBody>
      </p:sp>
      <p:sp>
        <p:nvSpPr>
          <p:cNvPr id="3450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83038" y="9034925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  <a:spAutoFit/>
          </a:bodyPr>
          <a:lstStyle>
            <a:lvl1pPr algn="r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fld id="{D2F5EF90-0EF8-4688-ABBA-2D94A5D7A6DA}" type="slidenum">
              <a:rPr lang="en-US" i="0"/>
              <a:pPr>
                <a:defRPr/>
              </a:pPr>
              <a:t>‹#›</a:t>
            </a:fld>
            <a:endParaRPr lang="en-US" i="0" dirty="0"/>
          </a:p>
        </p:txBody>
      </p:sp>
    </p:spTree>
    <p:extLst>
      <p:ext uri="{BB962C8B-B14F-4D97-AF65-F5344CB8AC3E}">
        <p14:creationId xmlns:p14="http://schemas.microsoft.com/office/powerpoint/2010/main" xmlns="" val="414071364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</a:bodyPr>
          <a:lstStyle>
            <a:lvl1pPr algn="l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83038" y="0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</a:bodyPr>
          <a:lstStyle>
            <a:lvl1pPr algn="r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35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11163" y="700088"/>
            <a:ext cx="6208712" cy="34925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6625" y="4424363"/>
            <a:ext cx="5154613" cy="4189412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225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48725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</a:bodyPr>
          <a:lstStyle>
            <a:lvl1pPr algn="l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r>
              <a:rPr lang="en-US" smtClean="0"/>
              <a:t>Progress Software</a:t>
            </a:r>
            <a:endParaRPr lang="en-US" dirty="0"/>
          </a:p>
        </p:txBody>
      </p:sp>
      <p:sp>
        <p:nvSpPr>
          <p:cNvPr id="225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83038" y="8848725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</a:bodyPr>
          <a:lstStyle>
            <a:lvl1pPr algn="r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3644665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161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323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485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648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5809" algn="l" defTabSz="91432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971" algn="l" defTabSz="91432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133" algn="l" defTabSz="91432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296" algn="l" defTabSz="91432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11163" y="700088"/>
            <a:ext cx="6208712" cy="34925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Why am</a:t>
            </a:r>
            <a:r>
              <a:rPr lang="en-US" baseline="0" dirty="0" smtClean="0"/>
              <a:t> I talking about Pacific?  Because </a:t>
            </a:r>
            <a:r>
              <a:rPr lang="en-US" baseline="0" dirty="0" err="1" smtClean="0"/>
              <a:t>Rollbase</a:t>
            </a:r>
            <a:r>
              <a:rPr lang="en-US" baseline="0" dirty="0" smtClean="0"/>
              <a:t> was the basis for Pacific.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F254BE-59B1-4D41-B66A-77F3EB46EA85}" type="slidenum">
              <a:rPr lang="en-US" smtClean="0">
                <a:solidFill>
                  <a:prstClr val="black"/>
                </a:solidFill>
              </a:rPr>
              <a:pPr/>
              <a:t>4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57293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Progress Pacific is the </a:t>
            </a:r>
            <a:r>
              <a:rPr lang="en-US" dirty="0" err="1" smtClean="0"/>
              <a:t>aPaaS</a:t>
            </a:r>
            <a:r>
              <a:rPr lang="en-US" baseline="0" dirty="0" smtClean="0"/>
              <a:t> delivery of Progress products.</a:t>
            </a:r>
          </a:p>
          <a:p>
            <a:endParaRPr lang="en-US" baseline="0" dirty="0" smtClean="0"/>
          </a:p>
          <a:p>
            <a:r>
              <a:rPr lang="en-US" baseline="0" dirty="0" err="1" smtClean="0"/>
              <a:t>DataDirect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Easyl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Rollbase</a:t>
            </a:r>
            <a:r>
              <a:rPr lang="en-US" baseline="0" dirty="0" smtClean="0"/>
              <a:t> are currently included</a:t>
            </a:r>
          </a:p>
          <a:p>
            <a:endParaRPr lang="en-US" baseline="0" dirty="0" smtClean="0"/>
          </a:p>
          <a:p>
            <a:r>
              <a:rPr lang="en-US" baseline="0" dirty="0" err="1" smtClean="0"/>
              <a:t>Corticon</a:t>
            </a:r>
            <a:r>
              <a:rPr lang="en-US" baseline="0" dirty="0" smtClean="0"/>
              <a:t> and </a:t>
            </a:r>
            <a:r>
              <a:rPr lang="en-US" baseline="0" dirty="0" err="1" smtClean="0"/>
              <a:t>OpenEdge</a:t>
            </a:r>
            <a:r>
              <a:rPr lang="en-US" baseline="0" dirty="0" smtClean="0"/>
              <a:t> in the future (see Dave Cleary’s talk about the new PASOE server)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11163" y="700088"/>
            <a:ext cx="6208712" cy="34925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11163" y="700088"/>
            <a:ext cx="6208712" cy="34925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Build</a:t>
            </a:r>
          </a:p>
          <a:p>
            <a:pPr marL="171450" lvl="1" indent="-171450" algn="l">
              <a:spcAft>
                <a:spcPts val="600"/>
              </a:spcAft>
              <a:buFont typeface="Arial"/>
              <a:buChar char="•"/>
            </a:pPr>
            <a:r>
              <a:rPr lang="en-US" sz="1200" i="0" dirty="0" smtClean="0"/>
              <a:t>Drag &amp; drop application development allows business users can create apps without coding</a:t>
            </a:r>
          </a:p>
          <a:p>
            <a:pPr marL="171450" lvl="1" indent="-171450" algn="l">
              <a:spcAft>
                <a:spcPts val="600"/>
              </a:spcAft>
              <a:buFont typeface="Arial"/>
              <a:buChar char="•"/>
            </a:pPr>
            <a:r>
              <a:rPr lang="en-US" sz="1200" i="0" dirty="0" smtClean="0"/>
              <a:t>Developers can go much further with JavaScript, APIs and custom components</a:t>
            </a:r>
          </a:p>
          <a:p>
            <a:endParaRPr lang="en-US" b="0" dirty="0" smtClean="0"/>
          </a:p>
          <a:p>
            <a:r>
              <a:rPr lang="en-US" b="0" dirty="0" smtClean="0"/>
              <a:t>Deploy</a:t>
            </a:r>
          </a:p>
          <a:p>
            <a:pPr marL="171450" lvl="1" indent="-171450" algn="l">
              <a:spcAft>
                <a:spcPts val="600"/>
              </a:spcAft>
              <a:buFont typeface="Arial"/>
              <a:buChar char="•"/>
            </a:pPr>
            <a:r>
              <a:rPr lang="en-US" sz="1200" i="0" dirty="0" smtClean="0"/>
              <a:t>Publish and deploy applications to one or more tenants</a:t>
            </a:r>
          </a:p>
          <a:p>
            <a:pPr marL="171450" lvl="1" indent="-171450" algn="l">
              <a:spcAft>
                <a:spcPts val="600"/>
              </a:spcAft>
              <a:buFont typeface="Arial"/>
              <a:buChar char="•"/>
            </a:pPr>
            <a:r>
              <a:rPr lang="en-US" sz="1200" i="0" dirty="0" smtClean="0"/>
              <a:t>Role and user-based access control, tenant and user provisioning</a:t>
            </a:r>
          </a:p>
          <a:p>
            <a:pPr marL="171450" lvl="1" indent="-171450" algn="l">
              <a:spcAft>
                <a:spcPts val="600"/>
              </a:spcAft>
              <a:buFont typeface="Arial"/>
              <a:buChar char="•"/>
            </a:pPr>
            <a:endParaRPr lang="en-US" sz="1200" i="0" dirty="0" smtClean="0"/>
          </a:p>
          <a:p>
            <a:pPr marL="0" lvl="1" indent="0" algn="l">
              <a:spcAft>
                <a:spcPts val="600"/>
              </a:spcAft>
              <a:buFont typeface="Arial"/>
              <a:buNone/>
            </a:pPr>
            <a:r>
              <a:rPr lang="en-US" sz="1200" i="0" dirty="0" smtClean="0"/>
              <a:t>Manage</a:t>
            </a:r>
          </a:p>
          <a:p>
            <a:pPr marL="171450" lvl="1" indent="-171450" algn="l">
              <a:spcAft>
                <a:spcPts val="600"/>
              </a:spcAft>
              <a:buFont typeface="Arial"/>
              <a:buChar char="•"/>
            </a:pPr>
            <a:r>
              <a:rPr lang="en-US" sz="1200" i="0" dirty="0" smtClean="0"/>
              <a:t>Central dashboard to manage servers, databases, tenants, users, applications and more</a:t>
            </a:r>
          </a:p>
          <a:p>
            <a:pPr marL="171450" lvl="1" indent="-171450" algn="l">
              <a:spcAft>
                <a:spcPts val="600"/>
              </a:spcAft>
              <a:buFont typeface="Arial"/>
              <a:buChar char="•"/>
            </a:pPr>
            <a:r>
              <a:rPr lang="en-US" sz="1200" i="0" dirty="0" smtClean="0"/>
              <a:t>Monitor system components and user activity, access tenants to provide support, resource metering, etc.</a:t>
            </a:r>
          </a:p>
          <a:p>
            <a:pPr marL="0" lvl="1" indent="0" algn="l">
              <a:spcAft>
                <a:spcPts val="600"/>
              </a:spcAft>
              <a:buFont typeface="Arial"/>
              <a:buNone/>
            </a:pPr>
            <a:endParaRPr lang="en-US" sz="1200" i="0" dirty="0" smtClean="0"/>
          </a:p>
          <a:p>
            <a:endParaRPr lang="en-US" b="1" dirty="0" smtClean="0"/>
          </a:p>
          <a:p>
            <a:endParaRPr lang="en-US" b="1" dirty="0" smtClean="0"/>
          </a:p>
          <a:p>
            <a:endParaRPr lang="en-US" b="1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8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167524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11163" y="700088"/>
            <a:ext cx="6208712" cy="34925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Rollbase</a:t>
            </a:r>
            <a:r>
              <a:rPr lang="en-US" dirty="0" smtClean="0"/>
              <a:t> in action book</a:t>
            </a:r>
            <a:r>
              <a:rPr lang="en-US" baseline="0" dirty="0" smtClean="0"/>
              <a:t> is now 577 pages in length.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11163" y="700088"/>
            <a:ext cx="6208712" cy="34925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de-DE" dirty="0" smtClean="0"/>
              <a:t>Rollbase is a PaaS, shielding devlopers from underlying technical complexity such as database schemas</a:t>
            </a:r>
            <a:r>
              <a:rPr lang="de-DE" baseline="0" dirty="0" smtClean="0"/>
              <a:t> and relationships.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Developers model</a:t>
            </a:r>
            <a:r>
              <a:rPr lang="en-US" baseline="0" dirty="0" smtClean="0"/>
              <a:t> coarse-grained (business objects) in the browser-based authoring environment. These are typically objects such as Customer, Article, User etc.</a:t>
            </a:r>
          </a:p>
          <a:p>
            <a:r>
              <a:rPr lang="de-DE" baseline="0" dirty="0" smtClean="0"/>
              <a:t>Object properties indicate e.g. auditing, reporting capabilities for the object. </a:t>
            </a:r>
            <a:endParaRPr lang="en-US" baseline="0" dirty="0" smtClean="0"/>
          </a:p>
          <a:p>
            <a:r>
              <a:rPr lang="de-DE" baseline="0" dirty="0" smtClean="0"/>
              <a:t>Objects have associated attributes e.g. Workflow, Task, Survey, … Selecting attributes for an object enables specific behaviour for the object e.g. location attribute.</a:t>
            </a:r>
          </a:p>
          <a:p>
            <a:endParaRPr lang="de-DE" baseline="0" dirty="0" smtClean="0"/>
          </a:p>
          <a:p>
            <a:r>
              <a:rPr lang="de-DE" baseline="0" dirty="0" smtClean="0"/>
              <a:t>Field are associated with objects and are typed.</a:t>
            </a:r>
          </a:p>
          <a:p>
            <a:endParaRPr lang="de-DE" baseline="0" dirty="0" smtClean="0"/>
          </a:p>
          <a:p>
            <a:r>
              <a:rPr lang="de-DE" baseline="0" dirty="0" smtClean="0"/>
              <a:t>The developer declares the relationship between related objects and their respective cardinalities.</a:t>
            </a:r>
          </a:p>
          <a:p>
            <a:endParaRPr lang="de-DE" baseline="0" dirty="0" smtClean="0"/>
          </a:p>
          <a:p>
            <a:r>
              <a:rPr lang="de-DE" baseline="0" dirty="0" smtClean="0"/>
              <a:t>(This is a good point to jump to a short demo. Login to Rollbase, explore/navigate development environment, explore objects/cardinalities and fields).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Everything</a:t>
            </a:r>
            <a:r>
              <a:rPr lang="en-US" baseline="0" dirty="0" smtClean="0"/>
              <a:t> starts with Objects.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There are predefined tables in the </a:t>
            </a:r>
            <a:r>
              <a:rPr lang="en-US" baseline="0" dirty="0" err="1" smtClean="0"/>
              <a:t>Rollbase</a:t>
            </a:r>
            <a:r>
              <a:rPr lang="en-US" baseline="0" dirty="0" smtClean="0"/>
              <a:t> database and you can create objects from these, or from external </a:t>
            </a:r>
            <a:r>
              <a:rPr lang="en-US" baseline="0" dirty="0" err="1" smtClean="0"/>
              <a:t>datasources</a:t>
            </a:r>
            <a:r>
              <a:rPr lang="en-US" baseline="0" dirty="0" smtClean="0"/>
              <a:t> using:  D2C, non-</a:t>
            </a:r>
            <a:r>
              <a:rPr lang="en-US" baseline="0" dirty="0" err="1" smtClean="0"/>
              <a:t>Rollbase</a:t>
            </a:r>
            <a:r>
              <a:rPr lang="en-US" baseline="0" dirty="0" smtClean="0"/>
              <a:t> tables in the same DB (External Tables) and Web Service objects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11163" y="700088"/>
            <a:ext cx="6208712" cy="34925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de-DE" dirty="0" smtClean="0"/>
              <a:t>Rollbase includes a WYSIWYG (what-you-see-if-what-you-get) UI builder which runs in-browser. Simply</a:t>
            </a:r>
            <a:r>
              <a:rPr lang="de-DE" baseline="0" dirty="0" smtClean="0"/>
              <a:t> via point-and-click, drag-and-drop, developers can easily build compelling, modern, browser-based UIs. </a:t>
            </a:r>
          </a:p>
          <a:p>
            <a:endParaRPr lang="de-DE" baseline="0" dirty="0" smtClean="0"/>
          </a:p>
          <a:p>
            <a:r>
              <a:rPr lang="de-DE" baseline="0" dirty="0" smtClean="0"/>
              <a:t>Layout changes are immediately reflected in the UI upon saving.</a:t>
            </a:r>
          </a:p>
          <a:p>
            <a:endParaRPr lang="de-DE" baseline="0" dirty="0" smtClean="0"/>
          </a:p>
          <a:p>
            <a:r>
              <a:rPr lang="de-DE" baseline="0" dirty="0" smtClean="0"/>
              <a:t>Tabs are a convenient way to navigate an application, and are automatically generated for each object definition.</a:t>
            </a:r>
          </a:p>
          <a:p>
            <a:endParaRPr lang="de-DE" baseline="0" dirty="0" smtClean="0"/>
          </a:p>
          <a:p>
            <a:r>
              <a:rPr lang="de-DE" dirty="0" smtClean="0"/>
              <a:t>(This is another good point to leave ppt and jump to a short demo of the HTML WYSIWYG authoring capabilities).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11163" y="700088"/>
            <a:ext cx="6208712" cy="34925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de-DE" dirty="0" smtClean="0"/>
              <a:t>Once</a:t>
            </a:r>
            <a:r>
              <a:rPr lang="de-DE" baseline="0" dirty="0" smtClean="0"/>
              <a:t> built, Applications can have Portals associated with them. </a:t>
            </a:r>
          </a:p>
          <a:p>
            <a:endParaRPr lang="de-DE" baseline="0" dirty="0" smtClean="0"/>
          </a:p>
          <a:p>
            <a:r>
              <a:rPr lang="de-DE" baseline="0" dirty="0" smtClean="0"/>
              <a:t>Several Portals per Application can be configured.</a:t>
            </a:r>
          </a:p>
          <a:p>
            <a:endParaRPr lang="de-DE" baseline="0" dirty="0" smtClean="0"/>
          </a:p>
          <a:p>
            <a:r>
              <a:rPr lang="de-DE" baseline="0" dirty="0" smtClean="0"/>
              <a:t>HTTPS is a check-box.</a:t>
            </a:r>
          </a:p>
          <a:p>
            <a:endParaRPr lang="de-DE" baseline="0" dirty="0" smtClean="0"/>
          </a:p>
          <a:p>
            <a:r>
              <a:rPr lang="de-DE" baseline="0" dirty="0" smtClean="0"/>
              <a:t>Fine-grained users access control requires careful planning.</a:t>
            </a:r>
          </a:p>
          <a:p>
            <a:endParaRPr lang="de-DE" baseline="0" dirty="0" smtClean="0"/>
          </a:p>
          <a:p>
            <a:r>
              <a:rPr lang="de-DE" baseline="0" dirty="0" smtClean="0"/>
              <a:t>Applications can be mobile-enabled.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11163" y="700088"/>
            <a:ext cx="6208712" cy="34925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de-DE" dirty="0" smtClean="0"/>
              <a:t>Applications</a:t>
            </a:r>
            <a:r>
              <a:rPr lang="de-DE" baseline="0" dirty="0" smtClean="0"/>
              <a:t> are described in a proprietary XML format (Application tree)</a:t>
            </a:r>
          </a:p>
          <a:p>
            <a:endParaRPr lang="de-DE" baseline="0" dirty="0" smtClean="0"/>
          </a:p>
          <a:p>
            <a:r>
              <a:rPr lang="de-DE" baseline="0" dirty="0" smtClean="0"/>
              <a:t>Install an Application by applying the XML file which was distributed</a:t>
            </a:r>
          </a:p>
          <a:p>
            <a:endParaRPr lang="de-DE" baseline="0" dirty="0" smtClean="0"/>
          </a:p>
          <a:p>
            <a:r>
              <a:rPr lang="de-DE" baseline="0" dirty="0" smtClean="0"/>
              <a:t>Rollbase supports fine-grained control over Application sub-components (KEY VALUE POINT FOR ISVs)</a:t>
            </a:r>
          </a:p>
          <a:p>
            <a:endParaRPr lang="de-DE" baseline="0" dirty="0" smtClean="0"/>
          </a:p>
          <a:p>
            <a:r>
              <a:rPr lang="de-DE" baseline="0" dirty="0" smtClean="0"/>
              <a:t>(This is a good jump off point to demo the application tree (and possibly a rollback))</a:t>
            </a:r>
          </a:p>
          <a:p>
            <a:endParaRPr lang="de-DE" baseline="0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11163" y="700088"/>
            <a:ext cx="6208712" cy="34925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de-DE" dirty="0" smtClean="0"/>
              <a:t>These</a:t>
            </a:r>
            <a:r>
              <a:rPr lang="de-DE" baseline="0" dirty="0" smtClean="0"/>
              <a:t> topics are (in a sense) more advanced.</a:t>
            </a:r>
          </a:p>
          <a:p>
            <a:endParaRPr lang="de-DE" baseline="0" dirty="0" smtClean="0"/>
          </a:p>
          <a:p>
            <a:r>
              <a:rPr lang="de-DE" baseline="0" dirty="0" smtClean="0"/>
              <a:t>Discuss the power of integrating HTML/Javascript event handlers to the UI.</a:t>
            </a:r>
          </a:p>
          <a:p>
            <a:endParaRPr lang="de-DE" baseline="0" dirty="0" smtClean="0"/>
          </a:p>
          <a:p>
            <a:r>
              <a:rPr lang="de-DE" baseline="0" dirty="0" smtClean="0"/>
              <a:t>Also, discuss the built-in mechanisms for Workflow and Triggers…</a:t>
            </a:r>
          </a:p>
          <a:p>
            <a:endParaRPr lang="de-DE" baseline="0" dirty="0" smtClean="0"/>
          </a:p>
          <a:p>
            <a:r>
              <a:rPr lang="de-DE" baseline="0" dirty="0" smtClean="0"/>
              <a:t>(This is another good opportunity to jump to a short demo of the capabilities).</a:t>
            </a:r>
          </a:p>
          <a:p>
            <a:endParaRPr lang="de-DE" baseline="0" dirty="0" smtClean="0"/>
          </a:p>
          <a:p>
            <a:r>
              <a:rPr lang="de-DE" baseline="0" dirty="0" smtClean="0"/>
              <a:t>(The on-premise version of Rollbase will also allow you to configure-in external databases e.g OpenEdge).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Prime Load Processing - In use by 450-500 mortgage brokers ($95/month per user)</a:t>
            </a:r>
          </a:p>
          <a:p>
            <a:endParaRPr lang="en-US" dirty="0" smtClean="0"/>
          </a:p>
          <a:p>
            <a:r>
              <a:rPr lang="en-US" dirty="0" err="1" smtClean="0"/>
              <a:t>Ionit</a:t>
            </a:r>
            <a:r>
              <a:rPr lang="en-US" dirty="0" smtClean="0"/>
              <a:t> Network systems - Monitors the temperature of grease tanks - REST APIs</a:t>
            </a:r>
            <a:r>
              <a:rPr lang="en-US" baseline="0" dirty="0" smtClean="0"/>
              <a:t> used to provide data</a:t>
            </a:r>
          </a:p>
          <a:p>
            <a:r>
              <a:rPr lang="en-US" baseline="0" dirty="0" smtClean="0"/>
              <a:t>Used by restaurants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err="1" smtClean="0"/>
              <a:t>GeO</a:t>
            </a:r>
            <a:r>
              <a:rPr lang="en-US" dirty="0" smtClean="0"/>
              <a:t> 3.0 - Jungle Laser</a:t>
            </a:r>
          </a:p>
          <a:p>
            <a:r>
              <a:rPr lang="en-US" dirty="0" smtClean="0"/>
              <a:t>Towns</a:t>
            </a:r>
            <a:r>
              <a:rPr lang="en-US" baseline="0" dirty="0" smtClean="0"/>
              <a:t> and municipalities – 100 of Apps available to run their town. (pet licenses, trash collection schedule)</a:t>
            </a:r>
          </a:p>
          <a:p>
            <a:r>
              <a:rPr lang="en-US" baseline="0" dirty="0" smtClean="0"/>
              <a:t>Runs fully on hosted environment - Customize UI for each tenant</a:t>
            </a:r>
          </a:p>
          <a:p>
            <a:r>
              <a:rPr lang="en-US" dirty="0" smtClean="0"/>
              <a:t>1</a:t>
            </a:r>
            <a:r>
              <a:rPr lang="en-US" baseline="30000" dirty="0" smtClean="0"/>
              <a:t>st</a:t>
            </a:r>
            <a:r>
              <a:rPr lang="en-US" dirty="0" smtClean="0"/>
              <a:t> ISV – helped identify key</a:t>
            </a:r>
            <a:r>
              <a:rPr lang="en-US" baseline="0" dirty="0" smtClean="0"/>
              <a:t> features for ISVs</a:t>
            </a:r>
          </a:p>
          <a:p>
            <a:endParaRPr lang="en-US" baseline="0" dirty="0" smtClean="0"/>
          </a:p>
          <a:p>
            <a:r>
              <a:rPr lang="en-US" baseline="0" dirty="0" err="1" smtClean="0"/>
              <a:t>GeO</a:t>
            </a:r>
            <a:r>
              <a:rPr lang="en-US" baseline="0" dirty="0" smtClean="0"/>
              <a:t> 3.0 – Parks and Recreation</a:t>
            </a:r>
          </a:p>
          <a:p>
            <a:endParaRPr lang="en-US" baseline="0" dirty="0" smtClean="0"/>
          </a:p>
          <a:p>
            <a:r>
              <a:rPr lang="en-US" baseline="0" dirty="0" err="1" smtClean="0"/>
              <a:t>DMSi</a:t>
            </a:r>
            <a:r>
              <a:rPr lang="en-US" baseline="0" dirty="0" smtClean="0"/>
              <a:t> – long time </a:t>
            </a:r>
            <a:r>
              <a:rPr lang="en-US" baseline="0" dirty="0" err="1" smtClean="0"/>
              <a:t>OpenEdge</a:t>
            </a:r>
            <a:r>
              <a:rPr lang="en-US" baseline="0" dirty="0" smtClean="0"/>
              <a:t> partner – long time </a:t>
            </a:r>
            <a:r>
              <a:rPr lang="en-US" baseline="0" dirty="0" err="1" smtClean="0"/>
              <a:t>SaaS</a:t>
            </a:r>
            <a:r>
              <a:rPr lang="en-US" baseline="0" dirty="0" smtClean="0"/>
              <a:t> provider, started in the </a:t>
            </a:r>
            <a:r>
              <a:rPr lang="en-US" baseline="0" dirty="0" err="1" smtClean="0"/>
              <a:t>AsPen</a:t>
            </a:r>
            <a:r>
              <a:rPr lang="en-US" baseline="0" dirty="0" smtClean="0"/>
              <a:t> days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30</a:t>
            </a:fld>
            <a:endParaRPr lang="en-US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35</a:t>
            </a:fld>
            <a:endParaRPr lang="en-US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EA99362-3456-B742-9B10-EA07FDDB0131}" type="slidenum">
              <a:rPr lang="en-US"/>
              <a:pPr>
                <a:defRPr/>
              </a:pPr>
              <a:t>37</a:t>
            </a:fld>
            <a:endParaRPr lang="en-US"/>
          </a:p>
        </p:txBody>
      </p:sp>
      <p:sp>
        <p:nvSpPr>
          <p:cNvPr id="2322434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411163" y="698500"/>
            <a:ext cx="6208712" cy="3494088"/>
          </a:xfrm>
          <a:solidFill>
            <a:srgbClr val="FFFFFF"/>
          </a:solidFill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2322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6625" y="4424363"/>
            <a:ext cx="5154613" cy="4191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3375" tIns="46688" rIns="93375" bIns="46688"/>
          <a:lstStyle/>
          <a:p>
            <a:pPr eaLnBrk="1" hangingPunct="1">
              <a:defRPr/>
            </a:pPr>
            <a:endParaRPr lang="en-GB" smtClean="0"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 bwMode="auto">
          <a:xfrm>
            <a:off x="-5364" y="0"/>
            <a:ext cx="12188825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32" tIns="45717" rIns="91432" bIns="45717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323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5" name="Picture 4" descr="PROG_VisID_PPT_07_0916_cp_section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5364" y="2"/>
            <a:ext cx="12188825" cy="6856900"/>
          </a:xfrm>
          <a:prstGeom prst="rect">
            <a:avLst/>
          </a:prstGeom>
        </p:spPr>
      </p:pic>
      <p:sp>
        <p:nvSpPr>
          <p:cNvPr id="9" name="Rectangle 3"/>
          <p:cNvSpPr>
            <a:spLocks noGrp="1" noChangeArrowheads="1"/>
          </p:cNvSpPr>
          <p:nvPr>
            <p:ph type="ctrTitle" hasCustomPrompt="1"/>
          </p:nvPr>
        </p:nvSpPr>
        <p:spPr bwMode="auto">
          <a:xfrm>
            <a:off x="893896" y="1312684"/>
            <a:ext cx="10511966" cy="738664"/>
          </a:xfrm>
          <a:ln algn="ctr"/>
        </p:spPr>
        <p:txBody>
          <a:bodyPr lIns="0" tIns="0" rIns="0" bIns="0" anchor="ctr" anchorCtr="0"/>
          <a:lstStyle>
            <a:lvl1pPr>
              <a:lnSpc>
                <a:spcPct val="100000"/>
              </a:lnSpc>
              <a:defRPr sz="4800" b="0">
                <a:solidFill>
                  <a:srgbClr val="FFFFFF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</a:t>
            </a:r>
            <a:endParaRPr lang="en-US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897233" y="3541837"/>
            <a:ext cx="7729189" cy="723099"/>
          </a:xfrm>
          <a:ln algn="ctr"/>
        </p:spPr>
        <p:txBody>
          <a:bodyPr lIns="0" tIns="0" rIns="0" bIns="0" anchor="ctr" anchorCtr="0"/>
          <a:lstStyle>
            <a:lvl1pPr marL="0" indent="0">
              <a:buClrTx/>
              <a:buFontTx/>
              <a:buNone/>
              <a:defRPr sz="2400" i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</a:t>
            </a:r>
            <a:r>
              <a:rPr lang="en-US" dirty="0" smtClean="0"/>
              <a:t>Edit </a:t>
            </a:r>
            <a:r>
              <a:rPr lang="en-US" dirty="0"/>
              <a:t>Master </a:t>
            </a:r>
            <a:r>
              <a:rPr lang="en-US" dirty="0" smtClean="0"/>
              <a:t>Subtitle Style</a:t>
            </a:r>
          </a:p>
        </p:txBody>
      </p:sp>
    </p:spTree>
    <p:extLst>
      <p:ext uri="{BB962C8B-B14F-4D97-AF65-F5344CB8AC3E}">
        <p14:creationId xmlns:p14="http://schemas.microsoft.com/office/powerpoint/2010/main" xmlns="" val="2817904274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 bwMode="auto">
          <a:xfrm>
            <a:off x="0" y="0"/>
            <a:ext cx="12188825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32" tIns="45717" rIns="91432" bIns="45717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323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"/>
            <a:ext cx="12188825" cy="68568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6816" y="1568373"/>
            <a:ext cx="6901584" cy="543739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7168059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962" y="1200151"/>
            <a:ext cx="10360501" cy="5303520"/>
          </a:xfrm>
        </p:spPr>
        <p:txBody>
          <a:bodyPr/>
          <a:lstStyle>
            <a:lvl5pPr>
              <a:defRPr sz="15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69320292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962" y="1197866"/>
            <a:ext cx="10360501" cy="5130583"/>
          </a:xfrm>
        </p:spPr>
        <p:txBody>
          <a:bodyPr/>
          <a:lstStyle>
            <a:lvl1pPr>
              <a:spcBef>
                <a:spcPts val="1800"/>
              </a:spcBef>
              <a:defRPr/>
            </a:lvl1pPr>
            <a:lvl2pPr>
              <a:spcBef>
                <a:spcPts val="1800"/>
              </a:spcBef>
              <a:defRPr/>
            </a:lvl2pPr>
            <a:lvl3pPr>
              <a:spcBef>
                <a:spcPts val="1800"/>
              </a:spcBef>
              <a:defRPr/>
            </a:lvl3pPr>
            <a:lvl4pPr>
              <a:spcBef>
                <a:spcPts val="1800"/>
              </a:spcBef>
              <a:defRPr/>
            </a:lvl4pPr>
            <a:lvl5pPr>
              <a:spcBef>
                <a:spcPts val="1800"/>
              </a:spcBef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2291827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441" y="1200149"/>
            <a:ext cx="5385514" cy="639763"/>
          </a:xfrm>
        </p:spPr>
        <p:txBody>
          <a:bodyPr anchor="b"/>
          <a:lstStyle>
            <a:lvl1pPr marL="0" indent="0"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161" indent="0">
              <a:buNone/>
              <a:defRPr sz="2000" b="1"/>
            </a:lvl2pPr>
            <a:lvl3pPr marL="914323" indent="0">
              <a:buNone/>
              <a:defRPr sz="1900" b="1"/>
            </a:lvl3pPr>
            <a:lvl4pPr marL="1371485" indent="0">
              <a:buNone/>
              <a:defRPr sz="1600" b="1"/>
            </a:lvl4pPr>
            <a:lvl5pPr marL="1828648" indent="0">
              <a:buNone/>
              <a:defRPr sz="1600" b="1"/>
            </a:lvl5pPr>
            <a:lvl6pPr marL="2285809" indent="0">
              <a:buNone/>
              <a:defRPr sz="1600" b="1"/>
            </a:lvl6pPr>
            <a:lvl7pPr marL="2742971" indent="0">
              <a:buNone/>
              <a:defRPr sz="1600" b="1"/>
            </a:lvl7pPr>
            <a:lvl8pPr marL="3200133" indent="0">
              <a:buNone/>
              <a:defRPr sz="1600" b="1"/>
            </a:lvl8pPr>
            <a:lvl9pPr marL="3657296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441" y="1991192"/>
            <a:ext cx="5385514" cy="4238369"/>
          </a:xfrm>
        </p:spPr>
        <p:txBody>
          <a:bodyPr/>
          <a:lstStyle>
            <a:lvl1pPr>
              <a:defRPr sz="2300"/>
            </a:lvl1pPr>
            <a:lvl2pPr>
              <a:defRPr sz="20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1754" y="1200149"/>
            <a:ext cx="5387630" cy="639763"/>
          </a:xfrm>
        </p:spPr>
        <p:txBody>
          <a:bodyPr anchor="b"/>
          <a:lstStyle>
            <a:lvl1pPr marL="0" indent="0"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161" indent="0">
              <a:buNone/>
              <a:defRPr sz="2000" b="1"/>
            </a:lvl2pPr>
            <a:lvl3pPr marL="914323" indent="0">
              <a:buNone/>
              <a:defRPr sz="1900" b="1"/>
            </a:lvl3pPr>
            <a:lvl4pPr marL="1371485" indent="0">
              <a:buNone/>
              <a:defRPr sz="1600" b="1"/>
            </a:lvl4pPr>
            <a:lvl5pPr marL="1828648" indent="0">
              <a:buNone/>
              <a:defRPr sz="1600" b="1"/>
            </a:lvl5pPr>
            <a:lvl6pPr marL="2285809" indent="0">
              <a:buNone/>
              <a:defRPr sz="1600" b="1"/>
            </a:lvl6pPr>
            <a:lvl7pPr marL="2742971" indent="0">
              <a:buNone/>
              <a:defRPr sz="1600" b="1"/>
            </a:lvl7pPr>
            <a:lvl8pPr marL="3200133" indent="0">
              <a:buNone/>
              <a:defRPr sz="1600" b="1"/>
            </a:lvl8pPr>
            <a:lvl9pPr marL="3657296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1754" y="1991192"/>
            <a:ext cx="5387630" cy="4238369"/>
          </a:xfrm>
        </p:spPr>
        <p:txBody>
          <a:bodyPr/>
          <a:lstStyle>
            <a:lvl1pPr>
              <a:defRPr sz="2300"/>
            </a:lvl1pPr>
            <a:lvl2pPr>
              <a:defRPr sz="20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31706189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307819600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ex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254445532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 bl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 bwMode="auto">
          <a:xfrm>
            <a:off x="0" y="0"/>
            <a:ext cx="12188825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32" tIns="45717" rIns="91432" bIns="45717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323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16004367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"/>
            <a:ext cx="12188825" cy="6856899"/>
          </a:xfrm>
          <a:prstGeom prst="rect">
            <a:avLst/>
          </a:prstGeom>
        </p:spPr>
      </p:pic>
      <p:pic>
        <p:nvPicPr>
          <p:cNvPr id="11" name="Picture 10" descr="PROG_VisID_PPT_07_0916_cp_PROGRESS-white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382710" y="2686748"/>
            <a:ext cx="7299280" cy="1258877"/>
          </a:xfrm>
          <a:prstGeom prst="rect">
            <a:avLst/>
          </a:prstGeom>
        </p:spPr>
      </p:pic>
      <p:pic>
        <p:nvPicPr>
          <p:cNvPr id="12" name="Picture 11" descr="PROG_VisID_PPT_07_0916_cp_spark-close1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80748" y="2171702"/>
            <a:ext cx="2197452" cy="2205108"/>
          </a:xfrm>
          <a:prstGeom prst="rect">
            <a:avLst/>
          </a:prstGeom>
        </p:spPr>
      </p:pic>
      <p:pic>
        <p:nvPicPr>
          <p:cNvPr id="13" name="Picture 12" descr="PROG_VisID_PPT_07_0916_cp_spark-close2.png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80748" y="2171702"/>
            <a:ext cx="2197452" cy="2205108"/>
          </a:xfrm>
          <a:prstGeom prst="rect">
            <a:avLst/>
          </a:prstGeom>
        </p:spPr>
      </p:pic>
      <p:pic>
        <p:nvPicPr>
          <p:cNvPr id="14" name="Picture 13" descr="PROG_VisID_PPT_07_0916_cp_spark-close3.png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80748" y="2171702"/>
            <a:ext cx="2197452" cy="2205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21777426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Just title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898550829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"/>
            <a:ext cx="12188825" cy="6856899"/>
          </a:xfrm>
          <a:prstGeom prst="rect">
            <a:avLst/>
          </a:prstGeom>
        </p:spPr>
      </p:pic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11964" y="1200151"/>
            <a:ext cx="10894238" cy="51371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2" tIns="45717" rIns="91432" bIns="4571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title"/>
          </p:nvPr>
        </p:nvSpPr>
        <p:spPr bwMode="white">
          <a:xfrm>
            <a:off x="616818" y="367499"/>
            <a:ext cx="10801178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2" tIns="45717" rIns="91432" bIns="45717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1713157" name="Rectangle 5"/>
          <p:cNvSpPr>
            <a:spLocks noChangeArrowheads="1"/>
          </p:cNvSpPr>
          <p:nvPr/>
        </p:nvSpPr>
        <p:spPr bwMode="black">
          <a:xfrm>
            <a:off x="1810545" y="6621281"/>
            <a:ext cx="2343590" cy="1077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l" eaLnBrk="0" hangingPunct="0">
              <a:buSzTx/>
              <a:defRPr/>
            </a:pPr>
            <a:r>
              <a:rPr lang="en-US" sz="700" i="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© </a:t>
            </a:r>
            <a:r>
              <a:rPr lang="en-US" sz="700" i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2013 </a:t>
            </a:r>
            <a:r>
              <a:rPr lang="en-US" sz="700" i="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Progress Software </a:t>
            </a:r>
            <a:r>
              <a:rPr lang="en-US" sz="700" i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Corporation. All rights reserved.</a:t>
            </a:r>
            <a:endParaRPr lang="en-US" sz="700" i="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sp>
        <p:nvSpPr>
          <p:cNvPr id="1713158" name="Rectangle 6"/>
          <p:cNvSpPr>
            <a:spLocks noChangeArrowheads="1"/>
          </p:cNvSpPr>
          <p:nvPr/>
        </p:nvSpPr>
        <p:spPr bwMode="auto">
          <a:xfrm>
            <a:off x="203154" y="6590507"/>
            <a:ext cx="171522" cy="169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l" defTabSz="1033376" eaLnBrk="0" hangingPunct="0">
              <a:spcBef>
                <a:spcPct val="0"/>
              </a:spcBef>
              <a:buSzTx/>
              <a:defRPr/>
            </a:pPr>
            <a:fld id="{CE68E300-6CD8-4700-9D8F-1117408838C5}" type="slidenum">
              <a:rPr lang="en-US" sz="1100" i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pPr algn="l" defTabSz="1033376" eaLnBrk="0" hangingPunct="0">
                <a:spcBef>
                  <a:spcPct val="0"/>
                </a:spcBef>
                <a:buSzTx/>
                <a:defRPr/>
              </a:pPr>
              <a:t>‹#›</a:t>
            </a:fld>
            <a:endParaRPr lang="en-US" sz="900" i="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69" r:id="rId2"/>
    <p:sldLayoutId id="2147483738" r:id="rId3"/>
    <p:sldLayoutId id="2147483734" r:id="rId4"/>
    <p:sldLayoutId id="2147483762" r:id="rId5"/>
    <p:sldLayoutId id="2147483739" r:id="rId6"/>
    <p:sldLayoutId id="2147483755" r:id="rId7"/>
    <p:sldLayoutId id="2147483714" r:id="rId8"/>
    <p:sldLayoutId id="2147483767" r:id="rId9"/>
    <p:sldLayoutId id="2147483768" r:id="rId10"/>
    <p:sldLayoutId id="2147483770" r:id="rId11"/>
  </p:sldLayoutIdLst>
  <p:transition>
    <p:wipe dir="r"/>
  </p:transition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rgbClr val="000000"/>
          </a:solidFill>
          <a:latin typeface="Arial" pitchFamily="34" charset="0"/>
          <a:ea typeface="+mj-ea"/>
          <a:cs typeface="Arial" pitchFamily="34" charset="0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5pPr>
      <a:lvl6pPr marL="457161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6pPr>
      <a:lvl7pPr marL="914323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7pPr>
      <a:lvl8pPr marL="1371485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8pPr>
      <a:lvl9pPr marL="1828648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9pPr>
    </p:titleStyle>
    <p:bodyStyle>
      <a:lvl1pPr marL="342871" indent="-342871" algn="l" defTabSz="914323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lang="en-US" sz="20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1pPr>
      <a:lvl2pPr marL="742889" indent="-285726" algn="l" defTabSz="914323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Char char="•"/>
        <a:defRPr lang="en-US" sz="19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2pPr>
      <a:lvl3pPr marL="1142904" indent="-228581" algn="l" defTabSz="914323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Font typeface="Arial" charset="0"/>
        <a:buChar char="–"/>
        <a:defRPr lang="en-US" sz="16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3pPr>
      <a:lvl4pPr marL="1600067" indent="-228581" algn="l" defTabSz="914323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SzPct val="95000"/>
        <a:buFont typeface="Courier New" pitchFamily="49" charset="0"/>
        <a:buChar char="o"/>
        <a:defRPr lang="en-US" sz="15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4pPr>
      <a:lvl5pPr marL="2057229" indent="-228581" algn="l" defTabSz="914323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SzPct val="95000"/>
        <a:buFont typeface="Courier New" pitchFamily="49" charset="0"/>
        <a:buChar char="o"/>
        <a:defRPr lang="en-US" sz="15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5pPr>
      <a:lvl6pPr marL="2514391" indent="-22858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6pPr>
      <a:lvl7pPr marL="2971552" indent="-22858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7pPr>
      <a:lvl8pPr marL="3428715" indent="-22858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8pPr>
      <a:lvl9pPr marL="3885876" indent="-22858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23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61" algn="l" defTabSz="914323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23" algn="l" defTabSz="914323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85" algn="l" defTabSz="914323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48" algn="l" defTabSz="914323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09" algn="l" defTabSz="914323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71" algn="l" defTabSz="914323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33" algn="l" defTabSz="914323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96" algn="l" defTabSz="914323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png"/><Relationship Id="rId18" Type="http://schemas.openxmlformats.org/officeDocument/2006/relationships/image" Target="../media/image2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12" Type="http://schemas.openxmlformats.org/officeDocument/2006/relationships/image" Target="../media/image19.emf"/><Relationship Id="rId17" Type="http://schemas.openxmlformats.org/officeDocument/2006/relationships/image" Target="../media/image24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23.png"/><Relationship Id="rId20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5" Type="http://schemas.openxmlformats.org/officeDocument/2006/relationships/image" Target="../media/image22.png"/><Relationship Id="rId10" Type="http://schemas.openxmlformats.org/officeDocument/2006/relationships/image" Target="../media/image17.png"/><Relationship Id="rId19" Type="http://schemas.openxmlformats.org/officeDocument/2006/relationships/image" Target="../media/image26.emf"/><Relationship Id="rId4" Type="http://schemas.openxmlformats.org/officeDocument/2006/relationships/image" Target="../media/image11.png"/><Relationship Id="rId9" Type="http://schemas.openxmlformats.org/officeDocument/2006/relationships/image" Target="../media/image16.png"/><Relationship Id="rId14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3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44.png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Relationship Id="rId9" Type="http://schemas.openxmlformats.org/officeDocument/2006/relationships/image" Target="../media/image50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4"/>
          <p:cNvSpPr>
            <a:spLocks noGrp="1"/>
          </p:cNvSpPr>
          <p:nvPr>
            <p:ph type="ctrTitle"/>
          </p:nvPr>
        </p:nvSpPr>
        <p:spPr>
          <a:xfrm>
            <a:off x="893896" y="943352"/>
            <a:ext cx="10511966" cy="1477328"/>
          </a:xfrm>
        </p:spPr>
        <p:txBody>
          <a:bodyPr/>
          <a:lstStyle/>
          <a:p>
            <a:r>
              <a:rPr lang="en-US" dirty="0" smtClean="0"/>
              <a:t>Progress Rollbase</a:t>
            </a:r>
            <a:br>
              <a:rPr lang="en-US" dirty="0" smtClean="0"/>
            </a:br>
            <a:r>
              <a:rPr lang="en-US" dirty="0" smtClean="0"/>
              <a:t>and </a:t>
            </a:r>
            <a:r>
              <a:rPr lang="en-US" dirty="0" err="1" smtClean="0"/>
              <a:t>OpenEdge</a:t>
            </a:r>
            <a:endParaRPr lang="en-US" dirty="0"/>
          </a:p>
        </p:txBody>
      </p:sp>
      <p:sp>
        <p:nvSpPr>
          <p:cNvPr id="5" name="Subtitle 8"/>
          <p:cNvSpPr>
            <a:spLocks noGrp="1"/>
          </p:cNvSpPr>
          <p:nvPr>
            <p:ph type="subTitle" idx="1"/>
          </p:nvPr>
        </p:nvSpPr>
        <p:spPr>
          <a:xfrm>
            <a:off x="872573" y="2395241"/>
            <a:ext cx="8999127" cy="2161519"/>
          </a:xfrm>
        </p:spPr>
        <p:txBody>
          <a:bodyPr/>
          <a:lstStyle/>
          <a:p>
            <a:endParaRPr lang="en-US" dirty="0" smtClean="0"/>
          </a:p>
          <a:p>
            <a:r>
              <a:rPr lang="en-US" dirty="0" smtClean="0"/>
              <a:t>Roy Ellis</a:t>
            </a:r>
          </a:p>
          <a:p>
            <a:r>
              <a:rPr lang="en-US" dirty="0" smtClean="0"/>
              <a:t>ellis@progress.com</a:t>
            </a:r>
          </a:p>
        </p:txBody>
      </p:sp>
      <p:sp>
        <p:nvSpPr>
          <p:cNvPr id="6" name="Subtitle 3"/>
          <p:cNvSpPr txBox="1">
            <a:spLocks/>
          </p:cNvSpPr>
          <p:nvPr/>
        </p:nvSpPr>
        <p:spPr bwMode="auto">
          <a:xfrm>
            <a:off x="733960" y="5782842"/>
            <a:ext cx="7729189" cy="72309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marL="0" indent="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Tx/>
              <a:buFontTx/>
              <a:buNone/>
              <a:defRPr lang="en-US" sz="2400" i="0" kern="120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Char char="•"/>
              <a:defRPr lang="en-US" sz="1800" kern="1200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–"/>
              <a:defRPr lang="en-US" sz="1600" kern="1200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Courier New" pitchFamily="49" charset="0"/>
              <a:buChar char="o"/>
              <a:defRPr lang="en-US" sz="1400" kern="1200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Courier New" pitchFamily="49" charset="0"/>
              <a:buChar char="o"/>
              <a:defRPr lang="en-US" sz="1400" kern="1200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dirty="0" smtClean="0"/>
              <a:t>June 10, </a:t>
            </a:r>
            <a:r>
              <a:rPr lang="en-US" dirty="0"/>
              <a:t>2014</a:t>
            </a: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are we going to talk about?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088491" y="1219201"/>
            <a:ext cx="10104820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Font typeface="Wingdings" pitchFamily="2" charset="2"/>
              <a:buChar char="§"/>
            </a:pPr>
            <a:r>
              <a:rPr lang="en-US" i="0" dirty="0" smtClean="0">
                <a:solidFill>
                  <a:srgbClr val="000000"/>
                </a:solidFill>
              </a:rPr>
              <a:t> What is Pacific?</a:t>
            </a:r>
          </a:p>
          <a:p>
            <a:pPr algn="l">
              <a:buFont typeface="Wingdings" pitchFamily="2" charset="2"/>
              <a:buChar char="§"/>
            </a:pPr>
            <a:r>
              <a:rPr lang="en-US" i="0" dirty="0" smtClean="0">
                <a:solidFill>
                  <a:srgbClr val="000000"/>
                </a:solidFill>
              </a:rPr>
              <a:t> What is </a:t>
            </a:r>
            <a:r>
              <a:rPr lang="en-US" i="0" dirty="0" err="1" smtClean="0">
                <a:solidFill>
                  <a:srgbClr val="000000"/>
                </a:solidFill>
              </a:rPr>
              <a:t>Rollbase</a:t>
            </a:r>
            <a:r>
              <a:rPr lang="en-US" i="0" dirty="0" smtClean="0">
                <a:solidFill>
                  <a:srgbClr val="000000"/>
                </a:solidFill>
              </a:rPr>
              <a:t>?</a:t>
            </a:r>
          </a:p>
          <a:p>
            <a:pPr algn="l">
              <a:buFont typeface="Wingdings" pitchFamily="2" charset="2"/>
              <a:buChar char="§"/>
            </a:pPr>
            <a:r>
              <a:rPr lang="en-US" i="0" dirty="0" smtClean="0">
                <a:solidFill>
                  <a:srgbClr val="000000"/>
                </a:solidFill>
              </a:rPr>
              <a:t> How do I use </a:t>
            </a:r>
            <a:r>
              <a:rPr lang="en-US" i="0" dirty="0" err="1" smtClean="0">
                <a:solidFill>
                  <a:srgbClr val="000000"/>
                </a:solidFill>
              </a:rPr>
              <a:t>Rollbase</a:t>
            </a:r>
            <a:r>
              <a:rPr lang="en-US" i="0" dirty="0" smtClean="0">
                <a:solidFill>
                  <a:srgbClr val="000000"/>
                </a:solidFill>
              </a:rPr>
              <a:t>?</a:t>
            </a:r>
          </a:p>
          <a:p>
            <a:pPr algn="l">
              <a:buFont typeface="Wingdings" pitchFamily="2" charset="2"/>
              <a:buChar char="§"/>
            </a:pPr>
            <a:r>
              <a:rPr lang="en-US" i="0" dirty="0" smtClean="0">
                <a:solidFill>
                  <a:srgbClr val="000000"/>
                </a:solidFill>
              </a:rPr>
              <a:t> How do I use </a:t>
            </a:r>
            <a:r>
              <a:rPr lang="en-US" i="0" dirty="0" err="1" smtClean="0">
                <a:solidFill>
                  <a:srgbClr val="000000"/>
                </a:solidFill>
              </a:rPr>
              <a:t>OpenEdge</a:t>
            </a:r>
            <a:r>
              <a:rPr lang="en-US" i="0" dirty="0" smtClean="0">
                <a:solidFill>
                  <a:srgbClr val="000000"/>
                </a:solidFill>
              </a:rPr>
              <a:t> with </a:t>
            </a:r>
            <a:r>
              <a:rPr lang="en-US" i="0" dirty="0" err="1" smtClean="0">
                <a:solidFill>
                  <a:srgbClr val="000000"/>
                </a:solidFill>
              </a:rPr>
              <a:t>Rollbase</a:t>
            </a:r>
            <a:r>
              <a:rPr lang="en-US" i="0" dirty="0" smtClean="0">
                <a:solidFill>
                  <a:srgbClr val="000000"/>
                </a:solidFill>
              </a:rPr>
              <a:t>?</a:t>
            </a:r>
          </a:p>
          <a:p>
            <a:pPr algn="l">
              <a:buFont typeface="Wingdings" pitchFamily="2" charset="2"/>
              <a:buChar char="§"/>
            </a:pPr>
            <a:r>
              <a:rPr lang="en-US" i="0" dirty="0" smtClean="0">
                <a:solidFill>
                  <a:srgbClr val="000000"/>
                </a:solidFill>
              </a:rPr>
              <a:t> How do I get more information?</a:t>
            </a:r>
            <a:endParaRPr lang="en-US" i="0" dirty="0" err="1">
              <a:solidFill>
                <a:srgbClr val="000000"/>
              </a:solidFill>
            </a:endParaRPr>
          </a:p>
          <a:p>
            <a:pPr algn="l"/>
            <a:endParaRPr lang="en-US" i="0" dirty="0" err="1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39954127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16816" y="1568373"/>
            <a:ext cx="6901584" cy="543739"/>
          </a:xfrm>
        </p:spPr>
        <p:txBody>
          <a:bodyPr/>
          <a:lstStyle/>
          <a:p>
            <a:r>
              <a:rPr lang="en-US" dirty="0" smtClean="0"/>
              <a:t>What is Pacific?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074094391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/>
          <p:cNvSpPr txBox="1">
            <a:spLocks/>
          </p:cNvSpPr>
          <p:nvPr/>
        </p:nvSpPr>
        <p:spPr>
          <a:xfrm>
            <a:off x="772649" y="328249"/>
            <a:ext cx="9802284" cy="597875"/>
          </a:xfrm>
          <a:prstGeom prst="rect">
            <a:avLst/>
          </a:prstGeom>
        </p:spPr>
        <p:txBody>
          <a:bodyPr lIns="121893" tIns="60947" rIns="121893" bIns="60947"/>
          <a:lstStyle/>
          <a:p>
            <a:pPr algn="l" defTabSz="1218936">
              <a:lnSpc>
                <a:spcPct val="90000"/>
              </a:lnSpc>
              <a:spcBef>
                <a:spcPct val="0"/>
              </a:spcBef>
              <a:buSzTx/>
              <a:defRPr/>
            </a:pPr>
            <a:r>
              <a:rPr lang="en-US" i="0" kern="0" dirty="0" smtClean="0">
                <a:latin typeface="Arial" pitchFamily="34" charset="0"/>
                <a:ea typeface="+mj-ea"/>
                <a:cs typeface="Arial" pitchFamily="34" charset="0"/>
              </a:rPr>
              <a:t>What is Pacific?</a:t>
            </a:r>
            <a:endParaRPr lang="en-US" i="0" kern="0" dirty="0"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22" name="Content Placeholder 2"/>
          <p:cNvSpPr txBox="1">
            <a:spLocks/>
          </p:cNvSpPr>
          <p:nvPr/>
        </p:nvSpPr>
        <p:spPr>
          <a:xfrm>
            <a:off x="453840" y="1127001"/>
            <a:ext cx="10684673" cy="1225279"/>
          </a:xfrm>
          <a:prstGeom prst="rect">
            <a:avLst/>
          </a:prstGeom>
        </p:spPr>
        <p:txBody>
          <a:bodyPr lIns="121893" tIns="60947" rIns="121893" bIns="60947"/>
          <a:lstStyle/>
          <a:p>
            <a:pPr defTabSz="914209">
              <a:spcBef>
                <a:spcPts val="900"/>
              </a:spcBef>
              <a:buClr>
                <a:schemeClr val="accent1"/>
              </a:buClr>
              <a:buSzTx/>
              <a:defRPr/>
            </a:pPr>
            <a:r>
              <a:rPr lang="en-US" i="0" dirty="0" smtClean="0">
                <a:latin typeface="Arial" pitchFamily="34" charset="0"/>
                <a:cs typeface="Arial" pitchFamily="34" charset="0"/>
              </a:rPr>
              <a:t>From the beginning, Progress has helped </a:t>
            </a:r>
            <a:r>
              <a:rPr lang="en-US" i="0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business professionals </a:t>
            </a:r>
            <a:r>
              <a:rPr lang="en-US" i="0" dirty="0" smtClean="0">
                <a:latin typeface="Arial" pitchFamily="34" charset="0"/>
                <a:cs typeface="Arial" pitchFamily="34" charset="0"/>
              </a:rPr>
              <a:t>build powerful </a:t>
            </a:r>
            <a:r>
              <a:rPr lang="en-US" i="0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applications</a:t>
            </a:r>
            <a:r>
              <a:rPr lang="en-US" i="0" dirty="0" smtClean="0">
                <a:latin typeface="Arial" pitchFamily="34" charset="0"/>
                <a:cs typeface="Arial" pitchFamily="34" charset="0"/>
              </a:rPr>
              <a:t> with purpose</a:t>
            </a:r>
          </a:p>
          <a:p>
            <a:pPr marL="342829" indent="-342829" algn="l" defTabSz="914209">
              <a:spcBef>
                <a:spcPts val="900"/>
              </a:spcBef>
              <a:buClr>
                <a:schemeClr val="accent1"/>
              </a:buClr>
              <a:buSzTx/>
              <a:buFont typeface="Wingdings" pitchFamily="2" charset="2"/>
              <a:buChar char="§"/>
              <a:defRPr/>
            </a:pPr>
            <a:endParaRPr lang="en-US" i="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23" name="Straight Connector 22"/>
          <p:cNvCxnSpPr/>
          <p:nvPr/>
        </p:nvCxnSpPr>
        <p:spPr bwMode="auto">
          <a:xfrm flipV="1">
            <a:off x="800099" y="2027981"/>
            <a:ext cx="10617200" cy="2540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5" name="Rectangle 24"/>
          <p:cNvSpPr/>
          <p:nvPr/>
        </p:nvSpPr>
        <p:spPr>
          <a:xfrm>
            <a:off x="1150091" y="2332964"/>
            <a:ext cx="9588500" cy="2954649"/>
          </a:xfrm>
          <a:prstGeom prst="rect">
            <a:avLst/>
          </a:prstGeom>
        </p:spPr>
        <p:txBody>
          <a:bodyPr wrap="square" lIns="91432" tIns="45717" rIns="91432" bIns="45717">
            <a:spAutoFit/>
          </a:bodyPr>
          <a:lstStyle/>
          <a:p>
            <a:pPr algn="l"/>
            <a:r>
              <a:rPr lang="en-US" i="0" dirty="0"/>
              <a:t>Business professionals have unique requirements</a:t>
            </a:r>
            <a:r>
              <a:rPr lang="en-US" sz="2000" i="0" dirty="0" smtClean="0"/>
              <a:t>:</a:t>
            </a:r>
          </a:p>
          <a:p>
            <a:pPr>
              <a:spcBef>
                <a:spcPts val="0"/>
              </a:spcBef>
            </a:pPr>
            <a:endParaRPr lang="en-US" sz="800" i="0" dirty="0" smtClean="0"/>
          </a:p>
          <a:p>
            <a:pPr algn="l"/>
            <a:r>
              <a:rPr lang="en-US" sz="2000" i="0" dirty="0" smtClean="0"/>
              <a:t>1</a:t>
            </a:r>
            <a:r>
              <a:rPr lang="en-US" sz="2000" i="0" dirty="0"/>
              <a:t>. Need </a:t>
            </a:r>
            <a:r>
              <a:rPr lang="en-US" sz="2000" i="0" dirty="0">
                <a:solidFill>
                  <a:schemeClr val="accent3"/>
                </a:solidFill>
              </a:rPr>
              <a:t>simplicity</a:t>
            </a:r>
            <a:r>
              <a:rPr lang="en-US" sz="2000" i="0" dirty="0"/>
              <a:t> without having to rely on deep technical skills</a:t>
            </a:r>
          </a:p>
          <a:p>
            <a:pPr algn="l"/>
            <a:r>
              <a:rPr lang="en-US" sz="2000" i="0" dirty="0"/>
              <a:t>2. Need to connect to critical </a:t>
            </a:r>
            <a:r>
              <a:rPr lang="en-US" sz="2000" i="0" dirty="0">
                <a:solidFill>
                  <a:schemeClr val="accent3"/>
                </a:solidFill>
              </a:rPr>
              <a:t>data</a:t>
            </a:r>
          </a:p>
          <a:p>
            <a:pPr algn="l"/>
            <a:r>
              <a:rPr lang="en-US" sz="2000" i="0" dirty="0"/>
              <a:t>3. Need to see before they build</a:t>
            </a:r>
          </a:p>
          <a:p>
            <a:pPr algn="l"/>
            <a:r>
              <a:rPr lang="en-US" sz="2000" i="0" dirty="0"/>
              <a:t>4. Need to show </a:t>
            </a:r>
            <a:r>
              <a:rPr lang="en-US" sz="2000" i="0" dirty="0">
                <a:solidFill>
                  <a:schemeClr val="accent3"/>
                </a:solidFill>
              </a:rPr>
              <a:t>results</a:t>
            </a:r>
            <a:r>
              <a:rPr lang="en-US" sz="2000" i="0" dirty="0"/>
              <a:t> right away</a:t>
            </a:r>
          </a:p>
          <a:p>
            <a:pPr algn="l"/>
            <a:r>
              <a:rPr lang="en-US" sz="2000" i="0" dirty="0"/>
              <a:t>5. And they need to do it without a long, expensive IT project</a:t>
            </a:r>
          </a:p>
        </p:txBody>
      </p:sp>
      <p:grpSp>
        <p:nvGrpSpPr>
          <p:cNvPr id="28" name="Group 27"/>
          <p:cNvGrpSpPr/>
          <p:nvPr/>
        </p:nvGrpSpPr>
        <p:grpSpPr>
          <a:xfrm>
            <a:off x="9947027" y="2206752"/>
            <a:ext cx="1537837" cy="1123025"/>
            <a:chOff x="9849491" y="2133600"/>
            <a:chExt cx="1708526" cy="1379057"/>
          </a:xfrm>
        </p:grpSpPr>
        <p:pic>
          <p:nvPicPr>
            <p:cNvPr id="16" name="Picture 15" descr="PROG_rapid_data_open.tiff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 l="5642" r="76698" b="17709"/>
            <a:stretch/>
          </p:blipFill>
          <p:spPr>
            <a:xfrm>
              <a:off x="10290048" y="2133600"/>
              <a:ext cx="899970" cy="822843"/>
            </a:xfrm>
            <a:prstGeom prst="rect">
              <a:avLst/>
            </a:prstGeom>
          </p:spPr>
        </p:pic>
        <p:sp>
          <p:nvSpPr>
            <p:cNvPr id="18" name="TextBox 17"/>
            <p:cNvSpPr txBox="1"/>
            <p:nvPr/>
          </p:nvSpPr>
          <p:spPr>
            <a:xfrm>
              <a:off x="9849491" y="2866326"/>
              <a:ext cx="170852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ts val="0"/>
                </a:spcBef>
              </a:pPr>
              <a:r>
                <a:rPr lang="en-US" sz="1800" i="0" dirty="0" smtClean="0">
                  <a:solidFill>
                    <a:srgbClr val="000000"/>
                  </a:solidFill>
                  <a:latin typeface="Arial"/>
                  <a:cs typeface="Arial"/>
                </a:rPr>
                <a:t>Rapid development</a:t>
              </a: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10175564" y="3636474"/>
            <a:ext cx="1228159" cy="976881"/>
            <a:chOff x="10078028" y="3596640"/>
            <a:chExt cx="1364476" cy="1199595"/>
          </a:xfrm>
        </p:grpSpPr>
        <p:sp>
          <p:nvSpPr>
            <p:cNvPr id="19" name="TextBox 18"/>
            <p:cNvSpPr txBox="1"/>
            <p:nvPr/>
          </p:nvSpPr>
          <p:spPr>
            <a:xfrm>
              <a:off x="10078028" y="4426903"/>
              <a:ext cx="13644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i="0" dirty="0" smtClean="0">
                  <a:solidFill>
                    <a:srgbClr val="000000"/>
                  </a:solidFill>
                  <a:latin typeface="Arial"/>
                  <a:cs typeface="Arial"/>
                </a:rPr>
                <a:t>Data driven</a:t>
              </a:r>
            </a:p>
          </p:txBody>
        </p:sp>
        <p:pic>
          <p:nvPicPr>
            <p:cNvPr id="21" name="Picture 20" descr="PROG_rapid_data_open.tiff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 l="41836" r="42833" b="17709"/>
            <a:stretch/>
          </p:blipFill>
          <p:spPr>
            <a:xfrm>
              <a:off x="10277856" y="3596640"/>
              <a:ext cx="879691" cy="926475"/>
            </a:xfrm>
            <a:prstGeom prst="rect">
              <a:avLst/>
            </a:prstGeom>
          </p:spPr>
        </p:pic>
      </p:grpSp>
      <p:grpSp>
        <p:nvGrpSpPr>
          <p:cNvPr id="27" name="Group 26"/>
          <p:cNvGrpSpPr/>
          <p:nvPr/>
        </p:nvGrpSpPr>
        <p:grpSpPr>
          <a:xfrm>
            <a:off x="9961069" y="4999961"/>
            <a:ext cx="1643702" cy="1113010"/>
            <a:chOff x="9863532" y="4929092"/>
            <a:chExt cx="1826141" cy="1366759"/>
          </a:xfrm>
        </p:grpSpPr>
        <p:sp>
          <p:nvSpPr>
            <p:cNvPr id="20" name="TextBox 19"/>
            <p:cNvSpPr txBox="1"/>
            <p:nvPr/>
          </p:nvSpPr>
          <p:spPr>
            <a:xfrm>
              <a:off x="9863532" y="5926519"/>
              <a:ext cx="182614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i="0" dirty="0" smtClean="0">
                  <a:solidFill>
                    <a:srgbClr val="000000"/>
                  </a:solidFill>
                  <a:latin typeface="Arial"/>
                  <a:cs typeface="Arial"/>
                </a:rPr>
                <a:t>Open standards</a:t>
              </a:r>
            </a:p>
          </p:txBody>
        </p:sp>
        <p:pic>
          <p:nvPicPr>
            <p:cNvPr id="24" name="Picture 23" descr="PROG_rapid_data_open.tiff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 l="82882" r="2757" b="17709"/>
            <a:stretch/>
          </p:blipFill>
          <p:spPr>
            <a:xfrm>
              <a:off x="10375392" y="4929092"/>
              <a:ext cx="902208" cy="101439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xmlns="" val="3831365102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PROG_Product Logos-for-white-background_pacific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19953" y="216484"/>
            <a:ext cx="5027407" cy="791662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 bwMode="auto">
          <a:xfrm>
            <a:off x="5862009" y="1488243"/>
            <a:ext cx="184728" cy="461679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32" tIns="45717" rIns="91432" bIns="45717" numCol="1" rtlCol="0" anchor="ctr" anchorCtr="0" compatLnSpc="1">
            <a:prstTxWarp prst="textNoShape">
              <a:avLst/>
            </a:prstTxWarp>
            <a:spAutoFit/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grpSp>
        <p:nvGrpSpPr>
          <p:cNvPr id="19" name="Group 26"/>
          <p:cNvGrpSpPr/>
          <p:nvPr/>
        </p:nvGrpSpPr>
        <p:grpSpPr>
          <a:xfrm>
            <a:off x="782796" y="2247802"/>
            <a:ext cx="2691230" cy="2393439"/>
            <a:chOff x="0" y="1471859"/>
            <a:chExt cx="2691229" cy="2393438"/>
          </a:xfrm>
        </p:grpSpPr>
        <p:pic>
          <p:nvPicPr>
            <p:cNvPr id="20" name="Picture 19" descr="on-prem.png"/>
            <p:cNvPicPr>
              <a:picLocks noChangeAspect="1"/>
            </p:cNvPicPr>
            <p:nvPr/>
          </p:nvPicPr>
          <p:blipFill>
            <a:blip r:embed="rId4" cstate="email">
              <a:biLevel thresh="75000"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850944" y="1570891"/>
              <a:ext cx="1042646" cy="1261473"/>
            </a:xfrm>
            <a:prstGeom prst="rect">
              <a:avLst/>
            </a:prstGeom>
          </p:spPr>
        </p:pic>
        <p:pic>
          <p:nvPicPr>
            <p:cNvPr id="21" name="Picture 20" descr="nosql.png"/>
            <p:cNvPicPr>
              <a:picLocks noChangeAspect="1"/>
            </p:cNvPicPr>
            <p:nvPr/>
          </p:nvPicPr>
          <p:blipFill>
            <a:blip r:embed="rId5" cstate="email">
              <a:biLevel thresh="75000"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1627129" y="1553958"/>
              <a:ext cx="1064100" cy="1261473"/>
            </a:xfrm>
            <a:prstGeom prst="rect">
              <a:avLst/>
            </a:prstGeom>
          </p:spPr>
        </p:pic>
        <p:pic>
          <p:nvPicPr>
            <p:cNvPr id="22" name="Picture 21" descr="saas-integ.png"/>
            <p:cNvPicPr>
              <a:picLocks noChangeAspect="1"/>
            </p:cNvPicPr>
            <p:nvPr/>
          </p:nvPicPr>
          <p:blipFill>
            <a:blip r:embed="rId6" cstate="email">
              <a:biLevel thresh="75000"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317220" y="2603824"/>
              <a:ext cx="991157" cy="1261473"/>
            </a:xfrm>
            <a:prstGeom prst="rect">
              <a:avLst/>
            </a:prstGeom>
          </p:spPr>
        </p:pic>
        <p:pic>
          <p:nvPicPr>
            <p:cNvPr id="23" name="Picture 22" descr="big-data.png"/>
            <p:cNvPicPr>
              <a:picLocks noChangeAspect="1"/>
            </p:cNvPicPr>
            <p:nvPr/>
          </p:nvPicPr>
          <p:blipFill>
            <a:blip r:embed="rId7" cstate="email">
              <a:biLevel thresh="75000"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1228175" y="2553024"/>
              <a:ext cx="1042646" cy="1261473"/>
            </a:xfrm>
            <a:prstGeom prst="rect">
              <a:avLst/>
            </a:prstGeom>
          </p:spPr>
        </p:pic>
        <p:pic>
          <p:nvPicPr>
            <p:cNvPr id="24" name="Picture 23" descr="social-media.png"/>
            <p:cNvPicPr>
              <a:picLocks noChangeAspect="1"/>
            </p:cNvPicPr>
            <p:nvPr/>
          </p:nvPicPr>
          <p:blipFill>
            <a:blip r:embed="rId8" cstate="email">
              <a:biLevel thresh="75000"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0" y="1471859"/>
              <a:ext cx="1022072" cy="1239002"/>
            </a:xfrm>
            <a:prstGeom prst="rect">
              <a:avLst/>
            </a:prstGeom>
          </p:spPr>
        </p:pic>
      </p:grpSp>
      <p:sp>
        <p:nvSpPr>
          <p:cNvPr id="25" name="TextBox 24"/>
          <p:cNvSpPr txBox="1"/>
          <p:nvPr/>
        </p:nvSpPr>
        <p:spPr>
          <a:xfrm>
            <a:off x="850175" y="1618424"/>
            <a:ext cx="2501900" cy="625825"/>
          </a:xfrm>
          <a:prstGeom prst="rect">
            <a:avLst/>
          </a:prstGeom>
          <a:noFill/>
        </p:spPr>
        <p:txBody>
          <a:bodyPr wrap="square" lIns="91432" tIns="45717" rIns="91432" bIns="45717" rtlCol="0">
            <a:spAutoFit/>
          </a:bodyPr>
          <a:lstStyle/>
          <a:p>
            <a:r>
              <a:rPr lang="en-US" sz="1700" b="1" i="0" dirty="0" smtClean="0">
                <a:solidFill>
                  <a:srgbClr val="689C12"/>
                </a:solidFill>
                <a:latin typeface="Arial"/>
                <a:cs typeface="Arial"/>
              </a:rPr>
              <a:t>PROGRESS DATADIRECT</a:t>
            </a:r>
          </a:p>
        </p:txBody>
      </p:sp>
      <p:cxnSp>
        <p:nvCxnSpPr>
          <p:cNvPr id="26" name="Straight Connector 25"/>
          <p:cNvCxnSpPr/>
          <p:nvPr/>
        </p:nvCxnSpPr>
        <p:spPr bwMode="auto">
          <a:xfrm>
            <a:off x="933992" y="2269691"/>
            <a:ext cx="2309597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rgbClr val="7F7F7F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7" name="Straight Connector 26"/>
          <p:cNvCxnSpPr/>
          <p:nvPr/>
        </p:nvCxnSpPr>
        <p:spPr bwMode="auto">
          <a:xfrm>
            <a:off x="3824606" y="2269691"/>
            <a:ext cx="2026656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rgbClr val="7F7F7F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8" name="TextBox 27"/>
          <p:cNvSpPr txBox="1"/>
          <p:nvPr/>
        </p:nvSpPr>
        <p:spPr>
          <a:xfrm>
            <a:off x="3738910" y="1606666"/>
            <a:ext cx="2193421" cy="625825"/>
          </a:xfrm>
          <a:prstGeom prst="rect">
            <a:avLst/>
          </a:prstGeom>
          <a:noFill/>
        </p:spPr>
        <p:txBody>
          <a:bodyPr wrap="square" lIns="91432" tIns="45717" rIns="91432" bIns="45717" rtlCol="0">
            <a:spAutoFit/>
          </a:bodyPr>
          <a:lstStyle/>
          <a:p>
            <a:r>
              <a:rPr lang="en-US" sz="1700" b="1" i="0" dirty="0" smtClean="0">
                <a:solidFill>
                  <a:srgbClr val="005F97"/>
                </a:solidFill>
                <a:latin typeface="Arial"/>
                <a:cs typeface="Arial"/>
              </a:rPr>
              <a:t>PROGRESS OPENEDGE</a:t>
            </a:r>
          </a:p>
        </p:txBody>
      </p:sp>
      <p:cxnSp>
        <p:nvCxnSpPr>
          <p:cNvPr id="29" name="Straight Connector 28"/>
          <p:cNvCxnSpPr/>
          <p:nvPr/>
        </p:nvCxnSpPr>
        <p:spPr bwMode="auto">
          <a:xfrm>
            <a:off x="6379538" y="2269691"/>
            <a:ext cx="1945609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rgbClr val="7F7F7F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0" name="TextBox 29"/>
          <p:cNvSpPr txBox="1"/>
          <p:nvPr/>
        </p:nvSpPr>
        <p:spPr>
          <a:xfrm>
            <a:off x="6168089" y="1618424"/>
            <a:ext cx="2367949" cy="625825"/>
          </a:xfrm>
          <a:prstGeom prst="rect">
            <a:avLst/>
          </a:prstGeom>
          <a:noFill/>
        </p:spPr>
        <p:txBody>
          <a:bodyPr wrap="square" lIns="91432" tIns="45717" rIns="91432" bIns="45717" rtlCol="0">
            <a:spAutoFit/>
          </a:bodyPr>
          <a:lstStyle/>
          <a:p>
            <a:r>
              <a:rPr lang="en-US" sz="1700" b="1" i="0" dirty="0" smtClean="0">
                <a:solidFill>
                  <a:srgbClr val="2BBF98"/>
                </a:solidFill>
                <a:latin typeface="Arial"/>
                <a:cs typeface="Arial"/>
              </a:rPr>
              <a:t>PROGRESS CORTICON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842995" y="1618424"/>
            <a:ext cx="2157649" cy="625825"/>
          </a:xfrm>
          <a:prstGeom prst="rect">
            <a:avLst/>
          </a:prstGeom>
          <a:noFill/>
        </p:spPr>
        <p:txBody>
          <a:bodyPr wrap="square" lIns="91432" tIns="45717" rIns="91432" bIns="45717" rtlCol="0">
            <a:spAutoFit/>
          </a:bodyPr>
          <a:lstStyle/>
          <a:p>
            <a:r>
              <a:rPr lang="en-US" sz="1700" b="1" i="0" dirty="0" smtClean="0">
                <a:solidFill>
                  <a:srgbClr val="FF6600"/>
                </a:solidFill>
                <a:latin typeface="Arial"/>
                <a:cs typeface="Arial"/>
              </a:rPr>
              <a:t>PROGRESS ROLLBASE</a:t>
            </a:r>
          </a:p>
        </p:txBody>
      </p:sp>
      <p:cxnSp>
        <p:nvCxnSpPr>
          <p:cNvPr id="32" name="Straight Connector 31"/>
          <p:cNvCxnSpPr/>
          <p:nvPr/>
        </p:nvCxnSpPr>
        <p:spPr bwMode="auto">
          <a:xfrm>
            <a:off x="8906161" y="2269691"/>
            <a:ext cx="2052348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rgbClr val="7F7F7F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33" name="Group 27"/>
          <p:cNvGrpSpPr/>
          <p:nvPr/>
        </p:nvGrpSpPr>
        <p:grpSpPr>
          <a:xfrm>
            <a:off x="3752985" y="2324233"/>
            <a:ext cx="1949372" cy="2381595"/>
            <a:chOff x="3656338" y="1960358"/>
            <a:chExt cx="1949372" cy="2381593"/>
          </a:xfrm>
        </p:grpSpPr>
        <p:pic>
          <p:nvPicPr>
            <p:cNvPr id="34" name="Picture 33"/>
            <p:cNvPicPr>
              <a:picLocks noChangeAspect="1"/>
            </p:cNvPicPr>
            <p:nvPr/>
          </p:nvPicPr>
          <p:blipFill>
            <a:blip r:embed="rId9" cstate="email">
              <a:biLevel thresh="75000"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3669539" y="1960358"/>
              <a:ext cx="1051227" cy="1261473"/>
            </a:xfrm>
            <a:prstGeom prst="rect">
              <a:avLst/>
            </a:prstGeom>
          </p:spPr>
        </p:pic>
        <p:pic>
          <p:nvPicPr>
            <p:cNvPr id="35" name="Picture 34"/>
            <p:cNvPicPr>
              <a:picLocks noChangeAspect="1"/>
            </p:cNvPicPr>
            <p:nvPr/>
          </p:nvPicPr>
          <p:blipFill>
            <a:blip r:embed="rId10" cstate="email">
              <a:biLevel thresh="75000"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3656338" y="3089408"/>
              <a:ext cx="1090791" cy="1252543"/>
            </a:xfrm>
            <a:prstGeom prst="rect">
              <a:avLst/>
            </a:prstGeom>
          </p:spPr>
        </p:pic>
        <p:pic>
          <p:nvPicPr>
            <p:cNvPr id="36" name="Picture 35" descr="mobile.png"/>
            <p:cNvPicPr>
              <a:picLocks noChangeAspect="1"/>
            </p:cNvPicPr>
            <p:nvPr/>
          </p:nvPicPr>
          <p:blipFill>
            <a:blip r:embed="rId11" cstate="email">
              <a:biLevel thresh="75000"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4687931" y="3100519"/>
              <a:ext cx="917779" cy="1226487"/>
            </a:xfrm>
            <a:prstGeom prst="rect">
              <a:avLst/>
            </a:prstGeom>
          </p:spPr>
        </p:pic>
      </p:grpSp>
      <p:pic>
        <p:nvPicPr>
          <p:cNvPr id="37" name="Picture 36"/>
          <p:cNvPicPr>
            <a:picLocks noChangeAspect="1"/>
          </p:cNvPicPr>
          <p:nvPr/>
        </p:nvPicPr>
        <p:blipFill>
          <a:blip r:embed="rId12" cstate="print">
            <a:biLevel thresh="75000"/>
          </a:blip>
          <a:stretch>
            <a:fillRect/>
          </a:stretch>
        </p:blipFill>
        <p:spPr>
          <a:xfrm>
            <a:off x="4938425" y="2461198"/>
            <a:ext cx="636584" cy="826609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13" cstate="email">
            <a:biLevel thresh="75000"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863677" y="2365066"/>
            <a:ext cx="971708" cy="1298556"/>
          </a:xfrm>
          <a:prstGeom prst="rect">
            <a:avLst/>
          </a:prstGeom>
        </p:spPr>
      </p:pic>
      <p:pic>
        <p:nvPicPr>
          <p:cNvPr id="39" name="Picture 38" descr="app-templates.png"/>
          <p:cNvPicPr>
            <a:picLocks noChangeAspect="1"/>
          </p:cNvPicPr>
          <p:nvPr/>
        </p:nvPicPr>
        <p:blipFill>
          <a:blip r:embed="rId14" cstate="email">
            <a:biLevel thresh="75000"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9831104" y="3370431"/>
            <a:ext cx="1134903" cy="1288268"/>
          </a:xfrm>
          <a:prstGeom prst="rect">
            <a:avLst/>
          </a:prstGeom>
        </p:spPr>
      </p:pic>
      <p:pic>
        <p:nvPicPr>
          <p:cNvPr id="40" name="Picture 39" descr="public-private.png"/>
          <p:cNvPicPr>
            <a:picLocks noChangeAspect="1"/>
          </p:cNvPicPr>
          <p:nvPr/>
        </p:nvPicPr>
        <p:blipFill rotWithShape="1">
          <a:blip r:embed="rId1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8829201" y="4306484"/>
            <a:ext cx="1013728" cy="374467"/>
          </a:xfrm>
          <a:prstGeom prst="rect">
            <a:avLst/>
          </a:prstGeom>
        </p:spPr>
      </p:pic>
      <p:pic>
        <p:nvPicPr>
          <p:cNvPr id="41" name="Picture 40" descr="browsers.png"/>
          <p:cNvPicPr>
            <a:picLocks noChangeAspect="1"/>
          </p:cNvPicPr>
          <p:nvPr/>
        </p:nvPicPr>
        <p:blipFill>
          <a:blip r:embed="rId16" cstate="email">
            <a:biLevel thresh="75000"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9904256" y="2375525"/>
            <a:ext cx="1034587" cy="1239003"/>
          </a:xfrm>
          <a:prstGeom prst="rect">
            <a:avLst/>
          </a:prstGeom>
        </p:spPr>
      </p:pic>
      <p:pic>
        <p:nvPicPr>
          <p:cNvPr id="42" name="Picture 41" descr="tenant-mgmt.png"/>
          <p:cNvPicPr>
            <a:picLocks noChangeAspect="1"/>
          </p:cNvPicPr>
          <p:nvPr/>
        </p:nvPicPr>
        <p:blipFill>
          <a:blip r:embed="rId17" cstate="email">
            <a:biLevel thresh="75000"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8785054" y="2368887"/>
            <a:ext cx="1119554" cy="1343464"/>
          </a:xfrm>
          <a:prstGeom prst="rect">
            <a:avLst/>
          </a:prstGeom>
        </p:spPr>
      </p:pic>
      <p:pic>
        <p:nvPicPr>
          <p:cNvPr id="43" name="Picture 42" descr="-3.png"/>
          <p:cNvPicPr>
            <a:picLocks noChangeAspect="1"/>
          </p:cNvPicPr>
          <p:nvPr/>
        </p:nvPicPr>
        <p:blipFill>
          <a:blip r:embed="rId18" cstate="email">
            <a:biLevel thresh="75000"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9007285" y="3570648"/>
            <a:ext cx="644156" cy="755971"/>
          </a:xfrm>
          <a:prstGeom prst="rect">
            <a:avLst/>
          </a:prstGeom>
        </p:spPr>
      </p:pic>
      <p:cxnSp>
        <p:nvCxnSpPr>
          <p:cNvPr id="44" name="Straight Connector 43"/>
          <p:cNvCxnSpPr/>
          <p:nvPr/>
        </p:nvCxnSpPr>
        <p:spPr bwMode="auto">
          <a:xfrm>
            <a:off x="865273" y="5190812"/>
            <a:ext cx="10106405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rgbClr val="7F7F7F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5" name="Left Bracket 44"/>
          <p:cNvSpPr/>
          <p:nvPr/>
        </p:nvSpPr>
        <p:spPr bwMode="auto">
          <a:xfrm rot="5400000" flipH="1" flipV="1">
            <a:off x="5869772" y="1017356"/>
            <a:ext cx="111080" cy="10119360"/>
          </a:xfrm>
          <a:prstGeom prst="leftBracket">
            <a:avLst>
              <a:gd name="adj" fmla="val 0"/>
            </a:avLst>
          </a:prstGeom>
          <a:noFill/>
          <a:ln w="12700" cap="flat" cmpd="sng" algn="ctr">
            <a:solidFill>
              <a:srgbClr val="7F7F7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32" tIns="45717" rIns="91432" bIns="45717" numCol="1" rtlCol="0" anchor="ctr" anchorCtr="0" compatLnSpc="1">
            <a:prstTxWarp prst="textNoShape">
              <a:avLst/>
            </a:prstTxWarp>
            <a:noAutofit/>
          </a:bodyPr>
          <a:lstStyle/>
          <a:p>
            <a:pPr>
              <a:defRPr/>
            </a:pPr>
            <a:endParaRPr lang="en-US" kern="0" smtClean="0">
              <a:solidFill>
                <a:srgbClr val="000000"/>
              </a:solidFill>
            </a:endParaRPr>
          </a:p>
        </p:txBody>
      </p:sp>
      <p:sp>
        <p:nvSpPr>
          <p:cNvPr id="46" name="Rectangle 45"/>
          <p:cNvSpPr/>
          <p:nvPr/>
        </p:nvSpPr>
        <p:spPr bwMode="auto">
          <a:xfrm>
            <a:off x="4835621" y="4936849"/>
            <a:ext cx="2130070" cy="461679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32" tIns="45717" rIns="91432" bIns="45717" numCol="1" rtlCol="0" anchor="ctr" anchorCtr="0" compatLnSpc="1">
            <a:prstTxWarp prst="textNoShape">
              <a:avLst/>
            </a:prstTxWarp>
            <a:spAutoFit/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grpSp>
        <p:nvGrpSpPr>
          <p:cNvPr id="47" name="Group 55"/>
          <p:cNvGrpSpPr/>
          <p:nvPr/>
        </p:nvGrpSpPr>
        <p:grpSpPr>
          <a:xfrm>
            <a:off x="4912692" y="5079863"/>
            <a:ext cx="2108744" cy="617245"/>
            <a:chOff x="5431855" y="4389160"/>
            <a:chExt cx="2108744" cy="617245"/>
          </a:xfrm>
        </p:grpSpPr>
        <p:sp>
          <p:nvSpPr>
            <p:cNvPr id="48" name="TextBox 47"/>
            <p:cNvSpPr txBox="1"/>
            <p:nvPr/>
          </p:nvSpPr>
          <p:spPr>
            <a:xfrm>
              <a:off x="6003829" y="4493748"/>
              <a:ext cx="153677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1600" b="1" i="0" dirty="0" smtClean="0">
                  <a:solidFill>
                    <a:srgbClr val="6E287B"/>
                  </a:solidFill>
                  <a:latin typeface="Arial"/>
                  <a:cs typeface="Arial"/>
                </a:rPr>
                <a:t>COMMUNITY</a:t>
              </a:r>
            </a:p>
          </p:txBody>
        </p:sp>
        <p:pic>
          <p:nvPicPr>
            <p:cNvPr id="49" name="Picture 48"/>
            <p:cNvPicPr>
              <a:picLocks noChangeAspect="1"/>
            </p:cNvPicPr>
            <p:nvPr/>
          </p:nvPicPr>
          <p:blipFill>
            <a:blip r:embed="rId19" cstate="email">
              <a:biLevel thresh="75000"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5431855" y="4389160"/>
              <a:ext cx="570484" cy="617245"/>
            </a:xfrm>
            <a:prstGeom prst="rect">
              <a:avLst/>
            </a:prstGeom>
          </p:spPr>
        </p:pic>
      </p:grpSp>
      <p:sp>
        <p:nvSpPr>
          <p:cNvPr id="50" name="Rectangle 49"/>
          <p:cNvSpPr/>
          <p:nvPr/>
        </p:nvSpPr>
        <p:spPr bwMode="auto">
          <a:xfrm>
            <a:off x="8484004" y="1465484"/>
            <a:ext cx="2952206" cy="3352149"/>
          </a:xfrm>
          <a:prstGeom prst="rect">
            <a:avLst/>
          </a:prstGeom>
          <a:noFill/>
          <a:ln w="57150" cap="flat" cmpd="sng" algn="ctr">
            <a:solidFill>
              <a:srgbClr val="3366FF"/>
            </a:solidFill>
            <a:prstDash val="dash"/>
            <a:round/>
            <a:headEnd type="none" w="med" len="med"/>
            <a:tailEnd type="none" w="med" len="med"/>
          </a:ln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txBody>
          <a:bodyPr vert="horz" wrap="none" lIns="91432" tIns="45717" rIns="91432" bIns="45717" numCol="1" rtlCol="0" anchor="ctr" anchorCtr="0" compatLnSpc="1">
            <a:prstTxWarp prst="textNoShape">
              <a:avLst/>
            </a:prstTxWarp>
            <a:noAutofit/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51" name="Rectangle 50"/>
          <p:cNvSpPr/>
          <p:nvPr/>
        </p:nvSpPr>
        <p:spPr bwMode="auto">
          <a:xfrm>
            <a:off x="3389155" y="1435004"/>
            <a:ext cx="2952206" cy="3352149"/>
          </a:xfrm>
          <a:prstGeom prst="rect">
            <a:avLst/>
          </a:prstGeom>
          <a:noFill/>
          <a:ln w="57150" cap="flat" cmpd="sng" algn="ctr">
            <a:solidFill>
              <a:srgbClr val="3366FF"/>
            </a:solidFill>
            <a:prstDash val="dash"/>
            <a:round/>
            <a:headEnd type="none" w="med" len="med"/>
            <a:tailEnd type="none" w="med" len="med"/>
          </a:ln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txBody>
          <a:bodyPr vert="horz" wrap="none" lIns="91432" tIns="45717" rIns="91432" bIns="45717" numCol="1" rtlCol="0" anchor="ctr" anchorCtr="0" compatLnSpc="1">
            <a:prstTxWarp prst="textNoShape">
              <a:avLst/>
            </a:prstTxWarp>
            <a:noAutofit/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141695" y="5846405"/>
            <a:ext cx="3818964" cy="338555"/>
          </a:xfrm>
          <a:prstGeom prst="rect">
            <a:avLst/>
          </a:prstGeom>
          <a:noFill/>
        </p:spPr>
        <p:txBody>
          <a:bodyPr wrap="square" lIns="91432" tIns="45717" rIns="91432" bIns="45717" rtlCol="0">
            <a:spAutoFit/>
          </a:bodyPr>
          <a:lstStyle/>
          <a:p>
            <a:r>
              <a:rPr lang="en-US" sz="1600" b="1" i="0" dirty="0" smtClean="0">
                <a:solidFill>
                  <a:schemeClr val="accent3"/>
                </a:solidFill>
                <a:latin typeface="Arial"/>
                <a:cs typeface="Arial"/>
              </a:rPr>
              <a:t>CONSISTENT USER EXPERIENCE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6259529" y="3736784"/>
            <a:ext cx="2367949" cy="353937"/>
          </a:xfrm>
          <a:prstGeom prst="rect">
            <a:avLst/>
          </a:prstGeom>
          <a:noFill/>
        </p:spPr>
        <p:txBody>
          <a:bodyPr wrap="square" lIns="91432" tIns="45717" rIns="91432" bIns="45717" rtlCol="0">
            <a:spAutoFit/>
          </a:bodyPr>
          <a:lstStyle/>
          <a:p>
            <a:r>
              <a:rPr lang="en-US" sz="1700" b="1" i="0" dirty="0" smtClean="0">
                <a:solidFill>
                  <a:srgbClr val="FF0000"/>
                </a:solidFill>
                <a:latin typeface="Arial"/>
                <a:cs typeface="Arial"/>
              </a:rPr>
              <a:t>PROGRESS EASYL</a:t>
            </a:r>
          </a:p>
        </p:txBody>
      </p:sp>
      <p:cxnSp>
        <p:nvCxnSpPr>
          <p:cNvPr id="56" name="Straight Connector 55"/>
          <p:cNvCxnSpPr/>
          <p:nvPr/>
        </p:nvCxnSpPr>
        <p:spPr bwMode="auto">
          <a:xfrm>
            <a:off x="6440498" y="4098491"/>
            <a:ext cx="1945609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rgbClr val="7F7F7F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76804" name="Picture 4" descr="https://encrypted-tbn1.gstatic.com/images?q=tbn:ANd9GcTq5kLw7r641obiYOjBEGgbFAZgxPG3LeT36lDxkfgi5zUmFKne"/>
          <p:cNvPicPr>
            <a:picLocks noChangeAspect="1" noChangeArrowheads="1"/>
          </p:cNvPicPr>
          <p:nvPr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6705601" y="4137660"/>
            <a:ext cx="1417320" cy="998219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16816" y="1568373"/>
            <a:ext cx="6901584" cy="543739"/>
          </a:xfrm>
        </p:spPr>
        <p:txBody>
          <a:bodyPr/>
          <a:lstStyle/>
          <a:p>
            <a:r>
              <a:rPr lang="en-US" dirty="0" smtClean="0"/>
              <a:t>What is </a:t>
            </a:r>
            <a:r>
              <a:rPr lang="en-US" dirty="0" err="1" smtClean="0"/>
              <a:t>Rollbase</a:t>
            </a:r>
            <a:r>
              <a:rPr lang="en-US" dirty="0" smtClean="0"/>
              <a:t>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074094391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</a:t>
            </a:r>
            <a:r>
              <a:rPr lang="en-US" dirty="0" err="1" smtClean="0"/>
              <a:t>Rollbase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088491" y="1219201"/>
            <a:ext cx="1010482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i="0" dirty="0">
                <a:solidFill>
                  <a:srgbClr val="000000"/>
                </a:solidFill>
              </a:rPr>
              <a:t>Progress </a:t>
            </a:r>
            <a:r>
              <a:rPr lang="en-US" i="0" dirty="0" err="1">
                <a:solidFill>
                  <a:srgbClr val="000000"/>
                </a:solidFill>
              </a:rPr>
              <a:t>Rollbase</a:t>
            </a:r>
            <a:r>
              <a:rPr lang="en-US" i="0" dirty="0">
                <a:solidFill>
                  <a:srgbClr val="000000"/>
                </a:solidFill>
              </a:rPr>
              <a:t> is a cloud platform for development and delivery of software as a service (</a:t>
            </a:r>
            <a:r>
              <a:rPr lang="en-US" i="0" dirty="0" err="1">
                <a:solidFill>
                  <a:srgbClr val="000000"/>
                </a:solidFill>
              </a:rPr>
              <a:t>SaaS</a:t>
            </a:r>
            <a:r>
              <a:rPr lang="en-US" i="0" dirty="0">
                <a:solidFill>
                  <a:srgbClr val="000000"/>
                </a:solidFill>
              </a:rPr>
              <a:t>) business applications using point &amp; click, drag &amp; drop tools in a standard web browser with a minimal amount of code. </a:t>
            </a:r>
            <a:endParaRPr lang="en-US" i="0" dirty="0" smtClean="0">
              <a:solidFill>
                <a:srgbClr val="000000"/>
              </a:solidFill>
            </a:endParaRPr>
          </a:p>
          <a:p>
            <a:pPr algn="l"/>
            <a:r>
              <a:rPr lang="en-US" i="0" dirty="0" err="1" smtClean="0">
                <a:solidFill>
                  <a:srgbClr val="000000"/>
                </a:solidFill>
              </a:rPr>
              <a:t>Rollbase</a:t>
            </a:r>
            <a:r>
              <a:rPr lang="en-US" i="0" dirty="0" smtClean="0">
                <a:solidFill>
                  <a:srgbClr val="000000"/>
                </a:solidFill>
              </a:rPr>
              <a:t> </a:t>
            </a:r>
            <a:r>
              <a:rPr lang="en-US" i="0" dirty="0">
                <a:solidFill>
                  <a:srgbClr val="000000"/>
                </a:solidFill>
              </a:rPr>
              <a:t>continues to extend Progress’ commitment to empowering business users and other people who are not professional programmers to enable them create their own applications.</a:t>
            </a:r>
          </a:p>
          <a:p>
            <a:pPr algn="l"/>
            <a:r>
              <a:rPr lang="en-US" i="0" dirty="0" smtClean="0">
                <a:solidFill>
                  <a:srgbClr val="000000"/>
                </a:solidFill>
              </a:rPr>
              <a:t>In </a:t>
            </a:r>
            <a:r>
              <a:rPr lang="en-US" i="0" dirty="0">
                <a:solidFill>
                  <a:srgbClr val="000000"/>
                </a:solidFill>
              </a:rPr>
              <a:t>this talk we introduce you to this new, easy application development and deployment platform that can complement your existing </a:t>
            </a:r>
            <a:r>
              <a:rPr lang="en-US" i="0" dirty="0" err="1">
                <a:solidFill>
                  <a:srgbClr val="000000"/>
                </a:solidFill>
              </a:rPr>
              <a:t>OpenEdge</a:t>
            </a:r>
            <a:r>
              <a:rPr lang="en-US" i="0" dirty="0">
                <a:solidFill>
                  <a:srgbClr val="000000"/>
                </a:solidFill>
              </a:rPr>
              <a:t> applications.</a:t>
            </a:r>
          </a:p>
          <a:p>
            <a:pPr algn="l"/>
            <a:endParaRPr lang="en-US" i="0" dirty="0" err="1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39954127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6818" y="370575"/>
            <a:ext cx="10801178" cy="424732"/>
          </a:xfrm>
        </p:spPr>
        <p:txBody>
          <a:bodyPr/>
          <a:lstStyle/>
          <a:p>
            <a:r>
              <a:rPr lang="en-US" dirty="0" smtClean="0"/>
              <a:t>Rollbase: Build Data-driven Applications on any Cloud for any Device</a:t>
            </a:r>
            <a:endParaRPr lang="en-US" dirty="0"/>
          </a:p>
        </p:txBody>
      </p:sp>
      <p:pic>
        <p:nvPicPr>
          <p:cNvPr id="26" name="Picture 25" descr="Build.png"/>
          <p:cNvPicPr>
            <a:picLocks noChangeAspect="1"/>
          </p:cNvPicPr>
          <p:nvPr/>
        </p:nvPicPr>
        <p:blipFill>
          <a:blip r:embed="rId3" cstate="email">
            <a:biLevel thresh="75000"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t="29024"/>
          <a:stretch>
            <a:fillRect/>
          </a:stretch>
        </p:blipFill>
        <p:spPr>
          <a:xfrm>
            <a:off x="1765991" y="1171667"/>
            <a:ext cx="1463397" cy="1038656"/>
          </a:xfrm>
          <a:prstGeom prst="rect">
            <a:avLst/>
          </a:prstGeom>
          <a:effectLst/>
        </p:spPr>
      </p:pic>
      <p:pic>
        <p:nvPicPr>
          <p:cNvPr id="31" name="Picture 30" descr="Manage.png"/>
          <p:cNvPicPr>
            <a:picLocks noChangeAspect="1"/>
          </p:cNvPicPr>
          <p:nvPr/>
        </p:nvPicPr>
        <p:blipFill>
          <a:blip r:embed="rId4" cstate="email">
            <a:biLevel thresh="75000"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t="30456"/>
          <a:stretch>
            <a:fillRect/>
          </a:stretch>
        </p:blipFill>
        <p:spPr>
          <a:xfrm>
            <a:off x="8903545" y="1153544"/>
            <a:ext cx="1459388" cy="1017701"/>
          </a:xfrm>
          <a:prstGeom prst="rect">
            <a:avLst/>
          </a:prstGeom>
          <a:ln>
            <a:solidFill>
              <a:srgbClr val="FFFFFF"/>
            </a:solidFill>
          </a:ln>
          <a:effectLst/>
        </p:spPr>
      </p:pic>
      <p:pic>
        <p:nvPicPr>
          <p:cNvPr id="27" name="Picture 26" descr="Deploy.png"/>
          <p:cNvPicPr>
            <a:picLocks noChangeAspect="1"/>
          </p:cNvPicPr>
          <p:nvPr/>
        </p:nvPicPr>
        <p:blipFill>
          <a:blip r:embed="rId5" cstate="email">
            <a:biLevel thresh="75000"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t="27413"/>
          <a:stretch>
            <a:fillRect/>
          </a:stretch>
        </p:blipFill>
        <p:spPr>
          <a:xfrm>
            <a:off x="5357439" y="1148096"/>
            <a:ext cx="1459388" cy="1062229"/>
          </a:xfrm>
          <a:prstGeom prst="rect">
            <a:avLst/>
          </a:prstGeom>
          <a:effectLst/>
        </p:spPr>
      </p:pic>
      <p:grpSp>
        <p:nvGrpSpPr>
          <p:cNvPr id="3" name="Group 31"/>
          <p:cNvGrpSpPr/>
          <p:nvPr/>
        </p:nvGrpSpPr>
        <p:grpSpPr>
          <a:xfrm>
            <a:off x="1245194" y="1685168"/>
            <a:ext cx="2862572" cy="2503249"/>
            <a:chOff x="1373608" y="4846062"/>
            <a:chExt cx="2682427" cy="2503250"/>
          </a:xfrm>
        </p:grpSpPr>
        <p:sp>
          <p:nvSpPr>
            <p:cNvPr id="178" name="Rectangle 177"/>
            <p:cNvSpPr/>
            <p:nvPr/>
          </p:nvSpPr>
          <p:spPr>
            <a:xfrm>
              <a:off x="1373608" y="4846062"/>
              <a:ext cx="2682427" cy="250325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spcAft>
                  <a:spcPts val="800"/>
                </a:spcAft>
              </a:pPr>
              <a:r>
                <a:rPr lang="en-US" sz="2800" b="1" i="0" dirty="0">
                  <a:solidFill>
                    <a:srgbClr val="FF4E00"/>
                  </a:solidFill>
                </a:rPr>
                <a:t>Build</a:t>
              </a:r>
            </a:p>
            <a:p>
              <a:pPr marL="228581" lvl="1" indent="-228581" algn="l">
                <a:spcBef>
                  <a:spcPts val="600"/>
                </a:spcBef>
                <a:spcAft>
                  <a:spcPts val="0"/>
                </a:spcAft>
                <a:buClr>
                  <a:srgbClr val="FF4E00"/>
                </a:buClr>
                <a:buFont typeface="Wingdings" panose="05000000000000000000" pitchFamily="2" charset="2"/>
                <a:buChar char="§"/>
              </a:pPr>
              <a:r>
                <a:rPr lang="en-US" sz="1600" i="0" spc="-20" dirty="0">
                  <a:solidFill>
                    <a:schemeClr val="accent1"/>
                  </a:solidFill>
                  <a:latin typeface="Arial" pitchFamily="34" charset="0"/>
                  <a:cs typeface="Arial" pitchFamily="34" charset="0"/>
                </a:rPr>
                <a:t>Drag &amp; drop </a:t>
              </a:r>
              <a:r>
                <a:rPr lang="en-US" sz="1600" i="0" spc="-20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development enables business users to create apps without coding</a:t>
              </a:r>
            </a:p>
            <a:p>
              <a:pPr marL="228581" lvl="1" indent="-228581" algn="l">
                <a:spcBef>
                  <a:spcPts val="600"/>
                </a:spcBef>
                <a:spcAft>
                  <a:spcPts val="0"/>
                </a:spcAft>
                <a:buClr>
                  <a:srgbClr val="FF4E00"/>
                </a:buClr>
                <a:buFont typeface="Wingdings" panose="05000000000000000000" pitchFamily="2" charset="2"/>
                <a:buChar char="§"/>
              </a:pPr>
              <a:r>
                <a:rPr lang="en-US" sz="1600" i="0" spc="-20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Developers can go much further with </a:t>
              </a:r>
              <a:r>
                <a:rPr lang="en-US" sz="1600" i="0" spc="-20" dirty="0">
                  <a:solidFill>
                    <a:schemeClr val="accent1"/>
                  </a:solidFill>
                  <a:latin typeface="Arial" pitchFamily="34" charset="0"/>
                  <a:cs typeface="Arial" pitchFamily="34" charset="0"/>
                </a:rPr>
                <a:t>JavaScript</a:t>
              </a:r>
              <a:r>
                <a:rPr lang="en-US" sz="1600" i="0" spc="-20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, APIs and custom components</a:t>
              </a:r>
            </a:p>
          </p:txBody>
        </p:sp>
        <p:cxnSp>
          <p:nvCxnSpPr>
            <p:cNvPr id="179" name="Straight Connector 178"/>
            <p:cNvCxnSpPr/>
            <p:nvPr/>
          </p:nvCxnSpPr>
          <p:spPr bwMode="auto">
            <a:xfrm flipH="1">
              <a:off x="1459369" y="5359794"/>
              <a:ext cx="2379080" cy="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4" name="Group 33"/>
          <p:cNvGrpSpPr/>
          <p:nvPr/>
        </p:nvGrpSpPr>
        <p:grpSpPr>
          <a:xfrm>
            <a:off x="8396920" y="1685168"/>
            <a:ext cx="3138590" cy="2503249"/>
            <a:chOff x="6881296" y="4846059"/>
            <a:chExt cx="2563428" cy="2503249"/>
          </a:xfrm>
        </p:grpSpPr>
        <p:sp>
          <p:nvSpPr>
            <p:cNvPr id="180" name="Rectangle 179"/>
            <p:cNvSpPr/>
            <p:nvPr/>
          </p:nvSpPr>
          <p:spPr>
            <a:xfrm>
              <a:off x="6881296" y="4846059"/>
              <a:ext cx="2563428" cy="250324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spcBef>
                  <a:spcPts val="0"/>
                </a:spcBef>
                <a:spcAft>
                  <a:spcPts val="800"/>
                </a:spcAft>
              </a:pPr>
              <a:r>
                <a:rPr lang="en-US" sz="2800" b="1" i="0" dirty="0">
                  <a:solidFill>
                    <a:srgbClr val="FF4E00"/>
                  </a:solidFill>
                </a:rPr>
                <a:t>Manage</a:t>
              </a:r>
            </a:p>
            <a:p>
              <a:pPr marL="228581" lvl="1" indent="-228581" algn="l">
                <a:spcBef>
                  <a:spcPts val="600"/>
                </a:spcBef>
                <a:spcAft>
                  <a:spcPts val="0"/>
                </a:spcAft>
                <a:buClr>
                  <a:srgbClr val="FF4E00"/>
                </a:buClr>
                <a:buFont typeface="Wingdings" panose="05000000000000000000" pitchFamily="2" charset="2"/>
                <a:buChar char="§"/>
              </a:pPr>
              <a:r>
                <a:rPr lang="en-US" sz="1600" i="0" spc="-20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Central dashboard to </a:t>
              </a:r>
              <a:r>
                <a:rPr lang="en-US" sz="1600" i="0" spc="-20" dirty="0">
                  <a:solidFill>
                    <a:schemeClr val="accent1"/>
                  </a:solidFill>
                  <a:latin typeface="Arial" pitchFamily="34" charset="0"/>
                  <a:cs typeface="Arial" pitchFamily="34" charset="0"/>
                </a:rPr>
                <a:t>manage</a:t>
              </a:r>
              <a:r>
                <a:rPr lang="en-US" sz="1600" i="0" spc="-20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 servers, databases, tenants, users, applications and more</a:t>
              </a:r>
            </a:p>
            <a:p>
              <a:pPr marL="228581" lvl="1" indent="-228581" algn="l">
                <a:spcBef>
                  <a:spcPts val="600"/>
                </a:spcBef>
                <a:spcAft>
                  <a:spcPts val="0"/>
                </a:spcAft>
                <a:buClr>
                  <a:srgbClr val="FF4E00"/>
                </a:buClr>
                <a:buFont typeface="Wingdings" panose="05000000000000000000" pitchFamily="2" charset="2"/>
                <a:buChar char="§"/>
              </a:pPr>
              <a:r>
                <a:rPr lang="en-US" sz="1600" i="0" spc="-20" dirty="0">
                  <a:solidFill>
                    <a:schemeClr val="accent1"/>
                  </a:solidFill>
                  <a:latin typeface="Arial" pitchFamily="34" charset="0"/>
                  <a:cs typeface="Arial" pitchFamily="34" charset="0"/>
                </a:rPr>
                <a:t>Monitor</a:t>
              </a:r>
              <a:r>
                <a:rPr lang="en-US" sz="1600" i="0" spc="-20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 system components and user activity, access tenants to provide support, resource metering, etc.</a:t>
              </a:r>
            </a:p>
          </p:txBody>
        </p:sp>
        <p:cxnSp>
          <p:nvCxnSpPr>
            <p:cNvPr id="181" name="Straight Connector 180"/>
            <p:cNvCxnSpPr/>
            <p:nvPr/>
          </p:nvCxnSpPr>
          <p:spPr bwMode="auto">
            <a:xfrm flipH="1">
              <a:off x="6973470" y="5380114"/>
              <a:ext cx="2379080" cy="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5" name="Group 32"/>
          <p:cNvGrpSpPr/>
          <p:nvPr/>
        </p:nvGrpSpPr>
        <p:grpSpPr>
          <a:xfrm>
            <a:off x="4848153" y="1685167"/>
            <a:ext cx="2720265" cy="2257028"/>
            <a:chOff x="4121039" y="4846059"/>
            <a:chExt cx="2720265" cy="2257028"/>
          </a:xfrm>
        </p:grpSpPr>
        <p:cxnSp>
          <p:nvCxnSpPr>
            <p:cNvPr id="182" name="Straight Connector 181"/>
            <p:cNvCxnSpPr/>
            <p:nvPr/>
          </p:nvCxnSpPr>
          <p:spPr bwMode="auto">
            <a:xfrm flipH="1">
              <a:off x="4213214" y="5369954"/>
              <a:ext cx="2379080" cy="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83" name="Rectangle 182"/>
            <p:cNvSpPr/>
            <p:nvPr/>
          </p:nvSpPr>
          <p:spPr>
            <a:xfrm>
              <a:off x="4121039" y="4846059"/>
              <a:ext cx="2720265" cy="22570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spcAft>
                  <a:spcPts val="800"/>
                </a:spcAft>
              </a:pPr>
              <a:r>
                <a:rPr lang="en-US" sz="2800" b="1" i="0" dirty="0">
                  <a:solidFill>
                    <a:srgbClr val="FF4E00"/>
                  </a:solidFill>
                </a:rPr>
                <a:t>Deploy</a:t>
              </a:r>
            </a:p>
            <a:p>
              <a:pPr marL="228581" lvl="1" indent="-228581" algn="l">
                <a:spcBef>
                  <a:spcPts val="600"/>
                </a:spcBef>
                <a:spcAft>
                  <a:spcPts val="0"/>
                </a:spcAft>
                <a:buClr>
                  <a:srgbClr val="FF4E00"/>
                </a:buClr>
                <a:buFont typeface="Wingdings" panose="05000000000000000000" pitchFamily="2" charset="2"/>
                <a:buChar char="§"/>
              </a:pPr>
              <a:r>
                <a:rPr lang="en-US" sz="1600" i="0" spc="-20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Publish and deploy applications to one or more tenants</a:t>
              </a:r>
            </a:p>
            <a:p>
              <a:pPr marL="228581" lvl="1" indent="-228581" algn="l">
                <a:spcBef>
                  <a:spcPts val="600"/>
                </a:spcBef>
                <a:spcAft>
                  <a:spcPts val="0"/>
                </a:spcAft>
                <a:buClr>
                  <a:srgbClr val="FF4E00"/>
                </a:buClr>
                <a:buFont typeface="Wingdings" panose="05000000000000000000" pitchFamily="2" charset="2"/>
                <a:buChar char="§"/>
              </a:pPr>
              <a:r>
                <a:rPr lang="en-US" sz="1600" i="0" spc="-20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Choose your hosting environment </a:t>
              </a:r>
              <a:r>
                <a:rPr lang="en-US" sz="1600" i="0" spc="-20" dirty="0">
                  <a:solidFill>
                    <a:schemeClr val="accent1"/>
                  </a:solidFill>
                  <a:latin typeface="Arial" pitchFamily="34" charset="0"/>
                  <a:cs typeface="Arial" pitchFamily="34" charset="0"/>
                </a:rPr>
                <a:t>public, hybrid or private</a:t>
              </a:r>
              <a:r>
                <a:rPr lang="en-US" sz="1600" i="0" spc="-20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 cloud</a:t>
              </a: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998864" y="4371755"/>
            <a:ext cx="10385897" cy="2204887"/>
            <a:chOff x="520562" y="4093697"/>
            <a:chExt cx="10385897" cy="2204887"/>
          </a:xfrm>
        </p:grpSpPr>
        <p:pic>
          <p:nvPicPr>
            <p:cNvPr id="15" name="Picture 2"/>
            <p:cNvPicPr>
              <a:picLocks noChangeAspect="1" noChangeArrowheads="1"/>
            </p:cNvPicPr>
            <p:nvPr/>
          </p:nvPicPr>
          <p:blipFill rotWithShape="1">
            <a:blip r:embed="rId6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 bwMode="auto">
            <a:xfrm>
              <a:off x="520562" y="4146189"/>
              <a:ext cx="10385897" cy="21523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" name="Picture 4"/>
            <p:cNvPicPr>
              <a:picLocks noChangeAspect="1" noChangeArrowheads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712" y="4139694"/>
              <a:ext cx="2729788" cy="19445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7" name="Picture 5"/>
            <p:cNvPicPr>
              <a:picLocks noChangeAspect="1" noChangeArrowheads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 t="-2508"/>
            <a:stretch>
              <a:fillRect/>
            </a:stretch>
          </p:blipFill>
          <p:spPr bwMode="auto">
            <a:xfrm>
              <a:off x="7955643" y="4093697"/>
              <a:ext cx="2825220" cy="20282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xmlns="" val="37117490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16816" y="1568373"/>
            <a:ext cx="6901584" cy="543739"/>
          </a:xfrm>
        </p:spPr>
        <p:txBody>
          <a:bodyPr/>
          <a:lstStyle/>
          <a:p>
            <a:r>
              <a:rPr lang="en-US" dirty="0" smtClean="0"/>
              <a:t>Rollbase in Action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074094391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Core Concepts: Objects, Fields, Relationships and Cardinalities</a:t>
            </a:r>
            <a:endParaRPr lang="en-US" dirty="0"/>
          </a:p>
        </p:txBody>
      </p:sp>
      <p:sp>
        <p:nvSpPr>
          <p:cNvPr id="3" name="Content Placeholder 24"/>
          <p:cNvSpPr txBox="1">
            <a:spLocks/>
          </p:cNvSpPr>
          <p:nvPr/>
        </p:nvSpPr>
        <p:spPr>
          <a:xfrm>
            <a:off x="6847245" y="1230753"/>
            <a:ext cx="4695469" cy="4299843"/>
          </a:xfrm>
          <a:prstGeom prst="rect">
            <a:avLst/>
          </a:prstGeom>
        </p:spPr>
        <p:txBody>
          <a:bodyPr lIns="91432" tIns="45717" rIns="91432" bIns="45717"/>
          <a:lstStyle/>
          <a:p>
            <a:pPr marL="228581" indent="-228581" algn="l" defTabSz="914323">
              <a:spcBef>
                <a:spcPts val="0"/>
              </a:spcBef>
              <a:spcAft>
                <a:spcPts val="1800"/>
              </a:spcAft>
              <a:buClr>
                <a:srgbClr val="FF4E00"/>
              </a:buClr>
              <a:buFont typeface="Wingdings" pitchFamily="2" charset="2"/>
              <a:buChar char="§"/>
              <a:defRPr/>
            </a:pPr>
            <a:r>
              <a:rPr lang="en-US" sz="2000" i="0" dirty="0" smtClean="0">
                <a:solidFill>
                  <a:schemeClr val="dk1"/>
                </a:solidFill>
                <a:latin typeface="+mn-lt"/>
              </a:rPr>
              <a:t>Applications are data-driven – Objects are the core business entities</a:t>
            </a:r>
          </a:p>
          <a:p>
            <a:pPr marL="228581" indent="-228581" algn="l" defTabSz="914323">
              <a:spcBef>
                <a:spcPts val="0"/>
              </a:spcBef>
              <a:spcAft>
                <a:spcPts val="1800"/>
              </a:spcAft>
              <a:buClr>
                <a:srgbClr val="FF4E00"/>
              </a:buClr>
              <a:buFont typeface="Wingdings" pitchFamily="2" charset="2"/>
              <a:buChar char="§"/>
              <a:defRPr/>
            </a:pPr>
            <a:r>
              <a:rPr lang="en-US" sz="2000" i="0" dirty="0" smtClean="0">
                <a:solidFill>
                  <a:schemeClr val="dk1"/>
                </a:solidFill>
                <a:latin typeface="+mn-lt"/>
              </a:rPr>
              <a:t>Objects have properties and attributes associated with them</a:t>
            </a:r>
          </a:p>
          <a:p>
            <a:pPr marL="228581" indent="-228581" algn="l" defTabSz="914323">
              <a:spcBef>
                <a:spcPts val="0"/>
              </a:spcBef>
              <a:spcAft>
                <a:spcPts val="1800"/>
              </a:spcAft>
              <a:buClr>
                <a:srgbClr val="FF4E00"/>
              </a:buClr>
              <a:buFont typeface="Wingdings" pitchFamily="2" charset="2"/>
              <a:buChar char="§"/>
              <a:defRPr/>
            </a:pPr>
            <a:r>
              <a:rPr lang="en-US" sz="2000" i="0" dirty="0" smtClean="0">
                <a:solidFill>
                  <a:schemeClr val="dk1"/>
                </a:solidFill>
                <a:latin typeface="+mn-lt"/>
              </a:rPr>
              <a:t>Objects have Fields associated with them</a:t>
            </a:r>
          </a:p>
          <a:p>
            <a:pPr marL="228581" indent="-228581" algn="l" defTabSz="914323">
              <a:spcBef>
                <a:spcPts val="0"/>
              </a:spcBef>
              <a:spcAft>
                <a:spcPts val="1800"/>
              </a:spcAft>
              <a:buClr>
                <a:srgbClr val="FF4E00"/>
              </a:buClr>
              <a:buFont typeface="Wingdings" pitchFamily="2" charset="2"/>
              <a:buChar char="§"/>
              <a:defRPr/>
            </a:pPr>
            <a:r>
              <a:rPr lang="en-US" sz="2000" i="0" dirty="0" smtClean="0">
                <a:solidFill>
                  <a:schemeClr val="dk1"/>
                </a:solidFill>
                <a:latin typeface="+mn-lt"/>
              </a:rPr>
              <a:t>Object relationships and cardinalities are modeled visually</a:t>
            </a:r>
          </a:p>
          <a:p>
            <a:pPr marL="228581" indent="-228581" algn="l" defTabSz="914323">
              <a:spcBef>
                <a:spcPts val="0"/>
              </a:spcBef>
              <a:spcAft>
                <a:spcPts val="1800"/>
              </a:spcAft>
              <a:buClr>
                <a:srgbClr val="FF4E00"/>
              </a:buClr>
              <a:buFont typeface="Wingdings" pitchFamily="2" charset="2"/>
              <a:buChar char="§"/>
              <a:defRPr/>
            </a:pPr>
            <a:r>
              <a:rPr lang="de-DE" sz="2000" i="0" dirty="0" smtClean="0">
                <a:solidFill>
                  <a:schemeClr val="dk1"/>
                </a:solidFill>
                <a:latin typeface="+mn-lt"/>
              </a:rPr>
              <a:t>Underlying database physics are completely hidden – it‘s </a:t>
            </a:r>
            <a:r>
              <a:rPr lang="de-DE" sz="2000" i="0" dirty="0" smtClean="0">
                <a:solidFill>
                  <a:schemeClr val="accent1"/>
                </a:solidFill>
                <a:latin typeface="+mn-lt"/>
              </a:rPr>
              <a:t>aPaaS</a:t>
            </a:r>
            <a:r>
              <a:rPr lang="de-DE" sz="2000" i="0" dirty="0" smtClean="0">
                <a:solidFill>
                  <a:schemeClr val="dk1"/>
                </a:solidFill>
                <a:latin typeface="+mn-lt"/>
              </a:rPr>
              <a:t> !</a:t>
            </a:r>
            <a:endParaRPr lang="en-US" sz="2000" i="0" dirty="0" smtClean="0">
              <a:solidFill>
                <a:schemeClr val="dk1"/>
              </a:solidFill>
              <a:latin typeface="+mn-lt"/>
            </a:endParaRPr>
          </a:p>
          <a:p>
            <a:pPr marL="342871" indent="-342871" algn="l" defTabSz="914323">
              <a:spcBef>
                <a:spcPts val="900"/>
              </a:spcBef>
              <a:spcAft>
                <a:spcPts val="1200"/>
              </a:spcAft>
              <a:buClr>
                <a:schemeClr val="accent3"/>
              </a:buClr>
              <a:buSzTx/>
              <a:buFont typeface="Wingdings" pitchFamily="2" charset="2"/>
              <a:buChar char="§"/>
              <a:defRPr/>
            </a:pPr>
            <a:endParaRPr lang="de-DE" sz="2000" i="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4202" y="1286889"/>
            <a:ext cx="6330063" cy="1981200"/>
          </a:xfrm>
          <a:prstGeom prst="rect">
            <a:avLst/>
          </a:prstGeom>
          <a:noFill/>
          <a:ln w="9525">
            <a:solidFill>
              <a:schemeClr val="bg2">
                <a:lumMod val="65000"/>
              </a:schemeClr>
            </a:solidFill>
            <a:miter lim="800000"/>
            <a:headEnd/>
            <a:tailEnd/>
          </a:ln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4" cstate="print"/>
          <a:srcRect b="16504"/>
          <a:stretch>
            <a:fillRect/>
          </a:stretch>
        </p:blipFill>
        <p:spPr bwMode="auto">
          <a:xfrm>
            <a:off x="707136" y="3385975"/>
            <a:ext cx="5808285" cy="28929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Create Object</a:t>
            </a:r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6748" y="1129495"/>
            <a:ext cx="5514069" cy="5220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 l="17806" t="16000" r="5623" b="34710"/>
          <a:stretch>
            <a:fillRect/>
          </a:stretch>
        </p:blipFill>
        <p:spPr bwMode="auto">
          <a:xfrm>
            <a:off x="4596160" y="2060448"/>
            <a:ext cx="7315423" cy="3791712"/>
          </a:xfrm>
          <a:prstGeom prst="rect">
            <a:avLst/>
          </a:prstGeom>
          <a:noFill/>
          <a:ln w="9525">
            <a:solidFill>
              <a:schemeClr val="bg2">
                <a:lumMod val="65000"/>
              </a:schemeClr>
            </a:solidFill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Building the User Interface (UI)</a:t>
            </a:r>
            <a:endParaRPr lang="en-US" dirty="0"/>
          </a:p>
        </p:txBody>
      </p:sp>
      <p:sp>
        <p:nvSpPr>
          <p:cNvPr id="3" name="Content Placeholder 24"/>
          <p:cNvSpPr txBox="1">
            <a:spLocks/>
          </p:cNvSpPr>
          <p:nvPr/>
        </p:nvSpPr>
        <p:spPr>
          <a:xfrm>
            <a:off x="694945" y="4023359"/>
            <a:ext cx="10469818" cy="2157985"/>
          </a:xfrm>
          <a:prstGeom prst="rect">
            <a:avLst/>
          </a:prstGeom>
        </p:spPr>
        <p:txBody>
          <a:bodyPr lIns="91432" tIns="45717" rIns="91432" bIns="45717"/>
          <a:lstStyle/>
          <a:p>
            <a:pPr marL="228581" indent="-228581" algn="l">
              <a:lnSpc>
                <a:spcPct val="114000"/>
              </a:lnSpc>
              <a:spcBef>
                <a:spcPts val="0"/>
              </a:spcBef>
              <a:spcAft>
                <a:spcPts val="1200"/>
              </a:spcAft>
              <a:buClr>
                <a:srgbClr val="FF4E00"/>
              </a:buClr>
              <a:buFont typeface="Wingdings" pitchFamily="2" charset="2"/>
              <a:buChar char="§"/>
              <a:defRPr/>
            </a:pPr>
            <a:r>
              <a:rPr lang="en-US" sz="2000" i="0" dirty="0" smtClean="0">
                <a:solidFill>
                  <a:schemeClr val="dk1"/>
                </a:solidFill>
                <a:latin typeface="+mn-lt"/>
              </a:rPr>
              <a:t>Build UI using integrated WYSIWYG editor</a:t>
            </a:r>
          </a:p>
          <a:p>
            <a:pPr marL="228581" indent="-228581" algn="l">
              <a:lnSpc>
                <a:spcPct val="114000"/>
              </a:lnSpc>
              <a:spcBef>
                <a:spcPts val="0"/>
              </a:spcBef>
              <a:spcAft>
                <a:spcPts val="1200"/>
              </a:spcAft>
              <a:buClr>
                <a:srgbClr val="FF4E00"/>
              </a:buClr>
              <a:buFont typeface="Wingdings" pitchFamily="2" charset="2"/>
              <a:buChar char="§"/>
              <a:defRPr/>
            </a:pPr>
            <a:r>
              <a:rPr lang="de-DE" sz="2000" i="0" dirty="0" smtClean="0">
                <a:solidFill>
                  <a:schemeClr val="dk1"/>
                </a:solidFill>
                <a:latin typeface="+mn-lt"/>
              </a:rPr>
              <a:t>UI Tabs are automatically generated for each Object</a:t>
            </a:r>
            <a:endParaRPr lang="en-US" sz="2000" i="0" dirty="0" smtClean="0">
              <a:solidFill>
                <a:schemeClr val="dk1"/>
              </a:solidFill>
              <a:latin typeface="+mn-lt"/>
            </a:endParaRPr>
          </a:p>
          <a:p>
            <a:pPr marL="228581" indent="-228581" algn="l">
              <a:lnSpc>
                <a:spcPct val="114000"/>
              </a:lnSpc>
              <a:spcBef>
                <a:spcPts val="0"/>
              </a:spcBef>
              <a:spcAft>
                <a:spcPts val="1200"/>
              </a:spcAft>
              <a:buClr>
                <a:srgbClr val="FF4E00"/>
              </a:buClr>
              <a:buFont typeface="Wingdings" pitchFamily="2" charset="2"/>
              <a:buChar char="§"/>
              <a:defRPr/>
            </a:pPr>
            <a:r>
              <a:rPr lang="de-DE" sz="2000" i="0" dirty="0" smtClean="0">
                <a:solidFill>
                  <a:schemeClr val="dk1"/>
                </a:solidFill>
                <a:latin typeface="+mn-lt"/>
              </a:rPr>
              <a:t>Page elements are created and edited using drag-and-drop</a:t>
            </a:r>
          </a:p>
          <a:p>
            <a:pPr marL="228581" indent="-228581" algn="l">
              <a:lnSpc>
                <a:spcPct val="114000"/>
              </a:lnSpc>
              <a:spcBef>
                <a:spcPts val="0"/>
              </a:spcBef>
              <a:spcAft>
                <a:spcPts val="1200"/>
              </a:spcAft>
              <a:buClr>
                <a:srgbClr val="FF4E00"/>
              </a:buClr>
              <a:buFont typeface="Wingdings" pitchFamily="2" charset="2"/>
              <a:buChar char="§"/>
              <a:defRPr/>
            </a:pPr>
            <a:r>
              <a:rPr lang="de-DE" sz="2000" i="0" dirty="0" smtClean="0">
                <a:solidFill>
                  <a:schemeClr val="dk1"/>
                </a:solidFill>
                <a:latin typeface="+mn-lt"/>
              </a:rPr>
              <a:t>Changes immediately reflected in the UI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62845" y="1176042"/>
            <a:ext cx="8079586" cy="2786358"/>
          </a:xfrm>
          <a:prstGeom prst="rect">
            <a:avLst/>
          </a:prstGeom>
          <a:noFill/>
          <a:ln w="9525">
            <a:solidFill>
              <a:schemeClr val="bg2">
                <a:lumMod val="65000"/>
              </a:schemeClr>
            </a:solidFill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/>
          <a:srcRect l="23832" t="39645" r="27129" b="33000"/>
          <a:stretch>
            <a:fillRect/>
          </a:stretch>
        </p:blipFill>
        <p:spPr bwMode="auto">
          <a:xfrm>
            <a:off x="6522720" y="2194560"/>
            <a:ext cx="5238879" cy="2353056"/>
          </a:xfrm>
          <a:prstGeom prst="rect">
            <a:avLst/>
          </a:prstGeom>
          <a:noFill/>
          <a:ln w="9525">
            <a:solidFill>
              <a:schemeClr val="bg2">
                <a:lumMod val="65000"/>
              </a:schemeClr>
            </a:solidFill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Publishing Applications</a:t>
            </a:r>
            <a:endParaRPr lang="en-US" dirty="0"/>
          </a:p>
        </p:txBody>
      </p:sp>
      <p:sp>
        <p:nvSpPr>
          <p:cNvPr id="3" name="Content Placeholder 24"/>
          <p:cNvSpPr txBox="1">
            <a:spLocks/>
          </p:cNvSpPr>
          <p:nvPr/>
        </p:nvSpPr>
        <p:spPr>
          <a:xfrm>
            <a:off x="365760" y="4742688"/>
            <a:ext cx="11669343" cy="1387826"/>
          </a:xfrm>
          <a:prstGeom prst="rect">
            <a:avLst/>
          </a:prstGeom>
        </p:spPr>
        <p:txBody>
          <a:bodyPr lIns="91432" tIns="45717" rIns="91432" bIns="45717"/>
          <a:lstStyle/>
          <a:p>
            <a:pPr marL="228581" indent="-228581" algn="l">
              <a:spcBef>
                <a:spcPts val="0"/>
              </a:spcBef>
              <a:spcAft>
                <a:spcPts val="1200"/>
              </a:spcAft>
              <a:buClr>
                <a:srgbClr val="FF4E00"/>
              </a:buClr>
              <a:buFont typeface="Wingdings" pitchFamily="2" charset="2"/>
              <a:buChar char="§"/>
              <a:defRPr/>
            </a:pPr>
            <a:r>
              <a:rPr lang="en-US" sz="2000" i="0" dirty="0" smtClean="0">
                <a:solidFill>
                  <a:schemeClr val="dk1"/>
                </a:solidFill>
                <a:latin typeface="+mn-lt"/>
              </a:rPr>
              <a:t>Applications can be published and accessible via a user-facing Portal</a:t>
            </a:r>
            <a:endParaRPr lang="de-DE" sz="2000" i="0" dirty="0" smtClean="0">
              <a:solidFill>
                <a:schemeClr val="dk1"/>
              </a:solidFill>
              <a:latin typeface="+mn-lt"/>
            </a:endParaRPr>
          </a:p>
          <a:p>
            <a:pPr marL="228581" indent="-228581" algn="l">
              <a:spcBef>
                <a:spcPts val="0"/>
              </a:spcBef>
              <a:spcAft>
                <a:spcPts val="1200"/>
              </a:spcAft>
              <a:buClr>
                <a:srgbClr val="FF4E00"/>
              </a:buClr>
              <a:buFont typeface="Wingdings" pitchFamily="2" charset="2"/>
              <a:buChar char="§"/>
              <a:defRPr/>
            </a:pPr>
            <a:r>
              <a:rPr lang="de-DE" sz="2000" i="0" dirty="0" err="1" smtClean="0">
                <a:solidFill>
                  <a:schemeClr val="dk1"/>
                </a:solidFill>
                <a:latin typeface="+mn-lt"/>
              </a:rPr>
              <a:t>Several</a:t>
            </a:r>
            <a:r>
              <a:rPr lang="de-DE" sz="2000" i="0" dirty="0" smtClean="0">
                <a:solidFill>
                  <a:schemeClr val="dk1"/>
                </a:solidFill>
                <a:latin typeface="+mn-lt"/>
              </a:rPr>
              <a:t> Portals </a:t>
            </a:r>
            <a:r>
              <a:rPr lang="de-DE" sz="2000" i="0" dirty="0" err="1" smtClean="0">
                <a:solidFill>
                  <a:schemeClr val="dk1"/>
                </a:solidFill>
                <a:latin typeface="+mn-lt"/>
              </a:rPr>
              <a:t>can</a:t>
            </a:r>
            <a:r>
              <a:rPr lang="de-DE" sz="2000" i="0" dirty="0" smtClean="0">
                <a:solidFill>
                  <a:schemeClr val="dk1"/>
                </a:solidFill>
                <a:latin typeface="+mn-lt"/>
              </a:rPr>
              <a:t> </a:t>
            </a:r>
            <a:r>
              <a:rPr lang="de-DE" sz="2000" i="0" dirty="0" err="1" smtClean="0">
                <a:solidFill>
                  <a:schemeClr val="dk1"/>
                </a:solidFill>
                <a:latin typeface="+mn-lt"/>
              </a:rPr>
              <a:t>be</a:t>
            </a:r>
            <a:r>
              <a:rPr lang="de-DE" sz="2000" i="0" dirty="0" smtClean="0">
                <a:solidFill>
                  <a:schemeClr val="dk1"/>
                </a:solidFill>
                <a:latin typeface="+mn-lt"/>
              </a:rPr>
              <a:t> </a:t>
            </a:r>
            <a:r>
              <a:rPr lang="de-DE" sz="2000" i="0" dirty="0" err="1" smtClean="0">
                <a:solidFill>
                  <a:schemeClr val="dk1"/>
                </a:solidFill>
                <a:latin typeface="+mn-lt"/>
              </a:rPr>
              <a:t>defined</a:t>
            </a:r>
            <a:r>
              <a:rPr lang="de-DE" sz="2000" i="0" dirty="0" smtClean="0">
                <a:solidFill>
                  <a:schemeClr val="dk1"/>
                </a:solidFill>
                <a:latin typeface="+mn-lt"/>
              </a:rPr>
              <a:t> per </a:t>
            </a:r>
            <a:r>
              <a:rPr lang="de-DE" sz="2000" i="0" dirty="0" err="1" smtClean="0">
                <a:solidFill>
                  <a:schemeClr val="dk1"/>
                </a:solidFill>
                <a:latin typeface="+mn-lt"/>
              </a:rPr>
              <a:t>Application</a:t>
            </a:r>
            <a:endParaRPr lang="de-DE" sz="2000" i="0" dirty="0" smtClean="0">
              <a:solidFill>
                <a:schemeClr val="dk1"/>
              </a:solidFill>
              <a:latin typeface="+mn-lt"/>
            </a:endParaRPr>
          </a:p>
          <a:p>
            <a:pPr marL="228581" indent="-228581" algn="l">
              <a:spcBef>
                <a:spcPts val="0"/>
              </a:spcBef>
              <a:spcAft>
                <a:spcPts val="1200"/>
              </a:spcAft>
              <a:buClr>
                <a:srgbClr val="FF4E00"/>
              </a:buClr>
              <a:buFont typeface="Wingdings" pitchFamily="2" charset="2"/>
              <a:buChar char="§"/>
              <a:defRPr/>
            </a:pPr>
            <a:r>
              <a:rPr lang="de-DE" sz="2000" i="0" dirty="0" smtClean="0">
                <a:solidFill>
                  <a:schemeClr val="dk1"/>
                </a:solidFill>
                <a:latin typeface="+mn-lt"/>
              </a:rPr>
              <a:t>Fine-grained (user/role) authentication and access control fully configurable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9209" y="1205041"/>
            <a:ext cx="9683705" cy="3269423"/>
          </a:xfrm>
          <a:prstGeom prst="rect">
            <a:avLst/>
          </a:prstGeom>
          <a:noFill/>
          <a:ln w="9525">
            <a:solidFill>
              <a:schemeClr val="bg2">
                <a:lumMod val="65000"/>
              </a:schemeClr>
            </a:solidFill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Installing and Updating Applications</a:t>
            </a:r>
            <a:endParaRPr lang="en-US" dirty="0"/>
          </a:p>
        </p:txBody>
      </p:sp>
      <p:sp>
        <p:nvSpPr>
          <p:cNvPr id="3" name="Content Placeholder 24"/>
          <p:cNvSpPr txBox="1">
            <a:spLocks/>
          </p:cNvSpPr>
          <p:nvPr/>
        </p:nvSpPr>
        <p:spPr>
          <a:xfrm>
            <a:off x="743712" y="3950207"/>
            <a:ext cx="11181663" cy="2265651"/>
          </a:xfrm>
          <a:prstGeom prst="rect">
            <a:avLst/>
          </a:prstGeom>
        </p:spPr>
        <p:txBody>
          <a:bodyPr lIns="91432" tIns="45717" rIns="91432" bIns="45717"/>
          <a:lstStyle/>
          <a:p>
            <a:pPr marL="228581" indent="-228581" algn="l" defTabSz="914323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Clr>
                <a:srgbClr val="FF4E00"/>
              </a:buClr>
              <a:buFont typeface="Wingdings" pitchFamily="2" charset="2"/>
              <a:buChar char="§"/>
              <a:defRPr/>
            </a:pPr>
            <a:r>
              <a:rPr lang="en-US" sz="2000" i="0" dirty="0" smtClean="0">
                <a:solidFill>
                  <a:schemeClr val="dk1"/>
                </a:solidFill>
                <a:latin typeface="+mn-lt"/>
              </a:rPr>
              <a:t>Application composition is described in an XML document (Application tree)</a:t>
            </a:r>
          </a:p>
          <a:p>
            <a:pPr marL="228581" indent="-228581" algn="l" defTabSz="914323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Clr>
                <a:srgbClr val="FF4E00"/>
              </a:buClr>
              <a:buFont typeface="Wingdings" pitchFamily="2" charset="2"/>
              <a:buChar char="§"/>
              <a:defRPr/>
            </a:pPr>
            <a:r>
              <a:rPr lang="de-DE" sz="2000" i="0" dirty="0" smtClean="0">
                <a:solidFill>
                  <a:schemeClr val="dk1"/>
                </a:solidFill>
                <a:latin typeface="+mn-lt"/>
              </a:rPr>
              <a:t>Install and upgrade Applications by installing the provided XML</a:t>
            </a:r>
          </a:p>
          <a:p>
            <a:pPr marL="228581" indent="-228581" algn="l" defTabSz="914323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Clr>
                <a:srgbClr val="FF4E00"/>
              </a:buClr>
              <a:buFont typeface="Wingdings" pitchFamily="2" charset="2"/>
              <a:buChar char="§"/>
              <a:defRPr/>
            </a:pPr>
            <a:r>
              <a:rPr lang="de-DE" sz="2000" i="0" dirty="0" smtClean="0">
                <a:solidFill>
                  <a:schemeClr val="dk1"/>
                </a:solidFill>
                <a:latin typeface="+mn-lt"/>
              </a:rPr>
              <a:t>Supports fine-grained control for sub-components (Locked, Partially Locked, Unlocked)</a:t>
            </a:r>
          </a:p>
          <a:p>
            <a:pPr marL="228581" indent="-228581" algn="l" defTabSz="914323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Clr>
                <a:srgbClr val="FF4E00"/>
              </a:buClr>
              <a:buFont typeface="Wingdings" pitchFamily="2" charset="2"/>
              <a:buChar char="§"/>
              <a:defRPr/>
            </a:pPr>
            <a:r>
              <a:rPr lang="de-DE" sz="2000" i="0" dirty="0" smtClean="0">
                <a:solidFill>
                  <a:schemeClr val="dk1"/>
                </a:solidFill>
                <a:latin typeface="+mn-lt"/>
              </a:rPr>
              <a:t>Applications are versioned and can be rolled back if necessary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 r="7431"/>
          <a:stretch>
            <a:fillRect/>
          </a:stretch>
        </p:blipFill>
        <p:spPr bwMode="auto">
          <a:xfrm>
            <a:off x="1104419" y="1092054"/>
            <a:ext cx="8543487" cy="2748425"/>
          </a:xfrm>
          <a:prstGeom prst="rect">
            <a:avLst/>
          </a:prstGeom>
          <a:noFill/>
          <a:ln w="9525">
            <a:solidFill>
              <a:schemeClr val="bg2">
                <a:lumMod val="65000"/>
              </a:schemeClr>
            </a:solidFill>
            <a:miter lim="800000"/>
            <a:headEnd/>
            <a:tailEnd/>
          </a:ln>
        </p:spPr>
      </p:pic>
      <p:cxnSp>
        <p:nvCxnSpPr>
          <p:cNvPr id="5" name="Straight Arrow Connector 4"/>
          <p:cNvCxnSpPr/>
          <p:nvPr/>
        </p:nvCxnSpPr>
        <p:spPr bwMode="auto">
          <a:xfrm flipH="1" flipV="1">
            <a:off x="6715046" y="2241443"/>
            <a:ext cx="1026874" cy="1885"/>
          </a:xfrm>
          <a:prstGeom prst="straightConnector1">
            <a:avLst/>
          </a:prstGeom>
          <a:ln w="28575">
            <a:headEnd type="none" w="med" len="me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Advanced Topics</a:t>
            </a:r>
            <a:endParaRPr lang="en-US" dirty="0"/>
          </a:p>
        </p:txBody>
      </p:sp>
      <p:sp>
        <p:nvSpPr>
          <p:cNvPr id="3" name="Content Placeholder 24"/>
          <p:cNvSpPr txBox="1">
            <a:spLocks/>
          </p:cNvSpPr>
          <p:nvPr/>
        </p:nvSpPr>
        <p:spPr>
          <a:xfrm>
            <a:off x="585216" y="3925824"/>
            <a:ext cx="11157279" cy="2025777"/>
          </a:xfrm>
          <a:prstGeom prst="rect">
            <a:avLst/>
          </a:prstGeom>
        </p:spPr>
        <p:txBody>
          <a:bodyPr lIns="91432" tIns="45717" rIns="91432" bIns="45717"/>
          <a:lstStyle/>
          <a:p>
            <a:pPr marL="228581" indent="-228581" algn="l" defTabSz="914323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Clr>
                <a:srgbClr val="FF4E00"/>
              </a:buClr>
              <a:buFont typeface="Wingdings" pitchFamily="2" charset="2"/>
              <a:buChar char="§"/>
              <a:defRPr/>
            </a:pPr>
            <a:r>
              <a:rPr lang="de-DE" sz="2000" i="0" dirty="0" smtClean="0">
                <a:solidFill>
                  <a:schemeClr val="dk1"/>
                </a:solidFill>
                <a:latin typeface="+mn-lt"/>
              </a:rPr>
              <a:t>Powerful AJAX API for Applications demanding a rich, interactive browser experience</a:t>
            </a:r>
          </a:p>
          <a:p>
            <a:pPr marL="228581" indent="-228581" algn="l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Clr>
                <a:srgbClr val="FF4E00"/>
              </a:buClr>
              <a:buFont typeface="Wingdings" pitchFamily="2" charset="2"/>
              <a:buChar char="§"/>
              <a:defRPr/>
            </a:pPr>
            <a:r>
              <a:rPr lang="de-DE" sz="2000" i="0" dirty="0" smtClean="0">
                <a:solidFill>
                  <a:schemeClr val="dk1"/>
                </a:solidFill>
                <a:latin typeface="+mn-lt"/>
              </a:rPr>
              <a:t>On-premise Rollbase supports the integration of external databases (e.g. </a:t>
            </a:r>
            <a:r>
              <a:rPr lang="de-DE" sz="2000" i="0" dirty="0" err="1" smtClean="0">
                <a:solidFill>
                  <a:schemeClr val="dk1"/>
                </a:solidFill>
                <a:latin typeface="+mn-lt"/>
              </a:rPr>
              <a:t>OpenEdge</a:t>
            </a:r>
            <a:r>
              <a:rPr lang="de-DE" sz="2000" i="0" dirty="0" smtClean="0">
                <a:solidFill>
                  <a:schemeClr val="dk1"/>
                </a:solidFill>
                <a:latin typeface="+mn-lt"/>
              </a:rPr>
              <a:t> DB)</a:t>
            </a:r>
          </a:p>
          <a:p>
            <a:pPr marL="228581" indent="-228581" algn="l" defTabSz="914323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Clr>
                <a:srgbClr val="FF4E00"/>
              </a:buClr>
              <a:buFont typeface="Wingdings" pitchFamily="2" charset="2"/>
              <a:buChar char="§"/>
              <a:defRPr/>
            </a:pPr>
            <a:r>
              <a:rPr lang="de-DE" sz="2000" i="0" dirty="0" smtClean="0">
                <a:solidFill>
                  <a:schemeClr val="dk1"/>
                </a:solidFill>
                <a:latin typeface="+mn-lt"/>
              </a:rPr>
              <a:t>Rollbase has powerful facilities :</a:t>
            </a:r>
          </a:p>
          <a:p>
            <a:pPr marL="685742" lvl="1" indent="-228581" algn="l" defTabSz="914323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Clr>
                <a:srgbClr val="FF4E00"/>
              </a:buClr>
              <a:buFont typeface="Arial" pitchFamily="34" charset="0"/>
              <a:buChar char="•"/>
              <a:defRPr/>
            </a:pPr>
            <a:r>
              <a:rPr lang="de-DE" sz="1800" i="0" dirty="0" smtClean="0">
                <a:solidFill>
                  <a:schemeClr val="dk1"/>
                </a:solidFill>
                <a:latin typeface="+mn-lt"/>
              </a:rPr>
              <a:t>Triggers</a:t>
            </a:r>
          </a:p>
          <a:p>
            <a:pPr marL="685742" lvl="1" indent="-228581" algn="l" defTabSz="914323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Clr>
                <a:srgbClr val="FF4E00"/>
              </a:buClr>
              <a:buFont typeface="Arial" pitchFamily="34" charset="0"/>
              <a:buChar char="•"/>
              <a:defRPr/>
            </a:pPr>
            <a:r>
              <a:rPr lang="de-DE" sz="1800" i="0" dirty="0" smtClean="0">
                <a:solidFill>
                  <a:schemeClr val="dk1"/>
                </a:solidFill>
                <a:latin typeface="+mn-lt"/>
              </a:rPr>
              <a:t>Workflow </a:t>
            </a:r>
          </a:p>
          <a:p>
            <a:pPr marL="685742" lvl="1" indent="-228581" algn="l" defTabSz="914323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Clr>
                <a:srgbClr val="FF4E00"/>
              </a:buClr>
              <a:buFont typeface="Arial" pitchFamily="34" charset="0"/>
              <a:buChar char="•"/>
              <a:defRPr/>
            </a:pPr>
            <a:r>
              <a:rPr lang="de-DE" sz="1800" i="0" dirty="0" smtClean="0">
                <a:solidFill>
                  <a:schemeClr val="dk1"/>
                </a:solidFill>
                <a:latin typeface="+mn-lt"/>
              </a:rPr>
              <a:t>Server-side JavaScript logic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77267" y="1140944"/>
            <a:ext cx="6962866" cy="2183131"/>
          </a:xfrm>
          <a:prstGeom prst="rect">
            <a:avLst/>
          </a:prstGeom>
          <a:noFill/>
          <a:ln w="9525">
            <a:solidFill>
              <a:schemeClr val="bg2">
                <a:lumMod val="65000"/>
              </a:schemeClr>
            </a:solidFill>
            <a:miter lim="800000"/>
            <a:headEnd/>
            <a:tailEnd/>
          </a:ln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 cstate="print"/>
          <a:srcRect r="43030"/>
          <a:stretch>
            <a:fillRect/>
          </a:stretch>
        </p:blipFill>
        <p:spPr bwMode="auto">
          <a:xfrm>
            <a:off x="5453227" y="2514134"/>
            <a:ext cx="6293982" cy="1289770"/>
          </a:xfrm>
          <a:prstGeom prst="rect">
            <a:avLst/>
          </a:prstGeom>
          <a:noFill/>
          <a:ln w="9525">
            <a:solidFill>
              <a:schemeClr val="bg2">
                <a:lumMod val="65000"/>
              </a:schemeClr>
            </a:solidFill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 bwMode="auto">
          <a:xfrm>
            <a:off x="6060787" y="797862"/>
            <a:ext cx="184728" cy="461679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32" tIns="45717" rIns="91432" bIns="45717" numCol="1" rtlCol="0" anchor="ctr" anchorCtr="0" compatLnSpc="1">
            <a:prstTxWarp prst="textNoShape">
              <a:avLst/>
            </a:prstTxWarp>
            <a:spAutoFit/>
          </a:bodyPr>
          <a:lstStyle/>
          <a:p>
            <a:pPr defTabSz="914323"/>
            <a:endParaRPr lang="en-US" dirty="0" smtClean="0"/>
          </a:p>
        </p:txBody>
      </p:sp>
      <p:pic>
        <p:nvPicPr>
          <p:cNvPr id="4" name="Picture 2" descr="https://www.rollbase.com/images/customer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9543" y="1150620"/>
            <a:ext cx="6881742" cy="4650205"/>
          </a:xfrm>
          <a:prstGeom prst="rect">
            <a:avLst/>
          </a:prstGeom>
          <a:noFill/>
          <a:ln>
            <a:solidFill>
              <a:schemeClr val="bg1"/>
            </a:solidFill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894349" y="5863393"/>
            <a:ext cx="5859378" cy="461665"/>
          </a:xfrm>
          <a:prstGeom prst="rect">
            <a:avLst/>
          </a:prstGeom>
          <a:noFill/>
        </p:spPr>
        <p:txBody>
          <a:bodyPr wrap="square" lIns="91432" tIns="45717" rIns="91432" bIns="45717" rtlCol="0">
            <a:spAutoFit/>
          </a:bodyPr>
          <a:lstStyle/>
          <a:p>
            <a:pPr algn="l"/>
            <a:r>
              <a:rPr lang="en-US" i="0" dirty="0" smtClean="0">
                <a:solidFill>
                  <a:srgbClr val="FF0000"/>
                </a:solidFill>
              </a:rPr>
              <a:t>Over 10,000 users in 10 languages</a:t>
            </a:r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17884" y="1378637"/>
            <a:ext cx="1888078" cy="3542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92009" y="2247869"/>
            <a:ext cx="1975532" cy="2965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126554" y="4815497"/>
            <a:ext cx="1127712" cy="7910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8" name="Picture 10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010549" y="2796779"/>
            <a:ext cx="1215032" cy="4252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861524" y="4352873"/>
            <a:ext cx="1857114" cy="3427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898952" y="3557365"/>
            <a:ext cx="1645771" cy="429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/>
          <p:nvPr/>
        </p:nvSpPr>
        <p:spPr>
          <a:xfrm>
            <a:off x="701040" y="411480"/>
            <a:ext cx="10896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i="0" dirty="0" err="1" smtClean="0">
                <a:solidFill>
                  <a:srgbClr val="000000"/>
                </a:solidFill>
              </a:rPr>
              <a:t>Rollbase</a:t>
            </a:r>
            <a:r>
              <a:rPr lang="en-US" i="0" dirty="0" smtClean="0">
                <a:solidFill>
                  <a:srgbClr val="000000"/>
                </a:solidFill>
              </a:rPr>
              <a:t> Applications</a:t>
            </a:r>
          </a:p>
        </p:txBody>
      </p:sp>
    </p:spTree>
    <p:extLst>
      <p:ext uri="{BB962C8B-B14F-4D97-AF65-F5344CB8AC3E}">
        <p14:creationId xmlns:p14="http://schemas.microsoft.com/office/powerpoint/2010/main" xmlns="" val="440457854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Rollbase with OpenEdge</a:t>
            </a:r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6818" y="201303"/>
            <a:ext cx="10801178" cy="763280"/>
          </a:xfrm>
        </p:spPr>
        <p:txBody>
          <a:bodyPr/>
          <a:lstStyle/>
          <a:p>
            <a:r>
              <a:rPr lang="en-US" dirty="0" smtClean="0"/>
              <a:t>Rollbase and OpenEdge Integration</a:t>
            </a:r>
            <a:br>
              <a:rPr lang="en-US" dirty="0" smtClean="0"/>
            </a:br>
            <a:r>
              <a:rPr lang="en-US" dirty="0" smtClean="0"/>
              <a:t>6 Options (OE 11.3.2+)</a:t>
            </a:r>
            <a:endParaRPr lang="en-US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8906" t="28479" r="5456" b="18650"/>
          <a:stretch>
            <a:fillRect/>
          </a:stretch>
        </p:blipFill>
        <p:spPr bwMode="auto">
          <a:xfrm>
            <a:off x="1565900" y="2972975"/>
            <a:ext cx="9722018" cy="3460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611962" y="1200151"/>
            <a:ext cx="10360501" cy="1426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2" tIns="45717" rIns="91432" bIns="45717" numCol="2" anchor="t" anchorCtr="0" compatLnSpc="1">
            <a:prstTxWarp prst="textNoShape">
              <a:avLst/>
            </a:prstTxWarp>
          </a:bodyPr>
          <a:lstStyle/>
          <a:p>
            <a:pPr marL="342871" indent="-342871" algn="l" defTabSz="914323">
              <a:spcBef>
                <a:spcPts val="900"/>
              </a:spcBef>
              <a:buClr>
                <a:schemeClr val="accent1"/>
              </a:buClr>
              <a:buSzTx/>
              <a:buFont typeface="Wingdings" pitchFamily="2" charset="2"/>
              <a:buChar char="§"/>
              <a:defRPr/>
            </a:pPr>
            <a:r>
              <a:rPr lang="en-US" sz="2000" i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0: OpenEdge Service Objects</a:t>
            </a:r>
          </a:p>
          <a:p>
            <a:pPr marL="342871" indent="-342871" algn="l" defTabSz="914323">
              <a:spcBef>
                <a:spcPts val="900"/>
              </a:spcBef>
              <a:buClr>
                <a:schemeClr val="accent1"/>
              </a:buClr>
              <a:buSzTx/>
              <a:buFont typeface="Wingdings" pitchFamily="2" charset="2"/>
              <a:buChar char="§"/>
              <a:defRPr/>
            </a:pPr>
            <a:r>
              <a:rPr lang="en-US" sz="2000" i="0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1: DataDirect</a:t>
            </a:r>
            <a:r>
              <a:rPr lang="en-US" sz="2000" i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Cloud (aka D2C)</a:t>
            </a:r>
          </a:p>
          <a:p>
            <a:pPr marL="342871" indent="-342871" algn="l">
              <a:spcBef>
                <a:spcPts val="900"/>
              </a:spcBef>
              <a:buClr>
                <a:schemeClr val="accent1"/>
              </a:buClr>
              <a:buSzTx/>
              <a:buFont typeface="Wingdings" pitchFamily="2" charset="2"/>
              <a:buChar char="§"/>
            </a:pPr>
            <a:r>
              <a:rPr lang="en-US" sz="2000" i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2: External tables</a:t>
            </a:r>
          </a:p>
          <a:p>
            <a:pPr marL="342871" indent="-342871" algn="l">
              <a:spcBef>
                <a:spcPts val="900"/>
              </a:spcBef>
              <a:buClr>
                <a:schemeClr val="accent1"/>
              </a:buClr>
              <a:buSzTx/>
              <a:buFont typeface="Wingdings" pitchFamily="2" charset="2"/>
              <a:buChar char="§"/>
            </a:pPr>
            <a:r>
              <a:rPr lang="en-US" sz="2000" i="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3: External tables with auxiliary databases</a:t>
            </a:r>
          </a:p>
          <a:p>
            <a:pPr marL="342871" indent="-342871" algn="l">
              <a:spcBef>
                <a:spcPts val="900"/>
              </a:spcBef>
              <a:buClr>
                <a:schemeClr val="accent1"/>
              </a:buClr>
              <a:buSzTx/>
              <a:buFont typeface="Wingdings" pitchFamily="2" charset="2"/>
              <a:buChar char="§"/>
            </a:pPr>
            <a:r>
              <a:rPr lang="en-US" sz="2000" i="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4: Web Services / SOAP</a:t>
            </a:r>
          </a:p>
          <a:p>
            <a:pPr marL="342871" indent="-342871" algn="l">
              <a:spcBef>
                <a:spcPts val="900"/>
              </a:spcBef>
              <a:buClr>
                <a:schemeClr val="accent1"/>
              </a:buClr>
              <a:buSzTx/>
              <a:buFont typeface="Wingdings" pitchFamily="2" charset="2"/>
              <a:buChar char="§"/>
            </a:pPr>
            <a:r>
              <a:rPr lang="en-US" sz="2000" i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5: Java Open Client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815072" y="2941321"/>
            <a:ext cx="11948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i="0" dirty="0" smtClean="0">
                <a:solidFill>
                  <a:schemeClr val="accent1"/>
                </a:solidFill>
              </a:rPr>
              <a:t>Rollbase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340864" y="2959609"/>
            <a:ext cx="152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i="0" dirty="0" smtClean="0">
                <a:solidFill>
                  <a:schemeClr val="accent1"/>
                </a:solidFill>
              </a:rPr>
              <a:t>OpenEdge</a:t>
            </a:r>
          </a:p>
        </p:txBody>
      </p:sp>
    </p:spTree>
    <p:extLst>
      <p:ext uri="{BB962C8B-B14F-4D97-AF65-F5344CB8AC3E}">
        <p14:creationId xmlns:p14="http://schemas.microsoft.com/office/powerpoint/2010/main" xmlns="" val="1511581781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0: OpenEdge Service Objects – The Preferred Approach</a:t>
            </a:r>
            <a:endParaRPr lang="en-US" dirty="0"/>
          </a:p>
        </p:txBody>
      </p:sp>
      <p:grpSp>
        <p:nvGrpSpPr>
          <p:cNvPr id="6" name="Group 6"/>
          <p:cNvGrpSpPr/>
          <p:nvPr/>
        </p:nvGrpSpPr>
        <p:grpSpPr>
          <a:xfrm>
            <a:off x="7478235" y="1393632"/>
            <a:ext cx="1839432" cy="3827719"/>
            <a:chOff x="3253563" y="1392867"/>
            <a:chExt cx="1839432" cy="3827719"/>
          </a:xfrm>
          <a:solidFill>
            <a:srgbClr val="3399FF"/>
          </a:solidFill>
        </p:grpSpPr>
        <p:sp>
          <p:nvSpPr>
            <p:cNvPr id="8" name="Rectangle 7"/>
            <p:cNvSpPr/>
            <p:nvPr/>
          </p:nvSpPr>
          <p:spPr bwMode="auto">
            <a:xfrm>
              <a:off x="3253563" y="2118963"/>
              <a:ext cx="1839432" cy="3101623"/>
            </a:xfrm>
            <a:prstGeom prst="rect">
              <a:avLst/>
            </a:prstGeom>
            <a:grpFill/>
            <a:ln>
              <a:headEnd type="none" w="med" len="med"/>
              <a:tailEnd type="none" w="med" len="med"/>
            </a:ln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defTabSz="914323"/>
              <a:endParaRPr lang="en-US" dirty="0" smtClean="0">
                <a:solidFill>
                  <a:schemeClr val="tx1"/>
                </a:solidFill>
                <a:latin typeface="Arial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3438263" y="1392867"/>
              <a:ext cx="1410964" cy="70788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2000" i="0" dirty="0" err="1" smtClean="0">
                  <a:solidFill>
                    <a:srgbClr val="000000"/>
                  </a:solidFill>
                </a:rPr>
                <a:t>OpenEdge</a:t>
              </a:r>
              <a:r>
                <a:rPr lang="en-US" sz="2000" i="0" dirty="0" smtClean="0">
                  <a:solidFill>
                    <a:srgbClr val="000000"/>
                  </a:solidFill>
                </a:rPr>
                <a:t/>
              </a:r>
              <a:br>
                <a:rPr lang="en-US" sz="2000" i="0" dirty="0" smtClean="0">
                  <a:solidFill>
                    <a:srgbClr val="000000"/>
                  </a:solidFill>
                </a:rPr>
              </a:br>
              <a:r>
                <a:rPr lang="en-US" sz="2000" i="0" dirty="0" err="1" smtClean="0">
                  <a:solidFill>
                    <a:srgbClr val="000000"/>
                  </a:solidFill>
                </a:rPr>
                <a:t>AppServer</a:t>
              </a:r>
              <a:endParaRPr lang="en-US" sz="2000" i="0" dirty="0" smtClean="0">
                <a:solidFill>
                  <a:srgbClr val="000000"/>
                </a:solidFill>
              </a:endParaRPr>
            </a:p>
          </p:txBody>
        </p:sp>
      </p:grpSp>
      <p:grpSp>
        <p:nvGrpSpPr>
          <p:cNvPr id="7" name="Group 9"/>
          <p:cNvGrpSpPr/>
          <p:nvPr/>
        </p:nvGrpSpPr>
        <p:grpSpPr>
          <a:xfrm>
            <a:off x="5605752" y="1547903"/>
            <a:ext cx="1839432" cy="3673832"/>
            <a:chOff x="3253563" y="1546754"/>
            <a:chExt cx="1839432" cy="3673832"/>
          </a:xfrm>
          <a:solidFill>
            <a:srgbClr val="3399FF"/>
          </a:solidFill>
        </p:grpSpPr>
        <p:sp>
          <p:nvSpPr>
            <p:cNvPr id="11" name="Rectangle 10"/>
            <p:cNvSpPr/>
            <p:nvPr/>
          </p:nvSpPr>
          <p:spPr bwMode="auto">
            <a:xfrm>
              <a:off x="3253563" y="2118963"/>
              <a:ext cx="1839432" cy="3101623"/>
            </a:xfrm>
            <a:prstGeom prst="rect">
              <a:avLst/>
            </a:prstGeom>
            <a:grpFill/>
            <a:ln>
              <a:headEnd type="none" w="med" len="med"/>
              <a:tailEnd type="none" w="med" len="med"/>
            </a:ln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defTabSz="914323"/>
              <a:endParaRPr lang="en-US" dirty="0" smtClean="0">
                <a:solidFill>
                  <a:schemeClr val="tx1"/>
                </a:solidFill>
                <a:latin typeface="Arial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3638418" y="1546754"/>
              <a:ext cx="1010661" cy="40011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2000" i="0" dirty="0" smtClean="0">
                  <a:solidFill>
                    <a:srgbClr val="000000"/>
                  </a:solidFill>
                </a:rPr>
                <a:t>Tomcat</a:t>
              </a:r>
            </a:p>
          </p:txBody>
        </p:sp>
      </p:grpSp>
      <p:grpSp>
        <p:nvGrpSpPr>
          <p:cNvPr id="10" name="Group 12"/>
          <p:cNvGrpSpPr/>
          <p:nvPr/>
        </p:nvGrpSpPr>
        <p:grpSpPr>
          <a:xfrm>
            <a:off x="2115881" y="1368823"/>
            <a:ext cx="1839432" cy="3827719"/>
            <a:chOff x="3253563" y="1392867"/>
            <a:chExt cx="1839432" cy="3827719"/>
          </a:xfrm>
        </p:grpSpPr>
        <p:sp>
          <p:nvSpPr>
            <p:cNvPr id="14" name="Rectangle 13"/>
            <p:cNvSpPr/>
            <p:nvPr/>
          </p:nvSpPr>
          <p:spPr bwMode="auto">
            <a:xfrm>
              <a:off x="3253563" y="2118963"/>
              <a:ext cx="1839432" cy="3101623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defTabSz="914323"/>
              <a:endParaRPr lang="en-US" dirty="0" smtClean="0">
                <a:solidFill>
                  <a:schemeClr val="tx1"/>
                </a:solidFill>
                <a:latin typeface="Arial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3551273" y="1392867"/>
              <a:ext cx="1184940" cy="70788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2000" i="0" dirty="0" err="1" smtClean="0">
                  <a:solidFill>
                    <a:srgbClr val="000000"/>
                  </a:solidFill>
                </a:rPr>
                <a:t>Rollbase</a:t>
              </a:r>
              <a:r>
                <a:rPr lang="en-US" sz="2000" i="0" dirty="0" smtClean="0">
                  <a:solidFill>
                    <a:srgbClr val="000000"/>
                  </a:solidFill>
                </a:rPr>
                <a:t/>
              </a:r>
              <a:br>
                <a:rPr lang="en-US" sz="2000" i="0" dirty="0" smtClean="0">
                  <a:solidFill>
                    <a:srgbClr val="000000"/>
                  </a:solidFill>
                </a:rPr>
              </a:br>
              <a:r>
                <a:rPr lang="en-US" sz="2000" i="0" dirty="0" smtClean="0">
                  <a:solidFill>
                    <a:srgbClr val="000000"/>
                  </a:solidFill>
                </a:rPr>
                <a:t>Server</a:t>
              </a:r>
            </a:p>
          </p:txBody>
        </p:sp>
      </p:grpSp>
      <p:sp>
        <p:nvSpPr>
          <p:cNvPr id="33" name="Rectangle 32"/>
          <p:cNvSpPr/>
          <p:nvPr/>
        </p:nvSpPr>
        <p:spPr bwMode="auto">
          <a:xfrm>
            <a:off x="2241029" y="2322093"/>
            <a:ext cx="1548777" cy="2129401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32" tIns="45717" rIns="91432" bIns="45717" numCol="1" rtlCol="0" anchor="ctr" anchorCtr="0" compatLnSpc="1">
            <a:prstTxWarp prst="textNoShape">
              <a:avLst/>
            </a:prstTxWarp>
            <a:noAutofit/>
          </a:bodyPr>
          <a:lstStyle/>
          <a:p>
            <a:pPr defTabSz="914323"/>
            <a:endParaRPr lang="en-US" dirty="0" smtClean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34" name="tower"/>
          <p:cNvSpPr>
            <a:spLocks noEditPoints="1" noChangeArrowheads="1"/>
          </p:cNvSpPr>
          <p:nvPr/>
        </p:nvSpPr>
        <p:spPr bwMode="auto">
          <a:xfrm>
            <a:off x="2842353" y="2475913"/>
            <a:ext cx="547963" cy="1231591"/>
          </a:xfrm>
          <a:custGeom>
            <a:avLst/>
            <a:gdLst>
              <a:gd name="T0" fmla="*/ 0 w 21600"/>
              <a:gd name="T1" fmla="*/ 2184 h 21600"/>
              <a:gd name="T2" fmla="*/ 6664 w 21600"/>
              <a:gd name="T3" fmla="*/ 0 h 21600"/>
              <a:gd name="T4" fmla="*/ 10800 w 21600"/>
              <a:gd name="T5" fmla="*/ 0 h 21600"/>
              <a:gd name="T6" fmla="*/ 21600 w 21600"/>
              <a:gd name="T7" fmla="*/ 0 h 21600"/>
              <a:gd name="T8" fmla="*/ 21600 w 21600"/>
              <a:gd name="T9" fmla="*/ 11649 h 21600"/>
              <a:gd name="T10" fmla="*/ 21600 w 21600"/>
              <a:gd name="T11" fmla="*/ 19416 h 21600"/>
              <a:gd name="T12" fmla="*/ 15166 w 21600"/>
              <a:gd name="T13" fmla="*/ 21600 h 21600"/>
              <a:gd name="T14" fmla="*/ 10570 w 21600"/>
              <a:gd name="T15" fmla="*/ 21600 h 21600"/>
              <a:gd name="T16" fmla="*/ 0 w 21600"/>
              <a:gd name="T17" fmla="*/ 21600 h 21600"/>
              <a:gd name="T18" fmla="*/ 0 w 21600"/>
              <a:gd name="T19" fmla="*/ 11528 h 21600"/>
              <a:gd name="T20" fmla="*/ 459 w 21600"/>
              <a:gd name="T21" fmla="*/ 22540 h 21600"/>
              <a:gd name="T22" fmla="*/ 21485 w 21600"/>
              <a:gd name="T23" fmla="*/ 270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 extrusionOk="0">
                <a:moveTo>
                  <a:pt x="0" y="2184"/>
                </a:moveTo>
                <a:lnTo>
                  <a:pt x="6664" y="0"/>
                </a:lnTo>
                <a:lnTo>
                  <a:pt x="10800" y="0"/>
                </a:lnTo>
                <a:lnTo>
                  <a:pt x="21600" y="0"/>
                </a:lnTo>
                <a:lnTo>
                  <a:pt x="21600" y="11649"/>
                </a:lnTo>
                <a:lnTo>
                  <a:pt x="21600" y="19416"/>
                </a:lnTo>
                <a:lnTo>
                  <a:pt x="15166" y="21600"/>
                </a:lnTo>
                <a:lnTo>
                  <a:pt x="10570" y="21600"/>
                </a:lnTo>
                <a:lnTo>
                  <a:pt x="0" y="21600"/>
                </a:lnTo>
                <a:lnTo>
                  <a:pt x="0" y="11528"/>
                </a:lnTo>
                <a:lnTo>
                  <a:pt x="0" y="2184"/>
                </a:lnTo>
                <a:close/>
              </a:path>
              <a:path w="21600" h="21600" extrusionOk="0">
                <a:moveTo>
                  <a:pt x="0" y="2184"/>
                </a:moveTo>
                <a:lnTo>
                  <a:pt x="0" y="2184"/>
                </a:lnTo>
                <a:lnTo>
                  <a:pt x="14706" y="2184"/>
                </a:lnTo>
                <a:lnTo>
                  <a:pt x="21600" y="0"/>
                </a:lnTo>
                <a:moveTo>
                  <a:pt x="0" y="2184"/>
                </a:moveTo>
                <a:lnTo>
                  <a:pt x="14706" y="2184"/>
                </a:lnTo>
                <a:lnTo>
                  <a:pt x="14706" y="5339"/>
                </a:lnTo>
                <a:lnTo>
                  <a:pt x="14706" y="17474"/>
                </a:lnTo>
                <a:lnTo>
                  <a:pt x="14706" y="21600"/>
                </a:lnTo>
                <a:moveTo>
                  <a:pt x="1149" y="3034"/>
                </a:moveTo>
                <a:lnTo>
                  <a:pt x="13328" y="3034"/>
                </a:lnTo>
                <a:lnTo>
                  <a:pt x="13328" y="3519"/>
                </a:lnTo>
                <a:lnTo>
                  <a:pt x="1149" y="3519"/>
                </a:lnTo>
                <a:lnTo>
                  <a:pt x="1149" y="3034"/>
                </a:lnTo>
                <a:moveTo>
                  <a:pt x="1149" y="4490"/>
                </a:moveTo>
                <a:lnTo>
                  <a:pt x="13328" y="4490"/>
                </a:lnTo>
                <a:lnTo>
                  <a:pt x="13328" y="4854"/>
                </a:lnTo>
                <a:lnTo>
                  <a:pt x="1149" y="4854"/>
                </a:lnTo>
                <a:lnTo>
                  <a:pt x="1149" y="4490"/>
                </a:lnTo>
                <a:moveTo>
                  <a:pt x="1149" y="5946"/>
                </a:moveTo>
                <a:lnTo>
                  <a:pt x="13328" y="5946"/>
                </a:lnTo>
                <a:lnTo>
                  <a:pt x="13328" y="6310"/>
                </a:lnTo>
                <a:lnTo>
                  <a:pt x="1149" y="6310"/>
                </a:lnTo>
                <a:lnTo>
                  <a:pt x="1149" y="5946"/>
                </a:lnTo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32" tIns="45717" rIns="91432" bIns="45717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Flowchart: Magnetic Disk 17"/>
          <p:cNvSpPr/>
          <p:nvPr/>
        </p:nvSpPr>
        <p:spPr bwMode="auto">
          <a:xfrm>
            <a:off x="2321166" y="4076921"/>
            <a:ext cx="1320667" cy="931179"/>
          </a:xfrm>
          <a:prstGeom prst="flowChartMagneticDisk">
            <a:avLst/>
          </a:prstGeom>
          <a:solidFill>
            <a:schemeClr val="bg1">
              <a:lumMod val="65000"/>
            </a:schemeClr>
          </a:solidFill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91432" tIns="45717" rIns="91432" bIns="45717" numCol="1" rtlCol="0" anchor="ctr" anchorCtr="0" compatLnSpc="1">
            <a:prstTxWarp prst="textNoShape">
              <a:avLst/>
            </a:prstTxWarp>
            <a:noAutofit/>
          </a:bodyPr>
          <a:lstStyle/>
          <a:p>
            <a:pPr defTabSz="914323"/>
            <a:r>
              <a:rPr lang="en-US" i="0" dirty="0" smtClean="0">
                <a:solidFill>
                  <a:schemeClr val="bg1"/>
                </a:solidFill>
                <a:latin typeface="Arial" charset="0"/>
              </a:rPr>
              <a:t>RB DB</a:t>
            </a:r>
          </a:p>
        </p:txBody>
      </p:sp>
      <p:sp>
        <p:nvSpPr>
          <p:cNvPr id="19" name="Rounded Rectangle 18"/>
          <p:cNvSpPr/>
          <p:nvPr/>
        </p:nvSpPr>
        <p:spPr bwMode="auto">
          <a:xfrm>
            <a:off x="2338630" y="3263706"/>
            <a:ext cx="1375243" cy="338975"/>
          </a:xfrm>
          <a:prstGeom prst="roundRect">
            <a:avLst/>
          </a:prstGeom>
          <a:solidFill>
            <a:srgbClr val="FF9900"/>
          </a:solidFill>
          <a:ln>
            <a:solidFill>
              <a:schemeClr val="bg2">
                <a:lumMod val="50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91432" tIns="45717" rIns="91432" bIns="45717" numCol="1" rtlCol="0" anchor="ctr" anchorCtr="0" compatLnSpc="1">
            <a:prstTxWarp prst="textNoShape">
              <a:avLst/>
            </a:prstTxWarp>
            <a:noAutofit/>
          </a:bodyPr>
          <a:lstStyle/>
          <a:p>
            <a:pPr defTabSz="914323"/>
            <a:r>
              <a:rPr lang="en-US" sz="1600" b="1" i="0" dirty="0" smtClean="0">
                <a:solidFill>
                  <a:schemeClr val="bg1"/>
                </a:solidFill>
                <a:latin typeface="Arial" charset="0"/>
              </a:rPr>
              <a:t>REST</a:t>
            </a:r>
          </a:p>
        </p:txBody>
      </p:sp>
      <p:sp>
        <p:nvSpPr>
          <p:cNvPr id="22" name="Rounded Rectangle 21"/>
          <p:cNvSpPr/>
          <p:nvPr/>
        </p:nvSpPr>
        <p:spPr bwMode="auto">
          <a:xfrm>
            <a:off x="2363371" y="2787451"/>
            <a:ext cx="1338297" cy="408623"/>
          </a:xfrm>
          <a:prstGeom prst="roundRect">
            <a:avLst/>
          </a:prstGeom>
          <a:solidFill>
            <a:srgbClr val="FF9900"/>
          </a:solidFill>
          <a:ln>
            <a:solidFill>
              <a:schemeClr val="bg2">
                <a:lumMod val="50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91432" tIns="45717" rIns="91432" bIns="45717" numCol="1" rtlCol="0" anchor="ctr" anchorCtr="0" compatLnSpc="1">
            <a:prstTxWarp prst="textNoShape">
              <a:avLst/>
            </a:prstTxWarp>
            <a:noAutofit/>
          </a:bodyPr>
          <a:lstStyle/>
          <a:p>
            <a:pPr defTabSz="914323"/>
            <a:r>
              <a:rPr lang="en-US" sz="1600" b="1" i="0" dirty="0" smtClean="0">
                <a:solidFill>
                  <a:schemeClr val="bg1"/>
                </a:solidFill>
                <a:latin typeface="Arial" charset="0"/>
              </a:rPr>
              <a:t>RB Server</a:t>
            </a:r>
          </a:p>
        </p:txBody>
      </p:sp>
      <p:cxnSp>
        <p:nvCxnSpPr>
          <p:cNvPr id="27" name="Straight Arrow Connector 26"/>
          <p:cNvCxnSpPr/>
          <p:nvPr/>
        </p:nvCxnSpPr>
        <p:spPr bwMode="auto">
          <a:xfrm>
            <a:off x="3940457" y="3504941"/>
            <a:ext cx="1684059" cy="259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chemeClr val="bg2">
                <a:lumMod val="50000"/>
              </a:schemeClr>
            </a:solidFill>
            <a:prstDash val="solid"/>
            <a:round/>
            <a:headEnd type="triangle" w="lg" len="med"/>
            <a:tailEnd type="triangle" w="lg" len="med"/>
          </a:ln>
          <a:effectLst/>
        </p:spPr>
      </p:cxnSp>
      <p:sp>
        <p:nvSpPr>
          <p:cNvPr id="35" name="Rectangle 34"/>
          <p:cNvSpPr/>
          <p:nvPr/>
        </p:nvSpPr>
        <p:spPr bwMode="auto">
          <a:xfrm>
            <a:off x="5775607" y="2397374"/>
            <a:ext cx="1548777" cy="2129401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32" tIns="45717" rIns="91432" bIns="45717" numCol="1" rtlCol="0" anchor="ctr" anchorCtr="0" compatLnSpc="1">
            <a:prstTxWarp prst="textNoShape">
              <a:avLst/>
            </a:prstTxWarp>
            <a:noAutofit/>
          </a:bodyPr>
          <a:lstStyle/>
          <a:p>
            <a:pPr defTabSz="914323"/>
            <a:endParaRPr lang="en-US" dirty="0" smtClean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36" name="tower"/>
          <p:cNvSpPr>
            <a:spLocks noEditPoints="1" noChangeArrowheads="1"/>
          </p:cNvSpPr>
          <p:nvPr/>
        </p:nvSpPr>
        <p:spPr bwMode="auto">
          <a:xfrm>
            <a:off x="6376931" y="2587327"/>
            <a:ext cx="494015" cy="1125119"/>
          </a:xfrm>
          <a:custGeom>
            <a:avLst/>
            <a:gdLst>
              <a:gd name="T0" fmla="*/ 0 w 21600"/>
              <a:gd name="T1" fmla="*/ 2184 h 21600"/>
              <a:gd name="T2" fmla="*/ 6664 w 21600"/>
              <a:gd name="T3" fmla="*/ 0 h 21600"/>
              <a:gd name="T4" fmla="*/ 10800 w 21600"/>
              <a:gd name="T5" fmla="*/ 0 h 21600"/>
              <a:gd name="T6" fmla="*/ 21600 w 21600"/>
              <a:gd name="T7" fmla="*/ 0 h 21600"/>
              <a:gd name="T8" fmla="*/ 21600 w 21600"/>
              <a:gd name="T9" fmla="*/ 11649 h 21600"/>
              <a:gd name="T10" fmla="*/ 21600 w 21600"/>
              <a:gd name="T11" fmla="*/ 19416 h 21600"/>
              <a:gd name="T12" fmla="*/ 15166 w 21600"/>
              <a:gd name="T13" fmla="*/ 21600 h 21600"/>
              <a:gd name="T14" fmla="*/ 10570 w 21600"/>
              <a:gd name="T15" fmla="*/ 21600 h 21600"/>
              <a:gd name="T16" fmla="*/ 0 w 21600"/>
              <a:gd name="T17" fmla="*/ 21600 h 21600"/>
              <a:gd name="T18" fmla="*/ 0 w 21600"/>
              <a:gd name="T19" fmla="*/ 11528 h 21600"/>
              <a:gd name="T20" fmla="*/ 459 w 21600"/>
              <a:gd name="T21" fmla="*/ 22540 h 21600"/>
              <a:gd name="T22" fmla="*/ 21485 w 21600"/>
              <a:gd name="T23" fmla="*/ 270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 extrusionOk="0">
                <a:moveTo>
                  <a:pt x="0" y="2184"/>
                </a:moveTo>
                <a:lnTo>
                  <a:pt x="6664" y="0"/>
                </a:lnTo>
                <a:lnTo>
                  <a:pt x="10800" y="0"/>
                </a:lnTo>
                <a:lnTo>
                  <a:pt x="21600" y="0"/>
                </a:lnTo>
                <a:lnTo>
                  <a:pt x="21600" y="11649"/>
                </a:lnTo>
                <a:lnTo>
                  <a:pt x="21600" y="19416"/>
                </a:lnTo>
                <a:lnTo>
                  <a:pt x="15166" y="21600"/>
                </a:lnTo>
                <a:lnTo>
                  <a:pt x="10570" y="21600"/>
                </a:lnTo>
                <a:lnTo>
                  <a:pt x="0" y="21600"/>
                </a:lnTo>
                <a:lnTo>
                  <a:pt x="0" y="11528"/>
                </a:lnTo>
                <a:lnTo>
                  <a:pt x="0" y="2184"/>
                </a:lnTo>
                <a:close/>
              </a:path>
              <a:path w="21600" h="21600" extrusionOk="0">
                <a:moveTo>
                  <a:pt x="0" y="2184"/>
                </a:moveTo>
                <a:lnTo>
                  <a:pt x="0" y="2184"/>
                </a:lnTo>
                <a:lnTo>
                  <a:pt x="14706" y="2184"/>
                </a:lnTo>
                <a:lnTo>
                  <a:pt x="21600" y="0"/>
                </a:lnTo>
                <a:moveTo>
                  <a:pt x="0" y="2184"/>
                </a:moveTo>
                <a:lnTo>
                  <a:pt x="14706" y="2184"/>
                </a:lnTo>
                <a:lnTo>
                  <a:pt x="14706" y="5339"/>
                </a:lnTo>
                <a:lnTo>
                  <a:pt x="14706" y="17474"/>
                </a:lnTo>
                <a:lnTo>
                  <a:pt x="14706" y="21600"/>
                </a:lnTo>
                <a:moveTo>
                  <a:pt x="1149" y="3034"/>
                </a:moveTo>
                <a:lnTo>
                  <a:pt x="13328" y="3034"/>
                </a:lnTo>
                <a:lnTo>
                  <a:pt x="13328" y="3519"/>
                </a:lnTo>
                <a:lnTo>
                  <a:pt x="1149" y="3519"/>
                </a:lnTo>
                <a:lnTo>
                  <a:pt x="1149" y="3034"/>
                </a:lnTo>
                <a:moveTo>
                  <a:pt x="1149" y="4490"/>
                </a:moveTo>
                <a:lnTo>
                  <a:pt x="13328" y="4490"/>
                </a:lnTo>
                <a:lnTo>
                  <a:pt x="13328" y="4854"/>
                </a:lnTo>
                <a:lnTo>
                  <a:pt x="1149" y="4854"/>
                </a:lnTo>
                <a:lnTo>
                  <a:pt x="1149" y="4490"/>
                </a:lnTo>
                <a:moveTo>
                  <a:pt x="1149" y="5946"/>
                </a:moveTo>
                <a:lnTo>
                  <a:pt x="13328" y="5946"/>
                </a:lnTo>
                <a:lnTo>
                  <a:pt x="13328" y="6310"/>
                </a:lnTo>
                <a:lnTo>
                  <a:pt x="1149" y="6310"/>
                </a:lnTo>
                <a:lnTo>
                  <a:pt x="1149" y="5946"/>
                </a:lnTo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32" tIns="45717" rIns="91432" bIns="45717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" name="Rectangle 36"/>
          <p:cNvSpPr/>
          <p:nvPr/>
        </p:nvSpPr>
        <p:spPr bwMode="auto">
          <a:xfrm>
            <a:off x="7637458" y="2430426"/>
            <a:ext cx="1548777" cy="2129401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32" tIns="45717" rIns="91432" bIns="45717" numCol="1" rtlCol="0" anchor="ctr" anchorCtr="0" compatLnSpc="1">
            <a:prstTxWarp prst="textNoShape">
              <a:avLst/>
            </a:prstTxWarp>
            <a:noAutofit/>
          </a:bodyPr>
          <a:lstStyle/>
          <a:p>
            <a:pPr defTabSz="914323"/>
            <a:endParaRPr lang="en-US" dirty="0" smtClean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38" name="tower"/>
          <p:cNvSpPr>
            <a:spLocks noEditPoints="1" noChangeArrowheads="1"/>
          </p:cNvSpPr>
          <p:nvPr/>
        </p:nvSpPr>
        <p:spPr bwMode="auto">
          <a:xfrm>
            <a:off x="8238782" y="2634446"/>
            <a:ext cx="494015" cy="1125119"/>
          </a:xfrm>
          <a:custGeom>
            <a:avLst/>
            <a:gdLst>
              <a:gd name="T0" fmla="*/ 0 w 21600"/>
              <a:gd name="T1" fmla="*/ 2184 h 21600"/>
              <a:gd name="T2" fmla="*/ 6664 w 21600"/>
              <a:gd name="T3" fmla="*/ 0 h 21600"/>
              <a:gd name="T4" fmla="*/ 10800 w 21600"/>
              <a:gd name="T5" fmla="*/ 0 h 21600"/>
              <a:gd name="T6" fmla="*/ 21600 w 21600"/>
              <a:gd name="T7" fmla="*/ 0 h 21600"/>
              <a:gd name="T8" fmla="*/ 21600 w 21600"/>
              <a:gd name="T9" fmla="*/ 11649 h 21600"/>
              <a:gd name="T10" fmla="*/ 21600 w 21600"/>
              <a:gd name="T11" fmla="*/ 19416 h 21600"/>
              <a:gd name="T12" fmla="*/ 15166 w 21600"/>
              <a:gd name="T13" fmla="*/ 21600 h 21600"/>
              <a:gd name="T14" fmla="*/ 10570 w 21600"/>
              <a:gd name="T15" fmla="*/ 21600 h 21600"/>
              <a:gd name="T16" fmla="*/ 0 w 21600"/>
              <a:gd name="T17" fmla="*/ 21600 h 21600"/>
              <a:gd name="T18" fmla="*/ 0 w 21600"/>
              <a:gd name="T19" fmla="*/ 11528 h 21600"/>
              <a:gd name="T20" fmla="*/ 459 w 21600"/>
              <a:gd name="T21" fmla="*/ 22540 h 21600"/>
              <a:gd name="T22" fmla="*/ 21485 w 21600"/>
              <a:gd name="T23" fmla="*/ 270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 extrusionOk="0">
                <a:moveTo>
                  <a:pt x="0" y="2184"/>
                </a:moveTo>
                <a:lnTo>
                  <a:pt x="6664" y="0"/>
                </a:lnTo>
                <a:lnTo>
                  <a:pt x="10800" y="0"/>
                </a:lnTo>
                <a:lnTo>
                  <a:pt x="21600" y="0"/>
                </a:lnTo>
                <a:lnTo>
                  <a:pt x="21600" y="11649"/>
                </a:lnTo>
                <a:lnTo>
                  <a:pt x="21600" y="19416"/>
                </a:lnTo>
                <a:lnTo>
                  <a:pt x="15166" y="21600"/>
                </a:lnTo>
                <a:lnTo>
                  <a:pt x="10570" y="21600"/>
                </a:lnTo>
                <a:lnTo>
                  <a:pt x="0" y="21600"/>
                </a:lnTo>
                <a:lnTo>
                  <a:pt x="0" y="11528"/>
                </a:lnTo>
                <a:lnTo>
                  <a:pt x="0" y="2184"/>
                </a:lnTo>
                <a:close/>
              </a:path>
              <a:path w="21600" h="21600" extrusionOk="0">
                <a:moveTo>
                  <a:pt x="0" y="2184"/>
                </a:moveTo>
                <a:lnTo>
                  <a:pt x="0" y="2184"/>
                </a:lnTo>
                <a:lnTo>
                  <a:pt x="14706" y="2184"/>
                </a:lnTo>
                <a:lnTo>
                  <a:pt x="21600" y="0"/>
                </a:lnTo>
                <a:moveTo>
                  <a:pt x="0" y="2184"/>
                </a:moveTo>
                <a:lnTo>
                  <a:pt x="14706" y="2184"/>
                </a:lnTo>
                <a:lnTo>
                  <a:pt x="14706" y="5339"/>
                </a:lnTo>
                <a:lnTo>
                  <a:pt x="14706" y="17474"/>
                </a:lnTo>
                <a:lnTo>
                  <a:pt x="14706" y="21600"/>
                </a:lnTo>
                <a:moveTo>
                  <a:pt x="1149" y="3034"/>
                </a:moveTo>
                <a:lnTo>
                  <a:pt x="13328" y="3034"/>
                </a:lnTo>
                <a:lnTo>
                  <a:pt x="13328" y="3519"/>
                </a:lnTo>
                <a:lnTo>
                  <a:pt x="1149" y="3519"/>
                </a:lnTo>
                <a:lnTo>
                  <a:pt x="1149" y="3034"/>
                </a:lnTo>
                <a:moveTo>
                  <a:pt x="1149" y="4490"/>
                </a:moveTo>
                <a:lnTo>
                  <a:pt x="13328" y="4490"/>
                </a:lnTo>
                <a:lnTo>
                  <a:pt x="13328" y="4854"/>
                </a:lnTo>
                <a:lnTo>
                  <a:pt x="1149" y="4854"/>
                </a:lnTo>
                <a:lnTo>
                  <a:pt x="1149" y="4490"/>
                </a:lnTo>
                <a:moveTo>
                  <a:pt x="1149" y="5946"/>
                </a:moveTo>
                <a:lnTo>
                  <a:pt x="13328" y="5946"/>
                </a:lnTo>
                <a:lnTo>
                  <a:pt x="13328" y="6310"/>
                </a:lnTo>
                <a:lnTo>
                  <a:pt x="1149" y="6310"/>
                </a:lnTo>
                <a:lnTo>
                  <a:pt x="1149" y="5946"/>
                </a:lnTo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32" tIns="45717" rIns="91432" bIns="45717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Rounded Rectangle 19"/>
          <p:cNvSpPr/>
          <p:nvPr/>
        </p:nvSpPr>
        <p:spPr bwMode="auto">
          <a:xfrm>
            <a:off x="7709971" y="2994937"/>
            <a:ext cx="1388126" cy="408623"/>
          </a:xfrm>
          <a:prstGeom prst="roundRect">
            <a:avLst/>
          </a:prstGeom>
          <a:solidFill>
            <a:srgbClr val="FF9900"/>
          </a:solidFill>
          <a:ln>
            <a:solidFill>
              <a:schemeClr val="bg2">
                <a:lumMod val="50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91432" tIns="45717" rIns="91432" bIns="45717" numCol="1" rtlCol="0" anchor="ctr" anchorCtr="0" compatLnSpc="1">
            <a:prstTxWarp prst="textNoShape">
              <a:avLst/>
            </a:prstTxWarp>
            <a:noAutofit/>
          </a:bodyPr>
          <a:lstStyle/>
          <a:p>
            <a:pPr defTabSz="914323"/>
            <a:r>
              <a:rPr lang="en-US" sz="1600" b="1" i="0" dirty="0" err="1" smtClean="0">
                <a:solidFill>
                  <a:schemeClr val="bg1"/>
                </a:solidFill>
                <a:latin typeface="Arial" charset="0"/>
              </a:rPr>
              <a:t>AppServer</a:t>
            </a:r>
            <a:endParaRPr lang="en-US" sz="1600" b="1" i="0" dirty="0" smtClean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23" name="Rounded Rectangle 22"/>
          <p:cNvSpPr/>
          <p:nvPr/>
        </p:nvSpPr>
        <p:spPr bwMode="auto">
          <a:xfrm>
            <a:off x="5938092" y="2950865"/>
            <a:ext cx="1331205" cy="685379"/>
          </a:xfrm>
          <a:prstGeom prst="roundRect">
            <a:avLst/>
          </a:prstGeom>
          <a:solidFill>
            <a:srgbClr val="FF9900"/>
          </a:solidFill>
          <a:ln>
            <a:solidFill>
              <a:schemeClr val="bg2">
                <a:lumMod val="50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91432" tIns="45717" rIns="91432" bIns="45717" numCol="1" rtlCol="0" anchor="ctr" anchorCtr="0" compatLnSpc="1">
            <a:prstTxWarp prst="textNoShape">
              <a:avLst/>
            </a:prstTxWarp>
            <a:noAutofit/>
          </a:bodyPr>
          <a:lstStyle/>
          <a:p>
            <a:pPr defTabSz="914323"/>
            <a:r>
              <a:rPr lang="en-US" sz="1600" b="1" i="0" dirty="0" smtClean="0">
                <a:solidFill>
                  <a:schemeClr val="bg1"/>
                </a:solidFill>
                <a:latin typeface="Arial" charset="0"/>
              </a:rPr>
              <a:t>REST</a:t>
            </a:r>
            <a:br>
              <a:rPr lang="en-US" sz="1600" b="1" i="0" dirty="0" smtClean="0">
                <a:solidFill>
                  <a:schemeClr val="bg1"/>
                </a:solidFill>
                <a:latin typeface="Arial" charset="0"/>
              </a:rPr>
            </a:br>
            <a:r>
              <a:rPr lang="en-US" sz="1600" b="1" i="0" dirty="0" smtClean="0">
                <a:solidFill>
                  <a:schemeClr val="bg1"/>
                </a:solidFill>
                <a:latin typeface="Arial" charset="0"/>
              </a:rPr>
              <a:t>Adapter</a:t>
            </a:r>
          </a:p>
        </p:txBody>
      </p:sp>
      <p:sp>
        <p:nvSpPr>
          <p:cNvPr id="21" name="Flowchart: Magnetic Disk 20"/>
          <p:cNvSpPr/>
          <p:nvPr/>
        </p:nvSpPr>
        <p:spPr bwMode="auto">
          <a:xfrm>
            <a:off x="7750617" y="4052509"/>
            <a:ext cx="1320667" cy="891971"/>
          </a:xfrm>
          <a:prstGeom prst="flowChartMagneticDisk">
            <a:avLst/>
          </a:prstGeom>
          <a:solidFill>
            <a:schemeClr val="bg1">
              <a:lumMod val="65000"/>
            </a:schemeClr>
          </a:solidFill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32" tIns="45717" rIns="91432" bIns="45717" numCol="1" rtlCol="0" anchor="ctr" anchorCtr="0" compatLnSpc="1">
            <a:prstTxWarp prst="textNoShape">
              <a:avLst/>
            </a:prstTxWarp>
            <a:noAutofit/>
          </a:bodyPr>
          <a:lstStyle/>
          <a:p>
            <a:pPr defTabSz="914323"/>
            <a:r>
              <a:rPr lang="en-US" i="0" dirty="0" smtClean="0">
                <a:solidFill>
                  <a:schemeClr val="bg1"/>
                </a:solidFill>
                <a:latin typeface="Arial" charset="0"/>
              </a:rPr>
              <a:t>OE DB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4018956" y="3542948"/>
            <a:ext cx="1542360" cy="692491"/>
          </a:xfrm>
          <a:prstGeom prst="rect">
            <a:avLst/>
          </a:prstGeom>
          <a:noFill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lIns="91432" tIns="45717" rIns="91432" bIns="45717" rtlCol="0">
            <a:spAutoFit/>
          </a:bodyPr>
          <a:lstStyle/>
          <a:p>
            <a:r>
              <a:rPr lang="en-US" sz="1900" i="0" dirty="0" smtClean="0">
                <a:solidFill>
                  <a:srgbClr val="000000"/>
                </a:solidFill>
              </a:rPr>
              <a:t>HTTP/JSON</a:t>
            </a:r>
            <a:r>
              <a:rPr lang="en-US" sz="2000" i="0" dirty="0" smtClean="0">
                <a:solidFill>
                  <a:srgbClr val="000000"/>
                </a:solidFill>
              </a:rPr>
              <a:t/>
            </a:r>
            <a:br>
              <a:rPr lang="en-US" sz="2000" i="0" dirty="0" smtClean="0">
                <a:solidFill>
                  <a:srgbClr val="000000"/>
                </a:solidFill>
              </a:rPr>
            </a:br>
            <a:r>
              <a:rPr lang="en-US" sz="2000" i="0" dirty="0" smtClean="0">
                <a:solidFill>
                  <a:srgbClr val="000000"/>
                </a:solidFill>
              </a:rPr>
              <a:t>(REST)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4192175" y="2813541"/>
            <a:ext cx="1139483" cy="58477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lIns="91432" tIns="45717" rIns="91432" bIns="45717" rtlCol="0">
            <a:spAutoFit/>
          </a:bodyPr>
          <a:lstStyle/>
          <a:p>
            <a:r>
              <a:rPr lang="en-US" sz="1600" i="0" dirty="0" smtClean="0">
                <a:solidFill>
                  <a:schemeClr val="bg1"/>
                </a:solidFill>
              </a:rPr>
              <a:t>JSDO Catalog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8967389" y="2572786"/>
            <a:ext cx="1414568" cy="58477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lIns="91432" tIns="45717" rIns="91432" bIns="45717" rtlCol="0">
            <a:spAutoFit/>
          </a:bodyPr>
          <a:lstStyle/>
          <a:p>
            <a:r>
              <a:rPr lang="en-US" sz="1600" i="0" dirty="0" smtClean="0">
                <a:solidFill>
                  <a:schemeClr val="bg1"/>
                </a:solidFill>
              </a:rPr>
              <a:t>Business Entities</a:t>
            </a:r>
          </a:p>
        </p:txBody>
      </p:sp>
      <p:pic>
        <p:nvPicPr>
          <p:cNvPr id="5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61029" y="2993485"/>
            <a:ext cx="625474" cy="54133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317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57" name="TextBox 56"/>
          <p:cNvSpPr txBox="1"/>
          <p:nvPr/>
        </p:nvSpPr>
        <p:spPr>
          <a:xfrm>
            <a:off x="1030867" y="2514171"/>
            <a:ext cx="1414568" cy="58477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lIns="91432" tIns="45717" rIns="91432" bIns="45717" rtlCol="0">
            <a:spAutoFit/>
          </a:bodyPr>
          <a:lstStyle/>
          <a:p>
            <a:r>
              <a:rPr lang="en-US" sz="1600" i="0" dirty="0" smtClean="0">
                <a:solidFill>
                  <a:schemeClr val="bg1"/>
                </a:solidFill>
              </a:rPr>
              <a:t>Rollbase Objects</a:t>
            </a:r>
          </a:p>
        </p:txBody>
      </p:sp>
      <p:pic>
        <p:nvPicPr>
          <p:cNvPr id="5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2994" y="2906733"/>
            <a:ext cx="625474" cy="54133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317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59" name="Rectangle 58"/>
          <p:cNvSpPr/>
          <p:nvPr/>
        </p:nvSpPr>
        <p:spPr>
          <a:xfrm>
            <a:off x="7765367" y="5233182"/>
            <a:ext cx="1674056" cy="677102"/>
          </a:xfrm>
          <a:prstGeom prst="rect">
            <a:avLst/>
          </a:prstGeom>
        </p:spPr>
        <p:txBody>
          <a:bodyPr wrap="square" lIns="91432" tIns="45717" rIns="91432" bIns="45717">
            <a:spAutoFit/>
          </a:bodyPr>
          <a:lstStyle/>
          <a:p>
            <a:pPr algn="r"/>
            <a:r>
              <a:rPr lang="en-US" sz="1900" i="0" dirty="0" smtClean="0">
                <a:solidFill>
                  <a:srgbClr val="000000"/>
                </a:solidFill>
              </a:rPr>
              <a:t>PUB Schema</a:t>
            </a:r>
          </a:p>
          <a:p>
            <a:pPr algn="r">
              <a:spcBef>
                <a:spcPts val="0"/>
              </a:spcBef>
            </a:pPr>
            <a:r>
              <a:rPr lang="en-US" sz="1900" dirty="0" smtClean="0">
                <a:solidFill>
                  <a:srgbClr val="000000"/>
                </a:solidFill>
              </a:rPr>
              <a:t>your tables</a:t>
            </a:r>
            <a:endParaRPr lang="en-US" sz="1900" dirty="0"/>
          </a:p>
        </p:txBody>
      </p:sp>
      <p:sp>
        <p:nvSpPr>
          <p:cNvPr id="60" name="Rectangle 59"/>
          <p:cNvSpPr/>
          <p:nvPr/>
        </p:nvSpPr>
        <p:spPr>
          <a:xfrm>
            <a:off x="2025744" y="5230838"/>
            <a:ext cx="1868660" cy="677102"/>
          </a:xfrm>
          <a:prstGeom prst="rect">
            <a:avLst/>
          </a:prstGeom>
        </p:spPr>
        <p:txBody>
          <a:bodyPr wrap="square" lIns="91432" tIns="45717" rIns="91432" bIns="45717">
            <a:spAutoFit/>
          </a:bodyPr>
          <a:lstStyle/>
          <a:p>
            <a:pPr algn="l"/>
            <a:r>
              <a:rPr lang="en-US" sz="1900" i="0" dirty="0" smtClean="0">
                <a:solidFill>
                  <a:srgbClr val="000000"/>
                </a:solidFill>
              </a:rPr>
              <a:t>RB Schema</a:t>
            </a:r>
          </a:p>
          <a:p>
            <a:pPr algn="l">
              <a:spcBef>
                <a:spcPts val="0"/>
              </a:spcBef>
            </a:pPr>
            <a:r>
              <a:rPr lang="en-US" sz="1900" dirty="0" smtClean="0">
                <a:solidFill>
                  <a:srgbClr val="000000"/>
                </a:solidFill>
              </a:rPr>
              <a:t>Rollbase tables</a:t>
            </a:r>
            <a:endParaRPr lang="en-US" sz="1900" dirty="0"/>
          </a:p>
        </p:txBody>
      </p:sp>
      <p:cxnSp>
        <p:nvCxnSpPr>
          <p:cNvPr id="61" name="Straight Arrow Connector 60"/>
          <p:cNvCxnSpPr>
            <a:stCxn id="20" idx="2"/>
            <a:endCxn id="21" idx="1"/>
          </p:cNvCxnSpPr>
          <p:nvPr/>
        </p:nvCxnSpPr>
        <p:spPr bwMode="auto">
          <a:xfrm>
            <a:off x="8404035" y="3403559"/>
            <a:ext cx="6916" cy="648951"/>
          </a:xfrm>
          <a:prstGeom prst="straightConnector1">
            <a:avLst/>
          </a:prstGeom>
          <a:ln w="38100">
            <a:solidFill>
              <a:srgbClr val="FF9900"/>
            </a:solidFill>
            <a:headEnd type="none" w="med" len="me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/>
          <p:cNvCxnSpPr/>
          <p:nvPr/>
        </p:nvCxnSpPr>
        <p:spPr bwMode="auto">
          <a:xfrm flipH="1">
            <a:off x="2950368" y="4009292"/>
            <a:ext cx="3848" cy="476968"/>
          </a:xfrm>
          <a:prstGeom prst="straightConnector1">
            <a:avLst/>
          </a:prstGeom>
          <a:ln w="38100">
            <a:solidFill>
              <a:srgbClr val="FF9900"/>
            </a:solidFill>
            <a:headEnd type="none" w="med" len="me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Rounded Rectangle 57"/>
          <p:cNvSpPr/>
          <p:nvPr/>
        </p:nvSpPr>
        <p:spPr bwMode="auto">
          <a:xfrm>
            <a:off x="2334419" y="3665977"/>
            <a:ext cx="1365384" cy="498063"/>
          </a:xfrm>
          <a:prstGeom prst="roundRect">
            <a:avLst/>
          </a:prstGeom>
          <a:solidFill>
            <a:srgbClr val="FF9900"/>
          </a:solidFill>
          <a:ln>
            <a:solidFill>
              <a:schemeClr val="bg2">
                <a:lumMod val="50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91432" tIns="45717" rIns="91432" bIns="45717" numCol="1" rtlCol="0" anchor="ctr" anchorCtr="0" compatLnSpc="1">
            <a:prstTxWarp prst="textNoShape">
              <a:avLst/>
            </a:prstTxWarp>
            <a:noAutofit/>
          </a:bodyPr>
          <a:lstStyle/>
          <a:p>
            <a:pPr defTabSz="914323"/>
            <a:r>
              <a:rPr lang="en-US" sz="1600" b="1" i="0" dirty="0" smtClean="0">
                <a:solidFill>
                  <a:schemeClr val="bg1"/>
                </a:solidFill>
                <a:latin typeface="Arial" charset="0"/>
              </a:rPr>
              <a:t>JDBC </a:t>
            </a:r>
          </a:p>
          <a:p>
            <a:pPr defTabSz="914323">
              <a:spcBef>
                <a:spcPts val="0"/>
              </a:spcBef>
            </a:pPr>
            <a:r>
              <a:rPr lang="en-US" sz="1600" b="1" i="0" dirty="0" smtClean="0">
                <a:solidFill>
                  <a:schemeClr val="bg1"/>
                </a:solidFill>
                <a:latin typeface="Arial" charset="0"/>
              </a:rPr>
              <a:t>driver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0</a:t>
            </a:r>
            <a:r>
              <a:rPr lang="en-US" dirty="0" err="1" smtClean="0"/>
              <a:t>: OpenEdge</a:t>
            </a:r>
            <a:r>
              <a:rPr lang="en-US" dirty="0" smtClean="0"/>
              <a:t> Service Objects: The “Preferred” Approach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Rollbase</a:t>
            </a:r>
            <a:r>
              <a:rPr lang="en-US" dirty="0" smtClean="0"/>
              <a:t> Business Entities (i.e. Objects) based on </a:t>
            </a:r>
            <a:r>
              <a:rPr lang="en-US" dirty="0" err="1" smtClean="0"/>
              <a:t>OpenEdge</a:t>
            </a:r>
            <a:r>
              <a:rPr lang="en-US" dirty="0" smtClean="0"/>
              <a:t> “Business Entities”</a:t>
            </a:r>
          </a:p>
          <a:p>
            <a:pPr lvl="1">
              <a:buFont typeface="Wingdings" pitchFamily="2" charset="2"/>
              <a:buChar char="ü"/>
            </a:pPr>
            <a:r>
              <a:rPr lang="en-US" dirty="0" smtClean="0"/>
              <a:t>OERA-certified </a:t>
            </a:r>
          </a:p>
          <a:p>
            <a:pPr lvl="1">
              <a:buFont typeface="Wingdings" pitchFamily="2" charset="2"/>
              <a:buChar char="ü"/>
            </a:pPr>
            <a:r>
              <a:rPr lang="en-US" dirty="0" smtClean="0"/>
              <a:t>Builds on JavaScript Data Object (JSDO) Catalog in OpenEdge Mobile</a:t>
            </a:r>
          </a:p>
          <a:p>
            <a:pPr lvl="1">
              <a:buFont typeface="Wingdings" pitchFamily="2" charset="2"/>
              <a:buChar char="ü"/>
            </a:pPr>
            <a:r>
              <a:rPr lang="en-US" dirty="0" smtClean="0"/>
              <a:t>First priority for </a:t>
            </a:r>
            <a:r>
              <a:rPr lang="en-US" dirty="0" err="1" smtClean="0"/>
              <a:t>Rollbase</a:t>
            </a:r>
            <a:r>
              <a:rPr lang="en-US" dirty="0" smtClean="0"/>
              <a:t> work: “Parity with native objects”</a:t>
            </a:r>
          </a:p>
          <a:p>
            <a:pPr lvl="1">
              <a:buNone/>
            </a:pPr>
            <a:endParaRPr lang="en-US" dirty="0" smtClean="0"/>
          </a:p>
          <a:p>
            <a:pPr>
              <a:lnSpc>
                <a:spcPts val="2400"/>
              </a:lnSpc>
            </a:pPr>
            <a:r>
              <a:rPr lang="en-US" dirty="0" smtClean="0"/>
              <a:t>Phased implementation – current functionality:</a:t>
            </a:r>
          </a:p>
          <a:p>
            <a:pPr lvl="1">
              <a:lnSpc>
                <a:spcPts val="2400"/>
              </a:lnSpc>
            </a:pPr>
            <a:r>
              <a:rPr lang="en-US" dirty="0" smtClean="0"/>
              <a:t>Tenant-based identity</a:t>
            </a:r>
          </a:p>
          <a:p>
            <a:pPr lvl="1">
              <a:lnSpc>
                <a:spcPts val="2400"/>
              </a:lnSpc>
            </a:pPr>
            <a:r>
              <a:rPr lang="en-US" dirty="0" smtClean="0"/>
              <a:t>Single Table </a:t>
            </a:r>
            <a:r>
              <a:rPr lang="en-US" dirty="0" err="1" smtClean="0"/>
              <a:t>ProDataSet</a:t>
            </a:r>
            <a:endParaRPr lang="en-US" dirty="0" smtClean="0"/>
          </a:p>
          <a:p>
            <a:pPr lvl="1">
              <a:lnSpc>
                <a:spcPts val="2400"/>
              </a:lnSpc>
            </a:pPr>
            <a:r>
              <a:rPr lang="en-US" dirty="0" smtClean="0"/>
              <a:t>Direct CRUD support - INVOKE done in </a:t>
            </a:r>
            <a:r>
              <a:rPr lang="en-US" dirty="0" err="1" smtClean="0"/>
              <a:t>ObjectScript</a:t>
            </a:r>
            <a:endParaRPr lang="en-US" dirty="0" smtClean="0"/>
          </a:p>
          <a:p>
            <a:pPr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1599437367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1</a:t>
            </a:r>
            <a:r>
              <a:rPr lang="en-US" dirty="0" err="1" smtClean="0"/>
              <a:t>: DataDirect</a:t>
            </a:r>
            <a:r>
              <a:rPr lang="en-US" dirty="0" smtClean="0"/>
              <a:t> Cloud + OpenEdge RDBMS</a:t>
            </a:r>
            <a:endParaRPr lang="en-US" dirty="0"/>
          </a:p>
        </p:txBody>
      </p:sp>
      <p:grpSp>
        <p:nvGrpSpPr>
          <p:cNvPr id="3" name="Group 6"/>
          <p:cNvGrpSpPr/>
          <p:nvPr/>
        </p:nvGrpSpPr>
        <p:grpSpPr>
          <a:xfrm>
            <a:off x="8603675" y="1393632"/>
            <a:ext cx="1839432" cy="3827719"/>
            <a:chOff x="3253563" y="1392867"/>
            <a:chExt cx="1839432" cy="3827719"/>
          </a:xfrm>
          <a:solidFill>
            <a:srgbClr val="3399FF"/>
          </a:solidFill>
        </p:grpSpPr>
        <p:sp>
          <p:nvSpPr>
            <p:cNvPr id="8" name="Rectangle 7"/>
            <p:cNvSpPr/>
            <p:nvPr/>
          </p:nvSpPr>
          <p:spPr bwMode="auto">
            <a:xfrm>
              <a:off x="3253563" y="2118963"/>
              <a:ext cx="1839432" cy="3101623"/>
            </a:xfrm>
            <a:prstGeom prst="rect">
              <a:avLst/>
            </a:prstGeom>
            <a:grpFill/>
            <a:ln>
              <a:headEnd type="none" w="med" len="med"/>
              <a:tailEnd type="none" w="med" len="med"/>
            </a:ln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defTabSz="914323"/>
              <a:endParaRPr lang="en-US" dirty="0" smtClean="0">
                <a:solidFill>
                  <a:schemeClr val="tx1"/>
                </a:solidFill>
                <a:latin typeface="Arial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3438263" y="1392867"/>
              <a:ext cx="1410964" cy="70788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2000" i="0" dirty="0" err="1" smtClean="0">
                  <a:solidFill>
                    <a:srgbClr val="000000"/>
                  </a:solidFill>
                </a:rPr>
                <a:t>OpenEdge</a:t>
              </a:r>
              <a:r>
                <a:rPr lang="en-US" sz="2000" i="0" dirty="0" smtClean="0">
                  <a:solidFill>
                    <a:srgbClr val="000000"/>
                  </a:solidFill>
                </a:rPr>
                <a:t/>
              </a:r>
              <a:br>
                <a:rPr lang="en-US" sz="2000" i="0" dirty="0" smtClean="0">
                  <a:solidFill>
                    <a:srgbClr val="000000"/>
                  </a:solidFill>
                </a:rPr>
              </a:br>
              <a:r>
                <a:rPr lang="en-US" sz="2000" i="0" dirty="0" smtClean="0">
                  <a:solidFill>
                    <a:srgbClr val="000000"/>
                  </a:solidFill>
                </a:rPr>
                <a:t>Database</a:t>
              </a:r>
            </a:p>
          </p:txBody>
        </p:sp>
      </p:grpSp>
      <p:grpSp>
        <p:nvGrpSpPr>
          <p:cNvPr id="4" name="Group 9"/>
          <p:cNvGrpSpPr/>
          <p:nvPr/>
        </p:nvGrpSpPr>
        <p:grpSpPr>
          <a:xfrm>
            <a:off x="4958622" y="1404749"/>
            <a:ext cx="1839432" cy="3816987"/>
            <a:chOff x="3253563" y="1403599"/>
            <a:chExt cx="1839432" cy="3816987"/>
          </a:xfrm>
          <a:solidFill>
            <a:srgbClr val="3399FF"/>
          </a:solidFill>
        </p:grpSpPr>
        <p:sp>
          <p:nvSpPr>
            <p:cNvPr id="11" name="Rectangle 10"/>
            <p:cNvSpPr/>
            <p:nvPr/>
          </p:nvSpPr>
          <p:spPr bwMode="auto">
            <a:xfrm>
              <a:off x="3253563" y="2118963"/>
              <a:ext cx="1839432" cy="3101623"/>
            </a:xfrm>
            <a:prstGeom prst="rect">
              <a:avLst/>
            </a:prstGeom>
            <a:grpFill/>
            <a:ln>
              <a:headEnd type="none" w="med" len="med"/>
              <a:tailEnd type="none" w="med" len="med"/>
            </a:ln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defTabSz="914323"/>
              <a:endParaRPr lang="en-US" dirty="0" smtClean="0">
                <a:solidFill>
                  <a:schemeClr val="tx1"/>
                </a:solidFill>
                <a:latin typeface="Arial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3299468" y="1403599"/>
              <a:ext cx="1565087" cy="70788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sz="2000" i="0" dirty="0" err="1" smtClean="0">
                  <a:solidFill>
                    <a:srgbClr val="000000"/>
                  </a:solidFill>
                </a:rPr>
                <a:t>DataDirect</a:t>
              </a:r>
              <a:r>
                <a:rPr lang="en-US" sz="2000" i="0" dirty="0" smtClean="0">
                  <a:solidFill>
                    <a:srgbClr val="000000"/>
                  </a:solidFill>
                </a:rPr>
                <a:t> Cloud</a:t>
              </a:r>
            </a:p>
          </p:txBody>
        </p:sp>
      </p:grpSp>
      <p:grpSp>
        <p:nvGrpSpPr>
          <p:cNvPr id="5" name="Group 12"/>
          <p:cNvGrpSpPr/>
          <p:nvPr/>
        </p:nvGrpSpPr>
        <p:grpSpPr>
          <a:xfrm>
            <a:off x="1721977" y="1368823"/>
            <a:ext cx="1839432" cy="3827719"/>
            <a:chOff x="3253563" y="1392867"/>
            <a:chExt cx="1839432" cy="3827719"/>
          </a:xfrm>
        </p:grpSpPr>
        <p:sp>
          <p:nvSpPr>
            <p:cNvPr id="14" name="Rectangle 13"/>
            <p:cNvSpPr/>
            <p:nvPr/>
          </p:nvSpPr>
          <p:spPr bwMode="auto">
            <a:xfrm>
              <a:off x="3253563" y="2118963"/>
              <a:ext cx="1839432" cy="3101623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defTabSz="914323"/>
              <a:endParaRPr lang="en-US" dirty="0" smtClean="0">
                <a:solidFill>
                  <a:schemeClr val="tx1"/>
                </a:solidFill>
                <a:latin typeface="Arial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3551273" y="1392867"/>
              <a:ext cx="1184940" cy="70788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2000" i="0" dirty="0" err="1" smtClean="0">
                  <a:solidFill>
                    <a:srgbClr val="000000"/>
                  </a:solidFill>
                </a:rPr>
                <a:t>Rollbase</a:t>
              </a:r>
              <a:r>
                <a:rPr lang="en-US" sz="2000" i="0" dirty="0" smtClean="0">
                  <a:solidFill>
                    <a:srgbClr val="000000"/>
                  </a:solidFill>
                </a:rPr>
                <a:t/>
              </a:r>
              <a:br>
                <a:rPr lang="en-US" sz="2000" i="0" dirty="0" smtClean="0">
                  <a:solidFill>
                    <a:srgbClr val="000000"/>
                  </a:solidFill>
                </a:rPr>
              </a:br>
              <a:r>
                <a:rPr lang="en-US" sz="2000" i="0" dirty="0" smtClean="0">
                  <a:solidFill>
                    <a:srgbClr val="000000"/>
                  </a:solidFill>
                </a:rPr>
                <a:t>Server</a:t>
              </a:r>
            </a:p>
          </p:txBody>
        </p:sp>
      </p:grpSp>
      <p:sp>
        <p:nvSpPr>
          <p:cNvPr id="33" name="Rectangle 32"/>
          <p:cNvSpPr/>
          <p:nvPr/>
        </p:nvSpPr>
        <p:spPr bwMode="auto">
          <a:xfrm>
            <a:off x="1847125" y="2322093"/>
            <a:ext cx="1548777" cy="2129401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32" tIns="45717" rIns="91432" bIns="45717" numCol="1" rtlCol="0" anchor="ctr" anchorCtr="0" compatLnSpc="1">
            <a:prstTxWarp prst="textNoShape">
              <a:avLst/>
            </a:prstTxWarp>
            <a:noAutofit/>
          </a:bodyPr>
          <a:lstStyle/>
          <a:p>
            <a:pPr defTabSz="914323"/>
            <a:endParaRPr lang="en-US" dirty="0" smtClean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34" name="tower"/>
          <p:cNvSpPr>
            <a:spLocks noEditPoints="1" noChangeArrowheads="1"/>
          </p:cNvSpPr>
          <p:nvPr/>
        </p:nvSpPr>
        <p:spPr bwMode="auto">
          <a:xfrm>
            <a:off x="2448449" y="2554249"/>
            <a:ext cx="494015" cy="1125119"/>
          </a:xfrm>
          <a:custGeom>
            <a:avLst/>
            <a:gdLst>
              <a:gd name="T0" fmla="*/ 0 w 21600"/>
              <a:gd name="T1" fmla="*/ 2184 h 21600"/>
              <a:gd name="T2" fmla="*/ 6664 w 21600"/>
              <a:gd name="T3" fmla="*/ 0 h 21600"/>
              <a:gd name="T4" fmla="*/ 10800 w 21600"/>
              <a:gd name="T5" fmla="*/ 0 h 21600"/>
              <a:gd name="T6" fmla="*/ 21600 w 21600"/>
              <a:gd name="T7" fmla="*/ 0 h 21600"/>
              <a:gd name="T8" fmla="*/ 21600 w 21600"/>
              <a:gd name="T9" fmla="*/ 11649 h 21600"/>
              <a:gd name="T10" fmla="*/ 21600 w 21600"/>
              <a:gd name="T11" fmla="*/ 19416 h 21600"/>
              <a:gd name="T12" fmla="*/ 15166 w 21600"/>
              <a:gd name="T13" fmla="*/ 21600 h 21600"/>
              <a:gd name="T14" fmla="*/ 10570 w 21600"/>
              <a:gd name="T15" fmla="*/ 21600 h 21600"/>
              <a:gd name="T16" fmla="*/ 0 w 21600"/>
              <a:gd name="T17" fmla="*/ 21600 h 21600"/>
              <a:gd name="T18" fmla="*/ 0 w 21600"/>
              <a:gd name="T19" fmla="*/ 11528 h 21600"/>
              <a:gd name="T20" fmla="*/ 459 w 21600"/>
              <a:gd name="T21" fmla="*/ 22540 h 21600"/>
              <a:gd name="T22" fmla="*/ 21485 w 21600"/>
              <a:gd name="T23" fmla="*/ 270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 extrusionOk="0">
                <a:moveTo>
                  <a:pt x="0" y="2184"/>
                </a:moveTo>
                <a:lnTo>
                  <a:pt x="6664" y="0"/>
                </a:lnTo>
                <a:lnTo>
                  <a:pt x="10800" y="0"/>
                </a:lnTo>
                <a:lnTo>
                  <a:pt x="21600" y="0"/>
                </a:lnTo>
                <a:lnTo>
                  <a:pt x="21600" y="11649"/>
                </a:lnTo>
                <a:lnTo>
                  <a:pt x="21600" y="19416"/>
                </a:lnTo>
                <a:lnTo>
                  <a:pt x="15166" y="21600"/>
                </a:lnTo>
                <a:lnTo>
                  <a:pt x="10570" y="21600"/>
                </a:lnTo>
                <a:lnTo>
                  <a:pt x="0" y="21600"/>
                </a:lnTo>
                <a:lnTo>
                  <a:pt x="0" y="11528"/>
                </a:lnTo>
                <a:lnTo>
                  <a:pt x="0" y="2184"/>
                </a:lnTo>
                <a:close/>
              </a:path>
              <a:path w="21600" h="21600" extrusionOk="0">
                <a:moveTo>
                  <a:pt x="0" y="2184"/>
                </a:moveTo>
                <a:lnTo>
                  <a:pt x="0" y="2184"/>
                </a:lnTo>
                <a:lnTo>
                  <a:pt x="14706" y="2184"/>
                </a:lnTo>
                <a:lnTo>
                  <a:pt x="21600" y="0"/>
                </a:lnTo>
                <a:moveTo>
                  <a:pt x="0" y="2184"/>
                </a:moveTo>
                <a:lnTo>
                  <a:pt x="14706" y="2184"/>
                </a:lnTo>
                <a:lnTo>
                  <a:pt x="14706" y="5339"/>
                </a:lnTo>
                <a:lnTo>
                  <a:pt x="14706" y="17474"/>
                </a:lnTo>
                <a:lnTo>
                  <a:pt x="14706" y="21600"/>
                </a:lnTo>
                <a:moveTo>
                  <a:pt x="1149" y="3034"/>
                </a:moveTo>
                <a:lnTo>
                  <a:pt x="13328" y="3034"/>
                </a:lnTo>
                <a:lnTo>
                  <a:pt x="13328" y="3519"/>
                </a:lnTo>
                <a:lnTo>
                  <a:pt x="1149" y="3519"/>
                </a:lnTo>
                <a:lnTo>
                  <a:pt x="1149" y="3034"/>
                </a:lnTo>
                <a:moveTo>
                  <a:pt x="1149" y="4490"/>
                </a:moveTo>
                <a:lnTo>
                  <a:pt x="13328" y="4490"/>
                </a:lnTo>
                <a:lnTo>
                  <a:pt x="13328" y="4854"/>
                </a:lnTo>
                <a:lnTo>
                  <a:pt x="1149" y="4854"/>
                </a:lnTo>
                <a:lnTo>
                  <a:pt x="1149" y="4490"/>
                </a:lnTo>
                <a:moveTo>
                  <a:pt x="1149" y="5946"/>
                </a:moveTo>
                <a:lnTo>
                  <a:pt x="13328" y="5946"/>
                </a:lnTo>
                <a:lnTo>
                  <a:pt x="13328" y="6310"/>
                </a:lnTo>
                <a:lnTo>
                  <a:pt x="1149" y="6310"/>
                </a:lnTo>
                <a:lnTo>
                  <a:pt x="1149" y="5946"/>
                </a:lnTo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32" tIns="45717" rIns="91432" bIns="45717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Flowchart: Magnetic Disk 17"/>
          <p:cNvSpPr/>
          <p:nvPr/>
        </p:nvSpPr>
        <p:spPr bwMode="auto">
          <a:xfrm>
            <a:off x="1983535" y="4076921"/>
            <a:ext cx="1320667" cy="931179"/>
          </a:xfrm>
          <a:prstGeom prst="flowChartMagneticDisk">
            <a:avLst/>
          </a:prstGeom>
          <a:solidFill>
            <a:schemeClr val="bg1">
              <a:lumMod val="65000"/>
            </a:schemeClr>
          </a:solidFill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91432" tIns="45717" rIns="91432" bIns="45717" numCol="1" rtlCol="0" anchor="ctr" anchorCtr="0" compatLnSpc="1">
            <a:prstTxWarp prst="textNoShape">
              <a:avLst/>
            </a:prstTxWarp>
            <a:noAutofit/>
          </a:bodyPr>
          <a:lstStyle/>
          <a:p>
            <a:pPr defTabSz="914323"/>
            <a:r>
              <a:rPr lang="en-US" i="0" dirty="0" smtClean="0">
                <a:solidFill>
                  <a:schemeClr val="bg1"/>
                </a:solidFill>
                <a:latin typeface="Arial" charset="0"/>
              </a:rPr>
              <a:t>RB DB</a:t>
            </a:r>
          </a:p>
        </p:txBody>
      </p:sp>
      <p:sp>
        <p:nvSpPr>
          <p:cNvPr id="22" name="Rounded Rectangle 21"/>
          <p:cNvSpPr/>
          <p:nvPr/>
        </p:nvSpPr>
        <p:spPr bwMode="auto">
          <a:xfrm>
            <a:off x="1955409" y="2942195"/>
            <a:ext cx="1366423" cy="408623"/>
          </a:xfrm>
          <a:prstGeom prst="roundRect">
            <a:avLst/>
          </a:prstGeom>
          <a:solidFill>
            <a:srgbClr val="FF9900"/>
          </a:solidFill>
          <a:ln>
            <a:solidFill>
              <a:schemeClr val="bg2">
                <a:lumMod val="50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91432" tIns="45717" rIns="91432" bIns="45717" numCol="1" rtlCol="0" anchor="ctr" anchorCtr="0" compatLnSpc="1">
            <a:prstTxWarp prst="textNoShape">
              <a:avLst/>
            </a:prstTxWarp>
            <a:noAutofit/>
          </a:bodyPr>
          <a:lstStyle/>
          <a:p>
            <a:pPr defTabSz="914323"/>
            <a:r>
              <a:rPr lang="en-US" sz="1600" b="1" i="0" dirty="0" smtClean="0">
                <a:solidFill>
                  <a:schemeClr val="bg1"/>
                </a:solidFill>
                <a:latin typeface="Arial" charset="0"/>
              </a:rPr>
              <a:t>RB Server</a:t>
            </a:r>
          </a:p>
        </p:txBody>
      </p:sp>
      <p:sp>
        <p:nvSpPr>
          <p:cNvPr id="35" name="Rectangle 34"/>
          <p:cNvSpPr/>
          <p:nvPr/>
        </p:nvSpPr>
        <p:spPr bwMode="auto">
          <a:xfrm>
            <a:off x="5128478" y="2397372"/>
            <a:ext cx="1548777" cy="2329373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32" tIns="45717" rIns="91432" bIns="45717" numCol="1" rtlCol="0" anchor="ctr" anchorCtr="0" compatLnSpc="1">
            <a:prstTxWarp prst="textNoShape">
              <a:avLst/>
            </a:prstTxWarp>
            <a:noAutofit/>
          </a:bodyPr>
          <a:lstStyle/>
          <a:p>
            <a:pPr defTabSz="914323"/>
            <a:endParaRPr lang="en-US" dirty="0" smtClean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37" name="Rectangle 36"/>
          <p:cNvSpPr/>
          <p:nvPr/>
        </p:nvSpPr>
        <p:spPr bwMode="auto">
          <a:xfrm>
            <a:off x="8762898" y="2430426"/>
            <a:ext cx="1548777" cy="2129401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32" tIns="45717" rIns="91432" bIns="45717" numCol="1" rtlCol="0" anchor="ctr" anchorCtr="0" compatLnSpc="1">
            <a:prstTxWarp prst="textNoShape">
              <a:avLst/>
            </a:prstTxWarp>
            <a:noAutofit/>
          </a:bodyPr>
          <a:lstStyle/>
          <a:p>
            <a:pPr defTabSz="914323"/>
            <a:endParaRPr lang="en-US" dirty="0" smtClean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38" name="tower"/>
          <p:cNvSpPr>
            <a:spLocks noEditPoints="1" noChangeArrowheads="1"/>
          </p:cNvSpPr>
          <p:nvPr/>
        </p:nvSpPr>
        <p:spPr bwMode="auto">
          <a:xfrm>
            <a:off x="9364221" y="2606310"/>
            <a:ext cx="494015" cy="1125119"/>
          </a:xfrm>
          <a:custGeom>
            <a:avLst/>
            <a:gdLst>
              <a:gd name="T0" fmla="*/ 0 w 21600"/>
              <a:gd name="T1" fmla="*/ 2184 h 21600"/>
              <a:gd name="T2" fmla="*/ 6664 w 21600"/>
              <a:gd name="T3" fmla="*/ 0 h 21600"/>
              <a:gd name="T4" fmla="*/ 10800 w 21600"/>
              <a:gd name="T5" fmla="*/ 0 h 21600"/>
              <a:gd name="T6" fmla="*/ 21600 w 21600"/>
              <a:gd name="T7" fmla="*/ 0 h 21600"/>
              <a:gd name="T8" fmla="*/ 21600 w 21600"/>
              <a:gd name="T9" fmla="*/ 11649 h 21600"/>
              <a:gd name="T10" fmla="*/ 21600 w 21600"/>
              <a:gd name="T11" fmla="*/ 19416 h 21600"/>
              <a:gd name="T12" fmla="*/ 15166 w 21600"/>
              <a:gd name="T13" fmla="*/ 21600 h 21600"/>
              <a:gd name="T14" fmla="*/ 10570 w 21600"/>
              <a:gd name="T15" fmla="*/ 21600 h 21600"/>
              <a:gd name="T16" fmla="*/ 0 w 21600"/>
              <a:gd name="T17" fmla="*/ 21600 h 21600"/>
              <a:gd name="T18" fmla="*/ 0 w 21600"/>
              <a:gd name="T19" fmla="*/ 11528 h 21600"/>
              <a:gd name="T20" fmla="*/ 459 w 21600"/>
              <a:gd name="T21" fmla="*/ 22540 h 21600"/>
              <a:gd name="T22" fmla="*/ 21485 w 21600"/>
              <a:gd name="T23" fmla="*/ 270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 extrusionOk="0">
                <a:moveTo>
                  <a:pt x="0" y="2184"/>
                </a:moveTo>
                <a:lnTo>
                  <a:pt x="6664" y="0"/>
                </a:lnTo>
                <a:lnTo>
                  <a:pt x="10800" y="0"/>
                </a:lnTo>
                <a:lnTo>
                  <a:pt x="21600" y="0"/>
                </a:lnTo>
                <a:lnTo>
                  <a:pt x="21600" y="11649"/>
                </a:lnTo>
                <a:lnTo>
                  <a:pt x="21600" y="19416"/>
                </a:lnTo>
                <a:lnTo>
                  <a:pt x="15166" y="21600"/>
                </a:lnTo>
                <a:lnTo>
                  <a:pt x="10570" y="21600"/>
                </a:lnTo>
                <a:lnTo>
                  <a:pt x="0" y="21600"/>
                </a:lnTo>
                <a:lnTo>
                  <a:pt x="0" y="11528"/>
                </a:lnTo>
                <a:lnTo>
                  <a:pt x="0" y="2184"/>
                </a:lnTo>
                <a:close/>
              </a:path>
              <a:path w="21600" h="21600" extrusionOk="0">
                <a:moveTo>
                  <a:pt x="0" y="2184"/>
                </a:moveTo>
                <a:lnTo>
                  <a:pt x="0" y="2184"/>
                </a:lnTo>
                <a:lnTo>
                  <a:pt x="14706" y="2184"/>
                </a:lnTo>
                <a:lnTo>
                  <a:pt x="21600" y="0"/>
                </a:lnTo>
                <a:moveTo>
                  <a:pt x="0" y="2184"/>
                </a:moveTo>
                <a:lnTo>
                  <a:pt x="14706" y="2184"/>
                </a:lnTo>
                <a:lnTo>
                  <a:pt x="14706" y="5339"/>
                </a:lnTo>
                <a:lnTo>
                  <a:pt x="14706" y="17474"/>
                </a:lnTo>
                <a:lnTo>
                  <a:pt x="14706" y="21600"/>
                </a:lnTo>
                <a:moveTo>
                  <a:pt x="1149" y="3034"/>
                </a:moveTo>
                <a:lnTo>
                  <a:pt x="13328" y="3034"/>
                </a:lnTo>
                <a:lnTo>
                  <a:pt x="13328" y="3519"/>
                </a:lnTo>
                <a:lnTo>
                  <a:pt x="1149" y="3519"/>
                </a:lnTo>
                <a:lnTo>
                  <a:pt x="1149" y="3034"/>
                </a:lnTo>
                <a:moveTo>
                  <a:pt x="1149" y="4490"/>
                </a:moveTo>
                <a:lnTo>
                  <a:pt x="13328" y="4490"/>
                </a:lnTo>
                <a:lnTo>
                  <a:pt x="13328" y="4854"/>
                </a:lnTo>
                <a:lnTo>
                  <a:pt x="1149" y="4854"/>
                </a:lnTo>
                <a:lnTo>
                  <a:pt x="1149" y="4490"/>
                </a:lnTo>
                <a:moveTo>
                  <a:pt x="1149" y="5946"/>
                </a:moveTo>
                <a:lnTo>
                  <a:pt x="13328" y="5946"/>
                </a:lnTo>
                <a:lnTo>
                  <a:pt x="13328" y="6310"/>
                </a:lnTo>
                <a:lnTo>
                  <a:pt x="1149" y="6310"/>
                </a:lnTo>
                <a:lnTo>
                  <a:pt x="1149" y="5946"/>
                </a:lnTo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32" tIns="45717" rIns="91432" bIns="45717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Rounded Rectangle 19"/>
          <p:cNvSpPr/>
          <p:nvPr/>
        </p:nvSpPr>
        <p:spPr bwMode="auto">
          <a:xfrm>
            <a:off x="8835411" y="2994935"/>
            <a:ext cx="1388126" cy="564192"/>
          </a:xfrm>
          <a:prstGeom prst="roundRect">
            <a:avLst/>
          </a:prstGeom>
          <a:solidFill>
            <a:srgbClr val="FF9900"/>
          </a:solidFill>
          <a:ln>
            <a:solidFill>
              <a:schemeClr val="bg2">
                <a:lumMod val="50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91432" tIns="45717" rIns="91432" bIns="45717" numCol="1" rtlCol="0" anchor="ctr" anchorCtr="0" compatLnSpc="1">
            <a:prstTxWarp prst="textNoShape">
              <a:avLst/>
            </a:prstTxWarp>
            <a:noAutofit/>
          </a:bodyPr>
          <a:lstStyle/>
          <a:p>
            <a:pPr defTabSz="914323">
              <a:spcBef>
                <a:spcPts val="0"/>
              </a:spcBef>
            </a:pPr>
            <a:r>
              <a:rPr lang="en-US" sz="1600" b="1" i="0" dirty="0" smtClean="0">
                <a:solidFill>
                  <a:schemeClr val="bg1"/>
                </a:solidFill>
                <a:latin typeface="Arial" charset="0"/>
              </a:rPr>
              <a:t>OE SQL</a:t>
            </a:r>
          </a:p>
          <a:p>
            <a:pPr defTabSz="914323">
              <a:spcBef>
                <a:spcPts val="0"/>
              </a:spcBef>
            </a:pPr>
            <a:r>
              <a:rPr lang="en-US" sz="1600" b="1" i="0" dirty="0" smtClean="0">
                <a:solidFill>
                  <a:schemeClr val="bg1"/>
                </a:solidFill>
                <a:latin typeface="Arial" charset="0"/>
              </a:rPr>
              <a:t>Server</a:t>
            </a:r>
          </a:p>
        </p:txBody>
      </p:sp>
      <p:sp>
        <p:nvSpPr>
          <p:cNvPr id="21" name="Flowchart: Magnetic Disk 20"/>
          <p:cNvSpPr/>
          <p:nvPr/>
        </p:nvSpPr>
        <p:spPr bwMode="auto">
          <a:xfrm>
            <a:off x="8876057" y="4052509"/>
            <a:ext cx="1320667" cy="891971"/>
          </a:xfrm>
          <a:prstGeom prst="flowChartMagneticDisk">
            <a:avLst/>
          </a:prstGeom>
          <a:solidFill>
            <a:schemeClr val="bg1">
              <a:lumMod val="65000"/>
            </a:schemeClr>
          </a:solidFill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32" tIns="45717" rIns="91432" bIns="45717" numCol="1" rtlCol="0" anchor="ctr" anchorCtr="0" compatLnSpc="1">
            <a:prstTxWarp prst="textNoShape">
              <a:avLst/>
            </a:prstTxWarp>
            <a:noAutofit/>
          </a:bodyPr>
          <a:lstStyle/>
          <a:p>
            <a:pPr defTabSz="914323"/>
            <a:r>
              <a:rPr lang="en-US" i="0" dirty="0" smtClean="0">
                <a:solidFill>
                  <a:schemeClr val="bg1"/>
                </a:solidFill>
                <a:latin typeface="Arial" charset="0"/>
              </a:rPr>
              <a:t>OE DB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636963" y="2514171"/>
            <a:ext cx="1414568" cy="58477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lIns="91432" tIns="45717" rIns="91432" bIns="45717" rtlCol="0">
            <a:spAutoFit/>
          </a:bodyPr>
          <a:lstStyle/>
          <a:p>
            <a:r>
              <a:rPr lang="en-US" sz="1600" i="0" dirty="0" smtClean="0">
                <a:solidFill>
                  <a:schemeClr val="bg1"/>
                </a:solidFill>
              </a:rPr>
              <a:t>Rollbase Objects</a:t>
            </a:r>
          </a:p>
        </p:txBody>
      </p:sp>
      <p:pic>
        <p:nvPicPr>
          <p:cNvPr id="5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9427" y="2794192"/>
            <a:ext cx="625474" cy="54133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3175">
            <a:solidFill>
              <a:schemeClr val="tx1"/>
            </a:solidFill>
            <a:miter lim="800000"/>
            <a:headEnd/>
            <a:tailEnd/>
          </a:ln>
        </p:spPr>
      </p:pic>
      <p:cxnSp>
        <p:nvCxnSpPr>
          <p:cNvPr id="51" name="Straight Arrow Connector 50"/>
          <p:cNvCxnSpPr/>
          <p:nvPr/>
        </p:nvCxnSpPr>
        <p:spPr bwMode="auto">
          <a:xfrm>
            <a:off x="3377750" y="3195453"/>
            <a:ext cx="1684059" cy="259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chemeClr val="bg2">
                <a:lumMod val="50000"/>
              </a:schemeClr>
            </a:solidFill>
            <a:prstDash val="solid"/>
            <a:round/>
            <a:headEnd type="triangle" w="lg" len="med"/>
            <a:tailEnd type="triangle" w="lg" len="med"/>
          </a:ln>
          <a:effectLst/>
        </p:spPr>
      </p:cxnSp>
      <p:sp>
        <p:nvSpPr>
          <p:cNvPr id="52" name="TextBox 51"/>
          <p:cNvSpPr txBox="1"/>
          <p:nvPr/>
        </p:nvSpPr>
        <p:spPr>
          <a:xfrm>
            <a:off x="3573197" y="3165234"/>
            <a:ext cx="1308295" cy="384715"/>
          </a:xfrm>
          <a:prstGeom prst="rect">
            <a:avLst/>
          </a:prstGeom>
          <a:noFill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lIns="91432" tIns="45717" rIns="91432" bIns="45717" rtlCol="0">
            <a:spAutoFit/>
          </a:bodyPr>
          <a:lstStyle/>
          <a:p>
            <a:r>
              <a:rPr lang="en-US" sz="1900" i="0" dirty="0" err="1" smtClean="0">
                <a:solidFill>
                  <a:srgbClr val="000000"/>
                </a:solidFill>
              </a:rPr>
              <a:t>tcp</a:t>
            </a:r>
            <a:r>
              <a:rPr lang="en-US" sz="1900" i="0" dirty="0" smtClean="0">
                <a:solidFill>
                  <a:srgbClr val="000000"/>
                </a:solidFill>
              </a:rPr>
              <a:t>/</a:t>
            </a:r>
            <a:r>
              <a:rPr lang="en-US" sz="1900" i="0" dirty="0" err="1" smtClean="0">
                <a:solidFill>
                  <a:srgbClr val="000000"/>
                </a:solidFill>
              </a:rPr>
              <a:t>ip</a:t>
            </a:r>
            <a:endParaRPr lang="en-US" sz="2000" i="0" dirty="0" smtClean="0">
              <a:solidFill>
                <a:srgbClr val="000000"/>
              </a:solidFill>
            </a:endParaRPr>
          </a:p>
        </p:txBody>
      </p:sp>
      <p:cxnSp>
        <p:nvCxnSpPr>
          <p:cNvPr id="53" name="Straight Arrow Connector 52"/>
          <p:cNvCxnSpPr/>
          <p:nvPr/>
        </p:nvCxnSpPr>
        <p:spPr bwMode="auto">
          <a:xfrm>
            <a:off x="6808764" y="3207435"/>
            <a:ext cx="1795758" cy="0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chemeClr val="bg2">
                <a:lumMod val="50000"/>
              </a:schemeClr>
            </a:solidFill>
            <a:prstDash val="solid"/>
            <a:round/>
            <a:headEnd type="triangle" w="lg" len="med"/>
            <a:tailEnd type="triangle" w="lg" len="med"/>
          </a:ln>
          <a:effectLst/>
        </p:spPr>
      </p:cxnSp>
      <p:sp>
        <p:nvSpPr>
          <p:cNvPr id="58" name="TextBox 57"/>
          <p:cNvSpPr txBox="1"/>
          <p:nvPr/>
        </p:nvSpPr>
        <p:spPr>
          <a:xfrm>
            <a:off x="7013028" y="3202978"/>
            <a:ext cx="1542360" cy="384715"/>
          </a:xfrm>
          <a:prstGeom prst="rect">
            <a:avLst/>
          </a:prstGeom>
          <a:noFill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lIns="91432" tIns="45717" rIns="91432" bIns="45717" rtlCol="0">
            <a:spAutoFit/>
          </a:bodyPr>
          <a:lstStyle/>
          <a:p>
            <a:r>
              <a:rPr lang="en-US" sz="1900" i="0" dirty="0" err="1" smtClean="0">
                <a:solidFill>
                  <a:srgbClr val="000000"/>
                </a:solidFill>
              </a:rPr>
              <a:t>tcp</a:t>
            </a:r>
            <a:r>
              <a:rPr lang="en-US" sz="1900" i="0" dirty="0" smtClean="0">
                <a:solidFill>
                  <a:srgbClr val="000000"/>
                </a:solidFill>
              </a:rPr>
              <a:t>/</a:t>
            </a:r>
            <a:r>
              <a:rPr lang="en-US" sz="1900" i="0" dirty="0" err="1" smtClean="0">
                <a:solidFill>
                  <a:srgbClr val="000000"/>
                </a:solidFill>
              </a:rPr>
              <a:t>ip</a:t>
            </a:r>
            <a:endParaRPr lang="en-US" sz="2000" i="0" dirty="0" smtClean="0">
              <a:solidFill>
                <a:srgbClr val="000000"/>
              </a:solidFill>
            </a:endParaRPr>
          </a:p>
        </p:txBody>
      </p:sp>
      <p:sp>
        <p:nvSpPr>
          <p:cNvPr id="59" name="Rectangle 58"/>
          <p:cNvSpPr/>
          <p:nvPr/>
        </p:nvSpPr>
        <p:spPr>
          <a:xfrm>
            <a:off x="8776675" y="5270169"/>
            <a:ext cx="1674056" cy="677102"/>
          </a:xfrm>
          <a:prstGeom prst="rect">
            <a:avLst/>
          </a:prstGeom>
        </p:spPr>
        <p:txBody>
          <a:bodyPr wrap="square" lIns="91432" tIns="45717" rIns="91432" bIns="45717">
            <a:spAutoFit/>
          </a:bodyPr>
          <a:lstStyle/>
          <a:p>
            <a:pPr algn="r"/>
            <a:r>
              <a:rPr lang="en-US" sz="1900" i="0" dirty="0" smtClean="0">
                <a:solidFill>
                  <a:srgbClr val="000000"/>
                </a:solidFill>
              </a:rPr>
              <a:t>PUB Schema</a:t>
            </a:r>
          </a:p>
          <a:p>
            <a:pPr algn="r">
              <a:spcBef>
                <a:spcPts val="0"/>
              </a:spcBef>
            </a:pPr>
            <a:r>
              <a:rPr lang="en-US" sz="1900" dirty="0" smtClean="0">
                <a:solidFill>
                  <a:srgbClr val="000000"/>
                </a:solidFill>
              </a:rPr>
              <a:t>your tables</a:t>
            </a:r>
            <a:endParaRPr lang="en-US" sz="1900" dirty="0"/>
          </a:p>
        </p:txBody>
      </p:sp>
      <p:sp>
        <p:nvSpPr>
          <p:cNvPr id="60" name="Rectangle 59"/>
          <p:cNvSpPr/>
          <p:nvPr/>
        </p:nvSpPr>
        <p:spPr>
          <a:xfrm>
            <a:off x="1715353" y="5311768"/>
            <a:ext cx="1868660" cy="677102"/>
          </a:xfrm>
          <a:prstGeom prst="rect">
            <a:avLst/>
          </a:prstGeom>
        </p:spPr>
        <p:txBody>
          <a:bodyPr wrap="square" lIns="91432" tIns="45717" rIns="91432" bIns="45717">
            <a:spAutoFit/>
          </a:bodyPr>
          <a:lstStyle/>
          <a:p>
            <a:pPr algn="l"/>
            <a:r>
              <a:rPr lang="en-US" sz="1900" i="0" dirty="0" smtClean="0">
                <a:solidFill>
                  <a:srgbClr val="000000"/>
                </a:solidFill>
              </a:rPr>
              <a:t>RB Schema</a:t>
            </a:r>
          </a:p>
          <a:p>
            <a:pPr algn="l">
              <a:spcBef>
                <a:spcPts val="0"/>
              </a:spcBef>
            </a:pPr>
            <a:r>
              <a:rPr lang="en-US" sz="1900" dirty="0" smtClean="0">
                <a:solidFill>
                  <a:srgbClr val="000000"/>
                </a:solidFill>
              </a:rPr>
              <a:t>Rollbase tables</a:t>
            </a:r>
            <a:endParaRPr lang="en-US" sz="1900" dirty="0"/>
          </a:p>
        </p:txBody>
      </p:sp>
      <p:cxnSp>
        <p:nvCxnSpPr>
          <p:cNvPr id="64" name="Straight Arrow Connector 63"/>
          <p:cNvCxnSpPr>
            <a:stCxn id="20" idx="2"/>
            <a:endCxn id="21" idx="1"/>
          </p:cNvCxnSpPr>
          <p:nvPr/>
        </p:nvCxnSpPr>
        <p:spPr bwMode="auto">
          <a:xfrm>
            <a:off x="9529473" y="3559127"/>
            <a:ext cx="6916" cy="493383"/>
          </a:xfrm>
          <a:prstGeom prst="straightConnector1">
            <a:avLst/>
          </a:prstGeom>
          <a:ln w="38100">
            <a:solidFill>
              <a:srgbClr val="FF9900"/>
            </a:solidFill>
            <a:headEnd type="none" w="med" len="me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/>
          <p:cNvCxnSpPr/>
          <p:nvPr/>
        </p:nvCxnSpPr>
        <p:spPr bwMode="auto">
          <a:xfrm>
            <a:off x="2648029" y="3936609"/>
            <a:ext cx="6916" cy="493383"/>
          </a:xfrm>
          <a:prstGeom prst="straightConnector1">
            <a:avLst/>
          </a:prstGeom>
          <a:ln w="38100">
            <a:solidFill>
              <a:srgbClr val="FF9900"/>
            </a:solidFill>
            <a:headEnd type="none" w="med" len="me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Rounded Rectangle 61"/>
          <p:cNvSpPr/>
          <p:nvPr/>
        </p:nvSpPr>
        <p:spPr bwMode="auto">
          <a:xfrm>
            <a:off x="1954593" y="3539367"/>
            <a:ext cx="1365384" cy="498063"/>
          </a:xfrm>
          <a:prstGeom prst="roundRect">
            <a:avLst/>
          </a:prstGeom>
          <a:solidFill>
            <a:srgbClr val="FF9900"/>
          </a:solidFill>
          <a:ln>
            <a:solidFill>
              <a:schemeClr val="bg2">
                <a:lumMod val="50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91432" tIns="45717" rIns="91432" bIns="45717" numCol="1" rtlCol="0" anchor="ctr" anchorCtr="0" compatLnSpc="1">
            <a:prstTxWarp prst="textNoShape">
              <a:avLst/>
            </a:prstTxWarp>
            <a:noAutofit/>
          </a:bodyPr>
          <a:lstStyle/>
          <a:p>
            <a:pPr defTabSz="914323"/>
            <a:r>
              <a:rPr lang="en-US" sz="1600" b="1" i="0" dirty="0" smtClean="0">
                <a:solidFill>
                  <a:schemeClr val="bg1"/>
                </a:solidFill>
                <a:latin typeface="Arial" charset="0"/>
              </a:rPr>
              <a:t>JDBC </a:t>
            </a:r>
          </a:p>
          <a:p>
            <a:pPr defTabSz="914323">
              <a:spcBef>
                <a:spcPts val="0"/>
              </a:spcBef>
            </a:pPr>
            <a:r>
              <a:rPr lang="en-US" sz="1600" b="1" i="0" dirty="0" smtClean="0">
                <a:solidFill>
                  <a:schemeClr val="bg1"/>
                </a:solidFill>
                <a:latin typeface="Arial" charset="0"/>
              </a:rPr>
              <a:t>driver</a:t>
            </a:r>
          </a:p>
        </p:txBody>
      </p:sp>
      <p:sp>
        <p:nvSpPr>
          <p:cNvPr id="70" name="tower"/>
          <p:cNvSpPr>
            <a:spLocks noEditPoints="1" noChangeArrowheads="1"/>
          </p:cNvSpPr>
          <p:nvPr/>
        </p:nvSpPr>
        <p:spPr bwMode="auto">
          <a:xfrm>
            <a:off x="5662075" y="2575830"/>
            <a:ext cx="457373" cy="1264652"/>
          </a:xfrm>
          <a:custGeom>
            <a:avLst/>
            <a:gdLst>
              <a:gd name="T0" fmla="*/ 0 w 21600"/>
              <a:gd name="T1" fmla="*/ 2184 h 21600"/>
              <a:gd name="T2" fmla="*/ 6664 w 21600"/>
              <a:gd name="T3" fmla="*/ 0 h 21600"/>
              <a:gd name="T4" fmla="*/ 10800 w 21600"/>
              <a:gd name="T5" fmla="*/ 0 h 21600"/>
              <a:gd name="T6" fmla="*/ 21600 w 21600"/>
              <a:gd name="T7" fmla="*/ 0 h 21600"/>
              <a:gd name="T8" fmla="*/ 21600 w 21600"/>
              <a:gd name="T9" fmla="*/ 11649 h 21600"/>
              <a:gd name="T10" fmla="*/ 21600 w 21600"/>
              <a:gd name="T11" fmla="*/ 19416 h 21600"/>
              <a:gd name="T12" fmla="*/ 15166 w 21600"/>
              <a:gd name="T13" fmla="*/ 21600 h 21600"/>
              <a:gd name="T14" fmla="*/ 10570 w 21600"/>
              <a:gd name="T15" fmla="*/ 21600 h 21600"/>
              <a:gd name="T16" fmla="*/ 0 w 21600"/>
              <a:gd name="T17" fmla="*/ 21600 h 21600"/>
              <a:gd name="T18" fmla="*/ 0 w 21600"/>
              <a:gd name="T19" fmla="*/ 11528 h 21600"/>
              <a:gd name="T20" fmla="*/ 459 w 21600"/>
              <a:gd name="T21" fmla="*/ 22540 h 21600"/>
              <a:gd name="T22" fmla="*/ 21485 w 21600"/>
              <a:gd name="T23" fmla="*/ 270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 extrusionOk="0">
                <a:moveTo>
                  <a:pt x="0" y="2184"/>
                </a:moveTo>
                <a:lnTo>
                  <a:pt x="6664" y="0"/>
                </a:lnTo>
                <a:lnTo>
                  <a:pt x="10800" y="0"/>
                </a:lnTo>
                <a:lnTo>
                  <a:pt x="21600" y="0"/>
                </a:lnTo>
                <a:lnTo>
                  <a:pt x="21600" y="11649"/>
                </a:lnTo>
                <a:lnTo>
                  <a:pt x="21600" y="19416"/>
                </a:lnTo>
                <a:lnTo>
                  <a:pt x="15166" y="21600"/>
                </a:lnTo>
                <a:lnTo>
                  <a:pt x="10570" y="21600"/>
                </a:lnTo>
                <a:lnTo>
                  <a:pt x="0" y="21600"/>
                </a:lnTo>
                <a:lnTo>
                  <a:pt x="0" y="11528"/>
                </a:lnTo>
                <a:lnTo>
                  <a:pt x="0" y="2184"/>
                </a:lnTo>
                <a:close/>
              </a:path>
              <a:path w="21600" h="21600" extrusionOk="0">
                <a:moveTo>
                  <a:pt x="0" y="2184"/>
                </a:moveTo>
                <a:lnTo>
                  <a:pt x="0" y="2184"/>
                </a:lnTo>
                <a:lnTo>
                  <a:pt x="14706" y="2184"/>
                </a:lnTo>
                <a:lnTo>
                  <a:pt x="21600" y="0"/>
                </a:lnTo>
                <a:moveTo>
                  <a:pt x="0" y="2184"/>
                </a:moveTo>
                <a:lnTo>
                  <a:pt x="14706" y="2184"/>
                </a:lnTo>
                <a:lnTo>
                  <a:pt x="14706" y="5339"/>
                </a:lnTo>
                <a:lnTo>
                  <a:pt x="14706" y="17474"/>
                </a:lnTo>
                <a:lnTo>
                  <a:pt x="14706" y="21600"/>
                </a:lnTo>
                <a:moveTo>
                  <a:pt x="1149" y="3034"/>
                </a:moveTo>
                <a:lnTo>
                  <a:pt x="13328" y="3034"/>
                </a:lnTo>
                <a:lnTo>
                  <a:pt x="13328" y="3519"/>
                </a:lnTo>
                <a:lnTo>
                  <a:pt x="1149" y="3519"/>
                </a:lnTo>
                <a:lnTo>
                  <a:pt x="1149" y="3034"/>
                </a:lnTo>
                <a:moveTo>
                  <a:pt x="1149" y="4490"/>
                </a:moveTo>
                <a:lnTo>
                  <a:pt x="13328" y="4490"/>
                </a:lnTo>
                <a:lnTo>
                  <a:pt x="13328" y="4854"/>
                </a:lnTo>
                <a:lnTo>
                  <a:pt x="1149" y="4854"/>
                </a:lnTo>
                <a:lnTo>
                  <a:pt x="1149" y="4490"/>
                </a:lnTo>
                <a:moveTo>
                  <a:pt x="1149" y="5946"/>
                </a:moveTo>
                <a:lnTo>
                  <a:pt x="13328" y="5946"/>
                </a:lnTo>
                <a:lnTo>
                  <a:pt x="13328" y="6310"/>
                </a:lnTo>
                <a:lnTo>
                  <a:pt x="1149" y="6310"/>
                </a:lnTo>
                <a:lnTo>
                  <a:pt x="1149" y="5946"/>
                </a:lnTo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32" tIns="45717" rIns="91432" bIns="45717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Rounded Rectangle 22"/>
          <p:cNvSpPr/>
          <p:nvPr/>
        </p:nvSpPr>
        <p:spPr bwMode="auto">
          <a:xfrm>
            <a:off x="5248777" y="2880529"/>
            <a:ext cx="1331205" cy="685379"/>
          </a:xfrm>
          <a:prstGeom prst="roundRect">
            <a:avLst/>
          </a:prstGeom>
          <a:solidFill>
            <a:srgbClr val="FF9900"/>
          </a:solidFill>
          <a:ln>
            <a:solidFill>
              <a:schemeClr val="bg2">
                <a:lumMod val="50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91432" tIns="45717" rIns="91432" bIns="45717" numCol="1" rtlCol="0" anchor="ctr" anchorCtr="0" compatLnSpc="1">
            <a:prstTxWarp prst="textNoShape">
              <a:avLst/>
            </a:prstTxWarp>
            <a:noAutofit/>
          </a:bodyPr>
          <a:lstStyle/>
          <a:p>
            <a:pPr defTabSz="914323"/>
            <a:r>
              <a:rPr lang="en-US" sz="1600" b="1" i="0" dirty="0" smtClean="0">
                <a:solidFill>
                  <a:schemeClr val="bg1"/>
                </a:solidFill>
                <a:latin typeface="Arial" charset="0"/>
              </a:rPr>
              <a:t>JDBC</a:t>
            </a:r>
          </a:p>
          <a:p>
            <a:pPr defTabSz="914323">
              <a:spcBef>
                <a:spcPts val="0"/>
              </a:spcBef>
            </a:pPr>
            <a:r>
              <a:rPr lang="en-US" sz="1600" b="1" i="0" dirty="0" smtClean="0">
                <a:solidFill>
                  <a:schemeClr val="bg1"/>
                </a:solidFill>
                <a:latin typeface="Arial" charset="0"/>
              </a:rPr>
              <a:t>Driver: OEDB</a:t>
            </a:r>
          </a:p>
        </p:txBody>
      </p:sp>
      <p:sp>
        <p:nvSpPr>
          <p:cNvPr id="68" name="Rounded Rectangle 67"/>
          <p:cNvSpPr/>
          <p:nvPr/>
        </p:nvSpPr>
        <p:spPr bwMode="auto">
          <a:xfrm>
            <a:off x="5260500" y="3708177"/>
            <a:ext cx="1266910" cy="568403"/>
          </a:xfrm>
          <a:prstGeom prst="roundRect">
            <a:avLst/>
          </a:prstGeom>
          <a:solidFill>
            <a:srgbClr val="FF9900"/>
          </a:solidFill>
          <a:ln>
            <a:solidFill>
              <a:schemeClr val="bg2">
                <a:lumMod val="50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91432" tIns="45717" rIns="91432" bIns="45717" numCol="1" rtlCol="0" anchor="ctr" anchorCtr="0" compatLnSpc="1">
            <a:prstTxWarp prst="textNoShape">
              <a:avLst/>
            </a:prstTxWarp>
            <a:noAutofit/>
          </a:bodyPr>
          <a:lstStyle/>
          <a:p>
            <a:pPr defTabSz="914323">
              <a:spcBef>
                <a:spcPts val="0"/>
              </a:spcBef>
            </a:pPr>
            <a:endParaRPr lang="en-US" sz="1600" b="1" i="0" dirty="0" smtClean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69" name="Rounded Rectangle 68"/>
          <p:cNvSpPr/>
          <p:nvPr/>
        </p:nvSpPr>
        <p:spPr bwMode="auto">
          <a:xfrm>
            <a:off x="5358973" y="3792584"/>
            <a:ext cx="1224708" cy="709077"/>
          </a:xfrm>
          <a:prstGeom prst="roundRect">
            <a:avLst/>
          </a:prstGeom>
          <a:solidFill>
            <a:srgbClr val="FF9900"/>
          </a:solidFill>
          <a:ln>
            <a:solidFill>
              <a:schemeClr val="bg2">
                <a:lumMod val="50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91432" tIns="45717" rIns="91432" bIns="45717" numCol="1" rtlCol="0" anchor="ctr" anchorCtr="0" compatLnSpc="1">
            <a:prstTxWarp prst="textNoShape">
              <a:avLst/>
            </a:prstTxWarp>
            <a:noAutofit/>
          </a:bodyPr>
          <a:lstStyle/>
          <a:p>
            <a:pPr defTabSz="914323"/>
            <a:r>
              <a:rPr lang="en-US" sz="1600" b="1" i="0" dirty="0" smtClean="0">
                <a:solidFill>
                  <a:schemeClr val="bg1"/>
                </a:solidFill>
                <a:latin typeface="Arial" charset="0"/>
              </a:rPr>
              <a:t>JDBC </a:t>
            </a:r>
          </a:p>
          <a:p>
            <a:pPr defTabSz="914323">
              <a:spcBef>
                <a:spcPts val="0"/>
              </a:spcBef>
            </a:pPr>
            <a:r>
              <a:rPr lang="en-US" sz="1600" b="1" i="0" dirty="0" smtClean="0">
                <a:solidFill>
                  <a:schemeClr val="bg1"/>
                </a:solidFill>
                <a:latin typeface="Arial" charset="0"/>
              </a:rPr>
              <a:t>Driver: …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1</a:t>
            </a:r>
            <a:r>
              <a:rPr lang="en-US" dirty="0" err="1" smtClean="0"/>
              <a:t>: DataDirect</a:t>
            </a:r>
            <a:r>
              <a:rPr lang="en-US" dirty="0" smtClean="0"/>
              <a:t> </a:t>
            </a:r>
            <a:r>
              <a:rPr lang="en-US" dirty="0"/>
              <a:t>Cloud + OpenEdge RDBMS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D2C </a:t>
            </a:r>
            <a:r>
              <a:rPr lang="en-US" dirty="0"/>
              <a:t>S</a:t>
            </a:r>
            <a:r>
              <a:rPr lang="en-US" dirty="0" smtClean="0"/>
              <a:t>erver </a:t>
            </a:r>
            <a:r>
              <a:rPr lang="en-US" dirty="0"/>
              <a:t>runs in </a:t>
            </a:r>
            <a:r>
              <a:rPr lang="en-US" dirty="0" smtClean="0"/>
              <a:t>Amazon cloud</a:t>
            </a:r>
            <a:endParaRPr lang="en-US" dirty="0"/>
          </a:p>
          <a:p>
            <a:pPr lvl="1">
              <a:buFont typeface="Wingdings" pitchFamily="2" charset="2"/>
              <a:buChar char="ü"/>
            </a:pPr>
            <a:r>
              <a:rPr lang="en-US" dirty="0" smtClean="0"/>
              <a:t>Served </a:t>
            </a:r>
            <a:r>
              <a:rPr lang="en-US" dirty="0"/>
              <a:t>by OpenEdge RDBMS</a:t>
            </a:r>
          </a:p>
          <a:p>
            <a:pPr lvl="1">
              <a:buFont typeface="Wingdings" pitchFamily="2" charset="2"/>
              <a:buChar char="ü"/>
            </a:pPr>
            <a:r>
              <a:rPr lang="en-US" dirty="0" smtClean="0"/>
              <a:t>Your application's </a:t>
            </a:r>
            <a:r>
              <a:rPr lang="en-US" dirty="0"/>
              <a:t>data are on </a:t>
            </a:r>
            <a:r>
              <a:rPr lang="en-US" i="1" dirty="0"/>
              <a:t>your</a:t>
            </a:r>
            <a:r>
              <a:rPr lang="en-US" dirty="0"/>
              <a:t> </a:t>
            </a:r>
            <a:r>
              <a:rPr lang="en-US" dirty="0" smtClean="0"/>
              <a:t>server</a:t>
            </a:r>
          </a:p>
          <a:p>
            <a:pPr lvl="1">
              <a:buFont typeface="Wingdings" pitchFamily="2" charset="2"/>
              <a:buChar char="ü"/>
            </a:pPr>
            <a:r>
              <a:rPr lang="en-US" dirty="0"/>
              <a:t>Enables building new, hosted, customized Web Applications on Partner and DEU </a:t>
            </a:r>
            <a:r>
              <a:rPr lang="en-US" dirty="0" smtClean="0"/>
              <a:t>platforms</a:t>
            </a:r>
          </a:p>
          <a:p>
            <a:pPr lvl="1">
              <a:buFont typeface="Wingdings" pitchFamily="2" charset="2"/>
              <a:buChar char="ü"/>
            </a:pPr>
            <a:r>
              <a:rPr lang="en-US" dirty="0"/>
              <a:t>10.2B onward</a:t>
            </a:r>
            <a:endParaRPr lang="en-US" sz="800" dirty="0"/>
          </a:p>
          <a:p>
            <a:r>
              <a:rPr lang="en-US" dirty="0" smtClean="0"/>
              <a:t>Rollbase </a:t>
            </a:r>
            <a:r>
              <a:rPr lang="en-US" dirty="0"/>
              <a:t>runs either hosted or on-premise</a:t>
            </a:r>
          </a:p>
          <a:p>
            <a:pPr lvl="1"/>
            <a:r>
              <a:rPr lang="en-US" dirty="0" smtClean="0"/>
              <a:t>Rollbase </a:t>
            </a:r>
            <a:r>
              <a:rPr lang="en-US" dirty="0"/>
              <a:t>talks to D2C</a:t>
            </a:r>
          </a:p>
          <a:p>
            <a:pPr lvl="1"/>
            <a:r>
              <a:rPr lang="en-US" dirty="0"/>
              <a:t>D2C talks to your server</a:t>
            </a:r>
            <a:endParaRPr lang="en-US" sz="800" dirty="0"/>
          </a:p>
          <a:p>
            <a:r>
              <a:rPr lang="en-US" dirty="0" smtClean="0"/>
              <a:t>Limitations:</a:t>
            </a:r>
            <a:endParaRPr lang="en-US" dirty="0"/>
          </a:p>
          <a:p>
            <a:pPr lvl="1"/>
            <a:r>
              <a:rPr lang="en-US" dirty="0" smtClean="0"/>
              <a:t>Latency </a:t>
            </a:r>
            <a:r>
              <a:rPr lang="en-US" dirty="0"/>
              <a:t>can be </a:t>
            </a:r>
            <a:r>
              <a:rPr lang="en-US" dirty="0" smtClean="0"/>
              <a:t>high</a:t>
            </a:r>
          </a:p>
          <a:p>
            <a:pPr marL="742889" lvl="2" indent="-342871">
              <a:lnSpc>
                <a:spcPts val="2400"/>
              </a:lnSpc>
              <a:buFont typeface="Wingdings" pitchFamily="2" charset="2"/>
              <a:buChar char="§"/>
            </a:pPr>
            <a:r>
              <a:rPr lang="en-US" sz="1900" dirty="0"/>
              <a:t>Access to Database, not Business Logic</a:t>
            </a:r>
          </a:p>
          <a:p>
            <a:pPr lvl="1">
              <a:lnSpc>
                <a:spcPts val="2400"/>
              </a:lnSpc>
            </a:pPr>
            <a:r>
              <a:rPr lang="en-US" dirty="0"/>
              <a:t>Requires detailed knowledge of data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303599443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</a:t>
            </a:r>
            <a:r>
              <a:rPr lang="en-US" dirty="0" smtClean="0"/>
              <a:t>: External Tables + OpenEdge RDBMS</a:t>
            </a:r>
            <a:endParaRPr lang="en-US" dirty="0"/>
          </a:p>
        </p:txBody>
      </p:sp>
      <p:grpSp>
        <p:nvGrpSpPr>
          <p:cNvPr id="3" name="Group 6"/>
          <p:cNvGrpSpPr/>
          <p:nvPr/>
        </p:nvGrpSpPr>
        <p:grpSpPr>
          <a:xfrm>
            <a:off x="7287066" y="1379566"/>
            <a:ext cx="2804314" cy="3827719"/>
            <a:chOff x="3253563" y="1392867"/>
            <a:chExt cx="1839432" cy="3827719"/>
          </a:xfrm>
          <a:solidFill>
            <a:srgbClr val="3399FF"/>
          </a:solidFill>
        </p:grpSpPr>
        <p:sp>
          <p:nvSpPr>
            <p:cNvPr id="8" name="Rectangle 7"/>
            <p:cNvSpPr/>
            <p:nvPr/>
          </p:nvSpPr>
          <p:spPr bwMode="auto">
            <a:xfrm>
              <a:off x="3253563" y="2118963"/>
              <a:ext cx="1839432" cy="3101623"/>
            </a:xfrm>
            <a:prstGeom prst="rect">
              <a:avLst/>
            </a:prstGeom>
            <a:grpFill/>
            <a:ln>
              <a:headEnd type="none" w="med" len="med"/>
              <a:tailEnd type="none" w="med" len="med"/>
            </a:ln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defTabSz="914323"/>
              <a:endParaRPr lang="en-US" dirty="0" smtClean="0">
                <a:solidFill>
                  <a:schemeClr val="tx1"/>
                </a:solidFill>
                <a:latin typeface="Arial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3680998" y="1392867"/>
              <a:ext cx="925493" cy="70788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2000" i="0" dirty="0" err="1" smtClean="0">
                  <a:solidFill>
                    <a:srgbClr val="000000"/>
                  </a:solidFill>
                </a:rPr>
                <a:t>OpenEdge</a:t>
              </a:r>
              <a:r>
                <a:rPr lang="en-US" sz="2000" i="0" dirty="0" smtClean="0">
                  <a:solidFill>
                    <a:srgbClr val="000000"/>
                  </a:solidFill>
                </a:rPr>
                <a:t/>
              </a:r>
              <a:br>
                <a:rPr lang="en-US" sz="2000" i="0" dirty="0" smtClean="0">
                  <a:solidFill>
                    <a:srgbClr val="000000"/>
                  </a:solidFill>
                </a:rPr>
              </a:br>
              <a:r>
                <a:rPr lang="en-US" sz="2000" i="0" dirty="0" err="1" smtClean="0">
                  <a:solidFill>
                    <a:srgbClr val="000000"/>
                  </a:solidFill>
                </a:rPr>
                <a:t>AppServer</a:t>
              </a:r>
              <a:endParaRPr lang="en-US" sz="2000" i="0" dirty="0" smtClean="0">
                <a:solidFill>
                  <a:srgbClr val="000000"/>
                </a:solidFill>
              </a:endParaRPr>
            </a:p>
          </p:txBody>
        </p:sp>
      </p:grpSp>
      <p:grpSp>
        <p:nvGrpSpPr>
          <p:cNvPr id="5" name="Group 12"/>
          <p:cNvGrpSpPr/>
          <p:nvPr/>
        </p:nvGrpSpPr>
        <p:grpSpPr>
          <a:xfrm>
            <a:off x="2608259" y="1388304"/>
            <a:ext cx="3215746" cy="3887081"/>
            <a:chOff x="3253563" y="1411958"/>
            <a:chExt cx="1839432" cy="3808628"/>
          </a:xfrm>
        </p:grpSpPr>
        <p:sp>
          <p:nvSpPr>
            <p:cNvPr id="14" name="Rectangle 13"/>
            <p:cNvSpPr/>
            <p:nvPr/>
          </p:nvSpPr>
          <p:spPr bwMode="auto">
            <a:xfrm>
              <a:off x="3253563" y="2118963"/>
              <a:ext cx="1839432" cy="3101623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defTabSz="914323"/>
              <a:endParaRPr lang="en-US" dirty="0" smtClean="0">
                <a:solidFill>
                  <a:schemeClr val="tx1"/>
                </a:solidFill>
                <a:latin typeface="Arial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3442333" y="1411958"/>
              <a:ext cx="1478470" cy="6935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sz="2000" i="0" dirty="0" smtClean="0">
                  <a:solidFill>
                    <a:srgbClr val="000000"/>
                  </a:solidFill>
                </a:rPr>
                <a:t>On-premise   Rollbase Server</a:t>
              </a:r>
            </a:p>
          </p:txBody>
        </p:sp>
      </p:grpSp>
      <p:sp>
        <p:nvSpPr>
          <p:cNvPr id="33" name="Rectangle 32"/>
          <p:cNvSpPr/>
          <p:nvPr/>
        </p:nvSpPr>
        <p:spPr bwMode="auto">
          <a:xfrm>
            <a:off x="3127313" y="2378365"/>
            <a:ext cx="1993319" cy="2129401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32" tIns="45717" rIns="91432" bIns="45717" numCol="1" rtlCol="0" anchor="ctr" anchorCtr="0" compatLnSpc="1">
            <a:prstTxWarp prst="textNoShape">
              <a:avLst/>
            </a:prstTxWarp>
            <a:noAutofit/>
          </a:bodyPr>
          <a:lstStyle/>
          <a:p>
            <a:pPr defTabSz="914323"/>
            <a:endParaRPr lang="en-US" dirty="0" smtClean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34" name="tower"/>
          <p:cNvSpPr>
            <a:spLocks noEditPoints="1" noChangeArrowheads="1"/>
          </p:cNvSpPr>
          <p:nvPr/>
        </p:nvSpPr>
        <p:spPr bwMode="auto">
          <a:xfrm>
            <a:off x="3784210" y="2554248"/>
            <a:ext cx="649455" cy="1384707"/>
          </a:xfrm>
          <a:custGeom>
            <a:avLst/>
            <a:gdLst>
              <a:gd name="T0" fmla="*/ 0 w 21600"/>
              <a:gd name="T1" fmla="*/ 2184 h 21600"/>
              <a:gd name="T2" fmla="*/ 6664 w 21600"/>
              <a:gd name="T3" fmla="*/ 0 h 21600"/>
              <a:gd name="T4" fmla="*/ 10800 w 21600"/>
              <a:gd name="T5" fmla="*/ 0 h 21600"/>
              <a:gd name="T6" fmla="*/ 21600 w 21600"/>
              <a:gd name="T7" fmla="*/ 0 h 21600"/>
              <a:gd name="T8" fmla="*/ 21600 w 21600"/>
              <a:gd name="T9" fmla="*/ 11649 h 21600"/>
              <a:gd name="T10" fmla="*/ 21600 w 21600"/>
              <a:gd name="T11" fmla="*/ 19416 h 21600"/>
              <a:gd name="T12" fmla="*/ 15166 w 21600"/>
              <a:gd name="T13" fmla="*/ 21600 h 21600"/>
              <a:gd name="T14" fmla="*/ 10570 w 21600"/>
              <a:gd name="T15" fmla="*/ 21600 h 21600"/>
              <a:gd name="T16" fmla="*/ 0 w 21600"/>
              <a:gd name="T17" fmla="*/ 21600 h 21600"/>
              <a:gd name="T18" fmla="*/ 0 w 21600"/>
              <a:gd name="T19" fmla="*/ 11528 h 21600"/>
              <a:gd name="T20" fmla="*/ 459 w 21600"/>
              <a:gd name="T21" fmla="*/ 22540 h 21600"/>
              <a:gd name="T22" fmla="*/ 21485 w 21600"/>
              <a:gd name="T23" fmla="*/ 270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 extrusionOk="0">
                <a:moveTo>
                  <a:pt x="0" y="2184"/>
                </a:moveTo>
                <a:lnTo>
                  <a:pt x="6664" y="0"/>
                </a:lnTo>
                <a:lnTo>
                  <a:pt x="10800" y="0"/>
                </a:lnTo>
                <a:lnTo>
                  <a:pt x="21600" y="0"/>
                </a:lnTo>
                <a:lnTo>
                  <a:pt x="21600" y="11649"/>
                </a:lnTo>
                <a:lnTo>
                  <a:pt x="21600" y="19416"/>
                </a:lnTo>
                <a:lnTo>
                  <a:pt x="15166" y="21600"/>
                </a:lnTo>
                <a:lnTo>
                  <a:pt x="10570" y="21600"/>
                </a:lnTo>
                <a:lnTo>
                  <a:pt x="0" y="21600"/>
                </a:lnTo>
                <a:lnTo>
                  <a:pt x="0" y="11528"/>
                </a:lnTo>
                <a:lnTo>
                  <a:pt x="0" y="2184"/>
                </a:lnTo>
                <a:close/>
              </a:path>
              <a:path w="21600" h="21600" extrusionOk="0">
                <a:moveTo>
                  <a:pt x="0" y="2184"/>
                </a:moveTo>
                <a:lnTo>
                  <a:pt x="0" y="2184"/>
                </a:lnTo>
                <a:lnTo>
                  <a:pt x="14706" y="2184"/>
                </a:lnTo>
                <a:lnTo>
                  <a:pt x="21600" y="0"/>
                </a:lnTo>
                <a:moveTo>
                  <a:pt x="0" y="2184"/>
                </a:moveTo>
                <a:lnTo>
                  <a:pt x="14706" y="2184"/>
                </a:lnTo>
                <a:lnTo>
                  <a:pt x="14706" y="5339"/>
                </a:lnTo>
                <a:lnTo>
                  <a:pt x="14706" y="17474"/>
                </a:lnTo>
                <a:lnTo>
                  <a:pt x="14706" y="21600"/>
                </a:lnTo>
                <a:moveTo>
                  <a:pt x="1149" y="3034"/>
                </a:moveTo>
                <a:lnTo>
                  <a:pt x="13328" y="3034"/>
                </a:lnTo>
                <a:lnTo>
                  <a:pt x="13328" y="3519"/>
                </a:lnTo>
                <a:lnTo>
                  <a:pt x="1149" y="3519"/>
                </a:lnTo>
                <a:lnTo>
                  <a:pt x="1149" y="3034"/>
                </a:lnTo>
                <a:moveTo>
                  <a:pt x="1149" y="4490"/>
                </a:moveTo>
                <a:lnTo>
                  <a:pt x="13328" y="4490"/>
                </a:lnTo>
                <a:lnTo>
                  <a:pt x="13328" y="4854"/>
                </a:lnTo>
                <a:lnTo>
                  <a:pt x="1149" y="4854"/>
                </a:lnTo>
                <a:lnTo>
                  <a:pt x="1149" y="4490"/>
                </a:lnTo>
                <a:moveTo>
                  <a:pt x="1149" y="5946"/>
                </a:moveTo>
                <a:lnTo>
                  <a:pt x="13328" y="5946"/>
                </a:lnTo>
                <a:lnTo>
                  <a:pt x="13328" y="6310"/>
                </a:lnTo>
                <a:lnTo>
                  <a:pt x="1149" y="6310"/>
                </a:lnTo>
                <a:lnTo>
                  <a:pt x="1149" y="5946"/>
                </a:lnTo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32" tIns="45717" rIns="91432" bIns="45717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Rounded Rectangle 21"/>
          <p:cNvSpPr/>
          <p:nvPr/>
        </p:nvSpPr>
        <p:spPr bwMode="auto">
          <a:xfrm>
            <a:off x="3467112" y="2984399"/>
            <a:ext cx="1388126" cy="408623"/>
          </a:xfrm>
          <a:prstGeom prst="roundRect">
            <a:avLst/>
          </a:prstGeom>
          <a:solidFill>
            <a:srgbClr val="FF9900"/>
          </a:solidFill>
          <a:ln>
            <a:solidFill>
              <a:schemeClr val="bg2">
                <a:lumMod val="50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91432" tIns="45717" rIns="91432" bIns="45717" numCol="1" rtlCol="0" anchor="ctr" anchorCtr="0" compatLnSpc="1">
            <a:prstTxWarp prst="textNoShape">
              <a:avLst/>
            </a:prstTxWarp>
            <a:noAutofit/>
          </a:bodyPr>
          <a:lstStyle/>
          <a:p>
            <a:pPr defTabSz="914323"/>
            <a:r>
              <a:rPr lang="en-US" sz="1600" b="1" i="0" dirty="0" smtClean="0">
                <a:solidFill>
                  <a:schemeClr val="bg1"/>
                </a:solidFill>
                <a:latin typeface="Arial" charset="0"/>
              </a:rPr>
              <a:t>RB Server</a:t>
            </a:r>
          </a:p>
        </p:txBody>
      </p:sp>
      <p:sp>
        <p:nvSpPr>
          <p:cNvPr id="37" name="Rectangle 36"/>
          <p:cNvSpPr/>
          <p:nvPr/>
        </p:nvSpPr>
        <p:spPr bwMode="auto">
          <a:xfrm>
            <a:off x="7723159" y="2416358"/>
            <a:ext cx="1955429" cy="2129401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32" tIns="45717" rIns="91432" bIns="45717" numCol="1" rtlCol="0" anchor="ctr" anchorCtr="0" compatLnSpc="1">
            <a:prstTxWarp prst="textNoShape">
              <a:avLst/>
            </a:prstTxWarp>
            <a:noAutofit/>
          </a:bodyPr>
          <a:lstStyle/>
          <a:p>
            <a:pPr defTabSz="914323"/>
            <a:endParaRPr lang="en-US" dirty="0" smtClean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38" name="tower"/>
          <p:cNvSpPr>
            <a:spLocks noEditPoints="1" noChangeArrowheads="1"/>
          </p:cNvSpPr>
          <p:nvPr/>
        </p:nvSpPr>
        <p:spPr bwMode="auto">
          <a:xfrm>
            <a:off x="8440609" y="2592243"/>
            <a:ext cx="601657" cy="1459255"/>
          </a:xfrm>
          <a:custGeom>
            <a:avLst/>
            <a:gdLst>
              <a:gd name="T0" fmla="*/ 0 w 21600"/>
              <a:gd name="T1" fmla="*/ 2184 h 21600"/>
              <a:gd name="T2" fmla="*/ 6664 w 21600"/>
              <a:gd name="T3" fmla="*/ 0 h 21600"/>
              <a:gd name="T4" fmla="*/ 10800 w 21600"/>
              <a:gd name="T5" fmla="*/ 0 h 21600"/>
              <a:gd name="T6" fmla="*/ 21600 w 21600"/>
              <a:gd name="T7" fmla="*/ 0 h 21600"/>
              <a:gd name="T8" fmla="*/ 21600 w 21600"/>
              <a:gd name="T9" fmla="*/ 11649 h 21600"/>
              <a:gd name="T10" fmla="*/ 21600 w 21600"/>
              <a:gd name="T11" fmla="*/ 19416 h 21600"/>
              <a:gd name="T12" fmla="*/ 15166 w 21600"/>
              <a:gd name="T13" fmla="*/ 21600 h 21600"/>
              <a:gd name="T14" fmla="*/ 10570 w 21600"/>
              <a:gd name="T15" fmla="*/ 21600 h 21600"/>
              <a:gd name="T16" fmla="*/ 0 w 21600"/>
              <a:gd name="T17" fmla="*/ 21600 h 21600"/>
              <a:gd name="T18" fmla="*/ 0 w 21600"/>
              <a:gd name="T19" fmla="*/ 11528 h 21600"/>
              <a:gd name="T20" fmla="*/ 459 w 21600"/>
              <a:gd name="T21" fmla="*/ 22540 h 21600"/>
              <a:gd name="T22" fmla="*/ 21485 w 21600"/>
              <a:gd name="T23" fmla="*/ 270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 extrusionOk="0">
                <a:moveTo>
                  <a:pt x="0" y="2184"/>
                </a:moveTo>
                <a:lnTo>
                  <a:pt x="6664" y="0"/>
                </a:lnTo>
                <a:lnTo>
                  <a:pt x="10800" y="0"/>
                </a:lnTo>
                <a:lnTo>
                  <a:pt x="21600" y="0"/>
                </a:lnTo>
                <a:lnTo>
                  <a:pt x="21600" y="11649"/>
                </a:lnTo>
                <a:lnTo>
                  <a:pt x="21600" y="19416"/>
                </a:lnTo>
                <a:lnTo>
                  <a:pt x="15166" y="21600"/>
                </a:lnTo>
                <a:lnTo>
                  <a:pt x="10570" y="21600"/>
                </a:lnTo>
                <a:lnTo>
                  <a:pt x="0" y="21600"/>
                </a:lnTo>
                <a:lnTo>
                  <a:pt x="0" y="11528"/>
                </a:lnTo>
                <a:lnTo>
                  <a:pt x="0" y="2184"/>
                </a:lnTo>
                <a:close/>
              </a:path>
              <a:path w="21600" h="21600" extrusionOk="0">
                <a:moveTo>
                  <a:pt x="0" y="2184"/>
                </a:moveTo>
                <a:lnTo>
                  <a:pt x="0" y="2184"/>
                </a:lnTo>
                <a:lnTo>
                  <a:pt x="14706" y="2184"/>
                </a:lnTo>
                <a:lnTo>
                  <a:pt x="21600" y="0"/>
                </a:lnTo>
                <a:moveTo>
                  <a:pt x="0" y="2184"/>
                </a:moveTo>
                <a:lnTo>
                  <a:pt x="14706" y="2184"/>
                </a:lnTo>
                <a:lnTo>
                  <a:pt x="14706" y="5339"/>
                </a:lnTo>
                <a:lnTo>
                  <a:pt x="14706" y="17474"/>
                </a:lnTo>
                <a:lnTo>
                  <a:pt x="14706" y="21600"/>
                </a:lnTo>
                <a:moveTo>
                  <a:pt x="1149" y="3034"/>
                </a:moveTo>
                <a:lnTo>
                  <a:pt x="13328" y="3034"/>
                </a:lnTo>
                <a:lnTo>
                  <a:pt x="13328" y="3519"/>
                </a:lnTo>
                <a:lnTo>
                  <a:pt x="1149" y="3519"/>
                </a:lnTo>
                <a:lnTo>
                  <a:pt x="1149" y="3034"/>
                </a:lnTo>
                <a:moveTo>
                  <a:pt x="1149" y="4490"/>
                </a:moveTo>
                <a:lnTo>
                  <a:pt x="13328" y="4490"/>
                </a:lnTo>
                <a:lnTo>
                  <a:pt x="13328" y="4854"/>
                </a:lnTo>
                <a:lnTo>
                  <a:pt x="1149" y="4854"/>
                </a:lnTo>
                <a:lnTo>
                  <a:pt x="1149" y="4490"/>
                </a:lnTo>
                <a:moveTo>
                  <a:pt x="1149" y="5946"/>
                </a:moveTo>
                <a:lnTo>
                  <a:pt x="13328" y="5946"/>
                </a:lnTo>
                <a:lnTo>
                  <a:pt x="13328" y="6310"/>
                </a:lnTo>
                <a:lnTo>
                  <a:pt x="1149" y="6310"/>
                </a:lnTo>
                <a:lnTo>
                  <a:pt x="1149" y="5946"/>
                </a:lnTo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32" tIns="45717" rIns="91432" bIns="45717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" name="TextBox 56"/>
          <p:cNvSpPr txBox="1"/>
          <p:nvPr/>
        </p:nvSpPr>
        <p:spPr>
          <a:xfrm>
            <a:off x="1523247" y="2514171"/>
            <a:ext cx="1414568" cy="58477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lIns="91432" tIns="45717" rIns="91432" bIns="45717" rtlCol="0">
            <a:spAutoFit/>
          </a:bodyPr>
          <a:lstStyle/>
          <a:p>
            <a:r>
              <a:rPr lang="en-US" sz="1600" i="0" dirty="0" smtClean="0">
                <a:solidFill>
                  <a:schemeClr val="bg1"/>
                </a:solidFill>
              </a:rPr>
              <a:t>Rollbase Objects</a:t>
            </a:r>
          </a:p>
        </p:txBody>
      </p:sp>
      <p:pic>
        <p:nvPicPr>
          <p:cNvPr id="5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25711" y="2794192"/>
            <a:ext cx="625474" cy="54133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3175">
            <a:solidFill>
              <a:schemeClr val="tx1"/>
            </a:solidFill>
            <a:miter lim="800000"/>
            <a:headEnd/>
            <a:tailEnd/>
          </a:ln>
        </p:spPr>
      </p:pic>
      <p:cxnSp>
        <p:nvCxnSpPr>
          <p:cNvPr id="51" name="Straight Arrow Connector 50"/>
          <p:cNvCxnSpPr/>
          <p:nvPr/>
        </p:nvCxnSpPr>
        <p:spPr bwMode="auto">
          <a:xfrm flipV="1">
            <a:off x="4840827" y="3756073"/>
            <a:ext cx="3177759" cy="2091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chemeClr val="bg2">
                <a:lumMod val="50000"/>
              </a:schemeClr>
            </a:solidFill>
            <a:prstDash val="solid"/>
            <a:round/>
            <a:headEnd type="triangle" w="lg" len="med"/>
            <a:tailEnd type="triangle" w="lg" len="med"/>
          </a:ln>
          <a:effectLst/>
        </p:spPr>
      </p:cxnSp>
      <p:sp>
        <p:nvSpPr>
          <p:cNvPr id="52" name="TextBox 51"/>
          <p:cNvSpPr txBox="1"/>
          <p:nvPr/>
        </p:nvSpPr>
        <p:spPr>
          <a:xfrm>
            <a:off x="5914322" y="3764771"/>
            <a:ext cx="1308295" cy="384715"/>
          </a:xfrm>
          <a:prstGeom prst="rect">
            <a:avLst/>
          </a:prstGeom>
          <a:noFill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lIns="91432" tIns="45717" rIns="91432" bIns="45717" rtlCol="0">
            <a:spAutoFit/>
          </a:bodyPr>
          <a:lstStyle/>
          <a:p>
            <a:r>
              <a:rPr lang="en-US" sz="1900" i="0" dirty="0" err="1" smtClean="0">
                <a:solidFill>
                  <a:srgbClr val="000000"/>
                </a:solidFill>
              </a:rPr>
              <a:t>tcp</a:t>
            </a:r>
            <a:r>
              <a:rPr lang="en-US" sz="1900" i="0" dirty="0" smtClean="0">
                <a:solidFill>
                  <a:srgbClr val="000000"/>
                </a:solidFill>
              </a:rPr>
              <a:t>/</a:t>
            </a:r>
            <a:r>
              <a:rPr lang="en-US" sz="1900" i="0" dirty="0" err="1" smtClean="0">
                <a:solidFill>
                  <a:srgbClr val="000000"/>
                </a:solidFill>
              </a:rPr>
              <a:t>ip</a:t>
            </a:r>
            <a:endParaRPr lang="en-US" sz="2000" i="0" dirty="0" smtClean="0">
              <a:solidFill>
                <a:srgbClr val="000000"/>
              </a:solidFill>
            </a:endParaRPr>
          </a:p>
        </p:txBody>
      </p:sp>
      <p:sp>
        <p:nvSpPr>
          <p:cNvPr id="62" name="Rounded Rectangle 61"/>
          <p:cNvSpPr/>
          <p:nvPr/>
        </p:nvSpPr>
        <p:spPr bwMode="auto">
          <a:xfrm>
            <a:off x="3459862" y="3511231"/>
            <a:ext cx="1365384" cy="498063"/>
          </a:xfrm>
          <a:prstGeom prst="roundRect">
            <a:avLst/>
          </a:prstGeom>
          <a:solidFill>
            <a:srgbClr val="FF9900"/>
          </a:solidFill>
          <a:ln>
            <a:solidFill>
              <a:schemeClr val="bg2">
                <a:lumMod val="50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91432" tIns="45717" rIns="91432" bIns="45717" numCol="1" rtlCol="0" anchor="ctr" anchorCtr="0" compatLnSpc="1">
            <a:prstTxWarp prst="textNoShape">
              <a:avLst/>
            </a:prstTxWarp>
            <a:noAutofit/>
          </a:bodyPr>
          <a:lstStyle/>
          <a:p>
            <a:pPr defTabSz="914323"/>
            <a:r>
              <a:rPr lang="en-US" sz="1600" b="1" i="0" dirty="0" smtClean="0">
                <a:solidFill>
                  <a:schemeClr val="bg1"/>
                </a:solidFill>
                <a:latin typeface="Arial" charset="0"/>
              </a:rPr>
              <a:t>JDBC </a:t>
            </a:r>
          </a:p>
          <a:p>
            <a:pPr defTabSz="914323">
              <a:spcBef>
                <a:spcPts val="0"/>
              </a:spcBef>
            </a:pPr>
            <a:r>
              <a:rPr lang="en-US" sz="1600" b="1" i="0" dirty="0" smtClean="0">
                <a:solidFill>
                  <a:schemeClr val="bg1"/>
                </a:solidFill>
                <a:latin typeface="Arial" charset="0"/>
              </a:rPr>
              <a:t>driver</a:t>
            </a:r>
          </a:p>
        </p:txBody>
      </p:sp>
      <p:sp>
        <p:nvSpPr>
          <p:cNvPr id="50" name="Rounded Rectangle 49"/>
          <p:cNvSpPr/>
          <p:nvPr/>
        </p:nvSpPr>
        <p:spPr bwMode="auto">
          <a:xfrm>
            <a:off x="8075746" y="3416967"/>
            <a:ext cx="1388126" cy="564192"/>
          </a:xfrm>
          <a:prstGeom prst="roundRect">
            <a:avLst/>
          </a:prstGeom>
          <a:solidFill>
            <a:srgbClr val="FF9900"/>
          </a:solidFill>
          <a:ln>
            <a:solidFill>
              <a:schemeClr val="bg2">
                <a:lumMod val="50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91432" tIns="45717" rIns="91432" bIns="45717" numCol="1" rtlCol="0" anchor="ctr" anchorCtr="0" compatLnSpc="1">
            <a:prstTxWarp prst="textNoShape">
              <a:avLst/>
            </a:prstTxWarp>
            <a:noAutofit/>
          </a:bodyPr>
          <a:lstStyle/>
          <a:p>
            <a:pPr defTabSz="914323">
              <a:spcBef>
                <a:spcPts val="0"/>
              </a:spcBef>
            </a:pPr>
            <a:r>
              <a:rPr lang="en-US" sz="1600" b="1" i="0" dirty="0" smtClean="0">
                <a:solidFill>
                  <a:schemeClr val="bg1"/>
                </a:solidFill>
                <a:latin typeface="Arial" charset="0"/>
              </a:rPr>
              <a:t>OE SQL</a:t>
            </a:r>
          </a:p>
          <a:p>
            <a:pPr defTabSz="914323">
              <a:spcBef>
                <a:spcPts val="0"/>
              </a:spcBef>
            </a:pPr>
            <a:r>
              <a:rPr lang="en-US" sz="1600" b="1" i="0" dirty="0" smtClean="0">
                <a:solidFill>
                  <a:schemeClr val="bg1"/>
                </a:solidFill>
                <a:latin typeface="Arial" charset="0"/>
              </a:rPr>
              <a:t>Server</a:t>
            </a:r>
          </a:p>
        </p:txBody>
      </p:sp>
      <p:sp>
        <p:nvSpPr>
          <p:cNvPr id="18" name="Flowchart: Magnetic Disk 17"/>
          <p:cNvSpPr/>
          <p:nvPr/>
        </p:nvSpPr>
        <p:spPr bwMode="auto">
          <a:xfrm>
            <a:off x="6738425" y="4473525"/>
            <a:ext cx="3798277" cy="1266091"/>
          </a:xfrm>
          <a:prstGeom prst="flowChartMagneticDisk">
            <a:avLst/>
          </a:prstGeom>
          <a:solidFill>
            <a:schemeClr val="bg1">
              <a:lumMod val="65000"/>
            </a:schemeClr>
          </a:solidFill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91432" tIns="45717" rIns="91432" bIns="45717" numCol="1" rtlCol="0" anchor="ctr" anchorCtr="0" compatLnSpc="1">
            <a:prstTxWarp prst="textNoShape">
              <a:avLst/>
            </a:prstTxWarp>
            <a:noAutofit/>
          </a:bodyPr>
          <a:lstStyle/>
          <a:p>
            <a:pPr defTabSz="914323">
              <a:spcBef>
                <a:spcPts val="0"/>
              </a:spcBef>
            </a:pPr>
            <a:r>
              <a:rPr lang="en-US" i="0" dirty="0" smtClean="0">
                <a:solidFill>
                  <a:schemeClr val="bg1"/>
                </a:solidFill>
                <a:latin typeface="Arial" charset="0"/>
              </a:rPr>
              <a:t>OEDB              </a:t>
            </a:r>
          </a:p>
          <a:p>
            <a:pPr defTabSz="914323">
              <a:spcBef>
                <a:spcPts val="0"/>
              </a:spcBef>
            </a:pPr>
            <a:endParaRPr lang="en-US" i="0" dirty="0" smtClean="0">
              <a:solidFill>
                <a:schemeClr val="bg1"/>
              </a:solidFill>
              <a:latin typeface="Arial" charset="0"/>
            </a:endParaRPr>
          </a:p>
          <a:p>
            <a:pPr defTabSz="914323">
              <a:spcBef>
                <a:spcPts val="0"/>
              </a:spcBef>
            </a:pPr>
            <a:endParaRPr lang="en-US" i="0" dirty="0" smtClean="0">
              <a:solidFill>
                <a:schemeClr val="bg1"/>
              </a:solidFill>
              <a:latin typeface="Arial" charset="0"/>
            </a:endParaRPr>
          </a:p>
          <a:p>
            <a:pPr defTabSz="914323">
              <a:spcBef>
                <a:spcPts val="0"/>
              </a:spcBef>
            </a:pPr>
            <a:endParaRPr lang="en-US" i="0" dirty="0" smtClean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59" name="Rectangle 58"/>
          <p:cNvSpPr/>
          <p:nvPr/>
        </p:nvSpPr>
        <p:spPr>
          <a:xfrm>
            <a:off x="8750072" y="4923694"/>
            <a:ext cx="1674056" cy="677102"/>
          </a:xfrm>
          <a:prstGeom prst="rect">
            <a:avLst/>
          </a:prstGeom>
          <a:solidFill>
            <a:srgbClr val="FF9900"/>
          </a:solidFill>
          <a:ln>
            <a:solidFill>
              <a:srgbClr val="FF6600"/>
            </a:solidFill>
          </a:ln>
        </p:spPr>
        <p:txBody>
          <a:bodyPr wrap="square" lIns="91432" tIns="45717" rIns="91432" bIns="45717">
            <a:spAutoFit/>
          </a:bodyPr>
          <a:lstStyle/>
          <a:p>
            <a:pPr algn="r"/>
            <a:r>
              <a:rPr lang="en-US" sz="1900" i="0" dirty="0" smtClean="0">
                <a:solidFill>
                  <a:srgbClr val="000000"/>
                </a:solidFill>
              </a:rPr>
              <a:t>PUB Schema</a:t>
            </a:r>
          </a:p>
          <a:p>
            <a:pPr algn="r">
              <a:spcBef>
                <a:spcPts val="0"/>
              </a:spcBef>
            </a:pPr>
            <a:r>
              <a:rPr lang="en-US" sz="1900" dirty="0" smtClean="0">
                <a:solidFill>
                  <a:srgbClr val="000000"/>
                </a:solidFill>
              </a:rPr>
              <a:t>your tables</a:t>
            </a:r>
            <a:endParaRPr lang="en-US" sz="1900" dirty="0"/>
          </a:p>
        </p:txBody>
      </p:sp>
      <p:sp>
        <p:nvSpPr>
          <p:cNvPr id="60" name="Rectangle 59"/>
          <p:cNvSpPr/>
          <p:nvPr/>
        </p:nvSpPr>
        <p:spPr>
          <a:xfrm>
            <a:off x="6865055" y="4907282"/>
            <a:ext cx="1856916" cy="67710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91432" tIns="45717" rIns="91432" bIns="45717">
            <a:spAutoFit/>
          </a:bodyPr>
          <a:lstStyle/>
          <a:p>
            <a:pPr algn="l"/>
            <a:r>
              <a:rPr lang="en-US" sz="1900" i="0" dirty="0" smtClean="0">
                <a:solidFill>
                  <a:srgbClr val="000000"/>
                </a:solidFill>
              </a:rPr>
              <a:t>RB Schema</a:t>
            </a:r>
          </a:p>
          <a:p>
            <a:pPr algn="l">
              <a:spcBef>
                <a:spcPts val="0"/>
              </a:spcBef>
            </a:pPr>
            <a:r>
              <a:rPr lang="en-US" sz="1900" dirty="0" smtClean="0">
                <a:solidFill>
                  <a:srgbClr val="000000"/>
                </a:solidFill>
              </a:rPr>
              <a:t>Rollbase tables</a:t>
            </a:r>
            <a:endParaRPr lang="en-US" sz="1900" dirty="0"/>
          </a:p>
        </p:txBody>
      </p:sp>
      <p:cxnSp>
        <p:nvCxnSpPr>
          <p:cNvPr id="46" name="Elbow Connector 45"/>
          <p:cNvCxnSpPr>
            <a:stCxn id="50" idx="2"/>
          </p:cNvCxnSpPr>
          <p:nvPr/>
        </p:nvCxnSpPr>
        <p:spPr bwMode="auto">
          <a:xfrm rot="5400000">
            <a:off x="8330893" y="4414440"/>
            <a:ext cx="872196" cy="5637"/>
          </a:xfrm>
          <a:prstGeom prst="bentConnector3">
            <a:avLst>
              <a:gd name="adj1" fmla="val 50000"/>
            </a:avLst>
          </a:prstGeom>
          <a:ln w="38100">
            <a:solidFill>
              <a:srgbClr val="FF9900"/>
            </a:solidFill>
            <a:headEnd type="none" w="med" len="me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TextBox 84"/>
          <p:cNvSpPr txBox="1"/>
          <p:nvPr/>
        </p:nvSpPr>
        <p:spPr>
          <a:xfrm>
            <a:off x="7034587" y="5873512"/>
            <a:ext cx="3332964" cy="400111"/>
          </a:xfrm>
          <a:prstGeom prst="rect">
            <a:avLst/>
          </a:prstGeom>
          <a:noFill/>
        </p:spPr>
        <p:txBody>
          <a:bodyPr wrap="none" lIns="91432" tIns="45717" rIns="91432" bIns="45717" rtlCol="0">
            <a:spAutoFit/>
          </a:bodyPr>
          <a:lstStyle/>
          <a:p>
            <a:pPr algn="l"/>
            <a:r>
              <a:rPr lang="en-US" sz="2000" i="0" dirty="0" smtClean="0">
                <a:solidFill>
                  <a:srgbClr val="000000"/>
                </a:solidFill>
              </a:rPr>
              <a:t>One and only one database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2: </a:t>
            </a:r>
            <a:r>
              <a:rPr lang="en-US" dirty="0" smtClean="0"/>
              <a:t>"External</a:t>
            </a:r>
            <a:r>
              <a:rPr lang="en-US" dirty="0"/>
              <a:t>" </a:t>
            </a:r>
            <a:r>
              <a:rPr lang="en-US" dirty="0" smtClean="0"/>
              <a:t>tables – On Premise Only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Rollbase </a:t>
            </a:r>
            <a:r>
              <a:rPr lang="en-US" dirty="0">
                <a:solidFill>
                  <a:schemeClr val="accent1"/>
                </a:solidFill>
              </a:rPr>
              <a:t>on-premise</a:t>
            </a:r>
            <a:r>
              <a:rPr lang="en-US" dirty="0"/>
              <a:t> has a database</a:t>
            </a:r>
          </a:p>
          <a:p>
            <a:pPr lvl="1"/>
            <a:r>
              <a:rPr lang="en-US" dirty="0"/>
              <a:t>Rollbase has about 25 tables</a:t>
            </a:r>
          </a:p>
          <a:p>
            <a:pPr lvl="1"/>
            <a:r>
              <a:rPr lang="en-US" dirty="0"/>
              <a:t>Tables used by Rollbase are in the RB schema</a:t>
            </a:r>
          </a:p>
          <a:p>
            <a:pPr lvl="1"/>
            <a:r>
              <a:rPr lang="en-US" dirty="0"/>
              <a:t>Do not touch these tables</a:t>
            </a:r>
          </a:p>
          <a:p>
            <a:endParaRPr lang="en-US" sz="800" dirty="0"/>
          </a:p>
          <a:p>
            <a:r>
              <a:rPr lang="en-US" dirty="0" smtClean="0"/>
              <a:t>The </a:t>
            </a:r>
            <a:r>
              <a:rPr lang="en-US" dirty="0"/>
              <a:t>"external" tables </a:t>
            </a:r>
            <a:r>
              <a:rPr lang="en-US" dirty="0" smtClean="0">
                <a:solidFill>
                  <a:srgbClr val="FF0000"/>
                </a:solidFill>
              </a:rPr>
              <a:t>must</a:t>
            </a:r>
            <a:r>
              <a:rPr lang="en-US" dirty="0" smtClean="0"/>
              <a:t> be in </a:t>
            </a:r>
            <a:r>
              <a:rPr lang="en-US" dirty="0"/>
              <a:t>the SAME database</a:t>
            </a:r>
          </a:p>
          <a:p>
            <a:pPr lvl="1"/>
            <a:r>
              <a:rPr lang="en-US" dirty="0"/>
              <a:t>I</a:t>
            </a:r>
            <a:r>
              <a:rPr lang="en-US" dirty="0" smtClean="0"/>
              <a:t>n </a:t>
            </a:r>
            <a:r>
              <a:rPr lang="en-US" dirty="0"/>
              <a:t>a different schema, e.g. </a:t>
            </a:r>
            <a:r>
              <a:rPr lang="en-US" dirty="0" smtClean="0"/>
              <a:t>PUB</a:t>
            </a:r>
          </a:p>
          <a:p>
            <a:pPr lvl="1">
              <a:buNone/>
            </a:pPr>
            <a:endParaRPr lang="en-US" sz="800" dirty="0"/>
          </a:p>
          <a:p>
            <a:pPr>
              <a:buNone/>
            </a:pPr>
            <a:r>
              <a:rPr lang="en-US" dirty="0" smtClean="0"/>
              <a:t>Limitations</a:t>
            </a:r>
            <a:endParaRPr lang="en-US" dirty="0"/>
          </a:p>
          <a:p>
            <a:pPr lvl="1">
              <a:lnSpc>
                <a:spcPts val="2400"/>
              </a:lnSpc>
            </a:pPr>
            <a:r>
              <a:rPr lang="en-US" dirty="0"/>
              <a:t>Cannot modify schema in Rollbase</a:t>
            </a:r>
          </a:p>
          <a:p>
            <a:pPr lvl="1">
              <a:lnSpc>
                <a:spcPts val="2400"/>
              </a:lnSpc>
            </a:pPr>
            <a:r>
              <a:rPr lang="en-US" dirty="0"/>
              <a:t>Requires detailed knowledge of data</a:t>
            </a:r>
          </a:p>
          <a:p>
            <a:pPr lvl="1">
              <a:lnSpc>
                <a:spcPts val="2400"/>
              </a:lnSpc>
            </a:pPr>
            <a:r>
              <a:rPr lang="en-US" dirty="0"/>
              <a:t>Must be in shared namespace and single database</a:t>
            </a:r>
          </a:p>
          <a:p>
            <a:pPr lvl="1">
              <a:lnSpc>
                <a:spcPts val="2400"/>
              </a:lnSpc>
            </a:pPr>
            <a:r>
              <a:rPr lang="en-US" dirty="0"/>
              <a:t>Must have a unique numeric column or text column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323534444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</a:t>
            </a:r>
            <a:r>
              <a:rPr lang="en-US" dirty="0" smtClean="0"/>
              <a:t>: External Tables + OpenEdge RDBMS</a:t>
            </a:r>
            <a:endParaRPr lang="en-US" dirty="0"/>
          </a:p>
        </p:txBody>
      </p:sp>
      <p:grpSp>
        <p:nvGrpSpPr>
          <p:cNvPr id="3" name="Group 6"/>
          <p:cNvGrpSpPr/>
          <p:nvPr/>
        </p:nvGrpSpPr>
        <p:grpSpPr>
          <a:xfrm>
            <a:off x="7287066" y="1379566"/>
            <a:ext cx="2804314" cy="3827719"/>
            <a:chOff x="3253563" y="1392867"/>
            <a:chExt cx="1839432" cy="3827719"/>
          </a:xfrm>
          <a:solidFill>
            <a:srgbClr val="3399FF"/>
          </a:solidFill>
        </p:grpSpPr>
        <p:sp>
          <p:nvSpPr>
            <p:cNvPr id="8" name="Rectangle 7"/>
            <p:cNvSpPr/>
            <p:nvPr/>
          </p:nvSpPr>
          <p:spPr bwMode="auto">
            <a:xfrm>
              <a:off x="3253563" y="2118963"/>
              <a:ext cx="1839432" cy="3101623"/>
            </a:xfrm>
            <a:prstGeom prst="rect">
              <a:avLst/>
            </a:prstGeom>
            <a:grpFill/>
            <a:ln>
              <a:headEnd type="none" w="med" len="med"/>
              <a:tailEnd type="none" w="med" len="med"/>
            </a:ln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defTabSz="914323"/>
              <a:endParaRPr lang="en-US" dirty="0" smtClean="0">
                <a:solidFill>
                  <a:schemeClr val="tx1"/>
                </a:solidFill>
                <a:latin typeface="Arial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3680998" y="1392867"/>
              <a:ext cx="925493" cy="70788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2000" i="0" dirty="0" err="1" smtClean="0">
                  <a:solidFill>
                    <a:srgbClr val="000000"/>
                  </a:solidFill>
                </a:rPr>
                <a:t>OpenEdge</a:t>
              </a:r>
              <a:r>
                <a:rPr lang="en-US" sz="2000" i="0" dirty="0" smtClean="0">
                  <a:solidFill>
                    <a:srgbClr val="000000"/>
                  </a:solidFill>
                </a:rPr>
                <a:t/>
              </a:r>
              <a:br>
                <a:rPr lang="en-US" sz="2000" i="0" dirty="0" smtClean="0">
                  <a:solidFill>
                    <a:srgbClr val="000000"/>
                  </a:solidFill>
                </a:rPr>
              </a:br>
              <a:r>
                <a:rPr lang="en-US" sz="2000" i="0" dirty="0" err="1" smtClean="0">
                  <a:solidFill>
                    <a:srgbClr val="000000"/>
                  </a:solidFill>
                </a:rPr>
                <a:t>AppServer</a:t>
              </a:r>
              <a:endParaRPr lang="en-US" sz="2000" i="0" dirty="0" smtClean="0">
                <a:solidFill>
                  <a:srgbClr val="000000"/>
                </a:solidFill>
              </a:endParaRPr>
            </a:p>
          </p:txBody>
        </p:sp>
      </p:grpSp>
      <p:grpSp>
        <p:nvGrpSpPr>
          <p:cNvPr id="4" name="Group 12"/>
          <p:cNvGrpSpPr/>
          <p:nvPr/>
        </p:nvGrpSpPr>
        <p:grpSpPr>
          <a:xfrm>
            <a:off x="2537920" y="1376111"/>
            <a:ext cx="3215746" cy="3899274"/>
            <a:chOff x="3253563" y="1400011"/>
            <a:chExt cx="1839432" cy="3820575"/>
          </a:xfrm>
        </p:grpSpPr>
        <p:sp>
          <p:nvSpPr>
            <p:cNvPr id="14" name="Rectangle 13"/>
            <p:cNvSpPr/>
            <p:nvPr/>
          </p:nvSpPr>
          <p:spPr bwMode="auto">
            <a:xfrm>
              <a:off x="3253563" y="2118963"/>
              <a:ext cx="1839432" cy="3101623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defTabSz="914323"/>
              <a:endParaRPr lang="en-US" dirty="0" smtClean="0">
                <a:solidFill>
                  <a:schemeClr val="tx1"/>
                </a:solidFill>
                <a:latin typeface="Arial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3804846" y="1400011"/>
              <a:ext cx="677795" cy="69359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2000" i="0" dirty="0" err="1" smtClean="0">
                  <a:solidFill>
                    <a:srgbClr val="000000"/>
                  </a:solidFill>
                </a:rPr>
                <a:t>Rollbase</a:t>
              </a:r>
              <a:r>
                <a:rPr lang="en-US" sz="2000" i="0" dirty="0" smtClean="0">
                  <a:solidFill>
                    <a:srgbClr val="000000"/>
                  </a:solidFill>
                </a:rPr>
                <a:t/>
              </a:r>
              <a:br>
                <a:rPr lang="en-US" sz="2000" i="0" dirty="0" smtClean="0">
                  <a:solidFill>
                    <a:srgbClr val="000000"/>
                  </a:solidFill>
                </a:rPr>
              </a:br>
              <a:r>
                <a:rPr lang="en-US" sz="2000" i="0" dirty="0" smtClean="0">
                  <a:solidFill>
                    <a:srgbClr val="000000"/>
                  </a:solidFill>
                </a:rPr>
                <a:t>Server</a:t>
              </a:r>
            </a:p>
          </p:txBody>
        </p:sp>
      </p:grpSp>
      <p:sp>
        <p:nvSpPr>
          <p:cNvPr id="33" name="Rectangle 32"/>
          <p:cNvSpPr/>
          <p:nvPr/>
        </p:nvSpPr>
        <p:spPr bwMode="auto">
          <a:xfrm>
            <a:off x="3127313" y="2378365"/>
            <a:ext cx="1993319" cy="2129401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32" tIns="45717" rIns="91432" bIns="45717" numCol="1" rtlCol="0" anchor="ctr" anchorCtr="0" compatLnSpc="1">
            <a:prstTxWarp prst="textNoShape">
              <a:avLst/>
            </a:prstTxWarp>
            <a:noAutofit/>
          </a:bodyPr>
          <a:lstStyle/>
          <a:p>
            <a:pPr defTabSz="914323"/>
            <a:endParaRPr lang="en-US" dirty="0" smtClean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34" name="tower"/>
          <p:cNvSpPr>
            <a:spLocks noEditPoints="1" noChangeArrowheads="1"/>
          </p:cNvSpPr>
          <p:nvPr/>
        </p:nvSpPr>
        <p:spPr bwMode="auto">
          <a:xfrm>
            <a:off x="3784210" y="2554248"/>
            <a:ext cx="649455" cy="1384707"/>
          </a:xfrm>
          <a:custGeom>
            <a:avLst/>
            <a:gdLst>
              <a:gd name="T0" fmla="*/ 0 w 21600"/>
              <a:gd name="T1" fmla="*/ 2184 h 21600"/>
              <a:gd name="T2" fmla="*/ 6664 w 21600"/>
              <a:gd name="T3" fmla="*/ 0 h 21600"/>
              <a:gd name="T4" fmla="*/ 10800 w 21600"/>
              <a:gd name="T5" fmla="*/ 0 h 21600"/>
              <a:gd name="T6" fmla="*/ 21600 w 21600"/>
              <a:gd name="T7" fmla="*/ 0 h 21600"/>
              <a:gd name="T8" fmla="*/ 21600 w 21600"/>
              <a:gd name="T9" fmla="*/ 11649 h 21600"/>
              <a:gd name="T10" fmla="*/ 21600 w 21600"/>
              <a:gd name="T11" fmla="*/ 19416 h 21600"/>
              <a:gd name="T12" fmla="*/ 15166 w 21600"/>
              <a:gd name="T13" fmla="*/ 21600 h 21600"/>
              <a:gd name="T14" fmla="*/ 10570 w 21600"/>
              <a:gd name="T15" fmla="*/ 21600 h 21600"/>
              <a:gd name="T16" fmla="*/ 0 w 21600"/>
              <a:gd name="T17" fmla="*/ 21600 h 21600"/>
              <a:gd name="T18" fmla="*/ 0 w 21600"/>
              <a:gd name="T19" fmla="*/ 11528 h 21600"/>
              <a:gd name="T20" fmla="*/ 459 w 21600"/>
              <a:gd name="T21" fmla="*/ 22540 h 21600"/>
              <a:gd name="T22" fmla="*/ 21485 w 21600"/>
              <a:gd name="T23" fmla="*/ 270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 extrusionOk="0">
                <a:moveTo>
                  <a:pt x="0" y="2184"/>
                </a:moveTo>
                <a:lnTo>
                  <a:pt x="6664" y="0"/>
                </a:lnTo>
                <a:lnTo>
                  <a:pt x="10800" y="0"/>
                </a:lnTo>
                <a:lnTo>
                  <a:pt x="21600" y="0"/>
                </a:lnTo>
                <a:lnTo>
                  <a:pt x="21600" y="11649"/>
                </a:lnTo>
                <a:lnTo>
                  <a:pt x="21600" y="19416"/>
                </a:lnTo>
                <a:lnTo>
                  <a:pt x="15166" y="21600"/>
                </a:lnTo>
                <a:lnTo>
                  <a:pt x="10570" y="21600"/>
                </a:lnTo>
                <a:lnTo>
                  <a:pt x="0" y="21600"/>
                </a:lnTo>
                <a:lnTo>
                  <a:pt x="0" y="11528"/>
                </a:lnTo>
                <a:lnTo>
                  <a:pt x="0" y="2184"/>
                </a:lnTo>
                <a:close/>
              </a:path>
              <a:path w="21600" h="21600" extrusionOk="0">
                <a:moveTo>
                  <a:pt x="0" y="2184"/>
                </a:moveTo>
                <a:lnTo>
                  <a:pt x="0" y="2184"/>
                </a:lnTo>
                <a:lnTo>
                  <a:pt x="14706" y="2184"/>
                </a:lnTo>
                <a:lnTo>
                  <a:pt x="21600" y="0"/>
                </a:lnTo>
                <a:moveTo>
                  <a:pt x="0" y="2184"/>
                </a:moveTo>
                <a:lnTo>
                  <a:pt x="14706" y="2184"/>
                </a:lnTo>
                <a:lnTo>
                  <a:pt x="14706" y="5339"/>
                </a:lnTo>
                <a:lnTo>
                  <a:pt x="14706" y="17474"/>
                </a:lnTo>
                <a:lnTo>
                  <a:pt x="14706" y="21600"/>
                </a:lnTo>
                <a:moveTo>
                  <a:pt x="1149" y="3034"/>
                </a:moveTo>
                <a:lnTo>
                  <a:pt x="13328" y="3034"/>
                </a:lnTo>
                <a:lnTo>
                  <a:pt x="13328" y="3519"/>
                </a:lnTo>
                <a:lnTo>
                  <a:pt x="1149" y="3519"/>
                </a:lnTo>
                <a:lnTo>
                  <a:pt x="1149" y="3034"/>
                </a:lnTo>
                <a:moveTo>
                  <a:pt x="1149" y="4490"/>
                </a:moveTo>
                <a:lnTo>
                  <a:pt x="13328" y="4490"/>
                </a:lnTo>
                <a:lnTo>
                  <a:pt x="13328" y="4854"/>
                </a:lnTo>
                <a:lnTo>
                  <a:pt x="1149" y="4854"/>
                </a:lnTo>
                <a:lnTo>
                  <a:pt x="1149" y="4490"/>
                </a:lnTo>
                <a:moveTo>
                  <a:pt x="1149" y="5946"/>
                </a:moveTo>
                <a:lnTo>
                  <a:pt x="13328" y="5946"/>
                </a:lnTo>
                <a:lnTo>
                  <a:pt x="13328" y="6310"/>
                </a:lnTo>
                <a:lnTo>
                  <a:pt x="1149" y="6310"/>
                </a:lnTo>
                <a:lnTo>
                  <a:pt x="1149" y="5946"/>
                </a:lnTo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32" tIns="45717" rIns="91432" bIns="45717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Rounded Rectangle 21"/>
          <p:cNvSpPr/>
          <p:nvPr/>
        </p:nvSpPr>
        <p:spPr bwMode="auto">
          <a:xfrm>
            <a:off x="3467112" y="2984399"/>
            <a:ext cx="1388126" cy="408623"/>
          </a:xfrm>
          <a:prstGeom prst="roundRect">
            <a:avLst/>
          </a:prstGeom>
          <a:solidFill>
            <a:srgbClr val="FF9900"/>
          </a:solidFill>
          <a:ln>
            <a:solidFill>
              <a:schemeClr val="bg2">
                <a:lumMod val="50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91432" tIns="45717" rIns="91432" bIns="45717" numCol="1" rtlCol="0" anchor="ctr" anchorCtr="0" compatLnSpc="1">
            <a:prstTxWarp prst="textNoShape">
              <a:avLst/>
            </a:prstTxWarp>
            <a:noAutofit/>
          </a:bodyPr>
          <a:lstStyle/>
          <a:p>
            <a:pPr defTabSz="914323"/>
            <a:r>
              <a:rPr lang="en-US" sz="1600" b="1" i="0" dirty="0" smtClean="0">
                <a:solidFill>
                  <a:schemeClr val="bg1"/>
                </a:solidFill>
                <a:latin typeface="Arial" charset="0"/>
              </a:rPr>
              <a:t>RB Server</a:t>
            </a:r>
          </a:p>
        </p:txBody>
      </p:sp>
      <p:sp>
        <p:nvSpPr>
          <p:cNvPr id="37" name="Rectangle 36"/>
          <p:cNvSpPr/>
          <p:nvPr/>
        </p:nvSpPr>
        <p:spPr bwMode="auto">
          <a:xfrm>
            <a:off x="7723159" y="2416358"/>
            <a:ext cx="1955429" cy="2129401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32" tIns="45717" rIns="91432" bIns="45717" numCol="1" rtlCol="0" anchor="ctr" anchorCtr="0" compatLnSpc="1">
            <a:prstTxWarp prst="textNoShape">
              <a:avLst/>
            </a:prstTxWarp>
            <a:noAutofit/>
          </a:bodyPr>
          <a:lstStyle/>
          <a:p>
            <a:pPr defTabSz="914323"/>
            <a:endParaRPr lang="en-US" dirty="0" smtClean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38" name="tower"/>
          <p:cNvSpPr>
            <a:spLocks noEditPoints="1" noChangeArrowheads="1"/>
          </p:cNvSpPr>
          <p:nvPr/>
        </p:nvSpPr>
        <p:spPr bwMode="auto">
          <a:xfrm>
            <a:off x="8440609" y="2592243"/>
            <a:ext cx="601657" cy="1459255"/>
          </a:xfrm>
          <a:custGeom>
            <a:avLst/>
            <a:gdLst>
              <a:gd name="T0" fmla="*/ 0 w 21600"/>
              <a:gd name="T1" fmla="*/ 2184 h 21600"/>
              <a:gd name="T2" fmla="*/ 6664 w 21600"/>
              <a:gd name="T3" fmla="*/ 0 h 21600"/>
              <a:gd name="T4" fmla="*/ 10800 w 21600"/>
              <a:gd name="T5" fmla="*/ 0 h 21600"/>
              <a:gd name="T6" fmla="*/ 21600 w 21600"/>
              <a:gd name="T7" fmla="*/ 0 h 21600"/>
              <a:gd name="T8" fmla="*/ 21600 w 21600"/>
              <a:gd name="T9" fmla="*/ 11649 h 21600"/>
              <a:gd name="T10" fmla="*/ 21600 w 21600"/>
              <a:gd name="T11" fmla="*/ 19416 h 21600"/>
              <a:gd name="T12" fmla="*/ 15166 w 21600"/>
              <a:gd name="T13" fmla="*/ 21600 h 21600"/>
              <a:gd name="T14" fmla="*/ 10570 w 21600"/>
              <a:gd name="T15" fmla="*/ 21600 h 21600"/>
              <a:gd name="T16" fmla="*/ 0 w 21600"/>
              <a:gd name="T17" fmla="*/ 21600 h 21600"/>
              <a:gd name="T18" fmla="*/ 0 w 21600"/>
              <a:gd name="T19" fmla="*/ 11528 h 21600"/>
              <a:gd name="T20" fmla="*/ 459 w 21600"/>
              <a:gd name="T21" fmla="*/ 22540 h 21600"/>
              <a:gd name="T22" fmla="*/ 21485 w 21600"/>
              <a:gd name="T23" fmla="*/ 270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 extrusionOk="0">
                <a:moveTo>
                  <a:pt x="0" y="2184"/>
                </a:moveTo>
                <a:lnTo>
                  <a:pt x="6664" y="0"/>
                </a:lnTo>
                <a:lnTo>
                  <a:pt x="10800" y="0"/>
                </a:lnTo>
                <a:lnTo>
                  <a:pt x="21600" y="0"/>
                </a:lnTo>
                <a:lnTo>
                  <a:pt x="21600" y="11649"/>
                </a:lnTo>
                <a:lnTo>
                  <a:pt x="21600" y="19416"/>
                </a:lnTo>
                <a:lnTo>
                  <a:pt x="15166" y="21600"/>
                </a:lnTo>
                <a:lnTo>
                  <a:pt x="10570" y="21600"/>
                </a:lnTo>
                <a:lnTo>
                  <a:pt x="0" y="21600"/>
                </a:lnTo>
                <a:lnTo>
                  <a:pt x="0" y="11528"/>
                </a:lnTo>
                <a:lnTo>
                  <a:pt x="0" y="2184"/>
                </a:lnTo>
                <a:close/>
              </a:path>
              <a:path w="21600" h="21600" extrusionOk="0">
                <a:moveTo>
                  <a:pt x="0" y="2184"/>
                </a:moveTo>
                <a:lnTo>
                  <a:pt x="0" y="2184"/>
                </a:lnTo>
                <a:lnTo>
                  <a:pt x="14706" y="2184"/>
                </a:lnTo>
                <a:lnTo>
                  <a:pt x="21600" y="0"/>
                </a:lnTo>
                <a:moveTo>
                  <a:pt x="0" y="2184"/>
                </a:moveTo>
                <a:lnTo>
                  <a:pt x="14706" y="2184"/>
                </a:lnTo>
                <a:lnTo>
                  <a:pt x="14706" y="5339"/>
                </a:lnTo>
                <a:lnTo>
                  <a:pt x="14706" y="17474"/>
                </a:lnTo>
                <a:lnTo>
                  <a:pt x="14706" y="21600"/>
                </a:lnTo>
                <a:moveTo>
                  <a:pt x="1149" y="3034"/>
                </a:moveTo>
                <a:lnTo>
                  <a:pt x="13328" y="3034"/>
                </a:lnTo>
                <a:lnTo>
                  <a:pt x="13328" y="3519"/>
                </a:lnTo>
                <a:lnTo>
                  <a:pt x="1149" y="3519"/>
                </a:lnTo>
                <a:lnTo>
                  <a:pt x="1149" y="3034"/>
                </a:lnTo>
                <a:moveTo>
                  <a:pt x="1149" y="4490"/>
                </a:moveTo>
                <a:lnTo>
                  <a:pt x="13328" y="4490"/>
                </a:lnTo>
                <a:lnTo>
                  <a:pt x="13328" y="4854"/>
                </a:lnTo>
                <a:lnTo>
                  <a:pt x="1149" y="4854"/>
                </a:lnTo>
                <a:lnTo>
                  <a:pt x="1149" y="4490"/>
                </a:lnTo>
                <a:moveTo>
                  <a:pt x="1149" y="5946"/>
                </a:moveTo>
                <a:lnTo>
                  <a:pt x="13328" y="5946"/>
                </a:lnTo>
                <a:lnTo>
                  <a:pt x="13328" y="6310"/>
                </a:lnTo>
                <a:lnTo>
                  <a:pt x="1149" y="6310"/>
                </a:lnTo>
                <a:lnTo>
                  <a:pt x="1149" y="5946"/>
                </a:lnTo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32" tIns="45717" rIns="91432" bIns="45717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" name="TextBox 56"/>
          <p:cNvSpPr txBox="1"/>
          <p:nvPr/>
        </p:nvSpPr>
        <p:spPr>
          <a:xfrm>
            <a:off x="2198496" y="2739254"/>
            <a:ext cx="1414568" cy="58477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lIns="91432" tIns="45717" rIns="91432" bIns="45717" rtlCol="0">
            <a:spAutoFit/>
          </a:bodyPr>
          <a:lstStyle/>
          <a:p>
            <a:r>
              <a:rPr lang="en-US" sz="1600" i="0" dirty="0" smtClean="0">
                <a:solidFill>
                  <a:schemeClr val="bg1"/>
                </a:solidFill>
              </a:rPr>
              <a:t>Rollbase Objects</a:t>
            </a:r>
          </a:p>
        </p:txBody>
      </p:sp>
      <p:pic>
        <p:nvPicPr>
          <p:cNvPr id="5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00960" y="3019274"/>
            <a:ext cx="625474" cy="54133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3175">
            <a:solidFill>
              <a:schemeClr val="tx1"/>
            </a:solidFill>
            <a:miter lim="800000"/>
            <a:headEnd/>
            <a:tailEnd/>
          </a:ln>
        </p:spPr>
      </p:pic>
      <p:cxnSp>
        <p:nvCxnSpPr>
          <p:cNvPr id="51" name="Straight Arrow Connector 50"/>
          <p:cNvCxnSpPr/>
          <p:nvPr/>
        </p:nvCxnSpPr>
        <p:spPr bwMode="auto">
          <a:xfrm flipV="1">
            <a:off x="4840827" y="3756073"/>
            <a:ext cx="3177759" cy="2091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chemeClr val="bg2">
                <a:lumMod val="50000"/>
              </a:schemeClr>
            </a:solidFill>
            <a:prstDash val="solid"/>
            <a:round/>
            <a:headEnd type="triangle" w="lg" len="med"/>
            <a:tailEnd type="triangle" w="lg" len="med"/>
          </a:ln>
          <a:effectLst/>
        </p:spPr>
      </p:cxnSp>
      <p:sp>
        <p:nvSpPr>
          <p:cNvPr id="52" name="TextBox 51"/>
          <p:cNvSpPr txBox="1"/>
          <p:nvPr/>
        </p:nvSpPr>
        <p:spPr>
          <a:xfrm>
            <a:off x="5815677" y="3789429"/>
            <a:ext cx="1308295" cy="384715"/>
          </a:xfrm>
          <a:prstGeom prst="rect">
            <a:avLst/>
          </a:prstGeom>
          <a:noFill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lIns="91432" tIns="45717" rIns="91432" bIns="45717" rtlCol="0">
            <a:spAutoFit/>
          </a:bodyPr>
          <a:lstStyle/>
          <a:p>
            <a:r>
              <a:rPr lang="en-US" sz="1900" i="0" dirty="0" err="1" smtClean="0">
                <a:solidFill>
                  <a:srgbClr val="000000"/>
                </a:solidFill>
              </a:rPr>
              <a:t>tcp</a:t>
            </a:r>
            <a:r>
              <a:rPr lang="en-US" sz="1900" i="0" dirty="0" smtClean="0">
                <a:solidFill>
                  <a:srgbClr val="000000"/>
                </a:solidFill>
              </a:rPr>
              <a:t>/</a:t>
            </a:r>
            <a:r>
              <a:rPr lang="en-US" sz="1900" i="0" dirty="0" err="1" smtClean="0">
                <a:solidFill>
                  <a:srgbClr val="000000"/>
                </a:solidFill>
              </a:rPr>
              <a:t>ip</a:t>
            </a:r>
            <a:endParaRPr lang="en-US" sz="2000" i="0" dirty="0" smtClean="0">
              <a:solidFill>
                <a:srgbClr val="000000"/>
              </a:solidFill>
            </a:endParaRPr>
          </a:p>
        </p:txBody>
      </p:sp>
      <p:sp>
        <p:nvSpPr>
          <p:cNvPr id="62" name="Rounded Rectangle 61"/>
          <p:cNvSpPr/>
          <p:nvPr/>
        </p:nvSpPr>
        <p:spPr bwMode="auto">
          <a:xfrm>
            <a:off x="3459862" y="3511231"/>
            <a:ext cx="1365384" cy="498063"/>
          </a:xfrm>
          <a:prstGeom prst="roundRect">
            <a:avLst/>
          </a:prstGeom>
          <a:solidFill>
            <a:srgbClr val="FF9900"/>
          </a:solidFill>
          <a:ln>
            <a:solidFill>
              <a:schemeClr val="bg2">
                <a:lumMod val="50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91432" tIns="45717" rIns="91432" bIns="45717" numCol="1" rtlCol="0" anchor="ctr" anchorCtr="0" compatLnSpc="1">
            <a:prstTxWarp prst="textNoShape">
              <a:avLst/>
            </a:prstTxWarp>
            <a:noAutofit/>
          </a:bodyPr>
          <a:lstStyle/>
          <a:p>
            <a:pPr defTabSz="914323"/>
            <a:r>
              <a:rPr lang="en-US" sz="1600" b="1" i="0" dirty="0" smtClean="0">
                <a:solidFill>
                  <a:schemeClr val="bg1"/>
                </a:solidFill>
                <a:latin typeface="Arial" charset="0"/>
              </a:rPr>
              <a:t>JDBC </a:t>
            </a:r>
          </a:p>
          <a:p>
            <a:pPr defTabSz="914323">
              <a:spcBef>
                <a:spcPts val="0"/>
              </a:spcBef>
            </a:pPr>
            <a:r>
              <a:rPr lang="en-US" sz="1600" b="1" i="0" dirty="0" smtClean="0">
                <a:solidFill>
                  <a:schemeClr val="bg1"/>
                </a:solidFill>
                <a:latin typeface="Arial" charset="0"/>
              </a:rPr>
              <a:t>driver</a:t>
            </a:r>
          </a:p>
        </p:txBody>
      </p:sp>
      <p:sp>
        <p:nvSpPr>
          <p:cNvPr id="50" name="Rounded Rectangle 49"/>
          <p:cNvSpPr/>
          <p:nvPr/>
        </p:nvSpPr>
        <p:spPr bwMode="auto">
          <a:xfrm>
            <a:off x="8075746" y="3416967"/>
            <a:ext cx="1388126" cy="564192"/>
          </a:xfrm>
          <a:prstGeom prst="roundRect">
            <a:avLst/>
          </a:prstGeom>
          <a:solidFill>
            <a:srgbClr val="FF9900"/>
          </a:solidFill>
          <a:ln>
            <a:solidFill>
              <a:schemeClr val="bg2">
                <a:lumMod val="50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91432" tIns="45717" rIns="91432" bIns="45717" numCol="1" rtlCol="0" anchor="ctr" anchorCtr="0" compatLnSpc="1">
            <a:prstTxWarp prst="textNoShape">
              <a:avLst/>
            </a:prstTxWarp>
            <a:noAutofit/>
          </a:bodyPr>
          <a:lstStyle/>
          <a:p>
            <a:pPr defTabSz="914323">
              <a:spcBef>
                <a:spcPts val="0"/>
              </a:spcBef>
            </a:pPr>
            <a:r>
              <a:rPr lang="en-US" sz="1600" b="1" i="0" dirty="0" smtClean="0">
                <a:solidFill>
                  <a:schemeClr val="bg1"/>
                </a:solidFill>
                <a:latin typeface="Arial" charset="0"/>
              </a:rPr>
              <a:t>OE SQL</a:t>
            </a:r>
          </a:p>
          <a:p>
            <a:pPr defTabSz="914323">
              <a:spcBef>
                <a:spcPts val="0"/>
              </a:spcBef>
            </a:pPr>
            <a:r>
              <a:rPr lang="en-US" sz="1600" b="1" i="0" dirty="0" smtClean="0">
                <a:solidFill>
                  <a:schemeClr val="bg1"/>
                </a:solidFill>
                <a:latin typeface="Arial" charset="0"/>
              </a:rPr>
              <a:t>Server</a:t>
            </a:r>
          </a:p>
        </p:txBody>
      </p:sp>
      <p:cxnSp>
        <p:nvCxnSpPr>
          <p:cNvPr id="46" name="Elbow Connector 45"/>
          <p:cNvCxnSpPr>
            <a:stCxn id="50" idx="2"/>
          </p:cNvCxnSpPr>
          <p:nvPr/>
        </p:nvCxnSpPr>
        <p:spPr bwMode="auto">
          <a:xfrm rot="5400000">
            <a:off x="8330893" y="4414440"/>
            <a:ext cx="872196" cy="5637"/>
          </a:xfrm>
          <a:prstGeom prst="bentConnector3">
            <a:avLst>
              <a:gd name="adj1" fmla="val 50000"/>
            </a:avLst>
          </a:prstGeom>
          <a:ln w="38100">
            <a:solidFill>
              <a:srgbClr val="FF9900"/>
            </a:solidFill>
            <a:headEnd type="none" w="med" len="me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Flowchart: Magnetic Disk 24"/>
          <p:cNvSpPr/>
          <p:nvPr/>
        </p:nvSpPr>
        <p:spPr bwMode="auto">
          <a:xfrm>
            <a:off x="7230791" y="4330137"/>
            <a:ext cx="1320667" cy="931179"/>
          </a:xfrm>
          <a:prstGeom prst="flowChartMagneticDisk">
            <a:avLst/>
          </a:prstGeom>
          <a:solidFill>
            <a:schemeClr val="bg1">
              <a:lumMod val="65000"/>
            </a:schemeClr>
          </a:solidFill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91432" tIns="45717" rIns="91432" bIns="45717" numCol="1" rtlCol="0" anchor="ctr" anchorCtr="0" compatLnSpc="1">
            <a:prstTxWarp prst="textNoShape">
              <a:avLst/>
            </a:prstTxWarp>
            <a:noAutofit/>
          </a:bodyPr>
          <a:lstStyle/>
          <a:p>
            <a:pPr defTabSz="914323"/>
            <a:r>
              <a:rPr lang="en-US" i="0" dirty="0" smtClean="0">
                <a:solidFill>
                  <a:schemeClr val="bg1"/>
                </a:solidFill>
                <a:latin typeface="Arial" charset="0"/>
              </a:rPr>
              <a:t>RB DB</a:t>
            </a:r>
          </a:p>
        </p:txBody>
      </p:sp>
      <p:sp>
        <p:nvSpPr>
          <p:cNvPr id="26" name="Flowchart: Magnetic Disk 25"/>
          <p:cNvSpPr/>
          <p:nvPr/>
        </p:nvSpPr>
        <p:spPr bwMode="auto">
          <a:xfrm>
            <a:off x="9087046" y="4319796"/>
            <a:ext cx="1320667" cy="891971"/>
          </a:xfrm>
          <a:prstGeom prst="flowChartMagneticDisk">
            <a:avLst/>
          </a:prstGeom>
          <a:solidFill>
            <a:schemeClr val="bg1">
              <a:lumMod val="65000"/>
            </a:schemeClr>
          </a:solidFill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32" tIns="45717" rIns="91432" bIns="45717" numCol="1" rtlCol="0" anchor="ctr" anchorCtr="0" compatLnSpc="1">
            <a:prstTxWarp prst="textNoShape">
              <a:avLst/>
            </a:prstTxWarp>
            <a:noAutofit/>
          </a:bodyPr>
          <a:lstStyle/>
          <a:p>
            <a:pPr defTabSz="914323"/>
            <a:r>
              <a:rPr lang="en-US" i="0" dirty="0" smtClean="0">
                <a:solidFill>
                  <a:schemeClr val="bg1"/>
                </a:solidFill>
                <a:latin typeface="Arial" charset="0"/>
              </a:rPr>
              <a:t>OE DB</a:t>
            </a:r>
          </a:p>
        </p:txBody>
      </p:sp>
      <p:sp>
        <p:nvSpPr>
          <p:cNvPr id="59" name="Rectangle 58"/>
          <p:cNvSpPr/>
          <p:nvPr/>
        </p:nvSpPr>
        <p:spPr>
          <a:xfrm>
            <a:off x="9045492" y="5022170"/>
            <a:ext cx="1674056" cy="677102"/>
          </a:xfrm>
          <a:prstGeom prst="rect">
            <a:avLst/>
          </a:prstGeom>
          <a:solidFill>
            <a:srgbClr val="FF9900"/>
          </a:solidFill>
          <a:ln>
            <a:solidFill>
              <a:srgbClr val="FF6600"/>
            </a:solidFill>
          </a:ln>
        </p:spPr>
        <p:txBody>
          <a:bodyPr wrap="square" lIns="91432" tIns="45717" rIns="91432" bIns="45717">
            <a:spAutoFit/>
          </a:bodyPr>
          <a:lstStyle/>
          <a:p>
            <a:pPr algn="r"/>
            <a:r>
              <a:rPr lang="en-US" sz="1900" i="0" dirty="0" smtClean="0">
                <a:solidFill>
                  <a:srgbClr val="000000"/>
                </a:solidFill>
              </a:rPr>
              <a:t>PUB Schema</a:t>
            </a:r>
          </a:p>
          <a:p>
            <a:pPr algn="r">
              <a:spcBef>
                <a:spcPts val="0"/>
              </a:spcBef>
            </a:pPr>
            <a:r>
              <a:rPr lang="en-US" sz="1900" dirty="0" smtClean="0">
                <a:solidFill>
                  <a:srgbClr val="000000"/>
                </a:solidFill>
              </a:rPr>
              <a:t>your tables</a:t>
            </a:r>
            <a:endParaRPr lang="en-US" sz="1900" dirty="0"/>
          </a:p>
        </p:txBody>
      </p:sp>
      <p:sp>
        <p:nvSpPr>
          <p:cNvPr id="60" name="Rectangle 59"/>
          <p:cNvSpPr/>
          <p:nvPr/>
        </p:nvSpPr>
        <p:spPr>
          <a:xfrm>
            <a:off x="6907257" y="5033891"/>
            <a:ext cx="1856916" cy="67710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91432" tIns="45717" rIns="91432" bIns="45717">
            <a:spAutoFit/>
          </a:bodyPr>
          <a:lstStyle/>
          <a:p>
            <a:pPr algn="l"/>
            <a:r>
              <a:rPr lang="en-US" sz="1900" i="0" dirty="0" smtClean="0">
                <a:solidFill>
                  <a:srgbClr val="000000"/>
                </a:solidFill>
              </a:rPr>
              <a:t>RB Schema</a:t>
            </a:r>
          </a:p>
          <a:p>
            <a:pPr algn="l">
              <a:spcBef>
                <a:spcPts val="0"/>
              </a:spcBef>
            </a:pPr>
            <a:r>
              <a:rPr lang="en-US" sz="1900" dirty="0" smtClean="0">
                <a:solidFill>
                  <a:srgbClr val="000000"/>
                </a:solidFill>
              </a:rPr>
              <a:t>Rollbase tables</a:t>
            </a:r>
            <a:endParaRPr lang="en-US" sz="1900" dirty="0"/>
          </a:p>
        </p:txBody>
      </p:sp>
      <p:sp>
        <p:nvSpPr>
          <p:cNvPr id="29" name="TextBox 28"/>
          <p:cNvSpPr txBox="1"/>
          <p:nvPr/>
        </p:nvSpPr>
        <p:spPr>
          <a:xfrm>
            <a:off x="7174524" y="5711483"/>
            <a:ext cx="1406770" cy="707887"/>
          </a:xfrm>
          <a:prstGeom prst="rect">
            <a:avLst/>
          </a:prstGeom>
          <a:noFill/>
        </p:spPr>
        <p:txBody>
          <a:bodyPr wrap="square" lIns="91432" tIns="45717" rIns="91432" bIns="45717" rtlCol="0">
            <a:spAutoFit/>
          </a:bodyPr>
          <a:lstStyle/>
          <a:p>
            <a:r>
              <a:rPr lang="en-US" sz="2000" i="0" dirty="0" err="1" smtClean="0">
                <a:solidFill>
                  <a:srgbClr val="000000"/>
                </a:solidFill>
              </a:rPr>
              <a:t>main database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284302" y="5716151"/>
            <a:ext cx="1379010" cy="707887"/>
          </a:xfrm>
          <a:prstGeom prst="rect">
            <a:avLst/>
          </a:prstGeom>
          <a:noFill/>
        </p:spPr>
        <p:txBody>
          <a:bodyPr wrap="square" lIns="91432" tIns="45717" rIns="91432" bIns="45717" rtlCol="0">
            <a:spAutoFit/>
          </a:bodyPr>
          <a:lstStyle/>
          <a:p>
            <a:r>
              <a:rPr lang="en-US" sz="2000" i="0" dirty="0" err="1" smtClean="0">
                <a:solidFill>
                  <a:srgbClr val="000000"/>
                </a:solidFill>
              </a:rPr>
              <a:t>auxiliary database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464657" y="3240722"/>
            <a:ext cx="1535085" cy="969495"/>
          </a:xfrm>
          <a:prstGeom prst="rect">
            <a:avLst/>
          </a:prstGeom>
          <a:noFill/>
          <a:ln w="28575" cmpd="sng"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lIns="91432" tIns="45717" rIns="91432" bIns="45717" rtlCol="0">
            <a:spAutoFit/>
          </a:bodyPr>
          <a:lstStyle/>
          <a:p>
            <a:pPr algn="l"/>
            <a:r>
              <a:rPr lang="en-US" sz="1900" i="0" dirty="0" smtClean="0">
                <a:solidFill>
                  <a:srgbClr val="000000"/>
                </a:solidFill>
              </a:rPr>
              <a:t>multi-database property file</a:t>
            </a:r>
          </a:p>
        </p:txBody>
      </p:sp>
      <p:cxnSp>
        <p:nvCxnSpPr>
          <p:cNvPr id="32" name="Elbow Connector 31"/>
          <p:cNvCxnSpPr>
            <a:stCxn id="50" idx="3"/>
            <a:endCxn id="31" idx="1"/>
          </p:cNvCxnSpPr>
          <p:nvPr/>
        </p:nvCxnSpPr>
        <p:spPr bwMode="auto">
          <a:xfrm>
            <a:off x="9463872" y="3699064"/>
            <a:ext cx="1000785" cy="26405"/>
          </a:xfrm>
          <a:prstGeom prst="bentConnector3">
            <a:avLst>
              <a:gd name="adj1" fmla="val 50000"/>
            </a:avLst>
          </a:prstGeom>
          <a:ln w="38100">
            <a:solidFill>
              <a:srgbClr val="FF9900"/>
            </a:solidFill>
            <a:headEnd type="none" w="med" len="me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3: E</a:t>
            </a:r>
            <a:r>
              <a:rPr lang="en-US" dirty="0" smtClean="0"/>
              <a:t>xternal </a:t>
            </a:r>
            <a:r>
              <a:rPr lang="en-US" dirty="0"/>
              <a:t>tables with auxiliary databases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OpenEdge SQL Server process serves data from </a:t>
            </a:r>
            <a:r>
              <a:rPr lang="en-US" i="1" dirty="0"/>
              <a:t>multiple</a:t>
            </a:r>
            <a:r>
              <a:rPr lang="en-US" dirty="0"/>
              <a:t> databases</a:t>
            </a:r>
          </a:p>
          <a:p>
            <a:r>
              <a:rPr lang="en-US" dirty="0"/>
              <a:t>Main database is read-write</a:t>
            </a:r>
          </a:p>
          <a:p>
            <a:pPr lvl="1"/>
            <a:r>
              <a:rPr lang="en-US" dirty="0"/>
              <a:t>Contains Rollbase tables </a:t>
            </a:r>
            <a:r>
              <a:rPr lang="en-US" dirty="0" smtClean="0"/>
              <a:t>only</a:t>
            </a:r>
          </a:p>
          <a:p>
            <a:pPr lvl="1"/>
            <a:endParaRPr lang="en-US" dirty="0"/>
          </a:p>
          <a:p>
            <a:r>
              <a:rPr lang="en-US" dirty="0"/>
              <a:t>Auxiliary databases are </a:t>
            </a:r>
            <a:r>
              <a:rPr lang="en-US" i="1" dirty="0"/>
              <a:t>read-only</a:t>
            </a:r>
            <a:r>
              <a:rPr lang="en-US" dirty="0"/>
              <a:t> to Rollbase</a:t>
            </a:r>
          </a:p>
          <a:p>
            <a:pPr lvl="1"/>
            <a:r>
              <a:rPr lang="en-US" dirty="0"/>
              <a:t>Auxiliary db contains your application's tables</a:t>
            </a:r>
          </a:p>
          <a:p>
            <a:pPr lvl="1"/>
            <a:r>
              <a:rPr lang="en-US" dirty="0"/>
              <a:t>Must be on same system as main database</a:t>
            </a:r>
          </a:p>
          <a:p>
            <a:pPr lvl="1"/>
            <a:r>
              <a:rPr lang="en-US" dirty="0"/>
              <a:t>Property file describes auxiliary database</a:t>
            </a:r>
            <a:br>
              <a:rPr lang="en-US" dirty="0"/>
            </a:br>
            <a:r>
              <a:rPr lang="en-US" dirty="0"/>
              <a:t>and names the tables therein</a:t>
            </a:r>
          </a:p>
          <a:p>
            <a:pPr lvl="1"/>
            <a:r>
              <a:rPr lang="en-US" dirty="0"/>
              <a:t>User id for main and auxiliary db must be the same</a:t>
            </a:r>
          </a:p>
          <a:p>
            <a:pPr lvl="1"/>
            <a:r>
              <a:rPr lang="en-US" dirty="0"/>
              <a:t>Rollbase thinks there is just </a:t>
            </a:r>
            <a:r>
              <a:rPr lang="en-US" i="1" dirty="0"/>
              <a:t>one</a:t>
            </a:r>
            <a:r>
              <a:rPr lang="en-US" dirty="0"/>
              <a:t> database</a:t>
            </a:r>
          </a:p>
        </p:txBody>
      </p:sp>
    </p:spTree>
    <p:extLst>
      <p:ext uri="{BB962C8B-B14F-4D97-AF65-F5344CB8AC3E}">
        <p14:creationId xmlns:p14="http://schemas.microsoft.com/office/powerpoint/2010/main" xmlns="" val="3729608185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4: Web Services / SOAP</a:t>
            </a:r>
            <a:endParaRPr lang="en-US" dirty="0"/>
          </a:p>
        </p:txBody>
      </p:sp>
      <p:grpSp>
        <p:nvGrpSpPr>
          <p:cNvPr id="3" name="Group 6"/>
          <p:cNvGrpSpPr/>
          <p:nvPr/>
        </p:nvGrpSpPr>
        <p:grpSpPr>
          <a:xfrm>
            <a:off x="7478235" y="1393632"/>
            <a:ext cx="1839432" cy="3827719"/>
            <a:chOff x="3253563" y="1392867"/>
            <a:chExt cx="1839432" cy="3827719"/>
          </a:xfrm>
          <a:solidFill>
            <a:srgbClr val="3399FF"/>
          </a:solidFill>
        </p:grpSpPr>
        <p:sp>
          <p:nvSpPr>
            <p:cNvPr id="8" name="Rectangle 7"/>
            <p:cNvSpPr/>
            <p:nvPr/>
          </p:nvSpPr>
          <p:spPr bwMode="auto">
            <a:xfrm>
              <a:off x="3253563" y="2118963"/>
              <a:ext cx="1839432" cy="3101623"/>
            </a:xfrm>
            <a:prstGeom prst="rect">
              <a:avLst/>
            </a:prstGeom>
            <a:grpFill/>
            <a:ln>
              <a:headEnd type="none" w="med" len="med"/>
              <a:tailEnd type="none" w="med" len="med"/>
            </a:ln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defTabSz="914323"/>
              <a:endParaRPr lang="en-US" dirty="0" smtClean="0">
                <a:solidFill>
                  <a:schemeClr val="tx1"/>
                </a:solidFill>
                <a:latin typeface="Arial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3438263" y="1392867"/>
              <a:ext cx="1410964" cy="70788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2000" i="0" dirty="0" err="1" smtClean="0">
                  <a:solidFill>
                    <a:srgbClr val="000000"/>
                  </a:solidFill>
                </a:rPr>
                <a:t>OpenEdge</a:t>
              </a:r>
              <a:r>
                <a:rPr lang="en-US" sz="2000" i="0" dirty="0" smtClean="0">
                  <a:solidFill>
                    <a:srgbClr val="000000"/>
                  </a:solidFill>
                </a:rPr>
                <a:t/>
              </a:r>
              <a:br>
                <a:rPr lang="en-US" sz="2000" i="0" dirty="0" smtClean="0">
                  <a:solidFill>
                    <a:srgbClr val="000000"/>
                  </a:solidFill>
                </a:rPr>
              </a:br>
              <a:r>
                <a:rPr lang="en-US" sz="2000" i="0" dirty="0" err="1" smtClean="0">
                  <a:solidFill>
                    <a:srgbClr val="000000"/>
                  </a:solidFill>
                </a:rPr>
                <a:t>AppServer</a:t>
              </a:r>
              <a:endParaRPr lang="en-US" sz="2000" i="0" dirty="0" smtClean="0">
                <a:solidFill>
                  <a:srgbClr val="000000"/>
                </a:solidFill>
              </a:endParaRPr>
            </a:p>
          </p:txBody>
        </p:sp>
      </p:grpSp>
      <p:grpSp>
        <p:nvGrpSpPr>
          <p:cNvPr id="4" name="Group 9"/>
          <p:cNvGrpSpPr/>
          <p:nvPr/>
        </p:nvGrpSpPr>
        <p:grpSpPr>
          <a:xfrm>
            <a:off x="5605752" y="1547903"/>
            <a:ext cx="1839432" cy="3673832"/>
            <a:chOff x="3253563" y="1546754"/>
            <a:chExt cx="1839432" cy="3673832"/>
          </a:xfrm>
          <a:solidFill>
            <a:srgbClr val="3399FF"/>
          </a:solidFill>
        </p:grpSpPr>
        <p:sp>
          <p:nvSpPr>
            <p:cNvPr id="11" name="Rectangle 10"/>
            <p:cNvSpPr/>
            <p:nvPr/>
          </p:nvSpPr>
          <p:spPr bwMode="auto">
            <a:xfrm>
              <a:off x="3253563" y="2118963"/>
              <a:ext cx="1839432" cy="3101623"/>
            </a:xfrm>
            <a:prstGeom prst="rect">
              <a:avLst/>
            </a:prstGeom>
            <a:grpFill/>
            <a:ln>
              <a:headEnd type="none" w="med" len="med"/>
              <a:tailEnd type="none" w="med" len="med"/>
            </a:ln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defTabSz="914323"/>
              <a:endParaRPr lang="en-US" dirty="0" smtClean="0">
                <a:solidFill>
                  <a:schemeClr val="tx1"/>
                </a:solidFill>
                <a:latin typeface="Arial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3638418" y="1546754"/>
              <a:ext cx="1010661" cy="40011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2000" i="0" dirty="0" smtClean="0">
                  <a:solidFill>
                    <a:srgbClr val="000000"/>
                  </a:solidFill>
                </a:rPr>
                <a:t>Tomcat</a:t>
              </a:r>
            </a:p>
          </p:txBody>
        </p:sp>
      </p:grpSp>
      <p:grpSp>
        <p:nvGrpSpPr>
          <p:cNvPr id="5" name="Group 12"/>
          <p:cNvGrpSpPr/>
          <p:nvPr/>
        </p:nvGrpSpPr>
        <p:grpSpPr>
          <a:xfrm>
            <a:off x="2115881" y="1368823"/>
            <a:ext cx="1839432" cy="3827719"/>
            <a:chOff x="3253563" y="1392867"/>
            <a:chExt cx="1839432" cy="3827719"/>
          </a:xfrm>
        </p:grpSpPr>
        <p:sp>
          <p:nvSpPr>
            <p:cNvPr id="14" name="Rectangle 13"/>
            <p:cNvSpPr/>
            <p:nvPr/>
          </p:nvSpPr>
          <p:spPr bwMode="auto">
            <a:xfrm>
              <a:off x="3253563" y="2118963"/>
              <a:ext cx="1839432" cy="3101623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defTabSz="914323"/>
              <a:endParaRPr lang="en-US" dirty="0" smtClean="0">
                <a:solidFill>
                  <a:schemeClr val="tx1"/>
                </a:solidFill>
                <a:latin typeface="Arial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3551273" y="1392867"/>
              <a:ext cx="1184940" cy="70788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2000" i="0" dirty="0" err="1" smtClean="0">
                  <a:solidFill>
                    <a:srgbClr val="000000"/>
                  </a:solidFill>
                </a:rPr>
                <a:t>Rollbase</a:t>
              </a:r>
              <a:r>
                <a:rPr lang="en-US" sz="2000" i="0" dirty="0" smtClean="0">
                  <a:solidFill>
                    <a:srgbClr val="000000"/>
                  </a:solidFill>
                </a:rPr>
                <a:t/>
              </a:r>
              <a:br>
                <a:rPr lang="en-US" sz="2000" i="0" dirty="0" smtClean="0">
                  <a:solidFill>
                    <a:srgbClr val="000000"/>
                  </a:solidFill>
                </a:rPr>
              </a:br>
              <a:r>
                <a:rPr lang="en-US" sz="2000" i="0" dirty="0" smtClean="0">
                  <a:solidFill>
                    <a:srgbClr val="000000"/>
                  </a:solidFill>
                </a:rPr>
                <a:t>Server</a:t>
              </a:r>
            </a:p>
          </p:txBody>
        </p:sp>
      </p:grpSp>
      <p:sp>
        <p:nvSpPr>
          <p:cNvPr id="33" name="Rectangle 32"/>
          <p:cNvSpPr/>
          <p:nvPr/>
        </p:nvSpPr>
        <p:spPr bwMode="auto">
          <a:xfrm>
            <a:off x="2241029" y="2322093"/>
            <a:ext cx="1548777" cy="2129401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32" tIns="45717" rIns="91432" bIns="45717" numCol="1" rtlCol="0" anchor="ctr" anchorCtr="0" compatLnSpc="1">
            <a:prstTxWarp prst="textNoShape">
              <a:avLst/>
            </a:prstTxWarp>
            <a:noAutofit/>
          </a:bodyPr>
          <a:lstStyle/>
          <a:p>
            <a:pPr defTabSz="914323"/>
            <a:endParaRPr lang="en-US" dirty="0" smtClean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34" name="tower"/>
          <p:cNvSpPr>
            <a:spLocks noEditPoints="1" noChangeArrowheads="1"/>
          </p:cNvSpPr>
          <p:nvPr/>
        </p:nvSpPr>
        <p:spPr bwMode="auto">
          <a:xfrm>
            <a:off x="2842353" y="2475913"/>
            <a:ext cx="547963" cy="1231591"/>
          </a:xfrm>
          <a:custGeom>
            <a:avLst/>
            <a:gdLst>
              <a:gd name="T0" fmla="*/ 0 w 21600"/>
              <a:gd name="T1" fmla="*/ 2184 h 21600"/>
              <a:gd name="T2" fmla="*/ 6664 w 21600"/>
              <a:gd name="T3" fmla="*/ 0 h 21600"/>
              <a:gd name="T4" fmla="*/ 10800 w 21600"/>
              <a:gd name="T5" fmla="*/ 0 h 21600"/>
              <a:gd name="T6" fmla="*/ 21600 w 21600"/>
              <a:gd name="T7" fmla="*/ 0 h 21600"/>
              <a:gd name="T8" fmla="*/ 21600 w 21600"/>
              <a:gd name="T9" fmla="*/ 11649 h 21600"/>
              <a:gd name="T10" fmla="*/ 21600 w 21600"/>
              <a:gd name="T11" fmla="*/ 19416 h 21600"/>
              <a:gd name="T12" fmla="*/ 15166 w 21600"/>
              <a:gd name="T13" fmla="*/ 21600 h 21600"/>
              <a:gd name="T14" fmla="*/ 10570 w 21600"/>
              <a:gd name="T15" fmla="*/ 21600 h 21600"/>
              <a:gd name="T16" fmla="*/ 0 w 21600"/>
              <a:gd name="T17" fmla="*/ 21600 h 21600"/>
              <a:gd name="T18" fmla="*/ 0 w 21600"/>
              <a:gd name="T19" fmla="*/ 11528 h 21600"/>
              <a:gd name="T20" fmla="*/ 459 w 21600"/>
              <a:gd name="T21" fmla="*/ 22540 h 21600"/>
              <a:gd name="T22" fmla="*/ 21485 w 21600"/>
              <a:gd name="T23" fmla="*/ 270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 extrusionOk="0">
                <a:moveTo>
                  <a:pt x="0" y="2184"/>
                </a:moveTo>
                <a:lnTo>
                  <a:pt x="6664" y="0"/>
                </a:lnTo>
                <a:lnTo>
                  <a:pt x="10800" y="0"/>
                </a:lnTo>
                <a:lnTo>
                  <a:pt x="21600" y="0"/>
                </a:lnTo>
                <a:lnTo>
                  <a:pt x="21600" y="11649"/>
                </a:lnTo>
                <a:lnTo>
                  <a:pt x="21600" y="19416"/>
                </a:lnTo>
                <a:lnTo>
                  <a:pt x="15166" y="21600"/>
                </a:lnTo>
                <a:lnTo>
                  <a:pt x="10570" y="21600"/>
                </a:lnTo>
                <a:lnTo>
                  <a:pt x="0" y="21600"/>
                </a:lnTo>
                <a:lnTo>
                  <a:pt x="0" y="11528"/>
                </a:lnTo>
                <a:lnTo>
                  <a:pt x="0" y="2184"/>
                </a:lnTo>
                <a:close/>
              </a:path>
              <a:path w="21600" h="21600" extrusionOk="0">
                <a:moveTo>
                  <a:pt x="0" y="2184"/>
                </a:moveTo>
                <a:lnTo>
                  <a:pt x="0" y="2184"/>
                </a:lnTo>
                <a:lnTo>
                  <a:pt x="14706" y="2184"/>
                </a:lnTo>
                <a:lnTo>
                  <a:pt x="21600" y="0"/>
                </a:lnTo>
                <a:moveTo>
                  <a:pt x="0" y="2184"/>
                </a:moveTo>
                <a:lnTo>
                  <a:pt x="14706" y="2184"/>
                </a:lnTo>
                <a:lnTo>
                  <a:pt x="14706" y="5339"/>
                </a:lnTo>
                <a:lnTo>
                  <a:pt x="14706" y="17474"/>
                </a:lnTo>
                <a:lnTo>
                  <a:pt x="14706" y="21600"/>
                </a:lnTo>
                <a:moveTo>
                  <a:pt x="1149" y="3034"/>
                </a:moveTo>
                <a:lnTo>
                  <a:pt x="13328" y="3034"/>
                </a:lnTo>
                <a:lnTo>
                  <a:pt x="13328" y="3519"/>
                </a:lnTo>
                <a:lnTo>
                  <a:pt x="1149" y="3519"/>
                </a:lnTo>
                <a:lnTo>
                  <a:pt x="1149" y="3034"/>
                </a:lnTo>
                <a:moveTo>
                  <a:pt x="1149" y="4490"/>
                </a:moveTo>
                <a:lnTo>
                  <a:pt x="13328" y="4490"/>
                </a:lnTo>
                <a:lnTo>
                  <a:pt x="13328" y="4854"/>
                </a:lnTo>
                <a:lnTo>
                  <a:pt x="1149" y="4854"/>
                </a:lnTo>
                <a:lnTo>
                  <a:pt x="1149" y="4490"/>
                </a:lnTo>
                <a:moveTo>
                  <a:pt x="1149" y="5946"/>
                </a:moveTo>
                <a:lnTo>
                  <a:pt x="13328" y="5946"/>
                </a:lnTo>
                <a:lnTo>
                  <a:pt x="13328" y="6310"/>
                </a:lnTo>
                <a:lnTo>
                  <a:pt x="1149" y="6310"/>
                </a:lnTo>
                <a:lnTo>
                  <a:pt x="1149" y="5946"/>
                </a:lnTo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32" tIns="45717" rIns="91432" bIns="45717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Flowchart: Magnetic Disk 17"/>
          <p:cNvSpPr/>
          <p:nvPr/>
        </p:nvSpPr>
        <p:spPr bwMode="auto">
          <a:xfrm>
            <a:off x="2321166" y="4076921"/>
            <a:ext cx="1320667" cy="931179"/>
          </a:xfrm>
          <a:prstGeom prst="flowChartMagneticDisk">
            <a:avLst/>
          </a:prstGeom>
          <a:solidFill>
            <a:schemeClr val="bg1">
              <a:lumMod val="65000"/>
            </a:schemeClr>
          </a:solidFill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91432" tIns="45717" rIns="91432" bIns="45717" numCol="1" rtlCol="0" anchor="ctr" anchorCtr="0" compatLnSpc="1">
            <a:prstTxWarp prst="textNoShape">
              <a:avLst/>
            </a:prstTxWarp>
            <a:noAutofit/>
          </a:bodyPr>
          <a:lstStyle/>
          <a:p>
            <a:pPr defTabSz="914323"/>
            <a:r>
              <a:rPr lang="en-US" i="0" dirty="0" smtClean="0">
                <a:solidFill>
                  <a:schemeClr val="bg1"/>
                </a:solidFill>
                <a:latin typeface="Arial" charset="0"/>
              </a:rPr>
              <a:t>RB DB</a:t>
            </a:r>
          </a:p>
        </p:txBody>
      </p:sp>
      <p:sp>
        <p:nvSpPr>
          <p:cNvPr id="19" name="Rounded Rectangle 18"/>
          <p:cNvSpPr/>
          <p:nvPr/>
        </p:nvSpPr>
        <p:spPr bwMode="auto">
          <a:xfrm>
            <a:off x="2338630" y="3263706"/>
            <a:ext cx="1375243" cy="338975"/>
          </a:xfrm>
          <a:prstGeom prst="roundRect">
            <a:avLst/>
          </a:prstGeom>
          <a:solidFill>
            <a:srgbClr val="FF9900"/>
          </a:solidFill>
          <a:ln>
            <a:solidFill>
              <a:schemeClr val="bg2">
                <a:lumMod val="50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91432" tIns="45717" rIns="91432" bIns="45717" numCol="1" rtlCol="0" anchor="ctr" anchorCtr="0" compatLnSpc="1">
            <a:prstTxWarp prst="textNoShape">
              <a:avLst/>
            </a:prstTxWarp>
            <a:noAutofit/>
          </a:bodyPr>
          <a:lstStyle/>
          <a:p>
            <a:pPr defTabSz="914323"/>
            <a:r>
              <a:rPr lang="en-US" sz="1600" b="1" i="0" dirty="0" smtClean="0">
                <a:solidFill>
                  <a:schemeClr val="bg1"/>
                </a:solidFill>
                <a:latin typeface="Arial" charset="0"/>
              </a:rPr>
              <a:t>SOAP</a:t>
            </a:r>
          </a:p>
        </p:txBody>
      </p:sp>
      <p:sp>
        <p:nvSpPr>
          <p:cNvPr id="22" name="Rounded Rectangle 21"/>
          <p:cNvSpPr/>
          <p:nvPr/>
        </p:nvSpPr>
        <p:spPr bwMode="auto">
          <a:xfrm>
            <a:off x="2363371" y="2787451"/>
            <a:ext cx="1338297" cy="408623"/>
          </a:xfrm>
          <a:prstGeom prst="roundRect">
            <a:avLst/>
          </a:prstGeom>
          <a:solidFill>
            <a:srgbClr val="FF9900"/>
          </a:solidFill>
          <a:ln>
            <a:solidFill>
              <a:schemeClr val="bg2">
                <a:lumMod val="50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91432" tIns="45717" rIns="91432" bIns="45717" numCol="1" rtlCol="0" anchor="ctr" anchorCtr="0" compatLnSpc="1">
            <a:prstTxWarp prst="textNoShape">
              <a:avLst/>
            </a:prstTxWarp>
            <a:noAutofit/>
          </a:bodyPr>
          <a:lstStyle/>
          <a:p>
            <a:pPr defTabSz="914323"/>
            <a:r>
              <a:rPr lang="en-US" sz="1600" b="1" i="0" dirty="0" smtClean="0">
                <a:solidFill>
                  <a:schemeClr val="bg1"/>
                </a:solidFill>
                <a:latin typeface="Arial" charset="0"/>
              </a:rPr>
              <a:t>RB Server</a:t>
            </a:r>
          </a:p>
        </p:txBody>
      </p:sp>
      <p:cxnSp>
        <p:nvCxnSpPr>
          <p:cNvPr id="27" name="Straight Arrow Connector 26"/>
          <p:cNvCxnSpPr/>
          <p:nvPr/>
        </p:nvCxnSpPr>
        <p:spPr bwMode="auto">
          <a:xfrm>
            <a:off x="3940457" y="3504941"/>
            <a:ext cx="1684059" cy="259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chemeClr val="bg2">
                <a:lumMod val="50000"/>
              </a:schemeClr>
            </a:solidFill>
            <a:prstDash val="solid"/>
            <a:round/>
            <a:headEnd type="triangle" w="lg" len="med"/>
            <a:tailEnd type="triangle" w="lg" len="med"/>
          </a:ln>
          <a:effectLst/>
        </p:spPr>
      </p:cxnSp>
      <p:sp>
        <p:nvSpPr>
          <p:cNvPr id="35" name="Rectangle 34"/>
          <p:cNvSpPr/>
          <p:nvPr/>
        </p:nvSpPr>
        <p:spPr bwMode="auto">
          <a:xfrm>
            <a:off x="5775607" y="2397374"/>
            <a:ext cx="1548777" cy="2129401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32" tIns="45717" rIns="91432" bIns="45717" numCol="1" rtlCol="0" anchor="ctr" anchorCtr="0" compatLnSpc="1">
            <a:prstTxWarp prst="textNoShape">
              <a:avLst/>
            </a:prstTxWarp>
            <a:noAutofit/>
          </a:bodyPr>
          <a:lstStyle/>
          <a:p>
            <a:pPr defTabSz="914323"/>
            <a:endParaRPr lang="en-US" dirty="0" smtClean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36" name="tower"/>
          <p:cNvSpPr>
            <a:spLocks noEditPoints="1" noChangeArrowheads="1"/>
          </p:cNvSpPr>
          <p:nvPr/>
        </p:nvSpPr>
        <p:spPr bwMode="auto">
          <a:xfrm>
            <a:off x="6376931" y="2587327"/>
            <a:ext cx="494015" cy="1125119"/>
          </a:xfrm>
          <a:custGeom>
            <a:avLst/>
            <a:gdLst>
              <a:gd name="T0" fmla="*/ 0 w 21600"/>
              <a:gd name="T1" fmla="*/ 2184 h 21600"/>
              <a:gd name="T2" fmla="*/ 6664 w 21600"/>
              <a:gd name="T3" fmla="*/ 0 h 21600"/>
              <a:gd name="T4" fmla="*/ 10800 w 21600"/>
              <a:gd name="T5" fmla="*/ 0 h 21600"/>
              <a:gd name="T6" fmla="*/ 21600 w 21600"/>
              <a:gd name="T7" fmla="*/ 0 h 21600"/>
              <a:gd name="T8" fmla="*/ 21600 w 21600"/>
              <a:gd name="T9" fmla="*/ 11649 h 21600"/>
              <a:gd name="T10" fmla="*/ 21600 w 21600"/>
              <a:gd name="T11" fmla="*/ 19416 h 21600"/>
              <a:gd name="T12" fmla="*/ 15166 w 21600"/>
              <a:gd name="T13" fmla="*/ 21600 h 21600"/>
              <a:gd name="T14" fmla="*/ 10570 w 21600"/>
              <a:gd name="T15" fmla="*/ 21600 h 21600"/>
              <a:gd name="T16" fmla="*/ 0 w 21600"/>
              <a:gd name="T17" fmla="*/ 21600 h 21600"/>
              <a:gd name="T18" fmla="*/ 0 w 21600"/>
              <a:gd name="T19" fmla="*/ 11528 h 21600"/>
              <a:gd name="T20" fmla="*/ 459 w 21600"/>
              <a:gd name="T21" fmla="*/ 22540 h 21600"/>
              <a:gd name="T22" fmla="*/ 21485 w 21600"/>
              <a:gd name="T23" fmla="*/ 270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 extrusionOk="0">
                <a:moveTo>
                  <a:pt x="0" y="2184"/>
                </a:moveTo>
                <a:lnTo>
                  <a:pt x="6664" y="0"/>
                </a:lnTo>
                <a:lnTo>
                  <a:pt x="10800" y="0"/>
                </a:lnTo>
                <a:lnTo>
                  <a:pt x="21600" y="0"/>
                </a:lnTo>
                <a:lnTo>
                  <a:pt x="21600" y="11649"/>
                </a:lnTo>
                <a:lnTo>
                  <a:pt x="21600" y="19416"/>
                </a:lnTo>
                <a:lnTo>
                  <a:pt x="15166" y="21600"/>
                </a:lnTo>
                <a:lnTo>
                  <a:pt x="10570" y="21600"/>
                </a:lnTo>
                <a:lnTo>
                  <a:pt x="0" y="21600"/>
                </a:lnTo>
                <a:lnTo>
                  <a:pt x="0" y="11528"/>
                </a:lnTo>
                <a:lnTo>
                  <a:pt x="0" y="2184"/>
                </a:lnTo>
                <a:close/>
              </a:path>
              <a:path w="21600" h="21600" extrusionOk="0">
                <a:moveTo>
                  <a:pt x="0" y="2184"/>
                </a:moveTo>
                <a:lnTo>
                  <a:pt x="0" y="2184"/>
                </a:lnTo>
                <a:lnTo>
                  <a:pt x="14706" y="2184"/>
                </a:lnTo>
                <a:lnTo>
                  <a:pt x="21600" y="0"/>
                </a:lnTo>
                <a:moveTo>
                  <a:pt x="0" y="2184"/>
                </a:moveTo>
                <a:lnTo>
                  <a:pt x="14706" y="2184"/>
                </a:lnTo>
                <a:lnTo>
                  <a:pt x="14706" y="5339"/>
                </a:lnTo>
                <a:lnTo>
                  <a:pt x="14706" y="17474"/>
                </a:lnTo>
                <a:lnTo>
                  <a:pt x="14706" y="21600"/>
                </a:lnTo>
                <a:moveTo>
                  <a:pt x="1149" y="3034"/>
                </a:moveTo>
                <a:lnTo>
                  <a:pt x="13328" y="3034"/>
                </a:lnTo>
                <a:lnTo>
                  <a:pt x="13328" y="3519"/>
                </a:lnTo>
                <a:lnTo>
                  <a:pt x="1149" y="3519"/>
                </a:lnTo>
                <a:lnTo>
                  <a:pt x="1149" y="3034"/>
                </a:lnTo>
                <a:moveTo>
                  <a:pt x="1149" y="4490"/>
                </a:moveTo>
                <a:lnTo>
                  <a:pt x="13328" y="4490"/>
                </a:lnTo>
                <a:lnTo>
                  <a:pt x="13328" y="4854"/>
                </a:lnTo>
                <a:lnTo>
                  <a:pt x="1149" y="4854"/>
                </a:lnTo>
                <a:lnTo>
                  <a:pt x="1149" y="4490"/>
                </a:lnTo>
                <a:moveTo>
                  <a:pt x="1149" y="5946"/>
                </a:moveTo>
                <a:lnTo>
                  <a:pt x="13328" y="5946"/>
                </a:lnTo>
                <a:lnTo>
                  <a:pt x="13328" y="6310"/>
                </a:lnTo>
                <a:lnTo>
                  <a:pt x="1149" y="6310"/>
                </a:lnTo>
                <a:lnTo>
                  <a:pt x="1149" y="5946"/>
                </a:lnTo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32" tIns="45717" rIns="91432" bIns="45717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" name="Rectangle 36"/>
          <p:cNvSpPr/>
          <p:nvPr/>
        </p:nvSpPr>
        <p:spPr bwMode="auto">
          <a:xfrm>
            <a:off x="7637458" y="2430426"/>
            <a:ext cx="1548777" cy="2129401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32" tIns="45717" rIns="91432" bIns="45717" numCol="1" rtlCol="0" anchor="ctr" anchorCtr="0" compatLnSpc="1">
            <a:prstTxWarp prst="textNoShape">
              <a:avLst/>
            </a:prstTxWarp>
            <a:noAutofit/>
          </a:bodyPr>
          <a:lstStyle/>
          <a:p>
            <a:pPr defTabSz="914323"/>
            <a:endParaRPr lang="en-US" dirty="0" smtClean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38" name="tower"/>
          <p:cNvSpPr>
            <a:spLocks noEditPoints="1" noChangeArrowheads="1"/>
          </p:cNvSpPr>
          <p:nvPr/>
        </p:nvSpPr>
        <p:spPr bwMode="auto">
          <a:xfrm>
            <a:off x="8238782" y="2634446"/>
            <a:ext cx="494015" cy="1125119"/>
          </a:xfrm>
          <a:custGeom>
            <a:avLst/>
            <a:gdLst>
              <a:gd name="T0" fmla="*/ 0 w 21600"/>
              <a:gd name="T1" fmla="*/ 2184 h 21600"/>
              <a:gd name="T2" fmla="*/ 6664 w 21600"/>
              <a:gd name="T3" fmla="*/ 0 h 21600"/>
              <a:gd name="T4" fmla="*/ 10800 w 21600"/>
              <a:gd name="T5" fmla="*/ 0 h 21600"/>
              <a:gd name="T6" fmla="*/ 21600 w 21600"/>
              <a:gd name="T7" fmla="*/ 0 h 21600"/>
              <a:gd name="T8" fmla="*/ 21600 w 21600"/>
              <a:gd name="T9" fmla="*/ 11649 h 21600"/>
              <a:gd name="T10" fmla="*/ 21600 w 21600"/>
              <a:gd name="T11" fmla="*/ 19416 h 21600"/>
              <a:gd name="T12" fmla="*/ 15166 w 21600"/>
              <a:gd name="T13" fmla="*/ 21600 h 21600"/>
              <a:gd name="T14" fmla="*/ 10570 w 21600"/>
              <a:gd name="T15" fmla="*/ 21600 h 21600"/>
              <a:gd name="T16" fmla="*/ 0 w 21600"/>
              <a:gd name="T17" fmla="*/ 21600 h 21600"/>
              <a:gd name="T18" fmla="*/ 0 w 21600"/>
              <a:gd name="T19" fmla="*/ 11528 h 21600"/>
              <a:gd name="T20" fmla="*/ 459 w 21600"/>
              <a:gd name="T21" fmla="*/ 22540 h 21600"/>
              <a:gd name="T22" fmla="*/ 21485 w 21600"/>
              <a:gd name="T23" fmla="*/ 270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 extrusionOk="0">
                <a:moveTo>
                  <a:pt x="0" y="2184"/>
                </a:moveTo>
                <a:lnTo>
                  <a:pt x="6664" y="0"/>
                </a:lnTo>
                <a:lnTo>
                  <a:pt x="10800" y="0"/>
                </a:lnTo>
                <a:lnTo>
                  <a:pt x="21600" y="0"/>
                </a:lnTo>
                <a:lnTo>
                  <a:pt x="21600" y="11649"/>
                </a:lnTo>
                <a:lnTo>
                  <a:pt x="21600" y="19416"/>
                </a:lnTo>
                <a:lnTo>
                  <a:pt x="15166" y="21600"/>
                </a:lnTo>
                <a:lnTo>
                  <a:pt x="10570" y="21600"/>
                </a:lnTo>
                <a:lnTo>
                  <a:pt x="0" y="21600"/>
                </a:lnTo>
                <a:lnTo>
                  <a:pt x="0" y="11528"/>
                </a:lnTo>
                <a:lnTo>
                  <a:pt x="0" y="2184"/>
                </a:lnTo>
                <a:close/>
              </a:path>
              <a:path w="21600" h="21600" extrusionOk="0">
                <a:moveTo>
                  <a:pt x="0" y="2184"/>
                </a:moveTo>
                <a:lnTo>
                  <a:pt x="0" y="2184"/>
                </a:lnTo>
                <a:lnTo>
                  <a:pt x="14706" y="2184"/>
                </a:lnTo>
                <a:lnTo>
                  <a:pt x="21600" y="0"/>
                </a:lnTo>
                <a:moveTo>
                  <a:pt x="0" y="2184"/>
                </a:moveTo>
                <a:lnTo>
                  <a:pt x="14706" y="2184"/>
                </a:lnTo>
                <a:lnTo>
                  <a:pt x="14706" y="5339"/>
                </a:lnTo>
                <a:lnTo>
                  <a:pt x="14706" y="17474"/>
                </a:lnTo>
                <a:lnTo>
                  <a:pt x="14706" y="21600"/>
                </a:lnTo>
                <a:moveTo>
                  <a:pt x="1149" y="3034"/>
                </a:moveTo>
                <a:lnTo>
                  <a:pt x="13328" y="3034"/>
                </a:lnTo>
                <a:lnTo>
                  <a:pt x="13328" y="3519"/>
                </a:lnTo>
                <a:lnTo>
                  <a:pt x="1149" y="3519"/>
                </a:lnTo>
                <a:lnTo>
                  <a:pt x="1149" y="3034"/>
                </a:lnTo>
                <a:moveTo>
                  <a:pt x="1149" y="4490"/>
                </a:moveTo>
                <a:lnTo>
                  <a:pt x="13328" y="4490"/>
                </a:lnTo>
                <a:lnTo>
                  <a:pt x="13328" y="4854"/>
                </a:lnTo>
                <a:lnTo>
                  <a:pt x="1149" y="4854"/>
                </a:lnTo>
                <a:lnTo>
                  <a:pt x="1149" y="4490"/>
                </a:lnTo>
                <a:moveTo>
                  <a:pt x="1149" y="5946"/>
                </a:moveTo>
                <a:lnTo>
                  <a:pt x="13328" y="5946"/>
                </a:lnTo>
                <a:lnTo>
                  <a:pt x="13328" y="6310"/>
                </a:lnTo>
                <a:lnTo>
                  <a:pt x="1149" y="6310"/>
                </a:lnTo>
                <a:lnTo>
                  <a:pt x="1149" y="5946"/>
                </a:lnTo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32" tIns="45717" rIns="91432" bIns="45717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Rounded Rectangle 19"/>
          <p:cNvSpPr/>
          <p:nvPr/>
        </p:nvSpPr>
        <p:spPr bwMode="auto">
          <a:xfrm>
            <a:off x="7709971" y="2994937"/>
            <a:ext cx="1388126" cy="408623"/>
          </a:xfrm>
          <a:prstGeom prst="roundRect">
            <a:avLst/>
          </a:prstGeom>
          <a:solidFill>
            <a:srgbClr val="FF9900"/>
          </a:solidFill>
          <a:ln>
            <a:solidFill>
              <a:schemeClr val="bg2">
                <a:lumMod val="50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91432" tIns="45717" rIns="91432" bIns="45717" numCol="1" rtlCol="0" anchor="ctr" anchorCtr="0" compatLnSpc="1">
            <a:prstTxWarp prst="textNoShape">
              <a:avLst/>
            </a:prstTxWarp>
            <a:noAutofit/>
          </a:bodyPr>
          <a:lstStyle/>
          <a:p>
            <a:pPr defTabSz="914323"/>
            <a:r>
              <a:rPr lang="en-US" sz="1600" b="1" i="0" dirty="0" err="1" smtClean="0">
                <a:solidFill>
                  <a:schemeClr val="bg1"/>
                </a:solidFill>
                <a:latin typeface="Arial" charset="0"/>
              </a:rPr>
              <a:t>AppServer</a:t>
            </a:r>
            <a:endParaRPr lang="en-US" sz="1600" b="1" i="0" dirty="0" smtClean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23" name="Rounded Rectangle 22"/>
          <p:cNvSpPr/>
          <p:nvPr/>
        </p:nvSpPr>
        <p:spPr bwMode="auto">
          <a:xfrm>
            <a:off x="5938092" y="2950865"/>
            <a:ext cx="1331205" cy="685379"/>
          </a:xfrm>
          <a:prstGeom prst="roundRect">
            <a:avLst/>
          </a:prstGeom>
          <a:solidFill>
            <a:srgbClr val="FF9900"/>
          </a:solidFill>
          <a:ln>
            <a:solidFill>
              <a:schemeClr val="bg2">
                <a:lumMod val="50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91432" tIns="45717" rIns="91432" bIns="45717" numCol="1" rtlCol="0" anchor="ctr" anchorCtr="0" compatLnSpc="1">
            <a:prstTxWarp prst="textNoShape">
              <a:avLst/>
            </a:prstTxWarp>
            <a:noAutofit/>
          </a:bodyPr>
          <a:lstStyle/>
          <a:p>
            <a:pPr defTabSz="914323"/>
            <a:r>
              <a:rPr lang="en-US" sz="1600" b="1" i="0" dirty="0" smtClean="0">
                <a:solidFill>
                  <a:schemeClr val="bg1"/>
                </a:solidFill>
                <a:latin typeface="Arial" charset="0"/>
              </a:rPr>
              <a:t>WSA</a:t>
            </a:r>
            <a:br>
              <a:rPr lang="en-US" sz="1600" b="1" i="0" dirty="0" smtClean="0">
                <a:solidFill>
                  <a:schemeClr val="bg1"/>
                </a:solidFill>
                <a:latin typeface="Arial" charset="0"/>
              </a:rPr>
            </a:br>
            <a:r>
              <a:rPr lang="en-US" sz="1600" b="1" i="0" dirty="0" smtClean="0">
                <a:solidFill>
                  <a:schemeClr val="bg1"/>
                </a:solidFill>
                <a:latin typeface="Arial" charset="0"/>
              </a:rPr>
              <a:t>Adapter</a:t>
            </a:r>
          </a:p>
        </p:txBody>
      </p:sp>
      <p:sp>
        <p:nvSpPr>
          <p:cNvPr id="21" name="Flowchart: Magnetic Disk 20"/>
          <p:cNvSpPr/>
          <p:nvPr/>
        </p:nvSpPr>
        <p:spPr bwMode="auto">
          <a:xfrm>
            <a:off x="7750617" y="4052509"/>
            <a:ext cx="1320667" cy="891971"/>
          </a:xfrm>
          <a:prstGeom prst="flowChartMagneticDisk">
            <a:avLst/>
          </a:prstGeom>
          <a:solidFill>
            <a:schemeClr val="bg1">
              <a:lumMod val="65000"/>
            </a:schemeClr>
          </a:solidFill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32" tIns="45717" rIns="91432" bIns="45717" numCol="1" rtlCol="0" anchor="ctr" anchorCtr="0" compatLnSpc="1">
            <a:prstTxWarp prst="textNoShape">
              <a:avLst/>
            </a:prstTxWarp>
            <a:noAutofit/>
          </a:bodyPr>
          <a:lstStyle/>
          <a:p>
            <a:pPr defTabSz="914323"/>
            <a:r>
              <a:rPr lang="en-US" i="0" dirty="0" smtClean="0">
                <a:solidFill>
                  <a:schemeClr val="bg1"/>
                </a:solidFill>
                <a:latin typeface="Arial" charset="0"/>
              </a:rPr>
              <a:t>OE DB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3947160" y="3542948"/>
            <a:ext cx="1614156" cy="384715"/>
          </a:xfrm>
          <a:prstGeom prst="rect">
            <a:avLst/>
          </a:prstGeom>
          <a:noFill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lIns="91432" tIns="45717" rIns="91432" bIns="45717" rtlCol="0">
            <a:spAutoFit/>
          </a:bodyPr>
          <a:lstStyle/>
          <a:p>
            <a:r>
              <a:rPr lang="en-US" sz="1900" i="0" dirty="0" smtClean="0">
                <a:solidFill>
                  <a:srgbClr val="000000"/>
                </a:solidFill>
              </a:rPr>
              <a:t>HTTP/SOAP</a:t>
            </a:r>
            <a:endParaRPr lang="en-US" sz="2000" i="0" dirty="0" smtClean="0">
              <a:solidFill>
                <a:srgbClr val="000000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4192175" y="2691621"/>
            <a:ext cx="1139483" cy="70788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lIns="91432" tIns="45717" rIns="91432" bIns="45717" rtlCol="0">
            <a:spAutoFit/>
          </a:bodyPr>
          <a:lstStyle/>
          <a:p>
            <a:r>
              <a:rPr lang="en-US" sz="1600" i="0" dirty="0" smtClean="0">
                <a:solidFill>
                  <a:schemeClr val="bg1"/>
                </a:solidFill>
              </a:rPr>
              <a:t>SOAP</a:t>
            </a:r>
          </a:p>
          <a:p>
            <a:r>
              <a:rPr lang="en-US" sz="1600" i="0" dirty="0" smtClean="0">
                <a:solidFill>
                  <a:schemeClr val="bg1"/>
                </a:solidFill>
              </a:rPr>
              <a:t>API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8967389" y="2572786"/>
            <a:ext cx="1414568" cy="58477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lIns="91432" tIns="45717" rIns="91432" bIns="45717" rtlCol="0">
            <a:spAutoFit/>
          </a:bodyPr>
          <a:lstStyle/>
          <a:p>
            <a:r>
              <a:rPr lang="en-US" sz="1600" i="0" dirty="0" smtClean="0">
                <a:solidFill>
                  <a:schemeClr val="bg1"/>
                </a:solidFill>
              </a:rPr>
              <a:t>Business Entities</a:t>
            </a:r>
          </a:p>
        </p:txBody>
      </p:sp>
      <p:pic>
        <p:nvPicPr>
          <p:cNvPr id="5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61029" y="2993485"/>
            <a:ext cx="625474" cy="54133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317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57" name="TextBox 56"/>
          <p:cNvSpPr txBox="1"/>
          <p:nvPr/>
        </p:nvSpPr>
        <p:spPr>
          <a:xfrm>
            <a:off x="1030867" y="2514171"/>
            <a:ext cx="1414568" cy="58477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lIns="91432" tIns="45717" rIns="91432" bIns="45717" rtlCol="0">
            <a:spAutoFit/>
          </a:bodyPr>
          <a:lstStyle/>
          <a:p>
            <a:r>
              <a:rPr lang="en-US" sz="1600" i="0" dirty="0" smtClean="0">
                <a:solidFill>
                  <a:schemeClr val="bg1"/>
                </a:solidFill>
              </a:rPr>
              <a:t>Rollbase Objects</a:t>
            </a:r>
          </a:p>
        </p:txBody>
      </p:sp>
      <p:pic>
        <p:nvPicPr>
          <p:cNvPr id="5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2994" y="2906733"/>
            <a:ext cx="625474" cy="54133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317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59" name="Rectangle 58"/>
          <p:cNvSpPr/>
          <p:nvPr/>
        </p:nvSpPr>
        <p:spPr>
          <a:xfrm>
            <a:off x="7765367" y="5233182"/>
            <a:ext cx="1674056" cy="677102"/>
          </a:xfrm>
          <a:prstGeom prst="rect">
            <a:avLst/>
          </a:prstGeom>
        </p:spPr>
        <p:txBody>
          <a:bodyPr wrap="square" lIns="91432" tIns="45717" rIns="91432" bIns="45717">
            <a:spAutoFit/>
          </a:bodyPr>
          <a:lstStyle/>
          <a:p>
            <a:pPr algn="r"/>
            <a:r>
              <a:rPr lang="en-US" sz="1900" i="0" dirty="0" smtClean="0">
                <a:solidFill>
                  <a:srgbClr val="000000"/>
                </a:solidFill>
              </a:rPr>
              <a:t>PUB Schema</a:t>
            </a:r>
          </a:p>
          <a:p>
            <a:pPr algn="r">
              <a:spcBef>
                <a:spcPts val="0"/>
              </a:spcBef>
            </a:pPr>
            <a:r>
              <a:rPr lang="en-US" sz="1900" dirty="0" smtClean="0">
                <a:solidFill>
                  <a:srgbClr val="000000"/>
                </a:solidFill>
              </a:rPr>
              <a:t>your tables</a:t>
            </a:r>
            <a:endParaRPr lang="en-US" sz="1900" dirty="0"/>
          </a:p>
        </p:txBody>
      </p:sp>
      <p:sp>
        <p:nvSpPr>
          <p:cNvPr id="60" name="Rectangle 59"/>
          <p:cNvSpPr/>
          <p:nvPr/>
        </p:nvSpPr>
        <p:spPr>
          <a:xfrm>
            <a:off x="2025744" y="5230838"/>
            <a:ext cx="1868660" cy="677102"/>
          </a:xfrm>
          <a:prstGeom prst="rect">
            <a:avLst/>
          </a:prstGeom>
        </p:spPr>
        <p:txBody>
          <a:bodyPr wrap="square" lIns="91432" tIns="45717" rIns="91432" bIns="45717">
            <a:spAutoFit/>
          </a:bodyPr>
          <a:lstStyle/>
          <a:p>
            <a:pPr algn="l"/>
            <a:r>
              <a:rPr lang="en-US" sz="1900" i="0" dirty="0" smtClean="0">
                <a:solidFill>
                  <a:srgbClr val="000000"/>
                </a:solidFill>
              </a:rPr>
              <a:t>RB Schema</a:t>
            </a:r>
          </a:p>
          <a:p>
            <a:pPr algn="l">
              <a:spcBef>
                <a:spcPts val="0"/>
              </a:spcBef>
            </a:pPr>
            <a:r>
              <a:rPr lang="en-US" sz="1900" dirty="0" smtClean="0">
                <a:solidFill>
                  <a:srgbClr val="000000"/>
                </a:solidFill>
              </a:rPr>
              <a:t>Rollbase tables</a:t>
            </a:r>
            <a:endParaRPr lang="en-US" sz="1900" dirty="0"/>
          </a:p>
        </p:txBody>
      </p:sp>
      <p:cxnSp>
        <p:nvCxnSpPr>
          <p:cNvPr id="61" name="Straight Arrow Connector 60"/>
          <p:cNvCxnSpPr>
            <a:stCxn id="20" idx="2"/>
            <a:endCxn id="21" idx="1"/>
          </p:cNvCxnSpPr>
          <p:nvPr/>
        </p:nvCxnSpPr>
        <p:spPr bwMode="auto">
          <a:xfrm>
            <a:off x="8404035" y="3403559"/>
            <a:ext cx="6916" cy="648951"/>
          </a:xfrm>
          <a:prstGeom prst="straightConnector1">
            <a:avLst/>
          </a:prstGeom>
          <a:ln w="38100">
            <a:solidFill>
              <a:srgbClr val="FF9900"/>
            </a:solidFill>
            <a:headEnd type="none" w="med" len="me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/>
          <p:cNvCxnSpPr/>
          <p:nvPr/>
        </p:nvCxnSpPr>
        <p:spPr bwMode="auto">
          <a:xfrm flipH="1">
            <a:off x="2950368" y="4009292"/>
            <a:ext cx="3848" cy="476968"/>
          </a:xfrm>
          <a:prstGeom prst="straightConnector1">
            <a:avLst/>
          </a:prstGeom>
          <a:ln w="38100">
            <a:solidFill>
              <a:srgbClr val="FF9900"/>
            </a:solidFill>
            <a:headEnd type="none" w="med" len="me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Rounded Rectangle 57"/>
          <p:cNvSpPr/>
          <p:nvPr/>
        </p:nvSpPr>
        <p:spPr bwMode="auto">
          <a:xfrm>
            <a:off x="2334419" y="3665977"/>
            <a:ext cx="1365384" cy="498063"/>
          </a:xfrm>
          <a:prstGeom prst="roundRect">
            <a:avLst/>
          </a:prstGeom>
          <a:solidFill>
            <a:srgbClr val="FF9900"/>
          </a:solidFill>
          <a:ln>
            <a:solidFill>
              <a:schemeClr val="bg2">
                <a:lumMod val="50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91432" tIns="45717" rIns="91432" bIns="45717" numCol="1" rtlCol="0" anchor="ctr" anchorCtr="0" compatLnSpc="1">
            <a:prstTxWarp prst="textNoShape">
              <a:avLst/>
            </a:prstTxWarp>
            <a:noAutofit/>
          </a:bodyPr>
          <a:lstStyle/>
          <a:p>
            <a:pPr defTabSz="914323"/>
            <a:r>
              <a:rPr lang="en-US" sz="1600" b="1" i="0" dirty="0" smtClean="0">
                <a:solidFill>
                  <a:schemeClr val="bg1"/>
                </a:solidFill>
                <a:latin typeface="Arial" charset="0"/>
              </a:rPr>
              <a:t>JDBC </a:t>
            </a:r>
          </a:p>
          <a:p>
            <a:pPr defTabSz="914323">
              <a:spcBef>
                <a:spcPts val="0"/>
              </a:spcBef>
            </a:pPr>
            <a:r>
              <a:rPr lang="en-US" sz="1600" b="1" i="0" dirty="0" smtClean="0">
                <a:solidFill>
                  <a:schemeClr val="bg1"/>
                </a:solidFill>
                <a:latin typeface="Arial" charset="0"/>
              </a:rPr>
              <a:t>driver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5: Java Open Client</a:t>
            </a:r>
            <a:endParaRPr lang="en-US" dirty="0"/>
          </a:p>
        </p:txBody>
      </p:sp>
      <p:grpSp>
        <p:nvGrpSpPr>
          <p:cNvPr id="3" name="Group 6"/>
          <p:cNvGrpSpPr/>
          <p:nvPr/>
        </p:nvGrpSpPr>
        <p:grpSpPr>
          <a:xfrm>
            <a:off x="7478235" y="1393632"/>
            <a:ext cx="1839432" cy="3827719"/>
            <a:chOff x="3253563" y="1392867"/>
            <a:chExt cx="1839432" cy="3827719"/>
          </a:xfrm>
          <a:solidFill>
            <a:srgbClr val="3399FF"/>
          </a:solidFill>
        </p:grpSpPr>
        <p:sp>
          <p:nvSpPr>
            <p:cNvPr id="8" name="Rectangle 7"/>
            <p:cNvSpPr/>
            <p:nvPr/>
          </p:nvSpPr>
          <p:spPr bwMode="auto">
            <a:xfrm>
              <a:off x="3253563" y="2118963"/>
              <a:ext cx="1839432" cy="3101623"/>
            </a:xfrm>
            <a:prstGeom prst="rect">
              <a:avLst/>
            </a:prstGeom>
            <a:grpFill/>
            <a:ln>
              <a:headEnd type="none" w="med" len="med"/>
              <a:tailEnd type="none" w="med" len="med"/>
            </a:ln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defTabSz="914323"/>
              <a:endParaRPr lang="en-US" dirty="0" smtClean="0">
                <a:solidFill>
                  <a:schemeClr val="tx1"/>
                </a:solidFill>
                <a:latin typeface="Arial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3438263" y="1392867"/>
              <a:ext cx="1410964" cy="70788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2000" i="0" dirty="0" err="1" smtClean="0">
                  <a:solidFill>
                    <a:srgbClr val="000000"/>
                  </a:solidFill>
                </a:rPr>
                <a:t>OpenEdge</a:t>
              </a:r>
              <a:r>
                <a:rPr lang="en-US" sz="2000" i="0" dirty="0" smtClean="0">
                  <a:solidFill>
                    <a:srgbClr val="000000"/>
                  </a:solidFill>
                </a:rPr>
                <a:t/>
              </a:r>
              <a:br>
                <a:rPr lang="en-US" sz="2000" i="0" dirty="0" smtClean="0">
                  <a:solidFill>
                    <a:srgbClr val="000000"/>
                  </a:solidFill>
                </a:rPr>
              </a:br>
              <a:r>
                <a:rPr lang="en-US" sz="2000" i="0" dirty="0" err="1" smtClean="0">
                  <a:solidFill>
                    <a:srgbClr val="000000"/>
                  </a:solidFill>
                </a:rPr>
                <a:t>AppServer</a:t>
              </a:r>
              <a:endParaRPr lang="en-US" sz="2000" i="0" dirty="0" smtClean="0">
                <a:solidFill>
                  <a:srgbClr val="000000"/>
                </a:solidFill>
              </a:endParaRPr>
            </a:p>
          </p:txBody>
        </p:sp>
      </p:grpSp>
      <p:grpSp>
        <p:nvGrpSpPr>
          <p:cNvPr id="5" name="Group 12"/>
          <p:cNvGrpSpPr/>
          <p:nvPr/>
        </p:nvGrpSpPr>
        <p:grpSpPr>
          <a:xfrm>
            <a:off x="2115881" y="1368823"/>
            <a:ext cx="1839432" cy="3827719"/>
            <a:chOff x="3253563" y="1392867"/>
            <a:chExt cx="1839432" cy="3827719"/>
          </a:xfrm>
        </p:grpSpPr>
        <p:sp>
          <p:nvSpPr>
            <p:cNvPr id="14" name="Rectangle 13"/>
            <p:cNvSpPr/>
            <p:nvPr/>
          </p:nvSpPr>
          <p:spPr bwMode="auto">
            <a:xfrm>
              <a:off x="3253563" y="2118963"/>
              <a:ext cx="1839432" cy="3101623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defTabSz="914323"/>
              <a:endParaRPr lang="en-US" dirty="0" smtClean="0">
                <a:solidFill>
                  <a:schemeClr val="tx1"/>
                </a:solidFill>
                <a:latin typeface="Arial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3551273" y="1392867"/>
              <a:ext cx="1184940" cy="70788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2000" i="0" dirty="0" err="1" smtClean="0">
                  <a:solidFill>
                    <a:srgbClr val="000000"/>
                  </a:solidFill>
                </a:rPr>
                <a:t>Rollbase</a:t>
              </a:r>
              <a:r>
                <a:rPr lang="en-US" sz="2000" i="0" dirty="0" smtClean="0">
                  <a:solidFill>
                    <a:srgbClr val="000000"/>
                  </a:solidFill>
                </a:rPr>
                <a:t/>
              </a:r>
              <a:br>
                <a:rPr lang="en-US" sz="2000" i="0" dirty="0" smtClean="0">
                  <a:solidFill>
                    <a:srgbClr val="000000"/>
                  </a:solidFill>
                </a:rPr>
              </a:br>
              <a:r>
                <a:rPr lang="en-US" sz="2000" i="0" dirty="0" smtClean="0">
                  <a:solidFill>
                    <a:srgbClr val="000000"/>
                  </a:solidFill>
                </a:rPr>
                <a:t>Server</a:t>
              </a:r>
            </a:p>
          </p:txBody>
        </p:sp>
      </p:grpSp>
      <p:sp>
        <p:nvSpPr>
          <p:cNvPr id="33" name="Rectangle 32"/>
          <p:cNvSpPr/>
          <p:nvPr/>
        </p:nvSpPr>
        <p:spPr bwMode="auto">
          <a:xfrm>
            <a:off x="2241029" y="2322093"/>
            <a:ext cx="1548777" cy="2129401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32" tIns="45717" rIns="91432" bIns="45717" numCol="1" rtlCol="0" anchor="ctr" anchorCtr="0" compatLnSpc="1">
            <a:prstTxWarp prst="textNoShape">
              <a:avLst/>
            </a:prstTxWarp>
            <a:noAutofit/>
          </a:bodyPr>
          <a:lstStyle/>
          <a:p>
            <a:pPr defTabSz="914323"/>
            <a:endParaRPr lang="en-US" dirty="0" smtClean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34" name="tower"/>
          <p:cNvSpPr>
            <a:spLocks noEditPoints="1" noChangeArrowheads="1"/>
          </p:cNvSpPr>
          <p:nvPr/>
        </p:nvSpPr>
        <p:spPr bwMode="auto">
          <a:xfrm>
            <a:off x="2842353" y="2475913"/>
            <a:ext cx="547963" cy="1231591"/>
          </a:xfrm>
          <a:custGeom>
            <a:avLst/>
            <a:gdLst>
              <a:gd name="T0" fmla="*/ 0 w 21600"/>
              <a:gd name="T1" fmla="*/ 2184 h 21600"/>
              <a:gd name="T2" fmla="*/ 6664 w 21600"/>
              <a:gd name="T3" fmla="*/ 0 h 21600"/>
              <a:gd name="T4" fmla="*/ 10800 w 21600"/>
              <a:gd name="T5" fmla="*/ 0 h 21600"/>
              <a:gd name="T6" fmla="*/ 21600 w 21600"/>
              <a:gd name="T7" fmla="*/ 0 h 21600"/>
              <a:gd name="T8" fmla="*/ 21600 w 21600"/>
              <a:gd name="T9" fmla="*/ 11649 h 21600"/>
              <a:gd name="T10" fmla="*/ 21600 w 21600"/>
              <a:gd name="T11" fmla="*/ 19416 h 21600"/>
              <a:gd name="T12" fmla="*/ 15166 w 21600"/>
              <a:gd name="T13" fmla="*/ 21600 h 21600"/>
              <a:gd name="T14" fmla="*/ 10570 w 21600"/>
              <a:gd name="T15" fmla="*/ 21600 h 21600"/>
              <a:gd name="T16" fmla="*/ 0 w 21600"/>
              <a:gd name="T17" fmla="*/ 21600 h 21600"/>
              <a:gd name="T18" fmla="*/ 0 w 21600"/>
              <a:gd name="T19" fmla="*/ 11528 h 21600"/>
              <a:gd name="T20" fmla="*/ 459 w 21600"/>
              <a:gd name="T21" fmla="*/ 22540 h 21600"/>
              <a:gd name="T22" fmla="*/ 21485 w 21600"/>
              <a:gd name="T23" fmla="*/ 270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 extrusionOk="0">
                <a:moveTo>
                  <a:pt x="0" y="2184"/>
                </a:moveTo>
                <a:lnTo>
                  <a:pt x="6664" y="0"/>
                </a:lnTo>
                <a:lnTo>
                  <a:pt x="10800" y="0"/>
                </a:lnTo>
                <a:lnTo>
                  <a:pt x="21600" y="0"/>
                </a:lnTo>
                <a:lnTo>
                  <a:pt x="21600" y="11649"/>
                </a:lnTo>
                <a:lnTo>
                  <a:pt x="21600" y="19416"/>
                </a:lnTo>
                <a:lnTo>
                  <a:pt x="15166" y="21600"/>
                </a:lnTo>
                <a:lnTo>
                  <a:pt x="10570" y="21600"/>
                </a:lnTo>
                <a:lnTo>
                  <a:pt x="0" y="21600"/>
                </a:lnTo>
                <a:lnTo>
                  <a:pt x="0" y="11528"/>
                </a:lnTo>
                <a:lnTo>
                  <a:pt x="0" y="2184"/>
                </a:lnTo>
                <a:close/>
              </a:path>
              <a:path w="21600" h="21600" extrusionOk="0">
                <a:moveTo>
                  <a:pt x="0" y="2184"/>
                </a:moveTo>
                <a:lnTo>
                  <a:pt x="0" y="2184"/>
                </a:lnTo>
                <a:lnTo>
                  <a:pt x="14706" y="2184"/>
                </a:lnTo>
                <a:lnTo>
                  <a:pt x="21600" y="0"/>
                </a:lnTo>
                <a:moveTo>
                  <a:pt x="0" y="2184"/>
                </a:moveTo>
                <a:lnTo>
                  <a:pt x="14706" y="2184"/>
                </a:lnTo>
                <a:lnTo>
                  <a:pt x="14706" y="5339"/>
                </a:lnTo>
                <a:lnTo>
                  <a:pt x="14706" y="17474"/>
                </a:lnTo>
                <a:lnTo>
                  <a:pt x="14706" y="21600"/>
                </a:lnTo>
                <a:moveTo>
                  <a:pt x="1149" y="3034"/>
                </a:moveTo>
                <a:lnTo>
                  <a:pt x="13328" y="3034"/>
                </a:lnTo>
                <a:lnTo>
                  <a:pt x="13328" y="3519"/>
                </a:lnTo>
                <a:lnTo>
                  <a:pt x="1149" y="3519"/>
                </a:lnTo>
                <a:lnTo>
                  <a:pt x="1149" y="3034"/>
                </a:lnTo>
                <a:moveTo>
                  <a:pt x="1149" y="4490"/>
                </a:moveTo>
                <a:lnTo>
                  <a:pt x="13328" y="4490"/>
                </a:lnTo>
                <a:lnTo>
                  <a:pt x="13328" y="4854"/>
                </a:lnTo>
                <a:lnTo>
                  <a:pt x="1149" y="4854"/>
                </a:lnTo>
                <a:lnTo>
                  <a:pt x="1149" y="4490"/>
                </a:lnTo>
                <a:moveTo>
                  <a:pt x="1149" y="5946"/>
                </a:moveTo>
                <a:lnTo>
                  <a:pt x="13328" y="5946"/>
                </a:lnTo>
                <a:lnTo>
                  <a:pt x="13328" y="6310"/>
                </a:lnTo>
                <a:lnTo>
                  <a:pt x="1149" y="6310"/>
                </a:lnTo>
                <a:lnTo>
                  <a:pt x="1149" y="5946"/>
                </a:lnTo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32" tIns="45717" rIns="91432" bIns="45717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Flowchart: Magnetic Disk 17"/>
          <p:cNvSpPr/>
          <p:nvPr/>
        </p:nvSpPr>
        <p:spPr bwMode="auto">
          <a:xfrm>
            <a:off x="2321166" y="4076921"/>
            <a:ext cx="1320667" cy="931179"/>
          </a:xfrm>
          <a:prstGeom prst="flowChartMagneticDisk">
            <a:avLst/>
          </a:prstGeom>
          <a:solidFill>
            <a:schemeClr val="bg1">
              <a:lumMod val="65000"/>
            </a:schemeClr>
          </a:solidFill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91432" tIns="45717" rIns="91432" bIns="45717" numCol="1" rtlCol="0" anchor="ctr" anchorCtr="0" compatLnSpc="1">
            <a:prstTxWarp prst="textNoShape">
              <a:avLst/>
            </a:prstTxWarp>
            <a:noAutofit/>
          </a:bodyPr>
          <a:lstStyle/>
          <a:p>
            <a:pPr defTabSz="914323"/>
            <a:r>
              <a:rPr lang="en-US" i="0" dirty="0" smtClean="0">
                <a:solidFill>
                  <a:schemeClr val="bg1"/>
                </a:solidFill>
                <a:latin typeface="Arial" charset="0"/>
              </a:rPr>
              <a:t>RB DB</a:t>
            </a:r>
          </a:p>
        </p:txBody>
      </p:sp>
      <p:sp>
        <p:nvSpPr>
          <p:cNvPr id="19" name="Rounded Rectangle 18"/>
          <p:cNvSpPr/>
          <p:nvPr/>
        </p:nvSpPr>
        <p:spPr bwMode="auto">
          <a:xfrm>
            <a:off x="2338630" y="3263706"/>
            <a:ext cx="1375243" cy="338975"/>
          </a:xfrm>
          <a:prstGeom prst="roundRect">
            <a:avLst/>
          </a:prstGeom>
          <a:solidFill>
            <a:srgbClr val="FF9900"/>
          </a:solidFill>
          <a:ln>
            <a:solidFill>
              <a:schemeClr val="bg2">
                <a:lumMod val="50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91432" tIns="45717" rIns="91432" bIns="45717" numCol="1" rtlCol="0" anchor="ctr" anchorCtr="0" compatLnSpc="1">
            <a:prstTxWarp prst="textNoShape">
              <a:avLst/>
            </a:prstTxWarp>
            <a:noAutofit/>
          </a:bodyPr>
          <a:lstStyle/>
          <a:p>
            <a:pPr defTabSz="914323"/>
            <a:r>
              <a:rPr lang="en-US" sz="1600" b="1" i="0" dirty="0" smtClean="0">
                <a:solidFill>
                  <a:schemeClr val="bg1"/>
                </a:solidFill>
                <a:latin typeface="Arial" charset="0"/>
              </a:rPr>
              <a:t>JAVA</a:t>
            </a:r>
          </a:p>
        </p:txBody>
      </p:sp>
      <p:sp>
        <p:nvSpPr>
          <p:cNvPr id="22" name="Rounded Rectangle 21"/>
          <p:cNvSpPr/>
          <p:nvPr/>
        </p:nvSpPr>
        <p:spPr bwMode="auto">
          <a:xfrm>
            <a:off x="2363371" y="2787451"/>
            <a:ext cx="1338297" cy="408623"/>
          </a:xfrm>
          <a:prstGeom prst="roundRect">
            <a:avLst/>
          </a:prstGeom>
          <a:solidFill>
            <a:srgbClr val="FF9900"/>
          </a:solidFill>
          <a:ln>
            <a:solidFill>
              <a:schemeClr val="bg2">
                <a:lumMod val="50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91432" tIns="45717" rIns="91432" bIns="45717" numCol="1" rtlCol="0" anchor="ctr" anchorCtr="0" compatLnSpc="1">
            <a:prstTxWarp prst="textNoShape">
              <a:avLst/>
            </a:prstTxWarp>
            <a:noAutofit/>
          </a:bodyPr>
          <a:lstStyle/>
          <a:p>
            <a:pPr defTabSz="914323"/>
            <a:r>
              <a:rPr lang="en-US" sz="1600" b="1" i="0" dirty="0" smtClean="0">
                <a:solidFill>
                  <a:schemeClr val="bg1"/>
                </a:solidFill>
                <a:latin typeface="Arial" charset="0"/>
              </a:rPr>
              <a:t>RB Server</a:t>
            </a:r>
          </a:p>
        </p:txBody>
      </p:sp>
      <p:cxnSp>
        <p:nvCxnSpPr>
          <p:cNvPr id="27" name="Straight Arrow Connector 26"/>
          <p:cNvCxnSpPr/>
          <p:nvPr/>
        </p:nvCxnSpPr>
        <p:spPr bwMode="auto">
          <a:xfrm>
            <a:off x="3940457" y="3504941"/>
            <a:ext cx="3515420" cy="11982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chemeClr val="bg2">
                <a:lumMod val="50000"/>
              </a:schemeClr>
            </a:solidFill>
            <a:prstDash val="solid"/>
            <a:round/>
            <a:headEnd type="triangle" w="lg" len="med"/>
            <a:tailEnd type="triangle" w="lg" len="med"/>
          </a:ln>
          <a:effectLst/>
        </p:spPr>
      </p:cxnSp>
      <p:sp>
        <p:nvSpPr>
          <p:cNvPr id="37" name="Rectangle 36"/>
          <p:cNvSpPr/>
          <p:nvPr/>
        </p:nvSpPr>
        <p:spPr bwMode="auto">
          <a:xfrm>
            <a:off x="7637458" y="2430426"/>
            <a:ext cx="1548777" cy="2129401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32" tIns="45717" rIns="91432" bIns="45717" numCol="1" rtlCol="0" anchor="ctr" anchorCtr="0" compatLnSpc="1">
            <a:prstTxWarp prst="textNoShape">
              <a:avLst/>
            </a:prstTxWarp>
            <a:noAutofit/>
          </a:bodyPr>
          <a:lstStyle/>
          <a:p>
            <a:pPr defTabSz="914323"/>
            <a:endParaRPr lang="en-US" dirty="0" smtClean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38" name="tower"/>
          <p:cNvSpPr>
            <a:spLocks noEditPoints="1" noChangeArrowheads="1"/>
          </p:cNvSpPr>
          <p:nvPr/>
        </p:nvSpPr>
        <p:spPr bwMode="auto">
          <a:xfrm>
            <a:off x="8238782" y="2634446"/>
            <a:ext cx="494015" cy="1125119"/>
          </a:xfrm>
          <a:custGeom>
            <a:avLst/>
            <a:gdLst>
              <a:gd name="T0" fmla="*/ 0 w 21600"/>
              <a:gd name="T1" fmla="*/ 2184 h 21600"/>
              <a:gd name="T2" fmla="*/ 6664 w 21600"/>
              <a:gd name="T3" fmla="*/ 0 h 21600"/>
              <a:gd name="T4" fmla="*/ 10800 w 21600"/>
              <a:gd name="T5" fmla="*/ 0 h 21600"/>
              <a:gd name="T6" fmla="*/ 21600 w 21600"/>
              <a:gd name="T7" fmla="*/ 0 h 21600"/>
              <a:gd name="T8" fmla="*/ 21600 w 21600"/>
              <a:gd name="T9" fmla="*/ 11649 h 21600"/>
              <a:gd name="T10" fmla="*/ 21600 w 21600"/>
              <a:gd name="T11" fmla="*/ 19416 h 21600"/>
              <a:gd name="T12" fmla="*/ 15166 w 21600"/>
              <a:gd name="T13" fmla="*/ 21600 h 21600"/>
              <a:gd name="T14" fmla="*/ 10570 w 21600"/>
              <a:gd name="T15" fmla="*/ 21600 h 21600"/>
              <a:gd name="T16" fmla="*/ 0 w 21600"/>
              <a:gd name="T17" fmla="*/ 21600 h 21600"/>
              <a:gd name="T18" fmla="*/ 0 w 21600"/>
              <a:gd name="T19" fmla="*/ 11528 h 21600"/>
              <a:gd name="T20" fmla="*/ 459 w 21600"/>
              <a:gd name="T21" fmla="*/ 22540 h 21600"/>
              <a:gd name="T22" fmla="*/ 21485 w 21600"/>
              <a:gd name="T23" fmla="*/ 270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 extrusionOk="0">
                <a:moveTo>
                  <a:pt x="0" y="2184"/>
                </a:moveTo>
                <a:lnTo>
                  <a:pt x="6664" y="0"/>
                </a:lnTo>
                <a:lnTo>
                  <a:pt x="10800" y="0"/>
                </a:lnTo>
                <a:lnTo>
                  <a:pt x="21600" y="0"/>
                </a:lnTo>
                <a:lnTo>
                  <a:pt x="21600" y="11649"/>
                </a:lnTo>
                <a:lnTo>
                  <a:pt x="21600" y="19416"/>
                </a:lnTo>
                <a:lnTo>
                  <a:pt x="15166" y="21600"/>
                </a:lnTo>
                <a:lnTo>
                  <a:pt x="10570" y="21600"/>
                </a:lnTo>
                <a:lnTo>
                  <a:pt x="0" y="21600"/>
                </a:lnTo>
                <a:lnTo>
                  <a:pt x="0" y="11528"/>
                </a:lnTo>
                <a:lnTo>
                  <a:pt x="0" y="2184"/>
                </a:lnTo>
                <a:close/>
              </a:path>
              <a:path w="21600" h="21600" extrusionOk="0">
                <a:moveTo>
                  <a:pt x="0" y="2184"/>
                </a:moveTo>
                <a:lnTo>
                  <a:pt x="0" y="2184"/>
                </a:lnTo>
                <a:lnTo>
                  <a:pt x="14706" y="2184"/>
                </a:lnTo>
                <a:lnTo>
                  <a:pt x="21600" y="0"/>
                </a:lnTo>
                <a:moveTo>
                  <a:pt x="0" y="2184"/>
                </a:moveTo>
                <a:lnTo>
                  <a:pt x="14706" y="2184"/>
                </a:lnTo>
                <a:lnTo>
                  <a:pt x="14706" y="5339"/>
                </a:lnTo>
                <a:lnTo>
                  <a:pt x="14706" y="17474"/>
                </a:lnTo>
                <a:lnTo>
                  <a:pt x="14706" y="21600"/>
                </a:lnTo>
                <a:moveTo>
                  <a:pt x="1149" y="3034"/>
                </a:moveTo>
                <a:lnTo>
                  <a:pt x="13328" y="3034"/>
                </a:lnTo>
                <a:lnTo>
                  <a:pt x="13328" y="3519"/>
                </a:lnTo>
                <a:lnTo>
                  <a:pt x="1149" y="3519"/>
                </a:lnTo>
                <a:lnTo>
                  <a:pt x="1149" y="3034"/>
                </a:lnTo>
                <a:moveTo>
                  <a:pt x="1149" y="4490"/>
                </a:moveTo>
                <a:lnTo>
                  <a:pt x="13328" y="4490"/>
                </a:lnTo>
                <a:lnTo>
                  <a:pt x="13328" y="4854"/>
                </a:lnTo>
                <a:lnTo>
                  <a:pt x="1149" y="4854"/>
                </a:lnTo>
                <a:lnTo>
                  <a:pt x="1149" y="4490"/>
                </a:lnTo>
                <a:moveTo>
                  <a:pt x="1149" y="5946"/>
                </a:moveTo>
                <a:lnTo>
                  <a:pt x="13328" y="5946"/>
                </a:lnTo>
                <a:lnTo>
                  <a:pt x="13328" y="6310"/>
                </a:lnTo>
                <a:lnTo>
                  <a:pt x="1149" y="6310"/>
                </a:lnTo>
                <a:lnTo>
                  <a:pt x="1149" y="5946"/>
                </a:lnTo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32" tIns="45717" rIns="91432" bIns="45717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Rounded Rectangle 19"/>
          <p:cNvSpPr/>
          <p:nvPr/>
        </p:nvSpPr>
        <p:spPr bwMode="auto">
          <a:xfrm>
            <a:off x="7709971" y="2994937"/>
            <a:ext cx="1388126" cy="408623"/>
          </a:xfrm>
          <a:prstGeom prst="roundRect">
            <a:avLst/>
          </a:prstGeom>
          <a:solidFill>
            <a:srgbClr val="FF9900"/>
          </a:solidFill>
          <a:ln>
            <a:solidFill>
              <a:schemeClr val="bg2">
                <a:lumMod val="50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91432" tIns="45717" rIns="91432" bIns="45717" numCol="1" rtlCol="0" anchor="ctr" anchorCtr="0" compatLnSpc="1">
            <a:prstTxWarp prst="textNoShape">
              <a:avLst/>
            </a:prstTxWarp>
            <a:noAutofit/>
          </a:bodyPr>
          <a:lstStyle/>
          <a:p>
            <a:pPr defTabSz="914323"/>
            <a:r>
              <a:rPr lang="en-US" sz="1600" b="1" i="0" dirty="0" err="1" smtClean="0">
                <a:solidFill>
                  <a:schemeClr val="bg1"/>
                </a:solidFill>
                <a:latin typeface="Arial" charset="0"/>
              </a:rPr>
              <a:t>AppServer</a:t>
            </a:r>
            <a:endParaRPr lang="en-US" sz="1600" b="1" i="0" dirty="0" smtClean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21" name="Flowchart: Magnetic Disk 20"/>
          <p:cNvSpPr/>
          <p:nvPr/>
        </p:nvSpPr>
        <p:spPr bwMode="auto">
          <a:xfrm>
            <a:off x="7750617" y="4052509"/>
            <a:ext cx="1320667" cy="891971"/>
          </a:xfrm>
          <a:prstGeom prst="flowChartMagneticDisk">
            <a:avLst/>
          </a:prstGeom>
          <a:solidFill>
            <a:schemeClr val="bg1">
              <a:lumMod val="65000"/>
            </a:schemeClr>
          </a:solidFill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32" tIns="45717" rIns="91432" bIns="45717" numCol="1" rtlCol="0" anchor="ctr" anchorCtr="0" compatLnSpc="1">
            <a:prstTxWarp prst="textNoShape">
              <a:avLst/>
            </a:prstTxWarp>
            <a:noAutofit/>
          </a:bodyPr>
          <a:lstStyle/>
          <a:p>
            <a:pPr defTabSz="914323"/>
            <a:r>
              <a:rPr lang="en-US" i="0" dirty="0" smtClean="0">
                <a:solidFill>
                  <a:schemeClr val="bg1"/>
                </a:solidFill>
                <a:latin typeface="Arial" charset="0"/>
              </a:rPr>
              <a:t>OE DB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4196862" y="3681046"/>
            <a:ext cx="3024553" cy="384715"/>
          </a:xfrm>
          <a:prstGeom prst="rect">
            <a:avLst/>
          </a:prstGeom>
          <a:noFill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lIns="91432" tIns="45717" rIns="91432" bIns="45717" rtlCol="0">
            <a:spAutoFit/>
          </a:bodyPr>
          <a:lstStyle/>
          <a:p>
            <a:r>
              <a:rPr lang="en-US" sz="1900" i="0" dirty="0" err="1" smtClean="0">
                <a:solidFill>
                  <a:srgbClr val="000000"/>
                </a:solidFill>
              </a:rPr>
              <a:t>AppServer</a:t>
            </a:r>
            <a:r>
              <a:rPr lang="en-US" sz="1900" i="0" dirty="0" smtClean="0">
                <a:solidFill>
                  <a:srgbClr val="000000"/>
                </a:solidFill>
              </a:rPr>
              <a:t> Protocol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4192175" y="2790092"/>
            <a:ext cx="3052687" cy="33854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lIns="91432" tIns="45717" rIns="91432" bIns="45717" rtlCol="0">
            <a:spAutoFit/>
          </a:bodyPr>
          <a:lstStyle/>
          <a:p>
            <a:r>
              <a:rPr lang="en-US" sz="1600" i="0" dirty="0" err="1" smtClean="0">
                <a:solidFill>
                  <a:schemeClr val="bg1"/>
                </a:solidFill>
              </a:rPr>
              <a:t>OpenClient</a:t>
            </a:r>
            <a:r>
              <a:rPr lang="en-US" sz="1600" i="0" dirty="0" smtClean="0">
                <a:solidFill>
                  <a:schemeClr val="bg1"/>
                </a:solidFill>
              </a:rPr>
              <a:t> Proxy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8967389" y="2572786"/>
            <a:ext cx="1414568" cy="58477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lIns="91432" tIns="45717" rIns="91432" bIns="45717" rtlCol="0">
            <a:spAutoFit/>
          </a:bodyPr>
          <a:lstStyle/>
          <a:p>
            <a:r>
              <a:rPr lang="en-US" sz="1600" i="0" dirty="0" smtClean="0">
                <a:solidFill>
                  <a:schemeClr val="bg1"/>
                </a:solidFill>
              </a:rPr>
              <a:t>Business Entities</a:t>
            </a:r>
          </a:p>
        </p:txBody>
      </p:sp>
      <p:pic>
        <p:nvPicPr>
          <p:cNvPr id="5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61029" y="2993485"/>
            <a:ext cx="625474" cy="54133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317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57" name="TextBox 56"/>
          <p:cNvSpPr txBox="1"/>
          <p:nvPr/>
        </p:nvSpPr>
        <p:spPr>
          <a:xfrm>
            <a:off x="1030867" y="2514171"/>
            <a:ext cx="1414568" cy="58477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lIns="91432" tIns="45717" rIns="91432" bIns="45717" rtlCol="0">
            <a:spAutoFit/>
          </a:bodyPr>
          <a:lstStyle/>
          <a:p>
            <a:r>
              <a:rPr lang="en-US" sz="1600" i="0" dirty="0" smtClean="0">
                <a:solidFill>
                  <a:schemeClr val="bg1"/>
                </a:solidFill>
              </a:rPr>
              <a:t>Rollbase Objects</a:t>
            </a:r>
          </a:p>
        </p:txBody>
      </p:sp>
      <p:pic>
        <p:nvPicPr>
          <p:cNvPr id="5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2994" y="2906733"/>
            <a:ext cx="625474" cy="54133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317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59" name="Rectangle 58"/>
          <p:cNvSpPr/>
          <p:nvPr/>
        </p:nvSpPr>
        <p:spPr>
          <a:xfrm>
            <a:off x="7765367" y="5233182"/>
            <a:ext cx="1674056" cy="677102"/>
          </a:xfrm>
          <a:prstGeom prst="rect">
            <a:avLst/>
          </a:prstGeom>
        </p:spPr>
        <p:txBody>
          <a:bodyPr wrap="square" lIns="91432" tIns="45717" rIns="91432" bIns="45717">
            <a:spAutoFit/>
          </a:bodyPr>
          <a:lstStyle/>
          <a:p>
            <a:pPr algn="r"/>
            <a:r>
              <a:rPr lang="en-US" sz="1900" i="0" dirty="0" smtClean="0">
                <a:solidFill>
                  <a:srgbClr val="000000"/>
                </a:solidFill>
              </a:rPr>
              <a:t>PUB Schema</a:t>
            </a:r>
          </a:p>
          <a:p>
            <a:pPr algn="r">
              <a:spcBef>
                <a:spcPts val="0"/>
              </a:spcBef>
            </a:pPr>
            <a:r>
              <a:rPr lang="en-US" sz="1900" dirty="0" smtClean="0">
                <a:solidFill>
                  <a:srgbClr val="000000"/>
                </a:solidFill>
              </a:rPr>
              <a:t>your tables</a:t>
            </a:r>
            <a:endParaRPr lang="en-US" sz="1900" dirty="0"/>
          </a:p>
        </p:txBody>
      </p:sp>
      <p:sp>
        <p:nvSpPr>
          <p:cNvPr id="60" name="Rectangle 59"/>
          <p:cNvSpPr/>
          <p:nvPr/>
        </p:nvSpPr>
        <p:spPr>
          <a:xfrm>
            <a:off x="2025744" y="5230838"/>
            <a:ext cx="1868660" cy="677102"/>
          </a:xfrm>
          <a:prstGeom prst="rect">
            <a:avLst/>
          </a:prstGeom>
        </p:spPr>
        <p:txBody>
          <a:bodyPr wrap="square" lIns="91432" tIns="45717" rIns="91432" bIns="45717">
            <a:spAutoFit/>
          </a:bodyPr>
          <a:lstStyle/>
          <a:p>
            <a:pPr algn="l"/>
            <a:r>
              <a:rPr lang="en-US" sz="1900" i="0" dirty="0" smtClean="0">
                <a:solidFill>
                  <a:srgbClr val="000000"/>
                </a:solidFill>
              </a:rPr>
              <a:t>RB Schema</a:t>
            </a:r>
          </a:p>
          <a:p>
            <a:pPr algn="l">
              <a:spcBef>
                <a:spcPts val="0"/>
              </a:spcBef>
            </a:pPr>
            <a:r>
              <a:rPr lang="en-US" sz="1900" dirty="0" smtClean="0">
                <a:solidFill>
                  <a:srgbClr val="000000"/>
                </a:solidFill>
              </a:rPr>
              <a:t>Rollbase tables</a:t>
            </a:r>
            <a:endParaRPr lang="en-US" sz="1900" dirty="0"/>
          </a:p>
        </p:txBody>
      </p:sp>
      <p:cxnSp>
        <p:nvCxnSpPr>
          <p:cNvPr id="61" name="Straight Arrow Connector 60"/>
          <p:cNvCxnSpPr>
            <a:stCxn id="20" idx="2"/>
            <a:endCxn id="21" idx="1"/>
          </p:cNvCxnSpPr>
          <p:nvPr/>
        </p:nvCxnSpPr>
        <p:spPr bwMode="auto">
          <a:xfrm>
            <a:off x="8404035" y="3403559"/>
            <a:ext cx="6916" cy="648951"/>
          </a:xfrm>
          <a:prstGeom prst="straightConnector1">
            <a:avLst/>
          </a:prstGeom>
          <a:ln w="38100">
            <a:solidFill>
              <a:srgbClr val="FF9900"/>
            </a:solidFill>
            <a:headEnd type="none" w="med" len="me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/>
          <p:cNvCxnSpPr/>
          <p:nvPr/>
        </p:nvCxnSpPr>
        <p:spPr bwMode="auto">
          <a:xfrm flipH="1">
            <a:off x="2950368" y="4009292"/>
            <a:ext cx="3848" cy="476968"/>
          </a:xfrm>
          <a:prstGeom prst="straightConnector1">
            <a:avLst/>
          </a:prstGeom>
          <a:ln w="38100">
            <a:solidFill>
              <a:srgbClr val="FF9900"/>
            </a:solidFill>
            <a:headEnd type="none" w="med" len="me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Rounded Rectangle 57"/>
          <p:cNvSpPr/>
          <p:nvPr/>
        </p:nvSpPr>
        <p:spPr bwMode="auto">
          <a:xfrm>
            <a:off x="2334419" y="3665977"/>
            <a:ext cx="1365384" cy="498063"/>
          </a:xfrm>
          <a:prstGeom prst="roundRect">
            <a:avLst/>
          </a:prstGeom>
          <a:solidFill>
            <a:srgbClr val="FF9900"/>
          </a:solidFill>
          <a:ln>
            <a:solidFill>
              <a:schemeClr val="bg2">
                <a:lumMod val="50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91432" tIns="45717" rIns="91432" bIns="45717" numCol="1" rtlCol="0" anchor="ctr" anchorCtr="0" compatLnSpc="1">
            <a:prstTxWarp prst="textNoShape">
              <a:avLst/>
            </a:prstTxWarp>
            <a:noAutofit/>
          </a:bodyPr>
          <a:lstStyle/>
          <a:p>
            <a:pPr defTabSz="914323"/>
            <a:r>
              <a:rPr lang="en-US" sz="1600" b="1" i="0" dirty="0" smtClean="0">
                <a:solidFill>
                  <a:schemeClr val="bg1"/>
                </a:solidFill>
                <a:latin typeface="Arial" charset="0"/>
              </a:rPr>
              <a:t>JDBC </a:t>
            </a:r>
          </a:p>
          <a:p>
            <a:pPr defTabSz="914323">
              <a:spcBef>
                <a:spcPts val="0"/>
              </a:spcBef>
            </a:pPr>
            <a:r>
              <a:rPr lang="en-US" sz="1600" b="1" i="0" dirty="0" smtClean="0">
                <a:solidFill>
                  <a:schemeClr val="bg1"/>
                </a:solidFill>
                <a:latin typeface="Arial" charset="0"/>
              </a:rPr>
              <a:t>driver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OpenEdge</a:t>
            </a:r>
            <a:r>
              <a:rPr lang="en-US" dirty="0" smtClean="0"/>
              <a:t> Service Objects – The Preferred Approach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962" y="1523999"/>
            <a:ext cx="10360501" cy="4979671"/>
          </a:xfrm>
        </p:spPr>
        <p:txBody>
          <a:bodyPr/>
          <a:lstStyle/>
          <a:p>
            <a:r>
              <a:rPr lang="en-US" dirty="0" smtClean="0"/>
              <a:t>Requirements</a:t>
            </a:r>
          </a:p>
          <a:p>
            <a:pPr lvl="1"/>
            <a:r>
              <a:rPr lang="en-US" dirty="0" smtClean="0"/>
              <a:t>Application Server</a:t>
            </a:r>
          </a:p>
          <a:p>
            <a:pPr lvl="1"/>
            <a:r>
              <a:rPr lang="en-US" dirty="0" smtClean="0"/>
              <a:t>Progress Developer’s Studio</a:t>
            </a:r>
          </a:p>
          <a:p>
            <a:pPr lvl="1"/>
            <a:endParaRPr lang="en-US" dirty="0"/>
          </a:p>
          <a:p>
            <a:r>
              <a:rPr lang="en-US" dirty="0" smtClean="0"/>
              <a:t>Steps</a:t>
            </a:r>
          </a:p>
          <a:p>
            <a:pPr lvl="1"/>
            <a:r>
              <a:rPr lang="en-US" dirty="0" smtClean="0"/>
              <a:t>Create a Mobile Application using the </a:t>
            </a:r>
            <a:r>
              <a:rPr lang="en-US" dirty="0" err="1" smtClean="0"/>
              <a:t>ExpressMobile</a:t>
            </a:r>
            <a:r>
              <a:rPr lang="en-US" dirty="0" smtClean="0"/>
              <a:t> process in PDSOE</a:t>
            </a:r>
          </a:p>
          <a:p>
            <a:pPr lvl="1"/>
            <a:r>
              <a:rPr lang="en-US" dirty="0" smtClean="0"/>
              <a:t>Create a new object in </a:t>
            </a:r>
            <a:r>
              <a:rPr lang="en-US" dirty="0" err="1" smtClean="0"/>
              <a:t>Rollbase</a:t>
            </a:r>
            <a:r>
              <a:rPr lang="en-US" dirty="0" smtClean="0"/>
              <a:t> using the JSON file from the </a:t>
            </a:r>
            <a:r>
              <a:rPr lang="en-US" dirty="0" err="1" smtClean="0"/>
              <a:t>ExpressMobile</a:t>
            </a:r>
            <a:r>
              <a:rPr lang="en-US" dirty="0" smtClean="0"/>
              <a:t> project</a:t>
            </a:r>
          </a:p>
          <a:p>
            <a:pPr lvl="1"/>
            <a:endParaRPr lang="en-US" dirty="0"/>
          </a:p>
          <a:p>
            <a:r>
              <a:rPr lang="en-US" dirty="0" smtClean="0"/>
              <a:t>Result</a:t>
            </a:r>
          </a:p>
          <a:p>
            <a:pPr lvl="1"/>
            <a:r>
              <a:rPr lang="en-US" dirty="0" smtClean="0"/>
              <a:t>Access to your </a:t>
            </a:r>
            <a:r>
              <a:rPr lang="en-US" dirty="0" err="1" smtClean="0"/>
              <a:t>AppServer</a:t>
            </a:r>
            <a:r>
              <a:rPr lang="en-US" dirty="0" smtClean="0"/>
              <a:t> logic and data</a:t>
            </a:r>
          </a:p>
          <a:p>
            <a:pPr lvl="1"/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DEMO:  </a:t>
            </a:r>
            <a:r>
              <a:rPr lang="en-US" dirty="0" err="1" smtClean="0"/>
              <a:t>OpenEdge</a:t>
            </a:r>
            <a:r>
              <a:rPr lang="en-US" dirty="0" smtClean="0"/>
              <a:t> Service Objects – The Preferred Approach</a:t>
            </a:r>
            <a:endParaRPr lang="en-US" dirty="0"/>
          </a:p>
        </p:txBody>
      </p:sp>
      <p:grpSp>
        <p:nvGrpSpPr>
          <p:cNvPr id="3" name="Group 6"/>
          <p:cNvGrpSpPr/>
          <p:nvPr/>
        </p:nvGrpSpPr>
        <p:grpSpPr>
          <a:xfrm>
            <a:off x="7478235" y="1393632"/>
            <a:ext cx="1839432" cy="3827719"/>
            <a:chOff x="3253563" y="1392867"/>
            <a:chExt cx="1839432" cy="3827719"/>
          </a:xfrm>
          <a:solidFill>
            <a:srgbClr val="3399FF"/>
          </a:solidFill>
        </p:grpSpPr>
        <p:sp>
          <p:nvSpPr>
            <p:cNvPr id="8" name="Rectangle 7"/>
            <p:cNvSpPr/>
            <p:nvPr/>
          </p:nvSpPr>
          <p:spPr bwMode="auto">
            <a:xfrm>
              <a:off x="3253563" y="2118963"/>
              <a:ext cx="1839432" cy="3101623"/>
            </a:xfrm>
            <a:prstGeom prst="rect">
              <a:avLst/>
            </a:prstGeom>
            <a:grpFill/>
            <a:ln>
              <a:headEnd type="none" w="med" len="med"/>
              <a:tailEnd type="none" w="med" len="med"/>
            </a:ln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defTabSz="914323"/>
              <a:endParaRPr lang="en-US" dirty="0" smtClean="0">
                <a:solidFill>
                  <a:schemeClr val="tx1"/>
                </a:solidFill>
                <a:latin typeface="Arial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3438263" y="1392867"/>
              <a:ext cx="1410964" cy="70788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2000" i="0" dirty="0" err="1" smtClean="0">
                  <a:solidFill>
                    <a:srgbClr val="000000"/>
                  </a:solidFill>
                </a:rPr>
                <a:t>OpenEdge</a:t>
              </a:r>
              <a:r>
                <a:rPr lang="en-US" sz="2000" i="0" dirty="0" smtClean="0">
                  <a:solidFill>
                    <a:srgbClr val="000000"/>
                  </a:solidFill>
                </a:rPr>
                <a:t/>
              </a:r>
              <a:br>
                <a:rPr lang="en-US" sz="2000" i="0" dirty="0" smtClean="0">
                  <a:solidFill>
                    <a:srgbClr val="000000"/>
                  </a:solidFill>
                </a:rPr>
              </a:br>
              <a:r>
                <a:rPr lang="en-US" sz="2000" i="0" dirty="0" err="1" smtClean="0">
                  <a:solidFill>
                    <a:srgbClr val="000000"/>
                  </a:solidFill>
                </a:rPr>
                <a:t>AppServer</a:t>
              </a:r>
              <a:endParaRPr lang="en-US" sz="2000" i="0" dirty="0" smtClean="0">
                <a:solidFill>
                  <a:srgbClr val="000000"/>
                </a:solidFill>
              </a:endParaRPr>
            </a:p>
          </p:txBody>
        </p:sp>
      </p:grpSp>
      <p:grpSp>
        <p:nvGrpSpPr>
          <p:cNvPr id="4" name="Group 9"/>
          <p:cNvGrpSpPr/>
          <p:nvPr/>
        </p:nvGrpSpPr>
        <p:grpSpPr>
          <a:xfrm>
            <a:off x="5605752" y="1547903"/>
            <a:ext cx="1839432" cy="3673832"/>
            <a:chOff x="3253563" y="1546754"/>
            <a:chExt cx="1839432" cy="3673832"/>
          </a:xfrm>
          <a:solidFill>
            <a:srgbClr val="3399FF"/>
          </a:solidFill>
        </p:grpSpPr>
        <p:sp>
          <p:nvSpPr>
            <p:cNvPr id="11" name="Rectangle 10"/>
            <p:cNvSpPr/>
            <p:nvPr/>
          </p:nvSpPr>
          <p:spPr bwMode="auto">
            <a:xfrm>
              <a:off x="3253563" y="2118963"/>
              <a:ext cx="1839432" cy="3101623"/>
            </a:xfrm>
            <a:prstGeom prst="rect">
              <a:avLst/>
            </a:prstGeom>
            <a:grpFill/>
            <a:ln>
              <a:headEnd type="none" w="med" len="med"/>
              <a:tailEnd type="none" w="med" len="med"/>
            </a:ln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defTabSz="914323"/>
              <a:endParaRPr lang="en-US" dirty="0" smtClean="0">
                <a:solidFill>
                  <a:schemeClr val="tx1"/>
                </a:solidFill>
                <a:latin typeface="Arial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3638418" y="1546754"/>
              <a:ext cx="1010661" cy="40011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2000" i="0" dirty="0" smtClean="0">
                  <a:solidFill>
                    <a:srgbClr val="000000"/>
                  </a:solidFill>
                </a:rPr>
                <a:t>Tomcat</a:t>
              </a:r>
            </a:p>
          </p:txBody>
        </p:sp>
      </p:grpSp>
      <p:grpSp>
        <p:nvGrpSpPr>
          <p:cNvPr id="5" name="Group 12"/>
          <p:cNvGrpSpPr/>
          <p:nvPr/>
        </p:nvGrpSpPr>
        <p:grpSpPr>
          <a:xfrm>
            <a:off x="2115881" y="1368823"/>
            <a:ext cx="1839432" cy="3827719"/>
            <a:chOff x="3253563" y="1392867"/>
            <a:chExt cx="1839432" cy="3827719"/>
          </a:xfrm>
        </p:grpSpPr>
        <p:sp>
          <p:nvSpPr>
            <p:cNvPr id="14" name="Rectangle 13"/>
            <p:cNvSpPr/>
            <p:nvPr/>
          </p:nvSpPr>
          <p:spPr bwMode="auto">
            <a:xfrm>
              <a:off x="3253563" y="2118963"/>
              <a:ext cx="1839432" cy="3101623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defTabSz="914323"/>
              <a:endParaRPr lang="en-US" dirty="0" smtClean="0">
                <a:solidFill>
                  <a:schemeClr val="tx1"/>
                </a:solidFill>
                <a:latin typeface="Arial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3551273" y="1392867"/>
              <a:ext cx="1184940" cy="70788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2000" i="0" dirty="0" err="1" smtClean="0">
                  <a:solidFill>
                    <a:srgbClr val="000000"/>
                  </a:solidFill>
                </a:rPr>
                <a:t>Rollbase</a:t>
              </a:r>
              <a:r>
                <a:rPr lang="en-US" sz="2000" i="0" dirty="0" smtClean="0">
                  <a:solidFill>
                    <a:srgbClr val="000000"/>
                  </a:solidFill>
                </a:rPr>
                <a:t/>
              </a:r>
              <a:br>
                <a:rPr lang="en-US" sz="2000" i="0" dirty="0" smtClean="0">
                  <a:solidFill>
                    <a:srgbClr val="000000"/>
                  </a:solidFill>
                </a:rPr>
              </a:br>
              <a:r>
                <a:rPr lang="en-US" sz="2000" i="0" dirty="0" smtClean="0">
                  <a:solidFill>
                    <a:srgbClr val="000000"/>
                  </a:solidFill>
                </a:rPr>
                <a:t>Server</a:t>
              </a:r>
            </a:p>
          </p:txBody>
        </p:sp>
      </p:grpSp>
      <p:sp>
        <p:nvSpPr>
          <p:cNvPr id="33" name="Rectangle 32"/>
          <p:cNvSpPr/>
          <p:nvPr/>
        </p:nvSpPr>
        <p:spPr bwMode="auto">
          <a:xfrm>
            <a:off x="2241029" y="2322093"/>
            <a:ext cx="1548777" cy="2129401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32" tIns="45717" rIns="91432" bIns="45717" numCol="1" rtlCol="0" anchor="ctr" anchorCtr="0" compatLnSpc="1">
            <a:prstTxWarp prst="textNoShape">
              <a:avLst/>
            </a:prstTxWarp>
            <a:noAutofit/>
          </a:bodyPr>
          <a:lstStyle/>
          <a:p>
            <a:pPr defTabSz="914323"/>
            <a:endParaRPr lang="en-US" dirty="0" smtClean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34" name="tower"/>
          <p:cNvSpPr>
            <a:spLocks noEditPoints="1" noChangeArrowheads="1"/>
          </p:cNvSpPr>
          <p:nvPr/>
        </p:nvSpPr>
        <p:spPr bwMode="auto">
          <a:xfrm>
            <a:off x="2842353" y="2475913"/>
            <a:ext cx="547963" cy="1231591"/>
          </a:xfrm>
          <a:custGeom>
            <a:avLst/>
            <a:gdLst>
              <a:gd name="T0" fmla="*/ 0 w 21600"/>
              <a:gd name="T1" fmla="*/ 2184 h 21600"/>
              <a:gd name="T2" fmla="*/ 6664 w 21600"/>
              <a:gd name="T3" fmla="*/ 0 h 21600"/>
              <a:gd name="T4" fmla="*/ 10800 w 21600"/>
              <a:gd name="T5" fmla="*/ 0 h 21600"/>
              <a:gd name="T6" fmla="*/ 21600 w 21600"/>
              <a:gd name="T7" fmla="*/ 0 h 21600"/>
              <a:gd name="T8" fmla="*/ 21600 w 21600"/>
              <a:gd name="T9" fmla="*/ 11649 h 21600"/>
              <a:gd name="T10" fmla="*/ 21600 w 21600"/>
              <a:gd name="T11" fmla="*/ 19416 h 21600"/>
              <a:gd name="T12" fmla="*/ 15166 w 21600"/>
              <a:gd name="T13" fmla="*/ 21600 h 21600"/>
              <a:gd name="T14" fmla="*/ 10570 w 21600"/>
              <a:gd name="T15" fmla="*/ 21600 h 21600"/>
              <a:gd name="T16" fmla="*/ 0 w 21600"/>
              <a:gd name="T17" fmla="*/ 21600 h 21600"/>
              <a:gd name="T18" fmla="*/ 0 w 21600"/>
              <a:gd name="T19" fmla="*/ 11528 h 21600"/>
              <a:gd name="T20" fmla="*/ 459 w 21600"/>
              <a:gd name="T21" fmla="*/ 22540 h 21600"/>
              <a:gd name="T22" fmla="*/ 21485 w 21600"/>
              <a:gd name="T23" fmla="*/ 270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 extrusionOk="0">
                <a:moveTo>
                  <a:pt x="0" y="2184"/>
                </a:moveTo>
                <a:lnTo>
                  <a:pt x="6664" y="0"/>
                </a:lnTo>
                <a:lnTo>
                  <a:pt x="10800" y="0"/>
                </a:lnTo>
                <a:lnTo>
                  <a:pt x="21600" y="0"/>
                </a:lnTo>
                <a:lnTo>
                  <a:pt x="21600" y="11649"/>
                </a:lnTo>
                <a:lnTo>
                  <a:pt x="21600" y="19416"/>
                </a:lnTo>
                <a:lnTo>
                  <a:pt x="15166" y="21600"/>
                </a:lnTo>
                <a:lnTo>
                  <a:pt x="10570" y="21600"/>
                </a:lnTo>
                <a:lnTo>
                  <a:pt x="0" y="21600"/>
                </a:lnTo>
                <a:lnTo>
                  <a:pt x="0" y="11528"/>
                </a:lnTo>
                <a:lnTo>
                  <a:pt x="0" y="2184"/>
                </a:lnTo>
                <a:close/>
              </a:path>
              <a:path w="21600" h="21600" extrusionOk="0">
                <a:moveTo>
                  <a:pt x="0" y="2184"/>
                </a:moveTo>
                <a:lnTo>
                  <a:pt x="0" y="2184"/>
                </a:lnTo>
                <a:lnTo>
                  <a:pt x="14706" y="2184"/>
                </a:lnTo>
                <a:lnTo>
                  <a:pt x="21600" y="0"/>
                </a:lnTo>
                <a:moveTo>
                  <a:pt x="0" y="2184"/>
                </a:moveTo>
                <a:lnTo>
                  <a:pt x="14706" y="2184"/>
                </a:lnTo>
                <a:lnTo>
                  <a:pt x="14706" y="5339"/>
                </a:lnTo>
                <a:lnTo>
                  <a:pt x="14706" y="17474"/>
                </a:lnTo>
                <a:lnTo>
                  <a:pt x="14706" y="21600"/>
                </a:lnTo>
                <a:moveTo>
                  <a:pt x="1149" y="3034"/>
                </a:moveTo>
                <a:lnTo>
                  <a:pt x="13328" y="3034"/>
                </a:lnTo>
                <a:lnTo>
                  <a:pt x="13328" y="3519"/>
                </a:lnTo>
                <a:lnTo>
                  <a:pt x="1149" y="3519"/>
                </a:lnTo>
                <a:lnTo>
                  <a:pt x="1149" y="3034"/>
                </a:lnTo>
                <a:moveTo>
                  <a:pt x="1149" y="4490"/>
                </a:moveTo>
                <a:lnTo>
                  <a:pt x="13328" y="4490"/>
                </a:lnTo>
                <a:lnTo>
                  <a:pt x="13328" y="4854"/>
                </a:lnTo>
                <a:lnTo>
                  <a:pt x="1149" y="4854"/>
                </a:lnTo>
                <a:lnTo>
                  <a:pt x="1149" y="4490"/>
                </a:lnTo>
                <a:moveTo>
                  <a:pt x="1149" y="5946"/>
                </a:moveTo>
                <a:lnTo>
                  <a:pt x="13328" y="5946"/>
                </a:lnTo>
                <a:lnTo>
                  <a:pt x="13328" y="6310"/>
                </a:lnTo>
                <a:lnTo>
                  <a:pt x="1149" y="6310"/>
                </a:lnTo>
                <a:lnTo>
                  <a:pt x="1149" y="5946"/>
                </a:lnTo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32" tIns="45717" rIns="91432" bIns="45717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Flowchart: Magnetic Disk 17"/>
          <p:cNvSpPr/>
          <p:nvPr/>
        </p:nvSpPr>
        <p:spPr bwMode="auto">
          <a:xfrm>
            <a:off x="2321166" y="4076921"/>
            <a:ext cx="1320667" cy="931179"/>
          </a:xfrm>
          <a:prstGeom prst="flowChartMagneticDisk">
            <a:avLst/>
          </a:prstGeom>
          <a:solidFill>
            <a:schemeClr val="bg1">
              <a:lumMod val="65000"/>
            </a:schemeClr>
          </a:solidFill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91432" tIns="45717" rIns="91432" bIns="45717" numCol="1" rtlCol="0" anchor="ctr" anchorCtr="0" compatLnSpc="1">
            <a:prstTxWarp prst="textNoShape">
              <a:avLst/>
            </a:prstTxWarp>
            <a:noAutofit/>
          </a:bodyPr>
          <a:lstStyle/>
          <a:p>
            <a:pPr defTabSz="914323"/>
            <a:r>
              <a:rPr lang="en-US" i="0" dirty="0" smtClean="0">
                <a:solidFill>
                  <a:schemeClr val="bg1"/>
                </a:solidFill>
                <a:latin typeface="Arial" charset="0"/>
              </a:rPr>
              <a:t>RB DB</a:t>
            </a:r>
          </a:p>
        </p:txBody>
      </p:sp>
      <p:sp>
        <p:nvSpPr>
          <p:cNvPr id="19" name="Rounded Rectangle 18"/>
          <p:cNvSpPr/>
          <p:nvPr/>
        </p:nvSpPr>
        <p:spPr bwMode="auto">
          <a:xfrm>
            <a:off x="2338630" y="3263706"/>
            <a:ext cx="1375243" cy="338975"/>
          </a:xfrm>
          <a:prstGeom prst="roundRect">
            <a:avLst/>
          </a:prstGeom>
          <a:solidFill>
            <a:srgbClr val="FF9900"/>
          </a:solidFill>
          <a:ln>
            <a:solidFill>
              <a:schemeClr val="bg2">
                <a:lumMod val="50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91432" tIns="45717" rIns="91432" bIns="45717" numCol="1" rtlCol="0" anchor="ctr" anchorCtr="0" compatLnSpc="1">
            <a:prstTxWarp prst="textNoShape">
              <a:avLst/>
            </a:prstTxWarp>
            <a:noAutofit/>
          </a:bodyPr>
          <a:lstStyle/>
          <a:p>
            <a:pPr defTabSz="914323"/>
            <a:r>
              <a:rPr lang="en-US" sz="1600" b="1" i="0" dirty="0" smtClean="0">
                <a:solidFill>
                  <a:schemeClr val="bg1"/>
                </a:solidFill>
                <a:latin typeface="Arial" charset="0"/>
              </a:rPr>
              <a:t>REST</a:t>
            </a:r>
          </a:p>
        </p:txBody>
      </p:sp>
      <p:sp>
        <p:nvSpPr>
          <p:cNvPr id="22" name="Rounded Rectangle 21"/>
          <p:cNvSpPr/>
          <p:nvPr/>
        </p:nvSpPr>
        <p:spPr bwMode="auto">
          <a:xfrm>
            <a:off x="2363371" y="2787451"/>
            <a:ext cx="1338297" cy="408623"/>
          </a:xfrm>
          <a:prstGeom prst="roundRect">
            <a:avLst/>
          </a:prstGeom>
          <a:solidFill>
            <a:srgbClr val="FF9900"/>
          </a:solidFill>
          <a:ln>
            <a:solidFill>
              <a:schemeClr val="bg2">
                <a:lumMod val="50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91432" tIns="45717" rIns="91432" bIns="45717" numCol="1" rtlCol="0" anchor="ctr" anchorCtr="0" compatLnSpc="1">
            <a:prstTxWarp prst="textNoShape">
              <a:avLst/>
            </a:prstTxWarp>
            <a:noAutofit/>
          </a:bodyPr>
          <a:lstStyle/>
          <a:p>
            <a:pPr defTabSz="914323"/>
            <a:r>
              <a:rPr lang="en-US" sz="1600" b="1" i="0" dirty="0" smtClean="0">
                <a:solidFill>
                  <a:schemeClr val="bg1"/>
                </a:solidFill>
                <a:latin typeface="Arial" charset="0"/>
              </a:rPr>
              <a:t>RB Server</a:t>
            </a:r>
          </a:p>
        </p:txBody>
      </p:sp>
      <p:cxnSp>
        <p:nvCxnSpPr>
          <p:cNvPr id="27" name="Straight Arrow Connector 26"/>
          <p:cNvCxnSpPr/>
          <p:nvPr/>
        </p:nvCxnSpPr>
        <p:spPr bwMode="auto">
          <a:xfrm>
            <a:off x="3940457" y="3504941"/>
            <a:ext cx="1684059" cy="259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chemeClr val="bg2">
                <a:lumMod val="50000"/>
              </a:schemeClr>
            </a:solidFill>
            <a:prstDash val="solid"/>
            <a:round/>
            <a:headEnd type="triangle" w="lg" len="med"/>
            <a:tailEnd type="triangle" w="lg" len="med"/>
          </a:ln>
          <a:effectLst/>
        </p:spPr>
      </p:cxnSp>
      <p:sp>
        <p:nvSpPr>
          <p:cNvPr id="35" name="Rectangle 34"/>
          <p:cNvSpPr/>
          <p:nvPr/>
        </p:nvSpPr>
        <p:spPr bwMode="auto">
          <a:xfrm>
            <a:off x="5775607" y="2397374"/>
            <a:ext cx="1548777" cy="2129401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32" tIns="45717" rIns="91432" bIns="45717" numCol="1" rtlCol="0" anchor="ctr" anchorCtr="0" compatLnSpc="1">
            <a:prstTxWarp prst="textNoShape">
              <a:avLst/>
            </a:prstTxWarp>
            <a:noAutofit/>
          </a:bodyPr>
          <a:lstStyle/>
          <a:p>
            <a:pPr defTabSz="914323"/>
            <a:endParaRPr lang="en-US" dirty="0" smtClean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36" name="tower"/>
          <p:cNvSpPr>
            <a:spLocks noEditPoints="1" noChangeArrowheads="1"/>
          </p:cNvSpPr>
          <p:nvPr/>
        </p:nvSpPr>
        <p:spPr bwMode="auto">
          <a:xfrm>
            <a:off x="6376931" y="2587327"/>
            <a:ext cx="494015" cy="1125119"/>
          </a:xfrm>
          <a:custGeom>
            <a:avLst/>
            <a:gdLst>
              <a:gd name="T0" fmla="*/ 0 w 21600"/>
              <a:gd name="T1" fmla="*/ 2184 h 21600"/>
              <a:gd name="T2" fmla="*/ 6664 w 21600"/>
              <a:gd name="T3" fmla="*/ 0 h 21600"/>
              <a:gd name="T4" fmla="*/ 10800 w 21600"/>
              <a:gd name="T5" fmla="*/ 0 h 21600"/>
              <a:gd name="T6" fmla="*/ 21600 w 21600"/>
              <a:gd name="T7" fmla="*/ 0 h 21600"/>
              <a:gd name="T8" fmla="*/ 21600 w 21600"/>
              <a:gd name="T9" fmla="*/ 11649 h 21600"/>
              <a:gd name="T10" fmla="*/ 21600 w 21600"/>
              <a:gd name="T11" fmla="*/ 19416 h 21600"/>
              <a:gd name="T12" fmla="*/ 15166 w 21600"/>
              <a:gd name="T13" fmla="*/ 21600 h 21600"/>
              <a:gd name="T14" fmla="*/ 10570 w 21600"/>
              <a:gd name="T15" fmla="*/ 21600 h 21600"/>
              <a:gd name="T16" fmla="*/ 0 w 21600"/>
              <a:gd name="T17" fmla="*/ 21600 h 21600"/>
              <a:gd name="T18" fmla="*/ 0 w 21600"/>
              <a:gd name="T19" fmla="*/ 11528 h 21600"/>
              <a:gd name="T20" fmla="*/ 459 w 21600"/>
              <a:gd name="T21" fmla="*/ 22540 h 21600"/>
              <a:gd name="T22" fmla="*/ 21485 w 21600"/>
              <a:gd name="T23" fmla="*/ 270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 extrusionOk="0">
                <a:moveTo>
                  <a:pt x="0" y="2184"/>
                </a:moveTo>
                <a:lnTo>
                  <a:pt x="6664" y="0"/>
                </a:lnTo>
                <a:lnTo>
                  <a:pt x="10800" y="0"/>
                </a:lnTo>
                <a:lnTo>
                  <a:pt x="21600" y="0"/>
                </a:lnTo>
                <a:lnTo>
                  <a:pt x="21600" y="11649"/>
                </a:lnTo>
                <a:lnTo>
                  <a:pt x="21600" y="19416"/>
                </a:lnTo>
                <a:lnTo>
                  <a:pt x="15166" y="21600"/>
                </a:lnTo>
                <a:lnTo>
                  <a:pt x="10570" y="21600"/>
                </a:lnTo>
                <a:lnTo>
                  <a:pt x="0" y="21600"/>
                </a:lnTo>
                <a:lnTo>
                  <a:pt x="0" y="11528"/>
                </a:lnTo>
                <a:lnTo>
                  <a:pt x="0" y="2184"/>
                </a:lnTo>
                <a:close/>
              </a:path>
              <a:path w="21600" h="21600" extrusionOk="0">
                <a:moveTo>
                  <a:pt x="0" y="2184"/>
                </a:moveTo>
                <a:lnTo>
                  <a:pt x="0" y="2184"/>
                </a:lnTo>
                <a:lnTo>
                  <a:pt x="14706" y="2184"/>
                </a:lnTo>
                <a:lnTo>
                  <a:pt x="21600" y="0"/>
                </a:lnTo>
                <a:moveTo>
                  <a:pt x="0" y="2184"/>
                </a:moveTo>
                <a:lnTo>
                  <a:pt x="14706" y="2184"/>
                </a:lnTo>
                <a:lnTo>
                  <a:pt x="14706" y="5339"/>
                </a:lnTo>
                <a:lnTo>
                  <a:pt x="14706" y="17474"/>
                </a:lnTo>
                <a:lnTo>
                  <a:pt x="14706" y="21600"/>
                </a:lnTo>
                <a:moveTo>
                  <a:pt x="1149" y="3034"/>
                </a:moveTo>
                <a:lnTo>
                  <a:pt x="13328" y="3034"/>
                </a:lnTo>
                <a:lnTo>
                  <a:pt x="13328" y="3519"/>
                </a:lnTo>
                <a:lnTo>
                  <a:pt x="1149" y="3519"/>
                </a:lnTo>
                <a:lnTo>
                  <a:pt x="1149" y="3034"/>
                </a:lnTo>
                <a:moveTo>
                  <a:pt x="1149" y="4490"/>
                </a:moveTo>
                <a:lnTo>
                  <a:pt x="13328" y="4490"/>
                </a:lnTo>
                <a:lnTo>
                  <a:pt x="13328" y="4854"/>
                </a:lnTo>
                <a:lnTo>
                  <a:pt x="1149" y="4854"/>
                </a:lnTo>
                <a:lnTo>
                  <a:pt x="1149" y="4490"/>
                </a:lnTo>
                <a:moveTo>
                  <a:pt x="1149" y="5946"/>
                </a:moveTo>
                <a:lnTo>
                  <a:pt x="13328" y="5946"/>
                </a:lnTo>
                <a:lnTo>
                  <a:pt x="13328" y="6310"/>
                </a:lnTo>
                <a:lnTo>
                  <a:pt x="1149" y="6310"/>
                </a:lnTo>
                <a:lnTo>
                  <a:pt x="1149" y="5946"/>
                </a:lnTo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32" tIns="45717" rIns="91432" bIns="45717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" name="Rectangle 36"/>
          <p:cNvSpPr/>
          <p:nvPr/>
        </p:nvSpPr>
        <p:spPr bwMode="auto">
          <a:xfrm>
            <a:off x="7637458" y="2430426"/>
            <a:ext cx="1548777" cy="2129401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32" tIns="45717" rIns="91432" bIns="45717" numCol="1" rtlCol="0" anchor="ctr" anchorCtr="0" compatLnSpc="1">
            <a:prstTxWarp prst="textNoShape">
              <a:avLst/>
            </a:prstTxWarp>
            <a:noAutofit/>
          </a:bodyPr>
          <a:lstStyle/>
          <a:p>
            <a:pPr defTabSz="914323"/>
            <a:endParaRPr lang="en-US" dirty="0" smtClean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38" name="tower"/>
          <p:cNvSpPr>
            <a:spLocks noEditPoints="1" noChangeArrowheads="1"/>
          </p:cNvSpPr>
          <p:nvPr/>
        </p:nvSpPr>
        <p:spPr bwMode="auto">
          <a:xfrm>
            <a:off x="8238782" y="2634446"/>
            <a:ext cx="494015" cy="1125119"/>
          </a:xfrm>
          <a:custGeom>
            <a:avLst/>
            <a:gdLst>
              <a:gd name="T0" fmla="*/ 0 w 21600"/>
              <a:gd name="T1" fmla="*/ 2184 h 21600"/>
              <a:gd name="T2" fmla="*/ 6664 w 21600"/>
              <a:gd name="T3" fmla="*/ 0 h 21600"/>
              <a:gd name="T4" fmla="*/ 10800 w 21600"/>
              <a:gd name="T5" fmla="*/ 0 h 21600"/>
              <a:gd name="T6" fmla="*/ 21600 w 21600"/>
              <a:gd name="T7" fmla="*/ 0 h 21600"/>
              <a:gd name="T8" fmla="*/ 21600 w 21600"/>
              <a:gd name="T9" fmla="*/ 11649 h 21600"/>
              <a:gd name="T10" fmla="*/ 21600 w 21600"/>
              <a:gd name="T11" fmla="*/ 19416 h 21600"/>
              <a:gd name="T12" fmla="*/ 15166 w 21600"/>
              <a:gd name="T13" fmla="*/ 21600 h 21600"/>
              <a:gd name="T14" fmla="*/ 10570 w 21600"/>
              <a:gd name="T15" fmla="*/ 21600 h 21600"/>
              <a:gd name="T16" fmla="*/ 0 w 21600"/>
              <a:gd name="T17" fmla="*/ 21600 h 21600"/>
              <a:gd name="T18" fmla="*/ 0 w 21600"/>
              <a:gd name="T19" fmla="*/ 11528 h 21600"/>
              <a:gd name="T20" fmla="*/ 459 w 21600"/>
              <a:gd name="T21" fmla="*/ 22540 h 21600"/>
              <a:gd name="T22" fmla="*/ 21485 w 21600"/>
              <a:gd name="T23" fmla="*/ 270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 extrusionOk="0">
                <a:moveTo>
                  <a:pt x="0" y="2184"/>
                </a:moveTo>
                <a:lnTo>
                  <a:pt x="6664" y="0"/>
                </a:lnTo>
                <a:lnTo>
                  <a:pt x="10800" y="0"/>
                </a:lnTo>
                <a:lnTo>
                  <a:pt x="21600" y="0"/>
                </a:lnTo>
                <a:lnTo>
                  <a:pt x="21600" y="11649"/>
                </a:lnTo>
                <a:lnTo>
                  <a:pt x="21600" y="19416"/>
                </a:lnTo>
                <a:lnTo>
                  <a:pt x="15166" y="21600"/>
                </a:lnTo>
                <a:lnTo>
                  <a:pt x="10570" y="21600"/>
                </a:lnTo>
                <a:lnTo>
                  <a:pt x="0" y="21600"/>
                </a:lnTo>
                <a:lnTo>
                  <a:pt x="0" y="11528"/>
                </a:lnTo>
                <a:lnTo>
                  <a:pt x="0" y="2184"/>
                </a:lnTo>
                <a:close/>
              </a:path>
              <a:path w="21600" h="21600" extrusionOk="0">
                <a:moveTo>
                  <a:pt x="0" y="2184"/>
                </a:moveTo>
                <a:lnTo>
                  <a:pt x="0" y="2184"/>
                </a:lnTo>
                <a:lnTo>
                  <a:pt x="14706" y="2184"/>
                </a:lnTo>
                <a:lnTo>
                  <a:pt x="21600" y="0"/>
                </a:lnTo>
                <a:moveTo>
                  <a:pt x="0" y="2184"/>
                </a:moveTo>
                <a:lnTo>
                  <a:pt x="14706" y="2184"/>
                </a:lnTo>
                <a:lnTo>
                  <a:pt x="14706" y="5339"/>
                </a:lnTo>
                <a:lnTo>
                  <a:pt x="14706" y="17474"/>
                </a:lnTo>
                <a:lnTo>
                  <a:pt x="14706" y="21600"/>
                </a:lnTo>
                <a:moveTo>
                  <a:pt x="1149" y="3034"/>
                </a:moveTo>
                <a:lnTo>
                  <a:pt x="13328" y="3034"/>
                </a:lnTo>
                <a:lnTo>
                  <a:pt x="13328" y="3519"/>
                </a:lnTo>
                <a:lnTo>
                  <a:pt x="1149" y="3519"/>
                </a:lnTo>
                <a:lnTo>
                  <a:pt x="1149" y="3034"/>
                </a:lnTo>
                <a:moveTo>
                  <a:pt x="1149" y="4490"/>
                </a:moveTo>
                <a:lnTo>
                  <a:pt x="13328" y="4490"/>
                </a:lnTo>
                <a:lnTo>
                  <a:pt x="13328" y="4854"/>
                </a:lnTo>
                <a:lnTo>
                  <a:pt x="1149" y="4854"/>
                </a:lnTo>
                <a:lnTo>
                  <a:pt x="1149" y="4490"/>
                </a:lnTo>
                <a:moveTo>
                  <a:pt x="1149" y="5946"/>
                </a:moveTo>
                <a:lnTo>
                  <a:pt x="13328" y="5946"/>
                </a:lnTo>
                <a:lnTo>
                  <a:pt x="13328" y="6310"/>
                </a:lnTo>
                <a:lnTo>
                  <a:pt x="1149" y="6310"/>
                </a:lnTo>
                <a:lnTo>
                  <a:pt x="1149" y="5946"/>
                </a:lnTo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32" tIns="45717" rIns="91432" bIns="45717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Rounded Rectangle 19"/>
          <p:cNvSpPr/>
          <p:nvPr/>
        </p:nvSpPr>
        <p:spPr bwMode="auto">
          <a:xfrm>
            <a:off x="7709971" y="2994937"/>
            <a:ext cx="1388126" cy="408623"/>
          </a:xfrm>
          <a:prstGeom prst="roundRect">
            <a:avLst/>
          </a:prstGeom>
          <a:solidFill>
            <a:srgbClr val="FF9900"/>
          </a:solidFill>
          <a:ln>
            <a:solidFill>
              <a:schemeClr val="bg2">
                <a:lumMod val="50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91432" tIns="45717" rIns="91432" bIns="45717" numCol="1" rtlCol="0" anchor="ctr" anchorCtr="0" compatLnSpc="1">
            <a:prstTxWarp prst="textNoShape">
              <a:avLst/>
            </a:prstTxWarp>
            <a:noAutofit/>
          </a:bodyPr>
          <a:lstStyle/>
          <a:p>
            <a:pPr defTabSz="914323"/>
            <a:r>
              <a:rPr lang="en-US" sz="1600" b="1" i="0" dirty="0" err="1" smtClean="0">
                <a:solidFill>
                  <a:schemeClr val="bg1"/>
                </a:solidFill>
                <a:latin typeface="Arial" charset="0"/>
              </a:rPr>
              <a:t>AppServer</a:t>
            </a:r>
            <a:endParaRPr lang="en-US" sz="1600" b="1" i="0" dirty="0" smtClean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23" name="Rounded Rectangle 22"/>
          <p:cNvSpPr/>
          <p:nvPr/>
        </p:nvSpPr>
        <p:spPr bwMode="auto">
          <a:xfrm>
            <a:off x="5938092" y="2950865"/>
            <a:ext cx="1331205" cy="685379"/>
          </a:xfrm>
          <a:prstGeom prst="roundRect">
            <a:avLst/>
          </a:prstGeom>
          <a:solidFill>
            <a:srgbClr val="FF9900"/>
          </a:solidFill>
          <a:ln>
            <a:solidFill>
              <a:schemeClr val="bg2">
                <a:lumMod val="50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91432" tIns="45717" rIns="91432" bIns="45717" numCol="1" rtlCol="0" anchor="ctr" anchorCtr="0" compatLnSpc="1">
            <a:prstTxWarp prst="textNoShape">
              <a:avLst/>
            </a:prstTxWarp>
            <a:noAutofit/>
          </a:bodyPr>
          <a:lstStyle/>
          <a:p>
            <a:pPr defTabSz="914323"/>
            <a:r>
              <a:rPr lang="en-US" sz="1600" b="1" i="0" dirty="0" smtClean="0">
                <a:solidFill>
                  <a:schemeClr val="bg1"/>
                </a:solidFill>
                <a:latin typeface="Arial" charset="0"/>
              </a:rPr>
              <a:t>REST</a:t>
            </a:r>
            <a:br>
              <a:rPr lang="en-US" sz="1600" b="1" i="0" dirty="0" smtClean="0">
                <a:solidFill>
                  <a:schemeClr val="bg1"/>
                </a:solidFill>
                <a:latin typeface="Arial" charset="0"/>
              </a:rPr>
            </a:br>
            <a:r>
              <a:rPr lang="en-US" sz="1600" b="1" i="0" dirty="0" smtClean="0">
                <a:solidFill>
                  <a:schemeClr val="bg1"/>
                </a:solidFill>
                <a:latin typeface="Arial" charset="0"/>
              </a:rPr>
              <a:t>Adapter</a:t>
            </a:r>
          </a:p>
        </p:txBody>
      </p:sp>
      <p:sp>
        <p:nvSpPr>
          <p:cNvPr id="21" name="Flowchart: Magnetic Disk 20"/>
          <p:cNvSpPr/>
          <p:nvPr/>
        </p:nvSpPr>
        <p:spPr bwMode="auto">
          <a:xfrm>
            <a:off x="7750617" y="4052509"/>
            <a:ext cx="1320667" cy="891971"/>
          </a:xfrm>
          <a:prstGeom prst="flowChartMagneticDisk">
            <a:avLst/>
          </a:prstGeom>
          <a:solidFill>
            <a:schemeClr val="bg1">
              <a:lumMod val="65000"/>
            </a:schemeClr>
          </a:solidFill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32" tIns="45717" rIns="91432" bIns="45717" numCol="1" rtlCol="0" anchor="ctr" anchorCtr="0" compatLnSpc="1">
            <a:prstTxWarp prst="textNoShape">
              <a:avLst/>
            </a:prstTxWarp>
            <a:noAutofit/>
          </a:bodyPr>
          <a:lstStyle/>
          <a:p>
            <a:pPr defTabSz="914323"/>
            <a:r>
              <a:rPr lang="en-US" i="0" dirty="0" smtClean="0">
                <a:solidFill>
                  <a:schemeClr val="bg1"/>
                </a:solidFill>
                <a:latin typeface="Arial" charset="0"/>
              </a:rPr>
              <a:t>OE DB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4018956" y="3542948"/>
            <a:ext cx="1542360" cy="692491"/>
          </a:xfrm>
          <a:prstGeom prst="rect">
            <a:avLst/>
          </a:prstGeom>
          <a:noFill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lIns="91432" tIns="45717" rIns="91432" bIns="45717" rtlCol="0">
            <a:spAutoFit/>
          </a:bodyPr>
          <a:lstStyle/>
          <a:p>
            <a:r>
              <a:rPr lang="en-US" sz="1900" i="0" dirty="0" smtClean="0">
                <a:solidFill>
                  <a:srgbClr val="000000"/>
                </a:solidFill>
              </a:rPr>
              <a:t>HTTP/JSON</a:t>
            </a:r>
            <a:r>
              <a:rPr lang="en-US" sz="2000" i="0" dirty="0" smtClean="0">
                <a:solidFill>
                  <a:srgbClr val="000000"/>
                </a:solidFill>
              </a:rPr>
              <a:t/>
            </a:r>
            <a:br>
              <a:rPr lang="en-US" sz="2000" i="0" dirty="0" smtClean="0">
                <a:solidFill>
                  <a:srgbClr val="000000"/>
                </a:solidFill>
              </a:rPr>
            </a:br>
            <a:r>
              <a:rPr lang="en-US" sz="2000" i="0" dirty="0" smtClean="0">
                <a:solidFill>
                  <a:srgbClr val="000000"/>
                </a:solidFill>
              </a:rPr>
              <a:t>(REST)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4192175" y="2813541"/>
            <a:ext cx="1139483" cy="58477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lIns="91432" tIns="45717" rIns="91432" bIns="45717" rtlCol="0">
            <a:spAutoFit/>
          </a:bodyPr>
          <a:lstStyle/>
          <a:p>
            <a:r>
              <a:rPr lang="en-US" sz="1600" i="0" dirty="0" smtClean="0">
                <a:solidFill>
                  <a:schemeClr val="bg1"/>
                </a:solidFill>
              </a:rPr>
              <a:t>JSDO Catalog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8967389" y="2572786"/>
            <a:ext cx="1414568" cy="58477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lIns="91432" tIns="45717" rIns="91432" bIns="45717" rtlCol="0">
            <a:spAutoFit/>
          </a:bodyPr>
          <a:lstStyle/>
          <a:p>
            <a:r>
              <a:rPr lang="en-US" sz="1600" i="0" dirty="0" smtClean="0">
                <a:solidFill>
                  <a:schemeClr val="bg1"/>
                </a:solidFill>
              </a:rPr>
              <a:t>Business Entities</a:t>
            </a:r>
          </a:p>
        </p:txBody>
      </p:sp>
      <p:pic>
        <p:nvPicPr>
          <p:cNvPr id="5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061029" y="2993485"/>
            <a:ext cx="625474" cy="54133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317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57" name="TextBox 56"/>
          <p:cNvSpPr txBox="1"/>
          <p:nvPr/>
        </p:nvSpPr>
        <p:spPr>
          <a:xfrm>
            <a:off x="1030867" y="2514171"/>
            <a:ext cx="1414568" cy="58477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lIns="91432" tIns="45717" rIns="91432" bIns="45717" rtlCol="0">
            <a:spAutoFit/>
          </a:bodyPr>
          <a:lstStyle/>
          <a:p>
            <a:r>
              <a:rPr lang="en-US" sz="1600" i="0" dirty="0" smtClean="0">
                <a:solidFill>
                  <a:schemeClr val="bg1"/>
                </a:solidFill>
              </a:rPr>
              <a:t>Rollbase Objects</a:t>
            </a:r>
          </a:p>
        </p:txBody>
      </p:sp>
      <p:pic>
        <p:nvPicPr>
          <p:cNvPr id="5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2994" y="2906733"/>
            <a:ext cx="625474" cy="54133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317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59" name="Rectangle 58"/>
          <p:cNvSpPr/>
          <p:nvPr/>
        </p:nvSpPr>
        <p:spPr>
          <a:xfrm>
            <a:off x="7765367" y="5233182"/>
            <a:ext cx="1674056" cy="677102"/>
          </a:xfrm>
          <a:prstGeom prst="rect">
            <a:avLst/>
          </a:prstGeom>
        </p:spPr>
        <p:txBody>
          <a:bodyPr wrap="square" lIns="91432" tIns="45717" rIns="91432" bIns="45717">
            <a:spAutoFit/>
          </a:bodyPr>
          <a:lstStyle/>
          <a:p>
            <a:pPr algn="r"/>
            <a:r>
              <a:rPr lang="en-US" sz="1900" i="0" dirty="0" smtClean="0">
                <a:solidFill>
                  <a:srgbClr val="000000"/>
                </a:solidFill>
              </a:rPr>
              <a:t>PUB Schema</a:t>
            </a:r>
          </a:p>
          <a:p>
            <a:pPr algn="r">
              <a:spcBef>
                <a:spcPts val="0"/>
              </a:spcBef>
            </a:pPr>
            <a:r>
              <a:rPr lang="en-US" sz="1900" dirty="0" smtClean="0">
                <a:solidFill>
                  <a:srgbClr val="000000"/>
                </a:solidFill>
              </a:rPr>
              <a:t>your tables</a:t>
            </a:r>
            <a:endParaRPr lang="en-US" sz="1900" dirty="0"/>
          </a:p>
        </p:txBody>
      </p:sp>
      <p:sp>
        <p:nvSpPr>
          <p:cNvPr id="60" name="Rectangle 59"/>
          <p:cNvSpPr/>
          <p:nvPr/>
        </p:nvSpPr>
        <p:spPr>
          <a:xfrm>
            <a:off x="2025744" y="5230838"/>
            <a:ext cx="1868660" cy="677102"/>
          </a:xfrm>
          <a:prstGeom prst="rect">
            <a:avLst/>
          </a:prstGeom>
        </p:spPr>
        <p:txBody>
          <a:bodyPr wrap="square" lIns="91432" tIns="45717" rIns="91432" bIns="45717">
            <a:spAutoFit/>
          </a:bodyPr>
          <a:lstStyle/>
          <a:p>
            <a:pPr algn="l"/>
            <a:r>
              <a:rPr lang="en-US" sz="1900" i="0" dirty="0" smtClean="0">
                <a:solidFill>
                  <a:srgbClr val="000000"/>
                </a:solidFill>
              </a:rPr>
              <a:t>RB Schema</a:t>
            </a:r>
          </a:p>
          <a:p>
            <a:pPr algn="l">
              <a:spcBef>
                <a:spcPts val="0"/>
              </a:spcBef>
            </a:pPr>
            <a:r>
              <a:rPr lang="en-US" sz="1900" dirty="0" smtClean="0">
                <a:solidFill>
                  <a:srgbClr val="000000"/>
                </a:solidFill>
              </a:rPr>
              <a:t>Rollbase tables</a:t>
            </a:r>
            <a:endParaRPr lang="en-US" sz="1900" dirty="0"/>
          </a:p>
        </p:txBody>
      </p:sp>
      <p:cxnSp>
        <p:nvCxnSpPr>
          <p:cNvPr id="61" name="Straight Arrow Connector 60"/>
          <p:cNvCxnSpPr>
            <a:stCxn id="20" idx="2"/>
            <a:endCxn id="21" idx="1"/>
          </p:cNvCxnSpPr>
          <p:nvPr/>
        </p:nvCxnSpPr>
        <p:spPr bwMode="auto">
          <a:xfrm>
            <a:off x="8404035" y="3403559"/>
            <a:ext cx="6916" cy="648951"/>
          </a:xfrm>
          <a:prstGeom prst="straightConnector1">
            <a:avLst/>
          </a:prstGeom>
          <a:ln w="38100">
            <a:solidFill>
              <a:srgbClr val="FF9900"/>
            </a:solidFill>
            <a:headEnd type="none" w="med" len="me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/>
          <p:cNvCxnSpPr/>
          <p:nvPr/>
        </p:nvCxnSpPr>
        <p:spPr bwMode="auto">
          <a:xfrm flipH="1">
            <a:off x="2950368" y="4009292"/>
            <a:ext cx="3848" cy="476968"/>
          </a:xfrm>
          <a:prstGeom prst="straightConnector1">
            <a:avLst/>
          </a:prstGeom>
          <a:ln w="38100">
            <a:solidFill>
              <a:srgbClr val="FF9900"/>
            </a:solidFill>
            <a:headEnd type="none" w="med" len="me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Rounded Rectangle 57"/>
          <p:cNvSpPr/>
          <p:nvPr/>
        </p:nvSpPr>
        <p:spPr bwMode="auto">
          <a:xfrm>
            <a:off x="2334419" y="3665977"/>
            <a:ext cx="1365384" cy="498063"/>
          </a:xfrm>
          <a:prstGeom prst="roundRect">
            <a:avLst/>
          </a:prstGeom>
          <a:solidFill>
            <a:srgbClr val="FF9900"/>
          </a:solidFill>
          <a:ln>
            <a:solidFill>
              <a:schemeClr val="bg2">
                <a:lumMod val="50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91432" tIns="45717" rIns="91432" bIns="45717" numCol="1" rtlCol="0" anchor="ctr" anchorCtr="0" compatLnSpc="1">
            <a:prstTxWarp prst="textNoShape">
              <a:avLst/>
            </a:prstTxWarp>
            <a:noAutofit/>
          </a:bodyPr>
          <a:lstStyle/>
          <a:p>
            <a:pPr defTabSz="914323"/>
            <a:r>
              <a:rPr lang="en-US" sz="1600" b="1" i="0" dirty="0" smtClean="0">
                <a:solidFill>
                  <a:schemeClr val="bg1"/>
                </a:solidFill>
                <a:latin typeface="Arial" charset="0"/>
              </a:rPr>
              <a:t>JDBC </a:t>
            </a:r>
          </a:p>
          <a:p>
            <a:pPr defTabSz="914323">
              <a:spcBef>
                <a:spcPts val="0"/>
              </a:spcBef>
            </a:pPr>
            <a:r>
              <a:rPr lang="en-US" sz="1600" b="1" i="0" dirty="0" smtClean="0">
                <a:solidFill>
                  <a:schemeClr val="bg1"/>
                </a:solidFill>
                <a:latin typeface="Arial" charset="0"/>
              </a:rPr>
              <a:t>driver</a:t>
            </a:r>
          </a:p>
        </p:txBody>
      </p:sp>
      <p:sp>
        <p:nvSpPr>
          <p:cNvPr id="40" name="Rectangle 39"/>
          <p:cNvSpPr/>
          <p:nvPr/>
        </p:nvSpPr>
        <p:spPr>
          <a:xfrm>
            <a:off x="2967789" y="2518611"/>
            <a:ext cx="5242659" cy="1938992"/>
          </a:xfrm>
          <a:prstGeom prst="rect">
            <a:avLst/>
          </a:prstGeom>
          <a:solidFill>
            <a:schemeClr val="bg1">
              <a:lumMod val="65000"/>
              <a:alpha val="49000"/>
            </a:schemeClr>
          </a:solidFill>
          <a:ln>
            <a:solidFill>
              <a:schemeClr val="tx1"/>
            </a:solidFill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2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DEMO</a:t>
            </a:r>
            <a:endParaRPr lang="en-US" sz="12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But what if I don’t use an </a:t>
            </a:r>
            <a:r>
              <a:rPr lang="en-US" dirty="0" err="1" smtClean="0"/>
              <a:t>AppServer</a:t>
            </a:r>
            <a:r>
              <a:rPr lang="en-US" dirty="0" smtClean="0"/>
              <a:t>?</a:t>
            </a:r>
            <a:endParaRPr lang="en-US" dirty="0"/>
          </a:p>
        </p:txBody>
      </p:sp>
      <p:pic>
        <p:nvPicPr>
          <p:cNvPr id="952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8538" y="1267327"/>
            <a:ext cx="10154650" cy="4764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External Tables + </a:t>
            </a:r>
            <a:r>
              <a:rPr lang="en-US" dirty="0" err="1" smtClean="0"/>
              <a:t>OpenEdge</a:t>
            </a:r>
            <a:r>
              <a:rPr lang="en-US" dirty="0" smtClean="0"/>
              <a:t> RDBMS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962" y="1523999"/>
            <a:ext cx="10360501" cy="4979671"/>
          </a:xfrm>
        </p:spPr>
        <p:txBody>
          <a:bodyPr/>
          <a:lstStyle/>
          <a:p>
            <a:r>
              <a:rPr lang="en-US" dirty="0" smtClean="0"/>
              <a:t>Requirements</a:t>
            </a:r>
          </a:p>
          <a:p>
            <a:pPr lvl="1"/>
            <a:r>
              <a:rPr lang="en-US" dirty="0" err="1" smtClean="0"/>
              <a:t>OpenEdge</a:t>
            </a:r>
            <a:r>
              <a:rPr lang="en-US" dirty="0" smtClean="0"/>
              <a:t> RDBMS</a:t>
            </a:r>
          </a:p>
          <a:p>
            <a:pPr lvl="1"/>
            <a:r>
              <a:rPr lang="en-US" dirty="0" smtClean="0"/>
              <a:t>Private </a:t>
            </a:r>
            <a:r>
              <a:rPr lang="en-US" dirty="0" err="1" smtClean="0"/>
              <a:t>Rollbase</a:t>
            </a:r>
            <a:endParaRPr lang="en-US" dirty="0" smtClean="0"/>
          </a:p>
          <a:p>
            <a:pPr lvl="1"/>
            <a:endParaRPr lang="en-US" dirty="0"/>
          </a:p>
          <a:p>
            <a:r>
              <a:rPr lang="en-US" dirty="0" smtClean="0"/>
              <a:t>Steps</a:t>
            </a:r>
          </a:p>
          <a:p>
            <a:pPr lvl="1"/>
            <a:r>
              <a:rPr lang="en-US" dirty="0" smtClean="0"/>
              <a:t>Add the </a:t>
            </a:r>
            <a:r>
              <a:rPr lang="en-US" dirty="0" err="1" smtClean="0"/>
              <a:t>Rollbase</a:t>
            </a:r>
            <a:r>
              <a:rPr lang="en-US" dirty="0" smtClean="0"/>
              <a:t> schema to an existing </a:t>
            </a:r>
            <a:r>
              <a:rPr lang="en-US" dirty="0" err="1" smtClean="0"/>
              <a:t>OpenEdge</a:t>
            </a:r>
            <a:r>
              <a:rPr lang="en-US" dirty="0" smtClean="0"/>
              <a:t> RDBMS</a:t>
            </a:r>
          </a:p>
          <a:p>
            <a:pPr lvl="1"/>
            <a:r>
              <a:rPr lang="en-US" dirty="0" smtClean="0"/>
              <a:t>Modify </a:t>
            </a:r>
            <a:r>
              <a:rPr lang="en-US" dirty="0" err="1" smtClean="0"/>
              <a:t>Rollbase</a:t>
            </a:r>
            <a:r>
              <a:rPr lang="en-US" dirty="0" smtClean="0"/>
              <a:t> to use the existing OE DB with new schema</a:t>
            </a:r>
          </a:p>
          <a:p>
            <a:pPr lvl="1"/>
            <a:r>
              <a:rPr lang="en-US" dirty="0" smtClean="0"/>
              <a:t>Create a new object using External tables</a:t>
            </a:r>
          </a:p>
          <a:p>
            <a:pPr lvl="1"/>
            <a:endParaRPr lang="en-US" dirty="0"/>
          </a:p>
          <a:p>
            <a:r>
              <a:rPr lang="en-US" dirty="0" smtClean="0"/>
              <a:t>Result</a:t>
            </a:r>
          </a:p>
          <a:p>
            <a:pPr lvl="1"/>
            <a:r>
              <a:rPr lang="en-US" dirty="0" smtClean="0"/>
              <a:t>Access to your data</a:t>
            </a:r>
          </a:p>
          <a:p>
            <a:pPr lvl="1"/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DEMO:  External Tables + OpenEdge RDBMS</a:t>
            </a:r>
            <a:endParaRPr lang="en-US" dirty="0"/>
          </a:p>
        </p:txBody>
      </p:sp>
      <p:grpSp>
        <p:nvGrpSpPr>
          <p:cNvPr id="3" name="Group 6"/>
          <p:cNvGrpSpPr/>
          <p:nvPr/>
        </p:nvGrpSpPr>
        <p:grpSpPr>
          <a:xfrm>
            <a:off x="7287066" y="1379566"/>
            <a:ext cx="2804314" cy="3827719"/>
            <a:chOff x="3253563" y="1392867"/>
            <a:chExt cx="1839432" cy="3827719"/>
          </a:xfrm>
          <a:solidFill>
            <a:srgbClr val="3399FF"/>
          </a:solidFill>
        </p:grpSpPr>
        <p:sp>
          <p:nvSpPr>
            <p:cNvPr id="8" name="Rectangle 7"/>
            <p:cNvSpPr/>
            <p:nvPr/>
          </p:nvSpPr>
          <p:spPr bwMode="auto">
            <a:xfrm>
              <a:off x="3253563" y="2118963"/>
              <a:ext cx="1839432" cy="3101623"/>
            </a:xfrm>
            <a:prstGeom prst="rect">
              <a:avLst/>
            </a:prstGeom>
            <a:grpFill/>
            <a:ln>
              <a:headEnd type="none" w="med" len="med"/>
              <a:tailEnd type="none" w="med" len="med"/>
            </a:ln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defTabSz="914323"/>
              <a:endParaRPr lang="en-US" dirty="0" smtClean="0">
                <a:solidFill>
                  <a:schemeClr val="tx1"/>
                </a:solidFill>
                <a:latin typeface="Arial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3680998" y="1392867"/>
              <a:ext cx="925493" cy="70788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2000" i="0" dirty="0" err="1" smtClean="0">
                  <a:solidFill>
                    <a:srgbClr val="000000"/>
                  </a:solidFill>
                </a:rPr>
                <a:t>OpenEdge</a:t>
              </a:r>
              <a:r>
                <a:rPr lang="en-US" sz="2000" i="0" dirty="0" smtClean="0">
                  <a:solidFill>
                    <a:srgbClr val="000000"/>
                  </a:solidFill>
                </a:rPr>
                <a:t/>
              </a:r>
              <a:br>
                <a:rPr lang="en-US" sz="2000" i="0" dirty="0" smtClean="0">
                  <a:solidFill>
                    <a:srgbClr val="000000"/>
                  </a:solidFill>
                </a:rPr>
              </a:br>
              <a:r>
                <a:rPr lang="en-US" sz="2000" i="0" dirty="0" err="1" smtClean="0">
                  <a:solidFill>
                    <a:srgbClr val="000000"/>
                  </a:solidFill>
                </a:rPr>
                <a:t>AppServer</a:t>
              </a:r>
              <a:endParaRPr lang="en-US" sz="2000" i="0" dirty="0" smtClean="0">
                <a:solidFill>
                  <a:srgbClr val="000000"/>
                </a:solidFill>
              </a:endParaRPr>
            </a:p>
          </p:txBody>
        </p:sp>
      </p:grpSp>
      <p:grpSp>
        <p:nvGrpSpPr>
          <p:cNvPr id="4" name="Group 12"/>
          <p:cNvGrpSpPr/>
          <p:nvPr/>
        </p:nvGrpSpPr>
        <p:grpSpPr>
          <a:xfrm>
            <a:off x="2608259" y="1388304"/>
            <a:ext cx="3215746" cy="3887081"/>
            <a:chOff x="3253563" y="1411958"/>
            <a:chExt cx="1839432" cy="3808628"/>
          </a:xfrm>
        </p:grpSpPr>
        <p:sp>
          <p:nvSpPr>
            <p:cNvPr id="14" name="Rectangle 13"/>
            <p:cNvSpPr/>
            <p:nvPr/>
          </p:nvSpPr>
          <p:spPr bwMode="auto">
            <a:xfrm>
              <a:off x="3253563" y="2118963"/>
              <a:ext cx="1839432" cy="3101623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defTabSz="914323"/>
              <a:endParaRPr lang="en-US" dirty="0" smtClean="0">
                <a:solidFill>
                  <a:schemeClr val="tx1"/>
                </a:solidFill>
                <a:latin typeface="Arial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3442333" y="1411958"/>
              <a:ext cx="1478470" cy="6935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sz="2000" i="0" dirty="0" smtClean="0">
                  <a:solidFill>
                    <a:srgbClr val="000000"/>
                  </a:solidFill>
                </a:rPr>
                <a:t>On-premise   Rollbase Server</a:t>
              </a:r>
            </a:p>
          </p:txBody>
        </p:sp>
      </p:grpSp>
      <p:sp>
        <p:nvSpPr>
          <p:cNvPr id="33" name="Rectangle 32"/>
          <p:cNvSpPr/>
          <p:nvPr/>
        </p:nvSpPr>
        <p:spPr bwMode="auto">
          <a:xfrm>
            <a:off x="3127313" y="2378365"/>
            <a:ext cx="1993319" cy="2129401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32" tIns="45717" rIns="91432" bIns="45717" numCol="1" rtlCol="0" anchor="ctr" anchorCtr="0" compatLnSpc="1">
            <a:prstTxWarp prst="textNoShape">
              <a:avLst/>
            </a:prstTxWarp>
            <a:noAutofit/>
          </a:bodyPr>
          <a:lstStyle/>
          <a:p>
            <a:pPr defTabSz="914323"/>
            <a:endParaRPr lang="en-US" dirty="0" smtClean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34" name="tower"/>
          <p:cNvSpPr>
            <a:spLocks noEditPoints="1" noChangeArrowheads="1"/>
          </p:cNvSpPr>
          <p:nvPr/>
        </p:nvSpPr>
        <p:spPr bwMode="auto">
          <a:xfrm>
            <a:off x="3784210" y="2554248"/>
            <a:ext cx="649455" cy="1384707"/>
          </a:xfrm>
          <a:custGeom>
            <a:avLst/>
            <a:gdLst>
              <a:gd name="T0" fmla="*/ 0 w 21600"/>
              <a:gd name="T1" fmla="*/ 2184 h 21600"/>
              <a:gd name="T2" fmla="*/ 6664 w 21600"/>
              <a:gd name="T3" fmla="*/ 0 h 21600"/>
              <a:gd name="T4" fmla="*/ 10800 w 21600"/>
              <a:gd name="T5" fmla="*/ 0 h 21600"/>
              <a:gd name="T6" fmla="*/ 21600 w 21600"/>
              <a:gd name="T7" fmla="*/ 0 h 21600"/>
              <a:gd name="T8" fmla="*/ 21600 w 21600"/>
              <a:gd name="T9" fmla="*/ 11649 h 21600"/>
              <a:gd name="T10" fmla="*/ 21600 w 21600"/>
              <a:gd name="T11" fmla="*/ 19416 h 21600"/>
              <a:gd name="T12" fmla="*/ 15166 w 21600"/>
              <a:gd name="T13" fmla="*/ 21600 h 21600"/>
              <a:gd name="T14" fmla="*/ 10570 w 21600"/>
              <a:gd name="T15" fmla="*/ 21600 h 21600"/>
              <a:gd name="T16" fmla="*/ 0 w 21600"/>
              <a:gd name="T17" fmla="*/ 21600 h 21600"/>
              <a:gd name="T18" fmla="*/ 0 w 21600"/>
              <a:gd name="T19" fmla="*/ 11528 h 21600"/>
              <a:gd name="T20" fmla="*/ 459 w 21600"/>
              <a:gd name="T21" fmla="*/ 22540 h 21600"/>
              <a:gd name="T22" fmla="*/ 21485 w 21600"/>
              <a:gd name="T23" fmla="*/ 270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 extrusionOk="0">
                <a:moveTo>
                  <a:pt x="0" y="2184"/>
                </a:moveTo>
                <a:lnTo>
                  <a:pt x="6664" y="0"/>
                </a:lnTo>
                <a:lnTo>
                  <a:pt x="10800" y="0"/>
                </a:lnTo>
                <a:lnTo>
                  <a:pt x="21600" y="0"/>
                </a:lnTo>
                <a:lnTo>
                  <a:pt x="21600" y="11649"/>
                </a:lnTo>
                <a:lnTo>
                  <a:pt x="21600" y="19416"/>
                </a:lnTo>
                <a:lnTo>
                  <a:pt x="15166" y="21600"/>
                </a:lnTo>
                <a:lnTo>
                  <a:pt x="10570" y="21600"/>
                </a:lnTo>
                <a:lnTo>
                  <a:pt x="0" y="21600"/>
                </a:lnTo>
                <a:lnTo>
                  <a:pt x="0" y="11528"/>
                </a:lnTo>
                <a:lnTo>
                  <a:pt x="0" y="2184"/>
                </a:lnTo>
                <a:close/>
              </a:path>
              <a:path w="21600" h="21600" extrusionOk="0">
                <a:moveTo>
                  <a:pt x="0" y="2184"/>
                </a:moveTo>
                <a:lnTo>
                  <a:pt x="0" y="2184"/>
                </a:lnTo>
                <a:lnTo>
                  <a:pt x="14706" y="2184"/>
                </a:lnTo>
                <a:lnTo>
                  <a:pt x="21600" y="0"/>
                </a:lnTo>
                <a:moveTo>
                  <a:pt x="0" y="2184"/>
                </a:moveTo>
                <a:lnTo>
                  <a:pt x="14706" y="2184"/>
                </a:lnTo>
                <a:lnTo>
                  <a:pt x="14706" y="5339"/>
                </a:lnTo>
                <a:lnTo>
                  <a:pt x="14706" y="17474"/>
                </a:lnTo>
                <a:lnTo>
                  <a:pt x="14706" y="21600"/>
                </a:lnTo>
                <a:moveTo>
                  <a:pt x="1149" y="3034"/>
                </a:moveTo>
                <a:lnTo>
                  <a:pt x="13328" y="3034"/>
                </a:lnTo>
                <a:lnTo>
                  <a:pt x="13328" y="3519"/>
                </a:lnTo>
                <a:lnTo>
                  <a:pt x="1149" y="3519"/>
                </a:lnTo>
                <a:lnTo>
                  <a:pt x="1149" y="3034"/>
                </a:lnTo>
                <a:moveTo>
                  <a:pt x="1149" y="4490"/>
                </a:moveTo>
                <a:lnTo>
                  <a:pt x="13328" y="4490"/>
                </a:lnTo>
                <a:lnTo>
                  <a:pt x="13328" y="4854"/>
                </a:lnTo>
                <a:lnTo>
                  <a:pt x="1149" y="4854"/>
                </a:lnTo>
                <a:lnTo>
                  <a:pt x="1149" y="4490"/>
                </a:lnTo>
                <a:moveTo>
                  <a:pt x="1149" y="5946"/>
                </a:moveTo>
                <a:lnTo>
                  <a:pt x="13328" y="5946"/>
                </a:lnTo>
                <a:lnTo>
                  <a:pt x="13328" y="6310"/>
                </a:lnTo>
                <a:lnTo>
                  <a:pt x="1149" y="6310"/>
                </a:lnTo>
                <a:lnTo>
                  <a:pt x="1149" y="5946"/>
                </a:lnTo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32" tIns="45717" rIns="91432" bIns="45717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Rounded Rectangle 21"/>
          <p:cNvSpPr/>
          <p:nvPr/>
        </p:nvSpPr>
        <p:spPr bwMode="auto">
          <a:xfrm>
            <a:off x="3467112" y="2984399"/>
            <a:ext cx="1388126" cy="408623"/>
          </a:xfrm>
          <a:prstGeom prst="roundRect">
            <a:avLst/>
          </a:prstGeom>
          <a:solidFill>
            <a:srgbClr val="FF9900"/>
          </a:solidFill>
          <a:ln>
            <a:solidFill>
              <a:schemeClr val="bg2">
                <a:lumMod val="50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91432" tIns="45717" rIns="91432" bIns="45717" numCol="1" rtlCol="0" anchor="ctr" anchorCtr="0" compatLnSpc="1">
            <a:prstTxWarp prst="textNoShape">
              <a:avLst/>
            </a:prstTxWarp>
            <a:noAutofit/>
          </a:bodyPr>
          <a:lstStyle/>
          <a:p>
            <a:pPr defTabSz="914323"/>
            <a:r>
              <a:rPr lang="en-US" sz="1600" b="1" i="0" dirty="0" smtClean="0">
                <a:solidFill>
                  <a:schemeClr val="bg1"/>
                </a:solidFill>
                <a:latin typeface="Arial" charset="0"/>
              </a:rPr>
              <a:t>RB Server</a:t>
            </a:r>
          </a:p>
        </p:txBody>
      </p:sp>
      <p:sp>
        <p:nvSpPr>
          <p:cNvPr id="37" name="Rectangle 36"/>
          <p:cNvSpPr/>
          <p:nvPr/>
        </p:nvSpPr>
        <p:spPr bwMode="auto">
          <a:xfrm>
            <a:off x="7723159" y="2416358"/>
            <a:ext cx="1955429" cy="2129401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32" tIns="45717" rIns="91432" bIns="45717" numCol="1" rtlCol="0" anchor="ctr" anchorCtr="0" compatLnSpc="1">
            <a:prstTxWarp prst="textNoShape">
              <a:avLst/>
            </a:prstTxWarp>
            <a:noAutofit/>
          </a:bodyPr>
          <a:lstStyle/>
          <a:p>
            <a:pPr defTabSz="914323"/>
            <a:endParaRPr lang="en-US" dirty="0" smtClean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38" name="tower"/>
          <p:cNvSpPr>
            <a:spLocks noEditPoints="1" noChangeArrowheads="1"/>
          </p:cNvSpPr>
          <p:nvPr/>
        </p:nvSpPr>
        <p:spPr bwMode="auto">
          <a:xfrm>
            <a:off x="8440609" y="2592243"/>
            <a:ext cx="601657" cy="1459255"/>
          </a:xfrm>
          <a:custGeom>
            <a:avLst/>
            <a:gdLst>
              <a:gd name="T0" fmla="*/ 0 w 21600"/>
              <a:gd name="T1" fmla="*/ 2184 h 21600"/>
              <a:gd name="T2" fmla="*/ 6664 w 21600"/>
              <a:gd name="T3" fmla="*/ 0 h 21600"/>
              <a:gd name="T4" fmla="*/ 10800 w 21600"/>
              <a:gd name="T5" fmla="*/ 0 h 21600"/>
              <a:gd name="T6" fmla="*/ 21600 w 21600"/>
              <a:gd name="T7" fmla="*/ 0 h 21600"/>
              <a:gd name="T8" fmla="*/ 21600 w 21600"/>
              <a:gd name="T9" fmla="*/ 11649 h 21600"/>
              <a:gd name="T10" fmla="*/ 21600 w 21600"/>
              <a:gd name="T11" fmla="*/ 19416 h 21600"/>
              <a:gd name="T12" fmla="*/ 15166 w 21600"/>
              <a:gd name="T13" fmla="*/ 21600 h 21600"/>
              <a:gd name="T14" fmla="*/ 10570 w 21600"/>
              <a:gd name="T15" fmla="*/ 21600 h 21600"/>
              <a:gd name="T16" fmla="*/ 0 w 21600"/>
              <a:gd name="T17" fmla="*/ 21600 h 21600"/>
              <a:gd name="T18" fmla="*/ 0 w 21600"/>
              <a:gd name="T19" fmla="*/ 11528 h 21600"/>
              <a:gd name="T20" fmla="*/ 459 w 21600"/>
              <a:gd name="T21" fmla="*/ 22540 h 21600"/>
              <a:gd name="T22" fmla="*/ 21485 w 21600"/>
              <a:gd name="T23" fmla="*/ 270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 extrusionOk="0">
                <a:moveTo>
                  <a:pt x="0" y="2184"/>
                </a:moveTo>
                <a:lnTo>
                  <a:pt x="6664" y="0"/>
                </a:lnTo>
                <a:lnTo>
                  <a:pt x="10800" y="0"/>
                </a:lnTo>
                <a:lnTo>
                  <a:pt x="21600" y="0"/>
                </a:lnTo>
                <a:lnTo>
                  <a:pt x="21600" y="11649"/>
                </a:lnTo>
                <a:lnTo>
                  <a:pt x="21600" y="19416"/>
                </a:lnTo>
                <a:lnTo>
                  <a:pt x="15166" y="21600"/>
                </a:lnTo>
                <a:lnTo>
                  <a:pt x="10570" y="21600"/>
                </a:lnTo>
                <a:lnTo>
                  <a:pt x="0" y="21600"/>
                </a:lnTo>
                <a:lnTo>
                  <a:pt x="0" y="11528"/>
                </a:lnTo>
                <a:lnTo>
                  <a:pt x="0" y="2184"/>
                </a:lnTo>
                <a:close/>
              </a:path>
              <a:path w="21600" h="21600" extrusionOk="0">
                <a:moveTo>
                  <a:pt x="0" y="2184"/>
                </a:moveTo>
                <a:lnTo>
                  <a:pt x="0" y="2184"/>
                </a:lnTo>
                <a:lnTo>
                  <a:pt x="14706" y="2184"/>
                </a:lnTo>
                <a:lnTo>
                  <a:pt x="21600" y="0"/>
                </a:lnTo>
                <a:moveTo>
                  <a:pt x="0" y="2184"/>
                </a:moveTo>
                <a:lnTo>
                  <a:pt x="14706" y="2184"/>
                </a:lnTo>
                <a:lnTo>
                  <a:pt x="14706" y="5339"/>
                </a:lnTo>
                <a:lnTo>
                  <a:pt x="14706" y="17474"/>
                </a:lnTo>
                <a:lnTo>
                  <a:pt x="14706" y="21600"/>
                </a:lnTo>
                <a:moveTo>
                  <a:pt x="1149" y="3034"/>
                </a:moveTo>
                <a:lnTo>
                  <a:pt x="13328" y="3034"/>
                </a:lnTo>
                <a:lnTo>
                  <a:pt x="13328" y="3519"/>
                </a:lnTo>
                <a:lnTo>
                  <a:pt x="1149" y="3519"/>
                </a:lnTo>
                <a:lnTo>
                  <a:pt x="1149" y="3034"/>
                </a:lnTo>
                <a:moveTo>
                  <a:pt x="1149" y="4490"/>
                </a:moveTo>
                <a:lnTo>
                  <a:pt x="13328" y="4490"/>
                </a:lnTo>
                <a:lnTo>
                  <a:pt x="13328" y="4854"/>
                </a:lnTo>
                <a:lnTo>
                  <a:pt x="1149" y="4854"/>
                </a:lnTo>
                <a:lnTo>
                  <a:pt x="1149" y="4490"/>
                </a:lnTo>
                <a:moveTo>
                  <a:pt x="1149" y="5946"/>
                </a:moveTo>
                <a:lnTo>
                  <a:pt x="13328" y="5946"/>
                </a:lnTo>
                <a:lnTo>
                  <a:pt x="13328" y="6310"/>
                </a:lnTo>
                <a:lnTo>
                  <a:pt x="1149" y="6310"/>
                </a:lnTo>
                <a:lnTo>
                  <a:pt x="1149" y="5946"/>
                </a:lnTo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32" tIns="45717" rIns="91432" bIns="45717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" name="TextBox 56"/>
          <p:cNvSpPr txBox="1"/>
          <p:nvPr/>
        </p:nvSpPr>
        <p:spPr>
          <a:xfrm>
            <a:off x="1523247" y="2514171"/>
            <a:ext cx="1414568" cy="58477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lIns="91432" tIns="45717" rIns="91432" bIns="45717" rtlCol="0">
            <a:spAutoFit/>
          </a:bodyPr>
          <a:lstStyle/>
          <a:p>
            <a:r>
              <a:rPr lang="en-US" sz="1600" i="0" dirty="0" smtClean="0">
                <a:solidFill>
                  <a:schemeClr val="bg1"/>
                </a:solidFill>
              </a:rPr>
              <a:t>Rollbase Objects</a:t>
            </a:r>
          </a:p>
        </p:txBody>
      </p:sp>
      <p:pic>
        <p:nvPicPr>
          <p:cNvPr id="5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25711" y="2794192"/>
            <a:ext cx="625474" cy="54133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3175">
            <a:solidFill>
              <a:schemeClr val="tx1"/>
            </a:solidFill>
            <a:miter lim="800000"/>
            <a:headEnd/>
            <a:tailEnd/>
          </a:ln>
        </p:spPr>
      </p:pic>
      <p:cxnSp>
        <p:nvCxnSpPr>
          <p:cNvPr id="51" name="Straight Arrow Connector 50"/>
          <p:cNvCxnSpPr/>
          <p:nvPr/>
        </p:nvCxnSpPr>
        <p:spPr bwMode="auto">
          <a:xfrm flipV="1">
            <a:off x="4840827" y="3756073"/>
            <a:ext cx="3177759" cy="2091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chemeClr val="bg2">
                <a:lumMod val="50000"/>
              </a:schemeClr>
            </a:solidFill>
            <a:prstDash val="solid"/>
            <a:round/>
            <a:headEnd type="triangle" w="lg" len="med"/>
            <a:tailEnd type="triangle" w="lg" len="med"/>
          </a:ln>
          <a:effectLst/>
        </p:spPr>
      </p:cxnSp>
      <p:sp>
        <p:nvSpPr>
          <p:cNvPr id="52" name="TextBox 51"/>
          <p:cNvSpPr txBox="1"/>
          <p:nvPr/>
        </p:nvSpPr>
        <p:spPr>
          <a:xfrm>
            <a:off x="5914322" y="3764771"/>
            <a:ext cx="1308295" cy="384715"/>
          </a:xfrm>
          <a:prstGeom prst="rect">
            <a:avLst/>
          </a:prstGeom>
          <a:noFill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lIns="91432" tIns="45717" rIns="91432" bIns="45717" rtlCol="0">
            <a:spAutoFit/>
          </a:bodyPr>
          <a:lstStyle/>
          <a:p>
            <a:r>
              <a:rPr lang="en-US" sz="1900" i="0" dirty="0" err="1" smtClean="0">
                <a:solidFill>
                  <a:srgbClr val="000000"/>
                </a:solidFill>
              </a:rPr>
              <a:t>tcp</a:t>
            </a:r>
            <a:r>
              <a:rPr lang="en-US" sz="1900" i="0" dirty="0" smtClean="0">
                <a:solidFill>
                  <a:srgbClr val="000000"/>
                </a:solidFill>
              </a:rPr>
              <a:t>/</a:t>
            </a:r>
            <a:r>
              <a:rPr lang="en-US" sz="1900" i="0" dirty="0" err="1" smtClean="0">
                <a:solidFill>
                  <a:srgbClr val="000000"/>
                </a:solidFill>
              </a:rPr>
              <a:t>ip</a:t>
            </a:r>
            <a:endParaRPr lang="en-US" sz="2000" i="0" dirty="0" smtClean="0">
              <a:solidFill>
                <a:srgbClr val="000000"/>
              </a:solidFill>
            </a:endParaRPr>
          </a:p>
        </p:txBody>
      </p:sp>
      <p:sp>
        <p:nvSpPr>
          <p:cNvPr id="62" name="Rounded Rectangle 61"/>
          <p:cNvSpPr/>
          <p:nvPr/>
        </p:nvSpPr>
        <p:spPr bwMode="auto">
          <a:xfrm>
            <a:off x="3459862" y="3511231"/>
            <a:ext cx="1365384" cy="498063"/>
          </a:xfrm>
          <a:prstGeom prst="roundRect">
            <a:avLst/>
          </a:prstGeom>
          <a:solidFill>
            <a:srgbClr val="FF9900"/>
          </a:solidFill>
          <a:ln>
            <a:solidFill>
              <a:schemeClr val="bg2">
                <a:lumMod val="50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91432" tIns="45717" rIns="91432" bIns="45717" numCol="1" rtlCol="0" anchor="ctr" anchorCtr="0" compatLnSpc="1">
            <a:prstTxWarp prst="textNoShape">
              <a:avLst/>
            </a:prstTxWarp>
            <a:noAutofit/>
          </a:bodyPr>
          <a:lstStyle/>
          <a:p>
            <a:pPr defTabSz="914323"/>
            <a:r>
              <a:rPr lang="en-US" sz="1600" b="1" i="0" dirty="0" smtClean="0">
                <a:solidFill>
                  <a:schemeClr val="bg1"/>
                </a:solidFill>
                <a:latin typeface="Arial" charset="0"/>
              </a:rPr>
              <a:t>JDBC </a:t>
            </a:r>
          </a:p>
          <a:p>
            <a:pPr defTabSz="914323">
              <a:spcBef>
                <a:spcPts val="0"/>
              </a:spcBef>
            </a:pPr>
            <a:r>
              <a:rPr lang="en-US" sz="1600" b="1" i="0" dirty="0" smtClean="0">
                <a:solidFill>
                  <a:schemeClr val="bg1"/>
                </a:solidFill>
                <a:latin typeface="Arial" charset="0"/>
              </a:rPr>
              <a:t>driver</a:t>
            </a:r>
          </a:p>
        </p:txBody>
      </p:sp>
      <p:sp>
        <p:nvSpPr>
          <p:cNvPr id="50" name="Rounded Rectangle 49"/>
          <p:cNvSpPr/>
          <p:nvPr/>
        </p:nvSpPr>
        <p:spPr bwMode="auto">
          <a:xfrm>
            <a:off x="8075746" y="3416967"/>
            <a:ext cx="1388126" cy="564192"/>
          </a:xfrm>
          <a:prstGeom prst="roundRect">
            <a:avLst/>
          </a:prstGeom>
          <a:solidFill>
            <a:srgbClr val="FF9900"/>
          </a:solidFill>
          <a:ln>
            <a:solidFill>
              <a:schemeClr val="bg2">
                <a:lumMod val="50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91432" tIns="45717" rIns="91432" bIns="45717" numCol="1" rtlCol="0" anchor="ctr" anchorCtr="0" compatLnSpc="1">
            <a:prstTxWarp prst="textNoShape">
              <a:avLst/>
            </a:prstTxWarp>
            <a:noAutofit/>
          </a:bodyPr>
          <a:lstStyle/>
          <a:p>
            <a:pPr defTabSz="914323">
              <a:spcBef>
                <a:spcPts val="0"/>
              </a:spcBef>
            </a:pPr>
            <a:r>
              <a:rPr lang="en-US" sz="1600" b="1" i="0" dirty="0" smtClean="0">
                <a:solidFill>
                  <a:schemeClr val="bg1"/>
                </a:solidFill>
                <a:latin typeface="Arial" charset="0"/>
              </a:rPr>
              <a:t>OE SQL</a:t>
            </a:r>
          </a:p>
          <a:p>
            <a:pPr defTabSz="914323">
              <a:spcBef>
                <a:spcPts val="0"/>
              </a:spcBef>
            </a:pPr>
            <a:r>
              <a:rPr lang="en-US" sz="1600" b="1" i="0" dirty="0" smtClean="0">
                <a:solidFill>
                  <a:schemeClr val="bg1"/>
                </a:solidFill>
                <a:latin typeface="Arial" charset="0"/>
              </a:rPr>
              <a:t>Server</a:t>
            </a:r>
          </a:p>
        </p:txBody>
      </p:sp>
      <p:sp>
        <p:nvSpPr>
          <p:cNvPr id="18" name="Flowchart: Magnetic Disk 17"/>
          <p:cNvSpPr/>
          <p:nvPr/>
        </p:nvSpPr>
        <p:spPr bwMode="auto">
          <a:xfrm>
            <a:off x="6738425" y="4473525"/>
            <a:ext cx="3798277" cy="1266091"/>
          </a:xfrm>
          <a:prstGeom prst="flowChartMagneticDisk">
            <a:avLst/>
          </a:prstGeom>
          <a:solidFill>
            <a:schemeClr val="bg1">
              <a:lumMod val="65000"/>
            </a:schemeClr>
          </a:solidFill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91432" tIns="45717" rIns="91432" bIns="45717" numCol="1" rtlCol="0" anchor="ctr" anchorCtr="0" compatLnSpc="1">
            <a:prstTxWarp prst="textNoShape">
              <a:avLst/>
            </a:prstTxWarp>
            <a:noAutofit/>
          </a:bodyPr>
          <a:lstStyle/>
          <a:p>
            <a:pPr defTabSz="914323">
              <a:spcBef>
                <a:spcPts val="0"/>
              </a:spcBef>
            </a:pPr>
            <a:r>
              <a:rPr lang="en-US" i="0" dirty="0" smtClean="0">
                <a:solidFill>
                  <a:schemeClr val="bg1"/>
                </a:solidFill>
                <a:latin typeface="Arial" charset="0"/>
              </a:rPr>
              <a:t>OEDB              </a:t>
            </a:r>
          </a:p>
          <a:p>
            <a:pPr defTabSz="914323">
              <a:spcBef>
                <a:spcPts val="0"/>
              </a:spcBef>
            </a:pPr>
            <a:endParaRPr lang="en-US" i="0" dirty="0" smtClean="0">
              <a:solidFill>
                <a:schemeClr val="bg1"/>
              </a:solidFill>
              <a:latin typeface="Arial" charset="0"/>
            </a:endParaRPr>
          </a:p>
          <a:p>
            <a:pPr defTabSz="914323">
              <a:spcBef>
                <a:spcPts val="0"/>
              </a:spcBef>
            </a:pPr>
            <a:endParaRPr lang="en-US" i="0" dirty="0" smtClean="0">
              <a:solidFill>
                <a:schemeClr val="bg1"/>
              </a:solidFill>
              <a:latin typeface="Arial" charset="0"/>
            </a:endParaRPr>
          </a:p>
          <a:p>
            <a:pPr defTabSz="914323">
              <a:spcBef>
                <a:spcPts val="0"/>
              </a:spcBef>
            </a:pPr>
            <a:endParaRPr lang="en-US" i="0" dirty="0" smtClean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59" name="Rectangle 58"/>
          <p:cNvSpPr/>
          <p:nvPr/>
        </p:nvSpPr>
        <p:spPr>
          <a:xfrm>
            <a:off x="8750072" y="4923694"/>
            <a:ext cx="1674056" cy="677102"/>
          </a:xfrm>
          <a:prstGeom prst="rect">
            <a:avLst/>
          </a:prstGeom>
          <a:solidFill>
            <a:srgbClr val="FF9900"/>
          </a:solidFill>
          <a:ln>
            <a:solidFill>
              <a:srgbClr val="FF6600"/>
            </a:solidFill>
          </a:ln>
        </p:spPr>
        <p:txBody>
          <a:bodyPr wrap="square" lIns="91432" tIns="45717" rIns="91432" bIns="45717">
            <a:spAutoFit/>
          </a:bodyPr>
          <a:lstStyle/>
          <a:p>
            <a:pPr algn="r"/>
            <a:r>
              <a:rPr lang="en-US" sz="1900" i="0" dirty="0" smtClean="0">
                <a:solidFill>
                  <a:srgbClr val="000000"/>
                </a:solidFill>
              </a:rPr>
              <a:t>PUB Schema</a:t>
            </a:r>
          </a:p>
          <a:p>
            <a:pPr algn="r">
              <a:spcBef>
                <a:spcPts val="0"/>
              </a:spcBef>
            </a:pPr>
            <a:r>
              <a:rPr lang="en-US" sz="1900" dirty="0" smtClean="0">
                <a:solidFill>
                  <a:srgbClr val="000000"/>
                </a:solidFill>
              </a:rPr>
              <a:t>your tables</a:t>
            </a:r>
            <a:endParaRPr lang="en-US" sz="1900" dirty="0"/>
          </a:p>
        </p:txBody>
      </p:sp>
      <p:sp>
        <p:nvSpPr>
          <p:cNvPr id="60" name="Rectangle 59"/>
          <p:cNvSpPr/>
          <p:nvPr/>
        </p:nvSpPr>
        <p:spPr>
          <a:xfrm>
            <a:off x="6865055" y="4907282"/>
            <a:ext cx="1856916" cy="67710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91432" tIns="45717" rIns="91432" bIns="45717">
            <a:spAutoFit/>
          </a:bodyPr>
          <a:lstStyle/>
          <a:p>
            <a:pPr algn="l"/>
            <a:r>
              <a:rPr lang="en-US" sz="1900" i="0" dirty="0" smtClean="0">
                <a:solidFill>
                  <a:srgbClr val="000000"/>
                </a:solidFill>
              </a:rPr>
              <a:t>RB Schema</a:t>
            </a:r>
          </a:p>
          <a:p>
            <a:pPr algn="l">
              <a:spcBef>
                <a:spcPts val="0"/>
              </a:spcBef>
            </a:pPr>
            <a:r>
              <a:rPr lang="en-US" sz="1900" dirty="0" smtClean="0">
                <a:solidFill>
                  <a:srgbClr val="000000"/>
                </a:solidFill>
              </a:rPr>
              <a:t>Rollbase tables</a:t>
            </a:r>
            <a:endParaRPr lang="en-US" sz="1900" dirty="0"/>
          </a:p>
        </p:txBody>
      </p:sp>
      <p:cxnSp>
        <p:nvCxnSpPr>
          <p:cNvPr id="46" name="Elbow Connector 45"/>
          <p:cNvCxnSpPr>
            <a:stCxn id="50" idx="2"/>
          </p:cNvCxnSpPr>
          <p:nvPr/>
        </p:nvCxnSpPr>
        <p:spPr bwMode="auto">
          <a:xfrm rot="5400000">
            <a:off x="8330893" y="4414440"/>
            <a:ext cx="872196" cy="5637"/>
          </a:xfrm>
          <a:prstGeom prst="bentConnector3">
            <a:avLst>
              <a:gd name="adj1" fmla="val 50000"/>
            </a:avLst>
          </a:prstGeom>
          <a:ln w="38100">
            <a:solidFill>
              <a:srgbClr val="FF9900"/>
            </a:solidFill>
            <a:headEnd type="none" w="med" len="me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TextBox 84"/>
          <p:cNvSpPr txBox="1"/>
          <p:nvPr/>
        </p:nvSpPr>
        <p:spPr>
          <a:xfrm>
            <a:off x="7034587" y="5873512"/>
            <a:ext cx="3332964" cy="400111"/>
          </a:xfrm>
          <a:prstGeom prst="rect">
            <a:avLst/>
          </a:prstGeom>
          <a:noFill/>
        </p:spPr>
        <p:txBody>
          <a:bodyPr wrap="none" lIns="91432" tIns="45717" rIns="91432" bIns="45717" rtlCol="0">
            <a:spAutoFit/>
          </a:bodyPr>
          <a:lstStyle/>
          <a:p>
            <a:pPr algn="l"/>
            <a:r>
              <a:rPr lang="en-US" sz="2000" i="0" dirty="0" smtClean="0">
                <a:solidFill>
                  <a:srgbClr val="000000"/>
                </a:solidFill>
              </a:rPr>
              <a:t>One and only one database</a:t>
            </a:r>
          </a:p>
        </p:txBody>
      </p:sp>
      <p:sp>
        <p:nvSpPr>
          <p:cNvPr id="25" name="Rectangle 24"/>
          <p:cNvSpPr/>
          <p:nvPr/>
        </p:nvSpPr>
        <p:spPr>
          <a:xfrm>
            <a:off x="2967789" y="2518611"/>
            <a:ext cx="5242659" cy="1938992"/>
          </a:xfrm>
          <a:prstGeom prst="rect">
            <a:avLst/>
          </a:prstGeom>
          <a:solidFill>
            <a:schemeClr val="bg1">
              <a:lumMod val="65000"/>
              <a:alpha val="49000"/>
            </a:schemeClr>
          </a:solidFill>
          <a:ln>
            <a:solidFill>
              <a:schemeClr val="tx1"/>
            </a:solidFill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2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DEMO</a:t>
            </a:r>
            <a:endParaRPr lang="en-US" sz="12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Documentation References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380685165"/>
              </p:ext>
            </p:extLst>
          </p:nvPr>
        </p:nvGraphicFramePr>
        <p:xfrm>
          <a:off x="1015293" y="1311304"/>
          <a:ext cx="10360501" cy="45014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28088"/>
                <a:gridCol w="6132413"/>
              </a:tblGrid>
              <a:tr h="491816">
                <a:tc>
                  <a:txBody>
                    <a:bodyPr/>
                    <a:lstStyle/>
                    <a:p>
                      <a:r>
                        <a:rPr lang="en-US" sz="2400" dirty="0"/>
                        <a:t>Topic</a:t>
                      </a:r>
                    </a:p>
                  </a:txBody>
                  <a:tcPr marL="121888" marR="121888"/>
                </a:tc>
                <a:tc>
                  <a:txBody>
                    <a:bodyPr/>
                    <a:lstStyle/>
                    <a:p>
                      <a:r>
                        <a:rPr lang="en-US" sz="2400"/>
                        <a:t>Where</a:t>
                      </a:r>
                    </a:p>
                  </a:txBody>
                  <a:tcPr marL="121888" marR="121888"/>
                </a:tc>
              </a:tr>
              <a:tr h="898516">
                <a:tc>
                  <a:txBody>
                    <a:bodyPr/>
                    <a:lstStyle/>
                    <a:p>
                      <a:r>
                        <a:rPr lang="en-US" sz="2400" dirty="0"/>
                        <a:t>Rollbase</a:t>
                      </a:r>
                    </a:p>
                  </a:txBody>
                  <a:tcPr marL="121888" marR="121888"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/>
                        <a:t>Rollbase</a:t>
                      </a:r>
                      <a:r>
                        <a:rPr lang="en-US" sz="2400" baseline="0" dirty="0" smtClean="0"/>
                        <a:t> </a:t>
                      </a:r>
                      <a:r>
                        <a:rPr lang="en-US" sz="2400" dirty="0" smtClean="0"/>
                        <a:t>in</a:t>
                      </a:r>
                      <a:r>
                        <a:rPr lang="en-US" sz="2400" baseline="0" dirty="0" smtClean="0"/>
                        <a:t> </a:t>
                      </a:r>
                      <a:r>
                        <a:rPr lang="en-US" sz="2400" dirty="0" smtClean="0"/>
                        <a:t>Action</a:t>
                      </a:r>
                      <a:endParaRPr lang="en-US" sz="2400" dirty="0"/>
                    </a:p>
                  </a:txBody>
                  <a:tcPr marL="121888" marR="121888"/>
                </a:tc>
              </a:tr>
              <a:tr h="947149">
                <a:tc>
                  <a:txBody>
                    <a:bodyPr/>
                    <a:lstStyle/>
                    <a:p>
                      <a:r>
                        <a:rPr lang="en-US" sz="2400" dirty="0"/>
                        <a:t>OpenEdge</a:t>
                      </a:r>
                      <a:r>
                        <a:rPr lang="en-US" sz="2400" baseline="0" dirty="0"/>
                        <a:t> </a:t>
                      </a:r>
                      <a:r>
                        <a:rPr lang="en-US" sz="2400" baseline="0" dirty="0" smtClean="0"/>
                        <a:t>Service </a:t>
                      </a:r>
                      <a:r>
                        <a:rPr lang="en-US" sz="2400" baseline="0" dirty="0"/>
                        <a:t>O</a:t>
                      </a:r>
                      <a:r>
                        <a:rPr lang="en-US" sz="2400" baseline="0" dirty="0" smtClean="0"/>
                        <a:t>bjects</a:t>
                      </a:r>
                      <a:endParaRPr lang="en-US" sz="2400" dirty="0"/>
                    </a:p>
                  </a:txBody>
                  <a:tcPr marL="121888" marR="121888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Rollbase In Action, Appendix </a:t>
                      </a:r>
                      <a:r>
                        <a:rPr lang="en-US" sz="2400" dirty="0" smtClean="0"/>
                        <a:t>C, </a:t>
                      </a:r>
                    </a:p>
                    <a:p>
                      <a:r>
                        <a:rPr lang="en-US" sz="2400" dirty="0" smtClean="0"/>
                        <a:t>Using External Tables as </a:t>
                      </a:r>
                      <a:r>
                        <a:rPr lang="en-US" sz="2400" dirty="0" err="1" smtClean="0"/>
                        <a:t>Rollbase</a:t>
                      </a:r>
                      <a:r>
                        <a:rPr lang="en-US" sz="2400" dirty="0" smtClean="0"/>
                        <a:t> Objects</a:t>
                      </a:r>
                      <a:endParaRPr lang="en-US" sz="2400" dirty="0"/>
                    </a:p>
                  </a:txBody>
                  <a:tcPr marL="121888" marR="121888"/>
                </a:tc>
              </a:tr>
              <a:tr h="1278722">
                <a:tc>
                  <a:txBody>
                    <a:bodyPr/>
                    <a:lstStyle/>
                    <a:p>
                      <a:r>
                        <a:rPr lang="en-US" sz="2400" dirty="0"/>
                        <a:t>OpenEdge</a:t>
                      </a:r>
                      <a:r>
                        <a:rPr lang="en-US" sz="2400" baseline="0" dirty="0"/>
                        <a:t> </a:t>
                      </a:r>
                      <a:r>
                        <a:rPr lang="en-US" sz="2400" baseline="0" dirty="0" smtClean="0"/>
                        <a:t>Service </a:t>
                      </a:r>
                      <a:r>
                        <a:rPr lang="en-US" sz="2400" baseline="0" dirty="0"/>
                        <a:t>O</a:t>
                      </a:r>
                      <a:r>
                        <a:rPr lang="en-US" sz="2400" baseline="0" dirty="0" smtClean="0"/>
                        <a:t>bjects</a:t>
                      </a:r>
                      <a:endParaRPr lang="en-US" sz="2400" dirty="0"/>
                    </a:p>
                  </a:txBody>
                  <a:tcPr marL="121888" marR="121888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Rollbase In Action, Appendix E</a:t>
                      </a:r>
                      <a:r>
                        <a:rPr lang="en-US" sz="2400" dirty="0" smtClean="0"/>
                        <a:t>,</a:t>
                      </a:r>
                    </a:p>
                    <a:p>
                      <a:r>
                        <a:rPr lang="en-US" sz="2400" dirty="0" smtClean="0"/>
                        <a:t>Creating </a:t>
                      </a:r>
                      <a:r>
                        <a:rPr lang="en-US" sz="2400" dirty="0"/>
                        <a:t>Rollbase Objects From OpenEdge Services</a:t>
                      </a:r>
                    </a:p>
                  </a:txBody>
                  <a:tcPr marL="121888" marR="121888"/>
                </a:tc>
              </a:tr>
              <a:tr h="885269">
                <a:tc>
                  <a:txBody>
                    <a:bodyPr/>
                    <a:lstStyle/>
                    <a:p>
                      <a:r>
                        <a:rPr lang="en-US" sz="2400" dirty="0" err="1"/>
                        <a:t>DataDirect</a:t>
                      </a:r>
                      <a:r>
                        <a:rPr lang="en-US" sz="2400" dirty="0"/>
                        <a:t> Cloud</a:t>
                      </a:r>
                    </a:p>
                  </a:txBody>
                  <a:tcPr marL="121888" marR="121888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Rollbase In Action, </a:t>
                      </a:r>
                      <a:endParaRPr lang="en-US" sz="2400" dirty="0" smtClean="0"/>
                    </a:p>
                    <a:p>
                      <a:r>
                        <a:rPr lang="en-US" sz="2400" dirty="0" smtClean="0"/>
                        <a:t>Using </a:t>
                      </a:r>
                      <a:r>
                        <a:rPr lang="en-US" sz="2400" dirty="0"/>
                        <a:t>Rollbase With </a:t>
                      </a:r>
                      <a:r>
                        <a:rPr lang="en-US" sz="2400" dirty="0" err="1"/>
                        <a:t>DataDirect</a:t>
                      </a:r>
                      <a:r>
                        <a:rPr lang="en-US" sz="2400" dirty="0"/>
                        <a:t> Cloud</a:t>
                      </a:r>
                    </a:p>
                  </a:txBody>
                  <a:tcPr marL="121888" marR="121888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24148948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Documentation </a:t>
            </a:r>
            <a:r>
              <a:rPr lang="en-US" dirty="0" smtClean="0"/>
              <a:t>References (continued)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380685165"/>
              </p:ext>
            </p:extLst>
          </p:nvPr>
        </p:nvGraphicFramePr>
        <p:xfrm>
          <a:off x="921509" y="1100289"/>
          <a:ext cx="10360501" cy="5303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28088"/>
                <a:gridCol w="6132413"/>
              </a:tblGrid>
              <a:tr h="457200">
                <a:tc>
                  <a:txBody>
                    <a:bodyPr/>
                    <a:lstStyle/>
                    <a:p>
                      <a:r>
                        <a:rPr lang="en-US" sz="2400" dirty="0"/>
                        <a:t>Topic</a:t>
                      </a:r>
                    </a:p>
                  </a:txBody>
                  <a:tcPr marL="121888" marR="121888"/>
                </a:tc>
                <a:tc>
                  <a:txBody>
                    <a:bodyPr/>
                    <a:lstStyle/>
                    <a:p>
                      <a:r>
                        <a:rPr lang="en-US" sz="2400"/>
                        <a:t>Where</a:t>
                      </a:r>
                    </a:p>
                  </a:txBody>
                  <a:tcPr marL="121888" marR="121888"/>
                </a:tc>
              </a:tr>
              <a:tr h="118872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JSDO</a:t>
                      </a:r>
                      <a:endParaRPr lang="en-US" sz="2400" dirty="0"/>
                    </a:p>
                  </a:txBody>
                  <a:tcPr marL="121888" marR="121888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White</a:t>
                      </a:r>
                      <a:r>
                        <a:rPr lang="en-US" sz="2400" baseline="0" dirty="0" smtClean="0"/>
                        <a:t> Paper:  Accessing the Progress </a:t>
                      </a:r>
                      <a:r>
                        <a:rPr lang="en-US" sz="2400" baseline="0" dirty="0" err="1" smtClean="0"/>
                        <a:t>OpenEdge</a:t>
                      </a:r>
                      <a:r>
                        <a:rPr lang="en-US" sz="2400" baseline="0" dirty="0" smtClean="0"/>
                        <a:t> </a:t>
                      </a:r>
                      <a:r>
                        <a:rPr lang="en-US" sz="2400" baseline="0" dirty="0" err="1" smtClean="0"/>
                        <a:t>AppServer</a:t>
                      </a:r>
                      <a:r>
                        <a:rPr lang="en-US" sz="2400" baseline="0" dirty="0" smtClean="0"/>
                        <a:t> from Progress </a:t>
                      </a:r>
                      <a:r>
                        <a:rPr lang="en-US" sz="2400" baseline="0" dirty="0" err="1" smtClean="0"/>
                        <a:t>Rollbase</a:t>
                      </a:r>
                      <a:r>
                        <a:rPr lang="en-US" sz="2400" baseline="0" dirty="0" smtClean="0"/>
                        <a:t> using JSDO Code</a:t>
                      </a:r>
                      <a:endParaRPr lang="en-US" sz="2400" dirty="0"/>
                    </a:p>
                  </a:txBody>
                  <a:tcPr marL="121888" marR="121888"/>
                </a:tc>
              </a:tr>
              <a:tr h="118872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Object</a:t>
                      </a:r>
                      <a:r>
                        <a:rPr lang="en-US" sz="2400" baseline="0" dirty="0" smtClean="0"/>
                        <a:t> Script</a:t>
                      </a:r>
                      <a:endParaRPr lang="en-US" sz="2400" dirty="0"/>
                    </a:p>
                  </a:txBody>
                  <a:tcPr marL="121888" marR="121888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White Paper:  Accessing</a:t>
                      </a:r>
                      <a:r>
                        <a:rPr lang="en-US" sz="2400" baseline="0" dirty="0" smtClean="0"/>
                        <a:t> the Progress </a:t>
                      </a:r>
                      <a:r>
                        <a:rPr lang="en-US" sz="2400" baseline="0" dirty="0" err="1" smtClean="0"/>
                        <a:t>OpenEdge</a:t>
                      </a:r>
                      <a:r>
                        <a:rPr lang="en-US" sz="2400" baseline="0" dirty="0" smtClean="0"/>
                        <a:t> </a:t>
                      </a:r>
                      <a:r>
                        <a:rPr lang="en-US" sz="2400" baseline="0" dirty="0" err="1" smtClean="0"/>
                        <a:t>AppServer</a:t>
                      </a:r>
                      <a:r>
                        <a:rPr lang="en-US" sz="2400" baseline="0" dirty="0" smtClean="0"/>
                        <a:t> from Progress </a:t>
                      </a:r>
                      <a:r>
                        <a:rPr lang="en-US" sz="2400" baseline="0" dirty="0" err="1" smtClean="0"/>
                        <a:t>Rollbase</a:t>
                      </a:r>
                      <a:r>
                        <a:rPr lang="en-US" sz="2400" baseline="0" dirty="0" smtClean="0"/>
                        <a:t> using Object Script</a:t>
                      </a:r>
                      <a:endParaRPr lang="en-US" sz="2400" dirty="0"/>
                    </a:p>
                  </a:txBody>
                  <a:tcPr marL="121888" marR="121888"/>
                </a:tc>
              </a:tr>
              <a:tr h="783503">
                <a:tc>
                  <a:txBody>
                    <a:bodyPr/>
                    <a:lstStyle/>
                    <a:p>
                      <a:r>
                        <a:rPr lang="en-US" sz="2400" dirty="0" err="1" smtClean="0"/>
                        <a:t>OpenClient</a:t>
                      </a:r>
                      <a:endParaRPr lang="en-US" sz="2400" dirty="0"/>
                    </a:p>
                  </a:txBody>
                  <a:tcPr marL="121888" marR="121888"/>
                </a:tc>
                <a:tc>
                  <a:txBody>
                    <a:bodyPr/>
                    <a:lstStyle/>
                    <a:p>
                      <a:pPr marL="0" marR="0" indent="0" algn="l" defTabSz="91432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/>
                        <a:t>White Paper:  </a:t>
                      </a:r>
                      <a:r>
                        <a:rPr lang="en-US" sz="2400" dirty="0" err="1" smtClean="0"/>
                        <a:t>Rollbase</a:t>
                      </a:r>
                      <a:r>
                        <a:rPr lang="en-US" sz="2400" dirty="0" smtClean="0"/>
                        <a:t> access to ABL</a:t>
                      </a:r>
                      <a:r>
                        <a:rPr lang="en-US" sz="2400" baseline="0" dirty="0" smtClean="0"/>
                        <a:t> Business Logic VIA </a:t>
                      </a:r>
                      <a:r>
                        <a:rPr lang="en-US" sz="2400" dirty="0" err="1" smtClean="0"/>
                        <a:t>OpenClient</a:t>
                      </a:r>
                      <a:endParaRPr lang="en-US" sz="2400" dirty="0" smtClean="0"/>
                    </a:p>
                  </a:txBody>
                  <a:tcPr marL="121888" marR="121888"/>
                </a:tc>
              </a:tr>
              <a:tr h="822960">
                <a:tc>
                  <a:txBody>
                    <a:bodyPr/>
                    <a:lstStyle/>
                    <a:p>
                      <a:r>
                        <a:rPr lang="en-US" sz="2400" dirty="0" err="1" smtClean="0"/>
                        <a:t>Corticon</a:t>
                      </a:r>
                      <a:endParaRPr lang="en-US" sz="2400" dirty="0"/>
                    </a:p>
                  </a:txBody>
                  <a:tcPr marL="121888" marR="121888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White</a:t>
                      </a:r>
                      <a:r>
                        <a:rPr lang="en-US" sz="2400" baseline="0" dirty="0" smtClean="0"/>
                        <a:t> Paper:  Business Rules in </a:t>
                      </a:r>
                      <a:r>
                        <a:rPr lang="en-US" sz="2400" baseline="0" dirty="0" err="1" smtClean="0"/>
                        <a:t>Rollbase</a:t>
                      </a:r>
                      <a:r>
                        <a:rPr lang="en-US" sz="2400" baseline="0" dirty="0" smtClean="0"/>
                        <a:t> with </a:t>
                      </a:r>
                      <a:r>
                        <a:rPr lang="en-US" sz="2400" baseline="0" dirty="0" err="1" smtClean="0"/>
                        <a:t>Corticon</a:t>
                      </a:r>
                      <a:endParaRPr lang="en-US" sz="2400" dirty="0"/>
                    </a:p>
                  </a:txBody>
                  <a:tcPr marL="121888" marR="121888"/>
                </a:tc>
              </a:tr>
              <a:tr h="82296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Express</a:t>
                      </a:r>
                      <a:r>
                        <a:rPr lang="en-US" sz="2400" baseline="0" dirty="0" smtClean="0"/>
                        <a:t> Mobile</a:t>
                      </a:r>
                      <a:endParaRPr lang="en-US" sz="2400" dirty="0"/>
                    </a:p>
                  </a:txBody>
                  <a:tcPr marL="121888" marR="121888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Documentation:</a:t>
                      </a:r>
                      <a:r>
                        <a:rPr lang="en-US" sz="2400" baseline="0" dirty="0" smtClean="0"/>
                        <a:t>  Creating an Express Mobile Application</a:t>
                      </a:r>
                      <a:endParaRPr lang="en-US" sz="2400" dirty="0"/>
                    </a:p>
                  </a:txBody>
                  <a:tcPr marL="121888" marR="121888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24148948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 Summary…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11962" y="1117024"/>
            <a:ext cx="10360501" cy="5303520"/>
          </a:xfrm>
        </p:spPr>
        <p:txBody>
          <a:bodyPr/>
          <a:lstStyle/>
          <a:p>
            <a:pPr lvl="0"/>
            <a:r>
              <a:rPr lang="en-US" dirty="0" err="1" smtClean="0"/>
              <a:t>Rollbase</a:t>
            </a:r>
            <a:r>
              <a:rPr lang="en-US" dirty="0" smtClean="0"/>
              <a:t> is:</a:t>
            </a:r>
          </a:p>
          <a:p>
            <a:pPr lvl="1"/>
            <a:r>
              <a:rPr lang="en-US" dirty="0" smtClean="0"/>
              <a:t>A drag &amp; drop, point &amp; click, object based, WYSIWYG, browser based development tool</a:t>
            </a:r>
          </a:p>
          <a:p>
            <a:pPr lvl="1"/>
            <a:r>
              <a:rPr lang="en-US" dirty="0" smtClean="0"/>
              <a:t>That also allows publishing of multi-tenant (through Portals) applications</a:t>
            </a:r>
          </a:p>
          <a:p>
            <a:pPr lvl="1"/>
            <a:r>
              <a:rPr lang="en-US" dirty="0" smtClean="0"/>
              <a:t>Updating of applications, monitoring and metering support</a:t>
            </a:r>
          </a:p>
          <a:p>
            <a:pPr lvl="1"/>
            <a:r>
              <a:rPr lang="en-US" dirty="0" smtClean="0"/>
              <a:t>Cloud hosted or On-Premise </a:t>
            </a:r>
          </a:p>
          <a:p>
            <a:pPr lvl="0"/>
            <a:r>
              <a:rPr lang="en-US" dirty="0" err="1" smtClean="0"/>
              <a:t>Rollbase</a:t>
            </a:r>
            <a:r>
              <a:rPr lang="en-US" dirty="0" smtClean="0"/>
              <a:t> can access your </a:t>
            </a:r>
            <a:r>
              <a:rPr lang="en-US" dirty="0" err="1" smtClean="0"/>
              <a:t>OpenEdge</a:t>
            </a:r>
            <a:r>
              <a:rPr lang="en-US" dirty="0" smtClean="0"/>
              <a:t> Application or Database</a:t>
            </a:r>
          </a:p>
          <a:p>
            <a:pPr lvl="1"/>
            <a:r>
              <a:rPr lang="en-US" dirty="0" smtClean="0"/>
              <a:t>Preferred method is using the </a:t>
            </a:r>
            <a:r>
              <a:rPr lang="en-US" dirty="0" err="1" smtClean="0"/>
              <a:t>OpenEdge</a:t>
            </a:r>
            <a:r>
              <a:rPr lang="en-US" dirty="0" smtClean="0"/>
              <a:t> Services Object (11.3.2)</a:t>
            </a:r>
          </a:p>
          <a:p>
            <a:pPr lvl="1"/>
            <a:r>
              <a:rPr lang="en-US" dirty="0" smtClean="0"/>
              <a:t>Hosted </a:t>
            </a:r>
            <a:r>
              <a:rPr lang="en-US" dirty="0" err="1" smtClean="0"/>
              <a:t>Rollbase</a:t>
            </a:r>
            <a:r>
              <a:rPr lang="en-US" dirty="0" smtClean="0"/>
              <a:t> can access OE DB using </a:t>
            </a:r>
            <a:r>
              <a:rPr lang="en-US" dirty="0" err="1" smtClean="0"/>
              <a:t>DataDirect</a:t>
            </a:r>
            <a:r>
              <a:rPr lang="en-US" dirty="0" smtClean="0"/>
              <a:t> (10.2B+)</a:t>
            </a:r>
          </a:p>
          <a:p>
            <a:pPr lvl="1"/>
            <a:r>
              <a:rPr lang="en-US" dirty="0" smtClean="0"/>
              <a:t>Fully On-Premise can access the OE DB directly with External Tables</a:t>
            </a:r>
          </a:p>
          <a:p>
            <a:pPr lvl="1"/>
            <a:r>
              <a:rPr lang="en-US" dirty="0" smtClean="0"/>
              <a:t>And there are more ways…</a:t>
            </a:r>
          </a:p>
          <a:p>
            <a:r>
              <a:rPr lang="en-US" dirty="0" smtClean="0"/>
              <a:t>Help is available</a:t>
            </a:r>
          </a:p>
          <a:p>
            <a:pPr lvl="1"/>
            <a:r>
              <a:rPr lang="en-US" dirty="0" smtClean="0"/>
              <a:t>See the document resources</a:t>
            </a:r>
          </a:p>
          <a:p>
            <a:pPr lvl="1"/>
            <a:r>
              <a:rPr lang="en-US" dirty="0" smtClean="0"/>
              <a:t>We continue to improve and add functionality</a:t>
            </a:r>
          </a:p>
          <a:p>
            <a:pPr lvl="1"/>
            <a:endParaRPr lang="en-US" sz="800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141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64460" y="1798639"/>
            <a:ext cx="10151006" cy="1108075"/>
          </a:xfrm>
        </p:spPr>
        <p:txBody>
          <a:bodyPr/>
          <a:lstStyle/>
          <a:p>
            <a:pPr eaLnBrk="1" hangingPunct="1">
              <a:defRPr/>
            </a:pPr>
            <a:r>
              <a:rPr lang="en-GB" sz="7200" smtClean="0">
                <a:solidFill>
                  <a:srgbClr val="004B85"/>
                </a:solidFill>
                <a:latin typeface="Times New Roman" charset="0"/>
                <a:cs typeface="+mj-cs"/>
              </a:rPr>
              <a:t>Questions</a:t>
            </a:r>
            <a:endParaRPr lang="en-GB" smtClean="0">
              <a:cs typeface="+mj-cs"/>
            </a:endParaRPr>
          </a:p>
        </p:txBody>
      </p:sp>
      <p:sp>
        <p:nvSpPr>
          <p:cNvPr id="124930" name="WordArt 3"/>
          <p:cNvSpPr>
            <a:spLocks noChangeArrowheads="1" noChangeShapeType="1" noTextEdit="1"/>
          </p:cNvSpPr>
          <p:nvPr/>
        </p:nvSpPr>
        <p:spPr bwMode="white">
          <a:xfrm>
            <a:off x="6753143" y="1052285"/>
            <a:ext cx="3768931" cy="4828269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1926"/>
              </a:avLst>
            </a:prstTxWarp>
          </a:bodyPr>
          <a:lstStyle/>
          <a:p>
            <a:r>
              <a:rPr lang="en-US" sz="9600" i="0" kern="10">
                <a:solidFill>
                  <a:srgbClr val="336699"/>
                </a:solidFill>
                <a:effectLst>
                  <a:outerShdw blurRad="63500" dist="46662" dir="2115817" algn="ctr" rotWithShape="0">
                    <a:srgbClr val="C0C0C0">
                      <a:alpha val="74997"/>
                    </a:srgbClr>
                  </a:outerShdw>
                </a:effectLst>
                <a:latin typeface="Times New Roman"/>
                <a:ea typeface="Times New Roman"/>
                <a:cs typeface="Times New Roman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xmlns="" val="4289216801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174988864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PROGRESS_10-12_Template">
  <a:themeElements>
    <a:clrScheme name="Progress Sept 25 2013">
      <a:dk1>
        <a:srgbClr val="000000"/>
      </a:dk1>
      <a:lt1>
        <a:srgbClr val="FFFFFF"/>
      </a:lt1>
      <a:dk2>
        <a:srgbClr val="005F97"/>
      </a:dk2>
      <a:lt2>
        <a:srgbClr val="FFFFFF"/>
      </a:lt2>
      <a:accent1>
        <a:srgbClr val="FF4E00"/>
      </a:accent1>
      <a:accent2>
        <a:srgbClr val="24A382"/>
      </a:accent2>
      <a:accent3>
        <a:srgbClr val="0072B7"/>
      </a:accent3>
      <a:accent4>
        <a:srgbClr val="C1282D"/>
      </a:accent4>
      <a:accent5>
        <a:srgbClr val="FCDB3F"/>
      </a:accent5>
      <a:accent6>
        <a:srgbClr val="58595B"/>
      </a:accent6>
      <a:hlink>
        <a:srgbClr val="FF4E00"/>
      </a:hlink>
      <a:folHlink>
        <a:srgbClr val="FF4E0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Pct val="130000"/>
          <a:buFontTx/>
          <a:buNone/>
          <a:tabLst/>
          <a:defRPr kumimoji="0" lang="en-US" sz="2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Pct val="130000"/>
          <a:buFontTx/>
          <a:buNone/>
          <a:tabLst/>
          <a:defRPr kumimoji="0" lang="en-US" sz="2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  <a:txDef>
      <a:spPr>
        <a:noFill/>
      </a:spPr>
      <a:bodyPr wrap="square" rtlCol="0">
        <a:spAutoFit/>
      </a:bodyPr>
      <a:lstStyle>
        <a:defPPr algn="l">
          <a:defRPr sz="2000" i="0" dirty="0" err="1" smtClean="0">
            <a:solidFill>
              <a:srgbClr val="000000"/>
            </a:solidFill>
          </a:defRPr>
        </a:defPPr>
      </a:lstStyle>
    </a:txDef>
  </a:objectDefaults>
  <a:extraClrSchemeLst>
    <a:extraClrScheme>
      <a:clrScheme name="psc_powerpoint_template_2007 1">
        <a:dk1>
          <a:srgbClr val="000000"/>
        </a:dk1>
        <a:lt1>
          <a:srgbClr val="FFFFFF"/>
        </a:lt1>
        <a:dk2>
          <a:srgbClr val="004B85"/>
        </a:dk2>
        <a:lt2>
          <a:srgbClr val="C0C0C0"/>
        </a:lt2>
        <a:accent1>
          <a:srgbClr val="E8A82C"/>
        </a:accent1>
        <a:accent2>
          <a:srgbClr val="00BA97"/>
        </a:accent2>
        <a:accent3>
          <a:srgbClr val="FFFFFF"/>
        </a:accent3>
        <a:accent4>
          <a:srgbClr val="000000"/>
        </a:accent4>
        <a:accent5>
          <a:srgbClr val="F2D1AC"/>
        </a:accent5>
        <a:accent6>
          <a:srgbClr val="00A888"/>
        </a:accent6>
        <a:hlink>
          <a:srgbClr val="D21E27"/>
        </a:hlink>
        <a:folHlink>
          <a:srgbClr val="0066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Marketing Document" ma:contentTypeID="0x0101007762244904354189B623A14C45C78D5B009BE410C6F004421E9B31CE4C3BF734AD008DF6C51CFB236842A026F88F613870DE" ma:contentTypeVersion="77" ma:contentTypeDescription="Create a new document." ma:contentTypeScope="" ma:versionID="94caf53eca1cada6ad71f226d4f43dce">
  <xsd:schema xmlns:xsd="http://www.w3.org/2001/XMLSchema" xmlns:xs="http://www.w3.org/2001/XMLSchema" xmlns:p="http://schemas.microsoft.com/office/2006/metadata/properties" xmlns:ns2="efb4a6a7-40f5-4c55-b7cd-bfe5555b5884" xmlns:ns3="7c69e624-827f-471b-adea-ac070ddc6867" targetNamespace="http://schemas.microsoft.com/office/2006/metadata/properties" ma:root="true" ma:fieldsID="97bacc91e82c4e25a328ee5bcb735fb9" ns2:_="" ns3:_="">
    <xsd:import namespace="efb4a6a7-40f5-4c55-b7cd-bfe5555b5884"/>
    <xsd:import namespace="7c69e624-827f-471b-adea-ac070ddc6867"/>
    <xsd:element name="properties">
      <xsd:complexType>
        <xsd:sequence>
          <xsd:element name="documentManagement">
            <xsd:complexType>
              <xsd:all>
                <xsd:element ref="ns3:Summary" minOccurs="0"/>
                <xsd:element ref="ns3:MetaDescription" minOccurs="0"/>
                <xsd:element ref="ns3:Policy" minOccurs="0"/>
                <xsd:element ref="ns3:Industry_0" minOccurs="0"/>
                <xsd:element ref="ns2:Location1_0" minOccurs="0"/>
                <xsd:element ref="ns3:TaxCatchAll" minOccurs="0"/>
                <xsd:element ref="ns3:TaxCatchAllLabel" minOccurs="0"/>
                <xsd:element ref="ns3:Category1_0" minOccurs="0"/>
                <xsd:element ref="ns2:ContentType1_0" minOccurs="0"/>
                <xsd:element ref="ns3:kb2a064789314f00a60cb6c3cf784453" minOccurs="0"/>
                <xsd:element ref="ns3:Solution_0" minOccurs="0"/>
                <xsd:element ref="ns3:c60905045b3141dfb44ebee3a51fd0a7" minOccurs="0"/>
                <xsd:element ref="ns3:g7620f54b84d4877b8ce49e3874564d0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b4a6a7-40f5-4c55-b7cd-bfe5555b5884" elementFormDefault="qualified">
    <xsd:import namespace="http://schemas.microsoft.com/office/2006/documentManagement/types"/>
    <xsd:import namespace="http://schemas.microsoft.com/office/infopath/2007/PartnerControls"/>
    <xsd:element name="Location1_0" ma:index="13" nillable="true" ma:taxonomy="true" ma:internalName="Location1_0" ma:taxonomyFieldName="Location1" ma:displayName="Location" ma:default="" ma:fieldId="{4a19d0fd-e2d8-4bdf-9d9f-62784e6d291e}" ma:taxonomyMulti="true" ma:sspId="7b600b03-3399-40df-9d9c-caeefc5a4d97" ma:termSetId="928ecf7e-5ffd-4d70-8570-4eabbc9f73ff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ContentType1_0" ma:index="21" nillable="true" ma:taxonomy="true" ma:internalName="ContentType1_0" ma:taxonomyFieldName="ContentType1" ma:displayName="Content Type" ma:default="" ma:fieldId="{11444373-c56f-4b66-a200-4ad1b94ffae6}" ma:taxonomyMulti="true" ma:sspId="7b600b03-3399-40df-9d9c-caeefc5a4d97" ma:termSetId="5aa15f61-36bc-4410-840a-be7c2ccad282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c69e624-827f-471b-adea-ac070ddc6867" elementFormDefault="qualified">
    <xsd:import namespace="http://schemas.microsoft.com/office/2006/documentManagement/types"/>
    <xsd:import namespace="http://schemas.microsoft.com/office/infopath/2007/PartnerControls"/>
    <xsd:element name="Summary" ma:index="9" nillable="true" ma:displayName="Summary" ma:internalName="Summary">
      <xsd:simpleType>
        <xsd:restriction base="dms:Unknown"/>
      </xsd:simpleType>
    </xsd:element>
    <xsd:element name="MetaDescription" ma:index="10" nillable="true" ma:displayName="Meta Description" ma:hidden="true" ma:internalName="MetaDescription" ma:readOnly="false">
      <xsd:simpleType>
        <xsd:restriction base="dms:Note"/>
      </xsd:simpleType>
    </xsd:element>
    <xsd:element name="Policy" ma:index="11" nillable="true" ma:displayName="Policy" ma:internalName="Policy">
      <xsd:simpleType>
        <xsd:restriction base="dms:Boolean"/>
      </xsd:simpleType>
    </xsd:element>
    <xsd:element name="Industry_0" ma:index="12" nillable="true" ma:taxonomy="true" ma:internalName="Industry_0" ma:taxonomyFieldName="Industry" ma:displayName="Industry" ma:default="" ma:fieldId="{54782f52-600e-43b5-a6fd-b215e0434802}" ma:taxonomyMulti="true" ma:sspId="7b600b03-3399-40df-9d9c-caeefc5a4d97" ma:termSetId="eb725fca-679b-44ad-aba0-523e9b641fb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16" nillable="true" ma:displayName="Taxonomy Catch All Column" ma:hidden="true" ma:list="{f9d269f6-3014-462f-9504-c656af7f5a48}" ma:internalName="TaxCatchAll" ma:showField="CatchAllData" ma:web="7c69e624-827f-471b-adea-ac070ddc686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7" nillable="true" ma:displayName="Taxonomy Catch All Column1" ma:hidden="true" ma:list="{f9d269f6-3014-462f-9504-c656af7f5a48}" ma:internalName="TaxCatchAllLabel" ma:readOnly="true" ma:showField="CatchAllDataLabel" ma:web="7c69e624-827f-471b-adea-ac070ddc686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Category1_0" ma:index="19" nillable="true" ma:taxonomy="true" ma:internalName="Category1_0" ma:taxonomyFieldName="Category1" ma:displayName="Category" ma:readOnly="false" ma:default="" ma:fieldId="{76361ab5-a999-4bf4-b0a9-d3c0bdaba2c4}" ma:taxonomyMulti="true" ma:sspId="7b600b03-3399-40df-9d9c-caeefc5a4d97" ma:termSetId="cb52a124-ba58-44ba-aea0-e8392dfbd867" ma:anchorId="e0850434-8544-4c75-a3ba-67842db1fa28" ma:open="false" ma:isKeyword="false">
      <xsd:complexType>
        <xsd:sequence>
          <xsd:element ref="pc:Terms" minOccurs="0" maxOccurs="1"/>
        </xsd:sequence>
      </xsd:complexType>
    </xsd:element>
    <xsd:element name="kb2a064789314f00a60cb6c3cf784453" ma:index="22" nillable="true" ma:taxonomy="true" ma:internalName="kb2a064789314f00a60cb6c3cf784453" ma:taxonomyFieldName="GFOAudience" ma:displayName="GFO Audience" ma:default="" ma:fieldId="{4b2a0647-8931-4f00-a60c-b6c3cf784453}" ma:taxonomyMulti="true" ma:sspId="7b600b03-3399-40df-9d9c-caeefc5a4d97" ma:termSetId="7ee8fa4c-c075-492c-99fd-7a826c8a1f0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olution_0" ma:index="24" nillable="true" ma:taxonomy="true" ma:internalName="Solution_0" ma:taxonomyFieldName="Solution0" ma:displayName="Solution" ma:default="" ma:fieldId="{08ee8523-5519-4869-bd80-fd97b8eed69f}" ma:taxonomyMulti="true" ma:sspId="7b600b03-3399-40df-9d9c-caeefc5a4d97" ma:termSetId="3588f872-1047-4b04-ab77-d19bff16496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c60905045b3141dfb44ebee3a51fd0a7" ma:index="25" nillable="true" ma:taxonomy="true" ma:internalName="c60905045b3141dfb44ebee3a51fd0a7" ma:taxonomyFieldName="IndustrySolution" ma:displayName="IndustrySolution" ma:readOnly="false" ma:default="" ma:fieldId="{c6090504-5b31-41df-b44e-bee3a51fd0a7}" ma:taxonomyMulti="true" ma:sspId="7b600b03-3399-40df-9d9c-caeefc5a4d97" ma:termSetId="101cb54c-3813-433a-907a-450f34923821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g7620f54b84d4877b8ce49e3874564d0" ma:index="27" nillable="true" ma:taxonomy="true" ma:internalName="g7620f54b84d4877b8ce49e3874564d0" ma:taxonomyFieldName="OpenEdgeModule" ma:displayName="OpenEdgeModule" ma:default="" ma:fieldId="{07620f54-b84d-4877-b8ce-49e3874564d0}" ma:taxonomyMulti="true" ma:sspId="7b600b03-3399-40df-9d9c-caeefc5a4d97" ma:termSetId="7cd707e9-9176-4196-bd54-810649188952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6" ma:displayName="Content Type"/>
        <xsd:element ref="dc:title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olicy xmlns="7c69e624-827f-471b-adea-ac070ddc6867">false</Policy>
    <Location1_0 xmlns="efb4a6a7-40f5-4c55-b7cd-bfe5555b5884">
      <Terms xmlns="http://schemas.microsoft.com/office/infopath/2007/PartnerControls"/>
    </Location1_0>
    <MetaDescription xmlns="7c69e624-827f-471b-adea-ac070ddc6867" xsi:nil="true"/>
    <Category1_0 xmlns="7c69e624-827f-471b-adea-ac070ddc6867">
      <Terms xmlns="http://schemas.microsoft.com/office/infopath/2007/PartnerControls">
        <TermInfo xmlns="http://schemas.microsoft.com/office/infopath/2007/PartnerControls">
          <TermName xmlns="http://schemas.microsoft.com/office/infopath/2007/PartnerControls">PowerPoint</TermName>
          <TermId xmlns="http://schemas.microsoft.com/office/infopath/2007/PartnerControls">ef797fd0-0a2c-4c70-979e-7c4753a1af05</TermId>
        </TermInfo>
      </Terms>
    </Category1_0>
    <g7620f54b84d4877b8ce49e3874564d0 xmlns="7c69e624-827f-471b-adea-ac070ddc6867">
      <Terms xmlns="http://schemas.microsoft.com/office/infopath/2007/PartnerControls"/>
    </g7620f54b84d4877b8ce49e3874564d0>
    <c60905045b3141dfb44ebee3a51fd0a7 xmlns="7c69e624-827f-471b-adea-ac070ddc6867">
      <Terms xmlns="http://schemas.microsoft.com/office/infopath/2007/PartnerControls"/>
    </c60905045b3141dfb44ebee3a51fd0a7>
    <Industry_0 xmlns="7c69e624-827f-471b-adea-ac070ddc6867">
      <Terms xmlns="http://schemas.microsoft.com/office/infopath/2007/PartnerControls"/>
    </Industry_0>
    <Summary xmlns="7c69e624-827f-471b-adea-ac070ddc6867" xsi:nil="true"/>
    <TaxCatchAll xmlns="7c69e624-827f-471b-adea-ac070ddc6867">
      <Value>367</Value>
    </TaxCatchAll>
    <ContentType1_0 xmlns="efb4a6a7-40f5-4c55-b7cd-bfe5555b5884">
      <Terms xmlns="http://schemas.microsoft.com/office/infopath/2007/PartnerControls"/>
    </ContentType1_0>
    <Solution_0 xmlns="7c69e624-827f-471b-adea-ac070ddc6867">
      <Terms xmlns="http://schemas.microsoft.com/office/infopath/2007/PartnerControls"/>
    </Solution_0>
    <kb2a064789314f00a60cb6c3cf784453 xmlns="7c69e624-827f-471b-adea-ac070ddc6867">
      <Terms xmlns="http://schemas.microsoft.com/office/infopath/2007/PartnerControls"/>
    </kb2a064789314f00a60cb6c3cf784453>
  </documentManagement>
</p:properties>
</file>

<file path=customXml/itemProps1.xml><?xml version="1.0" encoding="utf-8"?>
<ds:datastoreItem xmlns:ds="http://schemas.openxmlformats.org/officeDocument/2006/customXml" ds:itemID="{EEA8EEE7-F1C0-4377-82D1-E55A92F384C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146AF19-F549-4C4F-B9D8-4238DD1AC44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fb4a6a7-40f5-4c55-b7cd-bfe5555b5884"/>
    <ds:schemaRef ds:uri="7c69e624-827f-471b-adea-ac070ddc686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DA4C4B2-98B1-44DF-A244-E8FB7A2D1956}">
  <ds:schemaRefs>
    <ds:schemaRef ds:uri="http://schemas.microsoft.com/office/2006/metadata/properties"/>
    <ds:schemaRef ds:uri="http://schemas.microsoft.com/office/infopath/2007/PartnerControls"/>
    <ds:schemaRef ds:uri="7c69e624-827f-471b-adea-ac070ddc6867"/>
    <ds:schemaRef ds:uri="efb4a6a7-40f5-4c55-b7cd-bfe5555b5884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PROGRESS_10-12_Template.potx</Template>
  <TotalTime>13722</TotalTime>
  <Words>2175</Words>
  <Application>Microsoft Office PowerPoint</Application>
  <PresentationFormat>Custom</PresentationFormat>
  <Paragraphs>455</Paragraphs>
  <Slides>38</Slides>
  <Notes>16</Notes>
  <HiddenSlides>2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39" baseType="lpstr">
      <vt:lpstr>PROGRESS_10-12_Template</vt:lpstr>
      <vt:lpstr>Progress Rollbase and OpenEdge</vt:lpstr>
      <vt:lpstr>What are we going to talk about?</vt:lpstr>
      <vt:lpstr>What is Pacific?</vt:lpstr>
      <vt:lpstr>Slide 4</vt:lpstr>
      <vt:lpstr>Slide 5</vt:lpstr>
      <vt:lpstr>What is Rollbase?</vt:lpstr>
      <vt:lpstr>What is Rollbase?</vt:lpstr>
      <vt:lpstr>Rollbase: Build Data-driven Applications on any Cloud for any Device</vt:lpstr>
      <vt:lpstr>Rollbase in Action</vt:lpstr>
      <vt:lpstr>Core Concepts: Objects, Fields, Relationships and Cardinalities</vt:lpstr>
      <vt:lpstr>Create Object</vt:lpstr>
      <vt:lpstr>Building the User Interface (UI)</vt:lpstr>
      <vt:lpstr>Publishing Applications</vt:lpstr>
      <vt:lpstr>Installing and Updating Applications</vt:lpstr>
      <vt:lpstr>Advanced Topics</vt:lpstr>
      <vt:lpstr>Slide 16</vt:lpstr>
      <vt:lpstr>Rollbase with OpenEdge</vt:lpstr>
      <vt:lpstr>Rollbase and OpenEdge Integration 6 Options (OE 11.3.2+)</vt:lpstr>
      <vt:lpstr>0: OpenEdge Service Objects – The Preferred Approach</vt:lpstr>
      <vt:lpstr>0: OpenEdge Service Objects: The “Preferred” Approach</vt:lpstr>
      <vt:lpstr>1: DataDirect Cloud + OpenEdge RDBMS</vt:lpstr>
      <vt:lpstr>1: DataDirect Cloud + OpenEdge RDBMS</vt:lpstr>
      <vt:lpstr>2: External Tables + OpenEdge RDBMS</vt:lpstr>
      <vt:lpstr>2: "External" tables – On Premise Only</vt:lpstr>
      <vt:lpstr>3: External Tables + OpenEdge RDBMS</vt:lpstr>
      <vt:lpstr>3: External tables with auxiliary databases</vt:lpstr>
      <vt:lpstr>4: Web Services / SOAP</vt:lpstr>
      <vt:lpstr>5: Java Open Client</vt:lpstr>
      <vt:lpstr>OpenEdge Service Objects – The Preferred Approach</vt:lpstr>
      <vt:lpstr>DEMO:  OpenEdge Service Objects – The Preferred Approach</vt:lpstr>
      <vt:lpstr>But what if I don’t use an AppServer?</vt:lpstr>
      <vt:lpstr>External Tables + OpenEdge RDBMS</vt:lpstr>
      <vt:lpstr>DEMO:  External Tables + OpenEdge RDBMS</vt:lpstr>
      <vt:lpstr>Documentation References</vt:lpstr>
      <vt:lpstr>Documentation References (continued)</vt:lpstr>
      <vt:lpstr>In Summary…</vt:lpstr>
      <vt:lpstr>Questions</vt:lpstr>
      <vt:lpstr>Slide 38</vt:lpstr>
    </vt:vector>
  </TitlesOfParts>
  <Company>Progress Software Corporation</Company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Progress PPT Template 16x9</dc:title>
  <dc:creator>Progress Software Corporation</dc:creator>
  <cp:lastModifiedBy>ellis</cp:lastModifiedBy>
  <cp:revision>1293</cp:revision>
  <cp:lastPrinted>2013-09-18T03:48:20Z</cp:lastPrinted>
  <dcterms:created xsi:type="dcterms:W3CDTF">2010-07-07T00:59:08Z</dcterms:created>
  <dcterms:modified xsi:type="dcterms:W3CDTF">2014-06-09T15:35:29Z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0x0101007762244904354189B623A14C45C78D5B009BE410C6F004421E9B31CE4C3BF734AD008DF6C51CFB236842A026F88F613870DE</vt:lpwstr>
  </property>
  <property fmtid="{D5CDD505-2E9C-101B-9397-08002B2CF9AE}" pid="3" name="Category1">
    <vt:lpwstr>367;#PowerPoint|ef797fd0-0a2c-4c70-979e-7c4753a1af05</vt:lpwstr>
  </property>
  <property fmtid="{D5CDD505-2E9C-101B-9397-08002B2CF9AE}" pid="4" name="TaxCatchAll">
    <vt:lpwstr>237;#Template|c9160f8f-74c9-4442-ac41-24463e06691d</vt:lpwstr>
  </property>
  <property fmtid="{D5CDD505-2E9C-101B-9397-08002B2CF9AE}" pid="5" name="Doc ID">
    <vt:lpwstr>101816</vt:lpwstr>
  </property>
  <property fmtid="{D5CDD505-2E9C-101B-9397-08002B2CF9AE}" pid="6" name="Location1">
    <vt:lpwstr/>
  </property>
  <property fmtid="{D5CDD505-2E9C-101B-9397-08002B2CF9AE}" pid="7" name="Tagged Doc ID's">
    <vt:bool>false</vt:bool>
  </property>
  <property fmtid="{D5CDD505-2E9C-101B-9397-08002B2CF9AE}" pid="8" name="ContentType1">
    <vt:lpwstr/>
  </property>
  <property fmtid="{D5CDD505-2E9C-101B-9397-08002B2CF9AE}" pid="9" name="Solution0">
    <vt:lpwstr/>
  </property>
  <property fmtid="{D5CDD505-2E9C-101B-9397-08002B2CF9AE}" pid="10" name="Industry">
    <vt:lpwstr/>
  </property>
  <property fmtid="{D5CDD505-2E9C-101B-9397-08002B2CF9AE}" pid="11" name="IndustrySolution">
    <vt:lpwstr/>
  </property>
  <property fmtid="{D5CDD505-2E9C-101B-9397-08002B2CF9AE}" pid="12" name="Attachment Only ?">
    <vt:bool>true</vt:bool>
  </property>
  <property fmtid="{D5CDD505-2E9C-101B-9397-08002B2CF9AE}" pid="13" name="GFOAudience">
    <vt:lpwstr/>
  </property>
  <property fmtid="{D5CDD505-2E9C-101B-9397-08002B2CF9AE}" pid="14" name="OpenEdgeModule">
    <vt:lpwstr/>
  </property>
</Properties>
</file>