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wdp" ContentType="image/vnd.ms-photo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4"/>
  </p:sldMasterIdLst>
  <p:notesMasterIdLst>
    <p:notesMasterId r:id="rId14"/>
  </p:notesMasterIdLst>
  <p:handoutMasterIdLst>
    <p:handoutMasterId r:id="rId15"/>
  </p:handoutMasterIdLst>
  <p:sldIdLst>
    <p:sldId id="1099" r:id="rId5"/>
    <p:sldId id="1180" r:id="rId6"/>
    <p:sldId id="1173" r:id="rId7"/>
    <p:sldId id="1181" r:id="rId8"/>
    <p:sldId id="1182" r:id="rId9"/>
    <p:sldId id="1184" r:id="rId10"/>
    <p:sldId id="1185" r:id="rId11"/>
    <p:sldId id="1177" r:id="rId12"/>
    <p:sldId id="1142" r:id="rId13"/>
  </p:sldIdLst>
  <p:sldSz cx="12188825" cy="6858000"/>
  <p:notesSz cx="7027863" cy="9313863"/>
  <p:custDataLst>
    <p:tags r:id="rId16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4E00"/>
    <a:srgbClr val="2F5662"/>
    <a:srgbClr val="DD461E"/>
    <a:srgbClr val="B0D806"/>
    <a:srgbClr val="AAD204"/>
    <a:srgbClr val="24D997"/>
    <a:srgbClr val="23C78C"/>
    <a:srgbClr val="F199AE"/>
    <a:srgbClr val="A21636"/>
    <a:srgbClr val="FFD24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47" autoAdjust="0"/>
    <p:restoredTop sz="91052" autoAdjust="0"/>
  </p:normalViewPr>
  <p:slideViewPr>
    <p:cSldViewPr snapToGrid="0" showGuides="1">
      <p:cViewPr varScale="1">
        <p:scale>
          <a:sx n="88" d="100"/>
          <a:sy n="88" d="100"/>
        </p:scale>
        <p:origin x="-331" y="-82"/>
      </p:cViewPr>
      <p:guideLst>
        <p:guide orient="horz" pos="437"/>
        <p:guide orient="horz" pos="756"/>
        <p:guide orient="horz" pos="3403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14" d="100"/>
          <a:sy n="114" d="100"/>
        </p:scale>
        <p:origin x="-4608" y="-112"/>
      </p:cViewPr>
      <p:guideLst>
        <p:guide orient="horz" pos="2933"/>
        <p:guide pos="221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=""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9402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-5365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 descr="PROG_VisID_PPT_07_0916_cp_sectio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65" y="0"/>
            <a:ext cx="12188825" cy="685690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3896" y="1312684"/>
            <a:ext cx="10511966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233" y="3541836"/>
            <a:ext cx="7729189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28179042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716805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0360501" cy="5303520"/>
          </a:xfrm>
        </p:spPr>
        <p:txBody>
          <a:bodyPr/>
          <a:lstStyle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693202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97864"/>
            <a:ext cx="10360501" cy="5130582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1800"/>
              </a:spcBef>
              <a:defRPr/>
            </a:lvl2pPr>
            <a:lvl3pPr>
              <a:spcBef>
                <a:spcPts val="1800"/>
              </a:spcBef>
              <a:defRPr/>
            </a:lvl3pPr>
            <a:lvl4pPr>
              <a:spcBef>
                <a:spcPts val="1800"/>
              </a:spcBef>
              <a:defRPr/>
            </a:lvl4pPr>
            <a:lvl5pPr>
              <a:spcBef>
                <a:spcPts val="1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22918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317061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078196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544455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60043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pic>
        <p:nvPicPr>
          <p:cNvPr id="11" name="Picture 10" descr="PROG_VisID_PPT_07_0916_cp_PROGRESS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709" y="2686746"/>
            <a:ext cx="7299280" cy="1258877"/>
          </a:xfrm>
          <a:prstGeom prst="rect">
            <a:avLst/>
          </a:prstGeom>
        </p:spPr>
      </p:pic>
      <p:pic>
        <p:nvPicPr>
          <p:cNvPr id="12" name="Picture 11" descr="PROG_VisID_PPT_07_0916_cp_spark-close1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3" name="Picture 12" descr="PROG_VisID_PPT_07_0916_cp_spark-close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4" name="Picture 13" descr="PROG_VisID_PPT_07_0916_cp_spark-close3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2177742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962" y="1200150"/>
            <a:ext cx="10894238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616817" y="367497"/>
            <a:ext cx="1080117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7" name="Rectangle 5"/>
          <p:cNvSpPr>
            <a:spLocks noChangeArrowheads="1"/>
          </p:cNvSpPr>
          <p:nvPr/>
        </p:nvSpPr>
        <p:spPr bwMode="black">
          <a:xfrm>
            <a:off x="1810543" y="6621282"/>
            <a:ext cx="2336383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</a:t>
            </a: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2013 </a:t>
            </a: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Progress Software </a:t>
            </a: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Corporation. All rights reserved.</a:t>
            </a:r>
            <a:endParaRPr lang="en-US" sz="7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203154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69" r:id="rId2"/>
    <p:sldLayoutId id="2147483738" r:id="rId3"/>
    <p:sldLayoutId id="2147483734" r:id="rId4"/>
    <p:sldLayoutId id="2147483762" r:id="rId5"/>
    <p:sldLayoutId id="2147483739" r:id="rId6"/>
    <p:sldLayoutId id="2147483755" r:id="rId7"/>
    <p:sldLayoutId id="2147483714" r:id="rId8"/>
    <p:sldLayoutId id="2147483767" r:id="rId9"/>
    <p:sldLayoutId id="2147483768" r:id="rId10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microsoft.com/office/2007/relationships/hdphoto" Target="../media/hdphoto5.wdp"/><Relationship Id="rId18" Type="http://schemas.openxmlformats.org/officeDocument/2006/relationships/image" Target="../media/image18.png"/><Relationship Id="rId26" Type="http://schemas.openxmlformats.org/officeDocument/2006/relationships/image" Target="../media/image25.jpeg"/><Relationship Id="rId3" Type="http://schemas.microsoft.com/office/2007/relationships/hdphoto" Target="../media/hdphoto1.wdp"/><Relationship Id="rId21" Type="http://schemas.openxmlformats.org/officeDocument/2006/relationships/image" Target="../media/image20.png"/><Relationship Id="rId7" Type="http://schemas.openxmlformats.org/officeDocument/2006/relationships/image" Target="../media/image12.png"/><Relationship Id="rId12" Type="http://schemas.openxmlformats.org/officeDocument/2006/relationships/image" Target="../media/image15.jpeg"/><Relationship Id="rId17" Type="http://schemas.microsoft.com/office/2007/relationships/hdphoto" Target="../media/hdphoto7.wdp"/><Relationship Id="rId25" Type="http://schemas.openxmlformats.org/officeDocument/2006/relationships/image" Target="../media/image24.png"/><Relationship Id="rId2" Type="http://schemas.openxmlformats.org/officeDocument/2006/relationships/image" Target="../media/image9.jpeg"/><Relationship Id="rId16" Type="http://schemas.openxmlformats.org/officeDocument/2006/relationships/image" Target="../media/image17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24" Type="http://schemas.openxmlformats.org/officeDocument/2006/relationships/image" Target="../media/image23.png"/><Relationship Id="rId5" Type="http://schemas.openxmlformats.org/officeDocument/2006/relationships/image" Target="../media/image11.jpeg"/><Relationship Id="rId15" Type="http://schemas.microsoft.com/office/2007/relationships/hdphoto" Target="../media/hdphoto6.wdp"/><Relationship Id="rId23" Type="http://schemas.openxmlformats.org/officeDocument/2006/relationships/image" Target="../media/image22.png"/><Relationship Id="rId28" Type="http://schemas.openxmlformats.org/officeDocument/2006/relationships/image" Target="../media/image26.png"/><Relationship Id="rId10" Type="http://schemas.openxmlformats.org/officeDocument/2006/relationships/image" Target="../media/image14.jpeg"/><Relationship Id="rId19" Type="http://schemas.microsoft.com/office/2007/relationships/hdphoto" Target="../media/hdphoto8.wdp"/><Relationship Id="rId4" Type="http://schemas.openxmlformats.org/officeDocument/2006/relationships/image" Target="../media/image10.jpeg"/><Relationship Id="rId9" Type="http://schemas.microsoft.com/office/2007/relationships/hdphoto" Target="../media/hdphoto3.wdp"/><Relationship Id="rId14" Type="http://schemas.openxmlformats.org/officeDocument/2006/relationships/image" Target="../media/image16.jpeg"/><Relationship Id="rId22" Type="http://schemas.openxmlformats.org/officeDocument/2006/relationships/image" Target="../media/image21.png"/><Relationship Id="rId27" Type="http://schemas.microsoft.com/office/2007/relationships/hdphoto" Target="../media/hdphoto9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hdphoto" Target="../media/hdphoto10.wdp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22.png"/><Relationship Id="rId4" Type="http://schemas.openxmlformats.org/officeDocument/2006/relationships/image" Target="../media/image29.png"/><Relationship Id="rId9" Type="http://schemas.microsoft.com/office/2007/relationships/hdphoto" Target="../media/hdphoto1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22.png"/><Relationship Id="rId18" Type="http://schemas.openxmlformats.org/officeDocument/2006/relationships/image" Target="../media/image28.png"/><Relationship Id="rId3" Type="http://schemas.openxmlformats.org/officeDocument/2006/relationships/image" Target="../media/image34.png"/><Relationship Id="rId7" Type="http://schemas.microsoft.com/office/2007/relationships/hdphoto" Target="../media/hdphoto15.wdp"/><Relationship Id="rId12" Type="http://schemas.openxmlformats.org/officeDocument/2006/relationships/image" Target="../media/image32.png"/><Relationship Id="rId17" Type="http://schemas.microsoft.com/office/2007/relationships/hdphoto" Target="../media/hdphoto11.wdp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11" Type="http://schemas.microsoft.com/office/2007/relationships/hdphoto" Target="../media/hdphoto16.wdp"/><Relationship Id="rId5" Type="http://schemas.microsoft.com/office/2007/relationships/hdphoto" Target="../media/hdphoto14.wdp"/><Relationship Id="rId15" Type="http://schemas.openxmlformats.org/officeDocument/2006/relationships/image" Target="../media/image41.png"/><Relationship Id="rId10" Type="http://schemas.openxmlformats.org/officeDocument/2006/relationships/image" Target="../media/image39.png"/><Relationship Id="rId19" Type="http://schemas.microsoft.com/office/2007/relationships/hdphoto" Target="../media/hdphoto10.wdp"/><Relationship Id="rId4" Type="http://schemas.openxmlformats.org/officeDocument/2006/relationships/image" Target="../media/image35.png"/><Relationship Id="rId9" Type="http://schemas.openxmlformats.org/officeDocument/2006/relationships/image" Target="../media/image38.png"/><Relationship Id="rId14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49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12" Type="http://schemas.openxmlformats.org/officeDocument/2006/relationships/image" Target="../media/image48.png"/><Relationship Id="rId2" Type="http://schemas.openxmlformats.org/officeDocument/2006/relationships/image" Target="../media/image42.png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7.wdp"/><Relationship Id="rId11" Type="http://schemas.openxmlformats.org/officeDocument/2006/relationships/image" Target="../media/image47.jpeg"/><Relationship Id="rId5" Type="http://schemas.openxmlformats.org/officeDocument/2006/relationships/image" Target="../media/image43.png"/><Relationship Id="rId15" Type="http://schemas.openxmlformats.org/officeDocument/2006/relationships/image" Target="../media/image51.png"/><Relationship Id="rId10" Type="http://schemas.openxmlformats.org/officeDocument/2006/relationships/hyperlink" Target="http://images.google.com/imgres?imgurl=http://media.marketwire.com/attachments/200902/505229_eloqua_logo_red_RGB_451x80.png&amp;imgrefurl=http://www.marketwire.com/press-release/Eloqua-NYSE-JMP-991200.html&amp;usg=__64XVDmUrIBwHICp9kCxj6kUDyJk=&amp;h=53&amp;w=300&amp;sz=9&amp;hl=en&amp;start=3&amp;tbnid=j9GJjhvCrSSxuM:&amp;tbnh=20&amp;tbnw=116&amp;prev=/images?q=eloqua+logo&amp;gbv=2&amp;hl=en" TargetMode="External"/><Relationship Id="rId4" Type="http://schemas.microsoft.com/office/2007/relationships/hdphoto" Target="../media/hdphoto14.wdp"/><Relationship Id="rId9" Type="http://schemas.openxmlformats.org/officeDocument/2006/relationships/image" Target="../media/image46.png"/><Relationship Id="rId14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4.wdp"/><Relationship Id="rId5" Type="http://schemas.openxmlformats.org/officeDocument/2006/relationships/image" Target="../media/image35.png"/><Relationship Id="rId4" Type="http://schemas.openxmlformats.org/officeDocument/2006/relationships/image" Target="../media/image5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8466250" y="5652307"/>
            <a:ext cx="3608167" cy="1052657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PUG Challenge Americas</a:t>
            </a:r>
            <a:endParaRPr lang="en-US" dirty="0"/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>
          <a:xfrm>
            <a:off x="897233" y="3541836"/>
            <a:ext cx="8999126" cy="723098"/>
          </a:xfrm>
        </p:spPr>
        <p:txBody>
          <a:bodyPr/>
          <a:lstStyle/>
          <a:p>
            <a:r>
              <a:rPr lang="en-US" dirty="0" smtClean="0"/>
              <a:t>Introduction to </a:t>
            </a:r>
            <a:r>
              <a:rPr lang="en-US" dirty="0" err="1" smtClean="0"/>
              <a:t>Easyl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97233" y="4702484"/>
            <a:ext cx="4925130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chemeClr val="bg1"/>
                </a:solidFill>
                <a:latin typeface="Arial" pitchFamily="34" charset="0"/>
              </a:rPr>
              <a:t>Adam Breakey – Progress Software</a:t>
            </a:r>
          </a:p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chemeClr val="bg1"/>
                </a:solidFill>
                <a:latin typeface="Arial" pitchFamily="34" charset="0"/>
              </a:rPr>
              <a:t>Carlo (</a:t>
            </a:r>
            <a:r>
              <a:rPr lang="en-US" sz="1600" i="0" dirty="0" err="1" smtClean="0">
                <a:solidFill>
                  <a:schemeClr val="bg1"/>
                </a:solidFill>
                <a:latin typeface="Arial" pitchFamily="34" charset="0"/>
              </a:rPr>
              <a:t>Minollo</a:t>
            </a:r>
            <a:r>
              <a:rPr lang="en-US" sz="1600" i="0" dirty="0" smtClean="0">
                <a:solidFill>
                  <a:schemeClr val="bg1"/>
                </a:solidFill>
                <a:latin typeface="Arial" pitchFamily="34" charset="0"/>
              </a:rPr>
              <a:t>) Innocenti – Progress Software</a:t>
            </a:r>
          </a:p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chemeClr val="bg1"/>
                </a:solidFill>
                <a:latin typeface="Arial" pitchFamily="34" charset="0"/>
              </a:rPr>
              <a:t>Gary Lamb - </a:t>
            </a:r>
            <a:r>
              <a:rPr lang="en-US" sz="1600" i="0" dirty="0" err="1" smtClean="0">
                <a:solidFill>
                  <a:schemeClr val="bg1"/>
                </a:solidFill>
                <a:latin typeface="Arial" pitchFamily="34" charset="0"/>
              </a:rPr>
              <a:t>DataPA</a:t>
            </a:r>
            <a:endParaRPr lang="en-US" sz="1600" i="0" dirty="0" smtClean="0">
              <a:solidFill>
                <a:schemeClr val="bg1"/>
              </a:solidFill>
              <a:latin typeface="Arial" pitchFamily="34" charset="0"/>
            </a:endParaRPr>
          </a:p>
          <a:p>
            <a:pPr algn="l">
              <a:spcBef>
                <a:spcPts val="0"/>
              </a:spcBef>
            </a:pPr>
            <a:endParaRPr lang="en-US" sz="1600" i="0" dirty="0" smtClean="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407" y="1723305"/>
            <a:ext cx="482600" cy="482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774700"/>
            <a:ext cx="4762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0" dirty="0" smtClean="0">
                <a:solidFill>
                  <a:schemeClr val="accent1"/>
                </a:solidFill>
              </a:rPr>
              <a:t>This is what I have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45300" y="774700"/>
            <a:ext cx="4762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0" dirty="0" smtClean="0">
                <a:solidFill>
                  <a:schemeClr val="accent1"/>
                </a:solidFill>
              </a:rPr>
              <a:t>This is what I want</a:t>
            </a:r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6094412" y="1104900"/>
            <a:ext cx="0" cy="54356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1463" y="2453265"/>
            <a:ext cx="336229" cy="33622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5873" y="2827194"/>
            <a:ext cx="484588" cy="48458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1520" y1="75000" x2="61520" y2="75000"/>
                        <a14:foregroundMark x1="73039" y1="69853" x2="73039" y2="69853"/>
                        <a14:foregroundMark x1="78186" y1="57108" x2="78186" y2="57108"/>
                        <a14:foregroundMark x1="69853" y1="49265" x2="69853" y2="49265"/>
                        <a14:foregroundMark x1="90441" y1="55147" x2="90441" y2="55147"/>
                        <a14:foregroundMark x1="89706" y1="71814" x2="89706" y2="71814"/>
                        <a14:foregroundMark x1="85784" y1="82108" x2="85784" y2="82108"/>
                        <a14:backgroundMark x1="76225" y1="91667" x2="76225" y2="91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3800" y="2167210"/>
            <a:ext cx="610413" cy="61041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33555" y="3043021"/>
            <a:ext cx="1883417" cy="115902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="" xmlns:a14="http://schemas.microsoft.com/office/drawing/2010/main">
                  <a14:imgLayer r:embed="rId11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51119" y="5032802"/>
            <a:ext cx="913788" cy="74798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="" xmlns:a14="http://schemas.microsoft.com/office/drawing/2010/main">
                  <a14:imgLayer r:embed="rId13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0100" y="3679633"/>
            <a:ext cx="919119" cy="26669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="" xmlns:a14="http://schemas.microsoft.com/office/drawing/2010/main">
                  <a14:imgLayer r:embed="rId15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74454" y="4159763"/>
            <a:ext cx="1512949" cy="107498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="" xmlns:a14="http://schemas.microsoft.com/office/drawing/2010/main">
                  <a14:imgLayer r:embed="rId17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96013" y="5731817"/>
            <a:ext cx="1848970" cy="381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8" cstate="print">
            <a:extLst>
              <a:ext uri="{BEBA8EAE-BF5A-486C-A8C5-ECC9F3942E4B}">
                <a14:imgProps xmlns="" xmlns:a14="http://schemas.microsoft.com/office/drawing/2010/main">
                  <a14:imgLayer r:embed="rId19">
                    <a14:imgEffect>
                      <a14:backgroundRemoval t="10000" b="90000" l="222" r="100000">
                        <a14:foregroundMark x1="89778" y1="55111" x2="89778" y2="55111"/>
                        <a14:foregroundMark x1="68444" y1="55111" x2="68444" y2="55111"/>
                        <a14:foregroundMark x1="21333" y1="45778" x2="21333" y2="45778"/>
                        <a14:foregroundMark x1="14667" y1="47556" x2="14667" y2="47556"/>
                      </a14:backgroundRemoval>
                    </a14:imgEffect>
                    <a14:imgEffect>
                      <a14:artisticBlur/>
                    </a14:imgEffect>
                  </a14:imgLayer>
                </a14:imgProps>
              </a:ext>
            </a:extLst>
          </a:blip>
          <a:srcRect t="27054" b="27731"/>
          <a:stretch/>
        </p:blipFill>
        <p:spPr>
          <a:xfrm>
            <a:off x="2041610" y="3193421"/>
            <a:ext cx="813082" cy="367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" y="88900"/>
            <a:ext cx="1160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0" dirty="0" smtClean="0">
                <a:solidFill>
                  <a:srgbClr val="000000"/>
                </a:solidFill>
              </a:rPr>
              <a:t>Spotting Trends and Building Visualizations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print">
            <a:extLst/>
          </a:blip>
          <a:srcRect l="6490" t="15852" r="9402" b="11871"/>
          <a:stretch/>
        </p:blipFill>
        <p:spPr>
          <a:xfrm>
            <a:off x="4581752" y="1376942"/>
            <a:ext cx="1175112" cy="6409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576809" y="5186607"/>
            <a:ext cx="930657" cy="89469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2113293" y="1987094"/>
            <a:ext cx="1212308" cy="90923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3" cstate="print"/>
          <a:srcRect t="18604" b="25581"/>
          <a:stretch/>
        </p:blipFill>
        <p:spPr>
          <a:xfrm>
            <a:off x="2552012" y="4304211"/>
            <a:ext cx="1590497" cy="44386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403574" y="4278044"/>
            <a:ext cx="1050159" cy="4568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4035740" y="2449659"/>
            <a:ext cx="1800059" cy="64322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6" cstate="print">
            <a:extLst>
              <a:ext uri="{BEBA8EAE-BF5A-486C-A8C5-ECC9F3942E4B}">
                <a14:imgProps xmlns="" xmlns:a14="http://schemas.microsoft.com/office/drawing/2010/main">
                  <a14:imgLayer r:embed="rId27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73815" y="1531255"/>
            <a:ext cx="765709" cy="47537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6578133" y="1841500"/>
            <a:ext cx="5188398" cy="3530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8" name="Rectangle 27"/>
          <p:cNvSpPr/>
          <p:nvPr/>
        </p:nvSpPr>
        <p:spPr bwMode="auto">
          <a:xfrm>
            <a:off x="8130829" y="1922970"/>
            <a:ext cx="1982261" cy="166183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70455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42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86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02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67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53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44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118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142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640" y="1942864"/>
            <a:ext cx="11806507" cy="34188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29511"/>
            <a:ext cx="10801179" cy="70686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/>
              <a:t>Data-to-Dashboard</a:t>
            </a:r>
            <a:r>
              <a:rPr lang="en-US" dirty="0" smtClean="0"/>
              <a:t> Process</a:t>
            </a:r>
            <a:br>
              <a:rPr lang="en-US" dirty="0" smtClean="0"/>
            </a:br>
            <a:r>
              <a:rPr lang="en-US" sz="2000" dirty="0" smtClean="0"/>
              <a:t>Operations Teams Waste Most of Their Time </a:t>
            </a:r>
            <a:r>
              <a:rPr lang="en-US" sz="2000" i="1" dirty="0" smtClean="0"/>
              <a:t>Preparing</a:t>
            </a:r>
            <a:r>
              <a:rPr lang="en-US" sz="2000" dirty="0" smtClean="0"/>
              <a:t> Data for Analysis!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228206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43617"/>
            <a:ext cx="10801179" cy="678647"/>
          </a:xfrm>
        </p:spPr>
        <p:txBody>
          <a:bodyPr/>
          <a:lstStyle/>
          <a:p>
            <a:r>
              <a:rPr lang="en-US" dirty="0" smtClean="0"/>
              <a:t>Your Customers Need to Report </a:t>
            </a:r>
            <a:r>
              <a:rPr lang="en-US" b="1" dirty="0" smtClean="0"/>
              <a:t>ACROSS</a:t>
            </a:r>
            <a:r>
              <a:rPr lang="en-US" dirty="0" smtClean="0"/>
              <a:t> Applications</a:t>
            </a:r>
            <a:br>
              <a:rPr lang="en-US" dirty="0" smtClean="0"/>
            </a:br>
            <a:r>
              <a:rPr lang="en-US" sz="1800" dirty="0" smtClean="0"/>
              <a:t>Integration Becomes a Major Challenge for Them</a:t>
            </a:r>
            <a:endParaRPr lang="en-US" dirty="0"/>
          </a:p>
        </p:txBody>
      </p:sp>
      <p:sp>
        <p:nvSpPr>
          <p:cNvPr id="69" name="TextBox 68"/>
          <p:cNvSpPr txBox="1"/>
          <p:nvPr/>
        </p:nvSpPr>
        <p:spPr>
          <a:xfrm>
            <a:off x="620040" y="1166651"/>
            <a:ext cx="79619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ct val="50000"/>
              </a:spcBef>
              <a:buSzPct val="130000"/>
            </a:pPr>
            <a:r>
              <a:rPr lang="en-US" sz="2000" b="1" i="0" dirty="0" smtClean="0">
                <a:solidFill>
                  <a:srgbClr val="FF4E00"/>
                </a:solidFill>
                <a:latin typeface="Arial"/>
                <a:ea typeface="+mn-ea"/>
                <a:cs typeface="Helvetica Neue Light"/>
              </a:rPr>
              <a:t>Who do I have in pipeline for this promotion?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20040" y="3123824"/>
            <a:ext cx="79619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ct val="50000"/>
              </a:spcBef>
              <a:buSzPct val="130000"/>
            </a:pPr>
            <a:r>
              <a:rPr lang="en-US" sz="2000" b="1" i="0" dirty="0" smtClean="0">
                <a:solidFill>
                  <a:srgbClr val="FF4E00"/>
                </a:solidFill>
                <a:latin typeface="Arial"/>
                <a:ea typeface="+mn-ea"/>
                <a:cs typeface="Helvetica Neue Light"/>
              </a:rPr>
              <a:t>Which prospects engage in </a:t>
            </a:r>
            <a:r>
              <a:rPr lang="en-US" sz="2000" b="1" i="0" dirty="0" smtClean="0">
                <a:solidFill>
                  <a:srgbClr val="FF4E00"/>
                </a:solidFill>
                <a:latin typeface="Arial"/>
                <a:cs typeface="Helvetica Neue Light"/>
              </a:rPr>
              <a:t>related campaigns</a:t>
            </a:r>
            <a:r>
              <a:rPr lang="en-US" sz="2000" b="1" i="0" dirty="0" smtClean="0">
                <a:solidFill>
                  <a:srgbClr val="FF4E00"/>
                </a:solidFill>
                <a:latin typeface="Arial"/>
                <a:ea typeface="+mn-ea"/>
                <a:cs typeface="Helvetica Neue Light"/>
              </a:rPr>
              <a:t>?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48345" y="5005378"/>
            <a:ext cx="85810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ct val="50000"/>
              </a:spcBef>
              <a:buSzPct val="130000"/>
            </a:pPr>
            <a:r>
              <a:rPr lang="en-US" sz="2000" b="1" i="0" dirty="0" smtClean="0">
                <a:solidFill>
                  <a:srgbClr val="FF4E00"/>
                </a:solidFill>
                <a:latin typeface="Arial"/>
                <a:ea typeface="+mn-ea"/>
                <a:cs typeface="Helvetica Neue Light"/>
              </a:rPr>
              <a:t>Historically, what are aggregated buying patterns and predictions?</a:t>
            </a:r>
          </a:p>
        </p:txBody>
      </p:sp>
      <p:grpSp>
        <p:nvGrpSpPr>
          <p:cNvPr id="3" name="Group 43011"/>
          <p:cNvGrpSpPr/>
          <p:nvPr/>
        </p:nvGrpSpPr>
        <p:grpSpPr>
          <a:xfrm>
            <a:off x="702072" y="3504280"/>
            <a:ext cx="10879228" cy="1051342"/>
            <a:chOff x="702072" y="3504280"/>
            <a:chExt cx="10879228" cy="1051342"/>
          </a:xfrm>
        </p:grpSpPr>
        <p:grpSp>
          <p:nvGrpSpPr>
            <p:cNvPr id="4" name="Group 65"/>
            <p:cNvGrpSpPr/>
            <p:nvPr/>
          </p:nvGrpSpPr>
          <p:grpSpPr>
            <a:xfrm>
              <a:off x="702072" y="3504280"/>
              <a:ext cx="10802541" cy="1051342"/>
              <a:chOff x="487814" y="3048990"/>
              <a:chExt cx="8104017" cy="1051342"/>
            </a:xfrm>
          </p:grpSpPr>
          <p:grpSp>
            <p:nvGrpSpPr>
              <p:cNvPr id="5" name="Group 11"/>
              <p:cNvGrpSpPr/>
              <p:nvPr/>
            </p:nvGrpSpPr>
            <p:grpSpPr>
              <a:xfrm>
                <a:off x="502999" y="3048990"/>
                <a:ext cx="8088832" cy="1051342"/>
                <a:chOff x="502999" y="3377175"/>
                <a:chExt cx="8088832" cy="1051342"/>
              </a:xfrm>
            </p:grpSpPr>
            <p:cxnSp>
              <p:nvCxnSpPr>
                <p:cNvPr id="7" name="Straight Connector 6"/>
                <p:cNvCxnSpPr/>
                <p:nvPr/>
              </p:nvCxnSpPr>
              <p:spPr bwMode="auto">
                <a:xfrm>
                  <a:off x="502999" y="3377175"/>
                  <a:ext cx="8088832" cy="0"/>
                </a:xfrm>
                <a:prstGeom prst="line">
                  <a:avLst/>
                </a:prstGeom>
                <a:solidFill>
                  <a:schemeClr val="accent1"/>
                </a:solidFill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" name="Straight Connector 7"/>
                <p:cNvCxnSpPr/>
                <p:nvPr/>
              </p:nvCxnSpPr>
              <p:spPr bwMode="auto">
                <a:xfrm>
                  <a:off x="513109" y="4428517"/>
                  <a:ext cx="8078722" cy="0"/>
                </a:xfrm>
                <a:prstGeom prst="line">
                  <a:avLst/>
                </a:prstGeom>
                <a:solidFill>
                  <a:schemeClr val="accent1"/>
                </a:solidFill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pic>
            <p:nvPicPr>
              <p:cNvPr id="61" name="Picture 60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="" xmlns:a14="http://schemas.microsoft.com/office/drawing/2010/main">
                      <a14:imgLayer r:embed="rId3">
                        <a14:imgEffect>
                          <a14:backgroundRemoval t="30889" b="70444" l="0" r="98889">
                            <a14:foregroundMark x1="21333" y1="47778" x2="21333" y2="47778"/>
                            <a14:foregroundMark x1="11778" y1="47778" x2="11778" y2="47778"/>
                            <a14:foregroundMark x1="70222" y1="53111" x2="70222" y2="53111"/>
                            <a14:foregroundMark x1="87556" y1="54444" x2="87556" y2="54444"/>
                          </a14:backgroundRemoval>
                        </a14:imgEffect>
                      </a14:imgLayer>
                    </a14:imgProps>
                  </a:ext>
                </a:extLst>
              </a:blip>
              <a:srcRect t="28625" b="28748"/>
              <a:stretch/>
            </p:blipFill>
            <p:spPr>
              <a:xfrm>
                <a:off x="487814" y="3163347"/>
                <a:ext cx="639067" cy="359622"/>
              </a:xfrm>
              <a:prstGeom prst="rect">
                <a:avLst/>
              </a:prstGeom>
            </p:spPr>
          </p:pic>
        </p:grpSp>
        <p:grpSp>
          <p:nvGrpSpPr>
            <p:cNvPr id="6" name="Group 112"/>
            <p:cNvGrpSpPr/>
            <p:nvPr/>
          </p:nvGrpSpPr>
          <p:grpSpPr>
            <a:xfrm>
              <a:off x="2224903" y="3548120"/>
              <a:ext cx="9356397" cy="984298"/>
              <a:chOff x="1669112" y="3456680"/>
              <a:chExt cx="7448970" cy="984298"/>
            </a:xfrm>
          </p:grpSpPr>
          <p:grpSp>
            <p:nvGrpSpPr>
              <p:cNvPr id="9" name="Group 71"/>
              <p:cNvGrpSpPr/>
              <p:nvPr/>
            </p:nvGrpSpPr>
            <p:grpSpPr>
              <a:xfrm>
                <a:off x="1669112" y="3456680"/>
                <a:ext cx="7384175" cy="984298"/>
                <a:chOff x="943423" y="3340059"/>
                <a:chExt cx="7384175" cy="984298"/>
              </a:xfrm>
            </p:grpSpPr>
            <p:sp>
              <p:nvSpPr>
                <p:cNvPr id="73" name="TextBox 72"/>
                <p:cNvSpPr txBox="1"/>
                <p:nvPr/>
              </p:nvSpPr>
              <p:spPr>
                <a:xfrm>
                  <a:off x="968800" y="3340059"/>
                  <a:ext cx="111445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1400" i="0" dirty="0" smtClean="0">
                      <a:solidFill>
                        <a:srgbClr val="000000"/>
                      </a:solidFill>
                      <a:ea typeface="+mn-ea"/>
                      <a:cs typeface="+mn-cs"/>
                    </a:rPr>
                    <a:t>contact</a:t>
                  </a:r>
                </a:p>
              </p:txBody>
            </p:sp>
            <p:sp>
              <p:nvSpPr>
                <p:cNvPr id="74" name="TextBox 73"/>
                <p:cNvSpPr txBox="1"/>
                <p:nvPr/>
              </p:nvSpPr>
              <p:spPr>
                <a:xfrm>
                  <a:off x="1160076" y="3660912"/>
                  <a:ext cx="111445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1400" i="0" dirty="0" smtClean="0">
                      <a:solidFill>
                        <a:srgbClr val="000000"/>
                      </a:solidFill>
                      <a:ea typeface="+mn-ea"/>
                      <a:cs typeface="+mn-cs"/>
                    </a:rPr>
                    <a:t>email</a:t>
                  </a:r>
                </a:p>
              </p:txBody>
            </p:sp>
            <p:sp>
              <p:nvSpPr>
                <p:cNvPr id="75" name="TextBox 74"/>
                <p:cNvSpPr txBox="1"/>
                <p:nvPr/>
              </p:nvSpPr>
              <p:spPr>
                <a:xfrm>
                  <a:off x="4801478" y="3362879"/>
                  <a:ext cx="111445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1400" i="0" dirty="0" smtClean="0">
                      <a:solidFill>
                        <a:srgbClr val="000000"/>
                      </a:solidFill>
                      <a:ea typeface="+mn-ea"/>
                      <a:cs typeface="+mn-cs"/>
                    </a:rPr>
                    <a:t>address</a:t>
                  </a:r>
                </a:p>
              </p:txBody>
            </p:sp>
            <p:sp>
              <p:nvSpPr>
                <p:cNvPr id="76" name="TextBox 75"/>
                <p:cNvSpPr txBox="1"/>
                <p:nvPr/>
              </p:nvSpPr>
              <p:spPr>
                <a:xfrm>
                  <a:off x="5242073" y="3997819"/>
                  <a:ext cx="111445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1400" i="0" dirty="0" smtClean="0">
                      <a:solidFill>
                        <a:srgbClr val="000000"/>
                      </a:solidFill>
                      <a:ea typeface="+mn-ea"/>
                      <a:cs typeface="+mn-cs"/>
                    </a:rPr>
                    <a:t>zip code</a:t>
                  </a:r>
                </a:p>
              </p:txBody>
            </p:sp>
            <p:sp>
              <p:nvSpPr>
                <p:cNvPr id="77" name="TextBox 76"/>
                <p:cNvSpPr txBox="1"/>
                <p:nvPr/>
              </p:nvSpPr>
              <p:spPr>
                <a:xfrm>
                  <a:off x="2741041" y="3349921"/>
                  <a:ext cx="111445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1400" i="0" dirty="0" smtClean="0">
                      <a:solidFill>
                        <a:srgbClr val="000000"/>
                      </a:solidFill>
                      <a:ea typeface="+mn-ea"/>
                      <a:cs typeface="+mn-cs"/>
                    </a:rPr>
                    <a:t>title</a:t>
                  </a:r>
                </a:p>
              </p:txBody>
            </p:sp>
            <p:sp>
              <p:nvSpPr>
                <p:cNvPr id="78" name="TextBox 77"/>
                <p:cNvSpPr txBox="1"/>
                <p:nvPr/>
              </p:nvSpPr>
              <p:spPr>
                <a:xfrm>
                  <a:off x="3855491" y="3997819"/>
                  <a:ext cx="111445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1400" i="0" dirty="0" smtClean="0">
                      <a:solidFill>
                        <a:srgbClr val="000000"/>
                      </a:solidFill>
                      <a:ea typeface="+mn-ea"/>
                      <a:cs typeface="+mn-cs"/>
                    </a:rPr>
                    <a:t>country</a:t>
                  </a:r>
                </a:p>
              </p:txBody>
            </p:sp>
            <p:sp>
              <p:nvSpPr>
                <p:cNvPr id="79" name="TextBox 78"/>
                <p:cNvSpPr txBox="1"/>
                <p:nvPr/>
              </p:nvSpPr>
              <p:spPr>
                <a:xfrm>
                  <a:off x="1989435" y="3894155"/>
                  <a:ext cx="111445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1400" i="0" dirty="0" smtClean="0">
                      <a:solidFill>
                        <a:srgbClr val="000000"/>
                      </a:solidFill>
                      <a:ea typeface="+mn-ea"/>
                      <a:cs typeface="+mn-cs"/>
                    </a:rPr>
                    <a:t>company</a:t>
                  </a:r>
                </a:p>
              </p:txBody>
            </p:sp>
            <p:sp>
              <p:nvSpPr>
                <p:cNvPr id="80" name="TextBox 79"/>
                <p:cNvSpPr txBox="1"/>
                <p:nvPr/>
              </p:nvSpPr>
              <p:spPr>
                <a:xfrm>
                  <a:off x="5267989" y="3764576"/>
                  <a:ext cx="145344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1400" i="0" dirty="0" smtClean="0">
                      <a:solidFill>
                        <a:srgbClr val="000000"/>
                      </a:solidFill>
                      <a:ea typeface="+mn-ea"/>
                      <a:cs typeface="+mn-cs"/>
                    </a:rPr>
                    <a:t>campaign_date</a:t>
                  </a:r>
                </a:p>
              </p:txBody>
            </p:sp>
            <p:sp>
              <p:nvSpPr>
                <p:cNvPr id="81" name="TextBox 80"/>
                <p:cNvSpPr txBox="1"/>
                <p:nvPr/>
              </p:nvSpPr>
              <p:spPr>
                <a:xfrm>
                  <a:off x="1973371" y="3502321"/>
                  <a:ext cx="111445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1400" i="0" dirty="0" smtClean="0">
                      <a:solidFill>
                        <a:srgbClr val="000000"/>
                      </a:solidFill>
                      <a:ea typeface="+mn-ea"/>
                      <a:cs typeface="+mn-cs"/>
                    </a:rPr>
                    <a:t>campaign</a:t>
                  </a:r>
                </a:p>
              </p:txBody>
            </p:sp>
            <p:sp>
              <p:nvSpPr>
                <p:cNvPr id="82" name="TextBox 81"/>
                <p:cNvSpPr txBox="1"/>
                <p:nvPr/>
              </p:nvSpPr>
              <p:spPr>
                <a:xfrm>
                  <a:off x="3590108" y="3525142"/>
                  <a:ext cx="111445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1400" i="0" dirty="0" smtClean="0">
                      <a:solidFill>
                        <a:srgbClr val="000000"/>
                      </a:solidFill>
                      <a:ea typeface="+mn-ea"/>
                      <a:cs typeface="+mn-cs"/>
                    </a:rPr>
                    <a:t>segment</a:t>
                  </a:r>
                </a:p>
              </p:txBody>
            </p:sp>
            <p:sp>
              <p:nvSpPr>
                <p:cNvPr id="83" name="TextBox 82"/>
                <p:cNvSpPr txBox="1"/>
                <p:nvPr/>
              </p:nvSpPr>
              <p:spPr>
                <a:xfrm>
                  <a:off x="4160292" y="3758385"/>
                  <a:ext cx="111445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1400" i="0" dirty="0" smtClean="0">
                      <a:solidFill>
                        <a:srgbClr val="000000"/>
                      </a:solidFill>
                      <a:ea typeface="+mn-ea"/>
                      <a:cs typeface="+mn-cs"/>
                    </a:rPr>
                    <a:t>industry</a:t>
                  </a:r>
                </a:p>
              </p:txBody>
            </p:sp>
            <p:sp>
              <p:nvSpPr>
                <p:cNvPr id="84" name="TextBox 83"/>
                <p:cNvSpPr txBox="1"/>
                <p:nvPr/>
              </p:nvSpPr>
              <p:spPr>
                <a:xfrm>
                  <a:off x="6609491" y="3421478"/>
                  <a:ext cx="111445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1400" i="0" dirty="0" smtClean="0">
                      <a:solidFill>
                        <a:srgbClr val="000000"/>
                      </a:solidFill>
                      <a:ea typeface="+mn-ea"/>
                      <a:cs typeface="+mn-cs"/>
                    </a:rPr>
                    <a:t>form</a:t>
                  </a:r>
                </a:p>
              </p:txBody>
            </p:sp>
            <p:sp>
              <p:nvSpPr>
                <p:cNvPr id="85" name="TextBox 84"/>
                <p:cNvSpPr txBox="1"/>
                <p:nvPr/>
              </p:nvSpPr>
              <p:spPr>
                <a:xfrm>
                  <a:off x="7213148" y="3797259"/>
                  <a:ext cx="111445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1400" i="0" dirty="0" smtClean="0">
                      <a:solidFill>
                        <a:srgbClr val="000000"/>
                      </a:solidFill>
                      <a:ea typeface="+mn-ea"/>
                      <a:cs typeface="+mn-cs"/>
                    </a:rPr>
                    <a:t>activity</a:t>
                  </a:r>
                </a:p>
              </p:txBody>
            </p:sp>
            <p:sp>
              <p:nvSpPr>
                <p:cNvPr id="86" name="TextBox 85"/>
                <p:cNvSpPr txBox="1"/>
                <p:nvPr/>
              </p:nvSpPr>
              <p:spPr>
                <a:xfrm>
                  <a:off x="5689422" y="3447394"/>
                  <a:ext cx="111445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1400" i="0" dirty="0" smtClean="0">
                      <a:solidFill>
                        <a:srgbClr val="000000"/>
                      </a:solidFill>
                      <a:ea typeface="+mn-ea"/>
                      <a:cs typeface="+mn-cs"/>
                    </a:rPr>
                    <a:t>website</a:t>
                  </a:r>
                </a:p>
              </p:txBody>
            </p:sp>
            <p:sp>
              <p:nvSpPr>
                <p:cNvPr id="87" name="TextBox 86"/>
                <p:cNvSpPr txBox="1"/>
                <p:nvPr/>
              </p:nvSpPr>
              <p:spPr>
                <a:xfrm>
                  <a:off x="2890337" y="3732470"/>
                  <a:ext cx="111445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1400" i="0" dirty="0">
                      <a:solidFill>
                        <a:srgbClr val="000000"/>
                      </a:solidFill>
                      <a:ea typeface="+mn-ea"/>
                      <a:cs typeface="+mn-cs"/>
                    </a:rPr>
                    <a:t>c</a:t>
                  </a:r>
                  <a:r>
                    <a:rPr lang="en-US" sz="1400" i="0" dirty="0" smtClean="0">
                      <a:solidFill>
                        <a:srgbClr val="000000"/>
                      </a:solidFill>
                      <a:ea typeface="+mn-ea"/>
                      <a:cs typeface="+mn-cs"/>
                    </a:rPr>
                    <a:t>licked_link</a:t>
                  </a:r>
                </a:p>
              </p:txBody>
            </p:sp>
            <p:sp>
              <p:nvSpPr>
                <p:cNvPr id="88" name="TextBox 87"/>
                <p:cNvSpPr txBox="1"/>
                <p:nvPr/>
              </p:nvSpPr>
              <p:spPr>
                <a:xfrm>
                  <a:off x="6505820" y="3978671"/>
                  <a:ext cx="111445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1400" i="0" dirty="0" smtClean="0">
                      <a:solidFill>
                        <a:srgbClr val="000000"/>
                      </a:solidFill>
                      <a:ea typeface="+mn-ea"/>
                      <a:cs typeface="+mn-cs"/>
                    </a:rPr>
                    <a:t>campaign</a:t>
                  </a:r>
                </a:p>
              </p:txBody>
            </p:sp>
            <p:sp>
              <p:nvSpPr>
                <p:cNvPr id="89" name="TextBox 88"/>
                <p:cNvSpPr txBox="1"/>
                <p:nvPr/>
              </p:nvSpPr>
              <p:spPr>
                <a:xfrm>
                  <a:off x="6395400" y="3686829"/>
                  <a:ext cx="111445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1000" i="0" dirty="0" smtClean="0">
                      <a:solidFill>
                        <a:srgbClr val="FFFFFF">
                          <a:lumMod val="50000"/>
                        </a:srgbClr>
                      </a:solidFill>
                      <a:ea typeface="+mn-ea"/>
                      <a:cs typeface="+mn-cs"/>
                    </a:rPr>
                    <a:t>contact</a:t>
                  </a:r>
                </a:p>
              </p:txBody>
            </p:sp>
            <p:sp>
              <p:nvSpPr>
                <p:cNvPr id="90" name="TextBox 89"/>
                <p:cNvSpPr txBox="1"/>
                <p:nvPr/>
              </p:nvSpPr>
              <p:spPr>
                <a:xfrm>
                  <a:off x="3593211" y="3398658"/>
                  <a:ext cx="111445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1000" i="0" dirty="0" smtClean="0">
                      <a:solidFill>
                        <a:srgbClr val="FFFFFF">
                          <a:lumMod val="50000"/>
                        </a:srgbClr>
                      </a:solidFill>
                      <a:ea typeface="+mn-ea"/>
                      <a:cs typeface="+mn-cs"/>
                    </a:rPr>
                    <a:t>email</a:t>
                  </a:r>
                </a:p>
              </p:txBody>
            </p:sp>
            <p:sp>
              <p:nvSpPr>
                <p:cNvPr id="91" name="TextBox 90"/>
                <p:cNvSpPr txBox="1"/>
                <p:nvPr/>
              </p:nvSpPr>
              <p:spPr>
                <a:xfrm>
                  <a:off x="4603993" y="3981766"/>
                  <a:ext cx="111445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1000" i="0" dirty="0" smtClean="0">
                      <a:solidFill>
                        <a:srgbClr val="FFFFFF">
                          <a:lumMod val="50000"/>
                        </a:srgbClr>
                      </a:solidFill>
                      <a:ea typeface="+mn-ea"/>
                      <a:cs typeface="+mn-cs"/>
                    </a:rPr>
                    <a:t>address</a:t>
                  </a:r>
                </a:p>
              </p:txBody>
            </p:sp>
            <p:sp>
              <p:nvSpPr>
                <p:cNvPr id="92" name="TextBox 91"/>
                <p:cNvSpPr txBox="1"/>
                <p:nvPr/>
              </p:nvSpPr>
              <p:spPr>
                <a:xfrm>
                  <a:off x="5848028" y="3994724"/>
                  <a:ext cx="111445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1000" i="0" dirty="0" smtClean="0">
                      <a:solidFill>
                        <a:srgbClr val="FFFFFF">
                          <a:lumMod val="50000"/>
                        </a:srgbClr>
                      </a:solidFill>
                      <a:ea typeface="+mn-ea"/>
                      <a:cs typeface="+mn-cs"/>
                    </a:rPr>
                    <a:t>title</a:t>
                  </a:r>
                </a:p>
              </p:txBody>
            </p:sp>
            <p:sp>
              <p:nvSpPr>
                <p:cNvPr id="93" name="TextBox 92"/>
                <p:cNvSpPr txBox="1"/>
                <p:nvPr/>
              </p:nvSpPr>
              <p:spPr>
                <a:xfrm>
                  <a:off x="4150436" y="3450489"/>
                  <a:ext cx="111445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1000" i="0" dirty="0" smtClean="0">
                      <a:solidFill>
                        <a:srgbClr val="FFFFFF">
                          <a:lumMod val="50000"/>
                        </a:srgbClr>
                      </a:solidFill>
                      <a:ea typeface="+mn-ea"/>
                      <a:cs typeface="+mn-cs"/>
                    </a:rPr>
                    <a:t>country</a:t>
                  </a:r>
                </a:p>
              </p:txBody>
            </p:sp>
            <p:sp>
              <p:nvSpPr>
                <p:cNvPr id="94" name="TextBox 93"/>
                <p:cNvSpPr txBox="1"/>
                <p:nvPr/>
              </p:nvSpPr>
              <p:spPr>
                <a:xfrm>
                  <a:off x="1778990" y="3359783"/>
                  <a:ext cx="111445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1000" i="0" dirty="0" smtClean="0">
                      <a:solidFill>
                        <a:srgbClr val="FFFFFF">
                          <a:lumMod val="50000"/>
                        </a:srgbClr>
                      </a:solidFill>
                      <a:ea typeface="+mn-ea"/>
                      <a:cs typeface="+mn-cs"/>
                    </a:rPr>
                    <a:t>company</a:t>
                  </a:r>
                </a:p>
              </p:txBody>
            </p:sp>
            <p:sp>
              <p:nvSpPr>
                <p:cNvPr id="95" name="TextBox 94"/>
                <p:cNvSpPr txBox="1"/>
                <p:nvPr/>
              </p:nvSpPr>
              <p:spPr>
                <a:xfrm>
                  <a:off x="1144010" y="4046555"/>
                  <a:ext cx="1337852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1000" i="0" dirty="0">
                      <a:solidFill>
                        <a:srgbClr val="FFFFFF">
                          <a:lumMod val="50000"/>
                        </a:srgbClr>
                      </a:solidFill>
                      <a:ea typeface="+mn-ea"/>
                      <a:cs typeface="+mn-cs"/>
                    </a:rPr>
                    <a:t>c</a:t>
                  </a:r>
                  <a:r>
                    <a:rPr lang="en-US" sz="1000" i="0" dirty="0" smtClean="0">
                      <a:solidFill>
                        <a:srgbClr val="FFFFFF">
                          <a:lumMod val="50000"/>
                        </a:srgbClr>
                      </a:solidFill>
                      <a:ea typeface="+mn-ea"/>
                      <a:cs typeface="+mn-cs"/>
                    </a:rPr>
                    <a:t>reated_date</a:t>
                  </a:r>
                </a:p>
              </p:txBody>
            </p:sp>
            <p:sp>
              <p:nvSpPr>
                <p:cNvPr id="96" name="TextBox 95"/>
                <p:cNvSpPr txBox="1"/>
                <p:nvPr/>
              </p:nvSpPr>
              <p:spPr>
                <a:xfrm>
                  <a:off x="3032881" y="3991628"/>
                  <a:ext cx="111445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1000" i="0" dirty="0" smtClean="0">
                      <a:solidFill>
                        <a:srgbClr val="FFFFFF">
                          <a:lumMod val="50000"/>
                        </a:srgbClr>
                      </a:solidFill>
                      <a:ea typeface="+mn-ea"/>
                      <a:cs typeface="+mn-cs"/>
                    </a:rPr>
                    <a:t>campaign</a:t>
                  </a:r>
                </a:p>
              </p:txBody>
            </p:sp>
            <p:sp>
              <p:nvSpPr>
                <p:cNvPr id="97" name="TextBox 96"/>
                <p:cNvSpPr txBox="1"/>
                <p:nvPr/>
              </p:nvSpPr>
              <p:spPr>
                <a:xfrm>
                  <a:off x="2744686" y="3573878"/>
                  <a:ext cx="111445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1000" i="0" dirty="0" smtClean="0">
                      <a:solidFill>
                        <a:srgbClr val="FFFFFF">
                          <a:lumMod val="50000"/>
                        </a:srgbClr>
                      </a:solidFill>
                      <a:ea typeface="+mn-ea"/>
                      <a:cs typeface="+mn-cs"/>
                    </a:rPr>
                    <a:t>segment</a:t>
                  </a:r>
                </a:p>
              </p:txBody>
            </p:sp>
            <p:sp>
              <p:nvSpPr>
                <p:cNvPr id="98" name="TextBox 97"/>
                <p:cNvSpPr txBox="1"/>
                <p:nvPr/>
              </p:nvSpPr>
              <p:spPr>
                <a:xfrm>
                  <a:off x="1358103" y="3871911"/>
                  <a:ext cx="111445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1000" i="0" dirty="0" smtClean="0">
                      <a:solidFill>
                        <a:srgbClr val="FFFFFF">
                          <a:lumMod val="50000"/>
                        </a:srgbClr>
                      </a:solidFill>
                      <a:ea typeface="+mn-ea"/>
                      <a:cs typeface="+mn-cs"/>
                    </a:rPr>
                    <a:t>industry</a:t>
                  </a:r>
                </a:p>
              </p:txBody>
            </p:sp>
            <p:sp>
              <p:nvSpPr>
                <p:cNvPr id="99" name="TextBox 98"/>
                <p:cNvSpPr txBox="1"/>
                <p:nvPr/>
              </p:nvSpPr>
              <p:spPr>
                <a:xfrm>
                  <a:off x="2524388" y="4066281"/>
                  <a:ext cx="111445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1000" i="0" dirty="0" smtClean="0">
                      <a:solidFill>
                        <a:srgbClr val="FFFFFF">
                          <a:lumMod val="50000"/>
                        </a:srgbClr>
                      </a:solidFill>
                      <a:ea typeface="+mn-ea"/>
                      <a:cs typeface="+mn-cs"/>
                    </a:rPr>
                    <a:t>form</a:t>
                  </a:r>
                </a:p>
              </p:txBody>
            </p:sp>
            <p:sp>
              <p:nvSpPr>
                <p:cNvPr id="100" name="TextBox 99"/>
                <p:cNvSpPr txBox="1"/>
                <p:nvPr/>
              </p:nvSpPr>
              <p:spPr>
                <a:xfrm>
                  <a:off x="2031956" y="3742331"/>
                  <a:ext cx="111445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1000" i="0" dirty="0" smtClean="0">
                      <a:solidFill>
                        <a:srgbClr val="FFFFFF">
                          <a:lumMod val="50000"/>
                        </a:srgbClr>
                      </a:solidFill>
                      <a:ea typeface="+mn-ea"/>
                      <a:cs typeface="+mn-cs"/>
                    </a:rPr>
                    <a:t>activity</a:t>
                  </a:r>
                </a:p>
              </p:txBody>
            </p:sp>
            <p:sp>
              <p:nvSpPr>
                <p:cNvPr id="101" name="TextBox 100"/>
                <p:cNvSpPr txBox="1"/>
                <p:nvPr/>
              </p:nvSpPr>
              <p:spPr>
                <a:xfrm>
                  <a:off x="4753288" y="3599795"/>
                  <a:ext cx="111445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1000" i="0" dirty="0">
                      <a:solidFill>
                        <a:srgbClr val="FFFFFF">
                          <a:lumMod val="50000"/>
                        </a:srgbClr>
                      </a:solidFill>
                      <a:ea typeface="+mn-ea"/>
                      <a:cs typeface="+mn-cs"/>
                    </a:rPr>
                    <a:t>c</a:t>
                  </a:r>
                  <a:r>
                    <a:rPr lang="en-US" sz="1000" i="0" dirty="0" smtClean="0">
                      <a:solidFill>
                        <a:srgbClr val="FFFFFF">
                          <a:lumMod val="50000"/>
                        </a:srgbClr>
                      </a:solidFill>
                      <a:ea typeface="+mn-ea"/>
                      <a:cs typeface="+mn-cs"/>
                    </a:rPr>
                    <a:t>licked_link</a:t>
                  </a:r>
                </a:p>
              </p:txBody>
            </p:sp>
            <p:sp>
              <p:nvSpPr>
                <p:cNvPr id="102" name="TextBox 101"/>
                <p:cNvSpPr txBox="1"/>
                <p:nvPr/>
              </p:nvSpPr>
              <p:spPr>
                <a:xfrm>
                  <a:off x="5514208" y="3349921"/>
                  <a:ext cx="1114450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700" i="0" dirty="0" smtClean="0">
                      <a:solidFill>
                        <a:srgbClr val="FFFFFF">
                          <a:lumMod val="85000"/>
                        </a:srgbClr>
                      </a:solidFill>
                      <a:ea typeface="+mn-ea"/>
                      <a:cs typeface="+mn-cs"/>
                    </a:rPr>
                    <a:t>contact</a:t>
                  </a:r>
                </a:p>
              </p:txBody>
            </p:sp>
            <p:sp>
              <p:nvSpPr>
                <p:cNvPr id="103" name="TextBox 102"/>
                <p:cNvSpPr txBox="1"/>
                <p:nvPr/>
              </p:nvSpPr>
              <p:spPr>
                <a:xfrm>
                  <a:off x="6871769" y="3618942"/>
                  <a:ext cx="1114450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700" i="0" dirty="0" smtClean="0">
                      <a:solidFill>
                        <a:srgbClr val="FFFFFF">
                          <a:lumMod val="85000"/>
                        </a:srgbClr>
                      </a:solidFill>
                      <a:ea typeface="+mn-ea"/>
                      <a:cs typeface="+mn-cs"/>
                    </a:rPr>
                    <a:t>email</a:t>
                  </a:r>
                </a:p>
              </p:txBody>
            </p:sp>
            <p:sp>
              <p:nvSpPr>
                <p:cNvPr id="104" name="TextBox 103"/>
                <p:cNvSpPr txBox="1"/>
                <p:nvPr/>
              </p:nvSpPr>
              <p:spPr>
                <a:xfrm>
                  <a:off x="2271423" y="3346825"/>
                  <a:ext cx="1114450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700" i="0" dirty="0" smtClean="0">
                      <a:solidFill>
                        <a:srgbClr val="FFFFFF">
                          <a:lumMod val="85000"/>
                        </a:srgbClr>
                      </a:solidFill>
                      <a:ea typeface="+mn-ea"/>
                      <a:cs typeface="+mn-cs"/>
                    </a:rPr>
                    <a:t>address</a:t>
                  </a:r>
                </a:p>
              </p:txBody>
            </p:sp>
            <p:sp>
              <p:nvSpPr>
                <p:cNvPr id="105" name="TextBox 104"/>
                <p:cNvSpPr txBox="1"/>
                <p:nvPr/>
              </p:nvSpPr>
              <p:spPr>
                <a:xfrm>
                  <a:off x="4280022" y="4124302"/>
                  <a:ext cx="1114450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700" i="0" dirty="0" smtClean="0">
                      <a:solidFill>
                        <a:srgbClr val="FFFFFF">
                          <a:lumMod val="85000"/>
                        </a:srgbClr>
                      </a:solidFill>
                      <a:ea typeface="+mn-ea"/>
                      <a:cs typeface="+mn-cs"/>
                    </a:rPr>
                    <a:t>title</a:t>
                  </a:r>
                </a:p>
              </p:txBody>
            </p:sp>
            <p:sp>
              <p:nvSpPr>
                <p:cNvPr id="106" name="TextBox 105"/>
                <p:cNvSpPr txBox="1"/>
                <p:nvPr/>
              </p:nvSpPr>
              <p:spPr>
                <a:xfrm>
                  <a:off x="6418214" y="3916975"/>
                  <a:ext cx="1114450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700" i="0" dirty="0" smtClean="0">
                      <a:solidFill>
                        <a:srgbClr val="FFFFFF">
                          <a:lumMod val="85000"/>
                        </a:srgbClr>
                      </a:solidFill>
                      <a:ea typeface="+mn-ea"/>
                      <a:cs typeface="+mn-cs"/>
                    </a:rPr>
                    <a:t>country</a:t>
                  </a:r>
                </a:p>
              </p:txBody>
            </p:sp>
            <p:sp>
              <p:nvSpPr>
                <p:cNvPr id="107" name="TextBox 106"/>
                <p:cNvSpPr txBox="1"/>
                <p:nvPr/>
              </p:nvSpPr>
              <p:spPr>
                <a:xfrm>
                  <a:off x="3593212" y="3916975"/>
                  <a:ext cx="1114450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700" i="0" dirty="0" smtClean="0">
                      <a:solidFill>
                        <a:srgbClr val="FFFFFF">
                          <a:lumMod val="85000"/>
                        </a:srgbClr>
                      </a:solidFill>
                      <a:ea typeface="+mn-ea"/>
                      <a:cs typeface="+mn-cs"/>
                    </a:rPr>
                    <a:t>company</a:t>
                  </a:r>
                </a:p>
              </p:txBody>
            </p:sp>
            <p:sp>
              <p:nvSpPr>
                <p:cNvPr id="108" name="TextBox 107"/>
                <p:cNvSpPr txBox="1"/>
                <p:nvPr/>
              </p:nvSpPr>
              <p:spPr>
                <a:xfrm>
                  <a:off x="5958452" y="4118112"/>
                  <a:ext cx="1114450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700" i="0" dirty="0" smtClean="0">
                      <a:solidFill>
                        <a:srgbClr val="FFFFFF">
                          <a:lumMod val="85000"/>
                        </a:srgbClr>
                      </a:solidFill>
                      <a:ea typeface="+mn-ea"/>
                      <a:cs typeface="+mn-cs"/>
                    </a:rPr>
                    <a:t>industry</a:t>
                  </a:r>
                </a:p>
              </p:txBody>
            </p:sp>
            <p:sp>
              <p:nvSpPr>
                <p:cNvPr id="109" name="TextBox 108"/>
                <p:cNvSpPr txBox="1"/>
                <p:nvPr/>
              </p:nvSpPr>
              <p:spPr>
                <a:xfrm>
                  <a:off x="943423" y="3612752"/>
                  <a:ext cx="1114450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700" i="0" dirty="0" smtClean="0">
                      <a:solidFill>
                        <a:srgbClr val="FFFFFF">
                          <a:lumMod val="85000"/>
                        </a:srgbClr>
                      </a:solidFill>
                      <a:ea typeface="+mn-ea"/>
                      <a:cs typeface="+mn-cs"/>
                    </a:rPr>
                    <a:t>activity</a:t>
                  </a:r>
                </a:p>
              </p:txBody>
            </p:sp>
            <p:sp>
              <p:nvSpPr>
                <p:cNvPr id="110" name="TextBox 109"/>
                <p:cNvSpPr txBox="1"/>
                <p:nvPr/>
              </p:nvSpPr>
              <p:spPr>
                <a:xfrm>
                  <a:off x="3133448" y="3470214"/>
                  <a:ext cx="1114450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700" i="0" dirty="0" smtClean="0">
                      <a:solidFill>
                        <a:srgbClr val="FFFFFF">
                          <a:lumMod val="85000"/>
                        </a:srgbClr>
                      </a:solidFill>
                      <a:ea typeface="+mn-ea"/>
                      <a:cs typeface="+mn-cs"/>
                    </a:rPr>
                    <a:t>website</a:t>
                  </a:r>
                </a:p>
              </p:txBody>
            </p:sp>
            <p:sp>
              <p:nvSpPr>
                <p:cNvPr id="111" name="TextBox 110"/>
                <p:cNvSpPr txBox="1"/>
                <p:nvPr/>
              </p:nvSpPr>
              <p:spPr>
                <a:xfrm>
                  <a:off x="5462911" y="3648530"/>
                  <a:ext cx="1114450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buSzPct val="130000"/>
                  </a:pPr>
                  <a:r>
                    <a:rPr lang="en-US" sz="700" i="0" dirty="0" smtClean="0">
                      <a:solidFill>
                        <a:srgbClr val="FFFFFF">
                          <a:lumMod val="85000"/>
                        </a:srgbClr>
                      </a:solidFill>
                      <a:ea typeface="+mn-ea"/>
                      <a:cs typeface="+mn-cs"/>
                    </a:rPr>
                    <a:t>segment</a:t>
                  </a:r>
                </a:p>
              </p:txBody>
            </p:sp>
          </p:grpSp>
          <p:sp>
            <p:nvSpPr>
              <p:cNvPr id="112" name="TextBox 111"/>
              <p:cNvSpPr txBox="1"/>
              <p:nvPr/>
            </p:nvSpPr>
            <p:spPr>
              <a:xfrm>
                <a:off x="8003632" y="3518950"/>
                <a:ext cx="11144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 smtClean="0">
                    <a:solidFill>
                      <a:srgbClr val="FFFFFF">
                        <a:lumMod val="50000"/>
                      </a:srgbClr>
                    </a:solidFill>
                    <a:ea typeface="+mn-ea"/>
                    <a:cs typeface="+mn-cs"/>
                  </a:rPr>
                  <a:t>segment</a:t>
                </a:r>
              </a:p>
            </p:txBody>
          </p:sp>
        </p:grpSp>
        <p:pic>
          <p:nvPicPr>
            <p:cNvPr id="43010" name="Picture 43009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2324" y="3910065"/>
              <a:ext cx="823372" cy="617529"/>
            </a:xfrm>
            <a:prstGeom prst="rect">
              <a:avLst/>
            </a:prstGeom>
          </p:spPr>
        </p:pic>
      </p:grpSp>
      <p:grpSp>
        <p:nvGrpSpPr>
          <p:cNvPr id="10" name="Group 158"/>
          <p:cNvGrpSpPr/>
          <p:nvPr/>
        </p:nvGrpSpPr>
        <p:grpSpPr>
          <a:xfrm>
            <a:off x="722313" y="5391413"/>
            <a:ext cx="10782300" cy="1051342"/>
            <a:chOff x="722313" y="5391413"/>
            <a:chExt cx="10782300" cy="1051342"/>
          </a:xfrm>
        </p:grpSpPr>
        <p:grpSp>
          <p:nvGrpSpPr>
            <p:cNvPr id="11" name="Group 159"/>
            <p:cNvGrpSpPr/>
            <p:nvPr/>
          </p:nvGrpSpPr>
          <p:grpSpPr>
            <a:xfrm>
              <a:off x="722313" y="5391413"/>
              <a:ext cx="10782300" cy="1051342"/>
              <a:chOff x="502999" y="5132253"/>
              <a:chExt cx="8088831" cy="1051342"/>
            </a:xfrm>
          </p:grpSpPr>
          <p:cxnSp>
            <p:nvCxnSpPr>
              <p:cNvPr id="204" name="Straight Connector 203"/>
              <p:cNvCxnSpPr/>
              <p:nvPr/>
            </p:nvCxnSpPr>
            <p:spPr bwMode="auto">
              <a:xfrm>
                <a:off x="502999" y="5132253"/>
                <a:ext cx="8088831" cy="0"/>
              </a:xfrm>
              <a:prstGeom prst="line">
                <a:avLst/>
              </a:prstGeom>
              <a:solidFill>
                <a:schemeClr val="accent1"/>
              </a:solidFill>
              <a:ln w="3175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5" name="Straight Connector 204"/>
              <p:cNvCxnSpPr/>
              <p:nvPr/>
            </p:nvCxnSpPr>
            <p:spPr bwMode="auto">
              <a:xfrm>
                <a:off x="502999" y="6183595"/>
                <a:ext cx="7801815" cy="0"/>
              </a:xfrm>
              <a:prstGeom prst="line">
                <a:avLst/>
              </a:prstGeom>
              <a:solidFill>
                <a:schemeClr val="accent1"/>
              </a:solidFill>
              <a:ln w="3175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2" name="Group 160"/>
            <p:cNvGrpSpPr/>
            <p:nvPr/>
          </p:nvGrpSpPr>
          <p:grpSpPr>
            <a:xfrm>
              <a:off x="2470875" y="5404047"/>
              <a:ext cx="9033738" cy="994689"/>
              <a:chOff x="907652" y="4859812"/>
              <a:chExt cx="7192090" cy="994689"/>
            </a:xfrm>
          </p:grpSpPr>
          <p:sp>
            <p:nvSpPr>
              <p:cNvPr id="165" name="TextBox 164"/>
              <p:cNvSpPr txBox="1"/>
              <p:nvPr/>
            </p:nvSpPr>
            <p:spPr>
              <a:xfrm>
                <a:off x="1108242" y="4969667"/>
                <a:ext cx="11144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contact</a:t>
                </a:r>
              </a:p>
            </p:txBody>
          </p:sp>
          <p:sp>
            <p:nvSpPr>
              <p:cNvPr id="166" name="TextBox 165"/>
              <p:cNvSpPr txBox="1"/>
              <p:nvPr/>
            </p:nvSpPr>
            <p:spPr>
              <a:xfrm>
                <a:off x="1662362" y="5290520"/>
                <a:ext cx="11144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fact</a:t>
                </a:r>
              </a:p>
            </p:txBody>
          </p:sp>
          <p:sp>
            <p:nvSpPr>
              <p:cNvPr id="167" name="TextBox 166"/>
              <p:cNvSpPr txBox="1"/>
              <p:nvPr/>
            </p:nvSpPr>
            <p:spPr>
              <a:xfrm>
                <a:off x="2465803" y="5109109"/>
                <a:ext cx="11144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time</a:t>
                </a:r>
              </a:p>
            </p:txBody>
          </p:sp>
          <p:sp>
            <p:nvSpPr>
              <p:cNvPr id="168" name="TextBox 167"/>
              <p:cNvSpPr txBox="1"/>
              <p:nvPr/>
            </p:nvSpPr>
            <p:spPr>
              <a:xfrm>
                <a:off x="3450666" y="4914740"/>
                <a:ext cx="11144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units</a:t>
                </a:r>
              </a:p>
            </p:txBody>
          </p:sp>
          <p:sp>
            <p:nvSpPr>
              <p:cNvPr id="169" name="TextBox 168"/>
              <p:cNvSpPr txBox="1"/>
              <p:nvPr/>
            </p:nvSpPr>
            <p:spPr>
              <a:xfrm>
                <a:off x="1908579" y="4875866"/>
                <a:ext cx="11144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owner</a:t>
                </a:r>
              </a:p>
            </p:txBody>
          </p:sp>
          <p:sp>
            <p:nvSpPr>
              <p:cNvPr id="170" name="TextBox 169"/>
              <p:cNvSpPr txBox="1"/>
              <p:nvPr/>
            </p:nvSpPr>
            <p:spPr>
              <a:xfrm>
                <a:off x="4500323" y="5057277"/>
                <a:ext cx="11144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>
                    <a:solidFill>
                      <a:srgbClr val="000000"/>
                    </a:solidFill>
                    <a:ea typeface="+mn-ea"/>
                    <a:cs typeface="+mn-cs"/>
                  </a:rPr>
                  <a:t>d</a:t>
                </a: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ollars_usd</a:t>
                </a:r>
              </a:p>
            </p:txBody>
          </p:sp>
          <p:sp>
            <p:nvSpPr>
              <p:cNvPr id="171" name="TextBox 170"/>
              <p:cNvSpPr txBox="1"/>
              <p:nvPr/>
            </p:nvSpPr>
            <p:spPr>
              <a:xfrm>
                <a:off x="3606172" y="5368268"/>
                <a:ext cx="11144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currency</a:t>
                </a:r>
              </a:p>
            </p:txBody>
          </p:sp>
          <p:sp>
            <p:nvSpPr>
              <p:cNvPr id="172" name="TextBox 171"/>
              <p:cNvSpPr txBox="1"/>
              <p:nvPr/>
            </p:nvSpPr>
            <p:spPr>
              <a:xfrm>
                <a:off x="5666608" y="4953614"/>
                <a:ext cx="11144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country</a:t>
                </a:r>
              </a:p>
            </p:txBody>
          </p:sp>
          <p:sp>
            <p:nvSpPr>
              <p:cNvPr id="173" name="TextBox 172"/>
              <p:cNvSpPr txBox="1"/>
              <p:nvPr/>
            </p:nvSpPr>
            <p:spPr>
              <a:xfrm>
                <a:off x="5485186" y="5316437"/>
                <a:ext cx="11144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city</a:t>
                </a:r>
              </a:p>
            </p:txBody>
          </p:sp>
          <p:sp>
            <p:nvSpPr>
              <p:cNvPr id="174" name="TextBox 173"/>
              <p:cNvSpPr txBox="1"/>
              <p:nvPr/>
            </p:nvSpPr>
            <p:spPr>
              <a:xfrm>
                <a:off x="6340462" y="5031362"/>
                <a:ext cx="11144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quarter</a:t>
                </a:r>
              </a:p>
            </p:txBody>
          </p:sp>
          <p:sp>
            <p:nvSpPr>
              <p:cNvPr id="175" name="TextBox 174"/>
              <p:cNvSpPr txBox="1"/>
              <p:nvPr/>
            </p:nvSpPr>
            <p:spPr>
              <a:xfrm>
                <a:off x="4756393" y="5494752"/>
                <a:ext cx="11144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royalty</a:t>
                </a:r>
              </a:p>
            </p:txBody>
          </p:sp>
          <p:sp>
            <p:nvSpPr>
              <p:cNvPr id="176" name="TextBox 175"/>
              <p:cNvSpPr txBox="1"/>
              <p:nvPr/>
            </p:nvSpPr>
            <p:spPr>
              <a:xfrm>
                <a:off x="2307193" y="5546584"/>
                <a:ext cx="12694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maintenance</a:t>
                </a:r>
              </a:p>
            </p:txBody>
          </p:sp>
          <p:sp>
            <p:nvSpPr>
              <p:cNvPr id="177" name="TextBox 176"/>
              <p:cNvSpPr txBox="1"/>
              <p:nvPr/>
            </p:nvSpPr>
            <p:spPr>
              <a:xfrm>
                <a:off x="6684137" y="5517573"/>
                <a:ext cx="12694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expires</a:t>
                </a:r>
              </a:p>
            </p:txBody>
          </p:sp>
          <p:sp>
            <p:nvSpPr>
              <p:cNvPr id="178" name="TextBox 177"/>
              <p:cNvSpPr txBox="1"/>
              <p:nvPr/>
            </p:nvSpPr>
            <p:spPr>
              <a:xfrm>
                <a:off x="3042738" y="5154749"/>
                <a:ext cx="12694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region</a:t>
                </a:r>
              </a:p>
            </p:txBody>
          </p:sp>
          <p:sp>
            <p:nvSpPr>
              <p:cNvPr id="179" name="TextBox 178"/>
              <p:cNvSpPr txBox="1"/>
              <p:nvPr/>
            </p:nvSpPr>
            <p:spPr>
              <a:xfrm>
                <a:off x="2695956" y="4872771"/>
                <a:ext cx="11144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street</a:t>
                </a:r>
              </a:p>
            </p:txBody>
          </p:sp>
          <p:sp>
            <p:nvSpPr>
              <p:cNvPr id="180" name="TextBox 179"/>
              <p:cNvSpPr txBox="1"/>
              <p:nvPr/>
            </p:nvSpPr>
            <p:spPr>
              <a:xfrm>
                <a:off x="5433351" y="5186857"/>
                <a:ext cx="11144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 smtClean="0">
                    <a:solidFill>
                      <a:srgbClr val="000000">
                        <a:lumMod val="50000"/>
                        <a:lumOff val="50000"/>
                      </a:srgbClr>
                    </a:solidFill>
                    <a:ea typeface="+mn-ea"/>
                    <a:cs typeface="+mn-cs"/>
                  </a:rPr>
                  <a:t>contact</a:t>
                </a:r>
              </a:p>
            </p:txBody>
          </p:sp>
          <p:sp>
            <p:nvSpPr>
              <p:cNvPr id="181" name="TextBox 180"/>
              <p:cNvSpPr txBox="1"/>
              <p:nvPr/>
            </p:nvSpPr>
            <p:spPr>
              <a:xfrm>
                <a:off x="5028526" y="4963475"/>
                <a:ext cx="11144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 smtClean="0">
                    <a:solidFill>
                      <a:srgbClr val="000000">
                        <a:lumMod val="50000"/>
                        <a:lumOff val="50000"/>
                      </a:srgbClr>
                    </a:solidFill>
                    <a:ea typeface="+mn-ea"/>
                    <a:cs typeface="+mn-cs"/>
                  </a:rPr>
                  <a:t>fact</a:t>
                </a:r>
              </a:p>
            </p:txBody>
          </p:sp>
          <p:sp>
            <p:nvSpPr>
              <p:cNvPr id="182" name="TextBox 181"/>
              <p:cNvSpPr txBox="1"/>
              <p:nvPr/>
            </p:nvSpPr>
            <p:spPr>
              <a:xfrm>
                <a:off x="1218661" y="5222635"/>
                <a:ext cx="11144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 smtClean="0">
                    <a:solidFill>
                      <a:srgbClr val="000000">
                        <a:lumMod val="50000"/>
                        <a:lumOff val="50000"/>
                      </a:srgbClr>
                    </a:solidFill>
                    <a:ea typeface="+mn-ea"/>
                    <a:cs typeface="+mn-cs"/>
                  </a:rPr>
                  <a:t>time</a:t>
                </a:r>
              </a:p>
            </p:txBody>
          </p:sp>
          <p:sp>
            <p:nvSpPr>
              <p:cNvPr id="183" name="TextBox 182"/>
              <p:cNvSpPr txBox="1"/>
              <p:nvPr/>
            </p:nvSpPr>
            <p:spPr>
              <a:xfrm>
                <a:off x="3719694" y="5170804"/>
                <a:ext cx="11144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 smtClean="0">
                    <a:solidFill>
                      <a:srgbClr val="000000">
                        <a:lumMod val="50000"/>
                        <a:lumOff val="50000"/>
                      </a:srgbClr>
                    </a:solidFill>
                    <a:ea typeface="+mn-ea"/>
                    <a:cs typeface="+mn-cs"/>
                  </a:rPr>
                  <a:t>units</a:t>
                </a:r>
              </a:p>
            </p:txBody>
          </p:sp>
          <p:sp>
            <p:nvSpPr>
              <p:cNvPr id="184" name="TextBox 183"/>
              <p:cNvSpPr txBox="1"/>
              <p:nvPr/>
            </p:nvSpPr>
            <p:spPr>
              <a:xfrm>
                <a:off x="5922679" y="5313341"/>
                <a:ext cx="11144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 smtClean="0">
                    <a:solidFill>
                      <a:srgbClr val="000000">
                        <a:lumMod val="50000"/>
                        <a:lumOff val="50000"/>
                      </a:srgbClr>
                    </a:solidFill>
                    <a:ea typeface="+mn-ea"/>
                    <a:cs typeface="+mn-cs"/>
                  </a:rPr>
                  <a:t>owner</a:t>
                </a:r>
              </a:p>
            </p:txBody>
          </p:sp>
          <p:sp>
            <p:nvSpPr>
              <p:cNvPr id="185" name="TextBox 184"/>
              <p:cNvSpPr txBox="1"/>
              <p:nvPr/>
            </p:nvSpPr>
            <p:spPr>
              <a:xfrm>
                <a:off x="6687244" y="4859812"/>
                <a:ext cx="11144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>
                    <a:solidFill>
                      <a:srgbClr val="000000">
                        <a:lumMod val="50000"/>
                        <a:lumOff val="50000"/>
                      </a:srgbClr>
                    </a:solidFill>
                    <a:ea typeface="+mn-ea"/>
                    <a:cs typeface="+mn-cs"/>
                  </a:rPr>
                  <a:t>d</a:t>
                </a:r>
                <a:r>
                  <a:rPr lang="en-US" sz="1000" i="0" dirty="0" smtClean="0">
                    <a:solidFill>
                      <a:srgbClr val="000000">
                        <a:lumMod val="50000"/>
                        <a:lumOff val="50000"/>
                      </a:srgbClr>
                    </a:solidFill>
                    <a:ea typeface="+mn-ea"/>
                    <a:cs typeface="+mn-cs"/>
                  </a:rPr>
                  <a:t>ollars_usd</a:t>
                </a:r>
              </a:p>
            </p:txBody>
          </p:sp>
          <p:sp>
            <p:nvSpPr>
              <p:cNvPr id="186" name="TextBox 185"/>
              <p:cNvSpPr txBox="1"/>
              <p:nvPr/>
            </p:nvSpPr>
            <p:spPr>
              <a:xfrm>
                <a:off x="6557657" y="5287425"/>
                <a:ext cx="11144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 smtClean="0">
                    <a:solidFill>
                      <a:srgbClr val="000000">
                        <a:lumMod val="50000"/>
                        <a:lumOff val="50000"/>
                      </a:srgbClr>
                    </a:solidFill>
                    <a:ea typeface="+mn-ea"/>
                    <a:cs typeface="+mn-cs"/>
                  </a:rPr>
                  <a:t>currency</a:t>
                </a:r>
              </a:p>
            </p:txBody>
          </p:sp>
          <p:sp>
            <p:nvSpPr>
              <p:cNvPr id="187" name="TextBox 186"/>
              <p:cNvSpPr txBox="1"/>
              <p:nvPr/>
            </p:nvSpPr>
            <p:spPr>
              <a:xfrm>
                <a:off x="2423822" y="5339258"/>
                <a:ext cx="11144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 smtClean="0">
                    <a:solidFill>
                      <a:srgbClr val="000000">
                        <a:lumMod val="50000"/>
                        <a:lumOff val="50000"/>
                      </a:srgbClr>
                    </a:solidFill>
                    <a:ea typeface="+mn-ea"/>
                    <a:cs typeface="+mn-cs"/>
                  </a:rPr>
                  <a:t>country</a:t>
                </a:r>
              </a:p>
            </p:txBody>
          </p:sp>
          <p:sp>
            <p:nvSpPr>
              <p:cNvPr id="188" name="TextBox 187"/>
              <p:cNvSpPr txBox="1"/>
              <p:nvPr/>
            </p:nvSpPr>
            <p:spPr>
              <a:xfrm>
                <a:off x="1102032" y="5378131"/>
                <a:ext cx="11144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 smtClean="0">
                    <a:solidFill>
                      <a:srgbClr val="000000">
                        <a:lumMod val="50000"/>
                        <a:lumOff val="50000"/>
                      </a:srgbClr>
                    </a:solidFill>
                    <a:ea typeface="+mn-ea"/>
                    <a:cs typeface="+mn-cs"/>
                  </a:rPr>
                  <a:t>city</a:t>
                </a:r>
              </a:p>
            </p:txBody>
          </p:sp>
          <p:sp>
            <p:nvSpPr>
              <p:cNvPr id="189" name="TextBox 188"/>
              <p:cNvSpPr txBox="1"/>
              <p:nvPr/>
            </p:nvSpPr>
            <p:spPr>
              <a:xfrm>
                <a:off x="1594464" y="5533626"/>
                <a:ext cx="11144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 smtClean="0">
                    <a:solidFill>
                      <a:srgbClr val="000000">
                        <a:lumMod val="50000"/>
                        <a:lumOff val="50000"/>
                      </a:srgbClr>
                    </a:solidFill>
                    <a:ea typeface="+mn-ea"/>
                    <a:cs typeface="+mn-cs"/>
                  </a:rPr>
                  <a:t>quarter</a:t>
                </a:r>
              </a:p>
            </p:txBody>
          </p:sp>
          <p:sp>
            <p:nvSpPr>
              <p:cNvPr id="190" name="TextBox 189"/>
              <p:cNvSpPr txBox="1"/>
              <p:nvPr/>
            </p:nvSpPr>
            <p:spPr>
              <a:xfrm>
                <a:off x="1811657" y="5141792"/>
                <a:ext cx="11144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 smtClean="0">
                    <a:solidFill>
                      <a:srgbClr val="000000">
                        <a:lumMod val="50000"/>
                        <a:lumOff val="50000"/>
                      </a:srgbClr>
                    </a:solidFill>
                    <a:ea typeface="+mn-ea"/>
                    <a:cs typeface="+mn-cs"/>
                  </a:rPr>
                  <a:t>royalty</a:t>
                </a:r>
              </a:p>
            </p:txBody>
          </p:sp>
          <p:sp>
            <p:nvSpPr>
              <p:cNvPr id="191" name="TextBox 190"/>
              <p:cNvSpPr txBox="1"/>
              <p:nvPr/>
            </p:nvSpPr>
            <p:spPr>
              <a:xfrm>
                <a:off x="4455237" y="5362076"/>
                <a:ext cx="126941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 smtClean="0">
                    <a:solidFill>
                      <a:srgbClr val="000000">
                        <a:lumMod val="50000"/>
                        <a:lumOff val="50000"/>
                      </a:srgbClr>
                    </a:solidFill>
                    <a:ea typeface="+mn-ea"/>
                    <a:cs typeface="+mn-cs"/>
                  </a:rPr>
                  <a:t>maintenance</a:t>
                </a:r>
              </a:p>
            </p:txBody>
          </p:sp>
          <p:sp>
            <p:nvSpPr>
              <p:cNvPr id="192" name="TextBox 191"/>
              <p:cNvSpPr txBox="1"/>
              <p:nvPr/>
            </p:nvSpPr>
            <p:spPr>
              <a:xfrm>
                <a:off x="3985617" y="4892495"/>
                <a:ext cx="126941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 smtClean="0">
                    <a:solidFill>
                      <a:srgbClr val="000000">
                        <a:lumMod val="50000"/>
                        <a:lumOff val="50000"/>
                      </a:srgbClr>
                    </a:solidFill>
                    <a:ea typeface="+mn-ea"/>
                    <a:cs typeface="+mn-cs"/>
                  </a:rPr>
                  <a:t>expires</a:t>
                </a:r>
              </a:p>
            </p:txBody>
          </p:sp>
          <p:sp>
            <p:nvSpPr>
              <p:cNvPr id="193" name="TextBox 192"/>
              <p:cNvSpPr txBox="1"/>
              <p:nvPr/>
            </p:nvSpPr>
            <p:spPr>
              <a:xfrm>
                <a:off x="5735048" y="5527435"/>
                <a:ext cx="126941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 smtClean="0">
                    <a:solidFill>
                      <a:srgbClr val="000000">
                        <a:lumMod val="50000"/>
                        <a:lumOff val="50000"/>
                      </a:srgbClr>
                    </a:solidFill>
                    <a:ea typeface="+mn-ea"/>
                    <a:cs typeface="+mn-cs"/>
                  </a:rPr>
                  <a:t>region</a:t>
                </a:r>
              </a:p>
            </p:txBody>
          </p:sp>
          <p:sp>
            <p:nvSpPr>
              <p:cNvPr id="194" name="TextBox 193"/>
              <p:cNvSpPr txBox="1"/>
              <p:nvPr/>
            </p:nvSpPr>
            <p:spPr>
              <a:xfrm>
                <a:off x="3327829" y="5608280"/>
                <a:ext cx="11144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 smtClean="0">
                    <a:solidFill>
                      <a:srgbClr val="000000">
                        <a:lumMod val="50000"/>
                        <a:lumOff val="50000"/>
                      </a:srgbClr>
                    </a:solidFill>
                    <a:ea typeface="+mn-ea"/>
                    <a:cs typeface="+mn-cs"/>
                  </a:rPr>
                  <a:t>street</a:t>
                </a:r>
              </a:p>
            </p:txBody>
          </p:sp>
          <p:sp>
            <p:nvSpPr>
              <p:cNvPr id="195" name="TextBox 194"/>
              <p:cNvSpPr txBox="1"/>
              <p:nvPr/>
            </p:nvSpPr>
            <p:spPr>
              <a:xfrm>
                <a:off x="5238969" y="5510806"/>
                <a:ext cx="111445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700" i="0" dirty="0" smtClean="0">
                    <a:solidFill>
                      <a:srgbClr val="FFFFFF">
                        <a:lumMod val="85000"/>
                      </a:srgbClr>
                    </a:solidFill>
                    <a:ea typeface="+mn-ea"/>
                    <a:cs typeface="+mn-cs"/>
                  </a:rPr>
                  <a:t>contact</a:t>
                </a:r>
              </a:p>
            </p:txBody>
          </p:sp>
          <p:sp>
            <p:nvSpPr>
              <p:cNvPr id="196" name="TextBox 195"/>
              <p:cNvSpPr txBox="1"/>
              <p:nvPr/>
            </p:nvSpPr>
            <p:spPr>
              <a:xfrm>
                <a:off x="2929211" y="5365173"/>
                <a:ext cx="111445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700" i="0" dirty="0" smtClean="0">
                    <a:solidFill>
                      <a:srgbClr val="FFFFFF">
                        <a:lumMod val="85000"/>
                      </a:srgbClr>
                    </a:solidFill>
                    <a:ea typeface="+mn-ea"/>
                    <a:cs typeface="+mn-cs"/>
                  </a:rPr>
                  <a:t>fact</a:t>
                </a:r>
              </a:p>
            </p:txBody>
          </p:sp>
          <p:sp>
            <p:nvSpPr>
              <p:cNvPr id="197" name="TextBox 196"/>
              <p:cNvSpPr txBox="1"/>
              <p:nvPr/>
            </p:nvSpPr>
            <p:spPr>
              <a:xfrm>
                <a:off x="6985292" y="5157846"/>
                <a:ext cx="111445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700" i="0" dirty="0" smtClean="0">
                    <a:solidFill>
                      <a:srgbClr val="FFFFFF">
                        <a:lumMod val="85000"/>
                      </a:srgbClr>
                    </a:solidFill>
                    <a:ea typeface="+mn-ea"/>
                    <a:cs typeface="+mn-cs"/>
                  </a:rPr>
                  <a:t>owner</a:t>
                </a:r>
              </a:p>
            </p:txBody>
          </p:sp>
          <p:sp>
            <p:nvSpPr>
              <p:cNvPr id="198" name="TextBox 197"/>
              <p:cNvSpPr txBox="1"/>
              <p:nvPr/>
            </p:nvSpPr>
            <p:spPr>
              <a:xfrm>
                <a:off x="907652" y="5585458"/>
                <a:ext cx="111445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700" i="0" dirty="0">
                    <a:solidFill>
                      <a:srgbClr val="FFFFFF">
                        <a:lumMod val="85000"/>
                      </a:srgbClr>
                    </a:solidFill>
                    <a:ea typeface="+mn-ea"/>
                    <a:cs typeface="+mn-cs"/>
                  </a:rPr>
                  <a:t>d</a:t>
                </a:r>
                <a:r>
                  <a:rPr lang="en-US" sz="700" i="0" dirty="0" smtClean="0">
                    <a:solidFill>
                      <a:srgbClr val="FFFFFF">
                        <a:lumMod val="85000"/>
                      </a:srgbClr>
                    </a:solidFill>
                    <a:ea typeface="+mn-ea"/>
                    <a:cs typeface="+mn-cs"/>
                  </a:rPr>
                  <a:t>ollars_usd</a:t>
                </a:r>
              </a:p>
            </p:txBody>
          </p:sp>
          <p:sp>
            <p:nvSpPr>
              <p:cNvPr id="199" name="TextBox 198"/>
              <p:cNvSpPr txBox="1"/>
              <p:nvPr/>
            </p:nvSpPr>
            <p:spPr>
              <a:xfrm>
                <a:off x="6246644" y="5559543"/>
                <a:ext cx="111445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700" i="0" dirty="0" smtClean="0">
                    <a:solidFill>
                      <a:srgbClr val="FFFFFF">
                        <a:lumMod val="85000"/>
                      </a:srgbClr>
                    </a:solidFill>
                    <a:ea typeface="+mn-ea"/>
                    <a:cs typeface="+mn-cs"/>
                  </a:rPr>
                  <a:t>country</a:t>
                </a:r>
              </a:p>
            </p:txBody>
          </p:sp>
          <p:sp>
            <p:nvSpPr>
              <p:cNvPr id="200" name="TextBox 199"/>
              <p:cNvSpPr txBox="1"/>
              <p:nvPr/>
            </p:nvSpPr>
            <p:spPr>
              <a:xfrm>
                <a:off x="4652723" y="4976434"/>
                <a:ext cx="111445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700" i="0" dirty="0" smtClean="0">
                    <a:solidFill>
                      <a:srgbClr val="FFFFFF">
                        <a:lumMod val="85000"/>
                      </a:srgbClr>
                    </a:solidFill>
                    <a:ea typeface="+mn-ea"/>
                    <a:cs typeface="+mn-cs"/>
                  </a:rPr>
                  <a:t>quarter</a:t>
                </a:r>
              </a:p>
            </p:txBody>
          </p:sp>
          <p:sp>
            <p:nvSpPr>
              <p:cNvPr id="201" name="TextBox 200"/>
              <p:cNvSpPr txBox="1"/>
              <p:nvPr/>
            </p:nvSpPr>
            <p:spPr>
              <a:xfrm>
                <a:off x="3988723" y="5582363"/>
                <a:ext cx="1269414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700" i="0" dirty="0" smtClean="0">
                    <a:solidFill>
                      <a:srgbClr val="FFFFFF">
                        <a:lumMod val="85000"/>
                      </a:srgbClr>
                    </a:solidFill>
                    <a:ea typeface="+mn-ea"/>
                    <a:cs typeface="+mn-cs"/>
                  </a:rPr>
                  <a:t>maintenance</a:t>
                </a:r>
              </a:p>
            </p:txBody>
          </p:sp>
          <p:sp>
            <p:nvSpPr>
              <p:cNvPr id="202" name="TextBox 201"/>
              <p:cNvSpPr txBox="1"/>
              <p:nvPr/>
            </p:nvSpPr>
            <p:spPr>
              <a:xfrm>
                <a:off x="1393872" y="4918412"/>
                <a:ext cx="1269414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700" i="0" dirty="0" smtClean="0">
                    <a:solidFill>
                      <a:srgbClr val="FFFFFF">
                        <a:lumMod val="85000"/>
                      </a:srgbClr>
                    </a:solidFill>
                    <a:ea typeface="+mn-ea"/>
                    <a:cs typeface="+mn-cs"/>
                  </a:rPr>
                  <a:t>expires</a:t>
                </a:r>
              </a:p>
            </p:txBody>
          </p:sp>
          <p:sp>
            <p:nvSpPr>
              <p:cNvPr id="203" name="TextBox 202"/>
              <p:cNvSpPr txBox="1"/>
              <p:nvPr/>
            </p:nvSpPr>
            <p:spPr>
              <a:xfrm>
                <a:off x="5012462" y="5284331"/>
                <a:ext cx="111445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700" i="0" dirty="0" smtClean="0">
                    <a:solidFill>
                      <a:srgbClr val="FFFFFF">
                        <a:lumMod val="85000"/>
                      </a:srgbClr>
                    </a:solidFill>
                    <a:ea typeface="+mn-ea"/>
                    <a:cs typeface="+mn-cs"/>
                  </a:rPr>
                  <a:t>units</a:t>
                </a:r>
              </a:p>
            </p:txBody>
          </p:sp>
        </p:grpSp>
        <p:pic>
          <p:nvPicPr>
            <p:cNvPr id="162" name="Picture 16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9217" y="5753423"/>
              <a:ext cx="916074" cy="335811"/>
            </a:xfrm>
            <a:prstGeom prst="rect">
              <a:avLst/>
            </a:prstGeom>
          </p:spPr>
        </p:pic>
        <p:pic>
          <p:nvPicPr>
            <p:cNvPr id="163" name="Picture 16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20700000">
              <a:off x="1367081" y="5946959"/>
              <a:ext cx="1277353" cy="330200"/>
            </a:xfrm>
            <a:prstGeom prst="rect">
              <a:avLst/>
            </a:prstGeom>
          </p:spPr>
        </p:pic>
        <p:pic>
          <p:nvPicPr>
            <p:cNvPr id="164" name="Picture 163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38608" y="5514559"/>
              <a:ext cx="1085348" cy="284258"/>
            </a:xfrm>
            <a:prstGeom prst="rect">
              <a:avLst/>
            </a:prstGeom>
          </p:spPr>
        </p:pic>
      </p:grpSp>
      <p:grpSp>
        <p:nvGrpSpPr>
          <p:cNvPr id="13" name="Group 205"/>
          <p:cNvGrpSpPr/>
          <p:nvPr/>
        </p:nvGrpSpPr>
        <p:grpSpPr>
          <a:xfrm>
            <a:off x="530176" y="1534105"/>
            <a:ext cx="11060188" cy="1093490"/>
            <a:chOff x="530176" y="1534105"/>
            <a:chExt cx="11060188" cy="1093490"/>
          </a:xfrm>
        </p:grpSpPr>
        <p:grpSp>
          <p:nvGrpSpPr>
            <p:cNvPr id="14" name="Group 206"/>
            <p:cNvGrpSpPr/>
            <p:nvPr/>
          </p:nvGrpSpPr>
          <p:grpSpPr>
            <a:xfrm>
              <a:off x="530176" y="1534105"/>
              <a:ext cx="11060188" cy="1093490"/>
              <a:chOff x="366259" y="1137205"/>
              <a:chExt cx="8805420" cy="1093490"/>
            </a:xfrm>
          </p:grpSpPr>
          <p:grpSp>
            <p:nvGrpSpPr>
              <p:cNvPr id="15" name="Group 208"/>
              <p:cNvGrpSpPr/>
              <p:nvPr/>
            </p:nvGrpSpPr>
            <p:grpSpPr>
              <a:xfrm>
                <a:off x="519225" y="1170051"/>
                <a:ext cx="8584185" cy="1051342"/>
                <a:chOff x="519225" y="1170051"/>
                <a:chExt cx="8584185" cy="1051342"/>
              </a:xfrm>
            </p:grpSpPr>
            <p:cxnSp>
              <p:nvCxnSpPr>
                <p:cNvPr id="249" name="Straight Connector 248"/>
                <p:cNvCxnSpPr/>
                <p:nvPr/>
              </p:nvCxnSpPr>
              <p:spPr bwMode="auto">
                <a:xfrm>
                  <a:off x="519225" y="1170051"/>
                  <a:ext cx="8584185" cy="0"/>
                </a:xfrm>
                <a:prstGeom prst="line">
                  <a:avLst/>
                </a:prstGeom>
                <a:solidFill>
                  <a:schemeClr val="accent1"/>
                </a:solidFill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50" name="Straight Connector 249"/>
                <p:cNvCxnSpPr/>
                <p:nvPr/>
              </p:nvCxnSpPr>
              <p:spPr bwMode="auto">
                <a:xfrm>
                  <a:off x="529955" y="2221393"/>
                  <a:ext cx="8573454" cy="0"/>
                </a:xfrm>
                <a:prstGeom prst="line">
                  <a:avLst/>
                </a:prstGeom>
                <a:solidFill>
                  <a:schemeClr val="accent1"/>
                </a:solidFill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210" name="TextBox 209"/>
              <p:cNvSpPr txBox="1"/>
              <p:nvPr/>
            </p:nvSpPr>
            <p:spPr>
              <a:xfrm>
                <a:off x="3619124" y="1843702"/>
                <a:ext cx="111445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800" i="0" dirty="0">
                    <a:solidFill>
                      <a:srgbClr val="FFFFFF">
                        <a:lumMod val="75000"/>
                      </a:srgbClr>
                    </a:solidFill>
                    <a:ea typeface="+mn-ea"/>
                    <a:cs typeface="+mn-cs"/>
                  </a:rPr>
                  <a:t>a</a:t>
                </a:r>
                <a:r>
                  <a:rPr lang="en-US" sz="800" i="0" dirty="0" smtClean="0">
                    <a:solidFill>
                      <a:srgbClr val="FFFFFF">
                        <a:lumMod val="75000"/>
                      </a:srgbClr>
                    </a:solidFill>
                    <a:ea typeface="+mn-ea"/>
                    <a:cs typeface="+mn-cs"/>
                  </a:rPr>
                  <a:t>ccount_id</a:t>
                </a:r>
              </a:p>
            </p:txBody>
          </p:sp>
          <p:sp>
            <p:nvSpPr>
              <p:cNvPr id="211" name="TextBox 210"/>
              <p:cNvSpPr txBox="1"/>
              <p:nvPr/>
            </p:nvSpPr>
            <p:spPr>
              <a:xfrm>
                <a:off x="6683605" y="1474112"/>
                <a:ext cx="11144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 smtClean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+mn-ea"/>
                    <a:cs typeface="+mn-cs"/>
                  </a:rPr>
                  <a:t>contact</a:t>
                </a:r>
              </a:p>
            </p:txBody>
          </p:sp>
          <p:sp>
            <p:nvSpPr>
              <p:cNvPr id="212" name="TextBox 211"/>
              <p:cNvSpPr txBox="1"/>
              <p:nvPr/>
            </p:nvSpPr>
            <p:spPr>
              <a:xfrm>
                <a:off x="5306878" y="1535807"/>
                <a:ext cx="11144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 smtClean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+mn-ea"/>
                    <a:cs typeface="+mn-cs"/>
                  </a:rPr>
                  <a:t>email</a:t>
                </a:r>
              </a:p>
            </p:txBody>
          </p:sp>
          <p:sp>
            <p:nvSpPr>
              <p:cNvPr id="213" name="TextBox 212"/>
              <p:cNvSpPr txBox="1"/>
              <p:nvPr/>
            </p:nvSpPr>
            <p:spPr>
              <a:xfrm>
                <a:off x="7509862" y="1756092"/>
                <a:ext cx="11144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 smtClean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+mn-ea"/>
                    <a:cs typeface="+mn-cs"/>
                  </a:rPr>
                  <a:t>address</a:t>
                </a:r>
              </a:p>
            </p:txBody>
          </p:sp>
          <p:sp>
            <p:nvSpPr>
              <p:cNvPr id="214" name="TextBox 213"/>
              <p:cNvSpPr txBox="1"/>
              <p:nvPr/>
            </p:nvSpPr>
            <p:spPr>
              <a:xfrm>
                <a:off x="2196782" y="1393270"/>
                <a:ext cx="11144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 smtClean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+mn-ea"/>
                    <a:cs typeface="+mn-cs"/>
                  </a:rPr>
                  <a:t>zip code</a:t>
                </a:r>
              </a:p>
            </p:txBody>
          </p:sp>
          <p:sp>
            <p:nvSpPr>
              <p:cNvPr id="215" name="TextBox 214"/>
              <p:cNvSpPr txBox="1"/>
              <p:nvPr/>
            </p:nvSpPr>
            <p:spPr>
              <a:xfrm>
                <a:off x="4620065" y="1367353"/>
                <a:ext cx="11144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 smtClean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+mn-ea"/>
                    <a:cs typeface="+mn-cs"/>
                  </a:rPr>
                  <a:t>title</a:t>
                </a:r>
              </a:p>
            </p:txBody>
          </p:sp>
          <p:sp>
            <p:nvSpPr>
              <p:cNvPr id="216" name="TextBox 215"/>
              <p:cNvSpPr txBox="1"/>
              <p:nvPr/>
            </p:nvSpPr>
            <p:spPr>
              <a:xfrm>
                <a:off x="3065017" y="1743135"/>
                <a:ext cx="11144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 smtClean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+mn-ea"/>
                    <a:cs typeface="+mn-cs"/>
                  </a:rPr>
                  <a:t>role</a:t>
                </a:r>
              </a:p>
            </p:txBody>
          </p:sp>
          <p:sp>
            <p:nvSpPr>
              <p:cNvPr id="217" name="TextBox 216"/>
              <p:cNvSpPr txBox="1"/>
              <p:nvPr/>
            </p:nvSpPr>
            <p:spPr>
              <a:xfrm>
                <a:off x="1859855" y="1794965"/>
                <a:ext cx="11144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+mn-ea"/>
                    <a:cs typeface="+mn-cs"/>
                  </a:rPr>
                  <a:t>a</a:t>
                </a:r>
                <a:r>
                  <a:rPr lang="en-US" sz="1000" i="0" dirty="0" smtClean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+mn-ea"/>
                    <a:cs typeface="+mn-cs"/>
                  </a:rPr>
                  <a:t>ccount_id</a:t>
                </a:r>
              </a:p>
            </p:txBody>
          </p:sp>
          <p:sp>
            <p:nvSpPr>
              <p:cNvPr id="218" name="TextBox 217"/>
              <p:cNvSpPr txBox="1"/>
              <p:nvPr/>
            </p:nvSpPr>
            <p:spPr>
              <a:xfrm>
                <a:off x="5411895" y="2015251"/>
                <a:ext cx="111445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800" i="0" dirty="0" smtClean="0">
                    <a:solidFill>
                      <a:srgbClr val="BFBFBF"/>
                    </a:solidFill>
                    <a:ea typeface="+mn-ea"/>
                    <a:cs typeface="+mn-cs"/>
                  </a:rPr>
                  <a:t>opportunity</a:t>
                </a:r>
              </a:p>
            </p:txBody>
          </p:sp>
          <p:sp>
            <p:nvSpPr>
              <p:cNvPr id="219" name="TextBox 218"/>
              <p:cNvSpPr txBox="1"/>
              <p:nvPr/>
            </p:nvSpPr>
            <p:spPr>
              <a:xfrm>
                <a:off x="4853321" y="1172983"/>
                <a:ext cx="11144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 smtClean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+mn-ea"/>
                    <a:cs typeface="+mn-cs"/>
                  </a:rPr>
                  <a:t>amount</a:t>
                </a:r>
              </a:p>
            </p:txBody>
          </p:sp>
          <p:sp>
            <p:nvSpPr>
              <p:cNvPr id="220" name="TextBox 219"/>
              <p:cNvSpPr txBox="1"/>
              <p:nvPr/>
            </p:nvSpPr>
            <p:spPr>
              <a:xfrm>
                <a:off x="1315587" y="2002292"/>
                <a:ext cx="1778449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600" i="0" dirty="0">
                    <a:solidFill>
                      <a:srgbClr val="BFBFBF"/>
                    </a:solidFill>
                    <a:ea typeface="+mn-ea"/>
                    <a:cs typeface="+mn-cs"/>
                  </a:rPr>
                  <a:t>w</a:t>
                </a:r>
                <a:r>
                  <a:rPr lang="en-US" sz="600" i="0" dirty="0" smtClean="0">
                    <a:solidFill>
                      <a:srgbClr val="BFBFBF"/>
                    </a:solidFill>
                    <a:ea typeface="+mn-ea"/>
                    <a:cs typeface="+mn-cs"/>
                  </a:rPr>
                  <a:t>eighted_amount</a:t>
                </a:r>
              </a:p>
            </p:txBody>
          </p:sp>
          <p:sp>
            <p:nvSpPr>
              <p:cNvPr id="221" name="TextBox 220"/>
              <p:cNvSpPr txBox="1"/>
              <p:nvPr/>
            </p:nvSpPr>
            <p:spPr>
              <a:xfrm>
                <a:off x="7367314" y="1380311"/>
                <a:ext cx="11144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 smtClean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+mn-ea"/>
                    <a:cs typeface="+mn-cs"/>
                  </a:rPr>
                  <a:t>country</a:t>
                </a:r>
              </a:p>
            </p:txBody>
          </p:sp>
          <p:sp>
            <p:nvSpPr>
              <p:cNvPr id="222" name="TextBox 221"/>
              <p:cNvSpPr txBox="1"/>
              <p:nvPr/>
            </p:nvSpPr>
            <p:spPr>
              <a:xfrm>
                <a:off x="5617887" y="1147067"/>
                <a:ext cx="11144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 smtClean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+mn-ea"/>
                    <a:cs typeface="+mn-cs"/>
                  </a:rPr>
                  <a:t>company</a:t>
                </a:r>
              </a:p>
            </p:txBody>
          </p:sp>
          <p:sp>
            <p:nvSpPr>
              <p:cNvPr id="223" name="TextBox 222"/>
              <p:cNvSpPr txBox="1"/>
              <p:nvPr/>
            </p:nvSpPr>
            <p:spPr>
              <a:xfrm>
                <a:off x="2831759" y="1354396"/>
                <a:ext cx="11144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 smtClean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+mn-ea"/>
                    <a:cs typeface="+mn-cs"/>
                  </a:rPr>
                  <a:t>partner</a:t>
                </a:r>
              </a:p>
            </p:txBody>
          </p:sp>
          <p:sp>
            <p:nvSpPr>
              <p:cNvPr id="224" name="TextBox 223"/>
              <p:cNvSpPr txBox="1"/>
              <p:nvPr/>
            </p:nvSpPr>
            <p:spPr>
              <a:xfrm>
                <a:off x="4905156" y="1820882"/>
                <a:ext cx="133785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+mn-ea"/>
                    <a:cs typeface="+mn-cs"/>
                  </a:rPr>
                  <a:t>c</a:t>
                </a:r>
                <a:r>
                  <a:rPr lang="en-US" sz="1000" i="0" dirty="0" smtClean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+mn-ea"/>
                    <a:cs typeface="+mn-cs"/>
                  </a:rPr>
                  <a:t>reated_date</a:t>
                </a:r>
              </a:p>
            </p:txBody>
          </p:sp>
          <p:sp>
            <p:nvSpPr>
              <p:cNvPr id="225" name="TextBox 224"/>
              <p:cNvSpPr txBox="1"/>
              <p:nvPr/>
            </p:nvSpPr>
            <p:spPr>
              <a:xfrm>
                <a:off x="5967770" y="1406228"/>
                <a:ext cx="11144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 smtClean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+mn-ea"/>
                    <a:cs typeface="+mn-cs"/>
                  </a:rPr>
                  <a:t>stage</a:t>
                </a:r>
              </a:p>
            </p:txBody>
          </p:sp>
          <p:sp>
            <p:nvSpPr>
              <p:cNvPr id="226" name="TextBox 225"/>
              <p:cNvSpPr txBox="1"/>
              <p:nvPr/>
            </p:nvSpPr>
            <p:spPr>
              <a:xfrm>
                <a:off x="2543565" y="1584543"/>
                <a:ext cx="133785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 smtClean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+mn-ea"/>
                    <a:cs typeface="+mn-cs"/>
                  </a:rPr>
                  <a:t>close_date</a:t>
                </a:r>
              </a:p>
            </p:txBody>
          </p:sp>
          <p:sp>
            <p:nvSpPr>
              <p:cNvPr id="227" name="TextBox 226"/>
              <p:cNvSpPr txBox="1"/>
              <p:nvPr/>
            </p:nvSpPr>
            <p:spPr>
              <a:xfrm>
                <a:off x="2297345" y="1973283"/>
                <a:ext cx="196297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000" i="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+mn-ea"/>
                    <a:cs typeface="+mn-cs"/>
                  </a:rPr>
                  <a:t>o</a:t>
                </a:r>
                <a:r>
                  <a:rPr lang="en-US" sz="1000" i="0" dirty="0" smtClean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+mn-ea"/>
                    <a:cs typeface="+mn-cs"/>
                  </a:rPr>
                  <a:t>pportunity_owner</a:t>
                </a:r>
              </a:p>
            </p:txBody>
          </p:sp>
          <p:sp>
            <p:nvSpPr>
              <p:cNvPr id="228" name="TextBox 227"/>
              <p:cNvSpPr txBox="1"/>
              <p:nvPr/>
            </p:nvSpPr>
            <p:spPr>
              <a:xfrm>
                <a:off x="1542097" y="1218049"/>
                <a:ext cx="11144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contact</a:t>
                </a:r>
              </a:p>
            </p:txBody>
          </p:sp>
          <p:sp>
            <p:nvSpPr>
              <p:cNvPr id="229" name="TextBox 228"/>
              <p:cNvSpPr txBox="1"/>
              <p:nvPr/>
            </p:nvSpPr>
            <p:spPr>
              <a:xfrm>
                <a:off x="1914796" y="1487070"/>
                <a:ext cx="11144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email</a:t>
                </a:r>
              </a:p>
            </p:txBody>
          </p:sp>
          <p:sp>
            <p:nvSpPr>
              <p:cNvPr id="230" name="TextBox 229"/>
              <p:cNvSpPr txBox="1"/>
              <p:nvPr/>
            </p:nvSpPr>
            <p:spPr>
              <a:xfrm>
                <a:off x="5322939" y="1266785"/>
                <a:ext cx="11144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address</a:t>
                </a:r>
              </a:p>
            </p:txBody>
          </p:sp>
          <p:sp>
            <p:nvSpPr>
              <p:cNvPr id="231" name="TextBox 230"/>
              <p:cNvSpPr txBox="1"/>
              <p:nvPr/>
            </p:nvSpPr>
            <p:spPr>
              <a:xfrm>
                <a:off x="7759190" y="1500029"/>
                <a:ext cx="11144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zip code</a:t>
                </a:r>
              </a:p>
            </p:txBody>
          </p:sp>
          <p:sp>
            <p:nvSpPr>
              <p:cNvPr id="232" name="TextBox 231"/>
              <p:cNvSpPr txBox="1"/>
              <p:nvPr/>
            </p:nvSpPr>
            <p:spPr>
              <a:xfrm>
                <a:off x="3560550" y="1331575"/>
                <a:ext cx="11144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title</a:t>
                </a:r>
              </a:p>
            </p:txBody>
          </p:sp>
          <p:sp>
            <p:nvSpPr>
              <p:cNvPr id="233" name="TextBox 232"/>
              <p:cNvSpPr txBox="1"/>
              <p:nvPr/>
            </p:nvSpPr>
            <p:spPr>
              <a:xfrm>
                <a:off x="3638306" y="1564819"/>
                <a:ext cx="11144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role</a:t>
                </a:r>
              </a:p>
            </p:txBody>
          </p:sp>
          <p:sp>
            <p:nvSpPr>
              <p:cNvPr id="234" name="TextBox 233"/>
              <p:cNvSpPr txBox="1"/>
              <p:nvPr/>
            </p:nvSpPr>
            <p:spPr>
              <a:xfrm>
                <a:off x="4506539" y="1551860"/>
                <a:ext cx="11144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>
                    <a:solidFill>
                      <a:srgbClr val="000000"/>
                    </a:solidFill>
                    <a:ea typeface="+mn-ea"/>
                    <a:cs typeface="+mn-cs"/>
                  </a:rPr>
                  <a:t>a</a:t>
                </a: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ccount_id</a:t>
                </a:r>
              </a:p>
            </p:txBody>
          </p:sp>
          <p:sp>
            <p:nvSpPr>
              <p:cNvPr id="235" name="TextBox 234"/>
              <p:cNvSpPr txBox="1"/>
              <p:nvPr/>
            </p:nvSpPr>
            <p:spPr>
              <a:xfrm>
                <a:off x="3962274" y="1150163"/>
                <a:ext cx="11144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opportunity</a:t>
                </a:r>
              </a:p>
            </p:txBody>
          </p:sp>
          <p:sp>
            <p:nvSpPr>
              <p:cNvPr id="236" name="TextBox 235"/>
              <p:cNvSpPr txBox="1"/>
              <p:nvPr/>
            </p:nvSpPr>
            <p:spPr>
              <a:xfrm>
                <a:off x="5841289" y="1836935"/>
                <a:ext cx="11144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amount</a:t>
                </a:r>
              </a:p>
            </p:txBody>
          </p:sp>
          <p:sp>
            <p:nvSpPr>
              <p:cNvPr id="237" name="TextBox 236"/>
              <p:cNvSpPr txBox="1"/>
              <p:nvPr/>
            </p:nvSpPr>
            <p:spPr>
              <a:xfrm>
                <a:off x="6398513" y="1137205"/>
                <a:ext cx="17784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>
                    <a:solidFill>
                      <a:srgbClr val="000000"/>
                    </a:solidFill>
                    <a:ea typeface="+mn-ea"/>
                    <a:cs typeface="+mn-cs"/>
                  </a:rPr>
                  <a:t>w</a:t>
                </a: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eighted_amount</a:t>
                </a:r>
              </a:p>
            </p:txBody>
          </p:sp>
          <p:sp>
            <p:nvSpPr>
              <p:cNvPr id="238" name="TextBox 237"/>
              <p:cNvSpPr txBox="1"/>
              <p:nvPr/>
            </p:nvSpPr>
            <p:spPr>
              <a:xfrm>
                <a:off x="4286242" y="1901725"/>
                <a:ext cx="11144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country</a:t>
                </a:r>
              </a:p>
            </p:txBody>
          </p:sp>
          <p:sp>
            <p:nvSpPr>
              <p:cNvPr id="239" name="TextBox 238"/>
              <p:cNvSpPr txBox="1"/>
              <p:nvPr/>
            </p:nvSpPr>
            <p:spPr>
              <a:xfrm>
                <a:off x="2562732" y="1772145"/>
                <a:ext cx="11144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company</a:t>
                </a:r>
              </a:p>
            </p:txBody>
          </p:sp>
          <p:sp>
            <p:nvSpPr>
              <p:cNvPr id="240" name="TextBox 239"/>
              <p:cNvSpPr txBox="1"/>
              <p:nvPr/>
            </p:nvSpPr>
            <p:spPr>
              <a:xfrm>
                <a:off x="1370527" y="1564818"/>
                <a:ext cx="11144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partner</a:t>
                </a:r>
              </a:p>
            </p:txBody>
          </p:sp>
          <p:sp>
            <p:nvSpPr>
              <p:cNvPr id="241" name="TextBox 240"/>
              <p:cNvSpPr txBox="1"/>
              <p:nvPr/>
            </p:nvSpPr>
            <p:spPr>
              <a:xfrm>
                <a:off x="6100467" y="1577776"/>
                <a:ext cx="133785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>
                    <a:solidFill>
                      <a:srgbClr val="000000"/>
                    </a:solidFill>
                    <a:ea typeface="+mn-ea"/>
                    <a:cs typeface="+mn-cs"/>
                  </a:rPr>
                  <a:t>c</a:t>
                </a: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reated_date</a:t>
                </a:r>
              </a:p>
            </p:txBody>
          </p:sp>
          <p:sp>
            <p:nvSpPr>
              <p:cNvPr id="242" name="TextBox 241"/>
              <p:cNvSpPr txBox="1"/>
              <p:nvPr/>
            </p:nvSpPr>
            <p:spPr>
              <a:xfrm>
                <a:off x="8057229" y="1201996"/>
                <a:ext cx="11144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stage</a:t>
                </a:r>
              </a:p>
            </p:txBody>
          </p:sp>
          <p:sp>
            <p:nvSpPr>
              <p:cNvPr id="243" name="TextBox 242"/>
              <p:cNvSpPr txBox="1"/>
              <p:nvPr/>
            </p:nvSpPr>
            <p:spPr>
              <a:xfrm>
                <a:off x="2572585" y="1160026"/>
                <a:ext cx="133785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close_date</a:t>
                </a:r>
              </a:p>
            </p:txBody>
          </p:sp>
          <p:sp>
            <p:nvSpPr>
              <p:cNvPr id="244" name="TextBox 243"/>
              <p:cNvSpPr txBox="1"/>
              <p:nvPr/>
            </p:nvSpPr>
            <p:spPr>
              <a:xfrm>
                <a:off x="6810086" y="1885672"/>
                <a:ext cx="19629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1400" i="0" dirty="0">
                    <a:solidFill>
                      <a:srgbClr val="000000"/>
                    </a:solidFill>
                    <a:ea typeface="+mn-ea"/>
                    <a:cs typeface="+mn-cs"/>
                  </a:rPr>
                  <a:t>o</a:t>
                </a:r>
                <a:r>
                  <a:rPr lang="en-US" sz="1400" i="0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pportunity_owner</a:t>
                </a:r>
              </a:p>
            </p:txBody>
          </p:sp>
          <p:sp>
            <p:nvSpPr>
              <p:cNvPr id="245" name="TextBox 244"/>
              <p:cNvSpPr txBox="1"/>
              <p:nvPr/>
            </p:nvSpPr>
            <p:spPr>
              <a:xfrm>
                <a:off x="3217416" y="1480878"/>
                <a:ext cx="111445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800" i="0" dirty="0" smtClean="0">
                    <a:solidFill>
                      <a:srgbClr val="FFFFFF">
                        <a:lumMod val="75000"/>
                      </a:srgbClr>
                    </a:solidFill>
                    <a:ea typeface="+mn-ea"/>
                    <a:cs typeface="+mn-cs"/>
                  </a:rPr>
                  <a:t>amount</a:t>
                </a:r>
              </a:p>
            </p:txBody>
          </p:sp>
          <p:sp>
            <p:nvSpPr>
              <p:cNvPr id="246" name="TextBox 245"/>
              <p:cNvSpPr txBox="1"/>
              <p:nvPr/>
            </p:nvSpPr>
            <p:spPr>
              <a:xfrm>
                <a:off x="1403201" y="1740039"/>
                <a:ext cx="111445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800" i="0" dirty="0" smtClean="0">
                    <a:solidFill>
                      <a:srgbClr val="FFFFFF">
                        <a:lumMod val="75000"/>
                      </a:srgbClr>
                    </a:solidFill>
                    <a:ea typeface="+mn-ea"/>
                    <a:cs typeface="+mn-cs"/>
                  </a:rPr>
                  <a:t>stage</a:t>
                </a:r>
              </a:p>
            </p:txBody>
          </p:sp>
          <p:sp>
            <p:nvSpPr>
              <p:cNvPr id="247" name="TextBox 246"/>
              <p:cNvSpPr txBox="1"/>
              <p:nvPr/>
            </p:nvSpPr>
            <p:spPr>
              <a:xfrm>
                <a:off x="6965593" y="1769050"/>
                <a:ext cx="111445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130000"/>
                </a:pPr>
                <a:r>
                  <a:rPr lang="en-US" sz="800" i="0" dirty="0" smtClean="0">
                    <a:solidFill>
                      <a:srgbClr val="FFFFFF">
                        <a:lumMod val="75000"/>
                      </a:srgbClr>
                    </a:solidFill>
                    <a:ea typeface="+mn-ea"/>
                    <a:cs typeface="+mn-cs"/>
                  </a:rPr>
                  <a:t>role</a:t>
                </a:r>
              </a:p>
            </p:txBody>
          </p:sp>
          <p:pic>
            <p:nvPicPr>
              <p:cNvPr id="248" name="Picture 247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="" xmlns:a14="http://schemas.microsoft.com/office/drawing/2010/main">
                      <a14:imgLayer r:embed="rId9">
                        <a14:imgEffect>
                          <a14:backgroundRemoval t="10000" b="90000" l="10000" r="90000">
                            <a14:foregroundMark x1="71631" y1="50000" x2="71631" y2="50000"/>
                            <a14:foregroundMark x1="58688" y1="45810" x2="58688" y2="4581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66259" y="1207932"/>
                <a:ext cx="978070" cy="710200"/>
              </a:xfrm>
              <a:prstGeom prst="rect">
                <a:avLst/>
              </a:prstGeom>
            </p:spPr>
          </p:pic>
        </p:grpSp>
        <p:pic>
          <p:nvPicPr>
            <p:cNvPr id="208" name="Picture 207"/>
            <p:cNvPicPr>
              <a:picLocks noChangeAspect="1"/>
            </p:cNvPicPr>
            <p:nvPr/>
          </p:nvPicPr>
          <p:blipFill rotWithShape="1">
            <a:blip r:embed="rId10" cstate="print"/>
            <a:srcRect t="18604" b="25581"/>
            <a:stretch/>
          </p:blipFill>
          <p:spPr>
            <a:xfrm>
              <a:off x="1041577" y="2281317"/>
              <a:ext cx="1127544" cy="3146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25985931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69150" y="4365926"/>
            <a:ext cx="1383020" cy="14408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790" y="91398"/>
            <a:ext cx="9139502" cy="706860"/>
          </a:xfrm>
        </p:spPr>
        <p:txBody>
          <a:bodyPr/>
          <a:lstStyle/>
          <a:p>
            <a:r>
              <a:rPr lang="en-US" dirty="0" smtClean="0"/>
              <a:t>Most Business Users Cross The Chasm Manually</a:t>
            </a:r>
            <a:br>
              <a:rPr lang="en-US" dirty="0" smtClean="0"/>
            </a:br>
            <a:r>
              <a:rPr lang="en-US" sz="2000" dirty="0" smtClean="0"/>
              <a:t>Export, Excel, Email… </a:t>
            </a:r>
            <a:r>
              <a:rPr lang="en-US" sz="2000" dirty="0"/>
              <a:t>i</a:t>
            </a:r>
            <a:r>
              <a:rPr lang="en-US" sz="2000" dirty="0" smtClean="0"/>
              <a:t>t is Truly Brute-Force</a:t>
            </a:r>
            <a:endParaRPr lang="en-US" dirty="0"/>
          </a:p>
        </p:txBody>
      </p:sp>
      <p:sp>
        <p:nvSpPr>
          <p:cNvPr id="5" name="Rounded Rectangle 4"/>
          <p:cNvSpPr>
            <a:spLocks noChangeAspect="1"/>
          </p:cNvSpPr>
          <p:nvPr/>
        </p:nvSpPr>
        <p:spPr>
          <a:xfrm rot="5400000">
            <a:off x="3157933" y="1404155"/>
            <a:ext cx="914400" cy="1037311"/>
          </a:xfrm>
          <a:prstGeom prst="round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  <a:buSzPct val="130000"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Rounded Rectangle 7"/>
          <p:cNvSpPr>
            <a:spLocks noChangeAspect="1"/>
          </p:cNvSpPr>
          <p:nvPr/>
        </p:nvSpPr>
        <p:spPr>
          <a:xfrm rot="5400000">
            <a:off x="4510337" y="1404155"/>
            <a:ext cx="914400" cy="1037311"/>
          </a:xfrm>
          <a:prstGeom prst="round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  <a:buSzPct val="130000"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 flipH="1">
            <a:off x="1886228" y="2274179"/>
            <a:ext cx="618438" cy="82436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0" b="100000" l="0" r="97650">
                        <a14:foregroundMark x1="18590" y1="90465" x2="18590" y2="904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18080" y="3042856"/>
            <a:ext cx="732365" cy="59316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 flipH="1">
            <a:off x="3239847" y="2274179"/>
            <a:ext cx="618438" cy="82436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 flipH="1">
            <a:off x="4587539" y="2274180"/>
            <a:ext cx="618438" cy="82436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0" b="100000" l="0" r="97650">
                        <a14:foregroundMark x1="18590" y1="90465" x2="18590" y2="904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71700" y="3042856"/>
            <a:ext cx="732365" cy="59316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0" b="100000" l="0" r="97650">
                        <a14:foregroundMark x1="18590" y1="90465" x2="18590" y2="904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19401" y="3042856"/>
            <a:ext cx="732365" cy="59316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0" b="100000" l="0" r="97650">
                        <a14:foregroundMark x1="18590" y1="90465" x2="18590" y2="904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99369" y="4177115"/>
            <a:ext cx="1406581" cy="134687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8000000" flipH="1">
            <a:off x="4083970" y="3474544"/>
            <a:ext cx="618438" cy="82436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600000">
            <a:off x="2249137" y="3474544"/>
            <a:ext cx="618438" cy="82436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 flipH="1">
            <a:off x="3223456" y="3504152"/>
            <a:ext cx="480546" cy="824369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011521" y="2411778"/>
            <a:ext cx="9328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buSzPct val="130000"/>
            </a:pPr>
            <a:r>
              <a:rPr lang="en-US" sz="1400" i="0" dirty="0" smtClean="0">
                <a:solidFill>
                  <a:srgbClr val="000000"/>
                </a:solidFill>
                <a:ea typeface="+mn-ea"/>
                <a:cs typeface="+mn-cs"/>
              </a:rPr>
              <a:t>Manual </a:t>
            </a:r>
            <a:br>
              <a:rPr lang="en-US" sz="1400" i="0" dirty="0" smtClean="0">
                <a:solidFill>
                  <a:srgbClr val="000000"/>
                </a:solidFill>
                <a:ea typeface="+mn-ea"/>
                <a:cs typeface="+mn-cs"/>
              </a:rPr>
            </a:br>
            <a:r>
              <a:rPr lang="en-US" sz="1400" i="0" dirty="0" smtClean="0">
                <a:solidFill>
                  <a:srgbClr val="000000"/>
                </a:solidFill>
                <a:ea typeface="+mn-ea"/>
                <a:cs typeface="+mn-cs"/>
              </a:rPr>
              <a:t>Exports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7724" y="3679275"/>
            <a:ext cx="2175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buSzPct val="130000"/>
            </a:pPr>
            <a:r>
              <a:rPr lang="en-US" sz="1400" i="0" dirty="0" smtClean="0">
                <a:solidFill>
                  <a:srgbClr val="000000"/>
                </a:solidFill>
                <a:ea typeface="+mn-ea"/>
                <a:cs typeface="+mn-cs"/>
              </a:rPr>
              <a:t>Manual Joins </a:t>
            </a:r>
            <a:br>
              <a:rPr lang="en-US" sz="1400" i="0" dirty="0" smtClean="0">
                <a:solidFill>
                  <a:srgbClr val="000000"/>
                </a:solidFill>
                <a:ea typeface="+mn-ea"/>
                <a:cs typeface="+mn-cs"/>
              </a:rPr>
            </a:br>
            <a:r>
              <a:rPr lang="en-US" sz="1400" i="0" dirty="0" smtClean="0">
                <a:solidFill>
                  <a:srgbClr val="000000"/>
                </a:solidFill>
                <a:ea typeface="+mn-ea"/>
                <a:cs typeface="+mn-cs"/>
              </a:rPr>
              <a:t>and Filters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320996" y="5633848"/>
            <a:ext cx="2175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buSzPct val="130000"/>
            </a:pPr>
            <a:r>
              <a:rPr lang="en-US" sz="1600" i="0" dirty="0" smtClean="0">
                <a:solidFill>
                  <a:srgbClr val="000000"/>
                </a:solidFill>
                <a:ea typeface="+mn-ea"/>
                <a:cs typeface="+mn-cs"/>
              </a:rPr>
              <a:t>Master List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028107" y="4462597"/>
            <a:ext cx="750163" cy="594312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5702803" y="4599419"/>
            <a:ext cx="15360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ct val="50000"/>
              </a:spcBef>
              <a:buSzPct val="130000"/>
            </a:pPr>
            <a:r>
              <a:rPr lang="en-US" sz="1400" i="0" dirty="0" smtClean="0">
                <a:solidFill>
                  <a:srgbClr val="000000"/>
                </a:solidFill>
                <a:ea typeface="+mn-ea"/>
                <a:cs typeface="+mn-cs"/>
              </a:rPr>
              <a:t>Shared via email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="" xmlns:a14="http://schemas.microsoft.com/office/drawing/2010/main">
                  <a14:imgLayer r:embed="rId11">
                    <a14:imgEffect>
                      <a14:backgroundRemoval t="3111" b="96667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81473" y="5381058"/>
            <a:ext cx="652575" cy="575252"/>
          </a:xfrm>
          <a:prstGeom prst="rect">
            <a:avLst/>
          </a:prstGeom>
          <a:effectLst/>
        </p:spPr>
      </p:pic>
      <p:sp>
        <p:nvSpPr>
          <p:cNvPr id="35" name="TextBox 34"/>
          <p:cNvSpPr txBox="1"/>
          <p:nvPr/>
        </p:nvSpPr>
        <p:spPr>
          <a:xfrm>
            <a:off x="5632236" y="5476658"/>
            <a:ext cx="1918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ct val="50000"/>
              </a:spcBef>
              <a:buSzPct val="130000"/>
            </a:pPr>
            <a:r>
              <a:rPr lang="en-US" sz="1400" i="0" dirty="0" smtClean="0">
                <a:solidFill>
                  <a:srgbClr val="000000"/>
                </a:solidFill>
                <a:ea typeface="+mn-ea"/>
                <a:cs typeface="+mn-cs"/>
              </a:rPr>
              <a:t>Shared via </a:t>
            </a:r>
            <a:r>
              <a:rPr lang="en-US" sz="1400" i="0" dirty="0" err="1" smtClean="0">
                <a:solidFill>
                  <a:srgbClr val="000000"/>
                </a:solidFill>
                <a:ea typeface="+mn-ea"/>
                <a:cs typeface="+mn-cs"/>
              </a:rPr>
              <a:t>Dropbox</a:t>
            </a:r>
            <a:endParaRPr lang="en-US" sz="1400" i="0" dirty="0" smtClean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34746" y="1102716"/>
            <a:ext cx="4594981" cy="3170099"/>
          </a:xfrm>
          <a:prstGeom prst="rect">
            <a:avLst/>
          </a:pr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>
              <a:spcBef>
                <a:spcPct val="50000"/>
              </a:spcBef>
              <a:buSzPct val="130000"/>
            </a:pPr>
            <a:r>
              <a:rPr lang="en-US" sz="2000" b="1" i="0" dirty="0" smtClean="0">
                <a:solidFill>
                  <a:schemeClr val="bg1"/>
                </a:solidFill>
                <a:ea typeface="+mn-ea"/>
                <a:cs typeface="+mn-cs"/>
              </a:rPr>
              <a:t>Limitations With This Approach</a:t>
            </a:r>
          </a:p>
          <a:p>
            <a:pPr marL="342900" indent="-342900" algn="l">
              <a:spcBef>
                <a:spcPct val="50000"/>
              </a:spcBef>
              <a:buSzPct val="130000"/>
              <a:buFont typeface="Arial"/>
              <a:buChar char="•"/>
            </a:pPr>
            <a:r>
              <a:rPr lang="en-US" sz="2000" i="0" dirty="0" smtClean="0">
                <a:solidFill>
                  <a:schemeClr val="bg1"/>
                </a:solidFill>
                <a:ea typeface="+mn-ea"/>
                <a:cs typeface="+mn-cs"/>
              </a:rPr>
              <a:t>Every report starts from scratch</a:t>
            </a:r>
          </a:p>
          <a:p>
            <a:pPr marL="342900" indent="-342900" algn="l">
              <a:spcBef>
                <a:spcPct val="50000"/>
              </a:spcBef>
              <a:buSzPct val="130000"/>
              <a:buFont typeface="Arial"/>
              <a:buChar char="•"/>
            </a:pPr>
            <a:r>
              <a:rPr lang="en-US" sz="2000" i="0" dirty="0" smtClean="0">
                <a:solidFill>
                  <a:schemeClr val="bg1"/>
                </a:solidFill>
                <a:ea typeface="+mn-ea"/>
                <a:cs typeface="+mn-cs"/>
              </a:rPr>
              <a:t>Each export can reset the process</a:t>
            </a:r>
          </a:p>
          <a:p>
            <a:pPr marL="342900" indent="-342900" algn="l">
              <a:spcBef>
                <a:spcPct val="50000"/>
              </a:spcBef>
              <a:buSzPct val="130000"/>
              <a:buFont typeface="Arial"/>
              <a:buChar char="•"/>
            </a:pPr>
            <a:r>
              <a:rPr lang="en-US" sz="2000" i="0" dirty="0" smtClean="0">
                <a:solidFill>
                  <a:schemeClr val="bg1"/>
                </a:solidFill>
                <a:ea typeface="+mn-ea"/>
                <a:cs typeface="+mn-cs"/>
              </a:rPr>
              <a:t>Time intensive joins and filters</a:t>
            </a:r>
          </a:p>
          <a:p>
            <a:pPr marL="342900" indent="-342900" algn="l">
              <a:spcBef>
                <a:spcPct val="50000"/>
              </a:spcBef>
              <a:buSzPct val="130000"/>
              <a:buFont typeface="Arial"/>
              <a:buChar char="•"/>
            </a:pPr>
            <a:r>
              <a:rPr lang="en-US" sz="2000" i="0" dirty="0" smtClean="0">
                <a:solidFill>
                  <a:schemeClr val="bg1"/>
                </a:solidFill>
                <a:ea typeface="+mn-ea"/>
                <a:cs typeface="+mn-cs"/>
              </a:rPr>
              <a:t>No governance on sharing</a:t>
            </a:r>
          </a:p>
          <a:p>
            <a:pPr marL="342900" indent="-342900" algn="l">
              <a:spcBef>
                <a:spcPct val="50000"/>
              </a:spcBef>
              <a:buSzPct val="130000"/>
              <a:buFont typeface="Arial"/>
              <a:buChar char="•"/>
            </a:pPr>
            <a:r>
              <a:rPr lang="en-US" sz="2000" i="0" dirty="0" smtClean="0">
                <a:solidFill>
                  <a:schemeClr val="bg1"/>
                </a:solidFill>
                <a:ea typeface="+mn-ea"/>
                <a:cs typeface="+mn-cs"/>
              </a:rPr>
              <a:t>Reliance on other departments</a:t>
            </a:r>
          </a:p>
          <a:p>
            <a:pPr marL="342900" indent="-342900" algn="l">
              <a:spcBef>
                <a:spcPct val="50000"/>
              </a:spcBef>
              <a:buSzPct val="130000"/>
              <a:buFont typeface="Arial"/>
              <a:buChar char="•"/>
            </a:pPr>
            <a:r>
              <a:rPr lang="en-US" sz="2000" i="0" dirty="0" smtClean="0">
                <a:solidFill>
                  <a:schemeClr val="bg1"/>
                </a:solidFill>
                <a:ea typeface="+mn-ea"/>
                <a:cs typeface="+mn-cs"/>
              </a:rPr>
              <a:t>Not repeatable, not scalable</a:t>
            </a:r>
          </a:p>
        </p:txBody>
      </p:sp>
      <p:sp>
        <p:nvSpPr>
          <p:cNvPr id="11" name="Rounded Rectangle 10"/>
          <p:cNvSpPr>
            <a:spLocks noChangeAspect="1"/>
          </p:cNvSpPr>
          <p:nvPr/>
        </p:nvSpPr>
        <p:spPr>
          <a:xfrm rot="5400000">
            <a:off x="1805528" y="1404155"/>
            <a:ext cx="914400" cy="1037311"/>
          </a:xfrm>
          <a:prstGeom prst="round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  <a:buSzPct val="130000"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600000">
            <a:off x="4597432" y="4818433"/>
            <a:ext cx="618438" cy="82436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800000">
            <a:off x="4572031" y="4123398"/>
            <a:ext cx="618438" cy="824369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778208" y="1616139"/>
            <a:ext cx="947672" cy="24820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13" cstate="print"/>
          <a:srcRect t="18604" b="25581"/>
          <a:stretch/>
        </p:blipFill>
        <p:spPr>
          <a:xfrm>
            <a:off x="3169431" y="1544034"/>
            <a:ext cx="910339" cy="25405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484408" y="1572558"/>
            <a:ext cx="585396" cy="43904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763696" y="1881992"/>
            <a:ext cx="1007681" cy="369392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="" xmlns:a14="http://schemas.microsoft.com/office/drawing/2010/main">
                  <a14:imgLayer r:embed="rId17">
                    <a14:imgEffect>
                      <a14:backgroundRemoval t="10000" b="90000" l="10000" r="90000">
                        <a14:foregroundMark x1="71631" y1="50000" x2="71631" y2="50000"/>
                        <a14:foregroundMark x1="58688" y1="45810" x2="58688" y2="4581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25261" y="1728450"/>
            <a:ext cx="1228520" cy="71020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 rotWithShape="1">
          <a:blip r:embed="rId18" cstate="print">
            <a:extLst>
              <a:ext uri="{BEBA8EAE-BF5A-486C-A8C5-ECC9F3942E4B}">
                <a14:imgProps xmlns="" xmlns:a14="http://schemas.microsoft.com/office/drawing/2010/main">
                  <a14:imgLayer r:embed="rId19">
                    <a14:imgEffect>
                      <a14:backgroundRemoval t="30889" b="70444" l="0" r="98889">
                        <a14:foregroundMark x1="21333" y1="47778" x2="21333" y2="47778"/>
                        <a14:foregroundMark x1="11778" y1="47778" x2="11778" y2="47778"/>
                        <a14:foregroundMark x1="70222" y1="53111" x2="70222" y2="53111"/>
                        <a14:foregroundMark x1="87556" y1="54444" x2="87556" y2="54444"/>
                      </a14:backgroundRemoval>
                    </a14:imgEffect>
                  </a14:imgLayer>
                </a14:imgProps>
              </a:ext>
            </a:extLst>
          </a:blip>
          <a:srcRect t="28625" b="28748"/>
          <a:stretch/>
        </p:blipFill>
        <p:spPr>
          <a:xfrm>
            <a:off x="4754148" y="2037352"/>
            <a:ext cx="711005" cy="30015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306899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28" grpId="0"/>
      <p:bldP spid="29" grpId="0"/>
      <p:bldP spid="30" grpId="0"/>
      <p:bldP spid="33" grpId="0"/>
      <p:bldP spid="35" grpId="0"/>
      <p:bldP spid="38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/>
          <a:srcRect r="17924" b="17910"/>
          <a:stretch/>
        </p:blipFill>
        <p:spPr>
          <a:xfrm>
            <a:off x="10506264" y="3059545"/>
            <a:ext cx="692563" cy="692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Easyl Works</a:t>
            </a:r>
            <a:endParaRPr lang="en-US" dirty="0"/>
          </a:p>
        </p:txBody>
      </p:sp>
      <p:sp>
        <p:nvSpPr>
          <p:cNvPr id="18" name="Can 17"/>
          <p:cNvSpPr/>
          <p:nvPr/>
        </p:nvSpPr>
        <p:spPr bwMode="auto">
          <a:xfrm>
            <a:off x="8325198" y="3005495"/>
            <a:ext cx="1116568" cy="1429067"/>
          </a:xfrm>
          <a:prstGeom prst="can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580176">
            <a:off x="3018857" y="2365387"/>
            <a:ext cx="1382581" cy="103720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003424" flipV="1">
            <a:off x="3019307" y="4130688"/>
            <a:ext cx="1382581" cy="103720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693959" y="2601934"/>
            <a:ext cx="2325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Cloud Data Mart</a:t>
            </a:r>
          </a:p>
        </p:txBody>
      </p:sp>
      <p:grpSp>
        <p:nvGrpSpPr>
          <p:cNvPr id="13" name="Group 42"/>
          <p:cNvGrpSpPr/>
          <p:nvPr/>
        </p:nvGrpSpPr>
        <p:grpSpPr>
          <a:xfrm>
            <a:off x="319000" y="4469187"/>
            <a:ext cx="3326345" cy="1813148"/>
            <a:chOff x="319000" y="4469187"/>
            <a:chExt cx="3326345" cy="1813148"/>
          </a:xfrm>
        </p:grpSpPr>
        <p:grpSp>
          <p:nvGrpSpPr>
            <p:cNvPr id="14" name="Group 15"/>
            <p:cNvGrpSpPr/>
            <p:nvPr/>
          </p:nvGrpSpPr>
          <p:grpSpPr>
            <a:xfrm>
              <a:off x="761220" y="4469187"/>
              <a:ext cx="2325325" cy="1813148"/>
              <a:chOff x="896427" y="4469187"/>
              <a:chExt cx="2325325" cy="1813148"/>
            </a:xfrm>
          </p:grpSpPr>
          <p:grpSp>
            <p:nvGrpSpPr>
              <p:cNvPr id="16" name="Group 12"/>
              <p:cNvGrpSpPr/>
              <p:nvPr/>
            </p:nvGrpSpPr>
            <p:grpSpPr>
              <a:xfrm>
                <a:off x="1035094" y="4469187"/>
                <a:ext cx="2047991" cy="1813148"/>
                <a:chOff x="1114309" y="4380287"/>
                <a:chExt cx="2047991" cy="1813148"/>
              </a:xfrm>
            </p:grpSpPr>
            <p:sp>
              <p:nvSpPr>
                <p:cNvPr id="8" name="Rectangle 7"/>
                <p:cNvSpPr/>
                <p:nvPr/>
              </p:nvSpPr>
              <p:spPr bwMode="auto">
                <a:xfrm>
                  <a:off x="1114309" y="4380287"/>
                  <a:ext cx="2047991" cy="1813148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scene3d>
                  <a:camera prst="isometricOffAxis2Top"/>
                  <a:lightRig rig="threePt" dir="t"/>
                </a:scene3d>
                <a:sp3d contourW="12700">
                  <a:bevelT w="50800" h="50800"/>
                  <a:contourClr>
                    <a:schemeClr val="bg1">
                      <a:lumMod val="75000"/>
                    </a:schemeClr>
                  </a:contourClr>
                </a:sp3d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9" name="Can 8"/>
                <p:cNvSpPr/>
                <p:nvPr/>
              </p:nvSpPr>
              <p:spPr bwMode="auto">
                <a:xfrm>
                  <a:off x="1864572" y="4599031"/>
                  <a:ext cx="426017" cy="545249"/>
                </a:xfrm>
                <a:prstGeom prst="can">
                  <a:avLst/>
                </a:prstGeom>
                <a:solidFill>
                  <a:schemeClr val="accent4"/>
                </a:solidFill>
                <a:ln w="1270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0" name="Can 9"/>
                <p:cNvSpPr/>
                <p:nvPr/>
              </p:nvSpPr>
              <p:spPr bwMode="auto">
                <a:xfrm>
                  <a:off x="1319018" y="4709754"/>
                  <a:ext cx="533332" cy="682598"/>
                </a:xfrm>
                <a:prstGeom prst="can">
                  <a:avLst/>
                </a:prstGeom>
                <a:solidFill>
                  <a:schemeClr val="accent3"/>
                </a:solidFill>
                <a:ln w="1270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1" name="Can 10"/>
                <p:cNvSpPr/>
                <p:nvPr/>
              </p:nvSpPr>
              <p:spPr bwMode="auto">
                <a:xfrm>
                  <a:off x="2285554" y="4806064"/>
                  <a:ext cx="533332" cy="682598"/>
                </a:xfrm>
                <a:prstGeom prst="can">
                  <a:avLst/>
                </a:prstGeom>
                <a:solidFill>
                  <a:schemeClr val="accent2"/>
                </a:solidFill>
                <a:ln w="1270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sp>
            <p:nvSpPr>
              <p:cNvPr id="12" name="TextBox 11"/>
              <p:cNvSpPr txBox="1"/>
              <p:nvPr/>
            </p:nvSpPr>
            <p:spPr>
              <a:xfrm>
                <a:off x="896427" y="5824274"/>
                <a:ext cx="232532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i="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Narrow"/>
                    <a:cs typeface="Arial Narrow"/>
                  </a:rPr>
                  <a:t>On-premise Data</a:t>
                </a:r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2015304" y="4532165"/>
              <a:ext cx="1079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i="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/>
                  <a:cs typeface="Arial Narrow"/>
                </a:rPr>
                <a:t>OpenEdge</a:t>
              </a:r>
              <a:endParaRPr lang="en-US" sz="120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19000" y="4871099"/>
              <a:ext cx="1079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i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/>
                  <a:cs typeface="Arial Narrow"/>
                </a:rPr>
                <a:t>SQL Server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565400" y="4965700"/>
              <a:ext cx="1079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i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/>
                  <a:cs typeface="Arial Narrow"/>
                </a:rPr>
                <a:t>Big Data</a:t>
              </a:r>
            </a:p>
          </p:txBody>
        </p:sp>
      </p:grpSp>
      <p:sp>
        <p:nvSpPr>
          <p:cNvPr id="25" name="Right Arrow 24"/>
          <p:cNvSpPr/>
          <p:nvPr/>
        </p:nvSpPr>
        <p:spPr bwMode="auto">
          <a:xfrm>
            <a:off x="4127500" y="3492500"/>
            <a:ext cx="4140200" cy="457200"/>
          </a:xfrm>
          <a:prstGeom prst="rightArrow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Rounded Rectangle 25"/>
          <p:cNvSpPr/>
          <p:nvPr/>
        </p:nvSpPr>
        <p:spPr bwMode="auto">
          <a:xfrm>
            <a:off x="4292600" y="3339314"/>
            <a:ext cx="1117599" cy="737386"/>
          </a:xfrm>
          <a:prstGeom prst="round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 fontScale="85000" lnSpcReduction="20000"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ight"/>
                <a:cs typeface="Helvetica Neue Light"/>
              </a:rPr>
              <a:t>Union </a:t>
            </a:r>
            <a:b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ight"/>
                <a:cs typeface="Helvetica Neue Light"/>
              </a:rPr>
            </a:b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ight"/>
                <a:cs typeface="Helvetica Neue Light"/>
              </a:rPr>
              <a:t>and </a:t>
            </a:r>
            <a:b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ight"/>
                <a:cs typeface="Helvetica Neue Light"/>
              </a:rPr>
            </a:b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ight"/>
                <a:cs typeface="Helvetica Neue Light"/>
              </a:rPr>
              <a:t>Filter</a:t>
            </a:r>
          </a:p>
        </p:txBody>
      </p:sp>
      <p:sp>
        <p:nvSpPr>
          <p:cNvPr id="27" name="Rounded Rectangle 26"/>
          <p:cNvSpPr/>
          <p:nvPr/>
        </p:nvSpPr>
        <p:spPr bwMode="auto">
          <a:xfrm>
            <a:off x="5549900" y="3339314"/>
            <a:ext cx="1117599" cy="737386"/>
          </a:xfrm>
          <a:prstGeom prst="roundRect">
            <a:avLst/>
          </a:prstGeom>
          <a:solidFill>
            <a:srgbClr val="FF4E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 fontScale="85000" lnSpcReduction="20000"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ight"/>
                <a:cs typeface="Helvetica Neue Light"/>
              </a:rPr>
              <a:t>Quality </a:t>
            </a:r>
            <a:b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ight"/>
                <a:cs typeface="Helvetica Neue Light"/>
              </a:rPr>
            </a:b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ight"/>
                <a:cs typeface="Helvetica Neue Light"/>
              </a:rPr>
              <a:t>and </a:t>
            </a:r>
            <a:b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ight"/>
                <a:cs typeface="Helvetica Neue Light"/>
              </a:rPr>
            </a:b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ight"/>
                <a:cs typeface="Helvetica Neue Light"/>
              </a:rPr>
              <a:t>Enrich</a:t>
            </a:r>
          </a:p>
        </p:txBody>
      </p:sp>
      <p:sp>
        <p:nvSpPr>
          <p:cNvPr id="28" name="Rounded Rectangle 27"/>
          <p:cNvSpPr/>
          <p:nvPr/>
        </p:nvSpPr>
        <p:spPr bwMode="auto">
          <a:xfrm>
            <a:off x="6807200" y="3339314"/>
            <a:ext cx="1117599" cy="737386"/>
          </a:xfrm>
          <a:prstGeom prst="roundRect">
            <a:avLst/>
          </a:prstGeom>
          <a:solidFill>
            <a:srgbClr val="FF4E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5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ight"/>
                <a:cs typeface="Helvetica Neue Light"/>
              </a:rPr>
              <a:t>Produce </a:t>
            </a:r>
            <a:br>
              <a:rPr kumimoji="0" lang="en-US" sz="15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ight"/>
                <a:cs typeface="Helvetica Neue Light"/>
              </a:rPr>
            </a:br>
            <a:r>
              <a:rPr kumimoji="0" lang="en-US" sz="15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Neue Light"/>
                <a:cs typeface="Helvetica Neue Light"/>
              </a:rPr>
              <a:t>View</a:t>
            </a:r>
          </a:p>
        </p:txBody>
      </p:sp>
      <p:sp>
        <p:nvSpPr>
          <p:cNvPr id="30" name="Folded Corner 29"/>
          <p:cNvSpPr/>
          <p:nvPr/>
        </p:nvSpPr>
        <p:spPr bwMode="auto">
          <a:xfrm>
            <a:off x="4232804" y="1993900"/>
            <a:ext cx="593196" cy="723900"/>
          </a:xfrm>
          <a:prstGeom prst="foldedCorner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975100" y="1689100"/>
            <a:ext cx="1079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Template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500000">
            <a:off x="4406117" y="2739860"/>
            <a:ext cx="721801" cy="541492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200" y="5192906"/>
            <a:ext cx="582818" cy="58281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500000">
            <a:off x="8813018" y="4530559"/>
            <a:ext cx="721801" cy="541492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557798" y="4934616"/>
            <a:ext cx="513301" cy="539083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9448165" y="3272307"/>
            <a:ext cx="955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ODBC/JDBC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737600" y="5740400"/>
            <a:ext cx="1079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Publish as Excel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45700" y="4965700"/>
            <a:ext cx="2117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Easyl Gallery</a:t>
            </a:r>
            <a:r>
              <a:rPr lang="en-US" sz="1200" b="1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 </a:t>
            </a:r>
            <a:r>
              <a:rPr lang="en-US" sz="120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/>
            </a:r>
            <a:br>
              <a:rPr lang="en-US" sz="120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</a:br>
            <a:r>
              <a:rPr lang="en-US" sz="120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Dropbox</a:t>
            </a:r>
            <a:r>
              <a:rPr lang="en-U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-</a:t>
            </a:r>
            <a:r>
              <a:rPr lang="en-US" sz="120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like report sharing</a:t>
            </a: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/>
              <a:cs typeface="Arial Narrow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03148" y="3352800"/>
            <a:ext cx="902632" cy="7747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9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379933" y="4184685"/>
            <a:ext cx="407626" cy="407626"/>
          </a:xfrm>
          <a:prstGeom prst="rect">
            <a:avLst/>
          </a:prstGeom>
        </p:spPr>
      </p:pic>
      <p:sp>
        <p:nvSpPr>
          <p:cNvPr id="45" name="Right Arrow 44"/>
          <p:cNvSpPr/>
          <p:nvPr/>
        </p:nvSpPr>
        <p:spPr bwMode="auto">
          <a:xfrm>
            <a:off x="9550400" y="3505200"/>
            <a:ext cx="774700" cy="457200"/>
          </a:xfrm>
          <a:prstGeom prst="rightArrow">
            <a:avLst/>
          </a:prstGeom>
          <a:solidFill>
            <a:srgbClr val="A6A6A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515600" y="2348476"/>
            <a:ext cx="15606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Favorite Dashboard or BI Tool For You or Your Customer</a:t>
            </a:r>
          </a:p>
        </p:txBody>
      </p:sp>
      <p:grpSp>
        <p:nvGrpSpPr>
          <p:cNvPr id="17" name="Group 28"/>
          <p:cNvGrpSpPr/>
          <p:nvPr/>
        </p:nvGrpSpPr>
        <p:grpSpPr>
          <a:xfrm>
            <a:off x="761220" y="1198004"/>
            <a:ext cx="2325325" cy="1740310"/>
            <a:chOff x="761220" y="1198004"/>
            <a:chExt cx="2325325" cy="1740310"/>
          </a:xfrm>
        </p:grpSpPr>
        <p:grpSp>
          <p:nvGrpSpPr>
            <p:cNvPr id="29" name="Group 16"/>
            <p:cNvGrpSpPr/>
            <p:nvPr/>
          </p:nvGrpSpPr>
          <p:grpSpPr>
            <a:xfrm>
              <a:off x="761220" y="1198004"/>
              <a:ext cx="2325325" cy="1740310"/>
              <a:chOff x="1134013" y="1198004"/>
              <a:chExt cx="2325325" cy="1740310"/>
            </a:xfrm>
          </p:grpSpPr>
          <p:grpSp>
            <p:nvGrpSpPr>
              <p:cNvPr id="41" name="Group 13"/>
              <p:cNvGrpSpPr/>
              <p:nvPr/>
            </p:nvGrpSpPr>
            <p:grpSpPr>
              <a:xfrm>
                <a:off x="1134625" y="1571708"/>
                <a:ext cx="2324101" cy="1366606"/>
                <a:chOff x="520700" y="1168400"/>
                <a:chExt cx="3390900" cy="1993900"/>
              </a:xfrm>
            </p:grpSpPr>
            <p:sp>
              <p:nvSpPr>
                <p:cNvPr id="7" name="Cloud 6"/>
                <p:cNvSpPr/>
                <p:nvPr/>
              </p:nvSpPr>
              <p:spPr bwMode="auto">
                <a:xfrm>
                  <a:off x="520700" y="1168400"/>
                  <a:ext cx="3390900" cy="1993900"/>
                </a:xfrm>
                <a:prstGeom prst="cloud">
                  <a:avLst/>
                </a:prstGeom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49000">
                      <a:srgbClr val="FFFFFF"/>
                    </a:gs>
                  </a:gsLst>
                  <a:lin ang="15540000" scaled="0"/>
                  <a:tileRect/>
                </a:gradFill>
                <a:ln w="12700" cap="flat" cmpd="sng" algn="ctr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pic>
              <p:nvPicPr>
                <p:cNvPr id="3" name="Picture 19">
                  <a:hlinkClick r:id="rId10"/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11" cstate="print">
                  <a:alphaModFix amt="74000"/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 t="26137" b="28871"/>
                <a:stretch/>
              </p:blipFill>
              <p:spPr bwMode="auto">
                <a:xfrm>
                  <a:off x="2547273" y="1368751"/>
                  <a:ext cx="795438" cy="357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" name="Picture 5"/>
                <p:cNvPicPr>
                  <a:picLocks noChangeAspect="1"/>
                </p:cNvPicPr>
                <p:nvPr/>
              </p:nvPicPr>
              <p:blipFill>
                <a:blip r:embed="rId12" cstate="screen">
                  <a:alphaModFix amt="74000"/>
                  <a:extLst>
                    <a:ext uri="{28A0092B-C50C-407E-A947-70E740481C1C}">
                      <a14:useLocalDpi xmlns=""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23513" y="2138281"/>
                  <a:ext cx="841880" cy="654920"/>
                </a:xfrm>
                <a:prstGeom prst="rect">
                  <a:avLst/>
                </a:prstGeom>
              </p:spPr>
            </p:pic>
            <p:pic>
              <p:nvPicPr>
                <p:cNvPr id="4" name="Picture 52"/>
                <p:cNvPicPr>
                  <a:picLocks noChangeAspect="1"/>
                </p:cNvPicPr>
                <p:nvPr/>
              </p:nvPicPr>
              <p:blipFill>
                <a:blip r:embed="rId13" cstate="print">
                  <a:alphaModFix amt="74000"/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1981097" y="1959823"/>
                  <a:ext cx="1334445" cy="11774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5" name="TextBox 14"/>
              <p:cNvSpPr txBox="1"/>
              <p:nvPr/>
            </p:nvSpPr>
            <p:spPr>
              <a:xfrm>
                <a:off x="1134013" y="1198004"/>
                <a:ext cx="232532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i="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Narrow"/>
                    <a:cs typeface="Arial Narrow"/>
                  </a:rPr>
                  <a:t>SaaS Data</a:t>
                </a:r>
              </a:p>
            </p:txBody>
          </p:sp>
        </p:grpSp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3562" y="1962726"/>
              <a:ext cx="1954229" cy="277092"/>
            </a:xfrm>
            <a:prstGeom prst="rect">
              <a:avLst/>
            </a:prstGeom>
          </p:spPr>
        </p:pic>
      </p:grpSp>
      <p:pic>
        <p:nvPicPr>
          <p:cNvPr id="49" name="Picture 48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800000">
            <a:off x="753414" y="2947039"/>
            <a:ext cx="460801" cy="345691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800000" flipV="1">
            <a:off x="753414" y="4219343"/>
            <a:ext cx="460801" cy="345691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0531480" y="3798457"/>
            <a:ext cx="1581016" cy="893618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1302732" y="3060541"/>
            <a:ext cx="682495" cy="682495"/>
          </a:xfrm>
          <a:prstGeom prst="rect">
            <a:avLst/>
          </a:prstGeom>
        </p:spPr>
      </p:pic>
      <p:cxnSp>
        <p:nvCxnSpPr>
          <p:cNvPr id="40" name="Straight Connector 39"/>
          <p:cNvCxnSpPr/>
          <p:nvPr/>
        </p:nvCxnSpPr>
        <p:spPr bwMode="auto">
          <a:xfrm>
            <a:off x="10455355" y="2796432"/>
            <a:ext cx="0" cy="1795875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="" xmlns:p14="http://schemas.microsoft.com/office/powerpoint/2010/main" val="14421385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/>
      <p:bldP spid="25" grpId="0" animBg="1"/>
      <p:bldP spid="26" grpId="0" animBg="1"/>
      <p:bldP spid="27" grpId="0" animBg="1"/>
      <p:bldP spid="28" grpId="0" animBg="1"/>
      <p:bldP spid="30" grpId="0" animBg="1"/>
      <p:bldP spid="31" grpId="0"/>
      <p:bldP spid="36" grpId="0"/>
      <p:bldP spid="37" grpId="0"/>
      <p:bldP spid="38" grpId="0"/>
      <p:bldP spid="45" grpId="0" animBg="1"/>
      <p:bldP spid="4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 Easyl Key Features</a:t>
            </a:r>
            <a:endParaRPr lang="en-US" dirty="0"/>
          </a:p>
        </p:txBody>
      </p:sp>
      <p:grpSp>
        <p:nvGrpSpPr>
          <p:cNvPr id="3" name="Group 20"/>
          <p:cNvGrpSpPr/>
          <p:nvPr/>
        </p:nvGrpSpPr>
        <p:grpSpPr>
          <a:xfrm>
            <a:off x="1115482" y="1056934"/>
            <a:ext cx="9957860" cy="1259343"/>
            <a:chOff x="415845" y="906849"/>
            <a:chExt cx="9957860" cy="1259343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0135" y="906849"/>
              <a:ext cx="5329281" cy="920780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>
            <a:xfrm>
              <a:off x="415845" y="1766082"/>
              <a:ext cx="995786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i="0" dirty="0" smtClean="0">
                  <a:solidFill>
                    <a:schemeClr val="accent1"/>
                  </a:solidFill>
                  <a:latin typeface="Helvetica Neue Light"/>
                  <a:cs typeface="Helvetica Neue Light"/>
                </a:rPr>
                <a:t>360°</a:t>
              </a:r>
              <a:r>
                <a:rPr lang="en-US" sz="2000" i="0" baseline="30000" dirty="0" smtClean="0">
                  <a:solidFill>
                    <a:schemeClr val="accent1"/>
                  </a:solidFill>
                  <a:latin typeface="Helvetica Neue Light"/>
                  <a:cs typeface="Helvetica Neue Light"/>
                </a:rPr>
                <a:t> </a:t>
              </a:r>
              <a:r>
                <a:rPr lang="en-US" sz="2000" i="0" dirty="0">
                  <a:solidFill>
                    <a:schemeClr val="accent1"/>
                  </a:solidFill>
                  <a:latin typeface="Helvetica Neue Light"/>
                  <a:cs typeface="Helvetica Neue Light"/>
                </a:rPr>
                <a:t>Reporting for your </a:t>
              </a:r>
              <a:r>
                <a:rPr lang="en-US" sz="2000" i="0" dirty="0" err="1">
                  <a:solidFill>
                    <a:schemeClr val="accent1"/>
                  </a:solidFill>
                  <a:latin typeface="Helvetica Neue Light"/>
                  <a:cs typeface="Helvetica Neue Light"/>
                </a:rPr>
                <a:t>OpenEdge</a:t>
              </a:r>
              <a:r>
                <a:rPr lang="en-US" sz="2000" i="0" dirty="0">
                  <a:solidFill>
                    <a:schemeClr val="accent1"/>
                  </a:solidFill>
                  <a:latin typeface="Helvetica Neue Light"/>
                  <a:cs typeface="Helvetica Neue Light"/>
                </a:rPr>
                <a:t> </a:t>
              </a:r>
              <a:r>
                <a:rPr lang="en-US" sz="2000" i="0" dirty="0" smtClean="0">
                  <a:solidFill>
                    <a:schemeClr val="accent1"/>
                  </a:solidFill>
                  <a:latin typeface="Helvetica Neue Light"/>
                  <a:cs typeface="Helvetica Neue Light"/>
                </a:rPr>
                <a:t>and </a:t>
              </a:r>
              <a:r>
                <a:rPr lang="en-US" sz="2000" i="0" dirty="0" err="1">
                  <a:solidFill>
                    <a:schemeClr val="accent1"/>
                  </a:solidFill>
                  <a:latin typeface="Helvetica Neue Light"/>
                  <a:cs typeface="Helvetica Neue Light"/>
                </a:rPr>
                <a:t>Rollbase</a:t>
              </a:r>
              <a:r>
                <a:rPr lang="en-US" sz="2000" i="0" dirty="0">
                  <a:solidFill>
                    <a:schemeClr val="accent1"/>
                  </a:solidFill>
                  <a:latin typeface="Helvetica Neue Light"/>
                  <a:cs typeface="Helvetica Neue Light"/>
                </a:rPr>
                <a:t> </a:t>
              </a:r>
              <a:r>
                <a:rPr lang="en-US" sz="2000" i="0" dirty="0" smtClean="0">
                  <a:solidFill>
                    <a:schemeClr val="accent1"/>
                  </a:solidFill>
                  <a:latin typeface="Helvetica Neue Light"/>
                  <a:cs typeface="Helvetica Neue Light"/>
                </a:rPr>
                <a:t>Applications </a:t>
              </a:r>
              <a:endParaRPr lang="en-US" sz="2000" i="0" dirty="0">
                <a:solidFill>
                  <a:schemeClr val="accent1"/>
                </a:solidFill>
                <a:latin typeface="Helvetica Neue Light"/>
                <a:cs typeface="Helvetica Neue Light"/>
              </a:endParaRPr>
            </a:p>
          </p:txBody>
        </p:sp>
      </p:grpSp>
      <p:grpSp>
        <p:nvGrpSpPr>
          <p:cNvPr id="12" name="Group 42"/>
          <p:cNvGrpSpPr/>
          <p:nvPr/>
        </p:nvGrpSpPr>
        <p:grpSpPr>
          <a:xfrm>
            <a:off x="2726574" y="2880596"/>
            <a:ext cx="2031950" cy="3338546"/>
            <a:chOff x="461809" y="2603517"/>
            <a:chExt cx="2031950" cy="3338546"/>
          </a:xfrm>
        </p:grpSpPr>
        <p:sp>
          <p:nvSpPr>
            <p:cNvPr id="5" name="TextBox 4"/>
            <p:cNvSpPr txBox="1"/>
            <p:nvPr/>
          </p:nvSpPr>
          <p:spPr>
            <a:xfrm>
              <a:off x="507988" y="2603517"/>
              <a:ext cx="1985771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0" dirty="0" smtClean="0">
                  <a:solidFill>
                    <a:srgbClr val="000000"/>
                  </a:solidFill>
                  <a:latin typeface="Helvetica Neue"/>
                  <a:cs typeface="Helvetica Neue"/>
                </a:rPr>
                <a:t>On-Premise or </a:t>
              </a:r>
              <a:br>
                <a:rPr lang="en-US" sz="1600" i="0" dirty="0" smtClean="0">
                  <a:solidFill>
                    <a:srgbClr val="000000"/>
                  </a:solidFill>
                  <a:latin typeface="Helvetica Neue"/>
                  <a:cs typeface="Helvetica Neue"/>
                </a:rPr>
              </a:br>
              <a:r>
                <a:rPr lang="en-US" sz="1600" i="0" dirty="0" smtClean="0">
                  <a:solidFill>
                    <a:srgbClr val="000000"/>
                  </a:solidFill>
                  <a:latin typeface="Helvetica Neue"/>
                  <a:cs typeface="Helvetica Neue"/>
                </a:rPr>
                <a:t>In The Cloud</a:t>
              </a: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3448" y="3150884"/>
              <a:ext cx="1650961" cy="1568635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461809" y="4741734"/>
              <a:ext cx="198577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0" dirty="0" smtClean="0">
                  <a:solidFill>
                    <a:srgbClr val="000000"/>
                  </a:solidFill>
                  <a:latin typeface="Helvetica Neue Light"/>
                  <a:cs typeface="Helvetica Neue Light"/>
                </a:rPr>
                <a:t>No matter where your data is located – in SaaS apps such as </a:t>
              </a:r>
              <a:r>
                <a:rPr lang="en-US" sz="1200" i="0" dirty="0" err="1" smtClean="0">
                  <a:solidFill>
                    <a:srgbClr val="000000"/>
                  </a:solidFill>
                  <a:latin typeface="Helvetica Neue Light"/>
                  <a:cs typeface="Helvetica Neue Light"/>
                </a:rPr>
                <a:t>Salesforce</a:t>
              </a:r>
              <a:r>
                <a:rPr lang="en-US" sz="1200" i="0" dirty="0" smtClean="0">
                  <a:solidFill>
                    <a:srgbClr val="000000"/>
                  </a:solidFill>
                  <a:latin typeface="Helvetica Neue Light"/>
                  <a:cs typeface="Helvetica Neue Light"/>
                </a:rPr>
                <a:t>, or on premise in OE databases – Easyl can access it without changing your firewall</a:t>
              </a:r>
            </a:p>
          </p:txBody>
        </p:sp>
      </p:grpSp>
      <p:grpSp>
        <p:nvGrpSpPr>
          <p:cNvPr id="13" name="Group 43"/>
          <p:cNvGrpSpPr/>
          <p:nvPr/>
        </p:nvGrpSpPr>
        <p:grpSpPr>
          <a:xfrm>
            <a:off x="9682009" y="2880596"/>
            <a:ext cx="2086991" cy="3338546"/>
            <a:chOff x="2782392" y="2603517"/>
            <a:chExt cx="2086991" cy="3338546"/>
          </a:xfrm>
        </p:grpSpPr>
        <p:sp>
          <p:nvSpPr>
            <p:cNvPr id="4" name="TextBox 3"/>
            <p:cNvSpPr txBox="1"/>
            <p:nvPr/>
          </p:nvSpPr>
          <p:spPr>
            <a:xfrm>
              <a:off x="2782392" y="2603517"/>
              <a:ext cx="2086991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0" dirty="0" smtClean="0">
                  <a:solidFill>
                    <a:srgbClr val="000000"/>
                  </a:solidFill>
                  <a:latin typeface="Helvetica Neue"/>
                  <a:cs typeface="Helvetica Neue"/>
                </a:rPr>
                <a:t>Zero Infrastructure </a:t>
              </a:r>
              <a:br>
                <a:rPr lang="en-US" sz="1600" i="0" dirty="0" smtClean="0">
                  <a:solidFill>
                    <a:srgbClr val="000000"/>
                  </a:solidFill>
                  <a:latin typeface="Helvetica Neue"/>
                  <a:cs typeface="Helvetica Neue"/>
                </a:rPr>
              </a:br>
              <a:r>
                <a:rPr lang="en-US" sz="1600" i="0" dirty="0" smtClean="0">
                  <a:solidFill>
                    <a:srgbClr val="000000"/>
                  </a:solidFill>
                  <a:latin typeface="Helvetica Neue"/>
                  <a:cs typeface="Helvetica Neue"/>
                </a:rPr>
                <a:t>to Manage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 cstate="print"/>
            <a:srcRect t="3368" b="22559"/>
            <a:stretch/>
          </p:blipFill>
          <p:spPr>
            <a:xfrm>
              <a:off x="3010622" y="3300202"/>
              <a:ext cx="1592703" cy="1269999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2797978" y="4741734"/>
              <a:ext cx="198577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0" dirty="0" smtClean="0">
                  <a:solidFill>
                    <a:srgbClr val="000000"/>
                  </a:solidFill>
                  <a:latin typeface="Helvetica Neue Light"/>
                  <a:cs typeface="Helvetica Neue Light"/>
                </a:rPr>
                <a:t>Easyl is a cloud service that eliminates the need for traditional IT-led integration projects.  It scales on demand with no servers to manage</a:t>
              </a:r>
            </a:p>
          </p:txBody>
        </p:sp>
      </p:grpSp>
      <p:grpSp>
        <p:nvGrpSpPr>
          <p:cNvPr id="16" name="Group 44"/>
          <p:cNvGrpSpPr/>
          <p:nvPr/>
        </p:nvGrpSpPr>
        <p:grpSpPr>
          <a:xfrm>
            <a:off x="5021350" y="2880596"/>
            <a:ext cx="2034369" cy="3338546"/>
            <a:chOff x="5134147" y="2603517"/>
            <a:chExt cx="2034369" cy="3338546"/>
          </a:xfrm>
        </p:grpSpPr>
        <p:sp>
          <p:nvSpPr>
            <p:cNvPr id="6" name="TextBox 5"/>
            <p:cNvSpPr txBox="1"/>
            <p:nvPr/>
          </p:nvSpPr>
          <p:spPr>
            <a:xfrm>
              <a:off x="5183786" y="2603517"/>
              <a:ext cx="198473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0" dirty="0" smtClean="0">
                  <a:solidFill>
                    <a:srgbClr val="000000"/>
                  </a:solidFill>
                  <a:latin typeface="Helvetica Neue"/>
                  <a:cs typeface="Helvetica Neue"/>
                </a:rPr>
                <a:t>Collaborate </a:t>
              </a:r>
              <a:br>
                <a:rPr lang="en-US" sz="1600" i="0" dirty="0" smtClean="0">
                  <a:solidFill>
                    <a:srgbClr val="000000"/>
                  </a:solidFill>
                  <a:latin typeface="Helvetica Neue"/>
                  <a:cs typeface="Helvetica Neue"/>
                </a:rPr>
              </a:br>
              <a:r>
                <a:rPr lang="en-US" sz="1600" i="0" dirty="0" smtClean="0">
                  <a:solidFill>
                    <a:srgbClr val="000000"/>
                  </a:solidFill>
                  <a:latin typeface="Helvetica Neue"/>
                  <a:cs typeface="Helvetica Neue"/>
                </a:rPr>
                <a:t>and Share</a:t>
              </a:r>
            </a:p>
          </p:txBody>
        </p:sp>
        <p:grpSp>
          <p:nvGrpSpPr>
            <p:cNvPr id="21" name="Group 28"/>
            <p:cNvGrpSpPr/>
            <p:nvPr/>
          </p:nvGrpSpPr>
          <p:grpSpPr>
            <a:xfrm>
              <a:off x="5426237" y="3252502"/>
              <a:ext cx="1470272" cy="1365399"/>
              <a:chOff x="5368511" y="3137328"/>
              <a:chExt cx="1547053" cy="1436703"/>
            </a:xfrm>
          </p:grpSpPr>
          <p:grpSp>
            <p:nvGrpSpPr>
              <p:cNvPr id="29" name="Group 11"/>
              <p:cNvGrpSpPr/>
              <p:nvPr/>
            </p:nvGrpSpPr>
            <p:grpSpPr>
              <a:xfrm>
                <a:off x="5368511" y="3334514"/>
                <a:ext cx="623439" cy="683032"/>
                <a:chOff x="5899588" y="3590636"/>
                <a:chExt cx="842798" cy="923360"/>
              </a:xfrm>
            </p:grpSpPr>
            <p:sp>
              <p:nvSpPr>
                <p:cNvPr id="11" name="Rounded Rectangle 10"/>
                <p:cNvSpPr/>
                <p:nvPr/>
              </p:nvSpPr>
              <p:spPr bwMode="auto">
                <a:xfrm>
                  <a:off x="5899588" y="4029365"/>
                  <a:ext cx="842798" cy="484631"/>
                </a:xfrm>
                <a:prstGeom prst="roundRect">
                  <a:avLst/>
                </a:prstGeom>
                <a:solidFill>
                  <a:srgbClr val="BEE6FF"/>
                </a:solidFill>
                <a:ln w="1270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0" name="Oval 9"/>
                <p:cNvSpPr/>
                <p:nvPr/>
              </p:nvSpPr>
              <p:spPr bwMode="auto">
                <a:xfrm>
                  <a:off x="6061220" y="3590636"/>
                  <a:ext cx="519533" cy="519533"/>
                </a:xfrm>
                <a:prstGeom prst="ellipse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 w="3810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30" name="Group 12"/>
              <p:cNvGrpSpPr/>
              <p:nvPr/>
            </p:nvGrpSpPr>
            <p:grpSpPr>
              <a:xfrm>
                <a:off x="6155895" y="3176019"/>
                <a:ext cx="759669" cy="832285"/>
                <a:chOff x="5899588" y="3590636"/>
                <a:chExt cx="842798" cy="923360"/>
              </a:xfrm>
              <a:solidFill>
                <a:schemeClr val="accent3">
                  <a:lumMod val="75000"/>
                </a:schemeClr>
              </a:solidFill>
            </p:grpSpPr>
            <p:sp>
              <p:nvSpPr>
                <p:cNvPr id="14" name="Rounded Rectangle 13"/>
                <p:cNvSpPr/>
                <p:nvPr/>
              </p:nvSpPr>
              <p:spPr bwMode="auto">
                <a:xfrm>
                  <a:off x="5899588" y="4029365"/>
                  <a:ext cx="842798" cy="484631"/>
                </a:xfrm>
                <a:prstGeom prst="roundRect">
                  <a:avLst/>
                </a:prstGeom>
                <a:grpFill/>
                <a:ln w="1270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5" name="Oval 14"/>
                <p:cNvSpPr/>
                <p:nvPr/>
              </p:nvSpPr>
              <p:spPr bwMode="auto">
                <a:xfrm>
                  <a:off x="6061220" y="3590636"/>
                  <a:ext cx="519533" cy="519533"/>
                </a:xfrm>
                <a:prstGeom prst="ellipse">
                  <a:avLst/>
                </a:prstGeom>
                <a:grp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31" name="Group 15"/>
              <p:cNvGrpSpPr/>
              <p:nvPr/>
            </p:nvGrpSpPr>
            <p:grpSpPr>
              <a:xfrm>
                <a:off x="5786449" y="3674967"/>
                <a:ext cx="842798" cy="899064"/>
                <a:chOff x="5899588" y="3614932"/>
                <a:chExt cx="842798" cy="899064"/>
              </a:xfrm>
              <a:solidFill>
                <a:schemeClr val="accent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7" name="Rounded Rectangle 16"/>
                <p:cNvSpPr/>
                <p:nvPr/>
              </p:nvSpPr>
              <p:spPr bwMode="auto">
                <a:xfrm>
                  <a:off x="5899588" y="4029365"/>
                  <a:ext cx="842798" cy="484631"/>
                </a:xfrm>
                <a:prstGeom prst="roundRect">
                  <a:avLst/>
                </a:prstGeom>
                <a:grpFill/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8" name="Oval 17"/>
                <p:cNvSpPr/>
                <p:nvPr/>
              </p:nvSpPr>
              <p:spPr bwMode="auto">
                <a:xfrm>
                  <a:off x="6061220" y="3614932"/>
                  <a:ext cx="519533" cy="519533"/>
                </a:xfrm>
                <a:prstGeom prst="ellipse">
                  <a:avLst/>
                </a:prstGeom>
                <a:grpFill/>
                <a:ln w="3810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5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="" xmlns:a14="http://schemas.microsoft.com/office/drawing/2010/main">
                      <a14:imgLayer r:embed="rId6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5400000" flipH="1" flipV="1">
                <a:off x="5498505" y="3678520"/>
                <a:ext cx="364708" cy="486150"/>
              </a:xfrm>
              <a:prstGeom prst="rect">
                <a:avLst/>
              </a:prstGeom>
            </p:spPr>
          </p:pic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5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="" xmlns:a14="http://schemas.microsoft.com/office/drawing/2010/main">
                      <a14:imgLayer r:embed="rId6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1700000" flipH="1" flipV="1">
                <a:off x="5856820" y="3137328"/>
                <a:ext cx="460602" cy="486150"/>
              </a:xfrm>
              <a:prstGeom prst="rect">
                <a:avLst/>
              </a:prstGeom>
            </p:spPr>
          </p:pic>
        </p:grpSp>
        <p:sp>
          <p:nvSpPr>
            <p:cNvPr id="26" name="TextBox 25"/>
            <p:cNvSpPr txBox="1"/>
            <p:nvPr/>
          </p:nvSpPr>
          <p:spPr>
            <a:xfrm>
              <a:off x="5134147" y="4741734"/>
              <a:ext cx="198577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0" dirty="0" smtClean="0">
                  <a:solidFill>
                    <a:srgbClr val="000000"/>
                  </a:solidFill>
                  <a:latin typeface="Helvetica Neue Light"/>
                  <a:cs typeface="Helvetica Neue Light"/>
                </a:rPr>
                <a:t>Prepared data can be shared between co-workers, or with your customers, to support collaboration and for separation of roles</a:t>
              </a:r>
            </a:p>
          </p:txBody>
        </p:sp>
      </p:grpSp>
      <p:grpSp>
        <p:nvGrpSpPr>
          <p:cNvPr id="32" name="Group 45"/>
          <p:cNvGrpSpPr/>
          <p:nvPr/>
        </p:nvGrpSpPr>
        <p:grpSpPr>
          <a:xfrm>
            <a:off x="7318545" y="2880596"/>
            <a:ext cx="2100639" cy="3338546"/>
            <a:chOff x="7470315" y="2603517"/>
            <a:chExt cx="2100639" cy="3338546"/>
          </a:xfrm>
        </p:grpSpPr>
        <p:sp>
          <p:nvSpPr>
            <p:cNvPr id="7" name="TextBox 6"/>
            <p:cNvSpPr txBox="1"/>
            <p:nvPr/>
          </p:nvSpPr>
          <p:spPr>
            <a:xfrm>
              <a:off x="7481273" y="2603517"/>
              <a:ext cx="1836956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0" dirty="0" smtClean="0">
                  <a:solidFill>
                    <a:srgbClr val="000000"/>
                  </a:solidFill>
                  <a:latin typeface="Helvetica Neue"/>
                  <a:cs typeface="Helvetica Neue"/>
                </a:rPr>
                <a:t>Guided by </a:t>
              </a:r>
              <a:br>
                <a:rPr lang="en-US" sz="1600" i="0" dirty="0" smtClean="0">
                  <a:solidFill>
                    <a:srgbClr val="000000"/>
                  </a:solidFill>
                  <a:latin typeface="Helvetica Neue"/>
                  <a:cs typeface="Helvetica Neue"/>
                </a:rPr>
              </a:br>
              <a:r>
                <a:rPr lang="en-US" sz="1600" i="0" dirty="0" smtClean="0">
                  <a:solidFill>
                    <a:srgbClr val="000000"/>
                  </a:solidFill>
                  <a:latin typeface="Helvetica Neue"/>
                  <a:cs typeface="Helvetica Neue"/>
                </a:rPr>
                <a:t>Templates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470315" y="4741734"/>
              <a:ext cx="210063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0" dirty="0" smtClean="0">
                  <a:solidFill>
                    <a:srgbClr val="000000"/>
                  </a:solidFill>
                  <a:latin typeface="Helvetica Neue Light"/>
                  <a:cs typeface="Helvetica Neue Light"/>
                </a:rPr>
                <a:t>Out of the box templates for Sales &amp; Marketing, ISV templates for domain-specific value, and customer created templates for personalized needs</a:t>
              </a:r>
            </a:p>
          </p:txBody>
        </p:sp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7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734305" y="3221692"/>
              <a:ext cx="1427018" cy="1427018"/>
            </a:xfrm>
            <a:prstGeom prst="rect">
              <a:avLst/>
            </a:prstGeom>
          </p:spPr>
        </p:pic>
      </p:grpSp>
      <p:grpSp>
        <p:nvGrpSpPr>
          <p:cNvPr id="33" name="Group 46"/>
          <p:cNvGrpSpPr/>
          <p:nvPr/>
        </p:nvGrpSpPr>
        <p:grpSpPr>
          <a:xfrm>
            <a:off x="477978" y="2880596"/>
            <a:ext cx="1985770" cy="3338546"/>
            <a:chOff x="9806485" y="2603517"/>
            <a:chExt cx="1985770" cy="3338546"/>
          </a:xfrm>
        </p:grpSpPr>
        <p:sp>
          <p:nvSpPr>
            <p:cNvPr id="28" name="TextBox 27"/>
            <p:cNvSpPr txBox="1"/>
            <p:nvPr/>
          </p:nvSpPr>
          <p:spPr>
            <a:xfrm>
              <a:off x="9806485" y="4741734"/>
              <a:ext cx="198577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0" dirty="0" smtClean="0">
                  <a:solidFill>
                    <a:srgbClr val="000000"/>
                  </a:solidFill>
                  <a:latin typeface="Helvetica Neue Light"/>
                  <a:cs typeface="Helvetica Neue Light"/>
                </a:rPr>
                <a:t>Connect, combine, and clean data across many applications and sources to spot correlations, enable predictions, and power your visualizations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9931164" y="2603517"/>
              <a:ext cx="1836956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0" dirty="0" smtClean="0">
                  <a:solidFill>
                    <a:srgbClr val="000000"/>
                  </a:solidFill>
                  <a:latin typeface="Helvetica Neue"/>
                  <a:cs typeface="Helvetica Neue"/>
                </a:rPr>
                <a:t>Unite Fragments of Data</a:t>
              </a:r>
            </a:p>
          </p:txBody>
        </p:sp>
        <p:grpSp>
          <p:nvGrpSpPr>
            <p:cNvPr id="34" name="Group 41"/>
            <p:cNvGrpSpPr/>
            <p:nvPr/>
          </p:nvGrpSpPr>
          <p:grpSpPr>
            <a:xfrm>
              <a:off x="10009672" y="3197458"/>
              <a:ext cx="1597861" cy="1475486"/>
              <a:chOff x="10009672" y="3202709"/>
              <a:chExt cx="1597861" cy="1475486"/>
            </a:xfrm>
          </p:grpSpPr>
          <p:sp>
            <p:nvSpPr>
              <p:cNvPr id="38" name="Oval 37"/>
              <p:cNvSpPr/>
              <p:nvPr/>
            </p:nvSpPr>
            <p:spPr bwMode="auto">
              <a:xfrm>
                <a:off x="10009672" y="3301999"/>
                <a:ext cx="969795" cy="969795"/>
              </a:xfrm>
              <a:prstGeom prst="ellipse">
                <a:avLst/>
              </a:prstGeom>
              <a:solidFill>
                <a:schemeClr val="accent4">
                  <a:alpha val="49000"/>
                </a:scheme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endParaRPr kumimoji="0" lang="en-US" sz="2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9" name="Oval 38"/>
              <p:cNvSpPr/>
              <p:nvPr/>
            </p:nvSpPr>
            <p:spPr bwMode="auto">
              <a:xfrm>
                <a:off x="10335250" y="3708400"/>
                <a:ext cx="969795" cy="969795"/>
              </a:xfrm>
              <a:prstGeom prst="ellipse">
                <a:avLst/>
              </a:prstGeom>
              <a:solidFill>
                <a:schemeClr val="accent5">
                  <a:alpha val="49000"/>
                </a:scheme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endParaRPr kumimoji="0" lang="en-US" sz="2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0" name="Oval 39"/>
              <p:cNvSpPr/>
              <p:nvPr/>
            </p:nvSpPr>
            <p:spPr bwMode="auto">
              <a:xfrm>
                <a:off x="10637738" y="3202709"/>
                <a:ext cx="969795" cy="969795"/>
              </a:xfrm>
              <a:prstGeom prst="ellipse">
                <a:avLst/>
              </a:prstGeom>
              <a:solidFill>
                <a:schemeClr val="accent1">
                  <a:alpha val="49000"/>
                </a:scheme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endParaRPr kumimoji="0" lang="en-US" sz="2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pic>
            <p:nvPicPr>
              <p:cNvPr id="41" name="Picture 40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r="84245"/>
              <a:stretch/>
            </p:blipFill>
            <p:spPr>
              <a:xfrm>
                <a:off x="10645824" y="3694546"/>
                <a:ext cx="310553" cy="340567"/>
              </a:xfrm>
              <a:prstGeom prst="rect">
                <a:avLst/>
              </a:prstGeom>
            </p:spPr>
          </p:pic>
        </p:grpSp>
      </p:grpSp>
      <p:cxnSp>
        <p:nvCxnSpPr>
          <p:cNvPr id="49" name="Straight Connector 48"/>
          <p:cNvCxnSpPr/>
          <p:nvPr/>
        </p:nvCxnSpPr>
        <p:spPr bwMode="auto">
          <a:xfrm>
            <a:off x="2061909" y="2551545"/>
            <a:ext cx="8065007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="" xmlns:p14="http://schemas.microsoft.com/office/powerpoint/2010/main" val="23584593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08200" y="1538275"/>
            <a:ext cx="7694781" cy="490062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36625" y="2908300"/>
            <a:ext cx="11252200" cy="1079500"/>
          </a:xfrm>
          <a:solidFill>
            <a:srgbClr val="FFFFFF">
              <a:alpha val="76000"/>
            </a:srgbClr>
          </a:solidFill>
        </p:spPr>
        <p:txBody>
          <a:bodyPr anchor="ctr"/>
          <a:lstStyle/>
          <a:p>
            <a:pPr marL="0" indent="0" algn="ctr">
              <a:buNone/>
            </a:pPr>
            <a:r>
              <a:rPr lang="en-US" sz="6000" dirty="0" smtClean="0">
                <a:solidFill>
                  <a:schemeClr val="accent1"/>
                </a:solidFill>
              </a:rPr>
              <a:t>Data Integration for </a:t>
            </a:r>
            <a:r>
              <a:rPr lang="en-US" sz="6000" dirty="0">
                <a:solidFill>
                  <a:schemeClr val="accent1"/>
                </a:solidFill>
              </a:rPr>
              <a:t>t</a:t>
            </a:r>
            <a:r>
              <a:rPr lang="en-US" sz="6000" dirty="0" smtClean="0">
                <a:solidFill>
                  <a:schemeClr val="accent1"/>
                </a:solidFill>
              </a:rPr>
              <a:t>he Masses</a:t>
            </a:r>
            <a:endParaRPr lang="en-US" sz="6000" dirty="0">
              <a:solidFill>
                <a:schemeClr val="accent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423" y="80389"/>
            <a:ext cx="6349702" cy="10970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5570410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17498886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10_10_2013">
  <a:themeElements>
    <a:clrScheme name="Progress Sept 25 2013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77" ma:contentTypeDescription="Create a new document." ma:contentTypeScope="" ma:versionID="94caf53eca1cada6ad71f226d4f43dce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97bacc91e82c4e25a328ee5bcb735fb9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MetaDescription" minOccurs="0"/>
                <xsd:element ref="ns3:Policy" minOccurs="0"/>
                <xsd:element ref="ns3:Industry_0" minOccurs="0"/>
                <xsd:element ref="ns2:Location1_0" minOccurs="0"/>
                <xsd:element ref="ns3:TaxCatchAll" minOccurs="0"/>
                <xsd:element ref="ns3:TaxCatchAllLabel" minOccurs="0"/>
                <xsd:element ref="ns3:Category1_0" minOccurs="0"/>
                <xsd:element ref="ns2:ContentType1_0" minOccurs="0"/>
                <xsd:element ref="ns3:kb2a064789314f00a60cb6c3cf784453" minOccurs="0"/>
                <xsd:element ref="ns3:Solution_0" minOccurs="0"/>
                <xsd:element ref="ns3:c60905045b3141dfb44ebee3a51fd0a7" minOccurs="0"/>
                <xsd:element ref="ns3:g7620f54b84d4877b8ce49e3874564d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Location1_0" ma:index="13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tentType1_0" ma:index="21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9" nillable="true" ma:displayName="Summary" ma:internalName="Summary">
      <xsd:simpleType>
        <xsd:restriction base="dms:Unknown"/>
      </xsd:simpleType>
    </xsd:element>
    <xsd:element name="MetaDescription" ma:index="10" nillable="true" ma:displayName="Meta Description" ma:hidden="true" ma:internalName="MetaDescription" ma:readOnly="false">
      <xsd:simpleType>
        <xsd:restriction base="dms:Note"/>
      </xsd:simpleType>
    </xsd:element>
    <xsd:element name="Policy" ma:index="11" nillable="true" ma:displayName="Policy" ma:internalName="Policy">
      <xsd:simpleType>
        <xsd:restriction base="dms:Boolean"/>
      </xsd:simpleType>
    </xsd:element>
    <xsd:element name="Industry_0" ma:index="12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6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7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19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kb2a064789314f00a60cb6c3cf784453" ma:index="22" nillable="true" ma:taxonomy="true" ma:internalName="kb2a064789314f00a60cb6c3cf784453" ma:taxonomyFieldName="GFOAudience" ma:displayName="GFO Audience" ma:default="" ma:fieldId="{4b2a0647-8931-4f00-a60c-b6c3cf784453}" ma:taxonomyMulti="true" ma:sspId="7b600b03-3399-40df-9d9c-caeefc5a4d97" ma:termSetId="7ee8fa4c-c075-492c-99fd-7a826c8a1f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olution_0" ma:index="24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25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7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kb2a064789314f00a60cb6c3cf784453 xmlns="7c69e624-827f-471b-adea-ac070ddc6867">
      <Terms xmlns="http://schemas.microsoft.com/office/infopath/2007/PartnerControls"/>
    </kb2a064789314f00a60cb6c3cf784453>
  </documentManagement>
</p:properties>
</file>

<file path=customXml/itemProps1.xml><?xml version="1.0" encoding="utf-8"?>
<ds:datastoreItem xmlns:ds="http://schemas.openxmlformats.org/officeDocument/2006/customXml" ds:itemID="{6146AF19-F549-4C4F-B9D8-4238DD1AC4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DA4C4B2-98B1-44DF-A244-E8FB7A2D1956}">
  <ds:schemaRefs>
    <ds:schemaRef ds:uri="http://schemas.microsoft.com/office/2006/metadata/properties"/>
    <ds:schemaRef ds:uri="http://schemas.microsoft.com/office/infopath/2007/PartnerControls"/>
    <ds:schemaRef ds:uri="7c69e624-827f-471b-adea-ac070ddc6867"/>
    <ds:schemaRef ds:uri="efb4a6a7-40f5-4c55-b7cd-bfe5555b588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PROGRESS_16x9_10_10_2013.pptx</Template>
  <TotalTime>9696</TotalTime>
  <Words>432</Words>
  <Application>Microsoft Office PowerPoint</Application>
  <PresentationFormat>Custom</PresentationFormat>
  <Paragraphs>172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PROGRESS_16x9_10_10_2013</vt:lpstr>
      <vt:lpstr>PUG Challenge Americas</vt:lpstr>
      <vt:lpstr>Slide 2</vt:lpstr>
      <vt:lpstr>The Data-to-Dashboard Process Operations Teams Waste Most of Their Time Preparing Data for Analysis!</vt:lpstr>
      <vt:lpstr>Your Customers Need to Report ACROSS Applications Integration Becomes a Major Challenge for Them</vt:lpstr>
      <vt:lpstr>Most Business Users Cross The Chasm Manually Export, Excel, Email… it is Truly Brute-Force</vt:lpstr>
      <vt:lpstr>How Easyl Works</vt:lpstr>
      <vt:lpstr>Progress Easyl Key Features</vt:lpstr>
      <vt:lpstr>Slide 8</vt:lpstr>
      <vt:lpstr>Slide 9</vt:lpstr>
    </vt:vector>
  </TitlesOfParts>
  <Company>Progress Software Corporation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PPT Template 16x9</dc:title>
  <dc:creator>Progress Software Corporation</dc:creator>
  <cp:lastModifiedBy>Adam Breakey</cp:lastModifiedBy>
  <cp:revision>912</cp:revision>
  <cp:lastPrinted>2013-09-18T03:48:20Z</cp:lastPrinted>
  <dcterms:created xsi:type="dcterms:W3CDTF">2010-07-07T00:59:08Z</dcterms:created>
  <dcterms:modified xsi:type="dcterms:W3CDTF">2014-06-11T11:16:29Z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</Properties>
</file>