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67" r:id="rId4"/>
  </p:sldMasterIdLst>
  <p:notesMasterIdLst>
    <p:notesMasterId r:id="rId39"/>
  </p:notesMasterIdLst>
  <p:handoutMasterIdLst>
    <p:handoutMasterId r:id="rId40"/>
  </p:handoutMasterIdLst>
  <p:sldIdLst>
    <p:sldId id="1099" r:id="rId5"/>
    <p:sldId id="1231" r:id="rId6"/>
    <p:sldId id="1262" r:id="rId7"/>
    <p:sldId id="1310" r:id="rId8"/>
    <p:sldId id="1232" r:id="rId9"/>
    <p:sldId id="1233" r:id="rId10"/>
    <p:sldId id="1271" r:id="rId11"/>
    <p:sldId id="1314" r:id="rId12"/>
    <p:sldId id="1315" r:id="rId13"/>
    <p:sldId id="1275" r:id="rId14"/>
    <p:sldId id="1291" r:id="rId15"/>
    <p:sldId id="1299" r:id="rId16"/>
    <p:sldId id="1300" r:id="rId17"/>
    <p:sldId id="1306" r:id="rId18"/>
    <p:sldId id="1277" r:id="rId19"/>
    <p:sldId id="1307" r:id="rId20"/>
    <p:sldId id="1272" r:id="rId21"/>
    <p:sldId id="1279" r:id="rId22"/>
    <p:sldId id="1280" r:id="rId23"/>
    <p:sldId id="1283" r:id="rId24"/>
    <p:sldId id="1311" r:id="rId25"/>
    <p:sldId id="1285" r:id="rId26"/>
    <p:sldId id="1312" r:id="rId27"/>
    <p:sldId id="1284" r:id="rId28"/>
    <p:sldId id="1313" r:id="rId29"/>
    <p:sldId id="1296" r:id="rId30"/>
    <p:sldId id="1302" r:id="rId31"/>
    <p:sldId id="1297" r:id="rId32"/>
    <p:sldId id="1286" r:id="rId33"/>
    <p:sldId id="1234" r:id="rId34"/>
    <p:sldId id="1294" r:id="rId35"/>
    <p:sldId id="1290" r:id="rId36"/>
    <p:sldId id="1303" r:id="rId37"/>
    <p:sldId id="1261" r:id="rId38"/>
  </p:sldIdLst>
  <p:sldSz cx="12188825" cy="6858000"/>
  <p:notesSz cx="7010400" cy="9296400"/>
  <p:embeddedFontLst>
    <p:embeddedFont>
      <p:font typeface="MS PGothic" pitchFamily="34" charset="-128"/>
      <p:regular r:id="rId41"/>
    </p:embeddedFont>
    <p:embeddedFont>
      <p:font typeface="Webdings" pitchFamily="18" charset="2"/>
      <p:regular r:id="rId42"/>
    </p:embeddedFont>
    <p:embeddedFont>
      <p:font typeface="Calibri" pitchFamily="34" charset="0"/>
      <p:regular r:id="rId43"/>
      <p:bold r:id="rId44"/>
      <p:italic r:id="rId45"/>
      <p:boldItalic r:id="rId46"/>
    </p:embeddedFont>
  </p:embeddedFontLst>
  <p:custDataLst>
    <p:tags r:id="rId47"/>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4E00"/>
    <a:srgbClr val="2F5662"/>
    <a:srgbClr val="DD461E"/>
    <a:srgbClr val="B0D806"/>
    <a:srgbClr val="AAD204"/>
    <a:srgbClr val="24D997"/>
    <a:srgbClr val="23C78C"/>
    <a:srgbClr val="F199AE"/>
    <a:srgbClr val="A21636"/>
    <a:srgbClr val="FFD24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7" autoAdjust="0"/>
    <p:restoredTop sz="76449" autoAdjust="0"/>
  </p:normalViewPr>
  <p:slideViewPr>
    <p:cSldViewPr snapToGrid="0" showGuides="1">
      <p:cViewPr varScale="1">
        <p:scale>
          <a:sx n="67" d="100"/>
          <a:sy n="67" d="100"/>
        </p:scale>
        <p:origin x="-1162" y="-77"/>
      </p:cViewPr>
      <p:guideLst>
        <p:guide orient="horz" pos="437"/>
        <p:guide orient="horz" pos="756"/>
        <p:guide orient="horz" pos="3403"/>
        <p:guide pos="3829"/>
      </p:guideLst>
    </p:cSldViewPr>
  </p:slideViewPr>
  <p:notesTextViewPr>
    <p:cViewPr>
      <p:scale>
        <a:sx n="100" d="100"/>
        <a:sy n="100" d="100"/>
      </p:scale>
      <p:origin x="0" y="0"/>
    </p:cViewPr>
  </p:notesTextViewPr>
  <p:sorterViewPr>
    <p:cViewPr>
      <p:scale>
        <a:sx n="100" d="100"/>
        <a:sy n="100" d="100"/>
      </p:scale>
      <p:origin x="0" y="5184"/>
    </p:cViewPr>
  </p:sorterViewPr>
  <p:notesViewPr>
    <p:cSldViewPr snapToGrid="0" showGuides="1">
      <p:cViewPr varScale="1">
        <p:scale>
          <a:sx n="114" d="100"/>
          <a:sy n="114" d="100"/>
        </p:scale>
        <p:origin x="-4608" y="-11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7B1598-7184-4720-8A0D-93440137C6D6}" type="doc">
      <dgm:prSet loTypeId="urn:microsoft.com/office/officeart/2005/8/layout/hList1" loCatId="list" qsTypeId="urn:microsoft.com/office/officeart/2005/8/quickstyle/simple1" qsCatId="simple" csTypeId="urn:microsoft.com/office/officeart/2005/8/colors/colorful1#2" csCatId="colorful" phldr="1"/>
      <dgm:spPr/>
      <dgm:t>
        <a:bodyPr/>
        <a:lstStyle/>
        <a:p>
          <a:endParaRPr lang="en-GB"/>
        </a:p>
      </dgm:t>
    </dgm:pt>
    <dgm:pt modelId="{48B662F4-9F88-4C3F-B071-01760E746162}">
      <dgm:prSet/>
      <dgm:spPr/>
      <dgm:t>
        <a:bodyPr/>
        <a:lstStyle/>
        <a:p>
          <a:pPr rtl="0"/>
          <a:r>
            <a:rPr lang="en-US" dirty="0" smtClean="0"/>
            <a:t>Model-driven Development</a:t>
          </a:r>
          <a:endParaRPr lang="en-GB" dirty="0"/>
        </a:p>
      </dgm:t>
    </dgm:pt>
    <dgm:pt modelId="{B312E7F6-4F9D-4E2E-88D9-44ADF41E8CB6}" type="parTrans" cxnId="{F4AB1224-9102-4B36-9289-F68DA3001E62}">
      <dgm:prSet/>
      <dgm:spPr/>
      <dgm:t>
        <a:bodyPr/>
        <a:lstStyle/>
        <a:p>
          <a:endParaRPr lang="en-GB"/>
        </a:p>
      </dgm:t>
    </dgm:pt>
    <dgm:pt modelId="{90A8087E-FF64-4684-A941-B552759C8B8A}" type="sibTrans" cxnId="{F4AB1224-9102-4B36-9289-F68DA3001E62}">
      <dgm:prSet/>
      <dgm:spPr/>
      <dgm:t>
        <a:bodyPr/>
        <a:lstStyle/>
        <a:p>
          <a:endParaRPr lang="en-GB"/>
        </a:p>
      </dgm:t>
    </dgm:pt>
    <dgm:pt modelId="{6D67B187-3E7B-4013-8CBA-85207B75EF77}">
      <dgm:prSet/>
      <dgm:spPr/>
      <dgm:t>
        <a:bodyPr/>
        <a:lstStyle/>
        <a:p>
          <a:pPr rtl="0"/>
          <a:r>
            <a:rPr lang="en-US" dirty="0" smtClean="0"/>
            <a:t>Automate rules without coding</a:t>
          </a:r>
          <a:endParaRPr lang="en-GB" dirty="0"/>
        </a:p>
      </dgm:t>
    </dgm:pt>
    <dgm:pt modelId="{F18AC9BE-084E-4EBB-8530-64241E4D9B9B}" type="parTrans" cxnId="{9833E4D2-BB89-4743-9DEB-22C062F46666}">
      <dgm:prSet/>
      <dgm:spPr/>
      <dgm:t>
        <a:bodyPr/>
        <a:lstStyle/>
        <a:p>
          <a:endParaRPr lang="en-GB"/>
        </a:p>
      </dgm:t>
    </dgm:pt>
    <dgm:pt modelId="{CD727598-7178-4D0B-8497-6E222294AF0A}" type="sibTrans" cxnId="{9833E4D2-BB89-4743-9DEB-22C062F46666}">
      <dgm:prSet/>
      <dgm:spPr/>
      <dgm:t>
        <a:bodyPr/>
        <a:lstStyle/>
        <a:p>
          <a:endParaRPr lang="en-GB"/>
        </a:p>
      </dgm:t>
    </dgm:pt>
    <dgm:pt modelId="{0D9D763E-C6A9-4A43-8D79-D53E4F112C91}">
      <dgm:prSet/>
      <dgm:spPr/>
      <dgm:t>
        <a:bodyPr/>
        <a:lstStyle/>
        <a:p>
          <a:pPr rtl="0"/>
          <a:r>
            <a:rPr lang="en-US" dirty="0" smtClean="0"/>
            <a:t>Guaranteed Rules Integrity</a:t>
          </a:r>
          <a:endParaRPr lang="en-GB" dirty="0"/>
        </a:p>
      </dgm:t>
    </dgm:pt>
    <dgm:pt modelId="{415FF979-F8AC-4B17-82A0-80E0A64FA0E4}" type="parTrans" cxnId="{9BE3F555-B7AF-4071-92B2-0176F09C45D3}">
      <dgm:prSet/>
      <dgm:spPr/>
      <dgm:t>
        <a:bodyPr/>
        <a:lstStyle/>
        <a:p>
          <a:endParaRPr lang="en-GB"/>
        </a:p>
      </dgm:t>
    </dgm:pt>
    <dgm:pt modelId="{539B3247-6751-4E83-B415-63EA40C4B1B7}" type="sibTrans" cxnId="{9BE3F555-B7AF-4071-92B2-0176F09C45D3}">
      <dgm:prSet/>
      <dgm:spPr/>
      <dgm:t>
        <a:bodyPr/>
        <a:lstStyle/>
        <a:p>
          <a:endParaRPr lang="en-GB"/>
        </a:p>
      </dgm:t>
    </dgm:pt>
    <dgm:pt modelId="{90B12182-A00A-4170-87C3-17BE4ABE13DD}">
      <dgm:prSet/>
      <dgm:spPr/>
      <dgm:t>
        <a:bodyPr/>
        <a:lstStyle/>
        <a:p>
          <a:pPr rtl="0"/>
          <a:r>
            <a:rPr lang="en-US" dirty="0" smtClean="0"/>
            <a:t>Ensure safe changes</a:t>
          </a:r>
          <a:endParaRPr lang="en-GB" dirty="0"/>
        </a:p>
      </dgm:t>
    </dgm:pt>
    <dgm:pt modelId="{685DE7B8-C048-4395-A67F-F29D6B974C79}" type="parTrans" cxnId="{865E6A41-45B1-40CA-A685-6F8F413BA2B4}">
      <dgm:prSet/>
      <dgm:spPr/>
      <dgm:t>
        <a:bodyPr/>
        <a:lstStyle/>
        <a:p>
          <a:endParaRPr lang="en-GB"/>
        </a:p>
      </dgm:t>
    </dgm:pt>
    <dgm:pt modelId="{31A39A31-5723-4864-A931-1D2EAAC4C474}" type="sibTrans" cxnId="{865E6A41-45B1-40CA-A685-6F8F413BA2B4}">
      <dgm:prSet/>
      <dgm:spPr/>
      <dgm:t>
        <a:bodyPr/>
        <a:lstStyle/>
        <a:p>
          <a:endParaRPr lang="en-GB"/>
        </a:p>
      </dgm:t>
    </dgm:pt>
    <dgm:pt modelId="{AF42FF9F-9990-4D9A-AD30-6A1422E7C10B}">
      <dgm:prSet/>
      <dgm:spPr/>
      <dgm:t>
        <a:bodyPr/>
        <a:lstStyle/>
        <a:p>
          <a:pPr rtl="0"/>
          <a:r>
            <a:rPr lang="en-US" dirty="0" err="1" smtClean="0"/>
            <a:t>DeTI</a:t>
          </a:r>
          <a:r>
            <a:rPr lang="en-US" dirty="0" smtClean="0"/>
            <a:t> (Design Time </a:t>
          </a:r>
          <a:r>
            <a:rPr lang="en-US" dirty="0" err="1" smtClean="0"/>
            <a:t>Inferencing</a:t>
          </a:r>
          <a:r>
            <a:rPr lang="en-US" dirty="0" smtClean="0"/>
            <a:t>) engine </a:t>
          </a:r>
          <a:endParaRPr lang="en-GB" dirty="0"/>
        </a:p>
      </dgm:t>
    </dgm:pt>
    <dgm:pt modelId="{1B85FA7F-47EC-4199-B17A-44CB52B7553D}" type="parTrans" cxnId="{7614C793-A9DC-46FB-891F-356971E3396C}">
      <dgm:prSet/>
      <dgm:spPr/>
      <dgm:t>
        <a:bodyPr/>
        <a:lstStyle/>
        <a:p>
          <a:endParaRPr lang="en-GB"/>
        </a:p>
      </dgm:t>
    </dgm:pt>
    <dgm:pt modelId="{035EBF25-4F77-4834-8889-6070BED82185}" type="sibTrans" cxnId="{7614C793-A9DC-46FB-891F-356971E3396C}">
      <dgm:prSet/>
      <dgm:spPr/>
      <dgm:t>
        <a:bodyPr/>
        <a:lstStyle/>
        <a:p>
          <a:endParaRPr lang="en-GB"/>
        </a:p>
      </dgm:t>
    </dgm:pt>
    <dgm:pt modelId="{8D834937-C0B8-4B53-A7E0-95199E22D03B}">
      <dgm:prSet/>
      <dgm:spPr/>
      <dgm:t>
        <a:bodyPr/>
        <a:lstStyle/>
        <a:p>
          <a:pPr rtl="0"/>
          <a:r>
            <a:rPr lang="en-US" dirty="0" smtClean="0"/>
            <a:t>Market-best performance &amp; scalability</a:t>
          </a:r>
          <a:endParaRPr lang="en-GB" dirty="0"/>
        </a:p>
      </dgm:t>
    </dgm:pt>
    <dgm:pt modelId="{3F9B6C5C-5169-41C3-8204-48D38E104428}" type="parTrans" cxnId="{8B1693F3-3223-4191-9BE7-7A97D294340F}">
      <dgm:prSet/>
      <dgm:spPr/>
      <dgm:t>
        <a:bodyPr/>
        <a:lstStyle/>
        <a:p>
          <a:endParaRPr lang="en-GB"/>
        </a:p>
      </dgm:t>
    </dgm:pt>
    <dgm:pt modelId="{2A7043DA-C061-41DE-9440-89870150C5AE}" type="sibTrans" cxnId="{8B1693F3-3223-4191-9BE7-7A97D294340F}">
      <dgm:prSet/>
      <dgm:spPr/>
      <dgm:t>
        <a:bodyPr/>
        <a:lstStyle/>
        <a:p>
          <a:endParaRPr lang="en-GB"/>
        </a:p>
      </dgm:t>
    </dgm:pt>
    <dgm:pt modelId="{95B95F3B-5004-4740-816D-32AF7EBC60FF}" type="pres">
      <dgm:prSet presAssocID="{597B1598-7184-4720-8A0D-93440137C6D6}" presName="Name0" presStyleCnt="0">
        <dgm:presLayoutVars>
          <dgm:dir/>
          <dgm:animLvl val="lvl"/>
          <dgm:resizeHandles val="exact"/>
        </dgm:presLayoutVars>
      </dgm:prSet>
      <dgm:spPr/>
      <dgm:t>
        <a:bodyPr/>
        <a:lstStyle/>
        <a:p>
          <a:endParaRPr lang="en-GB"/>
        </a:p>
      </dgm:t>
    </dgm:pt>
    <dgm:pt modelId="{74F9ACAB-4EB8-450D-974C-808D7D5066C9}" type="pres">
      <dgm:prSet presAssocID="{48B662F4-9F88-4C3F-B071-01760E746162}" presName="composite" presStyleCnt="0"/>
      <dgm:spPr/>
    </dgm:pt>
    <dgm:pt modelId="{30A919A1-AEA6-454C-9F34-A2880E10864D}" type="pres">
      <dgm:prSet presAssocID="{48B662F4-9F88-4C3F-B071-01760E746162}" presName="parTx" presStyleLbl="alignNode1" presStyleIdx="0" presStyleCnt="3" custLinFactNeighborX="-798" custLinFactNeighborY="-98156">
        <dgm:presLayoutVars>
          <dgm:chMax val="0"/>
          <dgm:chPref val="0"/>
          <dgm:bulletEnabled val="1"/>
        </dgm:presLayoutVars>
      </dgm:prSet>
      <dgm:spPr/>
      <dgm:t>
        <a:bodyPr/>
        <a:lstStyle/>
        <a:p>
          <a:endParaRPr lang="en-GB"/>
        </a:p>
      </dgm:t>
    </dgm:pt>
    <dgm:pt modelId="{73750795-640A-4826-A091-422DC2DC5FFA}" type="pres">
      <dgm:prSet presAssocID="{48B662F4-9F88-4C3F-B071-01760E746162}" presName="desTx" presStyleLbl="alignAccFollowNode1" presStyleIdx="0" presStyleCnt="3" custLinFactNeighborX="-798" custLinFactNeighborY="-63531">
        <dgm:presLayoutVars>
          <dgm:bulletEnabled val="1"/>
        </dgm:presLayoutVars>
      </dgm:prSet>
      <dgm:spPr/>
      <dgm:t>
        <a:bodyPr/>
        <a:lstStyle/>
        <a:p>
          <a:endParaRPr lang="en-GB"/>
        </a:p>
      </dgm:t>
    </dgm:pt>
    <dgm:pt modelId="{E87A0FC8-0B84-4692-9081-EF0F62E396CC}" type="pres">
      <dgm:prSet presAssocID="{90A8087E-FF64-4684-A941-B552759C8B8A}" presName="space" presStyleCnt="0"/>
      <dgm:spPr/>
    </dgm:pt>
    <dgm:pt modelId="{4009CFE6-05EC-4AD0-9771-9112D4CD22E1}" type="pres">
      <dgm:prSet presAssocID="{0D9D763E-C6A9-4A43-8D79-D53E4F112C91}" presName="composite" presStyleCnt="0"/>
      <dgm:spPr/>
    </dgm:pt>
    <dgm:pt modelId="{BB593E99-6708-4404-8B0B-21A9970E9EDF}" type="pres">
      <dgm:prSet presAssocID="{0D9D763E-C6A9-4A43-8D79-D53E4F112C91}" presName="parTx" presStyleLbl="alignNode1" presStyleIdx="1" presStyleCnt="3" custLinFactNeighborX="-828" custLinFactNeighborY="-98156">
        <dgm:presLayoutVars>
          <dgm:chMax val="0"/>
          <dgm:chPref val="0"/>
          <dgm:bulletEnabled val="1"/>
        </dgm:presLayoutVars>
      </dgm:prSet>
      <dgm:spPr/>
      <dgm:t>
        <a:bodyPr/>
        <a:lstStyle/>
        <a:p>
          <a:endParaRPr lang="en-GB"/>
        </a:p>
      </dgm:t>
    </dgm:pt>
    <dgm:pt modelId="{9F7E8DA5-CA1D-4F51-841F-607FBAAEF339}" type="pres">
      <dgm:prSet presAssocID="{0D9D763E-C6A9-4A43-8D79-D53E4F112C91}" presName="desTx" presStyleLbl="alignAccFollowNode1" presStyleIdx="1" presStyleCnt="3" custLinFactNeighborX="-828" custLinFactNeighborY="-63531">
        <dgm:presLayoutVars>
          <dgm:bulletEnabled val="1"/>
        </dgm:presLayoutVars>
      </dgm:prSet>
      <dgm:spPr/>
      <dgm:t>
        <a:bodyPr/>
        <a:lstStyle/>
        <a:p>
          <a:endParaRPr lang="en-GB"/>
        </a:p>
      </dgm:t>
    </dgm:pt>
    <dgm:pt modelId="{B417606A-6586-49C6-87B0-6FE2F6D0501F}" type="pres">
      <dgm:prSet presAssocID="{539B3247-6751-4E83-B415-63EA40C4B1B7}" presName="space" presStyleCnt="0"/>
      <dgm:spPr/>
    </dgm:pt>
    <dgm:pt modelId="{77D67967-3EE0-4FC0-B232-5425CA6824D5}" type="pres">
      <dgm:prSet presAssocID="{AF42FF9F-9990-4D9A-AD30-6A1422E7C10B}" presName="composite" presStyleCnt="0"/>
      <dgm:spPr/>
    </dgm:pt>
    <dgm:pt modelId="{1A735290-11DF-487A-9E70-9084415600CB}" type="pres">
      <dgm:prSet presAssocID="{AF42FF9F-9990-4D9A-AD30-6A1422E7C10B}" presName="parTx" presStyleLbl="alignNode1" presStyleIdx="2" presStyleCnt="3" custLinFactNeighborX="-221" custLinFactNeighborY="-97801">
        <dgm:presLayoutVars>
          <dgm:chMax val="0"/>
          <dgm:chPref val="0"/>
          <dgm:bulletEnabled val="1"/>
        </dgm:presLayoutVars>
      </dgm:prSet>
      <dgm:spPr/>
      <dgm:t>
        <a:bodyPr/>
        <a:lstStyle/>
        <a:p>
          <a:endParaRPr lang="en-GB"/>
        </a:p>
      </dgm:t>
    </dgm:pt>
    <dgm:pt modelId="{D342D4D1-D64C-487C-9334-6559F9A76049}" type="pres">
      <dgm:prSet presAssocID="{AF42FF9F-9990-4D9A-AD30-6A1422E7C10B}" presName="desTx" presStyleLbl="alignAccFollowNode1" presStyleIdx="2" presStyleCnt="3" custLinFactNeighborX="-221" custLinFactNeighborY="-63303">
        <dgm:presLayoutVars>
          <dgm:bulletEnabled val="1"/>
        </dgm:presLayoutVars>
      </dgm:prSet>
      <dgm:spPr/>
      <dgm:t>
        <a:bodyPr/>
        <a:lstStyle/>
        <a:p>
          <a:endParaRPr lang="en-GB"/>
        </a:p>
      </dgm:t>
    </dgm:pt>
  </dgm:ptLst>
  <dgm:cxnLst>
    <dgm:cxn modelId="{C9A31F1C-096C-4933-9692-4DAA99D8D0CE}" type="presOf" srcId="{48B662F4-9F88-4C3F-B071-01760E746162}" destId="{30A919A1-AEA6-454C-9F34-A2880E10864D}" srcOrd="0" destOrd="0" presId="urn:microsoft.com/office/officeart/2005/8/layout/hList1"/>
    <dgm:cxn modelId="{21F0DC3D-053B-4D93-87B0-ADE29C1BC6BE}" type="presOf" srcId="{597B1598-7184-4720-8A0D-93440137C6D6}" destId="{95B95F3B-5004-4740-816D-32AF7EBC60FF}" srcOrd="0" destOrd="0" presId="urn:microsoft.com/office/officeart/2005/8/layout/hList1"/>
    <dgm:cxn modelId="{F73C297B-5522-47D3-ADA5-12BFC474E507}" type="presOf" srcId="{90B12182-A00A-4170-87C3-17BE4ABE13DD}" destId="{9F7E8DA5-CA1D-4F51-841F-607FBAAEF339}" srcOrd="0" destOrd="0" presId="urn:microsoft.com/office/officeart/2005/8/layout/hList1"/>
    <dgm:cxn modelId="{22552FB6-595E-43DB-BB0F-AB5A801DCA4A}" type="presOf" srcId="{AF42FF9F-9990-4D9A-AD30-6A1422E7C10B}" destId="{1A735290-11DF-487A-9E70-9084415600CB}" srcOrd="0" destOrd="0" presId="urn:microsoft.com/office/officeart/2005/8/layout/hList1"/>
    <dgm:cxn modelId="{F4AB1224-9102-4B36-9289-F68DA3001E62}" srcId="{597B1598-7184-4720-8A0D-93440137C6D6}" destId="{48B662F4-9F88-4C3F-B071-01760E746162}" srcOrd="0" destOrd="0" parTransId="{B312E7F6-4F9D-4E2E-88D9-44ADF41E8CB6}" sibTransId="{90A8087E-FF64-4684-A941-B552759C8B8A}"/>
    <dgm:cxn modelId="{9833E4D2-BB89-4743-9DEB-22C062F46666}" srcId="{48B662F4-9F88-4C3F-B071-01760E746162}" destId="{6D67B187-3E7B-4013-8CBA-85207B75EF77}" srcOrd="0" destOrd="0" parTransId="{F18AC9BE-084E-4EBB-8530-64241E4D9B9B}" sibTransId="{CD727598-7178-4D0B-8497-6E222294AF0A}"/>
    <dgm:cxn modelId="{9BE3F555-B7AF-4071-92B2-0176F09C45D3}" srcId="{597B1598-7184-4720-8A0D-93440137C6D6}" destId="{0D9D763E-C6A9-4A43-8D79-D53E4F112C91}" srcOrd="1" destOrd="0" parTransId="{415FF979-F8AC-4B17-82A0-80E0A64FA0E4}" sibTransId="{539B3247-6751-4E83-B415-63EA40C4B1B7}"/>
    <dgm:cxn modelId="{CED8B175-4639-4496-A161-43E6B4BC7AFC}" type="presOf" srcId="{8D834937-C0B8-4B53-A7E0-95199E22D03B}" destId="{D342D4D1-D64C-487C-9334-6559F9A76049}" srcOrd="0" destOrd="0" presId="urn:microsoft.com/office/officeart/2005/8/layout/hList1"/>
    <dgm:cxn modelId="{8B1693F3-3223-4191-9BE7-7A97D294340F}" srcId="{AF42FF9F-9990-4D9A-AD30-6A1422E7C10B}" destId="{8D834937-C0B8-4B53-A7E0-95199E22D03B}" srcOrd="0" destOrd="0" parTransId="{3F9B6C5C-5169-41C3-8204-48D38E104428}" sibTransId="{2A7043DA-C061-41DE-9440-89870150C5AE}"/>
    <dgm:cxn modelId="{545A67C1-F9E0-4BEF-86BE-700B66F93A58}" type="presOf" srcId="{6D67B187-3E7B-4013-8CBA-85207B75EF77}" destId="{73750795-640A-4826-A091-422DC2DC5FFA}" srcOrd="0" destOrd="0" presId="urn:microsoft.com/office/officeart/2005/8/layout/hList1"/>
    <dgm:cxn modelId="{7614C793-A9DC-46FB-891F-356971E3396C}" srcId="{597B1598-7184-4720-8A0D-93440137C6D6}" destId="{AF42FF9F-9990-4D9A-AD30-6A1422E7C10B}" srcOrd="2" destOrd="0" parTransId="{1B85FA7F-47EC-4199-B17A-44CB52B7553D}" sibTransId="{035EBF25-4F77-4834-8889-6070BED82185}"/>
    <dgm:cxn modelId="{865E6A41-45B1-40CA-A685-6F8F413BA2B4}" srcId="{0D9D763E-C6A9-4A43-8D79-D53E4F112C91}" destId="{90B12182-A00A-4170-87C3-17BE4ABE13DD}" srcOrd="0" destOrd="0" parTransId="{685DE7B8-C048-4395-A67F-F29D6B974C79}" sibTransId="{31A39A31-5723-4864-A931-1D2EAAC4C474}"/>
    <dgm:cxn modelId="{9C55A291-1810-40EB-9EEE-69887BC48F08}" type="presOf" srcId="{0D9D763E-C6A9-4A43-8D79-D53E4F112C91}" destId="{BB593E99-6708-4404-8B0B-21A9970E9EDF}" srcOrd="0" destOrd="0" presId="urn:microsoft.com/office/officeart/2005/8/layout/hList1"/>
    <dgm:cxn modelId="{8CCE1EAD-9731-4133-BD39-F8C6F8994CEC}" type="presParOf" srcId="{95B95F3B-5004-4740-816D-32AF7EBC60FF}" destId="{74F9ACAB-4EB8-450D-974C-808D7D5066C9}" srcOrd="0" destOrd="0" presId="urn:microsoft.com/office/officeart/2005/8/layout/hList1"/>
    <dgm:cxn modelId="{BC5FBB1B-17C1-4689-9612-E998877CFDD1}" type="presParOf" srcId="{74F9ACAB-4EB8-450D-974C-808D7D5066C9}" destId="{30A919A1-AEA6-454C-9F34-A2880E10864D}" srcOrd="0" destOrd="0" presId="urn:microsoft.com/office/officeart/2005/8/layout/hList1"/>
    <dgm:cxn modelId="{D7A4598D-33F7-48CE-9743-7A8855B7FDAA}" type="presParOf" srcId="{74F9ACAB-4EB8-450D-974C-808D7D5066C9}" destId="{73750795-640A-4826-A091-422DC2DC5FFA}" srcOrd="1" destOrd="0" presId="urn:microsoft.com/office/officeart/2005/8/layout/hList1"/>
    <dgm:cxn modelId="{5F33DFFC-DA8A-4693-88D3-5DC6E4ED542C}" type="presParOf" srcId="{95B95F3B-5004-4740-816D-32AF7EBC60FF}" destId="{E87A0FC8-0B84-4692-9081-EF0F62E396CC}" srcOrd="1" destOrd="0" presId="urn:microsoft.com/office/officeart/2005/8/layout/hList1"/>
    <dgm:cxn modelId="{6542DA6D-BF3F-406B-B287-53997DE919C8}" type="presParOf" srcId="{95B95F3B-5004-4740-816D-32AF7EBC60FF}" destId="{4009CFE6-05EC-4AD0-9771-9112D4CD22E1}" srcOrd="2" destOrd="0" presId="urn:microsoft.com/office/officeart/2005/8/layout/hList1"/>
    <dgm:cxn modelId="{836ABC33-4D31-439E-935F-2E3D88BF7648}" type="presParOf" srcId="{4009CFE6-05EC-4AD0-9771-9112D4CD22E1}" destId="{BB593E99-6708-4404-8B0B-21A9970E9EDF}" srcOrd="0" destOrd="0" presId="urn:microsoft.com/office/officeart/2005/8/layout/hList1"/>
    <dgm:cxn modelId="{EB0D011D-B318-48CF-9470-A6F15D74FCE8}" type="presParOf" srcId="{4009CFE6-05EC-4AD0-9771-9112D4CD22E1}" destId="{9F7E8DA5-CA1D-4F51-841F-607FBAAEF339}" srcOrd="1" destOrd="0" presId="urn:microsoft.com/office/officeart/2005/8/layout/hList1"/>
    <dgm:cxn modelId="{AFEA8AFA-1A81-44C8-9411-6B89BB6A22B8}" type="presParOf" srcId="{95B95F3B-5004-4740-816D-32AF7EBC60FF}" destId="{B417606A-6586-49C6-87B0-6FE2F6D0501F}" srcOrd="3" destOrd="0" presId="urn:microsoft.com/office/officeart/2005/8/layout/hList1"/>
    <dgm:cxn modelId="{04B8DACF-EE74-4515-8046-1E428BAAC35D}" type="presParOf" srcId="{95B95F3B-5004-4740-816D-32AF7EBC60FF}" destId="{77D67967-3EE0-4FC0-B232-5425CA6824D5}" srcOrd="4" destOrd="0" presId="urn:microsoft.com/office/officeart/2005/8/layout/hList1"/>
    <dgm:cxn modelId="{E0289BA7-AD7E-40D1-8251-F0ACC34954B5}" type="presParOf" srcId="{77D67967-3EE0-4FC0-B232-5425CA6824D5}" destId="{1A735290-11DF-487A-9E70-9084415600CB}" srcOrd="0" destOrd="0" presId="urn:microsoft.com/office/officeart/2005/8/layout/hList1"/>
    <dgm:cxn modelId="{29ACD71A-3180-43B5-A469-E59357C6BA0C}" type="presParOf" srcId="{77D67967-3EE0-4FC0-B232-5425CA6824D5}" destId="{D342D4D1-D64C-487C-9334-6559F9A76049}"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A919A1-AEA6-454C-9F34-A2880E10864D}">
      <dsp:nvSpPr>
        <dsp:cNvPr id="0" name=""/>
        <dsp:cNvSpPr/>
      </dsp:nvSpPr>
      <dsp:spPr>
        <a:xfrm>
          <a:off x="0" y="0"/>
          <a:ext cx="3182611" cy="123771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600" kern="1200" dirty="0" smtClean="0"/>
            <a:t>Model-driven Development</a:t>
          </a:r>
          <a:endParaRPr lang="en-GB" sz="2600" kern="1200" dirty="0"/>
        </a:p>
      </dsp:txBody>
      <dsp:txXfrm>
        <a:off x="0" y="0"/>
        <a:ext cx="3182611" cy="1237719"/>
      </dsp:txXfrm>
    </dsp:sp>
    <dsp:sp modelId="{73750795-640A-4826-A091-422DC2DC5FFA}">
      <dsp:nvSpPr>
        <dsp:cNvPr id="0" name=""/>
        <dsp:cNvSpPr/>
      </dsp:nvSpPr>
      <dsp:spPr>
        <a:xfrm>
          <a:off x="0" y="1369360"/>
          <a:ext cx="3182611" cy="1391715"/>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t>Automate rules without coding</a:t>
          </a:r>
          <a:endParaRPr lang="en-GB" sz="2600" kern="1200" dirty="0"/>
        </a:p>
      </dsp:txBody>
      <dsp:txXfrm>
        <a:off x="0" y="1369360"/>
        <a:ext cx="3182611" cy="1391715"/>
      </dsp:txXfrm>
    </dsp:sp>
    <dsp:sp modelId="{BB593E99-6708-4404-8B0B-21A9970E9EDF}">
      <dsp:nvSpPr>
        <dsp:cNvPr id="0" name=""/>
        <dsp:cNvSpPr/>
      </dsp:nvSpPr>
      <dsp:spPr>
        <a:xfrm>
          <a:off x="3605089" y="0"/>
          <a:ext cx="3182611" cy="1237719"/>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600" kern="1200" dirty="0" smtClean="0"/>
            <a:t>Guaranteed Rules Integrity</a:t>
          </a:r>
          <a:endParaRPr lang="en-GB" sz="2600" kern="1200" dirty="0"/>
        </a:p>
      </dsp:txBody>
      <dsp:txXfrm>
        <a:off x="3605089" y="0"/>
        <a:ext cx="3182611" cy="1237719"/>
      </dsp:txXfrm>
    </dsp:sp>
    <dsp:sp modelId="{9F7E8DA5-CA1D-4F51-841F-607FBAAEF339}">
      <dsp:nvSpPr>
        <dsp:cNvPr id="0" name=""/>
        <dsp:cNvSpPr/>
      </dsp:nvSpPr>
      <dsp:spPr>
        <a:xfrm>
          <a:off x="3605089" y="1369360"/>
          <a:ext cx="3182611" cy="1391715"/>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t>Ensure safe changes</a:t>
          </a:r>
          <a:endParaRPr lang="en-GB" sz="2600" kern="1200" dirty="0"/>
        </a:p>
      </dsp:txBody>
      <dsp:txXfrm>
        <a:off x="3605089" y="1369360"/>
        <a:ext cx="3182611" cy="1391715"/>
      </dsp:txXfrm>
    </dsp:sp>
    <dsp:sp modelId="{1A735290-11DF-487A-9E70-9084415600CB}">
      <dsp:nvSpPr>
        <dsp:cNvPr id="0" name=""/>
        <dsp:cNvSpPr/>
      </dsp:nvSpPr>
      <dsp:spPr>
        <a:xfrm>
          <a:off x="7252584" y="0"/>
          <a:ext cx="3182611" cy="1237719"/>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600" kern="1200" dirty="0" err="1" smtClean="0"/>
            <a:t>DeTI</a:t>
          </a:r>
          <a:r>
            <a:rPr lang="en-US" sz="2600" kern="1200" dirty="0" smtClean="0"/>
            <a:t> (Design Time </a:t>
          </a:r>
          <a:r>
            <a:rPr lang="en-US" sz="2600" kern="1200" dirty="0" err="1" smtClean="0"/>
            <a:t>Inferencing</a:t>
          </a:r>
          <a:r>
            <a:rPr lang="en-US" sz="2600" kern="1200" dirty="0" smtClean="0"/>
            <a:t>) engine </a:t>
          </a:r>
          <a:endParaRPr lang="en-GB" sz="2600" kern="1200" dirty="0"/>
        </a:p>
      </dsp:txBody>
      <dsp:txXfrm>
        <a:off x="7252584" y="0"/>
        <a:ext cx="3182611" cy="1237719"/>
      </dsp:txXfrm>
    </dsp:sp>
    <dsp:sp modelId="{D342D4D1-D64C-487C-9334-6559F9A76049}">
      <dsp:nvSpPr>
        <dsp:cNvPr id="0" name=""/>
        <dsp:cNvSpPr/>
      </dsp:nvSpPr>
      <dsp:spPr>
        <a:xfrm>
          <a:off x="7252584" y="1372533"/>
          <a:ext cx="3182611" cy="1391715"/>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t>Market-best performance &amp; scalability</a:t>
          </a:r>
          <a:endParaRPr lang="en-GB" sz="2600" kern="1200" dirty="0"/>
        </a:p>
      </dsp:txBody>
      <dsp:txXfrm>
        <a:off x="7252584" y="1372533"/>
        <a:ext cx="3182611" cy="139171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7314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7314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7314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09575" y="698500"/>
            <a:ext cx="6194425"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4298" y="4416068"/>
            <a:ext cx="5141805" cy="4181557"/>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7314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extLst>
      <p:ext uri="{BB962C8B-B14F-4D97-AF65-F5344CB8AC3E}">
        <p14:creationId xmlns:p14="http://schemas.microsoft.com/office/powerpoint/2010/main" xmlns="" val="1104780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194425"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194425"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Footer Placeholder 3"/>
          <p:cNvSpPr>
            <a:spLocks noGrp="1"/>
          </p:cNvSpPr>
          <p:nvPr>
            <p:ph type="ftr" sz="quarter" idx="10"/>
          </p:nvPr>
        </p:nvSpPr>
        <p:spPr/>
        <p:txBody>
          <a:bodyPr/>
          <a:lstStyle/>
          <a:p>
            <a:pPr>
              <a:defRPr/>
            </a:pPr>
            <a:r>
              <a:rPr lang="en-US" dirty="0" smtClean="0"/>
              <a:t>© 2011 </a:t>
            </a:r>
            <a:r>
              <a:rPr lang="en-US" dirty="0" err="1" smtClean="0"/>
              <a:t>Corticon</a:t>
            </a:r>
            <a:r>
              <a:rPr lang="en-US" dirty="0" smtClean="0"/>
              <a:t> Technologies, Inc. All rights reserved. – Confidential</a:t>
            </a:r>
            <a:endParaRPr lang="en-US" dirty="0"/>
          </a:p>
        </p:txBody>
      </p:sp>
      <p:sp>
        <p:nvSpPr>
          <p:cNvPr id="5" name="Slide Number Placeholder 4"/>
          <p:cNvSpPr>
            <a:spLocks noGrp="1"/>
          </p:cNvSpPr>
          <p:nvPr>
            <p:ph type="sldNum" sz="quarter" idx="11"/>
          </p:nvPr>
        </p:nvSpPr>
        <p:spPr/>
        <p:txBody>
          <a:bodyPr/>
          <a:lstStyle/>
          <a:p>
            <a:pPr>
              <a:defRPr/>
            </a:pPr>
            <a:fld id="{E4FA6B19-79F7-4981-B4D1-ED901B8A81F1}"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en-US" dirty="0" smtClean="0"/>
              <a:t>© 2011 </a:t>
            </a:r>
            <a:r>
              <a:rPr lang="en-US" dirty="0" err="1" smtClean="0"/>
              <a:t>Corticon</a:t>
            </a:r>
            <a:r>
              <a:rPr lang="en-US" dirty="0" smtClean="0"/>
              <a:t> Technologies, Inc. All rights reserved. – Confidential</a:t>
            </a:r>
            <a:endParaRPr lang="en-US" dirty="0"/>
          </a:p>
        </p:txBody>
      </p:sp>
      <p:sp>
        <p:nvSpPr>
          <p:cNvPr id="5" name="Slide Number Placeholder 4"/>
          <p:cNvSpPr>
            <a:spLocks noGrp="1"/>
          </p:cNvSpPr>
          <p:nvPr>
            <p:ph type="sldNum" sz="quarter" idx="11"/>
          </p:nvPr>
        </p:nvSpPr>
        <p:spPr/>
        <p:txBody>
          <a:bodyPr/>
          <a:lstStyle/>
          <a:p>
            <a:pPr>
              <a:defRPr/>
            </a:pPr>
            <a:fld id="{E4FA6B19-79F7-4981-B4D1-ED901B8A81F1}"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ZA" dirty="0">
                <a:latin typeface="Arial" panose="020B0604020202020204" pitchFamily="34" charset="0"/>
              </a:rPr>
              <a:t>Is the business logic the result of relatively complex decisions? Are there many IF-THEN-ELSE blocks and/or CASE statements in the code, relating to setting relatively few, or even just a single, flag or field value(s)?</a:t>
            </a:r>
          </a:p>
          <a:p>
            <a:pPr lvl="0"/>
            <a:r>
              <a:rPr lang="en-ZA" dirty="0">
                <a:latin typeface="Arial" panose="020B0604020202020204" pitchFamily="34" charset="0"/>
              </a:rPr>
              <a:t>Is the business logic customised per customer or tenant (in a multi-tenant model), and who determines the changes in the business logic? If changes are made on a per-industry basis (eg. income tax tables, for example) it’s more likely that all customers of an application would require an update; if changes are made per-customer (eg. life insurance risk weightings) then the scope of the changes required are limited to that customer.</a:t>
            </a:r>
          </a:p>
          <a:p>
            <a:pPr lvl="0"/>
            <a:r>
              <a:rPr lang="en-ZA" dirty="0">
                <a:latin typeface="Arial" panose="020B0604020202020204" pitchFamily="34" charset="0"/>
              </a:rPr>
              <a:t>How frequently are changes required to the application’s business logic, particularly relative to the application vendor’s release schedule? If business logic changes are relatively infrequent, and releases are relatively frequent, then customers may benefit from the vendor’s development and testing expertise, and not have to perform those actions themselves. </a:t>
            </a:r>
          </a:p>
          <a:p>
            <a:pPr lvl="0"/>
            <a:r>
              <a:rPr lang="en-ZA" dirty="0">
                <a:latin typeface="Arial" panose="020B0604020202020204" pitchFamily="34" charset="0"/>
              </a:rPr>
              <a:t>Business analysts and/or business domain experts are readily available at a customer site, but are non-technical.</a:t>
            </a:r>
          </a:p>
        </p:txBody>
      </p:sp>
      <p:sp>
        <p:nvSpPr>
          <p:cNvPr id="4" name="Slide Number Placeholder 3"/>
          <p:cNvSpPr>
            <a:spLocks noGrp="1"/>
          </p:cNvSpPr>
          <p:nvPr>
            <p:ph type="sldNum" sz="quarter" idx="10"/>
          </p:nvPr>
        </p:nvSpPr>
        <p:spPr/>
        <p:txBody>
          <a:bodyPr/>
          <a:lstStyle/>
          <a:p>
            <a:fld id="{6F116377-2B51-4FC3-9581-7C7671BA647A}" type="slidenum">
              <a:rPr lang="en-ZA" smtClean="0"/>
              <a:pPr/>
              <a:t>8</a:t>
            </a:fld>
            <a:endParaRPr lang="en-Z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ZA"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6F116377-2B51-4FC3-9581-7C7671BA647A}" type="slidenum">
              <a:rPr lang="en-ZA" smtClean="0"/>
              <a:pPr/>
              <a:t>9</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409575" y="698500"/>
            <a:ext cx="6194425" cy="3486150"/>
          </a:xfrm>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603E02-8F94-43E5-9972-173DA284EBDE}" type="slidenum">
              <a:rPr lang="en-US" smtClean="0">
                <a:solidFill>
                  <a:prstClr val="black"/>
                </a:solidFill>
                <a:ea typeface="MS PGothic" pitchFamily="34" charset="-128"/>
              </a:rPr>
              <a:pPr/>
              <a:t>11</a:t>
            </a:fld>
            <a:endParaRPr lang="en-US" dirty="0" smtClean="0">
              <a:solidFill>
                <a:prstClr val="black"/>
              </a:solidFill>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218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84918C-45B2-4282-ABCB-CC881DAC452E}" type="slidenum">
              <a:rPr lang="en-US" smtClean="0">
                <a:latin typeface="Arial" pitchFamily="34" charset="0"/>
                <a:ea typeface="MS PGothic" pitchFamily="34" charset="-128"/>
              </a:rPr>
              <a:pPr/>
              <a:t>14</a:t>
            </a:fld>
            <a:endParaRPr lang="en-US" smtClean="0">
              <a:latin typeface="Arial" pitchFamily="34" charset="0"/>
              <a:ea typeface="MS PGothic"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en-US" dirty="0" smtClean="0"/>
              <a:t>© 2011 </a:t>
            </a:r>
            <a:r>
              <a:rPr lang="en-US" dirty="0" err="1" smtClean="0"/>
              <a:t>Corticon</a:t>
            </a:r>
            <a:r>
              <a:rPr lang="en-US" dirty="0" smtClean="0"/>
              <a:t> Technologies, Inc. All rights reserved. – Confidential</a:t>
            </a:r>
            <a:endParaRPr lang="en-US" dirty="0"/>
          </a:p>
        </p:txBody>
      </p:sp>
      <p:sp>
        <p:nvSpPr>
          <p:cNvPr id="5" name="Slide Number Placeholder 4"/>
          <p:cNvSpPr>
            <a:spLocks noGrp="1"/>
          </p:cNvSpPr>
          <p:nvPr>
            <p:ph type="sldNum" sz="quarter" idx="11"/>
          </p:nvPr>
        </p:nvSpPr>
        <p:spPr/>
        <p:txBody>
          <a:bodyPr/>
          <a:lstStyle/>
          <a:p>
            <a:pPr>
              <a:defRPr/>
            </a:pPr>
            <a:fld id="{E4FA6B19-79F7-4981-B4D1-ED901B8A81F1}" type="slidenum">
              <a:rPr lang="en-US" smtClean="0"/>
              <a:pPr>
                <a:defRPr/>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27</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28</a:t>
            </a:fld>
            <a:endParaRPr lang="en-US" dirty="0"/>
          </a:p>
        </p:txBody>
      </p:sp>
    </p:spTree>
    <p:extLst>
      <p:ext uri="{BB962C8B-B14F-4D97-AF65-F5344CB8AC3E}">
        <p14:creationId xmlns="" xmlns:p14="http://schemas.microsoft.com/office/powerpoint/2010/main" val="1568219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solidFill>
                  <a:prstClr val="black"/>
                </a:solidFill>
              </a:rPr>
              <a:pPr>
                <a:defRPr/>
              </a:pPr>
              <a:t>29</a:t>
            </a:fld>
            <a:endParaRPr lang="en-US" dirty="0">
              <a:solidFill>
                <a:prstClr val="black"/>
              </a:solidFill>
            </a:endParaRPr>
          </a:p>
        </p:txBody>
      </p:sp>
    </p:spTree>
    <p:extLst>
      <p:ext uri="{BB962C8B-B14F-4D97-AF65-F5344CB8AC3E}">
        <p14:creationId xmlns:p14="http://schemas.microsoft.com/office/powerpoint/2010/main" xmlns="" val="1941175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31</a:t>
            </a:fld>
            <a:endParaRPr lang="en-US" dirty="0"/>
          </a:p>
        </p:txBody>
      </p:sp>
    </p:spTree>
    <p:extLst>
      <p:ext uri="{BB962C8B-B14F-4D97-AF65-F5344CB8AC3E}">
        <p14:creationId xmlns:p14="http://schemas.microsoft.com/office/powerpoint/2010/main" xmlns="" val="3848699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365"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 y="0"/>
            <a:ext cx="9829800" cy="6856899"/>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303520"/>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13058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382709" y="2686746"/>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xmlns="" val="19217774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0" y="0"/>
            <a:ext cx="12188825" cy="6858000"/>
          </a:xfrm>
        </p:spPr>
        <p:txBody>
          <a:bodyPr/>
          <a:lstStyle>
            <a:lvl1pPr>
              <a:defRPr sz="1600"/>
            </a:lvl1pPr>
          </a:lstStyle>
          <a:p>
            <a:endParaRPr lang="en-US" dirty="0"/>
          </a:p>
        </p:txBody>
      </p:sp>
      <p:sp>
        <p:nvSpPr>
          <p:cNvPr id="5" name="Text Placeholder 4"/>
          <p:cNvSpPr>
            <a:spLocks noGrp="1"/>
          </p:cNvSpPr>
          <p:nvPr>
            <p:ph type="body" sz="quarter" idx="10" hasCustomPrompt="1"/>
          </p:nvPr>
        </p:nvSpPr>
        <p:spPr>
          <a:xfrm>
            <a:off x="0" y="1927225"/>
            <a:ext cx="12188825" cy="1714500"/>
          </a:xfrm>
          <a:solidFill>
            <a:schemeClr val="tx1">
              <a:alpha val="64000"/>
            </a:schemeClr>
          </a:solidFill>
        </p:spPr>
        <p:txBody>
          <a:bodyPr anchor="ctr"/>
          <a:lstStyle>
            <a:lvl1pPr marL="0" indent="0" algn="ctr">
              <a:buNone/>
              <a:defRPr sz="6000" b="1">
                <a:solidFill>
                  <a:srgbClr val="FFFFFF"/>
                </a:solidFill>
                <a:latin typeface="Calibri"/>
                <a:cs typeface="Calibri"/>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Tree>
    <p:extLst>
      <p:ext uri="{BB962C8B-B14F-4D97-AF65-F5344CB8AC3E}">
        <p14:creationId xmlns:p14="http://schemas.microsoft.com/office/powerpoint/2010/main" xmlns="" val="1965634553"/>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_orange">
    <p:spTree>
      <p:nvGrpSpPr>
        <p:cNvPr id="1" name=""/>
        <p:cNvGrpSpPr/>
        <p:nvPr/>
      </p:nvGrpSpPr>
      <p:grpSpPr>
        <a:xfrm>
          <a:off x="0" y="0"/>
          <a:ext cx="0" cy="0"/>
          <a:chOff x="0" y="0"/>
          <a:chExt cx="0" cy="0"/>
        </a:xfrm>
      </p:grpSpPr>
      <p:sp>
        <p:nvSpPr>
          <p:cNvPr id="3" name="Title 1"/>
          <p:cNvSpPr>
            <a:spLocks noGrp="1"/>
          </p:cNvSpPr>
          <p:nvPr>
            <p:ph type="title"/>
          </p:nvPr>
        </p:nvSpPr>
        <p:spPr>
          <a:xfrm>
            <a:off x="616799" y="395710"/>
            <a:ext cx="9141619" cy="424732"/>
          </a:xfrm>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 xmlns:p14="http://schemas.microsoft.com/office/powerpoint/2010/main" val="4100849774"/>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
        <p:nvSpPr>
          <p:cNvPr id="1027" name="Rectangle 3"/>
          <p:cNvSpPr>
            <a:spLocks noGrp="1" noChangeArrowheads="1"/>
          </p:cNvSpPr>
          <p:nvPr>
            <p:ph type="body" idx="1"/>
          </p:nvPr>
        </p:nvSpPr>
        <p:spPr bwMode="auto">
          <a:xfrm>
            <a:off x="611962" y="1200150"/>
            <a:ext cx="10894238"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1713157" name="Rectangle 5"/>
          <p:cNvSpPr>
            <a:spLocks noChangeArrowheads="1"/>
          </p:cNvSpPr>
          <p:nvPr/>
        </p:nvSpPr>
        <p:spPr bwMode="black">
          <a:xfrm>
            <a:off x="1810543" y="6621282"/>
            <a:ext cx="2336383"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a:t>
            </a:r>
            <a:r>
              <a:rPr lang="en-US" sz="700" i="0" dirty="0" smtClean="0">
                <a:solidFill>
                  <a:schemeClr val="tx1">
                    <a:lumMod val="50000"/>
                    <a:lumOff val="50000"/>
                  </a:schemeClr>
                </a:solidFill>
                <a:latin typeface="+mj-lt"/>
              </a:rPr>
              <a:t>2013 </a:t>
            </a:r>
            <a:r>
              <a:rPr lang="en-US" sz="700" i="0" dirty="0">
                <a:solidFill>
                  <a:schemeClr val="tx1">
                    <a:lumMod val="50000"/>
                    <a:lumOff val="50000"/>
                  </a:schemeClr>
                </a:solidFill>
                <a:latin typeface="+mj-lt"/>
              </a:rPr>
              <a:t>Progress Software </a:t>
            </a:r>
            <a:r>
              <a:rPr lang="en-US" sz="700" i="0" dirty="0" smtClean="0">
                <a:solidFill>
                  <a:schemeClr val="tx1">
                    <a:lumMod val="50000"/>
                    <a:lumOff val="50000"/>
                  </a:schemeClr>
                </a:solidFill>
                <a:latin typeface="+mj-lt"/>
              </a:rPr>
              <a:t>Corporation. All rights reserved.</a:t>
            </a:r>
            <a:endParaRPr lang="en-US" sz="7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34" r:id="rId4"/>
    <p:sldLayoutId id="2147483762" r:id="rId5"/>
    <p:sldLayoutId id="2147483739" r:id="rId6"/>
    <p:sldLayoutId id="2147483755" r:id="rId7"/>
    <p:sldLayoutId id="2147483714" r:id="rId8"/>
    <p:sldLayoutId id="2147483767" r:id="rId9"/>
    <p:sldLayoutId id="2147483768" r:id="rId10"/>
    <p:sldLayoutId id="2147483771" r:id="rId11"/>
    <p:sldLayoutId id="2147483772" r:id="rId12"/>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6.png"/><Relationship Id="rId5" Type="http://schemas.openxmlformats.org/officeDocument/2006/relationships/notesSlide" Target="../notesSlides/notesSlide6.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7.xml"/><Relationship Id="rId4"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29.png"/><Relationship Id="rId4"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jpe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jpeg"/><Relationship Id="rId4" Type="http://schemas.microsoft.com/office/2007/relationships/hdphoto" Target="../media/hdphoto3.wdp"/><Relationship Id="rId9"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44.jpeg"/><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770070" y="746932"/>
            <a:ext cx="10974643" cy="2308324"/>
          </a:xfrm>
        </p:spPr>
        <p:txBody>
          <a:bodyPr/>
          <a:lstStyle/>
          <a:p>
            <a:r>
              <a:rPr lang="en-US" sz="6600" dirty="0" err="1" smtClean="0"/>
              <a:t>OpenEdge</a:t>
            </a:r>
            <a:r>
              <a:rPr lang="en-US" sz="6600" dirty="0" smtClean="0"/>
              <a:t> Rules!</a:t>
            </a:r>
            <a:r>
              <a:rPr lang="en-US" dirty="0" smtClean="0"/>
              <a:t/>
            </a:r>
            <a:br>
              <a:rPr lang="en-US" dirty="0" smtClean="0"/>
            </a:br>
            <a:r>
              <a:rPr lang="en-US" dirty="0" smtClean="0"/>
              <a:t/>
            </a:r>
            <a:br>
              <a:rPr lang="en-US" dirty="0" smtClean="0"/>
            </a:br>
            <a:r>
              <a:rPr lang="en-US" sz="3600" dirty="0" smtClean="0"/>
              <a:t>Corticon for </a:t>
            </a:r>
            <a:r>
              <a:rPr lang="en-US" sz="3600" dirty="0" err="1" smtClean="0"/>
              <a:t>OpenEdge</a:t>
            </a:r>
            <a:r>
              <a:rPr lang="en-US" sz="3600" dirty="0" smtClean="0"/>
              <a:t>: What? When? Why? &amp; How?</a:t>
            </a:r>
            <a:endParaRPr lang="en-US" dirty="0"/>
          </a:p>
        </p:txBody>
      </p:sp>
      <p:sp>
        <p:nvSpPr>
          <p:cNvPr id="6" name="TextBox 5"/>
          <p:cNvSpPr txBox="1"/>
          <p:nvPr/>
        </p:nvSpPr>
        <p:spPr>
          <a:xfrm>
            <a:off x="871490" y="5156595"/>
            <a:ext cx="4925130" cy="923330"/>
          </a:xfrm>
          <a:prstGeom prst="rect">
            <a:avLst/>
          </a:prstGeom>
          <a:noFill/>
        </p:spPr>
        <p:txBody>
          <a:bodyPr wrap="square" lIns="0" tIns="0" rIns="0" bIns="0" rtlCol="0">
            <a:spAutoFit/>
          </a:bodyPr>
          <a:lstStyle/>
          <a:p>
            <a:pPr algn="l">
              <a:spcBef>
                <a:spcPts val="0"/>
              </a:spcBef>
            </a:pPr>
            <a:r>
              <a:rPr lang="en-US" sz="2000" i="0" dirty="0" smtClean="0">
                <a:solidFill>
                  <a:schemeClr val="bg1"/>
                </a:solidFill>
                <a:latin typeface="Arial" pitchFamily="34" charset="0"/>
              </a:rPr>
              <a:t>David </a:t>
            </a:r>
            <a:r>
              <a:rPr lang="en-US" sz="2000" i="0" dirty="0" smtClean="0">
                <a:solidFill>
                  <a:schemeClr val="bg1"/>
                </a:solidFill>
                <a:latin typeface="Arial" pitchFamily="34" charset="0"/>
              </a:rPr>
              <a:t>Atkins (datkins@progress.com)</a:t>
            </a:r>
            <a:endParaRPr lang="en-US" sz="2000" i="0" dirty="0" smtClean="0">
              <a:solidFill>
                <a:schemeClr val="bg1"/>
              </a:solidFill>
              <a:latin typeface="Arial" pitchFamily="34" charset="0"/>
            </a:endParaRPr>
          </a:p>
          <a:p>
            <a:pPr algn="l">
              <a:spcBef>
                <a:spcPts val="0"/>
              </a:spcBef>
            </a:pPr>
            <a:r>
              <a:rPr lang="en-US" sz="2000" i="0" dirty="0" smtClean="0">
                <a:solidFill>
                  <a:schemeClr val="bg1"/>
                </a:solidFill>
                <a:latin typeface="Arial" pitchFamily="34" charset="0"/>
              </a:rPr>
              <a:t>Progress System </a:t>
            </a:r>
            <a:r>
              <a:rPr lang="en-US" sz="2000" i="0" dirty="0">
                <a:solidFill>
                  <a:schemeClr val="bg1"/>
                </a:solidFill>
                <a:latin typeface="Arial" pitchFamily="34" charset="0"/>
              </a:rPr>
              <a:t>Engineer </a:t>
            </a:r>
            <a:endParaRPr lang="en-US" sz="2000" i="0" dirty="0" smtClean="0">
              <a:solidFill>
                <a:schemeClr val="bg1"/>
              </a:solidFill>
              <a:latin typeface="Arial" pitchFamily="34" charset="0"/>
            </a:endParaRPr>
          </a:p>
          <a:p>
            <a:pPr algn="l">
              <a:spcBef>
                <a:spcPts val="0"/>
              </a:spcBef>
            </a:pPr>
            <a:r>
              <a:rPr lang="en-US" sz="2000" i="0" dirty="0" smtClean="0">
                <a:solidFill>
                  <a:schemeClr val="bg1"/>
                </a:solidFill>
                <a:latin typeface="Arial" pitchFamily="34" charset="0"/>
              </a:rPr>
              <a:t>June 2014</a:t>
            </a: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Overview &amp; Goals</a:t>
            </a:r>
            <a:endParaRPr lang="en-US" dirty="0"/>
          </a:p>
        </p:txBody>
      </p:sp>
      <p:sp>
        <p:nvSpPr>
          <p:cNvPr id="10" name="Content Placeholder 8"/>
          <p:cNvSpPr txBox="1">
            <a:spLocks/>
          </p:cNvSpPr>
          <p:nvPr/>
        </p:nvSpPr>
        <p:spPr bwMode="auto">
          <a:xfrm>
            <a:off x="771943" y="1406276"/>
            <a:ext cx="10524707" cy="2019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342900" lvl="1" indent="-342900">
              <a:lnSpc>
                <a:spcPct val="90000"/>
              </a:lnSpc>
              <a:buSzTx/>
              <a:buFont typeface="Wingdings" pitchFamily="2" charset="2"/>
              <a:buChar char="§"/>
            </a:pPr>
            <a:r>
              <a:rPr lang="en-US" sz="2000" i="0" dirty="0" smtClean="0"/>
              <a:t>WHAT is Corticon?</a:t>
            </a:r>
          </a:p>
          <a:p>
            <a:pPr marL="342900" lvl="1" indent="-342900">
              <a:lnSpc>
                <a:spcPct val="90000"/>
              </a:lnSpc>
              <a:buSzTx/>
              <a:buFont typeface="Wingdings" pitchFamily="2" charset="2"/>
              <a:buChar char="§"/>
            </a:pPr>
            <a:endParaRPr lang="en-US" sz="2000" i="0" dirty="0"/>
          </a:p>
          <a:p>
            <a:pPr marL="342900" lvl="1" indent="-342900">
              <a:lnSpc>
                <a:spcPct val="90000"/>
              </a:lnSpc>
              <a:buSzTx/>
              <a:buFont typeface="Wingdings" pitchFamily="2" charset="2"/>
              <a:buChar char="§"/>
            </a:pPr>
            <a:r>
              <a:rPr lang="en-US" sz="2000" i="0" dirty="0" smtClean="0"/>
              <a:t>WHEN can </a:t>
            </a:r>
            <a:r>
              <a:rPr lang="en-US" sz="2000" i="0" dirty="0" err="1" smtClean="0"/>
              <a:t>OpenEdge</a:t>
            </a:r>
            <a:r>
              <a:rPr lang="en-US" sz="2000" i="0" dirty="0" smtClean="0"/>
              <a:t> apps benefit from Corticon?</a:t>
            </a:r>
          </a:p>
          <a:p>
            <a:pPr marL="342900" lvl="1" indent="-342900">
              <a:lnSpc>
                <a:spcPct val="90000"/>
              </a:lnSpc>
              <a:buSzTx/>
              <a:buFont typeface="Wingdings" pitchFamily="2" charset="2"/>
              <a:buChar char="§"/>
            </a:pPr>
            <a:endParaRPr lang="en-US" sz="2000" i="0" dirty="0"/>
          </a:p>
          <a:p>
            <a:pPr marL="342900" lvl="1" indent="-342900">
              <a:lnSpc>
                <a:spcPct val="90000"/>
              </a:lnSpc>
              <a:buSzTx/>
              <a:buFont typeface="Wingdings" pitchFamily="2" charset="2"/>
              <a:buChar char="§"/>
            </a:pPr>
            <a:r>
              <a:rPr lang="en-US" sz="2000" i="0" dirty="0" smtClean="0"/>
              <a:t>WHY is Corticon THE best BRMS?</a:t>
            </a:r>
          </a:p>
          <a:p>
            <a:pPr marL="342900" lvl="1" indent="-342900">
              <a:lnSpc>
                <a:spcPct val="90000"/>
              </a:lnSpc>
              <a:buSzTx/>
              <a:buFont typeface="Wingdings" pitchFamily="2" charset="2"/>
              <a:buChar char="§"/>
            </a:pPr>
            <a:endParaRPr lang="en-US" sz="2000" i="0" dirty="0"/>
          </a:p>
          <a:p>
            <a:pPr marL="342900" lvl="1" indent="-342900">
              <a:lnSpc>
                <a:spcPct val="90000"/>
              </a:lnSpc>
              <a:buSzTx/>
              <a:buFont typeface="Wingdings" pitchFamily="2" charset="2"/>
              <a:buChar char="§"/>
            </a:pPr>
            <a:r>
              <a:rPr lang="en-US" sz="2000" i="0" dirty="0" smtClean="0"/>
              <a:t>HOW does Corticon integrate with </a:t>
            </a:r>
            <a:r>
              <a:rPr lang="en-US" sz="2000" i="0" dirty="0" err="1" smtClean="0"/>
              <a:t>OpenEdge</a:t>
            </a:r>
            <a:r>
              <a:rPr lang="en-US" sz="2000" i="0" dirty="0" smtClean="0"/>
              <a:t>?</a:t>
            </a:r>
          </a:p>
          <a:p>
            <a:pPr marL="342900" lvl="1" indent="-342900">
              <a:lnSpc>
                <a:spcPct val="90000"/>
              </a:lnSpc>
              <a:buSzTx/>
              <a:buFont typeface="Wingdings" pitchFamily="2" charset="2"/>
              <a:buChar char="§"/>
            </a:pPr>
            <a:endParaRPr lang="en-US" sz="2000" i="0" dirty="0"/>
          </a:p>
          <a:p>
            <a:pPr marL="342900" lvl="1" indent="-342900">
              <a:lnSpc>
                <a:spcPct val="90000"/>
              </a:lnSpc>
              <a:buSzTx/>
              <a:buFont typeface="Wingdings" pitchFamily="2" charset="2"/>
              <a:buChar char="§"/>
            </a:pPr>
            <a:r>
              <a:rPr lang="en-US" sz="2000" i="0" dirty="0" smtClean="0"/>
              <a:t>Q and A</a:t>
            </a:r>
          </a:p>
          <a:p>
            <a:pPr marL="342900" lvl="1" indent="-342900">
              <a:lnSpc>
                <a:spcPct val="90000"/>
              </a:lnSpc>
              <a:buSzTx/>
              <a:buFont typeface="Wingdings" pitchFamily="2" charset="2"/>
              <a:buChar char="§"/>
            </a:pPr>
            <a:endParaRPr lang="en-US" sz="2000" i="0" dirty="0" smtClean="0"/>
          </a:p>
          <a:p>
            <a:pPr marL="342900" lvl="1" indent="-342900" algn="ctr">
              <a:lnSpc>
                <a:spcPct val="90000"/>
              </a:lnSpc>
              <a:buSzTx/>
              <a:buNone/>
            </a:pPr>
            <a:r>
              <a:rPr lang="en-US" sz="2400" b="1" i="0" dirty="0" smtClean="0"/>
              <a:t>Think of a use case… Evaluate… Experiment… We’ll help!</a:t>
            </a:r>
          </a:p>
          <a:p>
            <a:pPr marL="342900" lvl="1" indent="-342900" algn="ctr">
              <a:lnSpc>
                <a:spcPct val="90000"/>
              </a:lnSpc>
              <a:buSzTx/>
              <a:buNone/>
            </a:pPr>
            <a:endParaRPr lang="en-US" sz="1600" b="1" i="0" dirty="0"/>
          </a:p>
          <a:p>
            <a:pPr marL="342900" lvl="1" indent="-342900" algn="ctr">
              <a:lnSpc>
                <a:spcPct val="90000"/>
              </a:lnSpc>
              <a:buSzTx/>
              <a:buNone/>
            </a:pPr>
            <a:r>
              <a:rPr lang="en-US" sz="2400" b="1" i="0" dirty="0" smtClean="0"/>
              <a:t>WORKSHOP TODAY @PROGRESS BEDFORD 1:00-5:00</a:t>
            </a:r>
            <a:endParaRPr lang="en-US" sz="2400" b="1" i="0" dirty="0"/>
          </a:p>
        </p:txBody>
      </p:sp>
      <p:pic>
        <p:nvPicPr>
          <p:cNvPr id="5" name="Picture 4" descr="goal.jpg"/>
          <p:cNvPicPr>
            <a:picLocks noChangeAspect="1"/>
          </p:cNvPicPr>
          <p:nvPr/>
        </p:nvPicPr>
        <p:blipFill>
          <a:blip r:embed="rId2" cstate="print"/>
          <a:stretch>
            <a:fillRect/>
          </a:stretch>
        </p:blipFill>
        <p:spPr>
          <a:xfrm>
            <a:off x="7951787" y="1657350"/>
            <a:ext cx="3683000" cy="2209800"/>
          </a:xfrm>
          <a:prstGeom prst="rect">
            <a:avLst/>
          </a:prstGeom>
        </p:spPr>
      </p:pic>
    </p:spTree>
    <p:extLst>
      <p:ext uri="{BB962C8B-B14F-4D97-AF65-F5344CB8AC3E}">
        <p14:creationId xmlns:p14="http://schemas.microsoft.com/office/powerpoint/2010/main" xmlns="" val="159707775"/>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Corticon?</a:t>
            </a:r>
            <a:endParaRPr lang="en-US" b="1" dirty="0"/>
          </a:p>
        </p:txBody>
      </p:sp>
      <p:grpSp>
        <p:nvGrpSpPr>
          <p:cNvPr id="3" name="Group 2"/>
          <p:cNvGrpSpPr/>
          <p:nvPr/>
        </p:nvGrpSpPr>
        <p:grpSpPr>
          <a:xfrm>
            <a:off x="2269759" y="3364494"/>
            <a:ext cx="7572074" cy="2266285"/>
            <a:chOff x="577516" y="2691592"/>
            <a:chExt cx="8058483" cy="2342571"/>
          </a:xfrm>
        </p:grpSpPr>
        <p:sp>
          <p:nvSpPr>
            <p:cNvPr id="9" name="Rounded Rectangle 8"/>
            <p:cNvSpPr/>
            <p:nvPr/>
          </p:nvSpPr>
          <p:spPr>
            <a:xfrm>
              <a:off x="577516" y="2691592"/>
              <a:ext cx="8058483" cy="2342571"/>
            </a:xfrm>
            <a:prstGeom prst="roundRect">
              <a:avLst>
                <a:gd name="adj" fmla="val 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endParaRPr lang="en-US" i="0" dirty="0">
                <a:solidFill>
                  <a:schemeClr val="bg1"/>
                </a:solidFill>
              </a:endParaRPr>
            </a:p>
          </p:txBody>
        </p:sp>
        <p:sp>
          <p:nvSpPr>
            <p:cNvPr id="10" name="TextBox 9"/>
            <p:cNvSpPr txBox="1">
              <a:spLocks noChangeArrowheads="1"/>
            </p:cNvSpPr>
            <p:nvPr/>
          </p:nvSpPr>
          <p:spPr bwMode="auto">
            <a:xfrm>
              <a:off x="918033" y="2985165"/>
              <a:ext cx="7552200" cy="1580808"/>
            </a:xfrm>
            <a:prstGeom prst="rect">
              <a:avLst/>
            </a:prstGeom>
            <a:noFill/>
            <a:ln w="9525">
              <a:noFill/>
              <a:miter lim="800000"/>
              <a:headEnd/>
              <a:tailEnd/>
            </a:ln>
          </p:spPr>
          <p:txBody>
            <a:bodyPr wrap="square" lIns="36000" tIns="36000" rIns="36000" bIns="36000">
              <a:spAutoFit/>
            </a:bodyPr>
            <a:lstStyle>
              <a:defPPr>
                <a:defRPr lang="en-US"/>
              </a:defPPr>
              <a:lvl1pPr algn="l" rtl="0" fontAlgn="base">
                <a:spcBef>
                  <a:spcPct val="0"/>
                </a:spcBef>
                <a:spcAft>
                  <a:spcPct val="0"/>
                </a:spcAft>
                <a:defRPr sz="2400" i="1" kern="1200">
                  <a:solidFill>
                    <a:schemeClr val="tx1"/>
                  </a:solidFill>
                  <a:latin typeface="Arial" charset="0"/>
                  <a:ea typeface="+mn-ea"/>
                  <a:cs typeface="+mn-cs"/>
                </a:defRPr>
              </a:lvl1pPr>
              <a:lvl2pPr marL="457200" algn="l" rtl="0" fontAlgn="base">
                <a:spcBef>
                  <a:spcPct val="0"/>
                </a:spcBef>
                <a:spcAft>
                  <a:spcPct val="0"/>
                </a:spcAft>
                <a:defRPr sz="2400" i="1" kern="1200">
                  <a:solidFill>
                    <a:schemeClr val="tx1"/>
                  </a:solidFill>
                  <a:latin typeface="Arial" charset="0"/>
                  <a:ea typeface="+mn-ea"/>
                  <a:cs typeface="+mn-cs"/>
                </a:defRPr>
              </a:lvl2pPr>
              <a:lvl3pPr marL="914400" algn="l" rtl="0" fontAlgn="base">
                <a:spcBef>
                  <a:spcPct val="0"/>
                </a:spcBef>
                <a:spcAft>
                  <a:spcPct val="0"/>
                </a:spcAft>
                <a:defRPr sz="2400" i="1" kern="1200">
                  <a:solidFill>
                    <a:schemeClr val="tx1"/>
                  </a:solidFill>
                  <a:latin typeface="Arial" charset="0"/>
                  <a:ea typeface="+mn-ea"/>
                  <a:cs typeface="+mn-cs"/>
                </a:defRPr>
              </a:lvl3pPr>
              <a:lvl4pPr marL="1371600" algn="l" rtl="0" fontAlgn="base">
                <a:spcBef>
                  <a:spcPct val="0"/>
                </a:spcBef>
                <a:spcAft>
                  <a:spcPct val="0"/>
                </a:spcAft>
                <a:defRPr sz="2400" i="1" kern="1200">
                  <a:solidFill>
                    <a:schemeClr val="tx1"/>
                  </a:solidFill>
                  <a:latin typeface="Arial" charset="0"/>
                  <a:ea typeface="+mn-ea"/>
                  <a:cs typeface="+mn-cs"/>
                </a:defRPr>
              </a:lvl4pPr>
              <a:lvl5pPr marL="1828800" algn="l" rtl="0" fontAlgn="base">
                <a:spcBef>
                  <a:spcPct val="0"/>
                </a:spcBef>
                <a:spcAft>
                  <a:spcPct val="0"/>
                </a:spcAft>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a:lstStyle>
            <a:p>
              <a:pPr marL="342900" indent="-342900" eaLnBrk="0" hangingPunct="0">
                <a:spcBef>
                  <a:spcPct val="15000"/>
                </a:spcBef>
                <a:spcAft>
                  <a:spcPct val="10000"/>
                </a:spcAft>
                <a:buClr>
                  <a:schemeClr val="bg1"/>
                </a:buClr>
                <a:buFont typeface="Arial" pitchFamily="34" charset="0"/>
                <a:buChar char="•"/>
              </a:pPr>
              <a:r>
                <a:rPr lang="en-US" sz="2800" b="1" i="0" dirty="0">
                  <a:solidFill>
                    <a:schemeClr val="bg1"/>
                  </a:solidFill>
                  <a:latin typeface="Arial"/>
                  <a:cs typeface="Arial"/>
                </a:rPr>
                <a:t>Should we pay this claim?</a:t>
              </a:r>
            </a:p>
            <a:p>
              <a:pPr marL="342900" indent="-342900" eaLnBrk="0" hangingPunct="0">
                <a:spcBef>
                  <a:spcPct val="15000"/>
                </a:spcBef>
                <a:spcAft>
                  <a:spcPct val="10000"/>
                </a:spcAft>
                <a:buClr>
                  <a:schemeClr val="bg1"/>
                </a:buClr>
                <a:buFont typeface="Arial" pitchFamily="34" charset="0"/>
                <a:buChar char="•"/>
              </a:pPr>
              <a:r>
                <a:rPr lang="en-US" sz="2800" b="1" i="0" dirty="0" smtClean="0">
                  <a:solidFill>
                    <a:schemeClr val="bg1"/>
                  </a:solidFill>
                  <a:latin typeface="Arial"/>
                  <a:cs typeface="Arial"/>
                </a:rPr>
                <a:t>What offer should we make, now?</a:t>
              </a:r>
              <a:endParaRPr lang="en-US" sz="2800" b="1" i="0" dirty="0">
                <a:solidFill>
                  <a:schemeClr val="bg1"/>
                </a:solidFill>
                <a:latin typeface="Arial"/>
                <a:cs typeface="Arial"/>
              </a:endParaRPr>
            </a:p>
            <a:p>
              <a:pPr marL="342900" indent="-342900" eaLnBrk="0" hangingPunct="0">
                <a:spcBef>
                  <a:spcPct val="15000"/>
                </a:spcBef>
                <a:spcAft>
                  <a:spcPct val="10000"/>
                </a:spcAft>
                <a:buClr>
                  <a:schemeClr val="bg1"/>
                </a:buClr>
                <a:buFont typeface="Arial" pitchFamily="34" charset="0"/>
                <a:buChar char="•"/>
              </a:pPr>
              <a:r>
                <a:rPr lang="en-US" sz="2800" b="1" i="0" dirty="0" smtClean="0">
                  <a:solidFill>
                    <a:schemeClr val="bg1"/>
                  </a:solidFill>
                  <a:latin typeface="Arial"/>
                  <a:cs typeface="Arial"/>
                </a:rPr>
                <a:t>What resource should we allocate?</a:t>
              </a:r>
              <a:endParaRPr lang="en-US" sz="2800" b="1" i="0" dirty="0">
                <a:solidFill>
                  <a:schemeClr val="bg1"/>
                </a:solidFill>
                <a:latin typeface="Arial"/>
                <a:cs typeface="Arial"/>
              </a:endParaRPr>
            </a:p>
          </p:txBody>
        </p:sp>
      </p:grpSp>
      <p:sp>
        <p:nvSpPr>
          <p:cNvPr id="11" name="Content Placeholder 3"/>
          <p:cNvSpPr txBox="1">
            <a:spLocks/>
          </p:cNvSpPr>
          <p:nvPr/>
        </p:nvSpPr>
        <p:spPr bwMode="auto">
          <a:xfrm>
            <a:off x="0" y="1257300"/>
            <a:ext cx="12188825" cy="15187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sz="3200" b="1" i="0" dirty="0" smtClean="0"/>
              <a:t>Software to help make </a:t>
            </a:r>
            <a:br>
              <a:rPr lang="en-US" sz="3200" b="1" i="0" dirty="0" smtClean="0"/>
            </a:br>
            <a:r>
              <a:rPr lang="en-US" sz="3200" b="1" i="0" dirty="0" smtClean="0"/>
              <a:t>the </a:t>
            </a:r>
            <a:r>
              <a:rPr lang="en-US" sz="3200" b="1" i="0" dirty="0" smtClean="0">
                <a:solidFill>
                  <a:schemeClr val="accent1"/>
                </a:solidFill>
              </a:rPr>
              <a:t>Right Decision </a:t>
            </a:r>
            <a:r>
              <a:rPr lang="en-US" sz="3200" b="1" i="0" dirty="0" smtClean="0"/>
              <a:t>at the </a:t>
            </a:r>
            <a:r>
              <a:rPr lang="en-US" sz="3200" b="1" i="0" dirty="0" smtClean="0">
                <a:solidFill>
                  <a:schemeClr val="accent1"/>
                </a:solidFill>
              </a:rPr>
              <a:t>Right Time</a:t>
            </a:r>
            <a:br>
              <a:rPr lang="en-US" sz="3200" b="1" i="0" dirty="0" smtClean="0">
                <a:solidFill>
                  <a:schemeClr val="accent1"/>
                </a:solidFill>
              </a:rPr>
            </a:br>
            <a:r>
              <a:rPr lang="en-US" sz="3200" b="1" i="0" dirty="0" smtClean="0"/>
              <a:t>with </a:t>
            </a:r>
            <a:r>
              <a:rPr lang="en-US" sz="3200" b="1" i="0" dirty="0" smtClean="0">
                <a:solidFill>
                  <a:schemeClr val="accent1"/>
                </a:solidFill>
              </a:rPr>
              <a:t>Business Agility</a:t>
            </a:r>
            <a:endParaRPr lang="en-US" sz="3200" b="1" i="0" dirty="0">
              <a:solidFill>
                <a:schemeClr val="accent1"/>
              </a:solidFill>
            </a:endParaRPr>
          </a:p>
        </p:txBody>
      </p:sp>
    </p:spTree>
    <p:extLst>
      <p:ext uri="{BB962C8B-B14F-4D97-AF65-F5344CB8AC3E}">
        <p14:creationId xmlns:p14="http://schemas.microsoft.com/office/powerpoint/2010/main" xmlns="" val="20451542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Corticon Use Cases</a:t>
            </a:r>
            <a:endParaRPr lang="en-US" b="1" dirty="0">
              <a:solidFill>
                <a:srgbClr val="FF0000"/>
              </a:solidFill>
            </a:endParaRPr>
          </a:p>
        </p:txBody>
      </p:sp>
      <p:pic>
        <p:nvPicPr>
          <p:cNvPr id="7" name="Picture 6" descr="CorticonUseCaseWordCloud2.jpg"/>
          <p:cNvPicPr>
            <a:picLocks noChangeAspect="1"/>
          </p:cNvPicPr>
          <p:nvPr/>
        </p:nvPicPr>
        <p:blipFill>
          <a:blip r:embed="rId3" cstate="print"/>
          <a:stretch>
            <a:fillRect/>
          </a:stretch>
        </p:blipFill>
        <p:spPr>
          <a:xfrm>
            <a:off x="1905000" y="1057651"/>
            <a:ext cx="7505700" cy="5367033"/>
          </a:xfrm>
          <a:prstGeom prst="rect">
            <a:avLst/>
          </a:prstGeom>
        </p:spPr>
      </p:pic>
    </p:spTree>
    <p:extLst>
      <p:ext uri="{BB962C8B-B14F-4D97-AF65-F5344CB8AC3E}">
        <p14:creationId xmlns:p14="http://schemas.microsoft.com/office/powerpoint/2010/main" xmlns="" val="2045154294"/>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cs typeface="Osaka"/>
              </a:rPr>
              <a:t>About Corticon</a:t>
            </a:r>
            <a:endParaRPr lang="en-US" dirty="0"/>
          </a:p>
        </p:txBody>
      </p:sp>
      <p:grpSp>
        <p:nvGrpSpPr>
          <p:cNvPr id="19" name="Group 18"/>
          <p:cNvGrpSpPr/>
          <p:nvPr/>
        </p:nvGrpSpPr>
        <p:grpSpPr>
          <a:xfrm>
            <a:off x="3938413" y="2089630"/>
            <a:ext cx="4726284" cy="3564936"/>
            <a:chOff x="2746474" y="1879754"/>
            <a:chExt cx="3794544" cy="3815200"/>
          </a:xfrm>
        </p:grpSpPr>
        <p:sp>
          <p:nvSpPr>
            <p:cNvPr id="20" name="TextBox 19"/>
            <p:cNvSpPr txBox="1"/>
            <p:nvPr/>
          </p:nvSpPr>
          <p:spPr>
            <a:xfrm>
              <a:off x="2746474" y="1879754"/>
              <a:ext cx="3794544" cy="592889"/>
            </a:xfrm>
            <a:prstGeom prst="rect">
              <a:avLst/>
            </a:prstGeom>
            <a:solidFill>
              <a:schemeClr val="bg1"/>
            </a:solidFill>
            <a:effectLst/>
          </p:spPr>
          <p:txBody>
            <a:bodyPr wrap="square" lIns="91440" tIns="0" rIns="0" bIns="0" rtlCol="0" anchor="ctr" anchorCtr="0">
              <a:spAutoFit/>
            </a:bodyPr>
            <a:lstStyle/>
            <a:p>
              <a:pPr>
                <a:spcBef>
                  <a:spcPct val="0"/>
                </a:spcBef>
                <a:buSzTx/>
              </a:pPr>
              <a:r>
                <a:rPr lang="en-US" sz="3600" b="1" i="0" dirty="0">
                  <a:solidFill>
                    <a:schemeClr val="accent1"/>
                  </a:solidFill>
                  <a:effectLst>
                    <a:outerShdw blurRad="50800" dist="38100" dir="5400000" algn="t" rotWithShape="0">
                      <a:prstClr val="black">
                        <a:alpha val="40000"/>
                      </a:prstClr>
                    </a:outerShdw>
                  </a:effectLst>
                  <a:latin typeface=""/>
                </a:rPr>
                <a:t>DECISIONS</a:t>
              </a:r>
            </a:p>
          </p:txBody>
        </p:sp>
        <p:sp>
          <p:nvSpPr>
            <p:cNvPr id="21" name="TextBox 20"/>
            <p:cNvSpPr txBox="1"/>
            <p:nvPr/>
          </p:nvSpPr>
          <p:spPr>
            <a:xfrm>
              <a:off x="3493706" y="5102065"/>
              <a:ext cx="2247419" cy="592889"/>
            </a:xfrm>
            <a:prstGeom prst="rect">
              <a:avLst/>
            </a:prstGeom>
            <a:solidFill>
              <a:schemeClr val="bg1"/>
            </a:solidFill>
            <a:effectLst/>
          </p:spPr>
          <p:txBody>
            <a:bodyPr wrap="square" tIns="0" rIns="0" bIns="0" rtlCol="0" anchor="ctr" anchorCtr="0">
              <a:spAutoFit/>
            </a:bodyPr>
            <a:lstStyle/>
            <a:p>
              <a:pPr>
                <a:spcBef>
                  <a:spcPct val="0"/>
                </a:spcBef>
                <a:buSzTx/>
              </a:pPr>
              <a:r>
                <a:rPr lang="en-US" sz="3600" b="1" i="0" dirty="0">
                  <a:solidFill>
                    <a:schemeClr val="accent1"/>
                  </a:solidFill>
                  <a:effectLst>
                    <a:outerShdw blurRad="50800" dist="38100" dir="5400000" algn="t" rotWithShape="0">
                      <a:prstClr val="black">
                        <a:alpha val="40000"/>
                      </a:prstClr>
                    </a:outerShdw>
                  </a:effectLst>
                  <a:latin typeface=""/>
                </a:rPr>
                <a:t>RULES</a:t>
              </a:r>
            </a:p>
          </p:txBody>
        </p:sp>
        <p:sp>
          <p:nvSpPr>
            <p:cNvPr id="25" name="Up-Down Arrow 24"/>
            <p:cNvSpPr/>
            <p:nvPr/>
          </p:nvSpPr>
          <p:spPr bwMode="auto">
            <a:xfrm>
              <a:off x="4157913" y="2500014"/>
              <a:ext cx="934586" cy="2689428"/>
            </a:xfrm>
            <a:prstGeom prst="upDownArrow">
              <a:avLst>
                <a:gd name="adj1" fmla="val 57387"/>
                <a:gd name="adj2" fmla="val 39518"/>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grpSp>
      <p:sp>
        <p:nvSpPr>
          <p:cNvPr id="28" name="Rectangle 27"/>
          <p:cNvSpPr/>
          <p:nvPr/>
        </p:nvSpPr>
        <p:spPr>
          <a:xfrm>
            <a:off x="839092" y="1183521"/>
            <a:ext cx="10778759" cy="954107"/>
          </a:xfrm>
          <a:prstGeom prst="rect">
            <a:avLst/>
          </a:prstGeom>
        </p:spPr>
        <p:txBody>
          <a:bodyPr wrap="square">
            <a:spAutoFit/>
          </a:bodyPr>
          <a:lstStyle/>
          <a:p>
            <a:r>
              <a:rPr lang="en-US" sz="2800" b="1" i="0" dirty="0">
                <a:latin typeface="+mn-lt"/>
              </a:rPr>
              <a:t>Corticon enables </a:t>
            </a:r>
            <a:r>
              <a:rPr lang="en-US" sz="2800" b="1" i="0" dirty="0" smtClean="0">
                <a:latin typeface="+mn-lt"/>
              </a:rPr>
              <a:t>organizations to </a:t>
            </a:r>
            <a:r>
              <a:rPr lang="en-US" sz="2800" b="1" i="0" dirty="0">
                <a:latin typeface="+mn-lt"/>
              </a:rPr>
              <a:t>make better, faster decisions by automating business </a:t>
            </a:r>
            <a:r>
              <a:rPr lang="en-US" sz="2800" b="1" i="0" dirty="0" smtClean="0">
                <a:latin typeface="+mn-lt"/>
              </a:rPr>
              <a:t>rules</a:t>
            </a:r>
            <a:r>
              <a:rPr lang="en-US" sz="2800" b="1" i="0" dirty="0" smtClean="0">
                <a:solidFill>
                  <a:schemeClr val="accent1"/>
                </a:solidFill>
                <a:latin typeface="+mn-lt"/>
              </a:rPr>
              <a:t> </a:t>
            </a:r>
            <a:endParaRPr lang="en-US" sz="2800" b="1" i="0" dirty="0">
              <a:solidFill>
                <a:schemeClr val="accent1"/>
              </a:solidFill>
            </a:endParaRPr>
          </a:p>
        </p:txBody>
      </p:sp>
      <p:sp>
        <p:nvSpPr>
          <p:cNvPr id="29" name="Rectangle 3"/>
          <p:cNvSpPr txBox="1">
            <a:spLocks noChangeArrowheads="1"/>
          </p:cNvSpPr>
          <p:nvPr/>
        </p:nvSpPr>
        <p:spPr bwMode="auto">
          <a:xfrm>
            <a:off x="936916" y="5740348"/>
            <a:ext cx="5088306" cy="565146"/>
          </a:xfrm>
          <a:prstGeom prst="rect">
            <a:avLst/>
          </a:prstGeom>
          <a:noFill/>
          <a:ln>
            <a:noFill/>
          </a:ln>
          <a:extLst/>
        </p:spPr>
        <p:txBody>
          <a:bodyPr wrap="square" lIns="36000" tIns="36000" rIns="36000" bIns="36000">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nSpc>
                <a:spcPct val="80000"/>
              </a:lnSpc>
              <a:buClr>
                <a:schemeClr val="hlink"/>
              </a:buClr>
              <a:defRPr/>
            </a:pPr>
            <a:r>
              <a:rPr lang="en-US" sz="2000" b="1" i="0" cap="small" dirty="0" smtClean="0">
                <a:solidFill>
                  <a:srgbClr val="FF0000"/>
                </a:solidFill>
                <a:latin typeface="+mn-lt"/>
                <a:ea typeface="+mn-ea"/>
              </a:rPr>
              <a:t> Decisions in seconds, prevent losses, increase customer satisfaction</a:t>
            </a:r>
            <a:endParaRPr lang="de-DE" sz="2000" b="1" i="0" cap="small" dirty="0" smtClean="0">
              <a:solidFill>
                <a:srgbClr val="FF0000"/>
              </a:solidFill>
              <a:latin typeface="+mn-lt"/>
              <a:ea typeface="+mn-ea"/>
            </a:endParaRPr>
          </a:p>
        </p:txBody>
      </p:sp>
      <p:sp>
        <p:nvSpPr>
          <p:cNvPr id="30" name="Rectangle 3"/>
          <p:cNvSpPr txBox="1">
            <a:spLocks noChangeArrowheads="1"/>
          </p:cNvSpPr>
          <p:nvPr/>
        </p:nvSpPr>
        <p:spPr bwMode="auto">
          <a:xfrm>
            <a:off x="6892220" y="5740348"/>
            <a:ext cx="4861631" cy="565146"/>
          </a:xfrm>
          <a:prstGeom prst="rect">
            <a:avLst/>
          </a:prstGeom>
          <a:noFill/>
          <a:ln>
            <a:noFill/>
          </a:ln>
          <a:extLst/>
        </p:spPr>
        <p:txBody>
          <a:bodyPr wrap="square" lIns="36000" tIns="36000" rIns="36000" bIns="36000">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nSpc>
                <a:spcPct val="80000"/>
              </a:lnSpc>
              <a:buClr>
                <a:schemeClr val="hlink"/>
              </a:buClr>
              <a:defRPr/>
            </a:pPr>
            <a:r>
              <a:rPr lang="en-US" sz="2000" b="1" i="0" cap="small" dirty="0" smtClean="0">
                <a:solidFill>
                  <a:srgbClr val="FF0000"/>
                </a:solidFill>
                <a:latin typeface="+mn-lt"/>
                <a:ea typeface="+mn-ea"/>
              </a:rPr>
              <a:t>avoid disastrous oil spill, </a:t>
            </a:r>
            <a:br>
              <a:rPr lang="en-US" sz="2000" b="1" i="0" cap="small" dirty="0" smtClean="0">
                <a:solidFill>
                  <a:srgbClr val="FF0000"/>
                </a:solidFill>
                <a:latin typeface="+mn-lt"/>
                <a:ea typeface="+mn-ea"/>
              </a:rPr>
            </a:br>
            <a:r>
              <a:rPr lang="en-US" sz="2000" b="1" i="0" cap="small" dirty="0" smtClean="0">
                <a:solidFill>
                  <a:srgbClr val="FF0000"/>
                </a:solidFill>
                <a:latin typeface="+mn-lt"/>
                <a:ea typeface="+mn-ea"/>
              </a:rPr>
              <a:t>reduce costs </a:t>
            </a:r>
            <a:endParaRPr lang="de-DE" sz="2000" b="1" i="0" cap="small" dirty="0" smtClean="0">
              <a:solidFill>
                <a:srgbClr val="FF0000"/>
              </a:solidFill>
              <a:latin typeface="+mn-lt"/>
              <a:ea typeface="+mn-ea"/>
            </a:endParaRPr>
          </a:p>
        </p:txBody>
      </p:sp>
      <p:sp>
        <p:nvSpPr>
          <p:cNvPr id="31" name="Rectangle 3"/>
          <p:cNvSpPr txBox="1">
            <a:spLocks noChangeArrowheads="1"/>
          </p:cNvSpPr>
          <p:nvPr/>
        </p:nvSpPr>
        <p:spPr bwMode="auto">
          <a:xfrm>
            <a:off x="7228261" y="2618255"/>
            <a:ext cx="4189549" cy="249235"/>
          </a:xfrm>
          <a:prstGeom prst="rect">
            <a:avLst/>
          </a:prstGeom>
          <a:noFill/>
          <a:ln w="9525">
            <a:noFill/>
            <a:miter lim="800000"/>
            <a:headEnd/>
            <a:tailEnd/>
          </a:ln>
        </p:spPr>
        <p:txBody>
          <a:bodyPr wrap="square" lIns="18288" tIns="18288" rIns="18288" bIns="18288">
            <a:spAutoFit/>
          </a:bodyPr>
          <a:lstStyle/>
          <a:p>
            <a:pPr eaLnBrk="0" fontAlgn="auto" hangingPunct="0">
              <a:lnSpc>
                <a:spcPts val="1600"/>
              </a:lnSpc>
              <a:spcBef>
                <a:spcPts val="0"/>
              </a:spcBef>
              <a:spcAft>
                <a:spcPts val="0"/>
              </a:spcAft>
              <a:buClr>
                <a:schemeClr val="hlink"/>
              </a:buClr>
              <a:buFont typeface="Webdings" pitchFamily="18" charset="2"/>
              <a:buNone/>
              <a:defRPr/>
            </a:pPr>
            <a:r>
              <a:rPr lang="en-US" sz="2000" b="1" kern="0" cap="small" dirty="0" smtClean="0">
                <a:latin typeface="+mn-lt"/>
              </a:rPr>
              <a:t>How to plan a shipment?</a:t>
            </a:r>
            <a:endParaRPr lang="en-US" sz="2000" b="1" kern="0" cap="small" dirty="0">
              <a:latin typeface="+mn-lt"/>
            </a:endParaRPr>
          </a:p>
        </p:txBody>
      </p:sp>
      <p:sp>
        <p:nvSpPr>
          <p:cNvPr id="32" name="Rectangle 3"/>
          <p:cNvSpPr txBox="1">
            <a:spLocks noChangeArrowheads="1"/>
          </p:cNvSpPr>
          <p:nvPr/>
        </p:nvSpPr>
        <p:spPr bwMode="auto">
          <a:xfrm>
            <a:off x="7338771" y="4800773"/>
            <a:ext cx="3968528" cy="426142"/>
          </a:xfrm>
          <a:prstGeom prst="rect">
            <a:avLst/>
          </a:prstGeom>
          <a:noFill/>
          <a:ln w="9525">
            <a:noFill/>
            <a:miter lim="800000"/>
            <a:headEnd/>
            <a:tailEnd/>
          </a:ln>
        </p:spPr>
        <p:txBody>
          <a:bodyPr wrap="square" lIns="18288" tIns="18288" rIns="18288" bIns="18288">
            <a:spAutoFit/>
          </a:bodyPr>
          <a:lstStyle/>
          <a:p>
            <a:pPr algn="ctr" eaLnBrk="0" fontAlgn="auto" hangingPunct="0">
              <a:lnSpc>
                <a:spcPts val="1500"/>
              </a:lnSpc>
              <a:spcBef>
                <a:spcPts val="0"/>
              </a:spcBef>
              <a:spcAft>
                <a:spcPts val="0"/>
              </a:spcAft>
              <a:buClr>
                <a:schemeClr val="hlink"/>
              </a:buClr>
              <a:buFont typeface="Webdings" pitchFamily="18" charset="2"/>
              <a:buNone/>
              <a:defRPr/>
            </a:pPr>
            <a:r>
              <a:rPr lang="en-US" sz="1600" i="0" kern="0" dirty="0" smtClean="0">
                <a:latin typeface="+mn-lt"/>
              </a:rPr>
              <a:t>Hazardous materials must be shipped in double hull tankers</a:t>
            </a:r>
            <a:endParaRPr lang="en-US" sz="1600" i="0" kern="0" dirty="0">
              <a:latin typeface="+mn-lt"/>
            </a:endParaRPr>
          </a:p>
        </p:txBody>
      </p:sp>
      <p:pic>
        <p:nvPicPr>
          <p:cNvPr id="33" name="Picture 14" descr="C:\Documents and Settings\mallen\My Documents\aa in progress\Galaxy\graphics\tanker.gif"/>
          <p:cNvPicPr>
            <a:picLocks noChangeAspect="1" noChangeArrowheads="1"/>
          </p:cNvPicPr>
          <p:nvPr/>
        </p:nvPicPr>
        <p:blipFill>
          <a:blip r:embed="rId3" cstate="print"/>
          <a:srcRect/>
          <a:stretch>
            <a:fillRect/>
          </a:stretch>
        </p:blipFill>
        <p:spPr bwMode="auto">
          <a:xfrm>
            <a:off x="8086129" y="2822439"/>
            <a:ext cx="2473813" cy="1855645"/>
          </a:xfrm>
          <a:prstGeom prst="rect">
            <a:avLst/>
          </a:prstGeom>
          <a:noFill/>
          <a:ln w="9525">
            <a:noFill/>
            <a:miter lim="800000"/>
            <a:headEnd/>
            <a:tailEnd/>
          </a:ln>
        </p:spPr>
      </p:pic>
      <p:sp>
        <p:nvSpPr>
          <p:cNvPr id="34" name="Rectangle 3"/>
          <p:cNvSpPr txBox="1">
            <a:spLocks noChangeArrowheads="1"/>
          </p:cNvSpPr>
          <p:nvPr/>
        </p:nvSpPr>
        <p:spPr bwMode="auto">
          <a:xfrm>
            <a:off x="1611150" y="2618255"/>
            <a:ext cx="3739838" cy="249235"/>
          </a:xfrm>
          <a:prstGeom prst="rect">
            <a:avLst/>
          </a:prstGeom>
          <a:noFill/>
          <a:ln w="9525">
            <a:noFill/>
            <a:miter lim="800000"/>
            <a:headEnd/>
            <a:tailEnd/>
          </a:ln>
        </p:spPr>
        <p:txBody>
          <a:bodyPr wrap="square" lIns="18288" tIns="18288" rIns="18288" bIns="18288">
            <a:spAutoFit/>
          </a:bodyPr>
          <a:lstStyle/>
          <a:p>
            <a:pPr eaLnBrk="0" fontAlgn="auto" hangingPunct="0">
              <a:lnSpc>
                <a:spcPts val="1600"/>
              </a:lnSpc>
              <a:spcBef>
                <a:spcPts val="0"/>
              </a:spcBef>
              <a:spcAft>
                <a:spcPts val="0"/>
              </a:spcAft>
              <a:buClr>
                <a:schemeClr val="hlink"/>
              </a:buClr>
              <a:defRPr/>
            </a:pPr>
            <a:r>
              <a:rPr lang="en-US" sz="2000" b="1" kern="0" cap="small" dirty="0" smtClean="0">
                <a:latin typeface="+mn-lt"/>
              </a:rPr>
              <a:t>Should we extend this loan?</a:t>
            </a:r>
            <a:endParaRPr lang="en-US" sz="2000" b="1" kern="0" cap="small" dirty="0">
              <a:latin typeface="+mn-lt"/>
            </a:endParaRPr>
          </a:p>
        </p:txBody>
      </p:sp>
      <p:sp>
        <p:nvSpPr>
          <p:cNvPr id="35" name="Rectangle 3"/>
          <p:cNvSpPr txBox="1">
            <a:spLocks noChangeArrowheads="1"/>
          </p:cNvSpPr>
          <p:nvPr/>
        </p:nvSpPr>
        <p:spPr bwMode="auto">
          <a:xfrm>
            <a:off x="1391630" y="4957947"/>
            <a:ext cx="4178879" cy="229294"/>
          </a:xfrm>
          <a:prstGeom prst="rect">
            <a:avLst/>
          </a:prstGeom>
          <a:noFill/>
          <a:ln w="9525">
            <a:noFill/>
            <a:miter lim="800000"/>
            <a:headEnd/>
            <a:tailEnd/>
          </a:ln>
        </p:spPr>
        <p:txBody>
          <a:bodyPr wrap="square" lIns="18288" tIns="18288" rIns="18288" bIns="18288">
            <a:spAutoFit/>
          </a:bodyPr>
          <a:lstStyle/>
          <a:p>
            <a:pPr algn="ctr" eaLnBrk="0" hangingPunct="0">
              <a:lnSpc>
                <a:spcPts val="1500"/>
              </a:lnSpc>
              <a:spcBef>
                <a:spcPts val="0"/>
              </a:spcBef>
              <a:spcAft>
                <a:spcPts val="0"/>
              </a:spcAft>
              <a:buClr>
                <a:schemeClr val="hlink"/>
              </a:buClr>
              <a:buFont typeface="Webdings" pitchFamily="18" charset="2"/>
              <a:buNone/>
            </a:pPr>
            <a:r>
              <a:rPr lang="en-US" sz="1600" i="0" dirty="0" smtClean="0">
                <a:latin typeface="+mn-lt"/>
              </a:rPr>
              <a:t>Don’t offer credit to delinquent accounts</a:t>
            </a:r>
            <a:endParaRPr lang="de-DE" sz="1600" i="0" dirty="0">
              <a:latin typeface="+mn-lt"/>
            </a:endParaRPr>
          </a:p>
        </p:txBody>
      </p:sp>
      <p:pic>
        <p:nvPicPr>
          <p:cNvPr id="36" name="Picture 1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938949" y="2942747"/>
            <a:ext cx="3084240" cy="1735337"/>
          </a:xfrm>
          <a:prstGeom prst="rect">
            <a:avLst/>
          </a:prstGeom>
          <a:noFill/>
          <a:ln w="9525">
            <a:noFill/>
            <a:miter lim="800000"/>
            <a:headEnd/>
            <a:tailEnd/>
          </a:ln>
        </p:spPr>
      </p:pic>
    </p:spTree>
    <p:extLst>
      <p:ext uri="{BB962C8B-B14F-4D97-AF65-F5344CB8AC3E}">
        <p14:creationId xmlns:p14="http://schemas.microsoft.com/office/powerpoint/2010/main" xmlns="" val="1944952943"/>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en-US" dirty="0">
                <a:cs typeface="Osaka"/>
              </a:rPr>
              <a:t>Automating Business Rules – The Problem</a:t>
            </a:r>
            <a:endParaRPr lang="en-US" dirty="0"/>
          </a:p>
        </p:txBody>
      </p:sp>
      <p:sp>
        <p:nvSpPr>
          <p:cNvPr id="29" name="Rounded Rectangle 28"/>
          <p:cNvSpPr/>
          <p:nvPr/>
        </p:nvSpPr>
        <p:spPr bwMode="auto">
          <a:xfrm>
            <a:off x="2583949" y="2707771"/>
            <a:ext cx="6984278" cy="2504541"/>
          </a:xfrm>
          <a:prstGeom prst="roundRect">
            <a:avLst>
              <a:gd name="adj" fmla="val 1432"/>
            </a:avLst>
          </a:prstGeom>
          <a:solidFill>
            <a:schemeClr val="accent6">
              <a:lumMod val="20000"/>
              <a:lumOff val="80000"/>
            </a:schemeClr>
          </a:solidFill>
          <a:ln>
            <a:no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endParaRPr lang="en-US" dirty="0">
              <a:latin typeface="Arial" panose="020B0604020202020204" pitchFamily="34" charset="0"/>
            </a:endParaRPr>
          </a:p>
        </p:txBody>
      </p:sp>
      <p:sp>
        <p:nvSpPr>
          <p:cNvPr id="30" name="Rectangle 40"/>
          <p:cNvSpPr>
            <a:spLocks noChangeArrowheads="1"/>
          </p:cNvSpPr>
          <p:nvPr/>
        </p:nvSpPr>
        <p:spPr bwMode="auto">
          <a:xfrm>
            <a:off x="2475866" y="5402263"/>
            <a:ext cx="7215954" cy="560153"/>
          </a:xfrm>
          <a:prstGeom prst="rect">
            <a:avLst/>
          </a:prstGeom>
          <a:noFill/>
          <a:ln w="9525">
            <a:noFill/>
            <a:miter lim="800000"/>
            <a:headEnd/>
            <a:tailEnd/>
          </a:ln>
        </p:spPr>
        <p:txBody>
          <a:bodyPr lIns="9144" tIns="9144" rIns="9144" bIns="9144">
            <a:spAutoFit/>
          </a:bodyPr>
          <a:lstStyle/>
          <a:p>
            <a:pPr algn="ctr">
              <a:lnSpc>
                <a:spcPct val="80000"/>
              </a:lnSpc>
              <a:defRPr/>
            </a:pPr>
            <a:r>
              <a:rPr lang="en-US" sz="4400" b="1" i="0" dirty="0">
                <a:solidFill>
                  <a:schemeClr val="accent1"/>
                </a:solidFill>
                <a:latin typeface="+mn-lt"/>
              </a:rPr>
              <a:t>There </a:t>
            </a:r>
            <a:r>
              <a:rPr lang="en-US" sz="4400" b="1" i="0" dirty="0" smtClean="0">
                <a:solidFill>
                  <a:schemeClr val="accent1"/>
                </a:solidFill>
                <a:latin typeface="+mn-lt"/>
              </a:rPr>
              <a:t>Is </a:t>
            </a:r>
            <a:r>
              <a:rPr lang="en-US" sz="4400" b="1" i="0" dirty="0">
                <a:solidFill>
                  <a:schemeClr val="accent1"/>
                </a:solidFill>
                <a:latin typeface="+mn-lt"/>
              </a:rPr>
              <a:t>a Better Way…</a:t>
            </a:r>
          </a:p>
        </p:txBody>
      </p:sp>
      <p:grpSp>
        <p:nvGrpSpPr>
          <p:cNvPr id="31" name="Group 42"/>
          <p:cNvGrpSpPr>
            <a:grpSpLocks/>
          </p:cNvGrpSpPr>
          <p:nvPr/>
        </p:nvGrpSpPr>
        <p:grpSpPr bwMode="auto">
          <a:xfrm>
            <a:off x="317418" y="2807299"/>
            <a:ext cx="2655726" cy="439737"/>
            <a:chOff x="237744" y="2560320"/>
            <a:chExt cx="1993392" cy="438912"/>
          </a:xfrm>
        </p:grpSpPr>
        <p:sp>
          <p:nvSpPr>
            <p:cNvPr id="34" name="Right Arrow 33"/>
            <p:cNvSpPr/>
            <p:nvPr/>
          </p:nvSpPr>
          <p:spPr bwMode="auto">
            <a:xfrm>
              <a:off x="1683151" y="2560320"/>
              <a:ext cx="547985" cy="438912"/>
            </a:xfrm>
            <a:prstGeom prst="righ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pPr algn="ctr">
                <a:defRPr/>
              </a:pPr>
              <a:endParaRPr lang="en-US" sz="1800">
                <a:effectLst>
                  <a:outerShdw blurRad="25400" dir="5400000" algn="ctr" rotWithShape="0">
                    <a:schemeClr val="bg1">
                      <a:lumMod val="95000"/>
                    </a:schemeClr>
                  </a:outerShdw>
                </a:effectLst>
              </a:endParaRPr>
            </a:p>
          </p:txBody>
        </p:sp>
        <p:sp>
          <p:nvSpPr>
            <p:cNvPr id="35" name="Rectangle 40"/>
            <p:cNvSpPr>
              <a:spLocks noChangeArrowheads="1"/>
            </p:cNvSpPr>
            <p:nvPr/>
          </p:nvSpPr>
          <p:spPr bwMode="auto">
            <a:xfrm>
              <a:off x="237744" y="2628454"/>
              <a:ext cx="1335811" cy="294912"/>
            </a:xfrm>
            <a:prstGeom prst="rect">
              <a:avLst/>
            </a:prstGeom>
            <a:noFill/>
            <a:ln w="9525">
              <a:noFill/>
              <a:miter lim="800000"/>
              <a:headEnd/>
              <a:tailEnd/>
            </a:ln>
          </p:spPr>
          <p:txBody>
            <a:bodyPr wrap="square" lIns="9144" tIns="9144" rIns="9144" bIns="9144">
              <a:spAutoFit/>
            </a:bodyPr>
            <a:lstStyle/>
            <a:p>
              <a:pPr algn="r"/>
              <a:r>
                <a:rPr lang="en-US" sz="1800" i="0" dirty="0">
                  <a:latin typeface="+mn-lt"/>
                </a:rPr>
                <a:t>Policies</a:t>
              </a:r>
            </a:p>
          </p:txBody>
        </p:sp>
      </p:grpSp>
      <p:grpSp>
        <p:nvGrpSpPr>
          <p:cNvPr id="36" name="Group 43"/>
          <p:cNvGrpSpPr>
            <a:grpSpLocks/>
          </p:cNvGrpSpPr>
          <p:nvPr/>
        </p:nvGrpSpPr>
        <p:grpSpPr bwMode="auto">
          <a:xfrm>
            <a:off x="317418" y="3443880"/>
            <a:ext cx="2655726" cy="572464"/>
            <a:chOff x="237744" y="3196843"/>
            <a:chExt cx="1993392" cy="572497"/>
          </a:xfrm>
        </p:grpSpPr>
        <p:sp>
          <p:nvSpPr>
            <p:cNvPr id="37" name="Right Arrow 36"/>
            <p:cNvSpPr/>
            <p:nvPr/>
          </p:nvSpPr>
          <p:spPr bwMode="auto">
            <a:xfrm>
              <a:off x="1683151" y="3246059"/>
              <a:ext cx="547985" cy="439762"/>
            </a:xfrm>
            <a:prstGeom prst="righ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38" name="Rectangle 40"/>
            <p:cNvSpPr>
              <a:spLocks noChangeArrowheads="1"/>
            </p:cNvSpPr>
            <p:nvPr/>
          </p:nvSpPr>
          <p:spPr bwMode="auto">
            <a:xfrm>
              <a:off x="237744" y="3196843"/>
              <a:ext cx="1335811" cy="572497"/>
            </a:xfrm>
            <a:prstGeom prst="rect">
              <a:avLst/>
            </a:prstGeom>
            <a:noFill/>
            <a:ln w="9525">
              <a:noFill/>
              <a:miter lim="800000"/>
              <a:headEnd/>
              <a:tailEnd/>
            </a:ln>
          </p:spPr>
          <p:txBody>
            <a:bodyPr wrap="square" lIns="9144" tIns="9144" rIns="9144" bIns="9144">
              <a:spAutoFit/>
            </a:bodyPr>
            <a:lstStyle/>
            <a:p>
              <a:pPr algn="r"/>
              <a:r>
                <a:rPr lang="en-US" sz="1800" i="0" dirty="0">
                  <a:latin typeface="+mn-lt"/>
                </a:rPr>
                <a:t>Consumer Behavior</a:t>
              </a:r>
            </a:p>
          </p:txBody>
        </p:sp>
      </p:grpSp>
      <p:grpSp>
        <p:nvGrpSpPr>
          <p:cNvPr id="39" name="Group 45"/>
          <p:cNvGrpSpPr>
            <a:grpSpLocks/>
          </p:cNvGrpSpPr>
          <p:nvPr/>
        </p:nvGrpSpPr>
        <p:grpSpPr bwMode="auto">
          <a:xfrm>
            <a:off x="9167011" y="2807299"/>
            <a:ext cx="3021813" cy="439737"/>
            <a:chOff x="6876288" y="2560320"/>
            <a:chExt cx="2268178" cy="438912"/>
          </a:xfrm>
        </p:grpSpPr>
        <p:sp>
          <p:nvSpPr>
            <p:cNvPr id="40" name="Left Arrow 39"/>
            <p:cNvSpPr/>
            <p:nvPr/>
          </p:nvSpPr>
          <p:spPr bwMode="auto">
            <a:xfrm>
              <a:off x="6876288" y="2560320"/>
              <a:ext cx="547985" cy="438912"/>
            </a:xfrm>
            <a:prstGeom prst="lef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41" name="Rectangle 40"/>
            <p:cNvSpPr>
              <a:spLocks noChangeArrowheads="1"/>
            </p:cNvSpPr>
            <p:nvPr/>
          </p:nvSpPr>
          <p:spPr bwMode="auto">
            <a:xfrm>
              <a:off x="7533869" y="2626869"/>
              <a:ext cx="1610597" cy="294912"/>
            </a:xfrm>
            <a:prstGeom prst="rect">
              <a:avLst/>
            </a:prstGeom>
            <a:noFill/>
            <a:ln w="9525">
              <a:noFill/>
              <a:miter lim="800000"/>
              <a:headEnd/>
              <a:tailEnd/>
            </a:ln>
          </p:spPr>
          <p:txBody>
            <a:bodyPr wrap="square" lIns="9144" tIns="9144" rIns="9144" bIns="9144">
              <a:spAutoFit/>
            </a:bodyPr>
            <a:lstStyle/>
            <a:p>
              <a:pPr algn="l"/>
              <a:r>
                <a:rPr lang="en-US" sz="1800" i="0" dirty="0">
                  <a:latin typeface="+mn-lt"/>
                </a:rPr>
                <a:t>Regulations</a:t>
              </a:r>
            </a:p>
          </p:txBody>
        </p:sp>
      </p:grpSp>
      <p:grpSp>
        <p:nvGrpSpPr>
          <p:cNvPr id="42" name="Group 47"/>
          <p:cNvGrpSpPr>
            <a:grpSpLocks/>
          </p:cNvGrpSpPr>
          <p:nvPr/>
        </p:nvGrpSpPr>
        <p:grpSpPr bwMode="auto">
          <a:xfrm>
            <a:off x="9167013" y="4194774"/>
            <a:ext cx="2655726" cy="572464"/>
            <a:chOff x="6876288" y="3948140"/>
            <a:chExt cx="1993392" cy="572497"/>
          </a:xfrm>
        </p:grpSpPr>
        <p:sp>
          <p:nvSpPr>
            <p:cNvPr id="43" name="Left Arrow 42"/>
            <p:cNvSpPr/>
            <p:nvPr/>
          </p:nvSpPr>
          <p:spPr bwMode="auto">
            <a:xfrm>
              <a:off x="6876288" y="3986242"/>
              <a:ext cx="547985" cy="439762"/>
            </a:xfrm>
            <a:prstGeom prst="lef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44" name="Rectangle 40"/>
            <p:cNvSpPr>
              <a:spLocks noChangeArrowheads="1"/>
            </p:cNvSpPr>
            <p:nvPr/>
          </p:nvSpPr>
          <p:spPr bwMode="auto">
            <a:xfrm>
              <a:off x="7533869" y="3948140"/>
              <a:ext cx="1335811" cy="572497"/>
            </a:xfrm>
            <a:prstGeom prst="rect">
              <a:avLst/>
            </a:prstGeom>
            <a:noFill/>
            <a:ln w="9525">
              <a:noFill/>
              <a:miter lim="800000"/>
              <a:headEnd/>
              <a:tailEnd/>
            </a:ln>
          </p:spPr>
          <p:txBody>
            <a:bodyPr wrap="square" lIns="9144" tIns="9144" rIns="9144" bIns="9144">
              <a:spAutoFit/>
            </a:bodyPr>
            <a:lstStyle/>
            <a:p>
              <a:pPr algn="l"/>
              <a:r>
                <a:rPr lang="en-US" sz="1800" i="0" dirty="0">
                  <a:latin typeface="+mn-lt"/>
                </a:rPr>
                <a:t>Fraudsters Adapting</a:t>
              </a:r>
            </a:p>
          </p:txBody>
        </p:sp>
      </p:grpSp>
      <p:grpSp>
        <p:nvGrpSpPr>
          <p:cNvPr id="45" name="Group 46"/>
          <p:cNvGrpSpPr>
            <a:grpSpLocks/>
          </p:cNvGrpSpPr>
          <p:nvPr/>
        </p:nvGrpSpPr>
        <p:grpSpPr bwMode="auto">
          <a:xfrm>
            <a:off x="9167013" y="3493099"/>
            <a:ext cx="3019697" cy="439737"/>
            <a:chOff x="6876288" y="3246120"/>
            <a:chExt cx="2265498" cy="438912"/>
          </a:xfrm>
        </p:grpSpPr>
        <p:sp>
          <p:nvSpPr>
            <p:cNvPr id="46" name="Left Arrow 45"/>
            <p:cNvSpPr/>
            <p:nvPr/>
          </p:nvSpPr>
          <p:spPr bwMode="auto">
            <a:xfrm>
              <a:off x="6876288" y="3246120"/>
              <a:ext cx="549308" cy="438912"/>
            </a:xfrm>
            <a:prstGeom prst="lef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47" name="Rectangle 40"/>
            <p:cNvSpPr>
              <a:spLocks noChangeArrowheads="1"/>
            </p:cNvSpPr>
            <p:nvPr/>
          </p:nvSpPr>
          <p:spPr bwMode="auto">
            <a:xfrm>
              <a:off x="7535140" y="3326930"/>
              <a:ext cx="1606646" cy="294912"/>
            </a:xfrm>
            <a:prstGeom prst="rect">
              <a:avLst/>
            </a:prstGeom>
            <a:noFill/>
            <a:ln w="9525">
              <a:noFill/>
              <a:miter lim="800000"/>
              <a:headEnd/>
              <a:tailEnd/>
            </a:ln>
          </p:spPr>
          <p:txBody>
            <a:bodyPr wrap="square" lIns="9144" tIns="9144" rIns="9144" bIns="9144">
              <a:spAutoFit/>
            </a:bodyPr>
            <a:lstStyle/>
            <a:p>
              <a:pPr algn="l"/>
              <a:r>
                <a:rPr lang="en-US" sz="1800" i="0" dirty="0">
                  <a:latin typeface="+mn-lt"/>
                </a:rPr>
                <a:t>Market Shifts</a:t>
              </a:r>
            </a:p>
          </p:txBody>
        </p:sp>
      </p:grpSp>
      <p:pic>
        <p:nvPicPr>
          <p:cNvPr id="48" name="Picture 47" descr="dreamstimecomp_464462_SAMPLECUT v2.png"/>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3140316" y="2969223"/>
            <a:ext cx="5931472" cy="1741487"/>
          </a:xfrm>
          <a:prstGeom prst="rect">
            <a:avLst/>
          </a:prstGeom>
          <a:effectLst>
            <a:outerShdw blurRad="50800" dist="38100" dir="5400000" algn="t" rotWithShape="0">
              <a:prstClr val="black">
                <a:alpha val="15000"/>
              </a:prstClr>
            </a:outerShdw>
          </a:effectLst>
        </p:spPr>
      </p:pic>
      <p:pic>
        <p:nvPicPr>
          <p:cNvPr id="49" name="Picture 48" descr="ServerSign2.png"/>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4708358" y="3488335"/>
            <a:ext cx="2778459" cy="903288"/>
          </a:xfrm>
          <a:prstGeom prst="rect">
            <a:avLst/>
          </a:prstGeom>
          <a:effectLst>
            <a:outerShdw blurRad="50800" dist="38100" dir="5400000" algn="t" rotWithShape="0">
              <a:prstClr val="black">
                <a:alpha val="40000"/>
              </a:prstClr>
            </a:outerShdw>
          </a:effectLst>
        </p:spPr>
      </p:pic>
      <p:sp>
        <p:nvSpPr>
          <p:cNvPr id="50" name="Rectangle 40"/>
          <p:cNvSpPr>
            <a:spLocks noChangeArrowheads="1"/>
          </p:cNvSpPr>
          <p:nvPr/>
        </p:nvSpPr>
        <p:spPr bwMode="auto">
          <a:xfrm>
            <a:off x="2354025" y="4821781"/>
            <a:ext cx="7416379" cy="290336"/>
          </a:xfrm>
          <a:prstGeom prst="rect">
            <a:avLst/>
          </a:prstGeom>
          <a:noFill/>
          <a:ln w="9525">
            <a:noFill/>
            <a:miter lim="800000"/>
            <a:headEnd/>
            <a:tailEnd/>
          </a:ln>
        </p:spPr>
        <p:txBody>
          <a:bodyPr wrap="square" lIns="9144" tIns="54864" rIns="9144" bIns="54864">
            <a:spAutoFit/>
          </a:bodyPr>
          <a:lstStyle/>
          <a:p>
            <a:pPr algn="ctr">
              <a:lnSpc>
                <a:spcPts val="1400"/>
              </a:lnSpc>
              <a:defRPr/>
            </a:pPr>
            <a:r>
              <a:rPr lang="en-US" sz="2000" dirty="0">
                <a:latin typeface="+mn-lt"/>
              </a:rPr>
              <a:t>“That change requires 2 years &amp; </a:t>
            </a:r>
            <a:r>
              <a:rPr lang="en-US" sz="2000" dirty="0" smtClean="0">
                <a:latin typeface="+mn-lt"/>
              </a:rPr>
              <a:t>5M</a:t>
            </a:r>
            <a:r>
              <a:rPr lang="en-US" sz="2000" dirty="0">
                <a:latin typeface="+mn-lt"/>
              </a:rPr>
              <a:t>”</a:t>
            </a:r>
          </a:p>
        </p:txBody>
      </p:sp>
      <p:sp>
        <p:nvSpPr>
          <p:cNvPr id="51" name="Content Placeholder 5"/>
          <p:cNvSpPr txBox="1">
            <a:spLocks/>
          </p:cNvSpPr>
          <p:nvPr/>
        </p:nvSpPr>
        <p:spPr>
          <a:xfrm>
            <a:off x="755452" y="1188206"/>
            <a:ext cx="10360501" cy="5303520"/>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buSzTx/>
              <a:buFont typeface="Wingdings" pitchFamily="2" charset="2"/>
              <a:buNone/>
            </a:pPr>
            <a:r>
              <a:rPr lang="en-US" b="1" i="0" dirty="0" smtClean="0"/>
              <a:t>Traditional approach is programming-based </a:t>
            </a:r>
          </a:p>
          <a:p>
            <a:pPr>
              <a:buSzTx/>
            </a:pPr>
            <a:r>
              <a:rPr lang="en-US" i="0" dirty="0" smtClean="0"/>
              <a:t>Simple rules difficult to automate, sophisticated ones impossible</a:t>
            </a:r>
          </a:p>
          <a:p>
            <a:pPr>
              <a:buSzTx/>
            </a:pPr>
            <a:r>
              <a:rPr lang="en-US" i="0" dirty="0" smtClean="0"/>
              <a:t>Single change can impact hundreds of rules/processes</a:t>
            </a:r>
          </a:p>
          <a:p>
            <a:pPr>
              <a:buSzTx/>
            </a:pPr>
            <a:endParaRPr lang="en-US" i="0" dirty="0"/>
          </a:p>
        </p:txBody>
      </p:sp>
      <p:grpSp>
        <p:nvGrpSpPr>
          <p:cNvPr id="52" name="Group 44"/>
          <p:cNvGrpSpPr>
            <a:grpSpLocks/>
          </p:cNvGrpSpPr>
          <p:nvPr/>
        </p:nvGrpSpPr>
        <p:grpSpPr bwMode="auto">
          <a:xfrm>
            <a:off x="0" y="4234470"/>
            <a:ext cx="2973143" cy="438151"/>
            <a:chOff x="-510" y="3986784"/>
            <a:chExt cx="2231646" cy="438912"/>
          </a:xfrm>
        </p:grpSpPr>
        <p:sp>
          <p:nvSpPr>
            <p:cNvPr id="53" name="Right Arrow 52"/>
            <p:cNvSpPr/>
            <p:nvPr/>
          </p:nvSpPr>
          <p:spPr bwMode="auto">
            <a:xfrm>
              <a:off x="1683151" y="3986784"/>
              <a:ext cx="547985" cy="438912"/>
            </a:xfrm>
            <a:prstGeom prst="righ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54" name="Rectangle 40"/>
            <p:cNvSpPr>
              <a:spLocks noChangeArrowheads="1"/>
            </p:cNvSpPr>
            <p:nvPr/>
          </p:nvSpPr>
          <p:spPr bwMode="auto">
            <a:xfrm>
              <a:off x="-510" y="4042217"/>
              <a:ext cx="1574065" cy="295980"/>
            </a:xfrm>
            <a:prstGeom prst="rect">
              <a:avLst/>
            </a:prstGeom>
            <a:noFill/>
            <a:ln w="9525">
              <a:noFill/>
              <a:miter lim="800000"/>
              <a:headEnd/>
              <a:tailEnd/>
            </a:ln>
          </p:spPr>
          <p:txBody>
            <a:bodyPr wrap="square" lIns="9144" tIns="9144" rIns="9144" bIns="9144">
              <a:spAutoFit/>
            </a:bodyPr>
            <a:lstStyle/>
            <a:p>
              <a:pPr algn="r">
                <a:defRPr/>
              </a:pPr>
              <a:r>
                <a:rPr lang="en-US" sz="1800" i="0" dirty="0">
                  <a:latin typeface="+mn-lt"/>
                </a:rPr>
                <a:t>Competition</a:t>
              </a:r>
            </a:p>
          </p:txBody>
        </p:sp>
      </p:grpSp>
    </p:spTree>
    <p:extLst>
      <p:ext uri="{BB962C8B-B14F-4D97-AF65-F5344CB8AC3E}">
        <p14:creationId xmlns:p14="http://schemas.microsoft.com/office/powerpoint/2010/main" xmlns="" val="131637106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22" presetClass="entr" presetSubtype="2"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right)">
                                      <p:cBhvr>
                                        <p:cTn id="10" dur="500"/>
                                        <p:tgtEl>
                                          <p:spTgt spid="39"/>
                                        </p:tgtEl>
                                      </p:cBhvr>
                                    </p:animEffect>
                                  </p:childTnLst>
                                </p:cTn>
                              </p:par>
                            </p:childTnLst>
                          </p:cTn>
                        </p:par>
                        <p:par>
                          <p:cTn id="11" fill="hold">
                            <p:stCondLst>
                              <p:cond delay="500"/>
                            </p:stCondLst>
                            <p:childTnLst>
                              <p:par>
                                <p:cTn id="12" presetID="22" presetClass="entr" presetSubtype="8" fill="hold" nodeType="afterEffect">
                                  <p:stCondLst>
                                    <p:cond delay="10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par>
                                <p:cTn id="15" presetID="22" presetClass="entr" presetSubtype="2" fill="hold" nodeType="withEffect">
                                  <p:stCondLst>
                                    <p:cond delay="100"/>
                                  </p:stCondLst>
                                  <p:childTnLst>
                                    <p:set>
                                      <p:cBhvr>
                                        <p:cTn id="16" dur="1" fill="hold">
                                          <p:stCondLst>
                                            <p:cond delay="0"/>
                                          </p:stCondLst>
                                        </p:cTn>
                                        <p:tgtEl>
                                          <p:spTgt spid="45"/>
                                        </p:tgtEl>
                                        <p:attrNameLst>
                                          <p:attrName>style.visibility</p:attrName>
                                        </p:attrNameLst>
                                      </p:cBhvr>
                                      <p:to>
                                        <p:strVal val="visible"/>
                                      </p:to>
                                    </p:set>
                                    <p:animEffect transition="in" filter="wipe(right)">
                                      <p:cBhvr>
                                        <p:cTn id="17" dur="500"/>
                                        <p:tgtEl>
                                          <p:spTgt spid="45"/>
                                        </p:tgtEl>
                                      </p:cBhvr>
                                    </p:animEffect>
                                  </p:childTnLst>
                                </p:cTn>
                              </p:par>
                            </p:childTnLst>
                          </p:cTn>
                        </p:par>
                        <p:par>
                          <p:cTn id="18" fill="hold">
                            <p:stCondLst>
                              <p:cond delay="1100"/>
                            </p:stCondLst>
                            <p:childTnLst>
                              <p:par>
                                <p:cTn id="19" presetID="22" presetClass="entr" presetSubtype="8"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par>
                                <p:cTn id="22" presetID="22" presetClass="entr" presetSubtype="2"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right)">
                                      <p:cBhvr>
                                        <p:cTn id="24" dur="500"/>
                                        <p:tgtEl>
                                          <p:spTgt spid="42"/>
                                        </p:tgtEl>
                                      </p:cBhvr>
                                    </p:animEffect>
                                  </p:childTnLst>
                                </p:cTn>
                              </p:par>
                            </p:childTnLst>
                          </p:cTn>
                        </p:par>
                        <p:par>
                          <p:cTn id="25" fill="hold">
                            <p:stCondLst>
                              <p:cond delay="1600"/>
                            </p:stCondLst>
                            <p:childTnLst>
                              <p:par>
                                <p:cTn id="26" presetID="9" presetClass="entr" presetSubtype="0" fill="hold" grpId="0" nodeType="afterEffect">
                                  <p:stCondLst>
                                    <p:cond delay="500"/>
                                  </p:stCondLst>
                                  <p:childTnLst>
                                    <p:set>
                                      <p:cBhvr>
                                        <p:cTn id="27" dur="1" fill="hold">
                                          <p:stCondLst>
                                            <p:cond delay="0"/>
                                          </p:stCondLst>
                                        </p:cTn>
                                        <p:tgtEl>
                                          <p:spTgt spid="50"/>
                                        </p:tgtEl>
                                        <p:attrNameLst>
                                          <p:attrName>style.visibility</p:attrName>
                                        </p:attrNameLst>
                                      </p:cBhvr>
                                      <p:to>
                                        <p:strVal val="visible"/>
                                      </p:to>
                                    </p:set>
                                    <p:animEffect transition="in" filter="dissolve">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dissolve">
                                      <p:cBhvr>
                                        <p:cTn id="3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88825"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 Placeholder 3"/>
          <p:cNvSpPr>
            <a:spLocks noGrp="1"/>
          </p:cNvSpPr>
          <p:nvPr>
            <p:ph type="body" sz="quarter" idx="10"/>
          </p:nvPr>
        </p:nvSpPr>
        <p:spPr/>
        <p:txBody>
          <a:bodyPr/>
          <a:lstStyle/>
          <a:p>
            <a:r>
              <a:rPr lang="en-US" dirty="0" smtClean="0"/>
              <a:t>Demo 1 – Corticon Rule Modeling </a:t>
            </a:r>
            <a:endParaRPr lang="en-GB" dirty="0"/>
          </a:p>
        </p:txBody>
      </p:sp>
    </p:spTree>
    <p:extLst>
      <p:ext uri="{BB962C8B-B14F-4D97-AF65-F5344CB8AC3E}">
        <p14:creationId xmlns:p14="http://schemas.microsoft.com/office/powerpoint/2010/main" xmlns="" val="4243682236"/>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ZA" dirty="0" smtClean="0"/>
              <a:t>When can </a:t>
            </a:r>
            <a:r>
              <a:rPr lang="en-ZA" dirty="0" err="1" smtClean="0"/>
              <a:t>OpenEdge</a:t>
            </a:r>
            <a:r>
              <a:rPr lang="en-ZA" dirty="0" smtClean="0"/>
              <a:t> Apps Benefit from Corticon?</a:t>
            </a:r>
            <a:endParaRPr lang="en-ZA" dirty="0"/>
          </a:p>
        </p:txBody>
      </p:sp>
      <p:sp>
        <p:nvSpPr>
          <p:cNvPr id="7" name="Content Placeholder 2"/>
          <p:cNvSpPr txBox="1">
            <a:spLocks/>
          </p:cNvSpPr>
          <p:nvPr>
            <p:custDataLst>
              <p:tags r:id="rId3"/>
            </p:custDataLst>
          </p:nvPr>
        </p:nvSpPr>
        <p:spPr>
          <a:xfrm>
            <a:off x="595920" y="1376613"/>
            <a:ext cx="10360501" cy="5303520"/>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400" i="0" dirty="0" smtClean="0"/>
              <a:t>Is business logic enabling </a:t>
            </a:r>
            <a:br>
              <a:rPr lang="en-US" sz="2400" i="0" dirty="0" smtClean="0"/>
            </a:br>
            <a:r>
              <a:rPr lang="en-US" sz="2400" i="0" dirty="0" smtClean="0"/>
              <a:t>relatively </a:t>
            </a:r>
            <a:r>
              <a:rPr lang="en-US" sz="2400" i="0" dirty="0" smtClean="0">
                <a:solidFill>
                  <a:srgbClr val="FF0000"/>
                </a:solidFill>
              </a:rPr>
              <a:t>complex</a:t>
            </a:r>
            <a:r>
              <a:rPr lang="en-US" sz="2400" i="0" dirty="0" smtClean="0"/>
              <a:t> decisions? </a:t>
            </a:r>
          </a:p>
          <a:p>
            <a:pPr>
              <a:buSzTx/>
            </a:pPr>
            <a:r>
              <a:rPr lang="en-US" sz="2400" i="0" dirty="0" smtClean="0"/>
              <a:t>Is business logic </a:t>
            </a:r>
            <a:r>
              <a:rPr lang="en-US" sz="2400" i="0" dirty="0" smtClean="0">
                <a:solidFill>
                  <a:srgbClr val="FF0000"/>
                </a:solidFill>
              </a:rPr>
              <a:t>customized</a:t>
            </a:r>
            <a:r>
              <a:rPr lang="en-US" sz="2400" i="0" dirty="0" smtClean="0"/>
              <a:t> </a:t>
            </a:r>
            <a:br>
              <a:rPr lang="en-US" sz="2400" i="0" dirty="0" smtClean="0"/>
            </a:br>
            <a:r>
              <a:rPr lang="en-US" sz="2400" i="0" dirty="0" smtClean="0"/>
              <a:t>or </a:t>
            </a:r>
            <a:r>
              <a:rPr lang="en-US" sz="2400" i="0" dirty="0" smtClean="0">
                <a:solidFill>
                  <a:schemeClr val="accent1"/>
                </a:solidFill>
              </a:rPr>
              <a:t>personalized </a:t>
            </a:r>
            <a:r>
              <a:rPr lang="en-US" sz="2400" i="0" dirty="0" smtClean="0"/>
              <a:t>for each end user?</a:t>
            </a:r>
          </a:p>
          <a:p>
            <a:pPr>
              <a:buSzTx/>
            </a:pPr>
            <a:r>
              <a:rPr lang="en-US" sz="2400" i="0" dirty="0" smtClean="0"/>
              <a:t>Are </a:t>
            </a:r>
            <a:r>
              <a:rPr lang="en-US" sz="2400" i="0" dirty="0" smtClean="0">
                <a:solidFill>
                  <a:srgbClr val="FF0000"/>
                </a:solidFill>
              </a:rPr>
              <a:t>changes</a:t>
            </a:r>
            <a:r>
              <a:rPr lang="en-US" sz="2400" i="0" dirty="0" smtClean="0"/>
              <a:t> frequently required </a:t>
            </a:r>
            <a:br>
              <a:rPr lang="en-US" sz="2400" i="0" dirty="0" smtClean="0"/>
            </a:br>
            <a:r>
              <a:rPr lang="en-US" sz="2400" i="0" dirty="0" smtClean="0"/>
              <a:t>to the application’s business logic?</a:t>
            </a:r>
          </a:p>
          <a:p>
            <a:pPr>
              <a:buSzTx/>
            </a:pPr>
            <a:r>
              <a:rPr lang="en-US" sz="2400" i="0" dirty="0" smtClean="0"/>
              <a:t>Is </a:t>
            </a:r>
            <a:r>
              <a:rPr lang="en-US" sz="2400" i="0" dirty="0" smtClean="0">
                <a:solidFill>
                  <a:srgbClr val="FF0000"/>
                </a:solidFill>
              </a:rPr>
              <a:t>accuracy</a:t>
            </a:r>
            <a:r>
              <a:rPr lang="en-US" sz="2400" i="0" dirty="0" smtClean="0"/>
              <a:t> / integrity of logic critical?</a:t>
            </a:r>
          </a:p>
          <a:p>
            <a:pPr>
              <a:buSzTx/>
            </a:pPr>
            <a:r>
              <a:rPr lang="en-US" sz="2400" i="0" dirty="0" smtClean="0"/>
              <a:t>Do you require more </a:t>
            </a:r>
            <a:r>
              <a:rPr lang="en-US" sz="2400" i="0" dirty="0" smtClean="0">
                <a:solidFill>
                  <a:srgbClr val="FF0000"/>
                </a:solidFill>
              </a:rPr>
              <a:t>transparency </a:t>
            </a:r>
          </a:p>
          <a:p>
            <a:pPr>
              <a:buSzTx/>
              <a:buNone/>
            </a:pPr>
            <a:r>
              <a:rPr lang="en-US" sz="2400" i="0" dirty="0" smtClean="0"/>
              <a:t>     into how decisions are made?</a:t>
            </a:r>
            <a:endParaRPr lang="en-US" sz="2400" i="0" dirty="0"/>
          </a:p>
        </p:txBody>
      </p:sp>
      <p:sp>
        <p:nvSpPr>
          <p:cNvPr id="8" name="Rectangle 7"/>
          <p:cNvSpPr/>
          <p:nvPr/>
        </p:nvSpPr>
        <p:spPr bwMode="auto">
          <a:xfrm>
            <a:off x="709446" y="5507685"/>
            <a:ext cx="10763250" cy="623346"/>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r>
              <a:rPr lang="en-US" i="0" dirty="0">
                <a:solidFill>
                  <a:schemeClr val="bg1"/>
                </a:solidFill>
              </a:rPr>
              <a:t>The more “yes” answers, the </a:t>
            </a:r>
            <a:r>
              <a:rPr lang="en-US" i="0" dirty="0" smtClean="0">
                <a:solidFill>
                  <a:schemeClr val="bg1"/>
                </a:solidFill>
              </a:rPr>
              <a:t>greater the benefit from applying Corticon</a:t>
            </a:r>
            <a:r>
              <a:rPr lang="en-US" i="0" dirty="0">
                <a:solidFill>
                  <a:schemeClr val="bg1"/>
                </a:solidFill>
              </a:rPr>
              <a:t>!</a:t>
            </a:r>
            <a:endParaRPr lang="en-ZA" i="0" dirty="0">
              <a:solidFill>
                <a:schemeClr val="bg1"/>
              </a:solidFill>
            </a:endParaRPr>
          </a:p>
        </p:txBody>
      </p:sp>
      <p:pic>
        <p:nvPicPr>
          <p:cNvPr id="9" name="Picture 2"/>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267450" y="1200149"/>
            <a:ext cx="5221289" cy="369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xmlns="" val="13130783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ZA" dirty="0" smtClean="0"/>
              <a:t>Corticon Myths</a:t>
            </a:r>
            <a:endParaRPr lang="en-ZA" dirty="0"/>
          </a:p>
        </p:txBody>
      </p:sp>
      <p:sp>
        <p:nvSpPr>
          <p:cNvPr id="6" name="Content Placeholder 2"/>
          <p:cNvSpPr txBox="1">
            <a:spLocks/>
          </p:cNvSpPr>
          <p:nvPr>
            <p:custDataLst>
              <p:tags r:id="rId3"/>
            </p:custDataLst>
          </p:nvPr>
        </p:nvSpPr>
        <p:spPr>
          <a:xfrm>
            <a:off x="595920" y="1119438"/>
            <a:ext cx="11472255" cy="5303520"/>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400" i="0" dirty="0" smtClean="0"/>
              <a:t>“BRMS is too complex”</a:t>
            </a:r>
          </a:p>
          <a:p>
            <a:pPr lvl="1">
              <a:buSzTx/>
            </a:pPr>
            <a:r>
              <a:rPr lang="en-US" sz="2200" i="0" dirty="0" smtClean="0"/>
              <a:t>Most BRMSs are, Corticon ISN’T – its ease of use is its #1 differentiator</a:t>
            </a:r>
          </a:p>
          <a:p>
            <a:pPr lvl="1">
              <a:buSzTx/>
            </a:pPr>
            <a:endParaRPr lang="en-US" sz="600" i="0" dirty="0" smtClean="0"/>
          </a:p>
          <a:p>
            <a:pPr>
              <a:buSzTx/>
            </a:pPr>
            <a:r>
              <a:rPr lang="en-US" sz="2400" i="0" dirty="0"/>
              <a:t>“BRMS takes too long to learn and apply</a:t>
            </a:r>
            <a:r>
              <a:rPr lang="en-US" sz="2400" i="0" dirty="0" smtClean="0"/>
              <a:t>”</a:t>
            </a:r>
          </a:p>
          <a:p>
            <a:pPr lvl="1">
              <a:buSzTx/>
            </a:pPr>
            <a:r>
              <a:rPr lang="en-US" sz="2200" i="0" dirty="0" smtClean="0"/>
              <a:t>Many BRMSs do, Corticon DOESN’T – 4 days training + 5 days mentoring is typical</a:t>
            </a:r>
          </a:p>
          <a:p>
            <a:pPr lvl="1">
              <a:buSzTx/>
            </a:pPr>
            <a:r>
              <a:rPr lang="en-US" sz="2200" i="0" dirty="0" smtClean="0"/>
              <a:t>‘Forward-engineering’ decision logic is best practice, whenever possible</a:t>
            </a:r>
          </a:p>
          <a:p>
            <a:pPr lvl="1">
              <a:buSzTx/>
            </a:pPr>
            <a:r>
              <a:rPr lang="en-US" sz="600" i="0" dirty="0" smtClean="0"/>
              <a:t> </a:t>
            </a:r>
            <a:endParaRPr lang="en-US" sz="600" i="0" dirty="0"/>
          </a:p>
          <a:p>
            <a:pPr>
              <a:buSzTx/>
            </a:pPr>
            <a:r>
              <a:rPr lang="en-US" sz="2400" i="0" dirty="0" smtClean="0"/>
              <a:t>“BRMS is too expensive”</a:t>
            </a:r>
          </a:p>
          <a:p>
            <a:pPr lvl="1">
              <a:buSzTx/>
            </a:pPr>
            <a:r>
              <a:rPr lang="en-US" sz="2200" i="0" dirty="0" smtClean="0"/>
              <a:t>Most are, Corticon has User/AA-based pricing aligned with OE licensing models</a:t>
            </a:r>
          </a:p>
          <a:p>
            <a:pPr lvl="1">
              <a:buSzTx/>
            </a:pPr>
            <a:endParaRPr lang="en-US" sz="600" i="0" dirty="0"/>
          </a:p>
          <a:p>
            <a:pPr>
              <a:buSzTx/>
            </a:pPr>
            <a:r>
              <a:rPr lang="en-US" sz="2400" i="0" dirty="0" smtClean="0"/>
              <a:t>“BRMS is too ‘</a:t>
            </a:r>
            <a:r>
              <a:rPr lang="en-US" sz="2400" i="0" dirty="0" err="1" smtClean="0"/>
              <a:t>Enterprisey</a:t>
            </a:r>
            <a:r>
              <a:rPr lang="en-US" sz="2400" i="0" dirty="0" smtClean="0"/>
              <a:t>’ to apply to me…”</a:t>
            </a:r>
          </a:p>
          <a:p>
            <a:pPr lvl="1">
              <a:buSzTx/>
            </a:pPr>
            <a:r>
              <a:rPr lang="en-US" sz="2200" i="0" dirty="0" smtClean="0"/>
              <a:t>Usually means too expensive/hard/resource intensive – see above…</a:t>
            </a:r>
            <a:endParaRPr lang="en-US" sz="2200" i="0" dirty="0"/>
          </a:p>
        </p:txBody>
      </p:sp>
      <p:sp>
        <p:nvSpPr>
          <p:cNvPr id="10" name="TextBox 9"/>
          <p:cNvSpPr txBox="1"/>
          <p:nvPr/>
        </p:nvSpPr>
        <p:spPr>
          <a:xfrm>
            <a:off x="895350" y="5991225"/>
            <a:ext cx="9922909" cy="461665"/>
          </a:xfrm>
          <a:prstGeom prst="rect">
            <a:avLst/>
          </a:prstGeom>
          <a:noFill/>
        </p:spPr>
        <p:txBody>
          <a:bodyPr wrap="none" rtlCol="0">
            <a:spAutoFit/>
          </a:bodyPr>
          <a:lstStyle/>
          <a:p>
            <a:pPr algn="l"/>
            <a:r>
              <a:rPr lang="en-US" b="1" dirty="0" smtClean="0">
                <a:solidFill>
                  <a:srgbClr val="000000"/>
                </a:solidFill>
              </a:rPr>
              <a:t>Almost any application can benefit from the application of Corticon</a:t>
            </a:r>
          </a:p>
        </p:txBody>
      </p:sp>
    </p:spTree>
    <p:custDataLst>
      <p:tags r:id="rId1"/>
    </p:custDataLst>
    <p:extLst>
      <p:ext uri="{BB962C8B-B14F-4D97-AF65-F5344CB8AC3E}">
        <p14:creationId xmlns:p14="http://schemas.microsoft.com/office/powerpoint/2010/main" xmlns="" val="13130783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31259" y="291107"/>
            <a:ext cx="9137801" cy="480131"/>
          </a:xfrm>
        </p:spPr>
        <p:txBody>
          <a:bodyPr/>
          <a:lstStyle/>
          <a:p>
            <a:r>
              <a:rPr lang="en-US" sz="2800" dirty="0" smtClean="0"/>
              <a:t>Why is Corticon the Best BRMS?</a:t>
            </a:r>
            <a:endParaRPr lang="en-US" sz="2800"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xmlns="" val="4072012213"/>
              </p:ext>
            </p:extLst>
          </p:nvPr>
        </p:nvGraphicFramePr>
        <p:xfrm>
          <a:off x="895350" y="1063468"/>
          <a:ext cx="10445494" cy="46610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8"/>
          <p:cNvGrpSpPr/>
          <p:nvPr/>
        </p:nvGrpSpPr>
        <p:grpSpPr>
          <a:xfrm>
            <a:off x="824043" y="4974215"/>
            <a:ext cx="3304755" cy="692911"/>
            <a:chOff x="0" y="1196751"/>
            <a:chExt cx="2479212" cy="692911"/>
          </a:xfrm>
        </p:grpSpPr>
        <p:sp>
          <p:nvSpPr>
            <p:cNvPr id="10" name="Rectangle 9"/>
            <p:cNvSpPr/>
            <p:nvPr/>
          </p:nvSpPr>
          <p:spPr>
            <a:xfrm>
              <a:off x="0" y="1196751"/>
              <a:ext cx="2479212" cy="692911"/>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1" name="Rectangle 10"/>
            <p:cNvSpPr/>
            <p:nvPr/>
          </p:nvSpPr>
          <p:spPr>
            <a:xfrm>
              <a:off x="0" y="1196751"/>
              <a:ext cx="2479212" cy="6929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dirty="0" smtClean="0"/>
                <a:t>Ease of use</a:t>
              </a:r>
              <a:endParaRPr lang="en-GB" kern="1200" dirty="0"/>
            </a:p>
          </p:txBody>
        </p:sp>
      </p:grpSp>
      <p:grpSp>
        <p:nvGrpSpPr>
          <p:cNvPr id="5" name="Group 11"/>
          <p:cNvGrpSpPr/>
          <p:nvPr/>
        </p:nvGrpSpPr>
        <p:grpSpPr>
          <a:xfrm>
            <a:off x="4551211" y="4966837"/>
            <a:ext cx="3304755" cy="692911"/>
            <a:chOff x="2808317" y="1196751"/>
            <a:chExt cx="2479212" cy="692911"/>
          </a:xfrm>
        </p:grpSpPr>
        <p:sp>
          <p:nvSpPr>
            <p:cNvPr id="13" name="Rectangle 12"/>
            <p:cNvSpPr/>
            <p:nvPr/>
          </p:nvSpPr>
          <p:spPr>
            <a:xfrm>
              <a:off x="2808317" y="1196751"/>
              <a:ext cx="2479212" cy="692911"/>
            </a:xfrm>
            <a:prstGeom prst="rect">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4" name="Rectangle 13"/>
            <p:cNvSpPr/>
            <p:nvPr/>
          </p:nvSpPr>
          <p:spPr>
            <a:xfrm>
              <a:off x="2808317" y="1196751"/>
              <a:ext cx="2479212" cy="6929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kern="1200" dirty="0" smtClean="0"/>
                <a:t>Reliable</a:t>
              </a:r>
              <a:endParaRPr lang="en-GB" kern="1200" dirty="0"/>
            </a:p>
          </p:txBody>
        </p:sp>
      </p:grpSp>
      <p:grpSp>
        <p:nvGrpSpPr>
          <p:cNvPr id="7" name="Group 14"/>
          <p:cNvGrpSpPr/>
          <p:nvPr/>
        </p:nvGrpSpPr>
        <p:grpSpPr>
          <a:xfrm>
            <a:off x="8302788" y="4966836"/>
            <a:ext cx="3304755" cy="692911"/>
            <a:chOff x="5649669" y="1199210"/>
            <a:chExt cx="2479212" cy="692911"/>
          </a:xfrm>
        </p:grpSpPr>
        <p:sp>
          <p:nvSpPr>
            <p:cNvPr id="16" name="Rectangle 15"/>
            <p:cNvSpPr/>
            <p:nvPr/>
          </p:nvSpPr>
          <p:spPr>
            <a:xfrm>
              <a:off x="5649669" y="1199210"/>
              <a:ext cx="2479212" cy="692911"/>
            </a:xfrm>
            <a:prstGeom prst="rect">
              <a:avLst/>
            </a:pr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7" name="Rectangle 16"/>
            <p:cNvSpPr/>
            <p:nvPr/>
          </p:nvSpPr>
          <p:spPr>
            <a:xfrm>
              <a:off x="5649669" y="1199210"/>
              <a:ext cx="2479212" cy="6929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kern="1200" dirty="0" smtClean="0"/>
                <a:t>Fast</a:t>
              </a:r>
              <a:endParaRPr lang="en-GB" kern="1200" dirty="0"/>
            </a:p>
          </p:txBody>
        </p:sp>
      </p:grpSp>
      <p:sp>
        <p:nvSpPr>
          <p:cNvPr id="3" name="Striped Right Arrow 2"/>
          <p:cNvSpPr/>
          <p:nvPr/>
        </p:nvSpPr>
        <p:spPr bwMode="auto">
          <a:xfrm rot="5400000">
            <a:off x="1901782" y="3830302"/>
            <a:ext cx="926860" cy="1039356"/>
          </a:xfrm>
          <a:prstGeom prst="striped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800" b="0" i="1" u="none" strike="noStrike" cap="none" normalizeH="0" baseline="0" smtClean="0">
              <a:ln>
                <a:noFill/>
              </a:ln>
              <a:solidFill>
                <a:schemeClr val="tx1"/>
              </a:solidFill>
              <a:effectLst/>
              <a:latin typeface="Arial" charset="0"/>
            </a:endParaRPr>
          </a:p>
        </p:txBody>
      </p:sp>
      <p:sp>
        <p:nvSpPr>
          <p:cNvPr id="19" name="Striped Right Arrow 18"/>
          <p:cNvSpPr/>
          <p:nvPr/>
        </p:nvSpPr>
        <p:spPr bwMode="auto">
          <a:xfrm rot="5400000">
            <a:off x="5630347" y="3830302"/>
            <a:ext cx="926860" cy="1039356"/>
          </a:xfrm>
          <a:prstGeom prst="stripedRightArrow">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800" b="0" i="1" u="none" strike="noStrike" cap="none" normalizeH="0" baseline="0" smtClean="0">
              <a:ln>
                <a:noFill/>
              </a:ln>
              <a:solidFill>
                <a:schemeClr val="tx1"/>
              </a:solidFill>
              <a:effectLst/>
              <a:latin typeface="Arial" charset="0"/>
            </a:endParaRPr>
          </a:p>
        </p:txBody>
      </p:sp>
      <p:sp>
        <p:nvSpPr>
          <p:cNvPr id="20" name="Striped Right Arrow 19"/>
          <p:cNvSpPr/>
          <p:nvPr/>
        </p:nvSpPr>
        <p:spPr bwMode="auto">
          <a:xfrm rot="5400000">
            <a:off x="9469773" y="3830302"/>
            <a:ext cx="926860" cy="1039356"/>
          </a:xfrm>
          <a:prstGeom prst="stripedRight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800" b="0" i="1" u="none" strike="noStrike" cap="none" normalizeH="0" baseline="0" smtClean="0">
              <a:ln>
                <a:noFill/>
              </a:ln>
              <a:solidFill>
                <a:schemeClr val="tx1"/>
              </a:solidFill>
              <a:effectLst/>
              <a:latin typeface="Arial" charset="0"/>
            </a:endParaRPr>
          </a:p>
        </p:txBody>
      </p:sp>
      <p:sp>
        <p:nvSpPr>
          <p:cNvPr id="18" name="TextBox 17"/>
          <p:cNvSpPr txBox="1"/>
          <p:nvPr/>
        </p:nvSpPr>
        <p:spPr>
          <a:xfrm>
            <a:off x="1666875" y="5924550"/>
            <a:ext cx="9310562" cy="523220"/>
          </a:xfrm>
          <a:prstGeom prst="rect">
            <a:avLst/>
          </a:prstGeom>
          <a:noFill/>
        </p:spPr>
        <p:txBody>
          <a:bodyPr wrap="none" rtlCol="0">
            <a:spAutoFit/>
          </a:bodyPr>
          <a:lstStyle/>
          <a:p>
            <a:pPr algn="l"/>
            <a:r>
              <a:rPr lang="en-US" sz="2800" b="1" i="0" dirty="0" smtClean="0">
                <a:solidFill>
                  <a:srgbClr val="000000"/>
                </a:solidFill>
              </a:rPr>
              <a:t>Design-time and Run-time Integration with </a:t>
            </a:r>
            <a:r>
              <a:rPr lang="en-US" sz="2800" b="1" i="0" dirty="0" err="1" smtClean="0">
                <a:solidFill>
                  <a:srgbClr val="000000"/>
                </a:solidFill>
              </a:rPr>
              <a:t>OpenEdge</a:t>
            </a:r>
            <a:endParaRPr lang="en-US" sz="2800" b="1" i="0" dirty="0" smtClean="0">
              <a:solidFill>
                <a:srgbClr val="000000"/>
              </a:solidFill>
            </a:endParaRPr>
          </a:p>
        </p:txBody>
      </p:sp>
    </p:spTree>
    <p:extLst>
      <p:ext uri="{BB962C8B-B14F-4D97-AF65-F5344CB8AC3E}">
        <p14:creationId xmlns:p14="http://schemas.microsoft.com/office/powerpoint/2010/main" xmlns="" val="31520253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3710" y="1627153"/>
            <a:ext cx="8342151" cy="35713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Rectangle 3"/>
          <p:cNvSpPr txBox="1">
            <a:spLocks noChangeArrowheads="1"/>
          </p:cNvSpPr>
          <p:nvPr/>
        </p:nvSpPr>
        <p:spPr bwMode="auto">
          <a:xfrm>
            <a:off x="0" y="6093296"/>
            <a:ext cx="12188825" cy="380480"/>
          </a:xfrm>
          <a:prstGeom prst="rect">
            <a:avLst/>
          </a:prstGeom>
          <a:noFill/>
          <a:ln>
            <a:noFill/>
          </a:ln>
          <a:extLst/>
        </p:spPr>
        <p:txBody>
          <a:bodyPr wrap="square" lIns="36000" tIns="36000" rIns="36000" bIns="36000">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gn="ctr">
              <a:lnSpc>
                <a:spcPct val="80000"/>
              </a:lnSpc>
              <a:buClr>
                <a:srgbClr val="4C5CC5"/>
              </a:buClr>
              <a:defRPr/>
            </a:pPr>
            <a:r>
              <a:rPr lang="en-US" sz="2400" b="1" i="0" dirty="0" smtClean="0">
                <a:solidFill>
                  <a:schemeClr val="accent4"/>
                </a:solidFill>
                <a:latin typeface="Arial"/>
                <a:ea typeface="+mn-ea"/>
                <a:cs typeface="Arial"/>
              </a:rPr>
              <a:t>Proven with the most sophisticated business problems</a:t>
            </a:r>
            <a:endParaRPr lang="de-DE" sz="2400" b="1" i="0" dirty="0" smtClean="0">
              <a:solidFill>
                <a:schemeClr val="accent4"/>
              </a:solidFill>
              <a:latin typeface="Arial"/>
              <a:ea typeface="+mn-ea"/>
              <a:cs typeface="Arial"/>
            </a:endParaRPr>
          </a:p>
        </p:txBody>
      </p:sp>
      <p:sp>
        <p:nvSpPr>
          <p:cNvPr id="12" name="TextBox 11"/>
          <p:cNvSpPr txBox="1"/>
          <p:nvPr/>
        </p:nvSpPr>
        <p:spPr>
          <a:xfrm>
            <a:off x="489223" y="1515598"/>
            <a:ext cx="3259796" cy="4354012"/>
          </a:xfrm>
          <a:prstGeom prst="rect">
            <a:avLst/>
          </a:prstGeom>
          <a:noFill/>
        </p:spPr>
        <p:txBody>
          <a:bodyPr wrap="square" lIns="27432" tIns="27432" rIns="27432" bIns="27432" rtlCol="0">
            <a:spAutoFit/>
          </a:bodyPr>
          <a:lstStyle/>
          <a:p>
            <a:pPr algn="l">
              <a:spcBef>
                <a:spcPts val="1200"/>
              </a:spcBef>
              <a:buClr>
                <a:srgbClr val="FF9900"/>
              </a:buClr>
              <a:buSzPct val="100000"/>
              <a:defRPr/>
            </a:pPr>
            <a:r>
              <a:rPr lang="en-US" sz="2000" b="1" i="0" kern="0" dirty="0" smtClean="0">
                <a:solidFill>
                  <a:srgbClr val="000000"/>
                </a:solidFill>
                <a:latin typeface="Arial"/>
                <a:ea typeface="MS PGothic" pitchFamily="34" charset="-128"/>
                <a:cs typeface="Arial"/>
              </a:rPr>
              <a:t>Intuitive no-coding approach</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Empowers Business Analysts</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Accelerate IT Professionals</a:t>
            </a:r>
          </a:p>
          <a:p>
            <a:pPr algn="l">
              <a:spcBef>
                <a:spcPts val="2200"/>
              </a:spcBef>
              <a:buClr>
                <a:srgbClr val="FF9900"/>
              </a:buClr>
              <a:buSzPct val="100000"/>
              <a:defRPr/>
            </a:pPr>
            <a:r>
              <a:rPr lang="en-US" sz="2000" b="1" i="0" kern="0" dirty="0" smtClean="0">
                <a:solidFill>
                  <a:srgbClr val="000000"/>
                </a:solidFill>
                <a:latin typeface="Arial"/>
                <a:ea typeface="MS PGothic" pitchFamily="34" charset="-128"/>
                <a:cs typeface="Arial"/>
              </a:rPr>
              <a:t>Patented Excel-like modeling</a:t>
            </a:r>
            <a:r>
              <a:rPr lang="en-US" sz="2000" b="1" i="0" kern="0" dirty="0">
                <a:solidFill>
                  <a:srgbClr val="000000"/>
                </a:solidFill>
                <a:latin typeface="Arial"/>
                <a:ea typeface="MS PGothic" pitchFamily="34" charset="-128"/>
                <a:cs typeface="Arial"/>
              </a:rPr>
              <a:t> </a:t>
            </a:r>
            <a:r>
              <a:rPr lang="en-US" sz="2000" b="1" i="0" kern="0" dirty="0" smtClean="0">
                <a:solidFill>
                  <a:srgbClr val="000000"/>
                </a:solidFill>
                <a:latin typeface="Arial"/>
                <a:ea typeface="MS PGothic" pitchFamily="34" charset="-128"/>
                <a:cs typeface="Arial"/>
              </a:rPr>
              <a:t>tool</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No programming</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Business friendly</a:t>
            </a:r>
          </a:p>
          <a:p>
            <a:pPr marL="233363" indent="-169863" algn="l">
              <a:spcBef>
                <a:spcPct val="25000"/>
              </a:spcBef>
              <a:buClr>
                <a:srgbClr val="005595"/>
              </a:buClr>
              <a:buSzPct val="100000"/>
              <a:buFont typeface="Arial" pitchFamily="34" charset="0"/>
              <a:buChar char="•"/>
              <a:defRPr/>
            </a:pPr>
            <a:r>
              <a:rPr lang="en-US" kern="0" dirty="0" smtClean="0">
                <a:solidFill>
                  <a:srgbClr val="000000"/>
                </a:solidFill>
                <a:latin typeface="Arial"/>
                <a:ea typeface="MS PGothic" pitchFamily="34" charset="-128"/>
                <a:cs typeface="Arial"/>
              </a:rPr>
              <a:t>Natural text</a:t>
            </a:r>
            <a:r>
              <a:rPr lang="en-US" sz="1800" i="0" kern="0" dirty="0" smtClean="0">
                <a:solidFill>
                  <a:srgbClr val="000000"/>
                </a:solidFill>
                <a:latin typeface="Arial"/>
                <a:ea typeface="MS PGothic" pitchFamily="34" charset="-128"/>
                <a:cs typeface="Arial"/>
              </a:rPr>
              <a:t/>
            </a:r>
            <a:br>
              <a:rPr lang="en-US" sz="1800" i="0" kern="0" dirty="0" smtClean="0">
                <a:solidFill>
                  <a:srgbClr val="000000"/>
                </a:solidFill>
                <a:latin typeface="Arial"/>
                <a:ea typeface="MS PGothic" pitchFamily="34" charset="-128"/>
                <a:cs typeface="Arial"/>
              </a:rPr>
            </a:br>
            <a:endParaRPr lang="en-US" sz="1800" i="0" kern="0" dirty="0" smtClean="0">
              <a:solidFill>
                <a:srgbClr val="000000"/>
              </a:solidFill>
              <a:latin typeface="Arial"/>
              <a:ea typeface="MS PGothic" pitchFamily="34" charset="-128"/>
              <a:cs typeface="Arial"/>
            </a:endParaRPr>
          </a:p>
          <a:p>
            <a:pPr marL="63500" algn="l">
              <a:spcBef>
                <a:spcPct val="25000"/>
              </a:spcBef>
              <a:buClr>
                <a:srgbClr val="005595"/>
              </a:buClr>
              <a:buSzPct val="100000"/>
              <a:defRPr/>
            </a:pPr>
            <a:r>
              <a:rPr lang="en-US" sz="2000" b="1" i="0" kern="0" dirty="0" smtClean="0">
                <a:solidFill>
                  <a:srgbClr val="000000"/>
                </a:solidFill>
                <a:latin typeface="Arial"/>
                <a:ea typeface="MS PGothic" pitchFamily="34" charset="-128"/>
                <a:cs typeface="Arial"/>
              </a:rPr>
              <a:t>Simple deployment</a:t>
            </a:r>
          </a:p>
        </p:txBody>
      </p:sp>
      <p:grpSp>
        <p:nvGrpSpPr>
          <p:cNvPr id="2" name="Group 36"/>
          <p:cNvGrpSpPr/>
          <p:nvPr/>
        </p:nvGrpSpPr>
        <p:grpSpPr>
          <a:xfrm>
            <a:off x="4878756" y="4430985"/>
            <a:ext cx="3564524" cy="1217681"/>
            <a:chOff x="3450264" y="4173488"/>
            <a:chExt cx="2674090" cy="1217681"/>
          </a:xfrm>
        </p:grpSpPr>
        <p:cxnSp>
          <p:nvCxnSpPr>
            <p:cNvPr id="16" name="Straight Arrow Connector 15"/>
            <p:cNvCxnSpPr/>
            <p:nvPr/>
          </p:nvCxnSpPr>
          <p:spPr bwMode="auto">
            <a:xfrm flipH="1" flipV="1">
              <a:off x="3450264" y="4173488"/>
              <a:ext cx="494418" cy="53673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rgbClr val="FF7C00"/>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18" name="Rounded Rectangle 17"/>
            <p:cNvSpPr/>
            <p:nvPr/>
          </p:nvSpPr>
          <p:spPr bwMode="auto">
            <a:xfrm>
              <a:off x="3615070" y="4498608"/>
              <a:ext cx="2509284" cy="892561"/>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rgbClr val="FFFFFF"/>
                  </a:solidFill>
                  <a:latin typeface="Arial"/>
                  <a:cs typeface="Arial"/>
                </a:rPr>
                <a:t>Comprehensive, extensible library of operators</a:t>
              </a:r>
              <a:br>
                <a:rPr lang="en-US" sz="1400" i="0" dirty="0" smtClean="0">
                  <a:solidFill>
                    <a:srgbClr val="FFFFFF"/>
                  </a:solidFill>
                  <a:latin typeface="Arial"/>
                  <a:cs typeface="Arial"/>
                </a:rPr>
              </a:br>
              <a:r>
                <a:rPr lang="en-US" sz="1400" i="0" dirty="0" smtClean="0">
                  <a:solidFill>
                    <a:srgbClr val="FFFFFF"/>
                  </a:solidFill>
                  <a:latin typeface="Arial"/>
                  <a:cs typeface="Arial"/>
                </a:rPr>
                <a:t>(akin to Excel functions)</a:t>
              </a:r>
            </a:p>
          </p:txBody>
        </p:sp>
      </p:grpSp>
      <p:grpSp>
        <p:nvGrpSpPr>
          <p:cNvPr id="3" name="Group 37"/>
          <p:cNvGrpSpPr/>
          <p:nvPr/>
        </p:nvGrpSpPr>
        <p:grpSpPr>
          <a:xfrm>
            <a:off x="8877996" y="4797152"/>
            <a:ext cx="3214475" cy="1001420"/>
            <a:chOff x="6307213" y="4389772"/>
            <a:chExt cx="2411484" cy="1001420"/>
          </a:xfrm>
        </p:grpSpPr>
        <p:cxnSp>
          <p:nvCxnSpPr>
            <p:cNvPr id="24" name="Straight Arrow Connector 23"/>
            <p:cNvCxnSpPr/>
            <p:nvPr/>
          </p:nvCxnSpPr>
          <p:spPr bwMode="auto">
            <a:xfrm flipH="1" flipV="1">
              <a:off x="6307213" y="4389772"/>
              <a:ext cx="465727" cy="34171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chemeClr val="accent3"/>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14" name="Rounded Rectangle 13"/>
            <p:cNvSpPr/>
            <p:nvPr/>
          </p:nvSpPr>
          <p:spPr bwMode="auto">
            <a:xfrm>
              <a:off x="6443328" y="4720856"/>
              <a:ext cx="2275369" cy="670336"/>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rgbClr val="FFFFFF"/>
                  </a:solidFill>
                  <a:latin typeface="Arial"/>
                  <a:cs typeface="Arial"/>
                </a:rPr>
                <a:t>Rule Statements provide rule documentation and traceability</a:t>
              </a:r>
            </a:p>
          </p:txBody>
        </p:sp>
      </p:grpSp>
      <p:grpSp>
        <p:nvGrpSpPr>
          <p:cNvPr id="4" name="Group 38"/>
          <p:cNvGrpSpPr/>
          <p:nvPr/>
        </p:nvGrpSpPr>
        <p:grpSpPr>
          <a:xfrm>
            <a:off x="8135680" y="2287830"/>
            <a:ext cx="3486556" cy="797925"/>
            <a:chOff x="6103099" y="3280146"/>
            <a:chExt cx="2615598" cy="797925"/>
          </a:xfrm>
        </p:grpSpPr>
        <p:cxnSp>
          <p:nvCxnSpPr>
            <p:cNvPr id="27" name="Straight Arrow Connector 26"/>
            <p:cNvCxnSpPr/>
            <p:nvPr/>
          </p:nvCxnSpPr>
          <p:spPr bwMode="auto">
            <a:xfrm rot="10800000">
              <a:off x="6103099" y="3280146"/>
              <a:ext cx="393395" cy="34555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rgbClr val="FF7C00"/>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19" name="Rounded Rectangle 18"/>
            <p:cNvSpPr/>
            <p:nvPr/>
          </p:nvSpPr>
          <p:spPr bwMode="auto">
            <a:xfrm>
              <a:off x="6443328" y="3407735"/>
              <a:ext cx="2275369" cy="670336"/>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chemeClr val="bg2"/>
                  </a:solidFill>
                  <a:latin typeface="Arial"/>
                  <a:cs typeface="Arial"/>
                </a:rPr>
                <a:t>Rules are constructed with drag-and-drop ease</a:t>
              </a:r>
            </a:p>
          </p:txBody>
        </p:sp>
      </p:grpSp>
      <p:grpSp>
        <p:nvGrpSpPr>
          <p:cNvPr id="5" name="Group 39"/>
          <p:cNvGrpSpPr/>
          <p:nvPr/>
        </p:nvGrpSpPr>
        <p:grpSpPr>
          <a:xfrm>
            <a:off x="4878755" y="931728"/>
            <a:ext cx="3883415" cy="1153633"/>
            <a:chOff x="4051005" y="1238693"/>
            <a:chExt cx="2913320" cy="1153633"/>
          </a:xfrm>
        </p:grpSpPr>
        <p:cxnSp>
          <p:nvCxnSpPr>
            <p:cNvPr id="34" name="Straight Arrow Connector 33"/>
            <p:cNvCxnSpPr/>
            <p:nvPr/>
          </p:nvCxnSpPr>
          <p:spPr bwMode="auto">
            <a:xfrm rot="10800000" flipV="1">
              <a:off x="4051005" y="1913860"/>
              <a:ext cx="733646" cy="47846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rgbClr val="FF7C00"/>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20" name="Rounded Rectangle 19"/>
            <p:cNvSpPr/>
            <p:nvPr/>
          </p:nvSpPr>
          <p:spPr bwMode="auto">
            <a:xfrm>
              <a:off x="4380613" y="1238693"/>
              <a:ext cx="2583712" cy="670336"/>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rgbClr val="FFFFFF"/>
                  </a:solidFill>
                  <a:latin typeface="Arial"/>
                  <a:cs typeface="Arial"/>
                </a:rPr>
                <a:t>Vocabulary consists of  your business objects/terms</a:t>
              </a:r>
            </a:p>
          </p:txBody>
        </p:sp>
      </p:grpSp>
      <p:sp>
        <p:nvSpPr>
          <p:cNvPr id="6" name="Title 5"/>
          <p:cNvSpPr>
            <a:spLocks noGrp="1"/>
          </p:cNvSpPr>
          <p:nvPr>
            <p:ph type="title"/>
          </p:nvPr>
        </p:nvSpPr>
        <p:spPr>
          <a:xfrm>
            <a:off x="431259" y="246798"/>
            <a:ext cx="9772221" cy="424732"/>
          </a:xfrm>
        </p:spPr>
        <p:txBody>
          <a:bodyPr/>
          <a:lstStyle/>
          <a:p>
            <a:pPr>
              <a:lnSpc>
                <a:spcPct val="90000"/>
              </a:lnSpc>
            </a:pPr>
            <a:r>
              <a:rPr lang="en-US" b="0" i="0" dirty="0" smtClean="0">
                <a:solidFill>
                  <a:srgbClr val="000000"/>
                </a:solidFill>
                <a:latin typeface="Arial" pitchFamily="34" charset="0"/>
                <a:cs typeface="Arial" pitchFamily="34" charset="0"/>
              </a:rPr>
              <a:t>Model-Driven </a:t>
            </a:r>
            <a:r>
              <a:rPr lang="en-US" b="0" i="0" dirty="0">
                <a:solidFill>
                  <a:srgbClr val="000000"/>
                </a:solidFill>
                <a:latin typeface="Arial" pitchFamily="34" charset="0"/>
                <a:cs typeface="Arial" pitchFamily="34" charset="0"/>
              </a:rPr>
              <a:t>Rules Development</a:t>
            </a:r>
          </a:p>
        </p:txBody>
      </p:sp>
    </p:spTree>
    <p:extLst>
      <p:ext uri="{BB962C8B-B14F-4D97-AF65-F5344CB8AC3E}">
        <p14:creationId xmlns:p14="http://schemas.microsoft.com/office/powerpoint/2010/main" xmlns="" val="13760660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Guaranteed Rule Integrity</a:t>
            </a:r>
            <a:endParaRPr lang="en-US" dirty="0"/>
          </a:p>
        </p:txBody>
      </p:sp>
      <p:sp>
        <p:nvSpPr>
          <p:cNvPr id="5" name="TextBox 4"/>
          <p:cNvSpPr txBox="1"/>
          <p:nvPr/>
        </p:nvSpPr>
        <p:spPr>
          <a:xfrm>
            <a:off x="0" y="6146159"/>
            <a:ext cx="12188825" cy="400110"/>
          </a:xfrm>
          <a:prstGeom prst="rect">
            <a:avLst/>
          </a:prstGeom>
          <a:noFill/>
        </p:spPr>
        <p:txBody>
          <a:bodyPr wrap="square" rtlCol="0">
            <a:spAutoFit/>
          </a:bodyPr>
          <a:lstStyle/>
          <a:p>
            <a:r>
              <a:rPr lang="en-US" sz="2000" dirty="0" smtClean="0">
                <a:solidFill>
                  <a:srgbClr val="000000"/>
                </a:solidFill>
              </a:rPr>
              <a:t>Built-in integrity checks ensure creation of accurate, complete &amp; robust rules</a:t>
            </a:r>
          </a:p>
        </p:txBody>
      </p:sp>
      <p:pic>
        <p:nvPicPr>
          <p:cNvPr id="6" name="Picture 5" descr="RuleIntegrity.jpg"/>
          <p:cNvPicPr>
            <a:picLocks noChangeAspect="1"/>
          </p:cNvPicPr>
          <p:nvPr/>
        </p:nvPicPr>
        <p:blipFill>
          <a:blip r:embed="rId3" cstate="print"/>
          <a:stretch>
            <a:fillRect/>
          </a:stretch>
        </p:blipFill>
        <p:spPr>
          <a:xfrm>
            <a:off x="224157" y="1080197"/>
            <a:ext cx="11705664" cy="5049382"/>
          </a:xfrm>
          <a:prstGeom prst="rect">
            <a:avLst/>
          </a:prstGeom>
        </p:spPr>
      </p:pic>
      <p:sp>
        <p:nvSpPr>
          <p:cNvPr id="8" name="Oval 7"/>
          <p:cNvSpPr/>
          <p:nvPr/>
        </p:nvSpPr>
        <p:spPr bwMode="auto">
          <a:xfrm>
            <a:off x="2028825" y="1504950"/>
            <a:ext cx="942975" cy="390525"/>
          </a:xfrm>
          <a:prstGeom prst="ellipse">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Rounded Rectangular Callout 8"/>
          <p:cNvSpPr/>
          <p:nvPr/>
        </p:nvSpPr>
        <p:spPr bwMode="auto">
          <a:xfrm>
            <a:off x="636205" y="2025542"/>
            <a:ext cx="1639238" cy="408623"/>
          </a:xfrm>
          <a:prstGeom prst="wedgeRoundRectCallout">
            <a:avLst>
              <a:gd name="adj1" fmla="val 46172"/>
              <a:gd name="adj2" fmla="val -126136"/>
              <a:gd name="adj3" fmla="val 16667"/>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Logical Loops</a:t>
            </a:r>
            <a:endParaRPr kumimoji="0" lang="en-US" sz="2400" b="0" i="1" u="none" strike="noStrike" cap="none" normalizeH="0" baseline="0" dirty="0" smtClean="0">
              <a:ln>
                <a:noFill/>
              </a:ln>
              <a:solidFill>
                <a:schemeClr val="tx1"/>
              </a:solidFill>
              <a:effectLst/>
              <a:latin typeface="Arial" charset="0"/>
            </a:endParaRPr>
          </a:p>
        </p:txBody>
      </p:sp>
      <p:sp>
        <p:nvSpPr>
          <p:cNvPr id="10" name="Rounded Rectangular Callout 9"/>
          <p:cNvSpPr/>
          <p:nvPr/>
        </p:nvSpPr>
        <p:spPr bwMode="auto">
          <a:xfrm>
            <a:off x="1408155" y="2599046"/>
            <a:ext cx="1691526" cy="408623"/>
          </a:xfrm>
          <a:prstGeom prst="wedgeRoundRectCallout">
            <a:avLst>
              <a:gd name="adj1" fmla="val 15335"/>
              <a:gd name="adj2" fmla="val -250616"/>
              <a:gd name="adj3" fmla="val 16667"/>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Completeness</a:t>
            </a:r>
            <a:endParaRPr kumimoji="0" lang="en-US" sz="2400" b="0" i="1" u="none" strike="noStrike" cap="none" normalizeH="0" baseline="0" dirty="0" smtClean="0">
              <a:ln>
                <a:noFill/>
              </a:ln>
              <a:solidFill>
                <a:schemeClr val="tx1"/>
              </a:solidFill>
              <a:effectLst/>
              <a:latin typeface="Arial" charset="0"/>
            </a:endParaRPr>
          </a:p>
        </p:txBody>
      </p:sp>
      <p:sp>
        <p:nvSpPr>
          <p:cNvPr id="12" name="Rounded Rectangular Callout 11"/>
          <p:cNvSpPr/>
          <p:nvPr/>
        </p:nvSpPr>
        <p:spPr bwMode="auto">
          <a:xfrm>
            <a:off x="3059203" y="2073668"/>
            <a:ext cx="1100554" cy="408623"/>
          </a:xfrm>
          <a:prstGeom prst="wedgeRoundRectCallout">
            <a:avLst>
              <a:gd name="adj1" fmla="val -69254"/>
              <a:gd name="adj2" fmla="val -129500"/>
              <a:gd name="adj3" fmla="val 16667"/>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Conflicts</a:t>
            </a:r>
            <a:endParaRPr kumimoji="0" lang="en-US" sz="2400" b="0" i="1"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title"/>
          </p:nvPr>
        </p:nvSpPr>
        <p:spPr bwMode="gray">
          <a:xfrm>
            <a:off x="615791" y="373781"/>
            <a:ext cx="9772221" cy="424732"/>
          </a:xfrm>
        </p:spPr>
        <p:txBody>
          <a:bodyPr/>
          <a:lstStyle/>
          <a:p>
            <a:r>
              <a:rPr lang="en-US" sz="2400" dirty="0" smtClean="0">
                <a:cs typeface="Osaka"/>
              </a:rPr>
              <a:t>Guaranteed Rule Integrity Compresses Development Lifecycle</a:t>
            </a:r>
          </a:p>
        </p:txBody>
      </p:sp>
      <p:sp>
        <p:nvSpPr>
          <p:cNvPr id="7" name="Rectangle 14"/>
          <p:cNvSpPr>
            <a:spLocks noChangeArrowheads="1"/>
          </p:cNvSpPr>
          <p:nvPr/>
        </p:nvSpPr>
        <p:spPr bwMode="gray">
          <a:xfrm>
            <a:off x="891179" y="1239956"/>
            <a:ext cx="3521349" cy="492443"/>
          </a:xfrm>
          <a:prstGeom prst="rect">
            <a:avLst/>
          </a:prstGeom>
          <a:noFill/>
          <a:ln w="9525" algn="ctr">
            <a:noFill/>
            <a:miter lim="800000"/>
            <a:headEnd/>
            <a:tailEnd/>
          </a:ln>
        </p:spPr>
        <p:txBody>
          <a:bodyPr wrap="none">
            <a:spAutoFit/>
          </a:bodyPr>
          <a:lstStyle/>
          <a:p>
            <a:pPr algn="ctr"/>
            <a:r>
              <a:rPr lang="en-US" sz="2600" b="1" dirty="0">
                <a:latin typeface="+mj-lt"/>
              </a:rPr>
              <a:t>Traditional Approach</a:t>
            </a:r>
          </a:p>
        </p:txBody>
      </p:sp>
      <p:sp>
        <p:nvSpPr>
          <p:cNvPr id="8" name="Rectangle 16"/>
          <p:cNvSpPr>
            <a:spLocks noChangeArrowheads="1"/>
          </p:cNvSpPr>
          <p:nvPr/>
        </p:nvSpPr>
        <p:spPr bwMode="gray">
          <a:xfrm>
            <a:off x="893409" y="1747422"/>
            <a:ext cx="5379999" cy="400110"/>
          </a:xfrm>
          <a:prstGeom prst="rect">
            <a:avLst/>
          </a:prstGeom>
          <a:noFill/>
          <a:ln w="9525" algn="ctr">
            <a:noFill/>
            <a:miter lim="800000"/>
            <a:headEnd/>
            <a:tailEnd/>
          </a:ln>
        </p:spPr>
        <p:txBody>
          <a:bodyPr wrap="none">
            <a:spAutoFit/>
          </a:bodyPr>
          <a:lstStyle/>
          <a:p>
            <a:r>
              <a:rPr lang="en-US" sz="2000" dirty="0">
                <a:latin typeface="+mj-lt"/>
              </a:rPr>
              <a:t>Often contains errors and performance issues</a:t>
            </a:r>
          </a:p>
        </p:txBody>
      </p:sp>
      <p:grpSp>
        <p:nvGrpSpPr>
          <p:cNvPr id="2" name="Group 68"/>
          <p:cNvGrpSpPr/>
          <p:nvPr/>
        </p:nvGrpSpPr>
        <p:grpSpPr>
          <a:xfrm>
            <a:off x="920374" y="2165810"/>
            <a:ext cx="10464238" cy="1079672"/>
            <a:chOff x="690460" y="2165810"/>
            <a:chExt cx="7850223" cy="1079672"/>
          </a:xfrm>
        </p:grpSpPr>
        <p:sp>
          <p:nvSpPr>
            <p:cNvPr id="10" name="AutoShape 6"/>
            <p:cNvSpPr>
              <a:spLocks noChangeArrowheads="1"/>
            </p:cNvSpPr>
            <p:nvPr/>
          </p:nvSpPr>
          <p:spPr bwMode="gray">
            <a:xfrm>
              <a:off x="1722834"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smtClean="0">
                  <a:effectLst>
                    <a:outerShdw blurRad="25400" dir="5400000" algn="ctr" rotWithShape="0">
                      <a:schemeClr val="bg1">
                        <a:lumMod val="95000"/>
                      </a:schemeClr>
                    </a:outerShdw>
                  </a:effectLst>
                </a:rPr>
                <a:t> Design</a:t>
              </a:r>
            </a:p>
          </p:txBody>
        </p:sp>
        <p:sp>
          <p:nvSpPr>
            <p:cNvPr id="11" name="AutoShape 7"/>
            <p:cNvSpPr>
              <a:spLocks noChangeArrowheads="1"/>
            </p:cNvSpPr>
            <p:nvPr/>
          </p:nvSpPr>
          <p:spPr bwMode="gray">
            <a:xfrm>
              <a:off x="690460" y="2165810"/>
              <a:ext cx="1180744" cy="1068572"/>
            </a:xfrm>
            <a:prstGeom prst="homePlate">
              <a:avLst>
                <a:gd name="adj" fmla="val 20599"/>
              </a:avLst>
            </a:pr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109728" anchor="ctr"/>
            <a:lstStyle/>
            <a:p>
              <a:pPr algn="ctr"/>
              <a:r>
                <a:rPr lang="en-US" sz="1900" dirty="0" smtClean="0">
                  <a:effectLst>
                    <a:outerShdw blurRad="25400" dir="5400000" algn="ctr" rotWithShape="0">
                      <a:schemeClr val="bg1">
                        <a:lumMod val="95000"/>
                      </a:schemeClr>
                    </a:outerShdw>
                  </a:effectLst>
                </a:rPr>
                <a:t>Specify</a:t>
              </a:r>
            </a:p>
          </p:txBody>
        </p:sp>
        <p:sp>
          <p:nvSpPr>
            <p:cNvPr id="12" name="AutoShape 6"/>
            <p:cNvSpPr>
              <a:spLocks noChangeArrowheads="1"/>
            </p:cNvSpPr>
            <p:nvPr/>
          </p:nvSpPr>
          <p:spPr bwMode="gray">
            <a:xfrm>
              <a:off x="4390625"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smtClean="0">
                  <a:effectLst>
                    <a:outerShdw blurRad="25400" dir="5400000" algn="ctr" rotWithShape="0">
                      <a:schemeClr val="bg1">
                        <a:lumMod val="95000"/>
                      </a:schemeClr>
                    </a:outerShdw>
                  </a:effectLst>
                </a:rPr>
                <a:t>Test</a:t>
              </a:r>
            </a:p>
          </p:txBody>
        </p:sp>
        <p:sp>
          <p:nvSpPr>
            <p:cNvPr id="13" name="AutoShape 6"/>
            <p:cNvSpPr>
              <a:spLocks noChangeArrowheads="1"/>
            </p:cNvSpPr>
            <p:nvPr/>
          </p:nvSpPr>
          <p:spPr bwMode="gray">
            <a:xfrm>
              <a:off x="5724521"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64592" anchor="ctr"/>
            <a:lstStyle/>
            <a:p>
              <a:pPr algn="ctr"/>
              <a:r>
                <a:rPr lang="en-US" sz="1900" dirty="0" smtClean="0">
                  <a:effectLst>
                    <a:outerShdw blurRad="25400" dir="5400000" algn="ctr" rotWithShape="0">
                      <a:schemeClr val="bg1">
                        <a:lumMod val="95000"/>
                      </a:schemeClr>
                    </a:outerShdw>
                  </a:effectLst>
                </a:rPr>
                <a:t>Integrate</a:t>
              </a:r>
            </a:p>
          </p:txBody>
        </p:sp>
        <p:sp>
          <p:nvSpPr>
            <p:cNvPr id="14" name="AutoShape 6"/>
            <p:cNvSpPr>
              <a:spLocks noChangeArrowheads="1"/>
            </p:cNvSpPr>
            <p:nvPr/>
          </p:nvSpPr>
          <p:spPr bwMode="gray">
            <a:xfrm>
              <a:off x="7058416"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smtClean="0">
                  <a:effectLst>
                    <a:outerShdw blurRad="25400" dir="5400000" algn="ctr" rotWithShape="0">
                      <a:schemeClr val="bg1">
                        <a:lumMod val="95000"/>
                      </a:schemeClr>
                    </a:outerShdw>
                  </a:effectLst>
                </a:rPr>
                <a:t>Deploy</a:t>
              </a:r>
            </a:p>
          </p:txBody>
        </p:sp>
        <p:sp>
          <p:nvSpPr>
            <p:cNvPr id="15" name="Freeform 3"/>
            <p:cNvSpPr>
              <a:spLocks/>
            </p:cNvSpPr>
            <p:nvPr/>
          </p:nvSpPr>
          <p:spPr bwMode="gray">
            <a:xfrm flipH="1">
              <a:off x="3054109" y="2171304"/>
              <a:ext cx="1490660" cy="52958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612"/>
                <a:gd name="connsiteX1" fmla="*/ 2000 w 10000"/>
                <a:gd name="connsiteY1" fmla="*/ 0 h 10612"/>
                <a:gd name="connsiteX2" fmla="*/ 10000 w 10000"/>
                <a:gd name="connsiteY2" fmla="*/ 0 h 10612"/>
                <a:gd name="connsiteX3" fmla="*/ 8959 w 10000"/>
                <a:gd name="connsiteY3" fmla="*/ 10612 h 10612"/>
                <a:gd name="connsiteX4" fmla="*/ 0 w 10000"/>
                <a:gd name="connsiteY4" fmla="*/ 10000 h 10612"/>
                <a:gd name="connsiteX0" fmla="*/ 0 w 10000"/>
                <a:gd name="connsiteY0" fmla="*/ 10000 h 10306"/>
                <a:gd name="connsiteX1" fmla="*/ 2000 w 10000"/>
                <a:gd name="connsiteY1" fmla="*/ 0 h 10306"/>
                <a:gd name="connsiteX2" fmla="*/ 10000 w 10000"/>
                <a:gd name="connsiteY2" fmla="*/ 0 h 10306"/>
                <a:gd name="connsiteX3" fmla="*/ 9027 w 10000"/>
                <a:gd name="connsiteY3" fmla="*/ 10306 h 10306"/>
                <a:gd name="connsiteX4" fmla="*/ 0 w 10000"/>
                <a:gd name="connsiteY4" fmla="*/ 10000 h 10306"/>
                <a:gd name="connsiteX0" fmla="*/ 0 w 10000"/>
                <a:gd name="connsiteY0" fmla="*/ 10000 h 10404"/>
                <a:gd name="connsiteX1" fmla="*/ 2000 w 10000"/>
                <a:gd name="connsiteY1" fmla="*/ 0 h 10404"/>
                <a:gd name="connsiteX2" fmla="*/ 10000 w 10000"/>
                <a:gd name="connsiteY2" fmla="*/ 0 h 10404"/>
                <a:gd name="connsiteX3" fmla="*/ 8477 w 10000"/>
                <a:gd name="connsiteY3" fmla="*/ 10404 h 10404"/>
                <a:gd name="connsiteX4" fmla="*/ 0 w 10000"/>
                <a:gd name="connsiteY4" fmla="*/ 10000 h 10404"/>
                <a:gd name="connsiteX0" fmla="*/ 0 w 10000"/>
                <a:gd name="connsiteY0" fmla="*/ 10000 h 10601"/>
                <a:gd name="connsiteX1" fmla="*/ 2000 w 10000"/>
                <a:gd name="connsiteY1" fmla="*/ 0 h 10601"/>
                <a:gd name="connsiteX2" fmla="*/ 10000 w 10000"/>
                <a:gd name="connsiteY2" fmla="*/ 0 h 10601"/>
                <a:gd name="connsiteX3" fmla="*/ 8671 w 10000"/>
                <a:gd name="connsiteY3" fmla="*/ 10601 h 10601"/>
                <a:gd name="connsiteX4" fmla="*/ 0 w 10000"/>
                <a:gd name="connsiteY4" fmla="*/ 10000 h 10601"/>
                <a:gd name="connsiteX0" fmla="*/ 0 w 9353"/>
                <a:gd name="connsiteY0" fmla="*/ 10689 h 10689"/>
                <a:gd name="connsiteX1" fmla="*/ 1353 w 9353"/>
                <a:gd name="connsiteY1" fmla="*/ 0 h 10689"/>
                <a:gd name="connsiteX2" fmla="*/ 9353 w 9353"/>
                <a:gd name="connsiteY2" fmla="*/ 0 h 10689"/>
                <a:gd name="connsiteX3" fmla="*/ 8024 w 9353"/>
                <a:gd name="connsiteY3" fmla="*/ 10601 h 10689"/>
                <a:gd name="connsiteX4" fmla="*/ 0 w 9353"/>
                <a:gd name="connsiteY4" fmla="*/ 10689 h 10689"/>
                <a:gd name="connsiteX0" fmla="*/ 0 w 10000"/>
                <a:gd name="connsiteY0" fmla="*/ 10000 h 10000"/>
                <a:gd name="connsiteX1" fmla="*/ 1897 w 10000"/>
                <a:gd name="connsiteY1" fmla="*/ 828 h 10000"/>
                <a:gd name="connsiteX2" fmla="*/ 10000 w 10000"/>
                <a:gd name="connsiteY2" fmla="*/ 0 h 10000"/>
                <a:gd name="connsiteX3" fmla="*/ 8579 w 10000"/>
                <a:gd name="connsiteY3" fmla="*/ 9918 h 10000"/>
                <a:gd name="connsiteX4" fmla="*/ 0 w 10000"/>
                <a:gd name="connsiteY4" fmla="*/ 10000 h 10000"/>
                <a:gd name="connsiteX0" fmla="*/ 0 w 10000"/>
                <a:gd name="connsiteY0" fmla="*/ 10000 h 10000"/>
                <a:gd name="connsiteX1" fmla="*/ 1378 w 10000"/>
                <a:gd name="connsiteY1" fmla="*/ 92 h 10000"/>
                <a:gd name="connsiteX2" fmla="*/ 10000 w 10000"/>
                <a:gd name="connsiteY2" fmla="*/ 0 h 10000"/>
                <a:gd name="connsiteX3" fmla="*/ 8579 w 10000"/>
                <a:gd name="connsiteY3" fmla="*/ 9918 h 10000"/>
                <a:gd name="connsiteX4" fmla="*/ 0 w 10000"/>
                <a:gd name="connsiteY4" fmla="*/ 10000 h 10000"/>
                <a:gd name="connsiteX0" fmla="*/ 0 w 9931"/>
                <a:gd name="connsiteY0" fmla="*/ 10000 h 10000"/>
                <a:gd name="connsiteX1" fmla="*/ 1378 w 9931"/>
                <a:gd name="connsiteY1" fmla="*/ 92 h 10000"/>
                <a:gd name="connsiteX2" fmla="*/ 9931 w 9931"/>
                <a:gd name="connsiteY2" fmla="*/ 0 h 10000"/>
                <a:gd name="connsiteX3" fmla="*/ 8579 w 9931"/>
                <a:gd name="connsiteY3" fmla="*/ 9918 h 10000"/>
                <a:gd name="connsiteX4" fmla="*/ 0 w 9931"/>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44 w 10105"/>
                <a:gd name="connsiteY3" fmla="*/ 9918 h 10000"/>
                <a:gd name="connsiteX4" fmla="*/ 0 w 10105"/>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09 w 10105"/>
                <a:gd name="connsiteY3" fmla="*/ 9918 h 10000"/>
                <a:gd name="connsiteX4" fmla="*/ 0 w 10105"/>
                <a:gd name="connsiteY4" fmla="*/ 10000 h 10000"/>
                <a:gd name="connsiteX0" fmla="*/ 0 w 10105"/>
                <a:gd name="connsiteY0" fmla="*/ 10000 h 10010"/>
                <a:gd name="connsiteX1" fmla="*/ 1493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9908 h 9918"/>
                <a:gd name="connsiteX1" fmla="*/ 1493 w 10105"/>
                <a:gd name="connsiteY1" fmla="*/ 0 h 9918"/>
                <a:gd name="connsiteX2" fmla="*/ 10105 w 10105"/>
                <a:gd name="connsiteY2" fmla="*/ 2 h 9918"/>
                <a:gd name="connsiteX3" fmla="*/ 8639 w 10105"/>
                <a:gd name="connsiteY3" fmla="*/ 9918 h 9918"/>
                <a:gd name="connsiteX4" fmla="*/ 0 w 10105"/>
                <a:gd name="connsiteY4" fmla="*/ 9908 h 9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5" h="9918">
                  <a:moveTo>
                    <a:pt x="0" y="9908"/>
                  </a:moveTo>
                  <a:lnTo>
                    <a:pt x="1493" y="0"/>
                  </a:lnTo>
                  <a:lnTo>
                    <a:pt x="10105" y="2"/>
                  </a:lnTo>
                  <a:lnTo>
                    <a:pt x="8639" y="9918"/>
                  </a:lnTo>
                  <a:lnTo>
                    <a:pt x="0" y="9908"/>
                  </a:lnTo>
                  <a:close/>
                </a:path>
              </a:pathLst>
            </a:cu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91440" anchor="ctr"/>
            <a:lstStyle/>
            <a:p>
              <a:pPr algn="ctr"/>
              <a:r>
                <a:rPr lang="en-US" sz="1900" dirty="0" smtClean="0">
                  <a:effectLst>
                    <a:outerShdw blurRad="25400" dir="5400000" algn="ctr" rotWithShape="0">
                      <a:schemeClr val="bg1">
                        <a:lumMod val="95000"/>
                      </a:schemeClr>
                    </a:outerShdw>
                  </a:effectLst>
                </a:rPr>
                <a:t>Templates</a:t>
              </a:r>
            </a:p>
          </p:txBody>
        </p:sp>
        <p:sp>
          <p:nvSpPr>
            <p:cNvPr id="16" name="Freeform 3"/>
            <p:cNvSpPr>
              <a:spLocks/>
            </p:cNvSpPr>
            <p:nvPr/>
          </p:nvSpPr>
          <p:spPr bwMode="gray">
            <a:xfrm flipH="1" flipV="1">
              <a:off x="3054618" y="2710932"/>
              <a:ext cx="1490660" cy="53455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612"/>
                <a:gd name="connsiteX1" fmla="*/ 2000 w 10000"/>
                <a:gd name="connsiteY1" fmla="*/ 0 h 10612"/>
                <a:gd name="connsiteX2" fmla="*/ 10000 w 10000"/>
                <a:gd name="connsiteY2" fmla="*/ 0 h 10612"/>
                <a:gd name="connsiteX3" fmla="*/ 8959 w 10000"/>
                <a:gd name="connsiteY3" fmla="*/ 10612 h 10612"/>
                <a:gd name="connsiteX4" fmla="*/ 0 w 10000"/>
                <a:gd name="connsiteY4" fmla="*/ 10000 h 10612"/>
                <a:gd name="connsiteX0" fmla="*/ 0 w 10000"/>
                <a:gd name="connsiteY0" fmla="*/ 10000 h 10306"/>
                <a:gd name="connsiteX1" fmla="*/ 2000 w 10000"/>
                <a:gd name="connsiteY1" fmla="*/ 0 h 10306"/>
                <a:gd name="connsiteX2" fmla="*/ 10000 w 10000"/>
                <a:gd name="connsiteY2" fmla="*/ 0 h 10306"/>
                <a:gd name="connsiteX3" fmla="*/ 9027 w 10000"/>
                <a:gd name="connsiteY3" fmla="*/ 10306 h 10306"/>
                <a:gd name="connsiteX4" fmla="*/ 0 w 10000"/>
                <a:gd name="connsiteY4" fmla="*/ 10000 h 10306"/>
                <a:gd name="connsiteX0" fmla="*/ 0 w 10000"/>
                <a:gd name="connsiteY0" fmla="*/ 10000 h 10404"/>
                <a:gd name="connsiteX1" fmla="*/ 2000 w 10000"/>
                <a:gd name="connsiteY1" fmla="*/ 0 h 10404"/>
                <a:gd name="connsiteX2" fmla="*/ 10000 w 10000"/>
                <a:gd name="connsiteY2" fmla="*/ 0 h 10404"/>
                <a:gd name="connsiteX3" fmla="*/ 8477 w 10000"/>
                <a:gd name="connsiteY3" fmla="*/ 10404 h 10404"/>
                <a:gd name="connsiteX4" fmla="*/ 0 w 10000"/>
                <a:gd name="connsiteY4" fmla="*/ 10000 h 10404"/>
                <a:gd name="connsiteX0" fmla="*/ 0 w 10000"/>
                <a:gd name="connsiteY0" fmla="*/ 10000 h 10601"/>
                <a:gd name="connsiteX1" fmla="*/ 2000 w 10000"/>
                <a:gd name="connsiteY1" fmla="*/ 0 h 10601"/>
                <a:gd name="connsiteX2" fmla="*/ 10000 w 10000"/>
                <a:gd name="connsiteY2" fmla="*/ 0 h 10601"/>
                <a:gd name="connsiteX3" fmla="*/ 8671 w 10000"/>
                <a:gd name="connsiteY3" fmla="*/ 10601 h 10601"/>
                <a:gd name="connsiteX4" fmla="*/ 0 w 10000"/>
                <a:gd name="connsiteY4" fmla="*/ 10000 h 10601"/>
                <a:gd name="connsiteX0" fmla="*/ 0 w 9353"/>
                <a:gd name="connsiteY0" fmla="*/ 10689 h 10689"/>
                <a:gd name="connsiteX1" fmla="*/ 1353 w 9353"/>
                <a:gd name="connsiteY1" fmla="*/ 0 h 10689"/>
                <a:gd name="connsiteX2" fmla="*/ 9353 w 9353"/>
                <a:gd name="connsiteY2" fmla="*/ 0 h 10689"/>
                <a:gd name="connsiteX3" fmla="*/ 8024 w 9353"/>
                <a:gd name="connsiteY3" fmla="*/ 10601 h 10689"/>
                <a:gd name="connsiteX4" fmla="*/ 0 w 9353"/>
                <a:gd name="connsiteY4" fmla="*/ 10689 h 10689"/>
                <a:gd name="connsiteX0" fmla="*/ 0 w 10000"/>
                <a:gd name="connsiteY0" fmla="*/ 10000 h 10000"/>
                <a:gd name="connsiteX1" fmla="*/ 1897 w 10000"/>
                <a:gd name="connsiteY1" fmla="*/ 828 h 10000"/>
                <a:gd name="connsiteX2" fmla="*/ 10000 w 10000"/>
                <a:gd name="connsiteY2" fmla="*/ 0 h 10000"/>
                <a:gd name="connsiteX3" fmla="*/ 8579 w 10000"/>
                <a:gd name="connsiteY3" fmla="*/ 9918 h 10000"/>
                <a:gd name="connsiteX4" fmla="*/ 0 w 10000"/>
                <a:gd name="connsiteY4" fmla="*/ 10000 h 10000"/>
                <a:gd name="connsiteX0" fmla="*/ 0 w 10000"/>
                <a:gd name="connsiteY0" fmla="*/ 10000 h 10000"/>
                <a:gd name="connsiteX1" fmla="*/ 1378 w 10000"/>
                <a:gd name="connsiteY1" fmla="*/ 92 h 10000"/>
                <a:gd name="connsiteX2" fmla="*/ 10000 w 10000"/>
                <a:gd name="connsiteY2" fmla="*/ 0 h 10000"/>
                <a:gd name="connsiteX3" fmla="*/ 8579 w 10000"/>
                <a:gd name="connsiteY3" fmla="*/ 9918 h 10000"/>
                <a:gd name="connsiteX4" fmla="*/ 0 w 10000"/>
                <a:gd name="connsiteY4" fmla="*/ 10000 h 10000"/>
                <a:gd name="connsiteX0" fmla="*/ 0 w 9931"/>
                <a:gd name="connsiteY0" fmla="*/ 10000 h 10000"/>
                <a:gd name="connsiteX1" fmla="*/ 1378 w 9931"/>
                <a:gd name="connsiteY1" fmla="*/ 92 h 10000"/>
                <a:gd name="connsiteX2" fmla="*/ 9931 w 9931"/>
                <a:gd name="connsiteY2" fmla="*/ 0 h 10000"/>
                <a:gd name="connsiteX3" fmla="*/ 8579 w 9931"/>
                <a:gd name="connsiteY3" fmla="*/ 9918 h 10000"/>
                <a:gd name="connsiteX4" fmla="*/ 0 w 9931"/>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44 w 10105"/>
                <a:gd name="connsiteY3" fmla="*/ 9918 h 10000"/>
                <a:gd name="connsiteX4" fmla="*/ 0 w 10105"/>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09 w 10105"/>
                <a:gd name="connsiteY3" fmla="*/ 9918 h 10000"/>
                <a:gd name="connsiteX4" fmla="*/ 0 w 10105"/>
                <a:gd name="connsiteY4" fmla="*/ 10000 h 10000"/>
                <a:gd name="connsiteX0" fmla="*/ 0 w 10105"/>
                <a:gd name="connsiteY0" fmla="*/ 10000 h 10010"/>
                <a:gd name="connsiteX1" fmla="*/ 1493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10000 h 10010"/>
                <a:gd name="connsiteX1" fmla="*/ 1528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10002 h 10012"/>
                <a:gd name="connsiteX1" fmla="*/ 1493 w 10105"/>
                <a:gd name="connsiteY1" fmla="*/ 0 h 10012"/>
                <a:gd name="connsiteX2" fmla="*/ 10105 w 10105"/>
                <a:gd name="connsiteY2" fmla="*/ 2 h 10012"/>
                <a:gd name="connsiteX3" fmla="*/ 8639 w 10105"/>
                <a:gd name="connsiteY3" fmla="*/ 10012 h 10012"/>
                <a:gd name="connsiteX4" fmla="*/ 0 w 10105"/>
                <a:gd name="connsiteY4" fmla="*/ 10002 h 10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5" h="10012">
                  <a:moveTo>
                    <a:pt x="0" y="10002"/>
                  </a:moveTo>
                  <a:lnTo>
                    <a:pt x="1493" y="0"/>
                  </a:lnTo>
                  <a:lnTo>
                    <a:pt x="10105" y="2"/>
                  </a:lnTo>
                  <a:lnTo>
                    <a:pt x="8639" y="10012"/>
                  </a:lnTo>
                  <a:lnTo>
                    <a:pt x="0" y="10002"/>
                  </a:lnTo>
                  <a:close/>
                </a:path>
              </a:pathLst>
            </a:custGeom>
            <a:gradFill>
              <a:gsLst>
                <a:gs pos="0">
                  <a:schemeClr val="accent2">
                    <a:lumMod val="20000"/>
                    <a:lumOff val="80000"/>
                  </a:schemeClr>
                </a:gs>
                <a:gs pos="35000">
                  <a:schemeClr val="accent2">
                    <a:lumMod val="40000"/>
                    <a:lumOff val="60000"/>
                  </a:schemeClr>
                </a:gs>
                <a:gs pos="100000">
                  <a:schemeClr val="accent2">
                    <a:lumMod val="60000"/>
                    <a:lumOff val="40000"/>
                  </a:schemeClr>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sz="2000" dirty="0" smtClean="0">
                  <a:effectLst>
                    <a:outerShdw blurRad="25400" dir="5400000" algn="ctr" rotWithShape="0">
                      <a:schemeClr val="bg1">
                        <a:lumMod val="95000"/>
                      </a:schemeClr>
                    </a:outerShdw>
                  </a:effectLst>
                </a:rPr>
                <a:t> </a:t>
              </a:r>
            </a:p>
          </p:txBody>
        </p:sp>
        <p:sp>
          <p:nvSpPr>
            <p:cNvPr id="17" name="TextBox 16"/>
            <p:cNvSpPr txBox="1"/>
            <p:nvPr/>
          </p:nvSpPr>
          <p:spPr>
            <a:xfrm>
              <a:off x="3474877" y="2809188"/>
              <a:ext cx="480497" cy="347788"/>
            </a:xfrm>
            <a:prstGeom prst="rect">
              <a:avLst/>
            </a:prstGeom>
            <a:noFill/>
          </p:spPr>
          <p:txBody>
            <a:bodyPr wrap="none" lIns="27432" tIns="27432" rIns="27432" bIns="27432" rtlCol="0">
              <a:spAutoFit/>
            </a:bodyPr>
            <a:lstStyle/>
            <a:p>
              <a:pPr algn="ctr"/>
              <a:r>
                <a:rPr lang="en-US" sz="1900" dirty="0" smtClean="0">
                  <a:solidFill>
                    <a:schemeClr val="dk1"/>
                  </a:solidFill>
                  <a:effectLst>
                    <a:outerShdw blurRad="25400" dir="5400000" algn="ctr" rotWithShape="0">
                      <a:schemeClr val="bg1">
                        <a:lumMod val="95000"/>
                      </a:schemeClr>
                    </a:outerShdw>
                  </a:effectLst>
                  <a:latin typeface="+mn-lt"/>
                </a:rPr>
                <a:t>Code</a:t>
              </a:r>
            </a:p>
          </p:txBody>
        </p:sp>
      </p:grpSp>
      <p:grpSp>
        <p:nvGrpSpPr>
          <p:cNvPr id="3" name="Group 17"/>
          <p:cNvGrpSpPr/>
          <p:nvPr/>
        </p:nvGrpSpPr>
        <p:grpSpPr>
          <a:xfrm>
            <a:off x="904739" y="3252247"/>
            <a:ext cx="6639265" cy="1338607"/>
            <a:chOff x="678731" y="3252246"/>
            <a:chExt cx="4980746" cy="1338607"/>
          </a:xfrm>
        </p:grpSpPr>
        <p:sp>
          <p:nvSpPr>
            <p:cNvPr id="19" name="Freeform 18"/>
            <p:cNvSpPr/>
            <p:nvPr/>
          </p:nvSpPr>
          <p:spPr bwMode="auto">
            <a:xfrm rot="10800000">
              <a:off x="678731" y="3252246"/>
              <a:ext cx="4980746" cy="1338607"/>
            </a:xfrm>
            <a:custGeom>
              <a:avLst/>
              <a:gdLst>
                <a:gd name="connsiteX0" fmla="*/ 0 w 4977352"/>
                <a:gd name="connsiteY0" fmla="*/ 1800520 h 1800520"/>
                <a:gd name="connsiteX1" fmla="*/ 779031 w 4977352"/>
                <a:gd name="connsiteY1" fmla="*/ 0 h 1800520"/>
                <a:gd name="connsiteX2" fmla="*/ 4198321 w 4977352"/>
                <a:gd name="connsiteY2" fmla="*/ 0 h 1800520"/>
                <a:gd name="connsiteX3" fmla="*/ 4977352 w 4977352"/>
                <a:gd name="connsiteY3" fmla="*/ 1800520 h 1800520"/>
                <a:gd name="connsiteX4" fmla="*/ 0 w 4977352"/>
                <a:gd name="connsiteY4" fmla="*/ 1800520 h 1800520"/>
                <a:gd name="connsiteX0" fmla="*/ 3394 w 4980746"/>
                <a:gd name="connsiteY0" fmla="*/ 1800520 h 1800520"/>
                <a:gd name="connsiteX1" fmla="*/ 0 w 4980746"/>
                <a:gd name="connsiteY1" fmla="*/ 348791 h 1800520"/>
                <a:gd name="connsiteX2" fmla="*/ 4201715 w 4980746"/>
                <a:gd name="connsiteY2" fmla="*/ 0 h 1800520"/>
                <a:gd name="connsiteX3" fmla="*/ 4980746 w 4980746"/>
                <a:gd name="connsiteY3" fmla="*/ 1800520 h 1800520"/>
                <a:gd name="connsiteX4" fmla="*/ 3394 w 4980746"/>
                <a:gd name="connsiteY4" fmla="*/ 1800520 h 1800520"/>
                <a:gd name="connsiteX0" fmla="*/ 3394 w 4980746"/>
                <a:gd name="connsiteY0" fmla="*/ 1517716 h 1517716"/>
                <a:gd name="connsiteX1" fmla="*/ 0 w 4980746"/>
                <a:gd name="connsiteY1" fmla="*/ 65987 h 1517716"/>
                <a:gd name="connsiteX2" fmla="*/ 1251125 w 4980746"/>
                <a:gd name="connsiteY2" fmla="*/ 0 h 1517716"/>
                <a:gd name="connsiteX3" fmla="*/ 4980746 w 4980746"/>
                <a:gd name="connsiteY3" fmla="*/ 1517716 h 1517716"/>
                <a:gd name="connsiteX4" fmla="*/ 3394 w 4980746"/>
                <a:gd name="connsiteY4" fmla="*/ 1517716 h 1517716"/>
                <a:gd name="connsiteX0" fmla="*/ 3394 w 4980746"/>
                <a:gd name="connsiteY0" fmla="*/ 1451729 h 1451729"/>
                <a:gd name="connsiteX1" fmla="*/ 0 w 4980746"/>
                <a:gd name="connsiteY1" fmla="*/ 0 h 1451729"/>
                <a:gd name="connsiteX2" fmla="*/ 1232271 w 4980746"/>
                <a:gd name="connsiteY2" fmla="*/ 9427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51125 w 4980746"/>
                <a:gd name="connsiteY2" fmla="*/ 0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69978 w 4980746"/>
                <a:gd name="connsiteY2" fmla="*/ 9427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41698 w 4980746"/>
                <a:gd name="connsiteY2" fmla="*/ 0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41698 w 4980746"/>
                <a:gd name="connsiteY2" fmla="*/ 113122 h 1451729"/>
                <a:gd name="connsiteX3" fmla="*/ 4980746 w 4980746"/>
                <a:gd name="connsiteY3" fmla="*/ 1451729 h 1451729"/>
                <a:gd name="connsiteX4" fmla="*/ 3394 w 4980746"/>
                <a:gd name="connsiteY4" fmla="*/ 1451729 h 1451729"/>
                <a:gd name="connsiteX0" fmla="*/ 3394 w 4980746"/>
                <a:gd name="connsiteY0" fmla="*/ 1338607 h 1338607"/>
                <a:gd name="connsiteX1" fmla="*/ 0 w 4980746"/>
                <a:gd name="connsiteY1" fmla="*/ 18853 h 1338607"/>
                <a:gd name="connsiteX2" fmla="*/ 1241698 w 4980746"/>
                <a:gd name="connsiteY2" fmla="*/ 0 h 1338607"/>
                <a:gd name="connsiteX3" fmla="*/ 4980746 w 4980746"/>
                <a:gd name="connsiteY3" fmla="*/ 1338607 h 1338607"/>
                <a:gd name="connsiteX4" fmla="*/ 3394 w 4980746"/>
                <a:gd name="connsiteY4" fmla="*/ 1338607 h 1338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0746" h="1338607">
                  <a:moveTo>
                    <a:pt x="3394" y="1338607"/>
                  </a:moveTo>
                  <a:cubicBezTo>
                    <a:pt x="2263" y="854697"/>
                    <a:pt x="1131" y="502763"/>
                    <a:pt x="0" y="18853"/>
                  </a:cubicBezTo>
                  <a:lnTo>
                    <a:pt x="1241698" y="0"/>
                  </a:lnTo>
                  <a:lnTo>
                    <a:pt x="4980746" y="1338607"/>
                  </a:lnTo>
                  <a:lnTo>
                    <a:pt x="3394" y="1338607"/>
                  </a:lnTo>
                  <a:close/>
                </a:path>
              </a:pathLst>
            </a:custGeom>
            <a:gradFill>
              <a:gsLst>
                <a:gs pos="0">
                  <a:schemeClr val="accent3">
                    <a:lumMod val="40000"/>
                    <a:lumOff val="60000"/>
                  </a:schemeClr>
                </a:gs>
                <a:gs pos="31000">
                  <a:srgbClr val="FDF8D7"/>
                </a:gs>
                <a:gs pos="73000">
                  <a:srgbClr val="FDF8D7"/>
                </a:gs>
                <a:gs pos="100000">
                  <a:schemeClr val="accent3">
                    <a:lumMod val="40000"/>
                    <a:lumOff val="60000"/>
                  </a:schemeClr>
                </a:gs>
              </a:gsLst>
              <a:lin ang="5400000" scaled="0"/>
            </a:gra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sp>
          <p:nvSpPr>
            <p:cNvPr id="20" name="Rectangle 16"/>
            <p:cNvSpPr>
              <a:spLocks noChangeArrowheads="1"/>
            </p:cNvSpPr>
            <p:nvPr/>
          </p:nvSpPr>
          <p:spPr bwMode="gray">
            <a:xfrm>
              <a:off x="2382496" y="3400723"/>
              <a:ext cx="2494361" cy="1015663"/>
            </a:xfrm>
            <a:prstGeom prst="rect">
              <a:avLst/>
            </a:prstGeom>
            <a:noFill/>
            <a:ln w="9525" algn="ctr">
              <a:noFill/>
              <a:miter lim="800000"/>
              <a:headEnd/>
              <a:tailEnd/>
            </a:ln>
          </p:spPr>
          <p:txBody>
            <a:bodyPr wrap="none">
              <a:spAutoFit/>
            </a:bodyPr>
            <a:lstStyle/>
            <a:p>
              <a:pPr>
                <a:lnSpc>
                  <a:spcPts val="2600"/>
                </a:lnSpc>
                <a:spcBef>
                  <a:spcPts val="0"/>
                </a:spcBef>
              </a:pPr>
              <a:r>
                <a:rPr lang="en-US" sz="2000" dirty="0" smtClean="0">
                  <a:solidFill>
                    <a:schemeClr val="accent5"/>
                  </a:solidFill>
                  <a:latin typeface="+mj-lt"/>
                </a:rPr>
                <a:t>     </a:t>
              </a:r>
              <a:r>
                <a:rPr lang="en-US" sz="2000" b="1" dirty="0" smtClean="0">
                  <a:solidFill>
                    <a:srgbClr val="A72B3A"/>
                  </a:solidFill>
                  <a:effectLst>
                    <a:outerShdw blurRad="50800" dist="38100" dir="5400000" algn="t" rotWithShape="0">
                      <a:prstClr val="black">
                        <a:alpha val="15000"/>
                      </a:prstClr>
                    </a:outerShdw>
                  </a:effectLst>
                  <a:latin typeface="+mj-lt"/>
                </a:rPr>
                <a:t>Reduce development</a:t>
              </a:r>
            </a:p>
            <a:p>
              <a:pPr>
                <a:lnSpc>
                  <a:spcPts val="2000"/>
                </a:lnSpc>
                <a:spcBef>
                  <a:spcPts val="0"/>
                </a:spcBef>
              </a:pPr>
              <a:r>
                <a:rPr lang="en-US" sz="2000" b="1" dirty="0" smtClean="0">
                  <a:solidFill>
                    <a:srgbClr val="A72B3A"/>
                  </a:solidFill>
                  <a:effectLst>
                    <a:outerShdw blurRad="50800" dist="38100" dir="5400000" algn="t" rotWithShape="0">
                      <a:prstClr val="black">
                        <a:alpha val="15000"/>
                      </a:prstClr>
                    </a:outerShdw>
                  </a:effectLst>
                  <a:latin typeface="+mj-lt"/>
                </a:rPr>
                <a:t>         and change cycles</a:t>
              </a:r>
            </a:p>
            <a:p>
              <a:pPr>
                <a:lnSpc>
                  <a:spcPts val="2600"/>
                </a:lnSpc>
                <a:spcBef>
                  <a:spcPts val="0"/>
                </a:spcBef>
              </a:pPr>
              <a:r>
                <a:rPr lang="en-US" sz="2000" b="1" dirty="0" smtClean="0">
                  <a:solidFill>
                    <a:srgbClr val="A72B3A"/>
                  </a:solidFill>
                  <a:effectLst>
                    <a:outerShdw blurRad="50800" dist="38100" dir="5400000" algn="t" rotWithShape="0">
                      <a:prstClr val="black">
                        <a:alpha val="15000"/>
                      </a:prstClr>
                    </a:outerShdw>
                  </a:effectLst>
                  <a:latin typeface="+mj-lt"/>
                </a:rPr>
                <a:t>                               by 90% </a:t>
              </a:r>
            </a:p>
          </p:txBody>
        </p:sp>
      </p:grpSp>
      <p:grpSp>
        <p:nvGrpSpPr>
          <p:cNvPr id="4" name="Group 67"/>
          <p:cNvGrpSpPr/>
          <p:nvPr/>
        </p:nvGrpSpPr>
        <p:grpSpPr>
          <a:xfrm>
            <a:off x="526389" y="6073513"/>
            <a:ext cx="2387773" cy="276999"/>
            <a:chOff x="301658" y="6007524"/>
            <a:chExt cx="1486396" cy="276999"/>
          </a:xfrm>
        </p:grpSpPr>
        <p:sp>
          <p:nvSpPr>
            <p:cNvPr id="22" name="Rectangle 20"/>
            <p:cNvSpPr>
              <a:spLocks noChangeArrowheads="1"/>
            </p:cNvSpPr>
            <p:nvPr/>
          </p:nvSpPr>
          <p:spPr bwMode="gray">
            <a:xfrm>
              <a:off x="430546" y="6007524"/>
              <a:ext cx="1357508" cy="276999"/>
            </a:xfrm>
            <a:prstGeom prst="rect">
              <a:avLst/>
            </a:prstGeom>
            <a:noFill/>
            <a:ln w="9525" algn="ctr">
              <a:noFill/>
              <a:miter lim="800000"/>
              <a:headEnd/>
              <a:tailEnd/>
            </a:ln>
          </p:spPr>
          <p:txBody>
            <a:bodyPr wrap="none">
              <a:spAutoFit/>
            </a:bodyPr>
            <a:lstStyle/>
            <a:p>
              <a:r>
                <a:rPr lang="en-US" sz="1200" dirty="0">
                  <a:latin typeface="+mn-lt"/>
                </a:rPr>
                <a:t>Requires Technical Resource</a:t>
              </a:r>
            </a:p>
          </p:txBody>
        </p:sp>
        <p:sp>
          <p:nvSpPr>
            <p:cNvPr id="23" name="AutoShape 7"/>
            <p:cNvSpPr>
              <a:spLocks noChangeArrowheads="1"/>
            </p:cNvSpPr>
            <p:nvPr/>
          </p:nvSpPr>
          <p:spPr bwMode="gray">
            <a:xfrm>
              <a:off x="301658" y="6089715"/>
              <a:ext cx="136001" cy="111152"/>
            </a:xfrm>
            <a:prstGeom prst="homePlate">
              <a:avLst>
                <a:gd name="adj" fmla="val 28681"/>
              </a:avLst>
            </a:prstGeom>
            <a:gradFill>
              <a:gsLst>
                <a:gs pos="0">
                  <a:srgbClr val="80B9E4"/>
                </a:gs>
                <a:gs pos="35000">
                  <a:schemeClr val="accent2">
                    <a:lumMod val="40000"/>
                    <a:lumOff val="60000"/>
                  </a:schemeClr>
                </a:gs>
                <a:gs pos="100000">
                  <a:srgbClr val="E9F3FB"/>
                </a:gs>
              </a:gsLst>
            </a:gradFill>
            <a:ln w="6350">
              <a:solidFill>
                <a:schemeClr val="accent1"/>
              </a:solidFill>
              <a:headEnd/>
              <a:tailEnd/>
            </a:ln>
            <a:effectLst>
              <a:outerShdw blurRad="25400" dist="12700" dir="5400000" rotWithShape="0">
                <a:srgbClr val="000000">
                  <a:alpha val="30000"/>
                </a:srgbClr>
              </a:outerShdw>
            </a:effectLst>
          </p:spPr>
          <p:style>
            <a:lnRef idx="1">
              <a:schemeClr val="accent1"/>
            </a:lnRef>
            <a:fillRef idx="2">
              <a:schemeClr val="accent1"/>
            </a:fillRef>
            <a:effectRef idx="1">
              <a:schemeClr val="accent1"/>
            </a:effectRef>
            <a:fontRef idx="minor">
              <a:schemeClr val="dk1"/>
            </a:fontRef>
          </p:style>
          <p:txBody>
            <a:bodyPr wrap="none" lIns="146304" anchor="ctr"/>
            <a:lstStyle/>
            <a:p>
              <a:endParaRPr lang="en-US" sz="1900" dirty="0" smtClean="0">
                <a:effectLst>
                  <a:outerShdw blurRad="25400" dir="5400000" algn="ctr" rotWithShape="0">
                    <a:schemeClr val="bg1">
                      <a:lumMod val="95000"/>
                    </a:schemeClr>
                  </a:outerShdw>
                </a:effectLst>
              </a:endParaRPr>
            </a:p>
          </p:txBody>
        </p:sp>
      </p:grpSp>
      <p:grpSp>
        <p:nvGrpSpPr>
          <p:cNvPr id="5" name="Group 23"/>
          <p:cNvGrpSpPr/>
          <p:nvPr/>
        </p:nvGrpSpPr>
        <p:grpSpPr>
          <a:xfrm>
            <a:off x="3635002" y="4574960"/>
            <a:ext cx="7737051" cy="1510610"/>
            <a:chOff x="2726961" y="4574960"/>
            <a:chExt cx="5804300" cy="1510610"/>
          </a:xfrm>
        </p:grpSpPr>
        <p:sp>
          <p:nvSpPr>
            <p:cNvPr id="25" name="Rectangle 16"/>
            <p:cNvSpPr>
              <a:spLocks noChangeArrowheads="1"/>
            </p:cNvSpPr>
            <p:nvPr/>
          </p:nvSpPr>
          <p:spPr bwMode="gray">
            <a:xfrm>
              <a:off x="4066044" y="5685460"/>
              <a:ext cx="3673020" cy="400110"/>
            </a:xfrm>
            <a:prstGeom prst="rect">
              <a:avLst/>
            </a:prstGeom>
            <a:noFill/>
            <a:ln w="9525" algn="ctr">
              <a:noFill/>
              <a:miter lim="800000"/>
              <a:headEnd/>
              <a:tailEnd/>
            </a:ln>
          </p:spPr>
          <p:txBody>
            <a:bodyPr wrap="none">
              <a:spAutoFit/>
            </a:bodyPr>
            <a:lstStyle/>
            <a:p>
              <a:r>
                <a:rPr lang="en-US" sz="2000" dirty="0">
                  <a:latin typeface="+mj-lt"/>
                </a:rPr>
                <a:t>Higher </a:t>
              </a:r>
              <a:r>
                <a:rPr lang="en-US" sz="2000" dirty="0" smtClean="0">
                  <a:latin typeface="+mj-lt"/>
                </a:rPr>
                <a:t>quality, higher performance, agility</a:t>
              </a:r>
              <a:endParaRPr lang="en-US" sz="2000" dirty="0">
                <a:latin typeface="+mj-lt"/>
              </a:endParaRPr>
            </a:p>
          </p:txBody>
        </p:sp>
        <p:grpSp>
          <p:nvGrpSpPr>
            <p:cNvPr id="9" name="Group 5"/>
            <p:cNvGrpSpPr/>
            <p:nvPr/>
          </p:nvGrpSpPr>
          <p:grpSpPr>
            <a:xfrm>
              <a:off x="2726961" y="4574960"/>
              <a:ext cx="5804300" cy="1073889"/>
              <a:chOff x="2726961" y="4574960"/>
              <a:chExt cx="5804300" cy="1073889"/>
            </a:xfrm>
          </p:grpSpPr>
          <p:grpSp>
            <p:nvGrpSpPr>
              <p:cNvPr id="18" name="Group 57"/>
              <p:cNvGrpSpPr/>
              <p:nvPr/>
            </p:nvGrpSpPr>
            <p:grpSpPr>
              <a:xfrm>
                <a:off x="4381202" y="4574960"/>
                <a:ext cx="4150059" cy="1073889"/>
                <a:chOff x="4352921" y="4047058"/>
                <a:chExt cx="4150059" cy="1073889"/>
              </a:xfrm>
            </p:grpSpPr>
            <p:sp>
              <p:nvSpPr>
                <p:cNvPr id="29" name="AutoShape 6"/>
                <p:cNvSpPr>
                  <a:spLocks noChangeArrowheads="1"/>
                </p:cNvSpPr>
                <p:nvPr/>
              </p:nvSpPr>
              <p:spPr bwMode="gray">
                <a:xfrm>
                  <a:off x="4352921" y="4047058"/>
                  <a:ext cx="1482267" cy="1073889"/>
                </a:xfrm>
                <a:prstGeom prst="chevron">
                  <a:avLst>
                    <a:gd name="adj" fmla="val 19511"/>
                  </a:avLst>
                </a:pr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109728" anchor="ctr"/>
                <a:lstStyle/>
                <a:p>
                  <a:r>
                    <a:rPr lang="en-US" sz="1900" dirty="0" smtClean="0">
                      <a:effectLst>
                        <a:outerShdw blurRad="25400" dir="5400000" algn="ctr" rotWithShape="0">
                          <a:schemeClr val="bg1">
                            <a:lumMod val="95000"/>
                          </a:schemeClr>
                        </a:outerShdw>
                      </a:effectLst>
                    </a:rPr>
                    <a:t>Model</a:t>
                  </a:r>
                  <a:endParaRPr lang="en-US" sz="1900" dirty="0">
                    <a:effectLst>
                      <a:outerShdw blurRad="25400" dir="5400000" algn="ctr" rotWithShape="0">
                        <a:schemeClr val="bg1">
                          <a:lumMod val="95000"/>
                        </a:schemeClr>
                      </a:outerShdw>
                    </a:effectLst>
                  </a:endParaRPr>
                </a:p>
              </p:txBody>
            </p:sp>
            <p:sp>
              <p:nvSpPr>
                <p:cNvPr id="30" name="AutoShape 6"/>
                <p:cNvSpPr>
                  <a:spLocks noChangeArrowheads="1"/>
                </p:cNvSpPr>
                <p:nvPr/>
              </p:nvSpPr>
              <p:spPr bwMode="gray">
                <a:xfrm>
                  <a:off x="5686818" y="4047058"/>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64592" anchor="ctr"/>
                <a:lstStyle/>
                <a:p>
                  <a:r>
                    <a:rPr lang="en-US" sz="1900" dirty="0" smtClean="0">
                      <a:effectLst>
                        <a:outerShdw blurRad="25400" dir="5400000" algn="ctr" rotWithShape="0">
                          <a:schemeClr val="bg1">
                            <a:lumMod val="95000"/>
                          </a:schemeClr>
                        </a:outerShdw>
                      </a:effectLst>
                    </a:rPr>
                    <a:t>Integrate</a:t>
                  </a:r>
                </a:p>
              </p:txBody>
            </p:sp>
            <p:sp>
              <p:nvSpPr>
                <p:cNvPr id="31" name="AutoShape 6"/>
                <p:cNvSpPr>
                  <a:spLocks noChangeArrowheads="1"/>
                </p:cNvSpPr>
                <p:nvPr/>
              </p:nvSpPr>
              <p:spPr bwMode="gray">
                <a:xfrm>
                  <a:off x="7020713" y="4047058"/>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r>
                    <a:rPr lang="en-US" sz="1900" dirty="0" smtClean="0">
                      <a:effectLst>
                        <a:outerShdw blurRad="25400" dir="5400000" algn="ctr" rotWithShape="0">
                          <a:schemeClr val="bg1">
                            <a:lumMod val="95000"/>
                          </a:schemeClr>
                        </a:outerShdw>
                      </a:effectLst>
                    </a:rPr>
                    <a:t>Deploy</a:t>
                  </a:r>
                </a:p>
              </p:txBody>
            </p:sp>
          </p:grpSp>
          <p:sp>
            <p:nvSpPr>
              <p:cNvPr id="28" name="Rectangle 15"/>
              <p:cNvSpPr>
                <a:spLocks noChangeArrowheads="1"/>
              </p:cNvSpPr>
              <p:nvPr/>
            </p:nvSpPr>
            <p:spPr bwMode="gray">
              <a:xfrm>
                <a:off x="2726961" y="4669882"/>
                <a:ext cx="1306226" cy="932563"/>
              </a:xfrm>
              <a:prstGeom prst="rect">
                <a:avLst/>
              </a:prstGeom>
              <a:noFill/>
              <a:ln w="9525" algn="ctr">
                <a:noFill/>
                <a:miter lim="800000"/>
                <a:headEnd/>
                <a:tailEnd/>
              </a:ln>
            </p:spPr>
            <p:txBody>
              <a:bodyPr wrap="none" anchor="ctr" anchorCtr="0">
                <a:spAutoFit/>
              </a:bodyPr>
              <a:lstStyle/>
              <a:p>
                <a:pPr>
                  <a:lnSpc>
                    <a:spcPct val="80000"/>
                  </a:lnSpc>
                </a:pPr>
                <a:r>
                  <a:rPr lang="en-US" sz="2600" b="1" dirty="0" smtClean="0">
                    <a:latin typeface="+mj-lt"/>
                  </a:rPr>
                  <a:t>Corticon</a:t>
                </a:r>
              </a:p>
              <a:p>
                <a:pPr>
                  <a:lnSpc>
                    <a:spcPct val="80000"/>
                  </a:lnSpc>
                </a:pPr>
                <a:r>
                  <a:rPr lang="en-US" sz="2600" b="1" dirty="0" smtClean="0">
                    <a:latin typeface="+mj-lt"/>
                  </a:rPr>
                  <a:t>Approach</a:t>
                </a:r>
                <a:endParaRPr lang="en-US" sz="2600" b="1" dirty="0">
                  <a:latin typeface="+mj-lt"/>
                </a:endParaRPr>
              </a:p>
            </p:txBody>
          </p:sp>
        </p:grpSp>
      </p:grpSp>
    </p:spTree>
    <p:extLst>
      <p:ext uri="{BB962C8B-B14F-4D97-AF65-F5344CB8AC3E}">
        <p14:creationId xmlns:p14="http://schemas.microsoft.com/office/powerpoint/2010/main" xmlns="" val="38064913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5"/>
          <p:cNvSpPr>
            <a:spLocks noGrp="1"/>
          </p:cNvSpPr>
          <p:nvPr>
            <p:ph type="title"/>
          </p:nvPr>
        </p:nvSpPr>
        <p:spPr/>
        <p:txBody>
          <a:bodyPr/>
          <a:lstStyle/>
          <a:p>
            <a:r>
              <a:rPr lang="en-US" dirty="0" smtClean="0"/>
              <a:t>NCAA Case Study: Proven Productivity Benefits of Corticon</a:t>
            </a:r>
          </a:p>
        </p:txBody>
      </p:sp>
      <p:sp>
        <p:nvSpPr>
          <p:cNvPr id="34855" name="Text Box 75"/>
          <p:cNvSpPr txBox="1">
            <a:spLocks noChangeArrowheads="1"/>
          </p:cNvSpPr>
          <p:nvPr/>
        </p:nvSpPr>
        <p:spPr bwMode="auto">
          <a:xfrm>
            <a:off x="623888" y="1091824"/>
            <a:ext cx="11122258" cy="400050"/>
          </a:xfrm>
          <a:prstGeom prst="rect">
            <a:avLst/>
          </a:prstGeom>
          <a:noFill/>
          <a:ln w="9525">
            <a:noFill/>
            <a:miter lim="800000"/>
            <a:headEnd/>
            <a:tailEnd/>
          </a:ln>
        </p:spPr>
        <p:txBody>
          <a:bodyPr wrap="square" lIns="91387" tIns="45693" rIns="91387" bIns="45693">
            <a:spAutoFit/>
          </a:bodyPr>
          <a:lstStyle/>
          <a:p>
            <a:pPr algn="l"/>
            <a:r>
              <a:rPr lang="en-US" sz="2000" dirty="0"/>
              <a:t>Sample ROI Analysis* </a:t>
            </a:r>
            <a:r>
              <a:rPr lang="en-US" sz="2000" dirty="0" smtClean="0"/>
              <a:t>– </a:t>
            </a:r>
            <a:r>
              <a:rPr lang="en-US" sz="2000" dirty="0"/>
              <a:t>Automation of single, decision-making task</a:t>
            </a:r>
          </a:p>
        </p:txBody>
      </p:sp>
      <p:sp>
        <p:nvSpPr>
          <p:cNvPr id="7" name="Rectangle 6"/>
          <p:cNvSpPr/>
          <p:nvPr/>
        </p:nvSpPr>
        <p:spPr>
          <a:xfrm>
            <a:off x="10041101" y="3149225"/>
            <a:ext cx="1794081" cy="707886"/>
          </a:xfrm>
          <a:prstGeom prst="rect">
            <a:avLst/>
          </a:prstGeom>
        </p:spPr>
        <p:txBody>
          <a:bodyPr wrap="none">
            <a:spAutoFit/>
          </a:bodyPr>
          <a:lstStyle/>
          <a:p>
            <a:pPr algn="l">
              <a:spcBef>
                <a:spcPts val="0"/>
              </a:spcBef>
              <a:defRPr/>
            </a:pPr>
            <a:r>
              <a:rPr lang="en-US" sz="2000" b="1" dirty="0">
                <a:solidFill>
                  <a:schemeClr val="accent1"/>
                </a:solidFill>
                <a:latin typeface="Arial" pitchFamily="-123" charset="0"/>
                <a:ea typeface="ＭＳ Ｐゴシック" pitchFamily="-64" charset="-128"/>
                <a:cs typeface="MS PGothic" charset="0"/>
              </a:rPr>
              <a:t>10x</a:t>
            </a:r>
          </a:p>
          <a:p>
            <a:pPr algn="l">
              <a:spcBef>
                <a:spcPts val="0"/>
              </a:spcBef>
              <a:defRPr/>
            </a:pPr>
            <a:r>
              <a:rPr lang="en-US" sz="2000" b="1" dirty="0">
                <a:solidFill>
                  <a:schemeClr val="accent1"/>
                </a:solidFill>
                <a:latin typeface="Arial" pitchFamily="-123" charset="0"/>
                <a:ea typeface="ＭＳ Ｐゴシック" pitchFamily="-64" charset="-128"/>
                <a:cs typeface="MS PGothic" charset="0"/>
              </a:rPr>
              <a:t>Improvement</a:t>
            </a:r>
          </a:p>
        </p:txBody>
      </p:sp>
      <p:sp>
        <p:nvSpPr>
          <p:cNvPr id="8" name="Rectangle 7"/>
          <p:cNvSpPr/>
          <p:nvPr/>
        </p:nvSpPr>
        <p:spPr>
          <a:xfrm>
            <a:off x="10041101" y="5054225"/>
            <a:ext cx="1794081" cy="707886"/>
          </a:xfrm>
          <a:prstGeom prst="rect">
            <a:avLst/>
          </a:prstGeom>
        </p:spPr>
        <p:txBody>
          <a:bodyPr wrap="none">
            <a:spAutoFit/>
          </a:bodyPr>
          <a:lstStyle/>
          <a:p>
            <a:pPr algn="l">
              <a:spcBef>
                <a:spcPts val="0"/>
              </a:spcBef>
              <a:defRPr/>
            </a:pPr>
            <a:r>
              <a:rPr lang="en-US" sz="2000" b="1" dirty="0">
                <a:solidFill>
                  <a:schemeClr val="accent1"/>
                </a:solidFill>
                <a:latin typeface="Arial" pitchFamily="-123" charset="0"/>
                <a:ea typeface="ＭＳ Ｐゴシック" pitchFamily="-64" charset="-128"/>
                <a:cs typeface="MS PGothic" charset="0"/>
              </a:rPr>
              <a:t>25x</a:t>
            </a:r>
          </a:p>
          <a:p>
            <a:pPr algn="l">
              <a:spcBef>
                <a:spcPts val="0"/>
              </a:spcBef>
              <a:defRPr/>
            </a:pPr>
            <a:r>
              <a:rPr lang="en-US" sz="2000" b="1" dirty="0">
                <a:solidFill>
                  <a:schemeClr val="accent1"/>
                </a:solidFill>
                <a:latin typeface="Arial" pitchFamily="-123" charset="0"/>
                <a:ea typeface="ＭＳ Ｐゴシック" pitchFamily="-64" charset="-128"/>
                <a:cs typeface="MS PGothic" charset="0"/>
              </a:rPr>
              <a:t>Improvement</a:t>
            </a:r>
          </a:p>
        </p:txBody>
      </p:sp>
      <p:sp>
        <p:nvSpPr>
          <p:cNvPr id="34858" name="Text Box 75"/>
          <p:cNvSpPr txBox="1">
            <a:spLocks noChangeArrowheads="1"/>
          </p:cNvSpPr>
          <p:nvPr/>
        </p:nvSpPr>
        <p:spPr bwMode="auto">
          <a:xfrm>
            <a:off x="1219200" y="5892425"/>
            <a:ext cx="8821901" cy="307722"/>
          </a:xfrm>
          <a:prstGeom prst="rect">
            <a:avLst/>
          </a:prstGeom>
          <a:noFill/>
          <a:ln w="9525">
            <a:noFill/>
            <a:miter lim="800000"/>
            <a:headEnd/>
            <a:tailEnd/>
          </a:ln>
        </p:spPr>
        <p:txBody>
          <a:bodyPr wrap="square" lIns="91387" tIns="45693" rIns="91387" bIns="45693">
            <a:spAutoFit/>
          </a:bodyPr>
          <a:lstStyle/>
          <a:p>
            <a:pPr algn="l"/>
            <a:r>
              <a:rPr lang="en-US" sz="1400" dirty="0"/>
              <a:t>*Per NCAA customer testimonial.  </a:t>
            </a:r>
            <a:endParaRPr lang="en-US" sz="1400" i="1" dirty="0"/>
          </a:p>
        </p:txBody>
      </p:sp>
      <p:pic>
        <p:nvPicPr>
          <p:cNvPr id="34859" name="Picture 72" descr="ncaa"/>
          <p:cNvPicPr>
            <a:picLocks noChangeAspect="1" noChangeArrowheads="1"/>
          </p:cNvPicPr>
          <p:nvPr/>
        </p:nvPicPr>
        <p:blipFill>
          <a:blip r:embed="rId3" cstate="print">
            <a:clrChange>
              <a:clrFrom>
                <a:srgbClr val="EDEEEE"/>
              </a:clrFrom>
              <a:clrTo>
                <a:srgbClr val="EDEEEE">
                  <a:alpha val="0"/>
                </a:srgbClr>
              </a:clrTo>
            </a:clrChange>
          </a:blip>
          <a:srcRect/>
          <a:stretch>
            <a:fillRect/>
          </a:stretch>
        </p:blipFill>
        <p:spPr bwMode="auto">
          <a:xfrm>
            <a:off x="508502" y="5657850"/>
            <a:ext cx="849153" cy="780674"/>
          </a:xfrm>
          <a:prstGeom prst="rect">
            <a:avLst/>
          </a:prstGeom>
          <a:noFill/>
          <a:ln w="9525">
            <a:noFill/>
            <a:miter lim="800000"/>
            <a:headEnd/>
            <a:tailEnd/>
          </a:ln>
        </p:spPr>
      </p:pic>
      <p:graphicFrame>
        <p:nvGraphicFramePr>
          <p:cNvPr id="12" name="Group 4"/>
          <p:cNvGraphicFramePr>
            <a:graphicFrameLocks noGrp="1"/>
          </p:cNvGraphicFramePr>
          <p:nvPr>
            <p:extLst>
              <p:ext uri="{D42A27DB-BD31-4B8C-83A1-F6EECF244321}">
                <p14:modId xmlns:p14="http://schemas.microsoft.com/office/powerpoint/2010/main" xmlns="" val="88609288"/>
              </p:ext>
            </p:extLst>
          </p:nvPr>
        </p:nvGraphicFramePr>
        <p:xfrm>
          <a:off x="623888" y="1478798"/>
          <a:ext cx="9359889" cy="2129964"/>
        </p:xfrm>
        <a:graphic>
          <a:graphicData uri="http://schemas.openxmlformats.org/drawingml/2006/table">
            <a:tbl>
              <a:tblPr firstRow="1" bandRow="1">
                <a:tableStyleId>{10A1B5D5-9B99-4C35-A422-299274C87663}</a:tableStyleId>
              </a:tblPr>
              <a:tblGrid>
                <a:gridCol w="4746398"/>
                <a:gridCol w="2276315"/>
                <a:gridCol w="2337176"/>
              </a:tblGrid>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111708" marR="111708" marT="40337" marB="40337" horzOverflow="overflow"/>
                </a:tc>
                <a:tc>
                  <a:txBody>
                    <a:bodyPr/>
                    <a:lstStyle/>
                    <a:p>
                      <a:pPr marL="122238" marR="0" lvl="0" indent="0" algn="ctr"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1</a:t>
                      </a:r>
                      <a:r>
                        <a:rPr kumimoji="0" lang="en-US" sz="1800" b="1" i="0" u="none" strike="noStrike" cap="none" normalizeH="0" baseline="30000" dirty="0" smtClean="0">
                          <a:ln>
                            <a:noFill/>
                          </a:ln>
                          <a:solidFill>
                            <a:schemeClr val="bg1"/>
                          </a:solidFill>
                          <a:effectLst/>
                          <a:latin typeface="Arial" charset="0"/>
                        </a:rPr>
                        <a:t>st</a:t>
                      </a:r>
                      <a:r>
                        <a:rPr kumimoji="0" lang="en-US" sz="1800" b="1" i="0" u="none" strike="noStrike" cap="none" normalizeH="0" baseline="0" dirty="0" smtClean="0">
                          <a:ln>
                            <a:noFill/>
                          </a:ln>
                          <a:solidFill>
                            <a:schemeClr val="bg1"/>
                          </a:solidFill>
                          <a:effectLst/>
                          <a:latin typeface="Arial" charset="0"/>
                        </a:rPr>
                        <a:t> Generation</a:t>
                      </a:r>
                    </a:p>
                  </a:txBody>
                  <a:tcPr marL="111708" marR="111708" marT="40337" marB="40337" horzOverflow="overflow"/>
                </a:tc>
                <a:tc>
                  <a:txBody>
                    <a:bodyPr/>
                    <a:lstStyle/>
                    <a:p>
                      <a:pPr marL="122238" marR="0" lvl="0" indent="0" algn="ctr"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Corticon</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tx1"/>
                          </a:solidFill>
                          <a:effectLst/>
                          <a:latin typeface="Arial" charset="0"/>
                        </a:rPr>
                        <a:t>Initial Development</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Analyze</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20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20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Prepare – Design</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5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N/A</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Prepare – Implement</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200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Total</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225 hours</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22 hours</a:t>
                      </a:r>
                    </a:p>
                  </a:txBody>
                  <a:tcPr marL="111708" marR="111708" marT="40337" marB="40337" horzOverflow="overflow">
                    <a:solidFill>
                      <a:schemeClr val="accent1"/>
                    </a:solidFill>
                  </a:tcPr>
                </a:tc>
              </a:tr>
            </a:tbl>
          </a:graphicData>
        </a:graphic>
      </p:graphicFrame>
      <p:graphicFrame>
        <p:nvGraphicFramePr>
          <p:cNvPr id="14" name="Group 4"/>
          <p:cNvGraphicFramePr>
            <a:graphicFrameLocks noGrp="1"/>
          </p:cNvGraphicFramePr>
          <p:nvPr>
            <p:extLst>
              <p:ext uri="{D42A27DB-BD31-4B8C-83A1-F6EECF244321}">
                <p14:modId xmlns:p14="http://schemas.microsoft.com/office/powerpoint/2010/main" xmlns="" val="2210288901"/>
              </p:ext>
            </p:extLst>
          </p:nvPr>
        </p:nvGraphicFramePr>
        <p:xfrm>
          <a:off x="623888" y="3790950"/>
          <a:ext cx="9359889" cy="1851170"/>
        </p:xfrm>
        <a:graphic>
          <a:graphicData uri="http://schemas.openxmlformats.org/drawingml/2006/table">
            <a:tbl>
              <a:tblPr firstRow="1" bandRow="1">
                <a:tableStyleId>{10A1B5D5-9B99-4C35-A422-299274C87663}</a:tableStyleId>
              </a:tblPr>
              <a:tblGrid>
                <a:gridCol w="4731883"/>
                <a:gridCol w="2290830"/>
                <a:gridCol w="2337176"/>
              </a:tblGrid>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Change Cycle</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900" b="1" i="0" u="none" strike="noStrike" cap="none" normalizeH="0" baseline="0" dirty="0" smtClean="0">
                        <a:ln>
                          <a:noFill/>
                        </a:ln>
                        <a:solidFill>
                          <a:schemeClr val="tx1"/>
                        </a:solidFill>
                        <a:effectLst/>
                        <a:latin typeface="Arial" charset="0"/>
                      </a:endParaRP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900" b="1" i="0" u="none" strike="noStrike" cap="none" normalizeH="0" baseline="0" dirty="0" smtClean="0">
                        <a:ln>
                          <a:noFill/>
                        </a:ln>
                        <a:solidFill>
                          <a:schemeClr val="tx1"/>
                        </a:solidFill>
                        <a:effectLst/>
                        <a:latin typeface="Arial" charset="0"/>
                      </a:endParaRP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Analyze</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15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0.5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Prepare – Design</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7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N/A</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Prepare – Implement</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28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1.5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Total</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50 hours</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2 hours</a:t>
                      </a:r>
                    </a:p>
                  </a:txBody>
                  <a:tcPr marL="111708" marR="111708" marT="40337" marB="40337" horzOverflow="overflow">
                    <a:solidFill>
                      <a:schemeClr val="accent1"/>
                    </a:solidFill>
                  </a:tcPr>
                </a:tc>
              </a:tr>
            </a:tbl>
          </a:graphicData>
        </a:graphic>
      </p:graphicFrame>
    </p:spTree>
    <p:extLst>
      <p:ext uri="{BB962C8B-B14F-4D97-AF65-F5344CB8AC3E}">
        <p14:creationId xmlns:p14="http://schemas.microsoft.com/office/powerpoint/2010/main" xmlns="" val="4251448721"/>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mtClean="0"/>
              <a:t>Performance &amp; Scalability</a:t>
            </a:r>
            <a:endParaRPr lang="en-US" dirty="0" smtClean="0"/>
          </a:p>
        </p:txBody>
      </p:sp>
      <p:sp>
        <p:nvSpPr>
          <p:cNvPr id="8" name="Content Placeholder 7"/>
          <p:cNvSpPr>
            <a:spLocks noGrp="1"/>
          </p:cNvSpPr>
          <p:nvPr>
            <p:ph idx="1"/>
          </p:nvPr>
        </p:nvSpPr>
        <p:spPr>
          <a:prstGeom prst="rect">
            <a:avLst/>
          </a:prstGeom>
        </p:spPr>
        <p:txBody>
          <a:bodyPr/>
          <a:lstStyle/>
          <a:p>
            <a:r>
              <a:rPr lang="en-US" dirty="0" smtClean="0"/>
              <a:t>Traditional pattern matching algorithm is Rete</a:t>
            </a:r>
          </a:p>
          <a:p>
            <a:pPr lvl="1">
              <a:spcBef>
                <a:spcPts val="300"/>
              </a:spcBef>
            </a:pPr>
            <a:r>
              <a:rPr lang="en-US" dirty="0" smtClean="0"/>
              <a:t>Scales well with increasing number of rules</a:t>
            </a:r>
          </a:p>
          <a:p>
            <a:pPr lvl="1">
              <a:spcBef>
                <a:spcPts val="300"/>
              </a:spcBef>
            </a:pPr>
            <a:r>
              <a:rPr lang="en-US" dirty="0" smtClean="0"/>
              <a:t>Degrades exponentially with increasing complexity of data – the “Rete Wall”</a:t>
            </a:r>
          </a:p>
        </p:txBody>
      </p:sp>
      <p:pic>
        <p:nvPicPr>
          <p:cNvPr id="10" name="Picture 9" descr="EnginePerf-Base.png"/>
          <p:cNvPicPr>
            <a:picLocks noChangeAspect="1"/>
          </p:cNvPicPr>
          <p:nvPr/>
        </p:nvPicPr>
        <p:blipFill>
          <a:blip r:embed="rId3" cstate="print"/>
          <a:stretch>
            <a:fillRect/>
          </a:stretch>
        </p:blipFill>
        <p:spPr>
          <a:xfrm>
            <a:off x="2348660" y="3767327"/>
            <a:ext cx="6904130" cy="2475347"/>
          </a:xfrm>
          <a:prstGeom prst="rect">
            <a:avLst/>
          </a:prstGeom>
        </p:spPr>
      </p:pic>
      <p:pic>
        <p:nvPicPr>
          <p:cNvPr id="11" name="Picture 10" descr="EnginePerf-Jess.png"/>
          <p:cNvPicPr>
            <a:picLocks noChangeAspect="1"/>
          </p:cNvPicPr>
          <p:nvPr/>
        </p:nvPicPr>
        <p:blipFill>
          <a:blip r:embed="rId4" cstate="print"/>
          <a:stretch>
            <a:fillRect/>
          </a:stretch>
        </p:blipFill>
        <p:spPr>
          <a:xfrm>
            <a:off x="2715781" y="3954996"/>
            <a:ext cx="2426556" cy="1834839"/>
          </a:xfrm>
          <a:prstGeom prst="rect">
            <a:avLst/>
          </a:prstGeom>
        </p:spPr>
      </p:pic>
      <p:pic>
        <p:nvPicPr>
          <p:cNvPr id="12" name="Picture 11" descr="EnginePerf-ILOG.png"/>
          <p:cNvPicPr>
            <a:picLocks noChangeAspect="1"/>
          </p:cNvPicPr>
          <p:nvPr/>
        </p:nvPicPr>
        <p:blipFill>
          <a:blip r:embed="rId5" cstate="print"/>
          <a:stretch>
            <a:fillRect/>
          </a:stretch>
        </p:blipFill>
        <p:spPr>
          <a:xfrm>
            <a:off x="2709399" y="3950424"/>
            <a:ext cx="3216150" cy="1842063"/>
          </a:xfrm>
          <a:prstGeom prst="rect">
            <a:avLst/>
          </a:prstGeom>
        </p:spPr>
      </p:pic>
      <p:pic>
        <p:nvPicPr>
          <p:cNvPr id="13" name="Picture 12" descr="EnginePerf-FI.png"/>
          <p:cNvPicPr>
            <a:picLocks noChangeAspect="1"/>
          </p:cNvPicPr>
          <p:nvPr/>
        </p:nvPicPr>
        <p:blipFill>
          <a:blip r:embed="rId6" cstate="print"/>
          <a:stretch>
            <a:fillRect/>
          </a:stretch>
        </p:blipFill>
        <p:spPr>
          <a:xfrm>
            <a:off x="2705915" y="3956520"/>
            <a:ext cx="3748965" cy="1832431"/>
          </a:xfrm>
          <a:prstGeom prst="rect">
            <a:avLst/>
          </a:prstGeom>
        </p:spPr>
      </p:pic>
      <p:pic>
        <p:nvPicPr>
          <p:cNvPr id="15" name="Picture 14" descr="EnginePerf-BlueLine.png"/>
          <p:cNvPicPr>
            <a:picLocks noChangeAspect="1"/>
          </p:cNvPicPr>
          <p:nvPr/>
        </p:nvPicPr>
        <p:blipFill>
          <a:blip r:embed="rId7" cstate="print"/>
          <a:stretch>
            <a:fillRect/>
          </a:stretch>
        </p:blipFill>
        <p:spPr>
          <a:xfrm>
            <a:off x="2637423" y="5014394"/>
            <a:ext cx="6149843" cy="1020960"/>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403321" y="4928649"/>
            <a:ext cx="3528412" cy="499610"/>
          </a:xfrm>
          <a:prstGeom prst="rect">
            <a:avLst/>
          </a:prstGeom>
        </p:spPr>
      </p:pic>
      <p:pic>
        <p:nvPicPr>
          <p:cNvPr id="14" name="Picture 13" descr="ReteWall.png"/>
          <p:cNvPicPr>
            <a:picLocks noChangeAspect="1"/>
          </p:cNvPicPr>
          <p:nvPr/>
        </p:nvPicPr>
        <p:blipFill>
          <a:blip r:embed="rId9" cstate="print"/>
          <a:stretch>
            <a:fillRect/>
          </a:stretch>
        </p:blipFill>
        <p:spPr>
          <a:xfrm>
            <a:off x="6746513" y="3887504"/>
            <a:ext cx="574541" cy="2027473"/>
          </a:xfrm>
          <a:prstGeom prst="rect">
            <a:avLst/>
          </a:prstGeom>
        </p:spPr>
      </p:pic>
      <p:sp>
        <p:nvSpPr>
          <p:cNvPr id="17" name="Content Placeholder 7"/>
          <p:cNvSpPr txBox="1">
            <a:spLocks/>
          </p:cNvSpPr>
          <p:nvPr/>
        </p:nvSpPr>
        <p:spPr>
          <a:xfrm>
            <a:off x="725488" y="2667000"/>
            <a:ext cx="10687171" cy="892629"/>
          </a:xfrm>
          <a:prstGeom prst="rect">
            <a:avLst/>
          </a:prstGeom>
        </p:spPr>
        <p:txBody>
          <a:bodyPr vert="horz" lIns="91440" tIns="45720" rIns="91440" bIns="45720" rtlCol="0">
            <a:normAutofit/>
          </a:bodyPr>
          <a:lstStyle/>
          <a:p>
            <a:pPr marL="342900" marR="0" lvl="0" indent="-342900" algn="l">
              <a:lnSpc>
                <a:spcPct val="95000"/>
              </a:lnSpc>
              <a:spcBef>
                <a:spcPts val="900"/>
              </a:spcBef>
              <a:buClr>
                <a:schemeClr val="accent1"/>
              </a:buClr>
              <a:buSzPct val="100000"/>
              <a:buFont typeface="Wingdings" pitchFamily="2" charset="2"/>
              <a:buChar char="§"/>
              <a:tabLst/>
              <a:defRPr/>
            </a:pPr>
            <a:r>
              <a:rPr lang="en-US" sz="2000" i="0" kern="0" dirty="0">
                <a:latin typeface="Arial"/>
                <a:cs typeface="Arial"/>
              </a:rPr>
              <a:t>Corticon’s patented DeTI (Design Time) algorithm</a:t>
            </a:r>
          </a:p>
          <a:p>
            <a:pPr marL="742950" marR="0" lvl="1" indent="-285750" algn="l">
              <a:lnSpc>
                <a:spcPct val="95000"/>
              </a:lnSpc>
              <a:spcBef>
                <a:spcPts val="900"/>
              </a:spcBef>
              <a:buClr>
                <a:schemeClr val="accent1"/>
              </a:buClr>
              <a:buSzPct val="100000"/>
              <a:buFont typeface="Arial" pitchFamily="34" charset="0"/>
              <a:buChar char="•"/>
              <a:tabLst/>
              <a:defRPr/>
            </a:pPr>
            <a:r>
              <a:rPr lang="en-US" sz="1800" i="0" kern="0" dirty="0">
                <a:latin typeface="Arial"/>
                <a:cs typeface="Arial"/>
              </a:rPr>
              <a:t>Scales linearly with number of rules and complexity of data</a:t>
            </a:r>
          </a:p>
        </p:txBody>
      </p:sp>
    </p:spTree>
    <p:extLst>
      <p:ext uri="{BB962C8B-B14F-4D97-AF65-F5344CB8AC3E}">
        <p14:creationId xmlns:p14="http://schemas.microsoft.com/office/powerpoint/2010/main" xmlns="" val="2044479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a:blip r:embed="rId3" cstate="screen">
            <a:extLst>
              <a:ext uri="{28A0092B-C50C-407E-A947-70E740481C1C}">
                <a14:useLocalDpi xmlns:a14="http://schemas.microsoft.com/office/drawing/2010/main" xmlns=""/>
              </a:ext>
            </a:extLst>
          </a:blip>
          <a:stretch>
            <a:fillRect/>
          </a:stretch>
        </p:blipFill>
        <p:spPr bwMode="auto">
          <a:xfrm>
            <a:off x="880134" y="1093329"/>
            <a:ext cx="2469040" cy="1018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ounded Rectangle 5"/>
          <p:cNvSpPr/>
          <p:nvPr/>
        </p:nvSpPr>
        <p:spPr bwMode="auto">
          <a:xfrm>
            <a:off x="1383485" y="2329244"/>
            <a:ext cx="9684565" cy="3833431"/>
          </a:xfrm>
          <a:prstGeom prst="roundRect">
            <a:avLst>
              <a:gd name="adj" fmla="val 4064"/>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109728" tIns="109728" rIns="109728" bIns="109728" numCol="1" rtlCol="0" anchor="t" anchorCtr="0" compatLnSpc="1">
            <a:prstTxWarp prst="textNoShape">
              <a:avLst/>
            </a:prstTxWarp>
            <a:noAutofit/>
          </a:bodyPr>
          <a:lstStyle/>
          <a:p>
            <a:pPr algn="l">
              <a:lnSpc>
                <a:spcPts val="1700"/>
              </a:lnSpc>
            </a:pPr>
            <a:endParaRPr lang="en-US" sz="1400" i="0" dirty="0" smtClean="0">
              <a:latin typeface="Arial"/>
              <a:cs typeface="Arial"/>
            </a:endParaRPr>
          </a:p>
        </p:txBody>
      </p:sp>
      <p:sp>
        <p:nvSpPr>
          <p:cNvPr id="7" name="Rounded Rectangle 6"/>
          <p:cNvSpPr/>
          <p:nvPr/>
        </p:nvSpPr>
        <p:spPr bwMode="auto">
          <a:xfrm>
            <a:off x="903373" y="1973830"/>
            <a:ext cx="8239378" cy="810854"/>
          </a:xfrm>
          <a:prstGeom prst="roundRect">
            <a:avLst>
              <a:gd name="adj" fmla="val 1678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109728" tIns="109728" rIns="109728" bIns="109728" numCol="1" rtlCol="0" anchor="t" anchorCtr="0" compatLnSpc="1">
            <a:prstTxWarp prst="textNoShape">
              <a:avLst/>
            </a:prstTxWarp>
            <a:noAutofit/>
          </a:bodyPr>
          <a:lstStyle/>
          <a:p>
            <a:pPr algn="l">
              <a:lnSpc>
                <a:spcPts val="1700"/>
              </a:lnSpc>
            </a:pPr>
            <a:endParaRPr lang="en-US" sz="1600" i="0" dirty="0" smtClean="0">
              <a:latin typeface="Calibri" pitchFamily="34" charset="0"/>
              <a:cs typeface="Calibri" pitchFamily="34" charset="0"/>
            </a:endParaRPr>
          </a:p>
        </p:txBody>
      </p:sp>
      <p:sp>
        <p:nvSpPr>
          <p:cNvPr id="8" name="TextBox 7"/>
          <p:cNvSpPr txBox="1">
            <a:spLocks noChangeArrowheads="1"/>
          </p:cNvSpPr>
          <p:nvPr/>
        </p:nvSpPr>
        <p:spPr bwMode="auto">
          <a:xfrm>
            <a:off x="824211" y="2184963"/>
            <a:ext cx="2050523" cy="221599"/>
          </a:xfrm>
          <a:prstGeom prst="rect">
            <a:avLst/>
          </a:prstGeom>
          <a:noFill/>
          <a:ln w="9525">
            <a:noFill/>
            <a:miter lim="800000"/>
            <a:headEnd/>
            <a:tailEnd/>
          </a:ln>
        </p:spPr>
        <p:txBody>
          <a:bodyPr wrap="square" lIns="18288" tIns="18288" rIns="18288" bIns="18288">
            <a:spAutoFit/>
          </a:bodyPr>
          <a:lstStyle/>
          <a:p>
            <a:pPr marL="171450" indent="-171450" algn="r" eaLnBrk="0" hangingPunct="0"/>
            <a:r>
              <a:rPr lang="en-US" sz="1200" b="1" i="0" dirty="0" smtClean="0">
                <a:solidFill>
                  <a:schemeClr val="tx2"/>
                </a:solidFill>
                <a:latin typeface="Arial"/>
                <a:cs typeface="Arial"/>
              </a:rPr>
              <a:t>Market Segment:</a:t>
            </a:r>
          </a:p>
        </p:txBody>
      </p:sp>
      <p:sp>
        <p:nvSpPr>
          <p:cNvPr id="9" name="TextBox 8"/>
          <p:cNvSpPr txBox="1">
            <a:spLocks noChangeArrowheads="1"/>
          </p:cNvSpPr>
          <p:nvPr/>
        </p:nvSpPr>
        <p:spPr bwMode="auto">
          <a:xfrm>
            <a:off x="824211" y="2452112"/>
            <a:ext cx="2050523" cy="221599"/>
          </a:xfrm>
          <a:prstGeom prst="rect">
            <a:avLst/>
          </a:prstGeom>
          <a:noFill/>
          <a:ln w="9525">
            <a:noFill/>
            <a:miter lim="800000"/>
            <a:headEnd/>
            <a:tailEnd/>
          </a:ln>
        </p:spPr>
        <p:txBody>
          <a:bodyPr wrap="square" lIns="18288" tIns="18288" rIns="18288" bIns="18288">
            <a:spAutoFit/>
          </a:bodyPr>
          <a:lstStyle/>
          <a:p>
            <a:pPr marL="171450" indent="-171450" algn="r" eaLnBrk="0" hangingPunct="0"/>
            <a:r>
              <a:rPr lang="en-US" sz="1200" b="1" i="0" dirty="0" smtClean="0">
                <a:solidFill>
                  <a:schemeClr val="tx2"/>
                </a:solidFill>
                <a:latin typeface="Arial"/>
                <a:cs typeface="Arial"/>
              </a:rPr>
              <a:t>Application:</a:t>
            </a:r>
          </a:p>
        </p:txBody>
      </p:sp>
      <p:sp>
        <p:nvSpPr>
          <p:cNvPr id="10" name="Title 1"/>
          <p:cNvSpPr>
            <a:spLocks noGrp="1"/>
          </p:cNvSpPr>
          <p:nvPr>
            <p:ph type="title"/>
          </p:nvPr>
        </p:nvSpPr>
        <p:spPr>
          <a:xfrm>
            <a:off x="616799" y="395710"/>
            <a:ext cx="9771655" cy="424732"/>
          </a:xfrm>
        </p:spPr>
        <p:txBody>
          <a:bodyPr/>
          <a:lstStyle/>
          <a:p>
            <a:pPr eaLnBrk="1" hangingPunct="1"/>
            <a:r>
              <a:rPr lang="en-US" dirty="0" smtClean="0">
                <a:latin typeface="Arial"/>
                <a:cs typeface="Arial"/>
              </a:rPr>
              <a:t>Next Generation eCommerce</a:t>
            </a:r>
          </a:p>
        </p:txBody>
      </p:sp>
      <p:sp>
        <p:nvSpPr>
          <p:cNvPr id="11" name="TextBox 13"/>
          <p:cNvSpPr txBox="1">
            <a:spLocks noChangeArrowheads="1"/>
          </p:cNvSpPr>
          <p:nvPr/>
        </p:nvSpPr>
        <p:spPr bwMode="auto">
          <a:xfrm>
            <a:off x="1816832" y="3054078"/>
            <a:ext cx="9490854" cy="2935162"/>
          </a:xfrm>
          <a:prstGeom prst="rect">
            <a:avLst/>
          </a:prstGeom>
          <a:noFill/>
          <a:ln w="9525">
            <a:noFill/>
            <a:miter lim="800000"/>
            <a:headEnd/>
            <a:tailEnd/>
          </a:ln>
        </p:spPr>
        <p:txBody>
          <a:bodyPr wrap="square" lIns="18288" tIns="18288" rIns="18288" bIns="18288">
            <a:spAutoFit/>
          </a:bodyPr>
          <a:lstStyle/>
          <a:p>
            <a:pPr marL="171450" indent="-171450" algn="l" eaLnBrk="0" hangingPunct="0">
              <a:lnSpc>
                <a:spcPts val="2200"/>
              </a:lnSpc>
              <a:spcBef>
                <a:spcPts val="1200"/>
              </a:spcBef>
              <a:buClr>
                <a:schemeClr val="accent1"/>
              </a:buClr>
              <a:buFont typeface="Arial" pitchFamily="34" charset="0"/>
              <a:buChar char="•"/>
            </a:pPr>
            <a:r>
              <a:rPr lang="en-US" sz="1800" i="0" dirty="0" smtClean="0">
                <a:latin typeface="Arial"/>
                <a:cs typeface="Arial"/>
              </a:rPr>
              <a:t>World’s largest online marketplace</a:t>
            </a:r>
          </a:p>
          <a:p>
            <a:pPr marL="171450" indent="-171450" algn="l" eaLnBrk="0" hangingPunct="0">
              <a:lnSpc>
                <a:spcPts val="2200"/>
              </a:lnSpc>
              <a:spcBef>
                <a:spcPts val="1200"/>
              </a:spcBef>
              <a:buClr>
                <a:schemeClr val="accent1"/>
              </a:buClr>
              <a:buFont typeface="Arial" pitchFamily="34" charset="0"/>
              <a:buChar char="•"/>
            </a:pPr>
            <a:r>
              <a:rPr lang="en-US" sz="1800" i="0" dirty="0" smtClean="0">
                <a:latin typeface="Arial"/>
                <a:cs typeface="Arial"/>
              </a:rPr>
              <a:t>Corticon used in next generation eBay marketplace</a:t>
            </a:r>
          </a:p>
          <a:p>
            <a:pPr marL="171450" indent="-171450" algn="l" eaLnBrk="0" hangingPunct="0">
              <a:lnSpc>
                <a:spcPts val="2200"/>
              </a:lnSpc>
              <a:spcBef>
                <a:spcPts val="1200"/>
              </a:spcBef>
              <a:buClr>
                <a:schemeClr val="accent1"/>
              </a:buClr>
              <a:buFont typeface="Arial" pitchFamily="34" charset="0"/>
              <a:buChar char="•"/>
            </a:pPr>
            <a:r>
              <a:rPr lang="en-US" sz="1800" i="0" dirty="0" smtClean="0">
                <a:latin typeface="Arial"/>
                <a:cs typeface="Arial"/>
              </a:rPr>
              <a:t>Corticon selected over IBM </a:t>
            </a:r>
            <a:r>
              <a:rPr lang="en-US" sz="1800" i="0" dirty="0" err="1" smtClean="0">
                <a:latin typeface="Arial"/>
                <a:cs typeface="Arial"/>
              </a:rPr>
              <a:t>Ilog</a:t>
            </a:r>
            <a:r>
              <a:rPr lang="en-US" sz="1800" i="0" dirty="0" smtClean="0">
                <a:latin typeface="Arial"/>
                <a:cs typeface="Arial"/>
              </a:rPr>
              <a:t>, Drools and in-house rules engine, due to:</a:t>
            </a:r>
          </a:p>
          <a:p>
            <a:pPr marL="628650" lvl="1" indent="-171450" algn="l" eaLnBrk="0" hangingPunct="0">
              <a:lnSpc>
                <a:spcPts val="2200"/>
              </a:lnSpc>
              <a:spcBef>
                <a:spcPts val="1200"/>
              </a:spcBef>
              <a:buClr>
                <a:schemeClr val="accent1"/>
              </a:buClr>
              <a:buFont typeface="Arial" pitchFamily="34" charset="0"/>
              <a:buChar char="•"/>
            </a:pPr>
            <a:r>
              <a:rPr lang="en-US" sz="1800" i="0" dirty="0" smtClean="0">
                <a:latin typeface="Arial"/>
                <a:cs typeface="Arial"/>
              </a:rPr>
              <a:t>Scalability to hundred+ millions of transactions per day</a:t>
            </a:r>
          </a:p>
          <a:p>
            <a:pPr marL="628650" lvl="1" indent="-171450" algn="l" eaLnBrk="0" hangingPunct="0">
              <a:lnSpc>
                <a:spcPts val="2200"/>
              </a:lnSpc>
              <a:spcBef>
                <a:spcPts val="1200"/>
              </a:spcBef>
              <a:buClr>
                <a:schemeClr val="accent1"/>
              </a:buClr>
              <a:buFont typeface="Arial" pitchFamily="34" charset="0"/>
              <a:buChar char="•"/>
            </a:pPr>
            <a:r>
              <a:rPr lang="en-US" sz="1800" i="0" dirty="0" smtClean="0">
                <a:latin typeface="Arial"/>
                <a:cs typeface="Arial"/>
              </a:rPr>
              <a:t>Guaranteed rule integrity</a:t>
            </a:r>
          </a:p>
          <a:p>
            <a:pPr marL="628650" lvl="1" indent="-171450" algn="l" eaLnBrk="0" hangingPunct="0">
              <a:lnSpc>
                <a:spcPts val="2200"/>
              </a:lnSpc>
              <a:spcBef>
                <a:spcPts val="1200"/>
              </a:spcBef>
              <a:buClr>
                <a:schemeClr val="accent1"/>
              </a:buClr>
              <a:buFont typeface="Arial" pitchFamily="34" charset="0"/>
              <a:buChar char="•"/>
            </a:pPr>
            <a:r>
              <a:rPr lang="en-US" sz="1800" i="0" dirty="0" smtClean="0">
                <a:latin typeface="Arial"/>
                <a:cs typeface="Arial"/>
              </a:rPr>
              <a:t>Speed of development</a:t>
            </a:r>
          </a:p>
          <a:p>
            <a:pPr marL="171450" indent="-171450" eaLnBrk="0" hangingPunct="0">
              <a:lnSpc>
                <a:spcPts val="2200"/>
              </a:lnSpc>
              <a:spcBef>
                <a:spcPts val="1200"/>
              </a:spcBef>
              <a:buClr>
                <a:schemeClr val="accent1"/>
              </a:buClr>
              <a:buFont typeface="Arial" pitchFamily="34" charset="0"/>
              <a:buChar char="•"/>
            </a:pPr>
            <a:r>
              <a:rPr lang="en-US" sz="1800" i="0" dirty="0" smtClean="0">
                <a:latin typeface="Arial"/>
                <a:cs typeface="Arial"/>
              </a:rPr>
              <a:t>Processing &gt;140M transactions per day, &lt;10ms per transaction</a:t>
            </a:r>
            <a:endParaRPr lang="en-US" sz="1800" i="0" dirty="0">
              <a:latin typeface="Arial"/>
              <a:cs typeface="Arial"/>
            </a:endParaRPr>
          </a:p>
        </p:txBody>
      </p:sp>
      <p:sp>
        <p:nvSpPr>
          <p:cNvPr id="12" name="TextBox 13"/>
          <p:cNvSpPr txBox="1">
            <a:spLocks noChangeArrowheads="1"/>
          </p:cNvSpPr>
          <p:nvPr/>
        </p:nvSpPr>
        <p:spPr bwMode="auto">
          <a:xfrm>
            <a:off x="2989284" y="2092260"/>
            <a:ext cx="5554502" cy="627864"/>
          </a:xfrm>
          <a:prstGeom prst="rect">
            <a:avLst/>
          </a:prstGeom>
          <a:noFill/>
          <a:ln w="9525">
            <a:noFill/>
            <a:miter lim="800000"/>
            <a:headEnd/>
            <a:tailEnd/>
          </a:ln>
        </p:spPr>
        <p:txBody>
          <a:bodyPr wrap="square" lIns="18288" tIns="18288" rIns="18288" bIns="18288">
            <a:spAutoFit/>
          </a:bodyPr>
          <a:lstStyle/>
          <a:p>
            <a:pPr marL="171450" indent="-171450" algn="l" eaLnBrk="0" hangingPunct="0">
              <a:lnSpc>
                <a:spcPct val="120000"/>
              </a:lnSpc>
              <a:spcBef>
                <a:spcPts val="0"/>
              </a:spcBef>
              <a:buClr>
                <a:schemeClr val="accent1"/>
              </a:buClr>
            </a:pPr>
            <a:r>
              <a:rPr lang="en-US" sz="1600" i="0" dirty="0" err="1" smtClean="0">
                <a:solidFill>
                  <a:schemeClr val="tx2">
                    <a:lumMod val="90000"/>
                    <a:lumOff val="10000"/>
                  </a:schemeClr>
                </a:solidFill>
                <a:latin typeface="Arial"/>
                <a:cs typeface="Arial"/>
              </a:rPr>
              <a:t>eCommerce</a:t>
            </a:r>
            <a:endParaRPr lang="en-US" sz="1600" i="0" dirty="0" smtClean="0">
              <a:solidFill>
                <a:schemeClr val="tx2">
                  <a:lumMod val="90000"/>
                  <a:lumOff val="10000"/>
                </a:schemeClr>
              </a:solidFill>
              <a:latin typeface="Arial"/>
              <a:cs typeface="Arial"/>
            </a:endParaRPr>
          </a:p>
          <a:p>
            <a:pPr marL="171450" indent="-171450" algn="l" eaLnBrk="0" hangingPunct="0">
              <a:lnSpc>
                <a:spcPct val="120000"/>
              </a:lnSpc>
              <a:spcBef>
                <a:spcPts val="0"/>
              </a:spcBef>
              <a:buClr>
                <a:schemeClr val="accent1"/>
              </a:buClr>
            </a:pPr>
            <a:r>
              <a:rPr lang="en-US" sz="1600" i="0" dirty="0" smtClean="0">
                <a:solidFill>
                  <a:schemeClr val="tx2">
                    <a:lumMod val="90000"/>
                    <a:lumOff val="10000"/>
                  </a:schemeClr>
                </a:solidFill>
                <a:latin typeface="Arial"/>
                <a:cs typeface="Arial"/>
              </a:rPr>
              <a:t>Online marketplace</a:t>
            </a:r>
          </a:p>
        </p:txBody>
      </p:sp>
    </p:spTree>
    <p:extLst>
      <p:ext uri="{BB962C8B-B14F-4D97-AF65-F5344CB8AC3E}">
        <p14:creationId xmlns:p14="http://schemas.microsoft.com/office/powerpoint/2010/main" xmlns="" val="4047583304"/>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p:cNvPicPr>
          <p:nvPr>
            <p:ph type="pic" sz="quarter" idx="11"/>
          </p:nvPr>
        </p:nvPicPr>
        <p:blipFill>
          <a:blip r:embed="rId2" cstate="print">
            <a:extLst>
              <a:ext uri="{28A0092B-C50C-407E-A947-70E740481C1C}">
                <a14:useLocalDpi xmlns:a14="http://schemas.microsoft.com/office/drawing/2010/main" xmlns=""/>
              </a:ext>
            </a:extLst>
          </a:blip>
          <a:srcRect l="200" r="200"/>
          <a:stretch>
            <a:fillRect/>
          </a:stretch>
        </p:blipFill>
        <p:spPr>
          <a:prstGeom prst="rect">
            <a:avLst/>
          </a:prstGeom>
        </p:spPr>
      </p:pic>
      <p:sp>
        <p:nvSpPr>
          <p:cNvPr id="3" name="Text Placeholder 2"/>
          <p:cNvSpPr>
            <a:spLocks noGrp="1"/>
          </p:cNvSpPr>
          <p:nvPr>
            <p:ph type="body" sz="quarter" idx="10"/>
          </p:nvPr>
        </p:nvSpPr>
        <p:spPr/>
        <p:txBody>
          <a:bodyPr/>
          <a:lstStyle/>
          <a:p>
            <a:r>
              <a:rPr lang="en-US" dirty="0" smtClean="0"/>
              <a:t>Integration with OpenEdge</a:t>
            </a:r>
            <a:endParaRPr lang="en-GB" dirty="0"/>
          </a:p>
        </p:txBody>
      </p:sp>
    </p:spTree>
    <p:extLst>
      <p:ext uri="{BB962C8B-B14F-4D97-AF65-F5344CB8AC3E}">
        <p14:creationId xmlns:p14="http://schemas.microsoft.com/office/powerpoint/2010/main" xmlns="" val="174612344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6817" y="387502"/>
            <a:ext cx="9137801" cy="424732"/>
          </a:xfrm>
        </p:spPr>
        <p:txBody>
          <a:bodyPr/>
          <a:lstStyle/>
          <a:p>
            <a:r>
              <a:rPr lang="en-US" dirty="0" smtClean="0"/>
              <a:t>How does Corticon integration with </a:t>
            </a:r>
            <a:r>
              <a:rPr lang="en-US" dirty="0" err="1" smtClean="0"/>
              <a:t>OpenEdge</a:t>
            </a:r>
            <a:r>
              <a:rPr lang="en-US" dirty="0" smtClean="0"/>
              <a:t>?</a:t>
            </a:r>
            <a:endParaRPr lang="en-ZA" dirty="0"/>
          </a:p>
        </p:txBody>
      </p:sp>
      <p:sp>
        <p:nvSpPr>
          <p:cNvPr id="3" name="Content Placeholder 2"/>
          <p:cNvSpPr>
            <a:spLocks noGrp="1"/>
          </p:cNvSpPr>
          <p:nvPr>
            <p:ph idx="1"/>
            <p:custDataLst>
              <p:tags r:id="rId3"/>
            </p:custDataLst>
          </p:nvPr>
        </p:nvSpPr>
        <p:spPr>
          <a:xfrm>
            <a:off x="656579" y="1094371"/>
            <a:ext cx="11058670" cy="5344529"/>
          </a:xfrm>
        </p:spPr>
        <p:txBody>
          <a:bodyPr>
            <a:normAutofit fontScale="92500" lnSpcReduction="20000"/>
          </a:bodyPr>
          <a:lstStyle/>
          <a:p>
            <a:pPr marL="457200" lvl="0" indent="-457200">
              <a:buFont typeface="+mj-lt"/>
              <a:buAutoNum type="arabicPeriod"/>
            </a:pPr>
            <a:r>
              <a:rPr lang="en-ZA" b="1" dirty="0" smtClean="0"/>
              <a:t>Design-time Meta-data integration</a:t>
            </a:r>
            <a:endParaRPr lang="en-ZA" dirty="0" smtClean="0"/>
          </a:p>
          <a:p>
            <a:pPr marL="857250" lvl="1" indent="-457200"/>
            <a:r>
              <a:rPr lang="en-ZA" dirty="0" smtClean="0"/>
              <a:t>Create Corticon vocabulary from existing </a:t>
            </a:r>
            <a:r>
              <a:rPr lang="en-ZA" dirty="0" err="1" smtClean="0"/>
              <a:t>TempTables</a:t>
            </a:r>
            <a:r>
              <a:rPr lang="en-ZA" dirty="0" smtClean="0"/>
              <a:t> and </a:t>
            </a:r>
            <a:r>
              <a:rPr lang="en-ZA" dirty="0" err="1" smtClean="0"/>
              <a:t>ProDataSets</a:t>
            </a:r>
            <a:endParaRPr lang="en-ZA" dirty="0" smtClean="0"/>
          </a:p>
          <a:p>
            <a:pPr marL="457200" lvl="0" indent="-457200">
              <a:buFont typeface="+mj-lt"/>
              <a:buAutoNum type="arabicPeriod"/>
            </a:pPr>
            <a:r>
              <a:rPr lang="en-ZA" b="1" dirty="0" smtClean="0"/>
              <a:t>Simple, fast ABL API</a:t>
            </a:r>
          </a:p>
          <a:p>
            <a:pPr marL="800100" lvl="1"/>
            <a:r>
              <a:rPr lang="en-ZA" dirty="0" smtClean="0"/>
              <a:t>Simple API that hides most invocation complexity &amp; abstracts transport</a:t>
            </a:r>
          </a:p>
          <a:p>
            <a:pPr marL="800100" lvl="1"/>
            <a:r>
              <a:rPr lang="en-ZA" dirty="0" smtClean="0"/>
              <a:t>Allows ABL apps to reuse existing data structures as inputs/outputs (</a:t>
            </a:r>
            <a:r>
              <a:rPr lang="en-ZA" dirty="0" err="1" smtClean="0"/>
              <a:t>ProDataSets</a:t>
            </a:r>
            <a:r>
              <a:rPr lang="en-ZA" dirty="0" smtClean="0"/>
              <a:t>, Temp Tables)</a:t>
            </a:r>
          </a:p>
          <a:p>
            <a:pPr marL="800100" lvl="1"/>
            <a:r>
              <a:rPr lang="en-US" dirty="0" smtClean="0"/>
              <a:t>Productivity macros: </a:t>
            </a:r>
            <a:r>
              <a:rPr lang="en-ZA" b="1" dirty="0" smtClean="0"/>
              <a:t>BR-CONNECT, BR-INVOKE</a:t>
            </a:r>
            <a:r>
              <a:rPr lang="en-ZA" dirty="0" smtClean="0"/>
              <a:t> and </a:t>
            </a:r>
            <a:r>
              <a:rPr lang="en-ZA" b="1" dirty="0" smtClean="0"/>
              <a:t>BR-GETMSG</a:t>
            </a:r>
          </a:p>
          <a:p>
            <a:pPr marL="857250" lvl="1" indent="-457200">
              <a:buNone/>
            </a:pPr>
            <a:endParaRPr lang="en-ZA" b="1" dirty="0" smtClean="0"/>
          </a:p>
          <a:p>
            <a:pPr marL="457200" lvl="0" indent="-457200">
              <a:buFont typeface="+mj-lt"/>
              <a:buAutoNum type="arabicPeriod"/>
            </a:pPr>
            <a:r>
              <a:rPr lang="en-ZA" b="1" dirty="0" smtClean="0"/>
              <a:t>Run-time code-free database integration using Corticon Enterprise Data Connector</a:t>
            </a:r>
          </a:p>
          <a:p>
            <a:pPr marL="857250" lvl="1" indent="-457200"/>
            <a:r>
              <a:rPr lang="en-ZA" dirty="0" smtClean="0"/>
              <a:t>Enrich request data with dynamic OE DB lookup</a:t>
            </a:r>
          </a:p>
          <a:p>
            <a:pPr marL="857250" lvl="1" indent="-457200"/>
            <a:r>
              <a:rPr lang="en-ZA" dirty="0" smtClean="0"/>
              <a:t>Add or update data in OE DB direct from Corticon decision service</a:t>
            </a:r>
          </a:p>
          <a:p>
            <a:pPr marL="857250" lvl="1" indent="-457200"/>
            <a:endParaRPr lang="en-ZA" dirty="0" smtClean="0"/>
          </a:p>
          <a:p>
            <a:pPr marL="457200" lvl="0" indent="-457200">
              <a:buFont typeface="+mj-lt"/>
              <a:buAutoNum type="arabicPeriod"/>
            </a:pPr>
            <a:r>
              <a:rPr lang="en-ZA" b="1" dirty="0" smtClean="0"/>
              <a:t>Corticon (and OE-BPM) have there place in OERA</a:t>
            </a:r>
          </a:p>
          <a:p>
            <a:pPr marL="457200" lvl="0" indent="-457200">
              <a:buFont typeface="+mj-lt"/>
              <a:buAutoNum type="arabicPeriod"/>
            </a:pPr>
            <a:endParaRPr lang="en-ZA" b="1" dirty="0" smtClean="0"/>
          </a:p>
          <a:p>
            <a:pPr marL="457200" lvl="0" indent="-457200">
              <a:buFont typeface="+mj-lt"/>
              <a:buAutoNum type="arabicPeriod"/>
            </a:pPr>
            <a:r>
              <a:rPr lang="en-ZA" b="1" dirty="0" smtClean="0"/>
              <a:t>Corticon complements </a:t>
            </a:r>
            <a:r>
              <a:rPr lang="en-ZA" b="1" dirty="0" err="1" smtClean="0"/>
              <a:t>OpenEdge</a:t>
            </a:r>
            <a:r>
              <a:rPr lang="en-ZA" b="1" dirty="0" smtClean="0"/>
              <a:t> BPM and </a:t>
            </a:r>
            <a:r>
              <a:rPr lang="en-ZA" b="1" dirty="0" err="1" smtClean="0"/>
              <a:t>Rollbase</a:t>
            </a:r>
            <a:endParaRPr lang="en-ZA" b="1" dirty="0" smtClean="0"/>
          </a:p>
          <a:p>
            <a:pPr marL="457200" lvl="0" indent="-457200">
              <a:buFont typeface="+mj-lt"/>
              <a:buAutoNum type="arabicPeriod"/>
            </a:pPr>
            <a:endParaRPr lang="en-ZA" b="1" dirty="0" smtClean="0"/>
          </a:p>
          <a:p>
            <a:pPr marL="457200" lvl="0" indent="-457200">
              <a:buFont typeface="+mj-lt"/>
              <a:buAutoNum type="arabicPeriod"/>
            </a:pPr>
            <a:r>
              <a:rPr lang="en-ZA" b="1" dirty="0" smtClean="0"/>
              <a:t>Web Services integration (pre v11.3)</a:t>
            </a:r>
          </a:p>
          <a:p>
            <a:pPr marL="457200" lvl="0" indent="-457200">
              <a:buFont typeface="+mj-lt"/>
              <a:buAutoNum type="arabicPeriod"/>
            </a:pPr>
            <a:endParaRPr lang="en-ZA" b="1" dirty="0" smtClean="0"/>
          </a:p>
        </p:txBody>
      </p:sp>
    </p:spTree>
    <p:custDataLst>
      <p:tags r:id="rId1"/>
    </p:custDataLst>
    <p:extLst>
      <p:ext uri="{BB962C8B-B14F-4D97-AF65-F5344CB8AC3E}">
        <p14:creationId xmlns:p14="http://schemas.microsoft.com/office/powerpoint/2010/main" xmlns="" val="3594873968"/>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bwMode="auto">
          <a:xfrm>
            <a:off x="8058060" y="2724540"/>
            <a:ext cx="3814319" cy="319365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custDataLst>
              <p:tags r:id="rId2"/>
            </p:custDataLst>
          </p:nvPr>
        </p:nvSpPr>
        <p:spPr>
          <a:xfrm>
            <a:off x="616817" y="387502"/>
            <a:ext cx="9137801" cy="424732"/>
          </a:xfrm>
        </p:spPr>
        <p:txBody>
          <a:bodyPr/>
          <a:lstStyle/>
          <a:p>
            <a:r>
              <a:rPr lang="en-ZA" dirty="0" smtClean="0"/>
              <a:t>1. Design-time Meta-data Integration</a:t>
            </a:r>
            <a:endParaRPr lang="en-ZA" dirty="0"/>
          </a:p>
        </p:txBody>
      </p:sp>
      <p:sp>
        <p:nvSpPr>
          <p:cNvPr id="3" name="Content Placeholder 2"/>
          <p:cNvSpPr>
            <a:spLocks noGrp="1"/>
          </p:cNvSpPr>
          <p:nvPr>
            <p:ph idx="1"/>
            <p:custDataLst>
              <p:tags r:id="rId3"/>
            </p:custDataLst>
          </p:nvPr>
        </p:nvSpPr>
        <p:spPr/>
        <p:txBody>
          <a:bodyPr>
            <a:normAutofit/>
          </a:bodyPr>
          <a:lstStyle/>
          <a:p>
            <a:pPr marL="457200" lvl="0" indent="-457200">
              <a:buNone/>
            </a:pPr>
            <a:r>
              <a:rPr lang="en-ZA" b="1" dirty="0" smtClean="0"/>
              <a:t>Integrated </a:t>
            </a:r>
            <a:r>
              <a:rPr lang="en-ZA" b="1" dirty="0"/>
              <a:t>development </a:t>
            </a:r>
            <a:r>
              <a:rPr lang="en-ZA" b="1" dirty="0" smtClean="0"/>
              <a:t>experience</a:t>
            </a:r>
          </a:p>
          <a:p>
            <a:pPr lvl="1">
              <a:buFontTx/>
              <a:buChar char="-"/>
            </a:pPr>
            <a:r>
              <a:rPr lang="en-US" dirty="0"/>
              <a:t>Shared Definition of Vocabulary </a:t>
            </a:r>
            <a:r>
              <a:rPr lang="en-US" dirty="0" smtClean="0"/>
              <a:t>that rules operate on</a:t>
            </a:r>
            <a:r>
              <a:rPr lang="en-ZA" dirty="0" smtClean="0"/>
              <a:t>: </a:t>
            </a:r>
            <a:br>
              <a:rPr lang="en-ZA" dirty="0" smtClean="0"/>
            </a:br>
            <a:r>
              <a:rPr lang="en-ZA" dirty="0" smtClean="0"/>
              <a:t>import Schema definitions, </a:t>
            </a:r>
            <a:r>
              <a:rPr lang="en-ZA" dirty="0" err="1" smtClean="0"/>
              <a:t>ProDataSets</a:t>
            </a:r>
            <a:r>
              <a:rPr lang="en-ZA" dirty="0" smtClean="0"/>
              <a:t> &amp; Temp tables as Corticon vocabulary Entities</a:t>
            </a:r>
          </a:p>
        </p:txBody>
      </p:sp>
      <p:pic>
        <p:nvPicPr>
          <p:cNvPr id="6" name="Picture 4" descr="https://wiki.progress.com/download/attachments/191432080/generateRulesAction.png?version=1&amp;modificationDate=1366713268000"/>
          <p:cNvPicPr>
            <a:picLocks noChangeAspect="1" noChangeArrowheads="1"/>
          </p:cNvPicPr>
          <p:nvPr/>
        </p:nvPicPr>
        <p:blipFill>
          <a:blip r:embed="rId5" cstate="print"/>
          <a:srcRect/>
          <a:stretch>
            <a:fillRect/>
          </a:stretch>
        </p:blipFill>
        <p:spPr bwMode="auto">
          <a:xfrm>
            <a:off x="507868" y="2577662"/>
            <a:ext cx="7550192" cy="3962400"/>
          </a:xfrm>
          <a:prstGeom prst="rect">
            <a:avLst/>
          </a:prstGeom>
          <a:noFill/>
        </p:spPr>
      </p:pic>
      <p:sp>
        <p:nvSpPr>
          <p:cNvPr id="10" name="TextBox 9"/>
          <p:cNvSpPr txBox="1"/>
          <p:nvPr/>
        </p:nvSpPr>
        <p:spPr>
          <a:xfrm>
            <a:off x="8263699" y="2816191"/>
            <a:ext cx="3608680" cy="2862322"/>
          </a:xfrm>
          <a:prstGeom prst="rect">
            <a:avLst/>
          </a:prstGeom>
          <a:noFill/>
        </p:spPr>
        <p:txBody>
          <a:bodyPr wrap="none" rtlCol="0">
            <a:spAutoFit/>
          </a:bodyPr>
          <a:lstStyle/>
          <a:p>
            <a:pPr algn="ctr"/>
            <a:r>
              <a:rPr lang="en-US" i="0" dirty="0" smtClean="0">
                <a:solidFill>
                  <a:srgbClr val="000000"/>
                </a:solidFill>
              </a:rPr>
              <a:t>Export </a:t>
            </a:r>
            <a:r>
              <a:rPr lang="en-US" b="1" i="0" dirty="0" smtClean="0">
                <a:solidFill>
                  <a:srgbClr val="000000"/>
                </a:solidFill>
              </a:rPr>
              <a:t>Temp Table</a:t>
            </a:r>
            <a:r>
              <a:rPr lang="en-US" i="0" dirty="0" smtClean="0">
                <a:solidFill>
                  <a:srgbClr val="000000"/>
                </a:solidFill>
              </a:rPr>
              <a:t> or </a:t>
            </a:r>
            <a:br>
              <a:rPr lang="en-US" i="0" dirty="0" smtClean="0">
                <a:solidFill>
                  <a:srgbClr val="000000"/>
                </a:solidFill>
              </a:rPr>
            </a:br>
            <a:r>
              <a:rPr lang="en-US" b="1" i="0" dirty="0" err="1" smtClean="0">
                <a:solidFill>
                  <a:srgbClr val="000000"/>
                </a:solidFill>
              </a:rPr>
              <a:t>Prodataset</a:t>
            </a:r>
            <a:r>
              <a:rPr lang="en-US" i="0" dirty="0" smtClean="0">
                <a:solidFill>
                  <a:srgbClr val="000000"/>
                </a:solidFill>
              </a:rPr>
              <a:t> </a:t>
            </a:r>
            <a:br>
              <a:rPr lang="en-US" i="0" dirty="0" smtClean="0">
                <a:solidFill>
                  <a:srgbClr val="000000"/>
                </a:solidFill>
              </a:rPr>
            </a:br>
            <a:r>
              <a:rPr lang="en-US" i="0" dirty="0" smtClean="0">
                <a:solidFill>
                  <a:srgbClr val="000000"/>
                </a:solidFill>
              </a:rPr>
              <a:t/>
            </a:r>
            <a:br>
              <a:rPr lang="en-US" i="0" dirty="0" smtClean="0">
                <a:solidFill>
                  <a:srgbClr val="000000"/>
                </a:solidFill>
              </a:rPr>
            </a:br>
            <a:r>
              <a:rPr lang="en-US" i="0" dirty="0" smtClean="0">
                <a:solidFill>
                  <a:srgbClr val="000000"/>
                </a:solidFill>
              </a:rPr>
              <a:t>to create a</a:t>
            </a:r>
          </a:p>
          <a:p>
            <a:pPr algn="ctr"/>
            <a:r>
              <a:rPr lang="en-US" dirty="0" smtClean="0">
                <a:solidFill>
                  <a:srgbClr val="000000"/>
                </a:solidFill>
              </a:rPr>
              <a:t>Corticon vocabulary</a:t>
            </a:r>
            <a:br>
              <a:rPr lang="en-US" dirty="0" smtClean="0">
                <a:solidFill>
                  <a:srgbClr val="000000"/>
                </a:solidFill>
              </a:rPr>
            </a:br>
            <a:r>
              <a:rPr lang="en-US" dirty="0" smtClean="0">
                <a:solidFill>
                  <a:srgbClr val="000000"/>
                </a:solidFill>
              </a:rPr>
              <a:t>from Progress Developer</a:t>
            </a:r>
            <a:br>
              <a:rPr lang="en-US" dirty="0" smtClean="0">
                <a:solidFill>
                  <a:srgbClr val="000000"/>
                </a:solidFill>
              </a:rPr>
            </a:br>
            <a:r>
              <a:rPr lang="en-US" i="0" dirty="0" smtClean="0">
                <a:solidFill>
                  <a:srgbClr val="000000"/>
                </a:solidFill>
              </a:rPr>
              <a:t>Studio</a:t>
            </a:r>
            <a:endParaRPr lang="en-GB" i="0" dirty="0" err="1" smtClean="0">
              <a:solidFill>
                <a:srgbClr val="000000"/>
              </a:solidFill>
            </a:endParaRPr>
          </a:p>
        </p:txBody>
      </p:sp>
    </p:spTree>
    <p:custDataLst>
      <p:tags r:id="rId1"/>
    </p:custDataLst>
    <p:extLst>
      <p:ext uri="{BB962C8B-B14F-4D97-AF65-F5344CB8AC3E}">
        <p14:creationId xmlns:p14="http://schemas.microsoft.com/office/powerpoint/2010/main" xmlns="" val="268689354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6817" y="387502"/>
            <a:ext cx="9137801" cy="424732"/>
          </a:xfrm>
        </p:spPr>
        <p:txBody>
          <a:bodyPr/>
          <a:lstStyle/>
          <a:p>
            <a:r>
              <a:rPr lang="en-ZA" dirty="0" smtClean="0"/>
              <a:t>1. Design-time Meta-data Integration</a:t>
            </a:r>
            <a:endParaRPr lang="en-ZA" dirty="0"/>
          </a:p>
        </p:txBody>
      </p:sp>
      <p:sp>
        <p:nvSpPr>
          <p:cNvPr id="3" name="Content Placeholder 2"/>
          <p:cNvSpPr>
            <a:spLocks noGrp="1"/>
          </p:cNvSpPr>
          <p:nvPr>
            <p:ph idx="1"/>
            <p:custDataLst>
              <p:tags r:id="rId3"/>
            </p:custDataLst>
          </p:nvPr>
        </p:nvSpPr>
        <p:spPr/>
        <p:txBody>
          <a:bodyPr>
            <a:normAutofit/>
          </a:bodyPr>
          <a:lstStyle/>
          <a:p>
            <a:pPr marL="457200" lvl="0" indent="-457200">
              <a:buFont typeface="+mj-lt"/>
              <a:buAutoNum type="arabicPeriod" startAt="2"/>
            </a:pPr>
            <a:r>
              <a:rPr lang="en-ZA" b="1" dirty="0" smtClean="0"/>
              <a:t>Integrated </a:t>
            </a:r>
            <a:r>
              <a:rPr lang="en-ZA" b="1" dirty="0"/>
              <a:t>development </a:t>
            </a:r>
            <a:r>
              <a:rPr lang="en-ZA" b="1" dirty="0" smtClean="0"/>
              <a:t>experience (continued)</a:t>
            </a:r>
          </a:p>
        </p:txBody>
      </p:sp>
      <p:pic>
        <p:nvPicPr>
          <p:cNvPr id="9" name="Picture 6" descr="https://wiki.progress.com/download/attachments/191432080/Untitled.png?version=1&amp;modificationDate=1369039102000"/>
          <p:cNvPicPr>
            <a:picLocks noChangeAspect="1" noChangeArrowheads="1"/>
          </p:cNvPicPr>
          <p:nvPr/>
        </p:nvPicPr>
        <p:blipFill>
          <a:blip r:embed="rId5" cstate="print"/>
          <a:srcRect/>
          <a:stretch>
            <a:fillRect/>
          </a:stretch>
        </p:blipFill>
        <p:spPr bwMode="auto">
          <a:xfrm>
            <a:off x="609441" y="1809751"/>
            <a:ext cx="4683980" cy="3686933"/>
          </a:xfrm>
          <a:prstGeom prst="rect">
            <a:avLst/>
          </a:prstGeom>
          <a:noFill/>
        </p:spPr>
      </p:pic>
      <p:pic>
        <p:nvPicPr>
          <p:cNvPr id="4"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500706" y="3124200"/>
            <a:ext cx="3643951" cy="3448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1" name="Group 10"/>
          <p:cNvGrpSpPr/>
          <p:nvPr/>
        </p:nvGrpSpPr>
        <p:grpSpPr>
          <a:xfrm>
            <a:off x="8658809" y="1343608"/>
            <a:ext cx="3398624" cy="2425959"/>
            <a:chOff x="6547758" y="2914828"/>
            <a:chExt cx="2549632" cy="2425959"/>
          </a:xfrm>
        </p:grpSpPr>
        <p:sp>
          <p:nvSpPr>
            <p:cNvPr id="5" name="Rounded Rectangle 4"/>
            <p:cNvSpPr/>
            <p:nvPr/>
          </p:nvSpPr>
          <p:spPr bwMode="auto">
            <a:xfrm>
              <a:off x="6547758" y="2914828"/>
              <a:ext cx="2549632" cy="2425959"/>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10" name="TextBox 9"/>
            <p:cNvSpPr txBox="1"/>
            <p:nvPr/>
          </p:nvSpPr>
          <p:spPr>
            <a:xfrm>
              <a:off x="6647201" y="3100779"/>
              <a:ext cx="2228305" cy="2123658"/>
            </a:xfrm>
            <a:prstGeom prst="rect">
              <a:avLst/>
            </a:prstGeom>
            <a:noFill/>
          </p:spPr>
          <p:txBody>
            <a:bodyPr wrap="none" rtlCol="0">
              <a:spAutoFit/>
            </a:bodyPr>
            <a:lstStyle/>
            <a:p>
              <a:pPr algn="ctr"/>
              <a:r>
                <a:rPr lang="en-US" i="0" dirty="0" smtClean="0">
                  <a:solidFill>
                    <a:srgbClr val="000000"/>
                  </a:solidFill>
                </a:rPr>
                <a:t>In </a:t>
              </a:r>
              <a:r>
                <a:rPr lang="en-US" b="1" i="0" dirty="0" smtClean="0">
                  <a:solidFill>
                    <a:srgbClr val="000000"/>
                  </a:solidFill>
                </a:rPr>
                <a:t>Corticon Studio</a:t>
              </a:r>
            </a:p>
            <a:p>
              <a:pPr algn="ctr"/>
              <a:r>
                <a:rPr lang="en-US" dirty="0" smtClean="0">
                  <a:solidFill>
                    <a:srgbClr val="000000"/>
                  </a:solidFill>
                </a:rPr>
                <a:t>import the .</a:t>
              </a:r>
              <a:r>
                <a:rPr lang="en-US" dirty="0" err="1" smtClean="0">
                  <a:solidFill>
                    <a:srgbClr val="000000"/>
                  </a:solidFill>
                </a:rPr>
                <a:t>brvd</a:t>
              </a:r>
              <a:r>
                <a:rPr lang="en-US" dirty="0" smtClean="0">
                  <a:solidFill>
                    <a:srgbClr val="000000"/>
                  </a:solidFill>
                </a:rPr>
                <a:t> file.</a:t>
              </a:r>
            </a:p>
            <a:p>
              <a:pPr algn="ctr"/>
              <a:r>
                <a:rPr lang="en-US" i="0" dirty="0" smtClean="0">
                  <a:solidFill>
                    <a:srgbClr val="000000"/>
                  </a:solidFill>
                </a:rPr>
                <a:t>This will create your</a:t>
              </a:r>
            </a:p>
            <a:p>
              <a:pPr algn="ctr"/>
              <a:r>
                <a:rPr lang="en-US" dirty="0" smtClean="0">
                  <a:solidFill>
                    <a:srgbClr val="000000"/>
                  </a:solidFill>
                </a:rPr>
                <a:t>Corticon vocabulary.</a:t>
              </a:r>
              <a:endParaRPr lang="en-GB" i="0" dirty="0" err="1" smtClean="0">
                <a:solidFill>
                  <a:srgbClr val="000000"/>
                </a:solidFill>
              </a:endParaRPr>
            </a:p>
          </p:txBody>
        </p:sp>
      </p:grpSp>
      <p:sp>
        <p:nvSpPr>
          <p:cNvPr id="6" name="Bent-Up Arrow 5"/>
          <p:cNvSpPr/>
          <p:nvPr/>
        </p:nvSpPr>
        <p:spPr bwMode="auto">
          <a:xfrm rot="10800000" flipH="1">
            <a:off x="5586545" y="2438400"/>
            <a:ext cx="1523603" cy="609600"/>
          </a:xfrm>
          <a:prstGeom prst="bentUpArrow">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xmlns="" val="7458854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88825"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 Placeholder 3"/>
          <p:cNvSpPr>
            <a:spLocks noGrp="1"/>
          </p:cNvSpPr>
          <p:nvPr>
            <p:ph type="body" sz="quarter" idx="10"/>
          </p:nvPr>
        </p:nvSpPr>
        <p:spPr/>
        <p:txBody>
          <a:bodyPr/>
          <a:lstStyle/>
          <a:p>
            <a:r>
              <a:rPr lang="en-US" dirty="0" smtClean="0"/>
              <a:t>Demo 2 – Metadata Integration</a:t>
            </a:r>
            <a:endParaRPr lang="en-GB" dirty="0"/>
          </a:p>
        </p:txBody>
      </p:sp>
    </p:spTree>
    <p:extLst>
      <p:ext uri="{BB962C8B-B14F-4D97-AF65-F5344CB8AC3E}">
        <p14:creationId xmlns:p14="http://schemas.microsoft.com/office/powerpoint/2010/main" xmlns="" val="4243682236"/>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 </a:t>
            </a:r>
            <a:r>
              <a:rPr lang="en-US" dirty="0" err="1" smtClean="0"/>
              <a:t>OpenEdge</a:t>
            </a:r>
            <a:r>
              <a:rPr lang="en-US" dirty="0" smtClean="0"/>
              <a:t> Rules ABL API</a:t>
            </a:r>
            <a:endParaRPr lang="en-GB"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2301" y="1254190"/>
            <a:ext cx="6583363"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bwMode="auto">
          <a:xfrm>
            <a:off x="587829" y="3256384"/>
            <a:ext cx="5197151" cy="38255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587829" y="4164564"/>
            <a:ext cx="5197151" cy="38255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8" name="Rectangle 7"/>
          <p:cNvSpPr/>
          <p:nvPr/>
        </p:nvSpPr>
        <p:spPr bwMode="auto">
          <a:xfrm>
            <a:off x="567613" y="2208246"/>
            <a:ext cx="5197151" cy="38255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6" name="TextBox 5"/>
          <p:cNvSpPr txBox="1"/>
          <p:nvPr/>
        </p:nvSpPr>
        <p:spPr>
          <a:xfrm>
            <a:off x="6130212" y="2200471"/>
            <a:ext cx="4961615" cy="400110"/>
          </a:xfrm>
          <a:prstGeom prst="rect">
            <a:avLst/>
          </a:prstGeom>
          <a:noFill/>
        </p:spPr>
        <p:txBody>
          <a:bodyPr wrap="none" rtlCol="0">
            <a:spAutoFit/>
          </a:bodyPr>
          <a:lstStyle/>
          <a:p>
            <a:pPr algn="l"/>
            <a:r>
              <a:rPr lang="en-US" sz="2000" i="0" dirty="0" smtClean="0">
                <a:solidFill>
                  <a:srgbClr val="000000"/>
                </a:solidFill>
              </a:rPr>
              <a:t>Establish connection with decision service</a:t>
            </a:r>
            <a:endParaRPr lang="en-GB" sz="2000" i="0" dirty="0" err="1" smtClean="0">
              <a:solidFill>
                <a:srgbClr val="000000"/>
              </a:solidFill>
            </a:endParaRPr>
          </a:p>
        </p:txBody>
      </p:sp>
      <p:sp>
        <p:nvSpPr>
          <p:cNvPr id="10" name="TextBox 9"/>
          <p:cNvSpPr txBox="1"/>
          <p:nvPr/>
        </p:nvSpPr>
        <p:spPr>
          <a:xfrm>
            <a:off x="6183313" y="3238829"/>
            <a:ext cx="2525050" cy="400110"/>
          </a:xfrm>
          <a:prstGeom prst="rect">
            <a:avLst/>
          </a:prstGeom>
          <a:noFill/>
        </p:spPr>
        <p:txBody>
          <a:bodyPr wrap="none" rtlCol="0">
            <a:spAutoFit/>
          </a:bodyPr>
          <a:lstStyle/>
          <a:p>
            <a:pPr algn="l"/>
            <a:r>
              <a:rPr lang="en-US" sz="2000" i="0" dirty="0" smtClean="0">
                <a:solidFill>
                  <a:srgbClr val="000000"/>
                </a:solidFill>
              </a:rPr>
              <a:t>Call decision service</a:t>
            </a:r>
            <a:endParaRPr lang="en-GB" sz="2000" i="0" dirty="0" err="1" smtClean="0">
              <a:solidFill>
                <a:srgbClr val="000000"/>
              </a:solidFill>
            </a:endParaRPr>
          </a:p>
        </p:txBody>
      </p:sp>
      <p:sp>
        <p:nvSpPr>
          <p:cNvPr id="11" name="TextBox 10"/>
          <p:cNvSpPr txBox="1"/>
          <p:nvPr/>
        </p:nvSpPr>
        <p:spPr>
          <a:xfrm>
            <a:off x="6183313" y="4131668"/>
            <a:ext cx="4638001" cy="400110"/>
          </a:xfrm>
          <a:prstGeom prst="rect">
            <a:avLst/>
          </a:prstGeom>
          <a:noFill/>
        </p:spPr>
        <p:txBody>
          <a:bodyPr wrap="none" rtlCol="0">
            <a:spAutoFit/>
          </a:bodyPr>
          <a:lstStyle/>
          <a:p>
            <a:pPr algn="l"/>
            <a:r>
              <a:rPr lang="en-US" sz="2000" i="0" dirty="0" smtClean="0">
                <a:solidFill>
                  <a:srgbClr val="000000"/>
                </a:solidFill>
              </a:rPr>
              <a:t>Work with the rule execution messages</a:t>
            </a:r>
            <a:endParaRPr lang="en-GB" sz="2000" i="0" dirty="0" err="1" smtClean="0">
              <a:solidFill>
                <a:srgbClr val="000000"/>
              </a:solidFill>
            </a:endParaRPr>
          </a:p>
        </p:txBody>
      </p:sp>
    </p:spTree>
    <p:extLst>
      <p:ext uri="{BB962C8B-B14F-4D97-AF65-F5344CB8AC3E}">
        <p14:creationId xmlns:p14="http://schemas.microsoft.com/office/powerpoint/2010/main" xmlns="" val="3689034308"/>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88825"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 Placeholder 3"/>
          <p:cNvSpPr>
            <a:spLocks noGrp="1"/>
          </p:cNvSpPr>
          <p:nvPr>
            <p:ph type="body" sz="quarter" idx="10"/>
          </p:nvPr>
        </p:nvSpPr>
        <p:spPr/>
        <p:txBody>
          <a:bodyPr/>
          <a:lstStyle/>
          <a:p>
            <a:r>
              <a:rPr lang="en-US" dirty="0" smtClean="0"/>
              <a:t>Demo 3 – OE Rules ABL API</a:t>
            </a:r>
            <a:endParaRPr lang="en-GB" dirty="0"/>
          </a:p>
        </p:txBody>
      </p:sp>
    </p:spTree>
    <p:extLst>
      <p:ext uri="{BB962C8B-B14F-4D97-AF65-F5344CB8AC3E}">
        <p14:creationId xmlns:p14="http://schemas.microsoft.com/office/powerpoint/2010/main" xmlns="" val="4243682236"/>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0801179" cy="424732"/>
          </a:xfrm>
        </p:spPr>
        <p:txBody>
          <a:bodyPr/>
          <a:lstStyle/>
          <a:p>
            <a:pPr lvl="0"/>
            <a:r>
              <a:rPr lang="en-ZA" dirty="0" smtClean="0"/>
              <a:t>3. Run-time Code-free Database Integration </a:t>
            </a:r>
            <a:endParaRPr lang="en-GB" dirty="0"/>
          </a:p>
        </p:txBody>
      </p:sp>
      <p:sp>
        <p:nvSpPr>
          <p:cNvPr id="3" name="Content Placeholder 2"/>
          <p:cNvSpPr>
            <a:spLocks noGrp="1"/>
          </p:cNvSpPr>
          <p:nvPr>
            <p:ph idx="1"/>
          </p:nvPr>
        </p:nvSpPr>
        <p:spPr>
          <a:xfrm>
            <a:off x="660324" y="1200730"/>
            <a:ext cx="10360501" cy="5303520"/>
          </a:xfrm>
        </p:spPr>
        <p:txBody>
          <a:bodyPr/>
          <a:lstStyle/>
          <a:p>
            <a:pPr marL="457200" indent="-457200">
              <a:buFont typeface="+mj-lt"/>
              <a:buAutoNum type="arabicPeriod" startAt="3"/>
            </a:pPr>
            <a:r>
              <a:rPr lang="en-ZA" b="1" dirty="0"/>
              <a:t>Corticon access to OpenEdge data and services</a:t>
            </a:r>
          </a:p>
          <a:p>
            <a:pPr lvl="1"/>
            <a:r>
              <a:rPr lang="en-GB" dirty="0" smtClean="0"/>
              <a:t>Corticon </a:t>
            </a:r>
            <a:r>
              <a:rPr lang="en-GB" dirty="0"/>
              <a:t>EDC (Enterprise Data Connectivity) for OE DB (via </a:t>
            </a:r>
            <a:r>
              <a:rPr lang="en-GB" dirty="0" err="1"/>
              <a:t>DataDirect</a:t>
            </a:r>
            <a:r>
              <a:rPr lang="en-GB" dirty="0"/>
              <a:t> JDBC drivers). Support for OE 11.x and 10.2B </a:t>
            </a:r>
            <a:endParaRPr lang="en-GB" dirty="0" smtClean="0"/>
          </a:p>
          <a:p>
            <a:pPr lvl="1"/>
            <a:endParaRPr lang="en-GB" dirty="0"/>
          </a:p>
          <a:p>
            <a:endParaRPr lang="en-GB" dirty="0"/>
          </a:p>
        </p:txBody>
      </p:sp>
      <p:pic>
        <p:nvPicPr>
          <p:cNvPr id="21" name="Picture 2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7309" y="2482726"/>
            <a:ext cx="4469236" cy="25200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75530" y="4158829"/>
            <a:ext cx="3250353" cy="2235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25" name="Group 24"/>
          <p:cNvGrpSpPr/>
          <p:nvPr/>
        </p:nvGrpSpPr>
        <p:grpSpPr>
          <a:xfrm>
            <a:off x="8304598" y="2072180"/>
            <a:ext cx="3724831" cy="1977307"/>
            <a:chOff x="6145547" y="3341710"/>
            <a:chExt cx="2891721" cy="1977307"/>
          </a:xfrm>
        </p:grpSpPr>
        <p:sp>
          <p:nvSpPr>
            <p:cNvPr id="26" name="Rounded Rectangle 25"/>
            <p:cNvSpPr/>
            <p:nvPr/>
          </p:nvSpPr>
          <p:spPr bwMode="auto">
            <a:xfrm>
              <a:off x="6145547" y="3341710"/>
              <a:ext cx="2891721" cy="197730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27" name="TextBox 26"/>
            <p:cNvSpPr txBox="1"/>
            <p:nvPr/>
          </p:nvSpPr>
          <p:spPr>
            <a:xfrm>
              <a:off x="6722552" y="3679940"/>
              <a:ext cx="1490219" cy="1077218"/>
            </a:xfrm>
            <a:prstGeom prst="rect">
              <a:avLst/>
            </a:prstGeom>
            <a:noFill/>
          </p:spPr>
          <p:txBody>
            <a:bodyPr wrap="none" rtlCol="0">
              <a:spAutoFit/>
            </a:bodyPr>
            <a:lstStyle/>
            <a:p>
              <a:pPr algn="ctr"/>
              <a:r>
                <a:rPr lang="en-US" sz="1600" b="1" i="0" dirty="0" smtClean="0">
                  <a:solidFill>
                    <a:srgbClr val="000000"/>
                  </a:solidFill>
                </a:rPr>
                <a:t>Bind</a:t>
              </a:r>
              <a:r>
                <a:rPr lang="en-US" sz="1600" i="0" dirty="0" smtClean="0">
                  <a:solidFill>
                    <a:srgbClr val="000000"/>
                  </a:solidFill>
                </a:rPr>
                <a:t> your Corticon</a:t>
              </a:r>
            </a:p>
            <a:p>
              <a:pPr algn="ctr"/>
              <a:r>
                <a:rPr lang="en-US" sz="1600" dirty="0" smtClean="0">
                  <a:solidFill>
                    <a:srgbClr val="000000"/>
                  </a:solidFill>
                </a:rPr>
                <a:t>vocabulary to your</a:t>
              </a:r>
            </a:p>
            <a:p>
              <a:pPr algn="ctr"/>
              <a:r>
                <a:rPr lang="en-US" sz="1600" i="0" dirty="0" smtClean="0">
                  <a:solidFill>
                    <a:srgbClr val="000000"/>
                  </a:solidFill>
                </a:rPr>
                <a:t>OE database tables</a:t>
              </a:r>
              <a:endParaRPr lang="en-GB" sz="1600" i="0" dirty="0" err="1" smtClean="0">
                <a:solidFill>
                  <a:srgbClr val="000000"/>
                </a:solidFill>
              </a:endParaRPr>
            </a:p>
          </p:txBody>
        </p:sp>
      </p:grpSp>
      <p:grpSp>
        <p:nvGrpSpPr>
          <p:cNvPr id="29" name="Group 28"/>
          <p:cNvGrpSpPr/>
          <p:nvPr/>
        </p:nvGrpSpPr>
        <p:grpSpPr>
          <a:xfrm>
            <a:off x="8304599" y="4245428"/>
            <a:ext cx="3724830" cy="2099388"/>
            <a:chOff x="6332370" y="3533484"/>
            <a:chExt cx="2794350" cy="2099388"/>
          </a:xfrm>
        </p:grpSpPr>
        <p:sp>
          <p:nvSpPr>
            <p:cNvPr id="30" name="Rounded Rectangle 29"/>
            <p:cNvSpPr/>
            <p:nvPr/>
          </p:nvSpPr>
          <p:spPr bwMode="auto">
            <a:xfrm>
              <a:off x="6332370" y="3533484"/>
              <a:ext cx="2794350" cy="209938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31" name="TextBox 30"/>
            <p:cNvSpPr txBox="1"/>
            <p:nvPr/>
          </p:nvSpPr>
          <p:spPr>
            <a:xfrm>
              <a:off x="6753017" y="3609337"/>
              <a:ext cx="1713896" cy="1815882"/>
            </a:xfrm>
            <a:prstGeom prst="rect">
              <a:avLst/>
            </a:prstGeom>
            <a:noFill/>
          </p:spPr>
          <p:txBody>
            <a:bodyPr wrap="none" rtlCol="0">
              <a:spAutoFit/>
            </a:bodyPr>
            <a:lstStyle/>
            <a:p>
              <a:pPr algn="ctr"/>
              <a:r>
                <a:rPr lang="en-US" sz="1600" b="1" dirty="0" smtClean="0">
                  <a:solidFill>
                    <a:srgbClr val="000000"/>
                  </a:solidFill>
                </a:rPr>
                <a:t>Conditionally</a:t>
              </a:r>
              <a:r>
                <a:rPr lang="en-US" sz="1600" dirty="0" smtClean="0">
                  <a:solidFill>
                    <a:srgbClr val="000000"/>
                  </a:solidFill>
                </a:rPr>
                <a:t> </a:t>
              </a:r>
              <a:r>
                <a:rPr lang="en-US" sz="1600" b="1" dirty="0" smtClean="0">
                  <a:solidFill>
                    <a:srgbClr val="000000"/>
                  </a:solidFill>
                </a:rPr>
                <a:t>r</a:t>
              </a:r>
              <a:r>
                <a:rPr lang="en-US" sz="1600" b="1" i="0" dirty="0" smtClean="0">
                  <a:solidFill>
                    <a:srgbClr val="000000"/>
                  </a:solidFill>
                </a:rPr>
                <a:t>etrieve</a:t>
              </a:r>
            </a:p>
            <a:p>
              <a:pPr algn="ctr"/>
              <a:r>
                <a:rPr lang="en-US" sz="1600" dirty="0" smtClean="0">
                  <a:solidFill>
                    <a:srgbClr val="000000"/>
                  </a:solidFill>
                </a:rPr>
                <a:t>data and optionally</a:t>
              </a:r>
            </a:p>
            <a:p>
              <a:pPr algn="ctr"/>
              <a:r>
                <a:rPr lang="en-US" sz="1600" b="1" i="0" dirty="0" smtClean="0">
                  <a:solidFill>
                    <a:srgbClr val="000000"/>
                  </a:solidFill>
                </a:rPr>
                <a:t>persist</a:t>
              </a:r>
              <a:r>
                <a:rPr lang="en-US" sz="1600" i="0" dirty="0" smtClean="0">
                  <a:solidFill>
                    <a:srgbClr val="000000"/>
                  </a:solidFill>
                </a:rPr>
                <a:t> results whilst</a:t>
              </a:r>
            </a:p>
            <a:p>
              <a:pPr algn="ctr"/>
              <a:r>
                <a:rPr lang="en-US" sz="1600" dirty="0" smtClean="0">
                  <a:solidFill>
                    <a:srgbClr val="000000"/>
                  </a:solidFill>
                </a:rPr>
                <a:t>processing rules </a:t>
              </a:r>
            </a:p>
            <a:p>
              <a:pPr algn="ctr"/>
              <a:r>
                <a:rPr lang="en-US" sz="1600" b="1" i="0" dirty="0" smtClean="0">
                  <a:solidFill>
                    <a:srgbClr val="000000"/>
                  </a:solidFill>
                </a:rPr>
                <a:t>without SQL coding</a:t>
              </a:r>
              <a:r>
                <a:rPr lang="en-US" sz="1600" i="0" dirty="0" smtClean="0">
                  <a:solidFill>
                    <a:srgbClr val="000000"/>
                  </a:solidFill>
                </a:rPr>
                <a:t>!</a:t>
              </a:r>
              <a:endParaRPr lang="en-GB" sz="1600" i="0" dirty="0" err="1" smtClean="0">
                <a:solidFill>
                  <a:srgbClr val="000000"/>
                </a:solidFill>
              </a:endParaRPr>
            </a:p>
          </p:txBody>
        </p:sp>
      </p:grpSp>
    </p:spTree>
    <p:extLst>
      <p:ext uri="{BB962C8B-B14F-4D97-AF65-F5344CB8AC3E}">
        <p14:creationId xmlns:p14="http://schemas.microsoft.com/office/powerpoint/2010/main" xmlns="" val="2660174245"/>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88825"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 Placeholder 3"/>
          <p:cNvSpPr>
            <a:spLocks noGrp="1"/>
          </p:cNvSpPr>
          <p:nvPr>
            <p:ph type="body" sz="quarter" idx="10"/>
          </p:nvPr>
        </p:nvSpPr>
        <p:spPr/>
        <p:txBody>
          <a:bodyPr/>
          <a:lstStyle/>
          <a:p>
            <a:r>
              <a:rPr lang="en-US" dirty="0" smtClean="0"/>
              <a:t>Demo 4 – Dynamic Data Integration </a:t>
            </a:r>
            <a:endParaRPr lang="en-GB" dirty="0"/>
          </a:p>
        </p:txBody>
      </p:sp>
    </p:spTree>
    <p:extLst>
      <p:ext uri="{BB962C8B-B14F-4D97-AF65-F5344CB8AC3E}">
        <p14:creationId xmlns:p14="http://schemas.microsoft.com/office/powerpoint/2010/main" xmlns="" val="4243682236"/>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Corticon is a Core Component of OERA</a:t>
            </a:r>
            <a:endParaRPr lang="en-US" dirty="0"/>
          </a:p>
        </p:txBody>
      </p:sp>
      <p:sp>
        <p:nvSpPr>
          <p:cNvPr id="3" name="Rounded Rectangle 2"/>
          <p:cNvSpPr/>
          <p:nvPr/>
        </p:nvSpPr>
        <p:spPr bwMode="auto">
          <a:xfrm>
            <a:off x="3649104" y="2054724"/>
            <a:ext cx="7186336" cy="3726582"/>
          </a:xfrm>
          <a:prstGeom prst="roundRect">
            <a:avLst>
              <a:gd name="adj" fmla="val 494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4" name="Rounded Rectangle 3"/>
          <p:cNvSpPr/>
          <p:nvPr/>
        </p:nvSpPr>
        <p:spPr bwMode="auto">
          <a:xfrm>
            <a:off x="3856710" y="2174526"/>
            <a:ext cx="204383" cy="47952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5" name="Rounded Rectangle 4"/>
          <p:cNvSpPr/>
          <p:nvPr/>
        </p:nvSpPr>
        <p:spPr bwMode="auto">
          <a:xfrm>
            <a:off x="3856710" y="3053180"/>
            <a:ext cx="204383" cy="479524"/>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 name="Rounded Rectangle 5"/>
          <p:cNvSpPr/>
          <p:nvPr/>
        </p:nvSpPr>
        <p:spPr bwMode="auto">
          <a:xfrm>
            <a:off x="3856710" y="3979762"/>
            <a:ext cx="204383" cy="479524"/>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7" name="Rounded Rectangle 6"/>
          <p:cNvSpPr/>
          <p:nvPr/>
        </p:nvSpPr>
        <p:spPr bwMode="auto">
          <a:xfrm>
            <a:off x="3856710" y="4894362"/>
            <a:ext cx="204383" cy="479524"/>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8" name="Rounded Rectangle 7"/>
          <p:cNvSpPr/>
          <p:nvPr/>
        </p:nvSpPr>
        <p:spPr>
          <a:xfrm>
            <a:off x="3987081" y="5144516"/>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smtClean="0"/>
              <a:t>RDBMS</a:t>
            </a:r>
            <a:endParaRPr lang="en-US" sz="1300" i="0" dirty="0"/>
          </a:p>
        </p:txBody>
      </p:sp>
      <p:sp>
        <p:nvSpPr>
          <p:cNvPr id="9" name="Rounded Rectangle 8"/>
          <p:cNvSpPr/>
          <p:nvPr/>
        </p:nvSpPr>
        <p:spPr>
          <a:xfrm>
            <a:off x="6217263" y="5144516"/>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smtClean="0"/>
              <a:t>Replication</a:t>
            </a:r>
            <a:endParaRPr lang="en-US" sz="1300" i="0" dirty="0"/>
          </a:p>
        </p:txBody>
      </p:sp>
      <p:sp>
        <p:nvSpPr>
          <p:cNvPr id="10" name="Rounded Rectangle 9"/>
          <p:cNvSpPr/>
          <p:nvPr/>
        </p:nvSpPr>
        <p:spPr>
          <a:xfrm>
            <a:off x="8441998" y="5144516"/>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smtClean="0"/>
              <a:t>DataServers</a:t>
            </a:r>
            <a:endParaRPr lang="en-US" sz="1300" i="0" dirty="0"/>
          </a:p>
        </p:txBody>
      </p:sp>
      <p:sp>
        <p:nvSpPr>
          <p:cNvPr id="11" name="TextBox 10"/>
          <p:cNvSpPr txBox="1"/>
          <p:nvPr/>
        </p:nvSpPr>
        <p:spPr>
          <a:xfrm>
            <a:off x="3876994" y="4858473"/>
            <a:ext cx="6740316" cy="307777"/>
          </a:xfrm>
          <a:prstGeom prst="rect">
            <a:avLst/>
          </a:prstGeom>
          <a:noFill/>
        </p:spPr>
        <p:txBody>
          <a:bodyPr wrap="square" rtlCol="0">
            <a:spAutoFit/>
          </a:bodyPr>
          <a:lstStyle/>
          <a:p>
            <a:r>
              <a:rPr lang="en-US" sz="1400" b="1" i="0" dirty="0" smtClean="0">
                <a:solidFill>
                  <a:srgbClr val="000000"/>
                </a:solidFill>
              </a:rPr>
              <a:t>Data</a:t>
            </a:r>
            <a:endParaRPr lang="en-US" sz="1400" b="1" i="0" dirty="0">
              <a:solidFill>
                <a:srgbClr val="000000"/>
              </a:solidFill>
            </a:endParaRPr>
          </a:p>
        </p:txBody>
      </p:sp>
      <p:sp>
        <p:nvSpPr>
          <p:cNvPr id="12" name="Rounded Rectangle 11"/>
          <p:cNvSpPr/>
          <p:nvPr/>
        </p:nvSpPr>
        <p:spPr>
          <a:xfrm>
            <a:off x="3987081" y="4221380"/>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smtClean="0"/>
              <a:t>Adv. Business Language</a:t>
            </a:r>
            <a:endParaRPr lang="en-US" sz="1300" i="0" dirty="0"/>
          </a:p>
        </p:txBody>
      </p:sp>
      <p:sp>
        <p:nvSpPr>
          <p:cNvPr id="13" name="Rounded Rectangle 12"/>
          <p:cNvSpPr/>
          <p:nvPr/>
        </p:nvSpPr>
        <p:spPr>
          <a:xfrm>
            <a:off x="6217263" y="4221380"/>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smtClean="0"/>
              <a:t>Integration</a:t>
            </a:r>
            <a:endParaRPr lang="en-US" sz="1300" i="0" dirty="0"/>
          </a:p>
        </p:txBody>
      </p:sp>
      <p:sp>
        <p:nvSpPr>
          <p:cNvPr id="14" name="Rounded Rectangle 13"/>
          <p:cNvSpPr/>
          <p:nvPr/>
        </p:nvSpPr>
        <p:spPr>
          <a:xfrm>
            <a:off x="8441998" y="4221380"/>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smtClean="0"/>
              <a:t>Application Server</a:t>
            </a:r>
            <a:endParaRPr lang="en-US" sz="1300" i="0" dirty="0"/>
          </a:p>
        </p:txBody>
      </p:sp>
      <p:sp>
        <p:nvSpPr>
          <p:cNvPr id="15" name="TextBox 14"/>
          <p:cNvSpPr txBox="1"/>
          <p:nvPr/>
        </p:nvSpPr>
        <p:spPr>
          <a:xfrm>
            <a:off x="3869011" y="3923355"/>
            <a:ext cx="6737976" cy="307777"/>
          </a:xfrm>
          <a:prstGeom prst="rect">
            <a:avLst/>
          </a:prstGeom>
          <a:noFill/>
        </p:spPr>
        <p:txBody>
          <a:bodyPr wrap="square" rtlCol="0">
            <a:spAutoFit/>
          </a:bodyPr>
          <a:lstStyle/>
          <a:p>
            <a:r>
              <a:rPr lang="en-US" sz="1400" b="1" i="0" dirty="0" smtClean="0">
                <a:solidFill>
                  <a:srgbClr val="000000"/>
                </a:solidFill>
              </a:rPr>
              <a:t>Application</a:t>
            </a:r>
            <a:endParaRPr lang="en-US" sz="1400" b="1" i="0" dirty="0">
              <a:solidFill>
                <a:srgbClr val="000000"/>
              </a:solidFill>
            </a:endParaRPr>
          </a:p>
        </p:txBody>
      </p:sp>
      <p:sp>
        <p:nvSpPr>
          <p:cNvPr id="16" name="Rounded Rectangle 15"/>
          <p:cNvSpPr/>
          <p:nvPr/>
        </p:nvSpPr>
        <p:spPr>
          <a:xfrm>
            <a:off x="4440115" y="3286261"/>
            <a:ext cx="2437765" cy="46755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300" i="0" dirty="0" smtClean="0"/>
              <a:t>Business Processes</a:t>
            </a:r>
            <a:endParaRPr lang="en-US" sz="1300" i="0" dirty="0"/>
          </a:p>
        </p:txBody>
      </p:sp>
      <p:sp>
        <p:nvSpPr>
          <p:cNvPr id="17" name="Rounded Rectangle 16"/>
          <p:cNvSpPr/>
          <p:nvPr/>
        </p:nvSpPr>
        <p:spPr>
          <a:xfrm>
            <a:off x="7598770" y="3286261"/>
            <a:ext cx="2437765" cy="46755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1300" i="0" dirty="0" smtClean="0"/>
              <a:t>Business Rules</a:t>
            </a:r>
            <a:endParaRPr lang="en-US" sz="1300" i="0" dirty="0"/>
          </a:p>
        </p:txBody>
      </p:sp>
      <p:sp>
        <p:nvSpPr>
          <p:cNvPr id="18" name="TextBox 17"/>
          <p:cNvSpPr txBox="1"/>
          <p:nvPr/>
        </p:nvSpPr>
        <p:spPr>
          <a:xfrm>
            <a:off x="3869011" y="3005820"/>
            <a:ext cx="6737976" cy="307777"/>
          </a:xfrm>
          <a:prstGeom prst="rect">
            <a:avLst/>
          </a:prstGeom>
          <a:noFill/>
        </p:spPr>
        <p:txBody>
          <a:bodyPr wrap="square" rtlCol="0">
            <a:spAutoFit/>
          </a:bodyPr>
          <a:lstStyle/>
          <a:p>
            <a:r>
              <a:rPr lang="en-US" sz="1400" b="1" i="0" dirty="0" smtClean="0">
                <a:solidFill>
                  <a:srgbClr val="000000"/>
                </a:solidFill>
              </a:rPr>
              <a:t>Process and Policy</a:t>
            </a:r>
            <a:endParaRPr lang="en-US" sz="1400" b="1" i="0" dirty="0">
              <a:solidFill>
                <a:srgbClr val="000000"/>
              </a:solidFill>
            </a:endParaRPr>
          </a:p>
        </p:txBody>
      </p:sp>
      <p:sp>
        <p:nvSpPr>
          <p:cNvPr id="19" name="Rounded Rectangle 18"/>
          <p:cNvSpPr/>
          <p:nvPr/>
        </p:nvSpPr>
        <p:spPr>
          <a:xfrm>
            <a:off x="3987083" y="2405955"/>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sz="1300" i="0" dirty="0" smtClean="0"/>
              <a:t>Mobile</a:t>
            </a:r>
            <a:endParaRPr lang="en-US" sz="1300" i="0" dirty="0"/>
          </a:p>
        </p:txBody>
      </p:sp>
      <p:sp>
        <p:nvSpPr>
          <p:cNvPr id="20" name="Rounded Rectangle 19"/>
          <p:cNvSpPr/>
          <p:nvPr/>
        </p:nvSpPr>
        <p:spPr>
          <a:xfrm>
            <a:off x="6217263" y="2405955"/>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sz="1300" i="0" dirty="0" smtClean="0"/>
              <a:t>Desktop</a:t>
            </a:r>
            <a:endParaRPr lang="en-US" sz="1300" i="0" dirty="0"/>
          </a:p>
        </p:txBody>
      </p:sp>
      <p:sp>
        <p:nvSpPr>
          <p:cNvPr id="21" name="Rounded Rectangle 20"/>
          <p:cNvSpPr/>
          <p:nvPr/>
        </p:nvSpPr>
        <p:spPr>
          <a:xfrm>
            <a:off x="8441998" y="2405955"/>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300" i="0" dirty="0" smtClean="0"/>
              <a:t>Web</a:t>
            </a:r>
            <a:endParaRPr lang="en-US" sz="1300" i="0" dirty="0"/>
          </a:p>
        </p:txBody>
      </p:sp>
      <p:sp>
        <p:nvSpPr>
          <p:cNvPr id="22" name="TextBox 21"/>
          <p:cNvSpPr txBox="1"/>
          <p:nvPr/>
        </p:nvSpPr>
        <p:spPr>
          <a:xfrm>
            <a:off x="3844532" y="2119912"/>
            <a:ext cx="6762454" cy="307777"/>
          </a:xfrm>
          <a:prstGeom prst="rect">
            <a:avLst/>
          </a:prstGeom>
          <a:noFill/>
        </p:spPr>
        <p:txBody>
          <a:bodyPr wrap="square" rtlCol="0">
            <a:spAutoFit/>
          </a:bodyPr>
          <a:lstStyle/>
          <a:p>
            <a:r>
              <a:rPr lang="en-US" sz="1400" b="1" i="0" dirty="0" smtClean="0"/>
              <a:t>User Interface</a:t>
            </a:r>
            <a:endParaRPr lang="en-US" sz="1400" b="1" i="0" dirty="0"/>
          </a:p>
        </p:txBody>
      </p:sp>
      <p:sp>
        <p:nvSpPr>
          <p:cNvPr id="23" name="TextBox 22"/>
          <p:cNvSpPr txBox="1"/>
          <p:nvPr/>
        </p:nvSpPr>
        <p:spPr>
          <a:xfrm>
            <a:off x="1414673" y="1028993"/>
            <a:ext cx="9446339" cy="338554"/>
          </a:xfrm>
          <a:prstGeom prst="rect">
            <a:avLst/>
          </a:prstGeom>
          <a:noFill/>
        </p:spPr>
        <p:txBody>
          <a:bodyPr wrap="square" rtlCol="0">
            <a:spAutoFit/>
          </a:bodyPr>
          <a:lstStyle/>
          <a:p>
            <a:r>
              <a:rPr lang="en-US" sz="1600" b="1" i="0" spc="200" dirty="0" smtClean="0">
                <a:solidFill>
                  <a:schemeClr val="tx2"/>
                </a:solidFill>
                <a:latin typeface=""/>
              </a:rPr>
              <a:t>ANY PLATFORM, ANY DEVICE, </a:t>
            </a:r>
            <a:r>
              <a:rPr lang="en-US" sz="1600" b="1" i="0" spc="200" dirty="0">
                <a:solidFill>
                  <a:schemeClr val="tx2"/>
                </a:solidFill>
                <a:latin typeface=""/>
              </a:rPr>
              <a:t>ANY </a:t>
            </a:r>
            <a:r>
              <a:rPr lang="en-US" sz="1600" b="1" i="0" spc="200" dirty="0" smtClean="0">
                <a:solidFill>
                  <a:schemeClr val="tx2"/>
                </a:solidFill>
                <a:latin typeface=""/>
              </a:rPr>
              <a:t>CLOUD</a:t>
            </a:r>
            <a:endParaRPr lang="en-US" sz="1600" b="1" i="0" spc="200" dirty="0">
              <a:solidFill>
                <a:schemeClr val="tx2"/>
              </a:solidFill>
            </a:endParaRPr>
          </a:p>
        </p:txBody>
      </p:sp>
      <p:sp>
        <p:nvSpPr>
          <p:cNvPr id="24" name="Right Arrow 23"/>
          <p:cNvSpPr/>
          <p:nvPr/>
        </p:nvSpPr>
        <p:spPr bwMode="auto">
          <a:xfrm rot="16200000">
            <a:off x="7157881" y="5451635"/>
            <a:ext cx="248633"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25" name="Right Arrow 24"/>
          <p:cNvSpPr/>
          <p:nvPr/>
        </p:nvSpPr>
        <p:spPr bwMode="auto">
          <a:xfrm rot="16200000" flipH="1">
            <a:off x="7154023" y="1458621"/>
            <a:ext cx="256346"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26" name="Rounded Rectangle 25"/>
          <p:cNvSpPr/>
          <p:nvPr/>
        </p:nvSpPr>
        <p:spPr>
          <a:xfrm rot="16200000">
            <a:off x="7112796" y="2600204"/>
            <a:ext cx="338800" cy="7202305"/>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Management</a:t>
            </a:r>
            <a:endParaRPr lang="en-US" sz="1500" i="0" dirty="0"/>
          </a:p>
        </p:txBody>
      </p:sp>
      <p:sp>
        <p:nvSpPr>
          <p:cNvPr id="27" name="Rounded Rectangle 26"/>
          <p:cNvSpPr/>
          <p:nvPr/>
        </p:nvSpPr>
        <p:spPr>
          <a:xfrm rot="16200000">
            <a:off x="7108132" y="-2018604"/>
            <a:ext cx="348131" cy="7234248"/>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Open Client Access</a:t>
            </a:r>
            <a:endParaRPr lang="en-US" sz="1500" i="0" dirty="0"/>
          </a:p>
        </p:txBody>
      </p:sp>
      <p:grpSp>
        <p:nvGrpSpPr>
          <p:cNvPr id="28" name="Group 44"/>
          <p:cNvGrpSpPr/>
          <p:nvPr/>
        </p:nvGrpSpPr>
        <p:grpSpPr>
          <a:xfrm>
            <a:off x="2843459" y="1988463"/>
            <a:ext cx="803459" cy="3774221"/>
            <a:chOff x="1121763" y="1937996"/>
            <a:chExt cx="602751" cy="3774221"/>
          </a:xfrm>
        </p:grpSpPr>
        <p:sp>
          <p:nvSpPr>
            <p:cNvPr id="29" name="Right Arrow 28"/>
            <p:cNvSpPr/>
            <p:nvPr/>
          </p:nvSpPr>
          <p:spPr bwMode="auto">
            <a:xfrm>
              <a:off x="1475881" y="3513583"/>
              <a:ext cx="248633"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30" name="Rounded Rectangle 29"/>
            <p:cNvSpPr/>
            <p:nvPr/>
          </p:nvSpPr>
          <p:spPr>
            <a:xfrm rot="10800000">
              <a:off x="1121763" y="1937996"/>
              <a:ext cx="348131" cy="3774221"/>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Security</a:t>
              </a:r>
              <a:endParaRPr lang="en-US" sz="1500" i="0" dirty="0"/>
            </a:p>
          </p:txBody>
        </p:sp>
      </p:grpSp>
      <p:grpSp>
        <p:nvGrpSpPr>
          <p:cNvPr id="31" name="Group 45"/>
          <p:cNvGrpSpPr/>
          <p:nvPr/>
        </p:nvGrpSpPr>
        <p:grpSpPr>
          <a:xfrm>
            <a:off x="10829534" y="1988463"/>
            <a:ext cx="813036" cy="3774221"/>
            <a:chOff x="7235968" y="1937996"/>
            <a:chExt cx="609936" cy="3774221"/>
          </a:xfrm>
        </p:grpSpPr>
        <p:sp>
          <p:nvSpPr>
            <p:cNvPr id="32" name="Right Arrow 31"/>
            <p:cNvSpPr/>
            <p:nvPr/>
          </p:nvSpPr>
          <p:spPr bwMode="auto">
            <a:xfrm flipH="1">
              <a:off x="7235968" y="3513583"/>
              <a:ext cx="256346"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33" name="Rounded Rectangle 32"/>
            <p:cNvSpPr/>
            <p:nvPr/>
          </p:nvSpPr>
          <p:spPr>
            <a:xfrm>
              <a:off x="7497773" y="1937996"/>
              <a:ext cx="348131" cy="3774221"/>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Service Interfaces</a:t>
              </a:r>
              <a:endParaRPr lang="en-US" sz="1500" i="0" dirty="0"/>
            </a:p>
          </p:txBody>
        </p:sp>
      </p:grpSp>
      <p:grpSp>
        <p:nvGrpSpPr>
          <p:cNvPr id="34" name="Group 65"/>
          <p:cNvGrpSpPr/>
          <p:nvPr/>
        </p:nvGrpSpPr>
        <p:grpSpPr>
          <a:xfrm>
            <a:off x="237461" y="2703171"/>
            <a:ext cx="2333026" cy="2162164"/>
            <a:chOff x="204948" y="2626971"/>
            <a:chExt cx="1750225" cy="2162164"/>
          </a:xfrm>
        </p:grpSpPr>
        <p:sp>
          <p:nvSpPr>
            <p:cNvPr id="35" name="Rounded Rectangle 34"/>
            <p:cNvSpPr/>
            <p:nvPr/>
          </p:nvSpPr>
          <p:spPr bwMode="auto">
            <a:xfrm>
              <a:off x="208952" y="2626971"/>
              <a:ext cx="1737360" cy="510778"/>
            </a:xfrm>
            <a:prstGeom prst="roundRect">
              <a:avLst/>
            </a:prstGeom>
            <a:gradFill flip="none" rotWithShape="1">
              <a:gsLst>
                <a:gs pos="0">
                  <a:srgbClr val="A21636">
                    <a:tint val="66000"/>
                    <a:satMod val="160000"/>
                  </a:srgbClr>
                </a:gs>
                <a:gs pos="50000">
                  <a:srgbClr val="A21636">
                    <a:tint val="44500"/>
                    <a:satMod val="160000"/>
                  </a:srgbClr>
                </a:gs>
                <a:gs pos="100000">
                  <a:srgbClr val="A21636">
                    <a:tint val="23500"/>
                    <a:satMod val="160000"/>
                  </a:srgbClr>
                </a:gs>
              </a:gsLst>
              <a:lin ang="16200000" scaled="1"/>
              <a:tileRect/>
            </a:gradFill>
            <a:ln>
              <a:solidFill>
                <a:srgbClr val="A21636"/>
              </a:solid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36" name="Rounded Rectangle 35"/>
            <p:cNvSpPr/>
            <p:nvPr/>
          </p:nvSpPr>
          <p:spPr>
            <a:xfrm>
              <a:off x="312824" y="2945471"/>
              <a:ext cx="1531776" cy="801140"/>
            </a:xfrm>
            <a:prstGeom prst="roundRect">
              <a:avLst/>
            </a:prstGeom>
            <a:gradFill flip="none" rotWithShape="1">
              <a:gsLst>
                <a:gs pos="0">
                  <a:srgbClr val="A21636">
                    <a:shade val="30000"/>
                    <a:satMod val="115000"/>
                  </a:srgbClr>
                </a:gs>
                <a:gs pos="50000">
                  <a:srgbClr val="A21636">
                    <a:shade val="67500"/>
                    <a:satMod val="115000"/>
                  </a:srgbClr>
                </a:gs>
                <a:gs pos="100000">
                  <a:srgbClr val="A21636">
                    <a:shade val="100000"/>
                    <a:satMod val="115000"/>
                  </a:srgbClr>
                </a:gs>
              </a:gsLst>
              <a:lin ang="16200000" scaled="1"/>
              <a:tileRect/>
            </a:gradFill>
            <a:ln>
              <a:solidFill>
                <a:srgbClr val="A21636"/>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300" i="0" dirty="0" smtClean="0"/>
                <a:t>Developer Studio</a:t>
              </a:r>
              <a:endParaRPr lang="en-US" sz="1300" i="0" dirty="0"/>
            </a:p>
          </p:txBody>
        </p:sp>
        <p:sp>
          <p:nvSpPr>
            <p:cNvPr id="37" name="TextBox 36"/>
            <p:cNvSpPr txBox="1"/>
            <p:nvPr/>
          </p:nvSpPr>
          <p:spPr>
            <a:xfrm>
              <a:off x="204948" y="2648846"/>
              <a:ext cx="1750225" cy="307777"/>
            </a:xfrm>
            <a:prstGeom prst="rect">
              <a:avLst/>
            </a:prstGeom>
            <a:noFill/>
          </p:spPr>
          <p:txBody>
            <a:bodyPr wrap="square" rtlCol="0">
              <a:spAutoFit/>
            </a:bodyPr>
            <a:lstStyle/>
            <a:p>
              <a:r>
                <a:rPr lang="en-US" sz="1400" b="1" i="0" dirty="0" smtClean="0">
                  <a:solidFill>
                    <a:srgbClr val="000000"/>
                  </a:solidFill>
                </a:rPr>
                <a:t>Tools</a:t>
              </a:r>
              <a:endParaRPr lang="en-US" sz="1400" b="1" i="0" dirty="0">
                <a:solidFill>
                  <a:srgbClr val="000000"/>
                </a:solidFill>
              </a:endParaRPr>
            </a:p>
          </p:txBody>
        </p:sp>
        <p:sp>
          <p:nvSpPr>
            <p:cNvPr id="38" name="Rounded Rectangle 37"/>
            <p:cNvSpPr/>
            <p:nvPr/>
          </p:nvSpPr>
          <p:spPr>
            <a:xfrm>
              <a:off x="312824" y="3987995"/>
              <a:ext cx="1531776" cy="801140"/>
            </a:xfrm>
            <a:prstGeom prst="roundRect">
              <a:avLst/>
            </a:prstGeom>
            <a:gradFill flip="none" rotWithShape="1">
              <a:gsLst>
                <a:gs pos="0">
                  <a:srgbClr val="A21636">
                    <a:shade val="30000"/>
                    <a:satMod val="115000"/>
                  </a:srgbClr>
                </a:gs>
                <a:gs pos="50000">
                  <a:srgbClr val="A21636">
                    <a:shade val="67500"/>
                    <a:satMod val="115000"/>
                  </a:srgbClr>
                </a:gs>
                <a:gs pos="100000">
                  <a:srgbClr val="A21636">
                    <a:shade val="100000"/>
                    <a:satMod val="115000"/>
                  </a:srgbClr>
                </a:gs>
              </a:gsLst>
              <a:lin ang="16200000" scaled="1"/>
              <a:tileRect/>
            </a:gradFill>
            <a:ln>
              <a:solidFill>
                <a:srgbClr val="A21636"/>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300" i="0" dirty="0" smtClean="0"/>
                <a:t>Community Frameworks</a:t>
              </a:r>
              <a:endParaRPr lang="en-US" sz="1300" i="0" dirty="0"/>
            </a:p>
          </p:txBody>
        </p:sp>
      </p:grpSp>
      <p:sp>
        <p:nvSpPr>
          <p:cNvPr id="39" name="Oval 38"/>
          <p:cNvSpPr/>
          <p:nvPr/>
        </p:nvSpPr>
        <p:spPr bwMode="auto">
          <a:xfrm>
            <a:off x="7353623" y="3031791"/>
            <a:ext cx="2899330" cy="985731"/>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Corticon complements </a:t>
            </a:r>
            <a:r>
              <a:rPr lang="en-US" dirty="0" err="1" smtClean="0"/>
              <a:t>OpenEdge</a:t>
            </a:r>
            <a:r>
              <a:rPr lang="en-US" dirty="0" smtClean="0"/>
              <a:t>-BPM</a:t>
            </a:r>
            <a:endParaRPr lang="en-GB" dirty="0"/>
          </a:p>
        </p:txBody>
      </p:sp>
      <p:sp>
        <p:nvSpPr>
          <p:cNvPr id="3" name="Content Placeholder 2"/>
          <p:cNvSpPr>
            <a:spLocks noGrp="1"/>
          </p:cNvSpPr>
          <p:nvPr>
            <p:ph idx="1"/>
          </p:nvPr>
        </p:nvSpPr>
        <p:spPr/>
        <p:txBody>
          <a:bodyPr/>
          <a:lstStyle/>
          <a:p>
            <a:pPr marL="457200" lvl="0" indent="-457200">
              <a:buNone/>
            </a:pPr>
            <a:r>
              <a:rPr lang="en-ZA" b="1" dirty="0"/>
              <a:t>Access from OpenEdge </a:t>
            </a:r>
            <a:r>
              <a:rPr lang="en-ZA" b="1" dirty="0" smtClean="0"/>
              <a:t>BPM</a:t>
            </a:r>
          </a:p>
          <a:p>
            <a:pPr lvl="1"/>
            <a:r>
              <a:rPr lang="en-US" dirty="0" smtClean="0"/>
              <a:t>From </a:t>
            </a:r>
            <a:r>
              <a:rPr lang="en-US" dirty="0"/>
              <a:t>BPM you would use an OE Managed </a:t>
            </a:r>
            <a:r>
              <a:rPr lang="en-US" dirty="0" smtClean="0"/>
              <a:t>Adapter</a:t>
            </a:r>
          </a:p>
          <a:p>
            <a:pPr lvl="1"/>
            <a:r>
              <a:rPr lang="en-US" dirty="0" smtClean="0"/>
              <a:t>OE Managed Adapter calls ABL </a:t>
            </a:r>
            <a:r>
              <a:rPr lang="en-US" dirty="0" smtClean="0">
                <a:sym typeface="Wingdings" pitchFamily="2" charset="2"/>
              </a:rPr>
              <a:t>which using OE Rules API to call </a:t>
            </a:r>
            <a:r>
              <a:rPr lang="en-US" dirty="0" smtClean="0"/>
              <a:t>Corticon</a:t>
            </a:r>
          </a:p>
          <a:p>
            <a:pPr lvl="1"/>
            <a:endParaRPr lang="en-US" dirty="0" smtClean="0"/>
          </a:p>
          <a:p>
            <a:endParaRPr lang="en-GB"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41269" y="2405272"/>
            <a:ext cx="7450331" cy="35004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1355558" y="5991726"/>
            <a:ext cx="8174289" cy="400110"/>
          </a:xfrm>
          <a:prstGeom prst="rect">
            <a:avLst/>
          </a:prstGeom>
          <a:noFill/>
        </p:spPr>
        <p:txBody>
          <a:bodyPr wrap="none" rtlCol="0">
            <a:spAutoFit/>
          </a:bodyPr>
          <a:lstStyle/>
          <a:p>
            <a:pPr algn="l"/>
            <a:r>
              <a:rPr lang="en-US" sz="2000" i="0" dirty="0" smtClean="0">
                <a:solidFill>
                  <a:srgbClr val="000000"/>
                </a:solidFill>
              </a:rPr>
              <a:t>Native Corticon Managed Adapter planned for future OE-BPM release </a:t>
            </a:r>
          </a:p>
        </p:txBody>
      </p:sp>
    </p:spTree>
    <p:extLst>
      <p:ext uri="{BB962C8B-B14F-4D97-AF65-F5344CB8AC3E}">
        <p14:creationId xmlns:p14="http://schemas.microsoft.com/office/powerpoint/2010/main" xmlns="" val="3093330367"/>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clouds_0905.jpg"/>
          <p:cNvPicPr>
            <a:picLocks noChangeAspect="1"/>
          </p:cNvPicPr>
          <p:nvPr/>
        </p:nvPicPr>
        <p:blipFill rotWithShape="1">
          <a:blip r:embed="rId3" cstate="print">
            <a:alphaModFix amt="41000"/>
            <a:extLst>
              <a:ext uri="{BEBA8EAE-BF5A-486C-A8C5-ECC9F3942E4B}">
                <a14:imgProps xmlns="" xmlns:a14="http://schemas.microsoft.com/office/drawing/2010/main">
                  <a14:imgLayer r:embed="rId4">
                    <a14:imgEffect>
                      <a14:sharpenSoften amount="-50000"/>
                    </a14:imgEffect>
                  </a14:imgLayer>
                </a14:imgProps>
              </a:ext>
              <a:ext uri="{28A0092B-C50C-407E-A947-70E740481C1C}">
                <a14:useLocalDpi xmlns="" xmlns:a14="http://schemas.microsoft.com/office/drawing/2010/main" val="0"/>
              </a:ext>
            </a:extLst>
          </a:blip>
          <a:srcRect l="2967" t="10559" r="1028" b="51081"/>
          <a:stretch/>
        </p:blipFill>
        <p:spPr>
          <a:xfrm>
            <a:off x="345141" y="1590440"/>
            <a:ext cx="11701930" cy="2342508"/>
          </a:xfrm>
          <a:prstGeom prst="rect">
            <a:avLst/>
          </a:prstGeom>
        </p:spPr>
      </p:pic>
      <p:pic>
        <p:nvPicPr>
          <p:cNvPr id="3" name="Picture 2"/>
          <p:cNvPicPr>
            <a:picLocks noChangeAspect="1"/>
          </p:cNvPicPr>
          <p:nvPr/>
        </p:nvPicPr>
        <p:blipFill rotWithShape="1">
          <a:blip r:embed="rId5" cstate="print"/>
          <a:srcRect t="51055" b="13882"/>
          <a:stretch/>
        </p:blipFill>
        <p:spPr>
          <a:xfrm>
            <a:off x="3779684" y="2266545"/>
            <a:ext cx="1467352" cy="280587"/>
          </a:xfrm>
          <a:prstGeom prst="rect">
            <a:avLst/>
          </a:prstGeom>
        </p:spPr>
      </p:pic>
      <p:sp>
        <p:nvSpPr>
          <p:cNvPr id="4" name="TextBox 3"/>
          <p:cNvSpPr txBox="1"/>
          <p:nvPr/>
        </p:nvSpPr>
        <p:spPr>
          <a:xfrm>
            <a:off x="1429802" y="4373813"/>
            <a:ext cx="2678905" cy="1015663"/>
          </a:xfrm>
          <a:prstGeom prst="rect">
            <a:avLst/>
          </a:prstGeom>
          <a:noFill/>
        </p:spPr>
        <p:txBody>
          <a:bodyPr wrap="square" rtlCol="0">
            <a:spAutoFit/>
          </a:bodyPr>
          <a:lstStyle/>
          <a:p>
            <a:pPr>
              <a:spcBef>
                <a:spcPct val="0"/>
              </a:spcBef>
              <a:buSzTx/>
            </a:pPr>
            <a:r>
              <a:rPr lang="en-US" sz="2000" dirty="0" smtClean="0">
                <a:solidFill>
                  <a:srgbClr val="000000"/>
                </a:solidFill>
                <a:latin typeface="Arial"/>
                <a:ea typeface="ＭＳ Ｐゴシック" charset="0"/>
                <a:cs typeface="Arial"/>
              </a:rPr>
              <a:t>Great new capabilities for on-premise deployments</a:t>
            </a:r>
          </a:p>
        </p:txBody>
      </p:sp>
      <p:sp>
        <p:nvSpPr>
          <p:cNvPr id="5" name="TextBox 4"/>
          <p:cNvSpPr txBox="1"/>
          <p:nvPr/>
        </p:nvSpPr>
        <p:spPr>
          <a:xfrm>
            <a:off x="4717474" y="4362473"/>
            <a:ext cx="3172400" cy="707886"/>
          </a:xfrm>
          <a:prstGeom prst="rect">
            <a:avLst/>
          </a:prstGeom>
          <a:noFill/>
        </p:spPr>
        <p:txBody>
          <a:bodyPr wrap="square" rtlCol="0">
            <a:spAutoFit/>
          </a:bodyPr>
          <a:lstStyle/>
          <a:p>
            <a:pPr>
              <a:spcBef>
                <a:spcPct val="0"/>
              </a:spcBef>
              <a:buSzTx/>
            </a:pPr>
            <a:r>
              <a:rPr lang="en-US" sz="2000" dirty="0" smtClean="0">
                <a:solidFill>
                  <a:srgbClr val="000000"/>
                </a:solidFill>
                <a:latin typeface="Arial"/>
                <a:ea typeface="ＭＳ Ｐゴシック" charset="0"/>
                <a:cs typeface="Arial"/>
              </a:rPr>
              <a:t>Next-generation platform for </a:t>
            </a:r>
            <a:r>
              <a:rPr lang="en-US" sz="2000" dirty="0" err="1" smtClean="0">
                <a:solidFill>
                  <a:srgbClr val="000000"/>
                </a:solidFill>
                <a:latin typeface="Arial"/>
                <a:ea typeface="ＭＳ Ｐゴシック" charset="0"/>
                <a:cs typeface="Arial"/>
              </a:rPr>
              <a:t>SaaS</a:t>
            </a:r>
            <a:r>
              <a:rPr lang="en-US" sz="2000" dirty="0" smtClean="0">
                <a:solidFill>
                  <a:srgbClr val="000000"/>
                </a:solidFill>
                <a:latin typeface="Arial"/>
                <a:ea typeface="ＭＳ Ｐゴシック" charset="0"/>
                <a:cs typeface="Arial"/>
              </a:rPr>
              <a:t> applications</a:t>
            </a:r>
          </a:p>
        </p:txBody>
      </p:sp>
      <p:sp>
        <p:nvSpPr>
          <p:cNvPr id="7" name="TextBox 6"/>
          <p:cNvSpPr txBox="1"/>
          <p:nvPr/>
        </p:nvSpPr>
        <p:spPr>
          <a:xfrm>
            <a:off x="8148333" y="4339792"/>
            <a:ext cx="2715283" cy="1323439"/>
          </a:xfrm>
          <a:prstGeom prst="rect">
            <a:avLst/>
          </a:prstGeom>
          <a:noFill/>
        </p:spPr>
        <p:txBody>
          <a:bodyPr wrap="square" rtlCol="0">
            <a:spAutoFit/>
          </a:bodyPr>
          <a:lstStyle/>
          <a:p>
            <a:pPr>
              <a:spcBef>
                <a:spcPct val="0"/>
              </a:spcBef>
              <a:buSzTx/>
            </a:pPr>
            <a:r>
              <a:rPr lang="en-US" sz="2000" dirty="0" smtClean="0">
                <a:solidFill>
                  <a:srgbClr val="000000"/>
                </a:solidFill>
                <a:latin typeface="Arial"/>
                <a:ea typeface="ＭＳ Ｐゴシック" charset="0"/>
                <a:cs typeface="Arial"/>
              </a:rPr>
              <a:t>The fast track between </a:t>
            </a:r>
          </a:p>
          <a:p>
            <a:pPr>
              <a:spcBef>
                <a:spcPct val="0"/>
              </a:spcBef>
              <a:buSzTx/>
            </a:pPr>
            <a:r>
              <a:rPr lang="en-US" sz="2000" dirty="0" smtClean="0">
                <a:solidFill>
                  <a:srgbClr val="000000"/>
                </a:solidFill>
                <a:latin typeface="Arial"/>
                <a:ea typeface="ＭＳ Ｐゴシック" charset="0"/>
                <a:cs typeface="Arial"/>
              </a:rPr>
              <a:t>on-premise </a:t>
            </a:r>
            <a:br>
              <a:rPr lang="en-US" sz="2000" dirty="0" smtClean="0">
                <a:solidFill>
                  <a:srgbClr val="000000"/>
                </a:solidFill>
                <a:latin typeface="Arial"/>
                <a:ea typeface="ＭＳ Ｐゴシック" charset="0"/>
                <a:cs typeface="Arial"/>
              </a:rPr>
            </a:br>
            <a:r>
              <a:rPr lang="en-US" sz="2000" dirty="0" smtClean="0">
                <a:solidFill>
                  <a:srgbClr val="000000"/>
                </a:solidFill>
                <a:latin typeface="Arial"/>
                <a:ea typeface="ＭＳ Ｐゴシック" charset="0"/>
                <a:cs typeface="Arial"/>
              </a:rPr>
              <a:t>and the cloud</a:t>
            </a:r>
          </a:p>
        </p:txBody>
      </p:sp>
      <p:cxnSp>
        <p:nvCxnSpPr>
          <p:cNvPr id="8" name="Straight Connector 7"/>
          <p:cNvCxnSpPr/>
          <p:nvPr/>
        </p:nvCxnSpPr>
        <p:spPr bwMode="auto">
          <a:xfrm flipH="1">
            <a:off x="1538767" y="4363169"/>
            <a:ext cx="256748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1" name="Rectangle 10"/>
          <p:cNvSpPr/>
          <p:nvPr/>
        </p:nvSpPr>
        <p:spPr>
          <a:xfrm>
            <a:off x="3095040" y="1851655"/>
            <a:ext cx="521297" cy="784830"/>
          </a:xfrm>
          <a:prstGeom prst="rect">
            <a:avLst/>
          </a:prstGeom>
        </p:spPr>
        <p:txBody>
          <a:bodyPr wrap="none">
            <a:spAutoFit/>
          </a:bodyPr>
          <a:lstStyle/>
          <a:p>
            <a:r>
              <a:rPr lang="en-US" sz="4500" dirty="0"/>
              <a:t>+</a:t>
            </a:r>
          </a:p>
        </p:txBody>
      </p:sp>
      <p:sp>
        <p:nvSpPr>
          <p:cNvPr id="14" name="Rectangle 13"/>
          <p:cNvSpPr/>
          <p:nvPr/>
        </p:nvSpPr>
        <p:spPr>
          <a:xfrm>
            <a:off x="5434204" y="2838753"/>
            <a:ext cx="559769" cy="861774"/>
          </a:xfrm>
          <a:prstGeom prst="rect">
            <a:avLst/>
          </a:prstGeom>
        </p:spPr>
        <p:txBody>
          <a:bodyPr wrap="none">
            <a:spAutoFit/>
          </a:bodyPr>
          <a:lstStyle/>
          <a:p>
            <a:r>
              <a:rPr lang="en-US" sz="5000" dirty="0"/>
              <a:t>+</a:t>
            </a:r>
          </a:p>
        </p:txBody>
      </p:sp>
      <p:pic>
        <p:nvPicPr>
          <p:cNvPr id="6" name="Picture 5" descr="DataDirectCloud-LOGO.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760738" y="3106475"/>
            <a:ext cx="3099885" cy="370851"/>
          </a:xfrm>
          <a:prstGeom prst="rect">
            <a:avLst/>
          </a:prstGeom>
        </p:spPr>
      </p:pic>
      <p:pic>
        <p:nvPicPr>
          <p:cNvPr id="9" name="Picture 8" descr="ProgressCorticon-LOGO.png"/>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5968244" y="2063979"/>
            <a:ext cx="2132968" cy="370602"/>
          </a:xfrm>
          <a:prstGeom prst="rect">
            <a:avLst/>
          </a:prstGeom>
        </p:spPr>
      </p:pic>
      <p:sp>
        <p:nvSpPr>
          <p:cNvPr id="13" name="Left Bracket 12"/>
          <p:cNvSpPr/>
          <p:nvPr/>
        </p:nvSpPr>
        <p:spPr bwMode="auto">
          <a:xfrm>
            <a:off x="481368" y="2475683"/>
            <a:ext cx="181387" cy="461665"/>
          </a:xfrm>
          <a:prstGeom prst="leftBracket">
            <a:avLst>
              <a:gd name="adj" fmla="val 0"/>
            </a:avLst>
          </a:prstGeom>
          <a:noFill/>
          <a:ln w="508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8" name="Left Bracket 17"/>
          <p:cNvSpPr/>
          <p:nvPr/>
        </p:nvSpPr>
        <p:spPr bwMode="auto">
          <a:xfrm flipH="1">
            <a:off x="11722429" y="2504867"/>
            <a:ext cx="181387" cy="461665"/>
          </a:xfrm>
          <a:prstGeom prst="leftBracket">
            <a:avLst>
              <a:gd name="adj" fmla="val 0"/>
            </a:avLst>
          </a:prstGeom>
          <a:noFill/>
          <a:ln w="508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0" name="Straight Connector 19"/>
          <p:cNvCxnSpPr/>
          <p:nvPr/>
        </p:nvCxnSpPr>
        <p:spPr bwMode="auto">
          <a:xfrm flipH="1">
            <a:off x="4860524" y="4356806"/>
            <a:ext cx="256748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flipH="1">
            <a:off x="8233583" y="4361783"/>
            <a:ext cx="256748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2" name="Rectangle 21"/>
          <p:cNvSpPr/>
          <p:nvPr/>
        </p:nvSpPr>
        <p:spPr>
          <a:xfrm>
            <a:off x="5245755" y="1851655"/>
            <a:ext cx="521297" cy="784830"/>
          </a:xfrm>
          <a:prstGeom prst="rect">
            <a:avLst/>
          </a:prstGeom>
        </p:spPr>
        <p:txBody>
          <a:bodyPr wrap="none">
            <a:spAutoFit/>
          </a:bodyPr>
          <a:lstStyle/>
          <a:p>
            <a:r>
              <a:rPr lang="en-US" sz="4500" dirty="0"/>
              <a:t>+</a:t>
            </a:r>
          </a:p>
        </p:txBody>
      </p:sp>
      <p:sp>
        <p:nvSpPr>
          <p:cNvPr id="23" name="Title 22"/>
          <p:cNvSpPr>
            <a:spLocks noGrp="1"/>
          </p:cNvSpPr>
          <p:nvPr>
            <p:ph type="title"/>
          </p:nvPr>
        </p:nvSpPr>
        <p:spPr/>
        <p:txBody>
          <a:bodyPr/>
          <a:lstStyle/>
          <a:p>
            <a:r>
              <a:rPr lang="en-US" dirty="0" smtClean="0"/>
              <a:t>5. Progress Pacific: Bringing Everything </a:t>
            </a:r>
            <a:r>
              <a:rPr lang="en-US" dirty="0"/>
              <a:t>T</a:t>
            </a:r>
            <a:r>
              <a:rPr lang="en-US" dirty="0" smtClean="0"/>
              <a:t>ogether</a:t>
            </a:r>
            <a:endParaRPr lang="en-US" dirty="0"/>
          </a:p>
        </p:txBody>
      </p:sp>
      <p:pic>
        <p:nvPicPr>
          <p:cNvPr id="12" name="Picture 11" descr="ProgressOpenEdge BPM-LOGO-1.png"/>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8783274" y="2082394"/>
            <a:ext cx="2877740" cy="351562"/>
          </a:xfrm>
          <a:prstGeom prst="rect">
            <a:avLst/>
          </a:prstGeom>
        </p:spPr>
      </p:pic>
      <p:sp>
        <p:nvSpPr>
          <p:cNvPr id="24" name="Rectangle 23"/>
          <p:cNvSpPr/>
          <p:nvPr/>
        </p:nvSpPr>
        <p:spPr>
          <a:xfrm>
            <a:off x="8095596" y="1851655"/>
            <a:ext cx="521297" cy="784830"/>
          </a:xfrm>
          <a:prstGeom prst="rect">
            <a:avLst/>
          </a:prstGeom>
        </p:spPr>
        <p:txBody>
          <a:bodyPr wrap="none">
            <a:spAutoFit/>
          </a:bodyPr>
          <a:lstStyle/>
          <a:p>
            <a:r>
              <a:rPr lang="en-US" sz="4500" dirty="0"/>
              <a:t>+</a:t>
            </a:r>
          </a:p>
        </p:txBody>
      </p:sp>
      <p:pic>
        <p:nvPicPr>
          <p:cNvPr id="19" name="Picture 18" descr="ProgressOpenEdge-LOGO.png"/>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926649" y="2096906"/>
            <a:ext cx="2147050" cy="344234"/>
          </a:xfrm>
          <a:prstGeom prst="rect">
            <a:avLst/>
          </a:prstGeom>
        </p:spPr>
      </p:pic>
      <p:pic>
        <p:nvPicPr>
          <p:cNvPr id="29" name="Picture 28" descr="DataDirectCloud-LOGO.png"/>
          <p:cNvPicPr>
            <a:picLocks noChangeAspect="1"/>
          </p:cNvPicPr>
          <p:nvPr/>
        </p:nvPicPr>
        <p:blipFill rotWithShape="1">
          <a:blip r:embed="rId6" cstate="print">
            <a:extLst>
              <a:ext uri="{28A0092B-C50C-407E-A947-70E740481C1C}">
                <a14:useLocalDpi xmlns="" xmlns:a14="http://schemas.microsoft.com/office/drawing/2010/main" val="0"/>
              </a:ext>
            </a:extLst>
          </a:blip>
          <a:srcRect r="22837" b="6243"/>
          <a:stretch/>
        </p:blipFill>
        <p:spPr>
          <a:xfrm>
            <a:off x="2530806" y="3090607"/>
            <a:ext cx="2391942" cy="347698"/>
          </a:xfrm>
          <a:prstGeom prst="rect">
            <a:avLst/>
          </a:prstGeom>
        </p:spPr>
      </p:pic>
      <p:cxnSp>
        <p:nvCxnSpPr>
          <p:cNvPr id="26" name="Straight Connector 25"/>
          <p:cNvCxnSpPr/>
          <p:nvPr/>
        </p:nvCxnSpPr>
        <p:spPr bwMode="auto">
          <a:xfrm>
            <a:off x="4497528" y="4346418"/>
            <a:ext cx="0" cy="1553783"/>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0" name="Straight Connector 29"/>
          <p:cNvCxnSpPr/>
          <p:nvPr/>
        </p:nvCxnSpPr>
        <p:spPr bwMode="auto">
          <a:xfrm>
            <a:off x="7829357" y="4346418"/>
            <a:ext cx="0" cy="155378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31" name="Oval 30"/>
          <p:cNvSpPr/>
          <p:nvPr/>
        </p:nvSpPr>
        <p:spPr bwMode="auto">
          <a:xfrm>
            <a:off x="5697489" y="1764560"/>
            <a:ext cx="2571022" cy="920273"/>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pic>
        <p:nvPicPr>
          <p:cNvPr id="32" name="Picture 31" descr="RollbaseLogo.jpg"/>
          <p:cNvPicPr>
            <a:picLocks noChangeAspect="1"/>
          </p:cNvPicPr>
          <p:nvPr/>
        </p:nvPicPr>
        <p:blipFill>
          <a:blip r:embed="rId10" cstate="print"/>
          <a:stretch>
            <a:fillRect/>
          </a:stretch>
        </p:blipFill>
        <p:spPr>
          <a:xfrm>
            <a:off x="4213934" y="1750977"/>
            <a:ext cx="562381" cy="562381"/>
          </a:xfrm>
          <a:prstGeom prst="rect">
            <a:avLst/>
          </a:prstGeom>
        </p:spPr>
      </p:pic>
    </p:spTree>
    <p:extLst>
      <p:ext uri="{BB962C8B-B14F-4D97-AF65-F5344CB8AC3E}">
        <p14:creationId xmlns="" xmlns:p14="http://schemas.microsoft.com/office/powerpoint/2010/main" val="232696420"/>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p:cNvPicPr>
          <p:nvPr/>
        </p:nvPicPr>
        <p:blipFill>
          <a:blip r:embed="rId3" cstate="print">
            <a:extLst>
              <a:ext uri="{BEBA8EAE-BF5A-486C-A8C5-ECC9F3942E4B}">
                <a14:imgProps xmlns:a14="http://schemas.microsoft.com/office/drawing/2010/main" xmlns="">
                  <a14:imgLayer r:embed="rId4">
                    <a14:imgEffect>
                      <a14:saturation sat="66000"/>
                    </a14:imgEffect>
                  </a14:imgLayer>
                </a14:imgProps>
              </a:ext>
              <a:ext uri="{28A0092B-C50C-407E-A947-70E740481C1C}">
                <a14:useLocalDpi xmlns:a14="http://schemas.microsoft.com/office/drawing/2010/main" xmlns=""/>
              </a:ext>
            </a:extLst>
          </a:blip>
          <a:stretch>
            <a:fillRect/>
          </a:stretch>
        </p:blipFill>
        <p:spPr>
          <a:xfrm>
            <a:off x="-127" y="0"/>
            <a:ext cx="12188952" cy="6858000"/>
          </a:xfrm>
          <a:prstGeom prst="rect">
            <a:avLst/>
          </a:prstGeom>
        </p:spPr>
      </p:pic>
      <p:sp>
        <p:nvSpPr>
          <p:cNvPr id="2" name="Text Placeholder 1"/>
          <p:cNvSpPr>
            <a:spLocks noGrp="1"/>
          </p:cNvSpPr>
          <p:nvPr>
            <p:ph type="body" sz="quarter" idx="10"/>
          </p:nvPr>
        </p:nvSpPr>
        <p:spPr/>
        <p:txBody>
          <a:bodyPr/>
          <a:lstStyle/>
          <a:p>
            <a:r>
              <a:rPr lang="en-US" dirty="0" smtClean="0"/>
              <a:t>Benefits of using Corticon for OE</a:t>
            </a:r>
            <a:endParaRPr lang="en-GB" dirty="0"/>
          </a:p>
        </p:txBody>
      </p:sp>
    </p:spTree>
    <p:extLst>
      <p:ext uri="{BB962C8B-B14F-4D97-AF65-F5344CB8AC3E}">
        <p14:creationId xmlns:p14="http://schemas.microsoft.com/office/powerpoint/2010/main" xmlns="" val="3522405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ttp://mnemosynetraining.com/wp-content/uploads/2011/01/why-use-us.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033857" y="3594953"/>
            <a:ext cx="4030733" cy="260819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itle 2"/>
          <p:cNvSpPr>
            <a:spLocks noGrp="1"/>
          </p:cNvSpPr>
          <p:nvPr>
            <p:ph type="title"/>
            <p:custDataLst>
              <p:tags r:id="rId2"/>
            </p:custDataLst>
          </p:nvPr>
        </p:nvSpPr>
        <p:spPr/>
        <p:txBody>
          <a:bodyPr/>
          <a:lstStyle/>
          <a:p>
            <a:r>
              <a:rPr lang="en-US" dirty="0" smtClean="0"/>
              <a:t>Why Use Corticon?</a:t>
            </a:r>
            <a:endParaRPr lang="en-ZA" dirty="0"/>
          </a:p>
        </p:txBody>
      </p:sp>
      <p:sp>
        <p:nvSpPr>
          <p:cNvPr id="4" name="Content Placeholder 3"/>
          <p:cNvSpPr>
            <a:spLocks noGrp="1"/>
          </p:cNvSpPr>
          <p:nvPr>
            <p:ph idx="1"/>
            <p:custDataLst>
              <p:tags r:id="rId3"/>
            </p:custDataLst>
          </p:nvPr>
        </p:nvSpPr>
        <p:spPr>
          <a:xfrm>
            <a:off x="611962" y="1200150"/>
            <a:ext cx="10579913" cy="5303520"/>
          </a:xfrm>
        </p:spPr>
        <p:txBody>
          <a:bodyPr/>
          <a:lstStyle/>
          <a:p>
            <a:r>
              <a:rPr lang="en-US" sz="2000" dirty="0" smtClean="0"/>
              <a:t>Enables </a:t>
            </a:r>
            <a:r>
              <a:rPr lang="en-US" sz="2000" b="1" dirty="0" smtClean="0"/>
              <a:t>business domain experts </a:t>
            </a:r>
            <a:r>
              <a:rPr lang="en-US" sz="2000" dirty="0" smtClean="0"/>
              <a:t>to more directly assist IT in creation of decision logic</a:t>
            </a:r>
          </a:p>
          <a:p>
            <a:endParaRPr lang="en-US" sz="2000" dirty="0"/>
          </a:p>
          <a:p>
            <a:r>
              <a:rPr lang="en-US" dirty="0" smtClean="0"/>
              <a:t>Can free up valuable OE </a:t>
            </a:r>
            <a:r>
              <a:rPr lang="en-US" b="1" dirty="0" smtClean="0"/>
              <a:t>resources</a:t>
            </a:r>
            <a:r>
              <a:rPr lang="en-US" dirty="0" smtClean="0"/>
              <a:t> </a:t>
            </a:r>
          </a:p>
          <a:p>
            <a:endParaRPr lang="en-US" dirty="0" smtClean="0"/>
          </a:p>
          <a:p>
            <a:r>
              <a:rPr lang="en-US" sz="2000" dirty="0" smtClean="0"/>
              <a:t>Allows decision logic </a:t>
            </a:r>
            <a:r>
              <a:rPr lang="en-US" sz="2000" dirty="0"/>
              <a:t>to be managed in a </a:t>
            </a:r>
            <a:r>
              <a:rPr lang="en-US" sz="2000" b="1" dirty="0"/>
              <a:t>separate tier </a:t>
            </a:r>
            <a:r>
              <a:rPr lang="en-US" sz="2000" dirty="0"/>
              <a:t>with a more agile </a:t>
            </a:r>
            <a:r>
              <a:rPr lang="en-US" sz="2000" dirty="0" smtClean="0"/>
              <a:t>lifecycle </a:t>
            </a:r>
          </a:p>
          <a:p>
            <a:endParaRPr lang="en-US" sz="2000" dirty="0" smtClean="0"/>
          </a:p>
          <a:p>
            <a:r>
              <a:rPr lang="en-US" sz="2000" b="1" dirty="0" smtClean="0"/>
              <a:t>Accelerates</a:t>
            </a:r>
            <a:r>
              <a:rPr lang="en-US" sz="2000" dirty="0" smtClean="0"/>
              <a:t> logic development and </a:t>
            </a:r>
            <a:r>
              <a:rPr lang="en-US" sz="2000" b="1" dirty="0" smtClean="0"/>
              <a:t>reduces</a:t>
            </a:r>
            <a:r>
              <a:rPr lang="en-US" sz="2000" dirty="0" smtClean="0"/>
              <a:t> maintenance time/cost</a:t>
            </a:r>
          </a:p>
          <a:p>
            <a:endParaRPr lang="en-US" sz="2000" dirty="0" smtClean="0"/>
          </a:p>
          <a:p>
            <a:r>
              <a:rPr lang="en-US" sz="2000" dirty="0" smtClean="0"/>
              <a:t>Improves ease of use through </a:t>
            </a:r>
            <a:r>
              <a:rPr lang="en-US" sz="2000" b="1" dirty="0" smtClean="0"/>
              <a:t>good visual tooling</a:t>
            </a:r>
          </a:p>
          <a:p>
            <a:endParaRPr lang="en-US" sz="2000" b="1" dirty="0" smtClean="0"/>
          </a:p>
          <a:p>
            <a:r>
              <a:rPr lang="en-US" sz="2000" dirty="0" smtClean="0"/>
              <a:t>Integrity checks </a:t>
            </a:r>
            <a:r>
              <a:rPr lang="en-US" sz="2000" b="1" dirty="0" smtClean="0"/>
              <a:t>improve</a:t>
            </a:r>
            <a:r>
              <a:rPr lang="en-US" sz="2000" dirty="0" smtClean="0"/>
              <a:t> </a:t>
            </a:r>
            <a:r>
              <a:rPr lang="en-US" sz="2000" b="1" dirty="0" smtClean="0"/>
              <a:t>quality </a:t>
            </a:r>
            <a:r>
              <a:rPr lang="en-US" sz="2000" dirty="0" smtClean="0"/>
              <a:t>of decisions</a:t>
            </a:r>
          </a:p>
          <a:p>
            <a:endParaRPr lang="en-US" sz="2000" dirty="0" smtClean="0"/>
          </a:p>
        </p:txBody>
      </p:sp>
      <p:sp>
        <p:nvSpPr>
          <p:cNvPr id="2" name="AutoShape 2" descr="data:image/jpeg;base64,/9j/4AAQSkZJRgABAQAAAQABAAD/2wCEAAkGBhAQDxAUDxIQDxAQEBAPEBAQDw8QDw8VFRQVFRQRFBQXHCceFxkjGRQSHy8gIycpLCwsFR4xODAqNSYrLikBCQoKDgwOGg8PGSogHyQtKSkpMC8sLCwsLC4pLywsLCk0LCkpKSksLCwqLC8tLCwtLC0pNCwsLCksKiwsKSwsLP/AABEIALMBGQMBIgACEQEDEQH/xAAcAAEAAQUBAQAAAAAAAAAAAAAAAQMEBQYHAgj/xABCEAACAQMBBAkABwUHAwUAAAABAgADBBEhBRIxQQYHEyJRYXGBkSMyQlKhscEUYoKSojNTcrLC0eEWJPAVQ3Oj8f/EABsBAQACAwEBAAAAAAAAAAAAAAABBAIDBQYH/8QAMxEAAgECBAMHAgUFAQAAAAAAAAECAxEEEiExBUFhEyJRcYGR0TKxQqHB4fAGFFKS8SP/2gAMAwEAAhEDEQA/AO3xJiAREmIBESYggiJMiAIkyIAiIgCRJiAREmIBESYgERJjEAiRPUiAREmIBESZQvrxKNKpVqHCUkao58FUZP5QCtPNRwoJYhVUEknQADUknwnCOl3T/aV5UItTVo2+G3FtyyMR41KmhP4Dw8Zptvtu8pl6T3FUU7gGnVRqnaI3mQxOuftcfAxcyyn0PS6xtmMSP2qkpGNGJHHUajT8dOBwdJsNKqrqGQhlYAqykFSDwII4z5J/aaqVgMBnV8gcQx+zgc59U7ItqtOmm/gbwNR0P1qVRyXdQw0Zd9mGMaeJgNF/EnEYkmJEScRiAREnEYgFSRiTEgkSJMQCIkxAIiTEAiJMQCIkyIAiMRAEREAYkSYgERJiAREmIBESYggiW20qC1KNRHG8roVYHgQdCJdTxVQFSDwIIPH9JD2JWjNG6QWCdmFpoo5AEA+mk4rtPYDm8NEFabEl97UgZwAB5kkD3ySAJ2P9ht1apVpVDUNN6m8gKFDUb7W8O9y+qTpNIWjiu1xWG+Q9NRTzu6lxunPlxxzxKcZNPQ6cqaaWYu+rDovSqbRJuUD1LRS6gfVFRGRQx+8MMCPThO2zlHVZ0bvBf3N1WO5R3q6L3gTWNRlbgOSgLr/zOsS4tjmy30IiTEkgiJMQCIxJiAeoiIAiIgCIiAIiIAiIgCIiAIiIBESYgERJiAREmIBESZGIAiMRAEREA1npFsKq7FrcEmoMMm8FUN/eHJxqAOROk0PaPRiuLgUThigFZmU93JHEk40GoydNJ1e6ujvblNqfa43yrMN4Lw3t3OcZ0zOPdYHSovVehQdt0KBXcHWpUxquRxA4fI9dTpJssRrtR11MpZ9Z1KwVqQT9qIbV6dQLTzzCsQd8+gxpxM6fs/aFO4pJUpMro4BBVgw4cCRzHhPlqnXBJLEkDRDoAfEgDz0zzxK+wuml3ZVw1tUZBvBnpZzRqgfZqJzGMjI1GdJuy2Vis3d3PqaTiWWxdqJdW9GvT+pWpq4HNc8VPmDke0vZBJGIkxAIiTGIIJiIgkREQBE8NVA5ymbochAK8S1Ny3kJ4NRjzMmwL3M8moPEfMw93ta3pf2tajT8nqop+CczHVem+z143NM/4RUf/KpmDnFbtG+GGrVPohJ+SbNo7ZfESO3Xxmq0unNixwtVmP7tvct+SSuvS6yzg10QnlVWpR/zqJHaQf4l7mbwWJjvTl/q/g2Ttl8ZIqjxHzMbb3KVBvU3Sov3kZXX5EqzYVWmnZl8DJlhPS1WHP8AWLAvYlsLwD62g5tyHr4DzlzIAiJgbnpMVJXs8FSQctzHtAM9E1T/AKucVKZcKKW9u1MA5UHQPnPI4J8sza4AkSYgETxcV1pozucKis7HwAGSfgSpNL62Nsm32bUVfr180x5KAWb8AB/FANFqdIKyi72izFKl92lnZU9dEBXtK3ogRUH72TNAuH0IzprvtnU+Kjz8Ty9eGZ6V7VR7rsaZHYWVNLOljgezGHb1Z99ifMTWL694hN0DhvMfwAmZieBcZcjgN3Qch5CWrAkgrx5S2St3xrnOnDHGXFTQD5Egk+i+pS4Z9kgk6CvWCDP1B3Sy+XfL/M32cm6hto5S6pfZPZ3KjwY5Sp/lSdZkMlCIiQBERAJiJiuke1Owoqc7pqVadEN93fbDN7LvH1xIbsrszp03UkoR3ZfPcjgNSND4DylFqpPEzwqgDAGANAPCTMjBiIiSQaz0y6YfsKhUVWrOpZe0OEA1A0GrHIOk5yelFW7aoLy8q003GKLSUimz47qlU5Z5nM6V002PZXFEC8qJbsmTSql1V0J4gA/XBwNPynF9o2S0qjLTqrXQHSqiugb+FwCPxHmZzcVKSlvoez4HSoVKWkWp83b7Npr0/wCleypqKiGt/Z7ylwHQMVz3gNeOMy5qqlR6n7Or7gbuqcswB4Z4zCBpmOj1TDP4bo/P/wDZRSvoeol3U531/IubHa9zYvmmWpswzg8CPSVNq9MLq6G7WfeX7uAB+Utdutl0P7pHwc/rMbMZSlHup6G2lQpVLVpQWbxtqZG22r2LI9Dfp1FHeYVOJydRgDAxgYOeHnidx2XctUoUXcYZ6SOw4alQeHKcBt1BdQeBYZ+Z9CUCpRSmN0qpXHDdwMY9sS/gG+8eV/qqMIqlZa66+2hUiInTPEiWnRy/3jcUSdbas1Nf/jOSg9tV/hEu5i7bZrUbyrWTVK6DfX7SuCMEDmCM/Mwle6sb6eVxkpeGnmv2ubHma70msNRUXnhX9eR/T4mUF94z1UdaisrahhgzI0mjVUyCDqDoZs3RHaRekaTnNShhcni9M/2bfAKnzXPOYG6tyjsp4g49fAyjb3ht6yVhkhMrUA4tTbG+PMjAYea+ckx2OhxPNOoGAKkEEAgg5BB1BBnqYmQnMOvC8UUrROLs9V/RAoU59Sy/ymdHvb1aS5bJ5ADiT4eXrOW9Ymwqu0WWqlRUamnZpbnByQSxJqBuJPlyExc4xerM1SlJXSOKorbvlliSTqxyckyyrkkzK3WzLiiezqUaofJ7pRtck8CND7SxubKoGIdGRwcFWBUqfAg8DM73MGrblmB8y9q6r6SmLJ9c4BGvEfpK9amd3iMce6eJ5nhJIOh9Qu09zaLUW07ShUCg+I3XI/o/Ez6Cny71X3W7tex+92wQN4hlZWU+xM+ohIYJkSYkEkRJjEATTOsrWnQXkWqH4AA/ObnNQ6xqf0VBvCoy/K5/0zVW+hnR4W7YuHr9mYPYPTwUgtK93sLhVrgFiByFQcT/AIh7jnNju+mFjSUM1zSIIyBTbtHI/wAKZI98TnVa3VxhvnnNYvKYSo65zunEo/3M4K256qfBMNiZ5leL5pbP4Oj7S62aQyLai9Q8nqsKa/yrkn5E1baXWBf18jtexU/ZoDs/6tW/GayXkEyvPEVJbs6eH4NhaOsYK/i9fvp7FwSzksSSTxd21Pqx4yHCDi295KNPk/7S3iabnT7M8pSHM+w/3l5TvN0YUYEsalTE8qzN9UM3opM3x2ObVlaTTL1629x1kbg5SktpW5U6n8plVLWtzpVP5GP5SJU2+RspYuMdLkAkHzGom9dG+sFrdFSqpq0RoCpHaUf3ddGXyOPXlNGYHmCCOIIII9pCsRwmqFSVKV4lvEYWjjqSjUV0d42T0jtbofQVUZv7s92qP4Dr8ZmSnEKDWtemFFOpRuEXO8jmpTq44tunvK3ocekv7LpTtC1wBUZ0H2K47VceGT3h7GdGGN/yXseNr/047vsZW6S391dP28zsETQtn9ainAuaDL4vRYOP5GwR8mV9qdaVugxbU3rvji4NKmvrnvH2HvLKxNJq9zkS4NjYzyum/PS3vexupXPHWa7tjplZWxK75rVeHZW/0jZ8Cfqj5z5TTKu0bu+UtdVzRtzwpUh2VNvLxb3zLc1KdIbtqgTkapGX/hz+Z+JqliG13dP54F2jwiEX/wCsrvwW3q39kvU2Gl0qFyzCrRa3qLTeoi73aNVpqCx7oGd8DJxjUZxwmN/6vtCu8HYrr/7VXOACScFc4ABlhsWn2dxTcauHDl2JLHGrZPpkS+6UXdO8OKwYFdEcHBXxx5HnnOZlCu8ve3K2PwNOFVdnomtuvrczHR7rJtaVoxAr3FKkzBGo0SxCaNubrEHu55cseE9XHXTaAZp220KmmdbZKS/zVGAnC9o2de3qPuOyg5AamSmRnThwmDumct3yWPixLHXzMsKSZyJQcTtO3+uJK4ANruqN7SptKhSzkYyRSBYY8jNYt+sgUiRTWjSTVj9JfXjjTGF3yo/qE5xiVajqVQKgUqCGbeYmoSc5IOgwMDA/GLLwIzyXM31utmvulRkBs67qq2Pk4+T6mYPpdtTt66Vw4LXFCjUqjIytQKEYEDhncDfxTWsZlYW2mhGfCIxS2JlNyWpJrseczOw+hm0L4ZtberWUNulxurTBwDguxAzgg+4mJtKPe18MT6A6iG/7W6HIV6Z/+pR/pEyMDA9XHU7fW19QubzsqSUCXFNagqVHbdIUd0boAJznP2fPTtsRIJEREAREQBNd6dW+/Zsf7t0f8d0/g02GW+0LQVaVSmeFRGT0yMAzGavFosYap2VWM/Bo48DNa2rbsa74VjkgjAJ5CbIyFWZWGGUlWHgQcEfMpVBrORKObQ+kU6vZvMtTWV2fVP2D74H5yqNk1fAD1YfpM/ieTMeyRseLnySMKuxX5so+TKq7FHNz7ACZF6oEt6lzGSKI7erLmXGy9hUjk43iDjLYMz1DZijkJQ6P0iaefvMSPTh+k2a12U7cses6NKPdR5LHV320rvmYpLAeEuKOyyToJsVtsUDjqZkKdkBym3Kc54rwOedNdllbVGx9WqAT5MrfqBOfsuDO5dK9mdpZVwBkqoqD+Ahj+AM5alsJzsVT757DgeMTw7T5N/Jjthr9NnkFb8dJsThWGGAP5/MtkQDhpKqma4LKrF2vPtJZti2rbHVvqsVPgwyPkazD395UouKZ3CKeGAxlWzrk+PHnNkBmsbfXNwfNU/KRJJaomlJzeWeqMwl5vqrsdWUHU5x5Dyng3Y5Sxt6BIAHAADMvadACbU2ylKEYsv8AZVQ99iOC4Huf+JiL2tXq1CtvTesR9YIuQvq3Ae5mVeuKdA40LEn2Gg/WZB9vJb0dykgCqOI+0TxJ8/ObYHmsZLNVl00NE2jb1kGLik9MfeIDKPUqSBNb23YYRXXUA4JHDB4H5/ObPtnbj1WOuAZrtyCFYKe64IZfsnzxyMtQujlVLMwGJIENocGBLBSPameiQfCUS0jegF5bqc6Nw5HXM+gepC2elY1alRcLcV96mQQd5UXcJxxHeDDXwnDNgbIqXBJUblJSBUrvkUafkT9pvBVyx5CdMu+ldT9npWdgHo21KmKW/wAK9YD6zMR9QEkkgePHlNNWtGmtdzo4Lh1bFy7itHm3svl9Dslpt22q1XpU61N6tPV6asCy+OnPHPHCX84T0dp/stelVz36bg6aADgy+6kj3ndQZjRqOa1VjZxLAxwk0oSumvzW5MRE3nLEREAiQZMiCTnvTvYRSp+0IO5UIFXH2H4bx8m09/UTUmadrrUVZSrAMrAhlIyCDxBE0HpD0CdN57QGonHsSe+v+An6w8jr6yjWou+aJ6rhvE4OCo1nZrZ8vI053xLOveATY7Tq+vqx+lAt1/eIZ/gaTadkdW9vRwXHauPtPr8DgJqjRnLodCtxPC0PxZn0+djmlns65uD9DTZh94jdT5M2jZXVszYNy5P7iZA9zxM6TQ2YijQAe0uVogSzDDRW+pxMRxutU0p91dN/cwuz9hU6SgIoAAwNJk0tcS6CycSxY4kqjk7spCjJ3JUxGJJjcpOgIwdQdCOR8pyXpBsZrSuyYPZsS1JuTL4eo4H/AJnXiJZbT2VSuKZSsu8p1HJlP3lPIzTVpZ11Olw7H/2tS71i9/k4+DPQM2DbHQWvRy1DNxT8AMVV9V+17fE1w6Eg5BGhBGCPIjlOfKLi7M9pRr0q8c1OVyqDLC6tVNTeIyd0DX3l2GlC4bX2kGx3Wx4LYlGpcS3uLrEr7P2LXr97dKU17zM2mQNTgSVeTsjTUcKUc1R2RO1id0L4KAfXGst7uvvjTgRmVr58sZQWkQi5GMgn2ycSytDxsm5NsxFDZpr1uzyE0LZbOoHHA5mV9tbCS2pB2NSonBmSmD2fgWG9w85Nw5purrxRg3r4j3GRNtp1A6gjVWXPkQR/tJlNxs+RcweFp4mEovSS5/sce2k9JmBpEnI72VK+h/8APCWWNdOM6Jt3oDTqZe2xRfiUOeyb0+57aeUwmxuhNft/+4Tcp0+8TkHtDyCkfJ9POb1WjlvcoVOG4iNVQcd+a2No6PdW1MotSrQW/QjJWjdtSqefd5+gmy1n2PZU/o9khbjOFS6oBgD941HLZHpr6TXltHTWhVamRwBz+a/7S8/9Qu6yildN2tJW31OQ2GAIGvHgTxlTtqn81PRLheFunZNLfeL+7T9LFncVq944aqcKuiKqhKVMfdp0xoB/4cy+t7ZUGFHqeZ9ZVAiaUub3Oo5aKMVZLZIhuB9DOzWlfNNP8CH+kTi7NnQc9PmdYpOVAHgAPjSXMNzPN8c0VP1/Qy4qT2GmNp3BlylSWzzZdZjM8K0nMA9xEQCMRiTEAjEYkxAIiTEAiJMQCIkyMQCIxJiCTyVmO2nsG3uR9NTVjwDju1B6MNZk8SMSGk9GZwqSg80XZ9DQNpdXTjJtqgYfcq6N7OND7gTWbnoffu4RaDL4uxXsx6MDr7TsuIKyu8NBs7FPjeJhGzs+rXwc82H1aLTIauRUfz+qPQTLdJ6CW1lUxgFgKa+/H+kNNs3ZzrrI2nvutJdRSGWxzduXsMfJmbShGyKMsRVxFTNUdzT9n7Ma6uKdJeNRgCfujizewBMyHSuyWncVlQbq03KqPBcDd/DEzfVXaK9W5qn61NUpKNNN/JY/0ge5lv0/pbl4+R3aqI4PnjdP4r+M0yVoqXUvYNKpOdLxjp5ppmi31LKzKdH3JtqeeI3l+GIH4Szu6XdOJX6OVPoMHiruPxz+swqfSWOFaYi3R/oZbMnM8b08VKwAOozK56d6FO4RB5HwEp0mGdPDnLctmVLc6+0yK+7LomUnqTzUqS2qVpi2b4wMnsSj2t1RXl2gZvRe8fwE6epzNK6B7LbvVmGN4blLPhnLP74AHoZvlClL+HjaN3zPH8ZrKpXyx2irevM90qUuUWQiyqqywcUlRPeIAnrEA9REQBERAEREAREQBERAEREAREQBIkxAIkEz1NI6c9B7i6qdvaVwKgQI1tcZe1qgZxjnTbXiOPlAMv0j6UU7emRTZXrN3VCkNueLNjw8Jyvad+o3qjtpqWLEnJP4kkykuyNs27MjbN3lJYr2OXUE+DKW09dZtHRjqyqV92ttYaDWnZqcKv71UqePkD6nlNUoOUtdixGpGEdNznXRPpDcDbNmbUOqvWSi1Ma9rSdh2m+PDHe8t0HlO6dLujAvaQCkLVpkmmx4HPFWxyOB6YlPZ/QyjQ2gbilTpUaS2qUKdOmoUdoXc1KhAHHd7Nc6k5MztzdKg11PIc5m4pqxjTrTpzVSL1OJ7Z2RWtiFrqFODghgysBzBmD2dWKvVUHGocfkfyE6X1hDtaSMQAQ5UY8GUn/SJzKgaVG6DXGewwe1ZThlU6FhjjjQ454xK0ofhR0cPistVVn1vbqZLtm8T8zzmbM3QRqih7OslZHUOm8QN5SMgq40OR6TC3+xLm3OK1J6fgSO6fRhofmV5QlHdHpaOJpV/olfpz9i1Bnum2MyKVAk66CLsBAAMkn3M1tlyFN3KNevMhsLo89wwZwRT4gH7Xr5eUvOj3RVqrB6o04hfD1850Sw2UEAAGJYo0L96Rx+I8VUE6VF+b+PkjZlpuKB4TLUlilbYlylOXjyUnchFlQCSFnqSYACMQJMAREQBERAEREAREQBERAEREAREQBERAEREApNcoOLD5lKptKmOe96S4akp4gH2EgUVHBR8CAY6rfu31FIHjjJlO0tt9suGI8eUyF/cGnSqOtN6pRGYUqeN+oQM7q5IGTOZbb6y9oMrJQ2de0s6Z/ZqxcDnhiuAfPBgHvp/txGc00x2VDIyODP9ps+Axj2PjOPbbrVLnfNFHNClg1KgVio1AG8eCjJ0zxm5bJ6HbW2pcBbilVs7QMGqGpTalhfuqGAao54ZxgcT4Hp22OgKnZde0tAlPfoslJdVTfyCGZtSTkDJOTMIws7s3TqJrLHYtupywensi27XUkVGTyptUZkHwc+hE3d6QIIIBB4ggEH1EtdlbKW3poinu00WmoGgAUBR+Al9MzWnY1vaXQW1q5KqaDfepaL7oe78YmNserdEqb9Sp2uNFG5u4HydZu0TX2UL3sXFxDEZOzzu3857lhbbLRBgDhLpaQEqYk4mZTbbPIEmTiJJAiIggSYiAIiIAiIgCIiAIiIAiIgCIiAIiIAiIgCIiAIiIAiIgCIiAIiIAiIgEREQBERAJiIgCIiAf/Z"/>
          <p:cNvSpPr>
            <a:spLocks noChangeAspect="1" noChangeArrowheads="1"/>
          </p:cNvSpPr>
          <p:nvPr/>
        </p:nvSpPr>
        <p:spPr bwMode="auto">
          <a:xfrm>
            <a:off x="207379" y="-144463"/>
            <a:ext cx="406294"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data:image/jpeg;base64,/9j/4AAQSkZJRgABAQAAAQABAAD/2wCEAAkGBhAQDxAUDxIQDxAQEBAPEBAQDw8QDw8VFRQVFRQRFBQXHCceFxkjGRQSHy8gIycpLCwsFR4xODAqNSYrLikBCQoKDgwOGg8PGSogHyQtKSkpMC8sLCwsLC4pLywsLCk0LCkpKSksLCwqLC8tLCwtLC0pNCwsLCksKiwsKSwsLP/AABEIALMBGQMBIgACEQEDEQH/xAAcAAEAAQUBAQAAAAAAAAAAAAAAAQMEBQYHAgj/xABCEAACAQMBBAkABwUHAwUAAAABAgADBBEhBRIxQQYHEyJRYXGBkSMyQlKhscEUYoKSojNTcrLC0eEWJPAVQ3Oj8f/EABsBAQACAwEBAAAAAAAAAAAAAAABBAIDBQYH/8QAMxEAAgECBAMHAgUFAQAAAAAAAAECAxEEEiExBUFhEyJRcYGR0TKxQqHB4fAGFFKS8SP/2gAMAwEAAhEDEQA/AO3xJiAREmIBESYggiJMiAIkyIAiIgCRJiAREmIBESYgERJjEAiRPUiAREmIBESZQvrxKNKpVqHCUkao58FUZP5QCtPNRwoJYhVUEknQADUknwnCOl3T/aV5UItTVo2+G3FtyyMR41KmhP4Dw8Zptvtu8pl6T3FUU7gGnVRqnaI3mQxOuftcfAxcyyn0PS6xtmMSP2qkpGNGJHHUajT8dOBwdJsNKqrqGQhlYAqykFSDwII4z5J/aaqVgMBnV8gcQx+zgc59U7ItqtOmm/gbwNR0P1qVRyXdQw0Zd9mGMaeJgNF/EnEYkmJEScRiAREnEYgFSRiTEgkSJMQCIkxAIiTEAiJMQCIkyIAiMRAEREAYkSYgERJiAREmIBESYggiW20qC1KNRHG8roVYHgQdCJdTxVQFSDwIIPH9JD2JWjNG6QWCdmFpoo5AEA+mk4rtPYDm8NEFabEl97UgZwAB5kkD3ySAJ2P9ht1apVpVDUNN6m8gKFDUb7W8O9y+qTpNIWjiu1xWG+Q9NRTzu6lxunPlxxzxKcZNPQ6cqaaWYu+rDovSqbRJuUD1LRS6gfVFRGRQx+8MMCPThO2zlHVZ0bvBf3N1WO5R3q6L3gTWNRlbgOSgLr/zOsS4tjmy30IiTEkgiJMQCIxJiAeoiIAiIgCIiAIiIAiIgCIiAIiIBESYgERJiAREmIBESZGIAiMRAEREA1npFsKq7FrcEmoMMm8FUN/eHJxqAOROk0PaPRiuLgUThigFZmU93JHEk40GoydNJ1e6ujvblNqfa43yrMN4Lw3t3OcZ0zOPdYHSovVehQdt0KBXcHWpUxquRxA4fI9dTpJssRrtR11MpZ9Z1KwVqQT9qIbV6dQLTzzCsQd8+gxpxM6fs/aFO4pJUpMro4BBVgw4cCRzHhPlqnXBJLEkDRDoAfEgDz0zzxK+wuml3ZVw1tUZBvBnpZzRqgfZqJzGMjI1GdJuy2Vis3d3PqaTiWWxdqJdW9GvT+pWpq4HNc8VPmDke0vZBJGIkxAIiTGIIJiIgkREQBE8NVA5ymbochAK8S1Ny3kJ4NRjzMmwL3M8moPEfMw93ta3pf2tajT8nqop+CczHVem+z143NM/4RUf/KpmDnFbtG+GGrVPohJ+SbNo7ZfESO3Xxmq0unNixwtVmP7tvct+SSuvS6yzg10QnlVWpR/zqJHaQf4l7mbwWJjvTl/q/g2Ttl8ZIqjxHzMbb3KVBvU3Sov3kZXX5EqzYVWmnZl8DJlhPS1WHP8AWLAvYlsLwD62g5tyHr4DzlzIAiJgbnpMVJXs8FSQctzHtAM9E1T/AKucVKZcKKW9u1MA5UHQPnPI4J8sza4AkSYgETxcV1pozucKis7HwAGSfgSpNL62Nsm32bUVfr180x5KAWb8AB/FANFqdIKyi72izFKl92lnZU9dEBXtK3ogRUH72TNAuH0IzprvtnU+Kjz8Ty9eGZ6V7VR7rsaZHYWVNLOljgezGHb1Z99ifMTWL694hN0DhvMfwAmZieBcZcjgN3Qch5CWrAkgrx5S2St3xrnOnDHGXFTQD5Egk+i+pS4Z9kgk6CvWCDP1B3Sy+XfL/M32cm6hto5S6pfZPZ3KjwY5Sp/lSdZkMlCIiQBERAJiJiuke1Owoqc7pqVadEN93fbDN7LvH1xIbsrszp03UkoR3ZfPcjgNSND4DylFqpPEzwqgDAGANAPCTMjBiIiSQaz0y6YfsKhUVWrOpZe0OEA1A0GrHIOk5yelFW7aoLy8q003GKLSUimz47qlU5Z5nM6V002PZXFEC8qJbsmTSql1V0J4gA/XBwNPynF9o2S0qjLTqrXQHSqiugb+FwCPxHmZzcVKSlvoez4HSoVKWkWp83b7Npr0/wCleypqKiGt/Z7ylwHQMVz3gNeOMy5qqlR6n7Or7gbuqcswB4Z4zCBpmOj1TDP4bo/P/wDZRSvoeol3U531/IubHa9zYvmmWpswzg8CPSVNq9MLq6G7WfeX7uAB+Utdutl0P7pHwc/rMbMZSlHup6G2lQpVLVpQWbxtqZG22r2LI9Dfp1FHeYVOJydRgDAxgYOeHnidx2XctUoUXcYZ6SOw4alQeHKcBt1BdQeBYZ+Z9CUCpRSmN0qpXHDdwMY9sS/gG+8eV/qqMIqlZa66+2hUiInTPEiWnRy/3jcUSdbas1Nf/jOSg9tV/hEu5i7bZrUbyrWTVK6DfX7SuCMEDmCM/Mwle6sb6eVxkpeGnmv2ubHma70msNRUXnhX9eR/T4mUF94z1UdaisrahhgzI0mjVUyCDqDoZs3RHaRekaTnNShhcni9M/2bfAKnzXPOYG6tyjsp4g49fAyjb3ht6yVhkhMrUA4tTbG+PMjAYea+ckx2OhxPNOoGAKkEEAgg5BB1BBnqYmQnMOvC8UUrROLs9V/RAoU59Sy/ymdHvb1aS5bJ5ADiT4eXrOW9Ymwqu0WWqlRUamnZpbnByQSxJqBuJPlyExc4xerM1SlJXSOKorbvlliSTqxyckyyrkkzK3WzLiiezqUaofJ7pRtck8CND7SxubKoGIdGRwcFWBUqfAg8DM73MGrblmB8y9q6r6SmLJ9c4BGvEfpK9amd3iMce6eJ5nhJIOh9Qu09zaLUW07ShUCg+I3XI/o/Ez6Cny71X3W7tex+92wQN4hlZWU+xM+ohIYJkSYkEkRJjEATTOsrWnQXkWqH4AA/ObnNQ6xqf0VBvCoy/K5/0zVW+hnR4W7YuHr9mYPYPTwUgtK93sLhVrgFiByFQcT/AIh7jnNju+mFjSUM1zSIIyBTbtHI/wAKZI98TnVa3VxhvnnNYvKYSo65zunEo/3M4K256qfBMNiZ5leL5pbP4Oj7S62aQyLai9Q8nqsKa/yrkn5E1baXWBf18jtexU/ZoDs/6tW/GayXkEyvPEVJbs6eH4NhaOsYK/i9fvp7FwSzksSSTxd21Pqx4yHCDi295KNPk/7S3iabnT7M8pSHM+w/3l5TvN0YUYEsalTE8qzN9UM3opM3x2ObVlaTTL1629x1kbg5SktpW5U6n8plVLWtzpVP5GP5SJU2+RspYuMdLkAkHzGom9dG+sFrdFSqpq0RoCpHaUf3ddGXyOPXlNGYHmCCOIIII9pCsRwmqFSVKV4lvEYWjjqSjUV0d42T0jtbofQVUZv7s92qP4Dr8ZmSnEKDWtemFFOpRuEXO8jmpTq44tunvK3ocekv7LpTtC1wBUZ0H2K47VceGT3h7GdGGN/yXseNr/047vsZW6S391dP28zsETQtn9ainAuaDL4vRYOP5GwR8mV9qdaVugxbU3rvji4NKmvrnvH2HvLKxNJq9zkS4NjYzyum/PS3vexupXPHWa7tjplZWxK75rVeHZW/0jZ8Cfqj5z5TTKu0bu+UtdVzRtzwpUh2VNvLxb3zLc1KdIbtqgTkapGX/hz+Z+JqliG13dP54F2jwiEX/wCsrvwW3q39kvU2Gl0qFyzCrRa3qLTeoi73aNVpqCx7oGd8DJxjUZxwmN/6vtCu8HYrr/7VXOACScFc4ABlhsWn2dxTcauHDl2JLHGrZPpkS+6UXdO8OKwYFdEcHBXxx5HnnOZlCu8ve3K2PwNOFVdnomtuvrczHR7rJtaVoxAr3FKkzBGo0SxCaNubrEHu55cseE9XHXTaAZp220KmmdbZKS/zVGAnC9o2de3qPuOyg5AamSmRnThwmDumct3yWPixLHXzMsKSZyJQcTtO3+uJK4ANruqN7SptKhSzkYyRSBYY8jNYt+sgUiRTWjSTVj9JfXjjTGF3yo/qE5xiVajqVQKgUqCGbeYmoSc5IOgwMDA/GLLwIzyXM31utmvulRkBs67qq2Pk4+T6mYPpdtTt66Vw4LXFCjUqjIytQKEYEDhncDfxTWsZlYW2mhGfCIxS2JlNyWpJrseczOw+hm0L4ZtberWUNulxurTBwDguxAzgg+4mJtKPe18MT6A6iG/7W6HIV6Z/+pR/pEyMDA9XHU7fW19QubzsqSUCXFNagqVHbdIUd0boAJznP2fPTtsRIJEREAREQBNd6dW+/Zsf7t0f8d0/g02GW+0LQVaVSmeFRGT0yMAzGavFosYap2VWM/Bo48DNa2rbsa74VjkgjAJ5CbIyFWZWGGUlWHgQcEfMpVBrORKObQ+kU6vZvMtTWV2fVP2D74H5yqNk1fAD1YfpM/ieTMeyRseLnySMKuxX5so+TKq7FHNz7ACZF6oEt6lzGSKI7erLmXGy9hUjk43iDjLYMz1DZijkJQ6P0iaefvMSPTh+k2a12U7cses6NKPdR5LHV320rvmYpLAeEuKOyyToJsVtsUDjqZkKdkBym3Kc54rwOedNdllbVGx9WqAT5MrfqBOfsuDO5dK9mdpZVwBkqoqD+Ahj+AM5alsJzsVT757DgeMTw7T5N/Jjthr9NnkFb8dJsThWGGAP5/MtkQDhpKqma4LKrF2vPtJZti2rbHVvqsVPgwyPkazD395UouKZ3CKeGAxlWzrk+PHnNkBmsbfXNwfNU/KRJJaomlJzeWeqMwl5vqrsdWUHU5x5Dyng3Y5Sxt6BIAHAADMvadACbU2ylKEYsv8AZVQ99iOC4Huf+JiL2tXq1CtvTesR9YIuQvq3Ae5mVeuKdA40LEn2Gg/WZB9vJb0dykgCqOI+0TxJ8/ObYHmsZLNVl00NE2jb1kGLik9MfeIDKPUqSBNb23YYRXXUA4JHDB4H5/ObPtnbj1WOuAZrtyCFYKe64IZfsnzxyMtQujlVLMwGJIENocGBLBSPameiQfCUS0jegF5bqc6Nw5HXM+gepC2elY1alRcLcV96mQQd5UXcJxxHeDDXwnDNgbIqXBJUblJSBUrvkUafkT9pvBVyx5CdMu+ldT9npWdgHo21KmKW/wAK9YD6zMR9QEkkgePHlNNWtGmtdzo4Lh1bFy7itHm3svl9Dslpt22q1XpU61N6tPV6asCy+OnPHPHCX84T0dp/stelVz36bg6aADgy+6kj3ndQZjRqOa1VjZxLAxwk0oSumvzW5MRE3nLEREAiQZMiCTnvTvYRSp+0IO5UIFXH2H4bx8m09/UTUmadrrUVZSrAMrAhlIyCDxBE0HpD0CdN57QGonHsSe+v+An6w8jr6yjWou+aJ6rhvE4OCo1nZrZ8vI053xLOveATY7Tq+vqx+lAt1/eIZ/gaTadkdW9vRwXHauPtPr8DgJqjRnLodCtxPC0PxZn0+djmlns65uD9DTZh94jdT5M2jZXVszYNy5P7iZA9zxM6TQ2YijQAe0uVogSzDDRW+pxMRxutU0p91dN/cwuz9hU6SgIoAAwNJk0tcS6CycSxY4kqjk7spCjJ3JUxGJJjcpOgIwdQdCOR8pyXpBsZrSuyYPZsS1JuTL4eo4H/AJnXiJZbT2VSuKZSsu8p1HJlP3lPIzTVpZ11Olw7H/2tS71i9/k4+DPQM2DbHQWvRy1DNxT8AMVV9V+17fE1w6Eg5BGhBGCPIjlOfKLi7M9pRr0q8c1OVyqDLC6tVNTeIyd0DX3l2GlC4bX2kGx3Wx4LYlGpcS3uLrEr7P2LXr97dKU17zM2mQNTgSVeTsjTUcKUc1R2RO1id0L4KAfXGst7uvvjTgRmVr58sZQWkQi5GMgn2ycSytDxsm5NsxFDZpr1uzyE0LZbOoHHA5mV9tbCS2pB2NSonBmSmD2fgWG9w85Nw5purrxRg3r4j3GRNtp1A6gjVWXPkQR/tJlNxs+RcweFp4mEovSS5/sce2k9JmBpEnI72VK+h/8APCWWNdOM6Jt3oDTqZe2xRfiUOeyb0+57aeUwmxuhNft/+4Tcp0+8TkHtDyCkfJ9POb1WjlvcoVOG4iNVQcd+a2No6PdW1MotSrQW/QjJWjdtSqefd5+gmy1n2PZU/o9khbjOFS6oBgD941HLZHpr6TXltHTWhVamRwBz+a/7S8/9Qu6yildN2tJW31OQ2GAIGvHgTxlTtqn81PRLheFunZNLfeL+7T9LFncVq944aqcKuiKqhKVMfdp0xoB/4cy+t7ZUGFHqeZ9ZVAiaUub3Oo5aKMVZLZIhuB9DOzWlfNNP8CH+kTi7NnQc9PmdYpOVAHgAPjSXMNzPN8c0VP1/Qy4qT2GmNp3BlylSWzzZdZjM8K0nMA9xEQCMRiTEAjEYkxAIiTEAiJMQCIkyMQCIxJiCTyVmO2nsG3uR9NTVjwDju1B6MNZk8SMSGk9GZwqSg80XZ9DQNpdXTjJtqgYfcq6N7OND7gTWbnoffu4RaDL4uxXsx6MDr7TsuIKyu8NBs7FPjeJhGzs+rXwc82H1aLTIauRUfz+qPQTLdJ6CW1lUxgFgKa+/H+kNNs3ZzrrI2nvutJdRSGWxzduXsMfJmbShGyKMsRVxFTNUdzT9n7Ma6uKdJeNRgCfujizewBMyHSuyWncVlQbq03KqPBcDd/DEzfVXaK9W5qn61NUpKNNN/JY/0ge5lv0/pbl4+R3aqI4PnjdP4r+M0yVoqXUvYNKpOdLxjp5ppmi31LKzKdH3JtqeeI3l+GIH4Szu6XdOJX6OVPoMHiruPxz+swqfSWOFaYi3R/oZbMnM8b08VKwAOozK56d6FO4RB5HwEp0mGdPDnLctmVLc6+0yK+7LomUnqTzUqS2qVpi2b4wMnsSj2t1RXl2gZvRe8fwE6epzNK6B7LbvVmGN4blLPhnLP74AHoZvlClL+HjaN3zPH8ZrKpXyx2irevM90qUuUWQiyqqywcUlRPeIAnrEA9REQBERAEREAREQBERAEREAREQBIkxAIkEz1NI6c9B7i6qdvaVwKgQI1tcZe1qgZxjnTbXiOPlAMv0j6UU7emRTZXrN3VCkNueLNjw8Jyvad+o3qjtpqWLEnJP4kkykuyNs27MjbN3lJYr2OXUE+DKW09dZtHRjqyqV92ttYaDWnZqcKv71UqePkD6nlNUoOUtdixGpGEdNznXRPpDcDbNmbUOqvWSi1Ma9rSdh2m+PDHe8t0HlO6dLujAvaQCkLVpkmmx4HPFWxyOB6YlPZ/QyjQ2gbilTpUaS2qUKdOmoUdoXc1KhAHHd7Nc6k5MztzdKg11PIc5m4pqxjTrTpzVSL1OJ7Z2RWtiFrqFODghgysBzBmD2dWKvVUHGocfkfyE6X1hDtaSMQAQ5UY8GUn/SJzKgaVG6DXGewwe1ZThlU6FhjjjQ454xK0ofhR0cPistVVn1vbqZLtm8T8zzmbM3QRqih7OslZHUOm8QN5SMgq40OR6TC3+xLm3OK1J6fgSO6fRhofmV5QlHdHpaOJpV/olfpz9i1Bnum2MyKVAk66CLsBAAMkn3M1tlyFN3KNevMhsLo89wwZwRT4gH7Xr5eUvOj3RVqrB6o04hfD1850Sw2UEAAGJYo0L96Rx+I8VUE6VF+b+PkjZlpuKB4TLUlilbYlylOXjyUnchFlQCSFnqSYACMQJMAREQBERAEREAREQBERAEREAREQBERAEREApNcoOLD5lKptKmOe96S4akp4gH2EgUVHBR8CAY6rfu31FIHjjJlO0tt9suGI8eUyF/cGnSqOtN6pRGYUqeN+oQM7q5IGTOZbb6y9oMrJQ2de0s6Z/ZqxcDnhiuAfPBgHvp/txGc00x2VDIyODP9ps+Axj2PjOPbbrVLnfNFHNClg1KgVio1AG8eCjJ0zxm5bJ6HbW2pcBbilVs7QMGqGpTalhfuqGAao54ZxgcT4Hp22OgKnZde0tAlPfoslJdVTfyCGZtSTkDJOTMIws7s3TqJrLHYtupywensi27XUkVGTyptUZkHwc+hE3d6QIIIBB4ggEH1EtdlbKW3poinu00WmoGgAUBR+Al9MzWnY1vaXQW1q5KqaDfepaL7oe78YmNserdEqb9Sp2uNFG5u4HydZu0TX2UL3sXFxDEZOzzu3857lhbbLRBgDhLpaQEqYk4mZTbbPIEmTiJJAiIggSYiAIiIAiIgCIiAIiIAiIgCIiAIiIAiIgCIiAIiIAiIgCIiAIiIAiIgEREQBERAJiIgCIiAf/Z"/>
          <p:cNvSpPr>
            <a:spLocks noChangeAspect="1" noChangeArrowheads="1"/>
          </p:cNvSpPr>
          <p:nvPr/>
        </p:nvSpPr>
        <p:spPr bwMode="auto">
          <a:xfrm>
            <a:off x="410526" y="7938"/>
            <a:ext cx="406294"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xmlns="" val="452296598"/>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arellia.com/wp-content/uploads/2013/05/bigstock-Discovery-3940412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313" y="0"/>
            <a:ext cx="12123511" cy="68574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 Placeholder 3"/>
          <p:cNvSpPr>
            <a:spLocks noGrp="1"/>
          </p:cNvSpPr>
          <p:nvPr>
            <p:ph type="body" sz="quarter" idx="10"/>
          </p:nvPr>
        </p:nvSpPr>
        <p:spPr/>
        <p:txBody>
          <a:bodyPr/>
          <a:lstStyle/>
          <a:p>
            <a:r>
              <a:rPr lang="en-US" dirty="0" smtClean="0"/>
              <a:t>Additional Resources</a:t>
            </a:r>
            <a:endParaRPr lang="en-GB" dirty="0"/>
          </a:p>
        </p:txBody>
      </p:sp>
    </p:spTree>
    <p:extLst>
      <p:ext uri="{BB962C8B-B14F-4D97-AF65-F5344CB8AC3E}">
        <p14:creationId xmlns:p14="http://schemas.microsoft.com/office/powerpoint/2010/main" xmlns="" val="2199154811"/>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To learn more…</a:t>
            </a:r>
            <a:endParaRPr lang="en-GB" dirty="0"/>
          </a:p>
        </p:txBody>
      </p:sp>
      <p:pic>
        <p:nvPicPr>
          <p:cNvPr id="4100" name="Picture 235" descr="cid:image004.jpg@01CECFCD.B89968F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43561" y="5527709"/>
            <a:ext cx="4433693" cy="767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6535267" y="5108160"/>
            <a:ext cx="2199769" cy="400110"/>
          </a:xfrm>
          <a:prstGeom prst="rect">
            <a:avLst/>
          </a:prstGeom>
          <a:noFill/>
        </p:spPr>
        <p:txBody>
          <a:bodyPr wrap="none" rtlCol="0">
            <a:spAutoFit/>
          </a:bodyPr>
          <a:lstStyle/>
          <a:p>
            <a:pPr algn="l"/>
            <a:r>
              <a:rPr lang="en-US" sz="2000" i="0" dirty="0" smtClean="0"/>
              <a:t>Training </a:t>
            </a:r>
            <a:r>
              <a:rPr lang="en-US" sz="2000" i="0" dirty="0"/>
              <a:t>Courses!</a:t>
            </a:r>
            <a:endParaRPr lang="en-GB" sz="2000" i="0" dirty="0" err="1" smtClean="0">
              <a:solidFill>
                <a:srgbClr val="000000"/>
              </a:solidFill>
            </a:endParaRPr>
          </a:p>
        </p:txBody>
      </p:sp>
      <p:sp>
        <p:nvSpPr>
          <p:cNvPr id="13" name="TextBox 12"/>
          <p:cNvSpPr txBox="1"/>
          <p:nvPr/>
        </p:nvSpPr>
        <p:spPr>
          <a:xfrm>
            <a:off x="706114" y="1027184"/>
            <a:ext cx="2209259" cy="400110"/>
          </a:xfrm>
          <a:prstGeom prst="rect">
            <a:avLst/>
          </a:prstGeom>
          <a:noFill/>
        </p:spPr>
        <p:txBody>
          <a:bodyPr wrap="none" rtlCol="0">
            <a:spAutoFit/>
          </a:bodyPr>
          <a:lstStyle/>
          <a:p>
            <a:pPr algn="l"/>
            <a:r>
              <a:rPr lang="en-US" sz="2000" i="0" dirty="0" smtClean="0"/>
              <a:t>Evaluate Corticon</a:t>
            </a:r>
            <a:endParaRPr lang="en-GB" sz="2000" i="0" dirty="0" err="1" smtClean="0">
              <a:solidFill>
                <a:srgbClr val="000000"/>
              </a:solidFill>
            </a:endParaRPr>
          </a:p>
        </p:txBody>
      </p:sp>
      <p:sp>
        <p:nvSpPr>
          <p:cNvPr id="14" name="TextBox 13"/>
          <p:cNvSpPr txBox="1"/>
          <p:nvPr/>
        </p:nvSpPr>
        <p:spPr>
          <a:xfrm>
            <a:off x="6459067" y="1099927"/>
            <a:ext cx="4362926" cy="400110"/>
          </a:xfrm>
          <a:prstGeom prst="rect">
            <a:avLst/>
          </a:prstGeom>
          <a:noFill/>
        </p:spPr>
        <p:txBody>
          <a:bodyPr wrap="none" rtlCol="0">
            <a:spAutoFit/>
          </a:bodyPr>
          <a:lstStyle/>
          <a:p>
            <a:pPr algn="l"/>
            <a:r>
              <a:rPr lang="en-US" sz="2000" i="0" dirty="0" smtClean="0"/>
              <a:t>Corticon on Progress.com / YouTube</a:t>
            </a:r>
            <a:endParaRPr lang="en-GB" sz="2000" i="0" dirty="0" err="1" smtClean="0">
              <a:solidFill>
                <a:srgbClr val="000000"/>
              </a:solidFill>
            </a:endParaRPr>
          </a:p>
        </p:txBody>
      </p:sp>
      <p:pic>
        <p:nvPicPr>
          <p:cNvPr id="15" name="Picture 14" descr="CorticonEval.jpg"/>
          <p:cNvPicPr>
            <a:picLocks noChangeAspect="1"/>
          </p:cNvPicPr>
          <p:nvPr/>
        </p:nvPicPr>
        <p:blipFill>
          <a:blip r:embed="rId3" cstate="print"/>
          <a:stretch>
            <a:fillRect/>
          </a:stretch>
        </p:blipFill>
        <p:spPr>
          <a:xfrm>
            <a:off x="272383" y="1419225"/>
            <a:ext cx="5503893" cy="5006081"/>
          </a:xfrm>
          <a:prstGeom prst="rect">
            <a:avLst/>
          </a:prstGeom>
        </p:spPr>
      </p:pic>
      <p:pic>
        <p:nvPicPr>
          <p:cNvPr id="16" name="Picture 15" descr="CorticonVideos.jpg"/>
          <p:cNvPicPr>
            <a:picLocks noChangeAspect="1"/>
          </p:cNvPicPr>
          <p:nvPr/>
        </p:nvPicPr>
        <p:blipFill>
          <a:blip r:embed="rId4" cstate="print"/>
          <a:stretch>
            <a:fillRect/>
          </a:stretch>
        </p:blipFill>
        <p:spPr>
          <a:xfrm>
            <a:off x="6696075" y="1472565"/>
            <a:ext cx="4025582" cy="3543939"/>
          </a:xfrm>
          <a:prstGeom prst="rect">
            <a:avLst/>
          </a:prstGeom>
        </p:spPr>
      </p:pic>
    </p:spTree>
    <p:extLst>
      <p:ext uri="{BB962C8B-B14F-4D97-AF65-F5344CB8AC3E}">
        <p14:creationId xmlns:p14="http://schemas.microsoft.com/office/powerpoint/2010/main" xmlns="" val="3441420283"/>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jigsaw success.jpg"/>
          <p:cNvPicPr>
            <a:picLocks noChangeAspect="1"/>
          </p:cNvPicPr>
          <p:nvPr/>
        </p:nvPicPr>
        <p:blipFill>
          <a:blip r:embed="rId4" cstate="print"/>
          <a:stretch>
            <a:fillRect/>
          </a:stretch>
        </p:blipFill>
        <p:spPr>
          <a:xfrm>
            <a:off x="7261225" y="1400175"/>
            <a:ext cx="4927600" cy="3924300"/>
          </a:xfrm>
          <a:prstGeom prst="rect">
            <a:avLst/>
          </a:prstGeom>
        </p:spPr>
      </p:pic>
      <p:sp>
        <p:nvSpPr>
          <p:cNvPr id="3" name="Title 2"/>
          <p:cNvSpPr>
            <a:spLocks noGrp="1"/>
          </p:cNvSpPr>
          <p:nvPr>
            <p:ph type="title"/>
            <p:custDataLst>
              <p:tags r:id="rId2"/>
            </p:custDataLst>
          </p:nvPr>
        </p:nvSpPr>
        <p:spPr/>
        <p:txBody>
          <a:bodyPr/>
          <a:lstStyle/>
          <a:p>
            <a:r>
              <a:rPr lang="en-US" dirty="0" smtClean="0"/>
              <a:t>What Next?</a:t>
            </a:r>
            <a:endParaRPr lang="en-ZA" dirty="0"/>
          </a:p>
        </p:txBody>
      </p:sp>
      <p:sp>
        <p:nvSpPr>
          <p:cNvPr id="2" name="AutoShape 2" descr="data:image/jpeg;base64,/9j/4AAQSkZJRgABAQAAAQABAAD/2wCEAAkGBhAQDxAUDxIQDxAQEBAPEBAQDw8QDw8VFRQVFRQRFBQXHCceFxkjGRQSHy8gIycpLCwsFR4xODAqNSYrLikBCQoKDgwOGg8PGSogHyQtKSkpMC8sLCwsLC4pLywsLCk0LCkpKSksLCwqLC8tLCwtLC0pNCwsLCksKiwsKSwsLP/AABEIALMBGQMBIgACEQEDEQH/xAAcAAEAAQUBAQAAAAAAAAAAAAAAAQMEBQYHAgj/xABCEAACAQMBBAkABwUHAwUAAAABAgADBBEhBRIxQQYHEyJRYXGBkSMyQlKhscEUYoKSojNTcrLC0eEWJPAVQ3Oj8f/EABsBAQACAwEBAAAAAAAAAAAAAAABBAIDBQYH/8QAMxEAAgECBAMHAgUFAQAAAAAAAAECAxEEEiExBUFhEyJRcYGR0TKxQqHB4fAGFFKS8SP/2gAMAwEAAhEDEQA/AO3xJiAREmIBESYggiJMiAIkyIAiIgCRJiAREmIBESYgERJjEAiRPUiAREmIBESZQvrxKNKpVqHCUkao58FUZP5QCtPNRwoJYhVUEknQADUknwnCOl3T/aV5UItTVo2+G3FtyyMR41KmhP4Dw8Zptvtu8pl6T3FUU7gGnVRqnaI3mQxOuftcfAxcyyn0PS6xtmMSP2qkpGNGJHHUajT8dOBwdJsNKqrqGQhlYAqykFSDwII4z5J/aaqVgMBnV8gcQx+zgc59U7ItqtOmm/gbwNR0P1qVRyXdQw0Zd9mGMaeJgNF/EnEYkmJEScRiAREnEYgFSRiTEgkSJMQCIkxAIiTEAiJMQCIkyIAiMRAEREAYkSYgERJiAREmIBESYggiW20qC1KNRHG8roVYHgQdCJdTxVQFSDwIIPH9JD2JWjNG6QWCdmFpoo5AEA+mk4rtPYDm8NEFabEl97UgZwAB5kkD3ySAJ2P9ht1apVpVDUNN6m8gKFDUb7W8O9y+qTpNIWjiu1xWG+Q9NRTzu6lxunPlxxzxKcZNPQ6cqaaWYu+rDovSqbRJuUD1LRS6gfVFRGRQx+8MMCPThO2zlHVZ0bvBf3N1WO5R3q6L3gTWNRlbgOSgLr/zOsS4tjmy30IiTEkgiJMQCIxJiAeoiIAiIgCIiAIiIAiIgCIiAIiIBESYgERJiAREmIBESZGIAiMRAEREA1npFsKq7FrcEmoMMm8FUN/eHJxqAOROk0PaPRiuLgUThigFZmU93JHEk40GoydNJ1e6ujvblNqfa43yrMN4Lw3t3OcZ0zOPdYHSovVehQdt0KBXcHWpUxquRxA4fI9dTpJssRrtR11MpZ9Z1KwVqQT9qIbV6dQLTzzCsQd8+gxpxM6fs/aFO4pJUpMro4BBVgw4cCRzHhPlqnXBJLEkDRDoAfEgDz0zzxK+wuml3ZVw1tUZBvBnpZzRqgfZqJzGMjI1GdJuy2Vis3d3PqaTiWWxdqJdW9GvT+pWpq4HNc8VPmDke0vZBJGIkxAIiTGIIJiIgkREQBE8NVA5ymbochAK8S1Ny3kJ4NRjzMmwL3M8moPEfMw93ta3pf2tajT8nqop+CczHVem+z143NM/4RUf/KpmDnFbtG+GGrVPohJ+SbNo7ZfESO3Xxmq0unNixwtVmP7tvct+SSuvS6yzg10QnlVWpR/zqJHaQf4l7mbwWJjvTl/q/g2Ttl8ZIqjxHzMbb3KVBvU3Sov3kZXX5EqzYVWmnZl8DJlhPS1WHP8AWLAvYlsLwD62g5tyHr4DzlzIAiJgbnpMVJXs8FSQctzHtAM9E1T/AKucVKZcKKW9u1MA5UHQPnPI4J8sza4AkSYgETxcV1pozucKis7HwAGSfgSpNL62Nsm32bUVfr180x5KAWb8AB/FANFqdIKyi72izFKl92lnZU9dEBXtK3ogRUH72TNAuH0IzprvtnU+Kjz8Ty9eGZ6V7VR7rsaZHYWVNLOljgezGHb1Z99ifMTWL694hN0DhvMfwAmZieBcZcjgN3Qch5CWrAkgrx5S2St3xrnOnDHGXFTQD5Egk+i+pS4Z9kgk6CvWCDP1B3Sy+XfL/M32cm6hto5S6pfZPZ3KjwY5Sp/lSdZkMlCIiQBERAJiJiuke1Owoqc7pqVadEN93fbDN7LvH1xIbsrszp03UkoR3ZfPcjgNSND4DylFqpPEzwqgDAGANAPCTMjBiIiSQaz0y6YfsKhUVWrOpZe0OEA1A0GrHIOk5yelFW7aoLy8q003GKLSUimz47qlU5Z5nM6V002PZXFEC8qJbsmTSql1V0J4gA/XBwNPynF9o2S0qjLTqrXQHSqiugb+FwCPxHmZzcVKSlvoez4HSoVKWkWp83b7Npr0/wCleypqKiGt/Z7ylwHQMVz3gNeOMy5qqlR6n7Or7gbuqcswB4Z4zCBpmOj1TDP4bo/P/wDZRSvoeol3U531/IubHa9zYvmmWpswzg8CPSVNq9MLq6G7WfeX7uAB+Utdutl0P7pHwc/rMbMZSlHup6G2lQpVLVpQWbxtqZG22r2LI9Dfp1FHeYVOJydRgDAxgYOeHnidx2XctUoUXcYZ6SOw4alQeHKcBt1BdQeBYZ+Z9CUCpRSmN0qpXHDdwMY9sS/gG+8eV/qqMIqlZa66+2hUiInTPEiWnRy/3jcUSdbas1Nf/jOSg9tV/hEu5i7bZrUbyrWTVK6DfX7SuCMEDmCM/Mwle6sb6eVxkpeGnmv2ubHma70msNRUXnhX9eR/T4mUF94z1UdaisrahhgzI0mjVUyCDqDoZs3RHaRekaTnNShhcni9M/2bfAKnzXPOYG6tyjsp4g49fAyjb3ht6yVhkhMrUA4tTbG+PMjAYea+ckx2OhxPNOoGAKkEEAgg5BB1BBnqYmQnMOvC8UUrROLs9V/RAoU59Sy/ymdHvb1aS5bJ5ADiT4eXrOW9Ymwqu0WWqlRUamnZpbnByQSxJqBuJPlyExc4xerM1SlJXSOKorbvlliSTqxyckyyrkkzK3WzLiiezqUaofJ7pRtck8CND7SxubKoGIdGRwcFWBUqfAg8DM73MGrblmB8y9q6r6SmLJ9c4BGvEfpK9amd3iMce6eJ5nhJIOh9Qu09zaLUW07ShUCg+I3XI/o/Ez6Cny71X3W7tex+92wQN4hlZWU+xM+ohIYJkSYkEkRJjEATTOsrWnQXkWqH4AA/ObnNQ6xqf0VBvCoy/K5/0zVW+hnR4W7YuHr9mYPYPTwUgtK93sLhVrgFiByFQcT/AIh7jnNju+mFjSUM1zSIIyBTbtHI/wAKZI98TnVa3VxhvnnNYvKYSo65zunEo/3M4K256qfBMNiZ5leL5pbP4Oj7S62aQyLai9Q8nqsKa/yrkn5E1baXWBf18jtexU/ZoDs/6tW/GayXkEyvPEVJbs6eH4NhaOsYK/i9fvp7FwSzksSSTxd21Pqx4yHCDi295KNPk/7S3iabnT7M8pSHM+w/3l5TvN0YUYEsalTE8qzN9UM3opM3x2ObVlaTTL1629x1kbg5SktpW5U6n8plVLWtzpVP5GP5SJU2+RspYuMdLkAkHzGom9dG+sFrdFSqpq0RoCpHaUf3ddGXyOPXlNGYHmCCOIIII9pCsRwmqFSVKV4lvEYWjjqSjUV0d42T0jtbofQVUZv7s92qP4Dr8ZmSnEKDWtemFFOpRuEXO8jmpTq44tunvK3ocekv7LpTtC1wBUZ0H2K47VceGT3h7GdGGN/yXseNr/047vsZW6S391dP28zsETQtn9ainAuaDL4vRYOP5GwR8mV9qdaVugxbU3rvji4NKmvrnvH2HvLKxNJq9zkS4NjYzyum/PS3vexupXPHWa7tjplZWxK75rVeHZW/0jZ8Cfqj5z5TTKu0bu+UtdVzRtzwpUh2VNvLxb3zLc1KdIbtqgTkapGX/hz+Z+JqliG13dP54F2jwiEX/wCsrvwW3q39kvU2Gl0qFyzCrRa3qLTeoi73aNVpqCx7oGd8DJxjUZxwmN/6vtCu8HYrr/7VXOACScFc4ABlhsWn2dxTcauHDl2JLHGrZPpkS+6UXdO8OKwYFdEcHBXxx5HnnOZlCu8ve3K2PwNOFVdnomtuvrczHR7rJtaVoxAr3FKkzBGo0SxCaNubrEHu55cseE9XHXTaAZp220KmmdbZKS/zVGAnC9o2de3qPuOyg5AamSmRnThwmDumct3yWPixLHXzMsKSZyJQcTtO3+uJK4ANruqN7SptKhSzkYyRSBYY8jNYt+sgUiRTWjSTVj9JfXjjTGF3yo/qE5xiVajqVQKgUqCGbeYmoSc5IOgwMDA/GLLwIzyXM31utmvulRkBs67qq2Pk4+T6mYPpdtTt66Vw4LXFCjUqjIytQKEYEDhncDfxTWsZlYW2mhGfCIxS2JlNyWpJrseczOw+hm0L4ZtberWUNulxurTBwDguxAzgg+4mJtKPe18MT6A6iG/7W6HIV6Z/+pR/pEyMDA9XHU7fW19QubzsqSUCXFNagqVHbdIUd0boAJznP2fPTtsRIJEREAREQBNd6dW+/Zsf7t0f8d0/g02GW+0LQVaVSmeFRGT0yMAzGavFosYap2VWM/Bo48DNa2rbsa74VjkgjAJ5CbIyFWZWGGUlWHgQcEfMpVBrORKObQ+kU6vZvMtTWV2fVP2D74H5yqNk1fAD1YfpM/ieTMeyRseLnySMKuxX5so+TKq7FHNz7ACZF6oEt6lzGSKI7erLmXGy9hUjk43iDjLYMz1DZijkJQ6P0iaefvMSPTh+k2a12U7cses6NKPdR5LHV320rvmYpLAeEuKOyyToJsVtsUDjqZkKdkBym3Kc54rwOedNdllbVGx9WqAT5MrfqBOfsuDO5dK9mdpZVwBkqoqD+Ahj+AM5alsJzsVT757DgeMTw7T5N/Jjthr9NnkFb8dJsThWGGAP5/MtkQDhpKqma4LKrF2vPtJZti2rbHVvqsVPgwyPkazD395UouKZ3CKeGAxlWzrk+PHnNkBmsbfXNwfNU/KRJJaomlJzeWeqMwl5vqrsdWUHU5x5Dyng3Y5Sxt6BIAHAADMvadACbU2ylKEYsv8AZVQ99iOC4Huf+JiL2tXq1CtvTesR9YIuQvq3Ae5mVeuKdA40LEn2Gg/WZB9vJb0dykgCqOI+0TxJ8/ObYHmsZLNVl00NE2jb1kGLik9MfeIDKPUqSBNb23YYRXXUA4JHDB4H5/ObPtnbj1WOuAZrtyCFYKe64IZfsnzxyMtQujlVLMwGJIENocGBLBSPameiQfCUS0jegF5bqc6Nw5HXM+gepC2elY1alRcLcV96mQQd5UXcJxxHeDDXwnDNgbIqXBJUblJSBUrvkUafkT9pvBVyx5CdMu+ldT9npWdgHo21KmKW/wAK9YD6zMR9QEkkgePHlNNWtGmtdzo4Lh1bFy7itHm3svl9Dslpt22q1XpU61N6tPV6asCy+OnPHPHCX84T0dp/stelVz36bg6aADgy+6kj3ndQZjRqOa1VjZxLAxwk0oSumvzW5MRE3nLEREAiQZMiCTnvTvYRSp+0IO5UIFXH2H4bx8m09/UTUmadrrUVZSrAMrAhlIyCDxBE0HpD0CdN57QGonHsSe+v+An6w8jr6yjWou+aJ6rhvE4OCo1nZrZ8vI053xLOveATY7Tq+vqx+lAt1/eIZ/gaTadkdW9vRwXHauPtPr8DgJqjRnLodCtxPC0PxZn0+djmlns65uD9DTZh94jdT5M2jZXVszYNy5P7iZA9zxM6TQ2YijQAe0uVogSzDDRW+pxMRxutU0p91dN/cwuz9hU6SgIoAAwNJk0tcS6CycSxY4kqjk7spCjJ3JUxGJJjcpOgIwdQdCOR8pyXpBsZrSuyYPZsS1JuTL4eo4H/AJnXiJZbT2VSuKZSsu8p1HJlP3lPIzTVpZ11Olw7H/2tS71i9/k4+DPQM2DbHQWvRy1DNxT8AMVV9V+17fE1w6Eg5BGhBGCPIjlOfKLi7M9pRr0q8c1OVyqDLC6tVNTeIyd0DX3l2GlC4bX2kGx3Wx4LYlGpcS3uLrEr7P2LXr97dKU17zM2mQNTgSVeTsjTUcKUc1R2RO1id0L4KAfXGst7uvvjTgRmVr58sZQWkQi5GMgn2ycSytDxsm5NsxFDZpr1uzyE0LZbOoHHA5mV9tbCS2pB2NSonBmSmD2fgWG9w85Nw5purrxRg3r4j3GRNtp1A6gjVWXPkQR/tJlNxs+RcweFp4mEovSS5/sce2k9JmBpEnI72VK+h/8APCWWNdOM6Jt3oDTqZe2xRfiUOeyb0+57aeUwmxuhNft/+4Tcp0+8TkHtDyCkfJ9POb1WjlvcoVOG4iNVQcd+a2No6PdW1MotSrQW/QjJWjdtSqefd5+gmy1n2PZU/o9khbjOFS6oBgD941HLZHpr6TXltHTWhVamRwBz+a/7S8/9Qu6yildN2tJW31OQ2GAIGvHgTxlTtqn81PRLheFunZNLfeL+7T9LFncVq944aqcKuiKqhKVMfdp0xoB/4cy+t7ZUGFHqeZ9ZVAiaUub3Oo5aKMVZLZIhuB9DOzWlfNNP8CH+kTi7NnQc9PmdYpOVAHgAPjSXMNzPN8c0VP1/Qy4qT2GmNp3BlylSWzzZdZjM8K0nMA9xEQCMRiTEAjEYkxAIiTEAiJMQCIkyMQCIxJiCTyVmO2nsG3uR9NTVjwDju1B6MNZk8SMSGk9GZwqSg80XZ9DQNpdXTjJtqgYfcq6N7OND7gTWbnoffu4RaDL4uxXsx6MDr7TsuIKyu8NBs7FPjeJhGzs+rXwc82H1aLTIauRUfz+qPQTLdJ6CW1lUxgFgKa+/H+kNNs3ZzrrI2nvutJdRSGWxzduXsMfJmbShGyKMsRVxFTNUdzT9n7Ma6uKdJeNRgCfujizewBMyHSuyWncVlQbq03KqPBcDd/DEzfVXaK9W5qn61NUpKNNN/JY/0ge5lv0/pbl4+R3aqI4PnjdP4r+M0yVoqXUvYNKpOdLxjp5ppmi31LKzKdH3JtqeeI3l+GIH4Szu6XdOJX6OVPoMHiruPxz+swqfSWOFaYi3R/oZbMnM8b08VKwAOozK56d6FO4RB5HwEp0mGdPDnLctmVLc6+0yK+7LomUnqTzUqS2qVpi2b4wMnsSj2t1RXl2gZvRe8fwE6epzNK6B7LbvVmGN4blLPhnLP74AHoZvlClL+HjaN3zPH8ZrKpXyx2irevM90qUuUWQiyqqywcUlRPeIAnrEA9REQBERAEREAREQBERAEREAREQBIkxAIkEz1NI6c9B7i6qdvaVwKgQI1tcZe1qgZxjnTbXiOPlAMv0j6UU7emRTZXrN3VCkNueLNjw8Jyvad+o3qjtpqWLEnJP4kkykuyNs27MjbN3lJYr2OXUE+DKW09dZtHRjqyqV92ttYaDWnZqcKv71UqePkD6nlNUoOUtdixGpGEdNznXRPpDcDbNmbUOqvWSi1Ma9rSdh2m+PDHe8t0HlO6dLujAvaQCkLVpkmmx4HPFWxyOB6YlPZ/QyjQ2gbilTpUaS2qUKdOmoUdoXc1KhAHHd7Nc6k5MztzdKg11PIc5m4pqxjTrTpzVSL1OJ7Z2RWtiFrqFODghgysBzBmD2dWKvVUHGocfkfyE6X1hDtaSMQAQ5UY8GUn/SJzKgaVG6DXGewwe1ZThlU6FhjjjQ454xK0ofhR0cPistVVn1vbqZLtm8T8zzmbM3QRqih7OslZHUOm8QN5SMgq40OR6TC3+xLm3OK1J6fgSO6fRhofmV5QlHdHpaOJpV/olfpz9i1Bnum2MyKVAk66CLsBAAMkn3M1tlyFN3KNevMhsLo89wwZwRT4gH7Xr5eUvOj3RVqrB6o04hfD1850Sw2UEAAGJYo0L96Rx+I8VUE6VF+b+PkjZlpuKB4TLUlilbYlylOXjyUnchFlQCSFnqSYACMQJMAREQBERAEREAREQBERAEREAREQBERAEREApNcoOLD5lKptKmOe96S4akp4gH2EgUVHBR8CAY6rfu31FIHjjJlO0tt9suGI8eUyF/cGnSqOtN6pRGYUqeN+oQM7q5IGTOZbb6y9oMrJQ2de0s6Z/ZqxcDnhiuAfPBgHvp/txGc00x2VDIyODP9ps+Axj2PjOPbbrVLnfNFHNClg1KgVio1AG8eCjJ0zxm5bJ6HbW2pcBbilVs7QMGqGpTalhfuqGAao54ZxgcT4Hp22OgKnZde0tAlPfoslJdVTfyCGZtSTkDJOTMIws7s3TqJrLHYtupywensi27XUkVGTyptUZkHwc+hE3d6QIIIBB4ggEH1EtdlbKW3poinu00WmoGgAUBR+Al9MzWnY1vaXQW1q5KqaDfepaL7oe78YmNserdEqb9Sp2uNFG5u4HydZu0TX2UL3sXFxDEZOzzu3857lhbbLRBgDhLpaQEqYk4mZTbbPIEmTiJJAiIggSYiAIiIAiIgCIiAIiIAiIgCIiAIiIAiIgCIiAIiIAiIgCIiAIiIAiIgEREQBERAJiIgCIiAf/Z"/>
          <p:cNvSpPr>
            <a:spLocks noChangeAspect="1" noChangeArrowheads="1"/>
          </p:cNvSpPr>
          <p:nvPr/>
        </p:nvSpPr>
        <p:spPr bwMode="auto">
          <a:xfrm>
            <a:off x="207379" y="-144463"/>
            <a:ext cx="406294"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data:image/jpeg;base64,/9j/4AAQSkZJRgABAQAAAQABAAD/2wCEAAkGBhAQDxAUDxIQDxAQEBAPEBAQDw8QDw8VFRQVFRQRFBQXHCceFxkjGRQSHy8gIycpLCwsFR4xODAqNSYrLikBCQoKDgwOGg8PGSogHyQtKSkpMC8sLCwsLC4pLywsLCk0LCkpKSksLCwqLC8tLCwtLC0pNCwsLCksKiwsKSwsLP/AABEIALMBGQMBIgACEQEDEQH/xAAcAAEAAQUBAQAAAAAAAAAAAAAAAQMEBQYHAgj/xABCEAACAQMBBAkABwUHAwUAAAABAgADBBEhBRIxQQYHEyJRYXGBkSMyQlKhscEUYoKSojNTcrLC0eEWJPAVQ3Oj8f/EABsBAQACAwEBAAAAAAAAAAAAAAABBAIDBQYH/8QAMxEAAgECBAMHAgUFAQAAAAAAAAECAxEEEiExBUFhEyJRcYGR0TKxQqHB4fAGFFKS8SP/2gAMAwEAAhEDEQA/AO3xJiAREmIBESYggiJMiAIkyIAiIgCRJiAREmIBESYgERJjEAiRPUiAREmIBESZQvrxKNKpVqHCUkao58FUZP5QCtPNRwoJYhVUEknQADUknwnCOl3T/aV5UItTVo2+G3FtyyMR41KmhP4Dw8Zptvtu8pl6T3FUU7gGnVRqnaI3mQxOuftcfAxcyyn0PS6xtmMSP2qkpGNGJHHUajT8dOBwdJsNKqrqGQhlYAqykFSDwII4z5J/aaqVgMBnV8gcQx+zgc59U7ItqtOmm/gbwNR0P1qVRyXdQw0Zd9mGMaeJgNF/EnEYkmJEScRiAREnEYgFSRiTEgkSJMQCIkxAIiTEAiJMQCIkyIAiMRAEREAYkSYgERJiAREmIBESYggiW20qC1KNRHG8roVYHgQdCJdTxVQFSDwIIPH9JD2JWjNG6QWCdmFpoo5AEA+mk4rtPYDm8NEFabEl97UgZwAB5kkD3ySAJ2P9ht1apVpVDUNN6m8gKFDUb7W8O9y+qTpNIWjiu1xWG+Q9NRTzu6lxunPlxxzxKcZNPQ6cqaaWYu+rDovSqbRJuUD1LRS6gfVFRGRQx+8MMCPThO2zlHVZ0bvBf3N1WO5R3q6L3gTWNRlbgOSgLr/zOsS4tjmy30IiTEkgiJMQCIxJiAeoiIAiIgCIiAIiIAiIgCIiAIiIBESYgERJiAREmIBESZGIAiMRAEREA1npFsKq7FrcEmoMMm8FUN/eHJxqAOROk0PaPRiuLgUThigFZmU93JHEk40GoydNJ1e6ujvblNqfa43yrMN4Lw3t3OcZ0zOPdYHSovVehQdt0KBXcHWpUxquRxA4fI9dTpJssRrtR11MpZ9Z1KwVqQT9qIbV6dQLTzzCsQd8+gxpxM6fs/aFO4pJUpMro4BBVgw4cCRzHhPlqnXBJLEkDRDoAfEgDz0zzxK+wuml3ZVw1tUZBvBnpZzRqgfZqJzGMjI1GdJuy2Vis3d3PqaTiWWxdqJdW9GvT+pWpq4HNc8VPmDke0vZBJGIkxAIiTGIIJiIgkREQBE8NVA5ymbochAK8S1Ny3kJ4NRjzMmwL3M8moPEfMw93ta3pf2tajT8nqop+CczHVem+z143NM/4RUf/KpmDnFbtG+GGrVPohJ+SbNo7ZfESO3Xxmq0unNixwtVmP7tvct+SSuvS6yzg10QnlVWpR/zqJHaQf4l7mbwWJjvTl/q/g2Ttl8ZIqjxHzMbb3KVBvU3Sov3kZXX5EqzYVWmnZl8DJlhPS1WHP8AWLAvYlsLwD62g5tyHr4DzlzIAiJgbnpMVJXs8FSQctzHtAM9E1T/AKucVKZcKKW9u1MA5UHQPnPI4J8sza4AkSYgETxcV1pozucKis7HwAGSfgSpNL62Nsm32bUVfr180x5KAWb8AB/FANFqdIKyi72izFKl92lnZU9dEBXtK3ogRUH72TNAuH0IzprvtnU+Kjz8Ty9eGZ6V7VR7rsaZHYWVNLOljgezGHb1Z99ifMTWL694hN0DhvMfwAmZieBcZcjgN3Qch5CWrAkgrx5S2St3xrnOnDHGXFTQD5Egk+i+pS4Z9kgk6CvWCDP1B3Sy+XfL/M32cm6hto5S6pfZPZ3KjwY5Sp/lSdZkMlCIiQBERAJiJiuke1Owoqc7pqVadEN93fbDN7LvH1xIbsrszp03UkoR3ZfPcjgNSND4DylFqpPEzwqgDAGANAPCTMjBiIiSQaz0y6YfsKhUVWrOpZe0OEA1A0GrHIOk5yelFW7aoLy8q003GKLSUimz47qlU5Z5nM6V002PZXFEC8qJbsmTSql1V0J4gA/XBwNPynF9o2S0qjLTqrXQHSqiugb+FwCPxHmZzcVKSlvoez4HSoVKWkWp83b7Npr0/wCleypqKiGt/Z7ylwHQMVz3gNeOMy5qqlR6n7Or7gbuqcswB4Z4zCBpmOj1TDP4bo/P/wDZRSvoeol3U531/IubHa9zYvmmWpswzg8CPSVNq9MLq6G7WfeX7uAB+Utdutl0P7pHwc/rMbMZSlHup6G2lQpVLVpQWbxtqZG22r2LI9Dfp1FHeYVOJydRgDAxgYOeHnidx2XctUoUXcYZ6SOw4alQeHKcBt1BdQeBYZ+Z9CUCpRSmN0qpXHDdwMY9sS/gG+8eV/qqMIqlZa66+2hUiInTPEiWnRy/3jcUSdbas1Nf/jOSg9tV/hEu5i7bZrUbyrWTVK6DfX7SuCMEDmCM/Mwle6sb6eVxkpeGnmv2ubHma70msNRUXnhX9eR/T4mUF94z1UdaisrahhgzI0mjVUyCDqDoZs3RHaRekaTnNShhcni9M/2bfAKnzXPOYG6tyjsp4g49fAyjb3ht6yVhkhMrUA4tTbG+PMjAYea+ckx2OhxPNOoGAKkEEAgg5BB1BBnqYmQnMOvC8UUrROLs9V/RAoU59Sy/ymdHvb1aS5bJ5ADiT4eXrOW9Ymwqu0WWqlRUamnZpbnByQSxJqBuJPlyExc4xerM1SlJXSOKorbvlliSTqxyckyyrkkzK3WzLiiezqUaofJ7pRtck8CND7SxubKoGIdGRwcFWBUqfAg8DM73MGrblmB8y9q6r6SmLJ9c4BGvEfpK9amd3iMce6eJ5nhJIOh9Qu09zaLUW07ShUCg+I3XI/o/Ez6Cny71X3W7tex+92wQN4hlZWU+xM+ohIYJkSYkEkRJjEATTOsrWnQXkWqH4AA/ObnNQ6xqf0VBvCoy/K5/0zVW+hnR4W7YuHr9mYPYPTwUgtK93sLhVrgFiByFQcT/AIh7jnNju+mFjSUM1zSIIyBTbtHI/wAKZI98TnVa3VxhvnnNYvKYSo65zunEo/3M4K256qfBMNiZ5leL5pbP4Oj7S62aQyLai9Q8nqsKa/yrkn5E1baXWBf18jtexU/ZoDs/6tW/GayXkEyvPEVJbs6eH4NhaOsYK/i9fvp7FwSzksSSTxd21Pqx4yHCDi295KNPk/7S3iabnT7M8pSHM+w/3l5TvN0YUYEsalTE8qzN9UM3opM3x2ObVlaTTL1629x1kbg5SktpW5U6n8plVLWtzpVP5GP5SJU2+RspYuMdLkAkHzGom9dG+sFrdFSqpq0RoCpHaUf3ddGXyOPXlNGYHmCCOIIII9pCsRwmqFSVKV4lvEYWjjqSjUV0d42T0jtbofQVUZv7s92qP4Dr8ZmSnEKDWtemFFOpRuEXO8jmpTq44tunvK3ocekv7LpTtC1wBUZ0H2K47VceGT3h7GdGGN/yXseNr/047vsZW6S391dP28zsETQtn9ainAuaDL4vRYOP5GwR8mV9qdaVugxbU3rvji4NKmvrnvH2HvLKxNJq9zkS4NjYzyum/PS3vexupXPHWa7tjplZWxK75rVeHZW/0jZ8Cfqj5z5TTKu0bu+UtdVzRtzwpUh2VNvLxb3zLc1KdIbtqgTkapGX/hz+Z+JqliG13dP54F2jwiEX/wCsrvwW3q39kvU2Gl0qFyzCrRa3qLTeoi73aNVpqCx7oGd8DJxjUZxwmN/6vtCu8HYrr/7VXOACScFc4ABlhsWn2dxTcauHDl2JLHGrZPpkS+6UXdO8OKwYFdEcHBXxx5HnnOZlCu8ve3K2PwNOFVdnomtuvrczHR7rJtaVoxAr3FKkzBGo0SxCaNubrEHu55cseE9XHXTaAZp220KmmdbZKS/zVGAnC9o2de3qPuOyg5AamSmRnThwmDumct3yWPixLHXzMsKSZyJQcTtO3+uJK4ANruqN7SptKhSzkYyRSBYY8jNYt+sgUiRTWjSTVj9JfXjjTGF3yo/qE5xiVajqVQKgUqCGbeYmoSc5IOgwMDA/GLLwIzyXM31utmvulRkBs67qq2Pk4+T6mYPpdtTt66Vw4LXFCjUqjIytQKEYEDhncDfxTWsZlYW2mhGfCIxS2JlNyWpJrseczOw+hm0L4ZtberWUNulxurTBwDguxAzgg+4mJtKPe18MT6A6iG/7W6HIV6Z/+pR/pEyMDA9XHU7fW19QubzsqSUCXFNagqVHbdIUd0boAJznP2fPTtsRIJEREAREQBNd6dW+/Zsf7t0f8d0/g02GW+0LQVaVSmeFRGT0yMAzGavFosYap2VWM/Bo48DNa2rbsa74VjkgjAJ5CbIyFWZWGGUlWHgQcEfMpVBrORKObQ+kU6vZvMtTWV2fVP2D74H5yqNk1fAD1YfpM/ieTMeyRseLnySMKuxX5so+TKq7FHNz7ACZF6oEt6lzGSKI7erLmXGy9hUjk43iDjLYMz1DZijkJQ6P0iaefvMSPTh+k2a12U7cses6NKPdR5LHV320rvmYpLAeEuKOyyToJsVtsUDjqZkKdkBym3Kc54rwOedNdllbVGx9WqAT5MrfqBOfsuDO5dK9mdpZVwBkqoqD+Ahj+AM5alsJzsVT757DgeMTw7T5N/Jjthr9NnkFb8dJsThWGGAP5/MtkQDhpKqma4LKrF2vPtJZti2rbHVvqsVPgwyPkazD395UouKZ3CKeGAxlWzrk+PHnNkBmsbfXNwfNU/KRJJaomlJzeWeqMwl5vqrsdWUHU5x5Dyng3Y5Sxt6BIAHAADMvadACbU2ylKEYsv8AZVQ99iOC4Huf+JiL2tXq1CtvTesR9YIuQvq3Ae5mVeuKdA40LEn2Gg/WZB9vJb0dykgCqOI+0TxJ8/ObYHmsZLNVl00NE2jb1kGLik9MfeIDKPUqSBNb23YYRXXUA4JHDB4H5/ObPtnbj1WOuAZrtyCFYKe64IZfsnzxyMtQujlVLMwGJIENocGBLBSPameiQfCUS0jegF5bqc6Nw5HXM+gepC2elY1alRcLcV96mQQd5UXcJxxHeDDXwnDNgbIqXBJUblJSBUrvkUafkT9pvBVyx5CdMu+ldT9npWdgHo21KmKW/wAK9YD6zMR9QEkkgePHlNNWtGmtdzo4Lh1bFy7itHm3svl9Dslpt22q1XpU61N6tPV6asCy+OnPHPHCX84T0dp/stelVz36bg6aADgy+6kj3ndQZjRqOa1VjZxLAxwk0oSumvzW5MRE3nLEREAiQZMiCTnvTvYRSp+0IO5UIFXH2H4bx8m09/UTUmadrrUVZSrAMrAhlIyCDxBE0HpD0CdN57QGonHsSe+v+An6w8jr6yjWou+aJ6rhvE4OCo1nZrZ8vI053xLOveATY7Tq+vqx+lAt1/eIZ/gaTadkdW9vRwXHauPtPr8DgJqjRnLodCtxPC0PxZn0+djmlns65uD9DTZh94jdT5M2jZXVszYNy5P7iZA9zxM6TQ2YijQAe0uVogSzDDRW+pxMRxutU0p91dN/cwuz9hU6SgIoAAwNJk0tcS6CycSxY4kqjk7spCjJ3JUxGJJjcpOgIwdQdCOR8pyXpBsZrSuyYPZsS1JuTL4eo4H/AJnXiJZbT2VSuKZSsu8p1HJlP3lPIzTVpZ11Olw7H/2tS71i9/k4+DPQM2DbHQWvRy1DNxT8AMVV9V+17fE1w6Eg5BGhBGCPIjlOfKLi7M9pRr0q8c1OVyqDLC6tVNTeIyd0DX3l2GlC4bX2kGx3Wx4LYlGpcS3uLrEr7P2LXr97dKU17zM2mQNTgSVeTsjTUcKUc1R2RO1id0L4KAfXGst7uvvjTgRmVr58sZQWkQi5GMgn2ycSytDxsm5NsxFDZpr1uzyE0LZbOoHHA5mV9tbCS2pB2NSonBmSmD2fgWG9w85Nw5purrxRg3r4j3GRNtp1A6gjVWXPkQR/tJlNxs+RcweFp4mEovSS5/sce2k9JmBpEnI72VK+h/8APCWWNdOM6Jt3oDTqZe2xRfiUOeyb0+57aeUwmxuhNft/+4Tcp0+8TkHtDyCkfJ9POb1WjlvcoVOG4iNVQcd+a2No6PdW1MotSrQW/QjJWjdtSqefd5+gmy1n2PZU/o9khbjOFS6oBgD941HLZHpr6TXltHTWhVamRwBz+a/7S8/9Qu6yildN2tJW31OQ2GAIGvHgTxlTtqn81PRLheFunZNLfeL+7T9LFncVq944aqcKuiKqhKVMfdp0xoB/4cy+t7ZUGFHqeZ9ZVAiaUub3Oo5aKMVZLZIhuB9DOzWlfNNP8CH+kTi7NnQc9PmdYpOVAHgAPjSXMNzPN8c0VP1/Qy4qT2GmNp3BlylSWzzZdZjM8K0nMA9xEQCMRiTEAjEYkxAIiTEAiJMQCIkyMQCIxJiCTyVmO2nsG3uR9NTVjwDju1B6MNZk8SMSGk9GZwqSg80XZ9DQNpdXTjJtqgYfcq6N7OND7gTWbnoffu4RaDL4uxXsx6MDr7TsuIKyu8NBs7FPjeJhGzs+rXwc82H1aLTIauRUfz+qPQTLdJ6CW1lUxgFgKa+/H+kNNs3ZzrrI2nvutJdRSGWxzduXsMfJmbShGyKMsRVxFTNUdzT9n7Ma6uKdJeNRgCfujizewBMyHSuyWncVlQbq03KqPBcDd/DEzfVXaK9W5qn61NUpKNNN/JY/0ge5lv0/pbl4+R3aqI4PnjdP4r+M0yVoqXUvYNKpOdLxjp5ppmi31LKzKdH3JtqeeI3l+GIH4Szu6XdOJX6OVPoMHiruPxz+swqfSWOFaYi3R/oZbMnM8b08VKwAOozK56d6FO4RB5HwEp0mGdPDnLctmVLc6+0yK+7LomUnqTzUqS2qVpi2b4wMnsSj2t1RXl2gZvRe8fwE6epzNK6B7LbvVmGN4blLPhnLP74AHoZvlClL+HjaN3zPH8ZrKpXyx2irevM90qUuUWQiyqqywcUlRPeIAnrEA9REQBERAEREAREQBERAEREAREQBIkxAIkEz1NI6c9B7i6qdvaVwKgQI1tcZe1qgZxjnTbXiOPlAMv0j6UU7emRTZXrN3VCkNueLNjw8Jyvad+o3qjtpqWLEnJP4kkykuyNs27MjbN3lJYr2OXUE+DKW09dZtHRjqyqV92ttYaDWnZqcKv71UqePkD6nlNUoOUtdixGpGEdNznXRPpDcDbNmbUOqvWSi1Ma9rSdh2m+PDHe8t0HlO6dLujAvaQCkLVpkmmx4HPFWxyOB6YlPZ/QyjQ2gbilTpUaS2qUKdOmoUdoXc1KhAHHd7Nc6k5MztzdKg11PIc5m4pqxjTrTpzVSL1OJ7Z2RWtiFrqFODghgysBzBmD2dWKvVUHGocfkfyE6X1hDtaSMQAQ5UY8GUn/SJzKgaVG6DXGewwe1ZThlU6FhjjjQ454xK0ofhR0cPistVVn1vbqZLtm8T8zzmbM3QRqih7OslZHUOm8QN5SMgq40OR6TC3+xLm3OK1J6fgSO6fRhofmV5QlHdHpaOJpV/olfpz9i1Bnum2MyKVAk66CLsBAAMkn3M1tlyFN3KNevMhsLo89wwZwRT4gH7Xr5eUvOj3RVqrB6o04hfD1850Sw2UEAAGJYo0L96Rx+I8VUE6VF+b+PkjZlpuKB4TLUlilbYlylOXjyUnchFlQCSFnqSYACMQJMAREQBERAEREAREQBERAEREAREQBERAEREApNcoOLD5lKptKmOe96S4akp4gH2EgUVHBR8CAY6rfu31FIHjjJlO0tt9suGI8eUyF/cGnSqOtN6pRGYUqeN+oQM7q5IGTOZbb6y9oMrJQ2de0s6Z/ZqxcDnhiuAfPBgHvp/txGc00x2VDIyODP9ps+Axj2PjOPbbrVLnfNFHNClg1KgVio1AG8eCjJ0zxm5bJ6HbW2pcBbilVs7QMGqGpTalhfuqGAao54ZxgcT4Hp22OgKnZde0tAlPfoslJdVTfyCGZtSTkDJOTMIws7s3TqJrLHYtupywensi27XUkVGTyptUZkHwc+hE3d6QIIIBB4ggEH1EtdlbKW3poinu00WmoGgAUBR+Al9MzWnY1vaXQW1q5KqaDfepaL7oe78YmNserdEqb9Sp2uNFG5u4HydZu0TX2UL3sXFxDEZOzzu3857lhbbLRBgDhLpaQEqYk4mZTbbPIEmTiJJAiIggSYiAIiIAiIgCIiAIiIAiIgCIiAIiIAiIgCIiAIiIAiIgCIiAIiIAiIgEREQBERAJiIgCIiAf/Z"/>
          <p:cNvSpPr>
            <a:spLocks noChangeAspect="1" noChangeArrowheads="1"/>
          </p:cNvSpPr>
          <p:nvPr/>
        </p:nvSpPr>
        <p:spPr bwMode="auto">
          <a:xfrm>
            <a:off x="410526" y="7938"/>
            <a:ext cx="406294"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Content Placeholder 7"/>
          <p:cNvSpPr>
            <a:spLocks noGrp="1"/>
          </p:cNvSpPr>
          <p:nvPr>
            <p:ph idx="1"/>
          </p:nvPr>
        </p:nvSpPr>
        <p:spPr>
          <a:xfrm>
            <a:off x="571500" y="1447800"/>
            <a:ext cx="10258088" cy="5093969"/>
          </a:xfrm>
        </p:spPr>
        <p:txBody>
          <a:bodyPr/>
          <a:lstStyle/>
          <a:p>
            <a:pPr>
              <a:buNone/>
            </a:pPr>
            <a:r>
              <a:rPr lang="en-US" b="1" dirty="0" smtClean="0"/>
              <a:t>TODAY</a:t>
            </a:r>
          </a:p>
          <a:p>
            <a:pPr>
              <a:buNone/>
            </a:pPr>
            <a:r>
              <a:rPr lang="en-US" b="1" dirty="0" smtClean="0"/>
              <a:t>	Corticon Workshop 1:00-5:00 TODAY in Progress Corporate, Bedford</a:t>
            </a:r>
          </a:p>
          <a:p>
            <a:pPr>
              <a:buNone/>
            </a:pPr>
            <a:endParaRPr lang="en-US" dirty="0" smtClean="0"/>
          </a:p>
          <a:p>
            <a:pPr>
              <a:buNone/>
            </a:pPr>
            <a:r>
              <a:rPr lang="en-US" dirty="0" smtClean="0"/>
              <a:t>TOMORROW…</a:t>
            </a:r>
          </a:p>
          <a:p>
            <a:pPr>
              <a:buNone/>
            </a:pPr>
            <a:r>
              <a:rPr lang="en-US" dirty="0" smtClean="0"/>
              <a:t>	</a:t>
            </a:r>
            <a:r>
              <a:rPr lang="en-US" b="1" dirty="0" smtClean="0"/>
              <a:t>Brainstorm use cases </a:t>
            </a:r>
            <a:r>
              <a:rPr lang="en-US" dirty="0" smtClean="0"/>
              <a:t>with your team – and with your Progress team</a:t>
            </a:r>
          </a:p>
          <a:p>
            <a:pPr>
              <a:buNone/>
            </a:pPr>
            <a:endParaRPr lang="en-US" dirty="0" smtClean="0"/>
          </a:p>
          <a:p>
            <a:pPr>
              <a:buNone/>
            </a:pPr>
            <a:r>
              <a:rPr lang="en-US" dirty="0" smtClean="0"/>
              <a:t>	Experience a </a:t>
            </a:r>
            <a:r>
              <a:rPr lang="en-US" b="1" dirty="0" smtClean="0"/>
              <a:t>custom demo </a:t>
            </a:r>
            <a:r>
              <a:rPr lang="en-US" dirty="0" smtClean="0"/>
              <a:t>of Corticon applied in your context</a:t>
            </a:r>
          </a:p>
          <a:p>
            <a:pPr>
              <a:buNone/>
            </a:pPr>
            <a:endParaRPr lang="en-US" dirty="0" smtClean="0"/>
          </a:p>
          <a:p>
            <a:pPr>
              <a:buNone/>
            </a:pPr>
            <a:r>
              <a:rPr lang="en-US" dirty="0" smtClean="0"/>
              <a:t>	Download an </a:t>
            </a:r>
            <a:r>
              <a:rPr lang="en-US" b="1" dirty="0" smtClean="0"/>
              <a:t>evaluation</a:t>
            </a:r>
            <a:r>
              <a:rPr lang="en-US" dirty="0" smtClean="0"/>
              <a:t> of Corticon Studio</a:t>
            </a:r>
          </a:p>
          <a:p>
            <a:pPr>
              <a:buNone/>
            </a:pPr>
            <a:endParaRPr lang="en-US" dirty="0" smtClean="0"/>
          </a:p>
          <a:p>
            <a:pPr>
              <a:buNone/>
            </a:pPr>
            <a:r>
              <a:rPr lang="en-US" dirty="0" smtClean="0"/>
              <a:t>	Build out a </a:t>
            </a:r>
            <a:r>
              <a:rPr lang="en-US" b="1" dirty="0" smtClean="0"/>
              <a:t>proof point </a:t>
            </a:r>
            <a:r>
              <a:rPr lang="en-US" dirty="0" smtClean="0"/>
              <a:t>use case – it doesn’t take long – and we’ll help!</a:t>
            </a:r>
          </a:p>
          <a:p>
            <a:endParaRPr lang="en-US" dirty="0" smtClean="0"/>
          </a:p>
          <a:p>
            <a:endParaRPr lang="en-US" dirty="0"/>
          </a:p>
        </p:txBody>
      </p:sp>
    </p:spTree>
    <p:custDataLst>
      <p:tags r:id="rId1"/>
    </p:custDataLst>
    <p:extLst>
      <p:ext uri="{BB962C8B-B14F-4D97-AF65-F5344CB8AC3E}">
        <p14:creationId xmlns:p14="http://schemas.microsoft.com/office/powerpoint/2010/main" xmlns="" val="452296598"/>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58068028"/>
      </p:ext>
    </p:extLst>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DVSECTIONID" val="dkm8d6Cl5LBCZ16kADaUEM"/>
</p:tagLst>
</file>

<file path=ppt/tags/tag3.xml><?xml version="1.0" encoding="utf-8"?>
<p:tagLst xmlns:a="http://schemas.openxmlformats.org/drawingml/2006/main" xmlns:r="http://schemas.openxmlformats.org/officeDocument/2006/relationships" xmlns:p="http://schemas.openxmlformats.org/presentationml/2006/main">
  <p:tag name="DVSHAPEID" val="8tyfC270JMTkFMhCnb29WE"/>
</p:tagLst>
</file>

<file path=ppt/tags/tag4.xml><?xml version="1.0" encoding="utf-8"?>
<p:tagLst xmlns:a="http://schemas.openxmlformats.org/drawingml/2006/main" xmlns:r="http://schemas.openxmlformats.org/officeDocument/2006/relationships" xmlns:p="http://schemas.openxmlformats.org/presentationml/2006/main">
  <p:tag name="DVSHAPEID" val="bL911Y5ntk2rbTzXuze51O"/>
</p:tagLst>
</file>

<file path=ppt/tags/tag5.xml><?xml version="1.0" encoding="utf-8"?>
<p:tagLst xmlns:a="http://schemas.openxmlformats.org/drawingml/2006/main" xmlns:r="http://schemas.openxmlformats.org/officeDocument/2006/relationships" xmlns:p="http://schemas.openxmlformats.org/presentationml/2006/main">
  <p:tag name="DVSECTIONID" val="dkm8d6Cl5LBCZ16kADaUEM"/>
</p:tagLst>
</file>

<file path=ppt/tags/tag6.xml><?xml version="1.0" encoding="utf-8"?>
<p:tagLst xmlns:a="http://schemas.openxmlformats.org/drawingml/2006/main" xmlns:r="http://schemas.openxmlformats.org/officeDocument/2006/relationships" xmlns:p="http://schemas.openxmlformats.org/presentationml/2006/main">
  <p:tag name="DVSHAPEID" val="8tyfC270JMTkFMhCnb29WE"/>
</p:tagLst>
</file>

<file path=ppt/tags/tag7.xml><?xml version="1.0" encoding="utf-8"?>
<p:tagLst xmlns:a="http://schemas.openxmlformats.org/drawingml/2006/main" xmlns:r="http://schemas.openxmlformats.org/officeDocument/2006/relationships" xmlns:p="http://schemas.openxmlformats.org/presentationml/2006/main">
  <p:tag name="DVSHAPEID" val="bL911Y5ntk2rbTzXuze51O"/>
</p:tagLst>
</file>

<file path=ppt/tags/tag8.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9.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10.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11.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12.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13.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14.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15.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16.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17.xml><?xml version="1.0" encoding="utf-8"?>
<p:tagLst xmlns:a="http://schemas.openxmlformats.org/drawingml/2006/main" xmlns:r="http://schemas.openxmlformats.org/officeDocument/2006/relationships" xmlns:p="http://schemas.openxmlformats.org/presentationml/2006/main">
  <p:tag name="DVSECTIONID" val="qukK6d9jwivEpuKpqkOrNX"/>
</p:tagLst>
</file>

<file path=ppt/tags/tag18.xml><?xml version="1.0" encoding="utf-8"?>
<p:tagLst xmlns:a="http://schemas.openxmlformats.org/drawingml/2006/main" xmlns:r="http://schemas.openxmlformats.org/officeDocument/2006/relationships" xmlns:p="http://schemas.openxmlformats.org/presentationml/2006/main">
  <p:tag name="DVSHAPEID" val="JdtjQzUQaMQ02sru0L2ItF"/>
</p:tagLst>
</file>

<file path=ppt/tags/tag19.xml><?xml version="1.0" encoding="utf-8"?>
<p:tagLst xmlns:a="http://schemas.openxmlformats.org/drawingml/2006/main" xmlns:r="http://schemas.openxmlformats.org/officeDocument/2006/relationships" xmlns:p="http://schemas.openxmlformats.org/presentationml/2006/main">
  <p:tag name="DVSHAPEID" val="k4quQZp8TPFb9znGaBhxbY"/>
</p:tagLst>
</file>

<file path=ppt/tags/tag20.xml><?xml version="1.0" encoding="utf-8"?>
<p:tagLst xmlns:a="http://schemas.openxmlformats.org/drawingml/2006/main" xmlns:r="http://schemas.openxmlformats.org/officeDocument/2006/relationships" xmlns:p="http://schemas.openxmlformats.org/presentationml/2006/main">
  <p:tag name="DVSECTIONID" val="qukK6d9jwivEpuKpqkOrNX"/>
</p:tagLst>
</file>

<file path=ppt/tags/tag21.xml><?xml version="1.0" encoding="utf-8"?>
<p:tagLst xmlns:a="http://schemas.openxmlformats.org/drawingml/2006/main" xmlns:r="http://schemas.openxmlformats.org/officeDocument/2006/relationships" xmlns:p="http://schemas.openxmlformats.org/presentationml/2006/main">
  <p:tag name="DVSHAPEID" val="JdtjQzUQaMQ02sru0L2ItF"/>
</p:tagLst>
</file>

<file path=ppt/theme/theme1.xml><?xml version="1.0" encoding="utf-8"?>
<a:theme xmlns:a="http://schemas.openxmlformats.org/drawingml/2006/main" name="PROGRESS_10-12_Template">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45C1811357FFB4AA5DDDCC1C7CC486E" ma:contentTypeVersion="2" ma:contentTypeDescription="Create a new document." ma:contentTypeScope="" ma:versionID="9a2181fc94d5d8931510ed9662bf5625">
  <xsd:schema xmlns:xsd="http://www.w3.org/2001/XMLSchema" xmlns:xs="http://www.w3.org/2001/XMLSchema" xmlns:p="http://schemas.microsoft.com/office/2006/metadata/properties" targetNamespace="http://schemas.microsoft.com/office/2006/metadata/properties" ma:root="true" ma:fieldsID="4c37901602a3e2ba5ec7d8339d7d3b2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DDA4C4B2-98B1-44DF-A244-E8FB7A2D195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CF3B6B2-0262-423C-B7CE-C7027FA333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PROGRESS_10-12_Template.potx</Template>
  <TotalTime>22527</TotalTime>
  <Words>1421</Words>
  <Application>Microsoft Office PowerPoint</Application>
  <PresentationFormat>Custom</PresentationFormat>
  <Paragraphs>313</Paragraphs>
  <Slides>34</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Wingdings</vt:lpstr>
      <vt:lpstr>Osaka</vt:lpstr>
      <vt:lpstr>MS PGothic</vt:lpstr>
      <vt:lpstr>Webdings</vt:lpstr>
      <vt:lpstr>Calibri</vt:lpstr>
      <vt:lpstr>Courier New</vt:lpstr>
      <vt:lpstr>PROGRESS_10-12_Template</vt:lpstr>
      <vt:lpstr>OpenEdge Rules!  Corticon for OpenEdge: What? When? Why? &amp; How?</vt:lpstr>
      <vt:lpstr>Overview &amp; Goals</vt:lpstr>
      <vt:lpstr>What is Corticon?</vt:lpstr>
      <vt:lpstr>Corticon Use Cases</vt:lpstr>
      <vt:lpstr>About Corticon</vt:lpstr>
      <vt:lpstr>Automating Business Rules – The Problem</vt:lpstr>
      <vt:lpstr>Slide 7</vt:lpstr>
      <vt:lpstr>When can OpenEdge Apps Benefit from Corticon?</vt:lpstr>
      <vt:lpstr>Corticon Myths</vt:lpstr>
      <vt:lpstr>Why is Corticon the Best BRMS?</vt:lpstr>
      <vt:lpstr>Model-Driven Rules Development</vt:lpstr>
      <vt:lpstr>Guaranteed Rule Integrity</vt:lpstr>
      <vt:lpstr>Guaranteed Rule Integrity Compresses Development Lifecycle</vt:lpstr>
      <vt:lpstr>NCAA Case Study: Proven Productivity Benefits of Corticon</vt:lpstr>
      <vt:lpstr>Performance &amp; Scalability</vt:lpstr>
      <vt:lpstr>Next Generation eCommerce</vt:lpstr>
      <vt:lpstr>Slide 17</vt:lpstr>
      <vt:lpstr>How does Corticon integration with OpenEdge?</vt:lpstr>
      <vt:lpstr>1. Design-time Meta-data Integration</vt:lpstr>
      <vt:lpstr>1. Design-time Meta-data Integration</vt:lpstr>
      <vt:lpstr>Slide 21</vt:lpstr>
      <vt:lpstr>2. OpenEdge Rules ABL API</vt:lpstr>
      <vt:lpstr>Slide 23</vt:lpstr>
      <vt:lpstr>3. Run-time Code-free Database Integration </vt:lpstr>
      <vt:lpstr>Slide 25</vt:lpstr>
      <vt:lpstr>4. Corticon is a Core Component of OERA</vt:lpstr>
      <vt:lpstr>5. Corticon complements OpenEdge-BPM</vt:lpstr>
      <vt:lpstr>5. Progress Pacific: Bringing Everything Together</vt:lpstr>
      <vt:lpstr>Slide 29</vt:lpstr>
      <vt:lpstr>Why Use Corticon?</vt:lpstr>
      <vt:lpstr>Slide 31</vt:lpstr>
      <vt:lpstr>To learn more…</vt:lpstr>
      <vt:lpstr>What Next?</vt:lpstr>
      <vt:lpstr>Slide 34</vt:lpstr>
    </vt:vector>
  </TitlesOfParts>
  <Company>Progress Software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PowerPoint Template - New Format</dc:title>
  <dc:creator>Progress Software Corporation</dc:creator>
  <cp:lastModifiedBy>datkins</cp:lastModifiedBy>
  <cp:revision>1266</cp:revision>
  <cp:lastPrinted>2013-09-18T03:48:20Z</cp:lastPrinted>
  <dcterms:created xsi:type="dcterms:W3CDTF">2010-07-07T00:59:08Z</dcterms:created>
  <dcterms:modified xsi:type="dcterms:W3CDTF">2014-07-01T14:59:37Z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0x010100545C1811357FFB4AA5DDDCC1C7CC486E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212;#Presentation|bb6cbacc-6fa5-4c01-b5cb-9e459e8851d2</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kb2a064789314f00a60cb6c3cf784453">
    <vt:lpwstr/>
  </property>
  <property fmtid="{D5CDD505-2E9C-101B-9397-08002B2CF9AE}" pid="16" name="HorizontalUseCase">
    <vt:lpwstr/>
  </property>
  <property fmtid="{D5CDD505-2E9C-101B-9397-08002B2CF9AE}" pid="17" name="GFOResourceTags">
    <vt:lpwstr/>
  </property>
  <property fmtid="{D5CDD505-2E9C-101B-9397-08002B2CF9AE}" pid="18" name="Partner Empowerment">
    <vt:lpwstr/>
  </property>
  <property fmtid="{D5CDD505-2E9C-101B-9397-08002B2CF9AE}" pid="19" name="BusinessLine">
    <vt:lpwstr/>
  </property>
  <property fmtid="{D5CDD505-2E9C-101B-9397-08002B2CF9AE}" pid="20" name="Portal Audience">
    <vt:lpwstr/>
  </property>
</Properties>
</file>