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49"/>
  </p:notesMasterIdLst>
  <p:handoutMasterIdLst>
    <p:handoutMasterId r:id="rId50"/>
  </p:handoutMasterIdLst>
  <p:sldIdLst>
    <p:sldId id="1099" r:id="rId6"/>
    <p:sldId id="1221" r:id="rId7"/>
    <p:sldId id="1168" r:id="rId8"/>
    <p:sldId id="1212" r:id="rId9"/>
    <p:sldId id="1167" r:id="rId10"/>
    <p:sldId id="1170" r:id="rId11"/>
    <p:sldId id="1222" r:id="rId12"/>
    <p:sldId id="1223" r:id="rId13"/>
    <p:sldId id="1169" r:id="rId14"/>
    <p:sldId id="1171" r:id="rId15"/>
    <p:sldId id="1172" r:id="rId16"/>
    <p:sldId id="1181" r:id="rId17"/>
    <p:sldId id="1182" r:id="rId18"/>
    <p:sldId id="1175" r:id="rId19"/>
    <p:sldId id="1176" r:id="rId20"/>
    <p:sldId id="1177" r:id="rId21"/>
    <p:sldId id="1192" r:id="rId22"/>
    <p:sldId id="1215" r:id="rId23"/>
    <p:sldId id="1193" r:id="rId24"/>
    <p:sldId id="1194" r:id="rId25"/>
    <p:sldId id="1220" r:id="rId26"/>
    <p:sldId id="1195" r:id="rId27"/>
    <p:sldId id="1213" r:id="rId28"/>
    <p:sldId id="1187" r:id="rId29"/>
    <p:sldId id="1188" r:id="rId30"/>
    <p:sldId id="1190" r:id="rId31"/>
    <p:sldId id="1209" r:id="rId32"/>
    <p:sldId id="1210" r:id="rId33"/>
    <p:sldId id="1208" r:id="rId34"/>
    <p:sldId id="1216" r:id="rId35"/>
    <p:sldId id="1217" r:id="rId36"/>
    <p:sldId id="1191" r:id="rId37"/>
    <p:sldId id="1207" r:id="rId38"/>
    <p:sldId id="1199" r:id="rId39"/>
    <p:sldId id="1200" r:id="rId40"/>
    <p:sldId id="1201" r:id="rId41"/>
    <p:sldId id="1202" r:id="rId42"/>
    <p:sldId id="1203" r:id="rId43"/>
    <p:sldId id="1204" r:id="rId44"/>
    <p:sldId id="1214" r:id="rId45"/>
    <p:sldId id="1219" r:id="rId46"/>
    <p:sldId id="1218" r:id="rId47"/>
    <p:sldId id="1142" r:id="rId48"/>
  </p:sldIdLst>
  <p:sldSz cx="12188825" cy="6858000"/>
  <p:notesSz cx="7027863" cy="9313863"/>
  <p:custDataLst>
    <p:tags r:id="rId51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4E00"/>
    <a:srgbClr val="2F5662"/>
    <a:srgbClr val="DD461E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7" autoAdjust="0"/>
    <p:restoredTop sz="59705" autoAdjust="0"/>
  </p:normalViewPr>
  <p:slideViewPr>
    <p:cSldViewPr snapToGrid="0" showGuides="1">
      <p:cViewPr varScale="1">
        <p:scale>
          <a:sx n="63" d="100"/>
          <a:sy n="63" d="100"/>
        </p:scale>
        <p:origin x="-684" y="-108"/>
      </p:cViewPr>
      <p:guideLst>
        <p:guide orient="horz" pos="437"/>
        <p:guide orient="horz" pos="756"/>
        <p:guide orient="horz" pos="3403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handoutMaster" Target="handoutMasters/handoutMaster1.xml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tags" Target="tags/tag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EB8FD0-4E57-452C-932B-5F4E5BBC764A}" type="slidenum">
              <a:rPr lang="en-US">
                <a:latin typeface="Arial" pitchFamily="34" charset="0"/>
              </a:rPr>
              <a:pPr/>
              <a:t>3</a:t>
            </a:fld>
            <a:endParaRPr lang="en-US">
              <a:latin typeface="Arial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27113" y="420688"/>
            <a:ext cx="4975225" cy="28003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9738" y="3408363"/>
            <a:ext cx="6205537" cy="5595937"/>
          </a:xfrm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sz="1000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925699-F180-4AEB-85E3-780FBF48E03F}" type="slidenum">
              <a:rPr lang="en-US">
                <a:latin typeface="Arial" pitchFamily="34" charset="0"/>
              </a:rPr>
              <a:pPr/>
              <a:t>5</a:t>
            </a:fld>
            <a:endParaRPr lang="en-US">
              <a:latin typeface="Arial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B0E376-B9FA-4842-8E39-4601EDBCA7BB}" type="slidenum">
              <a:rPr lang="en-US">
                <a:latin typeface="Arial" pitchFamily="34" charset="0"/>
              </a:rPr>
              <a:pPr/>
              <a:t>6</a:t>
            </a:fld>
            <a:endParaRPr lang="en-US">
              <a:latin typeface="Arial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11200"/>
            <a:ext cx="6321425" cy="35575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725" y="4505325"/>
            <a:ext cx="5761038" cy="4576763"/>
          </a:xfrm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5F0658-3E7A-411C-9E26-944B3E0E8347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11200"/>
            <a:ext cx="6321425" cy="355758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725" y="4505325"/>
            <a:ext cx="5761038" cy="4576763"/>
          </a:xfrm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i="1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A4D02F-35FF-4DD7-9230-445DE59D95B6}" type="slidenum">
              <a:rPr lang="en-US">
                <a:latin typeface="Arial" pitchFamily="34" charset="0"/>
              </a:rPr>
              <a:pPr/>
              <a:t>9</a:t>
            </a:fld>
            <a:endParaRPr lang="en-US">
              <a:latin typeface="Arial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11200"/>
            <a:ext cx="6321425" cy="35575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725" y="4505325"/>
            <a:ext cx="5761038" cy="4576763"/>
          </a:xfrm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7D4EF8-DFA7-4C6B-9DEE-A8175A074D92}" type="slidenum">
              <a:rPr lang="en-US">
                <a:latin typeface="Arial" pitchFamily="34" charset="0"/>
              </a:rPr>
              <a:pPr/>
              <a:t>10</a:t>
            </a:fld>
            <a:endParaRPr lang="en-US">
              <a:latin typeface="Arial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1325" y="711200"/>
            <a:ext cx="6321425" cy="3557588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725" y="4505325"/>
            <a:ext cx="5761038" cy="4576763"/>
          </a:xfrm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87FDAC-878A-4CC2-AF8E-8E602B2FD880}" type="slidenum">
              <a:rPr lang="en-US">
                <a:latin typeface="Arial" pitchFamily="34" charset="0"/>
              </a:rPr>
              <a:pPr/>
              <a:t>11</a:t>
            </a:fld>
            <a:endParaRPr lang="en-US">
              <a:latin typeface="Arial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1325" y="711200"/>
            <a:ext cx="6321425" cy="3557588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725" y="4505325"/>
            <a:ext cx="5761038" cy="4576763"/>
          </a:xfrm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6C6FB7-5A56-4E24-A269-20CA081729DE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1325" y="711200"/>
            <a:ext cx="6321425" cy="35575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725" y="4505325"/>
            <a:ext cx="5761038" cy="4576763"/>
          </a:xfrm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9B3343-D842-4CDA-826D-9485F9176605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1325" y="711200"/>
            <a:ext cx="6321425" cy="3557588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725" y="4505325"/>
            <a:ext cx="5761038" cy="4576763"/>
          </a:xfrm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F48181-1F65-4D3B-B7DB-353E1BAA52F3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b="0" dirty="0" smtClean="0">
              <a:sym typeface="Wingdings 3" pitchFamily="18" charset="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4E61A5-51FE-4BF2-94FB-5DC45888807D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b="0" dirty="0" smtClean="0">
              <a:sym typeface="Wingdings 3" pitchFamily="18" charset="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831509-951C-410E-9B74-4E9FAB5B95D2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925699-F180-4AEB-85E3-780FBF48E03F}" type="slidenum">
              <a:rPr lang="en-US">
                <a:latin typeface="Arial" pitchFamily="34" charset="0"/>
              </a:rPr>
              <a:pPr/>
              <a:t>24</a:t>
            </a:fld>
            <a:endParaRPr lang="en-US">
              <a:latin typeface="Arial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B38D5B-1E66-4141-B5D6-0F83AF5C2C62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1325" y="711200"/>
            <a:ext cx="6321425" cy="3557588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4403725"/>
            <a:ext cx="6611937" cy="4576763"/>
          </a:xfrm>
          <a:noFill/>
          <a:ln>
            <a:prstDash val="solid"/>
          </a:ln>
        </p:spPr>
        <p:txBody>
          <a:bodyPr/>
          <a:lstStyle/>
          <a:p>
            <a:endParaRPr lang="en-US" sz="2000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6C6FB7-5A56-4E24-A269-20CA081729DE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1325" y="711200"/>
            <a:ext cx="6321425" cy="35575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725" y="4505325"/>
            <a:ext cx="5761038" cy="4576763"/>
          </a:xfrm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/>
          </a:p>
        </p:txBody>
      </p:sp>
      <p:sp>
        <p:nvSpPr>
          <p:cNvPr id="88068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OpenEdge 10.2B Product Readiness                  Progress Software Corporation Internal Use Only</a:t>
            </a:r>
          </a:p>
        </p:txBody>
      </p:sp>
      <p:sp>
        <p:nvSpPr>
          <p:cNvPr id="8806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3418D7-05DA-4CA3-BF37-0B9C2BEE8052}" type="slidenum">
              <a:rPr lang="en-US" smtClean="0"/>
              <a:pPr/>
              <a:t>28</a:t>
            </a:fld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December 2009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F48181-1F65-4D3B-B7DB-353E1BAA52F3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b="1" dirty="0" smtClean="0">
              <a:sym typeface="Wingdings 3" pitchFamily="18" charset="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4E61A5-51FE-4BF2-94FB-5DC45888807D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b="1" smtClean="0">
              <a:sym typeface="Wingdings 3" pitchFamily="18" charset="2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xfrm>
            <a:off x="800100" y="4424363"/>
            <a:ext cx="5403273" cy="4189412"/>
          </a:xfrm>
          <a:noFill/>
          <a:ln>
            <a:prstDash val="solid"/>
          </a:ln>
        </p:spPr>
        <p:txBody>
          <a:bodyPr/>
          <a:lstStyle/>
          <a:p>
            <a:endParaRPr lang="en-US" sz="1000" dirty="0" smtClean="0"/>
          </a:p>
        </p:txBody>
      </p:sp>
      <p:sp>
        <p:nvSpPr>
          <p:cNvPr id="92164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OpenEdge 10.2B Product Readiness                  Progress Software Corporation Internal Use Only</a:t>
            </a:r>
          </a:p>
        </p:txBody>
      </p:sp>
      <p:sp>
        <p:nvSpPr>
          <p:cNvPr id="921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B2E52E-B335-4B91-A03F-F901C70FFF8F}" type="slidenum">
              <a:rPr lang="en-US" smtClean="0"/>
              <a:pPr/>
              <a:t>32</a:t>
            </a:fld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December 2009</a:t>
            </a:r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A4D02F-35FF-4DD7-9230-445DE59D95B6}" type="slidenum">
              <a:rPr lang="en-US">
                <a:latin typeface="Arial" pitchFamily="34" charset="0"/>
              </a:rPr>
              <a:pPr/>
              <a:t>41</a:t>
            </a:fld>
            <a:endParaRPr lang="en-US">
              <a:latin typeface="Arial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11200"/>
            <a:ext cx="6321425" cy="35575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725" y="4505325"/>
            <a:ext cx="5761038" cy="4576763"/>
          </a:xfrm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A90EAD-98F5-4110-BD22-CDAA521EE0FF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white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 bwMode="white"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588" y="1619250"/>
            <a:ext cx="5078677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3" y="1619250"/>
            <a:ext cx="5078677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xfrm>
            <a:off x="285677" y="6569076"/>
            <a:ext cx="6883723" cy="238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XML in OpenEdge – Past, Present and Future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048" y="269441"/>
            <a:ext cx="11477810" cy="4247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12588" y="1619250"/>
            <a:ext cx="10360501" cy="4419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xfrm>
            <a:off x="285677" y="6569076"/>
            <a:ext cx="6883723" cy="238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XML in OpenEdge – Past, Present and Future</a:t>
            </a: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3" y="6621282"/>
            <a:ext cx="233638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2014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14" r:id="rId8"/>
    <p:sldLayoutId id="2147483767" r:id="rId9"/>
    <p:sldLayoutId id="2147483768" r:id="rId10"/>
    <p:sldLayoutId id="2147483770" r:id="rId11"/>
    <p:sldLayoutId id="2147483771" r:id="rId12"/>
    <p:sldLayoutId id="2147483772" r:id="rId13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json.org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demy.com/blog/json-vs-xml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json.org/xml.html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1312684"/>
            <a:ext cx="10511966" cy="738664"/>
          </a:xfrm>
        </p:spPr>
        <p:txBody>
          <a:bodyPr/>
          <a:lstStyle/>
          <a:p>
            <a:r>
              <a:rPr lang="en-US" dirty="0" smtClean="0"/>
              <a:t>XML, JSON and </a:t>
            </a:r>
            <a:r>
              <a:rPr lang="en-US" dirty="0" err="1" smtClean="0"/>
              <a:t>OpenEdge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 bwMode="white">
          <a:xfrm>
            <a:off x="897233" y="4702484"/>
            <a:ext cx="492513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Robin Brown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Principal Software Engineer, Progress Software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10-June-2014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talk includes information about future product enhancements</a:t>
            </a:r>
          </a:p>
          <a:p>
            <a:endParaRPr lang="en-US" sz="800" dirty="0" smtClean="0"/>
          </a:p>
          <a:p>
            <a:pPr lvl="0"/>
            <a:r>
              <a:rPr lang="en-US" dirty="0" smtClean="0"/>
              <a:t>What we are going to say reflects our views on</a:t>
            </a:r>
            <a:r>
              <a:rPr lang="en-US" i="1" dirty="0" smtClean="0"/>
              <a:t> future projects. </a:t>
            </a:r>
            <a:r>
              <a:rPr lang="en-US" dirty="0" smtClean="0"/>
              <a:t>The information contained herein is preliminary and subject to change.  Any future product we ultimately deliver </a:t>
            </a:r>
            <a:r>
              <a:rPr lang="en-US" u="sng" dirty="0" smtClean="0"/>
              <a:t>may</a:t>
            </a:r>
            <a:r>
              <a:rPr lang="en-US" dirty="0" smtClean="0"/>
              <a:t> be materially different from what is described here.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OpenEdge</a:t>
            </a:r>
            <a:r>
              <a:rPr lang="en-US" dirty="0" smtClean="0"/>
              <a:t> Support for XML/JSON in the ABL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315302" y="5689157"/>
            <a:ext cx="11492622" cy="579437"/>
            <a:chOff x="376262" y="5689157"/>
            <a:chExt cx="11492622" cy="579437"/>
          </a:xfrm>
        </p:grpSpPr>
        <p:sp>
          <p:nvSpPr>
            <p:cNvPr id="1770499" name="Rectangle 3"/>
            <p:cNvSpPr>
              <a:spLocks noChangeArrowheads="1"/>
            </p:cNvSpPr>
            <p:nvPr/>
          </p:nvSpPr>
          <p:spPr bwMode="auto">
            <a:xfrm>
              <a:off x="376262" y="5689157"/>
              <a:ext cx="11492622" cy="579437"/>
            </a:xfrm>
            <a:prstGeom prst="rect">
              <a:avLst/>
            </a:prstGeom>
            <a:gradFill rotWithShape="1">
              <a:gsLst>
                <a:gs pos="0">
                  <a:schemeClr val="tx2">
                    <a:alpha val="85001"/>
                  </a:schemeClr>
                </a:gs>
                <a:gs pos="100000">
                  <a:schemeClr val="tx2">
                    <a:gamma/>
                    <a:tint val="60392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173" name="Text Box 4"/>
            <p:cNvSpPr txBox="1">
              <a:spLocks noChangeArrowheads="1"/>
            </p:cNvSpPr>
            <p:nvPr/>
          </p:nvSpPr>
          <p:spPr bwMode="auto">
            <a:xfrm>
              <a:off x="383018" y="5745799"/>
              <a:ext cx="11274663" cy="4270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r>
                <a:rPr lang="en-US" sz="2200" b="1" dirty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1999  2000  2001  2002  2003  2004  2005  2006  2007  2008  2009  2010  2011  2012  2013  2014 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971488" y="4949635"/>
            <a:ext cx="709527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chemeClr val="accent1"/>
                </a:solidFill>
              </a:rPr>
              <a:t>We keep </a:t>
            </a:r>
            <a:r>
              <a:rPr lang="en-US" sz="2400" b="1" i="1" dirty="0">
                <a:solidFill>
                  <a:schemeClr val="accent1"/>
                </a:solidFill>
              </a:rPr>
              <a:t>making </a:t>
            </a:r>
            <a:r>
              <a:rPr lang="en-US" sz="2400" b="1" i="1" dirty="0" smtClean="0">
                <a:solidFill>
                  <a:schemeClr val="accent1"/>
                </a:solidFill>
              </a:rPr>
              <a:t>XML and JSON </a:t>
            </a:r>
            <a:r>
              <a:rPr lang="en-US" sz="2400" b="1" i="1" dirty="0">
                <a:solidFill>
                  <a:schemeClr val="accent1"/>
                </a:solidFill>
              </a:rPr>
              <a:t>easier to use 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27191" y="1975867"/>
            <a:ext cx="2386697" cy="1516317"/>
            <a:chOff x="295543" y="1671067"/>
            <a:chExt cx="2386697" cy="1516317"/>
          </a:xfrm>
        </p:grpSpPr>
        <p:sp>
          <p:nvSpPr>
            <p:cNvPr id="1770504" name="Text Box 8"/>
            <p:cNvSpPr txBox="1">
              <a:spLocks noChangeArrowheads="1"/>
            </p:cNvSpPr>
            <p:nvPr/>
          </p:nvSpPr>
          <p:spPr bwMode="auto">
            <a:xfrm>
              <a:off x="298885" y="2224025"/>
              <a:ext cx="2374560" cy="40011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46667"/>
                    <a:invGamma/>
                  </a:schemeClr>
                </a:gs>
                <a:gs pos="100000">
                  <a:schemeClr val="accent1">
                    <a:alpha val="85001"/>
                  </a:schemeClr>
                </a:gs>
              </a:gsLst>
              <a:lin ang="0" scaled="1"/>
            </a:gradFill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2000" b="1" dirty="0" smtClean="0">
                  <a:solidFill>
                    <a:schemeClr val="tx1"/>
                  </a:solidFill>
                  <a:latin typeface="Arial" charset="0"/>
                </a:rPr>
                <a:t>XML X-Document </a:t>
              </a:r>
              <a:endParaRPr lang="en-US" sz="200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7176" name="Text Box 21"/>
            <p:cNvSpPr txBox="1">
              <a:spLocks noChangeArrowheads="1"/>
            </p:cNvSpPr>
            <p:nvPr/>
          </p:nvSpPr>
          <p:spPr bwMode="auto">
            <a:xfrm>
              <a:off x="406294" y="1671067"/>
              <a:ext cx="2006077" cy="39687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 dirty="0" smtClean="0">
                  <a:solidFill>
                    <a:schemeClr val="tx1"/>
                  </a:solidFill>
                </a:rPr>
                <a:t>Version 9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770508" name="Text Box 12"/>
            <p:cNvSpPr txBox="1">
              <a:spLocks noChangeArrowheads="1"/>
            </p:cNvSpPr>
            <p:nvPr/>
          </p:nvSpPr>
          <p:spPr bwMode="auto">
            <a:xfrm>
              <a:off x="295543" y="2790509"/>
              <a:ext cx="2386697" cy="39687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52941"/>
                    <a:invGamma/>
                  </a:schemeClr>
                </a:gs>
                <a:gs pos="100000">
                  <a:schemeClr val="accent2">
                    <a:alpha val="85001"/>
                  </a:schemeClr>
                </a:gs>
              </a:gsLst>
              <a:lin ang="0" scaled="1"/>
            </a:gradFill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2000" b="1" dirty="0" smtClean="0">
                  <a:solidFill>
                    <a:schemeClr val="tx1"/>
                  </a:solidFill>
                  <a:latin typeface="Arial" charset="0"/>
                </a:rPr>
                <a:t>XML Sax-Reader</a:t>
              </a:r>
              <a:endParaRPr lang="en-US" sz="2000" b="1" dirty="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861553" y="1251205"/>
            <a:ext cx="3185423" cy="3246934"/>
            <a:chOff x="3764017" y="1202437"/>
            <a:chExt cx="3185423" cy="3246934"/>
          </a:xfrm>
        </p:grpSpPr>
        <p:sp>
          <p:nvSpPr>
            <p:cNvPr id="1770512" name="Text Box 16"/>
            <p:cNvSpPr txBox="1">
              <a:spLocks noChangeArrowheads="1"/>
            </p:cNvSpPr>
            <p:nvPr/>
          </p:nvSpPr>
          <p:spPr bwMode="auto">
            <a:xfrm>
              <a:off x="4255447" y="1682243"/>
              <a:ext cx="2068580" cy="400110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85001"/>
                  </a:schemeClr>
                </a:gs>
                <a:gs pos="100000">
                  <a:schemeClr val="hlink">
                    <a:gamma/>
                    <a:tint val="36078"/>
                    <a:invGamma/>
                  </a:schemeClr>
                </a:gs>
              </a:gsLst>
              <a:lin ang="0" scaled="1"/>
            </a:gradFill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2000" b="1" dirty="0" smtClean="0">
                  <a:solidFill>
                    <a:schemeClr val="tx1"/>
                  </a:solidFill>
                  <a:latin typeface="Arial" charset="0"/>
                </a:rPr>
                <a:t>XML Sax-Writer</a:t>
              </a:r>
              <a:endParaRPr lang="en-US" sz="200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2" name="Text Box 22"/>
            <p:cNvSpPr txBox="1">
              <a:spLocks noChangeArrowheads="1"/>
            </p:cNvSpPr>
            <p:nvPr/>
          </p:nvSpPr>
          <p:spPr bwMode="auto">
            <a:xfrm>
              <a:off x="4233795" y="1202437"/>
              <a:ext cx="2006078" cy="39687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 dirty="0" smtClean="0"/>
                <a:t>Release 10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Text Box 24"/>
            <p:cNvSpPr txBox="1">
              <a:spLocks noChangeArrowheads="1"/>
            </p:cNvSpPr>
            <p:nvPr/>
          </p:nvSpPr>
          <p:spPr bwMode="auto">
            <a:xfrm>
              <a:off x="3764017" y="2859024"/>
              <a:ext cx="3148780" cy="707886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alpha val="85001"/>
                  </a:schemeClr>
                </a:gs>
                <a:gs pos="100000">
                  <a:schemeClr val="folHlink">
                    <a:gamma/>
                    <a:tint val="32941"/>
                    <a:invGamma/>
                  </a:schemeClr>
                </a:gs>
              </a:gsLst>
              <a:lin ang="0" scaled="1"/>
            </a:gra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000" b="1" dirty="0" smtClean="0">
                  <a:solidFill>
                    <a:schemeClr val="tx1"/>
                  </a:solidFill>
                  <a:latin typeface="Arial" charset="0"/>
                </a:rPr>
                <a:t>ProDataSet </a:t>
              </a:r>
              <a:r>
                <a:rPr lang="en-US" sz="2000" b="1" dirty="0">
                  <a:solidFill>
                    <a:schemeClr val="tx1"/>
                  </a:solidFill>
                  <a:latin typeface="Arial" charset="0"/>
                </a:rPr>
                <a:t>to/from </a:t>
              </a:r>
              <a:r>
                <a:rPr lang="en-US" sz="2000" b="1" dirty="0" smtClean="0"/>
                <a:t> </a:t>
              </a:r>
              <a:r>
                <a:rPr lang="en-US" sz="2000" b="1" dirty="0" smtClean="0">
                  <a:solidFill>
                    <a:schemeClr val="tx1"/>
                  </a:solidFill>
                  <a:latin typeface="Arial" charset="0"/>
                </a:rPr>
                <a:t>XML</a:t>
              </a:r>
              <a:endParaRPr lang="en-US" sz="200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4" name="Text Box 25"/>
            <p:cNvSpPr txBox="1">
              <a:spLocks noChangeArrowheads="1"/>
            </p:cNvSpPr>
            <p:nvPr/>
          </p:nvSpPr>
          <p:spPr bwMode="auto">
            <a:xfrm>
              <a:off x="3799991" y="2297749"/>
              <a:ext cx="3047206" cy="400050"/>
            </a:xfrm>
            <a:prstGeom prst="rect">
              <a:avLst/>
            </a:prstGeom>
            <a:gradFill rotWithShape="1">
              <a:gsLst>
                <a:gs pos="0">
                  <a:schemeClr val="tx2">
                    <a:alpha val="85001"/>
                  </a:schemeClr>
                </a:gs>
                <a:gs pos="100000">
                  <a:schemeClr val="tx2">
                    <a:gamma/>
                    <a:tint val="33725"/>
                    <a:invGamma/>
                  </a:schemeClr>
                </a:gs>
              </a:gsLst>
              <a:lin ang="0" scaled="1"/>
            </a:gradFill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chemeClr val="tx1"/>
                  </a:solidFill>
                  <a:latin typeface="Arial" charset="0"/>
                </a:rPr>
                <a:t>XML Schema Validation</a:t>
              </a:r>
            </a:p>
          </p:txBody>
        </p:sp>
        <p:sp>
          <p:nvSpPr>
            <p:cNvPr id="42" name="Text Box 12"/>
            <p:cNvSpPr txBox="1">
              <a:spLocks noChangeArrowheads="1"/>
            </p:cNvSpPr>
            <p:nvPr/>
          </p:nvSpPr>
          <p:spPr bwMode="auto">
            <a:xfrm>
              <a:off x="3770262" y="3741485"/>
              <a:ext cx="3179178" cy="707886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52941"/>
                    <a:invGamma/>
                  </a:schemeClr>
                </a:gs>
                <a:gs pos="100000">
                  <a:schemeClr val="accent2">
                    <a:alpha val="85001"/>
                  </a:schemeClr>
                </a:gs>
              </a:gsLst>
              <a:lin ang="0" scaled="1"/>
            </a:gradFill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2000" b="1" dirty="0" smtClean="0">
                  <a:solidFill>
                    <a:schemeClr val="tx1"/>
                  </a:solidFill>
                  <a:latin typeface="Arial" charset="0"/>
                </a:rPr>
                <a:t>ProDataSet  to/from JSON </a:t>
              </a:r>
              <a:endParaRPr lang="en-US" sz="2000" b="1" dirty="0">
                <a:solidFill>
                  <a:schemeClr val="tx1"/>
                </a:solidFill>
                <a:latin typeface="Arial" charset="0"/>
              </a:endParaRPr>
            </a:p>
          </p:txBody>
        </p:sp>
      </p:grpSp>
      <p:sp>
        <p:nvSpPr>
          <p:cNvPr id="27" name="Text Box 22"/>
          <p:cNvSpPr txBox="1">
            <a:spLocks noChangeArrowheads="1"/>
          </p:cNvSpPr>
          <p:nvPr/>
        </p:nvSpPr>
        <p:spPr bwMode="auto">
          <a:xfrm>
            <a:off x="8543667" y="1659637"/>
            <a:ext cx="2006078" cy="3968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/>
              <a:t>Release 11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9" name="Text Box 25"/>
          <p:cNvSpPr txBox="1">
            <a:spLocks noChangeArrowheads="1"/>
          </p:cNvSpPr>
          <p:nvPr/>
        </p:nvSpPr>
        <p:spPr bwMode="auto">
          <a:xfrm>
            <a:off x="8109863" y="2242885"/>
            <a:ext cx="3047206" cy="707886"/>
          </a:xfrm>
          <a:prstGeom prst="rect">
            <a:avLst/>
          </a:prstGeom>
          <a:gradFill rotWithShape="1">
            <a:gsLst>
              <a:gs pos="0">
                <a:schemeClr val="tx2">
                  <a:alpha val="85001"/>
                </a:schemeClr>
              </a:gs>
              <a:gs pos="100000">
                <a:schemeClr val="tx2">
                  <a:gamma/>
                  <a:tint val="33725"/>
                  <a:invGamma/>
                </a:schemeClr>
              </a:gs>
            </a:gsLst>
            <a:lin ang="0" scaled="1"/>
          </a:gradFill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 smtClean="0"/>
              <a:t>More ProDataSet 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XML </a:t>
            </a:r>
            <a:r>
              <a:rPr lang="en-US" sz="2000" b="1" dirty="0">
                <a:solidFill>
                  <a:schemeClr val="tx1"/>
                </a:solidFill>
                <a:latin typeface="Arial" charset="0"/>
              </a:rPr>
              <a:t>Schema </a:t>
            </a:r>
            <a:r>
              <a:rPr lang="en-US" sz="2000" b="1" dirty="0" smtClean="0"/>
              <a:t>Support</a:t>
            </a:r>
            <a:endParaRPr lang="en-US" sz="20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8128902" y="3735389"/>
            <a:ext cx="3087738" cy="707886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2941"/>
                  <a:invGamma/>
                </a:schemeClr>
              </a:gs>
              <a:gs pos="100000">
                <a:schemeClr val="accent2">
                  <a:alpha val="85001"/>
                </a:schemeClr>
              </a:gs>
            </a:gsLst>
            <a:lin ang="0" scaled="1"/>
          </a:gradFill>
          <a:ln w="1905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ProDataSet JSON Before-Image</a:t>
            </a:r>
            <a:endParaRPr lang="en-US" sz="20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8079984" y="3151633"/>
            <a:ext cx="3161039" cy="400110"/>
          </a:xfrm>
          <a:prstGeom prst="rect">
            <a:avLst/>
          </a:prstGeom>
          <a:gradFill rotWithShape="1">
            <a:gsLst>
              <a:gs pos="0">
                <a:schemeClr val="folHlink">
                  <a:alpha val="85001"/>
                </a:schemeClr>
              </a:gs>
              <a:gs pos="100000">
                <a:schemeClr val="folHlink">
                  <a:gamma/>
                  <a:tint val="32941"/>
                  <a:invGamma/>
                </a:schemeClr>
              </a:gs>
            </a:gsLst>
            <a:lin ang="0" scaled="1"/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JSON OO-ABL API</a:t>
            </a:r>
            <a:endParaRPr lang="en-US" sz="2000" b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623990" y="1789789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XML in </a:t>
            </a:r>
            <a:r>
              <a:rPr lang="en-US" sz="2400" dirty="0" err="1" smtClean="0"/>
              <a:t>OpenEdge</a:t>
            </a:r>
            <a:endParaRPr lang="en-US" sz="2400" dirty="0" smtClean="0"/>
          </a:p>
          <a:p>
            <a:endParaRPr lang="en-US" sz="1000" dirty="0" smtClean="0"/>
          </a:p>
          <a:p>
            <a:r>
              <a:rPr lang="en-US" sz="2400" dirty="0" smtClean="0"/>
              <a:t>JSON in </a:t>
            </a:r>
            <a:r>
              <a:rPr lang="en-US" sz="2400" dirty="0" err="1" smtClean="0"/>
              <a:t>OpenEdge</a:t>
            </a:r>
            <a:endParaRPr lang="en-US" sz="2400" dirty="0" smtClean="0"/>
          </a:p>
          <a:p>
            <a:endParaRPr lang="en-US" sz="1000" dirty="0" smtClean="0"/>
          </a:p>
          <a:p>
            <a:r>
              <a:rPr lang="en-US" sz="2400" dirty="0" smtClean="0"/>
              <a:t>XML vs. JSON</a:t>
            </a:r>
          </a:p>
          <a:p>
            <a:endParaRPr lang="en-US" sz="1000" dirty="0" smtClean="0"/>
          </a:p>
          <a:p>
            <a:r>
              <a:rPr lang="en-US" sz="2400" dirty="0" smtClean="0"/>
              <a:t>Q &amp; A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400" dirty="0" smtClean="0"/>
              <a:t>Why XML?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600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200" dirty="0" smtClean="0"/>
              <a:t>Industry standard format for document/data exchange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400" dirty="0" smtClean="0"/>
              <a:t>Use Cases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600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200" dirty="0" smtClean="0"/>
              <a:t>Sending structured data over the Internet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000" dirty="0" smtClean="0"/>
              <a:t>Back bone of Web Services/SOAP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1400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200" dirty="0" smtClean="0"/>
              <a:t>Sharing data with 3</a:t>
            </a:r>
            <a:r>
              <a:rPr lang="en-US" sz="2200" baseline="30000" dirty="0" smtClean="0"/>
              <a:t>rd</a:t>
            </a:r>
            <a:r>
              <a:rPr lang="en-US" sz="2200" dirty="0" smtClean="0"/>
              <a:t> party applications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000" dirty="0" smtClean="0"/>
              <a:t>Crystal Reports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</a:pPr>
            <a:endParaRPr lang="en-US" sz="1400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200" dirty="0" smtClean="0"/>
              <a:t>Persistent storage between ABL sessions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000" dirty="0" smtClean="0"/>
              <a:t>Context Management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>
          <a:xfrm>
            <a:off x="575584" y="269441"/>
            <a:ext cx="11477810" cy="424732"/>
          </a:xfrm>
        </p:spPr>
        <p:txBody>
          <a:bodyPr/>
          <a:lstStyle/>
          <a:p>
            <a:pPr eaLnBrk="1" hangingPunct="1"/>
            <a:r>
              <a:rPr lang="en-US" dirty="0" smtClean="0"/>
              <a:t>Why XML is Important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 DOM and SAX – V9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349" y="1463675"/>
            <a:ext cx="5513785" cy="4652312"/>
          </a:xfrm>
        </p:spPr>
        <p:txBody>
          <a:bodyPr/>
          <a:lstStyle/>
          <a:p>
            <a:pPr eaLnBrk="1" hangingPunct="1"/>
            <a:r>
              <a:rPr lang="en-US" sz="2400" dirty="0" smtClean="0"/>
              <a:t>Document Object Model (DOM)</a:t>
            </a:r>
          </a:p>
          <a:p>
            <a:pPr lvl="1" eaLnBrk="1" hangingPunct="1"/>
            <a:r>
              <a:rPr lang="en-US" sz="2000" dirty="0" smtClean="0"/>
              <a:t>W3C standard</a:t>
            </a:r>
          </a:p>
          <a:p>
            <a:pPr lvl="1" eaLnBrk="1" hangingPunct="1"/>
            <a:r>
              <a:rPr lang="en-US" sz="2000" dirty="0" smtClean="0"/>
              <a:t>DOM Tree in Memory</a:t>
            </a:r>
          </a:p>
          <a:p>
            <a:pPr lvl="1" eaLnBrk="1" hangingPunct="1"/>
            <a:r>
              <a:rPr lang="en-US" sz="2000" dirty="0" smtClean="0"/>
              <a:t>Application logic - Tree traversal &amp; tree building</a:t>
            </a:r>
          </a:p>
          <a:p>
            <a:pPr eaLnBrk="1" hangingPunct="1"/>
            <a:endParaRPr lang="en-US" dirty="0" smtClean="0"/>
          </a:p>
          <a:p>
            <a:r>
              <a:rPr lang="en-US" sz="2400" dirty="0" smtClean="0"/>
              <a:t>Simple API for XML (SAX)</a:t>
            </a:r>
          </a:p>
          <a:p>
            <a:pPr lvl="1"/>
            <a:r>
              <a:rPr lang="en-US" sz="2000" dirty="0" smtClean="0"/>
              <a:t>De facto standard</a:t>
            </a:r>
            <a:r>
              <a:rPr lang="en-US" dirty="0" smtClean="0"/>
              <a:t> </a:t>
            </a:r>
          </a:p>
          <a:p>
            <a:pPr lvl="1"/>
            <a:r>
              <a:rPr lang="en-US" sz="2000" dirty="0" smtClean="0"/>
              <a:t>Stream – forward only</a:t>
            </a:r>
          </a:p>
          <a:p>
            <a:pPr lvl="1"/>
            <a:r>
              <a:rPr lang="en-US" sz="2000" dirty="0" smtClean="0"/>
              <a:t>Application logic – Callbacks</a:t>
            </a:r>
          </a:p>
          <a:p>
            <a:pPr lvl="1"/>
            <a:r>
              <a:rPr lang="en-US" sz="2000" dirty="0" smtClean="0"/>
              <a:t>Sax-Writer </a:t>
            </a:r>
            <a:r>
              <a:rPr lang="en-US" sz="2000" dirty="0" smtClean="0">
                <a:solidFill>
                  <a:srgbClr val="FF0000"/>
                </a:solidFill>
              </a:rPr>
              <a:t>10.1A</a:t>
            </a:r>
          </a:p>
          <a:p>
            <a:pPr eaLnBrk="1" hangingPunct="1"/>
            <a:endParaRPr lang="en-US" dirty="0" smtClean="0"/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5725541" y="1676083"/>
            <a:ext cx="6081713" cy="7207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CREATE 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X-DOCUMENT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hDoc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.</a:t>
            </a:r>
          </a:p>
          <a:p>
            <a:pPr algn="l">
              <a:spcBef>
                <a:spcPct val="0"/>
              </a:spcBef>
            </a:pP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hDoc:LOAD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("file", “Music.xml", FALSE).</a:t>
            </a:r>
            <a:endParaRPr lang="en-US" sz="1000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5791454" y="3857034"/>
            <a:ext cx="5486146" cy="193899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CREATE 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SAX-READER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hSax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.</a:t>
            </a:r>
          </a:p>
          <a:p>
            <a:pPr algn="l">
              <a:spcBef>
                <a:spcPct val="0"/>
              </a:spcBef>
            </a:pP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hSax:SET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-INPUT-SOURCE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(“</a:t>
            </a:r>
            <a:r>
              <a:rPr lang="en-US" sz="2000" b="1" dirty="0" smtClean="0">
                <a:latin typeface="Courier New" pitchFamily="49" charset="0"/>
              </a:rPr>
              <a:t>file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", 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		         "Music.xml").</a:t>
            </a:r>
          </a:p>
          <a:p>
            <a:pPr algn="l">
              <a:spcBef>
                <a:spcPct val="0"/>
              </a:spcBef>
            </a:pP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RUN 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Handler.p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Persistent SET h.</a:t>
            </a:r>
            <a:r>
              <a:rPr lang="en-US" sz="2000" b="1" dirty="0">
                <a:latin typeface="Courier New" pitchFamily="49" charset="0"/>
              </a:rPr>
              <a:t> </a:t>
            </a:r>
          </a:p>
          <a:p>
            <a:pPr algn="l">
              <a:spcBef>
                <a:spcPct val="0"/>
              </a:spcBef>
            </a:pPr>
            <a:r>
              <a:rPr lang="en-US" sz="2000" b="1" dirty="0" err="1">
                <a:latin typeface="Courier New" pitchFamily="49" charset="0"/>
              </a:rPr>
              <a:t>hSax:HANDLER</a:t>
            </a:r>
            <a:r>
              <a:rPr lang="en-US" sz="2000" b="1" dirty="0">
                <a:latin typeface="Courier New" pitchFamily="49" charset="0"/>
              </a:rPr>
              <a:t> = h</a:t>
            </a:r>
            <a:r>
              <a:rPr lang="en-US" sz="2000" b="1" dirty="0" smtClean="0">
                <a:latin typeface="Courier New" pitchFamily="49" charset="0"/>
              </a:rPr>
              <a:t>.</a:t>
            </a:r>
          </a:p>
          <a:p>
            <a:pPr algn="l">
              <a:spcBef>
                <a:spcPct val="0"/>
              </a:spcBef>
            </a:pPr>
            <a:r>
              <a:rPr lang="en-US" sz="2000" b="1" dirty="0" err="1" smtClean="0">
                <a:solidFill>
                  <a:schemeClr val="tx1"/>
                </a:solidFill>
                <a:latin typeface="Courier New" pitchFamily="49" charset="0"/>
              </a:rPr>
              <a:t>hSax:PARSE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().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SAX-WRITER -  STRICT ATTRIBUTE  - 10.1A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1779654" y="1732363"/>
            <a:ext cx="8491971" cy="4621212"/>
          </a:xfrm>
          <a:prstGeom prst="rect">
            <a:avLst/>
          </a:prstGeom>
          <a:solidFill>
            <a:srgbClr val="F8F8F8"/>
          </a:solidFill>
          <a:ln w="25400" algn="ctr">
            <a:solidFill>
              <a:srgbClr val="191515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1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000" b="1" dirty="0">
                <a:solidFill>
                  <a:srgbClr val="DDDDDD"/>
                </a:solidFill>
                <a:latin typeface="Courier New" pitchFamily="49" charset="0"/>
              </a:rPr>
              <a:t>     </a:t>
            </a:r>
            <a:r>
              <a:rPr lang="en-US" sz="2400" b="1" dirty="0">
                <a:solidFill>
                  <a:schemeClr val="accent1"/>
                </a:solidFill>
                <a:latin typeface="Courier New" pitchFamily="49" charset="0"/>
              </a:rPr>
              <a:t>CREATE SAX-WRITER</a:t>
            </a:r>
          </a:p>
          <a:p>
            <a:pPr marL="342900" indent="-342900" algn="l">
              <a:spcBef>
                <a:spcPct val="1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    SET-OUTPUT-DESTINATION</a:t>
            </a:r>
          </a:p>
          <a:p>
            <a:pPr marL="342900" indent="-342900" algn="l">
              <a:spcBef>
                <a:spcPct val="1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START-DOCUMENT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  <a:p>
            <a:pPr marL="342900" indent="-342900" algn="l">
              <a:spcBef>
                <a:spcPct val="1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	    </a:t>
            </a:r>
            <a:r>
              <a:rPr lang="en-US" sz="2400" b="1" dirty="0">
                <a:solidFill>
                  <a:schemeClr val="accent2"/>
                </a:solidFill>
                <a:latin typeface="Courier New" pitchFamily="49" charset="0"/>
              </a:rPr>
              <a:t>START-ELEMENT</a:t>
            </a:r>
          </a:p>
          <a:p>
            <a:pPr marL="342900" indent="-342900" algn="l">
              <a:spcBef>
                <a:spcPct val="1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	      </a:t>
            </a:r>
            <a:r>
              <a:rPr lang="en-US" sz="2400" b="1" dirty="0">
                <a:solidFill>
                  <a:schemeClr val="hlink"/>
                </a:solidFill>
                <a:latin typeface="Courier New" pitchFamily="49" charset="0"/>
              </a:rPr>
              <a:t>START-ELEMENT</a:t>
            </a:r>
          </a:p>
          <a:p>
            <a:pPr marL="342900" indent="-342900" algn="l">
              <a:spcBef>
                <a:spcPct val="1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	        INSERT-ATTRIBUTE</a:t>
            </a:r>
          </a:p>
          <a:p>
            <a:pPr marL="342900" indent="-342900" algn="l">
              <a:spcBef>
                <a:spcPct val="1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	        WRITE-DATA-ELEMENT</a:t>
            </a:r>
          </a:p>
          <a:p>
            <a:pPr marL="342900" indent="-342900" algn="l">
              <a:spcBef>
                <a:spcPct val="1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        </a:t>
            </a:r>
            <a:r>
              <a:rPr lang="en-US" sz="2400" b="1" dirty="0">
                <a:solidFill>
                  <a:schemeClr val="hlink"/>
                </a:solidFill>
                <a:latin typeface="Courier New" pitchFamily="49" charset="0"/>
              </a:rPr>
              <a:t>END-ELEMENT</a:t>
            </a:r>
          </a:p>
          <a:p>
            <a:pPr marL="342900" indent="-342900" algn="l">
              <a:spcBef>
                <a:spcPct val="1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	      WRITE-CHARACTERS</a:t>
            </a:r>
          </a:p>
          <a:p>
            <a:pPr marL="342900" indent="-342900" algn="l">
              <a:spcBef>
                <a:spcPct val="1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	    </a:t>
            </a:r>
            <a:r>
              <a:rPr lang="en-US" sz="2400" b="1" dirty="0">
                <a:solidFill>
                  <a:schemeClr val="accent2"/>
                </a:solidFill>
                <a:latin typeface="Courier New" pitchFamily="49" charset="0"/>
              </a:rPr>
              <a:t>END-ELEMENT</a:t>
            </a:r>
          </a:p>
          <a:p>
            <a:pPr marL="342900" indent="-342900" algn="l">
              <a:spcBef>
                <a:spcPct val="1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END-DOCUMENT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27123" y="3526905"/>
            <a:ext cx="181986" cy="1266825"/>
            <a:chOff x="682" y="1971"/>
            <a:chExt cx="92" cy="633"/>
          </a:xfrm>
        </p:grpSpPr>
        <p:sp>
          <p:nvSpPr>
            <p:cNvPr id="19470" name="Line 5"/>
            <p:cNvSpPr>
              <a:spLocks noChangeShapeType="1"/>
            </p:cNvSpPr>
            <p:nvPr/>
          </p:nvSpPr>
          <p:spPr bwMode="auto">
            <a:xfrm>
              <a:off x="682" y="1971"/>
              <a:ext cx="0" cy="633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1" name="Line 6"/>
            <p:cNvSpPr>
              <a:spLocks noChangeShapeType="1"/>
            </p:cNvSpPr>
            <p:nvPr/>
          </p:nvSpPr>
          <p:spPr bwMode="auto">
            <a:xfrm>
              <a:off x="682" y="1971"/>
              <a:ext cx="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2" name="Line 7"/>
            <p:cNvSpPr>
              <a:spLocks noChangeShapeType="1"/>
            </p:cNvSpPr>
            <p:nvPr/>
          </p:nvSpPr>
          <p:spPr bwMode="auto">
            <a:xfrm>
              <a:off x="682" y="2601"/>
              <a:ext cx="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67" name="Line 9"/>
          <p:cNvSpPr>
            <a:spLocks noChangeShapeType="1"/>
          </p:cNvSpPr>
          <p:nvPr/>
        </p:nvSpPr>
        <p:spPr bwMode="auto">
          <a:xfrm>
            <a:off x="2228464" y="2772176"/>
            <a:ext cx="0" cy="3230563"/>
          </a:xfrm>
          <a:prstGeom prst="line">
            <a:avLst/>
          </a:prstGeom>
          <a:ln w="12700">
            <a:headEnd/>
            <a:tailEnd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9468" name="Line 10"/>
          <p:cNvSpPr>
            <a:spLocks noChangeShapeType="1"/>
          </p:cNvSpPr>
          <p:nvPr/>
        </p:nvSpPr>
        <p:spPr bwMode="auto">
          <a:xfrm>
            <a:off x="2228464" y="2772176"/>
            <a:ext cx="376669" cy="0"/>
          </a:xfrm>
          <a:prstGeom prst="line">
            <a:avLst/>
          </a:prstGeom>
          <a:ln w="12700">
            <a:headEnd/>
            <a:tailEnd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9469" name="Line 11"/>
          <p:cNvSpPr>
            <a:spLocks noChangeShapeType="1"/>
          </p:cNvSpPr>
          <p:nvPr/>
        </p:nvSpPr>
        <p:spPr bwMode="auto">
          <a:xfrm>
            <a:off x="2228464" y="5999952"/>
            <a:ext cx="376669" cy="0"/>
          </a:xfrm>
          <a:prstGeom prst="line">
            <a:avLst/>
          </a:prstGeom>
          <a:ln w="12700">
            <a:headEnd/>
            <a:tailEnd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9464" name="Line 13"/>
          <p:cNvSpPr>
            <a:spLocks noChangeShapeType="1"/>
          </p:cNvSpPr>
          <p:nvPr/>
        </p:nvSpPr>
        <p:spPr bwMode="auto">
          <a:xfrm>
            <a:off x="2648301" y="3122093"/>
            <a:ext cx="0" cy="2463800"/>
          </a:xfrm>
          <a:prstGeom prst="line">
            <a:avLst/>
          </a:prstGeom>
          <a:ln w="12700"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465" name="Line 14"/>
          <p:cNvSpPr>
            <a:spLocks noChangeShapeType="1"/>
          </p:cNvSpPr>
          <p:nvPr/>
        </p:nvSpPr>
        <p:spPr bwMode="auto">
          <a:xfrm>
            <a:off x="2648299" y="3122092"/>
            <a:ext cx="256049" cy="0"/>
          </a:xfrm>
          <a:prstGeom prst="line">
            <a:avLst/>
          </a:prstGeom>
          <a:ln w="12700"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                                   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466" name="Line 15"/>
          <p:cNvSpPr>
            <a:spLocks noChangeShapeType="1"/>
          </p:cNvSpPr>
          <p:nvPr/>
        </p:nvSpPr>
        <p:spPr bwMode="auto">
          <a:xfrm>
            <a:off x="2648299" y="5588963"/>
            <a:ext cx="256049" cy="0"/>
          </a:xfrm>
          <a:prstGeom prst="line">
            <a:avLst/>
          </a:prstGeom>
          <a:ln w="12700"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   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17639" y="1150374"/>
            <a:ext cx="7698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 smtClean="0">
                <a:solidFill>
                  <a:srgbClr val="000000"/>
                </a:solidFill>
              </a:rPr>
              <a:t>Forces well-formed XML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DOM/SAX  XML Schema </a:t>
            </a:r>
            <a:r>
              <a:rPr lang="en-US" dirty="0" smtClean="0"/>
              <a:t>Validation – 10.1A</a:t>
            </a:r>
            <a:endParaRPr 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435585" y="1345400"/>
            <a:ext cx="8359775" cy="163121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CREATE X-DOCUMENT 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hDoc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.</a:t>
            </a:r>
          </a:p>
          <a:p>
            <a:pPr algn="l">
              <a:spcBef>
                <a:spcPct val="0"/>
              </a:spcBef>
            </a:pPr>
            <a:endParaRPr lang="en-US" sz="20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>
              <a:spcBef>
                <a:spcPct val="0"/>
              </a:spcBef>
            </a:pP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hDoc:</a:t>
            </a:r>
            <a:r>
              <a:rPr lang="en-US" sz="2000" b="1" dirty="0" err="1">
                <a:solidFill>
                  <a:schemeClr val="hlink"/>
                </a:solidFill>
                <a:latin typeface="Courier New" pitchFamily="49" charset="0"/>
              </a:rPr>
              <a:t>ADD</a:t>
            </a:r>
            <a:r>
              <a:rPr lang="en-US" sz="2000" b="1" dirty="0">
                <a:solidFill>
                  <a:schemeClr val="hlink"/>
                </a:solidFill>
                <a:latin typeface="Courier New" pitchFamily="49" charset="0"/>
              </a:rPr>
              <a:t>-SCHEMA-LOCATION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("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urn:music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", "Music.xsd").</a:t>
            </a:r>
          </a:p>
          <a:p>
            <a:pPr algn="l">
              <a:spcBef>
                <a:spcPct val="0"/>
              </a:spcBef>
            </a:pPr>
            <a:endParaRPr lang="en-US" sz="20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>
              <a:spcBef>
                <a:spcPct val="0"/>
              </a:spcBef>
            </a:pP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hDoc:LOAD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("file", "Music.xml", </a:t>
            </a:r>
            <a:r>
              <a:rPr lang="en-US" sz="2000" b="1" dirty="0">
                <a:solidFill>
                  <a:schemeClr val="hlink"/>
                </a:solidFill>
                <a:latin typeface="Courier New" pitchFamily="49" charset="0"/>
              </a:rPr>
              <a:t>TRUE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/* validate 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*/).</a:t>
            </a:r>
            <a:endParaRPr lang="en-US" sz="2000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420837" y="3483860"/>
            <a:ext cx="8359775" cy="286232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CREATE SAX-READER 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hSax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.</a:t>
            </a:r>
          </a:p>
          <a:p>
            <a:pPr algn="l">
              <a:spcBef>
                <a:spcPct val="0"/>
              </a:spcBef>
            </a:pPr>
            <a:endParaRPr lang="en-US" sz="20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>
              <a:spcBef>
                <a:spcPct val="0"/>
              </a:spcBef>
            </a:pP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hSax:SET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-INPUT-SOURCE (“file”, “Music.xml”).</a:t>
            </a:r>
          </a:p>
          <a:p>
            <a:pPr algn="l">
              <a:spcBef>
                <a:spcPct val="0"/>
              </a:spcBef>
            </a:pPr>
            <a:endParaRPr lang="en-US" sz="20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>
              <a:spcBef>
                <a:spcPct val="0"/>
              </a:spcBef>
            </a:pP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hSax:</a:t>
            </a:r>
            <a:r>
              <a:rPr lang="en-US" sz="2000" b="1" dirty="0" err="1">
                <a:solidFill>
                  <a:schemeClr val="hlink"/>
                </a:solidFill>
                <a:latin typeface="Courier New" pitchFamily="49" charset="0"/>
              </a:rPr>
              <a:t>SCHEMA</a:t>
            </a:r>
            <a:r>
              <a:rPr lang="en-US" sz="2000" b="1" dirty="0">
                <a:solidFill>
                  <a:schemeClr val="hlink"/>
                </a:solidFill>
                <a:latin typeface="Courier New" pitchFamily="49" charset="0"/>
              </a:rPr>
              <a:t>-LOCATION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= “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urn:music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Music.xsd”.</a:t>
            </a:r>
          </a:p>
          <a:p>
            <a:pPr algn="l">
              <a:spcBef>
                <a:spcPct val="0"/>
              </a:spcBef>
            </a:pPr>
            <a:endParaRPr lang="en-US" sz="20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>
              <a:spcBef>
                <a:spcPct val="0"/>
              </a:spcBef>
            </a:pP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hSax:VALIDATION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-ENABLED = </a:t>
            </a:r>
            <a:r>
              <a:rPr lang="en-US" sz="2000" b="1" dirty="0">
                <a:solidFill>
                  <a:schemeClr val="hlink"/>
                </a:solidFill>
                <a:latin typeface="Courier New" pitchFamily="49" charset="0"/>
              </a:rPr>
              <a:t>TRUE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. /* validate */</a:t>
            </a:r>
          </a:p>
          <a:p>
            <a:pPr algn="l">
              <a:spcBef>
                <a:spcPct val="0"/>
              </a:spcBef>
            </a:pPr>
            <a:endParaRPr lang="en-US" sz="20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>
              <a:spcBef>
                <a:spcPct val="0"/>
              </a:spcBef>
            </a:pP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hSax:PARSE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( 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).</a:t>
            </a:r>
            <a:endParaRPr lang="en-US" sz="2000" b="1" dirty="0">
              <a:solidFill>
                <a:schemeClr val="tx1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DOM vs. SAX</a:t>
            </a:r>
          </a:p>
        </p:txBody>
      </p:sp>
      <p:graphicFrame>
        <p:nvGraphicFramePr>
          <p:cNvPr id="2025495" name="Group 23"/>
          <p:cNvGraphicFramePr>
            <a:graphicFrameLocks noGrp="1"/>
          </p:cNvGraphicFramePr>
          <p:nvPr>
            <p:ph sz="half" idx="2"/>
          </p:nvPr>
        </p:nvGraphicFramePr>
        <p:xfrm>
          <a:off x="285676" y="1925639"/>
          <a:ext cx="11492623" cy="3259455"/>
        </p:xfrm>
        <a:graphic>
          <a:graphicData uri="http://schemas.openxmlformats.org/drawingml/2006/table">
            <a:tbl>
              <a:tblPr/>
              <a:tblGrid>
                <a:gridCol w="1288714"/>
                <a:gridCol w="5019426"/>
                <a:gridCol w="5184483"/>
              </a:tblGrid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Advantages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Disadvantages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42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DOM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data always available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In-place updates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Intensive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- Cannot handle large docs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6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SAX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Much less memory than DOM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Can stop the parse early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Can access data from a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“bad” document (Partial Load)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Forward Only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Requires Context Management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Callbacks / global variables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ProDataSet</a:t>
            </a:r>
            <a:r>
              <a:rPr lang="en-US" dirty="0" smtClean="0"/>
              <a:t>/Temp-Table to/from XML – 10.1A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WRITE-XML</a:t>
            </a:r>
          </a:p>
          <a:p>
            <a:pPr eaLnBrk="1" hangingPunct="1"/>
            <a:r>
              <a:rPr lang="en-US" sz="2400" dirty="0" smtClean="0"/>
              <a:t>WRITE-XMLSCHEMA</a:t>
            </a:r>
          </a:p>
          <a:p>
            <a:pPr eaLnBrk="1" hangingPunct="1"/>
            <a:r>
              <a:rPr lang="en-US" sz="2400" dirty="0" smtClean="0"/>
              <a:t>READ-XML</a:t>
            </a:r>
          </a:p>
          <a:p>
            <a:pPr eaLnBrk="1" hangingPunct="1"/>
            <a:r>
              <a:rPr lang="en-US" sz="2400" dirty="0" smtClean="0"/>
              <a:t>READ-XMLSCHEMA</a:t>
            </a:r>
          </a:p>
        </p:txBody>
      </p:sp>
      <p:sp>
        <p:nvSpPr>
          <p:cNvPr id="2970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901465" y="4122738"/>
            <a:ext cx="5078677" cy="1719262"/>
          </a:xfrm>
        </p:spPr>
        <p:txBody>
          <a:bodyPr/>
          <a:lstStyle/>
          <a:p>
            <a:pPr eaLnBrk="1" hangingPunct="1">
              <a:spcBef>
                <a:spcPct val="100000"/>
              </a:spcBef>
            </a:pPr>
            <a:r>
              <a:rPr lang="en-US" sz="2400" dirty="0" smtClean="0"/>
              <a:t>Methods apply to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sz="2200" dirty="0" smtClean="0"/>
              <a:t>ProDataSet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sz="2200" dirty="0" smtClean="0"/>
              <a:t>Temp-Table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sz="2200" dirty="0" smtClean="0"/>
              <a:t>Temp-Table Buffer</a:t>
            </a:r>
          </a:p>
          <a:p>
            <a:pPr eaLnBrk="1" hangingPunct="1"/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29702" name="AutoShape 5"/>
          <p:cNvSpPr>
            <a:spLocks noChangeArrowheads="1"/>
          </p:cNvSpPr>
          <p:nvPr/>
        </p:nvSpPr>
        <p:spPr bwMode="auto">
          <a:xfrm>
            <a:off x="9293980" y="4248150"/>
            <a:ext cx="1544764" cy="1398588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1270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pPr algn="l"/>
            <a:r>
              <a:rPr lang="en-US" sz="2000">
                <a:solidFill>
                  <a:schemeClr val="tx1"/>
                </a:solidFill>
                <a:latin typeface="Arial Black" pitchFamily="34" charset="0"/>
              </a:rPr>
              <a:t>.xsd</a:t>
            </a:r>
          </a:p>
        </p:txBody>
      </p:sp>
      <p:sp>
        <p:nvSpPr>
          <p:cNvPr id="29703" name="AutoShape 6"/>
          <p:cNvSpPr>
            <a:spLocks noChangeArrowheads="1"/>
          </p:cNvSpPr>
          <p:nvPr/>
        </p:nvSpPr>
        <p:spPr bwMode="auto">
          <a:xfrm>
            <a:off x="6974717" y="4251325"/>
            <a:ext cx="1544764" cy="1398588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1270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.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xsd</a:t>
            </a:r>
            <a:endParaRPr lang="en-US" sz="20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9721" name="AutoShape 8"/>
          <p:cNvSpPr>
            <a:spLocks noChangeArrowheads="1"/>
          </p:cNvSpPr>
          <p:nvPr/>
        </p:nvSpPr>
        <p:spPr bwMode="auto">
          <a:xfrm>
            <a:off x="7243464" y="1271588"/>
            <a:ext cx="1792349" cy="2362200"/>
          </a:xfrm>
          <a:prstGeom prst="plaque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2" name="Text Box 9"/>
          <p:cNvSpPr txBox="1">
            <a:spLocks noChangeArrowheads="1"/>
          </p:cNvSpPr>
          <p:nvPr/>
        </p:nvSpPr>
        <p:spPr bwMode="auto">
          <a:xfrm>
            <a:off x="7606834" y="1331786"/>
            <a:ext cx="1080424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chemeClr val="tx1"/>
                </a:solidFill>
                <a:latin typeface="Arial Black" pitchFamily="34" charset="0"/>
              </a:rPr>
              <a:t>DataSet</a:t>
            </a:r>
            <a:endParaRPr lang="en-US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9723" name="Rectangle 10"/>
          <p:cNvSpPr>
            <a:spLocks noChangeArrowheads="1"/>
          </p:cNvSpPr>
          <p:nvPr/>
        </p:nvSpPr>
        <p:spPr bwMode="auto">
          <a:xfrm>
            <a:off x="7662455" y="2260601"/>
            <a:ext cx="859142" cy="1714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24" name="Rectangle 11"/>
          <p:cNvSpPr>
            <a:spLocks noChangeArrowheads="1"/>
          </p:cNvSpPr>
          <p:nvPr/>
        </p:nvSpPr>
        <p:spPr bwMode="auto">
          <a:xfrm>
            <a:off x="8523713" y="2260601"/>
            <a:ext cx="222192" cy="1714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25" name="Rectangle 12"/>
          <p:cNvSpPr>
            <a:spLocks noChangeArrowheads="1"/>
          </p:cNvSpPr>
          <p:nvPr/>
        </p:nvSpPr>
        <p:spPr bwMode="auto">
          <a:xfrm>
            <a:off x="7662455" y="2090738"/>
            <a:ext cx="859142" cy="1698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26" name="Rectangle 13"/>
          <p:cNvSpPr>
            <a:spLocks noChangeArrowheads="1"/>
          </p:cNvSpPr>
          <p:nvPr/>
        </p:nvSpPr>
        <p:spPr bwMode="auto">
          <a:xfrm>
            <a:off x="8523713" y="2090738"/>
            <a:ext cx="222192" cy="1698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27" name="Rectangle 14"/>
          <p:cNvSpPr>
            <a:spLocks noChangeArrowheads="1"/>
          </p:cNvSpPr>
          <p:nvPr/>
        </p:nvSpPr>
        <p:spPr bwMode="auto">
          <a:xfrm>
            <a:off x="7662455" y="1919288"/>
            <a:ext cx="859142" cy="17145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28" name="Rectangle 15"/>
          <p:cNvSpPr>
            <a:spLocks noChangeArrowheads="1"/>
          </p:cNvSpPr>
          <p:nvPr/>
        </p:nvSpPr>
        <p:spPr bwMode="auto">
          <a:xfrm>
            <a:off x="8523713" y="1919288"/>
            <a:ext cx="222192" cy="17145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29" name="Rectangle 16"/>
          <p:cNvSpPr>
            <a:spLocks noChangeArrowheads="1"/>
          </p:cNvSpPr>
          <p:nvPr/>
        </p:nvSpPr>
        <p:spPr bwMode="auto">
          <a:xfrm>
            <a:off x="7438147" y="1685926"/>
            <a:ext cx="1529951" cy="2333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spcBef>
                <a:spcPct val="0"/>
              </a:spcBef>
            </a:pPr>
            <a:r>
              <a:rPr lang="en-US" sz="1200" b="1" dirty="0" err="1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ttOrder</a:t>
            </a:r>
            <a:endParaRPr lang="en-US" sz="12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9730" name="Line 17"/>
          <p:cNvSpPr>
            <a:spLocks noChangeShapeType="1"/>
          </p:cNvSpPr>
          <p:nvPr/>
        </p:nvSpPr>
        <p:spPr bwMode="auto">
          <a:xfrm>
            <a:off x="7438147" y="2432051"/>
            <a:ext cx="108345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1" name="Line 18"/>
          <p:cNvSpPr>
            <a:spLocks noChangeShapeType="1"/>
          </p:cNvSpPr>
          <p:nvPr/>
        </p:nvSpPr>
        <p:spPr bwMode="auto">
          <a:xfrm>
            <a:off x="7438147" y="1919288"/>
            <a:ext cx="108345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2" name="Line 19"/>
          <p:cNvSpPr>
            <a:spLocks noChangeShapeType="1"/>
          </p:cNvSpPr>
          <p:nvPr/>
        </p:nvSpPr>
        <p:spPr bwMode="auto">
          <a:xfrm>
            <a:off x="7438147" y="2090738"/>
            <a:ext cx="108345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3" name="Line 20"/>
          <p:cNvSpPr>
            <a:spLocks noChangeShapeType="1"/>
          </p:cNvSpPr>
          <p:nvPr/>
        </p:nvSpPr>
        <p:spPr bwMode="auto">
          <a:xfrm>
            <a:off x="7438147" y="2260601"/>
            <a:ext cx="108345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4" name="Rectangle 21"/>
          <p:cNvSpPr>
            <a:spLocks noChangeArrowheads="1"/>
          </p:cNvSpPr>
          <p:nvPr/>
        </p:nvSpPr>
        <p:spPr bwMode="auto">
          <a:xfrm>
            <a:off x="8743789" y="2260601"/>
            <a:ext cx="224308" cy="1714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35" name="Rectangle 22"/>
          <p:cNvSpPr>
            <a:spLocks noChangeArrowheads="1"/>
          </p:cNvSpPr>
          <p:nvPr/>
        </p:nvSpPr>
        <p:spPr bwMode="auto">
          <a:xfrm>
            <a:off x="8743789" y="2090738"/>
            <a:ext cx="224308" cy="1698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36" name="Rectangle 23"/>
          <p:cNvSpPr>
            <a:spLocks noChangeArrowheads="1"/>
          </p:cNvSpPr>
          <p:nvPr/>
        </p:nvSpPr>
        <p:spPr bwMode="auto">
          <a:xfrm>
            <a:off x="8743789" y="1919288"/>
            <a:ext cx="224308" cy="17145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37" name="Line 24"/>
          <p:cNvSpPr>
            <a:spLocks noChangeShapeType="1"/>
          </p:cNvSpPr>
          <p:nvPr/>
        </p:nvSpPr>
        <p:spPr bwMode="auto">
          <a:xfrm>
            <a:off x="8968097" y="1919288"/>
            <a:ext cx="0" cy="512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8" name="Rectangle 25"/>
          <p:cNvSpPr>
            <a:spLocks noChangeArrowheads="1"/>
          </p:cNvSpPr>
          <p:nvPr/>
        </p:nvSpPr>
        <p:spPr bwMode="auto">
          <a:xfrm>
            <a:off x="7438147" y="2260601"/>
            <a:ext cx="224308" cy="1714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39" name="Rectangle 26"/>
          <p:cNvSpPr>
            <a:spLocks noChangeArrowheads="1"/>
          </p:cNvSpPr>
          <p:nvPr/>
        </p:nvSpPr>
        <p:spPr bwMode="auto">
          <a:xfrm>
            <a:off x="7438147" y="2090738"/>
            <a:ext cx="224308" cy="1698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40" name="Rectangle 27"/>
          <p:cNvSpPr>
            <a:spLocks noChangeArrowheads="1"/>
          </p:cNvSpPr>
          <p:nvPr/>
        </p:nvSpPr>
        <p:spPr bwMode="auto">
          <a:xfrm>
            <a:off x="7438147" y="1919288"/>
            <a:ext cx="224308" cy="17145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41" name="Line 28"/>
          <p:cNvSpPr>
            <a:spLocks noChangeShapeType="1"/>
          </p:cNvSpPr>
          <p:nvPr/>
        </p:nvSpPr>
        <p:spPr bwMode="auto">
          <a:xfrm>
            <a:off x="7662455" y="1919288"/>
            <a:ext cx="0" cy="512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2" name="Rectangle 29"/>
          <p:cNvSpPr>
            <a:spLocks noChangeArrowheads="1"/>
          </p:cNvSpPr>
          <p:nvPr/>
        </p:nvSpPr>
        <p:spPr bwMode="auto">
          <a:xfrm>
            <a:off x="8011614" y="3246438"/>
            <a:ext cx="689853" cy="1635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43" name="Rectangle 30"/>
          <p:cNvSpPr>
            <a:spLocks noChangeArrowheads="1"/>
          </p:cNvSpPr>
          <p:nvPr/>
        </p:nvSpPr>
        <p:spPr bwMode="auto">
          <a:xfrm>
            <a:off x="7732286" y="3246438"/>
            <a:ext cx="279327" cy="1635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44" name="Rectangle 31"/>
          <p:cNvSpPr>
            <a:spLocks noChangeArrowheads="1"/>
          </p:cNvSpPr>
          <p:nvPr/>
        </p:nvSpPr>
        <p:spPr bwMode="auto">
          <a:xfrm>
            <a:off x="7524907" y="3246438"/>
            <a:ext cx="207379" cy="1635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45" name="Rectangle 32"/>
          <p:cNvSpPr>
            <a:spLocks noChangeArrowheads="1"/>
          </p:cNvSpPr>
          <p:nvPr/>
        </p:nvSpPr>
        <p:spPr bwMode="auto">
          <a:xfrm>
            <a:off x="7524907" y="2730501"/>
            <a:ext cx="1176560" cy="1920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1200" b="1" dirty="0" err="1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ttOline</a:t>
            </a:r>
            <a:endParaRPr lang="en-US" sz="12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9746" name="Rectangle 33"/>
          <p:cNvSpPr>
            <a:spLocks noChangeArrowheads="1"/>
          </p:cNvSpPr>
          <p:nvPr/>
        </p:nvSpPr>
        <p:spPr bwMode="auto">
          <a:xfrm>
            <a:off x="8011614" y="2928938"/>
            <a:ext cx="689853" cy="163513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47" name="Rectangle 34"/>
          <p:cNvSpPr>
            <a:spLocks noChangeArrowheads="1"/>
          </p:cNvSpPr>
          <p:nvPr/>
        </p:nvSpPr>
        <p:spPr bwMode="auto">
          <a:xfrm>
            <a:off x="7732286" y="2928938"/>
            <a:ext cx="279327" cy="163513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48" name="Rectangle 35"/>
          <p:cNvSpPr>
            <a:spLocks noChangeArrowheads="1"/>
          </p:cNvSpPr>
          <p:nvPr/>
        </p:nvSpPr>
        <p:spPr bwMode="auto">
          <a:xfrm>
            <a:off x="7524907" y="2928938"/>
            <a:ext cx="207379" cy="163513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49" name="Rectangle 36"/>
          <p:cNvSpPr>
            <a:spLocks noChangeArrowheads="1"/>
          </p:cNvSpPr>
          <p:nvPr/>
        </p:nvSpPr>
        <p:spPr bwMode="auto">
          <a:xfrm>
            <a:off x="8011614" y="3087688"/>
            <a:ext cx="689853" cy="1635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50" name="Rectangle 37"/>
          <p:cNvSpPr>
            <a:spLocks noChangeArrowheads="1"/>
          </p:cNvSpPr>
          <p:nvPr/>
        </p:nvSpPr>
        <p:spPr bwMode="auto">
          <a:xfrm>
            <a:off x="7732286" y="3087688"/>
            <a:ext cx="279327" cy="1635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51" name="Rectangle 38"/>
          <p:cNvSpPr>
            <a:spLocks noChangeArrowheads="1"/>
          </p:cNvSpPr>
          <p:nvPr/>
        </p:nvSpPr>
        <p:spPr bwMode="auto">
          <a:xfrm>
            <a:off x="7524907" y="3087688"/>
            <a:ext cx="207379" cy="1635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52" name="AutoShape 39"/>
          <p:cNvSpPr>
            <a:spLocks noChangeArrowheads="1"/>
          </p:cNvSpPr>
          <p:nvPr/>
        </p:nvSpPr>
        <p:spPr bwMode="auto">
          <a:xfrm>
            <a:off x="7512211" y="2117726"/>
            <a:ext cx="124851" cy="817563"/>
          </a:xfrm>
          <a:prstGeom prst="downArrow">
            <a:avLst>
              <a:gd name="adj1" fmla="val 50000"/>
              <a:gd name="adj2" fmla="val 218220"/>
            </a:avLst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AutoShape 50"/>
          <p:cNvSpPr>
            <a:spLocks noChangeArrowheads="1"/>
          </p:cNvSpPr>
          <p:nvPr/>
        </p:nvSpPr>
        <p:spPr bwMode="auto">
          <a:xfrm>
            <a:off x="9740481" y="4625975"/>
            <a:ext cx="1595551" cy="1398588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3200">
                <a:solidFill>
                  <a:schemeClr val="tx1"/>
                </a:solidFill>
                <a:latin typeface="Arial Black" pitchFamily="34" charset="0"/>
              </a:rPr>
              <a:t>.xml</a:t>
            </a:r>
          </a:p>
        </p:txBody>
      </p:sp>
      <p:sp>
        <p:nvSpPr>
          <p:cNvPr id="29706" name="AutoShape 51"/>
          <p:cNvSpPr>
            <a:spLocks noChangeArrowheads="1"/>
          </p:cNvSpPr>
          <p:nvPr/>
        </p:nvSpPr>
        <p:spPr bwMode="auto">
          <a:xfrm>
            <a:off x="7357735" y="4602164"/>
            <a:ext cx="1595551" cy="1398587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3200">
                <a:solidFill>
                  <a:schemeClr val="tx1"/>
                </a:solidFill>
                <a:latin typeface="Arial Black" pitchFamily="34" charset="0"/>
              </a:rPr>
              <a:t>.xml</a:t>
            </a:r>
          </a:p>
        </p:txBody>
      </p:sp>
      <p:sp>
        <p:nvSpPr>
          <p:cNvPr id="29707" name="Line 52"/>
          <p:cNvSpPr>
            <a:spLocks noChangeShapeType="1"/>
          </p:cNvSpPr>
          <p:nvPr/>
        </p:nvSpPr>
        <p:spPr bwMode="auto">
          <a:xfrm flipV="1">
            <a:off x="8411560" y="3624263"/>
            <a:ext cx="2115" cy="1014412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Line 53"/>
          <p:cNvSpPr>
            <a:spLocks noChangeShapeType="1"/>
          </p:cNvSpPr>
          <p:nvPr/>
        </p:nvSpPr>
        <p:spPr bwMode="auto">
          <a:xfrm flipV="1">
            <a:off x="8028542" y="3633788"/>
            <a:ext cx="2117" cy="1014412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9" name="Line 54"/>
          <p:cNvSpPr>
            <a:spLocks noChangeShapeType="1"/>
          </p:cNvSpPr>
          <p:nvPr/>
        </p:nvSpPr>
        <p:spPr bwMode="auto">
          <a:xfrm flipV="1">
            <a:off x="10345690" y="3348039"/>
            <a:ext cx="2115" cy="1246187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0" name="Line 55"/>
          <p:cNvSpPr>
            <a:spLocks noChangeShapeType="1"/>
          </p:cNvSpPr>
          <p:nvPr/>
        </p:nvSpPr>
        <p:spPr bwMode="auto">
          <a:xfrm flipV="1">
            <a:off x="10701197" y="3348039"/>
            <a:ext cx="2115" cy="1246187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1" name="Rectangle 56"/>
          <p:cNvSpPr>
            <a:spLocks noChangeArrowheads="1"/>
          </p:cNvSpPr>
          <p:nvPr/>
        </p:nvSpPr>
        <p:spPr bwMode="auto">
          <a:xfrm>
            <a:off x="10362619" y="3186113"/>
            <a:ext cx="689854" cy="163512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12" name="Rectangle 57"/>
          <p:cNvSpPr>
            <a:spLocks noChangeArrowheads="1"/>
          </p:cNvSpPr>
          <p:nvPr/>
        </p:nvSpPr>
        <p:spPr bwMode="auto">
          <a:xfrm>
            <a:off x="10083291" y="3186113"/>
            <a:ext cx="279327" cy="163512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13" name="Rectangle 58"/>
          <p:cNvSpPr>
            <a:spLocks noChangeArrowheads="1"/>
          </p:cNvSpPr>
          <p:nvPr/>
        </p:nvSpPr>
        <p:spPr bwMode="auto">
          <a:xfrm>
            <a:off x="9875912" y="3186113"/>
            <a:ext cx="207379" cy="163512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14" name="Rectangle 59"/>
          <p:cNvSpPr>
            <a:spLocks noChangeArrowheads="1"/>
          </p:cNvSpPr>
          <p:nvPr/>
        </p:nvSpPr>
        <p:spPr bwMode="auto">
          <a:xfrm>
            <a:off x="9875912" y="2622551"/>
            <a:ext cx="1176560" cy="238125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1200" b="1" dirty="0" err="1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ttItem</a:t>
            </a:r>
            <a:endParaRPr lang="en-US" sz="12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9715" name="Rectangle 60"/>
          <p:cNvSpPr>
            <a:spLocks noChangeArrowheads="1"/>
          </p:cNvSpPr>
          <p:nvPr/>
        </p:nvSpPr>
        <p:spPr bwMode="auto">
          <a:xfrm>
            <a:off x="10362619" y="2868613"/>
            <a:ext cx="689854" cy="16351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16" name="Rectangle 61"/>
          <p:cNvSpPr>
            <a:spLocks noChangeArrowheads="1"/>
          </p:cNvSpPr>
          <p:nvPr/>
        </p:nvSpPr>
        <p:spPr bwMode="auto">
          <a:xfrm>
            <a:off x="10083291" y="2868613"/>
            <a:ext cx="279327" cy="16351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17" name="Rectangle 62"/>
          <p:cNvSpPr>
            <a:spLocks noChangeArrowheads="1"/>
          </p:cNvSpPr>
          <p:nvPr/>
        </p:nvSpPr>
        <p:spPr bwMode="auto">
          <a:xfrm>
            <a:off x="9875912" y="2868613"/>
            <a:ext cx="207379" cy="163512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18" name="Rectangle 63"/>
          <p:cNvSpPr>
            <a:spLocks noChangeArrowheads="1"/>
          </p:cNvSpPr>
          <p:nvPr/>
        </p:nvSpPr>
        <p:spPr bwMode="auto">
          <a:xfrm>
            <a:off x="10362619" y="3027363"/>
            <a:ext cx="689854" cy="163512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19" name="Rectangle 64"/>
          <p:cNvSpPr>
            <a:spLocks noChangeArrowheads="1"/>
          </p:cNvSpPr>
          <p:nvPr/>
        </p:nvSpPr>
        <p:spPr bwMode="auto">
          <a:xfrm>
            <a:off x="10083291" y="3027363"/>
            <a:ext cx="279327" cy="163512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720" name="Rectangle 65"/>
          <p:cNvSpPr>
            <a:spLocks noChangeArrowheads="1"/>
          </p:cNvSpPr>
          <p:nvPr/>
        </p:nvSpPr>
        <p:spPr bwMode="auto">
          <a:xfrm>
            <a:off x="9875912" y="3027363"/>
            <a:ext cx="207379" cy="163512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sz="800" b="1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WRITE-XML ( ) / WRITE-XMLSCHEMA – 10.1A</a:t>
            </a:r>
          </a:p>
        </p:txBody>
      </p:sp>
      <p:sp>
        <p:nvSpPr>
          <p:cNvPr id="55" name="Text Box 2"/>
          <p:cNvSpPr txBox="1">
            <a:spLocks noChangeArrowheads="1"/>
          </p:cNvSpPr>
          <p:nvPr/>
        </p:nvSpPr>
        <p:spPr bwMode="auto">
          <a:xfrm>
            <a:off x="672674" y="1762634"/>
            <a:ext cx="10591157" cy="1877437"/>
          </a:xfrm>
          <a:prstGeom prst="rect">
            <a:avLst/>
          </a:prstGeom>
          <a:solidFill>
            <a:srgbClr val="F8F8F8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WRITE-XML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(target-type, 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{file | stream | 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memptr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| handle | 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longchar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[,formatted [,encoding </a:t>
            </a:r>
            <a:endParaRPr lang="en-US" sz="20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[,schema-location [,write-schema [,min-schema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  [,</a:t>
            </a:r>
            <a:r>
              <a:rPr lang="en-US" sz="2000" b="1" dirty="0" smtClean="0">
                <a:latin typeface="Courier New" pitchFamily="49" charset="0"/>
              </a:rPr>
              <a:t>write-before-image</a:t>
            </a:r>
            <a:r>
              <a:rPr lang="en-US" sz="2000" b="1" dirty="0" smtClean="0">
                <a:solidFill>
                  <a:schemeClr val="hlink"/>
                </a:solidFill>
                <a:latin typeface="Courier New" pitchFamily="49" charset="0"/>
              </a:rPr>
              <a:t> 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[,omit-initial-values]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]]]]]) </a:t>
            </a:r>
            <a:endParaRPr lang="en-US" sz="2000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596494" y="1164146"/>
            <a:ext cx="1194558" cy="46166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1" i="1" dirty="0" smtClean="0">
                <a:solidFill>
                  <a:srgbClr val="969696"/>
                </a:solidFill>
              </a:rPr>
              <a:t>Syntax</a:t>
            </a:r>
            <a:endParaRPr lang="en-US" sz="2400" b="1" i="1" dirty="0">
              <a:solidFill>
                <a:srgbClr val="969696"/>
              </a:solidFill>
            </a:endParaRPr>
          </a:p>
        </p:txBody>
      </p:sp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690962" y="4097402"/>
            <a:ext cx="10591157" cy="1138773"/>
          </a:xfrm>
          <a:prstGeom prst="rect">
            <a:avLst/>
          </a:prstGeom>
          <a:solidFill>
            <a:srgbClr val="F8F8F8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Courier New" pitchFamily="49" charset="0"/>
              </a:rPr>
              <a:t>WRITE-XMLSCHEMA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(target-type, 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{file | stream | 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memptr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| handle | 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longchar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[,formatted [,encoding [,min-schema 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[,omit-initial-values]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]]]) </a:t>
            </a:r>
            <a:endParaRPr lang="en-US" sz="2000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62" name="Text Box 64"/>
          <p:cNvSpPr txBox="1">
            <a:spLocks noChangeArrowheads="1"/>
          </p:cNvSpPr>
          <p:nvPr/>
        </p:nvSpPr>
        <p:spPr bwMode="auto">
          <a:xfrm>
            <a:off x="2497138" y="5682996"/>
            <a:ext cx="5511800" cy="40011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1" dirty="0" smtClean="0">
                <a:solidFill>
                  <a:schemeClr val="tx1"/>
                </a:solidFill>
              </a:rPr>
              <a:t>*</a:t>
            </a:r>
            <a:r>
              <a:rPr lang="en-US" sz="2000" b="1" i="0" dirty="0" smtClean="0">
                <a:solidFill>
                  <a:schemeClr val="accent4"/>
                </a:solidFill>
                <a:latin typeface="Arial Black" pitchFamily="34" charset="0"/>
              </a:rPr>
              <a:t>omit-initial-values</a:t>
            </a:r>
            <a:r>
              <a:rPr lang="en-US" sz="2000" b="1" i="0" dirty="0" smtClean="0"/>
              <a:t> </a:t>
            </a:r>
            <a:r>
              <a:rPr lang="en-US" sz="2000" b="1" i="0" dirty="0" smtClean="0">
                <a:solidFill>
                  <a:schemeClr val="tx1"/>
                </a:solidFill>
              </a:rPr>
              <a:t>added in 10.2A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XML Attributes</a:t>
            </a:r>
          </a:p>
        </p:txBody>
      </p:sp>
      <p:graphicFrame>
        <p:nvGraphicFramePr>
          <p:cNvPr id="2065477" name="Group 69"/>
          <p:cNvGraphicFramePr>
            <a:graphicFrameLocks noGrp="1"/>
          </p:cNvGraphicFramePr>
          <p:nvPr>
            <p:ph idx="1"/>
          </p:nvPr>
        </p:nvGraphicFramePr>
        <p:xfrm>
          <a:off x="810473" y="1765173"/>
          <a:ext cx="10360502" cy="4346322"/>
        </p:xfrm>
        <a:graphic>
          <a:graphicData uri="http://schemas.openxmlformats.org/drawingml/2006/table">
            <a:tbl>
              <a:tblPr/>
              <a:tblGrid>
                <a:gridCol w="5180251"/>
                <a:gridCol w="5180251"/>
              </a:tblGrid>
              <a:tr h="526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Attribute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Applies to...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4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NAMESPACE-URI / NAMESPACE-PREFIX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ProDataSet, Temp-Table and Buffer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XML-NODE-TYPE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Buffer-Field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XML-DATA-TYPE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Buffer-Field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NESTED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Data-Relation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XML-NODE-NAME            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(10.1C)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ProDataSet, Temp-Table and Buffer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FOREIGN-KEY-HIDDEN   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(10.2A)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Data-Relation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SERIALIZE-NAME             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(10.2B)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ProDataSet, Temp-Table and Buffer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SERIALIZE-HIDDEN         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(10.2B)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Buffer-Field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177" name="Text Box 66"/>
          <p:cNvSpPr txBox="1">
            <a:spLocks noChangeArrowheads="1"/>
          </p:cNvSpPr>
          <p:nvPr/>
        </p:nvSpPr>
        <p:spPr bwMode="auto">
          <a:xfrm>
            <a:off x="264516" y="1085850"/>
            <a:ext cx="7647641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400" i="1" dirty="0">
                <a:solidFill>
                  <a:schemeClr val="tx1"/>
                </a:solidFill>
              </a:rPr>
              <a:t>Gives you Control over XML format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pPr eaLnBrk="1" hangingPunct="1"/>
            <a:r>
              <a:rPr lang="en-US" dirty="0" smtClean="0"/>
              <a:t>Nested/Foreign-Key-Hidden - Data-Relation</a:t>
            </a:r>
          </a:p>
        </p:txBody>
      </p:sp>
      <p:pic>
        <p:nvPicPr>
          <p:cNvPr id="51204" name="Picture 3"/>
          <p:cNvPicPr>
            <a:picLocks noChangeAspect="1" noChangeArrowheads="1"/>
          </p:cNvPicPr>
          <p:nvPr/>
        </p:nvPicPr>
        <p:blipFill>
          <a:blip r:embed="rId3" cstate="print"/>
          <a:srcRect t="21098" r="-7171"/>
          <a:stretch>
            <a:fillRect/>
          </a:stretch>
        </p:blipFill>
        <p:spPr bwMode="auto">
          <a:xfrm>
            <a:off x="688163" y="2157984"/>
            <a:ext cx="10760125" cy="464515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sp>
        <p:nvSpPr>
          <p:cNvPr id="51205" name="Rectangle 4"/>
          <p:cNvSpPr>
            <a:spLocks noChangeArrowheads="1"/>
          </p:cNvSpPr>
          <p:nvPr/>
        </p:nvSpPr>
        <p:spPr bwMode="auto">
          <a:xfrm>
            <a:off x="1262817" y="3508948"/>
            <a:ext cx="5415139" cy="233102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7" name="Text Box 6"/>
          <p:cNvSpPr txBox="1">
            <a:spLocks noChangeArrowheads="1"/>
          </p:cNvSpPr>
          <p:nvPr/>
        </p:nvSpPr>
        <p:spPr bwMode="auto">
          <a:xfrm>
            <a:off x="1228327" y="1157221"/>
            <a:ext cx="9147878" cy="40011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DATASET </a:t>
            </a:r>
            <a:r>
              <a:rPr lang="en-US" sz="2000" b="1" i="0" dirty="0" err="1">
                <a:solidFill>
                  <a:schemeClr val="tx1"/>
                </a:solidFill>
                <a:latin typeface="Courier New" pitchFamily="49" charset="0"/>
              </a:rPr>
              <a:t>CustOrder:GET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-RELATION(“</a:t>
            </a:r>
            <a:r>
              <a:rPr lang="en-US" sz="2000" b="1" i="0" dirty="0" err="1">
                <a:solidFill>
                  <a:schemeClr val="tx1"/>
                </a:solidFill>
                <a:latin typeface="Courier New" pitchFamily="49" charset="0"/>
              </a:rPr>
              <a:t>custOrd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”):</a:t>
            </a:r>
            <a:r>
              <a:rPr lang="en-US" sz="2000" b="1" i="0" dirty="0">
                <a:solidFill>
                  <a:schemeClr val="accent4"/>
                </a:solidFill>
                <a:latin typeface="Courier New" pitchFamily="49" charset="0"/>
              </a:rPr>
              <a:t>NESTED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 = TRUE.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87771" y="1678179"/>
            <a:ext cx="11079710" cy="400110"/>
          </a:xfrm>
          <a:prstGeom prst="rect">
            <a:avLst/>
          </a:prstGeom>
          <a:solidFill>
            <a:schemeClr val="accent5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DATASET </a:t>
            </a:r>
            <a:r>
              <a:rPr lang="en-US" sz="2000" b="1" i="0" dirty="0" err="1">
                <a:solidFill>
                  <a:schemeClr val="tx1"/>
                </a:solidFill>
                <a:latin typeface="Courier New" pitchFamily="49" charset="0"/>
              </a:rPr>
              <a:t>CustOrder:GET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-RELATION(“</a:t>
            </a:r>
            <a:r>
              <a:rPr lang="en-US" sz="2000" b="1" i="0" dirty="0" err="1">
                <a:solidFill>
                  <a:schemeClr val="tx1"/>
                </a:solidFill>
                <a:latin typeface="Courier New" pitchFamily="49" charset="0"/>
              </a:rPr>
              <a:t>custOrd</a:t>
            </a:r>
            <a:r>
              <a:rPr lang="en-US" sz="2000" b="1" i="0" dirty="0" smtClean="0">
                <a:solidFill>
                  <a:schemeClr val="tx1"/>
                </a:solidFill>
                <a:latin typeface="Courier New" pitchFamily="49" charset="0"/>
              </a:rPr>
              <a:t>”):</a:t>
            </a:r>
            <a:r>
              <a:rPr lang="en-US" sz="2000" b="1" i="0" dirty="0" smtClean="0">
                <a:solidFill>
                  <a:schemeClr val="accent4"/>
                </a:solidFill>
                <a:latin typeface="Courier New" pitchFamily="49" charset="0"/>
              </a:rPr>
              <a:t>FOREIGN-KEY-HIDDEN </a:t>
            </a:r>
            <a:r>
              <a:rPr lang="en-US" sz="2000" b="1" i="0" dirty="0" smtClean="0">
                <a:solidFill>
                  <a:schemeClr val="tx1"/>
                </a:solidFill>
                <a:latin typeface="Courier New" pitchFamily="49" charset="0"/>
              </a:rPr>
              <a:t>= 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TRUE.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 flipV="1">
            <a:off x="1766253" y="4072128"/>
            <a:ext cx="3194304" cy="1219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1766253" y="5236464"/>
            <a:ext cx="3194304" cy="1219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8392864" y="2678240"/>
            <a:ext cx="2336096" cy="1377633"/>
          </a:xfrm>
          <a:prstGeom prst="wedgeRectCallout">
            <a:avLst>
              <a:gd name="adj1" fmla="val -120309"/>
              <a:gd name="adj2" fmla="val 72779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 err="1" smtClean="0">
                <a:solidFill>
                  <a:schemeClr val="tx1"/>
                </a:solidFill>
              </a:rPr>
              <a:t>CustNum</a:t>
            </a:r>
            <a:r>
              <a:rPr lang="en-US" sz="2000" b="1" dirty="0" smtClean="0">
                <a:solidFill>
                  <a:schemeClr val="tx1"/>
                </a:solidFill>
              </a:rPr>
              <a:t> not present with FOREIGN-KEY-HIDDEN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10"/>
          <p:cNvPicPr>
            <a:picLocks noChangeAspect="1" noChangeArrowheads="1"/>
          </p:cNvPicPr>
          <p:nvPr/>
        </p:nvPicPr>
        <p:blipFill>
          <a:blip r:embed="rId3" cstate="print"/>
          <a:srcRect t="17931"/>
          <a:stretch>
            <a:fillRect/>
          </a:stretch>
        </p:blipFill>
        <p:spPr bwMode="auto">
          <a:xfrm>
            <a:off x="545178" y="1207008"/>
            <a:ext cx="11198082" cy="519379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ProDataSet</a:t>
            </a:r>
            <a:r>
              <a:rPr lang="en-US" dirty="0" smtClean="0"/>
              <a:t> - write-before-image = TRUE</a:t>
            </a:r>
          </a:p>
        </p:txBody>
      </p:sp>
      <p:sp>
        <p:nvSpPr>
          <p:cNvPr id="1846277" name="AutoShape 5"/>
          <p:cNvSpPr>
            <a:spLocks noChangeArrowheads="1"/>
          </p:cNvSpPr>
          <p:nvPr/>
        </p:nvSpPr>
        <p:spPr bwMode="auto">
          <a:xfrm>
            <a:off x="9163666" y="5506632"/>
            <a:ext cx="2725557" cy="749300"/>
          </a:xfrm>
          <a:prstGeom prst="wedgeRectCallout">
            <a:avLst>
              <a:gd name="adj1" fmla="val -50620"/>
              <a:gd name="adj2" fmla="val -83051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Record marked as “created”</a:t>
            </a:r>
          </a:p>
        </p:txBody>
      </p:sp>
      <p:sp>
        <p:nvSpPr>
          <p:cNvPr id="1846278" name="AutoShape 6"/>
          <p:cNvSpPr>
            <a:spLocks noChangeArrowheads="1"/>
          </p:cNvSpPr>
          <p:nvPr/>
        </p:nvSpPr>
        <p:spPr bwMode="auto">
          <a:xfrm>
            <a:off x="9200870" y="2542953"/>
            <a:ext cx="2725557" cy="749300"/>
          </a:xfrm>
          <a:prstGeom prst="wedgeRectCallout">
            <a:avLst>
              <a:gd name="adj1" fmla="val -48602"/>
              <a:gd name="adj2" fmla="val 96185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Record marked as “modified”</a:t>
            </a:r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973512" y="1525546"/>
            <a:ext cx="2575312" cy="358775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280" name="Oval 8"/>
          <p:cNvSpPr>
            <a:spLocks noChangeArrowheads="1"/>
          </p:cNvSpPr>
          <p:nvPr/>
        </p:nvSpPr>
        <p:spPr bwMode="auto">
          <a:xfrm>
            <a:off x="4331754" y="3547961"/>
            <a:ext cx="2597100" cy="533400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281" name="AutoShape 9"/>
          <p:cNvSpPr>
            <a:spLocks noChangeArrowheads="1"/>
          </p:cNvSpPr>
          <p:nvPr/>
        </p:nvSpPr>
        <p:spPr bwMode="auto">
          <a:xfrm>
            <a:off x="8325093" y="1182116"/>
            <a:ext cx="2725557" cy="749300"/>
          </a:xfrm>
          <a:prstGeom prst="wedgeRectCallout">
            <a:avLst>
              <a:gd name="adj1" fmla="val -72671"/>
              <a:gd name="adj2" fmla="val 221185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After table data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6277" grpId="0" animBg="1"/>
      <p:bldP spid="1846278" grpId="0" animBg="1"/>
      <p:bldP spid="184628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8"/>
          <p:cNvPicPr>
            <a:picLocks noChangeAspect="1" noChangeArrowheads="1"/>
          </p:cNvPicPr>
          <p:nvPr/>
        </p:nvPicPr>
        <p:blipFill>
          <a:blip r:embed="rId3" cstate="print"/>
          <a:srcRect t="17380"/>
          <a:stretch>
            <a:fillRect/>
          </a:stretch>
        </p:blipFill>
        <p:spPr bwMode="auto">
          <a:xfrm>
            <a:off x="692281" y="1133856"/>
            <a:ext cx="9609959" cy="540105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ProDataSet – write-before-image = TRUE</a:t>
            </a:r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1017269" y="2029144"/>
            <a:ext cx="1663267" cy="300037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326" name="AutoShape 6"/>
          <p:cNvSpPr>
            <a:spLocks noChangeArrowheads="1"/>
          </p:cNvSpPr>
          <p:nvPr/>
        </p:nvSpPr>
        <p:spPr bwMode="auto">
          <a:xfrm>
            <a:off x="7389475" y="3608832"/>
            <a:ext cx="2725557" cy="749300"/>
          </a:xfrm>
          <a:prstGeom prst="wedgeRectCallout">
            <a:avLst>
              <a:gd name="adj1" fmla="val -67468"/>
              <a:gd name="adj2" fmla="val -145125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Before-image of modified record</a:t>
            </a:r>
          </a:p>
        </p:txBody>
      </p:sp>
      <p:sp>
        <p:nvSpPr>
          <p:cNvPr id="1848327" name="Oval 7"/>
          <p:cNvSpPr>
            <a:spLocks noChangeArrowheads="1"/>
          </p:cNvSpPr>
          <p:nvPr/>
        </p:nvSpPr>
        <p:spPr bwMode="auto">
          <a:xfrm>
            <a:off x="3941351" y="2149348"/>
            <a:ext cx="2484320" cy="533400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8326" grpId="0" animBg="1"/>
      <p:bldP spid="18483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Progress XML Schema Extensions</a:t>
            </a:r>
          </a:p>
        </p:txBody>
      </p:sp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3" cstate="print"/>
          <a:srcRect t="15820"/>
          <a:stretch>
            <a:fillRect/>
          </a:stretch>
        </p:blipFill>
        <p:spPr bwMode="auto">
          <a:xfrm>
            <a:off x="517179" y="1133856"/>
            <a:ext cx="9882259" cy="53035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sp>
        <p:nvSpPr>
          <p:cNvPr id="1854468" name="Oval 4"/>
          <p:cNvSpPr>
            <a:spLocks noChangeArrowheads="1"/>
          </p:cNvSpPr>
          <p:nvPr/>
        </p:nvSpPr>
        <p:spPr bwMode="auto">
          <a:xfrm>
            <a:off x="772395" y="1618937"/>
            <a:ext cx="6557841" cy="314794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54469" name="Oval 5"/>
          <p:cNvSpPr>
            <a:spLocks noChangeArrowheads="1"/>
          </p:cNvSpPr>
          <p:nvPr/>
        </p:nvSpPr>
        <p:spPr bwMode="auto">
          <a:xfrm>
            <a:off x="4832545" y="3135441"/>
            <a:ext cx="2689919" cy="300037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54470" name="Oval 6"/>
          <p:cNvSpPr>
            <a:spLocks noChangeArrowheads="1"/>
          </p:cNvSpPr>
          <p:nvPr/>
        </p:nvSpPr>
        <p:spPr bwMode="auto">
          <a:xfrm>
            <a:off x="1292352" y="5524754"/>
            <a:ext cx="6461760" cy="351790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54471" name="AutoShape 7"/>
          <p:cNvSpPr>
            <a:spLocks noChangeArrowheads="1"/>
          </p:cNvSpPr>
          <p:nvPr/>
        </p:nvSpPr>
        <p:spPr bwMode="auto">
          <a:xfrm>
            <a:off x="9495011" y="4433380"/>
            <a:ext cx="2403907" cy="977900"/>
          </a:xfrm>
          <a:prstGeom prst="wedgeRectCallout">
            <a:avLst>
              <a:gd name="adj1" fmla="val -153079"/>
              <a:gd name="adj2" fmla="val 45616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non-unique index definition</a:t>
            </a:r>
          </a:p>
        </p:txBody>
      </p:sp>
      <p:sp>
        <p:nvSpPr>
          <p:cNvPr id="1854472" name="AutoShape 8"/>
          <p:cNvSpPr>
            <a:spLocks noChangeArrowheads="1"/>
          </p:cNvSpPr>
          <p:nvPr/>
        </p:nvSpPr>
        <p:spPr bwMode="auto">
          <a:xfrm>
            <a:off x="9475965" y="2791969"/>
            <a:ext cx="2403907" cy="930275"/>
          </a:xfrm>
          <a:prstGeom prst="wedgeRectCallout">
            <a:avLst>
              <a:gd name="adj1" fmla="val -78875"/>
              <a:gd name="adj2" fmla="val 39759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field-level attributes</a:t>
            </a:r>
          </a:p>
        </p:txBody>
      </p:sp>
      <p:sp>
        <p:nvSpPr>
          <p:cNvPr id="1854473" name="AutoShape 9"/>
          <p:cNvSpPr>
            <a:spLocks noChangeArrowheads="1"/>
          </p:cNvSpPr>
          <p:nvPr/>
        </p:nvSpPr>
        <p:spPr bwMode="auto">
          <a:xfrm>
            <a:off x="9488662" y="426403"/>
            <a:ext cx="2403907" cy="977900"/>
          </a:xfrm>
          <a:prstGeom prst="wedgeRectCallout">
            <a:avLst>
              <a:gd name="adj1" fmla="val -120421"/>
              <a:gd name="adj2" fmla="val 82306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“</a:t>
            </a:r>
            <a:r>
              <a:rPr lang="en-US" sz="2000" b="1" dirty="0" err="1">
                <a:solidFill>
                  <a:schemeClr val="tx1"/>
                </a:solidFill>
              </a:rPr>
              <a:t>prodata</a:t>
            </a:r>
            <a:r>
              <a:rPr lang="en-US" sz="2000" b="1" dirty="0">
                <a:solidFill>
                  <a:schemeClr val="tx1"/>
                </a:solidFill>
              </a:rPr>
              <a:t>” namespace</a:t>
            </a:r>
          </a:p>
        </p:txBody>
      </p:sp>
      <p:sp>
        <p:nvSpPr>
          <p:cNvPr id="1854474" name="Oval 10"/>
          <p:cNvSpPr>
            <a:spLocks noChangeArrowheads="1"/>
          </p:cNvSpPr>
          <p:nvPr/>
        </p:nvSpPr>
        <p:spPr bwMode="auto">
          <a:xfrm>
            <a:off x="1877568" y="3860038"/>
            <a:ext cx="6150541" cy="300038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4468" grpId="0" animBg="1"/>
      <p:bldP spid="1854469" grpId="0" animBg="1"/>
      <p:bldP spid="1854470" grpId="0" animBg="1"/>
      <p:bldP spid="1854471" grpId="0" animBg="1"/>
      <p:bldP spid="1854472" grpId="0" animBg="1"/>
      <p:bldP spid="1854473" grpId="0" animBg="1"/>
      <p:bldP spid="185447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READ-XML ( ) / READ-XML-SCHEMA ( )  - 10.1A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377439"/>
            <a:ext cx="10360501" cy="530352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sz="800" dirty="0" smtClean="0"/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Recognizes Before-image format – Progress and Microsoft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Infers Schema from Data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sz="900" dirty="0" smtClean="0">
              <a:solidFill>
                <a:schemeClr val="tx2"/>
              </a:solidFill>
            </a:endParaRP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Recognizes non-Progress XML Schema formats</a:t>
            </a:r>
          </a:p>
          <a:p>
            <a:pPr lvl="2"/>
            <a:r>
              <a:rPr lang="en-US" sz="2000" dirty="0" smtClean="0">
                <a:solidFill>
                  <a:schemeClr val="tx2"/>
                </a:solidFill>
              </a:rPr>
              <a:t>Creates a </a:t>
            </a:r>
            <a:r>
              <a:rPr lang="en-US" sz="2000" dirty="0" err="1" smtClean="0">
                <a:solidFill>
                  <a:schemeClr val="tx2"/>
                </a:solidFill>
              </a:rPr>
              <a:t>DataSet</a:t>
            </a:r>
            <a:r>
              <a:rPr lang="en-US" sz="2000" dirty="0" smtClean="0">
                <a:solidFill>
                  <a:schemeClr val="tx2"/>
                </a:solidFill>
              </a:rPr>
              <a:t> - </a:t>
            </a:r>
            <a:r>
              <a:rPr lang="en-US" sz="2000" dirty="0" smtClean="0">
                <a:solidFill>
                  <a:schemeClr val="accent4"/>
                </a:solidFill>
              </a:rPr>
              <a:t>when it can!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21556" y="1267484"/>
            <a:ext cx="9376817" cy="1508105"/>
          </a:xfrm>
          <a:prstGeom prst="rect">
            <a:avLst/>
          </a:prstGeom>
          <a:solidFill>
            <a:srgbClr val="F8F8F8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READ-XML 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(source-type, 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 {file | 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memptr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| handle | 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longchar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 , 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read-mode, schema‑</a:t>
            </a:r>
            <a:r>
              <a:rPr lang="en-US" sz="2000" b="1" dirty="0" err="1" smtClean="0">
                <a:solidFill>
                  <a:schemeClr val="tx1"/>
                </a:solidFill>
                <a:latin typeface="Courier New" pitchFamily="49" charset="0"/>
              </a:rPr>
              <a:t>location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, 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override-default-mapping 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 [, field-type-mapping 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[, 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verify-schema-mode ]])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13008" y="3964166"/>
            <a:ext cx="9357374" cy="1508105"/>
          </a:xfrm>
          <a:prstGeom prst="rect">
            <a:avLst/>
          </a:prstGeom>
          <a:solidFill>
            <a:srgbClr val="F8F8F8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READ-XMLSCHEMA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(source-type,           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 {file | 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memptr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| handle | </a:t>
            </a:r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</a:rPr>
              <a:t>longchar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  , override-default-mapping 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[, 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field-type-mapping </a:t>
            </a:r>
            <a:endParaRPr lang="en-US" sz="2000" b="1" dirty="0" smtClean="0">
              <a:solidFill>
                <a:schemeClr val="tx1"/>
              </a:solidFill>
              <a:latin typeface="Courier New" pitchFamily="49" charset="0"/>
            </a:endParaRPr>
          </a:p>
          <a:p>
            <a:pPr algn="l" eaLnBrk="1" hangingPunct="1">
              <a:spcBef>
                <a:spcPct val="20000"/>
              </a:spcBef>
            </a:pPr>
            <a:r>
              <a:rPr lang="en-US" sz="2000" b="1" dirty="0" smtClean="0">
                <a:latin typeface="Courier New" pitchFamily="49" charset="0"/>
              </a:rPr>
              <a:t>   </a:t>
            </a:r>
            <a:r>
              <a:rPr lang="en-US" sz="2000" b="1" dirty="0" smtClean="0">
                <a:solidFill>
                  <a:schemeClr val="tx1"/>
                </a:solidFill>
                <a:latin typeface="Courier New" pitchFamily="49" charset="0"/>
              </a:rPr>
              <a:t>[, 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</a:rPr>
              <a:t>verify-schema-mode ]])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utilities  – 10.1A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xsdto4gl – XSD to 4GL utility</a:t>
            </a:r>
          </a:p>
          <a:p>
            <a:pPr lvl="1"/>
            <a:r>
              <a:rPr lang="en-US" sz="2000" dirty="0" smtClean="0"/>
              <a:t>Produces .</a:t>
            </a:r>
            <a:r>
              <a:rPr lang="en-US" sz="2000" dirty="0" err="1" smtClean="0"/>
              <a:t>i</a:t>
            </a:r>
            <a:r>
              <a:rPr lang="en-US" sz="2000" dirty="0" smtClean="0"/>
              <a:t> with Dataset  definition from XML Schema file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sz="1000" dirty="0" smtClean="0"/>
          </a:p>
          <a:p>
            <a:pPr>
              <a:buNone/>
            </a:pPr>
            <a:endParaRPr lang="en-US" sz="1000" dirty="0" smtClean="0"/>
          </a:p>
          <a:p>
            <a:r>
              <a:rPr lang="en-US" sz="2400" dirty="0" err="1" smtClean="0"/>
              <a:t>wsdldoc</a:t>
            </a:r>
            <a:r>
              <a:rPr lang="en-US" sz="2400" dirty="0" smtClean="0"/>
              <a:t> – WSDL Analyzer </a:t>
            </a:r>
            <a:r>
              <a:rPr lang="en-US" sz="2400" i="1" dirty="0" smtClean="0">
                <a:solidFill>
                  <a:schemeClr val="accent4"/>
                </a:solidFill>
              </a:rPr>
              <a:t>update</a:t>
            </a:r>
          </a:p>
          <a:p>
            <a:pPr lvl="1"/>
            <a:r>
              <a:rPr lang="en-US" sz="2000" dirty="0" smtClean="0"/>
              <a:t>Produces documentation on Web service operation invocation </a:t>
            </a:r>
          </a:p>
          <a:p>
            <a:pPr lvl="2"/>
            <a:r>
              <a:rPr lang="en-US" sz="1800" dirty="0" smtClean="0"/>
              <a:t>Converts &lt;</a:t>
            </a:r>
            <a:r>
              <a:rPr lang="en-US" sz="1800" dirty="0" err="1" smtClean="0"/>
              <a:t>complexType</a:t>
            </a:r>
            <a:r>
              <a:rPr lang="en-US" sz="1800" dirty="0" smtClean="0"/>
              <a:t>&gt;  parameters to Datasets when appropriate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941107" y="2321749"/>
            <a:ext cx="7190701" cy="861774"/>
          </a:xfrm>
          <a:prstGeom prst="rect">
            <a:avLst/>
          </a:prstGeom>
          <a:solidFill>
            <a:srgbClr val="F8F8F8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bproxsdto4gl</a:t>
            </a:r>
            <a:endParaRPr lang="en-US" sz="2000" dirty="0" smtClean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{ xml-schema-file ... }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22819" y="5388037"/>
            <a:ext cx="7190701" cy="861774"/>
          </a:xfrm>
          <a:prstGeom prst="rect">
            <a:avLst/>
          </a:prstGeom>
          <a:solidFill>
            <a:srgbClr val="F8F8F8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bprowsdldoc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{ WSDL-URL ... }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Recognize more XML formats as </a:t>
            </a:r>
            <a:r>
              <a:rPr lang="en-US" dirty="0" err="1" smtClean="0"/>
              <a:t>DataSets</a:t>
            </a:r>
            <a:r>
              <a:rPr lang="en-US" dirty="0" smtClean="0"/>
              <a:t> – 11.0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6317" y="1226424"/>
            <a:ext cx="11297748" cy="532663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Benefit</a:t>
            </a:r>
          </a:p>
          <a:p>
            <a:pPr lvl="1"/>
            <a:r>
              <a:rPr lang="en-US" sz="2000" dirty="0" smtClean="0"/>
              <a:t>Easier integration with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party products</a:t>
            </a:r>
          </a:p>
          <a:p>
            <a:pPr lvl="1"/>
            <a:endParaRPr lang="en-US" sz="1000" dirty="0" smtClean="0"/>
          </a:p>
          <a:p>
            <a:r>
              <a:rPr lang="en-US" sz="2400" dirty="0" smtClean="0"/>
              <a:t>PARENT-ID-RELATION</a:t>
            </a:r>
            <a:r>
              <a:rPr lang="en-US" dirty="0" smtClean="0"/>
              <a:t> </a:t>
            </a:r>
          </a:p>
          <a:p>
            <a:pPr lvl="1"/>
            <a:r>
              <a:rPr lang="en-US" sz="2000" dirty="0" smtClean="0"/>
              <a:t>Child record has field with RECID of parent</a:t>
            </a:r>
          </a:p>
          <a:p>
            <a:pPr lvl="2"/>
            <a:r>
              <a:rPr lang="en-US" sz="2000" dirty="0" smtClean="0"/>
              <a:t>PARENT-ID-FIELD</a:t>
            </a:r>
          </a:p>
          <a:p>
            <a:pPr lvl="1"/>
            <a:r>
              <a:rPr lang="en-US" sz="2200" dirty="0" smtClean="0"/>
              <a:t>PARENT-FIELDS-BEFORE/AFTER</a:t>
            </a:r>
          </a:p>
          <a:p>
            <a:pPr lvl="2">
              <a:buNone/>
            </a:pPr>
            <a:endParaRPr lang="en-US" sz="800" dirty="0" smtClean="0"/>
          </a:p>
          <a:p>
            <a:r>
              <a:rPr lang="en-US" sz="2400" dirty="0" smtClean="0"/>
              <a:t>Availability:</a:t>
            </a:r>
          </a:p>
          <a:p>
            <a:pPr lvl="1"/>
            <a:r>
              <a:rPr lang="en-US" sz="2000" dirty="0" smtClean="0"/>
              <a:t>READ-XML/READ-XMLSCHEMA ( )</a:t>
            </a:r>
          </a:p>
          <a:p>
            <a:pPr lvl="1"/>
            <a:r>
              <a:rPr lang="en-US" sz="2000" dirty="0" smtClean="0"/>
              <a:t>xsdto4gl utility</a:t>
            </a:r>
          </a:p>
          <a:p>
            <a:pPr lvl="1"/>
            <a:r>
              <a:rPr lang="en-US" sz="2000" dirty="0" err="1" smtClean="0"/>
              <a:t>wsdldoc</a:t>
            </a:r>
            <a:r>
              <a:rPr lang="en-US" sz="2000" dirty="0" smtClean="0"/>
              <a:t> utility</a:t>
            </a:r>
          </a:p>
          <a:p>
            <a:pPr lvl="2"/>
            <a:endParaRPr lang="en-US" sz="1000" dirty="0" smtClean="0"/>
          </a:p>
          <a:p>
            <a:r>
              <a:rPr lang="en-US" sz="2400" dirty="0" smtClean="0"/>
              <a:t>WRITE-XML ( ) does the right thing</a:t>
            </a:r>
            <a:endParaRPr lang="en-US" sz="2400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PARENT-ID-RELATION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8481" y="1200650"/>
            <a:ext cx="5617455" cy="50783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CustomerOrders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&lt;Customer&gt;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&lt;</a:t>
            </a:r>
            <a:r>
              <a:rPr lang="en-US" sz="1800" b="1" i="0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&gt;1&lt;/</a:t>
            </a:r>
            <a:r>
              <a:rPr lang="en-US" sz="1800" b="1" i="0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&lt;Name&gt;Lift Tours&lt;/Name&gt;</a:t>
            </a:r>
          </a:p>
          <a:p>
            <a:pPr algn="l">
              <a:spcBef>
                <a:spcPts val="0"/>
              </a:spcBef>
            </a:pPr>
            <a:r>
              <a:rPr lang="en-US" sz="1800" i="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&lt;Order&gt;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&lt;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OrdNum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&gt;100&lt;/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OrdNum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&lt;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OrdTot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&gt;234.89&lt;/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OrdTot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&lt;/Order&gt;</a:t>
            </a:r>
          </a:p>
          <a:p>
            <a:pPr algn="l">
              <a:spcBef>
                <a:spcPts val="0"/>
              </a:spcBef>
            </a:pPr>
            <a:r>
              <a:rPr lang="en-US" sz="1800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&lt;/Customer&gt;</a:t>
            </a:r>
          </a:p>
          <a:p>
            <a:pPr algn="l">
              <a:spcBef>
                <a:spcPts val="0"/>
              </a:spcBef>
            </a:pPr>
            <a:r>
              <a:rPr lang="en-US" sz="1800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&lt;Customer&gt;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&lt;</a:t>
            </a:r>
            <a:r>
              <a:rPr lang="en-US" sz="1800" b="1" i="0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&gt;3&lt;/</a:t>
            </a:r>
            <a:r>
              <a:rPr lang="en-US" sz="1800" b="1" i="0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&lt;Name&gt;Hoops&lt;/Name&gt;</a:t>
            </a:r>
          </a:p>
          <a:p>
            <a:pPr algn="l">
              <a:spcBef>
                <a:spcPts val="0"/>
              </a:spcBef>
            </a:pPr>
            <a:r>
              <a:rPr lang="en-US" sz="1800" i="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&lt;Order&gt;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&lt;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OrdNum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&gt;200&lt;/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OrdNum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&lt;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OrdTot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&gt;899.99&lt;/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OrdTot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&lt;/Order&gt;</a:t>
            </a:r>
          </a:p>
          <a:p>
            <a:pPr algn="l">
              <a:spcBef>
                <a:spcPts val="0"/>
              </a:spcBef>
            </a:pPr>
            <a:r>
              <a:rPr lang="en-US" sz="1800" i="0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&lt;/Customer&gt;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CustomerOrders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en-US" sz="1800" b="1" i="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5913" y="1211041"/>
            <a:ext cx="5807281" cy="5078313"/>
          </a:xfrm>
          <a:custGeom>
            <a:avLst/>
            <a:gdLst>
              <a:gd name="connsiteX0" fmla="*/ 0 w 4356595"/>
              <a:gd name="connsiteY0" fmla="*/ 0 h 707886"/>
              <a:gd name="connsiteX1" fmla="*/ 4356595 w 4356595"/>
              <a:gd name="connsiteY1" fmla="*/ 0 h 707886"/>
              <a:gd name="connsiteX2" fmla="*/ 4356595 w 4356595"/>
              <a:gd name="connsiteY2" fmla="*/ 707886 h 707886"/>
              <a:gd name="connsiteX3" fmla="*/ 0 w 4356595"/>
              <a:gd name="connsiteY3" fmla="*/ 707886 h 707886"/>
              <a:gd name="connsiteX4" fmla="*/ 0 w 4356595"/>
              <a:gd name="connsiteY4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6595" h="707886">
                <a:moveTo>
                  <a:pt x="0" y="0"/>
                </a:moveTo>
                <a:lnTo>
                  <a:pt x="4356595" y="0"/>
                </a:lnTo>
                <a:lnTo>
                  <a:pt x="4356595" y="707886"/>
                </a:lnTo>
                <a:lnTo>
                  <a:pt x="0" y="707886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DEFINE TEMP-TABLE 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Customer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FIELD 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AS INTEGER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FIELD Name AS CHARACTER.</a:t>
            </a:r>
          </a:p>
          <a:p>
            <a:pPr algn="l">
              <a:spcBef>
                <a:spcPts val="0"/>
              </a:spcBef>
            </a:pPr>
            <a:endParaRPr lang="en-US" sz="18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endParaRPr lang="en-US" sz="18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DEFINE TEMP-TABLE 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Order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FIELD 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OrdNum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AS INTEGER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FIELD 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OrdTot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AS DECIMAL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FIELD </a:t>
            </a:r>
            <a:r>
              <a:rPr lang="en-US" sz="1800" b="1" i="0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Customer_Id</a:t>
            </a:r>
            <a:r>
              <a:rPr lang="en-US" sz="18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AS RECID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     XML-NODE-TYPE “Hidden”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 algn="l">
              <a:spcBef>
                <a:spcPts val="0"/>
              </a:spcBef>
            </a:pPr>
            <a:endParaRPr lang="en-US" sz="18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endParaRPr lang="en-US" sz="9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DEFINE DATASET 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CustomerOrders</a:t>
            </a:r>
            <a:endParaRPr lang="en-US" sz="18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FOR Customer, Order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PARENT-ID-RELATION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rel1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FOR 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Customer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Order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8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PARENT-ID-FIELD  </a:t>
            </a:r>
            <a:r>
              <a:rPr lang="en-US" sz="1800" b="1" i="0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Customer_Id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 algn="l">
              <a:spcBef>
                <a:spcPts val="0"/>
              </a:spcBef>
            </a:pPr>
            <a:endParaRPr lang="en-US" sz="9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endParaRPr lang="en-US" sz="1800" b="1" i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PARENT-FIELDS-AFTER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8481" y="1200650"/>
            <a:ext cx="5617455" cy="50783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CustomerOrders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&lt;Customer&gt;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&lt;Order&gt;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&lt;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OrdNum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&gt;100&lt;/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OrdNum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&lt;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OrdTot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&gt;234.89&lt;/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OrdTot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&lt;/Order&gt;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b="1" i="0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&gt;1&lt;/</a:t>
            </a:r>
            <a:r>
              <a:rPr lang="en-US" sz="1800" b="1" i="0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&lt;Name&gt;Lift Tours&lt;/Name&gt;</a:t>
            </a:r>
            <a:endParaRPr lang="en-US" sz="1800" b="1" i="0" dirty="0" smtClean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800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&lt;/Customer&gt;</a:t>
            </a:r>
          </a:p>
          <a:p>
            <a:pPr algn="l">
              <a:spcBef>
                <a:spcPts val="0"/>
              </a:spcBef>
            </a:pPr>
            <a:r>
              <a:rPr lang="en-US" sz="1800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&lt;Customer&gt;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&lt;Order&gt;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&lt;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OrdNum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&gt;200&lt;/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OrdNum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&lt;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OrdTot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&gt;899.99&lt;/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OrdTot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&lt;/Order&gt;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b="1" i="0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&gt;3&lt;/</a:t>
            </a:r>
            <a:r>
              <a:rPr lang="en-US" sz="1800" b="1" i="0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&lt;Name&gt;Hoops&lt;/Name&gt;</a:t>
            </a:r>
            <a:endParaRPr lang="en-US" sz="1800" b="1" i="0" dirty="0" smtClean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800" i="0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8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&lt;/Customer&gt;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CustomerOrders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en-US" sz="1800" b="1" i="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5913" y="1211042"/>
            <a:ext cx="5807281" cy="5027526"/>
          </a:xfrm>
          <a:custGeom>
            <a:avLst/>
            <a:gdLst>
              <a:gd name="connsiteX0" fmla="*/ 0 w 4356595"/>
              <a:gd name="connsiteY0" fmla="*/ 0 h 707886"/>
              <a:gd name="connsiteX1" fmla="*/ 4356595 w 4356595"/>
              <a:gd name="connsiteY1" fmla="*/ 0 h 707886"/>
              <a:gd name="connsiteX2" fmla="*/ 4356595 w 4356595"/>
              <a:gd name="connsiteY2" fmla="*/ 707886 h 707886"/>
              <a:gd name="connsiteX3" fmla="*/ 0 w 4356595"/>
              <a:gd name="connsiteY3" fmla="*/ 707886 h 707886"/>
              <a:gd name="connsiteX4" fmla="*/ 0 w 4356595"/>
              <a:gd name="connsiteY4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6595" h="707886">
                <a:moveTo>
                  <a:pt x="0" y="0"/>
                </a:moveTo>
                <a:lnTo>
                  <a:pt x="4356595" y="0"/>
                </a:lnTo>
                <a:lnTo>
                  <a:pt x="4356595" y="707886"/>
                </a:lnTo>
                <a:lnTo>
                  <a:pt x="0" y="707886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DEFINE TEMP-TABLE Customer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FIELD 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AS INTEGER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FIELD Name AS CHARACTER.</a:t>
            </a:r>
          </a:p>
          <a:p>
            <a:pPr algn="l">
              <a:spcBef>
                <a:spcPts val="0"/>
              </a:spcBef>
            </a:pPr>
            <a:endParaRPr lang="en-US" sz="18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DEFINE TEMP-TABLE Order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FIELD 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OrdNum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AS INTEGER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FIELD 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OrdTot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AS DECIMAL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FIELD 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Customer_Id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AS RECID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XML-NODE-TYPE “Hidden”.</a:t>
            </a:r>
          </a:p>
          <a:p>
            <a:pPr algn="l">
              <a:spcBef>
                <a:spcPts val="0"/>
              </a:spcBef>
            </a:pPr>
            <a:endParaRPr lang="en-US" sz="18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endParaRPr lang="en-US" sz="9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DEFINE DATASET 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CustomerOrders</a:t>
            </a:r>
            <a:endParaRPr lang="en-US" sz="18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FOR Customer, Order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PARENT-ID-RELATION rel1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FOR Customer, Order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PARENT-ID-FIELD  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Customer_Id</a:t>
            </a:r>
            <a:endParaRPr lang="en-US" sz="18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   PARENT-FIELDS-AFTER (</a:t>
            </a:r>
            <a:r>
              <a:rPr lang="en-US" sz="1800" b="1" i="0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, Name)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900" b="1" i="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endParaRPr lang="en-US" sz="1800" b="1" i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XML-NODE-TYPE “Hidden” / SERIALIZE-HIDDEN on DATASET – 11.0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9311" y="935021"/>
            <a:ext cx="11297748" cy="2891546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Root node maps to temp-table</a:t>
            </a:r>
            <a:endParaRPr lang="en-US" sz="1200" dirty="0" smtClean="0"/>
          </a:p>
          <a:p>
            <a:endParaRPr lang="en-US" sz="10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2974" y="2028786"/>
            <a:ext cx="6134166" cy="224676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&lt;person&gt;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&lt;name&gt;Ken&lt;/name&gt;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2000" b="1" i="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z="20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&lt;children&gt;</a:t>
            </a:r>
            <a:br>
              <a:rPr lang="en-US" sz="20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    </a:t>
            </a:r>
            <a:r>
              <a:rPr lang="en-US" sz="2000" b="1" i="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&lt;child age</a:t>
            </a:r>
            <a:r>
              <a:rPr lang="en-US" sz="2000" b="1" i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=“15”&gt;</a:t>
            </a:r>
            <a:r>
              <a:rPr lang="en-US" sz="2000" b="1" i="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Adam&lt;/child&gt;</a:t>
            </a:r>
            <a:br>
              <a:rPr lang="en-US" sz="2000" b="1" i="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b="1" i="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    &lt;</a:t>
            </a:r>
            <a:r>
              <a:rPr lang="en-US" sz="2000" b="1" i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child age=“20”&gt;</a:t>
            </a:r>
            <a:r>
              <a:rPr lang="en-US" sz="2000" b="1" i="0" dirty="0" err="1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Elana</a:t>
            </a:r>
            <a:r>
              <a:rPr lang="en-US" sz="2000" b="1" i="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&lt;/child&gt;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  &lt;/children&gt;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&lt;/person&gt;</a:t>
            </a:r>
            <a:endParaRPr lang="en-US" sz="2000" b="1" i="0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0903" y="4921522"/>
            <a:ext cx="10175019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DEFINE DATASET </a:t>
            </a:r>
            <a:r>
              <a:rPr lang="en-US" sz="2000" b="1" i="0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personDset</a:t>
            </a:r>
            <a:r>
              <a:rPr lang="en-US" sz="20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XML-NODE-TYPE “HIDDEN”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 FOR </a:t>
            </a:r>
            <a:r>
              <a:rPr lang="en-US" sz="20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person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children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i="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child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xmlns="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623990" y="2765149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XML in </a:t>
            </a:r>
            <a:r>
              <a:rPr lang="en-US" sz="2400" dirty="0" err="1" smtClean="0"/>
              <a:t>OpenEdge</a:t>
            </a:r>
            <a:endParaRPr lang="en-US" sz="2400" dirty="0" smtClean="0"/>
          </a:p>
          <a:p>
            <a:endParaRPr lang="en-US" sz="1000" dirty="0" smtClean="0"/>
          </a:p>
          <a:p>
            <a:r>
              <a:rPr lang="en-US" sz="2400" dirty="0" smtClean="0"/>
              <a:t>JSON in </a:t>
            </a:r>
            <a:r>
              <a:rPr lang="en-US" sz="2400" dirty="0" err="1" smtClean="0"/>
              <a:t>OpenEdge</a:t>
            </a:r>
            <a:endParaRPr lang="en-US" sz="2400" dirty="0" smtClean="0"/>
          </a:p>
          <a:p>
            <a:endParaRPr lang="en-US" sz="1000" dirty="0" smtClean="0"/>
          </a:p>
          <a:p>
            <a:r>
              <a:rPr lang="en-US" sz="2400" dirty="0" smtClean="0"/>
              <a:t>XML vs. JSON</a:t>
            </a:r>
          </a:p>
          <a:p>
            <a:endParaRPr lang="en-US" sz="1000" dirty="0" smtClean="0"/>
          </a:p>
          <a:p>
            <a:r>
              <a:rPr lang="en-US" sz="2400" dirty="0" smtClean="0"/>
              <a:t>Q &amp; A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JSON: </a:t>
            </a:r>
            <a:r>
              <a:rPr lang="en-US" sz="2400" dirty="0" smtClean="0">
                <a:solidFill>
                  <a:schemeClr val="accent3"/>
                </a:solidFill>
              </a:rPr>
              <a:t>J</a:t>
            </a:r>
            <a:r>
              <a:rPr lang="en-US" sz="2400" dirty="0" smtClean="0"/>
              <a:t>ava</a:t>
            </a:r>
            <a:r>
              <a:rPr lang="en-US" sz="2400" dirty="0" smtClean="0">
                <a:solidFill>
                  <a:schemeClr val="accent3"/>
                </a:solidFill>
              </a:rPr>
              <a:t>S</a:t>
            </a:r>
            <a:r>
              <a:rPr lang="en-US" sz="2400" dirty="0" smtClean="0"/>
              <a:t>cript </a:t>
            </a:r>
            <a:r>
              <a:rPr lang="en-US" sz="2400" dirty="0" smtClean="0">
                <a:solidFill>
                  <a:schemeClr val="accent3"/>
                </a:solidFill>
              </a:rPr>
              <a:t>O</a:t>
            </a:r>
            <a:r>
              <a:rPr lang="en-US" sz="2400" dirty="0" smtClean="0"/>
              <a:t>bject </a:t>
            </a:r>
            <a:r>
              <a:rPr lang="en-US" sz="2400" dirty="0" smtClean="0">
                <a:solidFill>
                  <a:schemeClr val="accent3"/>
                </a:solidFill>
              </a:rPr>
              <a:t>N</a:t>
            </a:r>
            <a:r>
              <a:rPr lang="en-US" sz="2400" dirty="0" smtClean="0"/>
              <a:t>otation</a:t>
            </a:r>
          </a:p>
          <a:p>
            <a:pPr lvl="1"/>
            <a:r>
              <a:rPr lang="en-US" sz="2200" dirty="0" smtClean="0"/>
              <a:t>Lightweight data exchange format – Alternative to XML</a:t>
            </a:r>
          </a:p>
          <a:p>
            <a:pPr lvl="1"/>
            <a:r>
              <a:rPr lang="en-US" sz="2200" dirty="0" smtClean="0">
                <a:hlinkClick r:id="rId3"/>
              </a:rPr>
              <a:t>http://jso</a:t>
            </a:r>
            <a:r>
              <a:rPr lang="en-US" sz="2200" dirty="0" smtClean="0">
                <a:solidFill>
                  <a:schemeClr val="tx2"/>
                </a:solidFill>
                <a:hlinkClick r:id="rId3"/>
              </a:rPr>
              <a:t>n</a:t>
            </a:r>
            <a:r>
              <a:rPr lang="en-US" sz="2200" dirty="0" smtClean="0">
                <a:hlinkClick r:id="rId3"/>
              </a:rPr>
              <a:t>.org</a:t>
            </a:r>
            <a:endParaRPr lang="en-US" sz="2200" dirty="0" smtClean="0"/>
          </a:p>
          <a:p>
            <a:pPr lvl="2"/>
            <a:endParaRPr lang="en-US" sz="1000" dirty="0" smtClean="0"/>
          </a:p>
          <a:p>
            <a:r>
              <a:rPr lang="en-US" sz="2400" dirty="0" smtClean="0"/>
              <a:t>Use Cases</a:t>
            </a:r>
          </a:p>
          <a:p>
            <a:pPr lvl="1"/>
            <a:r>
              <a:rPr lang="en-US" sz="2200" dirty="0" smtClean="0"/>
              <a:t>Web development - JavaScript Libraries support JSON</a:t>
            </a:r>
          </a:p>
          <a:p>
            <a:pPr lvl="1"/>
            <a:r>
              <a:rPr lang="en-US" sz="2200" dirty="0" smtClean="0"/>
              <a:t>OE can easily become the back end of a </a:t>
            </a:r>
            <a:r>
              <a:rPr lang="en-US" sz="2200" dirty="0" smtClean="0">
                <a:solidFill>
                  <a:schemeClr val="accent3"/>
                </a:solidFill>
              </a:rPr>
              <a:t>R</a:t>
            </a:r>
            <a:r>
              <a:rPr lang="en-US" sz="2200" dirty="0" smtClean="0"/>
              <a:t>ich </a:t>
            </a:r>
            <a:r>
              <a:rPr lang="en-US" sz="2200" dirty="0" smtClean="0">
                <a:solidFill>
                  <a:schemeClr val="accent3"/>
                </a:solidFill>
              </a:rPr>
              <a:t>I</a:t>
            </a:r>
            <a:r>
              <a:rPr lang="en-US" sz="2200" dirty="0" smtClean="0"/>
              <a:t>nternet </a:t>
            </a:r>
            <a:r>
              <a:rPr lang="en-US" sz="2200" dirty="0" smtClean="0">
                <a:solidFill>
                  <a:schemeClr val="accent3"/>
                </a:solidFill>
              </a:rPr>
              <a:t>A</a:t>
            </a:r>
            <a:r>
              <a:rPr lang="en-US" sz="2200" dirty="0" smtClean="0"/>
              <a:t>pplication (RIA)</a:t>
            </a:r>
          </a:p>
          <a:p>
            <a:pPr lvl="2"/>
            <a:r>
              <a:rPr lang="en-US" sz="2000" dirty="0" err="1" smtClean="0"/>
              <a:t>AppServer</a:t>
            </a:r>
            <a:endParaRPr lang="en-US" sz="2000" dirty="0" smtClean="0"/>
          </a:p>
          <a:p>
            <a:pPr lvl="2"/>
            <a:r>
              <a:rPr lang="en-US" sz="2000" dirty="0" err="1" smtClean="0"/>
              <a:t>WebSpeed</a:t>
            </a:r>
            <a:endParaRPr lang="en-US" sz="2000" dirty="0" smtClean="0"/>
          </a:p>
          <a:p>
            <a:pPr lvl="2"/>
            <a:r>
              <a:rPr lang="en-US" sz="2000" dirty="0" smtClean="0"/>
              <a:t>REST Adapter and OE Mobile use JSON – 11.2</a:t>
            </a:r>
          </a:p>
          <a:p>
            <a:pPr lvl="1"/>
            <a:r>
              <a:rPr lang="en-US" sz="2200" dirty="0" smtClean="0"/>
              <a:t>Persistent storage between ABL sessions</a:t>
            </a:r>
          </a:p>
          <a:p>
            <a:pPr lvl="2"/>
            <a:r>
              <a:rPr lang="en-US" sz="2000" dirty="0" smtClean="0"/>
              <a:t>Less verbose than XML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2000" dirty="0" smtClean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>
          <a:xfrm>
            <a:off x="575584" y="269441"/>
            <a:ext cx="11477810" cy="424732"/>
          </a:xfrm>
        </p:spPr>
        <p:txBody>
          <a:bodyPr/>
          <a:lstStyle/>
          <a:p>
            <a:pPr eaLnBrk="1" hangingPunct="1"/>
            <a:r>
              <a:rPr lang="en-US" dirty="0" smtClean="0"/>
              <a:t>Why JSON is Important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Data Types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76614" y="1013791"/>
            <a:ext cx="10802770" cy="5357192"/>
          </a:xfrm>
        </p:spPr>
        <p:txBody>
          <a:bodyPr>
            <a:normAutofit fontScale="92500" lnSpcReduction="20000"/>
          </a:bodyPr>
          <a:lstStyle/>
          <a:p>
            <a:pPr lvl="2"/>
            <a:endParaRPr lang="en-US" sz="1000" dirty="0" smtClean="0"/>
          </a:p>
          <a:p>
            <a:r>
              <a:rPr lang="en-US" sz="2600" dirty="0" smtClean="0"/>
              <a:t>Four simple data types</a:t>
            </a:r>
          </a:p>
          <a:p>
            <a:pPr lvl="1"/>
            <a:r>
              <a:rPr lang="en-US" dirty="0" smtClean="0"/>
              <a:t>string – </a:t>
            </a:r>
            <a:r>
              <a:rPr lang="en-US" dirty="0" smtClean="0">
                <a:solidFill>
                  <a:schemeClr val="tx2"/>
                </a:solidFill>
              </a:rPr>
              <a:t>“jump rope”</a:t>
            </a:r>
          </a:p>
          <a:p>
            <a:pPr lvl="1"/>
            <a:r>
              <a:rPr lang="en-US" dirty="0" smtClean="0"/>
              <a:t>number – </a:t>
            </a:r>
            <a:r>
              <a:rPr lang="en-US" dirty="0" smtClean="0">
                <a:solidFill>
                  <a:schemeClr val="tx2"/>
                </a:solidFill>
              </a:rPr>
              <a:t>17, 54.35, 0.9582e-42</a:t>
            </a:r>
          </a:p>
          <a:p>
            <a:pPr lvl="1"/>
            <a:r>
              <a:rPr lang="en-US" dirty="0" err="1" smtClean="0"/>
              <a:t>boolean</a:t>
            </a:r>
            <a:r>
              <a:rPr lang="en-US" dirty="0" smtClean="0"/>
              <a:t> – </a:t>
            </a:r>
            <a:r>
              <a:rPr lang="en-US" dirty="0" smtClean="0">
                <a:solidFill>
                  <a:schemeClr val="tx2"/>
                </a:solidFill>
              </a:rPr>
              <a:t>true, false</a:t>
            </a:r>
          </a:p>
          <a:p>
            <a:pPr lvl="1"/>
            <a:r>
              <a:rPr lang="en-US" dirty="0" smtClean="0"/>
              <a:t>null – </a:t>
            </a:r>
            <a:r>
              <a:rPr lang="en-US" dirty="0" smtClean="0">
                <a:solidFill>
                  <a:schemeClr val="tx2"/>
                </a:solidFill>
              </a:rPr>
              <a:t>null</a:t>
            </a:r>
          </a:p>
          <a:p>
            <a:pPr lvl="1"/>
            <a:endParaRPr lang="en-US" sz="1000" dirty="0" smtClean="0"/>
          </a:p>
          <a:p>
            <a:r>
              <a:rPr lang="en-US" sz="2600" dirty="0" smtClean="0"/>
              <a:t>Non-standard data types commonly used</a:t>
            </a:r>
          </a:p>
          <a:p>
            <a:pPr lvl="1"/>
            <a:r>
              <a:rPr lang="en-US" dirty="0" smtClean="0"/>
              <a:t>date/time – </a:t>
            </a:r>
            <a:r>
              <a:rPr lang="en-US" dirty="0" smtClean="0">
                <a:solidFill>
                  <a:schemeClr val="tx2"/>
                </a:solidFill>
              </a:rPr>
              <a:t>“2011-09-21T11:00:00-04:00”</a:t>
            </a:r>
          </a:p>
          <a:p>
            <a:pPr lvl="1"/>
            <a:r>
              <a:rPr lang="en-US" dirty="0" smtClean="0"/>
              <a:t>binary – </a:t>
            </a:r>
            <a:r>
              <a:rPr lang="en-US" dirty="0" smtClean="0">
                <a:solidFill>
                  <a:schemeClr val="tx2"/>
                </a:solidFill>
              </a:rPr>
              <a:t>Base64 encoded string</a:t>
            </a:r>
          </a:p>
          <a:p>
            <a:pPr lvl="1"/>
            <a:endParaRPr lang="en-US" sz="1100" dirty="0" smtClean="0"/>
          </a:p>
          <a:p>
            <a:r>
              <a:rPr lang="en-US" sz="2600" dirty="0" smtClean="0"/>
              <a:t>Complex data types</a:t>
            </a:r>
          </a:p>
          <a:p>
            <a:pPr lvl="1"/>
            <a:r>
              <a:rPr lang="en-US" dirty="0" smtClean="0"/>
              <a:t>Object</a:t>
            </a:r>
          </a:p>
          <a:p>
            <a:pPr lvl="1"/>
            <a:r>
              <a:rPr lang="en-US" dirty="0" smtClean="0"/>
              <a:t>Array</a:t>
            </a:r>
          </a:p>
          <a:p>
            <a:endParaRPr lang="en-US" dirty="0" smtClean="0"/>
          </a:p>
          <a:p>
            <a:pPr lvl="1"/>
            <a:endParaRPr lang="en-US" sz="1000" dirty="0" smtClean="0"/>
          </a:p>
          <a:p>
            <a:pPr lvl="1"/>
            <a:endParaRPr lang="en-US" dirty="0" smtClean="0"/>
          </a:p>
          <a:p>
            <a:pPr lvl="2"/>
            <a:endParaRPr lang="en-US" sz="1100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WRITE-JSON ( ) / READ-JSON ( )  - 10.2B</a:t>
            </a:r>
            <a:endParaRPr lang="en-US" dirty="0" smtClean="0">
              <a:solidFill>
                <a:srgbClr val="009900"/>
              </a:solidFill>
            </a:endParaRPr>
          </a:p>
        </p:txBody>
      </p:sp>
      <p:sp>
        <p:nvSpPr>
          <p:cNvPr id="46084" name="Text Box 3"/>
          <p:cNvSpPr txBox="1">
            <a:spLocks noChangeArrowheads="1"/>
          </p:cNvSpPr>
          <p:nvPr/>
        </p:nvSpPr>
        <p:spPr bwMode="auto">
          <a:xfrm>
            <a:off x="868211" y="1335243"/>
            <a:ext cx="10618667" cy="1631216"/>
          </a:xfrm>
          <a:prstGeom prst="rect">
            <a:avLst/>
          </a:prstGeom>
          <a:solidFill>
            <a:srgbClr val="F8F8F8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WRITE-JSON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( mode, </a:t>
            </a:r>
          </a:p>
          <a:p>
            <a:pPr algn="l">
              <a:spcBef>
                <a:spcPts val="0"/>
              </a:spcBef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{ file | stream | stream-handle |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memptr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longchar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} </a:t>
            </a:r>
          </a:p>
          <a:p>
            <a:pPr algn="l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[, formatted [, encoding [, omit-initial-values                                   </a:t>
            </a:r>
          </a:p>
          <a:p>
            <a:pPr algn="l"/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	[,omit-outer-object [, write-before-image ]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] </a:t>
            </a:r>
            <a:r>
              <a:rPr lang="en-US" sz="20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] ] ] )</a:t>
            </a:r>
            <a:endParaRPr lang="en-US" sz="20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859663" y="4312978"/>
            <a:ext cx="10625202" cy="1015663"/>
          </a:xfrm>
          <a:prstGeom prst="rect">
            <a:avLst/>
          </a:prstGeom>
          <a:solidFill>
            <a:srgbClr val="F8F8F8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READ-JSON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 source-type, </a:t>
            </a:r>
          </a:p>
          <a:p>
            <a:pPr algn="l">
              <a:spcBef>
                <a:spcPts val="0"/>
              </a:spcBef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{ file |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memptr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| handle |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longchar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JsonArray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JsonObject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} </a:t>
            </a:r>
          </a:p>
          <a:p>
            <a:pPr algn="l">
              <a:spcBef>
                <a:spcPts val="0"/>
              </a:spcBef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[, read-mode  ] )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 Box 64"/>
          <p:cNvSpPr txBox="1">
            <a:spLocks noChangeArrowheads="1"/>
          </p:cNvSpPr>
          <p:nvPr/>
        </p:nvSpPr>
        <p:spPr bwMode="auto">
          <a:xfrm>
            <a:off x="3070162" y="3145500"/>
            <a:ext cx="5511800" cy="86177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*</a:t>
            </a:r>
            <a:r>
              <a:rPr lang="en-US" sz="2000" b="1" i="0" dirty="0" smtClean="0">
                <a:solidFill>
                  <a:schemeClr val="accent4"/>
                </a:solidFill>
                <a:latin typeface="+mn-lt"/>
              </a:rPr>
              <a:t>omit-outer-object</a:t>
            </a:r>
            <a:r>
              <a:rPr lang="en-US" sz="2000" b="1" i="0" dirty="0" smtClean="0">
                <a:latin typeface="+mn-lt"/>
              </a:rPr>
              <a:t> </a:t>
            </a:r>
            <a:r>
              <a:rPr lang="en-US" sz="2000" b="1" i="0" dirty="0" smtClean="0">
                <a:solidFill>
                  <a:schemeClr val="tx1"/>
                </a:solidFill>
                <a:latin typeface="+mn-lt"/>
              </a:rPr>
              <a:t>added in 11.0</a:t>
            </a:r>
            <a:endParaRPr lang="en-US" sz="2000" b="1" dirty="0" smtClean="0">
              <a:solidFill>
                <a:schemeClr val="tx1"/>
              </a:solidFill>
              <a:latin typeface="+mn-lt"/>
            </a:endParaRPr>
          </a:p>
          <a:p>
            <a:pPr algn="l"/>
            <a:r>
              <a:rPr lang="en-US" sz="2000" b="1" dirty="0" smtClean="0">
                <a:latin typeface="+mn-lt"/>
              </a:rPr>
              <a:t>*</a:t>
            </a:r>
            <a:r>
              <a:rPr lang="en-US" sz="2000" b="1" i="0" dirty="0" smtClean="0">
                <a:solidFill>
                  <a:schemeClr val="accent4"/>
                </a:solidFill>
                <a:latin typeface="+mn-lt"/>
              </a:rPr>
              <a:t>write-before-image</a:t>
            </a:r>
            <a:r>
              <a:rPr lang="en-US" sz="2000" b="1" i="0" dirty="0" smtClean="0">
                <a:latin typeface="+mn-lt"/>
              </a:rPr>
              <a:t> added in 11.4</a:t>
            </a:r>
            <a:endParaRPr lang="en-US" sz="2000" b="1" dirty="0" smtClean="0">
              <a:latin typeface="+mn-lt"/>
            </a:endParaRPr>
          </a:p>
        </p:txBody>
      </p:sp>
      <p:sp>
        <p:nvSpPr>
          <p:cNvPr id="7" name="Text Box 64"/>
          <p:cNvSpPr txBox="1">
            <a:spLocks noChangeArrowheads="1"/>
          </p:cNvSpPr>
          <p:nvPr/>
        </p:nvSpPr>
        <p:spPr bwMode="auto">
          <a:xfrm>
            <a:off x="3222562" y="5657580"/>
            <a:ext cx="5511800" cy="40011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*</a:t>
            </a:r>
            <a:r>
              <a:rPr lang="en-US" sz="2000" b="1" i="0" dirty="0" err="1" smtClean="0">
                <a:solidFill>
                  <a:schemeClr val="accent4"/>
                </a:solidFill>
                <a:latin typeface="+mn-lt"/>
              </a:rPr>
              <a:t>JsonArray</a:t>
            </a:r>
            <a:r>
              <a:rPr lang="en-US" sz="2000" b="1" i="0" dirty="0" smtClean="0">
                <a:solidFill>
                  <a:schemeClr val="accent4"/>
                </a:solidFill>
                <a:latin typeface="+mn-lt"/>
              </a:rPr>
              <a:t> and </a:t>
            </a:r>
            <a:r>
              <a:rPr lang="en-US" sz="2000" b="1" i="0" dirty="0" err="1" smtClean="0">
                <a:solidFill>
                  <a:schemeClr val="accent4"/>
                </a:solidFill>
                <a:latin typeface="+mn-lt"/>
              </a:rPr>
              <a:t>JsonObject</a:t>
            </a:r>
            <a:r>
              <a:rPr lang="en-US" sz="2000" b="1" i="0" dirty="0" smtClean="0">
                <a:latin typeface="+mn-lt"/>
              </a:rPr>
              <a:t> </a:t>
            </a:r>
            <a:r>
              <a:rPr lang="en-US" sz="2000" b="1" i="0" dirty="0" smtClean="0">
                <a:solidFill>
                  <a:schemeClr val="tx1"/>
                </a:solidFill>
                <a:latin typeface="+mn-lt"/>
              </a:rPr>
              <a:t>added in 11.0</a:t>
            </a:r>
            <a:endParaRPr lang="en-US" sz="2000" b="1" dirty="0" smtClean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JSON Attributes</a:t>
            </a:r>
          </a:p>
        </p:txBody>
      </p:sp>
      <p:graphicFrame>
        <p:nvGraphicFramePr>
          <p:cNvPr id="2065477" name="Group 69"/>
          <p:cNvGraphicFramePr>
            <a:graphicFrameLocks noGrp="1"/>
          </p:cNvGraphicFramePr>
          <p:nvPr>
            <p:ph idx="1"/>
          </p:nvPr>
        </p:nvGraphicFramePr>
        <p:xfrm>
          <a:off x="810473" y="2496693"/>
          <a:ext cx="10360502" cy="2892298"/>
        </p:xfrm>
        <a:graphic>
          <a:graphicData uri="http://schemas.openxmlformats.org/drawingml/2006/table">
            <a:tbl>
              <a:tblPr/>
              <a:tblGrid>
                <a:gridCol w="5180251"/>
                <a:gridCol w="5180251"/>
              </a:tblGrid>
              <a:tr h="526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Attribute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Applies to...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NESTED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Data-Relation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FOREIGN-KEY-HIDDEN   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(10.2A)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Data-Relation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SERIALIZE-NAME             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(10.2B)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ProDataSet, Temp-Table and Buffer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SERIALIZE-HIDDEN         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(10.2B)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Buffer-Field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PARENT-ID-RELATION     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(11.0)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Data-Relation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177" name="Text Box 66"/>
          <p:cNvSpPr txBox="1">
            <a:spLocks noChangeArrowheads="1"/>
          </p:cNvSpPr>
          <p:nvPr/>
        </p:nvSpPr>
        <p:spPr bwMode="auto">
          <a:xfrm>
            <a:off x="264516" y="1536954"/>
            <a:ext cx="7647641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400" i="1" dirty="0">
                <a:solidFill>
                  <a:schemeClr val="tx1"/>
                </a:solidFill>
              </a:rPr>
              <a:t>Gives you Control over </a:t>
            </a:r>
            <a:r>
              <a:rPr lang="en-US" dirty="0" smtClean="0"/>
              <a:t>JSON</a:t>
            </a:r>
            <a:r>
              <a:rPr lang="en-US" sz="2400" i="1" dirty="0" smtClean="0">
                <a:solidFill>
                  <a:schemeClr val="tx1"/>
                </a:solidFill>
              </a:rPr>
              <a:t> </a:t>
            </a:r>
            <a:r>
              <a:rPr lang="en-US" sz="2400" i="1" dirty="0">
                <a:solidFill>
                  <a:schemeClr val="tx1"/>
                </a:solidFill>
              </a:rPr>
              <a:t>format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722343" y="2194560"/>
            <a:ext cx="10458557" cy="4315968"/>
          </a:xfrm>
          <a:prstGeom prst="rect">
            <a:avLst/>
          </a:prstGeom>
          <a:solidFill>
            <a:srgbClr val="F8F8F8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l">
              <a:spcBef>
                <a:spcPts val="0"/>
              </a:spcBef>
              <a:defRPr/>
            </a:pPr>
            <a:endParaRPr lang="en-US" sz="2000" i="0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{"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CustomerOrder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":</a:t>
            </a:r>
            <a:r>
              <a:rPr lang="en-US" sz="2000" b="1" i="0" dirty="0">
                <a:latin typeface="Courier New" pitchFamily="49" charset="0"/>
                <a:cs typeface="Courier New" pitchFamily="49" charset="0"/>
              </a:rPr>
              <a:t> {                   </a:t>
            </a: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>
                <a:latin typeface="Courier New" pitchFamily="49" charset="0"/>
                <a:cs typeface="Courier New" pitchFamily="49" charset="0"/>
              </a:rPr>
              <a:t>  "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Customer":</a:t>
            </a:r>
            <a:r>
              <a:rPr lang="en-US" sz="2000" b="1" i="0" dirty="0">
                <a:latin typeface="Courier New" pitchFamily="49" charset="0"/>
                <a:cs typeface="Courier New" pitchFamily="49" charset="0"/>
              </a:rPr>
              <a:t> [                        </a:t>
            </a: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>
                <a:latin typeface="Courier New" pitchFamily="49" charset="0"/>
                <a:cs typeface="Courier New" pitchFamily="49" charset="0"/>
              </a:rPr>
              <a:t>    {                           /* Row 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*/</a:t>
            </a:r>
            <a:endParaRPr lang="en-US" sz="2000" b="1" i="0" dirty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>
                <a:latin typeface="Courier New" pitchFamily="49" charset="0"/>
                <a:cs typeface="Courier New" pitchFamily="49" charset="0"/>
              </a:rPr>
              <a:t>      "CustNum": 1,             /* Column */</a:t>
            </a: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>
                <a:latin typeface="Courier New" pitchFamily="49" charset="0"/>
                <a:cs typeface="Courier New" pitchFamily="49" charset="0"/>
              </a:rPr>
              <a:t>      "Name": ["L","Frank","Baum"],</a:t>
            </a: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>
                <a:latin typeface="Courier New" pitchFamily="49" charset="0"/>
                <a:cs typeface="Courier New" pitchFamily="49" charset="0"/>
              </a:rPr>
              <a:t>      "Balance": 55000.0,</a:t>
            </a: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>
                <a:latin typeface="Courier New" pitchFamily="49" charset="0"/>
                <a:cs typeface="Courier New" pitchFamily="49" charset="0"/>
              </a:rPr>
              <a:t>      </a:t>
            </a:r>
            <a:r>
              <a:rPr lang="en-US" sz="20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"Order</a:t>
            </a:r>
            <a:r>
              <a:rPr lang="en-US" sz="2000" b="1" i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": </a:t>
            </a:r>
            <a:r>
              <a:rPr lang="en-US" sz="20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[</a:t>
            </a:r>
            <a:endParaRPr lang="en-US" sz="2000" b="1" i="0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       {"OrderNum":100,"CustNum":1,"OrderDate":"2009-01-12"}, </a:t>
            </a: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        {"OrderNum":101,"CustNum":1,"OrderDate":"2009-01-12"}</a:t>
            </a: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      ]</a:t>
            </a: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2000" b="1" i="0" dirty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>
                <a:latin typeface="Courier New" pitchFamily="49" charset="0"/>
                <a:cs typeface="Courier New" pitchFamily="49" charset="0"/>
              </a:rPr>
              <a:t>  ]</a:t>
            </a:r>
          </a:p>
          <a:p>
            <a:pPr algn="l">
              <a:spcBef>
                <a:spcPts val="0"/>
              </a:spcBef>
              <a:defRPr/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}}</a:t>
            </a:r>
            <a:endParaRPr lang="en-US" sz="2000" b="1" i="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484646" y="4367922"/>
            <a:ext cx="9280890" cy="1252590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01695" y="278299"/>
            <a:ext cx="11083169" cy="424732"/>
          </a:xfrm>
        </p:spPr>
        <p:txBody>
          <a:bodyPr/>
          <a:lstStyle/>
          <a:p>
            <a:r>
              <a:rPr lang="en-US" dirty="0" smtClean="0"/>
              <a:t>Nested/Foreign-Key-Hidden  - </a:t>
            </a:r>
            <a:r>
              <a:rPr lang="en-US" dirty="0" smtClean="0">
                <a:solidFill>
                  <a:srgbClr val="009900"/>
                </a:solidFill>
              </a:rPr>
              <a:t> </a:t>
            </a:r>
            <a:r>
              <a:rPr lang="en-US" dirty="0" smtClean="0"/>
              <a:t>Data-Relation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8624512" y="2653856"/>
            <a:ext cx="2336096" cy="1377633"/>
          </a:xfrm>
          <a:prstGeom prst="wedgeRectCallout">
            <a:avLst>
              <a:gd name="adj1" fmla="val -120309"/>
              <a:gd name="adj2" fmla="val 72779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 err="1" smtClean="0">
                <a:solidFill>
                  <a:schemeClr val="tx1"/>
                </a:solidFill>
              </a:rPr>
              <a:t>CustNum</a:t>
            </a:r>
            <a:r>
              <a:rPr lang="en-US" sz="2000" b="1" dirty="0" smtClean="0">
                <a:solidFill>
                  <a:schemeClr val="tx1"/>
                </a:solidFill>
              </a:rPr>
              <a:t> not present with FOREIGN-KEY-HIDDEN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228327" y="1157221"/>
            <a:ext cx="9147878" cy="40011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DATASET </a:t>
            </a:r>
            <a:r>
              <a:rPr lang="en-US" sz="2000" b="1" i="0" dirty="0" err="1">
                <a:solidFill>
                  <a:schemeClr val="tx1"/>
                </a:solidFill>
                <a:latin typeface="Courier New" pitchFamily="49" charset="0"/>
              </a:rPr>
              <a:t>CustOrder:GET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-RELATION(“</a:t>
            </a:r>
            <a:r>
              <a:rPr lang="en-US" sz="2000" b="1" i="0" dirty="0" err="1">
                <a:solidFill>
                  <a:schemeClr val="tx1"/>
                </a:solidFill>
                <a:latin typeface="Courier New" pitchFamily="49" charset="0"/>
              </a:rPr>
              <a:t>custOrd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”):</a:t>
            </a:r>
            <a:r>
              <a:rPr lang="en-US" sz="2000" b="1" i="0" dirty="0">
                <a:solidFill>
                  <a:schemeClr val="accent4"/>
                </a:solidFill>
                <a:latin typeface="Courier New" pitchFamily="49" charset="0"/>
              </a:rPr>
              <a:t>NESTED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 = TRUE.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87771" y="1678179"/>
            <a:ext cx="11079710" cy="400110"/>
          </a:xfrm>
          <a:prstGeom prst="rect">
            <a:avLst/>
          </a:prstGeom>
          <a:solidFill>
            <a:schemeClr val="accent5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DATASET </a:t>
            </a:r>
            <a:r>
              <a:rPr lang="en-US" sz="2000" b="1" i="0" dirty="0" err="1">
                <a:solidFill>
                  <a:schemeClr val="tx1"/>
                </a:solidFill>
                <a:latin typeface="Courier New" pitchFamily="49" charset="0"/>
              </a:rPr>
              <a:t>CustOrder:GET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-RELATION(“</a:t>
            </a:r>
            <a:r>
              <a:rPr lang="en-US" sz="2000" b="1" i="0" dirty="0" err="1">
                <a:solidFill>
                  <a:schemeClr val="tx1"/>
                </a:solidFill>
                <a:latin typeface="Courier New" pitchFamily="49" charset="0"/>
              </a:rPr>
              <a:t>custOrd</a:t>
            </a:r>
            <a:r>
              <a:rPr lang="en-US" sz="2000" b="1" i="0" dirty="0" smtClean="0">
                <a:solidFill>
                  <a:schemeClr val="tx1"/>
                </a:solidFill>
                <a:latin typeface="Courier New" pitchFamily="49" charset="0"/>
              </a:rPr>
              <a:t>”):</a:t>
            </a:r>
            <a:r>
              <a:rPr lang="en-US" sz="2000" b="1" i="0" dirty="0" smtClean="0">
                <a:solidFill>
                  <a:schemeClr val="accent4"/>
                </a:solidFill>
                <a:latin typeface="Courier New" pitchFamily="49" charset="0"/>
              </a:rPr>
              <a:t>FOREIGN-KEY-HIDDEN </a:t>
            </a:r>
            <a:r>
              <a:rPr lang="en-US" sz="2000" b="1" i="0" dirty="0" smtClean="0">
                <a:solidFill>
                  <a:schemeClr val="tx1"/>
                </a:solidFill>
                <a:latin typeface="Courier New" pitchFamily="49" charset="0"/>
              </a:rPr>
              <a:t>= </a:t>
            </a:r>
            <a:r>
              <a:rPr lang="en-US" sz="2000" b="1" i="0" dirty="0">
                <a:solidFill>
                  <a:schemeClr val="tx1"/>
                </a:solidFill>
                <a:latin typeface="Courier New" pitchFamily="49" charset="0"/>
              </a:rPr>
              <a:t>TRUE.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4564317" y="4840224"/>
            <a:ext cx="164592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4564317" y="5138928"/>
            <a:ext cx="164592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WRITE-JSON – omit-outer-object – 11.0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2186" y="2701474"/>
            <a:ext cx="4941773" cy="224676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{“</a:t>
            </a:r>
            <a:r>
              <a:rPr lang="en-US" sz="2000" b="1" i="0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tt</a:t>
            </a:r>
            <a:r>
              <a:rPr lang="en-US" sz="20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”: 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[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{“f1”: 11, “f2”: 12},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{“f1”: 21, “f2”: 22},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{“f1”: 31, “f2”: 32}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20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56474" y="2704789"/>
            <a:ext cx="5149405" cy="224676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[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{“f1”: 11, “f2”: 12},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{“f1”: 21, “f2”: 22},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{“f1”: 31, “f2”: 32}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915" y="2097038"/>
            <a:ext cx="4385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omit-outer-object  =  </a:t>
            </a:r>
            <a:r>
              <a:rPr lang="en-US" sz="2000" dirty="0" smtClean="0">
                <a:solidFill>
                  <a:schemeClr val="accent1"/>
                </a:solidFill>
              </a:rPr>
              <a:t>FALSE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7186" y="2110292"/>
            <a:ext cx="4385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omit-outer-object  = </a:t>
            </a:r>
            <a:r>
              <a:rPr lang="en-US" sz="2000" dirty="0" smtClean="0">
                <a:solidFill>
                  <a:schemeClr val="accent1"/>
                </a:solidFill>
              </a:rPr>
              <a:t>TRUE</a:t>
            </a:r>
            <a:endParaRPr lang="en-US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95506" y="1322833"/>
            <a:ext cx="10075542" cy="50783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{"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dsCustomer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{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800" b="1" i="0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prods:hasChanges</a:t>
            </a:r>
            <a:r>
              <a:rPr lang="en-US" sz="18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": true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ttCust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[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{</a:t>
            </a:r>
          </a:p>
          <a:p>
            <a:pPr algn="l">
              <a:spcBef>
                <a:spcPts val="0"/>
              </a:spcBef>
            </a:pPr>
            <a:r>
              <a:rPr lang="en-US" sz="1800" i="0" dirty="0" smtClean="0">
                <a:latin typeface="Courier New" pitchFamily="49" charset="0"/>
                <a:cs typeface="Courier New" pitchFamily="49" charset="0"/>
              </a:rPr>
              <a:t>      "</a:t>
            </a:r>
            <a:r>
              <a:rPr lang="en-US" sz="1800" b="1" i="0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prods:id</a:t>
            </a:r>
            <a:r>
              <a:rPr lang="en-US" sz="18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": "ttCust10497</a:t>
            </a:r>
            <a:r>
              <a:rPr lang="en-US" sz="1800" i="0" dirty="0" smtClean="0">
                <a:latin typeface="Courier New" pitchFamily="49" charset="0"/>
                <a:cs typeface="Courier New" pitchFamily="49" charset="0"/>
              </a:rPr>
              <a:t>", 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prods:rowState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"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modified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2,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"NAME":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Urpon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Frisbee_NewName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"Balance": 903.64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},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{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prods:id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"ttCust10498", 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prods:rowState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"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created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10,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"NAME": "Customer10",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"Balance": 56000.0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],</a:t>
            </a: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ProDataSet</a:t>
            </a:r>
            <a:r>
              <a:rPr lang="en-US" dirty="0" smtClean="0"/>
              <a:t> - write-before-image = TRUE – 11.4</a:t>
            </a:r>
          </a:p>
        </p:txBody>
      </p:sp>
      <p:sp>
        <p:nvSpPr>
          <p:cNvPr id="1846277" name="AutoShape 5"/>
          <p:cNvSpPr>
            <a:spLocks noChangeArrowheads="1"/>
          </p:cNvSpPr>
          <p:nvPr/>
        </p:nvSpPr>
        <p:spPr bwMode="auto">
          <a:xfrm>
            <a:off x="6917290" y="5201832"/>
            <a:ext cx="2725557" cy="749300"/>
          </a:xfrm>
          <a:prstGeom prst="wedgeRectCallout">
            <a:avLst>
              <a:gd name="adj1" fmla="val -93004"/>
              <a:gd name="adj2" fmla="val -56203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Record marked as “created”</a:t>
            </a:r>
          </a:p>
        </p:txBody>
      </p:sp>
      <p:sp>
        <p:nvSpPr>
          <p:cNvPr id="1846278" name="AutoShape 6"/>
          <p:cNvSpPr>
            <a:spLocks noChangeArrowheads="1"/>
          </p:cNvSpPr>
          <p:nvPr/>
        </p:nvSpPr>
        <p:spPr bwMode="auto">
          <a:xfrm>
            <a:off x="7792694" y="1979073"/>
            <a:ext cx="2725557" cy="749300"/>
          </a:xfrm>
          <a:prstGeom prst="wedgeRectCallout">
            <a:avLst>
              <a:gd name="adj1" fmla="val -101498"/>
              <a:gd name="adj2" fmla="val 85609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Record marked as “modified”</a:t>
            </a:r>
          </a:p>
        </p:txBody>
      </p:sp>
      <p:sp>
        <p:nvSpPr>
          <p:cNvPr id="1846281" name="AutoShape 9"/>
          <p:cNvSpPr>
            <a:spLocks noChangeArrowheads="1"/>
          </p:cNvSpPr>
          <p:nvPr/>
        </p:nvSpPr>
        <p:spPr bwMode="auto">
          <a:xfrm>
            <a:off x="9312645" y="109220"/>
            <a:ext cx="2725557" cy="749300"/>
          </a:xfrm>
          <a:prstGeom prst="wedgeRectCallout">
            <a:avLst>
              <a:gd name="adj1" fmla="val -62383"/>
              <a:gd name="adj2" fmla="val 112168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After table data</a:t>
            </a:r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1274350" y="2377440"/>
            <a:ext cx="3998689" cy="457200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679990" y="1570228"/>
            <a:ext cx="3998689" cy="410972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6277" grpId="0" animBg="1"/>
      <p:bldP spid="1846278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02186" y="1316737"/>
            <a:ext cx="10075542" cy="50783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800" b="1" i="0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prods:before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{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ttCust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[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{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 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prods:id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"ttCust8449",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 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prods:rowState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"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deleted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 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3,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  "NAME": "Hoops",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  "Balance": 1199.95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},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{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8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800" b="1" i="0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prods:id</a:t>
            </a:r>
            <a:r>
              <a:rPr lang="en-US" sz="18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": "ttCust10497",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 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prods:rowState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"</a:t>
            </a:r>
            <a:r>
              <a:rPr lang="en-US" sz="18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modified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 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CustNum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": 2,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  "NAME": "</a:t>
            </a:r>
            <a:r>
              <a:rPr lang="en-US" sz="1800" b="1" i="0" dirty="0" err="1" smtClean="0">
                <a:latin typeface="Courier New" pitchFamily="49" charset="0"/>
                <a:cs typeface="Courier New" pitchFamily="49" charset="0"/>
              </a:rPr>
              <a:t>Urpon</a:t>
            </a: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Frisbee",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  "Balance": 437.63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  ]</a:t>
            </a:r>
          </a:p>
          <a:p>
            <a:pPr algn="l">
              <a:spcBef>
                <a:spcPts val="0"/>
              </a:spcBef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</a:rPr>
              <a:t>  }</a:t>
            </a: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ProDataSet – write-before-image = TRUE</a:t>
            </a:r>
          </a:p>
        </p:txBody>
      </p:sp>
      <p:sp>
        <p:nvSpPr>
          <p:cNvPr id="1848326" name="AutoShape 6"/>
          <p:cNvSpPr>
            <a:spLocks noChangeArrowheads="1"/>
          </p:cNvSpPr>
          <p:nvPr/>
        </p:nvSpPr>
        <p:spPr bwMode="auto">
          <a:xfrm>
            <a:off x="7563211" y="4776216"/>
            <a:ext cx="2725557" cy="749300"/>
          </a:xfrm>
          <a:prstGeom prst="wedgeRectCallout">
            <a:avLst>
              <a:gd name="adj1" fmla="val -103366"/>
              <a:gd name="adj2" fmla="val -91024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Before-image of modified record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7345680" y="1935480"/>
            <a:ext cx="2839457" cy="792480"/>
          </a:xfrm>
          <a:prstGeom prst="wedgeRectCallout">
            <a:avLst>
              <a:gd name="adj1" fmla="val -113623"/>
              <a:gd name="adj2" fmla="val 72763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Before-image of </a:t>
            </a:r>
            <a:r>
              <a:rPr lang="en-US" sz="2000" b="1" dirty="0" smtClean="0"/>
              <a:t>deleted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record</a:t>
            </a: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9312645" y="109220"/>
            <a:ext cx="2725557" cy="749300"/>
          </a:xfrm>
          <a:prstGeom prst="wedgeRectCallout">
            <a:avLst>
              <a:gd name="adj1" fmla="val -62383"/>
              <a:gd name="adj2" fmla="val 112168"/>
            </a:avLst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b="1" dirty="0" smtClean="0"/>
              <a:t>Before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table data</a:t>
            </a: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1609630" y="3977640"/>
            <a:ext cx="3998689" cy="457200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47715" y="1295908"/>
            <a:ext cx="3016894" cy="410972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8326" grpId="0" animBg="1"/>
      <p:bldP spid="8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812588" y="1238631"/>
            <a:ext cx="10495933" cy="4419600"/>
          </a:xfrm>
        </p:spPr>
        <p:txBody>
          <a:bodyPr/>
          <a:lstStyle/>
          <a:p>
            <a:endParaRPr lang="en-US" sz="1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E</a:t>
            </a:r>
            <a:r>
              <a:rPr lang="en-US" sz="2400" dirty="0" smtClean="0"/>
              <a:t>xamines data to determine type</a:t>
            </a:r>
          </a:p>
          <a:p>
            <a:pPr lvl="1"/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CHARACTER</a:t>
            </a:r>
            <a:r>
              <a:rPr lang="en-US" sz="2000" dirty="0" smtClean="0"/>
              <a:t> (JSON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string</a:t>
            </a:r>
            <a:r>
              <a:rPr lang="en-US" sz="2000" dirty="0" smtClean="0"/>
              <a:t> type)</a:t>
            </a:r>
          </a:p>
          <a:p>
            <a:pPr lvl="1"/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DECIMAL</a:t>
            </a:r>
            <a:r>
              <a:rPr lang="en-US" sz="2000" dirty="0" smtClean="0"/>
              <a:t>       (JSON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number</a:t>
            </a:r>
            <a:r>
              <a:rPr lang="en-US" sz="2000" dirty="0" smtClean="0"/>
              <a:t> type)</a:t>
            </a:r>
          </a:p>
          <a:p>
            <a:pPr lvl="1"/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LOGICAL</a:t>
            </a:r>
            <a:r>
              <a:rPr lang="en-US" sz="2000" dirty="0" smtClean="0"/>
              <a:t>       (JSON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boolean</a:t>
            </a:r>
            <a:r>
              <a:rPr lang="en-US" sz="2000" dirty="0" smtClean="0"/>
              <a:t> type)</a:t>
            </a:r>
          </a:p>
          <a:p>
            <a:pPr lvl="1"/>
            <a:r>
              <a:rPr lang="en-US" sz="2000" dirty="0" smtClean="0"/>
              <a:t>If all data values are null (?)</a:t>
            </a:r>
          </a:p>
          <a:p>
            <a:pPr lvl="2"/>
            <a:r>
              <a:rPr lang="en-US" sz="1800" dirty="0" smtClean="0">
                <a:solidFill>
                  <a:schemeClr val="accent3">
                    <a:lumMod val="50000"/>
                  </a:schemeClr>
                </a:solidFill>
              </a:rPr>
              <a:t>CHARACTER</a:t>
            </a:r>
          </a:p>
          <a:p>
            <a:pPr lvl="2">
              <a:buNone/>
            </a:pPr>
            <a:endParaRPr lang="en-US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Can infer NESTED Dataset Relationships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Including PARENT-ID-RELATIONs </a:t>
            </a:r>
          </a:p>
          <a:p>
            <a:endParaRPr lang="en-US" dirty="0" smtClean="0">
              <a:solidFill>
                <a:srgbClr val="7030A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1695" y="-61024"/>
            <a:ext cx="9771655" cy="75713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Inferring Schema from JSON Data – READ-JSON ( )</a:t>
            </a:r>
            <a:endParaRPr lang="en-US" sz="20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Buffer-</a:t>
            </a:r>
            <a:r>
              <a:rPr lang="en-US" dirty="0" err="1" smtClean="0"/>
              <a:t>Object:SERIALIZE</a:t>
            </a:r>
            <a:r>
              <a:rPr lang="en-US" dirty="0" smtClean="0"/>
              <a:t>-ROW ( ) – 11.0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6317" y="1433819"/>
            <a:ext cx="11297748" cy="1549764"/>
          </a:xfrm>
        </p:spPr>
        <p:txBody>
          <a:bodyPr/>
          <a:lstStyle/>
          <a:p>
            <a:r>
              <a:rPr lang="en-US" sz="2400" dirty="0" smtClean="0"/>
              <a:t>Serialize ONLY current row</a:t>
            </a:r>
          </a:p>
          <a:p>
            <a:r>
              <a:rPr lang="en-US" sz="2400" dirty="0" smtClean="0"/>
              <a:t>Target-format “</a:t>
            </a:r>
            <a:r>
              <a:rPr lang="en-US" sz="2400" dirty="0" smtClean="0">
                <a:solidFill>
                  <a:schemeClr val="accent4"/>
                </a:solidFill>
              </a:rPr>
              <a:t>JSON</a:t>
            </a:r>
            <a:r>
              <a:rPr lang="en-US" sz="2400" dirty="0" smtClean="0"/>
              <a:t>” and “</a:t>
            </a:r>
            <a:r>
              <a:rPr lang="en-US" sz="2400" dirty="0" smtClean="0">
                <a:solidFill>
                  <a:schemeClr val="accent4"/>
                </a:solidFill>
              </a:rPr>
              <a:t>XML</a:t>
            </a:r>
            <a:r>
              <a:rPr lang="en-US" sz="2400" dirty="0" smtClean="0"/>
              <a:t>”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01556" y="3611385"/>
            <a:ext cx="10073907" cy="224676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SERIALIZE-ROW 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 </a:t>
            </a:r>
            <a:r>
              <a:rPr lang="en-US" sz="2000" b="1" i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target-format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, target-type, 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{ file | stream | stream-handle |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memptr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longchar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}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[, formatted [, encoding [, omit-initial-values </a:t>
            </a:r>
          </a:p>
          <a:p>
            <a:pPr algn="l"/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[, omit-outer-object ] ] ] ] 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85116" y="3009721"/>
            <a:ext cx="1194558" cy="46166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1" i="1" dirty="0">
                <a:solidFill>
                  <a:schemeClr val="accent6"/>
                </a:solidFill>
              </a:rPr>
              <a:t>Syntax</a:t>
            </a:r>
          </a:p>
        </p:txBody>
      </p:sp>
    </p:spTree>
    <p:extLst>
      <p:ext uri="{BB962C8B-B14F-4D97-AF65-F5344CB8AC3E}">
        <p14:creationId xmlns:p14="http://schemas.microsoft.com/office/powerpoint/2010/main" xmlns="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OOABL JSON API – JSON Object – 11.0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76614" y="1307327"/>
            <a:ext cx="10802770" cy="3468756"/>
          </a:xfrm>
        </p:spPr>
        <p:txBody>
          <a:bodyPr>
            <a:normAutofit lnSpcReduction="10000"/>
          </a:bodyPr>
          <a:lstStyle/>
          <a:p>
            <a:pPr lvl="2"/>
            <a:endParaRPr lang="en-US" sz="1000" dirty="0" smtClean="0"/>
          </a:p>
          <a:p>
            <a:r>
              <a:rPr lang="en-US" sz="2600" dirty="0" err="1" smtClean="0"/>
              <a:t>Progress.Json.ObjectModel.JsonObject</a:t>
            </a:r>
            <a:endParaRPr lang="en-US" sz="2600" dirty="0" smtClean="0"/>
          </a:p>
          <a:p>
            <a:pPr lvl="1"/>
            <a:r>
              <a:rPr lang="en-US" sz="2000" dirty="0" smtClean="0"/>
              <a:t>Collection of name/value pairs</a:t>
            </a:r>
          </a:p>
          <a:p>
            <a:pPr lvl="1"/>
            <a:r>
              <a:rPr lang="en-US" sz="2000" dirty="0" smtClean="0"/>
              <a:t>No order</a:t>
            </a:r>
          </a:p>
          <a:p>
            <a:pPr lvl="1"/>
            <a:r>
              <a:rPr lang="en-US" sz="2000" dirty="0" smtClean="0"/>
              <a:t>Access by property name </a:t>
            </a:r>
          </a:p>
          <a:p>
            <a:pPr lvl="1"/>
            <a:r>
              <a:rPr lang="en-US" dirty="0" smtClean="0"/>
              <a:t>Obj</a:t>
            </a:r>
            <a:r>
              <a:rPr lang="en-US" sz="2000" dirty="0" smtClean="0"/>
              <a:t>ect surrounded by curly braces  { }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Can INHERIT from</a:t>
            </a:r>
          </a:p>
          <a:p>
            <a:endParaRPr lang="en-US" dirty="0" smtClean="0"/>
          </a:p>
          <a:p>
            <a:pPr lvl="1"/>
            <a:endParaRPr lang="en-US" sz="1000" dirty="0" smtClean="0"/>
          </a:p>
          <a:p>
            <a:pPr lvl="1"/>
            <a:endParaRPr lang="en-US" dirty="0" smtClean="0"/>
          </a:p>
          <a:p>
            <a:pPr lvl="2"/>
            <a:endParaRPr lang="en-US" sz="11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4913" y="5138523"/>
            <a:ext cx="103472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i="0" dirty="0" smtClean="0">
                <a:solidFill>
                  <a:schemeClr val="tx2"/>
                </a:solidFill>
              </a:rPr>
              <a:t>{ “name-1” : value-1, “name-2” : value-2, “name-3” : value-3}</a:t>
            </a:r>
            <a:endParaRPr lang="en-US" sz="2200" i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Object Example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56974" y="3607904"/>
            <a:ext cx="6836350" cy="178510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{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"name" : "Dorothy Gale",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  "age" : 38,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  "region" : "Kansas, USA"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}               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028332" y="1162876"/>
            <a:ext cx="10431805" cy="202758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myObject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JsonObject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().</a:t>
            </a:r>
          </a:p>
          <a:p>
            <a:pPr>
              <a:spcBef>
                <a:spcPts val="600"/>
              </a:spcBef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myObject:Add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("name", "Dorothy Gale").</a:t>
            </a:r>
          </a:p>
          <a:p>
            <a:pPr>
              <a:spcBef>
                <a:spcPts val="600"/>
              </a:spcBef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myObject:Add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("age", 38).</a:t>
            </a:r>
          </a:p>
          <a:p>
            <a:pPr>
              <a:spcBef>
                <a:spcPts val="600"/>
              </a:spcBef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myObject:Add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("region", "Kansas, USA").</a:t>
            </a:r>
          </a:p>
          <a:p>
            <a:pPr>
              <a:spcBef>
                <a:spcPts val="600"/>
              </a:spcBef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myObject:Write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(myLongchar, TRUE).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3722" y="3220289"/>
            <a:ext cx="4027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/>
              <a:t>myLongchar:</a:t>
            </a:r>
            <a:endParaRPr lang="en-US" sz="2000" i="0" dirty="0"/>
          </a:p>
        </p:txBody>
      </p:sp>
      <p:sp>
        <p:nvSpPr>
          <p:cNvPr id="10" name="TextBox 9"/>
          <p:cNvSpPr txBox="1"/>
          <p:nvPr/>
        </p:nvSpPr>
        <p:spPr>
          <a:xfrm>
            <a:off x="1046644" y="5635479"/>
            <a:ext cx="105194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vChar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myObject:GetCharacter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(“name”).  </a:t>
            </a:r>
          </a:p>
          <a:p>
            <a:pPr algn="l">
              <a:spcBef>
                <a:spcPts val="600"/>
              </a:spcBef>
            </a:pP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vInt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 =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myObject:GetInteger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(“age”).  </a:t>
            </a:r>
            <a:endParaRPr lang="en-US" sz="2000" b="1" i="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300832" y="1247858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303216" y="1604659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291259" y="1982978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293642" y="2361296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296026" y="2750372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298409" y="5699852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300792" y="6088928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OOABL JSON API – JSON Array – 11.0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76614" y="1063488"/>
            <a:ext cx="10802770" cy="5062676"/>
          </a:xfrm>
        </p:spPr>
        <p:txBody>
          <a:bodyPr>
            <a:normAutofit/>
          </a:bodyPr>
          <a:lstStyle/>
          <a:p>
            <a:pPr lvl="2"/>
            <a:endParaRPr lang="en-US" sz="1000" dirty="0" smtClean="0"/>
          </a:p>
          <a:p>
            <a:r>
              <a:rPr lang="en-US" sz="2400" dirty="0" err="1" smtClean="0"/>
              <a:t>Progress.Json.ObjectModel.JsonArray</a:t>
            </a:r>
            <a:endParaRPr lang="en-US" sz="2400" dirty="0" smtClean="0"/>
          </a:p>
          <a:p>
            <a:pPr lvl="1"/>
            <a:r>
              <a:rPr lang="en-US" sz="2000" dirty="0" smtClean="0"/>
              <a:t>Ordered list of unnamed values</a:t>
            </a:r>
          </a:p>
          <a:p>
            <a:pPr lvl="1"/>
            <a:r>
              <a:rPr lang="en-US" sz="2000" dirty="0" smtClean="0"/>
              <a:t>Strict order</a:t>
            </a:r>
          </a:p>
          <a:p>
            <a:pPr lvl="1"/>
            <a:r>
              <a:rPr lang="en-US" sz="2000" dirty="0" smtClean="0"/>
              <a:t>Access by array index</a:t>
            </a:r>
          </a:p>
          <a:p>
            <a:pPr lvl="1"/>
            <a:r>
              <a:rPr lang="en-US" sz="2000" dirty="0" smtClean="0"/>
              <a:t>Surrounded by square brackets [ ]</a:t>
            </a:r>
          </a:p>
          <a:p>
            <a:pPr lvl="1"/>
            <a:endParaRPr lang="en-US" sz="1000" dirty="0" smtClean="0"/>
          </a:p>
          <a:p>
            <a:r>
              <a:rPr lang="en-US" sz="2400" dirty="0" smtClean="0"/>
              <a:t>Can INHERIT from</a:t>
            </a:r>
          </a:p>
          <a:p>
            <a:pPr lvl="2"/>
            <a:endParaRPr lang="en-US" sz="1100" dirty="0" smtClean="0"/>
          </a:p>
          <a:p>
            <a:pPr>
              <a:buNone/>
            </a:pP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68059" y="4979488"/>
            <a:ext cx="845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i="0" dirty="0" smtClean="0">
                <a:solidFill>
                  <a:schemeClr val="tx2"/>
                </a:solidFill>
              </a:rPr>
              <a:t>[ value-1, value-2, value-3, value-4 ]</a:t>
            </a:r>
            <a:endParaRPr lang="en-US" sz="2800" i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Array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06761" y="4184381"/>
            <a:ext cx="7737263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[ 1, false, “jump rope”, null ]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904982" y="1162876"/>
            <a:ext cx="10431805" cy="231582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myArray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JsonArray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().</a:t>
            </a:r>
          </a:p>
          <a:p>
            <a:pPr>
              <a:spcBef>
                <a:spcPts val="600"/>
              </a:spcBef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myArray:Add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(1).</a:t>
            </a:r>
          </a:p>
          <a:p>
            <a:pPr>
              <a:spcBef>
                <a:spcPts val="600"/>
              </a:spcBef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myArray:Add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(FALSE).</a:t>
            </a:r>
          </a:p>
          <a:p>
            <a:pPr>
              <a:spcBef>
                <a:spcPts val="600"/>
              </a:spcBef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myArray.Add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(“jump rope”).</a:t>
            </a:r>
          </a:p>
          <a:p>
            <a:pPr>
              <a:spcBef>
                <a:spcPts val="600"/>
              </a:spcBef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myArray:AddNull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().</a:t>
            </a:r>
          </a:p>
          <a:p>
            <a:pPr>
              <a:spcBef>
                <a:spcPts val="600"/>
              </a:spcBef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myArray:Write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myLongchar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, TRUE).</a:t>
            </a:r>
          </a:p>
          <a:p>
            <a:pPr>
              <a:spcBef>
                <a:spcPts val="600"/>
              </a:spcBef>
              <a:buNone/>
            </a:pP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15285" y="3727178"/>
            <a:ext cx="4027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/>
              <a:t>myLongchar:</a:t>
            </a:r>
            <a:endParaRPr lang="en-US" sz="2000" i="0" dirty="0"/>
          </a:p>
        </p:txBody>
      </p:sp>
      <p:sp>
        <p:nvSpPr>
          <p:cNvPr id="10" name="TextBox 9"/>
          <p:cNvSpPr txBox="1"/>
          <p:nvPr/>
        </p:nvSpPr>
        <p:spPr>
          <a:xfrm>
            <a:off x="904981" y="5019262"/>
            <a:ext cx="105194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myArray:Set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(2, 6.0).</a:t>
            </a:r>
          </a:p>
          <a:p>
            <a:pPr algn="l">
              <a:spcBef>
                <a:spcPts val="600"/>
              </a:spcBef>
            </a:pP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vDec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myArray:GetDecimal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(2).  /*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vDec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= 6.0 */</a:t>
            </a:r>
          </a:p>
          <a:p>
            <a:pPr algn="l">
              <a:spcBef>
                <a:spcPts val="600"/>
              </a:spcBef>
            </a:pP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vLog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myArray:GetLogical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(4).  /* 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vLog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 = ? */</a:t>
            </a:r>
            <a:endParaRPr lang="en-US" sz="2000" b="1" i="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192808" y="1237475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192808" y="1628411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192808" y="2009408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192808" y="2370527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192808" y="2781341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192808" y="3142460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>
            <a:off x="192808" y="5103758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>
            <a:off x="192808" y="5484755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192808" y="5875691"/>
            <a:ext cx="573592" cy="268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JSON Values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6317" y="1004593"/>
            <a:ext cx="11297748" cy="863964"/>
          </a:xfrm>
        </p:spPr>
        <p:txBody>
          <a:bodyPr>
            <a:normAutofit/>
          </a:bodyPr>
          <a:lstStyle/>
          <a:p>
            <a:pPr lvl="2"/>
            <a:endParaRPr lang="en-US" sz="1000" dirty="0" smtClean="0"/>
          </a:p>
          <a:p>
            <a:r>
              <a:rPr lang="en-US" sz="2400" dirty="0" smtClean="0"/>
              <a:t>Combination of simple values, objects and arrays</a:t>
            </a:r>
          </a:p>
          <a:p>
            <a:pPr lvl="1">
              <a:buNone/>
            </a:pPr>
            <a:endParaRPr lang="en-US" sz="1000" dirty="0" smtClean="0"/>
          </a:p>
          <a:p>
            <a:pPr lvl="1"/>
            <a:endParaRPr lang="en-US" dirty="0" smtClean="0"/>
          </a:p>
          <a:p>
            <a:pPr lvl="2"/>
            <a:endParaRPr lang="en-US" sz="11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4974" y="2077298"/>
            <a:ext cx="11711872" cy="370870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{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"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salesRep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" : { "name" : "Dorothy Gale",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               "age" : 38,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               "region" : "Kansas, USA"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             },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"</a:t>
            </a:r>
            <a:r>
              <a:rPr lang="en-US" sz="2000" b="1" i="0" dirty="0" err="1" smtClean="0">
                <a:latin typeface="Courier New" pitchFamily="49" charset="0"/>
                <a:cs typeface="Courier New" pitchFamily="49" charset="0"/>
              </a:rPr>
              <a:t>tractorSales</a:t>
            </a: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" : { "2009Quarterly" : [ 13, 27, 18, 9 ],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                  "2008Quarterly" : [ 11, 17, 32, 5 ],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                  "2007Quarterly" : [ 9, 25, 16, 10 ]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                  }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="" xmlns:p14="http://schemas.microsoft.com/office/powerpoint/2010/main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JSON API </a:t>
            </a:r>
            <a:r>
              <a:rPr lang="en-US" dirty="0" err="1" smtClean="0"/>
              <a:t>ProDataSet</a:t>
            </a:r>
            <a:r>
              <a:rPr lang="en-US" dirty="0" smtClean="0"/>
              <a:t> / Temp-Table Support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76614" y="894525"/>
            <a:ext cx="10802770" cy="5506275"/>
          </a:xfrm>
        </p:spPr>
        <p:txBody>
          <a:bodyPr>
            <a:normAutofit/>
          </a:bodyPr>
          <a:lstStyle/>
          <a:p>
            <a:pPr lvl="2"/>
            <a:endParaRPr lang="en-US" sz="1000" dirty="0" smtClean="0"/>
          </a:p>
          <a:p>
            <a:r>
              <a:rPr lang="en-US" sz="2400" dirty="0" err="1" smtClean="0"/>
              <a:t>JsonObject:Read</a:t>
            </a:r>
            <a:r>
              <a:rPr lang="en-US" sz="2400" dirty="0" smtClean="0"/>
              <a:t> ( )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Dataset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Temp-Table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Temp-Table Buffer</a:t>
            </a:r>
          </a:p>
          <a:p>
            <a:pPr lvl="2"/>
            <a:endParaRPr lang="en-US" sz="1100" dirty="0" smtClean="0"/>
          </a:p>
          <a:p>
            <a:r>
              <a:rPr lang="en-US" sz="2400" dirty="0" err="1" smtClean="0"/>
              <a:t>JsonArray:Read</a:t>
            </a:r>
            <a:r>
              <a:rPr lang="en-US" sz="2400" dirty="0" smtClean="0"/>
              <a:t> ( )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Temp-Table</a:t>
            </a:r>
          </a:p>
          <a:p>
            <a:pPr lvl="2"/>
            <a:endParaRPr lang="en-US" sz="11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READ-JSON ( )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Enhancement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New source types</a:t>
            </a:r>
          </a:p>
          <a:p>
            <a:pPr lvl="2"/>
            <a:r>
              <a:rPr lang="en-US" dirty="0" err="1" smtClean="0">
                <a:latin typeface="Arial" pitchFamily="34" charset="0"/>
                <a:cs typeface="Arial" pitchFamily="34" charset="0"/>
              </a:rPr>
              <a:t>JsonObject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dirty="0" err="1" smtClean="0">
                <a:latin typeface="Arial" pitchFamily="34" charset="0"/>
                <a:cs typeface="Arial" pitchFamily="34" charset="0"/>
              </a:rPr>
              <a:t>JsonArray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2"/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 lvl="2"/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 lvl="2"/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sz="1000" dirty="0" smtClean="0"/>
          </a:p>
          <a:p>
            <a:pPr lvl="1"/>
            <a:endParaRPr lang="en-US" dirty="0" smtClean="0"/>
          </a:p>
          <a:p>
            <a:pPr lvl="2"/>
            <a:endParaRPr lang="en-US" sz="1100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501774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623990" y="3728317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XML in </a:t>
            </a:r>
            <a:r>
              <a:rPr lang="en-US" sz="2400" dirty="0" err="1" smtClean="0"/>
              <a:t>OpenEdge</a:t>
            </a:r>
            <a:endParaRPr lang="en-US" sz="2400" dirty="0" smtClean="0"/>
          </a:p>
          <a:p>
            <a:endParaRPr lang="en-US" sz="1000" dirty="0" smtClean="0"/>
          </a:p>
          <a:p>
            <a:r>
              <a:rPr lang="en-US" sz="2400" dirty="0" smtClean="0"/>
              <a:t>JSON in </a:t>
            </a:r>
            <a:r>
              <a:rPr lang="en-US" sz="2400" dirty="0" err="1" smtClean="0"/>
              <a:t>OpenEdge</a:t>
            </a:r>
            <a:endParaRPr lang="en-US" sz="2400" dirty="0" smtClean="0"/>
          </a:p>
          <a:p>
            <a:endParaRPr lang="en-US" sz="1000" dirty="0" smtClean="0"/>
          </a:p>
          <a:p>
            <a:r>
              <a:rPr lang="en-US" sz="2400" dirty="0" smtClean="0"/>
              <a:t>XML vs. JSON</a:t>
            </a:r>
          </a:p>
          <a:p>
            <a:endParaRPr lang="en-US" sz="1000" dirty="0" smtClean="0"/>
          </a:p>
          <a:p>
            <a:r>
              <a:rPr lang="en-US" sz="2400" dirty="0" smtClean="0"/>
              <a:t>Q &amp; A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XML vs. JSON</a:t>
            </a:r>
          </a:p>
        </p:txBody>
      </p:sp>
      <p:graphicFrame>
        <p:nvGraphicFramePr>
          <p:cNvPr id="2025495" name="Group 23"/>
          <p:cNvGraphicFramePr>
            <a:graphicFrameLocks noGrp="1"/>
          </p:cNvGraphicFramePr>
          <p:nvPr>
            <p:ph sz="half" idx="2"/>
          </p:nvPr>
        </p:nvGraphicFramePr>
        <p:xfrm>
          <a:off x="285676" y="1291655"/>
          <a:ext cx="11492623" cy="3773424"/>
        </p:xfrm>
        <a:graphic>
          <a:graphicData uri="http://schemas.openxmlformats.org/drawingml/2006/table">
            <a:tbl>
              <a:tblPr/>
              <a:tblGrid>
                <a:gridCol w="1288714"/>
                <a:gridCol w="5019426"/>
                <a:gridCol w="5184483"/>
              </a:tblGrid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Advantages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Disadvantages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42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XML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Extensible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Formal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XML Schema support (W3C)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Datasets can interoperate with .NET format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More verbose than JSON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Can be memory Intensive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READ-XML cannot handle large docs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 typeface="Arial" pitchFamily="34" charset="0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6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JSON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Lighter weight than XML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Easily consumed by JavaScript, etc.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Data maps directly to native  variables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Preferred for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RESTful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web services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formal schema support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JSON Schema not in ABL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Harder to deal with binary data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15270" y="5381181"/>
            <a:ext cx="7904090" cy="66605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i="1" dirty="0" smtClean="0">
                <a:solidFill>
                  <a:schemeClr val="accent1"/>
                </a:solidFill>
              </a:rPr>
              <a:t>Consider the consumer of your data</a:t>
            </a:r>
          </a:p>
          <a:p>
            <a:pPr lvl="1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2"/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 lvl="2"/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 lvl="2"/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sz="1000" dirty="0" smtClean="0"/>
          </a:p>
          <a:p>
            <a:pPr lvl="1"/>
            <a:endParaRPr lang="en-US" dirty="0" smtClean="0"/>
          </a:p>
          <a:p>
            <a:pPr lvl="2"/>
            <a:endParaRPr lang="en-US" sz="11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Google: XML vs. JSON</a:t>
            </a:r>
          </a:p>
        </p:txBody>
      </p:sp>
      <p:sp>
        <p:nvSpPr>
          <p:cNvPr id="1898502" name="Text Box 6"/>
          <p:cNvSpPr txBox="1">
            <a:spLocks noChangeArrowheads="1"/>
          </p:cNvSpPr>
          <p:nvPr/>
        </p:nvSpPr>
        <p:spPr bwMode="auto">
          <a:xfrm>
            <a:off x="1002084" y="1347136"/>
            <a:ext cx="9801847" cy="23083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en-US" dirty="0" smtClean="0"/>
              <a:t>“In terms of simplicity, openness, and interoperability, JSON and XML are tied.”</a:t>
            </a:r>
          </a:p>
          <a:p>
            <a:pPr algn="l"/>
            <a:r>
              <a:rPr lang="en-US" dirty="0" smtClean="0"/>
              <a:t>“Both of these standards use Unicode standards and they both create data in a way the allows generic tools to manipulate the data.”</a:t>
            </a:r>
          </a:p>
          <a:p>
            <a:r>
              <a:rPr lang="en-US" i="0" dirty="0" smtClean="0">
                <a:latin typeface="Arial" pitchFamily="34" charset="0"/>
                <a:cs typeface="Arial" pitchFamily="34" charset="0"/>
                <a:hlinkClick r:id="rId3"/>
              </a:rPr>
              <a:t>https://www.udemy.com/blog/json-vs-xml</a:t>
            </a:r>
            <a:r>
              <a:rPr lang="en-US" i="0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008180" y="3919349"/>
            <a:ext cx="9801847" cy="23698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en-US" dirty="0" smtClean="0"/>
              <a:t>“JSON is a better data exchange format. XML is a better document exchange format. </a:t>
            </a:r>
            <a:r>
              <a:rPr lang="en-US" sz="2800" dirty="0" smtClean="0">
                <a:solidFill>
                  <a:schemeClr val="accent4"/>
                </a:solidFill>
              </a:rPr>
              <a:t>Use the right tool for the right job</a:t>
            </a:r>
            <a:r>
              <a:rPr lang="en-US" dirty="0" smtClean="0"/>
              <a:t>.”</a:t>
            </a:r>
          </a:p>
          <a:p>
            <a:pPr algn="l"/>
            <a:r>
              <a:rPr lang="en-US" dirty="0" smtClean="0"/>
              <a:t>“XML is document-oriented. JSON is data-oriented. JSON can be mapped more easily to object-oriented systems.”</a:t>
            </a:r>
          </a:p>
          <a:p>
            <a:r>
              <a:rPr lang="en-US" i="0" dirty="0" smtClean="0">
                <a:solidFill>
                  <a:schemeClr val="accent1"/>
                </a:solidFill>
                <a:latin typeface="+mn-lt"/>
                <a:hlinkClick r:id="rId4"/>
              </a:rPr>
              <a:t>http://www.json.org/xml.html</a:t>
            </a:r>
            <a:r>
              <a:rPr lang="en-US" i="0" dirty="0" smtClean="0">
                <a:solidFill>
                  <a:schemeClr val="accent1"/>
                </a:solidFill>
                <a:latin typeface="+mn-lt"/>
              </a:rPr>
              <a:t>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8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8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8502" grpId="0" autoUpdateAnimBg="0"/>
      <p:bldP spid="9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749888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0-12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V5TQT6NVCWRS-1348-861</_dlc_DocId>
    <_dlc_DocIdUrl xmlns="7c69e624-827f-471b-adea-ac070ddc6867">
      <Url>https://myprogress.progress.com/departments/marketing/_layouts/DocIdRedir.aspx?ID=V5TQT6NVCWRS-1348-861</Url>
      <Description>V5TQT6NVCWRS-1348-861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http://schemas.microsoft.com/office/infopath/2007/PartnerControls"/>
    <ds:schemaRef ds:uri="7c69e624-827f-471b-adea-ac070ddc6867"/>
    <ds:schemaRef ds:uri="efb4a6a7-40f5-4c55-b7cd-bfe5555b5884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E24248-A286-4019-9177-F1EE439CE4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2AB5AC7-5F22-4296-8E81-3185FCE7CB7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PROGRESS_10-12_Template.potx</Template>
  <TotalTime>5839</TotalTime>
  <Words>2247</Words>
  <Application>Microsoft Office PowerPoint</Application>
  <PresentationFormat>Custom</PresentationFormat>
  <Paragraphs>636</Paragraphs>
  <Slides>43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PROGRESS_10-12_Template</vt:lpstr>
      <vt:lpstr>XML, JSON and OpenEdge</vt:lpstr>
      <vt:lpstr>Disclaimer</vt:lpstr>
      <vt:lpstr>OpenEdge Support for XML/JSON in the ABL</vt:lpstr>
      <vt:lpstr>Agenda</vt:lpstr>
      <vt:lpstr>Why XML is Important</vt:lpstr>
      <vt:lpstr> DOM and SAX – V9</vt:lpstr>
      <vt:lpstr>SAX-WRITER -  STRICT ATTRIBUTE  - 10.1A</vt:lpstr>
      <vt:lpstr>DOM/SAX  XML Schema Validation – 10.1A</vt:lpstr>
      <vt:lpstr>DOM vs. SAX</vt:lpstr>
      <vt:lpstr>ProDataSet/Temp-Table to/from XML – 10.1A</vt:lpstr>
      <vt:lpstr>WRITE-XML ( ) / WRITE-XMLSCHEMA – 10.1A</vt:lpstr>
      <vt:lpstr>XML Attributes</vt:lpstr>
      <vt:lpstr>Nested/Foreign-Key-Hidden - Data-Relation</vt:lpstr>
      <vt:lpstr>ProDataSet - write-before-image = TRUE</vt:lpstr>
      <vt:lpstr>ProDataSet – write-before-image = TRUE</vt:lpstr>
      <vt:lpstr>Progress XML Schema Extensions</vt:lpstr>
      <vt:lpstr>READ-XML ( ) / READ-XML-SCHEMA ( )  - 10.1A</vt:lpstr>
      <vt:lpstr>XML utilities  – 10.1A</vt:lpstr>
      <vt:lpstr>Recognize more XML formats as DataSets – 11.0</vt:lpstr>
      <vt:lpstr>Example – PARENT-ID-RELATION</vt:lpstr>
      <vt:lpstr>Example – PARENT-FIELDS-AFTER</vt:lpstr>
      <vt:lpstr>XML-NODE-TYPE “Hidden” / SERIALIZE-HIDDEN on DATASET – 11.0</vt:lpstr>
      <vt:lpstr>Agenda</vt:lpstr>
      <vt:lpstr>Why JSON is Important</vt:lpstr>
      <vt:lpstr>JSON Data Types</vt:lpstr>
      <vt:lpstr>WRITE-JSON ( ) / READ-JSON ( )  - 10.2B</vt:lpstr>
      <vt:lpstr>JSON Attributes</vt:lpstr>
      <vt:lpstr>Nested/Foreign-Key-Hidden  -  Data-Relation</vt:lpstr>
      <vt:lpstr>WRITE-JSON – omit-outer-object – 11.0</vt:lpstr>
      <vt:lpstr>ProDataSet - write-before-image = TRUE – 11.4</vt:lpstr>
      <vt:lpstr>ProDataSet – write-before-image = TRUE</vt:lpstr>
      <vt:lpstr> Inferring Schema from JSON Data – READ-JSON ( )</vt:lpstr>
      <vt:lpstr>Buffer-Object:SERIALIZE-ROW ( ) – 11.0</vt:lpstr>
      <vt:lpstr>OOABL JSON API – JSON Object – 11.0</vt:lpstr>
      <vt:lpstr>JSON Object Example</vt:lpstr>
      <vt:lpstr>OOABL JSON API – JSON Array – 11.0</vt:lpstr>
      <vt:lpstr>JSON Array Example</vt:lpstr>
      <vt:lpstr>Complex JSON Values</vt:lpstr>
      <vt:lpstr>JSON API ProDataSet / Temp-Table Support</vt:lpstr>
      <vt:lpstr>Agenda</vt:lpstr>
      <vt:lpstr>XML vs. JSON</vt:lpstr>
      <vt:lpstr>Google: XML vs. JSON</vt:lpstr>
      <vt:lpstr>Slide 43</vt:lpstr>
    </vt:vector>
  </TitlesOfParts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PPT Template 16x9</dc:title>
  <dc:creator>Progress Software Corporation</dc:creator>
  <cp:lastModifiedBy>rbrown</cp:lastModifiedBy>
  <cp:revision>1349</cp:revision>
  <cp:lastPrinted>2014-05-19T22:00:50Z</cp:lastPrinted>
  <dcterms:created xsi:type="dcterms:W3CDTF">2010-07-07T00:59:08Z</dcterms:created>
  <dcterms:modified xsi:type="dcterms:W3CDTF">2014-06-17T17:12:26Z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Visibility">
    <vt:lpwstr>758;#Internal|52c39dec-86ec-4d25-bb10-18d2912cd0c4</vt:lpwstr>
  </property>
  <property fmtid="{D5CDD505-2E9C-101B-9397-08002B2CF9AE}" pid="22" name="_dlc_DocIdItemGuid">
    <vt:lpwstr>77723735-d3b9-4a15-b67c-4263b0f9c92b</vt:lpwstr>
  </property>
</Properties>
</file>