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59"/>
  </p:notesMasterIdLst>
  <p:handoutMasterIdLst>
    <p:handoutMasterId r:id="rId60"/>
  </p:handoutMasterIdLst>
  <p:sldIdLst>
    <p:sldId id="1277" r:id="rId5"/>
    <p:sldId id="1366" r:id="rId6"/>
    <p:sldId id="1365" r:id="rId7"/>
    <p:sldId id="1356" r:id="rId8"/>
    <p:sldId id="1397" r:id="rId9"/>
    <p:sldId id="1362" r:id="rId10"/>
    <p:sldId id="1369" r:id="rId11"/>
    <p:sldId id="1323" r:id="rId12"/>
    <p:sldId id="1398" r:id="rId13"/>
    <p:sldId id="1360" r:id="rId14"/>
    <p:sldId id="1359" r:id="rId15"/>
    <p:sldId id="1324" r:id="rId16"/>
    <p:sldId id="1408" r:id="rId17"/>
    <p:sldId id="1325" r:id="rId18"/>
    <p:sldId id="1399" r:id="rId19"/>
    <p:sldId id="1400" r:id="rId20"/>
    <p:sldId id="1401" r:id="rId21"/>
    <p:sldId id="1429" r:id="rId22"/>
    <p:sldId id="1430" r:id="rId23"/>
    <p:sldId id="1431" r:id="rId24"/>
    <p:sldId id="1432" r:id="rId25"/>
    <p:sldId id="1433" r:id="rId26"/>
    <p:sldId id="1402" r:id="rId27"/>
    <p:sldId id="1417" r:id="rId28"/>
    <p:sldId id="1418" r:id="rId29"/>
    <p:sldId id="1419" r:id="rId30"/>
    <p:sldId id="1434" r:id="rId31"/>
    <p:sldId id="1421" r:id="rId32"/>
    <p:sldId id="1422" r:id="rId33"/>
    <p:sldId id="1423" r:id="rId34"/>
    <p:sldId id="1424" r:id="rId35"/>
    <p:sldId id="1435" r:id="rId36"/>
    <p:sldId id="1426" r:id="rId37"/>
    <p:sldId id="1427" r:id="rId38"/>
    <p:sldId id="1453" r:id="rId39"/>
    <p:sldId id="1436" r:id="rId40"/>
    <p:sldId id="1446" r:id="rId41"/>
    <p:sldId id="1445" r:id="rId42"/>
    <p:sldId id="1455" r:id="rId43"/>
    <p:sldId id="1456" r:id="rId44"/>
    <p:sldId id="1452" r:id="rId45"/>
    <p:sldId id="1458" r:id="rId46"/>
    <p:sldId id="1405" r:id="rId47"/>
    <p:sldId id="1395" r:id="rId48"/>
    <p:sldId id="1406" r:id="rId49"/>
    <p:sldId id="1407" r:id="rId50"/>
    <p:sldId id="1454" r:id="rId51"/>
    <p:sldId id="1354" r:id="rId52"/>
    <p:sldId id="1460" r:id="rId53"/>
    <p:sldId id="1461" r:id="rId54"/>
    <p:sldId id="1462" r:id="rId55"/>
    <p:sldId id="1355" r:id="rId56"/>
    <p:sldId id="1459" r:id="rId57"/>
    <p:sldId id="1276" r:id="rId58"/>
  </p:sldIdLst>
  <p:sldSz cx="12188825" cy="6858000"/>
  <p:notesSz cx="7027863" cy="9313863"/>
  <p:custDataLst>
    <p:tags r:id="rId61"/>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EA92D"/>
    <a:srgbClr val="0033CC"/>
    <a:srgbClr val="93B7FF"/>
    <a:srgbClr val="6699FF"/>
    <a:srgbClr val="CC99FF"/>
    <a:srgbClr val="CC66FF"/>
    <a:srgbClr val="00D219"/>
    <a:srgbClr val="00EA6A"/>
    <a:srgbClr val="004D00"/>
    <a:srgbClr val="FF4E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7" autoAdjust="0"/>
    <p:restoredTop sz="77076" autoAdjust="0"/>
  </p:normalViewPr>
  <p:slideViewPr>
    <p:cSldViewPr snapToGrid="0" showGuides="1">
      <p:cViewPr varScale="1">
        <p:scale>
          <a:sx n="51" d="100"/>
          <a:sy n="51" d="100"/>
        </p:scale>
        <p:origin x="-492" y="-96"/>
      </p:cViewPr>
      <p:guideLst>
        <p:guide orient="horz" pos="437"/>
        <p:guide orient="horz" pos="756"/>
        <p:guide orient="horz" pos="3403"/>
        <p:guide pos="3828"/>
      </p:guideLst>
    </p:cSldViewPr>
  </p:slideViewPr>
  <p:notesTextViewPr>
    <p:cViewPr>
      <p:scale>
        <a:sx n="100" d="100"/>
        <a:sy n="100" d="100"/>
      </p:scale>
      <p:origin x="0" y="0"/>
    </p:cViewPr>
  </p:notesTextViewPr>
  <p:sorterViewPr>
    <p:cViewPr>
      <p:scale>
        <a:sx n="66" d="100"/>
        <a:sy n="66" d="100"/>
      </p:scale>
      <p:origin x="0" y="3600"/>
    </p:cViewPr>
  </p:sorterViewPr>
  <p:notesViewPr>
    <p:cSldViewPr snapToGrid="0" showGuides="1">
      <p:cViewPr varScale="1">
        <p:scale>
          <a:sx n="114" d="100"/>
          <a:sy n="114" d="100"/>
        </p:scale>
        <p:origin x="-4608" y="-112"/>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dLbls>
            <c:showCatName val="1"/>
            <c:showPercent val="1"/>
            <c:showLeaderLines val="1"/>
          </c:dLbls>
          <c:cat>
            <c:strRef>
              <c:f>Sheet1!$A$1:$A$4</c:f>
              <c:strCache>
                <c:ptCount val="4"/>
                <c:pt idx="0">
                  <c:v>iOS</c:v>
                </c:pt>
                <c:pt idx="1">
                  <c:v>Android</c:v>
                </c:pt>
                <c:pt idx="2">
                  <c:v>Windows</c:v>
                </c:pt>
                <c:pt idx="3">
                  <c:v>Others</c:v>
                </c:pt>
              </c:strCache>
            </c:strRef>
          </c:cat>
          <c:val>
            <c:numRef>
              <c:f>Sheet1!$B$1:$B$4</c:f>
              <c:numCache>
                <c:formatCode>General</c:formatCode>
                <c:ptCount val="4"/>
                <c:pt idx="0">
                  <c:v>41</c:v>
                </c:pt>
                <c:pt idx="1">
                  <c:v>52</c:v>
                </c:pt>
                <c:pt idx="2">
                  <c:v>5</c:v>
                </c:pt>
                <c:pt idx="3">
                  <c:v>2</c:v>
                </c:pt>
              </c:numCache>
            </c:numRef>
          </c:val>
        </c:ser>
        <c:firstSliceAng val="0"/>
      </c:pieChart>
    </c:plotArea>
    <c:legend>
      <c:legendPos val="r"/>
      <c:layout>
        <c:manualLayout>
          <c:xMode val="edge"/>
          <c:yMode val="edge"/>
          <c:x val="0.6062896670738932"/>
          <c:y val="0.71491227036351201"/>
          <c:w val="0.18847404755829797"/>
          <c:h val="0.282638506031752"/>
        </c:manualLayout>
      </c:layout>
    </c:legend>
    <c:plotVisOnly val="1"/>
    <c:dispBlanksAs val="zero"/>
  </c:chart>
  <c:txPr>
    <a:bodyPr/>
    <a:lstStyle/>
    <a:p>
      <a:pPr>
        <a:defRPr sz="1600"/>
      </a:pPr>
      <a:endParaRPr lang="en-US"/>
    </a:p>
  </c:txPr>
  <c:externalData r:id="rId1"/>
</c:chartSpace>
</file>

<file path=ppt/diagrams/_rels/data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 Id="rId4" Type="http://schemas.openxmlformats.org/officeDocument/2006/relationships/image" Target="../media/image2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 Id="rId4"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949350-ED9B-4499-938A-0C0424EB18D5}" type="doc">
      <dgm:prSet loTypeId="urn:microsoft.com/office/officeart/2005/8/layout/list1" loCatId="list" qsTypeId="urn:microsoft.com/office/officeart/2005/8/quickstyle/3d1" qsCatId="3D" csTypeId="urn:microsoft.com/office/officeart/2005/8/colors/colorful1" csCatId="colorful" phldr="1"/>
      <dgm:spPr/>
      <dgm:t>
        <a:bodyPr/>
        <a:lstStyle/>
        <a:p>
          <a:endParaRPr lang="en-US"/>
        </a:p>
      </dgm:t>
    </dgm:pt>
    <dgm:pt modelId="{9C1ADB06-B614-46E0-8F3A-CE46D61074B9}">
      <dgm:prSet custT="1">
        <dgm:style>
          <a:lnRef idx="1">
            <a:schemeClr val="accent3"/>
          </a:lnRef>
          <a:fillRef idx="2">
            <a:schemeClr val="accent3"/>
          </a:fillRef>
          <a:effectRef idx="1">
            <a:schemeClr val="accent3"/>
          </a:effectRef>
          <a:fontRef idx="minor">
            <a:schemeClr val="dk1"/>
          </a:fontRef>
        </dgm:style>
      </dgm:prSet>
      <dgm:spPr/>
      <dgm:t>
        <a:bodyPr/>
        <a:lstStyle/>
        <a:p>
          <a:r>
            <a:rPr lang="en-US" sz="1800" b="1" dirty="0" smtClean="0"/>
            <a:t>Hybrid App </a:t>
          </a:r>
          <a:r>
            <a:rPr lang="en-US" sz="1700" dirty="0" smtClean="0"/>
            <a:t>(Native Wrapper + Web App)</a:t>
          </a:r>
          <a:endParaRPr lang="en-US" dirty="0"/>
        </a:p>
      </dgm:t>
    </dgm:pt>
    <dgm:pt modelId="{7CD9947B-5044-487C-912E-C37A4193DFC1}" type="parTrans" cxnId="{D37F4B47-3B5B-4136-B5B0-F6AFD513C327}">
      <dgm:prSet/>
      <dgm:spPr/>
      <dgm:t>
        <a:bodyPr/>
        <a:lstStyle/>
        <a:p>
          <a:endParaRPr lang="en-US"/>
        </a:p>
      </dgm:t>
    </dgm:pt>
    <dgm:pt modelId="{DC5F81CE-DE00-4516-9489-39189CD2086E}" type="sibTrans" cxnId="{D37F4B47-3B5B-4136-B5B0-F6AFD513C327}">
      <dgm:prSet/>
      <dgm:spPr/>
      <dgm:t>
        <a:bodyPr/>
        <a:lstStyle/>
        <a:p>
          <a:endParaRPr lang="en-US"/>
        </a:p>
      </dgm:t>
    </dgm:pt>
    <dgm:pt modelId="{827EB0F0-B7F7-4B5D-9006-E999CC074823}">
      <dgm:prSet custT="1"/>
      <dgm:spPr>
        <a:ln>
          <a:solidFill>
            <a:schemeClr val="tx2">
              <a:lumMod val="60000"/>
              <a:lumOff val="40000"/>
            </a:schemeClr>
          </a:solidFill>
        </a:ln>
      </dgm:spPr>
      <dgm:t>
        <a:bodyPr/>
        <a:lstStyle/>
        <a:p>
          <a:r>
            <a:rPr lang="en-US" sz="2000" dirty="0" smtClean="0">
              <a:latin typeface="Arial" pitchFamily="34" charset="0"/>
              <a:cs typeface="Arial" pitchFamily="34" charset="0"/>
            </a:rPr>
            <a:t>Standards-based solution</a:t>
          </a:r>
          <a:endParaRPr lang="en-US" sz="2000" dirty="0"/>
        </a:p>
      </dgm:t>
    </dgm:pt>
    <dgm:pt modelId="{FC21215E-FADC-4CE2-85D5-472B9891B224}" type="parTrans" cxnId="{BF9A1866-D1C2-45FA-8A7F-42EA67D21019}">
      <dgm:prSet/>
      <dgm:spPr/>
      <dgm:t>
        <a:bodyPr/>
        <a:lstStyle/>
        <a:p>
          <a:endParaRPr lang="en-US"/>
        </a:p>
      </dgm:t>
    </dgm:pt>
    <dgm:pt modelId="{D2F9BDFC-D7CF-4AB5-A3CA-E6A78595EFC3}" type="sibTrans" cxnId="{BF9A1866-D1C2-45FA-8A7F-42EA67D21019}">
      <dgm:prSet/>
      <dgm:spPr/>
      <dgm:t>
        <a:bodyPr/>
        <a:lstStyle/>
        <a:p>
          <a:endParaRPr lang="en-US"/>
        </a:p>
      </dgm:t>
    </dgm:pt>
    <dgm:pt modelId="{40402C7A-EE46-47A0-B0A9-839E94CC56CB}">
      <dgm:prSet custT="1"/>
      <dgm:spPr>
        <a:ln>
          <a:solidFill>
            <a:schemeClr val="tx2">
              <a:lumMod val="60000"/>
              <a:lumOff val="40000"/>
            </a:schemeClr>
          </a:solidFill>
        </a:ln>
      </dgm:spPr>
      <dgm:t>
        <a:bodyPr/>
        <a:lstStyle/>
        <a:p>
          <a:endParaRPr lang="en-US" sz="2000" dirty="0">
            <a:solidFill>
              <a:schemeClr val="tx1"/>
            </a:solidFill>
          </a:endParaRPr>
        </a:p>
      </dgm:t>
    </dgm:pt>
    <dgm:pt modelId="{9E69DABB-CE4F-4E42-961B-E8ED2E72BFA3}" type="parTrans" cxnId="{3183AC00-1FFA-49C2-AFB9-70F8299B368C}">
      <dgm:prSet/>
      <dgm:spPr/>
      <dgm:t>
        <a:bodyPr/>
        <a:lstStyle/>
        <a:p>
          <a:endParaRPr lang="en-US"/>
        </a:p>
      </dgm:t>
    </dgm:pt>
    <dgm:pt modelId="{B4879D1F-A11E-4ADC-963A-7AE07A409E2C}" type="sibTrans" cxnId="{3183AC00-1FFA-49C2-AFB9-70F8299B368C}">
      <dgm:prSet/>
      <dgm:spPr/>
      <dgm:t>
        <a:bodyPr/>
        <a:lstStyle/>
        <a:p>
          <a:endParaRPr lang="en-US"/>
        </a:p>
      </dgm:t>
    </dgm:pt>
    <dgm:pt modelId="{A6D6D329-2692-48EE-8CF1-D1D4A5BBD406}">
      <dgm:prSet custT="1"/>
      <dgm:spPr>
        <a:ln>
          <a:solidFill>
            <a:schemeClr val="tx2">
              <a:lumMod val="60000"/>
              <a:lumOff val="40000"/>
            </a:schemeClr>
          </a:solidFill>
        </a:ln>
      </dgm:spPr>
      <dgm:t>
        <a:bodyPr/>
        <a:lstStyle/>
        <a:p>
          <a:r>
            <a:rPr lang="en-US" sz="2000" dirty="0" smtClean="0">
              <a:latin typeface="Arial" pitchFamily="34" charset="0"/>
              <a:cs typeface="Arial" pitchFamily="34" charset="0"/>
            </a:rPr>
            <a:t>Write the UI code once, deploy to multiple devices</a:t>
          </a:r>
          <a:endParaRPr lang="en-US" sz="2000" dirty="0"/>
        </a:p>
      </dgm:t>
    </dgm:pt>
    <dgm:pt modelId="{6854B3B3-D5DB-4FC3-873D-AD1301DF7582}" type="parTrans" cxnId="{B4ED75E8-C555-49D4-A267-8E813D978EB1}">
      <dgm:prSet/>
      <dgm:spPr/>
      <dgm:t>
        <a:bodyPr/>
        <a:lstStyle/>
        <a:p>
          <a:endParaRPr lang="en-US"/>
        </a:p>
      </dgm:t>
    </dgm:pt>
    <dgm:pt modelId="{4B1156C9-54CE-43E4-881C-6C015FF6717C}" type="sibTrans" cxnId="{B4ED75E8-C555-49D4-A267-8E813D978EB1}">
      <dgm:prSet/>
      <dgm:spPr/>
      <dgm:t>
        <a:bodyPr/>
        <a:lstStyle/>
        <a:p>
          <a:endParaRPr lang="en-US"/>
        </a:p>
      </dgm:t>
    </dgm:pt>
    <dgm:pt modelId="{356F89FB-4A92-4747-A9E1-D639459CECC7}">
      <dgm:prSet custT="1"/>
      <dgm:spPr>
        <a:ln>
          <a:solidFill>
            <a:schemeClr val="tx2">
              <a:lumMod val="60000"/>
              <a:lumOff val="40000"/>
            </a:schemeClr>
          </a:solidFill>
        </a:ln>
      </dgm:spPr>
      <dgm:t>
        <a:bodyPr/>
        <a:lstStyle/>
        <a:p>
          <a:endParaRPr lang="en-US" sz="2000" dirty="0">
            <a:solidFill>
              <a:schemeClr val="tx1"/>
            </a:solidFill>
          </a:endParaRPr>
        </a:p>
      </dgm:t>
    </dgm:pt>
    <dgm:pt modelId="{F44BB4AE-56D6-4F12-971A-BCD486532A85}" type="parTrans" cxnId="{00CA5AD7-1442-4D18-9C6A-6081518C77A1}">
      <dgm:prSet/>
      <dgm:spPr/>
      <dgm:t>
        <a:bodyPr/>
        <a:lstStyle/>
        <a:p>
          <a:endParaRPr lang="en-US"/>
        </a:p>
      </dgm:t>
    </dgm:pt>
    <dgm:pt modelId="{C2FF6F59-DF3C-4858-B309-0D1FE43B03C4}" type="sibTrans" cxnId="{00CA5AD7-1442-4D18-9C6A-6081518C77A1}">
      <dgm:prSet/>
      <dgm:spPr/>
      <dgm:t>
        <a:bodyPr/>
        <a:lstStyle/>
        <a:p>
          <a:endParaRPr lang="en-US"/>
        </a:p>
      </dgm:t>
    </dgm:pt>
    <dgm:pt modelId="{F6D38699-B9EA-4379-9341-5D469BD8789D}">
      <dgm:prSet custT="1"/>
      <dgm:spPr>
        <a:ln>
          <a:solidFill>
            <a:schemeClr val="tx2">
              <a:lumMod val="60000"/>
              <a:lumOff val="40000"/>
            </a:schemeClr>
          </a:solidFill>
        </a:ln>
      </dgm:spPr>
      <dgm:t>
        <a:bodyPr/>
        <a:lstStyle/>
        <a:p>
          <a:r>
            <a:rPr lang="en-US" sz="2000" smtClean="0"/>
            <a:t>Native container provides support for App Store and HTML5 limitations</a:t>
          </a:r>
          <a:endParaRPr lang="en-US" sz="2000" dirty="0"/>
        </a:p>
      </dgm:t>
    </dgm:pt>
    <dgm:pt modelId="{BB9C04A8-F280-411A-8FA3-D9F36EADB39E}" type="parTrans" cxnId="{440823E9-3B65-4529-A30E-2823FE9DA50E}">
      <dgm:prSet/>
      <dgm:spPr/>
      <dgm:t>
        <a:bodyPr/>
        <a:lstStyle/>
        <a:p>
          <a:endParaRPr lang="en-US"/>
        </a:p>
      </dgm:t>
    </dgm:pt>
    <dgm:pt modelId="{9CF25FAB-FA15-4647-91E5-2FCC7DFB33AE}" type="sibTrans" cxnId="{440823E9-3B65-4529-A30E-2823FE9DA50E}">
      <dgm:prSet/>
      <dgm:spPr/>
      <dgm:t>
        <a:bodyPr/>
        <a:lstStyle/>
        <a:p>
          <a:endParaRPr lang="en-US"/>
        </a:p>
      </dgm:t>
    </dgm:pt>
    <dgm:pt modelId="{57DCB447-1493-4A86-91AD-AF4C28C5285D}">
      <dgm:prSet custT="1"/>
      <dgm:spPr>
        <a:ln>
          <a:solidFill>
            <a:schemeClr val="tx2">
              <a:lumMod val="60000"/>
              <a:lumOff val="40000"/>
            </a:schemeClr>
          </a:solidFill>
        </a:ln>
      </dgm:spPr>
      <dgm:t>
        <a:bodyPr/>
        <a:lstStyle/>
        <a:p>
          <a:endParaRPr lang="en-US" sz="2000" dirty="0" smtClean="0">
            <a:solidFill>
              <a:schemeClr val="tx1"/>
            </a:solidFill>
            <a:latin typeface="Arial" pitchFamily="34" charset="0"/>
            <a:cs typeface="Arial" pitchFamily="34" charset="0"/>
          </a:endParaRPr>
        </a:p>
      </dgm:t>
    </dgm:pt>
    <dgm:pt modelId="{2BEF2DDA-3282-4947-8C0B-2E5B8E2EC3EC}" type="parTrans" cxnId="{FB88ACCD-9404-4E49-BDE6-A6393E5B8B4E}">
      <dgm:prSet/>
      <dgm:spPr/>
      <dgm:t>
        <a:bodyPr/>
        <a:lstStyle/>
        <a:p>
          <a:endParaRPr lang="en-US"/>
        </a:p>
      </dgm:t>
    </dgm:pt>
    <dgm:pt modelId="{82A2D377-1262-42A9-AC25-C5E2EF2DD9C1}" type="sibTrans" cxnId="{FB88ACCD-9404-4E49-BDE6-A6393E5B8B4E}">
      <dgm:prSet/>
      <dgm:spPr/>
      <dgm:t>
        <a:bodyPr/>
        <a:lstStyle/>
        <a:p>
          <a:endParaRPr lang="en-US"/>
        </a:p>
      </dgm:t>
    </dgm:pt>
    <dgm:pt modelId="{2D8571E0-1304-46F4-A943-D75169545419}">
      <dgm:prSet custT="1"/>
      <dgm:spPr>
        <a:ln>
          <a:solidFill>
            <a:schemeClr val="tx2">
              <a:lumMod val="60000"/>
              <a:lumOff val="40000"/>
            </a:schemeClr>
          </a:solidFill>
        </a:ln>
      </dgm:spPr>
      <dgm:t>
        <a:bodyPr/>
        <a:lstStyle/>
        <a:p>
          <a:r>
            <a:rPr lang="en-US" sz="2000" smtClean="0">
              <a:latin typeface="Arial" pitchFamily="34" charset="0"/>
              <a:cs typeface="Arial" pitchFamily="34" charset="0"/>
            </a:rPr>
            <a:t>Flexible deployment options of both </a:t>
          </a:r>
          <a:r>
            <a:rPr lang="en-US" sz="2000" b="1" smtClean="0">
              <a:latin typeface="Arial" pitchFamily="34" charset="0"/>
              <a:cs typeface="Arial" pitchFamily="34" charset="0"/>
            </a:rPr>
            <a:t>Web App</a:t>
          </a:r>
          <a:r>
            <a:rPr lang="en-US" sz="2000" smtClean="0">
              <a:latin typeface="Arial" pitchFamily="34" charset="0"/>
              <a:cs typeface="Arial" pitchFamily="34" charset="0"/>
            </a:rPr>
            <a:t> and </a:t>
          </a:r>
          <a:r>
            <a:rPr lang="en-US" sz="2000" b="1" smtClean="0">
              <a:latin typeface="Arial" pitchFamily="34" charset="0"/>
              <a:cs typeface="Arial" pitchFamily="34" charset="0"/>
            </a:rPr>
            <a:t>Hybrid App</a:t>
          </a:r>
          <a:endParaRPr lang="en-US" sz="2000" b="1" dirty="0" smtClean="0">
            <a:latin typeface="Arial" pitchFamily="34" charset="0"/>
            <a:cs typeface="Arial" pitchFamily="34" charset="0"/>
          </a:endParaRPr>
        </a:p>
      </dgm:t>
    </dgm:pt>
    <dgm:pt modelId="{BE35B754-40EB-4BFC-8640-0F55724E565E}" type="parTrans" cxnId="{2FDDDEB3-78BA-46FE-8803-88A779C2A90A}">
      <dgm:prSet/>
      <dgm:spPr/>
      <dgm:t>
        <a:bodyPr/>
        <a:lstStyle/>
        <a:p>
          <a:endParaRPr lang="en-US"/>
        </a:p>
      </dgm:t>
    </dgm:pt>
    <dgm:pt modelId="{511FFF0C-BB83-4513-B7FE-9A00CCF0993D}" type="sibTrans" cxnId="{2FDDDEB3-78BA-46FE-8803-88A779C2A90A}">
      <dgm:prSet/>
      <dgm:spPr/>
      <dgm:t>
        <a:bodyPr/>
        <a:lstStyle/>
        <a:p>
          <a:endParaRPr lang="en-US"/>
        </a:p>
      </dgm:t>
    </dgm:pt>
    <dgm:pt modelId="{E7CAD36E-5943-4C8F-B3BD-152984AD6919}">
      <dgm:prSet custT="1"/>
      <dgm:spPr>
        <a:ln>
          <a:solidFill>
            <a:schemeClr val="tx2">
              <a:lumMod val="60000"/>
              <a:lumOff val="40000"/>
            </a:schemeClr>
          </a:solidFill>
        </a:ln>
      </dgm:spPr>
      <dgm:t>
        <a:bodyPr/>
        <a:lstStyle/>
        <a:p>
          <a:endParaRPr lang="en-US" sz="2000" dirty="0" smtClean="0">
            <a:solidFill>
              <a:schemeClr val="tx1"/>
            </a:solidFill>
            <a:latin typeface="Arial" pitchFamily="34" charset="0"/>
            <a:cs typeface="Arial" pitchFamily="34" charset="0"/>
          </a:endParaRPr>
        </a:p>
      </dgm:t>
    </dgm:pt>
    <dgm:pt modelId="{D23F486E-09F3-434A-AF00-0845A9906503}" type="parTrans" cxnId="{3A37CDAD-6DE2-40D7-A620-F45E2263E671}">
      <dgm:prSet/>
      <dgm:spPr/>
      <dgm:t>
        <a:bodyPr/>
        <a:lstStyle/>
        <a:p>
          <a:endParaRPr lang="en-US"/>
        </a:p>
      </dgm:t>
    </dgm:pt>
    <dgm:pt modelId="{27A6417B-D446-4096-9CFE-5B66B52A4A53}" type="sibTrans" cxnId="{3A37CDAD-6DE2-40D7-A620-F45E2263E671}">
      <dgm:prSet/>
      <dgm:spPr/>
      <dgm:t>
        <a:bodyPr/>
        <a:lstStyle/>
        <a:p>
          <a:endParaRPr lang="en-US"/>
        </a:p>
      </dgm:t>
    </dgm:pt>
    <dgm:pt modelId="{2D399D1F-4CB3-4F32-82E7-FB1E15AC2D6B}">
      <dgm:prSet custT="1"/>
      <dgm:spPr>
        <a:ln>
          <a:solidFill>
            <a:schemeClr val="tx2">
              <a:lumMod val="60000"/>
              <a:lumOff val="40000"/>
            </a:schemeClr>
          </a:solidFill>
        </a:ln>
      </dgm:spPr>
      <dgm:t>
        <a:bodyPr/>
        <a:lstStyle/>
        <a:p>
          <a:r>
            <a:rPr lang="en-US" sz="2000" dirty="0" smtClean="0">
              <a:latin typeface="Arial" pitchFamily="34" charset="0"/>
              <a:cs typeface="Arial" pitchFamily="34" charset="0"/>
            </a:rPr>
            <a:t>No need to learn device-specific languages or development environments</a:t>
          </a:r>
          <a:endParaRPr lang="en-US" sz="2200" dirty="0" smtClean="0">
            <a:latin typeface="Arial" pitchFamily="34" charset="0"/>
            <a:cs typeface="Arial" pitchFamily="34" charset="0"/>
          </a:endParaRPr>
        </a:p>
      </dgm:t>
    </dgm:pt>
    <dgm:pt modelId="{6D86CA1F-55E2-4A99-B9B9-783BC7AFC8CF}" type="parTrans" cxnId="{83A4E639-4DF7-4D56-9BC6-67F2976EEA24}">
      <dgm:prSet/>
      <dgm:spPr/>
      <dgm:t>
        <a:bodyPr/>
        <a:lstStyle/>
        <a:p>
          <a:endParaRPr lang="en-US"/>
        </a:p>
      </dgm:t>
    </dgm:pt>
    <dgm:pt modelId="{2525AB02-8F78-4E35-83A8-731D13F3F6A9}" type="sibTrans" cxnId="{83A4E639-4DF7-4D56-9BC6-67F2976EEA24}">
      <dgm:prSet/>
      <dgm:spPr/>
      <dgm:t>
        <a:bodyPr/>
        <a:lstStyle/>
        <a:p>
          <a:endParaRPr lang="en-US"/>
        </a:p>
      </dgm:t>
    </dgm:pt>
    <dgm:pt modelId="{DD949C7B-7F2A-4F51-822E-9B289CB59349}">
      <dgm:prSet custT="1"/>
      <dgm:spPr>
        <a:ln>
          <a:solidFill>
            <a:schemeClr val="tx2">
              <a:lumMod val="60000"/>
              <a:lumOff val="40000"/>
            </a:schemeClr>
          </a:solidFill>
        </a:ln>
      </dgm:spPr>
      <dgm:t>
        <a:bodyPr/>
        <a:lstStyle/>
        <a:p>
          <a:endParaRPr lang="en-US" sz="2200" dirty="0" smtClean="0">
            <a:latin typeface="Arial" pitchFamily="34" charset="0"/>
            <a:cs typeface="Arial" pitchFamily="34" charset="0"/>
          </a:endParaRPr>
        </a:p>
      </dgm:t>
    </dgm:pt>
    <dgm:pt modelId="{3FB1C0D2-5242-4B0D-A8B6-3DE193457641}" type="parTrans" cxnId="{0F1C4C2D-B8D5-409E-BF34-EFEF97887946}">
      <dgm:prSet/>
      <dgm:spPr/>
      <dgm:t>
        <a:bodyPr/>
        <a:lstStyle/>
        <a:p>
          <a:endParaRPr lang="en-US"/>
        </a:p>
      </dgm:t>
    </dgm:pt>
    <dgm:pt modelId="{77A4623C-3468-4085-8160-A02C86D914E4}" type="sibTrans" cxnId="{0F1C4C2D-B8D5-409E-BF34-EFEF97887946}">
      <dgm:prSet/>
      <dgm:spPr/>
      <dgm:t>
        <a:bodyPr/>
        <a:lstStyle/>
        <a:p>
          <a:endParaRPr lang="en-US"/>
        </a:p>
      </dgm:t>
    </dgm:pt>
    <dgm:pt modelId="{9D3B3BE1-A226-425F-88B8-01E53301F7BA}">
      <dgm:prSet custT="1"/>
      <dgm:spPr>
        <a:ln>
          <a:solidFill>
            <a:schemeClr val="tx2">
              <a:lumMod val="60000"/>
              <a:lumOff val="40000"/>
            </a:schemeClr>
          </a:solidFill>
        </a:ln>
      </dgm:spPr>
      <dgm:t>
        <a:bodyPr/>
        <a:lstStyle/>
        <a:p>
          <a:endParaRPr lang="en-US" sz="2200" dirty="0" smtClean="0">
            <a:latin typeface="Arial" pitchFamily="34" charset="0"/>
            <a:cs typeface="Arial" pitchFamily="34" charset="0"/>
          </a:endParaRPr>
        </a:p>
      </dgm:t>
    </dgm:pt>
    <dgm:pt modelId="{7C4DD2BF-09A6-436C-81BE-B4DD43A6B9A3}" type="parTrans" cxnId="{ED4AB49D-5660-4299-8306-3B1A4CDC640D}">
      <dgm:prSet/>
      <dgm:spPr/>
      <dgm:t>
        <a:bodyPr/>
        <a:lstStyle/>
        <a:p>
          <a:endParaRPr lang="en-US"/>
        </a:p>
      </dgm:t>
    </dgm:pt>
    <dgm:pt modelId="{6103B80A-8DF9-4B80-9F5C-33766849C0FF}" type="sibTrans" cxnId="{ED4AB49D-5660-4299-8306-3B1A4CDC640D}">
      <dgm:prSet/>
      <dgm:spPr/>
      <dgm:t>
        <a:bodyPr/>
        <a:lstStyle/>
        <a:p>
          <a:endParaRPr lang="en-US"/>
        </a:p>
      </dgm:t>
    </dgm:pt>
    <dgm:pt modelId="{B5C7A66E-23E0-47B4-843B-E63067134618}" type="pres">
      <dgm:prSet presAssocID="{4E949350-ED9B-4499-938A-0C0424EB18D5}" presName="linear" presStyleCnt="0">
        <dgm:presLayoutVars>
          <dgm:dir/>
          <dgm:animLvl val="lvl"/>
          <dgm:resizeHandles val="exact"/>
        </dgm:presLayoutVars>
      </dgm:prSet>
      <dgm:spPr/>
      <dgm:t>
        <a:bodyPr/>
        <a:lstStyle/>
        <a:p>
          <a:endParaRPr lang="en-US"/>
        </a:p>
      </dgm:t>
    </dgm:pt>
    <dgm:pt modelId="{6394D822-6004-4B86-869F-82D81F51C3E9}" type="pres">
      <dgm:prSet presAssocID="{9C1ADB06-B614-46E0-8F3A-CE46D61074B9}" presName="parentLin" presStyleCnt="0"/>
      <dgm:spPr/>
      <dgm:t>
        <a:bodyPr/>
        <a:lstStyle/>
        <a:p>
          <a:endParaRPr lang="en-US"/>
        </a:p>
      </dgm:t>
    </dgm:pt>
    <dgm:pt modelId="{B9488985-B786-47B1-8AA8-595A2BCEC903}" type="pres">
      <dgm:prSet presAssocID="{9C1ADB06-B614-46E0-8F3A-CE46D61074B9}" presName="parentLeftMargin" presStyleLbl="node1" presStyleIdx="0" presStyleCnt="1"/>
      <dgm:spPr/>
      <dgm:t>
        <a:bodyPr/>
        <a:lstStyle/>
        <a:p>
          <a:endParaRPr lang="en-US"/>
        </a:p>
      </dgm:t>
    </dgm:pt>
    <dgm:pt modelId="{73FCB0DF-CCD8-4E6C-8429-AF14EA34DBA7}" type="pres">
      <dgm:prSet presAssocID="{9C1ADB06-B614-46E0-8F3A-CE46D61074B9}" presName="parentText" presStyleLbl="node1" presStyleIdx="0" presStyleCnt="1" custScaleX="114842">
        <dgm:presLayoutVars>
          <dgm:chMax val="0"/>
          <dgm:bulletEnabled val="1"/>
        </dgm:presLayoutVars>
      </dgm:prSet>
      <dgm:spPr/>
      <dgm:t>
        <a:bodyPr/>
        <a:lstStyle/>
        <a:p>
          <a:endParaRPr lang="en-US"/>
        </a:p>
      </dgm:t>
    </dgm:pt>
    <dgm:pt modelId="{F9B23C70-9DCB-41F6-8B9E-6210D260CA6F}" type="pres">
      <dgm:prSet presAssocID="{9C1ADB06-B614-46E0-8F3A-CE46D61074B9}" presName="negativeSpace" presStyleCnt="0"/>
      <dgm:spPr/>
      <dgm:t>
        <a:bodyPr/>
        <a:lstStyle/>
        <a:p>
          <a:endParaRPr lang="en-US"/>
        </a:p>
      </dgm:t>
    </dgm:pt>
    <dgm:pt modelId="{4D71C25C-DDC6-411B-BB9E-C8952B4A771B}" type="pres">
      <dgm:prSet presAssocID="{9C1ADB06-B614-46E0-8F3A-CE46D61074B9}" presName="childText" presStyleLbl="conFgAcc1" presStyleIdx="0" presStyleCnt="1">
        <dgm:presLayoutVars>
          <dgm:bulletEnabled val="1"/>
        </dgm:presLayoutVars>
      </dgm:prSet>
      <dgm:spPr/>
      <dgm:t>
        <a:bodyPr/>
        <a:lstStyle/>
        <a:p>
          <a:endParaRPr lang="en-US"/>
        </a:p>
      </dgm:t>
    </dgm:pt>
  </dgm:ptLst>
  <dgm:cxnLst>
    <dgm:cxn modelId="{3A37CDAD-6DE2-40D7-A620-F45E2263E671}" srcId="{2D8571E0-1304-46F4-A943-D75169545419}" destId="{E7CAD36E-5943-4C8F-B3BD-152984AD6919}" srcOrd="0" destOrd="0" parTransId="{D23F486E-09F3-434A-AF00-0845A9906503}" sibTransId="{27A6417B-D446-4096-9CFE-5B66B52A4A53}"/>
    <dgm:cxn modelId="{796E9D08-2CF5-4EEA-A0E4-CBE3693BFE64}" type="presOf" srcId="{A6D6D329-2692-48EE-8CF1-D1D4A5BBD406}" destId="{4D71C25C-DDC6-411B-BB9E-C8952B4A771B}" srcOrd="0" destOrd="2" presId="urn:microsoft.com/office/officeart/2005/8/layout/list1"/>
    <dgm:cxn modelId="{D7C1FCCA-EF1B-4E4A-8005-7FA97E31F1AC}" type="presOf" srcId="{F6D38699-B9EA-4379-9341-5D469BD8789D}" destId="{4D71C25C-DDC6-411B-BB9E-C8952B4A771B}" srcOrd="0" destOrd="4" presId="urn:microsoft.com/office/officeart/2005/8/layout/list1"/>
    <dgm:cxn modelId="{D37F4B47-3B5B-4136-B5B0-F6AFD513C327}" srcId="{4E949350-ED9B-4499-938A-0C0424EB18D5}" destId="{9C1ADB06-B614-46E0-8F3A-CE46D61074B9}" srcOrd="0" destOrd="0" parTransId="{7CD9947B-5044-487C-912E-C37A4193DFC1}" sibTransId="{DC5F81CE-DE00-4516-9489-39189CD2086E}"/>
    <dgm:cxn modelId="{440823E9-3B65-4529-A30E-2823FE9DA50E}" srcId="{9C1ADB06-B614-46E0-8F3A-CE46D61074B9}" destId="{F6D38699-B9EA-4379-9341-5D469BD8789D}" srcOrd="4" destOrd="0" parTransId="{BB9C04A8-F280-411A-8FA3-D9F36EADB39E}" sibTransId="{9CF25FAB-FA15-4647-91E5-2FCC7DFB33AE}"/>
    <dgm:cxn modelId="{4B1CBD6C-B6D7-4BFA-9DFF-DC1BC8439CE0}" type="presOf" srcId="{4E949350-ED9B-4499-938A-0C0424EB18D5}" destId="{B5C7A66E-23E0-47B4-843B-E63067134618}" srcOrd="0" destOrd="0" presId="urn:microsoft.com/office/officeart/2005/8/layout/list1"/>
    <dgm:cxn modelId="{A2B0BE3C-FACA-4F92-8F3E-A3D23C037D41}" type="presOf" srcId="{57DCB447-1493-4A86-91AD-AF4C28C5285D}" destId="{4D71C25C-DDC6-411B-BB9E-C8952B4A771B}" srcOrd="0" destOrd="5" presId="urn:microsoft.com/office/officeart/2005/8/layout/list1"/>
    <dgm:cxn modelId="{B7711465-E7DC-4D3A-8A9A-2A68184C8D73}" type="presOf" srcId="{DD949C7B-7F2A-4F51-822E-9B289CB59349}" destId="{4D71C25C-DDC6-411B-BB9E-C8952B4A771B}" srcOrd="0" destOrd="10" presId="urn:microsoft.com/office/officeart/2005/8/layout/list1"/>
    <dgm:cxn modelId="{9ABECD24-07E9-4423-9ED8-72C052DA5E64}" type="presOf" srcId="{2D399D1F-4CB3-4F32-82E7-FB1E15AC2D6B}" destId="{4D71C25C-DDC6-411B-BB9E-C8952B4A771B}" srcOrd="0" destOrd="8" presId="urn:microsoft.com/office/officeart/2005/8/layout/list1"/>
    <dgm:cxn modelId="{6E1A29F8-0617-4ABA-AB1F-E646C27ED2C9}" type="presOf" srcId="{827EB0F0-B7F7-4B5D-9006-E999CC074823}" destId="{4D71C25C-DDC6-411B-BB9E-C8952B4A771B}" srcOrd="0" destOrd="0" presId="urn:microsoft.com/office/officeart/2005/8/layout/list1"/>
    <dgm:cxn modelId="{22A101AD-5E4C-47DD-81C7-B3E40EA578BC}" type="presOf" srcId="{356F89FB-4A92-4747-A9E1-D639459CECC7}" destId="{4D71C25C-DDC6-411B-BB9E-C8952B4A771B}" srcOrd="0" destOrd="3" presId="urn:microsoft.com/office/officeart/2005/8/layout/list1"/>
    <dgm:cxn modelId="{BC8F42D5-F911-49C6-AAB2-6EBBB8DF3F66}" type="presOf" srcId="{9C1ADB06-B614-46E0-8F3A-CE46D61074B9}" destId="{B9488985-B786-47B1-8AA8-595A2BCEC903}" srcOrd="0" destOrd="0" presId="urn:microsoft.com/office/officeart/2005/8/layout/list1"/>
    <dgm:cxn modelId="{BF9A1866-D1C2-45FA-8A7F-42EA67D21019}" srcId="{9C1ADB06-B614-46E0-8F3A-CE46D61074B9}" destId="{827EB0F0-B7F7-4B5D-9006-E999CC074823}" srcOrd="0" destOrd="0" parTransId="{FC21215E-FADC-4CE2-85D5-472B9891B224}" sibTransId="{D2F9BDFC-D7CF-4AB5-A3CA-E6A78595EFC3}"/>
    <dgm:cxn modelId="{B4ED75E8-C555-49D4-A267-8E813D978EB1}" srcId="{9C1ADB06-B614-46E0-8F3A-CE46D61074B9}" destId="{A6D6D329-2692-48EE-8CF1-D1D4A5BBD406}" srcOrd="2" destOrd="0" parTransId="{6854B3B3-D5DB-4FC3-873D-AD1301DF7582}" sibTransId="{4B1156C9-54CE-43E4-881C-6C015FF6717C}"/>
    <dgm:cxn modelId="{3183AC00-1FFA-49C2-AFB9-70F8299B368C}" srcId="{9C1ADB06-B614-46E0-8F3A-CE46D61074B9}" destId="{40402C7A-EE46-47A0-B0A9-839E94CC56CB}" srcOrd="1" destOrd="0" parTransId="{9E69DABB-CE4F-4E42-961B-E8ED2E72BFA3}" sibTransId="{B4879D1F-A11E-4ADC-963A-7AE07A409E2C}"/>
    <dgm:cxn modelId="{FB88ACCD-9404-4E49-BDE6-A6393E5B8B4E}" srcId="{9C1ADB06-B614-46E0-8F3A-CE46D61074B9}" destId="{57DCB447-1493-4A86-91AD-AF4C28C5285D}" srcOrd="5" destOrd="0" parTransId="{2BEF2DDA-3282-4947-8C0B-2E5B8E2EC3EC}" sibTransId="{82A2D377-1262-42A9-AC25-C5E2EF2DD9C1}"/>
    <dgm:cxn modelId="{83A4E639-4DF7-4D56-9BC6-67F2976EEA24}" srcId="{9C1ADB06-B614-46E0-8F3A-CE46D61074B9}" destId="{2D399D1F-4CB3-4F32-82E7-FB1E15AC2D6B}" srcOrd="7" destOrd="0" parTransId="{6D86CA1F-55E2-4A99-B9B9-783BC7AFC8CF}" sibTransId="{2525AB02-8F78-4E35-83A8-731D13F3F6A9}"/>
    <dgm:cxn modelId="{C9E7CA91-9653-443C-95D4-28DCC19CA3AF}" type="presOf" srcId="{9D3B3BE1-A226-425F-88B8-01E53301F7BA}" destId="{4D71C25C-DDC6-411B-BB9E-C8952B4A771B}" srcOrd="0" destOrd="9" presId="urn:microsoft.com/office/officeart/2005/8/layout/list1"/>
    <dgm:cxn modelId="{ED4AB49D-5660-4299-8306-3B1A4CDC640D}" srcId="{9C1ADB06-B614-46E0-8F3A-CE46D61074B9}" destId="{9D3B3BE1-A226-425F-88B8-01E53301F7BA}" srcOrd="8" destOrd="0" parTransId="{7C4DD2BF-09A6-436C-81BE-B4DD43A6B9A3}" sibTransId="{6103B80A-8DF9-4B80-9F5C-33766849C0FF}"/>
    <dgm:cxn modelId="{0F1C4C2D-B8D5-409E-BF34-EFEF97887946}" srcId="{9C1ADB06-B614-46E0-8F3A-CE46D61074B9}" destId="{DD949C7B-7F2A-4F51-822E-9B289CB59349}" srcOrd="9" destOrd="0" parTransId="{3FB1C0D2-5242-4B0D-A8B6-3DE193457641}" sibTransId="{77A4623C-3468-4085-8160-A02C86D914E4}"/>
    <dgm:cxn modelId="{76070230-ECE8-4B71-8573-6CF30684BB7B}" type="presOf" srcId="{2D8571E0-1304-46F4-A943-D75169545419}" destId="{4D71C25C-DDC6-411B-BB9E-C8952B4A771B}" srcOrd="0" destOrd="6" presId="urn:microsoft.com/office/officeart/2005/8/layout/list1"/>
    <dgm:cxn modelId="{8C6F1F76-EAE9-467D-A5ED-BA8C2B29FF7E}" type="presOf" srcId="{40402C7A-EE46-47A0-B0A9-839E94CC56CB}" destId="{4D71C25C-DDC6-411B-BB9E-C8952B4A771B}" srcOrd="0" destOrd="1" presId="urn:microsoft.com/office/officeart/2005/8/layout/list1"/>
    <dgm:cxn modelId="{00CA5AD7-1442-4D18-9C6A-6081518C77A1}" srcId="{9C1ADB06-B614-46E0-8F3A-CE46D61074B9}" destId="{356F89FB-4A92-4747-A9E1-D639459CECC7}" srcOrd="3" destOrd="0" parTransId="{F44BB4AE-56D6-4F12-971A-BCD486532A85}" sibTransId="{C2FF6F59-DF3C-4858-B309-0D1FE43B03C4}"/>
    <dgm:cxn modelId="{2FDDDEB3-78BA-46FE-8803-88A779C2A90A}" srcId="{9C1ADB06-B614-46E0-8F3A-CE46D61074B9}" destId="{2D8571E0-1304-46F4-A943-D75169545419}" srcOrd="6" destOrd="0" parTransId="{BE35B754-40EB-4BFC-8640-0F55724E565E}" sibTransId="{511FFF0C-BB83-4513-B7FE-9A00CCF0993D}"/>
    <dgm:cxn modelId="{2BED2223-E77D-4922-B46B-E24EECC0F7E6}" type="presOf" srcId="{9C1ADB06-B614-46E0-8F3A-CE46D61074B9}" destId="{73FCB0DF-CCD8-4E6C-8429-AF14EA34DBA7}" srcOrd="1" destOrd="0" presId="urn:microsoft.com/office/officeart/2005/8/layout/list1"/>
    <dgm:cxn modelId="{379110A2-CBA4-4F3C-911A-D726D54CD79A}" type="presOf" srcId="{E7CAD36E-5943-4C8F-B3BD-152984AD6919}" destId="{4D71C25C-DDC6-411B-BB9E-C8952B4A771B}" srcOrd="0" destOrd="7" presId="urn:microsoft.com/office/officeart/2005/8/layout/list1"/>
    <dgm:cxn modelId="{BA92C2D8-0410-4225-9352-38375106784E}" type="presParOf" srcId="{B5C7A66E-23E0-47B4-843B-E63067134618}" destId="{6394D822-6004-4B86-869F-82D81F51C3E9}" srcOrd="0" destOrd="0" presId="urn:microsoft.com/office/officeart/2005/8/layout/list1"/>
    <dgm:cxn modelId="{E6018460-AFE8-412A-A3EC-50F6AD6E769B}" type="presParOf" srcId="{6394D822-6004-4B86-869F-82D81F51C3E9}" destId="{B9488985-B786-47B1-8AA8-595A2BCEC903}" srcOrd="0" destOrd="0" presId="urn:microsoft.com/office/officeart/2005/8/layout/list1"/>
    <dgm:cxn modelId="{E8078AC9-6FA7-48DB-931D-8ECF981EF828}" type="presParOf" srcId="{6394D822-6004-4B86-869F-82D81F51C3E9}" destId="{73FCB0DF-CCD8-4E6C-8429-AF14EA34DBA7}" srcOrd="1" destOrd="0" presId="urn:microsoft.com/office/officeart/2005/8/layout/list1"/>
    <dgm:cxn modelId="{653E2E75-6624-4BB1-98CD-D1E0FB7877C5}" type="presParOf" srcId="{B5C7A66E-23E0-47B4-843B-E63067134618}" destId="{F9B23C70-9DCB-41F6-8B9E-6210D260CA6F}" srcOrd="1" destOrd="0" presId="urn:microsoft.com/office/officeart/2005/8/layout/list1"/>
    <dgm:cxn modelId="{153AA9C8-15B3-478D-9CAC-314E634B7453}" type="presParOf" srcId="{B5C7A66E-23E0-47B4-843B-E63067134618}" destId="{4D71C25C-DDC6-411B-BB9E-C8952B4A771B}"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E20943-CDF5-4441-B956-C099738DA1F0}" type="doc">
      <dgm:prSet loTypeId="urn:microsoft.com/office/officeart/2005/8/layout/hProcess10" loCatId="process" qsTypeId="urn:microsoft.com/office/officeart/2005/8/quickstyle/simple3" qsCatId="simple" csTypeId="urn:microsoft.com/office/officeart/2005/8/colors/colorful3" csCatId="colorful" phldr="1"/>
      <dgm:spPr/>
      <dgm:t>
        <a:bodyPr/>
        <a:lstStyle/>
        <a:p>
          <a:endParaRPr lang="en-US"/>
        </a:p>
      </dgm:t>
    </dgm:pt>
    <dgm:pt modelId="{F74EE96A-863D-4D8D-A7D5-53C5CFC9F490}">
      <dgm:prSet phldrT="[Text]" custT="1"/>
      <dgm:spPr>
        <a:gradFill rotWithShape="0">
          <a:gsLst>
            <a:gs pos="0">
              <a:schemeClr val="accent4">
                <a:lumMod val="60000"/>
                <a:lumOff val="40000"/>
              </a:schemeClr>
            </a:gs>
            <a:gs pos="35000">
              <a:schemeClr val="accent4">
                <a:lumMod val="40000"/>
                <a:lumOff val="60000"/>
              </a:schemeClr>
            </a:gs>
            <a:gs pos="100000">
              <a:schemeClr val="accent4">
                <a:lumMod val="20000"/>
                <a:lumOff val="80000"/>
              </a:schemeClr>
            </a:gs>
          </a:gsLst>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t>Define OE services</a:t>
          </a:r>
        </a:p>
      </dgm:t>
    </dgm:pt>
    <dgm:pt modelId="{9AEE11C3-B988-41B4-80C5-FABD87CBBEDD}" type="parTrans" cxnId="{50F1F75E-38CF-4487-9276-FB009ECE2B24}">
      <dgm:prSet/>
      <dgm:spPr/>
      <dgm:t>
        <a:bodyPr/>
        <a:lstStyle/>
        <a:p>
          <a:endParaRPr lang="en-US"/>
        </a:p>
      </dgm:t>
    </dgm:pt>
    <dgm:pt modelId="{E4D2B4AE-A2B0-4342-A1C7-1247F1078492}" type="sibTrans" cxnId="{50F1F75E-38CF-4487-9276-FB009ECE2B24}">
      <dgm:prSet/>
      <dgm:spPr/>
      <dgm:t>
        <a:bodyPr/>
        <a:lstStyle/>
        <a:p>
          <a:endParaRPr lang="en-US"/>
        </a:p>
      </dgm:t>
    </dgm:pt>
    <dgm:pt modelId="{ABCE3C84-691F-4304-B149-77A8017B568F}">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t>Build UI</a:t>
          </a:r>
        </a:p>
      </dgm:t>
    </dgm:pt>
    <dgm:pt modelId="{3B258D45-420E-4D5B-9B45-5461DC0E600B}" type="parTrans" cxnId="{D97A330E-7077-4EF3-ACE8-5C71F2412FCD}">
      <dgm:prSet/>
      <dgm:spPr/>
      <dgm:t>
        <a:bodyPr/>
        <a:lstStyle/>
        <a:p>
          <a:endParaRPr lang="en-US"/>
        </a:p>
      </dgm:t>
    </dgm:pt>
    <dgm:pt modelId="{8CEC6C98-93F5-4852-A326-A8CD937E117F}" type="sibTrans" cxnId="{D97A330E-7077-4EF3-ACE8-5C71F2412FCD}">
      <dgm:prSet/>
      <dgm:spPr/>
      <dgm:t>
        <a:bodyPr/>
        <a:lstStyle/>
        <a:p>
          <a:endParaRPr lang="en-US"/>
        </a:p>
      </dgm:t>
    </dgm:pt>
    <dgm:pt modelId="{550B4207-72B4-4967-8EE8-965EE5BCF432}">
      <dgm:prSet phldrT="[Text]" custT="1"/>
      <dgm:spPr>
        <a:gradFill rotWithShape="0">
          <a:gsLst>
            <a:gs pos="0">
              <a:schemeClr val="accent5">
                <a:lumMod val="60000"/>
                <a:lumOff val="40000"/>
              </a:schemeClr>
            </a:gs>
            <a:gs pos="35000">
              <a:schemeClr val="accent5">
                <a:lumMod val="40000"/>
                <a:lumOff val="60000"/>
              </a:schemeClr>
            </a:gs>
            <a:gs pos="100000">
              <a:schemeClr val="accent5">
                <a:lumMod val="20000"/>
                <a:lumOff val="80000"/>
              </a:schemeClr>
            </a:gs>
          </a:gsLst>
        </a:gradFill>
      </dgm:spPr>
      <dgm:t>
        <a:bodyPr/>
        <a:lstStyle/>
        <a:p>
          <a:r>
            <a:rPr lang="en-US" sz="1600" dirty="0" smtClean="0"/>
            <a:t>Build and deploy</a:t>
          </a:r>
          <a:endParaRPr lang="en-US" sz="1600" dirty="0"/>
        </a:p>
      </dgm:t>
    </dgm:pt>
    <dgm:pt modelId="{98AD8280-E946-4A34-8AEA-AA272B954BB1}" type="parTrans" cxnId="{C4CFA556-0370-4C07-9F32-6C616A0F22D9}">
      <dgm:prSet/>
      <dgm:spPr/>
      <dgm:t>
        <a:bodyPr/>
        <a:lstStyle/>
        <a:p>
          <a:endParaRPr lang="en-US"/>
        </a:p>
      </dgm:t>
    </dgm:pt>
    <dgm:pt modelId="{19F151AF-7BD3-4089-BC80-4DA06273605F}" type="sibTrans" cxnId="{C4CFA556-0370-4C07-9F32-6C616A0F22D9}">
      <dgm:prSet/>
      <dgm:spPr/>
      <dgm:t>
        <a:bodyPr/>
        <a:lstStyle/>
        <a:p>
          <a:endParaRPr lang="en-US"/>
        </a:p>
      </dgm:t>
    </dgm:pt>
    <dgm:pt modelId="{04C4750F-C587-4953-A22A-7C0D8D075FB1}">
      <dgm:prSet phldrT="[Text]" custT="1"/>
      <dgm:spPr>
        <a:gradFill rotWithShape="0">
          <a:gsLst>
            <a:gs pos="0">
              <a:schemeClr val="accent2">
                <a:lumMod val="60000"/>
                <a:lumOff val="40000"/>
              </a:schemeClr>
            </a:gs>
            <a:gs pos="35000">
              <a:schemeClr val="accent2">
                <a:lumMod val="40000"/>
                <a:lumOff val="60000"/>
              </a:schemeClr>
            </a:gs>
            <a:gs pos="100000">
              <a:schemeClr val="accent2">
                <a:lumMod val="20000"/>
                <a:lumOff val="80000"/>
              </a:schemeClr>
            </a:gs>
          </a:gsLst>
        </a:gradFill>
      </dgm:spPr>
      <dgm:t>
        <a:bodyPr/>
        <a:lstStyle/>
        <a:p>
          <a:r>
            <a:rPr lang="en-US" sz="1600" dirty="0" smtClean="0"/>
            <a:t>Bind data and UI</a:t>
          </a:r>
          <a:endParaRPr lang="en-US" sz="1600" dirty="0"/>
        </a:p>
      </dgm:t>
    </dgm:pt>
    <dgm:pt modelId="{DA950A6F-7143-4860-826C-01340380ACDF}" type="parTrans" cxnId="{B81F7DAF-FAD4-47D4-B54A-D6EE2BE32B28}">
      <dgm:prSet/>
      <dgm:spPr/>
      <dgm:t>
        <a:bodyPr/>
        <a:lstStyle/>
        <a:p>
          <a:endParaRPr lang="en-US"/>
        </a:p>
      </dgm:t>
    </dgm:pt>
    <dgm:pt modelId="{C4E361D6-CD94-42B6-B5FE-F2B0D4B79B69}" type="sibTrans" cxnId="{B81F7DAF-FAD4-47D4-B54A-D6EE2BE32B28}">
      <dgm:prSet/>
      <dgm:spPr/>
      <dgm:t>
        <a:bodyPr/>
        <a:lstStyle/>
        <a:p>
          <a:endParaRPr lang="en-US"/>
        </a:p>
      </dgm:t>
    </dgm:pt>
    <dgm:pt modelId="{28081180-5FD8-4322-B151-267EE907D8E5}" type="pres">
      <dgm:prSet presAssocID="{9AE20943-CDF5-4441-B956-C099738DA1F0}" presName="Name0" presStyleCnt="0">
        <dgm:presLayoutVars>
          <dgm:dir/>
          <dgm:resizeHandles val="exact"/>
        </dgm:presLayoutVars>
      </dgm:prSet>
      <dgm:spPr/>
      <dgm:t>
        <a:bodyPr/>
        <a:lstStyle/>
        <a:p>
          <a:endParaRPr lang="en-US"/>
        </a:p>
      </dgm:t>
    </dgm:pt>
    <dgm:pt modelId="{66DA19FB-6161-4B7C-B821-F79827E39D91}" type="pres">
      <dgm:prSet presAssocID="{F74EE96A-863D-4D8D-A7D5-53C5CFC9F490}" presName="composite" presStyleCnt="0"/>
      <dgm:spPr/>
    </dgm:pt>
    <dgm:pt modelId="{D5D37E46-792C-4675-BA26-AA4240386A8B}" type="pres">
      <dgm:prSet presAssocID="{F74EE96A-863D-4D8D-A7D5-53C5CFC9F490}" presName="imagSh" presStyleLbl="bgImgPlace1" presStyleIdx="0" presStyleCnt="4" custLinFactNeighborY="3023"/>
      <dgm:spPr>
        <a:blipFill rotWithShape="0">
          <a:blip xmlns:r="http://schemas.openxmlformats.org/officeDocument/2006/relationships" r:embed="rId1"/>
          <a:stretch>
            <a:fillRect/>
          </a:stretch>
        </a:blipFill>
      </dgm:spPr>
      <dgm:t>
        <a:bodyPr/>
        <a:lstStyle/>
        <a:p>
          <a:endParaRPr lang="en-US"/>
        </a:p>
      </dgm:t>
    </dgm:pt>
    <dgm:pt modelId="{81E6DFC0-9598-4BB6-ACB8-DB2E41AEBC5A}" type="pres">
      <dgm:prSet presAssocID="{F74EE96A-863D-4D8D-A7D5-53C5CFC9F490}" presName="txNode" presStyleLbl="node1" presStyleIdx="0" presStyleCnt="4" custScaleX="62088" custScaleY="39799">
        <dgm:presLayoutVars>
          <dgm:bulletEnabled val="1"/>
        </dgm:presLayoutVars>
      </dgm:prSet>
      <dgm:spPr/>
      <dgm:t>
        <a:bodyPr/>
        <a:lstStyle/>
        <a:p>
          <a:endParaRPr lang="en-US"/>
        </a:p>
      </dgm:t>
    </dgm:pt>
    <dgm:pt modelId="{9F111DEF-1434-4162-B09B-C9FD9CCA56A0}" type="pres">
      <dgm:prSet presAssocID="{E4D2B4AE-A2B0-4342-A1C7-1247F1078492}" presName="sibTrans" presStyleLbl="sibTrans2D1" presStyleIdx="0" presStyleCnt="3"/>
      <dgm:spPr/>
      <dgm:t>
        <a:bodyPr/>
        <a:lstStyle/>
        <a:p>
          <a:endParaRPr lang="en-US"/>
        </a:p>
      </dgm:t>
    </dgm:pt>
    <dgm:pt modelId="{D9CAE28F-323A-4769-9F8D-BF1BC7DE3E8E}" type="pres">
      <dgm:prSet presAssocID="{E4D2B4AE-A2B0-4342-A1C7-1247F1078492}" presName="connTx" presStyleLbl="sibTrans2D1" presStyleIdx="0" presStyleCnt="3"/>
      <dgm:spPr/>
      <dgm:t>
        <a:bodyPr/>
        <a:lstStyle/>
        <a:p>
          <a:endParaRPr lang="en-US"/>
        </a:p>
      </dgm:t>
    </dgm:pt>
    <dgm:pt modelId="{BD61DF1C-9E6F-4A84-8636-BE462CEE6074}" type="pres">
      <dgm:prSet presAssocID="{ABCE3C84-691F-4304-B149-77A8017B568F}" presName="composite" presStyleCnt="0"/>
      <dgm:spPr/>
    </dgm:pt>
    <dgm:pt modelId="{8E3822B1-02C6-4AEE-AF95-936D74A6B7BF}" type="pres">
      <dgm:prSet presAssocID="{ABCE3C84-691F-4304-B149-77A8017B568F}" presName="imagSh" presStyleLbl="bgImgPlace1" presStyleIdx="1" presStyleCnt="4"/>
      <dgm:spPr>
        <a:blipFill rotWithShape="0">
          <a:blip xmlns:r="http://schemas.openxmlformats.org/officeDocument/2006/relationships" r:embed="rId2"/>
          <a:stretch>
            <a:fillRect/>
          </a:stretch>
        </a:blipFill>
      </dgm:spPr>
      <dgm:t>
        <a:bodyPr/>
        <a:lstStyle/>
        <a:p>
          <a:endParaRPr lang="en-US"/>
        </a:p>
      </dgm:t>
    </dgm:pt>
    <dgm:pt modelId="{3C36AD82-A4AC-4B20-84BE-A3E6450A98D5}" type="pres">
      <dgm:prSet presAssocID="{ABCE3C84-691F-4304-B149-77A8017B568F}" presName="txNode" presStyleLbl="node1" presStyleIdx="1" presStyleCnt="4" custScaleX="62088" custScaleY="39799">
        <dgm:presLayoutVars>
          <dgm:bulletEnabled val="1"/>
        </dgm:presLayoutVars>
      </dgm:prSet>
      <dgm:spPr/>
      <dgm:t>
        <a:bodyPr/>
        <a:lstStyle/>
        <a:p>
          <a:endParaRPr lang="en-US"/>
        </a:p>
      </dgm:t>
    </dgm:pt>
    <dgm:pt modelId="{DB1BCBA7-1C13-4F35-9AB0-38B3BBB6BC4D}" type="pres">
      <dgm:prSet presAssocID="{8CEC6C98-93F5-4852-A326-A8CD937E117F}" presName="sibTrans" presStyleLbl="sibTrans2D1" presStyleIdx="1" presStyleCnt="3"/>
      <dgm:spPr/>
      <dgm:t>
        <a:bodyPr/>
        <a:lstStyle/>
        <a:p>
          <a:endParaRPr lang="en-US"/>
        </a:p>
      </dgm:t>
    </dgm:pt>
    <dgm:pt modelId="{7A0AFC80-85CF-4FF7-A25C-4E13D322E6C1}" type="pres">
      <dgm:prSet presAssocID="{8CEC6C98-93F5-4852-A326-A8CD937E117F}" presName="connTx" presStyleLbl="sibTrans2D1" presStyleIdx="1" presStyleCnt="3"/>
      <dgm:spPr/>
      <dgm:t>
        <a:bodyPr/>
        <a:lstStyle/>
        <a:p>
          <a:endParaRPr lang="en-US"/>
        </a:p>
      </dgm:t>
    </dgm:pt>
    <dgm:pt modelId="{5B4258BA-8F15-4581-97D6-AC56FDA53A40}" type="pres">
      <dgm:prSet presAssocID="{04C4750F-C587-4953-A22A-7C0D8D075FB1}" presName="composite" presStyleCnt="0"/>
      <dgm:spPr/>
    </dgm:pt>
    <dgm:pt modelId="{C6C786AB-9BB1-4629-8646-7248B705F396}" type="pres">
      <dgm:prSet presAssocID="{04C4750F-C587-4953-A22A-7C0D8D075FB1}" presName="imagSh" presStyleLbl="bgImgPlace1" presStyleIdx="2" presStyleCnt="4" custLinFactNeighborX="-2277" custLinFactNeighborY="5710"/>
      <dgm:spPr>
        <a:blipFill rotWithShape="0">
          <a:blip xmlns:r="http://schemas.openxmlformats.org/officeDocument/2006/relationships" r:embed="rId3"/>
          <a:stretch>
            <a:fillRect/>
          </a:stretch>
        </a:blipFill>
      </dgm:spPr>
      <dgm:t>
        <a:bodyPr/>
        <a:lstStyle/>
        <a:p>
          <a:endParaRPr lang="en-US"/>
        </a:p>
      </dgm:t>
    </dgm:pt>
    <dgm:pt modelId="{156E967B-9E07-452A-98EB-22E75B6EDAC8}" type="pres">
      <dgm:prSet presAssocID="{04C4750F-C587-4953-A22A-7C0D8D075FB1}" presName="txNode" presStyleLbl="node1" presStyleIdx="2" presStyleCnt="4" custScaleX="62088" custScaleY="39799">
        <dgm:presLayoutVars>
          <dgm:bulletEnabled val="1"/>
        </dgm:presLayoutVars>
      </dgm:prSet>
      <dgm:spPr/>
      <dgm:t>
        <a:bodyPr/>
        <a:lstStyle/>
        <a:p>
          <a:endParaRPr lang="en-US"/>
        </a:p>
      </dgm:t>
    </dgm:pt>
    <dgm:pt modelId="{93DB2CC0-3C83-4CCB-8D71-C577B1FD50CE}" type="pres">
      <dgm:prSet presAssocID="{C4E361D6-CD94-42B6-B5FE-F2B0D4B79B69}" presName="sibTrans" presStyleLbl="sibTrans2D1" presStyleIdx="2" presStyleCnt="3"/>
      <dgm:spPr/>
      <dgm:t>
        <a:bodyPr/>
        <a:lstStyle/>
        <a:p>
          <a:endParaRPr lang="en-US"/>
        </a:p>
      </dgm:t>
    </dgm:pt>
    <dgm:pt modelId="{BAA3E82D-DEE1-496D-92F7-18A45F96DB09}" type="pres">
      <dgm:prSet presAssocID="{C4E361D6-CD94-42B6-B5FE-F2B0D4B79B69}" presName="connTx" presStyleLbl="sibTrans2D1" presStyleIdx="2" presStyleCnt="3"/>
      <dgm:spPr/>
      <dgm:t>
        <a:bodyPr/>
        <a:lstStyle/>
        <a:p>
          <a:endParaRPr lang="en-US"/>
        </a:p>
      </dgm:t>
    </dgm:pt>
    <dgm:pt modelId="{3067DD32-3EF7-46C4-A984-66D99A133B15}" type="pres">
      <dgm:prSet presAssocID="{550B4207-72B4-4967-8EE8-965EE5BCF432}" presName="composite" presStyleCnt="0"/>
      <dgm:spPr/>
    </dgm:pt>
    <dgm:pt modelId="{2EBA62C9-E152-400B-BB77-7F89CF3F458D}" type="pres">
      <dgm:prSet presAssocID="{550B4207-72B4-4967-8EE8-965EE5BCF432}" presName="imagSh" presStyleLbl="bgImgPlace1" presStyleIdx="3" presStyleCnt="4"/>
      <dgm:spPr>
        <a:blipFill rotWithShape="0">
          <a:blip xmlns:r="http://schemas.openxmlformats.org/officeDocument/2006/relationships" r:embed="rId4"/>
          <a:stretch>
            <a:fillRect/>
          </a:stretch>
        </a:blipFill>
      </dgm:spPr>
    </dgm:pt>
    <dgm:pt modelId="{4C9660CF-2DF8-4CB6-B7AC-5282DA41B395}" type="pres">
      <dgm:prSet presAssocID="{550B4207-72B4-4967-8EE8-965EE5BCF432}" presName="txNode" presStyleLbl="node1" presStyleIdx="3" presStyleCnt="4" custScaleX="62088" custScaleY="39799">
        <dgm:presLayoutVars>
          <dgm:bulletEnabled val="1"/>
        </dgm:presLayoutVars>
      </dgm:prSet>
      <dgm:spPr/>
      <dgm:t>
        <a:bodyPr/>
        <a:lstStyle/>
        <a:p>
          <a:endParaRPr lang="en-US"/>
        </a:p>
      </dgm:t>
    </dgm:pt>
  </dgm:ptLst>
  <dgm:cxnLst>
    <dgm:cxn modelId="{D97A330E-7077-4EF3-ACE8-5C71F2412FCD}" srcId="{9AE20943-CDF5-4441-B956-C099738DA1F0}" destId="{ABCE3C84-691F-4304-B149-77A8017B568F}" srcOrd="1" destOrd="0" parTransId="{3B258D45-420E-4D5B-9B45-5461DC0E600B}" sibTransId="{8CEC6C98-93F5-4852-A326-A8CD937E117F}"/>
    <dgm:cxn modelId="{B998C860-56A4-437F-B287-0B00FECE52CE}" type="presOf" srcId="{8CEC6C98-93F5-4852-A326-A8CD937E117F}" destId="{DB1BCBA7-1C13-4F35-9AB0-38B3BBB6BC4D}" srcOrd="0" destOrd="0" presId="urn:microsoft.com/office/officeart/2005/8/layout/hProcess10"/>
    <dgm:cxn modelId="{B81F7DAF-FAD4-47D4-B54A-D6EE2BE32B28}" srcId="{9AE20943-CDF5-4441-B956-C099738DA1F0}" destId="{04C4750F-C587-4953-A22A-7C0D8D075FB1}" srcOrd="2" destOrd="0" parTransId="{DA950A6F-7143-4860-826C-01340380ACDF}" sibTransId="{C4E361D6-CD94-42B6-B5FE-F2B0D4B79B69}"/>
    <dgm:cxn modelId="{C599C7BC-3E45-4E27-A392-8D081D8EDF1B}" type="presOf" srcId="{E4D2B4AE-A2B0-4342-A1C7-1247F1078492}" destId="{D9CAE28F-323A-4769-9F8D-BF1BC7DE3E8E}" srcOrd="1" destOrd="0" presId="urn:microsoft.com/office/officeart/2005/8/layout/hProcess10"/>
    <dgm:cxn modelId="{FA7E8C32-820D-4266-B901-752ED9E4C7EB}" type="presOf" srcId="{9AE20943-CDF5-4441-B956-C099738DA1F0}" destId="{28081180-5FD8-4322-B151-267EE907D8E5}" srcOrd="0" destOrd="0" presId="urn:microsoft.com/office/officeart/2005/8/layout/hProcess10"/>
    <dgm:cxn modelId="{2AE2A964-93A1-475D-BDD6-3B99853063D7}" type="presOf" srcId="{550B4207-72B4-4967-8EE8-965EE5BCF432}" destId="{4C9660CF-2DF8-4CB6-B7AC-5282DA41B395}" srcOrd="0" destOrd="0" presId="urn:microsoft.com/office/officeart/2005/8/layout/hProcess10"/>
    <dgm:cxn modelId="{50F1F75E-38CF-4487-9276-FB009ECE2B24}" srcId="{9AE20943-CDF5-4441-B956-C099738DA1F0}" destId="{F74EE96A-863D-4D8D-A7D5-53C5CFC9F490}" srcOrd="0" destOrd="0" parTransId="{9AEE11C3-B988-41B4-80C5-FABD87CBBEDD}" sibTransId="{E4D2B4AE-A2B0-4342-A1C7-1247F1078492}"/>
    <dgm:cxn modelId="{E95CC585-DEDF-41EF-9018-585838A22B2D}" type="presOf" srcId="{04C4750F-C587-4953-A22A-7C0D8D075FB1}" destId="{156E967B-9E07-452A-98EB-22E75B6EDAC8}" srcOrd="0" destOrd="0" presId="urn:microsoft.com/office/officeart/2005/8/layout/hProcess10"/>
    <dgm:cxn modelId="{94C3E6AA-BC73-4E75-BE8C-47B7E3DAD99C}" type="presOf" srcId="{C4E361D6-CD94-42B6-B5FE-F2B0D4B79B69}" destId="{BAA3E82D-DEE1-496D-92F7-18A45F96DB09}" srcOrd="1" destOrd="0" presId="urn:microsoft.com/office/officeart/2005/8/layout/hProcess10"/>
    <dgm:cxn modelId="{C4CFA556-0370-4C07-9F32-6C616A0F22D9}" srcId="{9AE20943-CDF5-4441-B956-C099738DA1F0}" destId="{550B4207-72B4-4967-8EE8-965EE5BCF432}" srcOrd="3" destOrd="0" parTransId="{98AD8280-E946-4A34-8AEA-AA272B954BB1}" sibTransId="{19F151AF-7BD3-4089-BC80-4DA06273605F}"/>
    <dgm:cxn modelId="{7B6CF7F9-646B-4ABA-834B-F4946822C6E2}" type="presOf" srcId="{E4D2B4AE-A2B0-4342-A1C7-1247F1078492}" destId="{9F111DEF-1434-4162-B09B-C9FD9CCA56A0}" srcOrd="0" destOrd="0" presId="urn:microsoft.com/office/officeart/2005/8/layout/hProcess10"/>
    <dgm:cxn modelId="{917B8451-99A9-4D19-B173-04EB64D7C198}" type="presOf" srcId="{ABCE3C84-691F-4304-B149-77A8017B568F}" destId="{3C36AD82-A4AC-4B20-84BE-A3E6450A98D5}" srcOrd="0" destOrd="0" presId="urn:microsoft.com/office/officeart/2005/8/layout/hProcess10"/>
    <dgm:cxn modelId="{483570F9-6A6F-48CF-8C77-6059E6087F7D}" type="presOf" srcId="{8CEC6C98-93F5-4852-A326-A8CD937E117F}" destId="{7A0AFC80-85CF-4FF7-A25C-4E13D322E6C1}" srcOrd="1" destOrd="0" presId="urn:microsoft.com/office/officeart/2005/8/layout/hProcess10"/>
    <dgm:cxn modelId="{2A17D3EE-E272-4FBA-BDA2-C06C65D282B3}" type="presOf" srcId="{C4E361D6-CD94-42B6-B5FE-F2B0D4B79B69}" destId="{93DB2CC0-3C83-4CCB-8D71-C577B1FD50CE}" srcOrd="0" destOrd="0" presId="urn:microsoft.com/office/officeart/2005/8/layout/hProcess10"/>
    <dgm:cxn modelId="{F563B050-AC8A-4F0D-9966-BD9B4F834B5E}" type="presOf" srcId="{F74EE96A-863D-4D8D-A7D5-53C5CFC9F490}" destId="{81E6DFC0-9598-4BB6-ACB8-DB2E41AEBC5A}" srcOrd="0" destOrd="0" presId="urn:microsoft.com/office/officeart/2005/8/layout/hProcess10"/>
    <dgm:cxn modelId="{122E66C2-52C3-41DE-B093-1A93738B064F}" type="presParOf" srcId="{28081180-5FD8-4322-B151-267EE907D8E5}" destId="{66DA19FB-6161-4B7C-B821-F79827E39D91}" srcOrd="0" destOrd="0" presId="urn:microsoft.com/office/officeart/2005/8/layout/hProcess10"/>
    <dgm:cxn modelId="{1DF319AF-49FB-4AF5-BC7F-5CA5A2CACE4F}" type="presParOf" srcId="{66DA19FB-6161-4B7C-B821-F79827E39D91}" destId="{D5D37E46-792C-4675-BA26-AA4240386A8B}" srcOrd="0" destOrd="0" presId="urn:microsoft.com/office/officeart/2005/8/layout/hProcess10"/>
    <dgm:cxn modelId="{FCC1ADF2-3B37-457F-A263-B65C9E59CA54}" type="presParOf" srcId="{66DA19FB-6161-4B7C-B821-F79827E39D91}" destId="{81E6DFC0-9598-4BB6-ACB8-DB2E41AEBC5A}" srcOrd="1" destOrd="0" presId="urn:microsoft.com/office/officeart/2005/8/layout/hProcess10"/>
    <dgm:cxn modelId="{F347FCF2-F257-4335-BAA3-028ED7FA4715}" type="presParOf" srcId="{28081180-5FD8-4322-B151-267EE907D8E5}" destId="{9F111DEF-1434-4162-B09B-C9FD9CCA56A0}" srcOrd="1" destOrd="0" presId="urn:microsoft.com/office/officeart/2005/8/layout/hProcess10"/>
    <dgm:cxn modelId="{4C8D6C20-AAC2-4373-867A-71B0573144C8}" type="presParOf" srcId="{9F111DEF-1434-4162-B09B-C9FD9CCA56A0}" destId="{D9CAE28F-323A-4769-9F8D-BF1BC7DE3E8E}" srcOrd="0" destOrd="0" presId="urn:microsoft.com/office/officeart/2005/8/layout/hProcess10"/>
    <dgm:cxn modelId="{3293F6E6-2C68-4F37-9F44-4B2FFC94F9BF}" type="presParOf" srcId="{28081180-5FD8-4322-B151-267EE907D8E5}" destId="{BD61DF1C-9E6F-4A84-8636-BE462CEE6074}" srcOrd="2" destOrd="0" presId="urn:microsoft.com/office/officeart/2005/8/layout/hProcess10"/>
    <dgm:cxn modelId="{1C36A8C6-9BF5-4ECC-9259-9FFBBCBD81BD}" type="presParOf" srcId="{BD61DF1C-9E6F-4A84-8636-BE462CEE6074}" destId="{8E3822B1-02C6-4AEE-AF95-936D74A6B7BF}" srcOrd="0" destOrd="0" presId="urn:microsoft.com/office/officeart/2005/8/layout/hProcess10"/>
    <dgm:cxn modelId="{7CE08744-DDD3-45B7-97BD-80CD71397C4B}" type="presParOf" srcId="{BD61DF1C-9E6F-4A84-8636-BE462CEE6074}" destId="{3C36AD82-A4AC-4B20-84BE-A3E6450A98D5}" srcOrd="1" destOrd="0" presId="urn:microsoft.com/office/officeart/2005/8/layout/hProcess10"/>
    <dgm:cxn modelId="{C29FCE94-BDA1-46C8-8ACD-ED4164025386}" type="presParOf" srcId="{28081180-5FD8-4322-B151-267EE907D8E5}" destId="{DB1BCBA7-1C13-4F35-9AB0-38B3BBB6BC4D}" srcOrd="3" destOrd="0" presId="urn:microsoft.com/office/officeart/2005/8/layout/hProcess10"/>
    <dgm:cxn modelId="{738AC569-B0CC-446E-8548-27BA7945A81B}" type="presParOf" srcId="{DB1BCBA7-1C13-4F35-9AB0-38B3BBB6BC4D}" destId="{7A0AFC80-85CF-4FF7-A25C-4E13D322E6C1}" srcOrd="0" destOrd="0" presId="urn:microsoft.com/office/officeart/2005/8/layout/hProcess10"/>
    <dgm:cxn modelId="{224D0BE0-9461-4445-BD99-9A4B617A1887}" type="presParOf" srcId="{28081180-5FD8-4322-B151-267EE907D8E5}" destId="{5B4258BA-8F15-4581-97D6-AC56FDA53A40}" srcOrd="4" destOrd="0" presId="urn:microsoft.com/office/officeart/2005/8/layout/hProcess10"/>
    <dgm:cxn modelId="{36C3DEBE-E5DA-40D1-A81E-20E25D43E56E}" type="presParOf" srcId="{5B4258BA-8F15-4581-97D6-AC56FDA53A40}" destId="{C6C786AB-9BB1-4629-8646-7248B705F396}" srcOrd="0" destOrd="0" presId="urn:microsoft.com/office/officeart/2005/8/layout/hProcess10"/>
    <dgm:cxn modelId="{F3FFA4A3-1927-437D-AD0C-F6BBEA359D84}" type="presParOf" srcId="{5B4258BA-8F15-4581-97D6-AC56FDA53A40}" destId="{156E967B-9E07-452A-98EB-22E75B6EDAC8}" srcOrd="1" destOrd="0" presId="urn:microsoft.com/office/officeart/2005/8/layout/hProcess10"/>
    <dgm:cxn modelId="{995BC3AF-9A09-4D8F-898E-3C5B92552D8E}" type="presParOf" srcId="{28081180-5FD8-4322-B151-267EE907D8E5}" destId="{93DB2CC0-3C83-4CCB-8D71-C577B1FD50CE}" srcOrd="5" destOrd="0" presId="urn:microsoft.com/office/officeart/2005/8/layout/hProcess10"/>
    <dgm:cxn modelId="{0CC58D79-01B1-4864-B30B-053A424AE36E}" type="presParOf" srcId="{93DB2CC0-3C83-4CCB-8D71-C577B1FD50CE}" destId="{BAA3E82D-DEE1-496D-92F7-18A45F96DB09}" srcOrd="0" destOrd="0" presId="urn:microsoft.com/office/officeart/2005/8/layout/hProcess10"/>
    <dgm:cxn modelId="{59683118-4437-4F97-B8C1-B2B707BFEEA6}" type="presParOf" srcId="{28081180-5FD8-4322-B151-267EE907D8E5}" destId="{3067DD32-3EF7-46C4-A984-66D99A133B15}" srcOrd="6" destOrd="0" presId="urn:microsoft.com/office/officeart/2005/8/layout/hProcess10"/>
    <dgm:cxn modelId="{8DDBD888-B25B-4F12-9358-6D200C8172CF}" type="presParOf" srcId="{3067DD32-3EF7-46C4-A984-66D99A133B15}" destId="{2EBA62C9-E152-400B-BB77-7F89CF3F458D}" srcOrd="0" destOrd="0" presId="urn:microsoft.com/office/officeart/2005/8/layout/hProcess10"/>
    <dgm:cxn modelId="{8ABCD960-1668-4EFA-A4FF-A767D63E0F75}" type="presParOf" srcId="{3067DD32-3EF7-46C4-A984-66D99A133B15}" destId="{4C9660CF-2DF8-4CB6-B7AC-5282DA41B395}" srcOrd="1" destOrd="0" presId="urn:microsoft.com/office/officeart/2005/8/layout/hProcess10"/>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115209-F9B2-48E0-BA2B-F0C2CF33D954}" type="doc">
      <dgm:prSet loTypeId="urn:microsoft.com/office/officeart/2005/8/layout/chevron1" loCatId="process" qsTypeId="urn:microsoft.com/office/officeart/2005/8/quickstyle/simple3" qsCatId="simple" csTypeId="urn:microsoft.com/office/officeart/2005/8/colors/colorful4" csCatId="colorful" phldr="1"/>
      <dgm:spPr/>
    </dgm:pt>
    <dgm:pt modelId="{3AEC5A9E-D854-4D72-BB4C-9D38F9259BAF}">
      <dgm:prSet phldrT="[Text]" custT="1"/>
      <dgm:spPr/>
      <dgm:t>
        <a:bodyPr/>
        <a:lstStyle/>
        <a:p>
          <a:r>
            <a:rPr lang="en-US" sz="2000" dirty="0" smtClean="0"/>
            <a:t>Step 1</a:t>
          </a:r>
          <a:endParaRPr lang="en-US" sz="2000" dirty="0"/>
        </a:p>
      </dgm:t>
    </dgm:pt>
    <dgm:pt modelId="{0B74AFE0-D320-4927-B0D2-A7309E0B2B19}" type="parTrans" cxnId="{73C7DE15-266F-4AAA-B579-42895DB3A8BF}">
      <dgm:prSet/>
      <dgm:spPr/>
      <dgm:t>
        <a:bodyPr/>
        <a:lstStyle/>
        <a:p>
          <a:endParaRPr lang="en-US" sz="1050"/>
        </a:p>
      </dgm:t>
    </dgm:pt>
    <dgm:pt modelId="{9F93376B-12C2-4A62-8254-CBCDCCFADBE4}" type="sibTrans" cxnId="{73C7DE15-266F-4AAA-B579-42895DB3A8BF}">
      <dgm:prSet/>
      <dgm:spPr/>
      <dgm:t>
        <a:bodyPr/>
        <a:lstStyle/>
        <a:p>
          <a:endParaRPr lang="en-US" sz="1050"/>
        </a:p>
      </dgm:t>
    </dgm:pt>
    <dgm:pt modelId="{23AF7144-C735-40BE-9D8D-E1FEAB657122}">
      <dgm:prSet phldrT="[Text]" custT="1"/>
      <dgm:spPr/>
      <dgm:t>
        <a:bodyPr/>
        <a:lstStyle/>
        <a:p>
          <a:r>
            <a:rPr lang="en-US" sz="2000" dirty="0" smtClean="0"/>
            <a:t>Step 2</a:t>
          </a:r>
          <a:endParaRPr lang="en-US" sz="2000" dirty="0"/>
        </a:p>
      </dgm:t>
    </dgm:pt>
    <dgm:pt modelId="{35BAF411-DD36-4E84-8425-12D8C0C32AB8}" type="parTrans" cxnId="{E39A9E70-465D-4691-A7F1-86778D93B5FC}">
      <dgm:prSet/>
      <dgm:spPr/>
      <dgm:t>
        <a:bodyPr/>
        <a:lstStyle/>
        <a:p>
          <a:endParaRPr lang="en-US" sz="1050"/>
        </a:p>
      </dgm:t>
    </dgm:pt>
    <dgm:pt modelId="{E069B09D-8DAD-4FB5-B493-897367C6FC74}" type="sibTrans" cxnId="{E39A9E70-465D-4691-A7F1-86778D93B5FC}">
      <dgm:prSet/>
      <dgm:spPr/>
      <dgm:t>
        <a:bodyPr/>
        <a:lstStyle/>
        <a:p>
          <a:endParaRPr lang="en-US" sz="1050"/>
        </a:p>
      </dgm:t>
    </dgm:pt>
    <dgm:pt modelId="{9C3BC815-40F0-4518-8276-230AC9F61502}">
      <dgm:prSet phldrT="[Text]" custT="1"/>
      <dgm:spPr/>
      <dgm:t>
        <a:bodyPr/>
        <a:lstStyle/>
        <a:p>
          <a:r>
            <a:rPr lang="en-US" sz="2000" dirty="0" smtClean="0"/>
            <a:t>Step 3</a:t>
          </a:r>
          <a:endParaRPr lang="en-US" sz="2000" dirty="0"/>
        </a:p>
      </dgm:t>
    </dgm:pt>
    <dgm:pt modelId="{39E4C33F-74D2-4B04-9381-7030327A0DDE}" type="parTrans" cxnId="{6E1E4B4B-6CFC-41ED-A5B1-4041FFEA005D}">
      <dgm:prSet/>
      <dgm:spPr/>
      <dgm:t>
        <a:bodyPr/>
        <a:lstStyle/>
        <a:p>
          <a:endParaRPr lang="en-US" sz="1050"/>
        </a:p>
      </dgm:t>
    </dgm:pt>
    <dgm:pt modelId="{0AFF6E3A-A728-4E67-A7CD-72B469CE2583}" type="sibTrans" cxnId="{6E1E4B4B-6CFC-41ED-A5B1-4041FFEA005D}">
      <dgm:prSet/>
      <dgm:spPr/>
      <dgm:t>
        <a:bodyPr/>
        <a:lstStyle/>
        <a:p>
          <a:endParaRPr lang="en-US" sz="1050"/>
        </a:p>
      </dgm:t>
    </dgm:pt>
    <dgm:pt modelId="{66AB4F7C-771F-4512-9545-00B7A9F5F78F}">
      <dgm:prSet phldrT="[Text]" custT="1"/>
      <dgm:spPr/>
      <dgm:t>
        <a:bodyPr/>
        <a:lstStyle/>
        <a:p>
          <a:r>
            <a:rPr lang="en-US" sz="2000" dirty="0" smtClean="0"/>
            <a:t>Step 4</a:t>
          </a:r>
          <a:endParaRPr lang="en-US" sz="2000" dirty="0"/>
        </a:p>
      </dgm:t>
    </dgm:pt>
    <dgm:pt modelId="{840751F8-10FD-4513-9E3A-74CCD971BC50}" type="parTrans" cxnId="{A6AB4301-A69D-452B-8C79-00D9CC6CAEB6}">
      <dgm:prSet/>
      <dgm:spPr/>
      <dgm:t>
        <a:bodyPr/>
        <a:lstStyle/>
        <a:p>
          <a:endParaRPr lang="en-US" sz="1050"/>
        </a:p>
      </dgm:t>
    </dgm:pt>
    <dgm:pt modelId="{783BBA23-DA90-4FB1-8734-E0A7FE051CA1}" type="sibTrans" cxnId="{A6AB4301-A69D-452B-8C79-00D9CC6CAEB6}">
      <dgm:prSet/>
      <dgm:spPr/>
      <dgm:t>
        <a:bodyPr/>
        <a:lstStyle/>
        <a:p>
          <a:endParaRPr lang="en-US" sz="1050"/>
        </a:p>
      </dgm:t>
    </dgm:pt>
    <dgm:pt modelId="{0D5F6203-81A4-497B-B94B-B04F2DCAF94D}" type="pres">
      <dgm:prSet presAssocID="{8B115209-F9B2-48E0-BA2B-F0C2CF33D954}" presName="Name0" presStyleCnt="0">
        <dgm:presLayoutVars>
          <dgm:dir/>
          <dgm:animLvl val="lvl"/>
          <dgm:resizeHandles val="exact"/>
        </dgm:presLayoutVars>
      </dgm:prSet>
      <dgm:spPr/>
    </dgm:pt>
    <dgm:pt modelId="{67359127-D52E-45DA-B68A-2393DB657CDE}" type="pres">
      <dgm:prSet presAssocID="{3AEC5A9E-D854-4D72-BB4C-9D38F9259BAF}" presName="parTxOnly" presStyleLbl="node1" presStyleIdx="0" presStyleCnt="4">
        <dgm:presLayoutVars>
          <dgm:chMax val="0"/>
          <dgm:chPref val="0"/>
          <dgm:bulletEnabled val="1"/>
        </dgm:presLayoutVars>
      </dgm:prSet>
      <dgm:spPr/>
      <dgm:t>
        <a:bodyPr/>
        <a:lstStyle/>
        <a:p>
          <a:endParaRPr lang="en-US"/>
        </a:p>
      </dgm:t>
    </dgm:pt>
    <dgm:pt modelId="{17CB8B3C-2AD9-4F51-A63C-8ED0D2DBD9C1}" type="pres">
      <dgm:prSet presAssocID="{9F93376B-12C2-4A62-8254-CBCDCCFADBE4}" presName="parTxOnlySpace" presStyleCnt="0"/>
      <dgm:spPr/>
    </dgm:pt>
    <dgm:pt modelId="{24226890-C203-4F09-83E0-D2150693E056}" type="pres">
      <dgm:prSet presAssocID="{23AF7144-C735-40BE-9D8D-E1FEAB657122}" presName="parTxOnly" presStyleLbl="node1" presStyleIdx="1" presStyleCnt="4">
        <dgm:presLayoutVars>
          <dgm:chMax val="0"/>
          <dgm:chPref val="0"/>
          <dgm:bulletEnabled val="1"/>
        </dgm:presLayoutVars>
      </dgm:prSet>
      <dgm:spPr/>
      <dgm:t>
        <a:bodyPr/>
        <a:lstStyle/>
        <a:p>
          <a:endParaRPr lang="en-US"/>
        </a:p>
      </dgm:t>
    </dgm:pt>
    <dgm:pt modelId="{70EE78BF-670E-4EA0-AFD9-15DC2FDF7684}" type="pres">
      <dgm:prSet presAssocID="{E069B09D-8DAD-4FB5-B493-897367C6FC74}" presName="parTxOnlySpace" presStyleCnt="0"/>
      <dgm:spPr/>
    </dgm:pt>
    <dgm:pt modelId="{0FA019CF-A158-46CC-AB71-E535E335DC43}" type="pres">
      <dgm:prSet presAssocID="{9C3BC815-40F0-4518-8276-230AC9F61502}" presName="parTxOnly" presStyleLbl="node1" presStyleIdx="2" presStyleCnt="4">
        <dgm:presLayoutVars>
          <dgm:chMax val="0"/>
          <dgm:chPref val="0"/>
          <dgm:bulletEnabled val="1"/>
        </dgm:presLayoutVars>
      </dgm:prSet>
      <dgm:spPr/>
      <dgm:t>
        <a:bodyPr/>
        <a:lstStyle/>
        <a:p>
          <a:endParaRPr lang="en-US"/>
        </a:p>
      </dgm:t>
    </dgm:pt>
    <dgm:pt modelId="{1687301D-5F9B-4C70-AB7B-CAE20F8E82E3}" type="pres">
      <dgm:prSet presAssocID="{0AFF6E3A-A728-4E67-A7CD-72B469CE2583}" presName="parTxOnlySpace" presStyleCnt="0"/>
      <dgm:spPr/>
    </dgm:pt>
    <dgm:pt modelId="{D21CFB77-7988-4282-BD27-23F19D675FB5}" type="pres">
      <dgm:prSet presAssocID="{66AB4F7C-771F-4512-9545-00B7A9F5F78F}" presName="parTxOnly" presStyleLbl="node1" presStyleIdx="3" presStyleCnt="4">
        <dgm:presLayoutVars>
          <dgm:chMax val="0"/>
          <dgm:chPref val="0"/>
          <dgm:bulletEnabled val="1"/>
        </dgm:presLayoutVars>
      </dgm:prSet>
      <dgm:spPr/>
      <dgm:t>
        <a:bodyPr/>
        <a:lstStyle/>
        <a:p>
          <a:endParaRPr lang="en-US"/>
        </a:p>
      </dgm:t>
    </dgm:pt>
  </dgm:ptLst>
  <dgm:cxnLst>
    <dgm:cxn modelId="{E39A9E70-465D-4691-A7F1-86778D93B5FC}" srcId="{8B115209-F9B2-48E0-BA2B-F0C2CF33D954}" destId="{23AF7144-C735-40BE-9D8D-E1FEAB657122}" srcOrd="1" destOrd="0" parTransId="{35BAF411-DD36-4E84-8425-12D8C0C32AB8}" sibTransId="{E069B09D-8DAD-4FB5-B493-897367C6FC74}"/>
    <dgm:cxn modelId="{31C4D33A-6241-410D-83A0-CE58FE3DEEED}" type="presOf" srcId="{8B115209-F9B2-48E0-BA2B-F0C2CF33D954}" destId="{0D5F6203-81A4-497B-B94B-B04F2DCAF94D}" srcOrd="0" destOrd="0" presId="urn:microsoft.com/office/officeart/2005/8/layout/chevron1"/>
    <dgm:cxn modelId="{A4BB07B6-2C0E-4CA3-A314-828B6A21A4EC}" type="presOf" srcId="{9C3BC815-40F0-4518-8276-230AC9F61502}" destId="{0FA019CF-A158-46CC-AB71-E535E335DC43}" srcOrd="0" destOrd="0" presId="urn:microsoft.com/office/officeart/2005/8/layout/chevron1"/>
    <dgm:cxn modelId="{A6AB4301-A69D-452B-8C79-00D9CC6CAEB6}" srcId="{8B115209-F9B2-48E0-BA2B-F0C2CF33D954}" destId="{66AB4F7C-771F-4512-9545-00B7A9F5F78F}" srcOrd="3" destOrd="0" parTransId="{840751F8-10FD-4513-9E3A-74CCD971BC50}" sibTransId="{783BBA23-DA90-4FB1-8734-E0A7FE051CA1}"/>
    <dgm:cxn modelId="{73C7DE15-266F-4AAA-B579-42895DB3A8BF}" srcId="{8B115209-F9B2-48E0-BA2B-F0C2CF33D954}" destId="{3AEC5A9E-D854-4D72-BB4C-9D38F9259BAF}" srcOrd="0" destOrd="0" parTransId="{0B74AFE0-D320-4927-B0D2-A7309E0B2B19}" sibTransId="{9F93376B-12C2-4A62-8254-CBCDCCFADBE4}"/>
    <dgm:cxn modelId="{41CB6136-0AAD-495F-B95C-6CAF10993FE8}" type="presOf" srcId="{23AF7144-C735-40BE-9D8D-E1FEAB657122}" destId="{24226890-C203-4F09-83E0-D2150693E056}" srcOrd="0" destOrd="0" presId="urn:microsoft.com/office/officeart/2005/8/layout/chevron1"/>
    <dgm:cxn modelId="{31667531-AF23-4AB9-8C44-A5008A021820}" type="presOf" srcId="{3AEC5A9E-D854-4D72-BB4C-9D38F9259BAF}" destId="{67359127-D52E-45DA-B68A-2393DB657CDE}" srcOrd="0" destOrd="0" presId="urn:microsoft.com/office/officeart/2005/8/layout/chevron1"/>
    <dgm:cxn modelId="{A7A3A620-0EC3-4554-93CB-D3AFB24F49C0}" type="presOf" srcId="{66AB4F7C-771F-4512-9545-00B7A9F5F78F}" destId="{D21CFB77-7988-4282-BD27-23F19D675FB5}" srcOrd="0" destOrd="0" presId="urn:microsoft.com/office/officeart/2005/8/layout/chevron1"/>
    <dgm:cxn modelId="{6E1E4B4B-6CFC-41ED-A5B1-4041FFEA005D}" srcId="{8B115209-F9B2-48E0-BA2B-F0C2CF33D954}" destId="{9C3BC815-40F0-4518-8276-230AC9F61502}" srcOrd="2" destOrd="0" parTransId="{39E4C33F-74D2-4B04-9381-7030327A0DDE}" sibTransId="{0AFF6E3A-A728-4E67-A7CD-72B469CE2583}"/>
    <dgm:cxn modelId="{88E87ECE-06D1-4676-B507-53B292C2F4A3}" type="presParOf" srcId="{0D5F6203-81A4-497B-B94B-B04F2DCAF94D}" destId="{67359127-D52E-45DA-B68A-2393DB657CDE}" srcOrd="0" destOrd="0" presId="urn:microsoft.com/office/officeart/2005/8/layout/chevron1"/>
    <dgm:cxn modelId="{437F4E70-2311-4363-A3BA-8FADCE9490C6}" type="presParOf" srcId="{0D5F6203-81A4-497B-B94B-B04F2DCAF94D}" destId="{17CB8B3C-2AD9-4F51-A63C-8ED0D2DBD9C1}" srcOrd="1" destOrd="0" presId="urn:microsoft.com/office/officeart/2005/8/layout/chevron1"/>
    <dgm:cxn modelId="{FE553742-650D-4E66-8C45-3172BE876E67}" type="presParOf" srcId="{0D5F6203-81A4-497B-B94B-B04F2DCAF94D}" destId="{24226890-C203-4F09-83E0-D2150693E056}" srcOrd="2" destOrd="0" presId="urn:microsoft.com/office/officeart/2005/8/layout/chevron1"/>
    <dgm:cxn modelId="{F1137390-9783-4CF4-AA4D-56F2AB3C9F21}" type="presParOf" srcId="{0D5F6203-81A4-497B-B94B-B04F2DCAF94D}" destId="{70EE78BF-670E-4EA0-AFD9-15DC2FDF7684}" srcOrd="3" destOrd="0" presId="urn:microsoft.com/office/officeart/2005/8/layout/chevron1"/>
    <dgm:cxn modelId="{46EC74FA-DA93-4452-8BA9-BE9A8F50E1CC}" type="presParOf" srcId="{0D5F6203-81A4-497B-B94B-B04F2DCAF94D}" destId="{0FA019CF-A158-46CC-AB71-E535E335DC43}" srcOrd="4" destOrd="0" presId="urn:microsoft.com/office/officeart/2005/8/layout/chevron1"/>
    <dgm:cxn modelId="{7D39B3BB-BB0D-47F8-8266-4FAEEE113935}" type="presParOf" srcId="{0D5F6203-81A4-497B-B94B-B04F2DCAF94D}" destId="{1687301D-5F9B-4C70-AB7B-CAE20F8E82E3}" srcOrd="5" destOrd="0" presId="urn:microsoft.com/office/officeart/2005/8/layout/chevron1"/>
    <dgm:cxn modelId="{149F38EB-A74B-4932-AA78-C06EFEA58D19}" type="presParOf" srcId="{0D5F6203-81A4-497B-B94B-B04F2DCAF94D}" destId="{D21CFB77-7988-4282-BD27-23F19D675FB5}" srcOrd="6" destOrd="0" presId="urn:microsoft.com/office/officeart/2005/8/layout/chevron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71C25C-DDC6-411B-BB9E-C8952B4A771B}">
      <dsp:nvSpPr>
        <dsp:cNvPr id="0" name=""/>
        <dsp:cNvSpPr/>
      </dsp:nvSpPr>
      <dsp:spPr>
        <a:xfrm>
          <a:off x="0" y="266039"/>
          <a:ext cx="7821163" cy="4762800"/>
        </a:xfrm>
        <a:prstGeom prst="rect">
          <a:avLst/>
        </a:prstGeom>
        <a:solidFill>
          <a:schemeClr val="lt1">
            <a:alpha val="90000"/>
            <a:hueOff val="0"/>
            <a:satOff val="0"/>
            <a:lumOff val="0"/>
            <a:alphaOff val="0"/>
          </a:schemeClr>
        </a:solidFill>
        <a:ln w="9525" cap="flat" cmpd="sng" algn="ctr">
          <a:solidFill>
            <a:schemeClr val="tx2">
              <a:lumMod val="60000"/>
              <a:lumOff val="4000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7009" tIns="374904" rIns="607009"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Arial" pitchFamily="34" charset="0"/>
              <a:cs typeface="Arial" pitchFamily="34" charset="0"/>
            </a:rPr>
            <a:t>Standards-based solution</a:t>
          </a:r>
          <a:endParaRPr lang="en-US" sz="2000" kern="1200" dirty="0"/>
        </a:p>
        <a:p>
          <a:pPr marL="228600" lvl="1" indent="-228600" algn="l" defTabSz="889000">
            <a:lnSpc>
              <a:spcPct val="90000"/>
            </a:lnSpc>
            <a:spcBef>
              <a:spcPct val="0"/>
            </a:spcBef>
            <a:spcAft>
              <a:spcPct val="15000"/>
            </a:spcAft>
            <a:buChar char="••"/>
          </a:pP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en-US" sz="2000" kern="1200" dirty="0" smtClean="0">
              <a:latin typeface="Arial" pitchFamily="34" charset="0"/>
              <a:cs typeface="Arial" pitchFamily="34" charset="0"/>
            </a:rPr>
            <a:t>Write the UI code once, deploy to multiple devices</a:t>
          </a:r>
          <a:endParaRPr lang="en-US" sz="2000" kern="1200" dirty="0"/>
        </a:p>
        <a:p>
          <a:pPr marL="228600" lvl="1" indent="-228600" algn="l" defTabSz="889000">
            <a:lnSpc>
              <a:spcPct val="90000"/>
            </a:lnSpc>
            <a:spcBef>
              <a:spcPct val="0"/>
            </a:spcBef>
            <a:spcAft>
              <a:spcPct val="15000"/>
            </a:spcAft>
            <a:buChar char="••"/>
          </a:pP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en-US" sz="2000" kern="1200" smtClean="0"/>
            <a:t>Native container provides support for App Store and HTML5 limitations</a:t>
          </a:r>
          <a:endParaRPr lang="en-US" sz="2000" kern="1200" dirty="0"/>
        </a:p>
        <a:p>
          <a:pPr marL="228600" lvl="1" indent="-228600" algn="l" defTabSz="889000">
            <a:lnSpc>
              <a:spcPct val="90000"/>
            </a:lnSpc>
            <a:spcBef>
              <a:spcPct val="0"/>
            </a:spcBef>
            <a:spcAft>
              <a:spcPct val="15000"/>
            </a:spcAft>
            <a:buChar char="••"/>
          </a:pPr>
          <a:endParaRPr lang="en-US" sz="2000" kern="1200" dirty="0" smtClean="0">
            <a:solidFill>
              <a:schemeClr val="tx1"/>
            </a:solidFill>
            <a:latin typeface="Arial" pitchFamily="34" charset="0"/>
            <a:cs typeface="Arial" pitchFamily="34" charset="0"/>
          </a:endParaRPr>
        </a:p>
        <a:p>
          <a:pPr marL="228600" lvl="1" indent="-228600" algn="l" defTabSz="889000">
            <a:lnSpc>
              <a:spcPct val="90000"/>
            </a:lnSpc>
            <a:spcBef>
              <a:spcPct val="0"/>
            </a:spcBef>
            <a:spcAft>
              <a:spcPct val="15000"/>
            </a:spcAft>
            <a:buChar char="••"/>
          </a:pPr>
          <a:r>
            <a:rPr lang="en-US" sz="2000" kern="1200" smtClean="0">
              <a:latin typeface="Arial" pitchFamily="34" charset="0"/>
              <a:cs typeface="Arial" pitchFamily="34" charset="0"/>
            </a:rPr>
            <a:t>Flexible deployment options of both </a:t>
          </a:r>
          <a:r>
            <a:rPr lang="en-US" sz="2000" b="1" kern="1200" smtClean="0">
              <a:latin typeface="Arial" pitchFamily="34" charset="0"/>
              <a:cs typeface="Arial" pitchFamily="34" charset="0"/>
            </a:rPr>
            <a:t>Web App</a:t>
          </a:r>
          <a:r>
            <a:rPr lang="en-US" sz="2000" kern="1200" smtClean="0">
              <a:latin typeface="Arial" pitchFamily="34" charset="0"/>
              <a:cs typeface="Arial" pitchFamily="34" charset="0"/>
            </a:rPr>
            <a:t> and </a:t>
          </a:r>
          <a:r>
            <a:rPr lang="en-US" sz="2000" b="1" kern="1200" smtClean="0">
              <a:latin typeface="Arial" pitchFamily="34" charset="0"/>
              <a:cs typeface="Arial" pitchFamily="34" charset="0"/>
            </a:rPr>
            <a:t>Hybrid App</a:t>
          </a:r>
          <a:endParaRPr lang="en-US" sz="2000" b="1" kern="1200" dirty="0" smtClean="0">
            <a:latin typeface="Arial" pitchFamily="34" charset="0"/>
            <a:cs typeface="Arial" pitchFamily="34" charset="0"/>
          </a:endParaRPr>
        </a:p>
        <a:p>
          <a:pPr marL="457200" lvl="2" indent="-228600" algn="l" defTabSz="889000">
            <a:lnSpc>
              <a:spcPct val="90000"/>
            </a:lnSpc>
            <a:spcBef>
              <a:spcPct val="0"/>
            </a:spcBef>
            <a:spcAft>
              <a:spcPct val="15000"/>
            </a:spcAft>
            <a:buChar char="••"/>
          </a:pPr>
          <a:endParaRPr lang="en-US" sz="2000" kern="1200" dirty="0" smtClean="0">
            <a:solidFill>
              <a:schemeClr val="tx1"/>
            </a:solidFill>
            <a:latin typeface="Arial" pitchFamily="34" charset="0"/>
            <a:cs typeface="Arial" pitchFamily="34" charset="0"/>
          </a:endParaRPr>
        </a:p>
        <a:p>
          <a:pPr marL="228600" lvl="1" indent="-228600" algn="l" defTabSz="889000">
            <a:lnSpc>
              <a:spcPct val="90000"/>
            </a:lnSpc>
            <a:spcBef>
              <a:spcPct val="0"/>
            </a:spcBef>
            <a:spcAft>
              <a:spcPct val="15000"/>
            </a:spcAft>
            <a:buChar char="••"/>
          </a:pPr>
          <a:r>
            <a:rPr lang="en-US" sz="2000" kern="1200" dirty="0" smtClean="0">
              <a:latin typeface="Arial" pitchFamily="34" charset="0"/>
              <a:cs typeface="Arial" pitchFamily="34" charset="0"/>
            </a:rPr>
            <a:t>No need to learn device-specific languages or development environments</a:t>
          </a:r>
          <a:endParaRPr lang="en-US" sz="2200" kern="1200" dirty="0" smtClean="0">
            <a:latin typeface="Arial" pitchFamily="34" charset="0"/>
            <a:cs typeface="Arial" pitchFamily="34" charset="0"/>
          </a:endParaRPr>
        </a:p>
        <a:p>
          <a:pPr marL="228600" lvl="1" indent="-228600" algn="l" defTabSz="977900">
            <a:lnSpc>
              <a:spcPct val="90000"/>
            </a:lnSpc>
            <a:spcBef>
              <a:spcPct val="0"/>
            </a:spcBef>
            <a:spcAft>
              <a:spcPct val="15000"/>
            </a:spcAft>
            <a:buChar char="••"/>
          </a:pPr>
          <a:endParaRPr lang="en-US" sz="2200" kern="1200" dirty="0" smtClean="0">
            <a:latin typeface="Arial" pitchFamily="34" charset="0"/>
            <a:cs typeface="Arial" pitchFamily="34" charset="0"/>
          </a:endParaRPr>
        </a:p>
        <a:p>
          <a:pPr marL="228600" lvl="1" indent="-228600" algn="l" defTabSz="977900">
            <a:lnSpc>
              <a:spcPct val="90000"/>
            </a:lnSpc>
            <a:spcBef>
              <a:spcPct val="0"/>
            </a:spcBef>
            <a:spcAft>
              <a:spcPct val="15000"/>
            </a:spcAft>
            <a:buChar char="••"/>
          </a:pPr>
          <a:endParaRPr lang="en-US" sz="2200" kern="1200" dirty="0" smtClean="0">
            <a:latin typeface="Arial" pitchFamily="34" charset="0"/>
            <a:cs typeface="Arial" pitchFamily="34" charset="0"/>
          </a:endParaRPr>
        </a:p>
      </dsp:txBody>
      <dsp:txXfrm>
        <a:off x="0" y="266039"/>
        <a:ext cx="7821163" cy="4762800"/>
      </dsp:txXfrm>
    </dsp:sp>
    <dsp:sp modelId="{73FCB0DF-CCD8-4E6C-8429-AF14EA34DBA7}">
      <dsp:nvSpPr>
        <dsp:cNvPr id="0" name=""/>
        <dsp:cNvSpPr/>
      </dsp:nvSpPr>
      <dsp:spPr>
        <a:xfrm>
          <a:off x="391058" y="359"/>
          <a:ext cx="6287386" cy="531360"/>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206935" tIns="0" rIns="206935" bIns="0" numCol="1" spcCol="1270" anchor="ctr" anchorCtr="0">
          <a:noAutofit/>
        </a:bodyPr>
        <a:lstStyle/>
        <a:p>
          <a:pPr lvl="0" algn="l" defTabSz="800100">
            <a:lnSpc>
              <a:spcPct val="90000"/>
            </a:lnSpc>
            <a:spcBef>
              <a:spcPct val="0"/>
            </a:spcBef>
            <a:spcAft>
              <a:spcPct val="35000"/>
            </a:spcAft>
          </a:pPr>
          <a:r>
            <a:rPr lang="en-US" sz="1800" b="1" kern="1200" dirty="0" smtClean="0"/>
            <a:t>Hybrid App </a:t>
          </a:r>
          <a:r>
            <a:rPr lang="en-US" sz="1700" kern="1200" dirty="0" smtClean="0"/>
            <a:t>(Native Wrapper + Web App)</a:t>
          </a:r>
          <a:endParaRPr lang="en-US" kern="1200" dirty="0"/>
        </a:p>
      </dsp:txBody>
      <dsp:txXfrm>
        <a:off x="391058" y="359"/>
        <a:ext cx="6287386" cy="53136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D37E46-792C-4675-BA26-AA4240386A8B}">
      <dsp:nvSpPr>
        <dsp:cNvPr id="0" name=""/>
        <dsp:cNvSpPr/>
      </dsp:nvSpPr>
      <dsp:spPr>
        <a:xfrm>
          <a:off x="3393" y="321603"/>
          <a:ext cx="2230857" cy="1779442"/>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1E6DFC0-9598-4BB6-ACB8-DB2E41AEBC5A}">
      <dsp:nvSpPr>
        <dsp:cNvPr id="0" name=""/>
        <dsp:cNvSpPr/>
      </dsp:nvSpPr>
      <dsp:spPr>
        <a:xfrm>
          <a:off x="789437" y="1871097"/>
          <a:ext cx="1385095" cy="708200"/>
        </a:xfrm>
        <a:prstGeom prst="roundRect">
          <a:avLst>
            <a:gd name="adj" fmla="val 10000"/>
          </a:avLst>
        </a:prstGeom>
        <a:gradFill rotWithShape="0">
          <a:gsLst>
            <a:gs pos="0">
              <a:schemeClr val="accent4">
                <a:lumMod val="60000"/>
                <a:lumOff val="40000"/>
              </a:schemeClr>
            </a:gs>
            <a:gs pos="35000">
              <a:schemeClr val="accent4">
                <a:lumMod val="40000"/>
                <a:lumOff val="60000"/>
              </a:schemeClr>
            </a:gs>
            <a:gs pos="100000">
              <a:schemeClr val="accent4">
                <a:lumMod val="20000"/>
                <a:lumOff val="8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600" kern="1200" dirty="0" smtClean="0"/>
            <a:t>Define OE services</a:t>
          </a:r>
        </a:p>
      </dsp:txBody>
      <dsp:txXfrm>
        <a:off x="789437" y="1871097"/>
        <a:ext cx="1385095" cy="708200"/>
      </dsp:txXfrm>
    </dsp:sp>
    <dsp:sp modelId="{9F111DEF-1434-4162-B09B-C9FD9CCA56A0}">
      <dsp:nvSpPr>
        <dsp:cNvPr id="0" name=""/>
        <dsp:cNvSpPr/>
      </dsp:nvSpPr>
      <dsp:spPr>
        <a:xfrm rot="21540265">
          <a:off x="2536833" y="916030"/>
          <a:ext cx="302651" cy="536044"/>
        </a:xfrm>
        <a:prstGeom prst="rightArrow">
          <a:avLst>
            <a:gd name="adj1" fmla="val 60000"/>
            <a:gd name="adj2" fmla="val 5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21540265">
        <a:off x="2536833" y="916030"/>
        <a:ext cx="302651" cy="536044"/>
      </dsp:txXfrm>
    </dsp:sp>
    <dsp:sp modelId="{8E3822B1-02C6-4AEE-AF95-936D74A6B7BF}">
      <dsp:nvSpPr>
        <dsp:cNvPr id="0" name=""/>
        <dsp:cNvSpPr/>
      </dsp:nvSpPr>
      <dsp:spPr>
        <a:xfrm>
          <a:off x="3098838" y="267810"/>
          <a:ext cx="2230857" cy="1779442"/>
        </a:xfrm>
        <a:prstGeom prst="roundRect">
          <a:avLst>
            <a:gd name="adj" fmla="val 10000"/>
          </a:avLst>
        </a:prstGeom>
        <a:blipFill rotWithShape="0">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3C36AD82-A4AC-4B20-84BE-A3E6450A98D5}">
      <dsp:nvSpPr>
        <dsp:cNvPr id="0" name=""/>
        <dsp:cNvSpPr/>
      </dsp:nvSpPr>
      <dsp:spPr>
        <a:xfrm>
          <a:off x="3884882" y="1871097"/>
          <a:ext cx="1385095" cy="708200"/>
        </a:xfrm>
        <a:prstGeom prst="roundRect">
          <a:avLst>
            <a:gd name="adj" fmla="val 10000"/>
          </a:avLst>
        </a:prstGeom>
        <a:gradFill rotWithShape="0">
          <a:gsLst>
            <a:gs pos="0">
              <a:schemeClr val="accent3">
                <a:hueOff val="3108344"/>
                <a:satOff val="-11445"/>
                <a:lumOff val="3268"/>
                <a:alphaOff val="0"/>
                <a:tint val="50000"/>
                <a:satMod val="300000"/>
              </a:schemeClr>
            </a:gs>
            <a:gs pos="35000">
              <a:schemeClr val="accent3">
                <a:hueOff val="3108344"/>
                <a:satOff val="-11445"/>
                <a:lumOff val="3268"/>
                <a:alphaOff val="0"/>
                <a:tint val="37000"/>
                <a:satMod val="300000"/>
              </a:schemeClr>
            </a:gs>
            <a:gs pos="100000">
              <a:schemeClr val="accent3">
                <a:hueOff val="3108344"/>
                <a:satOff val="-11445"/>
                <a:lumOff val="326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600" kern="1200" dirty="0" smtClean="0"/>
            <a:t>Build UI</a:t>
          </a:r>
        </a:p>
      </dsp:txBody>
      <dsp:txXfrm>
        <a:off x="3884882" y="1871097"/>
        <a:ext cx="1385095" cy="708200"/>
      </dsp:txXfrm>
    </dsp:sp>
    <dsp:sp modelId="{DB1BCBA7-1C13-4F35-9AB0-38B3BBB6BC4D}">
      <dsp:nvSpPr>
        <dsp:cNvPr id="0" name=""/>
        <dsp:cNvSpPr/>
      </dsp:nvSpPr>
      <dsp:spPr>
        <a:xfrm rot="114682">
          <a:off x="5614443" y="940991"/>
          <a:ext cx="284985" cy="536044"/>
        </a:xfrm>
        <a:prstGeom prst="rightArrow">
          <a:avLst>
            <a:gd name="adj1" fmla="val 60000"/>
            <a:gd name="adj2" fmla="val 50000"/>
          </a:avLst>
        </a:prstGeom>
        <a:gradFill rotWithShape="0">
          <a:gsLst>
            <a:gs pos="0">
              <a:schemeClr val="accent3">
                <a:hueOff val="4662517"/>
                <a:satOff val="-17167"/>
                <a:lumOff val="4902"/>
                <a:alphaOff val="0"/>
                <a:tint val="50000"/>
                <a:satMod val="300000"/>
              </a:schemeClr>
            </a:gs>
            <a:gs pos="35000">
              <a:schemeClr val="accent3">
                <a:hueOff val="4662517"/>
                <a:satOff val="-17167"/>
                <a:lumOff val="4902"/>
                <a:alphaOff val="0"/>
                <a:tint val="37000"/>
                <a:satMod val="300000"/>
              </a:schemeClr>
            </a:gs>
            <a:gs pos="100000">
              <a:schemeClr val="accent3">
                <a:hueOff val="4662517"/>
                <a:satOff val="-17167"/>
                <a:lumOff val="4902"/>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114682">
        <a:off x="5614443" y="940991"/>
        <a:ext cx="284985" cy="536044"/>
      </dsp:txXfrm>
    </dsp:sp>
    <dsp:sp modelId="{C6C786AB-9BB1-4629-8646-7248B705F396}">
      <dsp:nvSpPr>
        <dsp:cNvPr id="0" name=""/>
        <dsp:cNvSpPr/>
      </dsp:nvSpPr>
      <dsp:spPr>
        <a:xfrm>
          <a:off x="6143486" y="369416"/>
          <a:ext cx="2230857" cy="1779442"/>
        </a:xfrm>
        <a:prstGeom prst="roundRect">
          <a:avLst>
            <a:gd name="adj" fmla="val 10000"/>
          </a:avLst>
        </a:prstGeom>
        <a:blipFill rotWithShape="0">
          <a:blip xmlns:r="http://schemas.openxmlformats.org/officeDocument/2006/relationships" r:embed="rId3"/>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156E967B-9E07-452A-98EB-22E75B6EDAC8}">
      <dsp:nvSpPr>
        <dsp:cNvPr id="0" name=""/>
        <dsp:cNvSpPr/>
      </dsp:nvSpPr>
      <dsp:spPr>
        <a:xfrm>
          <a:off x="6980327" y="1871097"/>
          <a:ext cx="1385095" cy="708200"/>
        </a:xfrm>
        <a:prstGeom prst="roundRect">
          <a:avLst>
            <a:gd name="adj" fmla="val 10000"/>
          </a:avLst>
        </a:prstGeom>
        <a:gradFill rotWithShape="0">
          <a:gsLst>
            <a:gs pos="0">
              <a:schemeClr val="accent2">
                <a:lumMod val="60000"/>
                <a:lumOff val="40000"/>
              </a:schemeClr>
            </a:gs>
            <a:gs pos="35000">
              <a:schemeClr val="accent2">
                <a:lumMod val="40000"/>
                <a:lumOff val="60000"/>
              </a:schemeClr>
            </a:gs>
            <a:gs pos="100000">
              <a:schemeClr val="accent2">
                <a:lumMod val="20000"/>
                <a:lumOff val="8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Bind data and UI</a:t>
          </a:r>
          <a:endParaRPr lang="en-US" sz="1600" kern="1200" dirty="0"/>
        </a:p>
      </dsp:txBody>
      <dsp:txXfrm>
        <a:off x="6980327" y="1871097"/>
        <a:ext cx="1385095" cy="708200"/>
      </dsp:txXfrm>
    </dsp:sp>
    <dsp:sp modelId="{93DB2CC0-3C83-4CCB-8D71-C577B1FD50CE}">
      <dsp:nvSpPr>
        <dsp:cNvPr id="0" name=""/>
        <dsp:cNvSpPr/>
      </dsp:nvSpPr>
      <dsp:spPr>
        <a:xfrm rot="21489018">
          <a:off x="8694645" y="939573"/>
          <a:ext cx="320551" cy="536044"/>
        </a:xfrm>
        <a:prstGeom prst="rightArrow">
          <a:avLst>
            <a:gd name="adj1" fmla="val 60000"/>
            <a:gd name="adj2" fmla="val 50000"/>
          </a:avLst>
        </a:prstGeom>
        <a:gradFill rotWithShape="0">
          <a:gsLst>
            <a:gs pos="0">
              <a:schemeClr val="accent3">
                <a:hueOff val="9325033"/>
                <a:satOff val="-34335"/>
                <a:lumOff val="9805"/>
                <a:alphaOff val="0"/>
                <a:tint val="50000"/>
                <a:satMod val="300000"/>
              </a:schemeClr>
            </a:gs>
            <a:gs pos="35000">
              <a:schemeClr val="accent3">
                <a:hueOff val="9325033"/>
                <a:satOff val="-34335"/>
                <a:lumOff val="9805"/>
                <a:alphaOff val="0"/>
                <a:tint val="37000"/>
                <a:satMod val="300000"/>
              </a:schemeClr>
            </a:gs>
            <a:gs pos="100000">
              <a:schemeClr val="accent3">
                <a:hueOff val="9325033"/>
                <a:satOff val="-34335"/>
                <a:lumOff val="9805"/>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21489018">
        <a:off x="8694645" y="939573"/>
        <a:ext cx="320551" cy="536044"/>
      </dsp:txXfrm>
    </dsp:sp>
    <dsp:sp modelId="{2EBA62C9-E152-400B-BB77-7F89CF3F458D}">
      <dsp:nvSpPr>
        <dsp:cNvPr id="0" name=""/>
        <dsp:cNvSpPr/>
      </dsp:nvSpPr>
      <dsp:spPr>
        <a:xfrm>
          <a:off x="9289728" y="267810"/>
          <a:ext cx="2230857" cy="1779442"/>
        </a:xfrm>
        <a:prstGeom prst="roundRect">
          <a:avLst>
            <a:gd name="adj" fmla="val 10000"/>
          </a:avLst>
        </a:prstGeom>
        <a:blipFill rotWithShape="0">
          <a:blip xmlns:r="http://schemas.openxmlformats.org/officeDocument/2006/relationships" r:embed="rId4"/>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4C9660CF-2DF8-4CB6-B7AC-5282DA41B395}">
      <dsp:nvSpPr>
        <dsp:cNvPr id="0" name=""/>
        <dsp:cNvSpPr/>
      </dsp:nvSpPr>
      <dsp:spPr>
        <a:xfrm>
          <a:off x="10075773" y="1871097"/>
          <a:ext cx="1385095" cy="708200"/>
        </a:xfrm>
        <a:prstGeom prst="roundRect">
          <a:avLst>
            <a:gd name="adj" fmla="val 10000"/>
          </a:avLst>
        </a:prstGeom>
        <a:gradFill rotWithShape="0">
          <a:gsLst>
            <a:gs pos="0">
              <a:schemeClr val="accent5">
                <a:lumMod val="60000"/>
                <a:lumOff val="40000"/>
              </a:schemeClr>
            </a:gs>
            <a:gs pos="35000">
              <a:schemeClr val="accent5">
                <a:lumMod val="40000"/>
                <a:lumOff val="60000"/>
              </a:schemeClr>
            </a:gs>
            <a:gs pos="100000">
              <a:schemeClr val="accent5">
                <a:lumMod val="20000"/>
                <a:lumOff val="8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Build and deploy</a:t>
          </a:r>
          <a:endParaRPr lang="en-US" sz="1600" kern="1200" dirty="0"/>
        </a:p>
      </dsp:txBody>
      <dsp:txXfrm>
        <a:off x="10075773" y="1871097"/>
        <a:ext cx="1385095" cy="7082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359127-D52E-45DA-B68A-2393DB657CDE}">
      <dsp:nvSpPr>
        <dsp:cNvPr id="0" name=""/>
        <dsp:cNvSpPr/>
      </dsp:nvSpPr>
      <dsp:spPr>
        <a:xfrm>
          <a:off x="5384" y="0"/>
          <a:ext cx="3134139" cy="529935"/>
        </a:xfrm>
        <a:prstGeom prst="chevron">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Step 1</a:t>
          </a:r>
          <a:endParaRPr lang="en-US" sz="2000" kern="1200" dirty="0"/>
        </a:p>
      </dsp:txBody>
      <dsp:txXfrm>
        <a:off x="5384" y="0"/>
        <a:ext cx="3134139" cy="529935"/>
      </dsp:txXfrm>
    </dsp:sp>
    <dsp:sp modelId="{24226890-C203-4F09-83E0-D2150693E056}">
      <dsp:nvSpPr>
        <dsp:cNvPr id="0" name=""/>
        <dsp:cNvSpPr/>
      </dsp:nvSpPr>
      <dsp:spPr>
        <a:xfrm>
          <a:off x="2826110" y="0"/>
          <a:ext cx="3134139" cy="529935"/>
        </a:xfrm>
        <a:prstGeom prst="chevron">
          <a:avLst/>
        </a:prstGeom>
        <a:gradFill rotWithShape="0">
          <a:gsLst>
            <a:gs pos="0">
              <a:schemeClr val="accent4">
                <a:hueOff val="-6170327"/>
                <a:satOff val="10420"/>
                <a:lumOff val="5359"/>
                <a:alphaOff val="0"/>
                <a:tint val="50000"/>
                <a:satMod val="300000"/>
              </a:schemeClr>
            </a:gs>
            <a:gs pos="35000">
              <a:schemeClr val="accent4">
                <a:hueOff val="-6170327"/>
                <a:satOff val="10420"/>
                <a:lumOff val="5359"/>
                <a:alphaOff val="0"/>
                <a:tint val="37000"/>
                <a:satMod val="300000"/>
              </a:schemeClr>
            </a:gs>
            <a:gs pos="100000">
              <a:schemeClr val="accent4">
                <a:hueOff val="-6170327"/>
                <a:satOff val="10420"/>
                <a:lumOff val="535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Step 2</a:t>
          </a:r>
          <a:endParaRPr lang="en-US" sz="2000" kern="1200" dirty="0"/>
        </a:p>
      </dsp:txBody>
      <dsp:txXfrm>
        <a:off x="2826110" y="0"/>
        <a:ext cx="3134139" cy="529935"/>
      </dsp:txXfrm>
    </dsp:sp>
    <dsp:sp modelId="{0FA019CF-A158-46CC-AB71-E535E335DC43}">
      <dsp:nvSpPr>
        <dsp:cNvPr id="0" name=""/>
        <dsp:cNvSpPr/>
      </dsp:nvSpPr>
      <dsp:spPr>
        <a:xfrm>
          <a:off x="5646836" y="0"/>
          <a:ext cx="3134139" cy="529935"/>
        </a:xfrm>
        <a:prstGeom prst="chevron">
          <a:avLst/>
        </a:prstGeom>
        <a:gradFill rotWithShape="0">
          <a:gsLst>
            <a:gs pos="0">
              <a:schemeClr val="accent4">
                <a:hueOff val="-12340653"/>
                <a:satOff val="20839"/>
                <a:lumOff val="10719"/>
                <a:alphaOff val="0"/>
                <a:tint val="50000"/>
                <a:satMod val="300000"/>
              </a:schemeClr>
            </a:gs>
            <a:gs pos="35000">
              <a:schemeClr val="accent4">
                <a:hueOff val="-12340653"/>
                <a:satOff val="20839"/>
                <a:lumOff val="10719"/>
                <a:alphaOff val="0"/>
                <a:tint val="37000"/>
                <a:satMod val="300000"/>
              </a:schemeClr>
            </a:gs>
            <a:gs pos="100000">
              <a:schemeClr val="accent4">
                <a:hueOff val="-12340653"/>
                <a:satOff val="20839"/>
                <a:lumOff val="1071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Step 3</a:t>
          </a:r>
          <a:endParaRPr lang="en-US" sz="2000" kern="1200" dirty="0"/>
        </a:p>
      </dsp:txBody>
      <dsp:txXfrm>
        <a:off x="5646836" y="0"/>
        <a:ext cx="3134139" cy="529935"/>
      </dsp:txXfrm>
    </dsp:sp>
    <dsp:sp modelId="{D21CFB77-7988-4282-BD27-23F19D675FB5}">
      <dsp:nvSpPr>
        <dsp:cNvPr id="0" name=""/>
        <dsp:cNvSpPr/>
      </dsp:nvSpPr>
      <dsp:spPr>
        <a:xfrm>
          <a:off x="8467561" y="0"/>
          <a:ext cx="3134139" cy="529935"/>
        </a:xfrm>
        <a:prstGeom prst="chevron">
          <a:avLst/>
        </a:prstGeom>
        <a:gradFill rotWithShape="0">
          <a:gsLst>
            <a:gs pos="0">
              <a:schemeClr val="accent4">
                <a:hueOff val="-18510980"/>
                <a:satOff val="31259"/>
                <a:lumOff val="16078"/>
                <a:alphaOff val="0"/>
                <a:tint val="50000"/>
                <a:satMod val="300000"/>
              </a:schemeClr>
            </a:gs>
            <a:gs pos="35000">
              <a:schemeClr val="accent4">
                <a:hueOff val="-18510980"/>
                <a:satOff val="31259"/>
                <a:lumOff val="16078"/>
                <a:alphaOff val="0"/>
                <a:tint val="37000"/>
                <a:satMod val="300000"/>
              </a:schemeClr>
            </a:gs>
            <a:gs pos="100000">
              <a:schemeClr val="accent4">
                <a:hueOff val="-18510980"/>
                <a:satOff val="31259"/>
                <a:lumOff val="1607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Step 4</a:t>
          </a:r>
          <a:endParaRPr lang="en-US" sz="2000" kern="1200" dirty="0"/>
        </a:p>
      </dsp:txBody>
      <dsp:txXfrm>
        <a:off x="8467561" y="0"/>
        <a:ext cx="3134139" cy="52993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5537" cy="3492500"/>
          </a:xfrm>
        </p:spPr>
      </p:sp>
      <p:sp>
        <p:nvSpPr>
          <p:cNvPr id="3" name="Notes Placeholder 2"/>
          <p:cNvSpPr>
            <a:spLocks noGrp="1"/>
          </p:cNvSpPr>
          <p:nvPr>
            <p:ph type="body" idx="1"/>
          </p:nvPr>
        </p:nvSpPr>
        <p:spPr/>
        <p:txBody>
          <a:bodyPr>
            <a:normAutofit/>
          </a:bodyPr>
          <a:lstStyle/>
          <a:p>
            <a:r>
              <a:rPr lang="en-US" dirty="0" smtClean="0">
                <a:latin typeface="+mn-lt"/>
              </a:rPr>
              <a:t>So what exactly is a mobile device? I am sure we can all agree that a device which implies mobility should be portable. It is generally either a </a:t>
            </a:r>
            <a:r>
              <a:rPr lang="en-US" dirty="0" err="1" smtClean="0">
                <a:latin typeface="+mn-lt"/>
              </a:rPr>
              <a:t>smartphone</a:t>
            </a:r>
            <a:r>
              <a:rPr lang="en-US" dirty="0" smtClean="0">
                <a:latin typeface="+mn-lt"/>
              </a:rPr>
              <a:t> or a tablet with screen sizes typically ranging from 3 inches to over 10 inches. A mobile device available today also has large computing power- it generally has multiple processor cores running at a few GHz and large amounts of RAM. In fact, a mobile device is almost as powerful as a traditional PC. </a:t>
            </a:r>
            <a:r>
              <a:rPr lang="en-US" dirty="0" err="1" smtClean="0">
                <a:latin typeface="+mn-lt"/>
              </a:rPr>
              <a:t>Smartphones</a:t>
            </a:r>
            <a:r>
              <a:rPr lang="en-US" dirty="0" smtClean="0">
                <a:latin typeface="+mn-lt"/>
              </a:rPr>
              <a:t> and tablets combine computing and telephony apart from providing a number of other bells and whistles like hi-res cameras, HD displays and multimedia capabilities. They also sport myriad connectivity options like </a:t>
            </a:r>
            <a:r>
              <a:rPr lang="en-US" dirty="0" err="1" smtClean="0">
                <a:latin typeface="+mn-lt"/>
              </a:rPr>
              <a:t>wifi</a:t>
            </a:r>
            <a:r>
              <a:rPr lang="en-US" dirty="0" smtClean="0">
                <a:latin typeface="+mn-lt"/>
              </a:rPr>
              <a:t> , 3/4G, DLNA, Bluetooth and NFC. Mobile devices support intuitive user interaction via touch interfaces. </a:t>
            </a:r>
            <a:endParaRPr lang="en-US" dirty="0">
              <a:latin typeface="+mn-lt"/>
            </a:endParaRPr>
          </a:p>
        </p:txBody>
      </p:sp>
      <p:sp>
        <p:nvSpPr>
          <p:cNvPr id="4" name="Slide Number Placeholder 3"/>
          <p:cNvSpPr>
            <a:spLocks noGrp="1"/>
          </p:cNvSpPr>
          <p:nvPr>
            <p:ph type="sldNum" sz="quarter" idx="10"/>
          </p:nvPr>
        </p:nvSpPr>
        <p:spPr/>
        <p:txBody>
          <a:bodyPr/>
          <a:lstStyle/>
          <a:p>
            <a:fld id="{A48FAC65-6D55-4B4B-B562-B1EB06632B8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5537" cy="3492500"/>
          </a:xfrm>
        </p:spPr>
      </p:sp>
      <p:sp>
        <p:nvSpPr>
          <p:cNvPr id="3" name="Notes Placeholder 2"/>
          <p:cNvSpPr>
            <a:spLocks noGrp="1"/>
          </p:cNvSpPr>
          <p:nvPr>
            <p:ph type="body" idx="1"/>
          </p:nvPr>
        </p:nvSpPr>
        <p:spPr/>
        <p:txBody>
          <a:bodyPr>
            <a:normAutofit/>
          </a:bodyPr>
          <a:lstStyle/>
          <a:p>
            <a:r>
              <a:rPr lang="en-US" dirty="0" smtClean="0">
                <a:latin typeface="+mn-lt"/>
              </a:rPr>
              <a:t>The first on top of the list is the large scale fragmentation in the mobile OS/platform market. Though there are signs of consolidation, the market is far from having a clear winner. Till such time, developers have no option but to have an app for each major OS unless they have very specific requirements and target a single platform.</a:t>
            </a:r>
          </a:p>
          <a:p>
            <a:r>
              <a:rPr lang="en-US" dirty="0" smtClean="0">
                <a:latin typeface="+mn-lt"/>
              </a:rPr>
              <a:t>Though there are development tools provided by the major platform vendors, these are specific to their particular platform. There are very few tools which allow you to seamlessly develop, test and deploy on all the major platforms.</a:t>
            </a:r>
          </a:p>
          <a:p>
            <a:r>
              <a:rPr lang="en-US" dirty="0" smtClean="0">
                <a:latin typeface="+mn-lt"/>
              </a:rPr>
              <a:t>Add to this the problem of the rising spread of malware in mobiles. What was once the preserve of PCs has now found a fertile breeding ground  in the mobile space. </a:t>
            </a:r>
          </a:p>
          <a:p>
            <a:r>
              <a:rPr lang="en-US" dirty="0" smtClean="0">
                <a:latin typeface="+mn-lt"/>
              </a:rPr>
              <a:t>It is imperative to ensure security at both the client level and the server level. There should be support for client-server communication over HTTPS using SSL/TLS. </a:t>
            </a:r>
          </a:p>
          <a:p>
            <a:endParaRPr lang="en-US" baseline="0" dirty="0" smtClean="0"/>
          </a:p>
        </p:txBody>
      </p:sp>
      <p:sp>
        <p:nvSpPr>
          <p:cNvPr id="4" name="Slide Number Placeholder 3"/>
          <p:cNvSpPr>
            <a:spLocks noGrp="1"/>
          </p:cNvSpPr>
          <p:nvPr>
            <p:ph type="sldNum" sz="quarter" idx="10"/>
          </p:nvPr>
        </p:nvSpPr>
        <p:spPr/>
        <p:txBody>
          <a:bodyPr/>
          <a:lstStyle/>
          <a:p>
            <a:fld id="{A48FAC65-6D55-4B4B-B562-B1EB06632B8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5537" cy="3492500"/>
          </a:xfrm>
        </p:spPr>
      </p:sp>
      <p:sp>
        <p:nvSpPr>
          <p:cNvPr id="3" name="Notes Placeholder 2"/>
          <p:cNvSpPr>
            <a:spLocks noGrp="1"/>
          </p:cNvSpPr>
          <p:nvPr>
            <p:ph type="body" idx="1"/>
          </p:nvPr>
        </p:nvSpPr>
        <p:spPr/>
        <p:txBody>
          <a:bodyPr>
            <a:normAutofit/>
          </a:bodyPr>
          <a:lstStyle/>
          <a:p>
            <a:r>
              <a:rPr lang="en-US" dirty="0" smtClean="0">
                <a:latin typeface="+mn-lt"/>
              </a:rPr>
              <a:t>Mobile apps should also offer a seamless user experience when transitioning across devices. Consider the example of a user who initiates  an order from some online vendor on a PC. He then monitors the status on a tablet while attending a meeting. The vendor then sends alerts to his </a:t>
            </a:r>
            <a:r>
              <a:rPr lang="en-US" dirty="0" err="1" smtClean="0">
                <a:latin typeface="+mn-lt"/>
              </a:rPr>
              <a:t>smartphone</a:t>
            </a:r>
            <a:r>
              <a:rPr lang="en-US" dirty="0" smtClean="0">
                <a:latin typeface="+mn-lt"/>
              </a:rPr>
              <a:t> when the user happens to be commuting. </a:t>
            </a:r>
            <a:endParaRPr lang="en-US" dirty="0">
              <a:latin typeface="+mn-lt"/>
            </a:endParaRPr>
          </a:p>
        </p:txBody>
      </p:sp>
      <p:sp>
        <p:nvSpPr>
          <p:cNvPr id="4" name="Slide Number Placeholder 3"/>
          <p:cNvSpPr>
            <a:spLocks noGrp="1"/>
          </p:cNvSpPr>
          <p:nvPr>
            <p:ph type="sldNum" sz="quarter" idx="10"/>
          </p:nvPr>
        </p:nvSpPr>
        <p:spPr/>
        <p:txBody>
          <a:bodyPr/>
          <a:lstStyle/>
          <a:p>
            <a:fld id="{A48FAC65-6D55-4B4B-B562-B1EB06632B8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5537" cy="3492500"/>
          </a:xfrm>
        </p:spPr>
      </p:sp>
      <p:sp>
        <p:nvSpPr>
          <p:cNvPr id="3" name="Notes Placeholder 2"/>
          <p:cNvSpPr>
            <a:spLocks noGrp="1"/>
          </p:cNvSpPr>
          <p:nvPr>
            <p:ph type="body" idx="1"/>
          </p:nvPr>
        </p:nvSpPr>
        <p:spPr/>
        <p:txBody>
          <a:bodyPr>
            <a:normAutofit/>
          </a:bodyPr>
          <a:lstStyle/>
          <a:p>
            <a:r>
              <a:rPr lang="en-US" dirty="0" smtClean="0">
                <a:latin typeface="+mn-lt"/>
              </a:rPr>
              <a:t>Developing a pure native app for Android is fraught with its own set of problems. The main problem is the sheer number of both OS versions and devices. In sharp contrast with Apple which has a limited number of devices (two phones and two tablets), anything goes in the Android world. As there are no fixed device sizes to speak of, developers will have to compromise by developing apps with an average form factor in mind. Add to this the problem where a number of Android devices are still running on earlier versions of Android. If you want to support these devices, you will have to jump through a few hoops and also miss out on using the new features and API available in later versions.</a:t>
            </a:r>
            <a:endParaRPr lang="en-US" dirty="0">
              <a:latin typeface="+mn-lt"/>
            </a:endParaRPr>
          </a:p>
        </p:txBody>
      </p:sp>
      <p:sp>
        <p:nvSpPr>
          <p:cNvPr id="4" name="Slide Number Placeholder 3"/>
          <p:cNvSpPr>
            <a:spLocks noGrp="1"/>
          </p:cNvSpPr>
          <p:nvPr>
            <p:ph type="sldNum" sz="quarter" idx="10"/>
          </p:nvPr>
        </p:nvSpPr>
        <p:spPr/>
        <p:txBody>
          <a:bodyPr/>
          <a:lstStyle/>
          <a:p>
            <a:fld id="{A48FAC65-6D55-4B4B-B562-B1EB06632B8D}"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5537" cy="3492500"/>
          </a:xfrm>
        </p:spPr>
      </p:sp>
      <p:sp>
        <p:nvSpPr>
          <p:cNvPr id="3" name="Notes Placeholder 2"/>
          <p:cNvSpPr>
            <a:spLocks noGrp="1"/>
          </p:cNvSpPr>
          <p:nvPr>
            <p:ph type="body" idx="1"/>
          </p:nvPr>
        </p:nvSpPr>
        <p:spPr/>
        <p:txBody>
          <a:bodyPr>
            <a:normAutofit/>
          </a:bodyPr>
          <a:lstStyle/>
          <a:p>
            <a:r>
              <a:rPr lang="en-US" dirty="0" smtClean="0">
                <a:latin typeface="+mn-lt"/>
              </a:rPr>
              <a:t>Let us now look at problems developers face when developing native apps specifically for one of the two dominant platforms- </a:t>
            </a:r>
            <a:r>
              <a:rPr lang="en-US" dirty="0" err="1" smtClean="0">
                <a:latin typeface="+mn-lt"/>
              </a:rPr>
              <a:t>iOS</a:t>
            </a:r>
            <a:r>
              <a:rPr lang="en-US" dirty="0" smtClean="0">
                <a:latin typeface="+mn-lt"/>
              </a:rPr>
              <a:t>. As you know, native apps are written specifically for a particular platform. Native apps for </a:t>
            </a:r>
            <a:r>
              <a:rPr lang="en-US" dirty="0" err="1" smtClean="0">
                <a:latin typeface="+mn-lt"/>
              </a:rPr>
              <a:t>iOS</a:t>
            </a:r>
            <a:r>
              <a:rPr lang="en-US" dirty="0" smtClean="0">
                <a:latin typeface="+mn-lt"/>
              </a:rPr>
              <a:t> presuppose a good knowledge of Objective C.</a:t>
            </a:r>
          </a:p>
          <a:p>
            <a:r>
              <a:rPr lang="en-US" dirty="0" smtClean="0">
                <a:latin typeface="+mn-lt"/>
              </a:rPr>
              <a:t>App review is sometimes whimsical- your app can be rejected if Apple decides it does not conform to its high standards. The review process also takes variable time. This can be especially problematic when trying to push quick updates to existing apps. Developer subscription fees are $ 99 yearly- this is $299 for subscription to the Enterprise program.</a:t>
            </a:r>
          </a:p>
          <a:p>
            <a:r>
              <a:rPr lang="en-US" dirty="0" smtClean="0">
                <a:latin typeface="+mn-lt"/>
              </a:rPr>
              <a:t>Look and Feel could also change drastically across versions. Case in point- </a:t>
            </a:r>
            <a:r>
              <a:rPr lang="en-US" dirty="0" err="1" smtClean="0">
                <a:latin typeface="+mn-lt"/>
              </a:rPr>
              <a:t>iOS</a:t>
            </a:r>
            <a:r>
              <a:rPr lang="en-US" dirty="0" smtClean="0">
                <a:latin typeface="+mn-lt"/>
              </a:rPr>
              <a:t> 7 has completely changed the shape of buttons, fonts and flattened a number of elements. If you had spent a lot of time and effort on getting those custom UI elements just right, you would have no option but to go back to the drawing board to fit in with Apple’s new design philosophy.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48FAC65-6D55-4B4B-B562-B1EB06632B8D}"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r>
              <a:rPr lang="en-US" baseline="0" dirty="0" smtClean="0"/>
              <a:t>Let’s start with description that sums up OpenEdge Mobile.</a:t>
            </a:r>
          </a:p>
          <a:p>
            <a:endParaRPr lang="en-US" baseline="0" dirty="0" smtClean="0"/>
          </a:p>
          <a:p>
            <a:r>
              <a:rPr lang="en-US" b="1" baseline="0" dirty="0" smtClean="0"/>
              <a:t>OpenEdge Mobile</a:t>
            </a:r>
            <a:r>
              <a:rPr lang="en-US" baseline="0" dirty="0" smtClean="0"/>
              <a:t> provides </a:t>
            </a:r>
            <a:r>
              <a:rPr lang="en-US" b="1" baseline="0" dirty="0" smtClean="0"/>
              <a:t>support</a:t>
            </a:r>
            <a:r>
              <a:rPr lang="en-US" baseline="0" dirty="0" smtClean="0"/>
              <a:t> to </a:t>
            </a:r>
            <a:r>
              <a:rPr lang="en-US" b="1" baseline="0" dirty="0" smtClean="0"/>
              <a:t>write applications </a:t>
            </a:r>
            <a:r>
              <a:rPr lang="en-US" baseline="0" dirty="0" smtClean="0"/>
              <a:t>designed to </a:t>
            </a:r>
            <a:r>
              <a:rPr lang="en-US" b="1" baseline="0" dirty="0" smtClean="0"/>
              <a:t>run</a:t>
            </a:r>
            <a:r>
              <a:rPr lang="en-US" baseline="0" dirty="0" smtClean="0"/>
              <a:t> on </a:t>
            </a:r>
            <a:r>
              <a:rPr lang="en-US" b="1" baseline="0" dirty="0" smtClean="0"/>
              <a:t>mobile devices </a:t>
            </a:r>
          </a:p>
          <a:p>
            <a:r>
              <a:rPr lang="en-US" baseline="0" dirty="0" smtClean="0"/>
              <a:t>	that can </a:t>
            </a:r>
            <a:r>
              <a:rPr lang="en-US" b="1" baseline="0" dirty="0" smtClean="0"/>
              <a:t>access</a:t>
            </a:r>
            <a:r>
              <a:rPr lang="en-US" baseline="0" dirty="0" smtClean="0"/>
              <a:t> </a:t>
            </a:r>
            <a:r>
              <a:rPr lang="en-US" b="1" baseline="0" dirty="0" smtClean="0"/>
              <a:t>business logic </a:t>
            </a:r>
            <a:r>
              <a:rPr lang="en-US" baseline="0" dirty="0" smtClean="0"/>
              <a:t>and </a:t>
            </a:r>
            <a:r>
              <a:rPr lang="en-US" b="1" baseline="0" dirty="0" smtClean="0"/>
              <a:t>data</a:t>
            </a:r>
            <a:r>
              <a:rPr lang="en-US" baseline="0" dirty="0" smtClean="0"/>
              <a:t> on </a:t>
            </a:r>
            <a:r>
              <a:rPr lang="en-US" b="1" baseline="0" dirty="0" smtClean="0"/>
              <a:t>OpenEdge AppServers</a:t>
            </a:r>
            <a:r>
              <a:rPr lang="en-US" baseline="0" dirty="0" smtClean="0"/>
              <a:t>.</a:t>
            </a:r>
          </a:p>
          <a:p>
            <a:endParaRPr lang="en-US" baseline="0" dirty="0" smtClean="0"/>
          </a:p>
          <a:p>
            <a:r>
              <a:rPr lang="en-US" baseline="0" dirty="0" smtClean="0"/>
              <a:t>We’ll dive deep taking a look at how to develop and deploy OpenEdge Mobile applications, </a:t>
            </a:r>
          </a:p>
          <a:p>
            <a:r>
              <a:rPr lang="en-US" baseline="0" dirty="0" smtClean="0"/>
              <a:t>	and to gain a full appreciation of why OpenEdge Mobile is a compelling product in the market place today. </a:t>
            </a:r>
          </a:p>
          <a:p>
            <a:endParaRPr lang="en-US"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9C48A5-7415-45A0-BF52-DA5933D7F33A}" type="slidenum">
              <a:rPr lang="en-ZA" smtClean="0"/>
              <a:pPr/>
              <a:t>15</a:t>
            </a:fld>
            <a:endParaRPr lang="en-Z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37</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38</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700088"/>
            <a:ext cx="6205538" cy="3492500"/>
          </a:xfrm>
        </p:spPr>
      </p:sp>
      <p:sp>
        <p:nvSpPr>
          <p:cNvPr id="3" name="Notes Placeholder 2"/>
          <p:cNvSpPr>
            <a:spLocks noGrp="1"/>
          </p:cNvSpPr>
          <p:nvPr>
            <p:ph type="body" idx="1"/>
          </p:nvPr>
        </p:nvSpPr>
        <p:spPr/>
        <p:txBody>
          <a:bodyPr>
            <a:normAutofit/>
          </a:bodyPr>
          <a:lstStyle/>
          <a:p>
            <a:r>
              <a:rPr lang="en-US" baseline="0" dirty="0" smtClean="0"/>
              <a:t>Now we’re going a little deeper to see the JSDO methods that are called in a Mobile App to do specific operations on the AppServer.  </a:t>
            </a:r>
          </a:p>
          <a:p>
            <a:r>
              <a:rPr lang="en-US" baseline="0" dirty="0" smtClean="0"/>
              <a:t>We have the familiar architectural structure, but using Customers to give it a more realistic flavor dealing with a specific set of operations. </a:t>
            </a:r>
          </a:p>
          <a:p>
            <a:r>
              <a:rPr lang="en-US" baseline="0" dirty="0" smtClean="0"/>
              <a:t>Thus we have a Customers JSDO, an OrderEntry Mobile service, and an ABL Customers.cls.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&lt;CLICK&gt;</a:t>
            </a:r>
            <a:endParaRPr lang="en-US" baseline="0" dirty="0" smtClean="0"/>
          </a:p>
          <a:p>
            <a:r>
              <a:rPr lang="en-US" baseline="0" dirty="0" smtClean="0"/>
              <a:t>In this case we want get the data for a set of customers from the AppServer to the Mobile App.  </a:t>
            </a:r>
          </a:p>
          <a:p>
            <a:r>
              <a:rPr lang="en-US" baseline="0" dirty="0" smtClean="0"/>
              <a:t>We are working with the </a:t>
            </a:r>
            <a:r>
              <a:rPr lang="en-US" b="1" baseline="0" dirty="0" smtClean="0"/>
              <a:t>Customers JSDO</a:t>
            </a:r>
            <a:r>
              <a:rPr lang="en-US" baseline="0" dirty="0" smtClean="0"/>
              <a:t>, and calling the </a:t>
            </a:r>
            <a:r>
              <a:rPr lang="en-US" b="1" baseline="0" dirty="0" smtClean="0"/>
              <a:t>JSDO</a:t>
            </a:r>
            <a:r>
              <a:rPr lang="en-US" baseline="0" dirty="0" smtClean="0"/>
              <a:t> </a:t>
            </a:r>
            <a:r>
              <a:rPr lang="en-US" b="1" baseline="0" dirty="0" smtClean="0"/>
              <a:t>fill( ) </a:t>
            </a:r>
            <a:r>
              <a:rPr lang="en-US" baseline="0" dirty="0" smtClean="0"/>
              <a:t>method, which is used to request data. </a:t>
            </a:r>
          </a:p>
          <a:p>
            <a:endParaRPr lang="en-US" baseline="0" dirty="0" smtClean="0"/>
          </a:p>
          <a:p>
            <a:r>
              <a:rPr lang="en-US" baseline="0" dirty="0" smtClean="0"/>
              <a:t>OpenEdge Mobile provides a set of built-in definitions for a set of CRUD operations.  One of these operations is the READ operation, and that is represent here as one of the methods that is available in the </a:t>
            </a:r>
            <a:r>
              <a:rPr lang="en-US" b="1" baseline="0" dirty="0" smtClean="0"/>
              <a:t>Customers Resource</a:t>
            </a:r>
            <a:r>
              <a:rPr lang="en-US" baseline="0" dirty="0" smtClean="0"/>
              <a:t>, of the </a:t>
            </a:r>
            <a:r>
              <a:rPr lang="en-US" b="1" baseline="0" dirty="0" smtClean="0"/>
              <a:t>OrderEntry Mobile service</a:t>
            </a:r>
            <a:r>
              <a:rPr lang="en-US" baseline="0" dirty="0" smtClean="0"/>
              <a:t>.   </a:t>
            </a:r>
          </a:p>
          <a:p>
            <a:r>
              <a:rPr lang="en-US" baseline="0" dirty="0" smtClean="0"/>
              <a:t>The JSDO fill( ) operation causes an HTTP Request to be sent to the Customer Resource, Read operation.  </a:t>
            </a:r>
          </a:p>
          <a:p>
            <a:endParaRPr lang="en-US" baseline="0" dirty="0" smtClean="0"/>
          </a:p>
          <a:p>
            <a:r>
              <a:rPr lang="en-US" baseline="0" dirty="0" smtClean="0"/>
              <a:t>The </a:t>
            </a:r>
            <a:r>
              <a:rPr lang="en-US" b="1" baseline="0" dirty="0" smtClean="0"/>
              <a:t>Read operation </a:t>
            </a:r>
            <a:r>
              <a:rPr lang="en-US" b="0" baseline="0" dirty="0" smtClean="0"/>
              <a:t>on the </a:t>
            </a:r>
            <a:r>
              <a:rPr lang="en-US" b="1" baseline="0" dirty="0" smtClean="0"/>
              <a:t>Web server </a:t>
            </a:r>
            <a:r>
              <a:rPr lang="en-US" b="0" baseline="0" dirty="0" smtClean="0"/>
              <a:t>- </a:t>
            </a:r>
            <a:r>
              <a:rPr lang="en-US" baseline="0" dirty="0" smtClean="0"/>
              <a:t>calls the </a:t>
            </a:r>
            <a:r>
              <a:rPr lang="en-US" b="1" baseline="0" dirty="0" smtClean="0"/>
              <a:t>ReadCustomers( ) </a:t>
            </a:r>
            <a:r>
              <a:rPr lang="en-US" baseline="0" dirty="0" smtClean="0"/>
              <a:t>method - in the </a:t>
            </a:r>
            <a:r>
              <a:rPr lang="en-US" b="1" baseline="0" dirty="0" smtClean="0"/>
              <a:t>Customers.cls class </a:t>
            </a:r>
            <a:r>
              <a:rPr lang="en-US" baseline="0" dirty="0" smtClean="0"/>
              <a:t>on the </a:t>
            </a:r>
            <a:r>
              <a:rPr lang="en-US" b="1" baseline="0" dirty="0" smtClean="0"/>
              <a:t>AppServer</a:t>
            </a:r>
            <a:r>
              <a:rPr lang="en-US" baseline="0" dirty="0" smtClean="0"/>
              <a:t>.  </a:t>
            </a:r>
          </a:p>
          <a:p>
            <a:r>
              <a:rPr lang="en-US" baseline="0" dirty="0" smtClean="0"/>
              <a:t>The ReadCustomers( ) method is an ABL method that was written by a developer to </a:t>
            </a:r>
            <a:r>
              <a:rPr lang="en-US" b="1" baseline="0" dirty="0" smtClean="0"/>
              <a:t>implement</a:t>
            </a:r>
            <a:r>
              <a:rPr lang="en-US" baseline="0" dirty="0" smtClean="0"/>
              <a:t> the </a:t>
            </a:r>
            <a:r>
              <a:rPr lang="en-US" b="1" baseline="0" dirty="0" smtClean="0"/>
              <a:t>Read operation</a:t>
            </a:r>
            <a:r>
              <a:rPr lang="en-US" baseline="0" dirty="0" smtClean="0"/>
              <a:t>.  </a:t>
            </a:r>
          </a:p>
          <a:p>
            <a:r>
              <a:rPr lang="en-US" baseline="0" dirty="0" smtClean="0"/>
              <a:t>In the session on the AppServer business entities we’ll see how the ReadCustomers.cls class is coded. </a:t>
            </a:r>
          </a:p>
          <a:p>
            <a:endParaRPr lang="en-US" baseline="0" dirty="0" smtClean="0"/>
          </a:p>
          <a:p>
            <a:r>
              <a:rPr lang="en-US" baseline="0" dirty="0" smtClean="0"/>
              <a:t>In our example the </a:t>
            </a:r>
            <a:r>
              <a:rPr lang="en-US" b="1" baseline="0" dirty="0" smtClean="0"/>
              <a:t>ReadCustomers( ) method </a:t>
            </a:r>
            <a:r>
              <a:rPr lang="en-US" baseline="0" dirty="0" smtClean="0"/>
              <a:t>reads the customers from an </a:t>
            </a:r>
            <a:r>
              <a:rPr lang="en-US" b="1" baseline="0" dirty="0" smtClean="0"/>
              <a:t>OpenEdge database</a:t>
            </a:r>
            <a:r>
              <a:rPr lang="en-US" baseline="0" dirty="0" smtClean="0"/>
              <a:t>, using any </a:t>
            </a:r>
            <a:r>
              <a:rPr lang="en-US" b="1" baseline="0" dirty="0" smtClean="0"/>
              <a:t>filter</a:t>
            </a:r>
            <a:r>
              <a:rPr lang="en-US" baseline="0" dirty="0" smtClean="0"/>
              <a:t> that may have been provided in the call from the </a:t>
            </a:r>
            <a:r>
              <a:rPr lang="en-US" b="1" baseline="0" dirty="0" smtClean="0"/>
              <a:t>Mobile App</a:t>
            </a:r>
            <a:r>
              <a:rPr lang="en-US" baseline="0" dirty="0" smtClean="0"/>
              <a:t>.  This data is returned back travelling by the same route.   The Mobile App handles the returned data in the </a:t>
            </a:r>
            <a:r>
              <a:rPr lang="en-US" b="1" baseline="0" dirty="0" smtClean="0"/>
              <a:t>HTTP Response </a:t>
            </a:r>
            <a:r>
              <a:rPr lang="en-US" baseline="0" dirty="0" smtClean="0"/>
              <a:t>that was sent by the </a:t>
            </a:r>
            <a:r>
              <a:rPr lang="en-US" b="1" baseline="0" dirty="0" smtClean="0"/>
              <a:t>Read operation</a:t>
            </a:r>
            <a:r>
              <a:rPr lang="en-US" baseline="0"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&lt;CLICK&gt;</a:t>
            </a:r>
            <a:endParaRPr lang="en-US" baseline="0" dirty="0" smtClean="0"/>
          </a:p>
          <a:p>
            <a:r>
              <a:rPr lang="en-US" baseline="0" dirty="0" smtClean="0"/>
              <a:t>I’ve expanded the display to show all of the built-in operations.  This work the same way.  We can see the methods that are called in the JSDO for each one.  We’ll go into more detail on these methods in the session on the JSDO. </a:t>
            </a:r>
          </a:p>
          <a:p>
            <a:endParaRPr lang="en-US" baseline="0" dirty="0" smtClean="0"/>
          </a:p>
          <a:p>
            <a:r>
              <a:rPr lang="en-US" baseline="0" dirty="0" smtClean="0"/>
              <a:t>The CURD operations for remove( ), add( ) and assign( ) – all operate on the local store, client side only.  The saveChanges( ) sends the updates to the server.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&lt;CLICK&gt;</a:t>
            </a:r>
            <a:endParaRPr lang="en-US" baseline="0" dirty="0" smtClean="0"/>
          </a:p>
          <a:p>
            <a:r>
              <a:rPr lang="en-US" baseline="0" dirty="0" smtClean="0"/>
              <a:t>This completes the set of operations that have been defined. The last two operations are called using Invoke, which provides support for calling all singleton ABL routines, that are not built-in operations. </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Although getOrderHistory is the same name on both sides, the INVOKE in the JSDO is done by calling the method name in JavaScript.  The name of the method in JavaScript does not need to be the same as the business entity name, since the catalog is the one that does the mapping.  </a:t>
            </a:r>
          </a:p>
          <a:p>
            <a:endParaRPr lang="en-US" baseline="0" dirty="0" smtClean="0"/>
          </a:p>
          <a:p>
            <a:r>
              <a:rPr lang="en-US" baseline="0" dirty="0" smtClean="0"/>
              <a:t>Note:  remove( ) was selected for the JSDO operation since delete is a reserve word in the JSDO.</a:t>
            </a:r>
          </a:p>
          <a:p>
            <a:endParaRPr lang="en-US" baseline="0" dirty="0" smtClean="0"/>
          </a:p>
          <a:p>
            <a:r>
              <a:rPr lang="en-US" baseline="0" dirty="0" smtClean="0"/>
              <a:t>-----------</a:t>
            </a:r>
          </a:p>
          <a:p>
            <a:r>
              <a:rPr lang="en-US" baseline="0" dirty="0" smtClean="0"/>
              <a:t>Summary: The Mobile resource maps to an ABL class singleton object, which provides the ABL routines (methods, in this case) that implement the Mobile operations of that resource.</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39</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5537" cy="34925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04C171-D84D-4EA9-9648-9B244D131CB9}" type="slidenum">
              <a:rPr lang="en-US" smtClean="0"/>
              <a:pPr/>
              <a:t>41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TextEdit="1"/>
          </p:cNvSpPr>
          <p:nvPr>
            <p:ph type="sldImg"/>
          </p:nvPr>
        </p:nvSpPr>
        <p:spPr>
          <a:xfrm>
            <a:off x="412750" y="700088"/>
            <a:ext cx="6205538" cy="3492500"/>
          </a:xfrm>
          <a:ln/>
        </p:spPr>
      </p:sp>
      <p:sp>
        <p:nvSpPr>
          <p:cNvPr id="9218" name="Notes Placeholder 2"/>
          <p:cNvSpPr>
            <a:spLocks noGrp="1"/>
          </p:cNvSpPr>
          <p:nvPr>
            <p:ph type="body" idx="1"/>
          </p:nvPr>
        </p:nvSpPr>
        <p:spPr>
          <a:noFill/>
          <a:ln>
            <a:prstDash val="soli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solid"/>
                <a:miter lim="800000"/>
                <a:headEnd/>
                <a:tailEnd/>
              </a14:hiddenLine>
            </a:ext>
          </a:extLst>
        </p:spPr>
        <p:txBody>
          <a:bodyPr/>
          <a:lstStyle/>
          <a:p>
            <a:r>
              <a:rPr lang="en-US">
                <a:ea typeface="ＭＳ Ｐゴシック" charset="0"/>
                <a:cs typeface="ＭＳ Ｐゴシック" charset="0"/>
              </a:rPr>
              <a:t>Change color</a:t>
            </a:r>
          </a:p>
        </p:txBody>
      </p:sp>
      <p:sp>
        <p:nvSpPr>
          <p:cNvPr id="9219" name="Slide Number Placeholder 3"/>
          <p:cNvSpPr>
            <a:spLocks noGrp="1"/>
          </p:cNvSpPr>
          <p:nvPr>
            <p:ph type="sldNum" sz="quarter" idx="5"/>
          </p:nvPr>
        </p:nvSpPr>
        <p:spPr>
          <a:noFill/>
          <a:ln>
            <a:prstDash val="soli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prstDash val="sysDot"/>
                <a:miter lim="800000"/>
                <a:headEnd/>
                <a:tailEnd/>
              </a14:hiddenLine>
            </a:ext>
          </a:extLst>
        </p:spPr>
        <p:txBody>
          <a:bodyPr/>
          <a:lstStyle>
            <a:lvl1pPr defTabSz="934940" eaLnBrk="0" hangingPunct="0">
              <a:defRPr sz="2400" i="1">
                <a:solidFill>
                  <a:schemeClr val="tx1"/>
                </a:solidFill>
                <a:latin typeface="Arial" charset="0"/>
                <a:ea typeface="ヒラギノ角ゴ Pro W3" charset="0"/>
                <a:cs typeface="ヒラギノ角ゴ Pro W3" charset="0"/>
              </a:defRPr>
            </a:lvl1pPr>
            <a:lvl2pPr marL="742873" indent="-285720" defTabSz="934940" eaLnBrk="0" hangingPunct="0">
              <a:defRPr sz="2400" i="1">
                <a:solidFill>
                  <a:schemeClr val="tx1"/>
                </a:solidFill>
                <a:latin typeface="Arial" charset="0"/>
                <a:ea typeface="ヒラギノ角ゴ Pro W3" charset="0"/>
                <a:cs typeface="ヒラギノ角ゴ Pro W3" charset="0"/>
              </a:defRPr>
            </a:lvl2pPr>
            <a:lvl3pPr marL="1142880" indent="-228576" defTabSz="934940" eaLnBrk="0" hangingPunct="0">
              <a:defRPr sz="2400" i="1">
                <a:solidFill>
                  <a:schemeClr val="tx1"/>
                </a:solidFill>
                <a:latin typeface="Arial" charset="0"/>
                <a:ea typeface="ヒラギノ角ゴ Pro W3" charset="0"/>
                <a:cs typeface="ヒラギノ角ゴ Pro W3" charset="0"/>
              </a:defRPr>
            </a:lvl3pPr>
            <a:lvl4pPr marL="1600033" indent="-228576" defTabSz="934940" eaLnBrk="0" hangingPunct="0">
              <a:defRPr sz="2400" i="1">
                <a:solidFill>
                  <a:schemeClr val="tx1"/>
                </a:solidFill>
                <a:latin typeface="Arial" charset="0"/>
                <a:ea typeface="ヒラギノ角ゴ Pro W3" charset="0"/>
                <a:cs typeface="ヒラギノ角ゴ Pro W3" charset="0"/>
              </a:defRPr>
            </a:lvl4pPr>
            <a:lvl5pPr marL="2057185" indent="-228576" defTabSz="934940" eaLnBrk="0" hangingPunct="0">
              <a:defRPr sz="2400" i="1">
                <a:solidFill>
                  <a:schemeClr val="tx1"/>
                </a:solidFill>
                <a:latin typeface="Arial" charset="0"/>
                <a:ea typeface="ヒラギノ角ゴ Pro W3" charset="0"/>
                <a:cs typeface="ヒラギノ角ゴ Pro W3" charset="0"/>
              </a:defRPr>
            </a:lvl5pPr>
            <a:lvl6pPr marL="2514337"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6pPr>
            <a:lvl7pPr marL="2971489"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7pPr>
            <a:lvl8pPr marL="3428641"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8pPr>
            <a:lvl9pPr marL="3885793" indent="-228576" defTabSz="934940" eaLnBrk="0" fontAlgn="base" hangingPunct="0">
              <a:spcBef>
                <a:spcPct val="0"/>
              </a:spcBef>
              <a:spcAft>
                <a:spcPct val="0"/>
              </a:spcAft>
              <a:defRPr sz="2400" i="1">
                <a:solidFill>
                  <a:schemeClr val="tx1"/>
                </a:solidFill>
                <a:latin typeface="Arial" charset="0"/>
                <a:ea typeface="ヒラギノ角ゴ Pro W3" charset="0"/>
                <a:cs typeface="ヒラギノ角ゴ Pro W3" charset="0"/>
              </a:defRPr>
            </a:lvl9pPr>
          </a:lstStyle>
          <a:p>
            <a:fld id="{BFDC1D26-4696-F644-9B88-8A310654F59B}" type="slidenum">
              <a:rPr lang="en-US" sz="1200" i="0"/>
              <a:pPr/>
              <a:t>54</a:t>
            </a:fld>
            <a:endParaRPr lang="en-US" sz="1200" i="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4"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64"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5"/>
            <a:ext cx="12188825" cy="6856899"/>
          </a:xfrm>
          <a:prstGeom prst="rect">
            <a:avLst/>
          </a:prstGeom>
        </p:spPr>
      </p:pic>
      <p:sp>
        <p:nvSpPr>
          <p:cNvPr id="2" name="Title 1"/>
          <p:cNvSpPr>
            <a:spLocks noGrp="1"/>
          </p:cNvSpPr>
          <p:nvPr>
            <p:ph type="title"/>
          </p:nvPr>
        </p:nvSpPr>
        <p:spPr>
          <a:xfrm>
            <a:off x="616816" y="1572479"/>
            <a:ext cx="6901584" cy="535531"/>
          </a:xfrm>
        </p:spPr>
        <p:txBody>
          <a:bodyPr/>
          <a:lstStyle>
            <a:lvl1pPr>
              <a:defRPr sz="320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303520"/>
          </a:xfrm>
        </p:spPr>
        <p:txBody>
          <a:bodyPr/>
          <a:lstStyle>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13058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5"/>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10" y="2686752"/>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only_blu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 xmlns:p14="http://schemas.microsoft.com/office/powerpoint/2010/main" val="1307819600"/>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609442" y="1124712"/>
            <a:ext cx="10821814" cy="5129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011463943"/>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_blu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54445532"/>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0" y="5"/>
            <a:ext cx="12188825" cy="6856899"/>
          </a:xfrm>
          <a:prstGeom prst="rect">
            <a:avLst/>
          </a:prstGeom>
        </p:spPr>
      </p:pic>
      <p:sp>
        <p:nvSpPr>
          <p:cNvPr id="1027" name="Rectangle 3"/>
          <p:cNvSpPr>
            <a:spLocks noGrp="1" noChangeArrowheads="1"/>
          </p:cNvSpPr>
          <p:nvPr>
            <p:ph type="body" idx="1"/>
          </p:nvPr>
        </p:nvSpPr>
        <p:spPr bwMode="auto">
          <a:xfrm>
            <a:off x="611964" y="1200150"/>
            <a:ext cx="10894238"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616818" y="367503"/>
            <a:ext cx="10801178"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1713157" name="Rectangle 5"/>
          <p:cNvSpPr>
            <a:spLocks noChangeArrowheads="1"/>
          </p:cNvSpPr>
          <p:nvPr/>
        </p:nvSpPr>
        <p:spPr bwMode="black">
          <a:xfrm>
            <a:off x="1810543" y="6621282"/>
            <a:ext cx="2343590"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a:t>
            </a:r>
            <a:r>
              <a:rPr lang="en-US" sz="700" i="0" dirty="0" smtClean="0">
                <a:solidFill>
                  <a:schemeClr val="tx1">
                    <a:lumMod val="50000"/>
                    <a:lumOff val="50000"/>
                  </a:schemeClr>
                </a:solidFill>
                <a:latin typeface="+mj-lt"/>
              </a:rPr>
              <a:t>2013 </a:t>
            </a:r>
            <a:r>
              <a:rPr lang="en-US" sz="700" i="0" dirty="0">
                <a:solidFill>
                  <a:schemeClr val="tx1">
                    <a:lumMod val="50000"/>
                    <a:lumOff val="50000"/>
                  </a:schemeClr>
                </a:solidFill>
                <a:latin typeface="+mj-lt"/>
              </a:rPr>
              <a:t>Progress Software </a:t>
            </a:r>
            <a:r>
              <a:rPr lang="en-US" sz="700" i="0" dirty="0" smtClean="0">
                <a:solidFill>
                  <a:schemeClr val="tx1">
                    <a:lumMod val="50000"/>
                    <a:lumOff val="50000"/>
                  </a:schemeClr>
                </a:solidFill>
                <a:latin typeface="+mj-lt"/>
              </a:rPr>
              <a:t>Corporation. All rights reserved.</a:t>
            </a:r>
            <a:endParaRPr lang="en-US" sz="7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203154" y="6590505"/>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14" r:id="rId8"/>
    <p:sldLayoutId id="2147483767" r:id="rId9"/>
    <p:sldLayoutId id="2147483768" r:id="rId10"/>
    <p:sldLayoutId id="2147483770" r:id="rId11"/>
    <p:sldLayoutId id="2147483772" r:id="rId12"/>
    <p:sldLayoutId id="2147483774" r:id="rId13"/>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imgres?imgurl&amp;imgrefurl=http://byterevel.com/2011/06/20/objective-c-tutorial-1-set-up-xcode-hello-world-and-comments/&amp;h=0&amp;w=0&amp;sz=1&amp;tbnid=pAx_eU1lNg2hHM&amp;tbnh=222&amp;tbnw=227&amp;zoom=1&amp;docid=9zi1OqSQvc5aXM&amp;hl=en&amp;ei=tc92UuyuCYXD4AOuuoCQAg&amp;ved=0CAIQsCU"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1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48.png"/><Relationship Id="rId1" Type="http://schemas.openxmlformats.org/officeDocument/2006/relationships/slideLayout" Target="../slideLayouts/slideLayout11.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9.wmf"/><Relationship Id="rId7" Type="http://schemas.openxmlformats.org/officeDocument/2006/relationships/image" Target="../media/image58.png"/><Relationship Id="rId2" Type="http://schemas.openxmlformats.org/officeDocument/2006/relationships/image" Target="../media/image48.png"/><Relationship Id="rId1" Type="http://schemas.openxmlformats.org/officeDocument/2006/relationships/slideLayout" Target="../slideLayouts/slideLayout11.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60.png"/><Relationship Id="rId9"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64.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3.xml"/><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56.png"/><Relationship Id="rId7"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jpeg"/></Relationships>
</file>

<file path=ppt/slides/_rels/slide4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56.png"/><Relationship Id="rId7"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74.jpeg"/><Relationship Id="rId5" Type="http://schemas.openxmlformats.org/officeDocument/2006/relationships/image" Target="../media/image76.png"/><Relationship Id="rId4" Type="http://schemas.openxmlformats.org/officeDocument/2006/relationships/image" Target="../media/image73.jpeg"/></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93896" y="1312684"/>
            <a:ext cx="10511966" cy="738664"/>
          </a:xfrm>
        </p:spPr>
        <p:txBody>
          <a:bodyPr/>
          <a:lstStyle/>
          <a:p>
            <a:r>
              <a:rPr lang="en-US" dirty="0" smtClean="0"/>
              <a:t>Introducing </a:t>
            </a:r>
            <a:r>
              <a:rPr lang="en-US" dirty="0" err="1" smtClean="0"/>
              <a:t>OpenEdge</a:t>
            </a:r>
            <a:r>
              <a:rPr lang="en-US" dirty="0" smtClean="0"/>
              <a:t> Mobile</a:t>
            </a:r>
            <a:endParaRPr lang="en-US" b="1" dirty="0"/>
          </a:p>
        </p:txBody>
      </p:sp>
      <p:sp>
        <p:nvSpPr>
          <p:cNvPr id="5" name="Subtitle 8"/>
          <p:cNvSpPr>
            <a:spLocks noGrp="1"/>
          </p:cNvSpPr>
          <p:nvPr>
            <p:ph type="subTitle" idx="1"/>
          </p:nvPr>
        </p:nvSpPr>
        <p:spPr>
          <a:xfrm>
            <a:off x="897236" y="3683729"/>
            <a:ext cx="8999127" cy="1660785"/>
          </a:xfrm>
        </p:spPr>
        <p:txBody>
          <a:bodyPr/>
          <a:lstStyle/>
          <a:p>
            <a:pPr>
              <a:spcBef>
                <a:spcPts val="0"/>
              </a:spcBef>
            </a:pPr>
            <a:r>
              <a:rPr lang="en-US" sz="2800" dirty="0" smtClean="0"/>
              <a:t>June 2014</a:t>
            </a:r>
          </a:p>
          <a:p>
            <a:pPr>
              <a:spcBef>
                <a:spcPts val="0"/>
              </a:spcBef>
            </a:pPr>
            <a:r>
              <a:rPr lang="en-US" sz="2800" dirty="0" smtClean="0"/>
              <a:t>Shelley Chase, Senior Architect, Progress</a:t>
            </a:r>
          </a:p>
          <a:p>
            <a:endParaRPr lang="en-US" sz="2800" b="1" dirty="0"/>
          </a:p>
        </p:txBody>
      </p:sp>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8" y="370574"/>
            <a:ext cx="10801178" cy="424732"/>
          </a:xfrm>
        </p:spPr>
        <p:txBody>
          <a:bodyPr/>
          <a:lstStyle/>
          <a:p>
            <a:pPr algn="just"/>
            <a:r>
              <a:rPr lang="en-US" dirty="0" smtClean="0">
                <a:latin typeface="+mn-lt"/>
              </a:rPr>
              <a:t>Mobile Apps are Essential for Businesses Today</a:t>
            </a:r>
            <a:endParaRPr lang="en-US" dirty="0">
              <a:latin typeface="+mn-lt"/>
            </a:endParaRPr>
          </a:p>
        </p:txBody>
      </p:sp>
      <p:sp>
        <p:nvSpPr>
          <p:cNvPr id="5" name="Rectangle 4"/>
          <p:cNvSpPr/>
          <p:nvPr/>
        </p:nvSpPr>
        <p:spPr>
          <a:xfrm>
            <a:off x="5906125" y="3582654"/>
            <a:ext cx="5683432" cy="21698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a:r>
              <a:rPr lang="en-US" sz="2200" i="0" dirty="0" smtClean="0">
                <a:solidFill>
                  <a:srgbClr val="6EA92D"/>
                </a:solidFill>
              </a:rPr>
              <a:t>Gartner Recommends a Hybrid Approach for Business-to-Employee Mobile Apps</a:t>
            </a:r>
          </a:p>
          <a:p>
            <a:r>
              <a:rPr lang="en-US" sz="2000" i="0" dirty="0" smtClean="0"/>
              <a:t>HTML5-based web apps and native apps, will be used in more than 50 percent of mobile apps by 2016</a:t>
            </a:r>
          </a:p>
          <a:p>
            <a:r>
              <a:rPr lang="en-US" sz="1400" i="0" dirty="0" smtClean="0"/>
              <a:t>"Predicts 2013: Portal and Web Technologies."</a:t>
            </a:r>
            <a:endParaRPr lang="en-US" sz="1400" dirty="0"/>
          </a:p>
        </p:txBody>
      </p:sp>
      <p:sp>
        <p:nvSpPr>
          <p:cNvPr id="6" name="Rectangle 5"/>
          <p:cNvSpPr/>
          <p:nvPr/>
        </p:nvSpPr>
        <p:spPr>
          <a:xfrm>
            <a:off x="723254" y="3588256"/>
            <a:ext cx="4987997" cy="212365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a:r>
              <a:rPr lang="en-GB" sz="2200" i="0" dirty="0" smtClean="0">
                <a:solidFill>
                  <a:schemeClr val="tx2"/>
                </a:solidFill>
              </a:rPr>
              <a:t>Gartner: </a:t>
            </a:r>
            <a:r>
              <a:rPr lang="en-US" sz="2200" i="0" dirty="0" smtClean="0">
                <a:solidFill>
                  <a:schemeClr val="tx2"/>
                </a:solidFill>
              </a:rPr>
              <a:t>Mobile Trends and Issues From 2013 to 2016</a:t>
            </a:r>
          </a:p>
          <a:p>
            <a:r>
              <a:rPr lang="en-US" sz="2000" i="0" dirty="0" smtClean="0"/>
              <a:t>…m</a:t>
            </a:r>
            <a:r>
              <a:rPr lang="en-GB" sz="2000" i="0" dirty="0" err="1" smtClean="0"/>
              <a:t>obility</a:t>
            </a:r>
            <a:r>
              <a:rPr lang="en-GB" sz="2000" i="0" dirty="0" smtClean="0"/>
              <a:t> is also the best opportunity for genuine business innovation that most companies will see this decade.</a:t>
            </a:r>
          </a:p>
          <a:p>
            <a:r>
              <a:rPr lang="en-US" sz="1200" i="0" dirty="0" smtClean="0">
                <a:solidFill>
                  <a:schemeClr val="dk1"/>
                </a:solidFill>
                <a:latin typeface="+mn-lt"/>
              </a:rPr>
              <a:t>27 March 2013 </a:t>
            </a:r>
          </a:p>
        </p:txBody>
      </p:sp>
      <p:pic>
        <p:nvPicPr>
          <p:cNvPr id="104451" name="Picture 3"/>
          <p:cNvPicPr>
            <a:picLocks noChangeAspect="1" noChangeArrowheads="1"/>
          </p:cNvPicPr>
          <p:nvPr/>
        </p:nvPicPr>
        <p:blipFill>
          <a:blip r:embed="rId2" cstate="print"/>
          <a:srcRect l="38141" t="51151" r="10207" b="33472"/>
          <a:stretch>
            <a:fillRect/>
          </a:stretch>
        </p:blipFill>
        <p:spPr bwMode="auto">
          <a:xfrm>
            <a:off x="1100382" y="1208866"/>
            <a:ext cx="9344836" cy="1658320"/>
          </a:xfrm>
          <a:prstGeom prst="rect">
            <a:avLst/>
          </a:prstGeom>
          <a:noFill/>
          <a:ln w="9525">
            <a:solidFill>
              <a:srgbClr val="92D050"/>
            </a:solidFill>
            <a:miter lim="800000"/>
            <a:headEnd/>
            <a:tailEnd/>
          </a:ln>
        </p:spPr>
      </p:pic>
      <p:pic>
        <p:nvPicPr>
          <p:cNvPr id="9" name="Picture 3"/>
          <p:cNvPicPr>
            <a:picLocks noChangeAspect="1" noChangeArrowheads="1"/>
          </p:cNvPicPr>
          <p:nvPr/>
        </p:nvPicPr>
        <p:blipFill>
          <a:blip r:embed="rId2" cstate="print"/>
          <a:srcRect l="9248" t="17454" r="75112" b="73286"/>
          <a:stretch>
            <a:fillRect/>
          </a:stretch>
        </p:blipFill>
        <p:spPr bwMode="auto">
          <a:xfrm>
            <a:off x="8958020" y="1447730"/>
            <a:ext cx="1255364" cy="44306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pex\smartphone-features.jpg"/>
          <p:cNvPicPr>
            <a:picLocks noChangeAspect="1" noChangeArrowheads="1"/>
          </p:cNvPicPr>
          <p:nvPr/>
        </p:nvPicPr>
        <p:blipFill>
          <a:blip r:embed="rId3" cstate="print"/>
          <a:srcRect/>
          <a:stretch>
            <a:fillRect/>
          </a:stretch>
        </p:blipFill>
        <p:spPr bwMode="auto">
          <a:xfrm>
            <a:off x="5606128" y="3342807"/>
            <a:ext cx="6257234" cy="2825516"/>
          </a:xfrm>
          <a:prstGeom prst="rect">
            <a:avLst/>
          </a:prstGeom>
          <a:noFill/>
        </p:spPr>
      </p:pic>
      <p:sp>
        <p:nvSpPr>
          <p:cNvPr id="2" name="Title 1"/>
          <p:cNvSpPr>
            <a:spLocks noGrp="1"/>
          </p:cNvSpPr>
          <p:nvPr>
            <p:ph type="title"/>
          </p:nvPr>
        </p:nvSpPr>
        <p:spPr/>
        <p:txBody>
          <a:bodyPr/>
          <a:lstStyle/>
          <a:p>
            <a:r>
              <a:rPr lang="en-US" dirty="0" smtClean="0"/>
              <a:t>Mobile Devices and Apps</a:t>
            </a:r>
            <a:endParaRPr lang="en-US" dirty="0"/>
          </a:p>
        </p:txBody>
      </p:sp>
      <p:sp>
        <p:nvSpPr>
          <p:cNvPr id="3" name="Content Placeholder 2"/>
          <p:cNvSpPr>
            <a:spLocks noGrp="1"/>
          </p:cNvSpPr>
          <p:nvPr>
            <p:ph idx="1"/>
          </p:nvPr>
        </p:nvSpPr>
        <p:spPr>
          <a:xfrm>
            <a:off x="611965" y="1200150"/>
            <a:ext cx="7819117" cy="5303520"/>
          </a:xfrm>
        </p:spPr>
        <p:txBody>
          <a:bodyPr/>
          <a:lstStyle/>
          <a:p>
            <a:r>
              <a:rPr lang="en-US" dirty="0" smtClean="0">
                <a:solidFill>
                  <a:schemeClr val="tx2"/>
                </a:solidFill>
              </a:rPr>
              <a:t>Mobile Devices</a:t>
            </a:r>
          </a:p>
          <a:p>
            <a:pPr lvl="1">
              <a:defRPr/>
            </a:pPr>
            <a:r>
              <a:rPr lang="en-US" sz="2000" dirty="0"/>
              <a:t>Tablets and smart phones</a:t>
            </a:r>
          </a:p>
          <a:p>
            <a:pPr lvl="1">
              <a:defRPr/>
            </a:pPr>
            <a:r>
              <a:rPr lang="en-US" sz="2000" dirty="0"/>
              <a:t>Devices that combine telephony and computing</a:t>
            </a:r>
          </a:p>
          <a:p>
            <a:pPr lvl="1">
              <a:defRPr/>
            </a:pPr>
            <a:r>
              <a:rPr lang="en-US" sz="2000" dirty="0"/>
              <a:t>Screen sizes vary from 3 inches to over 10 inches</a:t>
            </a:r>
          </a:p>
          <a:p>
            <a:pPr lvl="1">
              <a:defRPr/>
            </a:pPr>
            <a:r>
              <a:rPr lang="en-US" sz="2000" dirty="0"/>
              <a:t>Most high end devices have multiple cores and large amounts of RAM</a:t>
            </a:r>
          </a:p>
          <a:p>
            <a:pPr lvl="1">
              <a:spcBef>
                <a:spcPts val="400"/>
              </a:spcBef>
            </a:pPr>
            <a:endParaRPr lang="en-US" sz="2000" dirty="0" smtClean="0"/>
          </a:p>
          <a:p>
            <a:pPr>
              <a:defRPr/>
            </a:pPr>
            <a:r>
              <a:rPr lang="en-US" dirty="0">
                <a:solidFill>
                  <a:schemeClr val="tx2"/>
                </a:solidFill>
              </a:rPr>
              <a:t>Mobile </a:t>
            </a:r>
            <a:r>
              <a:rPr lang="en-US" dirty="0" smtClean="0">
                <a:solidFill>
                  <a:schemeClr val="tx2"/>
                </a:solidFill>
              </a:rPr>
              <a:t>Apps (</a:t>
            </a:r>
            <a:r>
              <a:rPr lang="en-IN" sz="2000" dirty="0" smtClean="0">
                <a:solidFill>
                  <a:schemeClr val="tx2"/>
                </a:solidFill>
              </a:rPr>
              <a:t>Software applications)</a:t>
            </a:r>
            <a:endParaRPr lang="en-IN" sz="2000" dirty="0">
              <a:solidFill>
                <a:schemeClr val="tx2"/>
              </a:solidFill>
            </a:endParaRPr>
          </a:p>
          <a:p>
            <a:pPr lvl="1">
              <a:defRPr/>
            </a:pPr>
            <a:r>
              <a:rPr lang="en-IN" sz="2000" dirty="0" smtClean="0"/>
              <a:t>Utilities: e-mail</a:t>
            </a:r>
            <a:r>
              <a:rPr lang="en-IN" sz="2000" dirty="0"/>
              <a:t>, </a:t>
            </a:r>
            <a:r>
              <a:rPr lang="en-IN" sz="2000" dirty="0" smtClean="0"/>
              <a:t>calendar</a:t>
            </a:r>
          </a:p>
          <a:p>
            <a:pPr lvl="1">
              <a:defRPr/>
            </a:pPr>
            <a:r>
              <a:rPr lang="en-IN" sz="2000" dirty="0" smtClean="0"/>
              <a:t>Time wasters: </a:t>
            </a:r>
            <a:r>
              <a:rPr lang="en-IN" sz="2000" dirty="0" err="1" smtClean="0"/>
              <a:t>Facebook</a:t>
            </a:r>
            <a:r>
              <a:rPr lang="en-IN" sz="2000" dirty="0" smtClean="0"/>
              <a:t>,  Angry Birds</a:t>
            </a:r>
          </a:p>
          <a:p>
            <a:pPr lvl="1">
              <a:defRPr/>
            </a:pPr>
            <a:r>
              <a:rPr lang="en-IN" sz="2000" dirty="0" smtClean="0"/>
              <a:t>Business Apps for employees</a:t>
            </a:r>
          </a:p>
          <a:p>
            <a:pPr lvl="1">
              <a:defRPr/>
            </a:pPr>
            <a:r>
              <a:rPr lang="en-IN" sz="2000" dirty="0" smtClean="0"/>
              <a:t>Business Apps for B2C</a:t>
            </a:r>
            <a:endParaRPr lang="en-IN" sz="2000" dirty="0"/>
          </a:p>
          <a:p>
            <a:endParaRPr lang="en-US"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Mobile App Development – Challenges</a:t>
            </a:r>
            <a:endParaRPr lang="en-US" dirty="0"/>
          </a:p>
        </p:txBody>
      </p:sp>
      <p:sp>
        <p:nvSpPr>
          <p:cNvPr id="3" name="Content Placeholder 2"/>
          <p:cNvSpPr>
            <a:spLocks noGrp="1"/>
          </p:cNvSpPr>
          <p:nvPr>
            <p:ph idx="1"/>
          </p:nvPr>
        </p:nvSpPr>
        <p:spPr/>
        <p:txBody>
          <a:bodyPr>
            <a:noAutofit/>
          </a:bodyPr>
          <a:lstStyle/>
          <a:p>
            <a:r>
              <a:rPr lang="en-IN" dirty="0" smtClean="0"/>
              <a:t>OS fragmentation</a:t>
            </a:r>
          </a:p>
          <a:p>
            <a:pPr lvl="1"/>
            <a:r>
              <a:rPr lang="en-IN" sz="2000" dirty="0" smtClean="0"/>
              <a:t>Different development environments</a:t>
            </a:r>
            <a:endParaRPr lang="en-IN" sz="2000" dirty="0"/>
          </a:p>
          <a:p>
            <a:pPr lvl="1"/>
            <a:r>
              <a:rPr lang="en-IN" sz="2000" dirty="0" smtClean="0"/>
              <a:t>Different programming languages</a:t>
            </a:r>
          </a:p>
          <a:p>
            <a:pPr lvl="1"/>
            <a:r>
              <a:rPr lang="en-IN" sz="2000" dirty="0" smtClean="0"/>
              <a:t>Duplicate codebase </a:t>
            </a:r>
          </a:p>
          <a:p>
            <a:pPr lvl="1"/>
            <a:endParaRPr lang="en-IN" sz="800" dirty="0"/>
          </a:p>
          <a:p>
            <a:r>
              <a:rPr lang="en-US" dirty="0" smtClean="0"/>
              <a:t>Market demand</a:t>
            </a:r>
            <a:endParaRPr lang="en-US" dirty="0"/>
          </a:p>
          <a:p>
            <a:pPr lvl="1"/>
            <a:r>
              <a:rPr lang="en-US" sz="2000" dirty="0" smtClean="0"/>
              <a:t>Rapid App Development (RAD) imperative</a:t>
            </a:r>
            <a:endParaRPr lang="en-US" sz="2000" dirty="0"/>
          </a:p>
          <a:p>
            <a:pPr lvl="1"/>
            <a:r>
              <a:rPr lang="en-US" sz="2000" dirty="0"/>
              <a:t>Critical </a:t>
            </a:r>
            <a:r>
              <a:rPr lang="en-US" sz="2000" dirty="0" smtClean="0"/>
              <a:t>offering in today's </a:t>
            </a:r>
            <a:r>
              <a:rPr lang="en-US" sz="2000" dirty="0"/>
              <a:t>pressing competition</a:t>
            </a:r>
          </a:p>
          <a:p>
            <a:pPr lvl="1"/>
            <a:r>
              <a:rPr lang="en-US" sz="2000" dirty="0" smtClean="0"/>
              <a:t>Frequent updates; short </a:t>
            </a:r>
            <a:r>
              <a:rPr lang="en-US" sz="2000" dirty="0"/>
              <a:t>shelf life</a:t>
            </a:r>
          </a:p>
          <a:p>
            <a:pPr lvl="1"/>
            <a:endParaRPr lang="en-IN" sz="800" dirty="0" smtClean="0"/>
          </a:p>
          <a:p>
            <a:r>
              <a:rPr lang="en-IN" dirty="0"/>
              <a:t>Integration with </a:t>
            </a:r>
            <a:r>
              <a:rPr lang="en-IN" dirty="0" smtClean="0"/>
              <a:t>disparate backend </a:t>
            </a:r>
            <a:r>
              <a:rPr lang="en-IN" dirty="0"/>
              <a:t>systems</a:t>
            </a:r>
          </a:p>
          <a:p>
            <a:pPr lvl="1"/>
            <a:r>
              <a:rPr lang="en-US" sz="2000" dirty="0" smtClean="0"/>
              <a:t>Access existing systems and data sources</a:t>
            </a:r>
            <a:endParaRPr lang="en-US" sz="2000" dirty="0"/>
          </a:p>
          <a:p>
            <a:pPr lvl="1"/>
            <a:r>
              <a:rPr lang="en-US" sz="2000" dirty="0" smtClean="0"/>
              <a:t>Manage changes to backend systems</a:t>
            </a:r>
            <a:endParaRPr lang="en-IN" dirty="0" smtClean="0"/>
          </a:p>
          <a:p>
            <a:endParaRPr lang="en-IN" dirty="0" smtClean="0"/>
          </a:p>
          <a:p>
            <a:endParaRPr lang="en-IN" dirty="0" smtClean="0"/>
          </a:p>
          <a:p>
            <a:pPr lvl="2"/>
            <a:endParaRPr lang="en-US" dirty="0"/>
          </a:p>
          <a:p>
            <a:pPr lvl="1"/>
            <a:endParaRPr lang="en-US" dirty="0"/>
          </a:p>
          <a:p>
            <a:endParaRPr lang="en-US" dirty="0"/>
          </a:p>
        </p:txBody>
      </p:sp>
      <p:graphicFrame>
        <p:nvGraphicFramePr>
          <p:cNvPr id="5" name="Chart 4"/>
          <p:cNvGraphicFramePr/>
          <p:nvPr>
            <p:extLst>
              <p:ext uri="{D42A27DB-BD31-4B8C-83A1-F6EECF244321}">
                <p14:modId xmlns:p14="http://schemas.microsoft.com/office/powerpoint/2010/main" xmlns="" val="2036066773"/>
              </p:ext>
            </p:extLst>
          </p:nvPr>
        </p:nvGraphicFramePr>
        <p:xfrm>
          <a:off x="5603328" y="1313475"/>
          <a:ext cx="7987418" cy="424246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Mobile App Development – User Experience is Key</a:t>
            </a:r>
            <a:endParaRPr lang="en-US" dirty="0"/>
          </a:p>
        </p:txBody>
      </p:sp>
      <p:sp>
        <p:nvSpPr>
          <p:cNvPr id="3" name="Content Placeholder 2"/>
          <p:cNvSpPr>
            <a:spLocks noGrp="1"/>
          </p:cNvSpPr>
          <p:nvPr>
            <p:ph idx="1"/>
          </p:nvPr>
        </p:nvSpPr>
        <p:spPr>
          <a:xfrm>
            <a:off x="658458" y="1153655"/>
            <a:ext cx="10360501" cy="5303520"/>
          </a:xfrm>
        </p:spPr>
        <p:txBody>
          <a:bodyPr/>
          <a:lstStyle/>
          <a:p>
            <a:r>
              <a:rPr lang="en-IN" dirty="0"/>
              <a:t>Focused functionality – specific for the task at hand</a:t>
            </a:r>
          </a:p>
          <a:p>
            <a:pPr lvl="1"/>
            <a:r>
              <a:rPr lang="en-IN" sz="2000" dirty="0"/>
              <a:t>Productive user </a:t>
            </a:r>
            <a:r>
              <a:rPr lang="en-IN" sz="2000" dirty="0" smtClean="0"/>
              <a:t>experience; natural look </a:t>
            </a:r>
            <a:r>
              <a:rPr lang="en-IN" sz="2000" dirty="0"/>
              <a:t>and </a:t>
            </a:r>
            <a:r>
              <a:rPr lang="en-IN" sz="2000" dirty="0" smtClean="0"/>
              <a:t>feel for the device</a:t>
            </a:r>
            <a:endParaRPr lang="en-IN" sz="2000" dirty="0"/>
          </a:p>
          <a:p>
            <a:r>
              <a:rPr lang="en-IN" dirty="0" smtClean="0"/>
              <a:t>Functionality will be used on many devices and computers</a:t>
            </a:r>
          </a:p>
          <a:p>
            <a:pPr lvl="1"/>
            <a:r>
              <a:rPr lang="en-IN" sz="2000" dirty="0" smtClean="0"/>
              <a:t>Consistency in all mediums is critical</a:t>
            </a:r>
          </a:p>
          <a:p>
            <a:pPr lvl="1"/>
            <a:endParaRPr lang="en-IN" sz="800" dirty="0" smtClean="0"/>
          </a:p>
        </p:txBody>
      </p:sp>
      <p:grpSp>
        <p:nvGrpSpPr>
          <p:cNvPr id="17" name="Group 16"/>
          <p:cNvGrpSpPr/>
          <p:nvPr/>
        </p:nvGrpSpPr>
        <p:grpSpPr>
          <a:xfrm>
            <a:off x="697425" y="2997781"/>
            <a:ext cx="10994904" cy="3316636"/>
            <a:chOff x="697425" y="2997781"/>
            <a:chExt cx="10994904" cy="3316636"/>
          </a:xfrm>
        </p:grpSpPr>
        <p:sp>
          <p:nvSpPr>
            <p:cNvPr id="16" name="Rounded Rectangle 15"/>
            <p:cNvSpPr/>
            <p:nvPr/>
          </p:nvSpPr>
          <p:spPr bwMode="auto">
            <a:xfrm>
              <a:off x="697425" y="2997781"/>
              <a:ext cx="10994904" cy="3208149"/>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path path="circle">
                <a:fillToRect l="50000" t="50000" r="50000" b="50000"/>
              </a:path>
              <a:tileRect/>
            </a:gra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4" name="Picture 2" descr="http://assets.uxbooth.com/uploads/2090/12/DesignForMobile_hierarchy_sm.png"/>
            <p:cNvPicPr>
              <a:picLocks noChangeAspect="1" noChangeArrowheads="1"/>
            </p:cNvPicPr>
            <p:nvPr/>
          </p:nvPicPr>
          <p:blipFill>
            <a:blip r:embed="rId3" cstate="print"/>
            <a:srcRect/>
            <a:stretch>
              <a:fillRect/>
            </a:stretch>
          </p:blipFill>
          <p:spPr bwMode="auto">
            <a:xfrm>
              <a:off x="9469461" y="3595632"/>
              <a:ext cx="1999281" cy="2205089"/>
            </a:xfrm>
            <a:prstGeom prst="rect">
              <a:avLst/>
            </a:prstGeom>
            <a:noFill/>
          </p:spPr>
        </p:pic>
        <p:sp>
          <p:nvSpPr>
            <p:cNvPr id="5" name="TextBox 4"/>
            <p:cNvSpPr txBox="1"/>
            <p:nvPr/>
          </p:nvSpPr>
          <p:spPr>
            <a:xfrm>
              <a:off x="10010354" y="3119378"/>
              <a:ext cx="1533133" cy="338554"/>
            </a:xfrm>
            <a:prstGeom prst="rect">
              <a:avLst/>
            </a:prstGeom>
            <a:noFill/>
          </p:spPr>
          <p:txBody>
            <a:bodyPr wrap="square" rtlCol="0">
              <a:spAutoFit/>
            </a:bodyPr>
            <a:lstStyle/>
            <a:p>
              <a:pPr algn="l"/>
              <a:r>
                <a:rPr lang="en-US" sz="1600" i="0" dirty="0" smtClean="0">
                  <a:solidFill>
                    <a:schemeClr val="tx2">
                      <a:lumMod val="75000"/>
                    </a:schemeClr>
                  </a:solidFill>
                </a:rPr>
                <a:t>Hierarchy</a:t>
              </a:r>
            </a:p>
          </p:txBody>
        </p:sp>
        <p:pic>
          <p:nvPicPr>
            <p:cNvPr id="6" name="Picture 4" descr="http://assets.uxbooth.com/uploads/2090/12/DesignForMobile_hubandspoke_sm.png"/>
            <p:cNvPicPr>
              <a:picLocks noChangeAspect="1" noChangeArrowheads="1"/>
            </p:cNvPicPr>
            <p:nvPr/>
          </p:nvPicPr>
          <p:blipFill>
            <a:blip r:embed="rId4" cstate="print"/>
            <a:srcRect/>
            <a:stretch>
              <a:fillRect/>
            </a:stretch>
          </p:blipFill>
          <p:spPr bwMode="auto">
            <a:xfrm>
              <a:off x="4625853" y="3473013"/>
              <a:ext cx="1503336" cy="1383954"/>
            </a:xfrm>
            <a:prstGeom prst="rect">
              <a:avLst/>
            </a:prstGeom>
            <a:noFill/>
          </p:spPr>
        </p:pic>
        <p:sp>
          <p:nvSpPr>
            <p:cNvPr id="7" name="TextBox 6"/>
            <p:cNvSpPr txBox="1"/>
            <p:nvPr/>
          </p:nvSpPr>
          <p:spPr>
            <a:xfrm>
              <a:off x="4541118" y="3101302"/>
              <a:ext cx="1820543" cy="338554"/>
            </a:xfrm>
            <a:prstGeom prst="rect">
              <a:avLst/>
            </a:prstGeom>
            <a:noFill/>
          </p:spPr>
          <p:txBody>
            <a:bodyPr wrap="square" rtlCol="0">
              <a:spAutoFit/>
            </a:bodyPr>
            <a:lstStyle/>
            <a:p>
              <a:pPr algn="l"/>
              <a:r>
                <a:rPr lang="en-US" sz="1600" i="0" dirty="0" smtClean="0">
                  <a:solidFill>
                    <a:schemeClr val="tx2">
                      <a:lumMod val="75000"/>
                    </a:schemeClr>
                  </a:solidFill>
                </a:rPr>
                <a:t>Hub and Spoke</a:t>
              </a:r>
            </a:p>
          </p:txBody>
        </p:sp>
        <p:pic>
          <p:nvPicPr>
            <p:cNvPr id="8" name="Picture 6" descr="http://assets.uxbooth.com/uploads/2090/12/DesignForMobile_nesteddoll_sm.png"/>
            <p:cNvPicPr>
              <a:picLocks noChangeAspect="1" noChangeArrowheads="1"/>
            </p:cNvPicPr>
            <p:nvPr/>
          </p:nvPicPr>
          <p:blipFill>
            <a:blip r:embed="rId5" cstate="print"/>
            <a:srcRect/>
            <a:stretch>
              <a:fillRect/>
            </a:stretch>
          </p:blipFill>
          <p:spPr bwMode="auto">
            <a:xfrm>
              <a:off x="4411908" y="5137443"/>
              <a:ext cx="2265914" cy="1052985"/>
            </a:xfrm>
            <a:prstGeom prst="rect">
              <a:avLst/>
            </a:prstGeom>
            <a:noFill/>
          </p:spPr>
        </p:pic>
        <p:sp>
          <p:nvSpPr>
            <p:cNvPr id="9" name="TextBox 8"/>
            <p:cNvSpPr txBox="1"/>
            <p:nvPr/>
          </p:nvSpPr>
          <p:spPr>
            <a:xfrm>
              <a:off x="4353147" y="4896513"/>
              <a:ext cx="1993020" cy="338554"/>
            </a:xfrm>
            <a:prstGeom prst="rect">
              <a:avLst/>
            </a:prstGeom>
            <a:noFill/>
          </p:spPr>
          <p:txBody>
            <a:bodyPr wrap="square" rtlCol="0">
              <a:spAutoFit/>
            </a:bodyPr>
            <a:lstStyle/>
            <a:p>
              <a:pPr algn="l"/>
              <a:r>
                <a:rPr lang="en-US" sz="1600" i="0" dirty="0" smtClean="0">
                  <a:solidFill>
                    <a:schemeClr val="tx2">
                      <a:lumMod val="75000"/>
                    </a:schemeClr>
                  </a:solidFill>
                </a:rPr>
                <a:t>Nested Doll</a:t>
              </a:r>
            </a:p>
          </p:txBody>
        </p:sp>
        <p:pic>
          <p:nvPicPr>
            <p:cNvPr id="10" name="Picture 8" descr="http://assets.uxbooth.com/uploads/2090/12/DesignForMobile_tabbedview_sm.png"/>
            <p:cNvPicPr>
              <a:picLocks noChangeAspect="1" noChangeArrowheads="1"/>
            </p:cNvPicPr>
            <p:nvPr/>
          </p:nvPicPr>
          <p:blipFill>
            <a:blip r:embed="rId6" cstate="print"/>
            <a:srcRect/>
            <a:stretch>
              <a:fillRect/>
            </a:stretch>
          </p:blipFill>
          <p:spPr bwMode="auto">
            <a:xfrm>
              <a:off x="1039192" y="5244810"/>
              <a:ext cx="2376903" cy="1069607"/>
            </a:xfrm>
            <a:prstGeom prst="rect">
              <a:avLst/>
            </a:prstGeom>
            <a:noFill/>
          </p:spPr>
        </p:pic>
        <p:sp>
          <p:nvSpPr>
            <p:cNvPr id="11" name="TextBox 10"/>
            <p:cNvSpPr txBox="1"/>
            <p:nvPr/>
          </p:nvSpPr>
          <p:spPr>
            <a:xfrm>
              <a:off x="930732" y="4940430"/>
              <a:ext cx="1564494" cy="338554"/>
            </a:xfrm>
            <a:prstGeom prst="rect">
              <a:avLst/>
            </a:prstGeom>
            <a:noFill/>
          </p:spPr>
          <p:txBody>
            <a:bodyPr wrap="square" rtlCol="0">
              <a:spAutoFit/>
            </a:bodyPr>
            <a:lstStyle/>
            <a:p>
              <a:pPr algn="l"/>
              <a:r>
                <a:rPr lang="en-US" sz="1600" i="0" dirty="0" smtClean="0">
                  <a:solidFill>
                    <a:schemeClr val="tx2">
                      <a:lumMod val="75000"/>
                    </a:schemeClr>
                  </a:solidFill>
                </a:rPr>
                <a:t>Tabbed View</a:t>
              </a:r>
            </a:p>
          </p:txBody>
        </p:sp>
        <p:pic>
          <p:nvPicPr>
            <p:cNvPr id="12" name="Picture 10" descr="http://assets.uxbooth.com/uploads/2090/12/DesignForMobile_bentobox_sm.png"/>
            <p:cNvPicPr>
              <a:picLocks noChangeAspect="1" noChangeArrowheads="1"/>
            </p:cNvPicPr>
            <p:nvPr/>
          </p:nvPicPr>
          <p:blipFill>
            <a:blip r:embed="rId7" cstate="print"/>
            <a:srcRect/>
            <a:stretch>
              <a:fillRect/>
            </a:stretch>
          </p:blipFill>
          <p:spPr bwMode="auto">
            <a:xfrm>
              <a:off x="1031591" y="3485780"/>
              <a:ext cx="1890168" cy="1061830"/>
            </a:xfrm>
            <a:prstGeom prst="rect">
              <a:avLst/>
            </a:prstGeom>
            <a:noFill/>
          </p:spPr>
        </p:pic>
        <p:sp>
          <p:nvSpPr>
            <p:cNvPr id="13" name="TextBox 12"/>
            <p:cNvSpPr txBox="1"/>
            <p:nvPr/>
          </p:nvSpPr>
          <p:spPr>
            <a:xfrm>
              <a:off x="1007387" y="3093544"/>
              <a:ext cx="2132592" cy="338554"/>
            </a:xfrm>
            <a:prstGeom prst="rect">
              <a:avLst/>
            </a:prstGeom>
            <a:noFill/>
          </p:spPr>
          <p:txBody>
            <a:bodyPr wrap="square" rtlCol="0">
              <a:spAutoFit/>
            </a:bodyPr>
            <a:lstStyle/>
            <a:p>
              <a:pPr algn="l"/>
              <a:r>
                <a:rPr lang="en-US" sz="1600" i="0" dirty="0" smtClean="0">
                  <a:solidFill>
                    <a:schemeClr val="tx2">
                      <a:lumMod val="75000"/>
                    </a:schemeClr>
                  </a:solidFill>
                </a:rPr>
                <a:t>Bento Box / </a:t>
              </a:r>
              <a:r>
                <a:rPr lang="en-US" sz="1600" i="0" dirty="0" err="1" smtClean="0">
                  <a:solidFill>
                    <a:schemeClr val="tx2">
                      <a:lumMod val="75000"/>
                    </a:schemeClr>
                  </a:solidFill>
                </a:rPr>
                <a:t>Dashbox</a:t>
              </a:r>
              <a:endParaRPr lang="en-US" sz="1600" i="0" dirty="0" smtClean="0">
                <a:solidFill>
                  <a:schemeClr val="tx2">
                    <a:lumMod val="75000"/>
                  </a:schemeClr>
                </a:solidFill>
              </a:endParaRPr>
            </a:p>
          </p:txBody>
        </p:sp>
        <p:pic>
          <p:nvPicPr>
            <p:cNvPr id="14" name="Picture 12" descr="http://assets.uxbooth.com/uploads/2090/12/DesignForMobile_filtered_sm.png"/>
            <p:cNvPicPr>
              <a:picLocks noChangeAspect="1" noChangeArrowheads="1"/>
            </p:cNvPicPr>
            <p:nvPr/>
          </p:nvPicPr>
          <p:blipFill>
            <a:blip r:embed="rId8" cstate="print"/>
            <a:srcRect/>
            <a:stretch>
              <a:fillRect/>
            </a:stretch>
          </p:blipFill>
          <p:spPr bwMode="auto">
            <a:xfrm>
              <a:off x="7573413" y="3613060"/>
              <a:ext cx="1221466" cy="2112417"/>
            </a:xfrm>
            <a:prstGeom prst="rect">
              <a:avLst/>
            </a:prstGeom>
            <a:noFill/>
          </p:spPr>
        </p:pic>
        <p:sp>
          <p:nvSpPr>
            <p:cNvPr id="15" name="TextBox 14"/>
            <p:cNvSpPr txBox="1"/>
            <p:nvPr/>
          </p:nvSpPr>
          <p:spPr>
            <a:xfrm>
              <a:off x="7481756" y="3127125"/>
              <a:ext cx="1536262" cy="338554"/>
            </a:xfrm>
            <a:prstGeom prst="rect">
              <a:avLst/>
            </a:prstGeom>
            <a:noFill/>
          </p:spPr>
          <p:txBody>
            <a:bodyPr wrap="square" rtlCol="0">
              <a:spAutoFit/>
            </a:bodyPr>
            <a:lstStyle/>
            <a:p>
              <a:pPr algn="l"/>
              <a:r>
                <a:rPr lang="en-US" sz="1600" i="0" dirty="0" smtClean="0">
                  <a:solidFill>
                    <a:schemeClr val="tx2">
                      <a:lumMod val="75000"/>
                    </a:schemeClr>
                  </a:solidFill>
                </a:rPr>
                <a:t>Filtered View</a:t>
              </a:r>
            </a:p>
          </p:txBody>
        </p:sp>
      </p:gr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6" y="1572479"/>
            <a:ext cx="6901584" cy="535531"/>
          </a:xfrm>
        </p:spPr>
        <p:txBody>
          <a:bodyPr/>
          <a:lstStyle/>
          <a:p>
            <a:r>
              <a:rPr lang="en-US" dirty="0" err="1" smtClean="0"/>
              <a:t>OpenEdge</a:t>
            </a:r>
            <a:r>
              <a:rPr lang="en-US" dirty="0" smtClean="0"/>
              <a:t> Mobile</a:t>
            </a:r>
            <a:endParaRPr lang="en-US"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99" y="373654"/>
            <a:ext cx="9771655" cy="757130"/>
          </a:xfrm>
        </p:spPr>
        <p:txBody>
          <a:bodyPr/>
          <a:lstStyle/>
          <a:p>
            <a:r>
              <a:rPr lang="en-US" dirty="0" smtClean="0"/>
              <a:t>Mobile Applications in OpenEdge: Dual Approach</a:t>
            </a:r>
            <a:br>
              <a:rPr lang="en-US" dirty="0" smtClean="0"/>
            </a:br>
            <a:endParaRPr lang="en-US" dirty="0"/>
          </a:p>
        </p:txBody>
      </p:sp>
      <p:sp>
        <p:nvSpPr>
          <p:cNvPr id="3" name="Content Placeholder 2"/>
          <p:cNvSpPr>
            <a:spLocks noGrp="1"/>
          </p:cNvSpPr>
          <p:nvPr>
            <p:ph idx="1"/>
          </p:nvPr>
        </p:nvSpPr>
        <p:spPr/>
        <p:txBody>
          <a:bodyPr/>
          <a:lstStyle/>
          <a:p>
            <a:pPr marL="342900" lvl="1" indent="-342900">
              <a:buFont typeface="Wingdings" pitchFamily="2" charset="2"/>
              <a:buChar char="§"/>
            </a:pPr>
            <a:r>
              <a:rPr lang="en-US" sz="2000" dirty="0" smtClean="0">
                <a:solidFill>
                  <a:schemeClr val="tx2"/>
                </a:solidFill>
              </a:rPr>
              <a:t>OpenEdge REST Adapter</a:t>
            </a:r>
          </a:p>
          <a:p>
            <a:pPr lvl="1"/>
            <a:r>
              <a:rPr lang="en-US" dirty="0"/>
              <a:t>Loosely-coupled architecture</a:t>
            </a:r>
          </a:p>
          <a:p>
            <a:pPr lvl="1"/>
            <a:r>
              <a:rPr lang="en-US" dirty="0"/>
              <a:t>Any client</a:t>
            </a:r>
          </a:p>
          <a:p>
            <a:pPr lvl="1"/>
            <a:r>
              <a:rPr lang="en-US" dirty="0"/>
              <a:t>Define Service Interface using annotations</a:t>
            </a:r>
          </a:p>
          <a:p>
            <a:pPr lvl="1"/>
            <a:r>
              <a:rPr lang="en-US" dirty="0"/>
              <a:t>HTTP/JSON </a:t>
            </a:r>
          </a:p>
          <a:p>
            <a:pPr marL="742950" lvl="2" indent="-342900">
              <a:buFont typeface="Wingdings" pitchFamily="2" charset="2"/>
              <a:buChar char="§"/>
            </a:pPr>
            <a:endParaRPr lang="en-US" sz="1800" dirty="0">
              <a:solidFill>
                <a:schemeClr val="tx1">
                  <a:lumMod val="65000"/>
                  <a:lumOff val="35000"/>
                </a:schemeClr>
              </a:solidFill>
            </a:endParaRPr>
          </a:p>
          <a:p>
            <a:pPr marL="342900" lvl="1" indent="-342900">
              <a:buFont typeface="Wingdings" pitchFamily="2" charset="2"/>
              <a:buChar char="§"/>
            </a:pPr>
            <a:r>
              <a:rPr lang="en-US" sz="2000" dirty="0">
                <a:solidFill>
                  <a:schemeClr val="tx2"/>
                </a:solidFill>
              </a:rPr>
              <a:t>OpenEdge </a:t>
            </a:r>
            <a:r>
              <a:rPr lang="en-US" sz="2000" dirty="0" smtClean="0">
                <a:solidFill>
                  <a:schemeClr val="tx2"/>
                </a:solidFill>
              </a:rPr>
              <a:t>Mobile</a:t>
            </a:r>
            <a:endParaRPr lang="en-US" sz="2000" dirty="0">
              <a:solidFill>
                <a:schemeClr val="tx2"/>
              </a:solidFill>
            </a:endParaRPr>
          </a:p>
          <a:p>
            <a:pPr lvl="1"/>
            <a:r>
              <a:rPr lang="en-US" dirty="0"/>
              <a:t>Tightly-coupled </a:t>
            </a:r>
            <a:r>
              <a:rPr lang="en-US" dirty="0" smtClean="0"/>
              <a:t>architecture - prescriptive</a:t>
            </a:r>
            <a:endParaRPr lang="en-US" dirty="0"/>
          </a:p>
          <a:p>
            <a:pPr lvl="1"/>
            <a:r>
              <a:rPr lang="en-US" dirty="0"/>
              <a:t>Mobile App Builder using </a:t>
            </a:r>
            <a:r>
              <a:rPr lang="en-US" dirty="0" err="1"/>
              <a:t>jQuery</a:t>
            </a:r>
            <a:r>
              <a:rPr lang="en-US" dirty="0"/>
              <a:t> </a:t>
            </a:r>
            <a:r>
              <a:rPr lang="en-US" dirty="0" smtClean="0"/>
              <a:t>Mobile and Cordova</a:t>
            </a:r>
            <a:endParaRPr lang="en-US" dirty="0"/>
          </a:p>
          <a:p>
            <a:pPr lvl="1"/>
            <a:r>
              <a:rPr lang="en-US" dirty="0"/>
              <a:t>Business Entity support as well as service interface annotations</a:t>
            </a:r>
          </a:p>
          <a:p>
            <a:pPr lvl="1"/>
            <a:r>
              <a:rPr lang="en-US" dirty="0" smtClean="0"/>
              <a:t>HTTP/JSON but prescriptive content</a:t>
            </a:r>
            <a:endParaRPr lang="en-US"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OpenEdge</a:t>
            </a:r>
            <a:r>
              <a:rPr lang="en-US" dirty="0" smtClean="0"/>
              <a:t> Mobile</a:t>
            </a:r>
            <a:endParaRPr lang="en-US" dirty="0"/>
          </a:p>
        </p:txBody>
      </p:sp>
      <p:sp>
        <p:nvSpPr>
          <p:cNvPr id="3" name="Content Placeholder 2"/>
          <p:cNvSpPr>
            <a:spLocks noGrp="1"/>
          </p:cNvSpPr>
          <p:nvPr>
            <p:ph sz="quarter" idx="10"/>
          </p:nvPr>
        </p:nvSpPr>
        <p:spPr/>
        <p:txBody>
          <a:bodyPr/>
          <a:lstStyle/>
          <a:p>
            <a:r>
              <a:rPr lang="en-US" dirty="0" smtClean="0">
                <a:solidFill>
                  <a:schemeClr val="tx2">
                    <a:lumMod val="75000"/>
                  </a:schemeClr>
                </a:solidFill>
              </a:rPr>
              <a:t>Value Proposition</a:t>
            </a:r>
          </a:p>
          <a:p>
            <a:pPr lvl="1"/>
            <a:r>
              <a:rPr lang="en-US" dirty="0" smtClean="0">
                <a:solidFill>
                  <a:schemeClr val="accent1"/>
                </a:solidFill>
              </a:rPr>
              <a:t>Write Once, Run Anywhere </a:t>
            </a:r>
            <a:r>
              <a:rPr lang="en-US" dirty="0" smtClean="0"/>
              <a:t>Portability with the Benefits of Native Applications. The Easiest Way to Build an OpenEdge Application Supporting Mobile Devices, End-to-end</a:t>
            </a:r>
          </a:p>
          <a:p>
            <a:pPr lvl="1"/>
            <a:endParaRPr lang="en-US" dirty="0" smtClean="0"/>
          </a:p>
          <a:p>
            <a:r>
              <a:rPr lang="en-US" dirty="0" smtClean="0">
                <a:solidFill>
                  <a:schemeClr val="tx2">
                    <a:lumMod val="75000"/>
                  </a:schemeClr>
                </a:solidFill>
              </a:rPr>
              <a:t>Benefits</a:t>
            </a:r>
          </a:p>
          <a:p>
            <a:pPr lvl="1"/>
            <a:r>
              <a:rPr lang="en-US" dirty="0" smtClean="0"/>
              <a:t>A comprehensive and integrated tool set with support for a wide variety of devices</a:t>
            </a:r>
          </a:p>
          <a:p>
            <a:pPr lvl="1"/>
            <a:r>
              <a:rPr lang="en-US" dirty="0" smtClean="0"/>
              <a:t>Mobile UI development is cloud-based, so collaboration among the development team, business analysts and with end users is fully supported</a:t>
            </a:r>
          </a:p>
          <a:p>
            <a:pPr lvl="1"/>
            <a:r>
              <a:rPr lang="en-US" dirty="0" smtClean="0"/>
              <a:t>Leverage existing business logic, the </a:t>
            </a:r>
            <a:r>
              <a:rPr lang="en-US" dirty="0" err="1" smtClean="0"/>
              <a:t>OpenEdge</a:t>
            </a:r>
            <a:r>
              <a:rPr lang="en-US" dirty="0" smtClean="0"/>
              <a:t> </a:t>
            </a:r>
            <a:r>
              <a:rPr lang="en-US" dirty="0" err="1" smtClean="0"/>
              <a:t>AppServer</a:t>
            </a:r>
            <a:r>
              <a:rPr lang="en-US" dirty="0" smtClean="0"/>
              <a:t> and OE database</a:t>
            </a:r>
            <a:endParaRPr lang="en-US"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Mobile Apps</a:t>
            </a:r>
            <a:endParaRPr lang="en-US" dirty="0"/>
          </a:p>
        </p:txBody>
      </p:sp>
      <p:pic>
        <p:nvPicPr>
          <p:cNvPr id="1026" name="Picture 2" descr="http://www.northsouthgis.co.nz/wp-content/uploads/2013/07/html5_development.png"/>
          <p:cNvPicPr>
            <a:picLocks noChangeAspect="1" noChangeArrowheads="1"/>
          </p:cNvPicPr>
          <p:nvPr/>
        </p:nvPicPr>
        <p:blipFill>
          <a:blip r:embed="rId2" cstate="print"/>
          <a:srcRect/>
          <a:stretch>
            <a:fillRect/>
          </a:stretch>
        </p:blipFill>
        <p:spPr bwMode="auto">
          <a:xfrm>
            <a:off x="1894728" y="1120775"/>
            <a:ext cx="7661648" cy="5364665"/>
          </a:xfrm>
          <a:prstGeom prst="rect">
            <a:avLst/>
          </a:prstGeom>
          <a:noFill/>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Android Native App Development</a:t>
            </a:r>
            <a:endParaRPr lang="en-US" dirty="0"/>
          </a:p>
        </p:txBody>
      </p:sp>
      <p:sp>
        <p:nvSpPr>
          <p:cNvPr id="3" name="Content Placeholder 2"/>
          <p:cNvSpPr>
            <a:spLocks noGrp="1"/>
          </p:cNvSpPr>
          <p:nvPr>
            <p:ph idx="1"/>
          </p:nvPr>
        </p:nvSpPr>
        <p:spPr>
          <a:xfrm>
            <a:off x="611962" y="1233312"/>
            <a:ext cx="10484824" cy="3125039"/>
          </a:xfrm>
        </p:spPr>
        <p:txBody>
          <a:bodyPr/>
          <a:lstStyle/>
          <a:p>
            <a:r>
              <a:rPr lang="en-US" dirty="0" smtClean="0"/>
              <a:t>Need to learn Java</a:t>
            </a:r>
          </a:p>
          <a:p>
            <a:r>
              <a:rPr lang="en-US" dirty="0" smtClean="0"/>
              <a:t>Need Java development environment (free ones available)</a:t>
            </a:r>
          </a:p>
          <a:p>
            <a:r>
              <a:rPr lang="en-US" dirty="0" smtClean="0"/>
              <a:t>App review more relaxed than Apple</a:t>
            </a:r>
          </a:p>
          <a:p>
            <a:r>
              <a:rPr lang="en-US" dirty="0" smtClean="0"/>
              <a:t>Large variation of OS versions and customizations by device vendors</a:t>
            </a:r>
          </a:p>
          <a:p>
            <a:pPr lvl="1"/>
            <a:r>
              <a:rPr lang="en-US" dirty="0" smtClean="0"/>
              <a:t>A lot of devices in use with old versions</a:t>
            </a:r>
          </a:p>
          <a:p>
            <a:pPr>
              <a:buNone/>
            </a:pPr>
            <a:endParaRPr lang="en-US" dirty="0"/>
          </a:p>
        </p:txBody>
      </p:sp>
      <p:pic>
        <p:nvPicPr>
          <p:cNvPr id="2050" name="Picture 2" descr="C:\pex\Android_robot.svg_.png"/>
          <p:cNvPicPr>
            <a:picLocks noChangeAspect="1" noChangeArrowheads="1"/>
          </p:cNvPicPr>
          <p:nvPr/>
        </p:nvPicPr>
        <p:blipFill>
          <a:blip r:embed="rId3" cstate="print"/>
          <a:srcRect/>
          <a:stretch>
            <a:fillRect/>
          </a:stretch>
        </p:blipFill>
        <p:spPr bwMode="auto">
          <a:xfrm>
            <a:off x="9497000" y="1415013"/>
            <a:ext cx="1929240" cy="2231560"/>
          </a:xfrm>
          <a:prstGeom prst="rect">
            <a:avLst/>
          </a:prstGeom>
          <a:noFill/>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8" y="384431"/>
            <a:ext cx="9137801" cy="430887"/>
          </a:xfrm>
        </p:spPr>
        <p:txBody>
          <a:bodyPr/>
          <a:lstStyle/>
          <a:p>
            <a:r>
              <a:rPr lang="en-US" dirty="0" smtClean="0"/>
              <a:t>Requirements for Native App Development</a:t>
            </a:r>
            <a:endParaRPr lang="en-US" dirty="0"/>
          </a:p>
        </p:txBody>
      </p:sp>
      <p:sp>
        <p:nvSpPr>
          <p:cNvPr id="3" name="Content Placeholder 2"/>
          <p:cNvSpPr>
            <a:spLocks noGrp="1"/>
          </p:cNvSpPr>
          <p:nvPr>
            <p:ph idx="1"/>
          </p:nvPr>
        </p:nvSpPr>
        <p:spPr>
          <a:xfrm>
            <a:off x="611962" y="1228286"/>
            <a:ext cx="10360501" cy="5303520"/>
          </a:xfrm>
        </p:spPr>
        <p:txBody>
          <a:bodyPr/>
          <a:lstStyle/>
          <a:p>
            <a:r>
              <a:rPr lang="en-US" dirty="0" smtClean="0"/>
              <a:t>Development must be done using Mac OSX</a:t>
            </a:r>
          </a:p>
          <a:p>
            <a:r>
              <a:rPr lang="en-US" dirty="0" smtClean="0"/>
              <a:t>Need to learn Objective-C</a:t>
            </a:r>
          </a:p>
          <a:p>
            <a:r>
              <a:rPr lang="en-US" dirty="0"/>
              <a:t>Need a developer subscription</a:t>
            </a:r>
          </a:p>
          <a:p>
            <a:r>
              <a:rPr lang="en-US" dirty="0" err="1" smtClean="0"/>
              <a:t>iOS</a:t>
            </a:r>
            <a:r>
              <a:rPr lang="en-US" dirty="0" smtClean="0"/>
              <a:t> UI can change drastically across releases</a:t>
            </a:r>
          </a:p>
          <a:p>
            <a:r>
              <a:rPr lang="en-US" dirty="0" smtClean="0"/>
              <a:t>Controlled distribution:</a:t>
            </a:r>
          </a:p>
          <a:p>
            <a:pPr lvl="1"/>
            <a:r>
              <a:rPr lang="en-US" sz="2000" dirty="0" smtClean="0"/>
              <a:t>Every </a:t>
            </a:r>
            <a:r>
              <a:rPr lang="en-US" sz="2000" dirty="0"/>
              <a:t>app </a:t>
            </a:r>
            <a:r>
              <a:rPr lang="en-US" sz="2000" dirty="0" smtClean="0"/>
              <a:t>is reviewed </a:t>
            </a:r>
            <a:r>
              <a:rPr lang="en-US" sz="2000" dirty="0"/>
              <a:t>by </a:t>
            </a:r>
            <a:r>
              <a:rPr lang="en-US" sz="2000" dirty="0" smtClean="0"/>
              <a:t>Apple — even updates</a:t>
            </a:r>
            <a:endParaRPr lang="en-US" sz="2000" dirty="0"/>
          </a:p>
          <a:p>
            <a:endParaRPr lang="en-US" dirty="0"/>
          </a:p>
        </p:txBody>
      </p:sp>
      <p:pic>
        <p:nvPicPr>
          <p:cNvPr id="80898" name="Picture 2" descr="https://encrypted-tbn0.gstatic.com/images?q=tbn:ANd9GcTlnDU3xwrdbFkNKVKz0wisL4MlX84eIl0cC0H0m4WHPO2UdtkDx_eGM9XM">
            <a:hlinkClick r:id="rId3"/>
          </p:cNvPr>
          <p:cNvPicPr>
            <a:picLocks noChangeAspect="1" noChangeArrowheads="1"/>
          </p:cNvPicPr>
          <p:nvPr/>
        </p:nvPicPr>
        <p:blipFill>
          <a:blip r:embed="rId4" cstate="print"/>
          <a:srcRect/>
          <a:stretch>
            <a:fillRect/>
          </a:stretch>
        </p:blipFill>
        <p:spPr bwMode="auto">
          <a:xfrm>
            <a:off x="9175724" y="1332407"/>
            <a:ext cx="2035934" cy="1991091"/>
          </a:xfrm>
          <a:prstGeom prst="rect">
            <a:avLst/>
          </a:prstGeom>
          <a:noFill/>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99" y="443249"/>
            <a:ext cx="10454717" cy="424732"/>
          </a:xfrm>
        </p:spPr>
        <p:txBody>
          <a:bodyPr/>
          <a:lstStyle/>
          <a:p>
            <a:r>
              <a:rPr lang="en-US" dirty="0" err="1" smtClean="0"/>
              <a:t>OpenEdge</a:t>
            </a:r>
            <a:r>
              <a:rPr lang="en-US" dirty="0" smtClean="0"/>
              <a:t> Mobile Apps = </a:t>
            </a:r>
            <a:r>
              <a:rPr lang="en-US" i="1" dirty="0" smtClean="0"/>
              <a:t>“The Best Of Both Worlds”</a:t>
            </a:r>
            <a:endParaRPr lang="en-US" i="1" dirty="0"/>
          </a:p>
        </p:txBody>
      </p:sp>
      <p:sp>
        <p:nvSpPr>
          <p:cNvPr id="5" name="Content Placeholder 2"/>
          <p:cNvSpPr txBox="1">
            <a:spLocks/>
          </p:cNvSpPr>
          <p:nvPr/>
        </p:nvSpPr>
        <p:spPr bwMode="auto">
          <a:xfrm>
            <a:off x="507869" y="3276600"/>
            <a:ext cx="11376237"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800100" lvl="1" indent="-342900" fontAlgn="base">
              <a:spcAft>
                <a:spcPct val="0"/>
              </a:spcAft>
              <a:buClr>
                <a:schemeClr val="accent3"/>
              </a:buClr>
              <a:defRPr/>
            </a:pPr>
            <a:endParaRPr lang="en-US" sz="2000" dirty="0" smtClean="0">
              <a:solidFill>
                <a:schemeClr val="tx1">
                  <a:lumMod val="65000"/>
                  <a:lumOff val="35000"/>
                </a:schemeClr>
              </a:solidFill>
              <a:latin typeface="Arial" pitchFamily="34" charset="0"/>
              <a:cs typeface="Arial" pitchFamily="34" charset="0"/>
            </a:endParaRPr>
          </a:p>
        </p:txBody>
      </p:sp>
      <p:graphicFrame>
        <p:nvGraphicFramePr>
          <p:cNvPr id="7" name="Diagram 6"/>
          <p:cNvGraphicFramePr/>
          <p:nvPr>
            <p:extLst>
              <p:ext uri="{D42A27DB-BD31-4B8C-83A1-F6EECF244321}">
                <p14:modId xmlns="" xmlns:p14="http://schemas.microsoft.com/office/powerpoint/2010/main" val="3100878533"/>
              </p:ext>
            </p:extLst>
          </p:nvPr>
        </p:nvGraphicFramePr>
        <p:xfrm>
          <a:off x="4164515" y="1145580"/>
          <a:ext cx="7821163"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473742" y="4163193"/>
            <a:ext cx="3250353"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nchor="ctr" anchorCtr="0">
            <a:spAutoFit/>
          </a:bodyPr>
          <a:lstStyle/>
          <a:p>
            <a:pPr algn="ctr">
              <a:spcBef>
                <a:spcPts val="0"/>
              </a:spcBef>
            </a:pPr>
            <a:r>
              <a:rPr lang="en-US" sz="1800" dirty="0" smtClean="0">
                <a:solidFill>
                  <a:schemeClr val="tx1"/>
                </a:solidFill>
              </a:rPr>
              <a:t>By 2015, 80% of all mobile web applications developed will be hybrid or mobile web.</a:t>
            </a:r>
          </a:p>
        </p:txBody>
      </p:sp>
      <p:sp>
        <p:nvSpPr>
          <p:cNvPr id="9" name="Rectangle 8"/>
          <p:cNvSpPr/>
          <p:nvPr/>
        </p:nvSpPr>
        <p:spPr>
          <a:xfrm>
            <a:off x="318575" y="5284404"/>
            <a:ext cx="3545840" cy="461665"/>
          </a:xfrm>
          <a:prstGeom prst="rect">
            <a:avLst/>
          </a:prstGeom>
        </p:spPr>
        <p:txBody>
          <a:bodyPr wrap="square">
            <a:spAutoFit/>
          </a:bodyPr>
          <a:lstStyle/>
          <a:p>
            <a:r>
              <a:rPr lang="en-US" sz="1200" i="1" dirty="0" smtClean="0">
                <a:solidFill>
                  <a:schemeClr val="tx1">
                    <a:lumMod val="65000"/>
                    <a:lumOff val="35000"/>
                  </a:schemeClr>
                </a:solidFill>
              </a:rPr>
              <a:t>Gartner 2012: Magic Quadrant for Mobile Consumer Application Platforms</a:t>
            </a:r>
            <a:endParaRPr lang="en-US" sz="1200" i="1" dirty="0">
              <a:solidFill>
                <a:schemeClr val="tx1">
                  <a:lumMod val="65000"/>
                  <a:lumOff val="35000"/>
                </a:schemeClr>
              </a:solidFill>
            </a:endParaRPr>
          </a:p>
        </p:txBody>
      </p:sp>
      <p:pic>
        <p:nvPicPr>
          <p:cNvPr id="10" name="Picture 2" descr="http://www.filemaker.com/products/compare/images/graphic_db_apps_fmgo.png"/>
          <p:cNvPicPr>
            <a:picLocks noChangeAspect="1" noChangeArrowheads="1"/>
          </p:cNvPicPr>
          <p:nvPr/>
        </p:nvPicPr>
        <p:blipFill>
          <a:blip r:embed="rId8" cstate="print"/>
          <a:srcRect/>
          <a:stretch>
            <a:fillRect/>
          </a:stretch>
        </p:blipFill>
        <p:spPr bwMode="auto">
          <a:xfrm>
            <a:off x="703388" y="1199194"/>
            <a:ext cx="3258283" cy="22098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nodePh="1">
                                  <p:stCondLst>
                                    <p:cond delay="0"/>
                                  </p:stCondLst>
                                  <p:endCondLst>
                                    <p:cond evt="begin" delay="0">
                                      <p:tn val="5"/>
                                    </p:cond>
                                  </p:endCondLst>
                                  <p:childTnLst>
                                    <p:animClr clrSpc="rgb" dir="cw">
                                      <p:cBhvr override="childStyle">
                                        <p:cTn id="6" dur="500" fill="hold"/>
                                        <p:tgtEl>
                                          <p:spTgt spid="5">
                                            <p:txEl>
                                              <p:pRg st="0" end="0"/>
                                            </p:txEl>
                                          </p:spTgt>
                                        </p:tgtEl>
                                        <p:attrNameLst>
                                          <p:attrName>style.color</p:attrName>
                                        </p:attrNameLst>
                                      </p:cBhvr>
                                      <p:to>
                                        <a:srgbClr val="C0C0C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6" y="1572479"/>
            <a:ext cx="6901584" cy="535531"/>
          </a:xfrm>
        </p:spPr>
        <p:txBody>
          <a:bodyPr/>
          <a:lstStyle/>
          <a:p>
            <a:r>
              <a:rPr lang="en-US" dirty="0" smtClean="0"/>
              <a:t>OpenEdge Mobile in Action</a:t>
            </a: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8" y="387502"/>
            <a:ext cx="9137801" cy="424732"/>
          </a:xfrm>
        </p:spPr>
        <p:txBody>
          <a:bodyPr/>
          <a:lstStyle/>
          <a:p>
            <a:r>
              <a:rPr lang="en-US" dirty="0" smtClean="0"/>
              <a:t>Development: Integrated Development Environment</a:t>
            </a:r>
            <a:endParaRPr lang="en-US" dirty="0"/>
          </a:p>
        </p:txBody>
      </p:sp>
      <p:pic>
        <p:nvPicPr>
          <p:cNvPr id="2050" name="Picture 2" descr="http://www.progress.com/images/openedge/integrated-dev-envir.png"/>
          <p:cNvPicPr>
            <a:picLocks noChangeAspect="1" noChangeArrowheads="1"/>
          </p:cNvPicPr>
          <p:nvPr/>
        </p:nvPicPr>
        <p:blipFill>
          <a:blip r:embed="rId3" cstate="print"/>
          <a:srcRect t="7918"/>
          <a:stretch>
            <a:fillRect/>
          </a:stretch>
        </p:blipFill>
        <p:spPr bwMode="auto">
          <a:xfrm>
            <a:off x="1551578" y="2885298"/>
            <a:ext cx="8954695" cy="3661609"/>
          </a:xfrm>
          <a:prstGeom prst="rect">
            <a:avLst/>
          </a:prstGeom>
          <a:noFill/>
        </p:spPr>
      </p:pic>
      <p:sp>
        <p:nvSpPr>
          <p:cNvPr id="5" name="Content Placeholder 7"/>
          <p:cNvSpPr txBox="1">
            <a:spLocks/>
          </p:cNvSpPr>
          <p:nvPr/>
        </p:nvSpPr>
        <p:spPr>
          <a:xfrm>
            <a:off x="6503023" y="1102453"/>
            <a:ext cx="5342427" cy="1917747"/>
          </a:xfrm>
          <a:prstGeom prst="rect">
            <a:avLst/>
          </a:prstGeom>
        </p:spPr>
        <p:txBody>
          <a:bodyPr>
            <a:normAutofit lnSpcReduction="10000"/>
          </a:bodyPr>
          <a:lstStyle/>
          <a:p>
            <a:pPr marL="342900" marR="0" lvl="0" indent="-342900" algn="l">
              <a:lnSpc>
                <a:spcPct val="100000"/>
              </a:lnSpc>
              <a:spcBef>
                <a:spcPts val="900"/>
              </a:spcBef>
              <a:buClr>
                <a:schemeClr val="accent1"/>
              </a:buClr>
              <a:buSzTx/>
              <a:buFont typeface="Wingdings" pitchFamily="2" charset="2"/>
              <a:buChar char="§"/>
              <a:tabLst/>
              <a:defRPr/>
            </a:pPr>
            <a:r>
              <a:rPr lang="en-US" sz="2000" i="0" dirty="0" smtClean="0">
                <a:solidFill>
                  <a:schemeClr val="tx2">
                    <a:lumMod val="75000"/>
                  </a:schemeClr>
                </a:solidFill>
                <a:latin typeface="Arial" pitchFamily="34" charset="0"/>
                <a:cs typeface="Arial" pitchFamily="34" charset="0"/>
              </a:rPr>
              <a:t>Mobile App Builder </a:t>
            </a:r>
          </a:p>
          <a:p>
            <a:pPr marL="742950" marR="0" lvl="1" indent="-285750" algn="l">
              <a:lnSpc>
                <a:spcPct val="100000"/>
              </a:lnSpc>
              <a:spcBef>
                <a:spcPts val="900"/>
              </a:spcBef>
              <a:buClr>
                <a:schemeClr val="accent1"/>
              </a:buClr>
              <a:buSzTx/>
              <a:buFontTx/>
              <a:buChar char="•"/>
              <a:tabLst/>
              <a:defRPr/>
            </a:pPr>
            <a:r>
              <a:rPr lang="en-US" sz="1800" i="0" dirty="0" smtClean="0">
                <a:solidFill>
                  <a:srgbClr val="000000"/>
                </a:solidFill>
                <a:latin typeface="Arial" pitchFamily="34" charset="0"/>
                <a:cs typeface="Arial" pitchFamily="34" charset="0"/>
              </a:rPr>
              <a:t>Drag-n-drop UI designer</a:t>
            </a:r>
          </a:p>
          <a:p>
            <a:pPr marL="742950" lvl="1" indent="-285750" algn="l">
              <a:spcBef>
                <a:spcPts val="900"/>
              </a:spcBef>
              <a:buClr>
                <a:schemeClr val="accent1"/>
              </a:buClr>
              <a:buSzTx/>
              <a:buFontTx/>
              <a:buChar char="•"/>
              <a:defRPr/>
            </a:pPr>
            <a:r>
              <a:rPr lang="en-US" sz="1800" i="0" dirty="0" smtClean="0">
                <a:solidFill>
                  <a:srgbClr val="000000"/>
                </a:solidFill>
                <a:latin typeface="Arial" pitchFamily="34" charset="0"/>
                <a:cs typeface="Arial" pitchFamily="34" charset="0"/>
              </a:rPr>
              <a:t>Tight data binding to OE data using JSDO</a:t>
            </a:r>
          </a:p>
          <a:p>
            <a:pPr marL="742950" marR="0" lvl="1" indent="-285750" algn="l">
              <a:lnSpc>
                <a:spcPct val="100000"/>
              </a:lnSpc>
              <a:spcBef>
                <a:spcPts val="900"/>
              </a:spcBef>
              <a:buClr>
                <a:schemeClr val="accent1"/>
              </a:buClr>
              <a:buSzTx/>
              <a:buFontTx/>
              <a:buChar char="•"/>
              <a:tabLst/>
              <a:defRPr/>
            </a:pPr>
            <a:r>
              <a:rPr lang="en-US" sz="1800" i="0" dirty="0" smtClean="0">
                <a:solidFill>
                  <a:srgbClr val="000000"/>
                </a:solidFill>
                <a:latin typeface="Arial" pitchFamily="34" charset="0"/>
                <a:cs typeface="Arial" pitchFamily="34" charset="0"/>
              </a:rPr>
              <a:t>Export mobile apps for deployment</a:t>
            </a:r>
          </a:p>
          <a:p>
            <a:pPr marL="742950" lvl="1" indent="-285750" algn="l">
              <a:spcBef>
                <a:spcPts val="900"/>
              </a:spcBef>
              <a:buClr>
                <a:schemeClr val="accent1"/>
              </a:buClr>
              <a:buSzTx/>
              <a:buFontTx/>
              <a:buChar char="•"/>
              <a:defRPr/>
            </a:pPr>
            <a:r>
              <a:rPr lang="en-US" sz="1800" i="0" dirty="0" smtClean="0">
                <a:solidFill>
                  <a:srgbClr val="000000"/>
                </a:solidFill>
                <a:latin typeface="Arial" pitchFamily="34" charset="0"/>
                <a:cs typeface="Arial" pitchFamily="34" charset="0"/>
              </a:rPr>
              <a:t>Integrated emulator</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
        <p:nvSpPr>
          <p:cNvPr id="6" name="Content Placeholder 7"/>
          <p:cNvSpPr txBox="1">
            <a:spLocks/>
          </p:cNvSpPr>
          <p:nvPr/>
        </p:nvSpPr>
        <p:spPr>
          <a:xfrm>
            <a:off x="485768" y="1108388"/>
            <a:ext cx="5649755" cy="1748721"/>
          </a:xfrm>
          <a:prstGeom prst="rect">
            <a:avLst/>
          </a:prstGeom>
        </p:spPr>
        <p:txBody>
          <a:bodyPr>
            <a:noAutofit/>
          </a:bodyPr>
          <a:lstStyle/>
          <a:p>
            <a:pPr marL="342900" indent="-342900" algn="l" defTabSz="914400" eaLnBrk="1" latinLnBrk="0" hangingPunct="1">
              <a:spcBef>
                <a:spcPts val="900"/>
              </a:spcBef>
              <a:buClr>
                <a:schemeClr val="accent1"/>
              </a:buClr>
              <a:buSzTx/>
              <a:buFont typeface="Wingdings" pitchFamily="2" charset="2"/>
              <a:buChar char="§"/>
              <a:defRPr/>
            </a:pPr>
            <a:r>
              <a:rPr lang="en-US" sz="2000" i="0" dirty="0" smtClean="0">
                <a:solidFill>
                  <a:schemeClr val="tx2">
                    <a:lumMod val="75000"/>
                  </a:schemeClr>
                </a:solidFill>
                <a:latin typeface="Arial" pitchFamily="34" charset="0"/>
                <a:cs typeface="Arial" pitchFamily="34" charset="0"/>
              </a:rPr>
              <a:t>Developer Studio for OE</a:t>
            </a:r>
          </a:p>
          <a:p>
            <a:pPr marL="742950" marR="0" lvl="1" indent="-285750" algn="l" defTabSz="914400" eaLnBrk="1" latinLnBrk="0" hangingPunct="1">
              <a:lnSpc>
                <a:spcPct val="100000"/>
              </a:lnSpc>
              <a:spcBef>
                <a:spcPts val="900"/>
              </a:spcBef>
              <a:buClr>
                <a:schemeClr val="accent1"/>
              </a:buClr>
              <a:buSzTx/>
              <a:buFontTx/>
              <a:buChar char="•"/>
              <a:tabLst/>
              <a:defRPr/>
            </a:pPr>
            <a:r>
              <a:rPr lang="en-US" sz="1800" i="0" dirty="0" smtClean="0">
                <a:solidFill>
                  <a:srgbClr val="000000"/>
                </a:solidFill>
                <a:latin typeface="Arial" pitchFamily="34" charset="0"/>
                <a:cs typeface="Arial" pitchFamily="34" charset="0"/>
              </a:rPr>
              <a:t>Define and build Mobile services</a:t>
            </a:r>
          </a:p>
          <a:p>
            <a:pPr marL="1200150" lvl="2" indent="-285750" algn="l">
              <a:spcBef>
                <a:spcPts val="900"/>
              </a:spcBef>
              <a:buClr>
                <a:schemeClr val="accent1"/>
              </a:buClr>
              <a:buSzTx/>
              <a:buFontTx/>
              <a:buChar char="•"/>
              <a:defRPr/>
            </a:pPr>
            <a:r>
              <a:rPr lang="en-US" sz="1800" i="0" dirty="0" smtClean="0">
                <a:solidFill>
                  <a:srgbClr val="000000"/>
                </a:solidFill>
                <a:latin typeface="Arial" pitchFamily="34" charset="0"/>
                <a:cs typeface="Arial" pitchFamily="34" charset="0"/>
              </a:rPr>
              <a:t>JavaScript Data Object (JSDO) catalog</a:t>
            </a:r>
          </a:p>
          <a:p>
            <a:pPr marL="742950" marR="0" lvl="1" indent="-285750" algn="l" defTabSz="914400" eaLnBrk="1" latinLnBrk="0" hangingPunct="1">
              <a:lnSpc>
                <a:spcPct val="100000"/>
              </a:lnSpc>
              <a:spcBef>
                <a:spcPts val="900"/>
              </a:spcBef>
              <a:buClr>
                <a:schemeClr val="accent1"/>
              </a:buClr>
              <a:buSzTx/>
              <a:buFontTx/>
              <a:buChar char="•"/>
              <a:tabLst/>
              <a:defRPr/>
            </a:pPr>
            <a:r>
              <a:rPr lang="en-US" sz="1800" i="0" dirty="0" smtClean="0">
                <a:solidFill>
                  <a:srgbClr val="000000"/>
                </a:solidFill>
                <a:latin typeface="Arial" pitchFamily="34" charset="0"/>
                <a:cs typeface="Arial" pitchFamily="34" charset="0"/>
              </a:rPr>
              <a:t>Deploy Mobile services and Mobile Web  Apps</a:t>
            </a:r>
          </a:p>
          <a:p>
            <a:pPr marL="742950" marR="0" lvl="1" indent="-285750" algn="l" defTabSz="914400" eaLnBrk="1" latinLnBrk="0" hangingPunct="1">
              <a:lnSpc>
                <a:spcPct val="100000"/>
              </a:lnSpc>
              <a:spcBef>
                <a:spcPts val="900"/>
              </a:spcBef>
              <a:buClr>
                <a:schemeClr val="accent1"/>
              </a:buClr>
              <a:buSzTx/>
              <a:buFontTx/>
              <a:buChar char="•"/>
              <a:tabLst/>
              <a:defRPr/>
            </a:pPr>
            <a:r>
              <a:rPr lang="en-US" sz="1800" i="0" dirty="0" smtClean="0">
                <a:solidFill>
                  <a:srgbClr val="000000"/>
                </a:solidFill>
                <a:latin typeface="Arial" pitchFamily="34" charset="0"/>
                <a:cs typeface="Arial" pitchFamily="34" charset="0"/>
              </a:rPr>
              <a:t>Run in emulator</a:t>
            </a: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endParaRPr kumimoji="0" lang="en-US" sz="1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 xmlns:p14="http://schemas.microsoft.com/office/powerpoint/2010/main" val="963646257"/>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a:spLocks noGrp="1"/>
          </p:cNvSpPr>
          <p:nvPr>
            <p:ph type="title"/>
          </p:nvPr>
        </p:nvSpPr>
        <p:spPr>
          <a:xfrm>
            <a:off x="616818" y="370581"/>
            <a:ext cx="10801178" cy="424732"/>
          </a:xfrm>
        </p:spPr>
        <p:txBody>
          <a:bodyPr/>
          <a:lstStyle/>
          <a:p>
            <a:r>
              <a:rPr lang="en-US" dirty="0" smtClean="0"/>
              <a:t>Progress Developer Studio for OpenEdge: Express Mobile App</a:t>
            </a:r>
            <a:endParaRPr lang="en-US" dirty="0"/>
          </a:p>
        </p:txBody>
      </p:sp>
      <p:sp>
        <p:nvSpPr>
          <p:cNvPr id="25" name="Content Placeholder 2"/>
          <p:cNvSpPr>
            <a:spLocks noGrp="1"/>
          </p:cNvSpPr>
          <p:nvPr>
            <p:ph idx="4294967295"/>
          </p:nvPr>
        </p:nvSpPr>
        <p:spPr>
          <a:xfrm>
            <a:off x="457202" y="1144019"/>
            <a:ext cx="6508865" cy="4543425"/>
          </a:xfrm>
        </p:spPr>
        <p:txBody>
          <a:bodyPr/>
          <a:lstStyle/>
          <a:p>
            <a:r>
              <a:rPr lang="en-US" dirty="0">
                <a:cs typeface="Calibri" pitchFamily="34" charset="0"/>
              </a:rPr>
              <a:t>Select a database table</a:t>
            </a:r>
          </a:p>
          <a:p>
            <a:endParaRPr lang="en-US" dirty="0">
              <a:latin typeface="+mn-lt"/>
              <a:cs typeface="Calibri" pitchFamily="34" charset="0"/>
            </a:endParaRPr>
          </a:p>
          <a:p>
            <a:endParaRPr lang="en-US" dirty="0" smtClean="0">
              <a:latin typeface="+mn-lt"/>
              <a:cs typeface="Calibri" pitchFamily="34" charset="0"/>
            </a:endParaRPr>
          </a:p>
          <a:p>
            <a:endParaRPr lang="en-US" sz="3600" dirty="0">
              <a:latin typeface="+mn-lt"/>
              <a:cs typeface="Calibri" pitchFamily="34" charset="0"/>
            </a:endParaRPr>
          </a:p>
          <a:p>
            <a:r>
              <a:rPr lang="en-US" dirty="0" smtClean="0">
                <a:cs typeface="Calibri" pitchFamily="34" charset="0"/>
              </a:rPr>
              <a:t>Automatic check of </a:t>
            </a:r>
            <a:r>
              <a:rPr lang="en-US" dirty="0">
                <a:cs typeface="Calibri" pitchFamily="34" charset="0"/>
              </a:rPr>
              <a:t>system </a:t>
            </a:r>
            <a:r>
              <a:rPr lang="en-US" dirty="0" smtClean="0">
                <a:cs typeface="Calibri" pitchFamily="34" charset="0"/>
              </a:rPr>
              <a:t>configuration</a:t>
            </a:r>
          </a:p>
          <a:p>
            <a:endParaRPr lang="en-US" sz="800" dirty="0">
              <a:latin typeface="+mn-lt"/>
              <a:cs typeface="Calibri" pitchFamily="34" charset="0"/>
            </a:endParaRPr>
          </a:p>
          <a:p>
            <a:endParaRPr lang="en-US" sz="800" dirty="0" smtClean="0">
              <a:latin typeface="+mn-lt"/>
              <a:cs typeface="Calibri" pitchFamily="34" charset="0"/>
            </a:endParaRPr>
          </a:p>
          <a:p>
            <a:endParaRPr lang="en-US" sz="800" dirty="0">
              <a:latin typeface="+mn-lt"/>
              <a:cs typeface="Calibri" pitchFamily="34" charset="0"/>
            </a:endParaRPr>
          </a:p>
          <a:p>
            <a:endParaRPr lang="en-US" sz="800" dirty="0" smtClean="0">
              <a:latin typeface="+mn-lt"/>
              <a:cs typeface="Calibri" pitchFamily="34" charset="0"/>
            </a:endParaRPr>
          </a:p>
          <a:p>
            <a:endParaRPr lang="en-US" sz="800" dirty="0" smtClean="0">
              <a:latin typeface="+mn-lt"/>
              <a:cs typeface="Calibri" pitchFamily="34" charset="0"/>
            </a:endParaRPr>
          </a:p>
          <a:p>
            <a:endParaRPr lang="en-US" sz="800" dirty="0">
              <a:latin typeface="+mn-lt"/>
              <a:cs typeface="Calibri" pitchFamily="34" charset="0"/>
            </a:endParaRPr>
          </a:p>
          <a:p>
            <a:endParaRPr lang="en-US" sz="800" dirty="0" smtClean="0">
              <a:latin typeface="+mn-lt"/>
              <a:cs typeface="Calibri" pitchFamily="34" charset="0"/>
            </a:endParaRPr>
          </a:p>
          <a:p>
            <a:endParaRPr lang="en-US" sz="800" dirty="0">
              <a:latin typeface="+mn-lt"/>
              <a:cs typeface="Calibri" pitchFamily="34" charset="0"/>
            </a:endParaRPr>
          </a:p>
          <a:p>
            <a:endParaRPr lang="en-US" sz="800" dirty="0">
              <a:latin typeface="+mn-lt"/>
              <a:cs typeface="Calibri" pitchFamily="34" charset="0"/>
            </a:endParaRPr>
          </a:p>
          <a:p>
            <a:r>
              <a:rPr lang="en-US" dirty="0">
                <a:latin typeface="+mn-lt"/>
                <a:cs typeface="Calibri" pitchFamily="34" charset="0"/>
              </a:rPr>
              <a:t>Wait while </a:t>
            </a:r>
            <a:r>
              <a:rPr lang="en-US" dirty="0" smtClean="0">
                <a:latin typeface="+mn-lt"/>
                <a:cs typeface="Calibri" pitchFamily="34" charset="0"/>
              </a:rPr>
              <a:t>App </a:t>
            </a:r>
            <a:r>
              <a:rPr lang="en-US" dirty="0">
                <a:latin typeface="+mn-lt"/>
                <a:cs typeface="Calibri" pitchFamily="34" charset="0"/>
              </a:rPr>
              <a:t>is built and</a:t>
            </a:r>
            <a:r>
              <a:rPr lang="en-US" dirty="0">
                <a:solidFill>
                  <a:schemeClr val="tx1"/>
                </a:solidFill>
                <a:latin typeface="+mn-lt"/>
                <a:cs typeface="Calibri" pitchFamily="34" charset="0"/>
              </a:rPr>
              <a:t> </a:t>
            </a:r>
            <a:r>
              <a:rPr lang="en-US" dirty="0" smtClean="0">
                <a:solidFill>
                  <a:schemeClr val="tx1"/>
                </a:solidFill>
                <a:latin typeface="+mn-lt"/>
                <a:cs typeface="Calibri" pitchFamily="34" charset="0"/>
              </a:rPr>
              <a:t>deployed</a:t>
            </a:r>
            <a:endParaRPr lang="en-US" dirty="0">
              <a:solidFill>
                <a:schemeClr val="tx1"/>
              </a:solidFill>
              <a:latin typeface="+mn-lt"/>
              <a:cs typeface="Calibri" pitchFamily="34" charset="0"/>
            </a:endParaRPr>
          </a:p>
          <a:p>
            <a:pPr lvl="1"/>
            <a:r>
              <a:rPr lang="en-US" dirty="0">
                <a:latin typeface="+mn-lt"/>
                <a:cs typeface="Calibri" pitchFamily="34" charset="0"/>
              </a:rPr>
              <a:t>Fully functional CRUD Mobile </a:t>
            </a:r>
            <a:r>
              <a:rPr lang="en-US" dirty="0" smtClean="0">
                <a:latin typeface="+mn-lt"/>
                <a:cs typeface="Calibri" pitchFamily="34" charset="0"/>
              </a:rPr>
              <a:t>App with login screen</a:t>
            </a:r>
            <a:endParaRPr lang="en-US" dirty="0">
              <a:latin typeface="+mn-lt"/>
              <a:cs typeface="Calibri" pitchFamily="34" charset="0"/>
            </a:endParaRPr>
          </a:p>
        </p:txBody>
      </p:sp>
      <p:pic>
        <p:nvPicPr>
          <p:cNvPr id="7" name="Picture 6"/>
          <p:cNvPicPr>
            <a:picLocks noChangeAspect="1" noChangeArrowheads="1"/>
          </p:cNvPicPr>
          <p:nvPr/>
        </p:nvPicPr>
        <p:blipFill>
          <a:blip r:embed="rId3" cstate="print"/>
          <a:srcRect l="3011" t="47861" r="16190" b="25444"/>
          <a:stretch>
            <a:fillRect/>
          </a:stretch>
        </p:blipFill>
        <p:spPr bwMode="auto">
          <a:xfrm>
            <a:off x="907700" y="3445567"/>
            <a:ext cx="5519604" cy="2014330"/>
          </a:xfrm>
          <a:prstGeom prst="rect">
            <a:avLst/>
          </a:prstGeom>
          <a:noFill/>
          <a:ln w="9525">
            <a:solidFill>
              <a:schemeClr val="tx2"/>
            </a:solidFill>
            <a:miter lim="800000"/>
            <a:headEnd/>
            <a:tailEnd/>
          </a:ln>
        </p:spPr>
      </p:pic>
      <p:pic>
        <p:nvPicPr>
          <p:cNvPr id="2054" name="Picture 6"/>
          <p:cNvPicPr>
            <a:picLocks noChangeAspect="1" noChangeArrowheads="1"/>
          </p:cNvPicPr>
          <p:nvPr/>
        </p:nvPicPr>
        <p:blipFill>
          <a:blip r:embed="rId4" cstate="print"/>
          <a:srcRect l="1982" t="28539" r="45544" b="55765"/>
          <a:stretch>
            <a:fillRect/>
          </a:stretch>
        </p:blipFill>
        <p:spPr bwMode="auto">
          <a:xfrm>
            <a:off x="914401" y="1537253"/>
            <a:ext cx="4925226" cy="1404730"/>
          </a:xfrm>
          <a:prstGeom prst="rect">
            <a:avLst/>
          </a:prstGeom>
          <a:noFill/>
          <a:ln w="9525">
            <a:solidFill>
              <a:schemeClr val="tx2"/>
            </a:solidFill>
            <a:miter lim="800000"/>
            <a:headEnd/>
            <a:tailEnd/>
          </a:ln>
        </p:spPr>
      </p:pic>
      <p:grpSp>
        <p:nvGrpSpPr>
          <p:cNvPr id="2" name="Group 11"/>
          <p:cNvGrpSpPr/>
          <p:nvPr/>
        </p:nvGrpSpPr>
        <p:grpSpPr>
          <a:xfrm>
            <a:off x="8017565" y="1258957"/>
            <a:ext cx="3233531" cy="4943060"/>
            <a:chOff x="8017565" y="1258957"/>
            <a:chExt cx="3233531" cy="4943060"/>
          </a:xfrm>
        </p:grpSpPr>
        <p:pic>
          <p:nvPicPr>
            <p:cNvPr id="1026" name="Picture 2"/>
            <p:cNvPicPr>
              <a:picLocks noChangeAspect="1" noChangeArrowheads="1"/>
            </p:cNvPicPr>
            <p:nvPr/>
          </p:nvPicPr>
          <p:blipFill>
            <a:blip r:embed="rId5" cstate="print"/>
            <a:srcRect l="13204" t="24886" r="13392" b="5912"/>
            <a:stretch>
              <a:fillRect/>
            </a:stretch>
          </p:blipFill>
          <p:spPr bwMode="auto">
            <a:xfrm>
              <a:off x="8067203" y="1282998"/>
              <a:ext cx="3130812" cy="4852758"/>
            </a:xfrm>
            <a:prstGeom prst="rect">
              <a:avLst/>
            </a:prstGeom>
            <a:noFill/>
            <a:ln w="9525">
              <a:noFill/>
              <a:miter lim="800000"/>
              <a:headEnd/>
              <a:tailEnd/>
            </a:ln>
          </p:spPr>
        </p:pic>
        <p:sp>
          <p:nvSpPr>
            <p:cNvPr id="11" name="Rounded Rectangle 10"/>
            <p:cNvSpPr/>
            <p:nvPr/>
          </p:nvSpPr>
          <p:spPr bwMode="auto">
            <a:xfrm>
              <a:off x="8017565" y="1258957"/>
              <a:ext cx="3233531" cy="4943060"/>
            </a:xfrm>
            <a:prstGeom prst="roundRect">
              <a:avLst/>
            </a:prstGeom>
            <a:noFill/>
            <a:ln w="381000" cap="flat" cmpd="sng" algn="ctr">
              <a:solidFill>
                <a:schemeClr val="bg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Developing a Custom Mobile App</a:t>
            </a:r>
            <a:endParaRPr lang="en-US" dirty="0">
              <a:solidFill>
                <a:schemeClr val="accent1"/>
              </a:solidFill>
            </a:endParaRPr>
          </a:p>
        </p:txBody>
      </p:sp>
      <p:graphicFrame>
        <p:nvGraphicFramePr>
          <p:cNvPr id="11" name="Diagram 10"/>
          <p:cNvGraphicFramePr/>
          <p:nvPr/>
        </p:nvGraphicFramePr>
        <p:xfrm>
          <a:off x="360125" y="1922314"/>
          <a:ext cx="11523980" cy="2847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2" name="Diagram 21"/>
          <p:cNvGraphicFramePr/>
          <p:nvPr/>
        </p:nvGraphicFramePr>
        <p:xfrm>
          <a:off x="346274" y="1527460"/>
          <a:ext cx="11607086" cy="5299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Content Placeholder 2"/>
          <p:cNvSpPr txBox="1">
            <a:spLocks/>
          </p:cNvSpPr>
          <p:nvPr/>
        </p:nvSpPr>
        <p:spPr>
          <a:xfrm>
            <a:off x="711015" y="4595584"/>
            <a:ext cx="11477810" cy="1872950"/>
          </a:xfrm>
          <a:prstGeom prst="rect">
            <a:avLst/>
          </a:prstGeom>
        </p:spPr>
        <p:txBody>
          <a:bodyPr/>
          <a:lstStyle/>
          <a:p>
            <a:pPr marL="742950" marR="0" lvl="1" indent="-285750" algn="l" defTabSz="914400" rtl="0" eaLnBrk="1" fontAlgn="base" latinLnBrk="0" hangingPunct="1">
              <a:lnSpc>
                <a:spcPct val="100000"/>
              </a:lnSpc>
              <a:spcBef>
                <a:spcPts val="600"/>
              </a:spcBef>
              <a:spcAft>
                <a:spcPct val="0"/>
              </a:spcAft>
              <a:buClr>
                <a:schemeClr val="accent1"/>
              </a:buClr>
              <a:buSzTx/>
              <a:buFontTx/>
              <a:buChar char="•"/>
              <a:tabLst/>
              <a:defRPr/>
            </a:pPr>
            <a:endParaRPr kumimoji="0" lang="en-US" sz="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457200" indent="-457200" algn="l">
              <a:spcBef>
                <a:spcPts val="600"/>
              </a:spcBef>
              <a:buClr>
                <a:schemeClr val="accent1"/>
              </a:buClr>
              <a:buSzTx/>
              <a:buFont typeface="+mj-lt"/>
              <a:buAutoNum type="arabicPeriod"/>
              <a:defRPr/>
            </a:pPr>
            <a:r>
              <a:rPr lang="en-US" sz="2000" i="0" dirty="0" smtClean="0">
                <a:latin typeface="Arial" pitchFamily="34" charset="0"/>
                <a:cs typeface="Arial" pitchFamily="34" charset="0"/>
              </a:rPr>
              <a:t>Define OE services (Business Entities) in Progress Developer Studio for </a:t>
            </a:r>
            <a:r>
              <a:rPr lang="en-US" sz="2000" i="0" dirty="0" err="1" smtClean="0">
                <a:latin typeface="Arial" pitchFamily="34" charset="0"/>
                <a:cs typeface="Arial" pitchFamily="34" charset="0"/>
              </a:rPr>
              <a:t>OpenEdge</a:t>
            </a:r>
            <a:endParaRPr lang="en-US" sz="2000" i="0" dirty="0" smtClean="0">
              <a:latin typeface="Arial" pitchFamily="34" charset="0"/>
              <a:cs typeface="Arial" pitchFamily="34" charset="0"/>
            </a:endParaRPr>
          </a:p>
          <a:p>
            <a:pPr marL="457200" marR="0" lvl="0" indent="-457200" algn="l" defTabSz="914400" rtl="0" eaLnBrk="1" fontAlgn="base" latinLnBrk="0" hangingPunct="1">
              <a:lnSpc>
                <a:spcPct val="100000"/>
              </a:lnSpc>
              <a:spcBef>
                <a:spcPts val="600"/>
              </a:spcBef>
              <a:spcAft>
                <a:spcPct val="0"/>
              </a:spcAft>
              <a:buClr>
                <a:schemeClr val="accent1"/>
              </a:buClr>
              <a:buSzTx/>
              <a:buFont typeface="+mj-lt"/>
              <a:buAutoNum type="arabicPeriod"/>
              <a:tabLst/>
              <a:defRP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Build UI in cloud-based</a:t>
            </a:r>
            <a:r>
              <a:rPr kumimoji="0" lang="en-US" sz="2000" b="0" i="0" u="none" strike="noStrike" kern="1200" cap="none" spc="0" normalizeH="0" noProof="0" dirty="0" smtClean="0">
                <a:ln>
                  <a:noFill/>
                </a:ln>
                <a:effectLst/>
                <a:uLnTx/>
                <a:uFillTx/>
                <a:latin typeface="Arial" pitchFamily="34" charset="0"/>
                <a:ea typeface="+mn-ea"/>
                <a:cs typeface="Arial" pitchFamily="34" charset="0"/>
              </a:rPr>
              <a:t> Mobile App Builder</a:t>
            </a:r>
          </a:p>
          <a:p>
            <a:pPr marL="457200" lvl="0" indent="-457200" algn="l">
              <a:spcBef>
                <a:spcPts val="600"/>
              </a:spcBef>
              <a:buClr>
                <a:schemeClr val="accent1"/>
              </a:buClr>
              <a:buSzTx/>
              <a:buFont typeface="+mj-lt"/>
              <a:buAutoNum type="arabicPeriod"/>
              <a:defRPr/>
            </a:pPr>
            <a:r>
              <a:rPr lang="en-US" sz="2000" i="0" dirty="0" smtClean="0">
                <a:latin typeface="Arial" pitchFamily="34" charset="0"/>
                <a:cs typeface="Arial" pitchFamily="34" charset="0"/>
              </a:rPr>
              <a:t>Import OE services to Mobile App Builder and map data to UI</a:t>
            </a:r>
          </a:p>
          <a:p>
            <a:pPr marL="457200" marR="0" lvl="0" indent="-457200" algn="l" defTabSz="914400" rtl="0" eaLnBrk="1" fontAlgn="base" latinLnBrk="0" hangingPunct="1">
              <a:lnSpc>
                <a:spcPct val="100000"/>
              </a:lnSpc>
              <a:spcBef>
                <a:spcPts val="600"/>
              </a:spcBef>
              <a:spcAft>
                <a:spcPct val="0"/>
              </a:spcAft>
              <a:buClr>
                <a:schemeClr val="accent1"/>
              </a:buClr>
              <a:buSzTx/>
              <a:buFont typeface="+mj-lt"/>
              <a:buAutoNum type="arabicPeriod"/>
              <a:tabLst/>
              <a:defRPr/>
            </a:pPr>
            <a:r>
              <a:rPr kumimoji="0" lang="en-US" sz="2000" b="0" i="0" u="none" strike="noStrike" kern="1200" cap="none" spc="0" normalizeH="0" noProof="0" dirty="0" smtClean="0">
                <a:ln>
                  <a:noFill/>
                </a:ln>
                <a:effectLst/>
                <a:uLnTx/>
                <a:uFillTx/>
                <a:latin typeface="Arial" pitchFamily="34" charset="0"/>
                <a:ea typeface="+mn-ea"/>
                <a:cs typeface="Arial" pitchFamily="34" charset="0"/>
              </a:rPr>
              <a:t>Finally build and deploy as native or mobile web app</a:t>
            </a:r>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8" y="387502"/>
            <a:ext cx="9137801" cy="424732"/>
          </a:xfrm>
        </p:spPr>
        <p:txBody>
          <a:bodyPr/>
          <a:lstStyle/>
          <a:p>
            <a:r>
              <a:rPr lang="en-US" dirty="0" smtClean="0"/>
              <a:t>Step 1: Define Mobile Service</a:t>
            </a:r>
            <a:endParaRPr lang="en-US" dirty="0"/>
          </a:p>
        </p:txBody>
      </p:sp>
      <p:pic>
        <p:nvPicPr>
          <p:cNvPr id="111618" name="Picture 2"/>
          <p:cNvPicPr>
            <a:picLocks noChangeAspect="1" noChangeArrowheads="1"/>
          </p:cNvPicPr>
          <p:nvPr/>
        </p:nvPicPr>
        <p:blipFill>
          <a:blip r:embed="rId2" cstate="print"/>
          <a:srcRect/>
          <a:stretch>
            <a:fillRect/>
          </a:stretch>
        </p:blipFill>
        <p:spPr bwMode="auto">
          <a:xfrm>
            <a:off x="617769" y="1164414"/>
            <a:ext cx="3917054" cy="2417576"/>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4052862" y="1431586"/>
            <a:ext cx="4523186" cy="4554730"/>
          </a:xfrm>
          <a:prstGeom prst="rect">
            <a:avLst/>
          </a:prstGeom>
          <a:noFill/>
          <a:ln w="9525">
            <a:noFill/>
            <a:miter lim="800000"/>
            <a:headEnd/>
            <a:tailEnd/>
          </a:ln>
        </p:spPr>
      </p:pic>
      <p:pic>
        <p:nvPicPr>
          <p:cNvPr id="111619" name="Picture 3"/>
          <p:cNvPicPr>
            <a:picLocks noChangeAspect="1" noChangeArrowheads="1"/>
          </p:cNvPicPr>
          <p:nvPr/>
        </p:nvPicPr>
        <p:blipFill>
          <a:blip r:embed="rId4" cstate="print"/>
          <a:srcRect/>
          <a:stretch>
            <a:fillRect/>
          </a:stretch>
        </p:blipFill>
        <p:spPr bwMode="auto">
          <a:xfrm>
            <a:off x="6806254" y="2913122"/>
            <a:ext cx="4641742" cy="3449049"/>
          </a:xfrm>
          <a:prstGeom prst="rect">
            <a:avLst/>
          </a:prstGeom>
          <a:noFill/>
          <a:ln w="9525">
            <a:noFill/>
            <a:miter lim="800000"/>
            <a:headEnd/>
            <a:tailEnd/>
          </a:ln>
        </p:spPr>
      </p:pic>
      <p:sp>
        <p:nvSpPr>
          <p:cNvPr id="6" name="Content Placeholder 2"/>
          <p:cNvSpPr txBox="1">
            <a:spLocks/>
          </p:cNvSpPr>
          <p:nvPr/>
        </p:nvSpPr>
        <p:spPr>
          <a:xfrm>
            <a:off x="609443" y="3685740"/>
            <a:ext cx="3301376" cy="2568761"/>
          </a:xfrm>
          <a:prstGeom prst="rect">
            <a:avLst/>
          </a:prstGeom>
        </p:spPr>
        <p:txBody>
          <a:bodyPr/>
          <a:lstStyle/>
          <a:p>
            <a:pPr marL="342900" lvl="1" indent="-342900" algn="l">
              <a:spcBef>
                <a:spcPts val="900"/>
              </a:spcBef>
              <a:buClr>
                <a:schemeClr val="accent1"/>
              </a:buClr>
              <a:buSzTx/>
              <a:buFont typeface="Wingdings" pitchFamily="2" charset="2"/>
              <a:buChar char="§"/>
            </a:pPr>
            <a:r>
              <a:rPr lang="en-US" sz="2000" i="0" dirty="0" smtClean="0">
                <a:latin typeface="Arial" pitchFamily="34" charset="0"/>
                <a:cs typeface="Arial" pitchFamily="34" charset="0"/>
              </a:rPr>
              <a:t>Mobile Resources</a:t>
            </a:r>
          </a:p>
          <a:p>
            <a:pPr marL="742950" lvl="1" indent="-285750" algn="l">
              <a:spcBef>
                <a:spcPts val="900"/>
              </a:spcBef>
              <a:buClr>
                <a:schemeClr val="accent1"/>
              </a:buClr>
              <a:buSzTx/>
              <a:buFont typeface="Arial" pitchFamily="34" charset="0"/>
              <a:buChar cha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Create Business Entity classes</a:t>
            </a:r>
          </a:p>
          <a:p>
            <a:pPr marL="742950" lvl="1" indent="-285750" algn="l">
              <a:spcBef>
                <a:spcPts val="900"/>
              </a:spcBef>
              <a:buClr>
                <a:schemeClr val="accent1"/>
              </a:buClr>
              <a:buSzTx/>
              <a:buFont typeface="Arial" pitchFamily="34" charset="0"/>
              <a:buChar char="•"/>
            </a:pPr>
            <a:r>
              <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or annotate existing code</a:t>
            </a:r>
          </a:p>
          <a:p>
            <a:pPr marL="342900" lvl="1" indent="-342900" algn="l">
              <a:spcBef>
                <a:spcPts val="900"/>
              </a:spcBef>
              <a:buClr>
                <a:schemeClr val="accent1"/>
              </a:buClr>
              <a:buSzTx/>
              <a:buFont typeface="Wingdings" pitchFamily="2" charset="2"/>
              <a:buChar char="§"/>
            </a:pPr>
            <a:r>
              <a:rPr lang="en-US" sz="2000" i="0" dirty="0" smtClean="0">
                <a:latin typeface="Arial" pitchFamily="34" charset="0"/>
                <a:cs typeface="Arial" pitchFamily="34" charset="0"/>
              </a:rPr>
              <a:t>Deploy / publish</a:t>
            </a:r>
            <a:endParaRPr lang="en-US" sz="2000" i="0" dirty="0">
              <a:latin typeface="Arial" pitchFamily="34" charset="0"/>
              <a:cs typeface="Arial" pitchFamily="34" charset="0"/>
            </a:endParaRPr>
          </a:p>
        </p:txBody>
      </p:sp>
      <p:sp>
        <p:nvSpPr>
          <p:cNvPr id="7" name="Content Placeholder 2"/>
          <p:cNvSpPr txBox="1">
            <a:spLocks/>
          </p:cNvSpPr>
          <p:nvPr/>
        </p:nvSpPr>
        <p:spPr>
          <a:xfrm>
            <a:off x="8632857" y="1130798"/>
            <a:ext cx="3301376" cy="2568761"/>
          </a:xfrm>
          <a:prstGeom prst="rect">
            <a:avLst/>
          </a:prstGeom>
        </p:spPr>
        <p:txBody>
          <a:bodyPr/>
          <a:lstStyle/>
          <a:p>
            <a:pPr marL="342900" lvl="1" indent="-342900" algn="l">
              <a:spcBef>
                <a:spcPts val="900"/>
              </a:spcBef>
              <a:buClr>
                <a:schemeClr val="accent1"/>
              </a:buClr>
              <a:buSzTx/>
              <a:buFont typeface="Wingdings" pitchFamily="2" charset="2"/>
              <a:buChar char="§"/>
            </a:pPr>
            <a:r>
              <a:rPr lang="en-US" sz="2000" i="0" dirty="0" smtClean="0">
                <a:latin typeface="Arial" pitchFamily="34" charset="0"/>
                <a:cs typeface="Arial" pitchFamily="34" charset="0"/>
              </a:rPr>
              <a:t>CRUD operations</a:t>
            </a:r>
            <a:endParaRPr kumimoji="0" lang="en-US" sz="18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lvl="1" indent="-342900" algn="l">
              <a:spcBef>
                <a:spcPts val="900"/>
              </a:spcBef>
              <a:buClr>
                <a:schemeClr val="accent1"/>
              </a:buClr>
              <a:buSzTx/>
              <a:buFont typeface="Wingdings" pitchFamily="2" charset="2"/>
              <a:buChar char="§"/>
            </a:pPr>
            <a:r>
              <a:rPr lang="en-US" sz="2000" i="0" dirty="0" smtClean="0">
                <a:latin typeface="Arial" pitchFamily="34" charset="0"/>
                <a:cs typeface="Arial" pitchFamily="34" charset="0"/>
              </a:rPr>
              <a:t>Invoke operations</a:t>
            </a:r>
            <a:endParaRPr lang="en-US" sz="2000" i="0" dirty="0">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Mobile Project</a:t>
            </a:r>
            <a:endParaRPr lang="en-US" dirty="0"/>
          </a:p>
        </p:txBody>
      </p:sp>
      <p:pic>
        <p:nvPicPr>
          <p:cNvPr id="112642" name="Picture 2"/>
          <p:cNvPicPr>
            <a:picLocks noChangeAspect="1" noChangeArrowheads="1"/>
          </p:cNvPicPr>
          <p:nvPr/>
        </p:nvPicPr>
        <p:blipFill>
          <a:blip r:embed="rId2" cstate="print"/>
          <a:srcRect/>
          <a:stretch>
            <a:fillRect/>
          </a:stretch>
        </p:blipFill>
        <p:spPr bwMode="auto">
          <a:xfrm>
            <a:off x="2907543" y="1462091"/>
            <a:ext cx="6373740" cy="39338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Entity</a:t>
            </a:r>
            <a:endParaRPr lang="en-US" dirty="0"/>
          </a:p>
        </p:txBody>
      </p:sp>
      <p:pic>
        <p:nvPicPr>
          <p:cNvPr id="113666" name="Picture 2"/>
          <p:cNvPicPr>
            <a:picLocks noChangeAspect="1" noChangeArrowheads="1"/>
          </p:cNvPicPr>
          <p:nvPr/>
        </p:nvPicPr>
        <p:blipFill>
          <a:blip r:embed="rId2" cstate="print"/>
          <a:srcRect/>
          <a:stretch>
            <a:fillRect/>
          </a:stretch>
        </p:blipFill>
        <p:spPr bwMode="auto">
          <a:xfrm>
            <a:off x="870300" y="1163782"/>
            <a:ext cx="5045966" cy="5081155"/>
          </a:xfrm>
          <a:prstGeom prst="rect">
            <a:avLst/>
          </a:prstGeom>
          <a:noFill/>
          <a:ln w="9525">
            <a:noFill/>
            <a:miter lim="800000"/>
            <a:headEnd/>
            <a:tailEnd/>
          </a:ln>
        </p:spPr>
      </p:pic>
      <p:pic>
        <p:nvPicPr>
          <p:cNvPr id="113667" name="Picture 3"/>
          <p:cNvPicPr>
            <a:picLocks noChangeAspect="1" noChangeArrowheads="1"/>
          </p:cNvPicPr>
          <p:nvPr/>
        </p:nvPicPr>
        <p:blipFill>
          <a:blip r:embed="rId3" cstate="print"/>
          <a:srcRect l="25242" t="15881" r="22363" b="41886"/>
          <a:stretch>
            <a:fillRect/>
          </a:stretch>
        </p:blipFill>
        <p:spPr bwMode="auto">
          <a:xfrm>
            <a:off x="5971773" y="1872296"/>
            <a:ext cx="6037317" cy="3167295"/>
          </a:xfrm>
          <a:prstGeom prst="rect">
            <a:avLst/>
          </a:prstGeom>
          <a:noFill/>
          <a:ln w="9525">
            <a:solidFill>
              <a:schemeClr val="tx2"/>
            </a:solidFill>
            <a:miter lim="800000"/>
            <a:headEnd/>
            <a:tailEnd/>
          </a:ln>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Entity</a:t>
            </a:r>
            <a:endParaRPr lang="en-US" dirty="0"/>
          </a:p>
        </p:txBody>
      </p:sp>
      <p:pic>
        <p:nvPicPr>
          <p:cNvPr id="113666" name="Picture 2"/>
          <p:cNvPicPr>
            <a:picLocks noChangeAspect="1" noChangeArrowheads="1"/>
          </p:cNvPicPr>
          <p:nvPr/>
        </p:nvPicPr>
        <p:blipFill>
          <a:blip r:embed="rId2" cstate="print"/>
          <a:srcRect/>
          <a:stretch>
            <a:fillRect/>
          </a:stretch>
        </p:blipFill>
        <p:spPr bwMode="auto">
          <a:xfrm>
            <a:off x="870300" y="1163782"/>
            <a:ext cx="5045966" cy="5081155"/>
          </a:xfrm>
          <a:prstGeom prst="rect">
            <a:avLst/>
          </a:prstGeom>
          <a:noFill/>
          <a:ln w="9525">
            <a:noFill/>
            <a:miter lim="800000"/>
            <a:headEnd/>
            <a:tailEnd/>
          </a:ln>
        </p:spPr>
      </p:pic>
      <p:pic>
        <p:nvPicPr>
          <p:cNvPr id="113668" name="Picture 4"/>
          <p:cNvPicPr>
            <a:picLocks noChangeAspect="1" noChangeArrowheads="1"/>
          </p:cNvPicPr>
          <p:nvPr/>
        </p:nvPicPr>
        <p:blipFill>
          <a:blip r:embed="rId3" cstate="print"/>
          <a:srcRect l="25141" t="11128" r="3859" b="10280"/>
          <a:stretch>
            <a:fillRect/>
          </a:stretch>
        </p:blipFill>
        <p:spPr bwMode="auto">
          <a:xfrm>
            <a:off x="4390748" y="1098002"/>
            <a:ext cx="7271093" cy="5238404"/>
          </a:xfrm>
          <a:prstGeom prst="rect">
            <a:avLst/>
          </a:prstGeom>
          <a:noFill/>
          <a:ln w="9525">
            <a:solidFill>
              <a:schemeClr val="tx2"/>
            </a:solidFill>
            <a:miter lim="800000"/>
            <a:headEnd/>
            <a:tailEnd/>
          </a:ln>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and Deploy Mobile Service</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476128" y="1059880"/>
            <a:ext cx="5332610" cy="3962399"/>
          </a:xfrm>
          <a:prstGeom prst="rect">
            <a:avLst/>
          </a:prstGeom>
          <a:noFill/>
          <a:ln w="9525">
            <a:noFill/>
            <a:miter lim="800000"/>
            <a:headEnd/>
            <a:tailEnd/>
          </a:ln>
        </p:spPr>
      </p:pic>
      <p:pic>
        <p:nvPicPr>
          <p:cNvPr id="114690" name="Picture 2"/>
          <p:cNvPicPr>
            <a:picLocks noChangeAspect="1" noChangeArrowheads="1"/>
          </p:cNvPicPr>
          <p:nvPr/>
        </p:nvPicPr>
        <p:blipFill>
          <a:blip r:embed="rId3" cstate="print"/>
          <a:srcRect/>
          <a:stretch>
            <a:fillRect/>
          </a:stretch>
        </p:blipFill>
        <p:spPr bwMode="auto">
          <a:xfrm>
            <a:off x="5943953" y="2206042"/>
            <a:ext cx="6007731" cy="389745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Deployed Mobile Service</a:t>
            </a:r>
            <a:endParaRPr lang="en-US" dirty="0"/>
          </a:p>
        </p:txBody>
      </p:sp>
      <p:pic>
        <p:nvPicPr>
          <p:cNvPr id="115714" name="Picture 2"/>
          <p:cNvPicPr>
            <a:picLocks noChangeAspect="1" noChangeArrowheads="1"/>
          </p:cNvPicPr>
          <p:nvPr/>
        </p:nvPicPr>
        <p:blipFill>
          <a:blip r:embed="rId2" cstate="print"/>
          <a:srcRect t="20434" r="6663"/>
          <a:stretch>
            <a:fillRect/>
          </a:stretch>
        </p:blipFill>
        <p:spPr bwMode="auto">
          <a:xfrm>
            <a:off x="295007" y="3229477"/>
            <a:ext cx="4637603" cy="2526406"/>
          </a:xfrm>
          <a:prstGeom prst="rect">
            <a:avLst/>
          </a:prstGeom>
          <a:noFill/>
          <a:ln w="9525">
            <a:solidFill>
              <a:srgbClr val="0070C0"/>
            </a:solidFill>
            <a:miter lim="800000"/>
            <a:headEnd/>
            <a:tailEnd/>
          </a:ln>
        </p:spPr>
      </p:pic>
      <p:grpSp>
        <p:nvGrpSpPr>
          <p:cNvPr id="3" name="Group 14"/>
          <p:cNvGrpSpPr/>
          <p:nvPr/>
        </p:nvGrpSpPr>
        <p:grpSpPr>
          <a:xfrm>
            <a:off x="249758" y="1160599"/>
            <a:ext cx="7014322" cy="1828277"/>
            <a:chOff x="129397" y="928777"/>
            <a:chExt cx="5262112" cy="1828277"/>
          </a:xfrm>
        </p:grpSpPr>
        <p:pic>
          <p:nvPicPr>
            <p:cNvPr id="115715" name="Picture 3"/>
            <p:cNvPicPr>
              <a:picLocks noChangeAspect="1" noChangeArrowheads="1"/>
            </p:cNvPicPr>
            <p:nvPr/>
          </p:nvPicPr>
          <p:blipFill>
            <a:blip r:embed="rId3" cstate="print"/>
            <a:srcRect l="23652" t="72523" r="26166" b="4495"/>
            <a:stretch>
              <a:fillRect/>
            </a:stretch>
          </p:blipFill>
          <p:spPr bwMode="auto">
            <a:xfrm>
              <a:off x="160939" y="987135"/>
              <a:ext cx="5046799" cy="1769919"/>
            </a:xfrm>
            <a:prstGeom prst="rect">
              <a:avLst/>
            </a:prstGeom>
            <a:noFill/>
            <a:ln w="9525">
              <a:solidFill>
                <a:schemeClr val="accent6">
                  <a:lumMod val="60000"/>
                  <a:lumOff val="40000"/>
                </a:schemeClr>
              </a:solidFill>
              <a:miter lim="800000"/>
              <a:headEnd/>
              <a:tailEnd/>
            </a:ln>
          </p:spPr>
        </p:pic>
        <p:sp>
          <p:nvSpPr>
            <p:cNvPr id="13" name="Rectangle 12"/>
            <p:cNvSpPr/>
            <p:nvPr/>
          </p:nvSpPr>
          <p:spPr bwMode="auto">
            <a:xfrm>
              <a:off x="2854037" y="953158"/>
              <a:ext cx="2537472" cy="250167"/>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Rectangle 13"/>
            <p:cNvSpPr/>
            <p:nvPr/>
          </p:nvSpPr>
          <p:spPr bwMode="auto">
            <a:xfrm>
              <a:off x="129397" y="928777"/>
              <a:ext cx="1915064" cy="250167"/>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pic>
        <p:nvPicPr>
          <p:cNvPr id="115716" name="Picture 4"/>
          <p:cNvPicPr>
            <a:picLocks noChangeAspect="1" noChangeArrowheads="1"/>
          </p:cNvPicPr>
          <p:nvPr/>
        </p:nvPicPr>
        <p:blipFill>
          <a:blip r:embed="rId4" cstate="print"/>
          <a:srcRect r="17361" b="33931"/>
          <a:stretch>
            <a:fillRect/>
          </a:stretch>
        </p:blipFill>
        <p:spPr bwMode="auto">
          <a:xfrm>
            <a:off x="6006273" y="2131290"/>
            <a:ext cx="5813930" cy="4083628"/>
          </a:xfrm>
          <a:prstGeom prst="rect">
            <a:avLst/>
          </a:prstGeom>
          <a:noFill/>
          <a:ln w="9525">
            <a:solidFill>
              <a:srgbClr val="0070C0"/>
            </a:solidFill>
            <a:miter lim="800000"/>
            <a:headEnd/>
            <a:tailEnd/>
          </a:ln>
        </p:spPr>
      </p:pic>
      <p:sp>
        <p:nvSpPr>
          <p:cNvPr id="10" name="Rectangle 9"/>
          <p:cNvSpPr/>
          <p:nvPr/>
        </p:nvSpPr>
        <p:spPr bwMode="auto">
          <a:xfrm>
            <a:off x="425006" y="1944716"/>
            <a:ext cx="5048518" cy="669701"/>
          </a:xfrm>
          <a:prstGeom prst="rect">
            <a:avLst/>
          </a:prstGeom>
          <a:noFill/>
          <a:ln>
            <a:solidFill>
              <a:schemeClr val="accent1">
                <a:lumMod val="60000"/>
                <a:lumOff val="40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Build the UI</a:t>
            </a:r>
            <a:endParaRPr lang="en-US" dirty="0"/>
          </a:p>
        </p:txBody>
      </p:sp>
      <p:pic>
        <p:nvPicPr>
          <p:cNvPr id="110595" name="Picture 3"/>
          <p:cNvPicPr>
            <a:picLocks noChangeAspect="1" noChangeArrowheads="1"/>
          </p:cNvPicPr>
          <p:nvPr/>
        </p:nvPicPr>
        <p:blipFill>
          <a:blip r:embed="rId2" cstate="print"/>
          <a:srcRect/>
          <a:stretch>
            <a:fillRect/>
          </a:stretch>
        </p:blipFill>
        <p:spPr bwMode="auto">
          <a:xfrm>
            <a:off x="1802111" y="1199471"/>
            <a:ext cx="8157818" cy="5173194"/>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“WYSIWYG” Designer</a:t>
            </a:r>
            <a:endParaRPr lang="en-US" dirty="0"/>
          </a:p>
        </p:txBody>
      </p:sp>
      <p:pic>
        <p:nvPicPr>
          <p:cNvPr id="3" name="Picture 2"/>
          <p:cNvPicPr/>
          <p:nvPr/>
        </p:nvPicPr>
        <p:blipFill>
          <a:blip r:embed="rId2" cstate="print"/>
          <a:srcRect/>
          <a:stretch>
            <a:fillRect/>
          </a:stretch>
        </p:blipFill>
        <p:spPr bwMode="auto">
          <a:xfrm>
            <a:off x="1197980" y="1147979"/>
            <a:ext cx="9002087" cy="509827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Events for UI Logic</a:t>
            </a:r>
            <a:endParaRPr lang="en-US" dirty="0"/>
          </a:p>
        </p:txBody>
      </p:sp>
      <p:pic>
        <p:nvPicPr>
          <p:cNvPr id="3" name="Picture 2"/>
          <p:cNvPicPr/>
          <p:nvPr/>
        </p:nvPicPr>
        <p:blipFill>
          <a:blip r:embed="rId2" cstate="print"/>
          <a:srcRect/>
          <a:stretch>
            <a:fillRect/>
          </a:stretch>
        </p:blipFill>
        <p:spPr bwMode="auto">
          <a:xfrm>
            <a:off x="1197733" y="1140073"/>
            <a:ext cx="8873545" cy="5054664"/>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Emulator</a:t>
            </a:r>
            <a:endParaRPr lang="en-US" dirty="0"/>
          </a:p>
        </p:txBody>
      </p:sp>
      <p:pic>
        <p:nvPicPr>
          <p:cNvPr id="3" name="Picture 2"/>
          <p:cNvPicPr/>
          <p:nvPr/>
        </p:nvPicPr>
        <p:blipFill>
          <a:blip r:embed="rId2" cstate="print"/>
          <a:srcRect/>
          <a:stretch>
            <a:fillRect/>
          </a:stretch>
        </p:blipFill>
        <p:spPr bwMode="auto">
          <a:xfrm>
            <a:off x="2506533" y="1275364"/>
            <a:ext cx="6431406" cy="462316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8" y="387502"/>
            <a:ext cx="9137801" cy="424732"/>
          </a:xfrm>
        </p:spPr>
        <p:txBody>
          <a:bodyPr/>
          <a:lstStyle/>
          <a:p>
            <a:r>
              <a:rPr lang="en-US" dirty="0" smtClean="0"/>
              <a:t>Step 3: Bind Data and UI</a:t>
            </a:r>
            <a:endParaRPr lang="en-US" dirty="0"/>
          </a:p>
        </p:txBody>
      </p:sp>
      <p:sp>
        <p:nvSpPr>
          <p:cNvPr id="3" name="Content Placeholder 2"/>
          <p:cNvSpPr txBox="1">
            <a:spLocks/>
          </p:cNvSpPr>
          <p:nvPr/>
        </p:nvSpPr>
        <p:spPr>
          <a:xfrm>
            <a:off x="609442" y="1124712"/>
            <a:ext cx="5751601" cy="5129784"/>
          </a:xfrm>
          <a:prstGeom prst="rect">
            <a:avLst/>
          </a:prstGeom>
        </p:spPr>
        <p:txBody>
          <a:bodyPr/>
          <a:lstStyle/>
          <a:p>
            <a:pPr marL="342900" lvl="1" indent="-342900" algn="l">
              <a:spcBef>
                <a:spcPts val="900"/>
              </a:spcBef>
              <a:buClr>
                <a:schemeClr val="accent1"/>
              </a:buClr>
              <a:buSzTx/>
              <a:buFont typeface="Wingdings" pitchFamily="2" charset="2"/>
              <a:buChar char="§"/>
              <a:defRPr/>
            </a:pPr>
            <a:r>
              <a:rPr lang="en-US" sz="2000" i="0" dirty="0" smtClean="0">
                <a:latin typeface="Arial" pitchFamily="34" charset="0"/>
                <a:cs typeface="Arial" pitchFamily="34" charset="0"/>
              </a:rPr>
              <a:t>JavaScript Data Object (JSDO) </a:t>
            </a:r>
          </a:p>
          <a:p>
            <a:pPr marL="800100" lvl="2" indent="-342900" algn="l">
              <a:spcBef>
                <a:spcPts val="900"/>
              </a:spcBef>
              <a:buClr>
                <a:schemeClr val="accent1"/>
              </a:buClr>
              <a:buSzTx/>
              <a:buFont typeface="Arial" pitchFamily="34" charset="0"/>
              <a:buChar char="•"/>
              <a:defRPr/>
            </a:pPr>
            <a:r>
              <a:rPr lang="en-US" sz="2000" i="0" dirty="0" smtClean="0">
                <a:latin typeface="Arial" pitchFamily="34" charset="0"/>
                <a:cs typeface="Arial" pitchFamily="34" charset="0"/>
              </a:rPr>
              <a:t>Simplifies interaction with REST Services</a:t>
            </a:r>
          </a:p>
          <a:p>
            <a:pPr marL="800100" lvl="2" indent="-342900" algn="l">
              <a:spcBef>
                <a:spcPts val="900"/>
              </a:spcBef>
              <a:buClr>
                <a:schemeClr val="accent1"/>
              </a:buClr>
              <a:buSzTx/>
              <a:buFont typeface="Arial" pitchFamily="34" charset="0"/>
              <a:buChar char="•"/>
              <a:defRPr/>
            </a:pPr>
            <a:r>
              <a:rPr lang="en-US" sz="2000" i="0" dirty="0" smtClean="0">
                <a:latin typeface="Arial" pitchFamily="34" charset="0"/>
                <a:cs typeface="Arial" pitchFamily="34" charset="0"/>
              </a:rPr>
              <a:t>Client-side data set</a:t>
            </a:r>
          </a:p>
          <a:p>
            <a:pPr marL="800100" lvl="2" indent="-342900" algn="l">
              <a:spcBef>
                <a:spcPts val="900"/>
              </a:spcBef>
              <a:buClr>
                <a:schemeClr val="accent1"/>
              </a:buClr>
              <a:buSzTx/>
              <a:buFont typeface="Arial" pitchFamily="34" charset="0"/>
              <a:buChar char="•"/>
              <a:defRPr/>
            </a:pPr>
            <a:r>
              <a:rPr lang="en-US" sz="2000" i="0" dirty="0" smtClean="0">
                <a:latin typeface="Arial" pitchFamily="34" charset="0"/>
                <a:cs typeface="Arial" pitchFamily="34" charset="0"/>
              </a:rPr>
              <a:t>Support for CRUD and invoke operations</a:t>
            </a:r>
          </a:p>
          <a:p>
            <a:pPr marL="800100" lvl="2" indent="-342900" algn="l">
              <a:spcBef>
                <a:spcPts val="900"/>
              </a:spcBef>
              <a:buClr>
                <a:schemeClr val="accent1"/>
              </a:buClr>
              <a:buSzTx/>
              <a:buFont typeface="Arial" pitchFamily="34" charset="0"/>
              <a:buChar char="•"/>
              <a:defRPr/>
            </a:pPr>
            <a:r>
              <a:rPr lang="en-US" sz="2000" i="0" dirty="0" smtClean="0">
                <a:latin typeface="Arial" pitchFamily="34" charset="0"/>
                <a:cs typeface="Arial" pitchFamily="34" charset="0"/>
              </a:rPr>
              <a:t>Handles connection and communication</a:t>
            </a:r>
          </a:p>
          <a:p>
            <a:pPr marL="800100" lvl="2" indent="-342900" algn="l">
              <a:spcBef>
                <a:spcPts val="900"/>
              </a:spcBef>
              <a:buClr>
                <a:schemeClr val="accent1"/>
              </a:buClr>
              <a:buSzTx/>
              <a:buFont typeface="Arial" pitchFamily="34" charset="0"/>
              <a:buChar char="•"/>
              <a:defRPr/>
            </a:pPr>
            <a:r>
              <a:rPr lang="en-US" sz="2000" i="0" dirty="0" smtClean="0">
                <a:latin typeface="Arial" pitchFamily="34" charset="0"/>
                <a:cs typeface="Arial" pitchFamily="34" charset="0"/>
              </a:rPr>
              <a:t>Session management built-in</a:t>
            </a:r>
          </a:p>
          <a:p>
            <a:pPr marL="800100" lvl="1" indent="-342900" algn="l">
              <a:spcBef>
                <a:spcPts val="900"/>
              </a:spcBef>
              <a:buClr>
                <a:schemeClr val="accent3"/>
              </a:buClr>
              <a:buSzTx/>
            </a:pPr>
            <a:endParaRPr lang="en-US" sz="800" i="0" dirty="0" smtClean="0">
              <a:solidFill>
                <a:schemeClr val="tx2"/>
              </a:solidFill>
              <a:latin typeface="Arial" pitchFamily="34" charset="0"/>
              <a:cs typeface="Arial" pitchFamily="34" charset="0"/>
            </a:endParaRPr>
          </a:p>
        </p:txBody>
      </p:sp>
      <p:grpSp>
        <p:nvGrpSpPr>
          <p:cNvPr id="4" name="Group 9"/>
          <p:cNvGrpSpPr/>
          <p:nvPr/>
        </p:nvGrpSpPr>
        <p:grpSpPr>
          <a:xfrm>
            <a:off x="1169279" y="4006602"/>
            <a:ext cx="1856696" cy="1930191"/>
            <a:chOff x="8961558" y="1276654"/>
            <a:chExt cx="1856696" cy="1930191"/>
          </a:xfrm>
        </p:grpSpPr>
        <p:sp>
          <p:nvSpPr>
            <p:cNvPr id="5" name="Rounded Rectangle 4"/>
            <p:cNvSpPr/>
            <p:nvPr/>
          </p:nvSpPr>
          <p:spPr bwMode="auto">
            <a:xfrm>
              <a:off x="8961558" y="1276654"/>
              <a:ext cx="1856696" cy="1930191"/>
            </a:xfrm>
            <a:prstGeom prst="roundRect">
              <a:avLst/>
            </a:prstGeom>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solidFill>
                    <a:schemeClr val="tx2">
                      <a:lumMod val="50000"/>
                    </a:schemeClr>
                  </a:solidFill>
                  <a:effectLst/>
                  <a:latin typeface="Arial" charset="0"/>
                </a:rPr>
                <a:t>JSDO</a:t>
              </a:r>
            </a:p>
          </p:txBody>
        </p:sp>
        <p:sp>
          <p:nvSpPr>
            <p:cNvPr id="6" name="Rounded Rectangle 5"/>
            <p:cNvSpPr/>
            <p:nvPr/>
          </p:nvSpPr>
          <p:spPr bwMode="auto">
            <a:xfrm>
              <a:off x="9082377" y="1793471"/>
              <a:ext cx="1125765" cy="48628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0" tIns="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1" i="0" u="none" strike="noStrike" cap="none" normalizeH="0" baseline="0" dirty="0" smtClean="0">
                  <a:ln>
                    <a:noFill/>
                  </a:ln>
                  <a:solidFill>
                    <a:schemeClr val="tx1"/>
                  </a:solidFill>
                  <a:effectLst/>
                  <a:latin typeface="Arial" charset="0"/>
                </a:rPr>
                <a:t>Customer</a:t>
              </a:r>
            </a:p>
          </p:txBody>
        </p:sp>
        <p:sp>
          <p:nvSpPr>
            <p:cNvPr id="7" name="Rounded Rectangle 6"/>
            <p:cNvSpPr/>
            <p:nvPr/>
          </p:nvSpPr>
          <p:spPr bwMode="auto">
            <a:xfrm>
              <a:off x="9837146" y="2561020"/>
              <a:ext cx="790219" cy="48628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0" tIns="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1" i="0" u="none" strike="noStrike" cap="none" normalizeH="0" baseline="0" dirty="0" smtClean="0">
                  <a:ln>
                    <a:noFill/>
                  </a:ln>
                  <a:solidFill>
                    <a:schemeClr val="tx1"/>
                  </a:solidFill>
                  <a:effectLst/>
                  <a:latin typeface="Arial" charset="0"/>
                </a:rPr>
                <a:t>Order</a:t>
              </a:r>
            </a:p>
          </p:txBody>
        </p:sp>
        <p:sp>
          <p:nvSpPr>
            <p:cNvPr id="8" name="Bent Arrow 7"/>
            <p:cNvSpPr/>
            <p:nvPr/>
          </p:nvSpPr>
          <p:spPr bwMode="auto">
            <a:xfrm flipV="1">
              <a:off x="9539351" y="2338742"/>
              <a:ext cx="280965" cy="461665"/>
            </a:xfrm>
            <a:prstGeom prst="ben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pic>
        <p:nvPicPr>
          <p:cNvPr id="1026" name="Picture 2"/>
          <p:cNvPicPr>
            <a:picLocks noChangeAspect="1" noChangeArrowheads="1"/>
          </p:cNvPicPr>
          <p:nvPr/>
        </p:nvPicPr>
        <p:blipFill>
          <a:blip r:embed="rId2" cstate="print"/>
          <a:srcRect l="31130" t="28554" r="11941" b="23716"/>
          <a:stretch>
            <a:fillRect/>
          </a:stretch>
        </p:blipFill>
        <p:spPr bwMode="auto">
          <a:xfrm>
            <a:off x="6250301" y="1245705"/>
            <a:ext cx="5845760" cy="475752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JSDO Service for Visual Data Mapping</a:t>
            </a:r>
            <a:endParaRPr lang="en-US" dirty="0"/>
          </a:p>
        </p:txBody>
      </p:sp>
      <p:pic>
        <p:nvPicPr>
          <p:cNvPr id="116739" name="Picture 3"/>
          <p:cNvPicPr>
            <a:picLocks noChangeAspect="1" noChangeArrowheads="1"/>
          </p:cNvPicPr>
          <p:nvPr/>
        </p:nvPicPr>
        <p:blipFill>
          <a:blip r:embed="rId2" cstate="print"/>
          <a:srcRect l="28597" t="29789" r="30482" b="15352"/>
          <a:stretch>
            <a:fillRect/>
          </a:stretch>
        </p:blipFill>
        <p:spPr bwMode="auto">
          <a:xfrm>
            <a:off x="221621" y="1111828"/>
            <a:ext cx="4030463" cy="3044536"/>
          </a:xfrm>
          <a:prstGeom prst="rect">
            <a:avLst/>
          </a:prstGeom>
          <a:noFill/>
          <a:ln w="9525">
            <a:solidFill>
              <a:schemeClr val="accent1">
                <a:lumMod val="20000"/>
                <a:lumOff val="80000"/>
              </a:schemeClr>
            </a:solidFill>
            <a:miter lim="800000"/>
            <a:headEnd/>
            <a:tailEnd/>
          </a:ln>
        </p:spPr>
      </p:pic>
      <p:pic>
        <p:nvPicPr>
          <p:cNvPr id="116740" name="Picture 4"/>
          <p:cNvPicPr>
            <a:picLocks noChangeAspect="1" noChangeArrowheads="1"/>
          </p:cNvPicPr>
          <p:nvPr/>
        </p:nvPicPr>
        <p:blipFill>
          <a:blip r:embed="rId3" cstate="print"/>
          <a:srcRect l="5896" t="24875" r="2874" b="6793"/>
          <a:stretch>
            <a:fillRect/>
          </a:stretch>
        </p:blipFill>
        <p:spPr bwMode="auto">
          <a:xfrm>
            <a:off x="4348465" y="2358742"/>
            <a:ext cx="7563342" cy="3896591"/>
          </a:xfrm>
          <a:prstGeom prst="rect">
            <a:avLst/>
          </a:prstGeom>
          <a:noFill/>
          <a:ln w="9525">
            <a:noFill/>
            <a:miter lim="800000"/>
            <a:headEnd/>
            <a:tailEnd/>
          </a:ln>
        </p:spPr>
      </p:pic>
      <p:pic>
        <p:nvPicPr>
          <p:cNvPr id="6" name="Picture 3"/>
          <p:cNvPicPr>
            <a:picLocks noChangeAspect="1" noChangeArrowheads="1"/>
          </p:cNvPicPr>
          <p:nvPr/>
        </p:nvPicPr>
        <p:blipFill>
          <a:blip r:embed="rId2" cstate="print"/>
          <a:srcRect l="37161" t="73472" r="50140" b="24688"/>
          <a:stretch>
            <a:fillRect/>
          </a:stretch>
        </p:blipFill>
        <p:spPr bwMode="auto">
          <a:xfrm>
            <a:off x="4888894" y="1375264"/>
            <a:ext cx="2555178" cy="208843"/>
          </a:xfrm>
          <a:prstGeom prst="rect">
            <a:avLst/>
          </a:prstGeom>
          <a:noFill/>
          <a:ln w="9525">
            <a:solidFill>
              <a:schemeClr val="accent1">
                <a:lumMod val="20000"/>
                <a:lumOff val="80000"/>
              </a:schemeClr>
            </a:solidFill>
            <a:miter lim="800000"/>
            <a:headEnd/>
            <a:tailEnd/>
          </a:ln>
        </p:spPr>
      </p:pic>
      <p:cxnSp>
        <p:nvCxnSpPr>
          <p:cNvPr id="8" name="Straight Connector 7"/>
          <p:cNvCxnSpPr/>
          <p:nvPr/>
        </p:nvCxnSpPr>
        <p:spPr bwMode="auto">
          <a:xfrm flipV="1">
            <a:off x="2353006" y="1606101"/>
            <a:ext cx="3504287" cy="1974273"/>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JSDO Service from Catalog</a:t>
            </a:r>
            <a:endParaRPr lang="en-US" dirty="0"/>
          </a:p>
        </p:txBody>
      </p:sp>
      <p:pic>
        <p:nvPicPr>
          <p:cNvPr id="3" name="Picture 3"/>
          <p:cNvPicPr>
            <a:picLocks noChangeAspect="1" noChangeArrowheads="1"/>
          </p:cNvPicPr>
          <p:nvPr/>
        </p:nvPicPr>
        <p:blipFill>
          <a:blip r:embed="rId2" cstate="print"/>
          <a:srcRect l="28597" t="29789" r="30482" b="15352"/>
          <a:stretch>
            <a:fillRect/>
          </a:stretch>
        </p:blipFill>
        <p:spPr bwMode="auto">
          <a:xfrm>
            <a:off x="221621" y="1111828"/>
            <a:ext cx="4030463" cy="3044536"/>
          </a:xfrm>
          <a:prstGeom prst="rect">
            <a:avLst/>
          </a:prstGeom>
          <a:noFill/>
          <a:ln w="9525">
            <a:solidFill>
              <a:schemeClr val="accent1">
                <a:lumMod val="20000"/>
                <a:lumOff val="80000"/>
              </a:schemeClr>
            </a:solidFill>
            <a:miter lim="800000"/>
            <a:headEnd/>
            <a:tailEnd/>
          </a:ln>
        </p:spPr>
      </p:pic>
      <p:pic>
        <p:nvPicPr>
          <p:cNvPr id="4" name="Picture 3"/>
          <p:cNvPicPr>
            <a:picLocks noChangeAspect="1" noChangeArrowheads="1"/>
          </p:cNvPicPr>
          <p:nvPr/>
        </p:nvPicPr>
        <p:blipFill>
          <a:blip r:embed="rId2" cstate="print"/>
          <a:srcRect l="37161" t="73472" r="50140" b="24688"/>
          <a:stretch>
            <a:fillRect/>
          </a:stretch>
        </p:blipFill>
        <p:spPr bwMode="auto">
          <a:xfrm>
            <a:off x="4515405" y="1194960"/>
            <a:ext cx="3559691" cy="290945"/>
          </a:xfrm>
          <a:prstGeom prst="rect">
            <a:avLst/>
          </a:prstGeom>
          <a:noFill/>
          <a:ln w="9525">
            <a:solidFill>
              <a:schemeClr val="accent1">
                <a:lumMod val="20000"/>
                <a:lumOff val="80000"/>
              </a:schemeClr>
            </a:solidFill>
            <a:miter lim="800000"/>
            <a:headEnd/>
            <a:tailEnd/>
          </a:ln>
        </p:spPr>
      </p:pic>
      <p:cxnSp>
        <p:nvCxnSpPr>
          <p:cNvPr id="5" name="Straight Connector 4"/>
          <p:cNvCxnSpPr/>
          <p:nvPr/>
        </p:nvCxnSpPr>
        <p:spPr bwMode="auto">
          <a:xfrm flipV="1">
            <a:off x="2353006" y="1606101"/>
            <a:ext cx="3504287" cy="1974273"/>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srcRect l="2932" t="67473" r="67621" b="6276"/>
          <a:stretch>
            <a:fillRect/>
          </a:stretch>
        </p:blipFill>
        <p:spPr bwMode="auto">
          <a:xfrm>
            <a:off x="5086096" y="2497161"/>
            <a:ext cx="6124818" cy="2693029"/>
          </a:xfrm>
          <a:prstGeom prst="rect">
            <a:avLst/>
          </a:prstGeom>
          <a:noFill/>
          <a:ln w="9525">
            <a:solidFill>
              <a:schemeClr val="accent6">
                <a:lumMod val="75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JSDO Services to UI</a:t>
            </a:r>
            <a:endParaRPr lang="en-US" dirty="0"/>
          </a:p>
        </p:txBody>
      </p:sp>
      <p:pic>
        <p:nvPicPr>
          <p:cNvPr id="2050" name="Picture 2"/>
          <p:cNvPicPr>
            <a:picLocks noChangeAspect="1" noChangeArrowheads="1"/>
          </p:cNvPicPr>
          <p:nvPr/>
        </p:nvPicPr>
        <p:blipFill>
          <a:blip r:embed="rId2" cstate="print"/>
          <a:srcRect l="3952" t="19001" r="31545" b="28067"/>
          <a:stretch>
            <a:fillRect/>
          </a:stretch>
        </p:blipFill>
        <p:spPr bwMode="auto">
          <a:xfrm>
            <a:off x="345652" y="1282894"/>
            <a:ext cx="11397029" cy="461294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Drag-n-drop Data mapping</a:t>
            </a:r>
            <a:endParaRPr lang="en-US" dirty="0"/>
          </a:p>
        </p:txBody>
      </p:sp>
      <p:pic>
        <p:nvPicPr>
          <p:cNvPr id="3" name="Picture 2"/>
          <p:cNvPicPr/>
          <p:nvPr/>
        </p:nvPicPr>
        <p:blipFill>
          <a:blip r:embed="rId2" cstate="print"/>
          <a:srcRect/>
          <a:stretch>
            <a:fillRect/>
          </a:stretch>
        </p:blipFill>
        <p:spPr bwMode="auto">
          <a:xfrm>
            <a:off x="928014" y="1101438"/>
            <a:ext cx="9272054" cy="4809966"/>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p:cNvCxnSpPr/>
          <p:nvPr/>
        </p:nvCxnSpPr>
        <p:spPr bwMode="auto">
          <a:xfrm>
            <a:off x="9543281" y="2635075"/>
            <a:ext cx="4666" cy="53333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
        <p:nvSpPr>
          <p:cNvPr id="2" name="Title 1"/>
          <p:cNvSpPr>
            <a:spLocks noGrp="1"/>
          </p:cNvSpPr>
          <p:nvPr>
            <p:ph type="title"/>
          </p:nvPr>
        </p:nvSpPr>
        <p:spPr/>
        <p:txBody>
          <a:bodyPr/>
          <a:lstStyle/>
          <a:p>
            <a:r>
              <a:rPr lang="en-US" dirty="0" smtClean="0"/>
              <a:t>Step 4: Build and Deploy</a:t>
            </a:r>
            <a:endParaRPr lang="en-US" dirty="0"/>
          </a:p>
        </p:txBody>
      </p:sp>
      <p:grpSp>
        <p:nvGrpSpPr>
          <p:cNvPr id="3" name="Group 9"/>
          <p:cNvGrpSpPr/>
          <p:nvPr/>
        </p:nvGrpSpPr>
        <p:grpSpPr>
          <a:xfrm>
            <a:off x="483584" y="1081785"/>
            <a:ext cx="7467720" cy="3278180"/>
            <a:chOff x="457080" y="1286279"/>
            <a:chExt cx="6856214" cy="2610608"/>
          </a:xfrm>
        </p:grpSpPr>
        <p:pic>
          <p:nvPicPr>
            <p:cNvPr id="117762" name="Picture 2"/>
            <p:cNvPicPr>
              <a:picLocks noChangeAspect="1" noChangeArrowheads="1"/>
            </p:cNvPicPr>
            <p:nvPr/>
          </p:nvPicPr>
          <p:blipFill>
            <a:blip r:embed="rId2" cstate="print"/>
            <a:srcRect l="26302" t="13162" r="28082" b="55832"/>
            <a:stretch>
              <a:fillRect/>
            </a:stretch>
          </p:blipFill>
          <p:spPr bwMode="auto">
            <a:xfrm>
              <a:off x="457080" y="1351115"/>
              <a:ext cx="6509942" cy="2545772"/>
            </a:xfrm>
            <a:prstGeom prst="rect">
              <a:avLst/>
            </a:prstGeom>
            <a:noFill/>
            <a:ln w="9525">
              <a:solidFill>
                <a:schemeClr val="bg1">
                  <a:lumMod val="75000"/>
                </a:schemeClr>
              </a:solidFill>
              <a:miter lim="800000"/>
              <a:headEnd/>
              <a:tailEnd/>
            </a:ln>
          </p:spPr>
        </p:pic>
        <p:sp>
          <p:nvSpPr>
            <p:cNvPr id="9" name="Rectangle 8"/>
            <p:cNvSpPr/>
            <p:nvPr/>
          </p:nvSpPr>
          <p:spPr bwMode="auto">
            <a:xfrm>
              <a:off x="1495901" y="1286279"/>
              <a:ext cx="5817393" cy="332509"/>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
        <p:nvSpPr>
          <p:cNvPr id="13" name="Rounded Rectangle 12"/>
          <p:cNvSpPr/>
          <p:nvPr/>
        </p:nvSpPr>
        <p:spPr bwMode="auto">
          <a:xfrm>
            <a:off x="8242852" y="2199856"/>
            <a:ext cx="2761998" cy="562571"/>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1800" b="0" i="0" u="none" strike="noStrike" cap="none" normalizeH="0" baseline="0" dirty="0" smtClean="0">
                <a:ln>
                  <a:noFill/>
                </a:ln>
                <a:solidFill>
                  <a:schemeClr val="tx1"/>
                </a:solidFill>
                <a:effectLst/>
                <a:latin typeface="Arial" charset="0"/>
              </a:rPr>
              <a:t>Step 2: Wrap code in </a:t>
            </a:r>
            <a:r>
              <a:rPr lang="en-US" sz="1800" i="0" dirty="0" err="1" smtClean="0">
                <a:solidFill>
                  <a:schemeClr val="tx1"/>
                </a:solidFill>
                <a:latin typeface="Arial" charset="0"/>
              </a:rPr>
              <a:t>P</a:t>
            </a:r>
            <a:r>
              <a:rPr kumimoji="0" lang="en-US" sz="1800" b="0" i="0" u="none" strike="noStrike" cap="none" normalizeH="0" baseline="0" dirty="0" err="1" smtClean="0">
                <a:ln>
                  <a:noFill/>
                </a:ln>
                <a:solidFill>
                  <a:schemeClr val="tx1"/>
                </a:solidFill>
                <a:effectLst/>
                <a:latin typeface="Arial" charset="0"/>
              </a:rPr>
              <a:t>honegap</a:t>
            </a:r>
            <a:endParaRPr kumimoji="0" lang="en-US" sz="1800" b="0" i="0" u="none" strike="noStrike" cap="none" normalizeH="0" baseline="0" dirty="0" smtClean="0">
              <a:ln>
                <a:noFill/>
              </a:ln>
              <a:solidFill>
                <a:schemeClr val="tx1"/>
              </a:solidFill>
              <a:effectLst/>
              <a:latin typeface="Arial" charset="0"/>
            </a:endParaRPr>
          </a:p>
        </p:txBody>
      </p:sp>
      <p:sp>
        <p:nvSpPr>
          <p:cNvPr id="14" name="Rounded Rectangle 13"/>
          <p:cNvSpPr/>
          <p:nvPr/>
        </p:nvSpPr>
        <p:spPr bwMode="auto">
          <a:xfrm>
            <a:off x="8290473" y="3211245"/>
            <a:ext cx="2714373" cy="562571"/>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0" u="none" strike="noStrike" cap="none" normalizeH="0" baseline="0" dirty="0" smtClean="0">
                <a:ln>
                  <a:noFill/>
                </a:ln>
                <a:solidFill>
                  <a:schemeClr val="tx1"/>
                </a:solidFill>
                <a:effectLst/>
                <a:latin typeface="Arial" charset="0"/>
              </a:rPr>
              <a:t>Step 3: Build native app using SDKs </a:t>
            </a:r>
          </a:p>
        </p:txBody>
      </p:sp>
      <p:cxnSp>
        <p:nvCxnSpPr>
          <p:cNvPr id="16" name="Straight Arrow Connector 15"/>
          <p:cNvCxnSpPr/>
          <p:nvPr/>
        </p:nvCxnSpPr>
        <p:spPr bwMode="auto">
          <a:xfrm>
            <a:off x="9512801" y="3838735"/>
            <a:ext cx="2260" cy="375455"/>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pic>
        <p:nvPicPr>
          <p:cNvPr id="20" name="Picture 23" descr="https://encrypted-tbn0.gstatic.com/images?q=tbn:ANd9GcRPiGeAmiEsu4GuNppwbE9P8rj6D3TLyUGH-mIj7zmkZ-qb0db-"/>
          <p:cNvPicPr>
            <a:picLocks noChangeAspect="1" noChangeArrowheads="1"/>
          </p:cNvPicPr>
          <p:nvPr/>
        </p:nvPicPr>
        <p:blipFill>
          <a:blip r:embed="rId3" cstate="print"/>
          <a:srcRect l="12004" r="12983"/>
          <a:stretch>
            <a:fillRect/>
          </a:stretch>
        </p:blipFill>
        <p:spPr bwMode="auto">
          <a:xfrm>
            <a:off x="8691259" y="4213052"/>
            <a:ext cx="1729047" cy="893903"/>
          </a:xfrm>
          <a:prstGeom prst="rect">
            <a:avLst/>
          </a:prstGeom>
          <a:noFill/>
        </p:spPr>
      </p:pic>
      <p:pic>
        <p:nvPicPr>
          <p:cNvPr id="22" name="Picture 16"/>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10973028" y="2054087"/>
            <a:ext cx="889581" cy="889581"/>
          </a:xfrm>
          <a:prstGeom prst="rect">
            <a:avLst/>
          </a:prstGeom>
          <a:noFill/>
          <a:ln w="9525">
            <a:noFill/>
            <a:miter lim="800000"/>
            <a:headEnd/>
            <a:tailEnd/>
          </a:ln>
        </p:spPr>
      </p:pic>
      <p:pic>
        <p:nvPicPr>
          <p:cNvPr id="23" name="Picture 21" descr="http://www.wikitude.com/wp-content/uploads/2012/12/Plugin_Phonegap.png"/>
          <p:cNvPicPr>
            <a:picLocks noChangeAspect="1" noChangeArrowheads="1"/>
          </p:cNvPicPr>
          <p:nvPr/>
        </p:nvPicPr>
        <p:blipFill>
          <a:blip r:embed="rId5" cstate="print"/>
          <a:srcRect l="68157" t="16000" b="39200"/>
          <a:stretch>
            <a:fillRect/>
          </a:stretch>
        </p:blipFill>
        <p:spPr bwMode="auto">
          <a:xfrm>
            <a:off x="11026611" y="3082835"/>
            <a:ext cx="1069450" cy="832817"/>
          </a:xfrm>
          <a:prstGeom prst="rect">
            <a:avLst/>
          </a:prstGeom>
          <a:noFill/>
        </p:spPr>
      </p:pic>
      <p:pic>
        <p:nvPicPr>
          <p:cNvPr id="24" name="Picture 11"/>
          <p:cNvPicPr>
            <a:picLocks noChangeAspect="1" noChangeArrowheads="1"/>
          </p:cNvPicPr>
          <p:nvPr/>
        </p:nvPicPr>
        <p:blipFill>
          <a:blip r:embed="rId6" cstate="print"/>
          <a:srcRect l="8376" r="56934"/>
          <a:stretch>
            <a:fillRect/>
          </a:stretch>
        </p:blipFill>
        <p:spPr bwMode="auto">
          <a:xfrm>
            <a:off x="9687582" y="5351384"/>
            <a:ext cx="861147" cy="973393"/>
          </a:xfrm>
          <a:prstGeom prst="rect">
            <a:avLst/>
          </a:prstGeom>
          <a:noFill/>
          <a:ln w="9525">
            <a:noFill/>
            <a:miter lim="800000"/>
            <a:headEnd/>
            <a:tailEnd/>
          </a:ln>
        </p:spPr>
      </p:pic>
      <p:pic>
        <p:nvPicPr>
          <p:cNvPr id="25" name="Picture 11"/>
          <p:cNvPicPr>
            <a:picLocks noChangeAspect="1" noChangeArrowheads="1"/>
          </p:cNvPicPr>
          <p:nvPr/>
        </p:nvPicPr>
        <p:blipFill>
          <a:blip r:embed="rId6" cstate="print"/>
          <a:srcRect l="59570" r="7227"/>
          <a:stretch>
            <a:fillRect/>
          </a:stretch>
        </p:blipFill>
        <p:spPr bwMode="auto">
          <a:xfrm>
            <a:off x="8680655" y="5298448"/>
            <a:ext cx="860958" cy="1016773"/>
          </a:xfrm>
          <a:prstGeom prst="rect">
            <a:avLst/>
          </a:prstGeom>
          <a:noFill/>
          <a:ln w="9525">
            <a:noFill/>
            <a:miter lim="800000"/>
            <a:headEnd/>
            <a:tailEnd/>
          </a:ln>
        </p:spPr>
      </p:pic>
      <p:cxnSp>
        <p:nvCxnSpPr>
          <p:cNvPr id="26" name="Straight Arrow Connector 25"/>
          <p:cNvCxnSpPr/>
          <p:nvPr/>
        </p:nvCxnSpPr>
        <p:spPr bwMode="auto">
          <a:xfrm flipH="1">
            <a:off x="9139781" y="5049078"/>
            <a:ext cx="4220" cy="389788"/>
          </a:xfrm>
          <a:prstGeom prst="straightConnector1">
            <a:avLst/>
          </a:prstGeom>
          <a:ln w="38100">
            <a:headEnd type="none" w="med" len="med"/>
            <a:tailEnd type="arrow"/>
          </a:ln>
        </p:spPr>
        <p:style>
          <a:lnRef idx="1">
            <a:schemeClr val="accent3"/>
          </a:lnRef>
          <a:fillRef idx="0">
            <a:schemeClr val="accent3"/>
          </a:fillRef>
          <a:effectRef idx="0">
            <a:schemeClr val="accent3"/>
          </a:effectRef>
          <a:fontRef idx="minor">
            <a:schemeClr val="tx1"/>
          </a:fontRef>
        </p:style>
      </p:cxnSp>
      <p:cxnSp>
        <p:nvCxnSpPr>
          <p:cNvPr id="27" name="Straight Arrow Connector 26"/>
          <p:cNvCxnSpPr/>
          <p:nvPr/>
        </p:nvCxnSpPr>
        <p:spPr bwMode="auto">
          <a:xfrm>
            <a:off x="10031896" y="5035826"/>
            <a:ext cx="9032" cy="403040"/>
          </a:xfrm>
          <a:prstGeom prst="straightConnector1">
            <a:avLst/>
          </a:prstGeom>
          <a:ln w="38100">
            <a:headEnd type="none" w="med" len="med"/>
            <a:tailEnd type="arrow"/>
          </a:ln>
        </p:spPr>
        <p:style>
          <a:lnRef idx="1">
            <a:schemeClr val="accent3"/>
          </a:lnRef>
          <a:fillRef idx="0">
            <a:schemeClr val="accent3"/>
          </a:fillRef>
          <a:effectRef idx="0">
            <a:schemeClr val="accent3"/>
          </a:effectRef>
          <a:fontRef idx="minor">
            <a:schemeClr val="tx1"/>
          </a:fontRef>
        </p:style>
      </p:cxnSp>
      <p:sp>
        <p:nvSpPr>
          <p:cNvPr id="33" name="Rounded Rectangle 32"/>
          <p:cNvSpPr/>
          <p:nvPr/>
        </p:nvSpPr>
        <p:spPr bwMode="auto">
          <a:xfrm>
            <a:off x="8249478" y="1093301"/>
            <a:ext cx="2761998" cy="562571"/>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ts val="0"/>
              </a:spcBef>
              <a:spcAft>
                <a:spcPct val="0"/>
              </a:spcAft>
              <a:buClrTx/>
              <a:buSzPct val="130000"/>
              <a:buFontTx/>
              <a:buNone/>
              <a:tabLst/>
            </a:pPr>
            <a:r>
              <a:rPr kumimoji="0" lang="en-US" sz="1800" b="0" i="0" u="none" strike="noStrike" cap="none" normalizeH="0" baseline="0" dirty="0" smtClean="0">
                <a:ln>
                  <a:noFill/>
                </a:ln>
                <a:solidFill>
                  <a:schemeClr val="tx1"/>
                </a:solidFill>
                <a:effectLst/>
                <a:latin typeface="Arial" charset="0"/>
              </a:rPr>
              <a:t>Step </a:t>
            </a:r>
            <a:r>
              <a:rPr lang="en-US" sz="1800" i="0" dirty="0" smtClean="0">
                <a:solidFill>
                  <a:schemeClr val="tx1"/>
                </a:solidFill>
                <a:latin typeface="Arial" charset="0"/>
              </a:rPr>
              <a:t>1</a:t>
            </a:r>
            <a:r>
              <a:rPr kumimoji="0" lang="en-US" sz="1800" b="0" i="0" u="none" strike="noStrike" cap="none" normalizeH="0" baseline="0" dirty="0" smtClean="0">
                <a:ln>
                  <a:noFill/>
                </a:ln>
                <a:solidFill>
                  <a:schemeClr val="tx1"/>
                </a:solidFill>
                <a:effectLst/>
                <a:latin typeface="Arial" charset="0"/>
              </a:rPr>
              <a:t>: Generate Mobile Web App </a:t>
            </a:r>
            <a:r>
              <a:rPr kumimoji="0" lang="en-US" sz="1400" b="0" i="0" u="none" strike="noStrike" cap="none" normalizeH="0" baseline="0" dirty="0" smtClean="0">
                <a:ln>
                  <a:noFill/>
                </a:ln>
                <a:solidFill>
                  <a:schemeClr val="tx1"/>
                </a:solidFill>
                <a:effectLst/>
                <a:latin typeface="Arial" charset="0"/>
              </a:rPr>
              <a:t>(HTML, CSS, JS)</a:t>
            </a:r>
            <a:endParaRPr kumimoji="0" lang="en-US" sz="1800" b="0" i="0" u="none" strike="noStrike" cap="none" normalizeH="0" baseline="0" dirty="0" smtClean="0">
              <a:ln>
                <a:noFill/>
              </a:ln>
              <a:solidFill>
                <a:schemeClr val="tx1"/>
              </a:solidFill>
              <a:effectLst/>
              <a:latin typeface="Arial" charset="0"/>
            </a:endParaRPr>
          </a:p>
        </p:txBody>
      </p:sp>
      <p:cxnSp>
        <p:nvCxnSpPr>
          <p:cNvPr id="34" name="Straight Arrow Connector 33"/>
          <p:cNvCxnSpPr/>
          <p:nvPr/>
        </p:nvCxnSpPr>
        <p:spPr bwMode="auto">
          <a:xfrm>
            <a:off x="9549907" y="1687546"/>
            <a:ext cx="4666" cy="533330"/>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pic>
        <p:nvPicPr>
          <p:cNvPr id="41" name="Picture 17"/>
          <p:cNvPicPr>
            <a:picLocks noChangeAspect="1" noChangeArrowheads="1"/>
          </p:cNvPicPr>
          <p:nvPr/>
        </p:nvPicPr>
        <p:blipFill>
          <a:blip r:embed="rId7" cstate="print">
            <a:clrChange>
              <a:clrFrom>
                <a:srgbClr val="000000"/>
              </a:clrFrom>
              <a:clrTo>
                <a:srgbClr val="000000">
                  <a:alpha val="0"/>
                </a:srgbClr>
              </a:clrTo>
            </a:clrChange>
          </a:blip>
          <a:srcRect/>
          <a:stretch>
            <a:fillRect/>
          </a:stretch>
        </p:blipFill>
        <p:spPr bwMode="auto">
          <a:xfrm>
            <a:off x="11084813" y="1061621"/>
            <a:ext cx="740674" cy="740674"/>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
          <p:cNvGrpSpPr/>
          <p:nvPr/>
        </p:nvGrpSpPr>
        <p:grpSpPr>
          <a:xfrm>
            <a:off x="457080" y="1187803"/>
            <a:ext cx="6856214" cy="2610608"/>
            <a:chOff x="457080" y="1286279"/>
            <a:chExt cx="6856214" cy="2610608"/>
          </a:xfrm>
        </p:grpSpPr>
        <p:pic>
          <p:nvPicPr>
            <p:cNvPr id="20" name="Picture 2"/>
            <p:cNvPicPr>
              <a:picLocks noChangeAspect="1" noChangeArrowheads="1"/>
            </p:cNvPicPr>
            <p:nvPr/>
          </p:nvPicPr>
          <p:blipFill>
            <a:blip r:embed="rId2" cstate="print"/>
            <a:srcRect l="26302" t="13162" r="28082" b="55832"/>
            <a:stretch>
              <a:fillRect/>
            </a:stretch>
          </p:blipFill>
          <p:spPr bwMode="auto">
            <a:xfrm>
              <a:off x="457080" y="1351115"/>
              <a:ext cx="6509942" cy="2545772"/>
            </a:xfrm>
            <a:prstGeom prst="rect">
              <a:avLst/>
            </a:prstGeom>
            <a:noFill/>
            <a:ln w="9525">
              <a:solidFill>
                <a:schemeClr val="bg1">
                  <a:lumMod val="75000"/>
                </a:schemeClr>
              </a:solidFill>
              <a:miter lim="800000"/>
              <a:headEnd/>
              <a:tailEnd/>
            </a:ln>
          </p:spPr>
        </p:pic>
        <p:sp>
          <p:nvSpPr>
            <p:cNvPr id="21" name="Rectangle 20"/>
            <p:cNvSpPr/>
            <p:nvPr/>
          </p:nvSpPr>
          <p:spPr bwMode="auto">
            <a:xfrm>
              <a:off x="1495901" y="1286279"/>
              <a:ext cx="5817393" cy="332509"/>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
        <p:nvSpPr>
          <p:cNvPr id="2" name="Title 1"/>
          <p:cNvSpPr>
            <a:spLocks noGrp="1"/>
          </p:cNvSpPr>
          <p:nvPr>
            <p:ph type="title"/>
          </p:nvPr>
        </p:nvSpPr>
        <p:spPr/>
        <p:txBody>
          <a:bodyPr/>
          <a:lstStyle/>
          <a:p>
            <a:r>
              <a:rPr lang="en-US" dirty="0" smtClean="0"/>
              <a:t>Build and Deploy – Mobile Web App</a:t>
            </a:r>
            <a:endParaRPr lang="en-US" dirty="0"/>
          </a:p>
        </p:txBody>
      </p:sp>
      <p:sp>
        <p:nvSpPr>
          <p:cNvPr id="9" name="Rounded Rectangle 8"/>
          <p:cNvSpPr/>
          <p:nvPr/>
        </p:nvSpPr>
        <p:spPr bwMode="auto">
          <a:xfrm>
            <a:off x="482942" y="2844612"/>
            <a:ext cx="2819801" cy="443264"/>
          </a:xfrm>
          <a:prstGeom prst="roundRect">
            <a:avLst/>
          </a:prstGeom>
          <a:no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10" name="Picture 2"/>
          <p:cNvPicPr>
            <a:picLocks noChangeAspect="1" noChangeArrowheads="1"/>
          </p:cNvPicPr>
          <p:nvPr/>
        </p:nvPicPr>
        <p:blipFill>
          <a:blip r:embed="rId3" cstate="print"/>
          <a:srcRect/>
          <a:stretch>
            <a:fillRect/>
          </a:stretch>
        </p:blipFill>
        <p:spPr bwMode="auto">
          <a:xfrm>
            <a:off x="9068706" y="2110155"/>
            <a:ext cx="2869137" cy="1850007"/>
          </a:xfrm>
          <a:prstGeom prst="rect">
            <a:avLst/>
          </a:prstGeom>
          <a:noFill/>
          <a:ln w="9525">
            <a:noFill/>
            <a:miter lim="800000"/>
            <a:headEnd/>
            <a:tailEnd/>
          </a:ln>
        </p:spPr>
      </p:pic>
      <p:pic>
        <p:nvPicPr>
          <p:cNvPr id="11" name="Picture 16" descr="http://www.clker.com/cliparts/3/3/9/6/1194990566987612901folder_orange_open.svg.thumb.png"/>
          <p:cNvPicPr>
            <a:picLocks noChangeAspect="1" noChangeArrowheads="1"/>
          </p:cNvPicPr>
          <p:nvPr/>
        </p:nvPicPr>
        <p:blipFill>
          <a:blip r:embed="rId4" cstate="print"/>
          <a:srcRect/>
          <a:stretch>
            <a:fillRect/>
          </a:stretch>
        </p:blipFill>
        <p:spPr bwMode="auto">
          <a:xfrm>
            <a:off x="9361034" y="3207430"/>
            <a:ext cx="661144" cy="471188"/>
          </a:xfrm>
          <a:prstGeom prst="rect">
            <a:avLst/>
          </a:prstGeom>
          <a:noFill/>
        </p:spPr>
      </p:pic>
      <p:sp>
        <p:nvSpPr>
          <p:cNvPr id="15" name="Content Placeholder 7"/>
          <p:cNvSpPr txBox="1">
            <a:spLocks/>
          </p:cNvSpPr>
          <p:nvPr/>
        </p:nvSpPr>
        <p:spPr>
          <a:xfrm>
            <a:off x="396988" y="3937650"/>
            <a:ext cx="3853040" cy="2588929"/>
          </a:xfrm>
          <a:prstGeom prst="rect">
            <a:avLst/>
          </a:prstGeom>
        </p:spPr>
        <p:txBody>
          <a:bodyPr>
            <a:noAutofit/>
          </a:bodyPr>
          <a:lstStyle/>
          <a:p>
            <a:pPr marL="342900" marR="0" lvl="1" indent="-342900" algn="l">
              <a:lnSpc>
                <a:spcPct val="100000"/>
              </a:lnSpc>
              <a:spcBef>
                <a:spcPts val="900"/>
              </a:spcBef>
              <a:buClr>
                <a:schemeClr val="accent1"/>
              </a:buClr>
              <a:buSzTx/>
              <a:buFont typeface="Wingdings" pitchFamily="2" charset="2"/>
              <a:buChar char="§"/>
              <a:tabLst/>
              <a:defRPr/>
            </a:pPr>
            <a:r>
              <a:rPr lang="en-US" sz="1800" i="0" dirty="0" smtClean="0">
                <a:latin typeface="Arial" pitchFamily="34" charset="0"/>
                <a:cs typeface="Arial" pitchFamily="34" charset="0"/>
              </a:rPr>
              <a:t>Generates files for App</a:t>
            </a:r>
          </a:p>
          <a:p>
            <a:pPr marL="342900" lvl="1" indent="-342900" algn="l" defTabSz="914400" eaLnBrk="1" latinLnBrk="0" hangingPunct="1">
              <a:spcBef>
                <a:spcPts val="900"/>
              </a:spcBef>
              <a:buClr>
                <a:schemeClr val="accent1"/>
              </a:buClr>
              <a:buSzTx/>
              <a:buFont typeface="Wingdings" pitchFamily="2" charset="2"/>
              <a:buChar char="§"/>
              <a:defRPr/>
            </a:pPr>
            <a:r>
              <a:rPr lang="en-US" sz="1800" i="0" dirty="0" smtClean="0">
                <a:latin typeface="Arial" pitchFamily="34" charset="0"/>
                <a:cs typeface="Arial" pitchFamily="34" charset="0"/>
              </a:rPr>
              <a:t>Test in cloud or copy files local to PDSOE</a:t>
            </a:r>
          </a:p>
          <a:p>
            <a:pPr marL="800100" lvl="2" indent="-342900" algn="l">
              <a:spcBef>
                <a:spcPts val="900"/>
              </a:spcBef>
              <a:buClr>
                <a:schemeClr val="accent1"/>
              </a:buClr>
              <a:buSzTx/>
              <a:buFont typeface="Arial" pitchFamily="34" charset="0"/>
              <a:buChar char="•"/>
              <a:defRPr/>
            </a:pPr>
            <a:r>
              <a:rPr lang="en-US" sz="1800" i="0" dirty="0" smtClean="0">
                <a:latin typeface="Arial" pitchFamily="34" charset="0"/>
                <a:cs typeface="Arial" pitchFamily="34" charset="0"/>
              </a:rPr>
              <a:t>Deploy Mobile Web App     to OE Web Server</a:t>
            </a:r>
          </a:p>
          <a:p>
            <a:pPr marL="342900" lvl="1" indent="-342900" algn="l" defTabSz="914400" eaLnBrk="1" latinLnBrk="0" hangingPunct="1">
              <a:spcBef>
                <a:spcPts val="900"/>
              </a:spcBef>
              <a:buClr>
                <a:schemeClr val="accent1"/>
              </a:buClr>
              <a:buSzTx/>
              <a:buFont typeface="Wingdings" pitchFamily="2" charset="2"/>
              <a:buChar char="§"/>
              <a:defRPr/>
            </a:pPr>
            <a:endParaRPr lang="en-US" sz="1800" i="0" dirty="0" smtClean="0">
              <a:latin typeface="Arial" pitchFamily="34" charset="0"/>
              <a:cs typeface="Arial" pitchFamily="34" charset="0"/>
            </a:endParaRPr>
          </a:p>
        </p:txBody>
      </p:sp>
      <p:grpSp>
        <p:nvGrpSpPr>
          <p:cNvPr id="4" name="Group 21"/>
          <p:cNvGrpSpPr/>
          <p:nvPr/>
        </p:nvGrpSpPr>
        <p:grpSpPr>
          <a:xfrm>
            <a:off x="4512142" y="3913952"/>
            <a:ext cx="4209851" cy="2557974"/>
            <a:chOff x="3625854" y="4068700"/>
            <a:chExt cx="4209851" cy="2557974"/>
          </a:xfrm>
        </p:grpSpPr>
        <p:pic>
          <p:nvPicPr>
            <p:cNvPr id="23" name="Picture 8" descr="http://www.clker.com/cliparts/0/P/X/P/D/E/cloud-md.png"/>
            <p:cNvPicPr>
              <a:picLocks noChangeAspect="1" noChangeArrowheads="1"/>
            </p:cNvPicPr>
            <p:nvPr/>
          </p:nvPicPr>
          <p:blipFill>
            <a:blip r:embed="rId5" cstate="print">
              <a:duotone>
                <a:schemeClr val="accent3">
                  <a:shade val="45000"/>
                  <a:satMod val="135000"/>
                </a:schemeClr>
                <a:prstClr val="white"/>
              </a:duotone>
            </a:blip>
            <a:stretch>
              <a:fillRect/>
            </a:stretch>
          </p:blipFill>
          <p:spPr bwMode="auto">
            <a:xfrm>
              <a:off x="3625854" y="4068700"/>
              <a:ext cx="4209851" cy="2557974"/>
            </a:xfrm>
            <a:prstGeom prst="rect">
              <a:avLst/>
            </a:prstGeom>
            <a:noFill/>
            <a:ln>
              <a:noFill/>
            </a:ln>
            <a:effectLst>
              <a:outerShdw blurRad="50800" dist="38100" dir="18900000" algn="bl" rotWithShape="0">
                <a:schemeClr val="accent1">
                  <a:lumMod val="20000"/>
                  <a:lumOff val="80000"/>
                  <a:alpha val="40000"/>
                </a:schemeClr>
              </a:outerShdw>
            </a:effectLst>
          </p:spPr>
        </p:pic>
        <p:pic>
          <p:nvPicPr>
            <p:cNvPr id="24" name="Picture 23" descr="http://www.progress.com/global_images/site_images/OpenEdge11/mobility-large.jpg"/>
            <p:cNvPicPr>
              <a:picLocks noChangeAspect="1" noChangeArrowheads="1"/>
            </p:cNvPicPr>
            <p:nvPr/>
          </p:nvPicPr>
          <p:blipFill>
            <a:blip r:embed="rId6" cstate="print"/>
            <a:srcRect/>
            <a:stretch>
              <a:fillRect/>
            </a:stretch>
          </p:blipFill>
          <p:spPr bwMode="auto">
            <a:xfrm>
              <a:off x="4383706" y="4417255"/>
              <a:ext cx="2949467" cy="1951457"/>
            </a:xfrm>
            <a:prstGeom prst="rect">
              <a:avLst/>
            </a:prstGeom>
            <a:noFill/>
          </p:spPr>
        </p:pic>
        <p:pic>
          <p:nvPicPr>
            <p:cNvPr id="25" name="Picture 14" descr="http://www.clker.com/cliparts/f/f/f/a/11949904751706011742folder_cyan_open.svg.thumb.png"/>
            <p:cNvPicPr>
              <a:picLocks noChangeAspect="1" noChangeArrowheads="1"/>
            </p:cNvPicPr>
            <p:nvPr/>
          </p:nvPicPr>
          <p:blipFill>
            <a:blip r:embed="rId7" cstate="print"/>
            <a:srcRect/>
            <a:stretch>
              <a:fillRect/>
            </a:stretch>
          </p:blipFill>
          <p:spPr bwMode="auto">
            <a:xfrm>
              <a:off x="4610720" y="5564668"/>
              <a:ext cx="749070" cy="533852"/>
            </a:xfrm>
            <a:prstGeom prst="rect">
              <a:avLst/>
            </a:prstGeom>
            <a:noFill/>
          </p:spPr>
        </p:pic>
      </p:grpSp>
      <p:cxnSp>
        <p:nvCxnSpPr>
          <p:cNvPr id="26" name="Straight Arrow Connector 25"/>
          <p:cNvCxnSpPr/>
          <p:nvPr/>
        </p:nvCxnSpPr>
        <p:spPr bwMode="auto">
          <a:xfrm flipH="1">
            <a:off x="6246079" y="3488790"/>
            <a:ext cx="3108959" cy="2067951"/>
          </a:xfrm>
          <a:prstGeom prst="straightConnector1">
            <a:avLst/>
          </a:prstGeom>
          <a:ln w="76200" cmpd="tri">
            <a:headEnd type="arrow"/>
            <a:tailEnd type="none"/>
          </a:ln>
        </p:spPr>
        <p:style>
          <a:lnRef idx="1">
            <a:schemeClr val="accent3"/>
          </a:lnRef>
          <a:fillRef idx="0">
            <a:schemeClr val="accent3"/>
          </a:fillRef>
          <a:effectRef idx="0">
            <a:schemeClr val="accent3"/>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3"/>
          <p:cNvGrpSpPr/>
          <p:nvPr/>
        </p:nvGrpSpPr>
        <p:grpSpPr>
          <a:xfrm>
            <a:off x="457080" y="1187803"/>
            <a:ext cx="6856214" cy="2610608"/>
            <a:chOff x="457080" y="1286279"/>
            <a:chExt cx="6856214" cy="2610608"/>
          </a:xfrm>
        </p:grpSpPr>
        <p:pic>
          <p:nvPicPr>
            <p:cNvPr id="25" name="Picture 2"/>
            <p:cNvPicPr>
              <a:picLocks noChangeAspect="1" noChangeArrowheads="1"/>
            </p:cNvPicPr>
            <p:nvPr/>
          </p:nvPicPr>
          <p:blipFill>
            <a:blip r:embed="rId2" cstate="print"/>
            <a:srcRect l="26302" t="13162" r="28082" b="55832"/>
            <a:stretch>
              <a:fillRect/>
            </a:stretch>
          </p:blipFill>
          <p:spPr bwMode="auto">
            <a:xfrm>
              <a:off x="457080" y="1351115"/>
              <a:ext cx="6509942" cy="2545772"/>
            </a:xfrm>
            <a:prstGeom prst="rect">
              <a:avLst/>
            </a:prstGeom>
            <a:noFill/>
            <a:ln w="9525">
              <a:solidFill>
                <a:schemeClr val="bg1">
                  <a:lumMod val="75000"/>
                </a:schemeClr>
              </a:solidFill>
              <a:miter lim="800000"/>
              <a:headEnd/>
              <a:tailEnd/>
            </a:ln>
          </p:spPr>
        </p:pic>
        <p:sp>
          <p:nvSpPr>
            <p:cNvPr id="26" name="Rectangle 25"/>
            <p:cNvSpPr/>
            <p:nvPr/>
          </p:nvSpPr>
          <p:spPr bwMode="auto">
            <a:xfrm>
              <a:off x="1495901" y="1286279"/>
              <a:ext cx="5817393" cy="332509"/>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sp>
        <p:nvSpPr>
          <p:cNvPr id="2" name="Title 1"/>
          <p:cNvSpPr>
            <a:spLocks noGrp="1"/>
          </p:cNvSpPr>
          <p:nvPr>
            <p:ph type="title"/>
          </p:nvPr>
        </p:nvSpPr>
        <p:spPr/>
        <p:txBody>
          <a:bodyPr/>
          <a:lstStyle/>
          <a:p>
            <a:r>
              <a:rPr lang="en-US" dirty="0" smtClean="0"/>
              <a:t>Build and Deploy– Native App</a:t>
            </a:r>
            <a:endParaRPr lang="en-US" dirty="0"/>
          </a:p>
        </p:txBody>
      </p:sp>
      <p:pic>
        <p:nvPicPr>
          <p:cNvPr id="13" name="Picture 18" descr="C:\Users\schase\AppData\Local\Microsoft\Windows\Temporary Internet Files\Content.IE5\OJCHA865\MC900312640[1].wmf"/>
          <p:cNvPicPr>
            <a:picLocks noChangeAspect="1" noChangeArrowheads="1"/>
          </p:cNvPicPr>
          <p:nvPr/>
        </p:nvPicPr>
        <p:blipFill>
          <a:blip r:embed="rId3" cstate="print"/>
          <a:srcRect/>
          <a:stretch>
            <a:fillRect/>
          </a:stretch>
        </p:blipFill>
        <p:spPr bwMode="auto">
          <a:xfrm rot="888267">
            <a:off x="9294152" y="1874805"/>
            <a:ext cx="2086243" cy="1699216"/>
          </a:xfrm>
          <a:prstGeom prst="rect">
            <a:avLst/>
          </a:prstGeom>
          <a:noFill/>
        </p:spPr>
      </p:pic>
      <p:pic>
        <p:nvPicPr>
          <p:cNvPr id="15" name="Picture 2" descr="https://www.cloudcms.com/gitana/images/tour/resources/phonegap-logo.png"/>
          <p:cNvPicPr>
            <a:picLocks noChangeAspect="1" noChangeArrowheads="1"/>
          </p:cNvPicPr>
          <p:nvPr/>
        </p:nvPicPr>
        <p:blipFill>
          <a:blip r:embed="rId4" cstate="print"/>
          <a:srcRect/>
          <a:stretch>
            <a:fillRect/>
          </a:stretch>
        </p:blipFill>
        <p:spPr bwMode="auto">
          <a:xfrm>
            <a:off x="10837683" y="1227399"/>
            <a:ext cx="1351145" cy="1013624"/>
          </a:xfrm>
          <a:prstGeom prst="rect">
            <a:avLst/>
          </a:prstGeom>
          <a:noFill/>
        </p:spPr>
      </p:pic>
      <p:cxnSp>
        <p:nvCxnSpPr>
          <p:cNvPr id="16" name="Straight Arrow Connector 15"/>
          <p:cNvCxnSpPr>
            <a:stCxn id="15" idx="2"/>
          </p:cNvCxnSpPr>
          <p:nvPr/>
        </p:nvCxnSpPr>
        <p:spPr bwMode="auto">
          <a:xfrm flipH="1">
            <a:off x="10649249" y="2241029"/>
            <a:ext cx="864006" cy="853869"/>
          </a:xfrm>
          <a:prstGeom prst="straightConnector1">
            <a:avLst/>
          </a:prstGeom>
          <a:ln w="76200" cmpd="tri">
            <a:headEnd type="arrow"/>
            <a:tailEnd type="arrow"/>
          </a:ln>
        </p:spPr>
        <p:style>
          <a:lnRef idx="1">
            <a:schemeClr val="accent3"/>
          </a:lnRef>
          <a:fillRef idx="0">
            <a:schemeClr val="accent3"/>
          </a:fillRef>
          <a:effectRef idx="0">
            <a:schemeClr val="accent3"/>
          </a:effectRef>
          <a:fontRef idx="minor">
            <a:schemeClr val="tx1"/>
          </a:fontRef>
        </p:style>
      </p:cxnSp>
      <p:sp>
        <p:nvSpPr>
          <p:cNvPr id="17" name="Rounded Rectangle 16"/>
          <p:cNvSpPr/>
          <p:nvPr/>
        </p:nvSpPr>
        <p:spPr bwMode="auto">
          <a:xfrm>
            <a:off x="4671293" y="1491385"/>
            <a:ext cx="2346803" cy="1282890"/>
          </a:xfrm>
          <a:prstGeom prst="roundRect">
            <a:avLst/>
          </a:prstGeom>
          <a:no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8" name="Content Placeholder 7"/>
          <p:cNvSpPr txBox="1">
            <a:spLocks/>
          </p:cNvSpPr>
          <p:nvPr/>
        </p:nvSpPr>
        <p:spPr>
          <a:xfrm>
            <a:off x="396987" y="3895446"/>
            <a:ext cx="3587122" cy="2588929"/>
          </a:xfrm>
          <a:prstGeom prst="rect">
            <a:avLst/>
          </a:prstGeom>
        </p:spPr>
        <p:txBody>
          <a:bodyPr>
            <a:normAutofit/>
          </a:bodyPr>
          <a:lstStyle/>
          <a:p>
            <a:pPr marL="342900" marR="0" lvl="1" indent="-342900" algn="l" defTabSz="914400" eaLnBrk="1" latinLnBrk="0" hangingPunct="1">
              <a:lnSpc>
                <a:spcPct val="100000"/>
              </a:lnSpc>
              <a:spcBef>
                <a:spcPts val="900"/>
              </a:spcBef>
              <a:buClr>
                <a:schemeClr val="accent1"/>
              </a:buClr>
              <a:buSzTx/>
              <a:buFont typeface="Wingdings" pitchFamily="2" charset="2"/>
              <a:buChar char="§"/>
              <a:tabLst/>
              <a:defRPr/>
            </a:pPr>
            <a:r>
              <a:rPr lang="en-US" sz="1800" i="0" dirty="0" smtClean="0">
                <a:latin typeface="Arial" pitchFamily="34" charset="0"/>
                <a:cs typeface="Arial" pitchFamily="34" charset="0"/>
              </a:rPr>
              <a:t>Generates files for App</a:t>
            </a:r>
          </a:p>
          <a:p>
            <a:pPr marL="342900" marR="0" lvl="1" indent="-342900" algn="l" defTabSz="914400" eaLnBrk="1" latinLnBrk="0" hangingPunct="1">
              <a:lnSpc>
                <a:spcPct val="100000"/>
              </a:lnSpc>
              <a:spcBef>
                <a:spcPts val="900"/>
              </a:spcBef>
              <a:buClr>
                <a:schemeClr val="accent1"/>
              </a:buClr>
              <a:buSzTx/>
              <a:buFont typeface="Wingdings" pitchFamily="2" charset="2"/>
              <a:buChar char="§"/>
              <a:tabLst/>
              <a:defRPr/>
            </a:pPr>
            <a:r>
              <a:rPr lang="en-US" sz="1800" i="0" dirty="0" smtClean="0">
                <a:latin typeface="Arial" pitchFamily="34" charset="0"/>
                <a:cs typeface="Arial" pitchFamily="34" charset="0"/>
              </a:rPr>
              <a:t>Creates </a:t>
            </a:r>
            <a:r>
              <a:rPr lang="en-US" sz="1800" i="0" dirty="0" err="1" smtClean="0">
                <a:latin typeface="Arial" pitchFamily="34" charset="0"/>
                <a:cs typeface="Arial" pitchFamily="34" charset="0"/>
              </a:rPr>
              <a:t>PhoneGap</a:t>
            </a:r>
            <a:r>
              <a:rPr lang="en-US" sz="1800" i="0" dirty="0" smtClean="0">
                <a:latin typeface="Arial" pitchFamily="34" charset="0"/>
                <a:cs typeface="Arial" pitchFamily="34" charset="0"/>
              </a:rPr>
              <a:t> project</a:t>
            </a:r>
          </a:p>
          <a:p>
            <a:pPr marL="800100" lvl="2" indent="-342900" algn="l">
              <a:spcBef>
                <a:spcPts val="900"/>
              </a:spcBef>
              <a:buClr>
                <a:schemeClr val="accent1"/>
              </a:buClr>
              <a:buSzTx/>
              <a:buFont typeface="Wingdings" pitchFamily="2" charset="2"/>
              <a:buChar char="§"/>
              <a:defRPr/>
            </a:pPr>
            <a:r>
              <a:rPr lang="en-US" sz="1800" i="0" dirty="0" smtClean="0">
                <a:latin typeface="Arial" pitchFamily="34" charset="0"/>
                <a:cs typeface="Arial" pitchFamily="34" charset="0"/>
              </a:rPr>
              <a:t>Uses Mac farm for </a:t>
            </a:r>
            <a:r>
              <a:rPr lang="en-US" sz="1800" i="0" dirty="0" err="1" smtClean="0">
                <a:latin typeface="Arial" pitchFamily="34" charset="0"/>
                <a:cs typeface="Arial" pitchFamily="34" charset="0"/>
              </a:rPr>
              <a:t>iOS</a:t>
            </a:r>
            <a:endParaRPr lang="en-US" sz="1800" i="0" dirty="0" smtClean="0">
              <a:latin typeface="Arial" pitchFamily="34" charset="0"/>
              <a:cs typeface="Arial" pitchFamily="34" charset="0"/>
            </a:endParaRPr>
          </a:p>
          <a:p>
            <a:pPr marL="342900" marR="0" lvl="1" indent="-342900" algn="l" defTabSz="914400" eaLnBrk="1" latinLnBrk="0" hangingPunct="1">
              <a:lnSpc>
                <a:spcPct val="100000"/>
              </a:lnSpc>
              <a:spcBef>
                <a:spcPts val="900"/>
              </a:spcBef>
              <a:buClr>
                <a:schemeClr val="accent1"/>
              </a:buClr>
              <a:buSzTx/>
              <a:buFont typeface="Wingdings" pitchFamily="2" charset="2"/>
              <a:buChar char="§"/>
              <a:tabLst/>
              <a:defRPr/>
            </a:pPr>
            <a:r>
              <a:rPr lang="en-US" sz="1800" i="0" dirty="0" smtClean="0">
                <a:latin typeface="Arial" pitchFamily="34" charset="0"/>
                <a:cs typeface="Arial" pitchFamily="34" charset="0"/>
              </a:rPr>
              <a:t>Builds binary file; downloaded to local machine</a:t>
            </a:r>
          </a:p>
          <a:p>
            <a:pPr marL="342900" lvl="1" indent="-342900" algn="l">
              <a:spcBef>
                <a:spcPts val="900"/>
              </a:spcBef>
              <a:buClr>
                <a:schemeClr val="accent1"/>
              </a:buClr>
              <a:buSzTx/>
              <a:buFont typeface="Wingdings" pitchFamily="2" charset="2"/>
              <a:buChar char="§"/>
              <a:defRPr/>
            </a:pPr>
            <a:r>
              <a:rPr lang="en-US" sz="1800" i="0" dirty="0" smtClean="0">
                <a:latin typeface="Arial" pitchFamily="34" charset="0"/>
                <a:cs typeface="Arial" pitchFamily="34" charset="0"/>
              </a:rPr>
              <a:t>Test on local device or   deploy to App Store</a:t>
            </a:r>
          </a:p>
          <a:p>
            <a:pPr marL="342900" marR="0" lvl="1" indent="-342900" algn="l" defTabSz="914400" eaLnBrk="1" latinLnBrk="0" hangingPunct="1">
              <a:lnSpc>
                <a:spcPct val="100000"/>
              </a:lnSpc>
              <a:spcBef>
                <a:spcPts val="900"/>
              </a:spcBef>
              <a:buClr>
                <a:schemeClr val="accent1"/>
              </a:buClr>
              <a:buSzTx/>
              <a:tabLst/>
              <a:defRPr/>
            </a:pPr>
            <a:endParaRPr lang="en-US" sz="1800" i="0" dirty="0" smtClean="0">
              <a:latin typeface="Arial" pitchFamily="34" charset="0"/>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3"/>
              </a:buClr>
              <a:buSzTx/>
              <a:buFontTx/>
              <a:buChar char="•"/>
              <a:tabLst/>
              <a:defRPr/>
            </a:pPr>
            <a:endParaRPr kumimoji="0" lang="en-US" sz="9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grpSp>
        <p:nvGrpSpPr>
          <p:cNvPr id="4" name="Group 19"/>
          <p:cNvGrpSpPr/>
          <p:nvPr/>
        </p:nvGrpSpPr>
        <p:grpSpPr>
          <a:xfrm>
            <a:off x="4512126" y="3913954"/>
            <a:ext cx="4209851" cy="2557974"/>
            <a:chOff x="3625854" y="4068700"/>
            <a:chExt cx="4209851" cy="2557974"/>
          </a:xfrm>
        </p:grpSpPr>
        <p:pic>
          <p:nvPicPr>
            <p:cNvPr id="21" name="Picture 8" descr="http://www.clker.com/cliparts/0/P/X/P/D/E/cloud-md.png"/>
            <p:cNvPicPr>
              <a:picLocks noChangeAspect="1" noChangeArrowheads="1"/>
            </p:cNvPicPr>
            <p:nvPr/>
          </p:nvPicPr>
          <p:blipFill>
            <a:blip r:embed="rId5" cstate="print">
              <a:duotone>
                <a:schemeClr val="accent3">
                  <a:shade val="45000"/>
                  <a:satMod val="135000"/>
                </a:schemeClr>
                <a:prstClr val="white"/>
              </a:duotone>
            </a:blip>
            <a:stretch>
              <a:fillRect/>
            </a:stretch>
          </p:blipFill>
          <p:spPr bwMode="auto">
            <a:xfrm>
              <a:off x="3625854" y="4068700"/>
              <a:ext cx="4209851" cy="2557974"/>
            </a:xfrm>
            <a:prstGeom prst="rect">
              <a:avLst/>
            </a:prstGeom>
            <a:noFill/>
            <a:ln>
              <a:noFill/>
            </a:ln>
            <a:effectLst>
              <a:outerShdw blurRad="50800" dist="38100" dir="18900000" algn="bl" rotWithShape="0">
                <a:schemeClr val="accent1">
                  <a:lumMod val="20000"/>
                  <a:lumOff val="80000"/>
                  <a:alpha val="40000"/>
                </a:schemeClr>
              </a:outerShdw>
            </a:effectLst>
          </p:spPr>
        </p:pic>
        <p:pic>
          <p:nvPicPr>
            <p:cNvPr id="22" name="Picture 21" descr="http://www.progress.com/global_images/site_images/OpenEdge11/mobility-large.jpg"/>
            <p:cNvPicPr>
              <a:picLocks noChangeAspect="1" noChangeArrowheads="1"/>
            </p:cNvPicPr>
            <p:nvPr/>
          </p:nvPicPr>
          <p:blipFill>
            <a:blip r:embed="rId6" cstate="print"/>
            <a:srcRect/>
            <a:stretch>
              <a:fillRect/>
            </a:stretch>
          </p:blipFill>
          <p:spPr bwMode="auto">
            <a:xfrm>
              <a:off x="4383706" y="4417255"/>
              <a:ext cx="2949467" cy="1951457"/>
            </a:xfrm>
            <a:prstGeom prst="rect">
              <a:avLst/>
            </a:prstGeom>
            <a:noFill/>
          </p:spPr>
        </p:pic>
        <p:pic>
          <p:nvPicPr>
            <p:cNvPr id="23" name="Picture 14" descr="http://www.clker.com/cliparts/f/f/f/a/11949904751706011742folder_cyan_open.svg.thumb.png"/>
            <p:cNvPicPr>
              <a:picLocks noChangeAspect="1" noChangeArrowheads="1"/>
            </p:cNvPicPr>
            <p:nvPr/>
          </p:nvPicPr>
          <p:blipFill>
            <a:blip r:embed="rId7" cstate="print"/>
            <a:srcRect/>
            <a:stretch>
              <a:fillRect/>
            </a:stretch>
          </p:blipFill>
          <p:spPr bwMode="auto">
            <a:xfrm>
              <a:off x="4610720" y="5564668"/>
              <a:ext cx="749070" cy="533852"/>
            </a:xfrm>
            <a:prstGeom prst="rect">
              <a:avLst/>
            </a:prstGeom>
            <a:noFill/>
          </p:spPr>
        </p:pic>
      </p:grpSp>
      <p:cxnSp>
        <p:nvCxnSpPr>
          <p:cNvPr id="14" name="Straight Arrow Connector 13"/>
          <p:cNvCxnSpPr/>
          <p:nvPr/>
        </p:nvCxnSpPr>
        <p:spPr bwMode="auto">
          <a:xfrm flipH="1">
            <a:off x="6241254" y="3207439"/>
            <a:ext cx="3127831" cy="2388053"/>
          </a:xfrm>
          <a:prstGeom prst="straightConnector1">
            <a:avLst/>
          </a:prstGeom>
          <a:ln w="76200" cmpd="tri">
            <a:headEnd type="arrow"/>
            <a:tailEnd type="none"/>
          </a:ln>
        </p:spPr>
        <p:style>
          <a:lnRef idx="1">
            <a:schemeClr val="accent3"/>
          </a:lnRef>
          <a:fillRef idx="0">
            <a:schemeClr val="accent3"/>
          </a:fillRef>
          <a:effectRef idx="0">
            <a:schemeClr val="accent3"/>
          </a:effectRef>
          <a:fontRef idx="minor">
            <a:schemeClr val="tx1"/>
          </a:fontRef>
        </p:style>
      </p:cxnSp>
      <p:pic>
        <p:nvPicPr>
          <p:cNvPr id="31" name="Picture 11"/>
          <p:cNvPicPr>
            <a:picLocks noChangeAspect="1" noChangeArrowheads="1"/>
          </p:cNvPicPr>
          <p:nvPr/>
        </p:nvPicPr>
        <p:blipFill>
          <a:blip r:embed="rId8" cstate="print"/>
          <a:srcRect l="8376" r="56934"/>
          <a:stretch>
            <a:fillRect/>
          </a:stretch>
        </p:blipFill>
        <p:spPr bwMode="auto">
          <a:xfrm>
            <a:off x="11052557" y="4582760"/>
            <a:ext cx="592016" cy="669182"/>
          </a:xfrm>
          <a:prstGeom prst="rect">
            <a:avLst/>
          </a:prstGeom>
          <a:noFill/>
          <a:ln w="9525">
            <a:noFill/>
            <a:miter lim="800000"/>
            <a:headEnd/>
            <a:tailEnd/>
          </a:ln>
        </p:spPr>
      </p:pic>
      <p:pic>
        <p:nvPicPr>
          <p:cNvPr id="32" name="Picture 2" descr="http://www.progress.com/global_images/site_images/OpenEdge11/mobility-large.jpg"/>
          <p:cNvPicPr>
            <a:picLocks noChangeAspect="1" noChangeArrowheads="1"/>
          </p:cNvPicPr>
          <p:nvPr/>
        </p:nvPicPr>
        <p:blipFill>
          <a:blip r:embed="rId9" cstate="print"/>
          <a:srcRect l="41636" t="20332" r="25619" b="26809"/>
          <a:stretch>
            <a:fillRect/>
          </a:stretch>
        </p:blipFill>
        <p:spPr bwMode="auto">
          <a:xfrm>
            <a:off x="9455550" y="4588414"/>
            <a:ext cx="1471953" cy="1572125"/>
          </a:xfrm>
          <a:prstGeom prst="rect">
            <a:avLst/>
          </a:prstGeom>
          <a:noFill/>
        </p:spPr>
      </p:pic>
      <p:pic>
        <p:nvPicPr>
          <p:cNvPr id="33" name="Picture 11"/>
          <p:cNvPicPr>
            <a:picLocks noChangeAspect="1" noChangeArrowheads="1"/>
          </p:cNvPicPr>
          <p:nvPr/>
        </p:nvPicPr>
        <p:blipFill>
          <a:blip r:embed="rId8" cstate="print"/>
          <a:srcRect l="59570" r="7227"/>
          <a:stretch>
            <a:fillRect/>
          </a:stretch>
        </p:blipFill>
        <p:spPr bwMode="auto">
          <a:xfrm>
            <a:off x="11052795" y="5444223"/>
            <a:ext cx="591886" cy="699005"/>
          </a:xfrm>
          <a:prstGeom prst="rect">
            <a:avLst/>
          </a:prstGeom>
          <a:noFill/>
          <a:ln w="9525">
            <a:noFill/>
            <a:miter lim="800000"/>
            <a:headEnd/>
            <a:tailEnd/>
          </a:ln>
        </p:spPr>
      </p:pic>
      <p:cxnSp>
        <p:nvCxnSpPr>
          <p:cNvPr id="34" name="Straight Arrow Connector 33"/>
          <p:cNvCxnSpPr/>
          <p:nvPr/>
        </p:nvCxnSpPr>
        <p:spPr bwMode="auto">
          <a:xfrm flipH="1" flipV="1">
            <a:off x="10410092" y="3615397"/>
            <a:ext cx="19566" cy="953296"/>
          </a:xfrm>
          <a:prstGeom prst="straightConnector1">
            <a:avLst/>
          </a:prstGeom>
          <a:ln w="76200" cmpd="tri">
            <a:headEnd type="arrow"/>
            <a:tailEnd type="none"/>
          </a:ln>
        </p:spPr>
        <p:style>
          <a:lnRef idx="1">
            <a:schemeClr val="accent3"/>
          </a:lnRef>
          <a:fillRef idx="0">
            <a:schemeClr val="accent3"/>
          </a:fillRef>
          <a:effectRef idx="0">
            <a:schemeClr val="accent3"/>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Deployment</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3570288" y="2171700"/>
            <a:ext cx="5048250" cy="2514600"/>
          </a:xfrm>
          <a:prstGeom prst="rect">
            <a:avLst/>
          </a:prstGeom>
          <a:noFill/>
          <a:ln w="9525">
            <a:noFill/>
            <a:miter lim="800000"/>
            <a:headEnd/>
            <a:tailEnd/>
          </a:ln>
        </p:spPr>
      </p:pic>
      <p:pic>
        <p:nvPicPr>
          <p:cNvPr id="3" name="Picture 3"/>
          <p:cNvPicPr>
            <a:picLocks noChangeAspect="1" noChangeArrowheads="1"/>
          </p:cNvPicPr>
          <p:nvPr/>
        </p:nvPicPr>
        <p:blipFill>
          <a:blip r:embed="rId4" cstate="print"/>
          <a:srcRect/>
          <a:stretch>
            <a:fillRect/>
          </a:stretch>
        </p:blipFill>
        <p:spPr bwMode="auto">
          <a:xfrm>
            <a:off x="3665538" y="1238250"/>
            <a:ext cx="4857750" cy="4381500"/>
          </a:xfrm>
          <a:prstGeom prst="rect">
            <a:avLst/>
          </a:prstGeom>
          <a:noFill/>
          <a:ln w="9525">
            <a:noFill/>
            <a:miter lim="800000"/>
            <a:headEnd/>
            <a:tailEnd/>
          </a:ln>
        </p:spPr>
      </p:pic>
      <p:pic>
        <p:nvPicPr>
          <p:cNvPr id="4" name="Picture 2"/>
          <p:cNvPicPr>
            <a:picLocks noChangeAspect="1" noChangeArrowheads="1"/>
          </p:cNvPicPr>
          <p:nvPr/>
        </p:nvPicPr>
        <p:blipFill>
          <a:blip r:embed="rId5" cstate="print"/>
          <a:srcRect/>
          <a:stretch>
            <a:fillRect/>
          </a:stretch>
        </p:blipFill>
        <p:spPr bwMode="auto">
          <a:xfrm>
            <a:off x="836160" y="3397931"/>
            <a:ext cx="4362450" cy="15716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Inside the JSDO</a:t>
            </a:r>
            <a:endParaRPr lang="en-US" dirty="0"/>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JSDO – Progress Java Script Data Object</a:t>
            </a:r>
            <a:endParaRPr lang="en-US" dirty="0"/>
          </a:p>
        </p:txBody>
      </p:sp>
      <p:sp>
        <p:nvSpPr>
          <p:cNvPr id="3" name="Content Placeholder 2"/>
          <p:cNvSpPr>
            <a:spLocks noGrp="1"/>
          </p:cNvSpPr>
          <p:nvPr>
            <p:ph idx="1"/>
          </p:nvPr>
        </p:nvSpPr>
        <p:spPr/>
        <p:txBody>
          <a:bodyPr/>
          <a:lstStyle/>
          <a:p>
            <a:r>
              <a:rPr lang="en-US" dirty="0" smtClean="0"/>
              <a:t>CRUD + Invoke</a:t>
            </a:r>
          </a:p>
          <a:p>
            <a:pPr lvl="1"/>
            <a:r>
              <a:rPr lang="en-US" dirty="0" smtClean="0"/>
              <a:t>add() 	(CREATE)</a:t>
            </a:r>
          </a:p>
          <a:p>
            <a:pPr lvl="1"/>
            <a:r>
              <a:rPr lang="en-US" dirty="0" smtClean="0"/>
              <a:t>fill()	(READ)</a:t>
            </a:r>
          </a:p>
          <a:p>
            <a:pPr lvl="1"/>
            <a:r>
              <a:rPr lang="en-US" dirty="0" smtClean="0"/>
              <a:t>assign()	(UPDATE)</a:t>
            </a:r>
          </a:p>
          <a:p>
            <a:pPr lvl="1"/>
            <a:r>
              <a:rPr lang="en-US" dirty="0" smtClean="0"/>
              <a:t>remove()	(DELETE)</a:t>
            </a:r>
          </a:p>
          <a:p>
            <a:pPr lvl="1"/>
            <a:r>
              <a:rPr lang="en-US" dirty="0" smtClean="0"/>
              <a:t>method()	(INVOKE)</a:t>
            </a:r>
          </a:p>
          <a:p>
            <a:endParaRPr lang="en-US" dirty="0" smtClean="0"/>
          </a:p>
          <a:p>
            <a:r>
              <a:rPr lang="en-US" dirty="0" smtClean="0"/>
              <a:t>Properties</a:t>
            </a:r>
            <a:endParaRPr lang="en-US" dirty="0"/>
          </a:p>
          <a:p>
            <a:pPr lvl="1"/>
            <a:r>
              <a:rPr lang="en-US" dirty="0" err="1"/>
              <a:t>autoSort</a:t>
            </a:r>
            <a:r>
              <a:rPr lang="en-US" dirty="0"/>
              <a:t> (11.3)</a:t>
            </a:r>
          </a:p>
          <a:p>
            <a:pPr lvl="1"/>
            <a:r>
              <a:rPr lang="en-US" dirty="0" err="1"/>
              <a:t>caseSensitive</a:t>
            </a:r>
            <a:r>
              <a:rPr lang="en-US" dirty="0"/>
              <a:t> (11.3)</a:t>
            </a:r>
          </a:p>
          <a:p>
            <a:pPr lvl="1"/>
            <a:r>
              <a:rPr lang="en-US" dirty="0"/>
              <a:t>name</a:t>
            </a:r>
          </a:p>
          <a:p>
            <a:pPr lvl="1"/>
            <a:r>
              <a:rPr lang="en-US" dirty="0"/>
              <a:t>record</a:t>
            </a:r>
          </a:p>
          <a:p>
            <a:pPr lvl="1"/>
            <a:r>
              <a:rPr lang="en-US" dirty="0" err="1" smtClean="0"/>
              <a:t>useRelationships</a:t>
            </a:r>
            <a:endParaRPr lang="en-US" dirty="0"/>
          </a:p>
        </p:txBody>
      </p:sp>
      <p:sp>
        <p:nvSpPr>
          <p:cNvPr id="5" name="Content Placeholder 2"/>
          <p:cNvSpPr txBox="1">
            <a:spLocks/>
          </p:cNvSpPr>
          <p:nvPr/>
        </p:nvSpPr>
        <p:spPr bwMode="auto">
          <a:xfrm>
            <a:off x="606055" y="3739932"/>
            <a:ext cx="4464572" cy="2582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ts val="1800"/>
              </a:spcBef>
              <a:spcAft>
                <a:spcPct val="0"/>
              </a:spcAft>
              <a:buClr>
                <a:schemeClr val="accent3"/>
              </a:buClr>
              <a:buSzTx/>
              <a:buFont typeface="Wingdings"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8" name="Content Placeholder 2"/>
          <p:cNvSpPr txBox="1">
            <a:spLocks/>
          </p:cNvSpPr>
          <p:nvPr/>
        </p:nvSpPr>
        <p:spPr bwMode="auto">
          <a:xfrm>
            <a:off x="6393201" y="1200150"/>
            <a:ext cx="3326820" cy="5303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r>
              <a:rPr lang="en-US" i="0" dirty="0" smtClean="0">
                <a:latin typeface="Arial"/>
                <a:ea typeface="Arial"/>
                <a:cs typeface="Arial"/>
              </a:rPr>
              <a:t>Methods</a:t>
            </a:r>
          </a:p>
          <a:p>
            <a:pPr lvl="1">
              <a:buSzPct val="100000"/>
              <a:buFont typeface="Arial"/>
              <a:buChar char="•"/>
            </a:pPr>
            <a:r>
              <a:rPr lang="en-US" i="0" dirty="0" err="1" smtClean="0">
                <a:latin typeface="Arial"/>
                <a:ea typeface="Arial"/>
                <a:cs typeface="Arial"/>
              </a:rPr>
              <a:t>addRecords</a:t>
            </a:r>
            <a:r>
              <a:rPr lang="en-US" i="0" dirty="0">
                <a:latin typeface="Arial"/>
                <a:ea typeface="Arial"/>
                <a:cs typeface="Arial"/>
              </a:rPr>
              <a:t>(</a:t>
            </a:r>
            <a:r>
              <a:rPr lang="en-US" i="0" dirty="0" smtClean="0">
                <a:latin typeface="Arial"/>
                <a:ea typeface="Arial"/>
                <a:cs typeface="Arial"/>
              </a:rPr>
              <a:t>)</a:t>
            </a:r>
          </a:p>
          <a:p>
            <a:pPr lvl="1">
              <a:buSzPct val="100000"/>
              <a:buFont typeface="Arial"/>
              <a:buChar char="•"/>
            </a:pPr>
            <a:r>
              <a:rPr lang="en-US" i="0" dirty="0" smtClean="0">
                <a:latin typeface="Arial"/>
                <a:ea typeface="Arial"/>
                <a:cs typeface="Arial"/>
              </a:rPr>
              <a:t>find</a:t>
            </a:r>
            <a:r>
              <a:rPr lang="en-US" i="0" dirty="0">
                <a:latin typeface="Arial"/>
                <a:ea typeface="Arial"/>
                <a:cs typeface="Arial"/>
              </a:rPr>
              <a:t>(</a:t>
            </a:r>
            <a:r>
              <a:rPr lang="en-US" i="0" dirty="0" smtClean="0">
                <a:latin typeface="Arial"/>
                <a:ea typeface="Arial"/>
                <a:cs typeface="Arial"/>
              </a:rPr>
              <a:t>)</a:t>
            </a:r>
            <a:r>
              <a:rPr lang="en-US" i="0" dirty="0">
                <a:latin typeface="Arial"/>
                <a:ea typeface="Arial"/>
                <a:cs typeface="Arial"/>
              </a:rPr>
              <a:t>
</a:t>
            </a:r>
            <a:r>
              <a:rPr lang="en-US" i="0" dirty="0" err="1">
                <a:latin typeface="Arial"/>
                <a:ea typeface="Arial"/>
                <a:cs typeface="Arial"/>
              </a:rPr>
              <a:t>findById</a:t>
            </a:r>
            <a:r>
              <a:rPr lang="en-US" i="0" dirty="0">
                <a:latin typeface="Arial"/>
                <a:ea typeface="Arial"/>
                <a:cs typeface="Arial"/>
              </a:rPr>
              <a:t>(</a:t>
            </a:r>
            <a:r>
              <a:rPr lang="en-US" i="0" dirty="0" smtClean="0">
                <a:latin typeface="Arial"/>
                <a:ea typeface="Arial"/>
                <a:cs typeface="Arial"/>
              </a:rPr>
              <a:t>)</a:t>
            </a:r>
            <a:r>
              <a:rPr lang="en-US" i="0" dirty="0">
                <a:latin typeface="Arial"/>
                <a:ea typeface="Arial"/>
                <a:cs typeface="Arial"/>
              </a:rPr>
              <a:t>
</a:t>
            </a:r>
            <a:r>
              <a:rPr lang="en-US" i="0" dirty="0" err="1">
                <a:latin typeface="Arial"/>
                <a:ea typeface="Arial"/>
                <a:cs typeface="Arial"/>
              </a:rPr>
              <a:t>Foreach</a:t>
            </a:r>
            <a:r>
              <a:rPr lang="en-US" i="0" dirty="0">
                <a:latin typeface="Arial"/>
                <a:ea typeface="Arial"/>
                <a:cs typeface="Arial"/>
              </a:rPr>
              <a:t>(</a:t>
            </a:r>
            <a:r>
              <a:rPr lang="en-US" i="0" dirty="0" smtClean="0">
                <a:latin typeface="Arial"/>
                <a:ea typeface="Arial"/>
                <a:cs typeface="Arial"/>
              </a:rPr>
              <a:t>)</a:t>
            </a:r>
            <a:r>
              <a:rPr lang="en-US" i="0" dirty="0">
                <a:latin typeface="Arial"/>
                <a:ea typeface="Arial"/>
                <a:cs typeface="Arial"/>
              </a:rPr>
              <a:t>
</a:t>
            </a:r>
            <a:r>
              <a:rPr lang="en-US" i="0" dirty="0" err="1">
                <a:latin typeface="Arial"/>
                <a:ea typeface="Arial"/>
                <a:cs typeface="Arial"/>
              </a:rPr>
              <a:t>getData</a:t>
            </a:r>
            <a:r>
              <a:rPr lang="en-US" i="0" dirty="0">
                <a:latin typeface="Arial"/>
                <a:ea typeface="Arial"/>
                <a:cs typeface="Arial"/>
              </a:rPr>
              <a:t>(</a:t>
            </a:r>
            <a:r>
              <a:rPr lang="en-US" i="0" dirty="0" smtClean="0">
                <a:latin typeface="Arial"/>
                <a:ea typeface="Arial"/>
                <a:cs typeface="Arial"/>
              </a:rPr>
              <a:t>)</a:t>
            </a:r>
          </a:p>
          <a:p>
            <a:pPr lvl="1">
              <a:buSzPct val="100000"/>
              <a:buFont typeface="Arial"/>
              <a:buChar char="•"/>
            </a:pPr>
            <a:r>
              <a:rPr lang="en-US" i="0" dirty="0" err="1" smtClean="0">
                <a:latin typeface="Arial"/>
                <a:ea typeface="Arial"/>
                <a:cs typeface="Arial"/>
              </a:rPr>
              <a:t>getId</a:t>
            </a:r>
            <a:r>
              <a:rPr lang="en-US" i="0" dirty="0">
                <a:latin typeface="Arial"/>
                <a:ea typeface="Arial"/>
                <a:cs typeface="Arial"/>
              </a:rPr>
              <a:t>(</a:t>
            </a:r>
            <a:r>
              <a:rPr lang="en-US" i="0" dirty="0" smtClean="0">
                <a:latin typeface="Arial"/>
                <a:ea typeface="Arial"/>
                <a:cs typeface="Arial"/>
              </a:rPr>
              <a:t>)</a:t>
            </a:r>
          </a:p>
          <a:p>
            <a:pPr lvl="1">
              <a:buSzPct val="100000"/>
              <a:buFont typeface="Arial"/>
              <a:buChar char="•"/>
            </a:pPr>
            <a:r>
              <a:rPr lang="en-US" i="0" dirty="0" err="1" smtClean="0">
                <a:latin typeface="Arial"/>
                <a:ea typeface="Arial"/>
                <a:cs typeface="Arial"/>
              </a:rPr>
              <a:t>getSchema</a:t>
            </a:r>
            <a:r>
              <a:rPr lang="en-US" i="0" dirty="0">
                <a:latin typeface="Arial"/>
                <a:ea typeface="Arial"/>
                <a:cs typeface="Arial"/>
              </a:rPr>
              <a:t>(</a:t>
            </a:r>
            <a:r>
              <a:rPr lang="en-US" i="0" dirty="0" smtClean="0">
                <a:latin typeface="Arial"/>
                <a:ea typeface="Arial"/>
                <a:cs typeface="Arial"/>
              </a:rPr>
              <a:t>)</a:t>
            </a:r>
          </a:p>
          <a:p>
            <a:pPr lvl="1">
              <a:buSzPct val="100000"/>
              <a:buFont typeface="Arial"/>
              <a:buChar char="•"/>
            </a:pPr>
            <a:r>
              <a:rPr lang="en-US" i="0" dirty="0" err="1" smtClean="0">
                <a:latin typeface="Arial"/>
                <a:ea typeface="Arial"/>
                <a:cs typeface="Arial"/>
              </a:rPr>
              <a:t>saveChanges</a:t>
            </a:r>
            <a:r>
              <a:rPr lang="en-US" i="0" dirty="0">
                <a:latin typeface="Arial"/>
                <a:ea typeface="Arial"/>
                <a:cs typeface="Arial"/>
              </a:rPr>
              <a:t>(</a:t>
            </a:r>
            <a:r>
              <a:rPr lang="en-US" i="0" dirty="0" smtClean="0">
                <a:latin typeface="Arial"/>
                <a:ea typeface="Arial"/>
                <a:cs typeface="Arial"/>
              </a:rPr>
              <a:t>)</a:t>
            </a:r>
          </a:p>
          <a:p>
            <a:pPr lvl="1">
              <a:buSzPct val="100000"/>
              <a:buFont typeface="Arial"/>
              <a:buChar char="•"/>
            </a:pPr>
            <a:r>
              <a:rPr lang="en-US" i="0" dirty="0" smtClean="0">
                <a:latin typeface="Arial"/>
                <a:ea typeface="Arial"/>
                <a:cs typeface="Arial"/>
              </a:rPr>
              <a:t>sort</a:t>
            </a:r>
            <a:r>
              <a:rPr lang="en-US" i="0" dirty="0">
                <a:latin typeface="Arial"/>
                <a:ea typeface="Arial"/>
                <a:cs typeface="Arial"/>
              </a:rPr>
              <a:t>() (11.3</a:t>
            </a:r>
            <a:r>
              <a:rPr lang="en-US" i="0" dirty="0" smtClean="0">
                <a:latin typeface="Arial"/>
                <a:ea typeface="Arial"/>
                <a:cs typeface="Arial"/>
              </a:rPr>
              <a:t>)</a:t>
            </a:r>
          </a:p>
          <a:p>
            <a:pPr lvl="1">
              <a:buSzPct val="100000"/>
              <a:buFont typeface="Arial"/>
              <a:buChar char="•"/>
            </a:pPr>
            <a:r>
              <a:rPr lang="en-US" i="0" dirty="0" smtClean="0">
                <a:latin typeface="Arial"/>
                <a:ea typeface="Arial"/>
                <a:cs typeface="Arial"/>
              </a:rPr>
              <a:t>subscribe</a:t>
            </a:r>
            <a:r>
              <a:rPr lang="en-US" i="0" dirty="0">
                <a:latin typeface="Arial"/>
                <a:ea typeface="Arial"/>
                <a:cs typeface="Arial"/>
              </a:rPr>
              <a:t>(</a:t>
            </a:r>
            <a:r>
              <a:rPr lang="en-US" i="0" dirty="0" smtClean="0">
                <a:latin typeface="Arial"/>
                <a:ea typeface="Arial"/>
                <a:cs typeface="Arial"/>
              </a:rPr>
              <a:t>)</a:t>
            </a:r>
          </a:p>
          <a:p>
            <a:pPr lvl="1">
              <a:buSzPct val="100000"/>
              <a:buFont typeface="Arial"/>
              <a:buChar char="•"/>
            </a:pPr>
            <a:r>
              <a:rPr lang="en-US" i="0" dirty="0" smtClean="0">
                <a:latin typeface="Arial"/>
                <a:ea typeface="Arial"/>
                <a:cs typeface="Arial"/>
              </a:rPr>
              <a:t>unsu</a:t>
            </a:r>
            <a:r>
              <a:rPr lang="en-US" i="0" dirty="0" smtClean="0"/>
              <a:t>bscribe</a:t>
            </a:r>
            <a:r>
              <a:rPr lang="en-US" i="0" dirty="0"/>
              <a:t>(</a:t>
            </a:r>
            <a:r>
              <a:rPr lang="en-US" i="0" dirty="0" smtClean="0"/>
              <a:t>)</a:t>
            </a:r>
            <a:endParaRPr lang="en-US" i="0" dirty="0"/>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JSDO Catalog – Generated from Business Entity Definition</a:t>
            </a:r>
            <a:endParaRPr lang="en-US" dirty="0"/>
          </a:p>
        </p:txBody>
      </p:sp>
      <p:pic>
        <p:nvPicPr>
          <p:cNvPr id="5" name="Picture 3"/>
          <p:cNvPicPr>
            <a:picLocks noChangeAspect="1" noChangeArrowheads="1"/>
          </p:cNvPicPr>
          <p:nvPr/>
        </p:nvPicPr>
        <p:blipFill>
          <a:blip r:embed="rId3" cstate="print"/>
          <a:srcRect/>
          <a:stretch>
            <a:fillRect/>
          </a:stretch>
        </p:blipFill>
        <p:spPr bwMode="auto">
          <a:xfrm>
            <a:off x="2588959" y="1105020"/>
            <a:ext cx="7010907" cy="5266944"/>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1963746" y="1231110"/>
            <a:ext cx="7636120" cy="472146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8" y="370575"/>
            <a:ext cx="10801178" cy="424732"/>
          </a:xfrm>
        </p:spPr>
        <p:txBody>
          <a:bodyPr/>
          <a:lstStyle/>
          <a:p>
            <a:r>
              <a:rPr lang="en-US" dirty="0" smtClean="0"/>
              <a:t>JSDO Operation Mapping</a:t>
            </a:r>
            <a:endParaRPr lang="en-US" dirty="0"/>
          </a:p>
        </p:txBody>
      </p:sp>
      <p:sp>
        <p:nvSpPr>
          <p:cNvPr id="6" name="Rectangle 5"/>
          <p:cNvSpPr/>
          <p:nvPr/>
        </p:nvSpPr>
        <p:spPr>
          <a:xfrm>
            <a:off x="5198604" y="1496167"/>
            <a:ext cx="1663725" cy="338554"/>
          </a:xfrm>
          <a:prstGeom prst="rect">
            <a:avLst/>
          </a:prstGeom>
        </p:spPr>
        <p:txBody>
          <a:bodyPr wrap="none">
            <a:spAutoFit/>
          </a:bodyPr>
          <a:lstStyle/>
          <a:p>
            <a:pPr algn="l"/>
            <a:r>
              <a:rPr lang="en-US" sz="1600" b="1" i="0" dirty="0" smtClean="0">
                <a:solidFill>
                  <a:schemeClr val="tx2"/>
                </a:solidFill>
              </a:rPr>
              <a:t>OE Web Server</a:t>
            </a:r>
          </a:p>
        </p:txBody>
      </p:sp>
      <p:sp>
        <p:nvSpPr>
          <p:cNvPr id="7" name="Rectangle 6"/>
          <p:cNvSpPr/>
          <p:nvPr/>
        </p:nvSpPr>
        <p:spPr>
          <a:xfrm>
            <a:off x="8773956" y="1551935"/>
            <a:ext cx="2294603" cy="338554"/>
          </a:xfrm>
          <a:prstGeom prst="rect">
            <a:avLst/>
          </a:prstGeom>
        </p:spPr>
        <p:txBody>
          <a:bodyPr wrap="none">
            <a:spAutoFit/>
          </a:bodyPr>
          <a:lstStyle/>
          <a:p>
            <a:pPr algn="l"/>
            <a:r>
              <a:rPr lang="en-US" sz="1600" b="1" i="0" dirty="0" smtClean="0">
                <a:solidFill>
                  <a:schemeClr val="tx2"/>
                </a:solidFill>
              </a:rPr>
              <a:t>OpenEdge AppServer</a:t>
            </a:r>
          </a:p>
        </p:txBody>
      </p:sp>
      <p:sp>
        <p:nvSpPr>
          <p:cNvPr id="33" name="Rectangle 32"/>
          <p:cNvSpPr/>
          <p:nvPr/>
        </p:nvSpPr>
        <p:spPr bwMode="auto">
          <a:xfrm>
            <a:off x="730017" y="2281040"/>
            <a:ext cx="2831558" cy="400110"/>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34" name="TextBox 33"/>
          <p:cNvSpPr txBox="1"/>
          <p:nvPr/>
        </p:nvSpPr>
        <p:spPr>
          <a:xfrm>
            <a:off x="755109" y="2287022"/>
            <a:ext cx="572593" cy="338554"/>
          </a:xfrm>
          <a:prstGeom prst="rect">
            <a:avLst/>
          </a:prstGeom>
          <a:noFill/>
        </p:spPr>
        <p:txBody>
          <a:bodyPr wrap="none" rtlCol="0">
            <a:spAutoFit/>
          </a:bodyPr>
          <a:lstStyle/>
          <a:p>
            <a:pPr algn="l"/>
            <a:r>
              <a:rPr lang="en-US" sz="1600" i="0" dirty="0" smtClean="0">
                <a:solidFill>
                  <a:srgbClr val="000000"/>
                </a:solidFill>
              </a:rPr>
              <a:t>fill( )</a:t>
            </a:r>
          </a:p>
        </p:txBody>
      </p:sp>
      <p:sp>
        <p:nvSpPr>
          <p:cNvPr id="35" name="TextBox 34"/>
          <p:cNvSpPr txBox="1"/>
          <p:nvPr/>
        </p:nvSpPr>
        <p:spPr>
          <a:xfrm>
            <a:off x="9285791" y="1859839"/>
            <a:ext cx="1418978" cy="307777"/>
          </a:xfrm>
          <a:prstGeom prst="rect">
            <a:avLst/>
          </a:prstGeom>
          <a:noFill/>
        </p:spPr>
        <p:txBody>
          <a:bodyPr wrap="none" rtlCol="0">
            <a:spAutoFit/>
          </a:bodyPr>
          <a:lstStyle/>
          <a:p>
            <a:r>
              <a:rPr lang="en-US" sz="1400" b="1" i="0" dirty="0" smtClean="0">
                <a:solidFill>
                  <a:schemeClr val="accent1"/>
                </a:solidFill>
              </a:rPr>
              <a:t>Customers.cls</a:t>
            </a:r>
          </a:p>
        </p:txBody>
      </p:sp>
      <p:sp>
        <p:nvSpPr>
          <p:cNvPr id="45" name="Left-Right Arrow 44"/>
          <p:cNvSpPr/>
          <p:nvPr/>
        </p:nvSpPr>
        <p:spPr bwMode="auto">
          <a:xfrm>
            <a:off x="3720116" y="3108453"/>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46" name="Left-Right Arrow 45"/>
          <p:cNvSpPr/>
          <p:nvPr/>
        </p:nvSpPr>
        <p:spPr bwMode="auto">
          <a:xfrm>
            <a:off x="7617884" y="3062715"/>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50" name="Rectangle 49"/>
          <p:cNvSpPr/>
          <p:nvPr/>
        </p:nvSpPr>
        <p:spPr>
          <a:xfrm>
            <a:off x="1423773" y="1534017"/>
            <a:ext cx="1283108" cy="338554"/>
          </a:xfrm>
          <a:prstGeom prst="rect">
            <a:avLst/>
          </a:prstGeom>
        </p:spPr>
        <p:txBody>
          <a:bodyPr wrap="none">
            <a:spAutoFit/>
          </a:bodyPr>
          <a:lstStyle/>
          <a:p>
            <a:pPr algn="l"/>
            <a:r>
              <a:rPr lang="en-US" sz="1600" b="1" i="0" dirty="0" smtClean="0">
                <a:solidFill>
                  <a:schemeClr val="tx2"/>
                </a:solidFill>
              </a:rPr>
              <a:t>Mobile App</a:t>
            </a:r>
          </a:p>
        </p:txBody>
      </p:sp>
      <p:sp>
        <p:nvSpPr>
          <p:cNvPr id="79" name="Left-Right Arrow 78"/>
          <p:cNvSpPr/>
          <p:nvPr/>
        </p:nvSpPr>
        <p:spPr bwMode="auto">
          <a:xfrm>
            <a:off x="7615964" y="5693942"/>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80" name="Left-Right Arrow 79"/>
          <p:cNvSpPr/>
          <p:nvPr/>
        </p:nvSpPr>
        <p:spPr bwMode="auto">
          <a:xfrm>
            <a:off x="3704194" y="5744302"/>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37" name="Rectangle 36"/>
          <p:cNvSpPr/>
          <p:nvPr/>
        </p:nvSpPr>
        <p:spPr bwMode="auto">
          <a:xfrm>
            <a:off x="4641528" y="5625607"/>
            <a:ext cx="2803430" cy="40011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38" name="Rectangle 37"/>
          <p:cNvSpPr/>
          <p:nvPr/>
        </p:nvSpPr>
        <p:spPr>
          <a:xfrm>
            <a:off x="4700205" y="5655235"/>
            <a:ext cx="2646636" cy="338554"/>
          </a:xfrm>
          <a:prstGeom prst="rect">
            <a:avLst/>
          </a:prstGeom>
          <a:noFill/>
        </p:spPr>
        <p:txBody>
          <a:bodyPr wrap="square">
            <a:spAutoFit/>
          </a:bodyPr>
          <a:lstStyle/>
          <a:p>
            <a:pPr algn="l">
              <a:spcBef>
                <a:spcPts val="100"/>
              </a:spcBef>
            </a:pPr>
            <a:r>
              <a:rPr lang="en-US" sz="1600" i="0" dirty="0" smtClean="0"/>
              <a:t>Invoke operation</a:t>
            </a:r>
          </a:p>
        </p:txBody>
      </p:sp>
      <p:sp>
        <p:nvSpPr>
          <p:cNvPr id="39" name="Rectangle 38"/>
          <p:cNvSpPr/>
          <p:nvPr/>
        </p:nvSpPr>
        <p:spPr bwMode="auto">
          <a:xfrm>
            <a:off x="4644650" y="5031025"/>
            <a:ext cx="2803430" cy="40011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40" name="Rectangle 39"/>
          <p:cNvSpPr/>
          <p:nvPr/>
        </p:nvSpPr>
        <p:spPr>
          <a:xfrm>
            <a:off x="4703327" y="5060653"/>
            <a:ext cx="2646636" cy="338554"/>
          </a:xfrm>
          <a:prstGeom prst="rect">
            <a:avLst/>
          </a:prstGeom>
          <a:noFill/>
        </p:spPr>
        <p:txBody>
          <a:bodyPr wrap="square">
            <a:spAutoFit/>
          </a:bodyPr>
          <a:lstStyle/>
          <a:p>
            <a:pPr algn="l">
              <a:spcBef>
                <a:spcPts val="100"/>
              </a:spcBef>
            </a:pPr>
            <a:r>
              <a:rPr lang="en-US" sz="1600" i="0" dirty="0" smtClean="0"/>
              <a:t>Invoke operation</a:t>
            </a:r>
          </a:p>
        </p:txBody>
      </p:sp>
      <p:sp>
        <p:nvSpPr>
          <p:cNvPr id="41" name="Rectangle 40"/>
          <p:cNvSpPr/>
          <p:nvPr/>
        </p:nvSpPr>
        <p:spPr bwMode="auto">
          <a:xfrm>
            <a:off x="4630346" y="4345517"/>
            <a:ext cx="2803430" cy="40011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42" name="Rectangle 41"/>
          <p:cNvSpPr/>
          <p:nvPr/>
        </p:nvSpPr>
        <p:spPr>
          <a:xfrm>
            <a:off x="4689023" y="4375145"/>
            <a:ext cx="2646636" cy="338554"/>
          </a:xfrm>
          <a:prstGeom prst="rect">
            <a:avLst/>
          </a:prstGeom>
          <a:noFill/>
        </p:spPr>
        <p:txBody>
          <a:bodyPr wrap="square">
            <a:spAutoFit/>
          </a:bodyPr>
          <a:lstStyle/>
          <a:p>
            <a:pPr algn="l">
              <a:spcBef>
                <a:spcPts val="100"/>
              </a:spcBef>
            </a:pPr>
            <a:r>
              <a:rPr lang="en-US" sz="1600" i="0" dirty="0" smtClean="0"/>
              <a:t>Update operation</a:t>
            </a:r>
          </a:p>
        </p:txBody>
      </p:sp>
      <p:sp>
        <p:nvSpPr>
          <p:cNvPr id="43" name="Rectangle 42"/>
          <p:cNvSpPr/>
          <p:nvPr/>
        </p:nvSpPr>
        <p:spPr bwMode="auto">
          <a:xfrm>
            <a:off x="4625148" y="3612762"/>
            <a:ext cx="2803430" cy="40011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44" name="Rectangle 43"/>
          <p:cNvSpPr/>
          <p:nvPr/>
        </p:nvSpPr>
        <p:spPr>
          <a:xfrm>
            <a:off x="4683825" y="3642390"/>
            <a:ext cx="2646636" cy="338554"/>
          </a:xfrm>
          <a:prstGeom prst="rect">
            <a:avLst/>
          </a:prstGeom>
          <a:noFill/>
        </p:spPr>
        <p:txBody>
          <a:bodyPr wrap="square">
            <a:spAutoFit/>
          </a:bodyPr>
          <a:lstStyle/>
          <a:p>
            <a:pPr algn="l">
              <a:spcBef>
                <a:spcPts val="100"/>
              </a:spcBef>
            </a:pPr>
            <a:r>
              <a:rPr lang="en-US" sz="1600" i="0" dirty="0" smtClean="0"/>
              <a:t>Create operation</a:t>
            </a:r>
          </a:p>
        </p:txBody>
      </p:sp>
      <p:sp>
        <p:nvSpPr>
          <p:cNvPr id="54" name="Rectangle 53"/>
          <p:cNvSpPr/>
          <p:nvPr/>
        </p:nvSpPr>
        <p:spPr bwMode="auto">
          <a:xfrm>
            <a:off x="4625148" y="2273360"/>
            <a:ext cx="2803430" cy="40011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56" name="Rectangle 55"/>
          <p:cNvSpPr/>
          <p:nvPr/>
        </p:nvSpPr>
        <p:spPr>
          <a:xfrm>
            <a:off x="4698130" y="2300832"/>
            <a:ext cx="2646636" cy="338554"/>
          </a:xfrm>
          <a:prstGeom prst="rect">
            <a:avLst/>
          </a:prstGeom>
          <a:noFill/>
        </p:spPr>
        <p:txBody>
          <a:bodyPr wrap="square">
            <a:spAutoFit/>
          </a:bodyPr>
          <a:lstStyle/>
          <a:p>
            <a:pPr algn="l">
              <a:spcBef>
                <a:spcPts val="100"/>
              </a:spcBef>
            </a:pPr>
            <a:r>
              <a:rPr lang="en-US" sz="1600" i="0" dirty="0" smtClean="0"/>
              <a:t>Read operation</a:t>
            </a:r>
          </a:p>
        </p:txBody>
      </p:sp>
      <p:sp>
        <p:nvSpPr>
          <p:cNvPr id="57" name="Left-Right Arrow 56"/>
          <p:cNvSpPr/>
          <p:nvPr/>
        </p:nvSpPr>
        <p:spPr bwMode="auto">
          <a:xfrm>
            <a:off x="7625428" y="3757554"/>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58" name="Left-Right Arrow 57"/>
          <p:cNvSpPr/>
          <p:nvPr/>
        </p:nvSpPr>
        <p:spPr bwMode="auto">
          <a:xfrm>
            <a:off x="3720379" y="3803138"/>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59" name="Left-Right Arrow 58"/>
          <p:cNvSpPr/>
          <p:nvPr/>
        </p:nvSpPr>
        <p:spPr bwMode="auto">
          <a:xfrm>
            <a:off x="3705547" y="4471549"/>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0" name="Left-Right Arrow 59"/>
          <p:cNvSpPr/>
          <p:nvPr/>
        </p:nvSpPr>
        <p:spPr bwMode="auto">
          <a:xfrm>
            <a:off x="3702686" y="5153272"/>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1" name="Left-Right Arrow 60"/>
          <p:cNvSpPr/>
          <p:nvPr/>
        </p:nvSpPr>
        <p:spPr bwMode="auto">
          <a:xfrm>
            <a:off x="7622566" y="2374518"/>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3" name="Left-Right Arrow 62"/>
          <p:cNvSpPr/>
          <p:nvPr/>
        </p:nvSpPr>
        <p:spPr bwMode="auto">
          <a:xfrm>
            <a:off x="3712320" y="2425095"/>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4" name="Left-Right Arrow 63"/>
          <p:cNvSpPr/>
          <p:nvPr/>
        </p:nvSpPr>
        <p:spPr bwMode="auto">
          <a:xfrm>
            <a:off x="7617929" y="4442611"/>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5" name="Left-Right Arrow 64"/>
          <p:cNvSpPr/>
          <p:nvPr/>
        </p:nvSpPr>
        <p:spPr bwMode="auto">
          <a:xfrm>
            <a:off x="7631151" y="5125368"/>
            <a:ext cx="706792" cy="212156"/>
          </a:xfrm>
          <a:prstGeom prst="lef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7" name="Rectangle 66"/>
          <p:cNvSpPr/>
          <p:nvPr/>
        </p:nvSpPr>
        <p:spPr bwMode="auto">
          <a:xfrm>
            <a:off x="727155" y="2823401"/>
            <a:ext cx="2831558" cy="598515"/>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68" name="TextBox 67"/>
          <p:cNvSpPr txBox="1"/>
          <p:nvPr/>
        </p:nvSpPr>
        <p:spPr>
          <a:xfrm>
            <a:off x="752245" y="2800036"/>
            <a:ext cx="1689886" cy="584775"/>
          </a:xfrm>
          <a:prstGeom prst="rect">
            <a:avLst/>
          </a:prstGeom>
          <a:noFill/>
        </p:spPr>
        <p:txBody>
          <a:bodyPr wrap="none" rtlCol="0">
            <a:spAutoFit/>
          </a:bodyPr>
          <a:lstStyle/>
          <a:p>
            <a:pPr algn="l">
              <a:spcBef>
                <a:spcPts val="0"/>
              </a:spcBef>
            </a:pPr>
            <a:r>
              <a:rPr lang="en-US" sz="1600" i="0" dirty="0" smtClean="0">
                <a:solidFill>
                  <a:srgbClr val="000000"/>
                </a:solidFill>
              </a:rPr>
              <a:t>remove( )</a:t>
            </a:r>
          </a:p>
          <a:p>
            <a:pPr algn="l">
              <a:spcBef>
                <a:spcPts val="0"/>
              </a:spcBef>
            </a:pPr>
            <a:r>
              <a:rPr lang="en-US" sz="1600" i="0" dirty="0" smtClean="0">
                <a:solidFill>
                  <a:srgbClr val="000000"/>
                </a:solidFill>
              </a:rPr>
              <a:t>save Changes( )</a:t>
            </a:r>
          </a:p>
        </p:txBody>
      </p:sp>
      <p:sp>
        <p:nvSpPr>
          <p:cNvPr id="70" name="Rectangle 69"/>
          <p:cNvSpPr/>
          <p:nvPr/>
        </p:nvSpPr>
        <p:spPr bwMode="auto">
          <a:xfrm>
            <a:off x="724294" y="5019950"/>
            <a:ext cx="2831558" cy="400110"/>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71" name="TextBox 70"/>
          <p:cNvSpPr txBox="1"/>
          <p:nvPr/>
        </p:nvSpPr>
        <p:spPr>
          <a:xfrm>
            <a:off x="749386" y="5025932"/>
            <a:ext cx="1850186" cy="338554"/>
          </a:xfrm>
          <a:prstGeom prst="rect">
            <a:avLst/>
          </a:prstGeom>
          <a:noFill/>
        </p:spPr>
        <p:txBody>
          <a:bodyPr wrap="none" rtlCol="0">
            <a:spAutoFit/>
          </a:bodyPr>
          <a:lstStyle/>
          <a:p>
            <a:pPr algn="l"/>
            <a:r>
              <a:rPr lang="en-US" sz="1600" i="0" dirty="0" smtClean="0">
                <a:solidFill>
                  <a:srgbClr val="000000"/>
                </a:solidFill>
              </a:rPr>
              <a:t>getCreditHistory( )</a:t>
            </a:r>
          </a:p>
        </p:txBody>
      </p:sp>
      <p:sp>
        <p:nvSpPr>
          <p:cNvPr id="74" name="Rectangle 73"/>
          <p:cNvSpPr/>
          <p:nvPr/>
        </p:nvSpPr>
        <p:spPr bwMode="auto">
          <a:xfrm>
            <a:off x="724294" y="5599498"/>
            <a:ext cx="2831558" cy="400110"/>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81" name="TextBox 80"/>
          <p:cNvSpPr txBox="1"/>
          <p:nvPr/>
        </p:nvSpPr>
        <p:spPr>
          <a:xfrm>
            <a:off x="749388" y="5605480"/>
            <a:ext cx="1829347" cy="338554"/>
          </a:xfrm>
          <a:prstGeom prst="rect">
            <a:avLst/>
          </a:prstGeom>
          <a:noFill/>
        </p:spPr>
        <p:txBody>
          <a:bodyPr wrap="none" rtlCol="0">
            <a:spAutoFit/>
          </a:bodyPr>
          <a:lstStyle/>
          <a:p>
            <a:pPr algn="l"/>
            <a:r>
              <a:rPr lang="en-US" sz="1600" i="0" dirty="0" smtClean="0">
                <a:solidFill>
                  <a:srgbClr val="000000"/>
                </a:solidFill>
              </a:rPr>
              <a:t>getOrderHistory( )</a:t>
            </a:r>
          </a:p>
        </p:txBody>
      </p:sp>
      <p:sp>
        <p:nvSpPr>
          <p:cNvPr id="86" name="Rectangle 85"/>
          <p:cNvSpPr/>
          <p:nvPr/>
        </p:nvSpPr>
        <p:spPr bwMode="auto">
          <a:xfrm>
            <a:off x="724294" y="4236559"/>
            <a:ext cx="2831558" cy="648392"/>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87" name="TextBox 86"/>
          <p:cNvSpPr txBox="1"/>
          <p:nvPr/>
        </p:nvSpPr>
        <p:spPr>
          <a:xfrm>
            <a:off x="749386" y="4257695"/>
            <a:ext cx="1632178" cy="584775"/>
          </a:xfrm>
          <a:prstGeom prst="rect">
            <a:avLst/>
          </a:prstGeom>
          <a:noFill/>
        </p:spPr>
        <p:txBody>
          <a:bodyPr wrap="none" rtlCol="0">
            <a:spAutoFit/>
          </a:bodyPr>
          <a:lstStyle/>
          <a:p>
            <a:pPr algn="l">
              <a:spcBef>
                <a:spcPts val="0"/>
              </a:spcBef>
            </a:pPr>
            <a:r>
              <a:rPr lang="en-US" sz="1600" i="0" dirty="0" smtClean="0">
                <a:solidFill>
                  <a:srgbClr val="000000"/>
                </a:solidFill>
              </a:rPr>
              <a:t>assign( )</a:t>
            </a:r>
          </a:p>
          <a:p>
            <a:pPr algn="l">
              <a:spcBef>
                <a:spcPts val="0"/>
              </a:spcBef>
            </a:pPr>
            <a:r>
              <a:rPr lang="en-US" sz="1600" i="0" dirty="0" smtClean="0">
                <a:solidFill>
                  <a:srgbClr val="000000"/>
                </a:solidFill>
              </a:rPr>
              <a:t>saveChanges( )</a:t>
            </a:r>
          </a:p>
        </p:txBody>
      </p:sp>
      <p:sp>
        <p:nvSpPr>
          <p:cNvPr id="89" name="Rectangle 88"/>
          <p:cNvSpPr/>
          <p:nvPr/>
        </p:nvSpPr>
        <p:spPr bwMode="auto">
          <a:xfrm>
            <a:off x="724294" y="3505039"/>
            <a:ext cx="2831558" cy="631766"/>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90" name="TextBox 89"/>
          <p:cNvSpPr txBox="1"/>
          <p:nvPr/>
        </p:nvSpPr>
        <p:spPr>
          <a:xfrm>
            <a:off x="732218" y="3531984"/>
            <a:ext cx="1632178" cy="584775"/>
          </a:xfrm>
          <a:prstGeom prst="rect">
            <a:avLst/>
          </a:prstGeom>
          <a:noFill/>
        </p:spPr>
        <p:txBody>
          <a:bodyPr wrap="none" rtlCol="0">
            <a:spAutoFit/>
          </a:bodyPr>
          <a:lstStyle/>
          <a:p>
            <a:pPr algn="l">
              <a:spcBef>
                <a:spcPts val="0"/>
              </a:spcBef>
            </a:pPr>
            <a:r>
              <a:rPr lang="en-US" sz="1600" i="0" dirty="0" smtClean="0">
                <a:solidFill>
                  <a:srgbClr val="000000"/>
                </a:solidFill>
              </a:rPr>
              <a:t>add( )</a:t>
            </a:r>
          </a:p>
          <a:p>
            <a:pPr algn="l">
              <a:spcBef>
                <a:spcPts val="0"/>
              </a:spcBef>
            </a:pPr>
            <a:r>
              <a:rPr lang="en-US" sz="1600" i="0" dirty="0" smtClean="0">
                <a:solidFill>
                  <a:srgbClr val="000000"/>
                </a:solidFill>
              </a:rPr>
              <a:t>saveChanges( )</a:t>
            </a:r>
          </a:p>
        </p:txBody>
      </p:sp>
      <p:sp>
        <p:nvSpPr>
          <p:cNvPr id="93" name="Rectangle 92"/>
          <p:cNvSpPr/>
          <p:nvPr/>
        </p:nvSpPr>
        <p:spPr bwMode="auto">
          <a:xfrm>
            <a:off x="4647513" y="2950858"/>
            <a:ext cx="2803430" cy="400110"/>
          </a:xfrm>
          <a:prstGeom prst="rect">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94" name="Rectangle 93"/>
          <p:cNvSpPr/>
          <p:nvPr/>
        </p:nvSpPr>
        <p:spPr>
          <a:xfrm>
            <a:off x="4717372" y="2942440"/>
            <a:ext cx="2646636" cy="338554"/>
          </a:xfrm>
          <a:prstGeom prst="rect">
            <a:avLst/>
          </a:prstGeom>
          <a:noFill/>
        </p:spPr>
        <p:txBody>
          <a:bodyPr wrap="square">
            <a:spAutoFit/>
          </a:bodyPr>
          <a:lstStyle/>
          <a:p>
            <a:pPr algn="l">
              <a:spcBef>
                <a:spcPts val="100"/>
              </a:spcBef>
            </a:pPr>
            <a:r>
              <a:rPr lang="en-US" sz="1600" i="0" dirty="0" smtClean="0"/>
              <a:t>Delete operation</a:t>
            </a:r>
          </a:p>
        </p:txBody>
      </p:sp>
      <p:sp>
        <p:nvSpPr>
          <p:cNvPr id="96" name="Rectangle 95"/>
          <p:cNvSpPr/>
          <p:nvPr/>
        </p:nvSpPr>
        <p:spPr bwMode="auto">
          <a:xfrm>
            <a:off x="8529671" y="4950846"/>
            <a:ext cx="2925318" cy="400110"/>
          </a:xfrm>
          <a:prstGeom prst="rect">
            <a:avLst/>
          </a:prstGeom>
          <a:solidFill>
            <a:schemeClr val="accent4">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91" name="Rectangle 90"/>
          <p:cNvSpPr/>
          <p:nvPr/>
        </p:nvSpPr>
        <p:spPr>
          <a:xfrm>
            <a:off x="8547991" y="4951176"/>
            <a:ext cx="2835700" cy="338554"/>
          </a:xfrm>
          <a:prstGeom prst="rect">
            <a:avLst/>
          </a:prstGeom>
          <a:noFill/>
        </p:spPr>
        <p:txBody>
          <a:bodyPr wrap="square">
            <a:spAutoFit/>
          </a:bodyPr>
          <a:lstStyle/>
          <a:p>
            <a:pPr algn="l">
              <a:spcBef>
                <a:spcPts val="0"/>
              </a:spcBef>
            </a:pPr>
            <a:r>
              <a:rPr lang="en-US" sz="1600" i="0" dirty="0" smtClean="0">
                <a:solidFill>
                  <a:srgbClr val="000000"/>
                </a:solidFill>
              </a:rPr>
              <a:t>GetCreditHistory( )</a:t>
            </a:r>
          </a:p>
        </p:txBody>
      </p:sp>
      <p:sp>
        <p:nvSpPr>
          <p:cNvPr id="97" name="Rectangle 96"/>
          <p:cNvSpPr/>
          <p:nvPr/>
        </p:nvSpPr>
        <p:spPr bwMode="auto">
          <a:xfrm>
            <a:off x="8520354" y="5589348"/>
            <a:ext cx="2925318" cy="400110"/>
          </a:xfrm>
          <a:prstGeom prst="rect">
            <a:avLst/>
          </a:prstGeom>
          <a:solidFill>
            <a:schemeClr val="accent4">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98" name="Rectangle 97"/>
          <p:cNvSpPr/>
          <p:nvPr/>
        </p:nvSpPr>
        <p:spPr>
          <a:xfrm>
            <a:off x="8538675" y="5589678"/>
            <a:ext cx="2835700" cy="338554"/>
          </a:xfrm>
          <a:prstGeom prst="rect">
            <a:avLst/>
          </a:prstGeom>
          <a:noFill/>
        </p:spPr>
        <p:txBody>
          <a:bodyPr wrap="square">
            <a:spAutoFit/>
          </a:bodyPr>
          <a:lstStyle/>
          <a:p>
            <a:pPr algn="l">
              <a:spcBef>
                <a:spcPts val="0"/>
              </a:spcBef>
            </a:pPr>
            <a:r>
              <a:rPr lang="en-US" sz="1600" i="0" dirty="0" smtClean="0">
                <a:solidFill>
                  <a:srgbClr val="000000"/>
                </a:solidFill>
              </a:rPr>
              <a:t>GetOrderHistory( )</a:t>
            </a:r>
          </a:p>
        </p:txBody>
      </p:sp>
      <p:sp>
        <p:nvSpPr>
          <p:cNvPr id="99" name="Rectangle 98"/>
          <p:cNvSpPr/>
          <p:nvPr/>
        </p:nvSpPr>
        <p:spPr bwMode="auto">
          <a:xfrm>
            <a:off x="8531535" y="4297903"/>
            <a:ext cx="2925318" cy="400110"/>
          </a:xfrm>
          <a:prstGeom prst="rect">
            <a:avLst/>
          </a:prstGeom>
          <a:solidFill>
            <a:schemeClr val="accent4">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100" name="Rectangle 99"/>
          <p:cNvSpPr/>
          <p:nvPr/>
        </p:nvSpPr>
        <p:spPr>
          <a:xfrm>
            <a:off x="8516306" y="4306622"/>
            <a:ext cx="3001574" cy="338554"/>
          </a:xfrm>
          <a:prstGeom prst="rect">
            <a:avLst/>
          </a:prstGeom>
          <a:noFill/>
        </p:spPr>
        <p:txBody>
          <a:bodyPr wrap="square">
            <a:spAutoFit/>
          </a:bodyPr>
          <a:lstStyle/>
          <a:p>
            <a:pPr algn="l">
              <a:spcBef>
                <a:spcPts val="0"/>
              </a:spcBef>
            </a:pPr>
            <a:r>
              <a:rPr lang="en-US" sz="1600" i="0" dirty="0" smtClean="0">
                <a:solidFill>
                  <a:srgbClr val="000000"/>
                </a:solidFill>
              </a:rPr>
              <a:t>UpdateCustomers( )</a:t>
            </a:r>
          </a:p>
        </p:txBody>
      </p:sp>
      <p:sp>
        <p:nvSpPr>
          <p:cNvPr id="101" name="Rectangle 100"/>
          <p:cNvSpPr/>
          <p:nvPr/>
        </p:nvSpPr>
        <p:spPr bwMode="auto">
          <a:xfrm>
            <a:off x="8533399" y="3636571"/>
            <a:ext cx="2925318" cy="400110"/>
          </a:xfrm>
          <a:prstGeom prst="rect">
            <a:avLst/>
          </a:prstGeom>
          <a:solidFill>
            <a:schemeClr val="accent4">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102" name="Rectangle 101"/>
          <p:cNvSpPr/>
          <p:nvPr/>
        </p:nvSpPr>
        <p:spPr>
          <a:xfrm>
            <a:off x="8518171" y="3645290"/>
            <a:ext cx="2988528" cy="338554"/>
          </a:xfrm>
          <a:prstGeom prst="rect">
            <a:avLst/>
          </a:prstGeom>
          <a:noFill/>
        </p:spPr>
        <p:txBody>
          <a:bodyPr wrap="square">
            <a:spAutoFit/>
          </a:bodyPr>
          <a:lstStyle/>
          <a:p>
            <a:pPr algn="l">
              <a:spcBef>
                <a:spcPts val="0"/>
              </a:spcBef>
            </a:pPr>
            <a:r>
              <a:rPr lang="en-US" sz="1600" i="0" dirty="0" smtClean="0">
                <a:solidFill>
                  <a:srgbClr val="000000"/>
                </a:solidFill>
              </a:rPr>
              <a:t>CreateCustomers( )</a:t>
            </a:r>
          </a:p>
        </p:txBody>
      </p:sp>
      <p:sp>
        <p:nvSpPr>
          <p:cNvPr id="103" name="Rectangle 102"/>
          <p:cNvSpPr/>
          <p:nvPr/>
        </p:nvSpPr>
        <p:spPr bwMode="auto">
          <a:xfrm>
            <a:off x="8535263" y="2916516"/>
            <a:ext cx="2925318" cy="400110"/>
          </a:xfrm>
          <a:prstGeom prst="rect">
            <a:avLst/>
          </a:prstGeom>
          <a:solidFill>
            <a:schemeClr val="accent4">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104" name="Rectangle 103"/>
          <p:cNvSpPr/>
          <p:nvPr/>
        </p:nvSpPr>
        <p:spPr>
          <a:xfrm>
            <a:off x="8520040" y="2925235"/>
            <a:ext cx="2919569" cy="338554"/>
          </a:xfrm>
          <a:prstGeom prst="rect">
            <a:avLst/>
          </a:prstGeom>
          <a:noFill/>
        </p:spPr>
        <p:txBody>
          <a:bodyPr wrap="square">
            <a:spAutoFit/>
          </a:bodyPr>
          <a:lstStyle/>
          <a:p>
            <a:pPr algn="l">
              <a:spcBef>
                <a:spcPts val="0"/>
              </a:spcBef>
            </a:pPr>
            <a:r>
              <a:rPr lang="en-US" sz="1600" i="0" dirty="0" smtClean="0">
                <a:solidFill>
                  <a:srgbClr val="000000"/>
                </a:solidFill>
              </a:rPr>
              <a:t>DeleteCustomers( )</a:t>
            </a:r>
          </a:p>
        </p:txBody>
      </p:sp>
      <p:sp>
        <p:nvSpPr>
          <p:cNvPr id="105" name="Rectangle 104"/>
          <p:cNvSpPr/>
          <p:nvPr/>
        </p:nvSpPr>
        <p:spPr bwMode="auto">
          <a:xfrm>
            <a:off x="8537126" y="2297128"/>
            <a:ext cx="2925318" cy="400110"/>
          </a:xfrm>
          <a:prstGeom prst="rect">
            <a:avLst/>
          </a:prstGeom>
          <a:solidFill>
            <a:schemeClr val="accent4">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endParaRPr kumimoji="0" lang="en-US" sz="2000" b="0" i="1" u="none" strike="noStrike" cap="none" normalizeH="0" baseline="0" dirty="0" smtClean="0">
              <a:ln>
                <a:noFill/>
              </a:ln>
              <a:solidFill>
                <a:schemeClr val="tx1"/>
              </a:solidFill>
              <a:effectLst/>
              <a:latin typeface="Arial" charset="0"/>
            </a:endParaRPr>
          </a:p>
        </p:txBody>
      </p:sp>
      <p:sp>
        <p:nvSpPr>
          <p:cNvPr id="106" name="Rectangle 105"/>
          <p:cNvSpPr/>
          <p:nvPr/>
        </p:nvSpPr>
        <p:spPr>
          <a:xfrm>
            <a:off x="8521898" y="2305847"/>
            <a:ext cx="2835700" cy="338554"/>
          </a:xfrm>
          <a:prstGeom prst="rect">
            <a:avLst/>
          </a:prstGeom>
          <a:noFill/>
        </p:spPr>
        <p:txBody>
          <a:bodyPr wrap="square">
            <a:spAutoFit/>
          </a:bodyPr>
          <a:lstStyle/>
          <a:p>
            <a:pPr algn="l">
              <a:spcBef>
                <a:spcPts val="0"/>
              </a:spcBef>
            </a:pPr>
            <a:r>
              <a:rPr lang="en-US" sz="1600" i="0" dirty="0" smtClean="0">
                <a:solidFill>
                  <a:srgbClr val="000000"/>
                </a:solidFill>
              </a:rPr>
              <a:t>ReadCustomers( )</a:t>
            </a:r>
          </a:p>
        </p:txBody>
      </p:sp>
      <p:sp>
        <p:nvSpPr>
          <p:cNvPr id="108" name="Rectangle 107"/>
          <p:cNvSpPr/>
          <p:nvPr/>
        </p:nvSpPr>
        <p:spPr>
          <a:xfrm>
            <a:off x="5139206" y="1862625"/>
            <a:ext cx="1726755" cy="307777"/>
          </a:xfrm>
          <a:prstGeom prst="rect">
            <a:avLst/>
          </a:prstGeom>
        </p:spPr>
        <p:txBody>
          <a:bodyPr wrap="none">
            <a:spAutoFit/>
          </a:bodyPr>
          <a:lstStyle/>
          <a:p>
            <a:pPr>
              <a:spcBef>
                <a:spcPts val="100"/>
              </a:spcBef>
            </a:pPr>
            <a:r>
              <a:rPr lang="en-US" sz="1400" b="1" i="0" dirty="0" smtClean="0">
                <a:solidFill>
                  <a:schemeClr val="accent1"/>
                </a:solidFill>
              </a:rPr>
              <a:t>Customer Catalog</a:t>
            </a:r>
          </a:p>
        </p:txBody>
      </p:sp>
      <p:sp>
        <p:nvSpPr>
          <p:cNvPr id="109" name="Rectangle 108"/>
          <p:cNvSpPr/>
          <p:nvPr/>
        </p:nvSpPr>
        <p:spPr>
          <a:xfrm>
            <a:off x="1265262" y="1842212"/>
            <a:ext cx="1560042" cy="307777"/>
          </a:xfrm>
          <a:prstGeom prst="rect">
            <a:avLst/>
          </a:prstGeom>
        </p:spPr>
        <p:txBody>
          <a:bodyPr wrap="none">
            <a:spAutoFit/>
          </a:bodyPr>
          <a:lstStyle/>
          <a:p>
            <a:pPr>
              <a:spcBef>
                <a:spcPts val="100"/>
              </a:spcBef>
            </a:pPr>
            <a:r>
              <a:rPr lang="en-US" sz="1400" b="1" i="0" dirty="0" smtClean="0">
                <a:solidFill>
                  <a:schemeClr val="accent1"/>
                </a:solidFill>
              </a:rPr>
              <a:t>Customer JSDO</a:t>
            </a:r>
          </a:p>
        </p:txBody>
      </p:sp>
      <p:grpSp>
        <p:nvGrpSpPr>
          <p:cNvPr id="3" name="Group 75"/>
          <p:cNvGrpSpPr/>
          <p:nvPr/>
        </p:nvGrpSpPr>
        <p:grpSpPr>
          <a:xfrm>
            <a:off x="10757646" y="193436"/>
            <a:ext cx="1186029" cy="1164717"/>
            <a:chOff x="10255348" y="249706"/>
            <a:chExt cx="1519509" cy="1790109"/>
          </a:xfrm>
        </p:grpSpPr>
        <p:sp>
          <p:nvSpPr>
            <p:cNvPr id="69" name="Rounded Rectangle 68"/>
            <p:cNvSpPr/>
            <p:nvPr/>
          </p:nvSpPr>
          <p:spPr bwMode="auto">
            <a:xfrm>
              <a:off x="10255348" y="249706"/>
              <a:ext cx="1519509" cy="1790109"/>
            </a:xfrm>
            <a:prstGeom prst="roundRect">
              <a:avLst/>
            </a:prstGeom>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1" i="0" u="none" strike="noStrike" cap="none" normalizeH="0" baseline="0" dirty="0" smtClean="0">
                  <a:ln>
                    <a:noFill/>
                  </a:ln>
                  <a:solidFill>
                    <a:schemeClr val="tx2">
                      <a:lumMod val="50000"/>
                    </a:schemeClr>
                  </a:solidFill>
                  <a:effectLst/>
                  <a:latin typeface="Arial" charset="0"/>
                </a:rPr>
                <a:t>JSDO</a:t>
              </a:r>
            </a:p>
          </p:txBody>
        </p:sp>
        <p:sp>
          <p:nvSpPr>
            <p:cNvPr id="72" name="Rounded Rectangle 71"/>
            <p:cNvSpPr/>
            <p:nvPr/>
          </p:nvSpPr>
          <p:spPr bwMode="auto">
            <a:xfrm>
              <a:off x="10339754" y="766529"/>
              <a:ext cx="824990" cy="41515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0" tIns="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00" b="1" i="0" u="none" strike="noStrike" cap="none" normalizeH="0" baseline="0" dirty="0" smtClean="0">
                  <a:ln>
                    <a:noFill/>
                  </a:ln>
                  <a:solidFill>
                    <a:schemeClr val="tx1"/>
                  </a:solidFill>
                  <a:effectLst/>
                  <a:latin typeface="Arial" charset="0"/>
                </a:rPr>
                <a:t>Customer</a:t>
              </a:r>
            </a:p>
          </p:txBody>
        </p:sp>
        <p:sp>
          <p:nvSpPr>
            <p:cNvPr id="73" name="Rounded Rectangle 72"/>
            <p:cNvSpPr/>
            <p:nvPr/>
          </p:nvSpPr>
          <p:spPr bwMode="auto">
            <a:xfrm>
              <a:off x="11043138" y="1393395"/>
              <a:ext cx="653367" cy="449473"/>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0" tIns="0" rIns="0" bIns="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900" b="1" i="0" u="none" strike="noStrike" cap="none" normalizeH="0" baseline="0" dirty="0" smtClean="0">
                  <a:ln>
                    <a:noFill/>
                  </a:ln>
                  <a:solidFill>
                    <a:schemeClr val="tx1"/>
                  </a:solidFill>
                  <a:effectLst/>
                  <a:latin typeface="Arial" charset="0"/>
                </a:rPr>
                <a:t>Order</a:t>
              </a:r>
            </a:p>
          </p:txBody>
        </p:sp>
        <p:sp>
          <p:nvSpPr>
            <p:cNvPr id="75" name="Bent Arrow 74"/>
            <p:cNvSpPr/>
            <p:nvPr/>
          </p:nvSpPr>
          <p:spPr bwMode="auto">
            <a:xfrm flipV="1">
              <a:off x="10735101" y="1183984"/>
              <a:ext cx="280965" cy="520340"/>
            </a:xfrm>
            <a:prstGeom prst="ben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1" u="none" strike="noStrike" cap="none" normalizeH="0" baseline="0" smtClean="0">
                <a:ln>
                  <a:noFill/>
                </a:ln>
                <a:solidFill>
                  <a:schemeClr val="tx1"/>
                </a:solidFill>
                <a:effectLst/>
                <a:latin typeface="Arial" charset="0"/>
              </a:endParaRPr>
            </a:p>
          </p:txBody>
        </p:sp>
      </p:grpSp>
    </p:spTree>
    <p:extLst>
      <p:ext uri="{BB962C8B-B14F-4D97-AF65-F5344CB8AC3E}">
        <p14:creationId xmlns="" xmlns:p14="http://schemas.microsoft.com/office/powerpoint/2010/main" val="36528880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dissolve">
                                      <p:cBhvr>
                                        <p:cTn id="10" dur="500"/>
                                        <p:tgtEl>
                                          <p:spTgt spid="3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dissolve">
                                      <p:cBhvr>
                                        <p:cTn id="13" dur="500"/>
                                        <p:tgtEl>
                                          <p:spTgt spid="5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dissolve">
                                      <p:cBhvr>
                                        <p:cTn id="16" dur="500"/>
                                        <p:tgtEl>
                                          <p:spTgt spid="5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dissolve">
                                      <p:cBhvr>
                                        <p:cTn id="19" dur="500"/>
                                        <p:tgtEl>
                                          <p:spTgt spid="6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dissolve">
                                      <p:cBhvr>
                                        <p:cTn id="22" dur="500"/>
                                        <p:tgtEl>
                                          <p:spTgt spid="6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dissolve">
                                      <p:cBhvr>
                                        <p:cTn id="25" dur="500"/>
                                        <p:tgtEl>
                                          <p:spTgt spid="10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dissolve">
                                      <p:cBhvr>
                                        <p:cTn id="28" dur="500"/>
                                        <p:tgtEl>
                                          <p:spTgt spid="10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dissolve">
                                      <p:cBhvr>
                                        <p:cTn id="33" dur="500"/>
                                        <p:tgtEl>
                                          <p:spTgt spid="4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dissolve">
                                      <p:cBhvr>
                                        <p:cTn id="36" dur="500"/>
                                        <p:tgtEl>
                                          <p:spTgt spid="4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dissolve">
                                      <p:cBhvr>
                                        <p:cTn id="39" dur="500"/>
                                        <p:tgtEl>
                                          <p:spTgt spid="4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dissolve">
                                      <p:cBhvr>
                                        <p:cTn id="42" dur="500"/>
                                        <p:tgtEl>
                                          <p:spTgt spid="42"/>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dissolve">
                                      <p:cBhvr>
                                        <p:cTn id="45" dur="500"/>
                                        <p:tgtEl>
                                          <p:spTgt spid="43"/>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dissolve">
                                      <p:cBhvr>
                                        <p:cTn id="48" dur="500"/>
                                        <p:tgtEl>
                                          <p:spTgt spid="44"/>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dissolve">
                                      <p:cBhvr>
                                        <p:cTn id="51" dur="500"/>
                                        <p:tgtEl>
                                          <p:spTgt spid="5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dissolve">
                                      <p:cBhvr>
                                        <p:cTn id="54" dur="500"/>
                                        <p:tgtEl>
                                          <p:spTgt spid="58"/>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dissolve">
                                      <p:cBhvr>
                                        <p:cTn id="57" dur="500"/>
                                        <p:tgtEl>
                                          <p:spTgt spid="5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dissolve">
                                      <p:cBhvr>
                                        <p:cTn id="60" dur="500"/>
                                        <p:tgtEl>
                                          <p:spTgt spid="64"/>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dissolve">
                                      <p:cBhvr>
                                        <p:cTn id="63" dur="500"/>
                                        <p:tgtEl>
                                          <p:spTgt spid="67"/>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dissolve">
                                      <p:cBhvr>
                                        <p:cTn id="66" dur="500"/>
                                        <p:tgtEl>
                                          <p:spTgt spid="68"/>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dissolve">
                                      <p:cBhvr>
                                        <p:cTn id="69" dur="500"/>
                                        <p:tgtEl>
                                          <p:spTgt spid="86"/>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dissolve">
                                      <p:cBhvr>
                                        <p:cTn id="72" dur="500"/>
                                        <p:tgtEl>
                                          <p:spTgt spid="87"/>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dissolve">
                                      <p:cBhvr>
                                        <p:cTn id="75" dur="500"/>
                                        <p:tgtEl>
                                          <p:spTgt spid="8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dissolve">
                                      <p:cBhvr>
                                        <p:cTn id="78" dur="500"/>
                                        <p:tgtEl>
                                          <p:spTgt spid="90"/>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dissolve">
                                      <p:cBhvr>
                                        <p:cTn id="81" dur="500"/>
                                        <p:tgtEl>
                                          <p:spTgt spid="93"/>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dissolve">
                                      <p:cBhvr>
                                        <p:cTn id="84" dur="500"/>
                                        <p:tgtEl>
                                          <p:spTgt spid="94"/>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99"/>
                                        </p:tgtEl>
                                        <p:attrNameLst>
                                          <p:attrName>style.visibility</p:attrName>
                                        </p:attrNameLst>
                                      </p:cBhvr>
                                      <p:to>
                                        <p:strVal val="visible"/>
                                      </p:to>
                                    </p:set>
                                    <p:animEffect transition="in" filter="dissolve">
                                      <p:cBhvr>
                                        <p:cTn id="87" dur="500"/>
                                        <p:tgtEl>
                                          <p:spTgt spid="99"/>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100"/>
                                        </p:tgtEl>
                                        <p:attrNameLst>
                                          <p:attrName>style.visibility</p:attrName>
                                        </p:attrNameLst>
                                      </p:cBhvr>
                                      <p:to>
                                        <p:strVal val="visible"/>
                                      </p:to>
                                    </p:set>
                                    <p:animEffect transition="in" filter="dissolve">
                                      <p:cBhvr>
                                        <p:cTn id="90" dur="500"/>
                                        <p:tgtEl>
                                          <p:spTgt spid="100"/>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101"/>
                                        </p:tgtEl>
                                        <p:attrNameLst>
                                          <p:attrName>style.visibility</p:attrName>
                                        </p:attrNameLst>
                                      </p:cBhvr>
                                      <p:to>
                                        <p:strVal val="visible"/>
                                      </p:to>
                                    </p:set>
                                    <p:animEffect transition="in" filter="dissolve">
                                      <p:cBhvr>
                                        <p:cTn id="93" dur="500"/>
                                        <p:tgtEl>
                                          <p:spTgt spid="101"/>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102"/>
                                        </p:tgtEl>
                                        <p:attrNameLst>
                                          <p:attrName>style.visibility</p:attrName>
                                        </p:attrNameLst>
                                      </p:cBhvr>
                                      <p:to>
                                        <p:strVal val="visible"/>
                                      </p:to>
                                    </p:set>
                                    <p:animEffect transition="in" filter="dissolve">
                                      <p:cBhvr>
                                        <p:cTn id="96" dur="500"/>
                                        <p:tgtEl>
                                          <p:spTgt spid="102"/>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103"/>
                                        </p:tgtEl>
                                        <p:attrNameLst>
                                          <p:attrName>style.visibility</p:attrName>
                                        </p:attrNameLst>
                                      </p:cBhvr>
                                      <p:to>
                                        <p:strVal val="visible"/>
                                      </p:to>
                                    </p:set>
                                    <p:animEffect transition="in" filter="dissolve">
                                      <p:cBhvr>
                                        <p:cTn id="99" dur="500"/>
                                        <p:tgtEl>
                                          <p:spTgt spid="103"/>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104"/>
                                        </p:tgtEl>
                                        <p:attrNameLst>
                                          <p:attrName>style.visibility</p:attrName>
                                        </p:attrNameLst>
                                      </p:cBhvr>
                                      <p:to>
                                        <p:strVal val="visible"/>
                                      </p:to>
                                    </p:set>
                                    <p:animEffect transition="in" filter="dissolve">
                                      <p:cBhvr>
                                        <p:cTn id="102" dur="500"/>
                                        <p:tgtEl>
                                          <p:spTgt spid="104"/>
                                        </p:tgtEl>
                                      </p:cBhvr>
                                    </p:animEffect>
                                  </p:childTnLst>
                                </p:cTn>
                              </p:par>
                            </p:childTnLst>
                          </p:cTn>
                        </p:par>
                      </p:childTnLst>
                    </p:cTn>
                  </p:par>
                  <p:par>
                    <p:cTn id="103" fill="hold">
                      <p:stCondLst>
                        <p:cond delay="indefinite"/>
                      </p:stCondLst>
                      <p:childTnLst>
                        <p:par>
                          <p:cTn id="104" fill="hold">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dissolve">
                                      <p:cBhvr>
                                        <p:cTn id="107" dur="500"/>
                                        <p:tgtEl>
                                          <p:spTgt spid="79"/>
                                        </p:tgtEl>
                                      </p:cBhvr>
                                    </p:animEffect>
                                  </p:childTnLst>
                                </p:cTn>
                              </p:par>
                              <p:par>
                                <p:cTn id="108" presetID="9" presetClass="entr" presetSubtype="0" fill="hold" grpId="0" nodeType="withEffect">
                                  <p:stCondLst>
                                    <p:cond delay="0"/>
                                  </p:stCondLst>
                                  <p:childTnLst>
                                    <p:set>
                                      <p:cBhvr>
                                        <p:cTn id="109" dur="1" fill="hold">
                                          <p:stCondLst>
                                            <p:cond delay="0"/>
                                          </p:stCondLst>
                                        </p:cTn>
                                        <p:tgtEl>
                                          <p:spTgt spid="80"/>
                                        </p:tgtEl>
                                        <p:attrNameLst>
                                          <p:attrName>style.visibility</p:attrName>
                                        </p:attrNameLst>
                                      </p:cBhvr>
                                      <p:to>
                                        <p:strVal val="visible"/>
                                      </p:to>
                                    </p:set>
                                    <p:animEffect transition="in" filter="dissolve">
                                      <p:cBhvr>
                                        <p:cTn id="110" dur="500"/>
                                        <p:tgtEl>
                                          <p:spTgt spid="80"/>
                                        </p:tgtEl>
                                      </p:cBhvr>
                                    </p:animEffect>
                                  </p:childTnLst>
                                </p:cTn>
                              </p:par>
                              <p:par>
                                <p:cTn id="111" presetID="9"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dissolve">
                                      <p:cBhvr>
                                        <p:cTn id="113" dur="500"/>
                                        <p:tgtEl>
                                          <p:spTgt spid="37"/>
                                        </p:tgtEl>
                                      </p:cBhvr>
                                    </p:animEffect>
                                  </p:childTnLst>
                                </p:cTn>
                              </p:par>
                              <p:par>
                                <p:cTn id="114" presetID="9"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dissolve">
                                      <p:cBhvr>
                                        <p:cTn id="116" dur="500"/>
                                        <p:tgtEl>
                                          <p:spTgt spid="38"/>
                                        </p:tgtEl>
                                      </p:cBhvr>
                                    </p:animEffect>
                                  </p:childTnLst>
                                </p:cTn>
                              </p:par>
                              <p:par>
                                <p:cTn id="117" presetID="9"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dissolve">
                                      <p:cBhvr>
                                        <p:cTn id="119" dur="500"/>
                                        <p:tgtEl>
                                          <p:spTgt spid="39"/>
                                        </p:tgtEl>
                                      </p:cBhvr>
                                    </p:animEffect>
                                  </p:childTnLst>
                                </p:cTn>
                              </p:par>
                              <p:par>
                                <p:cTn id="120" presetID="9" presetClass="entr" presetSubtype="0" fill="hold" grpId="0" nodeType="withEffect">
                                  <p:stCondLst>
                                    <p:cond delay="0"/>
                                  </p:stCondLst>
                                  <p:childTnLst>
                                    <p:set>
                                      <p:cBhvr>
                                        <p:cTn id="121" dur="1" fill="hold">
                                          <p:stCondLst>
                                            <p:cond delay="0"/>
                                          </p:stCondLst>
                                        </p:cTn>
                                        <p:tgtEl>
                                          <p:spTgt spid="40"/>
                                        </p:tgtEl>
                                        <p:attrNameLst>
                                          <p:attrName>style.visibility</p:attrName>
                                        </p:attrNameLst>
                                      </p:cBhvr>
                                      <p:to>
                                        <p:strVal val="visible"/>
                                      </p:to>
                                    </p:set>
                                    <p:animEffect transition="in" filter="dissolve">
                                      <p:cBhvr>
                                        <p:cTn id="122" dur="500"/>
                                        <p:tgtEl>
                                          <p:spTgt spid="40"/>
                                        </p:tgtEl>
                                      </p:cBhvr>
                                    </p:animEffect>
                                  </p:childTnLst>
                                </p:cTn>
                              </p:par>
                              <p:par>
                                <p:cTn id="123" presetID="9" presetClass="entr" presetSubtype="0" fill="hold" grpId="0" nodeType="with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dissolve">
                                      <p:cBhvr>
                                        <p:cTn id="125" dur="500"/>
                                        <p:tgtEl>
                                          <p:spTgt spid="60"/>
                                        </p:tgtEl>
                                      </p:cBhvr>
                                    </p:animEffect>
                                  </p:childTnLst>
                                </p:cTn>
                              </p:par>
                              <p:par>
                                <p:cTn id="126" presetID="9" presetClass="entr" presetSubtype="0" fill="hold" grpId="0" nodeType="withEffect">
                                  <p:stCondLst>
                                    <p:cond delay="0"/>
                                  </p:stCondLst>
                                  <p:childTnLst>
                                    <p:set>
                                      <p:cBhvr>
                                        <p:cTn id="127" dur="1" fill="hold">
                                          <p:stCondLst>
                                            <p:cond delay="0"/>
                                          </p:stCondLst>
                                        </p:cTn>
                                        <p:tgtEl>
                                          <p:spTgt spid="65"/>
                                        </p:tgtEl>
                                        <p:attrNameLst>
                                          <p:attrName>style.visibility</p:attrName>
                                        </p:attrNameLst>
                                      </p:cBhvr>
                                      <p:to>
                                        <p:strVal val="visible"/>
                                      </p:to>
                                    </p:set>
                                    <p:animEffect transition="in" filter="dissolve">
                                      <p:cBhvr>
                                        <p:cTn id="128" dur="500"/>
                                        <p:tgtEl>
                                          <p:spTgt spid="65"/>
                                        </p:tgtEl>
                                      </p:cBhvr>
                                    </p:animEffect>
                                  </p:childTnLst>
                                </p:cTn>
                              </p:par>
                              <p:par>
                                <p:cTn id="129" presetID="9" presetClass="entr" presetSubtype="0" fill="hold" grpId="0" nodeType="withEffect">
                                  <p:stCondLst>
                                    <p:cond delay="0"/>
                                  </p:stCondLst>
                                  <p:childTnLst>
                                    <p:set>
                                      <p:cBhvr>
                                        <p:cTn id="130" dur="1" fill="hold">
                                          <p:stCondLst>
                                            <p:cond delay="0"/>
                                          </p:stCondLst>
                                        </p:cTn>
                                        <p:tgtEl>
                                          <p:spTgt spid="70"/>
                                        </p:tgtEl>
                                        <p:attrNameLst>
                                          <p:attrName>style.visibility</p:attrName>
                                        </p:attrNameLst>
                                      </p:cBhvr>
                                      <p:to>
                                        <p:strVal val="visible"/>
                                      </p:to>
                                    </p:set>
                                    <p:animEffect transition="in" filter="dissolve">
                                      <p:cBhvr>
                                        <p:cTn id="131" dur="500"/>
                                        <p:tgtEl>
                                          <p:spTgt spid="70"/>
                                        </p:tgtEl>
                                      </p:cBhvr>
                                    </p:animEffect>
                                  </p:childTnLst>
                                </p:cTn>
                              </p:par>
                              <p:par>
                                <p:cTn id="132" presetID="9" presetClass="entr" presetSubtype="0" fill="hold" grpId="0" nodeType="withEffect">
                                  <p:stCondLst>
                                    <p:cond delay="0"/>
                                  </p:stCondLst>
                                  <p:childTnLst>
                                    <p:set>
                                      <p:cBhvr>
                                        <p:cTn id="133" dur="1" fill="hold">
                                          <p:stCondLst>
                                            <p:cond delay="0"/>
                                          </p:stCondLst>
                                        </p:cTn>
                                        <p:tgtEl>
                                          <p:spTgt spid="71"/>
                                        </p:tgtEl>
                                        <p:attrNameLst>
                                          <p:attrName>style.visibility</p:attrName>
                                        </p:attrNameLst>
                                      </p:cBhvr>
                                      <p:to>
                                        <p:strVal val="visible"/>
                                      </p:to>
                                    </p:set>
                                    <p:animEffect transition="in" filter="dissolve">
                                      <p:cBhvr>
                                        <p:cTn id="134" dur="500"/>
                                        <p:tgtEl>
                                          <p:spTgt spid="71"/>
                                        </p:tgtEl>
                                      </p:cBhvr>
                                    </p:animEffect>
                                  </p:childTnLst>
                                </p:cTn>
                              </p:par>
                              <p:par>
                                <p:cTn id="135" presetID="9" presetClass="entr" presetSubtype="0" fill="hold" grpId="0" nodeType="withEffect">
                                  <p:stCondLst>
                                    <p:cond delay="0"/>
                                  </p:stCondLst>
                                  <p:childTnLst>
                                    <p:set>
                                      <p:cBhvr>
                                        <p:cTn id="136" dur="1" fill="hold">
                                          <p:stCondLst>
                                            <p:cond delay="0"/>
                                          </p:stCondLst>
                                        </p:cTn>
                                        <p:tgtEl>
                                          <p:spTgt spid="74"/>
                                        </p:tgtEl>
                                        <p:attrNameLst>
                                          <p:attrName>style.visibility</p:attrName>
                                        </p:attrNameLst>
                                      </p:cBhvr>
                                      <p:to>
                                        <p:strVal val="visible"/>
                                      </p:to>
                                    </p:set>
                                    <p:animEffect transition="in" filter="dissolve">
                                      <p:cBhvr>
                                        <p:cTn id="137" dur="500"/>
                                        <p:tgtEl>
                                          <p:spTgt spid="74"/>
                                        </p:tgtEl>
                                      </p:cBhvr>
                                    </p:animEffect>
                                  </p:childTnLst>
                                </p:cTn>
                              </p:par>
                              <p:par>
                                <p:cTn id="138" presetID="9" presetClass="entr" presetSubtype="0" fill="hold" grpId="0" nodeType="withEffect">
                                  <p:stCondLst>
                                    <p:cond delay="0"/>
                                  </p:stCondLst>
                                  <p:childTnLst>
                                    <p:set>
                                      <p:cBhvr>
                                        <p:cTn id="139" dur="1" fill="hold">
                                          <p:stCondLst>
                                            <p:cond delay="0"/>
                                          </p:stCondLst>
                                        </p:cTn>
                                        <p:tgtEl>
                                          <p:spTgt spid="81"/>
                                        </p:tgtEl>
                                        <p:attrNameLst>
                                          <p:attrName>style.visibility</p:attrName>
                                        </p:attrNameLst>
                                      </p:cBhvr>
                                      <p:to>
                                        <p:strVal val="visible"/>
                                      </p:to>
                                    </p:set>
                                    <p:animEffect transition="in" filter="dissolve">
                                      <p:cBhvr>
                                        <p:cTn id="140" dur="500"/>
                                        <p:tgtEl>
                                          <p:spTgt spid="81"/>
                                        </p:tgtEl>
                                      </p:cBhvr>
                                    </p:animEffect>
                                  </p:childTnLst>
                                </p:cTn>
                              </p:par>
                              <p:par>
                                <p:cTn id="141" presetID="9" presetClass="entr" presetSubtype="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Effect transition="in" filter="dissolve">
                                      <p:cBhvr>
                                        <p:cTn id="143" dur="500"/>
                                        <p:tgtEl>
                                          <p:spTgt spid="96"/>
                                        </p:tgtEl>
                                      </p:cBhvr>
                                    </p:animEffect>
                                  </p:childTnLst>
                                </p:cTn>
                              </p:par>
                              <p:par>
                                <p:cTn id="144" presetID="9" presetClass="entr" presetSubtype="0" fill="hold" grpId="0" nodeType="withEffect">
                                  <p:stCondLst>
                                    <p:cond delay="0"/>
                                  </p:stCondLst>
                                  <p:childTnLst>
                                    <p:set>
                                      <p:cBhvr>
                                        <p:cTn id="145" dur="1" fill="hold">
                                          <p:stCondLst>
                                            <p:cond delay="0"/>
                                          </p:stCondLst>
                                        </p:cTn>
                                        <p:tgtEl>
                                          <p:spTgt spid="91"/>
                                        </p:tgtEl>
                                        <p:attrNameLst>
                                          <p:attrName>style.visibility</p:attrName>
                                        </p:attrNameLst>
                                      </p:cBhvr>
                                      <p:to>
                                        <p:strVal val="visible"/>
                                      </p:to>
                                    </p:set>
                                    <p:animEffect transition="in" filter="dissolve">
                                      <p:cBhvr>
                                        <p:cTn id="146" dur="500"/>
                                        <p:tgtEl>
                                          <p:spTgt spid="91"/>
                                        </p:tgtEl>
                                      </p:cBhvr>
                                    </p:animEffect>
                                  </p:childTnLst>
                                </p:cTn>
                              </p:par>
                              <p:par>
                                <p:cTn id="147" presetID="9" presetClass="entr" presetSubtype="0" fill="hold" grpId="0" nodeType="withEffect">
                                  <p:stCondLst>
                                    <p:cond delay="0"/>
                                  </p:stCondLst>
                                  <p:childTnLst>
                                    <p:set>
                                      <p:cBhvr>
                                        <p:cTn id="148" dur="1" fill="hold">
                                          <p:stCondLst>
                                            <p:cond delay="0"/>
                                          </p:stCondLst>
                                        </p:cTn>
                                        <p:tgtEl>
                                          <p:spTgt spid="97"/>
                                        </p:tgtEl>
                                        <p:attrNameLst>
                                          <p:attrName>style.visibility</p:attrName>
                                        </p:attrNameLst>
                                      </p:cBhvr>
                                      <p:to>
                                        <p:strVal val="visible"/>
                                      </p:to>
                                    </p:set>
                                    <p:animEffect transition="in" filter="dissolve">
                                      <p:cBhvr>
                                        <p:cTn id="149" dur="500"/>
                                        <p:tgtEl>
                                          <p:spTgt spid="97"/>
                                        </p:tgtEl>
                                      </p:cBhvr>
                                    </p:animEffect>
                                  </p:childTnLst>
                                </p:cTn>
                              </p:par>
                              <p:par>
                                <p:cTn id="150" presetID="9" presetClass="entr" presetSubtype="0" fill="hold" grpId="0" nodeType="withEffect">
                                  <p:stCondLst>
                                    <p:cond delay="0"/>
                                  </p:stCondLst>
                                  <p:childTnLst>
                                    <p:set>
                                      <p:cBhvr>
                                        <p:cTn id="151" dur="1" fill="hold">
                                          <p:stCondLst>
                                            <p:cond delay="0"/>
                                          </p:stCondLst>
                                        </p:cTn>
                                        <p:tgtEl>
                                          <p:spTgt spid="98"/>
                                        </p:tgtEl>
                                        <p:attrNameLst>
                                          <p:attrName>style.visibility</p:attrName>
                                        </p:attrNameLst>
                                      </p:cBhvr>
                                      <p:to>
                                        <p:strVal val="visible"/>
                                      </p:to>
                                    </p:set>
                                    <p:animEffect transition="in" filter="dissolve">
                                      <p:cBhvr>
                                        <p:cTn id="15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5" grpId="0" animBg="1"/>
      <p:bldP spid="46" grpId="0" animBg="1"/>
      <p:bldP spid="79" grpId="0" animBg="1"/>
      <p:bldP spid="80" grpId="0" animBg="1"/>
      <p:bldP spid="37" grpId="0" animBg="1"/>
      <p:bldP spid="38" grpId="0"/>
      <p:bldP spid="39" grpId="0" animBg="1"/>
      <p:bldP spid="40" grpId="0"/>
      <p:bldP spid="41" grpId="0" animBg="1"/>
      <p:bldP spid="42" grpId="0"/>
      <p:bldP spid="43" grpId="0" animBg="1"/>
      <p:bldP spid="44" grpId="0"/>
      <p:bldP spid="54" grpId="0" animBg="1"/>
      <p:bldP spid="56" grpId="0"/>
      <p:bldP spid="57" grpId="0" animBg="1"/>
      <p:bldP spid="58" grpId="0" animBg="1"/>
      <p:bldP spid="59" grpId="0" animBg="1"/>
      <p:bldP spid="60" grpId="0" animBg="1"/>
      <p:bldP spid="61" grpId="0" animBg="1"/>
      <p:bldP spid="63" grpId="0" animBg="1"/>
      <p:bldP spid="64" grpId="0" animBg="1"/>
      <p:bldP spid="65" grpId="0" animBg="1"/>
      <p:bldP spid="67" grpId="0" animBg="1"/>
      <p:bldP spid="68" grpId="0"/>
      <p:bldP spid="70" grpId="0" animBg="1"/>
      <p:bldP spid="71" grpId="0"/>
      <p:bldP spid="74" grpId="0" animBg="1"/>
      <p:bldP spid="81" grpId="0"/>
      <p:bldP spid="86" grpId="0" animBg="1"/>
      <p:bldP spid="87" grpId="0"/>
      <p:bldP spid="89" grpId="0" animBg="1"/>
      <p:bldP spid="90" grpId="0"/>
      <p:bldP spid="93" grpId="0" animBg="1"/>
      <p:bldP spid="94" grpId="0"/>
      <p:bldP spid="96" grpId="0" animBg="1"/>
      <p:bldP spid="91" grpId="0"/>
      <p:bldP spid="97" grpId="0" animBg="1"/>
      <p:bldP spid="98" grpId="0"/>
      <p:bldP spid="99" grpId="0" animBg="1"/>
      <p:bldP spid="100" grpId="0"/>
      <p:bldP spid="101" grpId="0" animBg="1"/>
      <p:bldP spid="102" grpId="0"/>
      <p:bldP spid="103" grpId="0" animBg="1"/>
      <p:bldP spid="104" grpId="0"/>
      <p:bldP spid="105" grpId="0" animBg="1"/>
      <p:bldP spid="10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JSDO in JavaScript</a:t>
            </a:r>
            <a:endParaRPr lang="en-US" dirty="0"/>
          </a:p>
        </p:txBody>
      </p:sp>
      <p:sp>
        <p:nvSpPr>
          <p:cNvPr id="3" name="TextBox 2"/>
          <p:cNvSpPr txBox="1"/>
          <p:nvPr/>
        </p:nvSpPr>
        <p:spPr>
          <a:xfrm>
            <a:off x="723452" y="1220993"/>
            <a:ext cx="10865168" cy="3046988"/>
          </a:xfrm>
          <a:prstGeom prst="rect">
            <a:avLst/>
          </a:prstGeom>
          <a:noFill/>
          <a:ln>
            <a:noFill/>
          </a:ln>
        </p:spPr>
        <p:txBody>
          <a:bodyPr wrap="square" rtlCol="0">
            <a:spAutoFit/>
          </a:bodyPr>
          <a:lstStyle/>
          <a:p>
            <a:pPr algn="l">
              <a:spcBef>
                <a:spcPts val="0"/>
              </a:spcBef>
            </a:pPr>
            <a:r>
              <a:rPr lang="en-US" b="1" i="0" dirty="0" smtClean="0">
                <a:latin typeface="Courier New" pitchFamily="49" charset="0"/>
                <a:cs typeface="Courier New" pitchFamily="49" charset="0"/>
              </a:rPr>
              <a:t>session = new </a:t>
            </a:r>
            <a:r>
              <a:rPr lang="en-US" b="1" i="0" dirty="0" err="1" smtClean="0">
                <a:latin typeface="Courier New" pitchFamily="49" charset="0"/>
                <a:cs typeface="Courier New" pitchFamily="49" charset="0"/>
              </a:rPr>
              <a:t>progress.data.Session</a:t>
            </a:r>
            <a:r>
              <a:rPr lang="en-US" b="1" i="0" dirty="0" smtClean="0">
                <a:latin typeface="Courier New" pitchFamily="49" charset="0"/>
                <a:cs typeface="Courier New" pitchFamily="49" charset="0"/>
              </a:rPr>
              <a:t>();</a:t>
            </a:r>
          </a:p>
          <a:p>
            <a:pPr algn="l">
              <a:spcBef>
                <a:spcPts val="0"/>
              </a:spcBef>
            </a:pPr>
            <a:r>
              <a:rPr lang="en-US" b="1" i="0" dirty="0" err="1" smtClean="0">
                <a:latin typeface="Courier New" pitchFamily="49" charset="0"/>
                <a:cs typeface="Courier New" pitchFamily="49" charset="0"/>
              </a:rPr>
              <a:t>session.login</a:t>
            </a:r>
            <a:r>
              <a:rPr lang="en-US" b="1" i="0" dirty="0" smtClean="0">
                <a:latin typeface="Courier New" pitchFamily="49" charset="0"/>
                <a:cs typeface="Courier New" pitchFamily="49" charset="0"/>
              </a:rPr>
              <a:t>(&lt;</a:t>
            </a:r>
            <a:r>
              <a:rPr lang="en-US" b="1" i="0" dirty="0" err="1" smtClean="0">
                <a:latin typeface="Courier New" pitchFamily="49" charset="0"/>
                <a:cs typeface="Courier New" pitchFamily="49" charset="0"/>
              </a:rPr>
              <a:t>url</a:t>
            </a:r>
            <a:r>
              <a:rPr lang="en-US" b="1" i="0" dirty="0" smtClean="0">
                <a:latin typeface="Courier New" pitchFamily="49" charset="0"/>
                <a:cs typeface="Courier New" pitchFamily="49" charset="0"/>
              </a:rPr>
              <a:t>-to-service&gt;, "", "");</a:t>
            </a:r>
          </a:p>
          <a:p>
            <a:pPr algn="l">
              <a:spcBef>
                <a:spcPts val="0"/>
              </a:spcBef>
            </a:pPr>
            <a:r>
              <a:rPr lang="en-US" b="1" i="0" dirty="0" err="1" smtClean="0">
                <a:latin typeface="Courier New" pitchFamily="49" charset="0"/>
                <a:cs typeface="Courier New" pitchFamily="49" charset="0"/>
              </a:rPr>
              <a:t>session.addCatalog</a:t>
            </a:r>
            <a:r>
              <a:rPr lang="en-US" b="1" i="0" dirty="0" smtClean="0">
                <a:latin typeface="Courier New" pitchFamily="49" charset="0"/>
                <a:cs typeface="Courier New" pitchFamily="49" charset="0"/>
              </a:rPr>
              <a:t>(&lt;</a:t>
            </a:r>
            <a:r>
              <a:rPr lang="en-US" b="1" i="0" dirty="0" err="1" smtClean="0">
                <a:latin typeface="Courier New" pitchFamily="49" charset="0"/>
                <a:cs typeface="Courier New" pitchFamily="49" charset="0"/>
              </a:rPr>
              <a:t>url</a:t>
            </a:r>
            <a:r>
              <a:rPr lang="en-US" b="1" i="0" dirty="0" smtClean="0">
                <a:latin typeface="Courier New" pitchFamily="49" charset="0"/>
                <a:cs typeface="Courier New" pitchFamily="49" charset="0"/>
              </a:rPr>
              <a:t>-to-</a:t>
            </a:r>
            <a:r>
              <a:rPr lang="en-US" b="1" i="0" dirty="0" err="1" smtClean="0">
                <a:latin typeface="Courier New" pitchFamily="49" charset="0"/>
                <a:cs typeface="Courier New" pitchFamily="49" charset="0"/>
              </a:rPr>
              <a:t>jsdo</a:t>
            </a:r>
            <a:r>
              <a:rPr lang="en-US" b="1" i="0" dirty="0" smtClean="0">
                <a:latin typeface="Courier New" pitchFamily="49" charset="0"/>
                <a:cs typeface="Courier New" pitchFamily="49" charset="0"/>
              </a:rPr>
              <a:t>-catalog&gt;);</a:t>
            </a:r>
          </a:p>
          <a:p>
            <a:pPr algn="l">
              <a:spcBef>
                <a:spcPts val="0"/>
              </a:spcBef>
            </a:pPr>
            <a:endParaRPr lang="en-US" b="1" i="0" dirty="0" smtClean="0">
              <a:latin typeface="Courier New" pitchFamily="49" charset="0"/>
              <a:cs typeface="Courier New" pitchFamily="49" charset="0"/>
            </a:endParaRPr>
          </a:p>
          <a:p>
            <a:pPr algn="l">
              <a:spcBef>
                <a:spcPts val="0"/>
              </a:spcBef>
            </a:pPr>
            <a:r>
              <a:rPr lang="en-US" b="1" i="0" dirty="0" err="1" smtClean="0">
                <a:latin typeface="Courier New" pitchFamily="49" charset="0"/>
                <a:cs typeface="Courier New" pitchFamily="49" charset="0"/>
              </a:rPr>
              <a:t>jsdo</a:t>
            </a:r>
            <a:r>
              <a:rPr lang="en-US" b="1" i="0" dirty="0" smtClean="0">
                <a:latin typeface="Courier New" pitchFamily="49" charset="0"/>
                <a:cs typeface="Courier New" pitchFamily="49" charset="0"/>
              </a:rPr>
              <a:t> = new </a:t>
            </a:r>
            <a:r>
              <a:rPr lang="en-US" b="1" i="0" dirty="0" err="1" smtClean="0">
                <a:latin typeface="Courier New" pitchFamily="49" charset="0"/>
                <a:cs typeface="Courier New" pitchFamily="49" charset="0"/>
              </a:rPr>
              <a:t>progress.data.JSDO</a:t>
            </a:r>
            <a:r>
              <a:rPr lang="en-US" b="1" i="0" dirty="0" smtClean="0">
                <a:latin typeface="Courier New" pitchFamily="49" charset="0"/>
                <a:cs typeface="Courier New" pitchFamily="49" charset="0"/>
              </a:rPr>
              <a:t>({ name: '</a:t>
            </a:r>
            <a:r>
              <a:rPr lang="en-US" b="1" i="0" dirty="0" err="1" smtClean="0">
                <a:latin typeface="Courier New" pitchFamily="49" charset="0"/>
                <a:cs typeface="Courier New" pitchFamily="49" charset="0"/>
              </a:rPr>
              <a:t>dsCustomer</a:t>
            </a:r>
            <a:r>
              <a:rPr lang="en-US" b="1" i="0" dirty="0" smtClean="0">
                <a:latin typeface="Courier New" pitchFamily="49" charset="0"/>
                <a:cs typeface="Courier New" pitchFamily="49" charset="0"/>
              </a:rPr>
              <a:t>' });</a:t>
            </a:r>
          </a:p>
          <a:p>
            <a:pPr algn="l">
              <a:spcBef>
                <a:spcPts val="0"/>
              </a:spcBef>
            </a:pPr>
            <a:r>
              <a:rPr lang="en-US" b="1" i="0" dirty="0" err="1" smtClean="0">
                <a:latin typeface="Courier New" pitchFamily="49" charset="0"/>
                <a:cs typeface="Courier New" pitchFamily="49" charset="0"/>
              </a:rPr>
              <a:t>jsdo.subscribe</a:t>
            </a:r>
            <a:r>
              <a:rPr lang="en-US" b="1" i="0" dirty="0" smtClean="0">
                <a:latin typeface="Courier New" pitchFamily="49" charset="0"/>
                <a:cs typeface="Courier New" pitchFamily="49" charset="0"/>
              </a:rPr>
              <a:t>('</a:t>
            </a:r>
            <a:r>
              <a:rPr lang="en-US" b="1" i="0" dirty="0" err="1" smtClean="0">
                <a:latin typeface="Courier New" pitchFamily="49" charset="0"/>
                <a:cs typeface="Courier New" pitchFamily="49" charset="0"/>
              </a:rPr>
              <a:t>AfterFill</a:t>
            </a:r>
            <a:r>
              <a:rPr lang="en-US" b="1" i="0" dirty="0" smtClean="0">
                <a:latin typeface="Courier New" pitchFamily="49" charset="0"/>
                <a:cs typeface="Courier New" pitchFamily="49" charset="0"/>
              </a:rPr>
              <a:t>', </a:t>
            </a:r>
            <a:r>
              <a:rPr lang="en-US" b="1" i="0" dirty="0" err="1" smtClean="0">
                <a:latin typeface="Courier New" pitchFamily="49" charset="0"/>
                <a:cs typeface="Courier New" pitchFamily="49" charset="0"/>
              </a:rPr>
              <a:t>onAfterFillCustomers</a:t>
            </a:r>
            <a:r>
              <a:rPr lang="en-US" b="1" i="0" dirty="0" smtClean="0">
                <a:latin typeface="Courier New" pitchFamily="49" charset="0"/>
                <a:cs typeface="Courier New" pitchFamily="49" charset="0"/>
              </a:rPr>
              <a:t>, this);</a:t>
            </a:r>
          </a:p>
          <a:p>
            <a:pPr algn="l">
              <a:spcBef>
                <a:spcPts val="0"/>
              </a:spcBef>
            </a:pPr>
            <a:endParaRPr lang="en-US" b="1" i="0" dirty="0" smtClean="0">
              <a:latin typeface="Courier New" pitchFamily="49" charset="0"/>
              <a:cs typeface="Courier New" pitchFamily="49" charset="0"/>
            </a:endParaRPr>
          </a:p>
          <a:p>
            <a:pPr algn="l">
              <a:spcBef>
                <a:spcPts val="0"/>
              </a:spcBef>
            </a:pPr>
            <a:r>
              <a:rPr lang="en-US" b="1" i="0" dirty="0" err="1" smtClean="0">
                <a:latin typeface="Courier New" pitchFamily="49" charset="0"/>
                <a:cs typeface="Courier New" pitchFamily="49" charset="0"/>
              </a:rPr>
              <a:t>jsdo.fill</a:t>
            </a:r>
            <a:r>
              <a:rPr lang="en-US" b="1" i="0" dirty="0" smtClean="0">
                <a:latin typeface="Courier New" pitchFamily="49" charset="0"/>
                <a:cs typeface="Courier New" pitchFamily="49" charset="0"/>
              </a:rPr>
              <a:t>();</a:t>
            </a: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JSDO Services – Generated from JSDO Catalog</a:t>
            </a:r>
            <a:endParaRPr lang="en-US" dirty="0"/>
          </a:p>
        </p:txBody>
      </p:sp>
      <p:sp>
        <p:nvSpPr>
          <p:cNvPr id="3" name="Content Placeholder 2"/>
          <p:cNvSpPr>
            <a:spLocks noGrp="1"/>
          </p:cNvSpPr>
          <p:nvPr>
            <p:ph idx="1"/>
          </p:nvPr>
        </p:nvSpPr>
        <p:spPr/>
        <p:txBody>
          <a:bodyPr/>
          <a:lstStyle/>
          <a:p>
            <a:r>
              <a:rPr lang="en-US" dirty="0" smtClean="0"/>
              <a:t>Access to the JSDO from the Mobile App Builder</a:t>
            </a:r>
          </a:p>
          <a:p>
            <a:r>
              <a:rPr lang="en-US" dirty="0" smtClean="0"/>
              <a:t>JSDO  - create object</a:t>
            </a:r>
          </a:p>
          <a:p>
            <a:r>
              <a:rPr lang="en-US" dirty="0" smtClean="0"/>
              <a:t>CRUD operations</a:t>
            </a:r>
          </a:p>
          <a:p>
            <a:pPr lvl="1"/>
            <a:r>
              <a:rPr lang="en-US" dirty="0" smtClean="0"/>
              <a:t>Create</a:t>
            </a:r>
          </a:p>
          <a:p>
            <a:pPr lvl="1"/>
            <a:r>
              <a:rPr lang="en-US" dirty="0" smtClean="0"/>
              <a:t>Read</a:t>
            </a:r>
          </a:p>
          <a:p>
            <a:pPr lvl="1"/>
            <a:r>
              <a:rPr lang="en-US" dirty="0" smtClean="0"/>
              <a:t>Update</a:t>
            </a:r>
          </a:p>
          <a:p>
            <a:pPr lvl="1"/>
            <a:r>
              <a:rPr lang="en-US" dirty="0" smtClean="0"/>
              <a:t>Delete</a:t>
            </a:r>
          </a:p>
          <a:p>
            <a:r>
              <a:rPr lang="en-US" dirty="0" smtClean="0"/>
              <a:t>Row – like buffer in ABL</a:t>
            </a:r>
          </a:p>
          <a:p>
            <a:r>
              <a:rPr lang="en-US" dirty="0" smtClean="0"/>
              <a:t>Invoke operations</a:t>
            </a:r>
          </a:p>
          <a:p>
            <a:pPr lvl="1"/>
            <a:r>
              <a:rPr lang="en-US" dirty="0" smtClean="0"/>
              <a:t>Custom business logic</a:t>
            </a:r>
            <a:endParaRPr lang="en-US" dirty="0"/>
          </a:p>
        </p:txBody>
      </p:sp>
      <p:pic>
        <p:nvPicPr>
          <p:cNvPr id="4" name="Picture 2"/>
          <p:cNvPicPr>
            <a:picLocks noChangeAspect="1" noChangeArrowheads="1"/>
          </p:cNvPicPr>
          <p:nvPr/>
        </p:nvPicPr>
        <p:blipFill>
          <a:blip r:embed="rId3" cstate="print"/>
          <a:srcRect l="1159" t="48102" r="65609" b="34820"/>
          <a:stretch>
            <a:fillRect/>
          </a:stretch>
        </p:blipFill>
        <p:spPr bwMode="auto">
          <a:xfrm>
            <a:off x="4142081" y="2326342"/>
            <a:ext cx="7727008" cy="3197380"/>
          </a:xfrm>
          <a:prstGeom prst="rect">
            <a:avLst/>
          </a:prstGeom>
          <a:noFill/>
          <a:ln w="9525">
            <a:solidFill>
              <a:schemeClr val="bg2">
                <a:lumMod val="65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l="35193" t="18643" r="10147" b="56736"/>
          <a:stretch>
            <a:fillRect/>
          </a:stretch>
        </p:blipFill>
        <p:spPr bwMode="auto">
          <a:xfrm>
            <a:off x="753035" y="4058502"/>
            <a:ext cx="5997389" cy="2209293"/>
          </a:xfrm>
          <a:prstGeom prst="rect">
            <a:avLst/>
          </a:prstGeom>
          <a:noFill/>
          <a:ln w="9525">
            <a:solidFill>
              <a:schemeClr val="bg2">
                <a:lumMod val="65000"/>
              </a:schemeClr>
            </a:solidFill>
            <a:miter lim="800000"/>
            <a:headEnd/>
            <a:tailEnd/>
          </a:ln>
        </p:spPr>
      </p:pic>
      <p:sp>
        <p:nvSpPr>
          <p:cNvPr id="2" name="Title 1"/>
          <p:cNvSpPr>
            <a:spLocks noGrp="1"/>
          </p:cNvSpPr>
          <p:nvPr>
            <p:ph type="title"/>
          </p:nvPr>
        </p:nvSpPr>
        <p:spPr>
          <a:xfrm>
            <a:off x="616818" y="387502"/>
            <a:ext cx="9137801" cy="424732"/>
          </a:xfrm>
        </p:spPr>
        <p:txBody>
          <a:bodyPr/>
          <a:lstStyle/>
          <a:p>
            <a:r>
              <a:rPr lang="en-US" dirty="0" smtClean="0"/>
              <a:t>JSDO Services – Drag and drop programming</a:t>
            </a:r>
            <a:endParaRPr lang="en-US" dirty="0"/>
          </a:p>
        </p:txBody>
      </p:sp>
      <p:pic>
        <p:nvPicPr>
          <p:cNvPr id="4098" name="Picture 2"/>
          <p:cNvPicPr>
            <a:picLocks noChangeAspect="1" noChangeArrowheads="1"/>
          </p:cNvPicPr>
          <p:nvPr/>
        </p:nvPicPr>
        <p:blipFill>
          <a:blip r:embed="rId3" cstate="print"/>
          <a:srcRect l="34907" t="24318" r="10188" b="52159"/>
          <a:stretch>
            <a:fillRect/>
          </a:stretch>
        </p:blipFill>
        <p:spPr bwMode="auto">
          <a:xfrm>
            <a:off x="740002" y="1561307"/>
            <a:ext cx="5970080" cy="2059547"/>
          </a:xfrm>
          <a:prstGeom prst="rect">
            <a:avLst/>
          </a:prstGeom>
          <a:noFill/>
          <a:ln w="9525">
            <a:solidFill>
              <a:schemeClr val="bg2">
                <a:lumMod val="65000"/>
              </a:schemeClr>
            </a:solidFill>
            <a:miter lim="800000"/>
            <a:headEnd/>
            <a:tailEnd/>
          </a:ln>
        </p:spPr>
      </p:pic>
      <p:pic>
        <p:nvPicPr>
          <p:cNvPr id="1026" name="Picture 2"/>
          <p:cNvPicPr>
            <a:picLocks noChangeAspect="1" noChangeArrowheads="1"/>
          </p:cNvPicPr>
          <p:nvPr/>
        </p:nvPicPr>
        <p:blipFill>
          <a:blip r:embed="rId4" cstate="print"/>
          <a:srcRect l="31130" t="28554" r="11941" b="23716"/>
          <a:stretch>
            <a:fillRect/>
          </a:stretch>
        </p:blipFill>
        <p:spPr bwMode="auto">
          <a:xfrm>
            <a:off x="7021402" y="1649117"/>
            <a:ext cx="4913293" cy="3998647"/>
          </a:xfrm>
          <a:prstGeom prst="rect">
            <a:avLst/>
          </a:prstGeom>
          <a:noFill/>
          <a:ln w="9525">
            <a:solidFill>
              <a:schemeClr val="bg2">
                <a:lumMod val="65000"/>
              </a:schemeClr>
            </a:solidFill>
            <a:miter lim="800000"/>
            <a:headEnd/>
            <a:tailEnd/>
          </a:ln>
        </p:spPr>
      </p:pic>
      <p:sp>
        <p:nvSpPr>
          <p:cNvPr id="11" name="Content Placeholder 2"/>
          <p:cNvSpPr txBox="1">
            <a:spLocks/>
          </p:cNvSpPr>
          <p:nvPr/>
        </p:nvSpPr>
        <p:spPr>
          <a:xfrm>
            <a:off x="652304" y="1173256"/>
            <a:ext cx="5735050" cy="346262"/>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Session identified using</a:t>
            </a:r>
            <a:r>
              <a:rPr kumimoji="0" lang="en-US" sz="2000"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configuration settings</a:t>
            </a: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
        <p:nvSpPr>
          <p:cNvPr id="13" name="Content Placeholder 2"/>
          <p:cNvSpPr txBox="1">
            <a:spLocks/>
          </p:cNvSpPr>
          <p:nvPr/>
        </p:nvSpPr>
        <p:spPr>
          <a:xfrm>
            <a:off x="643339" y="3665444"/>
            <a:ext cx="5735050" cy="346262"/>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tabLst/>
              <a:defRPr/>
            </a:pPr>
            <a:r>
              <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Add Service as</a:t>
            </a:r>
            <a:r>
              <a:rPr kumimoji="0" lang="en-US" sz="2000"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a:t>
            </a:r>
            <a:r>
              <a:rPr kumimoji="0" lang="en-US" sz="2000" b="0" i="0" u="none" strike="noStrike" kern="1200" cap="none" spc="0" normalizeH="0" noProof="0" dirty="0" err="1" smtClean="0">
                <a:ln>
                  <a:noFill/>
                </a:ln>
                <a:solidFill>
                  <a:srgbClr val="000000"/>
                </a:solidFill>
                <a:effectLst/>
                <a:uLnTx/>
                <a:uFillTx/>
                <a:latin typeface="Arial" pitchFamily="34" charset="0"/>
                <a:ea typeface="+mn-ea"/>
                <a:cs typeface="Arial" pitchFamily="34" charset="0"/>
              </a:rPr>
              <a:t>datasource</a:t>
            </a:r>
            <a:r>
              <a:rPr kumimoji="0" lang="en-US" sz="2000"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for the page</a:t>
            </a: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OpenEdge Mobile at Runtime</a:t>
            </a:r>
            <a:endParaRPr lang="en-US" dirty="0"/>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6628" y="384536"/>
            <a:ext cx="9139503" cy="424732"/>
          </a:xfrm>
        </p:spPr>
        <p:txBody>
          <a:bodyPr/>
          <a:lstStyle/>
          <a:p>
            <a:r>
              <a:rPr lang="en-US" dirty="0" smtClean="0"/>
              <a:t>Runtime: Architecture for OE Mobile</a:t>
            </a:r>
            <a:endParaRPr lang="en-US" dirty="0"/>
          </a:p>
        </p:txBody>
      </p:sp>
      <p:grpSp>
        <p:nvGrpSpPr>
          <p:cNvPr id="3" name="Group 24"/>
          <p:cNvGrpSpPr/>
          <p:nvPr/>
        </p:nvGrpSpPr>
        <p:grpSpPr>
          <a:xfrm>
            <a:off x="1777537" y="1209679"/>
            <a:ext cx="8582964" cy="4666589"/>
            <a:chOff x="1333500" y="1209675"/>
            <a:chExt cx="6438900" cy="4666589"/>
          </a:xfrm>
        </p:grpSpPr>
        <p:grpSp>
          <p:nvGrpSpPr>
            <p:cNvPr id="4" name="Group 4"/>
            <p:cNvGrpSpPr/>
            <p:nvPr/>
          </p:nvGrpSpPr>
          <p:grpSpPr>
            <a:xfrm>
              <a:off x="1333500" y="1209675"/>
              <a:ext cx="6438900" cy="4666589"/>
              <a:chOff x="1333500" y="1209675"/>
              <a:chExt cx="6438900" cy="4666589"/>
            </a:xfrm>
          </p:grpSpPr>
          <p:pic>
            <p:nvPicPr>
              <p:cNvPr id="6" name="Picture 5" descr="modernapp.jpg"/>
              <p:cNvPicPr>
                <a:picLocks noChangeAspect="1"/>
              </p:cNvPicPr>
              <p:nvPr/>
            </p:nvPicPr>
            <p:blipFill>
              <a:blip r:embed="rId2" cstate="print"/>
              <a:stretch>
                <a:fillRect/>
              </a:stretch>
            </p:blipFill>
            <p:spPr>
              <a:xfrm>
                <a:off x="1333500" y="1209675"/>
                <a:ext cx="6438900" cy="4657725"/>
              </a:xfrm>
              <a:prstGeom prst="rect">
                <a:avLst/>
              </a:prstGeom>
            </p:spPr>
          </p:pic>
          <p:sp>
            <p:nvSpPr>
              <p:cNvPr id="7" name="TextBox 6"/>
              <p:cNvSpPr txBox="1"/>
              <p:nvPr/>
            </p:nvSpPr>
            <p:spPr>
              <a:xfrm>
                <a:off x="1447800" y="4637782"/>
                <a:ext cx="1143000" cy="1077218"/>
              </a:xfrm>
              <a:prstGeom prst="rect">
                <a:avLst/>
              </a:prstGeom>
              <a:noFill/>
            </p:spPr>
            <p:txBody>
              <a:bodyPr wrap="square" rtlCol="0">
                <a:spAutoFit/>
              </a:bodyPr>
              <a:lstStyle/>
              <a:p>
                <a:pPr algn="l"/>
                <a:r>
                  <a:rPr lang="en-US" sz="1600" i="0" dirty="0" smtClean="0">
                    <a:solidFill>
                      <a:srgbClr val="000000"/>
                    </a:solidFill>
                  </a:rPr>
                  <a:t>Client-side</a:t>
                </a:r>
              </a:p>
              <a:p>
                <a:pPr algn="ctr"/>
                <a:endParaRPr lang="en-US" sz="1200" dirty="0" smtClean="0">
                  <a:solidFill>
                    <a:srgbClr val="000000"/>
                  </a:solidFill>
                </a:endParaRPr>
              </a:p>
              <a:p>
                <a:pPr algn="ctr"/>
                <a:r>
                  <a:rPr lang="en-US" sz="1200" dirty="0" smtClean="0">
                    <a:solidFill>
                      <a:srgbClr val="000000"/>
                    </a:solidFill>
                  </a:rPr>
                  <a:t>App resides on device</a:t>
                </a:r>
                <a:endParaRPr lang="en-US" sz="2000" i="0" dirty="0" smtClean="0">
                  <a:solidFill>
                    <a:srgbClr val="000000"/>
                  </a:solidFill>
                </a:endParaRPr>
              </a:p>
            </p:txBody>
          </p:sp>
          <p:sp>
            <p:nvSpPr>
              <p:cNvPr id="11" name="Flowchart: Magnetic Disk 10"/>
              <p:cNvSpPr/>
              <p:nvPr/>
            </p:nvSpPr>
            <p:spPr bwMode="auto">
              <a:xfrm>
                <a:off x="6946337" y="3962400"/>
                <a:ext cx="530572" cy="611386"/>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1" u="none" strike="noStrike" cap="none" normalizeH="0" baseline="0" dirty="0" smtClean="0">
                    <a:ln>
                      <a:noFill/>
                    </a:ln>
                    <a:solidFill>
                      <a:schemeClr val="tx1"/>
                    </a:solidFill>
                    <a:effectLst/>
                    <a:latin typeface="Arial" charset="0"/>
                  </a:rPr>
                  <a:t>OE </a:t>
                </a:r>
                <a:r>
                  <a:rPr kumimoji="0" lang="en-US" sz="1200" b="0" i="1" u="none" strike="noStrike" cap="none" normalizeH="0" baseline="0" dirty="0" smtClean="0">
                    <a:ln>
                      <a:noFill/>
                    </a:ln>
                    <a:solidFill>
                      <a:schemeClr val="tx1"/>
                    </a:solidFill>
                    <a:effectLst/>
                    <a:latin typeface="Arial" charset="0"/>
                  </a:rPr>
                  <a:t>DB</a:t>
                </a:r>
                <a:endParaRPr kumimoji="0" lang="en-US" sz="1400" b="0" i="1" u="none" strike="noStrike" cap="none" normalizeH="0" baseline="0" dirty="0" smtClean="0">
                  <a:ln>
                    <a:noFill/>
                  </a:ln>
                  <a:solidFill>
                    <a:schemeClr val="tx1"/>
                  </a:solidFill>
                  <a:effectLst/>
                  <a:latin typeface="Arial" charset="0"/>
                </a:endParaRPr>
              </a:p>
            </p:txBody>
          </p:sp>
          <p:cxnSp>
            <p:nvCxnSpPr>
              <p:cNvPr id="12" name="Straight Connector 11"/>
              <p:cNvCxnSpPr>
                <a:endCxn id="11" idx="1"/>
              </p:cNvCxnSpPr>
              <p:nvPr/>
            </p:nvCxnSpPr>
            <p:spPr bwMode="auto">
              <a:xfrm flipH="1">
                <a:off x="7211624" y="3745417"/>
                <a:ext cx="93172" cy="216983"/>
              </a:xfrm>
              <a:prstGeom prst="line">
                <a:avLst/>
              </a:prstGeom>
              <a:ln w="28575">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4" name="Flowchart: Document 13"/>
              <p:cNvSpPr/>
              <p:nvPr/>
            </p:nvSpPr>
            <p:spPr bwMode="auto">
              <a:xfrm>
                <a:off x="5713125" y="3200400"/>
                <a:ext cx="446393" cy="382191"/>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u="none" strike="noStrike" cap="none" normalizeH="0" baseline="0" dirty="0" smtClean="0">
                    <a:ln>
                      <a:noFill/>
                    </a:ln>
                    <a:solidFill>
                      <a:schemeClr val="tx1"/>
                    </a:solidFill>
                    <a:effectLst/>
                    <a:latin typeface="Arial" charset="0"/>
                  </a:rPr>
                  <a:t>*.</a:t>
                </a:r>
                <a:r>
                  <a:rPr kumimoji="0" lang="en-US" sz="1200" b="0" u="none" strike="noStrike" cap="none" normalizeH="0" baseline="0" dirty="0" smtClean="0">
                    <a:ln>
                      <a:noFill/>
                    </a:ln>
                    <a:solidFill>
                      <a:schemeClr val="tx1"/>
                    </a:solidFill>
                    <a:effectLst/>
                    <a:latin typeface="Arial" charset="0"/>
                  </a:rPr>
                  <a:t>html</a:t>
                </a:r>
                <a:endParaRPr kumimoji="0" lang="en-US" sz="1400" b="0" u="none" strike="noStrike" cap="none" normalizeH="0" baseline="0" dirty="0" smtClean="0">
                  <a:ln>
                    <a:noFill/>
                  </a:ln>
                  <a:solidFill>
                    <a:schemeClr val="tx1"/>
                  </a:solidFill>
                  <a:effectLst/>
                  <a:latin typeface="Arial" charset="0"/>
                </a:endParaRPr>
              </a:p>
            </p:txBody>
          </p:sp>
          <p:sp>
            <p:nvSpPr>
              <p:cNvPr id="15" name="Flowchart: Document 14"/>
              <p:cNvSpPr/>
              <p:nvPr/>
            </p:nvSpPr>
            <p:spPr bwMode="auto">
              <a:xfrm>
                <a:off x="5105400" y="3200400"/>
                <a:ext cx="457200" cy="382191"/>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u="none" strike="noStrike" cap="none" normalizeH="0" baseline="0" dirty="0" smtClean="0">
                    <a:ln>
                      <a:noFill/>
                    </a:ln>
                    <a:solidFill>
                      <a:schemeClr val="tx1"/>
                    </a:solidFill>
                    <a:effectLst/>
                    <a:latin typeface="Arial" charset="0"/>
                  </a:rPr>
                  <a:t>*.</a:t>
                </a:r>
                <a:r>
                  <a:rPr kumimoji="0" lang="en-US" sz="1200" b="0" u="none" strike="noStrike" cap="none" normalizeH="0" baseline="0" dirty="0" smtClean="0">
                    <a:ln>
                      <a:noFill/>
                    </a:ln>
                    <a:solidFill>
                      <a:schemeClr val="tx1"/>
                    </a:solidFill>
                    <a:effectLst/>
                    <a:latin typeface="Arial" charset="0"/>
                  </a:rPr>
                  <a:t>js</a:t>
                </a:r>
                <a:endParaRPr kumimoji="0" lang="en-US" sz="1400" b="0" u="none" strike="noStrike" cap="none" normalizeH="0" baseline="0" dirty="0" smtClean="0">
                  <a:ln>
                    <a:noFill/>
                  </a:ln>
                  <a:solidFill>
                    <a:schemeClr val="tx1"/>
                  </a:solidFill>
                  <a:effectLst/>
                  <a:latin typeface="Arial" charset="0"/>
                </a:endParaRPr>
              </a:p>
            </p:txBody>
          </p:sp>
          <p:sp>
            <p:nvSpPr>
              <p:cNvPr id="16" name="TextBox 15"/>
              <p:cNvSpPr txBox="1"/>
              <p:nvPr/>
            </p:nvSpPr>
            <p:spPr>
              <a:xfrm>
                <a:off x="2667000" y="2743200"/>
                <a:ext cx="2514600" cy="276999"/>
              </a:xfrm>
              <a:prstGeom prst="rect">
                <a:avLst/>
              </a:prstGeom>
              <a:noFill/>
            </p:spPr>
            <p:txBody>
              <a:bodyPr wrap="square" rtlCol="0">
                <a:spAutoFit/>
              </a:bodyPr>
              <a:lstStyle/>
              <a:p>
                <a:pPr algn="ctr"/>
                <a:r>
                  <a:rPr lang="en-US" sz="1200" dirty="0" smtClean="0">
                    <a:solidFill>
                      <a:srgbClr val="000000"/>
                    </a:solidFill>
                  </a:rPr>
                  <a:t>I</a:t>
                </a:r>
                <a:r>
                  <a:rPr lang="en-US" sz="1200" i="0" dirty="0" smtClean="0">
                    <a:solidFill>
                      <a:srgbClr val="000000"/>
                    </a:solidFill>
                  </a:rPr>
                  <a:t>nternet</a:t>
                </a:r>
                <a:endParaRPr lang="en-US" sz="1600" i="0" dirty="0" smtClean="0">
                  <a:solidFill>
                    <a:srgbClr val="000000"/>
                  </a:solidFill>
                </a:endParaRPr>
              </a:p>
            </p:txBody>
          </p:sp>
          <p:sp>
            <p:nvSpPr>
              <p:cNvPr id="13" name="TextBox 12"/>
              <p:cNvSpPr txBox="1"/>
              <p:nvPr/>
            </p:nvSpPr>
            <p:spPr>
              <a:xfrm>
                <a:off x="4797185" y="4983712"/>
                <a:ext cx="2514600" cy="892552"/>
              </a:xfrm>
              <a:prstGeom prst="rect">
                <a:avLst/>
              </a:prstGeom>
              <a:noFill/>
            </p:spPr>
            <p:txBody>
              <a:bodyPr wrap="square" rtlCol="0">
                <a:spAutoFit/>
              </a:bodyPr>
              <a:lstStyle/>
              <a:p>
                <a:r>
                  <a:rPr lang="en-US" sz="1600" i="0" dirty="0" smtClean="0">
                    <a:solidFill>
                      <a:srgbClr val="000000"/>
                    </a:solidFill>
                  </a:rPr>
                  <a:t>Server-side</a:t>
                </a:r>
              </a:p>
              <a:p>
                <a:pPr algn="ctr"/>
                <a:r>
                  <a:rPr lang="en-US" sz="1200" dirty="0" smtClean="0">
                    <a:solidFill>
                      <a:srgbClr val="000000"/>
                    </a:solidFill>
                  </a:rPr>
                  <a:t>n-tier architecture with</a:t>
                </a:r>
              </a:p>
              <a:p>
                <a:pPr algn="ctr"/>
                <a:r>
                  <a:rPr lang="en-US" sz="1200" i="0" dirty="0" smtClean="0">
                    <a:solidFill>
                      <a:srgbClr val="000000"/>
                    </a:solidFill>
                  </a:rPr>
                  <a:t>Business Logic and data</a:t>
                </a:r>
                <a:endParaRPr lang="en-US" sz="2000" i="0" dirty="0" smtClean="0">
                  <a:solidFill>
                    <a:srgbClr val="000000"/>
                  </a:solidFill>
                </a:endParaRPr>
              </a:p>
            </p:txBody>
          </p:sp>
        </p:grpSp>
        <p:sp>
          <p:nvSpPr>
            <p:cNvPr id="17" name="TextBox 16"/>
            <p:cNvSpPr txBox="1"/>
            <p:nvPr/>
          </p:nvSpPr>
          <p:spPr>
            <a:xfrm>
              <a:off x="2743200" y="2209800"/>
              <a:ext cx="2514600" cy="276999"/>
            </a:xfrm>
            <a:prstGeom prst="rect">
              <a:avLst/>
            </a:prstGeom>
            <a:noFill/>
          </p:spPr>
          <p:txBody>
            <a:bodyPr wrap="square" rtlCol="0">
              <a:spAutoFit/>
            </a:bodyPr>
            <a:lstStyle/>
            <a:p>
              <a:pPr algn="ctr"/>
              <a:r>
                <a:rPr lang="en-US" sz="1200" dirty="0" smtClean="0">
                  <a:solidFill>
                    <a:srgbClr val="000000"/>
                  </a:solidFill>
                </a:rPr>
                <a:t>HTTP (REST / JSON)</a:t>
              </a:r>
              <a:endParaRPr lang="en-US" sz="1600" i="0" dirty="0" smtClean="0">
                <a:solidFill>
                  <a:srgbClr val="000000"/>
                </a:solidFill>
              </a:endParaRPr>
            </a:p>
          </p:txBody>
        </p:sp>
      </p:grpSp>
      <p:sp>
        <p:nvSpPr>
          <p:cNvPr id="20" name="AutoShape 5"/>
          <p:cNvSpPr>
            <a:spLocks noChangeArrowheads="1"/>
          </p:cNvSpPr>
          <p:nvPr/>
        </p:nvSpPr>
        <p:spPr bwMode="auto">
          <a:xfrm>
            <a:off x="8735324" y="3352800"/>
            <a:ext cx="1422030" cy="1752600"/>
          </a:xfrm>
          <a:prstGeom prst="roundRect">
            <a:avLst>
              <a:gd name="adj" fmla="val 16667"/>
            </a:avLst>
          </a:prstGeom>
          <a:ln>
            <a:headEnd/>
            <a:tailEnd/>
          </a:ln>
        </p:spPr>
        <p:style>
          <a:lnRef idx="3">
            <a:schemeClr val="lt1"/>
          </a:lnRef>
          <a:fillRef idx="1">
            <a:schemeClr val="accent3"/>
          </a:fillRef>
          <a:effectRef idx="1">
            <a:schemeClr val="accent3"/>
          </a:effectRef>
          <a:fontRef idx="minor">
            <a:schemeClr val="lt1"/>
          </a:fontRef>
        </p:style>
        <p:txBody>
          <a:bodyPr wrap="square" anchor="t"/>
          <a:lstStyle/>
          <a:p>
            <a:pPr algn="ctr"/>
            <a:r>
              <a:rPr lang="en-US" sz="1400" i="0" dirty="0" smtClean="0">
                <a:solidFill>
                  <a:schemeClr val="bg1"/>
                </a:solidFill>
              </a:rPr>
              <a:t>Business Entity</a:t>
            </a:r>
            <a:endParaRPr lang="en-US" sz="1400" i="0" dirty="0">
              <a:solidFill>
                <a:schemeClr val="bg1"/>
              </a:solidFill>
            </a:endParaRPr>
          </a:p>
        </p:txBody>
      </p:sp>
      <p:sp>
        <p:nvSpPr>
          <p:cNvPr id="26" name="Left-Right Arrow 25"/>
          <p:cNvSpPr/>
          <p:nvPr/>
        </p:nvSpPr>
        <p:spPr bwMode="auto">
          <a:xfrm>
            <a:off x="7414868" y="3886200"/>
            <a:ext cx="1728406" cy="228600"/>
          </a:xfrm>
          <a:prstGeom prst="left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smtClean="0"/>
          </a:p>
        </p:txBody>
      </p:sp>
      <p:sp>
        <p:nvSpPr>
          <p:cNvPr id="27" name="AutoShape 5"/>
          <p:cNvSpPr>
            <a:spLocks noChangeArrowheads="1"/>
          </p:cNvSpPr>
          <p:nvPr/>
        </p:nvSpPr>
        <p:spPr bwMode="auto">
          <a:xfrm>
            <a:off x="6805429" y="3733800"/>
            <a:ext cx="1523602" cy="609600"/>
          </a:xfrm>
          <a:prstGeom prst="roundRect">
            <a:avLst>
              <a:gd name="adj" fmla="val 16667"/>
            </a:avLst>
          </a:prstGeom>
          <a:ln>
            <a:headEnd/>
            <a:tailEnd/>
          </a:ln>
        </p:spPr>
        <p:style>
          <a:lnRef idx="3">
            <a:schemeClr val="lt1"/>
          </a:lnRef>
          <a:fillRef idx="1">
            <a:schemeClr val="accent3"/>
          </a:fillRef>
          <a:effectRef idx="1">
            <a:schemeClr val="accent3"/>
          </a:effectRef>
          <a:fontRef idx="minor">
            <a:schemeClr val="lt1"/>
          </a:fontRef>
        </p:style>
        <p:txBody>
          <a:bodyPr wrap="square" anchor="t"/>
          <a:lstStyle/>
          <a:p>
            <a:pPr algn="ctr"/>
            <a:r>
              <a:rPr lang="en-US" sz="1400" dirty="0" smtClean="0">
                <a:solidFill>
                  <a:schemeClr val="bg1"/>
                </a:solidFill>
              </a:rPr>
              <a:t>JSDO-BE Mapping</a:t>
            </a:r>
            <a:endParaRPr lang="en-US" sz="1400" dirty="0">
              <a:solidFill>
                <a:schemeClr val="bg1"/>
              </a:solidFill>
            </a:endParaRPr>
          </a:p>
        </p:txBody>
      </p:sp>
      <p:sp>
        <p:nvSpPr>
          <p:cNvPr id="28" name="AutoShape 5"/>
          <p:cNvSpPr>
            <a:spLocks noChangeArrowheads="1"/>
          </p:cNvSpPr>
          <p:nvPr/>
        </p:nvSpPr>
        <p:spPr bwMode="auto">
          <a:xfrm>
            <a:off x="1929898" y="3657600"/>
            <a:ext cx="1523604" cy="990600"/>
          </a:xfrm>
          <a:prstGeom prst="roundRect">
            <a:avLst>
              <a:gd name="adj" fmla="val 16667"/>
            </a:avLst>
          </a:prstGeom>
          <a:ln>
            <a:headEnd/>
            <a:tailEnd/>
          </a:ln>
        </p:spPr>
        <p:style>
          <a:lnRef idx="3">
            <a:schemeClr val="lt1"/>
          </a:lnRef>
          <a:fillRef idx="1">
            <a:schemeClr val="accent3"/>
          </a:fillRef>
          <a:effectRef idx="1">
            <a:schemeClr val="accent3"/>
          </a:effectRef>
          <a:fontRef idx="minor">
            <a:schemeClr val="lt1"/>
          </a:fontRef>
        </p:style>
        <p:txBody>
          <a:bodyPr wrap="square" anchor="t"/>
          <a:lstStyle/>
          <a:p>
            <a:pPr algn="ctr"/>
            <a:r>
              <a:rPr lang="en-US" sz="1400" dirty="0" smtClean="0">
                <a:solidFill>
                  <a:schemeClr val="bg1"/>
                </a:solidFill>
              </a:rPr>
              <a:t>JSDO</a:t>
            </a:r>
            <a:endParaRPr lang="en-US" sz="1400" dirty="0">
              <a:solidFill>
                <a:schemeClr val="bg1"/>
              </a:solidFill>
            </a:endParaRPr>
          </a:p>
        </p:txBody>
      </p:sp>
      <p:sp>
        <p:nvSpPr>
          <p:cNvPr id="29" name="Left-Right Arrow 28"/>
          <p:cNvSpPr/>
          <p:nvPr/>
        </p:nvSpPr>
        <p:spPr bwMode="auto">
          <a:xfrm>
            <a:off x="3453501" y="3962400"/>
            <a:ext cx="3281834" cy="152400"/>
          </a:xfrm>
          <a:prstGeom prst="left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0" name="Picture 2"/>
          <p:cNvPicPr>
            <a:picLocks noChangeAspect="1" noChangeArrowheads="1"/>
          </p:cNvPicPr>
          <p:nvPr/>
        </p:nvPicPr>
        <p:blipFill>
          <a:blip r:embed="rId3" cstate="print"/>
          <a:srcRect/>
          <a:stretch>
            <a:fillRect/>
          </a:stretch>
        </p:blipFill>
        <p:spPr bwMode="auto">
          <a:xfrm>
            <a:off x="2234618" y="3962400"/>
            <a:ext cx="924319" cy="533400"/>
          </a:xfrm>
          <a:prstGeom prst="rect">
            <a:avLst/>
          </a:prstGeom>
          <a:noFill/>
          <a:ln w="9525">
            <a:noFill/>
            <a:miter lim="800000"/>
            <a:headEnd/>
            <a:tailEnd/>
          </a:ln>
        </p:spPr>
      </p:pic>
      <p:pic>
        <p:nvPicPr>
          <p:cNvPr id="31" name="Picture 3"/>
          <p:cNvPicPr>
            <a:picLocks noChangeAspect="1" noChangeArrowheads="1"/>
          </p:cNvPicPr>
          <p:nvPr/>
        </p:nvPicPr>
        <p:blipFill>
          <a:blip r:embed="rId4" cstate="print"/>
          <a:srcRect/>
          <a:stretch>
            <a:fillRect/>
          </a:stretch>
        </p:blipFill>
        <p:spPr bwMode="auto">
          <a:xfrm>
            <a:off x="9040045" y="4419600"/>
            <a:ext cx="1015735" cy="559510"/>
          </a:xfrm>
          <a:prstGeom prst="rect">
            <a:avLst/>
          </a:prstGeom>
          <a:noFill/>
          <a:ln w="9525">
            <a:noFill/>
            <a:miter lim="800000"/>
            <a:headEnd/>
            <a:tailEnd/>
          </a:ln>
        </p:spPr>
      </p:pic>
      <p:sp>
        <p:nvSpPr>
          <p:cNvPr id="32" name="Flowchart: Document 31"/>
          <p:cNvSpPr/>
          <p:nvPr/>
        </p:nvSpPr>
        <p:spPr bwMode="auto">
          <a:xfrm>
            <a:off x="9141619" y="3886200"/>
            <a:ext cx="637990" cy="331473"/>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3" name="Flowchart: Document 32"/>
          <p:cNvSpPr/>
          <p:nvPr/>
        </p:nvSpPr>
        <p:spPr bwMode="auto">
          <a:xfrm>
            <a:off x="9243194" y="3962407"/>
            <a:ext cx="637990" cy="331473"/>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4" name="Flowchart: Document 33"/>
          <p:cNvSpPr/>
          <p:nvPr/>
        </p:nvSpPr>
        <p:spPr bwMode="auto">
          <a:xfrm>
            <a:off x="9356627" y="4038600"/>
            <a:ext cx="597582" cy="304800"/>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0" u="none" strike="noStrike" cap="none" normalizeH="0" baseline="0" dirty="0" smtClean="0">
                <a:ln>
                  <a:noFill/>
                </a:ln>
                <a:solidFill>
                  <a:schemeClr val="tx1"/>
                </a:solidFill>
                <a:effectLst/>
                <a:latin typeface="Arial" charset="0"/>
              </a:rPr>
              <a:t>ABL</a:t>
            </a:r>
            <a:endParaRPr kumimoji="0" lang="en-US" sz="1400" b="0"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8" descr="http://www.clker.com/cliparts/0/P/X/P/D/E/cloud-md.png"/>
          <p:cNvPicPr>
            <a:picLocks noChangeAspect="1" noChangeArrowheads="1"/>
          </p:cNvPicPr>
          <p:nvPr/>
        </p:nvPicPr>
        <p:blipFill>
          <a:blip r:embed="rId3" cstate="print">
            <a:lum bright="67000" contrast="-84000"/>
          </a:blip>
          <a:stretch>
            <a:fillRect/>
          </a:stretch>
        </p:blipFill>
        <p:spPr bwMode="auto">
          <a:xfrm>
            <a:off x="3228615" y="1081466"/>
            <a:ext cx="5192936" cy="4785934"/>
          </a:xfrm>
          <a:prstGeom prst="rect">
            <a:avLst/>
          </a:prstGeom>
          <a:noFill/>
          <a:ln>
            <a:noFill/>
          </a:ln>
          <a:effectLst>
            <a:outerShdw blurRad="50800" dist="38100" dir="18900000" algn="bl" rotWithShape="0">
              <a:schemeClr val="accent1">
                <a:lumMod val="20000"/>
                <a:lumOff val="80000"/>
                <a:alpha val="40000"/>
              </a:schemeClr>
            </a:outerShdw>
          </a:effectLst>
        </p:spPr>
      </p:pic>
      <p:sp>
        <p:nvSpPr>
          <p:cNvPr id="2" name="Title 1"/>
          <p:cNvSpPr>
            <a:spLocks noGrp="1"/>
          </p:cNvSpPr>
          <p:nvPr>
            <p:ph type="title"/>
          </p:nvPr>
        </p:nvSpPr>
        <p:spPr/>
        <p:txBody>
          <a:bodyPr/>
          <a:lstStyle/>
          <a:p>
            <a:r>
              <a:rPr lang="en-US" dirty="0" smtClean="0"/>
              <a:t>Runtime Architecture: Native</a:t>
            </a:r>
            <a:endParaRPr lang="en-US" dirty="0">
              <a:solidFill>
                <a:schemeClr val="accent1"/>
              </a:solidFill>
            </a:endParaRPr>
          </a:p>
        </p:txBody>
      </p:sp>
      <p:sp>
        <p:nvSpPr>
          <p:cNvPr id="27" name="TextBox 26"/>
          <p:cNvSpPr txBox="1"/>
          <p:nvPr/>
        </p:nvSpPr>
        <p:spPr>
          <a:xfrm>
            <a:off x="757987" y="1136286"/>
            <a:ext cx="1807413" cy="400110"/>
          </a:xfrm>
          <a:prstGeom prst="rect">
            <a:avLst/>
          </a:prstGeom>
          <a:noFill/>
        </p:spPr>
        <p:txBody>
          <a:bodyPr wrap="square" rtlCol="0">
            <a:spAutoFit/>
          </a:bodyPr>
          <a:lstStyle/>
          <a:p>
            <a:pPr algn="l"/>
            <a:r>
              <a:rPr lang="en-US" sz="2000" b="1" i="0" dirty="0" smtClean="0">
                <a:solidFill>
                  <a:schemeClr val="tx2"/>
                </a:solidFill>
              </a:rPr>
              <a:t>Mobile App</a:t>
            </a:r>
            <a:endParaRPr lang="en-US" sz="1400" b="1" i="0" dirty="0" smtClean="0">
              <a:solidFill>
                <a:schemeClr val="tx2"/>
              </a:solidFill>
            </a:endParaRPr>
          </a:p>
        </p:txBody>
      </p:sp>
      <p:sp>
        <p:nvSpPr>
          <p:cNvPr id="47" name="Rounded Rectangle 46"/>
          <p:cNvSpPr/>
          <p:nvPr/>
        </p:nvSpPr>
        <p:spPr>
          <a:xfrm>
            <a:off x="3708399" y="1658320"/>
            <a:ext cx="3454401" cy="4374180"/>
          </a:xfrm>
          <a:prstGeom prst="roundRect">
            <a:avLst/>
          </a:prstGeom>
          <a:gradFill>
            <a:gsLst>
              <a:gs pos="0">
                <a:srgbClr val="99CCFF"/>
              </a:gs>
              <a:gs pos="19000">
                <a:schemeClr val="accent3">
                  <a:tint val="37000"/>
                  <a:satMod val="300000"/>
                </a:schemeClr>
              </a:gs>
              <a:gs pos="60000">
                <a:schemeClr val="accent3">
                  <a:tint val="15000"/>
                  <a:satMod val="350000"/>
                </a:schemeClr>
              </a:gs>
            </a:gsLst>
          </a:gra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endParaRPr lang="en-US" sz="1800" i="0" dirty="0" smtClean="0">
              <a:solidFill>
                <a:schemeClr val="tx1"/>
              </a:solidFill>
              <a:latin typeface="Arial" charset="0"/>
            </a:endParaRPr>
          </a:p>
        </p:txBody>
      </p:sp>
      <p:sp>
        <p:nvSpPr>
          <p:cNvPr id="49" name="Left-Right Arrow 48"/>
          <p:cNvSpPr/>
          <p:nvPr/>
        </p:nvSpPr>
        <p:spPr>
          <a:xfrm>
            <a:off x="7202715" y="3387423"/>
            <a:ext cx="1865085" cy="320977"/>
          </a:xfrm>
          <a:prstGeom prst="leftRightArrow">
            <a:avLst>
              <a:gd name="adj1" fmla="val 43066"/>
              <a:gd name="adj2" fmla="val 50000"/>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600" i="0" dirty="0" smtClean="0">
                <a:solidFill>
                  <a:schemeClr val="tx1"/>
                </a:solidFill>
              </a:rPr>
              <a:t>AppServer</a:t>
            </a:r>
            <a:endParaRPr lang="en-US" sz="1600" i="0" dirty="0">
              <a:solidFill>
                <a:schemeClr val="tx1"/>
              </a:solidFill>
            </a:endParaRPr>
          </a:p>
        </p:txBody>
      </p:sp>
      <p:sp>
        <p:nvSpPr>
          <p:cNvPr id="30" name="TextBox 29"/>
          <p:cNvSpPr txBox="1"/>
          <p:nvPr/>
        </p:nvSpPr>
        <p:spPr>
          <a:xfrm>
            <a:off x="3991049" y="1158320"/>
            <a:ext cx="2766177" cy="400110"/>
          </a:xfrm>
          <a:prstGeom prst="rect">
            <a:avLst/>
          </a:prstGeom>
          <a:noFill/>
        </p:spPr>
        <p:txBody>
          <a:bodyPr wrap="square" rtlCol="0">
            <a:spAutoFit/>
          </a:bodyPr>
          <a:lstStyle/>
          <a:p>
            <a:pPr algn="l"/>
            <a:r>
              <a:rPr lang="en-US" sz="2000" b="1" i="0" dirty="0" smtClean="0">
                <a:solidFill>
                  <a:schemeClr val="tx2"/>
                </a:solidFill>
              </a:rPr>
              <a:t>OE Web Server</a:t>
            </a:r>
          </a:p>
        </p:txBody>
      </p:sp>
      <p:pic>
        <p:nvPicPr>
          <p:cNvPr id="12292" name="Picture 4" descr="https://encrypted-tbn2.gstatic.com/images?q=tbn:ANd9GcSp-qDgv6uw08sPf74-Od2-MiqCA1YxOYk_ReUCxxL0-4J2_Qepbg"/>
          <p:cNvPicPr>
            <a:picLocks noChangeAspect="1" noChangeArrowheads="1"/>
          </p:cNvPicPr>
          <p:nvPr/>
        </p:nvPicPr>
        <p:blipFill>
          <a:blip r:embed="rId4" cstate="print"/>
          <a:srcRect/>
          <a:stretch>
            <a:fillRect/>
          </a:stretch>
        </p:blipFill>
        <p:spPr bwMode="auto">
          <a:xfrm>
            <a:off x="828739" y="1516937"/>
            <a:ext cx="1614326" cy="807163"/>
          </a:xfrm>
          <a:prstGeom prst="rect">
            <a:avLst/>
          </a:prstGeom>
          <a:noFill/>
        </p:spPr>
      </p:pic>
      <p:sp>
        <p:nvSpPr>
          <p:cNvPr id="52" name="Left-Right Arrow 51"/>
          <p:cNvSpPr/>
          <p:nvPr/>
        </p:nvSpPr>
        <p:spPr>
          <a:xfrm>
            <a:off x="2628899" y="3699131"/>
            <a:ext cx="1524001" cy="314069"/>
          </a:xfrm>
          <a:prstGeom prst="leftRightArrow">
            <a:avLst>
              <a:gd name="adj1" fmla="val 43066"/>
              <a:gd name="adj2" fmla="val 50000"/>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600" i="0" dirty="0" smtClean="0">
                <a:solidFill>
                  <a:schemeClr val="tx1"/>
                </a:solidFill>
              </a:rPr>
              <a:t>http/s</a:t>
            </a:r>
            <a:endParaRPr lang="en-US" sz="1600" i="0" dirty="0">
              <a:solidFill>
                <a:schemeClr val="tx1"/>
              </a:solidFill>
            </a:endParaRPr>
          </a:p>
        </p:txBody>
      </p:sp>
      <p:grpSp>
        <p:nvGrpSpPr>
          <p:cNvPr id="3" name="Group 69"/>
          <p:cNvGrpSpPr/>
          <p:nvPr/>
        </p:nvGrpSpPr>
        <p:grpSpPr>
          <a:xfrm>
            <a:off x="9098382" y="2680685"/>
            <a:ext cx="1857610" cy="2015982"/>
            <a:chOff x="7534400" y="3110347"/>
            <a:chExt cx="1420552" cy="1644533"/>
          </a:xfrm>
        </p:grpSpPr>
        <p:pic>
          <p:nvPicPr>
            <p:cNvPr id="24" name="Picture 4" descr="What's New in OpenEdge 11.2"/>
            <p:cNvPicPr>
              <a:picLocks noChangeAspect="1" noChangeArrowheads="1"/>
            </p:cNvPicPr>
            <p:nvPr/>
          </p:nvPicPr>
          <p:blipFill>
            <a:blip r:embed="rId5" cstate="print"/>
            <a:srcRect/>
            <a:stretch>
              <a:fillRect/>
            </a:stretch>
          </p:blipFill>
          <p:spPr bwMode="auto">
            <a:xfrm>
              <a:off x="7534400" y="3110347"/>
              <a:ext cx="1420552" cy="1065414"/>
            </a:xfrm>
            <a:prstGeom prst="rect">
              <a:avLst/>
            </a:prstGeom>
            <a:noFill/>
          </p:spPr>
        </p:pic>
        <p:pic>
          <p:nvPicPr>
            <p:cNvPr id="25" name="Picture 24" descr="http://glenn-packer.net/Content/Images/database-developer-Eastbourne-Brighton-Sussex.png"/>
            <p:cNvPicPr>
              <a:picLocks noChangeAspect="1" noChangeArrowheads="1"/>
            </p:cNvPicPr>
            <p:nvPr/>
          </p:nvPicPr>
          <p:blipFill>
            <a:blip r:embed="rId6" cstate="print"/>
            <a:srcRect/>
            <a:stretch>
              <a:fillRect/>
            </a:stretch>
          </p:blipFill>
          <p:spPr bwMode="auto">
            <a:xfrm>
              <a:off x="7783268" y="3682815"/>
              <a:ext cx="967539" cy="1072065"/>
            </a:xfrm>
            <a:prstGeom prst="rect">
              <a:avLst/>
            </a:prstGeom>
            <a:noFill/>
          </p:spPr>
        </p:pic>
      </p:grpSp>
      <p:sp>
        <p:nvSpPr>
          <p:cNvPr id="26" name="TextBox 25"/>
          <p:cNvSpPr txBox="1"/>
          <p:nvPr/>
        </p:nvSpPr>
        <p:spPr>
          <a:xfrm>
            <a:off x="8840631" y="2148918"/>
            <a:ext cx="2334332" cy="400110"/>
          </a:xfrm>
          <a:prstGeom prst="rect">
            <a:avLst/>
          </a:prstGeom>
          <a:noFill/>
        </p:spPr>
        <p:txBody>
          <a:bodyPr wrap="square" rtlCol="0">
            <a:spAutoFit/>
          </a:bodyPr>
          <a:lstStyle/>
          <a:p>
            <a:pPr algn="l"/>
            <a:r>
              <a:rPr lang="en-US" sz="2000" b="1" i="0" dirty="0" smtClean="0">
                <a:solidFill>
                  <a:schemeClr val="tx2"/>
                </a:solidFill>
              </a:rPr>
              <a:t>OE </a:t>
            </a:r>
            <a:r>
              <a:rPr lang="en-US" sz="2000" b="1" i="0" dirty="0" err="1" smtClean="0">
                <a:solidFill>
                  <a:schemeClr val="tx2"/>
                </a:solidFill>
              </a:rPr>
              <a:t>AppServer</a:t>
            </a:r>
            <a:endParaRPr lang="en-US" sz="2000" b="1" i="0" dirty="0" smtClean="0">
              <a:solidFill>
                <a:schemeClr val="tx2"/>
              </a:solidFill>
            </a:endParaRPr>
          </a:p>
        </p:txBody>
      </p:sp>
      <p:grpSp>
        <p:nvGrpSpPr>
          <p:cNvPr id="4" name="Group 66"/>
          <p:cNvGrpSpPr/>
          <p:nvPr/>
        </p:nvGrpSpPr>
        <p:grpSpPr>
          <a:xfrm>
            <a:off x="10228933" y="3899272"/>
            <a:ext cx="1151304" cy="1363970"/>
            <a:chOff x="8735324" y="3352800"/>
            <a:chExt cx="1422030" cy="1752600"/>
          </a:xfrm>
        </p:grpSpPr>
        <p:sp>
          <p:nvSpPr>
            <p:cNvPr id="32" name="AutoShape 5"/>
            <p:cNvSpPr>
              <a:spLocks noChangeArrowheads="1"/>
            </p:cNvSpPr>
            <p:nvPr/>
          </p:nvSpPr>
          <p:spPr bwMode="auto">
            <a:xfrm>
              <a:off x="8735324" y="3352800"/>
              <a:ext cx="1422030" cy="1752600"/>
            </a:xfrm>
            <a:prstGeom prst="roundRect">
              <a:avLst>
                <a:gd name="adj" fmla="val 16667"/>
              </a:avLst>
            </a:prstGeom>
            <a:ln>
              <a:headEnd/>
              <a:tailEnd/>
            </a:ln>
          </p:spPr>
          <p:style>
            <a:lnRef idx="3">
              <a:schemeClr val="lt1"/>
            </a:lnRef>
            <a:fillRef idx="1">
              <a:schemeClr val="accent3"/>
            </a:fillRef>
            <a:effectRef idx="1">
              <a:schemeClr val="accent3"/>
            </a:effectRef>
            <a:fontRef idx="minor">
              <a:schemeClr val="lt1"/>
            </a:fontRef>
          </p:style>
          <p:txBody>
            <a:bodyPr wrap="square" anchor="t"/>
            <a:lstStyle/>
            <a:p>
              <a:pPr algn="ctr"/>
              <a:r>
                <a:rPr lang="en-US" sz="1400" i="0" dirty="0" smtClean="0">
                  <a:solidFill>
                    <a:schemeClr val="bg1"/>
                  </a:solidFill>
                </a:rPr>
                <a:t>Business Entity</a:t>
              </a:r>
              <a:endParaRPr lang="en-US" sz="1400" i="0" dirty="0">
                <a:solidFill>
                  <a:schemeClr val="bg1"/>
                </a:solidFill>
              </a:endParaRPr>
            </a:p>
          </p:txBody>
        </p:sp>
        <p:pic>
          <p:nvPicPr>
            <p:cNvPr id="34" name="Picture 3"/>
            <p:cNvPicPr>
              <a:picLocks noChangeAspect="1" noChangeArrowheads="1"/>
            </p:cNvPicPr>
            <p:nvPr/>
          </p:nvPicPr>
          <p:blipFill>
            <a:blip r:embed="rId7" cstate="print"/>
            <a:srcRect/>
            <a:stretch>
              <a:fillRect/>
            </a:stretch>
          </p:blipFill>
          <p:spPr bwMode="auto">
            <a:xfrm>
              <a:off x="9040045" y="4419600"/>
              <a:ext cx="1015735" cy="559510"/>
            </a:xfrm>
            <a:prstGeom prst="rect">
              <a:avLst/>
            </a:prstGeom>
            <a:noFill/>
            <a:ln w="9525">
              <a:noFill/>
              <a:miter lim="800000"/>
              <a:headEnd/>
              <a:tailEnd/>
            </a:ln>
          </p:spPr>
        </p:pic>
        <p:sp>
          <p:nvSpPr>
            <p:cNvPr id="35" name="Flowchart: Document 34"/>
            <p:cNvSpPr/>
            <p:nvPr/>
          </p:nvSpPr>
          <p:spPr bwMode="auto">
            <a:xfrm>
              <a:off x="9401560" y="4088306"/>
              <a:ext cx="544626" cy="344525"/>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800" b="0" i="1" u="none" strike="noStrike" cap="none" normalizeH="0" baseline="0" smtClean="0">
                <a:ln>
                  <a:noFill/>
                </a:ln>
                <a:solidFill>
                  <a:schemeClr val="tx1"/>
                </a:solidFill>
                <a:effectLst/>
                <a:latin typeface="Arial" charset="0"/>
              </a:endParaRPr>
            </a:p>
          </p:txBody>
        </p:sp>
        <p:sp>
          <p:nvSpPr>
            <p:cNvPr id="36" name="Flowchart: Document 35"/>
            <p:cNvSpPr/>
            <p:nvPr/>
          </p:nvSpPr>
          <p:spPr bwMode="auto">
            <a:xfrm>
              <a:off x="9475586" y="4164588"/>
              <a:ext cx="554437" cy="326190"/>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800" b="0" i="1" u="none" strike="noStrike" cap="none" normalizeH="0" baseline="0" smtClean="0">
                <a:ln>
                  <a:noFill/>
                </a:ln>
                <a:solidFill>
                  <a:schemeClr val="tx1"/>
                </a:solidFill>
                <a:effectLst/>
                <a:latin typeface="Arial" charset="0"/>
              </a:endParaRPr>
            </a:p>
          </p:txBody>
        </p:sp>
        <p:sp>
          <p:nvSpPr>
            <p:cNvPr id="37" name="Flowchart: Document 36"/>
            <p:cNvSpPr/>
            <p:nvPr/>
          </p:nvSpPr>
          <p:spPr bwMode="auto">
            <a:xfrm>
              <a:off x="9549611" y="4240870"/>
              <a:ext cx="475546" cy="262921"/>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u="none" strike="noStrike" cap="none" normalizeH="0" baseline="0" dirty="0" smtClean="0">
                  <a:ln>
                    <a:noFill/>
                  </a:ln>
                  <a:solidFill>
                    <a:schemeClr val="bg1">
                      <a:lumMod val="50000"/>
                    </a:schemeClr>
                  </a:solidFill>
                  <a:effectLst/>
                  <a:latin typeface="Arial" charset="0"/>
                </a:rPr>
                <a:t>ABL</a:t>
              </a:r>
              <a:endParaRPr kumimoji="0" lang="en-US" sz="1600" b="0" u="none" strike="noStrike" cap="none" normalizeH="0" baseline="0" dirty="0" smtClean="0">
                <a:ln>
                  <a:noFill/>
                </a:ln>
                <a:solidFill>
                  <a:schemeClr val="bg1">
                    <a:lumMod val="50000"/>
                  </a:schemeClr>
                </a:solidFill>
                <a:effectLst/>
                <a:latin typeface="Arial" charset="0"/>
              </a:endParaRPr>
            </a:p>
          </p:txBody>
        </p:sp>
      </p:grpSp>
      <p:sp>
        <p:nvSpPr>
          <p:cNvPr id="38" name="Rounded Rectangle 37"/>
          <p:cNvSpPr/>
          <p:nvPr/>
        </p:nvSpPr>
        <p:spPr>
          <a:xfrm>
            <a:off x="4970625" y="2223106"/>
            <a:ext cx="1785776" cy="1713894"/>
          </a:xfrm>
          <a:prstGeom prst="roundRect">
            <a:avLst/>
          </a:prstGeom>
          <a:gradFill>
            <a:gsLst>
              <a:gs pos="0">
                <a:schemeClr val="accent3">
                  <a:lumMod val="40000"/>
                  <a:lumOff val="60000"/>
                </a:schemeClr>
              </a:gs>
              <a:gs pos="35000">
                <a:schemeClr val="accent3">
                  <a:lumMod val="60000"/>
                  <a:lumOff val="40000"/>
                </a:schemeClr>
              </a:gs>
              <a:gs pos="100000">
                <a:srgbClr val="3C77D8"/>
              </a:gs>
            </a:gsLst>
          </a:gra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r>
              <a:rPr lang="en-US" sz="1600" i="0" dirty="0" smtClean="0">
                <a:solidFill>
                  <a:schemeClr val="bg1"/>
                </a:solidFill>
                <a:latin typeface="Arial" charset="0"/>
              </a:rPr>
              <a:t>REST web service &amp; UI</a:t>
            </a:r>
            <a:endParaRPr lang="en-US" sz="1600" i="0" dirty="0">
              <a:solidFill>
                <a:schemeClr val="bg1"/>
              </a:solidFill>
              <a:latin typeface="Arial" charset="0"/>
            </a:endParaRPr>
          </a:p>
        </p:txBody>
      </p:sp>
      <p:sp>
        <p:nvSpPr>
          <p:cNvPr id="51" name="Rounded Rectangle 50"/>
          <p:cNvSpPr/>
          <p:nvPr/>
        </p:nvSpPr>
        <p:spPr>
          <a:xfrm>
            <a:off x="4229100" y="1780332"/>
            <a:ext cx="2540000" cy="378668"/>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i="0" dirty="0" smtClean="0"/>
              <a:t>HTTP session manager</a:t>
            </a:r>
            <a:endParaRPr lang="en-US" sz="1600" i="0" dirty="0"/>
          </a:p>
        </p:txBody>
      </p:sp>
      <p:sp>
        <p:nvSpPr>
          <p:cNvPr id="53" name="Rounded Rectangle 52"/>
          <p:cNvSpPr/>
          <p:nvPr/>
        </p:nvSpPr>
        <p:spPr>
          <a:xfrm>
            <a:off x="4241800" y="2324100"/>
            <a:ext cx="406400" cy="3390900"/>
          </a:xfrm>
          <a:prstGeom prst="round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600" i="0" dirty="0" smtClean="0"/>
              <a:t>Authentication / Authorization</a:t>
            </a:r>
            <a:endParaRPr lang="en-US" sz="1600" i="0" dirty="0"/>
          </a:p>
        </p:txBody>
      </p:sp>
      <p:sp>
        <p:nvSpPr>
          <p:cNvPr id="40" name="Rounded Rectangle 39"/>
          <p:cNvSpPr/>
          <p:nvPr/>
        </p:nvSpPr>
        <p:spPr>
          <a:xfrm>
            <a:off x="5265835" y="3456039"/>
            <a:ext cx="1211165" cy="41746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b"/>
          <a:lstStyle/>
          <a:p>
            <a:pPr>
              <a:spcBef>
                <a:spcPts val="0"/>
              </a:spcBef>
            </a:pPr>
            <a:r>
              <a:rPr lang="en-US" sz="1400" i="0" dirty="0" smtClean="0">
                <a:solidFill>
                  <a:schemeClr val="tx2"/>
                </a:solidFill>
              </a:rPr>
              <a:t>HTML5 app</a:t>
            </a:r>
            <a:endParaRPr lang="en-US" sz="1400" i="0" dirty="0">
              <a:solidFill>
                <a:schemeClr val="tx2"/>
              </a:solidFill>
            </a:endParaRPr>
          </a:p>
        </p:txBody>
      </p:sp>
      <p:sp>
        <p:nvSpPr>
          <p:cNvPr id="82" name="Rounded Rectangle 81"/>
          <p:cNvSpPr/>
          <p:nvPr/>
        </p:nvSpPr>
        <p:spPr>
          <a:xfrm>
            <a:off x="5257651" y="2985537"/>
            <a:ext cx="1208809" cy="447869"/>
          </a:xfrm>
          <a:prstGeom prst="roundRect">
            <a:avLst/>
          </a:prstGeom>
          <a:gradFill>
            <a:gsLst>
              <a:gs pos="100000">
                <a:schemeClr val="accent1"/>
              </a:gs>
              <a:gs pos="0">
                <a:schemeClr val="accent1">
                  <a:lumMod val="60000"/>
                  <a:lumOff val="40000"/>
                </a:schemeClr>
              </a:gs>
            </a:gsLst>
          </a:gradFill>
          <a:ln/>
        </p:spPr>
        <p:style>
          <a:lnRef idx="1">
            <a:schemeClr val="accent4"/>
          </a:lnRef>
          <a:fillRef idx="2">
            <a:schemeClr val="accent4"/>
          </a:fillRef>
          <a:effectRef idx="1">
            <a:schemeClr val="accent4"/>
          </a:effectRef>
          <a:fontRef idx="minor">
            <a:schemeClr val="dk1"/>
          </a:fontRef>
        </p:style>
        <p:txBody>
          <a:bodyPr rtlCol="0" anchor="ctr"/>
          <a:lstStyle/>
          <a:p>
            <a:r>
              <a:rPr lang="en-US" sz="1400" i="0" dirty="0" smtClean="0">
                <a:solidFill>
                  <a:schemeClr val="bg1"/>
                </a:solidFill>
              </a:rPr>
              <a:t>JSDO catalog</a:t>
            </a:r>
            <a:endParaRPr lang="en-US" sz="1400" i="0" dirty="0">
              <a:solidFill>
                <a:schemeClr val="bg1"/>
              </a:solidFill>
            </a:endParaRPr>
          </a:p>
        </p:txBody>
      </p:sp>
      <p:sp>
        <p:nvSpPr>
          <p:cNvPr id="54" name="Rounded Rectangle 53"/>
          <p:cNvSpPr/>
          <p:nvPr/>
        </p:nvSpPr>
        <p:spPr>
          <a:xfrm>
            <a:off x="5034125" y="4077306"/>
            <a:ext cx="1785776" cy="1713894"/>
          </a:xfrm>
          <a:prstGeom prst="roundRect">
            <a:avLst/>
          </a:prstGeom>
          <a:gradFill>
            <a:gsLst>
              <a:gs pos="0">
                <a:schemeClr val="accent3">
                  <a:lumMod val="40000"/>
                  <a:lumOff val="60000"/>
                </a:schemeClr>
              </a:gs>
              <a:gs pos="35000">
                <a:schemeClr val="accent3">
                  <a:lumMod val="60000"/>
                  <a:lumOff val="40000"/>
                </a:schemeClr>
              </a:gs>
              <a:gs pos="100000">
                <a:srgbClr val="3C77D8"/>
              </a:gs>
            </a:gsLst>
          </a:gra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r>
              <a:rPr lang="en-US" sz="1600" i="0" dirty="0" smtClean="0">
                <a:solidFill>
                  <a:schemeClr val="bg1"/>
                </a:solidFill>
                <a:latin typeface="Arial" charset="0"/>
              </a:rPr>
              <a:t>REST web service 2</a:t>
            </a:r>
            <a:endParaRPr lang="en-US" sz="1600" i="0" dirty="0">
              <a:solidFill>
                <a:schemeClr val="bg1"/>
              </a:solidFill>
              <a:latin typeface="Arial" charset="0"/>
            </a:endParaRPr>
          </a:p>
        </p:txBody>
      </p:sp>
      <p:sp>
        <p:nvSpPr>
          <p:cNvPr id="56" name="Rounded Rectangle 55"/>
          <p:cNvSpPr/>
          <p:nvPr/>
        </p:nvSpPr>
        <p:spPr>
          <a:xfrm>
            <a:off x="5321151" y="4839737"/>
            <a:ext cx="1208809" cy="447869"/>
          </a:xfrm>
          <a:prstGeom prst="roundRect">
            <a:avLst/>
          </a:prstGeom>
          <a:gradFill>
            <a:gsLst>
              <a:gs pos="100000">
                <a:schemeClr val="accent1"/>
              </a:gs>
              <a:gs pos="0">
                <a:schemeClr val="accent1">
                  <a:lumMod val="60000"/>
                  <a:lumOff val="40000"/>
                </a:schemeClr>
              </a:gs>
            </a:gsLst>
          </a:gradFill>
          <a:ln/>
        </p:spPr>
        <p:style>
          <a:lnRef idx="1">
            <a:schemeClr val="accent4"/>
          </a:lnRef>
          <a:fillRef idx="2">
            <a:schemeClr val="accent4"/>
          </a:fillRef>
          <a:effectRef idx="1">
            <a:schemeClr val="accent4"/>
          </a:effectRef>
          <a:fontRef idx="minor">
            <a:schemeClr val="dk1"/>
          </a:fontRef>
        </p:style>
        <p:txBody>
          <a:bodyPr rtlCol="0" anchor="ctr"/>
          <a:lstStyle/>
          <a:p>
            <a:r>
              <a:rPr lang="en-US" sz="1400" i="0" dirty="0" smtClean="0">
                <a:solidFill>
                  <a:schemeClr val="bg1"/>
                </a:solidFill>
              </a:rPr>
              <a:t>JSDO catalog</a:t>
            </a:r>
            <a:endParaRPr lang="en-US" sz="1400" i="0" dirty="0">
              <a:solidFill>
                <a:schemeClr val="bg1"/>
              </a:solidFill>
            </a:endParaRPr>
          </a:p>
        </p:txBody>
      </p:sp>
      <p:pic>
        <p:nvPicPr>
          <p:cNvPr id="2053" name="Picture 5"/>
          <p:cNvPicPr>
            <a:picLocks noChangeAspect="1" noChangeArrowheads="1"/>
          </p:cNvPicPr>
          <p:nvPr/>
        </p:nvPicPr>
        <p:blipFill>
          <a:blip r:embed="rId8" cstate="print"/>
          <a:srcRect l="31166" t="31111" r="58101" b="41953"/>
          <a:stretch>
            <a:fillRect/>
          </a:stretch>
        </p:blipFill>
        <p:spPr bwMode="auto">
          <a:xfrm>
            <a:off x="761999" y="2285999"/>
            <a:ext cx="1868933" cy="3594101"/>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8" descr="http://www.clker.com/cliparts/0/P/X/P/D/E/cloud-md.png"/>
          <p:cNvPicPr>
            <a:picLocks noChangeAspect="1" noChangeArrowheads="1"/>
          </p:cNvPicPr>
          <p:nvPr/>
        </p:nvPicPr>
        <p:blipFill>
          <a:blip r:embed="rId3" cstate="print">
            <a:lum bright="67000" contrast="-84000"/>
          </a:blip>
          <a:stretch>
            <a:fillRect/>
          </a:stretch>
        </p:blipFill>
        <p:spPr bwMode="auto">
          <a:xfrm>
            <a:off x="3228615" y="1081466"/>
            <a:ext cx="5192936" cy="4785934"/>
          </a:xfrm>
          <a:prstGeom prst="rect">
            <a:avLst/>
          </a:prstGeom>
          <a:noFill/>
          <a:ln>
            <a:noFill/>
          </a:ln>
          <a:effectLst>
            <a:outerShdw blurRad="50800" dist="38100" dir="18900000" algn="bl" rotWithShape="0">
              <a:schemeClr val="accent1">
                <a:lumMod val="20000"/>
                <a:lumOff val="80000"/>
                <a:alpha val="40000"/>
              </a:schemeClr>
            </a:outerShdw>
          </a:effectLst>
        </p:spPr>
      </p:pic>
      <p:sp>
        <p:nvSpPr>
          <p:cNvPr id="2" name="Title 1"/>
          <p:cNvSpPr>
            <a:spLocks noGrp="1"/>
          </p:cNvSpPr>
          <p:nvPr>
            <p:ph type="title"/>
          </p:nvPr>
        </p:nvSpPr>
        <p:spPr/>
        <p:txBody>
          <a:bodyPr/>
          <a:lstStyle/>
          <a:p>
            <a:r>
              <a:rPr lang="en-US" dirty="0" smtClean="0"/>
              <a:t>Runtime Architecture: Mobile Web App</a:t>
            </a:r>
            <a:endParaRPr lang="en-US" dirty="0">
              <a:solidFill>
                <a:schemeClr val="accent1"/>
              </a:solidFill>
            </a:endParaRPr>
          </a:p>
        </p:txBody>
      </p:sp>
      <p:sp>
        <p:nvSpPr>
          <p:cNvPr id="27" name="TextBox 26"/>
          <p:cNvSpPr txBox="1"/>
          <p:nvPr/>
        </p:nvSpPr>
        <p:spPr>
          <a:xfrm>
            <a:off x="757987" y="1136286"/>
            <a:ext cx="1807413" cy="400110"/>
          </a:xfrm>
          <a:prstGeom prst="rect">
            <a:avLst/>
          </a:prstGeom>
          <a:noFill/>
        </p:spPr>
        <p:txBody>
          <a:bodyPr wrap="square" rtlCol="0">
            <a:spAutoFit/>
          </a:bodyPr>
          <a:lstStyle/>
          <a:p>
            <a:pPr algn="l"/>
            <a:r>
              <a:rPr lang="en-US" sz="2000" b="1" i="0" dirty="0" smtClean="0">
                <a:solidFill>
                  <a:schemeClr val="tx2"/>
                </a:solidFill>
              </a:rPr>
              <a:t>Mobile App</a:t>
            </a:r>
            <a:endParaRPr lang="en-US" sz="1400" b="1" i="0" dirty="0" smtClean="0">
              <a:solidFill>
                <a:schemeClr val="tx2"/>
              </a:solidFill>
            </a:endParaRPr>
          </a:p>
        </p:txBody>
      </p:sp>
      <p:sp>
        <p:nvSpPr>
          <p:cNvPr id="47" name="Rounded Rectangle 46"/>
          <p:cNvSpPr/>
          <p:nvPr/>
        </p:nvSpPr>
        <p:spPr>
          <a:xfrm>
            <a:off x="3708399" y="1658320"/>
            <a:ext cx="3454401" cy="4374180"/>
          </a:xfrm>
          <a:prstGeom prst="roundRect">
            <a:avLst/>
          </a:prstGeom>
          <a:gradFill>
            <a:gsLst>
              <a:gs pos="0">
                <a:srgbClr val="99CCFF"/>
              </a:gs>
              <a:gs pos="19000">
                <a:schemeClr val="accent3">
                  <a:tint val="37000"/>
                  <a:satMod val="300000"/>
                </a:schemeClr>
              </a:gs>
              <a:gs pos="60000">
                <a:schemeClr val="accent3">
                  <a:tint val="15000"/>
                  <a:satMod val="350000"/>
                </a:schemeClr>
              </a:gs>
            </a:gsLst>
          </a:gra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endParaRPr lang="en-US" sz="1800" i="0" dirty="0" smtClean="0">
              <a:solidFill>
                <a:schemeClr val="tx1"/>
              </a:solidFill>
              <a:latin typeface="Arial" charset="0"/>
            </a:endParaRPr>
          </a:p>
        </p:txBody>
      </p:sp>
      <p:sp>
        <p:nvSpPr>
          <p:cNvPr id="30" name="TextBox 29"/>
          <p:cNvSpPr txBox="1"/>
          <p:nvPr/>
        </p:nvSpPr>
        <p:spPr>
          <a:xfrm>
            <a:off x="3991049" y="1158320"/>
            <a:ext cx="2766177" cy="400110"/>
          </a:xfrm>
          <a:prstGeom prst="rect">
            <a:avLst/>
          </a:prstGeom>
          <a:noFill/>
        </p:spPr>
        <p:txBody>
          <a:bodyPr wrap="square" rtlCol="0">
            <a:spAutoFit/>
          </a:bodyPr>
          <a:lstStyle/>
          <a:p>
            <a:pPr algn="l"/>
            <a:r>
              <a:rPr lang="en-US" sz="2000" b="1" i="0" dirty="0" smtClean="0">
                <a:solidFill>
                  <a:schemeClr val="tx2"/>
                </a:solidFill>
              </a:rPr>
              <a:t>OE Web Server</a:t>
            </a:r>
          </a:p>
        </p:txBody>
      </p:sp>
      <p:pic>
        <p:nvPicPr>
          <p:cNvPr id="12292" name="Picture 4" descr="https://encrypted-tbn2.gstatic.com/images?q=tbn:ANd9GcSp-qDgv6uw08sPf74-Od2-MiqCA1YxOYk_ReUCxxL0-4J2_Qepbg"/>
          <p:cNvPicPr>
            <a:picLocks noChangeAspect="1" noChangeArrowheads="1"/>
          </p:cNvPicPr>
          <p:nvPr/>
        </p:nvPicPr>
        <p:blipFill>
          <a:blip r:embed="rId4" cstate="print"/>
          <a:srcRect/>
          <a:stretch>
            <a:fillRect/>
          </a:stretch>
        </p:blipFill>
        <p:spPr bwMode="auto">
          <a:xfrm>
            <a:off x="828739" y="1516937"/>
            <a:ext cx="1614326" cy="807163"/>
          </a:xfrm>
          <a:prstGeom prst="rect">
            <a:avLst/>
          </a:prstGeom>
          <a:noFill/>
        </p:spPr>
      </p:pic>
      <p:sp>
        <p:nvSpPr>
          <p:cNvPr id="38" name="Rounded Rectangle 37"/>
          <p:cNvSpPr/>
          <p:nvPr/>
        </p:nvSpPr>
        <p:spPr>
          <a:xfrm>
            <a:off x="4970625" y="2223106"/>
            <a:ext cx="1785776" cy="1713894"/>
          </a:xfrm>
          <a:prstGeom prst="roundRect">
            <a:avLst/>
          </a:prstGeom>
          <a:gradFill>
            <a:gsLst>
              <a:gs pos="0">
                <a:schemeClr val="accent3">
                  <a:lumMod val="40000"/>
                  <a:lumOff val="60000"/>
                </a:schemeClr>
              </a:gs>
              <a:gs pos="35000">
                <a:schemeClr val="accent3">
                  <a:lumMod val="60000"/>
                  <a:lumOff val="40000"/>
                </a:schemeClr>
              </a:gs>
              <a:gs pos="100000">
                <a:srgbClr val="3C77D8"/>
              </a:gs>
            </a:gsLst>
          </a:gra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r>
              <a:rPr lang="en-US" sz="1600" i="0" dirty="0" smtClean="0">
                <a:solidFill>
                  <a:schemeClr val="bg1"/>
                </a:solidFill>
                <a:latin typeface="Arial" charset="0"/>
              </a:rPr>
              <a:t>REST web service &amp; UI</a:t>
            </a:r>
            <a:endParaRPr lang="en-US" sz="1600" i="0" dirty="0">
              <a:solidFill>
                <a:schemeClr val="bg1"/>
              </a:solidFill>
              <a:latin typeface="Arial" charset="0"/>
            </a:endParaRPr>
          </a:p>
        </p:txBody>
      </p:sp>
      <p:sp>
        <p:nvSpPr>
          <p:cNvPr id="51" name="Rounded Rectangle 50"/>
          <p:cNvSpPr/>
          <p:nvPr/>
        </p:nvSpPr>
        <p:spPr>
          <a:xfrm>
            <a:off x="4229100" y="1780332"/>
            <a:ext cx="2540000" cy="378668"/>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i="0" dirty="0" smtClean="0"/>
              <a:t>HTTP session manager</a:t>
            </a:r>
            <a:endParaRPr lang="en-US" sz="1600" i="0" dirty="0"/>
          </a:p>
        </p:txBody>
      </p:sp>
      <p:sp>
        <p:nvSpPr>
          <p:cNvPr id="53" name="Rounded Rectangle 52"/>
          <p:cNvSpPr/>
          <p:nvPr/>
        </p:nvSpPr>
        <p:spPr>
          <a:xfrm>
            <a:off x="4241800" y="2324100"/>
            <a:ext cx="406400" cy="3390900"/>
          </a:xfrm>
          <a:prstGeom prst="round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600" i="0" dirty="0" smtClean="0"/>
              <a:t>Authentication / Authorization</a:t>
            </a:r>
            <a:endParaRPr lang="en-US" sz="1600" i="0" dirty="0"/>
          </a:p>
        </p:txBody>
      </p:sp>
      <p:sp>
        <p:nvSpPr>
          <p:cNvPr id="40" name="Rounded Rectangle 39"/>
          <p:cNvSpPr/>
          <p:nvPr/>
        </p:nvSpPr>
        <p:spPr>
          <a:xfrm>
            <a:off x="5265835" y="3456039"/>
            <a:ext cx="1211165" cy="41746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b"/>
          <a:lstStyle/>
          <a:p>
            <a:pPr>
              <a:spcBef>
                <a:spcPts val="0"/>
              </a:spcBef>
            </a:pPr>
            <a:r>
              <a:rPr lang="en-US" sz="1400" i="0" dirty="0" smtClean="0">
                <a:solidFill>
                  <a:schemeClr val="tx2"/>
                </a:solidFill>
              </a:rPr>
              <a:t>HTML5 app</a:t>
            </a:r>
            <a:endParaRPr lang="en-US" sz="1400" i="0" dirty="0">
              <a:solidFill>
                <a:schemeClr val="tx2"/>
              </a:solidFill>
            </a:endParaRPr>
          </a:p>
        </p:txBody>
      </p:sp>
      <p:sp>
        <p:nvSpPr>
          <p:cNvPr id="82" name="Rounded Rectangle 81"/>
          <p:cNvSpPr/>
          <p:nvPr/>
        </p:nvSpPr>
        <p:spPr>
          <a:xfrm>
            <a:off x="5257651" y="2985537"/>
            <a:ext cx="1208809" cy="447869"/>
          </a:xfrm>
          <a:prstGeom prst="roundRect">
            <a:avLst/>
          </a:prstGeom>
          <a:gradFill>
            <a:gsLst>
              <a:gs pos="100000">
                <a:schemeClr val="accent1"/>
              </a:gs>
              <a:gs pos="0">
                <a:schemeClr val="accent1">
                  <a:lumMod val="60000"/>
                  <a:lumOff val="40000"/>
                </a:schemeClr>
              </a:gs>
            </a:gsLst>
          </a:gradFill>
          <a:ln/>
        </p:spPr>
        <p:style>
          <a:lnRef idx="1">
            <a:schemeClr val="accent4"/>
          </a:lnRef>
          <a:fillRef idx="2">
            <a:schemeClr val="accent4"/>
          </a:fillRef>
          <a:effectRef idx="1">
            <a:schemeClr val="accent4"/>
          </a:effectRef>
          <a:fontRef idx="minor">
            <a:schemeClr val="dk1"/>
          </a:fontRef>
        </p:style>
        <p:txBody>
          <a:bodyPr rtlCol="0" anchor="ctr"/>
          <a:lstStyle/>
          <a:p>
            <a:r>
              <a:rPr lang="en-US" sz="1400" i="0" dirty="0" smtClean="0">
                <a:solidFill>
                  <a:schemeClr val="bg1"/>
                </a:solidFill>
              </a:rPr>
              <a:t>JSDO catalog</a:t>
            </a:r>
            <a:endParaRPr lang="en-US" sz="1400" i="0" dirty="0">
              <a:solidFill>
                <a:schemeClr val="bg1"/>
              </a:solidFill>
            </a:endParaRPr>
          </a:p>
        </p:txBody>
      </p:sp>
      <p:sp>
        <p:nvSpPr>
          <p:cNvPr id="54" name="Rounded Rectangle 53"/>
          <p:cNvSpPr/>
          <p:nvPr/>
        </p:nvSpPr>
        <p:spPr>
          <a:xfrm>
            <a:off x="5034125" y="4077306"/>
            <a:ext cx="1785776" cy="1713894"/>
          </a:xfrm>
          <a:prstGeom prst="roundRect">
            <a:avLst/>
          </a:prstGeom>
          <a:gradFill>
            <a:gsLst>
              <a:gs pos="0">
                <a:schemeClr val="accent3">
                  <a:lumMod val="40000"/>
                  <a:lumOff val="60000"/>
                </a:schemeClr>
              </a:gs>
              <a:gs pos="35000">
                <a:schemeClr val="accent3">
                  <a:lumMod val="60000"/>
                  <a:lumOff val="40000"/>
                </a:schemeClr>
              </a:gs>
              <a:gs pos="100000">
                <a:srgbClr val="3C77D8"/>
              </a:gs>
            </a:gsLst>
          </a:gra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r>
              <a:rPr lang="en-US" sz="1600" i="0" dirty="0" smtClean="0">
                <a:solidFill>
                  <a:schemeClr val="bg1"/>
                </a:solidFill>
                <a:latin typeface="Arial" charset="0"/>
              </a:rPr>
              <a:t>REST web service 2</a:t>
            </a:r>
            <a:endParaRPr lang="en-US" sz="1600" i="0" dirty="0">
              <a:solidFill>
                <a:schemeClr val="bg1"/>
              </a:solidFill>
              <a:latin typeface="Arial" charset="0"/>
            </a:endParaRPr>
          </a:p>
        </p:txBody>
      </p:sp>
      <p:sp>
        <p:nvSpPr>
          <p:cNvPr id="56" name="Rounded Rectangle 55"/>
          <p:cNvSpPr/>
          <p:nvPr/>
        </p:nvSpPr>
        <p:spPr>
          <a:xfrm>
            <a:off x="5321151" y="4839737"/>
            <a:ext cx="1208809" cy="447869"/>
          </a:xfrm>
          <a:prstGeom prst="roundRect">
            <a:avLst/>
          </a:prstGeom>
          <a:gradFill>
            <a:gsLst>
              <a:gs pos="100000">
                <a:schemeClr val="accent1"/>
              </a:gs>
              <a:gs pos="0">
                <a:schemeClr val="accent1">
                  <a:lumMod val="60000"/>
                  <a:lumOff val="40000"/>
                </a:schemeClr>
              </a:gs>
            </a:gsLst>
          </a:gradFill>
          <a:ln/>
        </p:spPr>
        <p:style>
          <a:lnRef idx="1">
            <a:schemeClr val="accent4"/>
          </a:lnRef>
          <a:fillRef idx="2">
            <a:schemeClr val="accent4"/>
          </a:fillRef>
          <a:effectRef idx="1">
            <a:schemeClr val="accent4"/>
          </a:effectRef>
          <a:fontRef idx="minor">
            <a:schemeClr val="dk1"/>
          </a:fontRef>
        </p:style>
        <p:txBody>
          <a:bodyPr rtlCol="0" anchor="ctr"/>
          <a:lstStyle/>
          <a:p>
            <a:r>
              <a:rPr lang="en-US" sz="1400" i="0" dirty="0" smtClean="0">
                <a:solidFill>
                  <a:schemeClr val="bg1"/>
                </a:solidFill>
              </a:rPr>
              <a:t>JSDO catalog</a:t>
            </a:r>
            <a:endParaRPr lang="en-US" sz="1400" i="0" dirty="0">
              <a:solidFill>
                <a:schemeClr val="bg1"/>
              </a:solidFill>
            </a:endParaRPr>
          </a:p>
        </p:txBody>
      </p:sp>
      <p:pic>
        <p:nvPicPr>
          <p:cNvPr id="2053" name="Picture 5"/>
          <p:cNvPicPr>
            <a:picLocks noChangeAspect="1" noChangeArrowheads="1"/>
          </p:cNvPicPr>
          <p:nvPr/>
        </p:nvPicPr>
        <p:blipFill>
          <a:blip r:embed="rId5" cstate="print"/>
          <a:srcRect l="51496" t="31111" r="37668" b="42088"/>
          <a:stretch>
            <a:fillRect/>
          </a:stretch>
        </p:blipFill>
        <p:spPr bwMode="auto">
          <a:xfrm>
            <a:off x="736600" y="2298700"/>
            <a:ext cx="1866900" cy="3538220"/>
          </a:xfrm>
          <a:prstGeom prst="rect">
            <a:avLst/>
          </a:prstGeom>
          <a:noFill/>
          <a:ln w="9525">
            <a:noFill/>
            <a:miter lim="800000"/>
            <a:headEnd/>
            <a:tailEnd/>
          </a:ln>
        </p:spPr>
      </p:pic>
      <p:sp>
        <p:nvSpPr>
          <p:cNvPr id="33" name="Left-Right Arrow 32"/>
          <p:cNvSpPr/>
          <p:nvPr/>
        </p:nvSpPr>
        <p:spPr>
          <a:xfrm>
            <a:off x="7202715" y="3387423"/>
            <a:ext cx="1865085" cy="320977"/>
          </a:xfrm>
          <a:prstGeom prst="leftRightArrow">
            <a:avLst>
              <a:gd name="adj1" fmla="val 43066"/>
              <a:gd name="adj2" fmla="val 50000"/>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600" i="0" dirty="0" smtClean="0">
                <a:solidFill>
                  <a:schemeClr val="tx1"/>
                </a:solidFill>
              </a:rPr>
              <a:t>AppServer</a:t>
            </a:r>
            <a:endParaRPr lang="en-US" sz="1600" i="0" dirty="0">
              <a:solidFill>
                <a:schemeClr val="tx1"/>
              </a:solidFill>
            </a:endParaRPr>
          </a:p>
        </p:txBody>
      </p:sp>
      <p:sp>
        <p:nvSpPr>
          <p:cNvPr id="41" name="Left-Right Arrow 40"/>
          <p:cNvSpPr/>
          <p:nvPr/>
        </p:nvSpPr>
        <p:spPr>
          <a:xfrm>
            <a:off x="2628899" y="3699131"/>
            <a:ext cx="1524001" cy="314069"/>
          </a:xfrm>
          <a:prstGeom prst="leftRightArrow">
            <a:avLst>
              <a:gd name="adj1" fmla="val 43066"/>
              <a:gd name="adj2" fmla="val 50000"/>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600" i="0" dirty="0" smtClean="0">
                <a:solidFill>
                  <a:schemeClr val="tx1"/>
                </a:solidFill>
              </a:rPr>
              <a:t>http/s</a:t>
            </a:r>
            <a:endParaRPr lang="en-US" sz="1600" i="0" dirty="0">
              <a:solidFill>
                <a:schemeClr val="tx1"/>
              </a:solidFill>
            </a:endParaRPr>
          </a:p>
        </p:txBody>
      </p:sp>
      <p:grpSp>
        <p:nvGrpSpPr>
          <p:cNvPr id="3" name="Group 69"/>
          <p:cNvGrpSpPr/>
          <p:nvPr/>
        </p:nvGrpSpPr>
        <p:grpSpPr>
          <a:xfrm>
            <a:off x="9098382" y="2680685"/>
            <a:ext cx="1857610" cy="2015982"/>
            <a:chOff x="7534400" y="3110347"/>
            <a:chExt cx="1420552" cy="1644533"/>
          </a:xfrm>
        </p:grpSpPr>
        <p:pic>
          <p:nvPicPr>
            <p:cNvPr id="46" name="Picture 4" descr="What's New in OpenEdge 11.2"/>
            <p:cNvPicPr>
              <a:picLocks noChangeAspect="1" noChangeArrowheads="1"/>
            </p:cNvPicPr>
            <p:nvPr/>
          </p:nvPicPr>
          <p:blipFill>
            <a:blip r:embed="rId6" cstate="print"/>
            <a:srcRect/>
            <a:stretch>
              <a:fillRect/>
            </a:stretch>
          </p:blipFill>
          <p:spPr bwMode="auto">
            <a:xfrm>
              <a:off x="7534400" y="3110347"/>
              <a:ext cx="1420552" cy="1065414"/>
            </a:xfrm>
            <a:prstGeom prst="rect">
              <a:avLst/>
            </a:prstGeom>
            <a:noFill/>
          </p:spPr>
        </p:pic>
        <p:pic>
          <p:nvPicPr>
            <p:cNvPr id="48" name="Picture 47" descr="http://glenn-packer.net/Content/Images/database-developer-Eastbourne-Brighton-Sussex.png"/>
            <p:cNvPicPr>
              <a:picLocks noChangeAspect="1" noChangeArrowheads="1"/>
            </p:cNvPicPr>
            <p:nvPr/>
          </p:nvPicPr>
          <p:blipFill>
            <a:blip r:embed="rId7" cstate="print"/>
            <a:srcRect/>
            <a:stretch>
              <a:fillRect/>
            </a:stretch>
          </p:blipFill>
          <p:spPr bwMode="auto">
            <a:xfrm>
              <a:off x="7783268" y="3682815"/>
              <a:ext cx="967539" cy="1072065"/>
            </a:xfrm>
            <a:prstGeom prst="rect">
              <a:avLst/>
            </a:prstGeom>
            <a:noFill/>
          </p:spPr>
        </p:pic>
      </p:grpSp>
      <p:sp>
        <p:nvSpPr>
          <p:cNvPr id="50" name="TextBox 49"/>
          <p:cNvSpPr txBox="1"/>
          <p:nvPr/>
        </p:nvSpPr>
        <p:spPr>
          <a:xfrm>
            <a:off x="8840631" y="2148918"/>
            <a:ext cx="2334332" cy="400110"/>
          </a:xfrm>
          <a:prstGeom prst="rect">
            <a:avLst/>
          </a:prstGeom>
          <a:noFill/>
        </p:spPr>
        <p:txBody>
          <a:bodyPr wrap="square" rtlCol="0">
            <a:spAutoFit/>
          </a:bodyPr>
          <a:lstStyle/>
          <a:p>
            <a:pPr algn="l"/>
            <a:r>
              <a:rPr lang="en-US" sz="2000" b="1" i="0" dirty="0" smtClean="0">
                <a:solidFill>
                  <a:schemeClr val="tx2"/>
                </a:solidFill>
              </a:rPr>
              <a:t>OE </a:t>
            </a:r>
            <a:r>
              <a:rPr lang="en-US" sz="2000" b="1" i="0" dirty="0" err="1" smtClean="0">
                <a:solidFill>
                  <a:schemeClr val="tx2"/>
                </a:solidFill>
              </a:rPr>
              <a:t>AppServer</a:t>
            </a:r>
            <a:endParaRPr lang="en-US" sz="2000" b="1" i="0" dirty="0" smtClean="0">
              <a:solidFill>
                <a:schemeClr val="tx2"/>
              </a:solidFill>
            </a:endParaRPr>
          </a:p>
        </p:txBody>
      </p:sp>
      <p:grpSp>
        <p:nvGrpSpPr>
          <p:cNvPr id="4" name="Group 66"/>
          <p:cNvGrpSpPr/>
          <p:nvPr/>
        </p:nvGrpSpPr>
        <p:grpSpPr>
          <a:xfrm>
            <a:off x="10228933" y="3899272"/>
            <a:ext cx="1151304" cy="1363970"/>
            <a:chOff x="8735324" y="3352800"/>
            <a:chExt cx="1422030" cy="1752600"/>
          </a:xfrm>
        </p:grpSpPr>
        <p:sp>
          <p:nvSpPr>
            <p:cNvPr id="57" name="AutoShape 5"/>
            <p:cNvSpPr>
              <a:spLocks noChangeArrowheads="1"/>
            </p:cNvSpPr>
            <p:nvPr/>
          </p:nvSpPr>
          <p:spPr bwMode="auto">
            <a:xfrm>
              <a:off x="8735324" y="3352800"/>
              <a:ext cx="1422030" cy="1752600"/>
            </a:xfrm>
            <a:prstGeom prst="roundRect">
              <a:avLst>
                <a:gd name="adj" fmla="val 16667"/>
              </a:avLst>
            </a:prstGeom>
            <a:ln>
              <a:headEnd/>
              <a:tailEnd/>
            </a:ln>
          </p:spPr>
          <p:style>
            <a:lnRef idx="3">
              <a:schemeClr val="lt1"/>
            </a:lnRef>
            <a:fillRef idx="1">
              <a:schemeClr val="accent3"/>
            </a:fillRef>
            <a:effectRef idx="1">
              <a:schemeClr val="accent3"/>
            </a:effectRef>
            <a:fontRef idx="minor">
              <a:schemeClr val="lt1"/>
            </a:fontRef>
          </p:style>
          <p:txBody>
            <a:bodyPr wrap="square" anchor="t"/>
            <a:lstStyle/>
            <a:p>
              <a:pPr algn="ctr"/>
              <a:r>
                <a:rPr lang="en-US" sz="1400" i="0" dirty="0" smtClean="0">
                  <a:solidFill>
                    <a:schemeClr val="bg1"/>
                  </a:solidFill>
                </a:rPr>
                <a:t>Business Entity</a:t>
              </a:r>
              <a:endParaRPr lang="en-US" sz="1400" i="0" dirty="0">
                <a:solidFill>
                  <a:schemeClr val="bg1"/>
                </a:solidFill>
              </a:endParaRPr>
            </a:p>
          </p:txBody>
        </p:sp>
        <p:pic>
          <p:nvPicPr>
            <p:cNvPr id="58" name="Picture 3"/>
            <p:cNvPicPr>
              <a:picLocks noChangeAspect="1" noChangeArrowheads="1"/>
            </p:cNvPicPr>
            <p:nvPr/>
          </p:nvPicPr>
          <p:blipFill>
            <a:blip r:embed="rId8" cstate="print"/>
            <a:srcRect/>
            <a:stretch>
              <a:fillRect/>
            </a:stretch>
          </p:blipFill>
          <p:spPr bwMode="auto">
            <a:xfrm>
              <a:off x="9040045" y="4419600"/>
              <a:ext cx="1015735" cy="559510"/>
            </a:xfrm>
            <a:prstGeom prst="rect">
              <a:avLst/>
            </a:prstGeom>
            <a:noFill/>
            <a:ln w="9525">
              <a:noFill/>
              <a:miter lim="800000"/>
              <a:headEnd/>
              <a:tailEnd/>
            </a:ln>
          </p:spPr>
        </p:pic>
        <p:sp>
          <p:nvSpPr>
            <p:cNvPr id="59" name="Flowchart: Document 58"/>
            <p:cNvSpPr/>
            <p:nvPr/>
          </p:nvSpPr>
          <p:spPr bwMode="auto">
            <a:xfrm>
              <a:off x="9401560" y="4088306"/>
              <a:ext cx="544626" cy="344525"/>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800" b="0" i="1" u="none" strike="noStrike" cap="none" normalizeH="0" baseline="0" smtClean="0">
                <a:ln>
                  <a:noFill/>
                </a:ln>
                <a:solidFill>
                  <a:schemeClr val="tx1"/>
                </a:solidFill>
                <a:effectLst/>
                <a:latin typeface="Arial" charset="0"/>
              </a:endParaRPr>
            </a:p>
          </p:txBody>
        </p:sp>
        <p:sp>
          <p:nvSpPr>
            <p:cNvPr id="60" name="Flowchart: Document 59"/>
            <p:cNvSpPr/>
            <p:nvPr/>
          </p:nvSpPr>
          <p:spPr bwMode="auto">
            <a:xfrm>
              <a:off x="9475586" y="4164588"/>
              <a:ext cx="554437" cy="326190"/>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800" b="0" i="1" u="none" strike="noStrike" cap="none" normalizeH="0" baseline="0" smtClean="0">
                <a:ln>
                  <a:noFill/>
                </a:ln>
                <a:solidFill>
                  <a:schemeClr val="tx1"/>
                </a:solidFill>
                <a:effectLst/>
                <a:latin typeface="Arial" charset="0"/>
              </a:endParaRPr>
            </a:p>
          </p:txBody>
        </p:sp>
        <p:sp>
          <p:nvSpPr>
            <p:cNvPr id="61" name="Flowchart: Document 60"/>
            <p:cNvSpPr/>
            <p:nvPr/>
          </p:nvSpPr>
          <p:spPr bwMode="auto">
            <a:xfrm>
              <a:off x="9549611" y="4240870"/>
              <a:ext cx="475546" cy="262921"/>
            </a:xfrm>
            <a:prstGeom prst="flowChartDocumen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u="none" strike="noStrike" cap="none" normalizeH="0" baseline="0" dirty="0" smtClean="0">
                  <a:ln>
                    <a:noFill/>
                  </a:ln>
                  <a:solidFill>
                    <a:schemeClr val="bg1">
                      <a:lumMod val="50000"/>
                    </a:schemeClr>
                  </a:solidFill>
                  <a:effectLst/>
                  <a:latin typeface="Arial" charset="0"/>
                </a:rPr>
                <a:t>ABL</a:t>
              </a:r>
              <a:endParaRPr kumimoji="0" lang="en-US" sz="1600" b="0" u="none" strike="noStrike" cap="none" normalizeH="0" baseline="0" dirty="0" smtClean="0">
                <a:ln>
                  <a:noFill/>
                </a:ln>
                <a:solidFill>
                  <a:schemeClr val="bg1">
                    <a:lumMod val="50000"/>
                  </a:schemeClr>
                </a:solidFill>
                <a:effectLst/>
                <a:latin typeface="Arial" charset="0"/>
              </a:endParaRPr>
            </a:p>
          </p:txBody>
        </p:sp>
      </p:gr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OE Mobile Preview</a:t>
            </a:r>
            <a:endParaRPr lang="en-US" dirty="0"/>
          </a:p>
        </p:txBody>
      </p:sp>
      <p:sp>
        <p:nvSpPr>
          <p:cNvPr id="3" name="Content Placeholder 2"/>
          <p:cNvSpPr>
            <a:spLocks noGrp="1"/>
          </p:cNvSpPr>
          <p:nvPr>
            <p:ph idx="1"/>
          </p:nvPr>
        </p:nvSpPr>
        <p:spPr/>
        <p:txBody>
          <a:bodyPr/>
          <a:lstStyle/>
          <a:p>
            <a:r>
              <a:rPr lang="en-US" dirty="0" smtClean="0"/>
              <a:t>mobile.progress.com – requires ProgressID</a:t>
            </a:r>
          </a:p>
          <a:p>
            <a:r>
              <a:rPr lang="en-US" dirty="0" smtClean="0"/>
              <a:t>oemobiledemo.progress.com – demo apps</a:t>
            </a:r>
          </a:p>
          <a:p>
            <a:endParaRPr lang="en-US" dirty="0"/>
          </a:p>
        </p:txBody>
      </p:sp>
      <p:pic>
        <p:nvPicPr>
          <p:cNvPr id="2051" name="Picture 3"/>
          <p:cNvPicPr>
            <a:picLocks noChangeAspect="1" noChangeArrowheads="1"/>
          </p:cNvPicPr>
          <p:nvPr/>
        </p:nvPicPr>
        <p:blipFill>
          <a:blip r:embed="rId2" cstate="print"/>
          <a:srcRect l="20984" t="12097" r="23325" b="46062"/>
          <a:stretch>
            <a:fillRect/>
          </a:stretch>
        </p:blipFill>
        <p:spPr bwMode="auto">
          <a:xfrm>
            <a:off x="2568388" y="2232212"/>
            <a:ext cx="6535271" cy="3953435"/>
          </a:xfrm>
          <a:prstGeom prst="rect">
            <a:avLst/>
          </a:prstGeom>
          <a:noFill/>
          <a:ln w="9525">
            <a:solidFill>
              <a:schemeClr val="bg2">
                <a:lumMod val="65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Devices Supported and Pricing Considerations</a:t>
            </a:r>
            <a:endParaRPr lang="en-US" dirty="0"/>
          </a:p>
        </p:txBody>
      </p:sp>
      <p:sp>
        <p:nvSpPr>
          <p:cNvPr id="3" name="Content Placeholder 2"/>
          <p:cNvSpPr>
            <a:spLocks noGrp="1"/>
          </p:cNvSpPr>
          <p:nvPr>
            <p:ph idx="1"/>
          </p:nvPr>
        </p:nvSpPr>
        <p:spPr/>
        <p:txBody>
          <a:bodyPr/>
          <a:lstStyle/>
          <a:p>
            <a:r>
              <a:rPr lang="en-US" dirty="0" smtClean="0"/>
              <a:t>Supported Devices</a:t>
            </a:r>
          </a:p>
          <a:p>
            <a:pPr lvl="1"/>
            <a:r>
              <a:rPr lang="en-US" dirty="0" err="1" smtClean="0"/>
              <a:t>iPhone</a:t>
            </a:r>
            <a:r>
              <a:rPr lang="en-US" dirty="0" smtClean="0"/>
              <a:t> – </a:t>
            </a:r>
            <a:r>
              <a:rPr lang="en-US" dirty="0" err="1" smtClean="0"/>
              <a:t>iOS</a:t>
            </a:r>
            <a:r>
              <a:rPr lang="en-US" dirty="0" smtClean="0"/>
              <a:t> 5 or later</a:t>
            </a:r>
          </a:p>
          <a:p>
            <a:pPr lvl="1"/>
            <a:r>
              <a:rPr lang="en-US" dirty="0" err="1" smtClean="0"/>
              <a:t>iPad</a:t>
            </a:r>
            <a:r>
              <a:rPr lang="en-US" dirty="0" smtClean="0"/>
              <a:t> – </a:t>
            </a:r>
            <a:r>
              <a:rPr lang="en-US" dirty="0" err="1" smtClean="0"/>
              <a:t>iOS</a:t>
            </a:r>
            <a:r>
              <a:rPr lang="en-US" dirty="0" smtClean="0"/>
              <a:t> 5 or later</a:t>
            </a:r>
          </a:p>
          <a:p>
            <a:pPr lvl="1"/>
            <a:r>
              <a:rPr lang="en-US" dirty="0" smtClean="0"/>
              <a:t>Android 4.0 or later (Ice Cream Sandwich, Jelly Bean)</a:t>
            </a:r>
          </a:p>
          <a:p>
            <a:pPr lvl="1"/>
            <a:r>
              <a:rPr lang="en-US" dirty="0" smtClean="0"/>
              <a:t>Web browser (HTML5/CSS3/</a:t>
            </a:r>
            <a:r>
              <a:rPr lang="en-US" dirty="0" err="1" smtClean="0"/>
              <a:t>JavaScipt</a:t>
            </a:r>
            <a:r>
              <a:rPr lang="en-US" dirty="0" smtClean="0"/>
              <a:t>) – latest versions</a:t>
            </a:r>
          </a:p>
          <a:p>
            <a:pPr lvl="1"/>
            <a:endParaRPr lang="en-US" dirty="0" smtClean="0"/>
          </a:p>
          <a:p>
            <a:r>
              <a:rPr lang="en-US" dirty="0" smtClean="0"/>
              <a:t>Pricing Highlights:</a:t>
            </a:r>
          </a:p>
          <a:p>
            <a:pPr lvl="1"/>
            <a:r>
              <a:rPr lang="en-US" dirty="0"/>
              <a:t>Development </a:t>
            </a:r>
            <a:r>
              <a:rPr lang="en-US" dirty="0" smtClean="0"/>
              <a:t>Licenses for Mobile App Builder: </a:t>
            </a:r>
            <a:r>
              <a:rPr lang="en-US" dirty="0"/>
              <a:t>Annual Subscription per </a:t>
            </a:r>
            <a:r>
              <a:rPr lang="en-US" dirty="0" smtClean="0"/>
              <a:t>Developer</a:t>
            </a:r>
          </a:p>
          <a:p>
            <a:pPr lvl="1">
              <a:buNone/>
            </a:pPr>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11.4 and Beyond</a:t>
            </a:r>
            <a:endParaRPr lang="en-US" dirty="0"/>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Announcing </a:t>
            </a:r>
            <a:r>
              <a:rPr lang="en-US" dirty="0" smtClean="0">
                <a:solidFill>
                  <a:schemeClr val="tx2"/>
                </a:solidFill>
              </a:rPr>
              <a:t>Rollbase Mobile</a:t>
            </a:r>
            <a:r>
              <a:rPr lang="en-US" dirty="0" smtClean="0"/>
              <a:t>: OpenEdge Mobile Merges into Rollbase</a:t>
            </a:r>
            <a:endParaRPr lang="en-US" dirty="0"/>
          </a:p>
        </p:txBody>
      </p:sp>
      <p:sp>
        <p:nvSpPr>
          <p:cNvPr id="4" name="Content Placeholder 3"/>
          <p:cNvSpPr>
            <a:spLocks noGrp="1"/>
          </p:cNvSpPr>
          <p:nvPr>
            <p:ph idx="1"/>
          </p:nvPr>
        </p:nvSpPr>
        <p:spPr>
          <a:xfrm>
            <a:off x="611963" y="1200150"/>
            <a:ext cx="5212368" cy="4348243"/>
          </a:xfrm>
        </p:spPr>
        <p:txBody>
          <a:bodyPr/>
          <a:lstStyle/>
          <a:p>
            <a:r>
              <a:rPr lang="en-US" dirty="0" smtClean="0"/>
              <a:t>Rebranding of same technology</a:t>
            </a:r>
          </a:p>
          <a:p>
            <a:pPr lvl="1"/>
            <a:r>
              <a:rPr lang="en-US" dirty="0" smtClean="0"/>
              <a:t>We now own the IP for the Mobile App Builder, </a:t>
            </a:r>
            <a:r>
              <a:rPr lang="en-US" dirty="0" err="1" smtClean="0"/>
              <a:t>BaaS</a:t>
            </a:r>
            <a:r>
              <a:rPr lang="en-US" dirty="0" smtClean="0"/>
              <a:t>, etc</a:t>
            </a:r>
          </a:p>
          <a:p>
            <a:pPr lvl="1"/>
            <a:r>
              <a:rPr lang="en-US" dirty="0" smtClean="0"/>
              <a:t>Hosted in Pacific cloud – Progress have full control</a:t>
            </a:r>
          </a:p>
          <a:p>
            <a:pPr lvl="1"/>
            <a:endParaRPr lang="en-US" dirty="0" smtClean="0"/>
          </a:p>
          <a:p>
            <a:r>
              <a:rPr lang="en-US" dirty="0" smtClean="0"/>
              <a:t>Licensing</a:t>
            </a:r>
          </a:p>
          <a:p>
            <a:pPr lvl="1"/>
            <a:r>
              <a:rPr lang="en-US" dirty="0" smtClean="0"/>
              <a:t>OE Mobile paid subscriptions will be converted to Rollbase Developer licenses</a:t>
            </a:r>
          </a:p>
          <a:p>
            <a:pPr lvl="1"/>
            <a:r>
              <a:rPr lang="en-US" dirty="0" smtClean="0"/>
              <a:t>OE mobile trial subscriptions renewed at 30 days in Rollbase on 11.4 ship date</a:t>
            </a:r>
          </a:p>
          <a:p>
            <a:endParaRPr lang="en-US" dirty="0"/>
          </a:p>
        </p:txBody>
      </p:sp>
      <p:pic>
        <p:nvPicPr>
          <p:cNvPr id="5" name="Picture 2"/>
          <p:cNvPicPr>
            <a:picLocks noChangeAspect="1" noChangeArrowheads="1"/>
          </p:cNvPicPr>
          <p:nvPr/>
        </p:nvPicPr>
        <p:blipFill>
          <a:blip r:embed="rId2" cstate="print"/>
          <a:srcRect l="1123" t="12656" r="861" b="767"/>
          <a:stretch>
            <a:fillRect/>
          </a:stretch>
        </p:blipFill>
        <p:spPr bwMode="auto">
          <a:xfrm>
            <a:off x="5964799" y="1371598"/>
            <a:ext cx="5783254" cy="4154557"/>
          </a:xfrm>
          <a:prstGeom prst="rect">
            <a:avLst/>
          </a:prstGeom>
          <a:noFill/>
          <a:ln w="9525">
            <a:solidFill>
              <a:schemeClr val="tx1">
                <a:lumMod val="50000"/>
                <a:lumOff val="50000"/>
              </a:schemeClr>
            </a:solidFill>
            <a:miter lim="800000"/>
            <a:headEnd/>
            <a:tailEnd/>
          </a:ln>
        </p:spPr>
      </p:pic>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Mobile Features in 11.4</a:t>
            </a:r>
            <a:endParaRPr lang="en-US" dirty="0"/>
          </a:p>
        </p:txBody>
      </p:sp>
      <p:sp>
        <p:nvSpPr>
          <p:cNvPr id="3" name="Content Placeholder 2"/>
          <p:cNvSpPr>
            <a:spLocks noGrp="1"/>
          </p:cNvSpPr>
          <p:nvPr>
            <p:ph idx="1"/>
          </p:nvPr>
        </p:nvSpPr>
        <p:spPr/>
        <p:txBody>
          <a:bodyPr/>
          <a:lstStyle/>
          <a:p>
            <a:r>
              <a:rPr lang="en-US" dirty="0" smtClean="0"/>
              <a:t>Before-image support in JSDO</a:t>
            </a:r>
          </a:p>
          <a:p>
            <a:r>
              <a:rPr lang="en-US" dirty="0" smtClean="0"/>
              <a:t>Transaction support in Business Entities</a:t>
            </a:r>
          </a:p>
          <a:p>
            <a:pPr lvl="1"/>
            <a:r>
              <a:rPr lang="en-US" dirty="0" smtClean="0"/>
              <a:t>Submit operation</a:t>
            </a:r>
          </a:p>
          <a:p>
            <a:r>
              <a:rPr lang="en-US" dirty="0" smtClean="0"/>
              <a:t>Offline notification at the Service level</a:t>
            </a:r>
          </a:p>
          <a:p>
            <a:r>
              <a:rPr lang="en-US" dirty="0" smtClean="0"/>
              <a:t>Express JSDO Services project</a:t>
            </a:r>
          </a:p>
          <a:p>
            <a:r>
              <a:rPr lang="en-US" dirty="0"/>
              <a:t>Push notification support in ABL and Mobile Apps</a:t>
            </a:r>
          </a:p>
          <a:p>
            <a:endParaRPr lang="en-US" dirty="0"/>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OpenEdge Mobile / </a:t>
            </a:r>
            <a:r>
              <a:rPr lang="en-US" dirty="0"/>
              <a:t>R</a:t>
            </a:r>
            <a:r>
              <a:rPr lang="en-US" dirty="0" smtClean="0"/>
              <a:t>ollbase Mobile</a:t>
            </a:r>
          </a:p>
          <a:p>
            <a:pPr lvl="1"/>
            <a:r>
              <a:rPr lang="en-US" dirty="0" smtClean="0">
                <a:solidFill>
                  <a:schemeClr val="tx1"/>
                </a:solidFill>
              </a:rPr>
              <a:t>A </a:t>
            </a:r>
            <a:r>
              <a:rPr lang="en-US" dirty="0" smtClean="0">
                <a:solidFill>
                  <a:schemeClr val="accent3"/>
                </a:solidFill>
              </a:rPr>
              <a:t>Complete End-to-end </a:t>
            </a:r>
            <a:r>
              <a:rPr lang="en-US" dirty="0" smtClean="0">
                <a:solidFill>
                  <a:schemeClr val="tx1"/>
                </a:solidFill>
              </a:rPr>
              <a:t>Solution for Supporting Mobile Devices with OpenEdge Applications</a:t>
            </a:r>
          </a:p>
          <a:p>
            <a:pPr lvl="1"/>
            <a:r>
              <a:rPr lang="en-US" dirty="0" smtClean="0"/>
              <a:t>Develop with the premier OpenEdge development environment, Progress Developer Studio for OpenEdge</a:t>
            </a:r>
          </a:p>
          <a:p>
            <a:pPr lvl="1"/>
            <a:r>
              <a:rPr lang="en-US" dirty="0"/>
              <a:t>Mobile App Builder in the cloud</a:t>
            </a:r>
          </a:p>
          <a:p>
            <a:pPr lvl="1"/>
            <a:endParaRPr lang="en-US" dirty="0" smtClean="0"/>
          </a:p>
          <a:p>
            <a:r>
              <a:rPr lang="en-US" dirty="0" smtClean="0"/>
              <a:t>Ease-of-use </a:t>
            </a:r>
            <a:r>
              <a:rPr lang="en-US" dirty="0"/>
              <a:t>f</a:t>
            </a:r>
            <a:r>
              <a:rPr lang="en-US" dirty="0" smtClean="0"/>
              <a:t>eatures </a:t>
            </a:r>
            <a:r>
              <a:rPr lang="en-US" dirty="0"/>
              <a:t>t</a:t>
            </a:r>
            <a:r>
              <a:rPr lang="en-US" dirty="0" smtClean="0"/>
              <a:t>o</a:t>
            </a:r>
            <a:r>
              <a:rPr lang="en-US" dirty="0" smtClean="0">
                <a:solidFill>
                  <a:schemeClr val="accent3"/>
                </a:solidFill>
              </a:rPr>
              <a:t> </a:t>
            </a:r>
            <a:r>
              <a:rPr lang="en-US" dirty="0">
                <a:solidFill>
                  <a:schemeClr val="accent3"/>
                </a:solidFill>
              </a:rPr>
              <a:t>s</a:t>
            </a:r>
            <a:r>
              <a:rPr lang="en-US" dirty="0" smtClean="0">
                <a:solidFill>
                  <a:schemeClr val="accent3"/>
                </a:solidFill>
              </a:rPr>
              <a:t>implify </a:t>
            </a:r>
            <a:r>
              <a:rPr lang="en-US" dirty="0"/>
              <a:t>i</a:t>
            </a:r>
            <a:r>
              <a:rPr lang="en-US" dirty="0" smtClean="0"/>
              <a:t>nteraction </a:t>
            </a:r>
            <a:r>
              <a:rPr lang="en-US" dirty="0"/>
              <a:t>w</a:t>
            </a:r>
            <a:r>
              <a:rPr lang="en-US" dirty="0" smtClean="0"/>
              <a:t>ith OpenEdge applications</a:t>
            </a:r>
          </a:p>
          <a:p>
            <a:pPr lvl="1"/>
            <a:r>
              <a:rPr lang="en-US" dirty="0" smtClean="0"/>
              <a:t>Express setup  provides One-click Mobile App</a:t>
            </a:r>
          </a:p>
          <a:p>
            <a:pPr lvl="1"/>
            <a:r>
              <a:rPr lang="en-US" dirty="0" smtClean="0"/>
              <a:t>JavaScript Data Objects easily connect UI screens to the supporting data</a:t>
            </a:r>
          </a:p>
          <a:p>
            <a:pPr lvl="1"/>
            <a:r>
              <a:rPr lang="en-US" dirty="0" smtClean="0"/>
              <a:t>REST Manager to make it easy to execute OpenEdge business logic and access data on the </a:t>
            </a:r>
            <a:r>
              <a:rPr lang="en-US" dirty="0" err="1" smtClean="0"/>
              <a:t>AppServer</a:t>
            </a:r>
            <a:r>
              <a:rPr lang="en-US" dirty="0" smtClean="0"/>
              <a:t> from other clients</a:t>
            </a:r>
          </a:p>
          <a:p>
            <a:endParaRPr lang="en-US" dirty="0"/>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Picture 2" descr="C:\Users\schase\AppData\Local\Microsoft\Windows\Temporary Internet Files\Content.IE5\0NU519U0\MC900441428[1].png"/>
          <p:cNvPicPr>
            <a:picLocks noGrp="1" noChangeAspect="1" noChangeArrowheads="1"/>
          </p:cNvPicPr>
          <p:nvPr>
            <p:ph idx="1"/>
          </p:nvPr>
        </p:nvPicPr>
        <p:blipFill>
          <a:blip r:embed="rId2" cstate="print"/>
          <a:srcRect/>
          <a:stretch>
            <a:fillRect/>
          </a:stretch>
        </p:blipFill>
        <p:spPr bwMode="auto">
          <a:xfrm>
            <a:off x="4729906" y="2063839"/>
            <a:ext cx="2181883" cy="2181883"/>
          </a:xfrm>
          <a:prstGeom prst="rect">
            <a:avLst/>
          </a:prstGeom>
          <a:noFill/>
        </p:spPr>
      </p:pic>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60790872"/>
      </p:ext>
    </p:extLst>
  </p:cSld>
  <p:clrMapOvr>
    <a:masterClrMapping/>
  </p:clrMapOvr>
  <p:transition>
    <p:cu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0-12_Template">
  <a:themeElements>
    <a:clrScheme name="Progress Sept 25 2013">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99425DC608414BAA18B7ED405ED054" ma:contentTypeVersion="0" ma:contentTypeDescription="Create a new document." ma:contentTypeScope="" ma:versionID="a20c96684083627ebeb94004f6c60a9e">
  <xsd:schema xmlns:xsd="http://www.w3.org/2001/XMLSchema" xmlns:xs="http://www.w3.org/2001/XMLSchema" xmlns:p="http://schemas.microsoft.com/office/2006/metadata/properties" targetNamespace="http://schemas.microsoft.com/office/2006/metadata/properties" ma:root="true" ma:fieldsID="479a3d61c0333de7709766ae72c7e6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968B0D-0149-4114-A4A0-D0DFCA3FA7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DA4C4B2-98B1-44DF-A244-E8FB7A2D1956}">
  <ds:schemaRefs>
    <ds:schemaRef ds:uri="http://purl.org/dc/terms/"/>
    <ds:schemaRef ds:uri="http://www.w3.org/XML/1998/namespace"/>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EEA8EEE7-F1C0-4377-82D1-E55A92F38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PROGRESS_10-12_Template.potx</Template>
  <TotalTime>10776</TotalTime>
  <Words>2730</Words>
  <Application>Microsoft Office PowerPoint</Application>
  <PresentationFormat>Custom</PresentationFormat>
  <Paragraphs>412</Paragraphs>
  <Slides>54</Slides>
  <Notes>17</Notes>
  <HiddenSlides>10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PROGRESS_10-12_Template</vt:lpstr>
      <vt:lpstr>Introducing OpenEdge Mobile</vt:lpstr>
      <vt:lpstr>Mobile Apps are Essential for Businesses Today</vt:lpstr>
      <vt:lpstr>Mobile Devices and Apps</vt:lpstr>
      <vt:lpstr>Mobile App Development – Challenges</vt:lpstr>
      <vt:lpstr>Mobile App Development – User Experience is Key</vt:lpstr>
      <vt:lpstr>OpenEdge Mobile</vt:lpstr>
      <vt:lpstr>Mobile Applications in OpenEdge: Dual Approach </vt:lpstr>
      <vt:lpstr>OpenEdge Mobile</vt:lpstr>
      <vt:lpstr>Types of Mobile Apps</vt:lpstr>
      <vt:lpstr>Requirements for Android Native App Development</vt:lpstr>
      <vt:lpstr>Requirements for Native App Development</vt:lpstr>
      <vt:lpstr>OpenEdge Mobile Apps = “The Best Of Both Worlds”</vt:lpstr>
      <vt:lpstr>OpenEdge Mobile in Action</vt:lpstr>
      <vt:lpstr>Development: Integrated Development Environment</vt:lpstr>
      <vt:lpstr>Progress Developer Studio for OpenEdge: Express Mobile App</vt:lpstr>
      <vt:lpstr>Developing a Custom Mobile App</vt:lpstr>
      <vt:lpstr>Step 1: Define Mobile Service</vt:lpstr>
      <vt:lpstr>Create Mobile Project</vt:lpstr>
      <vt:lpstr>Business Entity</vt:lpstr>
      <vt:lpstr>Business Entity</vt:lpstr>
      <vt:lpstr>Build and Deploy Mobile Service</vt:lpstr>
      <vt:lpstr>Deployed Mobile Service</vt:lpstr>
      <vt:lpstr>Step 2: Build the UI</vt:lpstr>
      <vt:lpstr>“WYSIWYG” Designer</vt:lpstr>
      <vt:lpstr>Add Events for UI Logic</vt:lpstr>
      <vt:lpstr>Emulator</vt:lpstr>
      <vt:lpstr>Step 3: Bind Data and UI</vt:lpstr>
      <vt:lpstr>Use JSDO Service for Visual Data Mapping</vt:lpstr>
      <vt:lpstr>Create JSDO Service from Catalog</vt:lpstr>
      <vt:lpstr>Add JSDO Services to UI</vt:lpstr>
      <vt:lpstr>Drag-n-drop Data mapping</vt:lpstr>
      <vt:lpstr>Step 4: Build and Deploy</vt:lpstr>
      <vt:lpstr>Build and Deploy – Mobile Web App</vt:lpstr>
      <vt:lpstr>Build and Deploy– Native App</vt:lpstr>
      <vt:lpstr>Deployment</vt:lpstr>
      <vt:lpstr>Inside the JSDO</vt:lpstr>
      <vt:lpstr>JSDO – Progress Java Script Data Object</vt:lpstr>
      <vt:lpstr>JSDO Catalog – Generated from Business Entity Definition</vt:lpstr>
      <vt:lpstr>JSDO Operation Mapping</vt:lpstr>
      <vt:lpstr>Using the JSDO in JavaScript</vt:lpstr>
      <vt:lpstr>JSDO Services – Generated from JSDO Catalog</vt:lpstr>
      <vt:lpstr>JSDO Services – Drag and drop programming</vt:lpstr>
      <vt:lpstr>OpenEdge Mobile at Runtime</vt:lpstr>
      <vt:lpstr>Runtime: Architecture for OE Mobile</vt:lpstr>
      <vt:lpstr>Runtime Architecture: Native</vt:lpstr>
      <vt:lpstr>Runtime Architecture: Mobile Web App</vt:lpstr>
      <vt:lpstr>OE Mobile Preview</vt:lpstr>
      <vt:lpstr>Devices Supported and Pricing Considerations</vt:lpstr>
      <vt:lpstr>11.4 and Beyond</vt:lpstr>
      <vt:lpstr>Announcing Rollbase Mobile: OpenEdge Mobile Merges into Rollbase</vt:lpstr>
      <vt:lpstr>New Mobile Features in 11.4</vt:lpstr>
      <vt:lpstr>Summary</vt:lpstr>
      <vt:lpstr>Questions</vt:lpstr>
      <vt:lpstr>Slide 54</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schase</cp:lastModifiedBy>
  <cp:revision>1654</cp:revision>
  <cp:lastPrinted>2013-09-18T03:48:20Z</cp:lastPrinted>
  <dcterms:created xsi:type="dcterms:W3CDTF">2010-07-07T00:59:08Z</dcterms:created>
  <dcterms:modified xsi:type="dcterms:W3CDTF">2014-06-09T15:26:40Z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0x010100D599425DC608414BAA18B7ED405ED054</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ies>
</file>