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9" r:id="rId4"/>
  </p:sldMasterIdLst>
  <p:notesMasterIdLst>
    <p:notesMasterId r:id="rId56"/>
  </p:notesMasterIdLst>
  <p:handoutMasterIdLst>
    <p:handoutMasterId r:id="rId57"/>
  </p:handoutMasterIdLst>
  <p:sldIdLst>
    <p:sldId id="1365" r:id="rId5"/>
    <p:sldId id="1372" r:id="rId6"/>
    <p:sldId id="1358" r:id="rId7"/>
    <p:sldId id="1234" r:id="rId8"/>
    <p:sldId id="1415" r:id="rId9"/>
    <p:sldId id="1409" r:id="rId10"/>
    <p:sldId id="1404" r:id="rId11"/>
    <p:sldId id="1414" r:id="rId12"/>
    <p:sldId id="1436" r:id="rId13"/>
    <p:sldId id="1437" r:id="rId14"/>
    <p:sldId id="1418" r:id="rId15"/>
    <p:sldId id="1374" r:id="rId16"/>
    <p:sldId id="1368" r:id="rId17"/>
    <p:sldId id="1408" r:id="rId18"/>
    <p:sldId id="1416" r:id="rId19"/>
    <p:sldId id="1442" r:id="rId20"/>
    <p:sldId id="1443" r:id="rId21"/>
    <p:sldId id="1376" r:id="rId22"/>
    <p:sldId id="1377" r:id="rId23"/>
    <p:sldId id="1378" r:id="rId24"/>
    <p:sldId id="1379" r:id="rId25"/>
    <p:sldId id="1380" r:id="rId26"/>
    <p:sldId id="1381" r:id="rId27"/>
    <p:sldId id="1422" r:id="rId28"/>
    <p:sldId id="1423" r:id="rId29"/>
    <p:sldId id="1424" r:id="rId30"/>
    <p:sldId id="1425" r:id="rId31"/>
    <p:sldId id="1388" r:id="rId32"/>
    <p:sldId id="1389" r:id="rId33"/>
    <p:sldId id="1390" r:id="rId34"/>
    <p:sldId id="1395" r:id="rId35"/>
    <p:sldId id="1367" r:id="rId36"/>
    <p:sldId id="1394" r:id="rId37"/>
    <p:sldId id="1438" r:id="rId38"/>
    <p:sldId id="1235" r:id="rId39"/>
    <p:sldId id="1366" r:id="rId40"/>
    <p:sldId id="1382" r:id="rId41"/>
    <p:sldId id="1369" r:id="rId42"/>
    <p:sldId id="1426" r:id="rId43"/>
    <p:sldId id="1431" r:id="rId44"/>
    <p:sldId id="1439" r:id="rId45"/>
    <p:sldId id="1435" r:id="rId46"/>
    <p:sldId id="1440" r:id="rId47"/>
    <p:sldId id="1441" r:id="rId48"/>
    <p:sldId id="1433" r:id="rId49"/>
    <p:sldId id="1434" r:id="rId50"/>
    <p:sldId id="1341" r:id="rId51"/>
    <p:sldId id="1342" r:id="rId52"/>
    <p:sldId id="1297" r:id="rId53"/>
    <p:sldId id="1446" r:id="rId54"/>
    <p:sldId id="1104" r:id="rId55"/>
  </p:sldIdLst>
  <p:sldSz cx="12188825" cy="6858000"/>
  <p:notesSz cx="7027863" cy="9313863"/>
  <p:custDataLst>
    <p:tags r:id="rId58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DE8DD"/>
    <a:srgbClr val="B0D806"/>
    <a:srgbClr val="AAD204"/>
    <a:srgbClr val="24D997"/>
    <a:srgbClr val="23C78C"/>
    <a:srgbClr val="F199AE"/>
    <a:srgbClr val="A21636"/>
    <a:srgbClr val="FFD24F"/>
    <a:srgbClr val="FF82D4"/>
    <a:srgbClr val="FF818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1" autoAdjust="0"/>
    <p:restoredTop sz="92676" autoAdjust="0"/>
  </p:normalViewPr>
  <p:slideViewPr>
    <p:cSldViewPr snapToGrid="0" showGuides="1">
      <p:cViewPr>
        <p:scale>
          <a:sx n="70" d="100"/>
          <a:sy n="70" d="100"/>
        </p:scale>
        <p:origin x="-402" y="-708"/>
      </p:cViewPr>
      <p:guideLst>
        <p:guide orient="horz" pos="437"/>
        <p:guide orient="horz" pos="1720"/>
        <p:guide orient="horz" pos="1204"/>
        <p:guide orient="horz" pos="619"/>
        <p:guide orient="horz" pos="836"/>
        <p:guide pos="3481"/>
        <p:guide pos="373"/>
        <p:guide pos="6064"/>
        <p:guide pos="7248"/>
      </p:guideLst>
    </p:cSldViewPr>
  </p:slideViewPr>
  <p:outlineViewPr>
    <p:cViewPr>
      <p:scale>
        <a:sx n="33" d="100"/>
        <a:sy n="33" d="100"/>
      </p:scale>
      <p:origin x="414" y="3289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-2436" y="-10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(Oslo) Norwegian PUG Challenge, April 8, 2014</a:t>
            </a:r>
          </a:p>
          <a:p>
            <a:r>
              <a:rPr lang="en-US" dirty="0" smtClean="0"/>
              <a:t>(Helsinki) </a:t>
            </a:r>
            <a:r>
              <a:rPr lang="en-US" dirty="0" err="1" smtClean="0"/>
              <a:t>FinPUG</a:t>
            </a:r>
            <a:r>
              <a:rPr lang="en-US" dirty="0" smtClean="0"/>
              <a:t> Challenge, April</a:t>
            </a:r>
            <a:r>
              <a:rPr lang="en-US" baseline="0" dirty="0" smtClean="0"/>
              <a:t> 11, 2014</a:t>
            </a:r>
          </a:p>
          <a:p>
            <a:r>
              <a:rPr lang="en-US" baseline="0" dirty="0" smtClean="0"/>
              <a:t>(Westford</a:t>
            </a:r>
            <a:r>
              <a:rPr lang="en-US" baseline="0" smtClean="0"/>
              <a:t>) PUG </a:t>
            </a:r>
            <a:r>
              <a:rPr lang="en-US" baseline="0" dirty="0" smtClean="0"/>
              <a:t>Challenge Americas, June 10,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Enablemtidxbld</a:t>
            </a:r>
            <a:r>
              <a:rPr lang="en-US" baseline="0" dirty="0" smtClean="0"/>
              <a:t> is required due to a recovery note change.  Disable will force truncate the bi allowing the db to be used with previous versions of OpenEdge.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Operations allowed access while the restriction is enabled for Roll Forward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Prostruct Add, Prostruct List,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Enable Large Files, Index Check, Index Analysis, Table Analysis, Database Analysis,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Proutil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dbrestrict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utility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Static queries</a:t>
            </a:r>
            <a:r>
              <a:rPr lang="en-US" baseline="0" dirty="0" smtClean="0"/>
              <a:t> are associated with class files only.</a:t>
            </a:r>
          </a:p>
          <a:p>
            <a:r>
              <a:rPr lang="en-US" baseline="0" dirty="0" smtClean="0"/>
              <a:t>Note that the third query MUST include the SCROLLING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10 Micro seconds</a:t>
            </a:r>
            <a:r>
              <a:rPr lang="en-US" baseline="0" dirty="0" smtClean="0"/>
              <a:t> to copy a record</a:t>
            </a:r>
          </a:p>
          <a:p>
            <a:r>
              <a:rPr lang="en-US" baseline="0" dirty="0" smtClean="0"/>
              <a:t>10 </a:t>
            </a:r>
            <a:r>
              <a:rPr lang="en-US" baseline="0" dirty="0" err="1" smtClean="0"/>
              <a:t>Milli</a:t>
            </a:r>
            <a:r>
              <a:rPr lang="en-US" baseline="0" dirty="0" smtClean="0"/>
              <a:t> seconds to execute a poll</a:t>
            </a:r>
          </a:p>
          <a:p>
            <a:r>
              <a:rPr lang="en-US" baseline="0" dirty="0" smtClean="0"/>
              <a:t>1000 records can be loaded to one poll request (with 0 wait on the poll)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US" sz="10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ED232B-F950-4B4D-ACB4-B39F3BEF92CC}" type="slidenum">
              <a:rPr lang="en-US"/>
              <a:pPr/>
              <a:t>33</a:t>
            </a:fld>
            <a:endParaRPr lang="en-US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698500"/>
            <a:ext cx="6205538" cy="3492500"/>
          </a:xfrm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7368" y="4424722"/>
            <a:ext cx="5153130" cy="419092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Increase –pica</a:t>
            </a:r>
            <a:r>
              <a:rPr lang="en-US" baseline="0" dirty="0" smtClean="0"/>
              <a:t> is an </a:t>
            </a:r>
            <a:r>
              <a:rPr lang="en-US" baseline="0" smtClean="0"/>
              <a:t>offline operation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Enabling </a:t>
            </a:r>
            <a:r>
              <a:rPr lang="en-US" dirty="0" smtClean="0"/>
              <a:t>both JTA transactions and OpenEdge Replication simultaneously allows applications to perform distributed transactions with the JTA interface to the OpenEdge SQL Engine according to the J2EE standard, and provides a disaster recovery solution for OpenEdge databases.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Enabling both JTA transactions and OpenEdge Replication simultaneously allows applications to perform distributed transactions with the JTA interface to the OpenEdge SQL Engine according to the J2EE standard, and provides a disaster recovery solution for OpenEdge databases.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12750" y="700088"/>
            <a:ext cx="6205538" cy="3492500"/>
          </a:xfrm>
          <a:ln/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Change color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prstDash val="soli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BFDC1D26-4696-F644-9B88-8A310654F59B}" type="slidenum">
              <a:rPr lang="en-US" sz="1200" i="0"/>
              <a:pPr/>
              <a:t>51</a:t>
            </a:fld>
            <a:endParaRPr lang="en-US" sz="1200" i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Just 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2014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82" r:id="rId10"/>
    <p:sldLayoutId id="2147483783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What’s New in the</a:t>
            </a:r>
            <a:br>
              <a:rPr lang="en-US" b="1" dirty="0" smtClean="0"/>
            </a:br>
            <a:r>
              <a:rPr lang="en-US" b="1" dirty="0" smtClean="0"/>
              <a:t>OpenEdge Database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PUG Challenge Americas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233" y="4702484"/>
            <a:ext cx="492513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>
                <a:solidFill>
                  <a:srgbClr val="FFFFFF"/>
                </a:solidFill>
                <a:latin typeface="Arial" pitchFamily="34" charset="0"/>
              </a:rPr>
              <a:t>Richard </a:t>
            </a:r>
            <a:r>
              <a:rPr lang="en-US" sz="1600" i="0" dirty="0" smtClean="0">
                <a:solidFill>
                  <a:srgbClr val="FFFFFF"/>
                </a:solidFill>
                <a:latin typeface="Arial" pitchFamily="34" charset="0"/>
              </a:rPr>
              <a:t>Banville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FFFFFF"/>
                </a:solidFill>
                <a:latin typeface="Arial" pitchFamily="34" charset="0"/>
              </a:rPr>
              <a:t>Fellow</a:t>
            </a:r>
            <a:r>
              <a:rPr lang="en-US" sz="1600" i="0" dirty="0">
                <a:solidFill>
                  <a:srgbClr val="FFFFFF"/>
                </a:solidFill>
                <a:latin typeface="Arial" pitchFamily="34" charset="0"/>
              </a:rPr>
              <a:t>, OpenEdge </a:t>
            </a:r>
            <a:r>
              <a:rPr lang="en-US" sz="1600" i="0" dirty="0" smtClean="0">
                <a:solidFill>
                  <a:srgbClr val="FFFFFF"/>
                </a:solidFill>
                <a:latin typeface="Arial" pitchFamily="34" charset="0"/>
              </a:rPr>
              <a:t>Development</a:t>
            </a:r>
            <a:endParaRPr lang="en-US" sz="1600" i="0" dirty="0">
              <a:solidFill>
                <a:srgbClr val="FFFFFF"/>
              </a:solidFill>
              <a:latin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FFFFFF"/>
                </a:solidFill>
                <a:latin typeface="Arial" pitchFamily="34" charset="0"/>
              </a:rPr>
              <a:t>June 10, 2014</a:t>
            </a:r>
            <a:endParaRPr lang="en-US" sz="1600" i="0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 development between OpenEdge 10.2B and OpenEdge 11</a:t>
            </a:r>
          </a:p>
          <a:p>
            <a:pPr lvl="1"/>
            <a:r>
              <a:rPr lang="en-US" dirty="0" smtClean="0"/>
              <a:t>Including rollout of some enhancements in the older releases</a:t>
            </a:r>
          </a:p>
          <a:p>
            <a:pPr lvl="1"/>
            <a:r>
              <a:rPr lang="en-US" dirty="0" smtClean="0"/>
              <a:t>Some OE 10.2B releases occurred after OE 11.0 shipped</a:t>
            </a:r>
          </a:p>
          <a:p>
            <a:pPr lvl="2"/>
            <a:r>
              <a:rPr lang="en-US" dirty="0" smtClean="0"/>
              <a:t>This confuses where some features exist</a:t>
            </a:r>
          </a:p>
          <a:p>
            <a:r>
              <a:rPr lang="en-US" dirty="0" smtClean="0"/>
              <a:t>Release information provided with each topic</a:t>
            </a:r>
          </a:p>
          <a:p>
            <a:pPr lvl="1"/>
            <a:r>
              <a:rPr lang="en-US" dirty="0" smtClean="0"/>
              <a:t>Indicates there and above</a:t>
            </a:r>
          </a:p>
          <a:p>
            <a:r>
              <a:rPr lang="en-US" dirty="0" smtClean="0"/>
              <a:t>Not a deep dive into each feature</a:t>
            </a:r>
          </a:p>
          <a:p>
            <a:pPr lvl="1"/>
            <a:r>
              <a:rPr lang="en-US" dirty="0" smtClean="0"/>
              <a:t>Just going to scratch the surface</a:t>
            </a:r>
          </a:p>
          <a:p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6863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Features</a:t>
            </a:r>
          </a:p>
          <a:p>
            <a:r>
              <a:rPr lang="en-US" dirty="0" smtClean="0"/>
              <a:t>Not So Major Features</a:t>
            </a:r>
          </a:p>
          <a:p>
            <a:r>
              <a:rPr lang="en-US" dirty="0" smtClean="0"/>
              <a:t>Relatively Unknown or Forgotten Features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1104" y="2800494"/>
            <a:ext cx="5454868" cy="76944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r>
              <a:rPr lang="en-US" sz="4400" b="1" dirty="0" smtClean="0">
                <a:solidFill>
                  <a:schemeClr val="accent1"/>
                </a:solidFill>
              </a:rPr>
              <a:t>Major Features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/>
          <p:nvPr/>
        </p:nvGrpSpPr>
        <p:grpSpPr>
          <a:xfrm>
            <a:off x="712240" y="1564169"/>
            <a:ext cx="8523231" cy="4775200"/>
            <a:chOff x="378397" y="1506112"/>
            <a:chExt cx="8523231" cy="4775200"/>
          </a:xfrm>
        </p:grpSpPr>
        <p:sp>
          <p:nvSpPr>
            <p:cNvPr id="5" name="AutoShape 14"/>
            <p:cNvSpPr>
              <a:spLocks noChangeArrowheads="1"/>
            </p:cNvSpPr>
            <p:nvPr/>
          </p:nvSpPr>
          <p:spPr bwMode="auto">
            <a:xfrm>
              <a:off x="378398" y="1506112"/>
              <a:ext cx="8522208" cy="14478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20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 algn="ctr">
              <a:solidFill>
                <a:srgbClr val="808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2520000" anchor="ctr"/>
            <a:lstStyle/>
            <a:p>
              <a:pPr marL="182880" lvl="1" indent="-274320" algn="l">
                <a:spcBef>
                  <a:spcPts val="800"/>
                </a:spcBef>
                <a:buSzPct val="50000"/>
                <a:buFont typeface="Wingdings" pitchFamily="2" charset="2"/>
                <a:buChar char="l"/>
              </a:pPr>
              <a:r>
                <a:rPr lang="en-US" sz="2200" dirty="0" smtClean="0">
                  <a:latin typeface="Arial" pitchFamily="34" charset="0"/>
                  <a:cs typeface="Arial" pitchFamily="34" charset="0"/>
                </a:rPr>
                <a:t>Application transparent data encryption</a:t>
              </a:r>
              <a:endParaRPr lang="ko-KR" altLang="en-US" sz="2200" dirty="0" smtClean="0">
                <a:latin typeface="Arial" pitchFamily="34" charset="0"/>
                <a:cs typeface="Arial" pitchFamily="34" charset="0"/>
              </a:endParaRPr>
            </a:p>
            <a:p>
              <a:pPr marL="182880" lvl="1" indent="-274320" algn="l">
                <a:spcBef>
                  <a:spcPts val="800"/>
                </a:spcBef>
                <a:buSzPct val="50000"/>
                <a:buFont typeface="Wingdings" pitchFamily="2" charset="2"/>
                <a:buChar char="l"/>
              </a:pPr>
              <a:r>
                <a:rPr lang="en-US" sz="2200" dirty="0" smtClean="0">
                  <a:latin typeface="Arial" pitchFamily="34" charset="0"/>
                  <a:cs typeface="Arial" pitchFamily="34" charset="0"/>
                </a:rPr>
                <a:t>Full index query support</a:t>
              </a:r>
              <a:endParaRPr lang="en-US" altLang="ko-KR" sz="2200" dirty="0" smtClean="0">
                <a:latin typeface="Arial" pitchFamily="34" charset="0"/>
                <a:cs typeface="Arial" pitchFamily="34" charset="0"/>
              </a:endParaRPr>
            </a:p>
            <a:p>
              <a:pPr marL="182880" lvl="1" indent="-274320" algn="l">
                <a:spcBef>
                  <a:spcPts val="800"/>
                </a:spcBef>
                <a:buSzPct val="50000"/>
                <a:buFont typeface="Wingdings" pitchFamily="2" charset="2"/>
                <a:buChar char="l"/>
              </a:pPr>
              <a:r>
                <a:rPr lang="en-US" sz="2200" dirty="0" smtClean="0">
                  <a:latin typeface="Arial" pitchFamily="34" charset="0"/>
                  <a:cs typeface="Arial" pitchFamily="34" charset="0"/>
                </a:rPr>
                <a:t>No need to move data</a:t>
              </a:r>
            </a:p>
          </p:txBody>
        </p:sp>
        <p:sp>
          <p:nvSpPr>
            <p:cNvPr id="6" name="AutoShape 15"/>
            <p:cNvSpPr>
              <a:spLocks noChangeArrowheads="1"/>
            </p:cNvSpPr>
            <p:nvPr/>
          </p:nvSpPr>
          <p:spPr bwMode="auto">
            <a:xfrm>
              <a:off x="454598" y="1582312"/>
              <a:ext cx="2298700" cy="1282700"/>
            </a:xfrm>
            <a:prstGeom prst="roundRect">
              <a:avLst>
                <a:gd name="adj" fmla="val 14051"/>
              </a:avLst>
            </a:prstGeom>
            <a:gradFill rotWithShape="1">
              <a:gsLst>
                <a:gs pos="2500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 w="9525" algn="ctr">
              <a:solidFill>
                <a:srgbClr val="808000"/>
              </a:solidFill>
              <a:round/>
              <a:headEnd/>
              <a:tailEnd/>
            </a:ln>
          </p:spPr>
          <p:txBody>
            <a:bodyPr wrap="none"/>
            <a:lstStyle/>
            <a:p>
              <a:pPr fontAlgn="t">
                <a:lnSpc>
                  <a:spcPct val="150000"/>
                </a:lnSpc>
              </a:pPr>
              <a:r>
                <a:rPr lang="en-US" altLang="ko-KR" sz="2400" b="1" dirty="0" smtClean="0">
                  <a:ln w="6350">
                    <a:noFill/>
                  </a:ln>
                  <a:solidFill>
                    <a:schemeClr val="bg1"/>
                  </a:solidFill>
                </a:rPr>
                <a:t>Transparent</a:t>
              </a:r>
              <a:endParaRPr lang="en-US" altLang="zh-CN" sz="2400" b="1" dirty="0">
                <a:ln w="6350">
                  <a:noFill/>
                </a:ln>
                <a:solidFill>
                  <a:schemeClr val="bg1"/>
                </a:solidFill>
              </a:endParaRPr>
            </a:p>
          </p:txBody>
        </p:sp>
        <p:sp>
          <p:nvSpPr>
            <p:cNvPr id="7" name="AutoShape 24"/>
            <p:cNvSpPr>
              <a:spLocks noChangeArrowheads="1"/>
            </p:cNvSpPr>
            <p:nvPr/>
          </p:nvSpPr>
          <p:spPr bwMode="auto">
            <a:xfrm>
              <a:off x="378398" y="3169812"/>
              <a:ext cx="8522208" cy="14478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25000">
                  <a:schemeClr val="accent2">
                    <a:lumMod val="40000"/>
                    <a:lumOff val="60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 algn="ctr">
              <a:solidFill>
                <a:srgbClr val="3366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2520000" anchor="ctr"/>
            <a:lstStyle/>
            <a:p>
              <a:pPr marL="355600" indent="-274320" algn="l">
                <a:spcBef>
                  <a:spcPts val="8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l"/>
              </a:pPr>
              <a:r>
                <a:rPr lang="en-US" sz="2200" dirty="0" smtClean="0"/>
                <a:t>Encrypt individual objects or areas</a:t>
              </a:r>
              <a:endParaRPr lang="ko-KR" altLang="en-US" sz="2200" dirty="0"/>
            </a:p>
            <a:p>
              <a:pPr marL="355600" lvl="1" indent="-274320" algn="l">
                <a:spcBef>
                  <a:spcPts val="8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l"/>
              </a:pPr>
              <a:r>
                <a:rPr lang="en-US" altLang="ko-KR" sz="2200" dirty="0" smtClean="0"/>
                <a:t>Can change encryption policies online</a:t>
              </a:r>
            </a:p>
            <a:p>
              <a:pPr marL="355600" indent="-274320" algn="l">
                <a:spcBef>
                  <a:spcPts val="8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l"/>
              </a:pPr>
              <a:r>
                <a:rPr lang="en-US" sz="2200" dirty="0" smtClean="0"/>
                <a:t>Storage engine encrypts blocks on disk</a:t>
              </a:r>
              <a:endParaRPr lang="zh-CN" altLang="en-US" sz="2200" dirty="0"/>
            </a:p>
          </p:txBody>
        </p:sp>
        <p:sp>
          <p:nvSpPr>
            <p:cNvPr id="8" name="AutoShape 25"/>
            <p:cNvSpPr>
              <a:spLocks noChangeArrowheads="1"/>
            </p:cNvSpPr>
            <p:nvPr/>
          </p:nvSpPr>
          <p:spPr bwMode="auto">
            <a:xfrm>
              <a:off x="454598" y="3246012"/>
              <a:ext cx="2311400" cy="1282700"/>
            </a:xfrm>
            <a:prstGeom prst="roundRect">
              <a:avLst>
                <a:gd name="adj" fmla="val 14051"/>
              </a:avLst>
            </a:prstGeom>
            <a:gradFill rotWithShape="1">
              <a:gsLst>
                <a:gs pos="2500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 algn="ctr">
              <a:solidFill>
                <a:srgbClr val="336600"/>
              </a:solidFill>
              <a:round/>
              <a:headEnd/>
              <a:tailEnd/>
            </a:ln>
          </p:spPr>
          <p:txBody>
            <a:bodyPr wrap="none"/>
            <a:lstStyle/>
            <a:p>
              <a:pPr fontAlgn="t">
                <a:lnSpc>
                  <a:spcPct val="150000"/>
                </a:lnSpc>
              </a:pPr>
              <a:r>
                <a:rPr lang="en-US" altLang="zh-CN" sz="2400" b="1" dirty="0" smtClean="0">
                  <a:ln w="6350">
                    <a:noFill/>
                  </a:ln>
                  <a:solidFill>
                    <a:schemeClr val="bg1"/>
                  </a:solidFill>
                </a:rPr>
                <a:t>Flexible</a:t>
              </a:r>
              <a:endParaRPr lang="en-US" altLang="zh-CN" sz="2400" b="1" dirty="0">
                <a:ln w="6350">
                  <a:noFill/>
                </a:ln>
                <a:solidFill>
                  <a:schemeClr val="bg1"/>
                </a:solidFill>
              </a:endParaRPr>
            </a:p>
          </p:txBody>
        </p:sp>
        <p:sp>
          <p:nvSpPr>
            <p:cNvPr id="9" name="AutoShape 26"/>
            <p:cNvSpPr>
              <a:spLocks noChangeArrowheads="1"/>
            </p:cNvSpPr>
            <p:nvPr/>
          </p:nvSpPr>
          <p:spPr bwMode="auto">
            <a:xfrm>
              <a:off x="378397" y="4833512"/>
              <a:ext cx="8523231" cy="14478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25000">
                  <a:schemeClr val="accent3">
                    <a:lumMod val="40000"/>
                    <a:lumOff val="60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 algn="ctr">
              <a:solidFill>
                <a:srgbClr val="336699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2520000" anchor="ctr"/>
            <a:lstStyle/>
            <a:p>
              <a:pPr marL="355600" lvl="1" indent="-274320" algn="l">
                <a:spcBef>
                  <a:spcPts val="800"/>
                </a:spcBef>
                <a:buSzPct val="50000"/>
                <a:buFont typeface="Wingdings" pitchFamily="2" charset="2"/>
                <a:buChar char="l"/>
              </a:pPr>
              <a:r>
                <a:rPr lang="en-US" sz="2200" dirty="0" smtClean="0"/>
                <a:t>Provides secure encryption key storage</a:t>
              </a:r>
              <a:endParaRPr lang="en-US" altLang="ko-KR" sz="2200" dirty="0" smtClean="0"/>
            </a:p>
            <a:p>
              <a:pPr marL="355600" lvl="1" indent="-274320" algn="l">
                <a:spcBef>
                  <a:spcPts val="800"/>
                </a:spcBef>
                <a:buSzPct val="50000"/>
                <a:buFont typeface="Wingdings" pitchFamily="2" charset="2"/>
                <a:buChar char="l"/>
              </a:pPr>
              <a:r>
                <a:rPr lang="en-US" altLang="zh-CN" sz="2200" dirty="0" smtClean="0"/>
                <a:t>Support industry standard ciphers</a:t>
              </a:r>
            </a:p>
            <a:p>
              <a:pPr marL="355600" lvl="1" indent="-274320" algn="l">
                <a:spcBef>
                  <a:spcPts val="800"/>
                </a:spcBef>
                <a:buSzPct val="50000"/>
                <a:buFont typeface="Wingdings" pitchFamily="2" charset="2"/>
                <a:buChar char="l"/>
              </a:pPr>
              <a:r>
                <a:rPr lang="en-US" sz="2200" dirty="0" smtClean="0"/>
                <a:t>Limits access to physical data</a:t>
              </a:r>
            </a:p>
          </p:txBody>
        </p:sp>
        <p:sp>
          <p:nvSpPr>
            <p:cNvPr id="10" name="AutoShape 27"/>
            <p:cNvSpPr>
              <a:spLocks noChangeArrowheads="1"/>
            </p:cNvSpPr>
            <p:nvPr/>
          </p:nvSpPr>
          <p:spPr bwMode="auto">
            <a:xfrm>
              <a:off x="454598" y="4909712"/>
              <a:ext cx="2336800" cy="1282700"/>
            </a:xfrm>
            <a:prstGeom prst="roundRect">
              <a:avLst>
                <a:gd name="adj" fmla="val 14051"/>
              </a:avLst>
            </a:prstGeom>
            <a:gradFill rotWithShape="1">
              <a:gsLst>
                <a:gs pos="25000">
                  <a:schemeClr val="accent3"/>
                </a:gs>
                <a:gs pos="100000">
                  <a:schemeClr val="bg1"/>
                </a:gs>
              </a:gsLst>
              <a:lin ang="5400000" scaled="1"/>
            </a:gradFill>
            <a:ln w="9525" algn="ctr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fontAlgn="t">
                <a:lnSpc>
                  <a:spcPct val="150000"/>
                </a:lnSpc>
              </a:pPr>
              <a:r>
                <a:rPr lang="en-US" altLang="zh-CN" sz="2400" b="1" dirty="0" smtClean="0">
                  <a:ln w="6350">
                    <a:noFill/>
                  </a:ln>
                  <a:solidFill>
                    <a:schemeClr val="bg1"/>
                  </a:solidFill>
                </a:rPr>
                <a:t>Secure</a:t>
              </a:r>
              <a:endParaRPr lang="en-US" altLang="zh-CN" sz="2400" b="1" dirty="0">
                <a:ln w="6350">
                  <a:noFill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73326" y="1070174"/>
            <a:ext cx="41644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 smtClean="0"/>
              <a:t>Very low overhead (0 – 4%)</a:t>
            </a:r>
            <a:endParaRPr lang="en-US" sz="2400" i="1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pPr lvl="0"/>
            <a:r>
              <a:rPr lang="en-US" dirty="0" smtClean="0">
                <a:solidFill>
                  <a:schemeClr val="tx1"/>
                </a:solidFill>
              </a:rPr>
              <a:t>Transparent Data Encryption – TDE (OE 10.2B)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OpenEdge Transparent Data Encryption (TDE)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796143" y="1120195"/>
            <a:ext cx="8943863" cy="5157774"/>
            <a:chOff x="796143" y="1120195"/>
            <a:chExt cx="8943863" cy="5157774"/>
          </a:xfrm>
        </p:grpSpPr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4706731" y="3328147"/>
              <a:ext cx="1219200" cy="1298575"/>
            </a:xfrm>
            <a:prstGeom prst="roundRect">
              <a:avLst>
                <a:gd name="adj" fmla="val 16667"/>
              </a:avLst>
            </a:prstGeom>
            <a:solidFill>
              <a:srgbClr val="85D1FF"/>
            </a:solidFill>
            <a:ln w="222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" name="Picture 5" descr="bjw1k4iu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58818" y="2401308"/>
              <a:ext cx="1736725" cy="1614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1975543" y="2928358"/>
              <a:ext cx="1166813" cy="32543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1"/>
                <a:t>plain text</a:t>
              </a:r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6107806" y="2480683"/>
              <a:ext cx="1068387" cy="541337"/>
            </a:xfrm>
            <a:prstGeom prst="rightArrow">
              <a:avLst>
                <a:gd name="adj1" fmla="val 50000"/>
                <a:gd name="adj2" fmla="val 54749"/>
              </a:avLst>
            </a:prstGeom>
            <a:solidFill>
              <a:schemeClr val="hlink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b="1">
                  <a:solidFill>
                    <a:schemeClr val="bg1"/>
                  </a:solidFill>
                </a:rPr>
                <a:t>Encrypt</a:t>
              </a:r>
            </a:p>
          </p:txBody>
        </p:sp>
        <p:sp>
          <p:nvSpPr>
            <p:cNvPr id="9" name="AutoShape 14"/>
            <p:cNvSpPr>
              <a:spLocks noChangeArrowheads="1"/>
            </p:cNvSpPr>
            <p:nvPr/>
          </p:nvSpPr>
          <p:spPr bwMode="auto">
            <a:xfrm>
              <a:off x="6257031" y="3406195"/>
              <a:ext cx="381000" cy="381000"/>
            </a:xfrm>
            <a:prstGeom prst="plus">
              <a:avLst>
                <a:gd name="adj" fmla="val 35417"/>
              </a:avLst>
            </a:prstGeom>
            <a:solidFill>
              <a:schemeClr val="hlink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3604318" y="3101395"/>
              <a:ext cx="34290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Cloud"/>
            <p:cNvSpPr>
              <a:spLocks noChangeAspect="1" noEditPoints="1" noChangeArrowheads="1"/>
            </p:cNvSpPr>
            <p:nvPr/>
          </p:nvSpPr>
          <p:spPr bwMode="auto">
            <a:xfrm rot="5070463">
              <a:off x="1334987" y="2016339"/>
              <a:ext cx="1797050" cy="2516188"/>
            </a:xfrm>
            <a:custGeom>
              <a:avLst/>
              <a:gdLst>
                <a:gd name="T0" fmla="*/ 5573 w 21600"/>
                <a:gd name="T1" fmla="*/ 1257861 h 21600"/>
                <a:gd name="T2" fmla="*/ 898312 w 21600"/>
                <a:gd name="T3" fmla="*/ 2513043 h 21600"/>
                <a:gd name="T4" fmla="*/ 1795126 w 21600"/>
                <a:gd name="T5" fmla="*/ 1257861 h 21600"/>
                <a:gd name="T6" fmla="*/ 898312 w 21600"/>
                <a:gd name="T7" fmla="*/ 14383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10800000" vert="eaVert"/>
            <a:lstStyle/>
            <a:p>
              <a:endParaRPr lang="en-US"/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1478656" y="2820408"/>
              <a:ext cx="1801812" cy="8255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0000"/>
                  </a:solidFill>
                </a:rPr>
                <a:t>Shared Memory</a:t>
              </a:r>
            </a:p>
            <a:p>
              <a:pPr algn="ctr"/>
              <a:r>
                <a:rPr lang="en-US" sz="1600" b="1" dirty="0">
                  <a:solidFill>
                    <a:srgbClr val="000000"/>
                  </a:solidFill>
                </a:rPr>
                <a:t>Buffer Pool</a:t>
              </a:r>
            </a:p>
            <a:p>
              <a:pPr algn="ctr"/>
              <a:r>
                <a:rPr lang="en-US" sz="1600" b="1" dirty="0">
                  <a:solidFill>
                    <a:srgbClr val="000000"/>
                  </a:solidFill>
                </a:rPr>
                <a:t>(plain text block)</a:t>
              </a: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4047231" y="1120195"/>
              <a:ext cx="28003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Database Storage Engine</a:t>
              </a:r>
            </a:p>
          </p:txBody>
        </p:sp>
        <p:sp>
          <p:nvSpPr>
            <p:cNvPr id="14" name="Text Box 23"/>
            <p:cNvSpPr txBox="1">
              <a:spLocks noChangeArrowheads="1"/>
            </p:cNvSpPr>
            <p:nvPr/>
          </p:nvSpPr>
          <p:spPr bwMode="auto">
            <a:xfrm>
              <a:off x="7606406" y="4379334"/>
              <a:ext cx="21336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chemeClr val="hlink"/>
                </a:buClr>
              </a:pPr>
              <a:r>
                <a:rPr lang="en-US" sz="1800">
                  <a:solidFill>
                    <a:srgbClr val="0000FF"/>
                  </a:solidFill>
                </a:rPr>
                <a:t>  </a:t>
              </a:r>
              <a:r>
                <a:rPr lang="en-US" sz="1800"/>
                <a:t>Product Install</a:t>
              </a:r>
            </a:p>
          </p:txBody>
        </p:sp>
        <p:sp>
          <p:nvSpPr>
            <p:cNvPr id="15" name="Rectangle 25"/>
            <p:cNvSpPr>
              <a:spLocks noChangeArrowheads="1"/>
            </p:cNvSpPr>
            <p:nvPr/>
          </p:nvSpPr>
          <p:spPr bwMode="auto">
            <a:xfrm>
              <a:off x="1315783" y="4735772"/>
              <a:ext cx="8087524" cy="1542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numCol="2"/>
            <a:lstStyle/>
            <a:p>
              <a:pPr marL="342900" indent="-342900" algn="l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§"/>
              </a:pPr>
              <a:r>
                <a:rPr lang="en-US" dirty="0">
                  <a:solidFill>
                    <a:srgbClr val="666666"/>
                  </a:solidFill>
                </a:rPr>
                <a:t>Key store</a:t>
              </a:r>
            </a:p>
            <a:p>
              <a:pPr marL="742950" lvl="1" indent="-285750" algn="l">
                <a:spcBef>
                  <a:spcPct val="20000"/>
                </a:spcBef>
                <a:buClr>
                  <a:schemeClr val="hlink"/>
                </a:buClr>
                <a:buFontTx/>
                <a:buChar char="•"/>
              </a:pPr>
              <a:r>
                <a:rPr lang="en-US" sz="1800" dirty="0">
                  <a:solidFill>
                    <a:srgbClr val="666666"/>
                  </a:solidFill>
                </a:rPr>
                <a:t>Database Master Key </a:t>
              </a:r>
              <a:r>
                <a:rPr lang="en-US" sz="1800" dirty="0" smtClean="0">
                  <a:solidFill>
                    <a:srgbClr val="666666"/>
                  </a:solidFill>
                </a:rPr>
                <a:t>(DMK)</a:t>
              </a:r>
              <a:endParaRPr lang="en-US" sz="1800" dirty="0">
                <a:solidFill>
                  <a:srgbClr val="666666"/>
                </a:solidFill>
              </a:endParaRPr>
            </a:p>
            <a:p>
              <a:pPr marL="742950" lvl="1" indent="-285750" algn="l">
                <a:spcBef>
                  <a:spcPct val="20000"/>
                </a:spcBef>
                <a:buClr>
                  <a:schemeClr val="hlink"/>
                </a:buClr>
                <a:buFontTx/>
                <a:buChar char="•"/>
              </a:pPr>
              <a:r>
                <a:rPr lang="en-US" sz="1800" dirty="0">
                  <a:solidFill>
                    <a:srgbClr val="666666"/>
                  </a:solidFill>
                </a:rPr>
                <a:t>Admin/User </a:t>
              </a:r>
              <a:r>
                <a:rPr lang="en-US" sz="1800" dirty="0">
                  <a:solidFill>
                    <a:schemeClr val="bg2"/>
                  </a:solidFill>
                </a:rPr>
                <a:t>Passphrase</a:t>
              </a:r>
            </a:p>
            <a:p>
              <a:pPr marL="742950" lvl="1" indent="-285750" algn="l">
                <a:spcBef>
                  <a:spcPct val="20000"/>
                </a:spcBef>
                <a:buClr>
                  <a:schemeClr val="hlink"/>
                </a:buClr>
                <a:buFontTx/>
                <a:buChar char="•"/>
              </a:pPr>
              <a:r>
                <a:rPr lang="en-US" sz="1800" dirty="0" smtClean="0">
                  <a:solidFill>
                    <a:srgbClr val="666666"/>
                  </a:solidFill>
                </a:rPr>
                <a:t>Manual/Automatic</a:t>
              </a:r>
              <a:endParaRPr lang="en-US" sz="1800" dirty="0">
                <a:solidFill>
                  <a:schemeClr val="bg2"/>
                </a:solidFill>
              </a:endParaRPr>
            </a:p>
            <a:p>
              <a:pPr marL="342900" indent="-342900" algn="l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§"/>
              </a:pPr>
              <a:r>
                <a:rPr lang="en-US" dirty="0">
                  <a:solidFill>
                    <a:srgbClr val="666666"/>
                  </a:solidFill>
                </a:rPr>
                <a:t>Encryption Policy Area</a:t>
              </a:r>
            </a:p>
            <a:p>
              <a:pPr marL="742950" lvl="1" indent="-285750" algn="l">
                <a:spcBef>
                  <a:spcPct val="20000"/>
                </a:spcBef>
                <a:buClr>
                  <a:schemeClr val="hlink"/>
                </a:buClr>
                <a:buFontTx/>
                <a:buChar char="•"/>
              </a:pPr>
              <a:r>
                <a:rPr lang="en-US" sz="1800" dirty="0">
                  <a:solidFill>
                    <a:srgbClr val="666666"/>
                  </a:solidFill>
                </a:rPr>
                <a:t>Encryption </a:t>
              </a:r>
              <a:r>
                <a:rPr lang="en-US" sz="1800" dirty="0" smtClean="0">
                  <a:solidFill>
                    <a:srgbClr val="666666"/>
                  </a:solidFill>
                </a:rPr>
                <a:t>Policies</a:t>
              </a:r>
            </a:p>
            <a:p>
              <a:pPr marL="1200150" lvl="2" indent="-285750" algn="l">
                <a:spcBef>
                  <a:spcPct val="20000"/>
                </a:spcBef>
                <a:buClr>
                  <a:schemeClr val="hlink"/>
                </a:buClr>
                <a:buFontTx/>
                <a:buChar char="•"/>
              </a:pPr>
              <a:r>
                <a:rPr lang="en-US" sz="1800" dirty="0" smtClean="0">
                  <a:solidFill>
                    <a:srgbClr val="666666"/>
                  </a:solidFill>
                </a:rPr>
                <a:t>What to encrypt</a:t>
              </a:r>
            </a:p>
            <a:p>
              <a:pPr marL="1200150" lvl="2" indent="-285750" algn="l">
                <a:spcBef>
                  <a:spcPct val="20000"/>
                </a:spcBef>
                <a:buClr>
                  <a:schemeClr val="hlink"/>
                </a:buClr>
                <a:buFontTx/>
                <a:buChar char="•"/>
              </a:pPr>
              <a:r>
                <a:rPr lang="en-US" sz="1800" dirty="0" smtClean="0">
                  <a:solidFill>
                    <a:srgbClr val="666666"/>
                  </a:solidFill>
                </a:rPr>
                <a:t>How to encrypt (cipher) </a:t>
              </a:r>
              <a:endParaRPr lang="en-US" sz="1800" dirty="0">
                <a:solidFill>
                  <a:schemeClr val="bg2"/>
                </a:solidFill>
              </a:endParaRPr>
            </a:p>
          </p:txBody>
        </p:sp>
        <p:sp>
          <p:nvSpPr>
            <p:cNvPr id="16" name="Text Box 27"/>
            <p:cNvSpPr txBox="1">
              <a:spLocks noChangeArrowheads="1"/>
            </p:cNvSpPr>
            <p:nvPr/>
          </p:nvSpPr>
          <p:spPr bwMode="auto">
            <a:xfrm>
              <a:off x="5960168" y="4076121"/>
              <a:ext cx="15779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</a:rPr>
                <a:t>Read I/O</a:t>
              </a:r>
            </a:p>
          </p:txBody>
        </p:sp>
        <p:sp>
          <p:nvSpPr>
            <p:cNvPr id="17" name="Text Box 28"/>
            <p:cNvSpPr txBox="1">
              <a:spLocks noChangeArrowheads="1"/>
            </p:cNvSpPr>
            <p:nvPr/>
          </p:nvSpPr>
          <p:spPr bwMode="auto">
            <a:xfrm>
              <a:off x="5960168" y="1713920"/>
              <a:ext cx="15779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</a:rPr>
                <a:t>Write I/O</a:t>
              </a:r>
            </a:p>
          </p:txBody>
        </p:sp>
        <p:sp>
          <p:nvSpPr>
            <p:cNvPr id="18" name="Text Box 29"/>
            <p:cNvSpPr txBox="1">
              <a:spLocks noChangeArrowheads="1"/>
            </p:cNvSpPr>
            <p:nvPr/>
          </p:nvSpPr>
          <p:spPr bwMode="auto">
            <a:xfrm>
              <a:off x="796143" y="1120195"/>
              <a:ext cx="283527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i="1" dirty="0"/>
                <a:t>How Does It Work?</a:t>
              </a:r>
            </a:p>
          </p:txBody>
        </p:sp>
        <p:sp>
          <p:nvSpPr>
            <p:cNvPr id="19" name="Rectangle 30"/>
            <p:cNvSpPr>
              <a:spLocks noChangeArrowheads="1"/>
            </p:cNvSpPr>
            <p:nvPr/>
          </p:nvSpPr>
          <p:spPr bwMode="auto">
            <a:xfrm>
              <a:off x="4704456" y="1510720"/>
              <a:ext cx="1219200" cy="1298575"/>
            </a:xfrm>
            <a:prstGeom prst="roundRect">
              <a:avLst>
                <a:gd name="adj" fmla="val 16667"/>
              </a:avLst>
            </a:prstGeom>
            <a:solidFill>
              <a:srgbClr val="85D1FF"/>
            </a:solidFill>
            <a:ln w="222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20" name="Group 53"/>
            <p:cNvGrpSpPr>
              <a:grpSpLocks/>
            </p:cNvGrpSpPr>
            <p:nvPr/>
          </p:nvGrpSpPr>
          <p:grpSpPr bwMode="auto">
            <a:xfrm>
              <a:off x="4799600" y="1621845"/>
              <a:ext cx="1012584" cy="1103313"/>
              <a:chOff x="1922211" y="3127921"/>
              <a:chExt cx="1371600" cy="1371599"/>
            </a:xfrm>
          </p:grpSpPr>
          <p:sp>
            <p:nvSpPr>
              <p:cNvPr id="33" name="Can 30"/>
              <p:cNvSpPr>
                <a:spLocks noChangeArrowheads="1"/>
              </p:cNvSpPr>
              <p:nvPr/>
            </p:nvSpPr>
            <p:spPr bwMode="auto">
              <a:xfrm>
                <a:off x="1922211" y="3127921"/>
                <a:ext cx="1371600" cy="1371599"/>
              </a:xfrm>
              <a:prstGeom prst="can">
                <a:avLst>
                  <a:gd name="adj" fmla="val 16519"/>
                </a:avLst>
              </a:prstGeom>
              <a:gradFill rotWithShape="1">
                <a:gsLst>
                  <a:gs pos="0">
                    <a:srgbClr val="797CA9"/>
                  </a:gs>
                  <a:gs pos="50000">
                    <a:srgbClr val="CECFE2"/>
                  </a:gs>
                  <a:gs pos="100000">
                    <a:srgbClr val="797CA9"/>
                  </a:gs>
                </a:gsLst>
                <a:lin ang="108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" name="TextBox 41"/>
              <p:cNvSpPr txBox="1">
                <a:spLocks noChangeArrowheads="1"/>
              </p:cNvSpPr>
              <p:nvPr/>
            </p:nvSpPr>
            <p:spPr bwMode="auto">
              <a:xfrm>
                <a:off x="2102248" y="3526972"/>
                <a:ext cx="997086" cy="8034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 dirty="0" smtClean="0">
                    <a:solidFill>
                      <a:srgbClr val="000000"/>
                    </a:solidFill>
                  </a:rPr>
                  <a:t>Key</a:t>
                </a:r>
                <a:br>
                  <a:rPr lang="en-US" sz="1800" dirty="0" smtClean="0">
                    <a:solidFill>
                      <a:srgbClr val="000000"/>
                    </a:solidFill>
                  </a:rPr>
                </a:br>
                <a:r>
                  <a:rPr lang="en-US" sz="1800" dirty="0" smtClean="0">
                    <a:solidFill>
                      <a:srgbClr val="000000"/>
                    </a:solidFill>
                  </a:rPr>
                  <a:t>Store</a:t>
                </a:r>
                <a:endParaRPr lang="en-US" sz="18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53"/>
            <p:cNvGrpSpPr>
              <a:grpSpLocks/>
            </p:cNvGrpSpPr>
            <p:nvPr/>
          </p:nvGrpSpPr>
          <p:grpSpPr bwMode="auto">
            <a:xfrm>
              <a:off x="7649268" y="2355270"/>
              <a:ext cx="2046288" cy="1816100"/>
              <a:chOff x="1922211" y="3127921"/>
              <a:chExt cx="1371600" cy="1371599"/>
            </a:xfrm>
          </p:grpSpPr>
          <p:sp>
            <p:nvSpPr>
              <p:cNvPr id="31" name="Can 30"/>
              <p:cNvSpPr>
                <a:spLocks noChangeArrowheads="1"/>
              </p:cNvSpPr>
              <p:nvPr/>
            </p:nvSpPr>
            <p:spPr bwMode="auto">
              <a:xfrm>
                <a:off x="1922211" y="3127921"/>
                <a:ext cx="1371600" cy="1371599"/>
              </a:xfrm>
              <a:prstGeom prst="can">
                <a:avLst>
                  <a:gd name="adj" fmla="val 16519"/>
                </a:avLst>
              </a:prstGeom>
              <a:gradFill rotWithShape="1">
                <a:gsLst>
                  <a:gs pos="0">
                    <a:srgbClr val="797CA9"/>
                  </a:gs>
                  <a:gs pos="50000">
                    <a:srgbClr val="CECFE2"/>
                  </a:gs>
                  <a:gs pos="100000">
                    <a:srgbClr val="797CA9"/>
                  </a:gs>
                </a:gsLst>
                <a:lin ang="1080000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" name="TextBox 41"/>
              <p:cNvSpPr txBox="1">
                <a:spLocks noChangeArrowheads="1"/>
              </p:cNvSpPr>
              <p:nvPr/>
            </p:nvSpPr>
            <p:spPr bwMode="auto">
              <a:xfrm>
                <a:off x="2170901" y="3630047"/>
                <a:ext cx="859792" cy="302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</a:rPr>
                  <a:t>Database</a:t>
                </a:r>
              </a:p>
            </p:txBody>
          </p:sp>
        </p:grpSp>
        <p:sp>
          <p:nvSpPr>
            <p:cNvPr id="22" name="AutoShape 14"/>
            <p:cNvSpPr>
              <a:spLocks noChangeArrowheads="1"/>
            </p:cNvSpPr>
            <p:nvPr/>
          </p:nvSpPr>
          <p:spPr bwMode="auto">
            <a:xfrm>
              <a:off x="4047231" y="2491795"/>
              <a:ext cx="381000" cy="381000"/>
            </a:xfrm>
            <a:prstGeom prst="plus">
              <a:avLst>
                <a:gd name="adj" fmla="val 35417"/>
              </a:avLst>
            </a:prstGeom>
            <a:solidFill>
              <a:schemeClr val="hlink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3360006" y="4106284"/>
              <a:ext cx="1577975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</a:rPr>
                <a:t>Policies</a:t>
              </a:r>
            </a:p>
          </p:txBody>
        </p:sp>
        <p:sp>
          <p:nvSpPr>
            <p:cNvPr id="24" name="Text Box 18"/>
            <p:cNvSpPr txBox="1">
              <a:spLocks noChangeArrowheads="1"/>
            </p:cNvSpPr>
            <p:nvPr/>
          </p:nvSpPr>
          <p:spPr bwMode="auto">
            <a:xfrm>
              <a:off x="3360006" y="1798058"/>
              <a:ext cx="1577975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</a:rPr>
                <a:t>Keys</a:t>
              </a:r>
            </a:p>
          </p:txBody>
        </p:sp>
        <p:sp>
          <p:nvSpPr>
            <p:cNvPr id="25" name="AutoShape 8"/>
            <p:cNvSpPr>
              <a:spLocks noChangeArrowheads="1"/>
            </p:cNvSpPr>
            <p:nvPr/>
          </p:nvSpPr>
          <p:spPr bwMode="auto">
            <a:xfrm>
              <a:off x="3620193" y="3253795"/>
              <a:ext cx="1052513" cy="609600"/>
            </a:xfrm>
            <a:prstGeom prst="leftArrow">
              <a:avLst>
                <a:gd name="adj1" fmla="val 50000"/>
                <a:gd name="adj2" fmla="val 43164"/>
              </a:avLst>
            </a:prstGeom>
            <a:solidFill>
              <a:schemeClr val="hlink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Decrypt</a:t>
              </a: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4917181" y="2842633"/>
              <a:ext cx="838200" cy="4619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solidFill>
                    <a:schemeClr val="hlink"/>
                  </a:solidFill>
                </a:rPr>
                <a:t>&amp;</a:t>
              </a:r>
            </a:p>
          </p:txBody>
        </p:sp>
        <p:grpSp>
          <p:nvGrpSpPr>
            <p:cNvPr id="27" name="Group 53"/>
            <p:cNvGrpSpPr>
              <a:grpSpLocks/>
            </p:cNvGrpSpPr>
            <p:nvPr/>
          </p:nvGrpSpPr>
          <p:grpSpPr bwMode="auto">
            <a:xfrm>
              <a:off x="4799706" y="3420483"/>
              <a:ext cx="1012825" cy="1103312"/>
              <a:chOff x="1922211" y="3127921"/>
              <a:chExt cx="1371600" cy="1371599"/>
            </a:xfrm>
          </p:grpSpPr>
          <p:sp>
            <p:nvSpPr>
              <p:cNvPr id="29" name="Can 30"/>
              <p:cNvSpPr>
                <a:spLocks noChangeArrowheads="1"/>
              </p:cNvSpPr>
              <p:nvPr/>
            </p:nvSpPr>
            <p:spPr bwMode="auto">
              <a:xfrm>
                <a:off x="1922211" y="3127921"/>
                <a:ext cx="1371600" cy="1371599"/>
              </a:xfrm>
              <a:prstGeom prst="can">
                <a:avLst>
                  <a:gd name="adj" fmla="val 16519"/>
                </a:avLst>
              </a:prstGeom>
              <a:gradFill rotWithShape="1">
                <a:gsLst>
                  <a:gs pos="0">
                    <a:srgbClr val="797CA9"/>
                  </a:gs>
                  <a:gs pos="50000">
                    <a:srgbClr val="CECFE2"/>
                  </a:gs>
                  <a:gs pos="100000">
                    <a:srgbClr val="797CA9"/>
                  </a:gs>
                </a:gsLst>
                <a:lin ang="108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" name="TextBox 41"/>
              <p:cNvSpPr txBox="1">
                <a:spLocks noChangeArrowheads="1"/>
              </p:cNvSpPr>
              <p:nvPr/>
            </p:nvSpPr>
            <p:spPr bwMode="auto">
              <a:xfrm>
                <a:off x="2058954" y="3408204"/>
                <a:ext cx="1083682" cy="8034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 dirty="0" smtClean="0">
                    <a:solidFill>
                      <a:srgbClr val="000000"/>
                    </a:solidFill>
                  </a:rPr>
                  <a:t>Policy</a:t>
                </a:r>
                <a:br>
                  <a:rPr lang="en-US" sz="1800" dirty="0" smtClean="0">
                    <a:solidFill>
                      <a:srgbClr val="000000"/>
                    </a:solidFill>
                  </a:rPr>
                </a:br>
                <a:r>
                  <a:rPr lang="en-US" sz="1800" dirty="0" smtClean="0">
                    <a:solidFill>
                      <a:srgbClr val="000000"/>
                    </a:solidFill>
                  </a:rPr>
                  <a:t>Area</a:t>
                </a:r>
                <a:endParaRPr lang="en-US" sz="18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8" name="Text Box 9"/>
            <p:cNvSpPr>
              <a:spLocks noChangeArrowheads="1"/>
            </p:cNvSpPr>
            <p:nvPr/>
          </p:nvSpPr>
          <p:spPr bwMode="auto">
            <a:xfrm>
              <a:off x="7690543" y="1859970"/>
              <a:ext cx="1828800" cy="347663"/>
            </a:xfrm>
            <a:prstGeom prst="roundRect">
              <a:avLst>
                <a:gd name="adj" fmla="val 16667"/>
              </a:avLst>
            </a:prstGeom>
            <a:solidFill>
              <a:srgbClr val="C0C2D6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b="1"/>
                <a:t>Encrypted Data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Encryption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Encrypted backup/restore</a:t>
            </a:r>
          </a:p>
          <a:p>
            <a:r>
              <a:rPr lang="en-US" dirty="0" smtClean="0"/>
              <a:t>Optionally encrypt binary data dump</a:t>
            </a:r>
          </a:p>
          <a:p>
            <a:r>
              <a:rPr lang="en-US" dirty="0" smtClean="0"/>
              <a:t>Migration</a:t>
            </a:r>
          </a:p>
          <a:p>
            <a:pPr lvl="1"/>
            <a:r>
              <a:rPr lang="en-US" dirty="0" smtClean="0"/>
              <a:t>Encrypt data over time or immediately</a:t>
            </a:r>
          </a:p>
          <a:p>
            <a:pPr lvl="1"/>
            <a:r>
              <a:rPr lang="en-US" dirty="0" smtClean="0"/>
              <a:t>No application changes</a:t>
            </a:r>
          </a:p>
          <a:p>
            <a:pPr lvl="2"/>
            <a:r>
              <a:rPr lang="en-US" dirty="0"/>
              <a:t>Full index capabilities on encrypted data</a:t>
            </a:r>
          </a:p>
          <a:p>
            <a:r>
              <a:rPr lang="en-US" dirty="0" smtClean="0"/>
              <a:t>Supporting utilities</a:t>
            </a:r>
          </a:p>
          <a:p>
            <a:pPr lvl="1"/>
            <a:r>
              <a:rPr lang="en-US" dirty="0" smtClean="0"/>
              <a:t>Enable/disable</a:t>
            </a:r>
          </a:p>
          <a:p>
            <a:pPr lvl="1"/>
            <a:r>
              <a:rPr lang="en-US" dirty="0" err="1" smtClean="0"/>
              <a:t>Epolicy</a:t>
            </a:r>
            <a:r>
              <a:rPr lang="en-US" dirty="0" smtClean="0"/>
              <a:t> manage &lt;area | table&gt; rekey | update | encrypt</a:t>
            </a:r>
          </a:p>
          <a:p>
            <a:pPr lvl="1"/>
            <a:r>
              <a:rPr lang="en-US" dirty="0" err="1" smtClean="0"/>
              <a:t>Epolicy</a:t>
            </a:r>
            <a:r>
              <a:rPr lang="en-US" dirty="0" smtClean="0"/>
              <a:t> scan</a:t>
            </a:r>
          </a:p>
          <a:p>
            <a:pPr lvl="1"/>
            <a:r>
              <a:rPr lang="en-US" dirty="0" smtClean="0"/>
              <a:t>Table/index move w/possible re-encryption</a:t>
            </a:r>
          </a:p>
          <a:p>
            <a:pPr lvl="1"/>
            <a:r>
              <a:rPr lang="en-US" dirty="0" smtClean="0"/>
              <a:t>Can change encryption policies online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Multi-tenant Tables (OE 11.0)</a:t>
            </a:r>
            <a:endParaRPr lang="en-US" dirty="0"/>
          </a:p>
        </p:txBody>
      </p: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855678" y="1071791"/>
            <a:ext cx="2100262" cy="730250"/>
            <a:chOff x="69850" y="1022350"/>
            <a:chExt cx="2100263" cy="730250"/>
          </a:xfrm>
        </p:grpSpPr>
        <p:sp>
          <p:nvSpPr>
            <p:cNvPr id="7" name="Rounded Rectangle 6"/>
            <p:cNvSpPr/>
            <p:nvPr/>
          </p:nvSpPr>
          <p:spPr>
            <a:xfrm>
              <a:off x="69850" y="1022350"/>
              <a:ext cx="2100263" cy="730250"/>
            </a:xfrm>
            <a:prstGeom prst="roundRect">
              <a:avLst>
                <a:gd name="adj" fmla="val 1088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 dirty="0">
                <a:solidFill>
                  <a:schemeClr val="tx2"/>
                </a:solidFill>
                <a:ea typeface="ＭＳ Ｐゴシック" charset="-128"/>
              </a:endParaRPr>
            </a:p>
          </p:txBody>
        </p:sp>
        <p:sp>
          <p:nvSpPr>
            <p:cNvPr id="8" name="TextBox 38"/>
            <p:cNvSpPr txBox="1">
              <a:spLocks noChangeArrowheads="1"/>
            </p:cNvSpPr>
            <p:nvPr/>
          </p:nvSpPr>
          <p:spPr bwMode="auto">
            <a:xfrm>
              <a:off x="201613" y="1187450"/>
              <a:ext cx="1836737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Multi-tenancy</a:t>
              </a:r>
            </a:p>
          </p:txBody>
        </p:sp>
      </p:grpSp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594360" y="6172200"/>
            <a:ext cx="15049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666666"/>
                </a:solidFill>
              </a:rPr>
              <a:t>*Fictitious example</a:t>
            </a:r>
          </a:p>
        </p:txBody>
      </p:sp>
      <p:grpSp>
        <p:nvGrpSpPr>
          <p:cNvPr id="10" name="Group 21"/>
          <p:cNvGrpSpPr>
            <a:grpSpLocks/>
          </p:cNvGrpSpPr>
          <p:nvPr/>
        </p:nvGrpSpPr>
        <p:grpSpPr bwMode="auto">
          <a:xfrm>
            <a:off x="5319767" y="1738952"/>
            <a:ext cx="4082861" cy="4660186"/>
            <a:chOff x="4910328" y="1828800"/>
            <a:chExt cx="4082860" cy="4660691"/>
          </a:xfrm>
        </p:grpSpPr>
        <p:grpSp>
          <p:nvGrpSpPr>
            <p:cNvPr id="11" name="Group 44"/>
            <p:cNvGrpSpPr>
              <a:grpSpLocks/>
            </p:cNvGrpSpPr>
            <p:nvPr/>
          </p:nvGrpSpPr>
          <p:grpSpPr bwMode="auto">
            <a:xfrm>
              <a:off x="6707164" y="2573419"/>
              <a:ext cx="2286024" cy="3916072"/>
              <a:chOff x="6707164" y="2573419"/>
              <a:chExt cx="2286024" cy="3916072"/>
            </a:xfrm>
          </p:grpSpPr>
          <p:sp>
            <p:nvSpPr>
              <p:cNvPr id="15" name="Text Box 212"/>
              <p:cNvSpPr txBox="1">
                <a:spLocks noChangeArrowheads="1"/>
              </p:cNvSpPr>
              <p:nvPr/>
            </p:nvSpPr>
            <p:spPr bwMode="auto">
              <a:xfrm>
                <a:off x="6707164" y="3186113"/>
                <a:ext cx="2286021" cy="954210"/>
              </a:xfrm>
              <a:prstGeom prst="rect">
                <a:avLst/>
              </a:prstGeom>
              <a:solidFill>
                <a:srgbClr val="FFC000"/>
              </a:solidFill>
              <a:ln w="12700" algn="ctr">
                <a:noFill/>
                <a:miter lim="800000"/>
                <a:headEnd/>
                <a:tailEnd/>
              </a:ln>
            </p:spPr>
            <p:txBody>
              <a:bodyPr lIns="0">
                <a:spAutoFit/>
              </a:bodyPr>
              <a:lstStyle/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1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Ben Affleck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2  Mark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Wahlberg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3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Steve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Carrell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Text Box 212"/>
              <p:cNvSpPr txBox="1">
                <a:spLocks noChangeArrowheads="1"/>
              </p:cNvSpPr>
              <p:nvPr/>
            </p:nvSpPr>
            <p:spPr bwMode="auto">
              <a:xfrm>
                <a:off x="6707170" y="4191000"/>
                <a:ext cx="2286018" cy="954210"/>
              </a:xfrm>
              <a:prstGeom prst="rect">
                <a:avLst/>
              </a:prstGeom>
              <a:solidFill>
                <a:srgbClr val="92D050"/>
              </a:solidFill>
              <a:ln w="12700" algn="ctr">
                <a:noFill/>
                <a:miter lim="800000"/>
                <a:headEnd/>
                <a:tailEnd/>
              </a:ln>
            </p:spPr>
            <p:txBody>
              <a:bodyPr lIns="0">
                <a:spAutoFit/>
              </a:bodyPr>
              <a:lstStyle/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4  Robin Williams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7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Harrison Ford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8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Berrnie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 Mac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Text Box 212"/>
              <p:cNvSpPr txBox="1">
                <a:spLocks noChangeArrowheads="1"/>
              </p:cNvSpPr>
              <p:nvPr/>
            </p:nvSpPr>
            <p:spPr bwMode="auto">
              <a:xfrm>
                <a:off x="6707170" y="5212080"/>
                <a:ext cx="2286018" cy="1277411"/>
              </a:xfrm>
              <a:prstGeom prst="rect">
                <a:avLst/>
              </a:prstGeom>
              <a:solidFill>
                <a:srgbClr val="61C3FF"/>
              </a:solidFill>
              <a:ln w="12700" algn="ctr">
                <a:noFill/>
                <a:miter lim="800000"/>
                <a:headEnd/>
                <a:tailEnd/>
              </a:ln>
            </p:spPr>
            <p:txBody>
              <a:bodyPr lIns="0">
                <a:spAutoFit/>
              </a:bodyPr>
              <a:lstStyle/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2  Dennis Rodman</a:t>
                </a: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7  Nick Nolte</a:t>
                </a: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9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Lindsay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Lohan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10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Charlie Sheen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10"/>
              <p:cNvSpPr>
                <a:spLocks noChangeArrowheads="1"/>
              </p:cNvSpPr>
              <p:nvPr/>
            </p:nvSpPr>
            <p:spPr bwMode="auto">
              <a:xfrm>
                <a:off x="6707189" y="2573419"/>
                <a:ext cx="2285999" cy="515993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/>
              </a:solidFill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Customer</a:t>
                </a:r>
              </a:p>
            </p:txBody>
          </p:sp>
        </p:grpSp>
        <p:sp>
          <p:nvSpPr>
            <p:cNvPr id="12" name="TextBox 18"/>
            <p:cNvSpPr txBox="1">
              <a:spLocks noChangeArrowheads="1"/>
            </p:cNvSpPr>
            <p:nvPr/>
          </p:nvSpPr>
          <p:spPr bwMode="auto">
            <a:xfrm>
              <a:off x="6766561" y="1828800"/>
              <a:ext cx="2149229" cy="70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solidFill>
                    <a:srgbClr val="000000"/>
                  </a:solidFill>
                </a:rPr>
                <a:t>Car Rental Application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Box 20"/>
            <p:cNvSpPr txBox="1">
              <a:spLocks noChangeArrowheads="1"/>
            </p:cNvSpPr>
            <p:nvPr/>
          </p:nvSpPr>
          <p:spPr bwMode="auto">
            <a:xfrm>
              <a:off x="4910328" y="5486796"/>
              <a:ext cx="1673352" cy="70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2060"/>
                  </a:solidFill>
                </a:rPr>
                <a:t>Tenant 3</a:t>
              </a:r>
            </a:p>
            <a:p>
              <a:pPr algn="ctr"/>
              <a:r>
                <a:rPr lang="en-US" sz="1600" dirty="0" smtClean="0">
                  <a:solidFill>
                    <a:srgbClr val="002060"/>
                  </a:solidFill>
                </a:rPr>
                <a:t>(Rent-a-wreck)</a:t>
              </a:r>
              <a:endParaRPr lang="en-US" sz="1600" dirty="0">
                <a:solidFill>
                  <a:srgbClr val="002060"/>
                </a:solidFill>
              </a:endParaRPr>
            </a:p>
          </p:txBody>
        </p:sp>
        <p:sp>
          <p:nvSpPr>
            <p:cNvPr id="14" name="TextBox 20"/>
            <p:cNvSpPr txBox="1">
              <a:spLocks noChangeArrowheads="1"/>
            </p:cNvSpPr>
            <p:nvPr/>
          </p:nvSpPr>
          <p:spPr bwMode="auto">
            <a:xfrm>
              <a:off x="4910329" y="4304591"/>
              <a:ext cx="1676399" cy="70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2060"/>
                  </a:solidFill>
                </a:rPr>
                <a:t>Tenant </a:t>
              </a:r>
              <a:r>
                <a:rPr lang="en-US" sz="1600" dirty="0">
                  <a:solidFill>
                    <a:srgbClr val="002060"/>
                  </a:solidFill>
                </a:rPr>
                <a:t>2</a:t>
              </a:r>
            </a:p>
            <a:p>
              <a:pPr algn="ctr"/>
              <a:r>
                <a:rPr lang="en-US" sz="1600" dirty="0" smtClean="0">
                  <a:solidFill>
                    <a:srgbClr val="002060"/>
                  </a:solidFill>
                </a:rPr>
                <a:t>(Hertz-Chicago)</a:t>
              </a:r>
              <a:endParaRPr lang="en-US" sz="1600" dirty="0">
                <a:solidFill>
                  <a:srgbClr val="002060"/>
                </a:solidFill>
              </a:endParaRPr>
            </a:p>
          </p:txBody>
        </p:sp>
      </p:grp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3022615" y="1098779"/>
            <a:ext cx="6065838" cy="708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</a:rPr>
              <a:t>Simplifies Development of Multi-tenant </a:t>
            </a:r>
            <a:br>
              <a:rPr lang="en-US" sz="2000" b="1" dirty="0">
                <a:solidFill>
                  <a:srgbClr val="000000"/>
                </a:solidFill>
              </a:rPr>
            </a:br>
            <a:r>
              <a:rPr lang="en-US" sz="2000" b="1" dirty="0">
                <a:solidFill>
                  <a:srgbClr val="000000"/>
                </a:solidFill>
              </a:rPr>
              <a:t>Applications  </a:t>
            </a:r>
          </a:p>
        </p:txBody>
      </p:sp>
      <p:sp>
        <p:nvSpPr>
          <p:cNvPr id="24" name="TextBox 20"/>
          <p:cNvSpPr txBox="1">
            <a:spLocks noChangeArrowheads="1"/>
          </p:cNvSpPr>
          <p:nvPr/>
        </p:nvSpPr>
        <p:spPr bwMode="auto">
          <a:xfrm>
            <a:off x="5322040" y="3193147"/>
            <a:ext cx="16763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solidFill>
                  <a:srgbClr val="002060"/>
                </a:solidFill>
              </a:rPr>
              <a:t>Tenant </a:t>
            </a:r>
            <a:r>
              <a:rPr lang="en-US" sz="1600" dirty="0">
                <a:solidFill>
                  <a:srgbClr val="002060"/>
                </a:solidFill>
              </a:rPr>
              <a:t>1</a:t>
            </a:r>
          </a:p>
          <a:p>
            <a:pPr algn="ctr"/>
            <a:r>
              <a:rPr lang="en-US" sz="1600" dirty="0" smtClean="0">
                <a:solidFill>
                  <a:srgbClr val="002060"/>
                </a:solidFill>
              </a:rPr>
              <a:t>(Hertz-Boston)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 bwMode="auto">
          <a:xfrm>
            <a:off x="571514" y="1980418"/>
            <a:ext cx="4764761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Ease maintenance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&amp; app. upgrades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Basic multi-tenant paradigm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Multi-tenant tables built into the database</a:t>
            </a:r>
          </a:p>
          <a:p>
            <a:pPr marL="34290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Tenants share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same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schema definition</a:t>
            </a:r>
          </a:p>
          <a:p>
            <a:pPr marL="34290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Data physically partitioned by tenant identity</a:t>
            </a:r>
          </a:p>
          <a:p>
            <a:pPr marL="34290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Minimal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application changes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Just establish tenant identity      (per database)</a:t>
            </a:r>
          </a:p>
          <a:p>
            <a:pPr marL="342900" marR="0" lvl="0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Multi-tenant Tables (OE 11.0)</a:t>
            </a:r>
            <a:endParaRPr lang="en-US" dirty="0"/>
          </a:p>
        </p:txBody>
      </p:sp>
      <p:sp>
        <p:nvSpPr>
          <p:cNvPr id="3" name="Left Arrow 21"/>
          <p:cNvSpPr>
            <a:spLocks noChangeArrowheads="1"/>
          </p:cNvSpPr>
          <p:nvPr/>
        </p:nvSpPr>
        <p:spPr bwMode="auto">
          <a:xfrm>
            <a:off x="6813393" y="3346451"/>
            <a:ext cx="833231" cy="430212"/>
          </a:xfrm>
          <a:prstGeom prst="leftArrow">
            <a:avLst>
              <a:gd name="adj1" fmla="val 50000"/>
              <a:gd name="adj2" fmla="val 49992"/>
            </a:avLst>
          </a:prstGeom>
          <a:solidFill>
            <a:srgbClr val="FFC000"/>
          </a:soli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endParaRPr lang="en-US" sz="2400" i="1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571515" y="2068786"/>
            <a:ext cx="4833938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 smtClean="0">
                <a:solidFill>
                  <a:srgbClr val="000000"/>
                </a:solidFill>
                <a:cs typeface="Arial" charset="0"/>
              </a:rPr>
              <a:t>Index k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eys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unique per tenant partition</a:t>
            </a:r>
          </a:p>
          <a:p>
            <a:pPr marL="34290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 smtClean="0">
                <a:solidFill>
                  <a:srgbClr val="000000"/>
                </a:solidFill>
                <a:cs typeface="Arial" charset="0"/>
              </a:rPr>
              <a:t>Shared &amp; tenant sequences/tables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Query is tenant specific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Authenticate as tenant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_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User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Client Principal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SQL only _users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Assert tenant identity</a:t>
            </a:r>
          </a:p>
          <a:p>
            <a:pPr marL="285750" indent="-285750" algn="l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cs typeface="Arial" charset="0"/>
              </a:rPr>
              <a:t>Useful for database consolidation</a:t>
            </a:r>
          </a:p>
          <a:p>
            <a:pPr marL="742950" lvl="1" indent="-285750" algn="l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Tx/>
              <a:buChar char="•"/>
              <a:defRPr/>
            </a:pPr>
            <a:r>
              <a:rPr lang="en-US" sz="1800" i="0" dirty="0" smtClean="0">
                <a:solidFill>
                  <a:srgbClr val="000000"/>
                </a:solidFill>
                <a:cs typeface="Arial" charset="0"/>
              </a:rPr>
              <a:t>Same application &amp; schema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855678" y="1071791"/>
            <a:ext cx="2100262" cy="730250"/>
            <a:chOff x="69850" y="1022350"/>
            <a:chExt cx="2100263" cy="730250"/>
          </a:xfrm>
        </p:grpSpPr>
        <p:sp>
          <p:nvSpPr>
            <p:cNvPr id="7" name="Rounded Rectangle 6"/>
            <p:cNvSpPr/>
            <p:nvPr/>
          </p:nvSpPr>
          <p:spPr>
            <a:xfrm>
              <a:off x="69850" y="1022350"/>
              <a:ext cx="2100263" cy="730250"/>
            </a:xfrm>
            <a:prstGeom prst="roundRect">
              <a:avLst>
                <a:gd name="adj" fmla="val 1088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 dirty="0">
                <a:solidFill>
                  <a:schemeClr val="tx2"/>
                </a:solidFill>
                <a:ea typeface="ＭＳ Ｐゴシック" charset="-128"/>
              </a:endParaRPr>
            </a:p>
          </p:txBody>
        </p:sp>
        <p:sp>
          <p:nvSpPr>
            <p:cNvPr id="8" name="TextBox 38"/>
            <p:cNvSpPr txBox="1">
              <a:spLocks noChangeArrowheads="1"/>
            </p:cNvSpPr>
            <p:nvPr/>
          </p:nvSpPr>
          <p:spPr bwMode="auto">
            <a:xfrm>
              <a:off x="201613" y="1187450"/>
              <a:ext cx="1836737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Multi-tenancy</a:t>
              </a:r>
            </a:p>
          </p:txBody>
        </p:sp>
      </p:grpSp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594360" y="6172200"/>
            <a:ext cx="15049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666666"/>
                </a:solidFill>
              </a:rPr>
              <a:t>*Fictitious example</a:t>
            </a: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5321808" y="1746504"/>
            <a:ext cx="4082861" cy="4660186"/>
            <a:chOff x="4910328" y="1828800"/>
            <a:chExt cx="4082860" cy="4660691"/>
          </a:xfrm>
        </p:grpSpPr>
        <p:grpSp>
          <p:nvGrpSpPr>
            <p:cNvPr id="10" name="Group 44"/>
            <p:cNvGrpSpPr>
              <a:grpSpLocks/>
            </p:cNvGrpSpPr>
            <p:nvPr/>
          </p:nvGrpSpPr>
          <p:grpSpPr bwMode="auto">
            <a:xfrm>
              <a:off x="6707164" y="2573419"/>
              <a:ext cx="2286024" cy="3916072"/>
              <a:chOff x="6707164" y="2573419"/>
              <a:chExt cx="2286024" cy="3916072"/>
            </a:xfrm>
          </p:grpSpPr>
          <p:sp>
            <p:nvSpPr>
              <p:cNvPr id="15" name="Text Box 212"/>
              <p:cNvSpPr txBox="1">
                <a:spLocks noChangeArrowheads="1"/>
              </p:cNvSpPr>
              <p:nvPr/>
            </p:nvSpPr>
            <p:spPr bwMode="auto">
              <a:xfrm>
                <a:off x="6707164" y="3186113"/>
                <a:ext cx="2286021" cy="954210"/>
              </a:xfrm>
              <a:prstGeom prst="rect">
                <a:avLst/>
              </a:prstGeom>
              <a:solidFill>
                <a:srgbClr val="FFC000"/>
              </a:solidFill>
              <a:ln w="12700" algn="ctr">
                <a:noFill/>
                <a:miter lim="800000"/>
                <a:headEnd/>
                <a:tailEnd/>
              </a:ln>
            </p:spPr>
            <p:txBody>
              <a:bodyPr lIns="0">
                <a:spAutoFit/>
              </a:bodyPr>
              <a:lstStyle/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1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Ben Affleck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2  Mark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Wahlberg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3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Steve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Carrell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Text Box 212"/>
              <p:cNvSpPr txBox="1">
                <a:spLocks noChangeArrowheads="1"/>
              </p:cNvSpPr>
              <p:nvPr/>
            </p:nvSpPr>
            <p:spPr bwMode="auto">
              <a:xfrm>
                <a:off x="6707170" y="4191000"/>
                <a:ext cx="2286018" cy="954210"/>
              </a:xfrm>
              <a:prstGeom prst="rect">
                <a:avLst/>
              </a:prstGeom>
              <a:solidFill>
                <a:srgbClr val="92D050"/>
              </a:solidFill>
              <a:ln w="12700" algn="ctr">
                <a:noFill/>
                <a:miter lim="800000"/>
                <a:headEnd/>
                <a:tailEnd/>
              </a:ln>
            </p:spPr>
            <p:txBody>
              <a:bodyPr lIns="0">
                <a:spAutoFit/>
              </a:bodyPr>
              <a:lstStyle/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4  Robin Williams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7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Harrison Ford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8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Berrnie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 Mac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Text Box 212"/>
              <p:cNvSpPr txBox="1">
                <a:spLocks noChangeArrowheads="1"/>
              </p:cNvSpPr>
              <p:nvPr/>
            </p:nvSpPr>
            <p:spPr bwMode="auto">
              <a:xfrm>
                <a:off x="6707170" y="5212080"/>
                <a:ext cx="2286018" cy="1277411"/>
              </a:xfrm>
              <a:prstGeom prst="rect">
                <a:avLst/>
              </a:prstGeom>
              <a:solidFill>
                <a:srgbClr val="61C3FF"/>
              </a:solidFill>
              <a:ln w="12700" algn="ctr">
                <a:noFill/>
                <a:miter lim="800000"/>
                <a:headEnd/>
                <a:tailEnd/>
              </a:ln>
            </p:spPr>
            <p:txBody>
              <a:bodyPr lIns="0">
                <a:spAutoFit/>
              </a:bodyPr>
              <a:lstStyle/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2  Dennis Rodman</a:t>
                </a: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7  Nick Nolte</a:t>
                </a: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9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Lindsay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Lohan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10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Charlie Sheen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10"/>
              <p:cNvSpPr>
                <a:spLocks noChangeArrowheads="1"/>
              </p:cNvSpPr>
              <p:nvPr/>
            </p:nvSpPr>
            <p:spPr bwMode="auto">
              <a:xfrm>
                <a:off x="6707189" y="2573419"/>
                <a:ext cx="2285999" cy="515993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/>
              </a:solidFill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Customer</a:t>
                </a:r>
              </a:p>
            </p:txBody>
          </p:sp>
        </p:grpSp>
        <p:sp>
          <p:nvSpPr>
            <p:cNvPr id="12" name="TextBox 18"/>
            <p:cNvSpPr txBox="1">
              <a:spLocks noChangeArrowheads="1"/>
            </p:cNvSpPr>
            <p:nvPr/>
          </p:nvSpPr>
          <p:spPr bwMode="auto">
            <a:xfrm>
              <a:off x="6766561" y="1828800"/>
              <a:ext cx="2149229" cy="70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solidFill>
                    <a:srgbClr val="000000"/>
                  </a:solidFill>
                </a:rPr>
                <a:t>Car Rental Application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Box 20"/>
            <p:cNvSpPr txBox="1">
              <a:spLocks noChangeArrowheads="1"/>
            </p:cNvSpPr>
            <p:nvPr/>
          </p:nvSpPr>
          <p:spPr bwMode="auto">
            <a:xfrm>
              <a:off x="4910328" y="5486796"/>
              <a:ext cx="1673352" cy="70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2060"/>
                  </a:solidFill>
                </a:rPr>
                <a:t>Tenant 3</a:t>
              </a:r>
            </a:p>
            <a:p>
              <a:pPr algn="ctr"/>
              <a:r>
                <a:rPr lang="en-US" sz="1600" dirty="0" smtClean="0">
                  <a:solidFill>
                    <a:srgbClr val="002060"/>
                  </a:solidFill>
                </a:rPr>
                <a:t>(Rent-a-wreck)</a:t>
              </a:r>
              <a:endParaRPr lang="en-US" sz="1600" dirty="0">
                <a:solidFill>
                  <a:srgbClr val="002060"/>
                </a:solidFill>
              </a:endParaRPr>
            </a:p>
          </p:txBody>
        </p:sp>
        <p:sp>
          <p:nvSpPr>
            <p:cNvPr id="14" name="TextBox 20"/>
            <p:cNvSpPr txBox="1">
              <a:spLocks noChangeArrowheads="1"/>
            </p:cNvSpPr>
            <p:nvPr/>
          </p:nvSpPr>
          <p:spPr bwMode="auto">
            <a:xfrm>
              <a:off x="4910329" y="4304591"/>
              <a:ext cx="1676399" cy="70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2060"/>
                  </a:solidFill>
                </a:rPr>
                <a:t>Tenant </a:t>
              </a:r>
              <a:r>
                <a:rPr lang="en-US" sz="1600" dirty="0">
                  <a:solidFill>
                    <a:srgbClr val="002060"/>
                  </a:solidFill>
                </a:rPr>
                <a:t>2</a:t>
              </a:r>
            </a:p>
            <a:p>
              <a:pPr algn="ctr"/>
              <a:r>
                <a:rPr lang="en-US" sz="1600" dirty="0" smtClean="0">
                  <a:solidFill>
                    <a:srgbClr val="002060"/>
                  </a:solidFill>
                </a:rPr>
                <a:t>(Hertz-Chicago)</a:t>
              </a:r>
              <a:endParaRPr lang="en-US" sz="1600" dirty="0">
                <a:solidFill>
                  <a:srgbClr val="002060"/>
                </a:solidFill>
              </a:endParaRPr>
            </a:p>
          </p:txBody>
        </p:sp>
      </p:grp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7053105" y="3352800"/>
            <a:ext cx="2484438" cy="45085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endParaRPr lang="en-US" sz="2400" i="1"/>
          </a:p>
        </p:txBody>
      </p:sp>
      <p:grpSp>
        <p:nvGrpSpPr>
          <p:cNvPr id="11" name="Group 26"/>
          <p:cNvGrpSpPr>
            <a:grpSpLocks/>
          </p:cNvGrpSpPr>
          <p:nvPr/>
        </p:nvGrpSpPr>
        <p:grpSpPr bwMode="auto">
          <a:xfrm>
            <a:off x="5020990" y="2946249"/>
            <a:ext cx="2033760" cy="1034074"/>
            <a:chOff x="4552949" y="2981326"/>
            <a:chExt cx="2033760" cy="1034074"/>
          </a:xfrm>
        </p:grpSpPr>
        <p:sp>
          <p:nvSpPr>
            <p:cNvPr id="21" name="TextBox 27"/>
            <p:cNvSpPr txBox="1">
              <a:spLocks noChangeArrowheads="1"/>
            </p:cNvSpPr>
            <p:nvPr/>
          </p:nvSpPr>
          <p:spPr bwMode="auto">
            <a:xfrm>
              <a:off x="4552949" y="2981326"/>
              <a:ext cx="203376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1400" dirty="0">
                  <a:solidFill>
                    <a:srgbClr val="002060"/>
                  </a:solidFill>
                </a:rPr>
                <a:t>Tenant 1</a:t>
              </a:r>
              <a:r>
                <a:rPr lang="en-US" sz="1400" dirty="0" smtClean="0">
                  <a:solidFill>
                    <a:srgbClr val="002060"/>
                  </a:solidFill>
                </a:rPr>
                <a:t>: Hertz-Boston</a:t>
              </a:r>
              <a:endParaRPr lang="en-US" sz="1400" dirty="0">
                <a:solidFill>
                  <a:srgbClr val="00206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87875" y="3275625"/>
              <a:ext cx="1738313" cy="739775"/>
            </a:xfrm>
            <a:prstGeom prst="rect">
              <a:avLst/>
            </a:prstGeom>
            <a:solidFill>
              <a:srgbClr val="D2F5EC"/>
            </a:solidFill>
            <a:ln w="6350">
              <a:solidFill>
                <a:srgbClr val="0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+mn-lt"/>
                </a:rPr>
                <a:t>FIND </a:t>
              </a: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CUSTOMER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    WHERE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    </a:t>
              </a:r>
              <a:r>
                <a:rPr lang="en-US" sz="1400" dirty="0" err="1" smtClean="0">
                  <a:solidFill>
                    <a:srgbClr val="000000"/>
                  </a:solidFill>
                  <a:latin typeface="+mn-lt"/>
                </a:rPr>
                <a:t>cust</a:t>
              </a: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-num=2</a:t>
              </a:r>
              <a:r>
                <a:rPr lang="en-US" sz="1400" dirty="0">
                  <a:solidFill>
                    <a:srgbClr val="000000"/>
                  </a:solidFill>
                  <a:latin typeface="+mn-lt"/>
                </a:rPr>
                <a:t>.</a:t>
              </a:r>
            </a:p>
          </p:txBody>
        </p:sp>
      </p:grp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3022615" y="1098779"/>
            <a:ext cx="6065838" cy="708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</a:rPr>
              <a:t>Simplifies Development of Multi-tenant </a:t>
            </a:r>
            <a:br>
              <a:rPr lang="en-US" sz="2000" b="1" dirty="0">
                <a:solidFill>
                  <a:srgbClr val="000000"/>
                </a:solidFill>
              </a:rPr>
            </a:br>
            <a:r>
              <a:rPr lang="en-US" sz="2000" b="1" dirty="0">
                <a:solidFill>
                  <a:srgbClr val="000000"/>
                </a:solidFill>
              </a:rPr>
              <a:t>Applications 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Left Arrow 21"/>
          <p:cNvSpPr>
            <a:spLocks noChangeArrowheads="1"/>
          </p:cNvSpPr>
          <p:nvPr/>
        </p:nvSpPr>
        <p:spPr bwMode="auto">
          <a:xfrm>
            <a:off x="6792495" y="5090144"/>
            <a:ext cx="833231" cy="430212"/>
          </a:xfrm>
          <a:prstGeom prst="leftArrow">
            <a:avLst>
              <a:gd name="adj1" fmla="val 50000"/>
              <a:gd name="adj2" fmla="val 49992"/>
            </a:avLst>
          </a:prstGeom>
          <a:solidFill>
            <a:srgbClr val="FFC000"/>
          </a:soli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endParaRPr lang="en-US" sz="2400" i="1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Multi-tenant Tables (OE 11.0)</a:t>
            </a:r>
            <a:endParaRPr lang="en-US" dirty="0"/>
          </a:p>
        </p:txBody>
      </p:sp>
      <p:sp>
        <p:nvSpPr>
          <p:cNvPr id="3" name="Left Arrow 21"/>
          <p:cNvSpPr>
            <a:spLocks noChangeArrowheads="1"/>
          </p:cNvSpPr>
          <p:nvPr/>
        </p:nvSpPr>
        <p:spPr bwMode="auto">
          <a:xfrm>
            <a:off x="6813393" y="3346451"/>
            <a:ext cx="833231" cy="430212"/>
          </a:xfrm>
          <a:prstGeom prst="leftArrow">
            <a:avLst>
              <a:gd name="adj1" fmla="val 50000"/>
              <a:gd name="adj2" fmla="val 49992"/>
            </a:avLst>
          </a:prstGeom>
          <a:solidFill>
            <a:srgbClr val="FFC000"/>
          </a:soli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endParaRPr lang="en-US" sz="2400" i="1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571515" y="2068786"/>
            <a:ext cx="4833938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Keys unique per tenant partition</a:t>
            </a:r>
          </a:p>
          <a:p>
            <a:pPr marL="342900" lvl="0" indent="-285750" algn="l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lang="en-US" sz="2000" i="0" dirty="0" smtClean="0">
                <a:solidFill>
                  <a:srgbClr val="000000"/>
                </a:solidFill>
                <a:cs typeface="Arial" charset="0"/>
              </a:rPr>
              <a:t>Shared &amp; tenant sequences/tables</a:t>
            </a:r>
          </a:p>
          <a:p>
            <a:pPr marL="342900" lvl="0" indent="-285750" algn="l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Query is tenant specific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Authenticate as tenant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_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User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Client Principal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SQL only _users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Assert tenant identity</a:t>
            </a:r>
          </a:p>
          <a:p>
            <a:pPr marL="285750" indent="-285750" algn="l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cs typeface="Arial" charset="0"/>
              </a:rPr>
              <a:t>Useful for database consolidation</a:t>
            </a:r>
          </a:p>
          <a:p>
            <a:pPr marL="742950" lvl="1" indent="-285750" algn="l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Tx/>
              <a:buFontTx/>
              <a:buChar char="•"/>
              <a:defRPr/>
            </a:pPr>
            <a:r>
              <a:rPr lang="en-US" sz="1800" i="0" dirty="0" smtClean="0">
                <a:solidFill>
                  <a:srgbClr val="000000"/>
                </a:solidFill>
                <a:cs typeface="Arial" charset="0"/>
              </a:rPr>
              <a:t>Same application &amp; schema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855678" y="1071791"/>
            <a:ext cx="2100262" cy="730250"/>
            <a:chOff x="69850" y="1022350"/>
            <a:chExt cx="2100263" cy="730250"/>
          </a:xfrm>
        </p:grpSpPr>
        <p:sp>
          <p:nvSpPr>
            <p:cNvPr id="7" name="Rounded Rectangle 6"/>
            <p:cNvSpPr/>
            <p:nvPr/>
          </p:nvSpPr>
          <p:spPr>
            <a:xfrm>
              <a:off x="69850" y="1022350"/>
              <a:ext cx="2100263" cy="730250"/>
            </a:xfrm>
            <a:prstGeom prst="roundRect">
              <a:avLst>
                <a:gd name="adj" fmla="val 1088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 dirty="0">
                <a:solidFill>
                  <a:schemeClr val="tx2"/>
                </a:solidFill>
                <a:ea typeface="ＭＳ Ｐゴシック" charset="-128"/>
              </a:endParaRPr>
            </a:p>
          </p:txBody>
        </p:sp>
        <p:sp>
          <p:nvSpPr>
            <p:cNvPr id="8" name="TextBox 38"/>
            <p:cNvSpPr txBox="1">
              <a:spLocks noChangeArrowheads="1"/>
            </p:cNvSpPr>
            <p:nvPr/>
          </p:nvSpPr>
          <p:spPr bwMode="auto">
            <a:xfrm>
              <a:off x="201613" y="1187450"/>
              <a:ext cx="1836737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Multi-tenancy</a:t>
              </a:r>
            </a:p>
          </p:txBody>
        </p:sp>
      </p:grpSp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594360" y="6172200"/>
            <a:ext cx="15049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666666"/>
                </a:solidFill>
              </a:rPr>
              <a:t>*Fictitious example</a:t>
            </a: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7118646" y="1746504"/>
            <a:ext cx="2286025" cy="4660186"/>
            <a:chOff x="6707164" y="1828800"/>
            <a:chExt cx="2286024" cy="4660691"/>
          </a:xfrm>
        </p:grpSpPr>
        <p:grpSp>
          <p:nvGrpSpPr>
            <p:cNvPr id="10" name="Group 44"/>
            <p:cNvGrpSpPr>
              <a:grpSpLocks/>
            </p:cNvGrpSpPr>
            <p:nvPr/>
          </p:nvGrpSpPr>
          <p:grpSpPr bwMode="auto">
            <a:xfrm>
              <a:off x="6707164" y="2573419"/>
              <a:ext cx="2286024" cy="3916072"/>
              <a:chOff x="6707164" y="2573419"/>
              <a:chExt cx="2286024" cy="3916072"/>
            </a:xfrm>
          </p:grpSpPr>
          <p:sp>
            <p:nvSpPr>
              <p:cNvPr id="15" name="Text Box 212"/>
              <p:cNvSpPr txBox="1">
                <a:spLocks noChangeArrowheads="1"/>
              </p:cNvSpPr>
              <p:nvPr/>
            </p:nvSpPr>
            <p:spPr bwMode="auto">
              <a:xfrm>
                <a:off x="6707164" y="3186113"/>
                <a:ext cx="2286021" cy="954210"/>
              </a:xfrm>
              <a:prstGeom prst="rect">
                <a:avLst/>
              </a:prstGeom>
              <a:solidFill>
                <a:srgbClr val="FFC000"/>
              </a:solidFill>
              <a:ln w="12700" algn="ctr">
                <a:noFill/>
                <a:miter lim="800000"/>
                <a:headEnd/>
                <a:tailEnd/>
              </a:ln>
            </p:spPr>
            <p:txBody>
              <a:bodyPr lIns="0">
                <a:noAutofit/>
              </a:bodyPr>
              <a:lstStyle/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1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Ben Affleck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2  Mark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Wahlberg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3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Steve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Carrell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Text Box 212"/>
              <p:cNvSpPr txBox="1">
                <a:spLocks noChangeArrowheads="1"/>
              </p:cNvSpPr>
              <p:nvPr/>
            </p:nvSpPr>
            <p:spPr bwMode="auto">
              <a:xfrm>
                <a:off x="6707170" y="4191000"/>
                <a:ext cx="2286018" cy="954210"/>
              </a:xfrm>
              <a:prstGeom prst="rect">
                <a:avLst/>
              </a:prstGeom>
              <a:solidFill>
                <a:srgbClr val="92D050"/>
              </a:solidFill>
              <a:ln w="12700" algn="ctr">
                <a:noFill/>
                <a:miter lim="800000"/>
                <a:headEnd/>
                <a:tailEnd/>
              </a:ln>
            </p:spPr>
            <p:txBody>
              <a:bodyPr lIns="0">
                <a:noAutofit/>
              </a:bodyPr>
              <a:lstStyle/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4  Robin Williams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7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Harrison Ford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8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Berrnie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 Mac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Text Box 212"/>
              <p:cNvSpPr txBox="1">
                <a:spLocks noChangeArrowheads="1"/>
              </p:cNvSpPr>
              <p:nvPr/>
            </p:nvSpPr>
            <p:spPr bwMode="auto">
              <a:xfrm>
                <a:off x="6707170" y="5212080"/>
                <a:ext cx="2286018" cy="1277411"/>
              </a:xfrm>
              <a:prstGeom prst="rect">
                <a:avLst/>
              </a:prstGeom>
              <a:solidFill>
                <a:srgbClr val="61C3FF"/>
              </a:solidFill>
              <a:ln w="12700" algn="ctr">
                <a:noFill/>
                <a:miter lim="800000"/>
                <a:headEnd/>
                <a:tailEnd/>
              </a:ln>
            </p:spPr>
            <p:txBody>
              <a:bodyPr lIns="0">
                <a:noAutofit/>
              </a:bodyPr>
              <a:lstStyle/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2  Dennis Rodman</a:t>
                </a: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7  Nick Nolte</a:t>
                </a: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	 9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Lindsay </a:t>
                </a:r>
                <a:r>
                  <a:rPr lang="en-US" sz="1400" dirty="0" err="1" smtClean="0">
                    <a:solidFill>
                      <a:srgbClr val="000000"/>
                    </a:solidFill>
                  </a:rPr>
                  <a:t>Lohan</a:t>
                </a:r>
                <a:endParaRPr lang="en-US" sz="1400" dirty="0">
                  <a:solidFill>
                    <a:srgbClr val="000000"/>
                  </a:solidFill>
                </a:endParaRPr>
              </a:p>
              <a:p>
                <a:pPr algn="l">
                  <a:tabLst>
                    <a:tab pos="50800" algn="l"/>
                  </a:tabLst>
                </a:pPr>
                <a:r>
                  <a:rPr lang="en-US" sz="1400" dirty="0">
                    <a:solidFill>
                      <a:srgbClr val="000000"/>
                    </a:solidFill>
                  </a:rPr>
                  <a:t>10 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Charlie Sheen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210"/>
              <p:cNvSpPr>
                <a:spLocks noChangeArrowheads="1"/>
              </p:cNvSpPr>
              <p:nvPr/>
            </p:nvSpPr>
            <p:spPr bwMode="auto">
              <a:xfrm>
                <a:off x="6707189" y="2573419"/>
                <a:ext cx="2285999" cy="515993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/>
              </a:solidFill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>
                <a:no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Customer</a:t>
                </a:r>
              </a:p>
            </p:txBody>
          </p:sp>
        </p:grpSp>
        <p:sp>
          <p:nvSpPr>
            <p:cNvPr id="12" name="TextBox 18"/>
            <p:cNvSpPr txBox="1">
              <a:spLocks noChangeArrowheads="1"/>
            </p:cNvSpPr>
            <p:nvPr/>
          </p:nvSpPr>
          <p:spPr bwMode="auto">
            <a:xfrm>
              <a:off x="6766561" y="1828800"/>
              <a:ext cx="2149229" cy="70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r>
                <a:rPr lang="en-US" sz="2000" dirty="0" smtClean="0">
                  <a:solidFill>
                    <a:srgbClr val="000000"/>
                  </a:solidFill>
                </a:rPr>
                <a:t>Car Rental Application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7053105" y="3352800"/>
            <a:ext cx="2484438" cy="45085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endParaRPr lang="en-US" sz="2400" i="1"/>
          </a:p>
        </p:txBody>
      </p:sp>
      <p:grpSp>
        <p:nvGrpSpPr>
          <p:cNvPr id="11" name="Group 26"/>
          <p:cNvGrpSpPr>
            <a:grpSpLocks/>
          </p:cNvGrpSpPr>
          <p:nvPr/>
        </p:nvGrpSpPr>
        <p:grpSpPr bwMode="auto">
          <a:xfrm>
            <a:off x="5020990" y="2946249"/>
            <a:ext cx="2033760" cy="1034074"/>
            <a:chOff x="4552949" y="2981326"/>
            <a:chExt cx="2033760" cy="1034074"/>
          </a:xfrm>
        </p:grpSpPr>
        <p:sp>
          <p:nvSpPr>
            <p:cNvPr id="21" name="TextBox 27"/>
            <p:cNvSpPr txBox="1">
              <a:spLocks noChangeArrowheads="1"/>
            </p:cNvSpPr>
            <p:nvPr/>
          </p:nvSpPr>
          <p:spPr bwMode="auto">
            <a:xfrm>
              <a:off x="4552949" y="2981326"/>
              <a:ext cx="203376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1400" dirty="0">
                  <a:solidFill>
                    <a:srgbClr val="002060"/>
                  </a:solidFill>
                </a:rPr>
                <a:t>Tenant 1</a:t>
              </a:r>
              <a:r>
                <a:rPr lang="en-US" sz="1400" dirty="0" smtClean="0">
                  <a:solidFill>
                    <a:srgbClr val="002060"/>
                  </a:solidFill>
                </a:rPr>
                <a:t>: Hertz-Boston</a:t>
              </a:r>
              <a:endParaRPr lang="en-US" sz="1400" dirty="0">
                <a:solidFill>
                  <a:srgbClr val="00206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87875" y="3275625"/>
              <a:ext cx="1738313" cy="739775"/>
            </a:xfrm>
            <a:prstGeom prst="rect">
              <a:avLst/>
            </a:prstGeom>
            <a:solidFill>
              <a:srgbClr val="D2F5EC"/>
            </a:solidFill>
            <a:ln w="6350">
              <a:solidFill>
                <a:srgbClr val="0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+mn-lt"/>
                </a:rPr>
                <a:t>FIND </a:t>
              </a: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CUSTOMER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    WHERE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    </a:t>
              </a:r>
              <a:r>
                <a:rPr lang="en-US" sz="1400" dirty="0" err="1" smtClean="0">
                  <a:solidFill>
                    <a:srgbClr val="000000"/>
                  </a:solidFill>
                  <a:latin typeface="+mn-lt"/>
                </a:rPr>
                <a:t>cust</a:t>
              </a: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-num=2</a:t>
              </a:r>
              <a:r>
                <a:rPr lang="en-US" sz="1400" dirty="0">
                  <a:solidFill>
                    <a:srgbClr val="000000"/>
                  </a:solidFill>
                  <a:latin typeface="+mn-lt"/>
                </a:rPr>
                <a:t>.</a:t>
              </a:r>
            </a:p>
          </p:txBody>
        </p:sp>
      </p:grp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3022615" y="1098779"/>
            <a:ext cx="6065838" cy="708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</a:rPr>
              <a:t>Simplifies Development of Multi-tenant </a:t>
            </a:r>
            <a:br>
              <a:rPr lang="en-US" sz="2000" b="1" dirty="0">
                <a:solidFill>
                  <a:srgbClr val="000000"/>
                </a:solidFill>
              </a:rPr>
            </a:br>
            <a:r>
              <a:rPr lang="en-US" sz="2000" b="1" dirty="0">
                <a:solidFill>
                  <a:srgbClr val="000000"/>
                </a:solidFill>
              </a:rPr>
              <a:t>Applications  </a:t>
            </a:r>
          </a:p>
        </p:txBody>
      </p: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4949537" y="4678024"/>
            <a:ext cx="2111923" cy="1034074"/>
            <a:chOff x="4552948" y="2981326"/>
            <a:chExt cx="2111923" cy="1034074"/>
          </a:xfrm>
        </p:grpSpPr>
        <p:sp>
          <p:nvSpPr>
            <p:cNvPr id="33" name="TextBox 27"/>
            <p:cNvSpPr txBox="1">
              <a:spLocks noChangeArrowheads="1"/>
            </p:cNvSpPr>
            <p:nvPr/>
          </p:nvSpPr>
          <p:spPr bwMode="auto">
            <a:xfrm>
              <a:off x="4552948" y="2981326"/>
              <a:ext cx="211192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1400" dirty="0">
                  <a:solidFill>
                    <a:srgbClr val="002060"/>
                  </a:solidFill>
                </a:rPr>
                <a:t>Tenant </a:t>
              </a:r>
              <a:r>
                <a:rPr lang="en-US" sz="1400" dirty="0" smtClean="0">
                  <a:solidFill>
                    <a:srgbClr val="002060"/>
                  </a:solidFill>
                </a:rPr>
                <a:t>3: Rent-a-wreck</a:t>
              </a:r>
              <a:endParaRPr lang="en-US" sz="1400" dirty="0">
                <a:solidFill>
                  <a:srgbClr val="00206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639307" y="3275625"/>
              <a:ext cx="1738313" cy="739775"/>
            </a:xfrm>
            <a:prstGeom prst="rect">
              <a:avLst/>
            </a:prstGeom>
            <a:solidFill>
              <a:srgbClr val="D2F5EC"/>
            </a:solidFill>
            <a:ln w="6350">
              <a:solidFill>
                <a:srgbClr val="0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+mn-lt"/>
                </a:rPr>
                <a:t>FIND </a:t>
              </a: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CUSTOMER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    WHERE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    </a:t>
              </a:r>
              <a:r>
                <a:rPr lang="en-US" sz="1400" dirty="0" err="1" smtClean="0">
                  <a:solidFill>
                    <a:srgbClr val="000000"/>
                  </a:solidFill>
                  <a:latin typeface="+mn-lt"/>
                </a:rPr>
                <a:t>cust</a:t>
              </a: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-num=2</a:t>
              </a:r>
              <a:r>
                <a:rPr lang="en-US" sz="1400" dirty="0">
                  <a:solidFill>
                    <a:srgbClr val="000000"/>
                  </a:solidFill>
                  <a:latin typeface="+mn-lt"/>
                </a:rPr>
                <a:t>.</a:t>
              </a:r>
            </a:p>
          </p:txBody>
        </p:sp>
      </p:grpSp>
      <p:sp>
        <p:nvSpPr>
          <p:cNvPr id="35" name="Oval 20"/>
          <p:cNvSpPr>
            <a:spLocks noChangeArrowheads="1"/>
          </p:cNvSpPr>
          <p:nvPr/>
        </p:nvSpPr>
        <p:spPr bwMode="auto">
          <a:xfrm>
            <a:off x="7005403" y="5072700"/>
            <a:ext cx="2484438" cy="45085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endParaRPr lang="en-US" sz="2400" i="1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Multi-Tenancy Enhancements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86502"/>
            <a:ext cx="10360501" cy="5303520"/>
          </a:xfrm>
        </p:spPr>
        <p:txBody>
          <a:bodyPr/>
          <a:lstStyle/>
          <a:p>
            <a:r>
              <a:rPr lang="en-US" dirty="0" smtClean="0"/>
              <a:t>Resource Governors (OE 11.1)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LGovernor</a:t>
            </a:r>
            <a:r>
              <a:rPr lang="en-US" dirty="0" smtClean="0"/>
              <a:t> - % of lock table any one tenant (user group) is allowed to occupy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nGovernor</a:t>
            </a:r>
            <a:r>
              <a:rPr lang="en-US" dirty="0" smtClean="0"/>
              <a:t> – Number of database connections any one tenant is allowed to consume</a:t>
            </a:r>
          </a:p>
          <a:p>
            <a:r>
              <a:rPr lang="en-US" dirty="0" smtClean="0"/>
              <a:t>Tenant Index </a:t>
            </a:r>
            <a:r>
              <a:rPr lang="en-US" dirty="0"/>
              <a:t>R</a:t>
            </a:r>
            <a:r>
              <a:rPr lang="en-US" dirty="0" smtClean="0"/>
              <a:t>ebuild online (OE 11.3)</a:t>
            </a:r>
          </a:p>
          <a:p>
            <a:pPr lvl="1"/>
            <a:r>
              <a:rPr lang="en-US" dirty="0" err="1" smtClean="0"/>
              <a:t>proutil</a:t>
            </a:r>
            <a:r>
              <a:rPr lang="en-US" dirty="0" smtClean="0"/>
              <a:t> &lt;db&gt; -C </a:t>
            </a:r>
            <a:r>
              <a:rPr lang="en-US" dirty="0" err="1"/>
              <a:t>enablemtidxbld</a:t>
            </a:r>
            <a:r>
              <a:rPr lang="en-US" dirty="0"/>
              <a:t> </a:t>
            </a:r>
            <a:r>
              <a:rPr lang="en-US" dirty="0" smtClean="0"/>
              <a:t>                          (online </a:t>
            </a:r>
            <a:r>
              <a:rPr lang="en-US" dirty="0"/>
              <a:t>&amp; </a:t>
            </a:r>
            <a:r>
              <a:rPr lang="en-US" dirty="0" smtClean="0"/>
              <a:t>offline)</a:t>
            </a:r>
          </a:p>
          <a:p>
            <a:pPr lvl="1"/>
            <a:r>
              <a:rPr lang="en-US" dirty="0" err="1" smtClean="0"/>
              <a:t>proutil</a:t>
            </a:r>
            <a:r>
              <a:rPr lang="en-US" dirty="0" smtClean="0"/>
              <a:t> &lt;db&gt; -C </a:t>
            </a:r>
            <a:r>
              <a:rPr lang="en-US" dirty="0" err="1" smtClean="0"/>
              <a:t>mtidxbuild</a:t>
            </a:r>
            <a:r>
              <a:rPr lang="en-US" dirty="0" smtClean="0"/>
              <a:t> table &lt;name&gt; index &lt;name&gt;</a:t>
            </a:r>
            <a:br>
              <a:rPr lang="en-US" dirty="0" smtClean="0"/>
            </a:br>
            <a:r>
              <a:rPr lang="en-US" dirty="0" smtClean="0"/>
              <a:t>                                          tenant | group &lt;name&gt;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Acquires EXCLUSIVE table partition lock</a:t>
            </a:r>
          </a:p>
          <a:p>
            <a:pPr lvl="1"/>
            <a:r>
              <a:rPr lang="en-US" dirty="0" smtClean="0"/>
              <a:t>Tenant data for associated table is restricted to no-lock</a:t>
            </a:r>
          </a:p>
          <a:p>
            <a:pPr lvl="1"/>
            <a:r>
              <a:rPr lang="en-US" dirty="0" smtClean="0"/>
              <a:t>Index being rebuilt is offline</a:t>
            </a:r>
          </a:p>
          <a:p>
            <a:pPr lvl="1"/>
            <a:r>
              <a:rPr lang="en-US" dirty="0" smtClean="0"/>
              <a:t>Can run multiple concurrently</a:t>
            </a:r>
          </a:p>
          <a:p>
            <a:pPr lvl="1"/>
            <a:r>
              <a:rPr lang="en-US" dirty="0" smtClean="0"/>
              <a:t>Data access to table available for all other tenants and other tables of this tenant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167973" y="2794652"/>
            <a:ext cx="4893827" cy="402336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109538"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enablemtidxbld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156603" y="3288246"/>
            <a:ext cx="6636269" cy="696900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109538"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mtidxbuild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i="0" dirty="0" smtClean="0">
                <a:solidFill>
                  <a:schemeClr val="tx2"/>
                </a:solidFill>
              </a:rPr>
              <a:t>table </a:t>
            </a:r>
            <a:r>
              <a:rPr lang="en-US" sz="2000" b="1" dirty="0" smtClean="0">
                <a:solidFill>
                  <a:schemeClr val="tx2"/>
                </a:solidFill>
              </a:rPr>
              <a:t>&lt;db&gt; index &lt;name&gt;</a:t>
            </a:r>
            <a:br>
              <a:rPr lang="en-US" sz="2000" b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                                               </a:t>
            </a:r>
            <a:r>
              <a:rPr lang="en-US" sz="2000" b="1" i="0" dirty="0" smtClean="0">
                <a:solidFill>
                  <a:srgbClr val="BE005F"/>
                </a:solidFill>
              </a:rPr>
              <a:t>tenant | group &lt;</a:t>
            </a:r>
            <a:r>
              <a:rPr lang="en-US" sz="2000" b="1" dirty="0" smtClean="0">
                <a:solidFill>
                  <a:srgbClr val="BE005F"/>
                </a:solidFill>
              </a:rPr>
              <a:t>name</a:t>
            </a:r>
            <a:r>
              <a:rPr lang="en-US" sz="2000" b="1" i="0" dirty="0" smtClean="0">
                <a:solidFill>
                  <a:srgbClr val="BE005F"/>
                </a:solidFill>
              </a:rPr>
              <a:t>&gt; 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Multi-Tenancy Enhancements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Tenant Data Recovery (OE 11.3)</a:t>
            </a:r>
          </a:p>
          <a:p>
            <a:pPr lvl="1"/>
            <a:r>
              <a:rPr lang="en-US" dirty="0"/>
              <a:t>Basically a restore, roll forward, binary transfer between </a:t>
            </a:r>
            <a:r>
              <a:rPr lang="en-US" dirty="0" smtClean="0"/>
              <a:t>databases</a:t>
            </a:r>
          </a:p>
          <a:p>
            <a:pPr lvl="1"/>
            <a:r>
              <a:rPr lang="en-US" dirty="0" err="1" smtClean="0"/>
              <a:t>Proutil</a:t>
            </a:r>
            <a:r>
              <a:rPr lang="en-US" dirty="0" smtClean="0"/>
              <a:t> &lt;db&gt; -C </a:t>
            </a:r>
            <a:r>
              <a:rPr lang="en-US" dirty="0" err="1" smtClean="0"/>
              <a:t>datamove</a:t>
            </a:r>
            <a:r>
              <a:rPr lang="en-US" dirty="0" smtClean="0"/>
              <a:t> source &lt;</a:t>
            </a:r>
            <a:r>
              <a:rPr lang="en-US" dirty="0" err="1" smtClean="0"/>
              <a:t>sourcedb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                         [ tenant &lt;name&gt;  [ table &lt;name&gt; ] | [ sequence &lt; name&gt; ] [ </a:t>
            </a:r>
            <a:r>
              <a:rPr lang="en-US" dirty="0" err="1" smtClean="0"/>
              <a:t>recs</a:t>
            </a:r>
            <a:r>
              <a:rPr lang="en-US" dirty="0" smtClean="0"/>
              <a:t> &lt;n&gt; ]</a:t>
            </a:r>
          </a:p>
          <a:p>
            <a:pPr lvl="1"/>
            <a:r>
              <a:rPr lang="en-US" dirty="0" smtClean="0"/>
              <a:t>Schema validation performed automatically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402220" y="3093277"/>
            <a:ext cx="5762171" cy="31641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31775" algn="l"/>
            <a:r>
              <a:rPr lang="en-US" sz="1800" i="0" dirty="0" smtClean="0"/>
              <a:t>   Progress OpenEdge Tenant/Group Data Move</a:t>
            </a:r>
          </a:p>
          <a:p>
            <a:pPr marL="231775" algn="l"/>
            <a:r>
              <a:rPr lang="en-US" sz="1800" i="0" dirty="0" smtClean="0"/>
              <a:t>   Source Database: </a:t>
            </a:r>
            <a:r>
              <a:rPr lang="en-US" sz="1800" dirty="0" smtClean="0"/>
              <a:t>&lt;</a:t>
            </a:r>
            <a:r>
              <a:rPr lang="en-US" sz="1800" dirty="0" err="1" smtClean="0"/>
              <a:t>source_db</a:t>
            </a:r>
            <a:r>
              <a:rPr lang="en-US" sz="1800" dirty="0" smtClean="0"/>
              <a:t>&gt;</a:t>
            </a:r>
          </a:p>
          <a:p>
            <a:pPr marL="231775" algn="l"/>
            <a:r>
              <a:rPr lang="en-US" sz="1800" i="0" dirty="0" smtClean="0"/>
              <a:t>   Destination Database: &lt;</a:t>
            </a:r>
            <a:r>
              <a:rPr lang="en-US" sz="1800" dirty="0" err="1" smtClean="0"/>
              <a:t>dest_db</a:t>
            </a:r>
            <a:r>
              <a:rPr lang="en-US" sz="1800" i="0" dirty="0" smtClean="0"/>
              <a:t>&gt;</a:t>
            </a:r>
          </a:p>
          <a:p>
            <a:pPr marL="231775" algn="l"/>
            <a:r>
              <a:rPr lang="en-US" sz="1800" i="0" dirty="0" smtClean="0"/>
              <a:t>   1. Move Table Data by Tenant</a:t>
            </a:r>
            <a:br>
              <a:rPr lang="en-US" sz="1800" i="0" dirty="0" smtClean="0"/>
            </a:br>
            <a:r>
              <a:rPr lang="en-US" sz="1800" i="0" dirty="0" smtClean="0"/>
              <a:t>   2. Move Sequence Data by Tenant</a:t>
            </a:r>
            <a:br>
              <a:rPr lang="en-US" sz="1800" i="0" dirty="0" smtClean="0"/>
            </a:br>
            <a:r>
              <a:rPr lang="en-US" sz="1800" i="0" dirty="0" smtClean="0"/>
              <a:t>   3. Move Table Data by Group</a:t>
            </a:r>
            <a:br>
              <a:rPr lang="en-US" sz="1800" i="0" dirty="0" smtClean="0"/>
            </a:br>
            <a:r>
              <a:rPr lang="en-US" sz="1800" i="0" dirty="0" smtClean="0"/>
              <a:t>   4. Set Records per Transaction ( Current: 100 )</a:t>
            </a:r>
            <a:br>
              <a:rPr lang="en-US" sz="1800" i="0" dirty="0" smtClean="0"/>
            </a:br>
            <a:r>
              <a:rPr lang="en-US" sz="1800" i="0" dirty="0" smtClean="0"/>
              <a:t>   5. Quit</a:t>
            </a:r>
          </a:p>
          <a:p>
            <a:pPr marL="231775" algn="l"/>
            <a:r>
              <a:rPr lang="en-US" sz="1800" i="0" dirty="0" smtClean="0"/>
              <a:t>   Enter your selection: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141541" y="1949782"/>
            <a:ext cx="9420413" cy="696900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109538"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datamove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i="0" dirty="0" smtClean="0">
                <a:solidFill>
                  <a:schemeClr val="tx2"/>
                </a:solidFill>
              </a:rPr>
              <a:t>source </a:t>
            </a:r>
            <a:r>
              <a:rPr lang="en-US" sz="2000" b="1" dirty="0" smtClean="0">
                <a:solidFill>
                  <a:schemeClr val="tx2"/>
                </a:solidFill>
              </a:rPr>
              <a:t>&lt;db&gt;</a:t>
            </a:r>
            <a:br>
              <a:rPr lang="en-US" sz="2000" b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                           </a:t>
            </a:r>
            <a:r>
              <a:rPr lang="en-US" sz="2000" b="1" i="0" dirty="0" smtClean="0">
                <a:solidFill>
                  <a:srgbClr val="BE005F"/>
                </a:solidFill>
              </a:rPr>
              <a:t>tenant &lt;</a:t>
            </a:r>
            <a:r>
              <a:rPr lang="en-US" sz="2000" b="1" dirty="0" smtClean="0">
                <a:solidFill>
                  <a:srgbClr val="BE005F"/>
                </a:solidFill>
              </a:rPr>
              <a:t>name</a:t>
            </a:r>
            <a:r>
              <a:rPr lang="en-US" sz="2000" b="1" i="0" dirty="0" smtClean="0">
                <a:solidFill>
                  <a:srgbClr val="BE005F"/>
                </a:solidFill>
              </a:rPr>
              <a:t>&gt; table &lt;</a:t>
            </a:r>
            <a:r>
              <a:rPr lang="en-US" sz="2000" b="1" dirty="0" smtClean="0">
                <a:solidFill>
                  <a:srgbClr val="BE005F"/>
                </a:solidFill>
              </a:rPr>
              <a:t>name</a:t>
            </a:r>
            <a:r>
              <a:rPr lang="en-US" sz="2000" b="1" i="0" dirty="0" smtClean="0">
                <a:solidFill>
                  <a:srgbClr val="BE005F"/>
                </a:solidFill>
              </a:rPr>
              <a:t>&gt; sequence &lt;</a:t>
            </a:r>
            <a:r>
              <a:rPr lang="en-US" sz="2000" b="1" dirty="0" smtClean="0">
                <a:solidFill>
                  <a:srgbClr val="BE005F"/>
                </a:solidFill>
              </a:rPr>
              <a:t>name</a:t>
            </a:r>
            <a:r>
              <a:rPr lang="en-US" sz="2000" b="1" i="0" dirty="0" smtClean="0">
                <a:solidFill>
                  <a:srgbClr val="BE005F"/>
                </a:solidFill>
              </a:rPr>
              <a:t>&gt; </a:t>
            </a:r>
            <a:r>
              <a:rPr lang="en-US" sz="2000" b="1" i="0" dirty="0" smtClean="0">
                <a:solidFill>
                  <a:schemeClr val="tx2"/>
                </a:solidFill>
              </a:rPr>
              <a:t>[</a:t>
            </a:r>
            <a:r>
              <a:rPr lang="en-US" sz="2000" b="1" i="0" dirty="0" err="1" smtClean="0">
                <a:solidFill>
                  <a:schemeClr val="tx2"/>
                </a:solidFill>
              </a:rPr>
              <a:t>recs</a:t>
            </a:r>
            <a:r>
              <a:rPr lang="en-US" sz="2000" b="1" i="0" dirty="0" smtClean="0">
                <a:solidFill>
                  <a:schemeClr val="tx2"/>
                </a:solidFill>
              </a:rPr>
              <a:t> &lt;</a:t>
            </a:r>
            <a:r>
              <a:rPr lang="en-US" sz="2000" b="1" dirty="0" smtClean="0">
                <a:solidFill>
                  <a:schemeClr val="tx2"/>
                </a:solidFill>
              </a:rPr>
              <a:t>n</a:t>
            </a:r>
            <a:r>
              <a:rPr lang="en-US" sz="2000" b="1" i="0" dirty="0" smtClean="0">
                <a:solidFill>
                  <a:schemeClr val="tx2"/>
                </a:solidFill>
              </a:rPr>
              <a:t>&gt;]</a:t>
            </a:r>
            <a:r>
              <a:rPr lang="en-US" sz="2000" b="1" i="0" dirty="0" smtClean="0">
                <a:solidFill>
                  <a:srgbClr val="BE005F"/>
                </a:solidFill>
              </a:rPr>
              <a:t>  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832517" y="4299041"/>
            <a:ext cx="1965279" cy="484632"/>
          </a:xfrm>
          <a:prstGeom prst="rightArrow">
            <a:avLst/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b="1" i="0" dirty="0" smtClean="0">
                <a:solidFill>
                  <a:schemeClr val="bg1"/>
                </a:solidFill>
                <a:latin typeface="+mn-lt"/>
              </a:rPr>
              <a:t>Table Instance</a:t>
            </a:r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98309" y="5065601"/>
            <a:ext cx="2113129" cy="484632"/>
          </a:xfrm>
          <a:prstGeom prst="rightArrow">
            <a:avLst/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b="1" i="0" dirty="0" smtClean="0">
                <a:solidFill>
                  <a:schemeClr val="bg1"/>
                </a:solidFill>
              </a:rPr>
              <a:t>Control </a:t>
            </a:r>
            <a:r>
              <a:rPr lang="en-US" sz="1800" b="1" i="0" dirty="0" err="1" smtClean="0">
                <a:solidFill>
                  <a:schemeClr val="bg1"/>
                </a:solidFill>
              </a:rPr>
              <a:t>Txn</a:t>
            </a:r>
            <a:r>
              <a:rPr lang="en-US" sz="1800" b="1" i="0" dirty="0" smtClean="0">
                <a:solidFill>
                  <a:schemeClr val="bg1"/>
                </a:solidFill>
              </a:rPr>
              <a:t> Size</a:t>
            </a:r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1104" y="2461940"/>
            <a:ext cx="5454868" cy="144655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r>
              <a:rPr lang="en-US" sz="4400" b="1" dirty="0" smtClean="0">
                <a:solidFill>
                  <a:schemeClr val="accent1"/>
                </a:solidFill>
              </a:rPr>
              <a:t>Not So Major Features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Roll forward enhancements (OE 11.3)</a:t>
            </a:r>
          </a:p>
          <a:p>
            <a:pPr lvl="1"/>
            <a:r>
              <a:rPr lang="en-US" dirty="0" smtClean="0"/>
              <a:t>rfutil </a:t>
            </a:r>
            <a:r>
              <a:rPr lang="en-US" dirty="0"/>
              <a:t>&lt;</a:t>
            </a:r>
            <a:r>
              <a:rPr lang="en-US" dirty="0" smtClean="0"/>
              <a:t>db&gt; -C </a:t>
            </a:r>
            <a:r>
              <a:rPr lang="en-US" dirty="0"/>
              <a:t>roll </a:t>
            </a:r>
            <a:r>
              <a:rPr lang="en-US" dirty="0" smtClean="0"/>
              <a:t>forward  </a:t>
            </a:r>
            <a:r>
              <a:rPr lang="en-US" b="1" dirty="0" smtClean="0"/>
              <a:t>–</a:t>
            </a:r>
            <a:r>
              <a:rPr lang="en-US" b="1" dirty="0" err="1" smtClean="0"/>
              <a:t>ailist</a:t>
            </a:r>
            <a:r>
              <a:rPr lang="en-US" b="1" dirty="0" smtClean="0"/>
              <a:t> </a:t>
            </a:r>
            <a:r>
              <a:rPr lang="en-US" dirty="0"/>
              <a:t>&lt;ailist- name</a:t>
            </a:r>
            <a:r>
              <a:rPr lang="en-US" dirty="0" smtClean="0"/>
              <a:t>&gt;</a:t>
            </a:r>
          </a:p>
          <a:p>
            <a:pPr lvl="1"/>
            <a:r>
              <a:rPr lang="en-US" dirty="0" smtClean="0"/>
              <a:t>Can now specify a list of files to roll forward rather than individual ones</a:t>
            </a:r>
          </a:p>
          <a:p>
            <a:pPr lvl="2"/>
            <a:r>
              <a:rPr lang="en-US" dirty="0" smtClean="0"/>
              <a:t>Avoids redo on each restart</a:t>
            </a:r>
          </a:p>
          <a:p>
            <a:pPr lvl="1"/>
            <a:r>
              <a:rPr lang="en-US" dirty="0" smtClean="0"/>
              <a:t>Also per file completion status information provided</a:t>
            </a:r>
          </a:p>
          <a:p>
            <a:endParaRPr lang="en-US" dirty="0" smtClean="0"/>
          </a:p>
          <a:p>
            <a:r>
              <a:rPr lang="en-US" dirty="0" err="1" smtClean="0"/>
              <a:t>Dbrestrict</a:t>
            </a:r>
            <a:r>
              <a:rPr lang="en-US" dirty="0" smtClean="0"/>
              <a:t> (OE 11.3)</a:t>
            </a:r>
          </a:p>
          <a:p>
            <a:pPr lvl="1"/>
            <a:r>
              <a:rPr lang="en-US" dirty="0" smtClean="0"/>
              <a:t>Restricts access </a:t>
            </a:r>
            <a:r>
              <a:rPr lang="en-US" dirty="0"/>
              <a:t>to the database for processes other than the </a:t>
            </a:r>
            <a:r>
              <a:rPr lang="en-US" dirty="0" smtClean="0"/>
              <a:t>specified operation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Unlike “</a:t>
            </a:r>
            <a:r>
              <a:rPr lang="en-US" dirty="0" err="1" smtClean="0"/>
              <a:t>oplock</a:t>
            </a:r>
            <a:r>
              <a:rPr lang="en-US" dirty="0" smtClean="0"/>
              <a:t>”, allows access by certain read-only activities and </a:t>
            </a:r>
            <a:r>
              <a:rPr lang="en-US" dirty="0" err="1" smtClean="0"/>
              <a:t>prostrct</a:t>
            </a:r>
            <a:r>
              <a:rPr lang="en-US" dirty="0" smtClean="0"/>
              <a:t> add</a:t>
            </a:r>
          </a:p>
          <a:p>
            <a:pPr lvl="1"/>
            <a:r>
              <a:rPr lang="en-US" dirty="0" smtClean="0"/>
              <a:t>For “</a:t>
            </a:r>
            <a:r>
              <a:rPr lang="en-US" dirty="0" err="1" smtClean="0"/>
              <a:t>datamove</a:t>
            </a:r>
            <a:r>
              <a:rPr lang="en-US" dirty="0" smtClean="0"/>
              <a:t>” allows DB Broker, promon &amp; </a:t>
            </a:r>
            <a:r>
              <a:rPr lang="en-US" dirty="0" err="1" smtClean="0"/>
              <a:t>proshut</a:t>
            </a:r>
            <a:endParaRPr lang="en-US" dirty="0" smtClean="0"/>
          </a:p>
          <a:p>
            <a:pPr lvl="1"/>
            <a:r>
              <a:rPr lang="en-US" dirty="0" err="1" smtClean="0"/>
              <a:t>Prorest</a:t>
            </a:r>
            <a:r>
              <a:rPr lang="en-US" dirty="0" smtClean="0"/>
              <a:t> can enable –</a:t>
            </a:r>
            <a:r>
              <a:rPr lang="en-US" dirty="0" err="1" smtClean="0"/>
              <a:t>dbrestrict</a:t>
            </a:r>
            <a:r>
              <a:rPr lang="en-US" dirty="0" smtClean="0"/>
              <a:t> too!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1473957" y="3193575"/>
            <a:ext cx="7001302" cy="382138"/>
          </a:xfrm>
          <a:prstGeom prst="roundRect">
            <a:avLst/>
          </a:prstGeom>
          <a:ln w="63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287338" lvl="2" indent="-55563" algn="l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10:01:10: 50% of </a:t>
            </a:r>
            <a:r>
              <a:rPr lang="en-US" sz="1800" dirty="0" err="1" smtClean="0">
                <a:solidFill>
                  <a:schemeClr val="bg1"/>
                </a:solidFill>
              </a:rPr>
              <a:t>aimage</a:t>
            </a:r>
            <a:r>
              <a:rPr lang="en-US" sz="1800" dirty="0" smtClean="0">
                <a:solidFill>
                  <a:schemeClr val="bg1"/>
                </a:solidFill>
              </a:rPr>
              <a:t> file processed (100 notes processed)...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Utility Enhancements</a:t>
            </a:r>
            <a:endParaRPr lang="en-US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195265" y="4371879"/>
            <a:ext cx="6897857" cy="699448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109538"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dbrestrict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i="0" dirty="0" smtClean="0">
                <a:solidFill>
                  <a:schemeClr val="tx2"/>
                </a:solidFill>
              </a:rPr>
              <a:t>[ </a:t>
            </a:r>
            <a:r>
              <a:rPr lang="en-US" sz="2000" b="1" i="0" dirty="0" err="1" smtClean="0">
                <a:solidFill>
                  <a:schemeClr val="tx2"/>
                </a:solidFill>
              </a:rPr>
              <a:t>datamove</a:t>
            </a:r>
            <a:r>
              <a:rPr lang="en-US" sz="2000" b="1" i="0" dirty="0" smtClean="0">
                <a:solidFill>
                  <a:schemeClr val="tx2"/>
                </a:solidFill>
              </a:rPr>
              <a:t> | </a:t>
            </a:r>
            <a:r>
              <a:rPr lang="en-US" sz="2000" b="1" i="0" dirty="0" err="1" smtClean="0">
                <a:solidFill>
                  <a:schemeClr val="tx2"/>
                </a:solidFill>
              </a:rPr>
              <a:t>rollforward</a:t>
            </a:r>
            <a:r>
              <a:rPr lang="en-US" sz="2000" b="1" i="0" dirty="0" smtClean="0">
                <a:solidFill>
                  <a:schemeClr val="tx2"/>
                </a:solidFill>
              </a:rPr>
              <a:t> ] </a:t>
            </a:r>
            <a:br>
              <a:rPr lang="en-US" sz="2000" b="1" i="0" dirty="0" smtClean="0">
                <a:solidFill>
                  <a:schemeClr val="tx2"/>
                </a:solidFill>
              </a:rPr>
            </a:br>
            <a:r>
              <a:rPr lang="en-US" sz="2000" b="1" i="0" dirty="0" smtClean="0">
                <a:solidFill>
                  <a:schemeClr val="tx2"/>
                </a:solidFill>
              </a:rPr>
              <a:t>                                             [ enable | disable | status]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156597" y="1637732"/>
            <a:ext cx="5858353" cy="368489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109538" algn="l"/>
            <a:r>
              <a:rPr lang="en-US" sz="2000" b="1" i="0" dirty="0" smtClean="0">
                <a:solidFill>
                  <a:schemeClr val="tx2"/>
                </a:solidFill>
              </a:rPr>
              <a:t>rfutil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rollforward</a:t>
            </a:r>
            <a:r>
              <a:rPr lang="en-US" sz="2000" b="1" i="0" dirty="0" smtClean="0">
                <a:solidFill>
                  <a:srgbClr val="BE005F"/>
                </a:solidFill>
              </a:rPr>
              <a:t> –</a:t>
            </a:r>
            <a:r>
              <a:rPr lang="en-US" sz="2000" b="1" i="0" dirty="0" err="1" smtClean="0">
                <a:solidFill>
                  <a:srgbClr val="BE005F"/>
                </a:solidFill>
              </a:rPr>
              <a:t>ailist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i="0" dirty="0" smtClean="0">
                <a:solidFill>
                  <a:schemeClr val="tx2"/>
                </a:solidFill>
              </a:rPr>
              <a:t>&lt;</a:t>
            </a:r>
            <a:r>
              <a:rPr lang="en-US" sz="2000" b="1" dirty="0" err="1" smtClean="0">
                <a:solidFill>
                  <a:schemeClr val="tx2"/>
                </a:solidFill>
              </a:rPr>
              <a:t>ailist</a:t>
            </a:r>
            <a:r>
              <a:rPr lang="en-US" sz="2000" b="1" dirty="0" smtClean="0">
                <a:solidFill>
                  <a:schemeClr val="tx2"/>
                </a:solidFill>
              </a:rPr>
              <a:t>-name</a:t>
            </a:r>
            <a:r>
              <a:rPr lang="en-US" sz="2000" b="1" i="0" dirty="0" smtClean="0">
                <a:solidFill>
                  <a:schemeClr val="tx2"/>
                </a:solidFill>
              </a:rPr>
              <a:t>&gt;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Utility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Online Backup Pause (OE 11.3)</a:t>
            </a:r>
          </a:p>
          <a:p>
            <a:pPr lvl="1"/>
            <a:r>
              <a:rPr lang="en-US" dirty="0" smtClean="0"/>
              <a:t>Requires new backup header version for bi cluster information</a:t>
            </a:r>
          </a:p>
          <a:p>
            <a:pPr lvl="2"/>
            <a:r>
              <a:rPr lang="en-US" dirty="0" smtClean="0"/>
              <a:t>Applies to online only</a:t>
            </a:r>
          </a:p>
          <a:p>
            <a:pPr lvl="2"/>
            <a:r>
              <a:rPr lang="en-US" dirty="0" smtClean="0"/>
              <a:t>Not backward compatible</a:t>
            </a:r>
          </a:p>
          <a:p>
            <a:pPr lvl="2"/>
            <a:r>
              <a:rPr lang="en-US" dirty="0" smtClean="0"/>
              <a:t>On by default</a:t>
            </a:r>
          </a:p>
          <a:p>
            <a:pPr lvl="2"/>
            <a:r>
              <a:rPr lang="en-US" dirty="0"/>
              <a:t>U</a:t>
            </a:r>
            <a:r>
              <a:rPr lang="en-US" dirty="0" smtClean="0"/>
              <a:t>se </a:t>
            </a:r>
            <a:r>
              <a:rPr lang="en-US" b="1" dirty="0" smtClean="0"/>
              <a:t>–</a:t>
            </a:r>
            <a:r>
              <a:rPr lang="en-US" b="1" dirty="0" err="1" smtClean="0"/>
              <a:t>bibackup</a:t>
            </a:r>
            <a:r>
              <a:rPr lang="en-US" b="1" dirty="0" smtClean="0"/>
              <a:t> all </a:t>
            </a:r>
            <a:r>
              <a:rPr lang="en-US" dirty="0" smtClean="0"/>
              <a:t>option for backward compatibility</a:t>
            </a:r>
          </a:p>
          <a:p>
            <a:pPr lvl="1"/>
            <a:r>
              <a:rPr lang="en-US" dirty="0" smtClean="0"/>
              <a:t>Backup </a:t>
            </a:r>
            <a:r>
              <a:rPr lang="en-US" dirty="0"/>
              <a:t>active clusters </a:t>
            </a:r>
            <a:r>
              <a:rPr lang="en-US" dirty="0" smtClean="0"/>
              <a:t>only</a:t>
            </a:r>
          </a:p>
          <a:p>
            <a:pPr lvl="1"/>
            <a:r>
              <a:rPr lang="en-US" dirty="0" smtClean="0"/>
              <a:t>Skips unused clusters regardless of where they are in the cluster ring or bi file</a:t>
            </a:r>
          </a:p>
          <a:p>
            <a:pPr lvl="1"/>
            <a:r>
              <a:rPr lang="en-US" dirty="0" smtClean="0"/>
              <a:t>Restore will reorder cluster to compact state</a:t>
            </a:r>
          </a:p>
          <a:p>
            <a:pPr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436034" y="4663739"/>
            <a:ext cx="8024884" cy="1460309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109538" algn="l"/>
            <a:r>
              <a:rPr lang="en-US" sz="2000" b="1" i="0" dirty="0" err="1" smtClean="0">
                <a:solidFill>
                  <a:schemeClr val="tx2"/>
                </a:solidFill>
              </a:rPr>
              <a:t>probkup</a:t>
            </a:r>
            <a:r>
              <a:rPr lang="en-US" sz="2000" b="1" i="0" dirty="0" smtClean="0">
                <a:solidFill>
                  <a:schemeClr val="tx2"/>
                </a:solidFill>
              </a:rPr>
              <a:t> online </a:t>
            </a:r>
            <a:r>
              <a:rPr lang="en-US" sz="2000" b="1" dirty="0" smtClean="0">
                <a:solidFill>
                  <a:schemeClr val="tx2"/>
                </a:solidFill>
              </a:rPr>
              <a:t>&lt;db&gt; [ incremental ] &lt;device-name&gt;</a:t>
            </a:r>
            <a:br>
              <a:rPr lang="en-US" sz="2000" b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                                     </a:t>
            </a:r>
            <a:r>
              <a:rPr lang="en-US" sz="2000" b="1" i="0" dirty="0" smtClean="0">
                <a:solidFill>
                  <a:srgbClr val="BE005F"/>
                </a:solidFill>
              </a:rPr>
              <a:t>[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bibackup</a:t>
            </a:r>
            <a:r>
              <a:rPr lang="en-US" sz="2000" b="1" i="0" dirty="0" smtClean="0">
                <a:solidFill>
                  <a:srgbClr val="BE005F"/>
                </a:solidFill>
              </a:rPr>
              <a:t> {active | all } ] </a:t>
            </a:r>
            <a:br>
              <a:rPr lang="en-US" sz="2000" b="1" i="0" dirty="0" smtClean="0">
                <a:solidFill>
                  <a:srgbClr val="BE005F"/>
                </a:solidFill>
              </a:rPr>
            </a:b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i="0" dirty="0" smtClean="0">
                <a:solidFill>
                  <a:schemeClr val="tx2"/>
                </a:solidFill>
              </a:rPr>
              <a:t>                                    [</a:t>
            </a:r>
            <a:r>
              <a:rPr lang="en-US" sz="2000" b="1" i="0" dirty="0" err="1" smtClean="0">
                <a:solidFill>
                  <a:schemeClr val="tx2"/>
                </a:solidFill>
              </a:rPr>
              <a:t>enableai</a:t>
            </a:r>
            <a:r>
              <a:rPr lang="en-US" sz="2000" b="1" i="0" dirty="0" smtClean="0">
                <a:solidFill>
                  <a:schemeClr val="tx2"/>
                </a:solidFill>
              </a:rPr>
              <a:t> ]</a:t>
            </a:r>
            <a:br>
              <a:rPr lang="en-US" sz="2000" b="1" i="0" dirty="0" smtClean="0">
                <a:solidFill>
                  <a:schemeClr val="tx2"/>
                </a:solidFill>
              </a:rPr>
            </a:br>
            <a:r>
              <a:rPr lang="en-US" sz="2000" b="1" i="0" dirty="0" smtClean="0">
                <a:solidFill>
                  <a:schemeClr val="tx2"/>
                </a:solidFill>
              </a:rPr>
              <a:t>                                     [ </a:t>
            </a:r>
            <a:r>
              <a:rPr lang="en-US" sz="2000" b="1" i="0" dirty="0" err="1" smtClean="0">
                <a:solidFill>
                  <a:schemeClr val="tx2"/>
                </a:solidFill>
              </a:rPr>
              <a:t>enableaiarchiver</a:t>
            </a:r>
            <a:r>
              <a:rPr lang="en-US" sz="2000" b="1" i="0" dirty="0" smtClean="0">
                <a:solidFill>
                  <a:schemeClr val="tx2"/>
                </a:solidFill>
              </a:rPr>
              <a:t> – </a:t>
            </a:r>
            <a:r>
              <a:rPr lang="en-US" sz="2000" b="1" i="0" dirty="0" err="1" smtClean="0">
                <a:solidFill>
                  <a:schemeClr val="tx2"/>
                </a:solidFill>
              </a:rPr>
              <a:t>aiarchdir</a:t>
            </a:r>
            <a:r>
              <a:rPr lang="en-US" sz="2000" b="1" i="0" dirty="0" smtClean="0">
                <a:solidFill>
                  <a:schemeClr val="tx2"/>
                </a:solidFill>
              </a:rPr>
              <a:t> &lt;</a:t>
            </a:r>
            <a:r>
              <a:rPr lang="en-US" sz="2000" b="1" dirty="0" smtClean="0">
                <a:solidFill>
                  <a:schemeClr val="tx2"/>
                </a:solidFill>
              </a:rPr>
              <a:t>dir-list </a:t>
            </a:r>
            <a:r>
              <a:rPr lang="en-US" sz="2000" b="1" i="0" dirty="0" smtClean="0">
                <a:solidFill>
                  <a:schemeClr val="tx2"/>
                </a:solidFill>
              </a:rPr>
              <a:t>&gt; ]</a:t>
            </a:r>
            <a:r>
              <a:rPr lang="en-US" sz="2000" b="1" i="0" dirty="0" smtClean="0">
                <a:solidFill>
                  <a:srgbClr val="BE005F"/>
                </a:solidFill>
              </a:rPr>
              <a:t>  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Index Rebuild Performance (OE 10.2B06, OE 11.2)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420710" y="1167458"/>
            <a:ext cx="5435600" cy="4572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l" defTabSz="457200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sort block size (8K – 64K, note new limit)</a:t>
            </a:r>
            <a:endParaRPr lang="en-US" sz="20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420710" y="1662066"/>
            <a:ext cx="5435600" cy="4572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l" defTabSz="457200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# threads for data scan phase</a:t>
            </a:r>
            <a:endParaRPr lang="en-US" sz="2000" b="1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20710" y="2383649"/>
            <a:ext cx="5431536" cy="4572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l" defTabSz="457200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merge block size ( default -TB)</a:t>
            </a:r>
            <a:endParaRPr lang="en-US" sz="20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20708" y="2881570"/>
            <a:ext cx="5431536" cy="4572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l" defTabSz="457200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merge pool fraction of system memory (in %)</a:t>
            </a:r>
            <a:endParaRPr lang="en-US" sz="20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420710" y="3606703"/>
            <a:ext cx="5435600" cy="4572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l" defTabSz="457200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# threads per concurrent sort group merging</a:t>
            </a:r>
            <a:endParaRPr lang="en-US" sz="20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429889" y="4100479"/>
            <a:ext cx="5435600" cy="4572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l" defTabSz="457200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# concurrent sort group merging</a:t>
            </a:r>
            <a:endParaRPr lang="en-US" sz="20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39068" y="4594255"/>
            <a:ext cx="5435600" cy="4572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l" defTabSz="457200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# merge buffers to merge each merge pass</a:t>
            </a:r>
            <a:endParaRPr lang="en-US" sz="20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29889" y="5290299"/>
            <a:ext cx="5431536" cy="4572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l" defTabSz="457200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report system usage statistics</a:t>
            </a:r>
            <a:endParaRPr lang="en-US" sz="20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429887" y="5788220"/>
            <a:ext cx="5431536" cy="4572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l" defTabSz="457200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a bit quieter than before</a:t>
            </a:r>
            <a:endParaRPr lang="en-US" sz="20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25" name="Rounded Rectangle 7"/>
          <p:cNvSpPr/>
          <p:nvPr/>
        </p:nvSpPr>
        <p:spPr>
          <a:xfrm>
            <a:off x="1358547" y="3606703"/>
            <a:ext cx="2022475" cy="457200"/>
          </a:xfrm>
          <a:prstGeom prst="roundRect">
            <a:avLst>
              <a:gd name="adj" fmla="val 10880"/>
            </a:avLst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rgbClr val="FFFFFF"/>
                </a:solidFill>
                <a:ea typeface="ＭＳ Ｐゴシック" charset="-128"/>
              </a:rPr>
              <a:t>-</a:t>
            </a:r>
            <a:r>
              <a:rPr lang="en-US" sz="1800" i="0" dirty="0" err="1" smtClean="0">
                <a:solidFill>
                  <a:srgbClr val="FFFFFF"/>
                </a:solidFill>
                <a:ea typeface="ＭＳ Ｐゴシック" charset="-128"/>
              </a:rPr>
              <a:t>mergethreads</a:t>
            </a:r>
            <a:endParaRPr lang="en-US" sz="1800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6" name="Rounded Rectangle 7"/>
          <p:cNvSpPr/>
          <p:nvPr/>
        </p:nvSpPr>
        <p:spPr>
          <a:xfrm>
            <a:off x="1367726" y="4100479"/>
            <a:ext cx="2022475" cy="457200"/>
          </a:xfrm>
          <a:prstGeom prst="roundRect">
            <a:avLst>
              <a:gd name="adj" fmla="val 10880"/>
            </a:avLst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rgbClr val="FFFFFF"/>
                </a:solidFill>
                <a:ea typeface="ＭＳ Ｐゴシック" charset="-128"/>
              </a:rPr>
              <a:t>-</a:t>
            </a:r>
            <a:r>
              <a:rPr lang="en-US" sz="1800" i="0" dirty="0" err="1" smtClean="0">
                <a:solidFill>
                  <a:srgbClr val="FFFFFF"/>
                </a:solidFill>
                <a:ea typeface="ＭＳ Ｐゴシック" charset="-128"/>
              </a:rPr>
              <a:t>threadnum</a:t>
            </a:r>
            <a:endParaRPr lang="en-US" sz="1800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7" name="Rounded Rectangle 7"/>
          <p:cNvSpPr/>
          <p:nvPr/>
        </p:nvSpPr>
        <p:spPr>
          <a:xfrm>
            <a:off x="1376905" y="4594255"/>
            <a:ext cx="2022475" cy="457200"/>
          </a:xfrm>
          <a:prstGeom prst="roundRect">
            <a:avLst>
              <a:gd name="adj" fmla="val 10880"/>
            </a:avLst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rgbClr val="FFFFFF"/>
                </a:solidFill>
                <a:ea typeface="ＭＳ Ｐゴシック" charset="-128"/>
              </a:rPr>
              <a:t>-TM</a:t>
            </a:r>
            <a:endParaRPr lang="en-US" sz="1800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8" name="Rounded Rectangle 7"/>
          <p:cNvSpPr/>
          <p:nvPr/>
        </p:nvSpPr>
        <p:spPr>
          <a:xfrm>
            <a:off x="1367726" y="5290299"/>
            <a:ext cx="2022475" cy="457200"/>
          </a:xfrm>
          <a:prstGeom prst="roundRect">
            <a:avLst>
              <a:gd name="adj" fmla="val 10880"/>
            </a:avLst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chemeClr val="tx1"/>
                </a:solidFill>
                <a:ea typeface="ＭＳ Ｐゴシック" charset="-128"/>
              </a:rPr>
              <a:t>-</a:t>
            </a:r>
            <a:r>
              <a:rPr lang="en-US" sz="1800" i="0" dirty="0" err="1" smtClean="0">
                <a:solidFill>
                  <a:schemeClr val="tx1"/>
                </a:solidFill>
                <a:ea typeface="ＭＳ Ｐゴシック" charset="-128"/>
              </a:rPr>
              <a:t>rusage</a:t>
            </a:r>
            <a:endParaRPr lang="en-US" sz="18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29" name="Rounded Rectangle 7"/>
          <p:cNvSpPr/>
          <p:nvPr/>
        </p:nvSpPr>
        <p:spPr>
          <a:xfrm>
            <a:off x="1367726" y="5788220"/>
            <a:ext cx="2022475" cy="457200"/>
          </a:xfrm>
          <a:prstGeom prst="roundRect">
            <a:avLst>
              <a:gd name="adj" fmla="val 10880"/>
            </a:avLst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chemeClr val="tx1"/>
                </a:solidFill>
                <a:ea typeface="ＭＳ Ｐゴシック" charset="-128"/>
              </a:rPr>
              <a:t>-silent</a:t>
            </a:r>
            <a:endParaRPr lang="en-US" sz="18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1355232" y="1170432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  <a:latin typeface="+mn-lt"/>
              </a:rPr>
              <a:t>-TB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1355232" y="1664208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  <a:latin typeface="+mn-lt"/>
              </a:rPr>
              <a:t>-</a:t>
            </a:r>
            <a:r>
              <a:rPr lang="en-US" sz="1800" i="0" dirty="0" err="1" smtClean="0">
                <a:solidFill>
                  <a:schemeClr val="bg1"/>
                </a:solidFill>
                <a:latin typeface="+mn-lt"/>
              </a:rPr>
              <a:t>datascanthreads</a:t>
            </a:r>
            <a:endParaRPr lang="en-US" sz="1800" i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1355232" y="2386584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</a:rPr>
              <a:t>-TMB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1355232" y="2880360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</a:rPr>
              <a:t>-TF</a:t>
            </a:r>
          </a:p>
        </p:txBody>
      </p:sp>
      <p:sp>
        <p:nvSpPr>
          <p:cNvPr id="34" name="Rounded Rectangle 7"/>
          <p:cNvSpPr/>
          <p:nvPr/>
        </p:nvSpPr>
        <p:spPr>
          <a:xfrm>
            <a:off x="8908050" y="3608975"/>
            <a:ext cx="2022475" cy="457200"/>
          </a:xfrm>
          <a:prstGeom prst="roundRect">
            <a:avLst>
              <a:gd name="adj" fmla="val 10880"/>
            </a:avLst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600" i="0" dirty="0" smtClean="0">
                <a:solidFill>
                  <a:srgbClr val="FFFFFF"/>
                </a:solidFill>
                <a:ea typeface="ＭＳ Ｐゴシック" charset="-128"/>
              </a:rPr>
              <a:t>X -</a:t>
            </a:r>
            <a:r>
              <a:rPr lang="en-US" sz="1600" i="0" dirty="0" err="1" smtClean="0">
                <a:solidFill>
                  <a:srgbClr val="FFFFFF"/>
                </a:solidFill>
                <a:ea typeface="ＭＳ Ｐゴシック" charset="-128"/>
              </a:rPr>
              <a:t>threadnum</a:t>
            </a:r>
            <a:r>
              <a:rPr lang="en-US" sz="1600" i="0" dirty="0" smtClean="0">
                <a:solidFill>
                  <a:srgbClr val="FFFFFF"/>
                </a:solidFill>
                <a:ea typeface="ＭＳ Ｐゴシック" charset="-128"/>
              </a:rPr>
              <a:t> =   1.5 X #CPUs</a:t>
            </a:r>
            <a:endParaRPr lang="en-US" sz="1600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35" name="Rounded Rectangle 7"/>
          <p:cNvSpPr/>
          <p:nvPr/>
        </p:nvSpPr>
        <p:spPr>
          <a:xfrm>
            <a:off x="8917229" y="4102751"/>
            <a:ext cx="2022475" cy="457200"/>
          </a:xfrm>
          <a:prstGeom prst="roundRect">
            <a:avLst>
              <a:gd name="adj" fmla="val 10880"/>
            </a:avLst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rgbClr val="FFFFFF"/>
                </a:solidFill>
                <a:ea typeface="ＭＳ Ｐゴシック" charset="-128"/>
              </a:rPr>
              <a:t>2 or 4</a:t>
            </a:r>
            <a:endParaRPr lang="en-US" sz="1800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36" name="Rounded Rectangle 7"/>
          <p:cNvSpPr/>
          <p:nvPr/>
        </p:nvSpPr>
        <p:spPr>
          <a:xfrm>
            <a:off x="8926408" y="4596527"/>
            <a:ext cx="2022475" cy="457200"/>
          </a:xfrm>
          <a:prstGeom prst="roundRect">
            <a:avLst>
              <a:gd name="adj" fmla="val 10880"/>
            </a:avLst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rgbClr val="FFFFFF"/>
                </a:solidFill>
                <a:ea typeface="ＭＳ Ｐゴシック" charset="-128"/>
              </a:rPr>
              <a:t>32</a:t>
            </a:r>
            <a:endParaRPr lang="en-US" sz="1800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37" name="Rounded Rectangle 7"/>
          <p:cNvSpPr/>
          <p:nvPr/>
        </p:nvSpPr>
        <p:spPr>
          <a:xfrm>
            <a:off x="8917229" y="5292571"/>
            <a:ext cx="2022475" cy="457200"/>
          </a:xfrm>
          <a:prstGeom prst="roundRect">
            <a:avLst>
              <a:gd name="adj" fmla="val 10880"/>
            </a:avLst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chemeClr val="tx1"/>
                </a:solidFill>
                <a:ea typeface="ＭＳ Ｐゴシック" charset="-128"/>
              </a:rPr>
              <a:t>-</a:t>
            </a:r>
            <a:r>
              <a:rPr lang="en-US" sz="1800" i="0" dirty="0" err="1" smtClean="0">
                <a:solidFill>
                  <a:schemeClr val="tx1"/>
                </a:solidFill>
                <a:ea typeface="ＭＳ Ｐゴシック" charset="-128"/>
              </a:rPr>
              <a:t>rusage</a:t>
            </a:r>
            <a:endParaRPr lang="en-US" sz="18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38" name="Rounded Rectangle 7"/>
          <p:cNvSpPr/>
          <p:nvPr/>
        </p:nvSpPr>
        <p:spPr>
          <a:xfrm>
            <a:off x="8917229" y="5790492"/>
            <a:ext cx="2022475" cy="457200"/>
          </a:xfrm>
          <a:prstGeom prst="roundRect">
            <a:avLst>
              <a:gd name="adj" fmla="val 10880"/>
            </a:avLst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chemeClr val="tx1"/>
                </a:solidFill>
                <a:ea typeface="ＭＳ Ｐゴシック" charset="-128"/>
              </a:rPr>
              <a:t>-silent</a:t>
            </a:r>
            <a:endParaRPr lang="en-US" sz="18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8904735" y="1172704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  <a:latin typeface="+mn-lt"/>
              </a:rPr>
              <a:t>64</a:t>
            </a:r>
          </a:p>
        </p:txBody>
      </p:sp>
      <p:sp>
        <p:nvSpPr>
          <p:cNvPr id="40" name="Rounded Rectangle 39"/>
          <p:cNvSpPr/>
          <p:nvPr/>
        </p:nvSpPr>
        <p:spPr bwMode="auto">
          <a:xfrm>
            <a:off x="8904735" y="1666480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  <a:latin typeface="+mn-lt"/>
              </a:rPr>
              <a:t>1.5 X #CPUs</a:t>
            </a:r>
          </a:p>
        </p:txBody>
      </p:sp>
      <p:sp>
        <p:nvSpPr>
          <p:cNvPr id="41" name="Rounded Rectangle 40"/>
          <p:cNvSpPr/>
          <p:nvPr/>
        </p:nvSpPr>
        <p:spPr bwMode="auto">
          <a:xfrm>
            <a:off x="8904735" y="2388856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</a:rPr>
              <a:t>64</a:t>
            </a:r>
          </a:p>
        </p:txBody>
      </p:sp>
      <p:sp>
        <p:nvSpPr>
          <p:cNvPr id="42" name="Rounded Rectangle 41"/>
          <p:cNvSpPr/>
          <p:nvPr/>
        </p:nvSpPr>
        <p:spPr bwMode="auto">
          <a:xfrm>
            <a:off x="8904735" y="2882632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</a:rPr>
              <a:t>80%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Index Rebuild Performance (OE 10.2B06, OE 11.2)</a:t>
            </a:r>
            <a:endParaRPr lang="en-US" dirty="0"/>
          </a:p>
        </p:txBody>
      </p:sp>
      <p:grpSp>
        <p:nvGrpSpPr>
          <p:cNvPr id="3" name="Group 21"/>
          <p:cNvGrpSpPr/>
          <p:nvPr/>
        </p:nvGrpSpPr>
        <p:grpSpPr>
          <a:xfrm>
            <a:off x="1355232" y="1167458"/>
            <a:ext cx="7519436" cy="5077962"/>
            <a:chOff x="822960" y="1167458"/>
            <a:chExt cx="7519436" cy="5077962"/>
          </a:xfrm>
        </p:grpSpPr>
        <p:sp>
          <p:nvSpPr>
            <p:cNvPr id="4" name="Rounded Rectangle 3"/>
            <p:cNvSpPr/>
            <p:nvPr/>
          </p:nvSpPr>
          <p:spPr>
            <a:xfrm>
              <a:off x="2888438" y="1167458"/>
              <a:ext cx="5435600" cy="457200"/>
            </a:xfrm>
            <a:prstGeom prst="roundRect">
              <a:avLst>
                <a:gd name="adj" fmla="val 10880"/>
              </a:avLst>
            </a:prstGeom>
            <a:solidFill>
              <a:srgbClr val="D9D9D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algn="l" defTabSz="457200">
                <a:defRPr/>
              </a:pPr>
              <a:r>
                <a:rPr lang="en-US" sz="2000" dirty="0" smtClean="0">
                  <a:solidFill>
                    <a:schemeClr val="tx1"/>
                  </a:solidFill>
                </a:rPr>
                <a:t>sort block size (8K – 64K, note new limit)</a:t>
              </a:r>
              <a:endParaRPr lang="en-US" sz="2000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2888438" y="1662066"/>
              <a:ext cx="5435600" cy="457200"/>
            </a:xfrm>
            <a:prstGeom prst="roundRect">
              <a:avLst>
                <a:gd name="adj" fmla="val 10880"/>
              </a:avLst>
            </a:prstGeom>
            <a:solidFill>
              <a:srgbClr val="D9D9D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algn="l" defTabSz="457200">
                <a:defRPr/>
              </a:pPr>
              <a:r>
                <a:rPr lang="en-US" sz="2000" dirty="0" smtClean="0">
                  <a:solidFill>
                    <a:schemeClr val="tx1"/>
                  </a:solidFill>
                </a:rPr>
                <a:t># threads for data scan phase</a:t>
              </a:r>
              <a:endParaRPr lang="en-US" sz="2000" b="1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888438" y="2383649"/>
              <a:ext cx="5431536" cy="457200"/>
            </a:xfrm>
            <a:prstGeom prst="roundRect">
              <a:avLst>
                <a:gd name="adj" fmla="val 10880"/>
              </a:avLst>
            </a:prstGeom>
            <a:solidFill>
              <a:srgbClr val="D9D9D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algn="l" defTabSz="457200">
                <a:defRPr/>
              </a:pPr>
              <a:r>
                <a:rPr lang="en-US" sz="2000" dirty="0" smtClean="0">
                  <a:solidFill>
                    <a:schemeClr val="tx1"/>
                  </a:solidFill>
                </a:rPr>
                <a:t>merge block size ( default -TB)</a:t>
              </a:r>
              <a:endParaRPr lang="en-US" sz="2000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888436" y="2881570"/>
              <a:ext cx="5431536" cy="457200"/>
            </a:xfrm>
            <a:prstGeom prst="roundRect">
              <a:avLst>
                <a:gd name="adj" fmla="val 10880"/>
              </a:avLst>
            </a:prstGeom>
            <a:solidFill>
              <a:srgbClr val="D9D9D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algn="l" defTabSz="457200">
                <a:defRPr/>
              </a:pPr>
              <a:r>
                <a:rPr lang="en-US" sz="2000" dirty="0" smtClean="0">
                  <a:solidFill>
                    <a:schemeClr val="tx1"/>
                  </a:solidFill>
                </a:rPr>
                <a:t>merge pool fraction of system memory (in %)</a:t>
              </a:r>
              <a:endParaRPr lang="en-US" sz="2000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888438" y="3606703"/>
              <a:ext cx="5435600" cy="457200"/>
            </a:xfrm>
            <a:prstGeom prst="roundRect">
              <a:avLst>
                <a:gd name="adj" fmla="val 10880"/>
              </a:avLst>
            </a:prstGeom>
            <a:solidFill>
              <a:srgbClr val="D9D9D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algn="l" defTabSz="457200">
                <a:defRPr/>
              </a:pPr>
              <a:r>
                <a:rPr lang="en-US" sz="2000" dirty="0" smtClean="0">
                  <a:solidFill>
                    <a:schemeClr val="tx1"/>
                  </a:solidFill>
                </a:rPr>
                <a:t># threads per concurrent sort group merging</a:t>
              </a:r>
              <a:endParaRPr lang="en-US" sz="2000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9" name="Rounded Rectangle 7"/>
            <p:cNvSpPr/>
            <p:nvPr/>
          </p:nvSpPr>
          <p:spPr>
            <a:xfrm>
              <a:off x="826275" y="3606703"/>
              <a:ext cx="2022475" cy="457200"/>
            </a:xfrm>
            <a:prstGeom prst="roundRect">
              <a:avLst>
                <a:gd name="adj" fmla="val 10880"/>
              </a:avLst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spcBef>
                  <a:spcPct val="50000"/>
                </a:spcBef>
                <a:buSzPct val="130000"/>
                <a:defRPr/>
              </a:pPr>
              <a:r>
                <a:rPr lang="en-US" sz="1800" i="0" dirty="0" smtClean="0">
                  <a:solidFill>
                    <a:srgbClr val="FFFFFF"/>
                  </a:solidFill>
                  <a:ea typeface="ＭＳ Ｐゴシック" charset="-128"/>
                </a:rPr>
                <a:t>-</a:t>
              </a:r>
              <a:r>
                <a:rPr lang="en-US" sz="1800" i="0" dirty="0" err="1" smtClean="0">
                  <a:solidFill>
                    <a:srgbClr val="FFFFFF"/>
                  </a:solidFill>
                  <a:ea typeface="ＭＳ Ｐゴシック" charset="-128"/>
                </a:rPr>
                <a:t>mergethreads</a:t>
              </a:r>
              <a:endParaRPr lang="en-US" sz="1800" i="0" dirty="0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897617" y="4100479"/>
              <a:ext cx="5435600" cy="457200"/>
            </a:xfrm>
            <a:prstGeom prst="roundRect">
              <a:avLst>
                <a:gd name="adj" fmla="val 10880"/>
              </a:avLst>
            </a:prstGeom>
            <a:solidFill>
              <a:srgbClr val="D9D9D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algn="l" defTabSz="457200">
                <a:defRPr/>
              </a:pPr>
              <a:r>
                <a:rPr lang="en-US" sz="2000" dirty="0" smtClean="0">
                  <a:solidFill>
                    <a:schemeClr val="tx1"/>
                  </a:solidFill>
                </a:rPr>
                <a:t># concurrent sort group merging</a:t>
              </a:r>
              <a:endParaRPr lang="en-US" sz="2000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11" name="Rounded Rectangle 7"/>
            <p:cNvSpPr/>
            <p:nvPr/>
          </p:nvSpPr>
          <p:spPr>
            <a:xfrm>
              <a:off x="835454" y="4100479"/>
              <a:ext cx="2022475" cy="457200"/>
            </a:xfrm>
            <a:prstGeom prst="roundRect">
              <a:avLst>
                <a:gd name="adj" fmla="val 10880"/>
              </a:avLst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spcBef>
                  <a:spcPct val="50000"/>
                </a:spcBef>
                <a:buSzPct val="130000"/>
                <a:defRPr/>
              </a:pPr>
              <a:r>
                <a:rPr lang="en-US" sz="1800" i="0" dirty="0" smtClean="0">
                  <a:solidFill>
                    <a:srgbClr val="FFFFFF"/>
                  </a:solidFill>
                  <a:ea typeface="ＭＳ Ｐゴシック" charset="-128"/>
                </a:rPr>
                <a:t>-</a:t>
              </a:r>
              <a:r>
                <a:rPr lang="en-US" sz="1800" i="0" dirty="0" err="1" smtClean="0">
                  <a:solidFill>
                    <a:srgbClr val="FFFFFF"/>
                  </a:solidFill>
                  <a:ea typeface="ＭＳ Ｐゴシック" charset="-128"/>
                </a:rPr>
                <a:t>threadnum</a:t>
              </a:r>
              <a:endParaRPr lang="en-US" sz="1800" i="0" dirty="0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906796" y="4594255"/>
              <a:ext cx="5435600" cy="457200"/>
            </a:xfrm>
            <a:prstGeom prst="roundRect">
              <a:avLst>
                <a:gd name="adj" fmla="val 10880"/>
              </a:avLst>
            </a:prstGeom>
            <a:solidFill>
              <a:srgbClr val="D9D9D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algn="l" defTabSz="457200">
                <a:defRPr/>
              </a:pPr>
              <a:r>
                <a:rPr lang="en-US" sz="2000" dirty="0" smtClean="0">
                  <a:solidFill>
                    <a:schemeClr val="tx1"/>
                  </a:solidFill>
                </a:rPr>
                <a:t># merge buffers to merge each merge pass</a:t>
              </a:r>
              <a:endParaRPr lang="en-US" sz="2000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13" name="Rounded Rectangle 7"/>
            <p:cNvSpPr/>
            <p:nvPr/>
          </p:nvSpPr>
          <p:spPr>
            <a:xfrm>
              <a:off x="844633" y="4594255"/>
              <a:ext cx="2022475" cy="457200"/>
            </a:xfrm>
            <a:prstGeom prst="roundRect">
              <a:avLst>
                <a:gd name="adj" fmla="val 10880"/>
              </a:avLst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spcBef>
                  <a:spcPct val="50000"/>
                </a:spcBef>
                <a:buSzPct val="130000"/>
                <a:defRPr/>
              </a:pPr>
              <a:r>
                <a:rPr lang="en-US" sz="1800" i="0" dirty="0" smtClean="0">
                  <a:solidFill>
                    <a:srgbClr val="FFFFFF"/>
                  </a:solidFill>
                  <a:ea typeface="ＭＳ Ｐゴシック" charset="-128"/>
                </a:rPr>
                <a:t>-TM</a:t>
              </a:r>
              <a:endParaRPr lang="en-US" sz="1800" i="0" dirty="0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897617" y="5290299"/>
              <a:ext cx="5431536" cy="457200"/>
            </a:xfrm>
            <a:prstGeom prst="roundRect">
              <a:avLst>
                <a:gd name="adj" fmla="val 10880"/>
              </a:avLst>
            </a:prstGeom>
            <a:solidFill>
              <a:srgbClr val="D9D9D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algn="l" defTabSz="457200">
                <a:defRPr/>
              </a:pPr>
              <a:r>
                <a:rPr lang="en-US" sz="2000" dirty="0" smtClean="0">
                  <a:solidFill>
                    <a:schemeClr val="tx1"/>
                  </a:solidFill>
                </a:rPr>
                <a:t>report system usage statistics</a:t>
              </a:r>
              <a:endParaRPr lang="en-US" sz="2000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897615" y="5788220"/>
              <a:ext cx="5431536" cy="457200"/>
            </a:xfrm>
            <a:prstGeom prst="roundRect">
              <a:avLst>
                <a:gd name="adj" fmla="val 10880"/>
              </a:avLst>
            </a:prstGeom>
            <a:solidFill>
              <a:srgbClr val="D9D9D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algn="l" defTabSz="457200">
                <a:defRPr/>
              </a:pPr>
              <a:r>
                <a:rPr lang="en-US" sz="2000" dirty="0" smtClean="0">
                  <a:solidFill>
                    <a:schemeClr val="tx1"/>
                  </a:solidFill>
                </a:rPr>
                <a:t>a bit quieter than before</a:t>
              </a:r>
              <a:endParaRPr lang="en-US" sz="2000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16" name="Rounded Rectangle 7"/>
            <p:cNvSpPr/>
            <p:nvPr/>
          </p:nvSpPr>
          <p:spPr>
            <a:xfrm>
              <a:off x="835454" y="5290299"/>
              <a:ext cx="2022475" cy="457200"/>
            </a:xfrm>
            <a:prstGeom prst="roundRect">
              <a:avLst>
                <a:gd name="adj" fmla="val 1088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spcBef>
                  <a:spcPct val="50000"/>
                </a:spcBef>
                <a:buSzPct val="130000"/>
                <a:defRPr/>
              </a:pPr>
              <a:r>
                <a:rPr lang="en-US" sz="1800" i="0" dirty="0" smtClean="0">
                  <a:solidFill>
                    <a:schemeClr val="tx1"/>
                  </a:solidFill>
                  <a:ea typeface="ＭＳ Ｐゴシック" charset="-128"/>
                </a:rPr>
                <a:t>-</a:t>
              </a:r>
              <a:r>
                <a:rPr lang="en-US" sz="1800" i="0" dirty="0" err="1" smtClean="0">
                  <a:solidFill>
                    <a:schemeClr val="tx1"/>
                  </a:solidFill>
                  <a:ea typeface="ＭＳ Ｐゴシック" charset="-128"/>
                </a:rPr>
                <a:t>rusage</a:t>
              </a:r>
              <a:endParaRPr lang="en-US" sz="1800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17" name="Rounded Rectangle 7"/>
            <p:cNvSpPr/>
            <p:nvPr/>
          </p:nvSpPr>
          <p:spPr>
            <a:xfrm>
              <a:off x="835454" y="5788220"/>
              <a:ext cx="2022475" cy="457200"/>
            </a:xfrm>
            <a:prstGeom prst="roundRect">
              <a:avLst>
                <a:gd name="adj" fmla="val 1088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spcBef>
                  <a:spcPct val="50000"/>
                </a:spcBef>
                <a:buSzPct val="130000"/>
                <a:defRPr/>
              </a:pPr>
              <a:r>
                <a:rPr lang="en-US" sz="1800" i="0" dirty="0" smtClean="0">
                  <a:solidFill>
                    <a:schemeClr val="tx1"/>
                  </a:solidFill>
                  <a:ea typeface="ＭＳ Ｐゴシック" charset="-128"/>
                </a:rPr>
                <a:t>-silent</a:t>
              </a:r>
              <a:endParaRPr lang="en-US" sz="1800" i="0" dirty="0">
                <a:solidFill>
                  <a:schemeClr val="tx1"/>
                </a:solidFill>
                <a:ea typeface="ＭＳ Ｐゴシック" charset="-128"/>
              </a:endParaRP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822960" y="1170432"/>
              <a:ext cx="2020824" cy="457200"/>
            </a:xfrm>
            <a:prstGeom prst="roundRect">
              <a:avLst/>
            </a:prstGeom>
            <a:ln>
              <a:solidFill>
                <a:schemeClr val="tx1"/>
              </a:solidFill>
              <a:headEnd/>
              <a:tailEnd/>
            </a:ln>
            <a:effectLst>
              <a:outerShdw blurRad="50800" dist="38100" dir="3600000" algn="tl" rotWithShape="0">
                <a:prstClr val="black">
                  <a:alpha val="5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r>
                <a:rPr lang="en-US" sz="1800" i="0" dirty="0" smtClean="0">
                  <a:solidFill>
                    <a:schemeClr val="bg1"/>
                  </a:solidFill>
                  <a:latin typeface="+mn-lt"/>
                </a:rPr>
                <a:t>-TB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822960" y="1664208"/>
              <a:ext cx="2020824" cy="457200"/>
            </a:xfrm>
            <a:prstGeom prst="roundRect">
              <a:avLst/>
            </a:prstGeom>
            <a:ln>
              <a:solidFill>
                <a:schemeClr val="tx1"/>
              </a:solidFill>
              <a:headEnd/>
              <a:tailEnd/>
            </a:ln>
            <a:effectLst>
              <a:outerShdw blurRad="50800" dist="38100" dir="3600000" algn="tl" rotWithShape="0">
                <a:prstClr val="black">
                  <a:alpha val="5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r>
                <a:rPr lang="en-US" sz="1800" i="0" dirty="0" smtClean="0">
                  <a:solidFill>
                    <a:schemeClr val="bg1"/>
                  </a:solidFill>
                  <a:latin typeface="+mn-lt"/>
                </a:rPr>
                <a:t>-</a:t>
              </a:r>
              <a:r>
                <a:rPr lang="en-US" sz="1800" i="0" dirty="0" err="1" smtClean="0">
                  <a:solidFill>
                    <a:schemeClr val="bg1"/>
                  </a:solidFill>
                  <a:latin typeface="+mn-lt"/>
                </a:rPr>
                <a:t>datascanthreads</a:t>
              </a:r>
              <a:endParaRPr lang="en-US" sz="1800" i="0" dirty="0" smtClean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822960" y="2386584"/>
              <a:ext cx="2020824" cy="457200"/>
            </a:xfrm>
            <a:prstGeom prst="roundRect">
              <a:avLst/>
            </a:prstGeom>
            <a:ln>
              <a:solidFill>
                <a:schemeClr val="tx1"/>
              </a:solidFill>
              <a:headEnd/>
              <a:tailEnd/>
            </a:ln>
            <a:effectLst>
              <a:outerShdw blurRad="50800" dist="38100" dir="3600000" algn="tl" rotWithShape="0">
                <a:prstClr val="black">
                  <a:alpha val="5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r>
                <a:rPr lang="en-US" sz="1800" i="0" dirty="0" smtClean="0">
                  <a:solidFill>
                    <a:schemeClr val="bg1"/>
                  </a:solidFill>
                </a:rPr>
                <a:t>-TMB</a:t>
              </a: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822960" y="2880360"/>
              <a:ext cx="2020824" cy="457200"/>
            </a:xfrm>
            <a:prstGeom prst="roundRect">
              <a:avLst/>
            </a:prstGeom>
            <a:ln>
              <a:solidFill>
                <a:schemeClr val="tx1"/>
              </a:solidFill>
              <a:headEnd/>
              <a:tailEnd/>
            </a:ln>
            <a:effectLst>
              <a:outerShdw blurRad="50800" dist="38100" dir="3600000" algn="tl" rotWithShape="0">
                <a:prstClr val="black">
                  <a:alpha val="5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r>
                <a:rPr lang="en-US" sz="1800" i="0" dirty="0" smtClean="0">
                  <a:solidFill>
                    <a:schemeClr val="bg1"/>
                  </a:solidFill>
                </a:rPr>
                <a:t>-TF</a:t>
              </a:r>
            </a:p>
          </p:txBody>
        </p:sp>
      </p:grpSp>
      <p:sp>
        <p:nvSpPr>
          <p:cNvPr id="23" name="Rounded Rectangle 7"/>
          <p:cNvSpPr/>
          <p:nvPr/>
        </p:nvSpPr>
        <p:spPr>
          <a:xfrm>
            <a:off x="8908050" y="3608975"/>
            <a:ext cx="2022475" cy="457200"/>
          </a:xfrm>
          <a:prstGeom prst="roundRect">
            <a:avLst>
              <a:gd name="adj" fmla="val 10880"/>
            </a:avLst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600" i="0" dirty="0" smtClean="0">
                <a:solidFill>
                  <a:srgbClr val="FFFFFF"/>
                </a:solidFill>
                <a:ea typeface="ＭＳ Ｐゴシック" charset="-128"/>
              </a:rPr>
              <a:t>X -</a:t>
            </a:r>
            <a:r>
              <a:rPr lang="en-US" sz="1600" i="0" dirty="0" err="1" smtClean="0">
                <a:solidFill>
                  <a:srgbClr val="FFFFFF"/>
                </a:solidFill>
                <a:ea typeface="ＭＳ Ｐゴシック" charset="-128"/>
              </a:rPr>
              <a:t>threadnum</a:t>
            </a:r>
            <a:r>
              <a:rPr lang="en-US" sz="1600" i="0" dirty="0" smtClean="0">
                <a:solidFill>
                  <a:srgbClr val="FFFFFF"/>
                </a:solidFill>
                <a:ea typeface="ＭＳ Ｐゴシック" charset="-128"/>
              </a:rPr>
              <a:t> =   1.5 X #CPUs</a:t>
            </a:r>
            <a:endParaRPr lang="en-US" sz="1600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5" name="Rounded Rectangle 7"/>
          <p:cNvSpPr/>
          <p:nvPr/>
        </p:nvSpPr>
        <p:spPr>
          <a:xfrm>
            <a:off x="8917229" y="4102751"/>
            <a:ext cx="2022475" cy="457200"/>
          </a:xfrm>
          <a:prstGeom prst="roundRect">
            <a:avLst>
              <a:gd name="adj" fmla="val 10880"/>
            </a:avLst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rgbClr val="FFFFFF"/>
                </a:solidFill>
                <a:ea typeface="ＭＳ Ｐゴシック" charset="-128"/>
              </a:rPr>
              <a:t>2 or 4</a:t>
            </a:r>
            <a:endParaRPr lang="en-US" sz="1800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6" name="Rounded Rectangle 7"/>
          <p:cNvSpPr/>
          <p:nvPr/>
        </p:nvSpPr>
        <p:spPr>
          <a:xfrm>
            <a:off x="8926408" y="4596527"/>
            <a:ext cx="2022475" cy="457200"/>
          </a:xfrm>
          <a:prstGeom prst="roundRect">
            <a:avLst>
              <a:gd name="adj" fmla="val 10880"/>
            </a:avLst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rgbClr val="FFFFFF"/>
                </a:solidFill>
                <a:ea typeface="ＭＳ Ｐゴシック" charset="-128"/>
              </a:rPr>
              <a:t>32</a:t>
            </a:r>
            <a:endParaRPr lang="en-US" sz="1800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7" name="Rounded Rectangle 7"/>
          <p:cNvSpPr/>
          <p:nvPr/>
        </p:nvSpPr>
        <p:spPr>
          <a:xfrm>
            <a:off x="8917229" y="5292571"/>
            <a:ext cx="2022475" cy="457200"/>
          </a:xfrm>
          <a:prstGeom prst="roundRect">
            <a:avLst>
              <a:gd name="adj" fmla="val 10880"/>
            </a:avLst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chemeClr val="tx1"/>
                </a:solidFill>
                <a:ea typeface="ＭＳ Ｐゴシック" charset="-128"/>
              </a:rPr>
              <a:t>-</a:t>
            </a:r>
            <a:r>
              <a:rPr lang="en-US" sz="1800" i="0" dirty="0" err="1" smtClean="0">
                <a:solidFill>
                  <a:schemeClr val="tx1"/>
                </a:solidFill>
                <a:ea typeface="ＭＳ Ｐゴシック" charset="-128"/>
              </a:rPr>
              <a:t>rusage</a:t>
            </a:r>
            <a:endParaRPr lang="en-US" sz="18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28" name="Rounded Rectangle 7"/>
          <p:cNvSpPr/>
          <p:nvPr/>
        </p:nvSpPr>
        <p:spPr>
          <a:xfrm>
            <a:off x="8917229" y="5790492"/>
            <a:ext cx="2022475" cy="457200"/>
          </a:xfrm>
          <a:prstGeom prst="roundRect">
            <a:avLst>
              <a:gd name="adj" fmla="val 10880"/>
            </a:avLst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1800" i="0" dirty="0" smtClean="0">
                <a:solidFill>
                  <a:schemeClr val="tx1"/>
                </a:solidFill>
                <a:ea typeface="ＭＳ Ｐゴシック" charset="-128"/>
              </a:rPr>
              <a:t>-silent</a:t>
            </a:r>
            <a:endParaRPr lang="en-US" sz="1800" i="0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8904735" y="1172704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  <a:latin typeface="+mn-lt"/>
              </a:rPr>
              <a:t>64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8904735" y="1666480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  <a:latin typeface="+mn-lt"/>
              </a:rPr>
              <a:t>1.5 X #CPUs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8904735" y="2388856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</a:rPr>
              <a:t>64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8904735" y="2882632"/>
            <a:ext cx="2020824" cy="457200"/>
          </a:xfrm>
          <a:prstGeom prst="round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50800" dist="38100" dir="36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i="0" dirty="0" smtClean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24" name="Rectangle 23"/>
          <p:cNvSpPr/>
          <p:nvPr/>
        </p:nvSpPr>
        <p:spPr>
          <a:xfrm rot="19779632">
            <a:off x="2794503" y="2811064"/>
            <a:ext cx="6191492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/>
                <a:solidFill>
                  <a:schemeClr val="accent3"/>
                </a:solidFill>
              </a:rPr>
              <a:t>12 ½ hours </a:t>
            </a:r>
            <a:r>
              <a:rPr lang="en-US" sz="4000" b="1" dirty="0" smtClean="0">
                <a:ln/>
                <a:solidFill>
                  <a:schemeClr val="accent3"/>
                </a:solidFill>
                <a:sym typeface="Wingdings" pitchFamily="2" charset="2"/>
              </a:rPr>
              <a:t> 2 ½ hours</a:t>
            </a:r>
          </a:p>
          <a:p>
            <a:pPr algn="ctr"/>
            <a:r>
              <a:rPr lang="en-US" sz="4000" b="1" dirty="0" smtClean="0">
                <a:ln/>
                <a:solidFill>
                  <a:schemeClr val="accent3"/>
                </a:solidFill>
                <a:sym typeface="Wingdings" pitchFamily="2" charset="2"/>
              </a:rPr>
              <a:t>5X improvement!</a:t>
            </a:r>
            <a:endParaRPr lang="en-US" sz="40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 Control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Process-based control</a:t>
            </a:r>
          </a:p>
          <a:p>
            <a:pPr lvl="1"/>
            <a:r>
              <a:rPr lang="en-US" dirty="0" smtClean="0"/>
              <a:t>-Ma, -</a:t>
            </a:r>
            <a:r>
              <a:rPr lang="en-US" dirty="0" err="1" smtClean="0"/>
              <a:t>Mn</a:t>
            </a:r>
            <a:r>
              <a:rPr lang="en-US" dirty="0" smtClean="0"/>
              <a:t>, -Mi</a:t>
            </a:r>
          </a:p>
          <a:p>
            <a:pPr lvl="2"/>
            <a:r>
              <a:rPr lang="en-US" dirty="0" smtClean="0"/>
              <a:t>Controls the order users are assigned to servers</a:t>
            </a:r>
          </a:p>
          <a:p>
            <a:r>
              <a:rPr lang="en-US" dirty="0" smtClean="0"/>
              <a:t>Resource-based control</a:t>
            </a:r>
          </a:p>
          <a:p>
            <a:pPr lvl="1"/>
            <a:r>
              <a:rPr lang="en-US" dirty="0"/>
              <a:t>-Mm &lt;n&gt;</a:t>
            </a:r>
          </a:p>
          <a:p>
            <a:pPr lvl="2"/>
            <a:r>
              <a:rPr lang="en-US" u="sng" dirty="0"/>
              <a:t>Maximum</a:t>
            </a:r>
            <a:r>
              <a:rPr lang="en-US" dirty="0"/>
              <a:t> size of network message</a:t>
            </a:r>
          </a:p>
          <a:p>
            <a:pPr lvl="2"/>
            <a:r>
              <a:rPr lang="en-US" dirty="0"/>
              <a:t>Client &amp; server </a:t>
            </a:r>
            <a:r>
              <a:rPr lang="en-US" dirty="0" smtClean="0"/>
              <a:t>startup</a:t>
            </a:r>
          </a:p>
          <a:p>
            <a:r>
              <a:rPr lang="en-US" dirty="0"/>
              <a:t>New tuning </a:t>
            </a:r>
            <a:r>
              <a:rPr lang="en-US" dirty="0" smtClean="0"/>
              <a:t>knobs – resource-based control</a:t>
            </a:r>
            <a:endParaRPr lang="en-US" dirty="0"/>
          </a:p>
          <a:p>
            <a:pPr lvl="1"/>
            <a:r>
              <a:rPr lang="en-US" dirty="0" smtClean="0"/>
              <a:t>Alleviate excessive system </a:t>
            </a:r>
            <a:r>
              <a:rPr lang="en-US" dirty="0"/>
              <a:t>CPU usage by network layer</a:t>
            </a:r>
          </a:p>
          <a:p>
            <a:pPr lvl="1"/>
            <a:r>
              <a:rPr lang="en-US" dirty="0"/>
              <a:t>Control record data stuffed in a network </a:t>
            </a:r>
            <a:r>
              <a:rPr lang="en-US" dirty="0" smtClean="0"/>
              <a:t>message</a:t>
            </a:r>
          </a:p>
          <a:p>
            <a:pPr lvl="2"/>
            <a:r>
              <a:rPr lang="en-US" dirty="0" smtClean="0"/>
              <a:t>Applicable for “</a:t>
            </a:r>
            <a:r>
              <a:rPr lang="en-US" dirty="0" err="1" smtClean="0"/>
              <a:t>prefetch</a:t>
            </a:r>
            <a:r>
              <a:rPr lang="en-US" dirty="0" smtClean="0"/>
              <a:t>” queries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2138" y="1130240"/>
            <a:ext cx="109521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/>
              <a:t>Philosophy: Throughput by keeping server busy without remote client waits!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 – Prefetch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No-lock query with guaranteed forward motion or scrolling</a:t>
            </a:r>
          </a:p>
          <a:p>
            <a:pPr lvl="1"/>
            <a:r>
              <a:rPr lang="en-US" dirty="0" smtClean="0"/>
              <a:t>Multiple records stuffed into single network message</a:t>
            </a:r>
          </a:p>
          <a:p>
            <a:pPr lvl="1"/>
            <a:r>
              <a:rPr lang="en-US" dirty="0"/>
              <a:t>Browsed static and preselected queries scrolling by default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3154897" y="3972416"/>
            <a:ext cx="4795303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accent1"/>
            </a:solidFill>
          </a:ln>
          <a:effectLst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define query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cust</a:t>
            </a: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-q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     for customer </a:t>
            </a:r>
            <a:r>
              <a:rPr lang="en-US" sz="1800" b="1" dirty="0" smtClean="0">
                <a:solidFill>
                  <a:srgbClr val="FF0000"/>
                </a:solidFill>
                <a:latin typeface="+mn-lt"/>
              </a:rPr>
              <a:t>SCROLLING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 smtClean="0">
              <a:solidFill>
                <a:srgbClr val="000000"/>
              </a:solidFill>
              <a:latin typeface="+mn-lt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open query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cust</a:t>
            </a: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-q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     FOR EACH customer </a:t>
            </a:r>
            <a:r>
              <a:rPr lang="en-US" sz="1800" b="1" dirty="0" smtClean="0">
                <a:solidFill>
                  <a:srgbClr val="FF0000"/>
                </a:solidFill>
                <a:latin typeface="+mn-lt"/>
              </a:rPr>
              <a:t>NO-LOCK</a:t>
            </a: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repeat: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   get next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cust</a:t>
            </a: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-q.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end.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057344" y="2385360"/>
            <a:ext cx="4053146" cy="147732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accent1"/>
            </a:solidFill>
          </a:ln>
          <a:effectLst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 smtClean="0">
              <a:solidFill>
                <a:srgbClr val="FF0000"/>
              </a:solidFill>
              <a:latin typeface="+mn-lt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 EACH customer </a:t>
            </a:r>
            <a:r>
              <a:rPr lang="en-US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NO-LOCK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….</a:t>
            </a:r>
            <a:b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end.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 smtClean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506999" y="2383525"/>
            <a:ext cx="5257348" cy="147732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accent1"/>
            </a:solidFill>
          </a:ln>
          <a:effectLst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 smtClean="0">
              <a:solidFill>
                <a:srgbClr val="FF0000"/>
              </a:solidFill>
              <a:latin typeface="+mn-lt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DO  </a:t>
            </a:r>
            <a:r>
              <a:rPr lang="en-US" sz="1800" b="1" dirty="0" smtClean="0">
                <a:solidFill>
                  <a:srgbClr val="FF0000"/>
                </a:solidFill>
                <a:latin typeface="+mn-lt"/>
              </a:rPr>
              <a:t>PRESELECT</a:t>
            </a: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  EACH customer </a:t>
            </a:r>
            <a:r>
              <a:rPr lang="en-US" sz="1800" b="1" dirty="0" smtClean="0">
                <a:solidFill>
                  <a:srgbClr val="FF0000"/>
                </a:solidFill>
                <a:latin typeface="+mn-lt"/>
              </a:rPr>
              <a:t>NO-LOCK</a:t>
            </a: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: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    ….</a:t>
            </a:r>
            <a:br>
              <a:rPr lang="en-US" sz="1800" dirty="0" smtClean="0">
                <a:solidFill>
                  <a:srgbClr val="000000"/>
                </a:solidFill>
                <a:latin typeface="+mn-lt"/>
              </a:rPr>
            </a:b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end.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dirty="0" err="1" smtClean="0"/>
              <a:t>NmsgWait</a:t>
            </a:r>
            <a:r>
              <a:rPr lang="en-US" dirty="0" smtClean="0"/>
              <a:t> (OE 10.2B06 &amp; OE 11.1)</a:t>
            </a:r>
            <a:endParaRPr lang="en-US" dirty="0"/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592138" y="2974975"/>
            <a:ext cx="7768091" cy="2950811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Determines how long a server waits for remote request 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Benefit: Could reduce polling thereby reducing system CPU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Detriment: Could make remote client wait longer for a lock 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Tuning suggestions:</a:t>
            </a:r>
          </a:p>
          <a:p>
            <a:pPr marL="800100" lvl="1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There are better ways to reduce polling.</a:t>
            </a:r>
          </a:p>
          <a:p>
            <a:pPr marL="800100" lvl="1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Leave it alone</a:t>
            </a:r>
          </a:p>
          <a:p>
            <a:pPr marL="800100" lvl="1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Set it to 1 (default is 2)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7838154" y="1365664"/>
            <a:ext cx="3414046" cy="105185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accent1"/>
            </a:solidFill>
          </a:ln>
          <a:effectLst/>
        </p:spPr>
        <p:txBody>
          <a:bodyPr wrap="square" anchor="ctr" anchorCtr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 EACH customer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NO-LOCK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….</a:t>
            </a:r>
            <a:b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end.</a:t>
            </a:r>
            <a:endParaRPr lang="en-US" sz="1600" dirty="0" smtClean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823151" y="1498116"/>
            <a:ext cx="1492049" cy="919401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i="0" dirty="0">
                <a:solidFill>
                  <a:schemeClr val="bg1"/>
                </a:solidFill>
              </a:rPr>
              <a:t>Remote Client</a:t>
            </a:r>
          </a:p>
        </p:txBody>
      </p:sp>
      <p:grpSp>
        <p:nvGrpSpPr>
          <p:cNvPr id="2" name="Group 24"/>
          <p:cNvGrpSpPr/>
          <p:nvPr/>
        </p:nvGrpSpPr>
        <p:grpSpPr>
          <a:xfrm>
            <a:off x="2731328" y="1864449"/>
            <a:ext cx="2766949" cy="118757"/>
            <a:chOff x="2861953" y="2695699"/>
            <a:chExt cx="2766949" cy="118757"/>
          </a:xfrm>
        </p:grpSpPr>
        <p:cxnSp>
          <p:nvCxnSpPr>
            <p:cNvPr id="17" name="Straight Connector 16"/>
            <p:cNvCxnSpPr/>
            <p:nvPr/>
          </p:nvCxnSpPr>
          <p:spPr bwMode="auto">
            <a:xfrm flipV="1">
              <a:off x="2861953" y="2695699"/>
              <a:ext cx="1579418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V="1">
              <a:off x="4061359" y="2814456"/>
              <a:ext cx="156754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flipH="1">
              <a:off x="4073236" y="2707574"/>
              <a:ext cx="368136" cy="9500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TextBox 20"/>
          <p:cNvSpPr txBox="1"/>
          <p:nvPr/>
        </p:nvSpPr>
        <p:spPr>
          <a:xfrm>
            <a:off x="3063834" y="1187777"/>
            <a:ext cx="2256312" cy="45101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defPPr>
              <a:defRPr lang="en-US"/>
            </a:defPPr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TCP I/O</a:t>
            </a:r>
          </a:p>
        </p:txBody>
      </p:sp>
      <p:sp>
        <p:nvSpPr>
          <p:cNvPr id="22" name="Minus 21"/>
          <p:cNvSpPr/>
          <p:nvPr/>
        </p:nvSpPr>
        <p:spPr bwMode="auto">
          <a:xfrm>
            <a:off x="2315701" y="1793186"/>
            <a:ext cx="3681351" cy="1009403"/>
          </a:xfrm>
          <a:prstGeom prst="mathMinus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-Mm 8192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1253130" y="1645035"/>
            <a:ext cx="1300065" cy="510778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i="0" dirty="0">
                <a:solidFill>
                  <a:schemeClr val="bg1"/>
                </a:solidFill>
              </a:rPr>
              <a:t>Server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dirty="0" err="1" smtClean="0"/>
              <a:t>prefetchPriority</a:t>
            </a:r>
            <a:r>
              <a:rPr lang="en-US" dirty="0" smtClean="0"/>
              <a:t> (OE 10.2B06 &amp; OE 11.1)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1253130" y="1645035"/>
            <a:ext cx="1300065" cy="510778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i="0" dirty="0">
                <a:solidFill>
                  <a:schemeClr val="bg1"/>
                </a:solidFill>
              </a:rPr>
              <a:t>Server</a:t>
            </a:r>
          </a:p>
        </p:txBody>
      </p:sp>
      <p:grpSp>
        <p:nvGrpSpPr>
          <p:cNvPr id="2" name="Group 24"/>
          <p:cNvGrpSpPr/>
          <p:nvPr/>
        </p:nvGrpSpPr>
        <p:grpSpPr>
          <a:xfrm>
            <a:off x="2731328" y="1864449"/>
            <a:ext cx="2766949" cy="118757"/>
            <a:chOff x="2861953" y="2695699"/>
            <a:chExt cx="2766949" cy="118757"/>
          </a:xfrm>
        </p:grpSpPr>
        <p:cxnSp>
          <p:nvCxnSpPr>
            <p:cNvPr id="12" name="Straight Connector 11"/>
            <p:cNvCxnSpPr/>
            <p:nvPr/>
          </p:nvCxnSpPr>
          <p:spPr bwMode="auto">
            <a:xfrm flipV="1">
              <a:off x="2861953" y="2695699"/>
              <a:ext cx="1579418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V="1">
              <a:off x="4061359" y="2814456"/>
              <a:ext cx="156754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flipH="1">
              <a:off x="4073236" y="2707574"/>
              <a:ext cx="368136" cy="9500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Minus 25"/>
          <p:cNvSpPr/>
          <p:nvPr/>
        </p:nvSpPr>
        <p:spPr bwMode="auto">
          <a:xfrm>
            <a:off x="2315701" y="1793186"/>
            <a:ext cx="3681351" cy="1009403"/>
          </a:xfrm>
          <a:prstGeom prst="mathMinus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-Mm 8192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92138" y="2974974"/>
            <a:ext cx="7506833" cy="31764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 sz="20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  <a:lvl2pPr marL="800100" lvl="1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 sz="20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</a:lstStyle>
          <a:p>
            <a:r>
              <a:rPr lang="en-US" dirty="0"/>
              <a:t>Defers check (poll) for requests from other remote clients while network buffer is populated with multiple records</a:t>
            </a:r>
          </a:p>
          <a:p>
            <a:r>
              <a:rPr lang="en-US" dirty="0"/>
              <a:t>Reduces System CPU costs</a:t>
            </a:r>
          </a:p>
          <a:p>
            <a:r>
              <a:rPr lang="en-US" dirty="0"/>
              <a:t>Tuning suggestions:</a:t>
            </a:r>
          </a:p>
          <a:p>
            <a:pPr lvl="1"/>
            <a:r>
              <a:rPr lang="en-US" sz="1800" dirty="0"/>
              <a:t>Set to 100 (worked best in my tests)</a:t>
            </a:r>
          </a:p>
          <a:p>
            <a:pPr lvl="1"/>
            <a:r>
              <a:rPr lang="en-US" sz="1800" dirty="0"/>
              <a:t>Some field testing suggests 50 is best</a:t>
            </a:r>
          </a:p>
          <a:p>
            <a:pPr lvl="1"/>
            <a:r>
              <a:rPr lang="en-US" sz="1800" dirty="0"/>
              <a:t>Watch out for slower response to non-prefetch queries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838154" y="1365664"/>
            <a:ext cx="3414046" cy="105185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accent1"/>
            </a:solidFill>
          </a:ln>
          <a:effectLst/>
        </p:spPr>
        <p:txBody>
          <a:bodyPr wrap="square" anchor="ctr" anchorCtr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 EACH customer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NO-LOCK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….</a:t>
            </a:r>
            <a:b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end.</a:t>
            </a:r>
            <a:endParaRPr lang="en-US" sz="1600" dirty="0" smtClean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63834" y="1187777"/>
            <a:ext cx="2256312" cy="45101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defPPr>
              <a:defRPr lang="en-US"/>
            </a:defPPr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TCP I/O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5823151" y="1498116"/>
            <a:ext cx="1492049" cy="919401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i="0" dirty="0">
                <a:solidFill>
                  <a:schemeClr val="bg1"/>
                </a:solidFill>
              </a:rPr>
              <a:t>Remote Client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dirty="0" err="1" smtClean="0"/>
              <a:t>prefetchDelay</a:t>
            </a:r>
            <a:r>
              <a:rPr lang="en-US" dirty="0" smtClean="0"/>
              <a:t> (OE 10.2B06 &amp; OE 11.1)</a:t>
            </a:r>
            <a:endParaRPr lang="en-US" dirty="0"/>
          </a:p>
        </p:txBody>
      </p:sp>
      <p:grpSp>
        <p:nvGrpSpPr>
          <p:cNvPr id="2" name="Group 24"/>
          <p:cNvGrpSpPr/>
          <p:nvPr/>
        </p:nvGrpSpPr>
        <p:grpSpPr>
          <a:xfrm>
            <a:off x="2731328" y="1864449"/>
            <a:ext cx="2766949" cy="118757"/>
            <a:chOff x="2861953" y="2695699"/>
            <a:chExt cx="2766949" cy="118757"/>
          </a:xfrm>
        </p:grpSpPr>
        <p:cxnSp>
          <p:nvCxnSpPr>
            <p:cNvPr id="12" name="Straight Connector 11"/>
            <p:cNvCxnSpPr/>
            <p:nvPr/>
          </p:nvCxnSpPr>
          <p:spPr bwMode="auto">
            <a:xfrm flipV="1">
              <a:off x="2861953" y="2695699"/>
              <a:ext cx="1579418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V="1">
              <a:off x="4061359" y="2814456"/>
              <a:ext cx="156754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flipH="1">
              <a:off x="4073236" y="2707574"/>
              <a:ext cx="368136" cy="9500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Minus 25"/>
          <p:cNvSpPr/>
          <p:nvPr/>
        </p:nvSpPr>
        <p:spPr bwMode="auto">
          <a:xfrm>
            <a:off x="2315701" y="1793186"/>
            <a:ext cx="3681351" cy="1009403"/>
          </a:xfrm>
          <a:prstGeom prst="mathMinus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-Mm 8192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92138" y="2974975"/>
            <a:ext cx="7463263" cy="35737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 sz="20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  <a:lvl2pPr marL="800100" lvl="1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</a:lstStyle>
          <a:p>
            <a:r>
              <a:rPr lang="en-US" dirty="0"/>
              <a:t>Puts multiple </a:t>
            </a:r>
            <a:r>
              <a:rPr lang="en-US" dirty="0" smtClean="0"/>
              <a:t>records </a:t>
            </a:r>
            <a:r>
              <a:rPr lang="en-US" dirty="0"/>
              <a:t>in first message when set.</a:t>
            </a:r>
          </a:p>
          <a:p>
            <a:pPr lvl="1"/>
            <a:r>
              <a:rPr lang="en-US" dirty="0"/>
              <a:t>If not set, first response message only contains 1 record</a:t>
            </a:r>
          </a:p>
          <a:p>
            <a:r>
              <a:rPr lang="en-US" dirty="0"/>
              <a:t>Benefits:</a:t>
            </a:r>
          </a:p>
          <a:p>
            <a:pPr lvl="1"/>
            <a:r>
              <a:rPr lang="en-US" dirty="0"/>
              <a:t>Can improve browse widget window population</a:t>
            </a:r>
          </a:p>
          <a:p>
            <a:pPr lvl="1"/>
            <a:r>
              <a:rPr lang="en-US" dirty="0"/>
              <a:t>Can reduce TCP I/O for a single query by 1</a:t>
            </a:r>
          </a:p>
          <a:p>
            <a:r>
              <a:rPr lang="en-US" dirty="0"/>
              <a:t>Tuning suggestions:</a:t>
            </a:r>
          </a:p>
          <a:p>
            <a:pPr lvl="1"/>
            <a:r>
              <a:rPr lang="en-US" dirty="0"/>
              <a:t>In theory, enabling this should improve performance</a:t>
            </a:r>
          </a:p>
          <a:p>
            <a:pPr lvl="1"/>
            <a:r>
              <a:rPr lang="en-US" dirty="0"/>
              <a:t>I have seen no difference in my testing</a:t>
            </a:r>
          </a:p>
          <a:p>
            <a:pPr lvl="1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838154" y="2730500"/>
            <a:ext cx="3669475" cy="10094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000000"/>
            </a:solidFill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 sz="20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800" dirty="0" err="1"/>
              <a:t>Avg</a:t>
            </a:r>
            <a:r>
              <a:rPr lang="en-US" sz="1800" dirty="0"/>
              <a:t> record size = 200 bytes</a:t>
            </a:r>
          </a:p>
          <a:p>
            <a:r>
              <a:rPr lang="en-US" sz="1800" dirty="0"/>
              <a:t>~40 records per </a:t>
            </a:r>
            <a:r>
              <a:rPr lang="en-US" sz="1800" dirty="0" err="1"/>
              <a:t>msg</a:t>
            </a:r>
            <a:r>
              <a:rPr lang="en-US" sz="1800" dirty="0"/>
              <a:t> </a:t>
            </a:r>
            <a:r>
              <a:rPr lang="en-US" sz="1800" dirty="0" smtClean="0"/>
              <a:t>maximum (-Mm 8192)</a:t>
            </a:r>
            <a:endParaRPr lang="en-US" sz="1800" dirty="0"/>
          </a:p>
        </p:txBody>
      </p:sp>
      <p:sp>
        <p:nvSpPr>
          <p:cNvPr id="15" name="TextBox 14"/>
          <p:cNvSpPr txBox="1"/>
          <p:nvPr/>
        </p:nvSpPr>
        <p:spPr bwMode="auto">
          <a:xfrm>
            <a:off x="7838154" y="1365664"/>
            <a:ext cx="3414046" cy="105185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accent1"/>
            </a:solidFill>
          </a:ln>
          <a:effectLst/>
        </p:spPr>
        <p:txBody>
          <a:bodyPr wrap="square" anchor="ctr" anchorCtr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 EACH customer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NO-LOCK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….</a:t>
            </a:r>
            <a:b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end.</a:t>
            </a:r>
            <a:endParaRPr lang="en-US" sz="1600" dirty="0" smtClean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1253130" y="1645035"/>
            <a:ext cx="1300065" cy="510778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i="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63834" y="1187777"/>
            <a:ext cx="2256312" cy="45101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defPPr>
              <a:defRPr lang="en-US"/>
            </a:defPPr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TCP I/O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5823151" y="1498116"/>
            <a:ext cx="1492049" cy="919401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i="0" dirty="0">
                <a:solidFill>
                  <a:schemeClr val="bg1"/>
                </a:solidFill>
              </a:rPr>
              <a:t>Remote Client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dirty="0" err="1" smtClean="0"/>
              <a:t>prefetchNumRecs</a:t>
            </a:r>
            <a:r>
              <a:rPr lang="en-US" dirty="0" smtClean="0"/>
              <a:t> and –</a:t>
            </a:r>
            <a:r>
              <a:rPr lang="en-US" dirty="0" err="1" smtClean="0"/>
              <a:t>prefetchFactor</a:t>
            </a:r>
            <a:r>
              <a:rPr lang="en-US" dirty="0" smtClean="0"/>
              <a:t> (OE 10.2B06 &amp; OE 11.1)</a:t>
            </a:r>
            <a:endParaRPr lang="en-US" dirty="0"/>
          </a:p>
        </p:txBody>
      </p:sp>
      <p:grpSp>
        <p:nvGrpSpPr>
          <p:cNvPr id="2" name="Group 24"/>
          <p:cNvGrpSpPr>
            <a:grpSpLocks noChangeAspect="1"/>
          </p:cNvGrpSpPr>
          <p:nvPr/>
        </p:nvGrpSpPr>
        <p:grpSpPr>
          <a:xfrm>
            <a:off x="2731328" y="1864449"/>
            <a:ext cx="2766949" cy="118757"/>
            <a:chOff x="2861953" y="2695699"/>
            <a:chExt cx="2766949" cy="118757"/>
          </a:xfrm>
        </p:grpSpPr>
        <p:cxnSp>
          <p:nvCxnSpPr>
            <p:cNvPr id="12" name="Straight Connector 11"/>
            <p:cNvCxnSpPr/>
            <p:nvPr/>
          </p:nvCxnSpPr>
          <p:spPr bwMode="auto">
            <a:xfrm flipV="1">
              <a:off x="2861953" y="2695699"/>
              <a:ext cx="1579418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V="1">
              <a:off x="4061359" y="2814456"/>
              <a:ext cx="156754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flipH="1">
              <a:off x="4073236" y="2707574"/>
              <a:ext cx="368136" cy="9500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Minus 25"/>
          <p:cNvSpPr/>
          <p:nvPr/>
        </p:nvSpPr>
        <p:spPr bwMode="auto">
          <a:xfrm>
            <a:off x="2315701" y="1793186"/>
            <a:ext cx="3681351" cy="1009403"/>
          </a:xfrm>
          <a:prstGeom prst="mathMinus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-Mm 8192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92138" y="2974975"/>
            <a:ext cx="7320759" cy="276620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 sz="20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  <a:lvl2pPr marL="800100" lvl="1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</a:lstStyle>
          <a:p>
            <a:r>
              <a:rPr lang="en-US" dirty="0"/>
              <a:t>Determines how many records are “stuffed” in a message</a:t>
            </a:r>
          </a:p>
          <a:p>
            <a:pPr lvl="1"/>
            <a:r>
              <a:rPr lang="en-US" dirty="0"/>
              <a:t>Number of records </a:t>
            </a:r>
            <a:r>
              <a:rPr lang="en-US" dirty="0" err="1"/>
              <a:t>vs</a:t>
            </a:r>
            <a:r>
              <a:rPr lang="en-US" dirty="0"/>
              <a:t> percentage full</a:t>
            </a:r>
          </a:p>
          <a:p>
            <a:r>
              <a:rPr lang="en-US" dirty="0"/>
              <a:t>Reduces network traffic and improves TCP/IP I/O efficiency</a:t>
            </a:r>
          </a:p>
          <a:p>
            <a:r>
              <a:rPr lang="en-US" dirty="0"/>
              <a:t>Tuning suggestions: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prefetchNumRecs</a:t>
            </a:r>
            <a:r>
              <a:rPr lang="en-US" dirty="0" smtClean="0"/>
              <a:t> 100 records</a:t>
            </a:r>
            <a:endParaRPr lang="en-US" dirty="0"/>
          </a:p>
          <a:p>
            <a:pPr lvl="1"/>
            <a:r>
              <a:rPr lang="en-US" dirty="0"/>
              <a:t>Reduce if remote clients complain of “choppy” behavior</a:t>
            </a:r>
          </a:p>
          <a:p>
            <a:pPr lvl="1"/>
            <a:r>
              <a:rPr lang="en-US" dirty="0"/>
              <a:t>Default is 16 records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838155" y="2719448"/>
            <a:ext cx="3668046" cy="1795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000000"/>
            </a:solidFill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 sz="20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800" dirty="0" smtClean="0"/>
              <a:t>Record size and –Mm matter!</a:t>
            </a:r>
          </a:p>
          <a:p>
            <a:pPr marL="574675" indent="-341313">
              <a:buFont typeface="Arial" pitchFamily="34" charset="0"/>
              <a:buChar char="•"/>
            </a:pPr>
            <a:r>
              <a:rPr lang="en-US" sz="1800" dirty="0" err="1" smtClean="0"/>
              <a:t>Avg</a:t>
            </a:r>
            <a:r>
              <a:rPr lang="en-US" sz="1800" dirty="0" smtClean="0"/>
              <a:t> </a:t>
            </a:r>
            <a:r>
              <a:rPr lang="en-US" sz="1800" dirty="0"/>
              <a:t>record size = </a:t>
            </a:r>
            <a:r>
              <a:rPr lang="en-US" sz="1800" dirty="0" smtClean="0"/>
              <a:t>200 </a:t>
            </a:r>
            <a:r>
              <a:rPr lang="en-US" sz="1800" dirty="0"/>
              <a:t>bytes</a:t>
            </a:r>
          </a:p>
          <a:p>
            <a:pPr marL="574675" indent="-341313">
              <a:buFont typeface="Arial" pitchFamily="34" charset="0"/>
              <a:buChar char="•"/>
            </a:pPr>
            <a:r>
              <a:rPr lang="en-US" sz="1800" dirty="0" smtClean="0"/>
              <a:t>~40 </a:t>
            </a:r>
            <a:r>
              <a:rPr lang="en-US" sz="1800" dirty="0"/>
              <a:t>records per </a:t>
            </a:r>
            <a:r>
              <a:rPr lang="en-US" sz="1800" dirty="0" err="1"/>
              <a:t>msg</a:t>
            </a:r>
            <a:r>
              <a:rPr lang="en-US" sz="1800" dirty="0"/>
              <a:t> maximum</a:t>
            </a:r>
          </a:p>
          <a:p>
            <a:r>
              <a:rPr lang="en-US" sz="1800" dirty="0" smtClean="0"/>
              <a:t>Too </a:t>
            </a:r>
            <a:r>
              <a:rPr lang="en-US" sz="1800" dirty="0"/>
              <a:t>small –Mm negates affect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7838154" y="1365664"/>
            <a:ext cx="3414046" cy="105185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accent1"/>
            </a:solidFill>
          </a:ln>
          <a:effectLst/>
        </p:spPr>
        <p:txBody>
          <a:bodyPr wrap="square" anchor="ctr" anchorCtr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 EACH customer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NO-LOCK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….</a:t>
            </a:r>
            <a:b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end.</a:t>
            </a:r>
            <a:endParaRPr lang="en-US" sz="1600" dirty="0" smtClean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1253130" y="1645035"/>
            <a:ext cx="1300065" cy="510778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i="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63834" y="1187777"/>
            <a:ext cx="2256312" cy="45101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defPPr>
              <a:defRPr lang="en-US"/>
            </a:defPPr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TCP I/O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5823151" y="1498116"/>
            <a:ext cx="1492049" cy="919401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i="0" dirty="0">
                <a:solidFill>
                  <a:schemeClr val="bg1"/>
                </a:solidFill>
              </a:rPr>
              <a:t>Remote Client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Enhancements to Database Buffering</a:t>
            </a:r>
            <a:endParaRPr lang="en-US" dirty="0"/>
          </a:p>
        </p:txBody>
      </p:sp>
      <p:grpSp>
        <p:nvGrpSpPr>
          <p:cNvPr id="2" name="Group 45"/>
          <p:cNvGrpSpPr>
            <a:grpSpLocks noChangeAspect="1"/>
          </p:cNvGrpSpPr>
          <p:nvPr/>
        </p:nvGrpSpPr>
        <p:grpSpPr>
          <a:xfrm>
            <a:off x="605785" y="1235386"/>
            <a:ext cx="5723634" cy="5114814"/>
            <a:chOff x="911182" y="1037066"/>
            <a:chExt cx="5723634" cy="5464103"/>
          </a:xfrm>
        </p:grpSpPr>
        <p:sp>
          <p:nvSpPr>
            <p:cNvPr id="10" name="Rectangle 9"/>
            <p:cNvSpPr/>
            <p:nvPr/>
          </p:nvSpPr>
          <p:spPr bwMode="auto">
            <a:xfrm>
              <a:off x="911182" y="1037066"/>
              <a:ext cx="5723634" cy="336767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1344656" y="1501703"/>
              <a:ext cx="4741682" cy="1631796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804105" y="1911984"/>
              <a:ext cx="1354600" cy="101566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>
                <a:spcBef>
                  <a:spcPts val="600"/>
                </a:spcBef>
              </a:pPr>
              <a:r>
                <a:rPr lang="en-US" sz="1800" i="0" dirty="0">
                  <a:solidFill>
                    <a:schemeClr val="bg1"/>
                  </a:solidFill>
                </a:rPr>
                <a:t>Database</a:t>
              </a:r>
              <a:br>
                <a:rPr lang="en-US" sz="1800" i="0" dirty="0">
                  <a:solidFill>
                    <a:schemeClr val="bg1"/>
                  </a:solidFill>
                </a:rPr>
              </a:br>
              <a:r>
                <a:rPr lang="en-US" sz="1800" i="0" dirty="0">
                  <a:solidFill>
                    <a:schemeClr val="bg1"/>
                  </a:solidFill>
                </a:rPr>
                <a:t>Buffer </a:t>
              </a:r>
              <a:br>
                <a:rPr lang="en-US" sz="1800" i="0" dirty="0">
                  <a:solidFill>
                    <a:schemeClr val="bg1"/>
                  </a:solidFill>
                </a:rPr>
              </a:br>
              <a:r>
                <a:rPr lang="en-US" sz="1800" i="0" dirty="0">
                  <a:solidFill>
                    <a:schemeClr val="bg1"/>
                  </a:solidFill>
                </a:rPr>
                <a:t>Pool</a:t>
              </a: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3428868" y="1965964"/>
              <a:ext cx="941246" cy="86095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>
                <a:spcBef>
                  <a:spcPts val="600"/>
                </a:spcBef>
              </a:pPr>
              <a:r>
                <a:rPr lang="en-US" sz="1800" i="0" dirty="0">
                  <a:solidFill>
                    <a:schemeClr val="bg1"/>
                  </a:solidFill>
                </a:rPr>
                <a:t>Bi</a:t>
              </a:r>
              <a:br>
                <a:rPr lang="en-US" sz="1800" i="0" dirty="0">
                  <a:solidFill>
                    <a:schemeClr val="bg1"/>
                  </a:solidFill>
                </a:rPr>
              </a:br>
              <a:r>
                <a:rPr lang="en-US" sz="1800" i="0" dirty="0">
                  <a:solidFill>
                    <a:schemeClr val="bg1"/>
                  </a:solidFill>
                </a:rPr>
                <a:t>Buffers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4655550" y="1970055"/>
              <a:ext cx="941246" cy="86095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>
                <a:spcBef>
                  <a:spcPts val="600"/>
                </a:spcBef>
              </a:pPr>
              <a:r>
                <a:rPr lang="en-US" sz="1800" i="0" dirty="0">
                  <a:solidFill>
                    <a:schemeClr val="bg1"/>
                  </a:solidFill>
                </a:rPr>
                <a:t>Ai</a:t>
              </a:r>
              <a:br>
                <a:rPr lang="en-US" sz="1800" i="0" dirty="0">
                  <a:solidFill>
                    <a:schemeClr val="bg1"/>
                  </a:solidFill>
                </a:rPr>
              </a:br>
              <a:r>
                <a:rPr lang="en-US" sz="1800" i="0" dirty="0">
                  <a:solidFill>
                    <a:schemeClr val="bg1"/>
                  </a:solidFill>
                </a:rPr>
                <a:t>Buffers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1265024" y="3590692"/>
              <a:ext cx="4892071" cy="657922"/>
            </a:xfrm>
            <a:prstGeom prst="roundRect">
              <a:avLst>
                <a:gd name="adj" fmla="val 0"/>
              </a:avLst>
            </a:prstGeom>
            <a:ln>
              <a:headEnd/>
              <a:tailEnd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r>
                <a:rPr lang="en-US" i="0" dirty="0">
                  <a:solidFill>
                    <a:schemeClr val="bg1"/>
                  </a:solidFill>
                </a:rPr>
                <a:t>File system cache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459659" y="4839635"/>
              <a:ext cx="3025476" cy="166153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541607" y="4835917"/>
              <a:ext cx="1270493" cy="166153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3" name="Group 20"/>
            <p:cNvGrpSpPr/>
            <p:nvPr/>
          </p:nvGrpSpPr>
          <p:grpSpPr>
            <a:xfrm>
              <a:off x="1801711" y="5452955"/>
              <a:ext cx="1191306" cy="959009"/>
              <a:chOff x="1825079" y="5196476"/>
              <a:chExt cx="1501683" cy="959008"/>
            </a:xfrm>
          </p:grpSpPr>
          <p:grpSp>
            <p:nvGrpSpPr>
              <p:cNvPr id="19" name="Group 19"/>
              <p:cNvGrpSpPr/>
              <p:nvPr/>
            </p:nvGrpSpPr>
            <p:grpSpPr>
              <a:xfrm>
                <a:off x="2386343" y="5196476"/>
                <a:ext cx="940419" cy="951571"/>
                <a:chOff x="2386343" y="5207627"/>
                <a:chExt cx="940419" cy="951571"/>
              </a:xfrm>
            </p:grpSpPr>
            <p:sp>
              <p:nvSpPr>
                <p:cNvPr id="13" name="Flowchart: Magnetic Disk 12"/>
                <p:cNvSpPr/>
                <p:nvPr/>
              </p:nvSpPr>
              <p:spPr bwMode="auto">
                <a:xfrm>
                  <a:off x="2386343" y="5207627"/>
                  <a:ext cx="635619" cy="646771"/>
                </a:xfrm>
                <a:prstGeom prst="flowChartMagneticDisk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0">
                  <a:schemeClr val="accent1"/>
                </a:lnRef>
                <a:fillRef idx="1003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Arial" charset="0"/>
                    </a:rPr>
                    <a:t>.d</a:t>
                  </a: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" name="Flowchart: Magnetic Disk 13"/>
                <p:cNvSpPr/>
                <p:nvPr/>
              </p:nvSpPr>
              <p:spPr bwMode="auto">
                <a:xfrm>
                  <a:off x="2538743" y="5360027"/>
                  <a:ext cx="635619" cy="646771"/>
                </a:xfrm>
                <a:prstGeom prst="flowChartMagneticDisk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0">
                  <a:schemeClr val="accent1"/>
                </a:lnRef>
                <a:fillRef idx="1003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Arial" charset="0"/>
                    </a:rPr>
                    <a:t>.d</a:t>
                  </a: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5" name="Flowchart: Magnetic Disk 14"/>
                <p:cNvSpPr/>
                <p:nvPr/>
              </p:nvSpPr>
              <p:spPr bwMode="auto">
                <a:xfrm>
                  <a:off x="2691143" y="5512427"/>
                  <a:ext cx="635619" cy="646771"/>
                </a:xfrm>
                <a:prstGeom prst="flowChartMagneticDisk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0">
                  <a:schemeClr val="accent1"/>
                </a:lnRef>
                <a:fillRef idx="1003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r>
                    <a:rPr lang="en-US" dirty="0" smtClean="0">
                      <a:solidFill>
                        <a:schemeClr val="bg2"/>
                      </a:solidFill>
                      <a:latin typeface="Arial" charset="0"/>
                    </a:rPr>
                    <a:t>.d</a:t>
                  </a: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bg2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20" name="Group 18"/>
              <p:cNvGrpSpPr/>
              <p:nvPr/>
            </p:nvGrpSpPr>
            <p:grpSpPr>
              <a:xfrm>
                <a:off x="1825079" y="5203913"/>
                <a:ext cx="940419" cy="951571"/>
                <a:chOff x="1825079" y="5203913"/>
                <a:chExt cx="940419" cy="951571"/>
              </a:xfrm>
            </p:grpSpPr>
            <p:sp>
              <p:nvSpPr>
                <p:cNvPr id="16" name="Flowchart: Magnetic Disk 15"/>
                <p:cNvSpPr/>
                <p:nvPr/>
              </p:nvSpPr>
              <p:spPr bwMode="auto">
                <a:xfrm>
                  <a:off x="1825079" y="5203913"/>
                  <a:ext cx="635619" cy="646771"/>
                </a:xfrm>
                <a:prstGeom prst="flowChartMagneticDisk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0">
                  <a:schemeClr val="accent1"/>
                </a:lnRef>
                <a:fillRef idx="1003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Arial" charset="0"/>
                    </a:rPr>
                    <a:t>.d</a:t>
                  </a: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" name="Flowchart: Magnetic Disk 16"/>
                <p:cNvSpPr/>
                <p:nvPr/>
              </p:nvSpPr>
              <p:spPr bwMode="auto">
                <a:xfrm>
                  <a:off x="1977479" y="5356313"/>
                  <a:ext cx="635619" cy="646771"/>
                </a:xfrm>
                <a:prstGeom prst="flowChartMagneticDisk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0">
                  <a:schemeClr val="accent1"/>
                </a:lnRef>
                <a:fillRef idx="1003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r>
                    <a:rPr lang="en-US" dirty="0" smtClean="0">
                      <a:solidFill>
                        <a:schemeClr val="tx1"/>
                      </a:solidFill>
                      <a:latin typeface="Arial" charset="0"/>
                    </a:rPr>
                    <a:t>.d</a:t>
                  </a: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" name="Flowchart: Magnetic Disk 17"/>
                <p:cNvSpPr/>
                <p:nvPr/>
              </p:nvSpPr>
              <p:spPr bwMode="auto">
                <a:xfrm>
                  <a:off x="2129879" y="5508713"/>
                  <a:ext cx="635619" cy="646771"/>
                </a:xfrm>
                <a:prstGeom prst="flowChartMagneticDisk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0">
                  <a:schemeClr val="accent1"/>
                </a:lnRef>
                <a:fillRef idx="1003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r>
                    <a:rPr lang="en-US" dirty="0" smtClean="0">
                      <a:solidFill>
                        <a:schemeClr val="bg2"/>
                      </a:solidFill>
                      <a:latin typeface="Arial" charset="0"/>
                    </a:rPr>
                    <a:t>.d</a:t>
                  </a: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bg2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grpSp>
          <p:nvGrpSpPr>
            <p:cNvPr id="21" name="Group 23"/>
            <p:cNvGrpSpPr/>
            <p:nvPr/>
          </p:nvGrpSpPr>
          <p:grpSpPr>
            <a:xfrm>
              <a:off x="3520864" y="5553316"/>
              <a:ext cx="625147" cy="799171"/>
              <a:chOff x="3891771" y="5419498"/>
              <a:chExt cx="788019" cy="799171"/>
            </a:xfrm>
          </p:grpSpPr>
          <p:sp>
            <p:nvSpPr>
              <p:cNvPr id="22" name="Flowchart: Magnetic Disk 21"/>
              <p:cNvSpPr/>
              <p:nvPr/>
            </p:nvSpPr>
            <p:spPr bwMode="auto">
              <a:xfrm>
                <a:off x="3891771" y="5419498"/>
                <a:ext cx="635619" cy="646771"/>
              </a:xfrm>
              <a:prstGeom prst="flowChartMagneticDisk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1"/>
              </a:lnRef>
              <a:fillRef idx="1003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lang="en-US" dirty="0" smtClean="0">
                    <a:solidFill>
                      <a:schemeClr val="tx1"/>
                    </a:solidFill>
                    <a:latin typeface="Arial" charset="0"/>
                  </a:rPr>
                  <a:t>.d</a:t>
                </a:r>
                <a:endPara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" name="Flowchart: Magnetic Disk 22"/>
              <p:cNvSpPr/>
              <p:nvPr/>
            </p:nvSpPr>
            <p:spPr bwMode="auto">
              <a:xfrm>
                <a:off x="4044171" y="5571898"/>
                <a:ext cx="635619" cy="646771"/>
              </a:xfrm>
              <a:prstGeom prst="flowChartMagneticDisk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1"/>
              </a:lnRef>
              <a:fillRef idx="1003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lang="en-US" dirty="0" smtClean="0">
                    <a:solidFill>
                      <a:schemeClr val="bg2"/>
                    </a:solidFill>
                    <a:latin typeface="Arial" charset="0"/>
                  </a:rPr>
                  <a:t>.b</a:t>
                </a:r>
                <a:endPara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862547" y="5504999"/>
              <a:ext cx="625147" cy="799171"/>
              <a:chOff x="3891771" y="5419498"/>
              <a:chExt cx="788019" cy="799171"/>
            </a:xfrm>
          </p:grpSpPr>
          <p:sp>
            <p:nvSpPr>
              <p:cNvPr id="26" name="Flowchart: Magnetic Disk 25"/>
              <p:cNvSpPr/>
              <p:nvPr/>
            </p:nvSpPr>
            <p:spPr bwMode="auto">
              <a:xfrm>
                <a:off x="3891771" y="5419498"/>
                <a:ext cx="635619" cy="646771"/>
              </a:xfrm>
              <a:prstGeom prst="flowChartMagneticDisk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1"/>
              </a:lnRef>
              <a:fillRef idx="1003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lang="en-US" dirty="0" smtClean="0">
                    <a:solidFill>
                      <a:schemeClr val="tx1"/>
                    </a:solidFill>
                    <a:latin typeface="Arial" charset="0"/>
                  </a:rPr>
                  <a:t>.d</a:t>
                </a:r>
                <a:endPara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7" name="Flowchart: Magnetic Disk 26"/>
              <p:cNvSpPr/>
              <p:nvPr/>
            </p:nvSpPr>
            <p:spPr bwMode="auto">
              <a:xfrm>
                <a:off x="4044171" y="5571898"/>
                <a:ext cx="635619" cy="646771"/>
              </a:xfrm>
              <a:prstGeom prst="flowChartMagneticDisk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1"/>
              </a:lnRef>
              <a:fillRef idx="1003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lang="en-US" dirty="0" smtClean="0">
                    <a:solidFill>
                      <a:schemeClr val="bg2"/>
                    </a:solidFill>
                    <a:latin typeface="Arial" charset="0"/>
                  </a:rPr>
                  <a:t>.a</a:t>
                </a:r>
                <a:endPara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105803" y="1092825"/>
              <a:ext cx="3113403" cy="427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 i="0" dirty="0" smtClean="0">
                  <a:solidFill>
                    <a:srgbClr val="000000"/>
                  </a:solidFill>
                </a:rPr>
                <a:t>System Memory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44656" y="1520258"/>
              <a:ext cx="4741682" cy="361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0" dirty="0" smtClean="0">
                  <a:solidFill>
                    <a:srgbClr val="000000"/>
                  </a:solidFill>
                </a:rPr>
                <a:t>Process Shared Memory</a:t>
              </a:r>
            </a:p>
          </p:txBody>
        </p:sp>
        <p:grpSp>
          <p:nvGrpSpPr>
            <p:cNvPr id="25" name="Group 34"/>
            <p:cNvGrpSpPr/>
            <p:nvPr/>
          </p:nvGrpSpPr>
          <p:grpSpPr>
            <a:xfrm>
              <a:off x="1663127" y="4906543"/>
              <a:ext cx="2707005" cy="535258"/>
              <a:chOff x="2096429" y="4906537"/>
              <a:chExt cx="3412273" cy="535258"/>
            </a:xfrm>
          </p:grpSpPr>
          <p:sp>
            <p:nvSpPr>
              <p:cNvPr id="34" name="Rectangle 33"/>
              <p:cNvSpPr/>
              <p:nvPr/>
            </p:nvSpPr>
            <p:spPr bwMode="auto">
              <a:xfrm>
                <a:off x="3345366" y="5222491"/>
                <a:ext cx="880946" cy="219304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2148471" y="5107259"/>
                <a:ext cx="1609490" cy="19700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3839709" y="5114696"/>
                <a:ext cx="1609490" cy="19700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2096429" y="4906537"/>
                <a:ext cx="3412273" cy="20072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Multi level caches</a:t>
                </a:r>
              </a:p>
            </p:txBody>
          </p:sp>
        </p:grpSp>
        <p:grpSp>
          <p:nvGrpSpPr>
            <p:cNvPr id="30" name="Group 35"/>
            <p:cNvGrpSpPr/>
            <p:nvPr/>
          </p:nvGrpSpPr>
          <p:grpSpPr>
            <a:xfrm>
              <a:off x="4579499" y="4939995"/>
              <a:ext cx="1170675" cy="386577"/>
              <a:chOff x="2096429" y="4906537"/>
              <a:chExt cx="3412273" cy="535258"/>
            </a:xfrm>
          </p:grpSpPr>
          <p:sp>
            <p:nvSpPr>
              <p:cNvPr id="37" name="Rectangle 36"/>
              <p:cNvSpPr/>
              <p:nvPr/>
            </p:nvSpPr>
            <p:spPr bwMode="auto">
              <a:xfrm>
                <a:off x="3345366" y="5222491"/>
                <a:ext cx="880946" cy="219304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 bwMode="auto">
              <a:xfrm>
                <a:off x="2148471" y="5107259"/>
                <a:ext cx="1609490" cy="19700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 bwMode="auto">
              <a:xfrm>
                <a:off x="3839709" y="5114696"/>
                <a:ext cx="1609490" cy="19700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 bwMode="auto">
              <a:xfrm>
                <a:off x="2096429" y="4906537"/>
                <a:ext cx="3412273" cy="20072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9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Multi level caches</a:t>
                </a:r>
              </a:p>
            </p:txBody>
          </p:sp>
        </p:grpSp>
        <p:cxnSp>
          <p:nvCxnSpPr>
            <p:cNvPr id="42" name="Straight Arrow Connector 41"/>
            <p:cNvCxnSpPr/>
            <p:nvPr/>
          </p:nvCxnSpPr>
          <p:spPr bwMode="auto">
            <a:xfrm>
              <a:off x="2443126" y="4248618"/>
              <a:ext cx="0" cy="635618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3" name="Straight Arrow Connector 42"/>
            <p:cNvCxnSpPr/>
            <p:nvPr/>
          </p:nvCxnSpPr>
          <p:spPr bwMode="auto">
            <a:xfrm flipH="1">
              <a:off x="3880604" y="4237466"/>
              <a:ext cx="2975" cy="654207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5086692" y="2832412"/>
              <a:ext cx="2923" cy="739699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8" name="Straight Arrow Connector 47"/>
            <p:cNvCxnSpPr/>
            <p:nvPr/>
          </p:nvCxnSpPr>
          <p:spPr bwMode="auto">
            <a:xfrm>
              <a:off x="5113235" y="4248618"/>
              <a:ext cx="8820" cy="591015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1" name="Straight Arrow Connector 50"/>
            <p:cNvCxnSpPr>
              <a:stCxn id="6" idx="2"/>
            </p:cNvCxnSpPr>
            <p:nvPr/>
          </p:nvCxnSpPr>
          <p:spPr bwMode="auto">
            <a:xfrm flipH="1">
              <a:off x="3886504" y="2826916"/>
              <a:ext cx="12988" cy="767523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3" name="Straight Arrow Connector 52"/>
            <p:cNvCxnSpPr/>
            <p:nvPr/>
          </p:nvCxnSpPr>
          <p:spPr bwMode="auto">
            <a:xfrm>
              <a:off x="2461195" y="2929081"/>
              <a:ext cx="0" cy="635618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7" name="Content Placeholder 4"/>
          <p:cNvSpPr txBox="1">
            <a:spLocks/>
          </p:cNvSpPr>
          <p:nvPr/>
        </p:nvSpPr>
        <p:spPr>
          <a:xfrm>
            <a:off x="6489701" y="1231128"/>
            <a:ext cx="5092700" cy="5167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lvl="0" indent="-342900" algn="l" defTabSz="914400" eaLnBrk="1" latinLnBrk="0" hangingPunct="1">
              <a:spcBef>
                <a:spcPts val="1800"/>
              </a:spcBef>
              <a:buClr>
                <a:schemeClr val="accent1"/>
              </a:buClr>
              <a:buFont typeface="Wingdings" pitchFamily="2" charset="2"/>
              <a:buChar char="§"/>
              <a:def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  <a:lvl2pPr marL="742950" lvl="1" indent="-285750" algn="l" defTabSz="914400" eaLnBrk="1" latinLnBrk="0" hangingPunct="1">
              <a:spcBef>
                <a:spcPts val="1800"/>
              </a:spcBef>
              <a:buClr>
                <a:schemeClr val="accent1"/>
              </a:buClr>
              <a:buChar char="•"/>
              <a:def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lvl="2" indent="-228600" algn="l" defTabSz="914400" eaLnBrk="1" latinLnBrk="0" hangingPunct="1">
              <a:spcBef>
                <a:spcPts val="1800"/>
              </a:spcBef>
              <a:buClr>
                <a:schemeClr val="accent1"/>
              </a:buClr>
              <a:buFont typeface="Arial" charset="0"/>
              <a:buChar char="–"/>
              <a:def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lvl="3" indent="-228600" algn="l" defTabSz="914400" eaLnBrk="1" latinLnBrk="0" hangingPunct="1">
              <a:spcBef>
                <a:spcPts val="1800"/>
              </a:spcBef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lvl="4" indent="-228600" algn="l" defTabSz="914400" eaLnBrk="1" latinLnBrk="0" hangingPunct="1">
              <a:spcBef>
                <a:spcPts val="1800"/>
              </a:spcBef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latin typeface="+mn-lt"/>
              </a:defRPr>
            </a:lvl9pPr>
          </a:lstStyle>
          <a:p>
            <a:r>
              <a:rPr lang="en-US" i="0" dirty="0"/>
              <a:t>Memory access much faster than </a:t>
            </a:r>
            <a:r>
              <a:rPr lang="en-US" i="0" dirty="0" smtClean="0"/>
              <a:t/>
            </a:r>
            <a:br>
              <a:rPr lang="en-US" i="0" dirty="0" smtClean="0"/>
            </a:br>
            <a:r>
              <a:rPr lang="en-US" i="0" dirty="0" smtClean="0"/>
              <a:t>disk </a:t>
            </a:r>
            <a:r>
              <a:rPr lang="en-US" i="0" dirty="0"/>
              <a:t>access</a:t>
            </a:r>
          </a:p>
          <a:p>
            <a:r>
              <a:rPr lang="en-US" i="0" dirty="0"/>
              <a:t>Reduce read and write I/O via caching</a:t>
            </a:r>
          </a:p>
          <a:p>
            <a:pPr lvl="1"/>
            <a:r>
              <a:rPr lang="de-DE" i="0" dirty="0"/>
              <a:t>Memory is finite</a:t>
            </a:r>
          </a:p>
          <a:p>
            <a:pPr lvl="1"/>
            <a:r>
              <a:rPr lang="de-DE" i="0" dirty="0"/>
              <a:t>Working set concept</a:t>
            </a:r>
          </a:p>
          <a:p>
            <a:r>
              <a:rPr lang="de-DE" i="0" dirty="0"/>
              <a:t>Managing the buffer pool</a:t>
            </a:r>
          </a:p>
          <a:p>
            <a:pPr lvl="1"/>
            <a:r>
              <a:rPr lang="de-DE" i="0" dirty="0"/>
              <a:t>Primary buffer pool</a:t>
            </a:r>
          </a:p>
          <a:p>
            <a:pPr lvl="1"/>
            <a:r>
              <a:rPr lang="de-DE" i="0" dirty="0"/>
              <a:t>Alternate buffer pool</a:t>
            </a:r>
          </a:p>
          <a:p>
            <a:pPr lvl="1"/>
            <a:r>
              <a:rPr lang="de-DE" i="0" dirty="0"/>
              <a:t>Private Buffers</a:t>
            </a:r>
          </a:p>
          <a:p>
            <a:pPr lvl="1"/>
            <a:r>
              <a:rPr lang="de-DE" i="0" dirty="0"/>
              <a:t>Replacement mechanisms</a:t>
            </a:r>
            <a:endParaRPr lang="en-US" i="0" dirty="0"/>
          </a:p>
        </p:txBody>
      </p:sp>
      <p:sp>
        <p:nvSpPr>
          <p:cNvPr id="50" name="TextBox 49"/>
          <p:cNvSpPr txBox="1"/>
          <p:nvPr/>
        </p:nvSpPr>
        <p:spPr>
          <a:xfrm>
            <a:off x="5486324" y="4390390"/>
            <a:ext cx="69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I/O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ounded Rectangle 204"/>
          <p:cNvSpPr/>
          <p:nvPr/>
        </p:nvSpPr>
        <p:spPr bwMode="auto">
          <a:xfrm>
            <a:off x="3387777" y="1447754"/>
            <a:ext cx="4691921" cy="1655210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Database Buffer Pool</a:t>
            </a:r>
          </a:p>
        </p:txBody>
      </p:sp>
      <p:grpSp>
        <p:nvGrpSpPr>
          <p:cNvPr id="2" name="Group 135"/>
          <p:cNvGrpSpPr>
            <a:grpSpLocks noGrp="1"/>
          </p:cNvGrpSpPr>
          <p:nvPr/>
        </p:nvGrpSpPr>
        <p:grpSpPr>
          <a:xfrm>
            <a:off x="2351451" y="1558620"/>
            <a:ext cx="945805" cy="1554300"/>
            <a:chOff x="1993745" y="1216434"/>
            <a:chExt cx="807424" cy="298606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 rot="10800000">
              <a:off x="2247132" y="1216434"/>
              <a:ext cx="554037" cy="2794000"/>
              <a:chOff x="519" y="1942"/>
              <a:chExt cx="349" cy="1760"/>
            </a:xfrm>
          </p:grpSpPr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519" y="2382"/>
                <a:ext cx="349" cy="440"/>
                <a:chOff x="519" y="2134"/>
                <a:chExt cx="349" cy="440"/>
              </a:xfrm>
            </p:grpSpPr>
            <p:grpSp>
              <p:nvGrpSpPr>
                <p:cNvPr id="5" name="Group 8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99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2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" name="Group 13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9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7" name="Group 18"/>
              <p:cNvGrpSpPr>
                <a:grpSpLocks/>
              </p:cNvGrpSpPr>
              <p:nvPr/>
            </p:nvGrpSpPr>
            <p:grpSpPr bwMode="auto">
              <a:xfrm>
                <a:off x="519" y="2822"/>
                <a:ext cx="349" cy="440"/>
                <a:chOff x="519" y="2134"/>
                <a:chExt cx="349" cy="440"/>
              </a:xfrm>
            </p:grpSpPr>
            <p:grpSp>
              <p:nvGrpSpPr>
                <p:cNvPr id="8" name="Group 19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8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0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1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2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" name="Group 24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85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6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7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8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29"/>
              <p:cNvGrpSpPr>
                <a:grpSpLocks/>
              </p:cNvGrpSpPr>
              <p:nvPr/>
            </p:nvGrpSpPr>
            <p:grpSpPr bwMode="auto">
              <a:xfrm>
                <a:off x="519" y="3262"/>
                <a:ext cx="349" cy="440"/>
                <a:chOff x="519" y="2134"/>
                <a:chExt cx="349" cy="440"/>
              </a:xfrm>
            </p:grpSpPr>
            <p:grpSp>
              <p:nvGrpSpPr>
                <p:cNvPr id="11" name="Group 30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79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0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1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2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" name="Group 35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75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6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7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8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3" name="Group 40"/>
              <p:cNvGrpSpPr>
                <a:grpSpLocks/>
              </p:cNvGrpSpPr>
              <p:nvPr/>
            </p:nvGrpSpPr>
            <p:grpSpPr bwMode="auto">
              <a:xfrm>
                <a:off x="519" y="1942"/>
                <a:ext cx="349" cy="440"/>
                <a:chOff x="519" y="2134"/>
                <a:chExt cx="349" cy="440"/>
              </a:xfrm>
            </p:grpSpPr>
            <p:grpSp>
              <p:nvGrpSpPr>
                <p:cNvPr id="14" name="Group 41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69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0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1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2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" name="Group 46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65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6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7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8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58" name="TextBox 157"/>
            <p:cNvSpPr txBox="1"/>
            <p:nvPr/>
          </p:nvSpPr>
          <p:spPr>
            <a:xfrm rot="16200000">
              <a:off x="728891" y="2756909"/>
              <a:ext cx="2710448" cy="18073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l"/>
              <a:r>
                <a:rPr lang="en-US" sz="1200" i="0" dirty="0" smtClean="0">
                  <a:solidFill>
                    <a:srgbClr val="000000"/>
                  </a:solidFill>
                </a:rPr>
                <a:t>Buffer pool hash table</a:t>
              </a:r>
            </a:p>
          </p:txBody>
        </p:sp>
      </p:grp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3580166" y="1563085"/>
            <a:ext cx="4352849" cy="1422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>
              <a:spcBef>
                <a:spcPts val="600"/>
              </a:spcBef>
            </a:pPr>
            <a:r>
              <a:rPr lang="en-US" i="0" dirty="0">
                <a:solidFill>
                  <a:schemeClr val="bg1"/>
                </a:solidFill>
              </a:rPr>
              <a:t>Primary Buffer Pool</a:t>
            </a:r>
          </a:p>
          <a:p>
            <a:pPr>
              <a:spcBef>
                <a:spcPts val="600"/>
              </a:spcBef>
            </a:pPr>
            <a:r>
              <a:rPr lang="en-US" i="0" dirty="0">
                <a:solidFill>
                  <a:schemeClr val="bg1"/>
                </a:solidFill>
              </a:rPr>
              <a:t>-B buffers</a:t>
            </a:r>
          </a:p>
        </p:txBody>
      </p:sp>
      <p:sp>
        <p:nvSpPr>
          <p:cNvPr id="104484" name="Text Box 36"/>
          <p:cNvSpPr txBox="1">
            <a:spLocks noChangeArrowheads="1"/>
          </p:cNvSpPr>
          <p:nvPr/>
        </p:nvSpPr>
        <p:spPr bwMode="auto">
          <a:xfrm>
            <a:off x="8570210" y="1106818"/>
            <a:ext cx="28007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/>
              <a:t>LRU buffer eviction policy</a:t>
            </a:r>
          </a:p>
        </p:txBody>
      </p:sp>
      <p:grpSp>
        <p:nvGrpSpPr>
          <p:cNvPr id="16" name="Group 203"/>
          <p:cNvGrpSpPr/>
          <p:nvPr/>
        </p:nvGrpSpPr>
        <p:grpSpPr>
          <a:xfrm>
            <a:off x="2963544" y="973714"/>
            <a:ext cx="5298527" cy="483556"/>
            <a:chOff x="2963544" y="973714"/>
            <a:chExt cx="5298527" cy="483556"/>
          </a:xfrm>
        </p:grpSpPr>
        <p:grpSp>
          <p:nvGrpSpPr>
            <p:cNvPr id="17" name="Group 24"/>
            <p:cNvGrpSpPr>
              <a:grpSpLocks/>
            </p:cNvGrpSpPr>
            <p:nvPr/>
          </p:nvGrpSpPr>
          <p:grpSpPr bwMode="auto">
            <a:xfrm>
              <a:off x="3621601" y="1201683"/>
              <a:ext cx="3974065" cy="255587"/>
              <a:chOff x="1947" y="3470"/>
              <a:chExt cx="1878" cy="161"/>
            </a:xfrm>
          </p:grpSpPr>
          <p:sp>
            <p:nvSpPr>
              <p:cNvPr id="104473" name="Rectangle 25"/>
              <p:cNvSpPr>
                <a:spLocks noChangeArrowheads="1"/>
              </p:cNvSpPr>
              <p:nvPr/>
            </p:nvSpPr>
            <p:spPr bwMode="auto">
              <a:xfrm>
                <a:off x="1947" y="3476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800" dirty="0" smtClean="0"/>
                  <a:t>64</a:t>
                </a:r>
                <a:endParaRPr lang="en-US" sz="1800" dirty="0"/>
              </a:p>
            </p:txBody>
          </p:sp>
          <p:sp>
            <p:nvSpPr>
              <p:cNvPr id="104474" name="Rectangle 26"/>
              <p:cNvSpPr>
                <a:spLocks noChangeArrowheads="1"/>
              </p:cNvSpPr>
              <p:nvPr/>
            </p:nvSpPr>
            <p:spPr bwMode="auto">
              <a:xfrm>
                <a:off x="2295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128</a:t>
                </a:r>
                <a:endParaRPr lang="en-US" sz="1600" dirty="0"/>
              </a:p>
            </p:txBody>
          </p:sp>
          <p:sp>
            <p:nvSpPr>
              <p:cNvPr id="104475" name="Rectangle 27"/>
              <p:cNvSpPr>
                <a:spLocks noChangeArrowheads="1"/>
              </p:cNvSpPr>
              <p:nvPr/>
            </p:nvSpPr>
            <p:spPr bwMode="auto">
              <a:xfrm>
                <a:off x="2619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96</a:t>
                </a:r>
                <a:endParaRPr lang="en-US" sz="1600" dirty="0"/>
              </a:p>
            </p:txBody>
          </p:sp>
          <p:sp>
            <p:nvSpPr>
              <p:cNvPr id="104476" name="Rectangle 28"/>
              <p:cNvSpPr>
                <a:spLocks noChangeArrowheads="1"/>
              </p:cNvSpPr>
              <p:nvPr/>
            </p:nvSpPr>
            <p:spPr bwMode="auto">
              <a:xfrm>
                <a:off x="2967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1024</a:t>
                </a:r>
                <a:endParaRPr lang="en-US" sz="1600" dirty="0"/>
              </a:p>
            </p:txBody>
          </p:sp>
          <p:cxnSp>
            <p:nvCxnSpPr>
              <p:cNvPr id="104477" name="AutoShape 29"/>
              <p:cNvCxnSpPr>
                <a:cxnSpLocks noChangeShapeType="1"/>
                <a:stCxn id="104473" idx="3"/>
                <a:endCxn id="104474" idx="1"/>
              </p:cNvCxnSpPr>
              <p:nvPr/>
            </p:nvCxnSpPr>
            <p:spPr bwMode="auto">
              <a:xfrm flipV="1">
                <a:off x="2139" y="3551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78" name="AutoShape 30"/>
              <p:cNvCxnSpPr>
                <a:cxnSpLocks noChangeShapeType="1"/>
                <a:stCxn id="104474" idx="3"/>
                <a:endCxn id="104475" idx="1"/>
              </p:cNvCxnSpPr>
              <p:nvPr/>
            </p:nvCxnSpPr>
            <p:spPr bwMode="auto">
              <a:xfrm>
                <a:off x="2487" y="3551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79" name="AutoShape 31"/>
              <p:cNvCxnSpPr>
                <a:cxnSpLocks noChangeShapeType="1"/>
                <a:stCxn id="104475" idx="3"/>
                <a:endCxn id="104476" idx="1"/>
              </p:cNvCxnSpPr>
              <p:nvPr/>
            </p:nvCxnSpPr>
            <p:spPr bwMode="auto">
              <a:xfrm flipV="1">
                <a:off x="2811" y="3548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04480" name="Rectangle 32"/>
              <p:cNvSpPr>
                <a:spLocks noChangeArrowheads="1"/>
              </p:cNvSpPr>
              <p:nvPr/>
            </p:nvSpPr>
            <p:spPr bwMode="auto">
              <a:xfrm>
                <a:off x="3309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144</a:t>
                </a:r>
                <a:endParaRPr lang="en-US" sz="1600" dirty="0"/>
              </a:p>
            </p:txBody>
          </p:sp>
          <p:sp>
            <p:nvSpPr>
              <p:cNvPr id="104481" name="Rectangle 33"/>
              <p:cNvSpPr>
                <a:spLocks noChangeArrowheads="1"/>
              </p:cNvSpPr>
              <p:nvPr/>
            </p:nvSpPr>
            <p:spPr bwMode="auto">
              <a:xfrm>
                <a:off x="3633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256</a:t>
                </a:r>
                <a:endParaRPr lang="en-US" sz="1600" dirty="0"/>
              </a:p>
            </p:txBody>
          </p:sp>
          <p:cxnSp>
            <p:nvCxnSpPr>
              <p:cNvPr id="104482" name="AutoShape 34"/>
              <p:cNvCxnSpPr>
                <a:cxnSpLocks noChangeShapeType="1"/>
                <a:stCxn id="104480" idx="3"/>
                <a:endCxn id="104481" idx="1"/>
              </p:cNvCxnSpPr>
              <p:nvPr/>
            </p:nvCxnSpPr>
            <p:spPr bwMode="auto">
              <a:xfrm>
                <a:off x="3501" y="3548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83" name="AutoShape 35"/>
              <p:cNvCxnSpPr>
                <a:cxnSpLocks noChangeShapeType="1"/>
                <a:stCxn id="104476" idx="3"/>
                <a:endCxn id="104480" idx="1"/>
              </p:cNvCxnSpPr>
              <p:nvPr/>
            </p:nvCxnSpPr>
            <p:spPr bwMode="auto">
              <a:xfrm>
                <a:off x="3159" y="3548"/>
                <a:ext cx="1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42" name="TextBox 41"/>
            <p:cNvSpPr txBox="1"/>
            <p:nvPr/>
          </p:nvSpPr>
          <p:spPr>
            <a:xfrm>
              <a:off x="2963544" y="973714"/>
              <a:ext cx="70904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sz="1200" b="1" dirty="0"/>
                <a:t>LRU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553025" y="973714"/>
              <a:ext cx="70904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sz="1200" b="1" dirty="0"/>
                <a:t>MRU</a:t>
              </a:r>
            </a:p>
          </p:txBody>
        </p:sp>
      </p:grpSp>
      <p:sp>
        <p:nvSpPr>
          <p:cNvPr id="154" name="Text Box 38"/>
          <p:cNvSpPr txBox="1">
            <a:spLocks noChangeArrowheads="1"/>
          </p:cNvSpPr>
          <p:nvPr/>
        </p:nvSpPr>
        <p:spPr bwMode="auto">
          <a:xfrm>
            <a:off x="570497" y="1772523"/>
            <a:ext cx="13260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chemeClr val="accent6"/>
                </a:solidFill>
              </a:rPr>
              <a:t>Database</a:t>
            </a:r>
          </a:p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chemeClr val="accent6"/>
                </a:solidFill>
              </a:rPr>
              <a:t>Buffer</a:t>
            </a:r>
          </a:p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chemeClr val="accent6"/>
                </a:solidFill>
              </a:rPr>
              <a:t>Lookup</a:t>
            </a:r>
          </a:p>
        </p:txBody>
      </p:sp>
      <p:sp>
        <p:nvSpPr>
          <p:cNvPr id="155" name="AutoShape 39"/>
          <p:cNvSpPr>
            <a:spLocks/>
          </p:cNvSpPr>
          <p:nvPr/>
        </p:nvSpPr>
        <p:spPr bwMode="auto">
          <a:xfrm>
            <a:off x="2143601" y="1616197"/>
            <a:ext cx="245031" cy="1397919"/>
          </a:xfrm>
          <a:prstGeom prst="leftBracket">
            <a:avLst>
              <a:gd name="adj" fmla="val 109436"/>
            </a:avLst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" name="Line 40"/>
          <p:cNvSpPr>
            <a:spLocks noChangeShapeType="1"/>
          </p:cNvSpPr>
          <p:nvPr/>
        </p:nvSpPr>
        <p:spPr bwMode="auto">
          <a:xfrm flipV="1">
            <a:off x="1753850" y="2293494"/>
            <a:ext cx="299804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6" name="Content Placeholder 2"/>
          <p:cNvSpPr txBox="1">
            <a:spLocks/>
          </p:cNvSpPr>
          <p:nvPr/>
        </p:nvSpPr>
        <p:spPr bwMode="auto">
          <a:xfrm>
            <a:off x="611962" y="3327400"/>
            <a:ext cx="10360501" cy="317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lvl="0" indent="-342900" algn="l" defTabSz="914400" eaLnBrk="1" latinLnBrk="0" hangingPunct="1">
              <a:spcBef>
                <a:spcPts val="1800"/>
              </a:spcBef>
              <a:buClr>
                <a:schemeClr val="accent1"/>
              </a:buClr>
              <a:buFont typeface="Wingdings" pitchFamily="2" charset="2"/>
              <a:buChar char="§"/>
              <a:defRPr sz="20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  <a:lvl2pPr marL="742950" lvl="1" indent="-285750" algn="l" defTabSz="914400" eaLnBrk="1" latinLnBrk="0" hangingPunct="1">
              <a:spcBef>
                <a:spcPts val="1800"/>
              </a:spcBef>
              <a:buClr>
                <a:schemeClr val="accent1"/>
              </a:buClr>
              <a:buChar char="•"/>
              <a:defRPr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lvl="2" indent="-228600" algn="l" defTabSz="914400" eaLnBrk="1" latinLnBrk="0" hangingPunct="1">
              <a:spcBef>
                <a:spcPts val="1800"/>
              </a:spcBef>
              <a:buClr>
                <a:schemeClr val="accent1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lvl="3" indent="-228600" algn="l" defTabSz="914400" eaLnBrk="1" latinLnBrk="0" hangingPunct="1">
              <a:spcBef>
                <a:spcPts val="1800"/>
              </a:spcBef>
              <a:buClr>
                <a:schemeClr val="accent1"/>
              </a:buClr>
              <a:buSzPct val="95000"/>
              <a:buFont typeface="Courier New" pitchFamily="49" charset="0"/>
              <a:buChar char="o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lvl="4" indent="-228600" algn="l" defTabSz="914400" eaLnBrk="1" latinLnBrk="0" hangingPunct="1">
              <a:spcBef>
                <a:spcPts val="1800"/>
              </a:spcBef>
              <a:buClr>
                <a:schemeClr val="accent1"/>
              </a:buClr>
              <a:buSzPct val="95000"/>
              <a:buFont typeface="Courier New" pitchFamily="49" charset="0"/>
              <a:buChar char="o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latin typeface="+mn-lt"/>
              </a:defRPr>
            </a:lvl9pPr>
          </a:lstStyle>
          <a:p>
            <a:r>
              <a:rPr lang="en-US" dirty="0"/>
              <a:t>Database block lookup via single hash table</a:t>
            </a:r>
          </a:p>
          <a:p>
            <a:r>
              <a:rPr lang="en-US" dirty="0"/>
              <a:t>Replacement policy via LRU mechanism</a:t>
            </a:r>
          </a:p>
          <a:p>
            <a:pPr lvl="1"/>
            <a:r>
              <a:rPr lang="en-US" dirty="0"/>
              <a:t>LRU </a:t>
            </a:r>
            <a:r>
              <a:rPr lang="en-US" dirty="0" err="1"/>
              <a:t>vs</a:t>
            </a:r>
            <a:r>
              <a:rPr lang="en-US" dirty="0"/>
              <a:t> MRU end of replacement chain</a:t>
            </a:r>
          </a:p>
          <a:p>
            <a:pPr lvl="1"/>
            <a:r>
              <a:rPr lang="en-US" dirty="0"/>
              <a:t>Manages “working set” well</a:t>
            </a:r>
          </a:p>
          <a:p>
            <a:pPr lvl="1"/>
            <a:r>
              <a:rPr lang="en-US" dirty="0"/>
              <a:t>Easily “fouled”</a:t>
            </a:r>
          </a:p>
          <a:p>
            <a:pPr lvl="1"/>
            <a:r>
              <a:rPr lang="en-US" dirty="0"/>
              <a:t>High housekeeping cost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ounded Rectangle 204"/>
          <p:cNvSpPr/>
          <p:nvPr/>
        </p:nvSpPr>
        <p:spPr bwMode="auto">
          <a:xfrm>
            <a:off x="3387777" y="1447754"/>
            <a:ext cx="4691921" cy="165521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“Housekeeping” Costs (OE 10.2B06 and OE 11.1)</a:t>
            </a:r>
          </a:p>
        </p:txBody>
      </p:sp>
      <p:grpSp>
        <p:nvGrpSpPr>
          <p:cNvPr id="2" name="Group 135"/>
          <p:cNvGrpSpPr>
            <a:grpSpLocks noGrp="1"/>
          </p:cNvGrpSpPr>
          <p:nvPr/>
        </p:nvGrpSpPr>
        <p:grpSpPr>
          <a:xfrm>
            <a:off x="2351451" y="1558620"/>
            <a:ext cx="945805" cy="1554300"/>
            <a:chOff x="1993745" y="1216434"/>
            <a:chExt cx="807424" cy="298606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 rot="10800000">
              <a:off x="2247132" y="1216434"/>
              <a:ext cx="554037" cy="2794000"/>
              <a:chOff x="519" y="1942"/>
              <a:chExt cx="349" cy="1760"/>
            </a:xfrm>
          </p:grpSpPr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519" y="2382"/>
                <a:ext cx="349" cy="440"/>
                <a:chOff x="519" y="2134"/>
                <a:chExt cx="349" cy="440"/>
              </a:xfrm>
            </p:grpSpPr>
            <p:grpSp>
              <p:nvGrpSpPr>
                <p:cNvPr id="5" name="Group 8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99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2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" name="Group 13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9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7" name="Group 18"/>
              <p:cNvGrpSpPr>
                <a:grpSpLocks/>
              </p:cNvGrpSpPr>
              <p:nvPr/>
            </p:nvGrpSpPr>
            <p:grpSpPr bwMode="auto">
              <a:xfrm>
                <a:off x="519" y="2822"/>
                <a:ext cx="349" cy="440"/>
                <a:chOff x="519" y="2134"/>
                <a:chExt cx="349" cy="440"/>
              </a:xfrm>
            </p:grpSpPr>
            <p:grpSp>
              <p:nvGrpSpPr>
                <p:cNvPr id="8" name="Group 19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8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0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1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2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" name="Group 24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85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6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7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8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29"/>
              <p:cNvGrpSpPr>
                <a:grpSpLocks/>
              </p:cNvGrpSpPr>
              <p:nvPr/>
            </p:nvGrpSpPr>
            <p:grpSpPr bwMode="auto">
              <a:xfrm>
                <a:off x="519" y="3262"/>
                <a:ext cx="349" cy="440"/>
                <a:chOff x="519" y="2134"/>
                <a:chExt cx="349" cy="440"/>
              </a:xfrm>
            </p:grpSpPr>
            <p:grpSp>
              <p:nvGrpSpPr>
                <p:cNvPr id="11" name="Group 30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79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0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1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2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" name="Group 35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75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6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7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8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3" name="Group 40"/>
              <p:cNvGrpSpPr>
                <a:grpSpLocks/>
              </p:cNvGrpSpPr>
              <p:nvPr/>
            </p:nvGrpSpPr>
            <p:grpSpPr bwMode="auto">
              <a:xfrm>
                <a:off x="519" y="1942"/>
                <a:ext cx="349" cy="440"/>
                <a:chOff x="519" y="2134"/>
                <a:chExt cx="349" cy="440"/>
              </a:xfrm>
            </p:grpSpPr>
            <p:grpSp>
              <p:nvGrpSpPr>
                <p:cNvPr id="14" name="Group 41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69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0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1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2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" name="Group 46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65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6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7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8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58" name="TextBox 157"/>
            <p:cNvSpPr txBox="1"/>
            <p:nvPr/>
          </p:nvSpPr>
          <p:spPr>
            <a:xfrm rot="16200000">
              <a:off x="728891" y="2756909"/>
              <a:ext cx="2710448" cy="18073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l"/>
              <a:r>
                <a:rPr lang="en-US" sz="1200" i="0" dirty="0" smtClean="0">
                  <a:solidFill>
                    <a:srgbClr val="000000"/>
                  </a:solidFill>
                </a:rPr>
                <a:t>Buffer pool hash table</a:t>
              </a:r>
            </a:p>
          </p:txBody>
        </p:sp>
      </p:grp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3580166" y="1563085"/>
            <a:ext cx="4352849" cy="1422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>
              <a:spcBef>
                <a:spcPts val="600"/>
              </a:spcBef>
            </a:pPr>
            <a:r>
              <a:rPr lang="en-US" i="0" dirty="0">
                <a:solidFill>
                  <a:schemeClr val="bg1"/>
                </a:solidFill>
              </a:rPr>
              <a:t>Primary Buffer Pool</a:t>
            </a:r>
          </a:p>
          <a:p>
            <a:pPr>
              <a:spcBef>
                <a:spcPts val="600"/>
              </a:spcBef>
            </a:pPr>
            <a:r>
              <a:rPr lang="en-US" i="0" dirty="0">
                <a:solidFill>
                  <a:schemeClr val="bg1"/>
                </a:solidFill>
              </a:rPr>
              <a:t>-B buffers</a:t>
            </a:r>
          </a:p>
        </p:txBody>
      </p:sp>
      <p:sp>
        <p:nvSpPr>
          <p:cNvPr id="104484" name="Text Box 36"/>
          <p:cNvSpPr txBox="1">
            <a:spLocks noChangeArrowheads="1"/>
          </p:cNvSpPr>
          <p:nvPr/>
        </p:nvSpPr>
        <p:spPr bwMode="auto">
          <a:xfrm>
            <a:off x="8570210" y="1106818"/>
            <a:ext cx="28007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/>
              <a:t>LRU buffer eviction policy</a:t>
            </a:r>
          </a:p>
        </p:txBody>
      </p:sp>
      <p:grpSp>
        <p:nvGrpSpPr>
          <p:cNvPr id="16" name="Group 203"/>
          <p:cNvGrpSpPr/>
          <p:nvPr/>
        </p:nvGrpSpPr>
        <p:grpSpPr>
          <a:xfrm>
            <a:off x="2963544" y="975463"/>
            <a:ext cx="5298527" cy="481807"/>
            <a:chOff x="2963544" y="975463"/>
            <a:chExt cx="5298527" cy="481807"/>
          </a:xfrm>
        </p:grpSpPr>
        <p:grpSp>
          <p:nvGrpSpPr>
            <p:cNvPr id="17" name="Group 24"/>
            <p:cNvGrpSpPr>
              <a:grpSpLocks/>
            </p:cNvGrpSpPr>
            <p:nvPr/>
          </p:nvGrpSpPr>
          <p:grpSpPr bwMode="auto">
            <a:xfrm>
              <a:off x="3621601" y="1201683"/>
              <a:ext cx="3974065" cy="255587"/>
              <a:chOff x="1947" y="3470"/>
              <a:chExt cx="1878" cy="161"/>
            </a:xfrm>
          </p:grpSpPr>
          <p:sp>
            <p:nvSpPr>
              <p:cNvPr id="104473" name="Rectangle 25"/>
              <p:cNvSpPr>
                <a:spLocks noChangeArrowheads="1"/>
              </p:cNvSpPr>
              <p:nvPr/>
            </p:nvSpPr>
            <p:spPr bwMode="auto">
              <a:xfrm>
                <a:off x="1947" y="3476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800" dirty="0" smtClean="0"/>
                  <a:t>64</a:t>
                </a:r>
                <a:endParaRPr lang="en-US" sz="1800" dirty="0"/>
              </a:p>
            </p:txBody>
          </p:sp>
          <p:sp>
            <p:nvSpPr>
              <p:cNvPr id="104474" name="Rectangle 26"/>
              <p:cNvSpPr>
                <a:spLocks noChangeArrowheads="1"/>
              </p:cNvSpPr>
              <p:nvPr/>
            </p:nvSpPr>
            <p:spPr bwMode="auto">
              <a:xfrm>
                <a:off x="2295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128</a:t>
                </a:r>
                <a:endParaRPr lang="en-US" sz="1600" dirty="0"/>
              </a:p>
            </p:txBody>
          </p:sp>
          <p:sp>
            <p:nvSpPr>
              <p:cNvPr id="104475" name="Rectangle 27"/>
              <p:cNvSpPr>
                <a:spLocks noChangeArrowheads="1"/>
              </p:cNvSpPr>
              <p:nvPr/>
            </p:nvSpPr>
            <p:spPr bwMode="auto">
              <a:xfrm>
                <a:off x="2619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96</a:t>
                </a:r>
                <a:endParaRPr lang="en-US" sz="1600" dirty="0"/>
              </a:p>
            </p:txBody>
          </p:sp>
          <p:sp>
            <p:nvSpPr>
              <p:cNvPr id="104476" name="Rectangle 28"/>
              <p:cNvSpPr>
                <a:spLocks noChangeArrowheads="1"/>
              </p:cNvSpPr>
              <p:nvPr/>
            </p:nvSpPr>
            <p:spPr bwMode="auto">
              <a:xfrm>
                <a:off x="2967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1024</a:t>
                </a:r>
                <a:endParaRPr lang="en-US" sz="1600" dirty="0"/>
              </a:p>
            </p:txBody>
          </p:sp>
          <p:cxnSp>
            <p:nvCxnSpPr>
              <p:cNvPr id="104477" name="AutoShape 29"/>
              <p:cNvCxnSpPr>
                <a:cxnSpLocks noChangeShapeType="1"/>
                <a:stCxn id="104473" idx="3"/>
                <a:endCxn id="104474" idx="1"/>
              </p:cNvCxnSpPr>
              <p:nvPr/>
            </p:nvCxnSpPr>
            <p:spPr bwMode="auto">
              <a:xfrm flipV="1">
                <a:off x="2139" y="3551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78" name="AutoShape 30"/>
              <p:cNvCxnSpPr>
                <a:cxnSpLocks noChangeShapeType="1"/>
                <a:stCxn id="104474" idx="3"/>
                <a:endCxn id="104475" idx="1"/>
              </p:cNvCxnSpPr>
              <p:nvPr/>
            </p:nvCxnSpPr>
            <p:spPr bwMode="auto">
              <a:xfrm>
                <a:off x="2487" y="3551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79" name="AutoShape 31"/>
              <p:cNvCxnSpPr>
                <a:cxnSpLocks noChangeShapeType="1"/>
                <a:stCxn id="104475" idx="3"/>
                <a:endCxn id="104476" idx="1"/>
              </p:cNvCxnSpPr>
              <p:nvPr/>
            </p:nvCxnSpPr>
            <p:spPr bwMode="auto">
              <a:xfrm flipV="1">
                <a:off x="2811" y="3548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04480" name="Rectangle 32"/>
              <p:cNvSpPr>
                <a:spLocks noChangeArrowheads="1"/>
              </p:cNvSpPr>
              <p:nvPr/>
            </p:nvSpPr>
            <p:spPr bwMode="auto">
              <a:xfrm>
                <a:off x="3309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144</a:t>
                </a:r>
                <a:endParaRPr lang="en-US" sz="1600" dirty="0"/>
              </a:p>
            </p:txBody>
          </p:sp>
          <p:sp>
            <p:nvSpPr>
              <p:cNvPr id="104481" name="Rectangle 33"/>
              <p:cNvSpPr>
                <a:spLocks noChangeArrowheads="1"/>
              </p:cNvSpPr>
              <p:nvPr/>
            </p:nvSpPr>
            <p:spPr bwMode="auto">
              <a:xfrm>
                <a:off x="3633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256</a:t>
                </a:r>
                <a:endParaRPr lang="en-US" sz="1600" dirty="0"/>
              </a:p>
            </p:txBody>
          </p:sp>
          <p:cxnSp>
            <p:nvCxnSpPr>
              <p:cNvPr id="104482" name="AutoShape 34"/>
              <p:cNvCxnSpPr>
                <a:cxnSpLocks noChangeShapeType="1"/>
                <a:stCxn id="104480" idx="3"/>
                <a:endCxn id="104481" idx="1"/>
              </p:cNvCxnSpPr>
              <p:nvPr/>
            </p:nvCxnSpPr>
            <p:spPr bwMode="auto">
              <a:xfrm>
                <a:off x="3501" y="3548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83" name="AutoShape 35"/>
              <p:cNvCxnSpPr>
                <a:cxnSpLocks noChangeShapeType="1"/>
                <a:stCxn id="104476" idx="3"/>
                <a:endCxn id="104480" idx="1"/>
              </p:cNvCxnSpPr>
              <p:nvPr/>
            </p:nvCxnSpPr>
            <p:spPr bwMode="auto">
              <a:xfrm>
                <a:off x="3159" y="3548"/>
                <a:ext cx="1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42" name="TextBox 41"/>
            <p:cNvSpPr txBox="1"/>
            <p:nvPr/>
          </p:nvSpPr>
          <p:spPr>
            <a:xfrm>
              <a:off x="2963544" y="982663"/>
              <a:ext cx="709046" cy="31131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LRU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553025" y="975463"/>
              <a:ext cx="709046" cy="3305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MRU</a:t>
              </a:r>
            </a:p>
          </p:txBody>
        </p:sp>
      </p:grpSp>
      <p:sp>
        <p:nvSpPr>
          <p:cNvPr id="155" name="AutoShape 39"/>
          <p:cNvSpPr>
            <a:spLocks/>
          </p:cNvSpPr>
          <p:nvPr/>
        </p:nvSpPr>
        <p:spPr bwMode="auto">
          <a:xfrm>
            <a:off x="2143601" y="1616197"/>
            <a:ext cx="245031" cy="1397919"/>
          </a:xfrm>
          <a:prstGeom prst="leftBracket">
            <a:avLst>
              <a:gd name="adj" fmla="val 109436"/>
            </a:avLst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Content Placeholder 2"/>
          <p:cNvSpPr txBox="1">
            <a:spLocks/>
          </p:cNvSpPr>
          <p:nvPr/>
        </p:nvSpPr>
        <p:spPr bwMode="auto">
          <a:xfrm>
            <a:off x="611962" y="3131596"/>
            <a:ext cx="10360501" cy="31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1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/>
            </a:pPr>
            <a:r>
              <a:rPr lang="en-US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800" i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lruskips</a:t>
            </a:r>
            <a:r>
              <a:rPr lang="en-US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&lt;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&gt;  (-lru2skips for alternate buffer pool</a:t>
            </a:r>
            <a:r>
              <a:rPr lang="en-US" sz="1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  (OE 10.2B06 and OE 11.1)</a:t>
            </a:r>
            <a:endParaRPr lang="en-US" sz="18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Tx/>
              <a:buChar char="•"/>
              <a:tabLst/>
              <a:defRPr/>
            </a:pPr>
            <a:r>
              <a:rPr lang="en-US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Skip LRU maintenance for &lt;n&gt; accesses</a:t>
            </a:r>
          </a:p>
          <a:p>
            <a:pPr marL="742950" marR="0" lvl="1" indent="-28575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Tx/>
              <a:buChar char="•"/>
              <a:tabLst/>
              <a:defRPr/>
            </a:pPr>
            <a:r>
              <a:rPr lang="en-US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LRU and LFU (least frequently used) combined</a:t>
            </a:r>
          </a:p>
          <a:p>
            <a:pPr marL="742950" marR="0" lvl="1" indent="-28575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Tx/>
              <a:buChar char="•"/>
              <a:tabLst/>
              <a:defRPr/>
            </a:pPr>
            <a:r>
              <a:rPr lang="en-US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Small numbers make a BIG difference (100 works well)</a:t>
            </a:r>
          </a:p>
        </p:txBody>
      </p:sp>
      <p:sp>
        <p:nvSpPr>
          <p:cNvPr id="73" name="Rectangle 72"/>
          <p:cNvSpPr/>
          <p:nvPr/>
        </p:nvSpPr>
        <p:spPr bwMode="auto">
          <a:xfrm>
            <a:off x="6166203" y="4721699"/>
            <a:ext cx="5468582" cy="10380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1800" dirty="0" smtClean="0"/>
              <a:t>FIND  _Startup.</a:t>
            </a:r>
          </a:p>
          <a:p>
            <a:pPr algn="l"/>
            <a:r>
              <a:rPr lang="en-US" sz="1800" dirty="0" smtClean="0"/>
              <a:t>ASSIGN  _Startup-LRU-Skips = 100.    </a:t>
            </a:r>
            <a:endParaRPr lang="en-US" sz="1400" dirty="0" smtClean="0"/>
          </a:p>
        </p:txBody>
      </p:sp>
      <p:sp>
        <p:nvSpPr>
          <p:cNvPr id="74" name="Rectangle 73"/>
          <p:cNvSpPr/>
          <p:nvPr/>
        </p:nvSpPr>
        <p:spPr>
          <a:xfrm>
            <a:off x="554879" y="4719815"/>
            <a:ext cx="5286259" cy="15311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Promon, R&amp;D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4. Administrative Functions ...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  4. Adjust Latch Options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      4. Adjust LRU force skips:  100 </a:t>
            </a:r>
          </a:p>
        </p:txBody>
      </p:sp>
      <p:sp>
        <p:nvSpPr>
          <p:cNvPr id="75" name="Text Box 38"/>
          <p:cNvSpPr txBox="1">
            <a:spLocks noChangeArrowheads="1"/>
          </p:cNvSpPr>
          <p:nvPr/>
        </p:nvSpPr>
        <p:spPr bwMode="auto">
          <a:xfrm>
            <a:off x="570497" y="1772523"/>
            <a:ext cx="13260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chemeClr val="accent6"/>
                </a:solidFill>
              </a:rPr>
              <a:t>Database</a:t>
            </a:r>
          </a:p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chemeClr val="accent6"/>
                </a:solidFill>
              </a:rPr>
              <a:t>Buffer</a:t>
            </a:r>
          </a:p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chemeClr val="accent6"/>
                </a:solidFill>
              </a:rPr>
              <a:t>Lookup</a:t>
            </a:r>
          </a:p>
        </p:txBody>
      </p:sp>
      <p:sp>
        <p:nvSpPr>
          <p:cNvPr id="76" name="Line 40"/>
          <p:cNvSpPr>
            <a:spLocks noChangeShapeType="1"/>
          </p:cNvSpPr>
          <p:nvPr/>
        </p:nvSpPr>
        <p:spPr bwMode="auto">
          <a:xfrm flipV="1">
            <a:off x="1753850" y="2293494"/>
            <a:ext cx="299804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ounded Rectangle 86"/>
          <p:cNvSpPr/>
          <p:nvPr/>
        </p:nvSpPr>
        <p:spPr bwMode="auto">
          <a:xfrm>
            <a:off x="3282846" y="1417773"/>
            <a:ext cx="4931765" cy="3214187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Buffer Pool (OE 10.2B)</a:t>
            </a:r>
          </a:p>
        </p:txBody>
      </p:sp>
      <p:grpSp>
        <p:nvGrpSpPr>
          <p:cNvPr id="2" name="Group 135"/>
          <p:cNvGrpSpPr>
            <a:grpSpLocks noGrp="1"/>
          </p:cNvGrpSpPr>
          <p:nvPr/>
        </p:nvGrpSpPr>
        <p:grpSpPr>
          <a:xfrm>
            <a:off x="2045376" y="1543042"/>
            <a:ext cx="1134861" cy="2998978"/>
            <a:chOff x="2023879" y="1216434"/>
            <a:chExt cx="777290" cy="2794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 rot="10800000">
              <a:off x="2247132" y="1216434"/>
              <a:ext cx="554037" cy="2794000"/>
              <a:chOff x="519" y="1942"/>
              <a:chExt cx="349" cy="1760"/>
            </a:xfrm>
          </p:grpSpPr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519" y="2382"/>
                <a:ext cx="349" cy="440"/>
                <a:chOff x="519" y="2134"/>
                <a:chExt cx="349" cy="440"/>
              </a:xfrm>
            </p:grpSpPr>
            <p:grpSp>
              <p:nvGrpSpPr>
                <p:cNvPr id="5" name="Group 8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46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9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" name="Group 13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4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7" name="Group 18"/>
              <p:cNvGrpSpPr>
                <a:grpSpLocks/>
              </p:cNvGrpSpPr>
              <p:nvPr/>
            </p:nvGrpSpPr>
            <p:grpSpPr bwMode="auto">
              <a:xfrm>
                <a:off x="519" y="2822"/>
                <a:ext cx="349" cy="440"/>
                <a:chOff x="519" y="2134"/>
                <a:chExt cx="349" cy="440"/>
              </a:xfrm>
            </p:grpSpPr>
            <p:grpSp>
              <p:nvGrpSpPr>
                <p:cNvPr id="8" name="Group 19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3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" name="Group 24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32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3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4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5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29"/>
              <p:cNvGrpSpPr>
                <a:grpSpLocks/>
              </p:cNvGrpSpPr>
              <p:nvPr/>
            </p:nvGrpSpPr>
            <p:grpSpPr bwMode="auto">
              <a:xfrm>
                <a:off x="519" y="3262"/>
                <a:ext cx="349" cy="440"/>
                <a:chOff x="519" y="2134"/>
                <a:chExt cx="349" cy="440"/>
              </a:xfrm>
            </p:grpSpPr>
            <p:grpSp>
              <p:nvGrpSpPr>
                <p:cNvPr id="11" name="Group 30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26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7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8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9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" name="Group 35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22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4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3" name="Group 40"/>
              <p:cNvGrpSpPr>
                <a:grpSpLocks/>
              </p:cNvGrpSpPr>
              <p:nvPr/>
            </p:nvGrpSpPr>
            <p:grpSpPr bwMode="auto">
              <a:xfrm>
                <a:off x="519" y="1942"/>
                <a:ext cx="349" cy="440"/>
                <a:chOff x="519" y="2134"/>
                <a:chExt cx="349" cy="440"/>
              </a:xfrm>
            </p:grpSpPr>
            <p:grpSp>
              <p:nvGrpSpPr>
                <p:cNvPr id="14" name="Group 41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16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7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8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" name="Group 46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12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3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4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5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05" name="TextBox 104"/>
            <p:cNvSpPr txBox="1"/>
            <p:nvPr/>
          </p:nvSpPr>
          <p:spPr>
            <a:xfrm rot="16200000">
              <a:off x="996586" y="2496405"/>
              <a:ext cx="2277840" cy="2232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l"/>
              <a:r>
                <a:rPr lang="en-US" sz="1600" i="0" dirty="0" smtClean="0">
                  <a:solidFill>
                    <a:srgbClr val="000000"/>
                  </a:solidFill>
                </a:rPr>
                <a:t>Buffer pool hash table</a:t>
              </a:r>
            </a:p>
          </p:txBody>
        </p:sp>
      </p:grp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3580166" y="1563085"/>
            <a:ext cx="4352849" cy="1422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>
              <a:spcBef>
                <a:spcPts val="600"/>
              </a:spcBef>
            </a:pPr>
            <a:r>
              <a:rPr lang="en-US" i="0" dirty="0">
                <a:solidFill>
                  <a:schemeClr val="bg1"/>
                </a:solidFill>
              </a:rPr>
              <a:t>Primary Buffer Pool</a:t>
            </a:r>
          </a:p>
          <a:p>
            <a:pPr>
              <a:spcBef>
                <a:spcPts val="600"/>
              </a:spcBef>
            </a:pPr>
            <a:r>
              <a:rPr lang="en-US" i="0" dirty="0">
                <a:solidFill>
                  <a:schemeClr val="bg1"/>
                </a:solidFill>
              </a:rPr>
              <a:t>-B buffers</a:t>
            </a:r>
          </a:p>
        </p:txBody>
      </p:sp>
      <p:sp>
        <p:nvSpPr>
          <p:cNvPr id="104484" name="Text Box 36"/>
          <p:cNvSpPr txBox="1">
            <a:spLocks noChangeArrowheads="1"/>
          </p:cNvSpPr>
          <p:nvPr/>
        </p:nvSpPr>
        <p:spPr bwMode="auto">
          <a:xfrm>
            <a:off x="8570210" y="1106818"/>
            <a:ext cx="28007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/>
              <a:t>LRU buffer eviction policy</a:t>
            </a:r>
          </a:p>
        </p:txBody>
      </p:sp>
      <p:grpSp>
        <p:nvGrpSpPr>
          <p:cNvPr id="16" name="Group 84"/>
          <p:cNvGrpSpPr/>
          <p:nvPr/>
        </p:nvGrpSpPr>
        <p:grpSpPr>
          <a:xfrm>
            <a:off x="2963544" y="1004491"/>
            <a:ext cx="5298527" cy="452779"/>
            <a:chOff x="2963544" y="1004491"/>
            <a:chExt cx="5298527" cy="452779"/>
          </a:xfrm>
        </p:grpSpPr>
        <p:grpSp>
          <p:nvGrpSpPr>
            <p:cNvPr id="17" name="Group 24"/>
            <p:cNvGrpSpPr>
              <a:grpSpLocks/>
            </p:cNvGrpSpPr>
            <p:nvPr/>
          </p:nvGrpSpPr>
          <p:grpSpPr bwMode="auto">
            <a:xfrm>
              <a:off x="3621601" y="1201683"/>
              <a:ext cx="3974065" cy="255587"/>
              <a:chOff x="1947" y="3470"/>
              <a:chExt cx="1878" cy="161"/>
            </a:xfrm>
          </p:grpSpPr>
          <p:sp>
            <p:nvSpPr>
              <p:cNvPr id="104473" name="Rectangle 25"/>
              <p:cNvSpPr>
                <a:spLocks noChangeArrowheads="1"/>
              </p:cNvSpPr>
              <p:nvPr/>
            </p:nvSpPr>
            <p:spPr bwMode="auto">
              <a:xfrm>
                <a:off x="1947" y="3476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800" dirty="0" smtClean="0"/>
                  <a:t>64</a:t>
                </a:r>
                <a:endParaRPr lang="en-US" sz="1800" dirty="0"/>
              </a:p>
            </p:txBody>
          </p:sp>
          <p:sp>
            <p:nvSpPr>
              <p:cNvPr id="104474" name="Rectangle 26"/>
              <p:cNvSpPr>
                <a:spLocks noChangeArrowheads="1"/>
              </p:cNvSpPr>
              <p:nvPr/>
            </p:nvSpPr>
            <p:spPr bwMode="auto">
              <a:xfrm>
                <a:off x="2295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128</a:t>
                </a:r>
                <a:endParaRPr lang="en-US" sz="1600" dirty="0"/>
              </a:p>
            </p:txBody>
          </p:sp>
          <p:sp>
            <p:nvSpPr>
              <p:cNvPr id="104475" name="Rectangle 27"/>
              <p:cNvSpPr>
                <a:spLocks noChangeArrowheads="1"/>
              </p:cNvSpPr>
              <p:nvPr/>
            </p:nvSpPr>
            <p:spPr bwMode="auto">
              <a:xfrm>
                <a:off x="2619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96</a:t>
                </a:r>
                <a:endParaRPr lang="en-US" sz="1600" dirty="0"/>
              </a:p>
            </p:txBody>
          </p:sp>
          <p:sp>
            <p:nvSpPr>
              <p:cNvPr id="104476" name="Rectangle 28"/>
              <p:cNvSpPr>
                <a:spLocks noChangeArrowheads="1"/>
              </p:cNvSpPr>
              <p:nvPr/>
            </p:nvSpPr>
            <p:spPr bwMode="auto">
              <a:xfrm>
                <a:off x="2967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1024</a:t>
                </a:r>
                <a:endParaRPr lang="en-US" sz="1600" dirty="0"/>
              </a:p>
            </p:txBody>
          </p:sp>
          <p:cxnSp>
            <p:nvCxnSpPr>
              <p:cNvPr id="104477" name="AutoShape 29"/>
              <p:cNvCxnSpPr>
                <a:cxnSpLocks noChangeShapeType="1"/>
                <a:stCxn id="104473" idx="3"/>
                <a:endCxn id="104474" idx="1"/>
              </p:cNvCxnSpPr>
              <p:nvPr/>
            </p:nvCxnSpPr>
            <p:spPr bwMode="auto">
              <a:xfrm flipV="1">
                <a:off x="2139" y="3551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78" name="AutoShape 30"/>
              <p:cNvCxnSpPr>
                <a:cxnSpLocks noChangeShapeType="1"/>
                <a:stCxn id="104474" idx="3"/>
                <a:endCxn id="104475" idx="1"/>
              </p:cNvCxnSpPr>
              <p:nvPr/>
            </p:nvCxnSpPr>
            <p:spPr bwMode="auto">
              <a:xfrm>
                <a:off x="2487" y="3551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79" name="AutoShape 31"/>
              <p:cNvCxnSpPr>
                <a:cxnSpLocks noChangeShapeType="1"/>
                <a:stCxn id="104475" idx="3"/>
                <a:endCxn id="104476" idx="1"/>
              </p:cNvCxnSpPr>
              <p:nvPr/>
            </p:nvCxnSpPr>
            <p:spPr bwMode="auto">
              <a:xfrm flipV="1">
                <a:off x="2811" y="3548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04480" name="Rectangle 32"/>
              <p:cNvSpPr>
                <a:spLocks noChangeArrowheads="1"/>
              </p:cNvSpPr>
              <p:nvPr/>
            </p:nvSpPr>
            <p:spPr bwMode="auto">
              <a:xfrm>
                <a:off x="3309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144</a:t>
                </a:r>
                <a:endParaRPr lang="en-US" sz="1600" dirty="0"/>
              </a:p>
            </p:txBody>
          </p:sp>
          <p:sp>
            <p:nvSpPr>
              <p:cNvPr id="104481" name="Rectangle 33"/>
              <p:cNvSpPr>
                <a:spLocks noChangeArrowheads="1"/>
              </p:cNvSpPr>
              <p:nvPr/>
            </p:nvSpPr>
            <p:spPr bwMode="auto">
              <a:xfrm>
                <a:off x="3633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256</a:t>
                </a:r>
                <a:endParaRPr lang="en-US" sz="1600" dirty="0"/>
              </a:p>
            </p:txBody>
          </p:sp>
          <p:cxnSp>
            <p:nvCxnSpPr>
              <p:cNvPr id="104482" name="AutoShape 34"/>
              <p:cNvCxnSpPr>
                <a:cxnSpLocks noChangeShapeType="1"/>
                <a:stCxn id="104480" idx="3"/>
                <a:endCxn id="104481" idx="1"/>
              </p:cNvCxnSpPr>
              <p:nvPr/>
            </p:nvCxnSpPr>
            <p:spPr bwMode="auto">
              <a:xfrm>
                <a:off x="3501" y="3548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83" name="AutoShape 35"/>
              <p:cNvCxnSpPr>
                <a:cxnSpLocks noChangeShapeType="1"/>
                <a:stCxn id="104476" idx="3"/>
                <a:endCxn id="104480" idx="1"/>
              </p:cNvCxnSpPr>
              <p:nvPr/>
            </p:nvCxnSpPr>
            <p:spPr bwMode="auto">
              <a:xfrm>
                <a:off x="3159" y="3548"/>
                <a:ext cx="1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42" name="TextBox 41"/>
            <p:cNvSpPr txBox="1"/>
            <p:nvPr/>
          </p:nvSpPr>
          <p:spPr>
            <a:xfrm>
              <a:off x="2963544" y="1016981"/>
              <a:ext cx="709046" cy="27699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LRU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553025" y="1004491"/>
              <a:ext cx="709046" cy="27699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MRU</a:t>
              </a:r>
            </a:p>
          </p:txBody>
        </p:sp>
      </p:grpSp>
      <p:sp>
        <p:nvSpPr>
          <p:cNvPr id="71" name="Rectangle 4"/>
          <p:cNvSpPr>
            <a:spLocks noChangeArrowheads="1"/>
          </p:cNvSpPr>
          <p:nvPr/>
        </p:nvSpPr>
        <p:spPr bwMode="auto">
          <a:xfrm>
            <a:off x="3582666" y="3109555"/>
            <a:ext cx="4352849" cy="1422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>
              <a:spcBef>
                <a:spcPts val="600"/>
              </a:spcBef>
            </a:pPr>
            <a:r>
              <a:rPr lang="en-US" i="0" dirty="0">
                <a:solidFill>
                  <a:schemeClr val="bg1"/>
                </a:solidFill>
              </a:rPr>
              <a:t>Alternate Buffer Pool</a:t>
            </a:r>
          </a:p>
          <a:p>
            <a:pPr>
              <a:spcBef>
                <a:spcPts val="600"/>
              </a:spcBef>
            </a:pPr>
            <a:r>
              <a:rPr lang="en-US" i="0" dirty="0">
                <a:solidFill>
                  <a:schemeClr val="bg1"/>
                </a:solidFill>
              </a:rPr>
              <a:t>-B2 buffers</a:t>
            </a:r>
          </a:p>
        </p:txBody>
      </p:sp>
      <p:grpSp>
        <p:nvGrpSpPr>
          <p:cNvPr id="18" name="Group 85"/>
          <p:cNvGrpSpPr/>
          <p:nvPr/>
        </p:nvGrpSpPr>
        <p:grpSpPr>
          <a:xfrm>
            <a:off x="2966044" y="4606913"/>
            <a:ext cx="5298527" cy="422077"/>
            <a:chOff x="2966044" y="4606913"/>
            <a:chExt cx="5298527" cy="422077"/>
          </a:xfrm>
        </p:grpSpPr>
        <p:grpSp>
          <p:nvGrpSpPr>
            <p:cNvPr id="19" name="Group 24"/>
            <p:cNvGrpSpPr>
              <a:grpSpLocks/>
            </p:cNvGrpSpPr>
            <p:nvPr/>
          </p:nvGrpSpPr>
          <p:grpSpPr bwMode="auto">
            <a:xfrm>
              <a:off x="3624101" y="4606913"/>
              <a:ext cx="3974065" cy="255587"/>
              <a:chOff x="1947" y="3470"/>
              <a:chExt cx="1878" cy="161"/>
            </a:xfrm>
          </p:grpSpPr>
          <p:sp>
            <p:nvSpPr>
              <p:cNvPr id="81" name="Rectangle 25"/>
              <p:cNvSpPr>
                <a:spLocks noChangeArrowheads="1"/>
              </p:cNvSpPr>
              <p:nvPr/>
            </p:nvSpPr>
            <p:spPr bwMode="auto">
              <a:xfrm>
                <a:off x="1947" y="3476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92</a:t>
                </a:r>
                <a:endParaRPr lang="en-US" sz="1600" dirty="0"/>
              </a:p>
            </p:txBody>
          </p:sp>
          <p:sp>
            <p:nvSpPr>
              <p:cNvPr id="82" name="Rectangle 26"/>
              <p:cNvSpPr>
                <a:spLocks noChangeArrowheads="1"/>
              </p:cNvSpPr>
              <p:nvPr/>
            </p:nvSpPr>
            <p:spPr bwMode="auto">
              <a:xfrm>
                <a:off x="2295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64</a:t>
                </a:r>
                <a:endParaRPr lang="en-US" sz="1600" dirty="0"/>
              </a:p>
            </p:txBody>
          </p:sp>
          <p:sp>
            <p:nvSpPr>
              <p:cNvPr id="92" name="Rectangle 27"/>
              <p:cNvSpPr>
                <a:spLocks noChangeArrowheads="1"/>
              </p:cNvSpPr>
              <p:nvPr/>
            </p:nvSpPr>
            <p:spPr bwMode="auto">
              <a:xfrm>
                <a:off x="2619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164</a:t>
                </a:r>
                <a:endParaRPr lang="en-US" sz="1600" dirty="0"/>
              </a:p>
            </p:txBody>
          </p:sp>
          <p:sp>
            <p:nvSpPr>
              <p:cNvPr id="93" name="Rectangle 28"/>
              <p:cNvSpPr>
                <a:spLocks noChangeArrowheads="1"/>
              </p:cNvSpPr>
              <p:nvPr/>
            </p:nvSpPr>
            <p:spPr bwMode="auto">
              <a:xfrm>
                <a:off x="2967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48</a:t>
                </a:r>
                <a:endParaRPr lang="en-US" sz="1600" dirty="0"/>
              </a:p>
            </p:txBody>
          </p:sp>
          <p:cxnSp>
            <p:nvCxnSpPr>
              <p:cNvPr id="94" name="AutoShape 29"/>
              <p:cNvCxnSpPr>
                <a:cxnSpLocks noChangeShapeType="1"/>
                <a:stCxn id="81" idx="3"/>
                <a:endCxn id="82" idx="1"/>
              </p:cNvCxnSpPr>
              <p:nvPr/>
            </p:nvCxnSpPr>
            <p:spPr bwMode="auto">
              <a:xfrm flipV="1">
                <a:off x="2139" y="3551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95" name="AutoShape 30"/>
              <p:cNvCxnSpPr>
                <a:cxnSpLocks noChangeShapeType="1"/>
                <a:stCxn id="82" idx="3"/>
                <a:endCxn id="92" idx="1"/>
              </p:cNvCxnSpPr>
              <p:nvPr/>
            </p:nvCxnSpPr>
            <p:spPr bwMode="auto">
              <a:xfrm>
                <a:off x="2487" y="3551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96" name="AutoShape 31"/>
              <p:cNvCxnSpPr>
                <a:cxnSpLocks noChangeShapeType="1"/>
                <a:stCxn id="92" idx="3"/>
                <a:endCxn id="93" idx="1"/>
              </p:cNvCxnSpPr>
              <p:nvPr/>
            </p:nvCxnSpPr>
            <p:spPr bwMode="auto">
              <a:xfrm flipV="1">
                <a:off x="2811" y="3548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97" name="Rectangle 32"/>
              <p:cNvSpPr>
                <a:spLocks noChangeArrowheads="1"/>
              </p:cNvSpPr>
              <p:nvPr/>
            </p:nvSpPr>
            <p:spPr bwMode="auto">
              <a:xfrm>
                <a:off x="3309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132</a:t>
                </a:r>
                <a:endParaRPr lang="en-US" sz="1600" dirty="0"/>
              </a:p>
            </p:txBody>
          </p:sp>
          <p:sp>
            <p:nvSpPr>
              <p:cNvPr id="98" name="Rectangle 33"/>
              <p:cNvSpPr>
                <a:spLocks noChangeArrowheads="1"/>
              </p:cNvSpPr>
              <p:nvPr/>
            </p:nvSpPr>
            <p:spPr bwMode="auto">
              <a:xfrm>
                <a:off x="3633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128</a:t>
                </a:r>
                <a:endParaRPr lang="en-US" sz="1600" dirty="0"/>
              </a:p>
            </p:txBody>
          </p:sp>
          <p:cxnSp>
            <p:nvCxnSpPr>
              <p:cNvPr id="99" name="AutoShape 34"/>
              <p:cNvCxnSpPr>
                <a:cxnSpLocks noChangeShapeType="1"/>
                <a:stCxn id="97" idx="3"/>
                <a:endCxn id="98" idx="1"/>
              </p:cNvCxnSpPr>
              <p:nvPr/>
            </p:nvCxnSpPr>
            <p:spPr bwMode="auto">
              <a:xfrm>
                <a:off x="3501" y="3548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0" name="AutoShape 35"/>
              <p:cNvCxnSpPr>
                <a:cxnSpLocks noChangeShapeType="1"/>
                <a:stCxn id="93" idx="3"/>
                <a:endCxn id="97" idx="1"/>
              </p:cNvCxnSpPr>
              <p:nvPr/>
            </p:nvCxnSpPr>
            <p:spPr bwMode="auto">
              <a:xfrm>
                <a:off x="3159" y="3548"/>
                <a:ext cx="1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101" name="TextBox 100"/>
            <p:cNvSpPr txBox="1"/>
            <p:nvPr/>
          </p:nvSpPr>
          <p:spPr>
            <a:xfrm>
              <a:off x="2966044" y="4751991"/>
              <a:ext cx="709046" cy="27699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LRU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555525" y="4739501"/>
              <a:ext cx="709046" cy="27699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MRU</a:t>
              </a:r>
            </a:p>
          </p:txBody>
        </p:sp>
      </p:grpSp>
      <p:sp>
        <p:nvSpPr>
          <p:cNvPr id="151" name="AutoShape 39"/>
          <p:cNvSpPr>
            <a:spLocks/>
          </p:cNvSpPr>
          <p:nvPr/>
        </p:nvSpPr>
        <p:spPr bwMode="auto">
          <a:xfrm>
            <a:off x="2053654" y="1603947"/>
            <a:ext cx="185085" cy="2938073"/>
          </a:xfrm>
          <a:prstGeom prst="leftBracket">
            <a:avLst>
              <a:gd name="adj" fmla="val 109436"/>
            </a:avLst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Text Box 36"/>
          <p:cNvSpPr txBox="1">
            <a:spLocks noChangeArrowheads="1"/>
          </p:cNvSpPr>
          <p:nvPr/>
        </p:nvSpPr>
        <p:spPr bwMode="auto">
          <a:xfrm>
            <a:off x="8478610" y="4512084"/>
            <a:ext cx="292900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smtClean="0"/>
              <a:t>LRU2 </a:t>
            </a:r>
            <a:r>
              <a:rPr lang="en-US" sz="1800" dirty="0"/>
              <a:t>buffer eviction </a:t>
            </a:r>
            <a:r>
              <a:rPr lang="en-US" sz="1800" dirty="0" smtClean="0"/>
              <a:t>policy</a:t>
            </a:r>
            <a:br>
              <a:rPr lang="en-US" sz="1800" dirty="0" smtClean="0"/>
            </a:br>
            <a:r>
              <a:rPr lang="en-US" sz="1800" dirty="0" smtClean="0"/>
              <a:t>(only when needed)</a:t>
            </a:r>
            <a:endParaRPr lang="en-US" sz="1800" dirty="0"/>
          </a:p>
        </p:txBody>
      </p:sp>
      <p:sp>
        <p:nvSpPr>
          <p:cNvPr id="88" name="Content Placeholder 2"/>
          <p:cNvSpPr txBox="1">
            <a:spLocks/>
          </p:cNvSpPr>
          <p:nvPr/>
        </p:nvSpPr>
        <p:spPr bwMode="auto">
          <a:xfrm>
            <a:off x="490939" y="5097522"/>
            <a:ext cx="10360501" cy="1461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Object specific data managed separately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Reduces “housekeeping” cost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Data can become resident in 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memory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Data Dictionary (by table/index/LOB)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proutil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enableB2 (by storage area)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proutil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viewB2 option</a:t>
            </a:r>
            <a:endParaRPr lang="en-US" sz="20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648004" y="2089794"/>
            <a:ext cx="2754280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 buffer pool cache</a:t>
            </a:r>
          </a:p>
          <a:p>
            <a: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 Hash table</a:t>
            </a:r>
          </a:p>
          <a:p>
            <a: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Multiple LRU</a:t>
            </a:r>
            <a:b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replacement chains</a:t>
            </a:r>
          </a:p>
        </p:txBody>
      </p:sp>
      <p:sp>
        <p:nvSpPr>
          <p:cNvPr id="103" name="Text Box 38"/>
          <p:cNvSpPr txBox="1">
            <a:spLocks noChangeArrowheads="1"/>
          </p:cNvSpPr>
          <p:nvPr/>
        </p:nvSpPr>
        <p:spPr bwMode="auto">
          <a:xfrm>
            <a:off x="570497" y="2674475"/>
            <a:ext cx="13260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chemeClr val="accent6"/>
                </a:solidFill>
              </a:rPr>
              <a:t>Database</a:t>
            </a:r>
          </a:p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chemeClr val="accent6"/>
                </a:solidFill>
              </a:rPr>
              <a:t>Buffer</a:t>
            </a:r>
          </a:p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chemeClr val="accent6"/>
                </a:solidFill>
              </a:rPr>
              <a:t>Lookup</a:t>
            </a:r>
          </a:p>
        </p:txBody>
      </p:sp>
      <p:sp>
        <p:nvSpPr>
          <p:cNvPr id="104" name="Line 40"/>
          <p:cNvSpPr>
            <a:spLocks noChangeShapeType="1"/>
          </p:cNvSpPr>
          <p:nvPr/>
        </p:nvSpPr>
        <p:spPr bwMode="auto">
          <a:xfrm flipV="1">
            <a:off x="1753850" y="3195446"/>
            <a:ext cx="299804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ounded Rectangle 162"/>
          <p:cNvSpPr/>
          <p:nvPr/>
        </p:nvSpPr>
        <p:spPr bwMode="auto">
          <a:xfrm>
            <a:off x="7678271" y="1465730"/>
            <a:ext cx="3361764" cy="10757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(per user) Read-only Buffers (little known/used category)</a:t>
            </a:r>
          </a:p>
        </p:txBody>
      </p:sp>
      <p:sp>
        <p:nvSpPr>
          <p:cNvPr id="164" name="Content Placeholder 2"/>
          <p:cNvSpPr>
            <a:spLocks noGrp="1"/>
          </p:cNvSpPr>
          <p:nvPr>
            <p:ph idx="1"/>
          </p:nvPr>
        </p:nvSpPr>
        <p:spPr>
          <a:xfrm>
            <a:off x="598856" y="4439872"/>
            <a:ext cx="8128285" cy="2349874"/>
          </a:xfrm>
        </p:spPr>
        <p:txBody>
          <a:bodyPr/>
          <a:lstStyle/>
          <a:p>
            <a:r>
              <a:rPr lang="de-DE" dirty="0" smtClean="0"/>
              <a:t>Selfless act for table scan users</a:t>
            </a:r>
          </a:p>
          <a:p>
            <a:pPr lvl="1"/>
            <a:r>
              <a:rPr lang="de-DE" dirty="0"/>
              <a:t>Will not improve performance of </a:t>
            </a:r>
            <a:r>
              <a:rPr lang="de-DE" dirty="0" smtClean="0"/>
              <a:t>user</a:t>
            </a:r>
          </a:p>
          <a:p>
            <a:pPr lvl="1"/>
            <a:r>
              <a:rPr lang="de-DE" dirty="0" smtClean="0"/>
              <a:t>Helps others since it avoids fouling of LRU mechanism</a:t>
            </a:r>
          </a:p>
          <a:p>
            <a:pPr lvl="1"/>
            <a:r>
              <a:rPr lang="en-US" dirty="0"/>
              <a:t>Use it for operations like </a:t>
            </a:r>
            <a:r>
              <a:rPr lang="en-US" dirty="0" err="1"/>
              <a:t>dbanalys</a:t>
            </a:r>
            <a:r>
              <a:rPr lang="en-US" dirty="0"/>
              <a:t> or table scan </a:t>
            </a:r>
            <a:r>
              <a:rPr lang="en-US" dirty="0" smtClean="0"/>
              <a:t>queries</a:t>
            </a:r>
            <a:endParaRPr lang="de-DE" dirty="0" smtClean="0"/>
          </a:p>
          <a:p>
            <a:r>
              <a:rPr lang="de-DE" dirty="0" smtClean="0"/>
              <a:t>Intended to improve performance overall</a:t>
            </a:r>
          </a:p>
        </p:txBody>
      </p:sp>
      <p:grpSp>
        <p:nvGrpSpPr>
          <p:cNvPr id="2" name="Group 129"/>
          <p:cNvGrpSpPr>
            <a:grpSpLocks noChangeAspect="1"/>
          </p:cNvGrpSpPr>
          <p:nvPr/>
        </p:nvGrpSpPr>
        <p:grpSpPr>
          <a:xfrm>
            <a:off x="672354" y="979554"/>
            <a:ext cx="10139078" cy="3413493"/>
            <a:chOff x="120286" y="973714"/>
            <a:chExt cx="11850673" cy="4184701"/>
          </a:xfrm>
        </p:grpSpPr>
        <p:sp>
          <p:nvSpPr>
            <p:cNvPr id="87" name="Rounded Rectangle 86"/>
            <p:cNvSpPr/>
            <p:nvPr/>
          </p:nvSpPr>
          <p:spPr bwMode="auto">
            <a:xfrm>
              <a:off x="3282846" y="1417773"/>
              <a:ext cx="4931765" cy="321418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4452" name="Rectangle 4"/>
            <p:cNvSpPr>
              <a:spLocks noChangeArrowheads="1"/>
            </p:cNvSpPr>
            <p:nvPr/>
          </p:nvSpPr>
          <p:spPr bwMode="auto">
            <a:xfrm>
              <a:off x="3580166" y="1563084"/>
              <a:ext cx="4352849" cy="1422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>
                <a:spcBef>
                  <a:spcPts val="600"/>
                </a:spcBef>
              </a:pPr>
              <a:r>
                <a:rPr lang="en-US" i="0" dirty="0">
                  <a:solidFill>
                    <a:schemeClr val="bg1"/>
                  </a:solidFill>
                </a:rPr>
                <a:t>Primary Buffer Pool</a:t>
              </a:r>
            </a:p>
            <a:p>
              <a:pPr>
                <a:spcBef>
                  <a:spcPts val="600"/>
                </a:spcBef>
              </a:pPr>
              <a:r>
                <a:rPr lang="en-US" i="0" dirty="0">
                  <a:solidFill>
                    <a:schemeClr val="bg1"/>
                  </a:solidFill>
                </a:rPr>
                <a:t>-B buffers</a:t>
              </a:r>
            </a:p>
          </p:txBody>
        </p:sp>
        <p:sp>
          <p:nvSpPr>
            <p:cNvPr id="104484" name="Text Box 36"/>
            <p:cNvSpPr txBox="1">
              <a:spLocks noChangeArrowheads="1"/>
            </p:cNvSpPr>
            <p:nvPr/>
          </p:nvSpPr>
          <p:spPr bwMode="auto">
            <a:xfrm>
              <a:off x="8570209" y="1106818"/>
              <a:ext cx="280076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dirty="0"/>
                <a:t>LRU buffer eviction policy</a:t>
              </a:r>
            </a:p>
          </p:txBody>
        </p:sp>
        <p:grpSp>
          <p:nvGrpSpPr>
            <p:cNvPr id="3" name="Group 24"/>
            <p:cNvGrpSpPr>
              <a:grpSpLocks/>
            </p:cNvGrpSpPr>
            <p:nvPr/>
          </p:nvGrpSpPr>
          <p:grpSpPr bwMode="auto">
            <a:xfrm>
              <a:off x="3621601" y="1201683"/>
              <a:ext cx="3974065" cy="255587"/>
              <a:chOff x="1947" y="3470"/>
              <a:chExt cx="1878" cy="161"/>
            </a:xfrm>
          </p:grpSpPr>
          <p:sp>
            <p:nvSpPr>
              <p:cNvPr id="104473" name="Rectangle 25"/>
              <p:cNvSpPr>
                <a:spLocks noChangeArrowheads="1"/>
              </p:cNvSpPr>
              <p:nvPr/>
            </p:nvSpPr>
            <p:spPr bwMode="auto">
              <a:xfrm>
                <a:off x="1947" y="3476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800" dirty="0" smtClean="0"/>
                  <a:t>64</a:t>
                </a:r>
                <a:endParaRPr lang="en-US" sz="1800" dirty="0"/>
              </a:p>
            </p:txBody>
          </p:sp>
          <p:sp>
            <p:nvSpPr>
              <p:cNvPr id="104474" name="Rectangle 26"/>
              <p:cNvSpPr>
                <a:spLocks noChangeArrowheads="1"/>
              </p:cNvSpPr>
              <p:nvPr/>
            </p:nvSpPr>
            <p:spPr bwMode="auto">
              <a:xfrm>
                <a:off x="2295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128</a:t>
                </a:r>
                <a:endParaRPr lang="en-US" sz="1600" dirty="0"/>
              </a:p>
            </p:txBody>
          </p:sp>
          <p:sp>
            <p:nvSpPr>
              <p:cNvPr id="104475" name="Rectangle 27"/>
              <p:cNvSpPr>
                <a:spLocks noChangeArrowheads="1"/>
              </p:cNvSpPr>
              <p:nvPr/>
            </p:nvSpPr>
            <p:spPr bwMode="auto">
              <a:xfrm>
                <a:off x="2619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96</a:t>
                </a:r>
                <a:endParaRPr lang="en-US" sz="1600" dirty="0"/>
              </a:p>
            </p:txBody>
          </p:sp>
          <p:sp>
            <p:nvSpPr>
              <p:cNvPr id="104476" name="Rectangle 28"/>
              <p:cNvSpPr>
                <a:spLocks noChangeArrowheads="1"/>
              </p:cNvSpPr>
              <p:nvPr/>
            </p:nvSpPr>
            <p:spPr bwMode="auto">
              <a:xfrm>
                <a:off x="2967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1024</a:t>
                </a:r>
                <a:endParaRPr lang="en-US" sz="1600" dirty="0"/>
              </a:p>
            </p:txBody>
          </p:sp>
          <p:cxnSp>
            <p:nvCxnSpPr>
              <p:cNvPr id="104477" name="AutoShape 29"/>
              <p:cNvCxnSpPr>
                <a:cxnSpLocks noChangeShapeType="1"/>
                <a:stCxn id="104473" idx="3"/>
                <a:endCxn id="104474" idx="1"/>
              </p:cNvCxnSpPr>
              <p:nvPr/>
            </p:nvCxnSpPr>
            <p:spPr bwMode="auto">
              <a:xfrm flipV="1">
                <a:off x="2139" y="3551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78" name="AutoShape 30"/>
              <p:cNvCxnSpPr>
                <a:cxnSpLocks noChangeShapeType="1"/>
                <a:stCxn id="104474" idx="3"/>
                <a:endCxn id="104475" idx="1"/>
              </p:cNvCxnSpPr>
              <p:nvPr/>
            </p:nvCxnSpPr>
            <p:spPr bwMode="auto">
              <a:xfrm>
                <a:off x="2487" y="3551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79" name="AutoShape 31"/>
              <p:cNvCxnSpPr>
                <a:cxnSpLocks noChangeShapeType="1"/>
                <a:stCxn id="104475" idx="3"/>
                <a:endCxn id="104476" idx="1"/>
              </p:cNvCxnSpPr>
              <p:nvPr/>
            </p:nvCxnSpPr>
            <p:spPr bwMode="auto">
              <a:xfrm flipV="1">
                <a:off x="2811" y="3548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04480" name="Rectangle 32"/>
              <p:cNvSpPr>
                <a:spLocks noChangeArrowheads="1"/>
              </p:cNvSpPr>
              <p:nvPr/>
            </p:nvSpPr>
            <p:spPr bwMode="auto">
              <a:xfrm>
                <a:off x="3309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144</a:t>
                </a:r>
                <a:endParaRPr lang="en-US" sz="1600" dirty="0"/>
              </a:p>
            </p:txBody>
          </p:sp>
          <p:sp>
            <p:nvSpPr>
              <p:cNvPr id="104481" name="Rectangle 33"/>
              <p:cNvSpPr>
                <a:spLocks noChangeArrowheads="1"/>
              </p:cNvSpPr>
              <p:nvPr/>
            </p:nvSpPr>
            <p:spPr bwMode="auto">
              <a:xfrm>
                <a:off x="3633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256</a:t>
                </a:r>
                <a:endParaRPr lang="en-US" sz="1600" dirty="0"/>
              </a:p>
            </p:txBody>
          </p:sp>
          <p:cxnSp>
            <p:nvCxnSpPr>
              <p:cNvPr id="104482" name="AutoShape 34"/>
              <p:cNvCxnSpPr>
                <a:cxnSpLocks noChangeShapeType="1"/>
                <a:stCxn id="104480" idx="3"/>
                <a:endCxn id="104481" idx="1"/>
              </p:cNvCxnSpPr>
              <p:nvPr/>
            </p:nvCxnSpPr>
            <p:spPr bwMode="auto">
              <a:xfrm>
                <a:off x="3501" y="3548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83" name="AutoShape 35"/>
              <p:cNvCxnSpPr>
                <a:cxnSpLocks noChangeShapeType="1"/>
                <a:stCxn id="104476" idx="3"/>
                <a:endCxn id="104480" idx="1"/>
              </p:cNvCxnSpPr>
              <p:nvPr/>
            </p:nvCxnSpPr>
            <p:spPr bwMode="auto">
              <a:xfrm>
                <a:off x="3159" y="3548"/>
                <a:ext cx="1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42" name="TextBox 41"/>
            <p:cNvSpPr txBox="1"/>
            <p:nvPr/>
          </p:nvSpPr>
          <p:spPr>
            <a:xfrm>
              <a:off x="2963543" y="986204"/>
              <a:ext cx="70904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LRU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553025" y="973714"/>
              <a:ext cx="70904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MRU</a:t>
              </a:r>
            </a:p>
          </p:txBody>
        </p:sp>
        <p:sp>
          <p:nvSpPr>
            <p:cNvPr id="71" name="Rectangle 4"/>
            <p:cNvSpPr>
              <a:spLocks noChangeArrowheads="1"/>
            </p:cNvSpPr>
            <p:nvPr/>
          </p:nvSpPr>
          <p:spPr bwMode="auto">
            <a:xfrm>
              <a:off x="3582666" y="3109555"/>
              <a:ext cx="4352849" cy="1422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>
                <a:spcBef>
                  <a:spcPts val="600"/>
                </a:spcBef>
              </a:pPr>
              <a:r>
                <a:rPr lang="en-US" i="0" dirty="0">
                  <a:solidFill>
                    <a:schemeClr val="bg1"/>
                  </a:solidFill>
                </a:rPr>
                <a:t>Alternate Buffer Pool</a:t>
              </a:r>
            </a:p>
            <a:p>
              <a:pPr>
                <a:spcBef>
                  <a:spcPts val="600"/>
                </a:spcBef>
              </a:pPr>
              <a:r>
                <a:rPr lang="en-US" i="0" dirty="0">
                  <a:solidFill>
                    <a:schemeClr val="bg1"/>
                  </a:solidFill>
                </a:rPr>
                <a:t>-B2 buffers</a:t>
              </a:r>
            </a:p>
          </p:txBody>
        </p:sp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3624101" y="4606914"/>
              <a:ext cx="3974065" cy="255587"/>
              <a:chOff x="1947" y="3470"/>
              <a:chExt cx="1878" cy="161"/>
            </a:xfrm>
          </p:grpSpPr>
          <p:sp>
            <p:nvSpPr>
              <p:cNvPr id="81" name="Rectangle 25"/>
              <p:cNvSpPr>
                <a:spLocks noChangeArrowheads="1"/>
              </p:cNvSpPr>
              <p:nvPr/>
            </p:nvSpPr>
            <p:spPr bwMode="auto">
              <a:xfrm>
                <a:off x="1947" y="3476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92</a:t>
                </a:r>
                <a:endParaRPr lang="en-US" sz="1600" dirty="0"/>
              </a:p>
            </p:txBody>
          </p:sp>
          <p:sp>
            <p:nvSpPr>
              <p:cNvPr id="82" name="Rectangle 26"/>
              <p:cNvSpPr>
                <a:spLocks noChangeArrowheads="1"/>
              </p:cNvSpPr>
              <p:nvPr/>
            </p:nvSpPr>
            <p:spPr bwMode="auto">
              <a:xfrm>
                <a:off x="2295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64</a:t>
                </a:r>
                <a:endParaRPr lang="en-US" sz="1600" dirty="0"/>
              </a:p>
            </p:txBody>
          </p:sp>
          <p:sp>
            <p:nvSpPr>
              <p:cNvPr id="92" name="Rectangle 27"/>
              <p:cNvSpPr>
                <a:spLocks noChangeArrowheads="1"/>
              </p:cNvSpPr>
              <p:nvPr/>
            </p:nvSpPr>
            <p:spPr bwMode="auto">
              <a:xfrm>
                <a:off x="2619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164</a:t>
                </a:r>
                <a:endParaRPr lang="en-US" sz="1600" dirty="0"/>
              </a:p>
            </p:txBody>
          </p:sp>
          <p:sp>
            <p:nvSpPr>
              <p:cNvPr id="93" name="Rectangle 28"/>
              <p:cNvSpPr>
                <a:spLocks noChangeArrowheads="1"/>
              </p:cNvSpPr>
              <p:nvPr/>
            </p:nvSpPr>
            <p:spPr bwMode="auto">
              <a:xfrm>
                <a:off x="2967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48</a:t>
                </a:r>
                <a:endParaRPr lang="en-US" sz="1600" dirty="0"/>
              </a:p>
            </p:txBody>
          </p:sp>
          <p:cxnSp>
            <p:nvCxnSpPr>
              <p:cNvPr id="94" name="AutoShape 29"/>
              <p:cNvCxnSpPr>
                <a:cxnSpLocks noChangeShapeType="1"/>
                <a:stCxn id="81" idx="3"/>
                <a:endCxn id="82" idx="1"/>
              </p:cNvCxnSpPr>
              <p:nvPr/>
            </p:nvCxnSpPr>
            <p:spPr bwMode="auto">
              <a:xfrm flipV="1">
                <a:off x="2139" y="3551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95" name="AutoShape 30"/>
              <p:cNvCxnSpPr>
                <a:cxnSpLocks noChangeShapeType="1"/>
                <a:stCxn id="82" idx="3"/>
                <a:endCxn id="92" idx="1"/>
              </p:cNvCxnSpPr>
              <p:nvPr/>
            </p:nvCxnSpPr>
            <p:spPr bwMode="auto">
              <a:xfrm>
                <a:off x="2487" y="3551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96" name="AutoShape 31"/>
              <p:cNvCxnSpPr>
                <a:cxnSpLocks noChangeShapeType="1"/>
                <a:stCxn id="92" idx="3"/>
                <a:endCxn id="93" idx="1"/>
              </p:cNvCxnSpPr>
              <p:nvPr/>
            </p:nvCxnSpPr>
            <p:spPr bwMode="auto">
              <a:xfrm flipV="1">
                <a:off x="2811" y="3548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97" name="Rectangle 32"/>
              <p:cNvSpPr>
                <a:spLocks noChangeArrowheads="1"/>
              </p:cNvSpPr>
              <p:nvPr/>
            </p:nvSpPr>
            <p:spPr bwMode="auto">
              <a:xfrm>
                <a:off x="3309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132</a:t>
                </a:r>
                <a:endParaRPr lang="en-US" sz="1600" dirty="0"/>
              </a:p>
            </p:txBody>
          </p:sp>
          <p:sp>
            <p:nvSpPr>
              <p:cNvPr id="98" name="Rectangle 33"/>
              <p:cNvSpPr>
                <a:spLocks noChangeArrowheads="1"/>
              </p:cNvSpPr>
              <p:nvPr/>
            </p:nvSpPr>
            <p:spPr bwMode="auto">
              <a:xfrm>
                <a:off x="3633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128</a:t>
                </a:r>
                <a:endParaRPr lang="en-US" sz="1600" dirty="0"/>
              </a:p>
            </p:txBody>
          </p:sp>
          <p:cxnSp>
            <p:nvCxnSpPr>
              <p:cNvPr id="99" name="AutoShape 34"/>
              <p:cNvCxnSpPr>
                <a:cxnSpLocks noChangeShapeType="1"/>
                <a:stCxn id="97" idx="3"/>
                <a:endCxn id="98" idx="1"/>
              </p:cNvCxnSpPr>
              <p:nvPr/>
            </p:nvCxnSpPr>
            <p:spPr bwMode="auto">
              <a:xfrm>
                <a:off x="3501" y="3548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0" name="AutoShape 35"/>
              <p:cNvCxnSpPr>
                <a:cxnSpLocks noChangeShapeType="1"/>
                <a:stCxn id="93" idx="3"/>
                <a:endCxn id="97" idx="1"/>
              </p:cNvCxnSpPr>
              <p:nvPr/>
            </p:nvCxnSpPr>
            <p:spPr bwMode="auto">
              <a:xfrm>
                <a:off x="3159" y="3548"/>
                <a:ext cx="1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101" name="TextBox 100"/>
            <p:cNvSpPr txBox="1"/>
            <p:nvPr/>
          </p:nvSpPr>
          <p:spPr>
            <a:xfrm>
              <a:off x="2966043" y="4721214"/>
              <a:ext cx="70904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LRU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555524" y="4708725"/>
              <a:ext cx="70904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MRU</a:t>
              </a:r>
            </a:p>
          </p:txBody>
        </p:sp>
        <p:grpSp>
          <p:nvGrpSpPr>
            <p:cNvPr id="5" name="Group 6"/>
            <p:cNvGrpSpPr>
              <a:grpSpLocks/>
            </p:cNvGrpSpPr>
            <p:nvPr/>
          </p:nvGrpSpPr>
          <p:grpSpPr bwMode="auto">
            <a:xfrm rot="10800000">
              <a:off x="2315141" y="1543042"/>
              <a:ext cx="865097" cy="2998979"/>
              <a:chOff x="519" y="1942"/>
              <a:chExt cx="349" cy="1760"/>
            </a:xfrm>
          </p:grpSpPr>
          <p:grpSp>
            <p:nvGrpSpPr>
              <p:cNvPr id="6" name="Group 7"/>
              <p:cNvGrpSpPr>
                <a:grpSpLocks/>
              </p:cNvGrpSpPr>
              <p:nvPr/>
            </p:nvGrpSpPr>
            <p:grpSpPr bwMode="auto">
              <a:xfrm>
                <a:off x="519" y="2382"/>
                <a:ext cx="349" cy="440"/>
                <a:chOff x="519" y="2134"/>
                <a:chExt cx="349" cy="440"/>
              </a:xfrm>
            </p:grpSpPr>
            <p:grpSp>
              <p:nvGrpSpPr>
                <p:cNvPr id="7" name="Group 8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46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9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" name="Group 13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4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" name="Group 18"/>
              <p:cNvGrpSpPr>
                <a:grpSpLocks/>
              </p:cNvGrpSpPr>
              <p:nvPr/>
            </p:nvGrpSpPr>
            <p:grpSpPr bwMode="auto">
              <a:xfrm>
                <a:off x="519" y="2822"/>
                <a:ext cx="349" cy="440"/>
                <a:chOff x="519" y="2134"/>
                <a:chExt cx="349" cy="440"/>
              </a:xfrm>
            </p:grpSpPr>
            <p:grpSp>
              <p:nvGrpSpPr>
                <p:cNvPr id="10" name="Group 19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3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" name="Group 24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32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3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4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5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29"/>
              <p:cNvGrpSpPr>
                <a:grpSpLocks/>
              </p:cNvGrpSpPr>
              <p:nvPr/>
            </p:nvGrpSpPr>
            <p:grpSpPr bwMode="auto">
              <a:xfrm>
                <a:off x="519" y="3262"/>
                <a:ext cx="349" cy="440"/>
                <a:chOff x="519" y="2134"/>
                <a:chExt cx="349" cy="440"/>
              </a:xfrm>
            </p:grpSpPr>
            <p:grpSp>
              <p:nvGrpSpPr>
                <p:cNvPr id="13" name="Group 30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26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7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8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9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" name="Group 35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22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4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5" name="Group 40"/>
              <p:cNvGrpSpPr>
                <a:grpSpLocks/>
              </p:cNvGrpSpPr>
              <p:nvPr/>
            </p:nvGrpSpPr>
            <p:grpSpPr bwMode="auto">
              <a:xfrm>
                <a:off x="519" y="1942"/>
                <a:ext cx="349" cy="440"/>
                <a:chOff x="519" y="2134"/>
                <a:chExt cx="349" cy="440"/>
              </a:xfrm>
            </p:grpSpPr>
            <p:grpSp>
              <p:nvGrpSpPr>
                <p:cNvPr id="16" name="Group 41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16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7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8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7" name="Group 46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12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3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4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5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05" name="TextBox 104"/>
            <p:cNvSpPr txBox="1"/>
            <p:nvPr/>
          </p:nvSpPr>
          <p:spPr>
            <a:xfrm rot="16200000">
              <a:off x="807994" y="2862433"/>
              <a:ext cx="2444950" cy="348598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l"/>
              <a:r>
                <a:rPr lang="en-US" sz="1600" i="0" dirty="0" smtClean="0">
                  <a:solidFill>
                    <a:srgbClr val="000000"/>
                  </a:solidFill>
                </a:rPr>
                <a:t>Buffer pool hash table</a:t>
              </a:r>
            </a:p>
          </p:txBody>
        </p:sp>
        <p:sp>
          <p:nvSpPr>
            <p:cNvPr id="150" name="Text Box 38"/>
            <p:cNvSpPr txBox="1">
              <a:spLocks noChangeArrowheads="1"/>
            </p:cNvSpPr>
            <p:nvPr/>
          </p:nvSpPr>
          <p:spPr bwMode="auto">
            <a:xfrm>
              <a:off x="120286" y="2362856"/>
              <a:ext cx="1380949" cy="1471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/>
                <a:t>Database</a:t>
              </a:r>
            </a:p>
            <a:p>
              <a:pPr algn="ctr"/>
              <a:r>
                <a:rPr lang="en-US" sz="1800" dirty="0"/>
                <a:t>Buffer</a:t>
              </a:r>
            </a:p>
            <a:p>
              <a:pPr algn="ctr"/>
              <a:r>
                <a:rPr lang="en-US" sz="1800" dirty="0"/>
                <a:t>Lookup</a:t>
              </a:r>
            </a:p>
          </p:txBody>
        </p:sp>
        <p:sp>
          <p:nvSpPr>
            <p:cNvPr id="151" name="AutoShape 39"/>
            <p:cNvSpPr>
              <a:spLocks/>
            </p:cNvSpPr>
            <p:nvPr/>
          </p:nvSpPr>
          <p:spPr bwMode="auto">
            <a:xfrm>
              <a:off x="1852016" y="1603947"/>
              <a:ext cx="386722" cy="2938074"/>
            </a:xfrm>
            <a:prstGeom prst="leftBracket">
              <a:avLst>
                <a:gd name="adj" fmla="val 109436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Line 40"/>
            <p:cNvSpPr>
              <a:spLocks noChangeShapeType="1"/>
            </p:cNvSpPr>
            <p:nvPr/>
          </p:nvSpPr>
          <p:spPr bwMode="auto">
            <a:xfrm flipV="1">
              <a:off x="1319135" y="3028012"/>
              <a:ext cx="494675" cy="14989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Text Box 36"/>
            <p:cNvSpPr txBox="1">
              <a:spLocks noChangeArrowheads="1"/>
            </p:cNvSpPr>
            <p:nvPr/>
          </p:nvSpPr>
          <p:spPr bwMode="auto">
            <a:xfrm>
              <a:off x="8635779" y="4512084"/>
              <a:ext cx="292900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dirty="0" smtClean="0"/>
                <a:t>LRU2 </a:t>
              </a:r>
              <a:r>
                <a:rPr lang="en-US" sz="1800" dirty="0"/>
                <a:t>buffer eviction </a:t>
              </a:r>
              <a:r>
                <a:rPr lang="en-US" sz="1800" dirty="0" smtClean="0"/>
                <a:t>policy</a:t>
              </a:r>
              <a:br>
                <a:rPr lang="en-US" sz="1800" dirty="0" smtClean="0"/>
              </a:br>
              <a:r>
                <a:rPr lang="en-US" sz="1800" dirty="0" smtClean="0"/>
                <a:t>(only when needed)</a:t>
              </a:r>
              <a:endParaRPr lang="en-US" sz="1800" dirty="0"/>
            </a:p>
          </p:txBody>
        </p:sp>
        <p:grpSp>
          <p:nvGrpSpPr>
            <p:cNvPr id="18" name="Group 3"/>
            <p:cNvGrpSpPr/>
            <p:nvPr/>
          </p:nvGrpSpPr>
          <p:grpSpPr>
            <a:xfrm>
              <a:off x="8578668" y="2218717"/>
              <a:ext cx="3392291" cy="494502"/>
              <a:chOff x="3352004" y="1017323"/>
              <a:chExt cx="4657999" cy="439947"/>
            </a:xfrm>
          </p:grpSpPr>
          <p:grpSp>
            <p:nvGrpSpPr>
              <p:cNvPr id="19" name="Group 24"/>
              <p:cNvGrpSpPr>
                <a:grpSpLocks/>
              </p:cNvGrpSpPr>
              <p:nvPr/>
            </p:nvGrpSpPr>
            <p:grpSpPr bwMode="auto">
              <a:xfrm>
                <a:off x="4010968" y="1201683"/>
                <a:ext cx="3288444" cy="255587"/>
                <a:chOff x="2131" y="3470"/>
                <a:chExt cx="1554" cy="161"/>
              </a:xfrm>
            </p:grpSpPr>
            <p:sp>
              <p:nvSpPr>
                <p:cNvPr id="141" name="Rectangle 25"/>
                <p:cNvSpPr>
                  <a:spLocks noChangeArrowheads="1"/>
                </p:cNvSpPr>
                <p:nvPr/>
              </p:nvSpPr>
              <p:spPr bwMode="auto">
                <a:xfrm>
                  <a:off x="2131" y="3476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96</a:t>
                  </a:r>
                  <a:endParaRPr lang="en-US" sz="1200" dirty="0"/>
                </a:p>
              </p:txBody>
            </p:sp>
            <p:sp>
              <p:nvSpPr>
                <p:cNvPr id="154" name="Rectangle 26"/>
                <p:cNvSpPr>
                  <a:spLocks noChangeArrowheads="1"/>
                </p:cNvSpPr>
                <p:nvPr/>
              </p:nvSpPr>
              <p:spPr bwMode="auto">
                <a:xfrm>
                  <a:off x="2479" y="3473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80</a:t>
                  </a:r>
                  <a:endParaRPr lang="en-US" sz="1200" dirty="0"/>
                </a:p>
              </p:txBody>
            </p:sp>
            <p:sp>
              <p:nvSpPr>
                <p:cNvPr id="155" name="Rectangle 27"/>
                <p:cNvSpPr>
                  <a:spLocks noChangeArrowheads="1"/>
                </p:cNvSpPr>
                <p:nvPr/>
              </p:nvSpPr>
              <p:spPr bwMode="auto">
                <a:xfrm>
                  <a:off x="2803" y="3473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40</a:t>
                  </a:r>
                  <a:endParaRPr lang="en-US" sz="1200" dirty="0"/>
                </a:p>
              </p:txBody>
            </p:sp>
            <p:sp>
              <p:nvSpPr>
                <p:cNvPr id="156" name="Rectangle 28"/>
                <p:cNvSpPr>
                  <a:spLocks noChangeArrowheads="1"/>
                </p:cNvSpPr>
                <p:nvPr/>
              </p:nvSpPr>
              <p:spPr bwMode="auto">
                <a:xfrm>
                  <a:off x="3151" y="3470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160</a:t>
                  </a:r>
                  <a:endParaRPr lang="en-US" sz="1200" dirty="0"/>
                </a:p>
              </p:txBody>
            </p:sp>
            <p:cxnSp>
              <p:nvCxnSpPr>
                <p:cNvPr id="157" name="AutoShape 29"/>
                <p:cNvCxnSpPr>
                  <a:cxnSpLocks noChangeShapeType="1"/>
                  <a:stCxn id="141" idx="3"/>
                  <a:endCxn id="154" idx="1"/>
                </p:cNvCxnSpPr>
                <p:nvPr/>
              </p:nvCxnSpPr>
              <p:spPr bwMode="auto">
                <a:xfrm flipV="1">
                  <a:off x="2323" y="3551"/>
                  <a:ext cx="156" cy="3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58" name="AutoShape 30"/>
                <p:cNvCxnSpPr>
                  <a:cxnSpLocks noChangeShapeType="1"/>
                  <a:stCxn id="154" idx="3"/>
                  <a:endCxn id="155" idx="1"/>
                </p:cNvCxnSpPr>
                <p:nvPr/>
              </p:nvCxnSpPr>
              <p:spPr bwMode="auto">
                <a:xfrm>
                  <a:off x="2671" y="3551"/>
                  <a:ext cx="132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59" name="AutoShape 31"/>
                <p:cNvCxnSpPr>
                  <a:cxnSpLocks noChangeShapeType="1"/>
                  <a:stCxn id="155" idx="3"/>
                  <a:endCxn id="156" idx="1"/>
                </p:cNvCxnSpPr>
                <p:nvPr/>
              </p:nvCxnSpPr>
              <p:spPr bwMode="auto">
                <a:xfrm flipV="1">
                  <a:off x="2995" y="3548"/>
                  <a:ext cx="156" cy="3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sp>
              <p:nvSpPr>
                <p:cNvPr id="160" name="Rectangle 32"/>
                <p:cNvSpPr>
                  <a:spLocks noChangeArrowheads="1"/>
                </p:cNvSpPr>
                <p:nvPr/>
              </p:nvSpPr>
              <p:spPr bwMode="auto">
                <a:xfrm>
                  <a:off x="3493" y="3470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48</a:t>
                  </a:r>
                  <a:endParaRPr lang="en-US" sz="1200" dirty="0"/>
                </a:p>
              </p:txBody>
            </p:sp>
            <p:cxnSp>
              <p:nvCxnSpPr>
                <p:cNvPr id="161" name="AutoShape 35"/>
                <p:cNvCxnSpPr>
                  <a:cxnSpLocks noChangeShapeType="1"/>
                  <a:stCxn id="156" idx="3"/>
                </p:cNvCxnSpPr>
                <p:nvPr/>
              </p:nvCxnSpPr>
              <p:spPr bwMode="auto">
                <a:xfrm>
                  <a:off x="3343" y="3548"/>
                  <a:ext cx="150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  <p:sp>
            <p:nvSpPr>
              <p:cNvPr id="131" name="TextBox 130"/>
              <p:cNvSpPr txBox="1"/>
              <p:nvPr/>
            </p:nvSpPr>
            <p:spPr>
              <a:xfrm>
                <a:off x="3352004" y="1021204"/>
                <a:ext cx="709046" cy="26854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45720" rIns="0" bIns="45720" anchor="ctr">
                <a:spAutoFit/>
              </a:bodyPr>
              <a:lstStyle>
                <a:defPPr>
                  <a:defRPr lang="en-US"/>
                </a:defPPr>
                <a:lvl1pPr>
                  <a:defRPr sz="1000" b="1" i="0">
                    <a:solidFill>
                      <a:schemeClr val="bg1"/>
                    </a:solidFill>
                    <a:latin typeface="+mn-lt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r>
                  <a:rPr lang="en-US" dirty="0"/>
                  <a:t>LRU</a:t>
                </a: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7200496" y="1017323"/>
                <a:ext cx="809507" cy="26854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45720" rIns="0" bIns="45720" anchor="ctr">
                <a:spAutoFit/>
              </a:bodyPr>
              <a:lstStyle>
                <a:defPPr>
                  <a:defRPr lang="en-US"/>
                </a:defPPr>
                <a:lvl1pPr>
                  <a:defRPr sz="1000" b="1" i="0">
                    <a:solidFill>
                      <a:schemeClr val="bg1"/>
                    </a:solidFill>
                    <a:latin typeface="+mn-lt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r>
                  <a:rPr lang="en-US" dirty="0"/>
                  <a:t>MRU</a:t>
                </a:r>
              </a:p>
            </p:txBody>
          </p:sp>
        </p:grpSp>
        <p:grpSp>
          <p:nvGrpSpPr>
            <p:cNvPr id="20" name="Group 18"/>
            <p:cNvGrpSpPr/>
            <p:nvPr/>
          </p:nvGrpSpPr>
          <p:grpSpPr>
            <a:xfrm>
              <a:off x="8581168" y="1687416"/>
              <a:ext cx="2865141" cy="446921"/>
              <a:chOff x="3352435" y="982745"/>
              <a:chExt cx="3938532" cy="474525"/>
            </a:xfrm>
          </p:grpSpPr>
          <p:grpSp>
            <p:nvGrpSpPr>
              <p:cNvPr id="21" name="Group 24"/>
              <p:cNvGrpSpPr>
                <a:grpSpLocks/>
              </p:cNvGrpSpPr>
              <p:nvPr/>
            </p:nvGrpSpPr>
            <p:grpSpPr bwMode="auto">
              <a:xfrm>
                <a:off x="4010966" y="1201683"/>
                <a:ext cx="2564732" cy="255587"/>
                <a:chOff x="2131" y="3470"/>
                <a:chExt cx="1212" cy="161"/>
              </a:xfrm>
            </p:grpSpPr>
            <p:sp>
              <p:nvSpPr>
                <p:cNvPr id="107" name="Rectangle 25"/>
                <p:cNvSpPr>
                  <a:spLocks noChangeArrowheads="1"/>
                </p:cNvSpPr>
                <p:nvPr/>
              </p:nvSpPr>
              <p:spPr bwMode="auto">
                <a:xfrm>
                  <a:off x="2131" y="3476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104</a:t>
                  </a:r>
                  <a:endParaRPr lang="en-US" sz="1200" dirty="0"/>
                </a:p>
              </p:txBody>
            </p:sp>
            <p:sp>
              <p:nvSpPr>
                <p:cNvPr id="108" name="Rectangle 26"/>
                <p:cNvSpPr>
                  <a:spLocks noChangeArrowheads="1"/>
                </p:cNvSpPr>
                <p:nvPr/>
              </p:nvSpPr>
              <p:spPr bwMode="auto">
                <a:xfrm>
                  <a:off x="2479" y="3473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128</a:t>
                  </a:r>
                  <a:endParaRPr lang="en-US" sz="1200" dirty="0"/>
                </a:p>
              </p:txBody>
            </p:sp>
            <p:sp>
              <p:nvSpPr>
                <p:cNvPr id="109" name="Rectangle 27"/>
                <p:cNvSpPr>
                  <a:spLocks noChangeArrowheads="1"/>
                </p:cNvSpPr>
                <p:nvPr/>
              </p:nvSpPr>
              <p:spPr bwMode="auto">
                <a:xfrm>
                  <a:off x="2803" y="3473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40</a:t>
                  </a:r>
                  <a:endParaRPr lang="en-US" sz="1200" dirty="0"/>
                </a:p>
              </p:txBody>
            </p:sp>
            <p:sp>
              <p:nvSpPr>
                <p:cNvPr id="110" name="Rectangle 28"/>
                <p:cNvSpPr>
                  <a:spLocks noChangeArrowheads="1"/>
                </p:cNvSpPr>
                <p:nvPr/>
              </p:nvSpPr>
              <p:spPr bwMode="auto">
                <a:xfrm>
                  <a:off x="3151" y="3470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200</a:t>
                  </a:r>
                  <a:endParaRPr lang="en-US" sz="1200" dirty="0"/>
                </a:p>
              </p:txBody>
            </p:sp>
            <p:cxnSp>
              <p:nvCxnSpPr>
                <p:cNvPr id="111" name="AutoShape 29"/>
                <p:cNvCxnSpPr>
                  <a:cxnSpLocks noChangeShapeType="1"/>
                  <a:stCxn id="107" idx="3"/>
                  <a:endCxn id="108" idx="1"/>
                </p:cNvCxnSpPr>
                <p:nvPr/>
              </p:nvCxnSpPr>
              <p:spPr bwMode="auto">
                <a:xfrm flipV="1">
                  <a:off x="2323" y="3551"/>
                  <a:ext cx="156" cy="3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20" name="AutoShape 30"/>
                <p:cNvCxnSpPr>
                  <a:cxnSpLocks noChangeShapeType="1"/>
                  <a:stCxn id="108" idx="3"/>
                  <a:endCxn id="109" idx="1"/>
                </p:cNvCxnSpPr>
                <p:nvPr/>
              </p:nvCxnSpPr>
              <p:spPr bwMode="auto">
                <a:xfrm>
                  <a:off x="2671" y="3551"/>
                  <a:ext cx="132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21" name="AutoShape 31"/>
                <p:cNvCxnSpPr>
                  <a:cxnSpLocks noChangeShapeType="1"/>
                  <a:stCxn id="109" idx="3"/>
                  <a:endCxn id="110" idx="1"/>
                </p:cNvCxnSpPr>
                <p:nvPr/>
              </p:nvCxnSpPr>
              <p:spPr bwMode="auto">
                <a:xfrm flipV="1">
                  <a:off x="2995" y="3548"/>
                  <a:ext cx="156" cy="3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  <p:sp>
            <p:nvSpPr>
              <p:cNvPr id="104" name="TextBox 103"/>
              <p:cNvSpPr txBox="1"/>
              <p:nvPr/>
            </p:nvSpPr>
            <p:spPr>
              <a:xfrm>
                <a:off x="3352435" y="995234"/>
                <a:ext cx="709045" cy="32049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45720" rIns="0" bIns="45720" anchor="ctr">
                <a:spAutoFit/>
              </a:bodyPr>
              <a:lstStyle>
                <a:defPPr>
                  <a:defRPr lang="en-US"/>
                </a:defPPr>
                <a:lvl1pPr>
                  <a:defRPr sz="1200" b="1" i="0">
                    <a:solidFill>
                      <a:schemeClr val="bg1"/>
                    </a:solidFill>
                    <a:latin typeface="+mn-lt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r>
                  <a:rPr lang="en-US" sz="1000" dirty="0"/>
                  <a:t>LRU</a:t>
                </a: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6540712" y="982745"/>
                <a:ext cx="750255" cy="32049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45720" rIns="0" bIns="45720" anchor="ctr">
                <a:spAutoFit/>
              </a:bodyPr>
              <a:lstStyle>
                <a:defPPr>
                  <a:defRPr lang="en-US"/>
                </a:defPPr>
                <a:lvl1pPr>
                  <a:defRPr sz="1000" b="1" i="0">
                    <a:solidFill>
                      <a:schemeClr val="bg1"/>
                    </a:solidFill>
                    <a:latin typeface="+mn-lt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r>
                  <a:rPr lang="en-US" dirty="0"/>
                  <a:t>MRU</a:t>
                </a:r>
              </a:p>
            </p:txBody>
          </p:sp>
        </p:grpSp>
        <p:sp>
          <p:nvSpPr>
            <p:cNvPr id="162" name="Text Box 36"/>
            <p:cNvSpPr txBox="1">
              <a:spLocks noChangeArrowheads="1"/>
            </p:cNvSpPr>
            <p:nvPr/>
          </p:nvSpPr>
          <p:spPr bwMode="auto">
            <a:xfrm>
              <a:off x="8421979" y="2885120"/>
              <a:ext cx="328808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dirty="0" smtClean="0"/>
                <a:t>-Bp (per user) eviction policies</a:t>
              </a:r>
              <a:endParaRPr lang="en-US" sz="180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ounded Rectangle 162"/>
          <p:cNvSpPr/>
          <p:nvPr/>
        </p:nvSpPr>
        <p:spPr bwMode="auto">
          <a:xfrm>
            <a:off x="7678271" y="1465730"/>
            <a:ext cx="3361764" cy="10757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(per user) Read-only Buffers (little known/used category)</a:t>
            </a:r>
          </a:p>
        </p:txBody>
      </p:sp>
      <p:grpSp>
        <p:nvGrpSpPr>
          <p:cNvPr id="2" name="Group 129"/>
          <p:cNvGrpSpPr>
            <a:grpSpLocks noChangeAspect="1"/>
          </p:cNvGrpSpPr>
          <p:nvPr/>
        </p:nvGrpSpPr>
        <p:grpSpPr>
          <a:xfrm>
            <a:off x="658906" y="979554"/>
            <a:ext cx="10152526" cy="3413493"/>
            <a:chOff x="104568" y="973714"/>
            <a:chExt cx="11866392" cy="4184701"/>
          </a:xfrm>
        </p:grpSpPr>
        <p:sp>
          <p:nvSpPr>
            <p:cNvPr id="87" name="Rounded Rectangle 86"/>
            <p:cNvSpPr/>
            <p:nvPr/>
          </p:nvSpPr>
          <p:spPr bwMode="auto">
            <a:xfrm>
              <a:off x="3282847" y="1417773"/>
              <a:ext cx="4931765" cy="321418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4452" name="Rectangle 4"/>
            <p:cNvSpPr>
              <a:spLocks noChangeArrowheads="1"/>
            </p:cNvSpPr>
            <p:nvPr/>
          </p:nvSpPr>
          <p:spPr bwMode="auto">
            <a:xfrm>
              <a:off x="3580166" y="1563085"/>
              <a:ext cx="4352849" cy="1422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>
                <a:spcBef>
                  <a:spcPts val="600"/>
                </a:spcBef>
              </a:pPr>
              <a:r>
                <a:rPr lang="en-US" i="0" dirty="0">
                  <a:solidFill>
                    <a:schemeClr val="bg1"/>
                  </a:solidFill>
                </a:rPr>
                <a:t>Primary Buffer Pool</a:t>
              </a:r>
            </a:p>
            <a:p>
              <a:pPr>
                <a:spcBef>
                  <a:spcPts val="600"/>
                </a:spcBef>
              </a:pPr>
              <a:r>
                <a:rPr lang="en-US" i="0" dirty="0">
                  <a:solidFill>
                    <a:schemeClr val="bg1"/>
                  </a:solidFill>
                </a:rPr>
                <a:t>-B buffers</a:t>
              </a:r>
            </a:p>
          </p:txBody>
        </p:sp>
        <p:sp>
          <p:nvSpPr>
            <p:cNvPr id="104484" name="Text Box 36"/>
            <p:cNvSpPr txBox="1">
              <a:spLocks noChangeArrowheads="1"/>
            </p:cNvSpPr>
            <p:nvPr/>
          </p:nvSpPr>
          <p:spPr bwMode="auto">
            <a:xfrm>
              <a:off x="8570210" y="1106818"/>
              <a:ext cx="280076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dirty="0"/>
                <a:t>LRU buffer eviction policy</a:t>
              </a:r>
            </a:p>
          </p:txBody>
        </p:sp>
        <p:grpSp>
          <p:nvGrpSpPr>
            <p:cNvPr id="3" name="Group 24"/>
            <p:cNvGrpSpPr>
              <a:grpSpLocks/>
            </p:cNvGrpSpPr>
            <p:nvPr/>
          </p:nvGrpSpPr>
          <p:grpSpPr bwMode="auto">
            <a:xfrm>
              <a:off x="3621601" y="1201683"/>
              <a:ext cx="3974065" cy="255587"/>
              <a:chOff x="1947" y="3470"/>
              <a:chExt cx="1878" cy="161"/>
            </a:xfrm>
          </p:grpSpPr>
          <p:sp>
            <p:nvSpPr>
              <p:cNvPr id="104473" name="Rectangle 25"/>
              <p:cNvSpPr>
                <a:spLocks noChangeArrowheads="1"/>
              </p:cNvSpPr>
              <p:nvPr/>
            </p:nvSpPr>
            <p:spPr bwMode="auto">
              <a:xfrm>
                <a:off x="1947" y="3476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800" dirty="0" smtClean="0"/>
                  <a:t>64</a:t>
                </a:r>
                <a:endParaRPr lang="en-US" sz="1800" dirty="0"/>
              </a:p>
            </p:txBody>
          </p:sp>
          <p:sp>
            <p:nvSpPr>
              <p:cNvPr id="104474" name="Rectangle 26"/>
              <p:cNvSpPr>
                <a:spLocks noChangeArrowheads="1"/>
              </p:cNvSpPr>
              <p:nvPr/>
            </p:nvSpPr>
            <p:spPr bwMode="auto">
              <a:xfrm>
                <a:off x="2295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128</a:t>
                </a:r>
                <a:endParaRPr lang="en-US" sz="1600" dirty="0"/>
              </a:p>
            </p:txBody>
          </p:sp>
          <p:sp>
            <p:nvSpPr>
              <p:cNvPr id="104475" name="Rectangle 27"/>
              <p:cNvSpPr>
                <a:spLocks noChangeArrowheads="1"/>
              </p:cNvSpPr>
              <p:nvPr/>
            </p:nvSpPr>
            <p:spPr bwMode="auto">
              <a:xfrm>
                <a:off x="2619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96</a:t>
                </a:r>
                <a:endParaRPr lang="en-US" sz="1600" dirty="0"/>
              </a:p>
            </p:txBody>
          </p:sp>
          <p:sp>
            <p:nvSpPr>
              <p:cNvPr id="104476" name="Rectangle 28"/>
              <p:cNvSpPr>
                <a:spLocks noChangeArrowheads="1"/>
              </p:cNvSpPr>
              <p:nvPr/>
            </p:nvSpPr>
            <p:spPr bwMode="auto">
              <a:xfrm>
                <a:off x="2967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1024</a:t>
                </a:r>
                <a:endParaRPr lang="en-US" sz="1600" dirty="0"/>
              </a:p>
            </p:txBody>
          </p:sp>
          <p:cxnSp>
            <p:nvCxnSpPr>
              <p:cNvPr id="104477" name="AutoShape 29"/>
              <p:cNvCxnSpPr>
                <a:cxnSpLocks noChangeShapeType="1"/>
                <a:stCxn id="104473" idx="3"/>
                <a:endCxn id="104474" idx="1"/>
              </p:cNvCxnSpPr>
              <p:nvPr/>
            </p:nvCxnSpPr>
            <p:spPr bwMode="auto">
              <a:xfrm flipV="1">
                <a:off x="2139" y="3551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78" name="AutoShape 30"/>
              <p:cNvCxnSpPr>
                <a:cxnSpLocks noChangeShapeType="1"/>
                <a:stCxn id="104474" idx="3"/>
                <a:endCxn id="104475" idx="1"/>
              </p:cNvCxnSpPr>
              <p:nvPr/>
            </p:nvCxnSpPr>
            <p:spPr bwMode="auto">
              <a:xfrm>
                <a:off x="2487" y="3551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79" name="AutoShape 31"/>
              <p:cNvCxnSpPr>
                <a:cxnSpLocks noChangeShapeType="1"/>
                <a:stCxn id="104475" idx="3"/>
                <a:endCxn id="104476" idx="1"/>
              </p:cNvCxnSpPr>
              <p:nvPr/>
            </p:nvCxnSpPr>
            <p:spPr bwMode="auto">
              <a:xfrm flipV="1">
                <a:off x="2811" y="3548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04480" name="Rectangle 32"/>
              <p:cNvSpPr>
                <a:spLocks noChangeArrowheads="1"/>
              </p:cNvSpPr>
              <p:nvPr/>
            </p:nvSpPr>
            <p:spPr bwMode="auto">
              <a:xfrm>
                <a:off x="3309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144</a:t>
                </a:r>
                <a:endParaRPr lang="en-US" sz="1600" dirty="0"/>
              </a:p>
            </p:txBody>
          </p:sp>
          <p:sp>
            <p:nvSpPr>
              <p:cNvPr id="104481" name="Rectangle 33"/>
              <p:cNvSpPr>
                <a:spLocks noChangeArrowheads="1"/>
              </p:cNvSpPr>
              <p:nvPr/>
            </p:nvSpPr>
            <p:spPr bwMode="auto">
              <a:xfrm>
                <a:off x="3633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256</a:t>
                </a:r>
                <a:endParaRPr lang="en-US" sz="1600" dirty="0"/>
              </a:p>
            </p:txBody>
          </p:sp>
          <p:cxnSp>
            <p:nvCxnSpPr>
              <p:cNvPr id="104482" name="AutoShape 34"/>
              <p:cNvCxnSpPr>
                <a:cxnSpLocks noChangeShapeType="1"/>
                <a:stCxn id="104480" idx="3"/>
                <a:endCxn id="104481" idx="1"/>
              </p:cNvCxnSpPr>
              <p:nvPr/>
            </p:nvCxnSpPr>
            <p:spPr bwMode="auto">
              <a:xfrm>
                <a:off x="3501" y="3548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4483" name="AutoShape 35"/>
              <p:cNvCxnSpPr>
                <a:cxnSpLocks noChangeShapeType="1"/>
                <a:stCxn id="104476" idx="3"/>
                <a:endCxn id="104480" idx="1"/>
              </p:cNvCxnSpPr>
              <p:nvPr/>
            </p:nvCxnSpPr>
            <p:spPr bwMode="auto">
              <a:xfrm>
                <a:off x="3159" y="3548"/>
                <a:ext cx="1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42" name="TextBox 41"/>
            <p:cNvSpPr txBox="1"/>
            <p:nvPr/>
          </p:nvSpPr>
          <p:spPr>
            <a:xfrm>
              <a:off x="2963544" y="986204"/>
              <a:ext cx="70904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LRU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553025" y="973714"/>
              <a:ext cx="70904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MRU</a:t>
              </a:r>
            </a:p>
          </p:txBody>
        </p:sp>
        <p:sp>
          <p:nvSpPr>
            <p:cNvPr id="71" name="Rectangle 4"/>
            <p:cNvSpPr>
              <a:spLocks noChangeArrowheads="1"/>
            </p:cNvSpPr>
            <p:nvPr/>
          </p:nvSpPr>
          <p:spPr bwMode="auto">
            <a:xfrm>
              <a:off x="3582666" y="3109555"/>
              <a:ext cx="4352849" cy="1422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>
                <a:spcBef>
                  <a:spcPts val="600"/>
                </a:spcBef>
              </a:pPr>
              <a:r>
                <a:rPr lang="en-US" i="0" dirty="0">
                  <a:solidFill>
                    <a:schemeClr val="bg1"/>
                  </a:solidFill>
                </a:rPr>
                <a:t>Alternate Buffer Pool</a:t>
              </a:r>
            </a:p>
            <a:p>
              <a:pPr>
                <a:spcBef>
                  <a:spcPts val="600"/>
                </a:spcBef>
              </a:pPr>
              <a:r>
                <a:rPr lang="en-US" i="0" dirty="0">
                  <a:solidFill>
                    <a:schemeClr val="bg1"/>
                  </a:solidFill>
                </a:rPr>
                <a:t>-B2 buffers</a:t>
              </a:r>
            </a:p>
          </p:txBody>
        </p:sp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3624101" y="4606913"/>
              <a:ext cx="3974065" cy="255587"/>
              <a:chOff x="1947" y="3470"/>
              <a:chExt cx="1878" cy="161"/>
            </a:xfrm>
          </p:grpSpPr>
          <p:sp>
            <p:nvSpPr>
              <p:cNvPr id="81" name="Rectangle 25"/>
              <p:cNvSpPr>
                <a:spLocks noChangeArrowheads="1"/>
              </p:cNvSpPr>
              <p:nvPr/>
            </p:nvSpPr>
            <p:spPr bwMode="auto">
              <a:xfrm>
                <a:off x="1947" y="3476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92</a:t>
                </a:r>
                <a:endParaRPr lang="en-US" sz="1600" dirty="0"/>
              </a:p>
            </p:txBody>
          </p:sp>
          <p:sp>
            <p:nvSpPr>
              <p:cNvPr id="82" name="Rectangle 26"/>
              <p:cNvSpPr>
                <a:spLocks noChangeArrowheads="1"/>
              </p:cNvSpPr>
              <p:nvPr/>
            </p:nvSpPr>
            <p:spPr bwMode="auto">
              <a:xfrm>
                <a:off x="2295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64</a:t>
                </a:r>
                <a:endParaRPr lang="en-US" sz="1600" dirty="0"/>
              </a:p>
            </p:txBody>
          </p:sp>
          <p:sp>
            <p:nvSpPr>
              <p:cNvPr id="92" name="Rectangle 27"/>
              <p:cNvSpPr>
                <a:spLocks noChangeArrowheads="1"/>
              </p:cNvSpPr>
              <p:nvPr/>
            </p:nvSpPr>
            <p:spPr bwMode="auto">
              <a:xfrm>
                <a:off x="2619" y="3473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164</a:t>
                </a:r>
                <a:endParaRPr lang="en-US" sz="1600" dirty="0"/>
              </a:p>
            </p:txBody>
          </p:sp>
          <p:sp>
            <p:nvSpPr>
              <p:cNvPr id="93" name="Rectangle 28"/>
              <p:cNvSpPr>
                <a:spLocks noChangeArrowheads="1"/>
              </p:cNvSpPr>
              <p:nvPr/>
            </p:nvSpPr>
            <p:spPr bwMode="auto">
              <a:xfrm>
                <a:off x="2967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48</a:t>
                </a:r>
                <a:endParaRPr lang="en-US" sz="1600" dirty="0"/>
              </a:p>
            </p:txBody>
          </p:sp>
          <p:cxnSp>
            <p:nvCxnSpPr>
              <p:cNvPr id="94" name="AutoShape 29"/>
              <p:cNvCxnSpPr>
                <a:cxnSpLocks noChangeShapeType="1"/>
                <a:stCxn id="81" idx="3"/>
                <a:endCxn id="82" idx="1"/>
              </p:cNvCxnSpPr>
              <p:nvPr/>
            </p:nvCxnSpPr>
            <p:spPr bwMode="auto">
              <a:xfrm flipV="1">
                <a:off x="2139" y="3551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95" name="AutoShape 30"/>
              <p:cNvCxnSpPr>
                <a:cxnSpLocks noChangeShapeType="1"/>
                <a:stCxn id="82" idx="3"/>
                <a:endCxn id="92" idx="1"/>
              </p:cNvCxnSpPr>
              <p:nvPr/>
            </p:nvCxnSpPr>
            <p:spPr bwMode="auto">
              <a:xfrm>
                <a:off x="2487" y="3551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96" name="AutoShape 31"/>
              <p:cNvCxnSpPr>
                <a:cxnSpLocks noChangeShapeType="1"/>
                <a:stCxn id="92" idx="3"/>
                <a:endCxn id="93" idx="1"/>
              </p:cNvCxnSpPr>
              <p:nvPr/>
            </p:nvCxnSpPr>
            <p:spPr bwMode="auto">
              <a:xfrm flipV="1">
                <a:off x="2811" y="3548"/>
                <a:ext cx="156" cy="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97" name="Rectangle 32"/>
              <p:cNvSpPr>
                <a:spLocks noChangeArrowheads="1"/>
              </p:cNvSpPr>
              <p:nvPr/>
            </p:nvSpPr>
            <p:spPr bwMode="auto">
              <a:xfrm>
                <a:off x="3309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132</a:t>
                </a:r>
                <a:endParaRPr lang="en-US" sz="1600" dirty="0"/>
              </a:p>
            </p:txBody>
          </p:sp>
          <p:sp>
            <p:nvSpPr>
              <p:cNvPr id="98" name="Rectangle 33"/>
              <p:cNvSpPr>
                <a:spLocks noChangeArrowheads="1"/>
              </p:cNvSpPr>
              <p:nvPr/>
            </p:nvSpPr>
            <p:spPr bwMode="auto">
              <a:xfrm>
                <a:off x="3633" y="3470"/>
                <a:ext cx="192" cy="155"/>
              </a:xfrm>
              <a:prstGeom prst="rect">
                <a:avLst/>
              </a:prstGeom>
              <a:solidFill>
                <a:schemeClr val="accent5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dirty="0" smtClean="0"/>
                  <a:t>128</a:t>
                </a:r>
                <a:endParaRPr lang="en-US" sz="1600" dirty="0"/>
              </a:p>
            </p:txBody>
          </p:sp>
          <p:cxnSp>
            <p:nvCxnSpPr>
              <p:cNvPr id="99" name="AutoShape 34"/>
              <p:cNvCxnSpPr>
                <a:cxnSpLocks noChangeShapeType="1"/>
                <a:stCxn id="97" idx="3"/>
                <a:endCxn id="98" idx="1"/>
              </p:cNvCxnSpPr>
              <p:nvPr/>
            </p:nvCxnSpPr>
            <p:spPr bwMode="auto">
              <a:xfrm>
                <a:off x="3501" y="3548"/>
                <a:ext cx="13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0" name="AutoShape 35"/>
              <p:cNvCxnSpPr>
                <a:cxnSpLocks noChangeShapeType="1"/>
                <a:stCxn id="93" idx="3"/>
                <a:endCxn id="97" idx="1"/>
              </p:cNvCxnSpPr>
              <p:nvPr/>
            </p:nvCxnSpPr>
            <p:spPr bwMode="auto">
              <a:xfrm>
                <a:off x="3159" y="3548"/>
                <a:ext cx="1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101" name="TextBox 100"/>
            <p:cNvSpPr txBox="1"/>
            <p:nvPr/>
          </p:nvSpPr>
          <p:spPr>
            <a:xfrm>
              <a:off x="2966044" y="4721214"/>
              <a:ext cx="70904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LRU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555525" y="4708724"/>
              <a:ext cx="70904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>
              <a:defPPr>
                <a:defRPr lang="en-US"/>
              </a:defPPr>
              <a:lvl1pPr>
                <a:defRPr sz="1200" b="1" i="0">
                  <a:solidFill>
                    <a:schemeClr val="bg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r>
                <a:rPr lang="en-US" dirty="0"/>
                <a:t>MRU</a:t>
              </a:r>
            </a:p>
          </p:txBody>
        </p:sp>
        <p:grpSp>
          <p:nvGrpSpPr>
            <p:cNvPr id="5" name="Group 6"/>
            <p:cNvGrpSpPr>
              <a:grpSpLocks/>
            </p:cNvGrpSpPr>
            <p:nvPr/>
          </p:nvGrpSpPr>
          <p:grpSpPr bwMode="auto">
            <a:xfrm rot="10800000">
              <a:off x="2315142" y="1543042"/>
              <a:ext cx="865097" cy="2998978"/>
              <a:chOff x="519" y="1942"/>
              <a:chExt cx="349" cy="1760"/>
            </a:xfrm>
          </p:grpSpPr>
          <p:grpSp>
            <p:nvGrpSpPr>
              <p:cNvPr id="6" name="Group 7"/>
              <p:cNvGrpSpPr>
                <a:grpSpLocks/>
              </p:cNvGrpSpPr>
              <p:nvPr/>
            </p:nvGrpSpPr>
            <p:grpSpPr bwMode="auto">
              <a:xfrm>
                <a:off x="519" y="2382"/>
                <a:ext cx="349" cy="440"/>
                <a:chOff x="519" y="2134"/>
                <a:chExt cx="349" cy="440"/>
              </a:xfrm>
            </p:grpSpPr>
            <p:grpSp>
              <p:nvGrpSpPr>
                <p:cNvPr id="7" name="Group 8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46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9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" name="Group 13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4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" name="Group 18"/>
              <p:cNvGrpSpPr>
                <a:grpSpLocks/>
              </p:cNvGrpSpPr>
              <p:nvPr/>
            </p:nvGrpSpPr>
            <p:grpSpPr bwMode="auto">
              <a:xfrm>
                <a:off x="519" y="2822"/>
                <a:ext cx="349" cy="440"/>
                <a:chOff x="519" y="2134"/>
                <a:chExt cx="349" cy="440"/>
              </a:xfrm>
            </p:grpSpPr>
            <p:grpSp>
              <p:nvGrpSpPr>
                <p:cNvPr id="10" name="Group 19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3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" name="Group 24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32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3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4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5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29"/>
              <p:cNvGrpSpPr>
                <a:grpSpLocks/>
              </p:cNvGrpSpPr>
              <p:nvPr/>
            </p:nvGrpSpPr>
            <p:grpSpPr bwMode="auto">
              <a:xfrm>
                <a:off x="519" y="3262"/>
                <a:ext cx="349" cy="440"/>
                <a:chOff x="519" y="2134"/>
                <a:chExt cx="349" cy="440"/>
              </a:xfrm>
            </p:grpSpPr>
            <p:grpSp>
              <p:nvGrpSpPr>
                <p:cNvPr id="13" name="Group 30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26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7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8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9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" name="Group 35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22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4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5" name="Group 40"/>
              <p:cNvGrpSpPr>
                <a:grpSpLocks/>
              </p:cNvGrpSpPr>
              <p:nvPr/>
            </p:nvGrpSpPr>
            <p:grpSpPr bwMode="auto">
              <a:xfrm>
                <a:off x="519" y="1942"/>
                <a:ext cx="349" cy="440"/>
                <a:chOff x="519" y="2134"/>
                <a:chExt cx="349" cy="440"/>
              </a:xfrm>
            </p:grpSpPr>
            <p:grpSp>
              <p:nvGrpSpPr>
                <p:cNvPr id="16" name="Group 41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16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7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8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7" name="Group 46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12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3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4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5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normAutofit fontScale="25000" lnSpcReduction="20000"/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05" name="TextBox 104"/>
            <p:cNvSpPr txBox="1"/>
            <p:nvPr/>
          </p:nvSpPr>
          <p:spPr>
            <a:xfrm rot="16200000">
              <a:off x="807995" y="2862433"/>
              <a:ext cx="2444951" cy="348598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l"/>
              <a:r>
                <a:rPr lang="en-US" sz="1600" i="0" dirty="0" smtClean="0">
                  <a:solidFill>
                    <a:srgbClr val="000000"/>
                  </a:solidFill>
                </a:rPr>
                <a:t>Buffer pool hash table</a:t>
              </a:r>
            </a:p>
          </p:txBody>
        </p:sp>
        <p:sp>
          <p:nvSpPr>
            <p:cNvPr id="150" name="Text Box 38"/>
            <p:cNvSpPr txBox="1">
              <a:spLocks noChangeArrowheads="1"/>
            </p:cNvSpPr>
            <p:nvPr/>
          </p:nvSpPr>
          <p:spPr bwMode="auto">
            <a:xfrm>
              <a:off x="104568" y="2362856"/>
              <a:ext cx="1396666" cy="1471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/>
                <a:t>Database</a:t>
              </a:r>
            </a:p>
            <a:p>
              <a:pPr algn="ctr"/>
              <a:r>
                <a:rPr lang="en-US" sz="1800" dirty="0"/>
                <a:t>Buffer</a:t>
              </a:r>
            </a:p>
            <a:p>
              <a:pPr algn="ctr"/>
              <a:r>
                <a:rPr lang="en-US" sz="1800" dirty="0"/>
                <a:t>Lookup</a:t>
              </a:r>
            </a:p>
          </p:txBody>
        </p:sp>
        <p:sp>
          <p:nvSpPr>
            <p:cNvPr id="151" name="AutoShape 39"/>
            <p:cNvSpPr>
              <a:spLocks/>
            </p:cNvSpPr>
            <p:nvPr/>
          </p:nvSpPr>
          <p:spPr bwMode="auto">
            <a:xfrm>
              <a:off x="1852016" y="1603947"/>
              <a:ext cx="386723" cy="2938073"/>
            </a:xfrm>
            <a:prstGeom prst="leftBracket">
              <a:avLst>
                <a:gd name="adj" fmla="val 109436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Line 40"/>
            <p:cNvSpPr>
              <a:spLocks noChangeShapeType="1"/>
            </p:cNvSpPr>
            <p:nvPr/>
          </p:nvSpPr>
          <p:spPr bwMode="auto">
            <a:xfrm flipV="1">
              <a:off x="1319135" y="3028012"/>
              <a:ext cx="494675" cy="14989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Text Box 36"/>
            <p:cNvSpPr txBox="1">
              <a:spLocks noChangeArrowheads="1"/>
            </p:cNvSpPr>
            <p:nvPr/>
          </p:nvSpPr>
          <p:spPr bwMode="auto">
            <a:xfrm>
              <a:off x="8635780" y="4512084"/>
              <a:ext cx="292900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dirty="0" smtClean="0"/>
                <a:t>LRU2 </a:t>
              </a:r>
              <a:r>
                <a:rPr lang="en-US" sz="1800" dirty="0"/>
                <a:t>buffer eviction </a:t>
              </a:r>
              <a:r>
                <a:rPr lang="en-US" sz="1800" dirty="0" smtClean="0"/>
                <a:t>policy</a:t>
              </a:r>
              <a:br>
                <a:rPr lang="en-US" sz="1800" dirty="0" smtClean="0"/>
              </a:br>
              <a:r>
                <a:rPr lang="en-US" sz="1800" dirty="0" smtClean="0"/>
                <a:t>(only when needed)</a:t>
              </a:r>
              <a:endParaRPr lang="en-US" sz="1800" dirty="0"/>
            </a:p>
          </p:txBody>
        </p:sp>
        <p:grpSp>
          <p:nvGrpSpPr>
            <p:cNvPr id="18" name="Group 3"/>
            <p:cNvGrpSpPr/>
            <p:nvPr/>
          </p:nvGrpSpPr>
          <p:grpSpPr>
            <a:xfrm>
              <a:off x="8578669" y="2218717"/>
              <a:ext cx="3392291" cy="494502"/>
              <a:chOff x="3352004" y="1017323"/>
              <a:chExt cx="4657999" cy="439947"/>
            </a:xfrm>
          </p:grpSpPr>
          <p:grpSp>
            <p:nvGrpSpPr>
              <p:cNvPr id="19" name="Group 24"/>
              <p:cNvGrpSpPr>
                <a:grpSpLocks/>
              </p:cNvGrpSpPr>
              <p:nvPr/>
            </p:nvGrpSpPr>
            <p:grpSpPr bwMode="auto">
              <a:xfrm>
                <a:off x="4010968" y="1201683"/>
                <a:ext cx="3288444" cy="255587"/>
                <a:chOff x="2131" y="3470"/>
                <a:chExt cx="1554" cy="161"/>
              </a:xfrm>
            </p:grpSpPr>
            <p:sp>
              <p:nvSpPr>
                <p:cNvPr id="141" name="Rectangle 25"/>
                <p:cNvSpPr>
                  <a:spLocks noChangeArrowheads="1"/>
                </p:cNvSpPr>
                <p:nvPr/>
              </p:nvSpPr>
              <p:spPr bwMode="auto">
                <a:xfrm>
                  <a:off x="2131" y="3476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96</a:t>
                  </a:r>
                  <a:endParaRPr lang="en-US" sz="1200" dirty="0"/>
                </a:p>
              </p:txBody>
            </p:sp>
            <p:sp>
              <p:nvSpPr>
                <p:cNvPr id="154" name="Rectangle 26"/>
                <p:cNvSpPr>
                  <a:spLocks noChangeArrowheads="1"/>
                </p:cNvSpPr>
                <p:nvPr/>
              </p:nvSpPr>
              <p:spPr bwMode="auto">
                <a:xfrm>
                  <a:off x="2479" y="3473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80</a:t>
                  </a:r>
                  <a:endParaRPr lang="en-US" sz="1200" dirty="0"/>
                </a:p>
              </p:txBody>
            </p:sp>
            <p:sp>
              <p:nvSpPr>
                <p:cNvPr id="155" name="Rectangle 27"/>
                <p:cNvSpPr>
                  <a:spLocks noChangeArrowheads="1"/>
                </p:cNvSpPr>
                <p:nvPr/>
              </p:nvSpPr>
              <p:spPr bwMode="auto">
                <a:xfrm>
                  <a:off x="2803" y="3473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40</a:t>
                  </a:r>
                  <a:endParaRPr lang="en-US" sz="1200" dirty="0"/>
                </a:p>
              </p:txBody>
            </p:sp>
            <p:sp>
              <p:nvSpPr>
                <p:cNvPr id="156" name="Rectangle 28"/>
                <p:cNvSpPr>
                  <a:spLocks noChangeArrowheads="1"/>
                </p:cNvSpPr>
                <p:nvPr/>
              </p:nvSpPr>
              <p:spPr bwMode="auto">
                <a:xfrm>
                  <a:off x="3151" y="3470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160</a:t>
                  </a:r>
                  <a:endParaRPr lang="en-US" sz="1200" dirty="0"/>
                </a:p>
              </p:txBody>
            </p:sp>
            <p:cxnSp>
              <p:nvCxnSpPr>
                <p:cNvPr id="157" name="AutoShape 29"/>
                <p:cNvCxnSpPr>
                  <a:cxnSpLocks noChangeShapeType="1"/>
                  <a:stCxn id="141" idx="3"/>
                  <a:endCxn id="154" idx="1"/>
                </p:cNvCxnSpPr>
                <p:nvPr/>
              </p:nvCxnSpPr>
              <p:spPr bwMode="auto">
                <a:xfrm flipV="1">
                  <a:off x="2323" y="3551"/>
                  <a:ext cx="156" cy="3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58" name="AutoShape 30"/>
                <p:cNvCxnSpPr>
                  <a:cxnSpLocks noChangeShapeType="1"/>
                  <a:stCxn id="154" idx="3"/>
                  <a:endCxn id="155" idx="1"/>
                </p:cNvCxnSpPr>
                <p:nvPr/>
              </p:nvCxnSpPr>
              <p:spPr bwMode="auto">
                <a:xfrm>
                  <a:off x="2671" y="3551"/>
                  <a:ext cx="132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59" name="AutoShape 31"/>
                <p:cNvCxnSpPr>
                  <a:cxnSpLocks noChangeShapeType="1"/>
                  <a:stCxn id="155" idx="3"/>
                  <a:endCxn id="156" idx="1"/>
                </p:cNvCxnSpPr>
                <p:nvPr/>
              </p:nvCxnSpPr>
              <p:spPr bwMode="auto">
                <a:xfrm flipV="1">
                  <a:off x="2995" y="3548"/>
                  <a:ext cx="156" cy="3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sp>
              <p:nvSpPr>
                <p:cNvPr id="160" name="Rectangle 32"/>
                <p:cNvSpPr>
                  <a:spLocks noChangeArrowheads="1"/>
                </p:cNvSpPr>
                <p:nvPr/>
              </p:nvSpPr>
              <p:spPr bwMode="auto">
                <a:xfrm>
                  <a:off x="3493" y="3470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48</a:t>
                  </a:r>
                  <a:endParaRPr lang="en-US" sz="1200" dirty="0"/>
                </a:p>
              </p:txBody>
            </p:sp>
            <p:cxnSp>
              <p:nvCxnSpPr>
                <p:cNvPr id="161" name="AutoShape 35"/>
                <p:cNvCxnSpPr>
                  <a:cxnSpLocks noChangeShapeType="1"/>
                  <a:stCxn id="156" idx="3"/>
                </p:cNvCxnSpPr>
                <p:nvPr/>
              </p:nvCxnSpPr>
              <p:spPr bwMode="auto">
                <a:xfrm>
                  <a:off x="3343" y="3548"/>
                  <a:ext cx="150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  <p:sp>
            <p:nvSpPr>
              <p:cNvPr id="131" name="TextBox 130"/>
              <p:cNvSpPr txBox="1"/>
              <p:nvPr/>
            </p:nvSpPr>
            <p:spPr>
              <a:xfrm>
                <a:off x="3352004" y="1021205"/>
                <a:ext cx="709046" cy="26854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45720" rIns="0" bIns="45720" anchor="ctr">
                <a:spAutoFit/>
              </a:bodyPr>
              <a:lstStyle>
                <a:defPPr>
                  <a:defRPr lang="en-US"/>
                </a:defPPr>
                <a:lvl1pPr>
                  <a:defRPr sz="1000" b="1" i="0">
                    <a:solidFill>
                      <a:schemeClr val="bg1"/>
                    </a:solidFill>
                    <a:latin typeface="+mn-lt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r>
                  <a:rPr lang="en-US" dirty="0"/>
                  <a:t>LRU</a:t>
                </a: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7200496" y="1017323"/>
                <a:ext cx="809507" cy="26854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45720" rIns="0" bIns="45720" anchor="ctr">
                <a:spAutoFit/>
              </a:bodyPr>
              <a:lstStyle>
                <a:defPPr>
                  <a:defRPr lang="en-US"/>
                </a:defPPr>
                <a:lvl1pPr>
                  <a:defRPr sz="1000" b="1" i="0">
                    <a:solidFill>
                      <a:schemeClr val="bg1"/>
                    </a:solidFill>
                    <a:latin typeface="+mn-lt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r>
                  <a:rPr lang="en-US" dirty="0"/>
                  <a:t>MRU</a:t>
                </a:r>
              </a:p>
            </p:txBody>
          </p:sp>
        </p:grpSp>
        <p:grpSp>
          <p:nvGrpSpPr>
            <p:cNvPr id="20" name="Group 18"/>
            <p:cNvGrpSpPr/>
            <p:nvPr/>
          </p:nvGrpSpPr>
          <p:grpSpPr>
            <a:xfrm>
              <a:off x="8581169" y="1687416"/>
              <a:ext cx="2865141" cy="446921"/>
              <a:chOff x="3352435" y="982745"/>
              <a:chExt cx="3938532" cy="474525"/>
            </a:xfrm>
          </p:grpSpPr>
          <p:grpSp>
            <p:nvGrpSpPr>
              <p:cNvPr id="21" name="Group 24"/>
              <p:cNvGrpSpPr>
                <a:grpSpLocks/>
              </p:cNvGrpSpPr>
              <p:nvPr/>
            </p:nvGrpSpPr>
            <p:grpSpPr bwMode="auto">
              <a:xfrm>
                <a:off x="4010966" y="1201683"/>
                <a:ext cx="2564732" cy="255587"/>
                <a:chOff x="2131" y="3470"/>
                <a:chExt cx="1212" cy="161"/>
              </a:xfrm>
            </p:grpSpPr>
            <p:sp>
              <p:nvSpPr>
                <p:cNvPr id="107" name="Rectangle 25"/>
                <p:cNvSpPr>
                  <a:spLocks noChangeArrowheads="1"/>
                </p:cNvSpPr>
                <p:nvPr/>
              </p:nvSpPr>
              <p:spPr bwMode="auto">
                <a:xfrm>
                  <a:off x="2131" y="3476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104</a:t>
                  </a:r>
                  <a:endParaRPr lang="en-US" sz="1200" dirty="0"/>
                </a:p>
              </p:txBody>
            </p:sp>
            <p:sp>
              <p:nvSpPr>
                <p:cNvPr id="108" name="Rectangle 26"/>
                <p:cNvSpPr>
                  <a:spLocks noChangeArrowheads="1"/>
                </p:cNvSpPr>
                <p:nvPr/>
              </p:nvSpPr>
              <p:spPr bwMode="auto">
                <a:xfrm>
                  <a:off x="2479" y="3473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128</a:t>
                  </a:r>
                  <a:endParaRPr lang="en-US" sz="1200" dirty="0"/>
                </a:p>
              </p:txBody>
            </p:sp>
            <p:sp>
              <p:nvSpPr>
                <p:cNvPr id="109" name="Rectangle 27"/>
                <p:cNvSpPr>
                  <a:spLocks noChangeArrowheads="1"/>
                </p:cNvSpPr>
                <p:nvPr/>
              </p:nvSpPr>
              <p:spPr bwMode="auto">
                <a:xfrm>
                  <a:off x="2803" y="3473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40</a:t>
                  </a:r>
                  <a:endParaRPr lang="en-US" sz="1200" dirty="0"/>
                </a:p>
              </p:txBody>
            </p:sp>
            <p:sp>
              <p:nvSpPr>
                <p:cNvPr id="110" name="Rectangle 28"/>
                <p:cNvSpPr>
                  <a:spLocks noChangeArrowheads="1"/>
                </p:cNvSpPr>
                <p:nvPr/>
              </p:nvSpPr>
              <p:spPr bwMode="auto">
                <a:xfrm>
                  <a:off x="3151" y="3470"/>
                  <a:ext cx="192" cy="15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r>
                    <a:rPr lang="en-US" sz="1200" dirty="0" smtClean="0"/>
                    <a:t>200</a:t>
                  </a:r>
                  <a:endParaRPr lang="en-US" sz="1200" dirty="0"/>
                </a:p>
              </p:txBody>
            </p:sp>
            <p:cxnSp>
              <p:nvCxnSpPr>
                <p:cNvPr id="111" name="AutoShape 29"/>
                <p:cNvCxnSpPr>
                  <a:cxnSpLocks noChangeShapeType="1"/>
                  <a:stCxn id="107" idx="3"/>
                  <a:endCxn id="108" idx="1"/>
                </p:cNvCxnSpPr>
                <p:nvPr/>
              </p:nvCxnSpPr>
              <p:spPr bwMode="auto">
                <a:xfrm flipV="1">
                  <a:off x="2323" y="3551"/>
                  <a:ext cx="156" cy="3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20" name="AutoShape 30"/>
                <p:cNvCxnSpPr>
                  <a:cxnSpLocks noChangeShapeType="1"/>
                  <a:stCxn id="108" idx="3"/>
                  <a:endCxn id="109" idx="1"/>
                </p:cNvCxnSpPr>
                <p:nvPr/>
              </p:nvCxnSpPr>
              <p:spPr bwMode="auto">
                <a:xfrm>
                  <a:off x="2671" y="3551"/>
                  <a:ext cx="132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21" name="AutoShape 31"/>
                <p:cNvCxnSpPr>
                  <a:cxnSpLocks noChangeShapeType="1"/>
                  <a:stCxn id="109" idx="3"/>
                  <a:endCxn id="110" idx="1"/>
                </p:cNvCxnSpPr>
                <p:nvPr/>
              </p:nvCxnSpPr>
              <p:spPr bwMode="auto">
                <a:xfrm flipV="1">
                  <a:off x="2995" y="3548"/>
                  <a:ext cx="156" cy="3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  <p:sp>
            <p:nvSpPr>
              <p:cNvPr id="104" name="TextBox 103"/>
              <p:cNvSpPr txBox="1"/>
              <p:nvPr/>
            </p:nvSpPr>
            <p:spPr>
              <a:xfrm>
                <a:off x="3352435" y="995233"/>
                <a:ext cx="709045" cy="32049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45720" rIns="0" bIns="45720" anchor="ctr">
                <a:spAutoFit/>
              </a:bodyPr>
              <a:lstStyle>
                <a:defPPr>
                  <a:defRPr lang="en-US"/>
                </a:defPPr>
                <a:lvl1pPr>
                  <a:defRPr sz="1000" b="1" i="0">
                    <a:solidFill>
                      <a:schemeClr val="bg1"/>
                    </a:solidFill>
                    <a:latin typeface="+mn-lt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r>
                  <a:rPr lang="en-US" dirty="0"/>
                  <a:t>LRU</a:t>
                </a: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6540712" y="982745"/>
                <a:ext cx="750255" cy="32049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45720" rIns="0" bIns="45720" anchor="ctr">
                <a:spAutoFit/>
              </a:bodyPr>
              <a:lstStyle>
                <a:defPPr>
                  <a:defRPr lang="en-US"/>
                </a:defPPr>
                <a:lvl1pPr>
                  <a:defRPr sz="1000" b="1" i="0">
                    <a:solidFill>
                      <a:schemeClr val="bg1"/>
                    </a:solidFill>
                    <a:latin typeface="+mn-lt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r>
                  <a:rPr lang="en-US" dirty="0"/>
                  <a:t>MRU</a:t>
                </a:r>
              </a:p>
            </p:txBody>
          </p:sp>
        </p:grpSp>
        <p:sp>
          <p:nvSpPr>
            <p:cNvPr id="162" name="Text Box 36"/>
            <p:cNvSpPr txBox="1">
              <a:spLocks noChangeArrowheads="1"/>
            </p:cNvSpPr>
            <p:nvPr/>
          </p:nvSpPr>
          <p:spPr bwMode="auto">
            <a:xfrm>
              <a:off x="8421979" y="2885120"/>
              <a:ext cx="328808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dirty="0" smtClean="0"/>
                <a:t>-Bp (per user) eviction policies</a:t>
              </a:r>
              <a:endParaRPr lang="en-US" sz="1800" dirty="0"/>
            </a:p>
          </p:txBody>
        </p:sp>
      </p:grpSp>
      <p:sp>
        <p:nvSpPr>
          <p:cNvPr id="130" name="Content Placeholder 2"/>
          <p:cNvSpPr txBox="1">
            <a:spLocks/>
          </p:cNvSpPr>
          <p:nvPr/>
        </p:nvSpPr>
        <p:spPr bwMode="auto">
          <a:xfrm>
            <a:off x="598854" y="4337606"/>
            <a:ext cx="10360501" cy="237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DE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Values</a:t>
            </a:r>
          </a:p>
          <a:p>
            <a:pPr marL="742950" marR="0" lvl="1" indent="-28575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de-DE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Default: 0; Max 64 per client (cumulative total limited to 25% of –B)</a:t>
            </a:r>
          </a:p>
          <a:p>
            <a:pPr marL="742950" marR="0" lvl="1" indent="-28575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de-DE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Change per client maximum with -Bpmax at db startup</a:t>
            </a:r>
          </a:p>
          <a:p>
            <a:pPr marL="742950" marR="0" lvl="1" indent="-28575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de-DE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Set # buffers via -Bp at client startup</a:t>
            </a:r>
          </a:p>
          <a:p>
            <a:pPr marL="1143000" marR="0" lvl="2" indent="-228600" algn="l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Tx/>
              <a:buFont typeface="Arial" charset="0"/>
              <a:buChar char="–"/>
              <a:tabLst/>
              <a:defRPr/>
            </a:pPr>
            <a:r>
              <a:rPr lang="de-DE" sz="20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Can be changed at runtime via _MyConnection._Myconn-NumSeqBuffers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Tuning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dirty="0" err="1" smtClean="0"/>
              <a:t>lruskips</a:t>
            </a:r>
            <a:r>
              <a:rPr lang="en-US" dirty="0" smtClean="0"/>
              <a:t> (OE 10.2B06 &amp; OE 11.1)</a:t>
            </a:r>
          </a:p>
          <a:p>
            <a:pPr lvl="1"/>
            <a:r>
              <a:rPr lang="en-US" dirty="0" smtClean="0"/>
              <a:t>100 seems to work well</a:t>
            </a:r>
          </a:p>
          <a:p>
            <a:pPr lvl="1"/>
            <a:r>
              <a:rPr lang="en-US" dirty="0" smtClean="0"/>
              <a:t>Only helps if LRU latch contention</a:t>
            </a:r>
          </a:p>
          <a:p>
            <a:r>
              <a:rPr lang="en-US" dirty="0" smtClean="0"/>
              <a:t>-B2 (OE 10.2B)</a:t>
            </a:r>
          </a:p>
          <a:p>
            <a:pPr lvl="1"/>
            <a:r>
              <a:rPr lang="en-US" dirty="0" smtClean="0"/>
              <a:t>Set large enough to hold very active “small” tables</a:t>
            </a:r>
          </a:p>
          <a:p>
            <a:pPr lvl="1"/>
            <a:r>
              <a:rPr lang="en-US" dirty="0" smtClean="0"/>
              <a:t>Include indexes as well as the table</a:t>
            </a:r>
          </a:p>
          <a:p>
            <a:r>
              <a:rPr lang="en-US" dirty="0" smtClean="0"/>
              <a:t>-Bp (V 9.0A)</a:t>
            </a:r>
          </a:p>
          <a:p>
            <a:pPr lvl="1"/>
            <a:r>
              <a:rPr lang="en-US" dirty="0"/>
              <a:t>Set to # tables in query + depth of each index </a:t>
            </a:r>
            <a:r>
              <a:rPr lang="en-US" dirty="0" smtClean="0"/>
              <a:t>used</a:t>
            </a:r>
          </a:p>
          <a:p>
            <a:pPr lvl="2"/>
            <a:r>
              <a:rPr lang="en-US" dirty="0" smtClean="0"/>
              <a:t>2 way join query: 8 to 10 will work well</a:t>
            </a:r>
            <a:endParaRPr lang="en-US" dirty="0"/>
          </a:p>
          <a:p>
            <a:pPr lvl="1"/>
            <a:r>
              <a:rPr lang="en-US" dirty="0" smtClean="0"/>
              <a:t>Use for table scan type queries</a:t>
            </a:r>
          </a:p>
          <a:p>
            <a:pPr lvl="2"/>
            <a:r>
              <a:rPr lang="en-US" dirty="0" smtClean="0"/>
              <a:t>Application as well as utilities (dbanalys)</a:t>
            </a:r>
          </a:p>
          <a:p>
            <a:r>
              <a:rPr lang="en-US" dirty="0" smtClean="0"/>
              <a:t>-B</a:t>
            </a:r>
          </a:p>
          <a:p>
            <a:pPr lvl="1"/>
            <a:r>
              <a:rPr lang="en-US" dirty="0" smtClean="0"/>
              <a:t>Tune to acceptable read I/O rates, not buffer pool hit ratio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Auditing (OE 10.1A)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Policy based (flexible)</a:t>
            </a:r>
          </a:p>
          <a:p>
            <a:pPr lvl="1"/>
            <a:r>
              <a:rPr lang="en-US" dirty="0" smtClean="0"/>
              <a:t>Change capture internal </a:t>
            </a:r>
            <a:r>
              <a:rPr lang="en-US" dirty="0"/>
              <a:t>to database</a:t>
            </a:r>
          </a:p>
          <a:p>
            <a:pPr lvl="1"/>
            <a:r>
              <a:rPr lang="en-US" dirty="0" smtClean="0"/>
              <a:t>Audit </a:t>
            </a:r>
            <a:r>
              <a:rPr lang="en-US" dirty="0"/>
              <a:t>logs highly protected</a:t>
            </a:r>
          </a:p>
          <a:p>
            <a:pPr lvl="1"/>
            <a:r>
              <a:rPr lang="en-US" dirty="0"/>
              <a:t>Create, update and delete change capture</a:t>
            </a:r>
          </a:p>
          <a:p>
            <a:pPr lvl="2"/>
            <a:r>
              <a:rPr lang="en-US" dirty="0"/>
              <a:t>(no read capture provided)</a:t>
            </a:r>
          </a:p>
          <a:p>
            <a:pPr lvl="1"/>
            <a:r>
              <a:rPr lang="en-US" dirty="0"/>
              <a:t>Application </a:t>
            </a:r>
            <a:r>
              <a:rPr lang="en-US" dirty="0" smtClean="0"/>
              <a:t>events</a:t>
            </a:r>
          </a:p>
          <a:p>
            <a:pPr lvl="1"/>
            <a:r>
              <a:rPr lang="en-US" dirty="0" smtClean="0"/>
              <a:t>Archive for reporting</a:t>
            </a:r>
          </a:p>
          <a:p>
            <a:r>
              <a:rPr lang="en-US" dirty="0" smtClean="0"/>
              <a:t>Reclaim Audit Space (OE 11.2)</a:t>
            </a:r>
          </a:p>
          <a:p>
            <a:pPr lvl="1"/>
            <a:r>
              <a:rPr lang="en-US" dirty="0" err="1" smtClean="0"/>
              <a:t>proutil</a:t>
            </a:r>
            <a:r>
              <a:rPr lang="en-US" dirty="0" smtClean="0"/>
              <a:t> &lt;db&gt; -C </a:t>
            </a:r>
            <a:r>
              <a:rPr lang="en-US" dirty="0" err="1" smtClean="0"/>
              <a:t>auditreconfig</a:t>
            </a:r>
            <a:r>
              <a:rPr lang="en-US" dirty="0" smtClean="0"/>
              <a:t> [ </a:t>
            </a:r>
            <a:r>
              <a:rPr lang="en-US" dirty="0" err="1" smtClean="0"/>
              <a:t>tablearea</a:t>
            </a:r>
            <a:r>
              <a:rPr lang="en-US" dirty="0" smtClean="0"/>
              <a:t> &lt;name&gt; ]  [ </a:t>
            </a:r>
            <a:r>
              <a:rPr lang="en-US" dirty="0" err="1" smtClean="0"/>
              <a:t>indexarea</a:t>
            </a:r>
            <a:r>
              <a:rPr lang="en-US" dirty="0" smtClean="0"/>
              <a:t> &lt;name&gt; ]</a:t>
            </a:r>
            <a:endParaRPr lang="en-US" dirty="0"/>
          </a:p>
          <a:p>
            <a:pPr lvl="2"/>
            <a:r>
              <a:rPr lang="en-US" dirty="0" smtClean="0"/>
              <a:t>Re-creates audit tables and indexes in new area</a:t>
            </a:r>
          </a:p>
          <a:p>
            <a:pPr lvl="2"/>
            <a:r>
              <a:rPr lang="en-US" dirty="0" smtClean="0"/>
              <a:t>Drops old audit tables and indexes</a:t>
            </a:r>
          </a:p>
          <a:p>
            <a:pPr lvl="2"/>
            <a:r>
              <a:rPr lang="en-US" b="1" dirty="0" smtClean="0"/>
              <a:t>Existing data is truncated</a:t>
            </a:r>
          </a:p>
          <a:p>
            <a:pPr lvl="1"/>
            <a:r>
              <a:rPr lang="en-US" u="sng" dirty="0" smtClean="0"/>
              <a:t>Carefully</a:t>
            </a:r>
            <a:r>
              <a:rPr lang="en-US" dirty="0" smtClean="0"/>
              <a:t> use </a:t>
            </a:r>
            <a:r>
              <a:rPr lang="en-US" dirty="0" err="1" smtClean="0"/>
              <a:t>prostrct</a:t>
            </a:r>
            <a:r>
              <a:rPr lang="en-US" dirty="0" smtClean="0"/>
              <a:t> truncate/remove to reclaim area’s disk space</a:t>
            </a:r>
            <a:endParaRPr lang="en-US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091827" y="4312687"/>
            <a:ext cx="8884693" cy="395784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109538"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auditreconfig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i="0" dirty="0" smtClean="0">
                <a:solidFill>
                  <a:schemeClr val="tx2"/>
                </a:solidFill>
              </a:rPr>
              <a:t>[ </a:t>
            </a:r>
            <a:r>
              <a:rPr lang="en-US" sz="2000" b="1" i="0" dirty="0" err="1" smtClean="0">
                <a:solidFill>
                  <a:schemeClr val="tx2"/>
                </a:solidFill>
              </a:rPr>
              <a:t>tablearea</a:t>
            </a:r>
            <a:r>
              <a:rPr lang="en-US" sz="2000" b="1" i="0" dirty="0" smtClean="0">
                <a:solidFill>
                  <a:schemeClr val="tx2"/>
                </a:solidFill>
              </a:rPr>
              <a:t> &lt;</a:t>
            </a:r>
            <a:r>
              <a:rPr lang="en-US" sz="2000" b="1" dirty="0" smtClean="0">
                <a:solidFill>
                  <a:schemeClr val="tx2"/>
                </a:solidFill>
              </a:rPr>
              <a:t>name</a:t>
            </a:r>
            <a:r>
              <a:rPr lang="en-US" sz="2000" b="1" i="0" dirty="0" smtClean="0">
                <a:solidFill>
                  <a:schemeClr val="tx2"/>
                </a:solidFill>
              </a:rPr>
              <a:t>&gt; ] [ </a:t>
            </a:r>
            <a:r>
              <a:rPr lang="en-US" sz="2000" b="1" i="0" dirty="0" err="1" smtClean="0">
                <a:solidFill>
                  <a:schemeClr val="tx2"/>
                </a:solidFill>
              </a:rPr>
              <a:t>indexarea</a:t>
            </a:r>
            <a:r>
              <a:rPr lang="en-US" sz="2000" b="1" i="0" dirty="0" smtClean="0">
                <a:solidFill>
                  <a:schemeClr val="tx2"/>
                </a:solidFill>
              </a:rPr>
              <a:t> &lt;</a:t>
            </a:r>
            <a:r>
              <a:rPr lang="en-US" sz="2000" b="1" dirty="0" smtClean="0">
                <a:solidFill>
                  <a:schemeClr val="tx2"/>
                </a:solidFill>
              </a:rPr>
              <a:t>name</a:t>
            </a:r>
            <a:r>
              <a:rPr lang="en-US" sz="2000" b="1" i="0" dirty="0" smtClean="0">
                <a:solidFill>
                  <a:schemeClr val="tx2"/>
                </a:solidFill>
              </a:rPr>
              <a:t>&gt; 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1104" y="2461940"/>
            <a:ext cx="5454868" cy="144655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r>
              <a:rPr lang="en-US" sz="4400" b="1" dirty="0" smtClean="0">
                <a:solidFill>
                  <a:schemeClr val="accent1"/>
                </a:solidFill>
              </a:rPr>
              <a:t>OpenEdge Replication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dirty="0" smtClean="0"/>
              <a:t>Maintain a “hot” standby with OpenEdge Replication (V9.?)</a:t>
            </a:r>
            <a:endParaRPr lang="en-US" dirty="0"/>
          </a:p>
        </p:txBody>
      </p:sp>
      <p:pic>
        <p:nvPicPr>
          <p:cNvPr id="221188" name="Picture 4" descr="OE_Fathom_Replication_Plus feb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243" y="1265456"/>
            <a:ext cx="10697029" cy="501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 bwMode="auto">
          <a:xfrm>
            <a:off x="6429911" y="5048808"/>
            <a:ext cx="1839766" cy="510778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5915925" y="2939567"/>
            <a:ext cx="1715720" cy="510778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OpenEdge Replication Enhancements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528548"/>
            <a:ext cx="10360501" cy="4975121"/>
          </a:xfrm>
        </p:spPr>
        <p:txBody>
          <a:bodyPr/>
          <a:lstStyle/>
          <a:p>
            <a:r>
              <a:rPr lang="en-US" dirty="0" smtClean="0"/>
              <a:t>Increase max –pica (OE 10.2b08 &amp; OE 11.2)</a:t>
            </a:r>
          </a:p>
          <a:p>
            <a:pPr lvl="1"/>
            <a:r>
              <a:rPr lang="en-US" dirty="0"/>
              <a:t>Database Service Communication Area Size (-pica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Maximum </a:t>
            </a:r>
            <a:r>
              <a:rPr lang="en-US" dirty="0"/>
              <a:t>value of </a:t>
            </a:r>
            <a:r>
              <a:rPr lang="en-US" dirty="0" smtClean="0"/>
              <a:t>increased from 512 to </a:t>
            </a:r>
            <a:r>
              <a:rPr lang="en-US" dirty="0" smtClean="0"/>
              <a:t>8192 to 1,000,000 (OE 11.2 </a:t>
            </a:r>
            <a:r>
              <a:rPr lang="en-US" dirty="0" err="1" smtClean="0"/>
              <a:t>hotfix</a:t>
            </a:r>
            <a:r>
              <a:rPr lang="en-US" smtClean="0"/>
              <a:t> and OE 11.3)</a:t>
            </a:r>
            <a:endParaRPr lang="en-US" dirty="0" smtClean="0"/>
          </a:p>
          <a:p>
            <a:pPr lvl="1"/>
            <a:r>
              <a:rPr lang="en-US" dirty="0" smtClean="0"/>
              <a:t>Avoid database “slowdown” when target not keeping up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JTA </a:t>
            </a:r>
            <a:r>
              <a:rPr lang="en-US" dirty="0"/>
              <a:t>&amp; Replication </a:t>
            </a:r>
            <a:r>
              <a:rPr lang="en-US" dirty="0" smtClean="0"/>
              <a:t>(OE 11.2</a:t>
            </a:r>
            <a:r>
              <a:rPr lang="en-US" dirty="0"/>
              <a:t>)</a:t>
            </a:r>
          </a:p>
          <a:p>
            <a:pPr lvl="1"/>
            <a:r>
              <a:rPr lang="en-US" dirty="0" smtClean="0"/>
              <a:t>Allow JTA distributed transactions and OpenEdge </a:t>
            </a:r>
            <a:r>
              <a:rPr lang="en-US" dirty="0" smtClean="0"/>
              <a:t>Replication</a:t>
            </a:r>
          </a:p>
          <a:p>
            <a:pPr lvl="1"/>
            <a:r>
              <a:rPr lang="en-US" dirty="0" smtClean="0"/>
              <a:t>Disaster recovery available for OE BPM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OpenEdge Replication Enhancements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555845"/>
            <a:ext cx="10360501" cy="4947825"/>
          </a:xfrm>
        </p:spPr>
        <p:txBody>
          <a:bodyPr/>
          <a:lstStyle/>
          <a:p>
            <a:r>
              <a:rPr lang="en-US" dirty="0" smtClean="0"/>
              <a:t>Table move/index move (OE 11.3)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ow propagated to target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-</a:t>
            </a:r>
            <a:r>
              <a:rPr lang="en-US" dirty="0" err="1"/>
              <a:t>asc</a:t>
            </a:r>
            <a:r>
              <a:rPr lang="en-US" dirty="0"/>
              <a:t> &lt;</a:t>
            </a:r>
            <a:r>
              <a:rPr lang="en-US" i="1" dirty="0" smtClean="0"/>
              <a:t>n</a:t>
            </a:r>
            <a:r>
              <a:rPr lang="en-US" dirty="0" smtClean="0"/>
              <a:t>&gt;: asynchronous level (relatively unknown category)</a:t>
            </a:r>
          </a:p>
          <a:p>
            <a:pPr lvl="1"/>
            <a:r>
              <a:rPr lang="en-US" dirty="0" smtClean="0"/>
              <a:t>Default is 10, Max is 500</a:t>
            </a:r>
          </a:p>
          <a:p>
            <a:pPr lvl="1"/>
            <a:r>
              <a:rPr lang="en-US" dirty="0" smtClean="0"/>
              <a:t>Disabled with setting of 501</a:t>
            </a:r>
          </a:p>
          <a:p>
            <a:pPr lvl="1"/>
            <a:r>
              <a:rPr lang="en-US" dirty="0" smtClean="0"/>
              <a:t>Server tells agent # blocks to be sent before ACK</a:t>
            </a:r>
          </a:p>
          <a:p>
            <a:pPr lvl="1"/>
            <a:r>
              <a:rPr lang="en-US" dirty="0" smtClean="0"/>
              <a:t>Increasing can greatly improve performance</a:t>
            </a:r>
          </a:p>
          <a:p>
            <a:pPr lvl="1"/>
            <a:r>
              <a:rPr lang="en-US" dirty="0" smtClean="0"/>
              <a:t>Set in </a:t>
            </a:r>
            <a:r>
              <a:rPr lang="en-US" dirty="0" err="1" smtClean="0"/>
              <a:t>pmmgr.properties</a:t>
            </a:r>
            <a:r>
              <a:rPr lang="en-US" dirty="0" smtClean="0"/>
              <a:t> file </a:t>
            </a:r>
            <a:r>
              <a:rPr lang="en-US" dirty="0" err="1" smtClean="0"/>
              <a:t>replserv</a:t>
            </a:r>
            <a:r>
              <a:rPr lang="en-US" dirty="0" smtClean="0"/>
              <a:t> option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380364" y="5158873"/>
            <a:ext cx="4447228" cy="805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31775" algn="l"/>
            <a:r>
              <a:rPr lang="en-US" sz="2000" i="0" dirty="0" smtClean="0"/>
              <a:t>[</a:t>
            </a:r>
            <a:r>
              <a:rPr lang="en-US" sz="2000" i="0" dirty="0" err="1" smtClean="0"/>
              <a:t>replserv</a:t>
            </a:r>
            <a:r>
              <a:rPr lang="en-US" sz="2000" i="0" dirty="0" smtClean="0"/>
              <a:t>]</a:t>
            </a:r>
            <a:br>
              <a:rPr lang="en-US" sz="2000" i="0" dirty="0" smtClean="0"/>
            </a:br>
            <a:r>
              <a:rPr lang="en-US" sz="2000" i="0" dirty="0" smtClean="0"/>
              <a:t>   arguments=-logging 2 –</a:t>
            </a:r>
            <a:r>
              <a:rPr lang="en-US" sz="2000" i="0" dirty="0" err="1" smtClean="0"/>
              <a:t>asc</a:t>
            </a:r>
            <a:r>
              <a:rPr lang="en-US" sz="2000" i="0" dirty="0" smtClean="0"/>
              <a:t> 501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1104" y="2123386"/>
            <a:ext cx="5858210" cy="212365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r>
              <a:rPr lang="en-US" sz="4400" b="1" dirty="0" smtClean="0">
                <a:solidFill>
                  <a:schemeClr val="accent1"/>
                </a:solidFill>
              </a:rPr>
              <a:t>Relatively Unknown or</a:t>
            </a:r>
            <a:br>
              <a:rPr lang="en-US" sz="4400" b="1" dirty="0" smtClean="0">
                <a:solidFill>
                  <a:schemeClr val="accent1"/>
                </a:solidFill>
              </a:rPr>
            </a:br>
            <a:r>
              <a:rPr lang="en-US" sz="4400" b="1" dirty="0" smtClean="0">
                <a:solidFill>
                  <a:schemeClr val="accent1"/>
                </a:solidFill>
              </a:rPr>
              <a:t>Forgotten Features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 Parameters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dirty="0" err="1" smtClean="0"/>
              <a:t>keeptargetlfe</a:t>
            </a:r>
            <a:r>
              <a:rPr lang="en-US" dirty="0" smtClean="0"/>
              <a:t> (OE 10.2B04)</a:t>
            </a:r>
          </a:p>
          <a:p>
            <a:pPr lvl="1"/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Keep target large file enabled (</a:t>
            </a:r>
            <a:r>
              <a:rPr lang="en-US" dirty="0" err="1" smtClean="0"/>
              <a:t>lfe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Restores a backup without enabling large </a:t>
            </a:r>
            <a:r>
              <a:rPr lang="en-US" dirty="0" smtClean="0"/>
              <a:t>files</a:t>
            </a:r>
          </a:p>
          <a:p>
            <a:pPr lvl="1"/>
            <a:r>
              <a:rPr lang="en-US" dirty="0" smtClean="0"/>
              <a:t>By default: Target = Source on restore</a:t>
            </a: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037234" y="1733263"/>
            <a:ext cx="6987649" cy="382143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109538" algn="l"/>
            <a:r>
              <a:rPr lang="en-US" sz="2000" b="1" i="0" dirty="0" err="1" smtClean="0">
                <a:solidFill>
                  <a:schemeClr val="tx2"/>
                </a:solidFill>
              </a:rPr>
              <a:t>prorest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 &lt;target-db&gt;  &lt;source-</a:t>
            </a:r>
            <a:r>
              <a:rPr lang="en-US" sz="2000" b="1" dirty="0" err="1" smtClean="0">
                <a:solidFill>
                  <a:schemeClr val="tx2"/>
                </a:solidFill>
              </a:rPr>
              <a:t>bak</a:t>
            </a:r>
            <a:r>
              <a:rPr lang="en-US" sz="2000" b="1" dirty="0" smtClean="0">
                <a:solidFill>
                  <a:schemeClr val="tx2"/>
                </a:solidFill>
              </a:rPr>
              <a:t>&gt;  </a:t>
            </a:r>
            <a:r>
              <a:rPr lang="en-US" sz="2000" b="1" i="0" dirty="0" smtClean="0">
                <a:solidFill>
                  <a:srgbClr val="BE005F"/>
                </a:solidFill>
              </a:rPr>
              <a:t>[ -</a:t>
            </a:r>
            <a:r>
              <a:rPr lang="en-US" sz="2000" b="1" i="0" dirty="0" err="1" smtClean="0">
                <a:solidFill>
                  <a:srgbClr val="BE005F"/>
                </a:solidFill>
              </a:rPr>
              <a:t>keeptargetlfe</a:t>
            </a:r>
            <a:r>
              <a:rPr lang="en-US" sz="2000" b="1" i="0" dirty="0" smtClean="0">
                <a:solidFill>
                  <a:srgbClr val="BE005F"/>
                </a:solidFill>
              </a:rPr>
              <a:t> ]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Database-Request Statement Caching (OE 10.1C)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</a:p>
          <a:p>
            <a:pPr lvl="1"/>
            <a:r>
              <a:rPr lang="en-US" dirty="0" smtClean="0"/>
              <a:t>Client execution stack trace dump</a:t>
            </a:r>
          </a:p>
          <a:p>
            <a:pPr lvl="1"/>
            <a:r>
              <a:rPr lang="en-US" dirty="0" smtClean="0"/>
              <a:t>Includes: Line #, procedure name, file name</a:t>
            </a:r>
          </a:p>
          <a:p>
            <a:r>
              <a:rPr lang="en-US" dirty="0" smtClean="0"/>
              <a:t>When should you use it?</a:t>
            </a:r>
          </a:p>
          <a:p>
            <a:pPr lvl="1"/>
            <a:r>
              <a:rPr lang="en-US" dirty="0" smtClean="0"/>
              <a:t>Diagnosing deployed application problems</a:t>
            </a:r>
          </a:p>
          <a:p>
            <a:pPr lvl="1"/>
            <a:r>
              <a:rPr lang="en-US" dirty="0" smtClean="0"/>
              <a:t>Local and remote access</a:t>
            </a:r>
          </a:p>
          <a:p>
            <a:r>
              <a:rPr lang="en-US" dirty="0" smtClean="0"/>
              <a:t>What’s in a name?</a:t>
            </a:r>
          </a:p>
          <a:p>
            <a:pPr lvl="1"/>
            <a:r>
              <a:rPr lang="en-US" dirty="0" smtClean="0"/>
              <a:t>Don’t confuse with other “statement caches”</a:t>
            </a:r>
          </a:p>
          <a:p>
            <a:r>
              <a:rPr lang="en-US" dirty="0" smtClean="0"/>
              <a:t>Documentation</a:t>
            </a:r>
          </a:p>
          <a:p>
            <a:pPr lvl="1"/>
            <a:r>
              <a:rPr lang="en-US" dirty="0" smtClean="0"/>
              <a:t>OpenEdge Data Management: Database Administration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2674052" y="5610663"/>
            <a:ext cx="4940300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ight Arrow 6"/>
          <p:cNvSpPr/>
          <p:nvPr/>
        </p:nvSpPr>
        <p:spPr bwMode="auto">
          <a:xfrm>
            <a:off x="1296012" y="5617214"/>
            <a:ext cx="1378040" cy="412124"/>
          </a:xfrm>
          <a:prstGeom prst="rightArrow">
            <a:avLst>
              <a:gd name="adj1" fmla="val 62326"/>
              <a:gd name="adj2" fmla="val 50000"/>
            </a:avLst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sz="1800" b="1" i="0" dirty="0" smtClean="0">
                <a:solidFill>
                  <a:schemeClr val="bg1"/>
                </a:solidFill>
                <a:latin typeface="+mn-lt"/>
              </a:rPr>
              <a:t>Location</a:t>
            </a:r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2731658" y="2475062"/>
            <a:ext cx="3541690" cy="99167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Enablement – Multi-level activation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 bwMode="auto">
          <a:xfrm>
            <a:off x="1154354" y="2487942"/>
            <a:ext cx="1538669" cy="412124"/>
          </a:xfrm>
          <a:prstGeom prst="rightArrow">
            <a:avLst>
              <a:gd name="adj1" fmla="val 74653"/>
              <a:gd name="adj2" fmla="val 50000"/>
            </a:avLst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sz="1800" b="1" i="0" dirty="0">
                <a:solidFill>
                  <a:schemeClr val="bg1"/>
                </a:solidFill>
                <a:latin typeface="+mn-lt"/>
              </a:rPr>
              <a:t>Activate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2674052" y="4928505"/>
            <a:ext cx="4940300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ight Arrow 8"/>
          <p:cNvSpPr/>
          <p:nvPr/>
        </p:nvSpPr>
        <p:spPr bwMode="auto">
          <a:xfrm>
            <a:off x="1296012" y="4935056"/>
            <a:ext cx="1378040" cy="412124"/>
          </a:xfrm>
          <a:prstGeom prst="rightArrow">
            <a:avLst>
              <a:gd name="adj1" fmla="val 62326"/>
              <a:gd name="adj2" fmla="val 50000"/>
            </a:avLst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sz="1800" b="1" i="0" dirty="0">
                <a:solidFill>
                  <a:schemeClr val="bg1"/>
                </a:solidFill>
                <a:latin typeface="+mn-lt"/>
              </a:rPr>
              <a:t>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6199" y="1251566"/>
            <a:ext cx="5731098" cy="49841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1800" dirty="0" smtClean="0">
                <a:solidFill>
                  <a:srgbClr val="000000"/>
                </a:solidFill>
              </a:rPr>
              <a:t>promon  </a:t>
            </a:r>
            <a:r>
              <a:rPr lang="en-US" sz="1800" dirty="0" smtClean="0">
                <a:solidFill>
                  <a:srgbClr val="000000"/>
                </a:solidFill>
                <a:sym typeface="Wingdings" pitchFamily="2" charset="2"/>
              </a:rPr>
              <a:t>  R&amp;D  </a:t>
            </a:r>
            <a:endParaRPr lang="en-US" sz="1800" dirty="0" smtClean="0">
              <a:solidFill>
                <a:srgbClr val="000000"/>
              </a:solidFill>
            </a:endParaRPr>
          </a:p>
          <a:p>
            <a:pPr algn="l"/>
            <a:r>
              <a:rPr lang="en-US" sz="1800" dirty="0" smtClean="0">
                <a:solidFill>
                  <a:srgbClr val="000000"/>
                </a:solidFill>
              </a:rPr>
              <a:t>  1. Status Displays ...</a:t>
            </a:r>
          </a:p>
          <a:p>
            <a:pPr algn="l"/>
            <a:r>
              <a:rPr lang="en-US" sz="1800" dirty="0" smtClean="0">
                <a:solidFill>
                  <a:srgbClr val="000000"/>
                </a:solidFill>
              </a:rPr>
              <a:t>     18. Client Database-Request Statement Cache ... </a:t>
            </a:r>
          </a:p>
          <a:p>
            <a:pPr algn="l"/>
            <a:r>
              <a:rPr lang="en-US" sz="1800" i="0" dirty="0" smtClean="0">
                <a:solidFill>
                  <a:srgbClr val="000000"/>
                </a:solidFill>
              </a:rPr>
              <a:t>           1. Activate For Selected Users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           2. Activate For All Users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           3. Activate For All Future Users</a:t>
            </a:r>
          </a:p>
          <a:p>
            <a:pPr algn="l"/>
            <a:r>
              <a:rPr lang="en-US" sz="1800" i="0" dirty="0" smtClean="0">
                <a:solidFill>
                  <a:srgbClr val="000000"/>
                </a:solidFill>
              </a:rPr>
              <a:t/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           4. Deactivate For Selected Users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           5. Deactivate For All Users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           6. Deactivate For All Future Users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endParaRPr lang="en-US" sz="18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1800" i="0" dirty="0" smtClean="0">
                <a:solidFill>
                  <a:srgbClr val="000000"/>
                </a:solidFill>
              </a:rPr>
              <a:t>           7. View Database-Request Statement Cache</a:t>
            </a:r>
          </a:p>
          <a:p>
            <a:pPr algn="l"/>
            <a:r>
              <a:rPr lang="en-US" sz="1800" i="0" dirty="0" smtClean="0">
                <a:solidFill>
                  <a:srgbClr val="000000"/>
                </a:solidFill>
              </a:rPr>
              <a:t/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           8. Specify Directory for Statement Cache Files</a:t>
            </a:r>
          </a:p>
          <a:p>
            <a:pPr algn="l"/>
            <a:endParaRPr lang="en-US" sz="18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5" grpId="0" animBg="1"/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702393" y="3288804"/>
            <a:ext cx="6716110" cy="236482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Call Stack</a:t>
            </a:r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25182" y="1086763"/>
            <a:ext cx="2405595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eaLnBrk="0" hangingPunct="0">
              <a:buSzTx/>
              <a:defRPr sz="2200" b="1" i="0">
                <a:latin typeface="Arial" pitchFamily="34" charset="0"/>
              </a:defRPr>
            </a:lvl1pPr>
          </a:lstStyle>
          <a:p>
            <a:r>
              <a:rPr lang="en-US" i="1" dirty="0"/>
              <a:t>It’s just a LIFO…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64756" y="3294757"/>
            <a:ext cx="6541319" cy="178819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   </a:t>
            </a:r>
            <a:r>
              <a:rPr lang="en-US" sz="2000" i="0" u="sng" dirty="0" smtClean="0">
                <a:solidFill>
                  <a:srgbClr val="000000"/>
                </a:solidFill>
              </a:rPr>
              <a:t>#</a:t>
            </a:r>
            <a:r>
              <a:rPr lang="en-US" sz="2000" i="0" dirty="0" smtClean="0">
                <a:solidFill>
                  <a:srgbClr val="000000"/>
                </a:solidFill>
              </a:rPr>
              <a:t>      </a:t>
            </a:r>
            <a:r>
              <a:rPr lang="en-US" sz="2000" i="0" u="sng" dirty="0" smtClean="0">
                <a:solidFill>
                  <a:srgbClr val="000000"/>
                </a:solidFill>
              </a:rPr>
              <a:t>Procedure Name</a:t>
            </a:r>
            <a:r>
              <a:rPr lang="en-US" sz="2000" i="0" dirty="0" smtClean="0">
                <a:solidFill>
                  <a:srgbClr val="000000"/>
                </a:solidFill>
              </a:rPr>
              <a:t>                                 </a:t>
            </a:r>
            <a:r>
              <a:rPr lang="en-US" sz="2000" i="0" u="sng" dirty="0" smtClean="0">
                <a:solidFill>
                  <a:srgbClr val="000000"/>
                </a:solidFill>
              </a:rPr>
              <a:t>File Name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  19 : reallyLongNamedInternalProcedure3   </a:t>
            </a:r>
            <a:r>
              <a:rPr lang="en-US" sz="2000" i="0" dirty="0" err="1" smtClean="0">
                <a:solidFill>
                  <a:srgbClr val="000000"/>
                </a:solidFill>
              </a:rPr>
              <a:t>proctestb.r</a:t>
            </a:r>
            <a:r>
              <a:rPr lang="en-US" sz="2000" i="0" dirty="0" smtClean="0">
                <a:solidFill>
                  <a:srgbClr val="000000"/>
                </a:solidFill>
              </a:rPr>
              <a:t/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 12 : reallyLongNamedInternalProcedure2   </a:t>
            </a:r>
            <a:r>
              <a:rPr lang="en-US" sz="2000" i="0" dirty="0" err="1" smtClean="0">
                <a:solidFill>
                  <a:srgbClr val="000000"/>
                </a:solidFill>
              </a:rPr>
              <a:t>proctestb.r</a:t>
            </a:r>
            <a:r>
              <a:rPr lang="en-US" sz="2000" i="0" dirty="0" smtClean="0">
                <a:solidFill>
                  <a:srgbClr val="000000"/>
                </a:solidFill>
              </a:rPr>
              <a:t/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   5 : reallyLongNamedInternalProcedure1   </a:t>
            </a:r>
            <a:r>
              <a:rPr lang="en-US" sz="2000" i="0" dirty="0" err="1" smtClean="0">
                <a:solidFill>
                  <a:srgbClr val="000000"/>
                </a:solidFill>
              </a:rPr>
              <a:t>proctesta.r</a:t>
            </a:r>
            <a:r>
              <a:rPr lang="en-US" sz="2000" i="0" dirty="0" smtClean="0">
                <a:solidFill>
                  <a:srgbClr val="000000"/>
                </a:solidFill>
              </a:rPr>
              <a:t/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445 : reallyLongNamedInternalProcedure0   </a:t>
            </a:r>
            <a:r>
              <a:rPr lang="en-US" sz="2000" i="0" dirty="0" err="1" smtClean="0">
                <a:solidFill>
                  <a:srgbClr val="000000"/>
                </a:solidFill>
              </a:rPr>
              <a:t>proctesta.r</a:t>
            </a:r>
            <a:r>
              <a:rPr lang="en-US" sz="2000" i="0" dirty="0" smtClean="0">
                <a:solidFill>
                  <a:srgbClr val="000000"/>
                </a:solidFill>
              </a:rPr>
              <a:t/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   1 : /usr1/</a:t>
            </a:r>
            <a:r>
              <a:rPr lang="en-US" sz="2000" i="0" dirty="0" err="1" smtClean="0">
                <a:solidFill>
                  <a:srgbClr val="000000"/>
                </a:solidFill>
              </a:rPr>
              <a:t>stmtest</a:t>
            </a:r>
            <a:r>
              <a:rPr lang="en-US" sz="2000" i="0" dirty="0" smtClean="0">
                <a:solidFill>
                  <a:srgbClr val="000000"/>
                </a:solidFill>
              </a:rPr>
              <a:t>/p72340_Untitled1.ped</a:t>
            </a:r>
          </a:p>
          <a:p>
            <a:pPr algn="l"/>
            <a:endParaRPr lang="en-US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623670" y="3767461"/>
            <a:ext cx="1378040" cy="412124"/>
          </a:xfrm>
          <a:prstGeom prst="rightArrow">
            <a:avLst>
              <a:gd name="adj1" fmla="val 68490"/>
              <a:gd name="adj2" fmla="val 50000"/>
            </a:avLst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sz="1800" b="1" i="0" dirty="0">
                <a:solidFill>
                  <a:schemeClr val="bg1"/>
                </a:solidFill>
                <a:latin typeface="+mn-lt"/>
              </a:rPr>
              <a:t>Newest</a:t>
            </a:r>
          </a:p>
        </p:txBody>
      </p:sp>
      <p:sp>
        <p:nvSpPr>
          <p:cNvPr id="8" name="Right Arrow 7"/>
          <p:cNvSpPr/>
          <p:nvPr/>
        </p:nvSpPr>
        <p:spPr bwMode="auto">
          <a:xfrm>
            <a:off x="592138" y="4929927"/>
            <a:ext cx="1378040" cy="412124"/>
          </a:xfrm>
          <a:prstGeom prst="rightArrow">
            <a:avLst>
              <a:gd name="adj1" fmla="val 74653"/>
              <a:gd name="adj2" fmla="val 50000"/>
            </a:avLst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sz="1800" b="1" i="0" dirty="0">
                <a:solidFill>
                  <a:schemeClr val="bg1"/>
                </a:solidFill>
                <a:latin typeface="+mn-lt"/>
              </a:rPr>
              <a:t>Oldest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0266" y="3452463"/>
            <a:ext cx="991673" cy="321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5239" y="5344747"/>
            <a:ext cx="991673" cy="321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Bottom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611962" y="1649850"/>
            <a:ext cx="10360501" cy="4765940"/>
          </a:xfrm>
        </p:spPr>
        <p:txBody>
          <a:bodyPr numCol="2"/>
          <a:lstStyle/>
          <a:p>
            <a:r>
              <a:rPr lang="en-US" dirty="0" smtClean="0"/>
              <a:t>Top is last procedure executed</a:t>
            </a:r>
          </a:p>
          <a:p>
            <a:r>
              <a:rPr lang="en-US" dirty="0" smtClean="0"/>
              <a:t>Bottom is first procedure executed</a:t>
            </a:r>
          </a:p>
          <a:p>
            <a:r>
              <a:rPr lang="en-US" dirty="0" smtClean="0"/>
              <a:t>Top down, newest to oldest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One time full stack</a:t>
            </a:r>
          </a:p>
          <a:p>
            <a:r>
              <a:rPr lang="en-US" dirty="0" smtClean="0"/>
              <a:t>Continuous full stack</a:t>
            </a:r>
          </a:p>
          <a:p>
            <a:r>
              <a:rPr lang="en-US" dirty="0"/>
              <a:t>Continuous current location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Manual Stack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Stack also available via “</a:t>
            </a:r>
            <a:r>
              <a:rPr lang="en-US" dirty="0" err="1"/>
              <a:t>prostack</a:t>
            </a:r>
            <a:r>
              <a:rPr lang="en-US" dirty="0" smtClean="0"/>
              <a:t>” or “</a:t>
            </a:r>
            <a:r>
              <a:rPr lang="en-US" dirty="0" err="1" smtClean="0"/>
              <a:t>progetstack</a:t>
            </a:r>
            <a:r>
              <a:rPr lang="en-US" dirty="0" smtClean="0"/>
              <a:t>”</a:t>
            </a:r>
            <a:endParaRPr lang="en-US" dirty="0"/>
          </a:p>
          <a:p>
            <a:pPr lvl="1"/>
            <a:r>
              <a:rPr lang="en-US" dirty="0"/>
              <a:t>Useful for “non-responsive” connections</a:t>
            </a:r>
          </a:p>
          <a:p>
            <a:pPr lvl="1"/>
            <a:r>
              <a:rPr lang="en-US" dirty="0"/>
              <a:t>Available with 10.1c</a:t>
            </a:r>
          </a:p>
          <a:p>
            <a:pPr lvl="1"/>
            <a:r>
              <a:rPr lang="en-US" dirty="0"/>
              <a:t>Must have access to client’s </a:t>
            </a:r>
            <a:r>
              <a:rPr lang="en-US" dirty="0" smtClean="0"/>
              <a:t>machine</a:t>
            </a:r>
          </a:p>
          <a:p>
            <a:pPr lvl="1"/>
            <a:endParaRPr lang="en-US" dirty="0"/>
          </a:p>
          <a:p>
            <a:r>
              <a:rPr lang="en-US" dirty="0"/>
              <a:t>kill  –SIGUSR1  &lt;</a:t>
            </a:r>
            <a:r>
              <a:rPr lang="en-US" dirty="0" err="1"/>
              <a:t>pid</a:t>
            </a:r>
            <a:r>
              <a:rPr lang="en-US" dirty="0"/>
              <a:t>&gt;  (Don’t forget the dash)</a:t>
            </a:r>
          </a:p>
          <a:p>
            <a:pPr lvl="1"/>
            <a:r>
              <a:rPr lang="en-US" dirty="0" err="1"/>
              <a:t>protrace</a:t>
            </a:r>
            <a:r>
              <a:rPr lang="en-US" dirty="0"/>
              <a:t>.&lt;</a:t>
            </a:r>
            <a:r>
              <a:rPr lang="en-US" dirty="0" err="1"/>
              <a:t>pid</a:t>
            </a:r>
            <a:r>
              <a:rPr lang="en-US" dirty="0"/>
              <a:t>&gt;</a:t>
            </a:r>
          </a:p>
          <a:p>
            <a:pPr lvl="2"/>
            <a:r>
              <a:rPr lang="en-US" dirty="0"/>
              <a:t>Startup parameters</a:t>
            </a:r>
          </a:p>
          <a:p>
            <a:pPr lvl="2"/>
            <a:r>
              <a:rPr lang="en-US" dirty="0"/>
              <a:t>Execution </a:t>
            </a:r>
            <a:r>
              <a:rPr lang="en-US" dirty="0" smtClean="0"/>
              <a:t>stack</a:t>
            </a:r>
            <a:endParaRPr lang="en-US" dirty="0"/>
          </a:p>
          <a:p>
            <a:pPr lvl="2"/>
            <a:r>
              <a:rPr lang="en-US" dirty="0"/>
              <a:t>** ABL Stack Trace </a:t>
            </a:r>
            <a:r>
              <a:rPr lang="en-US" dirty="0" smtClean="0"/>
              <a:t>**  (OE 10.2B)</a:t>
            </a:r>
            <a:endParaRPr lang="en-US" dirty="0"/>
          </a:p>
          <a:p>
            <a:pPr lvl="2"/>
            <a:r>
              <a:rPr lang="en-US" dirty="0"/>
              <a:t>** Persistent procedures/Classes **</a:t>
            </a:r>
          </a:p>
          <a:p>
            <a:pPr lvl="2"/>
            <a:r>
              <a:rPr lang="en-US" dirty="0"/>
              <a:t>** PROPATH **</a:t>
            </a:r>
          </a:p>
          <a:p>
            <a:pPr lvl="2"/>
            <a:r>
              <a:rPr lang="en-US" dirty="0"/>
              <a:t>** Databases (logical/type/physical) **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Object Mapping Cache - OM Latch: OM Lookup and LRU</a:t>
            </a:r>
            <a:endParaRPr lang="en-US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850575" y="1217614"/>
            <a:ext cx="7015163" cy="1144588"/>
            <a:chOff x="240" y="1007"/>
            <a:chExt cx="4419" cy="721"/>
          </a:xfrm>
        </p:grpSpPr>
        <p:sp>
          <p:nvSpPr>
            <p:cNvPr id="79" name="Rectangle 4"/>
            <p:cNvSpPr>
              <a:spLocks noChangeArrowheads="1"/>
            </p:cNvSpPr>
            <p:nvPr/>
          </p:nvSpPr>
          <p:spPr bwMode="gray">
            <a:xfrm rot="16200000">
              <a:off x="1012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 dirty="0">
                  <a:solidFill>
                    <a:schemeClr val="tx1"/>
                  </a:solidFill>
                </a:rPr>
                <a:t>Table A</a:t>
              </a:r>
            </a:p>
          </p:txBody>
        </p:sp>
        <p:sp>
          <p:nvSpPr>
            <p:cNvPr id="80" name="Rectangle 5"/>
            <p:cNvSpPr>
              <a:spLocks noChangeArrowheads="1"/>
            </p:cNvSpPr>
            <p:nvPr/>
          </p:nvSpPr>
          <p:spPr bwMode="gray">
            <a:xfrm rot="16200000">
              <a:off x="1319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Table B</a:t>
              </a:r>
            </a:p>
          </p:txBody>
        </p:sp>
        <p:sp>
          <p:nvSpPr>
            <p:cNvPr id="81" name="Rectangle 6"/>
            <p:cNvSpPr>
              <a:spLocks noChangeArrowheads="1"/>
            </p:cNvSpPr>
            <p:nvPr/>
          </p:nvSpPr>
          <p:spPr bwMode="gray">
            <a:xfrm rot="16200000">
              <a:off x="3889" y="1258"/>
              <a:ext cx="713" cy="212"/>
            </a:xfrm>
            <a:prstGeom prst="rect">
              <a:avLst/>
            </a:prstGeom>
            <a:solidFill>
              <a:srgbClr val="5CB3D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Cust Tbl</a:t>
              </a:r>
            </a:p>
          </p:txBody>
        </p:sp>
        <p:sp>
          <p:nvSpPr>
            <p:cNvPr id="82" name="Rectangle 7"/>
            <p:cNvSpPr>
              <a:spLocks noChangeArrowheads="1"/>
            </p:cNvSpPr>
            <p:nvPr/>
          </p:nvSpPr>
          <p:spPr bwMode="gray">
            <a:xfrm rot="16200000">
              <a:off x="4196" y="1258"/>
              <a:ext cx="713" cy="212"/>
            </a:xfrm>
            <a:prstGeom prst="rect">
              <a:avLst/>
            </a:prstGeom>
            <a:solidFill>
              <a:srgbClr val="5CB3D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 dirty="0">
                  <a:solidFill>
                    <a:schemeClr val="tx1"/>
                  </a:solidFill>
                </a:rPr>
                <a:t>Table D</a:t>
              </a:r>
            </a:p>
          </p:txBody>
        </p:sp>
        <p:sp>
          <p:nvSpPr>
            <p:cNvPr id="83" name="Rectangle 8"/>
            <p:cNvSpPr>
              <a:spLocks noChangeArrowheads="1"/>
            </p:cNvSpPr>
            <p:nvPr/>
          </p:nvSpPr>
          <p:spPr bwMode="gray">
            <a:xfrm rot="16200000">
              <a:off x="1607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A-1</a:t>
              </a:r>
            </a:p>
          </p:txBody>
        </p:sp>
        <p:sp>
          <p:nvSpPr>
            <p:cNvPr id="84" name="Rectangle 9"/>
            <p:cNvSpPr>
              <a:spLocks noChangeArrowheads="1"/>
            </p:cNvSpPr>
            <p:nvPr/>
          </p:nvSpPr>
          <p:spPr bwMode="gray">
            <a:xfrm rot="16200000">
              <a:off x="1895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B-1</a:t>
              </a:r>
            </a:p>
          </p:txBody>
        </p:sp>
        <p:sp>
          <p:nvSpPr>
            <p:cNvPr id="85" name="Rectangle 10"/>
            <p:cNvSpPr>
              <a:spLocks noChangeArrowheads="1"/>
            </p:cNvSpPr>
            <p:nvPr/>
          </p:nvSpPr>
          <p:spPr bwMode="gray">
            <a:xfrm rot="16200000">
              <a:off x="2231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Name Idx</a:t>
              </a:r>
            </a:p>
          </p:txBody>
        </p:sp>
        <p:sp>
          <p:nvSpPr>
            <p:cNvPr id="86" name="Rectangle 11"/>
            <p:cNvSpPr>
              <a:spLocks noChangeArrowheads="1"/>
            </p:cNvSpPr>
            <p:nvPr/>
          </p:nvSpPr>
          <p:spPr bwMode="gray">
            <a:xfrm rot="16200000">
              <a:off x="2533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Cust# Idx</a:t>
              </a:r>
            </a:p>
          </p:txBody>
        </p:sp>
        <p:sp>
          <p:nvSpPr>
            <p:cNvPr id="87" name="Rectangle 12"/>
            <p:cNvSpPr>
              <a:spLocks noChangeArrowheads="1"/>
            </p:cNvSpPr>
            <p:nvPr/>
          </p:nvSpPr>
          <p:spPr bwMode="gray">
            <a:xfrm rot="16200000">
              <a:off x="2869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SRep Idx</a:t>
              </a:r>
            </a:p>
          </p:txBody>
        </p:sp>
        <p:sp>
          <p:nvSpPr>
            <p:cNvPr id="88" name="Rectangle 13"/>
            <p:cNvSpPr>
              <a:spLocks noChangeArrowheads="1"/>
            </p:cNvSpPr>
            <p:nvPr/>
          </p:nvSpPr>
          <p:spPr bwMode="gray">
            <a:xfrm rot="16200000">
              <a:off x="3191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D-1</a:t>
              </a:r>
            </a:p>
          </p:txBody>
        </p:sp>
        <p:sp>
          <p:nvSpPr>
            <p:cNvPr id="89" name="Rectangle 14"/>
            <p:cNvSpPr>
              <a:spLocks noChangeArrowheads="1"/>
            </p:cNvSpPr>
            <p:nvPr/>
          </p:nvSpPr>
          <p:spPr bwMode="gray">
            <a:xfrm rot="16200000">
              <a:off x="3493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D-2</a:t>
              </a:r>
            </a:p>
          </p:txBody>
        </p:sp>
        <p:sp>
          <p:nvSpPr>
            <p:cNvPr id="90" name="AutoShape 15"/>
            <p:cNvSpPr>
              <a:spLocks/>
            </p:cNvSpPr>
            <p:nvPr/>
          </p:nvSpPr>
          <p:spPr bwMode="auto">
            <a:xfrm>
              <a:off x="1008" y="1008"/>
              <a:ext cx="192" cy="720"/>
            </a:xfrm>
            <a:prstGeom prst="leftBrace">
              <a:avLst>
                <a:gd name="adj1" fmla="val 31250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1" name="Text Box 16"/>
            <p:cNvSpPr txBox="1">
              <a:spLocks noChangeArrowheads="1"/>
            </p:cNvSpPr>
            <p:nvPr/>
          </p:nvSpPr>
          <p:spPr bwMode="auto">
            <a:xfrm>
              <a:off x="240" y="1238"/>
              <a:ext cx="720" cy="250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Logical</a:t>
              </a:r>
            </a:p>
          </p:txBody>
        </p:sp>
      </p:grp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850575" y="2362200"/>
            <a:ext cx="1447800" cy="3968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</a:rPr>
              <a:t>Mapping</a:t>
            </a: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3069775" y="2362200"/>
            <a:ext cx="5638800" cy="381000"/>
            <a:chOff x="1008" y="1488"/>
            <a:chExt cx="3552" cy="240"/>
          </a:xfrm>
        </p:grpSpPr>
        <p:sp>
          <p:nvSpPr>
            <p:cNvPr id="67" name="AutoShape 19"/>
            <p:cNvSpPr>
              <a:spLocks/>
            </p:cNvSpPr>
            <p:nvPr/>
          </p:nvSpPr>
          <p:spPr bwMode="auto">
            <a:xfrm>
              <a:off x="1008" y="1536"/>
              <a:ext cx="192" cy="192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" name="Line 20"/>
            <p:cNvSpPr>
              <a:spLocks noChangeShapeType="1"/>
            </p:cNvSpPr>
            <p:nvPr/>
          </p:nvSpPr>
          <p:spPr bwMode="auto">
            <a:xfrm>
              <a:off x="1344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" name="Line 21"/>
            <p:cNvSpPr>
              <a:spLocks noChangeShapeType="1"/>
            </p:cNvSpPr>
            <p:nvPr/>
          </p:nvSpPr>
          <p:spPr bwMode="auto">
            <a:xfrm>
              <a:off x="168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" name="Line 22"/>
            <p:cNvSpPr>
              <a:spLocks noChangeShapeType="1"/>
            </p:cNvSpPr>
            <p:nvPr/>
          </p:nvSpPr>
          <p:spPr bwMode="auto">
            <a:xfrm>
              <a:off x="1968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1" name="Line 23"/>
            <p:cNvSpPr>
              <a:spLocks noChangeShapeType="1"/>
            </p:cNvSpPr>
            <p:nvPr/>
          </p:nvSpPr>
          <p:spPr bwMode="auto">
            <a:xfrm>
              <a:off x="2256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2" name="Line 24"/>
            <p:cNvSpPr>
              <a:spLocks noChangeShapeType="1"/>
            </p:cNvSpPr>
            <p:nvPr/>
          </p:nvSpPr>
          <p:spPr bwMode="auto">
            <a:xfrm>
              <a:off x="2592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3" name="Line 25"/>
            <p:cNvSpPr>
              <a:spLocks noChangeShapeType="1"/>
            </p:cNvSpPr>
            <p:nvPr/>
          </p:nvSpPr>
          <p:spPr bwMode="auto">
            <a:xfrm>
              <a:off x="288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4" name="Line 26"/>
            <p:cNvSpPr>
              <a:spLocks noChangeShapeType="1"/>
            </p:cNvSpPr>
            <p:nvPr/>
          </p:nvSpPr>
          <p:spPr bwMode="auto">
            <a:xfrm>
              <a:off x="3216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5" name="Line 27"/>
            <p:cNvSpPr>
              <a:spLocks noChangeShapeType="1"/>
            </p:cNvSpPr>
            <p:nvPr/>
          </p:nvSpPr>
          <p:spPr bwMode="auto">
            <a:xfrm>
              <a:off x="3552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6" name="Line 28"/>
            <p:cNvSpPr>
              <a:spLocks noChangeShapeType="1"/>
            </p:cNvSpPr>
            <p:nvPr/>
          </p:nvSpPr>
          <p:spPr bwMode="auto">
            <a:xfrm>
              <a:off x="384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7" name="Line 29"/>
            <p:cNvSpPr>
              <a:spLocks noChangeShapeType="1"/>
            </p:cNvSpPr>
            <p:nvPr/>
          </p:nvSpPr>
          <p:spPr bwMode="auto">
            <a:xfrm>
              <a:off x="4224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8" name="Line 30"/>
            <p:cNvSpPr>
              <a:spLocks noChangeShapeType="1"/>
            </p:cNvSpPr>
            <p:nvPr/>
          </p:nvSpPr>
          <p:spPr bwMode="auto">
            <a:xfrm>
              <a:off x="456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9" name="AutoShape 31"/>
          <p:cNvSpPr>
            <a:spLocks/>
          </p:cNvSpPr>
          <p:nvPr/>
        </p:nvSpPr>
        <p:spPr bwMode="auto">
          <a:xfrm>
            <a:off x="9318175" y="1219200"/>
            <a:ext cx="152400" cy="1143000"/>
          </a:xfrm>
          <a:prstGeom prst="rightBrace">
            <a:avLst>
              <a:gd name="adj1" fmla="val 62500"/>
              <a:gd name="adj2" fmla="val 50000"/>
            </a:avLst>
          </a:prstGeom>
          <a:noFill/>
          <a:ln w="25400">
            <a:solidFill>
              <a:srgbClr val="BE005F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Text Box 32"/>
          <p:cNvSpPr txBox="1">
            <a:spLocks noChangeArrowheads="1"/>
          </p:cNvSpPr>
          <p:nvPr/>
        </p:nvSpPr>
        <p:spPr bwMode="auto">
          <a:xfrm rot="4363695">
            <a:off x="9089576" y="1744662"/>
            <a:ext cx="1752600" cy="3968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</a:rPr>
              <a:t>Languages</a:t>
            </a:r>
          </a:p>
        </p:txBody>
      </p:sp>
      <p:cxnSp>
        <p:nvCxnSpPr>
          <p:cNvPr id="61" name="AutoShape 86"/>
          <p:cNvCxnSpPr>
            <a:cxnSpLocks noChangeShapeType="1"/>
            <a:endCxn id="57" idx="0"/>
          </p:cNvCxnSpPr>
          <p:nvPr/>
        </p:nvCxnSpPr>
        <p:spPr bwMode="auto">
          <a:xfrm rot="5400000">
            <a:off x="5981110" y="4187353"/>
            <a:ext cx="1873817" cy="1522788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3" name="Text Box 88"/>
          <p:cNvSpPr txBox="1">
            <a:spLocks noChangeArrowheads="1"/>
          </p:cNvSpPr>
          <p:nvPr/>
        </p:nvSpPr>
        <p:spPr bwMode="auto">
          <a:xfrm>
            <a:off x="4541093" y="4059015"/>
            <a:ext cx="3125788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buSzPct val="130000"/>
            </a:pPr>
            <a:r>
              <a:rPr lang="en-US" sz="1800" b="0" i="1" dirty="0">
                <a:solidFill>
                  <a:schemeClr val="tx1"/>
                </a:solidFill>
              </a:rPr>
              <a:t>Get _</a:t>
            </a:r>
            <a:r>
              <a:rPr lang="en-US" sz="1800" b="0" i="1" dirty="0" err="1">
                <a:solidFill>
                  <a:schemeClr val="tx1"/>
                </a:solidFill>
              </a:rPr>
              <a:t>StorageObject</a:t>
            </a:r>
            <a:r>
              <a:rPr lang="en-US" sz="1800" b="0" i="1" dirty="0">
                <a:solidFill>
                  <a:schemeClr val="tx1"/>
                </a:solidFill>
              </a:rPr>
              <a:t> record</a:t>
            </a:r>
          </a:p>
        </p:txBody>
      </p:sp>
      <p:grpSp>
        <p:nvGrpSpPr>
          <p:cNvPr id="8" name="Group 116"/>
          <p:cNvGrpSpPr>
            <a:grpSpLocks/>
          </p:cNvGrpSpPr>
          <p:nvPr/>
        </p:nvGrpSpPr>
        <p:grpSpPr bwMode="auto">
          <a:xfrm>
            <a:off x="5520036" y="5713412"/>
            <a:ext cx="1273175" cy="688975"/>
            <a:chOff x="2156" y="3599"/>
            <a:chExt cx="802" cy="434"/>
          </a:xfrm>
        </p:grpSpPr>
        <p:sp>
          <p:nvSpPr>
            <p:cNvPr id="57" name="AutoShape 114"/>
            <p:cNvSpPr>
              <a:spLocks noChangeArrowheads="1"/>
            </p:cNvSpPr>
            <p:nvPr/>
          </p:nvSpPr>
          <p:spPr bwMode="auto">
            <a:xfrm>
              <a:off x="2156" y="3599"/>
              <a:ext cx="802" cy="434"/>
            </a:xfrm>
            <a:prstGeom prst="can">
              <a:avLst>
                <a:gd name="adj" fmla="val 25000"/>
              </a:avLst>
            </a:prstGeom>
            <a:gradFill flip="none" rotWithShape="1">
              <a:gsLst>
                <a:gs pos="0">
                  <a:schemeClr val="accent1">
                    <a:gamma/>
                    <a:shade val="6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66275"/>
                    <a:invGamma/>
                  </a:schemeClr>
                </a:gs>
              </a:gsLst>
              <a:lin ang="10800000" scaled="1"/>
              <a:tileRect/>
            </a:gradFill>
            <a:ln w="12700">
              <a:noFill/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eaLnBrk="1" hangingPunct="1">
                <a:buSzPct val="130000"/>
              </a:pPr>
              <a:endParaRPr lang="en-US" sz="2400" b="0" i="1">
                <a:solidFill>
                  <a:schemeClr val="tx1"/>
                </a:solidFill>
              </a:endParaRPr>
            </a:p>
          </p:txBody>
        </p:sp>
        <p:sp>
          <p:nvSpPr>
            <p:cNvPr id="58" name="Text Box 115"/>
            <p:cNvSpPr txBox="1">
              <a:spLocks noChangeArrowheads="1"/>
            </p:cNvSpPr>
            <p:nvPr/>
          </p:nvSpPr>
          <p:spPr bwMode="auto">
            <a:xfrm>
              <a:off x="2250" y="3729"/>
              <a:ext cx="644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buSzPct val="130000"/>
              </a:pPr>
              <a:r>
                <a:rPr lang="en-US" sz="1800" b="0" i="1" dirty="0">
                  <a:solidFill>
                    <a:schemeClr val="bg2"/>
                  </a:solidFill>
                </a:rPr>
                <a:t>Schema</a:t>
              </a:r>
            </a:p>
          </p:txBody>
        </p:sp>
      </p:grpSp>
      <p:cxnSp>
        <p:nvCxnSpPr>
          <p:cNvPr id="94" name="AutoShape 86"/>
          <p:cNvCxnSpPr>
            <a:cxnSpLocks noChangeShapeType="1"/>
            <a:endCxn id="57" idx="1"/>
          </p:cNvCxnSpPr>
          <p:nvPr/>
        </p:nvCxnSpPr>
        <p:spPr bwMode="auto">
          <a:xfrm rot="16200000" flipH="1">
            <a:off x="4462303" y="4019090"/>
            <a:ext cx="1700369" cy="1688274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00" name="Straight Connector 99"/>
          <p:cNvCxnSpPr/>
          <p:nvPr/>
        </p:nvCxnSpPr>
        <p:spPr bwMode="auto">
          <a:xfrm flipV="1">
            <a:off x="3411944" y="2852382"/>
            <a:ext cx="5513696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Object Mapping Cache - OM Latch: OM Lookup and LRU</a:t>
            </a:r>
            <a:endParaRPr lang="en-US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50575" y="1217614"/>
            <a:ext cx="7015163" cy="1144588"/>
            <a:chOff x="240" y="1007"/>
            <a:chExt cx="4419" cy="721"/>
          </a:xfrm>
        </p:grpSpPr>
        <p:sp>
          <p:nvSpPr>
            <p:cNvPr id="79" name="Rectangle 4"/>
            <p:cNvSpPr>
              <a:spLocks noChangeArrowheads="1"/>
            </p:cNvSpPr>
            <p:nvPr/>
          </p:nvSpPr>
          <p:spPr bwMode="gray">
            <a:xfrm rot="16200000">
              <a:off x="1012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 dirty="0">
                  <a:solidFill>
                    <a:schemeClr val="tx1"/>
                  </a:solidFill>
                </a:rPr>
                <a:t>Table A</a:t>
              </a:r>
            </a:p>
          </p:txBody>
        </p:sp>
        <p:sp>
          <p:nvSpPr>
            <p:cNvPr id="80" name="Rectangle 5"/>
            <p:cNvSpPr>
              <a:spLocks noChangeArrowheads="1"/>
            </p:cNvSpPr>
            <p:nvPr/>
          </p:nvSpPr>
          <p:spPr bwMode="gray">
            <a:xfrm rot="16200000">
              <a:off x="1319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Table B</a:t>
              </a:r>
            </a:p>
          </p:txBody>
        </p:sp>
        <p:sp>
          <p:nvSpPr>
            <p:cNvPr id="81" name="Rectangle 6"/>
            <p:cNvSpPr>
              <a:spLocks noChangeArrowheads="1"/>
            </p:cNvSpPr>
            <p:nvPr/>
          </p:nvSpPr>
          <p:spPr bwMode="gray">
            <a:xfrm rot="16200000">
              <a:off x="3889" y="1258"/>
              <a:ext cx="713" cy="212"/>
            </a:xfrm>
            <a:prstGeom prst="rect">
              <a:avLst/>
            </a:prstGeom>
            <a:solidFill>
              <a:srgbClr val="5CB3D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Cust Tbl</a:t>
              </a:r>
            </a:p>
          </p:txBody>
        </p:sp>
        <p:sp>
          <p:nvSpPr>
            <p:cNvPr id="82" name="Rectangle 7"/>
            <p:cNvSpPr>
              <a:spLocks noChangeArrowheads="1"/>
            </p:cNvSpPr>
            <p:nvPr/>
          </p:nvSpPr>
          <p:spPr bwMode="gray">
            <a:xfrm rot="16200000">
              <a:off x="4196" y="1258"/>
              <a:ext cx="713" cy="212"/>
            </a:xfrm>
            <a:prstGeom prst="rect">
              <a:avLst/>
            </a:prstGeom>
            <a:solidFill>
              <a:srgbClr val="5CB3D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 dirty="0">
                  <a:solidFill>
                    <a:schemeClr val="tx1"/>
                  </a:solidFill>
                </a:rPr>
                <a:t>Table D</a:t>
              </a:r>
            </a:p>
          </p:txBody>
        </p:sp>
        <p:sp>
          <p:nvSpPr>
            <p:cNvPr id="83" name="Rectangle 8"/>
            <p:cNvSpPr>
              <a:spLocks noChangeArrowheads="1"/>
            </p:cNvSpPr>
            <p:nvPr/>
          </p:nvSpPr>
          <p:spPr bwMode="gray">
            <a:xfrm rot="16200000">
              <a:off x="1607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A-1</a:t>
              </a:r>
            </a:p>
          </p:txBody>
        </p:sp>
        <p:sp>
          <p:nvSpPr>
            <p:cNvPr id="84" name="Rectangle 9"/>
            <p:cNvSpPr>
              <a:spLocks noChangeArrowheads="1"/>
            </p:cNvSpPr>
            <p:nvPr/>
          </p:nvSpPr>
          <p:spPr bwMode="gray">
            <a:xfrm rot="16200000">
              <a:off x="1895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B-1</a:t>
              </a:r>
            </a:p>
          </p:txBody>
        </p:sp>
        <p:sp>
          <p:nvSpPr>
            <p:cNvPr id="85" name="Rectangle 10"/>
            <p:cNvSpPr>
              <a:spLocks noChangeArrowheads="1"/>
            </p:cNvSpPr>
            <p:nvPr/>
          </p:nvSpPr>
          <p:spPr bwMode="gray">
            <a:xfrm rot="16200000">
              <a:off x="2231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Name Idx</a:t>
              </a:r>
            </a:p>
          </p:txBody>
        </p:sp>
        <p:sp>
          <p:nvSpPr>
            <p:cNvPr id="86" name="Rectangle 11"/>
            <p:cNvSpPr>
              <a:spLocks noChangeArrowheads="1"/>
            </p:cNvSpPr>
            <p:nvPr/>
          </p:nvSpPr>
          <p:spPr bwMode="gray">
            <a:xfrm rot="16200000">
              <a:off x="2533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Cust# Idx</a:t>
              </a:r>
            </a:p>
          </p:txBody>
        </p:sp>
        <p:sp>
          <p:nvSpPr>
            <p:cNvPr id="87" name="Rectangle 12"/>
            <p:cNvSpPr>
              <a:spLocks noChangeArrowheads="1"/>
            </p:cNvSpPr>
            <p:nvPr/>
          </p:nvSpPr>
          <p:spPr bwMode="gray">
            <a:xfrm rot="16200000">
              <a:off x="2869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SRep Idx</a:t>
              </a:r>
            </a:p>
          </p:txBody>
        </p:sp>
        <p:sp>
          <p:nvSpPr>
            <p:cNvPr id="88" name="Rectangle 13"/>
            <p:cNvSpPr>
              <a:spLocks noChangeArrowheads="1"/>
            </p:cNvSpPr>
            <p:nvPr/>
          </p:nvSpPr>
          <p:spPr bwMode="gray">
            <a:xfrm rot="16200000">
              <a:off x="3191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D-1</a:t>
              </a:r>
            </a:p>
          </p:txBody>
        </p:sp>
        <p:sp>
          <p:nvSpPr>
            <p:cNvPr id="89" name="Rectangle 14"/>
            <p:cNvSpPr>
              <a:spLocks noChangeArrowheads="1"/>
            </p:cNvSpPr>
            <p:nvPr/>
          </p:nvSpPr>
          <p:spPr bwMode="gray">
            <a:xfrm rot="16200000">
              <a:off x="3493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D-2</a:t>
              </a:r>
            </a:p>
          </p:txBody>
        </p:sp>
        <p:sp>
          <p:nvSpPr>
            <p:cNvPr id="90" name="AutoShape 15"/>
            <p:cNvSpPr>
              <a:spLocks/>
            </p:cNvSpPr>
            <p:nvPr/>
          </p:nvSpPr>
          <p:spPr bwMode="auto">
            <a:xfrm>
              <a:off x="1008" y="1008"/>
              <a:ext cx="192" cy="720"/>
            </a:xfrm>
            <a:prstGeom prst="leftBrace">
              <a:avLst>
                <a:gd name="adj1" fmla="val 31250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1" name="Text Box 16"/>
            <p:cNvSpPr txBox="1">
              <a:spLocks noChangeArrowheads="1"/>
            </p:cNvSpPr>
            <p:nvPr/>
          </p:nvSpPr>
          <p:spPr bwMode="auto">
            <a:xfrm>
              <a:off x="240" y="1238"/>
              <a:ext cx="720" cy="250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Logical</a:t>
              </a:r>
            </a:p>
          </p:txBody>
        </p:sp>
      </p:grp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850575" y="2362200"/>
            <a:ext cx="1447800" cy="3968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</a:rPr>
              <a:t>Mapping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3069775" y="2362200"/>
            <a:ext cx="5638800" cy="381000"/>
            <a:chOff x="1008" y="1488"/>
            <a:chExt cx="3552" cy="240"/>
          </a:xfrm>
        </p:grpSpPr>
        <p:sp>
          <p:nvSpPr>
            <p:cNvPr id="67" name="AutoShape 19"/>
            <p:cNvSpPr>
              <a:spLocks/>
            </p:cNvSpPr>
            <p:nvPr/>
          </p:nvSpPr>
          <p:spPr bwMode="auto">
            <a:xfrm>
              <a:off x="1008" y="1536"/>
              <a:ext cx="192" cy="192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" name="Line 20"/>
            <p:cNvSpPr>
              <a:spLocks noChangeShapeType="1"/>
            </p:cNvSpPr>
            <p:nvPr/>
          </p:nvSpPr>
          <p:spPr bwMode="auto">
            <a:xfrm>
              <a:off x="1344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" name="Line 21"/>
            <p:cNvSpPr>
              <a:spLocks noChangeShapeType="1"/>
            </p:cNvSpPr>
            <p:nvPr/>
          </p:nvSpPr>
          <p:spPr bwMode="auto">
            <a:xfrm>
              <a:off x="168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" name="Line 22"/>
            <p:cNvSpPr>
              <a:spLocks noChangeShapeType="1"/>
            </p:cNvSpPr>
            <p:nvPr/>
          </p:nvSpPr>
          <p:spPr bwMode="auto">
            <a:xfrm>
              <a:off x="1968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1" name="Line 23"/>
            <p:cNvSpPr>
              <a:spLocks noChangeShapeType="1"/>
            </p:cNvSpPr>
            <p:nvPr/>
          </p:nvSpPr>
          <p:spPr bwMode="auto">
            <a:xfrm>
              <a:off x="2256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2" name="Line 24"/>
            <p:cNvSpPr>
              <a:spLocks noChangeShapeType="1"/>
            </p:cNvSpPr>
            <p:nvPr/>
          </p:nvSpPr>
          <p:spPr bwMode="auto">
            <a:xfrm>
              <a:off x="2592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3" name="Line 25"/>
            <p:cNvSpPr>
              <a:spLocks noChangeShapeType="1"/>
            </p:cNvSpPr>
            <p:nvPr/>
          </p:nvSpPr>
          <p:spPr bwMode="auto">
            <a:xfrm>
              <a:off x="288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4" name="Line 26"/>
            <p:cNvSpPr>
              <a:spLocks noChangeShapeType="1"/>
            </p:cNvSpPr>
            <p:nvPr/>
          </p:nvSpPr>
          <p:spPr bwMode="auto">
            <a:xfrm>
              <a:off x="3216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5" name="Line 27"/>
            <p:cNvSpPr>
              <a:spLocks noChangeShapeType="1"/>
            </p:cNvSpPr>
            <p:nvPr/>
          </p:nvSpPr>
          <p:spPr bwMode="auto">
            <a:xfrm>
              <a:off x="3552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6" name="Line 28"/>
            <p:cNvSpPr>
              <a:spLocks noChangeShapeType="1"/>
            </p:cNvSpPr>
            <p:nvPr/>
          </p:nvSpPr>
          <p:spPr bwMode="auto">
            <a:xfrm>
              <a:off x="384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7" name="Line 29"/>
            <p:cNvSpPr>
              <a:spLocks noChangeShapeType="1"/>
            </p:cNvSpPr>
            <p:nvPr/>
          </p:nvSpPr>
          <p:spPr bwMode="auto">
            <a:xfrm>
              <a:off x="4224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8" name="Line 30"/>
            <p:cNvSpPr>
              <a:spLocks noChangeShapeType="1"/>
            </p:cNvSpPr>
            <p:nvPr/>
          </p:nvSpPr>
          <p:spPr bwMode="auto">
            <a:xfrm>
              <a:off x="456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9" name="AutoShape 31"/>
          <p:cNvSpPr>
            <a:spLocks/>
          </p:cNvSpPr>
          <p:nvPr/>
        </p:nvSpPr>
        <p:spPr bwMode="auto">
          <a:xfrm>
            <a:off x="9318175" y="1219200"/>
            <a:ext cx="152400" cy="1143000"/>
          </a:xfrm>
          <a:prstGeom prst="rightBrace">
            <a:avLst>
              <a:gd name="adj1" fmla="val 62500"/>
              <a:gd name="adj2" fmla="val 50000"/>
            </a:avLst>
          </a:prstGeom>
          <a:noFill/>
          <a:ln w="25400">
            <a:solidFill>
              <a:srgbClr val="BE005F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Text Box 32"/>
          <p:cNvSpPr txBox="1">
            <a:spLocks noChangeArrowheads="1"/>
          </p:cNvSpPr>
          <p:nvPr/>
        </p:nvSpPr>
        <p:spPr bwMode="auto">
          <a:xfrm rot="4363695">
            <a:off x="9089576" y="1744662"/>
            <a:ext cx="1752600" cy="3968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</a:rPr>
              <a:t>Languages</a:t>
            </a:r>
          </a:p>
        </p:txBody>
      </p:sp>
      <p:sp>
        <p:nvSpPr>
          <p:cNvPr id="11" name="Text Box 80"/>
          <p:cNvSpPr txBox="1">
            <a:spLocks noChangeArrowheads="1"/>
          </p:cNvSpPr>
          <p:nvPr/>
        </p:nvSpPr>
        <p:spPr bwMode="auto">
          <a:xfrm>
            <a:off x="2838737" y="5287545"/>
            <a:ext cx="2990850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SzPct val="130000"/>
            </a:pPr>
            <a:r>
              <a:rPr lang="en-US" sz="1800" b="0" i="1" dirty="0">
                <a:solidFill>
                  <a:schemeClr val="tx1"/>
                </a:solidFill>
              </a:rPr>
              <a:t>OM cache loaded at startup</a:t>
            </a:r>
          </a:p>
        </p:txBody>
      </p:sp>
      <p:sp>
        <p:nvSpPr>
          <p:cNvPr id="12" name="Text Box 84"/>
          <p:cNvSpPr txBox="1">
            <a:spLocks noChangeArrowheads="1"/>
          </p:cNvSpPr>
          <p:nvPr/>
        </p:nvSpPr>
        <p:spPr bwMode="auto">
          <a:xfrm>
            <a:off x="567352" y="3571267"/>
            <a:ext cx="2457450" cy="36671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SzPct val="130000"/>
            </a:pPr>
            <a:r>
              <a:rPr lang="en-US" sz="1800" b="0" dirty="0">
                <a:solidFill>
                  <a:schemeClr val="tx1"/>
                </a:solidFill>
              </a:rPr>
              <a:t>No latching, no paging</a:t>
            </a:r>
          </a:p>
        </p:txBody>
      </p:sp>
      <p:sp>
        <p:nvSpPr>
          <p:cNvPr id="13" name="Text Box 90"/>
          <p:cNvSpPr txBox="1">
            <a:spLocks noChangeArrowheads="1"/>
          </p:cNvSpPr>
          <p:nvPr/>
        </p:nvSpPr>
        <p:spPr bwMode="auto">
          <a:xfrm>
            <a:off x="1656972" y="4168708"/>
            <a:ext cx="2387600" cy="4572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SzPct val="130000"/>
            </a:pPr>
            <a:r>
              <a:rPr lang="en-US" sz="2400" b="0" dirty="0">
                <a:solidFill>
                  <a:schemeClr val="tx1"/>
                </a:solidFill>
              </a:rPr>
              <a:t>Zero contention!</a:t>
            </a:r>
          </a:p>
        </p:txBody>
      </p:sp>
      <p:sp>
        <p:nvSpPr>
          <p:cNvPr id="14" name="Rectangle 91"/>
          <p:cNvSpPr>
            <a:spLocks noChangeArrowheads="1"/>
          </p:cNvSpPr>
          <p:nvPr/>
        </p:nvSpPr>
        <p:spPr bwMode="auto">
          <a:xfrm>
            <a:off x="3041981" y="3555843"/>
            <a:ext cx="2852738" cy="457200"/>
          </a:xfrm>
          <a:prstGeom prst="rect">
            <a:avLst/>
          </a:prstGeom>
          <a:solidFill>
            <a:schemeClr val="accent1"/>
          </a:solidFill>
          <a:ln w="12700" algn="ctr">
            <a:noFill/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eaLnBrk="1" hangingPunct="1">
              <a:buSzPct val="130000"/>
            </a:pPr>
            <a:r>
              <a:rPr lang="en-US" sz="2400" b="0" i="1" dirty="0">
                <a:solidFill>
                  <a:schemeClr val="bg2"/>
                </a:solidFill>
              </a:rPr>
              <a:t>Primary Cache</a:t>
            </a:r>
          </a:p>
        </p:txBody>
      </p:sp>
      <p:sp>
        <p:nvSpPr>
          <p:cNvPr id="63" name="Text Box 88"/>
          <p:cNvSpPr txBox="1">
            <a:spLocks noChangeArrowheads="1"/>
          </p:cNvSpPr>
          <p:nvPr/>
        </p:nvSpPr>
        <p:spPr bwMode="auto">
          <a:xfrm>
            <a:off x="4541093" y="4059015"/>
            <a:ext cx="3125788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buSzPct val="130000"/>
            </a:pPr>
            <a:r>
              <a:rPr lang="en-US" sz="1800" b="0" i="1" dirty="0">
                <a:solidFill>
                  <a:schemeClr val="tx1"/>
                </a:solidFill>
              </a:rPr>
              <a:t>Get _</a:t>
            </a:r>
            <a:r>
              <a:rPr lang="en-US" sz="1800" b="0" i="1" dirty="0" err="1">
                <a:solidFill>
                  <a:schemeClr val="tx1"/>
                </a:solidFill>
              </a:rPr>
              <a:t>StorageObject</a:t>
            </a:r>
            <a:r>
              <a:rPr lang="en-US" sz="1800" b="0" i="1" dirty="0">
                <a:solidFill>
                  <a:schemeClr val="tx1"/>
                </a:solidFill>
              </a:rPr>
              <a:t> record</a:t>
            </a:r>
          </a:p>
        </p:txBody>
      </p:sp>
      <p:grpSp>
        <p:nvGrpSpPr>
          <p:cNvPr id="5" name="Group 116"/>
          <p:cNvGrpSpPr>
            <a:grpSpLocks/>
          </p:cNvGrpSpPr>
          <p:nvPr/>
        </p:nvGrpSpPr>
        <p:grpSpPr bwMode="auto">
          <a:xfrm>
            <a:off x="5520036" y="5713412"/>
            <a:ext cx="1273175" cy="688975"/>
            <a:chOff x="2156" y="3599"/>
            <a:chExt cx="802" cy="434"/>
          </a:xfrm>
        </p:grpSpPr>
        <p:sp>
          <p:nvSpPr>
            <p:cNvPr id="57" name="AutoShape 114"/>
            <p:cNvSpPr>
              <a:spLocks noChangeArrowheads="1"/>
            </p:cNvSpPr>
            <p:nvPr/>
          </p:nvSpPr>
          <p:spPr bwMode="auto">
            <a:xfrm>
              <a:off x="2156" y="3599"/>
              <a:ext cx="802" cy="43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6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66275"/>
                    <a:invGamma/>
                  </a:schemeClr>
                </a:gs>
              </a:gsLst>
              <a:lin ang="0" scaled="1"/>
            </a:gradFill>
            <a:ln w="12700">
              <a:noFill/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eaLnBrk="1" hangingPunct="1">
                <a:buSzPct val="130000"/>
              </a:pPr>
              <a:endParaRPr lang="en-US" sz="2400" b="0" i="1">
                <a:solidFill>
                  <a:schemeClr val="tx1"/>
                </a:solidFill>
              </a:endParaRPr>
            </a:p>
          </p:txBody>
        </p:sp>
        <p:sp>
          <p:nvSpPr>
            <p:cNvPr id="58" name="Text Box 115"/>
            <p:cNvSpPr txBox="1">
              <a:spLocks noChangeArrowheads="1"/>
            </p:cNvSpPr>
            <p:nvPr/>
          </p:nvSpPr>
          <p:spPr bwMode="auto">
            <a:xfrm>
              <a:off x="2250" y="3729"/>
              <a:ext cx="644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buSzPct val="130000"/>
              </a:pPr>
              <a:r>
                <a:rPr lang="en-US" sz="1800" b="0" i="1" dirty="0">
                  <a:solidFill>
                    <a:schemeClr val="bg2"/>
                  </a:solidFill>
                </a:rPr>
                <a:t>Schema</a:t>
              </a:r>
            </a:p>
          </p:txBody>
        </p:sp>
      </p:grpSp>
      <p:sp>
        <p:nvSpPr>
          <p:cNvPr id="20" name="Text Box 118"/>
          <p:cNvSpPr txBox="1">
            <a:spLocks noChangeArrowheads="1"/>
          </p:cNvSpPr>
          <p:nvPr/>
        </p:nvSpPr>
        <p:spPr bwMode="auto">
          <a:xfrm>
            <a:off x="5506702" y="3119655"/>
            <a:ext cx="1082348" cy="40011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SzPct val="130000"/>
            </a:pPr>
            <a:r>
              <a:rPr lang="en-US" sz="2000" b="0" i="1" dirty="0">
                <a:solidFill>
                  <a:schemeClr val="tx1"/>
                </a:solidFill>
              </a:rPr>
              <a:t>-</a:t>
            </a:r>
            <a:r>
              <a:rPr lang="en-US" sz="2000" b="0" i="1" dirty="0" err="1">
                <a:solidFill>
                  <a:schemeClr val="tx1"/>
                </a:solidFill>
              </a:rPr>
              <a:t>omsize</a:t>
            </a:r>
            <a:endParaRPr lang="en-US" sz="2000" b="0" i="1" dirty="0">
              <a:solidFill>
                <a:schemeClr val="tx1"/>
              </a:solidFill>
            </a:endParaRPr>
          </a:p>
        </p:txBody>
      </p:sp>
      <p:grpSp>
        <p:nvGrpSpPr>
          <p:cNvPr id="6" name="Group 53"/>
          <p:cNvGrpSpPr/>
          <p:nvPr/>
        </p:nvGrpSpPr>
        <p:grpSpPr>
          <a:xfrm rot="5400000">
            <a:off x="4210640" y="2682148"/>
            <a:ext cx="519818" cy="1143364"/>
            <a:chOff x="294255" y="3638550"/>
            <a:chExt cx="926533" cy="2247070"/>
          </a:xfrm>
        </p:grpSpPr>
        <p:grpSp>
          <p:nvGrpSpPr>
            <p:cNvPr id="8" name="Group 4"/>
            <p:cNvGrpSpPr>
              <a:grpSpLocks/>
            </p:cNvGrpSpPr>
            <p:nvPr/>
          </p:nvGrpSpPr>
          <p:grpSpPr bwMode="auto">
            <a:xfrm>
              <a:off x="700088" y="3638550"/>
              <a:ext cx="520700" cy="2120900"/>
              <a:chOff x="244" y="2116"/>
              <a:chExt cx="328" cy="1336"/>
            </a:xfrm>
          </p:grpSpPr>
          <p:sp>
            <p:nvSpPr>
              <p:cNvPr id="42" name="Rectangle 5"/>
              <p:cNvSpPr>
                <a:spLocks noChangeArrowheads="1"/>
              </p:cNvSpPr>
              <p:nvPr/>
            </p:nvSpPr>
            <p:spPr bwMode="auto">
              <a:xfrm>
                <a:off x="244" y="2116"/>
                <a:ext cx="328" cy="1336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Rectangle 6"/>
              <p:cNvSpPr>
                <a:spLocks noChangeArrowheads="1"/>
              </p:cNvSpPr>
              <p:nvPr/>
            </p:nvSpPr>
            <p:spPr bwMode="auto">
              <a:xfrm>
                <a:off x="244" y="2164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Rectangle 7"/>
              <p:cNvSpPr>
                <a:spLocks noChangeArrowheads="1"/>
              </p:cNvSpPr>
              <p:nvPr/>
            </p:nvSpPr>
            <p:spPr bwMode="auto">
              <a:xfrm>
                <a:off x="244" y="2260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Rectangle 8"/>
              <p:cNvSpPr>
                <a:spLocks noChangeArrowheads="1"/>
              </p:cNvSpPr>
              <p:nvPr/>
            </p:nvSpPr>
            <p:spPr bwMode="auto">
              <a:xfrm>
                <a:off x="244" y="2356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9"/>
              <p:cNvSpPr>
                <a:spLocks noChangeArrowheads="1"/>
              </p:cNvSpPr>
              <p:nvPr/>
            </p:nvSpPr>
            <p:spPr bwMode="auto">
              <a:xfrm>
                <a:off x="244" y="2452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Rectangle 10"/>
              <p:cNvSpPr>
                <a:spLocks noChangeArrowheads="1"/>
              </p:cNvSpPr>
              <p:nvPr/>
            </p:nvSpPr>
            <p:spPr bwMode="auto">
              <a:xfrm>
                <a:off x="244" y="2548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Rectangle 11"/>
              <p:cNvSpPr>
                <a:spLocks noChangeArrowheads="1"/>
              </p:cNvSpPr>
              <p:nvPr/>
            </p:nvSpPr>
            <p:spPr bwMode="auto">
              <a:xfrm>
                <a:off x="244" y="2644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244" y="2740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244" y="2836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244" y="2932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244" y="3028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244" y="3124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244" y="3220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244" y="3316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244" y="3412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" name="Rectangle 22"/>
            <p:cNvSpPr>
              <a:spLocks noChangeArrowheads="1"/>
            </p:cNvSpPr>
            <p:nvPr/>
          </p:nvSpPr>
          <p:spPr bwMode="auto">
            <a:xfrm rot="16200000">
              <a:off x="-496850" y="4544784"/>
              <a:ext cx="2131941" cy="549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1400" dirty="0"/>
                <a:t>Hash Table</a:t>
              </a:r>
            </a:p>
          </p:txBody>
        </p:sp>
      </p:grpSp>
      <p:cxnSp>
        <p:nvCxnSpPr>
          <p:cNvPr id="94" name="AutoShape 86"/>
          <p:cNvCxnSpPr>
            <a:cxnSpLocks noChangeShapeType="1"/>
            <a:stCxn id="14" idx="2"/>
            <a:endCxn id="57" idx="1"/>
          </p:cNvCxnSpPr>
          <p:nvPr/>
        </p:nvCxnSpPr>
        <p:spPr bwMode="auto">
          <a:xfrm rot="16200000" flipH="1">
            <a:off x="4462303" y="4019090"/>
            <a:ext cx="1700369" cy="1688274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00" name="Straight Connector 99"/>
          <p:cNvCxnSpPr/>
          <p:nvPr/>
        </p:nvCxnSpPr>
        <p:spPr bwMode="auto">
          <a:xfrm flipV="1">
            <a:off x="3411944" y="2852382"/>
            <a:ext cx="5513696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Object Mapping Cache - OM Latch: OM Lookup and LRU</a:t>
            </a:r>
            <a:endParaRPr lang="en-US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50575" y="1217614"/>
            <a:ext cx="7015163" cy="1144588"/>
            <a:chOff x="240" y="1007"/>
            <a:chExt cx="4419" cy="721"/>
          </a:xfrm>
        </p:grpSpPr>
        <p:sp>
          <p:nvSpPr>
            <p:cNvPr id="79" name="Rectangle 4"/>
            <p:cNvSpPr>
              <a:spLocks noChangeArrowheads="1"/>
            </p:cNvSpPr>
            <p:nvPr/>
          </p:nvSpPr>
          <p:spPr bwMode="gray">
            <a:xfrm rot="16200000">
              <a:off x="1012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 dirty="0">
                  <a:solidFill>
                    <a:schemeClr val="tx1"/>
                  </a:solidFill>
                </a:rPr>
                <a:t>Table A</a:t>
              </a:r>
            </a:p>
          </p:txBody>
        </p:sp>
        <p:sp>
          <p:nvSpPr>
            <p:cNvPr id="80" name="Rectangle 5"/>
            <p:cNvSpPr>
              <a:spLocks noChangeArrowheads="1"/>
            </p:cNvSpPr>
            <p:nvPr/>
          </p:nvSpPr>
          <p:spPr bwMode="gray">
            <a:xfrm rot="16200000">
              <a:off x="1319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Table B</a:t>
              </a:r>
            </a:p>
          </p:txBody>
        </p:sp>
        <p:sp>
          <p:nvSpPr>
            <p:cNvPr id="81" name="Rectangle 6"/>
            <p:cNvSpPr>
              <a:spLocks noChangeArrowheads="1"/>
            </p:cNvSpPr>
            <p:nvPr/>
          </p:nvSpPr>
          <p:spPr bwMode="gray">
            <a:xfrm rot="16200000">
              <a:off x="3889" y="1258"/>
              <a:ext cx="713" cy="212"/>
            </a:xfrm>
            <a:prstGeom prst="rect">
              <a:avLst/>
            </a:prstGeom>
            <a:solidFill>
              <a:srgbClr val="5CB3D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Cust Tbl</a:t>
              </a:r>
            </a:p>
          </p:txBody>
        </p:sp>
        <p:sp>
          <p:nvSpPr>
            <p:cNvPr id="82" name="Rectangle 7"/>
            <p:cNvSpPr>
              <a:spLocks noChangeArrowheads="1"/>
            </p:cNvSpPr>
            <p:nvPr/>
          </p:nvSpPr>
          <p:spPr bwMode="gray">
            <a:xfrm rot="16200000">
              <a:off x="4196" y="1258"/>
              <a:ext cx="713" cy="212"/>
            </a:xfrm>
            <a:prstGeom prst="rect">
              <a:avLst/>
            </a:prstGeom>
            <a:solidFill>
              <a:srgbClr val="5CB3D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 dirty="0">
                  <a:solidFill>
                    <a:schemeClr val="tx1"/>
                  </a:solidFill>
                </a:rPr>
                <a:t>Table D</a:t>
              </a:r>
            </a:p>
          </p:txBody>
        </p:sp>
        <p:sp>
          <p:nvSpPr>
            <p:cNvPr id="83" name="Rectangle 8"/>
            <p:cNvSpPr>
              <a:spLocks noChangeArrowheads="1"/>
            </p:cNvSpPr>
            <p:nvPr/>
          </p:nvSpPr>
          <p:spPr bwMode="gray">
            <a:xfrm rot="16200000">
              <a:off x="1607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A-1</a:t>
              </a:r>
            </a:p>
          </p:txBody>
        </p:sp>
        <p:sp>
          <p:nvSpPr>
            <p:cNvPr id="84" name="Rectangle 9"/>
            <p:cNvSpPr>
              <a:spLocks noChangeArrowheads="1"/>
            </p:cNvSpPr>
            <p:nvPr/>
          </p:nvSpPr>
          <p:spPr bwMode="gray">
            <a:xfrm rot="16200000">
              <a:off x="1895" y="1258"/>
              <a:ext cx="713" cy="212"/>
            </a:xfrm>
            <a:prstGeom prst="rect">
              <a:avLst/>
            </a:prstGeom>
            <a:solidFill>
              <a:srgbClr val="DB9A5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B-1</a:t>
              </a:r>
            </a:p>
          </p:txBody>
        </p:sp>
        <p:sp>
          <p:nvSpPr>
            <p:cNvPr id="85" name="Rectangle 10"/>
            <p:cNvSpPr>
              <a:spLocks noChangeArrowheads="1"/>
            </p:cNvSpPr>
            <p:nvPr/>
          </p:nvSpPr>
          <p:spPr bwMode="gray">
            <a:xfrm rot="16200000">
              <a:off x="2231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Name Idx</a:t>
              </a:r>
            </a:p>
          </p:txBody>
        </p:sp>
        <p:sp>
          <p:nvSpPr>
            <p:cNvPr id="86" name="Rectangle 11"/>
            <p:cNvSpPr>
              <a:spLocks noChangeArrowheads="1"/>
            </p:cNvSpPr>
            <p:nvPr/>
          </p:nvSpPr>
          <p:spPr bwMode="gray">
            <a:xfrm rot="16200000">
              <a:off x="2533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Cust# Idx</a:t>
              </a:r>
            </a:p>
          </p:txBody>
        </p:sp>
        <p:sp>
          <p:nvSpPr>
            <p:cNvPr id="87" name="Rectangle 12"/>
            <p:cNvSpPr>
              <a:spLocks noChangeArrowheads="1"/>
            </p:cNvSpPr>
            <p:nvPr/>
          </p:nvSpPr>
          <p:spPr bwMode="gray">
            <a:xfrm rot="16200000">
              <a:off x="2869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SRep Idx</a:t>
              </a:r>
            </a:p>
          </p:txBody>
        </p:sp>
        <p:sp>
          <p:nvSpPr>
            <p:cNvPr id="88" name="Rectangle 13"/>
            <p:cNvSpPr>
              <a:spLocks noChangeArrowheads="1"/>
            </p:cNvSpPr>
            <p:nvPr/>
          </p:nvSpPr>
          <p:spPr bwMode="gray">
            <a:xfrm rot="16200000">
              <a:off x="3191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D-1</a:t>
              </a:r>
            </a:p>
          </p:txBody>
        </p:sp>
        <p:sp>
          <p:nvSpPr>
            <p:cNvPr id="89" name="Rectangle 14"/>
            <p:cNvSpPr>
              <a:spLocks noChangeArrowheads="1"/>
            </p:cNvSpPr>
            <p:nvPr/>
          </p:nvSpPr>
          <p:spPr bwMode="gray">
            <a:xfrm rot="16200000">
              <a:off x="3493" y="1258"/>
              <a:ext cx="713" cy="212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7332" tIns="48667" rIns="97332" bIns="48667">
              <a:spAutoFit/>
            </a:bodyPr>
            <a:lstStyle/>
            <a:p>
              <a:pPr defTabSz="966788">
                <a:spcBef>
                  <a:spcPct val="0"/>
                </a:spcBef>
              </a:pPr>
              <a:r>
                <a:rPr lang="en-US" altLang="en-US" sz="1500">
                  <a:solidFill>
                    <a:schemeClr val="tx1"/>
                  </a:solidFill>
                </a:rPr>
                <a:t>Index D-2</a:t>
              </a:r>
            </a:p>
          </p:txBody>
        </p:sp>
        <p:sp>
          <p:nvSpPr>
            <p:cNvPr id="90" name="AutoShape 15"/>
            <p:cNvSpPr>
              <a:spLocks/>
            </p:cNvSpPr>
            <p:nvPr/>
          </p:nvSpPr>
          <p:spPr bwMode="auto">
            <a:xfrm>
              <a:off x="1008" y="1008"/>
              <a:ext cx="192" cy="720"/>
            </a:xfrm>
            <a:prstGeom prst="leftBrace">
              <a:avLst>
                <a:gd name="adj1" fmla="val 31250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1" name="Text Box 16"/>
            <p:cNvSpPr txBox="1">
              <a:spLocks noChangeArrowheads="1"/>
            </p:cNvSpPr>
            <p:nvPr/>
          </p:nvSpPr>
          <p:spPr bwMode="auto">
            <a:xfrm>
              <a:off x="240" y="1238"/>
              <a:ext cx="720" cy="250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Logical</a:t>
              </a:r>
            </a:p>
          </p:txBody>
        </p:sp>
      </p:grp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850575" y="2362200"/>
            <a:ext cx="1447800" cy="3968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</a:rPr>
              <a:t>Mapping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3069775" y="2362200"/>
            <a:ext cx="5638800" cy="381000"/>
            <a:chOff x="1008" y="1488"/>
            <a:chExt cx="3552" cy="240"/>
          </a:xfrm>
        </p:grpSpPr>
        <p:sp>
          <p:nvSpPr>
            <p:cNvPr id="67" name="AutoShape 19"/>
            <p:cNvSpPr>
              <a:spLocks/>
            </p:cNvSpPr>
            <p:nvPr/>
          </p:nvSpPr>
          <p:spPr bwMode="auto">
            <a:xfrm>
              <a:off x="1008" y="1536"/>
              <a:ext cx="192" cy="192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" name="Line 20"/>
            <p:cNvSpPr>
              <a:spLocks noChangeShapeType="1"/>
            </p:cNvSpPr>
            <p:nvPr/>
          </p:nvSpPr>
          <p:spPr bwMode="auto">
            <a:xfrm>
              <a:off x="1344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" name="Line 21"/>
            <p:cNvSpPr>
              <a:spLocks noChangeShapeType="1"/>
            </p:cNvSpPr>
            <p:nvPr/>
          </p:nvSpPr>
          <p:spPr bwMode="auto">
            <a:xfrm>
              <a:off x="168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" name="Line 22"/>
            <p:cNvSpPr>
              <a:spLocks noChangeShapeType="1"/>
            </p:cNvSpPr>
            <p:nvPr/>
          </p:nvSpPr>
          <p:spPr bwMode="auto">
            <a:xfrm>
              <a:off x="1968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1" name="Line 23"/>
            <p:cNvSpPr>
              <a:spLocks noChangeShapeType="1"/>
            </p:cNvSpPr>
            <p:nvPr/>
          </p:nvSpPr>
          <p:spPr bwMode="auto">
            <a:xfrm>
              <a:off x="2256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2" name="Line 24"/>
            <p:cNvSpPr>
              <a:spLocks noChangeShapeType="1"/>
            </p:cNvSpPr>
            <p:nvPr/>
          </p:nvSpPr>
          <p:spPr bwMode="auto">
            <a:xfrm>
              <a:off x="2592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3" name="Line 25"/>
            <p:cNvSpPr>
              <a:spLocks noChangeShapeType="1"/>
            </p:cNvSpPr>
            <p:nvPr/>
          </p:nvSpPr>
          <p:spPr bwMode="auto">
            <a:xfrm>
              <a:off x="288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4" name="Line 26"/>
            <p:cNvSpPr>
              <a:spLocks noChangeShapeType="1"/>
            </p:cNvSpPr>
            <p:nvPr/>
          </p:nvSpPr>
          <p:spPr bwMode="auto">
            <a:xfrm>
              <a:off x="3216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5" name="Line 27"/>
            <p:cNvSpPr>
              <a:spLocks noChangeShapeType="1"/>
            </p:cNvSpPr>
            <p:nvPr/>
          </p:nvSpPr>
          <p:spPr bwMode="auto">
            <a:xfrm>
              <a:off x="3552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6" name="Line 28"/>
            <p:cNvSpPr>
              <a:spLocks noChangeShapeType="1"/>
            </p:cNvSpPr>
            <p:nvPr/>
          </p:nvSpPr>
          <p:spPr bwMode="auto">
            <a:xfrm>
              <a:off x="384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7" name="Line 29"/>
            <p:cNvSpPr>
              <a:spLocks noChangeShapeType="1"/>
            </p:cNvSpPr>
            <p:nvPr/>
          </p:nvSpPr>
          <p:spPr bwMode="auto">
            <a:xfrm>
              <a:off x="4224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8" name="Line 30"/>
            <p:cNvSpPr>
              <a:spLocks noChangeShapeType="1"/>
            </p:cNvSpPr>
            <p:nvPr/>
          </p:nvSpPr>
          <p:spPr bwMode="auto">
            <a:xfrm>
              <a:off x="4560" y="1488"/>
              <a:ext cx="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9" name="AutoShape 31"/>
          <p:cNvSpPr>
            <a:spLocks/>
          </p:cNvSpPr>
          <p:nvPr/>
        </p:nvSpPr>
        <p:spPr bwMode="auto">
          <a:xfrm>
            <a:off x="9318175" y="1219200"/>
            <a:ext cx="152400" cy="1143000"/>
          </a:xfrm>
          <a:prstGeom prst="rightBrace">
            <a:avLst>
              <a:gd name="adj1" fmla="val 62500"/>
              <a:gd name="adj2" fmla="val 50000"/>
            </a:avLst>
          </a:prstGeom>
          <a:noFill/>
          <a:ln w="25400">
            <a:solidFill>
              <a:srgbClr val="BE005F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Text Box 32"/>
          <p:cNvSpPr txBox="1">
            <a:spLocks noChangeArrowheads="1"/>
          </p:cNvSpPr>
          <p:nvPr/>
        </p:nvSpPr>
        <p:spPr bwMode="auto">
          <a:xfrm rot="4363695">
            <a:off x="9089576" y="1744662"/>
            <a:ext cx="1752600" cy="3968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</a:rPr>
              <a:t>Languages</a:t>
            </a:r>
          </a:p>
        </p:txBody>
      </p:sp>
      <p:sp>
        <p:nvSpPr>
          <p:cNvPr id="11" name="Text Box 80"/>
          <p:cNvSpPr txBox="1">
            <a:spLocks noChangeArrowheads="1"/>
          </p:cNvSpPr>
          <p:nvPr/>
        </p:nvSpPr>
        <p:spPr bwMode="auto">
          <a:xfrm>
            <a:off x="2838737" y="5287545"/>
            <a:ext cx="2990850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SzPct val="130000"/>
            </a:pPr>
            <a:r>
              <a:rPr lang="en-US" sz="1800" b="0" i="1" dirty="0">
                <a:solidFill>
                  <a:schemeClr val="tx1"/>
                </a:solidFill>
              </a:rPr>
              <a:t>OM cache loaded at startup</a:t>
            </a:r>
          </a:p>
        </p:txBody>
      </p:sp>
      <p:sp>
        <p:nvSpPr>
          <p:cNvPr id="12" name="Text Box 84"/>
          <p:cNvSpPr txBox="1">
            <a:spLocks noChangeArrowheads="1"/>
          </p:cNvSpPr>
          <p:nvPr/>
        </p:nvSpPr>
        <p:spPr bwMode="auto">
          <a:xfrm>
            <a:off x="567352" y="3571267"/>
            <a:ext cx="2457450" cy="36671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SzPct val="130000"/>
            </a:pPr>
            <a:r>
              <a:rPr lang="en-US" sz="1800" b="0" dirty="0">
                <a:solidFill>
                  <a:schemeClr val="tx1"/>
                </a:solidFill>
              </a:rPr>
              <a:t>No latching, no paging</a:t>
            </a:r>
          </a:p>
        </p:txBody>
      </p:sp>
      <p:sp>
        <p:nvSpPr>
          <p:cNvPr id="13" name="Text Box 90"/>
          <p:cNvSpPr txBox="1">
            <a:spLocks noChangeArrowheads="1"/>
          </p:cNvSpPr>
          <p:nvPr/>
        </p:nvSpPr>
        <p:spPr bwMode="auto">
          <a:xfrm>
            <a:off x="1656972" y="4168708"/>
            <a:ext cx="2387600" cy="4572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SzPct val="130000"/>
            </a:pPr>
            <a:r>
              <a:rPr lang="en-US" sz="2400" b="0" dirty="0">
                <a:solidFill>
                  <a:schemeClr val="tx1"/>
                </a:solidFill>
              </a:rPr>
              <a:t>Zero contention!</a:t>
            </a:r>
          </a:p>
        </p:txBody>
      </p:sp>
      <p:sp>
        <p:nvSpPr>
          <p:cNvPr id="14" name="Rectangle 91"/>
          <p:cNvSpPr>
            <a:spLocks noChangeArrowheads="1"/>
          </p:cNvSpPr>
          <p:nvPr/>
        </p:nvSpPr>
        <p:spPr bwMode="auto">
          <a:xfrm>
            <a:off x="3041981" y="3555843"/>
            <a:ext cx="2852738" cy="457200"/>
          </a:xfrm>
          <a:prstGeom prst="rect">
            <a:avLst/>
          </a:prstGeom>
          <a:solidFill>
            <a:schemeClr val="accent1"/>
          </a:solidFill>
          <a:ln w="12700" algn="ctr">
            <a:noFill/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eaLnBrk="1" hangingPunct="1">
              <a:buSzPct val="130000"/>
            </a:pPr>
            <a:r>
              <a:rPr lang="en-US" sz="2400" b="0" i="1" dirty="0">
                <a:solidFill>
                  <a:schemeClr val="bg2"/>
                </a:solidFill>
              </a:rPr>
              <a:t>Primary Cache</a:t>
            </a:r>
          </a:p>
        </p:txBody>
      </p:sp>
      <p:sp>
        <p:nvSpPr>
          <p:cNvPr id="15" name="Text Box 96"/>
          <p:cNvSpPr txBox="1">
            <a:spLocks noChangeArrowheads="1"/>
          </p:cNvSpPr>
          <p:nvPr/>
        </p:nvSpPr>
        <p:spPr bwMode="auto">
          <a:xfrm>
            <a:off x="7857510" y="4283978"/>
            <a:ext cx="2320925" cy="4572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SzPct val="130000"/>
            </a:pPr>
            <a:r>
              <a:rPr lang="en-US" sz="2400" b="0" dirty="0">
                <a:solidFill>
                  <a:schemeClr val="tx1"/>
                </a:solidFill>
              </a:rPr>
              <a:t>Little contention</a:t>
            </a:r>
          </a:p>
        </p:txBody>
      </p:sp>
      <p:sp>
        <p:nvSpPr>
          <p:cNvPr id="60" name="Text Box 94"/>
          <p:cNvSpPr txBox="1">
            <a:spLocks noChangeArrowheads="1"/>
          </p:cNvSpPr>
          <p:nvPr/>
        </p:nvSpPr>
        <p:spPr bwMode="auto">
          <a:xfrm>
            <a:off x="6599080" y="5296121"/>
            <a:ext cx="3964287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buSzPct val="130000"/>
            </a:pPr>
            <a:r>
              <a:rPr lang="en-US" sz="1800" b="0" i="1" dirty="0">
                <a:solidFill>
                  <a:schemeClr val="tx1"/>
                </a:solidFill>
              </a:rPr>
              <a:t>2</a:t>
            </a:r>
            <a:r>
              <a:rPr lang="en-US" sz="1800" b="0" i="1" baseline="30000" dirty="0">
                <a:solidFill>
                  <a:schemeClr val="tx1"/>
                </a:solidFill>
              </a:rPr>
              <a:t>nd</a:t>
            </a:r>
            <a:r>
              <a:rPr lang="en-US" sz="1800" b="0" i="1" dirty="0">
                <a:solidFill>
                  <a:schemeClr val="tx1"/>
                </a:solidFill>
              </a:rPr>
              <a:t> cache for over flow </a:t>
            </a:r>
            <a:r>
              <a:rPr lang="en-US" sz="1800" b="0" i="1" dirty="0" smtClean="0">
                <a:solidFill>
                  <a:schemeClr val="tx1"/>
                </a:solidFill>
              </a:rPr>
              <a:t>&amp; new objects </a:t>
            </a:r>
            <a:endParaRPr lang="en-US" sz="1800" b="0" i="1" dirty="0">
              <a:solidFill>
                <a:schemeClr val="tx1"/>
              </a:solidFill>
            </a:endParaRPr>
          </a:p>
        </p:txBody>
      </p:sp>
      <p:cxnSp>
        <p:nvCxnSpPr>
          <p:cNvPr id="61" name="AutoShape 86"/>
          <p:cNvCxnSpPr>
            <a:cxnSpLocks noChangeShapeType="1"/>
            <a:stCxn id="65" idx="2"/>
            <a:endCxn id="57" idx="0"/>
          </p:cNvCxnSpPr>
          <p:nvPr/>
        </p:nvCxnSpPr>
        <p:spPr bwMode="auto">
          <a:xfrm rot="5400000">
            <a:off x="5981110" y="4187353"/>
            <a:ext cx="1873817" cy="1522788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2" name="Text Box 87"/>
          <p:cNvSpPr txBox="1">
            <a:spLocks noChangeArrowheads="1"/>
          </p:cNvSpPr>
          <p:nvPr/>
        </p:nvSpPr>
        <p:spPr bwMode="auto">
          <a:xfrm>
            <a:off x="8999354" y="3457010"/>
            <a:ext cx="2551113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SzPct val="130000"/>
            </a:pPr>
            <a:r>
              <a:rPr lang="en-US" sz="1800" b="0" i="1" dirty="0">
                <a:solidFill>
                  <a:schemeClr val="tx1"/>
                </a:solidFill>
              </a:rPr>
              <a:t>OM latch needed </a:t>
            </a:r>
            <a:r>
              <a:rPr lang="en-US" sz="1800" b="0" i="1" dirty="0" smtClean="0">
                <a:solidFill>
                  <a:schemeClr val="tx1"/>
                </a:solidFill>
              </a:rPr>
              <a:t>for</a:t>
            </a:r>
            <a:br>
              <a:rPr lang="en-US" sz="1800" b="0" i="1" dirty="0" smtClean="0">
                <a:solidFill>
                  <a:schemeClr val="tx1"/>
                </a:solidFill>
              </a:rPr>
            </a:br>
            <a:r>
              <a:rPr lang="en-US" sz="1800" b="0" i="1" dirty="0" smtClean="0">
                <a:solidFill>
                  <a:schemeClr val="tx1"/>
                </a:solidFill>
              </a:rPr>
              <a:t>paging </a:t>
            </a:r>
            <a:r>
              <a:rPr lang="en-US" sz="1800" b="0" i="1" dirty="0">
                <a:solidFill>
                  <a:schemeClr val="tx1"/>
                </a:solidFill>
              </a:rPr>
              <a:t>maintenance</a:t>
            </a:r>
          </a:p>
        </p:txBody>
      </p:sp>
      <p:sp>
        <p:nvSpPr>
          <p:cNvPr id="63" name="Text Box 88"/>
          <p:cNvSpPr txBox="1">
            <a:spLocks noChangeArrowheads="1"/>
          </p:cNvSpPr>
          <p:nvPr/>
        </p:nvSpPr>
        <p:spPr bwMode="auto">
          <a:xfrm>
            <a:off x="4541093" y="4059015"/>
            <a:ext cx="3125788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buSzPct val="130000"/>
            </a:pPr>
            <a:r>
              <a:rPr lang="en-US" sz="1800" b="0" i="1" dirty="0">
                <a:solidFill>
                  <a:schemeClr val="tx1"/>
                </a:solidFill>
              </a:rPr>
              <a:t>Get _</a:t>
            </a:r>
            <a:r>
              <a:rPr lang="en-US" sz="1800" b="0" i="1" dirty="0" err="1">
                <a:solidFill>
                  <a:schemeClr val="tx1"/>
                </a:solidFill>
              </a:rPr>
              <a:t>StorageObject</a:t>
            </a:r>
            <a:r>
              <a:rPr lang="en-US" sz="1800" b="0" i="1" dirty="0">
                <a:solidFill>
                  <a:schemeClr val="tx1"/>
                </a:solidFill>
              </a:rPr>
              <a:t> record</a:t>
            </a:r>
          </a:p>
        </p:txBody>
      </p:sp>
      <p:sp>
        <p:nvSpPr>
          <p:cNvPr id="65" name="Rectangle 92"/>
          <p:cNvSpPr>
            <a:spLocks noChangeArrowheads="1"/>
          </p:cNvSpPr>
          <p:nvPr/>
        </p:nvSpPr>
        <p:spPr bwMode="auto">
          <a:xfrm>
            <a:off x="6253043" y="3554639"/>
            <a:ext cx="2852738" cy="457200"/>
          </a:xfrm>
          <a:prstGeom prst="rect">
            <a:avLst/>
          </a:prstGeom>
          <a:solidFill>
            <a:schemeClr val="accent1"/>
          </a:solidFill>
          <a:ln w="12700" algn="ctr">
            <a:noFill/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eaLnBrk="1" hangingPunct="1">
              <a:buSzPct val="130000"/>
            </a:pPr>
            <a:r>
              <a:rPr lang="en-US" sz="2400" b="0" i="1" dirty="0">
                <a:solidFill>
                  <a:schemeClr val="bg2"/>
                </a:solidFill>
              </a:rPr>
              <a:t>Secondary Cache</a:t>
            </a:r>
          </a:p>
        </p:txBody>
      </p:sp>
      <p:sp>
        <p:nvSpPr>
          <p:cNvPr id="17" name="AutoShape 97"/>
          <p:cNvSpPr>
            <a:spLocks noChangeArrowheads="1"/>
          </p:cNvSpPr>
          <p:nvPr/>
        </p:nvSpPr>
        <p:spPr bwMode="auto">
          <a:xfrm>
            <a:off x="8094460" y="3059709"/>
            <a:ext cx="885825" cy="561975"/>
          </a:xfrm>
          <a:prstGeom prst="star32">
            <a:avLst>
              <a:gd name="adj" fmla="val 37500"/>
            </a:avLst>
          </a:prstGeom>
          <a:gradFill rotWithShape="1">
            <a:gsLst>
              <a:gs pos="0">
                <a:srgbClr val="FF8200">
                  <a:alpha val="56000"/>
                </a:srgbClr>
              </a:gs>
              <a:gs pos="10001">
                <a:srgbClr val="FF0000">
                  <a:alpha val="60400"/>
                </a:srgbClr>
              </a:gs>
              <a:gs pos="35001">
                <a:srgbClr val="BA0066">
                  <a:alpha val="71400"/>
                </a:srgbClr>
              </a:gs>
              <a:gs pos="70000">
                <a:srgbClr val="66008F">
                  <a:alpha val="86800"/>
                </a:srgbClr>
              </a:gs>
              <a:gs pos="100000">
                <a:srgbClr val="000082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normAutofit fontScale="55000" lnSpcReduction="20000"/>
          </a:bodyPr>
          <a:lstStyle/>
          <a:p>
            <a:pPr eaLnBrk="1" hangingPunct="1">
              <a:buSzPct val="130000"/>
            </a:pPr>
            <a:r>
              <a:rPr lang="en-US" b="0" i="1" dirty="0">
                <a:solidFill>
                  <a:schemeClr val="bg1"/>
                </a:solidFill>
              </a:rPr>
              <a:t>OM</a:t>
            </a:r>
          </a:p>
        </p:txBody>
      </p:sp>
      <p:grpSp>
        <p:nvGrpSpPr>
          <p:cNvPr id="5" name="Group 116"/>
          <p:cNvGrpSpPr>
            <a:grpSpLocks/>
          </p:cNvGrpSpPr>
          <p:nvPr/>
        </p:nvGrpSpPr>
        <p:grpSpPr bwMode="auto">
          <a:xfrm>
            <a:off x="5520036" y="5713412"/>
            <a:ext cx="1273175" cy="688975"/>
            <a:chOff x="2156" y="3599"/>
            <a:chExt cx="802" cy="434"/>
          </a:xfrm>
        </p:grpSpPr>
        <p:sp>
          <p:nvSpPr>
            <p:cNvPr id="57" name="AutoShape 114"/>
            <p:cNvSpPr>
              <a:spLocks noChangeArrowheads="1"/>
            </p:cNvSpPr>
            <p:nvPr/>
          </p:nvSpPr>
          <p:spPr bwMode="auto">
            <a:xfrm>
              <a:off x="2156" y="3599"/>
              <a:ext cx="802" cy="434"/>
            </a:xfrm>
            <a:prstGeom prst="can">
              <a:avLst>
                <a:gd name="adj" fmla="val 25000"/>
              </a:avLst>
            </a:prstGeom>
            <a:gradFill flip="none" rotWithShape="1">
              <a:gsLst>
                <a:gs pos="0">
                  <a:schemeClr val="accent1">
                    <a:gamma/>
                    <a:shade val="6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66275"/>
                    <a:invGamma/>
                  </a:schemeClr>
                </a:gs>
              </a:gsLst>
              <a:lin ang="10800000" scaled="1"/>
              <a:tileRect/>
            </a:gradFill>
            <a:ln w="12700">
              <a:noFill/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eaLnBrk="1" hangingPunct="1">
                <a:buSzPct val="130000"/>
              </a:pPr>
              <a:endParaRPr lang="en-US" sz="2400" b="0" i="1">
                <a:solidFill>
                  <a:schemeClr val="tx1"/>
                </a:solidFill>
              </a:endParaRPr>
            </a:p>
          </p:txBody>
        </p:sp>
        <p:sp>
          <p:nvSpPr>
            <p:cNvPr id="58" name="Text Box 115"/>
            <p:cNvSpPr txBox="1">
              <a:spLocks noChangeArrowheads="1"/>
            </p:cNvSpPr>
            <p:nvPr/>
          </p:nvSpPr>
          <p:spPr bwMode="auto">
            <a:xfrm>
              <a:off x="2250" y="3729"/>
              <a:ext cx="644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buSzPct val="130000"/>
              </a:pPr>
              <a:r>
                <a:rPr lang="en-US" sz="1800" b="0" i="1" dirty="0">
                  <a:solidFill>
                    <a:schemeClr val="bg2"/>
                  </a:solidFill>
                </a:rPr>
                <a:t>Schema</a:t>
              </a:r>
            </a:p>
          </p:txBody>
        </p:sp>
      </p:grpSp>
      <p:sp>
        <p:nvSpPr>
          <p:cNvPr id="20" name="Text Box 118"/>
          <p:cNvSpPr txBox="1">
            <a:spLocks noChangeArrowheads="1"/>
          </p:cNvSpPr>
          <p:nvPr/>
        </p:nvSpPr>
        <p:spPr bwMode="auto">
          <a:xfrm>
            <a:off x="5506702" y="3119655"/>
            <a:ext cx="1082348" cy="40011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SzPct val="130000"/>
            </a:pPr>
            <a:r>
              <a:rPr lang="en-US" sz="2000" b="0" i="1" dirty="0">
                <a:solidFill>
                  <a:schemeClr val="tx1"/>
                </a:solidFill>
              </a:rPr>
              <a:t>-</a:t>
            </a:r>
            <a:r>
              <a:rPr lang="en-US" sz="2000" b="0" i="1" dirty="0" err="1">
                <a:solidFill>
                  <a:schemeClr val="tx1"/>
                </a:solidFill>
              </a:rPr>
              <a:t>omsize</a:t>
            </a:r>
            <a:endParaRPr lang="en-US" sz="2000" b="0" i="1" dirty="0">
              <a:solidFill>
                <a:schemeClr val="tx1"/>
              </a:solidFill>
            </a:endParaRPr>
          </a:p>
        </p:txBody>
      </p:sp>
      <p:grpSp>
        <p:nvGrpSpPr>
          <p:cNvPr id="6" name="Group 53"/>
          <p:cNvGrpSpPr/>
          <p:nvPr/>
        </p:nvGrpSpPr>
        <p:grpSpPr>
          <a:xfrm rot="5400000">
            <a:off x="4210640" y="2682148"/>
            <a:ext cx="519818" cy="1143364"/>
            <a:chOff x="294255" y="3638550"/>
            <a:chExt cx="926533" cy="2247070"/>
          </a:xfrm>
        </p:grpSpPr>
        <p:grpSp>
          <p:nvGrpSpPr>
            <p:cNvPr id="8" name="Group 4"/>
            <p:cNvGrpSpPr>
              <a:grpSpLocks/>
            </p:cNvGrpSpPr>
            <p:nvPr/>
          </p:nvGrpSpPr>
          <p:grpSpPr bwMode="auto">
            <a:xfrm>
              <a:off x="700088" y="3638550"/>
              <a:ext cx="520700" cy="2120900"/>
              <a:chOff x="244" y="2116"/>
              <a:chExt cx="328" cy="1336"/>
            </a:xfrm>
          </p:grpSpPr>
          <p:sp>
            <p:nvSpPr>
              <p:cNvPr id="42" name="Rectangle 5"/>
              <p:cNvSpPr>
                <a:spLocks noChangeArrowheads="1"/>
              </p:cNvSpPr>
              <p:nvPr/>
            </p:nvSpPr>
            <p:spPr bwMode="auto">
              <a:xfrm>
                <a:off x="244" y="2116"/>
                <a:ext cx="328" cy="1336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Rectangle 6"/>
              <p:cNvSpPr>
                <a:spLocks noChangeArrowheads="1"/>
              </p:cNvSpPr>
              <p:nvPr/>
            </p:nvSpPr>
            <p:spPr bwMode="auto">
              <a:xfrm>
                <a:off x="244" y="2164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Rectangle 7"/>
              <p:cNvSpPr>
                <a:spLocks noChangeArrowheads="1"/>
              </p:cNvSpPr>
              <p:nvPr/>
            </p:nvSpPr>
            <p:spPr bwMode="auto">
              <a:xfrm>
                <a:off x="244" y="2260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Rectangle 8"/>
              <p:cNvSpPr>
                <a:spLocks noChangeArrowheads="1"/>
              </p:cNvSpPr>
              <p:nvPr/>
            </p:nvSpPr>
            <p:spPr bwMode="auto">
              <a:xfrm>
                <a:off x="244" y="2356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9"/>
              <p:cNvSpPr>
                <a:spLocks noChangeArrowheads="1"/>
              </p:cNvSpPr>
              <p:nvPr/>
            </p:nvSpPr>
            <p:spPr bwMode="auto">
              <a:xfrm>
                <a:off x="244" y="2452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Rectangle 10"/>
              <p:cNvSpPr>
                <a:spLocks noChangeArrowheads="1"/>
              </p:cNvSpPr>
              <p:nvPr/>
            </p:nvSpPr>
            <p:spPr bwMode="auto">
              <a:xfrm>
                <a:off x="244" y="2548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Rectangle 11"/>
              <p:cNvSpPr>
                <a:spLocks noChangeArrowheads="1"/>
              </p:cNvSpPr>
              <p:nvPr/>
            </p:nvSpPr>
            <p:spPr bwMode="auto">
              <a:xfrm>
                <a:off x="244" y="2644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244" y="2740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244" y="2836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244" y="2932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244" y="3028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244" y="3124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244" y="3220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244" y="3316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244" y="3412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" name="Rectangle 22"/>
            <p:cNvSpPr>
              <a:spLocks noChangeArrowheads="1"/>
            </p:cNvSpPr>
            <p:nvPr/>
          </p:nvSpPr>
          <p:spPr bwMode="auto">
            <a:xfrm rot="16200000">
              <a:off x="-496850" y="4544784"/>
              <a:ext cx="2131941" cy="549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1400" dirty="0"/>
                <a:t>Hash Table</a:t>
              </a:r>
            </a:p>
          </p:txBody>
        </p:sp>
      </p:grpSp>
      <p:grpSp>
        <p:nvGrpSpPr>
          <p:cNvPr id="16" name="Group 71"/>
          <p:cNvGrpSpPr/>
          <p:nvPr/>
        </p:nvGrpSpPr>
        <p:grpSpPr>
          <a:xfrm rot="5400000">
            <a:off x="7263722" y="2656265"/>
            <a:ext cx="519818" cy="1143364"/>
            <a:chOff x="294255" y="3638550"/>
            <a:chExt cx="926533" cy="2247070"/>
          </a:xfrm>
        </p:grpSpPr>
        <p:grpSp>
          <p:nvGrpSpPr>
            <p:cNvPr id="18" name="Group 4"/>
            <p:cNvGrpSpPr>
              <a:grpSpLocks/>
            </p:cNvGrpSpPr>
            <p:nvPr/>
          </p:nvGrpSpPr>
          <p:grpSpPr bwMode="auto">
            <a:xfrm>
              <a:off x="700088" y="3638550"/>
              <a:ext cx="520700" cy="2120900"/>
              <a:chOff x="244" y="2116"/>
              <a:chExt cx="328" cy="1336"/>
            </a:xfrm>
          </p:grpSpPr>
          <p:sp>
            <p:nvSpPr>
              <p:cNvPr id="25" name="Rectangle 5"/>
              <p:cNvSpPr>
                <a:spLocks noChangeArrowheads="1"/>
              </p:cNvSpPr>
              <p:nvPr/>
            </p:nvSpPr>
            <p:spPr bwMode="auto">
              <a:xfrm>
                <a:off x="244" y="2116"/>
                <a:ext cx="328" cy="1336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Rectangle 6"/>
              <p:cNvSpPr>
                <a:spLocks noChangeArrowheads="1"/>
              </p:cNvSpPr>
              <p:nvPr/>
            </p:nvSpPr>
            <p:spPr bwMode="auto">
              <a:xfrm>
                <a:off x="244" y="2164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Rectangle 7"/>
              <p:cNvSpPr>
                <a:spLocks noChangeArrowheads="1"/>
              </p:cNvSpPr>
              <p:nvPr/>
            </p:nvSpPr>
            <p:spPr bwMode="auto">
              <a:xfrm>
                <a:off x="244" y="2260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Rectangle 8"/>
              <p:cNvSpPr>
                <a:spLocks noChangeArrowheads="1"/>
              </p:cNvSpPr>
              <p:nvPr/>
            </p:nvSpPr>
            <p:spPr bwMode="auto">
              <a:xfrm>
                <a:off x="244" y="2356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Rectangle 9"/>
              <p:cNvSpPr>
                <a:spLocks noChangeArrowheads="1"/>
              </p:cNvSpPr>
              <p:nvPr/>
            </p:nvSpPr>
            <p:spPr bwMode="auto">
              <a:xfrm>
                <a:off x="244" y="2452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Rectangle 10"/>
              <p:cNvSpPr>
                <a:spLocks noChangeArrowheads="1"/>
              </p:cNvSpPr>
              <p:nvPr/>
            </p:nvSpPr>
            <p:spPr bwMode="auto">
              <a:xfrm>
                <a:off x="244" y="2548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Rectangle 11"/>
              <p:cNvSpPr>
                <a:spLocks noChangeArrowheads="1"/>
              </p:cNvSpPr>
              <p:nvPr/>
            </p:nvSpPr>
            <p:spPr bwMode="auto">
              <a:xfrm>
                <a:off x="244" y="2644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Rectangle 12"/>
              <p:cNvSpPr>
                <a:spLocks noChangeArrowheads="1"/>
              </p:cNvSpPr>
              <p:nvPr/>
            </p:nvSpPr>
            <p:spPr bwMode="auto">
              <a:xfrm>
                <a:off x="244" y="2740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Rectangle 13"/>
              <p:cNvSpPr>
                <a:spLocks noChangeArrowheads="1"/>
              </p:cNvSpPr>
              <p:nvPr/>
            </p:nvSpPr>
            <p:spPr bwMode="auto">
              <a:xfrm>
                <a:off x="244" y="2836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Rectangle 14"/>
              <p:cNvSpPr>
                <a:spLocks noChangeArrowheads="1"/>
              </p:cNvSpPr>
              <p:nvPr/>
            </p:nvSpPr>
            <p:spPr bwMode="auto">
              <a:xfrm>
                <a:off x="244" y="2932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Rectangle 15"/>
              <p:cNvSpPr>
                <a:spLocks noChangeArrowheads="1"/>
              </p:cNvSpPr>
              <p:nvPr/>
            </p:nvSpPr>
            <p:spPr bwMode="auto">
              <a:xfrm>
                <a:off x="244" y="3028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Rectangle 16"/>
              <p:cNvSpPr>
                <a:spLocks noChangeArrowheads="1"/>
              </p:cNvSpPr>
              <p:nvPr/>
            </p:nvSpPr>
            <p:spPr bwMode="auto">
              <a:xfrm>
                <a:off x="244" y="3124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Rectangle 17"/>
              <p:cNvSpPr>
                <a:spLocks noChangeArrowheads="1"/>
              </p:cNvSpPr>
              <p:nvPr/>
            </p:nvSpPr>
            <p:spPr bwMode="auto">
              <a:xfrm>
                <a:off x="244" y="3220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Rectangle 18"/>
              <p:cNvSpPr>
                <a:spLocks noChangeArrowheads="1"/>
              </p:cNvSpPr>
              <p:nvPr/>
            </p:nvSpPr>
            <p:spPr bwMode="auto">
              <a:xfrm>
                <a:off x="244" y="3316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Rectangle 19"/>
              <p:cNvSpPr>
                <a:spLocks noChangeArrowheads="1"/>
              </p:cNvSpPr>
              <p:nvPr/>
            </p:nvSpPr>
            <p:spPr bwMode="auto">
              <a:xfrm>
                <a:off x="244" y="3412"/>
                <a:ext cx="328" cy="40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 rot="16200000">
              <a:off x="-496850" y="4544784"/>
              <a:ext cx="2131941" cy="549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1400" dirty="0"/>
                <a:t>Hash Table</a:t>
              </a:r>
            </a:p>
          </p:txBody>
        </p:sp>
      </p:grpSp>
      <p:cxnSp>
        <p:nvCxnSpPr>
          <p:cNvPr id="94" name="AutoShape 86"/>
          <p:cNvCxnSpPr>
            <a:cxnSpLocks noChangeShapeType="1"/>
            <a:stCxn id="14" idx="2"/>
            <a:endCxn id="57" idx="1"/>
          </p:cNvCxnSpPr>
          <p:nvPr/>
        </p:nvCxnSpPr>
        <p:spPr bwMode="auto">
          <a:xfrm rot="16200000" flipH="1">
            <a:off x="4462303" y="4019090"/>
            <a:ext cx="1700369" cy="1688274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00" name="Straight Connector 99"/>
          <p:cNvCxnSpPr/>
          <p:nvPr/>
        </p:nvCxnSpPr>
        <p:spPr bwMode="auto">
          <a:xfrm flipV="1">
            <a:off x="3411944" y="2852382"/>
            <a:ext cx="5513696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manage Object Mapping Cache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I have a problem?</a:t>
            </a:r>
          </a:p>
          <a:p>
            <a:pPr lvl="1"/>
            <a:r>
              <a:rPr lang="en-US" dirty="0" smtClean="0"/>
              <a:t>Check latch statistics</a:t>
            </a:r>
          </a:p>
          <a:p>
            <a:endParaRPr lang="en-US" dirty="0" smtClean="0"/>
          </a:p>
        </p:txBody>
      </p:sp>
      <p:sp>
        <p:nvSpPr>
          <p:cNvPr id="5" name="Rectangle 4"/>
          <p:cNvSpPr/>
          <p:nvPr/>
        </p:nvSpPr>
        <p:spPr bwMode="auto">
          <a:xfrm>
            <a:off x="4146338" y="1494373"/>
            <a:ext cx="6042167" cy="45550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i="0" dirty="0" smtClean="0"/>
              <a:t>define variable </a:t>
            </a:r>
            <a:r>
              <a:rPr lang="en-US" sz="2000" i="0" dirty="0" err="1" smtClean="0"/>
              <a:t>prev</a:t>
            </a:r>
            <a:r>
              <a:rPr lang="en-US" sz="2000" i="0" dirty="0" smtClean="0"/>
              <a:t>-latches as integer.</a:t>
            </a:r>
          </a:p>
          <a:p>
            <a:pPr algn="l"/>
            <a:r>
              <a:rPr lang="en-US" sz="2000" i="0" dirty="0" smtClean="0"/>
              <a:t>repeat:</a:t>
            </a:r>
          </a:p>
          <a:p>
            <a:pPr algn="l"/>
            <a:r>
              <a:rPr lang="en-US" sz="2000" i="0" dirty="0" smtClean="0"/>
              <a:t>   find _latch where _latch-name = "MTL_OM".</a:t>
            </a:r>
          </a:p>
          <a:p>
            <a:pPr algn="l"/>
            <a:r>
              <a:rPr lang="en-US" sz="2000" i="0" dirty="0" smtClean="0"/>
              <a:t>   display _Latch-Name</a:t>
            </a:r>
          </a:p>
          <a:p>
            <a:pPr algn="l"/>
            <a:r>
              <a:rPr lang="en-US" sz="2000" i="0" dirty="0" smtClean="0"/>
              <a:t>           _Latch-Lock   </a:t>
            </a:r>
            <a:r>
              <a:rPr lang="en-US" sz="2000" b="1" i="0" dirty="0" smtClean="0">
                <a:solidFill>
                  <a:srgbClr val="FF0000"/>
                </a:solidFill>
              </a:rPr>
              <a:t>/* # times latch acquired */</a:t>
            </a:r>
          </a:p>
          <a:p>
            <a:pPr algn="l"/>
            <a:r>
              <a:rPr lang="en-US" sz="2000" i="0" dirty="0" smtClean="0"/>
              <a:t>           _Latch-Wait   </a:t>
            </a:r>
            <a:r>
              <a:rPr lang="en-US" sz="2000" b="1" i="0" dirty="0" smtClean="0">
                <a:solidFill>
                  <a:srgbClr val="FF0000"/>
                </a:solidFill>
              </a:rPr>
              <a:t>/* # times conflict occurred */</a:t>
            </a:r>
          </a:p>
          <a:p>
            <a:pPr algn="l"/>
            <a:r>
              <a:rPr lang="en-US" sz="2000" i="0" dirty="0" smtClean="0"/>
              <a:t>           _Latch-Lock - </a:t>
            </a:r>
            <a:r>
              <a:rPr lang="en-US" sz="2000" i="0" dirty="0" err="1" smtClean="0"/>
              <a:t>prev</a:t>
            </a:r>
            <a:r>
              <a:rPr lang="en-US" sz="2000" i="0" dirty="0" smtClean="0"/>
              <a:t>-latches label "latch/sec".</a:t>
            </a:r>
          </a:p>
          <a:p>
            <a:pPr algn="l"/>
            <a:r>
              <a:rPr lang="en-US" sz="2000" i="0" dirty="0" smtClean="0"/>
              <a:t>           </a:t>
            </a:r>
            <a:r>
              <a:rPr lang="en-US" sz="2000" i="0" dirty="0" err="1" smtClean="0"/>
              <a:t>prev</a:t>
            </a:r>
            <a:r>
              <a:rPr lang="en-US" sz="2000" i="0" dirty="0" smtClean="0"/>
              <a:t>-latches = _Latch-Lock.</a:t>
            </a:r>
          </a:p>
          <a:p>
            <a:pPr algn="l"/>
            <a:r>
              <a:rPr lang="en-US" sz="2000" i="0" dirty="0" smtClean="0"/>
              <a:t>   pause 1.</a:t>
            </a:r>
          </a:p>
          <a:p>
            <a:pPr algn="l"/>
            <a:r>
              <a:rPr lang="en-US" sz="2000" i="0" dirty="0" smtClean="0"/>
              <a:t>end.</a:t>
            </a:r>
          </a:p>
        </p:txBody>
      </p:sp>
      <p:sp>
        <p:nvSpPr>
          <p:cNvPr id="6" name="Right Arrow 5"/>
          <p:cNvSpPr/>
          <p:nvPr/>
        </p:nvSpPr>
        <p:spPr bwMode="auto">
          <a:xfrm>
            <a:off x="3268968" y="3391894"/>
            <a:ext cx="1664208" cy="412124"/>
          </a:xfrm>
          <a:prstGeom prst="rightArrow">
            <a:avLst>
              <a:gd name="adj1" fmla="val 68490"/>
              <a:gd name="adj2" fmla="val 50000"/>
            </a:avLst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sz="1800" b="1" i="0" dirty="0" smtClean="0">
                <a:solidFill>
                  <a:schemeClr val="bg1"/>
                </a:solidFill>
              </a:rPr>
              <a:t>Activity</a:t>
            </a:r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3268968" y="3868542"/>
            <a:ext cx="1661128" cy="412124"/>
          </a:xfrm>
          <a:prstGeom prst="rightArrow">
            <a:avLst>
              <a:gd name="adj1" fmla="val 74653"/>
              <a:gd name="adj2" fmla="val 50000"/>
            </a:avLst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sz="1800" b="1" i="0" dirty="0" smtClean="0">
                <a:solidFill>
                  <a:schemeClr val="bg1"/>
                </a:solidFill>
              </a:rPr>
              <a:t>Contention</a:t>
            </a:r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manage Object Mapping Cache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I have a problem?</a:t>
            </a:r>
          </a:p>
          <a:p>
            <a:pPr lvl="1"/>
            <a:r>
              <a:rPr lang="en-US" dirty="0" smtClean="0"/>
              <a:t>Check latch statistics</a:t>
            </a:r>
          </a:p>
          <a:p>
            <a:r>
              <a:rPr lang="en-US" dirty="0" smtClean="0"/>
              <a:t>Identify proper value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Set it properly on startup to avoid eviction &amp; latch contention</a:t>
            </a:r>
          </a:p>
          <a:p>
            <a:pPr lvl="1"/>
            <a:r>
              <a:rPr lang="en-US" dirty="0" smtClean="0"/>
              <a:t>                                                                                  (V9.0a !)</a:t>
            </a:r>
          </a:p>
          <a:p>
            <a:endParaRPr lang="en-US" dirty="0"/>
          </a:p>
          <a:p>
            <a:r>
              <a:rPr lang="en-US" dirty="0" smtClean="0"/>
              <a:t>Memory used: ~192 bytes per entry</a:t>
            </a:r>
          </a:p>
          <a:p>
            <a:r>
              <a:rPr lang="en-US" dirty="0" smtClean="0"/>
              <a:t>Default 1024 = ~384K</a:t>
            </a:r>
          </a:p>
          <a:p>
            <a:r>
              <a:rPr lang="en-US" dirty="0" smtClean="0"/>
              <a:t>This is shared memory</a:t>
            </a:r>
            <a:endParaRPr lang="en-US" dirty="0"/>
          </a:p>
          <a:p>
            <a:pPr lvl="1"/>
            <a:r>
              <a:rPr lang="en-US" dirty="0" smtClean="0"/>
              <a:t>1 primary and 1 secondary cache per database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987151" y="2446979"/>
            <a:ext cx="5429978" cy="51077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i="0" dirty="0" smtClean="0">
                <a:solidFill>
                  <a:schemeClr val="bg1"/>
                </a:solidFill>
              </a:rPr>
              <a:t> </a:t>
            </a:r>
            <a:r>
              <a:rPr lang="en-US" i="0" dirty="0" smtClean="0"/>
              <a:t>select count(*) from _</a:t>
            </a:r>
            <a:r>
              <a:rPr lang="en-US" i="0" dirty="0" err="1" smtClean="0"/>
              <a:t>storageObject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023587" y="3725837"/>
            <a:ext cx="5431803" cy="491322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109538" algn="l"/>
            <a:r>
              <a:rPr lang="en-US" sz="2000" b="1" i="0" dirty="0" err="1" smtClean="0">
                <a:solidFill>
                  <a:schemeClr val="tx2"/>
                </a:solidFill>
              </a:rPr>
              <a:t>proserv</a:t>
            </a:r>
            <a:r>
              <a:rPr lang="en-US" sz="2000" b="1" dirty="0" smtClean="0">
                <a:solidFill>
                  <a:schemeClr val="tx2"/>
                </a:solidFill>
              </a:rPr>
              <a:t> &lt;db&gt;  </a:t>
            </a:r>
            <a:r>
              <a:rPr lang="en-US" sz="2000" b="1" i="0" dirty="0" smtClean="0">
                <a:solidFill>
                  <a:srgbClr val="BE005F"/>
                </a:solidFill>
              </a:rPr>
              <a:t>-</a:t>
            </a:r>
            <a:r>
              <a:rPr lang="en-US" sz="2000" b="1" i="0" dirty="0" err="1" smtClean="0">
                <a:solidFill>
                  <a:srgbClr val="BE005F"/>
                </a:solidFill>
              </a:rPr>
              <a:t>omsize</a:t>
            </a:r>
            <a:r>
              <a:rPr lang="en-US" sz="2000" b="1" i="0" dirty="0" smtClean="0">
                <a:solidFill>
                  <a:srgbClr val="BE005F"/>
                </a:solidFill>
              </a:rPr>
              <a:t> &lt;n&gt; </a:t>
            </a:r>
            <a:r>
              <a:rPr lang="en-US" sz="2000" b="1" i="0" dirty="0" smtClean="0">
                <a:solidFill>
                  <a:schemeClr val="tx2"/>
                </a:solidFill>
              </a:rPr>
              <a:t>…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Altering Performance Related Parameters Online</a:t>
            </a:r>
            <a:endParaRPr lang="en-US" dirty="0"/>
          </a:p>
        </p:txBody>
      </p:sp>
      <p:graphicFrame>
        <p:nvGraphicFramePr>
          <p:cNvPr id="5" name="Group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83154690"/>
              </p:ext>
            </p:extLst>
          </p:nvPr>
        </p:nvGraphicFramePr>
        <p:xfrm>
          <a:off x="1333520" y="1153602"/>
          <a:ext cx="9820269" cy="512635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395183"/>
                <a:gridCol w="3004873"/>
                <a:gridCol w="4420213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 smtClean="0"/>
                        <a:t>Paramater</a:t>
                      </a:r>
                      <a:r>
                        <a:rPr lang="en-US" sz="1400" u="none" strike="noStrike" dirty="0" smtClean="0"/>
                        <a:t> Name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promon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VST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 smtClean="0"/>
                        <a:t>recspacesearchdepth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Adjust Latch Options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lru2Enabled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Adjust Latch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/>
                        <a:t>ActBuffer</a:t>
                      </a:r>
                      <a:r>
                        <a:rPr lang="en-US" sz="1400" u="none" strike="noStrike" dirty="0" smtClean="0"/>
                        <a:t>. _Buffer-</a:t>
                      </a:r>
                      <a:r>
                        <a:rPr lang="en-US" sz="1400" u="none" strike="noStrike" dirty="0" err="1" smtClean="0"/>
                        <a:t>LRUEnabled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lruskips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Adjust Latch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</a:t>
                      </a:r>
                      <a:r>
                        <a:rPr lang="en-US" sz="1400" u="none" strike="noStrike" dirty="0" smtClean="0"/>
                        <a:t>-LRU-Skips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lru2skips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Adjust Latch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smtClean="0"/>
                        <a:t>startup._Startup-LRU2-Skips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spin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Adjust Latch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</a:t>
                      </a:r>
                      <a:r>
                        <a:rPr lang="en-US" sz="1400" u="none" strike="noStrike" dirty="0" smtClean="0"/>
                        <a:t>-Spin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nGovernor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Adjust Governor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startup._Startup-nGovernor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LGovernor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Adjust Governor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startup._Startup-Lgovernor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pwqdwlay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Adjust Page Writer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startup._Startup-APWQTime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pwsdelay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Adjust Page Writer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startup._Startup-APWSTime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/>
                        <a:t>pwscan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Adjust Page Writer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startup_Startup-APWBuffs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pwwmax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Adjust Page Writer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startup._Startup-APWMaxWrites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client trace level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Client DB-Request Statement Cache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connect._Connect-CachingType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client trace request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Client DB-Request Statement Cache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/>
                        <a:t>enablelargekeys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/>
                        <a:t>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_Database-Feature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Nmsgwait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Server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smtClean="0"/>
                        <a:t>startup._Startup-NmsgWait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prefetchFactor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Server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</a:t>
                      </a:r>
                      <a:r>
                        <a:rPr lang="en-US" sz="1400" u="none" strike="noStrike" dirty="0" smtClean="0"/>
                        <a:t>-Prefetch-Factor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prefetchNumRecs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Server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</a:t>
                      </a:r>
                      <a:r>
                        <a:rPr lang="en-US" sz="1400" u="none" strike="noStrike" dirty="0" smtClean="0"/>
                        <a:t>-Prefetch-Num-</a:t>
                      </a:r>
                      <a:r>
                        <a:rPr lang="en-US" sz="1400" u="none" strike="noStrike" dirty="0" err="1" smtClean="0"/>
                        <a:t>Recs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prefetchPriority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Server Options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</a:t>
                      </a:r>
                      <a:r>
                        <a:rPr lang="en-US" sz="1400" u="none" strike="noStrike" dirty="0" smtClean="0"/>
                        <a:t>-Prefetch-Priority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prefetchDelay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Server Options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startup._Startup</a:t>
                      </a:r>
                      <a:r>
                        <a:rPr lang="en-US" sz="1400" u="none" strike="noStrike" dirty="0" smtClean="0"/>
                        <a:t>-Prefetch-Delay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Bp (Private Buffers)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myConnect._MyConn-NumSeqBuffers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TableBase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statbase._TableBase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2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/>
                        <a:t>IndexBase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_</a:t>
                      </a:r>
                      <a:r>
                        <a:rPr lang="en-US" sz="1400" u="none" strike="noStrike" dirty="0" err="1" smtClean="0"/>
                        <a:t>statbase._IndexBase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Increase Resource Startup Parameters Online (OE 10.1C)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4149" y="1963472"/>
            <a:ext cx="8614145" cy="3886200"/>
          </a:xfrm>
        </p:spPr>
        <p:txBody>
          <a:bodyPr numCol="2"/>
          <a:lstStyle/>
          <a:p>
            <a:r>
              <a:rPr lang="en-US" dirty="0"/>
              <a:t>Parameter list</a:t>
            </a:r>
          </a:p>
          <a:p>
            <a:pPr lvl="1"/>
            <a:r>
              <a:rPr lang="en-US" dirty="0"/>
              <a:t>-</a:t>
            </a:r>
            <a:r>
              <a:rPr lang="en-US" dirty="0" err="1"/>
              <a:t>aibuf</a:t>
            </a:r>
            <a:r>
              <a:rPr lang="en-US" dirty="0"/>
              <a:t>, -</a:t>
            </a:r>
            <a:r>
              <a:rPr lang="en-US" dirty="0" err="1"/>
              <a:t>bibufs</a:t>
            </a:r>
            <a:endParaRPr lang="en-US" dirty="0"/>
          </a:p>
          <a:p>
            <a:pPr lvl="1"/>
            <a:r>
              <a:rPr lang="en-US" dirty="0"/>
              <a:t>-B, -B2</a:t>
            </a:r>
          </a:p>
          <a:p>
            <a:pPr lvl="1"/>
            <a:r>
              <a:rPr lang="en-US" dirty="0"/>
              <a:t>-L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omsize</a:t>
            </a:r>
            <a:endParaRPr lang="en-US" dirty="0" smtClean="0"/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mtpmsize</a:t>
            </a:r>
            <a:r>
              <a:rPr lang="en-US" dirty="0"/>
              <a:t> </a:t>
            </a:r>
            <a:r>
              <a:rPr lang="en-US" dirty="0" smtClean="0"/>
              <a:t>(OE 11.0)</a:t>
            </a:r>
            <a:endParaRPr lang="en-US" dirty="0"/>
          </a:p>
          <a:p>
            <a:pPr lvl="1"/>
            <a:r>
              <a:rPr lang="en-US" dirty="0"/>
              <a:t>-</a:t>
            </a:r>
            <a:r>
              <a:rPr lang="en-US" dirty="0" err="1"/>
              <a:t>Mxs</a:t>
            </a:r>
            <a:endParaRPr lang="en-US" dirty="0"/>
          </a:p>
          <a:p>
            <a:pPr lvl="0">
              <a:defRPr/>
            </a:pPr>
            <a:endParaRPr lang="en-US" dirty="0" smtClean="0"/>
          </a:p>
          <a:p>
            <a:pPr lvl="0">
              <a:defRPr/>
            </a:pPr>
            <a:endParaRPr lang="en-US" dirty="0"/>
          </a:p>
          <a:p>
            <a:pPr lvl="0">
              <a:defRPr/>
            </a:pPr>
            <a:r>
              <a:rPr lang="en-US" dirty="0" smtClean="0"/>
              <a:t>Increase</a:t>
            </a:r>
            <a:r>
              <a:rPr lang="en-US" dirty="0"/>
              <a:t>, not decrease</a:t>
            </a:r>
          </a:p>
          <a:p>
            <a:pPr lvl="0">
              <a:defRPr/>
            </a:pPr>
            <a:r>
              <a:rPr lang="en-US" dirty="0" smtClean="0"/>
              <a:t>New </a:t>
            </a:r>
            <a:r>
              <a:rPr lang="en-US" dirty="0"/>
              <a:t>segment </a:t>
            </a:r>
            <a:r>
              <a:rPr lang="en-US" dirty="0" smtClean="0"/>
              <a:t>restrictions</a:t>
            </a:r>
          </a:p>
          <a:p>
            <a:pPr lvl="1">
              <a:defRPr/>
            </a:pPr>
            <a:r>
              <a:rPr lang="en-US" dirty="0" smtClean="0"/>
              <a:t>Kernel </a:t>
            </a:r>
            <a:r>
              <a:rPr lang="en-US" dirty="0"/>
              <a:t>restrictions apply</a:t>
            </a:r>
          </a:p>
          <a:p>
            <a:pPr lvl="1">
              <a:defRPr/>
            </a:pPr>
            <a:r>
              <a:rPr lang="en-US" dirty="0"/>
              <a:t>Security restrictions</a:t>
            </a:r>
          </a:p>
          <a:p>
            <a:pPr lvl="2">
              <a:defRPr/>
            </a:pPr>
            <a:r>
              <a:rPr lang="en-US" dirty="0"/>
              <a:t>Servers: automatically attach quickly</a:t>
            </a:r>
          </a:p>
          <a:p>
            <a:pPr lvl="2">
              <a:defRPr/>
            </a:pPr>
            <a:r>
              <a:rPr lang="en-US" dirty="0"/>
              <a:t>Self serve: attach w/db action over time</a:t>
            </a:r>
          </a:p>
          <a:p>
            <a:pPr lvl="1">
              <a:defRPr/>
            </a:pPr>
            <a:r>
              <a:rPr lang="en-US" dirty="0"/>
              <a:t>Minimum segment size created: 128 </a:t>
            </a:r>
            <a:r>
              <a:rPr lang="en-US" dirty="0" smtClean="0"/>
              <a:t>MB</a:t>
            </a: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33568" y="1229667"/>
            <a:ext cx="7730503" cy="402336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sz="2000" b="1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/>
              <a:t>&lt;</a:t>
            </a:r>
            <a:r>
              <a:rPr lang="en-US" sz="2000" b="1" dirty="0" err="1" smtClean="0"/>
              <a:t>dbname</a:t>
            </a:r>
            <a:r>
              <a:rPr lang="en-US" sz="2000" b="1" dirty="0" smtClean="0"/>
              <a:t>&gt;</a:t>
            </a:r>
            <a:r>
              <a:rPr lang="en-US" sz="2000" b="1" dirty="0" smtClean="0">
                <a:solidFill>
                  <a:schemeClr val="tx2"/>
                </a:solidFill>
              </a:rPr>
              <a:t> -C </a:t>
            </a:r>
            <a:r>
              <a:rPr lang="en-US" sz="2000" b="1" dirty="0" err="1" smtClean="0">
                <a:solidFill>
                  <a:srgbClr val="BE005F"/>
                </a:solidFill>
              </a:rPr>
              <a:t>increaseto</a:t>
            </a:r>
            <a:r>
              <a:rPr lang="en-US" sz="2000" b="1" dirty="0" smtClean="0">
                <a:solidFill>
                  <a:srgbClr val="BE005F"/>
                </a:solidFill>
              </a:rPr>
              <a:t> &lt;- </a:t>
            </a:r>
            <a:r>
              <a:rPr lang="en-US" sz="2000" b="1" dirty="0" err="1" smtClean="0">
                <a:solidFill>
                  <a:srgbClr val="BE005F"/>
                </a:solidFill>
              </a:rPr>
              <a:t>param</a:t>
            </a:r>
            <a:r>
              <a:rPr lang="en-US" sz="2000" b="1" dirty="0" smtClean="0">
                <a:solidFill>
                  <a:srgbClr val="BE005F"/>
                </a:solidFill>
              </a:rPr>
              <a:t>&gt; &lt;value&gt;</a:t>
            </a:r>
            <a:endParaRPr lang="en-US" sz="20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Increase startup parameters online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37057" y="1224832"/>
            <a:ext cx="6697667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>
              <a:spcBef>
                <a:spcPct val="50000"/>
              </a:spcBef>
              <a:buSzTx/>
            </a:pPr>
            <a:r>
              <a:rPr lang="en-US" sz="2200" b="1" i="0" dirty="0" smtClean="0">
                <a:latin typeface="Arial" pitchFamily="34" charset="0"/>
              </a:rPr>
              <a:t>Example requiring new shared memory segment</a:t>
            </a:r>
            <a:endParaRPr lang="en-US" sz="2200" b="1" i="0" dirty="0">
              <a:latin typeface="Arial" pitchFamily="34" charset="0"/>
            </a:endParaRP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533400" y="1973716"/>
            <a:ext cx="7810500" cy="3809559"/>
            <a:chOff x="261392" y="1606377"/>
            <a:chExt cx="9399342" cy="3505450"/>
          </a:xfrm>
        </p:grpSpPr>
        <p:sp>
          <p:nvSpPr>
            <p:cNvPr id="3" name="Rectangle 6"/>
            <p:cNvSpPr>
              <a:spLocks noChangeArrowheads="1"/>
            </p:cNvSpPr>
            <p:nvPr/>
          </p:nvSpPr>
          <p:spPr bwMode="auto">
            <a:xfrm>
              <a:off x="261392" y="1606377"/>
              <a:ext cx="9399342" cy="350545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86134" y="1663270"/>
              <a:ext cx="8007147" cy="42481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2400" dirty="0" err="1">
                  <a:solidFill>
                    <a:srgbClr val="004B85"/>
                  </a:solidFill>
                  <a:latin typeface="Arial" pitchFamily="34" charset="0"/>
                </a:rPr>
                <a:t>proutil</a:t>
              </a:r>
              <a:r>
                <a:rPr lang="en-US" sz="2400" dirty="0">
                  <a:solidFill>
                    <a:srgbClr val="004B85"/>
                  </a:solidFill>
                  <a:latin typeface="Arial" pitchFamily="34" charset="0"/>
                </a:rPr>
                <a:t>  </a:t>
              </a:r>
              <a:r>
                <a:rPr lang="en-US" sz="2400" dirty="0" err="1">
                  <a:latin typeface="Arial" pitchFamily="34" charset="0"/>
                </a:rPr>
                <a:t>myDb</a:t>
              </a:r>
              <a:r>
                <a:rPr lang="en-US" sz="2400" dirty="0">
                  <a:latin typeface="Arial" pitchFamily="34" charset="0"/>
                </a:rPr>
                <a:t> </a:t>
              </a:r>
              <a:r>
                <a:rPr lang="en-US" sz="2400" dirty="0">
                  <a:solidFill>
                    <a:srgbClr val="004B85"/>
                  </a:solidFill>
                  <a:latin typeface="Arial" pitchFamily="34" charset="0"/>
                </a:rPr>
                <a:t> -C </a:t>
              </a:r>
              <a:r>
                <a:rPr lang="en-US" sz="2400" dirty="0">
                  <a:solidFill>
                    <a:srgbClr val="BE005F"/>
                  </a:solidFill>
                  <a:latin typeface="Arial" pitchFamily="34" charset="0"/>
                </a:rPr>
                <a:t> </a:t>
              </a:r>
              <a:r>
                <a:rPr lang="en-US" sz="2400" dirty="0" err="1" smtClean="0">
                  <a:solidFill>
                    <a:srgbClr val="BE005F"/>
                  </a:solidFill>
                  <a:latin typeface="Arial" pitchFamily="34" charset="0"/>
                </a:rPr>
                <a:t>increaseto</a:t>
              </a:r>
              <a:r>
                <a:rPr lang="en-US" sz="2400" dirty="0" smtClean="0">
                  <a:solidFill>
                    <a:srgbClr val="004B85"/>
                  </a:solidFill>
                  <a:latin typeface="Arial" pitchFamily="34" charset="0"/>
                </a:rPr>
                <a:t>  -</a:t>
              </a:r>
              <a:r>
                <a:rPr lang="en-US" sz="2400" dirty="0" err="1" smtClean="0">
                  <a:solidFill>
                    <a:srgbClr val="004B85"/>
                  </a:solidFill>
                  <a:latin typeface="Arial" pitchFamily="34" charset="0"/>
                </a:rPr>
                <a:t>Mxs</a:t>
              </a:r>
              <a:r>
                <a:rPr lang="en-US" sz="2400" dirty="0" smtClean="0">
                  <a:solidFill>
                    <a:srgbClr val="004B85"/>
                  </a:solidFill>
                  <a:latin typeface="Arial" pitchFamily="34" charset="0"/>
                </a:rPr>
                <a:t> 10000</a:t>
              </a:r>
              <a:endParaRPr lang="en-US" sz="2400" dirty="0">
                <a:solidFill>
                  <a:srgbClr val="004B85"/>
                </a:solidFill>
                <a:latin typeface="Arial" pitchFamily="34" charset="0"/>
              </a:endParaRPr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409490" y="2224482"/>
              <a:ext cx="7829586" cy="31152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Waiting for broker connection to newly added shared memory segments</a:t>
              </a:r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  <a:t>.    </a:t>
              </a:r>
              <a:endParaRPr lang="en-US" sz="16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407021" y="2727277"/>
              <a:ext cx="8170249" cy="110450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1600" dirty="0" err="1">
                  <a:solidFill>
                    <a:srgbClr val="000000"/>
                  </a:solidFill>
                  <a:latin typeface="Arial" pitchFamily="34" charset="0"/>
                </a:rPr>
                <a:t>Usr</a:t>
              </a:r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  Name   Type   </a:t>
              </a:r>
              <a:r>
                <a:rPr lang="en-US" sz="1600" dirty="0" err="1" smtClean="0">
                  <a:solidFill>
                    <a:srgbClr val="000000"/>
                  </a:solidFill>
                  <a:latin typeface="Arial" pitchFamily="34" charset="0"/>
                </a:rPr>
                <a:t>Pid</a:t>
              </a:r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  <a:t/>
              </a:r>
              <a:b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</a:br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  <a:t>     </a:t>
              </a:r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7   </a:t>
              </a:r>
              <a:r>
                <a:rPr lang="en-US" sz="1600" dirty="0" err="1" smtClean="0">
                  <a:solidFill>
                    <a:srgbClr val="000000"/>
                  </a:solidFill>
                  <a:latin typeface="Arial" pitchFamily="34" charset="0"/>
                </a:rPr>
                <a:t>userb</a:t>
              </a:r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  <a:t>   </a:t>
              </a:r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ABL   5957</a:t>
              </a:r>
            </a:p>
            <a:p>
              <a:pPr algn="l"/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  <a:t>The </a:t>
              </a:r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connections above have not attached to recently added </a:t>
              </a:r>
              <a:r>
                <a:rPr lang="en-US" sz="1600" dirty="0" err="1">
                  <a:solidFill>
                    <a:srgbClr val="000000"/>
                  </a:solidFill>
                  <a:latin typeface="Arial" pitchFamily="34" charset="0"/>
                </a:rPr>
                <a:t>shm</a:t>
              </a:r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  <a:t>segments.</a:t>
              </a:r>
              <a:b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</a:br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  <a:t>Do </a:t>
              </a:r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you wish to recheck? (y/n)</a:t>
              </a: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405678" y="4161466"/>
              <a:ext cx="8980944" cy="65137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(n): Increase </a:t>
              </a:r>
              <a:r>
                <a:rPr lang="en-US" sz="1600" dirty="0" err="1">
                  <a:solidFill>
                    <a:srgbClr val="000000"/>
                  </a:solidFill>
                  <a:latin typeface="Arial" pitchFamily="34" charset="0"/>
                </a:rPr>
                <a:t>params</a:t>
              </a:r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 aborted because of shared memory allocation issue. </a:t>
              </a:r>
            </a:p>
            <a:p>
              <a:pPr algn="l"/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(y): Increase </a:t>
              </a:r>
              <a:r>
                <a:rPr lang="en-US" sz="1600" dirty="0" err="1">
                  <a:solidFill>
                    <a:srgbClr val="000000"/>
                  </a:solidFill>
                  <a:latin typeface="Arial" pitchFamily="34" charset="0"/>
                </a:rPr>
                <a:t>params</a:t>
              </a:r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  <a:t>increasing excess shared memory (-</a:t>
              </a:r>
              <a:r>
                <a:rPr lang="en-US" sz="1600" dirty="0" err="1" smtClean="0">
                  <a:solidFill>
                    <a:srgbClr val="000000"/>
                  </a:solidFill>
                  <a:latin typeface="Arial" pitchFamily="34" charset="0"/>
                </a:rPr>
                <a:t>Mxs</a:t>
              </a:r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  <a:t>) from 1024 </a:t>
              </a:r>
              <a:r>
                <a:rPr lang="en-US" sz="1600" dirty="0">
                  <a:solidFill>
                    <a:srgbClr val="000000"/>
                  </a:solidFill>
                  <a:latin typeface="Arial" pitchFamily="34" charset="0"/>
                </a:rPr>
                <a:t>to </a:t>
              </a:r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</a:rPr>
                <a:t>10000.</a:t>
              </a:r>
              <a:endParaRPr lang="en-US" sz="16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7674491" y="4810515"/>
              <a:ext cx="1473201" cy="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" name="Cloud 11"/>
          <p:cNvSpPr/>
          <p:nvPr/>
        </p:nvSpPr>
        <p:spPr bwMode="auto">
          <a:xfrm>
            <a:off x="8436234" y="3731028"/>
            <a:ext cx="2821641" cy="1992870"/>
          </a:xfrm>
          <a:prstGeom prst="cloud">
            <a:avLst/>
          </a:prstGeom>
          <a:solidFill>
            <a:schemeClr val="accent3">
              <a:lumMod val="40000"/>
              <a:lumOff val="60000"/>
              <a:alpha val="53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dirty="0" err="1" smtClean="0"/>
              <a:t>Shm</a:t>
            </a:r>
            <a:r>
              <a:rPr lang="en-US" sz="2000" dirty="0" smtClean="0"/>
              <a:t> </a:t>
            </a:r>
            <a:r>
              <a:rPr lang="en-US" sz="2000" dirty="0" err="1" smtClean="0"/>
              <a:t>Seg</a:t>
            </a:r>
            <a:r>
              <a:rPr lang="en-US" sz="2000" dirty="0" smtClean="0"/>
              <a:t> 2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More  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</a:t>
            </a:r>
            <a:r>
              <a:rPr kumimoji="0" lang="en-US" sz="20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Mxs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Cloud 12"/>
          <p:cNvSpPr/>
          <p:nvPr/>
        </p:nvSpPr>
        <p:spPr bwMode="auto">
          <a:xfrm>
            <a:off x="8978473" y="1959867"/>
            <a:ext cx="2821641" cy="1992870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dirty="0" err="1" smtClean="0"/>
              <a:t>Shm</a:t>
            </a:r>
            <a:r>
              <a:rPr lang="en-US" sz="2000" dirty="0" smtClean="0"/>
              <a:t> </a:t>
            </a:r>
            <a:r>
              <a:rPr lang="en-US" sz="2000" dirty="0" err="1" smtClean="0"/>
              <a:t>Seg</a:t>
            </a:r>
            <a:r>
              <a:rPr lang="en-US" sz="2000" dirty="0" smtClean="0"/>
              <a:t> 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-L,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-B, -</a:t>
            </a:r>
            <a:r>
              <a:rPr kumimoji="0" lang="en-US" sz="20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omsize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</a:t>
            </a:r>
            <a:b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-</a:t>
            </a:r>
            <a:r>
              <a:rPr kumimoji="0" lang="en-US" sz="20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bibufs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 -</a:t>
            </a:r>
            <a:r>
              <a:rPr kumimoji="0" lang="en-US" sz="20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aibufs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</a:t>
            </a:r>
            <a:b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</a:t>
            </a:r>
            <a:r>
              <a:rPr kumimoji="0" lang="en-US" sz="20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Mxs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8099317" y="1464831"/>
            <a:ext cx="1383712" cy="461665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r>
              <a:rPr lang="en-US" i="0" dirty="0" err="1">
                <a:solidFill>
                  <a:schemeClr val="bg1"/>
                </a:solidFill>
              </a:rPr>
              <a:t>SSClient</a:t>
            </a:r>
            <a:endParaRPr lang="en-US" i="0" dirty="0">
              <a:solidFill>
                <a:schemeClr val="bg1"/>
              </a:solidFill>
            </a:endParaRPr>
          </a:p>
        </p:txBody>
      </p:sp>
      <p:cxnSp>
        <p:nvCxnSpPr>
          <p:cNvPr id="17" name="Straight Arrow Connector 16"/>
          <p:cNvCxnSpPr>
            <a:stCxn id="15" idx="2"/>
            <a:endCxn id="13" idx="2"/>
          </p:cNvCxnSpPr>
          <p:nvPr/>
        </p:nvCxnSpPr>
        <p:spPr bwMode="auto">
          <a:xfrm>
            <a:off x="8791173" y="1926496"/>
            <a:ext cx="196052" cy="102980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8746176" y="1973716"/>
            <a:ext cx="255320" cy="20163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dash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56027" y="3319272"/>
            <a:ext cx="4049485" cy="2311972"/>
          </a:xfrm>
          <a:prstGeom prst="rect">
            <a:avLst/>
          </a:prstGeom>
          <a:scene3d>
            <a:camera prst="orthographicFront"/>
            <a:lightRig rig="flat" dir="t"/>
          </a:scene3d>
          <a:sp3d z="190500" extrusionH="12700" prstMaterial="plastic">
            <a:bevelT w="50800" h="50800"/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Rectangle 22"/>
          <p:cNvSpPr/>
          <p:nvPr/>
        </p:nvSpPr>
        <p:spPr>
          <a:xfrm>
            <a:off x="856027" y="1344168"/>
            <a:ext cx="4049485" cy="1528523"/>
          </a:xfrm>
          <a:prstGeom prst="rect">
            <a:avLst/>
          </a:prstGeom>
          <a:scene3d>
            <a:camera prst="orthographicFront"/>
            <a:lightRig rig="flat" dir="t"/>
          </a:scene3d>
          <a:sp3d z="190500" extrusionH="12700" prstMaterial="plastic">
            <a:bevelT w="50800" h="50800"/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Rectangle 19"/>
          <p:cNvSpPr/>
          <p:nvPr/>
        </p:nvSpPr>
        <p:spPr>
          <a:xfrm>
            <a:off x="5907988" y="1344168"/>
            <a:ext cx="4049485" cy="1932243"/>
          </a:xfrm>
          <a:prstGeom prst="rect">
            <a:avLst/>
          </a:prstGeom>
          <a:scene3d>
            <a:camera prst="orthographicFront"/>
            <a:lightRig rig="flat" dir="t"/>
          </a:scene3d>
          <a:sp3d z="190500" extrusionH="12700" prstMaterial="plastic">
            <a:bevelT w="50800" h="50800"/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OpenEdge Database Enhancement Summary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 bwMode="auto">
          <a:xfrm>
            <a:off x="832513" y="1323826"/>
            <a:ext cx="4078224" cy="6277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832513" y="1316865"/>
            <a:ext cx="4078224" cy="122829"/>
          </a:xfrm>
          <a:prstGeom prst="rect">
            <a:avLst/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832513" y="3302786"/>
            <a:ext cx="4078224" cy="6277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832513" y="3295825"/>
            <a:ext cx="4078224" cy="122829"/>
          </a:xfrm>
          <a:prstGeom prst="rect">
            <a:avLst/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5884474" y="1323833"/>
            <a:ext cx="4078224" cy="6277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5884474" y="1316872"/>
            <a:ext cx="4078224" cy="122829"/>
          </a:xfrm>
          <a:prstGeom prst="rect">
            <a:avLst/>
          </a:prstGeom>
          <a:ln w="6350">
            <a:solidFill>
              <a:schemeClr val="tx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Content Placeholder 3"/>
          <p:cNvSpPr>
            <a:spLocks noGrp="1"/>
          </p:cNvSpPr>
          <p:nvPr>
            <p:ph idx="1"/>
          </p:nvPr>
        </p:nvSpPr>
        <p:spPr>
          <a:xfrm>
            <a:off x="960314" y="1540702"/>
            <a:ext cx="10360501" cy="4732564"/>
          </a:xfrm>
        </p:spPr>
        <p:txBody>
          <a:bodyPr wrap="square" numCol="2">
            <a:noAutofit/>
          </a:bodyPr>
          <a:lstStyle/>
          <a:p>
            <a:r>
              <a:rPr lang="en-US" dirty="0" smtClean="0"/>
              <a:t>Major Enhancements</a:t>
            </a:r>
          </a:p>
          <a:p>
            <a:pPr lvl="1"/>
            <a:r>
              <a:rPr lang="en-US" dirty="0" smtClean="0"/>
              <a:t>Transparent Data Encryption</a:t>
            </a:r>
          </a:p>
          <a:p>
            <a:pPr lvl="1"/>
            <a:r>
              <a:rPr lang="en-US" dirty="0" smtClean="0"/>
              <a:t>Multi-tenancy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Other Enhancements</a:t>
            </a:r>
          </a:p>
          <a:p>
            <a:pPr lvl="1"/>
            <a:r>
              <a:rPr lang="en-US" dirty="0" smtClean="0"/>
              <a:t>Runtime tuning</a:t>
            </a:r>
          </a:p>
          <a:p>
            <a:pPr lvl="1"/>
            <a:r>
              <a:rPr lang="en-US" dirty="0" smtClean="0"/>
              <a:t>Utility Performance</a:t>
            </a:r>
          </a:p>
          <a:p>
            <a:pPr lvl="1"/>
            <a:r>
              <a:rPr lang="en-US" dirty="0" smtClean="0"/>
              <a:t>Application insights</a:t>
            </a:r>
          </a:p>
          <a:p>
            <a:pPr lvl="1"/>
            <a:r>
              <a:rPr lang="en-US" dirty="0" smtClean="0"/>
              <a:t>Auditing</a:t>
            </a:r>
          </a:p>
          <a:p>
            <a:endParaRPr lang="en-US" dirty="0"/>
          </a:p>
          <a:p>
            <a:r>
              <a:rPr lang="en-US" dirty="0" smtClean="0"/>
              <a:t>Little known or forgotten</a:t>
            </a:r>
          </a:p>
          <a:p>
            <a:pPr lvl="1"/>
            <a:r>
              <a:rPr lang="en-US" dirty="0" smtClean="0"/>
              <a:t>Private buffers</a:t>
            </a:r>
          </a:p>
          <a:p>
            <a:pPr lvl="1"/>
            <a:r>
              <a:rPr lang="en-US" dirty="0" smtClean="0"/>
              <a:t>Om cache (-</a:t>
            </a:r>
            <a:r>
              <a:rPr lang="en-US" dirty="0" err="1" smtClean="0"/>
              <a:t>omsize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Changing parameters online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6079087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0-12_Template">
  <a:themeElements>
    <a:clrScheme name="Progress Sept 25 2013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 w="6350">
          <a:solidFill>
            <a:schemeClr val="tx1"/>
          </a:solidFill>
          <a:headEnd/>
          <a:tailEnd/>
        </a:ln>
      </a:spPr>
      <a:bodyPr wrap="square" anchor="ctr"/>
      <a:lstStyle>
        <a:defPPr>
          <a:defRPr sz="1800" b="1" i="0" dirty="0">
            <a:solidFill>
              <a:schemeClr val="bg1"/>
            </a:solidFill>
            <a:latin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99425DC608414BAA18B7ED405ED054" ma:contentTypeVersion="0" ma:contentTypeDescription="Create a new document." ma:contentTypeScope="" ma:versionID="a20c96684083627ebeb94004f6c60a9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479a3d61c0333de7709766ae72c7e6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B828EBB-C15E-4913-B2AC-E9463644F7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PROGRESS_Exchange_16x9_New Format</Template>
  <TotalTime>29101</TotalTime>
  <Words>3711</Words>
  <Application>Microsoft Office PowerPoint</Application>
  <PresentationFormat>Custom</PresentationFormat>
  <Paragraphs>956</Paragraphs>
  <Slides>51</Slides>
  <Notes>25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PROGRESS_10-12_Template</vt:lpstr>
      <vt:lpstr>What’s New in the OpenEdge Database</vt:lpstr>
      <vt:lpstr>Introduction</vt:lpstr>
      <vt:lpstr>Agenda</vt:lpstr>
      <vt:lpstr>Slide 4</vt:lpstr>
      <vt:lpstr>Transparent Data Encryption – TDE (OE 10.2B)</vt:lpstr>
      <vt:lpstr>OpenEdge Transparent Data Encryption (TDE)</vt:lpstr>
      <vt:lpstr>Other Encryption Features</vt:lpstr>
      <vt:lpstr>Multi-tenant Tables (OE 11.0)</vt:lpstr>
      <vt:lpstr>Multi-tenant Tables (OE 11.0)</vt:lpstr>
      <vt:lpstr>Multi-tenant Tables (OE 11.0)</vt:lpstr>
      <vt:lpstr>Multi-Tenancy Enhancements</vt:lpstr>
      <vt:lpstr>Multi-Tenancy Enhancements</vt:lpstr>
      <vt:lpstr>Slide 13</vt:lpstr>
      <vt:lpstr>Utility Enhancements</vt:lpstr>
      <vt:lpstr>Utility Performance</vt:lpstr>
      <vt:lpstr>Index Rebuild Performance (OE 10.2B06, OE 11.2)</vt:lpstr>
      <vt:lpstr>Index Rebuild Performance (OE 10.2B06, OE 11.2)</vt:lpstr>
      <vt:lpstr>Networking Control</vt:lpstr>
      <vt:lpstr>Networking – Prefetch Query</vt:lpstr>
      <vt:lpstr>-NmsgWait (OE 10.2B06 &amp; OE 11.1)</vt:lpstr>
      <vt:lpstr>-prefetchPriority (OE 10.2B06 &amp; OE 11.1)</vt:lpstr>
      <vt:lpstr>-prefetchDelay (OE 10.2B06 &amp; OE 11.1)</vt:lpstr>
      <vt:lpstr>-prefetchNumRecs and –prefetchFactor (OE 10.2B06 &amp; OE 11.1)</vt:lpstr>
      <vt:lpstr>Enhancements to Database Buffering</vt:lpstr>
      <vt:lpstr>The Database Buffer Pool</vt:lpstr>
      <vt:lpstr>Reducing “Housekeeping” Costs (OE 10.2B06 and OE 11.1)</vt:lpstr>
      <vt:lpstr>Alternate Buffer Pool (OE 10.2B)</vt:lpstr>
      <vt:lpstr>Private (per user) Read-only Buffers (little known/used category)</vt:lpstr>
      <vt:lpstr>Private (per user) Read-only Buffers (little known/used category)</vt:lpstr>
      <vt:lpstr>Some Tuning Suggestions</vt:lpstr>
      <vt:lpstr>Auditing (OE 10.1A)</vt:lpstr>
      <vt:lpstr>Slide 32</vt:lpstr>
      <vt:lpstr>Maintain a “hot” standby with OpenEdge Replication (V9.?)</vt:lpstr>
      <vt:lpstr>OpenEdge Replication Enhancements</vt:lpstr>
      <vt:lpstr>OpenEdge Replication Enhancements</vt:lpstr>
      <vt:lpstr>Slide 36</vt:lpstr>
      <vt:lpstr>Misc Parameters</vt:lpstr>
      <vt:lpstr>Client Database-Request Statement Caching (OE 10.1C)</vt:lpstr>
      <vt:lpstr>Enablement – Multi-level activation</vt:lpstr>
      <vt:lpstr>Procedure Call Stack</vt:lpstr>
      <vt:lpstr>Manual Stack Generation</vt:lpstr>
      <vt:lpstr>Object Mapping Cache - OM Latch: OM Lookup and LRU</vt:lpstr>
      <vt:lpstr>Object Mapping Cache - OM Latch: OM Lookup and LRU</vt:lpstr>
      <vt:lpstr>Object Mapping Cache - OM Latch: OM Lookup and LRU</vt:lpstr>
      <vt:lpstr>How to manage Object Mapping Cache</vt:lpstr>
      <vt:lpstr>How to manage Object Mapping Cache</vt:lpstr>
      <vt:lpstr>Altering Performance Related Parameters Online</vt:lpstr>
      <vt:lpstr>Increase Resource Startup Parameters Online (OE 10.1C)</vt:lpstr>
      <vt:lpstr>Increase startup parameters online</vt:lpstr>
      <vt:lpstr>OpenEdge Database Enhancement Summary</vt:lpstr>
      <vt:lpstr>Slide 51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- DB Performance Workshop (morning) - FINAL</dc:title>
  <dc:creator>Progress Software Corporation</dc:creator>
  <cp:lastModifiedBy>richb</cp:lastModifiedBy>
  <cp:revision>1678</cp:revision>
  <cp:lastPrinted>2013-07-03T15:38:53Z</cp:lastPrinted>
  <dcterms:created xsi:type="dcterms:W3CDTF">2010-07-07T00:59:08Z</dcterms:created>
  <dcterms:modified xsi:type="dcterms:W3CDTF">2014-06-11T18:58:09Z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0x010100D599425DC608414BAA18B7ED405ED054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Client">
    <vt:lpwstr>109;#Progress Software|cfabe703-c3bd-41ee-add7-9d6ba58b3917</vt:lpwstr>
  </property>
  <property fmtid="{D5CDD505-2E9C-101B-9397-08002B2CF9AE}" pid="16" name="Project Name">
    <vt:lpwstr>111;#Progress User Exchange Conference 2013|0b846b1f-8214-4ca2-9681-49ecb46116ba</vt:lpwstr>
  </property>
  <property fmtid="{D5CDD505-2E9C-101B-9397-08002B2CF9AE}" pid="17" name="Job Numbers">
    <vt:lpwstr>110;#PRO005EV2759|59739197-1151-407f-bba4-38f4b74be564</vt:lpwstr>
  </property>
</Properties>
</file>