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7" r:id="rId1"/>
  </p:sldMasterIdLst>
  <p:notesMasterIdLst>
    <p:notesMasterId r:id="rId41"/>
  </p:notesMasterIdLst>
  <p:sldIdLst>
    <p:sldId id="256" r:id="rId2"/>
    <p:sldId id="258" r:id="rId3"/>
    <p:sldId id="293" r:id="rId4"/>
    <p:sldId id="262" r:id="rId5"/>
    <p:sldId id="290" r:id="rId6"/>
    <p:sldId id="305" r:id="rId7"/>
    <p:sldId id="259" r:id="rId8"/>
    <p:sldId id="280" r:id="rId9"/>
    <p:sldId id="279" r:id="rId10"/>
    <p:sldId id="260" r:id="rId11"/>
    <p:sldId id="286" r:id="rId12"/>
    <p:sldId id="294" r:id="rId13"/>
    <p:sldId id="281" r:id="rId14"/>
    <p:sldId id="287" r:id="rId15"/>
    <p:sldId id="297" r:id="rId16"/>
    <p:sldId id="298" r:id="rId17"/>
    <p:sldId id="299" r:id="rId18"/>
    <p:sldId id="264" r:id="rId19"/>
    <p:sldId id="285" r:id="rId20"/>
    <p:sldId id="265" r:id="rId21"/>
    <p:sldId id="307" r:id="rId22"/>
    <p:sldId id="306" r:id="rId23"/>
    <p:sldId id="278" r:id="rId24"/>
    <p:sldId id="288" r:id="rId25"/>
    <p:sldId id="300" r:id="rId26"/>
    <p:sldId id="284" r:id="rId27"/>
    <p:sldId id="302" r:id="rId28"/>
    <p:sldId id="291" r:id="rId29"/>
    <p:sldId id="292" r:id="rId30"/>
    <p:sldId id="273" r:id="rId31"/>
    <p:sldId id="271" r:id="rId32"/>
    <p:sldId id="303" r:id="rId33"/>
    <p:sldId id="308" r:id="rId34"/>
    <p:sldId id="275" r:id="rId35"/>
    <p:sldId id="309" r:id="rId36"/>
    <p:sldId id="310" r:id="rId37"/>
    <p:sldId id="276" r:id="rId38"/>
    <p:sldId id="312" r:id="rId39"/>
    <p:sldId id="311" r:id="rId40"/>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12394" algn="l" rtl="0" fontAlgn="base">
      <a:spcBef>
        <a:spcPct val="0"/>
      </a:spcBef>
      <a:spcAft>
        <a:spcPct val="0"/>
      </a:spcAft>
      <a:defRPr sz="2200" kern="1200">
        <a:solidFill>
          <a:schemeClr val="tx1"/>
        </a:solidFill>
        <a:latin typeface="Arial" charset="0"/>
        <a:ea typeface="+mn-ea"/>
        <a:cs typeface="+mn-cs"/>
      </a:defRPr>
    </a:lvl2pPr>
    <a:lvl3pPr marL="824789" algn="l" rtl="0" fontAlgn="base">
      <a:spcBef>
        <a:spcPct val="0"/>
      </a:spcBef>
      <a:spcAft>
        <a:spcPct val="0"/>
      </a:spcAft>
      <a:defRPr sz="2200" kern="1200">
        <a:solidFill>
          <a:schemeClr val="tx1"/>
        </a:solidFill>
        <a:latin typeface="Arial" charset="0"/>
        <a:ea typeface="+mn-ea"/>
        <a:cs typeface="+mn-cs"/>
      </a:defRPr>
    </a:lvl3pPr>
    <a:lvl4pPr marL="1237183" algn="l" rtl="0" fontAlgn="base">
      <a:spcBef>
        <a:spcPct val="0"/>
      </a:spcBef>
      <a:spcAft>
        <a:spcPct val="0"/>
      </a:spcAft>
      <a:defRPr sz="2200" kern="1200">
        <a:solidFill>
          <a:schemeClr val="tx1"/>
        </a:solidFill>
        <a:latin typeface="Arial" charset="0"/>
        <a:ea typeface="+mn-ea"/>
        <a:cs typeface="+mn-cs"/>
      </a:defRPr>
    </a:lvl4pPr>
    <a:lvl5pPr marL="1649578" algn="l" rtl="0" fontAlgn="base">
      <a:spcBef>
        <a:spcPct val="0"/>
      </a:spcBef>
      <a:spcAft>
        <a:spcPct val="0"/>
      </a:spcAft>
      <a:defRPr sz="2200" kern="1200">
        <a:solidFill>
          <a:schemeClr val="tx1"/>
        </a:solidFill>
        <a:latin typeface="Arial" charset="0"/>
        <a:ea typeface="+mn-ea"/>
        <a:cs typeface="+mn-cs"/>
      </a:defRPr>
    </a:lvl5pPr>
    <a:lvl6pPr marL="2061972" algn="l" defTabSz="824789" rtl="0" eaLnBrk="1" latinLnBrk="0" hangingPunct="1">
      <a:defRPr sz="2200" kern="1200">
        <a:solidFill>
          <a:schemeClr val="tx1"/>
        </a:solidFill>
        <a:latin typeface="Arial" charset="0"/>
        <a:ea typeface="+mn-ea"/>
        <a:cs typeface="+mn-cs"/>
      </a:defRPr>
    </a:lvl6pPr>
    <a:lvl7pPr marL="2474366" algn="l" defTabSz="824789" rtl="0" eaLnBrk="1" latinLnBrk="0" hangingPunct="1">
      <a:defRPr sz="2200" kern="1200">
        <a:solidFill>
          <a:schemeClr val="tx1"/>
        </a:solidFill>
        <a:latin typeface="Arial" charset="0"/>
        <a:ea typeface="+mn-ea"/>
        <a:cs typeface="+mn-cs"/>
      </a:defRPr>
    </a:lvl7pPr>
    <a:lvl8pPr marL="2886761" algn="l" defTabSz="824789" rtl="0" eaLnBrk="1" latinLnBrk="0" hangingPunct="1">
      <a:defRPr sz="2200" kern="1200">
        <a:solidFill>
          <a:schemeClr val="tx1"/>
        </a:solidFill>
        <a:latin typeface="Arial" charset="0"/>
        <a:ea typeface="+mn-ea"/>
        <a:cs typeface="+mn-cs"/>
      </a:defRPr>
    </a:lvl8pPr>
    <a:lvl9pPr marL="3299155" algn="l" defTabSz="824789" rtl="0" eaLnBrk="1" latinLnBrk="0" hangingPunct="1">
      <a:defRPr sz="2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144">
          <p15:clr>
            <a:srgbClr val="A4A3A4"/>
          </p15:clr>
        </p15:guide>
        <p15:guide id="4" pos="560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5" autoAdjust="0"/>
    <p:restoredTop sz="86410" autoAdjust="0"/>
  </p:normalViewPr>
  <p:slideViewPr>
    <p:cSldViewPr showGuides="1">
      <p:cViewPr varScale="1">
        <p:scale>
          <a:sx n="66" d="100"/>
          <a:sy n="66" d="100"/>
        </p:scale>
        <p:origin x="522" y="60"/>
      </p:cViewPr>
      <p:guideLst>
        <p:guide orient="horz" pos="2160"/>
        <p:guide pos="2880"/>
        <p:guide pos="144"/>
        <p:guide pos="5604"/>
      </p:guideLst>
    </p:cSldViewPr>
  </p:slideViewPr>
  <p:outlineViewPr>
    <p:cViewPr>
      <p:scale>
        <a:sx n="33" d="100"/>
        <a:sy n="33" d="100"/>
      </p:scale>
      <p:origin x="0" y="-1420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16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A3B682-9C03-40F8-95A1-DEC02F4D29A7}" type="datetimeFigureOut">
              <a:rPr lang="en-US" smtClean="0"/>
              <a:t>6/11/2014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7EE10D-CFAC-48E9-8F34-87EEE1CF80FA}" type="slidenum">
              <a:rPr lang="en-US" smtClean="0"/>
              <a:t>‹#›</a:t>
            </a:fld>
            <a:endParaRPr lang="en-US"/>
          </a:p>
        </p:txBody>
      </p:sp>
    </p:spTree>
    <p:extLst>
      <p:ext uri="{BB962C8B-B14F-4D97-AF65-F5344CB8AC3E}">
        <p14:creationId xmlns:p14="http://schemas.microsoft.com/office/powerpoint/2010/main" val="195675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7EE10D-CFAC-48E9-8F34-87EEE1CF80FA}" type="slidenum">
              <a:rPr lang="en-US" smtClean="0"/>
              <a:t>1</a:t>
            </a:fld>
            <a:endParaRPr lang="en-US"/>
          </a:p>
        </p:txBody>
      </p:sp>
    </p:spTree>
    <p:extLst>
      <p:ext uri="{BB962C8B-B14F-4D97-AF65-F5344CB8AC3E}">
        <p14:creationId xmlns:p14="http://schemas.microsoft.com/office/powerpoint/2010/main" val="4107480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3715207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3243765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202048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16F9B0D-A6B7-4C09-912F-6FC94B938190}"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304668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6F9B0D-A6B7-4C09-912F-6FC94B938190}" type="datetimeFigureOut">
              <a:rPr lang="en-US" smtClean="0"/>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2988708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16F9B0D-A6B7-4C09-912F-6FC94B938190}" type="datetimeFigureOut">
              <a:rPr lang="en-US" smtClean="0"/>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1109307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B16F9B0D-A6B7-4C09-912F-6FC94B938190}" type="datetimeFigureOut">
              <a:rPr lang="en-US" smtClean="0"/>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620823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6F9B0D-A6B7-4C09-912F-6FC94B938190}"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4186996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6F9B0D-A6B7-4C09-912F-6FC94B938190}"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156911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6F9B0D-A6B7-4C09-912F-6FC94B938190}"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3752846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3188088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828477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554363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16F9B0D-A6B7-4C09-912F-6FC94B938190}" type="datetimeFigureOut">
              <a:rPr lang="en-US" smtClean="0"/>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830310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16F9B0D-A6B7-4C09-912F-6FC94B938190}" type="datetimeFigureOut">
              <a:rPr lang="en-US" smtClean="0"/>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398206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2096895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6F9B0D-A6B7-4C09-912F-6FC94B938190}" type="datetimeFigureOut">
              <a:rPr lang="en-US" smtClean="0"/>
              <a:t>6/11/2014</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1A044F-E917-4E25-959C-8588D7699441}" type="slidenum">
              <a:rPr lang="en-US" smtClean="0"/>
              <a:t>‹#›</a:t>
            </a:fld>
            <a:endParaRPr lang="en-US"/>
          </a:p>
        </p:txBody>
      </p:sp>
    </p:spTree>
    <p:extLst>
      <p:ext uri="{BB962C8B-B14F-4D97-AF65-F5344CB8AC3E}">
        <p14:creationId xmlns:p14="http://schemas.microsoft.com/office/powerpoint/2010/main" val="1745337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1" y="1656796"/>
            <a:ext cx="4269036" cy="639755"/>
          </a:xfrm>
          <a:prstGeom prst="rect">
            <a:avLst/>
          </a:prstGeo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228601" y="2296551"/>
            <a:ext cx="4269036" cy="3951849"/>
          </a:xfrm>
          <a:prstGeom prst="rect">
            <a:avLst/>
          </a:prstGeo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934" y="1656796"/>
            <a:ext cx="4251415" cy="639755"/>
          </a:xfrm>
          <a:prstGeom prst="rect">
            <a:avLst/>
          </a:prstGeo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4934" y="2296551"/>
            <a:ext cx="4251415" cy="3951849"/>
          </a:xfrm>
          <a:prstGeom prst="rect">
            <a:avLst/>
          </a:prstGeo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1"/>
          <p:cNvSpPr>
            <a:spLocks noGrp="1"/>
          </p:cNvSpPr>
          <p:nvPr>
            <p:ph type="title"/>
          </p:nvPr>
        </p:nvSpPr>
        <p:spPr>
          <a:xfrm>
            <a:off x="247406" y="0"/>
            <a:ext cx="7715339" cy="1074387"/>
          </a:xfrm>
        </p:spPr>
        <p:txBody>
          <a:bodyPr/>
          <a:lstStyle/>
          <a:p>
            <a:r>
              <a:rPr lang="en-US" smtClean="0"/>
              <a:t>Click to edit Master title style</a:t>
            </a:r>
            <a:endParaRPr lang="en-US"/>
          </a:p>
        </p:txBody>
      </p:sp>
      <p:sp>
        <p:nvSpPr>
          <p:cNvPr id="11" name="Date Placeholder 1"/>
          <p:cNvSpPr>
            <a:spLocks noGrp="1"/>
          </p:cNvSpPr>
          <p:nvPr>
            <p:ph type="dt" sz="half" idx="10"/>
          </p:nvPr>
        </p:nvSpPr>
        <p:spPr>
          <a:xfrm>
            <a:off x="232715" y="6355950"/>
            <a:ext cx="2133695" cy="365779"/>
          </a:xfrm>
          <a:prstGeom prst="rect">
            <a:avLst/>
          </a:prstGeom>
        </p:spPr>
        <p:txBody>
          <a:bodyPr vert="horz" lIns="82479" tIns="41239" rIns="82479" bIns="41239" rtlCol="0" anchor="ctr"/>
          <a:lstStyle>
            <a:lvl1pPr algn="l">
              <a:defRPr sz="1100">
                <a:solidFill>
                  <a:schemeClr val="tx1">
                    <a:tint val="75000"/>
                  </a:schemeClr>
                </a:solidFill>
              </a:defRPr>
            </a:lvl1pPr>
          </a:lstStyle>
          <a:p>
            <a:fld id="{B16F9B0D-A6B7-4C09-912F-6FC94B938190}" type="datetimeFigureOut">
              <a:rPr lang="en-US" smtClean="0"/>
              <a:t>6/11/2014</a:t>
            </a:fld>
            <a:endParaRPr lang="en-US"/>
          </a:p>
        </p:txBody>
      </p:sp>
      <p:sp>
        <p:nvSpPr>
          <p:cNvPr id="12" name="Footer Placeholder 2"/>
          <p:cNvSpPr>
            <a:spLocks noGrp="1"/>
          </p:cNvSpPr>
          <p:nvPr>
            <p:ph type="ftr" sz="quarter" idx="11"/>
          </p:nvPr>
        </p:nvSpPr>
        <p:spPr>
          <a:xfrm>
            <a:off x="3124748" y="6355950"/>
            <a:ext cx="2894504" cy="365779"/>
          </a:xfrm>
          <a:prstGeom prst="rect">
            <a:avLst/>
          </a:prstGeom>
        </p:spPr>
        <p:txBody>
          <a:bodyPr vert="horz" lIns="82479" tIns="41239" rIns="82479" bIns="41239" rtlCol="0" anchor="ctr"/>
          <a:lstStyle>
            <a:lvl1pPr algn="ctr">
              <a:defRPr sz="1100">
                <a:solidFill>
                  <a:schemeClr val="tx1">
                    <a:tint val="75000"/>
                  </a:schemeClr>
                </a:solidFill>
              </a:defRPr>
            </a:lvl1pPr>
          </a:lstStyle>
          <a:p>
            <a:endParaRPr lang="en-US"/>
          </a:p>
        </p:txBody>
      </p:sp>
      <p:sp>
        <p:nvSpPr>
          <p:cNvPr id="13" name="Slide Number Placeholder 3"/>
          <p:cNvSpPr>
            <a:spLocks noGrp="1"/>
          </p:cNvSpPr>
          <p:nvPr>
            <p:ph type="sldNum" sz="quarter" idx="12"/>
          </p:nvPr>
        </p:nvSpPr>
        <p:spPr>
          <a:xfrm>
            <a:off x="6762900" y="6355950"/>
            <a:ext cx="2133695" cy="365779"/>
          </a:xfrm>
          <a:prstGeom prst="rect">
            <a:avLst/>
          </a:prstGeom>
        </p:spPr>
        <p:txBody>
          <a:bodyPr vert="horz" lIns="82479" tIns="41239" rIns="82479" bIns="41239" rtlCol="0" anchor="ctr"/>
          <a:lstStyle>
            <a:lvl1pPr algn="r">
              <a:defRPr sz="1100">
                <a:solidFill>
                  <a:schemeClr val="tx1">
                    <a:tint val="75000"/>
                  </a:schemeClr>
                </a:solidFill>
              </a:defRPr>
            </a:lvl1pPr>
          </a:lstStyle>
          <a:p>
            <a:fld id="{2B1A044F-E917-4E25-959C-8588D7699441}" type="slidenum">
              <a:rPr lang="en-US" smtClean="0"/>
              <a:t>‹#›</a:t>
            </a:fld>
            <a:endParaRPr lang="en-US"/>
          </a:p>
        </p:txBody>
      </p:sp>
    </p:spTree>
    <p:extLst>
      <p:ext uri="{BB962C8B-B14F-4D97-AF65-F5344CB8AC3E}">
        <p14:creationId xmlns:p14="http://schemas.microsoft.com/office/powerpoint/2010/main" val="29853455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B16F9B0D-A6B7-4C09-912F-6FC94B938190}" type="datetimeFigureOut">
              <a:rPr lang="en-US" smtClean="0"/>
              <a:t>6/11/2014</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2B1A044F-E917-4E25-959C-8588D7699441}" type="slidenum">
              <a:rPr lang="en-US" smtClean="0"/>
              <a:t>‹#›</a:t>
            </a:fld>
            <a:endParaRPr lang="en-US"/>
          </a:p>
        </p:txBody>
      </p:sp>
    </p:spTree>
    <p:extLst>
      <p:ext uri="{BB962C8B-B14F-4D97-AF65-F5344CB8AC3E}">
        <p14:creationId xmlns:p14="http://schemas.microsoft.com/office/powerpoint/2010/main" val="40933551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53" r:id="rId18"/>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en.wikipedia.org/wiki/ITU_reg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Wireless </a:t>
            </a:r>
            <a:endParaRPr lang="en-US" dirty="0"/>
          </a:p>
        </p:txBody>
      </p:sp>
      <p:sp>
        <p:nvSpPr>
          <p:cNvPr id="3" name="Subtitle 2"/>
          <p:cNvSpPr>
            <a:spLocks noGrp="1"/>
          </p:cNvSpPr>
          <p:nvPr>
            <p:ph type="subTitle" idx="1"/>
          </p:nvPr>
        </p:nvSpPr>
        <p:spPr/>
        <p:txBody>
          <a:bodyPr/>
          <a:lstStyle/>
          <a:p>
            <a:r>
              <a:rPr lang="en-US" dirty="0" smtClean="0"/>
              <a:t>Bob Brennan</a:t>
            </a:r>
          </a:p>
          <a:p>
            <a:r>
              <a:rPr lang="en-US" dirty="0" smtClean="0"/>
              <a:t>Integrated Manufacturing Systems, Inc.</a:t>
            </a:r>
            <a:endParaRPr lang="en-US" dirty="0"/>
          </a:p>
        </p:txBody>
      </p:sp>
    </p:spTree>
    <p:extLst>
      <p:ext uri="{BB962C8B-B14F-4D97-AF65-F5344CB8AC3E}">
        <p14:creationId xmlns:p14="http://schemas.microsoft.com/office/powerpoint/2010/main" val="2811436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b="1" dirty="0" smtClean="0"/>
              <a:t>Wireless</a:t>
            </a:r>
          </a:p>
          <a:p>
            <a:r>
              <a:rPr lang="en-US" dirty="0" smtClean="0"/>
              <a:t>History</a:t>
            </a:r>
          </a:p>
          <a:p>
            <a:r>
              <a:rPr lang="en-US" dirty="0" smtClean="0"/>
              <a:t>Physics</a:t>
            </a:r>
          </a:p>
          <a:p>
            <a:r>
              <a:rPr lang="en-US" dirty="0" smtClean="0"/>
              <a:t>Take </a:t>
            </a:r>
            <a:r>
              <a:rPr lang="en-US" dirty="0" smtClean="0"/>
              <a:t>Away</a:t>
            </a:r>
          </a:p>
          <a:p>
            <a:r>
              <a:rPr lang="en-US" dirty="0" smtClean="0"/>
              <a:t>Q&amp;A</a:t>
            </a:r>
          </a:p>
          <a:p>
            <a:endParaRPr lang="en-US" dirty="0" smtClean="0"/>
          </a:p>
          <a:p>
            <a:endParaRPr lang="en-US" dirty="0"/>
          </a:p>
        </p:txBody>
      </p:sp>
    </p:spTree>
    <p:extLst>
      <p:ext uri="{BB962C8B-B14F-4D97-AF65-F5344CB8AC3E}">
        <p14:creationId xmlns:p14="http://schemas.microsoft.com/office/powerpoint/2010/main" val="1576056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Access Points</a:t>
            </a:r>
            <a:endParaRPr lang="en-US" dirty="0"/>
          </a:p>
        </p:txBody>
      </p:sp>
      <p:sp>
        <p:nvSpPr>
          <p:cNvPr id="3" name="Content Placeholder 2"/>
          <p:cNvSpPr>
            <a:spLocks noGrp="1"/>
          </p:cNvSpPr>
          <p:nvPr>
            <p:ph idx="1"/>
          </p:nvPr>
        </p:nvSpPr>
        <p:spPr/>
        <p:txBody>
          <a:bodyPr/>
          <a:lstStyle/>
          <a:p>
            <a:r>
              <a:rPr lang="en-US" dirty="0" smtClean="0"/>
              <a:t>Wireless device that provides a bridge between the wired and wireless environments</a:t>
            </a:r>
          </a:p>
          <a:p>
            <a:pPr marL="0" indent="0">
              <a:buNone/>
            </a:pPr>
            <a:endParaRPr lang="en-US" dirty="0" smtClean="0"/>
          </a:p>
          <a:p>
            <a:r>
              <a:rPr lang="en-US" dirty="0" smtClean="0"/>
              <a:t>Single Threaded - Half Duplex.</a:t>
            </a:r>
          </a:p>
          <a:p>
            <a:pPr lvl="1"/>
            <a:r>
              <a:rPr lang="en-US" dirty="0" smtClean="0"/>
              <a:t>Only one device talking at a time</a:t>
            </a:r>
          </a:p>
          <a:p>
            <a:pPr lvl="1"/>
            <a:r>
              <a:rPr lang="en-US" dirty="0" smtClean="0"/>
              <a:t>Only sending or receiving data at a time</a:t>
            </a:r>
          </a:p>
          <a:p>
            <a:pPr marL="402336" lvl="1" indent="0">
              <a:buNone/>
            </a:pPr>
            <a:endParaRPr lang="en-US" dirty="0" smtClean="0"/>
          </a:p>
          <a:p>
            <a:r>
              <a:rPr lang="en-US" dirty="0" smtClean="0"/>
              <a:t>Sort of like an old school HUB</a:t>
            </a:r>
          </a:p>
          <a:p>
            <a:endParaRPr lang="en-US" dirty="0"/>
          </a:p>
        </p:txBody>
      </p:sp>
    </p:spTree>
    <p:extLst>
      <p:ext uri="{BB962C8B-B14F-4D97-AF65-F5344CB8AC3E}">
        <p14:creationId xmlns:p14="http://schemas.microsoft.com/office/powerpoint/2010/main" val="2714839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447800"/>
            <a:ext cx="8229600" cy="5265658"/>
          </a:xfrm>
          <a:prstGeom prst="rect">
            <a:avLst/>
          </a:prstGeom>
        </p:spPr>
      </p:pic>
      <p:sp>
        <p:nvSpPr>
          <p:cNvPr id="2" name="Title 1"/>
          <p:cNvSpPr>
            <a:spLocks noGrp="1"/>
          </p:cNvSpPr>
          <p:nvPr>
            <p:ph type="title"/>
          </p:nvPr>
        </p:nvSpPr>
        <p:spPr>
          <a:xfrm>
            <a:off x="914400" y="709800"/>
            <a:ext cx="6343672" cy="709865"/>
          </a:xfrm>
        </p:spPr>
        <p:txBody>
          <a:bodyPr/>
          <a:lstStyle/>
          <a:p>
            <a:r>
              <a:rPr lang="en-US" dirty="0" smtClean="0"/>
              <a:t>Radio</a:t>
            </a:r>
            <a:r>
              <a:rPr lang="en-US" baseline="0" dirty="0" smtClean="0"/>
              <a:t> Spectrum in the USA</a:t>
            </a:r>
            <a:endParaRPr lang="en-US" dirty="0"/>
          </a:p>
        </p:txBody>
      </p:sp>
    </p:spTree>
    <p:extLst>
      <p:ext uri="{BB962C8B-B14F-4D97-AF65-F5344CB8AC3E}">
        <p14:creationId xmlns:p14="http://schemas.microsoft.com/office/powerpoint/2010/main" val="2473841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Industrial, Scientific &amp; Medical Band (ISM)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21472708"/>
              </p:ext>
            </p:extLst>
          </p:nvPr>
        </p:nvGraphicFramePr>
        <p:xfrm>
          <a:off x="381000" y="1828800"/>
          <a:ext cx="8534400" cy="4894465"/>
        </p:xfrm>
        <a:graphic>
          <a:graphicData uri="http://schemas.openxmlformats.org/drawingml/2006/table">
            <a:tbl>
              <a:tblPr/>
              <a:tblGrid>
                <a:gridCol w="1706880"/>
                <a:gridCol w="1706880"/>
                <a:gridCol w="1706880"/>
                <a:gridCol w="1706880"/>
                <a:gridCol w="1706880"/>
              </a:tblGrid>
              <a:tr h="201059">
                <a:tc gridSpan="2">
                  <a:txBody>
                    <a:bodyPr/>
                    <a:lstStyle/>
                    <a:p>
                      <a:pPr algn="ctr"/>
                      <a:r>
                        <a:rPr lang="en-US" sz="1200" dirty="0">
                          <a:effectLst/>
                        </a:rPr>
                        <a:t>Frequency range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a:r>
                        <a:rPr lang="en-US" sz="1200">
                          <a:effectLst/>
                        </a:rPr>
                        <a:t>Bandwidth</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a:effectLst/>
                        </a:rPr>
                        <a:t>Center frequency</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a:effectLst/>
                        </a:rPr>
                        <a:t>Availability</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500233">
                <a:tc>
                  <a:txBody>
                    <a:bodyPr/>
                    <a:lstStyle/>
                    <a:p>
                      <a:pPr algn="r"/>
                      <a:r>
                        <a:rPr lang="en-US" sz="1200">
                          <a:effectLst/>
                        </a:rPr>
                        <a:t>6.765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6.795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dirty="0">
                          <a:effectLst/>
                        </a:rPr>
                        <a:t>30 kHz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6.780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Subject to local acceptance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237318">
                <a:tc>
                  <a:txBody>
                    <a:bodyPr/>
                    <a:lstStyle/>
                    <a:p>
                      <a:pPr algn="r"/>
                      <a:r>
                        <a:rPr lang="en-US" sz="1200" dirty="0">
                          <a:effectLst/>
                        </a:rPr>
                        <a:t>13.553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13.567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14 kHz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13.560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Worldwide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237318">
                <a:tc>
                  <a:txBody>
                    <a:bodyPr/>
                    <a:lstStyle/>
                    <a:p>
                      <a:pPr algn="r"/>
                      <a:r>
                        <a:rPr lang="en-US" sz="1200">
                          <a:effectLst/>
                        </a:rPr>
                        <a:t>26.957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27.283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326 kHz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27.120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Worldwide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237318">
                <a:tc>
                  <a:txBody>
                    <a:bodyPr/>
                    <a:lstStyle/>
                    <a:p>
                      <a:pPr algn="r"/>
                      <a:r>
                        <a:rPr lang="en-US" sz="1200">
                          <a:effectLst/>
                        </a:rPr>
                        <a:t>40.660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40.700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40 kHz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40.680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Worldwide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648998">
                <a:tc>
                  <a:txBody>
                    <a:bodyPr/>
                    <a:lstStyle/>
                    <a:p>
                      <a:pPr algn="r"/>
                      <a:r>
                        <a:rPr lang="en-US" sz="1200">
                          <a:effectLst/>
                        </a:rPr>
                        <a:t>433.050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434.790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1.74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433.920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u="none" strike="noStrike">
                          <a:solidFill>
                            <a:srgbClr val="0B0080"/>
                          </a:solidFill>
                          <a:effectLst/>
                          <a:hlinkClick r:id="rId2" tooltip="ITU region"/>
                        </a:rPr>
                        <a:t>Region 1</a:t>
                      </a:r>
                      <a:r>
                        <a:rPr lang="en-US" sz="1200">
                          <a:effectLst/>
                        </a:rPr>
                        <a:t> only and subject to local acceptance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00233">
                <a:tc>
                  <a:txBody>
                    <a:bodyPr/>
                    <a:lstStyle/>
                    <a:p>
                      <a:pPr algn="r"/>
                      <a:r>
                        <a:rPr lang="en-US" sz="1200" dirty="0">
                          <a:effectLst/>
                        </a:rPr>
                        <a:t>902.000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dirty="0">
                          <a:effectLst/>
                        </a:rPr>
                        <a:t>928.000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26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915.000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u="none" strike="noStrike">
                          <a:solidFill>
                            <a:srgbClr val="0B0080"/>
                          </a:solidFill>
                          <a:effectLst/>
                          <a:hlinkClick r:id="rId2" tooltip="ITU region"/>
                        </a:rPr>
                        <a:t>Region 2</a:t>
                      </a:r>
                      <a:r>
                        <a:rPr lang="en-US" sz="1200">
                          <a:effectLst/>
                        </a:rPr>
                        <a:t> only (with some exceptions)</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237318">
                <a:tc>
                  <a:txBody>
                    <a:bodyPr/>
                    <a:lstStyle/>
                    <a:p>
                      <a:pPr algn="r"/>
                      <a:r>
                        <a:rPr lang="en-US" sz="1200">
                          <a:effectLst/>
                        </a:rPr>
                        <a:t>2.400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2.500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dirty="0">
                          <a:effectLst/>
                        </a:rPr>
                        <a:t>100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2.450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Worldwide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237318">
                <a:tc>
                  <a:txBody>
                    <a:bodyPr/>
                    <a:lstStyle/>
                    <a:p>
                      <a:pPr algn="r"/>
                      <a:r>
                        <a:rPr lang="en-US" sz="1200">
                          <a:effectLst/>
                        </a:rPr>
                        <a:t>5.725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5.875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150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5.800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Worldwide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237318">
                <a:tc>
                  <a:txBody>
                    <a:bodyPr/>
                    <a:lstStyle/>
                    <a:p>
                      <a:pPr algn="r"/>
                      <a:r>
                        <a:rPr lang="en-US" sz="1200">
                          <a:effectLst/>
                        </a:rPr>
                        <a:t>24.000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24.250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250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24.125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Worldwide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00233">
                <a:tc>
                  <a:txBody>
                    <a:bodyPr/>
                    <a:lstStyle/>
                    <a:p>
                      <a:pPr algn="r"/>
                      <a:r>
                        <a:rPr lang="en-US" sz="1200">
                          <a:effectLst/>
                        </a:rPr>
                        <a:t>61.000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61.500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500 MHz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61.250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Subject to local acceptance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00233">
                <a:tc>
                  <a:txBody>
                    <a:bodyPr/>
                    <a:lstStyle/>
                    <a:p>
                      <a:pPr algn="r"/>
                      <a:r>
                        <a:rPr lang="en-US" sz="1200">
                          <a:effectLst/>
                        </a:rPr>
                        <a:t>122.000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123.000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122.500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a:effectLst/>
                        </a:rPr>
                        <a:t>Subject to local acceptance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00233">
                <a:tc>
                  <a:txBody>
                    <a:bodyPr/>
                    <a:lstStyle/>
                    <a:p>
                      <a:pPr algn="r"/>
                      <a:r>
                        <a:rPr lang="en-US" sz="1200">
                          <a:effectLst/>
                        </a:rPr>
                        <a:t>244.000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246.000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1200">
                          <a:effectLst/>
                        </a:rPr>
                        <a:t>245.000 GHz</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Subject to local acceptance</a:t>
                      </a:r>
                    </a:p>
                  </a:txBody>
                  <a:tcPr marL="66307" marR="66307" marT="33153" marB="33153"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3392237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Wireless</a:t>
            </a:r>
          </a:p>
          <a:p>
            <a:r>
              <a:rPr lang="en-US" b="1" dirty="0" smtClean="0"/>
              <a:t>History</a:t>
            </a:r>
          </a:p>
          <a:p>
            <a:r>
              <a:rPr lang="en-US" dirty="0" smtClean="0"/>
              <a:t>Physics</a:t>
            </a:r>
          </a:p>
          <a:p>
            <a:r>
              <a:rPr lang="en-US" dirty="0" smtClean="0"/>
              <a:t>Take </a:t>
            </a:r>
            <a:r>
              <a:rPr lang="en-US" dirty="0" smtClean="0"/>
              <a:t>Away</a:t>
            </a:r>
          </a:p>
          <a:p>
            <a:r>
              <a:rPr lang="en-US" dirty="0" smtClean="0"/>
              <a:t>Q&amp;A</a:t>
            </a:r>
            <a:endParaRPr lang="en-US" dirty="0" smtClean="0"/>
          </a:p>
        </p:txBody>
      </p:sp>
    </p:spTree>
    <p:extLst>
      <p:ext uri="{BB962C8B-B14F-4D97-AF65-F5344CB8AC3E}">
        <p14:creationId xmlns:p14="http://schemas.microsoft.com/office/powerpoint/2010/main" val="3628171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IEEE 802 History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743200"/>
            <a:ext cx="7623176" cy="2871348"/>
          </a:xfrm>
        </p:spPr>
      </p:pic>
    </p:spTree>
    <p:extLst>
      <p:ext uri="{BB962C8B-B14F-4D97-AF65-F5344CB8AC3E}">
        <p14:creationId xmlns:p14="http://schemas.microsoft.com/office/powerpoint/2010/main" val="3814804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802.11</a:t>
            </a:r>
            <a:r>
              <a:rPr lang="en-US" baseline="0" dirty="0" smtClean="0"/>
              <a:t> Evolution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2667000"/>
            <a:ext cx="6683605" cy="3689350"/>
          </a:xfrm>
        </p:spPr>
      </p:pic>
    </p:spTree>
    <p:extLst>
      <p:ext uri="{BB962C8B-B14F-4D97-AF65-F5344CB8AC3E}">
        <p14:creationId xmlns:p14="http://schemas.microsoft.com/office/powerpoint/2010/main" val="992791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Multipath</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5970" y="2209800"/>
            <a:ext cx="7165976" cy="4299586"/>
          </a:xfrm>
        </p:spPr>
      </p:pic>
    </p:spTree>
    <p:extLst>
      <p:ext uri="{BB962C8B-B14F-4D97-AF65-F5344CB8AC3E}">
        <p14:creationId xmlns:p14="http://schemas.microsoft.com/office/powerpoint/2010/main" val="4161365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Interference</a:t>
            </a:r>
            <a:endParaRPr lang="en-US" dirty="0"/>
          </a:p>
        </p:txBody>
      </p:sp>
      <p:pic>
        <p:nvPicPr>
          <p:cNvPr id="3074" name="Picture 2" descr="http://www.deltasd.bc.ca/de/staff/aboldt/ictx12/multimedia/Audio/wave-interact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514600"/>
            <a:ext cx="4762500" cy="27622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deltasd.bc.ca/de/staff/aboldt/ictx12/multimedia/Audio/wave-interact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007" y="2209800"/>
            <a:ext cx="7756936" cy="449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763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Multipath Distortion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849" y="4495800"/>
            <a:ext cx="7968464" cy="1854202"/>
          </a:xfrm>
        </p:spPr>
      </p:pic>
      <p:sp>
        <p:nvSpPr>
          <p:cNvPr id="5" name="Text Placeholder 4"/>
          <p:cNvSpPr>
            <a:spLocks noGrp="1"/>
          </p:cNvSpPr>
          <p:nvPr>
            <p:ph type="body" idx="4294967295"/>
          </p:nvPr>
        </p:nvSpPr>
        <p:spPr>
          <a:xfrm>
            <a:off x="0" y="2438400"/>
            <a:ext cx="8667750" cy="1905000"/>
          </a:xfrm>
        </p:spPr>
        <p:txBody>
          <a:bodyPr/>
          <a:lstStyle/>
          <a:p>
            <a:r>
              <a:rPr lang="en-US" dirty="0" smtClean="0"/>
              <a:t>Each path from </a:t>
            </a:r>
            <a:r>
              <a:rPr lang="en-US" dirty="0"/>
              <a:t>the transmitter to the receiver has a unique time delay and phase shift associated with it. </a:t>
            </a:r>
            <a:endParaRPr lang="en-US" dirty="0" smtClean="0"/>
          </a:p>
          <a:p>
            <a:r>
              <a:rPr lang="en-US" dirty="0" smtClean="0"/>
              <a:t>Received </a:t>
            </a:r>
            <a:r>
              <a:rPr lang="en-US" dirty="0"/>
              <a:t>signal can be severely distorted. </a:t>
            </a:r>
            <a:r>
              <a:rPr lang="en-US" dirty="0" smtClean="0"/>
              <a:t>that </a:t>
            </a:r>
            <a:r>
              <a:rPr lang="en-US" dirty="0"/>
              <a:t>particular frequency</a:t>
            </a:r>
          </a:p>
        </p:txBody>
      </p:sp>
    </p:spTree>
    <p:extLst>
      <p:ext uri="{BB962C8B-B14F-4D97-AF65-F5344CB8AC3E}">
        <p14:creationId xmlns:p14="http://schemas.microsoft.com/office/powerpoint/2010/main" val="1525540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In Single Out</a:t>
            </a:r>
            <a:endParaRPr lang="en-US" dirty="0"/>
          </a:p>
        </p:txBody>
      </p:sp>
      <p:pic>
        <p:nvPicPr>
          <p:cNvPr id="1026" name="Picture 2" descr="802.11 Classic Transmitt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799" y="2743200"/>
            <a:ext cx="7797929" cy="3276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2974" y="2331070"/>
            <a:ext cx="5867400" cy="430887"/>
          </a:xfrm>
          <a:prstGeom prst="rect">
            <a:avLst/>
          </a:prstGeom>
          <a:noFill/>
        </p:spPr>
        <p:txBody>
          <a:bodyPr wrap="square" rtlCol="0">
            <a:spAutoFit/>
          </a:bodyPr>
          <a:lstStyle/>
          <a:p>
            <a:r>
              <a:rPr lang="en-US" dirty="0" smtClean="0"/>
              <a:t>State of the art before 802.11N</a:t>
            </a:r>
            <a:endParaRPr lang="en-US" dirty="0"/>
          </a:p>
        </p:txBody>
      </p:sp>
      <p:sp>
        <p:nvSpPr>
          <p:cNvPr id="5" name="TextBox 4"/>
          <p:cNvSpPr txBox="1"/>
          <p:nvPr/>
        </p:nvSpPr>
        <p:spPr>
          <a:xfrm>
            <a:off x="1981200" y="6019800"/>
            <a:ext cx="5638800" cy="430887"/>
          </a:xfrm>
          <a:prstGeom prst="rect">
            <a:avLst/>
          </a:prstGeom>
          <a:noFill/>
        </p:spPr>
        <p:txBody>
          <a:bodyPr wrap="square" rtlCol="0">
            <a:spAutoFit/>
          </a:bodyPr>
          <a:lstStyle/>
          <a:p>
            <a:r>
              <a:rPr lang="en-US" dirty="0" smtClean="0"/>
              <a:t>Transmit on one Antenna, Receive on Both</a:t>
            </a:r>
            <a:endParaRPr lang="en-US" dirty="0"/>
          </a:p>
        </p:txBody>
      </p:sp>
    </p:spTree>
    <p:extLst>
      <p:ext uri="{BB962C8B-B14F-4D97-AF65-F5344CB8AC3E}">
        <p14:creationId xmlns:p14="http://schemas.microsoft.com/office/powerpoint/2010/main" val="4017178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In Multiple Out MIMO</a:t>
            </a:r>
            <a:endParaRPr lang="en-US" dirty="0"/>
          </a:p>
        </p:txBody>
      </p:sp>
      <p:pic>
        <p:nvPicPr>
          <p:cNvPr id="2050" name="Picture 2" descr="Spatial Multiplexing - Two Stream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970" y="2971800"/>
            <a:ext cx="78105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6354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to Multiple</a:t>
            </a:r>
            <a:endParaRPr lang="en-US" dirty="0"/>
          </a:p>
        </p:txBody>
      </p:sp>
      <p:pic>
        <p:nvPicPr>
          <p:cNvPr id="1026" name="Picture 2" descr="http://www.arubanetworks.com/vrd/80211nNetworksVRD/images/Chap3_Intro.04.1.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454" y="3276600"/>
            <a:ext cx="8983374" cy="273069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00200" y="2507452"/>
            <a:ext cx="1079142" cy="430887"/>
          </a:xfrm>
          <a:prstGeom prst="rect">
            <a:avLst/>
          </a:prstGeom>
          <a:noFill/>
        </p:spPr>
        <p:txBody>
          <a:bodyPr wrap="none" rtlCol="0">
            <a:spAutoFit/>
          </a:bodyPr>
          <a:lstStyle/>
          <a:p>
            <a:r>
              <a:rPr lang="en-US" dirty="0" smtClean="0"/>
              <a:t>Pre - N</a:t>
            </a:r>
            <a:endParaRPr lang="en-US" dirty="0"/>
          </a:p>
        </p:txBody>
      </p:sp>
      <p:sp>
        <p:nvSpPr>
          <p:cNvPr id="4" name="TextBox 3"/>
          <p:cNvSpPr txBox="1"/>
          <p:nvPr/>
        </p:nvSpPr>
        <p:spPr>
          <a:xfrm>
            <a:off x="5410200" y="2507452"/>
            <a:ext cx="1981200" cy="430887"/>
          </a:xfrm>
          <a:prstGeom prst="rect">
            <a:avLst/>
          </a:prstGeom>
          <a:noFill/>
        </p:spPr>
        <p:txBody>
          <a:bodyPr wrap="square" rtlCol="0">
            <a:spAutoFit/>
          </a:bodyPr>
          <a:lstStyle/>
          <a:p>
            <a:r>
              <a:rPr lang="en-US" dirty="0" smtClean="0"/>
              <a:t>N and Beyond</a:t>
            </a:r>
            <a:endParaRPr lang="en-US" dirty="0"/>
          </a:p>
        </p:txBody>
      </p:sp>
    </p:spTree>
    <p:extLst>
      <p:ext uri="{BB962C8B-B14F-4D97-AF65-F5344CB8AC3E}">
        <p14:creationId xmlns:p14="http://schemas.microsoft.com/office/powerpoint/2010/main" val="400443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802.11 B</a:t>
            </a:r>
          </a:p>
        </p:txBody>
      </p:sp>
      <p:sp>
        <p:nvSpPr>
          <p:cNvPr id="3" name="Content Placeholder 2"/>
          <p:cNvSpPr>
            <a:spLocks noGrp="1"/>
          </p:cNvSpPr>
          <p:nvPr>
            <p:ph idx="1"/>
          </p:nvPr>
        </p:nvSpPr>
        <p:spPr/>
        <p:txBody>
          <a:bodyPr/>
          <a:lstStyle/>
          <a:p>
            <a:r>
              <a:rPr lang="en-US" dirty="0" smtClean="0"/>
              <a:t>802.11b has a maximum raw data rate of 11 Mbit/s and uses the same media access method defined in the original (prior) standard. </a:t>
            </a:r>
          </a:p>
          <a:p>
            <a:r>
              <a:rPr lang="en-US" dirty="0" smtClean="0"/>
              <a:t>Spread Spectrum </a:t>
            </a:r>
            <a:r>
              <a:rPr lang="en-US" dirty="0" smtClean="0"/>
              <a:t>&amp; </a:t>
            </a:r>
            <a:r>
              <a:rPr lang="en-US" dirty="0" smtClean="0"/>
              <a:t>Frequency </a:t>
            </a:r>
            <a:r>
              <a:rPr lang="en-US" dirty="0" smtClean="0"/>
              <a:t>Hopping </a:t>
            </a:r>
            <a:r>
              <a:rPr lang="en-US" dirty="0" smtClean="0"/>
              <a:t>Successor</a:t>
            </a:r>
            <a:endParaRPr lang="en-US" dirty="0" smtClean="0"/>
          </a:p>
          <a:p>
            <a:r>
              <a:rPr lang="en-US" dirty="0" smtClean="0"/>
              <a:t>The dramatic increase in throughput of 802.11b (compared to the original standard) along with simultaneous substantial price reductions led to the rapid acceptance of 802.11b as the definitive wireless LAN technology.</a:t>
            </a:r>
          </a:p>
          <a:p>
            <a:r>
              <a:rPr lang="en-US" dirty="0" smtClean="0"/>
              <a:t>1 Radio using 2.4 </a:t>
            </a:r>
            <a:r>
              <a:rPr lang="en-US" dirty="0" err="1" smtClean="0"/>
              <a:t>Ghz</a:t>
            </a:r>
            <a:endParaRPr lang="en-US" dirty="0"/>
          </a:p>
        </p:txBody>
      </p:sp>
    </p:spTree>
    <p:extLst>
      <p:ext uri="{BB962C8B-B14F-4D97-AF65-F5344CB8AC3E}">
        <p14:creationId xmlns:p14="http://schemas.microsoft.com/office/powerpoint/2010/main" val="4166399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802.11 A</a:t>
            </a:r>
            <a:endParaRPr lang="en-US" dirty="0"/>
          </a:p>
        </p:txBody>
      </p:sp>
      <p:sp>
        <p:nvSpPr>
          <p:cNvPr id="3" name="Content Placeholder 2"/>
          <p:cNvSpPr>
            <a:spLocks noGrp="1"/>
          </p:cNvSpPr>
          <p:nvPr>
            <p:ph idx="1"/>
          </p:nvPr>
        </p:nvSpPr>
        <p:spPr/>
        <p:txBody>
          <a:bodyPr>
            <a:normAutofit/>
          </a:bodyPr>
          <a:lstStyle/>
          <a:p>
            <a:r>
              <a:rPr lang="en-US" dirty="0" smtClean="0"/>
              <a:t>Supports </a:t>
            </a:r>
            <a:r>
              <a:rPr lang="en-US" dirty="0"/>
              <a:t>a maximum theoretical bandwidth of </a:t>
            </a:r>
            <a:r>
              <a:rPr lang="en-US" dirty="0" smtClean="0"/>
              <a:t>54</a:t>
            </a:r>
            <a:r>
              <a:rPr lang="en-US" dirty="0"/>
              <a:t> </a:t>
            </a:r>
            <a:r>
              <a:rPr lang="en-US" dirty="0" smtClean="0"/>
              <a:t>Megabits, </a:t>
            </a:r>
            <a:r>
              <a:rPr lang="en-US" dirty="0"/>
              <a:t>a noticeable advantage over </a:t>
            </a:r>
            <a:r>
              <a:rPr lang="en-US" dirty="0" smtClean="0"/>
              <a:t>802.11b</a:t>
            </a:r>
          </a:p>
          <a:p>
            <a:r>
              <a:rPr lang="en-US" dirty="0" smtClean="0"/>
              <a:t>Speed on </a:t>
            </a:r>
            <a:r>
              <a:rPr lang="en-US" dirty="0"/>
              <a:t>par with </a:t>
            </a:r>
            <a:r>
              <a:rPr lang="en-US" dirty="0" smtClean="0"/>
              <a:t>802.11g</a:t>
            </a:r>
            <a:r>
              <a:rPr lang="en-US" dirty="0"/>
              <a:t> performance. </a:t>
            </a:r>
            <a:endParaRPr lang="en-US" dirty="0" smtClean="0"/>
          </a:p>
          <a:p>
            <a:r>
              <a:rPr lang="en-US" dirty="0" smtClean="0"/>
              <a:t>Limited deployments due </a:t>
            </a:r>
            <a:r>
              <a:rPr lang="en-US" dirty="0"/>
              <a:t>to </a:t>
            </a:r>
            <a:r>
              <a:rPr lang="en-US" dirty="0" smtClean="0"/>
              <a:t>higher </a:t>
            </a:r>
            <a:r>
              <a:rPr lang="en-US" dirty="0"/>
              <a:t>hardware equipment </a:t>
            </a:r>
            <a:r>
              <a:rPr lang="en-US" dirty="0" smtClean="0"/>
              <a:t>costs and limited radio availability</a:t>
            </a:r>
          </a:p>
          <a:p>
            <a:r>
              <a:rPr lang="en-US" b="1" dirty="0"/>
              <a:t>Orthogonal frequency-division multiplexing</a:t>
            </a:r>
            <a:r>
              <a:rPr lang="en-US" dirty="0"/>
              <a:t> (</a:t>
            </a:r>
            <a:r>
              <a:rPr lang="en-US" b="1" dirty="0"/>
              <a:t>OFDM</a:t>
            </a:r>
            <a:r>
              <a:rPr lang="en-US" dirty="0"/>
              <a:t>) is a method of encoding digital data on multiple carrier </a:t>
            </a:r>
            <a:r>
              <a:rPr lang="en-US" dirty="0" smtClean="0"/>
              <a:t>frequencies.</a:t>
            </a:r>
          </a:p>
          <a:p>
            <a:r>
              <a:rPr lang="en-US" dirty="0" smtClean="0"/>
              <a:t>1 Radio using 5 GHz</a:t>
            </a:r>
            <a:endParaRPr lang="en-US" dirty="0"/>
          </a:p>
        </p:txBody>
      </p:sp>
    </p:spTree>
    <p:extLst>
      <p:ext uri="{BB962C8B-B14F-4D97-AF65-F5344CB8AC3E}">
        <p14:creationId xmlns:p14="http://schemas.microsoft.com/office/powerpoint/2010/main" val="1937192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802.11 G</a:t>
            </a:r>
            <a:endParaRPr lang="en-US" dirty="0"/>
          </a:p>
        </p:txBody>
      </p:sp>
      <p:sp>
        <p:nvSpPr>
          <p:cNvPr id="3" name="Content Placeholder 2"/>
          <p:cNvSpPr>
            <a:spLocks noGrp="1"/>
          </p:cNvSpPr>
          <p:nvPr>
            <p:ph idx="1"/>
          </p:nvPr>
        </p:nvSpPr>
        <p:spPr/>
        <p:txBody>
          <a:bodyPr/>
          <a:lstStyle/>
          <a:p>
            <a:r>
              <a:rPr lang="en-US" dirty="0"/>
              <a:t>Supports a maximum theoretical bandwidth of 54 Megabits, a noticeable advantage over 802.11b</a:t>
            </a:r>
          </a:p>
          <a:p>
            <a:r>
              <a:rPr lang="en-US" dirty="0"/>
              <a:t>Speed on par with </a:t>
            </a:r>
            <a:r>
              <a:rPr lang="en-US" dirty="0" smtClean="0"/>
              <a:t>802.11a</a:t>
            </a:r>
            <a:r>
              <a:rPr lang="en-US" dirty="0"/>
              <a:t> performance. </a:t>
            </a:r>
          </a:p>
          <a:p>
            <a:r>
              <a:rPr lang="en-US" dirty="0"/>
              <a:t>Limited deployments due to higher hardware equipment costs and limited radio availability</a:t>
            </a:r>
          </a:p>
          <a:p>
            <a:r>
              <a:rPr lang="en-US" b="1" dirty="0" smtClean="0"/>
              <a:t>ODFM</a:t>
            </a:r>
            <a:endParaRPr lang="en-US" dirty="0"/>
          </a:p>
          <a:p>
            <a:r>
              <a:rPr lang="en-US" dirty="0"/>
              <a:t>1 Radio using </a:t>
            </a:r>
            <a:r>
              <a:rPr lang="en-US" dirty="0" smtClean="0"/>
              <a:t>2.4 </a:t>
            </a:r>
            <a:r>
              <a:rPr lang="en-US" dirty="0"/>
              <a:t>GHz</a:t>
            </a:r>
          </a:p>
          <a:p>
            <a:endParaRPr lang="en-US" dirty="0"/>
          </a:p>
        </p:txBody>
      </p:sp>
    </p:spTree>
    <p:extLst>
      <p:ext uri="{BB962C8B-B14F-4D97-AF65-F5344CB8AC3E}">
        <p14:creationId xmlns:p14="http://schemas.microsoft.com/office/powerpoint/2010/main" val="31821741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802.11N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Multiple-input </a:t>
            </a:r>
            <a:r>
              <a:rPr lang="en-US" dirty="0"/>
              <a:t>multiple-output antennas (MIMO). </a:t>
            </a:r>
            <a:endParaRPr lang="en-US" dirty="0" smtClean="0"/>
          </a:p>
          <a:p>
            <a:r>
              <a:rPr lang="en-US" dirty="0" smtClean="0"/>
              <a:t>Up to 4 Radios and 8 Antenna</a:t>
            </a:r>
          </a:p>
          <a:p>
            <a:r>
              <a:rPr lang="en-US" dirty="0" smtClean="0"/>
              <a:t>Operates </a:t>
            </a:r>
            <a:r>
              <a:rPr lang="en-US" dirty="0"/>
              <a:t>on both the 2.4 GHz and </a:t>
            </a:r>
            <a:r>
              <a:rPr lang="en-US" dirty="0" smtClean="0"/>
              <a:t>5 </a:t>
            </a:r>
            <a:r>
              <a:rPr lang="en-US" dirty="0"/>
              <a:t>GHz bands</a:t>
            </a:r>
            <a:r>
              <a:rPr lang="en-US" dirty="0" smtClean="0"/>
              <a:t>.</a:t>
            </a:r>
          </a:p>
          <a:p>
            <a:r>
              <a:rPr lang="en-US" dirty="0" smtClean="0"/>
              <a:t>Support </a:t>
            </a:r>
            <a:r>
              <a:rPr lang="en-US" dirty="0"/>
              <a:t>for 5 GHz bands is optional. </a:t>
            </a:r>
            <a:endParaRPr lang="en-US" dirty="0" smtClean="0"/>
          </a:p>
          <a:p>
            <a:r>
              <a:rPr lang="en-US" dirty="0" smtClean="0"/>
              <a:t>It </a:t>
            </a:r>
            <a:r>
              <a:rPr lang="en-US" dirty="0"/>
              <a:t>operates at a maximum net data rate from 54 Mbit/s to 600 Mbit/s. </a:t>
            </a:r>
            <a:endParaRPr lang="en-US" dirty="0" smtClean="0"/>
          </a:p>
          <a:p>
            <a:r>
              <a:rPr lang="en-US" dirty="0" smtClean="0"/>
              <a:t>20 MHz Channel Width at 2.4GHz</a:t>
            </a:r>
          </a:p>
          <a:p>
            <a:r>
              <a:rPr lang="en-US" dirty="0" smtClean="0"/>
              <a:t>20 or 40 MHz Channel Width at 5 GHz </a:t>
            </a:r>
          </a:p>
          <a:p>
            <a:r>
              <a:rPr lang="en-US" dirty="0" smtClean="0"/>
              <a:t>ODFM</a:t>
            </a:r>
          </a:p>
          <a:p>
            <a:r>
              <a:rPr lang="en-US" dirty="0" smtClean="0"/>
              <a:t>Power Over Ethernet Issues</a:t>
            </a:r>
            <a:endParaRPr lang="en-US" dirty="0"/>
          </a:p>
        </p:txBody>
      </p:sp>
    </p:spTree>
    <p:extLst>
      <p:ext uri="{BB962C8B-B14F-4D97-AF65-F5344CB8AC3E}">
        <p14:creationId xmlns:p14="http://schemas.microsoft.com/office/powerpoint/2010/main" val="1954017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Bandwidth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590800"/>
            <a:ext cx="7927976" cy="3750162"/>
          </a:xfrm>
        </p:spPr>
      </p:pic>
      <p:sp>
        <p:nvSpPr>
          <p:cNvPr id="3" name="TextBox 2"/>
          <p:cNvSpPr txBox="1"/>
          <p:nvPr/>
        </p:nvSpPr>
        <p:spPr>
          <a:xfrm>
            <a:off x="6019800" y="6365530"/>
            <a:ext cx="1981200" cy="246221"/>
          </a:xfrm>
          <a:prstGeom prst="rect">
            <a:avLst/>
          </a:prstGeom>
          <a:noFill/>
        </p:spPr>
        <p:txBody>
          <a:bodyPr wrap="square" rtlCol="0">
            <a:spAutoFit/>
          </a:bodyPr>
          <a:lstStyle/>
          <a:p>
            <a:r>
              <a:rPr lang="en-US" sz="1000" dirty="0" smtClean="0"/>
              <a:t>Courtesy of Aruba Networks</a:t>
            </a:r>
            <a:endParaRPr lang="en-US" sz="1000" dirty="0"/>
          </a:p>
        </p:txBody>
      </p:sp>
    </p:spTree>
    <p:extLst>
      <p:ext uri="{BB962C8B-B14F-4D97-AF65-F5344CB8AC3E}">
        <p14:creationId xmlns:p14="http://schemas.microsoft.com/office/powerpoint/2010/main" val="24758642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802.11ac</a:t>
            </a:r>
            <a:endParaRPr lang="en-US" dirty="0"/>
          </a:p>
        </p:txBody>
      </p:sp>
      <p:sp>
        <p:nvSpPr>
          <p:cNvPr id="3" name="Content Placeholder 2"/>
          <p:cNvSpPr>
            <a:spLocks noGrp="1"/>
          </p:cNvSpPr>
          <p:nvPr>
            <p:ph idx="1"/>
          </p:nvPr>
        </p:nvSpPr>
        <p:spPr/>
        <p:txBody>
          <a:bodyPr>
            <a:normAutofit lnSpcReduction="10000"/>
          </a:bodyPr>
          <a:lstStyle/>
          <a:p>
            <a:r>
              <a:rPr lang="en-US" dirty="0" smtClean="0"/>
              <a:t>Newest Standard</a:t>
            </a:r>
          </a:p>
          <a:p>
            <a:r>
              <a:rPr lang="en-US" dirty="0" smtClean="0"/>
              <a:t>MIMO</a:t>
            </a:r>
          </a:p>
          <a:p>
            <a:r>
              <a:rPr lang="en-US" dirty="0" smtClean="0"/>
              <a:t>Up to 8 Streams (Radios) with 2x antennas</a:t>
            </a:r>
          </a:p>
          <a:p>
            <a:r>
              <a:rPr lang="en-US" dirty="0" smtClean="0"/>
              <a:t>Only 5GHz</a:t>
            </a:r>
          </a:p>
          <a:p>
            <a:r>
              <a:rPr lang="en-US" dirty="0" smtClean="0"/>
              <a:t>Channel Widths 20, 40, 80, 160 MHz</a:t>
            </a:r>
          </a:p>
          <a:p>
            <a:r>
              <a:rPr lang="en-US" dirty="0" smtClean="0"/>
              <a:t>*  Up to 866 Megabits per second</a:t>
            </a:r>
          </a:p>
          <a:p>
            <a:r>
              <a:rPr lang="en-US" dirty="0" smtClean="0"/>
              <a:t>Power over Ethernet issues</a:t>
            </a:r>
          </a:p>
          <a:p>
            <a:r>
              <a:rPr lang="en-US" dirty="0" smtClean="0"/>
              <a:t>Very Limited range for High Speed ~10 Meters</a:t>
            </a:r>
          </a:p>
          <a:p>
            <a:r>
              <a:rPr lang="en-US" dirty="0" smtClean="0"/>
              <a:t>Green Field Opportunities Only</a:t>
            </a:r>
            <a:endParaRPr lang="en-US" dirty="0"/>
          </a:p>
        </p:txBody>
      </p:sp>
    </p:spTree>
    <p:extLst>
      <p:ext uri="{BB962C8B-B14F-4D97-AF65-F5344CB8AC3E}">
        <p14:creationId xmlns:p14="http://schemas.microsoft.com/office/powerpoint/2010/main" val="6282589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802.11 AD</a:t>
            </a:r>
            <a:endParaRPr lang="en-US" dirty="0"/>
          </a:p>
        </p:txBody>
      </p:sp>
      <p:sp>
        <p:nvSpPr>
          <p:cNvPr id="3" name="Content Placeholder 2"/>
          <p:cNvSpPr>
            <a:spLocks noGrp="1"/>
          </p:cNvSpPr>
          <p:nvPr>
            <p:ph idx="1"/>
          </p:nvPr>
        </p:nvSpPr>
        <p:spPr/>
        <p:txBody>
          <a:bodyPr/>
          <a:lstStyle/>
          <a:p>
            <a:r>
              <a:rPr lang="en-US" dirty="0" smtClean="0"/>
              <a:t>The “Next Big Thing”</a:t>
            </a:r>
          </a:p>
          <a:p>
            <a:r>
              <a:rPr lang="en-US" dirty="0" smtClean="0"/>
              <a:t>Uses 60 GHz  but packaged in Tri-Band to maintain backward compatibility</a:t>
            </a:r>
          </a:p>
          <a:p>
            <a:r>
              <a:rPr lang="en-US" dirty="0" err="1" smtClean="0"/>
              <a:t>WiGig</a:t>
            </a:r>
            <a:r>
              <a:rPr lang="en-US" dirty="0" smtClean="0"/>
              <a:t> is the marketing name</a:t>
            </a:r>
          </a:p>
          <a:p>
            <a:r>
              <a:rPr lang="en-US" dirty="0" smtClean="0"/>
              <a:t>Up to 7 gigabits per second in first draft</a:t>
            </a:r>
          </a:p>
          <a:p>
            <a:r>
              <a:rPr lang="en-US" dirty="0" smtClean="0"/>
              <a:t>Builds on MIMO techniques</a:t>
            </a:r>
          </a:p>
          <a:p>
            <a:r>
              <a:rPr lang="en-US" dirty="0" smtClean="0"/>
              <a:t>Very efficient use of power</a:t>
            </a:r>
          </a:p>
          <a:p>
            <a:r>
              <a:rPr lang="en-US" dirty="0" smtClean="0"/>
              <a:t>Wire-like latencies</a:t>
            </a:r>
          </a:p>
          <a:p>
            <a:r>
              <a:rPr lang="en-US" dirty="0" smtClean="0"/>
              <a:t>Lots of head room for improvement</a:t>
            </a:r>
            <a:endParaRPr lang="en-US" dirty="0"/>
          </a:p>
        </p:txBody>
      </p:sp>
    </p:spTree>
    <p:extLst>
      <p:ext uri="{BB962C8B-B14F-4D97-AF65-F5344CB8AC3E}">
        <p14:creationId xmlns:p14="http://schemas.microsoft.com/office/powerpoint/2010/main" val="1719486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Wireless</a:t>
            </a:r>
          </a:p>
          <a:p>
            <a:r>
              <a:rPr lang="en-US" dirty="0" smtClean="0"/>
              <a:t>History</a:t>
            </a:r>
          </a:p>
          <a:p>
            <a:r>
              <a:rPr lang="en-US" b="1" dirty="0" smtClean="0"/>
              <a:t>Physics</a:t>
            </a:r>
          </a:p>
          <a:p>
            <a:r>
              <a:rPr lang="en-US" dirty="0" smtClean="0"/>
              <a:t>Take </a:t>
            </a:r>
            <a:r>
              <a:rPr lang="en-US" dirty="0" smtClean="0"/>
              <a:t>Away</a:t>
            </a:r>
          </a:p>
          <a:p>
            <a:r>
              <a:rPr lang="en-US" dirty="0" smtClean="0"/>
              <a:t>Q&amp;A</a:t>
            </a:r>
            <a:endParaRPr lang="en-US" dirty="0" smtClean="0"/>
          </a:p>
        </p:txBody>
      </p:sp>
    </p:spTree>
    <p:extLst>
      <p:ext uri="{BB962C8B-B14F-4D97-AF65-F5344CB8AC3E}">
        <p14:creationId xmlns:p14="http://schemas.microsoft.com/office/powerpoint/2010/main" val="24096500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GHz Band</a:t>
            </a:r>
            <a:endParaRPr lang="en-US" dirty="0"/>
          </a:p>
        </p:txBody>
      </p:sp>
      <p:sp>
        <p:nvSpPr>
          <p:cNvPr id="3" name="Content Placeholder 2"/>
          <p:cNvSpPr>
            <a:spLocks noGrp="1"/>
          </p:cNvSpPr>
          <p:nvPr>
            <p:ph idx="1"/>
          </p:nvPr>
        </p:nvSpPr>
        <p:spPr>
          <a:xfrm>
            <a:off x="864382" y="2209800"/>
            <a:ext cx="6345260" cy="3810000"/>
          </a:xfrm>
        </p:spPr>
        <p:txBody>
          <a:bodyPr/>
          <a:lstStyle/>
          <a:p>
            <a:r>
              <a:rPr lang="en-US" dirty="0" smtClean="0"/>
              <a:t>Range of Frequencies</a:t>
            </a:r>
          </a:p>
          <a:p>
            <a:r>
              <a:rPr lang="en-US" dirty="0" smtClean="0"/>
              <a:t>22 MHz Channels</a:t>
            </a:r>
          </a:p>
          <a:p>
            <a:r>
              <a:rPr lang="en-US" dirty="0" smtClean="0"/>
              <a:t>11 Channels USA, 13 or 14 Europe/Asia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385108"/>
            <a:ext cx="7424322" cy="3464686"/>
          </a:xfrm>
          <a:prstGeom prst="rect">
            <a:avLst/>
          </a:prstGeom>
        </p:spPr>
      </p:pic>
    </p:spTree>
    <p:extLst>
      <p:ext uri="{BB962C8B-B14F-4D97-AF65-F5344CB8AC3E}">
        <p14:creationId xmlns:p14="http://schemas.microsoft.com/office/powerpoint/2010/main" val="2705588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and We Are Not Alone</a:t>
            </a:r>
            <a:endParaRPr lang="en-US" dirty="0"/>
          </a:p>
        </p:txBody>
      </p:sp>
      <p:sp>
        <p:nvSpPr>
          <p:cNvPr id="3" name="Content Placeholder 2"/>
          <p:cNvSpPr>
            <a:spLocks noGrp="1"/>
          </p:cNvSpPr>
          <p:nvPr>
            <p:ph idx="1"/>
          </p:nvPr>
        </p:nvSpPr>
        <p:spPr/>
        <p:txBody>
          <a:bodyPr/>
          <a:lstStyle/>
          <a:p>
            <a:r>
              <a:rPr lang="en-US" dirty="0" smtClean="0"/>
              <a:t>Wi-Fi Wireless</a:t>
            </a:r>
          </a:p>
          <a:p>
            <a:r>
              <a:rPr lang="en-US" dirty="0" smtClean="0"/>
              <a:t>Bluetooth</a:t>
            </a:r>
          </a:p>
          <a:p>
            <a:r>
              <a:rPr lang="en-US" dirty="0" err="1" smtClean="0"/>
              <a:t>Zigbee</a:t>
            </a:r>
            <a:r>
              <a:rPr lang="en-US" dirty="0" smtClean="0"/>
              <a:t>/Industrial Device Connections</a:t>
            </a:r>
          </a:p>
          <a:p>
            <a:r>
              <a:rPr lang="en-US" dirty="0" smtClean="0"/>
              <a:t>Microwave Ovens</a:t>
            </a:r>
          </a:p>
          <a:p>
            <a:r>
              <a:rPr lang="en-US" dirty="0" smtClean="0"/>
              <a:t>Cordless Phones</a:t>
            </a:r>
          </a:p>
          <a:p>
            <a:r>
              <a:rPr lang="en-US" dirty="0" smtClean="0"/>
              <a:t>Baby Monitors</a:t>
            </a:r>
          </a:p>
          <a:p>
            <a:r>
              <a:rPr lang="en-US" dirty="0" smtClean="0"/>
              <a:t>Wireless Video Projectors (Data PA)</a:t>
            </a:r>
          </a:p>
          <a:p>
            <a:pPr lvl="1"/>
            <a:endParaRPr lang="en-US" dirty="0"/>
          </a:p>
        </p:txBody>
      </p:sp>
    </p:spTree>
    <p:extLst>
      <p:ext uri="{BB962C8B-B14F-4D97-AF65-F5344CB8AC3E}">
        <p14:creationId xmlns:p14="http://schemas.microsoft.com/office/powerpoint/2010/main" val="4271263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GHz vs 5 GHz</a:t>
            </a:r>
            <a:endParaRPr lang="en-US" dirty="0"/>
          </a:p>
        </p:txBody>
      </p:sp>
      <p:sp>
        <p:nvSpPr>
          <p:cNvPr id="3" name="Content Placeholder 2"/>
          <p:cNvSpPr>
            <a:spLocks noGrp="1"/>
          </p:cNvSpPr>
          <p:nvPr>
            <p:ph idx="1"/>
          </p:nvPr>
        </p:nvSpPr>
        <p:spPr/>
        <p:txBody>
          <a:bodyPr>
            <a:normAutofit lnSpcReduction="10000"/>
          </a:bodyPr>
          <a:lstStyle/>
          <a:p>
            <a:r>
              <a:rPr lang="en-US" dirty="0" smtClean="0"/>
              <a:t>Energy being the same, 5GHz has about half the reach</a:t>
            </a:r>
          </a:p>
          <a:p>
            <a:endParaRPr lang="en-US" dirty="0" smtClean="0"/>
          </a:p>
          <a:p>
            <a:r>
              <a:rPr lang="en-US" dirty="0" smtClean="0"/>
              <a:t>About Twice as many Access Points Required for the same coverage.</a:t>
            </a:r>
          </a:p>
          <a:p>
            <a:endParaRPr lang="en-US" dirty="0"/>
          </a:p>
          <a:p>
            <a:r>
              <a:rPr lang="en-US" dirty="0" smtClean="0"/>
              <a:t>2.4 is </a:t>
            </a:r>
            <a:r>
              <a:rPr lang="en-US" dirty="0" smtClean="0"/>
              <a:t>crowded  (~</a:t>
            </a:r>
            <a:r>
              <a:rPr lang="en-US" dirty="0" smtClean="0"/>
              <a:t>0.125m  or 4.9”wavelength</a:t>
            </a:r>
            <a:r>
              <a:rPr lang="en-US" dirty="0"/>
              <a:t> </a:t>
            </a:r>
            <a:r>
              <a:rPr lang="en-US" dirty="0" smtClean="0"/>
              <a:t>)</a:t>
            </a:r>
            <a:endParaRPr lang="en-US" dirty="0" smtClean="0"/>
          </a:p>
          <a:p>
            <a:endParaRPr lang="en-US" dirty="0"/>
          </a:p>
          <a:p>
            <a:r>
              <a:rPr lang="en-US" dirty="0" smtClean="0"/>
              <a:t>5 GHz more susceptible to </a:t>
            </a:r>
            <a:r>
              <a:rPr lang="en-US" dirty="0" smtClean="0"/>
              <a:t>attenuation (~.06m or 2.36”)</a:t>
            </a:r>
            <a:endParaRPr lang="en-US" dirty="0" smtClean="0"/>
          </a:p>
        </p:txBody>
      </p:sp>
    </p:spTree>
    <p:extLst>
      <p:ext uri="{BB962C8B-B14F-4D97-AF65-F5344CB8AC3E}">
        <p14:creationId xmlns:p14="http://schemas.microsoft.com/office/powerpoint/2010/main" val="40686526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Conflict</a:t>
            </a:r>
            <a:endParaRPr lang="en-US" dirty="0"/>
          </a:p>
        </p:txBody>
      </p:sp>
      <p:sp>
        <p:nvSpPr>
          <p:cNvPr id="3" name="Content Placeholder 2"/>
          <p:cNvSpPr>
            <a:spLocks noGrp="1"/>
          </p:cNvSpPr>
          <p:nvPr>
            <p:ph idx="1"/>
          </p:nvPr>
        </p:nvSpPr>
        <p:spPr>
          <a:xfrm>
            <a:off x="609600" y="3200400"/>
            <a:ext cx="3250418" cy="711200"/>
          </a:xfrm>
        </p:spPr>
        <p:txBody>
          <a:bodyPr/>
          <a:lstStyle/>
          <a:p>
            <a:r>
              <a:rPr lang="en-US" dirty="0" smtClean="0"/>
              <a:t>Let’s Just Take  a Sniff</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2362200"/>
            <a:ext cx="3543300" cy="4378504"/>
          </a:xfrm>
          <a:prstGeom prst="rect">
            <a:avLst/>
          </a:prstGeom>
        </p:spPr>
      </p:pic>
    </p:spTree>
    <p:extLst>
      <p:ext uri="{BB962C8B-B14F-4D97-AF65-F5344CB8AC3E}">
        <p14:creationId xmlns:p14="http://schemas.microsoft.com/office/powerpoint/2010/main" val="5873062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Beam Forming</a:t>
            </a:r>
            <a:endParaRPr lang="en-US" dirty="0"/>
          </a:p>
        </p:txBody>
      </p:sp>
      <p:pic>
        <p:nvPicPr>
          <p:cNvPr id="3074" name="Picture 2" descr="http://www.deltasd.bc.ca/de/staff/aboldt/ictx12/multimedia/Audio/wave-interact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514600"/>
            <a:ext cx="4762500" cy="27622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deltasd.bc.ca/de/staff/aboldt/ictx12/multimedia/Audio/wave-interact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007" y="2209800"/>
            <a:ext cx="7756936" cy="449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7243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Spatial Streams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Each Radio has a pair of antenna</a:t>
            </a:r>
          </a:p>
          <a:p>
            <a:endParaRPr lang="en-US" dirty="0" smtClean="0"/>
          </a:p>
          <a:p>
            <a:r>
              <a:rPr lang="en-US" dirty="0" smtClean="0"/>
              <a:t>Each Radio transmits a stream of data on a Channel</a:t>
            </a:r>
          </a:p>
          <a:p>
            <a:endParaRPr lang="en-US" dirty="0" smtClean="0"/>
          </a:p>
          <a:p>
            <a:r>
              <a:rPr lang="en-US" dirty="0" smtClean="0"/>
              <a:t>Each Channel is broken down into Multiple subcarriers based on the channel width</a:t>
            </a:r>
          </a:p>
          <a:p>
            <a:endParaRPr lang="en-US" dirty="0"/>
          </a:p>
          <a:p>
            <a:r>
              <a:rPr lang="en-US" dirty="0" smtClean="0"/>
              <a:t>Same Data on Multiple </a:t>
            </a:r>
            <a:r>
              <a:rPr lang="en-US" dirty="0" smtClean="0"/>
              <a:t>Channels</a:t>
            </a:r>
          </a:p>
          <a:p>
            <a:endParaRPr lang="en-US" dirty="0"/>
          </a:p>
          <a:p>
            <a:r>
              <a:rPr lang="en-US" dirty="0" smtClean="0"/>
              <a:t>N AP talking to NON-N Client</a:t>
            </a:r>
            <a:endParaRPr lang="en-US" dirty="0" smtClean="0"/>
          </a:p>
        </p:txBody>
      </p:sp>
    </p:spTree>
    <p:extLst>
      <p:ext uri="{BB962C8B-B14F-4D97-AF65-F5344CB8AC3E}">
        <p14:creationId xmlns:p14="http://schemas.microsoft.com/office/powerpoint/2010/main" val="2870056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Spatial Multiplexing</a:t>
            </a:r>
            <a:endParaRPr lang="en-US" dirty="0"/>
          </a:p>
        </p:txBody>
      </p:sp>
      <p:pic>
        <p:nvPicPr>
          <p:cNvPr id="5122" name="Picture 2" descr="http://m.eet.com/media/1112170/quanfi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4152" y="2362200"/>
            <a:ext cx="5780108" cy="26688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88149" y="5202281"/>
            <a:ext cx="6705600" cy="1107996"/>
          </a:xfrm>
          <a:prstGeom prst="rect">
            <a:avLst/>
          </a:prstGeom>
          <a:noFill/>
        </p:spPr>
        <p:txBody>
          <a:bodyPr wrap="square" rtlCol="0">
            <a:spAutoFit/>
          </a:bodyPr>
          <a:lstStyle/>
          <a:p>
            <a:r>
              <a:rPr lang="en-US" dirty="0" smtClean="0"/>
              <a:t>N – N Connections</a:t>
            </a:r>
          </a:p>
          <a:p>
            <a:r>
              <a:rPr lang="en-US" dirty="0" smtClean="0"/>
              <a:t>Sender and Receiver both have a encoder/decoder</a:t>
            </a:r>
          </a:p>
          <a:p>
            <a:r>
              <a:rPr lang="en-US" dirty="0" smtClean="0"/>
              <a:t>First real world use of Linear Algebra Matrices</a:t>
            </a:r>
            <a:endParaRPr lang="en-US" dirty="0"/>
          </a:p>
        </p:txBody>
      </p:sp>
    </p:spTree>
    <p:extLst>
      <p:ext uri="{BB962C8B-B14F-4D97-AF65-F5344CB8AC3E}">
        <p14:creationId xmlns:p14="http://schemas.microsoft.com/office/powerpoint/2010/main" val="24530389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Omni vs Directional Antenna</a:t>
            </a:r>
            <a:endParaRPr lang="en-US" dirty="0"/>
          </a:p>
        </p:txBody>
      </p:sp>
      <p:pic>
        <p:nvPicPr>
          <p:cNvPr id="7170" name="Picture 2" descr="https://encrypted-tbn1.gstatic.com/images?q=tbn:ANd9GcTXyCCg4C2iaGHawO7TsZnvJ8nZQ8-gQRNFnkL29DBF6issqP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971800"/>
            <a:ext cx="2019300" cy="225742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encrypted-tbn3.gstatic.com/images?q=tbn:ANd9GcTw9da3gwnk3bMqluXPOVqpp4dhMMZyQQQ1aS_dA7p44Mj6_bo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743200"/>
            <a:ext cx="1971675" cy="232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9254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Antenna Gain</a:t>
            </a:r>
            <a:endParaRPr lang="en-US" dirty="0"/>
          </a:p>
        </p:txBody>
      </p:sp>
      <p:pic>
        <p:nvPicPr>
          <p:cNvPr id="2050" name="Picture 2" descr="http://www.marinesatellitesystems.com/2012/userfiles/image/dbi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667000"/>
            <a:ext cx="8355264" cy="317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1255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Visualized Gain</a:t>
            </a:r>
            <a:endParaRPr lang="en-US" dirty="0"/>
          </a:p>
        </p:txBody>
      </p:sp>
      <p:pic>
        <p:nvPicPr>
          <p:cNvPr id="5122" name="Picture 2" descr="https://encrypted-tbn0.gstatic.com/images?q=tbn:ANd9GcTls8SzSCHqyGQd4dkOqLuZN8HJBFfZcm-9VKmyub1sFwko2Gh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10" y="2790825"/>
            <a:ext cx="3326130" cy="27717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antenna-theory.com/basics/3dpatt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743199"/>
            <a:ext cx="3257550"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1961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Wireless</a:t>
            </a:r>
          </a:p>
          <a:p>
            <a:r>
              <a:rPr lang="en-US" dirty="0" smtClean="0"/>
              <a:t>History</a:t>
            </a:r>
          </a:p>
          <a:p>
            <a:r>
              <a:rPr lang="en-US" dirty="0" smtClean="0"/>
              <a:t>Physics</a:t>
            </a:r>
          </a:p>
          <a:p>
            <a:r>
              <a:rPr lang="en-US" b="1" dirty="0" smtClean="0"/>
              <a:t>Take Away</a:t>
            </a:r>
          </a:p>
          <a:p>
            <a:r>
              <a:rPr lang="en-US" dirty="0" smtClean="0"/>
              <a:t>Q&amp;A</a:t>
            </a:r>
          </a:p>
        </p:txBody>
      </p:sp>
    </p:spTree>
    <p:extLst>
      <p:ext uri="{BB962C8B-B14F-4D97-AF65-F5344CB8AC3E}">
        <p14:creationId xmlns:p14="http://schemas.microsoft.com/office/powerpoint/2010/main" val="41624047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Mobility as a </a:t>
            </a:r>
            <a:r>
              <a:rPr lang="en-US" dirty="0" smtClean="0"/>
              <a:t>Developer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can you count on for coverage and speed</a:t>
            </a:r>
          </a:p>
          <a:p>
            <a:endParaRPr lang="en-US" dirty="0" smtClean="0"/>
          </a:p>
          <a:p>
            <a:r>
              <a:rPr lang="en-US" dirty="0" smtClean="0"/>
              <a:t>Remember when coding for memory and disk was important?</a:t>
            </a:r>
          </a:p>
          <a:p>
            <a:endParaRPr lang="en-US" dirty="0"/>
          </a:p>
          <a:p>
            <a:r>
              <a:rPr lang="en-US" dirty="0" smtClean="0"/>
              <a:t>Design Patterns for disconnected and ultra slow connections</a:t>
            </a:r>
          </a:p>
          <a:p>
            <a:endParaRPr lang="en-US" dirty="0"/>
          </a:p>
          <a:p>
            <a:r>
              <a:rPr lang="en-US" dirty="0" smtClean="0"/>
              <a:t>Cell Radio vs Gigabit  (10/100/1000) </a:t>
            </a:r>
          </a:p>
          <a:p>
            <a:endParaRPr lang="en-US" dirty="0"/>
          </a:p>
          <a:p>
            <a:r>
              <a:rPr lang="en-US" dirty="0" smtClean="0"/>
              <a:t>Lowest Common Denominator Design </a:t>
            </a:r>
          </a:p>
          <a:p>
            <a:endParaRPr lang="en-US" dirty="0" smtClean="0"/>
          </a:p>
          <a:p>
            <a:endParaRPr lang="en-US" dirty="0"/>
          </a:p>
        </p:txBody>
      </p:sp>
    </p:spTree>
    <p:extLst>
      <p:ext uri="{BB962C8B-B14F-4D97-AF65-F5344CB8AC3E}">
        <p14:creationId xmlns:p14="http://schemas.microsoft.com/office/powerpoint/2010/main" val="17404689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can control</a:t>
            </a:r>
            <a:endParaRPr lang="en-US" dirty="0"/>
          </a:p>
        </p:txBody>
      </p:sp>
      <p:sp>
        <p:nvSpPr>
          <p:cNvPr id="3" name="Content Placeholder 2"/>
          <p:cNvSpPr>
            <a:spLocks noGrp="1"/>
          </p:cNvSpPr>
          <p:nvPr>
            <p:ph idx="1"/>
          </p:nvPr>
        </p:nvSpPr>
        <p:spPr/>
        <p:txBody>
          <a:bodyPr/>
          <a:lstStyle/>
          <a:p>
            <a:r>
              <a:rPr lang="en-US" dirty="0" smtClean="0"/>
              <a:t>Great Design for Low/No Bandwidth applications</a:t>
            </a:r>
          </a:p>
          <a:p>
            <a:endParaRPr lang="en-US" dirty="0" smtClean="0"/>
          </a:p>
          <a:p>
            <a:r>
              <a:rPr lang="en-US" dirty="0" smtClean="0"/>
              <a:t>Security</a:t>
            </a:r>
          </a:p>
          <a:p>
            <a:endParaRPr lang="en-US" dirty="0" smtClean="0"/>
          </a:p>
          <a:p>
            <a:r>
              <a:rPr lang="en-US" dirty="0" smtClean="0"/>
              <a:t>Networking – if it is your facility.</a:t>
            </a:r>
          </a:p>
          <a:p>
            <a:endParaRPr lang="en-US" dirty="0" smtClean="0"/>
          </a:p>
          <a:p>
            <a:r>
              <a:rPr lang="en-US" dirty="0" smtClean="0"/>
              <a:t>Network Transitions:  WAN-LAN design Foreshadowing</a:t>
            </a:r>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31866555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can’t control</a:t>
            </a:r>
            <a:endParaRPr lang="en-US" dirty="0"/>
          </a:p>
        </p:txBody>
      </p:sp>
      <p:sp>
        <p:nvSpPr>
          <p:cNvPr id="3" name="Content Placeholder 2"/>
          <p:cNvSpPr>
            <a:spLocks noGrp="1"/>
          </p:cNvSpPr>
          <p:nvPr>
            <p:ph idx="1"/>
          </p:nvPr>
        </p:nvSpPr>
        <p:spPr/>
        <p:txBody>
          <a:bodyPr/>
          <a:lstStyle/>
          <a:p>
            <a:r>
              <a:rPr lang="en-US" dirty="0" smtClean="0"/>
              <a:t>Perhaps the infrastructure</a:t>
            </a:r>
          </a:p>
          <a:p>
            <a:endParaRPr lang="en-US" dirty="0"/>
          </a:p>
          <a:p>
            <a:r>
              <a:rPr lang="en-US" dirty="0" smtClean="0"/>
              <a:t>Interference is everywhere</a:t>
            </a:r>
          </a:p>
          <a:p>
            <a:endParaRPr lang="en-US" dirty="0"/>
          </a:p>
          <a:p>
            <a:r>
              <a:rPr lang="en-US" dirty="0" smtClean="0"/>
              <a:t>Perhaps Power</a:t>
            </a:r>
            <a:r>
              <a:rPr lang="en-US" baseline="0" dirty="0" smtClean="0"/>
              <a:t> Consumption</a:t>
            </a:r>
            <a:endParaRPr lang="en-US" dirty="0" smtClean="0"/>
          </a:p>
          <a:p>
            <a:endParaRPr lang="en-US" dirty="0"/>
          </a:p>
          <a:p>
            <a:r>
              <a:rPr lang="en-US" dirty="0" smtClean="0"/>
              <a:t>Perhaps Data Consumption </a:t>
            </a:r>
            <a:endParaRPr lang="en-US" dirty="0"/>
          </a:p>
        </p:txBody>
      </p:sp>
    </p:spTree>
    <p:extLst>
      <p:ext uri="{BB962C8B-B14F-4D97-AF65-F5344CB8AC3E}">
        <p14:creationId xmlns:p14="http://schemas.microsoft.com/office/powerpoint/2010/main" val="17027648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Thoughts</a:t>
            </a:r>
            <a:endParaRPr lang="en-US" dirty="0"/>
          </a:p>
        </p:txBody>
      </p:sp>
      <p:sp>
        <p:nvSpPr>
          <p:cNvPr id="3" name="Content Placeholder 2"/>
          <p:cNvSpPr>
            <a:spLocks noGrp="1"/>
          </p:cNvSpPr>
          <p:nvPr>
            <p:ph idx="1"/>
          </p:nvPr>
        </p:nvSpPr>
        <p:spPr/>
        <p:txBody>
          <a:bodyPr>
            <a:normAutofit/>
          </a:bodyPr>
          <a:lstStyle/>
          <a:p>
            <a:r>
              <a:rPr lang="en-US" dirty="0" smtClean="0"/>
              <a:t>Apple no longer includes hard</a:t>
            </a:r>
            <a:r>
              <a:rPr lang="en-US" baseline="0" dirty="0" smtClean="0"/>
              <a:t> wired </a:t>
            </a:r>
            <a:r>
              <a:rPr lang="en-US" baseline="0" dirty="0" smtClean="0"/>
              <a:t>NIC</a:t>
            </a:r>
          </a:p>
          <a:p>
            <a:pPr lvl="1"/>
            <a:r>
              <a:rPr lang="en-US" dirty="0" smtClean="0"/>
              <a:t>Remember Diskettes?</a:t>
            </a:r>
          </a:p>
          <a:p>
            <a:pPr lvl="1"/>
            <a:r>
              <a:rPr lang="en-US" baseline="0" dirty="0" smtClean="0"/>
              <a:t>Remember CD and DVD Media</a:t>
            </a:r>
          </a:p>
          <a:p>
            <a:pPr marL="402336" lvl="1" indent="0">
              <a:buNone/>
            </a:pPr>
            <a:endParaRPr lang="en-US" baseline="0" dirty="0" smtClean="0"/>
          </a:p>
          <a:p>
            <a:r>
              <a:rPr lang="en-US" dirty="0" smtClean="0"/>
              <a:t>Security Concerns</a:t>
            </a:r>
          </a:p>
          <a:p>
            <a:endParaRPr lang="en-US" dirty="0"/>
          </a:p>
          <a:p>
            <a:r>
              <a:rPr lang="en-US" dirty="0" smtClean="0"/>
              <a:t>Interference is beyond your control</a:t>
            </a:r>
          </a:p>
          <a:p>
            <a:endParaRPr lang="en-US" dirty="0"/>
          </a:p>
          <a:p>
            <a:r>
              <a:rPr lang="en-US" dirty="0" smtClean="0"/>
              <a:t>Bridging the LAN to the WAN</a:t>
            </a:r>
          </a:p>
          <a:p>
            <a:endParaRPr lang="en-US" dirty="0"/>
          </a:p>
          <a:p>
            <a:endParaRPr lang="en-US" dirty="0"/>
          </a:p>
        </p:txBody>
      </p:sp>
    </p:spTree>
    <p:extLst>
      <p:ext uri="{BB962C8B-B14F-4D97-AF65-F5344CB8AC3E}">
        <p14:creationId xmlns:p14="http://schemas.microsoft.com/office/powerpoint/2010/main" val="1526863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802.11u</a:t>
            </a:r>
            <a:endParaRPr lang="en-US" dirty="0"/>
          </a:p>
        </p:txBody>
      </p:sp>
      <p:sp>
        <p:nvSpPr>
          <p:cNvPr id="3" name="Content Placeholder 2"/>
          <p:cNvSpPr>
            <a:spLocks noGrp="1"/>
          </p:cNvSpPr>
          <p:nvPr>
            <p:ph idx="1"/>
          </p:nvPr>
        </p:nvSpPr>
        <p:spPr/>
        <p:txBody>
          <a:bodyPr/>
          <a:lstStyle/>
          <a:p>
            <a:pPr lvl="0"/>
            <a:r>
              <a:rPr lang="en-US" dirty="0" smtClean="0"/>
              <a:t>Back Haul</a:t>
            </a:r>
          </a:p>
          <a:p>
            <a:pPr lvl="0"/>
            <a:endParaRPr lang="en-US" dirty="0" smtClean="0"/>
          </a:p>
          <a:p>
            <a:pPr lvl="0"/>
            <a:r>
              <a:rPr lang="en-US" dirty="0" smtClean="0"/>
              <a:t>Phone companies need to get data off of the cell network</a:t>
            </a:r>
          </a:p>
          <a:p>
            <a:pPr lvl="0"/>
            <a:endParaRPr lang="en-US" dirty="0" smtClean="0"/>
          </a:p>
          <a:p>
            <a:pPr lvl="0"/>
            <a:r>
              <a:rPr lang="en-US" dirty="0" err="1" smtClean="0"/>
              <a:t>HotSpot</a:t>
            </a:r>
            <a:r>
              <a:rPr lang="en-US" dirty="0" smtClean="0"/>
              <a:t> 2.0 – Single sign-on via MAC Address and registry</a:t>
            </a:r>
          </a:p>
          <a:p>
            <a:pPr lvl="0"/>
            <a:endParaRPr lang="en-US" dirty="0" smtClean="0"/>
          </a:p>
          <a:p>
            <a:pPr lvl="0"/>
            <a:r>
              <a:rPr lang="en-US" dirty="0" smtClean="0"/>
              <a:t>Great idea with a lot of implementation issues</a:t>
            </a:r>
          </a:p>
          <a:p>
            <a:pPr lvl="0"/>
            <a:endParaRPr lang="en-US" dirty="0" smtClean="0"/>
          </a:p>
          <a:p>
            <a:pPr lvl="0"/>
            <a:endParaRPr lang="en-US" dirty="0"/>
          </a:p>
        </p:txBody>
      </p:sp>
    </p:spTree>
    <p:extLst>
      <p:ext uri="{BB962C8B-B14F-4D97-AF65-F5344CB8AC3E}">
        <p14:creationId xmlns:p14="http://schemas.microsoft.com/office/powerpoint/2010/main" val="247693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838200"/>
            <a:ext cx="6343672" cy="914400"/>
          </a:xfrm>
        </p:spPr>
        <p:txBody>
          <a:bodyPr/>
          <a:lstStyle/>
          <a:p>
            <a:r>
              <a:rPr lang="en-US" sz="1800" dirty="0" smtClean="0"/>
              <a:t>Bob Brennan</a:t>
            </a:r>
            <a:br>
              <a:rPr lang="en-US" sz="1800" dirty="0" smtClean="0"/>
            </a:br>
            <a:r>
              <a:rPr lang="en-US" sz="1800" dirty="0" smtClean="0"/>
              <a:t>Integrated Manufacturing Systems, Inc.</a:t>
            </a:r>
            <a:br>
              <a:rPr lang="en-US" sz="1800" dirty="0" smtClean="0"/>
            </a:br>
            <a:r>
              <a:rPr lang="en-US" sz="1800" dirty="0" smtClean="0"/>
              <a:t>(603) 424-0109</a:t>
            </a:r>
            <a:endParaRPr lang="en-US" sz="1800" dirty="0"/>
          </a:p>
        </p:txBody>
      </p:sp>
      <p:pic>
        <p:nvPicPr>
          <p:cNvPr id="4100" name="Picture 4" descr="https://encrypted-tbn1.gstatic.com/images?q=tbn:ANd9GcSd1HMJJ0Q1EKIin9zJ8B1Lsd7G4hda86lwd50Syh-6HEvgqu3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362200"/>
            <a:ext cx="6124576" cy="425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819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826</Words>
  <Application>Microsoft Office PowerPoint</Application>
  <PresentationFormat>On-screen Show (4:3)</PresentationFormat>
  <Paragraphs>251</Paragraphs>
  <Slides>39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Century Gothic</vt:lpstr>
      <vt:lpstr>Wingdings 3</vt:lpstr>
      <vt:lpstr>Ion Boardroom</vt:lpstr>
      <vt:lpstr>Wireless </vt:lpstr>
      <vt:lpstr>Agenda</vt:lpstr>
      <vt:lpstr>Access Points</vt:lpstr>
      <vt:lpstr>Radio Spectrum in the USA</vt:lpstr>
      <vt:lpstr>Industrial, Scientific &amp; Medical Band (ISM)</vt:lpstr>
      <vt:lpstr>Agenda</vt:lpstr>
      <vt:lpstr>IEEE 802 History</vt:lpstr>
      <vt:lpstr>802.11 Evolution</vt:lpstr>
      <vt:lpstr>Multipath</vt:lpstr>
      <vt:lpstr>Interference</vt:lpstr>
      <vt:lpstr>Multipath Distortion</vt:lpstr>
      <vt:lpstr>Single In Single Out</vt:lpstr>
      <vt:lpstr>Multiple In Multiple Out MIMO</vt:lpstr>
      <vt:lpstr>Single to Multiple</vt:lpstr>
      <vt:lpstr>802.11 B</vt:lpstr>
      <vt:lpstr>802.11 A</vt:lpstr>
      <vt:lpstr>802.11 G</vt:lpstr>
      <vt:lpstr>802.11N</vt:lpstr>
      <vt:lpstr>Bandwidth </vt:lpstr>
      <vt:lpstr>802.11ac</vt:lpstr>
      <vt:lpstr>802.11 AD</vt:lpstr>
      <vt:lpstr>Agenda</vt:lpstr>
      <vt:lpstr>2.4 GHz Band</vt:lpstr>
      <vt:lpstr>2.4 and We Are Not Alone</vt:lpstr>
      <vt:lpstr>2.4 GHz vs 5 GHz</vt:lpstr>
      <vt:lpstr>Channel Conflict</vt:lpstr>
      <vt:lpstr>Beam Forming</vt:lpstr>
      <vt:lpstr>Spatial Streams</vt:lpstr>
      <vt:lpstr>Spatial Multiplexing</vt:lpstr>
      <vt:lpstr>Omni vs Directional Antenna</vt:lpstr>
      <vt:lpstr>Antenna Gain</vt:lpstr>
      <vt:lpstr>Visualized Gain</vt:lpstr>
      <vt:lpstr>Agenda</vt:lpstr>
      <vt:lpstr>Mobility as a Developer</vt:lpstr>
      <vt:lpstr>What you can control</vt:lpstr>
      <vt:lpstr>What you can’t control</vt:lpstr>
      <vt:lpstr>Random Thoughts</vt:lpstr>
      <vt:lpstr>802.11u</vt:lpstr>
      <vt:lpstr>Bob Brennan Integrated Manufacturing Systems, Inc. (603) 424-0109</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description/>
  <cp:lastModifiedBy/>
  <cp:revision>1</cp:revision>
  <dcterms:created xsi:type="dcterms:W3CDTF">2014-06-09T20:17:07Z</dcterms:created>
  <dcterms:modified xsi:type="dcterms:W3CDTF">2014-06-11T20:45:18Z</dcterms:modified>
  <cp:category/>
  <cp:version/>
</cp:coreProperties>
</file>