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2.xml" ContentType="application/vnd.openxmlformats-officedocument.presentationml.tags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87"/>
  </p:notesMasterIdLst>
  <p:handoutMasterIdLst>
    <p:handoutMasterId r:id="rId88"/>
  </p:handoutMasterIdLst>
  <p:sldIdLst>
    <p:sldId id="256" r:id="rId5"/>
    <p:sldId id="420" r:id="rId6"/>
    <p:sldId id="412" r:id="rId7"/>
    <p:sldId id="318" r:id="rId8"/>
    <p:sldId id="319" r:id="rId9"/>
    <p:sldId id="320" r:id="rId10"/>
    <p:sldId id="444" r:id="rId11"/>
    <p:sldId id="413" r:id="rId12"/>
    <p:sldId id="321" r:id="rId13"/>
    <p:sldId id="322" r:id="rId14"/>
    <p:sldId id="324" r:id="rId15"/>
    <p:sldId id="323" r:id="rId16"/>
    <p:sldId id="326" r:id="rId17"/>
    <p:sldId id="421" r:id="rId18"/>
    <p:sldId id="414" r:id="rId19"/>
    <p:sldId id="344" r:id="rId20"/>
    <p:sldId id="345" r:id="rId21"/>
    <p:sldId id="349" r:id="rId22"/>
    <p:sldId id="350" r:id="rId23"/>
    <p:sldId id="422" r:id="rId24"/>
    <p:sldId id="356" r:id="rId25"/>
    <p:sldId id="357" r:id="rId26"/>
    <p:sldId id="358" r:id="rId27"/>
    <p:sldId id="359" r:id="rId28"/>
    <p:sldId id="363" r:id="rId29"/>
    <p:sldId id="364" r:id="rId30"/>
    <p:sldId id="419" r:id="rId31"/>
    <p:sldId id="423" r:id="rId32"/>
    <p:sldId id="439" r:id="rId33"/>
    <p:sldId id="440" r:id="rId34"/>
    <p:sldId id="424" r:id="rId35"/>
    <p:sldId id="430" r:id="rId36"/>
    <p:sldId id="432" r:id="rId37"/>
    <p:sldId id="435" r:id="rId38"/>
    <p:sldId id="425" r:id="rId39"/>
    <p:sldId id="415" r:id="rId40"/>
    <p:sldId id="367" r:id="rId41"/>
    <p:sldId id="370" r:id="rId42"/>
    <p:sldId id="371" r:id="rId43"/>
    <p:sldId id="375" r:id="rId44"/>
    <p:sldId id="426" r:id="rId45"/>
    <p:sldId id="377" r:id="rId46"/>
    <p:sldId id="378" r:id="rId47"/>
    <p:sldId id="379" r:id="rId48"/>
    <p:sldId id="427" r:id="rId49"/>
    <p:sldId id="381" r:id="rId50"/>
    <p:sldId id="382" r:id="rId51"/>
    <p:sldId id="383" r:id="rId52"/>
    <p:sldId id="384" r:id="rId53"/>
    <p:sldId id="428" r:id="rId54"/>
    <p:sldId id="257" r:id="rId55"/>
    <p:sldId id="258" r:id="rId56"/>
    <p:sldId id="259" r:id="rId57"/>
    <p:sldId id="260" r:id="rId58"/>
    <p:sldId id="261" r:id="rId59"/>
    <p:sldId id="262" r:id="rId60"/>
    <p:sldId id="263" r:id="rId61"/>
    <p:sldId id="264" r:id="rId62"/>
    <p:sldId id="265" r:id="rId63"/>
    <p:sldId id="266" r:id="rId64"/>
    <p:sldId id="314" r:id="rId65"/>
    <p:sldId id="309" r:id="rId66"/>
    <p:sldId id="267" r:id="rId67"/>
    <p:sldId id="313" r:id="rId68"/>
    <p:sldId id="269" r:id="rId69"/>
    <p:sldId id="270" r:id="rId70"/>
    <p:sldId id="271" r:id="rId71"/>
    <p:sldId id="272" r:id="rId72"/>
    <p:sldId id="274" r:id="rId73"/>
    <p:sldId id="275" r:id="rId74"/>
    <p:sldId id="276" r:id="rId75"/>
    <p:sldId id="277" r:id="rId76"/>
    <p:sldId id="278" r:id="rId77"/>
    <p:sldId id="279" r:id="rId78"/>
    <p:sldId id="441" r:id="rId79"/>
    <p:sldId id="286" r:id="rId80"/>
    <p:sldId id="287" r:id="rId81"/>
    <p:sldId id="442" r:id="rId82"/>
    <p:sldId id="289" r:id="rId83"/>
    <p:sldId id="443" r:id="rId84"/>
    <p:sldId id="295" r:id="rId85"/>
    <p:sldId id="307" r:id="rId86"/>
  </p:sldIdLst>
  <p:sldSz cx="12188825" cy="6858000"/>
  <p:notesSz cx="7027863" cy="9313863"/>
  <p:custDataLst>
    <p:tags r:id="rId89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3FFC0"/>
    <a:srgbClr val="FF4E00"/>
    <a:srgbClr val="2F5662"/>
    <a:srgbClr val="DD461E"/>
    <a:srgbClr val="B0D806"/>
    <a:srgbClr val="AAD204"/>
    <a:srgbClr val="24D997"/>
    <a:srgbClr val="23C78C"/>
    <a:srgbClr val="F199AE"/>
    <a:srgbClr val="A2163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34615" autoAdjust="0"/>
    <p:restoredTop sz="86380" autoAdjust="0"/>
  </p:normalViewPr>
  <p:slideViewPr>
    <p:cSldViewPr snapToGrid="0" showGuides="1">
      <p:cViewPr varScale="1">
        <p:scale>
          <a:sx n="114" d="100"/>
          <a:sy n="114" d="100"/>
        </p:scale>
        <p:origin x="-228" y="-108"/>
      </p:cViewPr>
      <p:guideLst>
        <p:guide orient="horz" pos="437"/>
        <p:guide orient="horz" pos="756"/>
        <p:guide orient="horz" pos="3403"/>
        <p:guide pos="3829"/>
      </p:guideLst>
    </p:cSldViewPr>
  </p:slideViewPr>
  <p:outlineViewPr>
    <p:cViewPr>
      <p:scale>
        <a:sx n="33" d="100"/>
        <a:sy n="33" d="100"/>
      </p:scale>
      <p:origin x="0" y="23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1502"/>
    </p:cViewPr>
  </p:sorterViewPr>
  <p:notesViewPr>
    <p:cSldViewPr snapToGrid="0" showGuides="1">
      <p:cViewPr varScale="1">
        <p:scale>
          <a:sx n="98" d="100"/>
          <a:sy n="98" d="100"/>
        </p:scale>
        <p:origin x="-3546" y="-120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tags" Target="tags/tag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commentAuthors" Target="comment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handoutMaster" Target="handoutMasters/handoutMaster1.xml"/><Relationship Id="rId9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6614" y="1600201"/>
            <a:ext cx="52162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5" y="1600201"/>
            <a:ext cx="550824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20125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  <p:sldLayoutId id="2147483771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1158796"/>
            <a:ext cx="10511966" cy="1046440"/>
          </a:xfrm>
        </p:spPr>
        <p:txBody>
          <a:bodyPr/>
          <a:lstStyle/>
          <a:p>
            <a:r>
              <a:rPr lang="en-US" dirty="0" smtClean="0"/>
              <a:t>Language Enhancement 11.x</a:t>
            </a:r>
            <a:br>
              <a:rPr lang="en-US" dirty="0" smtClean="0"/>
            </a:br>
            <a:r>
              <a:rPr lang="en-US" sz="2000" dirty="0" smtClean="0"/>
              <a:t>(with a preview of 11.4)</a:t>
            </a:r>
            <a:endParaRPr lang="en-US" sz="2000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3" y="3541836"/>
            <a:ext cx="8999126" cy="723098"/>
          </a:xfrm>
        </p:spPr>
        <p:txBody>
          <a:bodyPr/>
          <a:lstStyle/>
          <a:p>
            <a:r>
              <a:rPr lang="en-US" dirty="0" smtClean="0"/>
              <a:t>Evan Bleicher</a:t>
            </a:r>
          </a:p>
          <a:p>
            <a:r>
              <a:rPr lang="en-US" dirty="0" smtClean="0"/>
              <a:t>Senior Development Manager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dirty="0" smtClean="0"/>
              <a:t>PUG Challenge Americas 2014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/>
              <a:t>June 09, 2014</a:t>
            </a:r>
          </a:p>
          <a:p>
            <a:pPr algn="l">
              <a:spcBef>
                <a:spcPts val="0"/>
              </a:spcBef>
            </a:pP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 advTm="118358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8285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71589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Inheritance (Release 11.0)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 smtClean="0"/>
              <a:t>Consistent with other OO languages, I want to program using polymorphism using Interfaces</a:t>
            </a:r>
            <a:endParaRPr lang="en-US" dirty="0"/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dirty="0"/>
              <a:t>The ABL </a:t>
            </a:r>
            <a:r>
              <a:rPr lang="en-US" dirty="0" smtClean="0"/>
              <a:t>Interface definition now support inheriting from multiple interface types</a:t>
            </a:r>
            <a:endParaRPr lang="en-US" dirty="0"/>
          </a:p>
          <a:p>
            <a:pPr>
              <a:buNone/>
            </a:pPr>
            <a:r>
              <a:rPr lang="en-US" sz="1600" dirty="0"/>
              <a:t>	</a:t>
            </a:r>
          </a:p>
          <a:p>
            <a:pPr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p:transition advTm="24398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OOABL: Interface Inheritance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317" y="1143000"/>
            <a:ext cx="11297748" cy="5162550"/>
          </a:xfrm>
        </p:spPr>
        <p:txBody>
          <a:bodyPr>
            <a:normAutofit/>
          </a:bodyPr>
          <a:lstStyle/>
          <a:p>
            <a:r>
              <a:rPr lang="en-US" dirty="0" smtClean="0"/>
              <a:t>OOABL Interface type </a:t>
            </a:r>
          </a:p>
          <a:p>
            <a:pPr lvl="1"/>
            <a:r>
              <a:rPr lang="en-US" dirty="0" smtClean="0"/>
              <a:t>Inherit from multiple interface types</a:t>
            </a:r>
          </a:p>
          <a:p>
            <a:pPr lvl="1"/>
            <a:r>
              <a:rPr lang="en-US" dirty="0" smtClean="0"/>
              <a:t>Inherit from .NET interface type</a:t>
            </a:r>
          </a:p>
          <a:p>
            <a:endParaRPr lang="en-US" sz="800" dirty="0" smtClean="0"/>
          </a:p>
          <a:p>
            <a:r>
              <a:rPr lang="en-US" dirty="0" smtClean="0"/>
              <a:t>Syntax</a:t>
            </a:r>
          </a:p>
          <a:p>
            <a:pPr>
              <a:buNone/>
            </a:pPr>
            <a:endParaRPr lang="en-US" sz="900" dirty="0" smtClean="0"/>
          </a:p>
          <a:p>
            <a:pPr>
              <a:buNone/>
            </a:pPr>
            <a:r>
              <a:rPr lang="en-US" sz="2400" dirty="0" smtClean="0"/>
              <a:t>	INTERFACE </a:t>
            </a:r>
            <a:r>
              <a:rPr lang="en-US" sz="2400" i="1" dirty="0" err="1" smtClean="0"/>
              <a:t>InterfaceName</a:t>
            </a:r>
            <a:endParaRPr lang="en-US" sz="2400" i="1" dirty="0" smtClean="0"/>
          </a:p>
          <a:p>
            <a:pPr lvl="1">
              <a:buNone/>
            </a:pPr>
            <a:r>
              <a:rPr lang="en-US" sz="2400" b="1" dirty="0" smtClean="0"/>
              <a:t>	[ INHERITS </a:t>
            </a:r>
            <a:r>
              <a:rPr lang="en-US" sz="2400" b="1" i="1" dirty="0" smtClean="0"/>
              <a:t>SuperName1</a:t>
            </a:r>
            <a:r>
              <a:rPr lang="en-US" sz="2400" b="1" dirty="0" smtClean="0"/>
              <a:t> [ , </a:t>
            </a:r>
            <a:r>
              <a:rPr lang="en-US" sz="2400" b="1" i="1" dirty="0" smtClean="0"/>
              <a:t>SuperName2</a:t>
            </a:r>
            <a:r>
              <a:rPr lang="en-US" sz="2400" b="1" dirty="0" smtClean="0"/>
              <a:t> ] ... ]</a:t>
            </a:r>
            <a:r>
              <a:rPr lang="en-US" sz="2400" dirty="0" smtClean="0"/>
              <a:t> :</a:t>
            </a:r>
          </a:p>
          <a:p>
            <a:pPr>
              <a:buNone/>
            </a:pPr>
            <a:endParaRPr lang="en-US" sz="9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825285" y="3238501"/>
            <a:ext cx="10411288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45755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984" y="317163"/>
            <a:ext cx="10801179" cy="430887"/>
          </a:xfrm>
        </p:spPr>
        <p:txBody>
          <a:bodyPr>
            <a:normAutofit/>
          </a:bodyPr>
          <a:lstStyle/>
          <a:p>
            <a:r>
              <a:rPr lang="en-US" dirty="0" smtClean="0"/>
              <a:t>OOABL: Interface Inheritance</a:t>
            </a:r>
            <a:endParaRPr lang="en-US" dirty="0"/>
          </a:p>
        </p:txBody>
      </p:sp>
      <p:sp>
        <p:nvSpPr>
          <p:cNvPr id="20" name="Content Placeholder 3"/>
          <p:cNvSpPr txBox="1">
            <a:spLocks/>
          </p:cNvSpPr>
          <p:nvPr/>
        </p:nvSpPr>
        <p:spPr>
          <a:xfrm>
            <a:off x="370966" y="944218"/>
            <a:ext cx="11393100" cy="1741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lvl="0" indent="-457200" algn="l" defTabSz="457200" fontAlgn="auto">
              <a:spcBef>
                <a:spcPct val="20000"/>
              </a:spcBef>
              <a:spcAft>
                <a:spcPts val="0"/>
              </a:spcAft>
              <a:buClr>
                <a:srgbClr val="FF7C00"/>
              </a:buClr>
              <a:buSzTx/>
              <a:buFont typeface="Wingdings" charset="2"/>
              <a:buChar char="§"/>
            </a:pPr>
            <a:endParaRPr lang="en-US" sz="2800" dirty="0" smtClean="0"/>
          </a:p>
          <a:p>
            <a:pPr marL="457200" indent="-457200" algn="l" defTabSz="457200" fontAlgn="auto">
              <a:spcBef>
                <a:spcPct val="20000"/>
              </a:spcBef>
              <a:spcAft>
                <a:spcPts val="0"/>
              </a:spcAft>
              <a:buClr>
                <a:srgbClr val="FF7C00"/>
              </a:buClr>
              <a:buSzTx/>
              <a:buFont typeface="Wingdings" charset="2"/>
              <a:buChar char="§"/>
            </a:pPr>
            <a:endParaRPr lang="en-US" sz="1000" dirty="0" smtClean="0">
              <a:solidFill>
                <a:srgbClr val="A7D101"/>
              </a:solidFill>
            </a:endParaRPr>
          </a:p>
        </p:txBody>
      </p:sp>
      <p:grpSp>
        <p:nvGrpSpPr>
          <p:cNvPr id="3" name="Group 56"/>
          <p:cNvGrpSpPr/>
          <p:nvPr/>
        </p:nvGrpSpPr>
        <p:grpSpPr>
          <a:xfrm>
            <a:off x="645951" y="906011"/>
            <a:ext cx="11111185" cy="5532889"/>
            <a:chOff x="209550" y="1057276"/>
            <a:chExt cx="8610600" cy="5381624"/>
          </a:xfrm>
        </p:grpSpPr>
        <p:sp>
          <p:nvSpPr>
            <p:cNvPr id="54" name="Rectangle 53"/>
            <p:cNvSpPr/>
            <p:nvPr/>
          </p:nvSpPr>
          <p:spPr>
            <a:xfrm>
              <a:off x="209550" y="1057276"/>
              <a:ext cx="8610600" cy="5381624"/>
            </a:xfrm>
            <a:prstGeom prst="rect">
              <a:avLst/>
            </a:prstGeom>
            <a:solidFill>
              <a:srgbClr val="DBEEF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526976" y="4929381"/>
              <a:ext cx="1709650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dirty="0" smtClean="0">
                  <a:solidFill>
                    <a:schemeClr val="tx1"/>
                  </a:solidFill>
                </a:rPr>
                <a:t>  Altima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3820654" y="4961224"/>
              <a:ext cx="346798" cy="36144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0" dirty="0" smtClean="0">
                  <a:solidFill>
                    <a:schemeClr val="tx1"/>
                  </a:solidFill>
                </a:rPr>
                <a:t>c</a:t>
              </a:r>
              <a:endParaRPr lang="en-US" i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42"/>
          <p:cNvGrpSpPr/>
          <p:nvPr/>
        </p:nvGrpSpPr>
        <p:grpSpPr>
          <a:xfrm>
            <a:off x="3745527" y="3143251"/>
            <a:ext cx="2006077" cy="449179"/>
            <a:chOff x="2771777" y="5448300"/>
            <a:chExt cx="1504950" cy="449179"/>
          </a:xfrm>
        </p:grpSpPr>
        <p:sp>
          <p:nvSpPr>
            <p:cNvPr id="27" name="Rectangle 26"/>
            <p:cNvSpPr/>
            <p:nvPr/>
          </p:nvSpPr>
          <p:spPr>
            <a:xfrm>
              <a:off x="2771777" y="5448300"/>
              <a:ext cx="1504950" cy="44917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dirty="0" smtClean="0">
                  <a:solidFill>
                    <a:schemeClr val="tx1"/>
                  </a:solidFill>
                </a:rPr>
                <a:t>  ICar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826641" y="5449715"/>
              <a:ext cx="410859" cy="39444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0" dirty="0" smtClean="0">
                  <a:solidFill>
                    <a:schemeClr val="tx1"/>
                  </a:solidFill>
                </a:rPr>
                <a:t>i</a:t>
              </a:r>
              <a:endParaRPr lang="en-US" i="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4" name="Straight Arrow Connector 73"/>
          <p:cNvCxnSpPr/>
          <p:nvPr/>
        </p:nvCxnSpPr>
        <p:spPr>
          <a:xfrm rot="5400000" flipH="1" flipV="1">
            <a:off x="4679317" y="1918604"/>
            <a:ext cx="1293897" cy="1155399"/>
          </a:xfrm>
          <a:prstGeom prst="straightConnector1">
            <a:avLst/>
          </a:prstGeom>
          <a:ln cmpd="sng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1"/>
          <p:cNvGrpSpPr/>
          <p:nvPr/>
        </p:nvGrpSpPr>
        <p:grpSpPr>
          <a:xfrm>
            <a:off x="4900069" y="1381126"/>
            <a:ext cx="2045022" cy="472587"/>
            <a:chOff x="3637909" y="3686175"/>
            <a:chExt cx="1534166" cy="472587"/>
          </a:xfrm>
        </p:grpSpPr>
        <p:sp>
          <p:nvSpPr>
            <p:cNvPr id="77" name="Rectangle 76"/>
            <p:cNvSpPr/>
            <p:nvPr/>
          </p:nvSpPr>
          <p:spPr>
            <a:xfrm>
              <a:off x="3637909" y="3686175"/>
              <a:ext cx="1534166" cy="4725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dirty="0" smtClean="0">
                  <a:solidFill>
                    <a:schemeClr val="tx1"/>
                  </a:solidFill>
                </a:rPr>
                <a:t>IVehicle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4819650" y="3752850"/>
              <a:ext cx="317532" cy="38346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0" dirty="0" smtClean="0">
                  <a:solidFill>
                    <a:schemeClr val="tx1"/>
                  </a:solidFill>
                </a:rPr>
                <a:t>i</a:t>
              </a:r>
              <a:endParaRPr lang="en-US" i="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7" name="Straight Arrow Connector 36"/>
          <p:cNvCxnSpPr>
            <a:stCxn id="30" idx="0"/>
          </p:cNvCxnSpPr>
          <p:nvPr/>
        </p:nvCxnSpPr>
        <p:spPr>
          <a:xfrm rot="16200000" flipV="1">
            <a:off x="6108137" y="1668159"/>
            <a:ext cx="1281096" cy="1652204"/>
          </a:xfrm>
          <a:prstGeom prst="straightConnector1">
            <a:avLst/>
          </a:prstGeom>
          <a:ln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43"/>
          <p:cNvGrpSpPr/>
          <p:nvPr/>
        </p:nvGrpSpPr>
        <p:grpSpPr>
          <a:xfrm>
            <a:off x="6607589" y="3134810"/>
            <a:ext cx="1934395" cy="476947"/>
            <a:chOff x="4747433" y="5439859"/>
            <a:chExt cx="1451174" cy="476947"/>
          </a:xfrm>
        </p:grpSpPr>
        <p:sp>
          <p:nvSpPr>
            <p:cNvPr id="30" name="Rectangle 29"/>
            <p:cNvSpPr/>
            <p:nvPr/>
          </p:nvSpPr>
          <p:spPr>
            <a:xfrm>
              <a:off x="4747433" y="5439859"/>
              <a:ext cx="1451174" cy="47694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dirty="0" smtClean="0">
                  <a:solidFill>
                    <a:schemeClr val="tx1"/>
                  </a:solidFill>
                </a:rPr>
                <a:t>ITruck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712591" y="5478290"/>
              <a:ext cx="410859" cy="39444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0" dirty="0" smtClean="0">
                  <a:solidFill>
                    <a:schemeClr val="tx1"/>
                  </a:solidFill>
                </a:rPr>
                <a:t>i</a:t>
              </a:r>
              <a:endParaRPr lang="en-US" i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44"/>
          <p:cNvGrpSpPr/>
          <p:nvPr/>
        </p:nvGrpSpPr>
        <p:grpSpPr>
          <a:xfrm>
            <a:off x="6525673" y="4865157"/>
            <a:ext cx="2118246" cy="466107"/>
            <a:chOff x="7057705" y="5446181"/>
            <a:chExt cx="1589098" cy="466107"/>
          </a:xfrm>
        </p:grpSpPr>
        <p:sp>
          <p:nvSpPr>
            <p:cNvPr id="33" name="Rectangle 32"/>
            <p:cNvSpPr/>
            <p:nvPr/>
          </p:nvSpPr>
          <p:spPr>
            <a:xfrm>
              <a:off x="7057705" y="5446181"/>
              <a:ext cx="1589098" cy="46610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dirty="0" smtClean="0">
                  <a:solidFill>
                    <a:schemeClr val="tx1"/>
                  </a:solidFill>
                </a:rPr>
                <a:t>  Tundra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272389" y="5495926"/>
              <a:ext cx="346798" cy="36144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0" dirty="0" smtClean="0">
                  <a:solidFill>
                    <a:schemeClr val="tx1"/>
                  </a:solidFill>
                </a:rPr>
                <a:t>c</a:t>
              </a:r>
              <a:endParaRPr lang="en-US" i="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1" name="Straight Arrow Connector 50"/>
          <p:cNvCxnSpPr>
            <a:stCxn id="24" idx="0"/>
            <a:endCxn id="27" idx="2"/>
          </p:cNvCxnSpPr>
          <p:nvPr/>
        </p:nvCxnSpPr>
        <p:spPr>
          <a:xfrm flipV="1">
            <a:off x="4739448" y="3592430"/>
            <a:ext cx="9118" cy="1294522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33" idx="0"/>
            <a:endCxn id="30" idx="2"/>
          </p:cNvCxnSpPr>
          <p:nvPr/>
        </p:nvCxnSpPr>
        <p:spPr>
          <a:xfrm rot="16200000" flipV="1">
            <a:off x="6953092" y="4233452"/>
            <a:ext cx="1253400" cy="1000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05015" y="4475695"/>
            <a:ext cx="1220903" cy="254907"/>
          </a:xfrm>
          <a:prstGeom prst="rect">
            <a:avLst/>
          </a:prstGeom>
          <a:solidFill>
            <a:srgbClr val="F3FF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46949" y="3723684"/>
            <a:ext cx="861802" cy="294544"/>
          </a:xfrm>
          <a:prstGeom prst="rect">
            <a:avLst/>
          </a:prstGeom>
          <a:solidFill>
            <a:srgbClr val="F3FF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6170" y="3345110"/>
            <a:ext cx="1292355" cy="255938"/>
          </a:xfrm>
          <a:prstGeom prst="rect">
            <a:avLst/>
          </a:prstGeom>
          <a:solidFill>
            <a:srgbClr val="F3FF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OOABL: Interface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17" y="1004593"/>
            <a:ext cx="11297748" cy="1710032"/>
          </a:xfrm>
        </p:spPr>
        <p:txBody>
          <a:bodyPr>
            <a:normAutofit/>
          </a:bodyPr>
          <a:lstStyle/>
          <a:p>
            <a:r>
              <a:rPr lang="en-US" dirty="0" smtClean="0"/>
              <a:t>Program to the interfaces via polymorphism</a:t>
            </a:r>
          </a:p>
          <a:p>
            <a:endParaRPr lang="en-US" sz="800" dirty="0" smtClean="0"/>
          </a:p>
          <a:p>
            <a:r>
              <a:rPr lang="en-US" dirty="0" smtClean="0"/>
              <a:t>TYPE-OF function and </a:t>
            </a:r>
            <a:r>
              <a:rPr lang="en-US" dirty="0" err="1" smtClean="0"/>
              <a:t>IsA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Returns TRUE for Interface in hierarchy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05798" y="2968017"/>
            <a:ext cx="11192431" cy="26494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PUBLIC METHOD LOGICAL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handleVehicle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(INPUT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refVehicle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	AS CLASS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IVehicle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):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IF TYPE-OF(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refVehicle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ICar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") EQ TRUE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  THEN THIS-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OBJECT:handleCar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refVehicle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ELSE IF TYPE-OF(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refVehicle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ITruck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") EQ TRUE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  THEN THIS-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OBJECT:handleTruck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refVehicle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ELSE THIS-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OBJECT:handleGeneric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refVehicle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     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OOABL: Interface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17" y="1004593"/>
            <a:ext cx="11297748" cy="1710032"/>
          </a:xfrm>
        </p:spPr>
        <p:txBody>
          <a:bodyPr>
            <a:normAutofit/>
          </a:bodyPr>
          <a:lstStyle/>
          <a:p>
            <a:r>
              <a:rPr lang="en-US" dirty="0" smtClean="0"/>
              <a:t>Program to the interfaces via polymorphism</a:t>
            </a:r>
          </a:p>
          <a:p>
            <a:endParaRPr lang="en-US" sz="800" dirty="0" smtClean="0"/>
          </a:p>
          <a:p>
            <a:r>
              <a:rPr lang="en-US" dirty="0" smtClean="0"/>
              <a:t>TYPE-OF function and </a:t>
            </a:r>
            <a:r>
              <a:rPr lang="en-US" dirty="0" err="1" smtClean="0"/>
              <a:t>IsA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Returns TRUE for Interface in hierarchy</a:t>
            </a:r>
          </a:p>
        </p:txBody>
      </p:sp>
    </p:spTree>
  </p:cSld>
  <p:clrMapOvr>
    <a:masterClrMapping/>
  </p:clrMapOvr>
  <p:transition advTm="28377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 Dynamic Access (Release 11.0/11.3)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 smtClean="0"/>
              <a:t>The ABL’s Reflection class is not complete and does not support dynamic access to Properties as well as OpenEdge built-in OOABL types</a:t>
            </a:r>
            <a:endParaRPr lang="en-US" dirty="0"/>
          </a:p>
          <a:p>
            <a:pPr>
              <a:buNone/>
            </a:pPr>
            <a:endParaRPr lang="en-US" sz="800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dirty="0" smtClean="0"/>
              <a:t>Enhance </a:t>
            </a:r>
            <a:r>
              <a:rPr lang="en-US" dirty="0" err="1" smtClean="0"/>
              <a:t>Progress.Lang.Class</a:t>
            </a:r>
            <a:r>
              <a:rPr lang="en-US" dirty="0" smtClean="0"/>
              <a:t> to support dynamic access (set / get) to OOABL class properties.  (Release 11.0)</a:t>
            </a:r>
          </a:p>
          <a:p>
            <a:endParaRPr lang="en-US" sz="800" dirty="0" smtClean="0"/>
          </a:p>
          <a:p>
            <a:r>
              <a:rPr lang="en-US" dirty="0" smtClean="0"/>
              <a:t>The ABL built-in OO objects can now be accessed dynamically, using either Dynamic-* functions or Reflection with the </a:t>
            </a:r>
            <a:r>
              <a:rPr lang="en-US" dirty="0" err="1" smtClean="0"/>
              <a:t>Progress.Lang.Class</a:t>
            </a:r>
            <a:r>
              <a:rPr lang="en-US" dirty="0" smtClean="0"/>
              <a:t> methods. (11.3)</a:t>
            </a:r>
          </a:p>
          <a:p>
            <a:endParaRPr lang="en-US" sz="800" dirty="0" smtClean="0"/>
          </a:p>
          <a:p>
            <a:pPr lvl="1"/>
            <a:r>
              <a:rPr lang="en-US" dirty="0" smtClean="0"/>
              <a:t>This applies to the following built-in objects:</a:t>
            </a:r>
          </a:p>
          <a:p>
            <a:pPr lvl="2"/>
            <a:r>
              <a:rPr lang="en-US" sz="14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Progress.BPM.*		</a:t>
            </a:r>
            <a:r>
              <a:rPr lang="en-US" sz="14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Progress.Data</a:t>
            </a:r>
            <a:r>
              <a:rPr lang="en-US" sz="14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.*</a:t>
            </a:r>
          </a:p>
          <a:p>
            <a:pPr lvl="2"/>
            <a:r>
              <a:rPr lang="en-US" sz="14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Progress.Json</a:t>
            </a:r>
            <a:r>
              <a:rPr lang="en-US" sz="14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.*		</a:t>
            </a:r>
            <a:r>
              <a:rPr lang="en-US" sz="14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Progress.Security</a:t>
            </a:r>
            <a:r>
              <a:rPr lang="en-US" sz="14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.*</a:t>
            </a:r>
          </a:p>
          <a:p>
            <a:pPr lvl="2"/>
            <a:r>
              <a:rPr lang="en-US" sz="14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Progress.Lang</a:t>
            </a:r>
            <a:r>
              <a:rPr lang="en-US" sz="14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.* </a:t>
            </a:r>
          </a:p>
          <a:p>
            <a:endParaRPr lang="en-US" dirty="0"/>
          </a:p>
          <a:p>
            <a:pPr>
              <a:buNone/>
            </a:pPr>
            <a:r>
              <a:rPr lang="en-US" sz="1600" dirty="0"/>
              <a:t>	</a:t>
            </a:r>
          </a:p>
          <a:p>
            <a:pPr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p:transition advTm="42932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OOABL: Dynamic Properties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Dynamically (</a:t>
            </a:r>
            <a:r>
              <a:rPr lang="en-US" i="1" dirty="0" smtClean="0"/>
              <a:t>pre-11.0 functionality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Instantiate a class</a:t>
            </a:r>
          </a:p>
          <a:p>
            <a:pPr lvl="1"/>
            <a:r>
              <a:rPr lang="en-US" dirty="0" smtClean="0"/>
              <a:t>Invoke a method</a:t>
            </a:r>
          </a:p>
          <a:p>
            <a:endParaRPr lang="en-US" sz="800" dirty="0" smtClean="0"/>
          </a:p>
          <a:p>
            <a:r>
              <a:rPr lang="en-US" dirty="0" smtClean="0"/>
              <a:t>Dynamically get or set OOABL property</a:t>
            </a:r>
          </a:p>
          <a:p>
            <a:endParaRPr lang="en-US" sz="800" dirty="0" smtClean="0"/>
          </a:p>
          <a:p>
            <a:r>
              <a:rPr lang="en-US" dirty="0" smtClean="0"/>
              <a:t>DYNAMIC-PROPERTY function</a:t>
            </a:r>
          </a:p>
          <a:p>
            <a:endParaRPr lang="en-US" sz="800" dirty="0" smtClean="0"/>
          </a:p>
          <a:p>
            <a:r>
              <a:rPr lang="en-US" dirty="0" err="1" smtClean="0"/>
              <a:t>Progress.Lang.Class</a:t>
            </a:r>
            <a:endParaRPr lang="en-US" dirty="0" smtClean="0"/>
          </a:p>
          <a:p>
            <a:pPr lvl="1"/>
            <a:r>
              <a:rPr lang="en-US" dirty="0" err="1" smtClean="0"/>
              <a:t>GetPropertyValue</a:t>
            </a:r>
            <a:endParaRPr lang="en-US" dirty="0" smtClean="0"/>
          </a:p>
          <a:p>
            <a:pPr lvl="1"/>
            <a:r>
              <a:rPr lang="en-US" dirty="0" err="1" smtClean="0"/>
              <a:t>SetPropertyValue</a:t>
            </a:r>
            <a:endParaRPr lang="en-US" dirty="0" smtClean="0"/>
          </a:p>
        </p:txBody>
      </p:sp>
    </p:spTree>
  </p:cSld>
  <p:clrMapOvr>
    <a:masterClrMapping/>
  </p:clrMapOvr>
  <p:transition advTm="29858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OOABL: Dynamic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7369" y="1066656"/>
            <a:ext cx="11012962" cy="50064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DEFINE INPUT PARAMETER </a:t>
            </a:r>
            <a:r>
              <a:rPr lang="en-US" sz="2000" b="1" i="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myDynClassName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AS CHARACTER.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DEFINE INPUT PARAMETER </a:t>
            </a:r>
            <a:r>
              <a:rPr lang="en-US" sz="20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myDynPropName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AS CHARACTER.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DEFINE OUTPUT PARAMETER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mychar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AS CHARACTER.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DEFINE VARIABLE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AS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Progress.Lang.Class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DEFINE VARIABLE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myObj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AS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Progress.Lang.Object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lang="en-US" sz="14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	 		 		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Progress.Lang.Class:GetClass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i="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myDynClassName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lang="en-US" sz="14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myObj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myClass:New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().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lang="en-US" sz="14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mychar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i="0" dirty="0" smtClean="0">
                <a:solidFill>
                  <a:srgbClr val="FF7C00"/>
                </a:solidFill>
                <a:latin typeface="Courier New" pitchFamily="49" charset="0"/>
                <a:cs typeface="Courier New" pitchFamily="49" charset="0"/>
              </a:rPr>
              <a:t>DYNAMIC-PROPERTY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myObj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myDynPropName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lang="en-US" sz="20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/* OR */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lang="en-US" sz="14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mychar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myClass:</a:t>
            </a:r>
            <a:r>
              <a:rPr lang="en-US" sz="2000" b="1" i="0" dirty="0" err="1" smtClean="0">
                <a:solidFill>
                  <a:srgbClr val="FF7C00"/>
                </a:solidFill>
                <a:latin typeface="Courier New" pitchFamily="49" charset="0"/>
                <a:cs typeface="Courier New" pitchFamily="49" charset="0"/>
              </a:rPr>
              <a:t>GetPropertyValue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myObj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myDynPropName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 	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100069" y="1764242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131132" y="3003200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47856" y="3897902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50239" y="4448348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138283" y="5698064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OOABL: Dynamic Access to Built-in Objects (Release 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 Dynamic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Dynamic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Dynamic with Reflection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062038" y="1600651"/>
            <a:ext cx="8916479" cy="95197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DEFINE VARIABLE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jaCustomer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AS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Progress.Json.ObjectModel.JsonArray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/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jaCustomer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Progress.Json.ObjectModel.JsonArray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().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1062038" y="3278063"/>
            <a:ext cx="8916479" cy="95197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DEFINE VARIABLE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jaCustomer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AS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Progress.Json.ObjectModel.JsonArray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/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jaCustomer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DYNAMIC-NEW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“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Progress.Json.ObjectModel.JsonArray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”().</a:t>
            </a: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062038" y="4939387"/>
            <a:ext cx="8916479" cy="14279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DEFINE VARIABLE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plcjArray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AS 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Progress.Lang.Class</a:t>
            </a:r>
            <a:r>
              <a:rPr lang="en-US" sz="16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sz="1600" b="1" i="0" dirty="0" smtClean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plcjArray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Progress.Lang.Class:GetClass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Progress.Json.ObjectModel.JsonArray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").</a:t>
            </a:r>
          </a:p>
          <a:p>
            <a:pPr algn="l"/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myPLO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plcjArray:</a:t>
            </a:r>
            <a:r>
              <a:rPr lang="en-US" sz="1600" b="1" i="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16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().</a:t>
            </a:r>
          </a:p>
        </p:txBody>
      </p:sp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p:transition advTm="30545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OOABL: LIKE Phrase for Method and Function Parameters (Release 11.1)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I want to use the LIKE phrase to define parameters for methods and functions so I can 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keep the parameters consistent throughout my application.</a:t>
            </a: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Solution: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LIKE phrase can now be used to define parameters for </a:t>
            </a:r>
            <a:r>
              <a:rPr lang="en-US" u="sng" dirty="0">
                <a:solidFill>
                  <a:schemeClr val="tx1"/>
                </a:solidFill>
              </a:rPr>
              <a:t>methods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u="sng" dirty="0">
                <a:solidFill>
                  <a:schemeClr val="tx1"/>
                </a:solidFill>
              </a:rPr>
              <a:t>functions</a:t>
            </a:r>
            <a:endParaRPr lang="en-US" dirty="0"/>
          </a:p>
          <a:p>
            <a:pPr>
              <a:spcBef>
                <a:spcPts val="0"/>
              </a:spcBef>
            </a:pP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en-US" sz="1400" dirty="0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220248" y="3784671"/>
            <a:ext cx="9716579" cy="173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METHOD PUBLIC VOID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showLikeParms</a:t>
            </a:r>
            <a:endParaRPr lang="en-US" sz="1600" b="1" i="0" dirty="0" smtClean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(INPUT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cName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LIKE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Customer.Name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, /* Database   */</a:t>
            </a:r>
          </a:p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INPUT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eName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LIKE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ttEmail.Name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,  /* Temp-table */</a:t>
            </a:r>
          </a:p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INPUT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tVar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LIKE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testVar</a:t>
            </a:r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):      /* Variable   */</a:t>
            </a:r>
          </a:p>
          <a:p>
            <a:pPr algn="l"/>
            <a:r>
              <a:rPr lang="en-US" sz="1600" b="1" i="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END.</a:t>
            </a:r>
            <a:endParaRPr lang="en-US" sz="1600" b="1" i="0" dirty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p:transition advTm="45833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OOABL: Class Private and Protected Data Members (Release 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/>
              <a:t>The ABL doesn’t work like other OO languages when it comes to accessing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Private </a:t>
            </a:r>
            <a:r>
              <a:rPr lang="en-US" dirty="0"/>
              <a:t>and Protected data </a:t>
            </a:r>
            <a:r>
              <a:rPr lang="en-US" dirty="0" smtClean="0"/>
              <a:t>members.</a:t>
            </a:r>
          </a:p>
          <a:p>
            <a:endParaRPr lang="en-US" sz="800" dirty="0"/>
          </a:p>
          <a:p>
            <a:pPr>
              <a:buNone/>
            </a:pPr>
            <a:r>
              <a:rPr lang="en-US" b="1" dirty="0" smtClean="0"/>
              <a:t>Solution</a:t>
            </a:r>
            <a:r>
              <a:rPr lang="en-US" b="1" dirty="0"/>
              <a:t>:</a:t>
            </a:r>
          </a:p>
          <a:p>
            <a:r>
              <a:rPr lang="en-US" dirty="0"/>
              <a:t>Private and protected class members have changed from </a:t>
            </a:r>
            <a:r>
              <a:rPr lang="en-US" b="1" u="sng" dirty="0"/>
              <a:t>instance</a:t>
            </a:r>
            <a:r>
              <a:rPr lang="en-US" dirty="0"/>
              <a:t> based to </a:t>
            </a:r>
            <a:r>
              <a:rPr lang="en-US" b="1" u="sng" dirty="0"/>
              <a:t>class</a:t>
            </a:r>
            <a:r>
              <a:rPr lang="en-US" dirty="0"/>
              <a:t> based access.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Instance-based </a:t>
            </a:r>
            <a:r>
              <a:rPr lang="en-US" dirty="0"/>
              <a:t>(then)</a:t>
            </a:r>
          </a:p>
          <a:p>
            <a:pPr>
              <a:buNone/>
            </a:pPr>
            <a:r>
              <a:rPr lang="en-US" sz="1800" dirty="0"/>
              <a:t>      </a:t>
            </a:r>
            <a:r>
              <a:rPr lang="en-US" sz="1800" b="1" dirty="0">
                <a:solidFill>
                  <a:srgbClr val="7030A0"/>
                </a:solidFill>
              </a:rPr>
              <a:t>P</a:t>
            </a:r>
            <a:r>
              <a:rPr lang="en-US" sz="1800" b="1" dirty="0" smtClean="0">
                <a:solidFill>
                  <a:srgbClr val="7030A0"/>
                </a:solidFill>
              </a:rPr>
              <a:t>rivate/protected </a:t>
            </a:r>
            <a:r>
              <a:rPr lang="en-US" sz="1800" b="1" dirty="0">
                <a:solidFill>
                  <a:srgbClr val="7030A0"/>
                </a:solidFill>
              </a:rPr>
              <a:t>class members could only be accessed in the current instance of the class / hierarchy</a:t>
            </a:r>
          </a:p>
          <a:p>
            <a:r>
              <a:rPr lang="en-US" dirty="0" smtClean="0"/>
              <a:t>Class-based  </a:t>
            </a:r>
            <a:r>
              <a:rPr lang="en-US" dirty="0"/>
              <a:t>(now)</a:t>
            </a:r>
          </a:p>
          <a:p>
            <a:pPr>
              <a:buNone/>
            </a:pPr>
            <a:r>
              <a:rPr lang="en-US" sz="1800" b="1" dirty="0">
                <a:solidFill>
                  <a:srgbClr val="7030A0"/>
                </a:solidFill>
              </a:rPr>
              <a:t>      </a:t>
            </a:r>
            <a:r>
              <a:rPr lang="en-US" sz="1800" b="1" dirty="0" smtClean="0">
                <a:solidFill>
                  <a:srgbClr val="7030A0"/>
                </a:solidFill>
              </a:rPr>
              <a:t>Private/protected </a:t>
            </a:r>
            <a:r>
              <a:rPr lang="en-US" sz="1800" b="1" dirty="0">
                <a:solidFill>
                  <a:srgbClr val="7030A0"/>
                </a:solidFill>
              </a:rPr>
              <a:t>data members can be accessed from another instance of the same class / hierarchy</a:t>
            </a:r>
          </a:p>
          <a:p>
            <a:endParaRPr lang="en-US" sz="800" dirty="0"/>
          </a:p>
          <a:p>
            <a:pPr>
              <a:spcBef>
                <a:spcPts val="0"/>
              </a:spcBef>
            </a:pPr>
            <a:r>
              <a:rPr lang="en-US" sz="1800" dirty="0"/>
              <a:t>This change affects variables, properties, methods and events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4" descr="C:\Users\cwiner\AppData\Local\Microsoft\Windows\Temporary Internet Files\Content.IE5\JEPBW30E\MC900389390[1].wmf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385589" y="1248840"/>
            <a:ext cx="1115111" cy="13880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p:transition advTm="130042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16972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7816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JSON (Release 11.0)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 smtClean="0"/>
              <a:t>Need my ABL application to interoperate with applications which utilize JSON</a:t>
            </a:r>
            <a:endParaRPr lang="en-US" dirty="0"/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dirty="0"/>
              <a:t>The ABL </a:t>
            </a:r>
            <a:r>
              <a:rPr lang="en-US" dirty="0" smtClean="0"/>
              <a:t>supports built-in classes which simplify reading/writing JSON data.</a:t>
            </a:r>
            <a:endParaRPr lang="en-US" dirty="0"/>
          </a:p>
          <a:p>
            <a:pPr>
              <a:buNone/>
            </a:pPr>
            <a:r>
              <a:rPr lang="en-US" sz="1600" dirty="0"/>
              <a:t>	</a:t>
            </a:r>
          </a:p>
          <a:p>
            <a:pPr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p:transition advTm="53368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Data Types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6614" y="1013791"/>
            <a:ext cx="10802770" cy="5357192"/>
          </a:xfrm>
        </p:spPr>
        <p:txBody>
          <a:bodyPr>
            <a:normAutofit/>
          </a:bodyPr>
          <a:lstStyle/>
          <a:p>
            <a:pPr lvl="2"/>
            <a:endParaRPr lang="en-US" sz="1000" dirty="0" smtClean="0"/>
          </a:p>
          <a:p>
            <a:r>
              <a:rPr lang="en-US" dirty="0" smtClean="0"/>
              <a:t>Four simple data types</a:t>
            </a:r>
          </a:p>
          <a:p>
            <a:pPr lvl="1"/>
            <a:r>
              <a:rPr lang="en-US" dirty="0" smtClean="0"/>
              <a:t>string – </a:t>
            </a:r>
            <a:r>
              <a:rPr lang="en-US" dirty="0" smtClean="0">
                <a:solidFill>
                  <a:schemeClr val="tx2"/>
                </a:solidFill>
              </a:rPr>
              <a:t>“jump rope”</a:t>
            </a:r>
          </a:p>
          <a:p>
            <a:pPr lvl="1"/>
            <a:r>
              <a:rPr lang="en-US" dirty="0" smtClean="0"/>
              <a:t>number – </a:t>
            </a:r>
            <a:r>
              <a:rPr lang="en-US" dirty="0" smtClean="0">
                <a:solidFill>
                  <a:schemeClr val="tx2"/>
                </a:solidFill>
              </a:rPr>
              <a:t>17, 54.35, 0.9582e-42</a:t>
            </a:r>
          </a:p>
          <a:p>
            <a:pPr lvl="1"/>
            <a:r>
              <a:rPr lang="en-US" dirty="0" err="1" smtClean="0"/>
              <a:t>boolean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chemeClr val="tx2"/>
                </a:solidFill>
              </a:rPr>
              <a:t>true, false</a:t>
            </a:r>
          </a:p>
          <a:p>
            <a:pPr lvl="1"/>
            <a:r>
              <a:rPr lang="en-US" dirty="0" smtClean="0"/>
              <a:t>null – </a:t>
            </a:r>
            <a:r>
              <a:rPr lang="en-US" dirty="0" smtClean="0">
                <a:solidFill>
                  <a:schemeClr val="tx2"/>
                </a:solidFill>
              </a:rPr>
              <a:t>null</a:t>
            </a:r>
          </a:p>
          <a:p>
            <a:endParaRPr lang="en-US" sz="800" dirty="0" smtClean="0"/>
          </a:p>
          <a:p>
            <a:r>
              <a:rPr lang="en-US" dirty="0" smtClean="0"/>
              <a:t>Complex data types</a:t>
            </a:r>
          </a:p>
          <a:p>
            <a:pPr lvl="1"/>
            <a:r>
              <a:rPr lang="en-US" dirty="0" smtClean="0"/>
              <a:t>Object</a:t>
            </a:r>
          </a:p>
          <a:p>
            <a:pPr lvl="1"/>
            <a:r>
              <a:rPr lang="en-US" dirty="0" smtClean="0"/>
              <a:t>Array</a:t>
            </a:r>
          </a:p>
          <a:p>
            <a:endParaRPr lang="en-US" dirty="0" smtClean="0"/>
          </a:p>
          <a:p>
            <a:pPr lvl="1"/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 advTm="10608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Complex Data Types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6614" y="1063486"/>
            <a:ext cx="10802770" cy="5184913"/>
          </a:xfrm>
        </p:spPr>
        <p:txBody>
          <a:bodyPr>
            <a:normAutofit lnSpcReduction="10000"/>
          </a:bodyPr>
          <a:lstStyle/>
          <a:p>
            <a:pPr lvl="2"/>
            <a:endParaRPr lang="en-US" sz="1000" dirty="0" smtClean="0"/>
          </a:p>
          <a:p>
            <a:r>
              <a:rPr lang="en-US" dirty="0" err="1" smtClean="0"/>
              <a:t>Progress.Json.ObjectModel.JsonObject</a:t>
            </a:r>
            <a:endParaRPr lang="en-US" dirty="0" smtClean="0"/>
          </a:p>
          <a:p>
            <a:pPr lvl="1"/>
            <a:r>
              <a:rPr lang="en-US" dirty="0" smtClean="0"/>
              <a:t>Collection of name/value pairs</a:t>
            </a:r>
          </a:p>
          <a:p>
            <a:pPr lvl="1"/>
            <a:r>
              <a:rPr lang="en-US" dirty="0" smtClean="0"/>
              <a:t>No order</a:t>
            </a:r>
          </a:p>
          <a:p>
            <a:pPr lvl="1"/>
            <a:r>
              <a:rPr lang="en-US" dirty="0" smtClean="0"/>
              <a:t>Access by property name </a:t>
            </a:r>
          </a:p>
          <a:p>
            <a:pPr lvl="1"/>
            <a:r>
              <a:rPr lang="en-US" dirty="0" smtClean="0"/>
              <a:t>Object surrounded by curly braces  { }</a:t>
            </a:r>
          </a:p>
          <a:p>
            <a:endParaRPr lang="en-US" sz="900" dirty="0" smtClean="0"/>
          </a:p>
          <a:p>
            <a:r>
              <a:rPr lang="en-US" dirty="0" err="1" smtClean="0"/>
              <a:t>Progress.Json.ObjectModel.JsonArray</a:t>
            </a:r>
            <a:endParaRPr lang="en-US" dirty="0" smtClean="0"/>
          </a:p>
          <a:p>
            <a:pPr lvl="1"/>
            <a:r>
              <a:rPr lang="en-US" dirty="0" smtClean="0"/>
              <a:t>Ordered list of unnamed values</a:t>
            </a:r>
          </a:p>
          <a:p>
            <a:pPr lvl="1"/>
            <a:r>
              <a:rPr lang="en-US" dirty="0" smtClean="0"/>
              <a:t>Strict order</a:t>
            </a:r>
          </a:p>
          <a:p>
            <a:pPr lvl="1"/>
            <a:r>
              <a:rPr lang="en-US" dirty="0" smtClean="0"/>
              <a:t>Access by array index</a:t>
            </a:r>
          </a:p>
          <a:p>
            <a:pPr lvl="1"/>
            <a:r>
              <a:rPr lang="en-US" dirty="0" smtClean="0"/>
              <a:t>Surrounded by square brackets [ ]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 advTm="41294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Values Example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317" y="1004593"/>
            <a:ext cx="11297748" cy="863964"/>
          </a:xfrm>
        </p:spPr>
        <p:txBody>
          <a:bodyPr>
            <a:normAutofit/>
          </a:bodyPr>
          <a:lstStyle/>
          <a:p>
            <a:pPr lvl="2"/>
            <a:endParaRPr lang="en-US" sz="1000" dirty="0" smtClean="0"/>
          </a:p>
          <a:p>
            <a:r>
              <a:rPr lang="en-US" dirty="0" smtClean="0"/>
              <a:t>Combination of simple values, objects and arrays</a:t>
            </a:r>
          </a:p>
          <a:p>
            <a:pPr lvl="1">
              <a:buNone/>
            </a:pPr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4974" y="2077298"/>
            <a:ext cx="11711872" cy="37087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salesRep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 : { "name" : "Dorothy Gale",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"age" : 35,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"region" : "Kansas, USA"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},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tractorSales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 : { "2014Quarterly" : [ 13, 27, 18, 9 ],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   "2013Quarterly" : [ 11, 17, 32, 5 ],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   "2012Quarterly" : [ 9, 25, 16, 10 ]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 }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 advTm="28673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XML and JSON Improvements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317" y="1004593"/>
            <a:ext cx="11297748" cy="5326633"/>
          </a:xfrm>
        </p:spPr>
        <p:txBody>
          <a:bodyPr>
            <a:normAutofit/>
          </a:bodyPr>
          <a:lstStyle/>
          <a:p>
            <a:r>
              <a:rPr lang="en-US" dirty="0" smtClean="0"/>
              <a:t>Recognize more XML/JSON formats as DATASETs</a:t>
            </a:r>
          </a:p>
          <a:p>
            <a:pPr lvl="1"/>
            <a:r>
              <a:rPr lang="en-US" dirty="0" smtClean="0"/>
              <a:t>Benefit - easier integration with 3</a:t>
            </a:r>
            <a:r>
              <a:rPr lang="en-US" baseline="30000" dirty="0" smtClean="0"/>
              <a:t>rd</a:t>
            </a:r>
            <a:r>
              <a:rPr lang="en-US" dirty="0" smtClean="0"/>
              <a:t> party products</a:t>
            </a:r>
          </a:p>
          <a:p>
            <a:endParaRPr lang="en-US" sz="800" dirty="0" smtClean="0"/>
          </a:p>
          <a:p>
            <a:r>
              <a:rPr lang="en-US" dirty="0" smtClean="0"/>
              <a:t>WRITE-JSON method</a:t>
            </a:r>
          </a:p>
          <a:p>
            <a:pPr lvl="1"/>
            <a:r>
              <a:rPr lang="en-US" dirty="0" smtClean="0"/>
              <a:t>New omit-outer-object argument</a:t>
            </a:r>
          </a:p>
          <a:p>
            <a:endParaRPr lang="en-US" sz="800" dirty="0" smtClean="0"/>
          </a:p>
          <a:p>
            <a:r>
              <a:rPr lang="en-US" dirty="0" smtClean="0"/>
              <a:t>See Robin Brown’s presentation tomorrow (Westford South) @ 4:45 on XML &amp; JSON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 advTm="77705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22306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18065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Sub-second PAUSE (Release 11.2)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</a:t>
            </a:r>
          </a:p>
          <a:p>
            <a:r>
              <a:rPr lang="en-US" dirty="0"/>
              <a:t>I can not use a fractional value in the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PAUSE</a:t>
            </a:r>
            <a:r>
              <a:rPr lang="en-US" dirty="0"/>
              <a:t> statement, therefore I cannot pause for less than 1 second.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PAUSE</a:t>
            </a:r>
            <a:r>
              <a:rPr lang="en-US" b="1" dirty="0"/>
              <a:t> </a:t>
            </a:r>
            <a:r>
              <a:rPr lang="en-US" dirty="0"/>
              <a:t>now allows the AVM to process a fractional value of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Before:   	PAUSE   1 	</a:t>
            </a:r>
            <a:endParaRPr lang="en-US" i="1" dirty="0"/>
          </a:p>
          <a:p>
            <a:pPr>
              <a:buNone/>
            </a:pPr>
            <a:r>
              <a:rPr lang="en-US" i="1" dirty="0"/>
              <a:t>	</a:t>
            </a:r>
            <a:r>
              <a:rPr lang="en-US" dirty="0"/>
              <a:t>After: 	PAUSE   .5</a:t>
            </a:r>
          </a:p>
          <a:p>
            <a:pPr>
              <a:buNone/>
            </a:pPr>
            <a:endParaRPr lang="en-US" i="1" dirty="0"/>
          </a:p>
          <a:p>
            <a:pPr>
              <a:buNone/>
            </a:pPr>
            <a:endParaRPr lang="en-US" i="1" dirty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3" descr="C:\Users\cwiner\AppData\Local\Microsoft\Windows\Temporary Internet Files\Content.IE5\SCUN5UES\MC900431586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1380" y="3312442"/>
            <a:ext cx="1828572" cy="1828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39375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ProVersion</a:t>
            </a:r>
            <a:r>
              <a:rPr lang="en-US" dirty="0" smtClean="0"/>
              <a:t> enhancement (Release 11.2)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</a:t>
            </a:r>
          </a:p>
          <a:p>
            <a:pPr>
              <a:buNone/>
            </a:pPr>
            <a:r>
              <a:rPr lang="en-US" dirty="0"/>
              <a:t>I need to know exactly which release my application is running 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pPr>
              <a:buNone/>
            </a:pPr>
            <a:r>
              <a:rPr lang="en-US" dirty="0"/>
              <a:t>PROVERSION() now provides </a:t>
            </a:r>
            <a:r>
              <a:rPr lang="en-US" u="sng" dirty="0"/>
              <a:t>service pack</a:t>
            </a:r>
            <a:r>
              <a:rPr lang="en-US" dirty="0"/>
              <a:t>, </a:t>
            </a:r>
            <a:r>
              <a:rPr lang="en-US" u="sng" dirty="0" err="1"/>
              <a:t>hotfix</a:t>
            </a:r>
            <a:r>
              <a:rPr lang="en-US" dirty="0"/>
              <a:t>, and </a:t>
            </a:r>
            <a:r>
              <a:rPr lang="en-US" u="sng" dirty="0"/>
              <a:t>build numbers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PROVERSION() returns major and minor release numbers (e.g.: </a:t>
            </a:r>
            <a:r>
              <a:rPr lang="en-US" dirty="0">
                <a:solidFill>
                  <a:srgbClr val="FF0000"/>
                </a:solidFill>
              </a:rPr>
              <a:t>11.3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PROVERSION(1) plus service pack, </a:t>
            </a:r>
            <a:r>
              <a:rPr lang="en-US" dirty="0" err="1"/>
              <a:t>hotfix</a:t>
            </a:r>
            <a:r>
              <a:rPr lang="en-US" dirty="0"/>
              <a:t>, and build numbers (e.g.: </a:t>
            </a:r>
            <a:r>
              <a:rPr lang="en-US" dirty="0">
                <a:solidFill>
                  <a:srgbClr val="FF0000"/>
                </a:solidFill>
              </a:rPr>
              <a:t>11.3.1.001.1234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28486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RCODE-INFO:DISPLAY-TYPE  (Release 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/>
              <a:t>I need to determine programmatically which display environment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GUI or TTY) this code must execute in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dirty="0"/>
              <a:t>New attribute on the </a:t>
            </a:r>
            <a:r>
              <a:rPr lang="en-US" b="1" dirty="0"/>
              <a:t>RCODE-INFO </a:t>
            </a:r>
            <a:r>
              <a:rPr lang="en-US" dirty="0"/>
              <a:t>system handle:</a:t>
            </a:r>
          </a:p>
          <a:p>
            <a:pPr lvl="1"/>
            <a:r>
              <a:rPr lang="en-US" b="1" dirty="0"/>
              <a:t>DISPLAY-TYPE</a:t>
            </a:r>
            <a:endParaRPr lang="en-US" dirty="0"/>
          </a:p>
          <a:p>
            <a:endParaRPr lang="en-US" b="1" dirty="0"/>
          </a:p>
        </p:txBody>
      </p:sp>
      <p:pic>
        <p:nvPicPr>
          <p:cNvPr id="6" name="Picture 2" descr="C:\Users\cwiner\AppData\Local\Microsoft\Windows\Temporary Internet Files\Content.IE5\6BNDB2V1\MP900316436[1]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434071" y="1421803"/>
            <a:ext cx="3657600" cy="2450592"/>
          </a:xfrm>
          <a:prstGeom prst="rect">
            <a:avLst/>
          </a:prstGeom>
          <a:noFill/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6087249"/>
              </p:ext>
            </p:extLst>
          </p:nvPr>
        </p:nvGraphicFramePr>
        <p:xfrm>
          <a:off x="2015596" y="4139095"/>
          <a:ext cx="8125884" cy="187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708628"/>
                <a:gridCol w="2708628"/>
                <a:gridCol w="2708628"/>
              </a:tblGrid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Return</a:t>
                      </a:r>
                      <a:r>
                        <a:rPr lang="en-US" baseline="0" dirty="0" smtClean="0"/>
                        <a:t>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Has</a:t>
                      </a:r>
                      <a:r>
                        <a:rPr lang="en-US" baseline="0" dirty="0" smtClean="0"/>
                        <a:t> UI statements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COMPILE/RUN On</a:t>
                      </a:r>
                      <a:endParaRPr lang="en-US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“GUI”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GUI</a:t>
                      </a:r>
                      <a:endParaRPr lang="en-US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“TTY”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TTY</a:t>
                      </a:r>
                      <a:endParaRPr lang="en-US" dirty="0"/>
                    </a:p>
                  </a:txBody>
                  <a:tcPr/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US" dirty="0" smtClean="0"/>
                        <a:t>“”  (empty string)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Any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74241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1.2 (Release 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sz="1800" dirty="0"/>
              <a:t>I need to be able to access a SOAP 1.2 web service from the ABL </a:t>
            </a:r>
            <a:r>
              <a:rPr lang="en-US" sz="1800" dirty="0" smtClean="0"/>
              <a:t>client</a:t>
            </a:r>
          </a:p>
          <a:p>
            <a:pPr marL="0" indent="0">
              <a:buNone/>
            </a:pPr>
            <a:endParaRPr lang="en-US" sz="1600" dirty="0" smtClean="0"/>
          </a:p>
          <a:p>
            <a:pPr>
              <a:buNone/>
            </a:pPr>
            <a:r>
              <a:rPr lang="en-US" b="1" dirty="0" smtClean="0"/>
              <a:t>Solution</a:t>
            </a:r>
            <a:r>
              <a:rPr lang="en-US" b="1" dirty="0"/>
              <a:t>:</a:t>
            </a:r>
          </a:p>
          <a:p>
            <a:r>
              <a:rPr lang="en-US" sz="1800" dirty="0"/>
              <a:t>The OE </a:t>
            </a:r>
            <a:r>
              <a:rPr lang="en-US" sz="1800" dirty="0" smtClean="0"/>
              <a:t>client </a:t>
            </a:r>
            <a:r>
              <a:rPr lang="en-US" sz="1800" dirty="0"/>
              <a:t>now supports accessing a SOAP 1.2 web service.</a:t>
            </a:r>
          </a:p>
          <a:p>
            <a:pPr>
              <a:spcBef>
                <a:spcPts val="600"/>
              </a:spcBef>
            </a:pP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800" dirty="0" smtClean="0"/>
              <a:t>New </a:t>
            </a:r>
            <a:r>
              <a:rPr lang="en-US" sz="1800" dirty="0"/>
              <a:t>attribute on server handle</a:t>
            </a:r>
            <a:r>
              <a:rPr lang="en-US" dirty="0"/>
              <a:t>, </a:t>
            </a:r>
            <a:r>
              <a:rPr lang="en-US" sz="1800" dirty="0" err="1"/>
              <a:t>hWebService:</a:t>
            </a:r>
            <a:r>
              <a:rPr lang="en-US" sz="1800" b="1" dirty="0" err="1"/>
              <a:t>SOAP</a:t>
            </a:r>
            <a:r>
              <a:rPr lang="en-US" sz="1800" b="1" dirty="0"/>
              <a:t>-VERSION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Returns  “1.1” or “1.2” depending on the web service you connected to</a:t>
            </a:r>
          </a:p>
          <a:p>
            <a:pPr>
              <a:spcBef>
                <a:spcPts val="600"/>
              </a:spcBef>
              <a:buNone/>
            </a:pPr>
            <a:endParaRPr lang="en-US" sz="1800" dirty="0"/>
          </a:p>
          <a:p>
            <a:pPr>
              <a:spcBef>
                <a:spcPts val="600"/>
              </a:spcBef>
            </a:pPr>
            <a:r>
              <a:rPr lang="en-US" sz="1800" dirty="0"/>
              <a:t>WSDL Analyzer : now includes the </a:t>
            </a:r>
            <a:r>
              <a:rPr lang="en-US" sz="1800" b="1" dirty="0"/>
              <a:t>SOAP VERSION </a:t>
            </a:r>
            <a:r>
              <a:rPr lang="en-US" sz="1800" dirty="0"/>
              <a:t>on the service.html page</a:t>
            </a:r>
            <a:endParaRPr lang="en-US" sz="1600" dirty="0"/>
          </a:p>
          <a:p>
            <a:pPr lvl="1">
              <a:spcBef>
                <a:spcPts val="600"/>
              </a:spcBef>
            </a:pPr>
            <a:r>
              <a:rPr lang="en-US" sz="1600" dirty="0"/>
              <a:t>SOAP 1.1 and/or SOAP 1.2</a:t>
            </a:r>
          </a:p>
          <a:p>
            <a:pPr lvl="1"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800" dirty="0"/>
              <a:t>What  should I know to use this?</a:t>
            </a:r>
          </a:p>
          <a:p>
            <a:pPr lvl="1">
              <a:spcBef>
                <a:spcPts val="600"/>
              </a:spcBef>
              <a:buNone/>
            </a:pPr>
            <a:r>
              <a:rPr lang="en-US" sz="1600" dirty="0"/>
              <a:t>There are new attributes and methods on the </a:t>
            </a:r>
            <a:r>
              <a:rPr lang="en-US" sz="1600" b="1" dirty="0"/>
              <a:t>SOAP-HEADER-ENTRYREF  </a:t>
            </a:r>
            <a:r>
              <a:rPr lang="en-US" sz="1600" dirty="0"/>
              <a:t>and </a:t>
            </a:r>
          </a:p>
          <a:p>
            <a:pPr lvl="1">
              <a:spcBef>
                <a:spcPts val="600"/>
              </a:spcBef>
              <a:buNone/>
            </a:pPr>
            <a:r>
              <a:rPr lang="en-US" sz="1600" b="1" dirty="0"/>
              <a:t>SOAP-FAULT </a:t>
            </a:r>
            <a:r>
              <a:rPr lang="en-US" sz="1600" dirty="0"/>
              <a:t>objects</a:t>
            </a:r>
          </a:p>
          <a:p>
            <a:pPr lvl="1"/>
            <a:endParaRPr lang="en-US" sz="16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0256108" y="1820261"/>
            <a:ext cx="1161536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231394" y="3340270"/>
            <a:ext cx="1198606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8721124" y="2347039"/>
            <a:ext cx="892433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>
            <a:stCxn id="8" idx="7"/>
            <a:endCxn id="6" idx="1"/>
          </p:cNvCxnSpPr>
          <p:nvPr/>
        </p:nvCxnSpPr>
        <p:spPr bwMode="auto">
          <a:xfrm flipV="1">
            <a:off x="9482863" y="2051094"/>
            <a:ext cx="773245" cy="3910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0" name="Straight Arrow Connector 9"/>
          <p:cNvCxnSpPr>
            <a:stCxn id="8" idx="5"/>
            <a:endCxn id="7" idx="1"/>
          </p:cNvCxnSpPr>
          <p:nvPr/>
        </p:nvCxnSpPr>
        <p:spPr bwMode="auto">
          <a:xfrm>
            <a:off x="9482863" y="2901156"/>
            <a:ext cx="748531" cy="6699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8790459" y="2440801"/>
            <a:ext cx="753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0" dirty="0" smtClean="0">
                <a:solidFill>
                  <a:srgbClr val="000000"/>
                </a:solidFill>
              </a:rPr>
              <a:t>OE CLIENT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47030" y="1897205"/>
            <a:ext cx="979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SOAP 1.1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24070" y="3417214"/>
            <a:ext cx="101325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SOAP 1.2</a:t>
            </a:r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72384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Level Undo Throw Directive (Release 11.2)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sz="2000" b="1" dirty="0"/>
              <a:t>Problem:</a:t>
            </a:r>
          </a:p>
          <a:p>
            <a:r>
              <a:rPr lang="en-US" dirty="0"/>
              <a:t>Cannot </a:t>
            </a:r>
            <a:r>
              <a:rPr lang="en-US" dirty="0" smtClean="0"/>
              <a:t>easily change </a:t>
            </a:r>
            <a:r>
              <a:rPr lang="en-US" dirty="0"/>
              <a:t>the default error directive on REPEAT, FOR, or DO TRANSACTION </a:t>
            </a:r>
            <a:r>
              <a:rPr lang="en-US" dirty="0" smtClean="0"/>
              <a:t>blocks throughout a </a:t>
            </a:r>
            <a:r>
              <a:rPr lang="en-US" smtClean="0"/>
              <a:t>procedure file</a:t>
            </a:r>
            <a:endParaRPr lang="en-US" dirty="0" smtClean="0"/>
          </a:p>
          <a:p>
            <a:endParaRPr lang="en-US" dirty="0"/>
          </a:p>
          <a:p>
            <a:pPr marL="342900" lvl="1" indent="-342900">
              <a:buNone/>
            </a:pPr>
            <a:r>
              <a:rPr lang="en-US" sz="2000" b="1" dirty="0" smtClean="0"/>
              <a:t>Solution</a:t>
            </a:r>
            <a:r>
              <a:rPr lang="en-US" sz="2000" b="1" dirty="0"/>
              <a:t>: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 smtClean="0"/>
              <a:t>Added </a:t>
            </a:r>
            <a:r>
              <a:rPr lang="en-US" sz="2000" dirty="0"/>
              <a:t>BLOCK-LEVEL error directive</a:t>
            </a:r>
          </a:p>
          <a:p>
            <a:pPr marL="342900" lvl="1" indent="-342900">
              <a:buNone/>
            </a:pPr>
            <a:endParaRPr lang="en-US" sz="2000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b="1" dirty="0"/>
              <a:t>BLOCK-LEVEL ON ERROR UNDO, </a:t>
            </a:r>
            <a:r>
              <a:rPr lang="en-US" sz="2000" b="1" dirty="0" smtClean="0"/>
              <a:t>THROW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/>
              <a:t>statement</a:t>
            </a:r>
          </a:p>
          <a:p>
            <a:pPr lvl="1"/>
            <a:r>
              <a:rPr lang="en-US" dirty="0"/>
              <a:t>Changes the default for all blocks in a file that have a default error directive, including routine blocks, to have the </a:t>
            </a:r>
            <a:r>
              <a:rPr lang="en-US" dirty="0">
                <a:cs typeface="Courier New" pitchFamily="49" charset="0"/>
              </a:rPr>
              <a:t>UNDO, THROW</a:t>
            </a:r>
            <a:r>
              <a:rPr lang="en-US" dirty="0"/>
              <a:t> error directive instead</a:t>
            </a:r>
          </a:p>
          <a:p>
            <a:pPr lvl="2"/>
            <a:r>
              <a:rPr lang="en-US" dirty="0"/>
              <a:t>Routine-level blocks</a:t>
            </a:r>
          </a:p>
          <a:p>
            <a:pPr lvl="2"/>
            <a:r>
              <a:rPr lang="en-US" b="1" dirty="0"/>
              <a:t>REPEAT</a:t>
            </a:r>
            <a:r>
              <a:rPr lang="en-US" dirty="0"/>
              <a:t> blocks</a:t>
            </a:r>
          </a:p>
          <a:p>
            <a:pPr lvl="2"/>
            <a:r>
              <a:rPr lang="en-US" b="1" dirty="0"/>
              <a:t>FOR</a:t>
            </a:r>
            <a:r>
              <a:rPr lang="en-US" dirty="0"/>
              <a:t> blocks</a:t>
            </a:r>
          </a:p>
          <a:p>
            <a:pPr lvl="2"/>
            <a:r>
              <a:rPr lang="en-US" b="1" dirty="0"/>
              <a:t>DO TRANSACTION </a:t>
            </a:r>
            <a:r>
              <a:rPr lang="en-US" dirty="0"/>
              <a:t>blocks</a:t>
            </a:r>
            <a:endParaRPr lang="en-US" sz="14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102493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Level Undo Throw Directive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/>
              <a:t>I don’t want to have to change all of the files in my application and I need to be able to tell which files are using which error </a:t>
            </a:r>
            <a:r>
              <a:rPr lang="en-US" dirty="0" smtClean="0"/>
              <a:t>directive</a:t>
            </a:r>
            <a:r>
              <a:rPr lang="en-US" dirty="0"/>
              <a:t>.</a:t>
            </a:r>
          </a:p>
          <a:p>
            <a:pPr>
              <a:buNone/>
            </a:pPr>
            <a:endParaRPr lang="en-US" sz="1000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dirty="0"/>
              <a:t>New startup parameter:  </a:t>
            </a:r>
            <a:r>
              <a:rPr lang="en-US" b="1" dirty="0"/>
              <a:t>-</a:t>
            </a:r>
            <a:r>
              <a:rPr lang="en-US" b="1" dirty="0" err="1"/>
              <a:t>undothrow</a:t>
            </a:r>
            <a:r>
              <a:rPr lang="en-US" b="1" dirty="0"/>
              <a:t> n</a:t>
            </a:r>
            <a:r>
              <a:rPr lang="en-US" dirty="0"/>
              <a:t>, used at compile </a:t>
            </a:r>
            <a:r>
              <a:rPr lang="en-US" dirty="0" smtClean="0"/>
              <a:t>time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1600" dirty="0" smtClean="0"/>
              <a:t>Behaves as if the statement was inserted in every source code file being compiled</a:t>
            </a:r>
            <a:endParaRPr lang="en-US" dirty="0"/>
          </a:p>
          <a:p>
            <a:pPr lvl="1"/>
            <a:r>
              <a:rPr lang="en-US" dirty="0" smtClean="0"/>
              <a:t>n=1</a:t>
            </a:r>
            <a:r>
              <a:rPr lang="en-US" dirty="0"/>
              <a:t>, </a:t>
            </a:r>
            <a:r>
              <a:rPr lang="en-US" b="1" dirty="0" smtClean="0"/>
              <a:t>ROUTINE-LEVEL</a:t>
            </a:r>
            <a:r>
              <a:rPr lang="en-US" dirty="0" smtClean="0"/>
              <a:t> </a:t>
            </a:r>
            <a:r>
              <a:rPr lang="en-US" dirty="0"/>
              <a:t>statement </a:t>
            </a:r>
          </a:p>
          <a:p>
            <a:pPr lvl="1"/>
            <a:r>
              <a:rPr lang="en-US" dirty="0" smtClean="0"/>
              <a:t>n=2</a:t>
            </a:r>
            <a:r>
              <a:rPr lang="en-US" dirty="0"/>
              <a:t>, </a:t>
            </a:r>
            <a:r>
              <a:rPr lang="en-US" b="1" dirty="0" smtClean="0"/>
              <a:t>BLOCK-LEVEL </a:t>
            </a:r>
            <a:r>
              <a:rPr lang="en-US" dirty="0" smtClean="0"/>
              <a:t>statement</a:t>
            </a:r>
          </a:p>
          <a:p>
            <a:pPr lvl="1"/>
            <a:endParaRPr lang="en-US" sz="400" dirty="0" smtClean="0"/>
          </a:p>
          <a:p>
            <a:pPr lvl="1">
              <a:buNone/>
            </a:pPr>
            <a:r>
              <a:rPr lang="en-US" dirty="0"/>
              <a:t>&gt;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prowin32.exe –p compile-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application.p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–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undothrow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2 </a:t>
            </a:r>
          </a:p>
          <a:p>
            <a:pPr lvl="1">
              <a:buNone/>
            </a:pPr>
            <a:endParaRPr lang="en-US" sz="100" dirty="0"/>
          </a:p>
          <a:p>
            <a:pPr>
              <a:buNone/>
            </a:pPr>
            <a:r>
              <a:rPr lang="en-US" dirty="0" smtClean="0"/>
              <a:t>This will change the behavior of your application</a:t>
            </a:r>
          </a:p>
          <a:p>
            <a:pPr lvl="1"/>
            <a:r>
              <a:rPr lang="en-US" dirty="0" smtClean="0"/>
              <a:t>The app must be coded accordingly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50731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Filename Support (Release 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</a:t>
            </a:r>
          </a:p>
          <a:p>
            <a:r>
              <a:rPr lang="en-US" dirty="0"/>
              <a:t>I need to access files that have Unicode characters in their names from </a:t>
            </a:r>
            <a:r>
              <a:rPr lang="en-US" dirty="0" smtClean="0"/>
              <a:t>ABL.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Solution:</a:t>
            </a:r>
          </a:p>
          <a:p>
            <a:r>
              <a:rPr lang="en-US" dirty="0"/>
              <a:t>Most  ABL constructs (statements, widget methods, and functions) now allow filenames with Unicode </a:t>
            </a:r>
            <a:r>
              <a:rPr lang="en-US" dirty="0" smtClean="0"/>
              <a:t>characters.</a:t>
            </a:r>
            <a:endParaRPr lang="en-US" dirty="0"/>
          </a:p>
          <a:p>
            <a:r>
              <a:rPr lang="en-US" dirty="0"/>
              <a:t>Examples: INPUT FROM, OUTPUT TO, </a:t>
            </a:r>
            <a:r>
              <a:rPr lang="en-US" dirty="0" err="1"/>
              <a:t>editor:SAVE</a:t>
            </a:r>
            <a:r>
              <a:rPr lang="en-US" dirty="0"/>
              <a:t>-FILE(), COPY-LOB, image files, OS-COMMAND, SYSTEM-DIALOG GET-FILE, xml-</a:t>
            </a:r>
            <a:r>
              <a:rPr lang="en-US" dirty="0" err="1"/>
              <a:t>document:LOAD</a:t>
            </a:r>
            <a:r>
              <a:rPr lang="en-US" dirty="0"/>
              <a:t>(), …</a:t>
            </a:r>
          </a:p>
          <a:p>
            <a:r>
              <a:rPr lang="en-US" dirty="0"/>
              <a:t>Exceptions: Procedure files, class files, database files, log files</a:t>
            </a:r>
          </a:p>
          <a:p>
            <a:r>
              <a:rPr lang="en-US" dirty="0"/>
              <a:t>Unicode printer names are also supported</a:t>
            </a:r>
          </a:p>
          <a:p>
            <a:r>
              <a:rPr lang="en-US" dirty="0"/>
              <a:t>Recommendation: Use –</a:t>
            </a:r>
            <a:r>
              <a:rPr lang="en-US" dirty="0" err="1"/>
              <a:t>cpinternal</a:t>
            </a:r>
            <a:r>
              <a:rPr lang="en-US" dirty="0"/>
              <a:t> UTF-8 to ensure </a:t>
            </a:r>
            <a:r>
              <a:rPr lang="en-US" dirty="0" smtClean="0"/>
              <a:t>that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the full range of possible filenames can be converted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77408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27640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7784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for Single-Run / Singleton (Release 11.2/11.3)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Problem 1: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An AppServer agent is bound (or dedicated) to a particular client</a:t>
            </a:r>
          </a:p>
          <a:p>
            <a:pPr>
              <a:buNone/>
            </a:pPr>
            <a:endParaRPr lang="en-US" sz="800" dirty="0" smtClean="0"/>
          </a:p>
          <a:p>
            <a:pPr>
              <a:buNone/>
            </a:pPr>
            <a:r>
              <a:rPr lang="en-US" b="1" dirty="0" smtClean="0"/>
              <a:t>Problem </a:t>
            </a:r>
            <a:r>
              <a:rPr lang="en-US" b="1" dirty="0"/>
              <a:t>2</a:t>
            </a:r>
            <a:r>
              <a:rPr lang="en-US" b="1" dirty="0" smtClean="0"/>
              <a:t>:</a:t>
            </a:r>
            <a:endParaRPr lang="en-US" b="1" dirty="0"/>
          </a:p>
          <a:p>
            <a:r>
              <a:rPr lang="en-US" dirty="0"/>
              <a:t>When running a remote internal procedure on the </a:t>
            </a:r>
            <a:r>
              <a:rPr lang="en-US" dirty="0" err="1"/>
              <a:t>AppServer</a:t>
            </a:r>
            <a:r>
              <a:rPr lang="en-US" dirty="0"/>
              <a:t>, at least 3 trips between client and </a:t>
            </a:r>
            <a:r>
              <a:rPr lang="en-US" dirty="0" err="1"/>
              <a:t>AppServer</a:t>
            </a:r>
            <a:r>
              <a:rPr lang="en-US" dirty="0"/>
              <a:t> are necessary: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Establish </a:t>
            </a:r>
            <a:r>
              <a:rPr lang="en-US" sz="1600" dirty="0" smtClean="0"/>
              <a:t>the persistent procedure and execute the main block </a:t>
            </a:r>
            <a:endParaRPr lang="en-US" sz="1600" dirty="0"/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Run an internal procedure within the persistent procedure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Delete the persistent </a:t>
            </a:r>
            <a:r>
              <a:rPr lang="en-US" sz="1600" dirty="0" smtClean="0"/>
              <a:t>procedure</a:t>
            </a:r>
          </a:p>
          <a:p>
            <a:pPr marL="857250" lvl="1" indent="-342900">
              <a:buNone/>
            </a:pPr>
            <a:endParaRPr lang="en-US" sz="800" dirty="0"/>
          </a:p>
          <a:p>
            <a:pPr>
              <a:buNone/>
            </a:pPr>
            <a:r>
              <a:rPr lang="en-US" b="1" dirty="0" smtClean="0"/>
              <a:t>Solution</a:t>
            </a:r>
            <a:r>
              <a:rPr lang="en-US" b="1" dirty="0"/>
              <a:t>:</a:t>
            </a:r>
            <a:endParaRPr lang="en-US" sz="2400" b="1" dirty="0"/>
          </a:p>
          <a:p>
            <a:r>
              <a:rPr lang="en-US" dirty="0"/>
              <a:t>Introduced support for Single-Run / Singleton 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74428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for Single-Run / Singleton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085850"/>
            <a:ext cx="10360501" cy="5467350"/>
          </a:xfrm>
        </p:spPr>
        <p:txBody>
          <a:bodyPr/>
          <a:lstStyle/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Reduce trips between client and </a:t>
            </a:r>
            <a:r>
              <a:rPr lang="en-US" dirty="0" err="1"/>
              <a:t>AppServer</a:t>
            </a:r>
            <a:r>
              <a:rPr lang="en-US" dirty="0"/>
              <a:t> for increased performance</a:t>
            </a:r>
          </a:p>
          <a:p>
            <a:pPr lvl="1"/>
            <a:r>
              <a:rPr lang="en-US" dirty="0"/>
              <a:t>Eliminates an </a:t>
            </a:r>
            <a:r>
              <a:rPr lang="en-US" dirty="0" err="1"/>
              <a:t>AppServer</a:t>
            </a:r>
            <a:r>
              <a:rPr lang="en-US" dirty="0"/>
              <a:t> agent from getting bound </a:t>
            </a:r>
            <a:r>
              <a:rPr lang="en-US" dirty="0" smtClean="0"/>
              <a:t>to </a:t>
            </a:r>
            <a:r>
              <a:rPr lang="en-US" dirty="0"/>
              <a:t>a particular </a:t>
            </a:r>
            <a:r>
              <a:rPr lang="en-US" dirty="0" smtClean="0"/>
              <a:t>client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lient </a:t>
            </a:r>
            <a:r>
              <a:rPr lang="en-US" dirty="0"/>
              <a:t>requests can go to any </a:t>
            </a:r>
            <a:r>
              <a:rPr lang="en-US" dirty="0" err="1"/>
              <a:t>AppServer</a:t>
            </a:r>
            <a:r>
              <a:rPr lang="en-US" dirty="0"/>
              <a:t> agent, no context information is retained</a:t>
            </a:r>
          </a:p>
          <a:p>
            <a:pPr>
              <a:buNone/>
            </a:pPr>
            <a:endParaRPr lang="en-US" sz="800" dirty="0"/>
          </a:p>
          <a:p>
            <a:r>
              <a:rPr lang="en-US" dirty="0"/>
              <a:t>Available with </a:t>
            </a:r>
            <a:r>
              <a:rPr lang="en-US" u="sng" dirty="0"/>
              <a:t>stateless</a:t>
            </a:r>
            <a:r>
              <a:rPr lang="en-US" dirty="0"/>
              <a:t> and </a:t>
            </a:r>
            <a:r>
              <a:rPr lang="en-US" u="sng" dirty="0"/>
              <a:t>state-free</a:t>
            </a:r>
            <a:r>
              <a:rPr lang="en-US" dirty="0"/>
              <a:t> </a:t>
            </a:r>
            <a:r>
              <a:rPr lang="en-US" dirty="0" err="1" smtClean="0"/>
              <a:t>AppServers</a:t>
            </a:r>
            <a:endParaRPr lang="en-US" dirty="0"/>
          </a:p>
          <a:p>
            <a:endParaRPr lang="en-US" sz="800" dirty="0" smtClean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 smtClean="0"/>
              <a:t>Singleton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Procedure is not deleted until the AppServer agent is shutdown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Procedure is instantiated on an AppServer agent, that procedure is used for all subsequent requests to that agent, even if requested by another client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 smtClean="0"/>
              <a:t>Single-Run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Procedure is deleted after the procedure is executed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sz="800" dirty="0" smtClean="0"/>
          </a:p>
          <a:p>
            <a:r>
              <a:rPr lang="en-US" dirty="0" smtClean="0"/>
              <a:t>A </a:t>
            </a:r>
            <a:r>
              <a:rPr lang="en-US" dirty="0"/>
              <a:t>.p that is used for Single-Run/Singleton cannot have parameters on the main </a:t>
            </a:r>
            <a:r>
              <a:rPr lang="en-US" dirty="0" smtClean="0"/>
              <a:t>block</a:t>
            </a:r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339490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32974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2387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64-bit GUI Client (Release 11.3)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it </a:t>
            </a:r>
            <a:r>
              <a:rPr lang="en-US" dirty="0" smtClean="0"/>
              <a:t>is</a:t>
            </a:r>
          </a:p>
          <a:p>
            <a:pPr lvl="1"/>
            <a:r>
              <a:rPr lang="en-US" dirty="0" smtClean="0"/>
              <a:t>Replaces the 32-bit GUI client which was included with 64-bit OpenEdge products on Windows</a:t>
            </a:r>
          </a:p>
          <a:p>
            <a:endParaRPr lang="en-US" sz="800" dirty="0"/>
          </a:p>
          <a:p>
            <a:pPr lvl="1"/>
            <a:r>
              <a:rPr lang="en-US" dirty="0"/>
              <a:t>The 64-bit client allows access to a much larger address space (virtual memory) than the </a:t>
            </a:r>
            <a:r>
              <a:rPr lang="en-US" dirty="0" smtClean="0"/>
              <a:t>  32-bit </a:t>
            </a:r>
            <a:r>
              <a:rPr lang="en-US" dirty="0"/>
              <a:t>client does: 2GB on 32-bit versus 8TB on </a:t>
            </a:r>
            <a:r>
              <a:rPr lang="en-US" dirty="0" smtClean="0"/>
              <a:t>64-bit</a:t>
            </a:r>
          </a:p>
          <a:p>
            <a:endParaRPr lang="en-US" sz="800" dirty="0" smtClean="0"/>
          </a:p>
          <a:p>
            <a:r>
              <a:rPr lang="en-US" dirty="0" smtClean="0"/>
              <a:t>What it isn’t</a:t>
            </a:r>
          </a:p>
          <a:p>
            <a:pPr lvl="1"/>
            <a:r>
              <a:rPr lang="en-US" dirty="0" smtClean="0"/>
              <a:t>It isn’t a requirement on 64-bit Windows systems</a:t>
            </a:r>
          </a:p>
          <a:p>
            <a:pPr lvl="2"/>
            <a:r>
              <a:rPr lang="en-US" dirty="0" smtClean="0"/>
              <a:t>64-bit versions of Windows can run 32-bit applications</a:t>
            </a:r>
          </a:p>
          <a:p>
            <a:endParaRPr lang="en-US" sz="800" dirty="0" smtClean="0"/>
          </a:p>
          <a:p>
            <a:pPr lvl="1"/>
            <a:r>
              <a:rPr lang="en-US" dirty="0" smtClean="0"/>
              <a:t>It isn’t necessarily faster than 32-bit</a:t>
            </a:r>
          </a:p>
          <a:p>
            <a:endParaRPr lang="en-US" sz="800" dirty="0" smtClean="0"/>
          </a:p>
          <a:p>
            <a:pPr lvl="1"/>
            <a:r>
              <a:rPr lang="en-US" dirty="0" smtClean="0"/>
              <a:t>It isn’t always a “plug-and-play” migration from 32-bit to 64-bit</a:t>
            </a:r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87688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64-bit GUI Client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143000"/>
            <a:ext cx="10360501" cy="5248275"/>
          </a:xfrm>
        </p:spPr>
        <p:txBody>
          <a:bodyPr/>
          <a:lstStyle/>
          <a:p>
            <a:pPr marL="342900" lvl="1" indent="-342900">
              <a:buFont typeface="Wingdings" pitchFamily="2" charset="2"/>
              <a:buChar char="§"/>
            </a:pPr>
            <a:r>
              <a:rPr lang="en-US" dirty="0" smtClean="0"/>
              <a:t>Progress </a:t>
            </a:r>
            <a:r>
              <a:rPr lang="en-US" dirty="0"/>
              <a:t>Developer Studio is available in both 32-bit and 64-bit versions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sz="800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 smtClean="0"/>
              <a:t>Install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You </a:t>
            </a:r>
            <a:r>
              <a:rPr lang="en-US" dirty="0"/>
              <a:t>cannot install both the 32-bit and 64-bit versions of the same release on a machine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/>
              <a:t>You can install 32-bit and 64-bit versions of different releases on the same </a:t>
            </a:r>
            <a:r>
              <a:rPr lang="en-US" dirty="0" smtClean="0"/>
              <a:t>machine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sz="800" dirty="0" smtClean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 smtClean="0"/>
              <a:t>R-code is portable between 32-bit and 64-bit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sz="800" dirty="0" smtClean="0"/>
          </a:p>
          <a:p>
            <a:r>
              <a:rPr lang="en-US" dirty="0" smtClean="0"/>
              <a:t>The 64-bit client supports these image formats:</a:t>
            </a:r>
          </a:p>
          <a:p>
            <a:pPr lvl="1"/>
            <a:r>
              <a:rPr lang="en-US" dirty="0" smtClean="0"/>
              <a:t>.BMP – Windows Bitmap</a:t>
            </a:r>
          </a:p>
          <a:p>
            <a:pPr lvl="1"/>
            <a:r>
              <a:rPr lang="en-US" dirty="0" smtClean="0"/>
              <a:t>.GIF – Graphics Interchange Format</a:t>
            </a:r>
          </a:p>
          <a:p>
            <a:pPr lvl="1"/>
            <a:r>
              <a:rPr lang="en-US" dirty="0" smtClean="0"/>
              <a:t>.ICO – Windows Icon</a:t>
            </a:r>
          </a:p>
          <a:p>
            <a:pPr lvl="1"/>
            <a:r>
              <a:rPr lang="en-US" dirty="0" smtClean="0"/>
              <a:t>.JPG – Jpeg</a:t>
            </a:r>
          </a:p>
          <a:p>
            <a:pPr lvl="1"/>
            <a:r>
              <a:rPr lang="en-US" dirty="0" smtClean="0"/>
              <a:t>.PNG – Portable Network Graphics</a:t>
            </a:r>
          </a:p>
          <a:p>
            <a:pPr lvl="1"/>
            <a:r>
              <a:rPr lang="en-US" dirty="0" smtClean="0"/>
              <a:t>.TIF – Tagged Image File Format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dirty="0" smtClean="0"/>
          </a:p>
          <a:p>
            <a:pPr marL="342900" lvl="1" indent="-342900">
              <a:buFont typeface="Wingdings" pitchFamily="2" charset="2"/>
              <a:buChar char="§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67440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64-bit GUI Client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External Procedure calls (DLL calls)</a:t>
            </a:r>
          </a:p>
          <a:p>
            <a:pPr lvl="1"/>
            <a:r>
              <a:rPr lang="en-US" dirty="0"/>
              <a:t>Compatibility:</a:t>
            </a:r>
          </a:p>
          <a:p>
            <a:pPr lvl="2"/>
            <a:r>
              <a:rPr lang="en-US" dirty="0"/>
              <a:t>The 64-bit client can </a:t>
            </a:r>
            <a:r>
              <a:rPr lang="en-US" b="1" dirty="0"/>
              <a:t>only</a:t>
            </a:r>
            <a:r>
              <a:rPr lang="en-US" dirty="0"/>
              <a:t> load 64-bit DLLs</a:t>
            </a:r>
          </a:p>
          <a:p>
            <a:pPr lvl="2"/>
            <a:r>
              <a:rPr lang="en-US" dirty="0"/>
              <a:t>The 32-bit client can </a:t>
            </a:r>
            <a:r>
              <a:rPr lang="en-US" b="1" dirty="0" smtClean="0"/>
              <a:t>only </a:t>
            </a:r>
            <a:r>
              <a:rPr lang="en-US" dirty="0" smtClean="0"/>
              <a:t>load </a:t>
            </a:r>
            <a:r>
              <a:rPr lang="en-US" dirty="0"/>
              <a:t>32-bit </a:t>
            </a:r>
            <a:r>
              <a:rPr lang="en-US" dirty="0" smtClean="0"/>
              <a:t>DLLs</a:t>
            </a:r>
          </a:p>
          <a:p>
            <a:endParaRPr lang="en-US" sz="800" dirty="0" smtClean="0"/>
          </a:p>
          <a:p>
            <a:r>
              <a:rPr lang="en-US" dirty="0" smtClean="0"/>
              <a:t>OCX Controls</a:t>
            </a:r>
          </a:p>
          <a:p>
            <a:pPr lvl="1"/>
            <a:r>
              <a:rPr lang="en-US" dirty="0" smtClean="0"/>
              <a:t>OCX controls are mostly a thing of the past</a:t>
            </a:r>
          </a:p>
          <a:p>
            <a:pPr lvl="1"/>
            <a:r>
              <a:rPr lang="en-US" dirty="0" smtClean="0"/>
              <a:t>Applications that use OCX controls extensively will need major work to run with the 64-bit GUI  client</a:t>
            </a:r>
          </a:p>
          <a:p>
            <a:endParaRPr lang="en-US" sz="800" dirty="0" smtClean="0"/>
          </a:p>
          <a:p>
            <a:r>
              <a:rPr lang="en-US" dirty="0" smtClean="0"/>
              <a:t>GUI for .NET</a:t>
            </a:r>
          </a:p>
          <a:p>
            <a:pPr lvl="1"/>
            <a:r>
              <a:rPr lang="en-US" dirty="0" smtClean="0"/>
              <a:t>.NET assemblies can be 32-bit (x86), 64-bit (x64), or both (</a:t>
            </a:r>
            <a:r>
              <a:rPr lang="en-US" dirty="0" err="1" smtClean="0"/>
              <a:t>AnyCPU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Infragistics assemblies are built for </a:t>
            </a:r>
            <a:r>
              <a:rPr lang="en-US" dirty="0" err="1" smtClean="0"/>
              <a:t>AnyCPU</a:t>
            </a:r>
            <a:r>
              <a:rPr lang="en-US" dirty="0" smtClean="0"/>
              <a:t> and work with both the 32-bit and 64-bit clients</a:t>
            </a:r>
          </a:p>
          <a:p>
            <a:pPr lvl="1"/>
            <a:r>
              <a:rPr lang="en-US" dirty="0" smtClean="0"/>
              <a:t>Most third-party assemblies are also built for </a:t>
            </a:r>
            <a:r>
              <a:rPr lang="en-US" dirty="0" err="1" smtClean="0"/>
              <a:t>AnyCPU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lvl="2"/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102711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38308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6754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Diagnostics – Temp-tables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Problem: </a:t>
            </a:r>
          </a:p>
          <a:p>
            <a:r>
              <a:rPr lang="en-US" dirty="0"/>
              <a:t>I </a:t>
            </a:r>
            <a:r>
              <a:rPr lang="en-US" dirty="0" smtClean="0"/>
              <a:t>need better diagnostics to determine use of temp-tables in my application.  How many temp-tables are in scope in the session? </a:t>
            </a:r>
            <a:r>
              <a:rPr lang="en-US" sz="2000" dirty="0" smtClean="0"/>
              <a:t>Which program created each temp-table?  Most accessed temp-tables? Growing DBI file. Why?</a:t>
            </a:r>
          </a:p>
          <a:p>
            <a:pPr>
              <a:buNone/>
            </a:pPr>
            <a:endParaRPr lang="en-US" sz="1000" dirty="0"/>
          </a:p>
          <a:p>
            <a:pPr>
              <a:buNone/>
            </a:pPr>
            <a:r>
              <a:rPr lang="en-US" b="1" dirty="0"/>
              <a:t>Solution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Create Virtual System Tables which provide extensive information.</a:t>
            </a:r>
            <a:endParaRPr lang="en-US" dirty="0"/>
          </a:p>
        </p:txBody>
      </p:sp>
      <p:grpSp>
        <p:nvGrpSpPr>
          <p:cNvPr id="2" name="Group 12"/>
          <p:cNvGrpSpPr/>
          <p:nvPr/>
        </p:nvGrpSpPr>
        <p:grpSpPr>
          <a:xfrm>
            <a:off x="7705707" y="5779302"/>
            <a:ext cx="386675" cy="388022"/>
            <a:chOff x="7177045" y="1450105"/>
            <a:chExt cx="1371378" cy="1376156"/>
          </a:xfrm>
        </p:grpSpPr>
        <p:pic>
          <p:nvPicPr>
            <p:cNvPr id="14" name="Picture 13" descr="PROG_VisID_PPT_07_0916_cp_spark-close1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045" y="1450105"/>
              <a:ext cx="1371378" cy="1376156"/>
            </a:xfrm>
            <a:prstGeom prst="rect">
              <a:avLst/>
            </a:prstGeom>
          </p:spPr>
        </p:pic>
        <p:pic>
          <p:nvPicPr>
            <p:cNvPr id="15" name="Picture 14" descr="PROG_VisID_PPT_07_0916_cp_spark-close2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045" y="1450105"/>
              <a:ext cx="1371378" cy="1376156"/>
            </a:xfrm>
            <a:prstGeom prst="rect">
              <a:avLst/>
            </a:prstGeom>
          </p:spPr>
        </p:pic>
        <p:pic>
          <p:nvPicPr>
            <p:cNvPr id="16" name="Picture 15" descr="PROG_VisID_PPT_07_0916_cp_spark-close3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045" y="1450105"/>
              <a:ext cx="1371378" cy="13761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 advTm="36925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VSTs for Temp-Tables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VSTs (Virtual System Tables) supported for OpenEdge databases</a:t>
            </a:r>
          </a:p>
          <a:p>
            <a:pPr>
              <a:buNone/>
            </a:pPr>
            <a:r>
              <a:rPr lang="en-US" dirty="0" smtClean="0"/>
              <a:t>	 (i.e. _</a:t>
            </a:r>
            <a:r>
              <a:rPr lang="en-US" dirty="0" err="1" smtClean="0"/>
              <a:t>TableStat</a:t>
            </a:r>
            <a:r>
              <a:rPr lang="en-US" dirty="0" smtClean="0"/>
              <a:t>, _</a:t>
            </a:r>
            <a:r>
              <a:rPr lang="en-US" dirty="0" err="1" smtClean="0"/>
              <a:t>ActSummary</a:t>
            </a:r>
            <a:r>
              <a:rPr lang="en-US" dirty="0" smtClean="0"/>
              <a:t>)</a:t>
            </a:r>
          </a:p>
          <a:p>
            <a:pPr lvl="1">
              <a:spcBef>
                <a:spcPts val="600"/>
              </a:spcBef>
              <a:buNone/>
            </a:pPr>
            <a:endParaRPr lang="en-US" sz="800" dirty="0" smtClean="0"/>
          </a:p>
          <a:p>
            <a:r>
              <a:rPr lang="en-US" dirty="0" smtClean="0"/>
              <a:t>Support extended to temp-tables</a:t>
            </a:r>
          </a:p>
          <a:p>
            <a:endParaRPr lang="en-US" sz="800" dirty="0" smtClean="0"/>
          </a:p>
          <a:p>
            <a:r>
              <a:rPr lang="en-US" dirty="0" smtClean="0"/>
              <a:t>Statistics and performance analysis</a:t>
            </a:r>
          </a:p>
          <a:p>
            <a:pPr>
              <a:spcBef>
                <a:spcPts val="600"/>
              </a:spcBef>
            </a:pPr>
            <a:endParaRPr lang="en-US" sz="800" dirty="0" smtClean="0"/>
          </a:p>
          <a:p>
            <a:r>
              <a:rPr lang="en-US" dirty="0" smtClean="0"/>
              <a:t>Only VSTs that apply to temp-tables</a:t>
            </a:r>
          </a:p>
          <a:p>
            <a:endParaRPr lang="en-US" dirty="0"/>
          </a:p>
        </p:txBody>
      </p:sp>
    </p:spTree>
  </p:cSld>
  <p:clrMapOvr>
    <a:masterClrMapping/>
  </p:clrMapOvr>
  <p:transition advTm="39453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VSTs for Temp-Tables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Built-in OOABL Class</a:t>
            </a:r>
          </a:p>
          <a:p>
            <a:pPr lvl="1"/>
            <a:r>
              <a:rPr lang="en-US" sz="2400" dirty="0" err="1" smtClean="0"/>
              <a:t>Progress.Database.TempTableInfo</a:t>
            </a:r>
            <a:endParaRPr lang="en-US" sz="2400" dirty="0" smtClean="0"/>
          </a:p>
          <a:p>
            <a:pPr>
              <a:buNone/>
            </a:pPr>
            <a:endParaRPr lang="en-US" sz="800" dirty="0" smtClean="0"/>
          </a:p>
          <a:p>
            <a:pPr marL="457200" lvl="1" indent="-457200">
              <a:buFont typeface="Wingdings" charset="2"/>
              <a:buChar char="§"/>
            </a:pPr>
            <a:r>
              <a:rPr lang="en-US" sz="2800" dirty="0" smtClean="0"/>
              <a:t>Provide info on (static or dynamic):</a:t>
            </a:r>
          </a:p>
          <a:p>
            <a:pPr lvl="1"/>
            <a:r>
              <a:rPr lang="en-US" sz="2400" dirty="0" smtClean="0"/>
              <a:t>Number of temp-tables in scope</a:t>
            </a:r>
          </a:p>
          <a:p>
            <a:pPr lvl="1"/>
            <a:r>
              <a:rPr lang="en-US" sz="2400" dirty="0" smtClean="0"/>
              <a:t>List of temp-tables</a:t>
            </a:r>
          </a:p>
          <a:p>
            <a:pPr lvl="1"/>
            <a:r>
              <a:rPr lang="en-US" sz="2400" dirty="0" smtClean="0"/>
              <a:t>Temp-table name</a:t>
            </a:r>
          </a:p>
          <a:p>
            <a:pPr lvl="1"/>
            <a:r>
              <a:rPr lang="en-US" sz="2400" dirty="0" smtClean="0"/>
              <a:t>Name of procedure or class that instantiated it</a:t>
            </a:r>
          </a:p>
          <a:p>
            <a:pPr lvl="1"/>
            <a:r>
              <a:rPr lang="en-US" sz="2400" dirty="0" smtClean="0"/>
              <a:t>Access to temp-table’s handle</a:t>
            </a:r>
          </a:p>
          <a:p>
            <a:pPr lvl="1"/>
            <a:endParaRPr lang="en-US" sz="2800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40389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VSTs for Temp-Tables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17" y="1014641"/>
            <a:ext cx="11297748" cy="4805994"/>
          </a:xfrm>
        </p:spPr>
        <p:txBody>
          <a:bodyPr/>
          <a:lstStyle/>
          <a:p>
            <a:pPr lvl="1"/>
            <a:r>
              <a:rPr lang="en-US" dirty="0" smtClean="0"/>
              <a:t>List of temp-tables in scope (including static temp-tables)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1146" y="1501375"/>
            <a:ext cx="10631864" cy="455509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USING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Progress.Database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.*.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&lt;…&gt;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REPEAT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1 TO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TempTableInfo:TempTableCount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TempTableInfo:GetTableInfoByPosition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				        OUTPUT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hTable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                          OUTPUT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cProcName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).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DISPLAY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hTable:NAME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LABEL “Table Name”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cProcName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LABEL “Procedure Name”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hTable:DYNAMIC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LABEL “Dynamic”.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END.</a:t>
            </a:r>
            <a:endParaRPr lang="en-US" sz="2000" b="1" i="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15616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Temp-table 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log entry type (Temp-Tables)</a:t>
            </a:r>
          </a:p>
          <a:p>
            <a:endParaRPr lang="en-US" sz="800" dirty="0" smtClean="0"/>
          </a:p>
          <a:p>
            <a:r>
              <a:rPr lang="en-US" dirty="0" smtClean="0"/>
              <a:t>Entries logged:</a:t>
            </a:r>
          </a:p>
          <a:p>
            <a:pPr lvl="1"/>
            <a:r>
              <a:rPr lang="en-US" dirty="0" smtClean="0"/>
              <a:t>Creation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Explicit EMPTY</a:t>
            </a:r>
          </a:p>
          <a:p>
            <a:pPr lvl="1"/>
            <a:r>
              <a:rPr lang="en-US" dirty="0" smtClean="0"/>
              <a:t>Bind</a:t>
            </a:r>
          </a:p>
          <a:p>
            <a:pPr lvl="1"/>
            <a:r>
              <a:rPr lang="en-US" dirty="0" smtClean="0"/>
              <a:t>Unbind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sz="800" dirty="0" smtClean="0"/>
          </a:p>
          <a:p>
            <a:r>
              <a:rPr lang="en-US" dirty="0" smtClean="0"/>
              <a:t>Basic statistics (number and size of record)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47584" y="4251814"/>
            <a:ext cx="8121281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 algn="l">
              <a:buNone/>
            </a:pPr>
            <a:r>
              <a:rPr lang="en-US" sz="1600" b="1" dirty="0" smtClean="0"/>
              <a:t>Created TEMP-TABLE </a:t>
            </a:r>
            <a:r>
              <a:rPr lang="en-US" sz="1600" b="1" dirty="0" err="1" smtClean="0"/>
              <a:t>ttCust</a:t>
            </a:r>
            <a:r>
              <a:rPr lang="en-US" sz="1600" b="1" dirty="0" smtClean="0"/>
              <a:t> (ID:1 Indexes:1) </a:t>
            </a:r>
            <a:r>
              <a:rPr lang="en-US" sz="1600" b="1" dirty="0" err="1" smtClean="0"/>
              <a:t>test.p</a:t>
            </a:r>
            <a:r>
              <a:rPr lang="en-US" sz="1600" b="1" dirty="0" smtClean="0"/>
              <a:t> @ 3</a:t>
            </a:r>
          </a:p>
          <a:p>
            <a:pPr lvl="1" algn="l">
              <a:buNone/>
            </a:pPr>
            <a:r>
              <a:rPr lang="en-US" sz="1600" b="1" dirty="0" smtClean="0"/>
              <a:t>Deleted TEMP-TABLE </a:t>
            </a:r>
            <a:r>
              <a:rPr lang="en-US" sz="1600" b="1" dirty="0" err="1" smtClean="0"/>
              <a:t>ttCust</a:t>
            </a:r>
            <a:r>
              <a:rPr lang="en-US" sz="1600" b="1" dirty="0" smtClean="0"/>
              <a:t> (ID:1) </a:t>
            </a:r>
            <a:r>
              <a:rPr lang="en-US" sz="1600" b="1" dirty="0" err="1" smtClean="0"/>
              <a:t>test.p</a:t>
            </a:r>
            <a:r>
              <a:rPr lang="en-US" sz="1600" b="1" dirty="0" smtClean="0"/>
              <a:t> @ 10</a:t>
            </a:r>
          </a:p>
        </p:txBody>
      </p:sp>
    </p:spTree>
  </p:cSld>
  <p:clrMapOvr>
    <a:masterClrMapping/>
  </p:clrMapOvr>
  <p:transition advTm="42121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43642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3620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Delayed Instantiation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Delay instantiation:</a:t>
            </a:r>
          </a:p>
          <a:p>
            <a:pPr lvl="1"/>
            <a:r>
              <a:rPr lang="en-US" dirty="0" smtClean="0"/>
              <a:t>Temp-table</a:t>
            </a:r>
          </a:p>
          <a:p>
            <a:pPr lvl="1"/>
            <a:r>
              <a:rPr lang="en-US" dirty="0" smtClean="0"/>
              <a:t>Associated Indexes</a:t>
            </a:r>
          </a:p>
          <a:p>
            <a:pPr lvl="1"/>
            <a:r>
              <a:rPr lang="en-US" dirty="0" err="1" smtClean="0"/>
              <a:t>ProDataSet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Improves procedure / class instantiation</a:t>
            </a:r>
          </a:p>
          <a:p>
            <a:endParaRPr lang="en-US" sz="800" dirty="0" smtClean="0"/>
          </a:p>
          <a:p>
            <a:r>
              <a:rPr lang="en-US" dirty="0" smtClean="0">
                <a:solidFill>
                  <a:srgbClr val="24D997"/>
                </a:solidFill>
              </a:rPr>
              <a:t>No coding</a:t>
            </a:r>
          </a:p>
          <a:p>
            <a:endParaRPr lang="en-US" sz="800" dirty="0" smtClean="0"/>
          </a:p>
          <a:p>
            <a:r>
              <a:rPr lang="en-US" dirty="0" smtClean="0"/>
              <a:t>Sample performance data (YMMV)</a:t>
            </a:r>
          </a:p>
          <a:p>
            <a:pPr lvl="1"/>
            <a:r>
              <a:rPr lang="en-US" dirty="0" smtClean="0"/>
              <a:t>Class with 10 temp-tables – instantiation improved more than 50%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85177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 Scan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 Scan – used when accessing ALL records via FOR EACH</a:t>
            </a:r>
          </a:p>
          <a:p>
            <a:endParaRPr lang="en-US" sz="800" dirty="0" smtClean="0"/>
          </a:p>
          <a:p>
            <a:r>
              <a:rPr lang="en-US" dirty="0" smtClean="0"/>
              <a:t>Table must be in Type II storage area</a:t>
            </a:r>
          </a:p>
          <a:p>
            <a:endParaRPr lang="en-US" sz="800" dirty="0" smtClean="0"/>
          </a:p>
          <a:p>
            <a:r>
              <a:rPr lang="en-US" dirty="0" smtClean="0"/>
              <a:t>Does not use index to access</a:t>
            </a:r>
          </a:p>
          <a:p>
            <a:pPr lvl="1"/>
            <a:r>
              <a:rPr lang="en-US" dirty="0" smtClean="0"/>
              <a:t>Access records sequentially</a:t>
            </a:r>
          </a:p>
          <a:p>
            <a:pPr lvl="1"/>
            <a:r>
              <a:rPr lang="en-US" dirty="0" smtClean="0"/>
              <a:t>Data maybe in a different order than using an index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85396" y="4486814"/>
            <a:ext cx="8525481" cy="107721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algn="l">
              <a:buNone/>
            </a:pPr>
            <a:r>
              <a:rPr lang="en-US" sz="1600" b="1" dirty="0" smtClean="0"/>
              <a:t>FOR EACH </a:t>
            </a:r>
            <a:r>
              <a:rPr lang="en-US" sz="1600" b="1" dirty="0" err="1" smtClean="0"/>
              <a:t>mytable</a:t>
            </a:r>
            <a:r>
              <a:rPr lang="en-US" sz="1600" b="1" dirty="0" smtClean="0"/>
              <a:t> TABLE-SCAN:</a:t>
            </a:r>
          </a:p>
          <a:p>
            <a:pPr lvl="1" algn="l"/>
            <a:r>
              <a:rPr lang="en-US" sz="1600" b="1" dirty="0" smtClean="0"/>
              <a:t>	</a:t>
            </a:r>
            <a:r>
              <a:rPr lang="en-US" sz="1600" b="1" dirty="0" err="1" smtClean="0"/>
              <a:t>totalCost</a:t>
            </a:r>
            <a:r>
              <a:rPr lang="en-US" sz="1600" b="1" dirty="0" smtClean="0"/>
              <a:t> = </a:t>
            </a:r>
            <a:r>
              <a:rPr lang="en-US" sz="1600" b="1" dirty="0" err="1" smtClean="0"/>
              <a:t>totalCost</a:t>
            </a:r>
            <a:r>
              <a:rPr lang="en-US" sz="1600" b="1" dirty="0" smtClean="0"/>
              <a:t>  + </a:t>
            </a:r>
            <a:r>
              <a:rPr lang="en-US" sz="1600" b="1" dirty="0" err="1" smtClean="0"/>
              <a:t>mytable.cost</a:t>
            </a:r>
            <a:endParaRPr lang="en-US" sz="1600" b="1" dirty="0" smtClean="0"/>
          </a:p>
          <a:p>
            <a:pPr lvl="1" algn="l">
              <a:buNone/>
            </a:pPr>
            <a:r>
              <a:rPr lang="en-US" sz="1600" b="1" dirty="0" smtClean="0"/>
              <a:t>END.</a:t>
            </a:r>
          </a:p>
        </p:txBody>
      </p:sp>
    </p:spTree>
  </p:cSld>
  <p:clrMapOvr>
    <a:masterClrMapping/>
  </p:clrMapOvr>
  <p:transition advTm="42479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Internal Changes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4D997"/>
                </a:solidFill>
              </a:rPr>
              <a:t>No coding</a:t>
            </a:r>
          </a:p>
          <a:p>
            <a:endParaRPr lang="en-US" sz="800" dirty="0" smtClean="0"/>
          </a:p>
          <a:p>
            <a:r>
              <a:rPr lang="en-US" dirty="0" smtClean="0"/>
              <a:t>Improvements to class instantiation</a:t>
            </a:r>
          </a:p>
          <a:p>
            <a:endParaRPr lang="en-US" sz="800" dirty="0" smtClean="0"/>
          </a:p>
          <a:p>
            <a:r>
              <a:rPr lang="en-US" dirty="0" smtClean="0"/>
              <a:t>Improvements to method invocation</a:t>
            </a:r>
          </a:p>
          <a:p>
            <a:endParaRPr lang="en-US" sz="800" dirty="0" smtClean="0"/>
          </a:p>
          <a:p>
            <a:r>
              <a:rPr lang="en-US" dirty="0" smtClean="0"/>
              <a:t>Improvements to AVM internals</a:t>
            </a:r>
          </a:p>
          <a:p>
            <a:endParaRPr lang="en-US" sz="800" dirty="0" smtClean="0"/>
          </a:p>
          <a:p>
            <a:r>
              <a:rPr lang="en-US" dirty="0" smtClean="0"/>
              <a:t>Fast table drop (type II area)</a:t>
            </a:r>
          </a:p>
          <a:p>
            <a:endParaRPr lang="en-US" sz="800" dirty="0" smtClean="0"/>
          </a:p>
          <a:p>
            <a:endParaRPr lang="en-US" sz="800" dirty="0"/>
          </a:p>
        </p:txBody>
      </p:sp>
    </p:spTree>
  </p:cSld>
  <p:clrMapOvr>
    <a:masterClrMapping/>
  </p:clrMapOvr>
  <p:transition advTm="12807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48976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5336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GUI for .NET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.NET objects that are not related to UI are supported</a:t>
            </a:r>
          </a:p>
          <a:p>
            <a:pPr lvl="1"/>
            <a:r>
              <a:rPr lang="en-US" dirty="0" smtClean="0"/>
              <a:t>Also supported in 10.2B02</a:t>
            </a:r>
          </a:p>
          <a:p>
            <a:endParaRPr lang="en-US" sz="800" dirty="0" smtClean="0"/>
          </a:p>
          <a:p>
            <a:r>
              <a:rPr lang="en-US" dirty="0" smtClean="0"/>
              <a:t>Non-user-interface executables support .NET objects</a:t>
            </a:r>
          </a:p>
          <a:p>
            <a:pPr lvl="1"/>
            <a:r>
              <a:rPr lang="en-US" dirty="0" smtClean="0"/>
              <a:t>prowin32 –b (batch GUI client)</a:t>
            </a:r>
          </a:p>
          <a:p>
            <a:pPr lvl="1"/>
            <a:r>
              <a:rPr lang="en-US" dirty="0" smtClean="0"/>
              <a:t>_</a:t>
            </a:r>
            <a:r>
              <a:rPr lang="en-US" dirty="0" err="1" smtClean="0"/>
              <a:t>proapsv</a:t>
            </a:r>
            <a:r>
              <a:rPr lang="en-US" dirty="0" smtClean="0"/>
              <a:t> (AppServer agent)</a:t>
            </a:r>
          </a:p>
          <a:p>
            <a:pPr lvl="1"/>
            <a:r>
              <a:rPr lang="en-US" dirty="0" smtClean="0"/>
              <a:t>_</a:t>
            </a:r>
            <a:r>
              <a:rPr lang="en-US" dirty="0" err="1" smtClean="0"/>
              <a:t>progres</a:t>
            </a:r>
            <a:r>
              <a:rPr lang="en-US" dirty="0" smtClean="0"/>
              <a:t> (char client, WebSpeed </a:t>
            </a:r>
            <a:r>
              <a:rPr lang="en-US" smtClean="0"/>
              <a:t>agent)</a:t>
            </a:r>
            <a:endParaRPr lang="en-US" dirty="0" smtClean="0"/>
          </a:p>
        </p:txBody>
      </p:sp>
    </p:spTree>
  </p:cSld>
  <p:clrMapOvr>
    <a:masterClrMapping/>
  </p:clrMapOvr>
  <p:transition advTm="49405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16" y="109416"/>
            <a:ext cx="9720664" cy="782242"/>
          </a:xfrm>
        </p:spPr>
        <p:txBody>
          <a:bodyPr>
            <a:normAutofit/>
          </a:bodyPr>
          <a:lstStyle/>
          <a:p>
            <a:r>
              <a:rPr lang="en-US" dirty="0" smtClean="0"/>
              <a:t>Input Blocking Statements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 blocking statements (pre-11.0 functionality)</a:t>
            </a:r>
          </a:p>
          <a:p>
            <a:pPr lvl="1"/>
            <a:r>
              <a:rPr lang="en-US" dirty="0" smtClean="0"/>
              <a:t>UPDATE, SET, PROMPT-FOR, CHOOSE, INSERT, WAIT-FOR, PROCESS EVENTS and READKEY</a:t>
            </a:r>
          </a:p>
          <a:p>
            <a:pPr lvl="1"/>
            <a:r>
              <a:rPr lang="en-US" dirty="0" smtClean="0"/>
              <a:t>Restricted use, notably:</a:t>
            </a:r>
          </a:p>
          <a:p>
            <a:pPr lvl="2"/>
            <a:r>
              <a:rPr lang="en-US" dirty="0" smtClean="0"/>
              <a:t>User-defined function</a:t>
            </a:r>
          </a:p>
          <a:p>
            <a:pPr lvl="2"/>
            <a:r>
              <a:rPr lang="en-US" dirty="0" smtClean="0"/>
              <a:t>Non-void method</a:t>
            </a:r>
          </a:p>
          <a:p>
            <a:pPr lvl="2"/>
            <a:r>
              <a:rPr lang="en-US" dirty="0" smtClean="0"/>
              <a:t>Or if user-defined function, non-void method are on call stack</a:t>
            </a:r>
          </a:p>
          <a:p>
            <a:endParaRPr lang="en-US" sz="800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Restriction removed!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58094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Suppress Warning Messages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Suppress list of warning messages</a:t>
            </a:r>
          </a:p>
          <a:p>
            <a:pPr lvl="1"/>
            <a:r>
              <a:rPr lang="en-US" dirty="0" err="1" smtClean="0"/>
              <a:t>swl</a:t>
            </a:r>
            <a:r>
              <a:rPr lang="en-US" dirty="0" smtClean="0"/>
              <a:t> startup option</a:t>
            </a:r>
          </a:p>
          <a:p>
            <a:pPr lvl="1"/>
            <a:r>
              <a:rPr lang="en-US" dirty="0" smtClean="0"/>
              <a:t>SESSION:SUPPRESS-WARNING-LIST</a:t>
            </a:r>
          </a:p>
          <a:p>
            <a:endParaRPr lang="en-US" sz="800" dirty="0" smtClean="0"/>
          </a:p>
          <a:p>
            <a:r>
              <a:rPr lang="en-US" dirty="0" smtClean="0"/>
              <a:t>Suppress all warning message</a:t>
            </a:r>
          </a:p>
          <a:p>
            <a:pPr lvl="1"/>
            <a:r>
              <a:rPr lang="en-US" dirty="0" err="1" smtClean="0"/>
              <a:t>sw</a:t>
            </a:r>
            <a:r>
              <a:rPr lang="en-US" dirty="0" smtClean="0"/>
              <a:t> startup option</a:t>
            </a:r>
          </a:p>
          <a:p>
            <a:pPr lvl="1"/>
            <a:r>
              <a:rPr lang="en-US" dirty="0" smtClean="0"/>
              <a:t>SESSION:SUPPRESS-WARNINGS</a:t>
            </a:r>
          </a:p>
        </p:txBody>
      </p:sp>
    </p:spTree>
  </p:cSld>
  <p:clrMapOvr>
    <a:masterClrMapping/>
  </p:clrMapOvr>
  <p:transition advTm="47471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Startup Options (Release 11.0)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–</a:t>
            </a:r>
            <a:r>
              <a:rPr lang="en-US" dirty="0" err="1" smtClean="0"/>
              <a:t>inp</a:t>
            </a:r>
            <a:endParaRPr lang="en-US" dirty="0" smtClean="0"/>
          </a:p>
          <a:p>
            <a:pPr lvl="1"/>
            <a:r>
              <a:rPr lang="en-US" dirty="0" smtClean="0"/>
              <a:t>Maximum increased from 32,000 to 2,147,483,647</a:t>
            </a:r>
          </a:p>
          <a:p>
            <a:pPr lvl="1"/>
            <a:r>
              <a:rPr lang="en-US" dirty="0" smtClean="0"/>
              <a:t>Also increased in 10.2B03</a:t>
            </a:r>
          </a:p>
          <a:p>
            <a:endParaRPr lang="en-US" sz="800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lkwtmo</a:t>
            </a:r>
            <a:endParaRPr lang="en-US" dirty="0" smtClean="0"/>
          </a:p>
          <a:p>
            <a:pPr lvl="1"/>
            <a:r>
              <a:rPr lang="en-US" dirty="0" smtClean="0"/>
              <a:t>Minimum decreased from 60 seconds to 10 seconds</a:t>
            </a:r>
            <a:endParaRPr lang="en-US" dirty="0"/>
          </a:p>
        </p:txBody>
      </p:sp>
    </p:spTree>
  </p:cSld>
  <p:clrMapOvr>
    <a:masterClrMapping/>
  </p:clrMapOvr>
  <p:transition advTm="12511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47434" y="54310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</a:t>
            </a:r>
          </a:p>
          <a:p>
            <a:r>
              <a:rPr lang="en-US" dirty="0" smtClean="0"/>
              <a:t>JSON</a:t>
            </a:r>
          </a:p>
          <a:p>
            <a:r>
              <a:rPr lang="en-US" dirty="0" smtClean="0"/>
              <a:t>ABL</a:t>
            </a:r>
          </a:p>
          <a:p>
            <a:r>
              <a:rPr lang="en-US" dirty="0" smtClean="0"/>
              <a:t>Singleton / Single-run</a:t>
            </a:r>
          </a:p>
          <a:p>
            <a:r>
              <a:rPr lang="en-US" dirty="0" smtClean="0"/>
              <a:t>Win64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Remove Limitations</a:t>
            </a:r>
          </a:p>
          <a:p>
            <a:r>
              <a:rPr lang="en-US" dirty="0" smtClean="0"/>
              <a:t>11.4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24602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talk includes information about future product enhancements</a:t>
            </a:r>
          </a:p>
          <a:p>
            <a:endParaRPr lang="en-US" sz="800" dirty="0" smtClean="0"/>
          </a:p>
          <a:p>
            <a:pPr lvl="0"/>
            <a:r>
              <a:rPr lang="en-US" dirty="0" smtClean="0"/>
              <a:t>What we are going to say reflects our views on</a:t>
            </a:r>
            <a:r>
              <a:rPr lang="en-US" i="1" dirty="0" smtClean="0"/>
              <a:t> future projects. </a:t>
            </a:r>
            <a:r>
              <a:rPr lang="en-US" dirty="0" smtClean="0"/>
              <a:t>The information contained herein is preliminary and subject to change.  Any future product we ultimately deliver </a:t>
            </a:r>
            <a:r>
              <a:rPr lang="en-US" u="sng" dirty="0" smtClean="0"/>
              <a:t>may</a:t>
            </a:r>
            <a:r>
              <a:rPr lang="en-US" dirty="0" smtClean="0"/>
              <a:t> be materially different from what is described here.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advTm="50435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4292547" cy="5303520"/>
          </a:xfrm>
        </p:spPr>
        <p:txBody>
          <a:bodyPr/>
          <a:lstStyle/>
          <a:p>
            <a:r>
              <a:rPr lang="en-US" u="sng" dirty="0" smtClean="0"/>
              <a:t>All</a:t>
            </a:r>
            <a:r>
              <a:rPr lang="en-US" dirty="0" smtClean="0"/>
              <a:t> features available via ESAP</a:t>
            </a:r>
          </a:p>
          <a:p>
            <a:endParaRPr lang="en-US" sz="800" dirty="0" smtClean="0"/>
          </a:p>
          <a:p>
            <a:r>
              <a:rPr lang="en-US" dirty="0" smtClean="0"/>
              <a:t>Need to register for the ESAP</a:t>
            </a:r>
          </a:p>
          <a:p>
            <a:endParaRPr lang="en-US" sz="800" dirty="0" smtClean="0"/>
          </a:p>
          <a:p>
            <a:r>
              <a:rPr lang="en-US" dirty="0" smtClean="0"/>
              <a:t>early-software-admin@progress.com</a:t>
            </a:r>
          </a:p>
          <a:p>
            <a:endParaRPr lang="en-US" sz="800" dirty="0" smtClean="0"/>
          </a:p>
          <a:p>
            <a:r>
              <a:rPr lang="en-US" dirty="0" smtClean="0"/>
              <a:t>Provide feedback via forum</a:t>
            </a:r>
          </a:p>
          <a:p>
            <a:pPr lvl="1"/>
            <a:r>
              <a:rPr lang="en-US" dirty="0" smtClean="0"/>
              <a:t>I used this</a:t>
            </a:r>
          </a:p>
          <a:p>
            <a:pPr lvl="1"/>
            <a:r>
              <a:rPr lang="en-US" dirty="0" smtClean="0"/>
              <a:t>I like this</a:t>
            </a:r>
          </a:p>
          <a:p>
            <a:pPr lvl="1"/>
            <a:r>
              <a:rPr lang="en-US" dirty="0" smtClean="0"/>
              <a:t>I like this less</a:t>
            </a:r>
          </a:p>
          <a:p>
            <a:endParaRPr lang="en-US" sz="800" dirty="0" smtClean="0"/>
          </a:p>
          <a:p>
            <a:r>
              <a:rPr lang="en-US" dirty="0" smtClean="0"/>
              <a:t>No guarantee that these features will be in 11.4!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2639" y="1200150"/>
            <a:ext cx="6844929" cy="530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9139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 serialization</a:t>
            </a:r>
          </a:p>
          <a:p>
            <a:r>
              <a:rPr lang="en-US" dirty="0" smtClean="0"/>
              <a:t>GET-CLASS</a:t>
            </a:r>
          </a:p>
          <a:p>
            <a:r>
              <a:rPr lang="en-US" dirty="0" smtClean="0"/>
              <a:t>JSON Before-Image Support</a:t>
            </a:r>
          </a:p>
          <a:p>
            <a:r>
              <a:rPr lang="en-US" dirty="0" smtClean="0"/>
              <a:t>64-bit WebClient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43665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-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Problem</a:t>
            </a:r>
          </a:p>
          <a:p>
            <a:pPr>
              <a:buNone/>
            </a:pPr>
            <a:r>
              <a:rPr lang="en-US" dirty="0" smtClean="0"/>
              <a:t>I need to efficiently pass OOABL between an ABL client and an AppServer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pPr>
              <a:buNone/>
            </a:pPr>
            <a:r>
              <a:rPr lang="en-US" dirty="0" smtClean="0"/>
              <a:t>Use built-in OOABL object serialization </a:t>
            </a:r>
          </a:p>
          <a:p>
            <a:pPr lvl="1"/>
            <a:r>
              <a:rPr lang="en-US" dirty="0" smtClean="0"/>
              <a:t>Works between an ABL client and AppServer</a:t>
            </a:r>
          </a:p>
          <a:p>
            <a:pPr lvl="1"/>
            <a:r>
              <a:rPr lang="en-US" dirty="0" smtClean="0"/>
              <a:t>Serialization and de-serialization built into the language</a:t>
            </a:r>
            <a:endParaRPr lang="en-US" dirty="0"/>
          </a:p>
        </p:txBody>
      </p:sp>
    </p:spTree>
  </p:cSld>
  <p:clrMapOvr>
    <a:masterClrMapping/>
  </p:clrMapOvr>
  <p:transition advTm="17550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Object 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Throwing OOABL error objects</a:t>
            </a:r>
          </a:p>
          <a:p>
            <a:endParaRPr lang="en-US" sz="800" dirty="0" smtClean="0"/>
          </a:p>
          <a:p>
            <a:r>
              <a:rPr lang="en-US" dirty="0" smtClean="0"/>
              <a:t>Passing OOABL objects</a:t>
            </a:r>
          </a:p>
          <a:p>
            <a:endParaRPr lang="en-US" sz="800" dirty="0" smtClean="0"/>
          </a:p>
          <a:p>
            <a:r>
              <a:rPr lang="en-US" dirty="0" smtClean="0"/>
              <a:t>Including OOABL objects in a temp-table</a:t>
            </a:r>
          </a:p>
          <a:p>
            <a:endParaRPr lang="en-US" sz="800" dirty="0" smtClean="0"/>
          </a:p>
          <a:p>
            <a:r>
              <a:rPr lang="en-US" dirty="0" smtClean="0"/>
              <a:t>Next steps</a:t>
            </a:r>
            <a:endParaRPr lang="en-US" dirty="0"/>
          </a:p>
        </p:txBody>
      </p:sp>
    </p:spTree>
  </p:cSld>
  <p:clrMapOvr>
    <a:masterClrMapping/>
  </p:clrMapOvr>
  <p:transition advTm="39734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Current behavior – prior to 11.4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THROW OOABL objects – not supported</a:t>
            </a:r>
          </a:p>
          <a:p>
            <a:pPr lvl="1"/>
            <a:r>
              <a:rPr lang="en-US" dirty="0" smtClean="0"/>
              <a:t>Generated warning in the AppServer log file</a:t>
            </a:r>
          </a:p>
          <a:p>
            <a:pPr lvl="1"/>
            <a:r>
              <a:rPr lang="en-US" dirty="0" smtClean="0"/>
              <a:t>ERROR raised on client</a:t>
            </a:r>
          </a:p>
          <a:p>
            <a:pPr lvl="1"/>
            <a:r>
              <a:rPr lang="en-US" dirty="0" smtClean="0"/>
              <a:t>No object instance returned</a:t>
            </a:r>
          </a:p>
          <a:p>
            <a:endParaRPr lang="en-US" sz="800" dirty="0" smtClean="0"/>
          </a:p>
          <a:p>
            <a:r>
              <a:rPr lang="en-US" dirty="0" smtClean="0"/>
              <a:t>Pass an OOABL object</a:t>
            </a:r>
          </a:p>
          <a:p>
            <a:pPr lvl="1"/>
            <a:r>
              <a:rPr lang="en-US" dirty="0" smtClean="0"/>
              <a:t>Runtime error</a:t>
            </a:r>
            <a:endParaRPr lang="en-US" dirty="0"/>
          </a:p>
        </p:txBody>
      </p:sp>
    </p:spTree>
  </p:cSld>
  <p:clrMapOvr>
    <a:masterClrMapping/>
  </p:clrMapOvr>
  <p:transition advTm="28938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THROW OOABL objects – supported</a:t>
            </a:r>
          </a:p>
          <a:p>
            <a:pPr lvl="1"/>
            <a:r>
              <a:rPr lang="en-US" dirty="0" smtClean="0"/>
              <a:t>Between AppServer and ABL Client</a:t>
            </a:r>
          </a:p>
          <a:p>
            <a:pPr lvl="2"/>
            <a:r>
              <a:rPr lang="en-US" dirty="0" smtClean="0"/>
              <a:t>Not other client types</a:t>
            </a:r>
          </a:p>
          <a:p>
            <a:endParaRPr lang="en-US" sz="800" dirty="0" smtClean="0"/>
          </a:p>
          <a:p>
            <a:r>
              <a:rPr lang="en-US" dirty="0" smtClean="0"/>
              <a:t>Pass an OOABL object</a:t>
            </a:r>
          </a:p>
          <a:p>
            <a:pPr lvl="1"/>
            <a:r>
              <a:rPr lang="en-US" dirty="0" smtClean="0"/>
              <a:t>Some built-in objects</a:t>
            </a:r>
          </a:p>
          <a:p>
            <a:pPr lvl="1"/>
            <a:r>
              <a:rPr lang="en-US" dirty="0" smtClean="0"/>
              <a:t>User-defined objects</a:t>
            </a:r>
          </a:p>
          <a:p>
            <a:endParaRPr lang="en-US" sz="800" dirty="0" smtClean="0"/>
          </a:p>
          <a:p>
            <a:r>
              <a:rPr lang="en-US" dirty="0" smtClean="0"/>
              <a:t>Class </a:t>
            </a:r>
            <a:r>
              <a:rPr lang="en-US" u="sng" dirty="0" smtClean="0"/>
              <a:t>must</a:t>
            </a:r>
            <a:r>
              <a:rPr lang="en-US" dirty="0" smtClean="0"/>
              <a:t> be marked </a:t>
            </a:r>
            <a:r>
              <a:rPr lang="en-US" dirty="0" err="1" smtClean="0"/>
              <a:t>serializable</a:t>
            </a:r>
            <a:endParaRPr lang="en-US" dirty="0" smtClean="0"/>
          </a:p>
          <a:p>
            <a:pPr lvl="1"/>
            <a:r>
              <a:rPr lang="en-US" dirty="0" smtClean="0"/>
              <a:t>All class in hierarchy</a:t>
            </a:r>
          </a:p>
          <a:p>
            <a:pPr lvl="1"/>
            <a:r>
              <a:rPr lang="en-US" dirty="0" smtClean="0"/>
              <a:t>Otherwise error</a:t>
            </a:r>
          </a:p>
          <a:p>
            <a:endParaRPr lang="en-US" sz="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advTm="28985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66" y="331871"/>
            <a:ext cx="10801179" cy="430887"/>
          </a:xfrm>
        </p:spPr>
        <p:txBody>
          <a:bodyPr/>
          <a:lstStyle/>
          <a:p>
            <a:r>
              <a:rPr lang="en-US" dirty="0" smtClean="0"/>
              <a:t>Object Serialization – Overview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Receiving side</a:t>
            </a:r>
          </a:p>
          <a:p>
            <a:pPr lvl="1"/>
            <a:r>
              <a:rPr lang="en-US" dirty="0" smtClean="0"/>
              <a:t>Recreates the object instance</a:t>
            </a:r>
          </a:p>
          <a:p>
            <a:pPr lvl="1"/>
            <a:r>
              <a:rPr lang="en-US" dirty="0" smtClean="0"/>
              <a:t>Pass by Value</a:t>
            </a:r>
          </a:p>
          <a:p>
            <a:pPr lvl="1"/>
            <a:r>
              <a:rPr lang="en-US" dirty="0" smtClean="0"/>
              <a:t>Sender’s object instance may be garbage collected</a:t>
            </a:r>
          </a:p>
          <a:p>
            <a:endParaRPr lang="en-US" sz="800" dirty="0" smtClean="0"/>
          </a:p>
          <a:p>
            <a:r>
              <a:rPr lang="en-US" dirty="0" smtClean="0"/>
              <a:t>Both sides </a:t>
            </a:r>
            <a:r>
              <a:rPr lang="en-US" u="sng" dirty="0" smtClean="0"/>
              <a:t>must</a:t>
            </a:r>
            <a:r>
              <a:rPr lang="en-US" dirty="0" smtClean="0"/>
              <a:t> be 11.4</a:t>
            </a:r>
          </a:p>
          <a:p>
            <a:pPr lvl="1"/>
            <a:r>
              <a:rPr lang="en-US" dirty="0" smtClean="0"/>
              <a:t>11.4 client -&gt; older AppServer </a:t>
            </a:r>
          </a:p>
          <a:p>
            <a:pPr lvl="2"/>
            <a:r>
              <a:rPr lang="en-US" dirty="0" smtClean="0"/>
              <a:t>Parameter passing errors</a:t>
            </a:r>
          </a:p>
          <a:p>
            <a:pPr lvl="1"/>
            <a:r>
              <a:rPr lang="en-US" dirty="0" smtClean="0"/>
              <a:t>11.4 AppServer -&gt; older client</a:t>
            </a:r>
          </a:p>
          <a:p>
            <a:pPr lvl="2"/>
            <a:r>
              <a:rPr lang="en-US" dirty="0" smtClean="0"/>
              <a:t>OOABL error object not thrown</a:t>
            </a:r>
          </a:p>
          <a:p>
            <a:pPr lvl="2"/>
            <a:r>
              <a:rPr lang="en-US" dirty="0" smtClean="0"/>
              <a:t>Parameter passing errors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VersionInfo</a:t>
            </a:r>
            <a:r>
              <a:rPr lang="en-US" dirty="0" smtClean="0">
                <a:solidFill>
                  <a:schemeClr val="tx1"/>
                </a:solidFill>
              </a:rPr>
              <a:t> property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CURRENT-REQUEST-INFO and CURRENT-RESPONSE-INFO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SESSION and SERVER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68501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Serialization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non-static data members are serialized</a:t>
            </a:r>
          </a:p>
          <a:p>
            <a:pPr lvl="1"/>
            <a:r>
              <a:rPr lang="en-US" dirty="0" smtClean="0"/>
              <a:t>Variables</a:t>
            </a:r>
          </a:p>
          <a:p>
            <a:pPr lvl="1"/>
            <a:r>
              <a:rPr lang="en-US" dirty="0" smtClean="0"/>
              <a:t>Properties</a:t>
            </a:r>
          </a:p>
          <a:p>
            <a:pPr lvl="1"/>
            <a:r>
              <a:rPr lang="en-US" dirty="0" smtClean="0"/>
              <a:t>ProDataSets</a:t>
            </a:r>
          </a:p>
          <a:p>
            <a:pPr lvl="1"/>
            <a:r>
              <a:rPr lang="en-US" dirty="0" smtClean="0"/>
              <a:t>Temp-tables</a:t>
            </a:r>
          </a:p>
          <a:p>
            <a:endParaRPr lang="en-US" sz="800" dirty="0" smtClean="0"/>
          </a:p>
          <a:p>
            <a:r>
              <a:rPr lang="en-US" dirty="0" smtClean="0"/>
              <a:t>All access modes</a:t>
            </a:r>
          </a:p>
          <a:p>
            <a:pPr lvl="1"/>
            <a:r>
              <a:rPr lang="en-US" dirty="0" smtClean="0"/>
              <a:t>Public</a:t>
            </a:r>
          </a:p>
          <a:p>
            <a:pPr lvl="1"/>
            <a:r>
              <a:rPr lang="en-US" dirty="0" smtClean="0"/>
              <a:t>Protected</a:t>
            </a:r>
          </a:p>
          <a:p>
            <a:pPr lvl="1"/>
            <a:r>
              <a:rPr lang="en-US" dirty="0" smtClean="0"/>
              <a:t>Private</a:t>
            </a:r>
          </a:p>
          <a:p>
            <a:endParaRPr lang="en-US" sz="800" dirty="0" smtClean="0"/>
          </a:p>
          <a:p>
            <a:r>
              <a:rPr lang="en-US" dirty="0" smtClean="0"/>
              <a:t>Property getters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invoked </a:t>
            </a:r>
          </a:p>
          <a:p>
            <a:pPr lvl="1"/>
            <a:r>
              <a:rPr lang="en-US" dirty="0" smtClean="0"/>
              <a:t>Value transferred</a:t>
            </a:r>
          </a:p>
          <a:p>
            <a:endParaRPr lang="en-US" dirty="0"/>
          </a:p>
        </p:txBody>
      </p:sp>
    </p:spTree>
  </p:cSld>
  <p:clrMapOvr>
    <a:masterClrMapping/>
  </p:clrMapOvr>
  <p:transition advTm="29780"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Serialization Rules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MEMPTRs</a:t>
            </a:r>
          </a:p>
          <a:p>
            <a:pPr lvl="1"/>
            <a:r>
              <a:rPr lang="en-US" dirty="0" smtClean="0"/>
              <a:t>Serialize if allocated by the ABL application</a:t>
            </a:r>
          </a:p>
          <a:p>
            <a:pPr lvl="1"/>
            <a:r>
              <a:rPr lang="en-US" dirty="0" smtClean="0"/>
              <a:t> Not serialized if allocated from external sources</a:t>
            </a:r>
          </a:p>
          <a:p>
            <a:pPr lvl="2"/>
            <a:r>
              <a:rPr lang="en-US" dirty="0" smtClean="0"/>
              <a:t>DLL or shared library</a:t>
            </a:r>
          </a:p>
          <a:p>
            <a:pPr lvl="2"/>
            <a:r>
              <a:rPr lang="en-US" dirty="0" smtClean="0"/>
              <a:t>Initial value when the object is </a:t>
            </a:r>
            <a:r>
              <a:rPr lang="en-US" dirty="0" err="1" smtClean="0"/>
              <a:t>deserialized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Handle-based variables (widgets, queries, buffers)</a:t>
            </a:r>
          </a:p>
          <a:p>
            <a:pPr lvl="1"/>
            <a:r>
              <a:rPr lang="en-US" dirty="0" smtClean="0"/>
              <a:t>Serialized with the handle value</a:t>
            </a:r>
          </a:p>
          <a:p>
            <a:pPr lvl="1"/>
            <a:r>
              <a:rPr lang="en-US" dirty="0" smtClean="0"/>
              <a:t>Data contained by the handle is not serialized</a:t>
            </a:r>
          </a:p>
          <a:p>
            <a:pPr lvl="1"/>
            <a:r>
              <a:rPr lang="en-US" dirty="0" smtClean="0"/>
              <a:t>Only useful to round-trip data</a:t>
            </a:r>
          </a:p>
          <a:p>
            <a:endParaRPr lang="en-US" sz="800" dirty="0" smtClean="0"/>
          </a:p>
        </p:txBody>
      </p:sp>
    </p:spTree>
  </p:cSld>
  <p:clrMapOvr>
    <a:masterClrMapping/>
  </p:clrMapOvr>
  <p:transition advTm="54007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Serialization Rules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Deep-copy</a:t>
            </a:r>
          </a:p>
          <a:p>
            <a:pPr lvl="1"/>
            <a:r>
              <a:rPr lang="en-US" dirty="0" smtClean="0"/>
              <a:t>Serialize data member object references </a:t>
            </a:r>
          </a:p>
          <a:p>
            <a:pPr lvl="1"/>
            <a:r>
              <a:rPr lang="en-US" dirty="0" smtClean="0"/>
              <a:t>Object graph is serialized - maintaining multiple references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393214" y="3084689"/>
            <a:ext cx="988620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A1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A2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312317" y="2724942"/>
            <a:ext cx="996841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B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B1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/>
          <p:cNvCxnSpPr>
            <a:endCxn id="5" idx="1"/>
          </p:cNvCxnSpPr>
          <p:nvPr/>
        </p:nvCxnSpPr>
        <p:spPr bwMode="auto">
          <a:xfrm flipV="1">
            <a:off x="2310960" y="3133565"/>
            <a:ext cx="1001357" cy="3410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7" name="Straight Arrow Connector 6"/>
          <p:cNvCxnSpPr>
            <a:endCxn id="9" idx="1"/>
          </p:cNvCxnSpPr>
          <p:nvPr/>
        </p:nvCxnSpPr>
        <p:spPr bwMode="auto">
          <a:xfrm>
            <a:off x="2308634" y="3734554"/>
            <a:ext cx="977781" cy="40144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8" name="Straight Arrow Connector 7"/>
          <p:cNvCxnSpPr>
            <a:endCxn id="10" idx="1"/>
          </p:cNvCxnSpPr>
          <p:nvPr/>
        </p:nvCxnSpPr>
        <p:spPr bwMode="auto">
          <a:xfrm>
            <a:off x="4182701" y="3173240"/>
            <a:ext cx="1255570" cy="6468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9" name="Rounded Rectangle 8"/>
          <p:cNvSpPr/>
          <p:nvPr/>
        </p:nvSpPr>
        <p:spPr bwMode="auto">
          <a:xfrm>
            <a:off x="3286415" y="3734521"/>
            <a:ext cx="1030296" cy="802958"/>
          </a:xfrm>
          <a:prstGeom prst="roundRect">
            <a:avLst>
              <a:gd name="adj" fmla="val 1445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C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C1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5438271" y="3411469"/>
            <a:ext cx="996841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D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US" sz="1600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/>
          <p:cNvCxnSpPr>
            <a:endCxn id="10" idx="1"/>
          </p:cNvCxnSpPr>
          <p:nvPr/>
        </p:nvCxnSpPr>
        <p:spPr bwMode="auto">
          <a:xfrm flipV="1">
            <a:off x="4253340" y="3820092"/>
            <a:ext cx="1184931" cy="3159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</p:cSld>
  <p:clrMapOvr>
    <a:masterClrMapping/>
  </p:clrMapOvr>
  <p:transition advTm="7347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 bwMode="auto">
          <a:xfrm>
            <a:off x="6410325" y="1790700"/>
            <a:ext cx="4714875" cy="4648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1066800" y="1800225"/>
            <a:ext cx="4714875" cy="464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98274"/>
            <a:ext cx="10801179" cy="369332"/>
          </a:xfrm>
        </p:spPr>
        <p:txBody>
          <a:bodyPr/>
          <a:lstStyle/>
          <a:p>
            <a:pPr lvl="0"/>
            <a:r>
              <a:rPr lang="en-US" sz="2000" dirty="0" smtClean="0"/>
              <a:t>Object Serialization – Serialization Rules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076" y="1095375"/>
            <a:ext cx="10372388" cy="5408295"/>
          </a:xfrm>
        </p:spPr>
        <p:txBody>
          <a:bodyPr/>
          <a:lstStyle/>
          <a:p>
            <a:pPr marL="342900" lvl="1" indent="-342900">
              <a:buFont typeface="Wingdings" pitchFamily="2" charset="2"/>
              <a:buChar char="§"/>
            </a:pPr>
            <a:r>
              <a:rPr lang="en-US" dirty="0" smtClean="0"/>
              <a:t>References are </a:t>
            </a:r>
            <a:r>
              <a:rPr lang="en-US" u="sng" dirty="0" smtClean="0"/>
              <a:t>not</a:t>
            </a:r>
            <a:r>
              <a:rPr lang="en-US" dirty="0" smtClean="0"/>
              <a:t> maintained across parameters for a RUN statement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Parameter 1					</a:t>
            </a:r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Parameter 2</a:t>
            </a:r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endParaRPr lang="en-US" sz="18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393214" y="2294114"/>
            <a:ext cx="988620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A1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A2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055142" y="1934367"/>
            <a:ext cx="996841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B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B1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2310960" y="2409825"/>
            <a:ext cx="717990" cy="27418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7" name="Straight Arrow Connector 6"/>
          <p:cNvCxnSpPr>
            <a:endCxn id="9" idx="1"/>
          </p:cNvCxnSpPr>
          <p:nvPr/>
        </p:nvCxnSpPr>
        <p:spPr bwMode="auto">
          <a:xfrm>
            <a:off x="2286000" y="2943225"/>
            <a:ext cx="743240" cy="402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8" name="Straight Arrow Connector 7"/>
          <p:cNvCxnSpPr>
            <a:endCxn id="18" idx="1"/>
          </p:cNvCxnSpPr>
          <p:nvPr/>
        </p:nvCxnSpPr>
        <p:spPr bwMode="auto">
          <a:xfrm>
            <a:off x="3971925" y="2352675"/>
            <a:ext cx="676275" cy="18484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9" name="Rounded Rectangle 8"/>
          <p:cNvSpPr/>
          <p:nvPr/>
        </p:nvSpPr>
        <p:spPr bwMode="auto">
          <a:xfrm>
            <a:off x="3029240" y="2943946"/>
            <a:ext cx="1030296" cy="802958"/>
          </a:xfrm>
          <a:prstGeom prst="roundRect">
            <a:avLst>
              <a:gd name="adj" fmla="val 1445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C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C1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/>
          <p:cNvCxnSpPr>
            <a:endCxn id="18" idx="1"/>
          </p:cNvCxnSpPr>
          <p:nvPr/>
        </p:nvCxnSpPr>
        <p:spPr bwMode="auto">
          <a:xfrm>
            <a:off x="3990975" y="3362325"/>
            <a:ext cx="657225" cy="8387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12" name="Rounded Rectangle 11"/>
          <p:cNvSpPr/>
          <p:nvPr/>
        </p:nvSpPr>
        <p:spPr bwMode="auto">
          <a:xfrm>
            <a:off x="1373535" y="4827764"/>
            <a:ext cx="1008929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D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D1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D2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036092" y="4468017"/>
            <a:ext cx="996841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E1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Arrow Connector 13"/>
          <p:cNvCxnSpPr>
            <a:endCxn id="13" idx="1"/>
          </p:cNvCxnSpPr>
          <p:nvPr/>
        </p:nvCxnSpPr>
        <p:spPr bwMode="auto">
          <a:xfrm flipV="1">
            <a:off x="2266950" y="4876640"/>
            <a:ext cx="769142" cy="3335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15" name="Straight Arrow Connector 14"/>
          <p:cNvCxnSpPr>
            <a:endCxn id="17" idx="1"/>
          </p:cNvCxnSpPr>
          <p:nvPr/>
        </p:nvCxnSpPr>
        <p:spPr bwMode="auto">
          <a:xfrm>
            <a:off x="2305050" y="5495925"/>
            <a:ext cx="705140" cy="3831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16" name="Straight Arrow Connector 15"/>
          <p:cNvCxnSpPr>
            <a:endCxn id="18" idx="1"/>
          </p:cNvCxnSpPr>
          <p:nvPr/>
        </p:nvCxnSpPr>
        <p:spPr bwMode="auto">
          <a:xfrm flipV="1">
            <a:off x="3935051" y="4201092"/>
            <a:ext cx="713149" cy="66759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17" name="Rounded Rectangle 16"/>
          <p:cNvSpPr/>
          <p:nvPr/>
        </p:nvSpPr>
        <p:spPr bwMode="auto">
          <a:xfrm>
            <a:off x="3010190" y="5477596"/>
            <a:ext cx="1030296" cy="802958"/>
          </a:xfrm>
          <a:prstGeom prst="roundRect">
            <a:avLst>
              <a:gd name="adj" fmla="val 1445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F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F1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4648200" y="3792469"/>
            <a:ext cx="1114117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G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US" sz="1600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9" name="Straight Arrow Connector 18"/>
          <p:cNvCxnSpPr>
            <a:endCxn id="18" idx="1"/>
          </p:cNvCxnSpPr>
          <p:nvPr/>
        </p:nvCxnSpPr>
        <p:spPr bwMode="auto">
          <a:xfrm flipV="1">
            <a:off x="3886200" y="4201092"/>
            <a:ext cx="762000" cy="16758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38" name="Rounded Rectangle 37"/>
          <p:cNvSpPr/>
          <p:nvPr/>
        </p:nvSpPr>
        <p:spPr bwMode="auto">
          <a:xfrm>
            <a:off x="6679589" y="2303639"/>
            <a:ext cx="988620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A1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A2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8331992" y="1953417"/>
            <a:ext cx="996841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B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B1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7597335" y="2419350"/>
            <a:ext cx="717990" cy="27418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41" name="Straight Arrow Connector 40"/>
          <p:cNvCxnSpPr>
            <a:endCxn id="43" idx="1"/>
          </p:cNvCxnSpPr>
          <p:nvPr/>
        </p:nvCxnSpPr>
        <p:spPr bwMode="auto">
          <a:xfrm>
            <a:off x="7572375" y="2952750"/>
            <a:ext cx="743240" cy="402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43" name="Rounded Rectangle 42"/>
          <p:cNvSpPr/>
          <p:nvPr/>
        </p:nvSpPr>
        <p:spPr bwMode="auto">
          <a:xfrm>
            <a:off x="8315615" y="2953471"/>
            <a:ext cx="1030296" cy="802958"/>
          </a:xfrm>
          <a:prstGeom prst="roundRect">
            <a:avLst>
              <a:gd name="adj" fmla="val 1445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C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C1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4" name="Straight Arrow Connector 43"/>
          <p:cNvCxnSpPr>
            <a:endCxn id="51" idx="1"/>
          </p:cNvCxnSpPr>
          <p:nvPr/>
        </p:nvCxnSpPr>
        <p:spPr bwMode="auto">
          <a:xfrm>
            <a:off x="9201150" y="2371725"/>
            <a:ext cx="733425" cy="6387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45" name="Rounded Rectangle 44"/>
          <p:cNvSpPr/>
          <p:nvPr/>
        </p:nvSpPr>
        <p:spPr bwMode="auto">
          <a:xfrm>
            <a:off x="6659910" y="4837289"/>
            <a:ext cx="1008929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D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D1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D2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ounded Rectangle 45"/>
          <p:cNvSpPr/>
          <p:nvPr/>
        </p:nvSpPr>
        <p:spPr bwMode="auto">
          <a:xfrm>
            <a:off x="8322467" y="4477542"/>
            <a:ext cx="996841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E1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7" name="Straight Arrow Connector 46"/>
          <p:cNvCxnSpPr>
            <a:endCxn id="46" idx="1"/>
          </p:cNvCxnSpPr>
          <p:nvPr/>
        </p:nvCxnSpPr>
        <p:spPr bwMode="auto">
          <a:xfrm flipV="1">
            <a:off x="7553325" y="4886165"/>
            <a:ext cx="769142" cy="3335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48" name="Straight Arrow Connector 47"/>
          <p:cNvCxnSpPr>
            <a:endCxn id="50" idx="1"/>
          </p:cNvCxnSpPr>
          <p:nvPr/>
        </p:nvCxnSpPr>
        <p:spPr bwMode="auto">
          <a:xfrm>
            <a:off x="7591425" y="5505450"/>
            <a:ext cx="705140" cy="3831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49" name="Straight Arrow Connector 48"/>
          <p:cNvCxnSpPr>
            <a:stCxn id="46" idx="3"/>
            <a:endCxn id="53" idx="1"/>
          </p:cNvCxnSpPr>
          <p:nvPr/>
        </p:nvCxnSpPr>
        <p:spPr bwMode="auto">
          <a:xfrm>
            <a:off x="9319308" y="4886165"/>
            <a:ext cx="615267" cy="29600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50" name="Rounded Rectangle 49"/>
          <p:cNvSpPr/>
          <p:nvPr/>
        </p:nvSpPr>
        <p:spPr bwMode="auto">
          <a:xfrm>
            <a:off x="8296565" y="5487121"/>
            <a:ext cx="1030296" cy="802958"/>
          </a:xfrm>
          <a:prstGeom prst="roundRect">
            <a:avLst>
              <a:gd name="adj" fmla="val 1445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F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/>
              <a:t>Data F1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9934575" y="2601844"/>
            <a:ext cx="1114117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G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US" sz="1600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2" name="Straight Arrow Connector 51"/>
          <p:cNvCxnSpPr>
            <a:endCxn id="53" idx="1"/>
          </p:cNvCxnSpPr>
          <p:nvPr/>
        </p:nvCxnSpPr>
        <p:spPr bwMode="auto">
          <a:xfrm flipV="1">
            <a:off x="9182100" y="5182167"/>
            <a:ext cx="752475" cy="7519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53" name="Rounded Rectangle 52"/>
          <p:cNvSpPr/>
          <p:nvPr/>
        </p:nvSpPr>
        <p:spPr bwMode="auto">
          <a:xfrm>
            <a:off x="9934575" y="4773544"/>
            <a:ext cx="1114117" cy="81724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u="sng" dirty="0" smtClean="0"/>
              <a:t>Class G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US" sz="1600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2" name="Straight Arrow Connector 41"/>
          <p:cNvCxnSpPr>
            <a:endCxn id="51" idx="1"/>
          </p:cNvCxnSpPr>
          <p:nvPr/>
        </p:nvCxnSpPr>
        <p:spPr bwMode="auto">
          <a:xfrm flipV="1">
            <a:off x="9239250" y="3010467"/>
            <a:ext cx="695325" cy="3613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</p:cSld>
  <p:clrMapOvr>
    <a:masterClrMapping/>
  </p:clrMapOvr>
  <p:transition advTm="811"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 - Serialization Rules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AVM does not maintain state</a:t>
            </a:r>
          </a:p>
          <a:p>
            <a:pPr lvl="1"/>
            <a:r>
              <a:rPr lang="en-US" dirty="0" smtClean="0"/>
              <a:t>Open queries/cursor position</a:t>
            </a:r>
          </a:p>
          <a:p>
            <a:pPr lvl="1"/>
            <a:r>
              <a:rPr lang="en-US" dirty="0" smtClean="0"/>
              <a:t>Buffer contents</a:t>
            </a:r>
          </a:p>
          <a:p>
            <a:pPr lvl="1"/>
            <a:r>
              <a:rPr lang="en-US" dirty="0" smtClean="0"/>
              <a:t>Open files</a:t>
            </a:r>
          </a:p>
          <a:p>
            <a:pPr lvl="1"/>
            <a:r>
              <a:rPr lang="en-US" dirty="0" smtClean="0"/>
              <a:t>Streams</a:t>
            </a:r>
          </a:p>
          <a:p>
            <a:pPr lvl="1"/>
            <a:r>
              <a:rPr lang="en-US" dirty="0" smtClean="0"/>
              <a:t>Event subscriptions</a:t>
            </a:r>
          </a:p>
          <a:p>
            <a:endParaRPr lang="en-US" sz="800" dirty="0" smtClean="0"/>
          </a:p>
          <a:p>
            <a:r>
              <a:rPr lang="en-US" dirty="0" smtClean="0"/>
              <a:t>Not all built-in classes can be serialized</a:t>
            </a:r>
          </a:p>
          <a:p>
            <a:endParaRPr lang="en-US" sz="800" dirty="0" smtClean="0"/>
          </a:p>
          <a:p>
            <a:r>
              <a:rPr lang="en-US" dirty="0" smtClean="0"/>
              <a:t>Cannot serialize .NET or hybrid objects</a:t>
            </a:r>
          </a:p>
          <a:p>
            <a:pPr lvl="1"/>
            <a:r>
              <a:rPr lang="en-US" dirty="0" smtClean="0"/>
              <a:t>AVM raises an error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42355"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-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Indicates objects of the class can be passed as a parameter between an AppServer and a remote client</a:t>
            </a:r>
          </a:p>
          <a:p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dirty="0" smtClean="0"/>
              <a:t>Compiler enforced</a:t>
            </a:r>
          </a:p>
          <a:p>
            <a:pPr lvl="1"/>
            <a:r>
              <a:rPr lang="en-US" dirty="0" smtClean="0"/>
              <a:t>Entire hierarchy must be marked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Cannot be used with ABL-extended .NET classes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671" y="2029076"/>
            <a:ext cx="6627812" cy="19335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1428876" y="3205748"/>
            <a:ext cx="1631330" cy="33153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advTm="4821"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</a:t>
            </a:r>
            <a:r>
              <a:rPr lang="en-US" dirty="0" err="1" smtClean="0"/>
              <a:t>Serializable</a:t>
            </a:r>
            <a:r>
              <a:rPr lang="en-US" dirty="0" smtClean="0"/>
              <a:t> Built-in OOABL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Classes which implement </a:t>
            </a:r>
            <a:r>
              <a:rPr lang="en-US" dirty="0" err="1" smtClean="0"/>
              <a:t>Progress.Lang.Error</a:t>
            </a:r>
            <a:endParaRPr lang="en-US" dirty="0" smtClean="0"/>
          </a:p>
          <a:p>
            <a:pPr lvl="1"/>
            <a:r>
              <a:rPr lang="en-US" dirty="0" err="1" smtClean="0"/>
              <a:t>Progress.Lang.SysError</a:t>
            </a:r>
            <a:endParaRPr lang="en-US" dirty="0" smtClean="0"/>
          </a:p>
          <a:p>
            <a:pPr lvl="1"/>
            <a:r>
              <a:rPr lang="en-US" dirty="0" err="1" smtClean="0"/>
              <a:t>Progress.Lang.AppError</a:t>
            </a:r>
            <a:endParaRPr lang="en-US" dirty="0" smtClean="0"/>
          </a:p>
          <a:p>
            <a:pPr lvl="1"/>
            <a:r>
              <a:rPr lang="en-US" dirty="0" err="1" smtClean="0"/>
              <a:t>Progress.Lang.JsonError</a:t>
            </a:r>
            <a:endParaRPr lang="en-US" dirty="0" smtClean="0"/>
          </a:p>
          <a:p>
            <a:pPr lvl="1"/>
            <a:r>
              <a:rPr lang="en-US" dirty="0" err="1" smtClean="0"/>
              <a:t>Progress.Lang.JsonParserError</a:t>
            </a:r>
            <a:endParaRPr lang="en-US" dirty="0" smtClean="0"/>
          </a:p>
          <a:p>
            <a:pPr lvl="1"/>
            <a:r>
              <a:rPr lang="en-US" dirty="0" err="1" smtClean="0"/>
              <a:t>Progress.BPM.BPMError</a:t>
            </a:r>
            <a:endParaRPr lang="en-US" dirty="0" smtClean="0"/>
          </a:p>
          <a:p>
            <a:r>
              <a:rPr lang="en-US" dirty="0" err="1" smtClean="0"/>
              <a:t>Progress.Json.ObjectModel.JsonObject</a:t>
            </a:r>
            <a:endParaRPr lang="en-US" dirty="0" smtClean="0"/>
          </a:p>
          <a:p>
            <a:r>
              <a:rPr lang="en-US" dirty="0" err="1" smtClean="0"/>
              <a:t>Progress.Json.ObjectModel.JsonArray</a:t>
            </a:r>
            <a:endParaRPr lang="en-US" dirty="0" smtClean="0"/>
          </a:p>
          <a:p>
            <a:r>
              <a:rPr lang="en-US" dirty="0" err="1" smtClean="0"/>
              <a:t>Progress.Json.ObjectModel.ObjectModelParser</a:t>
            </a:r>
            <a:endParaRPr lang="en-US" dirty="0" smtClean="0"/>
          </a:p>
          <a:p>
            <a:r>
              <a:rPr lang="en-US" dirty="0" smtClean="0"/>
              <a:t>Progress.Lang.Object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</a:t>
            </a:r>
            <a:r>
              <a:rPr lang="en-US" dirty="0" err="1" smtClean="0"/>
              <a:t>Deserialization</a:t>
            </a:r>
            <a:r>
              <a:rPr lang="en-US" dirty="0" smtClean="0"/>
              <a:t>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Creating the new instance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Instance Constructor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not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 invoked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Property Setters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not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 invoked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Static Constructors are invoked</a:t>
            </a:r>
          </a:p>
          <a:p>
            <a:pPr lvl="1"/>
            <a:endParaRPr lang="en-US" sz="8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Only the object’s data is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</a:rPr>
              <a:t>deserialized</a:t>
            </a:r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  R-code must already exist on both sides of the wire</a:t>
            </a:r>
          </a:p>
          <a:p>
            <a:pPr marL="0" indent="0" eaLnBrk="0" hangingPunct="0">
              <a:spcBef>
                <a:spcPct val="30000"/>
              </a:spcBef>
              <a:buClrTx/>
              <a:buNone/>
              <a:defRPr/>
            </a:pPr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48890"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Object compatibility - Client / AppServer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8057025" cy="5303520"/>
          </a:xfrm>
        </p:spPr>
        <p:txBody>
          <a:bodyPr/>
          <a:lstStyle/>
          <a:p>
            <a:r>
              <a:rPr lang="en-US" dirty="0" smtClean="0"/>
              <a:t>Class on Client and AppServer must be the </a:t>
            </a:r>
            <a:r>
              <a:rPr lang="en-US" i="1" dirty="0" smtClean="0">
                <a:solidFill>
                  <a:srgbClr val="00B050"/>
                </a:solidFill>
              </a:rPr>
              <a:t>same</a:t>
            </a:r>
            <a:r>
              <a:rPr lang="en-US" dirty="0" smtClean="0"/>
              <a:t>(*)</a:t>
            </a:r>
          </a:p>
          <a:p>
            <a:endParaRPr lang="en-US" sz="800" dirty="0" smtClean="0"/>
          </a:p>
          <a:p>
            <a:r>
              <a:rPr lang="en-US" dirty="0" smtClean="0"/>
              <a:t>Method signature and data members must match exactly</a:t>
            </a:r>
          </a:p>
          <a:p>
            <a:pPr lvl="1"/>
            <a:r>
              <a:rPr lang="en-US" dirty="0" smtClean="0"/>
              <a:t>Public, Protected and Private data members</a:t>
            </a:r>
          </a:p>
          <a:p>
            <a:pPr lvl="1"/>
            <a:r>
              <a:rPr lang="en-US" dirty="0" smtClean="0"/>
              <a:t>AVM maintains an MD5 value</a:t>
            </a:r>
          </a:p>
          <a:p>
            <a:endParaRPr lang="en-US" sz="800" dirty="0" smtClean="0"/>
          </a:p>
          <a:p>
            <a:r>
              <a:rPr lang="en-US" dirty="0" smtClean="0"/>
              <a:t>Error is raised on RUN statement if values do not match</a:t>
            </a:r>
          </a:p>
          <a:p>
            <a:endParaRPr lang="en-US" sz="800" dirty="0" smtClean="0"/>
          </a:p>
          <a:p>
            <a:r>
              <a:rPr lang="en-US" dirty="0" smtClean="0"/>
              <a:t>Application needs to maintain compatibility between the client and AppServer versions</a:t>
            </a:r>
          </a:p>
          <a:p>
            <a:pPr lvl="1"/>
            <a:r>
              <a:rPr lang="en-US" dirty="0" smtClean="0"/>
              <a:t>May need to design specific classes for parameter passing</a:t>
            </a:r>
          </a:p>
          <a:p>
            <a:endParaRPr lang="en-US" sz="800" dirty="0" smtClean="0"/>
          </a:p>
          <a:p>
            <a:r>
              <a:rPr lang="en-US" dirty="0" smtClean="0"/>
              <a:t>AVM does not check if the r-code matches</a:t>
            </a:r>
          </a:p>
          <a:p>
            <a:pPr lvl="1"/>
            <a:r>
              <a:rPr lang="en-US" dirty="0" smtClean="0"/>
              <a:t>Business logic can change in AppServer code and not impact passing objects</a:t>
            </a:r>
          </a:p>
          <a:p>
            <a:endParaRPr lang="en-US" dirty="0"/>
          </a:p>
        </p:txBody>
      </p:sp>
    </p:spTree>
  </p:cSld>
  <p:clrMapOvr>
    <a:masterClrMapping/>
  </p:clrMapOvr>
  <p:transition advTm="49951"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- </a:t>
            </a:r>
            <a:r>
              <a:rPr lang="en-US" dirty="0" err="1" smtClean="0"/>
              <a:t>CallStack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 objects can optionally contain </a:t>
            </a:r>
            <a:r>
              <a:rPr lang="en-US" dirty="0" err="1" smtClean="0"/>
              <a:t>Callstack</a:t>
            </a:r>
            <a:r>
              <a:rPr lang="en-US" dirty="0" smtClean="0"/>
              <a:t> information</a:t>
            </a:r>
          </a:p>
          <a:p>
            <a:pPr lvl="1"/>
            <a:r>
              <a:rPr lang="en-US" dirty="0" smtClean="0"/>
              <a:t>SESSION:ERROR-STACK-TRACE attribute to TRUE 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errorstack</a:t>
            </a:r>
            <a:r>
              <a:rPr lang="en-US" dirty="0" smtClean="0"/>
              <a:t> startup parameter</a:t>
            </a:r>
          </a:p>
          <a:p>
            <a:endParaRPr lang="en-US" dirty="0" smtClean="0"/>
          </a:p>
          <a:p>
            <a:r>
              <a:rPr lang="en-US" dirty="0" err="1" smtClean="0"/>
              <a:t>Callstack</a:t>
            </a:r>
            <a:r>
              <a:rPr lang="en-US" dirty="0" smtClean="0"/>
              <a:t> augmented with info from </a:t>
            </a:r>
            <a:r>
              <a:rPr lang="en-US" u="sng" dirty="0" smtClean="0"/>
              <a:t>both</a:t>
            </a:r>
            <a:r>
              <a:rPr lang="en-US" dirty="0" smtClean="0"/>
              <a:t> client and AppServer call stacks</a:t>
            </a:r>
          </a:p>
          <a:p>
            <a:endParaRPr lang="en-US" u="sng" dirty="0" smtClean="0"/>
          </a:p>
          <a:p>
            <a:pPr>
              <a:buNone/>
            </a:pPr>
            <a:endParaRPr lang="en-US" dirty="0" smtClean="0">
              <a:solidFill>
                <a:srgbClr val="FF4E00"/>
              </a:solidFill>
            </a:endParaRPr>
          </a:p>
          <a:p>
            <a:endParaRPr lang="en-US" dirty="0" smtClean="0">
              <a:solidFill>
                <a:srgbClr val="FF4E00"/>
              </a:solidFill>
            </a:endParaRPr>
          </a:p>
          <a:p>
            <a:endParaRPr lang="en-US" dirty="0" smtClean="0">
              <a:solidFill>
                <a:srgbClr val="FF4E00"/>
              </a:solidFill>
            </a:endParaRPr>
          </a:p>
          <a:p>
            <a:endParaRPr lang="en-US" dirty="0" smtClean="0">
              <a:solidFill>
                <a:srgbClr val="FF4E00"/>
              </a:solidFill>
            </a:endParaRPr>
          </a:p>
          <a:p>
            <a:endParaRPr lang="en-US" dirty="0" smtClean="0">
              <a:solidFill>
                <a:srgbClr val="FF4E00"/>
              </a:solidFill>
            </a:endParaRPr>
          </a:p>
          <a:p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780862" y="3665931"/>
            <a:ext cx="9716579" cy="19154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lvl="1" algn="l">
              <a:buNone/>
            </a:pPr>
            <a:endParaRPr lang="en-US" sz="1600" dirty="0" smtClean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600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client_se_bl.p</a:t>
            </a:r>
            <a:r>
              <a:rPr lang="en-US" sz="16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at line 20  (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client_se_bl.p</a:t>
            </a:r>
            <a:r>
              <a:rPr lang="en-US" sz="16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1600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runit.p</a:t>
            </a:r>
            <a:r>
              <a:rPr lang="en-US" sz="16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at line 2  (</a:t>
            </a:r>
            <a:r>
              <a:rPr lang="en-US" sz="1600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runit.p</a:t>
            </a:r>
            <a:r>
              <a:rPr lang="en-US" sz="16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/>
            <a:endParaRPr lang="en-US" sz="1600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Server </a:t>
            </a:r>
            <a:r>
              <a:rPr lang="en-US" sz="16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StackTrace</a:t>
            </a:r>
            <a:r>
              <a:rPr lang="en-US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:</a:t>
            </a:r>
          </a:p>
          <a:p>
            <a:pPr algn="l"/>
            <a:r>
              <a:rPr lang="en-US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server-se-</a:t>
            </a:r>
            <a:r>
              <a:rPr lang="en-US" sz="16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bl.p</a:t>
            </a:r>
            <a:r>
              <a:rPr lang="en-US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at line 8  (./server-se-</a:t>
            </a:r>
            <a:r>
              <a:rPr lang="en-US" sz="16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bl.p</a:t>
            </a:r>
            <a:r>
              <a:rPr lang="en-US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 algn="l">
              <a:buNone/>
            </a:pPr>
            <a:endParaRPr lang="en-US" sz="1600" dirty="0" smtClean="0">
              <a:solidFill>
                <a:srgbClr val="7030A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- PDSOE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1613" y="1200150"/>
            <a:ext cx="3560761" cy="530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Temp-Table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Restriction lifted</a:t>
            </a:r>
          </a:p>
          <a:p>
            <a:pPr lvl="1"/>
            <a:r>
              <a:rPr lang="en-US" dirty="0" smtClean="0"/>
              <a:t>Pass temp-table to AppServer if it contains an OOABL class</a:t>
            </a:r>
          </a:p>
          <a:p>
            <a:pPr lvl="1"/>
            <a:r>
              <a:rPr lang="en-US" dirty="0" smtClean="0"/>
              <a:t>Field is defined as Progress.Lang.Object</a:t>
            </a:r>
            <a:endParaRPr lang="en-US" dirty="0"/>
          </a:p>
        </p:txBody>
      </p:sp>
    </p:spTree>
  </p:cSld>
  <p:clrMapOvr>
    <a:masterClrMapping/>
  </p:clrMapOvr>
  <p:transition advTm="5570"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-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Progress.Lang.Class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err="1" smtClean="0"/>
              <a:t>IsSerializable</a:t>
            </a:r>
            <a:r>
              <a:rPr lang="en-US" dirty="0" smtClean="0"/>
              <a:t> ( ) returns a LOGICAL</a:t>
            </a:r>
          </a:p>
          <a:p>
            <a:pPr lvl="1"/>
            <a:r>
              <a:rPr lang="en-US" dirty="0" smtClean="0"/>
              <a:t>Indicating whether the specified object type defined as SERIALIZABLE</a:t>
            </a:r>
          </a:p>
          <a:p>
            <a:pPr lvl="1"/>
            <a:r>
              <a:rPr lang="en-US" dirty="0" smtClean="0"/>
              <a:t>Valid for built-in classes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Tooling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XREF output updated to reflect if class is </a:t>
            </a:r>
            <a:r>
              <a:rPr lang="en-US" dirty="0" err="1" smtClean="0"/>
              <a:t>serializable</a:t>
            </a:r>
            <a:endParaRPr lang="en-US" sz="1400" b="1" dirty="0" smtClean="0">
              <a:solidFill>
                <a:srgbClr val="00B050"/>
              </a:solidFill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125238" y="1694684"/>
            <a:ext cx="9716579" cy="1630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lvl="1" algn="l"/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class-name,[ INHERITS inherited-class-name </a:t>
            </a:r>
          </a:p>
          <a:p>
            <a:pPr lvl="2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[ (inherited-class-name ...) ] ], </a:t>
            </a:r>
          </a:p>
          <a:p>
            <a:pPr lvl="2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[ IMPLEMENTS interface-name </a:t>
            </a:r>
          </a:p>
          <a:p>
            <a:pPr lvl="2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[ interface-name ]... ], </a:t>
            </a:r>
          </a:p>
          <a:p>
            <a:pPr lvl="2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[ USE-WIDGET-POOL ], [ FINAL ], [ ABSTRACT ]</a:t>
            </a:r>
            <a:r>
              <a:rPr lang="en-US" sz="14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[ SERIALIZABLE ]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123262" y="3562603"/>
            <a:ext cx="9716579" cy="28025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lvl="1" algn="l"/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&lt;Class-ref&gt;</a:t>
            </a:r>
          </a:p>
          <a:p>
            <a:pPr lvl="1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&lt;Source-</a:t>
            </a:r>
            <a:r>
              <a:rPr lang="en-US" sz="140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guid</a:t>
            </a: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&gt;t6BMga8eOYXVE8DcTJMLng&lt;/Source-</a:t>
            </a:r>
            <a:r>
              <a:rPr lang="en-US" sz="140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guid</a:t>
            </a: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lvl="1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&lt;Ref-</a:t>
            </a:r>
            <a:r>
              <a:rPr lang="en-US" sz="140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&gt;4&lt;/Ref-</a:t>
            </a:r>
            <a:r>
              <a:rPr lang="en-US" sz="140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lvl="1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&lt;Inherited-list/&gt;</a:t>
            </a:r>
          </a:p>
          <a:p>
            <a:pPr lvl="1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&lt;Implements-list/&gt;</a:t>
            </a:r>
          </a:p>
          <a:p>
            <a:pPr lvl="1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&lt;Has-use-pool&gt;false&lt;/Has-use-pool&gt;</a:t>
            </a:r>
          </a:p>
          <a:p>
            <a:pPr lvl="1" algn="l">
              <a:buNone/>
            </a:pPr>
            <a:r>
              <a:rPr lang="en-US" sz="1400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&lt;Is-final&gt;true&lt;/Is-final&gt;</a:t>
            </a:r>
          </a:p>
          <a:p>
            <a:pPr lvl="1" algn="l">
              <a:buNone/>
            </a:pPr>
            <a:r>
              <a:rPr lang="en-US" sz="14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&lt;Is-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serializable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&gt;true&lt;/Is-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serializable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</a:t>
            </a:r>
            <a:endParaRPr lang="en-US" sz="14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– Tooling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Logging</a:t>
            </a:r>
          </a:p>
          <a:p>
            <a:pPr lvl="1"/>
            <a:r>
              <a:rPr lang="en-US" dirty="0" err="1" smtClean="0"/>
              <a:t>DynObjects.Class</a:t>
            </a:r>
            <a:endParaRPr lang="en-US" dirty="0" smtClean="0"/>
          </a:p>
          <a:p>
            <a:pPr lvl="1"/>
            <a:r>
              <a:rPr lang="en-US" dirty="0" smtClean="0"/>
              <a:t>Logging that the AVM created the object during </a:t>
            </a:r>
            <a:r>
              <a:rPr lang="en-US" dirty="0" err="1" smtClean="0"/>
              <a:t>deserialization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Serialization - </a:t>
            </a:r>
            <a:r>
              <a:rPr lang="en-US" dirty="0" err="1" smtClean="0"/>
              <a:t>Async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Asynchronous invocation </a:t>
            </a:r>
            <a:r>
              <a:rPr lang="en-US" dirty="0" smtClean="0">
                <a:solidFill>
                  <a:srgbClr val="00B050"/>
                </a:solidFill>
              </a:rPr>
              <a:t>supports</a:t>
            </a:r>
            <a:r>
              <a:rPr lang="en-US" dirty="0" smtClean="0"/>
              <a:t> object passing</a:t>
            </a:r>
          </a:p>
          <a:p>
            <a:endParaRPr lang="en-US" sz="800" dirty="0" smtClean="0"/>
          </a:p>
          <a:p>
            <a:r>
              <a:rPr lang="en-US" dirty="0" smtClean="0"/>
              <a:t>Asynchronous invocation does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support thrown OOABL errors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6972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 serialization</a:t>
            </a:r>
          </a:p>
          <a:p>
            <a:r>
              <a:rPr lang="en-US" dirty="0" smtClean="0"/>
              <a:t>GET-CLASS</a:t>
            </a:r>
          </a:p>
          <a:p>
            <a:r>
              <a:rPr lang="en-US" dirty="0" smtClean="0"/>
              <a:t>JSON Before-Image Support</a:t>
            </a:r>
          </a:p>
          <a:p>
            <a:r>
              <a:rPr lang="en-US" dirty="0" smtClean="0"/>
              <a:t>64-bit WebClient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5475">
    <p:wip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GET-CLASS -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Problem</a:t>
            </a:r>
          </a:p>
          <a:p>
            <a:pPr>
              <a:buNone/>
            </a:pPr>
            <a:r>
              <a:rPr lang="en-US" dirty="0" smtClean="0"/>
              <a:t>ABL supports today </a:t>
            </a:r>
            <a:r>
              <a:rPr lang="en-US" dirty="0" err="1" smtClean="0"/>
              <a:t>Progress.Lang.Class:GetClass</a:t>
            </a:r>
            <a:r>
              <a:rPr lang="en-US" dirty="0" smtClean="0"/>
              <a:t>(&lt;type-name-exp&gt;)</a:t>
            </a:r>
          </a:p>
          <a:p>
            <a:pPr>
              <a:buNone/>
            </a:pPr>
            <a:r>
              <a:rPr lang="en-US" dirty="0" smtClean="0"/>
              <a:t>The ABL does not provide </a:t>
            </a:r>
            <a:r>
              <a:rPr lang="en-US" u="sng" dirty="0" smtClean="0"/>
              <a:t>compile</a:t>
            </a:r>
            <a:r>
              <a:rPr lang="en-US" dirty="0" smtClean="0"/>
              <a:t> </a:t>
            </a:r>
            <a:r>
              <a:rPr lang="en-US" u="sng" dirty="0" smtClean="0"/>
              <a:t>time</a:t>
            </a:r>
            <a:r>
              <a:rPr lang="en-US" dirty="0" smtClean="0"/>
              <a:t> validation of type-name-exp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pPr>
              <a:buNone/>
            </a:pPr>
            <a:r>
              <a:rPr lang="en-US" dirty="0" smtClean="0"/>
              <a:t>Introduce GET-CLASS built-in function</a:t>
            </a:r>
          </a:p>
          <a:p>
            <a:pPr lvl="1"/>
            <a:r>
              <a:rPr lang="en-US" dirty="0" smtClean="0"/>
              <a:t>Accepts a type-name parameter</a:t>
            </a:r>
          </a:p>
          <a:p>
            <a:pPr lvl="2"/>
            <a:r>
              <a:rPr lang="en-US" dirty="0" smtClean="0"/>
              <a:t>not a character expression</a:t>
            </a:r>
          </a:p>
        </p:txBody>
      </p:sp>
    </p:spTree>
  </p:cSld>
  <p:clrMapOvr>
    <a:masterClrMapping/>
  </p:clrMapOvr>
  <p:transition advTm="45287">
    <p:wipe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GET-CLASS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Syntax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Returns a </a:t>
            </a:r>
            <a:r>
              <a:rPr lang="en-US" dirty="0" err="1" smtClean="0"/>
              <a:t>Progress.Lang.Class</a:t>
            </a:r>
            <a:endParaRPr lang="en-US" dirty="0" smtClean="0"/>
          </a:p>
          <a:p>
            <a:r>
              <a:rPr lang="en-US" dirty="0" smtClean="0"/>
              <a:t>USING statements are applied to a non-qualified name</a:t>
            </a:r>
          </a:p>
          <a:p>
            <a:r>
              <a:rPr lang="en-US" dirty="0" smtClean="0"/>
              <a:t>Compiler error if not found</a:t>
            </a:r>
          </a:p>
          <a:p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816487" y="1730309"/>
            <a:ext cx="9716579" cy="6328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algn="l"/>
            <a:r>
              <a:rPr lang="en-US" sz="1600" b="1" dirty="0" smtClean="0">
                <a:solidFill>
                  <a:srgbClr val="7030A0"/>
                </a:solidFill>
              </a:rPr>
              <a:t>GET-CLASS(&lt;type-name&gt;).</a:t>
            </a:r>
          </a:p>
        </p:txBody>
      </p:sp>
    </p:spTree>
  </p:cSld>
  <p:clrMapOvr>
    <a:masterClrMapping/>
  </p:clrMapOvr>
  <p:transition advTm="30311"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22306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 serialization</a:t>
            </a:r>
          </a:p>
          <a:p>
            <a:r>
              <a:rPr lang="en-US" dirty="0" smtClean="0"/>
              <a:t>GET-CLASS</a:t>
            </a:r>
          </a:p>
          <a:p>
            <a:r>
              <a:rPr lang="en-US" dirty="0" smtClean="0"/>
              <a:t>JSON Before-Image Support</a:t>
            </a:r>
          </a:p>
          <a:p>
            <a:r>
              <a:rPr lang="en-US" dirty="0" smtClean="0"/>
              <a:t>64-bit WebClient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905">
    <p:wip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Before-Image -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Problem</a:t>
            </a:r>
          </a:p>
          <a:p>
            <a:pPr>
              <a:buNone/>
            </a:pPr>
            <a:r>
              <a:rPr lang="en-US" dirty="0" smtClean="0"/>
              <a:t>Lack of serialize / </a:t>
            </a:r>
            <a:r>
              <a:rPr lang="en-US" dirty="0" err="1" smtClean="0"/>
              <a:t>deserialize</a:t>
            </a:r>
            <a:r>
              <a:rPr lang="en-US" dirty="0" smtClean="0"/>
              <a:t> for a ProDataSet with before-image data to JSON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pPr>
              <a:buNone/>
            </a:pPr>
            <a:r>
              <a:rPr lang="en-US" dirty="0" smtClean="0"/>
              <a:t>Introduce new language elements which express before-image data in JSON</a:t>
            </a:r>
          </a:p>
          <a:p>
            <a:pPr lvl="1"/>
            <a:r>
              <a:rPr lang="en-US" dirty="0" smtClean="0"/>
              <a:t>Similar to support in the product for XML</a:t>
            </a:r>
          </a:p>
          <a:p>
            <a:endParaRPr lang="en-US" dirty="0"/>
          </a:p>
        </p:txBody>
      </p:sp>
    </p:spTree>
  </p:cSld>
  <p:clrMapOvr>
    <a:masterClrMapping/>
  </p:clrMapOvr>
  <p:transition advTm="8268"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2764006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OOABL serialization</a:t>
            </a:r>
          </a:p>
          <a:p>
            <a:r>
              <a:rPr lang="en-US" dirty="0" smtClean="0"/>
              <a:t>GET-CLASS</a:t>
            </a:r>
          </a:p>
          <a:p>
            <a:r>
              <a:rPr lang="en-US" dirty="0" smtClean="0"/>
              <a:t>JSON Before-Image Support</a:t>
            </a:r>
          </a:p>
          <a:p>
            <a:r>
              <a:rPr lang="en-US" dirty="0" smtClean="0"/>
              <a:t>64-bit WebClient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p:transition spd="slow" advTm="1217">
    <p:wip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WebClient – Windows 64-bit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Problem</a:t>
            </a:r>
          </a:p>
          <a:p>
            <a:pPr>
              <a:buNone/>
            </a:pPr>
            <a:r>
              <a:rPr lang="en-US" dirty="0" smtClean="0"/>
              <a:t>Missing functionality – support for 64-bit WebClient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Solution</a:t>
            </a:r>
          </a:p>
          <a:p>
            <a:pPr>
              <a:buNone/>
            </a:pPr>
            <a:r>
              <a:rPr lang="en-US" dirty="0" smtClean="0"/>
              <a:t>WebClient application can be defined as supporting</a:t>
            </a:r>
          </a:p>
          <a:p>
            <a:pPr lvl="1"/>
            <a:r>
              <a:rPr lang="en-US" dirty="0" smtClean="0"/>
              <a:t>32-bit platform</a:t>
            </a:r>
          </a:p>
          <a:p>
            <a:pPr lvl="1"/>
            <a:r>
              <a:rPr lang="en-US" dirty="0" smtClean="0"/>
              <a:t>64-bit platform</a:t>
            </a:r>
          </a:p>
          <a:p>
            <a:pPr lvl="1"/>
            <a:r>
              <a:rPr lang="en-US" dirty="0" smtClean="0"/>
              <a:t>Both</a:t>
            </a:r>
          </a:p>
          <a:p>
            <a:endParaRPr lang="en-US" dirty="0"/>
          </a:p>
        </p:txBody>
      </p:sp>
    </p:spTree>
  </p:cSld>
  <p:clrMapOvr>
    <a:masterClrMapping/>
  </p:clrMapOvr>
  <p:transition advTm="17737"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74988864"/>
      </p:ext>
    </p:extLst>
  </p:cSld>
  <p:clrMapOvr>
    <a:masterClrMapping/>
  </p:clrMapOvr>
  <p:transition spd="slow" advTm="17019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OGRESS_10-12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6b3c8aecd5478500eeca6489becb0705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414a7d9475335aaaf62ee57295d671c2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CACBB6-6B71-4043-9F5E-883E493A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efb4a6a7-40f5-4c55-b7cd-bfe5555b5884"/>
    <ds:schemaRef ds:uri="7c69e624-827f-471b-adea-ac070ddc6867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PROGRESS_10-12_Template.potx</Template>
  <TotalTime>3798</TotalTime>
  <Words>3278</Words>
  <Application>Microsoft Office PowerPoint</Application>
  <PresentationFormat>Custom</PresentationFormat>
  <Paragraphs>955</Paragraphs>
  <Slides>82</Slides>
  <Notes>71</Notes>
  <HiddenSlides>12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PROGRESS_10-12_Template</vt:lpstr>
      <vt:lpstr>Language Enhancement 11.x (with a preview of 11.4)</vt:lpstr>
      <vt:lpstr>Agenda</vt:lpstr>
      <vt:lpstr>Interface Inheritance (Release 11.0)</vt:lpstr>
      <vt:lpstr>OOABL: Interface Inheritance</vt:lpstr>
      <vt:lpstr>OOABL: Interface Inheritance</vt:lpstr>
      <vt:lpstr>OOABL: Interface Inheritance</vt:lpstr>
      <vt:lpstr>OOABL: Interface Inheritance</vt:lpstr>
      <vt:lpstr>Enhance Dynamic Access (Release 11.0/11.3)</vt:lpstr>
      <vt:lpstr>OOABL: Dynamic Properties (Release 11.0)</vt:lpstr>
      <vt:lpstr>OOABL: Dynamic Properties</vt:lpstr>
      <vt:lpstr>OOABL: Dynamic Access to Built-in Objects (Release 11.3)</vt:lpstr>
      <vt:lpstr>OOABL: LIKE Phrase for Method and Function Parameters (Release 11.1)</vt:lpstr>
      <vt:lpstr>OOABL: Class Private and Protected Data Members (Release 11.3)</vt:lpstr>
      <vt:lpstr>Agenda</vt:lpstr>
      <vt:lpstr>Support JSON (Release 11.0)</vt:lpstr>
      <vt:lpstr>JSON Data Types</vt:lpstr>
      <vt:lpstr>JSON Complex Data Types</vt:lpstr>
      <vt:lpstr>JSON Values Example</vt:lpstr>
      <vt:lpstr>ABL XML and JSON Improvements</vt:lpstr>
      <vt:lpstr>Agenda</vt:lpstr>
      <vt:lpstr>Sub-second PAUSE (Release 11.2)</vt:lpstr>
      <vt:lpstr>ProVersion enhancement (Release 11.2)</vt:lpstr>
      <vt:lpstr>RCODE-INFO:DISPLAY-TYPE  (Release 11.3)</vt:lpstr>
      <vt:lpstr>SOAP 1.2 (Release 11.3)</vt:lpstr>
      <vt:lpstr>Block Level Undo Throw Directive (Release 11.2)</vt:lpstr>
      <vt:lpstr>Block Level Undo Throw Directive</vt:lpstr>
      <vt:lpstr>Unicode Filename Support (Release 11.3)</vt:lpstr>
      <vt:lpstr>Agenda</vt:lpstr>
      <vt:lpstr>Support for Single-Run / Singleton (Release 11.2/11.3)</vt:lpstr>
      <vt:lpstr>Support for Single-Run / Singleton</vt:lpstr>
      <vt:lpstr>Agenda</vt:lpstr>
      <vt:lpstr>Windows 64-bit GUI Client (Release 11.3)</vt:lpstr>
      <vt:lpstr>Windows 64-bit GUI Client</vt:lpstr>
      <vt:lpstr>Windows 64-bit GUI Client</vt:lpstr>
      <vt:lpstr>Agenda</vt:lpstr>
      <vt:lpstr>Diagnostics – Temp-tables</vt:lpstr>
      <vt:lpstr>VSTs for Temp-Tables (Release 11.0)</vt:lpstr>
      <vt:lpstr>VSTs for Temp-Tables</vt:lpstr>
      <vt:lpstr>VSTs for Temp-Tables</vt:lpstr>
      <vt:lpstr>Temp-table Logging</vt:lpstr>
      <vt:lpstr>Agenda</vt:lpstr>
      <vt:lpstr>Delayed Instantiation (Release 11.0)</vt:lpstr>
      <vt:lpstr>Table Scan (Release 11.0)</vt:lpstr>
      <vt:lpstr>Internal Changes (Release 11.0)</vt:lpstr>
      <vt:lpstr>Agenda</vt:lpstr>
      <vt:lpstr>GUI for .NET (Release 11.0)</vt:lpstr>
      <vt:lpstr>Input Blocking Statements (Release 11.0)</vt:lpstr>
      <vt:lpstr>Suppress Warning Messages (Release 11.0)</vt:lpstr>
      <vt:lpstr>Startup Options (Release 11.0)</vt:lpstr>
      <vt:lpstr>Agenda</vt:lpstr>
      <vt:lpstr>Disclaimer</vt:lpstr>
      <vt:lpstr>ESAP</vt:lpstr>
      <vt:lpstr>Agenda</vt:lpstr>
      <vt:lpstr>Object Serialization - Motivation</vt:lpstr>
      <vt:lpstr>Object Serialization</vt:lpstr>
      <vt:lpstr>Object Serialization – Current behavior – prior to 11.4</vt:lpstr>
      <vt:lpstr>Object Serialization – Overview</vt:lpstr>
      <vt:lpstr>Object Serialization – Overview (cont)</vt:lpstr>
      <vt:lpstr>Object Serialization – Serialization Rules</vt:lpstr>
      <vt:lpstr>Object Serialization – Serialization Rules (cont)</vt:lpstr>
      <vt:lpstr>Object Serialization – Serialization Rules (cont)</vt:lpstr>
      <vt:lpstr>Object Serialization – Serialization Rules (cont)</vt:lpstr>
      <vt:lpstr>Object Serialization  - Serialization Rules (cont)</vt:lpstr>
      <vt:lpstr>Object Serialization - Syntax</vt:lpstr>
      <vt:lpstr>Object Serialization – Serializable Built-in OOABL Objects</vt:lpstr>
      <vt:lpstr>Object Serialization – Deserialization Rules</vt:lpstr>
      <vt:lpstr>Object Serialization – Object compatibility - Client / AppServer </vt:lpstr>
      <vt:lpstr>Object Serialization - CallStack </vt:lpstr>
      <vt:lpstr>Object Serialization - PDSOE</vt:lpstr>
      <vt:lpstr>Object Serialization – Temp-Table</vt:lpstr>
      <vt:lpstr>Object Serialization - Reflection</vt:lpstr>
      <vt:lpstr>Object Serialization – Tooling</vt:lpstr>
      <vt:lpstr>Object Serialization – Tooling (cont)</vt:lpstr>
      <vt:lpstr>Object Serialization - Async</vt:lpstr>
      <vt:lpstr>Agenda</vt:lpstr>
      <vt:lpstr>GET-CLASS - Motivation</vt:lpstr>
      <vt:lpstr>GET-CLASS</vt:lpstr>
      <vt:lpstr>Agenda</vt:lpstr>
      <vt:lpstr>JSON – Before-Image - Motivation</vt:lpstr>
      <vt:lpstr>Agenda</vt:lpstr>
      <vt:lpstr>WebClient – Windows 64-bit</vt:lpstr>
      <vt:lpstr>Slide 82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bleicher</cp:lastModifiedBy>
  <cp:revision>1020</cp:revision>
  <cp:lastPrinted>2013-09-18T03:48:20Z</cp:lastPrinted>
  <dcterms:created xsi:type="dcterms:W3CDTF">2010-07-07T00:59:08Z</dcterms:created>
  <dcterms:modified xsi:type="dcterms:W3CDTF">2014-06-18T12:26:08Z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</Properties>
</file>