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0"/>
  </p:notesMasterIdLst>
  <p:handoutMasterIdLst>
    <p:handoutMasterId r:id="rId31"/>
  </p:handoutMasterIdLst>
  <p:sldIdLst>
    <p:sldId id="283" r:id="rId2"/>
    <p:sldId id="373" r:id="rId3"/>
    <p:sldId id="335" r:id="rId4"/>
    <p:sldId id="350" r:id="rId5"/>
    <p:sldId id="351" r:id="rId6"/>
    <p:sldId id="348" r:id="rId7"/>
    <p:sldId id="352" r:id="rId8"/>
    <p:sldId id="353" r:id="rId9"/>
    <p:sldId id="354" r:id="rId10"/>
    <p:sldId id="355" r:id="rId11"/>
    <p:sldId id="370" r:id="rId12"/>
    <p:sldId id="347" r:id="rId13"/>
    <p:sldId id="340" r:id="rId14"/>
    <p:sldId id="342" r:id="rId15"/>
    <p:sldId id="345" r:id="rId16"/>
    <p:sldId id="356" r:id="rId17"/>
    <p:sldId id="371" r:id="rId18"/>
    <p:sldId id="372" r:id="rId19"/>
    <p:sldId id="357" r:id="rId20"/>
    <p:sldId id="358" r:id="rId21"/>
    <p:sldId id="359" r:id="rId22"/>
    <p:sldId id="367" r:id="rId23"/>
    <p:sldId id="360" r:id="rId24"/>
    <p:sldId id="361" r:id="rId25"/>
    <p:sldId id="368" r:id="rId26"/>
    <p:sldId id="363" r:id="rId27"/>
    <p:sldId id="364" r:id="rId28"/>
    <p:sldId id="366" r:id="rId29"/>
  </p:sldIdLst>
  <p:sldSz cx="9144000" cy="6858000" type="screen4x3"/>
  <p:notesSz cx="6950075" cy="9167813"/>
  <p:defaultTextStyle>
    <a:defPPr>
      <a:defRPr lang="en-US"/>
    </a:defPPr>
    <a:lvl1pPr algn="l" rtl="0" fontAlgn="base">
      <a:lnSpc>
        <a:spcPct val="90000"/>
      </a:lnSpc>
      <a:spcBef>
        <a:spcPct val="50000"/>
      </a:spcBef>
      <a:spcAft>
        <a:spcPct val="0"/>
      </a:spcAft>
      <a:buSzPct val="140000"/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90000"/>
      </a:lnSpc>
      <a:spcBef>
        <a:spcPct val="50000"/>
      </a:spcBef>
      <a:spcAft>
        <a:spcPct val="0"/>
      </a:spcAft>
      <a:buSzPct val="140000"/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90000"/>
      </a:lnSpc>
      <a:spcBef>
        <a:spcPct val="50000"/>
      </a:spcBef>
      <a:spcAft>
        <a:spcPct val="0"/>
      </a:spcAft>
      <a:buSzPct val="140000"/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90000"/>
      </a:lnSpc>
      <a:spcBef>
        <a:spcPct val="50000"/>
      </a:spcBef>
      <a:spcAft>
        <a:spcPct val="0"/>
      </a:spcAft>
      <a:buSzPct val="140000"/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90000"/>
      </a:lnSpc>
      <a:spcBef>
        <a:spcPct val="50000"/>
      </a:spcBef>
      <a:spcAft>
        <a:spcPct val="0"/>
      </a:spcAft>
      <a:buSzPct val="140000"/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8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6BAD"/>
    <a:srgbClr val="FF922A"/>
    <a:srgbClr val="006AAC"/>
    <a:srgbClr val="FFFFF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76343" autoAdjust="0"/>
  </p:normalViewPr>
  <p:slideViewPr>
    <p:cSldViewPr snapToGrid="0">
      <p:cViewPr varScale="1">
        <p:scale>
          <a:sx n="57" d="100"/>
          <a:sy n="57" d="100"/>
        </p:scale>
        <p:origin x="42" y="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9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"/>
    </p:cViewPr>
  </p:sorterViewPr>
  <p:notesViewPr>
    <p:cSldViewPr snapToGrid="0">
      <p:cViewPr varScale="1">
        <p:scale>
          <a:sx n="88" d="100"/>
          <a:sy n="88" d="100"/>
        </p:scale>
        <p:origin x="-3870" y="-120"/>
      </p:cViewPr>
      <p:guideLst>
        <p:guide orient="horz" pos="2888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58391"/>
          </a:xfrm>
          <a:prstGeom prst="rect">
            <a:avLst/>
          </a:prstGeom>
        </p:spPr>
        <p:txBody>
          <a:bodyPr vert="horz" lIns="92096" tIns="46049" rIns="92096" bIns="460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58391"/>
          </a:xfrm>
          <a:prstGeom prst="rect">
            <a:avLst/>
          </a:prstGeom>
        </p:spPr>
        <p:txBody>
          <a:bodyPr vert="horz" lIns="92096" tIns="46049" rIns="92096" bIns="46049" rtlCol="0"/>
          <a:lstStyle>
            <a:lvl1pPr algn="r">
              <a:defRPr sz="1200"/>
            </a:lvl1pPr>
          </a:lstStyle>
          <a:p>
            <a:fld id="{222EC87F-FDF1-44C2-BB7C-D5DDAD388AE0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07831"/>
            <a:ext cx="3011699" cy="458391"/>
          </a:xfrm>
          <a:prstGeom prst="rect">
            <a:avLst/>
          </a:prstGeom>
        </p:spPr>
        <p:txBody>
          <a:bodyPr vert="horz" lIns="92096" tIns="46049" rIns="92096" bIns="460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07831"/>
            <a:ext cx="3011699" cy="458391"/>
          </a:xfrm>
          <a:prstGeom prst="rect">
            <a:avLst/>
          </a:prstGeom>
        </p:spPr>
        <p:txBody>
          <a:bodyPr vert="horz" lIns="92096" tIns="46049" rIns="92096" bIns="46049" rtlCol="0" anchor="b"/>
          <a:lstStyle>
            <a:lvl1pPr algn="r">
              <a:defRPr sz="1200"/>
            </a:lvl1pPr>
          </a:lstStyle>
          <a:p>
            <a:fld id="{93B7F675-135D-4D39-AE17-804E25225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037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1699" cy="458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6" tIns="46049" rIns="92096" bIns="46049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SzTx/>
              <a:defRPr sz="1200"/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6768" y="0"/>
            <a:ext cx="3011699" cy="458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6" tIns="46049" rIns="92096" bIns="46049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SzTx/>
              <a:defRPr sz="1200"/>
            </a:lvl1pPr>
          </a:lstStyle>
          <a:p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87388"/>
            <a:ext cx="4584700" cy="3438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008" y="4354711"/>
            <a:ext cx="5560060" cy="4125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6" tIns="46049" rIns="92096" bIns="460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07831"/>
            <a:ext cx="3011699" cy="458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6" tIns="46049" rIns="92096" bIns="46049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SzTx/>
              <a:defRPr sz="1200"/>
            </a:lvl1pPr>
          </a:lstStyle>
          <a:p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6768" y="8707831"/>
            <a:ext cx="3011699" cy="458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6" tIns="46049" rIns="92096" bIns="46049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SzTx/>
              <a:defRPr sz="1200"/>
            </a:lvl1pPr>
          </a:lstStyle>
          <a:p>
            <a:fld id="{920AFD00-6806-4C30-9EB4-3954D5327E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6753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43E658-C937-4D6A-874A-68C85CCFCFAA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88975"/>
            <a:ext cx="4584700" cy="343852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2972873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0965">
              <a:defRPr/>
            </a:pPr>
            <a:endParaRPr lang="en-GB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05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AFD00-6806-4C30-9EB4-3954D5327E7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369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0965">
              <a:defRPr/>
            </a:pPr>
            <a:r>
              <a:rPr lang="en-GB" dirty="0" smtClean="0">
                <a:solidFill>
                  <a:schemeClr val="tx1"/>
                </a:solidFill>
              </a:rPr>
              <a:t>----------------------------------</a:t>
            </a:r>
          </a:p>
          <a:p>
            <a:pPr defTabSz="920965">
              <a:defRPr/>
            </a:pPr>
            <a:r>
              <a:rPr lang="en-GB" dirty="0" smtClean="0">
                <a:solidFill>
                  <a:schemeClr val="tx1"/>
                </a:solidFill>
              </a:rPr>
              <a:t>Definition: Software Configuration Management is the discipline of managing the entire life cycle of a software project.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174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It is a centralized system in which all development will be done. </a:t>
            </a:r>
          </a:p>
          <a:p>
            <a:r>
              <a:rPr lang="en-US" dirty="0" smtClean="0"/>
              <a:t>Version</a:t>
            </a:r>
            <a:r>
              <a:rPr lang="en-US" baseline="0" dirty="0" smtClean="0"/>
              <a:t> </a:t>
            </a:r>
            <a:r>
              <a:rPr lang="en-US" dirty="0" smtClean="0"/>
              <a:t>Control  = added check-in and check-out; merely tracking.</a:t>
            </a:r>
          </a:p>
          <a:p>
            <a:r>
              <a:rPr lang="en-US" dirty="0" smtClean="0"/>
              <a:t>Software Configuration</a:t>
            </a:r>
            <a:r>
              <a:rPr lang="en-US" baseline="0" dirty="0" smtClean="0"/>
              <a:t> Management </a:t>
            </a:r>
            <a:r>
              <a:rPr lang="en-US" dirty="0" smtClean="0"/>
              <a:t>= work in the system; it maximize efficiencies and automates processes for you.</a:t>
            </a:r>
          </a:p>
          <a:p>
            <a:endParaRPr lang="en-US" dirty="0" smtClean="0"/>
          </a:p>
          <a:p>
            <a:r>
              <a:rPr lang="en-US" dirty="0" smtClean="0"/>
              <a:t>For newbies, it may be an issue of trust and control</a:t>
            </a:r>
            <a:r>
              <a:rPr lang="en-US" baseline="0" dirty="0" smtClean="0"/>
              <a:t> to do all work within a centralized system, but </a:t>
            </a:r>
            <a:r>
              <a:rPr lang="en-US" dirty="0" smtClean="0"/>
              <a:t>several hundred clients use SCM (and rave about the advantages); they cannot be wrong! </a:t>
            </a:r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571" eaLnBrk="0" hangingPunct="0">
              <a:defRPr sz="2400" i="1">
                <a:solidFill>
                  <a:schemeClr val="tx1"/>
                </a:solidFill>
                <a:latin typeface="Arial" charset="0"/>
              </a:defRPr>
            </a:lvl1pPr>
            <a:lvl2pPr marL="734291" indent="-282419" defTabSz="922571" eaLnBrk="0" hangingPunct="0">
              <a:defRPr sz="2400" i="1">
                <a:solidFill>
                  <a:schemeClr val="tx1"/>
                </a:solidFill>
                <a:latin typeface="Arial" charset="0"/>
              </a:defRPr>
            </a:lvl2pPr>
            <a:lvl3pPr marL="1129679" indent="-225935" defTabSz="922571" eaLnBrk="0" hangingPunct="0">
              <a:defRPr sz="2400" i="1">
                <a:solidFill>
                  <a:schemeClr val="tx1"/>
                </a:solidFill>
                <a:latin typeface="Arial" charset="0"/>
              </a:defRPr>
            </a:lvl3pPr>
            <a:lvl4pPr marL="1581550" indent="-225935" defTabSz="922571" eaLnBrk="0" hangingPunct="0">
              <a:defRPr sz="2400" i="1">
                <a:solidFill>
                  <a:schemeClr val="tx1"/>
                </a:solidFill>
                <a:latin typeface="Arial" charset="0"/>
              </a:defRPr>
            </a:lvl4pPr>
            <a:lvl5pPr marL="2033422" indent="-225935" defTabSz="922571" eaLnBrk="0" hangingPunct="0">
              <a:defRPr sz="2400" i="1">
                <a:solidFill>
                  <a:schemeClr val="tx1"/>
                </a:solidFill>
                <a:latin typeface="Arial" charset="0"/>
              </a:defRPr>
            </a:lvl5pPr>
            <a:lvl6pPr marL="2485293" indent="-225935" algn="ctr" defTabSz="922571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6pPr>
            <a:lvl7pPr marL="2937164" indent="-225935" algn="ctr" defTabSz="922571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7pPr>
            <a:lvl8pPr marL="3389037" indent="-225935" algn="ctr" defTabSz="922571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8pPr>
            <a:lvl9pPr marL="3840908" indent="-225935" algn="ctr" defTabSz="922571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1E140E-E35D-4E44-9264-AF972A875C42}" type="slidenum">
              <a:rPr lang="en-US" sz="1200" i="0"/>
              <a:pPr/>
              <a:t>13</a:t>
            </a:fld>
            <a:endParaRPr lang="en-US" sz="1200" i="0"/>
          </a:p>
        </p:txBody>
      </p:sp>
    </p:spTree>
    <p:extLst>
      <p:ext uri="{BB962C8B-B14F-4D97-AF65-F5344CB8AC3E}">
        <p14:creationId xmlns:p14="http://schemas.microsoft.com/office/powerpoint/2010/main" val="667530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20965">
              <a:defRPr/>
            </a:pPr>
            <a:r>
              <a:rPr lang="en-US" b="0" dirty="0" smtClean="0"/>
              <a:t>DEFINE THE PROCESS: </a:t>
            </a:r>
            <a:r>
              <a:rPr lang="en-US" b="0" baseline="0" dirty="0" smtClean="0"/>
              <a:t>Identifies items and processes that make up an application. Maximizes efficiencies (e.g., promote changes).</a:t>
            </a:r>
          </a:p>
          <a:p>
            <a:r>
              <a:rPr lang="en-US" b="0" baseline="0" dirty="0" smtClean="0"/>
              <a:t>APPLIES CONTROLS:  Defines who has access to what and under what conditions.</a:t>
            </a:r>
          </a:p>
          <a:p>
            <a:r>
              <a:rPr lang="en-US" b="0" dirty="0" smtClean="0"/>
              <a:t>MANAGES CHANGES: Identifies</a:t>
            </a:r>
            <a:r>
              <a:rPr lang="en-US" b="0" baseline="0" dirty="0" smtClean="0"/>
              <a:t> who changed what, when, and why. Allows for reverting changes (code and schema).</a:t>
            </a:r>
          </a:p>
          <a:p>
            <a:r>
              <a:rPr lang="en-US" b="0" dirty="0" smtClean="0"/>
              <a:t>AUDITS RESULTS: Enables</a:t>
            </a:r>
            <a:r>
              <a:rPr lang="en-US" b="0" baseline="0" dirty="0" smtClean="0"/>
              <a:t> users to determine if what has been planned has been completed to specifications.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These are industry best-practice items that also satisfy Sarbanes-Oxley (and similar) compliance requirements. </a:t>
            </a:r>
            <a:endParaRPr lang="en-US" b="0" dirty="0" smtClean="0"/>
          </a:p>
          <a:p>
            <a:r>
              <a:rPr lang="en-US" b="0" dirty="0" smtClean="0"/>
              <a:t>	</a:t>
            </a:r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571" eaLnBrk="0" hangingPunct="0">
              <a:defRPr sz="2400" i="1">
                <a:solidFill>
                  <a:schemeClr val="tx1"/>
                </a:solidFill>
                <a:latin typeface="Arial" charset="0"/>
              </a:defRPr>
            </a:lvl1pPr>
            <a:lvl2pPr marL="734291" indent="-282419" defTabSz="922571" eaLnBrk="0" hangingPunct="0">
              <a:defRPr sz="2400" i="1">
                <a:solidFill>
                  <a:schemeClr val="tx1"/>
                </a:solidFill>
                <a:latin typeface="Arial" charset="0"/>
              </a:defRPr>
            </a:lvl2pPr>
            <a:lvl3pPr marL="1129679" indent="-225935" defTabSz="922571" eaLnBrk="0" hangingPunct="0">
              <a:defRPr sz="2400" i="1">
                <a:solidFill>
                  <a:schemeClr val="tx1"/>
                </a:solidFill>
                <a:latin typeface="Arial" charset="0"/>
              </a:defRPr>
            </a:lvl3pPr>
            <a:lvl4pPr marL="1581550" indent="-225935" defTabSz="922571" eaLnBrk="0" hangingPunct="0">
              <a:defRPr sz="2400" i="1">
                <a:solidFill>
                  <a:schemeClr val="tx1"/>
                </a:solidFill>
                <a:latin typeface="Arial" charset="0"/>
              </a:defRPr>
            </a:lvl4pPr>
            <a:lvl5pPr marL="2033422" indent="-225935" defTabSz="922571" eaLnBrk="0" hangingPunct="0">
              <a:defRPr sz="2400" i="1">
                <a:solidFill>
                  <a:schemeClr val="tx1"/>
                </a:solidFill>
                <a:latin typeface="Arial" charset="0"/>
              </a:defRPr>
            </a:lvl5pPr>
            <a:lvl6pPr marL="2485293" indent="-225935" algn="ctr" defTabSz="922571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6pPr>
            <a:lvl7pPr marL="2937164" indent="-225935" algn="ctr" defTabSz="922571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7pPr>
            <a:lvl8pPr marL="3389037" indent="-225935" algn="ctr" defTabSz="922571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8pPr>
            <a:lvl9pPr marL="3840908" indent="-225935" algn="ctr" defTabSz="922571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E39A0F23-0C2F-40C2-AEEF-476CEA701597}" type="slidenum">
              <a:rPr lang="en-US" sz="1200" i="0"/>
              <a:pPr/>
              <a:t>14</a:t>
            </a:fld>
            <a:endParaRPr lang="en-US" sz="1200" i="0"/>
          </a:p>
        </p:txBody>
      </p:sp>
    </p:spTree>
    <p:extLst>
      <p:ext uri="{BB962C8B-B14F-4D97-AF65-F5344CB8AC3E}">
        <p14:creationId xmlns:p14="http://schemas.microsoft.com/office/powerpoint/2010/main" val="21029141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0" dirty="0" smtClean="0"/>
              <a:t>The software</a:t>
            </a:r>
            <a:r>
              <a:rPr lang="en-US" b="0" baseline="0" dirty="0" smtClean="0"/>
              <a:t> application “assembly line” looks more like this, though it can vary from organization to organization. </a:t>
            </a:r>
          </a:p>
          <a:p>
            <a:r>
              <a:rPr lang="en-US" b="0" baseline="0" dirty="0" smtClean="0"/>
              <a:t>The advantages that SCM provides at one development stage (previous slide) apply through all stages of the software lifecycle (this slide). </a:t>
            </a:r>
          </a:p>
          <a:p>
            <a:endParaRPr lang="en-US" b="0" baseline="0" dirty="0" smtClean="0"/>
          </a:p>
          <a:p>
            <a:r>
              <a:rPr lang="en-GB" dirty="0" smtClean="0">
                <a:solidFill>
                  <a:schemeClr val="tx1"/>
                </a:solidFill>
              </a:rPr>
              <a:t>----------------------------------</a:t>
            </a:r>
            <a:endParaRPr lang="en-US" b="0" baseline="0" dirty="0" smtClean="0"/>
          </a:p>
          <a:p>
            <a:r>
              <a:rPr lang="en-US" b="0" baseline="0" dirty="0" smtClean="0"/>
              <a:t>NOTES: </a:t>
            </a:r>
          </a:p>
          <a:p>
            <a:r>
              <a:rPr lang="en-US" b="0" baseline="0" dirty="0" smtClean="0"/>
              <a:t>The orange packaging in the image indicates a scenario in which the development team is working with source code from a third-party (e.g., the delivery of MFG Pro).</a:t>
            </a:r>
          </a:p>
          <a:p>
            <a:r>
              <a:rPr lang="en-US" b="0" baseline="0" dirty="0" smtClean="0"/>
              <a:t>The blue assembly line in the image represents a scenario in which the core application is copied and modified for another site(s).</a:t>
            </a:r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571" eaLnBrk="0" hangingPunct="0">
              <a:defRPr sz="2400" i="1">
                <a:solidFill>
                  <a:schemeClr val="tx1"/>
                </a:solidFill>
                <a:latin typeface="Arial" charset="0"/>
              </a:defRPr>
            </a:lvl1pPr>
            <a:lvl2pPr marL="734291" indent="-282419" defTabSz="922571" eaLnBrk="0" hangingPunct="0">
              <a:defRPr sz="2400" i="1">
                <a:solidFill>
                  <a:schemeClr val="tx1"/>
                </a:solidFill>
                <a:latin typeface="Arial" charset="0"/>
              </a:defRPr>
            </a:lvl2pPr>
            <a:lvl3pPr marL="1129679" indent="-225935" defTabSz="922571" eaLnBrk="0" hangingPunct="0">
              <a:defRPr sz="2400" i="1">
                <a:solidFill>
                  <a:schemeClr val="tx1"/>
                </a:solidFill>
                <a:latin typeface="Arial" charset="0"/>
              </a:defRPr>
            </a:lvl3pPr>
            <a:lvl4pPr marL="1581550" indent="-225935" defTabSz="922571" eaLnBrk="0" hangingPunct="0">
              <a:defRPr sz="2400" i="1">
                <a:solidFill>
                  <a:schemeClr val="tx1"/>
                </a:solidFill>
                <a:latin typeface="Arial" charset="0"/>
              </a:defRPr>
            </a:lvl4pPr>
            <a:lvl5pPr marL="2033422" indent="-225935" defTabSz="922571" eaLnBrk="0" hangingPunct="0">
              <a:defRPr sz="2400" i="1">
                <a:solidFill>
                  <a:schemeClr val="tx1"/>
                </a:solidFill>
                <a:latin typeface="Arial" charset="0"/>
              </a:defRPr>
            </a:lvl5pPr>
            <a:lvl6pPr marL="2485293" indent="-225935" algn="ctr" defTabSz="922571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6pPr>
            <a:lvl7pPr marL="2937164" indent="-225935" algn="ctr" defTabSz="922571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7pPr>
            <a:lvl8pPr marL="3389037" indent="-225935" algn="ctr" defTabSz="922571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8pPr>
            <a:lvl9pPr marL="3840908" indent="-225935" algn="ctr" defTabSz="922571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E39A0F23-0C2F-40C2-AEEF-476CEA701597}" type="slidenum">
              <a:rPr lang="en-US" sz="1200" i="0"/>
              <a:pPr/>
              <a:t>15</a:t>
            </a:fld>
            <a:endParaRPr lang="en-US" sz="1200" i="0"/>
          </a:p>
        </p:txBody>
      </p:sp>
    </p:spTree>
    <p:extLst>
      <p:ext uri="{BB962C8B-B14F-4D97-AF65-F5344CB8AC3E}">
        <p14:creationId xmlns:p14="http://schemas.microsoft.com/office/powerpoint/2010/main" val="2062979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1" y="1697707"/>
            <a:ext cx="9171296" cy="2507226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00000">
                <a:srgbClr val="FFCB99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buSzPct val="130000"/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buSzPct val="130000"/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buSzPct val="130000"/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buSzPct val="130000"/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buSzPct val="130000"/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14179" name="Rectangle 3"/>
          <p:cNvSpPr>
            <a:spLocks noGrp="1" noChangeArrowheads="1"/>
          </p:cNvSpPr>
          <p:nvPr userDrawn="1">
            <p:ph type="ctrTitle" hasCustomPrompt="1"/>
          </p:nvPr>
        </p:nvSpPr>
        <p:spPr bwMode="auto">
          <a:xfrm>
            <a:off x="3152633" y="2682083"/>
            <a:ext cx="5828047" cy="984885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3200" b="1" spc="300">
                <a:solidFill>
                  <a:schemeClr val="tx1">
                    <a:lumMod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714182" name="Rectangle 6"/>
          <p:cNvSpPr>
            <a:spLocks noGrp="1" noChangeArrowheads="1"/>
          </p:cNvSpPr>
          <p:nvPr userDrawn="1">
            <p:ph type="subTitle" idx="1" hasCustomPrompt="1"/>
          </p:nvPr>
        </p:nvSpPr>
        <p:spPr>
          <a:xfrm>
            <a:off x="3138985" y="3780430"/>
            <a:ext cx="5856096" cy="424504"/>
          </a:xfrm>
          <a:ln algn="ctr"/>
        </p:spPr>
        <p:txBody>
          <a:bodyPr lIns="0" tIns="0" rIns="0" bIns="0" anchor="t" anchorCtr="0"/>
          <a:lstStyle>
            <a:lvl1pPr marL="0" indent="0">
              <a:buClrTx/>
              <a:buFontTx/>
              <a:buNone/>
              <a:defRPr sz="2400" i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6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70780"/>
            <a:ext cx="2352068" cy="1422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896" y="1686296"/>
            <a:ext cx="7403729" cy="4068392"/>
          </a:xfrm>
        </p:spPr>
        <p:txBody>
          <a:bodyPr/>
          <a:lstStyle>
            <a:lvl3pPr marL="11430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 typeface="Arial" charset="0"/>
              <a:buChar char="–"/>
              <a:tabLst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12519" y="364411"/>
            <a:ext cx="6919480" cy="590931"/>
          </a:xfrm>
        </p:spPr>
        <p:txBody>
          <a:bodyPr/>
          <a:lstStyle>
            <a:lvl1pPr>
              <a:defRPr sz="3600">
                <a:solidFill>
                  <a:schemeClr val="tx1">
                    <a:lumMod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896" y="1108868"/>
            <a:ext cx="3723904" cy="506333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08868"/>
            <a:ext cx="3605151" cy="506333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buNone/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783771" y="1371600"/>
            <a:ext cx="8042729" cy="4667250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le Placeholder 3"/>
          <p:cNvSpPr>
            <a:spLocks noGrp="1"/>
          </p:cNvSpPr>
          <p:nvPr>
            <p:ph type="tbl" sz="quarter" idx="10"/>
          </p:nvPr>
        </p:nvSpPr>
        <p:spPr>
          <a:xfrm>
            <a:off x="760021" y="1150938"/>
            <a:ext cx="8125881" cy="498475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760021" y="1600200"/>
            <a:ext cx="7926779" cy="45259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28775"/>
            <a:ext cx="38100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28775"/>
            <a:ext cx="38100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56760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95647" y="1335088"/>
            <a:ext cx="7379977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301350" y="197640"/>
            <a:ext cx="7330650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9" name="Rectangle 8"/>
          <p:cNvSpPr/>
          <p:nvPr/>
        </p:nvSpPr>
        <p:spPr bwMode="auto">
          <a:xfrm>
            <a:off x="-2" y="0"/>
            <a:ext cx="9144002" cy="981075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rgbClr val="FFCB99"/>
              </a:gs>
            </a:gsLst>
            <a:lin ang="162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234" y="121113"/>
            <a:ext cx="2352068" cy="1422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6" r:id="rId4"/>
    <p:sldLayoutId id="2147483667" r:id="rId5"/>
    <p:sldLayoutId id="2147483670" r:id="rId6"/>
    <p:sldLayoutId id="2147483671" r:id="rId7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ct val="20000"/>
        </a:spcBef>
        <a:spcAft>
          <a:spcPct val="0"/>
        </a:spcAft>
        <a:buClr>
          <a:schemeClr val="accent3"/>
        </a:buClr>
        <a:buFont typeface="Wingdings" pitchFamily="2" charset="2"/>
        <a:buChar char="§"/>
        <a:defRPr lang="en-US" sz="2400" kern="1200" dirty="0" smtClean="0">
          <a:solidFill>
            <a:srgbClr val="666666"/>
          </a:solidFill>
          <a:latin typeface="Calibri" pitchFamily="34" charset="0"/>
          <a:ea typeface="+mn-ea"/>
          <a:cs typeface="Calibri" pitchFamily="34" charset="0"/>
        </a:defRPr>
      </a:lvl1pPr>
      <a:lvl2pPr marL="742950" indent="-285750" algn="l" defTabSz="914400" rtl="0" eaLnBrk="1" fontAlgn="base" latinLnBrk="0" hangingPunct="1">
        <a:spcBef>
          <a:spcPct val="20000"/>
        </a:spcBef>
        <a:spcAft>
          <a:spcPct val="0"/>
        </a:spcAft>
        <a:buClr>
          <a:schemeClr val="accent3"/>
        </a:buClr>
        <a:buChar char="•"/>
        <a:defRPr lang="en-US" sz="2000" kern="1200" dirty="0" smtClean="0">
          <a:solidFill>
            <a:srgbClr val="666666"/>
          </a:solidFill>
          <a:latin typeface="Calibri" pitchFamily="34" charset="0"/>
          <a:ea typeface="+mn-ea"/>
          <a:cs typeface="Calibri" pitchFamily="34" charset="0"/>
        </a:defRPr>
      </a:lvl2pPr>
      <a:lvl3pPr marL="1143000" indent="-228600" algn="l" defTabSz="914400" rtl="0" eaLnBrk="1" fontAlgn="base" latinLnBrk="0" hangingPunct="1">
        <a:spcBef>
          <a:spcPct val="20000"/>
        </a:spcBef>
        <a:spcAft>
          <a:spcPct val="0"/>
        </a:spcAft>
        <a:buClr>
          <a:schemeClr val="accent3"/>
        </a:buClr>
        <a:buFont typeface="Arial" charset="0"/>
        <a:buChar char="–"/>
        <a:defRPr lang="en-US" sz="2000" kern="1200" dirty="0" smtClean="0">
          <a:solidFill>
            <a:srgbClr val="666666"/>
          </a:solidFill>
          <a:latin typeface="Calibri" pitchFamily="34" charset="0"/>
          <a:ea typeface="+mn-ea"/>
          <a:cs typeface="Calibri" pitchFamily="34" charset="0"/>
        </a:defRPr>
      </a:lvl3pPr>
      <a:lvl4pPr marL="1600200" indent="-228600" algn="l" defTabSz="914400" rtl="0" eaLnBrk="1" fontAlgn="base" latinLnBrk="0" hangingPunct="1">
        <a:spcBef>
          <a:spcPct val="20000"/>
        </a:spcBef>
        <a:spcAft>
          <a:spcPct val="0"/>
        </a:spcAft>
        <a:buClr>
          <a:schemeClr val="accent3"/>
        </a:buClr>
        <a:buSzPct val="95000"/>
        <a:buFont typeface="Courier New" pitchFamily="49" charset="0"/>
        <a:buChar char="o"/>
        <a:defRPr lang="en-US" sz="2000" kern="1200" dirty="0" smtClean="0">
          <a:solidFill>
            <a:srgbClr val="666666"/>
          </a:solidFill>
          <a:latin typeface="Calibri" pitchFamily="34" charset="0"/>
          <a:ea typeface="+mn-ea"/>
          <a:cs typeface="Calibri" pitchFamily="34" charset="0"/>
        </a:defRPr>
      </a:lvl4pPr>
      <a:lvl5pPr marL="2057400" indent="-228600" algn="l" defTabSz="914400" rtl="0" eaLnBrk="1" fontAlgn="base" latinLnBrk="0" hangingPunct="1">
        <a:spcBef>
          <a:spcPct val="20000"/>
        </a:spcBef>
        <a:spcAft>
          <a:spcPct val="0"/>
        </a:spcAft>
        <a:buClr>
          <a:schemeClr val="accent3"/>
        </a:buClr>
        <a:buSzPct val="95000"/>
        <a:buFont typeface="Courier New" pitchFamily="49" charset="0"/>
        <a:buChar char="o"/>
        <a:defRPr lang="en-US" sz="1600" kern="1200" dirty="0" smtClean="0">
          <a:solidFill>
            <a:srgbClr val="666666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microsoft.com/office/2007/relationships/hdphoto" Target="../media/hdphoto1.wdp"/><Relationship Id="rId12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0" Type="http://schemas.openxmlformats.org/officeDocument/2006/relationships/image" Target="../media/image15.png"/><Relationship Id="rId4" Type="http://schemas.openxmlformats.org/officeDocument/2006/relationships/image" Target="../media/image11.wmf"/><Relationship Id="rId9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080535" y="2201086"/>
            <a:ext cx="5828047" cy="1477328"/>
          </a:xfrm>
        </p:spPr>
        <p:txBody>
          <a:bodyPr/>
          <a:lstStyle/>
          <a:p>
            <a:r>
              <a:rPr lang="en-US" spc="300" dirty="0" smtClean="0">
                <a:latin typeface="Calibri" pitchFamily="34" charset="0"/>
                <a:cs typeface="Calibri" pitchFamily="34" charset="0"/>
              </a:rPr>
              <a:t>Agile Development Primer – Using Roundtable TSMS in an Agile Shop</a:t>
            </a:r>
            <a:endParaRPr lang="en-US" spc="3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167034" y="4336484"/>
            <a:ext cx="5856096" cy="424504"/>
          </a:xfrm>
        </p:spPr>
        <p:txBody>
          <a:bodyPr/>
          <a:lstStyle/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Michael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G. Solomon</a:t>
            </a:r>
          </a:p>
          <a:p>
            <a:r>
              <a:rPr lang="en-US" dirty="0" smtClean="0"/>
              <a:t>Solomon Consulting Inc.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presenter – Michael Solomon</a:t>
            </a:r>
          </a:p>
          <a:p>
            <a:pPr lvl="1"/>
            <a:r>
              <a:rPr lang="en-US" dirty="0" err="1" smtClean="0"/>
              <a:t>OpenEdge</a:t>
            </a:r>
            <a:r>
              <a:rPr lang="en-US" dirty="0" smtClean="0"/>
              <a:t>/Roundtable/Security consultant</a:t>
            </a:r>
          </a:p>
          <a:p>
            <a:pPr lvl="1"/>
            <a:r>
              <a:rPr lang="en-US" dirty="0" smtClean="0"/>
              <a:t>PMP (Project Management Professional)</a:t>
            </a:r>
          </a:p>
          <a:p>
            <a:pPr lvl="1"/>
            <a:r>
              <a:rPr lang="en-US" dirty="0" smtClean="0"/>
              <a:t>Author </a:t>
            </a:r>
            <a:r>
              <a:rPr lang="en-US" dirty="0" smtClean="0">
                <a:sym typeface="Wingdings" panose="05000000000000000000" pitchFamily="2" charset="2"/>
              </a:rPr>
              <a:t> (This role started the whole process)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CS textbooks and courses (Jones and Bartlett)</a:t>
            </a:r>
          </a:p>
          <a:p>
            <a:pPr lvl="2"/>
            <a:r>
              <a:rPr lang="en-US" dirty="0" smtClean="0"/>
              <a:t>PMP prep books and courses (Pearson, </a:t>
            </a:r>
            <a:r>
              <a:rPr lang="en-US" dirty="0" err="1" smtClean="0"/>
              <a:t>Learnkey</a:t>
            </a:r>
            <a:r>
              <a:rPr lang="en-US" dirty="0" smtClean="0"/>
              <a:t>)</a:t>
            </a:r>
          </a:p>
          <a:p>
            <a:r>
              <a:rPr lang="en-US" dirty="0" smtClean="0"/>
              <a:t>Currently work in an Agile shop</a:t>
            </a:r>
          </a:p>
          <a:p>
            <a:r>
              <a:rPr lang="en-US" dirty="0" smtClean="0"/>
              <a:t>Difficulties with existing tools</a:t>
            </a:r>
          </a:p>
          <a:p>
            <a:pPr lvl="1"/>
            <a:r>
              <a:rPr lang="en-US" dirty="0" smtClean="0"/>
              <a:t>Not </a:t>
            </a:r>
            <a:r>
              <a:rPr lang="en-US" dirty="0" err="1" smtClean="0"/>
              <a:t>OpenEdge</a:t>
            </a:r>
            <a:r>
              <a:rPr lang="en-US" dirty="0" smtClean="0"/>
              <a:t> friendly</a:t>
            </a:r>
          </a:p>
          <a:p>
            <a:r>
              <a:rPr lang="en-US" dirty="0" smtClean="0"/>
              <a:t>As an integrator I began wondering …</a:t>
            </a:r>
          </a:p>
          <a:p>
            <a:pPr lvl="1"/>
            <a:r>
              <a:rPr lang="en-US" dirty="0" smtClean="0"/>
              <a:t>The answer …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4" name="Oval Callout 3"/>
          <p:cNvSpPr/>
          <p:nvPr/>
        </p:nvSpPr>
        <p:spPr bwMode="auto">
          <a:xfrm>
            <a:off x="5064365" y="3917081"/>
            <a:ext cx="3568461" cy="1428214"/>
          </a:xfrm>
          <a:prstGeom prst="wedgeEllipseCallout">
            <a:avLst/>
          </a:prstGeom>
          <a:solidFill>
            <a:srgbClr val="516BAD">
              <a:alpha val="86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Can Roundtable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be Agile friendly?</a:t>
            </a:r>
          </a:p>
        </p:txBody>
      </p:sp>
    </p:spTree>
    <p:extLst>
      <p:ext uri="{BB962C8B-B14F-4D97-AF65-F5344CB8AC3E}">
        <p14:creationId xmlns:p14="http://schemas.microsoft.com/office/powerpoint/2010/main" val="27918145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Project methodology derived from Lean thinking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Focus: identifying (and managing) three types of work</a:t>
            </a:r>
          </a:p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Customer Value Added Work (highest value)</a:t>
            </a:r>
          </a:p>
          <a:p>
            <a:pPr lvl="1"/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Time spent on building a deliverable</a:t>
            </a:r>
          </a:p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Business Value Added Work</a:t>
            </a:r>
          </a:p>
          <a:p>
            <a:pPr lvl="1"/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Activities needed to maintain competitiveness or compliance</a:t>
            </a:r>
          </a:p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Non Value Added Work </a:t>
            </a:r>
          </a:p>
          <a:p>
            <a:pPr lvl="1"/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Wasted time (overhead)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Agile?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1278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Agile Values…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 bwMode="auto">
          <a:xfrm>
            <a:off x="1080818" y="1888690"/>
            <a:ext cx="2183081" cy="1328023"/>
          </a:xfrm>
          <a:prstGeom prst="roundRect">
            <a:avLst/>
          </a:prstGeom>
          <a:solidFill>
            <a:srgbClr val="516BA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Individuals and Interactions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5648199" y="2093000"/>
            <a:ext cx="2539341" cy="919401"/>
          </a:xfrm>
          <a:prstGeom prst="roundRect">
            <a:avLst/>
          </a:prstGeom>
          <a:solidFill>
            <a:srgbClr val="FF922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Processes and Tools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1080818" y="3363237"/>
            <a:ext cx="2183081" cy="919401"/>
          </a:xfrm>
          <a:prstGeom prst="roundRect">
            <a:avLst/>
          </a:prstGeom>
          <a:solidFill>
            <a:srgbClr val="516BA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Working Software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1080818" y="4449089"/>
            <a:ext cx="2183081" cy="919401"/>
          </a:xfrm>
          <a:prstGeom prst="roundRect">
            <a:avLst/>
          </a:prstGeom>
          <a:solidFill>
            <a:srgbClr val="516BA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Customer Collaboration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1080818" y="5522001"/>
            <a:ext cx="2183081" cy="919401"/>
          </a:xfrm>
          <a:prstGeom prst="roundRect">
            <a:avLst/>
          </a:prstGeom>
          <a:solidFill>
            <a:srgbClr val="516BA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Responding to Change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5662549" y="3376176"/>
            <a:ext cx="2575790" cy="919401"/>
          </a:xfrm>
          <a:prstGeom prst="roundRect">
            <a:avLst/>
          </a:prstGeom>
          <a:solidFill>
            <a:srgbClr val="FF922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Comprehensive Documentation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5662550" y="4449088"/>
            <a:ext cx="2524990" cy="919401"/>
          </a:xfrm>
          <a:prstGeom prst="roundRect">
            <a:avLst/>
          </a:prstGeom>
          <a:solidFill>
            <a:srgbClr val="FF922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Contract Negotiation</a:t>
            </a:r>
          </a:p>
        </p:txBody>
      </p:sp>
      <p:sp>
        <p:nvSpPr>
          <p:cNvPr id="16" name="Rounded Rectangle 15"/>
          <p:cNvSpPr/>
          <p:nvPr/>
        </p:nvSpPr>
        <p:spPr bwMode="auto">
          <a:xfrm>
            <a:off x="5662550" y="5726311"/>
            <a:ext cx="2575790" cy="510778"/>
          </a:xfrm>
          <a:prstGeom prst="roundRect">
            <a:avLst/>
          </a:prstGeom>
          <a:solidFill>
            <a:srgbClr val="FF922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Following a Plan</a:t>
            </a:r>
          </a:p>
        </p:txBody>
      </p:sp>
      <p:sp>
        <p:nvSpPr>
          <p:cNvPr id="20" name="Right Arrow 19"/>
          <p:cNvSpPr/>
          <p:nvPr/>
        </p:nvSpPr>
        <p:spPr bwMode="auto">
          <a:xfrm>
            <a:off x="3950193" y="2095322"/>
            <a:ext cx="1011711" cy="917079"/>
          </a:xfrm>
          <a:prstGeom prst="right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over</a:t>
            </a:r>
          </a:p>
        </p:txBody>
      </p:sp>
      <p:sp>
        <p:nvSpPr>
          <p:cNvPr id="21" name="Right Arrow 20"/>
          <p:cNvSpPr/>
          <p:nvPr/>
        </p:nvSpPr>
        <p:spPr bwMode="auto">
          <a:xfrm>
            <a:off x="3957368" y="3363237"/>
            <a:ext cx="1011711" cy="917079"/>
          </a:xfrm>
          <a:prstGeom prst="right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over</a:t>
            </a:r>
          </a:p>
        </p:txBody>
      </p:sp>
      <p:sp>
        <p:nvSpPr>
          <p:cNvPr id="22" name="Right Arrow 21"/>
          <p:cNvSpPr/>
          <p:nvPr/>
        </p:nvSpPr>
        <p:spPr bwMode="auto">
          <a:xfrm>
            <a:off x="3957368" y="4449088"/>
            <a:ext cx="1011711" cy="917079"/>
          </a:xfrm>
          <a:prstGeom prst="right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over</a:t>
            </a:r>
          </a:p>
        </p:txBody>
      </p:sp>
      <p:sp>
        <p:nvSpPr>
          <p:cNvPr id="23" name="Right Arrow 22"/>
          <p:cNvSpPr/>
          <p:nvPr/>
        </p:nvSpPr>
        <p:spPr bwMode="auto">
          <a:xfrm>
            <a:off x="3941327" y="5522001"/>
            <a:ext cx="1011711" cy="917079"/>
          </a:xfrm>
          <a:prstGeom prst="right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over</a:t>
            </a:r>
          </a:p>
        </p:txBody>
      </p:sp>
    </p:spTree>
    <p:extLst>
      <p:ext uri="{BB962C8B-B14F-4D97-AF65-F5344CB8AC3E}">
        <p14:creationId xmlns:p14="http://schemas.microsoft.com/office/powerpoint/2010/main" val="26361496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Waterfall (traditional software project management)</a:t>
            </a:r>
          </a:p>
          <a:p>
            <a:pPr lvl="1"/>
            <a:r>
              <a:rPr lang="en-US" dirty="0" smtClean="0"/>
              <a:t>Planning for whole project precedes any work</a:t>
            </a:r>
          </a:p>
          <a:p>
            <a:pPr lvl="1"/>
            <a:r>
              <a:rPr lang="en-US" dirty="0" smtClean="0"/>
              <a:t>All work must conform to the plan</a:t>
            </a:r>
          </a:p>
          <a:p>
            <a:pPr lvl="1"/>
            <a:r>
              <a:rPr lang="en-US" dirty="0" smtClean="0"/>
              <a:t>Activities organized as linear phases</a:t>
            </a:r>
          </a:p>
          <a:p>
            <a:pPr lvl="1"/>
            <a:r>
              <a:rPr lang="en-US" dirty="0" smtClean="0"/>
              <a:t>Attempts to minimize variance</a:t>
            </a:r>
          </a:p>
          <a:p>
            <a:r>
              <a:rPr lang="en-US" dirty="0" smtClean="0"/>
              <a:t>Agile (Scrum)</a:t>
            </a:r>
          </a:p>
          <a:p>
            <a:pPr lvl="1"/>
            <a:r>
              <a:rPr lang="en-US" dirty="0" smtClean="0"/>
              <a:t>Work only planned for each sprint (generally 2-4 weeks)</a:t>
            </a:r>
          </a:p>
          <a:p>
            <a:pPr lvl="1"/>
            <a:r>
              <a:rPr lang="en-US" dirty="0" smtClean="0"/>
              <a:t>Work accomplished determines releases</a:t>
            </a:r>
          </a:p>
          <a:p>
            <a:pPr lvl="1"/>
            <a:r>
              <a:rPr lang="en-US" dirty="0" smtClean="0"/>
              <a:t>Sprints involve the entire team</a:t>
            </a:r>
          </a:p>
          <a:p>
            <a:pPr lvl="1"/>
            <a:r>
              <a:rPr lang="en-US" dirty="0" smtClean="0"/>
              <a:t>Adaptability that increases customer value is encouraged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2519" y="364411"/>
            <a:ext cx="6919480" cy="590931"/>
          </a:xfrm>
        </p:spPr>
        <p:txBody>
          <a:bodyPr/>
          <a:lstStyle/>
          <a:p>
            <a:r>
              <a:rPr lang="en-US" dirty="0" smtClean="0"/>
              <a:t>Differences from Waterfall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9449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820" y="2295192"/>
            <a:ext cx="6598651" cy="393623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Agile Scrum High-level Process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21620" y="5979431"/>
            <a:ext cx="2113079" cy="244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i="0" dirty="0" smtClean="0">
                <a:solidFill>
                  <a:srgbClr val="666666"/>
                </a:solidFill>
              </a:rPr>
              <a:t>Copyright © 2014, </a:t>
            </a:r>
            <a:r>
              <a:rPr lang="en-US" sz="1100" i="0" dirty="0" err="1" smtClean="0">
                <a:solidFill>
                  <a:srgbClr val="666666"/>
                </a:solidFill>
              </a:rPr>
              <a:t>Intellias</a:t>
            </a:r>
            <a:r>
              <a:rPr lang="en-US" sz="1100" i="0" dirty="0" smtClean="0">
                <a:solidFill>
                  <a:srgbClr val="666666"/>
                </a:solidFill>
              </a:rPr>
              <a:t> Ltd.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8797" y="1540938"/>
            <a:ext cx="774763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666666"/>
                </a:solidFill>
              </a:rPr>
              <a:t>“</a:t>
            </a:r>
            <a:r>
              <a:rPr lang="en-US" sz="2000" b="1" dirty="0" smtClean="0">
                <a:solidFill>
                  <a:srgbClr val="516BAD"/>
                </a:solidFill>
              </a:rPr>
              <a:t>Scrum</a:t>
            </a:r>
            <a:r>
              <a:rPr lang="en-US" sz="2000" dirty="0" smtClean="0">
                <a:solidFill>
                  <a:srgbClr val="666666"/>
                </a:solidFill>
              </a:rPr>
              <a:t> is an iterative and incremental agile software development </a:t>
            </a:r>
          </a:p>
          <a:p>
            <a:pPr algn="l"/>
            <a:r>
              <a:rPr lang="en-US" sz="2000" dirty="0" smtClean="0">
                <a:solidFill>
                  <a:srgbClr val="666666"/>
                </a:solidFill>
              </a:rPr>
              <a:t>framework for managing product development” * </a:t>
            </a:r>
            <a:endParaRPr lang="en-US" sz="2000" i="0" dirty="0" smtClean="0">
              <a:solidFill>
                <a:srgbClr val="66666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864" y="6519333"/>
            <a:ext cx="8411277" cy="2169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* Wikipedia </a:t>
            </a:r>
            <a:r>
              <a:rPr lang="en-US" sz="900" dirty="0"/>
              <a:t>contributors. "Scrum (software development)." </a:t>
            </a:r>
            <a:r>
              <a:rPr lang="en-US" sz="900" i="1" dirty="0"/>
              <a:t>Wikipedia, The Free Encyclopedia</a:t>
            </a:r>
            <a:r>
              <a:rPr lang="en-US" sz="900" dirty="0"/>
              <a:t>. Wikipedia, The Free Encyclopedia, 6 Jun. 2014. Web. 6 Jun. 2014</a:t>
            </a:r>
            <a:r>
              <a:rPr lang="en-US" sz="900" dirty="0" smtClean="0"/>
              <a:t>.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9818187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0746" y="2262026"/>
            <a:ext cx="2394637" cy="2530104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516BAD"/>
                </a:solidFill>
              </a:rPr>
              <a:t>Roles</a:t>
            </a:r>
          </a:p>
          <a:p>
            <a:r>
              <a:rPr lang="en-US" dirty="0" smtClean="0"/>
              <a:t>Product owner</a:t>
            </a:r>
          </a:p>
          <a:p>
            <a:r>
              <a:rPr lang="en-US" dirty="0" smtClean="0"/>
              <a:t>Scrum master</a:t>
            </a:r>
          </a:p>
          <a:p>
            <a:r>
              <a:rPr lang="en-US" dirty="0" smtClean="0"/>
              <a:t>Team member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Scrum Elements</a:t>
            </a:r>
            <a:endParaRPr lang="en-US" dirty="0"/>
          </a:p>
        </p:txBody>
      </p:sp>
      <p:sp>
        <p:nvSpPr>
          <p:cNvPr id="7" name="Content Placeholder 1"/>
          <p:cNvSpPr txBox="1">
            <a:spLocks/>
          </p:cNvSpPr>
          <p:nvPr/>
        </p:nvSpPr>
        <p:spPr bwMode="auto">
          <a:xfrm>
            <a:off x="2974940" y="2252979"/>
            <a:ext cx="2426793" cy="2471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Font typeface="Wingdings" pitchFamily="2" charset="2"/>
              <a:buChar char="§"/>
              <a:defRPr lang="en-US" sz="2400" kern="1200" dirty="0" smtClean="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Char char="•"/>
              <a:defRPr lang="en-US" sz="2000" kern="1200" dirty="0" smtClean="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2pPr>
            <a:lvl3pPr marL="11430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 typeface="Arial" charset="0"/>
              <a:buChar char="–"/>
              <a:tabLst/>
              <a:defRPr lang="en-US" sz="2000" kern="120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95000"/>
              <a:buFont typeface="Courier New" pitchFamily="49" charset="0"/>
              <a:buChar char="o"/>
              <a:defRPr lang="en-US" sz="2000" kern="1200" dirty="0" smtClean="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95000"/>
              <a:buFont typeface="Courier New" pitchFamily="49" charset="0"/>
              <a:buChar char="o"/>
              <a:defRPr lang="en-US" sz="1600" kern="1200" dirty="0" smtClean="0">
                <a:solidFill>
                  <a:srgbClr val="666666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buSzTx/>
              <a:buFont typeface="Wingdings" pitchFamily="2" charset="2"/>
              <a:buNone/>
            </a:pPr>
            <a:r>
              <a:rPr lang="en-US" sz="2800" b="1" dirty="0" smtClean="0">
                <a:solidFill>
                  <a:srgbClr val="516BAD"/>
                </a:solidFill>
              </a:rPr>
              <a:t>Activities</a:t>
            </a:r>
          </a:p>
          <a:p>
            <a:pPr>
              <a:lnSpc>
                <a:spcPct val="100000"/>
              </a:lnSpc>
              <a:buSzTx/>
            </a:pPr>
            <a:r>
              <a:rPr lang="en-US" dirty="0" smtClean="0"/>
              <a:t>Sprint planning</a:t>
            </a:r>
          </a:p>
          <a:p>
            <a:pPr>
              <a:lnSpc>
                <a:spcPct val="100000"/>
              </a:lnSpc>
              <a:buSzTx/>
            </a:pPr>
            <a:r>
              <a:rPr lang="en-US" dirty="0" smtClean="0"/>
              <a:t>Daily scrum</a:t>
            </a:r>
          </a:p>
          <a:p>
            <a:pPr>
              <a:lnSpc>
                <a:spcPct val="100000"/>
              </a:lnSpc>
              <a:buSzTx/>
            </a:pPr>
            <a:r>
              <a:rPr lang="en-US" dirty="0" smtClean="0"/>
              <a:t>Sprint demo</a:t>
            </a:r>
          </a:p>
          <a:p>
            <a:pPr>
              <a:lnSpc>
                <a:spcPct val="100000"/>
              </a:lnSpc>
              <a:buSzTx/>
            </a:pPr>
            <a:r>
              <a:rPr lang="en-US" dirty="0" smtClean="0"/>
              <a:t>Retrospective</a:t>
            </a:r>
            <a:endParaRPr lang="en-US" dirty="0"/>
          </a:p>
        </p:txBody>
      </p:sp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5820847" y="2262026"/>
            <a:ext cx="2679686" cy="325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Font typeface="Wingdings" pitchFamily="2" charset="2"/>
              <a:buChar char="§"/>
              <a:defRPr lang="en-US" sz="2400" kern="1200" dirty="0" smtClean="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Char char="•"/>
              <a:defRPr lang="en-US" sz="2000" kern="1200" dirty="0" smtClean="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2pPr>
            <a:lvl3pPr marL="11430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 typeface="Arial" charset="0"/>
              <a:buChar char="–"/>
              <a:tabLst/>
              <a:defRPr lang="en-US" sz="2000" kern="120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95000"/>
              <a:buFont typeface="Courier New" pitchFamily="49" charset="0"/>
              <a:buChar char="o"/>
              <a:defRPr lang="en-US" sz="2000" kern="1200" dirty="0" smtClean="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95000"/>
              <a:buFont typeface="Courier New" pitchFamily="49" charset="0"/>
              <a:buChar char="o"/>
              <a:defRPr lang="en-US" sz="1600" kern="1200" dirty="0" smtClean="0">
                <a:solidFill>
                  <a:srgbClr val="666666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buSzTx/>
              <a:buFont typeface="Wingdings" pitchFamily="2" charset="2"/>
              <a:buNone/>
            </a:pPr>
            <a:r>
              <a:rPr lang="en-US" sz="2800" b="1" dirty="0" smtClean="0">
                <a:solidFill>
                  <a:srgbClr val="516BAD"/>
                </a:solidFill>
              </a:rPr>
              <a:t>Artifacts</a:t>
            </a:r>
          </a:p>
          <a:p>
            <a:pPr>
              <a:lnSpc>
                <a:spcPct val="100000"/>
              </a:lnSpc>
              <a:buSzTx/>
            </a:pPr>
            <a:r>
              <a:rPr lang="en-US" dirty="0" smtClean="0"/>
              <a:t>Product backlog</a:t>
            </a:r>
          </a:p>
          <a:p>
            <a:pPr>
              <a:lnSpc>
                <a:spcPct val="100000"/>
              </a:lnSpc>
              <a:buSzTx/>
            </a:pPr>
            <a:r>
              <a:rPr lang="en-US" dirty="0" smtClean="0"/>
              <a:t>Sprint backlog</a:t>
            </a:r>
          </a:p>
          <a:p>
            <a:pPr>
              <a:lnSpc>
                <a:spcPct val="100000"/>
              </a:lnSpc>
              <a:buSzTx/>
            </a:pPr>
            <a:r>
              <a:rPr lang="en-US" dirty="0" err="1" smtClean="0"/>
              <a:t>Burndown</a:t>
            </a:r>
            <a:r>
              <a:rPr lang="en-US" dirty="0" smtClean="0"/>
              <a:t> chart</a:t>
            </a:r>
          </a:p>
          <a:p>
            <a:pPr>
              <a:lnSpc>
                <a:spcPct val="100000"/>
              </a:lnSpc>
              <a:buSzTx/>
            </a:pPr>
            <a:r>
              <a:rPr lang="en-US" dirty="0" smtClean="0"/>
              <a:t>Working product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8206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1897" y="1686296"/>
            <a:ext cx="4782766" cy="4068392"/>
          </a:xfrm>
        </p:spPr>
        <p:txBody>
          <a:bodyPr/>
          <a:lstStyle/>
          <a:p>
            <a:r>
              <a:rPr lang="en-US" dirty="0" smtClean="0"/>
              <a:t>Product owner</a:t>
            </a:r>
          </a:p>
          <a:p>
            <a:pPr lvl="1"/>
            <a:r>
              <a:rPr lang="en-US" dirty="0" smtClean="0"/>
              <a:t>Subject matter expert (SME)</a:t>
            </a:r>
          </a:p>
          <a:p>
            <a:pPr lvl="1"/>
            <a:r>
              <a:rPr lang="en-US" dirty="0" smtClean="0"/>
              <a:t>Defines and gathers requirements from stakeholders</a:t>
            </a:r>
          </a:p>
          <a:p>
            <a:pPr lvl="1"/>
            <a:r>
              <a:rPr lang="en-US" dirty="0" smtClean="0"/>
              <a:t>Set priorities (responsible for ROI)</a:t>
            </a:r>
          </a:p>
          <a:p>
            <a:r>
              <a:rPr lang="en-US" dirty="0" smtClean="0"/>
              <a:t>Scrum master</a:t>
            </a:r>
          </a:p>
          <a:p>
            <a:pPr lvl="1"/>
            <a:r>
              <a:rPr lang="en-US" dirty="0" smtClean="0"/>
              <a:t>Coach – guidance and education</a:t>
            </a:r>
          </a:p>
          <a:p>
            <a:pPr lvl="1"/>
            <a:r>
              <a:rPr lang="en-US" dirty="0" smtClean="0"/>
              <a:t>Gatekeeper – remove impediments and protect the team</a:t>
            </a:r>
          </a:p>
          <a:p>
            <a:r>
              <a:rPr lang="en-US" dirty="0" smtClean="0"/>
              <a:t>Team member</a:t>
            </a:r>
          </a:p>
          <a:p>
            <a:pPr lvl="1"/>
            <a:r>
              <a:rPr lang="en-US" dirty="0" smtClean="0"/>
              <a:t>People doing the work</a:t>
            </a:r>
          </a:p>
          <a:p>
            <a:pPr lvl="1"/>
            <a:r>
              <a:rPr lang="en-US" dirty="0" smtClean="0"/>
              <a:t>Typically, teams contain 5 – 9 members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662" y="1910742"/>
            <a:ext cx="3419475" cy="3619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433" y="2947748"/>
            <a:ext cx="2286000" cy="20002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403" y="2537179"/>
            <a:ext cx="3697734" cy="321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5284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1896" y="1686296"/>
            <a:ext cx="4663704" cy="4612904"/>
          </a:xfrm>
        </p:spPr>
        <p:txBody>
          <a:bodyPr/>
          <a:lstStyle/>
          <a:p>
            <a:r>
              <a:rPr lang="en-US" dirty="0" smtClean="0"/>
              <a:t>Sprint planning</a:t>
            </a:r>
          </a:p>
          <a:p>
            <a:pPr lvl="1"/>
            <a:r>
              <a:rPr lang="en-US" dirty="0" smtClean="0"/>
              <a:t>At the beginning of each sprint</a:t>
            </a:r>
          </a:p>
          <a:p>
            <a:pPr lvl="1"/>
            <a:r>
              <a:rPr lang="en-US" dirty="0" smtClean="0"/>
              <a:t>Sprints are generally 2 – 4 weeks</a:t>
            </a:r>
          </a:p>
          <a:p>
            <a:pPr lvl="1"/>
            <a:r>
              <a:rPr lang="en-US" dirty="0" smtClean="0"/>
              <a:t>Product owner builds sprint backlog</a:t>
            </a:r>
          </a:p>
          <a:p>
            <a:r>
              <a:rPr lang="en-US" dirty="0" smtClean="0"/>
              <a:t>Daily scrum</a:t>
            </a:r>
          </a:p>
          <a:p>
            <a:pPr lvl="1"/>
            <a:r>
              <a:rPr lang="en-US" dirty="0" smtClean="0"/>
              <a:t>Standup, 15 minutes</a:t>
            </a:r>
          </a:p>
          <a:p>
            <a:pPr lvl="1"/>
            <a:r>
              <a:rPr lang="en-US" dirty="0" smtClean="0"/>
              <a:t>Same 3 questions</a:t>
            </a:r>
          </a:p>
          <a:p>
            <a:r>
              <a:rPr lang="en-US" dirty="0" smtClean="0"/>
              <a:t>Sprint demo</a:t>
            </a:r>
          </a:p>
          <a:p>
            <a:pPr lvl="1"/>
            <a:r>
              <a:rPr lang="en-US" dirty="0" smtClean="0"/>
              <a:t>Show the sprint’s deliverables</a:t>
            </a:r>
          </a:p>
          <a:p>
            <a:r>
              <a:rPr lang="en-US" dirty="0" smtClean="0"/>
              <a:t>Retrospective</a:t>
            </a:r>
          </a:p>
          <a:p>
            <a:pPr lvl="1"/>
            <a:r>
              <a:rPr lang="en-US" dirty="0" smtClean="0"/>
              <a:t>Lessons learned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Activities (Time Boxes)</a:t>
            </a:r>
            <a:endParaRPr lang="en-US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 bwMode="auto">
          <a:xfrm>
            <a:off x="5435600" y="3132666"/>
            <a:ext cx="3454400" cy="2150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Font typeface="Wingdings" pitchFamily="2" charset="2"/>
              <a:buChar char="§"/>
              <a:defRPr lang="en-US" sz="2400" kern="1200" dirty="0" smtClean="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Char char="•"/>
              <a:defRPr lang="en-US" sz="2000" kern="1200" dirty="0" smtClean="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2pPr>
            <a:lvl3pPr marL="11430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 typeface="Arial" charset="0"/>
              <a:buChar char="–"/>
              <a:tabLst/>
              <a:defRPr lang="en-US" sz="2000" kern="120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95000"/>
              <a:buFont typeface="Courier New" pitchFamily="49" charset="0"/>
              <a:buChar char="o"/>
              <a:defRPr lang="en-US" sz="2000" kern="1200" dirty="0" smtClean="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95000"/>
              <a:buFont typeface="Courier New" pitchFamily="49" charset="0"/>
              <a:buChar char="o"/>
              <a:defRPr lang="en-US" sz="1600" kern="1200" dirty="0" smtClean="0">
                <a:solidFill>
                  <a:srgbClr val="666666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>
              <a:lnSpc>
                <a:spcPct val="100000"/>
              </a:lnSpc>
              <a:buSzTx/>
              <a:buFont typeface="+mj-lt"/>
              <a:buAutoNum type="arabicPeriod"/>
            </a:pPr>
            <a:r>
              <a:rPr lang="en-US" sz="2000" dirty="0" smtClean="0"/>
              <a:t>What did you do yesterday?</a:t>
            </a:r>
          </a:p>
          <a:p>
            <a:pPr marL="457200" indent="-457200">
              <a:lnSpc>
                <a:spcPct val="100000"/>
              </a:lnSpc>
              <a:buSzTx/>
              <a:buFont typeface="+mj-lt"/>
              <a:buAutoNum type="arabicPeriod"/>
            </a:pPr>
            <a:r>
              <a:rPr lang="en-US" sz="2000" dirty="0" smtClean="0"/>
              <a:t>What will you do today?</a:t>
            </a:r>
          </a:p>
          <a:p>
            <a:pPr marL="457200" indent="-457200">
              <a:lnSpc>
                <a:spcPct val="100000"/>
              </a:lnSpc>
              <a:buSzTx/>
              <a:buFont typeface="+mj-lt"/>
              <a:buAutoNum type="arabicPeriod"/>
            </a:pPr>
            <a:r>
              <a:rPr lang="en-US" sz="2000" dirty="0" smtClean="0"/>
              <a:t>Are there any impediments in your way?</a:t>
            </a: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3632886" y="3447535"/>
            <a:ext cx="1692876" cy="76611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516BAD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 flipV="1">
            <a:off x="3632886" y="4003589"/>
            <a:ext cx="1802714" cy="21006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516BAD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3632886" y="4213654"/>
            <a:ext cx="1802714" cy="23477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516BAD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26430081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1896" y="1567765"/>
            <a:ext cx="5357971" cy="4068392"/>
          </a:xfrm>
        </p:spPr>
        <p:txBody>
          <a:bodyPr/>
          <a:lstStyle/>
          <a:p>
            <a:r>
              <a:rPr lang="en-US" dirty="0" smtClean="0"/>
              <a:t>Product backlog</a:t>
            </a:r>
          </a:p>
          <a:p>
            <a:pPr lvl="1"/>
            <a:r>
              <a:rPr lang="en-US" dirty="0" smtClean="0"/>
              <a:t>All requirements (constantly changing)</a:t>
            </a:r>
          </a:p>
          <a:p>
            <a:pPr lvl="1"/>
            <a:r>
              <a:rPr lang="en-US" dirty="0" smtClean="0"/>
              <a:t>User stories and feature descriptions</a:t>
            </a:r>
          </a:p>
          <a:p>
            <a:pPr lvl="1"/>
            <a:r>
              <a:rPr lang="en-US" dirty="0" smtClean="0"/>
              <a:t>Product owner owns </a:t>
            </a:r>
            <a:r>
              <a:rPr lang="en-US" b="1" dirty="0" smtClean="0"/>
              <a:t>and prioritizes</a:t>
            </a:r>
          </a:p>
          <a:p>
            <a:r>
              <a:rPr lang="en-US" dirty="0" smtClean="0"/>
              <a:t>Sprint backlog</a:t>
            </a:r>
          </a:p>
          <a:p>
            <a:pPr lvl="1"/>
            <a:r>
              <a:rPr lang="en-US" dirty="0" smtClean="0"/>
              <a:t>Highest priority items from product backlog</a:t>
            </a:r>
          </a:p>
          <a:p>
            <a:pPr lvl="1"/>
            <a:r>
              <a:rPr lang="en-US" dirty="0" smtClean="0"/>
              <a:t>Broken down into tasks</a:t>
            </a:r>
          </a:p>
          <a:p>
            <a:r>
              <a:rPr lang="en-US" dirty="0" err="1" smtClean="0"/>
              <a:t>Burndown</a:t>
            </a:r>
            <a:r>
              <a:rPr lang="en-US" dirty="0" smtClean="0"/>
              <a:t> chart</a:t>
            </a:r>
          </a:p>
          <a:p>
            <a:pPr lvl="1"/>
            <a:r>
              <a:rPr lang="en-US" dirty="0" smtClean="0"/>
              <a:t>Graphic depiction of remaining             work in a sprint</a:t>
            </a:r>
          </a:p>
          <a:p>
            <a:r>
              <a:rPr lang="en-US" dirty="0" smtClean="0"/>
              <a:t>Working product</a:t>
            </a:r>
          </a:p>
          <a:p>
            <a:pPr lvl="1"/>
            <a:r>
              <a:rPr lang="en-US" dirty="0" smtClean="0"/>
              <a:t>Primary sprint deliverable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Artifacts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493" y="4324530"/>
            <a:ext cx="3676650" cy="1924050"/>
          </a:xfrm>
          <a:prstGeom prst="rect">
            <a:avLst/>
          </a:prstGeom>
        </p:spPr>
      </p:pic>
      <p:sp>
        <p:nvSpPr>
          <p:cNvPr id="5" name="Left Arrow Callout 4"/>
          <p:cNvSpPr/>
          <p:nvPr/>
        </p:nvSpPr>
        <p:spPr bwMode="auto">
          <a:xfrm>
            <a:off x="5430081" y="2530649"/>
            <a:ext cx="3271474" cy="830997"/>
          </a:xfrm>
          <a:prstGeom prst="leftArrowCallout">
            <a:avLst/>
          </a:prstGeom>
          <a:solidFill>
            <a:schemeClr val="bg1"/>
          </a:solidFill>
          <a:ln w="12700" cap="flat" cmpd="sng" algn="ctr">
            <a:solidFill>
              <a:srgbClr val="516BA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516BAD"/>
                </a:solidFill>
                <a:effectLst/>
                <a:latin typeface="Arial" charset="0"/>
              </a:rPr>
              <a:t>Before each sprint</a:t>
            </a:r>
          </a:p>
        </p:txBody>
      </p:sp>
    </p:spTree>
    <p:extLst>
      <p:ext uri="{BB962C8B-B14F-4D97-AF65-F5344CB8AC3E}">
        <p14:creationId xmlns:p14="http://schemas.microsoft.com/office/powerpoint/2010/main" val="19855260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Six easy steps to implement Scrum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Build your product backlog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Organize a collaborative workspace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Plan the first sprint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Sprint</a:t>
            </a:r>
          </a:p>
          <a:p>
            <a:pPr lvl="2"/>
            <a:r>
              <a:rPr lang="en-US" dirty="0" smtClean="0"/>
              <a:t>Do the work</a:t>
            </a:r>
          </a:p>
          <a:p>
            <a:pPr lvl="2"/>
            <a:r>
              <a:rPr lang="en-US" dirty="0" smtClean="0"/>
              <a:t>Track the work (</a:t>
            </a:r>
            <a:r>
              <a:rPr lang="en-US" dirty="0" err="1" smtClean="0"/>
              <a:t>Burndown</a:t>
            </a:r>
            <a:r>
              <a:rPr lang="en-US" dirty="0" smtClean="0"/>
              <a:t> chart, etc.)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Stop (on time)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Review -&gt; Reflect -&gt; Repeat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514350" indent="-457200"/>
            <a:r>
              <a:rPr lang="en-US" dirty="0" smtClean="0"/>
              <a:t>The right tool(s) can make the process easier</a:t>
            </a:r>
          </a:p>
          <a:p>
            <a:pPr marL="457200" lvl="1" indent="0">
              <a:buNone/>
            </a:pPr>
            <a:r>
              <a:rPr lang="en-US" dirty="0" smtClean="0"/>
              <a:t>(This is where Roundtable comes in)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Use Agile – Scrum?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3253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Roundtable TSMS is a team-oriented extension for the OpenEdge </a:t>
            </a: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development environment 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that </a:t>
            </a: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provides:</a:t>
            </a:r>
          </a:p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Software 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Configuration </a:t>
            </a: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Management (SCM)</a:t>
            </a:r>
          </a:p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Developer productivity tools</a:t>
            </a:r>
          </a:p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(Yes, it plays well with Agile, too)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Roundtable?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35" y="3830413"/>
            <a:ext cx="3123135" cy="136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9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64" y="3204159"/>
            <a:ext cx="7687652" cy="355661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245" y="2441004"/>
            <a:ext cx="4307498" cy="430749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What Roundtable TSMS does</a:t>
            </a:r>
            <a:endParaRPr lang="en-US" dirty="0" smtClean="0">
              <a:solidFill>
                <a:schemeClr val="hlink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dirty="0" smtClean="0"/>
              <a:t>Roundtable TSMS creates a structure – based on the principles of the manufacturing model – that delivers repeatable, high-quality production of software applications.</a:t>
            </a:r>
            <a:endParaRPr lang="en-US" dirty="0"/>
          </a:p>
          <a:p>
            <a:pPr marL="0" indent="0">
              <a:buFont typeface="Wingdings" pitchFamily="2" charset="2"/>
              <a:buNone/>
              <a:defRPr/>
            </a:pPr>
            <a:endParaRPr lang="en-US" sz="800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11271" name="Text Box 6"/>
          <p:cNvSpPr txBox="1">
            <a:spLocks noChangeArrowheads="1"/>
          </p:cNvSpPr>
          <p:nvPr/>
        </p:nvSpPr>
        <p:spPr bwMode="auto">
          <a:xfrm>
            <a:off x="2501900" y="4902200"/>
            <a:ext cx="16129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SzTx/>
            </a:pPr>
            <a:endParaRPr lang="en-US" sz="2000" i="0">
              <a:cs typeface="Arial" charset="0"/>
            </a:endParaRPr>
          </a:p>
        </p:txBody>
      </p:sp>
      <p:sp>
        <p:nvSpPr>
          <p:cNvPr id="11272" name="Text Box 15"/>
          <p:cNvSpPr txBox="1">
            <a:spLocks noChangeArrowheads="1"/>
          </p:cNvSpPr>
          <p:nvPr/>
        </p:nvSpPr>
        <p:spPr bwMode="auto">
          <a:xfrm>
            <a:off x="2336800" y="5257800"/>
            <a:ext cx="2095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SzTx/>
            </a:pPr>
            <a:endParaRPr lang="en-US" sz="2000" i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6448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60" y="1439863"/>
            <a:ext cx="6557878" cy="4918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1221839" y="3419279"/>
            <a:ext cx="1743180" cy="2158743"/>
            <a:chOff x="1221839" y="3419279"/>
            <a:chExt cx="1743180" cy="2158743"/>
          </a:xfrm>
        </p:grpSpPr>
        <p:sp>
          <p:nvSpPr>
            <p:cNvPr id="16" name="Oval 15"/>
            <p:cNvSpPr/>
            <p:nvPr/>
          </p:nvSpPr>
          <p:spPr bwMode="auto">
            <a:xfrm>
              <a:off x="1698785" y="3419279"/>
              <a:ext cx="1266234" cy="114315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80228" name="Picture 4" descr="C:\Users\jaclyn.barnard\AppData\Local\Microsoft\Windows\Temporary Internet Files\Content.IE5\1ON6B97F\MC900442056[1].wmf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1839" y="4327651"/>
              <a:ext cx="953891" cy="1250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oup 25"/>
          <p:cNvGrpSpPr/>
          <p:nvPr/>
        </p:nvGrpSpPr>
        <p:grpSpPr>
          <a:xfrm>
            <a:off x="438223" y="1720392"/>
            <a:ext cx="5628972" cy="2869038"/>
            <a:chOff x="438223" y="1720392"/>
            <a:chExt cx="5628972" cy="2869038"/>
          </a:xfrm>
        </p:grpSpPr>
        <p:sp>
          <p:nvSpPr>
            <p:cNvPr id="30" name="Oval 29"/>
            <p:cNvSpPr/>
            <p:nvPr/>
          </p:nvSpPr>
          <p:spPr bwMode="auto">
            <a:xfrm>
              <a:off x="4591795" y="1826280"/>
              <a:ext cx="1258038" cy="1131220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2890189" y="1720392"/>
              <a:ext cx="1258038" cy="1131220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4809157" y="3458210"/>
              <a:ext cx="1258038" cy="1131220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438223" y="2585796"/>
              <a:ext cx="1258038" cy="1131220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Oval 38"/>
            <p:cNvSpPr/>
            <p:nvPr/>
          </p:nvSpPr>
          <p:spPr bwMode="auto">
            <a:xfrm>
              <a:off x="1703682" y="3419135"/>
              <a:ext cx="1258038" cy="1131220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2294" name="Text Box 15"/>
          <p:cNvSpPr txBox="1">
            <a:spLocks noChangeArrowheads="1"/>
          </p:cNvSpPr>
          <p:nvPr/>
        </p:nvSpPr>
        <p:spPr bwMode="auto">
          <a:xfrm>
            <a:off x="2336800" y="5257800"/>
            <a:ext cx="2095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130000"/>
              <a:defRPr sz="24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SzTx/>
            </a:pPr>
            <a:endParaRPr lang="en-US" sz="2000" i="0">
              <a:cs typeface="Arial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68474" y="2020186"/>
            <a:ext cx="4330699" cy="3010101"/>
            <a:chOff x="868474" y="2020186"/>
            <a:chExt cx="4330699" cy="3010101"/>
          </a:xfrm>
        </p:grpSpPr>
        <p:sp>
          <p:nvSpPr>
            <p:cNvPr id="2" name="Oval 1"/>
            <p:cNvSpPr/>
            <p:nvPr/>
          </p:nvSpPr>
          <p:spPr bwMode="auto">
            <a:xfrm>
              <a:off x="2232837" y="2020186"/>
              <a:ext cx="1258038" cy="1131220"/>
            </a:xfrm>
            <a:prstGeom prst="ellipse">
              <a:avLst/>
            </a:prstGeom>
            <a:noFill/>
            <a:ln w="38100"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803281" y="2222204"/>
              <a:ext cx="1258038" cy="1131220"/>
            </a:xfrm>
            <a:prstGeom prst="ellipse">
              <a:avLst/>
            </a:prstGeom>
            <a:noFill/>
            <a:ln w="38100"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941135" y="3899067"/>
              <a:ext cx="1258038" cy="1131220"/>
            </a:xfrm>
            <a:prstGeom prst="ellipse">
              <a:avLst/>
            </a:prstGeom>
            <a:noFill/>
            <a:ln w="38100"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868474" y="2998382"/>
              <a:ext cx="1258038" cy="1131220"/>
            </a:xfrm>
            <a:prstGeom prst="ellipse">
              <a:avLst/>
            </a:prstGeom>
            <a:noFill/>
            <a:ln w="38100"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986131" y="1571625"/>
            <a:ext cx="3062178" cy="4476750"/>
          </a:xfrm>
        </p:spPr>
        <p:txBody>
          <a:bodyPr/>
          <a:lstStyle/>
          <a:p>
            <a:r>
              <a:rPr lang="en-US" sz="2400" dirty="0" smtClean="0"/>
              <a:t>Defines the process</a:t>
            </a:r>
          </a:p>
          <a:p>
            <a:r>
              <a:rPr lang="en-US" sz="2400" dirty="0" smtClean="0"/>
              <a:t>Applies controls</a:t>
            </a:r>
          </a:p>
          <a:p>
            <a:r>
              <a:rPr lang="en-US" sz="2400" dirty="0" smtClean="0"/>
              <a:t>Manages changes</a:t>
            </a:r>
          </a:p>
          <a:p>
            <a:r>
              <a:rPr lang="en-US" sz="2400" dirty="0" smtClean="0"/>
              <a:t>Audits results</a:t>
            </a:r>
            <a:endParaRPr lang="en-US" sz="2400" dirty="0"/>
          </a:p>
        </p:txBody>
      </p:sp>
      <p:pic>
        <p:nvPicPr>
          <p:cNvPr id="46" name="Picture 6" descr="C:\Users\jaclyn.barnard\AppData\Local\Microsoft\Windows\Temporary Internet Files\Content.IE5\SJI1DIEE\MC900432663[1].png"/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961" y="3823184"/>
            <a:ext cx="1722475" cy="172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4" name="Group 63"/>
          <p:cNvGrpSpPr/>
          <p:nvPr/>
        </p:nvGrpSpPr>
        <p:grpSpPr>
          <a:xfrm>
            <a:off x="538217" y="1946621"/>
            <a:ext cx="4945408" cy="3631401"/>
            <a:chOff x="538217" y="1946621"/>
            <a:chExt cx="4945408" cy="3631401"/>
          </a:xfrm>
        </p:grpSpPr>
        <p:cxnSp>
          <p:nvCxnSpPr>
            <p:cNvPr id="48" name="Straight Arrow Connector 47"/>
            <p:cNvCxnSpPr/>
            <p:nvPr/>
          </p:nvCxnSpPr>
          <p:spPr bwMode="auto">
            <a:xfrm>
              <a:off x="538217" y="3972085"/>
              <a:ext cx="763073" cy="291143"/>
            </a:xfrm>
            <a:prstGeom prst="straightConnector1">
              <a:avLst/>
            </a:prstGeom>
            <a:ln w="57150">
              <a:headEnd type="none" w="med" len="med"/>
              <a:tailEnd type="arrow"/>
            </a:ln>
            <a:effectLst>
              <a:outerShdw dist="38100" dir="19800000" algn="bl" rotWithShape="0">
                <a:schemeClr val="bg2">
                  <a:lumMod val="85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 bwMode="auto">
            <a:xfrm flipH="1">
              <a:off x="2485574" y="1946621"/>
              <a:ext cx="476145" cy="318113"/>
            </a:xfrm>
            <a:prstGeom prst="straightConnector1">
              <a:avLst/>
            </a:prstGeom>
            <a:ln w="57150">
              <a:headEnd type="none" w="med" len="med"/>
              <a:tailEnd type="arrow"/>
            </a:ln>
            <a:effectLst>
              <a:outerShdw dist="38100" dir="19800000" algn="bl" rotWithShape="0">
                <a:schemeClr val="bg2">
                  <a:lumMod val="85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 bwMode="auto">
            <a:xfrm flipH="1">
              <a:off x="4914721" y="3034386"/>
              <a:ext cx="568904" cy="234039"/>
            </a:xfrm>
            <a:prstGeom prst="straightConnector1">
              <a:avLst/>
            </a:prstGeom>
            <a:ln w="57150">
              <a:headEnd type="none" w="med" len="med"/>
              <a:tailEnd type="arrow"/>
            </a:ln>
            <a:effectLst>
              <a:outerShdw dist="38100" dir="19800000" algn="bl" rotWithShape="0">
                <a:schemeClr val="bg2">
                  <a:lumMod val="85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 bwMode="auto">
            <a:xfrm>
              <a:off x="3921405" y="5286879"/>
              <a:ext cx="763073" cy="291143"/>
            </a:xfrm>
            <a:prstGeom prst="straightConnector1">
              <a:avLst/>
            </a:prstGeom>
            <a:ln w="57150">
              <a:headEnd type="none" w="med" len="med"/>
              <a:tailEnd type="arrow"/>
            </a:ln>
            <a:effectLst>
              <a:outerShdw dist="38100" dir="19800000" algn="bl" rotWithShape="0">
                <a:schemeClr val="bg2">
                  <a:lumMod val="85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0233" name="Picture 9" descr="C:\Users\jaclyn.barnard\AppData\Local\Microsoft\Windows\Temporary Internet Files\Content.IE5\E53KTR3G\MC900434791[1].png"/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454" y="5075747"/>
            <a:ext cx="1160196" cy="1157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0234" name="Picture 10" descr="C:\Users\jaclyn.barnard\AppData\Local\Microsoft\Windows\Temporary Internet Files\Content.IE5\CQSY1QC0\MC900432648[1]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714" y="5075749"/>
            <a:ext cx="1160196" cy="1157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0235" name="Picture 11" descr="C:\Users\jaclyn.barnard\AppData\Local\Microsoft\Windows\Temporary Internet Files\Content.IE5\1ON6B97F\MC900432631[1].png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88" y="5084781"/>
            <a:ext cx="1090631" cy="108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0" descr="C:\Users\jaclyn.barnard\AppData\Local\Microsoft\Windows\Temporary Internet Files\Content.IE5\CQSY1QC0\MC900439807[1]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280" y="5225986"/>
            <a:ext cx="947232" cy="94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58" y="4489057"/>
            <a:ext cx="1140664" cy="11406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8941172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 applied to every level</a:t>
            </a:r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91" b="92897" l="2241" r="93137">
                        <a14:foregroundMark x1="8123" y1="2991" x2="8123" y2="29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261" y="2045499"/>
            <a:ext cx="2638084" cy="197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91" b="92897" l="2241" r="93137">
                        <a14:foregroundMark x1="8123" y1="2991" x2="8123" y2="29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98" y="1080675"/>
            <a:ext cx="2638084" cy="197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91" b="92897" l="2241" r="93137">
                        <a14:foregroundMark x1="8123" y1="2991" x2="8123" y2="29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625" y="3014879"/>
            <a:ext cx="2638084" cy="197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91" b="92897" l="2241" r="93137">
                        <a14:foregroundMark x1="8123" y1="2991" x2="8123" y2="29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015" y="4523244"/>
            <a:ext cx="2638084" cy="197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53947" y="2017984"/>
            <a:ext cx="150959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5F5F5F"/>
                </a:solidFill>
                <a:latin typeface="Calibri" pitchFamily="34" charset="0"/>
                <a:cs typeface="Calibri" pitchFamily="34" charset="0"/>
              </a:rPr>
              <a:t>Test Environment</a:t>
            </a:r>
            <a:endParaRPr lang="en-US" sz="1600" i="0" dirty="0" smtClean="0">
              <a:solidFill>
                <a:srgbClr val="5F5F5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95405" y="1154764"/>
            <a:ext cx="19138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5F5F5F"/>
                </a:solidFill>
                <a:latin typeface="Calibri" pitchFamily="34" charset="0"/>
                <a:cs typeface="Calibri" pitchFamily="34" charset="0"/>
              </a:rPr>
              <a:t>Development Environment</a:t>
            </a:r>
            <a:endParaRPr lang="en-US" sz="1600" i="0" dirty="0" smtClean="0">
              <a:solidFill>
                <a:srgbClr val="5F5F5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83043" y="2555528"/>
            <a:ext cx="221179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5F5F5F"/>
                </a:solidFill>
                <a:latin typeface="Calibri" pitchFamily="34" charset="0"/>
                <a:cs typeface="Calibri" pitchFamily="34" charset="0"/>
              </a:rPr>
              <a:t>Pre-production Environment</a:t>
            </a:r>
            <a:endParaRPr lang="en-US" sz="1600" i="0" dirty="0" smtClean="0">
              <a:solidFill>
                <a:srgbClr val="5F5F5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49682" y="4834595"/>
            <a:ext cx="142770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5F5F5F"/>
                </a:solidFill>
                <a:latin typeface="Calibri" pitchFamily="34" charset="0"/>
                <a:cs typeface="Calibri" pitchFamily="34" charset="0"/>
              </a:rPr>
              <a:t>Custom Environment</a:t>
            </a:r>
            <a:endParaRPr lang="en-US" sz="1600" i="0" dirty="0" smtClean="0">
              <a:solidFill>
                <a:srgbClr val="5F5F5F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557937" y="2736252"/>
            <a:ext cx="1092026" cy="975369"/>
            <a:chOff x="396556" y="2627179"/>
            <a:chExt cx="1092026" cy="975369"/>
          </a:xfrm>
        </p:grpSpPr>
        <p:pic>
          <p:nvPicPr>
            <p:cNvPr id="29" name="Picture 2" descr="C:\Users\jaclyn.barnard\AppData\Local\Microsoft\Windows\Temporary Internet Files\Content.IE5\1ON6B97F\MC900440401[1].png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556" y="2807021"/>
              <a:ext cx="622688" cy="6226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C:\Users\jaclyn.barnard\AppData\Local\Microsoft\Windows\Temporary Internet Files\Content.IE5\1ON6B97F\MC900440401[1].pn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8152" y="2972118"/>
              <a:ext cx="630430" cy="6304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8" name="Picture 2" descr="C:\Users\jaclyn.barnard\AppData\Local\Microsoft\Windows\Temporary Internet Files\Content.IE5\1ON6B97F\MC900440401[1].pn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828" y="2627179"/>
              <a:ext cx="630430" cy="6304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645198" y="3756296"/>
            <a:ext cx="200953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5F5F5F"/>
                </a:solidFill>
                <a:latin typeface="Calibri" pitchFamily="34" charset="0"/>
                <a:cs typeface="Calibri" pitchFamily="34" charset="0"/>
              </a:rPr>
              <a:t>Partner source code (when applicable)</a:t>
            </a:r>
            <a:endParaRPr lang="en-US" sz="1600" i="0" dirty="0" smtClean="0">
              <a:solidFill>
                <a:srgbClr val="5F5F5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Up Arrow 15"/>
          <p:cNvSpPr/>
          <p:nvPr/>
        </p:nvSpPr>
        <p:spPr bwMode="auto">
          <a:xfrm rot="2702522">
            <a:off x="1869212" y="2920344"/>
            <a:ext cx="315215" cy="341430"/>
          </a:xfrm>
          <a:prstGeom prst="up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Up Arrow 36"/>
          <p:cNvSpPr/>
          <p:nvPr/>
        </p:nvSpPr>
        <p:spPr bwMode="auto">
          <a:xfrm rot="2869943" flipV="1">
            <a:off x="5428673" y="4352529"/>
            <a:ext cx="315215" cy="341430"/>
          </a:xfrm>
          <a:prstGeom prst="up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Up Arrow 38"/>
          <p:cNvSpPr/>
          <p:nvPr/>
        </p:nvSpPr>
        <p:spPr bwMode="auto">
          <a:xfrm rot="6930905">
            <a:off x="3168847" y="2051955"/>
            <a:ext cx="315215" cy="341430"/>
          </a:xfrm>
          <a:prstGeom prst="up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Up Arrow 39"/>
          <p:cNvSpPr/>
          <p:nvPr/>
        </p:nvSpPr>
        <p:spPr bwMode="auto">
          <a:xfrm rot="6930905">
            <a:off x="5627937" y="3009918"/>
            <a:ext cx="315215" cy="341430"/>
          </a:xfrm>
          <a:prstGeom prst="up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6331654" y="5674382"/>
            <a:ext cx="1092026" cy="975369"/>
            <a:chOff x="396556" y="2627179"/>
            <a:chExt cx="1092026" cy="975369"/>
          </a:xfrm>
        </p:grpSpPr>
        <p:pic>
          <p:nvPicPr>
            <p:cNvPr id="42" name="Picture 2" descr="C:\Users\jaclyn.barnard\AppData\Local\Microsoft\Windows\Temporary Internet Files\Content.IE5\1ON6B97F\MC900440401[1].png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556" y="2807021"/>
              <a:ext cx="622688" cy="6226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2" descr="C:\Users\jaclyn.barnard\AppData\Local\Microsoft\Windows\Temporary Internet Files\Content.IE5\1ON6B97F\MC900440401[1].pn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8152" y="2972118"/>
              <a:ext cx="630430" cy="6304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" descr="C:\Users\jaclyn.barnard\AppData\Local\Microsoft\Windows\Temporary Internet Files\Content.IE5\1ON6B97F\MC900440401[1].pn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828" y="2627179"/>
              <a:ext cx="630430" cy="6304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6" name="Group 45"/>
          <p:cNvGrpSpPr/>
          <p:nvPr/>
        </p:nvGrpSpPr>
        <p:grpSpPr>
          <a:xfrm>
            <a:off x="7919449" y="4394757"/>
            <a:ext cx="1092026" cy="975369"/>
            <a:chOff x="396556" y="2627179"/>
            <a:chExt cx="1092026" cy="975369"/>
          </a:xfrm>
        </p:grpSpPr>
        <p:pic>
          <p:nvPicPr>
            <p:cNvPr id="47" name="Picture 2" descr="C:\Users\jaclyn.barnard\AppData\Local\Microsoft\Windows\Temporary Internet Files\Content.IE5\1ON6B97F\MC900440401[1]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556" y="2807021"/>
              <a:ext cx="622688" cy="6226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2" descr="C:\Users\jaclyn.barnard\AppData\Local\Microsoft\Windows\Temporary Internet Files\Content.IE5\1ON6B97F\MC900440401[1]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8152" y="2972118"/>
              <a:ext cx="630430" cy="6304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2" descr="C:\Users\jaclyn.barnard\AppData\Local\Microsoft\Windows\Temporary Internet Files\Content.IE5\1ON6B97F\MC900440401[1]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828" y="2627179"/>
              <a:ext cx="630430" cy="6304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0" name="Up Arrow 49"/>
          <p:cNvSpPr/>
          <p:nvPr/>
        </p:nvSpPr>
        <p:spPr bwMode="auto">
          <a:xfrm rot="6930905">
            <a:off x="8131335" y="4004431"/>
            <a:ext cx="315215" cy="341430"/>
          </a:xfrm>
          <a:prstGeom prst="up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Up Arrow 50"/>
          <p:cNvSpPr/>
          <p:nvPr/>
        </p:nvSpPr>
        <p:spPr bwMode="auto">
          <a:xfrm rot="6930905">
            <a:off x="6300151" y="5402198"/>
            <a:ext cx="315215" cy="341430"/>
          </a:xfrm>
          <a:prstGeom prst="up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423680" y="5740836"/>
            <a:ext cx="142770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5F5F5F"/>
                </a:solidFill>
                <a:latin typeface="Calibri" pitchFamily="34" charset="0"/>
                <a:cs typeface="Calibri" pitchFamily="34" charset="0"/>
              </a:rPr>
              <a:t>Deployment</a:t>
            </a:r>
            <a:endParaRPr lang="en-US" sz="1600" i="0" dirty="0" smtClean="0">
              <a:solidFill>
                <a:srgbClr val="5F5F5F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3248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  <p:bldP spid="20" grpId="0"/>
      <p:bldP spid="37" grpId="0" animBg="1"/>
      <p:bldP spid="39" grpId="0" animBg="1"/>
      <p:bldP spid="40" grpId="0" animBg="1"/>
      <p:bldP spid="50" grpId="0" animBg="1"/>
      <p:bldP spid="51" grpId="0" animBg="1"/>
      <p:bldP spid="5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1896" y="1686296"/>
            <a:ext cx="7403729" cy="46423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Remember that Agile values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Does Roundtable Fit </a:t>
            </a:r>
            <a:r>
              <a:rPr lang="en-US" dirty="0"/>
              <a:t>I</a:t>
            </a:r>
            <a:r>
              <a:rPr lang="en-US" dirty="0" smtClean="0"/>
              <a:t>n?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1030019" y="2312018"/>
            <a:ext cx="2183081" cy="1328023"/>
          </a:xfrm>
          <a:prstGeom prst="roundRect">
            <a:avLst/>
          </a:prstGeom>
          <a:solidFill>
            <a:srgbClr val="516BA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Individuals and Interactions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5597400" y="2516328"/>
            <a:ext cx="2539341" cy="919401"/>
          </a:xfrm>
          <a:prstGeom prst="roundRect">
            <a:avLst/>
          </a:prstGeom>
          <a:solidFill>
            <a:srgbClr val="FF922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Processes and Tools</a:t>
            </a:r>
          </a:p>
        </p:txBody>
      </p:sp>
      <p:sp>
        <p:nvSpPr>
          <p:cNvPr id="6" name="Right Arrow 5"/>
          <p:cNvSpPr/>
          <p:nvPr/>
        </p:nvSpPr>
        <p:spPr bwMode="auto">
          <a:xfrm>
            <a:off x="3899394" y="2518650"/>
            <a:ext cx="1011711" cy="917079"/>
          </a:xfrm>
          <a:prstGeom prst="right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over</a:t>
            </a:r>
          </a:p>
        </p:txBody>
      </p:sp>
      <p:sp>
        <p:nvSpPr>
          <p:cNvPr id="7" name="Content Placeholder 1"/>
          <p:cNvSpPr txBox="1">
            <a:spLocks/>
          </p:cNvSpPr>
          <p:nvPr/>
        </p:nvSpPr>
        <p:spPr bwMode="auto">
          <a:xfrm>
            <a:off x="788832" y="4124701"/>
            <a:ext cx="7403729" cy="2492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Font typeface="Wingdings" pitchFamily="2" charset="2"/>
              <a:buChar char="§"/>
              <a:defRPr lang="en-US" sz="2400" kern="1200" dirty="0" smtClean="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Char char="•"/>
              <a:defRPr lang="en-US" sz="2000" kern="1200" dirty="0" smtClean="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2pPr>
            <a:lvl3pPr marL="11430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 typeface="Arial" charset="0"/>
              <a:buChar char="–"/>
              <a:tabLst/>
              <a:defRPr lang="en-US" sz="2000" kern="120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95000"/>
              <a:buFont typeface="Courier New" pitchFamily="49" charset="0"/>
              <a:buChar char="o"/>
              <a:defRPr lang="en-US" sz="2000" kern="1200" dirty="0" smtClean="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95000"/>
              <a:buFont typeface="Courier New" pitchFamily="49" charset="0"/>
              <a:buChar char="o"/>
              <a:defRPr lang="en-US" sz="1600" kern="1200" dirty="0" smtClean="0">
                <a:solidFill>
                  <a:srgbClr val="666666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buSzTx/>
            </a:pPr>
            <a:r>
              <a:rPr lang="en-US" dirty="0" smtClean="0"/>
              <a:t>Roundtable </a:t>
            </a:r>
            <a:r>
              <a:rPr lang="en-US" i="1" dirty="0" smtClean="0"/>
              <a:t>supports</a:t>
            </a:r>
            <a:r>
              <a:rPr lang="en-US" dirty="0" smtClean="0"/>
              <a:t> agile - it doesn’t </a:t>
            </a:r>
            <a:r>
              <a:rPr lang="en-US" i="1" dirty="0" smtClean="0"/>
              <a:t>enforce</a:t>
            </a:r>
            <a:r>
              <a:rPr lang="en-US" dirty="0" smtClean="0"/>
              <a:t> agile</a:t>
            </a:r>
          </a:p>
          <a:p>
            <a:pPr lvl="1">
              <a:lnSpc>
                <a:spcPct val="100000"/>
              </a:lnSpc>
              <a:buSzTx/>
            </a:pPr>
            <a:r>
              <a:rPr lang="en-US" dirty="0" smtClean="0"/>
              <a:t>Empowers developers to employ agile</a:t>
            </a:r>
          </a:p>
          <a:p>
            <a:pPr>
              <a:lnSpc>
                <a:spcPct val="100000"/>
              </a:lnSpc>
              <a:buSzTx/>
            </a:pPr>
            <a:r>
              <a:rPr lang="en-US" dirty="0" smtClean="0"/>
              <a:t>Roundtable’s features fit nicely into the agile method</a:t>
            </a:r>
          </a:p>
          <a:p>
            <a:pPr lvl="1">
              <a:lnSpc>
                <a:spcPct val="100000"/>
              </a:lnSpc>
              <a:buSzTx/>
            </a:pPr>
            <a:r>
              <a:rPr lang="en-US" dirty="0" smtClean="0"/>
              <a:t>Primary visibility of tools – creating artifacts</a:t>
            </a:r>
          </a:p>
          <a:p>
            <a:pPr>
              <a:lnSpc>
                <a:spcPct val="100000"/>
              </a:lnSpc>
              <a:buSzTx/>
            </a:pPr>
            <a:r>
              <a:rPr lang="en-US" dirty="0" smtClean="0"/>
              <a:t>Consistent with each sprint’s goal – to deliver value to the stakeholders</a:t>
            </a:r>
          </a:p>
        </p:txBody>
      </p:sp>
    </p:spTree>
    <p:extLst>
      <p:ext uri="{BB962C8B-B14F-4D97-AF65-F5344CB8AC3E}">
        <p14:creationId xmlns:p14="http://schemas.microsoft.com/office/powerpoint/2010/main" val="17805647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animBg="1"/>
      <p:bldP spid="5" grpId="0" animBg="1"/>
      <p:bldP spid="6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12519" y="1265910"/>
            <a:ext cx="7403729" cy="2204060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 smtClean="0"/>
              <a:t>Collaboration is a cornerstone of scrum</a:t>
            </a:r>
          </a:p>
          <a:p>
            <a:r>
              <a:rPr lang="en-US" dirty="0" smtClean="0"/>
              <a:t>Physical – work area that promotes organic communication and idea exchange</a:t>
            </a:r>
          </a:p>
          <a:p>
            <a:r>
              <a:rPr lang="en-US" dirty="0" smtClean="0"/>
              <a:t>Logical – development environment that encourages team-oriented software development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2519" y="364411"/>
            <a:ext cx="6919480" cy="590931"/>
          </a:xfrm>
        </p:spPr>
        <p:txBody>
          <a:bodyPr/>
          <a:lstStyle/>
          <a:p>
            <a:r>
              <a:rPr lang="en-US" dirty="0" smtClean="0"/>
              <a:t>Collaborative Workspaces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1179017" y="4817225"/>
            <a:ext cx="1447800" cy="1524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DEV</a:t>
            </a:r>
            <a:endParaRPr lang="en-US" sz="2000" dirty="0"/>
          </a:p>
        </p:txBody>
      </p:sp>
      <p:sp>
        <p:nvSpPr>
          <p:cNvPr id="16" name="Oval 15"/>
          <p:cNvSpPr/>
          <p:nvPr/>
        </p:nvSpPr>
        <p:spPr>
          <a:xfrm>
            <a:off x="3388817" y="4817225"/>
            <a:ext cx="1447800" cy="1524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TEST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674817" y="4817225"/>
            <a:ext cx="1447800" cy="1524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PROD</a:t>
            </a:r>
            <a:endParaRPr lang="en-US" sz="2000" dirty="0"/>
          </a:p>
        </p:txBody>
      </p:sp>
      <p:cxnSp>
        <p:nvCxnSpPr>
          <p:cNvPr id="18" name="Straight Arrow Connector 17"/>
          <p:cNvCxnSpPr>
            <a:stCxn id="15" idx="6"/>
            <a:endCxn id="16" idx="2"/>
          </p:cNvCxnSpPr>
          <p:nvPr/>
        </p:nvCxnSpPr>
        <p:spPr>
          <a:xfrm>
            <a:off x="2626817" y="5579225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6" idx="6"/>
            <a:endCxn id="17" idx="2"/>
          </p:cNvCxnSpPr>
          <p:nvPr/>
        </p:nvCxnSpPr>
        <p:spPr>
          <a:xfrm>
            <a:off x="4836617" y="5579225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1"/>
          <p:cNvSpPr txBox="1">
            <a:spLocks/>
          </p:cNvSpPr>
          <p:nvPr/>
        </p:nvSpPr>
        <p:spPr bwMode="auto">
          <a:xfrm>
            <a:off x="654655" y="3780538"/>
            <a:ext cx="8239963" cy="74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Font typeface="Wingdings" pitchFamily="2" charset="2"/>
              <a:buChar char="§"/>
              <a:defRPr lang="en-US" sz="2400" kern="1200" dirty="0" smtClean="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Char char="•"/>
              <a:defRPr lang="en-US" sz="2000" kern="1200" dirty="0" smtClean="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2pPr>
            <a:lvl3pPr marL="11430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 typeface="Arial" charset="0"/>
              <a:buChar char="–"/>
              <a:tabLst/>
              <a:defRPr lang="en-US" sz="2000" kern="120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95000"/>
              <a:buFont typeface="Courier New" pitchFamily="49" charset="0"/>
              <a:buChar char="o"/>
              <a:defRPr lang="en-US" sz="2000" kern="1200" dirty="0" smtClean="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95000"/>
              <a:buFont typeface="Courier New" pitchFamily="49" charset="0"/>
              <a:buChar char="o"/>
              <a:defRPr lang="en-US" sz="1600" kern="1200" dirty="0" smtClean="0">
                <a:solidFill>
                  <a:srgbClr val="666666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buSzTx/>
              <a:buFont typeface="Wingdings" pitchFamily="2" charset="2"/>
              <a:buNone/>
            </a:pPr>
            <a:r>
              <a:rPr lang="en-US" sz="2800" b="1" dirty="0" smtClean="0"/>
              <a:t>Roundtable Workspaces support collaborative teams</a:t>
            </a:r>
          </a:p>
          <a:p>
            <a:pPr marL="0" indent="0">
              <a:lnSpc>
                <a:spcPct val="100000"/>
              </a:lnSpc>
              <a:buSzTx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660855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7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8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27235" y="1380305"/>
            <a:ext cx="7403729" cy="1897090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 smtClean="0"/>
              <a:t>Roundtable workspaces effortlessly manages team development</a:t>
            </a:r>
          </a:p>
          <a:p>
            <a:r>
              <a:rPr lang="en-US" dirty="0" smtClean="0"/>
              <a:t>Teams work in integrated workspaces or in isolation</a:t>
            </a:r>
          </a:p>
          <a:p>
            <a:pPr lvl="1"/>
            <a:r>
              <a:rPr lang="en-US" dirty="0" smtClean="0"/>
              <a:t>Or even in a hybrid model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Simultaneous Sprints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925474" y="3455325"/>
            <a:ext cx="1447800" cy="1524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DEV Sprint A</a:t>
            </a:r>
            <a:endParaRPr lang="en-US" sz="2000" dirty="0"/>
          </a:p>
        </p:txBody>
      </p:sp>
      <p:sp>
        <p:nvSpPr>
          <p:cNvPr id="10" name="Oval 9"/>
          <p:cNvSpPr/>
          <p:nvPr/>
        </p:nvSpPr>
        <p:spPr>
          <a:xfrm>
            <a:off x="4887874" y="4141920"/>
            <a:ext cx="1447800" cy="1524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TEST</a:t>
            </a:r>
          </a:p>
          <a:p>
            <a:pPr algn="ctr"/>
            <a:r>
              <a:rPr lang="en-US" sz="2000" dirty="0" smtClean="0"/>
              <a:t>A &amp; B</a:t>
            </a:r>
            <a:endParaRPr lang="en-US" sz="2000" dirty="0"/>
          </a:p>
        </p:txBody>
      </p:sp>
      <p:sp>
        <p:nvSpPr>
          <p:cNvPr id="11" name="Oval 10"/>
          <p:cNvSpPr/>
          <p:nvPr/>
        </p:nvSpPr>
        <p:spPr>
          <a:xfrm>
            <a:off x="6792874" y="4141125"/>
            <a:ext cx="1447800" cy="1524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PROD</a:t>
            </a:r>
            <a:endParaRPr lang="en-US" sz="2000" dirty="0"/>
          </a:p>
        </p:txBody>
      </p:sp>
      <p:cxnSp>
        <p:nvCxnSpPr>
          <p:cNvPr id="12" name="Straight Arrow Connector 11"/>
          <p:cNvCxnSpPr>
            <a:stCxn id="15" idx="6"/>
            <a:endCxn id="10" idx="2"/>
          </p:cNvCxnSpPr>
          <p:nvPr/>
        </p:nvCxnSpPr>
        <p:spPr>
          <a:xfrm>
            <a:off x="4354474" y="4217325"/>
            <a:ext cx="533400" cy="6865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10" idx="6"/>
            <a:endCxn id="11" idx="2"/>
          </p:cNvCxnSpPr>
          <p:nvPr/>
        </p:nvCxnSpPr>
        <p:spPr>
          <a:xfrm flipV="1">
            <a:off x="6335674" y="4903125"/>
            <a:ext cx="457200" cy="7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925474" y="5131725"/>
            <a:ext cx="1447800" cy="1524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DEV Sprint B</a:t>
            </a:r>
            <a:endParaRPr lang="en-US" sz="2000" dirty="0"/>
          </a:p>
        </p:txBody>
      </p:sp>
      <p:sp>
        <p:nvSpPr>
          <p:cNvPr id="15" name="Oval 14"/>
          <p:cNvSpPr/>
          <p:nvPr/>
        </p:nvSpPr>
        <p:spPr>
          <a:xfrm>
            <a:off x="2906674" y="3455325"/>
            <a:ext cx="1447800" cy="1524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TEST Sprint A</a:t>
            </a:r>
            <a:endParaRPr lang="en-US" sz="2000" dirty="0"/>
          </a:p>
        </p:txBody>
      </p:sp>
      <p:sp>
        <p:nvSpPr>
          <p:cNvPr id="16" name="Oval 15"/>
          <p:cNvSpPr/>
          <p:nvPr/>
        </p:nvSpPr>
        <p:spPr>
          <a:xfrm>
            <a:off x="2906674" y="5131725"/>
            <a:ext cx="1447800" cy="1524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TEST Sprint B</a:t>
            </a:r>
            <a:endParaRPr lang="en-US" sz="2000" dirty="0"/>
          </a:p>
        </p:txBody>
      </p:sp>
      <p:cxnSp>
        <p:nvCxnSpPr>
          <p:cNvPr id="17" name="Straight Arrow Connector 16"/>
          <p:cNvCxnSpPr>
            <a:stCxn id="16" idx="6"/>
            <a:endCxn id="10" idx="2"/>
          </p:cNvCxnSpPr>
          <p:nvPr/>
        </p:nvCxnSpPr>
        <p:spPr>
          <a:xfrm flipV="1">
            <a:off x="4354474" y="4903920"/>
            <a:ext cx="533400" cy="9898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6"/>
            <a:endCxn id="15" idx="2"/>
          </p:cNvCxnSpPr>
          <p:nvPr/>
        </p:nvCxnSpPr>
        <p:spPr>
          <a:xfrm>
            <a:off x="2373274" y="4217325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4" idx="6"/>
            <a:endCxn id="16" idx="2"/>
          </p:cNvCxnSpPr>
          <p:nvPr/>
        </p:nvCxnSpPr>
        <p:spPr>
          <a:xfrm>
            <a:off x="2373274" y="5893725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73998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1896" y="1402086"/>
            <a:ext cx="7403729" cy="2150920"/>
          </a:xfrm>
        </p:spPr>
        <p:txBody>
          <a:bodyPr/>
          <a:lstStyle/>
          <a:p>
            <a:r>
              <a:rPr lang="en-US" dirty="0" smtClean="0"/>
              <a:t>Backlog – a list of all features (and bugs) </a:t>
            </a:r>
          </a:p>
          <a:p>
            <a:pPr lvl="1"/>
            <a:r>
              <a:rPr lang="en-US" dirty="0" smtClean="0"/>
              <a:t>Document of something the user wants</a:t>
            </a:r>
          </a:p>
          <a:p>
            <a:pPr lvl="1"/>
            <a:r>
              <a:rPr lang="en-US" dirty="0" smtClean="0"/>
              <a:t>User story – common method to express backlog items</a:t>
            </a:r>
          </a:p>
          <a:p>
            <a:pPr lvl="2"/>
            <a:r>
              <a:rPr lang="en-US" dirty="0" smtClean="0"/>
              <a:t>“As a &lt;role&gt;, I want &lt;goal/desire&gt; so that &lt;benefit&gt;” </a:t>
            </a:r>
          </a:p>
          <a:p>
            <a:r>
              <a:rPr lang="en-US" dirty="0" smtClean="0"/>
              <a:t>Product backlog – all user stories in a product</a:t>
            </a:r>
          </a:p>
          <a:p>
            <a:pPr lvl="1"/>
            <a:r>
              <a:rPr lang="en-US" dirty="0" smtClean="0"/>
              <a:t>Prioritized by product owner (after each sprint)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Artifacts in a Roundtable World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096" y="3763002"/>
            <a:ext cx="464237" cy="4642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938" y="4138724"/>
            <a:ext cx="464237" cy="4642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508" y="4743705"/>
            <a:ext cx="464237" cy="4642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022" y="4282987"/>
            <a:ext cx="464237" cy="4642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627" y="3784553"/>
            <a:ext cx="464237" cy="4642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21" y="4661511"/>
            <a:ext cx="464237" cy="46423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491" y="3940472"/>
            <a:ext cx="464237" cy="46423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545" y="4248790"/>
            <a:ext cx="464237" cy="46423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341" y="4743705"/>
            <a:ext cx="464237" cy="46423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598" y="4452321"/>
            <a:ext cx="464237" cy="4642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480" y="3864272"/>
            <a:ext cx="464237" cy="464237"/>
          </a:xfrm>
          <a:prstGeom prst="rect">
            <a:avLst/>
          </a:prstGeom>
        </p:spPr>
      </p:pic>
      <p:sp>
        <p:nvSpPr>
          <p:cNvPr id="15" name="Content Placeholder 1"/>
          <p:cNvSpPr txBox="1">
            <a:spLocks/>
          </p:cNvSpPr>
          <p:nvPr/>
        </p:nvSpPr>
        <p:spPr bwMode="auto">
          <a:xfrm>
            <a:off x="771897" y="5187775"/>
            <a:ext cx="4467368" cy="87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Font typeface="Wingdings" pitchFamily="2" charset="2"/>
              <a:buChar char="§"/>
              <a:defRPr lang="en-US" sz="2400" kern="1200" dirty="0" smtClean="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Char char="•"/>
              <a:defRPr lang="en-US" sz="2000" kern="1200" dirty="0" smtClean="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2pPr>
            <a:lvl3pPr marL="11430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 typeface="Arial" charset="0"/>
              <a:buChar char="–"/>
              <a:tabLst/>
              <a:defRPr lang="en-US" sz="2000" kern="120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95000"/>
              <a:buFont typeface="Courier New" pitchFamily="49" charset="0"/>
              <a:buChar char="o"/>
              <a:defRPr lang="en-US" sz="2000" kern="1200" dirty="0" smtClean="0">
                <a:solidFill>
                  <a:srgbClr val="666666"/>
                </a:solidFill>
                <a:latin typeface="Calibri" pitchFamily="34" charset="0"/>
                <a:ea typeface="+mn-ea"/>
                <a:cs typeface="Calibri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95000"/>
              <a:buFont typeface="Courier New" pitchFamily="49" charset="0"/>
              <a:buChar char="o"/>
              <a:defRPr lang="en-US" sz="1600" kern="1200" dirty="0" smtClean="0">
                <a:solidFill>
                  <a:srgbClr val="666666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buSzTx/>
            </a:pPr>
            <a:r>
              <a:rPr lang="en-US" dirty="0" smtClean="0"/>
              <a:t>Sprint backlog</a:t>
            </a:r>
          </a:p>
          <a:p>
            <a:pPr lvl="1">
              <a:lnSpc>
                <a:spcPct val="100000"/>
              </a:lnSpc>
              <a:buSzTx/>
            </a:pPr>
            <a:r>
              <a:rPr lang="en-US" dirty="0"/>
              <a:t>U</a:t>
            </a:r>
            <a:r>
              <a:rPr lang="en-US" dirty="0" smtClean="0"/>
              <a:t>ser stories selected for a sprint</a:t>
            </a:r>
          </a:p>
          <a:p>
            <a:pPr lvl="1">
              <a:lnSpc>
                <a:spcPct val="100000"/>
              </a:lnSpc>
              <a:buSzTx/>
            </a:pPr>
            <a:r>
              <a:rPr lang="en-US" dirty="0" smtClean="0"/>
              <a:t>Work to satisfy user stories </a:t>
            </a:r>
          </a:p>
          <a:p>
            <a:pPr lvl="2"/>
            <a:r>
              <a:rPr lang="en-US" dirty="0" smtClean="0"/>
              <a:t>Roundtable tasks</a:t>
            </a:r>
          </a:p>
          <a:p>
            <a:pPr lvl="1">
              <a:lnSpc>
                <a:spcPct val="100000"/>
              </a:lnSpc>
              <a:buSzTx/>
            </a:pPr>
            <a:endParaRPr lang="en-US" dirty="0" smtClean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782" y="3951028"/>
            <a:ext cx="464237" cy="46423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889" y="5656017"/>
            <a:ext cx="464237" cy="46423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211" y="4881577"/>
            <a:ext cx="464237" cy="46423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363" y="5423898"/>
            <a:ext cx="464237" cy="464237"/>
          </a:xfrm>
          <a:prstGeom prst="rect">
            <a:avLst/>
          </a:prstGeom>
        </p:spPr>
      </p:pic>
      <p:cxnSp>
        <p:nvCxnSpPr>
          <p:cNvPr id="21" name="Straight Arrow Connector 20"/>
          <p:cNvCxnSpPr>
            <a:stCxn id="9" idx="3"/>
            <a:endCxn id="17" idx="1"/>
          </p:cNvCxnSpPr>
          <p:nvPr/>
        </p:nvCxnSpPr>
        <p:spPr bwMode="auto">
          <a:xfrm>
            <a:off x="2659958" y="4893630"/>
            <a:ext cx="2919931" cy="99450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516BAD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2" name="Straight Arrow Connector 21"/>
          <p:cNvCxnSpPr>
            <a:stCxn id="7" idx="3"/>
            <a:endCxn id="19" idx="1"/>
          </p:cNvCxnSpPr>
          <p:nvPr/>
        </p:nvCxnSpPr>
        <p:spPr bwMode="auto">
          <a:xfrm>
            <a:off x="4172259" y="4515106"/>
            <a:ext cx="2336104" cy="11409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516BAD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5" name="Straight Arrow Connector 24"/>
          <p:cNvCxnSpPr>
            <a:stCxn id="16" idx="3"/>
            <a:endCxn id="18" idx="1"/>
          </p:cNvCxnSpPr>
          <p:nvPr/>
        </p:nvCxnSpPr>
        <p:spPr bwMode="auto">
          <a:xfrm>
            <a:off x="4709019" y="4183147"/>
            <a:ext cx="1550192" cy="93054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516BAD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11974745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1896" y="1686295"/>
            <a:ext cx="7403729" cy="4182489"/>
          </a:xfrm>
        </p:spPr>
        <p:txBody>
          <a:bodyPr/>
          <a:lstStyle/>
          <a:p>
            <a:r>
              <a:rPr lang="en-US" dirty="0" smtClean="0"/>
              <a:t>Roundtable Tasks</a:t>
            </a:r>
          </a:p>
          <a:p>
            <a:pPr lvl="1"/>
            <a:r>
              <a:rPr lang="en-US" dirty="0" smtClean="0"/>
              <a:t>Organize and control all work</a:t>
            </a:r>
          </a:p>
          <a:p>
            <a:pPr lvl="1"/>
            <a:r>
              <a:rPr lang="en-US" dirty="0" smtClean="0"/>
              <a:t>Any change to any object</a:t>
            </a:r>
          </a:p>
          <a:p>
            <a:r>
              <a:rPr lang="en-US" dirty="0" smtClean="0"/>
              <a:t>Backlog elements are Roundtable tasks</a:t>
            </a:r>
          </a:p>
          <a:p>
            <a:pPr lvl="1"/>
            <a:r>
              <a:rPr lang="en-US" dirty="0" smtClean="0"/>
              <a:t>Tasks initially own backlog documents (</a:t>
            </a:r>
            <a:r>
              <a:rPr lang="en-US" dirty="0" err="1" smtClean="0"/>
              <a:t>docx</a:t>
            </a:r>
            <a:r>
              <a:rPr lang="en-US" dirty="0" smtClean="0"/>
              <a:t>, txt, etc.)</a:t>
            </a:r>
          </a:p>
          <a:p>
            <a:pPr lvl="1"/>
            <a:r>
              <a:rPr lang="en-US" dirty="0" smtClean="0"/>
              <a:t>As sprint work progresses, objects attach to tasks</a:t>
            </a:r>
          </a:p>
          <a:p>
            <a:r>
              <a:rPr lang="en-US" dirty="0" smtClean="0"/>
              <a:t>Task Groups - Sprint Definitions</a:t>
            </a:r>
          </a:p>
          <a:p>
            <a:pPr lvl="1"/>
            <a:r>
              <a:rPr lang="en-US" dirty="0" smtClean="0"/>
              <a:t>Sprint Task Group = All tasks in the sprint backlog</a:t>
            </a:r>
          </a:p>
          <a:p>
            <a:r>
              <a:rPr lang="en-US" dirty="0" smtClean="0"/>
              <a:t>Task Notations</a:t>
            </a:r>
          </a:p>
          <a:p>
            <a:pPr lvl="1"/>
            <a:r>
              <a:rPr lang="en-US" dirty="0" smtClean="0"/>
              <a:t>Task details necessary for tracking sprint activity</a:t>
            </a:r>
          </a:p>
          <a:p>
            <a:pPr lvl="1"/>
            <a:r>
              <a:rPr lang="en-US" dirty="0" smtClean="0"/>
              <a:t>Priority, Estimated time, Actual time, etc.  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Roundtable Tasks as Artifacts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3493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Roundtable Task Maintenance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317" y="1685925"/>
            <a:ext cx="5606516" cy="4068763"/>
          </a:xfrm>
        </p:spPr>
      </p:pic>
    </p:spTree>
    <p:extLst>
      <p:ext uri="{BB962C8B-B14F-4D97-AF65-F5344CB8AC3E}">
        <p14:creationId xmlns:p14="http://schemas.microsoft.com/office/powerpoint/2010/main" val="42493396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Roundtable Task Groups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752" y="2564855"/>
            <a:ext cx="3648075" cy="2619375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31" y="1564729"/>
            <a:ext cx="7753350" cy="46005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069" y="2564855"/>
            <a:ext cx="3648075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2814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659" y="1685925"/>
            <a:ext cx="4255832" cy="40687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Roundtable Task Notations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3620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456" y="2093262"/>
            <a:ext cx="6447543" cy="337410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Burndown</a:t>
            </a:r>
            <a:r>
              <a:rPr lang="en-US" dirty="0" smtClean="0"/>
              <a:t>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5059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Integrated development management</a:t>
            </a:r>
          </a:p>
          <a:p>
            <a:pPr lvl="1"/>
            <a:r>
              <a:rPr lang="en-US" dirty="0" smtClean="0"/>
              <a:t>Promotes efficient development – doesn’t get in the way</a:t>
            </a:r>
          </a:p>
          <a:p>
            <a:r>
              <a:rPr lang="en-US" dirty="0" smtClean="0"/>
              <a:t>Sprint-centric activities</a:t>
            </a:r>
          </a:p>
          <a:p>
            <a:pPr lvl="1"/>
            <a:r>
              <a:rPr lang="en-US" dirty="0" smtClean="0"/>
              <a:t>Task focus supports sprint concept</a:t>
            </a:r>
          </a:p>
          <a:p>
            <a:r>
              <a:rPr lang="en-US" dirty="0" smtClean="0"/>
              <a:t>On-demand managed sprint code promotion</a:t>
            </a:r>
          </a:p>
          <a:p>
            <a:r>
              <a:rPr lang="en-US" dirty="0" smtClean="0"/>
              <a:t>Visibility</a:t>
            </a:r>
          </a:p>
          <a:p>
            <a:pPr lvl="1"/>
            <a:r>
              <a:rPr lang="en-US" dirty="0" smtClean="0"/>
              <a:t>Within team</a:t>
            </a:r>
          </a:p>
          <a:p>
            <a:pPr lvl="1"/>
            <a:r>
              <a:rPr lang="en-US" dirty="0" smtClean="0"/>
              <a:t>Outside team</a:t>
            </a:r>
          </a:p>
          <a:p>
            <a:r>
              <a:rPr lang="en-US" dirty="0" smtClean="0"/>
              <a:t>Auditability</a:t>
            </a:r>
          </a:p>
          <a:p>
            <a:pPr lvl="1"/>
            <a:r>
              <a:rPr lang="en-US" dirty="0" smtClean="0"/>
              <a:t>All events are tracked and associated with sprint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Roundtable-Agile Benefits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5737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Product enhancement requests – </a:t>
            </a:r>
            <a:r>
              <a:rPr lang="en-US" b="1" dirty="0" smtClean="0"/>
              <a:t>NOT commitments</a:t>
            </a:r>
          </a:p>
          <a:p>
            <a:r>
              <a:rPr lang="en-US" dirty="0" smtClean="0"/>
              <a:t>Import by Task Group</a:t>
            </a:r>
          </a:p>
          <a:p>
            <a:pPr lvl="1"/>
            <a:r>
              <a:rPr lang="en-US" dirty="0" smtClean="0"/>
              <a:t>Currently, import by Task</a:t>
            </a:r>
          </a:p>
          <a:p>
            <a:r>
              <a:rPr lang="en-US" dirty="0" smtClean="0"/>
              <a:t>New reports</a:t>
            </a:r>
          </a:p>
          <a:p>
            <a:pPr lvl="1"/>
            <a:r>
              <a:rPr lang="en-US" dirty="0"/>
              <a:t>Sprint Task List</a:t>
            </a:r>
          </a:p>
          <a:p>
            <a:pPr lvl="1"/>
            <a:r>
              <a:rPr lang="en-US" dirty="0" err="1"/>
              <a:t>Burndown</a:t>
            </a:r>
            <a:r>
              <a:rPr lang="en-US" dirty="0"/>
              <a:t> chart</a:t>
            </a:r>
          </a:p>
          <a:p>
            <a:pPr lvl="1"/>
            <a:r>
              <a:rPr lang="en-US" dirty="0"/>
              <a:t>Product backlog</a:t>
            </a:r>
          </a:p>
          <a:p>
            <a:pPr lvl="1"/>
            <a:r>
              <a:rPr lang="en-US" dirty="0"/>
              <a:t>Sprint </a:t>
            </a:r>
            <a:r>
              <a:rPr lang="en-US" dirty="0" smtClean="0"/>
              <a:t>backlog</a:t>
            </a:r>
          </a:p>
          <a:p>
            <a:r>
              <a:rPr lang="en-US" dirty="0" smtClean="0"/>
              <a:t>More granular/detailed Task Notation information</a:t>
            </a:r>
          </a:p>
          <a:p>
            <a:pPr lvl="1"/>
            <a:r>
              <a:rPr lang="en-US" dirty="0" smtClean="0"/>
              <a:t>Current Task Notation Maintenance is provided as source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0565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Agile/Scrum is the most popular development model</a:t>
            </a:r>
          </a:p>
          <a:p>
            <a:pPr lvl="1"/>
            <a:r>
              <a:rPr lang="en-US" dirty="0" smtClean="0"/>
              <a:t>Focus is on delivering highest value to customer</a:t>
            </a:r>
          </a:p>
          <a:p>
            <a:r>
              <a:rPr lang="en-US" dirty="0" smtClean="0"/>
              <a:t>Roundtable empowers </a:t>
            </a:r>
            <a:r>
              <a:rPr lang="en-US" dirty="0" err="1" smtClean="0"/>
              <a:t>OpenEdge</a:t>
            </a:r>
            <a:r>
              <a:rPr lang="en-US" dirty="0" smtClean="0"/>
              <a:t> developers to embrace scrum philosophy</a:t>
            </a:r>
          </a:p>
          <a:p>
            <a:pPr lvl="1"/>
            <a:r>
              <a:rPr lang="en-US" dirty="0" smtClean="0"/>
              <a:t>Stakeholders enjoy visibility and auditability </a:t>
            </a:r>
          </a:p>
          <a:p>
            <a:pPr lvl="2"/>
            <a:r>
              <a:rPr lang="en-US" dirty="0" smtClean="0"/>
              <a:t>When </a:t>
            </a:r>
            <a:r>
              <a:rPr lang="en-US" smtClean="0"/>
              <a:t>using Roundtable TSMS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254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52633" y="2497417"/>
            <a:ext cx="5828047" cy="1354217"/>
          </a:xfrm>
        </p:spPr>
        <p:txBody>
          <a:bodyPr/>
          <a:lstStyle/>
          <a:p>
            <a:r>
              <a:rPr lang="en-US" sz="8800" dirty="0" smtClean="0"/>
              <a:t>Questions?</a:t>
            </a:r>
            <a:endParaRPr lang="en-US" sz="8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4090" y="5010713"/>
            <a:ext cx="5856096" cy="424504"/>
          </a:xfrm>
        </p:spPr>
        <p:txBody>
          <a:bodyPr/>
          <a:lstStyle/>
          <a:p>
            <a:r>
              <a:rPr lang="en-US" dirty="0" smtClean="0"/>
              <a:t>Michael </a:t>
            </a:r>
            <a:r>
              <a:rPr lang="en-US" dirty="0" smtClean="0"/>
              <a:t>G. Solomon</a:t>
            </a:r>
          </a:p>
          <a:p>
            <a:r>
              <a:rPr lang="en-US" dirty="0" smtClean="0"/>
              <a:t>Solomon </a:t>
            </a:r>
            <a:r>
              <a:rPr lang="en-US" smtClean="0"/>
              <a:t>Consulting Inc.</a:t>
            </a:r>
            <a:endParaRPr lang="en-US" dirty="0" smtClean="0"/>
          </a:p>
          <a:p>
            <a:r>
              <a:rPr lang="en-US" dirty="0" smtClean="0"/>
              <a:t>michael@solomonconsulting.com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7369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TB Discovery MASTER template">
  <a:themeElements>
    <a:clrScheme name="Custom 5">
      <a:dk1>
        <a:srgbClr val="7F7F7F"/>
      </a:dk1>
      <a:lt1>
        <a:srgbClr val="FFFFFF"/>
      </a:lt1>
      <a:dk2>
        <a:srgbClr val="005F97"/>
      </a:dk2>
      <a:lt2>
        <a:srgbClr val="FFFFFF"/>
      </a:lt2>
      <a:accent1>
        <a:srgbClr val="005F97"/>
      </a:accent1>
      <a:accent2>
        <a:srgbClr val="37D2A8"/>
      </a:accent2>
      <a:accent3>
        <a:srgbClr val="FF7C00"/>
      </a:accent3>
      <a:accent4>
        <a:srgbClr val="797CA9"/>
      </a:accent4>
      <a:accent5>
        <a:srgbClr val="A7D101"/>
      </a:accent5>
      <a:accent6>
        <a:srgbClr val="99BFD5"/>
      </a:accent6>
      <a:hlink>
        <a:srgbClr val="FF7C00"/>
      </a:hlink>
      <a:folHlink>
        <a:srgbClr val="797CA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666666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RTB Discovery MASTER template</Template>
  <TotalTime>833</TotalTime>
  <Words>1356</Words>
  <Application>Microsoft Office PowerPoint</Application>
  <PresentationFormat>On-screen Show (4:3)</PresentationFormat>
  <Paragraphs>260</Paragraphs>
  <Slides>28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Courier New</vt:lpstr>
      <vt:lpstr>Wingdings</vt:lpstr>
      <vt:lpstr>RTB Discovery MASTER template</vt:lpstr>
      <vt:lpstr>Agile Development Primer – Using Roundtable TSMS in an Agile Shop</vt:lpstr>
      <vt:lpstr>Motivation</vt:lpstr>
      <vt:lpstr>What Is Agile?</vt:lpstr>
      <vt:lpstr>Agile Values…</vt:lpstr>
      <vt:lpstr>Differences from Waterfall</vt:lpstr>
      <vt:lpstr>Agile Scrum High-level Process</vt:lpstr>
      <vt:lpstr>Scrum Elements</vt:lpstr>
      <vt:lpstr>Roles</vt:lpstr>
      <vt:lpstr>Activities (Time Boxes)</vt:lpstr>
      <vt:lpstr>Artifacts</vt:lpstr>
      <vt:lpstr>How Do We Use Agile – Scrum?</vt:lpstr>
      <vt:lpstr>What Is Roundtable?</vt:lpstr>
      <vt:lpstr>What Roundtable TSMS does</vt:lpstr>
      <vt:lpstr>PowerPoint Presentation</vt:lpstr>
      <vt:lpstr>… applied to every level</vt:lpstr>
      <vt:lpstr>Where Does Roundtable Fit In?</vt:lpstr>
      <vt:lpstr>Collaborative Workspaces</vt:lpstr>
      <vt:lpstr>Multiple Simultaneous Sprints</vt:lpstr>
      <vt:lpstr>Artifacts in a Roundtable World</vt:lpstr>
      <vt:lpstr>Roundtable Tasks as Artifacts</vt:lpstr>
      <vt:lpstr>Roundtable Task Maintenance</vt:lpstr>
      <vt:lpstr>Roundtable Task Groups</vt:lpstr>
      <vt:lpstr>Roundtable Task Notations</vt:lpstr>
      <vt:lpstr>Burndown Chart</vt:lpstr>
      <vt:lpstr>Roundtable-Agile Benefits</vt:lpstr>
      <vt:lpstr>Future Work</vt:lpstr>
      <vt:lpstr>Summary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PUG Challenge Americas 2014 - Agile Primer using Roundtable TSMS</dc:title>
  <dc:subject>Roundtable Schema Management</dc:subject>
  <dc:creator>Michael Solomon</dc:creator>
  <cp:lastModifiedBy>michael</cp:lastModifiedBy>
  <cp:revision>108</cp:revision>
  <cp:lastPrinted>2014-05-22T12:37:33Z</cp:lastPrinted>
  <dcterms:created xsi:type="dcterms:W3CDTF">2012-03-30T17:35:25Z</dcterms:created>
  <dcterms:modified xsi:type="dcterms:W3CDTF">2014-06-10T18:58:20Z</dcterms:modified>
</cp:coreProperties>
</file>