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52"/>
  </p:notesMasterIdLst>
  <p:handoutMasterIdLst>
    <p:handoutMasterId r:id="rId53"/>
  </p:handoutMasterIdLst>
  <p:sldIdLst>
    <p:sldId id="1099" r:id="rId5"/>
    <p:sldId id="1105" r:id="rId6"/>
    <p:sldId id="1140" r:id="rId7"/>
    <p:sldId id="1186" r:id="rId8"/>
    <p:sldId id="1181" r:id="rId9"/>
    <p:sldId id="1229" r:id="rId10"/>
    <p:sldId id="1230" r:id="rId11"/>
    <p:sldId id="1231" r:id="rId12"/>
    <p:sldId id="1232" r:id="rId13"/>
    <p:sldId id="1233" r:id="rId14"/>
    <p:sldId id="1234" r:id="rId15"/>
    <p:sldId id="1167" r:id="rId16"/>
    <p:sldId id="1184" r:id="rId17"/>
    <p:sldId id="1169" r:id="rId18"/>
    <p:sldId id="1235" r:id="rId19"/>
    <p:sldId id="1170" r:id="rId20"/>
    <p:sldId id="1171" r:id="rId21"/>
    <p:sldId id="1220" r:id="rId22"/>
    <p:sldId id="1188" r:id="rId23"/>
    <p:sldId id="1200" r:id="rId24"/>
    <p:sldId id="1189" r:id="rId25"/>
    <p:sldId id="1190" r:id="rId26"/>
    <p:sldId id="1196" r:id="rId27"/>
    <p:sldId id="1191" r:id="rId28"/>
    <p:sldId id="1192" r:id="rId29"/>
    <p:sldId id="1206" r:id="rId30"/>
    <p:sldId id="1198" r:id="rId31"/>
    <p:sldId id="1207" r:id="rId32"/>
    <p:sldId id="1221" r:id="rId33"/>
    <p:sldId id="1208" r:id="rId34"/>
    <p:sldId id="1212" r:id="rId35"/>
    <p:sldId id="1209" r:id="rId36"/>
    <p:sldId id="1204" r:id="rId37"/>
    <p:sldId id="1205" r:id="rId38"/>
    <p:sldId id="1197" r:id="rId39"/>
    <p:sldId id="1222" r:id="rId40"/>
    <p:sldId id="1173" r:id="rId41"/>
    <p:sldId id="1175" r:id="rId42"/>
    <p:sldId id="1177" r:id="rId43"/>
    <p:sldId id="1227" r:id="rId44"/>
    <p:sldId id="1228" r:id="rId45"/>
    <p:sldId id="1223" r:id="rId46"/>
    <p:sldId id="1215" r:id="rId47"/>
    <p:sldId id="1226" r:id="rId48"/>
    <p:sldId id="1225" r:id="rId49"/>
    <p:sldId id="1218" r:id="rId50"/>
    <p:sldId id="1142" r:id="rId51"/>
  </p:sldIdLst>
  <p:sldSz cx="12188825" cy="6858000"/>
  <p:notesSz cx="7027863" cy="9313863"/>
  <p:custDataLst>
    <p:tags r:id="rId54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72B7"/>
    <a:srgbClr val="FEE9CE"/>
    <a:srgbClr val="EBF7FF"/>
    <a:srgbClr val="CCECFF"/>
    <a:srgbClr val="EFCDCD"/>
    <a:srgbClr val="E7B7B7"/>
    <a:srgbClr val="FF4E00"/>
    <a:srgbClr val="D8D7F5"/>
    <a:srgbClr val="B6B3EB"/>
    <a:srgbClr val="DCEAE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98" autoAdjust="0"/>
    <p:restoredTop sz="90966" autoAdjust="0"/>
  </p:normalViewPr>
  <p:slideViewPr>
    <p:cSldViewPr showGuides="1">
      <p:cViewPr varScale="1">
        <p:scale>
          <a:sx n="86" d="100"/>
          <a:sy n="86" d="100"/>
        </p:scale>
        <p:origin x="-78" y="-462"/>
      </p:cViewPr>
      <p:guideLst>
        <p:guide orient="horz" pos="437"/>
        <p:guide orient="horz" pos="756"/>
        <p:guide orient="horz" pos="3403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93633925" cy="9363392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ABAB79-873B-4CDC-A977-F725004F9C19}" type="slidenum">
              <a:rPr lang="en-US"/>
              <a:pPr/>
              <a:t>12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17774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363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2014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14" r:id="rId8"/>
    <p:sldLayoutId id="2147483767" r:id="rId9"/>
    <p:sldLayoutId id="2147483768" r:id="rId10"/>
    <p:sldLayoutId id="2147483770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jpeg"/><Relationship Id="rId25" Type="http://schemas.openxmlformats.org/officeDocument/2006/relationships/image" Target="../media/image33.jpe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5" Type="http://schemas.openxmlformats.org/officeDocument/2006/relationships/image" Target="../media/image13.jpeg"/><Relationship Id="rId15" Type="http://schemas.openxmlformats.org/officeDocument/2006/relationships/image" Target="../media/image23.png"/><Relationship Id="rId23" Type="http://schemas.openxmlformats.org/officeDocument/2006/relationships/image" Target="../media/image31.jpeg"/><Relationship Id="rId10" Type="http://schemas.openxmlformats.org/officeDocument/2006/relationships/image" Target="../media/image18.png"/><Relationship Id="rId19" Type="http://schemas.openxmlformats.org/officeDocument/2006/relationships/image" Target="../media/image27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0.pn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1.png"/><Relationship Id="rId7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26.png"/><Relationship Id="rId10" Type="http://schemas.openxmlformats.org/officeDocument/2006/relationships/image" Target="../media/image32.png"/><Relationship Id="rId4" Type="http://schemas.openxmlformats.org/officeDocument/2006/relationships/image" Target="../media/image25.jpeg"/><Relationship Id="rId9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image" Target="../media/image11.png"/><Relationship Id="rId7" Type="http://schemas.openxmlformats.org/officeDocument/2006/relationships/image" Target="../media/image27.jpeg"/><Relationship Id="rId12" Type="http://schemas.openxmlformats.org/officeDocument/2006/relationships/image" Target="../media/image3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image" Target="../media/image18.png"/><Relationship Id="rId10" Type="http://schemas.openxmlformats.org/officeDocument/2006/relationships/image" Target="../media/image32.png"/><Relationship Id="rId4" Type="http://schemas.openxmlformats.org/officeDocument/2006/relationships/image" Target="../media/image16.jpeg"/><Relationship Id="rId9" Type="http://schemas.openxmlformats.org/officeDocument/2006/relationships/image" Target="../media/image36.png"/><Relationship Id="rId1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image" Target="../media/image48.w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image" Target="../media/image48.w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0.png"/><Relationship Id="rId7" Type="http://schemas.openxmlformats.org/officeDocument/2006/relationships/image" Target="../media/image3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1.png"/><Relationship Id="rId7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1.png"/><Relationship Id="rId7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11" Type="http://schemas.openxmlformats.org/officeDocument/2006/relationships/image" Target="../media/image52.png"/><Relationship Id="rId5" Type="http://schemas.openxmlformats.org/officeDocument/2006/relationships/image" Target="../media/image37.png"/><Relationship Id="rId10" Type="http://schemas.openxmlformats.org/officeDocument/2006/relationships/image" Target="../media/image57.png"/><Relationship Id="rId4" Type="http://schemas.openxmlformats.org/officeDocument/2006/relationships/image" Target="../media/image18.png"/><Relationship Id="rId9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943352"/>
            <a:ext cx="10511966" cy="738664"/>
          </a:xfrm>
        </p:spPr>
        <p:txBody>
          <a:bodyPr/>
          <a:lstStyle/>
          <a:p>
            <a:r>
              <a:rPr lang="en-US" dirty="0" smtClean="0"/>
              <a:t>How Progress uses Progress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897233" y="3541836"/>
            <a:ext cx="8999126" cy="7230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7233" y="4702484"/>
            <a:ext cx="492513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Jordi Sastre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IT Architect, Progress Software Corporation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10 June 2014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Progress IT</a:t>
            </a:r>
          </a:p>
          <a:p>
            <a:r>
              <a:rPr lang="en-US" dirty="0" smtClean="0"/>
              <a:t>Platform Strategy for Applications</a:t>
            </a:r>
          </a:p>
          <a:p>
            <a:r>
              <a:rPr lang="en-US" dirty="0" smtClean="0"/>
              <a:t>Application Portfolio</a:t>
            </a:r>
          </a:p>
          <a:p>
            <a:r>
              <a:rPr lang="en-US" dirty="0" smtClean="0"/>
              <a:t>Data Integration Architecture</a:t>
            </a:r>
          </a:p>
          <a:p>
            <a:r>
              <a:rPr lang="en-US" dirty="0" smtClean="0"/>
              <a:t>Integration Examples</a:t>
            </a:r>
          </a:p>
          <a:p>
            <a:r>
              <a:rPr lang="en-US" dirty="0" err="1" smtClean="0"/>
              <a:t>ProDesk</a:t>
            </a:r>
            <a:r>
              <a:rPr lang="en-US" dirty="0" smtClean="0"/>
              <a:t> (IT </a:t>
            </a:r>
            <a:r>
              <a:rPr lang="en-US" dirty="0" err="1" smtClean="0"/>
              <a:t>HelpDesk</a:t>
            </a:r>
            <a:r>
              <a:rPr lang="en-US" dirty="0" smtClean="0"/>
              <a:t> application)</a:t>
            </a:r>
          </a:p>
          <a:p>
            <a:r>
              <a:rPr lang="en-US" dirty="0" smtClean="0"/>
              <a:t>Business Intelligence and Data Warehousing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orld-outline-map.gif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31994" y="2971670"/>
            <a:ext cx="6856832" cy="346407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Progress IT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82 employees in 5 countries (USA, India, Australia, Ireland and the Netherlands)</a:t>
            </a:r>
          </a:p>
          <a:p>
            <a:r>
              <a:rPr lang="en-US" dirty="0" smtClean="0"/>
              <a:t>24x5 live IT support provided to 1,100+ users, 17 offices in 13 countries</a:t>
            </a:r>
          </a:p>
          <a:p>
            <a:r>
              <a:rPr lang="en-US" dirty="0" smtClean="0"/>
              <a:t>24x7 support of critical systems</a:t>
            </a:r>
          </a:p>
          <a:p>
            <a:r>
              <a:rPr lang="en-US" dirty="0" smtClean="0"/>
              <a:t>24x7 support of critical business applications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Strategy for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don’t have the manpower to write and maintain business applications</a:t>
            </a:r>
          </a:p>
          <a:p>
            <a:r>
              <a:rPr lang="en-US" dirty="0" smtClean="0"/>
              <a:t>We want to the best of breed for business functions</a:t>
            </a:r>
          </a:p>
          <a:p>
            <a:r>
              <a:rPr lang="en-US" dirty="0" smtClean="0"/>
              <a:t>We want to take advantage of the Cloud, like everybody else</a:t>
            </a:r>
          </a:p>
          <a:p>
            <a:r>
              <a:rPr lang="en-US" dirty="0" smtClean="0"/>
              <a:t>The most critical business operations applications are based on OpenEdge</a:t>
            </a:r>
          </a:p>
          <a:p>
            <a:pPr lvl="1"/>
            <a:r>
              <a:rPr lang="en-US" dirty="0" smtClean="0"/>
              <a:t>Order Management</a:t>
            </a:r>
          </a:p>
          <a:p>
            <a:pPr lvl="1"/>
            <a:r>
              <a:rPr lang="en-US" dirty="0" smtClean="0"/>
              <a:t>Financials</a:t>
            </a:r>
          </a:p>
          <a:p>
            <a:r>
              <a:rPr lang="en-US" dirty="0" smtClean="0"/>
              <a:t>When we need to develop we choose Progress (OpenEdge, </a:t>
            </a:r>
            <a:r>
              <a:rPr lang="en-US" dirty="0" err="1" smtClean="0"/>
              <a:t>Rollbase</a:t>
            </a:r>
            <a:r>
              <a:rPr lang="en-US" dirty="0" smtClean="0"/>
              <a:t>)</a:t>
            </a:r>
          </a:p>
          <a:p>
            <a:r>
              <a:rPr lang="en-US" dirty="0" smtClean="0"/>
              <a:t>Data integration across all systems is key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Strategy for Applications (cont.)</a:t>
            </a:r>
            <a:endParaRPr lang="en-US" dirty="0"/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1796780" y="5857875"/>
            <a:ext cx="8686704" cy="5715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Business Intelligence &amp; Data Warehouse</a:t>
            </a:r>
            <a:endParaRPr lang="en-US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1248144" y="4983463"/>
            <a:ext cx="9875413" cy="5715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Integration Layer</a:t>
            </a:r>
            <a:endParaRPr lang="en-US" sz="28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608072" y="2240293"/>
            <a:ext cx="3429000" cy="22860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t" anchorCtr="0"/>
          <a:lstStyle/>
          <a:p>
            <a:r>
              <a:rPr lang="en-US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Field Operations</a:t>
            </a:r>
            <a:endParaRPr lang="en-US" sz="28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4494192" y="2240293"/>
            <a:ext cx="3429000" cy="22860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lIns="0" rIns="0" anchor="t" anchorCtr="0"/>
          <a:lstStyle/>
          <a:p>
            <a:r>
              <a:rPr lang="en-US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Business Operations</a:t>
            </a:r>
            <a:endParaRPr lang="en-US" sz="28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1705339" y="1051586"/>
            <a:ext cx="8869583" cy="73151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lIns="0" tIns="0" rIns="0" bIns="0" anchor="t" anchorCtr="0"/>
          <a:lstStyle/>
          <a:p>
            <a:r>
              <a:rPr lang="en-US" sz="20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Enterprise Collaboration</a:t>
            </a:r>
            <a:endParaRPr lang="en-US" sz="20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5325230" y="1417342"/>
            <a:ext cx="1775011" cy="3001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12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Web Sites</a:t>
            </a:r>
            <a:endParaRPr lang="en-US" sz="1200" b="1" i="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8288948" y="2240319"/>
            <a:ext cx="3429000" cy="22860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t" anchorCtr="0"/>
          <a:lstStyle/>
          <a:p>
            <a:r>
              <a:rPr lang="en-US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Product Operations</a:t>
            </a:r>
            <a:endParaRPr lang="en-US" sz="28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10574923" y="3246122"/>
            <a:ext cx="1005829" cy="274317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t" anchorCtr="0"/>
          <a:lstStyle/>
          <a:p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PID</a:t>
            </a:r>
          </a:p>
        </p:txBody>
      </p:sp>
      <p:sp>
        <p:nvSpPr>
          <p:cNvPr id="15" name="AutoShape 10"/>
          <p:cNvSpPr>
            <a:spLocks noChangeArrowheads="1"/>
          </p:cNvSpPr>
          <p:nvPr/>
        </p:nvSpPr>
        <p:spPr bwMode="auto">
          <a:xfrm>
            <a:off x="8746144" y="4069073"/>
            <a:ext cx="1097268" cy="3657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Beta Program Management</a:t>
            </a:r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8380387" y="3246122"/>
            <a:ext cx="989922" cy="274317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t" anchorCtr="0"/>
          <a:lstStyle/>
          <a:p>
            <a:r>
              <a:rPr lang="en-US" sz="1100" b="1" i="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Promsgs</a:t>
            </a:r>
            <a:endParaRPr lang="en-US" sz="1100" b="1" i="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AutoShape 10"/>
          <p:cNvSpPr>
            <a:spLocks noChangeArrowheads="1"/>
          </p:cNvSpPr>
          <p:nvPr/>
        </p:nvSpPr>
        <p:spPr bwMode="auto">
          <a:xfrm>
            <a:off x="10392045" y="3611878"/>
            <a:ext cx="1005829" cy="3657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Test Results</a:t>
            </a:r>
          </a:p>
        </p:txBody>
      </p:sp>
      <p:sp>
        <p:nvSpPr>
          <p:cNvPr id="18" name="AutoShape 10"/>
          <p:cNvSpPr>
            <a:spLocks noChangeArrowheads="1"/>
          </p:cNvSpPr>
          <p:nvPr/>
        </p:nvSpPr>
        <p:spPr bwMode="auto">
          <a:xfrm>
            <a:off x="10117728" y="4069073"/>
            <a:ext cx="1005829" cy="3657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Which DB</a:t>
            </a:r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8563265" y="3611878"/>
            <a:ext cx="989922" cy="3657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en-US" sz="1100" b="1" i="0" baseline="30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rd</a:t>
            </a:r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Party Components</a:t>
            </a:r>
          </a:p>
        </p:txBody>
      </p:sp>
      <p:sp>
        <p:nvSpPr>
          <p:cNvPr id="35" name="Flowchart: Document 34"/>
          <p:cNvSpPr/>
          <p:nvPr/>
        </p:nvSpPr>
        <p:spPr bwMode="auto">
          <a:xfrm>
            <a:off x="1431023" y="5037376"/>
            <a:ext cx="819751" cy="324862"/>
          </a:xfrm>
          <a:prstGeom prst="flowChartDocument">
            <a:avLst/>
          </a:prstGeom>
          <a:solidFill>
            <a:schemeClr val="accent1">
              <a:alpha val="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Customer</a:t>
            </a:r>
          </a:p>
        </p:txBody>
      </p:sp>
      <p:sp>
        <p:nvSpPr>
          <p:cNvPr id="36" name="Flowchart: Document 35"/>
          <p:cNvSpPr/>
          <p:nvPr/>
        </p:nvSpPr>
        <p:spPr bwMode="auto">
          <a:xfrm>
            <a:off x="2876122" y="5246926"/>
            <a:ext cx="819751" cy="324862"/>
          </a:xfrm>
          <a:prstGeom prst="flowChartDocument">
            <a:avLst/>
          </a:prstGeom>
          <a:solidFill>
            <a:schemeClr val="accent1">
              <a:alpha val="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Employee</a:t>
            </a:r>
          </a:p>
        </p:txBody>
      </p:sp>
      <p:sp>
        <p:nvSpPr>
          <p:cNvPr id="37" name="Flowchart: Document 36"/>
          <p:cNvSpPr/>
          <p:nvPr/>
        </p:nvSpPr>
        <p:spPr bwMode="auto">
          <a:xfrm>
            <a:off x="2132410" y="5189776"/>
            <a:ext cx="819751" cy="324862"/>
          </a:xfrm>
          <a:prstGeom prst="flowChartDocument">
            <a:avLst/>
          </a:prstGeom>
          <a:solidFill>
            <a:schemeClr val="accent1">
              <a:alpha val="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Product</a:t>
            </a: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801" y="3389641"/>
            <a:ext cx="1280809" cy="39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9361" y="2924633"/>
            <a:ext cx="1280954" cy="356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1169" y="3109983"/>
            <a:ext cx="865523" cy="43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" descr="http://www.mspmentor.net/wp-content/uploads/2009/02/netsuite_saa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3374" y="3885802"/>
            <a:ext cx="807462" cy="329041"/>
          </a:xfrm>
          <a:prstGeom prst="rect">
            <a:avLst/>
          </a:prstGeom>
          <a:noFill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54271" y="3841122"/>
            <a:ext cx="682557" cy="511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3555" y="2903734"/>
            <a:ext cx="924029" cy="250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2" descr="http://t1.gstatic.com/images?q=tbn:ANd9GcTnP-pN8Y5X1g88vLkBpdhIYKrb0Heqb3GJWD4jH5vb1OB6kCPx4w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31388" y="3429026"/>
            <a:ext cx="1206298" cy="316806"/>
          </a:xfrm>
          <a:prstGeom prst="rect">
            <a:avLst/>
          </a:prstGeom>
          <a:noFill/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82918" y="3320288"/>
            <a:ext cx="493679" cy="2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25924" y="3246148"/>
            <a:ext cx="1006953" cy="34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020460" y="2880366"/>
            <a:ext cx="17621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660533" y="3429000"/>
            <a:ext cx="569504" cy="261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04352" y="3954994"/>
            <a:ext cx="746496" cy="446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92413" y="1143025"/>
            <a:ext cx="464658" cy="464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609177" y="1143025"/>
            <a:ext cx="771210" cy="45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7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47005" y="3885286"/>
            <a:ext cx="8191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2" descr="http://t2.gstatic.com/images?q=tbn:ANd9GcSbMJtR9qSsqwHG0p1ba-6i7ZvR2BU5Er34DLJkcLGNeAh2O08B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728656" y="4069099"/>
            <a:ext cx="653323" cy="291662"/>
          </a:xfrm>
          <a:prstGeom prst="rect">
            <a:avLst/>
          </a:prstGeom>
          <a:noFill/>
        </p:spPr>
      </p:pic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814266" y="3063270"/>
            <a:ext cx="904804" cy="21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" name="Picture 12" descr="https://encrypted-tbn1.gstatic.com/images?q=tbn:ANd9GcT5X7EgVLkE86LC6DoAZj2sTFdwxbvhddmqZ1gmfknpckwpt3qozQ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979657" y="1324485"/>
            <a:ext cx="1725199" cy="303119"/>
          </a:xfrm>
          <a:prstGeom prst="rect">
            <a:avLst/>
          </a:prstGeom>
          <a:noFill/>
        </p:spPr>
      </p:pic>
      <p:pic>
        <p:nvPicPr>
          <p:cNvPr id="65" name="Picture 16" descr="http://cloudtimes.org/wp-content/uploads/2012/11/tableau-software-logo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162534" y="5897852"/>
            <a:ext cx="689541" cy="457195"/>
          </a:xfrm>
          <a:prstGeom prst="rect">
            <a:avLst/>
          </a:prstGeom>
          <a:noFill/>
        </p:spPr>
      </p:pic>
      <p:pic>
        <p:nvPicPr>
          <p:cNvPr id="66" name="Picture 5" descr="ProgressOpenEdge-LOGO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746143" y="5989292"/>
            <a:ext cx="1597025" cy="341555"/>
          </a:xfrm>
          <a:prstGeom prst="rect">
            <a:avLst/>
          </a:prstGeom>
          <a:noFill/>
        </p:spPr>
      </p:pic>
      <p:pic>
        <p:nvPicPr>
          <p:cNvPr id="67" name="Picture 12" descr="http://cdn4.techworld.com/cmsdata/news/3233347/OpenAM.pn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9203338" y="1234464"/>
            <a:ext cx="1310914" cy="535067"/>
          </a:xfrm>
          <a:prstGeom prst="rect">
            <a:avLst/>
          </a:prstGeom>
          <a:noFill/>
        </p:spPr>
      </p:pic>
      <p:pic>
        <p:nvPicPr>
          <p:cNvPr id="68" name="Picture 14" descr="http://media.marketwire.com/attachments/200912/553625_AriaLogoNov2009.jp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972604" y="4000346"/>
            <a:ext cx="640080" cy="400050"/>
          </a:xfrm>
          <a:prstGeom prst="rect">
            <a:avLst/>
          </a:prstGeom>
          <a:noFill/>
        </p:spPr>
      </p:pic>
      <p:pic>
        <p:nvPicPr>
          <p:cNvPr id="69" name="Picture 5" descr="ProgressOpenEdge-LOGO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9160776" y="5099103"/>
            <a:ext cx="1597025" cy="341555"/>
          </a:xfrm>
          <a:prstGeom prst="rect">
            <a:avLst/>
          </a:prstGeom>
          <a:noFill/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6138053" y="3710864"/>
            <a:ext cx="10001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Up-Down Arrow 73"/>
          <p:cNvSpPr/>
          <p:nvPr/>
        </p:nvSpPr>
        <p:spPr bwMode="auto">
          <a:xfrm>
            <a:off x="4174193" y="1783098"/>
            <a:ext cx="182878" cy="3200365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7" name="Up-Down Arrow 76"/>
          <p:cNvSpPr/>
          <p:nvPr/>
        </p:nvSpPr>
        <p:spPr bwMode="auto">
          <a:xfrm>
            <a:off x="6094412" y="4526268"/>
            <a:ext cx="365756" cy="457195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8" name="Up-Down Arrow 77"/>
          <p:cNvSpPr/>
          <p:nvPr/>
        </p:nvSpPr>
        <p:spPr bwMode="auto">
          <a:xfrm>
            <a:off x="6094411" y="1783098"/>
            <a:ext cx="274317" cy="457196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Up-Down Arrow 78"/>
          <p:cNvSpPr/>
          <p:nvPr/>
        </p:nvSpPr>
        <p:spPr bwMode="auto">
          <a:xfrm>
            <a:off x="2253974" y="4526268"/>
            <a:ext cx="365756" cy="457195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0" name="Up-Down Arrow 79"/>
          <p:cNvSpPr/>
          <p:nvPr/>
        </p:nvSpPr>
        <p:spPr bwMode="auto">
          <a:xfrm>
            <a:off x="2253974" y="1783099"/>
            <a:ext cx="365756" cy="457194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Up-Down Arrow 80"/>
          <p:cNvSpPr/>
          <p:nvPr/>
        </p:nvSpPr>
        <p:spPr bwMode="auto">
          <a:xfrm>
            <a:off x="8014631" y="1783098"/>
            <a:ext cx="182878" cy="3200365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2" name="Up-Down Arrow 81"/>
          <p:cNvSpPr/>
          <p:nvPr/>
        </p:nvSpPr>
        <p:spPr bwMode="auto">
          <a:xfrm>
            <a:off x="9934850" y="1783098"/>
            <a:ext cx="91439" cy="457195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3" name="Up-Down Arrow 82"/>
          <p:cNvSpPr/>
          <p:nvPr/>
        </p:nvSpPr>
        <p:spPr bwMode="auto">
          <a:xfrm>
            <a:off x="9934850" y="4526268"/>
            <a:ext cx="182878" cy="457195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Down Arrow 83"/>
          <p:cNvSpPr/>
          <p:nvPr/>
        </p:nvSpPr>
        <p:spPr bwMode="auto">
          <a:xfrm>
            <a:off x="6094412" y="5532097"/>
            <a:ext cx="365756" cy="323435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8130" name="Picture 2" descr="http://outlook-support.com/wp-content/uploads/2013/09/Help-with-Outlook.jpg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8563265" y="1143025"/>
            <a:ext cx="548634" cy="61495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Strategy for Applications (cont.)</a:t>
            </a:r>
            <a:endParaRPr lang="en-US" dirty="0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1705339" y="1051586"/>
            <a:ext cx="8869583" cy="73151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lIns="0" tIns="0" rIns="0" bIns="0" anchor="t" anchorCtr="0"/>
          <a:lstStyle/>
          <a:p>
            <a:r>
              <a:rPr lang="en-US" sz="20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Enterprise Collaboration</a:t>
            </a:r>
            <a:endParaRPr lang="en-US" sz="20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5325230" y="1417342"/>
            <a:ext cx="1775011" cy="3001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12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Web Sites</a:t>
            </a:r>
            <a:endParaRPr lang="en-US" sz="1200" b="1" i="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2413" y="1143025"/>
            <a:ext cx="464658" cy="464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9177" y="1143025"/>
            <a:ext cx="771210" cy="45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2" descr="https://encrypted-tbn1.gstatic.com/images?q=tbn:ANd9GcT5X7EgVLkE86LC6DoAZj2sTFdwxbvhddmqZ1gmfknpckwpt3qoz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657" y="1324485"/>
            <a:ext cx="1725199" cy="303119"/>
          </a:xfrm>
          <a:prstGeom prst="rect">
            <a:avLst/>
          </a:prstGeom>
          <a:noFill/>
        </p:spPr>
      </p:pic>
      <p:pic>
        <p:nvPicPr>
          <p:cNvPr id="67" name="Picture 12" descr="http://cdn4.techworld.com/cmsdata/news/3233347/OpenA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03338" y="1234464"/>
            <a:ext cx="1310914" cy="535067"/>
          </a:xfrm>
          <a:prstGeom prst="rect">
            <a:avLst/>
          </a:prstGeom>
          <a:noFill/>
        </p:spPr>
      </p:pic>
      <p:pic>
        <p:nvPicPr>
          <p:cNvPr id="48130" name="Picture 2" descr="http://outlook-support.com/wp-content/uploads/2013/09/Help-with-Outloo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3265" y="1143025"/>
            <a:ext cx="548634" cy="614953"/>
          </a:xfrm>
          <a:prstGeom prst="rect">
            <a:avLst/>
          </a:prstGeom>
          <a:noFill/>
        </p:spPr>
      </p:pic>
      <p:sp>
        <p:nvSpPr>
          <p:cNvPr id="53" name="Content Placeholder 2"/>
          <p:cNvSpPr>
            <a:spLocks noGrp="1"/>
          </p:cNvSpPr>
          <p:nvPr>
            <p:ph idx="1"/>
          </p:nvPr>
        </p:nvSpPr>
        <p:spPr>
          <a:xfrm>
            <a:off x="611962" y="2057414"/>
            <a:ext cx="10360501" cy="4446255"/>
          </a:xfrm>
        </p:spPr>
        <p:txBody>
          <a:bodyPr/>
          <a:lstStyle/>
          <a:p>
            <a:r>
              <a:rPr lang="en-US" dirty="0" smtClean="0"/>
              <a:t>Enterprise Collaboration</a:t>
            </a:r>
          </a:p>
          <a:p>
            <a:pPr lvl="1"/>
            <a:r>
              <a:rPr lang="en-US" dirty="0" smtClean="0"/>
              <a:t>User/Employee Authentication and Single Sign On</a:t>
            </a:r>
          </a:p>
          <a:p>
            <a:pPr lvl="1"/>
            <a:r>
              <a:rPr lang="en-US" dirty="0" smtClean="0"/>
              <a:t>Email, Calendar, Community, SharePoint, </a:t>
            </a:r>
            <a:r>
              <a:rPr lang="en-US" dirty="0" err="1" smtClean="0"/>
              <a:t>Lync</a:t>
            </a:r>
            <a:r>
              <a:rPr lang="en-US" dirty="0" smtClean="0"/>
              <a:t>, Web Sites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Strategy for Applications (cont.)</a:t>
            </a:r>
            <a:endParaRPr lang="en-US" dirty="0"/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608072" y="2240293"/>
            <a:ext cx="3429000" cy="22860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t" anchorCtr="0"/>
          <a:lstStyle/>
          <a:p>
            <a:r>
              <a:rPr lang="en-US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Field Operations</a:t>
            </a:r>
            <a:endParaRPr lang="en-US" sz="28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801" y="3389641"/>
            <a:ext cx="1280809" cy="39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9361" y="2924633"/>
            <a:ext cx="1280954" cy="356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1169" y="3109983"/>
            <a:ext cx="865523" cy="43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" descr="http://www.mspmentor.net/wp-content/uploads/2009/02/netsuite_saa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3374" y="3885802"/>
            <a:ext cx="807462" cy="329041"/>
          </a:xfrm>
          <a:prstGeom prst="rect">
            <a:avLst/>
          </a:prstGeom>
          <a:noFill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54271" y="3841122"/>
            <a:ext cx="682557" cy="511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7005" y="3885286"/>
            <a:ext cx="8191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Content Placeholder 2"/>
          <p:cNvSpPr txBox="1">
            <a:spLocks/>
          </p:cNvSpPr>
          <p:nvPr/>
        </p:nvSpPr>
        <p:spPr bwMode="auto">
          <a:xfrm>
            <a:off x="608072" y="4709146"/>
            <a:ext cx="10516791" cy="194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Field Operations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CRM (front-end) applications for lead flow, sales automation, customer support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Mainly cloud based for easy access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Strategy for Applications (cont.)</a:t>
            </a:r>
            <a:endParaRPr lang="en-US" dirty="0"/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4494192" y="2240293"/>
            <a:ext cx="3429000" cy="22860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lIns="0" rIns="0" anchor="t" anchorCtr="0"/>
          <a:lstStyle/>
          <a:p>
            <a:r>
              <a:rPr lang="en-US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Business Operations</a:t>
            </a:r>
            <a:endParaRPr lang="en-US" sz="28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4" name="Picture 2" descr="http://t1.gstatic.com/images?q=tbn:ANd9GcTnP-pN8Y5X1g88vLkBpdhIYKrb0Heqb3GJWD4jH5vb1OB6kCPx4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388" y="3429026"/>
            <a:ext cx="1206298" cy="316806"/>
          </a:xfrm>
          <a:prstGeom prst="rect">
            <a:avLst/>
          </a:prstGeom>
          <a:noFill/>
        </p:spPr>
      </p:pic>
      <p:pic>
        <p:nvPicPr>
          <p:cNvPr id="4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4352" y="3954994"/>
            <a:ext cx="746496" cy="446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2" descr="http://t2.gstatic.com/images?q=tbn:ANd9GcSbMJtR9qSsqwHG0p1ba-6i7ZvR2BU5Er34DLJkcLGNeAh2O08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8656" y="4069099"/>
            <a:ext cx="653323" cy="291662"/>
          </a:xfrm>
          <a:prstGeom prst="rect">
            <a:avLst/>
          </a:prstGeom>
          <a:noFill/>
        </p:spPr>
      </p:pic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4266" y="3063270"/>
            <a:ext cx="904804" cy="21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" name="Content Placeholder 2"/>
          <p:cNvSpPr>
            <a:spLocks noGrp="1"/>
          </p:cNvSpPr>
          <p:nvPr>
            <p:ph idx="1"/>
          </p:nvPr>
        </p:nvSpPr>
        <p:spPr>
          <a:xfrm>
            <a:off x="611962" y="4709146"/>
            <a:ext cx="10360501" cy="1794524"/>
          </a:xfrm>
        </p:spPr>
        <p:txBody>
          <a:bodyPr/>
          <a:lstStyle/>
          <a:p>
            <a:r>
              <a:rPr lang="en-US" dirty="0" smtClean="0"/>
              <a:t>Business Operations</a:t>
            </a:r>
          </a:p>
          <a:p>
            <a:pPr lvl="1"/>
            <a:r>
              <a:rPr lang="en-US" dirty="0" smtClean="0"/>
              <a:t>ERP (back-end) applications for order entry, financials, invoicing and human resources</a:t>
            </a:r>
          </a:p>
          <a:p>
            <a:pPr lvl="1"/>
            <a:r>
              <a:rPr lang="en-US" dirty="0" smtClean="0"/>
              <a:t>On-premise (OpenEdge) and cloud</a:t>
            </a:r>
          </a:p>
        </p:txBody>
      </p:sp>
      <p:pic>
        <p:nvPicPr>
          <p:cNvPr id="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3555" y="2903734"/>
            <a:ext cx="924029" cy="250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2918" y="3320288"/>
            <a:ext cx="493679" cy="2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25924" y="3246148"/>
            <a:ext cx="1006953" cy="34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4" descr="http://media.marketwire.com/attachments/200912/553625_AriaLogoNov200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72604" y="4000346"/>
            <a:ext cx="640080" cy="400050"/>
          </a:xfrm>
          <a:prstGeom prst="rect">
            <a:avLst/>
          </a:prstGeom>
          <a:noFill/>
        </p:spPr>
      </p:pic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38053" y="3710864"/>
            <a:ext cx="10001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Strategy for Applications (cont.)</a:t>
            </a:r>
            <a:endParaRPr lang="en-US" dirty="0"/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8288948" y="2240319"/>
            <a:ext cx="3429000" cy="22860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t" anchorCtr="0"/>
          <a:lstStyle/>
          <a:p>
            <a:r>
              <a:rPr lang="en-US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Product Operations</a:t>
            </a:r>
            <a:endParaRPr lang="en-US" sz="28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10574923" y="3246122"/>
            <a:ext cx="1005829" cy="274317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t" anchorCtr="0"/>
          <a:lstStyle/>
          <a:p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PID</a:t>
            </a:r>
          </a:p>
        </p:txBody>
      </p:sp>
      <p:sp>
        <p:nvSpPr>
          <p:cNvPr id="15" name="AutoShape 10"/>
          <p:cNvSpPr>
            <a:spLocks noChangeArrowheads="1"/>
          </p:cNvSpPr>
          <p:nvPr/>
        </p:nvSpPr>
        <p:spPr bwMode="auto">
          <a:xfrm>
            <a:off x="8746144" y="4069073"/>
            <a:ext cx="1097268" cy="3657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Beta Program Management</a:t>
            </a:r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8380387" y="3246122"/>
            <a:ext cx="989922" cy="274317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t" anchorCtr="0"/>
          <a:lstStyle/>
          <a:p>
            <a:r>
              <a:rPr lang="en-US" sz="1100" b="1" i="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Promsgs</a:t>
            </a:r>
            <a:endParaRPr lang="en-US" sz="1100" b="1" i="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AutoShape 10"/>
          <p:cNvSpPr>
            <a:spLocks noChangeArrowheads="1"/>
          </p:cNvSpPr>
          <p:nvPr/>
        </p:nvSpPr>
        <p:spPr bwMode="auto">
          <a:xfrm>
            <a:off x="10392045" y="3611878"/>
            <a:ext cx="1005829" cy="3657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Test Results</a:t>
            </a:r>
          </a:p>
        </p:txBody>
      </p:sp>
      <p:sp>
        <p:nvSpPr>
          <p:cNvPr id="18" name="AutoShape 10"/>
          <p:cNvSpPr>
            <a:spLocks noChangeArrowheads="1"/>
          </p:cNvSpPr>
          <p:nvPr/>
        </p:nvSpPr>
        <p:spPr bwMode="auto">
          <a:xfrm>
            <a:off x="10117728" y="4069073"/>
            <a:ext cx="1005829" cy="3657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Which DB</a:t>
            </a:r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8563265" y="3611878"/>
            <a:ext cx="989922" cy="3657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en-US" sz="1100" b="1" i="0" baseline="30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rd</a:t>
            </a:r>
            <a:r>
              <a:rPr lang="en-US" sz="1100" b="1" i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Party Components</a:t>
            </a:r>
          </a:p>
        </p:txBody>
      </p:sp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20460" y="2880366"/>
            <a:ext cx="17621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60533" y="3429000"/>
            <a:ext cx="569504" cy="261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Content Placeholder 2"/>
          <p:cNvSpPr>
            <a:spLocks noGrp="1"/>
          </p:cNvSpPr>
          <p:nvPr>
            <p:ph idx="1"/>
          </p:nvPr>
        </p:nvSpPr>
        <p:spPr>
          <a:xfrm>
            <a:off x="611962" y="4709146"/>
            <a:ext cx="10360501" cy="1794524"/>
          </a:xfrm>
        </p:spPr>
        <p:txBody>
          <a:bodyPr/>
          <a:lstStyle/>
          <a:p>
            <a:r>
              <a:rPr lang="en-US" dirty="0" smtClean="0"/>
              <a:t>Product Operations</a:t>
            </a:r>
          </a:p>
          <a:p>
            <a:pPr lvl="1"/>
            <a:r>
              <a:rPr lang="en-US" dirty="0" smtClean="0"/>
              <a:t>Source code management, defect tracking, product build, etc.</a:t>
            </a:r>
          </a:p>
          <a:p>
            <a:pPr lvl="1"/>
            <a:r>
              <a:rPr lang="en-US" dirty="0" smtClean="0"/>
              <a:t>On-premise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Strategy for Applications (cont.)</a:t>
            </a:r>
            <a:endParaRPr lang="en-US" dirty="0"/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1248144" y="4983463"/>
            <a:ext cx="9875413" cy="5715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Integration Layer</a:t>
            </a:r>
            <a:endParaRPr lang="en-US" sz="28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Flowchart: Document 34"/>
          <p:cNvSpPr/>
          <p:nvPr/>
        </p:nvSpPr>
        <p:spPr bwMode="auto">
          <a:xfrm>
            <a:off x="1431023" y="5037376"/>
            <a:ext cx="819751" cy="324862"/>
          </a:xfrm>
          <a:prstGeom prst="flowChartDocument">
            <a:avLst/>
          </a:prstGeom>
          <a:solidFill>
            <a:schemeClr val="accent1">
              <a:alpha val="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Customer</a:t>
            </a:r>
          </a:p>
        </p:txBody>
      </p:sp>
      <p:sp>
        <p:nvSpPr>
          <p:cNvPr id="36" name="Flowchart: Document 35"/>
          <p:cNvSpPr/>
          <p:nvPr/>
        </p:nvSpPr>
        <p:spPr bwMode="auto">
          <a:xfrm>
            <a:off x="2876122" y="5246926"/>
            <a:ext cx="819751" cy="324862"/>
          </a:xfrm>
          <a:prstGeom prst="flowChartDocument">
            <a:avLst/>
          </a:prstGeom>
          <a:solidFill>
            <a:schemeClr val="accent1">
              <a:alpha val="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Employee</a:t>
            </a:r>
          </a:p>
        </p:txBody>
      </p:sp>
      <p:sp>
        <p:nvSpPr>
          <p:cNvPr id="37" name="Flowchart: Document 36"/>
          <p:cNvSpPr/>
          <p:nvPr/>
        </p:nvSpPr>
        <p:spPr bwMode="auto">
          <a:xfrm>
            <a:off x="2132410" y="5189776"/>
            <a:ext cx="819751" cy="324862"/>
          </a:xfrm>
          <a:prstGeom prst="flowChartDocument">
            <a:avLst/>
          </a:prstGeom>
          <a:solidFill>
            <a:schemeClr val="accent1">
              <a:alpha val="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Product</a:t>
            </a:r>
          </a:p>
        </p:txBody>
      </p:sp>
      <p:pic>
        <p:nvPicPr>
          <p:cNvPr id="69" name="Picture 5" descr="ProgressOpenEdge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60776" y="5099103"/>
            <a:ext cx="1597025" cy="341555"/>
          </a:xfrm>
          <a:prstGeom prst="rect">
            <a:avLst/>
          </a:prstGeom>
          <a:noFill/>
        </p:spPr>
      </p:pic>
      <p:sp>
        <p:nvSpPr>
          <p:cNvPr id="53" name="Content Placeholder 2"/>
          <p:cNvSpPr>
            <a:spLocks noGrp="1"/>
          </p:cNvSpPr>
          <p:nvPr>
            <p:ph idx="1"/>
          </p:nvPr>
        </p:nvSpPr>
        <p:spPr>
          <a:xfrm>
            <a:off x="611962" y="3429000"/>
            <a:ext cx="10603034" cy="3074670"/>
          </a:xfrm>
        </p:spPr>
        <p:txBody>
          <a:bodyPr/>
          <a:lstStyle/>
          <a:p>
            <a:r>
              <a:rPr lang="en-US" dirty="0" smtClean="0"/>
              <a:t>Integration Layer</a:t>
            </a:r>
          </a:p>
          <a:p>
            <a:pPr lvl="1"/>
            <a:r>
              <a:rPr lang="en-US" dirty="0" smtClean="0"/>
              <a:t>Data entity and service-oriented integration layer to share and replicate data across platforms</a:t>
            </a:r>
          </a:p>
          <a:p>
            <a:pPr lvl="1"/>
            <a:r>
              <a:rPr lang="en-US" dirty="0" smtClean="0"/>
              <a:t>Mainly based on OpenEdge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Strategy for Applications (cont.)</a:t>
            </a:r>
            <a:endParaRPr lang="en-US" dirty="0"/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1796780" y="5857875"/>
            <a:ext cx="8686704" cy="5715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square" anchor="ctr" anchorCtr="0"/>
          <a:lstStyle/>
          <a:p>
            <a:r>
              <a:rPr lang="en-US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Business Intelligence &amp; Data Warehouse</a:t>
            </a:r>
            <a:endParaRPr lang="en-US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5" name="Picture 16" descr="http://cloudtimes.org/wp-content/uploads/2012/11/tableau-software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2534" y="5897852"/>
            <a:ext cx="689541" cy="457195"/>
          </a:xfrm>
          <a:prstGeom prst="rect">
            <a:avLst/>
          </a:prstGeom>
          <a:noFill/>
        </p:spPr>
      </p:pic>
      <p:pic>
        <p:nvPicPr>
          <p:cNvPr id="66" name="Picture 5" descr="ProgressOpenEdge-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6143" y="5989292"/>
            <a:ext cx="1597025" cy="341555"/>
          </a:xfrm>
          <a:prstGeom prst="rect">
            <a:avLst/>
          </a:prstGeom>
          <a:noFill/>
        </p:spPr>
      </p:pic>
      <p:sp>
        <p:nvSpPr>
          <p:cNvPr id="53" name="Content Placeholder 2"/>
          <p:cNvSpPr>
            <a:spLocks noGrp="1"/>
          </p:cNvSpPr>
          <p:nvPr>
            <p:ph idx="1"/>
          </p:nvPr>
        </p:nvSpPr>
        <p:spPr>
          <a:xfrm>
            <a:off x="611962" y="4251950"/>
            <a:ext cx="10603034" cy="2251719"/>
          </a:xfrm>
        </p:spPr>
        <p:txBody>
          <a:bodyPr/>
          <a:lstStyle/>
          <a:p>
            <a:r>
              <a:rPr lang="en-US" dirty="0" smtClean="0"/>
              <a:t>Business Intelligence and Data Warehouse</a:t>
            </a:r>
          </a:p>
          <a:p>
            <a:pPr lvl="1"/>
            <a:r>
              <a:rPr lang="en-US" dirty="0" smtClean="0"/>
              <a:t>Transformation of operational data entities and transactions into reporting data models (cubes)</a:t>
            </a:r>
          </a:p>
          <a:p>
            <a:pPr lvl="1"/>
            <a:r>
              <a:rPr lang="en-US" dirty="0" smtClean="0"/>
              <a:t>OpenEdge database available to WebSpeed and Tableau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dirty="0" smtClean="0"/>
              <a:t>Main Business Applications</a:t>
            </a:r>
          </a:p>
        </p:txBody>
      </p:sp>
      <p:graphicFrame>
        <p:nvGraphicFramePr>
          <p:cNvPr id="13316" name="Group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57450382"/>
              </p:ext>
            </p:extLst>
          </p:nvPr>
        </p:nvGraphicFramePr>
        <p:xfrm>
          <a:off x="755661" y="1322388"/>
          <a:ext cx="10723766" cy="485203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383853"/>
                <a:gridCol w="4596713"/>
                <a:gridCol w="274320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Function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Vendor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Technology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 Collaboration</a:t>
                      </a: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Microsoft, </a:t>
                      </a:r>
                      <a:r>
                        <a:rPr kumimoji="0" lang="en-US" sz="18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OpenAM</a:t>
                      </a: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Telligent</a:t>
                      </a:r>
                      <a:endParaRPr kumimoji="0" lang="en-US" sz="18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Several</a:t>
                      </a:r>
                    </a:p>
                  </a:txBody>
                  <a:tcPr marL="121888" marR="121888" anchor="ctr" anchorCtr="1" horzOverflow="overflow"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Sales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Salesforce.com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Cloud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Order Management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QAD</a:t>
                      </a: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4E00"/>
                          </a:solidFill>
                          <a:effectLst/>
                        </a:rPr>
                        <a:t>OpenEdge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4E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 Software Download</a:t>
                      </a: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Flexera</a:t>
                      </a:r>
                      <a:endParaRPr kumimoji="0" lang="en-US" sz="18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Cloud</a:t>
                      </a:r>
                    </a:p>
                  </a:txBody>
                  <a:tcPr marL="121888" marR="121888" anchor="ctr" anchorCtr="1" horzOverflow="overflow"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Customer Support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Service Cloud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Cloud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Financials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Advanced Computer Software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4E00"/>
                          </a:solidFill>
                          <a:effectLst/>
                        </a:rPr>
                        <a:t>OpenEdge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4E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Human Resources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Lawson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Outhosted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IT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HelpDesk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Progress IT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4E00"/>
                          </a:solidFill>
                          <a:effectLst/>
                        </a:rPr>
                        <a:t>OpenEdge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4E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121888" marR="121888" anchor="ctr" anchorCtr="1" horzOverflow="overflow"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Warehousing</a:t>
                      </a: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Tableau / Progress IT</a:t>
                      </a: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Cloud / </a:t>
                      </a: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4E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OpenEdge</a:t>
                      </a:r>
                    </a:p>
                  </a:txBody>
                  <a:tcPr marL="121888" marR="121888" anchor="ctr" anchorCtr="1" horzOverflow="overflow"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Integration</a:t>
                      </a: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Progress IT</a:t>
                      </a: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4E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OpenEdge</a:t>
                      </a:r>
                    </a:p>
                  </a:txBody>
                  <a:tcPr marL="121888" marR="121888" anchor="ctr" anchorCtr="1" horzOverflow="overflow"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 marL="121888" marR="12188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Progress IT</a:t>
                      </a:r>
                    </a:p>
                  </a:txBody>
                  <a:tcPr marL="121888" marR="12188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4E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OpenEdge</a:t>
                      </a: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Java</a:t>
                      </a:r>
                    </a:p>
                  </a:txBody>
                  <a:tcPr marL="121888" marR="121888" anchor="ctr" anchorCtr="1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239325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Integration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630193" y="1927655"/>
            <a:ext cx="1927655" cy="1099751"/>
            <a:chOff x="1569307" y="2693773"/>
            <a:chExt cx="1927655" cy="1099751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24143" y="3246276"/>
              <a:ext cx="1280809" cy="394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24346" y="2892478"/>
              <a:ext cx="1280954" cy="356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Cloud 22"/>
            <p:cNvSpPr/>
            <p:nvPr/>
          </p:nvSpPr>
          <p:spPr bwMode="auto">
            <a:xfrm>
              <a:off x="1569307" y="2693773"/>
              <a:ext cx="1927655" cy="1099751"/>
            </a:xfrm>
            <a:prstGeom prst="cloud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209900" y="1668163"/>
            <a:ext cx="1849397" cy="790832"/>
            <a:chOff x="8690917" y="2051222"/>
            <a:chExt cx="1849397" cy="790832"/>
          </a:xfrm>
        </p:grpSpPr>
        <p:pic>
          <p:nvPicPr>
            <p:cNvPr id="7" name="Picture 2" descr="http://t1.gstatic.com/images?q=tbn:ANd9GcTnP-pN8Y5X1g88vLkBpdhIYKrb0Heqb3GJWD4jH5vb1OB6kCPx4w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956217" y="2247586"/>
              <a:ext cx="1206298" cy="316806"/>
            </a:xfrm>
            <a:prstGeom prst="rect">
              <a:avLst/>
            </a:prstGeom>
            <a:noFill/>
          </p:spPr>
        </p:pic>
        <p:sp>
          <p:nvSpPr>
            <p:cNvPr id="25" name="Cloud 24"/>
            <p:cNvSpPr/>
            <p:nvPr/>
          </p:nvSpPr>
          <p:spPr bwMode="auto">
            <a:xfrm>
              <a:off x="8690917" y="2051222"/>
              <a:ext cx="1849397" cy="790832"/>
            </a:xfrm>
            <a:prstGeom prst="cloud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754660" y="5189839"/>
            <a:ext cx="1519881" cy="716692"/>
            <a:chOff x="4337222" y="5350477"/>
            <a:chExt cx="1519881" cy="716692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50674" y="5528328"/>
              <a:ext cx="1006953" cy="348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Cloud 25"/>
            <p:cNvSpPr/>
            <p:nvPr/>
          </p:nvSpPr>
          <p:spPr bwMode="auto">
            <a:xfrm>
              <a:off x="4337222" y="5350477"/>
              <a:ext cx="1519881" cy="716692"/>
            </a:xfrm>
            <a:prstGeom prst="cloud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3496962" y="1107990"/>
            <a:ext cx="4992130" cy="1103870"/>
            <a:chOff x="2977979" y="1033849"/>
            <a:chExt cx="4992130" cy="1103870"/>
          </a:xfrm>
        </p:grpSpPr>
        <p:pic>
          <p:nvPicPr>
            <p:cNvPr id="10" name="Picture 1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298095" y="1147507"/>
              <a:ext cx="556097" cy="556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2" descr="https://encrypted-tbn1.gstatic.com/images?q=tbn:ANd9GcT5X7EgVLkE86LC6DoAZj2sTFdwxbvhddmqZ1gmfknpckwpt3qozQ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583354" y="1293060"/>
              <a:ext cx="1528763" cy="268605"/>
            </a:xfrm>
            <a:prstGeom prst="rect">
              <a:avLst/>
            </a:prstGeom>
            <a:noFill/>
          </p:spPr>
        </p:pic>
        <p:pic>
          <p:nvPicPr>
            <p:cNvPr id="12" name="Picture 12" descr="http://cdn4.techworld.com/cmsdata/news/3233347/OpenAM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083385" y="1142008"/>
              <a:ext cx="1183790" cy="482162"/>
            </a:xfrm>
            <a:prstGeom prst="rect">
              <a:avLst/>
            </a:prstGeom>
            <a:noFill/>
          </p:spPr>
        </p:pic>
        <p:pic>
          <p:nvPicPr>
            <p:cNvPr id="32770" name="Picture 2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817675" y="1661470"/>
              <a:ext cx="1205865" cy="297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Cloud 26"/>
            <p:cNvSpPr/>
            <p:nvPr/>
          </p:nvSpPr>
          <p:spPr bwMode="auto">
            <a:xfrm>
              <a:off x="2977979" y="1033849"/>
              <a:ext cx="4992130" cy="1103870"/>
            </a:xfrm>
            <a:prstGeom prst="cloud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942133" y="5495153"/>
            <a:ext cx="10001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Straight Arrow Connector 36"/>
          <p:cNvCxnSpPr/>
          <p:nvPr/>
        </p:nvCxnSpPr>
        <p:spPr bwMode="auto">
          <a:xfrm flipV="1">
            <a:off x="7821827" y="2384854"/>
            <a:ext cx="1445741" cy="691978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rot="5400000" flipH="1" flipV="1">
            <a:off x="3138616" y="4534929"/>
            <a:ext cx="840261" cy="766123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2656703" y="2582562"/>
            <a:ext cx="3744097" cy="556054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rot="16200000" flipV="1">
            <a:off x="6085705" y="2341606"/>
            <a:ext cx="951472" cy="518984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flipV="1">
            <a:off x="3138616" y="3768811"/>
            <a:ext cx="3521676" cy="1569309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7760043" y="3694670"/>
            <a:ext cx="1161535" cy="333633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3163330" y="4436076"/>
            <a:ext cx="5572897" cy="877330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3163330" y="5325762"/>
            <a:ext cx="4609070" cy="345989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16200000" flipV="1">
            <a:off x="1340709" y="3453714"/>
            <a:ext cx="2236571" cy="1482812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 rot="10800000" flipV="1">
            <a:off x="2557849" y="1767016"/>
            <a:ext cx="889686" cy="321276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" name="Straight Arrow Connector 47"/>
          <p:cNvCxnSpPr/>
          <p:nvPr/>
        </p:nvCxnSpPr>
        <p:spPr bwMode="auto">
          <a:xfrm>
            <a:off x="7945395" y="1977081"/>
            <a:ext cx="1161535" cy="61784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 rot="10800000" flipV="1">
            <a:off x="5214554" y="3459891"/>
            <a:ext cx="1149177" cy="395415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/>
          <p:nvPr/>
        </p:nvCxnSpPr>
        <p:spPr bwMode="auto">
          <a:xfrm>
            <a:off x="2347784" y="2903838"/>
            <a:ext cx="1371600" cy="914400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511839" y="3044268"/>
            <a:ext cx="1264444" cy="52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944576" y="4102057"/>
            <a:ext cx="1128713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4" name="Group 133"/>
          <p:cNvGrpSpPr/>
          <p:nvPr/>
        </p:nvGrpSpPr>
        <p:grpSpPr>
          <a:xfrm>
            <a:off x="3750749" y="3138361"/>
            <a:ext cx="1463040" cy="1334787"/>
            <a:chOff x="3750749" y="3138361"/>
            <a:chExt cx="1463040" cy="1334787"/>
          </a:xfrm>
        </p:grpSpPr>
        <p:pic>
          <p:nvPicPr>
            <p:cNvPr id="32772" name="Picture 4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3750749" y="3138361"/>
              <a:ext cx="1463040" cy="422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3" name="Picture 5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928505" y="3913361"/>
              <a:ext cx="1135856" cy="292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Flowchart: Magnetic Disk 28"/>
            <p:cNvSpPr/>
            <p:nvPr/>
          </p:nvSpPr>
          <p:spPr bwMode="auto">
            <a:xfrm>
              <a:off x="3904736" y="3459894"/>
              <a:ext cx="1173892" cy="1013254"/>
            </a:xfrm>
            <a:prstGeom prst="flowChartMagneticDisk">
              <a:avLst/>
            </a:prstGeom>
            <a:noFill/>
            <a:ln w="1270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Integration</a:t>
            </a:r>
            <a:endParaRPr lang="en-US" dirty="0"/>
          </a:p>
        </p:txBody>
      </p:sp>
      <p:pic>
        <p:nvPicPr>
          <p:cNvPr id="4" name="Picture 3" descr="PSC Application Integration 2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2" y="1143025"/>
            <a:ext cx="10972680" cy="521382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35531"/>
          </a:xfrm>
        </p:spPr>
        <p:txBody>
          <a:bodyPr/>
          <a:lstStyle/>
          <a:p>
            <a:r>
              <a:rPr lang="en-US" dirty="0" smtClean="0"/>
              <a:t>Data Integration Architecture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Integration Architecture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Framework based on OpenEdge</a:t>
            </a:r>
          </a:p>
          <a:p>
            <a:pPr lvl="1"/>
            <a:r>
              <a:rPr lang="en-US" dirty="0" smtClean="0"/>
              <a:t>Persistent procedures</a:t>
            </a:r>
          </a:p>
          <a:p>
            <a:pPr lvl="1"/>
            <a:r>
              <a:rPr lang="en-US" dirty="0" smtClean="0"/>
              <a:t>Include files</a:t>
            </a:r>
          </a:p>
          <a:p>
            <a:pPr lvl="1"/>
            <a:r>
              <a:rPr lang="en-US" dirty="0" smtClean="0"/>
              <a:t>Method libraries</a:t>
            </a:r>
          </a:p>
          <a:p>
            <a:pPr lvl="1"/>
            <a:r>
              <a:rPr lang="en-US" dirty="0" smtClean="0"/>
              <a:t>Event database</a:t>
            </a:r>
          </a:p>
          <a:p>
            <a:r>
              <a:rPr lang="en-US" dirty="0" smtClean="0"/>
              <a:t>Service oriented</a:t>
            </a:r>
          </a:p>
          <a:p>
            <a:r>
              <a:rPr lang="en-US" dirty="0" smtClean="0"/>
              <a:t>Data entity oriented</a:t>
            </a:r>
          </a:p>
          <a:p>
            <a:r>
              <a:rPr lang="en-US" dirty="0" smtClean="0"/>
              <a:t>Layered:</a:t>
            </a:r>
          </a:p>
          <a:p>
            <a:pPr lvl="1"/>
            <a:r>
              <a:rPr lang="en-US" dirty="0" smtClean="0"/>
              <a:t>Integration processes</a:t>
            </a:r>
          </a:p>
          <a:p>
            <a:pPr lvl="1"/>
            <a:r>
              <a:rPr lang="en-US" dirty="0" smtClean="0"/>
              <a:t>Data services</a:t>
            </a:r>
          </a:p>
          <a:p>
            <a:pPr lvl="1"/>
            <a:r>
              <a:rPr lang="en-US" dirty="0" smtClean="0"/>
              <a:t>Transport methods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703" y="1987121"/>
            <a:ext cx="58959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1800" dirty="0" smtClean="0"/>
              <a:t>Architecture focused on supportability and functionality</a:t>
            </a:r>
          </a:p>
          <a:p>
            <a:pPr lvl="0"/>
            <a:r>
              <a:rPr lang="en-US" sz="1800" dirty="0" smtClean="0"/>
              <a:t>Service oriented, as opposed to point-to-point integration</a:t>
            </a:r>
          </a:p>
          <a:p>
            <a:pPr lvl="0"/>
            <a:r>
              <a:rPr lang="en-US" sz="1800" dirty="0" smtClean="0"/>
              <a:t>Data entity oriented, as opposed to application oriented</a:t>
            </a:r>
          </a:p>
          <a:p>
            <a:pPr lvl="0"/>
            <a:r>
              <a:rPr lang="en-US" sz="1800" dirty="0" smtClean="0"/>
              <a:t>Separation of logics </a:t>
            </a:r>
            <a:r>
              <a:rPr lang="en-US" sz="1800" dirty="0" smtClean="0"/>
              <a:t>(transport</a:t>
            </a:r>
            <a:r>
              <a:rPr lang="en-US" sz="1800" dirty="0" smtClean="0"/>
              <a:t>, data service, </a:t>
            </a:r>
            <a:r>
              <a:rPr lang="en-US" sz="1800" dirty="0" smtClean="0"/>
              <a:t>process / </a:t>
            </a:r>
            <a:r>
              <a:rPr lang="en-US" sz="1800" dirty="0" smtClean="0"/>
              <a:t>presentation</a:t>
            </a:r>
            <a:r>
              <a:rPr lang="en-US" sz="1800" dirty="0" smtClean="0"/>
              <a:t>, process, </a:t>
            </a:r>
            <a:r>
              <a:rPr lang="en-US" sz="1800" dirty="0" smtClean="0"/>
              <a:t>services / MVC)</a:t>
            </a:r>
            <a:endParaRPr lang="en-US" sz="1800" dirty="0" smtClean="0"/>
          </a:p>
          <a:p>
            <a:pPr lvl="0"/>
            <a:r>
              <a:rPr lang="en-US" sz="1800" dirty="0" smtClean="0"/>
              <a:t>Reuse of logic, code and data</a:t>
            </a:r>
          </a:p>
          <a:p>
            <a:pPr lvl="0"/>
            <a:r>
              <a:rPr lang="en-US" sz="1800" dirty="0" smtClean="0"/>
              <a:t>Highly configurable to avoid code modifications</a:t>
            </a:r>
          </a:p>
          <a:p>
            <a:pPr lvl="0"/>
            <a:r>
              <a:rPr lang="en-US" sz="1800" dirty="0" smtClean="0"/>
              <a:t>Easy replacement of applications</a:t>
            </a:r>
          </a:p>
          <a:p>
            <a:pPr lvl="0"/>
            <a:r>
              <a:rPr lang="en-US" sz="1800" dirty="0" smtClean="0"/>
              <a:t>Support for multiple transport mechanisms, including flat files, SCP, (S)FTP, JMS messages, SOAP and REST Web Services, OpenEdge </a:t>
            </a:r>
            <a:r>
              <a:rPr lang="en-US" sz="1800" dirty="0" err="1" smtClean="0"/>
              <a:t>AppServers</a:t>
            </a:r>
            <a:r>
              <a:rPr lang="en-US" sz="1800" dirty="0" smtClean="0"/>
              <a:t>, OpenEdge Procedures and Email</a:t>
            </a:r>
          </a:p>
          <a:p>
            <a:pPr lvl="0"/>
            <a:r>
              <a:rPr lang="en-US" sz="1800" dirty="0" smtClean="0"/>
              <a:t>Integrations from/to externally hosted applications need to be secure and encrypted</a:t>
            </a:r>
          </a:p>
          <a:p>
            <a:pPr lvl="0"/>
            <a:r>
              <a:rPr lang="en-US" sz="1800" dirty="0" smtClean="0"/>
              <a:t>Use of the best technology for each integration point</a:t>
            </a:r>
          </a:p>
          <a:p>
            <a:pPr lvl="0"/>
            <a:r>
              <a:rPr lang="en-US" sz="1800" dirty="0" smtClean="0"/>
              <a:t>Reduced set of technologies, mainly based on Progress Software technologies</a:t>
            </a:r>
          </a:p>
          <a:p>
            <a:endParaRPr lang="en-US" sz="16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1421928"/>
          </a:xfrm>
        </p:spPr>
        <p:txBody>
          <a:bodyPr/>
          <a:lstStyle/>
          <a:p>
            <a:r>
              <a:rPr lang="en-US" dirty="0" smtClean="0"/>
              <a:t>Integration Example: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Create Customer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Example: Customer Creation</a:t>
            </a:r>
            <a:endParaRPr 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8145" y="1874537"/>
            <a:ext cx="1733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loud 10"/>
          <p:cNvSpPr/>
          <p:nvPr/>
        </p:nvSpPr>
        <p:spPr bwMode="auto">
          <a:xfrm>
            <a:off x="699511" y="1417342"/>
            <a:ext cx="2651731" cy="1554463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6070" y="4343390"/>
            <a:ext cx="2438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Bent Arrow 13"/>
          <p:cNvSpPr/>
          <p:nvPr/>
        </p:nvSpPr>
        <p:spPr bwMode="auto">
          <a:xfrm flipV="1">
            <a:off x="1979657" y="3154683"/>
            <a:ext cx="3383243" cy="731512"/>
          </a:xfrm>
          <a:prstGeom prst="bentArrow">
            <a:avLst>
              <a:gd name="adj1" fmla="val 20482"/>
              <a:gd name="adj2" fmla="val 25000"/>
              <a:gd name="adj3" fmla="val 25000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15" name="Bent Arrow 14"/>
          <p:cNvSpPr/>
          <p:nvPr/>
        </p:nvSpPr>
        <p:spPr bwMode="auto">
          <a:xfrm rot="5400000">
            <a:off x="7557437" y="2331731"/>
            <a:ext cx="640072" cy="3200367"/>
          </a:xfrm>
          <a:prstGeom prst="bentArrow">
            <a:avLst>
              <a:gd name="adj1" fmla="val 25000"/>
              <a:gd name="adj2" fmla="val 31885"/>
              <a:gd name="adj3" fmla="val 25000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18" name="TextBox 17"/>
          <p:cNvSpPr txBox="1"/>
          <p:nvPr/>
        </p:nvSpPr>
        <p:spPr>
          <a:xfrm>
            <a:off x="790950" y="3337561"/>
            <a:ext cx="1188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Account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77655" y="3520439"/>
            <a:ext cx="1371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Customer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2162535" y="2788927"/>
            <a:ext cx="457195" cy="457195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5545778" y="3429000"/>
            <a:ext cx="457195" cy="457195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b="1" i="0" dirty="0" smtClean="0"/>
              <a:t>2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9660533" y="3977634"/>
            <a:ext cx="457195" cy="457195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Example: Customer Creation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4193" y="1143025"/>
            <a:ext cx="3200365" cy="330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9584" y="3977634"/>
            <a:ext cx="1733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loud 10"/>
          <p:cNvSpPr/>
          <p:nvPr/>
        </p:nvSpPr>
        <p:spPr bwMode="auto">
          <a:xfrm>
            <a:off x="882389" y="3429000"/>
            <a:ext cx="2651731" cy="1554463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2828" y="5148447"/>
            <a:ext cx="4023315" cy="12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19401" y="3929999"/>
            <a:ext cx="2438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Bent Arrow 13"/>
          <p:cNvSpPr/>
          <p:nvPr/>
        </p:nvSpPr>
        <p:spPr bwMode="auto">
          <a:xfrm flipV="1">
            <a:off x="2253974" y="5257780"/>
            <a:ext cx="2285975" cy="640072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15" name="Bent Arrow 14"/>
          <p:cNvSpPr/>
          <p:nvPr/>
        </p:nvSpPr>
        <p:spPr bwMode="auto">
          <a:xfrm rot="16200000" flipV="1">
            <a:off x="8151791" y="4297669"/>
            <a:ext cx="640071" cy="2377415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16" name="Up-Down Arrow 15"/>
          <p:cNvSpPr/>
          <p:nvPr/>
        </p:nvSpPr>
        <p:spPr bwMode="auto">
          <a:xfrm>
            <a:off x="5637216" y="4526268"/>
            <a:ext cx="274318" cy="548634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Example: Customer Creation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4193" y="1143025"/>
            <a:ext cx="3200365" cy="330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9584" y="3977634"/>
            <a:ext cx="1733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loud 10"/>
          <p:cNvSpPr/>
          <p:nvPr/>
        </p:nvSpPr>
        <p:spPr bwMode="auto">
          <a:xfrm>
            <a:off x="882389" y="3429000"/>
            <a:ext cx="2651731" cy="1554463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2828" y="5148447"/>
            <a:ext cx="4023315" cy="12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9" name="Picture 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19401" y="3929999"/>
            <a:ext cx="2438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613901" y="4526268"/>
            <a:ext cx="1422400" cy="568960"/>
          </a:xfrm>
          <a:prstGeom prst="roundRect">
            <a:avLst/>
          </a:prstGeom>
          <a:solidFill>
            <a:srgbClr val="E7B7B7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smtClean="0">
                <a:latin typeface="Arial" charset="0"/>
              </a:rPr>
              <a:t>Force.com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8776596" y="4505942"/>
            <a:ext cx="1422400" cy="568960"/>
          </a:xfrm>
          <a:prstGeom prst="roundRect">
            <a:avLst/>
          </a:prstGeom>
          <a:solidFill>
            <a:srgbClr val="EFCDCD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QXtend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18" name="Bent Arrow 17"/>
          <p:cNvSpPr/>
          <p:nvPr/>
        </p:nvSpPr>
        <p:spPr bwMode="auto">
          <a:xfrm flipV="1">
            <a:off x="2253974" y="5257780"/>
            <a:ext cx="2285975" cy="640072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14" name="Bent Arrow 13"/>
          <p:cNvSpPr/>
          <p:nvPr/>
        </p:nvSpPr>
        <p:spPr bwMode="auto">
          <a:xfrm rot="16200000" flipV="1">
            <a:off x="8151791" y="4297669"/>
            <a:ext cx="640071" cy="2377415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15" name="Up-Down Arrow 14"/>
          <p:cNvSpPr/>
          <p:nvPr/>
        </p:nvSpPr>
        <p:spPr bwMode="auto">
          <a:xfrm>
            <a:off x="5637216" y="4526268"/>
            <a:ext cx="274318" cy="548634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Example: Customer Creation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4193" y="1143025"/>
            <a:ext cx="3200365" cy="330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9584" y="3977634"/>
            <a:ext cx="1733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loud 10"/>
          <p:cNvSpPr/>
          <p:nvPr/>
        </p:nvSpPr>
        <p:spPr bwMode="auto">
          <a:xfrm>
            <a:off x="882389" y="3429000"/>
            <a:ext cx="2651731" cy="1554463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2828" y="5148447"/>
            <a:ext cx="4023315" cy="12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613901" y="4526268"/>
            <a:ext cx="1422400" cy="568960"/>
          </a:xfrm>
          <a:prstGeom prst="roundRect">
            <a:avLst/>
          </a:prstGeom>
          <a:solidFill>
            <a:srgbClr val="E7B7B7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smtClean="0">
                <a:latin typeface="Arial" charset="0"/>
              </a:rPr>
              <a:t>Force.com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79657" y="5772060"/>
            <a:ext cx="91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SOAP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20460" y="5772060"/>
            <a:ext cx="91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SOAP</a:t>
            </a: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3716998" y="5440658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libSFDC.p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6734485" y="5440658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libQXtend.p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21" name="Bent Arrow 20"/>
          <p:cNvSpPr/>
          <p:nvPr/>
        </p:nvSpPr>
        <p:spPr bwMode="auto">
          <a:xfrm flipV="1">
            <a:off x="2253974" y="5257780"/>
            <a:ext cx="1371585" cy="640072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19401" y="3929999"/>
            <a:ext cx="2438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8776596" y="4505942"/>
            <a:ext cx="1422400" cy="568960"/>
          </a:xfrm>
          <a:prstGeom prst="roundRect">
            <a:avLst/>
          </a:prstGeom>
          <a:solidFill>
            <a:srgbClr val="EFCDCD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QXtend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25" name="Bent Arrow 24"/>
          <p:cNvSpPr/>
          <p:nvPr/>
        </p:nvSpPr>
        <p:spPr bwMode="auto">
          <a:xfrm rot="16200000" flipV="1">
            <a:off x="8654704" y="4800583"/>
            <a:ext cx="640071" cy="1371586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29" name="Up-Down Arrow 28"/>
          <p:cNvSpPr/>
          <p:nvPr/>
        </p:nvSpPr>
        <p:spPr bwMode="auto">
          <a:xfrm>
            <a:off x="5637216" y="4526268"/>
            <a:ext cx="274318" cy="548634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Example: Customer Creation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4193" y="1143025"/>
            <a:ext cx="3200365" cy="330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2828" y="5148447"/>
            <a:ext cx="4023315" cy="12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4448510" y="3520439"/>
            <a:ext cx="2651731" cy="1026155"/>
          </a:xfrm>
          <a:prstGeom prst="roundRect">
            <a:avLst/>
          </a:prstGeom>
          <a:solidFill>
            <a:srgbClr val="FEE9CE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pPr>
              <a:spcBef>
                <a:spcPts val="600"/>
              </a:spcBef>
            </a:pPr>
            <a:r>
              <a:rPr lang="en-US" sz="1800" i="0" dirty="0" smtClean="0"/>
              <a:t>CreateCustomer.html</a:t>
            </a:r>
          </a:p>
          <a:p>
            <a:pPr>
              <a:spcBef>
                <a:spcPts val="600"/>
              </a:spcBef>
            </a:pPr>
            <a:r>
              <a:rPr lang="en-US" sz="1800" i="0" dirty="0" err="1" smtClean="0"/>
              <a:t>CreateCustomer.w</a:t>
            </a:r>
            <a:endParaRPr lang="en-US" sz="1800" i="0" dirty="0" smtClean="0">
              <a:latin typeface="Arial" charset="0"/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9584" y="3977634"/>
            <a:ext cx="1733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Cloud 28"/>
          <p:cNvSpPr/>
          <p:nvPr/>
        </p:nvSpPr>
        <p:spPr bwMode="auto">
          <a:xfrm>
            <a:off x="882389" y="3429000"/>
            <a:ext cx="2651731" cy="1554463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2828" y="5148447"/>
            <a:ext cx="4023315" cy="12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1613901" y="4526268"/>
            <a:ext cx="1422400" cy="568960"/>
          </a:xfrm>
          <a:prstGeom prst="roundRect">
            <a:avLst/>
          </a:prstGeom>
          <a:solidFill>
            <a:srgbClr val="E7B7B7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smtClean="0">
                <a:latin typeface="Arial" charset="0"/>
              </a:rPr>
              <a:t>Force.com</a:t>
            </a: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716998" y="5440658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libSFDC.p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6734485" y="5440658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libQXtend.p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35" name="Up-Down Arrow 34"/>
          <p:cNvSpPr/>
          <p:nvPr/>
        </p:nvSpPr>
        <p:spPr bwMode="auto">
          <a:xfrm>
            <a:off x="5637216" y="4617707"/>
            <a:ext cx="274318" cy="548634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36" name="TextBox 35"/>
          <p:cNvSpPr txBox="1"/>
          <p:nvPr/>
        </p:nvSpPr>
        <p:spPr>
          <a:xfrm>
            <a:off x="1979657" y="5772060"/>
            <a:ext cx="91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SOAP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20460" y="5772060"/>
            <a:ext cx="91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SOAP</a:t>
            </a:r>
          </a:p>
        </p:txBody>
      </p:sp>
      <p:sp>
        <p:nvSpPr>
          <p:cNvPr id="38" name="Bent Arrow 37"/>
          <p:cNvSpPr/>
          <p:nvPr/>
        </p:nvSpPr>
        <p:spPr bwMode="auto">
          <a:xfrm flipV="1">
            <a:off x="2253974" y="5257780"/>
            <a:ext cx="1371585" cy="640072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pic>
        <p:nvPicPr>
          <p:cNvPr id="39" name="Picture 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19401" y="3929999"/>
            <a:ext cx="2438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8776596" y="4505942"/>
            <a:ext cx="1422400" cy="568960"/>
          </a:xfrm>
          <a:prstGeom prst="roundRect">
            <a:avLst/>
          </a:prstGeom>
          <a:solidFill>
            <a:srgbClr val="EFCDCD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QXtend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41" name="Bent Arrow 40"/>
          <p:cNvSpPr/>
          <p:nvPr/>
        </p:nvSpPr>
        <p:spPr bwMode="auto">
          <a:xfrm rot="16200000" flipV="1">
            <a:off x="8654704" y="4800583"/>
            <a:ext cx="640071" cy="1371586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Salesforce.com data using </a:t>
            </a:r>
            <a:r>
              <a:rPr lang="en-US" b="1" dirty="0" err="1" smtClean="0"/>
              <a:t>libSFDC.p</a:t>
            </a:r>
            <a:endParaRPr lang="en-US" b="1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442680" y="1508780"/>
            <a:ext cx="7955193" cy="3200365"/>
          </a:xfrm>
          <a:prstGeom prst="rect">
            <a:avLst/>
          </a:prstGeom>
          <a:solidFill>
            <a:srgbClr val="FFFFEB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74320" tIns="27432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DEF TEMP-TABLE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ttAccount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NO-UNDO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FIELD Id               AS CHAR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FIELD Name             AS CHAR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FIELD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AS CHAR  HELP "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Customer_Number__c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FIELD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AccountType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AS CHAR  HELP "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Account_Type__c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FIELD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OwnerName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AS CHAR  HELP "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Owner.Name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FIELD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RepCode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AS CHAR  HELP "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Owner.Alias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(...)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DEF VAR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httAccount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AS HANDLE NO-UNDO.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httAccount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TEMP-TABLE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ttAccount:HANDLE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699511" y="4892023"/>
            <a:ext cx="9875412" cy="1280147"/>
          </a:xfrm>
          <a:prstGeom prst="rect">
            <a:avLst/>
          </a:prstGeom>
          <a:solidFill>
            <a:srgbClr val="EBF7FF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74320" tIns="27432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RUN </a:t>
            </a:r>
            <a:r>
              <a:rPr lang="en-US" sz="16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SFDCQuery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(INPUT "SELECT * FROM Account WHERE Id = '" +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cProspectID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+ "'"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,INPUT-OUTPUT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httAccount</a:t>
            </a:r>
            <a:endParaRPr lang="en-US" sz="1600" b="1" i="0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,OUTPUT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iRecords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42681" y="1143025"/>
            <a:ext cx="13805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rgbClr val="000000"/>
                </a:solidFill>
              </a:rPr>
              <a:t>ttAccount.i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9510" y="4526268"/>
            <a:ext cx="2307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rgbClr val="000000"/>
                </a:solidFill>
              </a:rPr>
              <a:t>CreateCustomer.w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 and display data using </a:t>
            </a:r>
            <a:r>
              <a:rPr lang="en-US" b="1" dirty="0" err="1" smtClean="0"/>
              <a:t>wsbp.i</a:t>
            </a:r>
            <a:r>
              <a:rPr lang="en-US" b="1" dirty="0" smtClean="0"/>
              <a:t> </a:t>
            </a:r>
            <a:r>
              <a:rPr lang="en-US" dirty="0" smtClean="0"/>
              <a:t>– HTML</a:t>
            </a:r>
            <a:endParaRPr lang="en-US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705340" y="1508781"/>
            <a:ext cx="8778144" cy="4937706"/>
          </a:xfrm>
          <a:prstGeom prst="rect">
            <a:avLst/>
          </a:prstGeom>
          <a:solidFill>
            <a:srgbClr val="EBF7FF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74320" tIns="27432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(...)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4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&lt;td class="label"&gt; Company Name: &lt;/td&gt;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&lt;td&gt; &lt;input name="SFDC-Company" size="40" value=""&gt; 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[[SFDC-Company]] 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&lt;/td&gt;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&lt;td class="label"&gt; Street: &lt;/td&gt;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&lt;td&gt; &lt;input name="SFDC-Address1" size="40" value=""&gt; 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[[SFDC-Address1]]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&lt;/td&gt;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&lt;td class="label"&gt; &lt;/td&gt;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&lt;td&gt; &lt;input name="SFDC-Address2" size="40" value=""&gt; 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[[SFDC-Address2]]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&lt;/td&gt;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&lt;td class="label"&gt; Phone: &lt;/td&gt; &lt;td&gt;&lt;input name="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SFDC-Phone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 value="" &gt;&lt;td class="label"&gt; Country: &lt;/td&gt;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&lt;td&gt; &lt;select name="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SFDC-Country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14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onchange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400" b="1" i="0" dirty="0" err="1" smtClean="0">
                <a:latin typeface="Courier New" pitchFamily="49" charset="0"/>
                <a:cs typeface="Courier New" pitchFamily="49" charset="0"/>
              </a:rPr>
              <a:t>countryChanged</a:t>
            </a:r>
            <a:r>
              <a:rPr lang="en-US" sz="1400" b="1" i="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[[COUNTRY-OPTIONS]]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&lt;/select&gt;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[[</a:t>
            </a:r>
            <a:r>
              <a:rPr lang="en-US" sz="14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CountryCode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]] 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sz="14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nbsp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;&amp;</a:t>
            </a:r>
            <a:r>
              <a:rPr lang="en-US" sz="14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nbsp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;(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[[</a:t>
            </a:r>
            <a:r>
              <a:rPr lang="en-US" sz="14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CountryName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]]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 &lt;/td&gt;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4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&gt;&lt;</a:t>
            </a:r>
            <a:r>
              <a:rPr lang="en-US" sz="14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&lt;td class="label"&gt; State: &lt;/td&gt;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&lt;td&gt; &lt;select name="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SFDC-State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 id="SFDC-State"&gt;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[[STATE-OPTIONS]]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&lt;/select&gt;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[[</a:t>
            </a:r>
            <a:r>
              <a:rPr lang="en-US" sz="14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StateCode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]] 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sz="14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nbsp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;&amp;</a:t>
            </a:r>
            <a:r>
              <a:rPr lang="en-US" sz="14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nbsp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[[</a:t>
            </a:r>
            <a:r>
              <a:rPr lang="en-US" sz="14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StateName</a:t>
            </a:r>
            <a:r>
              <a:rPr lang="en-US" sz="14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]] 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&lt;/td&gt;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4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4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(...)</a:t>
            </a:r>
          </a:p>
        </p:txBody>
      </p:sp>
      <p:sp>
        <p:nvSpPr>
          <p:cNvPr id="5" name="Rectangle 4"/>
          <p:cNvSpPr/>
          <p:nvPr/>
        </p:nvSpPr>
        <p:spPr>
          <a:xfrm>
            <a:off x="1705340" y="1051586"/>
            <a:ext cx="2605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CreateCustomer.html</a:t>
            </a:r>
            <a:endParaRPr lang="en-US" sz="2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 and display data using </a:t>
            </a:r>
            <a:r>
              <a:rPr lang="en-US" b="1" dirty="0" err="1" smtClean="0"/>
              <a:t>wsbp.i</a:t>
            </a:r>
            <a:r>
              <a:rPr lang="en-US" dirty="0" smtClean="0"/>
              <a:t> – ABL</a:t>
            </a:r>
            <a:endParaRPr lang="en-US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705340" y="1508781"/>
            <a:ext cx="8778144" cy="4846267"/>
          </a:xfrm>
          <a:prstGeom prst="rect">
            <a:avLst/>
          </a:prstGeom>
          <a:solidFill>
            <a:srgbClr val="EBF7FF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74320" tIns="27432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(...)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SetFieldValue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SFDC-</a:t>
            </a:r>
            <a:r>
              <a:rPr lang="en-US" sz="16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ID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",ttAccount.Id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SetFieldValue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SFDC-</a:t>
            </a:r>
            <a:r>
              <a:rPr lang="en-US" sz="16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Owner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",ttAccount.OwnerName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SetFieldValue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SFDC-</a:t>
            </a:r>
            <a:r>
              <a:rPr lang="en-US" sz="16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Company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",ttAccount.Name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SetFieldValue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SFDC-Address1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,TRIM(ENTRY(1,ttAccount.BillingStreet,CHR(10)))).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 NUM-ENTRIES(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ttAccount.BillingStreet,CHR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(10)) &gt; 1 THEN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600" b="1" i="0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SetFieldValue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SFDC-Address2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   ,TRIM(ENTRY(2,ttAccount.BillingStreet,CHR(10)))).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 NUM-ENTRIES(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ttAccount.BillingStreet,CHR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(10)) &gt; 2 THEN DO: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c = "".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DO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3 TO NUM-ENTRIES(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ttAccount.BillingStreet,CHR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(10)).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c = c + TRIM(ENTRY(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i,ttAccount.BillingStreet,CHR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(10))) + " ".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END.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600" b="1" i="0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SetFieldValue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SFDC-Address3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",TRIM(c)).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END.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SetFieldValue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b="1" i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SFDC-</a:t>
            </a:r>
            <a:r>
              <a:rPr lang="en-US" sz="16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Country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",ttAccount.BillingCountry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(...)</a:t>
            </a:r>
          </a:p>
        </p:txBody>
      </p:sp>
      <p:sp>
        <p:nvSpPr>
          <p:cNvPr id="5" name="Rectangle 4"/>
          <p:cNvSpPr/>
          <p:nvPr/>
        </p:nvSpPr>
        <p:spPr>
          <a:xfrm>
            <a:off x="1705340" y="1051586"/>
            <a:ext cx="23072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0" dirty="0" err="1" smtClean="0">
                <a:solidFill>
                  <a:srgbClr val="000000"/>
                </a:solidFill>
              </a:rPr>
              <a:t>CreateCustomer.w</a:t>
            </a:r>
            <a:endParaRPr lang="en-US" sz="2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24732"/>
          </a:xfrm>
        </p:spPr>
        <p:txBody>
          <a:bodyPr/>
          <a:lstStyle/>
          <a:p>
            <a:r>
              <a:rPr lang="en-US" dirty="0" smtClean="0"/>
              <a:t>Transform and write QAD EE data using </a:t>
            </a:r>
            <a:r>
              <a:rPr lang="en-US" b="1" dirty="0" err="1" smtClean="0"/>
              <a:t>libQXtend.p</a:t>
            </a:r>
            <a:endParaRPr lang="en-US" b="1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608072" y="1965976"/>
            <a:ext cx="8778144" cy="4389072"/>
          </a:xfrm>
          <a:prstGeom prst="rect">
            <a:avLst/>
          </a:prstGeom>
          <a:solidFill>
            <a:srgbClr val="EBF7FF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74320" tIns="27432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CREATE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ttCustomer.SupportStatus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"STANDARD".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ttCustomer.CreatedBy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= REMOTE_USER.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ttCustomer.CreditLimit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=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ttCurrency.CreditLimit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. 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ttCustomer.EntityID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=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ttDomain.EntityID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ttCustomer.LanguageID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=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ttDomain.LanguageID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ttCustomer.CustName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= </a:t>
            </a:r>
            <a:r>
              <a:rPr lang="en-US" sz="16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GetFieldValue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("SFDC-Company").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ttCustomer.Address1      = </a:t>
            </a:r>
            <a:r>
              <a:rPr lang="en-US" sz="16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GetFieldValue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("SFDC-Address1").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ttCustomer.Address2      = </a:t>
            </a:r>
            <a:r>
              <a:rPr lang="en-US" sz="16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GetFieldValue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("SFDC-Address2").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ttCustomer.IsActive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= YES.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ttCustomer.SfdcID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= IF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cMode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"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SoldTo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                 THEN </a:t>
            </a:r>
            <a:r>
              <a:rPr lang="en-US" sz="16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GetFieldValue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("SFDC-ID")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                 ELSE "".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(...)</a:t>
            </a:r>
          </a:p>
          <a:p>
            <a:pPr algn="l" eaLnBrk="0" hangingPunct="0">
              <a:spcBef>
                <a:spcPts val="0"/>
              </a:spcBef>
              <a:defRPr/>
            </a:pPr>
            <a:endParaRPr lang="en-US" sz="1600" b="1" i="0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RUN </a:t>
            </a:r>
            <a:r>
              <a:rPr lang="en-US" sz="1600" b="1" i="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QXCreateCustomer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(INPUT-OUTPUT TABLE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  <a:p>
            <a:pPr algn="l" eaLnBrk="0" hangingPunct="0">
              <a:spcBef>
                <a:spcPts val="0"/>
              </a:spcBef>
              <a:defRPr/>
            </a:pPr>
            <a:endParaRPr lang="en-US" sz="1600" b="1" i="0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8072" y="1508781"/>
            <a:ext cx="23072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0" dirty="0" err="1" smtClean="0">
                <a:solidFill>
                  <a:srgbClr val="000000"/>
                </a:solidFill>
              </a:rPr>
              <a:t>CreateCustomer.w</a:t>
            </a:r>
            <a:endParaRPr lang="en-US" sz="2000" dirty="0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7008802" y="1417343"/>
            <a:ext cx="4754828" cy="2194536"/>
          </a:xfrm>
          <a:prstGeom prst="rect">
            <a:avLst/>
          </a:prstGeom>
          <a:solidFill>
            <a:srgbClr val="FFFFEB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74320" tIns="27432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DEF TEMP-TABLE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ttCustomer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NO-UNDO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FIELD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CustID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AS CHAR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FIELD </a:t>
            </a:r>
            <a:r>
              <a:rPr lang="en-US" sz="16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CustName</a:t>
            </a: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AS CHAR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FIELD Address1       AS CHAR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FIELD Address2       AS CHAR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FIELD City           AS CHAR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6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(...)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08802" y="1051586"/>
            <a:ext cx="1550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rgbClr val="000000"/>
                </a:solidFill>
              </a:rPr>
              <a:t>ttCustomer.i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Example: Customer Creation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4193" y="1143025"/>
            <a:ext cx="3200365" cy="330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2828" y="5148447"/>
            <a:ext cx="4023315" cy="12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4448510" y="3520439"/>
            <a:ext cx="2651731" cy="1026155"/>
          </a:xfrm>
          <a:prstGeom prst="roundRect">
            <a:avLst/>
          </a:prstGeom>
          <a:solidFill>
            <a:srgbClr val="FEE9CE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pPr>
              <a:spcBef>
                <a:spcPts val="600"/>
              </a:spcBef>
            </a:pPr>
            <a:r>
              <a:rPr lang="en-US" sz="1800" i="0" dirty="0" smtClean="0"/>
              <a:t>CreateCustomer.html</a:t>
            </a:r>
          </a:p>
          <a:p>
            <a:pPr>
              <a:spcBef>
                <a:spcPts val="600"/>
              </a:spcBef>
            </a:pPr>
            <a:r>
              <a:rPr lang="en-US" sz="1800" i="0" dirty="0" err="1" smtClean="0"/>
              <a:t>CreateCustomer.w</a:t>
            </a:r>
            <a:endParaRPr lang="en-US" sz="1800" i="0" dirty="0" smtClean="0">
              <a:latin typeface="Arial" charset="0"/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9584" y="3977634"/>
            <a:ext cx="1733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Cloud 28"/>
          <p:cNvSpPr/>
          <p:nvPr/>
        </p:nvSpPr>
        <p:spPr bwMode="auto">
          <a:xfrm>
            <a:off x="882389" y="3429000"/>
            <a:ext cx="2651731" cy="1554463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2828" y="5148447"/>
            <a:ext cx="4023315" cy="12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1613901" y="4526268"/>
            <a:ext cx="1422400" cy="568960"/>
          </a:xfrm>
          <a:prstGeom prst="roundRect">
            <a:avLst/>
          </a:prstGeom>
          <a:solidFill>
            <a:srgbClr val="E7B7B7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smtClean="0">
                <a:latin typeface="Arial" charset="0"/>
              </a:rPr>
              <a:t>Force.com</a:t>
            </a: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716998" y="5440658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libSFDC.p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6734485" y="5440658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libQXtend.p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35" name="Up-Down Arrow 34"/>
          <p:cNvSpPr/>
          <p:nvPr/>
        </p:nvSpPr>
        <p:spPr bwMode="auto">
          <a:xfrm>
            <a:off x="5637216" y="4617707"/>
            <a:ext cx="274318" cy="548634"/>
          </a:xfrm>
          <a:prstGeom prst="up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36" name="TextBox 35"/>
          <p:cNvSpPr txBox="1"/>
          <p:nvPr/>
        </p:nvSpPr>
        <p:spPr>
          <a:xfrm>
            <a:off x="1979657" y="5772060"/>
            <a:ext cx="91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SOAP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20460" y="5772060"/>
            <a:ext cx="91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SOAP</a:t>
            </a:r>
          </a:p>
        </p:txBody>
      </p:sp>
      <p:sp>
        <p:nvSpPr>
          <p:cNvPr id="38" name="Bent Arrow 37"/>
          <p:cNvSpPr/>
          <p:nvPr/>
        </p:nvSpPr>
        <p:spPr bwMode="auto">
          <a:xfrm flipV="1">
            <a:off x="2253974" y="5257780"/>
            <a:ext cx="1371585" cy="640072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pic>
        <p:nvPicPr>
          <p:cNvPr id="39" name="Picture 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19401" y="3929999"/>
            <a:ext cx="2438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8776596" y="4505942"/>
            <a:ext cx="1422400" cy="568960"/>
          </a:xfrm>
          <a:prstGeom prst="roundRect">
            <a:avLst/>
          </a:prstGeom>
          <a:solidFill>
            <a:srgbClr val="EFCDCD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QXtend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41" name="Bent Arrow 40"/>
          <p:cNvSpPr/>
          <p:nvPr/>
        </p:nvSpPr>
        <p:spPr bwMode="auto">
          <a:xfrm rot="16200000" flipV="1">
            <a:off x="8654704" y="4800583"/>
            <a:ext cx="640071" cy="1371586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1421928"/>
          </a:xfrm>
        </p:spPr>
        <p:txBody>
          <a:bodyPr/>
          <a:lstStyle/>
          <a:p>
            <a:r>
              <a:rPr lang="en-US" dirty="0" smtClean="0"/>
              <a:t>Integration Example: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Support Case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6998" y="1691659"/>
            <a:ext cx="4351133" cy="448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Example: </a:t>
            </a:r>
            <a:r>
              <a:rPr lang="en-US" dirty="0" err="1" smtClean="0"/>
              <a:t>SupportCase</a:t>
            </a:r>
            <a:endParaRPr lang="en-US" dirty="0"/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9584" y="3977634"/>
            <a:ext cx="1733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Cloud 28"/>
          <p:cNvSpPr/>
          <p:nvPr/>
        </p:nvSpPr>
        <p:spPr bwMode="auto">
          <a:xfrm>
            <a:off x="882389" y="3429000"/>
            <a:ext cx="2651731" cy="1554463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9" name="Picture 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19401" y="3929999"/>
            <a:ext cx="2438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Bent Arrow 21"/>
          <p:cNvSpPr/>
          <p:nvPr/>
        </p:nvSpPr>
        <p:spPr bwMode="auto">
          <a:xfrm rot="5400000" flipH="1" flipV="1">
            <a:off x="2619729" y="4709145"/>
            <a:ext cx="548635" cy="1463024"/>
          </a:xfrm>
          <a:prstGeom prst="bentArrow">
            <a:avLst>
              <a:gd name="adj1" fmla="val 31024"/>
              <a:gd name="adj2" fmla="val 32028"/>
              <a:gd name="adj3" fmla="val 25000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23" name="Bent Arrow 22"/>
          <p:cNvSpPr/>
          <p:nvPr/>
        </p:nvSpPr>
        <p:spPr bwMode="auto">
          <a:xfrm flipH="1" flipV="1">
            <a:off x="8106069" y="5257777"/>
            <a:ext cx="1463024" cy="640075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45" name="Oval 44"/>
          <p:cNvSpPr/>
          <p:nvPr/>
        </p:nvSpPr>
        <p:spPr bwMode="auto">
          <a:xfrm>
            <a:off x="6734485" y="5349219"/>
            <a:ext cx="457195" cy="457195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8746143" y="5714975"/>
            <a:ext cx="457195" cy="457195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b="1" i="0" dirty="0" smtClean="0"/>
              <a:t>2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2619730" y="5623536"/>
            <a:ext cx="457195" cy="457195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b="1" i="0" dirty="0" smtClean="0"/>
              <a:t>3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Bent Arrow 42"/>
          <p:cNvSpPr/>
          <p:nvPr/>
        </p:nvSpPr>
        <p:spPr bwMode="auto">
          <a:xfrm rot="16200000" flipH="1">
            <a:off x="4219913" y="2926088"/>
            <a:ext cx="3657560" cy="640072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0168" y="137196"/>
            <a:ext cx="3291804" cy="3389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Example: </a:t>
            </a:r>
            <a:r>
              <a:rPr lang="en-US" dirty="0" err="1" smtClean="0"/>
              <a:t>SupportCase</a:t>
            </a:r>
            <a:endParaRPr lang="en-US" dirty="0"/>
          </a:p>
        </p:txBody>
      </p:sp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2828" y="5148447"/>
            <a:ext cx="4023315" cy="12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9584" y="3977634"/>
            <a:ext cx="1733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Cloud 28"/>
          <p:cNvSpPr/>
          <p:nvPr/>
        </p:nvSpPr>
        <p:spPr bwMode="auto">
          <a:xfrm>
            <a:off x="882389" y="3429000"/>
            <a:ext cx="2651731" cy="1554463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2828" y="5148447"/>
            <a:ext cx="4023315" cy="12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1613901" y="4526268"/>
            <a:ext cx="1422400" cy="568960"/>
          </a:xfrm>
          <a:prstGeom prst="roundRect">
            <a:avLst/>
          </a:prstGeom>
          <a:solidFill>
            <a:srgbClr val="E7B7B7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smtClean="0">
                <a:latin typeface="Arial" charset="0"/>
              </a:rPr>
              <a:t>Force.com</a:t>
            </a: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716998" y="5440658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libSFDC.p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6734485" y="5440658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libQXtend.p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79657" y="5772060"/>
            <a:ext cx="91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SOAP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20460" y="5772060"/>
            <a:ext cx="91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SOAP</a:t>
            </a:r>
          </a:p>
        </p:txBody>
      </p:sp>
      <p:pic>
        <p:nvPicPr>
          <p:cNvPr id="39" name="Picture 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19401" y="3929999"/>
            <a:ext cx="2438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8776596" y="4505942"/>
            <a:ext cx="1422400" cy="568960"/>
          </a:xfrm>
          <a:prstGeom prst="roundRect">
            <a:avLst/>
          </a:prstGeom>
          <a:solidFill>
            <a:srgbClr val="EFCDCD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QXtend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22" name="Bent Arrow 21"/>
          <p:cNvSpPr/>
          <p:nvPr/>
        </p:nvSpPr>
        <p:spPr bwMode="auto">
          <a:xfrm rot="5400000" flipH="1" flipV="1">
            <a:off x="2528292" y="4800583"/>
            <a:ext cx="640071" cy="1371586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23" name="Bent Arrow 22"/>
          <p:cNvSpPr/>
          <p:nvPr/>
        </p:nvSpPr>
        <p:spPr bwMode="auto">
          <a:xfrm flipH="1" flipV="1">
            <a:off x="8197509" y="5257780"/>
            <a:ext cx="1371585" cy="640072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pic>
        <p:nvPicPr>
          <p:cNvPr id="24" name="Picture 3" descr="C:\Users\jsa\AppData\Local\Microsoft\Windows\Temporary Internet Files\Content.IE5\YYZ9V7JA\MC900431622[1]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88583" y="2331732"/>
            <a:ext cx="1074427" cy="1074427"/>
          </a:xfrm>
          <a:prstGeom prst="rect">
            <a:avLst/>
          </a:prstGeom>
          <a:noFill/>
        </p:spPr>
      </p:pic>
      <p:grpSp>
        <p:nvGrpSpPr>
          <p:cNvPr id="3" name="Group 26"/>
          <p:cNvGrpSpPr/>
          <p:nvPr/>
        </p:nvGrpSpPr>
        <p:grpSpPr>
          <a:xfrm>
            <a:off x="5088584" y="3429000"/>
            <a:ext cx="640072" cy="640072"/>
            <a:chOff x="5271461" y="3886194"/>
            <a:chExt cx="934681" cy="914391"/>
          </a:xfrm>
        </p:grpSpPr>
        <p:pic>
          <p:nvPicPr>
            <p:cNvPr id="27" name="Picture 4" descr="C:\Users\jsa\AppData\Local\Microsoft\Windows\Temporary Internet Files\Content.IE5\YYZ9V7JA\MC900432423[1].wm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271461" y="3886195"/>
              <a:ext cx="934681" cy="861808"/>
            </a:xfrm>
            <a:prstGeom prst="rect">
              <a:avLst/>
            </a:prstGeom>
            <a:noFill/>
          </p:spPr>
        </p:pic>
        <p:sp>
          <p:nvSpPr>
            <p:cNvPr id="28" name="Flowchart: Connector 27"/>
            <p:cNvSpPr/>
            <p:nvPr/>
          </p:nvSpPr>
          <p:spPr bwMode="auto">
            <a:xfrm>
              <a:off x="5271461" y="3886194"/>
              <a:ext cx="914390" cy="914391"/>
            </a:xfrm>
            <a:prstGeom prst="flowChartConnector">
              <a:avLst/>
            </a:prstGeom>
            <a:noFill/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2" name="Straight Connector 41"/>
            <p:cNvCxnSpPr>
              <a:stCxn id="28" idx="5"/>
              <a:endCxn id="28" idx="1"/>
            </p:cNvCxnSpPr>
            <p:nvPr/>
          </p:nvCxnSpPr>
          <p:spPr bwMode="auto">
            <a:xfrm rot="5400000" flipH="1">
              <a:off x="5405369" y="4020104"/>
              <a:ext cx="646573" cy="646572"/>
            </a:xfrm>
            <a:prstGeom prst="line">
              <a:avLst/>
            </a:prstGeom>
            <a:noFill/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4082754" y="1874537"/>
            <a:ext cx="1645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Web Service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Bent Arrow 42"/>
          <p:cNvSpPr/>
          <p:nvPr/>
        </p:nvSpPr>
        <p:spPr bwMode="auto">
          <a:xfrm rot="16200000" flipH="1">
            <a:off x="4448512" y="2697490"/>
            <a:ext cx="3200362" cy="640072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0168" y="137196"/>
            <a:ext cx="3291804" cy="3389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Example: </a:t>
            </a:r>
            <a:r>
              <a:rPr lang="en-US" dirty="0" err="1" smtClean="0"/>
              <a:t>SupportCase</a:t>
            </a:r>
            <a:endParaRPr lang="en-US" dirty="0"/>
          </a:p>
        </p:txBody>
      </p:sp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2828" y="5148447"/>
            <a:ext cx="4023315" cy="12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9584" y="3977634"/>
            <a:ext cx="1733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Cloud 28"/>
          <p:cNvSpPr/>
          <p:nvPr/>
        </p:nvSpPr>
        <p:spPr bwMode="auto">
          <a:xfrm>
            <a:off x="882389" y="3429000"/>
            <a:ext cx="2651731" cy="1554463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2828" y="5148447"/>
            <a:ext cx="4023315" cy="12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1613901" y="4526268"/>
            <a:ext cx="1422400" cy="568960"/>
          </a:xfrm>
          <a:prstGeom prst="roundRect">
            <a:avLst/>
          </a:prstGeom>
          <a:solidFill>
            <a:srgbClr val="E7B7B7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smtClean="0">
                <a:latin typeface="Arial" charset="0"/>
              </a:rPr>
              <a:t>Force.com</a:t>
            </a: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716998" y="5440658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libSFDC.p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6734485" y="5440658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libQXtend.p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79657" y="5772060"/>
            <a:ext cx="91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SOAP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20460" y="5772060"/>
            <a:ext cx="91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SOAP</a:t>
            </a:r>
          </a:p>
        </p:txBody>
      </p:sp>
      <p:pic>
        <p:nvPicPr>
          <p:cNvPr id="39" name="Picture 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19401" y="3929999"/>
            <a:ext cx="2438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8776596" y="4505942"/>
            <a:ext cx="1422400" cy="568960"/>
          </a:xfrm>
          <a:prstGeom prst="roundRect">
            <a:avLst/>
          </a:prstGeom>
          <a:solidFill>
            <a:srgbClr val="EFCDCD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QXtend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4997144" y="4709146"/>
            <a:ext cx="1828780" cy="568960"/>
          </a:xfrm>
          <a:prstGeom prst="roundRect">
            <a:avLst/>
          </a:prstGeom>
          <a:solidFill>
            <a:srgbClr val="FEE9CE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pPr>
              <a:spcBef>
                <a:spcPts val="600"/>
              </a:spcBef>
            </a:pPr>
            <a:r>
              <a:rPr lang="en-US" sz="1800" i="0" dirty="0" err="1" smtClean="0"/>
              <a:t>SupportCase.p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22" name="Bent Arrow 21"/>
          <p:cNvSpPr/>
          <p:nvPr/>
        </p:nvSpPr>
        <p:spPr bwMode="auto">
          <a:xfrm rot="5400000" flipH="1" flipV="1">
            <a:off x="2528292" y="4800583"/>
            <a:ext cx="640071" cy="1371586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23" name="Bent Arrow 22"/>
          <p:cNvSpPr/>
          <p:nvPr/>
        </p:nvSpPr>
        <p:spPr bwMode="auto">
          <a:xfrm flipH="1" flipV="1">
            <a:off x="8197509" y="5257780"/>
            <a:ext cx="1371585" cy="640072"/>
          </a:xfrm>
          <a:prstGeom prst="ben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pic>
        <p:nvPicPr>
          <p:cNvPr id="24" name="Picture 3" descr="C:\Users\jsa\AppData\Local\Microsoft\Windows\Temporary Internet Files\Content.IE5\YYZ9V7JA\MC900431622[1]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88583" y="2331732"/>
            <a:ext cx="1074427" cy="1074427"/>
          </a:xfrm>
          <a:prstGeom prst="rect">
            <a:avLst/>
          </a:prstGeom>
          <a:noFill/>
        </p:spPr>
      </p:pic>
      <p:grpSp>
        <p:nvGrpSpPr>
          <p:cNvPr id="3" name="Group 26"/>
          <p:cNvGrpSpPr/>
          <p:nvPr/>
        </p:nvGrpSpPr>
        <p:grpSpPr>
          <a:xfrm>
            <a:off x="5088584" y="3429000"/>
            <a:ext cx="640072" cy="640072"/>
            <a:chOff x="5271461" y="3886194"/>
            <a:chExt cx="934681" cy="914391"/>
          </a:xfrm>
        </p:grpSpPr>
        <p:pic>
          <p:nvPicPr>
            <p:cNvPr id="27" name="Picture 4" descr="C:\Users\jsa\AppData\Local\Microsoft\Windows\Temporary Internet Files\Content.IE5\YYZ9V7JA\MC900432423[1].wm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271461" y="3886195"/>
              <a:ext cx="934681" cy="861808"/>
            </a:xfrm>
            <a:prstGeom prst="rect">
              <a:avLst/>
            </a:prstGeom>
            <a:noFill/>
          </p:spPr>
        </p:pic>
        <p:sp>
          <p:nvSpPr>
            <p:cNvPr id="28" name="Flowchart: Connector 27"/>
            <p:cNvSpPr/>
            <p:nvPr/>
          </p:nvSpPr>
          <p:spPr bwMode="auto">
            <a:xfrm>
              <a:off x="5271461" y="3886194"/>
              <a:ext cx="914390" cy="914391"/>
            </a:xfrm>
            <a:prstGeom prst="flowChartConnector">
              <a:avLst/>
            </a:prstGeom>
            <a:noFill/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2" name="Straight Connector 41"/>
            <p:cNvCxnSpPr>
              <a:stCxn id="28" idx="5"/>
              <a:endCxn id="28" idx="1"/>
            </p:cNvCxnSpPr>
            <p:nvPr/>
          </p:nvCxnSpPr>
          <p:spPr bwMode="auto">
            <a:xfrm rot="5400000" flipH="1">
              <a:off x="5405369" y="4020104"/>
              <a:ext cx="646573" cy="646572"/>
            </a:xfrm>
            <a:prstGeom prst="line">
              <a:avLst/>
            </a:prstGeom>
            <a:noFill/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4082754" y="1874537"/>
            <a:ext cx="1645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Web Service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Example: Support Case</a:t>
            </a:r>
            <a:endParaRPr lang="en-US" dirty="0"/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699512" y="3886195"/>
            <a:ext cx="1463024" cy="1463024"/>
          </a:xfrm>
          <a:prstGeom prst="roundRect">
            <a:avLst/>
          </a:prstGeom>
          <a:noFill/>
          <a:ln w="9525">
            <a:solidFill>
              <a:srgbClr val="000000"/>
            </a:solidFill>
            <a:prstDash val="lgDash"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ca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ca-E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" pitchFamily="34" charset="0"/>
                <a:cs typeface="Arial" pitchFamily="34" charset="0"/>
              </a:rPr>
              <a:t>Salesforce.com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699511" y="2057415"/>
            <a:ext cx="1463024" cy="1371586"/>
          </a:xfrm>
          <a:prstGeom prst="roundRect">
            <a:avLst/>
          </a:prstGeom>
          <a:noFill/>
          <a:ln w="9525">
            <a:solidFill>
              <a:srgbClr val="000000"/>
            </a:solidFill>
            <a:prstDash val="lgDash"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ca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" pitchFamily="34" charset="0"/>
                <a:cs typeface="Arial" pitchFamily="34" charset="0"/>
              </a:rPr>
              <a:t> QAD EE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auto">
          <a:xfrm>
            <a:off x="2528291" y="1803731"/>
            <a:ext cx="1005829" cy="436562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" pitchFamily="34" charset="0"/>
                <a:cs typeface="Arial" pitchFamily="34" charset="0"/>
              </a:rPr>
              <a:t>Parse web service file into fields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157" name="AutoShape 5"/>
          <p:cNvCxnSpPr>
            <a:cxnSpLocks noChangeShapeType="1"/>
            <a:stCxn id="49156" idx="2"/>
            <a:endCxn id="49160" idx="0"/>
          </p:cNvCxnSpPr>
          <p:nvPr/>
        </p:nvCxnSpPr>
        <p:spPr bwMode="auto">
          <a:xfrm rot="5400000">
            <a:off x="2894050" y="2377449"/>
            <a:ext cx="274312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9158" name="AutoShape 6"/>
          <p:cNvSpPr>
            <a:spLocks noChangeArrowheads="1"/>
          </p:cNvSpPr>
          <p:nvPr/>
        </p:nvSpPr>
        <p:spPr bwMode="auto">
          <a:xfrm>
            <a:off x="790950" y="2331732"/>
            <a:ext cx="822951" cy="820737"/>
          </a:xfrm>
          <a:prstGeom prst="flowChartMagneticDisk">
            <a:avLst/>
          </a:prstGeom>
          <a:solidFill>
            <a:srgbClr val="FEE9CE"/>
          </a:solidFill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QAD EE</a:t>
            </a:r>
          </a:p>
        </p:txBody>
      </p:sp>
      <p:cxnSp>
        <p:nvCxnSpPr>
          <p:cNvPr id="49159" name="AutoShape 7"/>
          <p:cNvCxnSpPr>
            <a:cxnSpLocks noChangeShapeType="1"/>
            <a:stCxn id="49162" idx="2"/>
            <a:endCxn id="49156" idx="0"/>
          </p:cNvCxnSpPr>
          <p:nvPr/>
        </p:nvCxnSpPr>
        <p:spPr bwMode="auto">
          <a:xfrm rot="5400000">
            <a:off x="2883731" y="1656256"/>
            <a:ext cx="294950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9160" name="AutoShape 8"/>
          <p:cNvSpPr>
            <a:spLocks noChangeArrowheads="1"/>
          </p:cNvSpPr>
          <p:nvPr/>
        </p:nvSpPr>
        <p:spPr bwMode="auto">
          <a:xfrm>
            <a:off x="2528291" y="2514605"/>
            <a:ext cx="1005829" cy="457200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Use serial number to get entitlement</a:t>
            </a:r>
          </a:p>
        </p:txBody>
      </p:sp>
      <p:cxnSp>
        <p:nvCxnSpPr>
          <p:cNvPr id="49161" name="AutoShape 9"/>
          <p:cNvCxnSpPr>
            <a:cxnSpLocks noChangeShapeType="1"/>
            <a:stCxn id="88" idx="2"/>
            <a:endCxn id="49160" idx="1"/>
          </p:cNvCxnSpPr>
          <p:nvPr/>
        </p:nvCxnSpPr>
        <p:spPr bwMode="auto">
          <a:xfrm flipV="1">
            <a:off x="2002203" y="2743205"/>
            <a:ext cx="526088" cy="3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49162" name="AutoShape 10"/>
          <p:cNvSpPr>
            <a:spLocks noChangeArrowheads="1"/>
          </p:cNvSpPr>
          <p:nvPr/>
        </p:nvSpPr>
        <p:spPr bwMode="auto">
          <a:xfrm>
            <a:off x="2619730" y="1235731"/>
            <a:ext cx="822951" cy="273050"/>
          </a:xfrm>
          <a:prstGeom prst="flowChartTerminator">
            <a:avLst/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Start</a:t>
            </a:r>
          </a:p>
        </p:txBody>
      </p:sp>
      <p:cxnSp>
        <p:nvCxnSpPr>
          <p:cNvPr id="49163" name="AutoShape 11"/>
          <p:cNvCxnSpPr>
            <a:cxnSpLocks noChangeShapeType="1"/>
            <a:stCxn id="49160" idx="2"/>
            <a:endCxn id="49169" idx="0"/>
          </p:cNvCxnSpPr>
          <p:nvPr/>
        </p:nvCxnSpPr>
        <p:spPr bwMode="auto">
          <a:xfrm rot="5400000">
            <a:off x="2883732" y="3119279"/>
            <a:ext cx="294949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49164" name="AutoShape 12"/>
          <p:cNvCxnSpPr>
            <a:cxnSpLocks noChangeShapeType="1"/>
            <a:stCxn id="49169" idx="2"/>
            <a:endCxn id="49180" idx="0"/>
          </p:cNvCxnSpPr>
          <p:nvPr/>
        </p:nvCxnSpPr>
        <p:spPr bwMode="auto">
          <a:xfrm rot="5400000">
            <a:off x="2892461" y="3838888"/>
            <a:ext cx="274317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9165" name="AutoShape 13"/>
          <p:cNvSpPr>
            <a:spLocks noChangeArrowheads="1"/>
          </p:cNvSpPr>
          <p:nvPr/>
        </p:nvSpPr>
        <p:spPr bwMode="auto">
          <a:xfrm>
            <a:off x="790950" y="4160512"/>
            <a:ext cx="822951" cy="914400"/>
          </a:xfrm>
          <a:prstGeom prst="flowChartMagneticDisk">
            <a:avLst/>
          </a:prstGeom>
          <a:solidFill>
            <a:srgbClr val="FEE9CE"/>
          </a:solidFill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Salesforce.com</a:t>
            </a:r>
          </a:p>
        </p:txBody>
      </p:sp>
      <p:cxnSp>
        <p:nvCxnSpPr>
          <p:cNvPr id="49166" name="AutoShape 14"/>
          <p:cNvCxnSpPr>
            <a:cxnSpLocks noChangeShapeType="1"/>
          </p:cNvCxnSpPr>
          <p:nvPr/>
        </p:nvCxnSpPr>
        <p:spPr bwMode="auto">
          <a:xfrm>
            <a:off x="2002203" y="4719461"/>
            <a:ext cx="526088" cy="81124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 type="triangle" w="med" len="med"/>
            <a:tailEnd/>
          </a:ln>
        </p:spPr>
      </p:cxnSp>
      <p:cxnSp>
        <p:nvCxnSpPr>
          <p:cNvPr id="49168" name="AutoShape 16"/>
          <p:cNvCxnSpPr>
            <a:cxnSpLocks noChangeShapeType="1"/>
            <a:stCxn id="49176" idx="3"/>
            <a:endCxn id="49156" idx="1"/>
          </p:cNvCxnSpPr>
          <p:nvPr/>
        </p:nvCxnSpPr>
        <p:spPr bwMode="auto">
          <a:xfrm>
            <a:off x="1567873" y="1486083"/>
            <a:ext cx="960418" cy="535929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49169" name="AutoShape 17"/>
          <p:cNvSpPr>
            <a:spLocks noChangeArrowheads="1"/>
          </p:cNvSpPr>
          <p:nvPr/>
        </p:nvSpPr>
        <p:spPr bwMode="auto">
          <a:xfrm>
            <a:off x="2528291" y="3266754"/>
            <a:ext cx="1005829" cy="436563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Use email addres to get Contact</a:t>
            </a:r>
          </a:p>
        </p:txBody>
      </p:sp>
      <p:sp>
        <p:nvSpPr>
          <p:cNvPr id="49170" name="AutoShape 18"/>
          <p:cNvSpPr>
            <a:spLocks noChangeArrowheads="1"/>
          </p:cNvSpPr>
          <p:nvPr/>
        </p:nvSpPr>
        <p:spPr bwMode="auto">
          <a:xfrm>
            <a:off x="2528291" y="4617707"/>
            <a:ext cx="1005829" cy="436563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Create Case</a:t>
            </a:r>
          </a:p>
        </p:txBody>
      </p:sp>
      <p:cxnSp>
        <p:nvCxnSpPr>
          <p:cNvPr id="49171" name="AutoShape 19"/>
          <p:cNvCxnSpPr>
            <a:cxnSpLocks noChangeShapeType="1"/>
          </p:cNvCxnSpPr>
          <p:nvPr/>
        </p:nvCxnSpPr>
        <p:spPr bwMode="auto">
          <a:xfrm rot="10800000" flipV="1">
            <a:off x="2002203" y="3520439"/>
            <a:ext cx="526088" cy="995512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 type="triangle" w="med" len="med"/>
            <a:tailEnd/>
          </a:ln>
        </p:spPr>
      </p:cxnSp>
      <p:sp>
        <p:nvSpPr>
          <p:cNvPr id="49172" name="AutoShape 20"/>
          <p:cNvSpPr>
            <a:spLocks noChangeArrowheads="1"/>
          </p:cNvSpPr>
          <p:nvPr/>
        </p:nvSpPr>
        <p:spPr bwMode="auto">
          <a:xfrm rot="16200000">
            <a:off x="1350857" y="4514995"/>
            <a:ext cx="1005829" cy="296863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Sforce API</a:t>
            </a:r>
          </a:p>
        </p:txBody>
      </p:sp>
      <p:sp>
        <p:nvSpPr>
          <p:cNvPr id="49174" name="AutoShape 22"/>
          <p:cNvSpPr>
            <a:spLocks noChangeArrowheads="1"/>
          </p:cNvSpPr>
          <p:nvPr/>
        </p:nvSpPr>
        <p:spPr bwMode="auto">
          <a:xfrm>
            <a:off x="2619730" y="5989292"/>
            <a:ext cx="822951" cy="273050"/>
          </a:xfrm>
          <a:prstGeom prst="flowChartTerminator">
            <a:avLst/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End</a:t>
            </a:r>
          </a:p>
        </p:txBody>
      </p:sp>
      <p:cxnSp>
        <p:nvCxnSpPr>
          <p:cNvPr id="49175" name="AutoShape 23"/>
          <p:cNvCxnSpPr>
            <a:cxnSpLocks noChangeShapeType="1"/>
            <a:stCxn id="49170" idx="2"/>
            <a:endCxn id="49178" idx="0"/>
          </p:cNvCxnSpPr>
          <p:nvPr/>
        </p:nvCxnSpPr>
        <p:spPr bwMode="auto">
          <a:xfrm rot="5400000">
            <a:off x="2919929" y="5165547"/>
            <a:ext cx="222555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9176" name="AutoShape 24"/>
          <p:cNvSpPr>
            <a:spLocks noChangeArrowheads="1"/>
          </p:cNvSpPr>
          <p:nvPr/>
        </p:nvSpPr>
        <p:spPr bwMode="auto">
          <a:xfrm>
            <a:off x="699511" y="1234464"/>
            <a:ext cx="868362" cy="503237"/>
          </a:xfrm>
          <a:prstGeom prst="flowChartDocument">
            <a:avLst/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Web Service</a:t>
            </a:r>
          </a:p>
          <a:p>
            <a:pPr>
              <a:spcBef>
                <a:spcPct val="0"/>
              </a:spcBef>
              <a:spcAft>
                <a:spcPts val="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file</a:t>
            </a:r>
          </a:p>
          <a:p>
            <a:pPr>
              <a:spcBef>
                <a:spcPct val="0"/>
              </a:spcBef>
              <a:spcAft>
                <a:spcPts val="1000"/>
              </a:spcAft>
              <a:buSzTx/>
            </a:pPr>
            <a:endParaRPr lang="en-US" sz="1100" i="0" noProof="1" smtClean="0">
              <a:latin typeface="Arial Narrow" pitchFamily="34" charset="0"/>
              <a:ea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spcAft>
                <a:spcPts val="1000"/>
              </a:spcAft>
              <a:buSzTx/>
            </a:pPr>
            <a:endParaRPr lang="en-US" sz="1100" i="0" noProof="1" smtClean="0">
              <a:latin typeface="Arial Narrow" pitchFamily="34" charset="0"/>
              <a:ea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spcAft>
                <a:spcPts val="1000"/>
              </a:spcAft>
              <a:buSzTx/>
            </a:pPr>
            <a:endParaRPr lang="en-US" sz="1100" i="0" noProof="1" smtClean="0">
              <a:latin typeface="Arial Narrow" pitchFamily="34" charset="0"/>
              <a:ea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spcAft>
                <a:spcPts val="1000"/>
              </a:spcAft>
              <a:buSzTx/>
            </a:pPr>
            <a:endParaRPr lang="en-US" sz="1100" i="0" noProof="1" smtClean="0">
              <a:latin typeface="Arial Narrow" pitchFamily="34" charset="0"/>
              <a:ea typeface="Arial" pitchFamily="34" charset="0"/>
              <a:cs typeface="Arial" pitchFamily="34" charset="0"/>
            </a:endParaRPr>
          </a:p>
        </p:txBody>
      </p:sp>
      <p:sp>
        <p:nvSpPr>
          <p:cNvPr id="49178" name="AutoShape 26"/>
          <p:cNvSpPr>
            <a:spLocks noChangeArrowheads="1"/>
          </p:cNvSpPr>
          <p:nvPr/>
        </p:nvSpPr>
        <p:spPr bwMode="auto">
          <a:xfrm>
            <a:off x="2528291" y="5276825"/>
            <a:ext cx="1005829" cy="438150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Attach files</a:t>
            </a:r>
          </a:p>
        </p:txBody>
      </p:sp>
      <p:cxnSp>
        <p:nvCxnSpPr>
          <p:cNvPr id="49179" name="AutoShape 27"/>
          <p:cNvCxnSpPr>
            <a:cxnSpLocks noChangeShapeType="1"/>
            <a:stCxn id="49178" idx="2"/>
            <a:endCxn id="49174" idx="0"/>
          </p:cNvCxnSpPr>
          <p:nvPr/>
        </p:nvCxnSpPr>
        <p:spPr bwMode="auto">
          <a:xfrm rot="5400000">
            <a:off x="2894048" y="5852133"/>
            <a:ext cx="274317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9180" name="AutoShape 28"/>
          <p:cNvSpPr>
            <a:spLocks noChangeArrowheads="1"/>
          </p:cNvSpPr>
          <p:nvPr/>
        </p:nvSpPr>
        <p:spPr bwMode="auto">
          <a:xfrm>
            <a:off x="2528291" y="3977634"/>
            <a:ext cx="999479" cy="436563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Create Contact if it doesn’t exist</a:t>
            </a:r>
          </a:p>
        </p:txBody>
      </p:sp>
      <p:cxnSp>
        <p:nvCxnSpPr>
          <p:cNvPr id="49181" name="AutoShape 29"/>
          <p:cNvCxnSpPr>
            <a:cxnSpLocks noChangeShapeType="1"/>
            <a:stCxn id="49180" idx="2"/>
            <a:endCxn id="49170" idx="0"/>
          </p:cNvCxnSpPr>
          <p:nvPr/>
        </p:nvCxnSpPr>
        <p:spPr bwMode="auto">
          <a:xfrm rot="16200000" flipH="1">
            <a:off x="2927863" y="4514364"/>
            <a:ext cx="203510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49183" name="AutoShape 31"/>
          <p:cNvCxnSpPr>
            <a:cxnSpLocks noChangeShapeType="1"/>
          </p:cNvCxnSpPr>
          <p:nvPr/>
        </p:nvCxnSpPr>
        <p:spPr bwMode="auto">
          <a:xfrm>
            <a:off x="2002203" y="4810107"/>
            <a:ext cx="526088" cy="72199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 type="triangle" w="med" len="med"/>
            <a:tailEnd/>
          </a:ln>
        </p:spPr>
      </p:cxnSp>
      <p:cxnSp>
        <p:nvCxnSpPr>
          <p:cNvPr id="57" name="AutoShape 9"/>
          <p:cNvCxnSpPr>
            <a:cxnSpLocks noChangeShapeType="1"/>
          </p:cNvCxnSpPr>
          <p:nvPr/>
        </p:nvCxnSpPr>
        <p:spPr bwMode="auto">
          <a:xfrm rot="10800000" flipV="1">
            <a:off x="2002203" y="4160512"/>
            <a:ext cx="526088" cy="44687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88" name="AutoShape 20"/>
          <p:cNvSpPr>
            <a:spLocks noChangeArrowheads="1"/>
          </p:cNvSpPr>
          <p:nvPr/>
        </p:nvSpPr>
        <p:spPr bwMode="auto">
          <a:xfrm rot="16200000">
            <a:off x="1350857" y="2594777"/>
            <a:ext cx="1005829" cy="296863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QXtend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Example: Support Case</a:t>
            </a:r>
            <a:endParaRPr lang="en-US" dirty="0"/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699512" y="3886195"/>
            <a:ext cx="1463024" cy="1463024"/>
          </a:xfrm>
          <a:prstGeom prst="roundRect">
            <a:avLst/>
          </a:prstGeom>
          <a:noFill/>
          <a:ln w="9525">
            <a:solidFill>
              <a:srgbClr val="000000"/>
            </a:solidFill>
            <a:prstDash val="lgDash"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ca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ca-E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" pitchFamily="34" charset="0"/>
                <a:cs typeface="Arial" pitchFamily="34" charset="0"/>
              </a:rPr>
              <a:t>Salesforce.com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699511" y="2057415"/>
            <a:ext cx="1463024" cy="1371586"/>
          </a:xfrm>
          <a:prstGeom prst="roundRect">
            <a:avLst/>
          </a:prstGeom>
          <a:noFill/>
          <a:ln w="9525">
            <a:solidFill>
              <a:srgbClr val="000000"/>
            </a:solidFill>
            <a:prstDash val="lgDash"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ca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" pitchFamily="34" charset="0"/>
                <a:cs typeface="Arial" pitchFamily="34" charset="0"/>
              </a:rPr>
              <a:t> QAD EE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auto">
          <a:xfrm>
            <a:off x="2528291" y="1803731"/>
            <a:ext cx="1005829" cy="436562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" pitchFamily="34" charset="0"/>
                <a:cs typeface="Arial" pitchFamily="34" charset="0"/>
              </a:rPr>
              <a:t>Parse web service file into fields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157" name="AutoShape 5"/>
          <p:cNvCxnSpPr>
            <a:cxnSpLocks noChangeShapeType="1"/>
            <a:stCxn id="49156" idx="2"/>
            <a:endCxn id="49160" idx="0"/>
          </p:cNvCxnSpPr>
          <p:nvPr/>
        </p:nvCxnSpPr>
        <p:spPr bwMode="auto">
          <a:xfrm rot="5400000">
            <a:off x="2894050" y="2377449"/>
            <a:ext cx="274312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9158" name="AutoShape 6"/>
          <p:cNvSpPr>
            <a:spLocks noChangeArrowheads="1"/>
          </p:cNvSpPr>
          <p:nvPr/>
        </p:nvSpPr>
        <p:spPr bwMode="auto">
          <a:xfrm>
            <a:off x="790950" y="2331732"/>
            <a:ext cx="822951" cy="820737"/>
          </a:xfrm>
          <a:prstGeom prst="flowChartMagneticDisk">
            <a:avLst/>
          </a:prstGeom>
          <a:solidFill>
            <a:srgbClr val="FEE9CE"/>
          </a:solidFill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QAD EE</a:t>
            </a:r>
          </a:p>
        </p:txBody>
      </p:sp>
      <p:cxnSp>
        <p:nvCxnSpPr>
          <p:cNvPr id="49159" name="AutoShape 7"/>
          <p:cNvCxnSpPr>
            <a:cxnSpLocks noChangeShapeType="1"/>
            <a:stCxn id="49162" idx="2"/>
            <a:endCxn id="49156" idx="0"/>
          </p:cNvCxnSpPr>
          <p:nvPr/>
        </p:nvCxnSpPr>
        <p:spPr bwMode="auto">
          <a:xfrm rot="5400000">
            <a:off x="2883731" y="1656256"/>
            <a:ext cx="294950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9160" name="AutoShape 8"/>
          <p:cNvSpPr>
            <a:spLocks noChangeArrowheads="1"/>
          </p:cNvSpPr>
          <p:nvPr/>
        </p:nvSpPr>
        <p:spPr bwMode="auto">
          <a:xfrm>
            <a:off x="2528291" y="2514605"/>
            <a:ext cx="1005829" cy="457200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Use serial number to get entitlement</a:t>
            </a:r>
          </a:p>
        </p:txBody>
      </p:sp>
      <p:cxnSp>
        <p:nvCxnSpPr>
          <p:cNvPr id="49161" name="AutoShape 9"/>
          <p:cNvCxnSpPr>
            <a:cxnSpLocks noChangeShapeType="1"/>
            <a:stCxn id="88" idx="2"/>
            <a:endCxn id="49160" idx="1"/>
          </p:cNvCxnSpPr>
          <p:nvPr/>
        </p:nvCxnSpPr>
        <p:spPr bwMode="auto">
          <a:xfrm flipV="1">
            <a:off x="2002203" y="2743205"/>
            <a:ext cx="526088" cy="3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49162" name="AutoShape 10"/>
          <p:cNvSpPr>
            <a:spLocks noChangeArrowheads="1"/>
          </p:cNvSpPr>
          <p:nvPr/>
        </p:nvSpPr>
        <p:spPr bwMode="auto">
          <a:xfrm>
            <a:off x="2619730" y="1235731"/>
            <a:ext cx="822951" cy="273050"/>
          </a:xfrm>
          <a:prstGeom prst="flowChartTerminator">
            <a:avLst/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Start</a:t>
            </a:r>
          </a:p>
        </p:txBody>
      </p:sp>
      <p:cxnSp>
        <p:nvCxnSpPr>
          <p:cNvPr id="49163" name="AutoShape 11"/>
          <p:cNvCxnSpPr>
            <a:cxnSpLocks noChangeShapeType="1"/>
            <a:stCxn id="49160" idx="2"/>
            <a:endCxn id="49169" idx="0"/>
          </p:cNvCxnSpPr>
          <p:nvPr/>
        </p:nvCxnSpPr>
        <p:spPr bwMode="auto">
          <a:xfrm rot="5400000">
            <a:off x="2883732" y="3119279"/>
            <a:ext cx="294949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49164" name="AutoShape 12"/>
          <p:cNvCxnSpPr>
            <a:cxnSpLocks noChangeShapeType="1"/>
            <a:stCxn id="49169" idx="2"/>
            <a:endCxn id="49180" idx="0"/>
          </p:cNvCxnSpPr>
          <p:nvPr/>
        </p:nvCxnSpPr>
        <p:spPr bwMode="auto">
          <a:xfrm rot="5400000">
            <a:off x="2892461" y="3838888"/>
            <a:ext cx="274317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9165" name="AutoShape 13"/>
          <p:cNvSpPr>
            <a:spLocks noChangeArrowheads="1"/>
          </p:cNvSpPr>
          <p:nvPr/>
        </p:nvSpPr>
        <p:spPr bwMode="auto">
          <a:xfrm>
            <a:off x="790950" y="4160512"/>
            <a:ext cx="822951" cy="914400"/>
          </a:xfrm>
          <a:prstGeom prst="flowChartMagneticDisk">
            <a:avLst/>
          </a:prstGeom>
          <a:solidFill>
            <a:srgbClr val="FEE9CE"/>
          </a:solidFill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Salesforce.com</a:t>
            </a:r>
          </a:p>
        </p:txBody>
      </p:sp>
      <p:cxnSp>
        <p:nvCxnSpPr>
          <p:cNvPr id="49166" name="AutoShape 14"/>
          <p:cNvCxnSpPr>
            <a:cxnSpLocks noChangeShapeType="1"/>
          </p:cNvCxnSpPr>
          <p:nvPr/>
        </p:nvCxnSpPr>
        <p:spPr bwMode="auto">
          <a:xfrm>
            <a:off x="2002203" y="4719461"/>
            <a:ext cx="526088" cy="81124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 type="triangle" w="med" len="med"/>
            <a:tailEnd/>
          </a:ln>
        </p:spPr>
      </p:cxnSp>
      <p:cxnSp>
        <p:nvCxnSpPr>
          <p:cNvPr id="49168" name="AutoShape 16"/>
          <p:cNvCxnSpPr>
            <a:cxnSpLocks noChangeShapeType="1"/>
            <a:stCxn id="49176" idx="3"/>
            <a:endCxn id="49156" idx="1"/>
          </p:cNvCxnSpPr>
          <p:nvPr/>
        </p:nvCxnSpPr>
        <p:spPr bwMode="auto">
          <a:xfrm>
            <a:off x="1567873" y="1486083"/>
            <a:ext cx="960418" cy="535929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49169" name="AutoShape 17"/>
          <p:cNvSpPr>
            <a:spLocks noChangeArrowheads="1"/>
          </p:cNvSpPr>
          <p:nvPr/>
        </p:nvSpPr>
        <p:spPr bwMode="auto">
          <a:xfrm>
            <a:off x="2528291" y="3266754"/>
            <a:ext cx="1005829" cy="436563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Use email addres to get contact</a:t>
            </a:r>
          </a:p>
        </p:txBody>
      </p:sp>
      <p:sp>
        <p:nvSpPr>
          <p:cNvPr id="49170" name="AutoShape 18"/>
          <p:cNvSpPr>
            <a:spLocks noChangeArrowheads="1"/>
          </p:cNvSpPr>
          <p:nvPr/>
        </p:nvSpPr>
        <p:spPr bwMode="auto">
          <a:xfrm>
            <a:off x="2528291" y="4617707"/>
            <a:ext cx="1005829" cy="436563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Create Case</a:t>
            </a:r>
          </a:p>
        </p:txBody>
      </p:sp>
      <p:cxnSp>
        <p:nvCxnSpPr>
          <p:cNvPr id="49171" name="AutoShape 19"/>
          <p:cNvCxnSpPr>
            <a:cxnSpLocks noChangeShapeType="1"/>
          </p:cNvCxnSpPr>
          <p:nvPr/>
        </p:nvCxnSpPr>
        <p:spPr bwMode="auto">
          <a:xfrm rot="10800000" flipV="1">
            <a:off x="2002203" y="3520439"/>
            <a:ext cx="526088" cy="995512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 type="triangle" w="med" len="med"/>
            <a:tailEnd/>
          </a:ln>
        </p:spPr>
      </p:cxnSp>
      <p:sp>
        <p:nvSpPr>
          <p:cNvPr id="49172" name="AutoShape 20"/>
          <p:cNvSpPr>
            <a:spLocks noChangeArrowheads="1"/>
          </p:cNvSpPr>
          <p:nvPr/>
        </p:nvSpPr>
        <p:spPr bwMode="auto">
          <a:xfrm rot="16200000">
            <a:off x="1350857" y="4514995"/>
            <a:ext cx="1005829" cy="296863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Sforce API</a:t>
            </a:r>
          </a:p>
        </p:txBody>
      </p:sp>
      <p:sp>
        <p:nvSpPr>
          <p:cNvPr id="49174" name="AutoShape 22"/>
          <p:cNvSpPr>
            <a:spLocks noChangeArrowheads="1"/>
          </p:cNvSpPr>
          <p:nvPr/>
        </p:nvSpPr>
        <p:spPr bwMode="auto">
          <a:xfrm>
            <a:off x="2619730" y="5989292"/>
            <a:ext cx="822951" cy="273050"/>
          </a:xfrm>
          <a:prstGeom prst="flowChartTerminator">
            <a:avLst/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End</a:t>
            </a:r>
          </a:p>
        </p:txBody>
      </p:sp>
      <p:cxnSp>
        <p:nvCxnSpPr>
          <p:cNvPr id="49175" name="AutoShape 23"/>
          <p:cNvCxnSpPr>
            <a:cxnSpLocks noChangeShapeType="1"/>
            <a:stCxn id="49170" idx="2"/>
            <a:endCxn id="49178" idx="0"/>
          </p:cNvCxnSpPr>
          <p:nvPr/>
        </p:nvCxnSpPr>
        <p:spPr bwMode="auto">
          <a:xfrm rot="5400000">
            <a:off x="2919929" y="5165547"/>
            <a:ext cx="222555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9176" name="AutoShape 24"/>
          <p:cNvSpPr>
            <a:spLocks noChangeArrowheads="1"/>
          </p:cNvSpPr>
          <p:nvPr/>
        </p:nvSpPr>
        <p:spPr bwMode="auto">
          <a:xfrm>
            <a:off x="699511" y="1234464"/>
            <a:ext cx="868362" cy="503237"/>
          </a:xfrm>
          <a:prstGeom prst="flowChartDocument">
            <a:avLst/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Web Service</a:t>
            </a:r>
          </a:p>
          <a:p>
            <a:pPr>
              <a:spcBef>
                <a:spcPct val="0"/>
              </a:spcBef>
              <a:spcAft>
                <a:spcPts val="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file</a:t>
            </a:r>
          </a:p>
          <a:p>
            <a:pPr>
              <a:spcBef>
                <a:spcPct val="0"/>
              </a:spcBef>
              <a:spcAft>
                <a:spcPts val="1000"/>
              </a:spcAft>
              <a:buSzTx/>
            </a:pPr>
            <a:endParaRPr lang="en-US" sz="1100" i="0" noProof="1" smtClean="0">
              <a:latin typeface="Arial Narrow" pitchFamily="34" charset="0"/>
              <a:ea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spcAft>
                <a:spcPts val="1000"/>
              </a:spcAft>
              <a:buSzTx/>
            </a:pPr>
            <a:endParaRPr lang="en-US" sz="1100" i="0" noProof="1" smtClean="0">
              <a:latin typeface="Arial Narrow" pitchFamily="34" charset="0"/>
              <a:ea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spcAft>
                <a:spcPts val="1000"/>
              </a:spcAft>
              <a:buSzTx/>
            </a:pPr>
            <a:endParaRPr lang="en-US" sz="1100" i="0" noProof="1" smtClean="0">
              <a:latin typeface="Arial Narrow" pitchFamily="34" charset="0"/>
              <a:ea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spcAft>
                <a:spcPts val="1000"/>
              </a:spcAft>
              <a:buSzTx/>
            </a:pPr>
            <a:endParaRPr lang="en-US" sz="1100" i="0" noProof="1" smtClean="0">
              <a:latin typeface="Arial Narrow" pitchFamily="34" charset="0"/>
              <a:ea typeface="Arial" pitchFamily="34" charset="0"/>
              <a:cs typeface="Arial" pitchFamily="34" charset="0"/>
            </a:endParaRPr>
          </a:p>
        </p:txBody>
      </p:sp>
      <p:sp>
        <p:nvSpPr>
          <p:cNvPr id="49178" name="AutoShape 26"/>
          <p:cNvSpPr>
            <a:spLocks noChangeArrowheads="1"/>
          </p:cNvSpPr>
          <p:nvPr/>
        </p:nvSpPr>
        <p:spPr bwMode="auto">
          <a:xfrm>
            <a:off x="2528291" y="5276825"/>
            <a:ext cx="1005829" cy="438150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Attach files</a:t>
            </a:r>
          </a:p>
        </p:txBody>
      </p:sp>
      <p:cxnSp>
        <p:nvCxnSpPr>
          <p:cNvPr id="49179" name="AutoShape 27"/>
          <p:cNvCxnSpPr>
            <a:cxnSpLocks noChangeShapeType="1"/>
            <a:stCxn id="49178" idx="2"/>
            <a:endCxn id="49174" idx="0"/>
          </p:cNvCxnSpPr>
          <p:nvPr/>
        </p:nvCxnSpPr>
        <p:spPr bwMode="auto">
          <a:xfrm rot="5400000">
            <a:off x="2894048" y="5852133"/>
            <a:ext cx="274317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9180" name="AutoShape 28"/>
          <p:cNvSpPr>
            <a:spLocks noChangeArrowheads="1"/>
          </p:cNvSpPr>
          <p:nvPr/>
        </p:nvSpPr>
        <p:spPr bwMode="auto">
          <a:xfrm>
            <a:off x="2528291" y="3977634"/>
            <a:ext cx="999479" cy="436563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1000"/>
              </a:spcAft>
              <a:buSzTx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Create Contact if it doesn’t exist</a:t>
            </a:r>
          </a:p>
        </p:txBody>
      </p:sp>
      <p:cxnSp>
        <p:nvCxnSpPr>
          <p:cNvPr id="49181" name="AutoShape 29"/>
          <p:cNvCxnSpPr>
            <a:cxnSpLocks noChangeShapeType="1"/>
            <a:stCxn id="49180" idx="2"/>
            <a:endCxn id="49170" idx="0"/>
          </p:cNvCxnSpPr>
          <p:nvPr/>
        </p:nvCxnSpPr>
        <p:spPr bwMode="auto">
          <a:xfrm rot="16200000" flipH="1">
            <a:off x="2927863" y="4514364"/>
            <a:ext cx="203510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49183" name="AutoShape 31"/>
          <p:cNvCxnSpPr>
            <a:cxnSpLocks noChangeShapeType="1"/>
          </p:cNvCxnSpPr>
          <p:nvPr/>
        </p:nvCxnSpPr>
        <p:spPr bwMode="auto">
          <a:xfrm>
            <a:off x="2002203" y="4810107"/>
            <a:ext cx="526088" cy="72199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 type="triangle" w="med" len="med"/>
            <a:tailEnd/>
          </a:ln>
        </p:spPr>
      </p:cxnSp>
      <p:cxnSp>
        <p:nvCxnSpPr>
          <p:cNvPr id="57" name="AutoShape 9"/>
          <p:cNvCxnSpPr>
            <a:cxnSpLocks noChangeShapeType="1"/>
          </p:cNvCxnSpPr>
          <p:nvPr/>
        </p:nvCxnSpPr>
        <p:spPr bwMode="auto">
          <a:xfrm rot="10800000" flipV="1">
            <a:off x="2002203" y="4160512"/>
            <a:ext cx="526088" cy="44687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88" name="AutoShape 20"/>
          <p:cNvSpPr>
            <a:spLocks noChangeArrowheads="1"/>
          </p:cNvSpPr>
          <p:nvPr/>
        </p:nvSpPr>
        <p:spPr bwMode="auto">
          <a:xfrm rot="16200000">
            <a:off x="1350857" y="2594777"/>
            <a:ext cx="1005829" cy="296863"/>
          </a:xfrm>
          <a:prstGeom prst="roundRect">
            <a:avLst>
              <a:gd name="adj" fmla="val 16667"/>
            </a:avLst>
          </a:prstGeom>
          <a:solidFill>
            <a:srgbClr val="FEE9CE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i="0" noProof="1" smtClean="0">
                <a:latin typeface="Arial Narrow" pitchFamily="34" charset="0"/>
                <a:ea typeface="Arial" pitchFamily="34" charset="0"/>
                <a:cs typeface="Arial" pitchFamily="34" charset="0"/>
              </a:rPr>
              <a:t>QXtend</a:t>
            </a:r>
          </a:p>
        </p:txBody>
      </p:sp>
      <p:sp>
        <p:nvSpPr>
          <p:cNvPr id="138" name="AutoShape 6"/>
          <p:cNvSpPr>
            <a:spLocks noChangeArrowheads="1"/>
          </p:cNvSpPr>
          <p:nvPr/>
        </p:nvSpPr>
        <p:spPr bwMode="auto">
          <a:xfrm>
            <a:off x="4631388" y="2240294"/>
            <a:ext cx="7040803" cy="457194"/>
          </a:xfrm>
          <a:prstGeom prst="wedgeRectCallout">
            <a:avLst>
              <a:gd name="adj1" fmla="val -66367"/>
              <a:gd name="adj2" fmla="val 62500"/>
            </a:avLst>
          </a:prstGeom>
          <a:solidFill>
            <a:srgbClr val="EBF7FF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13716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RUN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QXGetSupportMaint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("",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ttCase.Serial,INPUT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-OUTPUT TABLE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ttSupportMaint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</p:txBody>
      </p:sp>
      <p:sp>
        <p:nvSpPr>
          <p:cNvPr id="139" name="AutoShape 6"/>
          <p:cNvSpPr>
            <a:spLocks noChangeArrowheads="1"/>
          </p:cNvSpPr>
          <p:nvPr/>
        </p:nvSpPr>
        <p:spPr bwMode="auto">
          <a:xfrm>
            <a:off x="4631388" y="2880366"/>
            <a:ext cx="6217852" cy="822951"/>
          </a:xfrm>
          <a:prstGeom prst="wedgeRectCallout">
            <a:avLst>
              <a:gd name="adj1" fmla="val -68983"/>
              <a:gd name="adj2" fmla="val 33116"/>
            </a:avLst>
          </a:prstGeom>
          <a:solidFill>
            <a:srgbClr val="EBF7FF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13716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RUN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SFDCQuery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(INPUT "SELECT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Id,Name,Account.Id,Account.Name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" +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       "FROM Contact WHERE Email = '" +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cEmail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+ "'"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,INPUT-OUTPUT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httContactQuery,OUTPUT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iRecords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</p:txBody>
      </p:sp>
      <p:sp>
        <p:nvSpPr>
          <p:cNvPr id="140" name="AutoShape 6"/>
          <p:cNvSpPr>
            <a:spLocks noChangeArrowheads="1"/>
          </p:cNvSpPr>
          <p:nvPr/>
        </p:nvSpPr>
        <p:spPr bwMode="auto">
          <a:xfrm>
            <a:off x="4631388" y="3886195"/>
            <a:ext cx="4389072" cy="640073"/>
          </a:xfrm>
          <a:prstGeom prst="wedgeRectCallout">
            <a:avLst>
              <a:gd name="adj1" fmla="val -77264"/>
              <a:gd name="adj2" fmla="val 13662"/>
            </a:avLst>
          </a:prstGeom>
          <a:solidFill>
            <a:srgbClr val="EBF7FF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13716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iRecords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0 THEN </a:t>
            </a: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RUN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SFDCCreate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httContact,OUTPUT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iErrors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</p:txBody>
      </p:sp>
      <p:sp>
        <p:nvSpPr>
          <p:cNvPr id="141" name="AutoShape 6"/>
          <p:cNvSpPr>
            <a:spLocks noChangeArrowheads="1"/>
          </p:cNvSpPr>
          <p:nvPr/>
        </p:nvSpPr>
        <p:spPr bwMode="auto">
          <a:xfrm>
            <a:off x="4631388" y="4709146"/>
            <a:ext cx="3748999" cy="457195"/>
          </a:xfrm>
          <a:prstGeom prst="wedgeRectCallout">
            <a:avLst>
              <a:gd name="adj1" fmla="val -82032"/>
              <a:gd name="adj2" fmla="val 1957"/>
            </a:avLst>
          </a:prstGeom>
          <a:solidFill>
            <a:srgbClr val="EBF7FF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13716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RUN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SFDCCreate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httCase,OUTPUT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iErrors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</p:txBody>
      </p:sp>
      <p:sp>
        <p:nvSpPr>
          <p:cNvPr id="142" name="AutoShape 6"/>
          <p:cNvSpPr>
            <a:spLocks noChangeArrowheads="1"/>
          </p:cNvSpPr>
          <p:nvPr/>
        </p:nvSpPr>
        <p:spPr bwMode="auto">
          <a:xfrm>
            <a:off x="4631388" y="5349219"/>
            <a:ext cx="4480511" cy="822951"/>
          </a:xfrm>
          <a:prstGeom prst="wedgeRectCallout">
            <a:avLst>
              <a:gd name="adj1" fmla="val -77774"/>
              <a:gd name="adj2" fmla="val -47576"/>
            </a:avLst>
          </a:prstGeom>
          <a:solidFill>
            <a:srgbClr val="EBF7FF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13716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RUN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SFDCCreate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httAttachment,OUTPUT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iErrors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  <a:p>
            <a:pPr algn="l" eaLnBrk="0" hangingPunct="0">
              <a:spcBef>
                <a:spcPts val="0"/>
              </a:spcBef>
              <a:defRPr/>
            </a:pPr>
            <a:endParaRPr lang="en-US" sz="1200" b="1" i="0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 eaLnBrk="0" hangingPunct="0">
              <a:spcBef>
                <a:spcPts val="0"/>
              </a:spcBef>
              <a:defRPr/>
            </a:pP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RUN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SFDCCreate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httCaseComment,OUTPUT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iErrors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).</a:t>
            </a:r>
          </a:p>
        </p:txBody>
      </p:sp>
      <p:sp>
        <p:nvSpPr>
          <p:cNvPr id="143" name="AutoShape 6"/>
          <p:cNvSpPr>
            <a:spLocks noChangeArrowheads="1"/>
          </p:cNvSpPr>
          <p:nvPr/>
        </p:nvSpPr>
        <p:spPr bwMode="auto">
          <a:xfrm>
            <a:off x="4631388" y="1600221"/>
            <a:ext cx="5029145" cy="457194"/>
          </a:xfrm>
          <a:prstGeom prst="wedgeRectCallout">
            <a:avLst>
              <a:gd name="adj1" fmla="val -73596"/>
              <a:gd name="adj2" fmla="val 69729"/>
            </a:avLst>
          </a:prstGeom>
          <a:solidFill>
            <a:srgbClr val="EBF7FF"/>
          </a:solidFill>
          <a:ln w="635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137160" rIns="0" anchor="t" anchorCtr="0"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lOK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hDS:READ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-XML("</a:t>
            </a:r>
            <a:r>
              <a:rPr lang="en-US" sz="12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FILE",cXMLfile,"EMPTY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",?,?,?,?).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Salesforce.com  </a:t>
            </a:r>
            <a:r>
              <a:rPr lang="en-US" dirty="0" smtClean="0">
                <a:sym typeface="Wingdings" pitchFamily="2" charset="2"/>
              </a:rPr>
              <a:t>  QAD EE Integrations</a:t>
            </a:r>
            <a:endParaRPr lang="en-US" dirty="0"/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9584" y="3337561"/>
            <a:ext cx="1733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Cloud 28"/>
          <p:cNvSpPr/>
          <p:nvPr/>
        </p:nvSpPr>
        <p:spPr bwMode="auto">
          <a:xfrm>
            <a:off x="699511" y="2331733"/>
            <a:ext cx="2834609" cy="2560292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" name="Picture 2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174193" y="4160512"/>
            <a:ext cx="6493886" cy="195424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1613901" y="4434829"/>
            <a:ext cx="1422400" cy="568960"/>
          </a:xfrm>
          <a:prstGeom prst="roundRect">
            <a:avLst/>
          </a:prstGeom>
          <a:solidFill>
            <a:srgbClr val="E7B7B7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smtClean="0">
                <a:latin typeface="Arial" charset="0"/>
              </a:rPr>
              <a:t>Force.com</a:t>
            </a: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716998" y="5349219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libSFDC.p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6734485" y="5349219"/>
            <a:ext cx="1422400" cy="568960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libQXtend.p</a:t>
            </a:r>
            <a:endParaRPr lang="en-US" sz="1800" i="0" dirty="0" smtClean="0">
              <a:latin typeface="Arial" charset="0"/>
            </a:endParaRPr>
          </a:p>
        </p:txBody>
      </p:sp>
      <p:pic>
        <p:nvPicPr>
          <p:cNvPr id="39" name="Picture 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19401" y="3838560"/>
            <a:ext cx="2438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8776596" y="4414503"/>
            <a:ext cx="1422400" cy="568960"/>
          </a:xfrm>
          <a:prstGeom prst="roundRect">
            <a:avLst/>
          </a:prstGeom>
          <a:solidFill>
            <a:srgbClr val="EFCDCD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r>
              <a:rPr lang="en-US" sz="1800" i="0" dirty="0" err="1" smtClean="0">
                <a:latin typeface="Arial" charset="0"/>
              </a:rPr>
              <a:t>QXtend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4722827" y="4343390"/>
            <a:ext cx="1645902" cy="548634"/>
          </a:xfrm>
          <a:prstGeom prst="roundRect">
            <a:avLst/>
          </a:prstGeom>
          <a:solidFill>
            <a:srgbClr val="FEE9CE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pPr>
              <a:spcBef>
                <a:spcPts val="600"/>
              </a:spcBef>
            </a:pPr>
            <a:r>
              <a:rPr lang="en-US" sz="1800" i="0" dirty="0" smtClean="0"/>
              <a:t>Batch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49" name="Bent Arrow 48"/>
          <p:cNvSpPr/>
          <p:nvPr/>
        </p:nvSpPr>
        <p:spPr bwMode="auto">
          <a:xfrm rot="16200000" flipH="1" flipV="1">
            <a:off x="6643045" y="4343397"/>
            <a:ext cx="1188707" cy="640073"/>
          </a:xfrm>
          <a:prstGeom prst="bentArrow">
            <a:avLst>
              <a:gd name="adj1" fmla="val 20592"/>
              <a:gd name="adj2" fmla="val 22965"/>
              <a:gd name="adj3" fmla="val 27478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50" name="Bent Arrow 49"/>
          <p:cNvSpPr/>
          <p:nvPr/>
        </p:nvSpPr>
        <p:spPr bwMode="auto">
          <a:xfrm flipH="1">
            <a:off x="6460167" y="4434830"/>
            <a:ext cx="731513" cy="822950"/>
          </a:xfrm>
          <a:prstGeom prst="bentArrow">
            <a:avLst>
              <a:gd name="adj1" fmla="val 19342"/>
              <a:gd name="adj2" fmla="val 25000"/>
              <a:gd name="adj3" fmla="val 25000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51" name="Bent Arrow 50"/>
          <p:cNvSpPr/>
          <p:nvPr/>
        </p:nvSpPr>
        <p:spPr bwMode="auto">
          <a:xfrm rot="5400000" flipV="1">
            <a:off x="4174194" y="4800584"/>
            <a:ext cx="640071" cy="274317"/>
          </a:xfrm>
          <a:prstGeom prst="bentArrow">
            <a:avLst>
              <a:gd name="adj1" fmla="val 49097"/>
              <a:gd name="adj2" fmla="val 50000"/>
              <a:gd name="adj3" fmla="val 50000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53" name="Bent Arrow 52"/>
          <p:cNvSpPr/>
          <p:nvPr/>
        </p:nvSpPr>
        <p:spPr bwMode="auto">
          <a:xfrm rot="5400000">
            <a:off x="5271460" y="1965977"/>
            <a:ext cx="822952" cy="2103097"/>
          </a:xfrm>
          <a:prstGeom prst="bentArrow">
            <a:avLst>
              <a:gd name="adj1" fmla="val 15180"/>
              <a:gd name="adj2" fmla="val 14949"/>
              <a:gd name="adj3" fmla="val 13964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5180022" y="3886195"/>
            <a:ext cx="1645902" cy="548634"/>
          </a:xfrm>
          <a:prstGeom prst="roundRect">
            <a:avLst/>
          </a:prstGeom>
          <a:solidFill>
            <a:srgbClr val="FEE9CE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pPr>
              <a:spcBef>
                <a:spcPts val="600"/>
              </a:spcBef>
            </a:pPr>
            <a:r>
              <a:rPr lang="en-US" sz="1800" i="0" dirty="0" smtClean="0"/>
              <a:t>Web App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5637217" y="3429000"/>
            <a:ext cx="1645902" cy="548634"/>
          </a:xfrm>
          <a:prstGeom prst="roundRect">
            <a:avLst/>
          </a:prstGeom>
          <a:solidFill>
            <a:srgbClr val="FEE9CE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pPr>
              <a:spcBef>
                <a:spcPts val="600"/>
              </a:spcBef>
            </a:pPr>
            <a:r>
              <a:rPr lang="en-US" sz="1800" i="0" dirty="0" smtClean="0"/>
              <a:t>Web Services</a:t>
            </a:r>
            <a:endParaRPr lang="en-US" sz="1800" i="0" dirty="0" smtClean="0">
              <a:latin typeface="Arial" charset="0"/>
            </a:endParaRPr>
          </a:p>
        </p:txBody>
      </p:sp>
      <p:sp>
        <p:nvSpPr>
          <p:cNvPr id="28" name="Bent Arrow 27"/>
          <p:cNvSpPr/>
          <p:nvPr/>
        </p:nvSpPr>
        <p:spPr bwMode="auto">
          <a:xfrm rot="16200000" flipH="1" flipV="1">
            <a:off x="6825923" y="4160515"/>
            <a:ext cx="1645903" cy="548634"/>
          </a:xfrm>
          <a:prstGeom prst="bentArrow">
            <a:avLst>
              <a:gd name="adj1" fmla="val 22871"/>
              <a:gd name="adj2" fmla="val 24143"/>
              <a:gd name="adj3" fmla="val 30770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34" name="Bent Arrow 33"/>
          <p:cNvSpPr/>
          <p:nvPr/>
        </p:nvSpPr>
        <p:spPr bwMode="auto">
          <a:xfrm rot="5400000" flipV="1">
            <a:off x="3854158" y="3566160"/>
            <a:ext cx="1645900" cy="1737342"/>
          </a:xfrm>
          <a:prstGeom prst="bentArrow">
            <a:avLst>
              <a:gd name="adj1" fmla="val 8700"/>
              <a:gd name="adj2" fmla="val 9602"/>
              <a:gd name="adj3" fmla="val 11020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35" name="Rectangular Callout 34"/>
          <p:cNvSpPr/>
          <p:nvPr/>
        </p:nvSpPr>
        <p:spPr bwMode="auto">
          <a:xfrm>
            <a:off x="584946" y="1143025"/>
            <a:ext cx="2126223" cy="461665"/>
          </a:xfrm>
          <a:prstGeom prst="wedgeRectCallout">
            <a:avLst>
              <a:gd name="adj1" fmla="val 174825"/>
              <a:gd name="adj2" fmla="val 575353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182880" tIns="91440" rIns="182880" bIns="91440" anchor="ctr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Create Customer</a:t>
            </a:r>
          </a:p>
        </p:txBody>
      </p:sp>
      <p:sp>
        <p:nvSpPr>
          <p:cNvPr id="36" name="Bent Arrow 35"/>
          <p:cNvSpPr/>
          <p:nvPr/>
        </p:nvSpPr>
        <p:spPr bwMode="auto">
          <a:xfrm>
            <a:off x="4174193" y="3977633"/>
            <a:ext cx="914390" cy="1280145"/>
          </a:xfrm>
          <a:prstGeom prst="bentArrow">
            <a:avLst>
              <a:gd name="adj1" fmla="val 16372"/>
              <a:gd name="adj2" fmla="val 17574"/>
              <a:gd name="adj3" fmla="val 15099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  <p:sp>
        <p:nvSpPr>
          <p:cNvPr id="37" name="Left-Up Arrow 36"/>
          <p:cNvSpPr/>
          <p:nvPr/>
        </p:nvSpPr>
        <p:spPr bwMode="auto">
          <a:xfrm>
            <a:off x="8288947" y="5074902"/>
            <a:ext cx="1371585" cy="640073"/>
          </a:xfrm>
          <a:prstGeom prst="leftUp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FontTx/>
              <a:buNone/>
              <a:tabLst/>
            </a:pPr>
            <a:endParaRPr lang="en-US" smtClean="0"/>
          </a:p>
        </p:txBody>
      </p:sp>
      <p:sp>
        <p:nvSpPr>
          <p:cNvPr id="38" name="Left-Up Arrow 37"/>
          <p:cNvSpPr/>
          <p:nvPr/>
        </p:nvSpPr>
        <p:spPr bwMode="auto">
          <a:xfrm flipH="1">
            <a:off x="2162534" y="5074903"/>
            <a:ext cx="1463023" cy="731512"/>
          </a:xfrm>
          <a:prstGeom prst="leftUpArrow">
            <a:avLst>
              <a:gd name="adj1" fmla="val 20049"/>
              <a:gd name="adj2" fmla="val 21906"/>
              <a:gd name="adj3" fmla="val 2128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FontTx/>
              <a:buNone/>
              <a:tabLst/>
            </a:pPr>
            <a:endParaRPr lang="en-US" smtClean="0"/>
          </a:p>
        </p:txBody>
      </p:sp>
      <p:sp>
        <p:nvSpPr>
          <p:cNvPr id="57" name="Rectangular Callout 56"/>
          <p:cNvSpPr/>
          <p:nvPr/>
        </p:nvSpPr>
        <p:spPr bwMode="auto">
          <a:xfrm>
            <a:off x="9545967" y="1143025"/>
            <a:ext cx="2126224" cy="461665"/>
          </a:xfrm>
          <a:prstGeom prst="wedgeRectCallout">
            <a:avLst>
              <a:gd name="adj1" fmla="val -207652"/>
              <a:gd name="adj2" fmla="val 701466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182880" tIns="91440" rIns="182880" bIns="91440" anchor="ctr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Account Updates</a:t>
            </a:r>
          </a:p>
        </p:txBody>
      </p:sp>
      <p:sp>
        <p:nvSpPr>
          <p:cNvPr id="60" name="Rectangular Callout 59"/>
          <p:cNvSpPr/>
          <p:nvPr/>
        </p:nvSpPr>
        <p:spPr bwMode="auto">
          <a:xfrm>
            <a:off x="2759974" y="1143025"/>
            <a:ext cx="1779975" cy="461665"/>
          </a:xfrm>
          <a:prstGeom prst="wedgeRectCallout">
            <a:avLst>
              <a:gd name="adj1" fmla="val 80412"/>
              <a:gd name="adj2" fmla="val 691054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lIns="182880" tIns="91440" rIns="182880" bIns="91440" anchor="ctr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Support Case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3259803" y="2971805"/>
            <a:ext cx="1280146" cy="457195"/>
          </a:xfrm>
          <a:prstGeom prst="roundRect">
            <a:avLst/>
          </a:prstGeom>
          <a:solidFill>
            <a:srgbClr val="FEE9CE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pPr>
              <a:spcBef>
                <a:spcPts val="600"/>
              </a:spcBef>
            </a:pPr>
            <a:r>
              <a:rPr lang="en-US" sz="1800" i="0" dirty="0" smtClean="0"/>
              <a:t>APEX</a:t>
            </a: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259803" y="2423171"/>
            <a:ext cx="1280146" cy="457195"/>
          </a:xfrm>
          <a:prstGeom prst="roundRect">
            <a:avLst/>
          </a:prstGeom>
          <a:solidFill>
            <a:srgbClr val="FEE9CE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0" tIns="0" rIns="0" bIns="0" anchor="ctr"/>
          <a:lstStyle/>
          <a:p>
            <a:pPr>
              <a:spcBef>
                <a:spcPts val="600"/>
              </a:spcBef>
            </a:pPr>
            <a:r>
              <a:rPr lang="en-US" sz="1800" i="0" dirty="0" smtClean="0"/>
              <a:t>Trigger</a:t>
            </a:r>
          </a:p>
        </p:txBody>
      </p:sp>
      <p:sp>
        <p:nvSpPr>
          <p:cNvPr id="59" name="Rectangular Callout 58"/>
          <p:cNvSpPr/>
          <p:nvPr/>
        </p:nvSpPr>
        <p:spPr bwMode="auto">
          <a:xfrm>
            <a:off x="4631388" y="1143025"/>
            <a:ext cx="2285975" cy="461665"/>
          </a:xfrm>
          <a:prstGeom prst="wedgeRectCallout">
            <a:avLst>
              <a:gd name="adj1" fmla="val -61669"/>
              <a:gd name="adj2" fmla="val 268791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lIns="182880" tIns="91440" rIns="182880" bIns="91440" anchor="ctr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Customer Updates</a:t>
            </a:r>
          </a:p>
        </p:txBody>
      </p:sp>
      <p:sp>
        <p:nvSpPr>
          <p:cNvPr id="58" name="Rectangular Callout 57"/>
          <p:cNvSpPr/>
          <p:nvPr/>
        </p:nvSpPr>
        <p:spPr bwMode="auto">
          <a:xfrm>
            <a:off x="6966711" y="1143025"/>
            <a:ext cx="2510944" cy="461665"/>
          </a:xfrm>
          <a:prstGeom prst="wedgeRectCallout">
            <a:avLst>
              <a:gd name="adj1" fmla="val -153128"/>
              <a:gd name="adj2" fmla="val 386738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182880" tIns="91440" rIns="182880" bIns="91440" anchor="ctr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Support Entitlements</a:t>
            </a:r>
          </a:p>
        </p:txBody>
      </p:sp>
      <p:sp>
        <p:nvSpPr>
          <p:cNvPr id="48" name="Bent Arrow 47"/>
          <p:cNvSpPr/>
          <p:nvPr/>
        </p:nvSpPr>
        <p:spPr bwMode="auto">
          <a:xfrm rot="5400000">
            <a:off x="5317179" y="2468891"/>
            <a:ext cx="274316" cy="1645901"/>
          </a:xfrm>
          <a:prstGeom prst="bentArrow">
            <a:avLst>
              <a:gd name="adj1" fmla="val 46083"/>
              <a:gd name="adj2" fmla="val 37048"/>
              <a:gd name="adj3" fmla="val 40061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9" grpId="0" animBg="1"/>
      <p:bldP spid="50" grpId="0" animBg="1"/>
      <p:bldP spid="51" grpId="0" animBg="1"/>
      <p:bldP spid="53" grpId="0" animBg="1"/>
      <p:bldP spid="17" grpId="0" animBg="1"/>
      <p:bldP spid="27" grpId="0" animBg="1"/>
      <p:bldP spid="28" grpId="0" animBg="1"/>
      <p:bldP spid="34" grpId="0" animBg="1"/>
      <p:bldP spid="35" grpId="0" animBg="1"/>
      <p:bldP spid="36" grpId="0" animBg="1"/>
      <p:bldP spid="57" grpId="0" animBg="1"/>
      <p:bldP spid="60" grpId="0" animBg="1"/>
      <p:bldP spid="22" grpId="0" animBg="1"/>
      <p:bldP spid="20" grpId="0" animBg="1"/>
      <p:bldP spid="59" grpId="0" animBg="1"/>
      <p:bldP spid="58" grpId="0" animBg="1"/>
      <p:bldP spid="4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1421928"/>
          </a:xfrm>
        </p:spPr>
        <p:txBody>
          <a:bodyPr/>
          <a:lstStyle/>
          <a:p>
            <a:r>
              <a:rPr lang="en-US" dirty="0" smtClean="0"/>
              <a:t>Application: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/>
              <a:t>ProDesk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</a:t>
            </a:r>
            <a:r>
              <a:rPr lang="en-US" dirty="0" err="1" smtClean="0"/>
              <a:t>HelpDesk</a:t>
            </a:r>
            <a:r>
              <a:rPr lang="en-US" dirty="0" smtClean="0"/>
              <a:t> (</a:t>
            </a:r>
            <a:r>
              <a:rPr lang="en-US" dirty="0" err="1" smtClean="0"/>
              <a:t>ProDesk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developed and implemented in 2004</a:t>
            </a:r>
          </a:p>
          <a:p>
            <a:r>
              <a:rPr lang="en-US" dirty="0" smtClean="0"/>
              <a:t>OpenEdge 10.0B</a:t>
            </a:r>
          </a:p>
          <a:p>
            <a:pPr lvl="1"/>
            <a:r>
              <a:rPr lang="en-US" dirty="0" smtClean="0"/>
              <a:t>Rich GUI Client for service providers</a:t>
            </a:r>
          </a:p>
          <a:p>
            <a:pPr lvl="2"/>
            <a:r>
              <a:rPr lang="en-US" dirty="0" err="1" smtClean="0"/>
              <a:t>SmartObjects</a:t>
            </a:r>
            <a:r>
              <a:rPr lang="en-US" dirty="0" smtClean="0"/>
              <a:t>, Progress </a:t>
            </a:r>
            <a:r>
              <a:rPr lang="en-US" dirty="0" err="1" smtClean="0"/>
              <a:t>WebClient</a:t>
            </a:r>
            <a:endParaRPr lang="en-US" dirty="0" smtClean="0"/>
          </a:p>
          <a:p>
            <a:pPr lvl="1"/>
            <a:r>
              <a:rPr lang="en-US" dirty="0" smtClean="0"/>
              <a:t>WebSpeed UI for company employees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lum bright="40000" contrast="-60000"/>
          </a:blip>
          <a:srcRect/>
          <a:stretch>
            <a:fillRect/>
          </a:stretch>
        </p:blipFill>
        <p:spPr bwMode="auto">
          <a:xfrm>
            <a:off x="7228703" y="1179298"/>
            <a:ext cx="4430713" cy="46291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lum bright="40000" contrast="-60000"/>
          </a:blip>
          <a:srcRect/>
          <a:stretch>
            <a:fillRect/>
          </a:stretch>
        </p:blipFill>
        <p:spPr bwMode="auto">
          <a:xfrm>
            <a:off x="3177618" y="3149080"/>
            <a:ext cx="3814286" cy="340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 bwMode="auto">
          <a:xfrm rot="5400000">
            <a:off x="3716996" y="3977634"/>
            <a:ext cx="4205403" cy="79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65000"/>
                <a:lumOff val="3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/>
          <a:p>
            <a:r>
              <a:rPr lang="en-US" dirty="0" smtClean="0"/>
              <a:t>OpenEdge Reference Architecture concepts</a:t>
            </a: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6643045" y="3703317"/>
            <a:ext cx="3017487" cy="1097268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l"/>
            <a:r>
              <a:rPr lang="en-US" sz="1800" b="1" dirty="0" err="1"/>
              <a:t>WebClient</a:t>
            </a:r>
            <a:endParaRPr lang="en-US" sz="1800" b="1" dirty="0"/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6643046" y="1965976"/>
            <a:ext cx="3017486" cy="1097268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l"/>
            <a:r>
              <a:rPr lang="en-US" sz="1800" b="1" dirty="0"/>
              <a:t>WebSpeed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796779" y="2514610"/>
            <a:ext cx="3200365" cy="1645902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en-US" sz="1800" b="1" dirty="0">
                <a:latin typeface="Arial" charset="0"/>
              </a:rPr>
              <a:t>AppServer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ProDesk</a:t>
            </a:r>
            <a:r>
              <a:rPr lang="en-US" dirty="0" smtClean="0"/>
              <a:t> Architecture</a:t>
            </a:r>
            <a:endParaRPr lang="en-US" dirty="0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 rot="9617521">
            <a:off x="5088129" y="2728652"/>
            <a:ext cx="1562338" cy="250488"/>
          </a:xfrm>
          <a:prstGeom prst="leftRightArrow">
            <a:avLst>
              <a:gd name="adj1" fmla="val 60519"/>
              <a:gd name="adj2" fmla="val 48941"/>
            </a:avLst>
          </a:prstGeom>
          <a:gradFill rotWithShape="1">
            <a:gsLst>
              <a:gs pos="0">
                <a:schemeClr val="tx1">
                  <a:gamma/>
                  <a:tint val="51373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rot="12179323">
            <a:off x="5071499" y="3787328"/>
            <a:ext cx="1596812" cy="237226"/>
          </a:xfrm>
          <a:prstGeom prst="leftRightArrow">
            <a:avLst>
              <a:gd name="adj1" fmla="val 60519"/>
              <a:gd name="adj2" fmla="val 48941"/>
            </a:avLst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51373"/>
                  <a:invGamma/>
                </a:schemeClr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938964" y="2673909"/>
            <a:ext cx="1422400" cy="1346200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en-US" sz="1800" b="1" dirty="0">
                <a:latin typeface="Arial" charset="0"/>
              </a:rPr>
              <a:t>Business</a:t>
            </a:r>
          </a:p>
          <a:p>
            <a:r>
              <a:rPr lang="en-US" sz="1800" b="1" dirty="0">
                <a:latin typeface="Arial" charset="0"/>
              </a:rPr>
              <a:t>Logic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8106070" y="2148854"/>
            <a:ext cx="1422400" cy="731512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50000"/>
              </a:lnSpc>
            </a:pPr>
            <a:r>
              <a:rPr lang="en-US" sz="1800" b="1" dirty="0">
                <a:latin typeface="Arial" charset="0"/>
              </a:rPr>
              <a:t>Web</a:t>
            </a:r>
          </a:p>
          <a:p>
            <a:pPr>
              <a:lnSpc>
                <a:spcPct val="50000"/>
              </a:lnSpc>
            </a:pPr>
            <a:r>
              <a:rPr lang="en-US" sz="1800" b="1" dirty="0">
                <a:latin typeface="Arial" charset="0"/>
              </a:rPr>
              <a:t>Interface</a:t>
            </a: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1992939" y="4918634"/>
            <a:ext cx="1344612" cy="1293812"/>
          </a:xfrm>
          <a:prstGeom prst="flowChartMagneticDisk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en-US" sz="1800" b="1" dirty="0">
                <a:latin typeface="Arial" charset="0"/>
              </a:rPr>
              <a:t>Database</a:t>
            </a: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 rot="5400000">
            <a:off x="2227889" y="4345546"/>
            <a:ext cx="879475" cy="269875"/>
          </a:xfrm>
          <a:prstGeom prst="leftRightArrow">
            <a:avLst>
              <a:gd name="adj1" fmla="val 50000"/>
              <a:gd name="adj2" fmla="val 65176"/>
            </a:avLst>
          </a:prstGeom>
          <a:gradFill rotWithShape="1">
            <a:gsLst>
              <a:gs pos="0">
                <a:schemeClr val="tx1">
                  <a:gamma/>
                  <a:tint val="51373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10243145" y="2336484"/>
            <a:ext cx="508000" cy="485775"/>
          </a:xfrm>
          <a:prstGeom prst="smileyFace">
            <a:avLst>
              <a:gd name="adj" fmla="val 4653"/>
            </a:avLst>
          </a:prstGeom>
          <a:gradFill rotWithShape="1">
            <a:gsLst>
              <a:gs pos="0">
                <a:srgbClr val="FEE9CE"/>
              </a:gs>
              <a:gs pos="100000">
                <a:srgbClr val="FDC06F">
                  <a:gamma/>
                  <a:shade val="76078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>
            <a:off x="8106070" y="3886195"/>
            <a:ext cx="1422400" cy="731513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50000"/>
              </a:lnSpc>
            </a:pPr>
            <a:r>
              <a:rPr lang="en-US" sz="1800" b="1" dirty="0"/>
              <a:t>GUI</a:t>
            </a:r>
          </a:p>
          <a:p>
            <a:pPr>
              <a:lnSpc>
                <a:spcPct val="50000"/>
              </a:lnSpc>
            </a:pPr>
            <a:r>
              <a:rPr lang="en-US" sz="1800" b="1" dirty="0"/>
              <a:t>Interface</a:t>
            </a:r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10224095" y="4059796"/>
            <a:ext cx="508000" cy="485775"/>
          </a:xfrm>
          <a:prstGeom prst="smileyFace">
            <a:avLst>
              <a:gd name="adj" fmla="val 4653"/>
            </a:avLst>
          </a:prstGeom>
          <a:gradFill rotWithShape="1">
            <a:gsLst>
              <a:gs pos="0">
                <a:srgbClr val="FEE9CE"/>
              </a:gs>
              <a:gs pos="100000">
                <a:srgbClr val="FDC06F">
                  <a:gamma/>
                  <a:shade val="76078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AutoShape 19"/>
          <p:cNvSpPr>
            <a:spLocks noChangeArrowheads="1"/>
          </p:cNvSpPr>
          <p:nvPr/>
        </p:nvSpPr>
        <p:spPr bwMode="auto">
          <a:xfrm rot="10800000">
            <a:off x="9659581" y="2488884"/>
            <a:ext cx="488950" cy="222250"/>
          </a:xfrm>
          <a:prstGeom prst="leftRightArrow">
            <a:avLst>
              <a:gd name="adj1" fmla="val 50000"/>
              <a:gd name="adj2" fmla="val 44000"/>
            </a:avLst>
          </a:prstGeom>
          <a:gradFill rotWithShape="1">
            <a:gsLst>
              <a:gs pos="0">
                <a:schemeClr val="tx1">
                  <a:gamma/>
                  <a:tint val="51373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AutoShape 20"/>
          <p:cNvSpPr>
            <a:spLocks noChangeArrowheads="1"/>
          </p:cNvSpPr>
          <p:nvPr/>
        </p:nvSpPr>
        <p:spPr bwMode="auto">
          <a:xfrm rot="10800000">
            <a:off x="9640531" y="4212196"/>
            <a:ext cx="488950" cy="222250"/>
          </a:xfrm>
          <a:prstGeom prst="leftRightArrow">
            <a:avLst>
              <a:gd name="adj1" fmla="val 50000"/>
              <a:gd name="adj2" fmla="val 44000"/>
            </a:avLst>
          </a:prstGeom>
          <a:gradFill rotWithShape="1">
            <a:gsLst>
              <a:gs pos="0">
                <a:schemeClr val="tx1">
                  <a:gamma/>
                  <a:tint val="51373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10804108" y="2309695"/>
            <a:ext cx="9969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400" b="1" dirty="0">
                <a:latin typeface="Arial" charset="0"/>
              </a:rPr>
              <a:t>Users</a:t>
            </a: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10768583" y="4175566"/>
            <a:ext cx="117792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400" b="1" dirty="0">
                <a:latin typeface="Arial" charset="0"/>
              </a:rPr>
              <a:t>Providers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580178" y="1200150"/>
            <a:ext cx="10360501" cy="5303520"/>
          </a:xfrm>
        </p:spPr>
        <p:txBody>
          <a:bodyPr/>
          <a:lstStyle/>
          <a:p>
            <a:r>
              <a:rPr lang="en-US" dirty="0" smtClean="0"/>
              <a:t>Replace with a </a:t>
            </a:r>
            <a:r>
              <a:rPr lang="en-US" dirty="0" err="1" smtClean="0"/>
              <a:t>Rollbase</a:t>
            </a:r>
            <a:r>
              <a:rPr lang="en-US" dirty="0" smtClean="0"/>
              <a:t>-based version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 for modernizing </a:t>
            </a:r>
            <a:r>
              <a:rPr lang="en-US" dirty="0" err="1" smtClean="0"/>
              <a:t>ProDesk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6998" y="1759614"/>
            <a:ext cx="8296295" cy="445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34850" y="137196"/>
            <a:ext cx="16002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06 0.48195 C 0.00117 0.472 -0.02514 0.48195 -0.0435 0.48334 C -0.05601 0.49144 -0.07125 0.48982 -0.0844 0.49399 C -0.09026 0.49375 -0.11501 0.49375 -0.12621 0.49098 C -0.12907 0.49028 -0.13103 0.48612 -0.13389 0.48496 C -0.14457 0.48033 -0.15525 0.47894 -0.16619 0.47732 C -0.19719 0.47778 -0.22819 0.47755 -0.25919 0.47894 C -0.27208 0.4794 -0.28458 0.48704 -0.29748 0.48936 C -0.32444 0.49954 -0.35465 0.49723 -0.382 0.49862 C -0.41235 0.49769 -0.4371 0.5 -0.46549 0.49098 C -0.47122 0.48727 -0.46445 0.49121 -0.47565 0.48797 C -0.48307 0.48588 -0.49037 0.48195 -0.49792 0.48033 C -0.50261 0.47755 -0.50743 0.47686 -0.51238 0.47593 C -0.51954 0.4713 -0.51563 0.47315 -0.52423 0.4713 C -0.53295 0.46598 -0.54324 0.4625 -0.55236 0.46065 C -0.55731 0.45811 -0.56096 0.45579 -0.56604 0.45463 C -0.5719 0.45093 -0.57789 0.44977 -0.58401 0.44862 C -0.59664 0.44028 -0.61097 0.43912 -0.62399 0.43334 C -0.6279 0.43149 -0.62894 0.42987 -0.63259 0.42894 C -0.63519 0.42825 -0.64197 0.42755 -0.64535 0.42593 C -0.65382 0.42176 -0.66215 0.41737 -0.67088 0.41528 C -0.67453 0.41343 -0.68195 0.41065 -0.68195 0.41065 C -0.68703 0.40625 -0.69185 0.40533 -0.69732 0.40301 C -0.70253 0.4007 -0.70748 0.39653 -0.71269 0.39399 C -0.71621 0.38912 -0.71933 0.38912 -0.72298 0.38496 C -0.72897 0.37825 -0.72389 0.38172 -0.72884 0.37894 C -0.73249 0.37454 -0.73509 0.37037 -0.73913 0.36829 C -0.74251 0.36436 -0.7472 0.35672 -0.75111 0.35463 C -0.75671 0.34399 -0.75007 0.35556 -0.75697 0.347 C -0.75997 0.34329 -0.76088 0.33843 -0.76387 0.33496 C -0.76439 0.33334 -0.76492 0.33172 -0.76557 0.33033 C -0.76635 0.32871 -0.76739 0.32755 -0.76804 0.32593 C -0.7696 0.32153 -0.77078 0.31667 -0.77234 0.31227 C -0.7739 0.30787 -0.77664 0.29862 -0.77664 0.29862 C -0.77755 0.29306 -0.77859 0.28843 -0.78002 0.28334 C -0.78081 0.27385 -0.78185 0.26389 -0.78341 0.25463 C -0.78432 0.2382 -0.78588 0.21899 -0.78263 0.20301 C -0.77872 0.1838 -0.76908 0.16528 -0.75788 0.15926 C -0.75059 0.15024 -0.74082 0.14792 -0.73236 0.14399 C -0.71178 0.14514 -0.70956 0.14514 -0.69485 0.14862 C -0.69393 0.14908 -0.69302 0.14931 -0.69224 0.15 C -0.69133 0.1507 -0.69055 0.15232 -0.68964 0.15301 C -0.68638 0.1551 -0.68273 0.15533 -0.67948 0.15764 C -0.67375 0.16181 -0.66828 0.1676 -0.66242 0.1713 C -0.6589 0.17616 -0.65525 0.17801 -0.65134 0.18195 C -0.6464 0.18681 -0.64132 0.19237 -0.63598 0.19561 C -0.62868 0.2051 -0.63689 0.19561 -0.62829 0.20162 C -0.62595 0.20325 -0.62399 0.20649 -0.62152 0.20764 C -0.60576 0.21482 -0.59091 0.22037 -0.57463 0.22269 C -0.54989 0.22223 -0.52514 0.22223 -0.50039 0.2213 C -0.49336 0.22107 -0.48893 0.21667 -0.48255 0.21366 C -0.47995 0.2125 -0.47487 0.21065 -0.47487 0.21065 C -0.47031 0.20533 -0.46471 0.20139 -0.4595 0.19862 C -0.45194 0.1882 -0.46015 0.19815 -0.45273 0.1926 C -0.44739 0.18866 -0.44205 0.18195 -0.43644 0.17894 C -0.43189 0.17269 -0.42655 0.16945 -0.42199 0.16366 C -0.41782 0.15834 -0.41417 0.15139 -0.40922 0.14862 C -0.40454 0.14028 -0.3988 0.1338 -0.39386 0.12593 C -0.38799 0.11667 -0.38278 0.10764 -0.37679 0.09862 C -0.37302 0.09283 -0.37028 0.08496 -0.36585 0.08033 C -0.36351 0.07801 -0.35895 0.07431 -0.35895 0.07431 C -0.3553 0.06436 -0.34905 0.06088 -0.34358 0.05463 C -0.33981 0.05047 -0.33772 0.04746 -0.33329 0.04561 C -0.33004 0.03959 -0.32769 0.0382 -0.32313 0.03635 C -0.31688 0.02917 -0.32496 0.03774 -0.31623 0.03195 C -0.31532 0.03125 -0.31467 0.0294 -0.31376 0.02894 C -0.30542 0.02385 -0.29513 0.02176 -0.28641 0.01968 C -0.26713 0.0088 -0.24043 0.00926 -0.21998 0.00764 C -0.17843 0.0044 -0.13702 0.00047 -0.09547 -0.00138 C -0.06369 -0.00092 -0.03178 -2.22222E-6 1.10445E-6 -2.22222E-6 " pathEditMode="relative" ptsTypes="fffffffffffffffffffff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 bwMode="auto">
          <a:xfrm rot="16200000" flipH="1">
            <a:off x="5246275" y="4185697"/>
            <a:ext cx="4073688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65000"/>
                <a:lumOff val="3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7740314" y="2108578"/>
            <a:ext cx="2011656" cy="2560292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t" anchorCtr="0"/>
          <a:lstStyle/>
          <a:p>
            <a:pPr algn="l"/>
            <a:r>
              <a:rPr lang="en-US" sz="1800" b="1" dirty="0" smtClean="0"/>
              <a:t>JS Framework</a:t>
            </a:r>
            <a:endParaRPr lang="en-US" sz="1800" b="1" dirty="0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82389" y="2657212"/>
            <a:ext cx="3017487" cy="1645902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en-US" sz="1800" b="1" dirty="0">
                <a:latin typeface="Arial" charset="0"/>
              </a:rPr>
              <a:t>AppServer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 for modernizing </a:t>
            </a:r>
            <a:r>
              <a:rPr lang="en-US" dirty="0" err="1" smtClean="0"/>
              <a:t>ProDesk</a:t>
            </a:r>
            <a:endParaRPr lang="en-US" dirty="0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 rot="10800000">
            <a:off x="6917363" y="3297285"/>
            <a:ext cx="731512" cy="365756"/>
          </a:xfrm>
          <a:prstGeom prst="leftRightArrow">
            <a:avLst>
              <a:gd name="adj1" fmla="val 60519"/>
              <a:gd name="adj2" fmla="val 48941"/>
            </a:avLst>
          </a:prstGeom>
          <a:gradFill rotWithShape="1">
            <a:gsLst>
              <a:gs pos="0">
                <a:schemeClr val="tx1">
                  <a:gamma/>
                  <a:tint val="51373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024574" y="2816511"/>
            <a:ext cx="1422400" cy="1346200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en-US" sz="1800" b="1" dirty="0">
                <a:latin typeface="Arial" charset="0"/>
              </a:rPr>
              <a:t>Business</a:t>
            </a:r>
          </a:p>
          <a:p>
            <a:r>
              <a:rPr lang="en-US" sz="1800" b="1" dirty="0">
                <a:latin typeface="Arial" charset="0"/>
              </a:rPr>
              <a:t>Logic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8197509" y="2748651"/>
            <a:ext cx="1422400" cy="731512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bIns="0" anchor="ctr"/>
          <a:lstStyle/>
          <a:p>
            <a:pPr>
              <a:lnSpc>
                <a:spcPct val="50000"/>
              </a:lnSpc>
            </a:pPr>
            <a:r>
              <a:rPr lang="en-US" sz="1800" b="1" dirty="0" smtClean="0">
                <a:latin typeface="Arial" charset="0"/>
              </a:rPr>
              <a:t>User</a:t>
            </a:r>
            <a:endParaRPr lang="en-US" sz="1800" b="1" dirty="0">
              <a:latin typeface="Arial" charset="0"/>
            </a:endParaRPr>
          </a:p>
          <a:p>
            <a:pPr>
              <a:lnSpc>
                <a:spcPct val="50000"/>
              </a:lnSpc>
            </a:pPr>
            <a:r>
              <a:rPr lang="en-US" sz="1800" b="1" dirty="0">
                <a:latin typeface="Arial" charset="0"/>
              </a:rPr>
              <a:t>Interface</a:t>
            </a: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1078549" y="5061236"/>
            <a:ext cx="1344612" cy="1293812"/>
          </a:xfrm>
          <a:prstGeom prst="flowChartMagneticDisk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en-US" sz="1800" b="1" dirty="0">
                <a:latin typeface="Arial" charset="0"/>
              </a:rPr>
              <a:t>Database</a:t>
            </a: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 rot="5400000">
            <a:off x="1313499" y="4488148"/>
            <a:ext cx="879475" cy="269875"/>
          </a:xfrm>
          <a:prstGeom prst="leftRightArrow">
            <a:avLst>
              <a:gd name="adj1" fmla="val 50000"/>
              <a:gd name="adj2" fmla="val 65176"/>
            </a:avLst>
          </a:prstGeom>
          <a:gradFill rotWithShape="1">
            <a:gsLst>
              <a:gs pos="0">
                <a:schemeClr val="tx1">
                  <a:gamma/>
                  <a:tint val="51373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10426023" y="2866879"/>
            <a:ext cx="508000" cy="485775"/>
          </a:xfrm>
          <a:prstGeom prst="smileyFace">
            <a:avLst>
              <a:gd name="adj" fmla="val 4653"/>
            </a:avLst>
          </a:prstGeom>
          <a:gradFill rotWithShape="1">
            <a:gsLst>
              <a:gs pos="0">
                <a:srgbClr val="FEE9CE"/>
              </a:gs>
              <a:gs pos="100000">
                <a:srgbClr val="FDC06F">
                  <a:gamma/>
                  <a:shade val="76078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>
            <a:off x="8197509" y="3754480"/>
            <a:ext cx="1422400" cy="731513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bIns="0" anchor="ctr"/>
          <a:lstStyle/>
          <a:p>
            <a:pPr>
              <a:lnSpc>
                <a:spcPct val="50000"/>
              </a:lnSpc>
            </a:pPr>
            <a:r>
              <a:rPr lang="en-US" sz="1800" b="1" dirty="0" smtClean="0"/>
              <a:t>Provider</a:t>
            </a:r>
            <a:endParaRPr lang="en-US" sz="1800" b="1" dirty="0"/>
          </a:p>
          <a:p>
            <a:pPr>
              <a:lnSpc>
                <a:spcPct val="50000"/>
              </a:lnSpc>
            </a:pPr>
            <a:r>
              <a:rPr lang="en-US" sz="1800" b="1" dirty="0"/>
              <a:t>Interface</a:t>
            </a:r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10406973" y="3845919"/>
            <a:ext cx="508000" cy="485775"/>
          </a:xfrm>
          <a:prstGeom prst="smileyFace">
            <a:avLst>
              <a:gd name="adj" fmla="val 4653"/>
            </a:avLst>
          </a:prstGeom>
          <a:gradFill rotWithShape="1">
            <a:gsLst>
              <a:gs pos="0">
                <a:srgbClr val="FEE9CE"/>
              </a:gs>
              <a:gs pos="100000">
                <a:srgbClr val="FDC06F">
                  <a:gamma/>
                  <a:shade val="76078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AutoShape 19"/>
          <p:cNvSpPr>
            <a:spLocks noChangeArrowheads="1"/>
          </p:cNvSpPr>
          <p:nvPr/>
        </p:nvSpPr>
        <p:spPr bwMode="auto">
          <a:xfrm rot="10800000">
            <a:off x="9842459" y="3019279"/>
            <a:ext cx="488950" cy="222250"/>
          </a:xfrm>
          <a:prstGeom prst="leftRightArrow">
            <a:avLst>
              <a:gd name="adj1" fmla="val 50000"/>
              <a:gd name="adj2" fmla="val 44000"/>
            </a:avLst>
          </a:prstGeom>
          <a:gradFill rotWithShape="1">
            <a:gsLst>
              <a:gs pos="0">
                <a:schemeClr val="tx1">
                  <a:gamma/>
                  <a:tint val="51373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AutoShape 20"/>
          <p:cNvSpPr>
            <a:spLocks noChangeArrowheads="1"/>
          </p:cNvSpPr>
          <p:nvPr/>
        </p:nvSpPr>
        <p:spPr bwMode="auto">
          <a:xfrm rot="10800000">
            <a:off x="9823409" y="3998319"/>
            <a:ext cx="488950" cy="222250"/>
          </a:xfrm>
          <a:prstGeom prst="leftRightArrow">
            <a:avLst>
              <a:gd name="adj1" fmla="val 50000"/>
              <a:gd name="adj2" fmla="val 44000"/>
            </a:avLst>
          </a:prstGeom>
          <a:gradFill rotWithShape="1">
            <a:gsLst>
              <a:gs pos="0">
                <a:schemeClr val="tx1">
                  <a:gamma/>
                  <a:tint val="51373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10986986" y="2840090"/>
            <a:ext cx="9969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400" b="1" dirty="0">
                <a:latin typeface="Arial" charset="0"/>
              </a:rPr>
              <a:t>Users</a:t>
            </a: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10951461" y="3961689"/>
            <a:ext cx="117792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400" b="1" dirty="0">
                <a:latin typeface="Arial" charset="0"/>
              </a:rPr>
              <a:t>Providers</a:t>
            </a:r>
          </a:p>
        </p:txBody>
      </p:sp>
      <p:sp>
        <p:nvSpPr>
          <p:cNvPr id="24" name="Rounded Rectangle 23"/>
          <p:cNvSpPr>
            <a:spLocks noChangeArrowheads="1"/>
          </p:cNvSpPr>
          <p:nvPr/>
        </p:nvSpPr>
        <p:spPr bwMode="auto">
          <a:xfrm>
            <a:off x="4814266" y="2657212"/>
            <a:ext cx="2011658" cy="1645902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t" anchorCtr="0"/>
          <a:lstStyle/>
          <a:p>
            <a:pPr algn="l"/>
            <a:r>
              <a:rPr lang="en-US" sz="1800" b="1" dirty="0" smtClean="0"/>
              <a:t>Ajax </a:t>
            </a:r>
            <a:endParaRPr lang="en-US" sz="1800" b="1" dirty="0"/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5220646" y="3297285"/>
            <a:ext cx="1422400" cy="731512"/>
          </a:xfrm>
          <a:prstGeom prst="roundRect">
            <a:avLst/>
          </a:prstGeom>
          <a:gradFill rotWithShape="1">
            <a:gsLst>
              <a:gs pos="0">
                <a:srgbClr val="DCEAEC"/>
              </a:gs>
              <a:gs pos="100000">
                <a:srgbClr val="BDF2F9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tIns="45720" bIns="0" anchor="ctr"/>
          <a:lstStyle/>
          <a:p>
            <a:pPr>
              <a:lnSpc>
                <a:spcPct val="50000"/>
              </a:lnSpc>
            </a:pPr>
            <a:r>
              <a:rPr lang="en-US" sz="1800" b="1" dirty="0" smtClean="0">
                <a:latin typeface="Arial" charset="0"/>
              </a:rPr>
              <a:t>Client Logic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7" name="AutoShape 2"/>
          <p:cNvSpPr>
            <a:spLocks noChangeArrowheads="1"/>
          </p:cNvSpPr>
          <p:nvPr/>
        </p:nvSpPr>
        <p:spPr bwMode="auto">
          <a:xfrm rot="10800000">
            <a:off x="3991315" y="3297285"/>
            <a:ext cx="731512" cy="365756"/>
          </a:xfrm>
          <a:prstGeom prst="leftRightArrow">
            <a:avLst>
              <a:gd name="adj1" fmla="val 60519"/>
              <a:gd name="adj2" fmla="val 48941"/>
            </a:avLst>
          </a:prstGeom>
          <a:gradFill rotWithShape="1">
            <a:gsLst>
              <a:gs pos="0">
                <a:schemeClr val="tx1">
                  <a:gamma/>
                  <a:tint val="51373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580178" y="1200150"/>
            <a:ext cx="10360501" cy="5303520"/>
          </a:xfrm>
        </p:spPr>
        <p:txBody>
          <a:bodyPr/>
          <a:lstStyle/>
          <a:p>
            <a:r>
              <a:rPr lang="en-US" dirty="0" smtClean="0"/>
              <a:t>Replace with a </a:t>
            </a:r>
            <a:r>
              <a:rPr lang="en-US" dirty="0" err="1" smtClean="0"/>
              <a:t>Rollbase</a:t>
            </a:r>
            <a:r>
              <a:rPr lang="en-US" dirty="0" smtClean="0"/>
              <a:t>-based version</a:t>
            </a:r>
          </a:p>
          <a:p>
            <a:r>
              <a:rPr lang="en-US" dirty="0" smtClean="0"/>
              <a:t>Upgrade to 11.x with a JavaScript-based front end (</a:t>
            </a:r>
            <a:r>
              <a:rPr lang="en-US" dirty="0" err="1" smtClean="0"/>
              <a:t>jQuery</a:t>
            </a:r>
            <a:r>
              <a:rPr lang="en-US" dirty="0" smtClean="0"/>
              <a:t>, DHTMLX)</a:t>
            </a: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34850" y="137196"/>
            <a:ext cx="16002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9" grpId="0" animBg="1"/>
      <p:bldP spid="20" grpId="0" animBg="1"/>
      <p:bldP spid="21" grpId="0"/>
      <p:bldP spid="22" grpId="0"/>
      <p:bldP spid="24" grpId="0" animBg="1"/>
      <p:bldP spid="26" grpId="0" animBg="1"/>
      <p:bldP spid="2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580178" y="1200150"/>
            <a:ext cx="10360501" cy="5303520"/>
          </a:xfrm>
        </p:spPr>
        <p:txBody>
          <a:bodyPr/>
          <a:lstStyle/>
          <a:p>
            <a:r>
              <a:rPr lang="en-US" dirty="0" smtClean="0"/>
              <a:t>Replace with a </a:t>
            </a:r>
            <a:r>
              <a:rPr lang="en-US" dirty="0" err="1" smtClean="0"/>
              <a:t>Rollbase</a:t>
            </a:r>
            <a:r>
              <a:rPr lang="en-US" dirty="0" smtClean="0"/>
              <a:t>-based version</a:t>
            </a:r>
          </a:p>
          <a:p>
            <a:r>
              <a:rPr lang="en-US" dirty="0" smtClean="0"/>
              <a:t>Upgrade to 11.x with a JavaScript-based front end (</a:t>
            </a:r>
            <a:r>
              <a:rPr lang="en-US" dirty="0" err="1" smtClean="0"/>
              <a:t>jQuery</a:t>
            </a:r>
            <a:r>
              <a:rPr lang="en-US" dirty="0" smtClean="0"/>
              <a:t>, DHTMLX)</a:t>
            </a:r>
          </a:p>
          <a:p>
            <a:r>
              <a:rPr lang="en-US" dirty="0" smtClean="0"/>
              <a:t>Add a mobile client</a:t>
            </a:r>
            <a:endParaRPr lang="en-US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 for modernizing </a:t>
            </a:r>
            <a:r>
              <a:rPr lang="en-US" dirty="0" err="1" smtClean="0"/>
              <a:t>ProDesk</a:t>
            </a:r>
            <a:endParaRPr lang="en-US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34850" y="137196"/>
            <a:ext cx="16002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1242" y="2331732"/>
            <a:ext cx="4255677" cy="3720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1421928"/>
          </a:xfrm>
        </p:spPr>
        <p:txBody>
          <a:bodyPr/>
          <a:lstStyle/>
          <a:p>
            <a:pPr algn="ctr"/>
            <a:r>
              <a:rPr lang="en-US" dirty="0" smtClean="0"/>
              <a:t>Business Intelligence</a:t>
            </a:r>
            <a:br>
              <a:rPr lang="en-US" dirty="0" smtClean="0"/>
            </a:br>
            <a:r>
              <a:rPr lang="en-US" dirty="0" smtClean="0"/>
              <a:t>&amp;</a:t>
            </a:r>
            <a:br>
              <a:rPr lang="en-US" dirty="0" smtClean="0"/>
            </a:br>
            <a:r>
              <a:rPr lang="en-US" dirty="0" smtClean="0"/>
              <a:t>Data Warehousing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194" y="1417341"/>
            <a:ext cx="7219510" cy="3931877"/>
          </a:xfrm>
          <a:prstGeom prst="rect">
            <a:avLst/>
          </a:prstGeom>
          <a:noFill/>
          <a:ln w="9525">
            <a:solidFill>
              <a:schemeClr val="accent6">
                <a:shade val="95000"/>
                <a:satMod val="105000"/>
              </a:schemeClr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 and DW</a:t>
            </a:r>
            <a:endParaRPr lang="en-US" dirty="0"/>
          </a:p>
        </p:txBody>
      </p:sp>
      <p:grpSp>
        <p:nvGrpSpPr>
          <p:cNvPr id="5" name="Group 33"/>
          <p:cNvGrpSpPr/>
          <p:nvPr/>
        </p:nvGrpSpPr>
        <p:grpSpPr>
          <a:xfrm>
            <a:off x="6825924" y="4892024"/>
            <a:ext cx="1927655" cy="1099751"/>
            <a:chOff x="1569307" y="2693773"/>
            <a:chExt cx="1927655" cy="1099751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24143" y="3246276"/>
              <a:ext cx="1280809" cy="394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4346" y="2892478"/>
              <a:ext cx="1280954" cy="356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Cloud 22"/>
            <p:cNvSpPr/>
            <p:nvPr/>
          </p:nvSpPr>
          <p:spPr bwMode="auto">
            <a:xfrm>
              <a:off x="1569307" y="2693773"/>
              <a:ext cx="1927655" cy="1099751"/>
            </a:xfrm>
            <a:prstGeom prst="cloud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9" name="Group 34"/>
          <p:cNvGrpSpPr/>
          <p:nvPr/>
        </p:nvGrpSpPr>
        <p:grpSpPr>
          <a:xfrm>
            <a:off x="8563265" y="5623536"/>
            <a:ext cx="1519881" cy="716692"/>
            <a:chOff x="4337222" y="5350477"/>
            <a:chExt cx="1519881" cy="716692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50674" y="5528328"/>
              <a:ext cx="1006953" cy="348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Cloud 25"/>
            <p:cNvSpPr/>
            <p:nvPr/>
          </p:nvSpPr>
          <p:spPr bwMode="auto">
            <a:xfrm>
              <a:off x="4337222" y="5350477"/>
              <a:ext cx="1519881" cy="716692"/>
            </a:xfrm>
            <a:prstGeom prst="cloud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39" name="Straight Arrow Connector 38"/>
          <p:cNvCxnSpPr/>
          <p:nvPr/>
        </p:nvCxnSpPr>
        <p:spPr bwMode="auto">
          <a:xfrm flipV="1">
            <a:off x="8288948" y="4343392"/>
            <a:ext cx="457195" cy="457193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 rot="10800000">
            <a:off x="9751975" y="4343390"/>
            <a:ext cx="457193" cy="365756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/>
          <p:nvPr/>
        </p:nvCxnSpPr>
        <p:spPr bwMode="auto">
          <a:xfrm rot="16200000" flipV="1">
            <a:off x="8700426" y="5029182"/>
            <a:ext cx="1005830" cy="1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660533" y="4800585"/>
            <a:ext cx="16859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83119" y="1143025"/>
            <a:ext cx="24384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93288" y="3791028"/>
            <a:ext cx="1135856" cy="29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Flowchart: Magnetic Disk 28"/>
          <p:cNvSpPr/>
          <p:nvPr/>
        </p:nvSpPr>
        <p:spPr bwMode="auto">
          <a:xfrm>
            <a:off x="8669519" y="3337561"/>
            <a:ext cx="1173892" cy="1013254"/>
          </a:xfrm>
          <a:prstGeom prst="flowChartMagneticDisk">
            <a:avLst/>
          </a:prstGeom>
          <a:noFill/>
          <a:ln w="127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49" name="Straight Arrow Connector 48"/>
          <p:cNvCxnSpPr>
            <a:endCxn id="32772" idx="2"/>
          </p:cNvCxnSpPr>
          <p:nvPr/>
        </p:nvCxnSpPr>
        <p:spPr bwMode="auto">
          <a:xfrm rot="16200000" flipV="1">
            <a:off x="8062267" y="2287928"/>
            <a:ext cx="1398247" cy="518141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143" y="2057415"/>
            <a:ext cx="2935591" cy="398645"/>
          </a:xfrm>
          <a:prstGeom prst="rect">
            <a:avLst/>
          </a:prstGeom>
        </p:spPr>
      </p:pic>
      <p:cxnSp>
        <p:nvCxnSpPr>
          <p:cNvPr id="79" name="Straight Arrow Connector 78"/>
          <p:cNvCxnSpPr/>
          <p:nvPr/>
        </p:nvCxnSpPr>
        <p:spPr bwMode="auto">
          <a:xfrm rot="5400000" flipH="1" flipV="1">
            <a:off x="9386216" y="2514613"/>
            <a:ext cx="822953" cy="640071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 and DW</a:t>
            </a:r>
            <a:endParaRPr lang="en-US" dirty="0"/>
          </a:p>
        </p:txBody>
      </p:sp>
      <p:grpSp>
        <p:nvGrpSpPr>
          <p:cNvPr id="5" name="Group 33"/>
          <p:cNvGrpSpPr/>
          <p:nvPr/>
        </p:nvGrpSpPr>
        <p:grpSpPr>
          <a:xfrm>
            <a:off x="6825924" y="4892024"/>
            <a:ext cx="1927655" cy="1099751"/>
            <a:chOff x="1569307" y="2693773"/>
            <a:chExt cx="1927655" cy="1099751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24143" y="3246276"/>
              <a:ext cx="1280809" cy="394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24346" y="2892478"/>
              <a:ext cx="1280954" cy="356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Cloud 22"/>
            <p:cNvSpPr/>
            <p:nvPr/>
          </p:nvSpPr>
          <p:spPr bwMode="auto">
            <a:xfrm>
              <a:off x="1569307" y="2693773"/>
              <a:ext cx="1927655" cy="1099751"/>
            </a:xfrm>
            <a:prstGeom prst="cloud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" name="Group 34"/>
          <p:cNvGrpSpPr/>
          <p:nvPr/>
        </p:nvGrpSpPr>
        <p:grpSpPr>
          <a:xfrm>
            <a:off x="8563265" y="5623536"/>
            <a:ext cx="1519881" cy="716692"/>
            <a:chOff x="4337222" y="5350477"/>
            <a:chExt cx="1519881" cy="716692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50674" y="5528328"/>
              <a:ext cx="1006953" cy="348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Cloud 25"/>
            <p:cNvSpPr/>
            <p:nvPr/>
          </p:nvSpPr>
          <p:spPr bwMode="auto">
            <a:xfrm>
              <a:off x="4337222" y="5350477"/>
              <a:ext cx="1519881" cy="716692"/>
            </a:xfrm>
            <a:prstGeom prst="cloud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39" name="Straight Arrow Connector 38"/>
          <p:cNvCxnSpPr/>
          <p:nvPr/>
        </p:nvCxnSpPr>
        <p:spPr bwMode="auto">
          <a:xfrm flipV="1">
            <a:off x="8288948" y="4343392"/>
            <a:ext cx="457195" cy="457193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 rot="10800000">
            <a:off x="9751975" y="4343390"/>
            <a:ext cx="457193" cy="365756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/>
          <p:nvPr/>
        </p:nvCxnSpPr>
        <p:spPr bwMode="auto">
          <a:xfrm rot="16200000" flipV="1">
            <a:off x="8700426" y="5029182"/>
            <a:ext cx="1005830" cy="1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60533" y="4800585"/>
            <a:ext cx="16859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83119" y="1143025"/>
            <a:ext cx="24384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93288" y="3791028"/>
            <a:ext cx="1135856" cy="29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Flowchart: Magnetic Disk 28"/>
          <p:cNvSpPr/>
          <p:nvPr/>
        </p:nvSpPr>
        <p:spPr bwMode="auto">
          <a:xfrm>
            <a:off x="8669519" y="3337561"/>
            <a:ext cx="1173892" cy="1013254"/>
          </a:xfrm>
          <a:prstGeom prst="flowChartMagneticDisk">
            <a:avLst/>
          </a:prstGeom>
          <a:noFill/>
          <a:ln w="127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49" name="Straight Arrow Connector 48"/>
          <p:cNvCxnSpPr>
            <a:endCxn id="32772" idx="2"/>
          </p:cNvCxnSpPr>
          <p:nvPr/>
        </p:nvCxnSpPr>
        <p:spPr bwMode="auto">
          <a:xfrm rot="16200000" flipV="1">
            <a:off x="8062267" y="2287928"/>
            <a:ext cx="1398247" cy="518141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143" y="2057415"/>
            <a:ext cx="2935591" cy="398645"/>
          </a:xfrm>
          <a:prstGeom prst="rect">
            <a:avLst/>
          </a:prstGeom>
        </p:spPr>
      </p:pic>
      <p:cxnSp>
        <p:nvCxnSpPr>
          <p:cNvPr id="79" name="Straight Arrow Connector 78"/>
          <p:cNvCxnSpPr/>
          <p:nvPr/>
        </p:nvCxnSpPr>
        <p:spPr bwMode="auto">
          <a:xfrm rot="5400000" flipH="1" flipV="1">
            <a:off x="9386216" y="2514613"/>
            <a:ext cx="822953" cy="640071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2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8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0" dur="2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 and DW</a:t>
            </a:r>
            <a:endParaRPr lang="en-US" dirty="0"/>
          </a:p>
        </p:txBody>
      </p:sp>
      <p:grpSp>
        <p:nvGrpSpPr>
          <p:cNvPr id="5" name="Group 33"/>
          <p:cNvGrpSpPr/>
          <p:nvPr/>
        </p:nvGrpSpPr>
        <p:grpSpPr>
          <a:xfrm>
            <a:off x="3808437" y="4892024"/>
            <a:ext cx="1927655" cy="1099751"/>
            <a:chOff x="1569307" y="2693773"/>
            <a:chExt cx="1927655" cy="1099751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24143" y="3246276"/>
              <a:ext cx="1280809" cy="394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24346" y="2892478"/>
              <a:ext cx="1280954" cy="356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Cloud 22"/>
            <p:cNvSpPr/>
            <p:nvPr/>
          </p:nvSpPr>
          <p:spPr bwMode="auto">
            <a:xfrm>
              <a:off x="1569307" y="2693773"/>
              <a:ext cx="1927655" cy="1099751"/>
            </a:xfrm>
            <a:prstGeom prst="cloud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" name="Group 34"/>
          <p:cNvGrpSpPr/>
          <p:nvPr/>
        </p:nvGrpSpPr>
        <p:grpSpPr>
          <a:xfrm>
            <a:off x="5545778" y="5623536"/>
            <a:ext cx="1519881" cy="716692"/>
            <a:chOff x="4337222" y="5350477"/>
            <a:chExt cx="1519881" cy="716692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50674" y="5528328"/>
              <a:ext cx="1006953" cy="348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Cloud 25"/>
            <p:cNvSpPr/>
            <p:nvPr/>
          </p:nvSpPr>
          <p:spPr bwMode="auto">
            <a:xfrm>
              <a:off x="4337222" y="5350477"/>
              <a:ext cx="1519881" cy="716692"/>
            </a:xfrm>
            <a:prstGeom prst="cloud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39" name="Straight Arrow Connector 38"/>
          <p:cNvCxnSpPr/>
          <p:nvPr/>
        </p:nvCxnSpPr>
        <p:spPr bwMode="auto">
          <a:xfrm flipV="1">
            <a:off x="5271461" y="4343392"/>
            <a:ext cx="457195" cy="457193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 rot="10800000">
            <a:off x="6734488" y="4343390"/>
            <a:ext cx="457193" cy="365756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/>
          <p:nvPr/>
        </p:nvCxnSpPr>
        <p:spPr bwMode="auto">
          <a:xfrm rot="16200000" flipV="1">
            <a:off x="5682939" y="5029182"/>
            <a:ext cx="1005830" cy="1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046" y="4800585"/>
            <a:ext cx="16859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65632" y="1143025"/>
            <a:ext cx="24384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75801" y="3791028"/>
            <a:ext cx="1135856" cy="29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Flowchart: Magnetic Disk 28"/>
          <p:cNvSpPr/>
          <p:nvPr/>
        </p:nvSpPr>
        <p:spPr bwMode="auto">
          <a:xfrm>
            <a:off x="5652032" y="3337561"/>
            <a:ext cx="1173892" cy="1013254"/>
          </a:xfrm>
          <a:prstGeom prst="flowChartMagneticDisk">
            <a:avLst/>
          </a:prstGeom>
          <a:noFill/>
          <a:ln w="127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49" name="Straight Arrow Connector 48"/>
          <p:cNvCxnSpPr>
            <a:endCxn id="32772" idx="2"/>
          </p:cNvCxnSpPr>
          <p:nvPr/>
        </p:nvCxnSpPr>
        <p:spPr bwMode="auto">
          <a:xfrm rot="16200000" flipV="1">
            <a:off x="5044780" y="2287928"/>
            <a:ext cx="1398247" cy="518141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656" y="2057415"/>
            <a:ext cx="2935591" cy="398645"/>
          </a:xfrm>
          <a:prstGeom prst="rect">
            <a:avLst/>
          </a:prstGeom>
        </p:spPr>
      </p:pic>
      <p:cxnSp>
        <p:nvCxnSpPr>
          <p:cNvPr id="79" name="Straight Arrow Connector 78"/>
          <p:cNvCxnSpPr/>
          <p:nvPr/>
        </p:nvCxnSpPr>
        <p:spPr bwMode="auto">
          <a:xfrm rot="5400000" flipH="1" flipV="1">
            <a:off x="6368729" y="2514613"/>
            <a:ext cx="822953" cy="640071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rot="5400000" flipH="1" flipV="1">
            <a:off x="3509215" y="3179592"/>
            <a:ext cx="2926046" cy="315941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1" name="Picture 2" descr="C:\Users\jsa\Desktop\PROG_Product Logos-for-white-background_datadirectcloud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01917" y="3337561"/>
            <a:ext cx="2746631" cy="30264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30574" y="1600220"/>
            <a:ext cx="2427227" cy="41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3" name="Straight Arrow Connector 42"/>
          <p:cNvCxnSpPr/>
          <p:nvPr/>
        </p:nvCxnSpPr>
        <p:spPr bwMode="auto">
          <a:xfrm flipV="1">
            <a:off x="6958989" y="2057417"/>
            <a:ext cx="2468853" cy="1371583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rgbClr val="FF4E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934850" y="137196"/>
            <a:ext cx="16002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Progress IT combines cloud with on-premise, third-party with home-grown</a:t>
            </a:r>
          </a:p>
          <a:p>
            <a:r>
              <a:rPr lang="en-US" dirty="0" smtClean="0"/>
              <a:t>OpenEdge used for critical business applications, simple tools and integration</a:t>
            </a:r>
          </a:p>
          <a:p>
            <a:r>
              <a:rPr lang="en-US" dirty="0" smtClean="0"/>
              <a:t>Well designed frameworks make life easier and users happier</a:t>
            </a:r>
          </a:p>
          <a:p>
            <a:r>
              <a:rPr lang="en-US" dirty="0" smtClean="0"/>
              <a:t>Pacific products are making its way into the technology portfolio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749888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0-12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6b3c8aecd5478500eeca6489becb0705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414a7d9475335aaaf62ee57295d671c2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efb4a6a7-40f5-4c55-b7cd-bfe5555b5884"/>
    <ds:schemaRef ds:uri="7c69e624-827f-471b-adea-ac070ddc6867"/>
    <ds:schemaRef ds:uri="http://schemas.openxmlformats.org/package/2006/metadata/core-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CACBB6-6B71-4043-9F5E-883E493A7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PROGRESS_10-12_Template.potx</Template>
  <TotalTime>4920</TotalTime>
  <Words>1611</Words>
  <Application>Microsoft Office PowerPoint</Application>
  <PresentationFormat>Custom</PresentationFormat>
  <Paragraphs>406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PROGRESS_10-12_Template</vt:lpstr>
      <vt:lpstr>How Progress uses Progress</vt:lpstr>
      <vt:lpstr>Agenda</vt:lpstr>
      <vt:lpstr>About Progress IT</vt:lpstr>
      <vt:lpstr>Platform Strategy for Applications</vt:lpstr>
      <vt:lpstr>Platform Strategy for Applications (cont.)</vt:lpstr>
      <vt:lpstr>Platform Strategy for Applications (cont.)</vt:lpstr>
      <vt:lpstr>Platform Strategy for Applications (cont.)</vt:lpstr>
      <vt:lpstr>Platform Strategy for Applications (cont.)</vt:lpstr>
      <vt:lpstr>Platform Strategy for Applications (cont.)</vt:lpstr>
      <vt:lpstr>Platform Strategy for Applications (cont.)</vt:lpstr>
      <vt:lpstr>Platform Strategy for Applications (cont.)</vt:lpstr>
      <vt:lpstr>Main Business Applications</vt:lpstr>
      <vt:lpstr>Data Integration</vt:lpstr>
      <vt:lpstr>Data Integration</vt:lpstr>
      <vt:lpstr>Data Integration Architecture</vt:lpstr>
      <vt:lpstr>Data Integration Architecture</vt:lpstr>
      <vt:lpstr>Integration Principles</vt:lpstr>
      <vt:lpstr>Integration Example:   Create Customer</vt:lpstr>
      <vt:lpstr>Integration Example: Customer Creation</vt:lpstr>
      <vt:lpstr>Integration Example: Customer Creation</vt:lpstr>
      <vt:lpstr>Integration Example: Customer Creation</vt:lpstr>
      <vt:lpstr>Integration Example: Customer Creation</vt:lpstr>
      <vt:lpstr>Integration Example: Customer Creation</vt:lpstr>
      <vt:lpstr>Get Salesforce.com data using libSFDC.p</vt:lpstr>
      <vt:lpstr>Transform and display data using wsbp.i – HTML</vt:lpstr>
      <vt:lpstr>Transform and display data using wsbp.i – ABL</vt:lpstr>
      <vt:lpstr>Transform and write QAD EE data using libQXtend.p</vt:lpstr>
      <vt:lpstr>Integration Example: Customer Creation</vt:lpstr>
      <vt:lpstr>Integration Example:   Support Case</vt:lpstr>
      <vt:lpstr>Integration Example: SupportCase</vt:lpstr>
      <vt:lpstr>Integration Example: SupportCase</vt:lpstr>
      <vt:lpstr>Integration Example: SupportCase</vt:lpstr>
      <vt:lpstr>Integration Example: Support Case</vt:lpstr>
      <vt:lpstr>Integration Example: Support Case</vt:lpstr>
      <vt:lpstr>Other Salesforce.com    QAD EE Integrations</vt:lpstr>
      <vt:lpstr>Application:   ProDesk</vt:lpstr>
      <vt:lpstr>IT HelpDesk (ProDesk)</vt:lpstr>
      <vt:lpstr>ProDesk Architecture</vt:lpstr>
      <vt:lpstr>Options for modernizing ProDesk</vt:lpstr>
      <vt:lpstr>Options for modernizing ProDesk</vt:lpstr>
      <vt:lpstr>Options for modernizing ProDesk</vt:lpstr>
      <vt:lpstr>Business Intelligence &amp; Data Warehousing</vt:lpstr>
      <vt:lpstr>BI and DW</vt:lpstr>
      <vt:lpstr>BI and DW</vt:lpstr>
      <vt:lpstr>BI and DW</vt:lpstr>
      <vt:lpstr>Summary</vt:lpstr>
      <vt:lpstr>Slide 47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16x9</dc:title>
  <dc:creator>Progress Software Corporation</dc:creator>
  <cp:lastModifiedBy>Jordi</cp:lastModifiedBy>
  <cp:revision>1088</cp:revision>
  <cp:lastPrinted>2013-09-18T03:48:20Z</cp:lastPrinted>
  <dcterms:created xsi:type="dcterms:W3CDTF">2010-07-07T00:59:08Z</dcterms:created>
  <dcterms:modified xsi:type="dcterms:W3CDTF">2014-06-10T18:54:18Z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Visibility">
    <vt:lpwstr>758;#Internal|52c39dec-86ec-4d25-bb10-18d2912cd0c4</vt:lpwstr>
  </property>
</Properties>
</file>