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0" r:id="rId2"/>
  </p:sldMasterIdLst>
  <p:notesMasterIdLst>
    <p:notesMasterId r:id="rId32"/>
  </p:notesMasterIdLst>
  <p:handoutMasterIdLst>
    <p:handoutMasterId r:id="rId33"/>
  </p:handoutMasterIdLst>
  <p:sldIdLst>
    <p:sldId id="256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92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6" r:id="rId22"/>
    <p:sldId id="282" r:id="rId23"/>
    <p:sldId id="283" r:id="rId24"/>
    <p:sldId id="284" r:id="rId25"/>
    <p:sldId id="285" r:id="rId26"/>
    <p:sldId id="287" r:id="rId27"/>
    <p:sldId id="289" r:id="rId28"/>
    <p:sldId id="288" r:id="rId29"/>
    <p:sldId id="290" r:id="rId30"/>
    <p:sldId id="29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116" d="100"/>
          <a:sy n="116" d="100"/>
        </p:scale>
        <p:origin x="336" y="1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B48F5-BACC-47D6-A0F7-82FBF9C6BC85}" type="datetimeFigureOut">
              <a:rPr lang="en-US"/>
              <a:t>6/5/2014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CAF8E-318A-4EFE-8633-D9E72ABCE0E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6559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1CD00-5424-4675-AB18-2C419B060449}" type="datetimeFigureOut">
              <a:rPr lang="en-US"/>
              <a:t>6/5/2014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2CF44-2B13-41B4-A334-1CDF534EEBB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5385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6/5/2014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884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6/5/2014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Systems integration :: Pug Challenge 2013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274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6/5/2014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609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12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6/5/2014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48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6/5/2014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505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6/5/2014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187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37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033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E31375A4-56A4-47D6-9801-1991572033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0721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E31375A4-56A4-47D6-9801-1991572033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9236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E31375A4-56A4-47D6-9801-1991572033F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4821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E31375A4-56A4-47D6-9801-1991572033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16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1613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3910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031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37CC0096-1860-4642-9CD2-0079EA5E7CD1}" type="datetimeFigureOut">
              <a:rPr lang="en-US" smtClean="0"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2618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587" y="1600200"/>
            <a:ext cx="3122613" cy="18288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2" y="762000"/>
            <a:ext cx="6400800" cy="5334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01039" y="3429000"/>
            <a:ext cx="3124161" cy="1828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375A4-56A4-47D6-9801-1991572033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329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65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dejs.org/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hyperlink" Target="http://www.modulus.io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stomp.github.io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activemq.apache.org/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hyperlink" Target="http://www.rabbitmq.com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httpd.apache.org/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gress.com/products/openedge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Systems integration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 real-world use case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4538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Julian Lyndon-Smith</a:t>
            </a:r>
          </a:p>
          <a:p>
            <a:pPr lvl="1"/>
            <a:r>
              <a:rPr lang="en-GB" dirty="0" smtClean="0"/>
              <a:t>Long-time (aka old) progress hacker</a:t>
            </a:r>
          </a:p>
          <a:p>
            <a:pPr lvl="1"/>
            <a:r>
              <a:rPr lang="en-GB" dirty="0" smtClean="0"/>
              <a:t>Co-founder, </a:t>
            </a:r>
            <a:r>
              <a:rPr lang="en-GB" dirty="0" err="1" smtClean="0"/>
              <a:t>dot.r</a:t>
            </a:r>
            <a:r>
              <a:rPr lang="en-GB" dirty="0" smtClean="0"/>
              <a:t> and </a:t>
            </a:r>
            <a:r>
              <a:rPr lang="en-GB" dirty="0" err="1" smtClean="0"/>
              <a:t>whoGloo</a:t>
            </a:r>
            <a:endParaRPr lang="en-GB" dirty="0" smtClean="0"/>
          </a:p>
          <a:p>
            <a:r>
              <a:rPr lang="en-GB" dirty="0" smtClean="0"/>
              <a:t>This is not a sales pitch</a:t>
            </a:r>
          </a:p>
          <a:p>
            <a:pPr lvl="1"/>
            <a:r>
              <a:rPr lang="en-GB" dirty="0" smtClean="0"/>
              <a:t>Enough people know that I am a </a:t>
            </a:r>
            <a:r>
              <a:rPr lang="en-GB" dirty="0" smtClean="0"/>
              <a:t>techie, not a salesman</a:t>
            </a:r>
            <a:endParaRPr lang="en-GB" dirty="0" smtClean="0"/>
          </a:p>
          <a:p>
            <a:pPr lvl="1"/>
            <a:r>
              <a:rPr lang="en-GB" dirty="0" smtClean="0"/>
              <a:t>Showcase of various pieces of integration technology in use in real-world system</a:t>
            </a:r>
          </a:p>
          <a:p>
            <a:pPr lvl="1"/>
            <a:r>
              <a:rPr lang="en-GB" dirty="0" smtClean="0"/>
              <a:t>Not theoretical</a:t>
            </a:r>
          </a:p>
          <a:p>
            <a:pPr lvl="1"/>
            <a:r>
              <a:rPr lang="en-GB" dirty="0" smtClean="0"/>
              <a:t>#42 in use in the UK, Ireland and Denmark</a:t>
            </a:r>
          </a:p>
          <a:p>
            <a:pPr lvl="2"/>
            <a:r>
              <a:rPr lang="en-GB" dirty="0" smtClean="0"/>
              <a:t>Up to 25,000 calls per day, all recorded and </a:t>
            </a:r>
            <a:r>
              <a:rPr lang="en-GB" dirty="0" err="1" smtClean="0"/>
              <a:t>cdr</a:t>
            </a:r>
            <a:r>
              <a:rPr lang="en-GB" dirty="0" smtClean="0"/>
              <a:t> data stored in Progress 11.3 database</a:t>
            </a:r>
          </a:p>
          <a:p>
            <a:pPr lvl="2"/>
            <a:r>
              <a:rPr lang="en-GB" dirty="0" smtClean="0"/>
              <a:t>Inbound / outbound</a:t>
            </a:r>
          </a:p>
          <a:p>
            <a:pPr lvl="2"/>
            <a:r>
              <a:rPr lang="en-GB" dirty="0" smtClean="0"/>
              <a:t>Directly linked to Progress 11.3 application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28263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Agenda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Requirements</a:t>
            </a:r>
          </a:p>
          <a:p>
            <a:pPr lvl="1"/>
            <a:r>
              <a:rPr lang="en-GB" dirty="0" smtClean="0"/>
              <a:t>Why did we need to create this project ?</a:t>
            </a:r>
          </a:p>
          <a:p>
            <a:r>
              <a:rPr lang="en-GB" dirty="0" smtClean="0"/>
              <a:t>Architecture and systems</a:t>
            </a:r>
          </a:p>
          <a:p>
            <a:r>
              <a:rPr lang="en-GB" dirty="0" smtClean="0"/>
              <a:t>Integration Technology</a:t>
            </a:r>
          </a:p>
          <a:p>
            <a:pPr lvl="1"/>
            <a:r>
              <a:rPr lang="en-GB" dirty="0" smtClean="0"/>
              <a:t>What, Where, When, Why</a:t>
            </a:r>
          </a:p>
          <a:p>
            <a:r>
              <a:rPr lang="en-GB" dirty="0" smtClean="0"/>
              <a:t>Examples</a:t>
            </a:r>
          </a:p>
          <a:p>
            <a:pPr lvl="1"/>
            <a:r>
              <a:rPr lang="en-GB" dirty="0" smtClean="0"/>
              <a:t>Coding, usage </a:t>
            </a:r>
          </a:p>
          <a:p>
            <a:r>
              <a:rPr lang="en-GB" dirty="0" smtClean="0"/>
              <a:t>Demonstrations</a:t>
            </a:r>
          </a:p>
          <a:p>
            <a:pPr lvl="1"/>
            <a:r>
              <a:rPr lang="en-GB" dirty="0" smtClean="0"/>
              <a:t>Application, custom programs</a:t>
            </a:r>
          </a:p>
          <a:p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0262451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Requirements</a:t>
            </a:r>
            <a:endParaRPr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Clients of customer more demanding</a:t>
            </a:r>
          </a:p>
          <a:p>
            <a:pPr lvl="1"/>
            <a:r>
              <a:rPr lang="en-GB" dirty="0" smtClean="0"/>
              <a:t>Wanted call information linked directly to accounts</a:t>
            </a:r>
          </a:p>
          <a:p>
            <a:pPr lvl="1"/>
            <a:r>
              <a:rPr lang="en-GB" dirty="0" smtClean="0"/>
              <a:t>What happened as a result of a call</a:t>
            </a:r>
          </a:p>
          <a:p>
            <a:pPr lvl="1"/>
            <a:r>
              <a:rPr lang="en-GB" dirty="0" smtClean="0"/>
              <a:t>Call outcome</a:t>
            </a:r>
          </a:p>
          <a:p>
            <a:pPr lvl="2"/>
            <a:r>
              <a:rPr lang="en-GB" dirty="0" smtClean="0"/>
              <a:t>Number of </a:t>
            </a:r>
            <a:r>
              <a:rPr lang="en-GB" dirty="0" err="1" smtClean="0"/>
              <a:t>rpc</a:t>
            </a:r>
            <a:r>
              <a:rPr lang="en-GB" dirty="0" smtClean="0"/>
              <a:t>, no answer, bad number </a:t>
            </a:r>
            <a:r>
              <a:rPr lang="en-GB" dirty="0" err="1" smtClean="0"/>
              <a:t>etc</a:t>
            </a:r>
            <a:endParaRPr lang="en-GB" dirty="0" smtClean="0"/>
          </a:p>
          <a:p>
            <a:r>
              <a:rPr lang="en-GB" dirty="0" smtClean="0"/>
              <a:t>Customer more demanding</a:t>
            </a:r>
          </a:p>
          <a:p>
            <a:pPr lvl="1"/>
            <a:r>
              <a:rPr lang="en-GB" dirty="0" smtClean="0"/>
              <a:t>Agent status</a:t>
            </a:r>
          </a:p>
          <a:p>
            <a:pPr lvl="1"/>
            <a:r>
              <a:rPr lang="en-GB" dirty="0" smtClean="0"/>
              <a:t>Agent stats</a:t>
            </a:r>
          </a:p>
          <a:p>
            <a:pPr lvl="1"/>
            <a:r>
              <a:rPr lang="en-GB" dirty="0" smtClean="0"/>
              <a:t>Agent productivity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0333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Requirements</a:t>
            </a:r>
            <a:endParaRPr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Compliance</a:t>
            </a:r>
          </a:p>
          <a:p>
            <a:pPr lvl="1"/>
            <a:r>
              <a:rPr lang="en-GB" dirty="0" smtClean="0"/>
              <a:t>UK laws strict on outbound calls</a:t>
            </a:r>
          </a:p>
          <a:p>
            <a:pPr lvl="1"/>
            <a:r>
              <a:rPr lang="en-GB" dirty="0" smtClean="0"/>
              <a:t>Agent must be available within 2 seconds of “hello” </a:t>
            </a:r>
          </a:p>
          <a:p>
            <a:pPr lvl="2"/>
            <a:r>
              <a:rPr lang="en-GB" dirty="0" smtClean="0"/>
              <a:t>Otherwise an abandoned call</a:t>
            </a:r>
          </a:p>
          <a:p>
            <a:pPr lvl="2"/>
            <a:r>
              <a:rPr lang="en-GB" dirty="0" smtClean="0"/>
              <a:t>3% or large fines (talk </a:t>
            </a:r>
            <a:r>
              <a:rPr lang="en-GB" dirty="0" err="1" smtClean="0"/>
              <a:t>talk</a:t>
            </a:r>
            <a:r>
              <a:rPr lang="en-GB" dirty="0" smtClean="0"/>
              <a:t> £750,000!)</a:t>
            </a:r>
          </a:p>
          <a:p>
            <a:pPr lvl="1"/>
            <a:r>
              <a:rPr lang="en-GB" dirty="0" smtClean="0"/>
              <a:t>Call listening</a:t>
            </a:r>
          </a:p>
          <a:p>
            <a:pPr lvl="1"/>
            <a:r>
              <a:rPr lang="en-GB" dirty="0" smtClean="0"/>
              <a:t>Call recording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56441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Architecture and Systems</a:t>
            </a:r>
            <a:endParaRPr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Application</a:t>
            </a:r>
          </a:p>
          <a:p>
            <a:pPr lvl="1"/>
            <a:r>
              <a:rPr lang="en-GB" dirty="0" err="1" smtClean="0"/>
              <a:t>Openedge</a:t>
            </a:r>
            <a:r>
              <a:rPr lang="en-GB" dirty="0" smtClean="0"/>
              <a:t> 11.3</a:t>
            </a:r>
            <a:endParaRPr lang="en-GB" dirty="0" smtClean="0"/>
          </a:p>
          <a:p>
            <a:pPr lvl="1"/>
            <a:r>
              <a:rPr lang="en-GB" dirty="0" smtClean="0"/>
              <a:t>Client/server</a:t>
            </a:r>
          </a:p>
          <a:p>
            <a:pPr lvl="1"/>
            <a:r>
              <a:rPr lang="en-GB" dirty="0" smtClean="0"/>
              <a:t>Windows </a:t>
            </a:r>
            <a:r>
              <a:rPr lang="en-GB" dirty="0" err="1" smtClean="0"/>
              <a:t>.net</a:t>
            </a:r>
            <a:r>
              <a:rPr lang="en-GB" dirty="0" smtClean="0"/>
              <a:t> &amp; ActiveX</a:t>
            </a:r>
          </a:p>
          <a:p>
            <a:r>
              <a:rPr lang="en-GB" dirty="0" smtClean="0"/>
              <a:t>Phone system</a:t>
            </a:r>
          </a:p>
          <a:p>
            <a:pPr lvl="1"/>
            <a:r>
              <a:rPr lang="en-GB" dirty="0" smtClean="0"/>
              <a:t>Customised Asterisk 11</a:t>
            </a:r>
          </a:p>
          <a:p>
            <a:r>
              <a:rPr lang="en-GB" dirty="0" smtClean="0"/>
              <a:t>Terminal servers</a:t>
            </a:r>
          </a:p>
          <a:p>
            <a:pPr lvl="1"/>
            <a:r>
              <a:rPr lang="en-GB" dirty="0" smtClean="0"/>
              <a:t>Thin clients running customised </a:t>
            </a:r>
            <a:r>
              <a:rPr lang="en-GB" dirty="0" err="1" smtClean="0"/>
              <a:t>linux</a:t>
            </a:r>
            <a:r>
              <a:rPr lang="en-GB" dirty="0" smtClean="0"/>
              <a:t> 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31492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Technologies</a:t>
            </a:r>
            <a:endParaRPr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GB" dirty="0" smtClean="0"/>
          </a:p>
          <a:p>
            <a:r>
              <a:rPr lang="en-GB" dirty="0" smtClean="0"/>
              <a:t>Node.js </a:t>
            </a:r>
          </a:p>
          <a:p>
            <a:pPr lvl="1"/>
            <a:r>
              <a:rPr lang="en-GB" dirty="0" smtClean="0"/>
              <a:t>Test servers running “in the cloud”</a:t>
            </a:r>
          </a:p>
          <a:p>
            <a:pPr lvl="1"/>
            <a:r>
              <a:rPr lang="en-GB" dirty="0" smtClean="0"/>
              <a:t>Amazon </a:t>
            </a:r>
            <a:r>
              <a:rPr lang="en-GB" dirty="0" err="1" smtClean="0"/>
              <a:t>aws</a:t>
            </a:r>
            <a:r>
              <a:rPr lang="en-GB" dirty="0" smtClean="0"/>
              <a:t>, modulus.io</a:t>
            </a:r>
          </a:p>
          <a:p>
            <a:r>
              <a:rPr lang="en-GB" dirty="0" smtClean="0"/>
              <a:t>Stomp</a:t>
            </a:r>
            <a:endParaRPr lang="en-GB" dirty="0" smtClean="0"/>
          </a:p>
          <a:p>
            <a:r>
              <a:rPr lang="en-GB" dirty="0" smtClean="0"/>
              <a:t>Message servers</a:t>
            </a:r>
          </a:p>
          <a:p>
            <a:r>
              <a:rPr lang="en-GB" dirty="0" err="1" smtClean="0"/>
              <a:t>.net</a:t>
            </a:r>
            <a:endParaRPr lang="en-GB" dirty="0" smtClean="0"/>
          </a:p>
          <a:p>
            <a:r>
              <a:rPr lang="en-GB" dirty="0" err="1" smtClean="0"/>
              <a:t>Os</a:t>
            </a:r>
            <a:r>
              <a:rPr lang="en-GB" dirty="0" smtClean="0"/>
              <a:t>-command</a:t>
            </a:r>
          </a:p>
          <a:p>
            <a:r>
              <a:rPr lang="en-GB" dirty="0"/>
              <a:t>Web servers</a:t>
            </a:r>
          </a:p>
          <a:p>
            <a:r>
              <a:rPr lang="en-GB" dirty="0" err="1" smtClean="0"/>
              <a:t>WebSpeed</a:t>
            </a:r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7354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Technologies</a:t>
            </a:r>
            <a:r>
              <a:rPr lang="en-GB" dirty="0" smtClean="0"/>
              <a:t>::node</a:t>
            </a:r>
            <a:endParaRPr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0321" y="2132857"/>
            <a:ext cx="9613861" cy="3803332"/>
          </a:xfrm>
        </p:spPr>
        <p:txBody>
          <a:bodyPr>
            <a:normAutofit/>
          </a:bodyPr>
          <a:lstStyle/>
          <a:p>
            <a:r>
              <a:rPr lang="en-GB" dirty="0" smtClean="0"/>
              <a:t>Used to connect </a:t>
            </a:r>
            <a:r>
              <a:rPr lang="en-GB" dirty="0" smtClean="0"/>
              <a:t>#42 system to </a:t>
            </a:r>
          </a:p>
          <a:p>
            <a:pPr lvl="1"/>
            <a:r>
              <a:rPr lang="en-GB" dirty="0" err="1" smtClean="0"/>
              <a:t>Rabbitmq</a:t>
            </a:r>
            <a:endParaRPr lang="en-GB" dirty="0" smtClean="0"/>
          </a:p>
          <a:p>
            <a:pPr lvl="1"/>
            <a:r>
              <a:rPr lang="en-GB" dirty="0" smtClean="0"/>
              <a:t>Email</a:t>
            </a:r>
          </a:p>
          <a:p>
            <a:pPr lvl="1"/>
            <a:r>
              <a:rPr lang="en-GB" dirty="0" smtClean="0"/>
              <a:t>Twitter</a:t>
            </a:r>
          </a:p>
          <a:p>
            <a:pPr lvl="1"/>
            <a:r>
              <a:rPr lang="en-GB" dirty="0" smtClean="0"/>
              <a:t>Web browsers (socket.io)</a:t>
            </a:r>
            <a:endParaRPr lang="en-GB" dirty="0"/>
          </a:p>
          <a:p>
            <a:r>
              <a:rPr lang="en-GB" dirty="0" smtClean="0"/>
              <a:t>Server-side </a:t>
            </a:r>
            <a:r>
              <a:rPr lang="en-GB" dirty="0" err="1" smtClean="0"/>
              <a:t>javascript</a:t>
            </a:r>
            <a:r>
              <a:rPr lang="en-GB" dirty="0" smtClean="0"/>
              <a:t> platform built on v8 engine from google</a:t>
            </a:r>
          </a:p>
          <a:p>
            <a:pPr lvl="1"/>
            <a:r>
              <a:rPr lang="en-GB" dirty="0" smtClean="0"/>
              <a:t>What </a:t>
            </a:r>
            <a:r>
              <a:rPr lang="en-GB" dirty="0" err="1" smtClean="0"/>
              <a:t>javascript</a:t>
            </a:r>
            <a:r>
              <a:rPr lang="en-GB" dirty="0" smtClean="0"/>
              <a:t> has done for the web browser, node.js is doing for the backend server</a:t>
            </a:r>
          </a:p>
          <a:p>
            <a:r>
              <a:rPr lang="en-GB" dirty="0" smtClean="0">
                <a:hlinkClick r:id="rId3"/>
              </a:rPr>
              <a:t>www.nodejs.org</a:t>
            </a:r>
            <a:endParaRPr lang="en-GB" dirty="0" smtClean="0"/>
          </a:p>
          <a:p>
            <a:r>
              <a:rPr lang="en-GB" dirty="0" smtClean="0">
                <a:hlinkClick r:id="rId4"/>
              </a:rPr>
              <a:t>www.modulus.io</a:t>
            </a:r>
            <a:endParaRPr lang="en-GB" dirty="0" smtClean="0"/>
          </a:p>
          <a:p>
            <a:endParaRPr lang="en-GB" dirty="0" smtClean="0"/>
          </a:p>
        </p:txBody>
      </p:sp>
      <p:sp>
        <p:nvSpPr>
          <p:cNvPr id="3" name="AutoShape 2" descr="node.js"/>
          <p:cNvSpPr>
            <a:spLocks noChangeAspect="1" noChangeArrowheads="1"/>
          </p:cNvSpPr>
          <p:nvPr/>
        </p:nvSpPr>
        <p:spPr bwMode="auto">
          <a:xfrm>
            <a:off x="7176120" y="3645024"/>
            <a:ext cx="3816424" cy="381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6703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Technologies::Stomp</a:t>
            </a:r>
            <a:endParaRPr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Used to connect disparate clients to MQ servers</a:t>
            </a:r>
          </a:p>
          <a:p>
            <a:pPr lvl="1"/>
            <a:r>
              <a:rPr lang="en-GB" dirty="0" smtClean="0"/>
              <a:t>Progress</a:t>
            </a:r>
          </a:p>
          <a:p>
            <a:pPr lvl="1"/>
            <a:r>
              <a:rPr lang="en-GB" dirty="0" smtClean="0"/>
              <a:t>cli</a:t>
            </a:r>
          </a:p>
          <a:p>
            <a:pPr lvl="1"/>
            <a:r>
              <a:rPr lang="en-GB" dirty="0" smtClean="0"/>
              <a:t>Asterisk</a:t>
            </a:r>
          </a:p>
          <a:p>
            <a:pPr lvl="1"/>
            <a:r>
              <a:rPr lang="en-GB" dirty="0" smtClean="0"/>
              <a:t>Web </a:t>
            </a:r>
            <a:r>
              <a:rPr lang="en-GB" dirty="0" smtClean="0"/>
              <a:t>browsers</a:t>
            </a:r>
          </a:p>
          <a:p>
            <a:pPr lvl="1"/>
            <a:r>
              <a:rPr lang="en-GB" dirty="0" smtClean="0"/>
              <a:t>Node / modulus</a:t>
            </a:r>
            <a:endParaRPr lang="en-GB" dirty="0" smtClean="0"/>
          </a:p>
          <a:p>
            <a:r>
              <a:rPr lang="en-GB" dirty="0" smtClean="0"/>
              <a:t>Simple Text Oriented Messaging Protocol</a:t>
            </a:r>
          </a:p>
          <a:p>
            <a:pPr lvl="1"/>
            <a:r>
              <a:rPr lang="en-GB" dirty="0" smtClean="0"/>
              <a:t>See previous presentations </a:t>
            </a:r>
          </a:p>
          <a:p>
            <a:pPr lvl="1"/>
            <a:r>
              <a:rPr lang="en-GB" dirty="0" smtClean="0"/>
              <a:t>Client libraries available for all </a:t>
            </a:r>
            <a:r>
              <a:rPr lang="en-GB" dirty="0" smtClean="0"/>
              <a:t>languages, even </a:t>
            </a:r>
            <a:r>
              <a:rPr lang="en-GB" dirty="0" smtClean="0"/>
              <a:t>Progress </a:t>
            </a:r>
            <a:r>
              <a:rPr lang="en-GB" dirty="0"/>
              <a:t>:</a:t>
            </a:r>
            <a:r>
              <a:rPr lang="en-GB" dirty="0" smtClean="0"/>
              <a:t>) </a:t>
            </a:r>
          </a:p>
          <a:p>
            <a:pPr lvl="1"/>
            <a:r>
              <a:rPr lang="en-GB" dirty="0">
                <a:hlinkClick r:id="rId2"/>
              </a:rPr>
              <a:t>http://stomp.github.io/</a:t>
            </a:r>
            <a:endParaRPr lang="en-GB" dirty="0" smtClean="0"/>
          </a:p>
          <a:p>
            <a:pPr lvl="1"/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507485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Technologies::</a:t>
            </a:r>
            <a:br>
              <a:rPr lang="en-GB" dirty="0" smtClean="0"/>
            </a:br>
            <a:r>
              <a:rPr lang="en-GB" dirty="0" smtClean="0"/>
              <a:t>Message servers</a:t>
            </a:r>
            <a:endParaRPr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87488" y="2276872"/>
            <a:ext cx="9144000" cy="4267200"/>
          </a:xfrm>
        </p:spPr>
        <p:txBody>
          <a:bodyPr>
            <a:normAutofit/>
          </a:bodyPr>
          <a:lstStyle/>
          <a:p>
            <a:r>
              <a:rPr lang="en-GB" dirty="0" smtClean="0"/>
              <a:t>Connects clients together</a:t>
            </a:r>
          </a:p>
          <a:p>
            <a:r>
              <a:rPr lang="en-GB" dirty="0" smtClean="0"/>
              <a:t>Send messages between connected (and unconnected) clients</a:t>
            </a:r>
          </a:p>
          <a:p>
            <a:pPr lvl="1"/>
            <a:r>
              <a:rPr lang="en-GB" dirty="0" smtClean="0"/>
              <a:t>Pub/sub</a:t>
            </a:r>
          </a:p>
          <a:p>
            <a:r>
              <a:rPr lang="en-GB" dirty="0" err="1" smtClean="0"/>
              <a:t>ActiveMQ</a:t>
            </a:r>
            <a:endParaRPr lang="en-GB" dirty="0" smtClean="0"/>
          </a:p>
          <a:p>
            <a:pPr lvl="1"/>
            <a:r>
              <a:rPr lang="en-GB" dirty="0">
                <a:hlinkClick r:id="rId3"/>
              </a:rPr>
              <a:t>http://activemq.apache.org/</a:t>
            </a:r>
            <a:endParaRPr lang="en-GB" dirty="0" smtClean="0"/>
          </a:p>
          <a:p>
            <a:r>
              <a:rPr lang="en-GB" dirty="0" smtClean="0"/>
              <a:t> </a:t>
            </a:r>
            <a:r>
              <a:rPr lang="en-GB" dirty="0" err="1" smtClean="0"/>
              <a:t>RabbitMQ</a:t>
            </a:r>
            <a:r>
              <a:rPr lang="en-GB" dirty="0" smtClean="0"/>
              <a:t> </a:t>
            </a:r>
          </a:p>
          <a:p>
            <a:pPr lvl="1"/>
            <a:r>
              <a:rPr lang="en-GB" dirty="0">
                <a:hlinkClick r:id="rId4"/>
              </a:rPr>
              <a:t>http://www.rabbitmq.com/</a:t>
            </a:r>
            <a:endParaRPr lang="en-GB" dirty="0" smtClean="0"/>
          </a:p>
          <a:p>
            <a:r>
              <a:rPr lang="en-GB" dirty="0" smtClean="0"/>
              <a:t>Both cross platform (even on </a:t>
            </a:r>
            <a:r>
              <a:rPr lang="en-GB" dirty="0" err="1" smtClean="0"/>
              <a:t>rPi</a:t>
            </a:r>
            <a:r>
              <a:rPr lang="en-GB" dirty="0" smtClean="0"/>
              <a:t>!)</a:t>
            </a:r>
          </a:p>
          <a:p>
            <a:r>
              <a:rPr lang="en-GB" dirty="0" smtClean="0"/>
              <a:t>Enterprise-class</a:t>
            </a:r>
          </a:p>
          <a:p>
            <a:pPr lvl="1"/>
            <a:r>
              <a:rPr lang="en-GB" dirty="0" smtClean="0"/>
              <a:t>Multi-node, clustered</a:t>
            </a:r>
          </a:p>
        </p:txBody>
      </p:sp>
    </p:spTree>
    <p:extLst>
      <p:ext uri="{BB962C8B-B14F-4D97-AF65-F5344CB8AC3E}">
        <p14:creationId xmlns:p14="http://schemas.microsoft.com/office/powerpoint/2010/main" val="14097081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Technologies:: </a:t>
            </a:r>
            <a:r>
              <a:rPr lang="en-GB" dirty="0" err="1" smtClean="0"/>
              <a:t>.net</a:t>
            </a:r>
            <a:endParaRPr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Allow progress to “talk” with other applications / services</a:t>
            </a:r>
          </a:p>
          <a:p>
            <a:r>
              <a:rPr lang="en-GB" dirty="0" smtClean="0"/>
              <a:t>Not just </a:t>
            </a:r>
            <a:r>
              <a:rPr lang="en-GB" dirty="0" err="1" smtClean="0"/>
              <a:t>ui</a:t>
            </a:r>
            <a:r>
              <a:rPr lang="en-GB" dirty="0" smtClean="0"/>
              <a:t> !</a:t>
            </a:r>
          </a:p>
          <a:p>
            <a:r>
              <a:rPr lang="en-GB" dirty="0" smtClean="0"/>
              <a:t>From 11.1, can be run on </a:t>
            </a:r>
            <a:r>
              <a:rPr lang="en-GB" dirty="0" err="1" smtClean="0"/>
              <a:t>WebSpeed</a:t>
            </a:r>
            <a:r>
              <a:rPr lang="en-GB" dirty="0" smtClean="0"/>
              <a:t>, progress character client </a:t>
            </a:r>
            <a:r>
              <a:rPr lang="en-GB" dirty="0" err="1" smtClean="0"/>
              <a:t>etc</a:t>
            </a:r>
            <a:endParaRPr lang="en-GB" dirty="0" smtClean="0"/>
          </a:p>
          <a:p>
            <a:pPr lvl="1"/>
            <a:r>
              <a:rPr lang="en-GB" dirty="0" smtClean="0"/>
              <a:t>Windows only</a:t>
            </a:r>
          </a:p>
          <a:p>
            <a:r>
              <a:rPr lang="en-GB" dirty="0" smtClean="0"/>
              <a:t>Examples</a:t>
            </a:r>
          </a:p>
          <a:p>
            <a:pPr lvl="1"/>
            <a:r>
              <a:rPr lang="en-GB" dirty="0" smtClean="0"/>
              <a:t>Google mail, calendar, contacts </a:t>
            </a:r>
            <a:r>
              <a:rPr lang="en-GB" dirty="0" err="1" smtClean="0"/>
              <a:t>etc</a:t>
            </a:r>
            <a:endParaRPr lang="en-GB" dirty="0" smtClean="0"/>
          </a:p>
          <a:p>
            <a:pPr lvl="1"/>
            <a:r>
              <a:rPr lang="en-GB" dirty="0" smtClean="0"/>
              <a:t>Twitter</a:t>
            </a:r>
          </a:p>
          <a:p>
            <a:pPr lvl="1"/>
            <a:r>
              <a:rPr lang="en-GB" dirty="0" smtClean="0"/>
              <a:t>Other mail libraries</a:t>
            </a:r>
          </a:p>
          <a:p>
            <a:pPr lvl="1"/>
            <a:r>
              <a:rPr lang="en-GB" dirty="0" smtClean="0"/>
              <a:t>ftp</a:t>
            </a:r>
          </a:p>
          <a:p>
            <a:pPr lvl="1"/>
            <a:r>
              <a:rPr lang="en-GB" dirty="0" smtClean="0"/>
              <a:t>Card payment systems</a:t>
            </a:r>
          </a:p>
        </p:txBody>
      </p:sp>
    </p:spTree>
    <p:extLst>
      <p:ext uri="{BB962C8B-B14F-4D97-AF65-F5344CB8AC3E}">
        <p14:creationId xmlns:p14="http://schemas.microsoft.com/office/powerpoint/2010/main" val="25489042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Technologies:: </a:t>
            </a:r>
            <a:r>
              <a:rPr lang="en-GB" dirty="0" err="1" smtClean="0"/>
              <a:t>os</a:t>
            </a:r>
            <a:r>
              <a:rPr lang="en-GB" dirty="0" smtClean="0"/>
              <a:t>-command</a:t>
            </a:r>
            <a:endParaRPr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Seriously !</a:t>
            </a:r>
          </a:p>
          <a:p>
            <a:r>
              <a:rPr lang="en-GB" dirty="0" smtClean="0"/>
              <a:t>Input-through can be really useful</a:t>
            </a:r>
          </a:p>
          <a:p>
            <a:pPr lvl="1"/>
            <a:r>
              <a:rPr lang="en-GB" dirty="0" smtClean="0"/>
              <a:t>Works on windows, too … </a:t>
            </a:r>
          </a:p>
          <a:p>
            <a:pPr lvl="1"/>
            <a:r>
              <a:rPr lang="en-GB" dirty="0" smtClean="0"/>
              <a:t>Capture output of any program </a:t>
            </a:r>
          </a:p>
          <a:p>
            <a:r>
              <a:rPr lang="en-GB" dirty="0" smtClean="0"/>
              <a:t>Execute external programs with data</a:t>
            </a:r>
          </a:p>
          <a:p>
            <a:pPr lvl="1"/>
            <a:r>
              <a:rPr lang="en-GB" dirty="0" smtClean="0"/>
              <a:t>Call curl.exe to get / post data to web page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933392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Technologies:: </a:t>
            </a:r>
            <a:br>
              <a:rPr lang="en-GB" dirty="0" smtClean="0"/>
            </a:br>
            <a:r>
              <a:rPr lang="en-GB" dirty="0" smtClean="0"/>
              <a:t>web servers</a:t>
            </a:r>
            <a:endParaRPr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Link other http clients to progress </a:t>
            </a:r>
            <a:r>
              <a:rPr lang="en-GB" dirty="0" err="1" smtClean="0"/>
              <a:t>WebSpeed</a:t>
            </a:r>
            <a:endParaRPr lang="en-GB" dirty="0" smtClean="0"/>
          </a:p>
          <a:p>
            <a:pPr lvl="1"/>
            <a:r>
              <a:rPr lang="en-GB" dirty="0" smtClean="0"/>
              <a:t>Browser</a:t>
            </a:r>
          </a:p>
          <a:p>
            <a:pPr lvl="1"/>
            <a:r>
              <a:rPr lang="en-GB" dirty="0" smtClean="0"/>
              <a:t>Curl</a:t>
            </a:r>
          </a:p>
          <a:p>
            <a:pPr lvl="1"/>
            <a:r>
              <a:rPr lang="en-GB" dirty="0" smtClean="0"/>
              <a:t>Other languages</a:t>
            </a:r>
          </a:p>
          <a:p>
            <a:r>
              <a:rPr lang="en-GB" dirty="0" smtClean="0"/>
              <a:t>Apache </a:t>
            </a:r>
            <a:r>
              <a:rPr lang="en-GB" dirty="0" err="1" smtClean="0"/>
              <a:t>httpd</a:t>
            </a:r>
            <a:r>
              <a:rPr lang="en-GB" dirty="0" smtClean="0"/>
              <a:t> server</a:t>
            </a:r>
          </a:p>
          <a:p>
            <a:pPr lvl="1"/>
            <a:r>
              <a:rPr lang="en-GB" dirty="0" smtClean="0"/>
              <a:t>Free</a:t>
            </a:r>
          </a:p>
          <a:p>
            <a:pPr lvl="1"/>
            <a:r>
              <a:rPr lang="en-GB" dirty="0" smtClean="0"/>
              <a:t>Open source</a:t>
            </a:r>
          </a:p>
          <a:p>
            <a:pPr lvl="1"/>
            <a:r>
              <a:rPr lang="en-GB" dirty="0">
                <a:hlinkClick r:id="rId3"/>
              </a:rPr>
              <a:t>http://httpd.apache.org</a:t>
            </a:r>
            <a:r>
              <a:rPr lang="en-GB" dirty="0" smtClean="0">
                <a:hlinkClick r:id="rId3"/>
              </a:rPr>
              <a:t>/</a:t>
            </a:r>
            <a:endParaRPr lang="en-GB" dirty="0" smtClean="0"/>
          </a:p>
          <a:p>
            <a:pPr lvl="1"/>
            <a:r>
              <a:rPr lang="en-GB" dirty="0" smtClean="0"/>
              <a:t>Cross platform</a:t>
            </a:r>
          </a:p>
        </p:txBody>
      </p:sp>
    </p:spTree>
    <p:extLst>
      <p:ext uri="{BB962C8B-B14F-4D97-AF65-F5344CB8AC3E}">
        <p14:creationId xmlns:p14="http://schemas.microsoft.com/office/powerpoint/2010/main" val="2395831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Technologies::</a:t>
            </a:r>
            <a:r>
              <a:rPr lang="en-GB" dirty="0" err="1" smtClean="0"/>
              <a:t>WebSpeed</a:t>
            </a:r>
            <a:endParaRPr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Links http clients to progress</a:t>
            </a:r>
          </a:p>
          <a:p>
            <a:r>
              <a:rPr lang="en-GB" dirty="0" smtClean="0"/>
              <a:t>Uses web server to send request to progress</a:t>
            </a:r>
          </a:p>
          <a:p>
            <a:pPr lvl="1"/>
            <a:r>
              <a:rPr lang="en-GB" dirty="0" smtClean="0"/>
              <a:t>Progress sends data back to client</a:t>
            </a:r>
          </a:p>
          <a:p>
            <a:pPr lvl="1"/>
            <a:r>
              <a:rPr lang="en-GB" dirty="0">
                <a:hlinkClick r:id="rId3"/>
              </a:rPr>
              <a:t>http://www.progress.com/products/openedge</a:t>
            </a:r>
            <a:endParaRPr lang="en-GB" dirty="0" smtClean="0"/>
          </a:p>
          <a:p>
            <a:pPr lvl="1"/>
            <a:r>
              <a:rPr lang="en-GB" dirty="0" smtClean="0"/>
              <a:t>Cross platform</a:t>
            </a:r>
          </a:p>
          <a:p>
            <a:r>
              <a:rPr lang="en-GB" dirty="0" smtClean="0"/>
              <a:t>Runs standard progress 4gl programs</a:t>
            </a:r>
          </a:p>
          <a:p>
            <a:pPr lvl="1"/>
            <a:r>
              <a:rPr lang="en-GB" dirty="0" smtClean="0"/>
              <a:t>Some “extras”</a:t>
            </a:r>
          </a:p>
          <a:p>
            <a:pPr lvl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5588537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Technologies::</a:t>
            </a:r>
            <a:br>
              <a:rPr lang="en-GB" dirty="0" smtClean="0"/>
            </a:br>
            <a:r>
              <a:rPr lang="en-GB" dirty="0" smtClean="0"/>
              <a:t>Architecture</a:t>
            </a:r>
            <a:endParaRPr dirty="0"/>
          </a:p>
        </p:txBody>
      </p:sp>
      <p:sp>
        <p:nvSpPr>
          <p:cNvPr id="6" name="Oval 5"/>
          <p:cNvSpPr/>
          <p:nvPr/>
        </p:nvSpPr>
        <p:spPr>
          <a:xfrm>
            <a:off x="1047087" y="2388678"/>
            <a:ext cx="1224136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RabbitMQ</a:t>
            </a:r>
            <a:endParaRPr lang="en-GB" dirty="0"/>
          </a:p>
        </p:txBody>
      </p:sp>
      <p:sp>
        <p:nvSpPr>
          <p:cNvPr id="9" name="Oval 8"/>
          <p:cNvSpPr/>
          <p:nvPr/>
        </p:nvSpPr>
        <p:spPr>
          <a:xfrm>
            <a:off x="47328" y="4148611"/>
            <a:ext cx="1224136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#42</a:t>
            </a:r>
            <a:br>
              <a:rPr lang="en-GB" dirty="0" smtClean="0"/>
            </a:br>
            <a:r>
              <a:rPr lang="en-GB" dirty="0" smtClean="0"/>
              <a:t>App</a:t>
            </a:r>
            <a:endParaRPr lang="en-GB" dirty="0"/>
          </a:p>
        </p:txBody>
      </p:sp>
      <p:sp>
        <p:nvSpPr>
          <p:cNvPr id="10" name="Oval 9"/>
          <p:cNvSpPr/>
          <p:nvPr/>
        </p:nvSpPr>
        <p:spPr>
          <a:xfrm>
            <a:off x="4543599" y="5085184"/>
            <a:ext cx="1660411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Apache </a:t>
            </a:r>
            <a:r>
              <a:rPr lang="en-GB" dirty="0" err="1" smtClean="0"/>
              <a:t>httpd</a:t>
            </a:r>
            <a:endParaRPr lang="en-GB" dirty="0"/>
          </a:p>
        </p:txBody>
      </p:sp>
      <p:sp>
        <p:nvSpPr>
          <p:cNvPr id="11" name="Oval 10"/>
          <p:cNvSpPr/>
          <p:nvPr/>
        </p:nvSpPr>
        <p:spPr>
          <a:xfrm>
            <a:off x="1611388" y="5625244"/>
            <a:ext cx="129614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Web</a:t>
            </a:r>
            <a:br>
              <a:rPr lang="en-GB" dirty="0" smtClean="0"/>
            </a:br>
            <a:r>
              <a:rPr lang="en-GB" dirty="0" smtClean="0"/>
              <a:t>Speed</a:t>
            </a:r>
            <a:endParaRPr lang="en-GB" dirty="0"/>
          </a:p>
        </p:txBody>
      </p:sp>
      <p:cxnSp>
        <p:nvCxnSpPr>
          <p:cNvPr id="12" name="Elbow Connector 11"/>
          <p:cNvCxnSpPr>
            <a:stCxn id="6" idx="2"/>
            <a:endCxn id="9" idx="0"/>
          </p:cNvCxnSpPr>
          <p:nvPr/>
        </p:nvCxnSpPr>
        <p:spPr>
          <a:xfrm rot="10800000" flipV="1">
            <a:off x="659397" y="2928737"/>
            <a:ext cx="387691" cy="1219873"/>
          </a:xfrm>
          <a:prstGeom prst="bentConnector2">
            <a:avLst/>
          </a:prstGeom>
          <a:ln w="25400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7680176" y="2006681"/>
            <a:ext cx="129614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#42</a:t>
            </a:r>
            <a:br>
              <a:rPr lang="en-GB" dirty="0" smtClean="0"/>
            </a:br>
            <a:r>
              <a:rPr lang="en-GB" dirty="0" smtClean="0"/>
              <a:t>PBX</a:t>
            </a:r>
            <a:endParaRPr lang="en-GB" dirty="0"/>
          </a:p>
        </p:txBody>
      </p:sp>
      <p:cxnSp>
        <p:nvCxnSpPr>
          <p:cNvPr id="37" name="Elbow Connector 36"/>
          <p:cNvCxnSpPr>
            <a:stCxn id="6" idx="6"/>
            <a:endCxn id="164" idx="2"/>
          </p:cNvCxnSpPr>
          <p:nvPr/>
        </p:nvCxnSpPr>
        <p:spPr>
          <a:xfrm>
            <a:off x="2271223" y="2928738"/>
            <a:ext cx="2816665" cy="573615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3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0632504" y="3560844"/>
            <a:ext cx="864096" cy="0"/>
          </a:xfrm>
          <a:prstGeom prst="line">
            <a:avLst/>
          </a:prstGeom>
          <a:ln w="25400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0592071" y="3119003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Stomp</a:t>
            </a:r>
            <a:endParaRPr lang="en-GB" dirty="0"/>
          </a:p>
        </p:txBody>
      </p:sp>
      <p:sp>
        <p:nvSpPr>
          <p:cNvPr id="63" name="Oval 62"/>
          <p:cNvSpPr/>
          <p:nvPr/>
        </p:nvSpPr>
        <p:spPr>
          <a:xfrm>
            <a:off x="2507629" y="3575911"/>
            <a:ext cx="129614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#42 web UI</a:t>
            </a:r>
            <a:endParaRPr lang="en-GB" dirty="0"/>
          </a:p>
        </p:txBody>
      </p:sp>
      <p:cxnSp>
        <p:nvCxnSpPr>
          <p:cNvPr id="65" name="Elbow Connector 64"/>
          <p:cNvCxnSpPr>
            <a:stCxn id="10" idx="0"/>
            <a:endCxn id="63" idx="4"/>
          </p:cNvCxnSpPr>
          <p:nvPr/>
        </p:nvCxnSpPr>
        <p:spPr>
          <a:xfrm rot="16200000" flipV="1">
            <a:off x="4050177" y="3761556"/>
            <a:ext cx="429153" cy="2218104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5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69"/>
          <p:cNvCxnSpPr>
            <a:stCxn id="11" idx="6"/>
            <a:endCxn id="10" idx="2"/>
          </p:cNvCxnSpPr>
          <p:nvPr/>
        </p:nvCxnSpPr>
        <p:spPr>
          <a:xfrm flipV="1">
            <a:off x="2907532" y="5697252"/>
            <a:ext cx="1636067" cy="468052"/>
          </a:xfrm>
          <a:prstGeom prst="bentConnector3">
            <a:avLst/>
          </a:prstGeom>
          <a:ln w="25400">
            <a:solidFill>
              <a:schemeClr val="accent2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10632504" y="4075194"/>
            <a:ext cx="864096" cy="0"/>
          </a:xfrm>
          <a:prstGeom prst="line">
            <a:avLst/>
          </a:prstGeom>
          <a:ln w="25400">
            <a:solidFill>
              <a:schemeClr val="accent2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10592071" y="3633353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CGI</a:t>
            </a:r>
            <a:endParaRPr lang="en-GB" dirty="0"/>
          </a:p>
        </p:txBody>
      </p:sp>
      <p:cxnSp>
        <p:nvCxnSpPr>
          <p:cNvPr id="80" name="Straight Connector 79"/>
          <p:cNvCxnSpPr/>
          <p:nvPr/>
        </p:nvCxnSpPr>
        <p:spPr>
          <a:xfrm>
            <a:off x="10632504" y="4589544"/>
            <a:ext cx="864096" cy="0"/>
          </a:xfrm>
          <a:prstGeom prst="line">
            <a:avLst/>
          </a:prstGeom>
          <a:ln w="25400">
            <a:solidFill>
              <a:schemeClr val="accent5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10632397" y="4147703"/>
            <a:ext cx="6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http</a:t>
            </a:r>
            <a:endParaRPr lang="en-GB" dirty="0"/>
          </a:p>
        </p:txBody>
      </p:sp>
      <p:sp>
        <p:nvSpPr>
          <p:cNvPr id="83" name="Oval 82"/>
          <p:cNvSpPr/>
          <p:nvPr/>
        </p:nvSpPr>
        <p:spPr>
          <a:xfrm>
            <a:off x="8328248" y="4982340"/>
            <a:ext cx="129614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cli</a:t>
            </a:r>
            <a:endParaRPr lang="en-GB" dirty="0"/>
          </a:p>
        </p:txBody>
      </p:sp>
      <p:cxnSp>
        <p:nvCxnSpPr>
          <p:cNvPr id="84" name="Elbow Connector 83"/>
          <p:cNvCxnSpPr>
            <a:stCxn id="10" idx="6"/>
            <a:endCxn id="83" idx="4"/>
          </p:cNvCxnSpPr>
          <p:nvPr/>
        </p:nvCxnSpPr>
        <p:spPr>
          <a:xfrm>
            <a:off x="6204010" y="5697252"/>
            <a:ext cx="2772310" cy="365208"/>
          </a:xfrm>
          <a:prstGeom prst="bentConnector4">
            <a:avLst>
              <a:gd name="adj1" fmla="val 38312"/>
              <a:gd name="adj2" fmla="val 162594"/>
            </a:avLst>
          </a:prstGeom>
          <a:ln w="25400">
            <a:solidFill>
              <a:schemeClr val="accent5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flipH="1">
            <a:off x="10632504" y="5103891"/>
            <a:ext cx="1188674" cy="0"/>
          </a:xfrm>
          <a:prstGeom prst="line">
            <a:avLst/>
          </a:prstGeom>
          <a:ln w="25400">
            <a:solidFill>
              <a:schemeClr val="accent3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10632397" y="4662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Stomp C&amp;C</a:t>
            </a:r>
            <a:endParaRPr lang="en-GB" dirty="0"/>
          </a:p>
        </p:txBody>
      </p:sp>
      <p:cxnSp>
        <p:nvCxnSpPr>
          <p:cNvPr id="136" name="Elbow Connector 135"/>
          <p:cNvCxnSpPr>
            <a:stCxn id="6" idx="4"/>
            <a:endCxn id="11" idx="0"/>
          </p:cNvCxnSpPr>
          <p:nvPr/>
        </p:nvCxnSpPr>
        <p:spPr>
          <a:xfrm rot="16200000" flipH="1">
            <a:off x="881084" y="4246868"/>
            <a:ext cx="2156446" cy="600305"/>
          </a:xfrm>
          <a:prstGeom prst="bentConnector3">
            <a:avLst>
              <a:gd name="adj1" fmla="val 50000"/>
            </a:avLst>
          </a:prstGeom>
          <a:ln w="25400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Elbow Connector 149"/>
          <p:cNvCxnSpPr>
            <a:stCxn id="6" idx="5"/>
            <a:endCxn id="63" idx="2"/>
          </p:cNvCxnSpPr>
          <p:nvPr/>
        </p:nvCxnSpPr>
        <p:spPr>
          <a:xfrm rot="16200000" flipH="1">
            <a:off x="1897114" y="3505455"/>
            <a:ext cx="805353" cy="415677"/>
          </a:xfrm>
          <a:prstGeom prst="bentConnector2">
            <a:avLst/>
          </a:prstGeom>
          <a:ln w="25400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Left-Right Arrow 157"/>
          <p:cNvSpPr/>
          <p:nvPr/>
        </p:nvSpPr>
        <p:spPr>
          <a:xfrm rot="2639208">
            <a:off x="796867" y="5223493"/>
            <a:ext cx="1216152" cy="484632"/>
          </a:xfrm>
          <a:prstGeom prst="leftRightArrow">
            <a:avLst>
              <a:gd name="adj1" fmla="val 61435"/>
              <a:gd name="adj2" fmla="val 50000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Oval 163"/>
          <p:cNvSpPr/>
          <p:nvPr/>
        </p:nvSpPr>
        <p:spPr>
          <a:xfrm>
            <a:off x="5087888" y="2477070"/>
            <a:ext cx="2232248" cy="2050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Node.js /</a:t>
            </a:r>
            <a:br>
              <a:rPr lang="en-GB" dirty="0" smtClean="0"/>
            </a:br>
            <a:r>
              <a:rPr lang="en-GB" dirty="0" smtClean="0"/>
              <a:t>modulus.io</a:t>
            </a:r>
            <a:endParaRPr lang="en-GB" dirty="0"/>
          </a:p>
        </p:txBody>
      </p:sp>
      <p:cxnSp>
        <p:nvCxnSpPr>
          <p:cNvPr id="172" name="Elbow Connector 171"/>
          <p:cNvCxnSpPr>
            <a:stCxn id="164" idx="0"/>
            <a:endCxn id="36" idx="2"/>
          </p:cNvCxnSpPr>
          <p:nvPr/>
        </p:nvCxnSpPr>
        <p:spPr>
          <a:xfrm rot="16200000" flipH="1">
            <a:off x="6907258" y="1773823"/>
            <a:ext cx="69671" cy="1476164"/>
          </a:xfrm>
          <a:prstGeom prst="bentConnector4">
            <a:avLst>
              <a:gd name="adj1" fmla="val -328114"/>
              <a:gd name="adj2" fmla="val 87805"/>
            </a:avLst>
          </a:prstGeom>
          <a:ln w="25400">
            <a:solidFill>
              <a:schemeClr val="accent4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 flipH="1">
            <a:off x="10632504" y="5690753"/>
            <a:ext cx="1188674" cy="0"/>
          </a:xfrm>
          <a:prstGeom prst="line">
            <a:avLst/>
          </a:prstGeom>
          <a:ln w="25400">
            <a:solidFill>
              <a:schemeClr val="accent4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10648427" y="5228701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AMI</a:t>
            </a:r>
            <a:endParaRPr lang="en-GB" dirty="0"/>
          </a:p>
        </p:txBody>
      </p:sp>
      <p:cxnSp>
        <p:nvCxnSpPr>
          <p:cNvPr id="177" name="Elbow Connector 176"/>
          <p:cNvCxnSpPr>
            <a:stCxn id="6" idx="7"/>
            <a:endCxn id="164" idx="1"/>
          </p:cNvCxnSpPr>
          <p:nvPr/>
        </p:nvCxnSpPr>
        <p:spPr>
          <a:xfrm rot="16200000" flipH="1">
            <a:off x="3638117" y="1000693"/>
            <a:ext cx="230510" cy="3322841"/>
          </a:xfrm>
          <a:prstGeom prst="bentConnector3">
            <a:avLst>
              <a:gd name="adj1" fmla="val -167793"/>
            </a:avLst>
          </a:prstGeom>
          <a:ln w="25400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822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Stomp</a:t>
            </a:r>
            <a:endParaRPr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Command and control</a:t>
            </a:r>
          </a:p>
          <a:p>
            <a:r>
              <a:rPr lang="en-GB" dirty="0" smtClean="0"/>
              <a:t>Status information</a:t>
            </a:r>
          </a:p>
          <a:p>
            <a:r>
              <a:rPr lang="en-GB" dirty="0" smtClean="0"/>
              <a:t>System updates</a:t>
            </a:r>
          </a:p>
        </p:txBody>
      </p:sp>
    </p:spTree>
    <p:extLst>
      <p:ext uri="{BB962C8B-B14F-4D97-AF65-F5344CB8AC3E}">
        <p14:creationId xmlns:p14="http://schemas.microsoft.com/office/powerpoint/2010/main" val="35885576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Stomp::Command and Control</a:t>
            </a:r>
            <a:endParaRPr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Opinionated</a:t>
            </a:r>
          </a:p>
          <a:p>
            <a:pPr lvl="1"/>
            <a:r>
              <a:rPr lang="en-GB" dirty="0" smtClean="0"/>
              <a:t>Makes assumptions about message format and content</a:t>
            </a:r>
          </a:p>
          <a:p>
            <a:pPr lvl="1"/>
            <a:r>
              <a:rPr lang="en-GB" dirty="0" smtClean="0"/>
              <a:t>Required queues</a:t>
            </a:r>
          </a:p>
          <a:p>
            <a:r>
              <a:rPr lang="en-GB" dirty="0" smtClean="0"/>
              <a:t>Handles instructions from #42 to the #42 </a:t>
            </a:r>
            <a:r>
              <a:rPr lang="en-GB" dirty="0" err="1" smtClean="0"/>
              <a:t>pbx</a:t>
            </a:r>
            <a:endParaRPr lang="en-GB" dirty="0" smtClean="0"/>
          </a:p>
          <a:p>
            <a:pPr lvl="1"/>
            <a:r>
              <a:rPr lang="en-GB" dirty="0" err="1" smtClean="0"/>
              <a:t>Dialplan</a:t>
            </a:r>
            <a:r>
              <a:rPr lang="en-GB" dirty="0" smtClean="0"/>
              <a:t> reload</a:t>
            </a:r>
          </a:p>
          <a:p>
            <a:pPr lvl="1"/>
            <a:r>
              <a:rPr lang="en-GB" dirty="0" smtClean="0"/>
              <a:t>Sip reload </a:t>
            </a:r>
          </a:p>
          <a:p>
            <a:r>
              <a:rPr lang="en-GB" dirty="0" smtClean="0"/>
              <a:t>Creates  / updates configuration files</a:t>
            </a:r>
          </a:p>
          <a:p>
            <a:pPr lvl="1"/>
            <a:r>
              <a:rPr lang="en-GB" dirty="0" smtClean="0"/>
              <a:t>Large messages</a:t>
            </a:r>
          </a:p>
          <a:p>
            <a:pPr lvl="1"/>
            <a:r>
              <a:rPr lang="en-GB" dirty="0" smtClean="0"/>
              <a:t>Removes need for ftp / </a:t>
            </a:r>
            <a:r>
              <a:rPr lang="en-GB" dirty="0" err="1" smtClean="0"/>
              <a:t>tftp</a:t>
            </a:r>
            <a:endParaRPr lang="en-GB" dirty="0" smtClean="0"/>
          </a:p>
          <a:p>
            <a:r>
              <a:rPr lang="en-GB" dirty="0" smtClean="0"/>
              <a:t>Does not publish anything</a:t>
            </a:r>
          </a:p>
        </p:txBody>
      </p:sp>
    </p:spTree>
    <p:extLst>
      <p:ext uri="{BB962C8B-B14F-4D97-AF65-F5344CB8AC3E}">
        <p14:creationId xmlns:p14="http://schemas.microsoft.com/office/powerpoint/2010/main" val="40984426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Stomp::Command and Control::code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479376" y="2132856"/>
            <a:ext cx="10657184" cy="452431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nsolas" panose="020B0609020204030204" pitchFamily="49" charset="0"/>
              </a:rPr>
              <a:t>method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nsolas" panose="020B0609020204030204" pitchFamily="49" charset="0"/>
              </a:rPr>
              <a:t>void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SyncSIP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():</a:t>
            </a:r>
          </a:p>
          <a:p>
            <a:endParaRPr lang="pt-BR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GB" sz="1600" dirty="0">
                <a:solidFill>
                  <a:srgbClr val="7F0055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 smtClean="0">
                <a:solidFill>
                  <a:srgbClr val="7F0055"/>
                </a:solidFill>
                <a:latin typeface="Consolas" panose="020B0609020204030204" pitchFamily="49" charset="0"/>
              </a:rPr>
              <a:t>   </a:t>
            </a:r>
            <a:r>
              <a:rPr lang="en-GB" sz="1600" dirty="0" err="1" smtClean="0">
                <a:solidFill>
                  <a:srgbClr val="7F0055"/>
                </a:solidFill>
                <a:latin typeface="Consolas" panose="020B0609020204030204" pitchFamily="49" charset="0"/>
              </a:rPr>
              <a:t>def</a:t>
            </a:r>
            <a:r>
              <a:rPr lang="en-GB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 err="1">
                <a:solidFill>
                  <a:srgbClr val="7F0055"/>
                </a:solidFill>
                <a:latin typeface="Consolas" panose="020B0609020204030204" pitchFamily="49" charset="0"/>
              </a:rPr>
              <a:t>var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sipapi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dotr.hash42.api.config.sip  </a:t>
            </a:r>
            <a:r>
              <a:rPr lang="en-GB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	 </a:t>
            </a:r>
            <a:r>
              <a:rPr lang="en-GB" sz="1600" dirty="0" smtClean="0">
                <a:solidFill>
                  <a:srgbClr val="7F0055"/>
                </a:solidFill>
                <a:latin typeface="Consolas" panose="020B0609020204030204" pitchFamily="49" charset="0"/>
              </a:rPr>
              <a:t>no-undo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</a:p>
          <a:p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1600" dirty="0" err="1">
                <a:solidFill>
                  <a:srgbClr val="7F0055"/>
                </a:solidFill>
                <a:latin typeface="Consolas" panose="020B0609020204030204" pitchFamily="49" charset="0"/>
              </a:rPr>
              <a:t>def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 err="1">
                <a:solidFill>
                  <a:srgbClr val="7F0055"/>
                </a:solidFill>
                <a:latin typeface="Consolas" panose="020B0609020204030204" pitchFamily="49" charset="0"/>
              </a:rPr>
              <a:t>var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oC&amp;C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GB" sz="1600" dirty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dotr.hash42.helper.CommandAndControl </a:t>
            </a:r>
            <a:r>
              <a:rPr lang="en-GB" sz="1600" dirty="0" smtClean="0">
                <a:solidFill>
                  <a:srgbClr val="7F0055"/>
                </a:solidFill>
                <a:latin typeface="Consolas" panose="020B0609020204030204" pitchFamily="49" charset="0"/>
              </a:rPr>
              <a:t>no-undo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</a:p>
          <a:p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endParaRPr lang="en-GB" sz="1600" dirty="0">
              <a:latin typeface="Consolas" panose="020B0609020204030204" pitchFamily="49" charset="0"/>
            </a:endParaRPr>
          </a:p>
          <a:p>
            <a:r>
              <a:rPr lang="en-GB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1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oC&amp;C</a:t>
            </a:r>
            <a:r>
              <a:rPr lang="en-GB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= </a:t>
            </a:r>
            <a:r>
              <a:rPr lang="en-GB" sz="1600" dirty="0">
                <a:solidFill>
                  <a:srgbClr val="7F0055"/>
                </a:solidFill>
                <a:latin typeface="Consolas" panose="020B0609020204030204" pitchFamily="49" charset="0"/>
              </a:rPr>
              <a:t>new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dotr.hash42.helper.CommandAndControl().</a:t>
            </a:r>
          </a:p>
          <a:p>
            <a:endParaRPr lang="en-GB" sz="1600" dirty="0">
              <a:latin typeface="Consolas" panose="020B0609020204030204" pitchFamily="49" charset="0"/>
            </a:endParaRPr>
          </a:p>
          <a:p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sipapi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GB" sz="1600" dirty="0">
                <a:solidFill>
                  <a:srgbClr val="7F0055"/>
                </a:solidFill>
                <a:latin typeface="Consolas" panose="020B0609020204030204" pitchFamily="49" charset="0"/>
              </a:rPr>
              <a:t>new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dotr.hash42.api.config.sip().</a:t>
            </a:r>
          </a:p>
          <a:p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1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oC&amp;C:uploadConfig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GB" sz="16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GB" sz="1600" dirty="0" err="1">
                <a:solidFill>
                  <a:srgbClr val="2A00FF"/>
                </a:solidFill>
                <a:latin typeface="Consolas" panose="020B0609020204030204" pitchFamily="49" charset="0"/>
              </a:rPr>
              <a:t>config</a:t>
            </a:r>
            <a:r>
              <a:rPr lang="en-GB" sz="1600" dirty="0">
                <a:solidFill>
                  <a:srgbClr val="2A00FF"/>
                </a:solidFill>
                <a:latin typeface="Consolas" panose="020B0609020204030204" pitchFamily="49" charset="0"/>
              </a:rPr>
              <a:t>/sip/network</a:t>
            </a:r>
            <a:r>
              <a:rPr lang="en-GB" sz="1600" dirty="0" smtClean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GB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sipapi:Network</a:t>
            </a:r>
            <a:r>
              <a:rPr lang="en-GB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() ).</a:t>
            </a:r>
            <a:endParaRPr lang="en-GB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1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oC&amp;C:uploadConfig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GB" sz="16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GB" sz="1600" dirty="0" err="1">
                <a:solidFill>
                  <a:srgbClr val="2A00FF"/>
                </a:solidFill>
                <a:latin typeface="Consolas" panose="020B0609020204030204" pitchFamily="49" charset="0"/>
              </a:rPr>
              <a:t>config</a:t>
            </a:r>
            <a:r>
              <a:rPr lang="en-GB" sz="1600" dirty="0">
                <a:solidFill>
                  <a:srgbClr val="2A00FF"/>
                </a:solidFill>
                <a:latin typeface="Consolas" panose="020B0609020204030204" pitchFamily="49" charset="0"/>
              </a:rPr>
              <a:t>/sip/register</a:t>
            </a:r>
            <a:r>
              <a:rPr lang="en-GB" sz="1600" dirty="0" smtClean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GB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sipapi:Register</a:t>
            </a:r>
            <a:r>
              <a:rPr lang="en-GB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() ).</a:t>
            </a:r>
            <a:endParaRPr lang="en-GB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GB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endParaRPr lang="en-GB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oC&amp;C:uploadConfig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GB" sz="16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GB" sz="1600" dirty="0" err="1">
                <a:solidFill>
                  <a:srgbClr val="2A00FF"/>
                </a:solidFill>
                <a:latin typeface="Consolas" panose="020B0609020204030204" pitchFamily="49" charset="0"/>
              </a:rPr>
              <a:t>config</a:t>
            </a:r>
            <a:r>
              <a:rPr lang="en-GB" sz="1600" dirty="0">
                <a:solidFill>
                  <a:srgbClr val="2A00FF"/>
                </a:solidFill>
                <a:latin typeface="Consolas" panose="020B0609020204030204" pitchFamily="49" charset="0"/>
              </a:rPr>
              <a:t>/sip/peers</a:t>
            </a:r>
            <a:r>
              <a:rPr lang="en-GB" sz="1600" dirty="0" smtClean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GB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sipapi:Peer</a:t>
            </a:r>
            <a:r>
              <a:rPr lang="en-GB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() ).</a:t>
            </a:r>
            <a:endParaRPr lang="en-GB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oC&amp;C:</a:t>
            </a:r>
            <a:r>
              <a:rPr lang="en-GB" sz="1600" dirty="0" err="1">
                <a:solidFill>
                  <a:srgbClr val="7F0055"/>
                </a:solidFill>
                <a:latin typeface="Consolas" panose="020B0609020204030204" pitchFamily="49" charset="0"/>
              </a:rPr>
              <a:t>Command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GB" sz="1600" dirty="0">
                <a:solidFill>
                  <a:srgbClr val="2A00FF"/>
                </a:solidFill>
                <a:latin typeface="Consolas" panose="020B0609020204030204" pitchFamily="49" charset="0"/>
              </a:rPr>
              <a:t>"sip reload</a:t>
            </a:r>
            <a:r>
              <a:rPr lang="en-GB" sz="1600" dirty="0" smtClean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GB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).</a:t>
            </a:r>
          </a:p>
          <a:p>
            <a:endParaRPr lang="en-GB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GB" sz="1600" dirty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nsolas" panose="020B0609020204030204" pitchFamily="49" charset="0"/>
              </a:rPr>
              <a:t>method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endParaRPr lang="en-GB" sz="1600" dirty="0">
              <a:latin typeface="Consolas" panose="020B0609020204030204" pitchFamily="49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39416" y="4314587"/>
            <a:ext cx="7272808" cy="1368152"/>
          </a:xfrm>
          <a:prstGeom prst="roundRect">
            <a:avLst/>
          </a:prstGeom>
          <a:solidFill>
            <a:schemeClr val="accent2"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839416" y="5682739"/>
            <a:ext cx="7272808" cy="504056"/>
          </a:xfrm>
          <a:prstGeom prst="roundRect">
            <a:avLst/>
          </a:prstGeom>
          <a:solidFill>
            <a:schemeClr val="accent3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839416" y="3306475"/>
            <a:ext cx="7272808" cy="504056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698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Stomp::Command and Control::code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479376" y="2132856"/>
            <a:ext cx="10657184" cy="452431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public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void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uploadConfig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p_file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>
                <a:solidFill>
                  <a:srgbClr val="CD3A3A"/>
                </a:solidFill>
                <a:latin typeface="Courier New" panose="02070309020205020404" pitchFamily="49" charset="0"/>
              </a:rPr>
              <a:t>char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,p_Contents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>
                <a:solidFill>
                  <a:srgbClr val="CD3A3A"/>
                </a:solidFill>
                <a:latin typeface="Courier New" panose="02070309020205020404" pitchFamily="49" charset="0"/>
              </a:rPr>
              <a:t>longchar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):</a:t>
            </a:r>
          </a:p>
          <a:p>
            <a:r>
              <a:rPr lang="pt-BR" sz="16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  def</a:t>
            </a:r>
            <a:r>
              <a:rPr lang="pt-BR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t-BR" sz="1600" dirty="0">
                <a:solidFill>
                  <a:srgbClr val="7F0055"/>
                </a:solidFill>
                <a:latin typeface="Courier New" panose="02070309020205020404" pitchFamily="49" charset="0"/>
              </a:rPr>
              <a:t>var</a:t>
            </a:r>
            <a:r>
              <a:rPr lang="pt-B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oMessage </a:t>
            </a:r>
            <a:r>
              <a:rPr lang="pt-BR" sz="1600" dirty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pt-B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JsonObject </a:t>
            </a:r>
            <a:r>
              <a:rPr lang="pt-BR" sz="1600" dirty="0">
                <a:solidFill>
                  <a:srgbClr val="7F0055"/>
                </a:solidFill>
                <a:latin typeface="Courier New" panose="02070309020205020404" pitchFamily="49" charset="0"/>
              </a:rPr>
              <a:t>no-undo</a:t>
            </a:r>
            <a:r>
              <a:rPr lang="pt-B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oMessage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=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new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JsonObject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().</a:t>
            </a:r>
          </a:p>
          <a:p>
            <a:endParaRPr lang="en-GB" sz="1600" dirty="0">
              <a:latin typeface="Courier New" panose="02070309020205020404" pitchFamily="49" charset="0"/>
            </a:endParaRP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oMessage:</a:t>
            </a:r>
            <a:r>
              <a:rPr lang="en-GB" sz="1600" dirty="0" err="1" smtClean="0">
                <a:solidFill>
                  <a:srgbClr val="7F0055"/>
                </a:solidFill>
                <a:latin typeface="Courier New" panose="02070309020205020404" pitchFamily="49" charset="0"/>
              </a:rPr>
              <a:t>Add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"action"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"</a:t>
            </a:r>
            <a:r>
              <a:rPr lang="en-GB" sz="1600" dirty="0" err="1">
                <a:solidFill>
                  <a:srgbClr val="2A00FF"/>
                </a:solidFill>
                <a:latin typeface="Courier New" panose="02070309020205020404" pitchFamily="49" charset="0"/>
              </a:rPr>
              <a:t>config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"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).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oMessage:</a:t>
            </a:r>
            <a:r>
              <a:rPr lang="en-GB" sz="1600" dirty="0" err="1" smtClean="0">
                <a:solidFill>
                  <a:srgbClr val="7F0055"/>
                </a:solidFill>
                <a:latin typeface="Courier New" panose="02070309020205020404" pitchFamily="49" charset="0"/>
              </a:rPr>
              <a:t>Add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"filename"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p_file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).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oMessage:</a:t>
            </a:r>
            <a:r>
              <a:rPr lang="en-GB" sz="1600" dirty="0" err="1" smtClean="0">
                <a:solidFill>
                  <a:srgbClr val="7F0055"/>
                </a:solidFill>
                <a:latin typeface="Courier New" panose="02070309020205020404" pitchFamily="49" charset="0"/>
              </a:rPr>
              <a:t>Add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"contents"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p_Contents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).</a:t>
            </a:r>
          </a:p>
          <a:p>
            <a:endParaRPr lang="en-GB" sz="1600" dirty="0">
              <a:latin typeface="Courier New" panose="02070309020205020404" pitchFamily="49" charset="0"/>
            </a:endParaRP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SendMessageToQueue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oMessage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).</a:t>
            </a:r>
          </a:p>
          <a:p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end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...</a:t>
            </a:r>
          </a:p>
          <a:p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private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void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SendMessageToQueue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p_Message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JsonObject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):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oStomp:SendC&amp;C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(dotr.hash42:</a:t>
            </a:r>
            <a:r>
              <a:rPr lang="en-GB" sz="16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session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:Domain:ConfigGuid,p_Message:GetJsonText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()).</a:t>
            </a:r>
          </a:p>
          <a:p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end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</a:p>
          <a:p>
            <a:endParaRPr lang="en-GB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public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void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Command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p_Command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CD3A3A"/>
                </a:solidFill>
                <a:latin typeface="Courier New" panose="02070309020205020404" pitchFamily="49" charset="0"/>
              </a:rPr>
              <a:t>char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):</a:t>
            </a:r>
          </a:p>
          <a:p>
            <a:r>
              <a:rPr lang="fr-FR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Action(</a:t>
            </a:r>
            <a:r>
              <a:rPr lang="fr-FR" sz="16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substitute</a:t>
            </a:r>
            <a:r>
              <a:rPr lang="fr-F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fr-FR" sz="1600" dirty="0">
                <a:solidFill>
                  <a:srgbClr val="2A00FF"/>
                </a:solidFill>
                <a:latin typeface="Courier New" panose="02070309020205020404" pitchFamily="49" charset="0"/>
              </a:rPr>
              <a:t>"Action: </a:t>
            </a:r>
            <a:r>
              <a:rPr lang="fr-FR" sz="1600" dirty="0" err="1">
                <a:solidFill>
                  <a:srgbClr val="2A00FF"/>
                </a:solidFill>
                <a:latin typeface="Courier New" panose="02070309020205020404" pitchFamily="49" charset="0"/>
              </a:rPr>
              <a:t>command~r~ncommand</a:t>
            </a:r>
            <a:r>
              <a:rPr lang="fr-FR" sz="1600" dirty="0">
                <a:solidFill>
                  <a:srgbClr val="2A00FF"/>
                </a:solidFill>
                <a:latin typeface="Courier New" panose="02070309020205020404" pitchFamily="49" charset="0"/>
              </a:rPr>
              <a:t>: &amp;1~r~n~r~n"</a:t>
            </a:r>
            <a:r>
              <a:rPr lang="fr-F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,p_Command)).</a:t>
            </a:r>
          </a:p>
          <a:p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end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  <a:endParaRPr lang="en-GB" sz="1600" dirty="0">
              <a:latin typeface="Consolas" panose="020B0609020204030204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95400" y="4129988"/>
            <a:ext cx="7272808" cy="256607"/>
          </a:xfrm>
          <a:prstGeom prst="roundRect">
            <a:avLst/>
          </a:prstGeom>
          <a:solidFill>
            <a:schemeClr val="accent2"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695400" y="5062749"/>
            <a:ext cx="9721080" cy="331958"/>
          </a:xfrm>
          <a:prstGeom prst="roundRect">
            <a:avLst/>
          </a:prstGeom>
          <a:solidFill>
            <a:schemeClr val="accent3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9"/>
          <p:cNvSpPr/>
          <p:nvPr/>
        </p:nvSpPr>
        <p:spPr>
          <a:xfrm>
            <a:off x="695400" y="3121877"/>
            <a:ext cx="7272808" cy="904678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695400" y="6048361"/>
            <a:ext cx="9721080" cy="331958"/>
          </a:xfrm>
          <a:prstGeom prst="roundRect">
            <a:avLst/>
          </a:prstGeom>
          <a:solidFill>
            <a:schemeClr val="accent4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9492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Stomp::Command and Control::demo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479376" y="2132856"/>
            <a:ext cx="10657184" cy="156966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GB" sz="1600" dirty="0" err="1">
                <a:solidFill>
                  <a:srgbClr val="7F0055"/>
                </a:solidFill>
                <a:latin typeface="Courier New" panose="02070309020205020404" pitchFamily="49" charset="0"/>
              </a:rPr>
              <a:t>def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>
                <a:solidFill>
                  <a:srgbClr val="7F0055"/>
                </a:solidFill>
                <a:latin typeface="Courier New" panose="02070309020205020404" pitchFamily="49" charset="0"/>
              </a:rPr>
              <a:t>var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oC&amp;C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dotr.hash42.helper.CommandAndControl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no-undo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</a:p>
          <a:p>
            <a:endParaRPr lang="en-GB" sz="1600" dirty="0">
              <a:latin typeface="Courier New" panose="02070309020205020404" pitchFamily="49" charset="0"/>
            </a:endParaRPr>
          </a:p>
          <a:p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new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dotr.ember.lib.Authentication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()):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UseSession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(“</a:t>
            </a:r>
            <a:r>
              <a:rPr lang="en-GB" sz="1600" dirty="0" smtClean="0">
                <a:solidFill>
                  <a:srgbClr val="2A00FF"/>
                </a:solidFill>
                <a:latin typeface="Courier New" panose="02070309020205020404" pitchFamily="49" charset="0"/>
              </a:rPr>
              <a:t>&lt;</a:t>
            </a:r>
            <a:r>
              <a:rPr lang="en-GB" sz="1600" dirty="0" err="1" smtClean="0">
                <a:solidFill>
                  <a:srgbClr val="2A00FF"/>
                </a:solidFill>
                <a:latin typeface="Courier New" panose="02070309020205020404" pitchFamily="49" charset="0"/>
              </a:rPr>
              <a:t>sometoken</a:t>
            </a:r>
            <a:r>
              <a:rPr lang="en-GB" sz="1600" dirty="0" smtClean="0">
                <a:solidFill>
                  <a:srgbClr val="2A00FF"/>
                </a:solidFill>
                <a:latin typeface="Courier New" panose="02070309020205020404" pitchFamily="49" charset="0"/>
              </a:rPr>
              <a:t>&gt;"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).</a:t>
            </a:r>
            <a:endParaRPr lang="en-GB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en-GB" sz="1600" dirty="0">
              <a:latin typeface="Courier New" panose="02070309020205020404" pitchFamily="49" charset="0"/>
            </a:endParaRPr>
          </a:p>
          <a:p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oC&amp;C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new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dotr.hash42.helper.CommandAndControl().</a:t>
            </a:r>
          </a:p>
          <a:p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oC&amp;C:</a:t>
            </a:r>
            <a:r>
              <a:rPr lang="en-GB" sz="1600" dirty="0" err="1">
                <a:solidFill>
                  <a:srgbClr val="7F0055"/>
                </a:solidFill>
                <a:latin typeface="Courier New" panose="02070309020205020404" pitchFamily="49" charset="0"/>
              </a:rPr>
              <a:t>Command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"</a:t>
            </a:r>
            <a:r>
              <a:rPr lang="en-GB" sz="1600" dirty="0" err="1">
                <a:solidFill>
                  <a:srgbClr val="2A00FF"/>
                </a:solidFill>
                <a:latin typeface="Courier New" panose="02070309020205020404" pitchFamily="49" charset="0"/>
              </a:rPr>
              <a:t>dialplan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 reload"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).</a:t>
            </a:r>
            <a:endParaRPr lang="en-GB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4647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Node::status updates</a:t>
            </a:r>
            <a:endParaRPr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Selective</a:t>
            </a:r>
          </a:p>
          <a:p>
            <a:pPr lvl="1"/>
            <a:r>
              <a:rPr lang="en-GB" dirty="0" smtClean="0"/>
              <a:t>All events from #42 </a:t>
            </a:r>
            <a:r>
              <a:rPr lang="en-GB" dirty="0" err="1" smtClean="0"/>
              <a:t>pbx</a:t>
            </a:r>
            <a:r>
              <a:rPr lang="en-GB" dirty="0" smtClean="0"/>
              <a:t> are captured</a:t>
            </a:r>
          </a:p>
          <a:p>
            <a:pPr lvl="1"/>
            <a:r>
              <a:rPr lang="en-GB" dirty="0" smtClean="0"/>
              <a:t>Not all are sent onwards to stomp</a:t>
            </a:r>
          </a:p>
          <a:p>
            <a:pPr lvl="1"/>
            <a:r>
              <a:rPr lang="en-GB" dirty="0" smtClean="0"/>
              <a:t>Prevents overload</a:t>
            </a:r>
          </a:p>
          <a:p>
            <a:r>
              <a:rPr lang="en-GB" dirty="0" smtClean="0"/>
              <a:t>Secure</a:t>
            </a:r>
          </a:p>
          <a:p>
            <a:pPr lvl="1"/>
            <a:r>
              <a:rPr lang="en-GB" dirty="0" smtClean="0"/>
              <a:t>No </a:t>
            </a:r>
            <a:r>
              <a:rPr lang="en-GB" dirty="0" err="1" smtClean="0"/>
              <a:t>pbx</a:t>
            </a:r>
            <a:r>
              <a:rPr lang="en-GB" dirty="0" smtClean="0"/>
              <a:t> events are distributed to other listeners</a:t>
            </a:r>
          </a:p>
          <a:p>
            <a:pPr lvl="1"/>
            <a:r>
              <a:rPr lang="en-GB" dirty="0" smtClean="0"/>
              <a:t>Messages are sent through virtual host </a:t>
            </a:r>
          </a:p>
          <a:p>
            <a:pPr lvl="1"/>
            <a:r>
              <a:rPr lang="en-GB" dirty="0" smtClean="0"/>
              <a:t>No other listeners can attach to this host</a:t>
            </a:r>
          </a:p>
          <a:p>
            <a:r>
              <a:rPr lang="en-GB" dirty="0" smtClean="0"/>
              <a:t>Formatted</a:t>
            </a:r>
          </a:p>
          <a:p>
            <a:pPr lvl="1"/>
            <a:r>
              <a:rPr lang="en-GB" dirty="0" smtClean="0"/>
              <a:t>All events are converted to </a:t>
            </a:r>
            <a:r>
              <a:rPr lang="en-GB" dirty="0" err="1" smtClean="0"/>
              <a:t>json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Makes message processing a lot easier ;)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270786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Node::status </a:t>
            </a:r>
            <a:r>
              <a:rPr lang="en-GB" dirty="0" smtClean="0"/>
              <a:t>updates::code 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407368" y="2348880"/>
            <a:ext cx="11377264" cy="304698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eventEmitter.on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'</a:t>
            </a:r>
            <a:r>
              <a:rPr lang="en-GB" sz="1600" dirty="0" err="1">
                <a:solidFill>
                  <a:srgbClr val="2A00FF"/>
                </a:solidFill>
                <a:latin typeface="Courier New" panose="02070309020205020404" pitchFamily="49" charset="0"/>
              </a:rPr>
              <a:t>event'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en-GB" sz="1600" b="1" dirty="0" err="1">
                <a:solidFill>
                  <a:srgbClr val="7F0055"/>
                </a:solidFill>
                <a:latin typeface="Courier New" panose="02070309020205020404" pitchFamily="49" charset="0"/>
              </a:rPr>
              <a:t>function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(event) {</a:t>
            </a:r>
          </a:p>
          <a:p>
            <a:r>
              <a:rPr lang="en-GB" sz="1600" b="1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  switch</a:t>
            </a:r>
            <a:r>
              <a:rPr lang="en-GB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b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event.event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) {</a:t>
            </a:r>
          </a:p>
          <a:p>
            <a:r>
              <a:rPr lang="en-GB" sz="1600" dirty="0" smtClean="0">
                <a:solidFill>
                  <a:srgbClr val="3F7F5F"/>
                </a:solidFill>
                <a:latin typeface="Courier New" panose="02070309020205020404" pitchFamily="49" charset="0"/>
              </a:rPr>
              <a:t>  // skip a few </a:t>
            </a:r>
          </a:p>
          <a:p>
            <a:r>
              <a:rPr lang="en-GB" sz="1600" b="1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  case</a:t>
            </a:r>
            <a:r>
              <a:rPr lang="en-GB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b="1" dirty="0">
                <a:solidFill>
                  <a:srgbClr val="2A00FF"/>
                </a:solidFill>
                <a:latin typeface="Courier New" panose="02070309020205020404" pitchFamily="49" charset="0"/>
              </a:rPr>
              <a:t>'</a:t>
            </a:r>
            <a:r>
              <a:rPr lang="en-GB" sz="1600" b="1" dirty="0" err="1">
                <a:solidFill>
                  <a:srgbClr val="2A00FF"/>
                </a:solidFill>
                <a:latin typeface="Courier New" panose="02070309020205020404" pitchFamily="49" charset="0"/>
              </a:rPr>
              <a:t>PeerStatus</a:t>
            </a:r>
            <a:r>
              <a:rPr lang="en-GB" sz="1600" b="1" dirty="0">
                <a:solidFill>
                  <a:srgbClr val="2A00FF"/>
                </a:solidFill>
                <a:latin typeface="Courier New" panose="02070309020205020404" pitchFamily="49" charset="0"/>
              </a:rPr>
              <a:t>'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: {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sendQueue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event.event,event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GB" sz="1600" b="1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    break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}</a:t>
            </a:r>
          </a:p>
          <a:p>
            <a:r>
              <a:rPr lang="en-GB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function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b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sendQueue</a:t>
            </a:r>
            <a:r>
              <a:rPr lang="en-GB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b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dest,event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stomp.send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'/queue/hash42.update.'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+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dest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+ 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'.'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+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configGUID,JSON.stringify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(event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));</a:t>
            </a:r>
          </a:p>
          <a:p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</a:p>
          <a:p>
            <a:endParaRPr lang="en-GB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23392" y="3068960"/>
            <a:ext cx="7272808" cy="1008112"/>
          </a:xfrm>
          <a:prstGeom prst="roundRect">
            <a:avLst/>
          </a:prstGeom>
          <a:solidFill>
            <a:schemeClr val="accent2"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623392" y="4393704"/>
            <a:ext cx="10441160" cy="504056"/>
          </a:xfrm>
          <a:prstGeom prst="roundRect">
            <a:avLst/>
          </a:prstGeom>
          <a:solidFill>
            <a:schemeClr val="accent3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2184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Node::status </a:t>
            </a:r>
            <a:r>
              <a:rPr lang="en-GB" dirty="0" smtClean="0"/>
              <a:t>updates::data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{ body: 'asterisk event',</a:t>
            </a:r>
          </a:p>
          <a:p>
            <a:pPr marL="0" indent="0">
              <a:buNone/>
            </a:pPr>
            <a:r>
              <a:rPr lang="en-GB" dirty="0"/>
              <a:t>  persistent: 'false',</a:t>
            </a:r>
          </a:p>
          <a:p>
            <a:pPr marL="0" indent="0">
              <a:buNone/>
            </a:pPr>
            <a:r>
              <a:rPr lang="en-GB" dirty="0"/>
              <a:t>  event: '</a:t>
            </a:r>
            <a:r>
              <a:rPr lang="en-GB" dirty="0" err="1"/>
              <a:t>PeerStatus</a:t>
            </a:r>
            <a:r>
              <a:rPr lang="en-GB" dirty="0"/>
              <a:t>',</a:t>
            </a:r>
          </a:p>
          <a:p>
            <a:pPr marL="0" indent="0">
              <a:buNone/>
            </a:pPr>
            <a:r>
              <a:rPr lang="en-GB" dirty="0"/>
              <a:t>  privilege: '</a:t>
            </a:r>
            <a:r>
              <a:rPr lang="en-GB" dirty="0" err="1"/>
              <a:t>system,all</a:t>
            </a:r>
            <a:r>
              <a:rPr lang="en-GB" dirty="0"/>
              <a:t>',</a:t>
            </a:r>
          </a:p>
          <a:p>
            <a:pPr marL="0" indent="0">
              <a:buNone/>
            </a:pPr>
            <a:r>
              <a:rPr lang="en-GB" dirty="0"/>
              <a:t>  </a:t>
            </a:r>
            <a:r>
              <a:rPr lang="en-GB" dirty="0" err="1"/>
              <a:t>channeltype</a:t>
            </a:r>
            <a:r>
              <a:rPr lang="en-GB" dirty="0"/>
              <a:t>: 'SIP',</a:t>
            </a:r>
          </a:p>
          <a:p>
            <a:pPr marL="0" indent="0">
              <a:buNone/>
            </a:pPr>
            <a:r>
              <a:rPr lang="en-GB" dirty="0"/>
              <a:t>  peer: 'SIP/baa1a29434',</a:t>
            </a:r>
          </a:p>
          <a:p>
            <a:pPr marL="0" indent="0">
              <a:buNone/>
            </a:pPr>
            <a:r>
              <a:rPr lang="en-GB" dirty="0"/>
              <a:t>  </a:t>
            </a:r>
            <a:r>
              <a:rPr lang="en-GB" dirty="0" err="1"/>
              <a:t>peerstatus</a:t>
            </a:r>
            <a:r>
              <a:rPr lang="en-GB" dirty="0"/>
              <a:t>: 'Registered',</a:t>
            </a:r>
          </a:p>
          <a:p>
            <a:pPr marL="0" indent="0">
              <a:buNone/>
            </a:pPr>
            <a:r>
              <a:rPr lang="en-GB" dirty="0"/>
              <a:t>  address: '192.168.99.223:5060' }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45703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Node::</a:t>
            </a:r>
            <a:r>
              <a:rPr lang="en-GB" dirty="0" err="1"/>
              <a:t>W</a:t>
            </a:r>
            <a:r>
              <a:rPr lang="en-GB" dirty="0" err="1" smtClean="0"/>
              <a:t>ebSpeed</a:t>
            </a:r>
            <a:r>
              <a:rPr lang="en-GB" dirty="0" smtClean="0"/>
              <a:t>::code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407368" y="2132856"/>
            <a:ext cx="11305256" cy="156966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GB" sz="1600" dirty="0" err="1">
                <a:solidFill>
                  <a:srgbClr val="7F0055"/>
                </a:solidFill>
                <a:latin typeface="Courier New" panose="02070309020205020404" pitchFamily="49" charset="0"/>
              </a:rPr>
              <a:t>def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>
                <a:solidFill>
                  <a:srgbClr val="7F0055"/>
                </a:solidFill>
                <a:latin typeface="Courier New" panose="02070309020205020404" pitchFamily="49" charset="0"/>
              </a:rPr>
              <a:t>var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oPeerStatus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dotr.hash42.helper.stomp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no-undo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</a:p>
          <a:p>
            <a:endParaRPr lang="en-GB" sz="1600" dirty="0">
              <a:latin typeface="Courier New" panose="02070309020205020404" pitchFamily="49" charset="0"/>
            </a:endParaRPr>
          </a:p>
          <a:p>
            <a:r>
              <a:rPr lang="en-GB" sz="16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public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void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 smtClean="0">
                <a:solidFill>
                  <a:srgbClr val="7F0055"/>
                </a:solidFill>
                <a:latin typeface="Courier New" panose="02070309020205020404" pitchFamily="49" charset="0"/>
              </a:rPr>
              <a:t>init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():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oPeerStatus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= (</a:t>
            </a:r>
            <a:r>
              <a:rPr lang="en-GB" sz="16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new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hash42.helper.stomp(</a:t>
            </a:r>
            <a:r>
              <a:rPr lang="en-GB" sz="1600" dirty="0" smtClean="0">
                <a:solidFill>
                  <a:srgbClr val="2A00FF"/>
                </a:solidFill>
                <a:latin typeface="Courier New" panose="02070309020205020404" pitchFamily="49" charset="0"/>
              </a:rPr>
              <a:t>“dotr.hash42.message.handlePeerStatus"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))</a:t>
            </a:r>
          </a:p>
          <a:p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         :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SubscribeToQueue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 smtClean="0">
                <a:solidFill>
                  <a:srgbClr val="2A00FF"/>
                </a:solidFill>
                <a:latin typeface="Courier New" panose="02070309020205020404" pitchFamily="49" charset="0"/>
              </a:rPr>
              <a:t>"</a:t>
            </a:r>
            <a:r>
              <a:rPr lang="en-GB" sz="1600" dirty="0" err="1" smtClean="0">
                <a:solidFill>
                  <a:srgbClr val="2A00FF"/>
                </a:solidFill>
                <a:latin typeface="Courier New" panose="02070309020205020404" pitchFamily="49" charset="0"/>
              </a:rPr>
              <a:t>PeerStatus</a:t>
            </a:r>
            <a:r>
              <a:rPr lang="en-GB" sz="1600" dirty="0" smtClean="0">
                <a:solidFill>
                  <a:srgbClr val="2A00FF"/>
                </a:solidFill>
                <a:latin typeface="Courier New" panose="02070309020205020404" pitchFamily="49" charset="0"/>
              </a:rPr>
              <a:t>"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).</a:t>
            </a:r>
          </a:p>
          <a:p>
            <a:r>
              <a:rPr lang="en-GB" sz="16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end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  <a:endParaRPr lang="en-GB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51384" y="2917686"/>
            <a:ext cx="9937104" cy="504056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167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Node::</a:t>
            </a:r>
            <a:r>
              <a:rPr lang="en-GB" dirty="0" err="1" smtClean="0"/>
              <a:t>WebSpeed</a:t>
            </a:r>
            <a:r>
              <a:rPr lang="en-GB" dirty="0" smtClean="0"/>
              <a:t>::code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479376" y="2132856"/>
            <a:ext cx="11305256" cy="452431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override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public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void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Message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p_Dest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>
                <a:solidFill>
                  <a:srgbClr val="CD3A3A"/>
                </a:solidFill>
                <a:latin typeface="Courier New" panose="02070309020205020404" pitchFamily="49" charset="0"/>
              </a:rPr>
              <a:t>char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,p_Header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CD3A3A"/>
                </a:solidFill>
                <a:latin typeface="Courier New" panose="02070309020205020404" pitchFamily="49" charset="0"/>
              </a:rPr>
              <a:t>char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p_Body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>
                <a:solidFill>
                  <a:srgbClr val="CD3A3A"/>
                </a:solidFill>
                <a:latin typeface="Courier New" panose="02070309020205020404" pitchFamily="49" charset="0"/>
              </a:rPr>
              <a:t>longchar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):</a:t>
            </a:r>
          </a:p>
          <a:p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</a:p>
          <a:p>
            <a:r>
              <a:rPr lang="en-GB" sz="16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err="1" smtClean="0">
                <a:solidFill>
                  <a:srgbClr val="7F0055"/>
                </a:solidFill>
                <a:latin typeface="Courier New" panose="02070309020205020404" pitchFamily="49" charset="0"/>
              </a:rPr>
              <a:t>def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>
                <a:solidFill>
                  <a:srgbClr val="7F0055"/>
                </a:solidFill>
                <a:latin typeface="Courier New" panose="02070309020205020404" pitchFamily="49" charset="0"/>
              </a:rPr>
              <a:t>var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oPhone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dotr.hash42.Model.Phone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no-undo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</a:p>
          <a:p>
            <a:r>
              <a:rPr lang="pt-BR" sz="16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  def</a:t>
            </a:r>
            <a:r>
              <a:rPr lang="pt-BR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t-BR" sz="1600" dirty="0">
                <a:solidFill>
                  <a:srgbClr val="7F0055"/>
                </a:solidFill>
                <a:latin typeface="Courier New" panose="02070309020205020404" pitchFamily="49" charset="0"/>
              </a:rPr>
              <a:t>var</a:t>
            </a:r>
            <a:r>
              <a:rPr lang="pt-B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oJson  </a:t>
            </a:r>
            <a:r>
              <a:rPr lang="pt-BR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pt-BR" sz="16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pt-BR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t-B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JsonObject </a:t>
            </a:r>
            <a:r>
              <a:rPr lang="pt-BR" sz="1600" dirty="0">
                <a:solidFill>
                  <a:srgbClr val="7F0055"/>
                </a:solidFill>
                <a:latin typeface="Courier New" panose="02070309020205020404" pitchFamily="49" charset="0"/>
              </a:rPr>
              <a:t>no-undo</a:t>
            </a:r>
            <a:r>
              <a:rPr lang="pt-B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</a:p>
          <a:p>
            <a:r>
              <a:rPr lang="pt-BR" sz="16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  def</a:t>
            </a:r>
            <a:r>
              <a:rPr lang="pt-BR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t-BR" sz="1600" dirty="0">
                <a:solidFill>
                  <a:srgbClr val="7F0055"/>
                </a:solidFill>
                <a:latin typeface="Courier New" panose="02070309020205020404" pitchFamily="49" charset="0"/>
              </a:rPr>
              <a:t>var</a:t>
            </a:r>
            <a:r>
              <a:rPr lang="pt-B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oMessage </a:t>
            </a:r>
            <a:r>
              <a:rPr lang="pt-BR" sz="1600" dirty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pt-B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JsonObject </a:t>
            </a:r>
            <a:r>
              <a:rPr lang="pt-BR" sz="1600" dirty="0">
                <a:solidFill>
                  <a:srgbClr val="7F0055"/>
                </a:solidFill>
                <a:latin typeface="Courier New" panose="02070309020205020404" pitchFamily="49" charset="0"/>
              </a:rPr>
              <a:t>no-undo</a:t>
            </a:r>
            <a:r>
              <a:rPr lang="pt-B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</a:p>
          <a:p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GB" sz="16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  assign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oJson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cast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((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new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ObjectModelParser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()):Parse (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p_Body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), 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JsonObject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no-error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</a:p>
          <a:p>
            <a:endParaRPr lang="en-GB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oPhone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= (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new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Model.Phone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()):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FindUsingPeer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entry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2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,oJson:GetCharacter(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"peer"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),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"/"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))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                     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: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parsePeerStatus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oJson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).</a:t>
            </a:r>
          </a:p>
          <a:p>
            <a:endParaRPr lang="en-GB" sz="1600" dirty="0">
              <a:latin typeface="Courier New" panose="02070309020205020404" pitchFamily="49" charset="0"/>
            </a:endParaRP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oMessage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=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new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JsonObject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().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oMessage:</a:t>
            </a:r>
            <a:r>
              <a:rPr lang="en-GB" sz="1600" dirty="0" err="1" smtClean="0">
                <a:solidFill>
                  <a:srgbClr val="7F0055"/>
                </a:solidFill>
                <a:latin typeface="Courier New" panose="02070309020205020404" pitchFamily="49" charset="0"/>
              </a:rPr>
              <a:t>Add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'</a:t>
            </a:r>
            <a:r>
              <a:rPr lang="en-GB" sz="1600" dirty="0" err="1">
                <a:solidFill>
                  <a:srgbClr val="2A00FF"/>
                </a:solidFill>
                <a:latin typeface="Courier New" panose="02070309020205020404" pitchFamily="49" charset="0"/>
              </a:rPr>
              <a:t>guid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'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oPhone:</a:t>
            </a:r>
            <a:r>
              <a:rPr lang="en-GB" sz="1600" dirty="0" err="1">
                <a:solidFill>
                  <a:srgbClr val="7F0055"/>
                </a:solidFill>
                <a:latin typeface="Courier New" panose="02070309020205020404" pitchFamily="49" charset="0"/>
              </a:rPr>
              <a:t>guid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).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oMessage:</a:t>
            </a:r>
            <a:r>
              <a:rPr lang="en-GB" sz="1600" dirty="0" err="1" smtClean="0">
                <a:solidFill>
                  <a:srgbClr val="7F0055"/>
                </a:solidFill>
                <a:latin typeface="Courier New" panose="02070309020205020404" pitchFamily="49" charset="0"/>
              </a:rPr>
              <a:t>Add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'</a:t>
            </a:r>
            <a:r>
              <a:rPr lang="en-GB" sz="1600" dirty="0" err="1">
                <a:solidFill>
                  <a:srgbClr val="2A00FF"/>
                </a:solidFill>
                <a:latin typeface="Courier New" panose="02070309020205020404" pitchFamily="49" charset="0"/>
              </a:rPr>
              <a:t>ipAddress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'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oPhone:IpAddress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).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oMessage:</a:t>
            </a:r>
            <a:r>
              <a:rPr lang="en-GB" sz="1600" dirty="0" err="1" smtClean="0">
                <a:solidFill>
                  <a:srgbClr val="7F0055"/>
                </a:solidFill>
                <a:latin typeface="Courier New" panose="02070309020205020404" pitchFamily="49" charset="0"/>
              </a:rPr>
              <a:t>Add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'</a:t>
            </a:r>
            <a:r>
              <a:rPr lang="en-GB" sz="1600" dirty="0" err="1">
                <a:solidFill>
                  <a:srgbClr val="2A00FF"/>
                </a:solidFill>
                <a:latin typeface="Courier New" panose="02070309020205020404" pitchFamily="49" charset="0"/>
              </a:rPr>
              <a:t>peerStatus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'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oPhone:PeerStatus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).</a:t>
            </a:r>
          </a:p>
          <a:p>
            <a:endParaRPr lang="en-GB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dotr.hash42:sendTopic(oPhone:DomainGuid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"hash42.peerStatus"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,oMessage:GetJsonText()).</a:t>
            </a:r>
          </a:p>
          <a:p>
            <a:r>
              <a:rPr lang="en-GB" sz="16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end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dirty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  <a:endParaRPr lang="en-GB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95400" y="3594507"/>
            <a:ext cx="10369152" cy="360040"/>
          </a:xfrm>
          <a:prstGeom prst="roundRect">
            <a:avLst/>
          </a:prstGeom>
          <a:solidFill>
            <a:schemeClr val="accent2"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695400" y="4095437"/>
            <a:ext cx="10369152" cy="579190"/>
          </a:xfrm>
          <a:prstGeom prst="roundRect">
            <a:avLst/>
          </a:prstGeom>
          <a:solidFill>
            <a:schemeClr val="accent3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730913" y="6042779"/>
            <a:ext cx="10369152" cy="299909"/>
          </a:xfrm>
          <a:prstGeom prst="roundRect">
            <a:avLst/>
          </a:prstGeom>
          <a:solidFill>
            <a:schemeClr val="accent4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9899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Node::</a:t>
            </a:r>
            <a:r>
              <a:rPr lang="en-GB" dirty="0" err="1" smtClean="0"/>
              <a:t>WebSpeed</a:t>
            </a:r>
            <a:r>
              <a:rPr lang="en-GB" dirty="0" smtClean="0"/>
              <a:t>::code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479376" y="2060848"/>
            <a:ext cx="11305256" cy="255454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GB" sz="1600" b="1" dirty="0" err="1">
                <a:solidFill>
                  <a:srgbClr val="7F0055"/>
                </a:solidFill>
                <a:latin typeface="Courier New" panose="02070309020205020404" pitchFamily="49" charset="0"/>
              </a:rPr>
              <a:t>this</a:t>
            </a:r>
            <a:r>
              <a:rPr lang="en-GB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.stompConnect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b="1" dirty="0">
                <a:solidFill>
                  <a:srgbClr val="2A00FF"/>
                </a:solidFill>
                <a:latin typeface="Courier New" panose="02070309020205020404" pitchFamily="49" charset="0"/>
              </a:rPr>
              <a:t>'http://'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 + </a:t>
            </a:r>
            <a:r>
              <a:rPr lang="en-GB" sz="1600" b="1" dirty="0" err="1">
                <a:solidFill>
                  <a:srgbClr val="7F0055"/>
                </a:solidFill>
                <a:latin typeface="Courier New" panose="02070309020205020404" pitchFamily="49" charset="0"/>
              </a:rPr>
              <a:t>this</a:t>
            </a:r>
            <a:r>
              <a:rPr lang="en-GB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.get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b="1" dirty="0">
                <a:solidFill>
                  <a:srgbClr val="2A00FF"/>
                </a:solidFill>
                <a:latin typeface="Courier New" panose="02070309020205020404" pitchFamily="49" charset="0"/>
              </a:rPr>
              <a:t>'</a:t>
            </a:r>
            <a:r>
              <a:rPr lang="en-GB" sz="1600" b="1" dirty="0" err="1">
                <a:solidFill>
                  <a:srgbClr val="2A00FF"/>
                </a:solidFill>
                <a:latin typeface="Courier New" panose="02070309020205020404" pitchFamily="49" charset="0"/>
              </a:rPr>
              <a:t>stompServer</a:t>
            </a:r>
            <a:r>
              <a:rPr lang="en-GB" sz="1600" b="1" dirty="0">
                <a:solidFill>
                  <a:srgbClr val="2A00FF"/>
                </a:solidFill>
                <a:latin typeface="Courier New" panose="02070309020205020404" pitchFamily="49" charset="0"/>
              </a:rPr>
              <a:t>'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) </a:t>
            </a:r>
            <a:endParaRPr lang="en-GB" sz="1600" b="1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                  + </a:t>
            </a:r>
            <a:r>
              <a:rPr lang="en-GB" sz="1600" b="1" dirty="0">
                <a:solidFill>
                  <a:srgbClr val="2A00FF"/>
                </a:solidFill>
                <a:latin typeface="Courier New" panose="02070309020205020404" pitchFamily="49" charset="0"/>
              </a:rPr>
              <a:t>':15674/stomp'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en-GB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headers,</a:t>
            </a:r>
            <a:r>
              <a:rPr lang="en-GB" sz="1600" b="1" dirty="0" err="1">
                <a:solidFill>
                  <a:srgbClr val="7F0055"/>
                </a:solidFill>
                <a:latin typeface="Courier New" panose="02070309020205020404" pitchFamily="49" charset="0"/>
              </a:rPr>
              <a:t>function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stompClient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) {</a:t>
            </a:r>
          </a:p>
          <a:p>
            <a:r>
              <a:rPr lang="en-GB" sz="1600" b="1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  </a:t>
            </a:r>
            <a:r>
              <a:rPr lang="en-GB" sz="1600" b="1" dirty="0" err="1" smtClean="0">
                <a:solidFill>
                  <a:srgbClr val="7F0055"/>
                </a:solidFill>
                <a:latin typeface="Courier New" panose="02070309020205020404" pitchFamily="49" charset="0"/>
              </a:rPr>
              <a:t>var</a:t>
            </a:r>
            <a:r>
              <a:rPr lang="en-GB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peerStatusSub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GB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stompClient.subscribe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b="1" dirty="0">
                <a:solidFill>
                  <a:srgbClr val="2A00FF"/>
                </a:solidFill>
                <a:latin typeface="Courier New" panose="02070309020205020404" pitchFamily="49" charset="0"/>
              </a:rPr>
              <a:t>"/topic/hash42.peerStatus"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en-GB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function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(message) {</a:t>
            </a:r>
          </a:p>
          <a:p>
            <a:r>
              <a:rPr lang="en-GB" sz="1600" b="1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  </a:t>
            </a:r>
            <a:r>
              <a:rPr lang="en-GB" sz="1600" b="1" dirty="0" err="1" smtClean="0">
                <a:solidFill>
                  <a:srgbClr val="7F0055"/>
                </a:solidFill>
                <a:latin typeface="Courier New" panose="02070309020205020404" pitchFamily="49" charset="0"/>
              </a:rPr>
              <a:t>var</a:t>
            </a:r>
            <a:r>
              <a:rPr lang="en-GB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data = </a:t>
            </a:r>
            <a:r>
              <a:rPr lang="en-GB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JSON.parse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message.body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endParaRPr lang="en-GB" sz="1600" dirty="0">
              <a:latin typeface="Courier New" panose="02070309020205020404" pitchFamily="49" charset="0"/>
            </a:endParaRP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self.get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'store'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).find(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'</a:t>
            </a:r>
            <a:r>
              <a:rPr lang="en-GB" sz="1600" dirty="0" err="1">
                <a:solidFill>
                  <a:srgbClr val="2A00FF"/>
                </a:solidFill>
                <a:latin typeface="Courier New" panose="02070309020205020404" pitchFamily="49" charset="0"/>
              </a:rPr>
              <a:t>phone'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,data.id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).then(</a:t>
            </a:r>
            <a:r>
              <a:rPr lang="en-GB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function</a:t>
            </a:r>
            <a:r>
              <a:rPr lang="en-GB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(phone) {</a:t>
            </a:r>
          </a:p>
          <a:p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phone.set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'</a:t>
            </a:r>
            <a:r>
              <a:rPr lang="en-GB" sz="1600" dirty="0" err="1">
                <a:solidFill>
                  <a:srgbClr val="2A00FF"/>
                </a:solidFill>
                <a:latin typeface="Courier New" panose="02070309020205020404" pitchFamily="49" charset="0"/>
              </a:rPr>
              <a:t>ipAddress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'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data.ipAddress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phone.set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'</a:t>
            </a:r>
            <a:r>
              <a:rPr lang="en-GB" sz="1600" dirty="0" err="1">
                <a:solidFill>
                  <a:srgbClr val="2A00FF"/>
                </a:solidFill>
                <a:latin typeface="Courier New" panose="02070309020205020404" pitchFamily="49" charset="0"/>
              </a:rPr>
              <a:t>peerStatus</a:t>
            </a:r>
            <a:r>
              <a:rPr lang="en-GB" sz="1600" dirty="0">
                <a:solidFill>
                  <a:srgbClr val="2A00FF"/>
                </a:solidFill>
                <a:latin typeface="Courier New" panose="02070309020205020404" pitchFamily="49" charset="0"/>
              </a:rPr>
              <a:t>'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en-GB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data.peerStatus</a:t>
            </a:r>
            <a:r>
              <a:rPr lang="en-GB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});</a:t>
            </a:r>
            <a:endParaRPr lang="en-GB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GB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})</a:t>
            </a:r>
            <a:endParaRPr lang="en-GB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73682" y="2805680"/>
            <a:ext cx="10369152" cy="360040"/>
          </a:xfrm>
          <a:prstGeom prst="roundRect">
            <a:avLst/>
          </a:prstGeom>
          <a:solidFill>
            <a:schemeClr val="accent2"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673682" y="3311365"/>
            <a:ext cx="10369152" cy="1003221"/>
          </a:xfrm>
          <a:prstGeom prst="roundRect">
            <a:avLst/>
          </a:prstGeom>
          <a:solidFill>
            <a:schemeClr val="accent3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4933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node::</a:t>
            </a:r>
            <a:r>
              <a:rPr lang="en-GB" dirty="0" err="1" smtClean="0"/>
              <a:t>WebSpeed</a:t>
            </a:r>
            <a:r>
              <a:rPr lang="en-GB" dirty="0" smtClean="0"/>
              <a:t>::demo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2276872"/>
            <a:ext cx="11449100" cy="317386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716094" y="3503764"/>
            <a:ext cx="1008112" cy="1365396"/>
          </a:xfrm>
          <a:prstGeom prst="roundRect">
            <a:avLst/>
          </a:prstGeom>
          <a:solidFill>
            <a:schemeClr val="accent2"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3425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Demos </a:t>
            </a:r>
            <a:r>
              <a:rPr lang="en-GB" smtClean="0"/>
              <a:t>:: lots </a:t>
            </a:r>
            <a:r>
              <a:rPr lang="en-GB" dirty="0" smtClean="0"/>
              <a:t>of demos :: and code …</a:t>
            </a:r>
            <a:endParaRPr lang="en-GB" dirty="0"/>
          </a:p>
        </p:txBody>
      </p:sp>
      <p:pic>
        <p:nvPicPr>
          <p:cNvPr id="1026" name="Picture 2" descr="http://www.talkaudio.co.uk/ipb/uploads/72cb8e9fde34f1cab269d0a641807808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3" y="2150484"/>
            <a:ext cx="6552728" cy="453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313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871864" y="836712"/>
            <a:ext cx="1996059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43359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3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4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5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6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7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8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9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0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1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2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3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4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5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6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7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8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9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0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1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2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3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4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5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6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7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8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6CFF6F-D9AA-4BC0-911A-0A13567719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1144</Words>
  <Application>Microsoft Office PowerPoint</Application>
  <PresentationFormat>Widescreen</PresentationFormat>
  <Paragraphs>278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Candara</vt:lpstr>
      <vt:lpstr>Consolas</vt:lpstr>
      <vt:lpstr>Courier New</vt:lpstr>
      <vt:lpstr>Trebuchet MS</vt:lpstr>
      <vt:lpstr>Berlin</vt:lpstr>
      <vt:lpstr>Systems integration</vt:lpstr>
      <vt:lpstr>Introduction</vt:lpstr>
      <vt:lpstr>Agenda</vt:lpstr>
      <vt:lpstr>Requirements</vt:lpstr>
      <vt:lpstr>Requirements</vt:lpstr>
      <vt:lpstr>Architecture and Systems</vt:lpstr>
      <vt:lpstr>Integration Technologies</vt:lpstr>
      <vt:lpstr>Integration Technologies::node</vt:lpstr>
      <vt:lpstr>Integration Technologies::Stomp</vt:lpstr>
      <vt:lpstr>Integration Technologies:: Message servers</vt:lpstr>
      <vt:lpstr>Integration Technologies:: .net</vt:lpstr>
      <vt:lpstr>Integration Technologies:: os-command</vt:lpstr>
      <vt:lpstr>Integration Technologies::  web servers</vt:lpstr>
      <vt:lpstr>Integration Technologies::WebSpeed</vt:lpstr>
      <vt:lpstr>Integration Technologies:: Architecture</vt:lpstr>
      <vt:lpstr>Stomp</vt:lpstr>
      <vt:lpstr>Stomp::Command and Control</vt:lpstr>
      <vt:lpstr>Stomp::Command and Control::code</vt:lpstr>
      <vt:lpstr>Stomp::Command and Control::code</vt:lpstr>
      <vt:lpstr>Stomp::Command and Control::demo</vt:lpstr>
      <vt:lpstr>Node::status updates</vt:lpstr>
      <vt:lpstr>Node::status updates::code </vt:lpstr>
      <vt:lpstr>Node::status updates::data</vt:lpstr>
      <vt:lpstr>Node::WebSpeed::code</vt:lpstr>
      <vt:lpstr>Node::WebSpeed::code</vt:lpstr>
      <vt:lpstr>Node::WebSpeed::code</vt:lpstr>
      <vt:lpstr>node::WebSpeed::demo</vt:lpstr>
      <vt:lpstr>Demos :: lots of demos :: and code …</vt:lpstr>
      <vt:lpstr>Questions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2013-11-04T10:10:43Z</dcterms:created>
  <dcterms:modified xsi:type="dcterms:W3CDTF">2014-06-05T10:39:02Z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TC029010269991</vt:lpwstr>
  </property>
</Properties>
</file>